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309" r:id="rId2"/>
    <p:sldId id="335" r:id="rId3"/>
    <p:sldId id="308" r:id="rId4"/>
    <p:sldId id="336" r:id="rId5"/>
    <p:sldId id="284" r:id="rId6"/>
    <p:sldId id="285" r:id="rId7"/>
    <p:sldId id="286" r:id="rId8"/>
    <p:sldId id="287" r:id="rId9"/>
    <p:sldId id="288" r:id="rId10"/>
    <p:sldId id="311" r:id="rId11"/>
    <p:sldId id="338" r:id="rId12"/>
    <p:sldId id="290" r:id="rId13"/>
    <p:sldId id="294" r:id="rId14"/>
    <p:sldId id="295" r:id="rId15"/>
    <p:sldId id="289" r:id="rId16"/>
    <p:sldId id="337" r:id="rId17"/>
    <p:sldId id="312" r:id="rId18"/>
    <p:sldId id="259" r:id="rId19"/>
    <p:sldId id="260" r:id="rId20"/>
    <p:sldId id="261" r:id="rId21"/>
    <p:sldId id="343" r:id="rId22"/>
    <p:sldId id="344" r:id="rId23"/>
    <p:sldId id="264" r:id="rId24"/>
    <p:sldId id="265" r:id="rId25"/>
    <p:sldId id="266" r:id="rId26"/>
    <p:sldId id="267" r:id="rId27"/>
    <p:sldId id="345" r:id="rId28"/>
    <p:sldId id="339" r:id="rId29"/>
    <p:sldId id="270" r:id="rId30"/>
    <p:sldId id="314" r:id="rId31"/>
    <p:sldId id="315" r:id="rId32"/>
    <p:sldId id="320" r:id="rId33"/>
    <p:sldId id="271" r:id="rId34"/>
    <p:sldId id="272" r:id="rId35"/>
    <p:sldId id="273" r:id="rId36"/>
    <p:sldId id="296" r:id="rId37"/>
    <p:sldId id="348" r:id="rId38"/>
    <p:sldId id="317" r:id="rId39"/>
    <p:sldId id="318" r:id="rId40"/>
    <p:sldId id="319" r:id="rId41"/>
    <p:sldId id="321" r:id="rId42"/>
    <p:sldId id="346" r:id="rId43"/>
    <p:sldId id="274" r:id="rId44"/>
    <p:sldId id="275" r:id="rId45"/>
    <p:sldId id="276" r:id="rId46"/>
    <p:sldId id="277" r:id="rId47"/>
    <p:sldId id="278" r:id="rId48"/>
    <p:sldId id="279" r:id="rId49"/>
    <p:sldId id="280" r:id="rId50"/>
    <p:sldId id="299" r:id="rId51"/>
    <p:sldId id="300" r:id="rId52"/>
    <p:sldId id="301" r:id="rId53"/>
    <p:sldId id="302" r:id="rId54"/>
    <p:sldId id="332" r:id="rId55"/>
    <p:sldId id="327" r:id="rId56"/>
    <p:sldId id="282" r:id="rId57"/>
    <p:sldId id="283" r:id="rId58"/>
    <p:sldId id="329" r:id="rId59"/>
    <p:sldId id="328" r:id="rId60"/>
    <p:sldId id="330" r:id="rId61"/>
    <p:sldId id="297" r:id="rId62"/>
    <p:sldId id="341" r:id="rId63"/>
    <p:sldId id="304" r:id="rId64"/>
    <p:sldId id="334" r:id="rId65"/>
    <p:sldId id="307" r:id="rId66"/>
    <p:sldId id="298" r:id="rId67"/>
    <p:sldId id="306" r:id="rId68"/>
    <p:sldId id="331" r:id="rId69"/>
    <p:sldId id="347" r:id="rId70"/>
    <p:sldId id="324"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5"/>
    <p:restoredTop sz="78977"/>
  </p:normalViewPr>
  <p:slideViewPr>
    <p:cSldViewPr snapToGrid="0" snapToObjects="1">
      <p:cViewPr varScale="1">
        <p:scale>
          <a:sx n="116" d="100"/>
          <a:sy n="116" d="100"/>
        </p:scale>
        <p:origin x="432"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B30F398-51EB-45C4-9D9B-2CCFB74F154E}"/>
    <pc:docChg chg="delSld modSld">
      <pc:chgData name="" userId="" providerId="" clId="Web-{AB30F398-51EB-45C4-9D9B-2CCFB74F154E}" dt="2018-12-19T19:16:23.387" v="81"/>
      <pc:docMkLst>
        <pc:docMk/>
      </pc:docMkLst>
      <pc:sldChg chg="addSp modSp">
        <pc:chgData name="" userId="" providerId="" clId="Web-{AB30F398-51EB-45C4-9D9B-2CCFB74F154E}" dt="2018-12-19T19:14:39.647" v="57" actId="20577"/>
        <pc:sldMkLst>
          <pc:docMk/>
          <pc:sldMk cId="3359722887" sldId="267"/>
        </pc:sldMkLst>
        <pc:spChg chg="add mod">
          <ac:chgData name="" userId="" providerId="" clId="Web-{AB30F398-51EB-45C4-9D9B-2CCFB74F154E}" dt="2018-12-19T19:14:39.647" v="57" actId="20577"/>
          <ac:spMkLst>
            <pc:docMk/>
            <pc:sldMk cId="3359722887" sldId="267"/>
            <ac:spMk id="4" creationId="{72E676FD-D10C-4BB2-9091-91391081CD01}"/>
          </ac:spMkLst>
        </pc:spChg>
      </pc:sldChg>
      <pc:sldChg chg="addSp modSp">
        <pc:chgData name="" userId="" providerId="" clId="Web-{AB30F398-51EB-45C4-9D9B-2CCFB74F154E}" dt="2018-12-19T19:13:25.051" v="30"/>
        <pc:sldMkLst>
          <pc:docMk/>
          <pc:sldMk cId="3578149527" sldId="285"/>
        </pc:sldMkLst>
        <pc:spChg chg="add mod">
          <ac:chgData name="" userId="" providerId="" clId="Web-{AB30F398-51EB-45C4-9D9B-2CCFB74F154E}" dt="2018-12-19T19:13:25.051" v="30"/>
          <ac:spMkLst>
            <pc:docMk/>
            <pc:sldMk cId="3578149527" sldId="285"/>
            <ac:spMk id="4" creationId="{7DF091FF-A9CE-420F-84DD-DA777CFEF64A}"/>
          </ac:spMkLst>
        </pc:spChg>
      </pc:sldChg>
      <pc:sldChg chg="modSp">
        <pc:chgData name="" userId="" providerId="" clId="Web-{AB30F398-51EB-45C4-9D9B-2CCFB74F154E}" dt="2018-12-19T19:13:52.942" v="31" actId="1076"/>
        <pc:sldMkLst>
          <pc:docMk/>
          <pc:sldMk cId="3136164645" sldId="287"/>
        </pc:sldMkLst>
        <pc:graphicFrameChg chg="mod">
          <ac:chgData name="" userId="" providerId="" clId="Web-{AB30F398-51EB-45C4-9D9B-2CCFB74F154E}" dt="2018-12-19T19:13:52.942" v="31" actId="1076"/>
          <ac:graphicFrameMkLst>
            <pc:docMk/>
            <pc:sldMk cId="3136164645" sldId="287"/>
            <ac:graphicFrameMk id="8" creationId="{00000000-0000-0000-0000-000000000000}"/>
          </ac:graphicFrameMkLst>
        </pc:graphicFrameChg>
      </pc:sldChg>
      <pc:sldChg chg="addSp delSp modSp del">
        <pc:chgData name="" userId="" providerId="" clId="Web-{AB30F398-51EB-45C4-9D9B-2CCFB74F154E}" dt="2018-12-19T19:16:23.387" v="81"/>
        <pc:sldMkLst>
          <pc:docMk/>
          <pc:sldMk cId="2699732797" sldId="303"/>
        </pc:sldMkLst>
        <pc:spChg chg="add mod">
          <ac:chgData name="" userId="" providerId="" clId="Web-{AB30F398-51EB-45C4-9D9B-2CCFB74F154E}" dt="2018-12-19T19:16:19.715" v="80"/>
          <ac:spMkLst>
            <pc:docMk/>
            <pc:sldMk cId="2699732797" sldId="303"/>
            <ac:spMk id="6" creationId="{C7C5B3B5-A8B4-4417-A0AD-4B60E73D7592}"/>
          </ac:spMkLst>
        </pc:spChg>
        <pc:picChg chg="del">
          <ac:chgData name="" userId="" providerId="" clId="Web-{AB30F398-51EB-45C4-9D9B-2CCFB74F154E}" dt="2018-12-19T19:16:19.715" v="80"/>
          <ac:picMkLst>
            <pc:docMk/>
            <pc:sldMk cId="2699732797" sldId="303"/>
            <ac:picMk id="4" creationId="{00000000-0000-0000-0000-000000000000}"/>
          </ac:picMkLst>
        </pc:picChg>
      </pc:sldChg>
      <pc:sldChg chg="addSp delSp modSp">
        <pc:chgData name="" userId="" providerId="" clId="Web-{AB30F398-51EB-45C4-9D9B-2CCFB74F154E}" dt="2018-12-19T19:15:16.649" v="77" actId="20577"/>
        <pc:sldMkLst>
          <pc:docMk/>
          <pc:sldMk cId="2611639617" sldId="345"/>
        </pc:sldMkLst>
        <pc:spChg chg="add del">
          <ac:chgData name="" userId="" providerId="" clId="Web-{AB30F398-51EB-45C4-9D9B-2CCFB74F154E}" dt="2018-12-19T19:15:02.461" v="61"/>
          <ac:spMkLst>
            <pc:docMk/>
            <pc:sldMk cId="2611639617" sldId="345"/>
            <ac:spMk id="2" creationId="{BEA8AE6B-5011-4615-ABB6-421F6D51C984}"/>
          </ac:spMkLst>
        </pc:spChg>
        <pc:spChg chg="add mod">
          <ac:chgData name="" userId="" providerId="" clId="Web-{AB30F398-51EB-45C4-9D9B-2CCFB74F154E}" dt="2018-12-19T19:15:16.649" v="77" actId="20577"/>
          <ac:spMkLst>
            <pc:docMk/>
            <pc:sldMk cId="2611639617" sldId="345"/>
            <ac:spMk id="4" creationId="{E0B394B5-A77A-4FF9-941E-5C5BCB8DBB0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0.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030179338148"/>
          <c:y val="5.2231718898385598E-2"/>
          <c:w val="0.76160883870681895"/>
          <c:h val="0.73955467586122403"/>
        </c:manualLayout>
      </c:layout>
      <c:scatterChart>
        <c:scatterStyle val="lineMarker"/>
        <c:varyColors val="0"/>
        <c:ser>
          <c:idx val="0"/>
          <c:order val="0"/>
          <c:tx>
            <c:strRef>
              <c:f>'pH study'!$D$3</c:f>
              <c:strCache>
                <c:ptCount val="1"/>
                <c:pt idx="0">
                  <c:v>Set 1</c:v>
                </c:pt>
              </c:strCache>
            </c:strRef>
          </c:tx>
          <c:spPr>
            <a:ln w="19050" cap="rnd">
              <a:noFill/>
              <a:round/>
            </a:ln>
            <a:effectLst/>
          </c:spPr>
          <c:marker>
            <c:symbol val="circle"/>
            <c:size val="5"/>
            <c:spPr>
              <a:solidFill>
                <a:schemeClr val="tx1"/>
              </a:solidFill>
              <a:ln w="9525">
                <a:solidFill>
                  <a:schemeClr val="accent1"/>
                </a:solidFill>
              </a:ln>
              <a:effectLst/>
            </c:spPr>
          </c:marker>
          <c:xVal>
            <c:numRef>
              <c:f>'pH study'!$B$4:$B$26</c:f>
              <c:numCache>
                <c:formatCode>0.0</c:formatCode>
                <c:ptCount val="23"/>
                <c:pt idx="0">
                  <c:v>0</c:v>
                </c:pt>
                <c:pt idx="1">
                  <c:v>2.4166666666666621</c:v>
                </c:pt>
                <c:pt idx="2">
                  <c:v>2.9166666666666621</c:v>
                </c:pt>
                <c:pt idx="3">
                  <c:v>3.466666666666665</c:v>
                </c:pt>
                <c:pt idx="4">
                  <c:v>3.5166666666666662</c:v>
                </c:pt>
                <c:pt idx="5">
                  <c:v>4.5999999999999979</c:v>
                </c:pt>
                <c:pt idx="6">
                  <c:v>5.2333333333333396</c:v>
                </c:pt>
                <c:pt idx="7">
                  <c:v>5.7166666666666632</c:v>
                </c:pt>
                <c:pt idx="8">
                  <c:v>6.3666666666666671</c:v>
                </c:pt>
                <c:pt idx="9">
                  <c:v>6.8999999999999986</c:v>
                </c:pt>
                <c:pt idx="10">
                  <c:v>7.583333333333333</c:v>
                </c:pt>
                <c:pt idx="11">
                  <c:v>8.5833333333333304</c:v>
                </c:pt>
                <c:pt idx="12">
                  <c:v>9.1833333333333336</c:v>
                </c:pt>
                <c:pt idx="13">
                  <c:v>9.6833333333333318</c:v>
                </c:pt>
                <c:pt idx="14">
                  <c:v>10.18333333333333</c:v>
                </c:pt>
                <c:pt idx="15">
                  <c:v>10.75</c:v>
                </c:pt>
                <c:pt idx="16">
                  <c:v>11.25</c:v>
                </c:pt>
                <c:pt idx="17">
                  <c:v>11.516666666666669</c:v>
                </c:pt>
                <c:pt idx="18">
                  <c:v>11.96666666666667</c:v>
                </c:pt>
                <c:pt idx="19">
                  <c:v>12.483333333333331</c:v>
                </c:pt>
                <c:pt idx="20">
                  <c:v>22.25</c:v>
                </c:pt>
                <c:pt idx="21">
                  <c:v>23.08333333333325</c:v>
                </c:pt>
                <c:pt idx="22">
                  <c:v>24.08333333333324</c:v>
                </c:pt>
              </c:numCache>
            </c:numRef>
          </c:xVal>
          <c:yVal>
            <c:numRef>
              <c:f>'pH study'!$D$4:$D$26</c:f>
              <c:numCache>
                <c:formatCode>0.00</c:formatCode>
                <c:ptCount val="23"/>
                <c:pt idx="0">
                  <c:v>12.89</c:v>
                </c:pt>
                <c:pt idx="1">
                  <c:v>12.65</c:v>
                </c:pt>
                <c:pt idx="2">
                  <c:v>12.68</c:v>
                </c:pt>
                <c:pt idx="3">
                  <c:v>12.61</c:v>
                </c:pt>
                <c:pt idx="4">
                  <c:v>12.61</c:v>
                </c:pt>
                <c:pt idx="5">
                  <c:v>12.59</c:v>
                </c:pt>
                <c:pt idx="6">
                  <c:v>12.58</c:v>
                </c:pt>
                <c:pt idx="7">
                  <c:v>12.44</c:v>
                </c:pt>
                <c:pt idx="8">
                  <c:v>12.38</c:v>
                </c:pt>
                <c:pt idx="9">
                  <c:v>12.3</c:v>
                </c:pt>
                <c:pt idx="10">
                  <c:v>12.23</c:v>
                </c:pt>
                <c:pt idx="11">
                  <c:v>12.13</c:v>
                </c:pt>
                <c:pt idx="12">
                  <c:v>11.98</c:v>
                </c:pt>
                <c:pt idx="13">
                  <c:v>11.77</c:v>
                </c:pt>
                <c:pt idx="14">
                  <c:v>11.59</c:v>
                </c:pt>
                <c:pt idx="15">
                  <c:v>11.16</c:v>
                </c:pt>
                <c:pt idx="16">
                  <c:v>10.35</c:v>
                </c:pt>
                <c:pt idx="17">
                  <c:v>9.9499999999999993</c:v>
                </c:pt>
                <c:pt idx="18">
                  <c:v>9.2800000000000011</c:v>
                </c:pt>
                <c:pt idx="19">
                  <c:v>7.17</c:v>
                </c:pt>
                <c:pt idx="20">
                  <c:v>0</c:v>
                </c:pt>
                <c:pt idx="21">
                  <c:v>0</c:v>
                </c:pt>
                <c:pt idx="22">
                  <c:v>0</c:v>
                </c:pt>
              </c:numCache>
            </c:numRef>
          </c:yVal>
          <c:smooth val="0"/>
          <c:extLst>
            <c:ext xmlns:c16="http://schemas.microsoft.com/office/drawing/2014/chart" uri="{C3380CC4-5D6E-409C-BE32-E72D297353CC}">
              <c16:uniqueId val="{00000000-888E-4020-9596-D0EAD88F49D2}"/>
            </c:ext>
          </c:extLst>
        </c:ser>
        <c:dLbls>
          <c:showLegendKey val="0"/>
          <c:showVal val="0"/>
          <c:showCatName val="0"/>
          <c:showSerName val="0"/>
          <c:showPercent val="0"/>
          <c:showBubbleSize val="0"/>
        </c:dLbls>
        <c:axId val="1237291200"/>
        <c:axId val="1237291728"/>
      </c:scatterChart>
      <c:valAx>
        <c:axId val="1237291200"/>
        <c:scaling>
          <c:orientation val="minMax"/>
          <c:max val="1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Hours</a:t>
                </a:r>
              </a:p>
            </c:rich>
          </c:tx>
          <c:layout>
            <c:manualLayout>
              <c:xMode val="edge"/>
              <c:yMode val="edge"/>
              <c:x val="0.49012729370874702"/>
              <c:y val="0.910204896123060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37291728"/>
        <c:crosses val="autoZero"/>
        <c:crossBetween val="midCat"/>
        <c:majorUnit val="2"/>
      </c:valAx>
      <c:valAx>
        <c:axId val="1237291728"/>
        <c:scaling>
          <c:orientation val="minMax"/>
          <c:min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pH of Red Mud</a:t>
                </a:r>
              </a:p>
            </c:rich>
          </c:tx>
          <c:layout>
            <c:manualLayout>
              <c:xMode val="edge"/>
              <c:yMode val="edge"/>
              <c:x val="0"/>
              <c:y val="0.2429401655738329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37291200"/>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3B5B2B-F6A6-8441-A576-D26F920DC37F}" type="doc">
      <dgm:prSet loTypeId="urn:microsoft.com/office/officeart/2005/8/layout/pyramid1" loCatId="" qsTypeId="urn:microsoft.com/office/officeart/2005/8/quickstyle/simple4" qsCatId="simple" csTypeId="urn:microsoft.com/office/officeart/2005/8/colors/colorful3" csCatId="colorful" phldr="1"/>
      <dgm:spPr/>
    </dgm:pt>
    <dgm:pt modelId="{7B85411E-E25C-6F42-91E4-53D6A772A7AE}">
      <dgm:prSet phldrT="[Text]" custT="1"/>
      <dgm:spPr>
        <a:solidFill>
          <a:schemeClr val="accent6">
            <a:lumMod val="60000"/>
            <a:lumOff val="40000"/>
          </a:schemeClr>
        </a:solidFill>
      </dgm:spPr>
      <dgm:t>
        <a:bodyPr/>
        <a:lstStyle/>
        <a:p>
          <a:r>
            <a:rPr lang="en-US" sz="2000" dirty="0"/>
            <a:t>Reduction</a:t>
          </a:r>
        </a:p>
      </dgm:t>
    </dgm:pt>
    <dgm:pt modelId="{1F49EEF7-00DB-F24E-ABA1-76F8D1DAA17B}" type="parTrans" cxnId="{F4BD41E2-66AF-FD41-B3E4-D1D9BA0E0489}">
      <dgm:prSet/>
      <dgm:spPr/>
      <dgm:t>
        <a:bodyPr/>
        <a:lstStyle/>
        <a:p>
          <a:endParaRPr lang="en-US"/>
        </a:p>
      </dgm:t>
    </dgm:pt>
    <dgm:pt modelId="{7E267195-F0D2-F446-B54C-EC6424F5757D}" type="sibTrans" cxnId="{F4BD41E2-66AF-FD41-B3E4-D1D9BA0E0489}">
      <dgm:prSet/>
      <dgm:spPr/>
      <dgm:t>
        <a:bodyPr/>
        <a:lstStyle/>
        <a:p>
          <a:endParaRPr lang="en-US"/>
        </a:p>
      </dgm:t>
    </dgm:pt>
    <dgm:pt modelId="{761DA577-FE2E-1D4B-90D0-641EE07F9D88}">
      <dgm:prSet phldrT="[Text]" custT="1"/>
      <dgm:spPr>
        <a:solidFill>
          <a:srgbClr val="FFFF00"/>
        </a:solidFill>
      </dgm:spPr>
      <dgm:t>
        <a:bodyPr/>
        <a:lstStyle/>
        <a:p>
          <a:r>
            <a:rPr lang="en-US" sz="2000" dirty="0"/>
            <a:t>Reuse</a:t>
          </a:r>
        </a:p>
      </dgm:t>
    </dgm:pt>
    <dgm:pt modelId="{233C13BD-E584-CC4A-841F-18ABEF05A60D}" type="parTrans" cxnId="{E81B47A4-8275-714F-AAE4-11DDDFB37008}">
      <dgm:prSet/>
      <dgm:spPr/>
      <dgm:t>
        <a:bodyPr/>
        <a:lstStyle/>
        <a:p>
          <a:endParaRPr lang="en-US"/>
        </a:p>
      </dgm:t>
    </dgm:pt>
    <dgm:pt modelId="{EE783346-9836-534D-84F2-4BD295C9BE78}" type="sibTrans" cxnId="{E81B47A4-8275-714F-AAE4-11DDDFB37008}">
      <dgm:prSet/>
      <dgm:spPr/>
      <dgm:t>
        <a:bodyPr/>
        <a:lstStyle/>
        <a:p>
          <a:endParaRPr lang="en-US"/>
        </a:p>
      </dgm:t>
    </dgm:pt>
    <dgm:pt modelId="{13EE726E-487B-BC42-956A-027D42CABA5C}">
      <dgm:prSet phldrT="[Text]" custT="1"/>
      <dgm:spPr>
        <a:solidFill>
          <a:srgbClr val="FFC000"/>
        </a:solidFill>
      </dgm:spPr>
      <dgm:t>
        <a:bodyPr/>
        <a:lstStyle/>
        <a:p>
          <a:r>
            <a:rPr lang="en-US" sz="2000" dirty="0"/>
            <a:t>Recycling</a:t>
          </a:r>
        </a:p>
      </dgm:t>
    </dgm:pt>
    <dgm:pt modelId="{64E3511B-7E49-764F-99C6-260A3CE823FF}" type="parTrans" cxnId="{48C3A3BC-42BB-574B-B352-676F1D08287C}">
      <dgm:prSet/>
      <dgm:spPr/>
      <dgm:t>
        <a:bodyPr/>
        <a:lstStyle/>
        <a:p>
          <a:endParaRPr lang="en-US"/>
        </a:p>
      </dgm:t>
    </dgm:pt>
    <dgm:pt modelId="{730F1F49-C290-164E-95BF-400B875FFE30}" type="sibTrans" cxnId="{48C3A3BC-42BB-574B-B352-676F1D08287C}">
      <dgm:prSet/>
      <dgm:spPr/>
      <dgm:t>
        <a:bodyPr/>
        <a:lstStyle/>
        <a:p>
          <a:endParaRPr lang="en-US"/>
        </a:p>
      </dgm:t>
    </dgm:pt>
    <dgm:pt modelId="{9070CC88-EB24-E342-9919-2FCA608334E5}">
      <dgm:prSet phldrT="[Text]" custT="1"/>
      <dgm:spPr>
        <a:solidFill>
          <a:srgbClr val="FF0000"/>
        </a:solidFill>
      </dgm:spPr>
      <dgm:t>
        <a:bodyPr/>
        <a:lstStyle/>
        <a:p>
          <a:r>
            <a:rPr lang="en-US" sz="2000"/>
            <a:t>Energy recovery</a:t>
          </a:r>
          <a:endParaRPr lang="en-US" sz="2000" dirty="0"/>
        </a:p>
      </dgm:t>
    </dgm:pt>
    <dgm:pt modelId="{30E0EEE2-ED8D-344C-BEF1-43872E0C324F}" type="parTrans" cxnId="{5956DCBB-16F7-5D44-958D-C05DEB8C222C}">
      <dgm:prSet/>
      <dgm:spPr/>
      <dgm:t>
        <a:bodyPr/>
        <a:lstStyle/>
        <a:p>
          <a:endParaRPr lang="en-US"/>
        </a:p>
      </dgm:t>
    </dgm:pt>
    <dgm:pt modelId="{2ECC5143-3180-3C4B-811C-998BB359243F}" type="sibTrans" cxnId="{5956DCBB-16F7-5D44-958D-C05DEB8C222C}">
      <dgm:prSet/>
      <dgm:spPr/>
      <dgm:t>
        <a:bodyPr/>
        <a:lstStyle/>
        <a:p>
          <a:endParaRPr lang="en-US"/>
        </a:p>
      </dgm:t>
    </dgm:pt>
    <dgm:pt modelId="{17F7B346-7E44-884B-B208-34553535058F}">
      <dgm:prSet phldrT="[Text]" custT="1"/>
      <dgm:spPr>
        <a:solidFill>
          <a:srgbClr val="C00000"/>
        </a:solidFill>
      </dgm:spPr>
      <dgm:t>
        <a:bodyPr/>
        <a:lstStyle/>
        <a:p>
          <a:r>
            <a:rPr lang="en-US" sz="2000" dirty="0"/>
            <a:t>Disposal</a:t>
          </a:r>
        </a:p>
      </dgm:t>
    </dgm:pt>
    <dgm:pt modelId="{AE3C9A01-2803-544D-9237-2EC60AD9C246}" type="parTrans" cxnId="{70E05AA2-8852-724A-AC88-971615452AC0}">
      <dgm:prSet/>
      <dgm:spPr/>
      <dgm:t>
        <a:bodyPr/>
        <a:lstStyle/>
        <a:p>
          <a:endParaRPr lang="en-US"/>
        </a:p>
      </dgm:t>
    </dgm:pt>
    <dgm:pt modelId="{E9E48421-DF2E-E243-AFA0-DCCF2D7A210A}" type="sibTrans" cxnId="{70E05AA2-8852-724A-AC88-971615452AC0}">
      <dgm:prSet/>
      <dgm:spPr/>
      <dgm:t>
        <a:bodyPr/>
        <a:lstStyle/>
        <a:p>
          <a:endParaRPr lang="en-US"/>
        </a:p>
      </dgm:t>
    </dgm:pt>
    <dgm:pt modelId="{487C6DDB-16EA-8048-89A6-EBE7F5139E87}">
      <dgm:prSet phldrT="[Text]"/>
      <dgm:spPr>
        <a:solidFill>
          <a:schemeClr val="accent6"/>
        </a:solidFill>
      </dgm:spPr>
      <dgm:t>
        <a:bodyPr/>
        <a:lstStyle/>
        <a:p>
          <a:endParaRPr lang="en-US" dirty="0"/>
        </a:p>
      </dgm:t>
    </dgm:pt>
    <dgm:pt modelId="{B187C270-F206-EB47-969D-F237983DA29B}" type="sibTrans" cxnId="{FE5729D9-B480-4043-AF2B-FAAE076BAE54}">
      <dgm:prSet/>
      <dgm:spPr/>
      <dgm:t>
        <a:bodyPr/>
        <a:lstStyle/>
        <a:p>
          <a:endParaRPr lang="en-US"/>
        </a:p>
      </dgm:t>
    </dgm:pt>
    <dgm:pt modelId="{F4C6CB43-A4A1-B344-B75F-5C507D5AB346}" type="parTrans" cxnId="{FE5729D9-B480-4043-AF2B-FAAE076BAE54}">
      <dgm:prSet/>
      <dgm:spPr/>
      <dgm:t>
        <a:bodyPr/>
        <a:lstStyle/>
        <a:p>
          <a:endParaRPr lang="en-US"/>
        </a:p>
      </dgm:t>
    </dgm:pt>
    <dgm:pt modelId="{6ECD5B3B-9384-5444-8A5D-3417A6E94D0F}" type="pres">
      <dgm:prSet presAssocID="{E63B5B2B-F6A6-8441-A576-D26F920DC37F}" presName="Name0" presStyleCnt="0">
        <dgm:presLayoutVars>
          <dgm:dir/>
          <dgm:animLvl val="lvl"/>
          <dgm:resizeHandles val="exact"/>
        </dgm:presLayoutVars>
      </dgm:prSet>
      <dgm:spPr/>
    </dgm:pt>
    <dgm:pt modelId="{4C6A5A9E-52EB-664C-8E84-0B6237493D5E}" type="pres">
      <dgm:prSet presAssocID="{487C6DDB-16EA-8048-89A6-EBE7F5139E87}" presName="Name8" presStyleCnt="0"/>
      <dgm:spPr/>
    </dgm:pt>
    <dgm:pt modelId="{F18AD3D4-3EBF-6740-A7F5-A34CCB8DAF75}" type="pres">
      <dgm:prSet presAssocID="{487C6DDB-16EA-8048-89A6-EBE7F5139E87}" presName="level" presStyleLbl="node1" presStyleIdx="0" presStyleCnt="6" custLinFactNeighborY="0">
        <dgm:presLayoutVars>
          <dgm:chMax val="1"/>
          <dgm:bulletEnabled val="1"/>
        </dgm:presLayoutVars>
      </dgm:prSet>
      <dgm:spPr/>
    </dgm:pt>
    <dgm:pt modelId="{6C68EA97-559F-5B4C-BAEF-7523CDE8859F}" type="pres">
      <dgm:prSet presAssocID="{487C6DDB-16EA-8048-89A6-EBE7F5139E87}" presName="levelTx" presStyleLbl="revTx" presStyleIdx="0" presStyleCnt="0">
        <dgm:presLayoutVars>
          <dgm:chMax val="1"/>
          <dgm:bulletEnabled val="1"/>
        </dgm:presLayoutVars>
      </dgm:prSet>
      <dgm:spPr/>
    </dgm:pt>
    <dgm:pt modelId="{7D8399FB-5995-A348-BEB7-AC598E062549}" type="pres">
      <dgm:prSet presAssocID="{7B85411E-E25C-6F42-91E4-53D6A772A7AE}" presName="Name8" presStyleCnt="0"/>
      <dgm:spPr/>
    </dgm:pt>
    <dgm:pt modelId="{E4AD5763-DCE8-8646-9423-0796D183EB64}" type="pres">
      <dgm:prSet presAssocID="{7B85411E-E25C-6F42-91E4-53D6A772A7AE}" presName="level" presStyleLbl="node1" presStyleIdx="1" presStyleCnt="6">
        <dgm:presLayoutVars>
          <dgm:chMax val="1"/>
          <dgm:bulletEnabled val="1"/>
        </dgm:presLayoutVars>
      </dgm:prSet>
      <dgm:spPr/>
    </dgm:pt>
    <dgm:pt modelId="{AC8E9D14-6819-8F4A-9C5D-059395C22341}" type="pres">
      <dgm:prSet presAssocID="{7B85411E-E25C-6F42-91E4-53D6A772A7AE}" presName="levelTx" presStyleLbl="revTx" presStyleIdx="0" presStyleCnt="0">
        <dgm:presLayoutVars>
          <dgm:chMax val="1"/>
          <dgm:bulletEnabled val="1"/>
        </dgm:presLayoutVars>
      </dgm:prSet>
      <dgm:spPr/>
    </dgm:pt>
    <dgm:pt modelId="{9E4AA830-91D0-0541-A272-2817ECCF0C25}" type="pres">
      <dgm:prSet presAssocID="{761DA577-FE2E-1D4B-90D0-641EE07F9D88}" presName="Name8" presStyleCnt="0"/>
      <dgm:spPr/>
    </dgm:pt>
    <dgm:pt modelId="{49A2C099-09E7-5845-9B71-7892FA5F19FA}" type="pres">
      <dgm:prSet presAssocID="{761DA577-FE2E-1D4B-90D0-641EE07F9D88}" presName="level" presStyleLbl="node1" presStyleIdx="2" presStyleCnt="6">
        <dgm:presLayoutVars>
          <dgm:chMax val="1"/>
          <dgm:bulletEnabled val="1"/>
        </dgm:presLayoutVars>
      </dgm:prSet>
      <dgm:spPr/>
    </dgm:pt>
    <dgm:pt modelId="{3E34D7F9-55F3-AE4B-82A2-173B2B147DA6}" type="pres">
      <dgm:prSet presAssocID="{761DA577-FE2E-1D4B-90D0-641EE07F9D88}" presName="levelTx" presStyleLbl="revTx" presStyleIdx="0" presStyleCnt="0">
        <dgm:presLayoutVars>
          <dgm:chMax val="1"/>
          <dgm:bulletEnabled val="1"/>
        </dgm:presLayoutVars>
      </dgm:prSet>
      <dgm:spPr/>
    </dgm:pt>
    <dgm:pt modelId="{3F559EEF-40ED-164D-BA25-7684CFE7966F}" type="pres">
      <dgm:prSet presAssocID="{13EE726E-487B-BC42-956A-027D42CABA5C}" presName="Name8" presStyleCnt="0"/>
      <dgm:spPr/>
    </dgm:pt>
    <dgm:pt modelId="{10773469-3A0F-944C-A64E-5813C95065EA}" type="pres">
      <dgm:prSet presAssocID="{13EE726E-487B-BC42-956A-027D42CABA5C}" presName="level" presStyleLbl="node1" presStyleIdx="3" presStyleCnt="6">
        <dgm:presLayoutVars>
          <dgm:chMax val="1"/>
          <dgm:bulletEnabled val="1"/>
        </dgm:presLayoutVars>
      </dgm:prSet>
      <dgm:spPr/>
    </dgm:pt>
    <dgm:pt modelId="{FA4DB1DE-A406-3B45-877A-D855E498BDD6}" type="pres">
      <dgm:prSet presAssocID="{13EE726E-487B-BC42-956A-027D42CABA5C}" presName="levelTx" presStyleLbl="revTx" presStyleIdx="0" presStyleCnt="0">
        <dgm:presLayoutVars>
          <dgm:chMax val="1"/>
          <dgm:bulletEnabled val="1"/>
        </dgm:presLayoutVars>
      </dgm:prSet>
      <dgm:spPr/>
    </dgm:pt>
    <dgm:pt modelId="{6751D3CF-4B1F-6745-90AB-D68983DE85B9}" type="pres">
      <dgm:prSet presAssocID="{9070CC88-EB24-E342-9919-2FCA608334E5}" presName="Name8" presStyleCnt="0"/>
      <dgm:spPr/>
    </dgm:pt>
    <dgm:pt modelId="{7D0C00B8-FBB5-E542-BB8C-D7C0963864DD}" type="pres">
      <dgm:prSet presAssocID="{9070CC88-EB24-E342-9919-2FCA608334E5}" presName="level" presStyleLbl="node1" presStyleIdx="4" presStyleCnt="6">
        <dgm:presLayoutVars>
          <dgm:chMax val="1"/>
          <dgm:bulletEnabled val="1"/>
        </dgm:presLayoutVars>
      </dgm:prSet>
      <dgm:spPr/>
    </dgm:pt>
    <dgm:pt modelId="{7F1E56D0-FCE2-0E43-AE50-B92A1C2A4023}" type="pres">
      <dgm:prSet presAssocID="{9070CC88-EB24-E342-9919-2FCA608334E5}" presName="levelTx" presStyleLbl="revTx" presStyleIdx="0" presStyleCnt="0">
        <dgm:presLayoutVars>
          <dgm:chMax val="1"/>
          <dgm:bulletEnabled val="1"/>
        </dgm:presLayoutVars>
      </dgm:prSet>
      <dgm:spPr/>
    </dgm:pt>
    <dgm:pt modelId="{D8AD44FA-A843-7B4C-B095-72629FE63ABF}" type="pres">
      <dgm:prSet presAssocID="{17F7B346-7E44-884B-B208-34553535058F}" presName="Name8" presStyleCnt="0"/>
      <dgm:spPr/>
    </dgm:pt>
    <dgm:pt modelId="{E0640EEF-CCD0-A143-B7C0-98B8459BB784}" type="pres">
      <dgm:prSet presAssocID="{17F7B346-7E44-884B-B208-34553535058F}" presName="level" presStyleLbl="node1" presStyleIdx="5" presStyleCnt="6">
        <dgm:presLayoutVars>
          <dgm:chMax val="1"/>
          <dgm:bulletEnabled val="1"/>
        </dgm:presLayoutVars>
      </dgm:prSet>
      <dgm:spPr/>
    </dgm:pt>
    <dgm:pt modelId="{DBA6EBB8-21A0-894A-BA2E-6E7C6406075C}" type="pres">
      <dgm:prSet presAssocID="{17F7B346-7E44-884B-B208-34553535058F}" presName="levelTx" presStyleLbl="revTx" presStyleIdx="0" presStyleCnt="0">
        <dgm:presLayoutVars>
          <dgm:chMax val="1"/>
          <dgm:bulletEnabled val="1"/>
        </dgm:presLayoutVars>
      </dgm:prSet>
      <dgm:spPr/>
    </dgm:pt>
  </dgm:ptLst>
  <dgm:cxnLst>
    <dgm:cxn modelId="{5225D632-6F84-C446-ABE1-22101DA8FCEC}" type="presOf" srcId="{7B85411E-E25C-6F42-91E4-53D6A772A7AE}" destId="{E4AD5763-DCE8-8646-9423-0796D183EB64}" srcOrd="0" destOrd="0" presId="urn:microsoft.com/office/officeart/2005/8/layout/pyramid1"/>
    <dgm:cxn modelId="{D925753D-07D3-E64F-837B-27A7E849106E}" type="presOf" srcId="{487C6DDB-16EA-8048-89A6-EBE7F5139E87}" destId="{6C68EA97-559F-5B4C-BAEF-7523CDE8859F}" srcOrd="1" destOrd="0" presId="urn:microsoft.com/office/officeart/2005/8/layout/pyramid1"/>
    <dgm:cxn modelId="{8D7B9641-3008-5145-9316-8BA398CF2DB3}" type="presOf" srcId="{761DA577-FE2E-1D4B-90D0-641EE07F9D88}" destId="{3E34D7F9-55F3-AE4B-82A2-173B2B147DA6}" srcOrd="1" destOrd="0" presId="urn:microsoft.com/office/officeart/2005/8/layout/pyramid1"/>
    <dgm:cxn modelId="{2425DA43-E55A-8D4E-B178-D82D6DBC63EA}" type="presOf" srcId="{17F7B346-7E44-884B-B208-34553535058F}" destId="{E0640EEF-CCD0-A143-B7C0-98B8459BB784}" srcOrd="0" destOrd="0" presId="urn:microsoft.com/office/officeart/2005/8/layout/pyramid1"/>
    <dgm:cxn modelId="{E311BA49-721A-F448-AA5A-C7ADB2E9CF33}" type="presOf" srcId="{13EE726E-487B-BC42-956A-027D42CABA5C}" destId="{FA4DB1DE-A406-3B45-877A-D855E498BDD6}" srcOrd="1" destOrd="0" presId="urn:microsoft.com/office/officeart/2005/8/layout/pyramid1"/>
    <dgm:cxn modelId="{E2412A5B-50B9-2240-BA99-AF7B4A36FC96}" type="presOf" srcId="{9070CC88-EB24-E342-9919-2FCA608334E5}" destId="{7D0C00B8-FBB5-E542-BB8C-D7C0963864DD}" srcOrd="0" destOrd="0" presId="urn:microsoft.com/office/officeart/2005/8/layout/pyramid1"/>
    <dgm:cxn modelId="{CDF1C7A0-FB09-BC41-A93F-06095DA71800}" type="presOf" srcId="{7B85411E-E25C-6F42-91E4-53D6A772A7AE}" destId="{AC8E9D14-6819-8F4A-9C5D-059395C22341}" srcOrd="1" destOrd="0" presId="urn:microsoft.com/office/officeart/2005/8/layout/pyramid1"/>
    <dgm:cxn modelId="{70E05AA2-8852-724A-AC88-971615452AC0}" srcId="{E63B5B2B-F6A6-8441-A576-D26F920DC37F}" destId="{17F7B346-7E44-884B-B208-34553535058F}" srcOrd="5" destOrd="0" parTransId="{AE3C9A01-2803-544D-9237-2EC60AD9C246}" sibTransId="{E9E48421-DF2E-E243-AFA0-DCCF2D7A210A}"/>
    <dgm:cxn modelId="{E81B47A4-8275-714F-AAE4-11DDDFB37008}" srcId="{E63B5B2B-F6A6-8441-A576-D26F920DC37F}" destId="{761DA577-FE2E-1D4B-90D0-641EE07F9D88}" srcOrd="2" destOrd="0" parTransId="{233C13BD-E584-CC4A-841F-18ABEF05A60D}" sibTransId="{EE783346-9836-534D-84F2-4BD295C9BE78}"/>
    <dgm:cxn modelId="{31DF11B9-28BD-8444-BC6B-0860BF508713}" type="presOf" srcId="{9070CC88-EB24-E342-9919-2FCA608334E5}" destId="{7F1E56D0-FCE2-0E43-AE50-B92A1C2A4023}" srcOrd="1" destOrd="0" presId="urn:microsoft.com/office/officeart/2005/8/layout/pyramid1"/>
    <dgm:cxn modelId="{057EE2BA-FABE-B544-8988-EEBB0153F960}" type="presOf" srcId="{13EE726E-487B-BC42-956A-027D42CABA5C}" destId="{10773469-3A0F-944C-A64E-5813C95065EA}" srcOrd="0" destOrd="0" presId="urn:microsoft.com/office/officeart/2005/8/layout/pyramid1"/>
    <dgm:cxn modelId="{00631FBB-398A-AA4A-BEB4-46CD0B0DE9B1}" type="presOf" srcId="{761DA577-FE2E-1D4B-90D0-641EE07F9D88}" destId="{49A2C099-09E7-5845-9B71-7892FA5F19FA}" srcOrd="0" destOrd="0" presId="urn:microsoft.com/office/officeart/2005/8/layout/pyramid1"/>
    <dgm:cxn modelId="{5956DCBB-16F7-5D44-958D-C05DEB8C222C}" srcId="{E63B5B2B-F6A6-8441-A576-D26F920DC37F}" destId="{9070CC88-EB24-E342-9919-2FCA608334E5}" srcOrd="4" destOrd="0" parTransId="{30E0EEE2-ED8D-344C-BEF1-43872E0C324F}" sibTransId="{2ECC5143-3180-3C4B-811C-998BB359243F}"/>
    <dgm:cxn modelId="{48C3A3BC-42BB-574B-B352-676F1D08287C}" srcId="{E63B5B2B-F6A6-8441-A576-D26F920DC37F}" destId="{13EE726E-487B-BC42-956A-027D42CABA5C}" srcOrd="3" destOrd="0" parTransId="{64E3511B-7E49-764F-99C6-260A3CE823FF}" sibTransId="{730F1F49-C290-164E-95BF-400B875FFE30}"/>
    <dgm:cxn modelId="{B4DDD9BE-ED5A-4D4F-BF54-A31679B56A41}" type="presOf" srcId="{487C6DDB-16EA-8048-89A6-EBE7F5139E87}" destId="{F18AD3D4-3EBF-6740-A7F5-A34CCB8DAF75}" srcOrd="0" destOrd="0" presId="urn:microsoft.com/office/officeart/2005/8/layout/pyramid1"/>
    <dgm:cxn modelId="{9756B3CB-DC13-5349-BF0E-B7F1AF44FF53}" type="presOf" srcId="{17F7B346-7E44-884B-B208-34553535058F}" destId="{DBA6EBB8-21A0-894A-BA2E-6E7C6406075C}" srcOrd="1" destOrd="0" presId="urn:microsoft.com/office/officeart/2005/8/layout/pyramid1"/>
    <dgm:cxn modelId="{545827D1-534E-8944-81FA-18BF15D762F1}" type="presOf" srcId="{E63B5B2B-F6A6-8441-A576-D26F920DC37F}" destId="{6ECD5B3B-9384-5444-8A5D-3417A6E94D0F}" srcOrd="0" destOrd="0" presId="urn:microsoft.com/office/officeart/2005/8/layout/pyramid1"/>
    <dgm:cxn modelId="{FE5729D9-B480-4043-AF2B-FAAE076BAE54}" srcId="{E63B5B2B-F6A6-8441-A576-D26F920DC37F}" destId="{487C6DDB-16EA-8048-89A6-EBE7F5139E87}" srcOrd="0" destOrd="0" parTransId="{F4C6CB43-A4A1-B344-B75F-5C507D5AB346}" sibTransId="{B187C270-F206-EB47-969D-F237983DA29B}"/>
    <dgm:cxn modelId="{F4BD41E2-66AF-FD41-B3E4-D1D9BA0E0489}" srcId="{E63B5B2B-F6A6-8441-A576-D26F920DC37F}" destId="{7B85411E-E25C-6F42-91E4-53D6A772A7AE}" srcOrd="1" destOrd="0" parTransId="{1F49EEF7-00DB-F24E-ABA1-76F8D1DAA17B}" sibTransId="{7E267195-F0D2-F446-B54C-EC6424F5757D}"/>
    <dgm:cxn modelId="{943B753D-8CC2-FE4C-BA32-85C08B2DB20D}" type="presParOf" srcId="{6ECD5B3B-9384-5444-8A5D-3417A6E94D0F}" destId="{4C6A5A9E-52EB-664C-8E84-0B6237493D5E}" srcOrd="0" destOrd="0" presId="urn:microsoft.com/office/officeart/2005/8/layout/pyramid1"/>
    <dgm:cxn modelId="{E7DC9BE4-E765-1944-8BF7-D9603623CE62}" type="presParOf" srcId="{4C6A5A9E-52EB-664C-8E84-0B6237493D5E}" destId="{F18AD3D4-3EBF-6740-A7F5-A34CCB8DAF75}" srcOrd="0" destOrd="0" presId="urn:microsoft.com/office/officeart/2005/8/layout/pyramid1"/>
    <dgm:cxn modelId="{91562870-9BE7-6C47-BC4D-6695CA6E0FB1}" type="presParOf" srcId="{4C6A5A9E-52EB-664C-8E84-0B6237493D5E}" destId="{6C68EA97-559F-5B4C-BAEF-7523CDE8859F}" srcOrd="1" destOrd="0" presId="urn:microsoft.com/office/officeart/2005/8/layout/pyramid1"/>
    <dgm:cxn modelId="{14AC3ABF-0EF8-A34E-BF12-FE2D73AF3607}" type="presParOf" srcId="{6ECD5B3B-9384-5444-8A5D-3417A6E94D0F}" destId="{7D8399FB-5995-A348-BEB7-AC598E062549}" srcOrd="1" destOrd="0" presId="urn:microsoft.com/office/officeart/2005/8/layout/pyramid1"/>
    <dgm:cxn modelId="{DAD0D453-1C1A-A346-8187-4C36DF6EAA64}" type="presParOf" srcId="{7D8399FB-5995-A348-BEB7-AC598E062549}" destId="{E4AD5763-DCE8-8646-9423-0796D183EB64}" srcOrd="0" destOrd="0" presId="urn:microsoft.com/office/officeart/2005/8/layout/pyramid1"/>
    <dgm:cxn modelId="{7F7FAF88-3B4B-A647-8485-574330972E2D}" type="presParOf" srcId="{7D8399FB-5995-A348-BEB7-AC598E062549}" destId="{AC8E9D14-6819-8F4A-9C5D-059395C22341}" srcOrd="1" destOrd="0" presId="urn:microsoft.com/office/officeart/2005/8/layout/pyramid1"/>
    <dgm:cxn modelId="{4F64D8AB-F4FC-194B-94B8-5200E6F43C6D}" type="presParOf" srcId="{6ECD5B3B-9384-5444-8A5D-3417A6E94D0F}" destId="{9E4AA830-91D0-0541-A272-2817ECCF0C25}" srcOrd="2" destOrd="0" presId="urn:microsoft.com/office/officeart/2005/8/layout/pyramid1"/>
    <dgm:cxn modelId="{8D7B6460-E088-0945-94B0-878A3CC9306A}" type="presParOf" srcId="{9E4AA830-91D0-0541-A272-2817ECCF0C25}" destId="{49A2C099-09E7-5845-9B71-7892FA5F19FA}" srcOrd="0" destOrd="0" presId="urn:microsoft.com/office/officeart/2005/8/layout/pyramid1"/>
    <dgm:cxn modelId="{4F5468FF-4D9F-7C43-86A2-A8208995528D}" type="presParOf" srcId="{9E4AA830-91D0-0541-A272-2817ECCF0C25}" destId="{3E34D7F9-55F3-AE4B-82A2-173B2B147DA6}" srcOrd="1" destOrd="0" presId="urn:microsoft.com/office/officeart/2005/8/layout/pyramid1"/>
    <dgm:cxn modelId="{CB3B1B2B-BB34-1148-9A98-65EFEC96659D}" type="presParOf" srcId="{6ECD5B3B-9384-5444-8A5D-3417A6E94D0F}" destId="{3F559EEF-40ED-164D-BA25-7684CFE7966F}" srcOrd="3" destOrd="0" presId="urn:microsoft.com/office/officeart/2005/8/layout/pyramid1"/>
    <dgm:cxn modelId="{EF954714-1FAC-C241-B45F-86FAE407EAD9}" type="presParOf" srcId="{3F559EEF-40ED-164D-BA25-7684CFE7966F}" destId="{10773469-3A0F-944C-A64E-5813C95065EA}" srcOrd="0" destOrd="0" presId="urn:microsoft.com/office/officeart/2005/8/layout/pyramid1"/>
    <dgm:cxn modelId="{9B72028D-01D0-0846-9E79-6A3FB14C4FB4}" type="presParOf" srcId="{3F559EEF-40ED-164D-BA25-7684CFE7966F}" destId="{FA4DB1DE-A406-3B45-877A-D855E498BDD6}" srcOrd="1" destOrd="0" presId="urn:microsoft.com/office/officeart/2005/8/layout/pyramid1"/>
    <dgm:cxn modelId="{EF11517F-4384-3248-859D-B7716DD2CEB0}" type="presParOf" srcId="{6ECD5B3B-9384-5444-8A5D-3417A6E94D0F}" destId="{6751D3CF-4B1F-6745-90AB-D68983DE85B9}" srcOrd="4" destOrd="0" presId="urn:microsoft.com/office/officeart/2005/8/layout/pyramid1"/>
    <dgm:cxn modelId="{24E7CCE3-6A8A-7245-9595-DB9FEAAE39E0}" type="presParOf" srcId="{6751D3CF-4B1F-6745-90AB-D68983DE85B9}" destId="{7D0C00B8-FBB5-E542-BB8C-D7C0963864DD}" srcOrd="0" destOrd="0" presId="urn:microsoft.com/office/officeart/2005/8/layout/pyramid1"/>
    <dgm:cxn modelId="{2B71CFC6-2B33-A24A-A633-34BF1768A2BC}" type="presParOf" srcId="{6751D3CF-4B1F-6745-90AB-D68983DE85B9}" destId="{7F1E56D0-FCE2-0E43-AE50-B92A1C2A4023}" srcOrd="1" destOrd="0" presId="urn:microsoft.com/office/officeart/2005/8/layout/pyramid1"/>
    <dgm:cxn modelId="{E209C192-614A-BC44-841B-9073B331322C}" type="presParOf" srcId="{6ECD5B3B-9384-5444-8A5D-3417A6E94D0F}" destId="{D8AD44FA-A843-7B4C-B095-72629FE63ABF}" srcOrd="5" destOrd="0" presId="urn:microsoft.com/office/officeart/2005/8/layout/pyramid1"/>
    <dgm:cxn modelId="{8BC4D18C-216B-C841-8ADA-329013A0C6B9}" type="presParOf" srcId="{D8AD44FA-A843-7B4C-B095-72629FE63ABF}" destId="{E0640EEF-CCD0-A143-B7C0-98B8459BB784}" srcOrd="0" destOrd="0" presId="urn:microsoft.com/office/officeart/2005/8/layout/pyramid1"/>
    <dgm:cxn modelId="{A56B9947-26B6-BA49-8577-D0F6B194466A}" type="presParOf" srcId="{D8AD44FA-A843-7B4C-B095-72629FE63ABF}" destId="{DBA6EBB8-21A0-894A-BA2E-6E7C6406075C}"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3B5B2B-F6A6-8441-A576-D26F920DC37F}" type="doc">
      <dgm:prSet loTypeId="urn:microsoft.com/office/officeart/2005/8/layout/pyramid1" loCatId="" qsTypeId="urn:microsoft.com/office/officeart/2005/8/quickstyle/simple4" qsCatId="simple" csTypeId="urn:microsoft.com/office/officeart/2005/8/colors/colorful3" csCatId="colorful" phldr="1"/>
      <dgm:spPr/>
    </dgm:pt>
    <dgm:pt modelId="{7B85411E-E25C-6F42-91E4-53D6A772A7AE}">
      <dgm:prSet phldrT="[Text]" custT="1"/>
      <dgm:spPr>
        <a:solidFill>
          <a:schemeClr val="accent6">
            <a:lumMod val="60000"/>
            <a:lumOff val="40000"/>
          </a:schemeClr>
        </a:solidFill>
      </dgm:spPr>
      <dgm:t>
        <a:bodyPr/>
        <a:lstStyle/>
        <a:p>
          <a:r>
            <a:rPr lang="en-US" sz="1200" dirty="0"/>
            <a:t>Reduction</a:t>
          </a:r>
        </a:p>
      </dgm:t>
    </dgm:pt>
    <dgm:pt modelId="{1F49EEF7-00DB-F24E-ABA1-76F8D1DAA17B}" type="parTrans" cxnId="{F4BD41E2-66AF-FD41-B3E4-D1D9BA0E0489}">
      <dgm:prSet/>
      <dgm:spPr/>
      <dgm:t>
        <a:bodyPr/>
        <a:lstStyle/>
        <a:p>
          <a:endParaRPr lang="en-US" sz="1200"/>
        </a:p>
      </dgm:t>
    </dgm:pt>
    <dgm:pt modelId="{7E267195-F0D2-F446-B54C-EC6424F5757D}" type="sibTrans" cxnId="{F4BD41E2-66AF-FD41-B3E4-D1D9BA0E0489}">
      <dgm:prSet/>
      <dgm:spPr/>
      <dgm:t>
        <a:bodyPr/>
        <a:lstStyle/>
        <a:p>
          <a:endParaRPr lang="en-US" sz="1200"/>
        </a:p>
      </dgm:t>
    </dgm:pt>
    <dgm:pt modelId="{761DA577-FE2E-1D4B-90D0-641EE07F9D88}">
      <dgm:prSet phldrT="[Text]" custT="1"/>
      <dgm:spPr>
        <a:solidFill>
          <a:srgbClr val="FFFF00"/>
        </a:solidFill>
      </dgm:spPr>
      <dgm:t>
        <a:bodyPr/>
        <a:lstStyle/>
        <a:p>
          <a:r>
            <a:rPr lang="en-US" sz="1200" dirty="0"/>
            <a:t>Reuse</a:t>
          </a:r>
        </a:p>
      </dgm:t>
    </dgm:pt>
    <dgm:pt modelId="{233C13BD-E584-CC4A-841F-18ABEF05A60D}" type="parTrans" cxnId="{E81B47A4-8275-714F-AAE4-11DDDFB37008}">
      <dgm:prSet/>
      <dgm:spPr/>
      <dgm:t>
        <a:bodyPr/>
        <a:lstStyle/>
        <a:p>
          <a:endParaRPr lang="en-US" sz="1200"/>
        </a:p>
      </dgm:t>
    </dgm:pt>
    <dgm:pt modelId="{EE783346-9836-534D-84F2-4BD295C9BE78}" type="sibTrans" cxnId="{E81B47A4-8275-714F-AAE4-11DDDFB37008}">
      <dgm:prSet/>
      <dgm:spPr/>
      <dgm:t>
        <a:bodyPr/>
        <a:lstStyle/>
        <a:p>
          <a:endParaRPr lang="en-US" sz="1200"/>
        </a:p>
      </dgm:t>
    </dgm:pt>
    <dgm:pt modelId="{13EE726E-487B-BC42-956A-027D42CABA5C}">
      <dgm:prSet phldrT="[Text]" custT="1"/>
      <dgm:spPr>
        <a:solidFill>
          <a:srgbClr val="FFC000"/>
        </a:solidFill>
      </dgm:spPr>
      <dgm:t>
        <a:bodyPr/>
        <a:lstStyle/>
        <a:p>
          <a:r>
            <a:rPr lang="en-US" sz="1200"/>
            <a:t>Recycling</a:t>
          </a:r>
          <a:endParaRPr lang="en-US" sz="1200" dirty="0"/>
        </a:p>
      </dgm:t>
    </dgm:pt>
    <dgm:pt modelId="{64E3511B-7E49-764F-99C6-260A3CE823FF}" type="parTrans" cxnId="{48C3A3BC-42BB-574B-B352-676F1D08287C}">
      <dgm:prSet/>
      <dgm:spPr/>
      <dgm:t>
        <a:bodyPr/>
        <a:lstStyle/>
        <a:p>
          <a:endParaRPr lang="en-US" sz="1200"/>
        </a:p>
      </dgm:t>
    </dgm:pt>
    <dgm:pt modelId="{730F1F49-C290-164E-95BF-400B875FFE30}" type="sibTrans" cxnId="{48C3A3BC-42BB-574B-B352-676F1D08287C}">
      <dgm:prSet/>
      <dgm:spPr/>
      <dgm:t>
        <a:bodyPr/>
        <a:lstStyle/>
        <a:p>
          <a:endParaRPr lang="en-US" sz="1200"/>
        </a:p>
      </dgm:t>
    </dgm:pt>
    <dgm:pt modelId="{9070CC88-EB24-E342-9919-2FCA608334E5}">
      <dgm:prSet phldrT="[Text]" custT="1"/>
      <dgm:spPr>
        <a:solidFill>
          <a:srgbClr val="FF0000"/>
        </a:solidFill>
      </dgm:spPr>
      <dgm:t>
        <a:bodyPr/>
        <a:lstStyle/>
        <a:p>
          <a:r>
            <a:rPr lang="en-US" sz="1200"/>
            <a:t>Energy recovery</a:t>
          </a:r>
          <a:endParaRPr lang="en-US" sz="1200" dirty="0"/>
        </a:p>
      </dgm:t>
    </dgm:pt>
    <dgm:pt modelId="{30E0EEE2-ED8D-344C-BEF1-43872E0C324F}" type="parTrans" cxnId="{5956DCBB-16F7-5D44-958D-C05DEB8C222C}">
      <dgm:prSet/>
      <dgm:spPr/>
      <dgm:t>
        <a:bodyPr/>
        <a:lstStyle/>
        <a:p>
          <a:endParaRPr lang="en-US" sz="1200"/>
        </a:p>
      </dgm:t>
    </dgm:pt>
    <dgm:pt modelId="{2ECC5143-3180-3C4B-811C-998BB359243F}" type="sibTrans" cxnId="{5956DCBB-16F7-5D44-958D-C05DEB8C222C}">
      <dgm:prSet/>
      <dgm:spPr/>
      <dgm:t>
        <a:bodyPr/>
        <a:lstStyle/>
        <a:p>
          <a:endParaRPr lang="en-US" sz="1200"/>
        </a:p>
      </dgm:t>
    </dgm:pt>
    <dgm:pt modelId="{17F7B346-7E44-884B-B208-34553535058F}">
      <dgm:prSet phldrT="[Text]" custT="1"/>
      <dgm:spPr>
        <a:solidFill>
          <a:srgbClr val="C00000"/>
        </a:solidFill>
      </dgm:spPr>
      <dgm:t>
        <a:bodyPr/>
        <a:lstStyle/>
        <a:p>
          <a:r>
            <a:rPr lang="en-US" sz="1200" dirty="0"/>
            <a:t>Disposal</a:t>
          </a:r>
        </a:p>
      </dgm:t>
    </dgm:pt>
    <dgm:pt modelId="{AE3C9A01-2803-544D-9237-2EC60AD9C246}" type="parTrans" cxnId="{70E05AA2-8852-724A-AC88-971615452AC0}">
      <dgm:prSet/>
      <dgm:spPr/>
      <dgm:t>
        <a:bodyPr/>
        <a:lstStyle/>
        <a:p>
          <a:endParaRPr lang="en-US" sz="1200"/>
        </a:p>
      </dgm:t>
    </dgm:pt>
    <dgm:pt modelId="{E9E48421-DF2E-E243-AFA0-DCCF2D7A210A}" type="sibTrans" cxnId="{70E05AA2-8852-724A-AC88-971615452AC0}">
      <dgm:prSet/>
      <dgm:spPr/>
      <dgm:t>
        <a:bodyPr/>
        <a:lstStyle/>
        <a:p>
          <a:endParaRPr lang="en-US" sz="1200"/>
        </a:p>
      </dgm:t>
    </dgm:pt>
    <dgm:pt modelId="{487C6DDB-16EA-8048-89A6-EBE7F5139E87}">
      <dgm:prSet phldrT="[Text]" custT="1"/>
      <dgm:spPr>
        <a:solidFill>
          <a:schemeClr val="accent6"/>
        </a:solidFill>
      </dgm:spPr>
      <dgm:t>
        <a:bodyPr/>
        <a:lstStyle/>
        <a:p>
          <a:endParaRPr lang="en-US" sz="1200" dirty="0"/>
        </a:p>
      </dgm:t>
    </dgm:pt>
    <dgm:pt modelId="{B187C270-F206-EB47-969D-F237983DA29B}" type="sibTrans" cxnId="{FE5729D9-B480-4043-AF2B-FAAE076BAE54}">
      <dgm:prSet/>
      <dgm:spPr/>
      <dgm:t>
        <a:bodyPr/>
        <a:lstStyle/>
        <a:p>
          <a:endParaRPr lang="en-US" sz="1200"/>
        </a:p>
      </dgm:t>
    </dgm:pt>
    <dgm:pt modelId="{F4C6CB43-A4A1-B344-B75F-5C507D5AB346}" type="parTrans" cxnId="{FE5729D9-B480-4043-AF2B-FAAE076BAE54}">
      <dgm:prSet/>
      <dgm:spPr/>
      <dgm:t>
        <a:bodyPr/>
        <a:lstStyle/>
        <a:p>
          <a:endParaRPr lang="en-US" sz="1200"/>
        </a:p>
      </dgm:t>
    </dgm:pt>
    <dgm:pt modelId="{6ECD5B3B-9384-5444-8A5D-3417A6E94D0F}" type="pres">
      <dgm:prSet presAssocID="{E63B5B2B-F6A6-8441-A576-D26F920DC37F}" presName="Name0" presStyleCnt="0">
        <dgm:presLayoutVars>
          <dgm:dir/>
          <dgm:animLvl val="lvl"/>
          <dgm:resizeHandles val="exact"/>
        </dgm:presLayoutVars>
      </dgm:prSet>
      <dgm:spPr/>
    </dgm:pt>
    <dgm:pt modelId="{4C6A5A9E-52EB-664C-8E84-0B6237493D5E}" type="pres">
      <dgm:prSet presAssocID="{487C6DDB-16EA-8048-89A6-EBE7F5139E87}" presName="Name8" presStyleCnt="0"/>
      <dgm:spPr/>
    </dgm:pt>
    <dgm:pt modelId="{F18AD3D4-3EBF-6740-A7F5-A34CCB8DAF75}" type="pres">
      <dgm:prSet presAssocID="{487C6DDB-16EA-8048-89A6-EBE7F5139E87}" presName="level" presStyleLbl="node1" presStyleIdx="0" presStyleCnt="6" custLinFactNeighborY="0">
        <dgm:presLayoutVars>
          <dgm:chMax val="1"/>
          <dgm:bulletEnabled val="1"/>
        </dgm:presLayoutVars>
      </dgm:prSet>
      <dgm:spPr/>
    </dgm:pt>
    <dgm:pt modelId="{6C68EA97-559F-5B4C-BAEF-7523CDE8859F}" type="pres">
      <dgm:prSet presAssocID="{487C6DDB-16EA-8048-89A6-EBE7F5139E87}" presName="levelTx" presStyleLbl="revTx" presStyleIdx="0" presStyleCnt="0">
        <dgm:presLayoutVars>
          <dgm:chMax val="1"/>
          <dgm:bulletEnabled val="1"/>
        </dgm:presLayoutVars>
      </dgm:prSet>
      <dgm:spPr/>
    </dgm:pt>
    <dgm:pt modelId="{7D8399FB-5995-A348-BEB7-AC598E062549}" type="pres">
      <dgm:prSet presAssocID="{7B85411E-E25C-6F42-91E4-53D6A772A7AE}" presName="Name8" presStyleCnt="0"/>
      <dgm:spPr/>
    </dgm:pt>
    <dgm:pt modelId="{E4AD5763-DCE8-8646-9423-0796D183EB64}" type="pres">
      <dgm:prSet presAssocID="{7B85411E-E25C-6F42-91E4-53D6A772A7AE}" presName="level" presStyleLbl="node1" presStyleIdx="1" presStyleCnt="6">
        <dgm:presLayoutVars>
          <dgm:chMax val="1"/>
          <dgm:bulletEnabled val="1"/>
        </dgm:presLayoutVars>
      </dgm:prSet>
      <dgm:spPr/>
    </dgm:pt>
    <dgm:pt modelId="{AC8E9D14-6819-8F4A-9C5D-059395C22341}" type="pres">
      <dgm:prSet presAssocID="{7B85411E-E25C-6F42-91E4-53D6A772A7AE}" presName="levelTx" presStyleLbl="revTx" presStyleIdx="0" presStyleCnt="0">
        <dgm:presLayoutVars>
          <dgm:chMax val="1"/>
          <dgm:bulletEnabled val="1"/>
        </dgm:presLayoutVars>
      </dgm:prSet>
      <dgm:spPr/>
    </dgm:pt>
    <dgm:pt modelId="{9E4AA830-91D0-0541-A272-2817ECCF0C25}" type="pres">
      <dgm:prSet presAssocID="{761DA577-FE2E-1D4B-90D0-641EE07F9D88}" presName="Name8" presStyleCnt="0"/>
      <dgm:spPr/>
    </dgm:pt>
    <dgm:pt modelId="{49A2C099-09E7-5845-9B71-7892FA5F19FA}" type="pres">
      <dgm:prSet presAssocID="{761DA577-FE2E-1D4B-90D0-641EE07F9D88}" presName="level" presStyleLbl="node1" presStyleIdx="2" presStyleCnt="6">
        <dgm:presLayoutVars>
          <dgm:chMax val="1"/>
          <dgm:bulletEnabled val="1"/>
        </dgm:presLayoutVars>
      </dgm:prSet>
      <dgm:spPr/>
    </dgm:pt>
    <dgm:pt modelId="{3E34D7F9-55F3-AE4B-82A2-173B2B147DA6}" type="pres">
      <dgm:prSet presAssocID="{761DA577-FE2E-1D4B-90D0-641EE07F9D88}" presName="levelTx" presStyleLbl="revTx" presStyleIdx="0" presStyleCnt="0">
        <dgm:presLayoutVars>
          <dgm:chMax val="1"/>
          <dgm:bulletEnabled val="1"/>
        </dgm:presLayoutVars>
      </dgm:prSet>
      <dgm:spPr/>
    </dgm:pt>
    <dgm:pt modelId="{3F559EEF-40ED-164D-BA25-7684CFE7966F}" type="pres">
      <dgm:prSet presAssocID="{13EE726E-487B-BC42-956A-027D42CABA5C}" presName="Name8" presStyleCnt="0"/>
      <dgm:spPr/>
    </dgm:pt>
    <dgm:pt modelId="{10773469-3A0F-944C-A64E-5813C95065EA}" type="pres">
      <dgm:prSet presAssocID="{13EE726E-487B-BC42-956A-027D42CABA5C}" presName="level" presStyleLbl="node1" presStyleIdx="3" presStyleCnt="6">
        <dgm:presLayoutVars>
          <dgm:chMax val="1"/>
          <dgm:bulletEnabled val="1"/>
        </dgm:presLayoutVars>
      </dgm:prSet>
      <dgm:spPr/>
    </dgm:pt>
    <dgm:pt modelId="{FA4DB1DE-A406-3B45-877A-D855E498BDD6}" type="pres">
      <dgm:prSet presAssocID="{13EE726E-487B-BC42-956A-027D42CABA5C}" presName="levelTx" presStyleLbl="revTx" presStyleIdx="0" presStyleCnt="0">
        <dgm:presLayoutVars>
          <dgm:chMax val="1"/>
          <dgm:bulletEnabled val="1"/>
        </dgm:presLayoutVars>
      </dgm:prSet>
      <dgm:spPr/>
    </dgm:pt>
    <dgm:pt modelId="{6751D3CF-4B1F-6745-90AB-D68983DE85B9}" type="pres">
      <dgm:prSet presAssocID="{9070CC88-EB24-E342-9919-2FCA608334E5}" presName="Name8" presStyleCnt="0"/>
      <dgm:spPr/>
    </dgm:pt>
    <dgm:pt modelId="{7D0C00B8-FBB5-E542-BB8C-D7C0963864DD}" type="pres">
      <dgm:prSet presAssocID="{9070CC88-EB24-E342-9919-2FCA608334E5}" presName="level" presStyleLbl="node1" presStyleIdx="4" presStyleCnt="6">
        <dgm:presLayoutVars>
          <dgm:chMax val="1"/>
          <dgm:bulletEnabled val="1"/>
        </dgm:presLayoutVars>
      </dgm:prSet>
      <dgm:spPr/>
    </dgm:pt>
    <dgm:pt modelId="{7F1E56D0-FCE2-0E43-AE50-B92A1C2A4023}" type="pres">
      <dgm:prSet presAssocID="{9070CC88-EB24-E342-9919-2FCA608334E5}" presName="levelTx" presStyleLbl="revTx" presStyleIdx="0" presStyleCnt="0">
        <dgm:presLayoutVars>
          <dgm:chMax val="1"/>
          <dgm:bulletEnabled val="1"/>
        </dgm:presLayoutVars>
      </dgm:prSet>
      <dgm:spPr/>
    </dgm:pt>
    <dgm:pt modelId="{D8AD44FA-A843-7B4C-B095-72629FE63ABF}" type="pres">
      <dgm:prSet presAssocID="{17F7B346-7E44-884B-B208-34553535058F}" presName="Name8" presStyleCnt="0"/>
      <dgm:spPr/>
    </dgm:pt>
    <dgm:pt modelId="{E0640EEF-CCD0-A143-B7C0-98B8459BB784}" type="pres">
      <dgm:prSet presAssocID="{17F7B346-7E44-884B-B208-34553535058F}" presName="level" presStyleLbl="node1" presStyleIdx="5" presStyleCnt="6">
        <dgm:presLayoutVars>
          <dgm:chMax val="1"/>
          <dgm:bulletEnabled val="1"/>
        </dgm:presLayoutVars>
      </dgm:prSet>
      <dgm:spPr/>
    </dgm:pt>
    <dgm:pt modelId="{DBA6EBB8-21A0-894A-BA2E-6E7C6406075C}" type="pres">
      <dgm:prSet presAssocID="{17F7B346-7E44-884B-B208-34553535058F}" presName="levelTx" presStyleLbl="revTx" presStyleIdx="0" presStyleCnt="0">
        <dgm:presLayoutVars>
          <dgm:chMax val="1"/>
          <dgm:bulletEnabled val="1"/>
        </dgm:presLayoutVars>
      </dgm:prSet>
      <dgm:spPr/>
    </dgm:pt>
  </dgm:ptLst>
  <dgm:cxnLst>
    <dgm:cxn modelId="{D256FA1F-3155-6149-9200-843C7A0C4C1E}" type="presOf" srcId="{487C6DDB-16EA-8048-89A6-EBE7F5139E87}" destId="{6C68EA97-559F-5B4C-BAEF-7523CDE8859F}" srcOrd="1" destOrd="0" presId="urn:microsoft.com/office/officeart/2005/8/layout/pyramid1"/>
    <dgm:cxn modelId="{CF21072C-575D-2F4E-93E4-CEDCCDBF386D}" type="presOf" srcId="{17F7B346-7E44-884B-B208-34553535058F}" destId="{E0640EEF-CCD0-A143-B7C0-98B8459BB784}" srcOrd="0" destOrd="0" presId="urn:microsoft.com/office/officeart/2005/8/layout/pyramid1"/>
    <dgm:cxn modelId="{46D4912C-7830-9547-AEDF-D900520E6F1A}" type="presOf" srcId="{13EE726E-487B-BC42-956A-027D42CABA5C}" destId="{FA4DB1DE-A406-3B45-877A-D855E498BDD6}" srcOrd="1" destOrd="0" presId="urn:microsoft.com/office/officeart/2005/8/layout/pyramid1"/>
    <dgm:cxn modelId="{4178185E-9538-0547-98BD-A530CB2F1DAC}" type="presOf" srcId="{13EE726E-487B-BC42-956A-027D42CABA5C}" destId="{10773469-3A0F-944C-A64E-5813C95065EA}" srcOrd="0" destOrd="0" presId="urn:microsoft.com/office/officeart/2005/8/layout/pyramid1"/>
    <dgm:cxn modelId="{9D33C196-5164-CC4F-B1E8-87B97FE06648}" type="presOf" srcId="{E63B5B2B-F6A6-8441-A576-D26F920DC37F}" destId="{6ECD5B3B-9384-5444-8A5D-3417A6E94D0F}" srcOrd="0" destOrd="0" presId="urn:microsoft.com/office/officeart/2005/8/layout/pyramid1"/>
    <dgm:cxn modelId="{CC249697-8844-2B42-88A9-22A59EC37AA4}" type="presOf" srcId="{7B85411E-E25C-6F42-91E4-53D6A772A7AE}" destId="{AC8E9D14-6819-8F4A-9C5D-059395C22341}" srcOrd="1" destOrd="0" presId="urn:microsoft.com/office/officeart/2005/8/layout/pyramid1"/>
    <dgm:cxn modelId="{70E05AA2-8852-724A-AC88-971615452AC0}" srcId="{E63B5B2B-F6A6-8441-A576-D26F920DC37F}" destId="{17F7B346-7E44-884B-B208-34553535058F}" srcOrd="5" destOrd="0" parTransId="{AE3C9A01-2803-544D-9237-2EC60AD9C246}" sibTransId="{E9E48421-DF2E-E243-AFA0-DCCF2D7A210A}"/>
    <dgm:cxn modelId="{E81B47A4-8275-714F-AAE4-11DDDFB37008}" srcId="{E63B5B2B-F6A6-8441-A576-D26F920DC37F}" destId="{761DA577-FE2E-1D4B-90D0-641EE07F9D88}" srcOrd="2" destOrd="0" parTransId="{233C13BD-E584-CC4A-841F-18ABEF05A60D}" sibTransId="{EE783346-9836-534D-84F2-4BD295C9BE78}"/>
    <dgm:cxn modelId="{394BB1A5-A348-6741-B1D1-1511E3546EEE}" type="presOf" srcId="{17F7B346-7E44-884B-B208-34553535058F}" destId="{DBA6EBB8-21A0-894A-BA2E-6E7C6406075C}" srcOrd="1" destOrd="0" presId="urn:microsoft.com/office/officeart/2005/8/layout/pyramid1"/>
    <dgm:cxn modelId="{48E423AD-18E3-5449-9DDC-353EF8464CCD}" type="presOf" srcId="{761DA577-FE2E-1D4B-90D0-641EE07F9D88}" destId="{49A2C099-09E7-5845-9B71-7892FA5F19FA}" srcOrd="0" destOrd="0" presId="urn:microsoft.com/office/officeart/2005/8/layout/pyramid1"/>
    <dgm:cxn modelId="{07103FB3-B31A-4949-B1AE-90FA3DB140AF}" type="presOf" srcId="{9070CC88-EB24-E342-9919-2FCA608334E5}" destId="{7D0C00B8-FBB5-E542-BB8C-D7C0963864DD}" srcOrd="0" destOrd="0" presId="urn:microsoft.com/office/officeart/2005/8/layout/pyramid1"/>
    <dgm:cxn modelId="{40220FB7-89F5-F447-AFAC-4208393A193C}" type="presOf" srcId="{761DA577-FE2E-1D4B-90D0-641EE07F9D88}" destId="{3E34D7F9-55F3-AE4B-82A2-173B2B147DA6}" srcOrd="1" destOrd="0" presId="urn:microsoft.com/office/officeart/2005/8/layout/pyramid1"/>
    <dgm:cxn modelId="{5956DCBB-16F7-5D44-958D-C05DEB8C222C}" srcId="{E63B5B2B-F6A6-8441-A576-D26F920DC37F}" destId="{9070CC88-EB24-E342-9919-2FCA608334E5}" srcOrd="4" destOrd="0" parTransId="{30E0EEE2-ED8D-344C-BEF1-43872E0C324F}" sibTransId="{2ECC5143-3180-3C4B-811C-998BB359243F}"/>
    <dgm:cxn modelId="{53F322BC-37DA-7D4A-9153-7D7FAE8A4959}" type="presOf" srcId="{487C6DDB-16EA-8048-89A6-EBE7F5139E87}" destId="{F18AD3D4-3EBF-6740-A7F5-A34CCB8DAF75}" srcOrd="0" destOrd="0" presId="urn:microsoft.com/office/officeart/2005/8/layout/pyramid1"/>
    <dgm:cxn modelId="{48C3A3BC-42BB-574B-B352-676F1D08287C}" srcId="{E63B5B2B-F6A6-8441-A576-D26F920DC37F}" destId="{13EE726E-487B-BC42-956A-027D42CABA5C}" srcOrd="3" destOrd="0" parTransId="{64E3511B-7E49-764F-99C6-260A3CE823FF}" sibTransId="{730F1F49-C290-164E-95BF-400B875FFE30}"/>
    <dgm:cxn modelId="{75B68CD2-F4CE-984E-AF23-770AB3E12A04}" type="presOf" srcId="{7B85411E-E25C-6F42-91E4-53D6A772A7AE}" destId="{E4AD5763-DCE8-8646-9423-0796D183EB64}" srcOrd="0" destOrd="0" presId="urn:microsoft.com/office/officeart/2005/8/layout/pyramid1"/>
    <dgm:cxn modelId="{FE5729D9-B480-4043-AF2B-FAAE076BAE54}" srcId="{E63B5B2B-F6A6-8441-A576-D26F920DC37F}" destId="{487C6DDB-16EA-8048-89A6-EBE7F5139E87}" srcOrd="0" destOrd="0" parTransId="{F4C6CB43-A4A1-B344-B75F-5C507D5AB346}" sibTransId="{B187C270-F206-EB47-969D-F237983DA29B}"/>
    <dgm:cxn modelId="{0F38DDDB-4936-6642-B107-CD0B73EB4D34}" type="presOf" srcId="{9070CC88-EB24-E342-9919-2FCA608334E5}" destId="{7F1E56D0-FCE2-0E43-AE50-B92A1C2A4023}" srcOrd="1" destOrd="0" presId="urn:microsoft.com/office/officeart/2005/8/layout/pyramid1"/>
    <dgm:cxn modelId="{F4BD41E2-66AF-FD41-B3E4-D1D9BA0E0489}" srcId="{E63B5B2B-F6A6-8441-A576-D26F920DC37F}" destId="{7B85411E-E25C-6F42-91E4-53D6A772A7AE}" srcOrd="1" destOrd="0" parTransId="{1F49EEF7-00DB-F24E-ABA1-76F8D1DAA17B}" sibTransId="{7E267195-F0D2-F446-B54C-EC6424F5757D}"/>
    <dgm:cxn modelId="{FECBA123-C91B-8B4D-BF4C-FB439FA2C695}" type="presParOf" srcId="{6ECD5B3B-9384-5444-8A5D-3417A6E94D0F}" destId="{4C6A5A9E-52EB-664C-8E84-0B6237493D5E}" srcOrd="0" destOrd="0" presId="urn:microsoft.com/office/officeart/2005/8/layout/pyramid1"/>
    <dgm:cxn modelId="{A0BCF445-F5D1-1B41-9D3D-253CA10CD8EC}" type="presParOf" srcId="{4C6A5A9E-52EB-664C-8E84-0B6237493D5E}" destId="{F18AD3D4-3EBF-6740-A7F5-A34CCB8DAF75}" srcOrd="0" destOrd="0" presId="urn:microsoft.com/office/officeart/2005/8/layout/pyramid1"/>
    <dgm:cxn modelId="{67E35574-273D-7E40-8030-619D24D72EFF}" type="presParOf" srcId="{4C6A5A9E-52EB-664C-8E84-0B6237493D5E}" destId="{6C68EA97-559F-5B4C-BAEF-7523CDE8859F}" srcOrd="1" destOrd="0" presId="urn:microsoft.com/office/officeart/2005/8/layout/pyramid1"/>
    <dgm:cxn modelId="{C4D48264-982B-F94F-905E-93A8BDBDB777}" type="presParOf" srcId="{6ECD5B3B-9384-5444-8A5D-3417A6E94D0F}" destId="{7D8399FB-5995-A348-BEB7-AC598E062549}" srcOrd="1" destOrd="0" presId="urn:microsoft.com/office/officeart/2005/8/layout/pyramid1"/>
    <dgm:cxn modelId="{FEE54F2C-1D91-C147-A432-936938169FC6}" type="presParOf" srcId="{7D8399FB-5995-A348-BEB7-AC598E062549}" destId="{E4AD5763-DCE8-8646-9423-0796D183EB64}" srcOrd="0" destOrd="0" presId="urn:microsoft.com/office/officeart/2005/8/layout/pyramid1"/>
    <dgm:cxn modelId="{6483BC9D-ED3C-F240-BF59-077192B5A631}" type="presParOf" srcId="{7D8399FB-5995-A348-BEB7-AC598E062549}" destId="{AC8E9D14-6819-8F4A-9C5D-059395C22341}" srcOrd="1" destOrd="0" presId="urn:microsoft.com/office/officeart/2005/8/layout/pyramid1"/>
    <dgm:cxn modelId="{0E246D9A-9336-9340-BBFD-C7D726AB2718}" type="presParOf" srcId="{6ECD5B3B-9384-5444-8A5D-3417A6E94D0F}" destId="{9E4AA830-91D0-0541-A272-2817ECCF0C25}" srcOrd="2" destOrd="0" presId="urn:microsoft.com/office/officeart/2005/8/layout/pyramid1"/>
    <dgm:cxn modelId="{C7856B67-25F0-9943-9476-A748DB803868}" type="presParOf" srcId="{9E4AA830-91D0-0541-A272-2817ECCF0C25}" destId="{49A2C099-09E7-5845-9B71-7892FA5F19FA}" srcOrd="0" destOrd="0" presId="urn:microsoft.com/office/officeart/2005/8/layout/pyramid1"/>
    <dgm:cxn modelId="{9D0C15BB-610E-6E4B-AC15-CA023C31375D}" type="presParOf" srcId="{9E4AA830-91D0-0541-A272-2817ECCF0C25}" destId="{3E34D7F9-55F3-AE4B-82A2-173B2B147DA6}" srcOrd="1" destOrd="0" presId="urn:microsoft.com/office/officeart/2005/8/layout/pyramid1"/>
    <dgm:cxn modelId="{039CB13C-FA33-414A-952A-5C5BB0D944CE}" type="presParOf" srcId="{6ECD5B3B-9384-5444-8A5D-3417A6E94D0F}" destId="{3F559EEF-40ED-164D-BA25-7684CFE7966F}" srcOrd="3" destOrd="0" presId="urn:microsoft.com/office/officeart/2005/8/layout/pyramid1"/>
    <dgm:cxn modelId="{C5C9B4C8-0856-2D41-990E-6B86989ECA1A}" type="presParOf" srcId="{3F559EEF-40ED-164D-BA25-7684CFE7966F}" destId="{10773469-3A0F-944C-A64E-5813C95065EA}" srcOrd="0" destOrd="0" presId="urn:microsoft.com/office/officeart/2005/8/layout/pyramid1"/>
    <dgm:cxn modelId="{FAB375E3-A609-7240-98E6-48CE56BBBBD4}" type="presParOf" srcId="{3F559EEF-40ED-164D-BA25-7684CFE7966F}" destId="{FA4DB1DE-A406-3B45-877A-D855E498BDD6}" srcOrd="1" destOrd="0" presId="urn:microsoft.com/office/officeart/2005/8/layout/pyramid1"/>
    <dgm:cxn modelId="{90D54F32-9252-D648-9338-1AFB068038FD}" type="presParOf" srcId="{6ECD5B3B-9384-5444-8A5D-3417A6E94D0F}" destId="{6751D3CF-4B1F-6745-90AB-D68983DE85B9}" srcOrd="4" destOrd="0" presId="urn:microsoft.com/office/officeart/2005/8/layout/pyramid1"/>
    <dgm:cxn modelId="{4777B3F6-D00F-054D-BA89-046D451C66AA}" type="presParOf" srcId="{6751D3CF-4B1F-6745-90AB-D68983DE85B9}" destId="{7D0C00B8-FBB5-E542-BB8C-D7C0963864DD}" srcOrd="0" destOrd="0" presId="urn:microsoft.com/office/officeart/2005/8/layout/pyramid1"/>
    <dgm:cxn modelId="{CCEA2522-52CB-F543-BC4E-25FC3F1C0F70}" type="presParOf" srcId="{6751D3CF-4B1F-6745-90AB-D68983DE85B9}" destId="{7F1E56D0-FCE2-0E43-AE50-B92A1C2A4023}" srcOrd="1" destOrd="0" presId="urn:microsoft.com/office/officeart/2005/8/layout/pyramid1"/>
    <dgm:cxn modelId="{489C8C7A-65A1-A548-8471-CF5535921105}" type="presParOf" srcId="{6ECD5B3B-9384-5444-8A5D-3417A6E94D0F}" destId="{D8AD44FA-A843-7B4C-B095-72629FE63ABF}" srcOrd="5" destOrd="0" presId="urn:microsoft.com/office/officeart/2005/8/layout/pyramid1"/>
    <dgm:cxn modelId="{814440EC-0796-1648-92F5-15EDD6CE0D54}" type="presParOf" srcId="{D8AD44FA-A843-7B4C-B095-72629FE63ABF}" destId="{E0640EEF-CCD0-A143-B7C0-98B8459BB784}" srcOrd="0" destOrd="0" presId="urn:microsoft.com/office/officeart/2005/8/layout/pyramid1"/>
    <dgm:cxn modelId="{EC2BFBA6-342A-5144-96EE-7F0F5746A0FD}" type="presParOf" srcId="{D8AD44FA-A843-7B4C-B095-72629FE63ABF}" destId="{DBA6EBB8-21A0-894A-BA2E-6E7C6406075C}"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3B5B2B-F6A6-8441-A576-D26F920DC37F}" type="doc">
      <dgm:prSet loTypeId="urn:microsoft.com/office/officeart/2005/8/layout/pyramid1" loCatId="" qsTypeId="urn:microsoft.com/office/officeart/2005/8/quickstyle/simple4" qsCatId="simple" csTypeId="urn:microsoft.com/office/officeart/2005/8/colors/colorful3" csCatId="colorful" phldr="1"/>
      <dgm:spPr/>
    </dgm:pt>
    <dgm:pt modelId="{7B85411E-E25C-6F42-91E4-53D6A772A7AE}">
      <dgm:prSet phldrT="[Text]" custT="1"/>
      <dgm:spPr>
        <a:solidFill>
          <a:schemeClr val="accent6">
            <a:lumMod val="60000"/>
            <a:lumOff val="40000"/>
          </a:schemeClr>
        </a:solidFill>
      </dgm:spPr>
      <dgm:t>
        <a:bodyPr/>
        <a:lstStyle/>
        <a:p>
          <a:r>
            <a:rPr lang="en-US" sz="1200" dirty="0"/>
            <a:t>Reduction</a:t>
          </a:r>
        </a:p>
      </dgm:t>
    </dgm:pt>
    <dgm:pt modelId="{1F49EEF7-00DB-F24E-ABA1-76F8D1DAA17B}" type="parTrans" cxnId="{F4BD41E2-66AF-FD41-B3E4-D1D9BA0E0489}">
      <dgm:prSet/>
      <dgm:spPr/>
      <dgm:t>
        <a:bodyPr/>
        <a:lstStyle/>
        <a:p>
          <a:endParaRPr lang="en-US" sz="1200"/>
        </a:p>
      </dgm:t>
    </dgm:pt>
    <dgm:pt modelId="{7E267195-F0D2-F446-B54C-EC6424F5757D}" type="sibTrans" cxnId="{F4BD41E2-66AF-FD41-B3E4-D1D9BA0E0489}">
      <dgm:prSet/>
      <dgm:spPr/>
      <dgm:t>
        <a:bodyPr/>
        <a:lstStyle/>
        <a:p>
          <a:endParaRPr lang="en-US" sz="1200"/>
        </a:p>
      </dgm:t>
    </dgm:pt>
    <dgm:pt modelId="{761DA577-FE2E-1D4B-90D0-641EE07F9D88}">
      <dgm:prSet phldrT="[Text]" custT="1"/>
      <dgm:spPr>
        <a:solidFill>
          <a:srgbClr val="FFFF00"/>
        </a:solidFill>
      </dgm:spPr>
      <dgm:t>
        <a:bodyPr/>
        <a:lstStyle/>
        <a:p>
          <a:r>
            <a:rPr lang="en-US" sz="1200" dirty="0"/>
            <a:t>Reuse</a:t>
          </a:r>
        </a:p>
      </dgm:t>
    </dgm:pt>
    <dgm:pt modelId="{233C13BD-E584-CC4A-841F-18ABEF05A60D}" type="parTrans" cxnId="{E81B47A4-8275-714F-AAE4-11DDDFB37008}">
      <dgm:prSet/>
      <dgm:spPr/>
      <dgm:t>
        <a:bodyPr/>
        <a:lstStyle/>
        <a:p>
          <a:endParaRPr lang="en-US" sz="1200"/>
        </a:p>
      </dgm:t>
    </dgm:pt>
    <dgm:pt modelId="{EE783346-9836-534D-84F2-4BD295C9BE78}" type="sibTrans" cxnId="{E81B47A4-8275-714F-AAE4-11DDDFB37008}">
      <dgm:prSet/>
      <dgm:spPr/>
      <dgm:t>
        <a:bodyPr/>
        <a:lstStyle/>
        <a:p>
          <a:endParaRPr lang="en-US" sz="1200"/>
        </a:p>
      </dgm:t>
    </dgm:pt>
    <dgm:pt modelId="{13EE726E-487B-BC42-956A-027D42CABA5C}">
      <dgm:prSet phldrT="[Text]" custT="1"/>
      <dgm:spPr>
        <a:solidFill>
          <a:srgbClr val="FFC000"/>
        </a:solidFill>
      </dgm:spPr>
      <dgm:t>
        <a:bodyPr/>
        <a:lstStyle/>
        <a:p>
          <a:r>
            <a:rPr lang="en-US" sz="1200"/>
            <a:t>Recycling</a:t>
          </a:r>
          <a:endParaRPr lang="en-US" sz="1200" dirty="0"/>
        </a:p>
      </dgm:t>
    </dgm:pt>
    <dgm:pt modelId="{64E3511B-7E49-764F-99C6-260A3CE823FF}" type="parTrans" cxnId="{48C3A3BC-42BB-574B-B352-676F1D08287C}">
      <dgm:prSet/>
      <dgm:spPr/>
      <dgm:t>
        <a:bodyPr/>
        <a:lstStyle/>
        <a:p>
          <a:endParaRPr lang="en-US" sz="1200"/>
        </a:p>
      </dgm:t>
    </dgm:pt>
    <dgm:pt modelId="{730F1F49-C290-164E-95BF-400B875FFE30}" type="sibTrans" cxnId="{48C3A3BC-42BB-574B-B352-676F1D08287C}">
      <dgm:prSet/>
      <dgm:spPr/>
      <dgm:t>
        <a:bodyPr/>
        <a:lstStyle/>
        <a:p>
          <a:endParaRPr lang="en-US" sz="1200"/>
        </a:p>
      </dgm:t>
    </dgm:pt>
    <dgm:pt modelId="{9070CC88-EB24-E342-9919-2FCA608334E5}">
      <dgm:prSet phldrT="[Text]" custT="1"/>
      <dgm:spPr>
        <a:solidFill>
          <a:srgbClr val="FF0000"/>
        </a:solidFill>
      </dgm:spPr>
      <dgm:t>
        <a:bodyPr/>
        <a:lstStyle/>
        <a:p>
          <a:r>
            <a:rPr lang="en-US" sz="1200"/>
            <a:t>Energy recovery</a:t>
          </a:r>
          <a:endParaRPr lang="en-US" sz="1200" dirty="0"/>
        </a:p>
      </dgm:t>
    </dgm:pt>
    <dgm:pt modelId="{30E0EEE2-ED8D-344C-BEF1-43872E0C324F}" type="parTrans" cxnId="{5956DCBB-16F7-5D44-958D-C05DEB8C222C}">
      <dgm:prSet/>
      <dgm:spPr/>
      <dgm:t>
        <a:bodyPr/>
        <a:lstStyle/>
        <a:p>
          <a:endParaRPr lang="en-US" sz="1200"/>
        </a:p>
      </dgm:t>
    </dgm:pt>
    <dgm:pt modelId="{2ECC5143-3180-3C4B-811C-998BB359243F}" type="sibTrans" cxnId="{5956DCBB-16F7-5D44-958D-C05DEB8C222C}">
      <dgm:prSet/>
      <dgm:spPr/>
      <dgm:t>
        <a:bodyPr/>
        <a:lstStyle/>
        <a:p>
          <a:endParaRPr lang="en-US" sz="1200"/>
        </a:p>
      </dgm:t>
    </dgm:pt>
    <dgm:pt modelId="{17F7B346-7E44-884B-B208-34553535058F}">
      <dgm:prSet phldrT="[Text]" custT="1"/>
      <dgm:spPr>
        <a:solidFill>
          <a:srgbClr val="C00000"/>
        </a:solidFill>
      </dgm:spPr>
      <dgm:t>
        <a:bodyPr/>
        <a:lstStyle/>
        <a:p>
          <a:r>
            <a:rPr lang="en-US" sz="1200" dirty="0"/>
            <a:t>Disposal</a:t>
          </a:r>
        </a:p>
      </dgm:t>
    </dgm:pt>
    <dgm:pt modelId="{AE3C9A01-2803-544D-9237-2EC60AD9C246}" type="parTrans" cxnId="{70E05AA2-8852-724A-AC88-971615452AC0}">
      <dgm:prSet/>
      <dgm:spPr/>
      <dgm:t>
        <a:bodyPr/>
        <a:lstStyle/>
        <a:p>
          <a:endParaRPr lang="en-US" sz="1200"/>
        </a:p>
      </dgm:t>
    </dgm:pt>
    <dgm:pt modelId="{E9E48421-DF2E-E243-AFA0-DCCF2D7A210A}" type="sibTrans" cxnId="{70E05AA2-8852-724A-AC88-971615452AC0}">
      <dgm:prSet/>
      <dgm:spPr/>
      <dgm:t>
        <a:bodyPr/>
        <a:lstStyle/>
        <a:p>
          <a:endParaRPr lang="en-US" sz="1200"/>
        </a:p>
      </dgm:t>
    </dgm:pt>
    <dgm:pt modelId="{487C6DDB-16EA-8048-89A6-EBE7F5139E87}">
      <dgm:prSet phldrT="[Text]" custT="1"/>
      <dgm:spPr>
        <a:solidFill>
          <a:schemeClr val="accent6"/>
        </a:solidFill>
      </dgm:spPr>
      <dgm:t>
        <a:bodyPr/>
        <a:lstStyle/>
        <a:p>
          <a:endParaRPr lang="en-US" sz="1200" dirty="0"/>
        </a:p>
      </dgm:t>
    </dgm:pt>
    <dgm:pt modelId="{B187C270-F206-EB47-969D-F237983DA29B}" type="sibTrans" cxnId="{FE5729D9-B480-4043-AF2B-FAAE076BAE54}">
      <dgm:prSet/>
      <dgm:spPr/>
      <dgm:t>
        <a:bodyPr/>
        <a:lstStyle/>
        <a:p>
          <a:endParaRPr lang="en-US" sz="1200"/>
        </a:p>
      </dgm:t>
    </dgm:pt>
    <dgm:pt modelId="{F4C6CB43-A4A1-B344-B75F-5C507D5AB346}" type="parTrans" cxnId="{FE5729D9-B480-4043-AF2B-FAAE076BAE54}">
      <dgm:prSet/>
      <dgm:spPr/>
      <dgm:t>
        <a:bodyPr/>
        <a:lstStyle/>
        <a:p>
          <a:endParaRPr lang="en-US" sz="1200"/>
        </a:p>
      </dgm:t>
    </dgm:pt>
    <dgm:pt modelId="{6ECD5B3B-9384-5444-8A5D-3417A6E94D0F}" type="pres">
      <dgm:prSet presAssocID="{E63B5B2B-F6A6-8441-A576-D26F920DC37F}" presName="Name0" presStyleCnt="0">
        <dgm:presLayoutVars>
          <dgm:dir/>
          <dgm:animLvl val="lvl"/>
          <dgm:resizeHandles val="exact"/>
        </dgm:presLayoutVars>
      </dgm:prSet>
      <dgm:spPr/>
    </dgm:pt>
    <dgm:pt modelId="{4C6A5A9E-52EB-664C-8E84-0B6237493D5E}" type="pres">
      <dgm:prSet presAssocID="{487C6DDB-16EA-8048-89A6-EBE7F5139E87}" presName="Name8" presStyleCnt="0"/>
      <dgm:spPr/>
    </dgm:pt>
    <dgm:pt modelId="{F18AD3D4-3EBF-6740-A7F5-A34CCB8DAF75}" type="pres">
      <dgm:prSet presAssocID="{487C6DDB-16EA-8048-89A6-EBE7F5139E87}" presName="level" presStyleLbl="node1" presStyleIdx="0" presStyleCnt="6" custLinFactNeighborY="0">
        <dgm:presLayoutVars>
          <dgm:chMax val="1"/>
          <dgm:bulletEnabled val="1"/>
        </dgm:presLayoutVars>
      </dgm:prSet>
      <dgm:spPr/>
    </dgm:pt>
    <dgm:pt modelId="{6C68EA97-559F-5B4C-BAEF-7523CDE8859F}" type="pres">
      <dgm:prSet presAssocID="{487C6DDB-16EA-8048-89A6-EBE7F5139E87}" presName="levelTx" presStyleLbl="revTx" presStyleIdx="0" presStyleCnt="0">
        <dgm:presLayoutVars>
          <dgm:chMax val="1"/>
          <dgm:bulletEnabled val="1"/>
        </dgm:presLayoutVars>
      </dgm:prSet>
      <dgm:spPr/>
    </dgm:pt>
    <dgm:pt modelId="{7D8399FB-5995-A348-BEB7-AC598E062549}" type="pres">
      <dgm:prSet presAssocID="{7B85411E-E25C-6F42-91E4-53D6A772A7AE}" presName="Name8" presStyleCnt="0"/>
      <dgm:spPr/>
    </dgm:pt>
    <dgm:pt modelId="{E4AD5763-DCE8-8646-9423-0796D183EB64}" type="pres">
      <dgm:prSet presAssocID="{7B85411E-E25C-6F42-91E4-53D6A772A7AE}" presName="level" presStyleLbl="node1" presStyleIdx="1" presStyleCnt="6">
        <dgm:presLayoutVars>
          <dgm:chMax val="1"/>
          <dgm:bulletEnabled val="1"/>
        </dgm:presLayoutVars>
      </dgm:prSet>
      <dgm:spPr/>
    </dgm:pt>
    <dgm:pt modelId="{AC8E9D14-6819-8F4A-9C5D-059395C22341}" type="pres">
      <dgm:prSet presAssocID="{7B85411E-E25C-6F42-91E4-53D6A772A7AE}" presName="levelTx" presStyleLbl="revTx" presStyleIdx="0" presStyleCnt="0">
        <dgm:presLayoutVars>
          <dgm:chMax val="1"/>
          <dgm:bulletEnabled val="1"/>
        </dgm:presLayoutVars>
      </dgm:prSet>
      <dgm:spPr/>
    </dgm:pt>
    <dgm:pt modelId="{9E4AA830-91D0-0541-A272-2817ECCF0C25}" type="pres">
      <dgm:prSet presAssocID="{761DA577-FE2E-1D4B-90D0-641EE07F9D88}" presName="Name8" presStyleCnt="0"/>
      <dgm:spPr/>
    </dgm:pt>
    <dgm:pt modelId="{49A2C099-09E7-5845-9B71-7892FA5F19FA}" type="pres">
      <dgm:prSet presAssocID="{761DA577-FE2E-1D4B-90D0-641EE07F9D88}" presName="level" presStyleLbl="node1" presStyleIdx="2" presStyleCnt="6">
        <dgm:presLayoutVars>
          <dgm:chMax val="1"/>
          <dgm:bulletEnabled val="1"/>
        </dgm:presLayoutVars>
      </dgm:prSet>
      <dgm:spPr/>
    </dgm:pt>
    <dgm:pt modelId="{3E34D7F9-55F3-AE4B-82A2-173B2B147DA6}" type="pres">
      <dgm:prSet presAssocID="{761DA577-FE2E-1D4B-90D0-641EE07F9D88}" presName="levelTx" presStyleLbl="revTx" presStyleIdx="0" presStyleCnt="0">
        <dgm:presLayoutVars>
          <dgm:chMax val="1"/>
          <dgm:bulletEnabled val="1"/>
        </dgm:presLayoutVars>
      </dgm:prSet>
      <dgm:spPr/>
    </dgm:pt>
    <dgm:pt modelId="{3F559EEF-40ED-164D-BA25-7684CFE7966F}" type="pres">
      <dgm:prSet presAssocID="{13EE726E-487B-BC42-956A-027D42CABA5C}" presName="Name8" presStyleCnt="0"/>
      <dgm:spPr/>
    </dgm:pt>
    <dgm:pt modelId="{10773469-3A0F-944C-A64E-5813C95065EA}" type="pres">
      <dgm:prSet presAssocID="{13EE726E-487B-BC42-956A-027D42CABA5C}" presName="level" presStyleLbl="node1" presStyleIdx="3" presStyleCnt="6">
        <dgm:presLayoutVars>
          <dgm:chMax val="1"/>
          <dgm:bulletEnabled val="1"/>
        </dgm:presLayoutVars>
      </dgm:prSet>
      <dgm:spPr/>
    </dgm:pt>
    <dgm:pt modelId="{FA4DB1DE-A406-3B45-877A-D855E498BDD6}" type="pres">
      <dgm:prSet presAssocID="{13EE726E-487B-BC42-956A-027D42CABA5C}" presName="levelTx" presStyleLbl="revTx" presStyleIdx="0" presStyleCnt="0">
        <dgm:presLayoutVars>
          <dgm:chMax val="1"/>
          <dgm:bulletEnabled val="1"/>
        </dgm:presLayoutVars>
      </dgm:prSet>
      <dgm:spPr/>
    </dgm:pt>
    <dgm:pt modelId="{6751D3CF-4B1F-6745-90AB-D68983DE85B9}" type="pres">
      <dgm:prSet presAssocID="{9070CC88-EB24-E342-9919-2FCA608334E5}" presName="Name8" presStyleCnt="0"/>
      <dgm:spPr/>
    </dgm:pt>
    <dgm:pt modelId="{7D0C00B8-FBB5-E542-BB8C-D7C0963864DD}" type="pres">
      <dgm:prSet presAssocID="{9070CC88-EB24-E342-9919-2FCA608334E5}" presName="level" presStyleLbl="node1" presStyleIdx="4" presStyleCnt="6">
        <dgm:presLayoutVars>
          <dgm:chMax val="1"/>
          <dgm:bulletEnabled val="1"/>
        </dgm:presLayoutVars>
      </dgm:prSet>
      <dgm:spPr/>
    </dgm:pt>
    <dgm:pt modelId="{7F1E56D0-FCE2-0E43-AE50-B92A1C2A4023}" type="pres">
      <dgm:prSet presAssocID="{9070CC88-EB24-E342-9919-2FCA608334E5}" presName="levelTx" presStyleLbl="revTx" presStyleIdx="0" presStyleCnt="0">
        <dgm:presLayoutVars>
          <dgm:chMax val="1"/>
          <dgm:bulletEnabled val="1"/>
        </dgm:presLayoutVars>
      </dgm:prSet>
      <dgm:spPr/>
    </dgm:pt>
    <dgm:pt modelId="{D8AD44FA-A843-7B4C-B095-72629FE63ABF}" type="pres">
      <dgm:prSet presAssocID="{17F7B346-7E44-884B-B208-34553535058F}" presName="Name8" presStyleCnt="0"/>
      <dgm:spPr/>
    </dgm:pt>
    <dgm:pt modelId="{E0640EEF-CCD0-A143-B7C0-98B8459BB784}" type="pres">
      <dgm:prSet presAssocID="{17F7B346-7E44-884B-B208-34553535058F}" presName="level" presStyleLbl="node1" presStyleIdx="5" presStyleCnt="6">
        <dgm:presLayoutVars>
          <dgm:chMax val="1"/>
          <dgm:bulletEnabled val="1"/>
        </dgm:presLayoutVars>
      </dgm:prSet>
      <dgm:spPr/>
    </dgm:pt>
    <dgm:pt modelId="{DBA6EBB8-21A0-894A-BA2E-6E7C6406075C}" type="pres">
      <dgm:prSet presAssocID="{17F7B346-7E44-884B-B208-34553535058F}" presName="levelTx" presStyleLbl="revTx" presStyleIdx="0" presStyleCnt="0">
        <dgm:presLayoutVars>
          <dgm:chMax val="1"/>
          <dgm:bulletEnabled val="1"/>
        </dgm:presLayoutVars>
      </dgm:prSet>
      <dgm:spPr/>
    </dgm:pt>
  </dgm:ptLst>
  <dgm:cxnLst>
    <dgm:cxn modelId="{D256FA1F-3155-6149-9200-843C7A0C4C1E}" type="presOf" srcId="{487C6DDB-16EA-8048-89A6-EBE7F5139E87}" destId="{6C68EA97-559F-5B4C-BAEF-7523CDE8859F}" srcOrd="1" destOrd="0" presId="urn:microsoft.com/office/officeart/2005/8/layout/pyramid1"/>
    <dgm:cxn modelId="{CF21072C-575D-2F4E-93E4-CEDCCDBF386D}" type="presOf" srcId="{17F7B346-7E44-884B-B208-34553535058F}" destId="{E0640EEF-CCD0-A143-B7C0-98B8459BB784}" srcOrd="0" destOrd="0" presId="urn:microsoft.com/office/officeart/2005/8/layout/pyramid1"/>
    <dgm:cxn modelId="{46D4912C-7830-9547-AEDF-D900520E6F1A}" type="presOf" srcId="{13EE726E-487B-BC42-956A-027D42CABA5C}" destId="{FA4DB1DE-A406-3B45-877A-D855E498BDD6}" srcOrd="1" destOrd="0" presId="urn:microsoft.com/office/officeart/2005/8/layout/pyramid1"/>
    <dgm:cxn modelId="{4178185E-9538-0547-98BD-A530CB2F1DAC}" type="presOf" srcId="{13EE726E-487B-BC42-956A-027D42CABA5C}" destId="{10773469-3A0F-944C-A64E-5813C95065EA}" srcOrd="0" destOrd="0" presId="urn:microsoft.com/office/officeart/2005/8/layout/pyramid1"/>
    <dgm:cxn modelId="{9D33C196-5164-CC4F-B1E8-87B97FE06648}" type="presOf" srcId="{E63B5B2B-F6A6-8441-A576-D26F920DC37F}" destId="{6ECD5B3B-9384-5444-8A5D-3417A6E94D0F}" srcOrd="0" destOrd="0" presId="urn:microsoft.com/office/officeart/2005/8/layout/pyramid1"/>
    <dgm:cxn modelId="{CC249697-8844-2B42-88A9-22A59EC37AA4}" type="presOf" srcId="{7B85411E-E25C-6F42-91E4-53D6A772A7AE}" destId="{AC8E9D14-6819-8F4A-9C5D-059395C22341}" srcOrd="1" destOrd="0" presId="urn:microsoft.com/office/officeart/2005/8/layout/pyramid1"/>
    <dgm:cxn modelId="{70E05AA2-8852-724A-AC88-971615452AC0}" srcId="{E63B5B2B-F6A6-8441-A576-D26F920DC37F}" destId="{17F7B346-7E44-884B-B208-34553535058F}" srcOrd="5" destOrd="0" parTransId="{AE3C9A01-2803-544D-9237-2EC60AD9C246}" sibTransId="{E9E48421-DF2E-E243-AFA0-DCCF2D7A210A}"/>
    <dgm:cxn modelId="{E81B47A4-8275-714F-AAE4-11DDDFB37008}" srcId="{E63B5B2B-F6A6-8441-A576-D26F920DC37F}" destId="{761DA577-FE2E-1D4B-90D0-641EE07F9D88}" srcOrd="2" destOrd="0" parTransId="{233C13BD-E584-CC4A-841F-18ABEF05A60D}" sibTransId="{EE783346-9836-534D-84F2-4BD295C9BE78}"/>
    <dgm:cxn modelId="{394BB1A5-A348-6741-B1D1-1511E3546EEE}" type="presOf" srcId="{17F7B346-7E44-884B-B208-34553535058F}" destId="{DBA6EBB8-21A0-894A-BA2E-6E7C6406075C}" srcOrd="1" destOrd="0" presId="urn:microsoft.com/office/officeart/2005/8/layout/pyramid1"/>
    <dgm:cxn modelId="{48E423AD-18E3-5449-9DDC-353EF8464CCD}" type="presOf" srcId="{761DA577-FE2E-1D4B-90D0-641EE07F9D88}" destId="{49A2C099-09E7-5845-9B71-7892FA5F19FA}" srcOrd="0" destOrd="0" presId="urn:microsoft.com/office/officeart/2005/8/layout/pyramid1"/>
    <dgm:cxn modelId="{07103FB3-B31A-4949-B1AE-90FA3DB140AF}" type="presOf" srcId="{9070CC88-EB24-E342-9919-2FCA608334E5}" destId="{7D0C00B8-FBB5-E542-BB8C-D7C0963864DD}" srcOrd="0" destOrd="0" presId="urn:microsoft.com/office/officeart/2005/8/layout/pyramid1"/>
    <dgm:cxn modelId="{40220FB7-89F5-F447-AFAC-4208393A193C}" type="presOf" srcId="{761DA577-FE2E-1D4B-90D0-641EE07F9D88}" destId="{3E34D7F9-55F3-AE4B-82A2-173B2B147DA6}" srcOrd="1" destOrd="0" presId="urn:microsoft.com/office/officeart/2005/8/layout/pyramid1"/>
    <dgm:cxn modelId="{5956DCBB-16F7-5D44-958D-C05DEB8C222C}" srcId="{E63B5B2B-F6A6-8441-A576-D26F920DC37F}" destId="{9070CC88-EB24-E342-9919-2FCA608334E5}" srcOrd="4" destOrd="0" parTransId="{30E0EEE2-ED8D-344C-BEF1-43872E0C324F}" sibTransId="{2ECC5143-3180-3C4B-811C-998BB359243F}"/>
    <dgm:cxn modelId="{53F322BC-37DA-7D4A-9153-7D7FAE8A4959}" type="presOf" srcId="{487C6DDB-16EA-8048-89A6-EBE7F5139E87}" destId="{F18AD3D4-3EBF-6740-A7F5-A34CCB8DAF75}" srcOrd="0" destOrd="0" presId="urn:microsoft.com/office/officeart/2005/8/layout/pyramid1"/>
    <dgm:cxn modelId="{48C3A3BC-42BB-574B-B352-676F1D08287C}" srcId="{E63B5B2B-F6A6-8441-A576-D26F920DC37F}" destId="{13EE726E-487B-BC42-956A-027D42CABA5C}" srcOrd="3" destOrd="0" parTransId="{64E3511B-7E49-764F-99C6-260A3CE823FF}" sibTransId="{730F1F49-C290-164E-95BF-400B875FFE30}"/>
    <dgm:cxn modelId="{75B68CD2-F4CE-984E-AF23-770AB3E12A04}" type="presOf" srcId="{7B85411E-E25C-6F42-91E4-53D6A772A7AE}" destId="{E4AD5763-DCE8-8646-9423-0796D183EB64}" srcOrd="0" destOrd="0" presId="urn:microsoft.com/office/officeart/2005/8/layout/pyramid1"/>
    <dgm:cxn modelId="{FE5729D9-B480-4043-AF2B-FAAE076BAE54}" srcId="{E63B5B2B-F6A6-8441-A576-D26F920DC37F}" destId="{487C6DDB-16EA-8048-89A6-EBE7F5139E87}" srcOrd="0" destOrd="0" parTransId="{F4C6CB43-A4A1-B344-B75F-5C507D5AB346}" sibTransId="{B187C270-F206-EB47-969D-F237983DA29B}"/>
    <dgm:cxn modelId="{0F38DDDB-4936-6642-B107-CD0B73EB4D34}" type="presOf" srcId="{9070CC88-EB24-E342-9919-2FCA608334E5}" destId="{7F1E56D0-FCE2-0E43-AE50-B92A1C2A4023}" srcOrd="1" destOrd="0" presId="urn:microsoft.com/office/officeart/2005/8/layout/pyramid1"/>
    <dgm:cxn modelId="{F4BD41E2-66AF-FD41-B3E4-D1D9BA0E0489}" srcId="{E63B5B2B-F6A6-8441-A576-D26F920DC37F}" destId="{7B85411E-E25C-6F42-91E4-53D6A772A7AE}" srcOrd="1" destOrd="0" parTransId="{1F49EEF7-00DB-F24E-ABA1-76F8D1DAA17B}" sibTransId="{7E267195-F0D2-F446-B54C-EC6424F5757D}"/>
    <dgm:cxn modelId="{FECBA123-C91B-8B4D-BF4C-FB439FA2C695}" type="presParOf" srcId="{6ECD5B3B-9384-5444-8A5D-3417A6E94D0F}" destId="{4C6A5A9E-52EB-664C-8E84-0B6237493D5E}" srcOrd="0" destOrd="0" presId="urn:microsoft.com/office/officeart/2005/8/layout/pyramid1"/>
    <dgm:cxn modelId="{A0BCF445-F5D1-1B41-9D3D-253CA10CD8EC}" type="presParOf" srcId="{4C6A5A9E-52EB-664C-8E84-0B6237493D5E}" destId="{F18AD3D4-3EBF-6740-A7F5-A34CCB8DAF75}" srcOrd="0" destOrd="0" presId="urn:microsoft.com/office/officeart/2005/8/layout/pyramid1"/>
    <dgm:cxn modelId="{67E35574-273D-7E40-8030-619D24D72EFF}" type="presParOf" srcId="{4C6A5A9E-52EB-664C-8E84-0B6237493D5E}" destId="{6C68EA97-559F-5B4C-BAEF-7523CDE8859F}" srcOrd="1" destOrd="0" presId="urn:microsoft.com/office/officeart/2005/8/layout/pyramid1"/>
    <dgm:cxn modelId="{C4D48264-982B-F94F-905E-93A8BDBDB777}" type="presParOf" srcId="{6ECD5B3B-9384-5444-8A5D-3417A6E94D0F}" destId="{7D8399FB-5995-A348-BEB7-AC598E062549}" srcOrd="1" destOrd="0" presId="urn:microsoft.com/office/officeart/2005/8/layout/pyramid1"/>
    <dgm:cxn modelId="{FEE54F2C-1D91-C147-A432-936938169FC6}" type="presParOf" srcId="{7D8399FB-5995-A348-BEB7-AC598E062549}" destId="{E4AD5763-DCE8-8646-9423-0796D183EB64}" srcOrd="0" destOrd="0" presId="urn:microsoft.com/office/officeart/2005/8/layout/pyramid1"/>
    <dgm:cxn modelId="{6483BC9D-ED3C-F240-BF59-077192B5A631}" type="presParOf" srcId="{7D8399FB-5995-A348-BEB7-AC598E062549}" destId="{AC8E9D14-6819-8F4A-9C5D-059395C22341}" srcOrd="1" destOrd="0" presId="urn:microsoft.com/office/officeart/2005/8/layout/pyramid1"/>
    <dgm:cxn modelId="{0E246D9A-9336-9340-BBFD-C7D726AB2718}" type="presParOf" srcId="{6ECD5B3B-9384-5444-8A5D-3417A6E94D0F}" destId="{9E4AA830-91D0-0541-A272-2817ECCF0C25}" srcOrd="2" destOrd="0" presId="urn:microsoft.com/office/officeart/2005/8/layout/pyramid1"/>
    <dgm:cxn modelId="{C7856B67-25F0-9943-9476-A748DB803868}" type="presParOf" srcId="{9E4AA830-91D0-0541-A272-2817ECCF0C25}" destId="{49A2C099-09E7-5845-9B71-7892FA5F19FA}" srcOrd="0" destOrd="0" presId="urn:microsoft.com/office/officeart/2005/8/layout/pyramid1"/>
    <dgm:cxn modelId="{9D0C15BB-610E-6E4B-AC15-CA023C31375D}" type="presParOf" srcId="{9E4AA830-91D0-0541-A272-2817ECCF0C25}" destId="{3E34D7F9-55F3-AE4B-82A2-173B2B147DA6}" srcOrd="1" destOrd="0" presId="urn:microsoft.com/office/officeart/2005/8/layout/pyramid1"/>
    <dgm:cxn modelId="{039CB13C-FA33-414A-952A-5C5BB0D944CE}" type="presParOf" srcId="{6ECD5B3B-9384-5444-8A5D-3417A6E94D0F}" destId="{3F559EEF-40ED-164D-BA25-7684CFE7966F}" srcOrd="3" destOrd="0" presId="urn:microsoft.com/office/officeart/2005/8/layout/pyramid1"/>
    <dgm:cxn modelId="{C5C9B4C8-0856-2D41-990E-6B86989ECA1A}" type="presParOf" srcId="{3F559EEF-40ED-164D-BA25-7684CFE7966F}" destId="{10773469-3A0F-944C-A64E-5813C95065EA}" srcOrd="0" destOrd="0" presId="urn:microsoft.com/office/officeart/2005/8/layout/pyramid1"/>
    <dgm:cxn modelId="{FAB375E3-A609-7240-98E6-48CE56BBBBD4}" type="presParOf" srcId="{3F559EEF-40ED-164D-BA25-7684CFE7966F}" destId="{FA4DB1DE-A406-3B45-877A-D855E498BDD6}" srcOrd="1" destOrd="0" presId="urn:microsoft.com/office/officeart/2005/8/layout/pyramid1"/>
    <dgm:cxn modelId="{90D54F32-9252-D648-9338-1AFB068038FD}" type="presParOf" srcId="{6ECD5B3B-9384-5444-8A5D-3417A6E94D0F}" destId="{6751D3CF-4B1F-6745-90AB-D68983DE85B9}" srcOrd="4" destOrd="0" presId="urn:microsoft.com/office/officeart/2005/8/layout/pyramid1"/>
    <dgm:cxn modelId="{4777B3F6-D00F-054D-BA89-046D451C66AA}" type="presParOf" srcId="{6751D3CF-4B1F-6745-90AB-D68983DE85B9}" destId="{7D0C00B8-FBB5-E542-BB8C-D7C0963864DD}" srcOrd="0" destOrd="0" presId="urn:microsoft.com/office/officeart/2005/8/layout/pyramid1"/>
    <dgm:cxn modelId="{CCEA2522-52CB-F543-BC4E-25FC3F1C0F70}" type="presParOf" srcId="{6751D3CF-4B1F-6745-90AB-D68983DE85B9}" destId="{7F1E56D0-FCE2-0E43-AE50-B92A1C2A4023}" srcOrd="1" destOrd="0" presId="urn:microsoft.com/office/officeart/2005/8/layout/pyramid1"/>
    <dgm:cxn modelId="{489C8C7A-65A1-A548-8471-CF5535921105}" type="presParOf" srcId="{6ECD5B3B-9384-5444-8A5D-3417A6E94D0F}" destId="{D8AD44FA-A843-7B4C-B095-72629FE63ABF}" srcOrd="5" destOrd="0" presId="urn:microsoft.com/office/officeart/2005/8/layout/pyramid1"/>
    <dgm:cxn modelId="{814440EC-0796-1648-92F5-15EDD6CE0D54}" type="presParOf" srcId="{D8AD44FA-A843-7B4C-B095-72629FE63ABF}" destId="{E0640EEF-CCD0-A143-B7C0-98B8459BB784}" srcOrd="0" destOrd="0" presId="urn:microsoft.com/office/officeart/2005/8/layout/pyramid1"/>
    <dgm:cxn modelId="{EC2BFBA6-342A-5144-96EE-7F0F5746A0FD}" type="presParOf" srcId="{D8AD44FA-A843-7B4C-B095-72629FE63ABF}" destId="{DBA6EBB8-21A0-894A-BA2E-6E7C6406075C}"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3B5B2B-F6A6-8441-A576-D26F920DC37F}" type="doc">
      <dgm:prSet loTypeId="urn:microsoft.com/office/officeart/2005/8/layout/pyramid1" loCatId="" qsTypeId="urn:microsoft.com/office/officeart/2005/8/quickstyle/simple4" qsCatId="simple" csTypeId="urn:microsoft.com/office/officeart/2005/8/colors/colorful3" csCatId="colorful" phldr="1"/>
      <dgm:spPr/>
    </dgm:pt>
    <dgm:pt modelId="{7B85411E-E25C-6F42-91E4-53D6A772A7AE}">
      <dgm:prSet phldrT="[Text]" custT="1"/>
      <dgm:spPr>
        <a:solidFill>
          <a:schemeClr val="accent6">
            <a:lumMod val="60000"/>
            <a:lumOff val="40000"/>
          </a:schemeClr>
        </a:solidFill>
      </dgm:spPr>
      <dgm:t>
        <a:bodyPr/>
        <a:lstStyle/>
        <a:p>
          <a:r>
            <a:rPr lang="en-US" sz="1200" dirty="0"/>
            <a:t>Reduction</a:t>
          </a:r>
        </a:p>
      </dgm:t>
    </dgm:pt>
    <dgm:pt modelId="{1F49EEF7-00DB-F24E-ABA1-76F8D1DAA17B}" type="parTrans" cxnId="{F4BD41E2-66AF-FD41-B3E4-D1D9BA0E0489}">
      <dgm:prSet/>
      <dgm:spPr/>
      <dgm:t>
        <a:bodyPr/>
        <a:lstStyle/>
        <a:p>
          <a:endParaRPr lang="en-US" sz="1200"/>
        </a:p>
      </dgm:t>
    </dgm:pt>
    <dgm:pt modelId="{7E267195-F0D2-F446-B54C-EC6424F5757D}" type="sibTrans" cxnId="{F4BD41E2-66AF-FD41-B3E4-D1D9BA0E0489}">
      <dgm:prSet/>
      <dgm:spPr/>
      <dgm:t>
        <a:bodyPr/>
        <a:lstStyle/>
        <a:p>
          <a:endParaRPr lang="en-US" sz="1200"/>
        </a:p>
      </dgm:t>
    </dgm:pt>
    <dgm:pt modelId="{761DA577-FE2E-1D4B-90D0-641EE07F9D88}">
      <dgm:prSet phldrT="[Text]" custT="1"/>
      <dgm:spPr>
        <a:solidFill>
          <a:srgbClr val="FFFF00"/>
        </a:solidFill>
      </dgm:spPr>
      <dgm:t>
        <a:bodyPr/>
        <a:lstStyle/>
        <a:p>
          <a:r>
            <a:rPr lang="en-US" sz="1200" dirty="0"/>
            <a:t>Reuse</a:t>
          </a:r>
        </a:p>
      </dgm:t>
    </dgm:pt>
    <dgm:pt modelId="{233C13BD-E584-CC4A-841F-18ABEF05A60D}" type="parTrans" cxnId="{E81B47A4-8275-714F-AAE4-11DDDFB37008}">
      <dgm:prSet/>
      <dgm:spPr/>
      <dgm:t>
        <a:bodyPr/>
        <a:lstStyle/>
        <a:p>
          <a:endParaRPr lang="en-US" sz="1200"/>
        </a:p>
      </dgm:t>
    </dgm:pt>
    <dgm:pt modelId="{EE783346-9836-534D-84F2-4BD295C9BE78}" type="sibTrans" cxnId="{E81B47A4-8275-714F-AAE4-11DDDFB37008}">
      <dgm:prSet/>
      <dgm:spPr/>
      <dgm:t>
        <a:bodyPr/>
        <a:lstStyle/>
        <a:p>
          <a:endParaRPr lang="en-US" sz="1200"/>
        </a:p>
      </dgm:t>
    </dgm:pt>
    <dgm:pt modelId="{13EE726E-487B-BC42-956A-027D42CABA5C}">
      <dgm:prSet phldrT="[Text]" custT="1"/>
      <dgm:spPr>
        <a:solidFill>
          <a:srgbClr val="FFC000"/>
        </a:solidFill>
      </dgm:spPr>
      <dgm:t>
        <a:bodyPr/>
        <a:lstStyle/>
        <a:p>
          <a:r>
            <a:rPr lang="en-US" sz="1200"/>
            <a:t>Recycling</a:t>
          </a:r>
          <a:endParaRPr lang="en-US" sz="1200" dirty="0"/>
        </a:p>
      </dgm:t>
    </dgm:pt>
    <dgm:pt modelId="{64E3511B-7E49-764F-99C6-260A3CE823FF}" type="parTrans" cxnId="{48C3A3BC-42BB-574B-B352-676F1D08287C}">
      <dgm:prSet/>
      <dgm:spPr/>
      <dgm:t>
        <a:bodyPr/>
        <a:lstStyle/>
        <a:p>
          <a:endParaRPr lang="en-US" sz="1200"/>
        </a:p>
      </dgm:t>
    </dgm:pt>
    <dgm:pt modelId="{730F1F49-C290-164E-95BF-400B875FFE30}" type="sibTrans" cxnId="{48C3A3BC-42BB-574B-B352-676F1D08287C}">
      <dgm:prSet/>
      <dgm:spPr/>
      <dgm:t>
        <a:bodyPr/>
        <a:lstStyle/>
        <a:p>
          <a:endParaRPr lang="en-US" sz="1200"/>
        </a:p>
      </dgm:t>
    </dgm:pt>
    <dgm:pt modelId="{9070CC88-EB24-E342-9919-2FCA608334E5}">
      <dgm:prSet phldrT="[Text]" custT="1"/>
      <dgm:spPr>
        <a:solidFill>
          <a:srgbClr val="FF0000"/>
        </a:solidFill>
      </dgm:spPr>
      <dgm:t>
        <a:bodyPr/>
        <a:lstStyle/>
        <a:p>
          <a:r>
            <a:rPr lang="en-US" sz="1200"/>
            <a:t>Energy recovery</a:t>
          </a:r>
          <a:endParaRPr lang="en-US" sz="1200" dirty="0"/>
        </a:p>
      </dgm:t>
    </dgm:pt>
    <dgm:pt modelId="{30E0EEE2-ED8D-344C-BEF1-43872E0C324F}" type="parTrans" cxnId="{5956DCBB-16F7-5D44-958D-C05DEB8C222C}">
      <dgm:prSet/>
      <dgm:spPr/>
      <dgm:t>
        <a:bodyPr/>
        <a:lstStyle/>
        <a:p>
          <a:endParaRPr lang="en-US" sz="1200"/>
        </a:p>
      </dgm:t>
    </dgm:pt>
    <dgm:pt modelId="{2ECC5143-3180-3C4B-811C-998BB359243F}" type="sibTrans" cxnId="{5956DCBB-16F7-5D44-958D-C05DEB8C222C}">
      <dgm:prSet/>
      <dgm:spPr/>
      <dgm:t>
        <a:bodyPr/>
        <a:lstStyle/>
        <a:p>
          <a:endParaRPr lang="en-US" sz="1200"/>
        </a:p>
      </dgm:t>
    </dgm:pt>
    <dgm:pt modelId="{17F7B346-7E44-884B-B208-34553535058F}">
      <dgm:prSet phldrT="[Text]" custT="1"/>
      <dgm:spPr>
        <a:solidFill>
          <a:srgbClr val="C00000"/>
        </a:solidFill>
      </dgm:spPr>
      <dgm:t>
        <a:bodyPr/>
        <a:lstStyle/>
        <a:p>
          <a:r>
            <a:rPr lang="en-US" sz="1200" dirty="0"/>
            <a:t>Disposal</a:t>
          </a:r>
        </a:p>
      </dgm:t>
    </dgm:pt>
    <dgm:pt modelId="{AE3C9A01-2803-544D-9237-2EC60AD9C246}" type="parTrans" cxnId="{70E05AA2-8852-724A-AC88-971615452AC0}">
      <dgm:prSet/>
      <dgm:spPr/>
      <dgm:t>
        <a:bodyPr/>
        <a:lstStyle/>
        <a:p>
          <a:endParaRPr lang="en-US" sz="1200"/>
        </a:p>
      </dgm:t>
    </dgm:pt>
    <dgm:pt modelId="{E9E48421-DF2E-E243-AFA0-DCCF2D7A210A}" type="sibTrans" cxnId="{70E05AA2-8852-724A-AC88-971615452AC0}">
      <dgm:prSet/>
      <dgm:spPr/>
      <dgm:t>
        <a:bodyPr/>
        <a:lstStyle/>
        <a:p>
          <a:endParaRPr lang="en-US" sz="1200"/>
        </a:p>
      </dgm:t>
    </dgm:pt>
    <dgm:pt modelId="{487C6DDB-16EA-8048-89A6-EBE7F5139E87}">
      <dgm:prSet phldrT="[Text]" custT="1"/>
      <dgm:spPr>
        <a:solidFill>
          <a:schemeClr val="accent6"/>
        </a:solidFill>
      </dgm:spPr>
      <dgm:t>
        <a:bodyPr/>
        <a:lstStyle/>
        <a:p>
          <a:endParaRPr lang="en-US" sz="1200" dirty="0"/>
        </a:p>
      </dgm:t>
    </dgm:pt>
    <dgm:pt modelId="{B187C270-F206-EB47-969D-F237983DA29B}" type="sibTrans" cxnId="{FE5729D9-B480-4043-AF2B-FAAE076BAE54}">
      <dgm:prSet/>
      <dgm:spPr/>
      <dgm:t>
        <a:bodyPr/>
        <a:lstStyle/>
        <a:p>
          <a:endParaRPr lang="en-US" sz="1200"/>
        </a:p>
      </dgm:t>
    </dgm:pt>
    <dgm:pt modelId="{F4C6CB43-A4A1-B344-B75F-5C507D5AB346}" type="parTrans" cxnId="{FE5729D9-B480-4043-AF2B-FAAE076BAE54}">
      <dgm:prSet/>
      <dgm:spPr/>
      <dgm:t>
        <a:bodyPr/>
        <a:lstStyle/>
        <a:p>
          <a:endParaRPr lang="en-US" sz="1200"/>
        </a:p>
      </dgm:t>
    </dgm:pt>
    <dgm:pt modelId="{6ECD5B3B-9384-5444-8A5D-3417A6E94D0F}" type="pres">
      <dgm:prSet presAssocID="{E63B5B2B-F6A6-8441-A576-D26F920DC37F}" presName="Name0" presStyleCnt="0">
        <dgm:presLayoutVars>
          <dgm:dir/>
          <dgm:animLvl val="lvl"/>
          <dgm:resizeHandles val="exact"/>
        </dgm:presLayoutVars>
      </dgm:prSet>
      <dgm:spPr/>
    </dgm:pt>
    <dgm:pt modelId="{4C6A5A9E-52EB-664C-8E84-0B6237493D5E}" type="pres">
      <dgm:prSet presAssocID="{487C6DDB-16EA-8048-89A6-EBE7F5139E87}" presName="Name8" presStyleCnt="0"/>
      <dgm:spPr/>
    </dgm:pt>
    <dgm:pt modelId="{F18AD3D4-3EBF-6740-A7F5-A34CCB8DAF75}" type="pres">
      <dgm:prSet presAssocID="{487C6DDB-16EA-8048-89A6-EBE7F5139E87}" presName="level" presStyleLbl="node1" presStyleIdx="0" presStyleCnt="6" custLinFactNeighborY="0">
        <dgm:presLayoutVars>
          <dgm:chMax val="1"/>
          <dgm:bulletEnabled val="1"/>
        </dgm:presLayoutVars>
      </dgm:prSet>
      <dgm:spPr/>
    </dgm:pt>
    <dgm:pt modelId="{6C68EA97-559F-5B4C-BAEF-7523CDE8859F}" type="pres">
      <dgm:prSet presAssocID="{487C6DDB-16EA-8048-89A6-EBE7F5139E87}" presName="levelTx" presStyleLbl="revTx" presStyleIdx="0" presStyleCnt="0">
        <dgm:presLayoutVars>
          <dgm:chMax val="1"/>
          <dgm:bulletEnabled val="1"/>
        </dgm:presLayoutVars>
      </dgm:prSet>
      <dgm:spPr/>
    </dgm:pt>
    <dgm:pt modelId="{7D8399FB-5995-A348-BEB7-AC598E062549}" type="pres">
      <dgm:prSet presAssocID="{7B85411E-E25C-6F42-91E4-53D6A772A7AE}" presName="Name8" presStyleCnt="0"/>
      <dgm:spPr/>
    </dgm:pt>
    <dgm:pt modelId="{E4AD5763-DCE8-8646-9423-0796D183EB64}" type="pres">
      <dgm:prSet presAssocID="{7B85411E-E25C-6F42-91E4-53D6A772A7AE}" presName="level" presStyleLbl="node1" presStyleIdx="1" presStyleCnt="6">
        <dgm:presLayoutVars>
          <dgm:chMax val="1"/>
          <dgm:bulletEnabled val="1"/>
        </dgm:presLayoutVars>
      </dgm:prSet>
      <dgm:spPr/>
    </dgm:pt>
    <dgm:pt modelId="{AC8E9D14-6819-8F4A-9C5D-059395C22341}" type="pres">
      <dgm:prSet presAssocID="{7B85411E-E25C-6F42-91E4-53D6A772A7AE}" presName="levelTx" presStyleLbl="revTx" presStyleIdx="0" presStyleCnt="0">
        <dgm:presLayoutVars>
          <dgm:chMax val="1"/>
          <dgm:bulletEnabled val="1"/>
        </dgm:presLayoutVars>
      </dgm:prSet>
      <dgm:spPr/>
    </dgm:pt>
    <dgm:pt modelId="{9E4AA830-91D0-0541-A272-2817ECCF0C25}" type="pres">
      <dgm:prSet presAssocID="{761DA577-FE2E-1D4B-90D0-641EE07F9D88}" presName="Name8" presStyleCnt="0"/>
      <dgm:spPr/>
    </dgm:pt>
    <dgm:pt modelId="{49A2C099-09E7-5845-9B71-7892FA5F19FA}" type="pres">
      <dgm:prSet presAssocID="{761DA577-FE2E-1D4B-90D0-641EE07F9D88}" presName="level" presStyleLbl="node1" presStyleIdx="2" presStyleCnt="6">
        <dgm:presLayoutVars>
          <dgm:chMax val="1"/>
          <dgm:bulletEnabled val="1"/>
        </dgm:presLayoutVars>
      </dgm:prSet>
      <dgm:spPr/>
    </dgm:pt>
    <dgm:pt modelId="{3E34D7F9-55F3-AE4B-82A2-173B2B147DA6}" type="pres">
      <dgm:prSet presAssocID="{761DA577-FE2E-1D4B-90D0-641EE07F9D88}" presName="levelTx" presStyleLbl="revTx" presStyleIdx="0" presStyleCnt="0">
        <dgm:presLayoutVars>
          <dgm:chMax val="1"/>
          <dgm:bulletEnabled val="1"/>
        </dgm:presLayoutVars>
      </dgm:prSet>
      <dgm:spPr/>
    </dgm:pt>
    <dgm:pt modelId="{3F559EEF-40ED-164D-BA25-7684CFE7966F}" type="pres">
      <dgm:prSet presAssocID="{13EE726E-487B-BC42-956A-027D42CABA5C}" presName="Name8" presStyleCnt="0"/>
      <dgm:spPr/>
    </dgm:pt>
    <dgm:pt modelId="{10773469-3A0F-944C-A64E-5813C95065EA}" type="pres">
      <dgm:prSet presAssocID="{13EE726E-487B-BC42-956A-027D42CABA5C}" presName="level" presStyleLbl="node1" presStyleIdx="3" presStyleCnt="6">
        <dgm:presLayoutVars>
          <dgm:chMax val="1"/>
          <dgm:bulletEnabled val="1"/>
        </dgm:presLayoutVars>
      </dgm:prSet>
      <dgm:spPr/>
    </dgm:pt>
    <dgm:pt modelId="{FA4DB1DE-A406-3B45-877A-D855E498BDD6}" type="pres">
      <dgm:prSet presAssocID="{13EE726E-487B-BC42-956A-027D42CABA5C}" presName="levelTx" presStyleLbl="revTx" presStyleIdx="0" presStyleCnt="0">
        <dgm:presLayoutVars>
          <dgm:chMax val="1"/>
          <dgm:bulletEnabled val="1"/>
        </dgm:presLayoutVars>
      </dgm:prSet>
      <dgm:spPr/>
    </dgm:pt>
    <dgm:pt modelId="{6751D3CF-4B1F-6745-90AB-D68983DE85B9}" type="pres">
      <dgm:prSet presAssocID="{9070CC88-EB24-E342-9919-2FCA608334E5}" presName="Name8" presStyleCnt="0"/>
      <dgm:spPr/>
    </dgm:pt>
    <dgm:pt modelId="{7D0C00B8-FBB5-E542-BB8C-D7C0963864DD}" type="pres">
      <dgm:prSet presAssocID="{9070CC88-EB24-E342-9919-2FCA608334E5}" presName="level" presStyleLbl="node1" presStyleIdx="4" presStyleCnt="6">
        <dgm:presLayoutVars>
          <dgm:chMax val="1"/>
          <dgm:bulletEnabled val="1"/>
        </dgm:presLayoutVars>
      </dgm:prSet>
      <dgm:spPr/>
    </dgm:pt>
    <dgm:pt modelId="{7F1E56D0-FCE2-0E43-AE50-B92A1C2A4023}" type="pres">
      <dgm:prSet presAssocID="{9070CC88-EB24-E342-9919-2FCA608334E5}" presName="levelTx" presStyleLbl="revTx" presStyleIdx="0" presStyleCnt="0">
        <dgm:presLayoutVars>
          <dgm:chMax val="1"/>
          <dgm:bulletEnabled val="1"/>
        </dgm:presLayoutVars>
      </dgm:prSet>
      <dgm:spPr/>
    </dgm:pt>
    <dgm:pt modelId="{D8AD44FA-A843-7B4C-B095-72629FE63ABF}" type="pres">
      <dgm:prSet presAssocID="{17F7B346-7E44-884B-B208-34553535058F}" presName="Name8" presStyleCnt="0"/>
      <dgm:spPr/>
    </dgm:pt>
    <dgm:pt modelId="{E0640EEF-CCD0-A143-B7C0-98B8459BB784}" type="pres">
      <dgm:prSet presAssocID="{17F7B346-7E44-884B-B208-34553535058F}" presName="level" presStyleLbl="node1" presStyleIdx="5" presStyleCnt="6">
        <dgm:presLayoutVars>
          <dgm:chMax val="1"/>
          <dgm:bulletEnabled val="1"/>
        </dgm:presLayoutVars>
      </dgm:prSet>
      <dgm:spPr/>
    </dgm:pt>
    <dgm:pt modelId="{DBA6EBB8-21A0-894A-BA2E-6E7C6406075C}" type="pres">
      <dgm:prSet presAssocID="{17F7B346-7E44-884B-B208-34553535058F}" presName="levelTx" presStyleLbl="revTx" presStyleIdx="0" presStyleCnt="0">
        <dgm:presLayoutVars>
          <dgm:chMax val="1"/>
          <dgm:bulletEnabled val="1"/>
        </dgm:presLayoutVars>
      </dgm:prSet>
      <dgm:spPr/>
    </dgm:pt>
  </dgm:ptLst>
  <dgm:cxnLst>
    <dgm:cxn modelId="{D256FA1F-3155-6149-9200-843C7A0C4C1E}" type="presOf" srcId="{487C6DDB-16EA-8048-89A6-EBE7F5139E87}" destId="{6C68EA97-559F-5B4C-BAEF-7523CDE8859F}" srcOrd="1" destOrd="0" presId="urn:microsoft.com/office/officeart/2005/8/layout/pyramid1"/>
    <dgm:cxn modelId="{CF21072C-575D-2F4E-93E4-CEDCCDBF386D}" type="presOf" srcId="{17F7B346-7E44-884B-B208-34553535058F}" destId="{E0640EEF-CCD0-A143-B7C0-98B8459BB784}" srcOrd="0" destOrd="0" presId="urn:microsoft.com/office/officeart/2005/8/layout/pyramid1"/>
    <dgm:cxn modelId="{46D4912C-7830-9547-AEDF-D900520E6F1A}" type="presOf" srcId="{13EE726E-487B-BC42-956A-027D42CABA5C}" destId="{FA4DB1DE-A406-3B45-877A-D855E498BDD6}" srcOrd="1" destOrd="0" presId="urn:microsoft.com/office/officeart/2005/8/layout/pyramid1"/>
    <dgm:cxn modelId="{4178185E-9538-0547-98BD-A530CB2F1DAC}" type="presOf" srcId="{13EE726E-487B-BC42-956A-027D42CABA5C}" destId="{10773469-3A0F-944C-A64E-5813C95065EA}" srcOrd="0" destOrd="0" presId="urn:microsoft.com/office/officeart/2005/8/layout/pyramid1"/>
    <dgm:cxn modelId="{9D33C196-5164-CC4F-B1E8-87B97FE06648}" type="presOf" srcId="{E63B5B2B-F6A6-8441-A576-D26F920DC37F}" destId="{6ECD5B3B-9384-5444-8A5D-3417A6E94D0F}" srcOrd="0" destOrd="0" presId="urn:microsoft.com/office/officeart/2005/8/layout/pyramid1"/>
    <dgm:cxn modelId="{CC249697-8844-2B42-88A9-22A59EC37AA4}" type="presOf" srcId="{7B85411E-E25C-6F42-91E4-53D6A772A7AE}" destId="{AC8E9D14-6819-8F4A-9C5D-059395C22341}" srcOrd="1" destOrd="0" presId="urn:microsoft.com/office/officeart/2005/8/layout/pyramid1"/>
    <dgm:cxn modelId="{70E05AA2-8852-724A-AC88-971615452AC0}" srcId="{E63B5B2B-F6A6-8441-A576-D26F920DC37F}" destId="{17F7B346-7E44-884B-B208-34553535058F}" srcOrd="5" destOrd="0" parTransId="{AE3C9A01-2803-544D-9237-2EC60AD9C246}" sibTransId="{E9E48421-DF2E-E243-AFA0-DCCF2D7A210A}"/>
    <dgm:cxn modelId="{E81B47A4-8275-714F-AAE4-11DDDFB37008}" srcId="{E63B5B2B-F6A6-8441-A576-D26F920DC37F}" destId="{761DA577-FE2E-1D4B-90D0-641EE07F9D88}" srcOrd="2" destOrd="0" parTransId="{233C13BD-E584-CC4A-841F-18ABEF05A60D}" sibTransId="{EE783346-9836-534D-84F2-4BD295C9BE78}"/>
    <dgm:cxn modelId="{394BB1A5-A348-6741-B1D1-1511E3546EEE}" type="presOf" srcId="{17F7B346-7E44-884B-B208-34553535058F}" destId="{DBA6EBB8-21A0-894A-BA2E-6E7C6406075C}" srcOrd="1" destOrd="0" presId="urn:microsoft.com/office/officeart/2005/8/layout/pyramid1"/>
    <dgm:cxn modelId="{48E423AD-18E3-5449-9DDC-353EF8464CCD}" type="presOf" srcId="{761DA577-FE2E-1D4B-90D0-641EE07F9D88}" destId="{49A2C099-09E7-5845-9B71-7892FA5F19FA}" srcOrd="0" destOrd="0" presId="urn:microsoft.com/office/officeart/2005/8/layout/pyramid1"/>
    <dgm:cxn modelId="{07103FB3-B31A-4949-B1AE-90FA3DB140AF}" type="presOf" srcId="{9070CC88-EB24-E342-9919-2FCA608334E5}" destId="{7D0C00B8-FBB5-E542-BB8C-D7C0963864DD}" srcOrd="0" destOrd="0" presId="urn:microsoft.com/office/officeart/2005/8/layout/pyramid1"/>
    <dgm:cxn modelId="{40220FB7-89F5-F447-AFAC-4208393A193C}" type="presOf" srcId="{761DA577-FE2E-1D4B-90D0-641EE07F9D88}" destId="{3E34D7F9-55F3-AE4B-82A2-173B2B147DA6}" srcOrd="1" destOrd="0" presId="urn:microsoft.com/office/officeart/2005/8/layout/pyramid1"/>
    <dgm:cxn modelId="{5956DCBB-16F7-5D44-958D-C05DEB8C222C}" srcId="{E63B5B2B-F6A6-8441-A576-D26F920DC37F}" destId="{9070CC88-EB24-E342-9919-2FCA608334E5}" srcOrd="4" destOrd="0" parTransId="{30E0EEE2-ED8D-344C-BEF1-43872E0C324F}" sibTransId="{2ECC5143-3180-3C4B-811C-998BB359243F}"/>
    <dgm:cxn modelId="{53F322BC-37DA-7D4A-9153-7D7FAE8A4959}" type="presOf" srcId="{487C6DDB-16EA-8048-89A6-EBE7F5139E87}" destId="{F18AD3D4-3EBF-6740-A7F5-A34CCB8DAF75}" srcOrd="0" destOrd="0" presId="urn:microsoft.com/office/officeart/2005/8/layout/pyramid1"/>
    <dgm:cxn modelId="{48C3A3BC-42BB-574B-B352-676F1D08287C}" srcId="{E63B5B2B-F6A6-8441-A576-D26F920DC37F}" destId="{13EE726E-487B-BC42-956A-027D42CABA5C}" srcOrd="3" destOrd="0" parTransId="{64E3511B-7E49-764F-99C6-260A3CE823FF}" sibTransId="{730F1F49-C290-164E-95BF-400B875FFE30}"/>
    <dgm:cxn modelId="{75B68CD2-F4CE-984E-AF23-770AB3E12A04}" type="presOf" srcId="{7B85411E-E25C-6F42-91E4-53D6A772A7AE}" destId="{E4AD5763-DCE8-8646-9423-0796D183EB64}" srcOrd="0" destOrd="0" presId="urn:microsoft.com/office/officeart/2005/8/layout/pyramid1"/>
    <dgm:cxn modelId="{FE5729D9-B480-4043-AF2B-FAAE076BAE54}" srcId="{E63B5B2B-F6A6-8441-A576-D26F920DC37F}" destId="{487C6DDB-16EA-8048-89A6-EBE7F5139E87}" srcOrd="0" destOrd="0" parTransId="{F4C6CB43-A4A1-B344-B75F-5C507D5AB346}" sibTransId="{B187C270-F206-EB47-969D-F237983DA29B}"/>
    <dgm:cxn modelId="{0F38DDDB-4936-6642-B107-CD0B73EB4D34}" type="presOf" srcId="{9070CC88-EB24-E342-9919-2FCA608334E5}" destId="{7F1E56D0-FCE2-0E43-AE50-B92A1C2A4023}" srcOrd="1" destOrd="0" presId="urn:microsoft.com/office/officeart/2005/8/layout/pyramid1"/>
    <dgm:cxn modelId="{F4BD41E2-66AF-FD41-B3E4-D1D9BA0E0489}" srcId="{E63B5B2B-F6A6-8441-A576-D26F920DC37F}" destId="{7B85411E-E25C-6F42-91E4-53D6A772A7AE}" srcOrd="1" destOrd="0" parTransId="{1F49EEF7-00DB-F24E-ABA1-76F8D1DAA17B}" sibTransId="{7E267195-F0D2-F446-B54C-EC6424F5757D}"/>
    <dgm:cxn modelId="{FECBA123-C91B-8B4D-BF4C-FB439FA2C695}" type="presParOf" srcId="{6ECD5B3B-9384-5444-8A5D-3417A6E94D0F}" destId="{4C6A5A9E-52EB-664C-8E84-0B6237493D5E}" srcOrd="0" destOrd="0" presId="urn:microsoft.com/office/officeart/2005/8/layout/pyramid1"/>
    <dgm:cxn modelId="{A0BCF445-F5D1-1B41-9D3D-253CA10CD8EC}" type="presParOf" srcId="{4C6A5A9E-52EB-664C-8E84-0B6237493D5E}" destId="{F18AD3D4-3EBF-6740-A7F5-A34CCB8DAF75}" srcOrd="0" destOrd="0" presId="urn:microsoft.com/office/officeart/2005/8/layout/pyramid1"/>
    <dgm:cxn modelId="{67E35574-273D-7E40-8030-619D24D72EFF}" type="presParOf" srcId="{4C6A5A9E-52EB-664C-8E84-0B6237493D5E}" destId="{6C68EA97-559F-5B4C-BAEF-7523CDE8859F}" srcOrd="1" destOrd="0" presId="urn:microsoft.com/office/officeart/2005/8/layout/pyramid1"/>
    <dgm:cxn modelId="{C4D48264-982B-F94F-905E-93A8BDBDB777}" type="presParOf" srcId="{6ECD5B3B-9384-5444-8A5D-3417A6E94D0F}" destId="{7D8399FB-5995-A348-BEB7-AC598E062549}" srcOrd="1" destOrd="0" presId="urn:microsoft.com/office/officeart/2005/8/layout/pyramid1"/>
    <dgm:cxn modelId="{FEE54F2C-1D91-C147-A432-936938169FC6}" type="presParOf" srcId="{7D8399FB-5995-A348-BEB7-AC598E062549}" destId="{E4AD5763-DCE8-8646-9423-0796D183EB64}" srcOrd="0" destOrd="0" presId="urn:microsoft.com/office/officeart/2005/8/layout/pyramid1"/>
    <dgm:cxn modelId="{6483BC9D-ED3C-F240-BF59-077192B5A631}" type="presParOf" srcId="{7D8399FB-5995-A348-BEB7-AC598E062549}" destId="{AC8E9D14-6819-8F4A-9C5D-059395C22341}" srcOrd="1" destOrd="0" presId="urn:microsoft.com/office/officeart/2005/8/layout/pyramid1"/>
    <dgm:cxn modelId="{0E246D9A-9336-9340-BBFD-C7D726AB2718}" type="presParOf" srcId="{6ECD5B3B-9384-5444-8A5D-3417A6E94D0F}" destId="{9E4AA830-91D0-0541-A272-2817ECCF0C25}" srcOrd="2" destOrd="0" presId="urn:microsoft.com/office/officeart/2005/8/layout/pyramid1"/>
    <dgm:cxn modelId="{C7856B67-25F0-9943-9476-A748DB803868}" type="presParOf" srcId="{9E4AA830-91D0-0541-A272-2817ECCF0C25}" destId="{49A2C099-09E7-5845-9B71-7892FA5F19FA}" srcOrd="0" destOrd="0" presId="urn:microsoft.com/office/officeart/2005/8/layout/pyramid1"/>
    <dgm:cxn modelId="{9D0C15BB-610E-6E4B-AC15-CA023C31375D}" type="presParOf" srcId="{9E4AA830-91D0-0541-A272-2817ECCF0C25}" destId="{3E34D7F9-55F3-AE4B-82A2-173B2B147DA6}" srcOrd="1" destOrd="0" presId="urn:microsoft.com/office/officeart/2005/8/layout/pyramid1"/>
    <dgm:cxn modelId="{039CB13C-FA33-414A-952A-5C5BB0D944CE}" type="presParOf" srcId="{6ECD5B3B-9384-5444-8A5D-3417A6E94D0F}" destId="{3F559EEF-40ED-164D-BA25-7684CFE7966F}" srcOrd="3" destOrd="0" presId="urn:microsoft.com/office/officeart/2005/8/layout/pyramid1"/>
    <dgm:cxn modelId="{C5C9B4C8-0856-2D41-990E-6B86989ECA1A}" type="presParOf" srcId="{3F559EEF-40ED-164D-BA25-7684CFE7966F}" destId="{10773469-3A0F-944C-A64E-5813C95065EA}" srcOrd="0" destOrd="0" presId="urn:microsoft.com/office/officeart/2005/8/layout/pyramid1"/>
    <dgm:cxn modelId="{FAB375E3-A609-7240-98E6-48CE56BBBBD4}" type="presParOf" srcId="{3F559EEF-40ED-164D-BA25-7684CFE7966F}" destId="{FA4DB1DE-A406-3B45-877A-D855E498BDD6}" srcOrd="1" destOrd="0" presId="urn:microsoft.com/office/officeart/2005/8/layout/pyramid1"/>
    <dgm:cxn modelId="{90D54F32-9252-D648-9338-1AFB068038FD}" type="presParOf" srcId="{6ECD5B3B-9384-5444-8A5D-3417A6E94D0F}" destId="{6751D3CF-4B1F-6745-90AB-D68983DE85B9}" srcOrd="4" destOrd="0" presId="urn:microsoft.com/office/officeart/2005/8/layout/pyramid1"/>
    <dgm:cxn modelId="{4777B3F6-D00F-054D-BA89-046D451C66AA}" type="presParOf" srcId="{6751D3CF-4B1F-6745-90AB-D68983DE85B9}" destId="{7D0C00B8-FBB5-E542-BB8C-D7C0963864DD}" srcOrd="0" destOrd="0" presId="urn:microsoft.com/office/officeart/2005/8/layout/pyramid1"/>
    <dgm:cxn modelId="{CCEA2522-52CB-F543-BC4E-25FC3F1C0F70}" type="presParOf" srcId="{6751D3CF-4B1F-6745-90AB-D68983DE85B9}" destId="{7F1E56D0-FCE2-0E43-AE50-B92A1C2A4023}" srcOrd="1" destOrd="0" presId="urn:microsoft.com/office/officeart/2005/8/layout/pyramid1"/>
    <dgm:cxn modelId="{489C8C7A-65A1-A548-8471-CF5535921105}" type="presParOf" srcId="{6ECD5B3B-9384-5444-8A5D-3417A6E94D0F}" destId="{D8AD44FA-A843-7B4C-B095-72629FE63ABF}" srcOrd="5" destOrd="0" presId="urn:microsoft.com/office/officeart/2005/8/layout/pyramid1"/>
    <dgm:cxn modelId="{814440EC-0796-1648-92F5-15EDD6CE0D54}" type="presParOf" srcId="{D8AD44FA-A843-7B4C-B095-72629FE63ABF}" destId="{E0640EEF-CCD0-A143-B7C0-98B8459BB784}" srcOrd="0" destOrd="0" presId="urn:microsoft.com/office/officeart/2005/8/layout/pyramid1"/>
    <dgm:cxn modelId="{EC2BFBA6-342A-5144-96EE-7F0F5746A0FD}" type="presParOf" srcId="{D8AD44FA-A843-7B4C-B095-72629FE63ABF}" destId="{DBA6EBB8-21A0-894A-BA2E-6E7C6406075C}"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3B5B2B-F6A6-8441-A576-D26F920DC37F}" type="doc">
      <dgm:prSet loTypeId="urn:microsoft.com/office/officeart/2005/8/layout/pyramid1" loCatId="" qsTypeId="urn:microsoft.com/office/officeart/2005/8/quickstyle/simple4" qsCatId="simple" csTypeId="urn:microsoft.com/office/officeart/2005/8/colors/colorful3" csCatId="colorful" phldr="1"/>
      <dgm:spPr/>
    </dgm:pt>
    <dgm:pt modelId="{7B85411E-E25C-6F42-91E4-53D6A772A7AE}">
      <dgm:prSet phldrT="[Text]" custT="1"/>
      <dgm:spPr>
        <a:solidFill>
          <a:schemeClr val="accent6">
            <a:lumMod val="60000"/>
            <a:lumOff val="40000"/>
          </a:schemeClr>
        </a:solidFill>
      </dgm:spPr>
      <dgm:t>
        <a:bodyPr/>
        <a:lstStyle/>
        <a:p>
          <a:r>
            <a:rPr lang="en-US" sz="1200" dirty="0"/>
            <a:t>Reduction</a:t>
          </a:r>
        </a:p>
      </dgm:t>
    </dgm:pt>
    <dgm:pt modelId="{1F49EEF7-00DB-F24E-ABA1-76F8D1DAA17B}" type="parTrans" cxnId="{F4BD41E2-66AF-FD41-B3E4-D1D9BA0E0489}">
      <dgm:prSet/>
      <dgm:spPr/>
      <dgm:t>
        <a:bodyPr/>
        <a:lstStyle/>
        <a:p>
          <a:endParaRPr lang="en-US" sz="1200"/>
        </a:p>
      </dgm:t>
    </dgm:pt>
    <dgm:pt modelId="{7E267195-F0D2-F446-B54C-EC6424F5757D}" type="sibTrans" cxnId="{F4BD41E2-66AF-FD41-B3E4-D1D9BA0E0489}">
      <dgm:prSet/>
      <dgm:spPr/>
      <dgm:t>
        <a:bodyPr/>
        <a:lstStyle/>
        <a:p>
          <a:endParaRPr lang="en-US" sz="1200"/>
        </a:p>
      </dgm:t>
    </dgm:pt>
    <dgm:pt modelId="{761DA577-FE2E-1D4B-90D0-641EE07F9D88}">
      <dgm:prSet phldrT="[Text]" custT="1"/>
      <dgm:spPr>
        <a:solidFill>
          <a:srgbClr val="FFFF00"/>
        </a:solidFill>
      </dgm:spPr>
      <dgm:t>
        <a:bodyPr/>
        <a:lstStyle/>
        <a:p>
          <a:r>
            <a:rPr lang="en-US" sz="1200" dirty="0"/>
            <a:t>Reuse</a:t>
          </a:r>
        </a:p>
      </dgm:t>
    </dgm:pt>
    <dgm:pt modelId="{233C13BD-E584-CC4A-841F-18ABEF05A60D}" type="parTrans" cxnId="{E81B47A4-8275-714F-AAE4-11DDDFB37008}">
      <dgm:prSet/>
      <dgm:spPr/>
      <dgm:t>
        <a:bodyPr/>
        <a:lstStyle/>
        <a:p>
          <a:endParaRPr lang="en-US" sz="1200"/>
        </a:p>
      </dgm:t>
    </dgm:pt>
    <dgm:pt modelId="{EE783346-9836-534D-84F2-4BD295C9BE78}" type="sibTrans" cxnId="{E81B47A4-8275-714F-AAE4-11DDDFB37008}">
      <dgm:prSet/>
      <dgm:spPr/>
      <dgm:t>
        <a:bodyPr/>
        <a:lstStyle/>
        <a:p>
          <a:endParaRPr lang="en-US" sz="1200"/>
        </a:p>
      </dgm:t>
    </dgm:pt>
    <dgm:pt modelId="{13EE726E-487B-BC42-956A-027D42CABA5C}">
      <dgm:prSet phldrT="[Text]" custT="1"/>
      <dgm:spPr>
        <a:solidFill>
          <a:srgbClr val="FFC000"/>
        </a:solidFill>
      </dgm:spPr>
      <dgm:t>
        <a:bodyPr/>
        <a:lstStyle/>
        <a:p>
          <a:r>
            <a:rPr lang="en-US" sz="1200"/>
            <a:t>Recycling</a:t>
          </a:r>
          <a:endParaRPr lang="en-US" sz="1200" dirty="0"/>
        </a:p>
      </dgm:t>
    </dgm:pt>
    <dgm:pt modelId="{64E3511B-7E49-764F-99C6-260A3CE823FF}" type="parTrans" cxnId="{48C3A3BC-42BB-574B-B352-676F1D08287C}">
      <dgm:prSet/>
      <dgm:spPr/>
      <dgm:t>
        <a:bodyPr/>
        <a:lstStyle/>
        <a:p>
          <a:endParaRPr lang="en-US" sz="1200"/>
        </a:p>
      </dgm:t>
    </dgm:pt>
    <dgm:pt modelId="{730F1F49-C290-164E-95BF-400B875FFE30}" type="sibTrans" cxnId="{48C3A3BC-42BB-574B-B352-676F1D08287C}">
      <dgm:prSet/>
      <dgm:spPr/>
      <dgm:t>
        <a:bodyPr/>
        <a:lstStyle/>
        <a:p>
          <a:endParaRPr lang="en-US" sz="1200"/>
        </a:p>
      </dgm:t>
    </dgm:pt>
    <dgm:pt modelId="{9070CC88-EB24-E342-9919-2FCA608334E5}">
      <dgm:prSet phldrT="[Text]" custT="1"/>
      <dgm:spPr>
        <a:solidFill>
          <a:srgbClr val="FF0000"/>
        </a:solidFill>
      </dgm:spPr>
      <dgm:t>
        <a:bodyPr/>
        <a:lstStyle/>
        <a:p>
          <a:r>
            <a:rPr lang="en-US" sz="1200"/>
            <a:t>Energy recovery</a:t>
          </a:r>
          <a:endParaRPr lang="en-US" sz="1200" dirty="0"/>
        </a:p>
      </dgm:t>
    </dgm:pt>
    <dgm:pt modelId="{30E0EEE2-ED8D-344C-BEF1-43872E0C324F}" type="parTrans" cxnId="{5956DCBB-16F7-5D44-958D-C05DEB8C222C}">
      <dgm:prSet/>
      <dgm:spPr/>
      <dgm:t>
        <a:bodyPr/>
        <a:lstStyle/>
        <a:p>
          <a:endParaRPr lang="en-US" sz="1200"/>
        </a:p>
      </dgm:t>
    </dgm:pt>
    <dgm:pt modelId="{2ECC5143-3180-3C4B-811C-998BB359243F}" type="sibTrans" cxnId="{5956DCBB-16F7-5D44-958D-C05DEB8C222C}">
      <dgm:prSet/>
      <dgm:spPr/>
      <dgm:t>
        <a:bodyPr/>
        <a:lstStyle/>
        <a:p>
          <a:endParaRPr lang="en-US" sz="1200"/>
        </a:p>
      </dgm:t>
    </dgm:pt>
    <dgm:pt modelId="{17F7B346-7E44-884B-B208-34553535058F}">
      <dgm:prSet phldrT="[Text]" custT="1"/>
      <dgm:spPr>
        <a:solidFill>
          <a:srgbClr val="C00000"/>
        </a:solidFill>
      </dgm:spPr>
      <dgm:t>
        <a:bodyPr/>
        <a:lstStyle/>
        <a:p>
          <a:r>
            <a:rPr lang="en-US" sz="1200" dirty="0"/>
            <a:t>Disposal</a:t>
          </a:r>
        </a:p>
      </dgm:t>
    </dgm:pt>
    <dgm:pt modelId="{AE3C9A01-2803-544D-9237-2EC60AD9C246}" type="parTrans" cxnId="{70E05AA2-8852-724A-AC88-971615452AC0}">
      <dgm:prSet/>
      <dgm:spPr/>
      <dgm:t>
        <a:bodyPr/>
        <a:lstStyle/>
        <a:p>
          <a:endParaRPr lang="en-US" sz="1200"/>
        </a:p>
      </dgm:t>
    </dgm:pt>
    <dgm:pt modelId="{E9E48421-DF2E-E243-AFA0-DCCF2D7A210A}" type="sibTrans" cxnId="{70E05AA2-8852-724A-AC88-971615452AC0}">
      <dgm:prSet/>
      <dgm:spPr/>
      <dgm:t>
        <a:bodyPr/>
        <a:lstStyle/>
        <a:p>
          <a:endParaRPr lang="en-US" sz="1200"/>
        </a:p>
      </dgm:t>
    </dgm:pt>
    <dgm:pt modelId="{487C6DDB-16EA-8048-89A6-EBE7F5139E87}">
      <dgm:prSet phldrT="[Text]" custT="1"/>
      <dgm:spPr>
        <a:solidFill>
          <a:schemeClr val="accent6"/>
        </a:solidFill>
      </dgm:spPr>
      <dgm:t>
        <a:bodyPr/>
        <a:lstStyle/>
        <a:p>
          <a:endParaRPr lang="en-US" sz="1200" dirty="0"/>
        </a:p>
      </dgm:t>
    </dgm:pt>
    <dgm:pt modelId="{B187C270-F206-EB47-969D-F237983DA29B}" type="sibTrans" cxnId="{FE5729D9-B480-4043-AF2B-FAAE076BAE54}">
      <dgm:prSet/>
      <dgm:spPr/>
      <dgm:t>
        <a:bodyPr/>
        <a:lstStyle/>
        <a:p>
          <a:endParaRPr lang="en-US" sz="1200"/>
        </a:p>
      </dgm:t>
    </dgm:pt>
    <dgm:pt modelId="{F4C6CB43-A4A1-B344-B75F-5C507D5AB346}" type="parTrans" cxnId="{FE5729D9-B480-4043-AF2B-FAAE076BAE54}">
      <dgm:prSet/>
      <dgm:spPr/>
      <dgm:t>
        <a:bodyPr/>
        <a:lstStyle/>
        <a:p>
          <a:endParaRPr lang="en-US" sz="1200"/>
        </a:p>
      </dgm:t>
    </dgm:pt>
    <dgm:pt modelId="{6ECD5B3B-9384-5444-8A5D-3417A6E94D0F}" type="pres">
      <dgm:prSet presAssocID="{E63B5B2B-F6A6-8441-A576-D26F920DC37F}" presName="Name0" presStyleCnt="0">
        <dgm:presLayoutVars>
          <dgm:dir/>
          <dgm:animLvl val="lvl"/>
          <dgm:resizeHandles val="exact"/>
        </dgm:presLayoutVars>
      </dgm:prSet>
      <dgm:spPr/>
    </dgm:pt>
    <dgm:pt modelId="{4C6A5A9E-52EB-664C-8E84-0B6237493D5E}" type="pres">
      <dgm:prSet presAssocID="{487C6DDB-16EA-8048-89A6-EBE7F5139E87}" presName="Name8" presStyleCnt="0"/>
      <dgm:spPr/>
    </dgm:pt>
    <dgm:pt modelId="{F18AD3D4-3EBF-6740-A7F5-A34CCB8DAF75}" type="pres">
      <dgm:prSet presAssocID="{487C6DDB-16EA-8048-89A6-EBE7F5139E87}" presName="level" presStyleLbl="node1" presStyleIdx="0" presStyleCnt="6" custLinFactNeighborY="0">
        <dgm:presLayoutVars>
          <dgm:chMax val="1"/>
          <dgm:bulletEnabled val="1"/>
        </dgm:presLayoutVars>
      </dgm:prSet>
      <dgm:spPr/>
    </dgm:pt>
    <dgm:pt modelId="{6C68EA97-559F-5B4C-BAEF-7523CDE8859F}" type="pres">
      <dgm:prSet presAssocID="{487C6DDB-16EA-8048-89A6-EBE7F5139E87}" presName="levelTx" presStyleLbl="revTx" presStyleIdx="0" presStyleCnt="0">
        <dgm:presLayoutVars>
          <dgm:chMax val="1"/>
          <dgm:bulletEnabled val="1"/>
        </dgm:presLayoutVars>
      </dgm:prSet>
      <dgm:spPr/>
    </dgm:pt>
    <dgm:pt modelId="{7D8399FB-5995-A348-BEB7-AC598E062549}" type="pres">
      <dgm:prSet presAssocID="{7B85411E-E25C-6F42-91E4-53D6A772A7AE}" presName="Name8" presStyleCnt="0"/>
      <dgm:spPr/>
    </dgm:pt>
    <dgm:pt modelId="{E4AD5763-DCE8-8646-9423-0796D183EB64}" type="pres">
      <dgm:prSet presAssocID="{7B85411E-E25C-6F42-91E4-53D6A772A7AE}" presName="level" presStyleLbl="node1" presStyleIdx="1" presStyleCnt="6">
        <dgm:presLayoutVars>
          <dgm:chMax val="1"/>
          <dgm:bulletEnabled val="1"/>
        </dgm:presLayoutVars>
      </dgm:prSet>
      <dgm:spPr/>
    </dgm:pt>
    <dgm:pt modelId="{AC8E9D14-6819-8F4A-9C5D-059395C22341}" type="pres">
      <dgm:prSet presAssocID="{7B85411E-E25C-6F42-91E4-53D6A772A7AE}" presName="levelTx" presStyleLbl="revTx" presStyleIdx="0" presStyleCnt="0">
        <dgm:presLayoutVars>
          <dgm:chMax val="1"/>
          <dgm:bulletEnabled val="1"/>
        </dgm:presLayoutVars>
      </dgm:prSet>
      <dgm:spPr/>
    </dgm:pt>
    <dgm:pt modelId="{9E4AA830-91D0-0541-A272-2817ECCF0C25}" type="pres">
      <dgm:prSet presAssocID="{761DA577-FE2E-1D4B-90D0-641EE07F9D88}" presName="Name8" presStyleCnt="0"/>
      <dgm:spPr/>
    </dgm:pt>
    <dgm:pt modelId="{49A2C099-09E7-5845-9B71-7892FA5F19FA}" type="pres">
      <dgm:prSet presAssocID="{761DA577-FE2E-1D4B-90D0-641EE07F9D88}" presName="level" presStyleLbl="node1" presStyleIdx="2" presStyleCnt="6">
        <dgm:presLayoutVars>
          <dgm:chMax val="1"/>
          <dgm:bulletEnabled val="1"/>
        </dgm:presLayoutVars>
      </dgm:prSet>
      <dgm:spPr/>
    </dgm:pt>
    <dgm:pt modelId="{3E34D7F9-55F3-AE4B-82A2-173B2B147DA6}" type="pres">
      <dgm:prSet presAssocID="{761DA577-FE2E-1D4B-90D0-641EE07F9D88}" presName="levelTx" presStyleLbl="revTx" presStyleIdx="0" presStyleCnt="0">
        <dgm:presLayoutVars>
          <dgm:chMax val="1"/>
          <dgm:bulletEnabled val="1"/>
        </dgm:presLayoutVars>
      </dgm:prSet>
      <dgm:spPr/>
    </dgm:pt>
    <dgm:pt modelId="{3F559EEF-40ED-164D-BA25-7684CFE7966F}" type="pres">
      <dgm:prSet presAssocID="{13EE726E-487B-BC42-956A-027D42CABA5C}" presName="Name8" presStyleCnt="0"/>
      <dgm:spPr/>
    </dgm:pt>
    <dgm:pt modelId="{10773469-3A0F-944C-A64E-5813C95065EA}" type="pres">
      <dgm:prSet presAssocID="{13EE726E-487B-BC42-956A-027D42CABA5C}" presName="level" presStyleLbl="node1" presStyleIdx="3" presStyleCnt="6">
        <dgm:presLayoutVars>
          <dgm:chMax val="1"/>
          <dgm:bulletEnabled val="1"/>
        </dgm:presLayoutVars>
      </dgm:prSet>
      <dgm:spPr/>
    </dgm:pt>
    <dgm:pt modelId="{FA4DB1DE-A406-3B45-877A-D855E498BDD6}" type="pres">
      <dgm:prSet presAssocID="{13EE726E-487B-BC42-956A-027D42CABA5C}" presName="levelTx" presStyleLbl="revTx" presStyleIdx="0" presStyleCnt="0">
        <dgm:presLayoutVars>
          <dgm:chMax val="1"/>
          <dgm:bulletEnabled val="1"/>
        </dgm:presLayoutVars>
      </dgm:prSet>
      <dgm:spPr/>
    </dgm:pt>
    <dgm:pt modelId="{6751D3CF-4B1F-6745-90AB-D68983DE85B9}" type="pres">
      <dgm:prSet presAssocID="{9070CC88-EB24-E342-9919-2FCA608334E5}" presName="Name8" presStyleCnt="0"/>
      <dgm:spPr/>
    </dgm:pt>
    <dgm:pt modelId="{7D0C00B8-FBB5-E542-BB8C-D7C0963864DD}" type="pres">
      <dgm:prSet presAssocID="{9070CC88-EB24-E342-9919-2FCA608334E5}" presName="level" presStyleLbl="node1" presStyleIdx="4" presStyleCnt="6">
        <dgm:presLayoutVars>
          <dgm:chMax val="1"/>
          <dgm:bulletEnabled val="1"/>
        </dgm:presLayoutVars>
      </dgm:prSet>
      <dgm:spPr/>
    </dgm:pt>
    <dgm:pt modelId="{7F1E56D0-FCE2-0E43-AE50-B92A1C2A4023}" type="pres">
      <dgm:prSet presAssocID="{9070CC88-EB24-E342-9919-2FCA608334E5}" presName="levelTx" presStyleLbl="revTx" presStyleIdx="0" presStyleCnt="0">
        <dgm:presLayoutVars>
          <dgm:chMax val="1"/>
          <dgm:bulletEnabled val="1"/>
        </dgm:presLayoutVars>
      </dgm:prSet>
      <dgm:spPr/>
    </dgm:pt>
    <dgm:pt modelId="{D8AD44FA-A843-7B4C-B095-72629FE63ABF}" type="pres">
      <dgm:prSet presAssocID="{17F7B346-7E44-884B-B208-34553535058F}" presName="Name8" presStyleCnt="0"/>
      <dgm:spPr/>
    </dgm:pt>
    <dgm:pt modelId="{E0640EEF-CCD0-A143-B7C0-98B8459BB784}" type="pres">
      <dgm:prSet presAssocID="{17F7B346-7E44-884B-B208-34553535058F}" presName="level" presStyleLbl="node1" presStyleIdx="5" presStyleCnt="6">
        <dgm:presLayoutVars>
          <dgm:chMax val="1"/>
          <dgm:bulletEnabled val="1"/>
        </dgm:presLayoutVars>
      </dgm:prSet>
      <dgm:spPr/>
    </dgm:pt>
    <dgm:pt modelId="{DBA6EBB8-21A0-894A-BA2E-6E7C6406075C}" type="pres">
      <dgm:prSet presAssocID="{17F7B346-7E44-884B-B208-34553535058F}" presName="levelTx" presStyleLbl="revTx" presStyleIdx="0" presStyleCnt="0">
        <dgm:presLayoutVars>
          <dgm:chMax val="1"/>
          <dgm:bulletEnabled val="1"/>
        </dgm:presLayoutVars>
      </dgm:prSet>
      <dgm:spPr/>
    </dgm:pt>
  </dgm:ptLst>
  <dgm:cxnLst>
    <dgm:cxn modelId="{D256FA1F-3155-6149-9200-843C7A0C4C1E}" type="presOf" srcId="{487C6DDB-16EA-8048-89A6-EBE7F5139E87}" destId="{6C68EA97-559F-5B4C-BAEF-7523CDE8859F}" srcOrd="1" destOrd="0" presId="urn:microsoft.com/office/officeart/2005/8/layout/pyramid1"/>
    <dgm:cxn modelId="{CF21072C-575D-2F4E-93E4-CEDCCDBF386D}" type="presOf" srcId="{17F7B346-7E44-884B-B208-34553535058F}" destId="{E0640EEF-CCD0-A143-B7C0-98B8459BB784}" srcOrd="0" destOrd="0" presId="urn:microsoft.com/office/officeart/2005/8/layout/pyramid1"/>
    <dgm:cxn modelId="{46D4912C-7830-9547-AEDF-D900520E6F1A}" type="presOf" srcId="{13EE726E-487B-BC42-956A-027D42CABA5C}" destId="{FA4DB1DE-A406-3B45-877A-D855E498BDD6}" srcOrd="1" destOrd="0" presId="urn:microsoft.com/office/officeart/2005/8/layout/pyramid1"/>
    <dgm:cxn modelId="{4178185E-9538-0547-98BD-A530CB2F1DAC}" type="presOf" srcId="{13EE726E-487B-BC42-956A-027D42CABA5C}" destId="{10773469-3A0F-944C-A64E-5813C95065EA}" srcOrd="0" destOrd="0" presId="urn:microsoft.com/office/officeart/2005/8/layout/pyramid1"/>
    <dgm:cxn modelId="{9D33C196-5164-CC4F-B1E8-87B97FE06648}" type="presOf" srcId="{E63B5B2B-F6A6-8441-A576-D26F920DC37F}" destId="{6ECD5B3B-9384-5444-8A5D-3417A6E94D0F}" srcOrd="0" destOrd="0" presId="urn:microsoft.com/office/officeart/2005/8/layout/pyramid1"/>
    <dgm:cxn modelId="{CC249697-8844-2B42-88A9-22A59EC37AA4}" type="presOf" srcId="{7B85411E-E25C-6F42-91E4-53D6A772A7AE}" destId="{AC8E9D14-6819-8F4A-9C5D-059395C22341}" srcOrd="1" destOrd="0" presId="urn:microsoft.com/office/officeart/2005/8/layout/pyramid1"/>
    <dgm:cxn modelId="{70E05AA2-8852-724A-AC88-971615452AC0}" srcId="{E63B5B2B-F6A6-8441-A576-D26F920DC37F}" destId="{17F7B346-7E44-884B-B208-34553535058F}" srcOrd="5" destOrd="0" parTransId="{AE3C9A01-2803-544D-9237-2EC60AD9C246}" sibTransId="{E9E48421-DF2E-E243-AFA0-DCCF2D7A210A}"/>
    <dgm:cxn modelId="{E81B47A4-8275-714F-AAE4-11DDDFB37008}" srcId="{E63B5B2B-F6A6-8441-A576-D26F920DC37F}" destId="{761DA577-FE2E-1D4B-90D0-641EE07F9D88}" srcOrd="2" destOrd="0" parTransId="{233C13BD-E584-CC4A-841F-18ABEF05A60D}" sibTransId="{EE783346-9836-534D-84F2-4BD295C9BE78}"/>
    <dgm:cxn modelId="{394BB1A5-A348-6741-B1D1-1511E3546EEE}" type="presOf" srcId="{17F7B346-7E44-884B-B208-34553535058F}" destId="{DBA6EBB8-21A0-894A-BA2E-6E7C6406075C}" srcOrd="1" destOrd="0" presId="urn:microsoft.com/office/officeart/2005/8/layout/pyramid1"/>
    <dgm:cxn modelId="{48E423AD-18E3-5449-9DDC-353EF8464CCD}" type="presOf" srcId="{761DA577-FE2E-1D4B-90D0-641EE07F9D88}" destId="{49A2C099-09E7-5845-9B71-7892FA5F19FA}" srcOrd="0" destOrd="0" presId="urn:microsoft.com/office/officeart/2005/8/layout/pyramid1"/>
    <dgm:cxn modelId="{07103FB3-B31A-4949-B1AE-90FA3DB140AF}" type="presOf" srcId="{9070CC88-EB24-E342-9919-2FCA608334E5}" destId="{7D0C00B8-FBB5-E542-BB8C-D7C0963864DD}" srcOrd="0" destOrd="0" presId="urn:microsoft.com/office/officeart/2005/8/layout/pyramid1"/>
    <dgm:cxn modelId="{40220FB7-89F5-F447-AFAC-4208393A193C}" type="presOf" srcId="{761DA577-FE2E-1D4B-90D0-641EE07F9D88}" destId="{3E34D7F9-55F3-AE4B-82A2-173B2B147DA6}" srcOrd="1" destOrd="0" presId="urn:microsoft.com/office/officeart/2005/8/layout/pyramid1"/>
    <dgm:cxn modelId="{5956DCBB-16F7-5D44-958D-C05DEB8C222C}" srcId="{E63B5B2B-F6A6-8441-A576-D26F920DC37F}" destId="{9070CC88-EB24-E342-9919-2FCA608334E5}" srcOrd="4" destOrd="0" parTransId="{30E0EEE2-ED8D-344C-BEF1-43872E0C324F}" sibTransId="{2ECC5143-3180-3C4B-811C-998BB359243F}"/>
    <dgm:cxn modelId="{53F322BC-37DA-7D4A-9153-7D7FAE8A4959}" type="presOf" srcId="{487C6DDB-16EA-8048-89A6-EBE7F5139E87}" destId="{F18AD3D4-3EBF-6740-A7F5-A34CCB8DAF75}" srcOrd="0" destOrd="0" presId="urn:microsoft.com/office/officeart/2005/8/layout/pyramid1"/>
    <dgm:cxn modelId="{48C3A3BC-42BB-574B-B352-676F1D08287C}" srcId="{E63B5B2B-F6A6-8441-A576-D26F920DC37F}" destId="{13EE726E-487B-BC42-956A-027D42CABA5C}" srcOrd="3" destOrd="0" parTransId="{64E3511B-7E49-764F-99C6-260A3CE823FF}" sibTransId="{730F1F49-C290-164E-95BF-400B875FFE30}"/>
    <dgm:cxn modelId="{75B68CD2-F4CE-984E-AF23-770AB3E12A04}" type="presOf" srcId="{7B85411E-E25C-6F42-91E4-53D6A772A7AE}" destId="{E4AD5763-DCE8-8646-9423-0796D183EB64}" srcOrd="0" destOrd="0" presId="urn:microsoft.com/office/officeart/2005/8/layout/pyramid1"/>
    <dgm:cxn modelId="{FE5729D9-B480-4043-AF2B-FAAE076BAE54}" srcId="{E63B5B2B-F6A6-8441-A576-D26F920DC37F}" destId="{487C6DDB-16EA-8048-89A6-EBE7F5139E87}" srcOrd="0" destOrd="0" parTransId="{F4C6CB43-A4A1-B344-B75F-5C507D5AB346}" sibTransId="{B187C270-F206-EB47-969D-F237983DA29B}"/>
    <dgm:cxn modelId="{0F38DDDB-4936-6642-B107-CD0B73EB4D34}" type="presOf" srcId="{9070CC88-EB24-E342-9919-2FCA608334E5}" destId="{7F1E56D0-FCE2-0E43-AE50-B92A1C2A4023}" srcOrd="1" destOrd="0" presId="urn:microsoft.com/office/officeart/2005/8/layout/pyramid1"/>
    <dgm:cxn modelId="{F4BD41E2-66AF-FD41-B3E4-D1D9BA0E0489}" srcId="{E63B5B2B-F6A6-8441-A576-D26F920DC37F}" destId="{7B85411E-E25C-6F42-91E4-53D6A772A7AE}" srcOrd="1" destOrd="0" parTransId="{1F49EEF7-00DB-F24E-ABA1-76F8D1DAA17B}" sibTransId="{7E267195-F0D2-F446-B54C-EC6424F5757D}"/>
    <dgm:cxn modelId="{FECBA123-C91B-8B4D-BF4C-FB439FA2C695}" type="presParOf" srcId="{6ECD5B3B-9384-5444-8A5D-3417A6E94D0F}" destId="{4C6A5A9E-52EB-664C-8E84-0B6237493D5E}" srcOrd="0" destOrd="0" presId="urn:microsoft.com/office/officeart/2005/8/layout/pyramid1"/>
    <dgm:cxn modelId="{A0BCF445-F5D1-1B41-9D3D-253CA10CD8EC}" type="presParOf" srcId="{4C6A5A9E-52EB-664C-8E84-0B6237493D5E}" destId="{F18AD3D4-3EBF-6740-A7F5-A34CCB8DAF75}" srcOrd="0" destOrd="0" presId="urn:microsoft.com/office/officeart/2005/8/layout/pyramid1"/>
    <dgm:cxn modelId="{67E35574-273D-7E40-8030-619D24D72EFF}" type="presParOf" srcId="{4C6A5A9E-52EB-664C-8E84-0B6237493D5E}" destId="{6C68EA97-559F-5B4C-BAEF-7523CDE8859F}" srcOrd="1" destOrd="0" presId="urn:microsoft.com/office/officeart/2005/8/layout/pyramid1"/>
    <dgm:cxn modelId="{C4D48264-982B-F94F-905E-93A8BDBDB777}" type="presParOf" srcId="{6ECD5B3B-9384-5444-8A5D-3417A6E94D0F}" destId="{7D8399FB-5995-A348-BEB7-AC598E062549}" srcOrd="1" destOrd="0" presId="urn:microsoft.com/office/officeart/2005/8/layout/pyramid1"/>
    <dgm:cxn modelId="{FEE54F2C-1D91-C147-A432-936938169FC6}" type="presParOf" srcId="{7D8399FB-5995-A348-BEB7-AC598E062549}" destId="{E4AD5763-DCE8-8646-9423-0796D183EB64}" srcOrd="0" destOrd="0" presId="urn:microsoft.com/office/officeart/2005/8/layout/pyramid1"/>
    <dgm:cxn modelId="{6483BC9D-ED3C-F240-BF59-077192B5A631}" type="presParOf" srcId="{7D8399FB-5995-A348-BEB7-AC598E062549}" destId="{AC8E9D14-6819-8F4A-9C5D-059395C22341}" srcOrd="1" destOrd="0" presId="urn:microsoft.com/office/officeart/2005/8/layout/pyramid1"/>
    <dgm:cxn modelId="{0E246D9A-9336-9340-BBFD-C7D726AB2718}" type="presParOf" srcId="{6ECD5B3B-9384-5444-8A5D-3417A6E94D0F}" destId="{9E4AA830-91D0-0541-A272-2817ECCF0C25}" srcOrd="2" destOrd="0" presId="urn:microsoft.com/office/officeart/2005/8/layout/pyramid1"/>
    <dgm:cxn modelId="{C7856B67-25F0-9943-9476-A748DB803868}" type="presParOf" srcId="{9E4AA830-91D0-0541-A272-2817ECCF0C25}" destId="{49A2C099-09E7-5845-9B71-7892FA5F19FA}" srcOrd="0" destOrd="0" presId="urn:microsoft.com/office/officeart/2005/8/layout/pyramid1"/>
    <dgm:cxn modelId="{9D0C15BB-610E-6E4B-AC15-CA023C31375D}" type="presParOf" srcId="{9E4AA830-91D0-0541-A272-2817ECCF0C25}" destId="{3E34D7F9-55F3-AE4B-82A2-173B2B147DA6}" srcOrd="1" destOrd="0" presId="urn:microsoft.com/office/officeart/2005/8/layout/pyramid1"/>
    <dgm:cxn modelId="{039CB13C-FA33-414A-952A-5C5BB0D944CE}" type="presParOf" srcId="{6ECD5B3B-9384-5444-8A5D-3417A6E94D0F}" destId="{3F559EEF-40ED-164D-BA25-7684CFE7966F}" srcOrd="3" destOrd="0" presId="urn:microsoft.com/office/officeart/2005/8/layout/pyramid1"/>
    <dgm:cxn modelId="{C5C9B4C8-0856-2D41-990E-6B86989ECA1A}" type="presParOf" srcId="{3F559EEF-40ED-164D-BA25-7684CFE7966F}" destId="{10773469-3A0F-944C-A64E-5813C95065EA}" srcOrd="0" destOrd="0" presId="urn:microsoft.com/office/officeart/2005/8/layout/pyramid1"/>
    <dgm:cxn modelId="{FAB375E3-A609-7240-98E6-48CE56BBBBD4}" type="presParOf" srcId="{3F559EEF-40ED-164D-BA25-7684CFE7966F}" destId="{FA4DB1DE-A406-3B45-877A-D855E498BDD6}" srcOrd="1" destOrd="0" presId="urn:microsoft.com/office/officeart/2005/8/layout/pyramid1"/>
    <dgm:cxn modelId="{90D54F32-9252-D648-9338-1AFB068038FD}" type="presParOf" srcId="{6ECD5B3B-9384-5444-8A5D-3417A6E94D0F}" destId="{6751D3CF-4B1F-6745-90AB-D68983DE85B9}" srcOrd="4" destOrd="0" presId="urn:microsoft.com/office/officeart/2005/8/layout/pyramid1"/>
    <dgm:cxn modelId="{4777B3F6-D00F-054D-BA89-046D451C66AA}" type="presParOf" srcId="{6751D3CF-4B1F-6745-90AB-D68983DE85B9}" destId="{7D0C00B8-FBB5-E542-BB8C-D7C0963864DD}" srcOrd="0" destOrd="0" presId="urn:microsoft.com/office/officeart/2005/8/layout/pyramid1"/>
    <dgm:cxn modelId="{CCEA2522-52CB-F543-BC4E-25FC3F1C0F70}" type="presParOf" srcId="{6751D3CF-4B1F-6745-90AB-D68983DE85B9}" destId="{7F1E56D0-FCE2-0E43-AE50-B92A1C2A4023}" srcOrd="1" destOrd="0" presId="urn:microsoft.com/office/officeart/2005/8/layout/pyramid1"/>
    <dgm:cxn modelId="{489C8C7A-65A1-A548-8471-CF5535921105}" type="presParOf" srcId="{6ECD5B3B-9384-5444-8A5D-3417A6E94D0F}" destId="{D8AD44FA-A843-7B4C-B095-72629FE63ABF}" srcOrd="5" destOrd="0" presId="urn:microsoft.com/office/officeart/2005/8/layout/pyramid1"/>
    <dgm:cxn modelId="{814440EC-0796-1648-92F5-15EDD6CE0D54}" type="presParOf" srcId="{D8AD44FA-A843-7B4C-B095-72629FE63ABF}" destId="{E0640EEF-CCD0-A143-B7C0-98B8459BB784}" srcOrd="0" destOrd="0" presId="urn:microsoft.com/office/officeart/2005/8/layout/pyramid1"/>
    <dgm:cxn modelId="{EC2BFBA6-342A-5144-96EE-7F0F5746A0FD}" type="presParOf" srcId="{D8AD44FA-A843-7B4C-B095-72629FE63ABF}" destId="{DBA6EBB8-21A0-894A-BA2E-6E7C6406075C}"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3B5B2B-F6A6-8441-A576-D26F920DC37F}" type="doc">
      <dgm:prSet loTypeId="urn:microsoft.com/office/officeart/2005/8/layout/pyramid1" loCatId="" qsTypeId="urn:microsoft.com/office/officeart/2005/8/quickstyle/simple4" qsCatId="simple" csTypeId="urn:microsoft.com/office/officeart/2005/8/colors/colorful3" csCatId="colorful" phldr="1"/>
      <dgm:spPr/>
    </dgm:pt>
    <dgm:pt modelId="{7B85411E-E25C-6F42-91E4-53D6A772A7AE}">
      <dgm:prSet phldrT="[Text]" custT="1"/>
      <dgm:spPr>
        <a:solidFill>
          <a:schemeClr val="accent6">
            <a:lumMod val="60000"/>
            <a:lumOff val="40000"/>
          </a:schemeClr>
        </a:solidFill>
      </dgm:spPr>
      <dgm:t>
        <a:bodyPr/>
        <a:lstStyle/>
        <a:p>
          <a:r>
            <a:rPr lang="en-US" sz="1200" dirty="0"/>
            <a:t>Reduction</a:t>
          </a:r>
        </a:p>
      </dgm:t>
    </dgm:pt>
    <dgm:pt modelId="{1F49EEF7-00DB-F24E-ABA1-76F8D1DAA17B}" type="parTrans" cxnId="{F4BD41E2-66AF-FD41-B3E4-D1D9BA0E0489}">
      <dgm:prSet/>
      <dgm:spPr/>
      <dgm:t>
        <a:bodyPr/>
        <a:lstStyle/>
        <a:p>
          <a:endParaRPr lang="en-US" sz="1200"/>
        </a:p>
      </dgm:t>
    </dgm:pt>
    <dgm:pt modelId="{7E267195-F0D2-F446-B54C-EC6424F5757D}" type="sibTrans" cxnId="{F4BD41E2-66AF-FD41-B3E4-D1D9BA0E0489}">
      <dgm:prSet/>
      <dgm:spPr/>
      <dgm:t>
        <a:bodyPr/>
        <a:lstStyle/>
        <a:p>
          <a:endParaRPr lang="en-US" sz="1200"/>
        </a:p>
      </dgm:t>
    </dgm:pt>
    <dgm:pt modelId="{761DA577-FE2E-1D4B-90D0-641EE07F9D88}">
      <dgm:prSet phldrT="[Text]" custT="1"/>
      <dgm:spPr>
        <a:solidFill>
          <a:srgbClr val="FFFF00"/>
        </a:solidFill>
      </dgm:spPr>
      <dgm:t>
        <a:bodyPr/>
        <a:lstStyle/>
        <a:p>
          <a:r>
            <a:rPr lang="en-US" sz="1200" dirty="0"/>
            <a:t>Reuse</a:t>
          </a:r>
        </a:p>
      </dgm:t>
    </dgm:pt>
    <dgm:pt modelId="{233C13BD-E584-CC4A-841F-18ABEF05A60D}" type="parTrans" cxnId="{E81B47A4-8275-714F-AAE4-11DDDFB37008}">
      <dgm:prSet/>
      <dgm:spPr/>
      <dgm:t>
        <a:bodyPr/>
        <a:lstStyle/>
        <a:p>
          <a:endParaRPr lang="en-US" sz="1200"/>
        </a:p>
      </dgm:t>
    </dgm:pt>
    <dgm:pt modelId="{EE783346-9836-534D-84F2-4BD295C9BE78}" type="sibTrans" cxnId="{E81B47A4-8275-714F-AAE4-11DDDFB37008}">
      <dgm:prSet/>
      <dgm:spPr/>
      <dgm:t>
        <a:bodyPr/>
        <a:lstStyle/>
        <a:p>
          <a:endParaRPr lang="en-US" sz="1200"/>
        </a:p>
      </dgm:t>
    </dgm:pt>
    <dgm:pt modelId="{13EE726E-487B-BC42-956A-027D42CABA5C}">
      <dgm:prSet phldrT="[Text]" custT="1"/>
      <dgm:spPr>
        <a:solidFill>
          <a:srgbClr val="FFC000"/>
        </a:solidFill>
      </dgm:spPr>
      <dgm:t>
        <a:bodyPr/>
        <a:lstStyle/>
        <a:p>
          <a:r>
            <a:rPr lang="en-US" sz="1200"/>
            <a:t>Recycling</a:t>
          </a:r>
          <a:endParaRPr lang="en-US" sz="1200" dirty="0"/>
        </a:p>
      </dgm:t>
    </dgm:pt>
    <dgm:pt modelId="{64E3511B-7E49-764F-99C6-260A3CE823FF}" type="parTrans" cxnId="{48C3A3BC-42BB-574B-B352-676F1D08287C}">
      <dgm:prSet/>
      <dgm:spPr/>
      <dgm:t>
        <a:bodyPr/>
        <a:lstStyle/>
        <a:p>
          <a:endParaRPr lang="en-US" sz="1200"/>
        </a:p>
      </dgm:t>
    </dgm:pt>
    <dgm:pt modelId="{730F1F49-C290-164E-95BF-400B875FFE30}" type="sibTrans" cxnId="{48C3A3BC-42BB-574B-B352-676F1D08287C}">
      <dgm:prSet/>
      <dgm:spPr/>
      <dgm:t>
        <a:bodyPr/>
        <a:lstStyle/>
        <a:p>
          <a:endParaRPr lang="en-US" sz="1200"/>
        </a:p>
      </dgm:t>
    </dgm:pt>
    <dgm:pt modelId="{9070CC88-EB24-E342-9919-2FCA608334E5}">
      <dgm:prSet phldrT="[Text]" custT="1"/>
      <dgm:spPr>
        <a:solidFill>
          <a:srgbClr val="FF0000"/>
        </a:solidFill>
      </dgm:spPr>
      <dgm:t>
        <a:bodyPr/>
        <a:lstStyle/>
        <a:p>
          <a:r>
            <a:rPr lang="en-US" sz="1200"/>
            <a:t>Energy recovery</a:t>
          </a:r>
          <a:endParaRPr lang="en-US" sz="1200" dirty="0"/>
        </a:p>
      </dgm:t>
    </dgm:pt>
    <dgm:pt modelId="{30E0EEE2-ED8D-344C-BEF1-43872E0C324F}" type="parTrans" cxnId="{5956DCBB-16F7-5D44-958D-C05DEB8C222C}">
      <dgm:prSet/>
      <dgm:spPr/>
      <dgm:t>
        <a:bodyPr/>
        <a:lstStyle/>
        <a:p>
          <a:endParaRPr lang="en-US" sz="1200"/>
        </a:p>
      </dgm:t>
    </dgm:pt>
    <dgm:pt modelId="{2ECC5143-3180-3C4B-811C-998BB359243F}" type="sibTrans" cxnId="{5956DCBB-16F7-5D44-958D-C05DEB8C222C}">
      <dgm:prSet/>
      <dgm:spPr/>
      <dgm:t>
        <a:bodyPr/>
        <a:lstStyle/>
        <a:p>
          <a:endParaRPr lang="en-US" sz="1200"/>
        </a:p>
      </dgm:t>
    </dgm:pt>
    <dgm:pt modelId="{17F7B346-7E44-884B-B208-34553535058F}">
      <dgm:prSet phldrT="[Text]" custT="1"/>
      <dgm:spPr>
        <a:solidFill>
          <a:srgbClr val="C00000"/>
        </a:solidFill>
      </dgm:spPr>
      <dgm:t>
        <a:bodyPr/>
        <a:lstStyle/>
        <a:p>
          <a:r>
            <a:rPr lang="en-US" sz="1200" dirty="0"/>
            <a:t>Disposal</a:t>
          </a:r>
        </a:p>
      </dgm:t>
    </dgm:pt>
    <dgm:pt modelId="{AE3C9A01-2803-544D-9237-2EC60AD9C246}" type="parTrans" cxnId="{70E05AA2-8852-724A-AC88-971615452AC0}">
      <dgm:prSet/>
      <dgm:spPr/>
      <dgm:t>
        <a:bodyPr/>
        <a:lstStyle/>
        <a:p>
          <a:endParaRPr lang="en-US" sz="1200"/>
        </a:p>
      </dgm:t>
    </dgm:pt>
    <dgm:pt modelId="{E9E48421-DF2E-E243-AFA0-DCCF2D7A210A}" type="sibTrans" cxnId="{70E05AA2-8852-724A-AC88-971615452AC0}">
      <dgm:prSet/>
      <dgm:spPr/>
      <dgm:t>
        <a:bodyPr/>
        <a:lstStyle/>
        <a:p>
          <a:endParaRPr lang="en-US" sz="1200"/>
        </a:p>
      </dgm:t>
    </dgm:pt>
    <dgm:pt modelId="{487C6DDB-16EA-8048-89A6-EBE7F5139E87}">
      <dgm:prSet phldrT="[Text]" custT="1"/>
      <dgm:spPr>
        <a:solidFill>
          <a:schemeClr val="accent6"/>
        </a:solidFill>
      </dgm:spPr>
      <dgm:t>
        <a:bodyPr/>
        <a:lstStyle/>
        <a:p>
          <a:endParaRPr lang="en-US" sz="1200" dirty="0"/>
        </a:p>
      </dgm:t>
    </dgm:pt>
    <dgm:pt modelId="{B187C270-F206-EB47-969D-F237983DA29B}" type="sibTrans" cxnId="{FE5729D9-B480-4043-AF2B-FAAE076BAE54}">
      <dgm:prSet/>
      <dgm:spPr/>
      <dgm:t>
        <a:bodyPr/>
        <a:lstStyle/>
        <a:p>
          <a:endParaRPr lang="en-US" sz="1200"/>
        </a:p>
      </dgm:t>
    </dgm:pt>
    <dgm:pt modelId="{F4C6CB43-A4A1-B344-B75F-5C507D5AB346}" type="parTrans" cxnId="{FE5729D9-B480-4043-AF2B-FAAE076BAE54}">
      <dgm:prSet/>
      <dgm:spPr/>
      <dgm:t>
        <a:bodyPr/>
        <a:lstStyle/>
        <a:p>
          <a:endParaRPr lang="en-US" sz="1200"/>
        </a:p>
      </dgm:t>
    </dgm:pt>
    <dgm:pt modelId="{6ECD5B3B-9384-5444-8A5D-3417A6E94D0F}" type="pres">
      <dgm:prSet presAssocID="{E63B5B2B-F6A6-8441-A576-D26F920DC37F}" presName="Name0" presStyleCnt="0">
        <dgm:presLayoutVars>
          <dgm:dir/>
          <dgm:animLvl val="lvl"/>
          <dgm:resizeHandles val="exact"/>
        </dgm:presLayoutVars>
      </dgm:prSet>
      <dgm:spPr/>
    </dgm:pt>
    <dgm:pt modelId="{4C6A5A9E-52EB-664C-8E84-0B6237493D5E}" type="pres">
      <dgm:prSet presAssocID="{487C6DDB-16EA-8048-89A6-EBE7F5139E87}" presName="Name8" presStyleCnt="0"/>
      <dgm:spPr/>
    </dgm:pt>
    <dgm:pt modelId="{F18AD3D4-3EBF-6740-A7F5-A34CCB8DAF75}" type="pres">
      <dgm:prSet presAssocID="{487C6DDB-16EA-8048-89A6-EBE7F5139E87}" presName="level" presStyleLbl="node1" presStyleIdx="0" presStyleCnt="6" custLinFactNeighborY="0">
        <dgm:presLayoutVars>
          <dgm:chMax val="1"/>
          <dgm:bulletEnabled val="1"/>
        </dgm:presLayoutVars>
      </dgm:prSet>
      <dgm:spPr/>
    </dgm:pt>
    <dgm:pt modelId="{6C68EA97-559F-5B4C-BAEF-7523CDE8859F}" type="pres">
      <dgm:prSet presAssocID="{487C6DDB-16EA-8048-89A6-EBE7F5139E87}" presName="levelTx" presStyleLbl="revTx" presStyleIdx="0" presStyleCnt="0">
        <dgm:presLayoutVars>
          <dgm:chMax val="1"/>
          <dgm:bulletEnabled val="1"/>
        </dgm:presLayoutVars>
      </dgm:prSet>
      <dgm:spPr/>
    </dgm:pt>
    <dgm:pt modelId="{7D8399FB-5995-A348-BEB7-AC598E062549}" type="pres">
      <dgm:prSet presAssocID="{7B85411E-E25C-6F42-91E4-53D6A772A7AE}" presName="Name8" presStyleCnt="0"/>
      <dgm:spPr/>
    </dgm:pt>
    <dgm:pt modelId="{E4AD5763-DCE8-8646-9423-0796D183EB64}" type="pres">
      <dgm:prSet presAssocID="{7B85411E-E25C-6F42-91E4-53D6A772A7AE}" presName="level" presStyleLbl="node1" presStyleIdx="1" presStyleCnt="6">
        <dgm:presLayoutVars>
          <dgm:chMax val="1"/>
          <dgm:bulletEnabled val="1"/>
        </dgm:presLayoutVars>
      </dgm:prSet>
      <dgm:spPr/>
    </dgm:pt>
    <dgm:pt modelId="{AC8E9D14-6819-8F4A-9C5D-059395C22341}" type="pres">
      <dgm:prSet presAssocID="{7B85411E-E25C-6F42-91E4-53D6A772A7AE}" presName="levelTx" presStyleLbl="revTx" presStyleIdx="0" presStyleCnt="0">
        <dgm:presLayoutVars>
          <dgm:chMax val="1"/>
          <dgm:bulletEnabled val="1"/>
        </dgm:presLayoutVars>
      </dgm:prSet>
      <dgm:spPr/>
    </dgm:pt>
    <dgm:pt modelId="{9E4AA830-91D0-0541-A272-2817ECCF0C25}" type="pres">
      <dgm:prSet presAssocID="{761DA577-FE2E-1D4B-90D0-641EE07F9D88}" presName="Name8" presStyleCnt="0"/>
      <dgm:spPr/>
    </dgm:pt>
    <dgm:pt modelId="{49A2C099-09E7-5845-9B71-7892FA5F19FA}" type="pres">
      <dgm:prSet presAssocID="{761DA577-FE2E-1D4B-90D0-641EE07F9D88}" presName="level" presStyleLbl="node1" presStyleIdx="2" presStyleCnt="6">
        <dgm:presLayoutVars>
          <dgm:chMax val="1"/>
          <dgm:bulletEnabled val="1"/>
        </dgm:presLayoutVars>
      </dgm:prSet>
      <dgm:spPr/>
    </dgm:pt>
    <dgm:pt modelId="{3E34D7F9-55F3-AE4B-82A2-173B2B147DA6}" type="pres">
      <dgm:prSet presAssocID="{761DA577-FE2E-1D4B-90D0-641EE07F9D88}" presName="levelTx" presStyleLbl="revTx" presStyleIdx="0" presStyleCnt="0">
        <dgm:presLayoutVars>
          <dgm:chMax val="1"/>
          <dgm:bulletEnabled val="1"/>
        </dgm:presLayoutVars>
      </dgm:prSet>
      <dgm:spPr/>
    </dgm:pt>
    <dgm:pt modelId="{3F559EEF-40ED-164D-BA25-7684CFE7966F}" type="pres">
      <dgm:prSet presAssocID="{13EE726E-487B-BC42-956A-027D42CABA5C}" presName="Name8" presStyleCnt="0"/>
      <dgm:spPr/>
    </dgm:pt>
    <dgm:pt modelId="{10773469-3A0F-944C-A64E-5813C95065EA}" type="pres">
      <dgm:prSet presAssocID="{13EE726E-487B-BC42-956A-027D42CABA5C}" presName="level" presStyleLbl="node1" presStyleIdx="3" presStyleCnt="6">
        <dgm:presLayoutVars>
          <dgm:chMax val="1"/>
          <dgm:bulletEnabled val="1"/>
        </dgm:presLayoutVars>
      </dgm:prSet>
      <dgm:spPr/>
    </dgm:pt>
    <dgm:pt modelId="{FA4DB1DE-A406-3B45-877A-D855E498BDD6}" type="pres">
      <dgm:prSet presAssocID="{13EE726E-487B-BC42-956A-027D42CABA5C}" presName="levelTx" presStyleLbl="revTx" presStyleIdx="0" presStyleCnt="0">
        <dgm:presLayoutVars>
          <dgm:chMax val="1"/>
          <dgm:bulletEnabled val="1"/>
        </dgm:presLayoutVars>
      </dgm:prSet>
      <dgm:spPr/>
    </dgm:pt>
    <dgm:pt modelId="{6751D3CF-4B1F-6745-90AB-D68983DE85B9}" type="pres">
      <dgm:prSet presAssocID="{9070CC88-EB24-E342-9919-2FCA608334E5}" presName="Name8" presStyleCnt="0"/>
      <dgm:spPr/>
    </dgm:pt>
    <dgm:pt modelId="{7D0C00B8-FBB5-E542-BB8C-D7C0963864DD}" type="pres">
      <dgm:prSet presAssocID="{9070CC88-EB24-E342-9919-2FCA608334E5}" presName="level" presStyleLbl="node1" presStyleIdx="4" presStyleCnt="6">
        <dgm:presLayoutVars>
          <dgm:chMax val="1"/>
          <dgm:bulletEnabled val="1"/>
        </dgm:presLayoutVars>
      </dgm:prSet>
      <dgm:spPr/>
    </dgm:pt>
    <dgm:pt modelId="{7F1E56D0-FCE2-0E43-AE50-B92A1C2A4023}" type="pres">
      <dgm:prSet presAssocID="{9070CC88-EB24-E342-9919-2FCA608334E5}" presName="levelTx" presStyleLbl="revTx" presStyleIdx="0" presStyleCnt="0">
        <dgm:presLayoutVars>
          <dgm:chMax val="1"/>
          <dgm:bulletEnabled val="1"/>
        </dgm:presLayoutVars>
      </dgm:prSet>
      <dgm:spPr/>
    </dgm:pt>
    <dgm:pt modelId="{D8AD44FA-A843-7B4C-B095-72629FE63ABF}" type="pres">
      <dgm:prSet presAssocID="{17F7B346-7E44-884B-B208-34553535058F}" presName="Name8" presStyleCnt="0"/>
      <dgm:spPr/>
    </dgm:pt>
    <dgm:pt modelId="{E0640EEF-CCD0-A143-B7C0-98B8459BB784}" type="pres">
      <dgm:prSet presAssocID="{17F7B346-7E44-884B-B208-34553535058F}" presName="level" presStyleLbl="node1" presStyleIdx="5" presStyleCnt="6">
        <dgm:presLayoutVars>
          <dgm:chMax val="1"/>
          <dgm:bulletEnabled val="1"/>
        </dgm:presLayoutVars>
      </dgm:prSet>
      <dgm:spPr/>
    </dgm:pt>
    <dgm:pt modelId="{DBA6EBB8-21A0-894A-BA2E-6E7C6406075C}" type="pres">
      <dgm:prSet presAssocID="{17F7B346-7E44-884B-B208-34553535058F}" presName="levelTx" presStyleLbl="revTx" presStyleIdx="0" presStyleCnt="0">
        <dgm:presLayoutVars>
          <dgm:chMax val="1"/>
          <dgm:bulletEnabled val="1"/>
        </dgm:presLayoutVars>
      </dgm:prSet>
      <dgm:spPr/>
    </dgm:pt>
  </dgm:ptLst>
  <dgm:cxnLst>
    <dgm:cxn modelId="{D256FA1F-3155-6149-9200-843C7A0C4C1E}" type="presOf" srcId="{487C6DDB-16EA-8048-89A6-EBE7F5139E87}" destId="{6C68EA97-559F-5B4C-BAEF-7523CDE8859F}" srcOrd="1" destOrd="0" presId="urn:microsoft.com/office/officeart/2005/8/layout/pyramid1"/>
    <dgm:cxn modelId="{CF21072C-575D-2F4E-93E4-CEDCCDBF386D}" type="presOf" srcId="{17F7B346-7E44-884B-B208-34553535058F}" destId="{E0640EEF-CCD0-A143-B7C0-98B8459BB784}" srcOrd="0" destOrd="0" presId="urn:microsoft.com/office/officeart/2005/8/layout/pyramid1"/>
    <dgm:cxn modelId="{46D4912C-7830-9547-AEDF-D900520E6F1A}" type="presOf" srcId="{13EE726E-487B-BC42-956A-027D42CABA5C}" destId="{FA4DB1DE-A406-3B45-877A-D855E498BDD6}" srcOrd="1" destOrd="0" presId="urn:microsoft.com/office/officeart/2005/8/layout/pyramid1"/>
    <dgm:cxn modelId="{4178185E-9538-0547-98BD-A530CB2F1DAC}" type="presOf" srcId="{13EE726E-487B-BC42-956A-027D42CABA5C}" destId="{10773469-3A0F-944C-A64E-5813C95065EA}" srcOrd="0" destOrd="0" presId="urn:microsoft.com/office/officeart/2005/8/layout/pyramid1"/>
    <dgm:cxn modelId="{9D33C196-5164-CC4F-B1E8-87B97FE06648}" type="presOf" srcId="{E63B5B2B-F6A6-8441-A576-D26F920DC37F}" destId="{6ECD5B3B-9384-5444-8A5D-3417A6E94D0F}" srcOrd="0" destOrd="0" presId="urn:microsoft.com/office/officeart/2005/8/layout/pyramid1"/>
    <dgm:cxn modelId="{CC249697-8844-2B42-88A9-22A59EC37AA4}" type="presOf" srcId="{7B85411E-E25C-6F42-91E4-53D6A772A7AE}" destId="{AC8E9D14-6819-8F4A-9C5D-059395C22341}" srcOrd="1" destOrd="0" presId="urn:microsoft.com/office/officeart/2005/8/layout/pyramid1"/>
    <dgm:cxn modelId="{70E05AA2-8852-724A-AC88-971615452AC0}" srcId="{E63B5B2B-F6A6-8441-A576-D26F920DC37F}" destId="{17F7B346-7E44-884B-B208-34553535058F}" srcOrd="5" destOrd="0" parTransId="{AE3C9A01-2803-544D-9237-2EC60AD9C246}" sibTransId="{E9E48421-DF2E-E243-AFA0-DCCF2D7A210A}"/>
    <dgm:cxn modelId="{E81B47A4-8275-714F-AAE4-11DDDFB37008}" srcId="{E63B5B2B-F6A6-8441-A576-D26F920DC37F}" destId="{761DA577-FE2E-1D4B-90D0-641EE07F9D88}" srcOrd="2" destOrd="0" parTransId="{233C13BD-E584-CC4A-841F-18ABEF05A60D}" sibTransId="{EE783346-9836-534D-84F2-4BD295C9BE78}"/>
    <dgm:cxn modelId="{394BB1A5-A348-6741-B1D1-1511E3546EEE}" type="presOf" srcId="{17F7B346-7E44-884B-B208-34553535058F}" destId="{DBA6EBB8-21A0-894A-BA2E-6E7C6406075C}" srcOrd="1" destOrd="0" presId="urn:microsoft.com/office/officeart/2005/8/layout/pyramid1"/>
    <dgm:cxn modelId="{48E423AD-18E3-5449-9DDC-353EF8464CCD}" type="presOf" srcId="{761DA577-FE2E-1D4B-90D0-641EE07F9D88}" destId="{49A2C099-09E7-5845-9B71-7892FA5F19FA}" srcOrd="0" destOrd="0" presId="urn:microsoft.com/office/officeart/2005/8/layout/pyramid1"/>
    <dgm:cxn modelId="{07103FB3-B31A-4949-B1AE-90FA3DB140AF}" type="presOf" srcId="{9070CC88-EB24-E342-9919-2FCA608334E5}" destId="{7D0C00B8-FBB5-E542-BB8C-D7C0963864DD}" srcOrd="0" destOrd="0" presId="urn:microsoft.com/office/officeart/2005/8/layout/pyramid1"/>
    <dgm:cxn modelId="{40220FB7-89F5-F447-AFAC-4208393A193C}" type="presOf" srcId="{761DA577-FE2E-1D4B-90D0-641EE07F9D88}" destId="{3E34D7F9-55F3-AE4B-82A2-173B2B147DA6}" srcOrd="1" destOrd="0" presId="urn:microsoft.com/office/officeart/2005/8/layout/pyramid1"/>
    <dgm:cxn modelId="{5956DCBB-16F7-5D44-958D-C05DEB8C222C}" srcId="{E63B5B2B-F6A6-8441-A576-D26F920DC37F}" destId="{9070CC88-EB24-E342-9919-2FCA608334E5}" srcOrd="4" destOrd="0" parTransId="{30E0EEE2-ED8D-344C-BEF1-43872E0C324F}" sibTransId="{2ECC5143-3180-3C4B-811C-998BB359243F}"/>
    <dgm:cxn modelId="{53F322BC-37DA-7D4A-9153-7D7FAE8A4959}" type="presOf" srcId="{487C6DDB-16EA-8048-89A6-EBE7F5139E87}" destId="{F18AD3D4-3EBF-6740-A7F5-A34CCB8DAF75}" srcOrd="0" destOrd="0" presId="urn:microsoft.com/office/officeart/2005/8/layout/pyramid1"/>
    <dgm:cxn modelId="{48C3A3BC-42BB-574B-B352-676F1D08287C}" srcId="{E63B5B2B-F6A6-8441-A576-D26F920DC37F}" destId="{13EE726E-487B-BC42-956A-027D42CABA5C}" srcOrd="3" destOrd="0" parTransId="{64E3511B-7E49-764F-99C6-260A3CE823FF}" sibTransId="{730F1F49-C290-164E-95BF-400B875FFE30}"/>
    <dgm:cxn modelId="{75B68CD2-F4CE-984E-AF23-770AB3E12A04}" type="presOf" srcId="{7B85411E-E25C-6F42-91E4-53D6A772A7AE}" destId="{E4AD5763-DCE8-8646-9423-0796D183EB64}" srcOrd="0" destOrd="0" presId="urn:microsoft.com/office/officeart/2005/8/layout/pyramid1"/>
    <dgm:cxn modelId="{FE5729D9-B480-4043-AF2B-FAAE076BAE54}" srcId="{E63B5B2B-F6A6-8441-A576-D26F920DC37F}" destId="{487C6DDB-16EA-8048-89A6-EBE7F5139E87}" srcOrd="0" destOrd="0" parTransId="{F4C6CB43-A4A1-B344-B75F-5C507D5AB346}" sibTransId="{B187C270-F206-EB47-969D-F237983DA29B}"/>
    <dgm:cxn modelId="{0F38DDDB-4936-6642-B107-CD0B73EB4D34}" type="presOf" srcId="{9070CC88-EB24-E342-9919-2FCA608334E5}" destId="{7F1E56D0-FCE2-0E43-AE50-B92A1C2A4023}" srcOrd="1" destOrd="0" presId="urn:microsoft.com/office/officeart/2005/8/layout/pyramid1"/>
    <dgm:cxn modelId="{F4BD41E2-66AF-FD41-B3E4-D1D9BA0E0489}" srcId="{E63B5B2B-F6A6-8441-A576-D26F920DC37F}" destId="{7B85411E-E25C-6F42-91E4-53D6A772A7AE}" srcOrd="1" destOrd="0" parTransId="{1F49EEF7-00DB-F24E-ABA1-76F8D1DAA17B}" sibTransId="{7E267195-F0D2-F446-B54C-EC6424F5757D}"/>
    <dgm:cxn modelId="{FECBA123-C91B-8B4D-BF4C-FB439FA2C695}" type="presParOf" srcId="{6ECD5B3B-9384-5444-8A5D-3417A6E94D0F}" destId="{4C6A5A9E-52EB-664C-8E84-0B6237493D5E}" srcOrd="0" destOrd="0" presId="urn:microsoft.com/office/officeart/2005/8/layout/pyramid1"/>
    <dgm:cxn modelId="{A0BCF445-F5D1-1B41-9D3D-253CA10CD8EC}" type="presParOf" srcId="{4C6A5A9E-52EB-664C-8E84-0B6237493D5E}" destId="{F18AD3D4-3EBF-6740-A7F5-A34CCB8DAF75}" srcOrd="0" destOrd="0" presId="urn:microsoft.com/office/officeart/2005/8/layout/pyramid1"/>
    <dgm:cxn modelId="{67E35574-273D-7E40-8030-619D24D72EFF}" type="presParOf" srcId="{4C6A5A9E-52EB-664C-8E84-0B6237493D5E}" destId="{6C68EA97-559F-5B4C-BAEF-7523CDE8859F}" srcOrd="1" destOrd="0" presId="urn:microsoft.com/office/officeart/2005/8/layout/pyramid1"/>
    <dgm:cxn modelId="{C4D48264-982B-F94F-905E-93A8BDBDB777}" type="presParOf" srcId="{6ECD5B3B-9384-5444-8A5D-3417A6E94D0F}" destId="{7D8399FB-5995-A348-BEB7-AC598E062549}" srcOrd="1" destOrd="0" presId="urn:microsoft.com/office/officeart/2005/8/layout/pyramid1"/>
    <dgm:cxn modelId="{FEE54F2C-1D91-C147-A432-936938169FC6}" type="presParOf" srcId="{7D8399FB-5995-A348-BEB7-AC598E062549}" destId="{E4AD5763-DCE8-8646-9423-0796D183EB64}" srcOrd="0" destOrd="0" presId="urn:microsoft.com/office/officeart/2005/8/layout/pyramid1"/>
    <dgm:cxn modelId="{6483BC9D-ED3C-F240-BF59-077192B5A631}" type="presParOf" srcId="{7D8399FB-5995-A348-BEB7-AC598E062549}" destId="{AC8E9D14-6819-8F4A-9C5D-059395C22341}" srcOrd="1" destOrd="0" presId="urn:microsoft.com/office/officeart/2005/8/layout/pyramid1"/>
    <dgm:cxn modelId="{0E246D9A-9336-9340-BBFD-C7D726AB2718}" type="presParOf" srcId="{6ECD5B3B-9384-5444-8A5D-3417A6E94D0F}" destId="{9E4AA830-91D0-0541-A272-2817ECCF0C25}" srcOrd="2" destOrd="0" presId="urn:microsoft.com/office/officeart/2005/8/layout/pyramid1"/>
    <dgm:cxn modelId="{C7856B67-25F0-9943-9476-A748DB803868}" type="presParOf" srcId="{9E4AA830-91D0-0541-A272-2817ECCF0C25}" destId="{49A2C099-09E7-5845-9B71-7892FA5F19FA}" srcOrd="0" destOrd="0" presId="urn:microsoft.com/office/officeart/2005/8/layout/pyramid1"/>
    <dgm:cxn modelId="{9D0C15BB-610E-6E4B-AC15-CA023C31375D}" type="presParOf" srcId="{9E4AA830-91D0-0541-A272-2817ECCF0C25}" destId="{3E34D7F9-55F3-AE4B-82A2-173B2B147DA6}" srcOrd="1" destOrd="0" presId="urn:microsoft.com/office/officeart/2005/8/layout/pyramid1"/>
    <dgm:cxn modelId="{039CB13C-FA33-414A-952A-5C5BB0D944CE}" type="presParOf" srcId="{6ECD5B3B-9384-5444-8A5D-3417A6E94D0F}" destId="{3F559EEF-40ED-164D-BA25-7684CFE7966F}" srcOrd="3" destOrd="0" presId="urn:microsoft.com/office/officeart/2005/8/layout/pyramid1"/>
    <dgm:cxn modelId="{C5C9B4C8-0856-2D41-990E-6B86989ECA1A}" type="presParOf" srcId="{3F559EEF-40ED-164D-BA25-7684CFE7966F}" destId="{10773469-3A0F-944C-A64E-5813C95065EA}" srcOrd="0" destOrd="0" presId="urn:microsoft.com/office/officeart/2005/8/layout/pyramid1"/>
    <dgm:cxn modelId="{FAB375E3-A609-7240-98E6-48CE56BBBBD4}" type="presParOf" srcId="{3F559EEF-40ED-164D-BA25-7684CFE7966F}" destId="{FA4DB1DE-A406-3B45-877A-D855E498BDD6}" srcOrd="1" destOrd="0" presId="urn:microsoft.com/office/officeart/2005/8/layout/pyramid1"/>
    <dgm:cxn modelId="{90D54F32-9252-D648-9338-1AFB068038FD}" type="presParOf" srcId="{6ECD5B3B-9384-5444-8A5D-3417A6E94D0F}" destId="{6751D3CF-4B1F-6745-90AB-D68983DE85B9}" srcOrd="4" destOrd="0" presId="urn:microsoft.com/office/officeart/2005/8/layout/pyramid1"/>
    <dgm:cxn modelId="{4777B3F6-D00F-054D-BA89-046D451C66AA}" type="presParOf" srcId="{6751D3CF-4B1F-6745-90AB-D68983DE85B9}" destId="{7D0C00B8-FBB5-E542-BB8C-D7C0963864DD}" srcOrd="0" destOrd="0" presId="urn:microsoft.com/office/officeart/2005/8/layout/pyramid1"/>
    <dgm:cxn modelId="{CCEA2522-52CB-F543-BC4E-25FC3F1C0F70}" type="presParOf" srcId="{6751D3CF-4B1F-6745-90AB-D68983DE85B9}" destId="{7F1E56D0-FCE2-0E43-AE50-B92A1C2A4023}" srcOrd="1" destOrd="0" presId="urn:microsoft.com/office/officeart/2005/8/layout/pyramid1"/>
    <dgm:cxn modelId="{489C8C7A-65A1-A548-8471-CF5535921105}" type="presParOf" srcId="{6ECD5B3B-9384-5444-8A5D-3417A6E94D0F}" destId="{D8AD44FA-A843-7B4C-B095-72629FE63ABF}" srcOrd="5" destOrd="0" presId="urn:microsoft.com/office/officeart/2005/8/layout/pyramid1"/>
    <dgm:cxn modelId="{814440EC-0796-1648-92F5-15EDD6CE0D54}" type="presParOf" srcId="{D8AD44FA-A843-7B4C-B095-72629FE63ABF}" destId="{E0640EEF-CCD0-A143-B7C0-98B8459BB784}" srcOrd="0" destOrd="0" presId="urn:microsoft.com/office/officeart/2005/8/layout/pyramid1"/>
    <dgm:cxn modelId="{EC2BFBA6-342A-5144-96EE-7F0F5746A0FD}" type="presParOf" srcId="{D8AD44FA-A843-7B4C-B095-72629FE63ABF}" destId="{DBA6EBB8-21A0-894A-BA2E-6E7C6406075C}"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AD3D4-3EBF-6740-A7F5-A34CCB8DAF75}">
      <dsp:nvSpPr>
        <dsp:cNvPr id="0" name=""/>
        <dsp:cNvSpPr/>
      </dsp:nvSpPr>
      <dsp:spPr>
        <a:xfrm>
          <a:off x="2448882" y="0"/>
          <a:ext cx="979553" cy="664896"/>
        </a:xfrm>
        <a:prstGeom prst="trapezoid">
          <a:avLst>
            <a:gd name="adj" fmla="val 73662"/>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kern="1200" dirty="0"/>
        </a:p>
      </dsp:txBody>
      <dsp:txXfrm>
        <a:off x="2448882" y="0"/>
        <a:ext cx="979553" cy="664896"/>
      </dsp:txXfrm>
    </dsp:sp>
    <dsp:sp modelId="{E4AD5763-DCE8-8646-9423-0796D183EB64}">
      <dsp:nvSpPr>
        <dsp:cNvPr id="0" name=""/>
        <dsp:cNvSpPr/>
      </dsp:nvSpPr>
      <dsp:spPr>
        <a:xfrm>
          <a:off x="1959106" y="664896"/>
          <a:ext cx="1959106" cy="664896"/>
        </a:xfrm>
        <a:prstGeom prst="trapezoid">
          <a:avLst>
            <a:gd name="adj" fmla="val 73662"/>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Reduction</a:t>
          </a:r>
        </a:p>
      </dsp:txBody>
      <dsp:txXfrm>
        <a:off x="2301949" y="664896"/>
        <a:ext cx="1273419" cy="664896"/>
      </dsp:txXfrm>
    </dsp:sp>
    <dsp:sp modelId="{49A2C099-09E7-5845-9B71-7892FA5F19FA}">
      <dsp:nvSpPr>
        <dsp:cNvPr id="0" name=""/>
        <dsp:cNvSpPr/>
      </dsp:nvSpPr>
      <dsp:spPr>
        <a:xfrm>
          <a:off x="1469329" y="1329793"/>
          <a:ext cx="2938659" cy="664896"/>
        </a:xfrm>
        <a:prstGeom prst="trapezoid">
          <a:avLst>
            <a:gd name="adj" fmla="val 73662"/>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Reuse</a:t>
          </a:r>
        </a:p>
      </dsp:txBody>
      <dsp:txXfrm>
        <a:off x="1983595" y="1329793"/>
        <a:ext cx="1910128" cy="664896"/>
      </dsp:txXfrm>
    </dsp:sp>
    <dsp:sp modelId="{10773469-3A0F-944C-A64E-5813C95065EA}">
      <dsp:nvSpPr>
        <dsp:cNvPr id="0" name=""/>
        <dsp:cNvSpPr/>
      </dsp:nvSpPr>
      <dsp:spPr>
        <a:xfrm>
          <a:off x="979553" y="1994690"/>
          <a:ext cx="3918212" cy="664896"/>
        </a:xfrm>
        <a:prstGeom prst="trapezoid">
          <a:avLst>
            <a:gd name="adj" fmla="val 73662"/>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Recycling</a:t>
          </a:r>
        </a:p>
      </dsp:txBody>
      <dsp:txXfrm>
        <a:off x="1665240" y="1994690"/>
        <a:ext cx="2546838" cy="664896"/>
      </dsp:txXfrm>
    </dsp:sp>
    <dsp:sp modelId="{7D0C00B8-FBB5-E542-BB8C-D7C0963864DD}">
      <dsp:nvSpPr>
        <dsp:cNvPr id="0" name=""/>
        <dsp:cNvSpPr/>
      </dsp:nvSpPr>
      <dsp:spPr>
        <a:xfrm>
          <a:off x="489776" y="2659587"/>
          <a:ext cx="4897765" cy="664896"/>
        </a:xfrm>
        <a:prstGeom prst="trapezoid">
          <a:avLst>
            <a:gd name="adj" fmla="val 73662"/>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Energy recovery</a:t>
          </a:r>
          <a:endParaRPr lang="en-US" sz="2000" kern="1200" dirty="0"/>
        </a:p>
      </dsp:txBody>
      <dsp:txXfrm>
        <a:off x="1346885" y="2659587"/>
        <a:ext cx="3183547" cy="664896"/>
      </dsp:txXfrm>
    </dsp:sp>
    <dsp:sp modelId="{E0640EEF-CCD0-A143-B7C0-98B8459BB784}">
      <dsp:nvSpPr>
        <dsp:cNvPr id="0" name=""/>
        <dsp:cNvSpPr/>
      </dsp:nvSpPr>
      <dsp:spPr>
        <a:xfrm>
          <a:off x="0" y="3324484"/>
          <a:ext cx="5877319" cy="664896"/>
        </a:xfrm>
        <a:prstGeom prst="trapezoid">
          <a:avLst>
            <a:gd name="adj" fmla="val 73662"/>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Disposal</a:t>
          </a:r>
        </a:p>
      </dsp:txBody>
      <dsp:txXfrm>
        <a:off x="1028530" y="3324484"/>
        <a:ext cx="3820257" cy="664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AD3D4-3EBF-6740-A7F5-A34CCB8DAF75}">
      <dsp:nvSpPr>
        <dsp:cNvPr id="0" name=""/>
        <dsp:cNvSpPr/>
      </dsp:nvSpPr>
      <dsp:spPr>
        <a:xfrm>
          <a:off x="1350228" y="0"/>
          <a:ext cx="540091" cy="360061"/>
        </a:xfrm>
        <a:prstGeom prst="trapezoid">
          <a:avLst>
            <a:gd name="adj" fmla="val 75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350228" y="0"/>
        <a:ext cx="540091" cy="360061"/>
      </dsp:txXfrm>
    </dsp:sp>
    <dsp:sp modelId="{E4AD5763-DCE8-8646-9423-0796D183EB64}">
      <dsp:nvSpPr>
        <dsp:cNvPr id="0" name=""/>
        <dsp:cNvSpPr/>
      </dsp:nvSpPr>
      <dsp:spPr>
        <a:xfrm>
          <a:off x="1080183" y="360061"/>
          <a:ext cx="1080183" cy="360061"/>
        </a:xfrm>
        <a:prstGeom prst="trapezoid">
          <a:avLst>
            <a:gd name="adj" fmla="val 75000"/>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Reduction</a:t>
          </a:r>
        </a:p>
      </dsp:txBody>
      <dsp:txXfrm>
        <a:off x="1269215" y="360061"/>
        <a:ext cx="702118" cy="360061"/>
      </dsp:txXfrm>
    </dsp:sp>
    <dsp:sp modelId="{49A2C099-09E7-5845-9B71-7892FA5F19FA}">
      <dsp:nvSpPr>
        <dsp:cNvPr id="0" name=""/>
        <dsp:cNvSpPr/>
      </dsp:nvSpPr>
      <dsp:spPr>
        <a:xfrm>
          <a:off x="810137" y="720122"/>
          <a:ext cx="1620274" cy="360061"/>
        </a:xfrm>
        <a:prstGeom prst="trapezoid">
          <a:avLst>
            <a:gd name="adj" fmla="val 75000"/>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Reuse</a:t>
          </a:r>
        </a:p>
      </dsp:txBody>
      <dsp:txXfrm>
        <a:off x="1093685" y="720122"/>
        <a:ext cx="1053178" cy="360061"/>
      </dsp:txXfrm>
    </dsp:sp>
    <dsp:sp modelId="{10773469-3A0F-944C-A64E-5813C95065EA}">
      <dsp:nvSpPr>
        <dsp:cNvPr id="0" name=""/>
        <dsp:cNvSpPr/>
      </dsp:nvSpPr>
      <dsp:spPr>
        <a:xfrm>
          <a:off x="540091" y="1080183"/>
          <a:ext cx="2160366" cy="360061"/>
        </a:xfrm>
        <a:prstGeom prst="trapezoid">
          <a:avLst>
            <a:gd name="adj" fmla="val 7500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Recycling</a:t>
          </a:r>
          <a:endParaRPr lang="en-US" sz="1200" kern="1200" dirty="0"/>
        </a:p>
      </dsp:txBody>
      <dsp:txXfrm>
        <a:off x="918155" y="1080183"/>
        <a:ext cx="1404237" cy="360061"/>
      </dsp:txXfrm>
    </dsp:sp>
    <dsp:sp modelId="{7D0C00B8-FBB5-E542-BB8C-D7C0963864DD}">
      <dsp:nvSpPr>
        <dsp:cNvPr id="0" name=""/>
        <dsp:cNvSpPr/>
      </dsp:nvSpPr>
      <dsp:spPr>
        <a:xfrm>
          <a:off x="270045" y="1440244"/>
          <a:ext cx="2700457" cy="360061"/>
        </a:xfrm>
        <a:prstGeom prst="trapezoid">
          <a:avLst>
            <a:gd name="adj" fmla="val 75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Energy recovery</a:t>
          </a:r>
          <a:endParaRPr lang="en-US" sz="1200" kern="1200" dirty="0"/>
        </a:p>
      </dsp:txBody>
      <dsp:txXfrm>
        <a:off x="742625" y="1440244"/>
        <a:ext cx="1755297" cy="360061"/>
      </dsp:txXfrm>
    </dsp:sp>
    <dsp:sp modelId="{E0640EEF-CCD0-A143-B7C0-98B8459BB784}">
      <dsp:nvSpPr>
        <dsp:cNvPr id="0" name=""/>
        <dsp:cNvSpPr/>
      </dsp:nvSpPr>
      <dsp:spPr>
        <a:xfrm>
          <a:off x="0" y="1800305"/>
          <a:ext cx="3240548" cy="360061"/>
        </a:xfrm>
        <a:prstGeom prst="trapezoid">
          <a:avLst>
            <a:gd name="adj" fmla="val 7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Disposal</a:t>
          </a:r>
        </a:p>
      </dsp:txBody>
      <dsp:txXfrm>
        <a:off x="567096" y="1800305"/>
        <a:ext cx="2106356" cy="3600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AD3D4-3EBF-6740-A7F5-A34CCB8DAF75}">
      <dsp:nvSpPr>
        <dsp:cNvPr id="0" name=""/>
        <dsp:cNvSpPr/>
      </dsp:nvSpPr>
      <dsp:spPr>
        <a:xfrm>
          <a:off x="1350228" y="0"/>
          <a:ext cx="540091" cy="360061"/>
        </a:xfrm>
        <a:prstGeom prst="trapezoid">
          <a:avLst>
            <a:gd name="adj" fmla="val 75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350228" y="0"/>
        <a:ext cx="540091" cy="360061"/>
      </dsp:txXfrm>
    </dsp:sp>
    <dsp:sp modelId="{E4AD5763-DCE8-8646-9423-0796D183EB64}">
      <dsp:nvSpPr>
        <dsp:cNvPr id="0" name=""/>
        <dsp:cNvSpPr/>
      </dsp:nvSpPr>
      <dsp:spPr>
        <a:xfrm>
          <a:off x="1080183" y="360061"/>
          <a:ext cx="1080183" cy="360061"/>
        </a:xfrm>
        <a:prstGeom prst="trapezoid">
          <a:avLst>
            <a:gd name="adj" fmla="val 75000"/>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Reduction</a:t>
          </a:r>
        </a:p>
      </dsp:txBody>
      <dsp:txXfrm>
        <a:off x="1269215" y="360061"/>
        <a:ext cx="702118" cy="360061"/>
      </dsp:txXfrm>
    </dsp:sp>
    <dsp:sp modelId="{49A2C099-09E7-5845-9B71-7892FA5F19FA}">
      <dsp:nvSpPr>
        <dsp:cNvPr id="0" name=""/>
        <dsp:cNvSpPr/>
      </dsp:nvSpPr>
      <dsp:spPr>
        <a:xfrm>
          <a:off x="810137" y="720122"/>
          <a:ext cx="1620274" cy="360061"/>
        </a:xfrm>
        <a:prstGeom prst="trapezoid">
          <a:avLst>
            <a:gd name="adj" fmla="val 75000"/>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Reuse</a:t>
          </a:r>
        </a:p>
      </dsp:txBody>
      <dsp:txXfrm>
        <a:off x="1093685" y="720122"/>
        <a:ext cx="1053178" cy="360061"/>
      </dsp:txXfrm>
    </dsp:sp>
    <dsp:sp modelId="{10773469-3A0F-944C-A64E-5813C95065EA}">
      <dsp:nvSpPr>
        <dsp:cNvPr id="0" name=""/>
        <dsp:cNvSpPr/>
      </dsp:nvSpPr>
      <dsp:spPr>
        <a:xfrm>
          <a:off x="540091" y="1080183"/>
          <a:ext cx="2160366" cy="360061"/>
        </a:xfrm>
        <a:prstGeom prst="trapezoid">
          <a:avLst>
            <a:gd name="adj" fmla="val 7500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Recycling</a:t>
          </a:r>
          <a:endParaRPr lang="en-US" sz="1200" kern="1200" dirty="0"/>
        </a:p>
      </dsp:txBody>
      <dsp:txXfrm>
        <a:off x="918155" y="1080183"/>
        <a:ext cx="1404237" cy="360061"/>
      </dsp:txXfrm>
    </dsp:sp>
    <dsp:sp modelId="{7D0C00B8-FBB5-E542-BB8C-D7C0963864DD}">
      <dsp:nvSpPr>
        <dsp:cNvPr id="0" name=""/>
        <dsp:cNvSpPr/>
      </dsp:nvSpPr>
      <dsp:spPr>
        <a:xfrm>
          <a:off x="270045" y="1440244"/>
          <a:ext cx="2700457" cy="360061"/>
        </a:xfrm>
        <a:prstGeom prst="trapezoid">
          <a:avLst>
            <a:gd name="adj" fmla="val 75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Energy recovery</a:t>
          </a:r>
          <a:endParaRPr lang="en-US" sz="1200" kern="1200" dirty="0"/>
        </a:p>
      </dsp:txBody>
      <dsp:txXfrm>
        <a:off x="742625" y="1440244"/>
        <a:ext cx="1755297" cy="360061"/>
      </dsp:txXfrm>
    </dsp:sp>
    <dsp:sp modelId="{E0640EEF-CCD0-A143-B7C0-98B8459BB784}">
      <dsp:nvSpPr>
        <dsp:cNvPr id="0" name=""/>
        <dsp:cNvSpPr/>
      </dsp:nvSpPr>
      <dsp:spPr>
        <a:xfrm>
          <a:off x="0" y="1800305"/>
          <a:ext cx="3240548" cy="360061"/>
        </a:xfrm>
        <a:prstGeom prst="trapezoid">
          <a:avLst>
            <a:gd name="adj" fmla="val 7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Disposal</a:t>
          </a:r>
        </a:p>
      </dsp:txBody>
      <dsp:txXfrm>
        <a:off x="567096" y="1800305"/>
        <a:ext cx="2106356" cy="3600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AD3D4-3EBF-6740-A7F5-A34CCB8DAF75}">
      <dsp:nvSpPr>
        <dsp:cNvPr id="0" name=""/>
        <dsp:cNvSpPr/>
      </dsp:nvSpPr>
      <dsp:spPr>
        <a:xfrm>
          <a:off x="1350228" y="0"/>
          <a:ext cx="540091" cy="360061"/>
        </a:xfrm>
        <a:prstGeom prst="trapezoid">
          <a:avLst>
            <a:gd name="adj" fmla="val 75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350228" y="0"/>
        <a:ext cx="540091" cy="360061"/>
      </dsp:txXfrm>
    </dsp:sp>
    <dsp:sp modelId="{E4AD5763-DCE8-8646-9423-0796D183EB64}">
      <dsp:nvSpPr>
        <dsp:cNvPr id="0" name=""/>
        <dsp:cNvSpPr/>
      </dsp:nvSpPr>
      <dsp:spPr>
        <a:xfrm>
          <a:off x="1080183" y="360061"/>
          <a:ext cx="1080183" cy="360061"/>
        </a:xfrm>
        <a:prstGeom prst="trapezoid">
          <a:avLst>
            <a:gd name="adj" fmla="val 75000"/>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Reduction</a:t>
          </a:r>
        </a:p>
      </dsp:txBody>
      <dsp:txXfrm>
        <a:off x="1269215" y="360061"/>
        <a:ext cx="702118" cy="360061"/>
      </dsp:txXfrm>
    </dsp:sp>
    <dsp:sp modelId="{49A2C099-09E7-5845-9B71-7892FA5F19FA}">
      <dsp:nvSpPr>
        <dsp:cNvPr id="0" name=""/>
        <dsp:cNvSpPr/>
      </dsp:nvSpPr>
      <dsp:spPr>
        <a:xfrm>
          <a:off x="810137" y="720122"/>
          <a:ext cx="1620274" cy="360061"/>
        </a:xfrm>
        <a:prstGeom prst="trapezoid">
          <a:avLst>
            <a:gd name="adj" fmla="val 75000"/>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Reuse</a:t>
          </a:r>
        </a:p>
      </dsp:txBody>
      <dsp:txXfrm>
        <a:off x="1093685" y="720122"/>
        <a:ext cx="1053178" cy="360061"/>
      </dsp:txXfrm>
    </dsp:sp>
    <dsp:sp modelId="{10773469-3A0F-944C-A64E-5813C95065EA}">
      <dsp:nvSpPr>
        <dsp:cNvPr id="0" name=""/>
        <dsp:cNvSpPr/>
      </dsp:nvSpPr>
      <dsp:spPr>
        <a:xfrm>
          <a:off x="540091" y="1080183"/>
          <a:ext cx="2160366" cy="360061"/>
        </a:xfrm>
        <a:prstGeom prst="trapezoid">
          <a:avLst>
            <a:gd name="adj" fmla="val 7500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Recycling</a:t>
          </a:r>
          <a:endParaRPr lang="en-US" sz="1200" kern="1200" dirty="0"/>
        </a:p>
      </dsp:txBody>
      <dsp:txXfrm>
        <a:off x="918155" y="1080183"/>
        <a:ext cx="1404237" cy="360061"/>
      </dsp:txXfrm>
    </dsp:sp>
    <dsp:sp modelId="{7D0C00B8-FBB5-E542-BB8C-D7C0963864DD}">
      <dsp:nvSpPr>
        <dsp:cNvPr id="0" name=""/>
        <dsp:cNvSpPr/>
      </dsp:nvSpPr>
      <dsp:spPr>
        <a:xfrm>
          <a:off x="270045" y="1440244"/>
          <a:ext cx="2700457" cy="360061"/>
        </a:xfrm>
        <a:prstGeom prst="trapezoid">
          <a:avLst>
            <a:gd name="adj" fmla="val 75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Energy recovery</a:t>
          </a:r>
          <a:endParaRPr lang="en-US" sz="1200" kern="1200" dirty="0"/>
        </a:p>
      </dsp:txBody>
      <dsp:txXfrm>
        <a:off x="742625" y="1440244"/>
        <a:ext cx="1755297" cy="360061"/>
      </dsp:txXfrm>
    </dsp:sp>
    <dsp:sp modelId="{E0640EEF-CCD0-A143-B7C0-98B8459BB784}">
      <dsp:nvSpPr>
        <dsp:cNvPr id="0" name=""/>
        <dsp:cNvSpPr/>
      </dsp:nvSpPr>
      <dsp:spPr>
        <a:xfrm>
          <a:off x="0" y="1800305"/>
          <a:ext cx="3240548" cy="360061"/>
        </a:xfrm>
        <a:prstGeom prst="trapezoid">
          <a:avLst>
            <a:gd name="adj" fmla="val 7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Disposal</a:t>
          </a:r>
        </a:p>
      </dsp:txBody>
      <dsp:txXfrm>
        <a:off x="567096" y="1800305"/>
        <a:ext cx="2106356" cy="3600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AD3D4-3EBF-6740-A7F5-A34CCB8DAF75}">
      <dsp:nvSpPr>
        <dsp:cNvPr id="0" name=""/>
        <dsp:cNvSpPr/>
      </dsp:nvSpPr>
      <dsp:spPr>
        <a:xfrm>
          <a:off x="1350228" y="0"/>
          <a:ext cx="540091" cy="360061"/>
        </a:xfrm>
        <a:prstGeom prst="trapezoid">
          <a:avLst>
            <a:gd name="adj" fmla="val 75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350228" y="0"/>
        <a:ext cx="540091" cy="360061"/>
      </dsp:txXfrm>
    </dsp:sp>
    <dsp:sp modelId="{E4AD5763-DCE8-8646-9423-0796D183EB64}">
      <dsp:nvSpPr>
        <dsp:cNvPr id="0" name=""/>
        <dsp:cNvSpPr/>
      </dsp:nvSpPr>
      <dsp:spPr>
        <a:xfrm>
          <a:off x="1080183" y="360061"/>
          <a:ext cx="1080183" cy="360061"/>
        </a:xfrm>
        <a:prstGeom prst="trapezoid">
          <a:avLst>
            <a:gd name="adj" fmla="val 75000"/>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Reduction</a:t>
          </a:r>
        </a:p>
      </dsp:txBody>
      <dsp:txXfrm>
        <a:off x="1269215" y="360061"/>
        <a:ext cx="702118" cy="360061"/>
      </dsp:txXfrm>
    </dsp:sp>
    <dsp:sp modelId="{49A2C099-09E7-5845-9B71-7892FA5F19FA}">
      <dsp:nvSpPr>
        <dsp:cNvPr id="0" name=""/>
        <dsp:cNvSpPr/>
      </dsp:nvSpPr>
      <dsp:spPr>
        <a:xfrm>
          <a:off x="810137" y="720122"/>
          <a:ext cx="1620274" cy="360061"/>
        </a:xfrm>
        <a:prstGeom prst="trapezoid">
          <a:avLst>
            <a:gd name="adj" fmla="val 75000"/>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Reuse</a:t>
          </a:r>
        </a:p>
      </dsp:txBody>
      <dsp:txXfrm>
        <a:off x="1093685" y="720122"/>
        <a:ext cx="1053178" cy="360061"/>
      </dsp:txXfrm>
    </dsp:sp>
    <dsp:sp modelId="{10773469-3A0F-944C-A64E-5813C95065EA}">
      <dsp:nvSpPr>
        <dsp:cNvPr id="0" name=""/>
        <dsp:cNvSpPr/>
      </dsp:nvSpPr>
      <dsp:spPr>
        <a:xfrm>
          <a:off x="540091" y="1080183"/>
          <a:ext cx="2160366" cy="360061"/>
        </a:xfrm>
        <a:prstGeom prst="trapezoid">
          <a:avLst>
            <a:gd name="adj" fmla="val 7500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Recycling</a:t>
          </a:r>
          <a:endParaRPr lang="en-US" sz="1200" kern="1200" dirty="0"/>
        </a:p>
      </dsp:txBody>
      <dsp:txXfrm>
        <a:off x="918155" y="1080183"/>
        <a:ext cx="1404237" cy="360061"/>
      </dsp:txXfrm>
    </dsp:sp>
    <dsp:sp modelId="{7D0C00B8-FBB5-E542-BB8C-D7C0963864DD}">
      <dsp:nvSpPr>
        <dsp:cNvPr id="0" name=""/>
        <dsp:cNvSpPr/>
      </dsp:nvSpPr>
      <dsp:spPr>
        <a:xfrm>
          <a:off x="270045" y="1440244"/>
          <a:ext cx="2700457" cy="360061"/>
        </a:xfrm>
        <a:prstGeom prst="trapezoid">
          <a:avLst>
            <a:gd name="adj" fmla="val 75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Energy recovery</a:t>
          </a:r>
          <a:endParaRPr lang="en-US" sz="1200" kern="1200" dirty="0"/>
        </a:p>
      </dsp:txBody>
      <dsp:txXfrm>
        <a:off x="742625" y="1440244"/>
        <a:ext cx="1755297" cy="360061"/>
      </dsp:txXfrm>
    </dsp:sp>
    <dsp:sp modelId="{E0640EEF-CCD0-A143-B7C0-98B8459BB784}">
      <dsp:nvSpPr>
        <dsp:cNvPr id="0" name=""/>
        <dsp:cNvSpPr/>
      </dsp:nvSpPr>
      <dsp:spPr>
        <a:xfrm>
          <a:off x="0" y="1800305"/>
          <a:ext cx="3240548" cy="360061"/>
        </a:xfrm>
        <a:prstGeom prst="trapezoid">
          <a:avLst>
            <a:gd name="adj" fmla="val 7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Disposal</a:t>
          </a:r>
        </a:p>
      </dsp:txBody>
      <dsp:txXfrm>
        <a:off x="567096" y="1800305"/>
        <a:ext cx="2106356" cy="3600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AD3D4-3EBF-6740-A7F5-A34CCB8DAF75}">
      <dsp:nvSpPr>
        <dsp:cNvPr id="0" name=""/>
        <dsp:cNvSpPr/>
      </dsp:nvSpPr>
      <dsp:spPr>
        <a:xfrm>
          <a:off x="1350228" y="0"/>
          <a:ext cx="540091" cy="360061"/>
        </a:xfrm>
        <a:prstGeom prst="trapezoid">
          <a:avLst>
            <a:gd name="adj" fmla="val 75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350228" y="0"/>
        <a:ext cx="540091" cy="360061"/>
      </dsp:txXfrm>
    </dsp:sp>
    <dsp:sp modelId="{E4AD5763-DCE8-8646-9423-0796D183EB64}">
      <dsp:nvSpPr>
        <dsp:cNvPr id="0" name=""/>
        <dsp:cNvSpPr/>
      </dsp:nvSpPr>
      <dsp:spPr>
        <a:xfrm>
          <a:off x="1080183" y="360061"/>
          <a:ext cx="1080183" cy="360061"/>
        </a:xfrm>
        <a:prstGeom prst="trapezoid">
          <a:avLst>
            <a:gd name="adj" fmla="val 75000"/>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Reduction</a:t>
          </a:r>
        </a:p>
      </dsp:txBody>
      <dsp:txXfrm>
        <a:off x="1269215" y="360061"/>
        <a:ext cx="702118" cy="360061"/>
      </dsp:txXfrm>
    </dsp:sp>
    <dsp:sp modelId="{49A2C099-09E7-5845-9B71-7892FA5F19FA}">
      <dsp:nvSpPr>
        <dsp:cNvPr id="0" name=""/>
        <dsp:cNvSpPr/>
      </dsp:nvSpPr>
      <dsp:spPr>
        <a:xfrm>
          <a:off x="810137" y="720122"/>
          <a:ext cx="1620274" cy="360061"/>
        </a:xfrm>
        <a:prstGeom prst="trapezoid">
          <a:avLst>
            <a:gd name="adj" fmla="val 75000"/>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Reuse</a:t>
          </a:r>
        </a:p>
      </dsp:txBody>
      <dsp:txXfrm>
        <a:off x="1093685" y="720122"/>
        <a:ext cx="1053178" cy="360061"/>
      </dsp:txXfrm>
    </dsp:sp>
    <dsp:sp modelId="{10773469-3A0F-944C-A64E-5813C95065EA}">
      <dsp:nvSpPr>
        <dsp:cNvPr id="0" name=""/>
        <dsp:cNvSpPr/>
      </dsp:nvSpPr>
      <dsp:spPr>
        <a:xfrm>
          <a:off x="540091" y="1080183"/>
          <a:ext cx="2160366" cy="360061"/>
        </a:xfrm>
        <a:prstGeom prst="trapezoid">
          <a:avLst>
            <a:gd name="adj" fmla="val 7500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Recycling</a:t>
          </a:r>
          <a:endParaRPr lang="en-US" sz="1200" kern="1200" dirty="0"/>
        </a:p>
      </dsp:txBody>
      <dsp:txXfrm>
        <a:off x="918155" y="1080183"/>
        <a:ext cx="1404237" cy="360061"/>
      </dsp:txXfrm>
    </dsp:sp>
    <dsp:sp modelId="{7D0C00B8-FBB5-E542-BB8C-D7C0963864DD}">
      <dsp:nvSpPr>
        <dsp:cNvPr id="0" name=""/>
        <dsp:cNvSpPr/>
      </dsp:nvSpPr>
      <dsp:spPr>
        <a:xfrm>
          <a:off x="270045" y="1440244"/>
          <a:ext cx="2700457" cy="360061"/>
        </a:xfrm>
        <a:prstGeom prst="trapezoid">
          <a:avLst>
            <a:gd name="adj" fmla="val 75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Energy recovery</a:t>
          </a:r>
          <a:endParaRPr lang="en-US" sz="1200" kern="1200" dirty="0"/>
        </a:p>
      </dsp:txBody>
      <dsp:txXfrm>
        <a:off x="742625" y="1440244"/>
        <a:ext cx="1755297" cy="360061"/>
      </dsp:txXfrm>
    </dsp:sp>
    <dsp:sp modelId="{E0640EEF-CCD0-A143-B7C0-98B8459BB784}">
      <dsp:nvSpPr>
        <dsp:cNvPr id="0" name=""/>
        <dsp:cNvSpPr/>
      </dsp:nvSpPr>
      <dsp:spPr>
        <a:xfrm>
          <a:off x="0" y="1800305"/>
          <a:ext cx="3240548" cy="360061"/>
        </a:xfrm>
        <a:prstGeom prst="trapezoid">
          <a:avLst>
            <a:gd name="adj" fmla="val 7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Disposal</a:t>
          </a:r>
        </a:p>
      </dsp:txBody>
      <dsp:txXfrm>
        <a:off x="567096" y="1800305"/>
        <a:ext cx="2106356" cy="36006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14.e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032C5-2604-494C-975B-3AA84CAED0B7}" type="datetimeFigureOut">
              <a:rPr lang="en-US" smtClean="0"/>
              <a:t>1/10/19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7FAEF-21AC-6044-8A30-A2E750FC24D2}" type="slidenum">
              <a:rPr lang="en-US" smtClean="0"/>
              <a:t>‹#›</a:t>
            </a:fld>
            <a:endParaRPr lang="en-US"/>
          </a:p>
        </p:txBody>
      </p:sp>
    </p:spTree>
    <p:extLst>
      <p:ext uri="{BB962C8B-B14F-4D97-AF65-F5344CB8AC3E}">
        <p14:creationId xmlns:p14="http://schemas.microsoft.com/office/powerpoint/2010/main" val="261174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Regular" charset="0"/>
              </a:rPr>
              <a:t>Need for technologies to Reduce and Reuse waste.</a:t>
            </a:r>
          </a:p>
          <a:p>
            <a:r>
              <a:rPr lang="en-US" sz="1200" dirty="0">
                <a:latin typeface="Calibri Regular" charset="0"/>
              </a:rPr>
              <a:t>Ultimately, the waste production should be Prevented </a:t>
            </a:r>
          </a:p>
        </p:txBody>
      </p:sp>
      <p:sp>
        <p:nvSpPr>
          <p:cNvPr id="4" name="Slide Number Placeholder 3"/>
          <p:cNvSpPr>
            <a:spLocks noGrp="1"/>
          </p:cNvSpPr>
          <p:nvPr>
            <p:ph type="sldNum" sz="quarter" idx="10"/>
          </p:nvPr>
        </p:nvSpPr>
        <p:spPr/>
        <p:txBody>
          <a:bodyPr/>
          <a:lstStyle/>
          <a:p>
            <a:fld id="{4C5E31CE-E645-0646-B1C4-4C867113CE48}" type="slidenum">
              <a:rPr lang="en-US" smtClean="0"/>
              <a:t>5</a:t>
            </a:fld>
            <a:endParaRPr lang="en-US"/>
          </a:p>
        </p:txBody>
      </p:sp>
    </p:spTree>
    <p:extLst>
      <p:ext uri="{BB962C8B-B14F-4D97-AF65-F5344CB8AC3E}">
        <p14:creationId xmlns:p14="http://schemas.microsoft.com/office/powerpoint/2010/main" val="1400037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“rules of thumb” for increasing and decreasing resistance to aerobic biodegradation (the next two slides) as a reference for students to work through the discussion questions either as a whole group, or in small groups. </a:t>
            </a:r>
          </a:p>
          <a:p>
            <a:endParaRPr lang="en-US" dirty="0"/>
          </a:p>
          <a:p>
            <a:r>
              <a:rPr lang="en-US" dirty="0"/>
              <a:t>This activity is available also as a hand-out. You are welcome to provide the handout to students, have them work through the questions on their own, using the rules of thumb as a guide. And, then lead a group discussion with slides 57-60 to discuss the answers that the students came up with</a:t>
            </a:r>
          </a:p>
        </p:txBody>
      </p:sp>
      <p:sp>
        <p:nvSpPr>
          <p:cNvPr id="4" name="Slide Number Placeholder 3"/>
          <p:cNvSpPr>
            <a:spLocks noGrp="1"/>
          </p:cNvSpPr>
          <p:nvPr>
            <p:ph type="sldNum" sz="quarter" idx="5"/>
          </p:nvPr>
        </p:nvSpPr>
        <p:spPr/>
        <p:txBody>
          <a:bodyPr/>
          <a:lstStyle/>
          <a:p>
            <a:fld id="{BD47FAEF-21AC-6044-8A30-A2E750FC24D2}" type="slidenum">
              <a:rPr lang="en-US" smtClean="0"/>
              <a:t>54</a:t>
            </a:fld>
            <a:endParaRPr lang="en-US"/>
          </a:p>
        </p:txBody>
      </p:sp>
    </p:spTree>
    <p:extLst>
      <p:ext uri="{BB962C8B-B14F-4D97-AF65-F5344CB8AC3E}">
        <p14:creationId xmlns:p14="http://schemas.microsoft.com/office/powerpoint/2010/main" val="3542953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addition of chlorine atom to a phenyl</a:t>
            </a:r>
            <a:r>
              <a:rPr lang="en-US" baseline="0" dirty="0"/>
              <a:t> ring makes the ring less susceptible to attack by </a:t>
            </a:r>
            <a:r>
              <a:rPr lang="en-US" baseline="0" dirty="0" err="1"/>
              <a:t>oxygenase</a:t>
            </a:r>
            <a:r>
              <a:rPr lang="en-US" baseline="0" dirty="0"/>
              <a:t> enzymes, which use an electrophilic form of oxygen as the oxidant; strongly electron-withdrawing groups such as chlorine are therefore to be avoided if possible. </a:t>
            </a:r>
            <a:endParaRPr lang="en-US" dirty="0"/>
          </a:p>
        </p:txBody>
      </p:sp>
      <p:sp>
        <p:nvSpPr>
          <p:cNvPr id="4" name="Slide Number Placeholder 3"/>
          <p:cNvSpPr>
            <a:spLocks noGrp="1"/>
          </p:cNvSpPr>
          <p:nvPr>
            <p:ph type="sldNum" sz="quarter" idx="10"/>
          </p:nvPr>
        </p:nvSpPr>
        <p:spPr/>
        <p:txBody>
          <a:bodyPr/>
          <a:lstStyle/>
          <a:p>
            <a:fld id="{D1AE13DF-B60D-1E42-BF9F-81BED3E36FB3}" type="slidenum">
              <a:rPr lang="en-US" smtClean="0"/>
              <a:t>55</a:t>
            </a:fld>
            <a:endParaRPr lang="en-US"/>
          </a:p>
        </p:txBody>
      </p:sp>
    </p:spTree>
    <p:extLst>
      <p:ext uri="{BB962C8B-B14F-4D97-AF65-F5344CB8AC3E}">
        <p14:creationId xmlns:p14="http://schemas.microsoft.com/office/powerpoint/2010/main" val="69061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13DF-B60D-1E42-BF9F-81BED3E36FB3}" type="slidenum">
              <a:rPr lang="en-US" smtClean="0"/>
              <a:t>56</a:t>
            </a:fld>
            <a:endParaRPr lang="en-US"/>
          </a:p>
        </p:txBody>
      </p:sp>
    </p:spTree>
    <p:extLst>
      <p:ext uri="{BB962C8B-B14F-4D97-AF65-F5344CB8AC3E}">
        <p14:creationId xmlns:p14="http://schemas.microsoft.com/office/powerpoint/2010/main" val="2040350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Yes, based on the structure this should persist in aerobic conditions. The students should be able to identify the functional groups that will increase the resistance to degradation using the “rules of thumb” slides as a reference – the ether group and the chlorine groups will increase the resistance. </a:t>
            </a:r>
          </a:p>
        </p:txBody>
      </p:sp>
      <p:sp>
        <p:nvSpPr>
          <p:cNvPr id="4" name="Slide Number Placeholder 3"/>
          <p:cNvSpPr>
            <a:spLocks noGrp="1"/>
          </p:cNvSpPr>
          <p:nvPr>
            <p:ph type="sldNum" sz="quarter" idx="10"/>
          </p:nvPr>
        </p:nvSpPr>
        <p:spPr/>
        <p:txBody>
          <a:bodyPr/>
          <a:lstStyle/>
          <a:p>
            <a:fld id="{D1AE13DF-B60D-1E42-BF9F-81BED3E36FB3}" type="slidenum">
              <a:rPr lang="en-US" smtClean="0"/>
              <a:t>57</a:t>
            </a:fld>
            <a:endParaRPr lang="en-US"/>
          </a:p>
        </p:txBody>
      </p:sp>
    </p:spTree>
    <p:extLst>
      <p:ext uri="{BB962C8B-B14F-4D97-AF65-F5344CB8AC3E}">
        <p14:creationId xmlns:p14="http://schemas.microsoft.com/office/powerpoint/2010/main" val="2297331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Depending on the level of the students in your class, you can have them name the alkanes for practice – and, also write the different formulas for the isomers. If you have more advanced students, then focus on the persistence of the alkanes based on the chain branching – quaternary carbons will persist longer than tertiary, followed by secondary – use the “rules of thumb” ppt slides as a reference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AE13DF-B60D-1E42-BF9F-81BED3E36FB3}" type="slidenum">
              <a:rPr lang="en-US" smtClean="0"/>
              <a:t>58</a:t>
            </a:fld>
            <a:endParaRPr lang="en-US"/>
          </a:p>
        </p:txBody>
      </p:sp>
    </p:spTree>
    <p:extLst>
      <p:ext uri="{BB962C8B-B14F-4D97-AF65-F5344CB8AC3E}">
        <p14:creationId xmlns:p14="http://schemas.microsoft.com/office/powerpoint/2010/main" val="1089462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Aerobic biodegradation of a phenyl ring typically proceeds by the electrophilic addition of oxygen to the phenyl ring. The oxygen reactive species can take on different forms, depending on the enzyme and conditions. Propose a simple mechanism for the electrophilic addition of oxygen to phenol and compare it to chlorobenzene. Use a simple “E+” to represent the reactive oxygen species. Which do you believe will be more biodegradable under aerobic conditions and why?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the rule: </a:t>
            </a:r>
            <a:r>
              <a:rPr lang="en-US" dirty="0"/>
              <a:t>The addition of chlorine atom to a phenyl</a:t>
            </a:r>
            <a:r>
              <a:rPr lang="en-US" baseline="0" dirty="0"/>
              <a:t> ring makes the ring less susceptible to attack by oxygenase enzymes, which use an electrophilic form of oxygen as the oxidant; strongly electron-withdrawing groups such as chlorine are therefore to be avoided if possible.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students should propose that the phenol should be more biodegradable based on the rules of thumb. The electron donating groups (-OH) allows for oxygen to more readily attack the benzene ring. The strongly electron-withdrawing group (-Cl) will hinder this. </a:t>
            </a:r>
          </a:p>
          <a:p>
            <a:endParaRPr lang="en-US" dirty="0"/>
          </a:p>
        </p:txBody>
      </p:sp>
      <p:sp>
        <p:nvSpPr>
          <p:cNvPr id="4" name="Slide Number Placeholder 3"/>
          <p:cNvSpPr>
            <a:spLocks noGrp="1"/>
          </p:cNvSpPr>
          <p:nvPr>
            <p:ph type="sldNum" sz="quarter" idx="10"/>
          </p:nvPr>
        </p:nvSpPr>
        <p:spPr/>
        <p:txBody>
          <a:bodyPr/>
          <a:lstStyle/>
          <a:p>
            <a:fld id="{D1AE13DF-B60D-1E42-BF9F-81BED3E36FB3}" type="slidenum">
              <a:rPr lang="en-US" smtClean="0"/>
              <a:t>59</a:t>
            </a:fld>
            <a:endParaRPr lang="en-US"/>
          </a:p>
        </p:txBody>
      </p:sp>
    </p:spTree>
    <p:extLst>
      <p:ext uri="{BB962C8B-B14F-4D97-AF65-F5344CB8AC3E}">
        <p14:creationId xmlns:p14="http://schemas.microsoft.com/office/powerpoint/2010/main" val="252567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13DF-B60D-1E42-BF9F-81BED3E36FB3}" type="slidenum">
              <a:rPr lang="en-US" smtClean="0"/>
              <a:t>60</a:t>
            </a:fld>
            <a:endParaRPr lang="en-US"/>
          </a:p>
        </p:txBody>
      </p:sp>
    </p:spTree>
    <p:extLst>
      <p:ext uri="{BB962C8B-B14F-4D97-AF65-F5344CB8AC3E}">
        <p14:creationId xmlns:p14="http://schemas.microsoft.com/office/powerpoint/2010/main" val="2162906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enclosed activity – also, </a:t>
            </a:r>
          </a:p>
        </p:txBody>
      </p:sp>
      <p:sp>
        <p:nvSpPr>
          <p:cNvPr id="4" name="Slide Number Placeholder 3"/>
          <p:cNvSpPr>
            <a:spLocks noGrp="1"/>
          </p:cNvSpPr>
          <p:nvPr>
            <p:ph type="sldNum" sz="quarter" idx="10"/>
          </p:nvPr>
        </p:nvSpPr>
        <p:spPr/>
        <p:txBody>
          <a:bodyPr/>
          <a:lstStyle/>
          <a:p>
            <a:fld id="{59A41AE4-D752-D446-A178-A30358F2C97D}" type="slidenum">
              <a:rPr lang="en-US" smtClean="0"/>
              <a:t>70</a:t>
            </a:fld>
            <a:endParaRPr lang="en-US"/>
          </a:p>
        </p:txBody>
      </p:sp>
    </p:spTree>
    <p:extLst>
      <p:ext uri="{BB962C8B-B14F-4D97-AF65-F5344CB8AC3E}">
        <p14:creationId xmlns:p14="http://schemas.microsoft.com/office/powerpoint/2010/main" val="198965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26"/>
          <p:cNvSpPr>
            <a:spLocks noGrp="1" noRot="1" noChangeAspect="1" noChangeArrowheads="1" noTextEdit="1"/>
          </p:cNvSpPr>
          <p:nvPr>
            <p:ph type="sldImg"/>
          </p:nvPr>
        </p:nvSpPr>
        <p:spPr>
          <a:ln/>
        </p:spPr>
      </p:sp>
      <p:sp>
        <p:nvSpPr>
          <p:cNvPr id="11571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pt-BR" altLang="x-none" dirty="0" err="1">
                <a:latin typeface="Times New Roman" charset="0"/>
                <a:ea typeface="ＭＳ Ｐゴシック" charset="-128"/>
              </a:rPr>
              <a:t>dNTPs</a:t>
            </a:r>
            <a:r>
              <a:rPr lang="pt-BR" altLang="x-none" dirty="0">
                <a:latin typeface="Times New Roman" charset="0"/>
                <a:ea typeface="ＭＳ Ｐゴシック" charset="-128"/>
              </a:rPr>
              <a:t> are essencial </a:t>
            </a:r>
            <a:r>
              <a:rPr lang="pt-BR" altLang="x-none" dirty="0" err="1">
                <a:latin typeface="Times New Roman" charset="0"/>
                <a:ea typeface="ＭＳ Ｐゴシック" charset="-128"/>
              </a:rPr>
              <a:t>feedstock</a:t>
            </a:r>
            <a:r>
              <a:rPr lang="pt-BR" altLang="x-none" dirty="0">
                <a:latin typeface="Times New Roman" charset="0"/>
                <a:ea typeface="ＭＳ Ｐゴシック" charset="-128"/>
              </a:rPr>
              <a:t> </a:t>
            </a:r>
            <a:r>
              <a:rPr lang="pt-BR" altLang="x-none" dirty="0" err="1">
                <a:latin typeface="Times New Roman" charset="0"/>
                <a:ea typeface="ＭＳ Ｐゴシック" charset="-128"/>
              </a:rPr>
              <a:t>to</a:t>
            </a:r>
            <a:r>
              <a:rPr lang="pt-BR" altLang="x-none" dirty="0">
                <a:latin typeface="Times New Roman" charset="0"/>
                <a:ea typeface="ＭＳ Ｐゴシック" charset="-128"/>
              </a:rPr>
              <a:t> </a:t>
            </a:r>
            <a:r>
              <a:rPr lang="pt-BR" altLang="x-none" dirty="0" err="1">
                <a:latin typeface="Times New Roman" charset="0"/>
                <a:ea typeface="ＭＳ Ｐゴシック" charset="-128"/>
              </a:rPr>
              <a:t>perform</a:t>
            </a:r>
            <a:r>
              <a:rPr lang="pt-BR" altLang="x-none" dirty="0">
                <a:latin typeface="Times New Roman" charset="0"/>
                <a:ea typeface="ＭＳ Ｐゴシック" charset="-128"/>
              </a:rPr>
              <a:t> </a:t>
            </a:r>
            <a:r>
              <a:rPr lang="pt-BR" altLang="x-none" dirty="0" err="1">
                <a:latin typeface="Times New Roman" charset="0"/>
                <a:ea typeface="ＭＳ Ｐゴシック" charset="-128"/>
              </a:rPr>
              <a:t>Polymarase</a:t>
            </a:r>
            <a:r>
              <a:rPr lang="pt-BR" altLang="x-none" dirty="0">
                <a:latin typeface="Times New Roman" charset="0"/>
                <a:ea typeface="ＭＳ Ｐゴシック" charset="-128"/>
              </a:rPr>
              <a:t> Chain </a:t>
            </a:r>
            <a:r>
              <a:rPr lang="pt-BR" altLang="x-none" dirty="0" err="1">
                <a:latin typeface="Times New Roman" charset="0"/>
                <a:ea typeface="ＭＳ Ｐゴシック" charset="-128"/>
              </a:rPr>
              <a:t>Reaction</a:t>
            </a:r>
            <a:r>
              <a:rPr lang="pt-BR" altLang="x-none" dirty="0">
                <a:latin typeface="Times New Roman" charset="0"/>
                <a:ea typeface="ＭＳ Ｐゴシック" charset="-128"/>
              </a:rPr>
              <a:t> (PCR)</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2751664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just a</a:t>
            </a:r>
            <a:r>
              <a:rPr lang="en-US" baseline="0" dirty="0"/>
              <a:t> handful of examples of what we could do with glycerol so BURNING it is definitely not the most efficient way to use the limited resources nature offers.</a:t>
            </a:r>
            <a:endParaRPr lang="en-US" dirty="0"/>
          </a:p>
        </p:txBody>
      </p:sp>
    </p:spTree>
    <p:extLst>
      <p:ext uri="{BB962C8B-B14F-4D97-AF65-F5344CB8AC3E}">
        <p14:creationId xmlns:p14="http://schemas.microsoft.com/office/powerpoint/2010/main" val="59996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http://www.aluminiumleader.com/production/aluminum_production/</a:t>
            </a:r>
          </a:p>
        </p:txBody>
      </p:sp>
    </p:spTree>
    <p:extLst>
      <p:ext uri="{BB962C8B-B14F-4D97-AF65-F5344CB8AC3E}">
        <p14:creationId xmlns:p14="http://schemas.microsoft.com/office/powerpoint/2010/main" val="1055277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http://www.theguardian.com/environment/2014/jan/08/devecser-hungary-eco-town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http://www.theatlantic.com/photo/2011/09/a-flood-of-red-sludge-one-year-later/100158/</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http://lacoastpost.com/blog/?p=13160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http://redmud.org/red-mud/disposal/	</a:t>
            </a:r>
          </a:p>
          <a:p>
            <a:endParaRPr lang="en-US" dirty="0"/>
          </a:p>
        </p:txBody>
      </p:sp>
    </p:spTree>
    <p:extLst>
      <p:ext uri="{BB962C8B-B14F-4D97-AF65-F5344CB8AC3E}">
        <p14:creationId xmlns:p14="http://schemas.microsoft.com/office/powerpoint/2010/main" val="4075322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addition of chlorine atom to a phenyl</a:t>
            </a:r>
            <a:r>
              <a:rPr lang="en-US" baseline="0" dirty="0"/>
              <a:t> ring makes the ring less susceptible to attack by oxygenase enzymes, which use an electrophilic form of oxygen as the oxidant; strongly electron-withdrawing groups such as chlorine are therefore to be avoided if possible. </a:t>
            </a:r>
          </a:p>
          <a:p>
            <a:endParaRPr lang="en-US" baseline="0" dirty="0"/>
          </a:p>
          <a:p>
            <a:pPr marL="0" indent="0">
              <a:buNone/>
            </a:pPr>
            <a:r>
              <a:rPr lang="en-US" u="sng" dirty="0"/>
              <a:t>Features that increase resistance to </a:t>
            </a:r>
            <a:r>
              <a:rPr lang="en-US" b="1" u="sng" dirty="0"/>
              <a:t>aerobic</a:t>
            </a:r>
            <a:r>
              <a:rPr lang="en-US" u="sng" dirty="0"/>
              <a:t> biodegradation:</a:t>
            </a:r>
          </a:p>
          <a:p>
            <a:pPr lvl="1"/>
            <a:r>
              <a:rPr lang="en-US" dirty="0"/>
              <a:t>Halogens (especially chlorine and fluorine and if more than 3 in a molecule) (Electron withdrawing groups on a phenyl ring makes the ring less susceptible to attack)</a:t>
            </a:r>
          </a:p>
          <a:p>
            <a:pPr lvl="1"/>
            <a:r>
              <a:rPr lang="en-US" dirty="0"/>
              <a:t>Chain branching if extensive (quaternary C’s problematic)</a:t>
            </a:r>
          </a:p>
          <a:p>
            <a:pPr lvl="1"/>
            <a:r>
              <a:rPr lang="en-US" dirty="0"/>
              <a:t>Tertiary amine, nitro, nitroso, azo, and </a:t>
            </a:r>
            <a:r>
              <a:rPr lang="en-US" dirty="0" err="1"/>
              <a:t>arylamino</a:t>
            </a:r>
            <a:r>
              <a:rPr lang="en-US" dirty="0"/>
              <a:t> groups</a:t>
            </a:r>
          </a:p>
          <a:p>
            <a:pPr lvl="1"/>
            <a:r>
              <a:rPr lang="en-US" dirty="0"/>
              <a:t>Polycyclic residues (ex., PAHs) (especially with more than 3 rings)</a:t>
            </a:r>
          </a:p>
          <a:p>
            <a:pPr lvl="1"/>
            <a:r>
              <a:rPr lang="en-US" dirty="0"/>
              <a:t>Heterocyclic residues (ex., imidazole)</a:t>
            </a:r>
          </a:p>
          <a:p>
            <a:pPr lvl="1"/>
            <a:r>
              <a:rPr lang="en-US" dirty="0"/>
              <a:t>Aliphatic ether bonds (except in ethoxylates)</a:t>
            </a:r>
          </a:p>
          <a:p>
            <a:endParaRPr lang="en-US" dirty="0"/>
          </a:p>
        </p:txBody>
      </p:sp>
      <p:sp>
        <p:nvSpPr>
          <p:cNvPr id="4" name="Slide Number Placeholder 3"/>
          <p:cNvSpPr>
            <a:spLocks noGrp="1"/>
          </p:cNvSpPr>
          <p:nvPr>
            <p:ph type="sldNum" sz="quarter" idx="10"/>
          </p:nvPr>
        </p:nvSpPr>
        <p:spPr/>
        <p:txBody>
          <a:bodyPr/>
          <a:lstStyle/>
          <a:p>
            <a:fld id="{D1AE13DF-B60D-1E42-BF9F-81BED3E36FB3}" type="slidenum">
              <a:rPr lang="en-US" smtClean="0"/>
              <a:t>39</a:t>
            </a:fld>
            <a:endParaRPr lang="en-US"/>
          </a:p>
        </p:txBody>
      </p:sp>
    </p:spTree>
    <p:extLst>
      <p:ext uri="{BB962C8B-B14F-4D97-AF65-F5344CB8AC3E}">
        <p14:creationId xmlns:p14="http://schemas.microsoft.com/office/powerpoint/2010/main" val="108396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addition of chlorine atom to a phenyl</a:t>
            </a:r>
            <a:r>
              <a:rPr lang="en-US" baseline="0" dirty="0"/>
              <a:t> ring makes the ring less susceptible to attack by oxygenase enzymes, which use an electrophilic form of oxygen as the oxidant; strongly electron-withdrawing groups such as chlorine are therefore to be avoided if possible. </a:t>
            </a:r>
          </a:p>
          <a:p>
            <a:endParaRPr lang="en-US" baseline="0" dirty="0"/>
          </a:p>
          <a:p>
            <a:endParaRPr lang="en-US" baseline="0" dirty="0"/>
          </a:p>
          <a:p>
            <a:pPr marL="0" indent="0">
              <a:buNone/>
            </a:pPr>
            <a:r>
              <a:rPr lang="en-US" u="sng" dirty="0"/>
              <a:t>Molecular features that generally increase </a:t>
            </a:r>
            <a:r>
              <a:rPr lang="en-US" b="1" u="sng" dirty="0"/>
              <a:t>aerobic</a:t>
            </a:r>
            <a:r>
              <a:rPr lang="en-US" u="sng" dirty="0"/>
              <a:t> biodegradability:</a:t>
            </a:r>
          </a:p>
          <a:p>
            <a:r>
              <a:rPr lang="en-US" dirty="0"/>
              <a:t>Groups susceptible to enzymatic hydrolysis (esters, including phosphate esters) and amides</a:t>
            </a:r>
          </a:p>
          <a:p>
            <a:r>
              <a:rPr lang="en-US" dirty="0"/>
              <a:t>Oxygen atoms in the form of hydroxyl, aldehyde, or carboxylic acid groups, ketones (not ether, with the exception of ethoxylate groups)</a:t>
            </a:r>
          </a:p>
          <a:p>
            <a:r>
              <a:rPr lang="en-US" dirty="0"/>
              <a:t>Unsubstituted linear alkyl chains (especially ≥ 4 carbons) and phenyl rings</a:t>
            </a:r>
          </a:p>
          <a:p>
            <a:endParaRPr lang="en-US" dirty="0"/>
          </a:p>
        </p:txBody>
      </p:sp>
      <p:sp>
        <p:nvSpPr>
          <p:cNvPr id="4" name="Slide Number Placeholder 3"/>
          <p:cNvSpPr>
            <a:spLocks noGrp="1"/>
          </p:cNvSpPr>
          <p:nvPr>
            <p:ph type="sldNum" sz="quarter" idx="10"/>
          </p:nvPr>
        </p:nvSpPr>
        <p:spPr/>
        <p:txBody>
          <a:bodyPr/>
          <a:lstStyle/>
          <a:p>
            <a:fld id="{D1AE13DF-B60D-1E42-BF9F-81BED3E36FB3}" type="slidenum">
              <a:rPr lang="en-US" smtClean="0"/>
              <a:t>40</a:t>
            </a:fld>
            <a:endParaRPr lang="en-US"/>
          </a:p>
        </p:txBody>
      </p:sp>
    </p:spTree>
    <p:extLst>
      <p:ext uri="{BB962C8B-B14F-4D97-AF65-F5344CB8AC3E}">
        <p14:creationId xmlns:p14="http://schemas.microsoft.com/office/powerpoint/2010/main" val="1017564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13DF-B60D-1E42-BF9F-81BED3E36FB3}" type="slidenum">
              <a:rPr lang="en-US" smtClean="0"/>
              <a:t>41</a:t>
            </a:fld>
            <a:endParaRPr lang="en-US"/>
          </a:p>
        </p:txBody>
      </p:sp>
    </p:spTree>
    <p:extLst>
      <p:ext uri="{BB962C8B-B14F-4D97-AF65-F5344CB8AC3E}">
        <p14:creationId xmlns:p14="http://schemas.microsoft.com/office/powerpoint/2010/main" val="3962483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Increasing number</a:t>
            </a:r>
            <a:r>
              <a:rPr lang="en-US" baseline="0" dirty="0"/>
              <a:t> of rings</a:t>
            </a:r>
            <a:endParaRPr lang="en-US" dirty="0"/>
          </a:p>
        </p:txBody>
      </p:sp>
      <p:sp>
        <p:nvSpPr>
          <p:cNvPr id="4" name="Slide Number Placeholder 3"/>
          <p:cNvSpPr>
            <a:spLocks noGrp="1"/>
          </p:cNvSpPr>
          <p:nvPr>
            <p:ph type="sldNum" sz="quarter" idx="10"/>
          </p:nvPr>
        </p:nvSpPr>
        <p:spPr/>
        <p:txBody>
          <a:bodyPr/>
          <a:lstStyle/>
          <a:p>
            <a:fld id="{345C52FA-F26A-BA4B-BA31-030E4B5E63A0}" type="slidenum">
              <a:rPr lang="en-US" smtClean="0"/>
              <a:t>47</a:t>
            </a:fld>
            <a:endParaRPr lang="en-US"/>
          </a:p>
        </p:txBody>
      </p:sp>
    </p:spTree>
    <p:extLst>
      <p:ext uri="{BB962C8B-B14F-4D97-AF65-F5344CB8AC3E}">
        <p14:creationId xmlns:p14="http://schemas.microsoft.com/office/powerpoint/2010/main" val="4081500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28000">
              <a:schemeClr val="bg1"/>
            </a:gs>
            <a:gs pos="71000">
              <a:schemeClr val="bg1"/>
            </a:gs>
            <a:gs pos="48000">
              <a:schemeClr val="accent3">
                <a:lumMod val="20000"/>
                <a:lumOff val="80000"/>
                <a:alpha val="29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4C1B-6864-DF41-876F-7A3FE53A4021}"/>
              </a:ext>
            </a:extLst>
          </p:cNvPr>
          <p:cNvSpPr>
            <a:spLocks noGrp="1"/>
          </p:cNvSpPr>
          <p:nvPr>
            <p:ph type="ctrTitle"/>
          </p:nvPr>
        </p:nvSpPr>
        <p:spPr>
          <a:xfrm>
            <a:off x="1524000" y="2192038"/>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E4CB47C-3A2A-0D41-A163-90FBD398236C}"/>
              </a:ext>
            </a:extLst>
          </p:cNvPr>
          <p:cNvSpPr>
            <a:spLocks noGrp="1"/>
          </p:cNvSpPr>
          <p:nvPr>
            <p:ph type="subTitle" idx="1"/>
          </p:nvPr>
        </p:nvSpPr>
        <p:spPr>
          <a:xfrm>
            <a:off x="1524000" y="4761780"/>
            <a:ext cx="9144000" cy="937883"/>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DA9FA16A-B15E-C84A-9010-2656FB4BDD29}"/>
              </a:ext>
            </a:extLst>
          </p:cNvPr>
          <p:cNvSpPr>
            <a:spLocks noGrp="1"/>
          </p:cNvSpPr>
          <p:nvPr>
            <p:ph type="sldNum" sz="quarter" idx="12"/>
          </p:nvPr>
        </p:nvSpPr>
        <p:spPr/>
        <p:txBody>
          <a:bodyPr/>
          <a:lstStyle/>
          <a:p>
            <a:fld id="{7FC1B1FC-28D5-1941-A781-1AB2CBD52035}" type="slidenum">
              <a:rPr lang="en-US" smtClean="0"/>
              <a:t>‹#›</a:t>
            </a:fld>
            <a:endParaRPr lang="en-US"/>
          </a:p>
        </p:txBody>
      </p:sp>
      <p:pic>
        <p:nvPicPr>
          <p:cNvPr id="8" name="Picture 7">
            <a:extLst>
              <a:ext uri="{FF2B5EF4-FFF2-40B4-BE49-F238E27FC236}">
                <a16:creationId xmlns:a16="http://schemas.microsoft.com/office/drawing/2014/main" id="{AADC5850-73E2-DE45-9B77-BAF8951CCB74}"/>
              </a:ext>
            </a:extLst>
          </p:cNvPr>
          <p:cNvPicPr>
            <a:picLocks noChangeAspect="1"/>
          </p:cNvPicPr>
          <p:nvPr userDrawn="1"/>
        </p:nvPicPr>
        <p:blipFill>
          <a:blip r:embed="rId2"/>
          <a:stretch>
            <a:fillRect/>
          </a:stretch>
        </p:blipFill>
        <p:spPr>
          <a:xfrm>
            <a:off x="398253" y="824023"/>
            <a:ext cx="4001219" cy="711328"/>
          </a:xfrm>
          <a:prstGeom prst="rect">
            <a:avLst/>
          </a:prstGeom>
        </p:spPr>
      </p:pic>
      <p:pic>
        <p:nvPicPr>
          <p:cNvPr id="10" name="Picture 9">
            <a:extLst>
              <a:ext uri="{FF2B5EF4-FFF2-40B4-BE49-F238E27FC236}">
                <a16:creationId xmlns:a16="http://schemas.microsoft.com/office/drawing/2014/main" id="{7518DC9D-857A-EA46-B0C0-2B50520A55FE}"/>
              </a:ext>
            </a:extLst>
          </p:cNvPr>
          <p:cNvPicPr>
            <a:picLocks noChangeAspect="1"/>
          </p:cNvPicPr>
          <p:nvPr userDrawn="1"/>
        </p:nvPicPr>
        <p:blipFill>
          <a:blip r:embed="rId3"/>
          <a:stretch>
            <a:fillRect/>
          </a:stretch>
        </p:blipFill>
        <p:spPr>
          <a:xfrm>
            <a:off x="4537490" y="463064"/>
            <a:ext cx="644106" cy="945041"/>
          </a:xfrm>
          <a:prstGeom prst="rect">
            <a:avLst/>
          </a:prstGeom>
        </p:spPr>
      </p:pic>
      <p:sp>
        <p:nvSpPr>
          <p:cNvPr id="11" name="TextBox 10">
            <a:extLst>
              <a:ext uri="{FF2B5EF4-FFF2-40B4-BE49-F238E27FC236}">
                <a16:creationId xmlns:a16="http://schemas.microsoft.com/office/drawing/2014/main" id="{3BB9C9F5-C3C1-6949-ABC3-29D642A9654B}"/>
              </a:ext>
            </a:extLst>
          </p:cNvPr>
          <p:cNvSpPr txBox="1"/>
          <p:nvPr userDrawn="1"/>
        </p:nvSpPr>
        <p:spPr>
          <a:xfrm>
            <a:off x="5181596" y="877451"/>
            <a:ext cx="3674852" cy="584775"/>
          </a:xfrm>
          <a:prstGeom prst="rect">
            <a:avLst/>
          </a:prstGeom>
          <a:noFill/>
        </p:spPr>
        <p:txBody>
          <a:bodyPr wrap="square" rtlCol="0">
            <a:spAutoFit/>
          </a:bodyPr>
          <a:lstStyle/>
          <a:p>
            <a:r>
              <a:rPr lang="en-US" sz="1600" dirty="0">
                <a:solidFill>
                  <a:srgbClr val="002060"/>
                </a:solidFill>
                <a:latin typeface="Corbel" panose="020B0503020204020204" pitchFamily="34" charset="0"/>
                <a:ea typeface="Bodoni Ornaments" pitchFamily="2" charset="0"/>
                <a:cs typeface="Baghdad" pitchFamily="2" charset="-78"/>
              </a:rPr>
              <a:t>Center For Green Chemistry </a:t>
            </a:r>
          </a:p>
          <a:p>
            <a:r>
              <a:rPr lang="en-US" sz="1600" dirty="0">
                <a:solidFill>
                  <a:srgbClr val="002060"/>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C38C637F-429E-DB4E-A329-FD5E0A2BBFCF}"/>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t="33849" b="36966"/>
          <a:stretch/>
        </p:blipFill>
        <p:spPr>
          <a:xfrm>
            <a:off x="8153400" y="602713"/>
            <a:ext cx="3353709" cy="984397"/>
          </a:xfrm>
          <a:prstGeom prst="rect">
            <a:avLst/>
          </a:prstGeom>
        </p:spPr>
      </p:pic>
    </p:spTree>
    <p:extLst>
      <p:ext uri="{BB962C8B-B14F-4D97-AF65-F5344CB8AC3E}">
        <p14:creationId xmlns:p14="http://schemas.microsoft.com/office/powerpoint/2010/main" val="407101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Ref idx="1001">
        <a:schemeClr val="bg1"/>
      </p:bgRef>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A42F44-BC79-7F4B-A0A9-17AFDFF6A0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B8341C-89C7-214A-B1A0-C7C64858356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0" name="Title 1">
            <a:extLst>
              <a:ext uri="{FF2B5EF4-FFF2-40B4-BE49-F238E27FC236}">
                <a16:creationId xmlns:a16="http://schemas.microsoft.com/office/drawing/2014/main" id="{F86F49F5-B43C-7943-BA50-D48E9B7545E8}"/>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CCA03329-2166-D74E-8790-205799C81EC7}"/>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C6D20731-5A2D-9D41-8A3F-660B5686140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8039FA56-C3E4-874B-9B4B-14817B001C7C}"/>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339470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6758E-AF18-F84B-A585-C08AC818F1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39E3D-67C9-0A4E-8ADB-3CD08C501A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CA4158-6399-B54C-AA71-81A9BD888A6B}"/>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9366609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6AF8-B7AA-7346-AC50-CFADEB71D650}"/>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B9E0161-8239-9948-97DD-EEE29AD78059}"/>
              </a:ext>
            </a:extLst>
          </p:cNvPr>
          <p:cNvSpPr>
            <a:spLocks noGrp="1"/>
          </p:cNvSpPr>
          <p:nvPr>
            <p:ph idx="1"/>
          </p:nvPr>
        </p:nvSpPr>
        <p:spPr>
          <a:xfrm>
            <a:off x="838200" y="1750132"/>
            <a:ext cx="10515600" cy="4201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A5D9A7-5D32-CB4E-9742-19D55408F015}"/>
              </a:ext>
            </a:extLst>
          </p:cNvPr>
          <p:cNvSpPr>
            <a:spLocks noGrp="1"/>
          </p:cNvSpPr>
          <p:nvPr>
            <p:ph type="sldNum" sz="quarter" idx="12"/>
          </p:nvPr>
        </p:nvSpPr>
        <p:spPr/>
        <p:txBody>
          <a:bodyPr/>
          <a:lstStyle/>
          <a:p>
            <a:fld id="{7FC1B1FC-28D5-1941-A781-1AB2CBD52035}" type="slidenum">
              <a:rPr lang="en-US" smtClean="0"/>
              <a:t>‹#›</a:t>
            </a:fld>
            <a:endParaRPr lang="en-US"/>
          </a:p>
        </p:txBody>
      </p:sp>
      <p:cxnSp>
        <p:nvCxnSpPr>
          <p:cNvPr id="7" name="Straight Connector 6">
            <a:extLst>
              <a:ext uri="{FF2B5EF4-FFF2-40B4-BE49-F238E27FC236}">
                <a16:creationId xmlns:a16="http://schemas.microsoft.com/office/drawing/2014/main" id="{3C50BF42-6BEC-3940-BA96-2C84E2C801E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0B8AB681-BF74-3A40-9BB6-8671DE36C2BE}"/>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03095283-C1FA-C94C-A02C-DF500D23C50F}"/>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50940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18C-79CE-FD40-99A9-B7E86545D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3885D8-026B-E240-B5BD-E2864685B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56B46E09-C6DE-6A44-AD21-E51CBBDE0AA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41543861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F017D-ABCE-5746-A9E0-B38B4DC9A0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AF57A-6649-A443-82B5-5B3222A793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9276E91-7C34-0E41-ADBB-BF83A632669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1" name="Title 1">
            <a:extLst>
              <a:ext uri="{FF2B5EF4-FFF2-40B4-BE49-F238E27FC236}">
                <a16:creationId xmlns:a16="http://schemas.microsoft.com/office/drawing/2014/main" id="{E6DC5E7D-3955-F147-AC39-66524DFFC4EA}"/>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FF5EBF79-051A-AA43-A88C-24F9F9CB579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9082CA2-F6B3-1D42-AEBD-8082A9D4DBA2}"/>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BC7C05F3-E838-E848-B614-1F4E6A263655}"/>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021016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D4869-718A-604B-B5B2-667994733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C89A0-4A92-7A49-B4F6-9B93A9D430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AB146-9153-2E4F-AA85-729FC9431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3C46C2-E4CF-8F41-8DD1-37F5F438BE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D2A5A9E-A363-C249-AA41-41C70BFC1774}"/>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3" name="Title 1">
            <a:extLst>
              <a:ext uri="{FF2B5EF4-FFF2-40B4-BE49-F238E27FC236}">
                <a16:creationId xmlns:a16="http://schemas.microsoft.com/office/drawing/2014/main" id="{1BBA1F89-C84D-BF4F-A9BC-074FBABA387B}"/>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B4CC71-0AF6-FB47-9882-BAB6EBF37B82}"/>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A10EEFC7-52D9-024A-B075-C8E32A333BCD}"/>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B72A71F-E00A-A743-A233-2E66060D91C7}"/>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3025121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1A2AFF-A88D-0940-BDF0-71CDE7A2740B}"/>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9" name="Title 1">
            <a:extLst>
              <a:ext uri="{FF2B5EF4-FFF2-40B4-BE49-F238E27FC236}">
                <a16:creationId xmlns:a16="http://schemas.microsoft.com/office/drawing/2014/main" id="{9F52CFFF-F207-6B4A-A321-46CA0F442BEC}"/>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8B91205-C77B-C548-BE32-2140A87EF463}"/>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FC5485E-2843-9A43-9BAE-B21E54E2B35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7286D31-75E5-6E4F-89F5-20FB1532B22D}"/>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916328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CCF5E-06EB-924F-B1F7-498C9C03115A}"/>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30473392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1103-8FF6-514D-95F9-D477DBD3A6EA}"/>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63CD72-F03F-244E-A370-5C99DA4BE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487B1E-96B8-0C41-AF22-2F0D9F112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D4548BED-582A-F147-809E-552F347B6C46}"/>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8935561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0E03-F261-B64F-A79D-5A1C35202AC3}"/>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35825EF-0162-0D4A-9105-CBAD572DA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04D4626-464E-8C49-9E35-2CFDD4172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53EECE8-B9C7-6B44-B11D-D2ED263E140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258571984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bg1"/>
            </a:gs>
            <a:gs pos="100000">
              <a:schemeClr val="accent3">
                <a:lumMod val="20000"/>
                <a:lumOff val="80000"/>
              </a:schemeClr>
            </a:gs>
          </a:gsLst>
          <a:lin ang="13200000" scaled="0"/>
          <a:tileRect/>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30E9A4-02F4-4443-B0F9-A1856003D4FC}"/>
              </a:ext>
            </a:extLst>
          </p:cNvPr>
          <p:cNvGrpSpPr/>
          <p:nvPr userDrawn="1"/>
        </p:nvGrpSpPr>
        <p:grpSpPr>
          <a:xfrm>
            <a:off x="172530" y="6294646"/>
            <a:ext cx="5470899" cy="511595"/>
            <a:chOff x="398253" y="575137"/>
            <a:chExt cx="11849269" cy="1107744"/>
          </a:xfrm>
        </p:grpSpPr>
        <p:pic>
          <p:nvPicPr>
            <p:cNvPr id="11" name="Picture 10">
              <a:extLst>
                <a:ext uri="{FF2B5EF4-FFF2-40B4-BE49-F238E27FC236}">
                  <a16:creationId xmlns:a16="http://schemas.microsoft.com/office/drawing/2014/main" id="{F81C1BF8-3A37-E543-9FA2-5B3B121DFF9B}"/>
                </a:ext>
              </a:extLst>
            </p:cNvPr>
            <p:cNvPicPr>
              <a:picLocks noChangeAspect="1"/>
            </p:cNvPicPr>
            <p:nvPr userDrawn="1"/>
          </p:nvPicPr>
          <p:blipFill>
            <a:blip r:embed="rId13">
              <a:grayscl/>
            </a:blip>
            <a:stretch>
              <a:fillRect/>
            </a:stretch>
          </p:blipFill>
          <p:spPr>
            <a:xfrm>
              <a:off x="398253" y="824023"/>
              <a:ext cx="4001219" cy="711328"/>
            </a:xfrm>
            <a:prstGeom prst="rect">
              <a:avLst/>
            </a:prstGeom>
          </p:spPr>
        </p:pic>
        <p:pic>
          <p:nvPicPr>
            <p:cNvPr id="12" name="Picture 11">
              <a:extLst>
                <a:ext uri="{FF2B5EF4-FFF2-40B4-BE49-F238E27FC236}">
                  <a16:creationId xmlns:a16="http://schemas.microsoft.com/office/drawing/2014/main" id="{8A68EA78-BE0C-E143-8D7C-E6CC1DAD29C7}"/>
                </a:ext>
              </a:extLst>
            </p:cNvPr>
            <p:cNvPicPr>
              <a:picLocks noChangeAspect="1"/>
            </p:cNvPicPr>
            <p:nvPr userDrawn="1"/>
          </p:nvPicPr>
          <p:blipFill>
            <a:blip r:embed="rId14">
              <a:grayscl/>
            </a:blip>
            <a:stretch>
              <a:fillRect/>
            </a:stretch>
          </p:blipFill>
          <p:spPr>
            <a:xfrm>
              <a:off x="4612226" y="575137"/>
              <a:ext cx="644107" cy="945041"/>
            </a:xfrm>
            <a:prstGeom prst="rect">
              <a:avLst/>
            </a:prstGeom>
          </p:spPr>
        </p:pic>
        <p:sp>
          <p:nvSpPr>
            <p:cNvPr id="13" name="TextBox 12">
              <a:extLst>
                <a:ext uri="{FF2B5EF4-FFF2-40B4-BE49-F238E27FC236}">
                  <a16:creationId xmlns:a16="http://schemas.microsoft.com/office/drawing/2014/main" id="{E18C93EB-71B2-C64F-A4BF-D68796CEF9B5}"/>
                </a:ext>
              </a:extLst>
            </p:cNvPr>
            <p:cNvSpPr txBox="1"/>
            <p:nvPr userDrawn="1"/>
          </p:nvSpPr>
          <p:spPr>
            <a:xfrm>
              <a:off x="5181595" y="796207"/>
              <a:ext cx="3674851" cy="799706"/>
            </a:xfrm>
            <a:prstGeom prst="rect">
              <a:avLst/>
            </a:prstGeom>
            <a:noFill/>
          </p:spPr>
          <p:txBody>
            <a:bodyPr wrap="square" rtlCol="0">
              <a:spAutoFit/>
            </a:bodyPr>
            <a:lstStyle/>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Center For Green Chemistry </a:t>
              </a:r>
            </a:p>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96A9CC74-5940-4645-A435-2C7DACF00BE1}"/>
                </a:ext>
              </a:extLst>
            </p:cNvPr>
            <p:cNvPicPr>
              <a:picLocks noChangeAspect="1"/>
            </p:cNvPicPr>
            <p:nvPr userDrawn="1"/>
          </p:nvPicPr>
          <p:blipFill rotWithShape="1">
            <a:blip r:embed="rId15">
              <a:grayscl/>
              <a:extLst>
                <a:ext uri="{BEBA8EAE-BF5A-486C-A8C5-ECC9F3942E4B}">
                  <a14:imgProps xmlns:a14="http://schemas.microsoft.com/office/drawing/2010/main">
                    <a14:imgLayer r:embed="rId16">
                      <a14:imgEffect>
                        <a14:brightnessContrast bright="10000"/>
                      </a14:imgEffect>
                    </a14:imgLayer>
                  </a14:imgProps>
                </a:ext>
              </a:extLst>
            </a:blip>
            <a:srcRect t="33849" b="36966"/>
            <a:stretch/>
          </p:blipFill>
          <p:spPr>
            <a:xfrm>
              <a:off x="8893814" y="698484"/>
              <a:ext cx="3353708" cy="984397"/>
            </a:xfrm>
            <a:prstGeom prst="rect">
              <a:avLst/>
            </a:prstGeom>
          </p:spPr>
        </p:pic>
      </p:grpSp>
      <p:sp>
        <p:nvSpPr>
          <p:cNvPr id="2" name="Title Placeholder 1">
            <a:extLst>
              <a:ext uri="{FF2B5EF4-FFF2-40B4-BE49-F238E27FC236}">
                <a16:creationId xmlns:a16="http://schemas.microsoft.com/office/drawing/2014/main" id="{FF679091-E3A8-A041-9806-A4FE029CB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81EFE-6B2D-374E-B13E-39EB65D90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6EAE97-4033-3E44-B448-F0AE3F7221BE}"/>
              </a:ext>
            </a:extLst>
          </p:cNvPr>
          <p:cNvSpPr>
            <a:spLocks noGrp="1"/>
          </p:cNvSpPr>
          <p:nvPr>
            <p:ph type="sldNum" sz="quarter" idx="4"/>
          </p:nvPr>
        </p:nvSpPr>
        <p:spPr>
          <a:xfrm>
            <a:off x="9266208" y="6330309"/>
            <a:ext cx="274320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Corbel" panose="020B0503020204020204" pitchFamily="34" charset="0"/>
              </a:defRPr>
            </a:lvl1pPr>
          </a:lstStyle>
          <a:p>
            <a:fld id="{7FC1B1FC-28D5-1941-A781-1AB2CBD52035}" type="slidenum">
              <a:rPr lang="en-US" smtClean="0"/>
              <a:pPr/>
              <a:t>‹#›</a:t>
            </a:fld>
            <a:endParaRPr lang="en-US"/>
          </a:p>
        </p:txBody>
      </p:sp>
    </p:spTree>
    <p:extLst>
      <p:ext uri="{BB962C8B-B14F-4D97-AF65-F5344CB8AC3E}">
        <p14:creationId xmlns:p14="http://schemas.microsoft.com/office/powerpoint/2010/main" val="392448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https://doi.org/10.1039/1463-9270/1999"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7.emf"/><Relationship Id="rId3" Type="http://schemas.openxmlformats.org/officeDocument/2006/relationships/notesSlide" Target="../notesSlides/notesSlide3.xml"/><Relationship Id="rId7" Type="http://schemas.openxmlformats.org/officeDocument/2006/relationships/image" Target="../media/image14.emf"/><Relationship Id="rId12" Type="http://schemas.openxmlformats.org/officeDocument/2006/relationships/oleObject" Target="../embeddings/oleObject6.bin"/><Relationship Id="rId17" Type="http://schemas.openxmlformats.org/officeDocument/2006/relationships/image" Target="../media/image19.emf"/><Relationship Id="rId2" Type="http://schemas.openxmlformats.org/officeDocument/2006/relationships/slideLayout" Target="../slideLayouts/slideLayout2.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6.emf"/><Relationship Id="rId5" Type="http://schemas.openxmlformats.org/officeDocument/2006/relationships/image" Target="../media/image13.emf"/><Relationship Id="rId15" Type="http://schemas.openxmlformats.org/officeDocument/2006/relationships/image" Target="../media/image18.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5.emf"/><Relationship Id="rId1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Ipbc-6IvMQI)" TargetMode="External"/><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4.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44.emf"/><Relationship Id="rId4" Type="http://schemas.openxmlformats.org/officeDocument/2006/relationships/oleObject" Target="../embeddings/oleObject12.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45.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45.em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46.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46.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47.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47.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tif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32.tiff"/><Relationship Id="rId1" Type="http://schemas.openxmlformats.org/officeDocument/2006/relationships/slideLayout" Target="../slideLayouts/slideLayout6.xml"/><Relationship Id="rId5" Type="http://schemas.openxmlformats.org/officeDocument/2006/relationships/image" Target="../media/image56.emf"/><Relationship Id="rId4" Type="http://schemas.openxmlformats.org/officeDocument/2006/relationships/image" Target="../media/image55.tiff"/></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23E4D2-9532-4439-B361-348539F41045}"/>
              </a:ext>
            </a:extLst>
          </p:cNvPr>
          <p:cNvSpPr txBox="1">
            <a:spLocks/>
          </p:cNvSpPr>
          <p:nvPr/>
        </p:nvSpPr>
        <p:spPr>
          <a:xfrm>
            <a:off x="1195250" y="2162906"/>
            <a:ext cx="9801497" cy="23563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Light" panose="020F0302020204030204"/>
                <a:ea typeface="+mj-ea"/>
                <a:cs typeface="+mj-cs"/>
              </a:rPr>
              <a:t>Designing for Recycling &amp; Degradation</a:t>
            </a:r>
          </a:p>
        </p:txBody>
      </p:sp>
      <p:sp>
        <p:nvSpPr>
          <p:cNvPr id="3" name="Subtitle 2">
            <a:extLst>
              <a:ext uri="{FF2B5EF4-FFF2-40B4-BE49-F238E27FC236}">
                <a16:creationId xmlns:a16="http://schemas.microsoft.com/office/drawing/2014/main" id="{57963FC0-8EC7-4B2C-BF49-506DAF39EA02}"/>
              </a:ext>
            </a:extLst>
          </p:cNvPr>
          <p:cNvSpPr>
            <a:spLocks noGrp="1"/>
          </p:cNvSpPr>
          <p:nvPr>
            <p:ph type="subTitle" idx="1"/>
          </p:nvPr>
        </p:nvSpPr>
        <p:spPr>
          <a:xfrm>
            <a:off x="2667000" y="4426583"/>
            <a:ext cx="6858000" cy="1655762"/>
          </a:xfrm>
        </p:spPr>
        <p:txBody>
          <a:bodyPr>
            <a:normAutofit/>
          </a:bodyPr>
          <a:lstStyle/>
          <a:p>
            <a:r>
              <a:rPr lang="en-US" sz="2400" dirty="0"/>
              <a:t>Lecture #14</a:t>
            </a:r>
          </a:p>
          <a:p>
            <a:r>
              <a:rPr lang="en-US" sz="2400" dirty="0"/>
              <a:t>Date</a:t>
            </a:r>
          </a:p>
          <a:p>
            <a:r>
              <a:rPr lang="en-US" sz="2400" dirty="0"/>
              <a:t>Course #</a:t>
            </a:r>
          </a:p>
        </p:txBody>
      </p:sp>
    </p:spTree>
    <p:extLst>
      <p:ext uri="{BB962C8B-B14F-4D97-AF65-F5344CB8AC3E}">
        <p14:creationId xmlns:p14="http://schemas.microsoft.com/office/powerpoint/2010/main" val="968163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237" y="513896"/>
            <a:ext cx="8735173" cy="707886"/>
          </a:xfrm>
        </p:spPr>
        <p:txBody>
          <a:bodyPr wrap="square">
            <a:spAutoFit/>
          </a:bodyPr>
          <a:lstStyle/>
          <a:p>
            <a:pPr>
              <a:lnSpc>
                <a:spcPct val="100000"/>
              </a:lnSpc>
            </a:pPr>
            <a:r>
              <a:rPr lang="en-US" sz="4000" dirty="0">
                <a:latin typeface="+mn-lt"/>
              </a:rPr>
              <a:t>The Reduction and Elimination of Waste</a:t>
            </a:r>
          </a:p>
        </p:txBody>
      </p:sp>
      <p:sp>
        <p:nvSpPr>
          <p:cNvPr id="3" name="Content Placeholder 2"/>
          <p:cNvSpPr>
            <a:spLocks noGrp="1"/>
          </p:cNvSpPr>
          <p:nvPr>
            <p:ph idx="1"/>
          </p:nvPr>
        </p:nvSpPr>
        <p:spPr>
          <a:xfrm>
            <a:off x="751237" y="1749876"/>
            <a:ext cx="6604000" cy="2862322"/>
          </a:xfrm>
        </p:spPr>
        <p:txBody>
          <a:bodyPr wrap="square">
            <a:spAutoFit/>
          </a:bodyPr>
          <a:lstStyle/>
          <a:p>
            <a:pPr marL="274320" indent="-274320">
              <a:lnSpc>
                <a:spcPct val="100000"/>
              </a:lnSpc>
              <a:spcBef>
                <a:spcPts val="1200"/>
              </a:spcBef>
            </a:pPr>
            <a:r>
              <a:rPr lang="en-US" b="1" dirty="0">
                <a:latin typeface="+mn-lt"/>
              </a:rPr>
              <a:t>Reduced solvent or </a:t>
            </a:r>
            <a:r>
              <a:rPr lang="en-US" b="1" dirty="0" err="1">
                <a:latin typeface="+mn-lt"/>
              </a:rPr>
              <a:t>solventless</a:t>
            </a:r>
            <a:r>
              <a:rPr lang="en-US" b="1" dirty="0">
                <a:latin typeface="+mn-lt"/>
              </a:rPr>
              <a:t> processes</a:t>
            </a:r>
          </a:p>
          <a:p>
            <a:pPr marL="274320" indent="-274320">
              <a:lnSpc>
                <a:spcPct val="100000"/>
              </a:lnSpc>
              <a:spcBef>
                <a:spcPts val="1200"/>
              </a:spcBef>
            </a:pPr>
            <a:r>
              <a:rPr lang="en-US" dirty="0">
                <a:latin typeface="+mn-lt"/>
              </a:rPr>
              <a:t>Self separation</a:t>
            </a:r>
          </a:p>
          <a:p>
            <a:pPr marL="274320" indent="-274320">
              <a:lnSpc>
                <a:spcPct val="100000"/>
              </a:lnSpc>
              <a:spcBef>
                <a:spcPts val="1200"/>
              </a:spcBef>
            </a:pPr>
            <a:r>
              <a:rPr lang="en-US" dirty="0">
                <a:latin typeface="+mn-lt"/>
              </a:rPr>
              <a:t>Process intensification</a:t>
            </a:r>
          </a:p>
          <a:p>
            <a:pPr marL="274320" indent="-274320">
              <a:lnSpc>
                <a:spcPct val="100000"/>
              </a:lnSpc>
              <a:spcBef>
                <a:spcPts val="1200"/>
              </a:spcBef>
            </a:pPr>
            <a:r>
              <a:rPr lang="en-US" dirty="0">
                <a:latin typeface="+mn-lt"/>
              </a:rPr>
              <a:t>Material deposition</a:t>
            </a:r>
          </a:p>
          <a:p>
            <a:pPr marL="274320" indent="-274320">
              <a:lnSpc>
                <a:spcPct val="100000"/>
              </a:lnSpc>
              <a:spcBef>
                <a:spcPts val="1200"/>
              </a:spcBef>
            </a:pPr>
            <a:r>
              <a:rPr lang="en-US" b="1" dirty="0">
                <a:latin typeface="+mn-lt"/>
              </a:rPr>
              <a:t>Use waste as a feedstock</a:t>
            </a:r>
          </a:p>
        </p:txBody>
      </p:sp>
      <p:sp>
        <p:nvSpPr>
          <p:cNvPr id="5" name="Striped Right Arrow 4"/>
          <p:cNvSpPr/>
          <p:nvPr/>
        </p:nvSpPr>
        <p:spPr>
          <a:xfrm>
            <a:off x="7756247" y="2612951"/>
            <a:ext cx="500743" cy="46808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id="{80FAB45D-9C80-44D5-8007-2AD94E3BEA1C}"/>
              </a:ext>
            </a:extLst>
          </p:cNvPr>
          <p:cNvGraphicFramePr>
            <a:graphicFrameLocks noChangeAspect="1"/>
          </p:cNvGraphicFramePr>
          <p:nvPr>
            <p:extLst>
              <p:ext uri="{D42A27DB-BD31-4B8C-83A1-F6EECF244321}">
                <p14:modId xmlns:p14="http://schemas.microsoft.com/office/powerpoint/2010/main" val="1101187177"/>
              </p:ext>
            </p:extLst>
          </p:nvPr>
        </p:nvGraphicFramePr>
        <p:xfrm>
          <a:off x="7271405" y="2348816"/>
          <a:ext cx="3240549" cy="2160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185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788765" y="1695497"/>
            <a:ext cx="8461252" cy="307776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The Waste Treatment Pyramid</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2"/>
                </a:solidFill>
                <a:effectLst/>
                <a:uLnTx/>
                <a:uFillTx/>
                <a:ea typeface="+mn-ea"/>
                <a:cs typeface="+mn-cs"/>
              </a:rPr>
              <a:t>Reduced Solvent Use</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prstClr val="black"/>
                </a:solidFill>
              </a:rPr>
              <a:t>Waste as a Feedstock</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prstClr val="black"/>
                </a:solidFill>
              </a:rPr>
              <a:t>Biodegradation</a:t>
            </a:r>
          </a:p>
          <a:p>
            <a:pPr marL="971550" lvl="1" indent="-514350">
              <a:spcBef>
                <a:spcPts val="1200"/>
              </a:spcBef>
              <a:buFont typeface="Arial" panose="020B0604020202020204" pitchFamily="34" charset="0"/>
              <a:buChar char="•"/>
              <a:defRPr/>
            </a:pPr>
            <a:r>
              <a:rPr lang="en-US" sz="2400" dirty="0">
                <a:solidFill>
                  <a:prstClr val="black"/>
                </a:solidFill>
              </a:rPr>
              <a:t>Design rules/rules of thumb for biodegradation</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Designing</a:t>
            </a:r>
            <a:r>
              <a:rPr lang="en-US" sz="2400" dirty="0">
                <a:solidFill>
                  <a:prstClr val="black"/>
                </a:solidFill>
              </a:rPr>
              <a:t> Products and/or Waste to Biodegrade</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7374DC12-982D-428A-94EF-5FE58037DD06}"/>
              </a:ext>
            </a:extLst>
          </p:cNvPr>
          <p:cNvSpPr txBox="1"/>
          <p:nvPr/>
        </p:nvSpPr>
        <p:spPr>
          <a:xfrm>
            <a:off x="788765" y="569601"/>
            <a:ext cx="1723550" cy="707886"/>
          </a:xfrm>
          <a:prstGeom prst="rect">
            <a:avLst/>
          </a:prstGeom>
          <a:noFill/>
        </p:spPr>
        <p:txBody>
          <a:bodyPr wrap="none" rtlCol="0">
            <a:spAutoFit/>
          </a:bodyPr>
          <a:lstStyle/>
          <a:p>
            <a:pPr algn="ctr"/>
            <a:r>
              <a:rPr lang="en-US" sz="4000" dirty="0">
                <a:solidFill>
                  <a:schemeClr val="tx1">
                    <a:lumMod val="75000"/>
                    <a:lumOff val="25000"/>
                  </a:schemeClr>
                </a:solidFill>
              </a:rPr>
              <a:t>Outline</a:t>
            </a:r>
          </a:p>
        </p:txBody>
      </p:sp>
    </p:spTree>
    <p:extLst>
      <p:ext uri="{BB962C8B-B14F-4D97-AF65-F5344CB8AC3E}">
        <p14:creationId xmlns:p14="http://schemas.microsoft.com/office/powerpoint/2010/main" val="1355719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7303" y="569384"/>
            <a:ext cx="10073335" cy="707886"/>
          </a:xfrm>
          <a:prstGeom prst="rect">
            <a:avLst/>
          </a:prstGeom>
          <a:noFill/>
        </p:spPr>
        <p:txBody>
          <a:bodyPr wrap="none" rtlCol="0">
            <a:spAutoFit/>
          </a:bodyPr>
          <a:lstStyle/>
          <a:p>
            <a:r>
              <a:rPr lang="en-US" sz="4000" dirty="0">
                <a:solidFill>
                  <a:schemeClr val="tx1">
                    <a:lumMod val="75000"/>
                    <a:lumOff val="25000"/>
                  </a:schemeClr>
                </a:solidFill>
              </a:rPr>
              <a:t>Reduced Solvent: Sildenafil Citrate Production </a:t>
            </a:r>
          </a:p>
        </p:txBody>
      </p:sp>
      <p:sp>
        <p:nvSpPr>
          <p:cNvPr id="8" name="Rectangle 7"/>
          <p:cNvSpPr/>
          <p:nvPr/>
        </p:nvSpPr>
        <p:spPr>
          <a:xfrm>
            <a:off x="315684" y="1542011"/>
            <a:ext cx="11560627" cy="923330"/>
          </a:xfrm>
          <a:prstGeom prst="rect">
            <a:avLst/>
          </a:prstGeom>
        </p:spPr>
        <p:txBody>
          <a:bodyPr wrap="square">
            <a:spAutoFit/>
          </a:bodyPr>
          <a:lstStyle/>
          <a:p>
            <a:r>
              <a:rPr lang="en-US" dirty="0"/>
              <a:t>Sildenafil citrate, commonly known as Viagra, is a selective inhibitor of phosphodiesterase 5 (PDE5). This new drug has immediately became a major seller, achieving sales of more than $1 billion during its first year on the market. With such a rapid sales take off it was critical that the environmental performance of the synthesis was good from the outset.</a:t>
            </a:r>
          </a:p>
        </p:txBody>
      </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74902" t="14551" b="28810"/>
          <a:stretch/>
        </p:blipFill>
        <p:spPr>
          <a:xfrm>
            <a:off x="2145552" y="4496666"/>
            <a:ext cx="2008386" cy="1999017"/>
          </a:xfrm>
          <a:prstGeom prst="rect">
            <a:avLst/>
          </a:prstGeom>
        </p:spPr>
      </p:pic>
      <p:sp>
        <p:nvSpPr>
          <p:cNvPr id="21" name="TextBox 20"/>
          <p:cNvSpPr txBox="1"/>
          <p:nvPr/>
        </p:nvSpPr>
        <p:spPr>
          <a:xfrm>
            <a:off x="422310" y="2586364"/>
            <a:ext cx="5673689" cy="2031325"/>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charset="0"/>
              <a:buChar char="•"/>
            </a:pPr>
            <a:r>
              <a:rPr lang="en-US" dirty="0"/>
              <a:t>Average yield of last three steps = 97% yield. </a:t>
            </a:r>
          </a:p>
          <a:p>
            <a:pPr marL="285750" indent="-285750">
              <a:buFont typeface="Arial" charset="0"/>
              <a:buChar char="•"/>
            </a:pPr>
            <a:r>
              <a:rPr lang="en-US" dirty="0"/>
              <a:t>Reduction of the ratio of solvent waste/kg product over 17 years from 1300 L/kg to only 7 L/kg by minimizing solvent use, increasing solvent recovery, improving solvent selection, and telescoping steps. </a:t>
            </a:r>
          </a:p>
          <a:p>
            <a:pPr marL="285750" indent="-285750">
              <a:buFont typeface="Arial" charset="0"/>
              <a:buChar char="•"/>
            </a:pPr>
            <a:r>
              <a:rPr lang="en-US" dirty="0"/>
              <a:t>Only the solvents </a:t>
            </a:r>
            <a:r>
              <a:rPr lang="en-US" i="1" dirty="0"/>
              <a:t>t</a:t>
            </a:r>
            <a:r>
              <a:rPr lang="en-US" dirty="0"/>
              <a:t>-butanol, ethyl acetate, 2-butanone, and a trace of toluene still require disposal.</a:t>
            </a: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2689" t="3588" r="5472"/>
          <a:stretch/>
        </p:blipFill>
        <p:spPr>
          <a:xfrm>
            <a:off x="6210026" y="2474874"/>
            <a:ext cx="5029200" cy="3599689"/>
          </a:xfrm>
          <a:prstGeom prst="rect">
            <a:avLst/>
          </a:prstGeom>
        </p:spPr>
      </p:pic>
      <p:sp>
        <p:nvSpPr>
          <p:cNvPr id="23" name="TextBox 22"/>
          <p:cNvSpPr txBox="1"/>
          <p:nvPr/>
        </p:nvSpPr>
        <p:spPr>
          <a:xfrm>
            <a:off x="5877180" y="5903198"/>
            <a:ext cx="6049617" cy="584775"/>
          </a:xfrm>
          <a:prstGeom prst="rect">
            <a:avLst/>
          </a:prstGeom>
          <a:noFill/>
        </p:spPr>
        <p:txBody>
          <a:bodyPr wrap="square" rtlCol="0">
            <a:spAutoFit/>
          </a:bodyPr>
          <a:lstStyle/>
          <a:p>
            <a:r>
              <a:rPr lang="en-US" sz="1600" dirty="0"/>
              <a:t>Comparison of organic and aqueous waste and vapor emissions for the sildenafil citrate process at three time points</a:t>
            </a:r>
          </a:p>
        </p:txBody>
      </p:sp>
      <p:sp>
        <p:nvSpPr>
          <p:cNvPr id="24" name="TextBox 23"/>
          <p:cNvSpPr txBox="1"/>
          <p:nvPr/>
        </p:nvSpPr>
        <p:spPr>
          <a:xfrm>
            <a:off x="9011103" y="6478154"/>
            <a:ext cx="2865208" cy="276999"/>
          </a:xfrm>
          <a:prstGeom prst="rect">
            <a:avLst/>
          </a:prstGeom>
          <a:noFill/>
        </p:spPr>
        <p:txBody>
          <a:bodyPr wrap="none" rtlCol="0">
            <a:spAutoFit/>
          </a:bodyPr>
          <a:lstStyle/>
          <a:p>
            <a:r>
              <a:rPr lang="en-US" sz="1200" dirty="0">
                <a:solidFill>
                  <a:schemeClr val="tx1">
                    <a:lumMod val="75000"/>
                    <a:lumOff val="25000"/>
                  </a:schemeClr>
                </a:solidFill>
              </a:rPr>
              <a:t>Dunn, P.J et al </a:t>
            </a:r>
            <a:r>
              <a:rPr lang="is-IS" sz="1200" i="1" dirty="0">
                <a:solidFill>
                  <a:schemeClr val="tx1">
                    <a:lumMod val="75000"/>
                    <a:lumOff val="25000"/>
                  </a:schemeClr>
                </a:solidFill>
                <a:hlinkClick r:id="rId4" tooltip="Link to journal home page">
                  <a:extLst>
                    <a:ext uri="{A12FA001-AC4F-418D-AE19-62706E023703}">
                      <ahyp:hlinkClr xmlns:ahyp="http://schemas.microsoft.com/office/drawing/2018/hyperlinkcolor" val="tx"/>
                    </a:ext>
                  </a:extLst>
                </a:hlinkClick>
              </a:rPr>
              <a:t>Green Chem.</a:t>
            </a:r>
            <a:r>
              <a:rPr lang="is-IS" sz="1200" dirty="0">
                <a:solidFill>
                  <a:schemeClr val="tx1">
                    <a:lumMod val="75000"/>
                    <a:lumOff val="25000"/>
                  </a:schemeClr>
                </a:solidFill>
              </a:rPr>
              <a:t>, 2004, </a:t>
            </a:r>
            <a:r>
              <a:rPr lang="is-IS" sz="1200" b="1" dirty="0">
                <a:solidFill>
                  <a:schemeClr val="tx1">
                    <a:lumMod val="75000"/>
                    <a:lumOff val="25000"/>
                  </a:schemeClr>
                </a:solidFill>
              </a:rPr>
              <a:t>6</a:t>
            </a:r>
            <a:r>
              <a:rPr lang="is-IS" sz="1200" dirty="0">
                <a:solidFill>
                  <a:schemeClr val="tx1">
                    <a:lumMod val="75000"/>
                    <a:lumOff val="25000"/>
                  </a:schemeClr>
                </a:solidFill>
              </a:rPr>
              <a:t>, 43-48</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1416497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1E492F-87EF-4D20-9949-A3C5AFB3DC14}"/>
              </a:ext>
            </a:extLst>
          </p:cNvPr>
          <p:cNvSpPr txBox="1">
            <a:spLocks/>
          </p:cNvSpPr>
          <p:nvPr/>
        </p:nvSpPr>
        <p:spPr>
          <a:xfrm>
            <a:off x="1046999" y="3065182"/>
            <a:ext cx="7327901" cy="233910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000" dirty="0"/>
              <a:t>A one-pot, three step sequence.</a:t>
            </a:r>
          </a:p>
          <a:p>
            <a:r>
              <a:rPr lang="en-US" sz="2000" dirty="0"/>
              <a:t>Eliminates the need for several hazardous reagents such as ZnCl</a:t>
            </a:r>
            <a:r>
              <a:rPr lang="en-US" sz="2000" baseline="-25000" dirty="0"/>
              <a:t>2</a:t>
            </a:r>
            <a:r>
              <a:rPr lang="en-US" sz="2000" dirty="0"/>
              <a:t>, triphenylphosphine, and solvents such as dimethylformamide and dichloromethane.</a:t>
            </a:r>
          </a:p>
          <a:p>
            <a:r>
              <a:rPr lang="en-US" sz="2000" dirty="0"/>
              <a:t>E-factor improved by an order of magnitude.</a:t>
            </a:r>
          </a:p>
          <a:p>
            <a:r>
              <a:rPr lang="en-US" sz="2000" dirty="0"/>
              <a:t>Solvent consumption reduced by 95%, hazardous waste by 65%, </a:t>
            </a:r>
            <a:br>
              <a:rPr lang="en-US" sz="2000" dirty="0"/>
            </a:br>
            <a:r>
              <a:rPr lang="en-US" sz="2000" dirty="0"/>
              <a:t>preventing 1.5 million tons of hazardous waste per year.</a:t>
            </a:r>
          </a:p>
        </p:txBody>
      </p:sp>
      <p:sp>
        <p:nvSpPr>
          <p:cNvPr id="8" name="Rectangle 7"/>
          <p:cNvSpPr/>
          <p:nvPr/>
        </p:nvSpPr>
        <p:spPr>
          <a:xfrm>
            <a:off x="635041" y="614731"/>
            <a:ext cx="5323830" cy="707886"/>
          </a:xfrm>
          <a:prstGeom prst="rect">
            <a:avLst/>
          </a:prstGeom>
        </p:spPr>
        <p:txBody>
          <a:bodyPr wrap="none">
            <a:spAutoFit/>
          </a:bodyPr>
          <a:lstStyle/>
          <a:p>
            <a:pPr algn="ctr">
              <a:spcBef>
                <a:spcPct val="0"/>
              </a:spcBef>
            </a:pPr>
            <a:r>
              <a:rPr lang="en-US" altLang="x-none" sz="4000" dirty="0">
                <a:solidFill>
                  <a:schemeClr val="tx1">
                    <a:lumMod val="75000"/>
                    <a:lumOff val="25000"/>
                  </a:schemeClr>
                </a:solidFill>
              </a:rPr>
              <a:t>Reduced Solvent: dNTPs</a:t>
            </a:r>
          </a:p>
        </p:txBody>
      </p:sp>
      <p:sp>
        <p:nvSpPr>
          <p:cNvPr id="3" name="TextBox 2"/>
          <p:cNvSpPr txBox="1"/>
          <p:nvPr/>
        </p:nvSpPr>
        <p:spPr>
          <a:xfrm>
            <a:off x="779928" y="1609817"/>
            <a:ext cx="10821519" cy="1323439"/>
          </a:xfrm>
          <a:prstGeom prst="rect">
            <a:avLst/>
          </a:prstGeom>
          <a:noFill/>
        </p:spPr>
        <p:txBody>
          <a:bodyPr wrap="square" rtlCol="0">
            <a:spAutoFit/>
          </a:bodyPr>
          <a:lstStyle/>
          <a:p>
            <a:r>
              <a:rPr lang="en-US" sz="2000" dirty="0"/>
              <a:t>They are the building blocks of both DNA and RNA, which are chains of nucleotides made through the processes of DNA replication and transcription.</a:t>
            </a:r>
            <a:r>
              <a:rPr lang="en-US" sz="2000" baseline="30000" dirty="0"/>
              <a:t> </a:t>
            </a:r>
            <a:r>
              <a:rPr lang="en-US" sz="2000" dirty="0"/>
              <a:t>Nucleoside triphosphates also serve as a source of energy for cellular reactions and are involved in signaling pathways. Nowadays they are synthesized and used in molecular biology.</a:t>
            </a:r>
          </a:p>
        </p:txBody>
      </p:sp>
    </p:spTree>
    <p:extLst>
      <p:ext uri="{BB962C8B-B14F-4D97-AF65-F5344CB8AC3E}">
        <p14:creationId xmlns:p14="http://schemas.microsoft.com/office/powerpoint/2010/main" val="929779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6574" y="490440"/>
            <a:ext cx="10203114" cy="707886"/>
          </a:xfrm>
          <a:prstGeom prst="rect">
            <a:avLst/>
          </a:prstGeom>
          <a:noFill/>
        </p:spPr>
        <p:txBody>
          <a:bodyPr wrap="none" rtlCol="0">
            <a:spAutoFit/>
          </a:bodyPr>
          <a:lstStyle/>
          <a:p>
            <a:pPr algn="ctr"/>
            <a:r>
              <a:rPr lang="en-US" sz="4000" dirty="0">
                <a:solidFill>
                  <a:schemeClr val="tx1">
                    <a:lumMod val="75000"/>
                    <a:lumOff val="25000"/>
                  </a:schemeClr>
                </a:solidFill>
              </a:rPr>
              <a:t>Reduced Solvent: Production of Ethylene Oxide</a:t>
            </a:r>
          </a:p>
        </p:txBody>
      </p:sp>
      <p:sp>
        <p:nvSpPr>
          <p:cNvPr id="7" name="TextBox 6"/>
          <p:cNvSpPr txBox="1"/>
          <p:nvPr/>
        </p:nvSpPr>
        <p:spPr>
          <a:xfrm>
            <a:off x="699246" y="1628489"/>
            <a:ext cx="11166655" cy="1200329"/>
          </a:xfrm>
          <a:prstGeom prst="rect">
            <a:avLst/>
          </a:prstGeom>
          <a:noFill/>
        </p:spPr>
        <p:txBody>
          <a:bodyPr wrap="square" rtlCol="0">
            <a:spAutoFit/>
          </a:bodyPr>
          <a:lstStyle/>
          <a:p>
            <a:r>
              <a:rPr lang="en-US" sz="2400" dirty="0"/>
              <a:t>Ethylene oxide is used as an intermediate in the </a:t>
            </a:r>
            <a:r>
              <a:rPr lang="en-US" sz="2400" b="1" dirty="0"/>
              <a:t>production</a:t>
            </a:r>
            <a:r>
              <a:rPr lang="en-US" sz="2400" dirty="0"/>
              <a:t> of several industrial chemicals, the most notable of which is ethylene glycol. It is also used as a fumigant in certain agricultural products and as a sterilant for medical equipment and supplies.</a:t>
            </a:r>
          </a:p>
        </p:txBody>
      </p:sp>
      <p:sp>
        <p:nvSpPr>
          <p:cNvPr id="11" name="Rectangle 10"/>
          <p:cNvSpPr/>
          <p:nvPr/>
        </p:nvSpPr>
        <p:spPr>
          <a:xfrm>
            <a:off x="2613796" y="4444539"/>
            <a:ext cx="6964407" cy="13234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charset="0"/>
              <a:buChar char="•"/>
            </a:pPr>
            <a:r>
              <a:rPr lang="en-US" sz="2000" dirty="0"/>
              <a:t>Use of molecular oxygen removed the need for chlorine.</a:t>
            </a:r>
          </a:p>
          <a:p>
            <a:endParaRPr lang="en-US" sz="2000" dirty="0"/>
          </a:p>
          <a:p>
            <a:pPr marL="285750" indent="-285750">
              <a:buFont typeface="Arial" charset="0"/>
              <a:buChar char="•"/>
            </a:pPr>
            <a:r>
              <a:rPr lang="en-US" sz="2000" dirty="0"/>
              <a:t>New process generated more than 16 times less waste than the original one, eliminating the formation of waste water.</a:t>
            </a:r>
          </a:p>
        </p:txBody>
      </p:sp>
      <p:pic>
        <p:nvPicPr>
          <p:cNvPr id="3" name="Picture 2">
            <a:extLst>
              <a:ext uri="{FF2B5EF4-FFF2-40B4-BE49-F238E27FC236}">
                <a16:creationId xmlns:a16="http://schemas.microsoft.com/office/drawing/2014/main" id="{D75A5578-C36A-6247-B447-1201A2FAA594}"/>
              </a:ext>
            </a:extLst>
          </p:cNvPr>
          <p:cNvPicPr>
            <a:picLocks noChangeAspect="1"/>
          </p:cNvPicPr>
          <p:nvPr/>
        </p:nvPicPr>
        <p:blipFill>
          <a:blip r:embed="rId2"/>
          <a:stretch>
            <a:fillRect/>
          </a:stretch>
        </p:blipFill>
        <p:spPr>
          <a:xfrm>
            <a:off x="1955520" y="3384259"/>
            <a:ext cx="5943027" cy="630321"/>
          </a:xfrm>
          <a:prstGeom prst="rect">
            <a:avLst/>
          </a:prstGeom>
        </p:spPr>
      </p:pic>
      <p:sp>
        <p:nvSpPr>
          <p:cNvPr id="4" name="TextBox 3">
            <a:extLst>
              <a:ext uri="{FF2B5EF4-FFF2-40B4-BE49-F238E27FC236}">
                <a16:creationId xmlns:a16="http://schemas.microsoft.com/office/drawing/2014/main" id="{573371C6-9144-9848-81BF-F21DA77BC2A5}"/>
              </a:ext>
            </a:extLst>
          </p:cNvPr>
          <p:cNvSpPr txBox="1"/>
          <p:nvPr/>
        </p:nvSpPr>
        <p:spPr>
          <a:xfrm>
            <a:off x="8552343" y="3499364"/>
            <a:ext cx="1604991" cy="400110"/>
          </a:xfrm>
          <a:prstGeom prst="rect">
            <a:avLst/>
          </a:prstGeom>
          <a:noFill/>
        </p:spPr>
        <p:txBody>
          <a:bodyPr wrap="none" rtlCol="0">
            <a:spAutoFit/>
          </a:bodyPr>
          <a:lstStyle/>
          <a:p>
            <a:r>
              <a:rPr lang="en-US" sz="2000" dirty="0"/>
              <a:t>E-Factor = 0.3</a:t>
            </a:r>
          </a:p>
        </p:txBody>
      </p:sp>
    </p:spTree>
    <p:extLst>
      <p:ext uri="{BB962C8B-B14F-4D97-AF65-F5344CB8AC3E}">
        <p14:creationId xmlns:p14="http://schemas.microsoft.com/office/powerpoint/2010/main" val="2405556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628" y="582889"/>
            <a:ext cx="8686800" cy="646331"/>
          </a:xfrm>
        </p:spPr>
        <p:txBody>
          <a:bodyPr wrap="square">
            <a:spAutoFit/>
          </a:bodyPr>
          <a:lstStyle/>
          <a:p>
            <a:r>
              <a:rPr lang="en-US" sz="4000" dirty="0" err="1">
                <a:latin typeface="+mn-lt"/>
              </a:rPr>
              <a:t>Solventless</a:t>
            </a:r>
            <a:r>
              <a:rPr lang="en-US" sz="4000" dirty="0">
                <a:latin typeface="+mn-lt"/>
              </a:rPr>
              <a:t> Process: </a:t>
            </a:r>
            <a:r>
              <a:rPr lang="en-US" sz="4000" dirty="0" err="1">
                <a:latin typeface="+mn-lt"/>
              </a:rPr>
              <a:t>Mechanochemistry</a:t>
            </a:r>
            <a:endParaRPr lang="en-US" sz="4000" dirty="0">
              <a:latin typeface="+mn-lt"/>
            </a:endParaRPr>
          </a:p>
        </p:txBody>
      </p:sp>
      <p:sp>
        <p:nvSpPr>
          <p:cNvPr id="3" name="Content Placeholder 2"/>
          <p:cNvSpPr>
            <a:spLocks noGrp="1"/>
          </p:cNvSpPr>
          <p:nvPr>
            <p:ph idx="1"/>
          </p:nvPr>
        </p:nvSpPr>
        <p:spPr>
          <a:xfrm>
            <a:off x="753628" y="1533818"/>
            <a:ext cx="6432023" cy="3929281"/>
          </a:xfrm>
        </p:spPr>
        <p:txBody>
          <a:bodyPr>
            <a:spAutoFit/>
          </a:bodyPr>
          <a:lstStyle/>
          <a:p>
            <a:r>
              <a:rPr lang="en-US" sz="2400" b="1" dirty="0">
                <a:latin typeface="+mn-lt"/>
              </a:rPr>
              <a:t>Chemistry physically activated</a:t>
            </a:r>
          </a:p>
          <a:p>
            <a:pPr lvl="1"/>
            <a:r>
              <a:rPr lang="en-US" dirty="0"/>
              <a:t>Motion </a:t>
            </a:r>
            <a:r>
              <a:rPr lang="en-US" dirty="0">
                <a:cs typeface="Calibri" panose="020F0502020204030204" pitchFamily="34" charset="0"/>
              </a:rPr>
              <a:t>→</a:t>
            </a:r>
            <a:r>
              <a:rPr lang="en-US" dirty="0"/>
              <a:t> Friction </a:t>
            </a:r>
            <a:r>
              <a:rPr lang="en-US" dirty="0">
                <a:cs typeface="Calibri" panose="020F0502020204030204" pitchFamily="34" charset="0"/>
              </a:rPr>
              <a:t>→</a:t>
            </a:r>
            <a:r>
              <a:rPr lang="en-US" dirty="0"/>
              <a:t> Heat </a:t>
            </a:r>
            <a:r>
              <a:rPr lang="en-US" dirty="0">
                <a:cs typeface="Calibri" panose="020F0502020204030204" pitchFamily="34" charset="0"/>
              </a:rPr>
              <a:t>→</a:t>
            </a:r>
            <a:r>
              <a:rPr lang="en-US" dirty="0"/>
              <a:t> Reaction</a:t>
            </a:r>
            <a:endParaRPr lang="en-US" b="1" dirty="0"/>
          </a:p>
          <a:p>
            <a:r>
              <a:rPr lang="en-US" sz="2400" b="1" dirty="0">
                <a:latin typeface="+mn-lt"/>
              </a:rPr>
              <a:t>Uses High Energy Ball Milling </a:t>
            </a:r>
            <a:endParaRPr lang="en-US" sz="2400" dirty="0">
              <a:latin typeface="+mn-lt"/>
            </a:endParaRPr>
          </a:p>
          <a:p>
            <a:pPr lvl="1"/>
            <a:r>
              <a:rPr lang="en-US" dirty="0">
                <a:latin typeface="+mn-lt"/>
              </a:rPr>
              <a:t>Vibrating ball mill crushes particles which results in large surface areas.</a:t>
            </a:r>
          </a:p>
          <a:p>
            <a:pPr lvl="1"/>
            <a:r>
              <a:rPr lang="en-US" dirty="0">
                <a:latin typeface="+mn-lt"/>
              </a:rPr>
              <a:t>Mixing of solids allows reaction at surfaces.</a:t>
            </a:r>
          </a:p>
          <a:p>
            <a:pPr lvl="1"/>
            <a:r>
              <a:rPr lang="en-US" dirty="0">
                <a:latin typeface="+mn-lt"/>
              </a:rPr>
              <a:t>Thermal equilibrium is broken – “hot spots”, estimated at 10000 K, – Lasting 10</a:t>
            </a:r>
            <a:r>
              <a:rPr lang="en-US" baseline="30000" dirty="0">
                <a:latin typeface="+mn-lt"/>
              </a:rPr>
              <a:t>‐7</a:t>
            </a:r>
            <a:r>
              <a:rPr lang="en-US" dirty="0">
                <a:latin typeface="+mn-lt"/>
              </a:rPr>
              <a:t> seconds.</a:t>
            </a:r>
          </a:p>
          <a:p>
            <a:pPr lvl="1"/>
            <a:r>
              <a:rPr lang="en-US" dirty="0">
                <a:latin typeface="+mn-lt"/>
              </a:rPr>
              <a:t>Collisions break crystalline material.</a:t>
            </a:r>
          </a:p>
          <a:p>
            <a:pPr lvl="1"/>
            <a:r>
              <a:rPr lang="en-US" dirty="0">
                <a:latin typeface="+mn-lt"/>
              </a:rPr>
              <a:t>High pressures are generated.</a:t>
            </a:r>
            <a:endParaRPr lang="en-US" dirty="0">
              <a:effectLst/>
              <a:latin typeface="+mn-lt"/>
            </a:endParaRPr>
          </a:p>
        </p:txBody>
      </p:sp>
      <p:pic>
        <p:nvPicPr>
          <p:cNvPr id="7" name="Picture 6"/>
          <p:cNvPicPr>
            <a:picLocks noChangeAspect="1"/>
          </p:cNvPicPr>
          <p:nvPr/>
        </p:nvPicPr>
        <p:blipFill>
          <a:blip r:embed="rId2"/>
          <a:stretch>
            <a:fillRect/>
          </a:stretch>
        </p:blipFill>
        <p:spPr>
          <a:xfrm>
            <a:off x="7105791" y="2363349"/>
            <a:ext cx="4798540" cy="2536371"/>
          </a:xfrm>
          <a:prstGeom prst="rect">
            <a:avLst/>
          </a:prstGeom>
        </p:spPr>
      </p:pic>
      <p:sp>
        <p:nvSpPr>
          <p:cNvPr id="8" name="TextBox 7"/>
          <p:cNvSpPr txBox="1"/>
          <p:nvPr/>
        </p:nvSpPr>
        <p:spPr>
          <a:xfrm>
            <a:off x="5674865" y="6350596"/>
            <a:ext cx="6594416" cy="430887"/>
          </a:xfrm>
          <a:prstGeom prst="rect">
            <a:avLst/>
          </a:prstGeom>
          <a:noFill/>
        </p:spPr>
        <p:txBody>
          <a:bodyPr wrap="square" rtlCol="0">
            <a:spAutoFit/>
          </a:bodyPr>
          <a:lstStyle/>
          <a:p>
            <a:r>
              <a:rPr lang="en-US" sz="1100" dirty="0" err="1">
                <a:solidFill>
                  <a:schemeClr val="bg1">
                    <a:lumMod val="50000"/>
                  </a:schemeClr>
                </a:solidFill>
              </a:rPr>
              <a:t>Wilkening</a:t>
            </a:r>
            <a:r>
              <a:rPr lang="en-US" sz="1100" dirty="0">
                <a:solidFill>
                  <a:schemeClr val="bg1">
                    <a:lumMod val="50000"/>
                  </a:schemeClr>
                </a:solidFill>
              </a:rPr>
              <a:t>, M., </a:t>
            </a:r>
            <a:r>
              <a:rPr lang="en-US" sz="1100" dirty="0" err="1">
                <a:solidFill>
                  <a:schemeClr val="bg1">
                    <a:lumMod val="50000"/>
                  </a:schemeClr>
                </a:solidFill>
              </a:rPr>
              <a:t>Düvel</a:t>
            </a:r>
            <a:r>
              <a:rPr lang="en-US" sz="1100" dirty="0">
                <a:solidFill>
                  <a:schemeClr val="bg1">
                    <a:lumMod val="50000"/>
                  </a:schemeClr>
                </a:solidFill>
              </a:rPr>
              <a:t>, A., </a:t>
            </a:r>
            <a:r>
              <a:rPr lang="en-US" sz="1100" dirty="0" err="1">
                <a:solidFill>
                  <a:schemeClr val="bg1">
                    <a:lumMod val="50000"/>
                  </a:schemeClr>
                </a:solidFill>
              </a:rPr>
              <a:t>Preishuber-Pflügl</a:t>
            </a:r>
            <a:r>
              <a:rPr lang="en-US" sz="1100" dirty="0">
                <a:solidFill>
                  <a:schemeClr val="bg1">
                    <a:lumMod val="50000"/>
                  </a:schemeClr>
                </a:solidFill>
              </a:rPr>
              <a:t>, F., et al. (2016). Structure and ion dynamics of </a:t>
            </a:r>
            <a:r>
              <a:rPr lang="en-US" sz="1100" dirty="0" err="1">
                <a:solidFill>
                  <a:schemeClr val="bg1">
                    <a:lumMod val="50000"/>
                  </a:schemeClr>
                </a:solidFill>
              </a:rPr>
              <a:t>mechanosynthesized</a:t>
            </a:r>
            <a:r>
              <a:rPr lang="en-US" sz="1100" dirty="0">
                <a:solidFill>
                  <a:schemeClr val="bg1">
                    <a:lumMod val="50000"/>
                  </a:schemeClr>
                </a:solidFill>
              </a:rPr>
              <a:t> oxides and fluorides. </a:t>
            </a:r>
            <a:r>
              <a:rPr lang="en-US" sz="1100" i="1" dirty="0" err="1">
                <a:solidFill>
                  <a:schemeClr val="bg1">
                    <a:lumMod val="50000"/>
                  </a:schemeClr>
                </a:solidFill>
              </a:rPr>
              <a:t>Zeitschrift</a:t>
            </a:r>
            <a:r>
              <a:rPr lang="en-US" sz="1100" i="1" dirty="0">
                <a:solidFill>
                  <a:schemeClr val="bg1">
                    <a:lumMod val="50000"/>
                  </a:schemeClr>
                </a:solidFill>
              </a:rPr>
              <a:t> </a:t>
            </a:r>
            <a:r>
              <a:rPr lang="en-US" sz="1100" i="1" dirty="0" err="1">
                <a:solidFill>
                  <a:schemeClr val="bg1">
                    <a:lumMod val="50000"/>
                  </a:schemeClr>
                </a:solidFill>
              </a:rPr>
              <a:t>für</a:t>
            </a:r>
            <a:r>
              <a:rPr lang="en-US" sz="1100" i="1" dirty="0">
                <a:solidFill>
                  <a:schemeClr val="bg1">
                    <a:lumMod val="50000"/>
                  </a:schemeClr>
                </a:solidFill>
              </a:rPr>
              <a:t> </a:t>
            </a:r>
            <a:r>
              <a:rPr lang="en-US" sz="1100" i="1" dirty="0" err="1">
                <a:solidFill>
                  <a:schemeClr val="bg1">
                    <a:lumMod val="50000"/>
                  </a:schemeClr>
                </a:solidFill>
              </a:rPr>
              <a:t>Kristallographie</a:t>
            </a:r>
            <a:r>
              <a:rPr lang="en-US" sz="1100" i="1" dirty="0">
                <a:solidFill>
                  <a:schemeClr val="bg1">
                    <a:lumMod val="50000"/>
                  </a:schemeClr>
                </a:solidFill>
              </a:rPr>
              <a:t> - Crystalline Materials</a:t>
            </a:r>
            <a:r>
              <a:rPr lang="en-US" sz="1100" dirty="0">
                <a:solidFill>
                  <a:schemeClr val="bg1">
                    <a:lumMod val="50000"/>
                  </a:schemeClr>
                </a:solidFill>
              </a:rPr>
              <a:t>, 232(1-3), pp. 107-127.</a:t>
            </a:r>
          </a:p>
        </p:txBody>
      </p:sp>
    </p:spTree>
    <p:extLst>
      <p:ext uri="{BB962C8B-B14F-4D97-AF65-F5344CB8AC3E}">
        <p14:creationId xmlns:p14="http://schemas.microsoft.com/office/powerpoint/2010/main" val="4243152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788765" y="1695497"/>
            <a:ext cx="8381739" cy="307776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The Waste Treatment Pyramid</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Reduced Solvent Use</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chemeClr val="accent2"/>
                </a:solidFill>
              </a:rPr>
              <a:t>Waste as a Feedstock</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prstClr val="black"/>
                </a:solidFill>
              </a:rPr>
              <a:t>Biodegradation</a:t>
            </a:r>
          </a:p>
          <a:p>
            <a:pPr marL="971550" lvl="1" indent="-514350">
              <a:spcBef>
                <a:spcPts val="1200"/>
              </a:spcBef>
              <a:buFont typeface="Arial" panose="020B0604020202020204" pitchFamily="34" charset="0"/>
              <a:buChar char="•"/>
              <a:defRPr/>
            </a:pPr>
            <a:r>
              <a:rPr lang="en-US" sz="2400" dirty="0">
                <a:solidFill>
                  <a:prstClr val="black"/>
                </a:solidFill>
              </a:rPr>
              <a:t>Design rules/rules of thumb for biodegradation</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Designing</a:t>
            </a:r>
            <a:r>
              <a:rPr lang="en-US" sz="2400" dirty="0">
                <a:solidFill>
                  <a:prstClr val="black"/>
                </a:solidFill>
              </a:rPr>
              <a:t> Products and/or Waste to Biodegrade</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7374DC12-982D-428A-94EF-5FE58037DD06}"/>
              </a:ext>
            </a:extLst>
          </p:cNvPr>
          <p:cNvSpPr txBox="1"/>
          <p:nvPr/>
        </p:nvSpPr>
        <p:spPr>
          <a:xfrm>
            <a:off x="788765" y="534700"/>
            <a:ext cx="1723550" cy="707886"/>
          </a:xfrm>
          <a:prstGeom prst="rect">
            <a:avLst/>
          </a:prstGeom>
          <a:noFill/>
        </p:spPr>
        <p:txBody>
          <a:bodyPr wrap="none" rtlCol="0">
            <a:spAutoFit/>
          </a:bodyPr>
          <a:lstStyle/>
          <a:p>
            <a:pPr algn="ctr"/>
            <a:r>
              <a:rPr lang="en-US" sz="4000" dirty="0">
                <a:solidFill>
                  <a:schemeClr val="tx1">
                    <a:lumMod val="75000"/>
                    <a:lumOff val="25000"/>
                  </a:schemeClr>
                </a:solidFill>
              </a:rPr>
              <a:t>Outline</a:t>
            </a:r>
          </a:p>
        </p:txBody>
      </p:sp>
    </p:spTree>
    <p:extLst>
      <p:ext uri="{BB962C8B-B14F-4D97-AF65-F5344CB8AC3E}">
        <p14:creationId xmlns:p14="http://schemas.microsoft.com/office/powerpoint/2010/main" val="2391754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480" y="542803"/>
            <a:ext cx="7467600" cy="646331"/>
          </a:xfrm>
        </p:spPr>
        <p:txBody>
          <a:bodyPr wrap="square">
            <a:spAutoFit/>
          </a:bodyPr>
          <a:lstStyle/>
          <a:p>
            <a:r>
              <a:rPr lang="en-US" sz="4000" dirty="0">
                <a:latin typeface="+mn-lt"/>
              </a:rPr>
              <a:t>Utilizing Waste as a Feedstock</a:t>
            </a:r>
          </a:p>
        </p:txBody>
      </p:sp>
      <p:sp>
        <p:nvSpPr>
          <p:cNvPr id="3" name="Content Placeholder 2"/>
          <p:cNvSpPr>
            <a:spLocks noGrp="1"/>
          </p:cNvSpPr>
          <p:nvPr>
            <p:ph idx="1"/>
          </p:nvPr>
        </p:nvSpPr>
        <p:spPr>
          <a:xfrm>
            <a:off x="780480" y="1777652"/>
            <a:ext cx="5315520" cy="2599686"/>
          </a:xfrm>
        </p:spPr>
        <p:txBody>
          <a:bodyPr wrap="square">
            <a:spAutoFit/>
          </a:bodyPr>
          <a:lstStyle/>
          <a:p>
            <a:pPr marL="0" indent="0">
              <a:buNone/>
            </a:pPr>
            <a:r>
              <a:rPr lang="en-US" sz="2400" dirty="0"/>
              <a:t>Some e</a:t>
            </a:r>
            <a:r>
              <a:rPr lang="en-US" sz="2400" dirty="0">
                <a:latin typeface="+mn-lt"/>
              </a:rPr>
              <a:t>xamples:</a:t>
            </a:r>
          </a:p>
          <a:p>
            <a:r>
              <a:rPr lang="en-US" sz="2400" dirty="0">
                <a:latin typeface="+mn-lt"/>
              </a:rPr>
              <a:t>Waste cooking oil for biodiesel</a:t>
            </a:r>
          </a:p>
          <a:p>
            <a:r>
              <a:rPr lang="en-US" sz="2400" dirty="0">
                <a:latin typeface="+mn-lt"/>
              </a:rPr>
              <a:t>Crustacean shell waste for chitosan based products</a:t>
            </a:r>
          </a:p>
          <a:p>
            <a:r>
              <a:rPr lang="en-US" sz="2400" dirty="0">
                <a:latin typeface="+mn-lt"/>
              </a:rPr>
              <a:t>Red mud for bricks</a:t>
            </a:r>
          </a:p>
          <a:p>
            <a:r>
              <a:rPr lang="en-US" sz="2400" dirty="0">
                <a:latin typeface="+mn-lt"/>
              </a:rPr>
              <a:t>Glycerol for lactic acid using catalyst</a:t>
            </a:r>
          </a:p>
        </p:txBody>
      </p:sp>
      <p:pic>
        <p:nvPicPr>
          <p:cNvPr id="6" name="Picture 5">
            <a:extLst>
              <a:ext uri="{FF2B5EF4-FFF2-40B4-BE49-F238E27FC236}">
                <a16:creationId xmlns:a16="http://schemas.microsoft.com/office/drawing/2014/main" id="{C41F9090-035A-674F-A5A5-B3595D0DF81A}"/>
              </a:ext>
            </a:extLst>
          </p:cNvPr>
          <p:cNvPicPr>
            <a:picLocks noChangeAspect="1"/>
          </p:cNvPicPr>
          <p:nvPr/>
        </p:nvPicPr>
        <p:blipFill>
          <a:blip r:embed="rId2"/>
          <a:stretch>
            <a:fillRect/>
          </a:stretch>
        </p:blipFill>
        <p:spPr>
          <a:xfrm>
            <a:off x="6322360" y="1629734"/>
            <a:ext cx="4529791" cy="4529791"/>
          </a:xfrm>
          <a:prstGeom prst="rect">
            <a:avLst/>
          </a:prstGeom>
        </p:spPr>
      </p:pic>
      <p:sp>
        <p:nvSpPr>
          <p:cNvPr id="7" name="Rectangle 6">
            <a:extLst>
              <a:ext uri="{FF2B5EF4-FFF2-40B4-BE49-F238E27FC236}">
                <a16:creationId xmlns:a16="http://schemas.microsoft.com/office/drawing/2014/main" id="{C5460535-19BD-DC4B-94A2-AB9F6A365482}"/>
              </a:ext>
            </a:extLst>
          </p:cNvPr>
          <p:cNvSpPr/>
          <p:nvPr/>
        </p:nvSpPr>
        <p:spPr>
          <a:xfrm>
            <a:off x="5926150" y="6494112"/>
            <a:ext cx="6600897" cy="246221"/>
          </a:xfrm>
          <a:prstGeom prst="rect">
            <a:avLst/>
          </a:prstGeom>
        </p:spPr>
        <p:txBody>
          <a:bodyPr wrap="square">
            <a:spAutoFit/>
          </a:bodyPr>
          <a:lstStyle/>
          <a:p>
            <a:r>
              <a:rPr lang="en-US" sz="1000" dirty="0">
                <a:solidFill>
                  <a:schemeClr val="tx1">
                    <a:lumMod val="50000"/>
                    <a:lumOff val="50000"/>
                  </a:schemeClr>
                </a:solidFill>
              </a:rPr>
              <a:t>https://www.123rf.com/stock-photo/</a:t>
            </a:r>
            <a:r>
              <a:rPr lang="en-US" sz="1000" dirty="0" err="1">
                <a:solidFill>
                  <a:schemeClr val="tx1">
                    <a:lumMod val="50000"/>
                    <a:lumOff val="50000"/>
                  </a:schemeClr>
                </a:solidFill>
              </a:rPr>
              <a:t>biodiesel_production.html</a:t>
            </a:r>
            <a:r>
              <a:rPr lang="en-US" sz="1000" dirty="0">
                <a:solidFill>
                  <a:schemeClr val="tx1">
                    <a:lumMod val="50000"/>
                    <a:lumOff val="50000"/>
                  </a:schemeClr>
                </a:solidFill>
              </a:rPr>
              <a:t>?&amp;</a:t>
            </a:r>
            <a:r>
              <a:rPr lang="en-US" sz="1000" dirty="0" err="1">
                <a:solidFill>
                  <a:schemeClr val="tx1">
                    <a:lumMod val="50000"/>
                    <a:lumOff val="50000"/>
                  </a:schemeClr>
                </a:solidFill>
              </a:rPr>
              <a:t>sti</a:t>
            </a:r>
            <a:r>
              <a:rPr lang="en-US" sz="1000" dirty="0">
                <a:solidFill>
                  <a:schemeClr val="tx1">
                    <a:lumMod val="50000"/>
                    <a:lumOff val="50000"/>
                  </a:schemeClr>
                </a:solidFill>
              </a:rPr>
              <a:t>=nb1guj45pd99v8lsd8|&amp;</a:t>
            </a:r>
            <a:r>
              <a:rPr lang="en-US" sz="1000" dirty="0" err="1">
                <a:solidFill>
                  <a:schemeClr val="tx1">
                    <a:lumMod val="50000"/>
                    <a:lumOff val="50000"/>
                  </a:schemeClr>
                </a:solidFill>
              </a:rPr>
              <a:t>mediapopup</a:t>
            </a:r>
            <a:r>
              <a:rPr lang="en-US" sz="1000" dirty="0">
                <a:solidFill>
                  <a:schemeClr val="tx1">
                    <a:lumMod val="50000"/>
                    <a:lumOff val="50000"/>
                  </a:schemeClr>
                </a:solidFill>
              </a:rPr>
              <a:t>=70457693</a:t>
            </a:r>
          </a:p>
        </p:txBody>
      </p:sp>
    </p:spTree>
    <p:extLst>
      <p:ext uri="{BB962C8B-B14F-4D97-AF65-F5344CB8AC3E}">
        <p14:creationId xmlns:p14="http://schemas.microsoft.com/office/powerpoint/2010/main" val="2641139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742" y="40651"/>
            <a:ext cx="9624743" cy="1323439"/>
          </a:xfrm>
        </p:spPr>
        <p:txBody>
          <a:bodyPr wrap="square">
            <a:spAutoFit/>
          </a:bodyPr>
          <a:lstStyle/>
          <a:p>
            <a:pPr>
              <a:lnSpc>
                <a:spcPct val="100000"/>
              </a:lnSpc>
            </a:pPr>
            <a:r>
              <a:rPr lang="en-US" altLang="en-US" sz="4000" dirty="0">
                <a:latin typeface="+mn-lt"/>
              </a:rPr>
              <a:t>Example: Electrocatalytic Oxidation of Glycerol to Chemical Feedstocks</a:t>
            </a:r>
            <a:endParaRPr lang="en-US" sz="4000" dirty="0">
              <a:latin typeface="+mn-lt"/>
            </a:endParaRPr>
          </a:p>
        </p:txBody>
      </p:sp>
      <p:graphicFrame>
        <p:nvGraphicFramePr>
          <p:cNvPr id="4" name="Object 5"/>
          <p:cNvGraphicFramePr>
            <a:graphicFrameLocks noChangeAspect="1"/>
          </p:cNvGraphicFramePr>
          <p:nvPr>
            <p:extLst>
              <p:ext uri="{D42A27DB-BD31-4B8C-83A1-F6EECF244321}">
                <p14:modId xmlns:p14="http://schemas.microsoft.com/office/powerpoint/2010/main" val="4151029522"/>
              </p:ext>
            </p:extLst>
          </p:nvPr>
        </p:nvGraphicFramePr>
        <p:xfrm>
          <a:off x="849742" y="1752451"/>
          <a:ext cx="6521728" cy="2774594"/>
        </p:xfrm>
        <a:graphic>
          <a:graphicData uri="http://schemas.openxmlformats.org/presentationml/2006/ole">
            <mc:AlternateContent xmlns:mc="http://schemas.openxmlformats.org/markup-compatibility/2006">
              <mc:Choice xmlns:v="urn:schemas-microsoft-com:vml" Requires="v">
                <p:oleObj spid="_x0000_s1118" name="CS ChemDraw Drawing" r:id="rId3" imgW="3940878" imgH="1678160" progId="ChemDraw.Document.6.0">
                  <p:embed/>
                </p:oleObj>
              </mc:Choice>
              <mc:Fallback>
                <p:oleObj name="CS ChemDraw Drawing" r:id="rId3" imgW="3940878" imgH="1678160" progId="ChemDraw.Document.6.0">
                  <p:embed/>
                  <p:pic>
                    <p:nvPicPr>
                      <p:cNvPr id="4" name="Object 5"/>
                      <p:cNvPicPr>
                        <a:picLocks noChangeAspect="1" noChangeArrowheads="1"/>
                      </p:cNvPicPr>
                      <p:nvPr/>
                    </p:nvPicPr>
                    <p:blipFill>
                      <a:blip r:embed="rId4"/>
                      <a:srcRect/>
                      <a:stretch>
                        <a:fillRect/>
                      </a:stretch>
                    </p:blipFill>
                    <p:spPr bwMode="auto">
                      <a:xfrm>
                        <a:off x="849742" y="1752451"/>
                        <a:ext cx="6521728" cy="2774594"/>
                      </a:xfrm>
                      <a:prstGeom prst="rect">
                        <a:avLst/>
                      </a:prstGeom>
                      <a:noFill/>
                      <a:ln>
                        <a:noFill/>
                      </a:ln>
                      <a:extLst/>
                    </p:spPr>
                  </p:pic>
                </p:oleObj>
              </mc:Fallback>
            </mc:AlternateContent>
          </a:graphicData>
        </a:graphic>
      </p:graphicFrame>
      <p:sp>
        <p:nvSpPr>
          <p:cNvPr id="5" name="TextBox 6"/>
          <p:cNvSpPr txBox="1">
            <a:spLocks noChangeArrowheads="1"/>
          </p:cNvSpPr>
          <p:nvPr/>
        </p:nvSpPr>
        <p:spPr bwMode="auto">
          <a:xfrm>
            <a:off x="7871621" y="1668711"/>
            <a:ext cx="3982390" cy="42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ts val="600"/>
              </a:spcBef>
              <a:buClrTx/>
              <a:buFont typeface="Arial" panose="020B0604020202020204" pitchFamily="34" charset="0"/>
              <a:buChar char="•"/>
            </a:pPr>
            <a:r>
              <a:rPr lang="en-US" altLang="en-US" sz="2200" dirty="0">
                <a:latin typeface="+mn-lt"/>
              </a:rPr>
              <a:t>2011 US bio-diesel production reached 967 million gallons.</a:t>
            </a:r>
          </a:p>
          <a:p>
            <a:pPr lvl="1">
              <a:spcBef>
                <a:spcPts val="600"/>
              </a:spcBef>
              <a:buFont typeface="Arial" panose="020B0604020202020204" pitchFamily="34" charset="0"/>
              <a:buChar char="•"/>
            </a:pPr>
            <a:r>
              <a:rPr lang="en-US" altLang="en-US" sz="2200" dirty="0">
                <a:latin typeface="+mn-lt"/>
              </a:rPr>
              <a:t>1 Olympic-size swimming =  approx. 660,000 gallons.</a:t>
            </a:r>
          </a:p>
          <a:p>
            <a:pPr lvl="1">
              <a:spcBef>
                <a:spcPts val="600"/>
              </a:spcBef>
              <a:buFont typeface="Arial" panose="020B0604020202020204" pitchFamily="34" charset="0"/>
              <a:buChar char="•"/>
            </a:pPr>
            <a:r>
              <a:rPr lang="en-US" altLang="en-US" sz="2200" dirty="0">
                <a:latin typeface="+mn-lt"/>
              </a:rPr>
              <a:t>Almost 1460 Olympic-sized swimming pools of glycerol.</a:t>
            </a:r>
          </a:p>
          <a:p>
            <a:pPr>
              <a:spcBef>
                <a:spcPts val="600"/>
              </a:spcBef>
              <a:buClrTx/>
              <a:buFont typeface="Arial" panose="020B0604020202020204" pitchFamily="34" charset="0"/>
              <a:buChar char="•"/>
            </a:pPr>
            <a:r>
              <a:rPr lang="en-US" altLang="en-US" sz="2200" dirty="0">
                <a:latin typeface="+mn-lt"/>
              </a:rPr>
              <a:t>Current treatment:</a:t>
            </a:r>
          </a:p>
          <a:p>
            <a:pPr lvl="1">
              <a:spcBef>
                <a:spcPts val="600"/>
              </a:spcBef>
              <a:buFont typeface="Arial" panose="020B0604020202020204" pitchFamily="34" charset="0"/>
              <a:buChar char="•"/>
            </a:pPr>
            <a:r>
              <a:rPr lang="en-US" altLang="en-US" sz="2200" dirty="0">
                <a:latin typeface="+mn-lt"/>
              </a:rPr>
              <a:t>Dispose (sold for $240/ton!).</a:t>
            </a:r>
          </a:p>
          <a:p>
            <a:pPr lvl="1">
              <a:spcBef>
                <a:spcPts val="600"/>
              </a:spcBef>
              <a:buFont typeface="Arial" panose="020B0604020202020204" pitchFamily="34" charset="0"/>
              <a:buChar char="•"/>
            </a:pPr>
            <a:r>
              <a:rPr lang="en-US" altLang="en-US" sz="2200" dirty="0">
                <a:latin typeface="+mn-lt"/>
              </a:rPr>
              <a:t>Combust as fuel.</a:t>
            </a:r>
          </a:p>
        </p:txBody>
      </p:sp>
      <p:sp>
        <p:nvSpPr>
          <p:cNvPr id="6" name="Rectangle 5"/>
          <p:cNvSpPr/>
          <p:nvPr/>
        </p:nvSpPr>
        <p:spPr>
          <a:xfrm>
            <a:off x="5731273" y="6244611"/>
            <a:ext cx="6723185" cy="553998"/>
          </a:xfrm>
          <a:prstGeom prst="rect">
            <a:avLst/>
          </a:prstGeom>
        </p:spPr>
        <p:txBody>
          <a:bodyPr wrap="square">
            <a:spAutoFit/>
          </a:bodyPr>
          <a:lstStyle/>
          <a:p>
            <a:pPr>
              <a:defRPr/>
            </a:pPr>
            <a:r>
              <a:rPr lang="en-US" sz="1000" dirty="0">
                <a:solidFill>
                  <a:schemeClr val="bg1">
                    <a:lumMod val="50000"/>
                  </a:schemeClr>
                </a:solidFill>
              </a:rPr>
              <a:t>Chen, L.; Ren, S.; Ye, X. P., </a:t>
            </a:r>
            <a:r>
              <a:rPr lang="en-US" sz="1000" i="1" dirty="0">
                <a:solidFill>
                  <a:schemeClr val="bg1">
                    <a:lumMod val="50000"/>
                  </a:schemeClr>
                </a:solidFill>
              </a:rPr>
              <a:t>Fuel Processing Technology </a:t>
            </a:r>
            <a:r>
              <a:rPr lang="en-US" sz="1000" b="1" dirty="0">
                <a:solidFill>
                  <a:schemeClr val="bg1">
                    <a:lumMod val="50000"/>
                  </a:schemeClr>
                </a:solidFill>
              </a:rPr>
              <a:t>2014,</a:t>
            </a:r>
            <a:r>
              <a:rPr lang="en-US" sz="1000" dirty="0">
                <a:solidFill>
                  <a:schemeClr val="bg1">
                    <a:lumMod val="50000"/>
                  </a:schemeClr>
                </a:solidFill>
              </a:rPr>
              <a:t> </a:t>
            </a:r>
            <a:r>
              <a:rPr lang="en-US" sz="1000" i="1" dirty="0">
                <a:solidFill>
                  <a:schemeClr val="bg1">
                    <a:lumMod val="50000"/>
                  </a:schemeClr>
                </a:solidFill>
              </a:rPr>
              <a:t>120</a:t>
            </a:r>
            <a:r>
              <a:rPr lang="en-US" sz="1000" dirty="0">
                <a:solidFill>
                  <a:schemeClr val="bg1">
                    <a:lumMod val="50000"/>
                  </a:schemeClr>
                </a:solidFill>
              </a:rPr>
              <a:t>, 40-47.</a:t>
            </a:r>
          </a:p>
          <a:p>
            <a:pPr>
              <a:defRPr/>
            </a:pPr>
            <a:r>
              <a:rPr lang="en-US" sz="1000" dirty="0">
                <a:solidFill>
                  <a:schemeClr val="bg1">
                    <a:lumMod val="50000"/>
                  </a:schemeClr>
                </a:solidFill>
              </a:rPr>
              <a:t>T. </a:t>
            </a:r>
            <a:r>
              <a:rPr lang="en-US" sz="1000" dirty="0" err="1">
                <a:solidFill>
                  <a:schemeClr val="bg1">
                    <a:lumMod val="50000"/>
                  </a:schemeClr>
                </a:solidFill>
              </a:rPr>
              <a:t>Werpy</a:t>
            </a:r>
            <a:r>
              <a:rPr lang="en-US" sz="1000" dirty="0">
                <a:solidFill>
                  <a:schemeClr val="bg1">
                    <a:lumMod val="50000"/>
                  </a:schemeClr>
                </a:solidFill>
              </a:rPr>
              <a:t>, G. Petersen, Top value added chemicals from biomass, Pacific Northwest National Laboratory (PNNL), National Renewable Energy Laboratory (NREL), Office of Biomass Program (EERE), 2004.</a:t>
            </a:r>
          </a:p>
        </p:txBody>
      </p:sp>
      <p:sp>
        <p:nvSpPr>
          <p:cNvPr id="7" name="Right Arrow 3"/>
          <p:cNvSpPr>
            <a:spLocks noChangeArrowheads="1"/>
          </p:cNvSpPr>
          <p:nvPr/>
        </p:nvSpPr>
        <p:spPr bwMode="auto">
          <a:xfrm rot="16200000">
            <a:off x="6387024" y="4838192"/>
            <a:ext cx="633413" cy="381000"/>
          </a:xfrm>
          <a:prstGeom prst="rightArrow">
            <a:avLst>
              <a:gd name="adj1" fmla="val 50000"/>
              <a:gd name="adj2" fmla="val 5003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400"/>
          </a:p>
        </p:txBody>
      </p:sp>
      <p:sp>
        <p:nvSpPr>
          <p:cNvPr id="8" name="TextBox 4"/>
          <p:cNvSpPr txBox="1">
            <a:spLocks noChangeArrowheads="1"/>
          </p:cNvSpPr>
          <p:nvPr/>
        </p:nvSpPr>
        <p:spPr bwMode="auto">
          <a:xfrm>
            <a:off x="5934583" y="5353336"/>
            <a:ext cx="1538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400" dirty="0"/>
              <a:t>Bio-diesel</a:t>
            </a:r>
          </a:p>
        </p:txBody>
      </p:sp>
      <p:sp>
        <p:nvSpPr>
          <p:cNvPr id="9" name="Right Arrow 10"/>
          <p:cNvSpPr>
            <a:spLocks noChangeArrowheads="1"/>
          </p:cNvSpPr>
          <p:nvPr/>
        </p:nvSpPr>
        <p:spPr bwMode="auto">
          <a:xfrm rot="16200000">
            <a:off x="4591271" y="4837397"/>
            <a:ext cx="631825" cy="381000"/>
          </a:xfrm>
          <a:prstGeom prst="rightArrow">
            <a:avLst>
              <a:gd name="adj1" fmla="val 50000"/>
              <a:gd name="adj2" fmla="val 4991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400"/>
          </a:p>
        </p:txBody>
      </p:sp>
      <p:sp>
        <p:nvSpPr>
          <p:cNvPr id="10" name="TextBox 11"/>
          <p:cNvSpPr txBox="1">
            <a:spLocks noChangeArrowheads="1"/>
          </p:cNvSpPr>
          <p:nvPr/>
        </p:nvSpPr>
        <p:spPr bwMode="auto">
          <a:xfrm>
            <a:off x="4278533" y="5354926"/>
            <a:ext cx="1257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400" dirty="0"/>
              <a:t>“Waste”</a:t>
            </a:r>
          </a:p>
        </p:txBody>
      </p:sp>
      <p:cxnSp>
        <p:nvCxnSpPr>
          <p:cNvPr id="11" name="Straight Connector 10">
            <a:extLst>
              <a:ext uri="{FF2B5EF4-FFF2-40B4-BE49-F238E27FC236}">
                <a16:creationId xmlns:a16="http://schemas.microsoft.com/office/drawing/2014/main" id="{4CAC9BE1-96D3-4F28-B751-53430409F6CF}"/>
              </a:ext>
            </a:extLst>
          </p:cNvPr>
          <p:cNvCxnSpPr>
            <a:cxnSpLocks/>
          </p:cNvCxnSpPr>
          <p:nvPr/>
        </p:nvCxnSpPr>
        <p:spPr>
          <a:xfrm flipV="1">
            <a:off x="7678271" y="1574827"/>
            <a:ext cx="0" cy="43889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274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835126" y="448904"/>
            <a:ext cx="9152508" cy="646331"/>
          </a:xfrm>
        </p:spPr>
        <p:txBody>
          <a:bodyPr wrap="square">
            <a:spAutoFit/>
          </a:bodyPr>
          <a:lstStyle/>
          <a:p>
            <a:r>
              <a:rPr lang="en-US" altLang="en-US" sz="4000" dirty="0">
                <a:latin typeface="+mn-lt"/>
              </a:rPr>
              <a:t>Glycerol to Valuable Platform Chemicals</a:t>
            </a:r>
          </a:p>
        </p:txBody>
      </p:sp>
      <p:graphicFrame>
        <p:nvGraphicFramePr>
          <p:cNvPr id="20" name="Object 5"/>
          <p:cNvGraphicFramePr>
            <a:graphicFrameLocks noChangeAspect="1"/>
          </p:cNvGraphicFramePr>
          <p:nvPr>
            <p:extLst/>
          </p:nvPr>
        </p:nvGraphicFramePr>
        <p:xfrm>
          <a:off x="5410200" y="3429000"/>
          <a:ext cx="1225550" cy="800100"/>
        </p:xfrm>
        <a:graphic>
          <a:graphicData uri="http://schemas.openxmlformats.org/presentationml/2006/ole">
            <mc:AlternateContent xmlns:mc="http://schemas.openxmlformats.org/markup-compatibility/2006">
              <mc:Choice xmlns:v="urn:schemas-microsoft-com:vml" Requires="v">
                <p:oleObj spid="_x0000_s2700" name="CS ChemDraw Drawing" r:id="rId4" imgW="958821" imgH="621886" progId="ChemDraw.Document.6.0">
                  <p:embed/>
                </p:oleObj>
              </mc:Choice>
              <mc:Fallback>
                <p:oleObj name="CS ChemDraw Drawing" r:id="rId4" imgW="958821" imgH="621886" progId="ChemDraw.Document.6.0">
                  <p:embed/>
                  <p:pic>
                    <p:nvPicPr>
                      <p:cNvPr id="2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429000"/>
                        <a:ext cx="1225550" cy="800100"/>
                      </a:xfrm>
                      <a:prstGeom prst="rect">
                        <a:avLst/>
                      </a:prstGeom>
                      <a:noFill/>
                      <a:ln>
                        <a:noFill/>
                      </a:ln>
                      <a:extLst/>
                    </p:spPr>
                  </p:pic>
                </p:oleObj>
              </mc:Fallback>
            </mc:AlternateContent>
          </a:graphicData>
        </a:graphic>
      </p:graphicFrame>
      <p:sp>
        <p:nvSpPr>
          <p:cNvPr id="21" name="Right Arrow 20"/>
          <p:cNvSpPr>
            <a:spLocks noChangeAspect="1"/>
          </p:cNvSpPr>
          <p:nvPr/>
        </p:nvSpPr>
        <p:spPr>
          <a:xfrm rot="19923074">
            <a:off x="6747455" y="2842656"/>
            <a:ext cx="904875" cy="282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ight Arrow 21"/>
          <p:cNvSpPr>
            <a:spLocks noChangeAspect="1"/>
          </p:cNvSpPr>
          <p:nvPr/>
        </p:nvSpPr>
        <p:spPr>
          <a:xfrm>
            <a:off x="6913565" y="3602041"/>
            <a:ext cx="904875" cy="282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a:spLocks noChangeAspect="1"/>
          </p:cNvSpPr>
          <p:nvPr/>
        </p:nvSpPr>
        <p:spPr>
          <a:xfrm rot="1890968">
            <a:off x="6699036" y="4430950"/>
            <a:ext cx="904875" cy="282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4" name="Object 9"/>
          <p:cNvGraphicFramePr>
            <a:graphicFrameLocks noChangeAspect="1"/>
          </p:cNvGraphicFramePr>
          <p:nvPr>
            <p:extLst/>
          </p:nvPr>
        </p:nvGraphicFramePr>
        <p:xfrm>
          <a:off x="7665780" y="2164964"/>
          <a:ext cx="846137" cy="1063625"/>
        </p:xfrm>
        <a:graphic>
          <a:graphicData uri="http://schemas.openxmlformats.org/presentationml/2006/ole">
            <mc:AlternateContent xmlns:mc="http://schemas.openxmlformats.org/markup-compatibility/2006">
              <mc:Choice xmlns:v="urn:schemas-microsoft-com:vml" Requires="v">
                <p:oleObj spid="_x0000_s2701" name="CS ChemDraw Drawing" r:id="rId6" imgW="663245" imgH="833565" progId="ChemDraw.Document.6.0">
                  <p:embed/>
                </p:oleObj>
              </mc:Choice>
              <mc:Fallback>
                <p:oleObj name="CS ChemDraw Drawing" r:id="rId6" imgW="663245" imgH="833565" progId="ChemDraw.Document.6.0">
                  <p:embed/>
                  <p:pic>
                    <p:nvPicPr>
                      <p:cNvPr id="24"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5780" y="2164964"/>
                        <a:ext cx="846137" cy="1063625"/>
                      </a:xfrm>
                      <a:prstGeom prst="rect">
                        <a:avLst/>
                      </a:prstGeom>
                      <a:noFill/>
                      <a:ln>
                        <a:noFill/>
                      </a:ln>
                      <a:extLst/>
                    </p:spPr>
                  </p:pic>
                </p:oleObj>
              </mc:Fallback>
            </mc:AlternateContent>
          </a:graphicData>
        </a:graphic>
      </p:graphicFrame>
      <p:graphicFrame>
        <p:nvGraphicFramePr>
          <p:cNvPr id="25" name="Object 10"/>
          <p:cNvGraphicFramePr>
            <a:graphicFrameLocks noChangeAspect="1"/>
          </p:cNvGraphicFramePr>
          <p:nvPr>
            <p:extLst/>
          </p:nvPr>
        </p:nvGraphicFramePr>
        <p:xfrm>
          <a:off x="7941661" y="3383433"/>
          <a:ext cx="1227138" cy="1063625"/>
        </p:xfrm>
        <a:graphic>
          <a:graphicData uri="http://schemas.openxmlformats.org/presentationml/2006/ole">
            <mc:AlternateContent xmlns:mc="http://schemas.openxmlformats.org/markup-compatibility/2006">
              <mc:Choice xmlns:v="urn:schemas-microsoft-com:vml" Requires="v">
                <p:oleObj spid="_x0000_s2702" name="CS ChemDraw Drawing" r:id="rId8" imgW="961790" imgH="833565" progId="ChemDraw.Document.6.0">
                  <p:embed/>
                </p:oleObj>
              </mc:Choice>
              <mc:Fallback>
                <p:oleObj name="CS ChemDraw Drawing" r:id="rId8" imgW="961790" imgH="833565" progId="ChemDraw.Document.6.0">
                  <p:embed/>
                  <p:pic>
                    <p:nvPicPr>
                      <p:cNvPr id="25"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1661" y="3383433"/>
                        <a:ext cx="1227138" cy="1063625"/>
                      </a:xfrm>
                      <a:prstGeom prst="rect">
                        <a:avLst/>
                      </a:prstGeom>
                      <a:noFill/>
                      <a:ln>
                        <a:noFill/>
                      </a:ln>
                      <a:extLst/>
                    </p:spPr>
                  </p:pic>
                </p:oleObj>
              </mc:Fallback>
            </mc:AlternateContent>
          </a:graphicData>
        </a:graphic>
      </p:graphicFrame>
      <p:graphicFrame>
        <p:nvGraphicFramePr>
          <p:cNvPr id="26" name="Object 11"/>
          <p:cNvGraphicFramePr>
            <a:graphicFrameLocks noChangeAspect="1"/>
          </p:cNvGraphicFramePr>
          <p:nvPr>
            <p:extLst/>
          </p:nvPr>
        </p:nvGraphicFramePr>
        <p:xfrm>
          <a:off x="7547403" y="4644744"/>
          <a:ext cx="1327150" cy="839787"/>
        </p:xfrm>
        <a:graphic>
          <a:graphicData uri="http://schemas.openxmlformats.org/presentationml/2006/ole">
            <mc:AlternateContent xmlns:mc="http://schemas.openxmlformats.org/markup-compatibility/2006">
              <mc:Choice xmlns:v="urn:schemas-microsoft-com:vml" Requires="v">
                <p:oleObj spid="_x0000_s2703" name="CS ChemDraw Drawing" r:id="rId10" imgW="1040667" imgH="658368" progId="ChemDraw.Document.6.0">
                  <p:embed/>
                </p:oleObj>
              </mc:Choice>
              <mc:Fallback>
                <p:oleObj name="CS ChemDraw Drawing" r:id="rId10" imgW="1040667" imgH="658368" progId="ChemDraw.Document.6.0">
                  <p:embed/>
                  <p:pic>
                    <p:nvPicPr>
                      <p:cNvPr id="26"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7403" y="4644744"/>
                        <a:ext cx="1327150" cy="839787"/>
                      </a:xfrm>
                      <a:prstGeom prst="rect">
                        <a:avLst/>
                      </a:prstGeom>
                      <a:noFill/>
                      <a:ln>
                        <a:noFill/>
                      </a:ln>
                      <a:extLst/>
                    </p:spPr>
                  </p:pic>
                </p:oleObj>
              </mc:Fallback>
            </mc:AlternateContent>
          </a:graphicData>
        </a:graphic>
      </p:graphicFrame>
      <p:sp>
        <p:nvSpPr>
          <p:cNvPr id="27" name="TextBox 26"/>
          <p:cNvSpPr txBox="1">
            <a:spLocks noChangeAspect="1"/>
          </p:cNvSpPr>
          <p:nvPr/>
        </p:nvSpPr>
        <p:spPr>
          <a:xfrm>
            <a:off x="8594009" y="2385475"/>
            <a:ext cx="1388192" cy="307777"/>
          </a:xfrm>
          <a:prstGeom prst="rect">
            <a:avLst/>
          </a:prstGeom>
          <a:noFill/>
        </p:spPr>
        <p:txBody>
          <a:bodyPr wrap="square">
            <a:spAutoFit/>
          </a:bodyPr>
          <a:lstStyle/>
          <a:p>
            <a:pPr>
              <a:defRPr/>
            </a:pPr>
            <a:r>
              <a:rPr lang="en-US" sz="1400" b="1" dirty="0"/>
              <a:t>Polylactic acid</a:t>
            </a:r>
          </a:p>
        </p:txBody>
      </p:sp>
      <p:sp>
        <p:nvSpPr>
          <p:cNvPr id="28" name="TextBox 13"/>
          <p:cNvSpPr txBox="1">
            <a:spLocks noChangeAspect="1" noChangeArrowheads="1"/>
          </p:cNvSpPr>
          <p:nvPr/>
        </p:nvSpPr>
        <p:spPr bwMode="auto">
          <a:xfrm>
            <a:off x="9224963" y="3378566"/>
            <a:ext cx="11366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400" b="1" dirty="0">
                <a:latin typeface="+mn-lt"/>
              </a:rPr>
              <a:t>Valuable medicinal product</a:t>
            </a:r>
          </a:p>
        </p:txBody>
      </p:sp>
      <p:sp>
        <p:nvSpPr>
          <p:cNvPr id="29" name="TextBox 14"/>
          <p:cNvSpPr txBox="1">
            <a:spLocks noChangeAspect="1" noChangeArrowheads="1"/>
          </p:cNvSpPr>
          <p:nvPr/>
        </p:nvSpPr>
        <p:spPr bwMode="auto">
          <a:xfrm>
            <a:off x="9050337" y="4541821"/>
            <a:ext cx="13112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400" b="1" dirty="0">
                <a:latin typeface="+mn-lt"/>
              </a:rPr>
              <a:t>Sunless tanning product</a:t>
            </a:r>
          </a:p>
        </p:txBody>
      </p:sp>
      <p:graphicFrame>
        <p:nvGraphicFramePr>
          <p:cNvPr id="2" name="Object 1"/>
          <p:cNvGraphicFramePr>
            <a:graphicFrameLocks noChangeAspect="1"/>
          </p:cNvGraphicFramePr>
          <p:nvPr>
            <p:extLst/>
          </p:nvPr>
        </p:nvGraphicFramePr>
        <p:xfrm>
          <a:off x="2875253" y="3505202"/>
          <a:ext cx="1053649" cy="795415"/>
        </p:xfrm>
        <a:graphic>
          <a:graphicData uri="http://schemas.openxmlformats.org/presentationml/2006/ole">
            <mc:AlternateContent xmlns:mc="http://schemas.openxmlformats.org/markup-compatibility/2006">
              <mc:Choice xmlns:v="urn:schemas-microsoft-com:vml" Requires="v">
                <p:oleObj spid="_x0000_s2704" name="CS ChemDraw Drawing" r:id="rId12" imgW="829056" imgH="626128" progId="ChemDraw.Document.6.0">
                  <p:embed/>
                </p:oleObj>
              </mc:Choice>
              <mc:Fallback>
                <p:oleObj name="CS ChemDraw Drawing" r:id="rId12" imgW="829056" imgH="626128" progId="ChemDraw.Document.6.0">
                  <p:embed/>
                  <p:pic>
                    <p:nvPicPr>
                      <p:cNvPr id="2" name="Object 1"/>
                      <p:cNvPicPr/>
                      <p:nvPr/>
                    </p:nvPicPr>
                    <p:blipFill>
                      <a:blip r:embed="rId13"/>
                      <a:stretch>
                        <a:fillRect/>
                      </a:stretch>
                    </p:blipFill>
                    <p:spPr>
                      <a:xfrm>
                        <a:off x="2875253" y="3505202"/>
                        <a:ext cx="1053649" cy="795415"/>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2985703" y="4673061"/>
          <a:ext cx="1689100" cy="1171575"/>
        </p:xfrm>
        <a:graphic>
          <a:graphicData uri="http://schemas.openxmlformats.org/presentationml/2006/ole">
            <mc:AlternateContent xmlns:mc="http://schemas.openxmlformats.org/markup-compatibility/2006">
              <mc:Choice xmlns:v="urn:schemas-microsoft-com:vml" Requires="v">
                <p:oleObj spid="_x0000_s2705" name="CS ChemDraw Drawing" r:id="rId14" imgW="1258638" imgH="873441" progId="ChemDraw.Document.6.0">
                  <p:embed/>
                </p:oleObj>
              </mc:Choice>
              <mc:Fallback>
                <p:oleObj name="CS ChemDraw Drawing" r:id="rId14" imgW="1258638" imgH="873441" progId="ChemDraw.Document.6.0">
                  <p:embed/>
                  <p:pic>
                    <p:nvPicPr>
                      <p:cNvPr id="3" name="Object 2"/>
                      <p:cNvPicPr/>
                      <p:nvPr/>
                    </p:nvPicPr>
                    <p:blipFill>
                      <a:blip r:embed="rId15"/>
                      <a:stretch>
                        <a:fillRect/>
                      </a:stretch>
                    </p:blipFill>
                    <p:spPr>
                      <a:xfrm>
                        <a:off x="2985703" y="4673061"/>
                        <a:ext cx="1689100" cy="1171575"/>
                      </a:xfrm>
                      <a:prstGeom prst="rect">
                        <a:avLst/>
                      </a:prstGeom>
                    </p:spPr>
                  </p:pic>
                </p:oleObj>
              </mc:Fallback>
            </mc:AlternateContent>
          </a:graphicData>
        </a:graphic>
      </p:graphicFrame>
      <p:sp>
        <p:nvSpPr>
          <p:cNvPr id="30" name="Right Arrow 29"/>
          <p:cNvSpPr>
            <a:spLocks noChangeAspect="1"/>
          </p:cNvSpPr>
          <p:nvPr/>
        </p:nvSpPr>
        <p:spPr>
          <a:xfrm rot="10800000">
            <a:off x="4138780" y="3602040"/>
            <a:ext cx="904875" cy="282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a:spLocks noChangeAspect="1"/>
          </p:cNvSpPr>
          <p:nvPr/>
        </p:nvSpPr>
        <p:spPr>
          <a:xfrm rot="9062402">
            <a:off x="4437326" y="4400536"/>
            <a:ext cx="904875" cy="282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extBox 13"/>
          <p:cNvSpPr txBox="1">
            <a:spLocks noChangeAspect="1" noChangeArrowheads="1"/>
          </p:cNvSpPr>
          <p:nvPr/>
        </p:nvSpPr>
        <p:spPr bwMode="auto">
          <a:xfrm>
            <a:off x="2257863" y="4797243"/>
            <a:ext cx="1386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400" b="1" dirty="0">
                <a:latin typeface="+mn-lt"/>
              </a:rPr>
              <a:t>Anti-freeze</a:t>
            </a:r>
          </a:p>
        </p:txBody>
      </p:sp>
      <p:sp>
        <p:nvSpPr>
          <p:cNvPr id="33" name="TextBox 13"/>
          <p:cNvSpPr txBox="1">
            <a:spLocks noChangeAspect="1" noChangeArrowheads="1"/>
          </p:cNvSpPr>
          <p:nvPr/>
        </p:nvSpPr>
        <p:spPr bwMode="auto">
          <a:xfrm>
            <a:off x="1815463" y="3454403"/>
            <a:ext cx="13864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400" b="1" dirty="0">
                <a:latin typeface="+mn-lt"/>
              </a:rPr>
              <a:t>Industrial chemical precursors</a:t>
            </a:r>
          </a:p>
        </p:txBody>
      </p:sp>
      <p:graphicFrame>
        <p:nvGraphicFramePr>
          <p:cNvPr id="34" name="Object 33"/>
          <p:cNvGraphicFramePr>
            <a:graphicFrameLocks noChangeAspect="1"/>
          </p:cNvGraphicFramePr>
          <p:nvPr>
            <p:extLst/>
          </p:nvPr>
        </p:nvGraphicFramePr>
        <p:xfrm>
          <a:off x="3374980" y="2164964"/>
          <a:ext cx="968413" cy="784097"/>
        </p:xfrm>
        <a:graphic>
          <a:graphicData uri="http://schemas.openxmlformats.org/presentationml/2006/ole">
            <mc:AlternateContent xmlns:mc="http://schemas.openxmlformats.org/markup-compatibility/2006">
              <mc:Choice xmlns:v="urn:schemas-microsoft-com:vml" Requires="v">
                <p:oleObj spid="_x0000_s2706" name="CS ChemDraw Drawing" r:id="rId16" imgW="800219" imgH="652429" progId="ChemDraw.Document.6.0">
                  <p:embed/>
                </p:oleObj>
              </mc:Choice>
              <mc:Fallback>
                <p:oleObj name="CS ChemDraw Drawing" r:id="rId16" imgW="800219" imgH="652429" progId="ChemDraw.Document.6.0">
                  <p:embed/>
                  <p:pic>
                    <p:nvPicPr>
                      <p:cNvPr id="34" name="Object 33"/>
                      <p:cNvPicPr/>
                      <p:nvPr/>
                    </p:nvPicPr>
                    <p:blipFill>
                      <a:blip r:embed="rId17"/>
                      <a:stretch>
                        <a:fillRect/>
                      </a:stretch>
                    </p:blipFill>
                    <p:spPr>
                      <a:xfrm>
                        <a:off x="3374980" y="2164964"/>
                        <a:ext cx="968413" cy="784097"/>
                      </a:xfrm>
                      <a:prstGeom prst="rect">
                        <a:avLst/>
                      </a:prstGeom>
                    </p:spPr>
                  </p:pic>
                </p:oleObj>
              </mc:Fallback>
            </mc:AlternateContent>
          </a:graphicData>
        </a:graphic>
      </p:graphicFrame>
      <p:sp>
        <p:nvSpPr>
          <p:cNvPr id="35" name="Right Arrow 34"/>
          <p:cNvSpPr>
            <a:spLocks noChangeAspect="1"/>
          </p:cNvSpPr>
          <p:nvPr/>
        </p:nvSpPr>
        <p:spPr>
          <a:xfrm rot="12632703">
            <a:off x="4434508" y="2812299"/>
            <a:ext cx="904875" cy="282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TextBox 13"/>
          <p:cNvSpPr txBox="1">
            <a:spLocks noChangeAspect="1" noChangeArrowheads="1"/>
          </p:cNvSpPr>
          <p:nvPr/>
        </p:nvSpPr>
        <p:spPr bwMode="auto">
          <a:xfrm>
            <a:off x="2297259" y="2119133"/>
            <a:ext cx="10702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400" b="1" dirty="0">
                <a:latin typeface="+mn-lt"/>
              </a:rPr>
              <a:t>Skin exfoliating reagent</a:t>
            </a:r>
          </a:p>
        </p:txBody>
      </p:sp>
      <p:sp>
        <p:nvSpPr>
          <p:cNvPr id="5" name="Oval 4"/>
          <p:cNvSpPr>
            <a:spLocks noChangeAspect="1"/>
          </p:cNvSpPr>
          <p:nvPr/>
        </p:nvSpPr>
        <p:spPr>
          <a:xfrm>
            <a:off x="7151472" y="1908474"/>
            <a:ext cx="2971800" cy="1447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8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A983-21FE-468C-BEED-F9F87FA3775C}"/>
              </a:ext>
            </a:extLst>
          </p:cNvPr>
          <p:cNvSpPr>
            <a:spLocks noGrp="1"/>
          </p:cNvSpPr>
          <p:nvPr>
            <p:ph type="title"/>
          </p:nvPr>
        </p:nvSpPr>
        <p:spPr/>
        <p:txBody>
          <a:bodyPr>
            <a:normAutofit/>
          </a:bodyPr>
          <a:lstStyle/>
          <a:p>
            <a:r>
              <a:rPr lang="en-US" sz="4000" dirty="0">
                <a:latin typeface="+mn-lt"/>
              </a:rPr>
              <a:t>Principle #1: Waste Prevention</a:t>
            </a:r>
          </a:p>
        </p:txBody>
      </p:sp>
      <p:pic>
        <p:nvPicPr>
          <p:cNvPr id="3" name="Picture 2">
            <a:extLst>
              <a:ext uri="{FF2B5EF4-FFF2-40B4-BE49-F238E27FC236}">
                <a16:creationId xmlns:a16="http://schemas.microsoft.com/office/drawing/2014/main" id="{5C3E5E9C-677C-4AEC-AF22-A04E6EA43FAA}"/>
              </a:ext>
            </a:extLst>
          </p:cNvPr>
          <p:cNvPicPr>
            <a:picLocks noChangeAspect="1"/>
          </p:cNvPicPr>
          <p:nvPr/>
        </p:nvPicPr>
        <p:blipFill>
          <a:blip r:embed="rId2"/>
          <a:stretch>
            <a:fillRect/>
          </a:stretch>
        </p:blipFill>
        <p:spPr>
          <a:xfrm>
            <a:off x="3497857" y="2600803"/>
            <a:ext cx="5196283" cy="3499372"/>
          </a:xfrm>
          <a:prstGeom prst="rect">
            <a:avLst/>
          </a:prstGeom>
          <a:ln w="31750">
            <a:solidFill>
              <a:srgbClr val="002060"/>
            </a:solidFill>
          </a:ln>
        </p:spPr>
      </p:pic>
      <p:sp>
        <p:nvSpPr>
          <p:cNvPr id="4" name="TextBox 3">
            <a:extLst>
              <a:ext uri="{FF2B5EF4-FFF2-40B4-BE49-F238E27FC236}">
                <a16:creationId xmlns:a16="http://schemas.microsoft.com/office/drawing/2014/main" id="{9048B267-F248-49A2-BD41-7C27AB49A3C0}"/>
              </a:ext>
            </a:extLst>
          </p:cNvPr>
          <p:cNvSpPr txBox="1"/>
          <p:nvPr/>
        </p:nvSpPr>
        <p:spPr>
          <a:xfrm>
            <a:off x="1068790" y="1769806"/>
            <a:ext cx="100544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i="0" u="none" strike="noStrike" kern="1200" cap="none" spc="0" normalizeH="0" baseline="0" noProof="0" dirty="0">
                <a:ln>
                  <a:noFill/>
                </a:ln>
                <a:solidFill>
                  <a:prstClr val="black"/>
                </a:solidFill>
                <a:effectLst/>
                <a:uLnTx/>
                <a:uFillTx/>
                <a:ea typeface="ＭＳ Ｐゴシック" charset="-128"/>
                <a:cs typeface="+mn-cs"/>
              </a:rPr>
              <a:t>It is better to prevent waste than to treat or clean up waste after it is formed.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6BCE7AE1-21FB-48C7-9255-7F51C97F4FEC}"/>
              </a:ext>
            </a:extLst>
          </p:cNvPr>
          <p:cNvSpPr txBox="1"/>
          <p:nvPr/>
        </p:nvSpPr>
        <p:spPr>
          <a:xfrm>
            <a:off x="6705600" y="6348758"/>
            <a:ext cx="5486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a:t>
            </a:r>
            <a:r>
              <a:rPr kumimoji="0" lang="en-US"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Harshaw</a:t>
            </a:r>
            <a:r>
              <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Chemical Company discharges waste water into the Cuyahoga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Source: National Archives and Records Administration</a:t>
            </a:r>
          </a:p>
        </p:txBody>
      </p:sp>
    </p:spTree>
    <p:extLst>
      <p:ext uri="{BB962C8B-B14F-4D97-AF65-F5344CB8AC3E}">
        <p14:creationId xmlns:p14="http://schemas.microsoft.com/office/powerpoint/2010/main" val="2513000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838200" y="483963"/>
            <a:ext cx="10515600" cy="707886"/>
          </a:xfrm>
        </p:spPr>
        <p:txBody>
          <a:bodyPr>
            <a:spAutoFit/>
          </a:bodyPr>
          <a:lstStyle/>
          <a:p>
            <a:pPr>
              <a:lnSpc>
                <a:spcPct val="100000"/>
              </a:lnSpc>
            </a:pPr>
            <a:r>
              <a:rPr lang="en-US" altLang="en-US" sz="4000" dirty="0">
                <a:latin typeface="+mn-lt"/>
              </a:rPr>
              <a:t>Production and Applications of Lactic Acid</a:t>
            </a:r>
          </a:p>
        </p:txBody>
      </p:sp>
      <p:sp>
        <p:nvSpPr>
          <p:cNvPr id="27652" name="TextBox 4"/>
          <p:cNvSpPr txBox="1">
            <a:spLocks noChangeArrowheads="1"/>
          </p:cNvSpPr>
          <p:nvPr/>
        </p:nvSpPr>
        <p:spPr bwMode="auto">
          <a:xfrm>
            <a:off x="1235894" y="4197933"/>
            <a:ext cx="51230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spcBef>
                <a:spcPct val="0"/>
              </a:spcBef>
              <a:buClrTx/>
              <a:buNone/>
            </a:pPr>
            <a:r>
              <a:rPr lang="en-US" altLang="en-US" sz="2000" dirty="0">
                <a:solidFill>
                  <a:srgbClr val="FF0000"/>
                </a:solidFill>
                <a:latin typeface="+mn-lt"/>
              </a:rPr>
              <a:t>90% of lactic acid </a:t>
            </a:r>
            <a:r>
              <a:rPr lang="en-US" altLang="en-US" sz="2000" dirty="0">
                <a:latin typeface="+mn-lt"/>
              </a:rPr>
              <a:t>comes from anaerobic fermentation of hexose sugar (e.g. corn starch).</a:t>
            </a:r>
          </a:p>
          <a:p>
            <a:pPr marL="457200" indent="-228600">
              <a:spcBef>
                <a:spcPct val="0"/>
              </a:spcBef>
              <a:buClrTx/>
              <a:buFont typeface="Arial" panose="020B0604020202020204" pitchFamily="34" charset="0"/>
              <a:buChar char="•"/>
            </a:pPr>
            <a:r>
              <a:rPr lang="en-US" altLang="en-US" sz="2000" dirty="0">
                <a:latin typeface="+mn-lt"/>
              </a:rPr>
              <a:t>Compete with food sources.</a:t>
            </a:r>
          </a:p>
          <a:p>
            <a:pPr marL="457200" indent="-228600">
              <a:spcBef>
                <a:spcPct val="0"/>
              </a:spcBef>
              <a:buClrTx/>
              <a:buFont typeface="Arial" panose="020B0604020202020204" pitchFamily="34" charset="0"/>
              <a:buChar char="•"/>
            </a:pPr>
            <a:r>
              <a:rPr lang="en-US" altLang="en-US" sz="2000" dirty="0">
                <a:latin typeface="+mn-lt"/>
              </a:rPr>
              <a:t>Slow and requires a lot of purifications.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9911" y="1689556"/>
            <a:ext cx="4613889" cy="449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508433" y="6531440"/>
            <a:ext cx="7840393" cy="276999"/>
          </a:xfrm>
          <a:prstGeom prst="rect">
            <a:avLst/>
          </a:prstGeom>
        </p:spPr>
        <p:txBody>
          <a:bodyPr wrap="square">
            <a:spAutoFit/>
          </a:bodyPr>
          <a:lstStyle/>
          <a:p>
            <a:r>
              <a:rPr lang="en-US" sz="1000" dirty="0" err="1">
                <a:solidFill>
                  <a:schemeClr val="bg1">
                    <a:lumMod val="50000"/>
                  </a:schemeClr>
                </a:solidFill>
              </a:rPr>
              <a:t>Dusselier</a:t>
            </a:r>
            <a:r>
              <a:rPr lang="en-US" sz="1000" dirty="0">
                <a:solidFill>
                  <a:schemeClr val="bg1">
                    <a:lumMod val="50000"/>
                  </a:schemeClr>
                </a:solidFill>
              </a:rPr>
              <a:t>, M.; Van </a:t>
            </a:r>
            <a:r>
              <a:rPr lang="en-US" sz="1000" dirty="0" err="1">
                <a:solidFill>
                  <a:schemeClr val="bg1">
                    <a:lumMod val="50000"/>
                  </a:schemeClr>
                </a:solidFill>
              </a:rPr>
              <a:t>Wouwe</a:t>
            </a:r>
            <a:r>
              <a:rPr lang="en-US" sz="1000" dirty="0">
                <a:solidFill>
                  <a:schemeClr val="bg1">
                    <a:lumMod val="50000"/>
                  </a:schemeClr>
                </a:solidFill>
              </a:rPr>
              <a:t>, P.; </a:t>
            </a:r>
            <a:r>
              <a:rPr lang="en-US" sz="1000" dirty="0" err="1">
                <a:solidFill>
                  <a:schemeClr val="bg1">
                    <a:lumMod val="50000"/>
                  </a:schemeClr>
                </a:solidFill>
              </a:rPr>
              <a:t>Dewaele</a:t>
            </a:r>
            <a:r>
              <a:rPr lang="en-US" sz="1000" dirty="0">
                <a:solidFill>
                  <a:schemeClr val="bg1">
                    <a:lumMod val="50000"/>
                  </a:schemeClr>
                </a:solidFill>
              </a:rPr>
              <a:t>, A.; </a:t>
            </a:r>
            <a:r>
              <a:rPr lang="en-US" sz="1000" dirty="0" err="1">
                <a:solidFill>
                  <a:schemeClr val="bg1">
                    <a:lumMod val="50000"/>
                  </a:schemeClr>
                </a:solidFill>
              </a:rPr>
              <a:t>Makshina</a:t>
            </a:r>
            <a:r>
              <a:rPr lang="en-US" sz="1000" dirty="0">
                <a:solidFill>
                  <a:schemeClr val="bg1">
                    <a:lumMod val="50000"/>
                  </a:schemeClr>
                </a:solidFill>
              </a:rPr>
              <a:t>, E.; </a:t>
            </a:r>
            <a:r>
              <a:rPr lang="en-US" sz="1000" dirty="0" err="1">
                <a:solidFill>
                  <a:schemeClr val="bg1">
                    <a:lumMod val="50000"/>
                  </a:schemeClr>
                </a:solidFill>
              </a:rPr>
              <a:t>Sels</a:t>
            </a:r>
            <a:r>
              <a:rPr lang="en-US" sz="1000" dirty="0">
                <a:solidFill>
                  <a:schemeClr val="bg1">
                    <a:lumMod val="50000"/>
                  </a:schemeClr>
                </a:solidFill>
              </a:rPr>
              <a:t>, B. F., </a:t>
            </a:r>
            <a:r>
              <a:rPr lang="en-US" sz="1000" i="1" dirty="0">
                <a:solidFill>
                  <a:schemeClr val="bg1">
                    <a:lumMod val="50000"/>
                  </a:schemeClr>
                </a:solidFill>
              </a:rPr>
              <a:t>Energy &amp; Environmental Science </a:t>
            </a:r>
            <a:r>
              <a:rPr lang="en-US" sz="1000" b="1" dirty="0">
                <a:solidFill>
                  <a:schemeClr val="bg1">
                    <a:lumMod val="50000"/>
                  </a:schemeClr>
                </a:solidFill>
              </a:rPr>
              <a:t>2013,</a:t>
            </a:r>
            <a:r>
              <a:rPr lang="en-US" sz="1000" dirty="0">
                <a:solidFill>
                  <a:schemeClr val="bg1">
                    <a:lumMod val="50000"/>
                  </a:schemeClr>
                </a:solidFill>
              </a:rPr>
              <a:t> </a:t>
            </a:r>
            <a:r>
              <a:rPr lang="en-US" sz="1000" i="1" dirty="0">
                <a:solidFill>
                  <a:schemeClr val="bg1">
                    <a:lumMod val="50000"/>
                  </a:schemeClr>
                </a:solidFill>
              </a:rPr>
              <a:t>6</a:t>
            </a:r>
            <a:r>
              <a:rPr lang="en-US" sz="1000" dirty="0">
                <a:solidFill>
                  <a:schemeClr val="bg1">
                    <a:lumMod val="50000"/>
                  </a:schemeClr>
                </a:solidFill>
              </a:rPr>
              <a:t> (5), 1415-1442</a:t>
            </a:r>
            <a:r>
              <a:rPr lang="en-US" sz="1200" dirty="0">
                <a:solidFill>
                  <a:schemeClr val="bg1">
                    <a:lumMod val="50000"/>
                  </a:schemeClr>
                </a:solidFill>
              </a:rPr>
              <a:t>.</a:t>
            </a:r>
          </a:p>
        </p:txBody>
      </p:sp>
      <p:sp>
        <p:nvSpPr>
          <p:cNvPr id="8" name="TextBox 4"/>
          <p:cNvSpPr txBox="1">
            <a:spLocks noChangeArrowheads="1"/>
          </p:cNvSpPr>
          <p:nvPr/>
        </p:nvSpPr>
        <p:spPr bwMode="auto">
          <a:xfrm>
            <a:off x="1235894" y="1725926"/>
            <a:ext cx="444089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lvl="1" indent="-274320">
              <a:spcBef>
                <a:spcPts val="600"/>
              </a:spcBef>
              <a:buNone/>
            </a:pPr>
            <a:r>
              <a:rPr lang="en-US" altLang="en-US" sz="2000" dirty="0">
                <a:latin typeface="+mn-lt"/>
              </a:rPr>
              <a:t>Other applications of Lactic Acid:</a:t>
            </a:r>
          </a:p>
          <a:p>
            <a:pPr marL="457200" lvl="1" indent="-228600">
              <a:spcBef>
                <a:spcPts val="600"/>
              </a:spcBef>
              <a:buFont typeface="Arial" panose="020B0604020202020204" pitchFamily="34" charset="0"/>
              <a:buChar char="•"/>
            </a:pPr>
            <a:r>
              <a:rPr lang="en-US" altLang="en-US" sz="2000" dirty="0">
                <a:latin typeface="+mn-lt"/>
              </a:rPr>
              <a:t>Food preservatives</a:t>
            </a:r>
          </a:p>
          <a:p>
            <a:pPr marL="457200" lvl="1" indent="-228600">
              <a:spcBef>
                <a:spcPts val="600"/>
              </a:spcBef>
              <a:buFont typeface="Arial" panose="020B0604020202020204" pitchFamily="34" charset="0"/>
              <a:buChar char="•"/>
            </a:pPr>
            <a:r>
              <a:rPr lang="en-US" altLang="en-US" sz="2000" dirty="0">
                <a:latin typeface="+mn-lt"/>
              </a:rPr>
              <a:t>Edible pH modifier</a:t>
            </a:r>
          </a:p>
          <a:p>
            <a:pPr marL="457200" lvl="1" indent="-228600">
              <a:spcBef>
                <a:spcPts val="600"/>
              </a:spcBef>
              <a:buFont typeface="Arial" panose="020B0604020202020204" pitchFamily="34" charset="0"/>
              <a:buChar char="•"/>
            </a:pPr>
            <a:r>
              <a:rPr lang="en-US" altLang="en-US" sz="2000" dirty="0">
                <a:latin typeface="+mn-lt"/>
              </a:rPr>
              <a:t>Textile industry </a:t>
            </a:r>
          </a:p>
          <a:p>
            <a:pPr marL="457200" lvl="1" indent="-228600">
              <a:spcBef>
                <a:spcPts val="600"/>
              </a:spcBef>
              <a:buFont typeface="Arial" panose="020B0604020202020204" pitchFamily="34" charset="0"/>
              <a:buChar char="•"/>
            </a:pPr>
            <a:r>
              <a:rPr lang="en-US" altLang="en-US" sz="2000" dirty="0">
                <a:latin typeface="+mn-lt"/>
              </a:rPr>
              <a:t>Cosmetic and pharmaceutical industries</a:t>
            </a:r>
          </a:p>
        </p:txBody>
      </p:sp>
    </p:spTree>
    <p:extLst>
      <p:ext uri="{BB962C8B-B14F-4D97-AF65-F5344CB8AC3E}">
        <p14:creationId xmlns:p14="http://schemas.microsoft.com/office/powerpoint/2010/main" val="86115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73961C-362E-4409-9163-F9D68E6A6C1A}"/>
              </a:ext>
            </a:extLst>
          </p:cNvPr>
          <p:cNvSpPr>
            <a:spLocks noGrp="1"/>
          </p:cNvSpPr>
          <p:nvPr>
            <p:ph type="title"/>
          </p:nvPr>
        </p:nvSpPr>
        <p:spPr>
          <a:xfrm>
            <a:off x="838200" y="146500"/>
            <a:ext cx="8550105" cy="1200329"/>
          </a:xfrm>
        </p:spPr>
        <p:txBody>
          <a:bodyPr wrap="square">
            <a:spAutoFit/>
          </a:bodyPr>
          <a:lstStyle/>
          <a:p>
            <a:r>
              <a:rPr lang="en-US" altLang="en-US" sz="4000" dirty="0">
                <a:latin typeface="+mn-lt"/>
              </a:rPr>
              <a:t>Water Electrolysis with Earth Abundant Metal Catalyst</a:t>
            </a:r>
          </a:p>
        </p:txBody>
      </p:sp>
      <p:sp>
        <p:nvSpPr>
          <p:cNvPr id="5" name="TextBox 11">
            <a:extLst>
              <a:ext uri="{FF2B5EF4-FFF2-40B4-BE49-F238E27FC236}">
                <a16:creationId xmlns:a16="http://schemas.microsoft.com/office/drawing/2014/main" id="{75D3134E-47F4-4467-A2B7-42F43963905B}"/>
              </a:ext>
            </a:extLst>
          </p:cNvPr>
          <p:cNvSpPr txBox="1">
            <a:spLocks noChangeArrowheads="1"/>
          </p:cNvSpPr>
          <p:nvPr/>
        </p:nvSpPr>
        <p:spPr bwMode="auto">
          <a:xfrm>
            <a:off x="2480993" y="3417889"/>
            <a:ext cx="24000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800" dirty="0">
                <a:latin typeface="+mn-lt"/>
              </a:rPr>
              <a:t>2H</a:t>
            </a:r>
            <a:r>
              <a:rPr lang="en-US" altLang="en-US" sz="1800" baseline="-25000" dirty="0">
                <a:latin typeface="+mn-lt"/>
              </a:rPr>
              <a:t>2</a:t>
            </a:r>
            <a:r>
              <a:rPr lang="en-US" altLang="en-US" sz="1800" dirty="0">
                <a:latin typeface="+mn-lt"/>
              </a:rPr>
              <a:t>O ---&gt; O</a:t>
            </a:r>
            <a:r>
              <a:rPr lang="en-US" altLang="en-US" sz="1800" baseline="-25000" dirty="0">
                <a:latin typeface="+mn-lt"/>
              </a:rPr>
              <a:t>2</a:t>
            </a:r>
            <a:r>
              <a:rPr lang="en-US" altLang="en-US" sz="1800" dirty="0">
                <a:latin typeface="+mn-lt"/>
              </a:rPr>
              <a:t> + 4H</a:t>
            </a:r>
            <a:r>
              <a:rPr lang="en-US" altLang="en-US" sz="1800" baseline="30000" dirty="0">
                <a:latin typeface="+mn-lt"/>
              </a:rPr>
              <a:t>+</a:t>
            </a:r>
            <a:r>
              <a:rPr lang="en-US" altLang="en-US" sz="1800" dirty="0">
                <a:latin typeface="+mn-lt"/>
              </a:rPr>
              <a:t> + 4e</a:t>
            </a:r>
            <a:r>
              <a:rPr lang="en-US" altLang="en-US" sz="1800" baseline="30000" dirty="0">
                <a:latin typeface="+mn-lt"/>
              </a:rPr>
              <a:t>-</a:t>
            </a:r>
          </a:p>
        </p:txBody>
      </p:sp>
      <p:sp>
        <p:nvSpPr>
          <p:cNvPr id="6" name="TextBox 14">
            <a:extLst>
              <a:ext uri="{FF2B5EF4-FFF2-40B4-BE49-F238E27FC236}">
                <a16:creationId xmlns:a16="http://schemas.microsoft.com/office/drawing/2014/main" id="{3B4CDC35-EE82-4A31-B1AF-C99C5467D442}"/>
              </a:ext>
            </a:extLst>
          </p:cNvPr>
          <p:cNvSpPr txBox="1">
            <a:spLocks noChangeArrowheads="1"/>
          </p:cNvSpPr>
          <p:nvPr/>
        </p:nvSpPr>
        <p:spPr bwMode="auto">
          <a:xfrm>
            <a:off x="8063484" y="3447081"/>
            <a:ext cx="1661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800" dirty="0">
                <a:latin typeface="+mn-lt"/>
              </a:rPr>
              <a:t>2H</a:t>
            </a:r>
            <a:r>
              <a:rPr lang="en-US" altLang="en-US" sz="1800" baseline="30000" dirty="0">
                <a:latin typeface="+mn-lt"/>
              </a:rPr>
              <a:t>+</a:t>
            </a:r>
            <a:r>
              <a:rPr lang="en-US" altLang="en-US" sz="1800" dirty="0">
                <a:latin typeface="+mn-lt"/>
              </a:rPr>
              <a:t> + 2e</a:t>
            </a:r>
            <a:r>
              <a:rPr lang="en-US" altLang="en-US" sz="1800" baseline="30000" dirty="0">
                <a:latin typeface="+mn-lt"/>
              </a:rPr>
              <a:t>- </a:t>
            </a:r>
            <a:r>
              <a:rPr lang="en-US" altLang="en-US" sz="1800" dirty="0">
                <a:latin typeface="+mn-lt"/>
              </a:rPr>
              <a:t>---&gt; H</a:t>
            </a:r>
            <a:r>
              <a:rPr lang="en-US" altLang="en-US" sz="1800" baseline="-25000" dirty="0">
                <a:latin typeface="+mn-lt"/>
              </a:rPr>
              <a:t>2</a:t>
            </a:r>
          </a:p>
        </p:txBody>
      </p:sp>
      <p:grpSp>
        <p:nvGrpSpPr>
          <p:cNvPr id="7" name="Group 6">
            <a:extLst>
              <a:ext uri="{FF2B5EF4-FFF2-40B4-BE49-F238E27FC236}">
                <a16:creationId xmlns:a16="http://schemas.microsoft.com/office/drawing/2014/main" id="{B40B3B3B-D404-4238-AE09-AB27995787A6}"/>
              </a:ext>
            </a:extLst>
          </p:cNvPr>
          <p:cNvGrpSpPr/>
          <p:nvPr/>
        </p:nvGrpSpPr>
        <p:grpSpPr>
          <a:xfrm>
            <a:off x="4967100" y="1559775"/>
            <a:ext cx="4785482" cy="4579937"/>
            <a:chOff x="3798888" y="1846263"/>
            <a:chExt cx="4785482" cy="4579937"/>
          </a:xfrm>
        </p:grpSpPr>
        <p:sp>
          <p:nvSpPr>
            <p:cNvPr id="8" name="Cube 7">
              <a:extLst>
                <a:ext uri="{FF2B5EF4-FFF2-40B4-BE49-F238E27FC236}">
                  <a16:creationId xmlns:a16="http://schemas.microsoft.com/office/drawing/2014/main" id="{FE0BA4D8-4E52-4B50-B632-634E07061C45}"/>
                </a:ext>
              </a:extLst>
            </p:cNvPr>
            <p:cNvSpPr/>
            <p:nvPr/>
          </p:nvSpPr>
          <p:spPr>
            <a:xfrm>
              <a:off x="3968750" y="3641725"/>
              <a:ext cx="1230313" cy="2487613"/>
            </a:xfrm>
            <a:prstGeom prst="cube">
              <a:avLst>
                <a:gd name="adj" fmla="val 741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sp>
          <p:nvSpPr>
            <p:cNvPr id="9" name="Can 4">
              <a:extLst>
                <a:ext uri="{FF2B5EF4-FFF2-40B4-BE49-F238E27FC236}">
                  <a16:creationId xmlns:a16="http://schemas.microsoft.com/office/drawing/2014/main" id="{C0EDB1FF-B762-445C-8E5F-3DABD4CCE4C8}"/>
                </a:ext>
              </a:extLst>
            </p:cNvPr>
            <p:cNvSpPr/>
            <p:nvPr/>
          </p:nvSpPr>
          <p:spPr>
            <a:xfrm>
              <a:off x="3798888" y="2498725"/>
              <a:ext cx="2984500" cy="3927475"/>
            </a:xfrm>
            <a:prstGeom prst="can">
              <a:avLst>
                <a:gd name="adj" fmla="val 1479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cxnSp>
          <p:nvCxnSpPr>
            <p:cNvPr id="10" name="Straight Connector 9">
              <a:extLst>
                <a:ext uri="{FF2B5EF4-FFF2-40B4-BE49-F238E27FC236}">
                  <a16:creationId xmlns:a16="http://schemas.microsoft.com/office/drawing/2014/main" id="{E3D21D9F-7A33-4B50-946D-5E5FF5E625F6}"/>
                </a:ext>
              </a:extLst>
            </p:cNvPr>
            <p:cNvCxnSpPr/>
            <p:nvPr/>
          </p:nvCxnSpPr>
          <p:spPr>
            <a:xfrm>
              <a:off x="4583113" y="2232025"/>
              <a:ext cx="0" cy="1825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ube 10">
              <a:extLst>
                <a:ext uri="{FF2B5EF4-FFF2-40B4-BE49-F238E27FC236}">
                  <a16:creationId xmlns:a16="http://schemas.microsoft.com/office/drawing/2014/main" id="{A3D3622B-B2DF-47F1-AC27-C44E60AF904F}"/>
                </a:ext>
              </a:extLst>
            </p:cNvPr>
            <p:cNvSpPr/>
            <p:nvPr/>
          </p:nvSpPr>
          <p:spPr>
            <a:xfrm>
              <a:off x="5443538" y="3641725"/>
              <a:ext cx="1179512" cy="2487613"/>
            </a:xfrm>
            <a:prstGeom prst="cube">
              <a:avLst>
                <a:gd name="adj" fmla="val 7418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endParaRPr>
            </a:p>
          </p:txBody>
        </p:sp>
        <p:cxnSp>
          <p:nvCxnSpPr>
            <p:cNvPr id="12" name="Straight Connector 11">
              <a:extLst>
                <a:ext uri="{FF2B5EF4-FFF2-40B4-BE49-F238E27FC236}">
                  <a16:creationId xmlns:a16="http://schemas.microsoft.com/office/drawing/2014/main" id="{8A5BC327-D75A-4F83-B3DD-17E33EB8B175}"/>
                </a:ext>
              </a:extLst>
            </p:cNvPr>
            <p:cNvCxnSpPr/>
            <p:nvPr/>
          </p:nvCxnSpPr>
          <p:spPr>
            <a:xfrm>
              <a:off x="6072188" y="2222500"/>
              <a:ext cx="0" cy="18351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7A7F62-9C6C-4157-B197-DE64B71968EE}"/>
                </a:ext>
              </a:extLst>
            </p:cNvPr>
            <p:cNvCxnSpPr/>
            <p:nvPr/>
          </p:nvCxnSpPr>
          <p:spPr>
            <a:xfrm flipH="1">
              <a:off x="4594225" y="2222500"/>
              <a:ext cx="1477963"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CEA49C00-F4E6-4A07-9131-F895B8540098}"/>
                </a:ext>
              </a:extLst>
            </p:cNvPr>
            <p:cNvSpPr txBox="1">
              <a:spLocks noChangeArrowheads="1"/>
            </p:cNvSpPr>
            <p:nvPr/>
          </p:nvSpPr>
          <p:spPr bwMode="auto">
            <a:xfrm rot="19211803">
              <a:off x="5715000" y="4772025"/>
              <a:ext cx="958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dirty="0">
                  <a:solidFill>
                    <a:schemeClr val="bg1"/>
                  </a:solidFill>
                </a:rPr>
                <a:t>Cathode</a:t>
              </a:r>
            </a:p>
          </p:txBody>
        </p:sp>
        <p:sp>
          <p:nvSpPr>
            <p:cNvPr id="15" name="TextBox 10">
              <a:extLst>
                <a:ext uri="{FF2B5EF4-FFF2-40B4-BE49-F238E27FC236}">
                  <a16:creationId xmlns:a16="http://schemas.microsoft.com/office/drawing/2014/main" id="{BAAD4510-938D-4933-B822-015E64209BE3}"/>
                </a:ext>
              </a:extLst>
            </p:cNvPr>
            <p:cNvSpPr txBox="1">
              <a:spLocks noChangeArrowheads="1"/>
            </p:cNvSpPr>
            <p:nvPr/>
          </p:nvSpPr>
          <p:spPr bwMode="auto">
            <a:xfrm rot="19209261">
              <a:off x="4384675" y="4783138"/>
              <a:ext cx="7762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dirty="0">
                  <a:solidFill>
                    <a:schemeClr val="bg1"/>
                  </a:solidFill>
                </a:rPr>
                <a:t>Anode</a:t>
              </a:r>
            </a:p>
          </p:txBody>
        </p:sp>
        <p:sp>
          <p:nvSpPr>
            <p:cNvPr id="16" name="Rounded Rectangular Callout 13">
              <a:extLst>
                <a:ext uri="{FF2B5EF4-FFF2-40B4-BE49-F238E27FC236}">
                  <a16:creationId xmlns:a16="http://schemas.microsoft.com/office/drawing/2014/main" id="{C03E2430-8EE7-4D14-9CD3-B5229C51A10D}"/>
                </a:ext>
              </a:extLst>
            </p:cNvPr>
            <p:cNvSpPr/>
            <p:nvPr/>
          </p:nvSpPr>
          <p:spPr>
            <a:xfrm>
              <a:off x="6885745" y="3744666"/>
              <a:ext cx="1698625" cy="366712"/>
            </a:xfrm>
            <a:prstGeom prst="wedgeRoundRectCallout">
              <a:avLst>
                <a:gd name="adj1" fmla="val -73174"/>
                <a:gd name="adj2" fmla="val 71298"/>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sp>
          <p:nvSpPr>
            <p:cNvPr id="17" name="Can 15">
              <a:extLst>
                <a:ext uri="{FF2B5EF4-FFF2-40B4-BE49-F238E27FC236}">
                  <a16:creationId xmlns:a16="http://schemas.microsoft.com/office/drawing/2014/main" id="{3AC1819E-85A2-48A6-BB72-1351E909007C}"/>
                </a:ext>
              </a:extLst>
            </p:cNvPr>
            <p:cNvSpPr/>
            <p:nvPr/>
          </p:nvSpPr>
          <p:spPr>
            <a:xfrm>
              <a:off x="3798888" y="4703763"/>
              <a:ext cx="2984500" cy="1711325"/>
            </a:xfrm>
            <a:prstGeom prst="can">
              <a:avLst>
                <a:gd name="adj" fmla="val 21472"/>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sp>
          <p:nvSpPr>
            <p:cNvPr id="18" name="Rounded Rectangle 17">
              <a:extLst>
                <a:ext uri="{FF2B5EF4-FFF2-40B4-BE49-F238E27FC236}">
                  <a16:creationId xmlns:a16="http://schemas.microsoft.com/office/drawing/2014/main" id="{299F8762-7C56-406D-9F0F-B466C04C2ECE}"/>
                </a:ext>
              </a:extLst>
            </p:cNvPr>
            <p:cNvSpPr/>
            <p:nvPr/>
          </p:nvSpPr>
          <p:spPr>
            <a:xfrm>
              <a:off x="4881563" y="1873250"/>
              <a:ext cx="895350" cy="641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Power</a:t>
              </a:r>
            </a:p>
            <a:p>
              <a:pPr algn="ctr">
                <a:defRPr/>
              </a:pPr>
              <a:r>
                <a:rPr lang="en-US" sz="1600" dirty="0">
                  <a:solidFill>
                    <a:schemeClr val="tx1"/>
                  </a:solidFill>
                </a:rPr>
                <a:t>Supply</a:t>
              </a:r>
            </a:p>
          </p:txBody>
        </p:sp>
        <p:sp>
          <p:nvSpPr>
            <p:cNvPr id="19" name="TextBox 18">
              <a:extLst>
                <a:ext uri="{FF2B5EF4-FFF2-40B4-BE49-F238E27FC236}">
                  <a16:creationId xmlns:a16="http://schemas.microsoft.com/office/drawing/2014/main" id="{C686A5A7-0D09-4E7F-9E97-D45152D8CBEF}"/>
                </a:ext>
              </a:extLst>
            </p:cNvPr>
            <p:cNvSpPr txBox="1">
              <a:spLocks noChangeArrowheads="1"/>
            </p:cNvSpPr>
            <p:nvPr/>
          </p:nvSpPr>
          <p:spPr bwMode="auto">
            <a:xfrm>
              <a:off x="4213225" y="3070225"/>
              <a:ext cx="34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0" name="TextBox 19">
              <a:extLst>
                <a:ext uri="{FF2B5EF4-FFF2-40B4-BE49-F238E27FC236}">
                  <a16:creationId xmlns:a16="http://schemas.microsoft.com/office/drawing/2014/main" id="{AC8E9571-9AEA-4F59-BC8E-FFCB65236232}"/>
                </a:ext>
              </a:extLst>
            </p:cNvPr>
            <p:cNvSpPr txBox="1">
              <a:spLocks noChangeArrowheads="1"/>
            </p:cNvSpPr>
            <p:nvPr/>
          </p:nvSpPr>
          <p:spPr bwMode="auto">
            <a:xfrm>
              <a:off x="4213225" y="2433638"/>
              <a:ext cx="342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1" name="TextBox 20">
              <a:extLst>
                <a:ext uri="{FF2B5EF4-FFF2-40B4-BE49-F238E27FC236}">
                  <a16:creationId xmlns:a16="http://schemas.microsoft.com/office/drawing/2014/main" id="{CC352245-BFF9-401D-89E3-8E4F85738969}"/>
                </a:ext>
              </a:extLst>
            </p:cNvPr>
            <p:cNvSpPr txBox="1">
              <a:spLocks noChangeArrowheads="1"/>
            </p:cNvSpPr>
            <p:nvPr/>
          </p:nvSpPr>
          <p:spPr bwMode="auto">
            <a:xfrm>
              <a:off x="4371975" y="1852613"/>
              <a:ext cx="342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2" name="TextBox 21">
              <a:extLst>
                <a:ext uri="{FF2B5EF4-FFF2-40B4-BE49-F238E27FC236}">
                  <a16:creationId xmlns:a16="http://schemas.microsoft.com/office/drawing/2014/main" id="{39DE105C-4C35-44AB-9F16-4D7765DAA8BE}"/>
                </a:ext>
              </a:extLst>
            </p:cNvPr>
            <p:cNvSpPr txBox="1">
              <a:spLocks noChangeArrowheads="1"/>
            </p:cNvSpPr>
            <p:nvPr/>
          </p:nvSpPr>
          <p:spPr bwMode="auto">
            <a:xfrm>
              <a:off x="5918200" y="1846263"/>
              <a:ext cx="342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3" name="TextBox 22">
              <a:extLst>
                <a:ext uri="{FF2B5EF4-FFF2-40B4-BE49-F238E27FC236}">
                  <a16:creationId xmlns:a16="http://schemas.microsoft.com/office/drawing/2014/main" id="{2BDD76A1-9335-4CA2-940A-098FD74FBE7F}"/>
                </a:ext>
              </a:extLst>
            </p:cNvPr>
            <p:cNvSpPr txBox="1">
              <a:spLocks noChangeArrowheads="1"/>
            </p:cNvSpPr>
            <p:nvPr/>
          </p:nvSpPr>
          <p:spPr bwMode="auto">
            <a:xfrm>
              <a:off x="6089650" y="2270125"/>
              <a:ext cx="342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4" name="TextBox 23">
              <a:extLst>
                <a:ext uri="{FF2B5EF4-FFF2-40B4-BE49-F238E27FC236}">
                  <a16:creationId xmlns:a16="http://schemas.microsoft.com/office/drawing/2014/main" id="{09F1EF81-8D24-481D-B57B-A365DE72DF16}"/>
                </a:ext>
              </a:extLst>
            </p:cNvPr>
            <p:cNvSpPr txBox="1">
              <a:spLocks noChangeArrowheads="1"/>
            </p:cNvSpPr>
            <p:nvPr/>
          </p:nvSpPr>
          <p:spPr bwMode="auto">
            <a:xfrm>
              <a:off x="6100763" y="2801938"/>
              <a:ext cx="342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5" name="TextBox 24">
              <a:extLst>
                <a:ext uri="{FF2B5EF4-FFF2-40B4-BE49-F238E27FC236}">
                  <a16:creationId xmlns:a16="http://schemas.microsoft.com/office/drawing/2014/main" id="{680D02F9-481D-4737-A510-F50936CB6DD5}"/>
                </a:ext>
              </a:extLst>
            </p:cNvPr>
            <p:cNvSpPr txBox="1">
              <a:spLocks noChangeArrowheads="1"/>
            </p:cNvSpPr>
            <p:nvPr/>
          </p:nvSpPr>
          <p:spPr bwMode="auto">
            <a:xfrm>
              <a:off x="6100763" y="3333750"/>
              <a:ext cx="34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6" name="Right Arrow 25">
              <a:extLst>
                <a:ext uri="{FF2B5EF4-FFF2-40B4-BE49-F238E27FC236}">
                  <a16:creationId xmlns:a16="http://schemas.microsoft.com/office/drawing/2014/main" id="{6BDB7754-7DEE-45BB-82EA-B20D2E23C4B2}"/>
                </a:ext>
              </a:extLst>
            </p:cNvPr>
            <p:cNvSpPr/>
            <p:nvPr/>
          </p:nvSpPr>
          <p:spPr>
            <a:xfrm rot="16200000">
              <a:off x="3736182" y="3061493"/>
              <a:ext cx="723900" cy="36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sp>
          <p:nvSpPr>
            <p:cNvPr id="27" name="Right Arrow 26">
              <a:extLst>
                <a:ext uri="{FF2B5EF4-FFF2-40B4-BE49-F238E27FC236}">
                  <a16:creationId xmlns:a16="http://schemas.microsoft.com/office/drawing/2014/main" id="{8166C948-3D2B-44AC-A568-D8517E4768ED}"/>
                </a:ext>
              </a:extLst>
            </p:cNvPr>
            <p:cNvSpPr/>
            <p:nvPr/>
          </p:nvSpPr>
          <p:spPr>
            <a:xfrm rot="5400000">
              <a:off x="6115050" y="2484438"/>
              <a:ext cx="7239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grpSp>
      <p:sp>
        <p:nvSpPr>
          <p:cNvPr id="28" name="Rounded Rectangular Callout 16">
            <a:extLst>
              <a:ext uri="{FF2B5EF4-FFF2-40B4-BE49-F238E27FC236}">
                <a16:creationId xmlns:a16="http://schemas.microsoft.com/office/drawing/2014/main" id="{3D9E168E-10E4-4D7F-A0ED-DD21D1C7E8B0}"/>
              </a:ext>
            </a:extLst>
          </p:cNvPr>
          <p:cNvSpPr/>
          <p:nvPr/>
        </p:nvSpPr>
        <p:spPr>
          <a:xfrm>
            <a:off x="2415093" y="3392299"/>
            <a:ext cx="2466282" cy="432591"/>
          </a:xfrm>
          <a:prstGeom prst="wedgeRoundRectCallout">
            <a:avLst>
              <a:gd name="adj1" fmla="val 67856"/>
              <a:gd name="adj2" fmla="val 14238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endParaRPr>
          </a:p>
        </p:txBody>
      </p:sp>
      <p:sp>
        <p:nvSpPr>
          <p:cNvPr id="29" name="TextBox 28">
            <a:extLst>
              <a:ext uri="{FF2B5EF4-FFF2-40B4-BE49-F238E27FC236}">
                <a16:creationId xmlns:a16="http://schemas.microsoft.com/office/drawing/2014/main" id="{7A212776-288B-4E43-AE60-F07F79784187}"/>
              </a:ext>
            </a:extLst>
          </p:cNvPr>
          <p:cNvSpPr txBox="1"/>
          <p:nvPr/>
        </p:nvSpPr>
        <p:spPr>
          <a:xfrm>
            <a:off x="7998915" y="3894647"/>
            <a:ext cx="2542427" cy="646331"/>
          </a:xfrm>
          <a:prstGeom prst="rect">
            <a:avLst/>
          </a:prstGeom>
          <a:noFill/>
        </p:spPr>
        <p:txBody>
          <a:bodyPr wrap="none" rtlCol="0">
            <a:spAutoFit/>
          </a:bodyPr>
          <a:lstStyle/>
          <a:p>
            <a:r>
              <a:rPr lang="en-US" dirty="0"/>
              <a:t>Cathode:</a:t>
            </a:r>
          </a:p>
          <a:p>
            <a:r>
              <a:rPr lang="en-US" dirty="0"/>
              <a:t>Any conductive materials</a:t>
            </a:r>
          </a:p>
        </p:txBody>
      </p:sp>
      <p:sp>
        <p:nvSpPr>
          <p:cNvPr id="30" name="TextBox 29">
            <a:extLst>
              <a:ext uri="{FF2B5EF4-FFF2-40B4-BE49-F238E27FC236}">
                <a16:creationId xmlns:a16="http://schemas.microsoft.com/office/drawing/2014/main" id="{4C41C894-B12D-4975-8DA0-D2F8CE79D8E4}"/>
              </a:ext>
            </a:extLst>
          </p:cNvPr>
          <p:cNvSpPr txBox="1"/>
          <p:nvPr/>
        </p:nvSpPr>
        <p:spPr>
          <a:xfrm>
            <a:off x="1593827" y="4068924"/>
            <a:ext cx="3287182" cy="646331"/>
          </a:xfrm>
          <a:prstGeom prst="rect">
            <a:avLst/>
          </a:prstGeom>
          <a:noFill/>
        </p:spPr>
        <p:txBody>
          <a:bodyPr wrap="none" rtlCol="0">
            <a:spAutoFit/>
          </a:bodyPr>
          <a:lstStyle/>
          <a:p>
            <a:r>
              <a:rPr lang="en-US" dirty="0"/>
              <a:t>Anode:</a:t>
            </a:r>
          </a:p>
          <a:p>
            <a:r>
              <a:rPr lang="en-US" dirty="0"/>
              <a:t>Expansive platinum group metals</a:t>
            </a:r>
          </a:p>
        </p:txBody>
      </p:sp>
      <p:sp>
        <p:nvSpPr>
          <p:cNvPr id="31" name="Down Arrow 11">
            <a:extLst>
              <a:ext uri="{FF2B5EF4-FFF2-40B4-BE49-F238E27FC236}">
                <a16:creationId xmlns:a16="http://schemas.microsoft.com/office/drawing/2014/main" id="{7F2DC2E1-047C-45B5-8417-3565EE0E7FAD}"/>
              </a:ext>
            </a:extLst>
          </p:cNvPr>
          <p:cNvSpPr/>
          <p:nvPr/>
        </p:nvSpPr>
        <p:spPr>
          <a:xfrm>
            <a:off x="3019615" y="4715255"/>
            <a:ext cx="381000" cy="5549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168E2ED-AC27-48C3-B6B2-D43A19D72FAD}"/>
              </a:ext>
            </a:extLst>
          </p:cNvPr>
          <p:cNvSpPr txBox="1"/>
          <p:nvPr/>
        </p:nvSpPr>
        <p:spPr>
          <a:xfrm>
            <a:off x="1662479" y="5288184"/>
            <a:ext cx="3235088" cy="523220"/>
          </a:xfrm>
          <a:prstGeom prst="rect">
            <a:avLst/>
          </a:prstGeom>
          <a:noFill/>
        </p:spPr>
        <p:txBody>
          <a:bodyPr wrap="square" rtlCol="0">
            <a:spAutoFit/>
          </a:bodyPr>
          <a:lstStyle/>
          <a:p>
            <a:r>
              <a:rPr lang="en-US" sz="1400" dirty="0"/>
              <a:t>Cobalt 1,2‐bis(diphenylphosphino)ethane </a:t>
            </a:r>
          </a:p>
          <a:p>
            <a:pPr algn="ctr"/>
            <a:r>
              <a:rPr lang="en-US" sz="1400" dirty="0"/>
              <a:t>(Co-DPPE)</a:t>
            </a:r>
          </a:p>
        </p:txBody>
      </p:sp>
      <p:sp>
        <p:nvSpPr>
          <p:cNvPr id="33" name="Rectangle 32">
            <a:extLst>
              <a:ext uri="{FF2B5EF4-FFF2-40B4-BE49-F238E27FC236}">
                <a16:creationId xmlns:a16="http://schemas.microsoft.com/office/drawing/2014/main" id="{58D0BC48-B029-4D10-924B-EF35622AEA0F}"/>
              </a:ext>
            </a:extLst>
          </p:cNvPr>
          <p:cNvSpPr/>
          <p:nvPr/>
        </p:nvSpPr>
        <p:spPr>
          <a:xfrm>
            <a:off x="5948987" y="6347871"/>
            <a:ext cx="6183312" cy="400110"/>
          </a:xfrm>
          <a:prstGeom prst="rect">
            <a:avLst/>
          </a:prstGeom>
        </p:spPr>
        <p:txBody>
          <a:bodyPr wrap="square">
            <a:spAutoFit/>
          </a:bodyPr>
          <a:lstStyle/>
          <a:p>
            <a:r>
              <a:rPr lang="en-US" sz="1000" dirty="0">
                <a:solidFill>
                  <a:schemeClr val="tx1">
                    <a:lumMod val="50000"/>
                    <a:lumOff val="50000"/>
                  </a:schemeClr>
                </a:solidFill>
              </a:rPr>
              <a:t>Bloomfield, A. J.; Sheehan, S. W.; Collom, S. L.; Crabtree, R. H.; Anastas, P. T., A heterogeneous water oxidation catalyst from dicobalt octacarbonyl and 1,2-bis(diphenylphosphino)ethane. </a:t>
            </a:r>
            <a:r>
              <a:rPr lang="en-US" sz="1000" i="1" dirty="0">
                <a:solidFill>
                  <a:schemeClr val="tx1">
                    <a:lumMod val="50000"/>
                    <a:lumOff val="50000"/>
                  </a:schemeClr>
                </a:solidFill>
              </a:rPr>
              <a:t>New J. Chem. </a:t>
            </a:r>
            <a:r>
              <a:rPr lang="en-US" sz="1000" b="1" dirty="0">
                <a:solidFill>
                  <a:schemeClr val="tx1">
                    <a:lumMod val="50000"/>
                    <a:lumOff val="50000"/>
                  </a:schemeClr>
                </a:solidFill>
              </a:rPr>
              <a:t>2014</a:t>
            </a:r>
            <a:r>
              <a:rPr lang="en-US" sz="1000" dirty="0">
                <a:solidFill>
                  <a:schemeClr val="tx1">
                    <a:lumMod val="50000"/>
                    <a:lumOff val="50000"/>
                  </a:schemeClr>
                </a:solidFill>
              </a:rPr>
              <a:t>, 38 (4), 1540-1545.</a:t>
            </a:r>
          </a:p>
        </p:txBody>
      </p:sp>
    </p:spTree>
    <p:extLst>
      <p:ext uri="{BB962C8B-B14F-4D97-AF65-F5344CB8AC3E}">
        <p14:creationId xmlns:p14="http://schemas.microsoft.com/office/powerpoint/2010/main" val="242180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B5FF11-B57B-449E-8C3D-7AC55264C62C}"/>
              </a:ext>
            </a:extLst>
          </p:cNvPr>
          <p:cNvSpPr/>
          <p:nvPr/>
        </p:nvSpPr>
        <p:spPr>
          <a:xfrm>
            <a:off x="5948987" y="6347871"/>
            <a:ext cx="6183312" cy="400110"/>
          </a:xfrm>
          <a:prstGeom prst="rect">
            <a:avLst/>
          </a:prstGeom>
        </p:spPr>
        <p:txBody>
          <a:bodyPr wrap="square">
            <a:spAutoFit/>
          </a:bodyPr>
          <a:lstStyle/>
          <a:p>
            <a:r>
              <a:rPr lang="en-US" sz="1000" dirty="0">
                <a:solidFill>
                  <a:schemeClr val="tx1">
                    <a:lumMod val="50000"/>
                    <a:lumOff val="50000"/>
                  </a:schemeClr>
                </a:solidFill>
              </a:rPr>
              <a:t>Bloomfield, A. J.; Sheehan, S. W.; Collom, S. L.; Crabtree, R. H.; Anastas, P. T., A heterogeneous water oxidation catalyst from dicobalt octacarbonyl and 1,2-bis(diphenylphosphino)ethane. </a:t>
            </a:r>
            <a:r>
              <a:rPr lang="en-US" sz="1000" i="1" dirty="0">
                <a:solidFill>
                  <a:schemeClr val="tx1">
                    <a:lumMod val="50000"/>
                    <a:lumOff val="50000"/>
                  </a:schemeClr>
                </a:solidFill>
              </a:rPr>
              <a:t>New J. Chem. </a:t>
            </a:r>
            <a:r>
              <a:rPr lang="en-US" sz="1000" b="1" dirty="0">
                <a:solidFill>
                  <a:schemeClr val="tx1">
                    <a:lumMod val="50000"/>
                    <a:lumOff val="50000"/>
                  </a:schemeClr>
                </a:solidFill>
              </a:rPr>
              <a:t>2014</a:t>
            </a:r>
            <a:r>
              <a:rPr lang="en-US" sz="1000" dirty="0">
                <a:solidFill>
                  <a:schemeClr val="tx1">
                    <a:lumMod val="50000"/>
                    <a:lumOff val="50000"/>
                  </a:schemeClr>
                </a:solidFill>
              </a:rPr>
              <a:t>, 38 (4), 1540-1545.</a:t>
            </a:r>
          </a:p>
        </p:txBody>
      </p:sp>
      <p:sp>
        <p:nvSpPr>
          <p:cNvPr id="5" name="Title 1">
            <a:extLst>
              <a:ext uri="{FF2B5EF4-FFF2-40B4-BE49-F238E27FC236}">
                <a16:creationId xmlns:a16="http://schemas.microsoft.com/office/drawing/2014/main" id="{2E62B184-6D9F-4311-B3D1-726CFFF5B965}"/>
              </a:ext>
            </a:extLst>
          </p:cNvPr>
          <p:cNvSpPr>
            <a:spLocks noGrp="1"/>
          </p:cNvSpPr>
          <p:nvPr>
            <p:ph type="title"/>
          </p:nvPr>
        </p:nvSpPr>
        <p:spPr>
          <a:xfrm>
            <a:off x="838200" y="174625"/>
            <a:ext cx="10515600" cy="1325563"/>
          </a:xfrm>
        </p:spPr>
        <p:txBody>
          <a:bodyPr>
            <a:spAutoFit/>
          </a:bodyPr>
          <a:lstStyle/>
          <a:p>
            <a:r>
              <a:rPr lang="en-US" altLang="en-US" sz="4000" dirty="0">
                <a:solidFill>
                  <a:schemeClr val="tx1">
                    <a:lumMod val="75000"/>
                    <a:lumOff val="25000"/>
                  </a:schemeClr>
                </a:solidFill>
                <a:latin typeface="+mn-lt"/>
              </a:rPr>
              <a:t>Electrocatalytic Oxidation of Glycerol</a:t>
            </a:r>
          </a:p>
        </p:txBody>
      </p:sp>
      <p:sp>
        <p:nvSpPr>
          <p:cNvPr id="6" name="TextBox 11">
            <a:extLst>
              <a:ext uri="{FF2B5EF4-FFF2-40B4-BE49-F238E27FC236}">
                <a16:creationId xmlns:a16="http://schemas.microsoft.com/office/drawing/2014/main" id="{30874F74-9913-4F9C-AB0A-AF61993B2BA9}"/>
              </a:ext>
            </a:extLst>
          </p:cNvPr>
          <p:cNvSpPr txBox="1">
            <a:spLocks noChangeArrowheads="1"/>
          </p:cNvSpPr>
          <p:nvPr/>
        </p:nvSpPr>
        <p:spPr bwMode="auto">
          <a:xfrm>
            <a:off x="1364695" y="4209424"/>
            <a:ext cx="24000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800" dirty="0">
                <a:latin typeface="+mn-lt"/>
              </a:rPr>
              <a:t>2H</a:t>
            </a:r>
            <a:r>
              <a:rPr lang="en-US" altLang="en-US" sz="1800" baseline="-25000" dirty="0">
                <a:latin typeface="+mn-lt"/>
              </a:rPr>
              <a:t>2</a:t>
            </a:r>
            <a:r>
              <a:rPr lang="en-US" altLang="en-US" sz="1800" dirty="0">
                <a:latin typeface="+mn-lt"/>
              </a:rPr>
              <a:t>O ---&gt; O</a:t>
            </a:r>
            <a:r>
              <a:rPr lang="en-US" altLang="en-US" sz="1800" baseline="-25000" dirty="0">
                <a:latin typeface="+mn-lt"/>
              </a:rPr>
              <a:t>2</a:t>
            </a:r>
            <a:r>
              <a:rPr lang="en-US" altLang="en-US" sz="1800" dirty="0">
                <a:latin typeface="+mn-lt"/>
              </a:rPr>
              <a:t> + 4H</a:t>
            </a:r>
            <a:r>
              <a:rPr lang="en-US" altLang="en-US" sz="1800" baseline="30000" dirty="0">
                <a:latin typeface="+mn-lt"/>
              </a:rPr>
              <a:t>+</a:t>
            </a:r>
            <a:r>
              <a:rPr lang="en-US" altLang="en-US" sz="1800" dirty="0">
                <a:latin typeface="+mn-lt"/>
              </a:rPr>
              <a:t> + 4e</a:t>
            </a:r>
            <a:r>
              <a:rPr lang="en-US" altLang="en-US" sz="1800" baseline="30000" dirty="0">
                <a:latin typeface="+mn-lt"/>
              </a:rPr>
              <a:t>-</a:t>
            </a:r>
          </a:p>
        </p:txBody>
      </p:sp>
      <p:graphicFrame>
        <p:nvGraphicFramePr>
          <p:cNvPr id="7" name="Object 12">
            <a:extLst>
              <a:ext uri="{FF2B5EF4-FFF2-40B4-BE49-F238E27FC236}">
                <a16:creationId xmlns:a16="http://schemas.microsoft.com/office/drawing/2014/main" id="{C2B90BDE-3510-429A-B524-1F21F4614B9F}"/>
              </a:ext>
            </a:extLst>
          </p:cNvPr>
          <p:cNvGraphicFramePr>
            <a:graphicFrameLocks noChangeAspect="1"/>
          </p:cNvGraphicFramePr>
          <p:nvPr>
            <p:extLst>
              <p:ext uri="{D42A27DB-BD31-4B8C-83A1-F6EECF244321}">
                <p14:modId xmlns:p14="http://schemas.microsoft.com/office/powerpoint/2010/main" val="1106635910"/>
              </p:ext>
            </p:extLst>
          </p:nvPr>
        </p:nvGraphicFramePr>
        <p:xfrm>
          <a:off x="1017902" y="4624384"/>
          <a:ext cx="3189287" cy="773112"/>
        </p:xfrm>
        <a:graphic>
          <a:graphicData uri="http://schemas.openxmlformats.org/presentationml/2006/ole">
            <mc:AlternateContent xmlns:mc="http://schemas.openxmlformats.org/markup-compatibility/2006">
              <mc:Choice xmlns:v="urn:schemas-microsoft-com:vml" Requires="v">
                <p:oleObj spid="_x0000_s12325" name="CS ChemDraw Drawing" r:id="rId3" imgW="3188579" imgH="772904" progId="ChemDraw.Document.6.0">
                  <p:embed/>
                </p:oleObj>
              </mc:Choice>
              <mc:Fallback>
                <p:oleObj name="CS ChemDraw Drawing" r:id="rId3" imgW="3188579" imgH="772904" progId="ChemDraw.Document.6.0">
                  <p:embed/>
                  <p:pic>
                    <p:nvPicPr>
                      <p:cNvPr id="31756"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902" y="4624384"/>
                        <a:ext cx="3189287"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14">
            <a:extLst>
              <a:ext uri="{FF2B5EF4-FFF2-40B4-BE49-F238E27FC236}">
                <a16:creationId xmlns:a16="http://schemas.microsoft.com/office/drawing/2014/main" id="{C5A6E638-A264-4FB9-8D9F-BFAB62223312}"/>
              </a:ext>
            </a:extLst>
          </p:cNvPr>
          <p:cNvSpPr txBox="1">
            <a:spLocks noChangeArrowheads="1"/>
          </p:cNvSpPr>
          <p:nvPr/>
        </p:nvSpPr>
        <p:spPr bwMode="auto">
          <a:xfrm>
            <a:off x="8132414" y="3504954"/>
            <a:ext cx="1661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800" dirty="0">
                <a:latin typeface="+mn-lt"/>
              </a:rPr>
              <a:t>2H</a:t>
            </a:r>
            <a:r>
              <a:rPr lang="en-US" altLang="en-US" sz="1800" baseline="30000" dirty="0">
                <a:latin typeface="+mn-lt"/>
              </a:rPr>
              <a:t>+</a:t>
            </a:r>
            <a:r>
              <a:rPr lang="en-US" altLang="en-US" sz="1800" dirty="0">
                <a:latin typeface="+mn-lt"/>
              </a:rPr>
              <a:t> + 2e</a:t>
            </a:r>
            <a:r>
              <a:rPr lang="en-US" altLang="en-US" sz="1800" baseline="30000" dirty="0">
                <a:latin typeface="+mn-lt"/>
              </a:rPr>
              <a:t>- </a:t>
            </a:r>
            <a:r>
              <a:rPr lang="en-US" altLang="en-US" sz="1800" dirty="0">
                <a:latin typeface="+mn-lt"/>
              </a:rPr>
              <a:t>---&gt; H</a:t>
            </a:r>
            <a:r>
              <a:rPr lang="en-US" altLang="en-US" sz="1800" baseline="-25000" dirty="0">
                <a:latin typeface="+mn-lt"/>
              </a:rPr>
              <a:t>2</a:t>
            </a:r>
          </a:p>
        </p:txBody>
      </p:sp>
      <p:sp>
        <p:nvSpPr>
          <p:cNvPr id="9" name="Rounded Rectangular Callout 16">
            <a:extLst>
              <a:ext uri="{FF2B5EF4-FFF2-40B4-BE49-F238E27FC236}">
                <a16:creationId xmlns:a16="http://schemas.microsoft.com/office/drawing/2014/main" id="{FF1C09A2-8C75-4914-8E4F-7EC2FDB6C80C}"/>
              </a:ext>
            </a:extLst>
          </p:cNvPr>
          <p:cNvSpPr/>
          <p:nvPr/>
        </p:nvSpPr>
        <p:spPr>
          <a:xfrm>
            <a:off x="967102" y="4097337"/>
            <a:ext cx="3240087" cy="1311275"/>
          </a:xfrm>
          <a:prstGeom prst="wedgeRoundRectCallout">
            <a:avLst>
              <a:gd name="adj1" fmla="val 74656"/>
              <a:gd name="adj2" fmla="val 345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sp>
        <p:nvSpPr>
          <p:cNvPr id="10" name="TextBox 9">
            <a:extLst>
              <a:ext uri="{FF2B5EF4-FFF2-40B4-BE49-F238E27FC236}">
                <a16:creationId xmlns:a16="http://schemas.microsoft.com/office/drawing/2014/main" id="{91CAFB4A-C821-424B-8741-2BE30B61D9C6}"/>
              </a:ext>
            </a:extLst>
          </p:cNvPr>
          <p:cNvSpPr txBox="1"/>
          <p:nvPr/>
        </p:nvSpPr>
        <p:spPr>
          <a:xfrm>
            <a:off x="1221695" y="1874300"/>
            <a:ext cx="3332503" cy="1938992"/>
          </a:xfrm>
          <a:prstGeom prst="rect">
            <a:avLst/>
          </a:prstGeom>
          <a:noFill/>
        </p:spPr>
        <p:txBody>
          <a:bodyPr wrap="square">
            <a:spAutoFit/>
          </a:bodyPr>
          <a:lstStyle/>
          <a:p>
            <a:pPr marL="285750" indent="-285750">
              <a:buFont typeface="Arial" panose="020B0604020202020204" pitchFamily="34" charset="0"/>
              <a:buChar char="•"/>
              <a:defRPr/>
            </a:pPr>
            <a:r>
              <a:rPr lang="en-US" sz="2400" dirty="0"/>
              <a:t>Water-compatible</a:t>
            </a:r>
          </a:p>
          <a:p>
            <a:pPr marL="285750" indent="-285750">
              <a:buFont typeface="Arial" panose="020B0604020202020204" pitchFamily="34" charset="0"/>
              <a:buChar char="•"/>
              <a:defRPr/>
            </a:pPr>
            <a:r>
              <a:rPr lang="en-US" sz="2400" dirty="0"/>
              <a:t>Atmospheric pressure </a:t>
            </a:r>
          </a:p>
          <a:p>
            <a:pPr marL="285750" indent="-285750">
              <a:buFont typeface="Arial" panose="020B0604020202020204" pitchFamily="34" charset="0"/>
              <a:buChar char="•"/>
              <a:defRPr/>
            </a:pPr>
            <a:r>
              <a:rPr lang="en-US" sz="2400" dirty="0"/>
              <a:t>Rm temp. or above</a:t>
            </a:r>
          </a:p>
          <a:p>
            <a:pPr marL="285750" indent="-285750">
              <a:buFont typeface="Arial" panose="020B0604020202020204" pitchFamily="34" charset="0"/>
              <a:buChar char="•"/>
              <a:defRPr/>
            </a:pPr>
            <a:r>
              <a:rPr lang="en-US" sz="2400" dirty="0"/>
              <a:t>Very low current / voltage</a:t>
            </a:r>
          </a:p>
        </p:txBody>
      </p:sp>
      <p:grpSp>
        <p:nvGrpSpPr>
          <p:cNvPr id="11" name="Group 10">
            <a:extLst>
              <a:ext uri="{FF2B5EF4-FFF2-40B4-BE49-F238E27FC236}">
                <a16:creationId xmlns:a16="http://schemas.microsoft.com/office/drawing/2014/main" id="{F536DEC2-0FEB-4A03-99A7-D289E7ABAE6D}"/>
              </a:ext>
            </a:extLst>
          </p:cNvPr>
          <p:cNvGrpSpPr/>
          <p:nvPr/>
        </p:nvGrpSpPr>
        <p:grpSpPr>
          <a:xfrm>
            <a:off x="5033000" y="1592264"/>
            <a:ext cx="4785482" cy="4579937"/>
            <a:chOff x="3798888" y="1846263"/>
            <a:chExt cx="4785482" cy="4579937"/>
          </a:xfrm>
        </p:grpSpPr>
        <p:sp>
          <p:nvSpPr>
            <p:cNvPr id="12" name="Cube 11">
              <a:extLst>
                <a:ext uri="{FF2B5EF4-FFF2-40B4-BE49-F238E27FC236}">
                  <a16:creationId xmlns:a16="http://schemas.microsoft.com/office/drawing/2014/main" id="{725846D4-615C-4814-9E6C-5D9DE73A7A5E}"/>
                </a:ext>
              </a:extLst>
            </p:cNvPr>
            <p:cNvSpPr/>
            <p:nvPr/>
          </p:nvSpPr>
          <p:spPr>
            <a:xfrm>
              <a:off x="3968750" y="3641725"/>
              <a:ext cx="1230313" cy="2487613"/>
            </a:xfrm>
            <a:prstGeom prst="cube">
              <a:avLst>
                <a:gd name="adj" fmla="val 741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sp>
          <p:nvSpPr>
            <p:cNvPr id="13" name="Can 4">
              <a:extLst>
                <a:ext uri="{FF2B5EF4-FFF2-40B4-BE49-F238E27FC236}">
                  <a16:creationId xmlns:a16="http://schemas.microsoft.com/office/drawing/2014/main" id="{E50F2D44-2D5C-448B-A212-B2E553E36384}"/>
                </a:ext>
              </a:extLst>
            </p:cNvPr>
            <p:cNvSpPr/>
            <p:nvPr/>
          </p:nvSpPr>
          <p:spPr>
            <a:xfrm>
              <a:off x="3798888" y="2498725"/>
              <a:ext cx="2984500" cy="3927475"/>
            </a:xfrm>
            <a:prstGeom prst="can">
              <a:avLst>
                <a:gd name="adj" fmla="val 1479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cxnSp>
          <p:nvCxnSpPr>
            <p:cNvPr id="14" name="Straight Connector 13">
              <a:extLst>
                <a:ext uri="{FF2B5EF4-FFF2-40B4-BE49-F238E27FC236}">
                  <a16:creationId xmlns:a16="http://schemas.microsoft.com/office/drawing/2014/main" id="{05804A7A-0DCD-4BA0-B273-77EC031477BF}"/>
                </a:ext>
              </a:extLst>
            </p:cNvPr>
            <p:cNvCxnSpPr/>
            <p:nvPr/>
          </p:nvCxnSpPr>
          <p:spPr>
            <a:xfrm>
              <a:off x="4583113" y="2232025"/>
              <a:ext cx="0" cy="1825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ube 14">
              <a:extLst>
                <a:ext uri="{FF2B5EF4-FFF2-40B4-BE49-F238E27FC236}">
                  <a16:creationId xmlns:a16="http://schemas.microsoft.com/office/drawing/2014/main" id="{ABFD1984-3BFA-4A39-AC18-218F84EF319D}"/>
                </a:ext>
              </a:extLst>
            </p:cNvPr>
            <p:cNvSpPr/>
            <p:nvPr/>
          </p:nvSpPr>
          <p:spPr>
            <a:xfrm>
              <a:off x="5443538" y="3641725"/>
              <a:ext cx="1179512" cy="2487613"/>
            </a:xfrm>
            <a:prstGeom prst="cube">
              <a:avLst>
                <a:gd name="adj" fmla="val 7418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endParaRPr>
            </a:p>
          </p:txBody>
        </p:sp>
        <p:cxnSp>
          <p:nvCxnSpPr>
            <p:cNvPr id="16" name="Straight Connector 15">
              <a:extLst>
                <a:ext uri="{FF2B5EF4-FFF2-40B4-BE49-F238E27FC236}">
                  <a16:creationId xmlns:a16="http://schemas.microsoft.com/office/drawing/2014/main" id="{CAE0B87C-24E6-4945-BDD1-40BC9540718D}"/>
                </a:ext>
              </a:extLst>
            </p:cNvPr>
            <p:cNvCxnSpPr/>
            <p:nvPr/>
          </p:nvCxnSpPr>
          <p:spPr>
            <a:xfrm>
              <a:off x="6072188" y="2222500"/>
              <a:ext cx="0" cy="18351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6E823B-A907-4143-8AB8-E572530512C4}"/>
                </a:ext>
              </a:extLst>
            </p:cNvPr>
            <p:cNvCxnSpPr/>
            <p:nvPr/>
          </p:nvCxnSpPr>
          <p:spPr>
            <a:xfrm flipH="1">
              <a:off x="4594225" y="2222500"/>
              <a:ext cx="1477963"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9">
              <a:extLst>
                <a:ext uri="{FF2B5EF4-FFF2-40B4-BE49-F238E27FC236}">
                  <a16:creationId xmlns:a16="http://schemas.microsoft.com/office/drawing/2014/main" id="{FEFF816C-8530-4ED0-8995-CA117EEE7BC4}"/>
                </a:ext>
              </a:extLst>
            </p:cNvPr>
            <p:cNvSpPr txBox="1">
              <a:spLocks noChangeArrowheads="1"/>
            </p:cNvSpPr>
            <p:nvPr/>
          </p:nvSpPr>
          <p:spPr bwMode="auto">
            <a:xfrm rot="19211803">
              <a:off x="5715000" y="4772025"/>
              <a:ext cx="958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dirty="0">
                  <a:solidFill>
                    <a:schemeClr val="bg1"/>
                  </a:solidFill>
                </a:rPr>
                <a:t>Cathode</a:t>
              </a:r>
            </a:p>
          </p:txBody>
        </p:sp>
        <p:sp>
          <p:nvSpPr>
            <p:cNvPr id="19" name="TextBox 10">
              <a:extLst>
                <a:ext uri="{FF2B5EF4-FFF2-40B4-BE49-F238E27FC236}">
                  <a16:creationId xmlns:a16="http://schemas.microsoft.com/office/drawing/2014/main" id="{F3A33A69-A90D-4F10-88C0-930A510A59D1}"/>
                </a:ext>
              </a:extLst>
            </p:cNvPr>
            <p:cNvSpPr txBox="1">
              <a:spLocks noChangeArrowheads="1"/>
            </p:cNvSpPr>
            <p:nvPr/>
          </p:nvSpPr>
          <p:spPr bwMode="auto">
            <a:xfrm rot="19209261">
              <a:off x="4384675" y="4783138"/>
              <a:ext cx="7762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dirty="0">
                  <a:solidFill>
                    <a:schemeClr val="bg1"/>
                  </a:solidFill>
                </a:rPr>
                <a:t>Anode</a:t>
              </a:r>
            </a:p>
          </p:txBody>
        </p:sp>
        <p:sp>
          <p:nvSpPr>
            <p:cNvPr id="20" name="Rounded Rectangular Callout 13">
              <a:extLst>
                <a:ext uri="{FF2B5EF4-FFF2-40B4-BE49-F238E27FC236}">
                  <a16:creationId xmlns:a16="http://schemas.microsoft.com/office/drawing/2014/main" id="{2CD8F8CC-21F8-4FF4-8D13-DB6F4B7E991C}"/>
                </a:ext>
              </a:extLst>
            </p:cNvPr>
            <p:cNvSpPr/>
            <p:nvPr/>
          </p:nvSpPr>
          <p:spPr>
            <a:xfrm>
              <a:off x="6885745" y="3744666"/>
              <a:ext cx="1698625" cy="366712"/>
            </a:xfrm>
            <a:prstGeom prst="wedgeRoundRectCallout">
              <a:avLst>
                <a:gd name="adj1" fmla="val -73174"/>
                <a:gd name="adj2" fmla="val 71298"/>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sp>
          <p:nvSpPr>
            <p:cNvPr id="21" name="Can 15">
              <a:extLst>
                <a:ext uri="{FF2B5EF4-FFF2-40B4-BE49-F238E27FC236}">
                  <a16:creationId xmlns:a16="http://schemas.microsoft.com/office/drawing/2014/main" id="{0FD619F2-5E15-4742-BABC-D8FAEEE8674A}"/>
                </a:ext>
              </a:extLst>
            </p:cNvPr>
            <p:cNvSpPr/>
            <p:nvPr/>
          </p:nvSpPr>
          <p:spPr>
            <a:xfrm>
              <a:off x="3798888" y="4703763"/>
              <a:ext cx="2984500" cy="1711325"/>
            </a:xfrm>
            <a:prstGeom prst="can">
              <a:avLst>
                <a:gd name="adj" fmla="val 21472"/>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sp>
          <p:nvSpPr>
            <p:cNvPr id="22" name="Rounded Rectangle 17">
              <a:extLst>
                <a:ext uri="{FF2B5EF4-FFF2-40B4-BE49-F238E27FC236}">
                  <a16:creationId xmlns:a16="http://schemas.microsoft.com/office/drawing/2014/main" id="{36070A3C-C9B4-427A-B668-9D6F6511C416}"/>
                </a:ext>
              </a:extLst>
            </p:cNvPr>
            <p:cNvSpPr/>
            <p:nvPr/>
          </p:nvSpPr>
          <p:spPr>
            <a:xfrm>
              <a:off x="4881563" y="1873250"/>
              <a:ext cx="895350" cy="641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Power</a:t>
              </a:r>
            </a:p>
            <a:p>
              <a:pPr algn="ctr">
                <a:defRPr/>
              </a:pPr>
              <a:r>
                <a:rPr lang="en-US" sz="1600" dirty="0">
                  <a:solidFill>
                    <a:schemeClr val="tx1"/>
                  </a:solidFill>
                </a:rPr>
                <a:t>Supply</a:t>
              </a:r>
            </a:p>
          </p:txBody>
        </p:sp>
        <p:sp>
          <p:nvSpPr>
            <p:cNvPr id="23" name="TextBox 18">
              <a:extLst>
                <a:ext uri="{FF2B5EF4-FFF2-40B4-BE49-F238E27FC236}">
                  <a16:creationId xmlns:a16="http://schemas.microsoft.com/office/drawing/2014/main" id="{32183DB7-05CD-40D6-A1C6-4C0BDB52C003}"/>
                </a:ext>
              </a:extLst>
            </p:cNvPr>
            <p:cNvSpPr txBox="1">
              <a:spLocks noChangeArrowheads="1"/>
            </p:cNvSpPr>
            <p:nvPr/>
          </p:nvSpPr>
          <p:spPr bwMode="auto">
            <a:xfrm>
              <a:off x="4213225" y="3070225"/>
              <a:ext cx="34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4" name="TextBox 19">
              <a:extLst>
                <a:ext uri="{FF2B5EF4-FFF2-40B4-BE49-F238E27FC236}">
                  <a16:creationId xmlns:a16="http://schemas.microsoft.com/office/drawing/2014/main" id="{517965E5-8832-44CE-83EE-381691346BB6}"/>
                </a:ext>
              </a:extLst>
            </p:cNvPr>
            <p:cNvSpPr txBox="1">
              <a:spLocks noChangeArrowheads="1"/>
            </p:cNvSpPr>
            <p:nvPr/>
          </p:nvSpPr>
          <p:spPr bwMode="auto">
            <a:xfrm>
              <a:off x="4213225" y="2433638"/>
              <a:ext cx="342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5" name="TextBox 20">
              <a:extLst>
                <a:ext uri="{FF2B5EF4-FFF2-40B4-BE49-F238E27FC236}">
                  <a16:creationId xmlns:a16="http://schemas.microsoft.com/office/drawing/2014/main" id="{EEEE8E18-4D44-4A6E-BF1D-D87225F45B08}"/>
                </a:ext>
              </a:extLst>
            </p:cNvPr>
            <p:cNvSpPr txBox="1">
              <a:spLocks noChangeArrowheads="1"/>
            </p:cNvSpPr>
            <p:nvPr/>
          </p:nvSpPr>
          <p:spPr bwMode="auto">
            <a:xfrm>
              <a:off x="4371975" y="1852613"/>
              <a:ext cx="342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6" name="TextBox 21">
              <a:extLst>
                <a:ext uri="{FF2B5EF4-FFF2-40B4-BE49-F238E27FC236}">
                  <a16:creationId xmlns:a16="http://schemas.microsoft.com/office/drawing/2014/main" id="{78D984A2-832C-49C8-807A-24AE8E8102ED}"/>
                </a:ext>
              </a:extLst>
            </p:cNvPr>
            <p:cNvSpPr txBox="1">
              <a:spLocks noChangeArrowheads="1"/>
            </p:cNvSpPr>
            <p:nvPr/>
          </p:nvSpPr>
          <p:spPr bwMode="auto">
            <a:xfrm>
              <a:off x="5918200" y="1846263"/>
              <a:ext cx="342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dirty="0"/>
                <a:t>e</a:t>
              </a:r>
              <a:r>
                <a:rPr lang="en-US" altLang="en-US" sz="1600" baseline="30000" dirty="0"/>
                <a:t>-</a:t>
              </a:r>
            </a:p>
          </p:txBody>
        </p:sp>
        <p:sp>
          <p:nvSpPr>
            <p:cNvPr id="27" name="TextBox 22">
              <a:extLst>
                <a:ext uri="{FF2B5EF4-FFF2-40B4-BE49-F238E27FC236}">
                  <a16:creationId xmlns:a16="http://schemas.microsoft.com/office/drawing/2014/main" id="{72389CBC-25E9-4848-AAFA-BD8889E89563}"/>
                </a:ext>
              </a:extLst>
            </p:cNvPr>
            <p:cNvSpPr txBox="1">
              <a:spLocks noChangeArrowheads="1"/>
            </p:cNvSpPr>
            <p:nvPr/>
          </p:nvSpPr>
          <p:spPr bwMode="auto">
            <a:xfrm>
              <a:off x="6089650" y="2270125"/>
              <a:ext cx="342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8" name="TextBox 23">
              <a:extLst>
                <a:ext uri="{FF2B5EF4-FFF2-40B4-BE49-F238E27FC236}">
                  <a16:creationId xmlns:a16="http://schemas.microsoft.com/office/drawing/2014/main" id="{513D4A07-EB62-41C7-8CF8-7B803E398239}"/>
                </a:ext>
              </a:extLst>
            </p:cNvPr>
            <p:cNvSpPr txBox="1">
              <a:spLocks noChangeArrowheads="1"/>
            </p:cNvSpPr>
            <p:nvPr/>
          </p:nvSpPr>
          <p:spPr bwMode="auto">
            <a:xfrm>
              <a:off x="6100763" y="2801938"/>
              <a:ext cx="342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29" name="TextBox 24">
              <a:extLst>
                <a:ext uri="{FF2B5EF4-FFF2-40B4-BE49-F238E27FC236}">
                  <a16:creationId xmlns:a16="http://schemas.microsoft.com/office/drawing/2014/main" id="{E4CDF20E-903A-4294-8B1B-A4EEF53C6B3C}"/>
                </a:ext>
              </a:extLst>
            </p:cNvPr>
            <p:cNvSpPr txBox="1">
              <a:spLocks noChangeArrowheads="1"/>
            </p:cNvSpPr>
            <p:nvPr/>
          </p:nvSpPr>
          <p:spPr bwMode="auto">
            <a:xfrm>
              <a:off x="6100763" y="3333750"/>
              <a:ext cx="34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600"/>
                <a:t>e</a:t>
              </a:r>
              <a:r>
                <a:rPr lang="en-US" altLang="en-US" sz="1600" baseline="30000"/>
                <a:t>-</a:t>
              </a:r>
            </a:p>
          </p:txBody>
        </p:sp>
        <p:sp>
          <p:nvSpPr>
            <p:cNvPr id="30" name="Right Arrow 25">
              <a:extLst>
                <a:ext uri="{FF2B5EF4-FFF2-40B4-BE49-F238E27FC236}">
                  <a16:creationId xmlns:a16="http://schemas.microsoft.com/office/drawing/2014/main" id="{E568B03A-C289-47F1-B852-B6461C52E7FE}"/>
                </a:ext>
              </a:extLst>
            </p:cNvPr>
            <p:cNvSpPr/>
            <p:nvPr/>
          </p:nvSpPr>
          <p:spPr>
            <a:xfrm rot="16200000">
              <a:off x="3736182" y="3061493"/>
              <a:ext cx="723900" cy="36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sp>
          <p:nvSpPr>
            <p:cNvPr id="31" name="Right Arrow 26">
              <a:extLst>
                <a:ext uri="{FF2B5EF4-FFF2-40B4-BE49-F238E27FC236}">
                  <a16:creationId xmlns:a16="http://schemas.microsoft.com/office/drawing/2014/main" id="{2BC6CD69-7157-49E6-B651-5FA1730CCC09}"/>
                </a:ext>
              </a:extLst>
            </p:cNvPr>
            <p:cNvSpPr/>
            <p:nvPr/>
          </p:nvSpPr>
          <p:spPr>
            <a:xfrm rot="5400000">
              <a:off x="6115050" y="2484438"/>
              <a:ext cx="7239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grpSp>
    </p:spTree>
    <p:extLst>
      <p:ext uri="{BB962C8B-B14F-4D97-AF65-F5344CB8AC3E}">
        <p14:creationId xmlns:p14="http://schemas.microsoft.com/office/powerpoint/2010/main" val="3974852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98" y="79265"/>
            <a:ext cx="9678084" cy="1323439"/>
          </a:xfrm>
        </p:spPr>
        <p:txBody>
          <a:bodyPr wrap="square">
            <a:spAutoFit/>
          </a:bodyPr>
          <a:lstStyle/>
          <a:p>
            <a:pPr>
              <a:lnSpc>
                <a:spcPct val="100000"/>
              </a:lnSpc>
            </a:pPr>
            <a:r>
              <a:rPr lang="en-US" sz="4000" dirty="0">
                <a:latin typeface="+mn-lt"/>
              </a:rPr>
              <a:t>Example: Neutralization of Red Mud through Energy Efficient Extraction of Sodium Ions</a:t>
            </a:r>
          </a:p>
        </p:txBody>
      </p:sp>
      <p:sp>
        <p:nvSpPr>
          <p:cNvPr id="3" name="Content Placeholder 2"/>
          <p:cNvSpPr>
            <a:spLocks noGrp="1"/>
          </p:cNvSpPr>
          <p:nvPr>
            <p:ph idx="1"/>
          </p:nvPr>
        </p:nvSpPr>
        <p:spPr>
          <a:xfrm>
            <a:off x="634100" y="1708210"/>
            <a:ext cx="5773585" cy="461665"/>
          </a:xfrm>
        </p:spPr>
        <p:txBody>
          <a:bodyPr wrap="square">
            <a:spAutoFit/>
          </a:bodyPr>
          <a:lstStyle/>
          <a:p>
            <a:pPr marL="0" indent="0" algn="ctr">
              <a:lnSpc>
                <a:spcPct val="100000"/>
              </a:lnSpc>
              <a:buNone/>
            </a:pPr>
            <a:r>
              <a:rPr lang="en-US" sz="2400" dirty="0">
                <a:latin typeface="+mn-lt"/>
              </a:rPr>
              <a:t>The Bayer Process (Karl Bayer, 1887)</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680" r="11134"/>
          <a:stretch/>
        </p:blipFill>
        <p:spPr>
          <a:xfrm>
            <a:off x="885811" y="2540961"/>
            <a:ext cx="1132217" cy="1045953"/>
          </a:xfrm>
          <a:prstGeom prst="rect">
            <a:avLst/>
          </a:prstGeom>
        </p:spPr>
      </p:pic>
      <p:sp>
        <p:nvSpPr>
          <p:cNvPr id="6" name="Right Arrow 5"/>
          <p:cNvSpPr/>
          <p:nvPr/>
        </p:nvSpPr>
        <p:spPr>
          <a:xfrm>
            <a:off x="2110098" y="2917876"/>
            <a:ext cx="1717822" cy="317021"/>
          </a:xfrm>
          <a:prstGeom prst="rightArrow">
            <a:avLst/>
          </a:prstGeom>
          <a:solidFill>
            <a:schemeClr val="accent1">
              <a:lumMod val="75000"/>
              <a:alpha val="50000"/>
            </a:schemeClr>
          </a:solidFill>
          <a:ln>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989" y="4782581"/>
            <a:ext cx="808517" cy="808517"/>
          </a:xfrm>
          <a:prstGeom prst="rect">
            <a:avLst/>
          </a:prstGeom>
        </p:spPr>
      </p:pic>
      <p:graphicFrame>
        <p:nvGraphicFramePr>
          <p:cNvPr id="10" name="Table 9"/>
          <p:cNvGraphicFramePr>
            <a:graphicFrameLocks noGrp="1"/>
          </p:cNvGraphicFramePr>
          <p:nvPr>
            <p:extLst/>
          </p:nvPr>
        </p:nvGraphicFramePr>
        <p:xfrm>
          <a:off x="6080230" y="3350370"/>
          <a:ext cx="1649408" cy="2057400"/>
        </p:xfrm>
        <a:graphic>
          <a:graphicData uri="http://schemas.openxmlformats.org/drawingml/2006/table">
            <a:tbl>
              <a:tblPr firstRow="1" bandRow="1">
                <a:tableStyleId>{5C22544A-7EE6-4342-B048-85BDC9FD1C3A}</a:tableStyleId>
              </a:tblPr>
              <a:tblGrid>
                <a:gridCol w="824704">
                  <a:extLst>
                    <a:ext uri="{9D8B030D-6E8A-4147-A177-3AD203B41FA5}">
                      <a16:colId xmlns:a16="http://schemas.microsoft.com/office/drawing/2014/main" val="20000"/>
                    </a:ext>
                  </a:extLst>
                </a:gridCol>
                <a:gridCol w="824704">
                  <a:extLst>
                    <a:ext uri="{9D8B030D-6E8A-4147-A177-3AD203B41FA5}">
                      <a16:colId xmlns:a16="http://schemas.microsoft.com/office/drawing/2014/main" val="20001"/>
                    </a:ext>
                  </a:extLst>
                </a:gridCol>
              </a:tblGrid>
              <a:tr h="342900">
                <a:tc>
                  <a:txBody>
                    <a:bodyPr/>
                    <a:lstStyle/>
                    <a:p>
                      <a:pPr algn="ctr"/>
                      <a:r>
                        <a:rPr lang="en-US" sz="900" dirty="0"/>
                        <a:t>Element</a:t>
                      </a:r>
                    </a:p>
                  </a:txBody>
                  <a:tcPr marL="68580" marR="68580" marT="34290" marB="34290"/>
                </a:tc>
                <a:tc>
                  <a:txBody>
                    <a:bodyPr/>
                    <a:lstStyle/>
                    <a:p>
                      <a:pPr algn="ctr"/>
                      <a:r>
                        <a:rPr lang="en-US" sz="900" dirty="0"/>
                        <a:t>Composition</a:t>
                      </a:r>
                    </a:p>
                  </a:txBody>
                  <a:tcPr marL="68580" marR="68580" marT="34290" marB="34290"/>
                </a:tc>
                <a:extLst>
                  <a:ext uri="{0D108BD9-81ED-4DB2-BD59-A6C34878D82A}">
                    <a16:rowId xmlns:a16="http://schemas.microsoft.com/office/drawing/2014/main" val="10000"/>
                  </a:ext>
                </a:extLst>
              </a:tr>
              <a:tr h="2057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effectLst/>
                          <a:latin typeface="Times New Roman" panose="02020603050405020304" pitchFamily="18" charset="0"/>
                          <a:cs typeface="Times New Roman" panose="02020603050405020304" pitchFamily="18" charset="0"/>
                        </a:rPr>
                        <a:t>Fe</a:t>
                      </a:r>
                      <a:r>
                        <a:rPr lang="en-US" sz="900" baseline="-25000" dirty="0">
                          <a:solidFill>
                            <a:schemeClr val="tx1"/>
                          </a:solidFill>
                          <a:effectLst/>
                          <a:latin typeface="Times New Roman" panose="02020603050405020304" pitchFamily="18" charset="0"/>
                          <a:cs typeface="Times New Roman" panose="02020603050405020304" pitchFamily="18" charset="0"/>
                        </a:rPr>
                        <a:t>2</a:t>
                      </a:r>
                      <a:r>
                        <a:rPr lang="en-US" sz="900" dirty="0">
                          <a:solidFill>
                            <a:schemeClr val="tx1"/>
                          </a:solidFill>
                          <a:effectLst/>
                          <a:latin typeface="Times New Roman" panose="02020603050405020304" pitchFamily="18" charset="0"/>
                          <a:cs typeface="Times New Roman" panose="02020603050405020304" pitchFamily="18" charset="0"/>
                        </a:rPr>
                        <a:t>O</a:t>
                      </a:r>
                      <a:r>
                        <a:rPr lang="en-US" sz="900" baseline="-25000" dirty="0">
                          <a:solidFill>
                            <a:schemeClr val="tx1"/>
                          </a:solidFill>
                          <a:effectLst/>
                          <a:latin typeface="Times New Roman" panose="02020603050405020304" pitchFamily="18" charset="0"/>
                          <a:cs typeface="Times New Roman" panose="02020603050405020304" pitchFamily="18" charset="0"/>
                        </a:rPr>
                        <a:t>3</a:t>
                      </a:r>
                      <a:endParaRPr lang="en-US" sz="900" dirty="0">
                        <a:solidFill>
                          <a:schemeClr val="tx1"/>
                        </a:solidFill>
                        <a:effectLst/>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fontAlgn="t"/>
                      <a:r>
                        <a:rPr lang="en-US" sz="900" dirty="0">
                          <a:solidFill>
                            <a:schemeClr val="tx1"/>
                          </a:solidFill>
                          <a:effectLst/>
                          <a:latin typeface="Times New Roman" panose="02020603050405020304" pitchFamily="18" charset="0"/>
                          <a:cs typeface="Times New Roman" panose="02020603050405020304" pitchFamily="18" charset="0"/>
                        </a:rPr>
                        <a:t>30-60wt%</a:t>
                      </a:r>
                    </a:p>
                  </a:txBody>
                  <a:tcPr marL="40005" marR="40005" marT="22860" marB="22860" anchor="ctr"/>
                </a:tc>
                <a:extLst>
                  <a:ext uri="{0D108BD9-81ED-4DB2-BD59-A6C34878D82A}">
                    <a16:rowId xmlns:a16="http://schemas.microsoft.com/office/drawing/2014/main" val="10001"/>
                  </a:ext>
                </a:extLst>
              </a:tr>
              <a:tr h="2057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effectLst/>
                          <a:latin typeface="Times New Roman" panose="02020603050405020304" pitchFamily="18" charset="0"/>
                          <a:cs typeface="Times New Roman" panose="02020603050405020304" pitchFamily="18" charset="0"/>
                        </a:rPr>
                        <a:t>Al</a:t>
                      </a:r>
                      <a:r>
                        <a:rPr lang="en-US" sz="900" baseline="-25000" dirty="0">
                          <a:solidFill>
                            <a:schemeClr val="tx1"/>
                          </a:solidFill>
                          <a:effectLst/>
                          <a:latin typeface="Times New Roman" panose="02020603050405020304" pitchFamily="18" charset="0"/>
                          <a:cs typeface="Times New Roman" panose="02020603050405020304" pitchFamily="18" charset="0"/>
                        </a:rPr>
                        <a:t>2</a:t>
                      </a:r>
                      <a:r>
                        <a:rPr lang="en-US" sz="900" dirty="0">
                          <a:solidFill>
                            <a:schemeClr val="tx1"/>
                          </a:solidFill>
                          <a:effectLst/>
                          <a:latin typeface="Times New Roman" panose="02020603050405020304" pitchFamily="18" charset="0"/>
                          <a:cs typeface="Times New Roman" panose="02020603050405020304" pitchFamily="18" charset="0"/>
                        </a:rPr>
                        <a:t>O</a:t>
                      </a:r>
                      <a:r>
                        <a:rPr lang="en-US" sz="900" baseline="-25000" dirty="0">
                          <a:solidFill>
                            <a:schemeClr val="tx1"/>
                          </a:solidFill>
                          <a:effectLst/>
                          <a:latin typeface="Times New Roman" panose="02020603050405020304" pitchFamily="18" charset="0"/>
                          <a:cs typeface="Times New Roman" panose="02020603050405020304" pitchFamily="18" charset="0"/>
                        </a:rPr>
                        <a:t>3</a:t>
                      </a:r>
                      <a:endParaRPr lang="en-US" sz="900" dirty="0">
                        <a:solidFill>
                          <a:schemeClr val="tx1"/>
                        </a:solidFill>
                        <a:effectLst/>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fontAlgn="t"/>
                      <a:r>
                        <a:rPr lang="en-US" sz="900" dirty="0">
                          <a:solidFill>
                            <a:schemeClr val="tx1"/>
                          </a:solidFill>
                          <a:effectLst/>
                          <a:latin typeface="Times New Roman" panose="02020603050405020304" pitchFamily="18" charset="0"/>
                          <a:cs typeface="Times New Roman" panose="02020603050405020304" pitchFamily="18" charset="0"/>
                        </a:rPr>
                        <a:t>10-20wt%</a:t>
                      </a:r>
                    </a:p>
                  </a:txBody>
                  <a:tcPr marL="40005" marR="40005" marT="22860" marB="22860" anchor="ctr"/>
                </a:tc>
                <a:extLst>
                  <a:ext uri="{0D108BD9-81ED-4DB2-BD59-A6C34878D82A}">
                    <a16:rowId xmlns:a16="http://schemas.microsoft.com/office/drawing/2014/main" val="10002"/>
                  </a:ext>
                </a:extLst>
              </a:tr>
              <a:tr h="2057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effectLst/>
                          <a:latin typeface="Times New Roman" panose="02020603050405020304" pitchFamily="18" charset="0"/>
                          <a:cs typeface="Times New Roman" panose="02020603050405020304" pitchFamily="18" charset="0"/>
                        </a:rPr>
                        <a:t>SiO</a:t>
                      </a:r>
                      <a:r>
                        <a:rPr lang="en-US" sz="900" baseline="-25000" dirty="0">
                          <a:solidFill>
                            <a:schemeClr val="tx1"/>
                          </a:solidFill>
                          <a:effectLst/>
                          <a:latin typeface="Times New Roman" panose="02020603050405020304" pitchFamily="18" charset="0"/>
                          <a:cs typeface="Times New Roman" panose="02020603050405020304" pitchFamily="18" charset="0"/>
                        </a:rPr>
                        <a:t>2</a:t>
                      </a:r>
                      <a:endParaRPr lang="en-US" sz="900" dirty="0">
                        <a:solidFill>
                          <a:schemeClr val="tx1"/>
                        </a:solidFill>
                        <a:effectLst/>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fontAlgn="t"/>
                      <a:r>
                        <a:rPr lang="en-US" sz="900">
                          <a:solidFill>
                            <a:schemeClr val="tx1"/>
                          </a:solidFill>
                          <a:effectLst/>
                          <a:latin typeface="Times New Roman" panose="02020603050405020304" pitchFamily="18" charset="0"/>
                          <a:cs typeface="Times New Roman" panose="02020603050405020304" pitchFamily="18" charset="0"/>
                        </a:rPr>
                        <a:t>3-50wt%</a:t>
                      </a:r>
                    </a:p>
                  </a:txBody>
                  <a:tcPr marL="40005" marR="40005" marT="22860" marB="22860" anchor="ctr"/>
                </a:tc>
                <a:extLst>
                  <a:ext uri="{0D108BD9-81ED-4DB2-BD59-A6C34878D82A}">
                    <a16:rowId xmlns:a16="http://schemas.microsoft.com/office/drawing/2014/main" val="10003"/>
                  </a:ext>
                </a:extLst>
              </a:tr>
              <a:tr h="2057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effectLst/>
                          <a:latin typeface="Times New Roman" panose="02020603050405020304" pitchFamily="18" charset="0"/>
                          <a:cs typeface="Times New Roman" panose="02020603050405020304" pitchFamily="18" charset="0"/>
                        </a:rPr>
                        <a:t>Na</a:t>
                      </a:r>
                      <a:r>
                        <a:rPr lang="en-US" sz="900" baseline="-25000" dirty="0">
                          <a:solidFill>
                            <a:schemeClr val="tx1"/>
                          </a:solidFill>
                          <a:effectLst/>
                          <a:latin typeface="Times New Roman" panose="02020603050405020304" pitchFamily="18" charset="0"/>
                          <a:cs typeface="Times New Roman" panose="02020603050405020304" pitchFamily="18" charset="0"/>
                        </a:rPr>
                        <a:t>2</a:t>
                      </a:r>
                      <a:r>
                        <a:rPr lang="en-US" sz="900" dirty="0">
                          <a:solidFill>
                            <a:schemeClr val="tx1"/>
                          </a:solidFill>
                          <a:effectLst/>
                          <a:latin typeface="Times New Roman" panose="02020603050405020304" pitchFamily="18" charset="0"/>
                          <a:cs typeface="Times New Roman" panose="02020603050405020304" pitchFamily="18" charset="0"/>
                        </a:rPr>
                        <a:t>O</a:t>
                      </a:r>
                    </a:p>
                  </a:txBody>
                  <a:tcPr marL="68580" marR="68580" marT="34290" marB="34290" anchor="ctr"/>
                </a:tc>
                <a:tc>
                  <a:txBody>
                    <a:bodyPr/>
                    <a:lstStyle/>
                    <a:p>
                      <a:pPr algn="ctr" fontAlgn="t"/>
                      <a:r>
                        <a:rPr lang="en-US" sz="900" dirty="0">
                          <a:solidFill>
                            <a:schemeClr val="tx1"/>
                          </a:solidFill>
                          <a:effectLst/>
                          <a:latin typeface="Times New Roman" panose="02020603050405020304" pitchFamily="18" charset="0"/>
                          <a:cs typeface="Times New Roman" panose="02020603050405020304" pitchFamily="18" charset="0"/>
                        </a:rPr>
                        <a:t>2-10wt%</a:t>
                      </a:r>
                    </a:p>
                  </a:txBody>
                  <a:tcPr marL="40005" marR="40005" marT="22860" marB="22860" anchor="ctr"/>
                </a:tc>
                <a:extLst>
                  <a:ext uri="{0D108BD9-81ED-4DB2-BD59-A6C34878D82A}">
                    <a16:rowId xmlns:a16="http://schemas.microsoft.com/office/drawing/2014/main" val="10004"/>
                  </a:ext>
                </a:extLst>
              </a:tr>
              <a:tr h="2057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err="1">
                          <a:solidFill>
                            <a:schemeClr val="tx1"/>
                          </a:solidFill>
                          <a:effectLst/>
                          <a:latin typeface="Times New Roman" panose="02020603050405020304" pitchFamily="18" charset="0"/>
                          <a:cs typeface="Times New Roman" panose="02020603050405020304" pitchFamily="18" charset="0"/>
                        </a:rPr>
                        <a:t>CaO</a:t>
                      </a:r>
                      <a:endParaRPr lang="en-US" sz="900" dirty="0">
                        <a:solidFill>
                          <a:schemeClr val="tx1"/>
                        </a:solidFill>
                        <a:effectLst/>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fontAlgn="t"/>
                      <a:r>
                        <a:rPr lang="en-US" sz="900" dirty="0">
                          <a:solidFill>
                            <a:schemeClr val="tx1"/>
                          </a:solidFill>
                          <a:effectLst/>
                          <a:latin typeface="Times New Roman" panose="02020603050405020304" pitchFamily="18" charset="0"/>
                          <a:cs typeface="Times New Roman" panose="02020603050405020304" pitchFamily="18" charset="0"/>
                        </a:rPr>
                        <a:t>2-8wt%</a:t>
                      </a:r>
                    </a:p>
                  </a:txBody>
                  <a:tcPr marL="40005" marR="40005" marT="22860" marB="22860" anchor="ctr"/>
                </a:tc>
                <a:extLst>
                  <a:ext uri="{0D108BD9-81ED-4DB2-BD59-A6C34878D82A}">
                    <a16:rowId xmlns:a16="http://schemas.microsoft.com/office/drawing/2014/main" val="10005"/>
                  </a:ext>
                </a:extLst>
              </a:tr>
              <a:tr h="2057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effectLst/>
                          <a:latin typeface="Times New Roman" panose="02020603050405020304" pitchFamily="18" charset="0"/>
                          <a:cs typeface="Times New Roman" panose="02020603050405020304" pitchFamily="18" charset="0"/>
                        </a:rPr>
                        <a:t>TiO</a:t>
                      </a:r>
                      <a:r>
                        <a:rPr lang="en-US" sz="900" baseline="-25000" dirty="0">
                          <a:solidFill>
                            <a:schemeClr val="tx1"/>
                          </a:solidFill>
                          <a:effectLst/>
                          <a:latin typeface="Times New Roman" panose="02020603050405020304" pitchFamily="18" charset="0"/>
                          <a:cs typeface="Times New Roman" panose="02020603050405020304" pitchFamily="18" charset="0"/>
                        </a:rPr>
                        <a:t>2</a:t>
                      </a:r>
                      <a:endParaRPr lang="en-US" sz="900" dirty="0">
                        <a:solidFill>
                          <a:schemeClr val="tx1"/>
                        </a:solidFill>
                        <a:effectLst/>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fontAlgn="t"/>
                      <a:r>
                        <a:rPr lang="en-US" sz="900" dirty="0">
                          <a:solidFill>
                            <a:schemeClr val="tx1"/>
                          </a:solidFill>
                          <a:effectLst/>
                          <a:latin typeface="Times New Roman" panose="02020603050405020304" pitchFamily="18" charset="0"/>
                          <a:cs typeface="Times New Roman" panose="02020603050405020304" pitchFamily="18" charset="0"/>
                        </a:rPr>
                        <a:t>trace-25wt%</a:t>
                      </a:r>
                    </a:p>
                  </a:txBody>
                  <a:tcPr marL="40005" marR="40005" marT="22860" marB="22860" anchor="ctr"/>
                </a:tc>
                <a:extLst>
                  <a:ext uri="{0D108BD9-81ED-4DB2-BD59-A6C34878D82A}">
                    <a16:rowId xmlns:a16="http://schemas.microsoft.com/office/drawing/2014/main" val="10006"/>
                  </a:ext>
                </a:extLst>
              </a:tr>
              <a:tr h="4800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900" b="0" i="0" kern="1200" dirty="0">
                          <a:solidFill>
                            <a:schemeClr val="tx1"/>
                          </a:solidFill>
                          <a:effectLst/>
                          <a:latin typeface="Times New Roman" panose="02020603050405020304" pitchFamily="18" charset="0"/>
                          <a:ea typeface="+mn-ea"/>
                          <a:cs typeface="Times New Roman" panose="02020603050405020304" pitchFamily="18" charset="0"/>
                        </a:rPr>
                        <a:t>K, Cr, V, Ni, Ba, Cu, Mn, Pb, Zn</a:t>
                      </a:r>
                      <a:r>
                        <a:rPr lang="en-US" sz="9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900" b="0" i="0" kern="1200" dirty="0" err="1">
                          <a:solidFill>
                            <a:schemeClr val="tx1"/>
                          </a:solidFill>
                          <a:effectLst/>
                          <a:latin typeface="Times New Roman" panose="02020603050405020304" pitchFamily="18" charset="0"/>
                          <a:ea typeface="+mn-ea"/>
                          <a:cs typeface="Times New Roman" panose="02020603050405020304" pitchFamily="18" charset="0"/>
                        </a:rPr>
                        <a:t>Sc</a:t>
                      </a:r>
                      <a:endParaRPr lang="en-US" sz="900" dirty="0">
                        <a:solidFill>
                          <a:schemeClr val="tx1"/>
                        </a:solidFill>
                        <a:effectLst/>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fontAlgn="t"/>
                      <a:r>
                        <a:rPr lang="en-US" sz="900" dirty="0">
                          <a:solidFill>
                            <a:schemeClr val="tx1"/>
                          </a:solidFill>
                          <a:effectLst/>
                          <a:latin typeface="Times New Roman" panose="02020603050405020304" pitchFamily="18" charset="0"/>
                          <a:cs typeface="Times New Roman" panose="02020603050405020304" pitchFamily="18" charset="0"/>
                        </a:rPr>
                        <a:t>Traces</a:t>
                      </a:r>
                    </a:p>
                  </a:txBody>
                  <a:tcPr marL="40005" marR="40005" marT="22860" marB="22860" anchor="ctr"/>
                </a:tc>
                <a:extLst>
                  <a:ext uri="{0D108BD9-81ED-4DB2-BD59-A6C34878D82A}">
                    <a16:rowId xmlns:a16="http://schemas.microsoft.com/office/drawing/2014/main" val="10007"/>
                  </a:ext>
                </a:extLst>
              </a:tr>
            </a:tbl>
          </a:graphicData>
        </a:graphic>
      </p:graphicFrame>
      <p:sp>
        <p:nvSpPr>
          <p:cNvPr id="11" name="TextBox 10"/>
          <p:cNvSpPr txBox="1"/>
          <p:nvPr/>
        </p:nvSpPr>
        <p:spPr>
          <a:xfrm>
            <a:off x="2213483" y="2540961"/>
            <a:ext cx="1418978" cy="461665"/>
          </a:xfrm>
          <a:prstGeom prst="rect">
            <a:avLst/>
          </a:prstGeom>
          <a:noFill/>
        </p:spPr>
        <p:txBody>
          <a:bodyPr wrap="none" rtlCol="0">
            <a:spAutoFit/>
          </a:bodyPr>
          <a:lstStyle/>
          <a:p>
            <a:pPr algn="ctr"/>
            <a:r>
              <a:rPr lang="en-US" sz="1200" dirty="0"/>
              <a:t>NaOH, 170 – 180 °C</a:t>
            </a:r>
          </a:p>
          <a:p>
            <a:pPr algn="ctr"/>
            <a:r>
              <a:rPr lang="en-US" sz="1200" dirty="0"/>
              <a:t>1 – 6 atm</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2691" y="3760237"/>
            <a:ext cx="811706" cy="544402"/>
          </a:xfrm>
          <a:prstGeom prst="rect">
            <a:avLst/>
          </a:prstGeom>
        </p:spPr>
      </p:pic>
      <p:sp>
        <p:nvSpPr>
          <p:cNvPr id="13" name="TextBox 12"/>
          <p:cNvSpPr txBox="1"/>
          <p:nvPr/>
        </p:nvSpPr>
        <p:spPr>
          <a:xfrm>
            <a:off x="4089729" y="2840570"/>
            <a:ext cx="1509916" cy="461665"/>
          </a:xfrm>
          <a:prstGeom prst="rect">
            <a:avLst/>
          </a:prstGeom>
          <a:noFill/>
          <a:ln>
            <a:solidFill>
              <a:schemeClr val="tx2"/>
            </a:solidFill>
          </a:ln>
        </p:spPr>
        <p:txBody>
          <a:bodyPr wrap="square" rtlCol="0">
            <a:spAutoFit/>
          </a:bodyPr>
          <a:lstStyle/>
          <a:p>
            <a:pPr algn="ctr"/>
            <a:r>
              <a:rPr lang="en-US" sz="1200" dirty="0"/>
              <a:t>Sodium aluminate</a:t>
            </a:r>
          </a:p>
          <a:p>
            <a:pPr algn="ctr"/>
            <a:r>
              <a:rPr lang="en-US" sz="1200" dirty="0"/>
              <a:t>Na</a:t>
            </a:r>
            <a:r>
              <a:rPr lang="en-US" sz="1200" baseline="30000" dirty="0"/>
              <a:t>+ </a:t>
            </a:r>
            <a:r>
              <a:rPr lang="en-US" sz="1200" dirty="0"/>
              <a:t>Al(OH)</a:t>
            </a:r>
            <a:r>
              <a:rPr lang="en-US" sz="1200" baseline="-25000" dirty="0"/>
              <a:t>4</a:t>
            </a:r>
            <a:r>
              <a:rPr lang="en-US" sz="1200" baseline="30000" dirty="0"/>
              <a:t>-</a:t>
            </a:r>
            <a:endParaRPr lang="en-US" sz="1200" dirty="0"/>
          </a:p>
        </p:txBody>
      </p:sp>
      <p:sp>
        <p:nvSpPr>
          <p:cNvPr id="14" name="Right Arrow 13"/>
          <p:cNvSpPr/>
          <p:nvPr/>
        </p:nvSpPr>
        <p:spPr>
          <a:xfrm rot="5400000">
            <a:off x="4842655" y="3395912"/>
            <a:ext cx="325650" cy="317021"/>
          </a:xfrm>
          <a:prstGeom prst="rightArrow">
            <a:avLst/>
          </a:prstGeom>
          <a:solidFill>
            <a:schemeClr val="accent1">
              <a:lumMod val="75000"/>
              <a:alpha val="50000"/>
            </a:schemeClr>
          </a:solidFill>
          <a:ln>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Right Arrow 14"/>
          <p:cNvSpPr/>
          <p:nvPr/>
        </p:nvSpPr>
        <p:spPr>
          <a:xfrm rot="5400000">
            <a:off x="4851166" y="4385101"/>
            <a:ext cx="325650" cy="317021"/>
          </a:xfrm>
          <a:prstGeom prst="rightArrow">
            <a:avLst/>
          </a:prstGeom>
          <a:solidFill>
            <a:schemeClr val="accent1">
              <a:lumMod val="75000"/>
              <a:alpha val="50000"/>
            </a:schemeClr>
          </a:solidFill>
          <a:ln>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p:cNvSpPr txBox="1"/>
          <p:nvPr/>
        </p:nvSpPr>
        <p:spPr>
          <a:xfrm>
            <a:off x="4059706" y="3363387"/>
            <a:ext cx="732893" cy="215444"/>
          </a:xfrm>
          <a:prstGeom prst="rect">
            <a:avLst/>
          </a:prstGeom>
          <a:noFill/>
        </p:spPr>
        <p:txBody>
          <a:bodyPr wrap="none" rtlCol="0">
            <a:spAutoFit/>
          </a:bodyPr>
          <a:lstStyle/>
          <a:p>
            <a:r>
              <a:rPr lang="en-US" sz="800" b="1" dirty="0"/>
              <a:t>Precipitation</a:t>
            </a:r>
          </a:p>
        </p:txBody>
      </p:sp>
      <p:sp>
        <p:nvSpPr>
          <p:cNvPr id="17" name="TextBox 16"/>
          <p:cNvSpPr txBox="1"/>
          <p:nvPr/>
        </p:nvSpPr>
        <p:spPr>
          <a:xfrm>
            <a:off x="3554855" y="4367257"/>
            <a:ext cx="1112805" cy="215444"/>
          </a:xfrm>
          <a:prstGeom prst="rect">
            <a:avLst/>
          </a:prstGeom>
          <a:noFill/>
        </p:spPr>
        <p:txBody>
          <a:bodyPr wrap="none" rtlCol="0">
            <a:spAutoFit/>
          </a:bodyPr>
          <a:lstStyle/>
          <a:p>
            <a:r>
              <a:rPr lang="en-US" sz="800" b="1" dirty="0"/>
              <a:t>Electrolytic Reduction</a:t>
            </a:r>
          </a:p>
        </p:txBody>
      </p:sp>
      <p:sp>
        <p:nvSpPr>
          <p:cNvPr id="18" name="TextBox 17"/>
          <p:cNvSpPr txBox="1"/>
          <p:nvPr/>
        </p:nvSpPr>
        <p:spPr>
          <a:xfrm>
            <a:off x="6478047" y="2965893"/>
            <a:ext cx="749436" cy="276999"/>
          </a:xfrm>
          <a:prstGeom prst="rect">
            <a:avLst/>
          </a:prstGeom>
          <a:noFill/>
          <a:ln>
            <a:solidFill>
              <a:schemeClr val="tx2"/>
            </a:solidFill>
          </a:ln>
        </p:spPr>
        <p:txBody>
          <a:bodyPr wrap="none" rtlCol="0">
            <a:spAutoFit/>
          </a:bodyPr>
          <a:lstStyle/>
          <a:p>
            <a:r>
              <a:rPr lang="en-US" sz="1200" dirty="0"/>
              <a:t>Red Mud</a:t>
            </a:r>
          </a:p>
        </p:txBody>
      </p:sp>
      <p:sp>
        <p:nvSpPr>
          <p:cNvPr id="19" name="TextBox 18"/>
          <p:cNvSpPr txBox="1"/>
          <p:nvPr/>
        </p:nvSpPr>
        <p:spPr>
          <a:xfrm>
            <a:off x="3695305" y="3688288"/>
            <a:ext cx="837216" cy="646331"/>
          </a:xfrm>
          <a:prstGeom prst="rect">
            <a:avLst/>
          </a:prstGeom>
          <a:noFill/>
          <a:ln>
            <a:solidFill>
              <a:schemeClr val="tx2"/>
            </a:solidFill>
          </a:ln>
        </p:spPr>
        <p:txBody>
          <a:bodyPr wrap="none" rtlCol="0">
            <a:spAutoFit/>
          </a:bodyPr>
          <a:lstStyle/>
          <a:p>
            <a:pPr algn="ctr"/>
            <a:r>
              <a:rPr lang="en-US" sz="1200" dirty="0"/>
              <a:t>Alumina </a:t>
            </a:r>
          </a:p>
          <a:p>
            <a:pPr algn="ctr"/>
            <a:r>
              <a:rPr lang="en-US" sz="1200" dirty="0"/>
              <a:t>Al</a:t>
            </a:r>
            <a:r>
              <a:rPr lang="en-US" sz="1200" baseline="-25000" dirty="0"/>
              <a:t>2</a:t>
            </a:r>
            <a:r>
              <a:rPr lang="en-US" sz="1200" dirty="0"/>
              <a:t>O</a:t>
            </a:r>
            <a:r>
              <a:rPr lang="en-US" sz="1200" baseline="-25000" dirty="0"/>
              <a:t>3</a:t>
            </a:r>
          </a:p>
          <a:p>
            <a:pPr algn="ctr"/>
            <a:r>
              <a:rPr lang="en-US" sz="1200" dirty="0"/>
              <a:t>(~2 tonne)</a:t>
            </a:r>
          </a:p>
        </p:txBody>
      </p:sp>
      <p:sp>
        <p:nvSpPr>
          <p:cNvPr id="20" name="TextBox 19"/>
          <p:cNvSpPr txBox="1"/>
          <p:nvPr/>
        </p:nvSpPr>
        <p:spPr>
          <a:xfrm>
            <a:off x="3707730" y="4903601"/>
            <a:ext cx="837216" cy="461665"/>
          </a:xfrm>
          <a:prstGeom prst="rect">
            <a:avLst/>
          </a:prstGeom>
          <a:noFill/>
          <a:ln>
            <a:solidFill>
              <a:schemeClr val="tx2"/>
            </a:solidFill>
          </a:ln>
        </p:spPr>
        <p:txBody>
          <a:bodyPr wrap="none" rtlCol="0">
            <a:spAutoFit/>
          </a:bodyPr>
          <a:lstStyle/>
          <a:p>
            <a:pPr algn="ctr"/>
            <a:r>
              <a:rPr lang="en-US" sz="1200" dirty="0"/>
              <a:t>Aluminum</a:t>
            </a:r>
          </a:p>
          <a:p>
            <a:pPr algn="ctr"/>
            <a:r>
              <a:rPr lang="en-US" sz="1200" dirty="0"/>
              <a:t>(~1 tonne)</a:t>
            </a:r>
            <a:endParaRPr lang="en-US" sz="1200" baseline="-25000" dirty="0"/>
          </a:p>
        </p:txBody>
      </p:sp>
      <p:sp>
        <p:nvSpPr>
          <p:cNvPr id="22" name="TextBox 21"/>
          <p:cNvSpPr txBox="1"/>
          <p:nvPr/>
        </p:nvSpPr>
        <p:spPr>
          <a:xfrm>
            <a:off x="958769" y="3600935"/>
            <a:ext cx="986296" cy="461665"/>
          </a:xfrm>
          <a:prstGeom prst="rect">
            <a:avLst/>
          </a:prstGeom>
          <a:noFill/>
          <a:ln>
            <a:solidFill>
              <a:schemeClr val="tx2"/>
            </a:solidFill>
          </a:ln>
        </p:spPr>
        <p:txBody>
          <a:bodyPr wrap="none" rtlCol="0">
            <a:spAutoFit/>
          </a:bodyPr>
          <a:lstStyle/>
          <a:p>
            <a:pPr algn="ctr"/>
            <a:r>
              <a:rPr lang="en-US" sz="1200" dirty="0"/>
              <a:t>Bauxites</a:t>
            </a:r>
          </a:p>
          <a:p>
            <a:pPr algn="ctr"/>
            <a:r>
              <a:rPr lang="en-US" sz="1200" dirty="0"/>
              <a:t>(4 – 5 tonne)</a:t>
            </a:r>
            <a:endParaRPr lang="en-US" sz="1200" baseline="-25000" dirty="0"/>
          </a:p>
        </p:txBody>
      </p:sp>
      <p:sp>
        <p:nvSpPr>
          <p:cNvPr id="24" name="Rectangle 23"/>
          <p:cNvSpPr/>
          <p:nvPr/>
        </p:nvSpPr>
        <p:spPr>
          <a:xfrm>
            <a:off x="7034900" y="6500196"/>
            <a:ext cx="5058372" cy="276999"/>
          </a:xfrm>
          <a:prstGeom prst="rect">
            <a:avLst/>
          </a:prstGeom>
        </p:spPr>
        <p:txBody>
          <a:bodyPr wrap="square">
            <a:spAutoFit/>
          </a:bodyPr>
          <a:lstStyle/>
          <a:p>
            <a:r>
              <a:rPr lang="en-US" sz="1200" dirty="0">
                <a:solidFill>
                  <a:schemeClr val="bg1">
                    <a:lumMod val="50000"/>
                  </a:schemeClr>
                </a:solidFill>
              </a:rPr>
              <a:t>Source: http://www.aluminiumleader.com/production/aluminum_production</a:t>
            </a:r>
          </a:p>
        </p:txBody>
      </p:sp>
      <p:sp>
        <p:nvSpPr>
          <p:cNvPr id="26" name="Plus 25"/>
          <p:cNvSpPr/>
          <p:nvPr/>
        </p:nvSpPr>
        <p:spPr>
          <a:xfrm>
            <a:off x="5821310" y="2890241"/>
            <a:ext cx="435077" cy="43507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050" name="Picture 2" descr="http://redmud.org/wp-content/uploads/2013/08/EI_1000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8046" y="2215437"/>
            <a:ext cx="722276" cy="6894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92479" y="1750072"/>
            <a:ext cx="3503902" cy="1631216"/>
          </a:xfrm>
          <a:prstGeom prst="rect">
            <a:avLst/>
          </a:prstGeom>
          <a:noFill/>
        </p:spPr>
        <p:txBody>
          <a:bodyPr wrap="square" rtlCol="0">
            <a:spAutoFit/>
          </a:bodyPr>
          <a:lstStyle/>
          <a:p>
            <a:r>
              <a:rPr lang="en-US" sz="2000" dirty="0"/>
              <a:t>Red mud is a toxic byproduct of the industrial process that refines bauxite, raw aluminum ore, into aluminum oxide, or alumina.</a:t>
            </a:r>
          </a:p>
        </p:txBody>
      </p:sp>
      <p:sp>
        <p:nvSpPr>
          <p:cNvPr id="9" name="TextBox 8"/>
          <p:cNvSpPr txBox="1"/>
          <p:nvPr/>
        </p:nvSpPr>
        <p:spPr>
          <a:xfrm>
            <a:off x="8092480" y="3578831"/>
            <a:ext cx="3503902" cy="2862322"/>
          </a:xfrm>
          <a:prstGeom prst="rect">
            <a:avLst/>
          </a:prstGeom>
          <a:noFill/>
        </p:spPr>
        <p:txBody>
          <a:bodyPr wrap="square" rtlCol="0">
            <a:spAutoFit/>
          </a:bodyPr>
          <a:lstStyle/>
          <a:p>
            <a:r>
              <a:rPr lang="en-US" sz="2000" dirty="0"/>
              <a:t>Depending on the origin, quality and composition of the bauxite, the amount of red mud left over from the alumina refining can vary widely. For every ton of alumina produced, the process can leave behind a third of a ton to more than two tons of red mud.</a:t>
            </a:r>
          </a:p>
        </p:txBody>
      </p:sp>
    </p:spTree>
    <p:extLst>
      <p:ext uri="{BB962C8B-B14F-4D97-AF65-F5344CB8AC3E}">
        <p14:creationId xmlns:p14="http://schemas.microsoft.com/office/powerpoint/2010/main" val="71773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161" y="530210"/>
            <a:ext cx="8259711" cy="707886"/>
          </a:xfrm>
        </p:spPr>
        <p:txBody>
          <a:bodyPr>
            <a:spAutoFit/>
          </a:bodyPr>
          <a:lstStyle/>
          <a:p>
            <a:pPr>
              <a:lnSpc>
                <a:spcPct val="100000"/>
              </a:lnSpc>
            </a:pPr>
            <a:r>
              <a:rPr lang="en-US" sz="4000" dirty="0">
                <a:latin typeface="+mn-lt"/>
              </a:rPr>
              <a:t>Red Mud: Pollution and Accidents</a:t>
            </a:r>
          </a:p>
        </p:txBody>
      </p:sp>
      <p:pic>
        <p:nvPicPr>
          <p:cNvPr id="4" name="Picture 2" descr="https://upload.wikimedia.org/wikipedia/commons/c/c2/Luftaufnahmen_Nordseekueste_2012-05-by-RaBoe-47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54"/>
          <a:stretch/>
        </p:blipFill>
        <p:spPr bwMode="auto">
          <a:xfrm>
            <a:off x="660160" y="1440130"/>
            <a:ext cx="2882593" cy="2075688"/>
          </a:xfrm>
          <a:prstGeom prst="rect">
            <a:avLst/>
          </a:prstGeom>
          <a:noFill/>
          <a:ln w="34925">
            <a:solidFill>
              <a:srgbClr val="00206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11359" y="3505708"/>
            <a:ext cx="1180195" cy="276999"/>
          </a:xfrm>
          <a:prstGeom prst="rect">
            <a:avLst/>
          </a:prstGeom>
          <a:noFill/>
        </p:spPr>
        <p:txBody>
          <a:bodyPr wrap="none" rtlCol="0">
            <a:spAutoFit/>
          </a:bodyPr>
          <a:lstStyle/>
          <a:p>
            <a:pPr algn="ctr"/>
            <a:r>
              <a:rPr lang="en-US" sz="1200" dirty="0"/>
              <a:t>Stade, Germany</a:t>
            </a:r>
          </a:p>
        </p:txBody>
      </p:sp>
      <p:sp>
        <p:nvSpPr>
          <p:cNvPr id="11" name="Rectangle 10"/>
          <p:cNvSpPr/>
          <p:nvPr/>
        </p:nvSpPr>
        <p:spPr>
          <a:xfrm>
            <a:off x="5198828" y="3482219"/>
            <a:ext cx="1425391" cy="461665"/>
          </a:xfrm>
          <a:prstGeom prst="rect">
            <a:avLst/>
          </a:prstGeom>
        </p:spPr>
        <p:txBody>
          <a:bodyPr wrap="square">
            <a:spAutoFit/>
          </a:bodyPr>
          <a:lstStyle/>
          <a:p>
            <a:pPr algn="ctr"/>
            <a:r>
              <a:rPr lang="en-US" sz="1200" dirty="0" err="1"/>
              <a:t>Ajka</a:t>
            </a:r>
            <a:r>
              <a:rPr lang="en-US" sz="1200" dirty="0"/>
              <a:t>, Hungary</a:t>
            </a:r>
          </a:p>
          <a:p>
            <a:pPr algn="ctr"/>
            <a:endParaRPr lang="en-US" sz="1200" dirty="0"/>
          </a:p>
        </p:txBody>
      </p:sp>
      <p:pic>
        <p:nvPicPr>
          <p:cNvPr id="3080" name="Picture 8"/>
          <p:cNvPicPr>
            <a:picLocks noChangeAspect="1" noChangeArrowheads="1"/>
          </p:cNvPicPr>
          <p:nvPr/>
        </p:nvPicPr>
        <p:blipFill>
          <a:blip r:embed="rId4"/>
          <a:stretch>
            <a:fillRect/>
          </a:stretch>
        </p:blipFill>
        <p:spPr bwMode="auto">
          <a:xfrm>
            <a:off x="4501288" y="1442176"/>
            <a:ext cx="2740417" cy="2075688"/>
          </a:xfrm>
          <a:prstGeom prst="rect">
            <a:avLst/>
          </a:prstGeom>
          <a:noFill/>
          <a:ln w="34925">
            <a:solidFill>
              <a:srgbClr val="002060"/>
            </a:solidFill>
          </a:ln>
          <a:extLst>
            <a:ext uri="{909E8E84-426E-40DD-AFC4-6F175D3DCCD1}">
              <a14:hiddenFill xmlns:a14="http://schemas.microsoft.com/office/drawing/2010/main">
                <a:solidFill>
                  <a:srgbClr val="FFFFFF"/>
                </a:solidFill>
              </a14:hiddenFill>
            </a:ext>
          </a:extLst>
        </p:spPr>
      </p:pic>
      <p:pic>
        <p:nvPicPr>
          <p:cNvPr id="3084" name="Picture 12" descr="Figure 1: Noranda Alumina plant at Gramercy located between Mississippi River and Manchac Swamp"/>
          <p:cNvPicPr>
            <a:picLocks noChangeAspect="1" noChangeArrowheads="1"/>
          </p:cNvPicPr>
          <p:nvPr/>
        </p:nvPicPr>
        <p:blipFill rotWithShape="1">
          <a:blip r:embed="rId5">
            <a:extLst>
              <a:ext uri="{28A0092B-C50C-407E-A947-70E740481C1C}">
                <a14:useLocalDpi xmlns:a14="http://schemas.microsoft.com/office/drawing/2010/main" val="0"/>
              </a:ext>
            </a:extLst>
          </a:blip>
          <a:srcRect t="15964" b="4702"/>
          <a:stretch/>
        </p:blipFill>
        <p:spPr bwMode="auto">
          <a:xfrm>
            <a:off x="660159" y="3789996"/>
            <a:ext cx="2882593" cy="2073444"/>
          </a:xfrm>
          <a:prstGeom prst="rect">
            <a:avLst/>
          </a:prstGeom>
          <a:noFill/>
          <a:ln w="34925">
            <a:solidFill>
              <a:srgbClr val="002060"/>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4178" y="5863440"/>
            <a:ext cx="3054558" cy="461665"/>
          </a:xfrm>
          <a:prstGeom prst="rect">
            <a:avLst/>
          </a:prstGeom>
          <a:noFill/>
        </p:spPr>
        <p:txBody>
          <a:bodyPr wrap="square" rtlCol="0">
            <a:spAutoFit/>
          </a:bodyPr>
          <a:lstStyle/>
          <a:p>
            <a:pPr algn="ctr"/>
            <a:r>
              <a:rPr lang="en-US" sz="1200" dirty="0"/>
              <a:t>Noranda Alumina plant at Gramercy - located alongside the Mississippi River</a:t>
            </a:r>
          </a:p>
        </p:txBody>
      </p:sp>
      <p:pic>
        <p:nvPicPr>
          <p:cNvPr id="3086" name="Picture 14" descr="Disposal_India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7275" y="3789996"/>
            <a:ext cx="2882592" cy="2073444"/>
          </a:xfrm>
          <a:prstGeom prst="rect">
            <a:avLst/>
          </a:prstGeom>
          <a:noFill/>
          <a:ln w="34925">
            <a:solidFill>
              <a:srgbClr val="002060"/>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5150738" y="5863440"/>
            <a:ext cx="1326004" cy="276999"/>
          </a:xfrm>
          <a:prstGeom prst="rect">
            <a:avLst/>
          </a:prstGeom>
        </p:spPr>
        <p:txBody>
          <a:bodyPr wrap="none">
            <a:spAutoFit/>
          </a:bodyPr>
          <a:lstStyle/>
          <a:p>
            <a:r>
              <a:rPr lang="en-US" sz="1200" dirty="0" err="1"/>
              <a:t>Damandjodi</a:t>
            </a:r>
            <a:r>
              <a:rPr lang="en-US" sz="1200" dirty="0"/>
              <a:t>, India</a:t>
            </a:r>
          </a:p>
        </p:txBody>
      </p:sp>
      <p:sp>
        <p:nvSpPr>
          <p:cNvPr id="6" name="TextBox 5"/>
          <p:cNvSpPr txBox="1"/>
          <p:nvPr/>
        </p:nvSpPr>
        <p:spPr>
          <a:xfrm>
            <a:off x="7870368" y="1581903"/>
            <a:ext cx="3813629" cy="1785104"/>
          </a:xfrm>
          <a:prstGeom prst="rect">
            <a:avLst/>
          </a:prstGeom>
          <a:noFill/>
        </p:spPr>
        <p:txBody>
          <a:bodyPr wrap="square" rtlCol="0">
            <a:spAutoFit/>
          </a:bodyPr>
          <a:lstStyle/>
          <a:p>
            <a:r>
              <a:rPr lang="en-US" dirty="0"/>
              <a:t>The mud also has a high pH because of the sodium hydroxide solution used in the refining process. The base is strong enough to kill plant and animal life, and to cause burns and damage to airways if the fumes are breathed</a:t>
            </a:r>
            <a:r>
              <a:rPr lang="en-US" sz="2000" dirty="0"/>
              <a:t>.</a:t>
            </a:r>
          </a:p>
        </p:txBody>
      </p:sp>
      <p:sp>
        <p:nvSpPr>
          <p:cNvPr id="7" name="TextBox 6"/>
          <p:cNvSpPr txBox="1"/>
          <p:nvPr/>
        </p:nvSpPr>
        <p:spPr>
          <a:xfrm>
            <a:off x="7870369" y="3564401"/>
            <a:ext cx="3813629" cy="2585323"/>
          </a:xfrm>
          <a:prstGeom prst="rect">
            <a:avLst/>
          </a:prstGeom>
          <a:noFill/>
        </p:spPr>
        <p:txBody>
          <a:bodyPr wrap="square" rtlCol="0">
            <a:spAutoFit/>
          </a:bodyPr>
          <a:lstStyle/>
          <a:p>
            <a:r>
              <a:rPr lang="en-US" dirty="0"/>
              <a:t>Most refineries collect the mud in open ponds to allow some of the water to evaporate. Once it's dry, after several years, the red mud is buried or mixed with soil.</a:t>
            </a:r>
          </a:p>
          <a:p>
            <a:endParaRPr lang="en-US" dirty="0"/>
          </a:p>
          <a:p>
            <a:r>
              <a:rPr lang="en-US" dirty="0"/>
              <a:t>The red mud is kept in reservoirs, so there is the possibility of leaks and floods, as seen in western Hungary.</a:t>
            </a:r>
          </a:p>
        </p:txBody>
      </p:sp>
      <p:sp>
        <p:nvSpPr>
          <p:cNvPr id="5" name="TextBox 4">
            <a:extLst>
              <a:ext uri="{FF2B5EF4-FFF2-40B4-BE49-F238E27FC236}">
                <a16:creationId xmlns:a16="http://schemas.microsoft.com/office/drawing/2014/main" id="{7189B136-AB14-477D-90F0-C7F22301E4A2}"/>
              </a:ext>
            </a:extLst>
          </p:cNvPr>
          <p:cNvSpPr txBox="1"/>
          <p:nvPr/>
        </p:nvSpPr>
        <p:spPr>
          <a:xfrm>
            <a:off x="9777182" y="6435701"/>
            <a:ext cx="3378394" cy="246221"/>
          </a:xfrm>
          <a:prstGeom prst="rect">
            <a:avLst/>
          </a:prstGeom>
          <a:noFill/>
        </p:spPr>
        <p:txBody>
          <a:bodyPr wrap="square" rtlCol="0">
            <a:spAutoFit/>
          </a:bodyPr>
          <a:lstStyle/>
          <a:p>
            <a:r>
              <a:rPr lang="en-US" sz="1000" dirty="0">
                <a:solidFill>
                  <a:schemeClr val="tx1">
                    <a:lumMod val="50000"/>
                    <a:lumOff val="50000"/>
                  </a:schemeClr>
                </a:solidFill>
              </a:rPr>
              <a:t>Image Source: Wikipedia Commons</a:t>
            </a:r>
          </a:p>
        </p:txBody>
      </p:sp>
    </p:spTree>
    <p:extLst>
      <p:ext uri="{BB962C8B-B14F-4D97-AF65-F5344CB8AC3E}">
        <p14:creationId xmlns:p14="http://schemas.microsoft.com/office/powerpoint/2010/main" val="1217661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73" y="603091"/>
            <a:ext cx="8657492" cy="646331"/>
          </a:xfrm>
        </p:spPr>
        <p:txBody>
          <a:bodyPr wrap="square">
            <a:spAutoFit/>
          </a:bodyPr>
          <a:lstStyle/>
          <a:p>
            <a:r>
              <a:rPr lang="en-US" sz="4000" dirty="0">
                <a:latin typeface="+mn-lt"/>
              </a:rPr>
              <a:t>Red Mud: Neutralization and Potentials</a:t>
            </a:r>
          </a:p>
        </p:txBody>
      </p:sp>
      <p:sp>
        <p:nvSpPr>
          <p:cNvPr id="3" name="Content Placeholder 2"/>
          <p:cNvSpPr>
            <a:spLocks noGrp="1"/>
          </p:cNvSpPr>
          <p:nvPr>
            <p:ph idx="1"/>
          </p:nvPr>
        </p:nvSpPr>
        <p:spPr>
          <a:xfrm>
            <a:off x="551432" y="1544231"/>
            <a:ext cx="5777564" cy="4833118"/>
          </a:xfrm>
        </p:spPr>
        <p:txBody>
          <a:bodyPr wrap="square">
            <a:spAutoFit/>
          </a:bodyPr>
          <a:lstStyle/>
          <a:p>
            <a:r>
              <a:rPr lang="en-US" sz="2400" dirty="0"/>
              <a:t>If it is neutralized to pH 8 – 9:</a:t>
            </a:r>
          </a:p>
          <a:p>
            <a:pPr lvl="1"/>
            <a:r>
              <a:rPr lang="en-US" sz="2200" dirty="0"/>
              <a:t>Building Materials</a:t>
            </a:r>
          </a:p>
          <a:p>
            <a:pPr lvl="2"/>
            <a:r>
              <a:rPr lang="en-US" sz="2200" dirty="0"/>
              <a:t>Cement, bricks, tiles, etc.</a:t>
            </a:r>
          </a:p>
          <a:p>
            <a:pPr lvl="1"/>
            <a:r>
              <a:rPr lang="en-US" sz="2200" dirty="0"/>
              <a:t>Pollution Control</a:t>
            </a:r>
          </a:p>
          <a:p>
            <a:pPr lvl="2"/>
            <a:r>
              <a:rPr lang="en-US" sz="2200" dirty="0"/>
              <a:t>Removal of toxic heavy metal: Cd, </a:t>
            </a:r>
            <a:r>
              <a:rPr lang="en-US" sz="2200" dirty="0" err="1"/>
              <a:t>Pb</a:t>
            </a:r>
            <a:r>
              <a:rPr lang="en-US" sz="2200" dirty="0"/>
              <a:t>, Cr, etc..</a:t>
            </a:r>
          </a:p>
          <a:p>
            <a:pPr lvl="2"/>
            <a:r>
              <a:rPr lang="en-US" sz="2200" dirty="0"/>
              <a:t>Removal of aromatic pollutant: dyes, phenols, chlorophenols, boron agents, etc.</a:t>
            </a:r>
            <a:endParaRPr lang="en-US" sz="2400" dirty="0"/>
          </a:p>
          <a:p>
            <a:r>
              <a:rPr lang="en-US" sz="2400" dirty="0"/>
              <a:t>Economically Unfeasible Schemes:</a:t>
            </a:r>
          </a:p>
          <a:p>
            <a:pPr lvl="1"/>
            <a:r>
              <a:rPr lang="en-US" sz="2200" dirty="0"/>
              <a:t>Acid neutralization (from waste plant).</a:t>
            </a:r>
          </a:p>
          <a:p>
            <a:pPr lvl="1"/>
            <a:r>
              <a:rPr lang="en-US" sz="2200" dirty="0"/>
              <a:t>CO</a:t>
            </a:r>
            <a:r>
              <a:rPr lang="en-US" sz="2200" baseline="-25000" dirty="0"/>
              <a:t>2</a:t>
            </a:r>
            <a:r>
              <a:rPr lang="en-US" sz="2200" dirty="0"/>
              <a:t> pumping.</a:t>
            </a:r>
          </a:p>
          <a:p>
            <a:pPr lvl="1"/>
            <a:r>
              <a:rPr lang="en-US" sz="2200" dirty="0"/>
              <a:t>Seawater neutralization.</a:t>
            </a:r>
          </a:p>
        </p:txBody>
      </p:sp>
      <p:sp>
        <p:nvSpPr>
          <p:cNvPr id="5" name="Rectangle 4"/>
          <p:cNvSpPr/>
          <p:nvPr/>
        </p:nvSpPr>
        <p:spPr>
          <a:xfrm>
            <a:off x="9831691" y="6477194"/>
            <a:ext cx="2971800" cy="276999"/>
          </a:xfrm>
          <a:prstGeom prst="rect">
            <a:avLst/>
          </a:prstGeom>
        </p:spPr>
        <p:txBody>
          <a:bodyPr wrap="square">
            <a:spAutoFit/>
          </a:bodyPr>
          <a:lstStyle/>
          <a:p>
            <a:r>
              <a:rPr lang="en-US" sz="1200" i="1" dirty="0">
                <a:solidFill>
                  <a:schemeClr val="bg1">
                    <a:lumMod val="50000"/>
                  </a:schemeClr>
                </a:solidFill>
              </a:rPr>
              <a:t>Arch. Environ. Sci. </a:t>
            </a:r>
            <a:r>
              <a:rPr lang="en-US" sz="1200" b="1" dirty="0">
                <a:solidFill>
                  <a:schemeClr val="bg1">
                    <a:lumMod val="50000"/>
                  </a:schemeClr>
                </a:solidFill>
              </a:rPr>
              <a:t>2012</a:t>
            </a:r>
            <a:r>
              <a:rPr lang="en-US" sz="1200" dirty="0">
                <a:solidFill>
                  <a:schemeClr val="bg1">
                    <a:lumMod val="50000"/>
                  </a:schemeClr>
                </a:solidFill>
              </a:rPr>
              <a:t> ,6, 13-33</a:t>
            </a:r>
          </a:p>
        </p:txBody>
      </p:sp>
      <p:sp>
        <p:nvSpPr>
          <p:cNvPr id="7" name="TextBox 6"/>
          <p:cNvSpPr txBox="1"/>
          <p:nvPr/>
        </p:nvSpPr>
        <p:spPr>
          <a:xfrm>
            <a:off x="6095998" y="5103491"/>
            <a:ext cx="6084277" cy="461665"/>
          </a:xfrm>
          <a:prstGeom prst="rect">
            <a:avLst/>
          </a:prstGeom>
          <a:noFill/>
        </p:spPr>
        <p:txBody>
          <a:bodyPr wrap="square" rtlCol="0">
            <a:spAutoFit/>
          </a:bodyPr>
          <a:lstStyle/>
          <a:p>
            <a:pPr algn="ctr"/>
            <a:r>
              <a:rPr lang="en-US" sz="2400" dirty="0"/>
              <a:t>We can fight pollution with pollution!</a:t>
            </a:r>
          </a:p>
        </p:txBody>
      </p:sp>
      <p:pic>
        <p:nvPicPr>
          <p:cNvPr id="125954" name="Picture 2" descr="Image result for red m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576" y="2010800"/>
            <a:ext cx="4841123" cy="2825261"/>
          </a:xfrm>
          <a:prstGeom prst="rect">
            <a:avLst/>
          </a:prstGeom>
          <a:noFill/>
          <a:ln w="34925">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3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157" y="228915"/>
            <a:ext cx="8713763" cy="999697"/>
          </a:xfrm>
        </p:spPr>
        <p:txBody>
          <a:bodyPr wrap="square">
            <a:spAutoFit/>
          </a:bodyPr>
          <a:lstStyle/>
          <a:p>
            <a:pPr>
              <a:lnSpc>
                <a:spcPts val="3500"/>
              </a:lnSpc>
            </a:pPr>
            <a:r>
              <a:rPr lang="en-US" sz="3600" dirty="0">
                <a:latin typeface="+mn-lt"/>
              </a:rPr>
              <a:t>Neutralization of Red Mud through Selective Extraction of Sodium Ions</a:t>
            </a:r>
          </a:p>
        </p:txBody>
      </p:sp>
      <p:grpSp>
        <p:nvGrpSpPr>
          <p:cNvPr id="5" name="Group 4"/>
          <p:cNvGrpSpPr>
            <a:grpSpLocks noChangeAspect="1"/>
          </p:cNvGrpSpPr>
          <p:nvPr/>
        </p:nvGrpSpPr>
        <p:grpSpPr>
          <a:xfrm>
            <a:off x="1786028" y="1429444"/>
            <a:ext cx="8530204" cy="4073441"/>
            <a:chOff x="352661" y="432404"/>
            <a:chExt cx="11321957" cy="5849901"/>
          </a:xfrm>
        </p:grpSpPr>
        <p:sp>
          <p:nvSpPr>
            <p:cNvPr id="6" name="Rectangle 5"/>
            <p:cNvSpPr/>
            <p:nvPr/>
          </p:nvSpPr>
          <p:spPr>
            <a:xfrm>
              <a:off x="8238863" y="1958162"/>
              <a:ext cx="593360" cy="3671451"/>
            </a:xfrm>
            <a:prstGeom prst="rect">
              <a:avLst/>
            </a:prstGeom>
            <a:solidFill>
              <a:schemeClr val="bg1">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ular Callout 6"/>
            <p:cNvSpPr/>
            <p:nvPr/>
          </p:nvSpPr>
          <p:spPr>
            <a:xfrm>
              <a:off x="352661" y="2424876"/>
              <a:ext cx="1939063" cy="1552030"/>
            </a:xfrm>
            <a:prstGeom prst="wedgeRectCallout">
              <a:avLst>
                <a:gd name="adj1" fmla="val 88152"/>
                <a:gd name="adj2" fmla="val 760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Red Mud Heterogeneous Basic Aq. Solution</a:t>
              </a:r>
            </a:p>
          </p:txBody>
        </p:sp>
        <p:sp>
          <p:nvSpPr>
            <p:cNvPr id="8" name="Rectangle 7"/>
            <p:cNvSpPr/>
            <p:nvPr/>
          </p:nvSpPr>
          <p:spPr>
            <a:xfrm>
              <a:off x="8066504" y="1819617"/>
              <a:ext cx="929390" cy="403859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Metal</a:t>
              </a:r>
            </a:p>
          </p:txBody>
        </p:sp>
        <p:sp>
          <p:nvSpPr>
            <p:cNvPr id="9" name="Oval 8"/>
            <p:cNvSpPr/>
            <p:nvPr/>
          </p:nvSpPr>
          <p:spPr>
            <a:xfrm>
              <a:off x="7510381" y="1205183"/>
              <a:ext cx="2057400" cy="100559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Oval 9"/>
            <p:cNvSpPr/>
            <p:nvPr/>
          </p:nvSpPr>
          <p:spPr>
            <a:xfrm>
              <a:off x="2621016" y="5258777"/>
              <a:ext cx="2057400" cy="99059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Oval 10"/>
            <p:cNvSpPr/>
            <p:nvPr/>
          </p:nvSpPr>
          <p:spPr>
            <a:xfrm>
              <a:off x="7511631" y="5258777"/>
              <a:ext cx="2057400" cy="100558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2" name="Straight Connector 11"/>
            <p:cNvCxnSpPr/>
            <p:nvPr/>
          </p:nvCxnSpPr>
          <p:spPr>
            <a:xfrm>
              <a:off x="2604778" y="1697987"/>
              <a:ext cx="14990" cy="411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34851" y="1712977"/>
              <a:ext cx="14990" cy="411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567781" y="1639277"/>
              <a:ext cx="16680" cy="411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501761" y="839173"/>
              <a:ext cx="5105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587611" y="1235163"/>
              <a:ext cx="2057400" cy="97561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7" name="Straight Connector 16"/>
            <p:cNvCxnSpPr/>
            <p:nvPr/>
          </p:nvCxnSpPr>
          <p:spPr>
            <a:xfrm>
              <a:off x="8607161" y="839173"/>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509132" y="1714227"/>
              <a:ext cx="14990" cy="411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n 18"/>
            <p:cNvSpPr/>
            <p:nvPr/>
          </p:nvSpPr>
          <p:spPr>
            <a:xfrm rot="5400000">
              <a:off x="5593818" y="2759626"/>
              <a:ext cx="1295400" cy="3458028"/>
            </a:xfrm>
            <a:prstGeom prst="can">
              <a:avLst>
                <a:gd name="adj" fmla="val 27941"/>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0" name="Straight Connector 19"/>
            <p:cNvCxnSpPr/>
            <p:nvPr/>
          </p:nvCxnSpPr>
          <p:spPr>
            <a:xfrm>
              <a:off x="5940704" y="3276696"/>
              <a:ext cx="0" cy="18605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25962" y="3840940"/>
              <a:ext cx="0" cy="1905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54084" y="3276696"/>
              <a:ext cx="571878" cy="5852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934354" y="5130896"/>
              <a:ext cx="571878" cy="5852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ight Arrow 23"/>
            <p:cNvSpPr/>
            <p:nvPr/>
          </p:nvSpPr>
          <p:spPr>
            <a:xfrm>
              <a:off x="5018740" y="4140298"/>
              <a:ext cx="2391228" cy="696684"/>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5" name="Straight Connector 24"/>
            <p:cNvCxnSpPr/>
            <p:nvPr/>
          </p:nvCxnSpPr>
          <p:spPr>
            <a:xfrm>
              <a:off x="3501761" y="839173"/>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374763" y="1982177"/>
              <a:ext cx="593360" cy="3657596"/>
            </a:xfrm>
            <a:prstGeom prst="rect">
              <a:avLst/>
            </a:prstGeom>
            <a:solidFill>
              <a:schemeClr val="bg1">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Rectangle 26"/>
            <p:cNvSpPr/>
            <p:nvPr/>
          </p:nvSpPr>
          <p:spPr>
            <a:xfrm>
              <a:off x="5934354" y="818854"/>
              <a:ext cx="23440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8" name="Straight Connector 27"/>
            <p:cNvCxnSpPr/>
            <p:nvPr/>
          </p:nvCxnSpPr>
          <p:spPr>
            <a:xfrm>
              <a:off x="6168761" y="528023"/>
              <a:ext cx="0" cy="5476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934354" y="432404"/>
              <a:ext cx="0" cy="8135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ight Arrow 29"/>
            <p:cNvSpPr>
              <a:spLocks noChangeAspect="1"/>
            </p:cNvSpPr>
            <p:nvPr/>
          </p:nvSpPr>
          <p:spPr>
            <a:xfrm>
              <a:off x="7019661" y="639148"/>
              <a:ext cx="1284424" cy="391884"/>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Right Arrow 30"/>
            <p:cNvSpPr/>
            <p:nvPr/>
          </p:nvSpPr>
          <p:spPr>
            <a:xfrm>
              <a:off x="3806561" y="639148"/>
              <a:ext cx="1398724" cy="391884"/>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tangle 31"/>
            <p:cNvSpPr/>
            <p:nvPr/>
          </p:nvSpPr>
          <p:spPr>
            <a:xfrm>
              <a:off x="3213201" y="1845017"/>
              <a:ext cx="929390" cy="4023356"/>
            </a:xfrm>
            <a:prstGeom prst="rect">
              <a:avLst/>
            </a:prstGeom>
            <a:solidFill>
              <a:schemeClr val="accent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Co(Dppe)</a:t>
              </a:r>
            </a:p>
          </p:txBody>
        </p:sp>
        <p:sp>
          <p:nvSpPr>
            <p:cNvPr id="33" name="TextBox 32"/>
            <p:cNvSpPr txBox="1"/>
            <p:nvPr/>
          </p:nvSpPr>
          <p:spPr>
            <a:xfrm>
              <a:off x="5661722" y="5761570"/>
              <a:ext cx="1294832" cy="520735"/>
            </a:xfrm>
            <a:prstGeom prst="rect">
              <a:avLst/>
            </a:prstGeom>
            <a:noFill/>
          </p:spPr>
          <p:txBody>
            <a:bodyPr wrap="square" rtlCol="0">
              <a:spAutoFit/>
            </a:bodyPr>
            <a:lstStyle/>
            <a:p>
              <a:pPr algn="ctr"/>
              <a:r>
                <a:rPr lang="en-US" sz="800" dirty="0"/>
                <a:t>Na</a:t>
              </a:r>
              <a:r>
                <a:rPr lang="en-US" sz="800" baseline="30000" dirty="0"/>
                <a:t>+</a:t>
              </a:r>
              <a:r>
                <a:rPr lang="en-US" sz="800" dirty="0"/>
                <a:t> Ion Selective Membrane</a:t>
              </a:r>
            </a:p>
          </p:txBody>
        </p:sp>
        <p:sp>
          <p:nvSpPr>
            <p:cNvPr id="34" name="TextBox 33"/>
            <p:cNvSpPr txBox="1"/>
            <p:nvPr/>
          </p:nvSpPr>
          <p:spPr>
            <a:xfrm>
              <a:off x="9792842" y="3173458"/>
              <a:ext cx="1881776" cy="307707"/>
            </a:xfrm>
            <a:prstGeom prst="rect">
              <a:avLst/>
            </a:prstGeom>
            <a:solidFill>
              <a:schemeClr val="bg1"/>
            </a:solidFill>
          </p:spPr>
          <p:txBody>
            <a:bodyPr wrap="square" rtlCol="0">
              <a:spAutoFit/>
            </a:bodyPr>
            <a:lstStyle/>
            <a:p>
              <a:pPr algn="ctr"/>
              <a:endParaRPr lang="en-US" sz="700" dirty="0"/>
            </a:p>
          </p:txBody>
        </p:sp>
        <p:sp>
          <p:nvSpPr>
            <p:cNvPr id="35" name="TextBox 34"/>
            <p:cNvSpPr txBox="1"/>
            <p:nvPr/>
          </p:nvSpPr>
          <p:spPr>
            <a:xfrm>
              <a:off x="5334378" y="3902619"/>
              <a:ext cx="499503" cy="355046"/>
            </a:xfrm>
            <a:prstGeom prst="rect">
              <a:avLst/>
            </a:prstGeom>
            <a:noFill/>
          </p:spPr>
          <p:txBody>
            <a:bodyPr wrap="none" rtlCol="0">
              <a:spAutoFit/>
            </a:bodyPr>
            <a:lstStyle/>
            <a:p>
              <a:r>
                <a:rPr lang="en-US" sz="900" dirty="0"/>
                <a:t>Na</a:t>
              </a:r>
              <a:r>
                <a:rPr lang="en-US" sz="900" baseline="30000" dirty="0"/>
                <a:t>+</a:t>
              </a:r>
            </a:p>
          </p:txBody>
        </p:sp>
        <p:sp>
          <p:nvSpPr>
            <p:cNvPr id="36" name="TextBox 35"/>
            <p:cNvSpPr txBox="1"/>
            <p:nvPr/>
          </p:nvSpPr>
          <p:spPr>
            <a:xfrm>
              <a:off x="5485147" y="4713868"/>
              <a:ext cx="499503" cy="355046"/>
            </a:xfrm>
            <a:prstGeom prst="rect">
              <a:avLst/>
            </a:prstGeom>
            <a:noFill/>
          </p:spPr>
          <p:txBody>
            <a:bodyPr wrap="none" rtlCol="0">
              <a:spAutoFit/>
            </a:bodyPr>
            <a:lstStyle/>
            <a:p>
              <a:r>
                <a:rPr lang="en-US" sz="900" dirty="0"/>
                <a:t>Na</a:t>
              </a:r>
              <a:r>
                <a:rPr lang="en-US" sz="900" baseline="30000" dirty="0"/>
                <a:t>+</a:t>
              </a:r>
            </a:p>
          </p:txBody>
        </p:sp>
        <p:sp>
          <p:nvSpPr>
            <p:cNvPr id="37" name="TextBox 36"/>
            <p:cNvSpPr txBox="1"/>
            <p:nvPr/>
          </p:nvSpPr>
          <p:spPr>
            <a:xfrm>
              <a:off x="6023637" y="3976907"/>
              <a:ext cx="499503" cy="355046"/>
            </a:xfrm>
            <a:prstGeom prst="rect">
              <a:avLst/>
            </a:prstGeom>
            <a:noFill/>
          </p:spPr>
          <p:txBody>
            <a:bodyPr wrap="none" rtlCol="0">
              <a:spAutoFit/>
            </a:bodyPr>
            <a:lstStyle/>
            <a:p>
              <a:r>
                <a:rPr lang="en-US" sz="900" dirty="0"/>
                <a:t>Na</a:t>
              </a:r>
              <a:r>
                <a:rPr lang="en-US" sz="900" baseline="30000" dirty="0"/>
                <a:t>+</a:t>
              </a:r>
            </a:p>
          </p:txBody>
        </p:sp>
        <p:sp>
          <p:nvSpPr>
            <p:cNvPr id="38" name="TextBox 37"/>
            <p:cNvSpPr txBox="1"/>
            <p:nvPr/>
          </p:nvSpPr>
          <p:spPr>
            <a:xfrm>
              <a:off x="6568283" y="4724915"/>
              <a:ext cx="499503" cy="355046"/>
            </a:xfrm>
            <a:prstGeom prst="rect">
              <a:avLst/>
            </a:prstGeom>
            <a:noFill/>
          </p:spPr>
          <p:txBody>
            <a:bodyPr wrap="none" rtlCol="0">
              <a:spAutoFit/>
            </a:bodyPr>
            <a:lstStyle/>
            <a:p>
              <a:r>
                <a:rPr lang="en-US" sz="900" dirty="0"/>
                <a:t>Na</a:t>
              </a:r>
              <a:r>
                <a:rPr lang="en-US" sz="900" baseline="30000" dirty="0"/>
                <a:t>+</a:t>
              </a:r>
            </a:p>
          </p:txBody>
        </p:sp>
        <p:sp>
          <p:nvSpPr>
            <p:cNvPr id="39" name="Rectangular Callout 38"/>
            <p:cNvSpPr/>
            <p:nvPr/>
          </p:nvSpPr>
          <p:spPr>
            <a:xfrm>
              <a:off x="9735555" y="2773680"/>
              <a:ext cx="1939063" cy="1267682"/>
            </a:xfrm>
            <a:prstGeom prst="wedgeRectCallout">
              <a:avLst>
                <a:gd name="adj1" fmla="val -89559"/>
                <a:gd name="adj2" fmla="val 549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Sodium Hydroxide Solution</a:t>
              </a:r>
            </a:p>
          </p:txBody>
        </p:sp>
      </p:grpSp>
      <p:sp>
        <p:nvSpPr>
          <p:cNvPr id="40" name="TextBox 39"/>
          <p:cNvSpPr txBox="1"/>
          <p:nvPr/>
        </p:nvSpPr>
        <p:spPr>
          <a:xfrm>
            <a:off x="2853249" y="5669273"/>
            <a:ext cx="2932391" cy="738664"/>
          </a:xfrm>
          <a:prstGeom prst="rect">
            <a:avLst/>
          </a:prstGeom>
          <a:noFill/>
        </p:spPr>
        <p:txBody>
          <a:bodyPr wrap="square" rtlCol="0">
            <a:spAutoFit/>
          </a:bodyPr>
          <a:lstStyle/>
          <a:p>
            <a:pPr algn="ctr"/>
            <a:r>
              <a:rPr lang="en-US" sz="1400" dirty="0"/>
              <a:t>2H</a:t>
            </a:r>
            <a:r>
              <a:rPr lang="en-US" sz="1400" baseline="-25000" dirty="0"/>
              <a:t>2</a:t>
            </a:r>
            <a:r>
              <a:rPr lang="en-US" sz="1400" dirty="0"/>
              <a:t>O ---&gt; 2O</a:t>
            </a:r>
            <a:r>
              <a:rPr lang="en-US" sz="1400" baseline="-25000" dirty="0"/>
              <a:t>2</a:t>
            </a:r>
            <a:r>
              <a:rPr lang="en-US" sz="1400" dirty="0"/>
              <a:t> + 4e</a:t>
            </a:r>
            <a:r>
              <a:rPr lang="en-US" sz="1400" baseline="30000" dirty="0"/>
              <a:t>-</a:t>
            </a:r>
            <a:r>
              <a:rPr lang="en-US" sz="1400" dirty="0"/>
              <a:t> + </a:t>
            </a:r>
            <a:r>
              <a:rPr lang="en-US" sz="1400" b="1" dirty="0">
                <a:solidFill>
                  <a:srgbClr val="FF0000"/>
                </a:solidFill>
              </a:rPr>
              <a:t>4H</a:t>
            </a:r>
            <a:r>
              <a:rPr lang="en-US" sz="1400" b="1" baseline="30000" dirty="0">
                <a:solidFill>
                  <a:srgbClr val="FF0000"/>
                </a:solidFill>
              </a:rPr>
              <a:t>+</a:t>
            </a:r>
          </a:p>
          <a:p>
            <a:pPr algn="ctr"/>
            <a:r>
              <a:rPr lang="en-US" sz="1400" dirty="0"/>
              <a:t>Water oxidized to lower pH and pushes Na</a:t>
            </a:r>
            <a:r>
              <a:rPr lang="en-US" sz="1400" baseline="30000" dirty="0"/>
              <a:t>+</a:t>
            </a:r>
            <a:r>
              <a:rPr lang="en-US" sz="1400" dirty="0"/>
              <a:t> ions through</a:t>
            </a:r>
          </a:p>
        </p:txBody>
      </p:sp>
      <p:sp>
        <p:nvSpPr>
          <p:cNvPr id="41" name="TextBox 40"/>
          <p:cNvSpPr txBox="1"/>
          <p:nvPr/>
        </p:nvSpPr>
        <p:spPr>
          <a:xfrm>
            <a:off x="6522405" y="5662951"/>
            <a:ext cx="2954515" cy="738664"/>
          </a:xfrm>
          <a:prstGeom prst="rect">
            <a:avLst/>
          </a:prstGeom>
          <a:noFill/>
        </p:spPr>
        <p:txBody>
          <a:bodyPr wrap="square" rtlCol="0">
            <a:spAutoFit/>
          </a:bodyPr>
          <a:lstStyle/>
          <a:p>
            <a:pPr algn="ctr"/>
            <a:r>
              <a:rPr lang="pt-BR" sz="1400" dirty="0"/>
              <a:t>4 H</a:t>
            </a:r>
            <a:r>
              <a:rPr lang="pt-BR" sz="1400" baseline="-25000" dirty="0"/>
              <a:t>2</a:t>
            </a:r>
            <a:r>
              <a:rPr lang="pt-BR" sz="1400" dirty="0"/>
              <a:t>O + 4e</a:t>
            </a:r>
            <a:r>
              <a:rPr lang="pt-BR" sz="1400" baseline="30000" dirty="0"/>
              <a:t>−</a:t>
            </a:r>
            <a:r>
              <a:rPr lang="pt-BR" sz="1400" dirty="0"/>
              <a:t> → 2H</a:t>
            </a:r>
            <a:r>
              <a:rPr lang="pt-BR" sz="1400" baseline="-25000" dirty="0"/>
              <a:t>2 </a:t>
            </a:r>
            <a:r>
              <a:rPr lang="pt-BR" sz="1400" dirty="0"/>
              <a:t>+ </a:t>
            </a:r>
            <a:r>
              <a:rPr lang="pt-BR" sz="1400" b="1" dirty="0">
                <a:solidFill>
                  <a:srgbClr val="FF0000"/>
                </a:solidFill>
              </a:rPr>
              <a:t>4OH</a:t>
            </a:r>
            <a:r>
              <a:rPr lang="pt-BR" sz="1400" b="1" baseline="30000" dirty="0">
                <a:solidFill>
                  <a:srgbClr val="FF0000"/>
                </a:solidFill>
              </a:rPr>
              <a:t>−</a:t>
            </a:r>
            <a:endParaRPr lang="pt-BR" sz="1400" b="1" dirty="0">
              <a:solidFill>
                <a:srgbClr val="FF0000"/>
              </a:solidFill>
            </a:endParaRPr>
          </a:p>
          <a:p>
            <a:pPr algn="ctr"/>
            <a:r>
              <a:rPr lang="en-US" sz="1400" dirty="0"/>
              <a:t>Generates OH</a:t>
            </a:r>
            <a:r>
              <a:rPr lang="en-US" sz="1400" baseline="30000" dirty="0"/>
              <a:t>-</a:t>
            </a:r>
            <a:r>
              <a:rPr lang="en-US" sz="1400" dirty="0"/>
              <a:t> to facilitate the Na</a:t>
            </a:r>
            <a:r>
              <a:rPr lang="en-US" sz="1400" baseline="30000" dirty="0"/>
              <a:t>+</a:t>
            </a:r>
            <a:r>
              <a:rPr lang="en-US" sz="1400" dirty="0"/>
              <a:t> passing</a:t>
            </a:r>
          </a:p>
        </p:txBody>
      </p:sp>
      <p:sp>
        <p:nvSpPr>
          <p:cNvPr id="3" name="TextBox 2"/>
          <p:cNvSpPr txBox="1"/>
          <p:nvPr/>
        </p:nvSpPr>
        <p:spPr>
          <a:xfrm>
            <a:off x="8773766" y="5134801"/>
            <a:ext cx="1960965" cy="338554"/>
          </a:xfrm>
          <a:prstGeom prst="rect">
            <a:avLst/>
          </a:prstGeom>
          <a:noFill/>
        </p:spPr>
        <p:txBody>
          <a:bodyPr wrap="square" rtlCol="0">
            <a:spAutoFit/>
          </a:bodyPr>
          <a:lstStyle/>
          <a:p>
            <a:pPr algn="ctr"/>
            <a:r>
              <a:rPr lang="en-US" sz="1600" dirty="0">
                <a:solidFill>
                  <a:schemeClr val="bg1">
                    <a:lumMod val="50000"/>
                  </a:schemeClr>
                </a:solidFill>
              </a:rPr>
              <a:t>*Patent Pending</a:t>
            </a:r>
          </a:p>
        </p:txBody>
      </p:sp>
      <p:sp>
        <p:nvSpPr>
          <p:cNvPr id="4" name="TextBox 3">
            <a:extLst>
              <a:ext uri="{FF2B5EF4-FFF2-40B4-BE49-F238E27FC236}">
                <a16:creationId xmlns:a16="http://schemas.microsoft.com/office/drawing/2014/main" id="{72E676FD-D10C-4BB2-9091-91391081CD01}"/>
              </a:ext>
            </a:extLst>
          </p:cNvPr>
          <p:cNvSpPr txBox="1"/>
          <p:nvPr/>
        </p:nvSpPr>
        <p:spPr>
          <a:xfrm>
            <a:off x="9540630" y="6404707"/>
            <a:ext cx="27432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7F7F7F"/>
                </a:solidFill>
                <a:cs typeface="Calibri"/>
              </a:rPr>
              <a:t>Courtesy of Dr. Jason Lam</a:t>
            </a:r>
            <a:endParaRPr lang="en-US" dirty="0"/>
          </a:p>
        </p:txBody>
      </p:sp>
    </p:spTree>
    <p:extLst>
      <p:ext uri="{BB962C8B-B14F-4D97-AF65-F5344CB8AC3E}">
        <p14:creationId xmlns:p14="http://schemas.microsoft.com/office/powerpoint/2010/main" val="3359722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7AB0BC-013A-4194-99CC-31E29069F467}"/>
              </a:ext>
            </a:extLst>
          </p:cNvPr>
          <p:cNvSpPr>
            <a:spLocks noGrp="1"/>
          </p:cNvSpPr>
          <p:nvPr>
            <p:ph type="title"/>
          </p:nvPr>
        </p:nvSpPr>
        <p:spPr>
          <a:xfrm>
            <a:off x="838200" y="174625"/>
            <a:ext cx="10515600" cy="1325563"/>
          </a:xfrm>
        </p:spPr>
        <p:txBody>
          <a:bodyPr wrap="square">
            <a:spAutoFit/>
          </a:bodyPr>
          <a:lstStyle/>
          <a:p>
            <a:pPr>
              <a:lnSpc>
                <a:spcPct val="100000"/>
              </a:lnSpc>
            </a:pPr>
            <a:r>
              <a:rPr lang="en-US" sz="4000" dirty="0">
                <a:latin typeface="+mn-lt"/>
              </a:rPr>
              <a:t>Successful Neutralization</a:t>
            </a:r>
          </a:p>
        </p:txBody>
      </p:sp>
      <p:graphicFrame>
        <p:nvGraphicFramePr>
          <p:cNvPr id="5" name="Table 4">
            <a:extLst>
              <a:ext uri="{FF2B5EF4-FFF2-40B4-BE49-F238E27FC236}">
                <a16:creationId xmlns:a16="http://schemas.microsoft.com/office/drawing/2014/main" id="{DED43F0B-37D8-49F3-AF7C-3249CD8C274F}"/>
              </a:ext>
            </a:extLst>
          </p:cNvPr>
          <p:cNvGraphicFramePr>
            <a:graphicFrameLocks noGrp="1"/>
          </p:cNvGraphicFramePr>
          <p:nvPr>
            <p:extLst>
              <p:ext uri="{D42A27DB-BD31-4B8C-83A1-F6EECF244321}">
                <p14:modId xmlns:p14="http://schemas.microsoft.com/office/powerpoint/2010/main" val="3117547614"/>
              </p:ext>
            </p:extLst>
          </p:nvPr>
        </p:nvGraphicFramePr>
        <p:xfrm>
          <a:off x="363550" y="1656737"/>
          <a:ext cx="7848599" cy="2478490"/>
        </p:xfrm>
        <a:graphic>
          <a:graphicData uri="http://schemas.openxmlformats.org/drawingml/2006/table">
            <a:tbl>
              <a:tblPr firstRow="1" bandRow="1">
                <a:tableStyleId>{00A15C55-8517-42AA-B614-E9B94910E393}</a:tableStyleId>
              </a:tblPr>
              <a:tblGrid>
                <a:gridCol w="1988932">
                  <a:extLst>
                    <a:ext uri="{9D8B030D-6E8A-4147-A177-3AD203B41FA5}">
                      <a16:colId xmlns:a16="http://schemas.microsoft.com/office/drawing/2014/main" val="855899645"/>
                    </a:ext>
                  </a:extLst>
                </a:gridCol>
                <a:gridCol w="1117329">
                  <a:extLst>
                    <a:ext uri="{9D8B030D-6E8A-4147-A177-3AD203B41FA5}">
                      <a16:colId xmlns:a16="http://schemas.microsoft.com/office/drawing/2014/main" val="2531123570"/>
                    </a:ext>
                  </a:extLst>
                </a:gridCol>
                <a:gridCol w="1166103">
                  <a:extLst>
                    <a:ext uri="{9D8B030D-6E8A-4147-A177-3AD203B41FA5}">
                      <a16:colId xmlns:a16="http://schemas.microsoft.com/office/drawing/2014/main" val="1362852998"/>
                    </a:ext>
                  </a:extLst>
                </a:gridCol>
                <a:gridCol w="1163593">
                  <a:extLst>
                    <a:ext uri="{9D8B030D-6E8A-4147-A177-3AD203B41FA5}">
                      <a16:colId xmlns:a16="http://schemas.microsoft.com/office/drawing/2014/main" val="3671243580"/>
                    </a:ext>
                  </a:extLst>
                </a:gridCol>
                <a:gridCol w="1207990">
                  <a:extLst>
                    <a:ext uri="{9D8B030D-6E8A-4147-A177-3AD203B41FA5}">
                      <a16:colId xmlns:a16="http://schemas.microsoft.com/office/drawing/2014/main" val="3064195625"/>
                    </a:ext>
                  </a:extLst>
                </a:gridCol>
                <a:gridCol w="1204652">
                  <a:extLst>
                    <a:ext uri="{9D8B030D-6E8A-4147-A177-3AD203B41FA5}">
                      <a16:colId xmlns:a16="http://schemas.microsoft.com/office/drawing/2014/main" val="1740741361"/>
                    </a:ext>
                  </a:extLst>
                </a:gridCol>
              </a:tblGrid>
              <a:tr h="266066">
                <a:tc>
                  <a:txBody>
                    <a:bodyPr/>
                    <a:lstStyle/>
                    <a:p>
                      <a:pPr algn="l" fontAlgn="t"/>
                      <a:r>
                        <a:rPr lang="en-US" sz="1200" u="none" strike="noStrike" dirty="0">
                          <a:effectLst/>
                        </a:rPr>
                        <a:t> </a:t>
                      </a:r>
                      <a:endParaRPr lang="en-US" sz="1200" b="0" i="0" u="none" strike="noStrike" dirty="0">
                        <a:solidFill>
                          <a:srgbClr val="000000"/>
                        </a:solidFill>
                        <a:effectLst/>
                        <a:latin typeface="Arial" panose="020B0604020202020204" pitchFamily="34" charset="0"/>
                      </a:endParaRPr>
                    </a:p>
                  </a:txBody>
                  <a:tcPr marL="0" marR="0" marT="0" marB="0"/>
                </a:tc>
                <a:tc>
                  <a:txBody>
                    <a:bodyPr/>
                    <a:lstStyle/>
                    <a:p>
                      <a:pPr algn="ctr" rtl="0" fontAlgn="ctr"/>
                      <a:r>
                        <a:rPr lang="en-US" sz="1600" u="none" strike="noStrike" dirty="0">
                          <a:effectLst/>
                        </a:rPr>
                        <a:t>K</a:t>
                      </a:r>
                      <a:endParaRPr lang="en-US" sz="1600" b="0" i="0" u="none" strike="noStrike" dirty="0">
                        <a:solidFill>
                          <a:srgbClr val="000000"/>
                        </a:solidFill>
                        <a:effectLst/>
                        <a:latin typeface="Arial" panose="020B0604020202020204" pitchFamily="34" charset="0"/>
                      </a:endParaRPr>
                    </a:p>
                  </a:txBody>
                  <a:tcPr marL="0" marR="0" marT="0" marB="0" anchor="ctr"/>
                </a:tc>
                <a:tc>
                  <a:txBody>
                    <a:bodyPr/>
                    <a:lstStyle/>
                    <a:p>
                      <a:pPr algn="ctr" rtl="0" fontAlgn="ctr"/>
                      <a:r>
                        <a:rPr lang="en-US" sz="1600" u="none" strike="noStrike">
                          <a:effectLst/>
                        </a:rPr>
                        <a:t>Na</a:t>
                      </a:r>
                      <a:endParaRPr lang="en-US" sz="1600" b="0" i="0" u="none" strike="noStrike">
                        <a:solidFill>
                          <a:srgbClr val="000000"/>
                        </a:solidFill>
                        <a:effectLst/>
                        <a:latin typeface="Arial" panose="020B0604020202020204" pitchFamily="34" charset="0"/>
                      </a:endParaRPr>
                    </a:p>
                  </a:txBody>
                  <a:tcPr marL="0" marR="0" marT="0" marB="0" anchor="ctr"/>
                </a:tc>
                <a:tc>
                  <a:txBody>
                    <a:bodyPr/>
                    <a:lstStyle/>
                    <a:p>
                      <a:pPr algn="ctr" rtl="0" fontAlgn="ctr"/>
                      <a:r>
                        <a:rPr lang="en-US" sz="1600" u="none" strike="noStrike">
                          <a:effectLst/>
                        </a:rPr>
                        <a:t>Fe</a:t>
                      </a:r>
                      <a:endParaRPr lang="en-US" sz="1600" b="0" i="0" u="none" strike="noStrike">
                        <a:solidFill>
                          <a:srgbClr val="000000"/>
                        </a:solidFill>
                        <a:effectLst/>
                        <a:latin typeface="Arial" panose="020B0604020202020204" pitchFamily="34" charset="0"/>
                      </a:endParaRPr>
                    </a:p>
                  </a:txBody>
                  <a:tcPr marL="0" marR="0" marT="0" marB="0" anchor="ctr"/>
                </a:tc>
                <a:tc>
                  <a:txBody>
                    <a:bodyPr/>
                    <a:lstStyle/>
                    <a:p>
                      <a:pPr algn="ctr" rtl="0" fontAlgn="ctr"/>
                      <a:r>
                        <a:rPr lang="en-US" sz="1600" u="none" strike="noStrike">
                          <a:effectLst/>
                        </a:rPr>
                        <a:t>Al</a:t>
                      </a:r>
                      <a:endParaRPr lang="en-US" sz="1600" b="0" i="0" u="none" strike="noStrike">
                        <a:solidFill>
                          <a:srgbClr val="000000"/>
                        </a:solidFill>
                        <a:effectLst/>
                        <a:latin typeface="Arial" panose="020B0604020202020204" pitchFamily="34" charset="0"/>
                      </a:endParaRPr>
                    </a:p>
                  </a:txBody>
                  <a:tcPr marL="0" marR="0" marT="0" marB="0" anchor="ctr"/>
                </a:tc>
                <a:tc>
                  <a:txBody>
                    <a:bodyPr/>
                    <a:lstStyle/>
                    <a:p>
                      <a:pPr algn="ctr" rtl="0" fontAlgn="ctr"/>
                      <a:r>
                        <a:rPr lang="en-US" sz="1600" u="none" strike="noStrike" dirty="0">
                          <a:effectLst/>
                        </a:rPr>
                        <a:t>Ca</a:t>
                      </a:r>
                      <a:endParaRPr lang="en-US" sz="16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973501008"/>
                  </a:ext>
                </a:extLst>
              </a:tr>
              <a:tr h="466132">
                <a:tc>
                  <a:txBody>
                    <a:bodyPr/>
                    <a:lstStyle/>
                    <a:p>
                      <a:pPr algn="ctr" rtl="0" fontAlgn="ctr"/>
                      <a:r>
                        <a:rPr lang="en-US" sz="1400" u="none" strike="noStrike" baseline="0" dirty="0">
                          <a:effectLst/>
                        </a:rPr>
                        <a:t>[Ion]</a:t>
                      </a:r>
                      <a:r>
                        <a:rPr lang="en-US" sz="1400" u="none" strike="noStrike" baseline="-25000" dirty="0">
                          <a:effectLst/>
                        </a:rPr>
                        <a:t>int.</a:t>
                      </a:r>
                      <a:r>
                        <a:rPr lang="en-US" sz="1400" u="none" strike="noStrike" baseline="0" dirty="0">
                          <a:effectLst/>
                        </a:rPr>
                        <a:t> </a:t>
                      </a:r>
                    </a:p>
                    <a:p>
                      <a:pPr algn="ctr" rtl="0" fontAlgn="ctr"/>
                      <a:r>
                        <a:rPr lang="en-US" sz="1400" u="none" strike="noStrike" dirty="0">
                          <a:effectLst/>
                        </a:rPr>
                        <a:t>(Anode)</a:t>
                      </a:r>
                      <a:endParaRPr lang="en-US" sz="1400" b="1"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b"/>
                      <a:r>
                        <a:rPr lang="en-US" sz="1600" u="none" strike="noStrike" dirty="0">
                          <a:effectLst/>
                        </a:rPr>
                        <a:t>0.3</a:t>
                      </a:r>
                      <a:endParaRPr lang="en-US" sz="1600" b="0" i="0" u="none" strike="noStrike" dirty="0">
                        <a:solidFill>
                          <a:srgbClr val="000000"/>
                        </a:solidFill>
                        <a:effectLst/>
                        <a:latin typeface="Arial" panose="020B0604020202020204" pitchFamily="34" charset="0"/>
                      </a:endParaRPr>
                    </a:p>
                  </a:txBody>
                  <a:tcPr marL="0" marR="0" marT="0" marB="0" anchor="ctr"/>
                </a:tc>
                <a:tc>
                  <a:txBody>
                    <a:bodyPr/>
                    <a:lstStyle/>
                    <a:p>
                      <a:pPr algn="ctr" rtl="0" fontAlgn="b"/>
                      <a:r>
                        <a:rPr lang="en-US" sz="1600" u="none" strike="noStrike" dirty="0">
                          <a:effectLst/>
                        </a:rPr>
                        <a:t>461</a:t>
                      </a:r>
                      <a:endParaRPr lang="en-US" sz="1600" b="0" i="0" u="none" strike="noStrike" dirty="0">
                        <a:solidFill>
                          <a:srgbClr val="000000"/>
                        </a:solidFill>
                        <a:effectLst/>
                        <a:latin typeface="Arial" panose="020B0604020202020204" pitchFamily="34" charset="0"/>
                      </a:endParaRPr>
                    </a:p>
                  </a:txBody>
                  <a:tcPr marL="0" marR="0" marT="0" marB="0" anchor="ctr"/>
                </a:tc>
                <a:tc>
                  <a:txBody>
                    <a:bodyPr/>
                    <a:lstStyle/>
                    <a:p>
                      <a:pPr algn="ctr" rtl="0" fontAlgn="b"/>
                      <a:r>
                        <a:rPr lang="en-US" sz="1600" u="none" strike="noStrike" dirty="0">
                          <a:effectLst/>
                        </a:rPr>
                        <a:t>0.1</a:t>
                      </a:r>
                      <a:endParaRPr lang="en-US" sz="1600" b="0" i="0" u="none" strike="noStrike" dirty="0">
                        <a:solidFill>
                          <a:srgbClr val="000000"/>
                        </a:solidFill>
                        <a:effectLst/>
                        <a:latin typeface="Arial" panose="020B0604020202020204" pitchFamily="34" charset="0"/>
                      </a:endParaRPr>
                    </a:p>
                  </a:txBody>
                  <a:tcPr marL="0" marR="0" marT="0" marB="0" anchor="ctr"/>
                </a:tc>
                <a:tc>
                  <a:txBody>
                    <a:bodyPr/>
                    <a:lstStyle/>
                    <a:p>
                      <a:pPr algn="ctr" rtl="0" fontAlgn="b"/>
                      <a:r>
                        <a:rPr lang="en-US" sz="1600" u="none" strike="noStrike">
                          <a:effectLst/>
                        </a:rPr>
                        <a:t>0.3</a:t>
                      </a:r>
                      <a:endParaRPr lang="en-US" sz="1600" b="0" i="0" u="none" strike="noStrike">
                        <a:solidFill>
                          <a:srgbClr val="000000"/>
                        </a:solidFill>
                        <a:effectLst/>
                        <a:latin typeface="Arial" panose="020B0604020202020204" pitchFamily="34" charset="0"/>
                      </a:endParaRPr>
                    </a:p>
                  </a:txBody>
                  <a:tcPr marL="0" marR="0" marT="0" marB="0" anchor="ctr"/>
                </a:tc>
                <a:tc>
                  <a:txBody>
                    <a:bodyPr/>
                    <a:lstStyle/>
                    <a:p>
                      <a:pPr algn="ctr" rtl="0" fontAlgn="b"/>
                      <a:r>
                        <a:rPr lang="en-US" sz="1600" u="none" strike="noStrike" dirty="0">
                          <a:effectLst/>
                        </a:rPr>
                        <a:t>4.5</a:t>
                      </a:r>
                      <a:endParaRPr lang="en-US" sz="16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741917670"/>
                  </a:ext>
                </a:extLst>
              </a:tr>
              <a:tr h="466132">
                <a:tc gridSpan="6">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2000" dirty="0"/>
                        <a:t>6 volt, Room Temperature, 12 hours</a:t>
                      </a:r>
                    </a:p>
                  </a:txBody>
                  <a:tcPr marL="0" marR="0" marT="0" marB="0" anchor="ctr"/>
                </a:tc>
                <a:tc hMerge="1">
                  <a:txBody>
                    <a:bodyPr/>
                    <a:lstStyle/>
                    <a:p>
                      <a:pPr algn="ctr" rtl="0" fontAlgn="b"/>
                      <a:endParaRPr lang="en-US" sz="1600" b="0" i="0" u="none" strike="noStrike" dirty="0">
                        <a:solidFill>
                          <a:srgbClr val="000000"/>
                        </a:solidFill>
                        <a:effectLst/>
                        <a:latin typeface="Arial" panose="020B0604020202020204" pitchFamily="34" charset="0"/>
                      </a:endParaRPr>
                    </a:p>
                  </a:txBody>
                  <a:tcPr marL="0" marR="0" marT="0" marB="0" anchor="ctr"/>
                </a:tc>
                <a:tc hMerge="1">
                  <a:txBody>
                    <a:bodyPr/>
                    <a:lstStyle/>
                    <a:p>
                      <a:pPr algn="ctr" rtl="0" fontAlgn="b"/>
                      <a:endParaRPr lang="en-US" sz="1600" b="0" i="0" u="none" strike="noStrike" dirty="0">
                        <a:solidFill>
                          <a:srgbClr val="000000"/>
                        </a:solidFill>
                        <a:effectLst/>
                        <a:latin typeface="Arial" panose="020B0604020202020204" pitchFamily="34" charset="0"/>
                      </a:endParaRPr>
                    </a:p>
                  </a:txBody>
                  <a:tcPr marL="0" marR="0" marT="0" marB="0" anchor="ctr"/>
                </a:tc>
                <a:tc hMerge="1">
                  <a:txBody>
                    <a:bodyPr/>
                    <a:lstStyle/>
                    <a:p>
                      <a:pPr algn="ctr" rtl="0" fontAlgn="b"/>
                      <a:endParaRPr lang="en-US" sz="1600" b="0" i="0" u="none" strike="noStrike" dirty="0">
                        <a:solidFill>
                          <a:srgbClr val="000000"/>
                        </a:solidFill>
                        <a:effectLst/>
                        <a:latin typeface="Arial" panose="020B0604020202020204" pitchFamily="34" charset="0"/>
                      </a:endParaRPr>
                    </a:p>
                  </a:txBody>
                  <a:tcPr marL="0" marR="0" marT="0" marB="0" anchor="ctr"/>
                </a:tc>
                <a:tc hMerge="1">
                  <a:txBody>
                    <a:bodyPr/>
                    <a:lstStyle/>
                    <a:p>
                      <a:pPr algn="ctr" rtl="0" fontAlgn="b"/>
                      <a:endParaRPr lang="en-US" sz="1600" b="0" i="0" u="none" strike="noStrike" dirty="0">
                        <a:solidFill>
                          <a:srgbClr val="000000"/>
                        </a:solidFill>
                        <a:effectLst/>
                        <a:latin typeface="Arial" panose="020B0604020202020204" pitchFamily="34" charset="0"/>
                      </a:endParaRPr>
                    </a:p>
                  </a:txBody>
                  <a:tcPr marL="0" marR="0" marT="0" marB="0" anchor="ctr"/>
                </a:tc>
                <a:tc hMerge="1">
                  <a:txBody>
                    <a:bodyPr/>
                    <a:lstStyle/>
                    <a:p>
                      <a:pPr algn="ctr" rtl="0" fontAlgn="b"/>
                      <a:endParaRPr lang="en-US" sz="16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213151652"/>
                  </a:ext>
                </a:extLst>
              </a:tr>
              <a:tr h="399099">
                <a:tc>
                  <a:txBody>
                    <a:bodyPr/>
                    <a:lstStyle/>
                    <a:p>
                      <a:pPr algn="ctr" rtl="0" fontAlgn="ctr"/>
                      <a:r>
                        <a:rPr lang="en-US" sz="1400" u="none" strike="noStrike" dirty="0">
                          <a:effectLst/>
                        </a:rPr>
                        <a:t> </a:t>
                      </a:r>
                      <a:r>
                        <a:rPr lang="en-US" sz="1400" u="none" strike="noStrike" baseline="0" dirty="0">
                          <a:effectLst/>
                        </a:rPr>
                        <a:t>[Ion]</a:t>
                      </a:r>
                      <a:r>
                        <a:rPr lang="en-US" sz="1400" u="none" strike="noStrike" baseline="-25000" dirty="0" err="1">
                          <a:effectLst/>
                        </a:rPr>
                        <a:t>hr</a:t>
                      </a:r>
                      <a:r>
                        <a:rPr lang="en-US" sz="1400" u="none" strike="noStrike" baseline="-25000" dirty="0">
                          <a:effectLst/>
                        </a:rPr>
                        <a:t>=12</a:t>
                      </a:r>
                      <a:r>
                        <a:rPr lang="en-US" sz="1400" u="none" strike="noStrike" baseline="0" dirty="0">
                          <a:effectLst/>
                        </a:rPr>
                        <a:t> </a:t>
                      </a:r>
                    </a:p>
                    <a:p>
                      <a:pPr algn="ctr" rtl="0" fontAlgn="ctr"/>
                      <a:r>
                        <a:rPr lang="en-US" sz="1400" u="none" strike="noStrike" dirty="0">
                          <a:effectLst/>
                        </a:rPr>
                        <a:t>(Cathode – Trial 1)</a:t>
                      </a:r>
                      <a:endParaRPr lang="en-US" sz="1400" b="1"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b"/>
                      <a:r>
                        <a:rPr lang="en-US" sz="1600" u="none" strike="noStrike" dirty="0">
                          <a:effectLst/>
                          <a:latin typeface="+mn-lt"/>
                        </a:rPr>
                        <a:t>0.1</a:t>
                      </a:r>
                      <a:endParaRPr lang="en-US" sz="1600" b="0" i="0" u="none" strike="noStrike" dirty="0">
                        <a:solidFill>
                          <a:srgbClr val="000000"/>
                        </a:solidFill>
                        <a:effectLst/>
                        <a:latin typeface="+mn-lt"/>
                      </a:endParaRPr>
                    </a:p>
                  </a:txBody>
                  <a:tcPr marL="0" marR="0" marT="0" marB="0" anchor="ctr"/>
                </a:tc>
                <a:tc>
                  <a:txBody>
                    <a:bodyPr/>
                    <a:lstStyle/>
                    <a:p>
                      <a:pPr algn="ctr" rtl="0" fontAlgn="b"/>
                      <a:r>
                        <a:rPr lang="en-US" sz="1600" u="none" strike="noStrike" dirty="0">
                          <a:effectLst/>
                          <a:latin typeface="+mn-lt"/>
                        </a:rPr>
                        <a:t>71.6</a:t>
                      </a:r>
                      <a:endParaRPr lang="en-US" sz="1600" b="0" i="0" u="none" strike="noStrike" dirty="0">
                        <a:solidFill>
                          <a:srgbClr val="000000"/>
                        </a:solidFill>
                        <a:effectLst/>
                        <a:latin typeface="+mn-lt"/>
                      </a:endParaRPr>
                    </a:p>
                  </a:txBody>
                  <a:tcPr marL="0" marR="0" marT="0" marB="0" anchor="ctr"/>
                </a:tc>
                <a:tc>
                  <a:txBody>
                    <a:bodyPr/>
                    <a:lstStyle/>
                    <a:p>
                      <a:pPr algn="ctr" rtl="0" fontAlgn="b"/>
                      <a:r>
                        <a:rPr lang="en-US" sz="1600" u="none" strike="noStrike" dirty="0">
                          <a:effectLst/>
                          <a:latin typeface="+mn-lt"/>
                        </a:rPr>
                        <a:t>-</a:t>
                      </a:r>
                      <a:endParaRPr lang="en-US" sz="1600" b="0" i="0" u="none" strike="noStrike" dirty="0">
                        <a:solidFill>
                          <a:srgbClr val="000000"/>
                        </a:solidFill>
                        <a:effectLst/>
                        <a:latin typeface="+mn-lt"/>
                      </a:endParaRPr>
                    </a:p>
                  </a:txBody>
                  <a:tcPr marL="0" marR="0" marT="0" marB="0" anchor="ctr"/>
                </a:tc>
                <a:tc>
                  <a:txBody>
                    <a:bodyPr/>
                    <a:lstStyle/>
                    <a:p>
                      <a:pPr algn="ctr" rtl="0" fontAlgn="ctr"/>
                      <a:r>
                        <a:rPr lang="en-US" sz="1600" u="none" strike="noStrike" dirty="0">
                          <a:effectLst/>
                          <a:latin typeface="+mn-lt"/>
                        </a:rPr>
                        <a:t>-</a:t>
                      </a:r>
                      <a:endParaRPr lang="en-US" sz="1600" b="0" i="0" u="none" strike="noStrike" dirty="0">
                        <a:solidFill>
                          <a:srgbClr val="1B4074"/>
                        </a:solidFill>
                        <a:effectLst/>
                        <a:latin typeface="+mn-lt"/>
                      </a:endParaRPr>
                    </a:p>
                  </a:txBody>
                  <a:tcPr marL="0" marR="0" marT="0" marB="0" anchor="ctr"/>
                </a:tc>
                <a:tc>
                  <a:txBody>
                    <a:bodyPr/>
                    <a:lstStyle/>
                    <a:p>
                      <a:pPr algn="ctr" rtl="0" fontAlgn="ctr"/>
                      <a:r>
                        <a:rPr lang="en-US" sz="1600" u="none" strike="noStrike" dirty="0">
                          <a:effectLst/>
                          <a:latin typeface="+mn-lt"/>
                        </a:rPr>
                        <a:t>0.1</a:t>
                      </a:r>
                      <a:endParaRPr lang="en-US" sz="1600" b="0" i="0" u="none" strike="noStrike" dirty="0">
                        <a:solidFill>
                          <a:srgbClr val="1B4074"/>
                        </a:solidFill>
                        <a:effectLst/>
                        <a:latin typeface="+mn-lt"/>
                      </a:endParaRPr>
                    </a:p>
                  </a:txBody>
                  <a:tcPr marL="0" marR="0" marT="0" marB="0" anchor="ctr"/>
                </a:tc>
                <a:extLst>
                  <a:ext uri="{0D108BD9-81ED-4DB2-BD59-A6C34878D82A}">
                    <a16:rowId xmlns:a16="http://schemas.microsoft.com/office/drawing/2014/main" val="4053355528"/>
                  </a:ext>
                </a:extLst>
              </a:tr>
              <a:tr h="399099">
                <a:tc>
                  <a:txBody>
                    <a:bodyPr/>
                    <a:lstStyle/>
                    <a:p>
                      <a:pPr algn="ctr" rtl="0" fontAlgn="ctr"/>
                      <a:r>
                        <a:rPr lang="en-US" sz="1400" u="none" strike="noStrike" dirty="0">
                          <a:effectLst/>
                        </a:rPr>
                        <a:t>  </a:t>
                      </a:r>
                      <a:r>
                        <a:rPr lang="en-US" sz="1400" u="none" strike="noStrike" baseline="0" dirty="0">
                          <a:effectLst/>
                        </a:rPr>
                        <a:t>[Ion]</a:t>
                      </a:r>
                      <a:r>
                        <a:rPr lang="en-US" sz="1400" u="none" strike="noStrike" baseline="-25000" dirty="0" err="1">
                          <a:effectLst/>
                        </a:rPr>
                        <a:t>hr</a:t>
                      </a:r>
                      <a:r>
                        <a:rPr lang="en-US" sz="1400" u="none" strike="noStrike" baseline="-25000" dirty="0">
                          <a:effectLst/>
                        </a:rPr>
                        <a:t>=12</a:t>
                      </a:r>
                      <a:r>
                        <a:rPr lang="en-US" sz="1400" u="none" strike="noStrike" baseline="0" dirty="0">
                          <a:effectLst/>
                        </a:rPr>
                        <a:t> </a:t>
                      </a:r>
                    </a:p>
                    <a:p>
                      <a:pPr algn="ctr" rtl="0" fontAlgn="ctr"/>
                      <a:r>
                        <a:rPr lang="en-US" sz="1400" u="none" strike="noStrike" dirty="0">
                          <a:effectLst/>
                        </a:rPr>
                        <a:t>(Cathode – Trial 2)</a:t>
                      </a:r>
                      <a:endParaRPr lang="en-US" sz="1400" b="0" i="0" u="none" strike="noStrike" dirty="0">
                        <a:solidFill>
                          <a:srgbClr val="000000"/>
                        </a:solidFill>
                        <a:effectLst/>
                        <a:latin typeface="Arial" panose="020B0604020202020204" pitchFamily="34" charset="0"/>
                      </a:endParaRPr>
                    </a:p>
                  </a:txBody>
                  <a:tcPr marL="0" marR="0" marT="0" marB="0" anchor="ctr"/>
                </a:tc>
                <a:tc>
                  <a:txBody>
                    <a:bodyPr/>
                    <a:lstStyle/>
                    <a:p>
                      <a:pPr algn="ctr" rtl="0" fontAlgn="b"/>
                      <a:r>
                        <a:rPr lang="en-US" sz="1600" u="none" strike="noStrike" dirty="0">
                          <a:effectLst/>
                          <a:latin typeface="+mn-lt"/>
                        </a:rPr>
                        <a:t>0.1</a:t>
                      </a:r>
                      <a:endParaRPr lang="en-US" sz="1600" b="0" i="0" u="none" strike="noStrike" dirty="0">
                        <a:solidFill>
                          <a:srgbClr val="000000"/>
                        </a:solidFill>
                        <a:effectLst/>
                        <a:latin typeface="+mn-lt"/>
                      </a:endParaRPr>
                    </a:p>
                  </a:txBody>
                  <a:tcPr marL="0" marR="0" marT="0" marB="0" anchor="ctr"/>
                </a:tc>
                <a:tc>
                  <a:txBody>
                    <a:bodyPr/>
                    <a:lstStyle/>
                    <a:p>
                      <a:pPr algn="ctr" rtl="0" fontAlgn="b"/>
                      <a:r>
                        <a:rPr lang="en-US" sz="1600" u="none" strike="noStrike" dirty="0">
                          <a:effectLst/>
                          <a:latin typeface="+mn-lt"/>
                        </a:rPr>
                        <a:t>71.6</a:t>
                      </a:r>
                      <a:endParaRPr lang="en-US" sz="1600" b="0" i="0" u="none" strike="noStrike" dirty="0">
                        <a:solidFill>
                          <a:srgbClr val="000000"/>
                        </a:solidFill>
                        <a:effectLst/>
                        <a:latin typeface="+mn-lt"/>
                      </a:endParaRPr>
                    </a:p>
                  </a:txBody>
                  <a:tcPr marL="0" marR="0" marT="0" marB="0" anchor="ctr"/>
                </a:tc>
                <a:tc>
                  <a:txBody>
                    <a:bodyPr/>
                    <a:lstStyle/>
                    <a:p>
                      <a:pPr algn="ctr" rtl="0" fontAlgn="ctr"/>
                      <a:r>
                        <a:rPr lang="en-US" sz="1600" u="none" strike="noStrike" dirty="0">
                          <a:effectLst/>
                          <a:latin typeface="+mn-lt"/>
                        </a:rPr>
                        <a:t>-</a:t>
                      </a:r>
                      <a:endParaRPr lang="en-US" sz="1600" b="0" i="0" u="none" strike="noStrike" dirty="0">
                        <a:solidFill>
                          <a:srgbClr val="1B4074"/>
                        </a:solidFill>
                        <a:effectLst/>
                        <a:latin typeface="+mn-lt"/>
                      </a:endParaRPr>
                    </a:p>
                  </a:txBody>
                  <a:tcPr marL="0" marR="0" marT="0" marB="0" anchor="ctr"/>
                </a:tc>
                <a:tc>
                  <a:txBody>
                    <a:bodyPr/>
                    <a:lstStyle/>
                    <a:p>
                      <a:pPr algn="ctr" rtl="0" fontAlgn="ctr"/>
                      <a:r>
                        <a:rPr lang="en-US" sz="1600" u="none" strike="noStrike" dirty="0">
                          <a:effectLst/>
                          <a:latin typeface="+mn-lt"/>
                        </a:rPr>
                        <a:t>-</a:t>
                      </a:r>
                      <a:endParaRPr lang="en-US" sz="1600" b="0" i="0" u="none" strike="noStrike" dirty="0">
                        <a:solidFill>
                          <a:srgbClr val="1B4074"/>
                        </a:solidFill>
                        <a:effectLst/>
                        <a:latin typeface="+mn-lt"/>
                      </a:endParaRPr>
                    </a:p>
                  </a:txBody>
                  <a:tcPr marL="0" marR="0" marT="0" marB="0" anchor="ctr"/>
                </a:tc>
                <a:tc>
                  <a:txBody>
                    <a:bodyPr/>
                    <a:lstStyle/>
                    <a:p>
                      <a:pPr algn="ctr" rtl="0" fontAlgn="ctr"/>
                      <a:r>
                        <a:rPr lang="en-US" sz="1600" u="none" strike="noStrike" dirty="0">
                          <a:effectLst/>
                          <a:latin typeface="+mn-lt"/>
                        </a:rPr>
                        <a:t>0.2</a:t>
                      </a:r>
                      <a:endParaRPr lang="en-US" sz="1600" b="0" i="0" u="none" strike="noStrike" dirty="0">
                        <a:solidFill>
                          <a:srgbClr val="1B4074"/>
                        </a:solidFill>
                        <a:effectLst/>
                        <a:latin typeface="+mn-lt"/>
                      </a:endParaRPr>
                    </a:p>
                  </a:txBody>
                  <a:tcPr marL="0" marR="0" marT="0" marB="0" anchor="ctr"/>
                </a:tc>
                <a:extLst>
                  <a:ext uri="{0D108BD9-81ED-4DB2-BD59-A6C34878D82A}">
                    <a16:rowId xmlns:a16="http://schemas.microsoft.com/office/drawing/2014/main" val="758651927"/>
                  </a:ext>
                </a:extLst>
              </a:tr>
              <a:tr h="399099">
                <a:tc>
                  <a:txBody>
                    <a:bodyPr/>
                    <a:lstStyle/>
                    <a:p>
                      <a:pPr algn="ctr" rtl="0" fontAlgn="ctr"/>
                      <a:r>
                        <a:rPr lang="en-US" sz="1400" u="none" strike="noStrike" dirty="0">
                          <a:effectLst/>
                        </a:rPr>
                        <a:t>  </a:t>
                      </a:r>
                      <a:r>
                        <a:rPr lang="en-US" sz="1400" u="none" strike="noStrike" baseline="0" dirty="0">
                          <a:effectLst/>
                        </a:rPr>
                        <a:t>[Ion]</a:t>
                      </a:r>
                      <a:r>
                        <a:rPr lang="en-US" sz="1400" u="none" strike="noStrike" baseline="-25000" dirty="0" err="1">
                          <a:effectLst/>
                        </a:rPr>
                        <a:t>hr</a:t>
                      </a:r>
                      <a:r>
                        <a:rPr lang="en-US" sz="1400" u="none" strike="noStrike" baseline="-25000" dirty="0">
                          <a:effectLst/>
                        </a:rPr>
                        <a:t>=12</a:t>
                      </a:r>
                      <a:r>
                        <a:rPr lang="en-US" sz="1400" u="none" strike="noStrike" baseline="0" dirty="0">
                          <a:effectLst/>
                        </a:rPr>
                        <a:t> </a:t>
                      </a:r>
                    </a:p>
                    <a:p>
                      <a:pPr algn="ctr" rtl="0" fontAlgn="ctr"/>
                      <a:r>
                        <a:rPr lang="en-US" sz="1400" u="none" strike="noStrike" dirty="0">
                          <a:effectLst/>
                        </a:rPr>
                        <a:t>(Cathode – Control,</a:t>
                      </a:r>
                      <a:r>
                        <a:rPr lang="en-US" sz="1400" u="none" strike="noStrike" baseline="0" dirty="0">
                          <a:effectLst/>
                        </a:rPr>
                        <a:t> no e</a:t>
                      </a:r>
                      <a:r>
                        <a:rPr lang="en-US" sz="1400" u="none" strike="noStrike" baseline="30000" dirty="0">
                          <a:effectLst/>
                        </a:rPr>
                        <a:t>-</a:t>
                      </a:r>
                      <a:r>
                        <a:rPr lang="en-US" sz="1400" u="none" strike="noStrike" dirty="0">
                          <a:effectLst/>
                        </a:rPr>
                        <a:t>)</a:t>
                      </a:r>
                      <a:endParaRPr lang="en-US" sz="1400" b="0" i="0" u="none" strike="noStrike" dirty="0">
                        <a:solidFill>
                          <a:srgbClr val="000000"/>
                        </a:solidFill>
                        <a:effectLst/>
                        <a:latin typeface="Arial" panose="020B0604020202020204" pitchFamily="34" charset="0"/>
                      </a:endParaRPr>
                    </a:p>
                  </a:txBody>
                  <a:tcPr marL="0" marR="0" marT="0" marB="0" anchor="ctr"/>
                </a:tc>
                <a:tc>
                  <a:txBody>
                    <a:bodyPr/>
                    <a:lstStyle/>
                    <a:p>
                      <a:pPr algn="ctr" rtl="0" fontAlgn="b"/>
                      <a:r>
                        <a:rPr lang="en-US" sz="1600" b="0" i="0" u="none" strike="noStrike" dirty="0">
                          <a:solidFill>
                            <a:srgbClr val="000000"/>
                          </a:solidFill>
                          <a:effectLst/>
                          <a:latin typeface="+mn-lt"/>
                        </a:rPr>
                        <a:t>0.0</a:t>
                      </a:r>
                    </a:p>
                  </a:txBody>
                  <a:tcPr marL="0" marR="0" marT="0" marB="0" anchor="ctr"/>
                </a:tc>
                <a:tc>
                  <a:txBody>
                    <a:bodyPr/>
                    <a:lstStyle/>
                    <a:p>
                      <a:pPr algn="ctr" rtl="0" fontAlgn="b"/>
                      <a:r>
                        <a:rPr lang="en-US" sz="1600" b="0" i="0" u="none" strike="noStrike" dirty="0">
                          <a:solidFill>
                            <a:srgbClr val="000000"/>
                          </a:solidFill>
                          <a:effectLst/>
                          <a:latin typeface="+mn-lt"/>
                        </a:rPr>
                        <a:t>0.0</a:t>
                      </a:r>
                    </a:p>
                  </a:txBody>
                  <a:tcPr marL="0" marR="0" marT="0" marB="0" anchor="ctr"/>
                </a:tc>
                <a:tc>
                  <a:txBody>
                    <a:bodyPr/>
                    <a:lstStyle/>
                    <a:p>
                      <a:pPr algn="ctr" rtl="0" fontAlgn="ctr"/>
                      <a:r>
                        <a:rPr lang="en-US" sz="1600" b="0" i="0" u="none" strike="noStrike" dirty="0">
                          <a:solidFill>
                            <a:srgbClr val="1B4074"/>
                          </a:solidFill>
                          <a:effectLst/>
                          <a:latin typeface="+mn-lt"/>
                        </a:rPr>
                        <a:t>-</a:t>
                      </a:r>
                    </a:p>
                  </a:txBody>
                  <a:tcPr marL="0" marR="0" marT="0" marB="0" anchor="ctr"/>
                </a:tc>
                <a:tc>
                  <a:txBody>
                    <a:bodyPr/>
                    <a:lstStyle/>
                    <a:p>
                      <a:pPr algn="ctr" rtl="0" fontAlgn="ctr"/>
                      <a:r>
                        <a:rPr lang="en-US" sz="1600" b="0" i="0" u="none" strike="noStrike" dirty="0">
                          <a:solidFill>
                            <a:srgbClr val="1B4074"/>
                          </a:solidFill>
                          <a:effectLst/>
                          <a:latin typeface="+mn-lt"/>
                        </a:rPr>
                        <a:t>-</a:t>
                      </a:r>
                    </a:p>
                  </a:txBody>
                  <a:tcPr marL="0" marR="0" marT="0" marB="0" anchor="ctr"/>
                </a:tc>
                <a:tc>
                  <a:txBody>
                    <a:bodyPr/>
                    <a:lstStyle/>
                    <a:p>
                      <a:pPr algn="ctr" rtl="0" fontAlgn="ctr"/>
                      <a:r>
                        <a:rPr lang="en-US" sz="1600" b="0" i="0" u="none" strike="noStrike" dirty="0">
                          <a:solidFill>
                            <a:srgbClr val="1B4074"/>
                          </a:solidFill>
                          <a:effectLst/>
                          <a:latin typeface="+mn-lt"/>
                        </a:rPr>
                        <a:t>0.0</a:t>
                      </a:r>
                    </a:p>
                  </a:txBody>
                  <a:tcPr marL="0" marR="0" marT="0" marB="0" anchor="ctr"/>
                </a:tc>
                <a:extLst>
                  <a:ext uri="{0D108BD9-81ED-4DB2-BD59-A6C34878D82A}">
                    <a16:rowId xmlns:a16="http://schemas.microsoft.com/office/drawing/2014/main" val="2725806248"/>
                  </a:ext>
                </a:extLst>
              </a:tr>
            </a:tbl>
          </a:graphicData>
        </a:graphic>
      </p:graphicFrame>
      <p:pic>
        <p:nvPicPr>
          <p:cNvPr id="6" name="Content Placeholder 3">
            <a:extLst>
              <a:ext uri="{FF2B5EF4-FFF2-40B4-BE49-F238E27FC236}">
                <a16:creationId xmlns:a16="http://schemas.microsoft.com/office/drawing/2014/main" id="{9BB5DE58-FF16-4343-8B10-EEA078105D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29" t="56140" r="19591" b="3509"/>
          <a:stretch/>
        </p:blipFill>
        <p:spPr>
          <a:xfrm>
            <a:off x="8515786" y="1656737"/>
            <a:ext cx="2578003" cy="1971517"/>
          </a:xfrm>
          <a:prstGeom prst="rect">
            <a:avLst/>
          </a:prstGeom>
          <a:ln w="38100">
            <a:solidFill>
              <a:srgbClr val="002060"/>
            </a:solidFill>
          </a:ln>
        </p:spPr>
      </p:pic>
      <p:graphicFrame>
        <p:nvGraphicFramePr>
          <p:cNvPr id="7" name="Chart 6">
            <a:extLst>
              <a:ext uri="{FF2B5EF4-FFF2-40B4-BE49-F238E27FC236}">
                <a16:creationId xmlns:a16="http://schemas.microsoft.com/office/drawing/2014/main" id="{EFBB856A-C6A9-4BE7-951E-3FE0AE74580C}"/>
              </a:ext>
            </a:extLst>
          </p:cNvPr>
          <p:cNvGraphicFramePr>
            <a:graphicFrameLocks/>
          </p:cNvGraphicFramePr>
          <p:nvPr>
            <p:extLst>
              <p:ext uri="{D42A27DB-BD31-4B8C-83A1-F6EECF244321}">
                <p14:modId xmlns:p14="http://schemas.microsoft.com/office/powerpoint/2010/main" val="3497310256"/>
              </p:ext>
            </p:extLst>
          </p:nvPr>
        </p:nvGraphicFramePr>
        <p:xfrm>
          <a:off x="8145170" y="3784803"/>
          <a:ext cx="3208630" cy="268936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F9E4E48B-17C0-4D26-AC90-6A7C11D666AE}"/>
              </a:ext>
            </a:extLst>
          </p:cNvPr>
          <p:cNvSpPr txBox="1"/>
          <p:nvPr/>
        </p:nvSpPr>
        <p:spPr>
          <a:xfrm>
            <a:off x="1439743" y="4747682"/>
            <a:ext cx="6063921" cy="830997"/>
          </a:xfrm>
          <a:prstGeom prst="rect">
            <a:avLst/>
          </a:prstGeom>
          <a:noFill/>
        </p:spPr>
        <p:txBody>
          <a:bodyPr wrap="square" rtlCol="0">
            <a:spAutoFit/>
          </a:bodyPr>
          <a:lstStyle/>
          <a:p>
            <a:r>
              <a:rPr lang="en-US" sz="2400" dirty="0"/>
              <a:t>Using this process, red mud can be neutralized at room temperature in 12 hours.</a:t>
            </a:r>
          </a:p>
        </p:txBody>
      </p:sp>
      <p:sp>
        <p:nvSpPr>
          <p:cNvPr id="4" name="TextBox 3">
            <a:extLst>
              <a:ext uri="{FF2B5EF4-FFF2-40B4-BE49-F238E27FC236}">
                <a16:creationId xmlns:a16="http://schemas.microsoft.com/office/drawing/2014/main" id="{E0B394B5-A77A-4FF9-941E-5C5BCB8DBB05}"/>
              </a:ext>
            </a:extLst>
          </p:cNvPr>
          <p:cNvSpPr txBox="1"/>
          <p:nvPr/>
        </p:nvSpPr>
        <p:spPr>
          <a:xfrm>
            <a:off x="9687169" y="6551246"/>
            <a:ext cx="27432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7F7F7F"/>
                </a:solidFill>
                <a:cs typeface="Calibri"/>
              </a:rPr>
              <a:t>Courtesy of Dr. Jason Lam</a:t>
            </a:r>
            <a:endParaRPr lang="en-US" dirty="0"/>
          </a:p>
        </p:txBody>
      </p:sp>
    </p:spTree>
    <p:extLst>
      <p:ext uri="{BB962C8B-B14F-4D97-AF65-F5344CB8AC3E}">
        <p14:creationId xmlns:p14="http://schemas.microsoft.com/office/powerpoint/2010/main" val="2611639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788765" y="1695497"/>
            <a:ext cx="8673287" cy="307776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The Waste Treatment Pyramid</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Reduced Solvent Use</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prstClr val="black"/>
                </a:solidFill>
              </a:rPr>
              <a:t>Waste as a Feedstock</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chemeClr val="accent2"/>
                </a:solidFill>
              </a:rPr>
              <a:t>Biodegradation</a:t>
            </a:r>
          </a:p>
          <a:p>
            <a:pPr marL="971550" lvl="1" indent="-514350">
              <a:spcBef>
                <a:spcPts val="1200"/>
              </a:spcBef>
              <a:buFont typeface="Arial" panose="020B0604020202020204" pitchFamily="34" charset="0"/>
              <a:buChar char="•"/>
              <a:defRPr/>
            </a:pPr>
            <a:r>
              <a:rPr lang="en-US" sz="2400" dirty="0">
                <a:solidFill>
                  <a:prstClr val="black"/>
                </a:solidFill>
              </a:rPr>
              <a:t>Design rules/rules of thumb for biodegradation</a:t>
            </a:r>
            <a:endParaRPr lang="en-US" sz="2400" dirty="0">
              <a:solidFill>
                <a:schemeClr val="accent2"/>
              </a:solidFill>
            </a:endParaRP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Designing</a:t>
            </a:r>
            <a:r>
              <a:rPr lang="en-US" sz="2400" dirty="0">
                <a:solidFill>
                  <a:prstClr val="black"/>
                </a:solidFill>
              </a:rPr>
              <a:t> Products and/or Waste to Biodegrade</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7374DC12-982D-428A-94EF-5FE58037DD06}"/>
              </a:ext>
            </a:extLst>
          </p:cNvPr>
          <p:cNvSpPr txBox="1"/>
          <p:nvPr/>
        </p:nvSpPr>
        <p:spPr>
          <a:xfrm>
            <a:off x="788765" y="483067"/>
            <a:ext cx="1723550" cy="707886"/>
          </a:xfrm>
          <a:prstGeom prst="rect">
            <a:avLst/>
          </a:prstGeom>
          <a:noFill/>
        </p:spPr>
        <p:txBody>
          <a:bodyPr wrap="none" rtlCol="0">
            <a:spAutoFit/>
          </a:bodyPr>
          <a:lstStyle/>
          <a:p>
            <a:pPr algn="ctr"/>
            <a:r>
              <a:rPr lang="en-US" sz="4000" dirty="0">
                <a:solidFill>
                  <a:schemeClr val="tx1">
                    <a:lumMod val="75000"/>
                    <a:lumOff val="25000"/>
                  </a:schemeClr>
                </a:solidFill>
              </a:rPr>
              <a:t>Outline</a:t>
            </a:r>
          </a:p>
        </p:txBody>
      </p:sp>
    </p:spTree>
    <p:extLst>
      <p:ext uri="{BB962C8B-B14F-4D97-AF65-F5344CB8AC3E}">
        <p14:creationId xmlns:p14="http://schemas.microsoft.com/office/powerpoint/2010/main" val="810407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74" y="524936"/>
            <a:ext cx="5759548" cy="707886"/>
          </a:xfrm>
        </p:spPr>
        <p:txBody>
          <a:bodyPr wrap="square">
            <a:spAutoFit/>
          </a:bodyPr>
          <a:lstStyle/>
          <a:p>
            <a:pPr>
              <a:lnSpc>
                <a:spcPct val="100000"/>
              </a:lnSpc>
            </a:pPr>
            <a:r>
              <a:rPr lang="en-US" sz="4000" dirty="0">
                <a:latin typeface="+mn-lt"/>
              </a:rPr>
              <a:t>Biodegrade the Waste</a:t>
            </a:r>
          </a:p>
        </p:txBody>
      </p:sp>
      <p:sp>
        <p:nvSpPr>
          <p:cNvPr id="4" name="Content Placeholder 2"/>
          <p:cNvSpPr>
            <a:spLocks noGrp="1"/>
          </p:cNvSpPr>
          <p:nvPr>
            <p:ph idx="1"/>
          </p:nvPr>
        </p:nvSpPr>
        <p:spPr>
          <a:xfrm>
            <a:off x="746174" y="1614744"/>
            <a:ext cx="10361098" cy="3008003"/>
          </a:xfrm>
        </p:spPr>
        <p:txBody>
          <a:bodyPr wrap="square">
            <a:spAutoFit/>
          </a:bodyPr>
          <a:lstStyle/>
          <a:p>
            <a:r>
              <a:rPr lang="en-US" sz="2400" dirty="0">
                <a:latin typeface="+mn-lt"/>
              </a:rPr>
              <a:t>Biodegradation - "A process by which microbial organisms transform or alter (through metabolic or enzymatic action) the structure of chemicals introduced into the environment." – US EPA, 2009</a:t>
            </a:r>
          </a:p>
          <a:p>
            <a:r>
              <a:rPr lang="en-US" sz="2400" dirty="0">
                <a:latin typeface="+mn-lt"/>
              </a:rPr>
              <a:t>“Ready” biodegradability – remove 70% of dissolved organic carbon AND achieve 60% theoretical oxygen demand or CO</a:t>
            </a:r>
            <a:r>
              <a:rPr lang="en-US" sz="2400" baseline="-25000" dirty="0">
                <a:latin typeface="+mn-lt"/>
              </a:rPr>
              <a:t>2</a:t>
            </a:r>
            <a:r>
              <a:rPr lang="en-US" sz="2400" dirty="0">
                <a:latin typeface="+mn-lt"/>
              </a:rPr>
              <a:t> production within a 10-day window in a 28-day test. – OECD</a:t>
            </a:r>
          </a:p>
          <a:p>
            <a:r>
              <a:rPr lang="en-US" sz="2400" dirty="0">
                <a:latin typeface="+mn-lt"/>
              </a:rPr>
              <a:t>“Ultimate” biodegradability – 60-70% of organic carbon converted to CO</a:t>
            </a:r>
            <a:r>
              <a:rPr lang="en-US" sz="2400" baseline="-25000" dirty="0">
                <a:latin typeface="+mn-lt"/>
              </a:rPr>
              <a:t>2</a:t>
            </a:r>
            <a:r>
              <a:rPr lang="en-US" sz="2400" dirty="0">
                <a:latin typeface="+mn-lt"/>
              </a:rPr>
              <a:t> within 28 days.</a:t>
            </a:r>
          </a:p>
        </p:txBody>
      </p:sp>
    </p:spTree>
    <p:extLst>
      <p:ext uri="{BB962C8B-B14F-4D97-AF65-F5344CB8AC3E}">
        <p14:creationId xmlns:p14="http://schemas.microsoft.com/office/powerpoint/2010/main" val="1397858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788765" y="1695497"/>
            <a:ext cx="8222713" cy="307776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The Waste Treatment Pyramid</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Reduced Solvent Use</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prstClr val="black"/>
                </a:solidFill>
              </a:rPr>
              <a:t>Waste as a Feedstock</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prstClr val="black"/>
                </a:solidFill>
              </a:rPr>
              <a:t>Biodegradation</a:t>
            </a:r>
          </a:p>
          <a:p>
            <a:pPr marL="971550" lvl="1" indent="-514350">
              <a:spcBef>
                <a:spcPts val="1200"/>
              </a:spcBef>
              <a:buFont typeface="Arial" panose="020B0604020202020204" pitchFamily="34" charset="0"/>
              <a:buChar char="•"/>
              <a:defRPr/>
            </a:pPr>
            <a:r>
              <a:rPr lang="en-US" sz="2400" dirty="0">
                <a:solidFill>
                  <a:prstClr val="black"/>
                </a:solidFill>
              </a:rPr>
              <a:t>Design rules/rules of thumb for biodegradation</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Designing</a:t>
            </a:r>
            <a:r>
              <a:rPr lang="en-US" sz="2400" dirty="0">
                <a:solidFill>
                  <a:prstClr val="black"/>
                </a:solidFill>
              </a:rPr>
              <a:t> Products and/or Waste to Biodegrade</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7374DC12-982D-428A-94EF-5FE58037DD06}"/>
              </a:ext>
            </a:extLst>
          </p:cNvPr>
          <p:cNvSpPr txBox="1"/>
          <p:nvPr/>
        </p:nvSpPr>
        <p:spPr>
          <a:xfrm>
            <a:off x="788765" y="485839"/>
            <a:ext cx="1723550" cy="707886"/>
          </a:xfrm>
          <a:prstGeom prst="rect">
            <a:avLst/>
          </a:prstGeom>
          <a:noFill/>
        </p:spPr>
        <p:txBody>
          <a:bodyPr wrap="none" rtlCol="0">
            <a:spAutoFit/>
          </a:bodyPr>
          <a:lstStyle/>
          <a:p>
            <a:pPr algn="ctr"/>
            <a:r>
              <a:rPr lang="en-US" sz="4000" dirty="0">
                <a:solidFill>
                  <a:schemeClr val="tx1">
                    <a:lumMod val="75000"/>
                    <a:lumOff val="25000"/>
                  </a:schemeClr>
                </a:solidFill>
              </a:rPr>
              <a:t>Outline</a:t>
            </a:r>
          </a:p>
        </p:txBody>
      </p:sp>
    </p:spTree>
    <p:extLst>
      <p:ext uri="{BB962C8B-B14F-4D97-AF65-F5344CB8AC3E}">
        <p14:creationId xmlns:p14="http://schemas.microsoft.com/office/powerpoint/2010/main" val="3535831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74" y="489215"/>
            <a:ext cx="5759548" cy="707886"/>
          </a:xfrm>
        </p:spPr>
        <p:txBody>
          <a:bodyPr wrap="square">
            <a:spAutoFit/>
          </a:bodyPr>
          <a:lstStyle/>
          <a:p>
            <a:pPr>
              <a:lnSpc>
                <a:spcPct val="100000"/>
              </a:lnSpc>
            </a:pPr>
            <a:r>
              <a:rPr lang="en-US" sz="4000" dirty="0">
                <a:latin typeface="+mn-lt"/>
              </a:rPr>
              <a:t>PBT Chemicals: History</a:t>
            </a:r>
          </a:p>
        </p:txBody>
      </p:sp>
      <p:sp>
        <p:nvSpPr>
          <p:cNvPr id="4" name="Content Placeholder 2"/>
          <p:cNvSpPr>
            <a:spLocks noGrp="1"/>
          </p:cNvSpPr>
          <p:nvPr>
            <p:ph idx="1"/>
          </p:nvPr>
        </p:nvSpPr>
        <p:spPr>
          <a:xfrm>
            <a:off x="746174" y="1628191"/>
            <a:ext cx="8229600" cy="3520964"/>
          </a:xfrm>
        </p:spPr>
        <p:txBody>
          <a:bodyPr>
            <a:spAutoFit/>
          </a:bodyPr>
          <a:lstStyle/>
          <a:p>
            <a:r>
              <a:rPr lang="en-US" sz="2400" b="1" dirty="0"/>
              <a:t>P</a:t>
            </a:r>
            <a:r>
              <a:rPr lang="en-US" sz="2400" dirty="0"/>
              <a:t>ersistent</a:t>
            </a:r>
          </a:p>
          <a:p>
            <a:r>
              <a:rPr lang="en-US" sz="2400" b="1" dirty="0" err="1"/>
              <a:t>B</a:t>
            </a:r>
            <a:r>
              <a:rPr lang="en-US" sz="2400" dirty="0" err="1"/>
              <a:t>ioaccumulative</a:t>
            </a:r>
            <a:endParaRPr lang="en-US" sz="2400" dirty="0"/>
          </a:p>
          <a:p>
            <a:r>
              <a:rPr lang="en-US" sz="2400" b="1" dirty="0"/>
              <a:t>T</a:t>
            </a:r>
            <a:r>
              <a:rPr lang="en-US" sz="2400" dirty="0"/>
              <a:t>oxic</a:t>
            </a:r>
          </a:p>
          <a:p>
            <a:pPr marL="0" indent="0">
              <a:buNone/>
            </a:pPr>
            <a:endParaRPr lang="en-US" sz="2400" dirty="0"/>
          </a:p>
          <a:p>
            <a:pPr marL="0" indent="0">
              <a:buNone/>
            </a:pPr>
            <a:r>
              <a:rPr lang="en-US" sz="2400" dirty="0"/>
              <a:t>PBT chemicals are of high concern due to their resistance to degradation, high mobility in the environment, and high toxicity. </a:t>
            </a:r>
          </a:p>
          <a:p>
            <a:pPr marL="0" indent="0">
              <a:buNone/>
            </a:pPr>
            <a:endParaRPr lang="en-US" sz="2400" dirty="0"/>
          </a:p>
          <a:p>
            <a:pPr marL="0" indent="0">
              <a:buNone/>
            </a:pPr>
            <a:r>
              <a:rPr lang="en-US" sz="2400" dirty="0"/>
              <a:t>What makes a chemical structure more </a:t>
            </a:r>
            <a:r>
              <a:rPr lang="en-US" sz="2400" b="1" dirty="0"/>
              <a:t>P</a:t>
            </a:r>
            <a:r>
              <a:rPr lang="en-US" sz="2400" dirty="0"/>
              <a:t>ersistent?</a:t>
            </a:r>
          </a:p>
        </p:txBody>
      </p:sp>
    </p:spTree>
    <p:extLst>
      <p:ext uri="{BB962C8B-B14F-4D97-AF65-F5344CB8AC3E}">
        <p14:creationId xmlns:p14="http://schemas.microsoft.com/office/powerpoint/2010/main" val="853775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858" y="463969"/>
            <a:ext cx="10493827" cy="707886"/>
          </a:xfrm>
        </p:spPr>
        <p:txBody>
          <a:bodyPr wrap="square">
            <a:spAutoFit/>
          </a:bodyPr>
          <a:lstStyle/>
          <a:p>
            <a:pPr>
              <a:lnSpc>
                <a:spcPct val="100000"/>
              </a:lnSpc>
            </a:pPr>
            <a:r>
              <a:rPr lang="en-US" sz="4000" dirty="0">
                <a:latin typeface="+mn-lt"/>
              </a:rPr>
              <a:t>PBT Chemicals: Examples</a:t>
            </a:r>
          </a:p>
        </p:txBody>
      </p:sp>
      <p:sp>
        <p:nvSpPr>
          <p:cNvPr id="4" name="Content Placeholder 2"/>
          <p:cNvSpPr>
            <a:spLocks noGrp="1"/>
          </p:cNvSpPr>
          <p:nvPr>
            <p:ph idx="1"/>
          </p:nvPr>
        </p:nvSpPr>
        <p:spPr>
          <a:xfrm>
            <a:off x="797858" y="1614744"/>
            <a:ext cx="8229600" cy="2599686"/>
          </a:xfrm>
        </p:spPr>
        <p:txBody>
          <a:bodyPr>
            <a:spAutoFit/>
          </a:bodyPr>
          <a:lstStyle/>
          <a:p>
            <a:pPr marL="514350" indent="-514350">
              <a:buFont typeface="+mj-lt"/>
              <a:buAutoNum type="arabicPeriod"/>
            </a:pPr>
            <a:r>
              <a:rPr lang="en-US" sz="2400" dirty="0"/>
              <a:t>Synthetic detergents (1950’s – 1960’s)</a:t>
            </a:r>
          </a:p>
          <a:p>
            <a:pPr marL="514350" indent="-514350">
              <a:buFont typeface="+mj-lt"/>
              <a:buAutoNum type="arabicPeriod"/>
            </a:pPr>
            <a:r>
              <a:rPr lang="en-US" sz="2400" dirty="0"/>
              <a:t>DDT (1960’s – today)</a:t>
            </a:r>
          </a:p>
          <a:p>
            <a:pPr marL="514350" indent="-514350">
              <a:buFont typeface="+mj-lt"/>
              <a:buAutoNum type="arabicPeriod"/>
            </a:pPr>
            <a:r>
              <a:rPr lang="en-US" sz="2400" dirty="0"/>
              <a:t>Plastics (today)</a:t>
            </a:r>
          </a:p>
          <a:p>
            <a:pPr marL="742950" indent="-742950">
              <a:buFont typeface="+mj-lt"/>
              <a:buAutoNum type="arabicPeriod"/>
            </a:pPr>
            <a:endParaRPr lang="en-US" sz="3600" dirty="0"/>
          </a:p>
          <a:p>
            <a:pPr marL="742950" indent="-742950">
              <a:buFont typeface="+mj-lt"/>
              <a:buAutoNum type="arabicPeriod"/>
            </a:pPr>
            <a:endParaRPr lang="en-US" sz="3600" dirty="0"/>
          </a:p>
        </p:txBody>
      </p:sp>
    </p:spTree>
    <p:extLst>
      <p:ext uri="{BB962C8B-B14F-4D97-AF65-F5344CB8AC3E}">
        <p14:creationId xmlns:p14="http://schemas.microsoft.com/office/powerpoint/2010/main" val="2491733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8979" y="566617"/>
            <a:ext cx="4356064" cy="707886"/>
          </a:xfrm>
          <a:prstGeom prst="rect">
            <a:avLst/>
          </a:prstGeom>
          <a:noFill/>
        </p:spPr>
        <p:txBody>
          <a:bodyPr wrap="none" rtlCol="0">
            <a:spAutoFit/>
          </a:bodyPr>
          <a:lstStyle/>
          <a:p>
            <a:r>
              <a:rPr lang="en-US" sz="4000" dirty="0">
                <a:solidFill>
                  <a:schemeClr val="tx1">
                    <a:lumMod val="75000"/>
                    <a:lumOff val="25000"/>
                  </a:schemeClr>
                </a:solidFill>
              </a:rPr>
              <a:t>Example: Pesticides</a:t>
            </a:r>
          </a:p>
        </p:txBody>
      </p:sp>
      <p:pic>
        <p:nvPicPr>
          <p:cNvPr id="4" name="Picture 3"/>
          <p:cNvPicPr>
            <a:picLocks noChangeAspect="1"/>
          </p:cNvPicPr>
          <p:nvPr/>
        </p:nvPicPr>
        <p:blipFill>
          <a:blip r:embed="rId2"/>
          <a:stretch>
            <a:fillRect/>
          </a:stretch>
        </p:blipFill>
        <p:spPr>
          <a:xfrm>
            <a:off x="798321" y="2002216"/>
            <a:ext cx="2184174" cy="1256039"/>
          </a:xfrm>
          <a:prstGeom prst="rect">
            <a:avLst/>
          </a:prstGeom>
        </p:spPr>
      </p:pic>
      <p:sp>
        <p:nvSpPr>
          <p:cNvPr id="5" name="TextBox 4"/>
          <p:cNvSpPr txBox="1"/>
          <p:nvPr/>
        </p:nvSpPr>
        <p:spPr>
          <a:xfrm>
            <a:off x="1494307" y="3396370"/>
            <a:ext cx="579646" cy="369332"/>
          </a:xfrm>
          <a:prstGeom prst="rect">
            <a:avLst/>
          </a:prstGeom>
          <a:noFill/>
        </p:spPr>
        <p:txBody>
          <a:bodyPr wrap="none" rtlCol="0">
            <a:spAutoFit/>
          </a:bodyPr>
          <a:lstStyle/>
          <a:p>
            <a:r>
              <a:rPr lang="en-US" dirty="0"/>
              <a:t>DDT</a:t>
            </a:r>
          </a:p>
        </p:txBody>
      </p:sp>
      <p:sp>
        <p:nvSpPr>
          <p:cNvPr id="6" name="TextBox 5"/>
          <p:cNvSpPr txBox="1"/>
          <p:nvPr/>
        </p:nvSpPr>
        <p:spPr>
          <a:xfrm>
            <a:off x="3697941" y="1556488"/>
            <a:ext cx="8102410" cy="4801314"/>
          </a:xfrm>
          <a:prstGeom prst="rect">
            <a:avLst/>
          </a:prstGeom>
          <a:noFill/>
        </p:spPr>
        <p:txBody>
          <a:bodyPr wrap="square" rtlCol="0">
            <a:spAutoFit/>
          </a:bodyPr>
          <a:lstStyle/>
          <a:p>
            <a:r>
              <a:rPr lang="en-US" dirty="0"/>
              <a:t>DDT – Dichlorodiphenyltrichloroethane</a:t>
            </a:r>
          </a:p>
          <a:p>
            <a:endParaRPr lang="en-US" dirty="0"/>
          </a:p>
          <a:p>
            <a:r>
              <a:rPr lang="en-US" dirty="0"/>
              <a:t>Ideal insecticide:</a:t>
            </a:r>
          </a:p>
          <a:p>
            <a:pPr marL="742950" lvl="1" indent="-285750">
              <a:buFont typeface="Arial" panose="020B0604020202020204" pitchFamily="34" charset="0"/>
              <a:buChar char="•"/>
            </a:pPr>
            <a:r>
              <a:rPr lang="en-US" dirty="0"/>
              <a:t>Inexpensive to prepare</a:t>
            </a:r>
          </a:p>
          <a:p>
            <a:pPr marL="742950" lvl="1" indent="-285750">
              <a:buFont typeface="Arial" panose="020B0604020202020204" pitchFamily="34" charset="0"/>
              <a:buChar char="•"/>
            </a:pPr>
            <a:r>
              <a:rPr lang="en-US" dirty="0"/>
              <a:t>Very wide spectrum in activity</a:t>
            </a:r>
          </a:p>
          <a:p>
            <a:pPr marL="742950" lvl="1" indent="-285750">
              <a:buFont typeface="Arial" panose="020B0604020202020204" pitchFamily="34" charset="0"/>
              <a:buChar char="•"/>
            </a:pPr>
            <a:r>
              <a:rPr lang="en-US" dirty="0"/>
              <a:t>Non-toxic to humans (or so they thought)</a:t>
            </a:r>
          </a:p>
          <a:p>
            <a:pPr marL="742950" lvl="1" indent="-285750">
              <a:buFont typeface="Arial" panose="020B0604020202020204" pitchFamily="34" charset="0"/>
              <a:buChar char="•"/>
            </a:pPr>
            <a:r>
              <a:rPr lang="en-US" dirty="0"/>
              <a:t>Persistent, negating the requirement for re-treatment</a:t>
            </a:r>
          </a:p>
          <a:p>
            <a:pPr marL="742950" lvl="1" indent="-285750">
              <a:buFont typeface="Arial" panose="020B0604020202020204" pitchFamily="34" charset="0"/>
              <a:buChar char="•"/>
            </a:pPr>
            <a:r>
              <a:rPr lang="en-US" dirty="0"/>
              <a:t>Inventors awarded Nobel Prize in 1948</a:t>
            </a:r>
          </a:p>
          <a:p>
            <a:endParaRPr lang="en-US" dirty="0"/>
          </a:p>
          <a:p>
            <a:r>
              <a:rPr lang="en-US" dirty="0"/>
              <a:t>1962: Rachel Carson, Silent Spring (</a:t>
            </a:r>
            <a:r>
              <a:rPr lang="en-US" dirty="0">
                <a:hlinkClick r:id="rId3"/>
              </a:rPr>
              <a:t>https://youtu.be/Ipbc-6IvMQI)</a:t>
            </a:r>
            <a:r>
              <a:rPr lang="en-US" dirty="0"/>
              <a:t> </a:t>
            </a:r>
          </a:p>
          <a:p>
            <a:pPr marL="742950" lvl="1" indent="-285750">
              <a:buFont typeface="Arial" panose="020B0604020202020204" pitchFamily="34" charset="0"/>
              <a:buChar char="•"/>
            </a:pPr>
            <a:r>
              <a:rPr lang="en-US" dirty="0"/>
              <a:t>Linked widespread DDT use to cancer and thinning of bird eggs shells</a:t>
            </a:r>
          </a:p>
          <a:p>
            <a:pPr marL="742950" lvl="1" indent="-285750">
              <a:buFont typeface="Arial" panose="020B0604020202020204" pitchFamily="34" charset="0"/>
              <a:buChar char="•"/>
            </a:pPr>
            <a:r>
              <a:rPr lang="en-US" dirty="0"/>
              <a:t>Carcinogen, endocrine disruptor, developmental and reproductive effects</a:t>
            </a:r>
          </a:p>
          <a:p>
            <a:endParaRPr lang="en-US" dirty="0"/>
          </a:p>
          <a:p>
            <a:endParaRPr lang="en-US" dirty="0"/>
          </a:p>
          <a:p>
            <a:r>
              <a:rPr lang="en-US" dirty="0"/>
              <a:t>Replaced in the developed world with more expensive pesticides, such as organophosphates</a:t>
            </a:r>
          </a:p>
          <a:p>
            <a:endParaRPr lang="en-US" dirty="0"/>
          </a:p>
        </p:txBody>
      </p:sp>
    </p:spTree>
    <p:extLst>
      <p:ext uri="{BB962C8B-B14F-4D97-AF65-F5344CB8AC3E}">
        <p14:creationId xmlns:p14="http://schemas.microsoft.com/office/powerpoint/2010/main" val="1237874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3641"/>
            <a:ext cx="8685628" cy="646331"/>
          </a:xfrm>
        </p:spPr>
        <p:txBody>
          <a:bodyPr wrap="square">
            <a:spAutoFit/>
          </a:bodyPr>
          <a:lstStyle/>
          <a:p>
            <a:r>
              <a:rPr lang="en-US" sz="4000" dirty="0">
                <a:latin typeface="+mn-lt"/>
              </a:rPr>
              <a:t>Aerobic Versus Anaerobic Digestion</a:t>
            </a:r>
          </a:p>
        </p:txBody>
      </p:sp>
      <p:sp>
        <p:nvSpPr>
          <p:cNvPr id="3" name="Content Placeholder 2"/>
          <p:cNvSpPr>
            <a:spLocks noGrp="1"/>
          </p:cNvSpPr>
          <p:nvPr>
            <p:ph idx="1"/>
          </p:nvPr>
        </p:nvSpPr>
        <p:spPr>
          <a:xfrm>
            <a:off x="838200" y="3445419"/>
            <a:ext cx="10515600" cy="480131"/>
          </a:xfrm>
        </p:spPr>
        <p:txBody>
          <a:bodyPr>
            <a:spAutoFit/>
          </a:bodyPr>
          <a:lstStyle/>
          <a:p>
            <a:pPr marL="0" indent="0" algn="ctr">
              <a:buNone/>
            </a:pPr>
            <a:r>
              <a:rPr lang="en-US" dirty="0">
                <a:latin typeface="+mn-lt"/>
              </a:rPr>
              <a:t>Difference in oxygen supply, organism types and products formed.</a:t>
            </a:r>
          </a:p>
        </p:txBody>
      </p:sp>
    </p:spTree>
    <p:extLst>
      <p:ext uri="{BB962C8B-B14F-4D97-AF65-F5344CB8AC3E}">
        <p14:creationId xmlns:p14="http://schemas.microsoft.com/office/powerpoint/2010/main" val="3483180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2353"/>
            <a:ext cx="4979126" cy="646331"/>
          </a:xfrm>
        </p:spPr>
        <p:txBody>
          <a:bodyPr wrap="square">
            <a:spAutoFit/>
          </a:bodyPr>
          <a:lstStyle/>
          <a:p>
            <a:r>
              <a:rPr lang="en-US" sz="4000" dirty="0">
                <a:latin typeface="+mn-lt"/>
              </a:rPr>
              <a:t>Aerobic Digestion</a:t>
            </a:r>
          </a:p>
        </p:txBody>
      </p:sp>
      <p:sp>
        <p:nvSpPr>
          <p:cNvPr id="3" name="Content Placeholder 2"/>
          <p:cNvSpPr>
            <a:spLocks noGrp="1"/>
          </p:cNvSpPr>
          <p:nvPr>
            <p:ph idx="1"/>
          </p:nvPr>
        </p:nvSpPr>
        <p:spPr>
          <a:xfrm>
            <a:off x="838200" y="1602620"/>
            <a:ext cx="10515600" cy="1806648"/>
          </a:xfrm>
        </p:spPr>
        <p:txBody>
          <a:bodyPr>
            <a:spAutoFit/>
          </a:bodyPr>
          <a:lstStyle/>
          <a:p>
            <a:r>
              <a:rPr lang="en-US" sz="2400" dirty="0">
                <a:latin typeface="+mn-lt"/>
              </a:rPr>
              <a:t>Bacteria consume organic matter.</a:t>
            </a:r>
          </a:p>
          <a:p>
            <a:r>
              <a:rPr lang="en-US" sz="2400" dirty="0">
                <a:latin typeface="+mn-lt"/>
              </a:rPr>
              <a:t>Needs a constant supply of oxygen, pH adjustments, and mixing.</a:t>
            </a:r>
          </a:p>
          <a:p>
            <a:r>
              <a:rPr lang="en-US" sz="2400" dirty="0">
                <a:latin typeface="+mn-lt"/>
              </a:rPr>
              <a:t>Byproducts: heat, CO</a:t>
            </a:r>
            <a:r>
              <a:rPr lang="en-US" sz="2400" baseline="-25000" dirty="0">
                <a:latin typeface="+mn-lt"/>
              </a:rPr>
              <a:t>2</a:t>
            </a:r>
            <a:r>
              <a:rPr lang="en-US" sz="2400" dirty="0">
                <a:latin typeface="+mn-lt"/>
              </a:rPr>
              <a:t>, and H</a:t>
            </a:r>
            <a:r>
              <a:rPr lang="en-US" sz="2400" baseline="-25000" dirty="0">
                <a:latin typeface="+mn-lt"/>
              </a:rPr>
              <a:t>2</a:t>
            </a:r>
            <a:r>
              <a:rPr lang="en-US" sz="2400" dirty="0">
                <a:latin typeface="+mn-lt"/>
              </a:rPr>
              <a:t>O.</a:t>
            </a:r>
          </a:p>
          <a:p>
            <a:r>
              <a:rPr lang="en-US" sz="2400" dirty="0">
                <a:latin typeface="+mn-lt"/>
              </a:rPr>
              <a:t>Frequently used by water treatment plants or in composting.</a:t>
            </a:r>
          </a:p>
        </p:txBody>
      </p:sp>
    </p:spTree>
    <p:extLst>
      <p:ext uri="{BB962C8B-B14F-4D97-AF65-F5344CB8AC3E}">
        <p14:creationId xmlns:p14="http://schemas.microsoft.com/office/powerpoint/2010/main" val="2726410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025" y="548811"/>
            <a:ext cx="6781800" cy="646331"/>
          </a:xfrm>
        </p:spPr>
        <p:txBody>
          <a:bodyPr wrap="square">
            <a:spAutoFit/>
          </a:bodyPr>
          <a:lstStyle/>
          <a:p>
            <a:r>
              <a:rPr lang="en-US" sz="4000" dirty="0">
                <a:latin typeface="+mn-lt"/>
              </a:rPr>
              <a:t>Anaerobic Digestion</a:t>
            </a:r>
          </a:p>
        </p:txBody>
      </p:sp>
      <p:sp>
        <p:nvSpPr>
          <p:cNvPr id="3" name="Content Placeholder 2"/>
          <p:cNvSpPr>
            <a:spLocks noGrp="1"/>
          </p:cNvSpPr>
          <p:nvPr>
            <p:ph idx="1"/>
          </p:nvPr>
        </p:nvSpPr>
        <p:spPr>
          <a:xfrm>
            <a:off x="858025" y="1632628"/>
            <a:ext cx="10099431" cy="1678408"/>
          </a:xfrm>
        </p:spPr>
        <p:txBody>
          <a:bodyPr wrap="square">
            <a:spAutoFit/>
          </a:bodyPr>
          <a:lstStyle/>
          <a:p>
            <a:r>
              <a:rPr lang="en-US" sz="2400" dirty="0">
                <a:latin typeface="+mn-lt"/>
              </a:rPr>
              <a:t>Bacteria consume organic matter in the absence of oxygen.</a:t>
            </a:r>
          </a:p>
          <a:p>
            <a:r>
              <a:rPr lang="en-US" sz="2400" dirty="0">
                <a:latin typeface="+mn-lt"/>
              </a:rPr>
              <a:t>Common in fermentation and landfill; produces biogas consisting of methane, ammonia, hydrogen sulfide.</a:t>
            </a:r>
          </a:p>
          <a:p>
            <a:r>
              <a:rPr lang="en-US" sz="2400" dirty="0">
                <a:latin typeface="+mn-lt"/>
              </a:rPr>
              <a:t>Biogas is considered a renewable energy</a:t>
            </a:r>
            <a:r>
              <a:rPr lang="en-US" sz="2400" dirty="0"/>
              <a:t>.</a:t>
            </a:r>
            <a:endParaRPr lang="en-US" sz="2400" baseline="-25000" dirty="0">
              <a:latin typeface="+mn-lt"/>
            </a:endParaRPr>
          </a:p>
        </p:txBody>
      </p:sp>
    </p:spTree>
    <p:extLst>
      <p:ext uri="{BB962C8B-B14F-4D97-AF65-F5344CB8AC3E}">
        <p14:creationId xmlns:p14="http://schemas.microsoft.com/office/powerpoint/2010/main" val="3753844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4632"/>
            <a:ext cx="8204200" cy="646331"/>
          </a:xfrm>
        </p:spPr>
        <p:txBody>
          <a:bodyPr wrap="square">
            <a:spAutoFit/>
          </a:bodyPr>
          <a:lstStyle/>
          <a:p>
            <a:r>
              <a:rPr lang="en-US" sz="4000" dirty="0">
                <a:latin typeface="+mn-lt"/>
              </a:rPr>
              <a:t>Digestion versus Chemical Structure</a:t>
            </a:r>
          </a:p>
        </p:txBody>
      </p:sp>
      <p:sp>
        <p:nvSpPr>
          <p:cNvPr id="3" name="Content Placeholder 2"/>
          <p:cNvSpPr>
            <a:spLocks noGrp="1"/>
          </p:cNvSpPr>
          <p:nvPr>
            <p:ph idx="1"/>
          </p:nvPr>
        </p:nvSpPr>
        <p:spPr>
          <a:xfrm>
            <a:off x="838200" y="1677708"/>
            <a:ext cx="10515600" cy="3136243"/>
          </a:xfrm>
        </p:spPr>
        <p:txBody>
          <a:bodyPr>
            <a:spAutoFit/>
          </a:bodyPr>
          <a:lstStyle/>
          <a:p>
            <a:r>
              <a:rPr lang="en-US" sz="2400" dirty="0">
                <a:latin typeface="+mn-lt"/>
              </a:rPr>
              <a:t>Not all chemicals will biodegrade at the same rate (think plastic vs paper).</a:t>
            </a:r>
          </a:p>
          <a:p>
            <a:r>
              <a:rPr lang="en-US" sz="2400" dirty="0">
                <a:latin typeface="+mn-lt"/>
              </a:rPr>
              <a:t>The rate of biodegradation depends on the microorganism, but also a chemical structure of the molecule.</a:t>
            </a:r>
          </a:p>
          <a:p>
            <a:r>
              <a:rPr lang="en-US" sz="2400" dirty="0">
                <a:latin typeface="+mn-lt"/>
              </a:rPr>
              <a:t>Some parts of the molecule are known to be more biodegradable than the others.</a:t>
            </a:r>
          </a:p>
          <a:p>
            <a:r>
              <a:rPr lang="en-US" sz="2400" dirty="0">
                <a:latin typeface="+mn-lt"/>
              </a:rPr>
              <a:t>There is a publically available software that analyses the chemical structure and predicts whether the molecule will degrade slower (days) or slower (months, years).</a:t>
            </a:r>
          </a:p>
        </p:txBody>
      </p:sp>
    </p:spTree>
    <p:extLst>
      <p:ext uri="{BB962C8B-B14F-4D97-AF65-F5344CB8AC3E}">
        <p14:creationId xmlns:p14="http://schemas.microsoft.com/office/powerpoint/2010/main" val="364624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788765" y="1695497"/>
            <a:ext cx="8673287" cy="307776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The Waste Treatment Pyramid</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Reduced Solvent Use</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prstClr val="black"/>
                </a:solidFill>
              </a:rPr>
              <a:t>Waste as a Feedstock</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chemeClr val="accent2"/>
                </a:solidFill>
              </a:rPr>
              <a:t>Biodegradation</a:t>
            </a:r>
          </a:p>
          <a:p>
            <a:pPr marL="971550" lvl="1" indent="-514350">
              <a:spcBef>
                <a:spcPts val="1200"/>
              </a:spcBef>
              <a:buFont typeface="Arial" panose="020B0604020202020204" pitchFamily="34" charset="0"/>
              <a:buChar char="•"/>
              <a:defRPr/>
            </a:pPr>
            <a:r>
              <a:rPr lang="en-US" sz="2400" dirty="0">
                <a:solidFill>
                  <a:schemeClr val="accent2"/>
                </a:solidFill>
              </a:rPr>
              <a:t>Design rules/rules of thumb for biodegradation</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Designing</a:t>
            </a:r>
            <a:r>
              <a:rPr lang="en-US" sz="2400" dirty="0">
                <a:solidFill>
                  <a:prstClr val="black"/>
                </a:solidFill>
              </a:rPr>
              <a:t> Products and/or Waste to Biodegrade</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7374DC12-982D-428A-94EF-5FE58037DD06}"/>
              </a:ext>
            </a:extLst>
          </p:cNvPr>
          <p:cNvSpPr txBox="1"/>
          <p:nvPr/>
        </p:nvSpPr>
        <p:spPr>
          <a:xfrm>
            <a:off x="788765" y="483067"/>
            <a:ext cx="1723550" cy="707886"/>
          </a:xfrm>
          <a:prstGeom prst="rect">
            <a:avLst/>
          </a:prstGeom>
          <a:noFill/>
        </p:spPr>
        <p:txBody>
          <a:bodyPr wrap="none" rtlCol="0">
            <a:spAutoFit/>
          </a:bodyPr>
          <a:lstStyle/>
          <a:p>
            <a:pPr algn="ctr"/>
            <a:r>
              <a:rPr lang="en-US" sz="4000" dirty="0">
                <a:solidFill>
                  <a:schemeClr val="tx1">
                    <a:lumMod val="75000"/>
                    <a:lumOff val="25000"/>
                  </a:schemeClr>
                </a:solidFill>
              </a:rPr>
              <a:t>Outline</a:t>
            </a:r>
          </a:p>
        </p:txBody>
      </p:sp>
    </p:spTree>
    <p:extLst>
      <p:ext uri="{BB962C8B-B14F-4D97-AF65-F5344CB8AC3E}">
        <p14:creationId xmlns:p14="http://schemas.microsoft.com/office/powerpoint/2010/main" val="1983649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7560" y="1615691"/>
            <a:ext cx="8157880" cy="4525963"/>
          </a:xfrm>
        </p:spPr>
        <p:txBody>
          <a:bodyPr>
            <a:normAutofit fontScale="70000" lnSpcReduction="20000"/>
          </a:bodyPr>
          <a:lstStyle/>
          <a:p>
            <a:r>
              <a:rPr lang="en-US" dirty="0"/>
              <a:t>Appropriate microorganisms do not exist or are not present in the environment</a:t>
            </a:r>
          </a:p>
          <a:p>
            <a:r>
              <a:rPr lang="en-US" dirty="0"/>
              <a:t>There are inadequate nutrients for the microbial population</a:t>
            </a:r>
          </a:p>
          <a:p>
            <a:r>
              <a:rPr lang="en-US" dirty="0"/>
              <a:t>The temperature, pH or pO</a:t>
            </a:r>
            <a:r>
              <a:rPr lang="en-US" baseline="-25000" dirty="0"/>
              <a:t>2</a:t>
            </a:r>
            <a:r>
              <a:rPr lang="en-US" dirty="0"/>
              <a:t> is too low or too high; ionic conditions are unsuitable</a:t>
            </a:r>
          </a:p>
          <a:p>
            <a:r>
              <a:rPr lang="en-US" dirty="0"/>
              <a:t>Concentration of substrate is too high (toxic) or too low</a:t>
            </a:r>
          </a:p>
          <a:p>
            <a:r>
              <a:rPr lang="en-US" dirty="0"/>
              <a:t>The substrate is adsorbed or covalently attached to clays, humus, etc., or is physically inaccessible</a:t>
            </a:r>
          </a:p>
          <a:p>
            <a:r>
              <a:rPr lang="en-US" dirty="0"/>
              <a:t>The substrate is not accessible to attack because it is too large and/or insoluble </a:t>
            </a:r>
          </a:p>
          <a:p>
            <a:r>
              <a:rPr lang="en-US" dirty="0"/>
              <a:t>The substrate:</a:t>
            </a:r>
          </a:p>
          <a:p>
            <a:pPr lvl="1"/>
            <a:r>
              <a:rPr lang="en-US" dirty="0"/>
              <a:t>Is not transported into the cell</a:t>
            </a:r>
          </a:p>
          <a:p>
            <a:pPr lvl="1"/>
            <a:r>
              <a:rPr lang="en-US" dirty="0"/>
              <a:t>Is not a substrate for the available enzymes</a:t>
            </a:r>
          </a:p>
          <a:p>
            <a:pPr lvl="1"/>
            <a:r>
              <a:rPr lang="en-US" dirty="0"/>
              <a:t>Is not an inducer for appropriate enzymes or transport systems</a:t>
            </a:r>
          </a:p>
          <a:p>
            <a:pPr lvl="1"/>
            <a:r>
              <a:rPr lang="en-US" dirty="0"/>
              <a:t>Does not give rise to products that can integrate into normal metabolism</a:t>
            </a:r>
          </a:p>
          <a:p>
            <a:pPr lvl="1"/>
            <a:r>
              <a:rPr lang="en-US" dirty="0"/>
              <a:t>Is converted into products that are toxic or interfere with normal metabolism</a:t>
            </a:r>
          </a:p>
        </p:txBody>
      </p:sp>
      <p:sp>
        <p:nvSpPr>
          <p:cNvPr id="4" name="TextBox 3"/>
          <p:cNvSpPr txBox="1"/>
          <p:nvPr/>
        </p:nvSpPr>
        <p:spPr>
          <a:xfrm>
            <a:off x="8655850" y="6372646"/>
            <a:ext cx="3084499" cy="246221"/>
          </a:xfrm>
          <a:prstGeom prst="rect">
            <a:avLst/>
          </a:prstGeom>
          <a:noFill/>
        </p:spPr>
        <p:txBody>
          <a:bodyPr wrap="none" rtlCol="0">
            <a:spAutoFit/>
          </a:bodyPr>
          <a:lstStyle/>
          <a:p>
            <a:r>
              <a:rPr lang="en-US" sz="1000" dirty="0">
                <a:solidFill>
                  <a:schemeClr val="bg1">
                    <a:lumMod val="85000"/>
                  </a:schemeClr>
                </a:solidFill>
              </a:rPr>
              <a:t>From: Chem. Reviews, 2007, Vol. 107, No. 6, 2207-2227</a:t>
            </a:r>
          </a:p>
        </p:txBody>
      </p:sp>
      <p:sp>
        <p:nvSpPr>
          <p:cNvPr id="5" name="TextBox 4"/>
          <p:cNvSpPr txBox="1"/>
          <p:nvPr/>
        </p:nvSpPr>
        <p:spPr>
          <a:xfrm>
            <a:off x="1007168" y="1562692"/>
            <a:ext cx="1391478" cy="369332"/>
          </a:xfrm>
          <a:prstGeom prst="rect">
            <a:avLst/>
          </a:prstGeom>
          <a:noFill/>
          <a:ln w="38100">
            <a:solidFill>
              <a:schemeClr val="tx1"/>
            </a:solidFill>
          </a:ln>
        </p:spPr>
        <p:txBody>
          <a:bodyPr wrap="square" rtlCol="0">
            <a:spAutoFit/>
          </a:bodyPr>
          <a:lstStyle/>
          <a:p>
            <a:r>
              <a:rPr lang="en-US" dirty="0"/>
              <a:t>Environment</a:t>
            </a:r>
          </a:p>
        </p:txBody>
      </p:sp>
      <p:sp>
        <p:nvSpPr>
          <p:cNvPr id="6" name="TextBox 5"/>
          <p:cNvSpPr txBox="1"/>
          <p:nvPr/>
        </p:nvSpPr>
        <p:spPr>
          <a:xfrm>
            <a:off x="1171993" y="4472232"/>
            <a:ext cx="1058290" cy="369332"/>
          </a:xfrm>
          <a:prstGeom prst="rect">
            <a:avLst/>
          </a:prstGeom>
          <a:noFill/>
          <a:ln w="38100">
            <a:solidFill>
              <a:schemeClr val="tx1"/>
            </a:solidFill>
          </a:ln>
        </p:spPr>
        <p:txBody>
          <a:bodyPr wrap="none" rtlCol="0">
            <a:spAutoFit/>
          </a:bodyPr>
          <a:lstStyle/>
          <a:p>
            <a:r>
              <a:rPr lang="en-US" dirty="0"/>
              <a:t>Molecule</a:t>
            </a:r>
          </a:p>
        </p:txBody>
      </p:sp>
      <p:cxnSp>
        <p:nvCxnSpPr>
          <p:cNvPr id="8" name="Straight Arrow Connector 7"/>
          <p:cNvCxnSpPr>
            <a:cxnSpLocks/>
            <a:stCxn id="5" idx="2"/>
            <a:endCxn id="6" idx="0"/>
          </p:cNvCxnSpPr>
          <p:nvPr/>
        </p:nvCxnSpPr>
        <p:spPr>
          <a:xfrm flipH="1">
            <a:off x="1701138" y="1932024"/>
            <a:ext cx="1769" cy="254020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C2E66B0F-94E0-DD4E-8736-EEE98D668758}"/>
              </a:ext>
            </a:extLst>
          </p:cNvPr>
          <p:cNvSpPr>
            <a:spLocks noGrp="1"/>
          </p:cNvSpPr>
          <p:nvPr>
            <p:ph type="title"/>
          </p:nvPr>
        </p:nvSpPr>
        <p:spPr>
          <a:xfrm>
            <a:off x="786333" y="46030"/>
            <a:ext cx="9313948" cy="1200329"/>
          </a:xfrm>
        </p:spPr>
        <p:txBody>
          <a:bodyPr wrap="square">
            <a:spAutoFit/>
          </a:bodyPr>
          <a:lstStyle/>
          <a:p>
            <a:r>
              <a:rPr lang="en-US" sz="4000" dirty="0">
                <a:latin typeface="+mn-lt"/>
              </a:rPr>
              <a:t>Reasons for resistance of a substance to microbial degradation</a:t>
            </a:r>
          </a:p>
        </p:txBody>
      </p:sp>
    </p:spTree>
    <p:extLst>
      <p:ext uri="{BB962C8B-B14F-4D97-AF65-F5344CB8AC3E}">
        <p14:creationId xmlns:p14="http://schemas.microsoft.com/office/powerpoint/2010/main" val="2587192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32320" y="6461387"/>
            <a:ext cx="2747868" cy="246221"/>
          </a:xfrm>
          <a:prstGeom prst="rect">
            <a:avLst/>
          </a:prstGeom>
          <a:noFill/>
        </p:spPr>
        <p:txBody>
          <a:bodyPr wrap="none" rtlCol="0">
            <a:spAutoFit/>
          </a:bodyPr>
          <a:lstStyle/>
          <a:p>
            <a:r>
              <a:rPr lang="en-US" sz="1000" dirty="0">
                <a:solidFill>
                  <a:schemeClr val="bg1">
                    <a:lumMod val="85000"/>
                  </a:schemeClr>
                </a:solidFill>
              </a:rPr>
              <a:t>Chem. Reviews, 2007, Vol. 107, No. 6, 2207-2227</a:t>
            </a:r>
          </a:p>
        </p:txBody>
      </p:sp>
      <p:sp>
        <p:nvSpPr>
          <p:cNvPr id="7" name="Title 1">
            <a:extLst>
              <a:ext uri="{FF2B5EF4-FFF2-40B4-BE49-F238E27FC236}">
                <a16:creationId xmlns:a16="http://schemas.microsoft.com/office/drawing/2014/main" id="{0A9D9C9E-D621-644A-83D9-FAC58DDF54EE}"/>
              </a:ext>
            </a:extLst>
          </p:cNvPr>
          <p:cNvSpPr>
            <a:spLocks noGrp="1"/>
          </p:cNvSpPr>
          <p:nvPr>
            <p:ph type="title"/>
          </p:nvPr>
        </p:nvSpPr>
        <p:spPr>
          <a:xfrm>
            <a:off x="838200" y="470641"/>
            <a:ext cx="8204200" cy="646331"/>
          </a:xfrm>
        </p:spPr>
        <p:txBody>
          <a:bodyPr wrap="square">
            <a:spAutoFit/>
          </a:bodyPr>
          <a:lstStyle/>
          <a:p>
            <a:r>
              <a:rPr lang="en-US" sz="4000" dirty="0">
                <a:latin typeface="+mn-lt"/>
              </a:rPr>
              <a:t>Rules of thumb for biodegradability</a:t>
            </a:r>
          </a:p>
        </p:txBody>
      </p:sp>
      <p:graphicFrame>
        <p:nvGraphicFramePr>
          <p:cNvPr id="8" name="Table 7">
            <a:extLst>
              <a:ext uri="{FF2B5EF4-FFF2-40B4-BE49-F238E27FC236}">
                <a16:creationId xmlns:a16="http://schemas.microsoft.com/office/drawing/2014/main" id="{00959754-A69F-F748-A7B6-9DB293545EF6}"/>
              </a:ext>
            </a:extLst>
          </p:cNvPr>
          <p:cNvGraphicFramePr>
            <a:graphicFrameLocks noGrp="1"/>
          </p:cNvGraphicFramePr>
          <p:nvPr>
            <p:extLst>
              <p:ext uri="{D42A27DB-BD31-4B8C-83A1-F6EECF244321}">
                <p14:modId xmlns:p14="http://schemas.microsoft.com/office/powerpoint/2010/main" val="717407684"/>
              </p:ext>
            </p:extLst>
          </p:nvPr>
        </p:nvGraphicFramePr>
        <p:xfrm>
          <a:off x="729990" y="1549961"/>
          <a:ext cx="7443770" cy="4626787"/>
        </p:xfrm>
        <a:graphic>
          <a:graphicData uri="http://schemas.openxmlformats.org/drawingml/2006/table">
            <a:tbl>
              <a:tblPr firstRow="1" firstCol="1" bandRow="1">
                <a:tableStyleId>{93296810-A885-4BE3-A3E7-6D5BEEA58F35}</a:tableStyleId>
              </a:tblPr>
              <a:tblGrid>
                <a:gridCol w="3215893">
                  <a:extLst>
                    <a:ext uri="{9D8B030D-6E8A-4147-A177-3AD203B41FA5}">
                      <a16:colId xmlns:a16="http://schemas.microsoft.com/office/drawing/2014/main" val="20000"/>
                    </a:ext>
                  </a:extLst>
                </a:gridCol>
                <a:gridCol w="4227877">
                  <a:extLst>
                    <a:ext uri="{9D8B030D-6E8A-4147-A177-3AD203B41FA5}">
                      <a16:colId xmlns:a16="http://schemas.microsoft.com/office/drawing/2014/main" val="20001"/>
                    </a:ext>
                  </a:extLst>
                </a:gridCol>
              </a:tblGrid>
              <a:tr h="316375">
                <a:tc>
                  <a:txBody>
                    <a:bodyPr/>
                    <a:lstStyle/>
                    <a:p>
                      <a:pPr marL="0" marR="0">
                        <a:spcBef>
                          <a:spcPts val="0"/>
                        </a:spcBef>
                        <a:spcAft>
                          <a:spcPts val="0"/>
                        </a:spcAft>
                      </a:pPr>
                      <a:r>
                        <a:rPr lang="en-US" sz="1800">
                          <a:effectLst/>
                          <a:latin typeface="Arial" charset="0"/>
                          <a:ea typeface="Arial" charset="0"/>
                          <a:cs typeface="Arial" charset="0"/>
                        </a:rPr>
                        <a:t>Feature</a:t>
                      </a:r>
                    </a:p>
                  </a:txBody>
                  <a:tcPr marL="68580" marR="68580" marT="0" marB="0"/>
                </a:tc>
                <a:tc>
                  <a:txBody>
                    <a:bodyPr/>
                    <a:lstStyle/>
                    <a:p>
                      <a:pPr marL="0" marR="0" algn="ctr">
                        <a:spcBef>
                          <a:spcPts val="0"/>
                        </a:spcBef>
                        <a:spcAft>
                          <a:spcPts val="0"/>
                        </a:spcAft>
                      </a:pPr>
                      <a:r>
                        <a:rPr lang="en-US" sz="1800">
                          <a:effectLst/>
                          <a:latin typeface="Arial" charset="0"/>
                          <a:ea typeface="Arial" charset="0"/>
                          <a:cs typeface="Arial" charset="0"/>
                        </a:rPr>
                        <a:t>Structure</a:t>
                      </a:r>
                    </a:p>
                  </a:txBody>
                  <a:tcPr marL="68580" marR="68580" marT="0" marB="0"/>
                </a:tc>
                <a:extLst>
                  <a:ext uri="{0D108BD9-81ED-4DB2-BD59-A6C34878D82A}">
                    <a16:rowId xmlns:a16="http://schemas.microsoft.com/office/drawing/2014/main" val="10000"/>
                  </a:ext>
                </a:extLst>
              </a:tr>
              <a:tr h="949125">
                <a:tc>
                  <a:txBody>
                    <a:bodyPr/>
                    <a:lstStyle/>
                    <a:p>
                      <a:pPr marL="0" marR="0">
                        <a:spcBef>
                          <a:spcPts val="0"/>
                        </a:spcBef>
                        <a:spcAft>
                          <a:spcPts val="0"/>
                        </a:spcAft>
                      </a:pPr>
                      <a:r>
                        <a:rPr lang="en-US" sz="1600" dirty="0">
                          <a:effectLst/>
                          <a:latin typeface="Arial" charset="0"/>
                          <a:ea typeface="Arial" charset="0"/>
                          <a:cs typeface="Arial" charset="0"/>
                        </a:rPr>
                        <a:t>Halogens: Especially chlorine and fluorine and if more than 3 in a molecule</a:t>
                      </a:r>
                    </a:p>
                  </a:txBody>
                  <a:tcPr marL="68580" marR="68580" marT="0" marB="0" anchor="ctr"/>
                </a:tc>
                <a:tc>
                  <a:txBody>
                    <a:bodyPr/>
                    <a:lstStyle/>
                    <a:p>
                      <a:pPr marL="0" marR="0" algn="ctr">
                        <a:spcBef>
                          <a:spcPts val="0"/>
                        </a:spcBef>
                        <a:spcAft>
                          <a:spcPts val="0"/>
                        </a:spcAft>
                      </a:pPr>
                      <a:endParaRPr lang="en-US" sz="1800">
                        <a:effectLst/>
                        <a:latin typeface="Arial" charset="0"/>
                        <a:ea typeface="Arial" charset="0"/>
                        <a:cs typeface="Arial" charset="0"/>
                      </a:endParaRPr>
                    </a:p>
                  </a:txBody>
                  <a:tcPr marL="68580" marR="68580" marT="0" marB="0" anchor="ctr"/>
                </a:tc>
                <a:extLst>
                  <a:ext uri="{0D108BD9-81ED-4DB2-BD59-A6C34878D82A}">
                    <a16:rowId xmlns:a16="http://schemas.microsoft.com/office/drawing/2014/main" val="10001"/>
                  </a:ext>
                </a:extLst>
              </a:tr>
              <a:tr h="632749">
                <a:tc>
                  <a:txBody>
                    <a:bodyPr/>
                    <a:lstStyle/>
                    <a:p>
                      <a:pPr marL="0" marR="0">
                        <a:spcBef>
                          <a:spcPts val="0"/>
                        </a:spcBef>
                        <a:spcAft>
                          <a:spcPts val="0"/>
                        </a:spcAft>
                      </a:pPr>
                      <a:r>
                        <a:rPr lang="en-US" sz="1600" dirty="0">
                          <a:effectLst/>
                          <a:latin typeface="Arial" charset="0"/>
                          <a:ea typeface="Arial" charset="0"/>
                          <a:cs typeface="Arial" charset="0"/>
                        </a:rPr>
                        <a:t>Chain branching if extensive: Quaternary C’s are problematic</a:t>
                      </a:r>
                    </a:p>
                  </a:txBody>
                  <a:tcPr marL="68580" marR="68580" marT="0" marB="0" anchor="ctr"/>
                </a:tc>
                <a:tc>
                  <a:txBody>
                    <a:bodyPr/>
                    <a:lstStyle/>
                    <a:p>
                      <a:pPr marL="0" marR="0" algn="ctr">
                        <a:spcBef>
                          <a:spcPts val="0"/>
                        </a:spcBef>
                        <a:spcAft>
                          <a:spcPts val="0"/>
                        </a:spcAft>
                      </a:pPr>
                      <a:endParaRPr lang="en-US" sz="1800" dirty="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2"/>
                  </a:ext>
                </a:extLst>
              </a:tr>
              <a:tr h="632749">
                <a:tc>
                  <a:txBody>
                    <a:bodyPr/>
                    <a:lstStyle/>
                    <a:p>
                      <a:pPr marL="0" marR="0">
                        <a:spcBef>
                          <a:spcPts val="0"/>
                        </a:spcBef>
                        <a:spcAft>
                          <a:spcPts val="0"/>
                        </a:spcAft>
                      </a:pPr>
                      <a:r>
                        <a:rPr lang="en-US" sz="1600">
                          <a:effectLst/>
                          <a:latin typeface="Arial" charset="0"/>
                          <a:ea typeface="Arial" charset="0"/>
                          <a:cs typeface="Arial" charset="0"/>
                        </a:rPr>
                        <a:t>Tertiary amine, nitro, nitroso, azo, and arylamino groups</a:t>
                      </a:r>
                    </a:p>
                  </a:txBody>
                  <a:tcPr marL="68580" marR="68580" marT="0" marB="0" anchor="ctr"/>
                </a:tc>
                <a:tc>
                  <a:txBody>
                    <a:bodyPr/>
                    <a:lstStyle/>
                    <a:p>
                      <a:pPr marL="0" marR="0" algn="ctr">
                        <a:spcBef>
                          <a:spcPts val="0"/>
                        </a:spcBef>
                        <a:spcAft>
                          <a:spcPts val="0"/>
                        </a:spcAft>
                      </a:pPr>
                      <a:endParaRPr lang="en-US" sz="1800" dirty="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3"/>
                  </a:ext>
                </a:extLst>
              </a:tr>
              <a:tr h="316375">
                <a:tc>
                  <a:txBody>
                    <a:bodyPr/>
                    <a:lstStyle/>
                    <a:p>
                      <a:pPr marL="0" marR="0">
                        <a:spcBef>
                          <a:spcPts val="0"/>
                        </a:spcBef>
                        <a:spcAft>
                          <a:spcPts val="0"/>
                        </a:spcAft>
                      </a:pPr>
                      <a:r>
                        <a:rPr lang="en-US" sz="1600" dirty="0">
                          <a:effectLst/>
                          <a:latin typeface="Arial" charset="0"/>
                          <a:ea typeface="Arial" charset="0"/>
                          <a:cs typeface="Arial" charset="0"/>
                        </a:rPr>
                        <a:t>Polycyclic aromatic residues</a:t>
                      </a:r>
                    </a:p>
                    <a:p>
                      <a:pPr marL="0" marR="0">
                        <a:spcBef>
                          <a:spcPts val="0"/>
                        </a:spcBef>
                        <a:spcAft>
                          <a:spcPts val="0"/>
                        </a:spcAft>
                      </a:pPr>
                      <a:endParaRPr lang="en-US" sz="1600" dirty="0">
                        <a:effectLst/>
                        <a:latin typeface="Arial" charset="0"/>
                        <a:ea typeface="Arial" charset="0"/>
                        <a:cs typeface="Arial" charset="0"/>
                      </a:endParaRPr>
                    </a:p>
                    <a:p>
                      <a:pPr marL="0" marR="0">
                        <a:spcBef>
                          <a:spcPts val="0"/>
                        </a:spcBef>
                        <a:spcAft>
                          <a:spcPts val="0"/>
                        </a:spcAft>
                      </a:pPr>
                      <a:endParaRPr lang="en-US" sz="1600" dirty="0">
                        <a:effectLst/>
                        <a:latin typeface="Arial" charset="0"/>
                        <a:ea typeface="Arial" charset="0"/>
                        <a:cs typeface="Arial" charset="0"/>
                      </a:endParaRPr>
                    </a:p>
                  </a:txBody>
                  <a:tcPr marL="68580" marR="68580" marT="0" marB="0" anchor="ctr"/>
                </a:tc>
                <a:tc>
                  <a:txBody>
                    <a:bodyPr/>
                    <a:lstStyle/>
                    <a:p>
                      <a:pPr marL="0" marR="0">
                        <a:spcBef>
                          <a:spcPts val="0"/>
                        </a:spcBef>
                        <a:spcAft>
                          <a:spcPts val="0"/>
                        </a:spcAft>
                      </a:pPr>
                      <a:endParaRPr lang="en-US" sz="1800" dirty="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4"/>
                  </a:ext>
                </a:extLst>
              </a:tr>
              <a:tr h="316375">
                <a:tc>
                  <a:txBody>
                    <a:bodyPr/>
                    <a:lstStyle/>
                    <a:p>
                      <a:pPr marL="0" marR="0">
                        <a:spcBef>
                          <a:spcPts val="0"/>
                        </a:spcBef>
                        <a:spcAft>
                          <a:spcPts val="0"/>
                        </a:spcAft>
                      </a:pPr>
                      <a:r>
                        <a:rPr lang="en-US" sz="1600" dirty="0">
                          <a:effectLst/>
                          <a:latin typeface="Arial" charset="0"/>
                          <a:ea typeface="Arial" charset="0"/>
                          <a:cs typeface="Arial" charset="0"/>
                        </a:rPr>
                        <a:t>Heterocyclic residues</a:t>
                      </a:r>
                    </a:p>
                    <a:p>
                      <a:pPr marL="0" marR="0">
                        <a:spcBef>
                          <a:spcPts val="0"/>
                        </a:spcBef>
                        <a:spcAft>
                          <a:spcPts val="0"/>
                        </a:spcAft>
                      </a:pPr>
                      <a:endParaRPr lang="en-US" sz="1600" dirty="0">
                        <a:effectLst/>
                        <a:latin typeface="Arial" charset="0"/>
                        <a:ea typeface="Arial" charset="0"/>
                        <a:cs typeface="Arial" charset="0"/>
                      </a:endParaRPr>
                    </a:p>
                    <a:p>
                      <a:pPr marL="0" marR="0">
                        <a:spcBef>
                          <a:spcPts val="0"/>
                        </a:spcBef>
                        <a:spcAft>
                          <a:spcPts val="0"/>
                        </a:spcAft>
                      </a:pPr>
                      <a:endParaRPr lang="en-US" sz="1600" dirty="0">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endParaRPr lang="en-US" sz="180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5"/>
                  </a:ext>
                </a:extLst>
              </a:tr>
              <a:tr h="632749">
                <a:tc>
                  <a:txBody>
                    <a:bodyPr/>
                    <a:lstStyle/>
                    <a:p>
                      <a:pPr marL="0" marR="0">
                        <a:spcBef>
                          <a:spcPts val="0"/>
                        </a:spcBef>
                        <a:spcAft>
                          <a:spcPts val="0"/>
                        </a:spcAft>
                      </a:pPr>
                      <a:r>
                        <a:rPr lang="en-US" sz="1600" dirty="0">
                          <a:effectLst/>
                          <a:latin typeface="Arial" charset="0"/>
                          <a:ea typeface="Arial" charset="0"/>
                          <a:cs typeface="Arial" charset="0"/>
                        </a:rPr>
                        <a:t>Aliphatic ether bonds (except in </a:t>
                      </a:r>
                      <a:r>
                        <a:rPr lang="en-US" sz="1600" dirty="0" err="1">
                          <a:effectLst/>
                          <a:latin typeface="Arial" charset="0"/>
                          <a:ea typeface="Arial" charset="0"/>
                          <a:cs typeface="Arial" charset="0"/>
                        </a:rPr>
                        <a:t>ethoxylates</a:t>
                      </a:r>
                      <a:r>
                        <a:rPr lang="en-US" sz="1600" dirty="0">
                          <a:effectLst/>
                          <a:latin typeface="Arial" charset="0"/>
                          <a:ea typeface="Arial" charset="0"/>
                          <a:cs typeface="Arial" charset="0"/>
                        </a:rPr>
                        <a:t>)</a:t>
                      </a:r>
                    </a:p>
                  </a:txBody>
                  <a:tcPr marL="68580" marR="68580" marT="0" marB="0" anchor="ctr"/>
                </a:tc>
                <a:tc>
                  <a:txBody>
                    <a:bodyPr/>
                    <a:lstStyle/>
                    <a:p>
                      <a:pPr marL="0" marR="0" algn="ctr">
                        <a:spcBef>
                          <a:spcPts val="0"/>
                        </a:spcBef>
                        <a:spcAft>
                          <a:spcPts val="0"/>
                        </a:spcAft>
                      </a:pPr>
                      <a:endParaRPr lang="en-US" sz="1800" dirty="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6806A870-0F4C-864B-8853-D92AF050ED9B}"/>
              </a:ext>
            </a:extLst>
          </p:cNvPr>
          <p:cNvSpPr txBox="1"/>
          <p:nvPr/>
        </p:nvSpPr>
        <p:spPr>
          <a:xfrm>
            <a:off x="8546331" y="3313602"/>
            <a:ext cx="2972829" cy="1477328"/>
          </a:xfrm>
          <a:prstGeom prst="rect">
            <a:avLst/>
          </a:prstGeom>
          <a:noFill/>
        </p:spPr>
        <p:txBody>
          <a:bodyPr wrap="square" rtlCol="0">
            <a:spAutoFit/>
          </a:bodyPr>
          <a:lstStyle/>
          <a:p>
            <a:r>
              <a:rPr lang="en-US" sz="2400" dirty="0"/>
              <a:t>Features that </a:t>
            </a:r>
            <a:r>
              <a:rPr lang="en-US" sz="2400" b="1" dirty="0"/>
              <a:t>increase resistance </a:t>
            </a:r>
            <a:r>
              <a:rPr lang="en-US" sz="2400" dirty="0"/>
              <a:t>to aerobic biodegradation</a:t>
            </a:r>
          </a:p>
          <a:p>
            <a:endParaRPr lang="en-US" dirty="0"/>
          </a:p>
        </p:txBody>
      </p:sp>
      <p:pic>
        <p:nvPicPr>
          <p:cNvPr id="10" name="Picture 2">
            <a:extLst>
              <a:ext uri="{FF2B5EF4-FFF2-40B4-BE49-F238E27FC236}">
                <a16:creationId xmlns:a16="http://schemas.microsoft.com/office/drawing/2014/main" id="{6C1098B7-7095-3E4D-B92B-D2CA98D7A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0" y="2251827"/>
            <a:ext cx="3937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a:extLst>
              <a:ext uri="{FF2B5EF4-FFF2-40B4-BE49-F238E27FC236}">
                <a16:creationId xmlns:a16="http://schemas.microsoft.com/office/drawing/2014/main" id="{2B222E26-FFF5-BF4D-8A0A-57819C6F8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2852508"/>
            <a:ext cx="2946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3D056E9A-146A-824C-8D2A-3AB2D5C28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650" y="3538488"/>
            <a:ext cx="30607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84E6E91E-5422-9E43-BE59-8C0B53C0D4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8695" y="4052266"/>
            <a:ext cx="33020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80FA525-B192-C442-A371-C793E40483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2233" y="4837290"/>
            <a:ext cx="13589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a:extLst>
              <a:ext uri="{FF2B5EF4-FFF2-40B4-BE49-F238E27FC236}">
                <a16:creationId xmlns:a16="http://schemas.microsoft.com/office/drawing/2014/main" id="{59A82673-8986-9C49-9568-B22A6C77D7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4718" y="5702245"/>
            <a:ext cx="664098" cy="3394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8F1E691-18F2-AC41-B91B-A8F61354FA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8514" y="5617142"/>
            <a:ext cx="1334422" cy="485243"/>
          </a:xfrm>
          <a:prstGeom prst="rect">
            <a:avLst/>
          </a:prstGeom>
        </p:spPr>
      </p:pic>
    </p:spTree>
    <p:extLst>
      <p:ext uri="{BB962C8B-B14F-4D97-AF65-F5344CB8AC3E}">
        <p14:creationId xmlns:p14="http://schemas.microsoft.com/office/powerpoint/2010/main" val="1227180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788765" y="1695497"/>
            <a:ext cx="8328731" cy="307776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2"/>
                </a:solidFill>
                <a:effectLst/>
                <a:uLnTx/>
                <a:uFillTx/>
                <a:ea typeface="+mn-ea"/>
                <a:cs typeface="+mn-cs"/>
              </a:rPr>
              <a:t>The Waste Treatment Pyramid</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Reduced Solvent Use</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prstClr val="black"/>
                </a:solidFill>
              </a:rPr>
              <a:t>Waste as a Feedstock</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prstClr val="black"/>
                </a:solidFill>
              </a:rPr>
              <a:t>Biodegradation</a:t>
            </a:r>
          </a:p>
          <a:p>
            <a:pPr marL="971550" lvl="1" indent="-514350">
              <a:spcBef>
                <a:spcPts val="1200"/>
              </a:spcBef>
              <a:buFont typeface="Arial" panose="020B0604020202020204" pitchFamily="34" charset="0"/>
              <a:buChar char="•"/>
              <a:defRPr/>
            </a:pPr>
            <a:r>
              <a:rPr lang="en-US" sz="2400" dirty="0">
                <a:solidFill>
                  <a:prstClr val="black"/>
                </a:solidFill>
              </a:rPr>
              <a:t>Design rules/rules of thumb for biodegradation</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Designing</a:t>
            </a:r>
            <a:r>
              <a:rPr lang="en-US" sz="2400" dirty="0">
                <a:solidFill>
                  <a:prstClr val="black"/>
                </a:solidFill>
              </a:rPr>
              <a:t> Products and/or Waste to Biodegrade</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7374DC12-982D-428A-94EF-5FE58037DD06}"/>
              </a:ext>
            </a:extLst>
          </p:cNvPr>
          <p:cNvSpPr txBox="1"/>
          <p:nvPr/>
        </p:nvSpPr>
        <p:spPr>
          <a:xfrm>
            <a:off x="1127352" y="485839"/>
            <a:ext cx="1723550" cy="707886"/>
          </a:xfrm>
          <a:prstGeom prst="rect">
            <a:avLst/>
          </a:prstGeom>
          <a:noFill/>
        </p:spPr>
        <p:txBody>
          <a:bodyPr wrap="none" rtlCol="0">
            <a:spAutoFit/>
          </a:bodyPr>
          <a:lstStyle/>
          <a:p>
            <a:pPr algn="ctr"/>
            <a:r>
              <a:rPr lang="en-US" sz="4000" dirty="0">
                <a:solidFill>
                  <a:schemeClr val="tx1">
                    <a:lumMod val="75000"/>
                    <a:lumOff val="25000"/>
                  </a:schemeClr>
                </a:solidFill>
              </a:rPr>
              <a:t>Outline</a:t>
            </a:r>
          </a:p>
        </p:txBody>
      </p:sp>
    </p:spTree>
    <p:extLst>
      <p:ext uri="{BB962C8B-B14F-4D97-AF65-F5344CB8AC3E}">
        <p14:creationId xmlns:p14="http://schemas.microsoft.com/office/powerpoint/2010/main" val="4082770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A9D9C9E-D621-644A-83D9-FAC58DDF54EE}"/>
              </a:ext>
            </a:extLst>
          </p:cNvPr>
          <p:cNvSpPr>
            <a:spLocks noGrp="1"/>
          </p:cNvSpPr>
          <p:nvPr>
            <p:ph type="title"/>
          </p:nvPr>
        </p:nvSpPr>
        <p:spPr>
          <a:xfrm>
            <a:off x="838200" y="475055"/>
            <a:ext cx="8204200" cy="646331"/>
          </a:xfrm>
        </p:spPr>
        <p:txBody>
          <a:bodyPr wrap="square">
            <a:spAutoFit/>
          </a:bodyPr>
          <a:lstStyle/>
          <a:p>
            <a:r>
              <a:rPr lang="en-US" sz="4000" dirty="0">
                <a:latin typeface="+mn-lt"/>
              </a:rPr>
              <a:t>Rules of thumb for biodegradability</a:t>
            </a:r>
          </a:p>
        </p:txBody>
      </p:sp>
      <p:sp>
        <p:nvSpPr>
          <p:cNvPr id="6" name="TextBox 5">
            <a:extLst>
              <a:ext uri="{FF2B5EF4-FFF2-40B4-BE49-F238E27FC236}">
                <a16:creationId xmlns:a16="http://schemas.microsoft.com/office/drawing/2014/main" id="{E9B43CE4-0EF2-E34F-9752-68AF7127CED6}"/>
              </a:ext>
            </a:extLst>
          </p:cNvPr>
          <p:cNvSpPr txBox="1"/>
          <p:nvPr/>
        </p:nvSpPr>
        <p:spPr>
          <a:xfrm>
            <a:off x="9132320" y="6461387"/>
            <a:ext cx="2747868" cy="246221"/>
          </a:xfrm>
          <a:prstGeom prst="rect">
            <a:avLst/>
          </a:prstGeom>
          <a:noFill/>
        </p:spPr>
        <p:txBody>
          <a:bodyPr wrap="none" rtlCol="0">
            <a:spAutoFit/>
          </a:bodyPr>
          <a:lstStyle/>
          <a:p>
            <a:r>
              <a:rPr lang="en-US" sz="1000" dirty="0">
                <a:solidFill>
                  <a:schemeClr val="bg1">
                    <a:lumMod val="85000"/>
                  </a:schemeClr>
                </a:solidFill>
              </a:rPr>
              <a:t>Chem. Reviews, 2007, Vol. 107, No. 6, 2207-2227</a:t>
            </a:r>
          </a:p>
        </p:txBody>
      </p:sp>
      <p:graphicFrame>
        <p:nvGraphicFramePr>
          <p:cNvPr id="5" name="Table 4">
            <a:extLst>
              <a:ext uri="{FF2B5EF4-FFF2-40B4-BE49-F238E27FC236}">
                <a16:creationId xmlns:a16="http://schemas.microsoft.com/office/drawing/2014/main" id="{7B70CBD9-83EE-1B4E-B2D3-54CF0F101004}"/>
              </a:ext>
            </a:extLst>
          </p:cNvPr>
          <p:cNvGraphicFramePr>
            <a:graphicFrameLocks noGrp="1"/>
          </p:cNvGraphicFramePr>
          <p:nvPr>
            <p:extLst/>
          </p:nvPr>
        </p:nvGraphicFramePr>
        <p:xfrm>
          <a:off x="1701484" y="2313381"/>
          <a:ext cx="8461093" cy="3460060"/>
        </p:xfrm>
        <a:graphic>
          <a:graphicData uri="http://schemas.openxmlformats.org/drawingml/2006/table">
            <a:tbl>
              <a:tblPr firstRow="1" firstCol="1" bandRow="1">
                <a:tableStyleId>{93296810-A885-4BE3-A3E7-6D5BEEA58F35}</a:tableStyleId>
              </a:tblPr>
              <a:tblGrid>
                <a:gridCol w="3599727">
                  <a:extLst>
                    <a:ext uri="{9D8B030D-6E8A-4147-A177-3AD203B41FA5}">
                      <a16:colId xmlns:a16="http://schemas.microsoft.com/office/drawing/2014/main" val="20000"/>
                    </a:ext>
                  </a:extLst>
                </a:gridCol>
                <a:gridCol w="4861366">
                  <a:extLst>
                    <a:ext uri="{9D8B030D-6E8A-4147-A177-3AD203B41FA5}">
                      <a16:colId xmlns:a16="http://schemas.microsoft.com/office/drawing/2014/main" val="20001"/>
                    </a:ext>
                  </a:extLst>
                </a:gridCol>
              </a:tblGrid>
              <a:tr h="316375">
                <a:tc>
                  <a:txBody>
                    <a:bodyPr/>
                    <a:lstStyle/>
                    <a:p>
                      <a:pPr marL="0" marR="0">
                        <a:spcBef>
                          <a:spcPts val="0"/>
                        </a:spcBef>
                        <a:spcAft>
                          <a:spcPts val="0"/>
                        </a:spcAft>
                      </a:pPr>
                      <a:r>
                        <a:rPr lang="en-US" sz="1800">
                          <a:effectLst/>
                          <a:latin typeface="Arial" charset="0"/>
                          <a:ea typeface="Arial" charset="0"/>
                          <a:cs typeface="Arial" charset="0"/>
                        </a:rPr>
                        <a:t>Feature</a:t>
                      </a:r>
                    </a:p>
                  </a:txBody>
                  <a:tcPr marL="68580" marR="68580" marT="0" marB="0"/>
                </a:tc>
                <a:tc>
                  <a:txBody>
                    <a:bodyPr/>
                    <a:lstStyle/>
                    <a:p>
                      <a:pPr marL="0" marR="0" algn="ctr">
                        <a:spcBef>
                          <a:spcPts val="0"/>
                        </a:spcBef>
                        <a:spcAft>
                          <a:spcPts val="0"/>
                        </a:spcAft>
                      </a:pPr>
                      <a:r>
                        <a:rPr lang="en-US" sz="1800">
                          <a:effectLst/>
                          <a:latin typeface="Arial" charset="0"/>
                          <a:ea typeface="Arial" charset="0"/>
                          <a:cs typeface="Arial" charset="0"/>
                        </a:rPr>
                        <a:t>Structure</a:t>
                      </a:r>
                    </a:p>
                  </a:txBody>
                  <a:tcPr marL="68580" marR="68580" marT="0" marB="0"/>
                </a:tc>
                <a:extLst>
                  <a:ext uri="{0D108BD9-81ED-4DB2-BD59-A6C34878D82A}">
                    <a16:rowId xmlns:a16="http://schemas.microsoft.com/office/drawing/2014/main" val="10000"/>
                  </a:ext>
                </a:extLst>
              </a:tr>
              <a:tr h="949125">
                <a:tc>
                  <a:txBody>
                    <a:bodyPr/>
                    <a:lstStyle/>
                    <a:p>
                      <a:pPr marL="0" marR="0">
                        <a:spcBef>
                          <a:spcPts val="0"/>
                        </a:spcBef>
                        <a:spcAft>
                          <a:spcPts val="0"/>
                        </a:spcAft>
                      </a:pPr>
                      <a:r>
                        <a:rPr lang="en-US" sz="1600" dirty="0">
                          <a:effectLst/>
                          <a:latin typeface="Arial" charset="0"/>
                          <a:ea typeface="Arial" charset="0"/>
                          <a:cs typeface="Arial" charset="0"/>
                        </a:rPr>
                        <a:t>Groups susceptible to enzymatic hydrolysis (esters, including phosphate esters) and amides</a:t>
                      </a:r>
                    </a:p>
                  </a:txBody>
                  <a:tcPr marL="68580" marR="68580" marT="0" marB="0"/>
                </a:tc>
                <a:tc>
                  <a:txBody>
                    <a:bodyPr/>
                    <a:lstStyle/>
                    <a:p>
                      <a:pPr marL="0" marR="0" algn="ctr">
                        <a:spcBef>
                          <a:spcPts val="0"/>
                        </a:spcBef>
                        <a:spcAft>
                          <a:spcPts val="0"/>
                        </a:spcAft>
                      </a:pPr>
                      <a:endParaRPr lang="en-US" sz="1800" dirty="0">
                        <a:effectLst/>
                        <a:latin typeface="Arial" charset="0"/>
                        <a:ea typeface="Arial" charset="0"/>
                        <a:cs typeface="Arial" charset="0"/>
                      </a:endParaRPr>
                    </a:p>
                  </a:txBody>
                  <a:tcPr marL="68580" marR="68580" marT="0" marB="0" anchor="ctr"/>
                </a:tc>
                <a:extLst>
                  <a:ext uri="{0D108BD9-81ED-4DB2-BD59-A6C34878D82A}">
                    <a16:rowId xmlns:a16="http://schemas.microsoft.com/office/drawing/2014/main" val="10001"/>
                  </a:ext>
                </a:extLst>
              </a:tr>
              <a:tr h="632749">
                <a:tc>
                  <a:txBody>
                    <a:bodyPr/>
                    <a:lstStyle/>
                    <a:p>
                      <a:pPr marL="0" marR="0">
                        <a:spcBef>
                          <a:spcPts val="0"/>
                        </a:spcBef>
                        <a:spcAft>
                          <a:spcPts val="0"/>
                        </a:spcAft>
                      </a:pPr>
                      <a:r>
                        <a:rPr lang="en-US" sz="1600" dirty="0">
                          <a:effectLst/>
                          <a:latin typeface="Arial" charset="0"/>
                          <a:ea typeface="Arial" charset="0"/>
                          <a:cs typeface="Arial" charset="0"/>
                        </a:rPr>
                        <a:t>Oxygen atoms in the form of hydroxyl, aldehyde, or carboxylic acid groups, ketones (not ether, with the exception of </a:t>
                      </a:r>
                      <a:r>
                        <a:rPr lang="en-US" sz="1600" dirty="0" err="1">
                          <a:effectLst/>
                          <a:latin typeface="Arial" charset="0"/>
                          <a:ea typeface="Arial" charset="0"/>
                          <a:cs typeface="Arial" charset="0"/>
                        </a:rPr>
                        <a:t>ethoxylate</a:t>
                      </a:r>
                      <a:r>
                        <a:rPr lang="en-US" sz="1600" dirty="0">
                          <a:effectLst/>
                          <a:latin typeface="Arial" charset="0"/>
                          <a:ea typeface="Arial" charset="0"/>
                          <a:cs typeface="Arial" charset="0"/>
                        </a:rPr>
                        <a:t> groups)</a:t>
                      </a:r>
                    </a:p>
                  </a:txBody>
                  <a:tcPr marL="68580" marR="68580" marT="0" marB="0"/>
                </a:tc>
                <a:tc>
                  <a:txBody>
                    <a:bodyPr/>
                    <a:lstStyle/>
                    <a:p>
                      <a:pPr marL="0" marR="0" algn="ctr">
                        <a:spcBef>
                          <a:spcPts val="0"/>
                        </a:spcBef>
                        <a:spcAft>
                          <a:spcPts val="0"/>
                        </a:spcAft>
                      </a:pPr>
                      <a:endParaRPr lang="en-US" sz="180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2"/>
                  </a:ext>
                </a:extLst>
              </a:tr>
              <a:tr h="632749">
                <a:tc>
                  <a:txBody>
                    <a:bodyPr/>
                    <a:lstStyle/>
                    <a:p>
                      <a:pPr marL="0" marR="0">
                        <a:spcBef>
                          <a:spcPts val="0"/>
                        </a:spcBef>
                        <a:spcAft>
                          <a:spcPts val="0"/>
                        </a:spcAft>
                      </a:pPr>
                      <a:r>
                        <a:rPr lang="en-US" sz="1600" dirty="0">
                          <a:effectLst/>
                          <a:latin typeface="Arial" charset="0"/>
                          <a:ea typeface="Arial" charset="0"/>
                          <a:cs typeface="Arial" charset="0"/>
                        </a:rPr>
                        <a:t>Unsubstituted linear alkyl chains (especially </a:t>
                      </a:r>
                      <a:r>
                        <a:rPr lang="en-US" sz="1600" dirty="0">
                          <a:effectLst/>
                          <a:latin typeface="Arial" charset="0"/>
                          <a:ea typeface="Arial" charset="0"/>
                          <a:cs typeface="Arial" charset="0"/>
                          <a:sym typeface="Symbol" charset="2"/>
                        </a:rPr>
                        <a:t></a:t>
                      </a:r>
                      <a:r>
                        <a:rPr lang="en-US" sz="1600" dirty="0">
                          <a:effectLst/>
                          <a:latin typeface="Arial" charset="0"/>
                          <a:ea typeface="Arial" charset="0"/>
                          <a:cs typeface="Arial" charset="0"/>
                        </a:rPr>
                        <a:t> 4 carbons) and phenyl rings</a:t>
                      </a:r>
                    </a:p>
                    <a:p>
                      <a:pPr marL="0" marR="0">
                        <a:spcBef>
                          <a:spcPts val="0"/>
                        </a:spcBef>
                        <a:spcAft>
                          <a:spcPts val="0"/>
                        </a:spcAft>
                      </a:pPr>
                      <a:endParaRPr lang="en-US" sz="1600" dirty="0">
                        <a:effectLst/>
                        <a:latin typeface="Arial" charset="0"/>
                        <a:ea typeface="Arial" charset="0"/>
                        <a:cs typeface="Arial" charset="0"/>
                      </a:endParaRPr>
                    </a:p>
                  </a:txBody>
                  <a:tcPr marL="68580" marR="68580" marT="0" marB="0"/>
                </a:tc>
                <a:tc>
                  <a:txBody>
                    <a:bodyPr/>
                    <a:lstStyle/>
                    <a:p>
                      <a:pPr marL="0" marR="0" algn="ctr">
                        <a:spcBef>
                          <a:spcPts val="0"/>
                        </a:spcBef>
                        <a:spcAft>
                          <a:spcPts val="0"/>
                        </a:spcAft>
                      </a:pPr>
                      <a:endParaRPr lang="en-US" sz="1800" dirty="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3"/>
                  </a:ext>
                </a:extLst>
              </a:tr>
            </a:tbl>
          </a:graphicData>
        </a:graphic>
      </p:graphicFrame>
      <p:pic>
        <p:nvPicPr>
          <p:cNvPr id="8" name="Picture 7">
            <a:extLst>
              <a:ext uri="{FF2B5EF4-FFF2-40B4-BE49-F238E27FC236}">
                <a16:creationId xmlns:a16="http://schemas.microsoft.com/office/drawing/2014/main" id="{B40E3789-C17E-0E4B-91A6-E257A8907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779" y="4316448"/>
            <a:ext cx="1334422" cy="485243"/>
          </a:xfrm>
          <a:prstGeom prst="rect">
            <a:avLst/>
          </a:prstGeom>
        </p:spPr>
      </p:pic>
      <p:sp>
        <p:nvSpPr>
          <p:cNvPr id="9" name="TextBox 8">
            <a:extLst>
              <a:ext uri="{FF2B5EF4-FFF2-40B4-BE49-F238E27FC236}">
                <a16:creationId xmlns:a16="http://schemas.microsoft.com/office/drawing/2014/main" id="{082954A5-A652-EA4E-9436-B8136B2DD865}"/>
              </a:ext>
            </a:extLst>
          </p:cNvPr>
          <p:cNvSpPr txBox="1"/>
          <p:nvPr/>
        </p:nvSpPr>
        <p:spPr>
          <a:xfrm>
            <a:off x="1569425" y="1765064"/>
            <a:ext cx="8725209" cy="738664"/>
          </a:xfrm>
          <a:prstGeom prst="rect">
            <a:avLst/>
          </a:prstGeom>
          <a:noFill/>
        </p:spPr>
        <p:txBody>
          <a:bodyPr wrap="none" rtlCol="0">
            <a:spAutoFit/>
          </a:bodyPr>
          <a:lstStyle/>
          <a:p>
            <a:r>
              <a:rPr lang="en-US" sz="2400" dirty="0"/>
              <a:t>Molecular features that generally </a:t>
            </a:r>
            <a:r>
              <a:rPr lang="en-US" sz="2400" b="1" dirty="0"/>
              <a:t>increase aerobic biodegradability:</a:t>
            </a:r>
            <a:endParaRPr lang="en-US" sz="2400" dirty="0"/>
          </a:p>
          <a:p>
            <a:endParaRPr lang="en-US" dirty="0"/>
          </a:p>
        </p:txBody>
      </p:sp>
      <p:pic>
        <p:nvPicPr>
          <p:cNvPr id="10" name="Picture 9">
            <a:extLst>
              <a:ext uri="{FF2B5EF4-FFF2-40B4-BE49-F238E27FC236}">
                <a16:creationId xmlns:a16="http://schemas.microsoft.com/office/drawing/2014/main" id="{37565912-6960-A044-BA89-41B2FB264BFC}"/>
              </a:ext>
            </a:extLst>
          </p:cNvPr>
          <p:cNvPicPr/>
          <p:nvPr/>
        </p:nvPicPr>
        <p:blipFill>
          <a:blip r:embed="rId4">
            <a:extLst>
              <a:ext uri="{28A0092B-C50C-407E-A947-70E740481C1C}">
                <a14:useLocalDpi xmlns:a14="http://schemas.microsoft.com/office/drawing/2010/main" val="0"/>
              </a:ext>
            </a:extLst>
          </a:blip>
          <a:stretch>
            <a:fillRect/>
          </a:stretch>
        </p:blipFill>
        <p:spPr>
          <a:xfrm>
            <a:off x="6038575" y="2717506"/>
            <a:ext cx="3460831" cy="725165"/>
          </a:xfrm>
          <a:prstGeom prst="rect">
            <a:avLst/>
          </a:prstGeom>
        </p:spPr>
      </p:pic>
      <p:pic>
        <p:nvPicPr>
          <p:cNvPr id="11" name="Picture 10">
            <a:extLst>
              <a:ext uri="{FF2B5EF4-FFF2-40B4-BE49-F238E27FC236}">
                <a16:creationId xmlns:a16="http://schemas.microsoft.com/office/drawing/2014/main" id="{7E83ACF8-6BE6-ED4F-ABFB-8A92245B4180}"/>
              </a:ext>
            </a:extLst>
          </p:cNvPr>
          <p:cNvPicPr/>
          <p:nvPr/>
        </p:nvPicPr>
        <p:blipFill>
          <a:blip r:embed="rId5">
            <a:extLst>
              <a:ext uri="{28A0092B-C50C-407E-A947-70E740481C1C}">
                <a14:useLocalDpi xmlns:a14="http://schemas.microsoft.com/office/drawing/2010/main" val="0"/>
              </a:ext>
            </a:extLst>
          </a:blip>
          <a:stretch>
            <a:fillRect/>
          </a:stretch>
        </p:blipFill>
        <p:spPr>
          <a:xfrm>
            <a:off x="5932030" y="3619899"/>
            <a:ext cx="3284855" cy="549910"/>
          </a:xfrm>
          <a:prstGeom prst="rect">
            <a:avLst/>
          </a:prstGeom>
        </p:spPr>
      </p:pic>
      <p:pic>
        <p:nvPicPr>
          <p:cNvPr id="12" name="Picture 11">
            <a:extLst>
              <a:ext uri="{FF2B5EF4-FFF2-40B4-BE49-F238E27FC236}">
                <a16:creationId xmlns:a16="http://schemas.microsoft.com/office/drawing/2014/main" id="{55E5869B-A423-A344-9498-080578157B3A}"/>
              </a:ext>
            </a:extLst>
          </p:cNvPr>
          <p:cNvPicPr/>
          <p:nvPr/>
        </p:nvPicPr>
        <p:blipFill>
          <a:blip r:embed="rId6">
            <a:extLst>
              <a:ext uri="{28A0092B-C50C-407E-A947-70E740481C1C}">
                <a14:useLocalDpi xmlns:a14="http://schemas.microsoft.com/office/drawing/2010/main" val="0"/>
              </a:ext>
            </a:extLst>
          </a:blip>
          <a:stretch>
            <a:fillRect/>
          </a:stretch>
        </p:blipFill>
        <p:spPr>
          <a:xfrm>
            <a:off x="7061600" y="5015468"/>
            <a:ext cx="1414780" cy="544195"/>
          </a:xfrm>
          <a:prstGeom prst="rect">
            <a:avLst/>
          </a:prstGeom>
        </p:spPr>
      </p:pic>
    </p:spTree>
    <p:extLst>
      <p:ext uri="{BB962C8B-B14F-4D97-AF65-F5344CB8AC3E}">
        <p14:creationId xmlns:p14="http://schemas.microsoft.com/office/powerpoint/2010/main" val="445912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106" y="1588767"/>
            <a:ext cx="10515600" cy="4201206"/>
          </a:xfrm>
        </p:spPr>
        <p:txBody>
          <a:bodyPr>
            <a:normAutofit/>
          </a:bodyPr>
          <a:lstStyle/>
          <a:p>
            <a:pPr marL="914400" lvl="1" indent="-457200">
              <a:lnSpc>
                <a:spcPct val="200000"/>
              </a:lnSpc>
              <a:buFont typeface="+mj-lt"/>
              <a:buAutoNum type="arabicPeriod"/>
            </a:pPr>
            <a:r>
              <a:rPr lang="en-US" dirty="0"/>
              <a:t>Predicting Biodegradation: U.S. EPA </a:t>
            </a:r>
            <a:r>
              <a:rPr lang="en-US" dirty="0" err="1"/>
              <a:t>EPISuite</a:t>
            </a:r>
            <a:r>
              <a:rPr lang="en-US" dirty="0"/>
              <a:t> tool, BIOWIN</a:t>
            </a:r>
          </a:p>
          <a:p>
            <a:pPr marL="914400" lvl="1" indent="-457200">
              <a:lnSpc>
                <a:spcPct val="200000"/>
              </a:lnSpc>
              <a:buFont typeface="+mj-lt"/>
              <a:buAutoNum type="arabicPeriod"/>
            </a:pPr>
            <a:r>
              <a:rPr lang="en-US" dirty="0"/>
              <a:t>Design for Biodegradability Discussion Questions</a:t>
            </a:r>
          </a:p>
          <a:p>
            <a:pPr lvl="1"/>
            <a:endParaRPr lang="en-US" dirty="0"/>
          </a:p>
          <a:p>
            <a:pPr lvl="1"/>
            <a:endParaRPr lang="en-US" dirty="0"/>
          </a:p>
        </p:txBody>
      </p:sp>
      <p:sp>
        <p:nvSpPr>
          <p:cNvPr id="7" name="Title 1">
            <a:extLst>
              <a:ext uri="{FF2B5EF4-FFF2-40B4-BE49-F238E27FC236}">
                <a16:creationId xmlns:a16="http://schemas.microsoft.com/office/drawing/2014/main" id="{0A9D9C9E-D621-644A-83D9-FAC58DDF54EE}"/>
              </a:ext>
            </a:extLst>
          </p:cNvPr>
          <p:cNvSpPr>
            <a:spLocks noGrp="1"/>
          </p:cNvSpPr>
          <p:nvPr>
            <p:ph type="title"/>
          </p:nvPr>
        </p:nvSpPr>
        <p:spPr>
          <a:xfrm>
            <a:off x="779353" y="485519"/>
            <a:ext cx="8204200" cy="646331"/>
          </a:xfrm>
        </p:spPr>
        <p:txBody>
          <a:bodyPr wrap="square">
            <a:spAutoFit/>
          </a:bodyPr>
          <a:lstStyle/>
          <a:p>
            <a:r>
              <a:rPr lang="en-US" sz="4000" dirty="0">
                <a:latin typeface="+mn-lt"/>
              </a:rPr>
              <a:t>Class Exercise Options</a:t>
            </a:r>
          </a:p>
        </p:txBody>
      </p:sp>
    </p:spTree>
    <p:extLst>
      <p:ext uri="{BB962C8B-B14F-4D97-AF65-F5344CB8AC3E}">
        <p14:creationId xmlns:p14="http://schemas.microsoft.com/office/powerpoint/2010/main" val="3309534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7A9C-522B-40E7-B147-F6AC8D01E5A8}"/>
              </a:ext>
            </a:extLst>
          </p:cNvPr>
          <p:cNvSpPr>
            <a:spLocks noGrp="1"/>
          </p:cNvSpPr>
          <p:nvPr>
            <p:ph type="title"/>
          </p:nvPr>
        </p:nvSpPr>
        <p:spPr/>
        <p:txBody>
          <a:bodyPr/>
          <a:lstStyle/>
          <a:p>
            <a:r>
              <a:rPr lang="en-US" dirty="0">
                <a:latin typeface="+mn-lt"/>
              </a:rPr>
              <a:t>Exercise #1</a:t>
            </a:r>
          </a:p>
        </p:txBody>
      </p:sp>
      <p:sp>
        <p:nvSpPr>
          <p:cNvPr id="3" name="Content Placeholder 2">
            <a:extLst>
              <a:ext uri="{FF2B5EF4-FFF2-40B4-BE49-F238E27FC236}">
                <a16:creationId xmlns:a16="http://schemas.microsoft.com/office/drawing/2014/main" id="{45358A52-1421-4EB3-A4AB-E0B490002A17}"/>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Predicting Biodegradation: U.S. EPA </a:t>
            </a:r>
            <a:r>
              <a:rPr lang="en-US" dirty="0" err="1"/>
              <a:t>EPISuite</a:t>
            </a:r>
            <a:r>
              <a:rPr lang="en-US" dirty="0"/>
              <a:t>, BIOWIN</a:t>
            </a:r>
          </a:p>
        </p:txBody>
      </p:sp>
    </p:spTree>
    <p:extLst>
      <p:ext uri="{BB962C8B-B14F-4D97-AF65-F5344CB8AC3E}">
        <p14:creationId xmlns:p14="http://schemas.microsoft.com/office/powerpoint/2010/main" val="642657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565" y="492403"/>
            <a:ext cx="9817449" cy="707886"/>
          </a:xfrm>
        </p:spPr>
        <p:txBody>
          <a:bodyPr>
            <a:spAutoFit/>
          </a:bodyPr>
          <a:lstStyle/>
          <a:p>
            <a:pPr>
              <a:lnSpc>
                <a:spcPct val="100000"/>
              </a:lnSpc>
            </a:pPr>
            <a:r>
              <a:rPr lang="en-US" sz="4000" dirty="0">
                <a:latin typeface="+mn-lt"/>
              </a:rPr>
              <a:t>Predicting Biodegradation: EPA, </a:t>
            </a:r>
            <a:r>
              <a:rPr lang="en-US" sz="4000" dirty="0" err="1">
                <a:latin typeface="+mn-lt"/>
              </a:rPr>
              <a:t>EPISuite</a:t>
            </a:r>
            <a:endParaRPr lang="en-US" sz="4000" dirty="0">
              <a:latin typeface="+mn-lt"/>
            </a:endParaRPr>
          </a:p>
        </p:txBody>
      </p:sp>
      <p:sp>
        <p:nvSpPr>
          <p:cNvPr id="5" name="Content Placeholder 4"/>
          <p:cNvSpPr>
            <a:spLocks noGrp="1"/>
          </p:cNvSpPr>
          <p:nvPr>
            <p:ph idx="1"/>
          </p:nvPr>
        </p:nvSpPr>
        <p:spPr>
          <a:xfrm>
            <a:off x="5740432" y="6100870"/>
            <a:ext cx="7325066" cy="757130"/>
          </a:xfrm>
        </p:spPr>
        <p:txBody>
          <a:bodyPr wrap="square">
            <a:spAutoFit/>
          </a:bodyPr>
          <a:lstStyle/>
          <a:p>
            <a:pPr marL="0" indent="0">
              <a:buNone/>
            </a:pPr>
            <a:r>
              <a:rPr lang="en-US" sz="2400" dirty="0">
                <a:latin typeface="+mn-lt"/>
              </a:rPr>
              <a:t>EPI = Estimation Programs Interface         					</a:t>
            </a:r>
            <a:r>
              <a:rPr lang="en-US" sz="1100" dirty="0">
                <a:latin typeface="+mn-lt"/>
              </a:rPr>
              <a:t>http://www.epa.gov/oppt/exposure/pubs/episuitedl.htm</a:t>
            </a:r>
          </a:p>
        </p:txBody>
      </p:sp>
      <p:pic>
        <p:nvPicPr>
          <p:cNvPr id="6" name="Picture 5"/>
          <p:cNvPicPr>
            <a:picLocks noChangeAspect="1"/>
          </p:cNvPicPr>
          <p:nvPr/>
        </p:nvPicPr>
        <p:blipFill rotWithShape="1">
          <a:blip r:embed="rId2"/>
          <a:srcRect r="21132" b="35864"/>
          <a:stretch/>
        </p:blipFill>
        <p:spPr>
          <a:xfrm>
            <a:off x="1187275" y="1640458"/>
            <a:ext cx="9106315" cy="4460412"/>
          </a:xfrm>
          <a:prstGeom prst="rect">
            <a:avLst/>
          </a:prstGeom>
        </p:spPr>
      </p:pic>
    </p:spTree>
    <p:extLst>
      <p:ext uri="{BB962C8B-B14F-4D97-AF65-F5344CB8AC3E}">
        <p14:creationId xmlns:p14="http://schemas.microsoft.com/office/powerpoint/2010/main" val="1953733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777" y="65164"/>
            <a:ext cx="8924198" cy="1323439"/>
          </a:xfrm>
        </p:spPr>
        <p:txBody>
          <a:bodyPr wrap="square">
            <a:spAutoFit/>
          </a:bodyPr>
          <a:lstStyle/>
          <a:p>
            <a:pPr>
              <a:lnSpc>
                <a:spcPct val="100000"/>
              </a:lnSpc>
            </a:pPr>
            <a:r>
              <a:rPr lang="en-US" sz="4000" dirty="0">
                <a:latin typeface="+mn-lt"/>
              </a:rPr>
              <a:t>BIOWIN Models Based on Molecular Fragment Contributions</a:t>
            </a:r>
          </a:p>
        </p:txBody>
      </p:sp>
      <p:sp>
        <p:nvSpPr>
          <p:cNvPr id="3" name="Content Placeholder 2"/>
          <p:cNvSpPr>
            <a:spLocks noGrp="1"/>
          </p:cNvSpPr>
          <p:nvPr>
            <p:ph idx="1"/>
          </p:nvPr>
        </p:nvSpPr>
        <p:spPr>
          <a:xfrm>
            <a:off x="838200" y="1550478"/>
            <a:ext cx="10515600" cy="2582245"/>
          </a:xfrm>
        </p:spPr>
        <p:txBody>
          <a:bodyPr>
            <a:spAutoFit/>
          </a:bodyPr>
          <a:lstStyle/>
          <a:p>
            <a:r>
              <a:rPr lang="en-US" dirty="0">
                <a:latin typeface="+mn-lt"/>
              </a:rPr>
              <a:t>Six aerobic degradation models</a:t>
            </a:r>
          </a:p>
          <a:p>
            <a:pPr lvl="1"/>
            <a:r>
              <a:rPr lang="en-US" dirty="0">
                <a:latin typeface="+mn-lt"/>
              </a:rPr>
              <a:t>BIOWIN1&amp;2: qualitative, based on database of 264 chemicals</a:t>
            </a:r>
          </a:p>
          <a:p>
            <a:pPr lvl="1"/>
            <a:r>
              <a:rPr lang="en-US" dirty="0">
                <a:latin typeface="+mn-lt"/>
              </a:rPr>
              <a:t>BIOWIN3&amp;4: estimation of rate, based on 200 chemicals</a:t>
            </a:r>
          </a:p>
          <a:p>
            <a:pPr lvl="1"/>
            <a:r>
              <a:rPr lang="en-US" dirty="0">
                <a:latin typeface="+mn-lt"/>
              </a:rPr>
              <a:t>BIOWIN5&amp;6: qualitative, based on database of 884 chemicals</a:t>
            </a:r>
          </a:p>
          <a:p>
            <a:r>
              <a:rPr lang="en-US" dirty="0">
                <a:latin typeface="+mn-lt"/>
              </a:rPr>
              <a:t>New anaerobic degradation model</a:t>
            </a:r>
          </a:p>
          <a:p>
            <a:pPr lvl="1"/>
            <a:r>
              <a:rPr lang="en-US" dirty="0">
                <a:latin typeface="+mn-lt"/>
              </a:rPr>
              <a:t>BIOWIN 7: “screening level”, </a:t>
            </a:r>
            <a:r>
              <a:rPr lang="en-US" dirty="0" err="1">
                <a:latin typeface="+mn-lt"/>
              </a:rPr>
              <a:t>methanogenic</a:t>
            </a:r>
            <a:r>
              <a:rPr lang="en-US" dirty="0">
                <a:latin typeface="+mn-lt"/>
              </a:rPr>
              <a:t> bacteria, 169 chemicals</a:t>
            </a:r>
          </a:p>
        </p:txBody>
      </p:sp>
    </p:spTree>
    <p:extLst>
      <p:ext uri="{BB962C8B-B14F-4D97-AF65-F5344CB8AC3E}">
        <p14:creationId xmlns:p14="http://schemas.microsoft.com/office/powerpoint/2010/main" val="2608084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0878"/>
            <a:ext cx="7143750" cy="646331"/>
          </a:xfrm>
        </p:spPr>
        <p:txBody>
          <a:bodyPr wrap="square">
            <a:spAutoFit/>
          </a:bodyPr>
          <a:lstStyle/>
          <a:p>
            <a:r>
              <a:rPr lang="en-US" sz="4000" dirty="0">
                <a:latin typeface="+mn-lt"/>
              </a:rPr>
              <a:t>BIOWIN Demonstration/Exercise</a:t>
            </a:r>
          </a:p>
        </p:txBody>
      </p:sp>
      <p:sp>
        <p:nvSpPr>
          <p:cNvPr id="3" name="Content Placeholder 2"/>
          <p:cNvSpPr>
            <a:spLocks noGrp="1"/>
          </p:cNvSpPr>
          <p:nvPr>
            <p:ph idx="1"/>
          </p:nvPr>
        </p:nvSpPr>
        <p:spPr>
          <a:xfrm>
            <a:off x="838200" y="1562891"/>
            <a:ext cx="10515600" cy="2471446"/>
          </a:xfrm>
        </p:spPr>
        <p:txBody>
          <a:bodyPr>
            <a:spAutoFit/>
          </a:bodyPr>
          <a:lstStyle/>
          <a:p>
            <a:r>
              <a:rPr lang="en-US" sz="2400" dirty="0">
                <a:latin typeface="+mn-lt"/>
              </a:rPr>
              <a:t>Interface with </a:t>
            </a:r>
            <a:r>
              <a:rPr lang="en-US" sz="2400" dirty="0" err="1">
                <a:latin typeface="+mn-lt"/>
              </a:rPr>
              <a:t>ChemDraw</a:t>
            </a:r>
            <a:endParaRPr lang="en-US" sz="2400" dirty="0">
              <a:latin typeface="+mn-lt"/>
            </a:endParaRPr>
          </a:p>
          <a:p>
            <a:r>
              <a:rPr lang="en-US" sz="2400" dirty="0">
                <a:latin typeface="+mn-lt"/>
              </a:rPr>
              <a:t>Exercise:</a:t>
            </a:r>
          </a:p>
          <a:p>
            <a:pPr lvl="1"/>
            <a:r>
              <a:rPr lang="en-US" dirty="0">
                <a:latin typeface="+mn-lt"/>
              </a:rPr>
              <a:t>Compare molecules with similar structure</a:t>
            </a:r>
          </a:p>
          <a:p>
            <a:pPr lvl="1"/>
            <a:r>
              <a:rPr lang="en-US" dirty="0">
                <a:latin typeface="+mn-lt"/>
              </a:rPr>
              <a:t>How do the aerobic (BIOWIN 6) and anaerobic (BIOWIN 7) estimates change?</a:t>
            </a:r>
          </a:p>
          <a:p>
            <a:pPr lvl="1"/>
            <a:r>
              <a:rPr lang="en-US" dirty="0">
                <a:latin typeface="+mn-lt"/>
              </a:rPr>
              <a:t>Note any parts of the molecule that are not used in the model</a:t>
            </a:r>
          </a:p>
          <a:p>
            <a:pPr lvl="1"/>
            <a:r>
              <a:rPr lang="en-US" dirty="0">
                <a:latin typeface="+mn-lt"/>
              </a:rPr>
              <a:t>When there is ambiguity, do the BIOWIN1-5 models help reveal any trends?</a:t>
            </a:r>
          </a:p>
        </p:txBody>
      </p:sp>
    </p:spTree>
    <p:extLst>
      <p:ext uri="{BB962C8B-B14F-4D97-AF65-F5344CB8AC3E}">
        <p14:creationId xmlns:p14="http://schemas.microsoft.com/office/powerpoint/2010/main" val="4117163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487331" y="1319563"/>
          <a:ext cx="1909763" cy="4940300"/>
        </p:xfrm>
        <a:graphic>
          <a:graphicData uri="http://schemas.openxmlformats.org/presentationml/2006/ole">
            <mc:AlternateContent xmlns:mc="http://schemas.openxmlformats.org/markup-compatibility/2006">
              <mc:Choice xmlns:v="urn:schemas-microsoft-com:vml" Requires="v">
                <p:oleObj spid="_x0000_s4189" name="CS ChemDraw Drawing" r:id="rId3" imgW="2565400" imgH="6604000" progId="ChemDraw.Document.6.0">
                  <p:embed/>
                </p:oleObj>
              </mc:Choice>
              <mc:Fallback>
                <p:oleObj name="CS ChemDraw Drawing" r:id="rId3" imgW="2565400" imgH="6604000" progId="ChemDraw.Document.6.0">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331" y="1319563"/>
                        <a:ext cx="1909763" cy="494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1489542" y="586432"/>
            <a:ext cx="1163524" cy="461665"/>
          </a:xfrm>
          <a:prstGeom prst="rect">
            <a:avLst/>
          </a:prstGeom>
          <a:noFill/>
        </p:spPr>
        <p:txBody>
          <a:bodyPr wrap="none" rtlCol="0">
            <a:spAutoFit/>
          </a:bodyPr>
          <a:lstStyle/>
          <a:p>
            <a:pPr algn="ctr"/>
            <a:r>
              <a:rPr lang="en-US" sz="2400" b="1" dirty="0"/>
              <a:t>TEAM 1</a:t>
            </a:r>
          </a:p>
        </p:txBody>
      </p:sp>
    </p:spTree>
    <p:extLst>
      <p:ext uri="{BB962C8B-B14F-4D97-AF65-F5344CB8AC3E}">
        <p14:creationId xmlns:p14="http://schemas.microsoft.com/office/powerpoint/2010/main" val="37736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ct 27">
            <a:extLst>
              <a:ext uri="{FF2B5EF4-FFF2-40B4-BE49-F238E27FC236}">
                <a16:creationId xmlns:a16="http://schemas.microsoft.com/office/drawing/2014/main" id="{1F771951-1113-47D5-8A3B-CB4E45760D86}"/>
              </a:ext>
            </a:extLst>
          </p:cNvPr>
          <p:cNvGraphicFramePr>
            <a:graphicFrameLocks noChangeAspect="1"/>
          </p:cNvGraphicFramePr>
          <p:nvPr>
            <p:extLst/>
          </p:nvPr>
        </p:nvGraphicFramePr>
        <p:xfrm>
          <a:off x="1487331" y="1319563"/>
          <a:ext cx="1909763" cy="4940300"/>
        </p:xfrm>
        <a:graphic>
          <a:graphicData uri="http://schemas.openxmlformats.org/presentationml/2006/ole">
            <mc:AlternateContent xmlns:mc="http://schemas.openxmlformats.org/markup-compatibility/2006">
              <mc:Choice xmlns:v="urn:schemas-microsoft-com:vml" Requires="v">
                <p:oleObj spid="_x0000_s5213" name="CS ChemDraw Drawing" r:id="rId4" imgW="2565400" imgH="6604000" progId="ChemDraw.Document.6.0">
                  <p:embed/>
                </p:oleObj>
              </mc:Choice>
              <mc:Fallback>
                <p:oleObj name="CS ChemDraw Drawing" r:id="rId4" imgW="2565400" imgH="6604000" progId="ChemDraw.Document.6.0">
                  <p:embed/>
                  <p:pic>
                    <p:nvPicPr>
                      <p:cNvPr id="28" name="Object 27">
                        <a:extLst>
                          <a:ext uri="{FF2B5EF4-FFF2-40B4-BE49-F238E27FC236}">
                            <a16:creationId xmlns:a16="http://schemas.microsoft.com/office/drawing/2014/main" id="{1F771951-1113-47D5-8A3B-CB4E45760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331" y="1319563"/>
                        <a:ext cx="1909763" cy="494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5492393" y="1507196"/>
            <a:ext cx="5040213" cy="400110"/>
          </a:xfrm>
          <a:prstGeom prst="rect">
            <a:avLst/>
          </a:prstGeom>
          <a:noFill/>
        </p:spPr>
        <p:txBody>
          <a:bodyPr wrap="square" rtlCol="0">
            <a:spAutoFit/>
          </a:bodyPr>
          <a:lstStyle/>
          <a:p>
            <a:pPr algn="ctr"/>
            <a:r>
              <a:rPr lang="en-US" sz="2000" dirty="0"/>
              <a:t>Increasing number of rings &amp; molecular weight</a:t>
            </a:r>
          </a:p>
        </p:txBody>
      </p:sp>
      <p:sp>
        <p:nvSpPr>
          <p:cNvPr id="13" name="TextBox 12"/>
          <p:cNvSpPr txBox="1"/>
          <p:nvPr/>
        </p:nvSpPr>
        <p:spPr>
          <a:xfrm>
            <a:off x="1074357" y="1337919"/>
            <a:ext cx="359394" cy="369332"/>
          </a:xfrm>
          <a:prstGeom prst="rect">
            <a:avLst/>
          </a:prstGeom>
          <a:noFill/>
        </p:spPr>
        <p:txBody>
          <a:bodyPr wrap="none" rtlCol="0">
            <a:spAutoFit/>
          </a:bodyPr>
          <a:lstStyle/>
          <a:p>
            <a:r>
              <a:rPr lang="en-US" dirty="0"/>
              <a:t>1.</a:t>
            </a:r>
          </a:p>
        </p:txBody>
      </p:sp>
      <p:sp>
        <p:nvSpPr>
          <p:cNvPr id="14" name="TextBox 13"/>
          <p:cNvSpPr txBox="1"/>
          <p:nvPr/>
        </p:nvSpPr>
        <p:spPr>
          <a:xfrm>
            <a:off x="1074357" y="2181374"/>
            <a:ext cx="412292" cy="369332"/>
          </a:xfrm>
          <a:prstGeom prst="rect">
            <a:avLst/>
          </a:prstGeom>
          <a:noFill/>
        </p:spPr>
        <p:txBody>
          <a:bodyPr wrap="none" rtlCol="0">
            <a:spAutoFit/>
          </a:bodyPr>
          <a:lstStyle/>
          <a:p>
            <a:r>
              <a:rPr lang="en-US" dirty="0"/>
              <a:t>2. </a:t>
            </a:r>
          </a:p>
        </p:txBody>
      </p:sp>
      <p:sp>
        <p:nvSpPr>
          <p:cNvPr id="15" name="TextBox 14"/>
          <p:cNvSpPr txBox="1"/>
          <p:nvPr/>
        </p:nvSpPr>
        <p:spPr>
          <a:xfrm>
            <a:off x="1074357" y="3124681"/>
            <a:ext cx="412292" cy="369332"/>
          </a:xfrm>
          <a:prstGeom prst="rect">
            <a:avLst/>
          </a:prstGeom>
          <a:noFill/>
        </p:spPr>
        <p:txBody>
          <a:bodyPr wrap="none" rtlCol="0">
            <a:spAutoFit/>
          </a:bodyPr>
          <a:lstStyle/>
          <a:p>
            <a:r>
              <a:rPr lang="en-US" dirty="0"/>
              <a:t>3. </a:t>
            </a:r>
          </a:p>
        </p:txBody>
      </p:sp>
      <p:sp>
        <p:nvSpPr>
          <p:cNvPr id="16" name="TextBox 15"/>
          <p:cNvSpPr txBox="1"/>
          <p:nvPr/>
        </p:nvSpPr>
        <p:spPr>
          <a:xfrm>
            <a:off x="1077250" y="4172765"/>
            <a:ext cx="412292" cy="369332"/>
          </a:xfrm>
          <a:prstGeom prst="rect">
            <a:avLst/>
          </a:prstGeom>
          <a:noFill/>
        </p:spPr>
        <p:txBody>
          <a:bodyPr wrap="none" rtlCol="0">
            <a:spAutoFit/>
          </a:bodyPr>
          <a:lstStyle/>
          <a:p>
            <a:r>
              <a:rPr lang="en-US" dirty="0"/>
              <a:t>4. </a:t>
            </a:r>
          </a:p>
        </p:txBody>
      </p:sp>
      <p:sp>
        <p:nvSpPr>
          <p:cNvPr id="17" name="TextBox 16"/>
          <p:cNvSpPr txBox="1"/>
          <p:nvPr/>
        </p:nvSpPr>
        <p:spPr>
          <a:xfrm>
            <a:off x="1077250" y="5371872"/>
            <a:ext cx="412292" cy="369332"/>
          </a:xfrm>
          <a:prstGeom prst="rect">
            <a:avLst/>
          </a:prstGeom>
          <a:noFill/>
        </p:spPr>
        <p:txBody>
          <a:bodyPr wrap="none" rtlCol="0">
            <a:spAutoFit/>
          </a:bodyPr>
          <a:lstStyle/>
          <a:p>
            <a:r>
              <a:rPr lang="en-US" dirty="0"/>
              <a:t>5. </a:t>
            </a:r>
          </a:p>
        </p:txBody>
      </p:sp>
      <p:sp>
        <p:nvSpPr>
          <p:cNvPr id="19" name="TextBox 18"/>
          <p:cNvSpPr txBox="1"/>
          <p:nvPr/>
        </p:nvSpPr>
        <p:spPr>
          <a:xfrm>
            <a:off x="7314842" y="4109077"/>
            <a:ext cx="1231427" cy="369332"/>
          </a:xfrm>
          <a:prstGeom prst="rect">
            <a:avLst/>
          </a:prstGeom>
          <a:noFill/>
        </p:spPr>
        <p:txBody>
          <a:bodyPr wrap="none" rtlCol="0">
            <a:spAutoFit/>
          </a:bodyPr>
          <a:lstStyle/>
          <a:p>
            <a:r>
              <a:rPr lang="en-US" dirty="0"/>
              <a:t>1&gt;2&gt;4&gt;3&gt;5</a:t>
            </a:r>
          </a:p>
        </p:txBody>
      </p:sp>
      <p:sp>
        <p:nvSpPr>
          <p:cNvPr id="21" name="TextBox 20"/>
          <p:cNvSpPr txBox="1"/>
          <p:nvPr/>
        </p:nvSpPr>
        <p:spPr>
          <a:xfrm>
            <a:off x="5631060" y="3895766"/>
            <a:ext cx="1567544" cy="923330"/>
          </a:xfrm>
          <a:prstGeom prst="rect">
            <a:avLst/>
          </a:prstGeom>
          <a:noFill/>
        </p:spPr>
        <p:txBody>
          <a:bodyPr wrap="square" rtlCol="0">
            <a:spAutoFit/>
          </a:bodyPr>
          <a:lstStyle/>
          <a:p>
            <a:r>
              <a:rPr lang="en-US" dirty="0"/>
              <a:t>Most biodegradable (aerobic)</a:t>
            </a:r>
          </a:p>
        </p:txBody>
      </p:sp>
      <p:sp>
        <p:nvSpPr>
          <p:cNvPr id="22" name="TextBox 21"/>
          <p:cNvSpPr txBox="1"/>
          <p:nvPr/>
        </p:nvSpPr>
        <p:spPr>
          <a:xfrm>
            <a:off x="8827331" y="3888742"/>
            <a:ext cx="1579419" cy="646331"/>
          </a:xfrm>
          <a:prstGeom prst="rect">
            <a:avLst/>
          </a:prstGeom>
          <a:noFill/>
        </p:spPr>
        <p:txBody>
          <a:bodyPr wrap="square" rtlCol="0">
            <a:spAutoFit/>
          </a:bodyPr>
          <a:lstStyle/>
          <a:p>
            <a:r>
              <a:rPr lang="en-US" dirty="0"/>
              <a:t>Least biodegradable</a:t>
            </a:r>
          </a:p>
        </p:txBody>
      </p:sp>
      <p:sp>
        <p:nvSpPr>
          <p:cNvPr id="23" name="TextBox 22"/>
          <p:cNvSpPr txBox="1"/>
          <p:nvPr/>
        </p:nvSpPr>
        <p:spPr>
          <a:xfrm>
            <a:off x="5628121" y="2366640"/>
            <a:ext cx="2372957" cy="923330"/>
          </a:xfrm>
          <a:prstGeom prst="rect">
            <a:avLst/>
          </a:prstGeom>
          <a:noFill/>
        </p:spPr>
        <p:txBody>
          <a:bodyPr wrap="none" rtlCol="0">
            <a:spAutoFit/>
          </a:bodyPr>
          <a:lstStyle/>
          <a:p>
            <a:r>
              <a:rPr lang="en-US" b="1" dirty="0"/>
              <a:t>Favors biodegradation</a:t>
            </a:r>
          </a:p>
          <a:p>
            <a:r>
              <a:rPr lang="en-US" dirty="0"/>
              <a:t>- OH</a:t>
            </a:r>
          </a:p>
          <a:p>
            <a:r>
              <a:rPr lang="en-US" dirty="0"/>
              <a:t>- Low molecular weight</a:t>
            </a:r>
          </a:p>
        </p:txBody>
      </p:sp>
      <p:sp>
        <p:nvSpPr>
          <p:cNvPr id="24" name="TextBox 23"/>
          <p:cNvSpPr txBox="1"/>
          <p:nvPr/>
        </p:nvSpPr>
        <p:spPr>
          <a:xfrm>
            <a:off x="7998173" y="2366640"/>
            <a:ext cx="2610229" cy="923330"/>
          </a:xfrm>
          <a:prstGeom prst="rect">
            <a:avLst/>
          </a:prstGeom>
          <a:noFill/>
        </p:spPr>
        <p:txBody>
          <a:bodyPr wrap="square" rtlCol="0">
            <a:spAutoFit/>
          </a:bodyPr>
          <a:lstStyle/>
          <a:p>
            <a:r>
              <a:rPr lang="en-US" b="1" dirty="0"/>
              <a:t>Disfavors biodegradation</a:t>
            </a:r>
          </a:p>
          <a:p>
            <a:r>
              <a:rPr lang="en-US" dirty="0"/>
              <a:t>- High molecular weight</a:t>
            </a:r>
          </a:p>
          <a:p>
            <a:r>
              <a:rPr lang="en-US" dirty="0"/>
              <a:t>- Cl</a:t>
            </a:r>
          </a:p>
        </p:txBody>
      </p:sp>
      <p:sp>
        <p:nvSpPr>
          <p:cNvPr id="25" name="Rounded Rectangle 24"/>
          <p:cNvSpPr/>
          <p:nvPr/>
        </p:nvSpPr>
        <p:spPr>
          <a:xfrm>
            <a:off x="5594444" y="2281567"/>
            <a:ext cx="4938162" cy="11674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329062" y="5371872"/>
            <a:ext cx="1231427" cy="369332"/>
          </a:xfrm>
          <a:prstGeom prst="rect">
            <a:avLst/>
          </a:prstGeom>
          <a:noFill/>
        </p:spPr>
        <p:txBody>
          <a:bodyPr wrap="none" rtlCol="0">
            <a:spAutoFit/>
          </a:bodyPr>
          <a:lstStyle/>
          <a:p>
            <a:r>
              <a:rPr lang="en-US" dirty="0"/>
              <a:t>4&gt;1&gt;2&gt;3&gt;5</a:t>
            </a:r>
          </a:p>
        </p:txBody>
      </p:sp>
      <p:sp>
        <p:nvSpPr>
          <p:cNvPr id="20" name="TextBox 19"/>
          <p:cNvSpPr txBox="1"/>
          <p:nvPr/>
        </p:nvSpPr>
        <p:spPr>
          <a:xfrm>
            <a:off x="5629085" y="5141898"/>
            <a:ext cx="1567544" cy="923330"/>
          </a:xfrm>
          <a:prstGeom prst="rect">
            <a:avLst/>
          </a:prstGeom>
          <a:noFill/>
        </p:spPr>
        <p:txBody>
          <a:bodyPr wrap="square" rtlCol="0">
            <a:spAutoFit/>
          </a:bodyPr>
          <a:lstStyle/>
          <a:p>
            <a:r>
              <a:rPr lang="en-US" dirty="0"/>
              <a:t>Most biodegradable (anaerobic)</a:t>
            </a:r>
          </a:p>
        </p:txBody>
      </p:sp>
      <p:sp>
        <p:nvSpPr>
          <p:cNvPr id="26" name="TextBox 25"/>
          <p:cNvSpPr txBox="1"/>
          <p:nvPr/>
        </p:nvSpPr>
        <p:spPr>
          <a:xfrm>
            <a:off x="8825356" y="5141898"/>
            <a:ext cx="1579419" cy="646331"/>
          </a:xfrm>
          <a:prstGeom prst="rect">
            <a:avLst/>
          </a:prstGeom>
          <a:noFill/>
        </p:spPr>
        <p:txBody>
          <a:bodyPr wrap="square" rtlCol="0">
            <a:spAutoFit/>
          </a:bodyPr>
          <a:lstStyle/>
          <a:p>
            <a:r>
              <a:rPr lang="en-US" dirty="0"/>
              <a:t>Least biodegradable</a:t>
            </a:r>
          </a:p>
        </p:txBody>
      </p:sp>
      <p:sp>
        <p:nvSpPr>
          <p:cNvPr id="27" name="TextBox 26">
            <a:extLst>
              <a:ext uri="{FF2B5EF4-FFF2-40B4-BE49-F238E27FC236}">
                <a16:creationId xmlns:a16="http://schemas.microsoft.com/office/drawing/2014/main" id="{A4987CB9-7E41-493A-864C-7F2DB4B7675B}"/>
              </a:ext>
            </a:extLst>
          </p:cNvPr>
          <p:cNvSpPr txBox="1"/>
          <p:nvPr/>
        </p:nvSpPr>
        <p:spPr>
          <a:xfrm>
            <a:off x="1489542" y="586432"/>
            <a:ext cx="1163524" cy="461665"/>
          </a:xfrm>
          <a:prstGeom prst="rect">
            <a:avLst/>
          </a:prstGeom>
          <a:noFill/>
        </p:spPr>
        <p:txBody>
          <a:bodyPr wrap="none" rtlCol="0">
            <a:spAutoFit/>
          </a:bodyPr>
          <a:lstStyle/>
          <a:p>
            <a:pPr algn="ctr"/>
            <a:r>
              <a:rPr lang="en-US" sz="2400" b="1" dirty="0"/>
              <a:t>TEAM 1</a:t>
            </a:r>
          </a:p>
        </p:txBody>
      </p:sp>
    </p:spTree>
    <p:extLst>
      <p:ext uri="{BB962C8B-B14F-4D97-AF65-F5344CB8AC3E}">
        <p14:creationId xmlns:p14="http://schemas.microsoft.com/office/powerpoint/2010/main" val="664367716"/>
      </p:ext>
    </p:extLst>
  </p:cSld>
  <p:clrMapOvr>
    <a:masterClrMapping/>
  </p:clrMapOvr>
  <mc:AlternateContent xmlns:mc="http://schemas.openxmlformats.org/markup-compatibility/2006" xmlns:p14="http://schemas.microsoft.com/office/powerpoint/2010/main">
    <mc:Choice Requires="p14">
      <p:transition spd="slow" p14:dur="10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1" grpId="0"/>
      <p:bldP spid="22" grpId="0"/>
      <p:bldP spid="23" grpId="0"/>
      <p:bldP spid="24" grpId="0"/>
      <p:bldP spid="25" grpId="0" animBg="1"/>
      <p:bldP spid="18" grpId="0"/>
      <p:bldP spid="20"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489541" y="1335702"/>
          <a:ext cx="1603375" cy="4818063"/>
        </p:xfrm>
        <a:graphic>
          <a:graphicData uri="http://schemas.openxmlformats.org/presentationml/2006/ole">
            <mc:AlternateContent xmlns:mc="http://schemas.openxmlformats.org/markup-compatibility/2006">
              <mc:Choice xmlns:v="urn:schemas-microsoft-com:vml" Requires="v">
                <p:oleObj spid="_x0000_s6237" name="CS ChemDraw Drawing" r:id="rId3" imgW="2146300" imgH="6438900" progId="ChemDraw.Document.6.0">
                  <p:embed/>
                </p:oleObj>
              </mc:Choice>
              <mc:Fallback>
                <p:oleObj name="CS ChemDraw Drawing" r:id="rId3" imgW="2146300" imgH="6438900" progId="ChemDraw.Document.6.0">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541" y="1335702"/>
                        <a:ext cx="1603375" cy="481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a:extLst>
              <a:ext uri="{FF2B5EF4-FFF2-40B4-BE49-F238E27FC236}">
                <a16:creationId xmlns:a16="http://schemas.microsoft.com/office/drawing/2014/main" id="{FEE0F55C-7C40-4813-AB1C-238A44D2F547}"/>
              </a:ext>
            </a:extLst>
          </p:cNvPr>
          <p:cNvSpPr txBox="1"/>
          <p:nvPr/>
        </p:nvSpPr>
        <p:spPr>
          <a:xfrm>
            <a:off x="1489541" y="586432"/>
            <a:ext cx="1163525" cy="461665"/>
          </a:xfrm>
          <a:prstGeom prst="rect">
            <a:avLst/>
          </a:prstGeom>
          <a:noFill/>
        </p:spPr>
        <p:txBody>
          <a:bodyPr wrap="none" rtlCol="0">
            <a:spAutoFit/>
          </a:bodyPr>
          <a:lstStyle/>
          <a:p>
            <a:pPr algn="ctr"/>
            <a:r>
              <a:rPr lang="en-US" sz="2400" b="1" dirty="0"/>
              <a:t>TEAM 2</a:t>
            </a:r>
          </a:p>
        </p:txBody>
      </p:sp>
    </p:spTree>
    <p:extLst>
      <p:ext uri="{BB962C8B-B14F-4D97-AF65-F5344CB8AC3E}">
        <p14:creationId xmlns:p14="http://schemas.microsoft.com/office/powerpoint/2010/main" val="537944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a:extLst>
              <a:ext uri="{FF2B5EF4-FFF2-40B4-BE49-F238E27FC236}">
                <a16:creationId xmlns:a16="http://schemas.microsoft.com/office/drawing/2014/main" id="{D59472A9-05B9-4251-A348-D17EF04F130B}"/>
              </a:ext>
            </a:extLst>
          </p:cNvPr>
          <p:cNvGraphicFramePr>
            <a:graphicFrameLocks noChangeAspect="1"/>
          </p:cNvGraphicFramePr>
          <p:nvPr>
            <p:extLst/>
          </p:nvPr>
        </p:nvGraphicFramePr>
        <p:xfrm>
          <a:off x="1489541" y="1335702"/>
          <a:ext cx="1603375" cy="4818063"/>
        </p:xfrm>
        <a:graphic>
          <a:graphicData uri="http://schemas.openxmlformats.org/presentationml/2006/ole">
            <mc:AlternateContent xmlns:mc="http://schemas.openxmlformats.org/markup-compatibility/2006">
              <mc:Choice xmlns:v="urn:schemas-microsoft-com:vml" Requires="v">
                <p:oleObj spid="_x0000_s7261" name="CS ChemDraw Drawing" r:id="rId3" imgW="2146300" imgH="6438900" progId="ChemDraw.Document.6.0">
                  <p:embed/>
                </p:oleObj>
              </mc:Choice>
              <mc:Fallback>
                <p:oleObj name="CS ChemDraw Drawing" r:id="rId3" imgW="2146300" imgH="6438900" progId="ChemDraw.Document.6.0">
                  <p:embed/>
                  <p:pic>
                    <p:nvPicPr>
                      <p:cNvPr id="23" name="Object 22">
                        <a:extLst>
                          <a:ext uri="{FF2B5EF4-FFF2-40B4-BE49-F238E27FC236}">
                            <a16:creationId xmlns:a16="http://schemas.microsoft.com/office/drawing/2014/main" id="{D59472A9-05B9-4251-A348-D17EF04F1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541" y="1335702"/>
                        <a:ext cx="1603375" cy="481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1019927" y="1397290"/>
            <a:ext cx="412292" cy="369332"/>
          </a:xfrm>
          <a:prstGeom prst="rect">
            <a:avLst/>
          </a:prstGeom>
          <a:noFill/>
        </p:spPr>
        <p:txBody>
          <a:bodyPr wrap="none" rtlCol="0">
            <a:spAutoFit/>
          </a:bodyPr>
          <a:lstStyle/>
          <a:p>
            <a:r>
              <a:rPr lang="en-US" dirty="0"/>
              <a:t>1. </a:t>
            </a:r>
          </a:p>
        </p:txBody>
      </p:sp>
      <p:sp>
        <p:nvSpPr>
          <p:cNvPr id="5" name="TextBox 4"/>
          <p:cNvSpPr txBox="1"/>
          <p:nvPr/>
        </p:nvSpPr>
        <p:spPr>
          <a:xfrm>
            <a:off x="1019927" y="2214749"/>
            <a:ext cx="412292" cy="369332"/>
          </a:xfrm>
          <a:prstGeom prst="rect">
            <a:avLst/>
          </a:prstGeom>
          <a:noFill/>
        </p:spPr>
        <p:txBody>
          <a:bodyPr wrap="none" rtlCol="0">
            <a:spAutoFit/>
          </a:bodyPr>
          <a:lstStyle/>
          <a:p>
            <a:r>
              <a:rPr lang="en-US" dirty="0"/>
              <a:t>2. </a:t>
            </a:r>
          </a:p>
        </p:txBody>
      </p:sp>
      <p:sp>
        <p:nvSpPr>
          <p:cNvPr id="6" name="TextBox 5"/>
          <p:cNvSpPr txBox="1"/>
          <p:nvPr/>
        </p:nvSpPr>
        <p:spPr>
          <a:xfrm>
            <a:off x="1019927" y="3058684"/>
            <a:ext cx="412292" cy="369332"/>
          </a:xfrm>
          <a:prstGeom prst="rect">
            <a:avLst/>
          </a:prstGeom>
          <a:noFill/>
        </p:spPr>
        <p:txBody>
          <a:bodyPr wrap="none" rtlCol="0">
            <a:spAutoFit/>
          </a:bodyPr>
          <a:lstStyle/>
          <a:p>
            <a:r>
              <a:rPr lang="en-US" dirty="0"/>
              <a:t>3. </a:t>
            </a:r>
          </a:p>
        </p:txBody>
      </p:sp>
      <p:sp>
        <p:nvSpPr>
          <p:cNvPr id="7" name="TextBox 6"/>
          <p:cNvSpPr txBox="1"/>
          <p:nvPr/>
        </p:nvSpPr>
        <p:spPr>
          <a:xfrm>
            <a:off x="1019927" y="4060809"/>
            <a:ext cx="412292" cy="369332"/>
          </a:xfrm>
          <a:prstGeom prst="rect">
            <a:avLst/>
          </a:prstGeom>
          <a:noFill/>
        </p:spPr>
        <p:txBody>
          <a:bodyPr wrap="none" rtlCol="0">
            <a:spAutoFit/>
          </a:bodyPr>
          <a:lstStyle/>
          <a:p>
            <a:r>
              <a:rPr lang="en-US" dirty="0"/>
              <a:t>4. </a:t>
            </a:r>
          </a:p>
        </p:txBody>
      </p:sp>
      <p:sp>
        <p:nvSpPr>
          <p:cNvPr id="8" name="TextBox 7"/>
          <p:cNvSpPr txBox="1"/>
          <p:nvPr/>
        </p:nvSpPr>
        <p:spPr>
          <a:xfrm>
            <a:off x="1019927" y="4790282"/>
            <a:ext cx="412292" cy="369332"/>
          </a:xfrm>
          <a:prstGeom prst="rect">
            <a:avLst/>
          </a:prstGeom>
          <a:noFill/>
        </p:spPr>
        <p:txBody>
          <a:bodyPr wrap="none" rtlCol="0">
            <a:spAutoFit/>
          </a:bodyPr>
          <a:lstStyle/>
          <a:p>
            <a:r>
              <a:rPr lang="en-US" dirty="0"/>
              <a:t>5. </a:t>
            </a:r>
          </a:p>
        </p:txBody>
      </p:sp>
      <p:sp>
        <p:nvSpPr>
          <p:cNvPr id="9" name="TextBox 8"/>
          <p:cNvSpPr txBox="1"/>
          <p:nvPr/>
        </p:nvSpPr>
        <p:spPr>
          <a:xfrm>
            <a:off x="1019927" y="5528946"/>
            <a:ext cx="412292" cy="369332"/>
          </a:xfrm>
          <a:prstGeom prst="rect">
            <a:avLst/>
          </a:prstGeom>
          <a:noFill/>
        </p:spPr>
        <p:txBody>
          <a:bodyPr wrap="none" rtlCol="0">
            <a:spAutoFit/>
          </a:bodyPr>
          <a:lstStyle/>
          <a:p>
            <a:r>
              <a:rPr lang="en-US" dirty="0"/>
              <a:t>6. </a:t>
            </a:r>
          </a:p>
        </p:txBody>
      </p:sp>
      <p:sp>
        <p:nvSpPr>
          <p:cNvPr id="10" name="TextBox 9"/>
          <p:cNvSpPr txBox="1"/>
          <p:nvPr/>
        </p:nvSpPr>
        <p:spPr>
          <a:xfrm>
            <a:off x="5559506" y="1519126"/>
            <a:ext cx="5141154" cy="400110"/>
          </a:xfrm>
          <a:prstGeom prst="rect">
            <a:avLst/>
          </a:prstGeom>
          <a:noFill/>
        </p:spPr>
        <p:txBody>
          <a:bodyPr wrap="square" rtlCol="0">
            <a:spAutoFit/>
          </a:bodyPr>
          <a:lstStyle/>
          <a:p>
            <a:pPr algn="ctr"/>
            <a:r>
              <a:rPr lang="en-US" sz="2000" dirty="0"/>
              <a:t>Bisphenol A derivatives: Halogenated and BPS</a:t>
            </a:r>
          </a:p>
        </p:txBody>
      </p:sp>
      <p:sp>
        <p:nvSpPr>
          <p:cNvPr id="11" name="Left Bracket 10"/>
          <p:cNvSpPr/>
          <p:nvPr/>
        </p:nvSpPr>
        <p:spPr>
          <a:xfrm flipH="1">
            <a:off x="3196966" y="2044627"/>
            <a:ext cx="463138" cy="3265714"/>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660104" y="3058684"/>
            <a:ext cx="1971304" cy="923330"/>
          </a:xfrm>
          <a:prstGeom prst="rect">
            <a:avLst/>
          </a:prstGeom>
          <a:noFill/>
        </p:spPr>
        <p:txBody>
          <a:bodyPr wrap="square" rtlCol="0">
            <a:spAutoFit/>
          </a:bodyPr>
          <a:lstStyle/>
          <a:p>
            <a:r>
              <a:rPr lang="en-US" dirty="0"/>
              <a:t>Poor biodegradation due to high MW</a:t>
            </a:r>
          </a:p>
        </p:txBody>
      </p:sp>
      <p:sp>
        <p:nvSpPr>
          <p:cNvPr id="13" name="TextBox 12"/>
          <p:cNvSpPr txBox="1"/>
          <p:nvPr/>
        </p:nvSpPr>
        <p:spPr>
          <a:xfrm>
            <a:off x="7979915" y="2299052"/>
            <a:ext cx="2683132" cy="1477328"/>
          </a:xfrm>
          <a:prstGeom prst="rect">
            <a:avLst/>
          </a:prstGeom>
          <a:noFill/>
        </p:spPr>
        <p:txBody>
          <a:bodyPr wrap="square" rtlCol="0">
            <a:spAutoFit/>
          </a:bodyPr>
          <a:lstStyle/>
          <a:p>
            <a:r>
              <a:rPr lang="en-US" b="1" dirty="0"/>
              <a:t>Disfavors biodegradation</a:t>
            </a:r>
          </a:p>
          <a:p>
            <a:r>
              <a:rPr lang="en-US" dirty="0"/>
              <a:t>- High molecular weight</a:t>
            </a:r>
          </a:p>
          <a:p>
            <a:pPr marL="285750" indent="-285750">
              <a:buFontTx/>
              <a:buChar char="-"/>
            </a:pPr>
            <a:r>
              <a:rPr lang="en-US" dirty="0"/>
              <a:t>Tertiary carbon BPA</a:t>
            </a:r>
          </a:p>
          <a:p>
            <a:pPr marL="285750" indent="-285750">
              <a:buFontTx/>
              <a:buChar char="-"/>
            </a:pPr>
            <a:r>
              <a:rPr lang="en-US" dirty="0"/>
              <a:t>Halogens, but F better than Cl</a:t>
            </a:r>
          </a:p>
        </p:txBody>
      </p:sp>
      <p:sp>
        <p:nvSpPr>
          <p:cNvPr id="14" name="TextBox 13"/>
          <p:cNvSpPr txBox="1"/>
          <p:nvPr/>
        </p:nvSpPr>
        <p:spPr>
          <a:xfrm>
            <a:off x="5559506" y="2299052"/>
            <a:ext cx="2372957" cy="646331"/>
          </a:xfrm>
          <a:prstGeom prst="rect">
            <a:avLst/>
          </a:prstGeom>
          <a:noFill/>
        </p:spPr>
        <p:txBody>
          <a:bodyPr wrap="none" rtlCol="0">
            <a:spAutoFit/>
          </a:bodyPr>
          <a:lstStyle/>
          <a:p>
            <a:r>
              <a:rPr lang="en-US" b="1" dirty="0"/>
              <a:t>Favors biodegradation</a:t>
            </a:r>
          </a:p>
          <a:p>
            <a:r>
              <a:rPr lang="en-US" dirty="0"/>
              <a:t>- Low molecular weight</a:t>
            </a:r>
          </a:p>
        </p:txBody>
      </p:sp>
      <p:sp>
        <p:nvSpPr>
          <p:cNvPr id="15" name="Rounded Rectangle 14"/>
          <p:cNvSpPr/>
          <p:nvPr/>
        </p:nvSpPr>
        <p:spPr>
          <a:xfrm>
            <a:off x="5559506" y="2299052"/>
            <a:ext cx="5106310" cy="14773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567175" y="4349740"/>
            <a:ext cx="1463862" cy="369332"/>
          </a:xfrm>
          <a:prstGeom prst="rect">
            <a:avLst/>
          </a:prstGeom>
          <a:noFill/>
        </p:spPr>
        <p:txBody>
          <a:bodyPr wrap="none" rtlCol="0">
            <a:spAutoFit/>
          </a:bodyPr>
          <a:lstStyle/>
          <a:p>
            <a:r>
              <a:rPr lang="en-US" dirty="0"/>
              <a:t>1&gt;6&gt;3&gt;4&gt;2&gt;5</a:t>
            </a:r>
          </a:p>
        </p:txBody>
      </p:sp>
      <p:sp>
        <p:nvSpPr>
          <p:cNvPr id="17" name="TextBox 16"/>
          <p:cNvSpPr txBox="1"/>
          <p:nvPr/>
        </p:nvSpPr>
        <p:spPr>
          <a:xfrm>
            <a:off x="6021889" y="4066607"/>
            <a:ext cx="1567544" cy="923330"/>
          </a:xfrm>
          <a:prstGeom prst="rect">
            <a:avLst/>
          </a:prstGeom>
          <a:noFill/>
        </p:spPr>
        <p:txBody>
          <a:bodyPr wrap="square" rtlCol="0">
            <a:spAutoFit/>
          </a:bodyPr>
          <a:lstStyle/>
          <a:p>
            <a:r>
              <a:rPr lang="en-US" dirty="0"/>
              <a:t>Most biodegradable (aerobic)</a:t>
            </a:r>
          </a:p>
        </p:txBody>
      </p:sp>
      <p:sp>
        <p:nvSpPr>
          <p:cNvPr id="18" name="TextBox 17"/>
          <p:cNvSpPr txBox="1"/>
          <p:nvPr/>
        </p:nvSpPr>
        <p:spPr>
          <a:xfrm>
            <a:off x="9031037" y="4066607"/>
            <a:ext cx="1579419" cy="646331"/>
          </a:xfrm>
          <a:prstGeom prst="rect">
            <a:avLst/>
          </a:prstGeom>
          <a:noFill/>
        </p:spPr>
        <p:txBody>
          <a:bodyPr wrap="square" rtlCol="0">
            <a:spAutoFit/>
          </a:bodyPr>
          <a:lstStyle/>
          <a:p>
            <a:r>
              <a:rPr lang="en-US" dirty="0"/>
              <a:t>Least biodegradable</a:t>
            </a:r>
          </a:p>
        </p:txBody>
      </p:sp>
      <p:sp>
        <p:nvSpPr>
          <p:cNvPr id="19" name="TextBox 18"/>
          <p:cNvSpPr txBox="1"/>
          <p:nvPr/>
        </p:nvSpPr>
        <p:spPr>
          <a:xfrm>
            <a:off x="7567175" y="5561814"/>
            <a:ext cx="1463862" cy="369332"/>
          </a:xfrm>
          <a:prstGeom prst="rect">
            <a:avLst/>
          </a:prstGeom>
          <a:noFill/>
        </p:spPr>
        <p:txBody>
          <a:bodyPr wrap="none" rtlCol="0">
            <a:spAutoFit/>
          </a:bodyPr>
          <a:lstStyle/>
          <a:p>
            <a:r>
              <a:rPr lang="en-US" dirty="0"/>
              <a:t>6&gt;2&gt;4=5&gt;3&gt;1</a:t>
            </a:r>
          </a:p>
        </p:txBody>
      </p:sp>
      <p:sp>
        <p:nvSpPr>
          <p:cNvPr id="20" name="TextBox 19"/>
          <p:cNvSpPr txBox="1"/>
          <p:nvPr/>
        </p:nvSpPr>
        <p:spPr>
          <a:xfrm>
            <a:off x="6021889" y="5292432"/>
            <a:ext cx="1567544" cy="923330"/>
          </a:xfrm>
          <a:prstGeom prst="rect">
            <a:avLst/>
          </a:prstGeom>
          <a:noFill/>
        </p:spPr>
        <p:txBody>
          <a:bodyPr wrap="square" rtlCol="0">
            <a:spAutoFit/>
          </a:bodyPr>
          <a:lstStyle/>
          <a:p>
            <a:r>
              <a:rPr lang="en-US" dirty="0"/>
              <a:t>Most biodegradable (anaerobic)</a:t>
            </a:r>
          </a:p>
        </p:txBody>
      </p:sp>
      <p:sp>
        <p:nvSpPr>
          <p:cNvPr id="21" name="TextBox 20"/>
          <p:cNvSpPr txBox="1"/>
          <p:nvPr/>
        </p:nvSpPr>
        <p:spPr>
          <a:xfrm>
            <a:off x="9042745" y="5292432"/>
            <a:ext cx="1579419" cy="646331"/>
          </a:xfrm>
          <a:prstGeom prst="rect">
            <a:avLst/>
          </a:prstGeom>
          <a:noFill/>
        </p:spPr>
        <p:txBody>
          <a:bodyPr wrap="square" rtlCol="0">
            <a:spAutoFit/>
          </a:bodyPr>
          <a:lstStyle/>
          <a:p>
            <a:r>
              <a:rPr lang="en-US" dirty="0"/>
              <a:t>Least biodegradable</a:t>
            </a:r>
          </a:p>
        </p:txBody>
      </p:sp>
      <p:sp>
        <p:nvSpPr>
          <p:cNvPr id="22" name="TextBox 21">
            <a:extLst>
              <a:ext uri="{FF2B5EF4-FFF2-40B4-BE49-F238E27FC236}">
                <a16:creationId xmlns:a16="http://schemas.microsoft.com/office/drawing/2014/main" id="{BDCF3DC7-B45A-4009-A795-FE0C8B85ABFC}"/>
              </a:ext>
            </a:extLst>
          </p:cNvPr>
          <p:cNvSpPr txBox="1"/>
          <p:nvPr/>
        </p:nvSpPr>
        <p:spPr>
          <a:xfrm>
            <a:off x="1489541" y="586432"/>
            <a:ext cx="1163525" cy="461665"/>
          </a:xfrm>
          <a:prstGeom prst="rect">
            <a:avLst/>
          </a:prstGeom>
          <a:noFill/>
        </p:spPr>
        <p:txBody>
          <a:bodyPr wrap="none" rtlCol="0">
            <a:spAutoFit/>
          </a:bodyPr>
          <a:lstStyle/>
          <a:p>
            <a:pPr algn="ctr"/>
            <a:r>
              <a:rPr lang="en-US" sz="2400" b="1" dirty="0"/>
              <a:t>TEAM 2</a:t>
            </a:r>
          </a:p>
        </p:txBody>
      </p:sp>
    </p:spTree>
    <p:extLst>
      <p:ext uri="{BB962C8B-B14F-4D97-AF65-F5344CB8AC3E}">
        <p14:creationId xmlns:p14="http://schemas.microsoft.com/office/powerpoint/2010/main" val="13580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animBg="1"/>
      <p:bldP spid="16" grpId="0"/>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591" y="6514"/>
            <a:ext cx="10421368" cy="1200329"/>
          </a:xfrm>
        </p:spPr>
        <p:txBody>
          <a:bodyPr wrap="square">
            <a:spAutoFit/>
          </a:bodyPr>
          <a:lstStyle/>
          <a:p>
            <a:pPr marL="355600"/>
            <a:r>
              <a:rPr lang="en-US" sz="4000" dirty="0">
                <a:latin typeface="+mn-lt"/>
              </a:rPr>
              <a:t>Waste treatment pyramid: The 4 R’s</a:t>
            </a:r>
            <a:br>
              <a:rPr lang="en-US" sz="4000" dirty="0">
                <a:latin typeface="+mn-lt"/>
              </a:rPr>
            </a:br>
            <a:r>
              <a:rPr lang="en-US" sz="4000" dirty="0">
                <a:latin typeface="+mn-lt"/>
              </a:rPr>
              <a:t>Reduce, Reuse, Recycle, Recover</a:t>
            </a:r>
          </a:p>
        </p:txBody>
      </p:sp>
      <p:grpSp>
        <p:nvGrpSpPr>
          <p:cNvPr id="12" name="Group 11"/>
          <p:cNvGrpSpPr/>
          <p:nvPr/>
        </p:nvGrpSpPr>
        <p:grpSpPr>
          <a:xfrm>
            <a:off x="1479884" y="2159844"/>
            <a:ext cx="7554775" cy="4108609"/>
            <a:chOff x="-50178" y="1668231"/>
            <a:chExt cx="7835870" cy="4185458"/>
          </a:xfrm>
        </p:grpSpPr>
        <p:graphicFrame>
          <p:nvGraphicFramePr>
            <p:cNvPr id="4" name="Diagram 3"/>
            <p:cNvGraphicFramePr/>
            <p:nvPr>
              <p:extLst/>
            </p:nvPr>
          </p:nvGraphicFramePr>
          <p:xfrm>
            <a:off x="1689692" y="166823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p-Down Arrow 4"/>
            <p:cNvSpPr/>
            <p:nvPr/>
          </p:nvSpPr>
          <p:spPr>
            <a:xfrm>
              <a:off x="1048218" y="1668231"/>
              <a:ext cx="423746" cy="4064001"/>
            </a:xfrm>
            <a:prstGeom prst="upDownArrow">
              <a:avLst/>
            </a:prstGeom>
            <a:gradFill flip="none" rotWithShape="1">
              <a:gsLst>
                <a:gs pos="0">
                  <a:srgbClr val="C00000"/>
                </a:gs>
                <a:gs pos="45000">
                  <a:schemeClr val="accent4"/>
                </a:gs>
                <a:gs pos="100000">
                  <a:schemeClr val="accent6"/>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6" name="TextBox 5"/>
            <p:cNvSpPr txBox="1"/>
            <p:nvPr/>
          </p:nvSpPr>
          <p:spPr>
            <a:xfrm>
              <a:off x="-39026" y="1672919"/>
              <a:ext cx="1293542" cy="995494"/>
            </a:xfrm>
            <a:prstGeom prst="rect">
              <a:avLst/>
            </a:prstGeom>
            <a:noFill/>
          </p:spPr>
          <p:txBody>
            <a:bodyPr wrap="square" rtlCol="0">
              <a:spAutoFit/>
            </a:bodyPr>
            <a:lstStyle/>
            <a:p>
              <a:pPr algn="ctr"/>
              <a:r>
                <a:rPr lang="en-US" dirty="0">
                  <a:latin typeface="Calibri Regular" charset="0"/>
                </a:rPr>
                <a:t>Most favored option</a:t>
              </a:r>
            </a:p>
          </p:txBody>
        </p:sp>
        <p:sp>
          <p:nvSpPr>
            <p:cNvPr id="7" name="TextBox 6"/>
            <p:cNvSpPr txBox="1"/>
            <p:nvPr/>
          </p:nvSpPr>
          <p:spPr>
            <a:xfrm>
              <a:off x="-50178" y="4858195"/>
              <a:ext cx="1304693" cy="995494"/>
            </a:xfrm>
            <a:prstGeom prst="rect">
              <a:avLst/>
            </a:prstGeom>
            <a:noFill/>
          </p:spPr>
          <p:txBody>
            <a:bodyPr wrap="square" rtlCol="0">
              <a:spAutoFit/>
            </a:bodyPr>
            <a:lstStyle/>
            <a:p>
              <a:pPr algn="ctr"/>
              <a:r>
                <a:rPr lang="en-US" dirty="0">
                  <a:latin typeface="Calibri Regular" charset="0"/>
                </a:rPr>
                <a:t>Least favored option</a:t>
              </a:r>
            </a:p>
          </p:txBody>
        </p:sp>
      </p:grpSp>
      <p:sp>
        <p:nvSpPr>
          <p:cNvPr id="3" name="CaixaDeTexto 2">
            <a:extLst>
              <a:ext uri="{FF2B5EF4-FFF2-40B4-BE49-F238E27FC236}">
                <a16:creationId xmlns:a16="http://schemas.microsoft.com/office/drawing/2014/main" id="{CECEC876-D218-4046-8693-ECC3F804671D}"/>
              </a:ext>
            </a:extLst>
          </p:cNvPr>
          <p:cNvSpPr txBox="1"/>
          <p:nvPr/>
        </p:nvSpPr>
        <p:spPr>
          <a:xfrm>
            <a:off x="5323288" y="1674208"/>
            <a:ext cx="1545424" cy="461665"/>
          </a:xfrm>
          <a:prstGeom prst="rect">
            <a:avLst/>
          </a:prstGeom>
          <a:noFill/>
          <a:ln w="19050">
            <a:solidFill>
              <a:srgbClr val="70AD47"/>
            </a:solidFill>
          </a:ln>
        </p:spPr>
        <p:txBody>
          <a:bodyPr wrap="none" rtlCol="0">
            <a:spAutoFit/>
          </a:bodyPr>
          <a:lstStyle/>
          <a:p>
            <a:pPr algn="ctr"/>
            <a:r>
              <a:rPr lang="en-US" sz="2400" dirty="0"/>
              <a:t>Prevention</a:t>
            </a:r>
          </a:p>
        </p:txBody>
      </p:sp>
      <p:grpSp>
        <p:nvGrpSpPr>
          <p:cNvPr id="29" name="Agrupar 28">
            <a:extLst>
              <a:ext uri="{FF2B5EF4-FFF2-40B4-BE49-F238E27FC236}">
                <a16:creationId xmlns:a16="http://schemas.microsoft.com/office/drawing/2014/main" id="{DB3897E3-1384-411D-A562-3B4EBA7289CD}"/>
              </a:ext>
            </a:extLst>
          </p:cNvPr>
          <p:cNvGrpSpPr/>
          <p:nvPr/>
        </p:nvGrpSpPr>
        <p:grpSpPr>
          <a:xfrm>
            <a:off x="7600950" y="4082494"/>
            <a:ext cx="2834214" cy="1833386"/>
            <a:chOff x="5739043" y="3748666"/>
            <a:chExt cx="2834214" cy="1833386"/>
          </a:xfrm>
        </p:grpSpPr>
        <p:grpSp>
          <p:nvGrpSpPr>
            <p:cNvPr id="13" name="Group 12"/>
            <p:cNvGrpSpPr/>
            <p:nvPr/>
          </p:nvGrpSpPr>
          <p:grpSpPr>
            <a:xfrm>
              <a:off x="6950200" y="3748666"/>
              <a:ext cx="1623057" cy="1833386"/>
              <a:chOff x="7431350" y="3747193"/>
              <a:chExt cx="1749910" cy="1976676"/>
            </a:xfrm>
          </p:grpSpPr>
          <p:sp>
            <p:nvSpPr>
              <p:cNvPr id="8" name="Rectangle 7"/>
              <p:cNvSpPr/>
              <p:nvPr/>
            </p:nvSpPr>
            <p:spPr>
              <a:xfrm>
                <a:off x="7633681" y="4609710"/>
                <a:ext cx="1547579" cy="431381"/>
              </a:xfrm>
              <a:prstGeom prst="rect">
                <a:avLst/>
              </a:prstGeom>
            </p:spPr>
            <p:txBody>
              <a:bodyPr wrap="none">
                <a:spAutoFit/>
              </a:bodyPr>
              <a:lstStyle/>
              <a:p>
                <a:r>
                  <a:rPr lang="en-US" sz="2000" dirty="0"/>
                  <a:t>Incineration</a:t>
                </a:r>
              </a:p>
            </p:txBody>
          </p:sp>
          <p:sp>
            <p:nvSpPr>
              <p:cNvPr id="9" name="Rectangle 8"/>
              <p:cNvSpPr/>
              <p:nvPr/>
            </p:nvSpPr>
            <p:spPr>
              <a:xfrm>
                <a:off x="8166409" y="5292488"/>
                <a:ext cx="1014851" cy="431381"/>
              </a:xfrm>
              <a:prstGeom prst="rect">
                <a:avLst/>
              </a:prstGeom>
            </p:spPr>
            <p:txBody>
              <a:bodyPr wrap="none">
                <a:spAutoFit/>
              </a:bodyPr>
              <a:lstStyle/>
              <a:p>
                <a:r>
                  <a:rPr lang="en-US" sz="2000" dirty="0"/>
                  <a:t>Landfill</a:t>
                </a:r>
              </a:p>
            </p:txBody>
          </p:sp>
          <p:sp>
            <p:nvSpPr>
              <p:cNvPr id="10" name="Rectangle 9"/>
              <p:cNvSpPr/>
              <p:nvPr/>
            </p:nvSpPr>
            <p:spPr>
              <a:xfrm>
                <a:off x="7431350" y="3747193"/>
                <a:ext cx="1241534" cy="431381"/>
              </a:xfrm>
              <a:prstGeom prst="rect">
                <a:avLst/>
              </a:prstGeom>
            </p:spPr>
            <p:txBody>
              <a:bodyPr wrap="none">
                <a:spAutoFit/>
              </a:bodyPr>
              <a:lstStyle/>
              <a:p>
                <a:r>
                  <a:rPr lang="en-US" sz="2000" dirty="0"/>
                  <a:t>Recycling</a:t>
                </a:r>
              </a:p>
            </p:txBody>
          </p:sp>
          <p:sp>
            <p:nvSpPr>
              <p:cNvPr id="11" name="Rectangle 10"/>
              <p:cNvSpPr/>
              <p:nvPr/>
            </p:nvSpPr>
            <p:spPr>
              <a:xfrm>
                <a:off x="7431350" y="4127364"/>
                <a:ext cx="1540597" cy="431381"/>
              </a:xfrm>
              <a:prstGeom prst="rect">
                <a:avLst/>
              </a:prstGeom>
            </p:spPr>
            <p:txBody>
              <a:bodyPr wrap="none">
                <a:spAutoFit/>
              </a:bodyPr>
              <a:lstStyle/>
              <a:p>
                <a:r>
                  <a:rPr lang="en-US" sz="2000" dirty="0"/>
                  <a:t>Composting</a:t>
                </a:r>
              </a:p>
            </p:txBody>
          </p:sp>
        </p:grpSp>
        <p:sp>
          <p:nvSpPr>
            <p:cNvPr id="16" name="Chave Esquerda 15">
              <a:extLst>
                <a:ext uri="{FF2B5EF4-FFF2-40B4-BE49-F238E27FC236}">
                  <a16:creationId xmlns:a16="http://schemas.microsoft.com/office/drawing/2014/main" id="{F6F9EC33-29A3-4BFC-A99B-80F543DD274F}"/>
                </a:ext>
              </a:extLst>
            </p:cNvPr>
            <p:cNvSpPr/>
            <p:nvPr/>
          </p:nvSpPr>
          <p:spPr>
            <a:xfrm>
              <a:off x="6826288" y="3786740"/>
              <a:ext cx="173063" cy="657098"/>
            </a:xfrm>
            <a:prstGeom prst="leftBrace">
              <a:avLst>
                <a:gd name="adj1" fmla="val 79831"/>
                <a:gd name="adj2"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Conector reto 22">
              <a:extLst>
                <a:ext uri="{FF2B5EF4-FFF2-40B4-BE49-F238E27FC236}">
                  <a16:creationId xmlns:a16="http://schemas.microsoft.com/office/drawing/2014/main" id="{A1F6F73E-1702-49D1-8731-8026CB9CD6DB}"/>
                </a:ext>
              </a:extLst>
            </p:cNvPr>
            <p:cNvCxnSpPr>
              <a:cxnSpLocks/>
            </p:cNvCxnSpPr>
            <p:nvPr/>
          </p:nvCxnSpPr>
          <p:spPr>
            <a:xfrm>
              <a:off x="5739043" y="4101278"/>
              <a:ext cx="1013388" cy="1349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01247C47-D9CA-42E2-A56A-D79D6C8C90EF}"/>
                </a:ext>
              </a:extLst>
            </p:cNvPr>
            <p:cNvCxnSpPr>
              <a:cxnSpLocks/>
            </p:cNvCxnSpPr>
            <p:nvPr/>
          </p:nvCxnSpPr>
          <p:spPr>
            <a:xfrm>
              <a:off x="6184106" y="4756150"/>
              <a:ext cx="10291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E2BBEC2F-AC48-4EBA-BE47-68B2FB579547}"/>
                </a:ext>
              </a:extLst>
            </p:cNvPr>
            <p:cNvCxnSpPr>
              <a:cxnSpLocks/>
            </p:cNvCxnSpPr>
            <p:nvPr/>
          </p:nvCxnSpPr>
          <p:spPr>
            <a:xfrm>
              <a:off x="6752431" y="5381799"/>
              <a:ext cx="92789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8094087" y="1558609"/>
            <a:ext cx="3412171" cy="1938992"/>
          </a:xfrm>
          <a:prstGeom prst="rect">
            <a:avLst/>
          </a:prstGeom>
          <a:noFill/>
        </p:spPr>
        <p:txBody>
          <a:bodyPr wrap="square" rtlCol="0">
            <a:spAutoFit/>
          </a:bodyPr>
          <a:lstStyle/>
          <a:p>
            <a:r>
              <a:rPr lang="en-US" sz="2000" dirty="0"/>
              <a:t>We need various types of technology to reduce and reuse waste.</a:t>
            </a:r>
          </a:p>
          <a:p>
            <a:endParaRPr lang="en-US" sz="2000" dirty="0"/>
          </a:p>
          <a:p>
            <a:r>
              <a:rPr lang="en-US" sz="2000" dirty="0"/>
              <a:t>Ultimately, the production of waste should be prevented.</a:t>
            </a:r>
          </a:p>
        </p:txBody>
      </p:sp>
    </p:spTree>
    <p:extLst>
      <p:ext uri="{BB962C8B-B14F-4D97-AF65-F5344CB8AC3E}">
        <p14:creationId xmlns:p14="http://schemas.microsoft.com/office/powerpoint/2010/main" val="21931106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754750750"/>
              </p:ext>
            </p:extLst>
          </p:nvPr>
        </p:nvGraphicFramePr>
        <p:xfrm>
          <a:off x="1098652" y="817264"/>
          <a:ext cx="2432050" cy="5565775"/>
        </p:xfrm>
        <a:graphic>
          <a:graphicData uri="http://schemas.openxmlformats.org/presentationml/2006/ole">
            <mc:AlternateContent xmlns:mc="http://schemas.openxmlformats.org/markup-compatibility/2006">
              <mc:Choice xmlns:v="urn:schemas-microsoft-com:vml" Requires="v">
                <p:oleObj spid="_x0000_s8286" name="CS ChemDraw Drawing" r:id="rId3" imgW="3251200" imgH="7442200" progId="ChemDraw.Document.6.0">
                  <p:embed/>
                </p:oleObj>
              </mc:Choice>
              <mc:Fallback>
                <p:oleObj name="CS ChemDraw Drawing" r:id="rId3" imgW="3251200" imgH="7442200" progId="ChemDraw.Document.6.0">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652" y="817264"/>
                        <a:ext cx="2432050" cy="5565775"/>
                      </a:xfrm>
                      <a:prstGeom prst="rect">
                        <a:avLst/>
                      </a:prstGeom>
                      <a:noFill/>
                      <a:extLst/>
                    </p:spPr>
                  </p:pic>
                </p:oleObj>
              </mc:Fallback>
            </mc:AlternateContent>
          </a:graphicData>
        </a:graphic>
      </p:graphicFrame>
      <p:sp>
        <p:nvSpPr>
          <p:cNvPr id="4" name="TextBox 3">
            <a:extLst>
              <a:ext uri="{FF2B5EF4-FFF2-40B4-BE49-F238E27FC236}">
                <a16:creationId xmlns:a16="http://schemas.microsoft.com/office/drawing/2014/main" id="{C3BE4892-60F9-41BF-824E-BB9CC41F5A14}"/>
              </a:ext>
            </a:extLst>
          </p:cNvPr>
          <p:cNvSpPr txBox="1"/>
          <p:nvPr/>
        </p:nvSpPr>
        <p:spPr>
          <a:xfrm>
            <a:off x="1259196" y="355599"/>
            <a:ext cx="1163525" cy="461665"/>
          </a:xfrm>
          <a:prstGeom prst="rect">
            <a:avLst/>
          </a:prstGeom>
          <a:noFill/>
        </p:spPr>
        <p:txBody>
          <a:bodyPr wrap="none" rtlCol="0">
            <a:spAutoFit/>
          </a:bodyPr>
          <a:lstStyle/>
          <a:p>
            <a:pPr algn="ctr"/>
            <a:r>
              <a:rPr lang="en-US" sz="2400" b="1" dirty="0"/>
              <a:t>TEAM 3</a:t>
            </a:r>
          </a:p>
        </p:txBody>
      </p:sp>
    </p:spTree>
    <p:extLst>
      <p:ext uri="{BB962C8B-B14F-4D97-AF65-F5344CB8AC3E}">
        <p14:creationId xmlns:p14="http://schemas.microsoft.com/office/powerpoint/2010/main" val="3691731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3150" y="1113488"/>
            <a:ext cx="359394" cy="369332"/>
          </a:xfrm>
          <a:prstGeom prst="rect">
            <a:avLst/>
          </a:prstGeom>
          <a:noFill/>
        </p:spPr>
        <p:txBody>
          <a:bodyPr wrap="none" rtlCol="0">
            <a:spAutoFit/>
          </a:bodyPr>
          <a:lstStyle/>
          <a:p>
            <a:r>
              <a:rPr lang="en-US"/>
              <a:t>1.</a:t>
            </a:r>
          </a:p>
        </p:txBody>
      </p:sp>
      <p:sp>
        <p:nvSpPr>
          <p:cNvPr id="5" name="TextBox 4"/>
          <p:cNvSpPr txBox="1"/>
          <p:nvPr/>
        </p:nvSpPr>
        <p:spPr>
          <a:xfrm>
            <a:off x="970370" y="2204283"/>
            <a:ext cx="412292" cy="369332"/>
          </a:xfrm>
          <a:prstGeom prst="rect">
            <a:avLst/>
          </a:prstGeom>
          <a:noFill/>
        </p:spPr>
        <p:txBody>
          <a:bodyPr wrap="none" rtlCol="0">
            <a:spAutoFit/>
          </a:bodyPr>
          <a:lstStyle/>
          <a:p>
            <a:r>
              <a:rPr lang="en-US" dirty="0"/>
              <a:t>2. </a:t>
            </a:r>
          </a:p>
        </p:txBody>
      </p:sp>
      <p:sp>
        <p:nvSpPr>
          <p:cNvPr id="6" name="TextBox 5"/>
          <p:cNvSpPr txBox="1"/>
          <p:nvPr/>
        </p:nvSpPr>
        <p:spPr>
          <a:xfrm>
            <a:off x="970370" y="3244334"/>
            <a:ext cx="412292" cy="369332"/>
          </a:xfrm>
          <a:prstGeom prst="rect">
            <a:avLst/>
          </a:prstGeom>
          <a:noFill/>
        </p:spPr>
        <p:txBody>
          <a:bodyPr wrap="none" rtlCol="0">
            <a:spAutoFit/>
          </a:bodyPr>
          <a:lstStyle/>
          <a:p>
            <a:r>
              <a:rPr lang="en-US" dirty="0"/>
              <a:t>3. </a:t>
            </a:r>
          </a:p>
        </p:txBody>
      </p:sp>
      <p:sp>
        <p:nvSpPr>
          <p:cNvPr id="7" name="TextBox 6"/>
          <p:cNvSpPr txBox="1"/>
          <p:nvPr/>
        </p:nvSpPr>
        <p:spPr>
          <a:xfrm>
            <a:off x="953150" y="4232750"/>
            <a:ext cx="412292" cy="369332"/>
          </a:xfrm>
          <a:prstGeom prst="rect">
            <a:avLst/>
          </a:prstGeom>
          <a:noFill/>
        </p:spPr>
        <p:txBody>
          <a:bodyPr wrap="none" rtlCol="0">
            <a:spAutoFit/>
          </a:bodyPr>
          <a:lstStyle/>
          <a:p>
            <a:r>
              <a:rPr lang="en-US" dirty="0"/>
              <a:t>4. </a:t>
            </a:r>
          </a:p>
        </p:txBody>
      </p:sp>
      <p:sp>
        <p:nvSpPr>
          <p:cNvPr id="8" name="TextBox 7"/>
          <p:cNvSpPr txBox="1"/>
          <p:nvPr/>
        </p:nvSpPr>
        <p:spPr>
          <a:xfrm>
            <a:off x="953150" y="5225390"/>
            <a:ext cx="412292" cy="369332"/>
          </a:xfrm>
          <a:prstGeom prst="rect">
            <a:avLst/>
          </a:prstGeom>
          <a:noFill/>
        </p:spPr>
        <p:txBody>
          <a:bodyPr wrap="none" rtlCol="0">
            <a:spAutoFit/>
          </a:bodyPr>
          <a:lstStyle/>
          <a:p>
            <a:r>
              <a:rPr lang="en-US" dirty="0"/>
              <a:t>5. </a:t>
            </a:r>
          </a:p>
        </p:txBody>
      </p:sp>
      <p:sp>
        <p:nvSpPr>
          <p:cNvPr id="9" name="TextBox 8"/>
          <p:cNvSpPr txBox="1"/>
          <p:nvPr/>
        </p:nvSpPr>
        <p:spPr>
          <a:xfrm>
            <a:off x="4898208" y="682601"/>
            <a:ext cx="6263264" cy="1231106"/>
          </a:xfrm>
          <a:prstGeom prst="rect">
            <a:avLst/>
          </a:prstGeom>
          <a:noFill/>
        </p:spPr>
        <p:txBody>
          <a:bodyPr wrap="square" rtlCol="0">
            <a:spAutoFit/>
          </a:bodyPr>
          <a:lstStyle/>
          <a:p>
            <a:pPr algn="ctr"/>
            <a:r>
              <a:rPr lang="en-US" sz="2000" dirty="0"/>
              <a:t>Different plasticizers </a:t>
            </a:r>
          </a:p>
          <a:p>
            <a:endParaRPr lang="en-US" dirty="0"/>
          </a:p>
          <a:p>
            <a:r>
              <a:rPr lang="en-US" dirty="0"/>
              <a:t>Linear and branched;</a:t>
            </a:r>
          </a:p>
          <a:p>
            <a:r>
              <a:rPr lang="en-US" dirty="0"/>
              <a:t>Two green plasticizers: Reduced ring to </a:t>
            </a:r>
            <a:r>
              <a:rPr lang="en-US" dirty="0" err="1"/>
              <a:t>cyclo</a:t>
            </a:r>
            <a:r>
              <a:rPr lang="en-US" dirty="0"/>
              <a:t> and isosorbide ring</a:t>
            </a:r>
          </a:p>
        </p:txBody>
      </p:sp>
      <p:sp>
        <p:nvSpPr>
          <p:cNvPr id="10" name="TextBox 9"/>
          <p:cNvSpPr txBox="1"/>
          <p:nvPr/>
        </p:nvSpPr>
        <p:spPr>
          <a:xfrm>
            <a:off x="7851645" y="2414435"/>
            <a:ext cx="2790777" cy="923330"/>
          </a:xfrm>
          <a:prstGeom prst="rect">
            <a:avLst/>
          </a:prstGeom>
          <a:noFill/>
        </p:spPr>
        <p:txBody>
          <a:bodyPr wrap="square" lIns="0" rIns="0" rtlCol="0">
            <a:spAutoFit/>
          </a:bodyPr>
          <a:lstStyle/>
          <a:p>
            <a:r>
              <a:rPr lang="en-US" b="1" dirty="0"/>
              <a:t>Disfavors biodegradation</a:t>
            </a:r>
          </a:p>
          <a:p>
            <a:pPr marL="285750" indent="-285750">
              <a:buFontTx/>
              <a:buChar char="-"/>
            </a:pPr>
            <a:r>
              <a:rPr lang="en-US" dirty="0"/>
              <a:t>Side chains and branching</a:t>
            </a:r>
          </a:p>
          <a:p>
            <a:pPr marL="285750" indent="-285750">
              <a:buFontTx/>
              <a:buChar char="-"/>
            </a:pPr>
            <a:r>
              <a:rPr lang="en-US" dirty="0"/>
              <a:t>Ethers</a:t>
            </a:r>
          </a:p>
        </p:txBody>
      </p:sp>
      <p:sp>
        <p:nvSpPr>
          <p:cNvPr id="11" name="TextBox 10"/>
          <p:cNvSpPr txBox="1"/>
          <p:nvPr/>
        </p:nvSpPr>
        <p:spPr>
          <a:xfrm>
            <a:off x="5467102" y="2414435"/>
            <a:ext cx="2307811" cy="1200329"/>
          </a:xfrm>
          <a:prstGeom prst="rect">
            <a:avLst/>
          </a:prstGeom>
          <a:noFill/>
        </p:spPr>
        <p:txBody>
          <a:bodyPr wrap="none" rtlCol="0">
            <a:spAutoFit/>
          </a:bodyPr>
          <a:lstStyle/>
          <a:p>
            <a:r>
              <a:rPr lang="en-US" b="1" dirty="0"/>
              <a:t>Favors biodegradation</a:t>
            </a:r>
          </a:p>
          <a:p>
            <a:pPr marL="285750" indent="-285750">
              <a:buFontTx/>
              <a:buChar char="-"/>
            </a:pPr>
            <a:r>
              <a:rPr lang="en-US" dirty="0"/>
              <a:t>Linear chains</a:t>
            </a:r>
          </a:p>
          <a:p>
            <a:pPr marL="285750" indent="-285750">
              <a:buFontTx/>
              <a:buChar char="-"/>
            </a:pPr>
            <a:r>
              <a:rPr lang="en-US" dirty="0" err="1"/>
              <a:t>Cyclo</a:t>
            </a:r>
            <a:r>
              <a:rPr lang="en-US" dirty="0"/>
              <a:t> </a:t>
            </a:r>
          </a:p>
          <a:p>
            <a:pPr marL="285750" indent="-285750">
              <a:buFontTx/>
              <a:buChar char="-"/>
            </a:pPr>
            <a:r>
              <a:rPr lang="en-US" dirty="0"/>
              <a:t>Esters</a:t>
            </a:r>
          </a:p>
        </p:txBody>
      </p:sp>
      <p:sp>
        <p:nvSpPr>
          <p:cNvPr id="12" name="Rounded Rectangle 11"/>
          <p:cNvSpPr/>
          <p:nvPr/>
        </p:nvSpPr>
        <p:spPr>
          <a:xfrm>
            <a:off x="5467102" y="2295091"/>
            <a:ext cx="5125476" cy="1403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331035" y="4417416"/>
            <a:ext cx="1231427" cy="369332"/>
          </a:xfrm>
          <a:prstGeom prst="rect">
            <a:avLst/>
          </a:prstGeom>
          <a:noFill/>
        </p:spPr>
        <p:txBody>
          <a:bodyPr wrap="none" rtlCol="0">
            <a:spAutoFit/>
          </a:bodyPr>
          <a:lstStyle/>
          <a:p>
            <a:r>
              <a:rPr lang="en-US" dirty="0"/>
              <a:t>1&gt;4&gt;2&gt;3&gt;5</a:t>
            </a:r>
          </a:p>
        </p:txBody>
      </p:sp>
      <p:sp>
        <p:nvSpPr>
          <p:cNvPr id="14" name="TextBox 13"/>
          <p:cNvSpPr txBox="1"/>
          <p:nvPr/>
        </p:nvSpPr>
        <p:spPr>
          <a:xfrm>
            <a:off x="5761515" y="4145149"/>
            <a:ext cx="1567544" cy="923330"/>
          </a:xfrm>
          <a:prstGeom prst="rect">
            <a:avLst/>
          </a:prstGeom>
          <a:noFill/>
        </p:spPr>
        <p:txBody>
          <a:bodyPr wrap="square" rtlCol="0">
            <a:spAutoFit/>
          </a:bodyPr>
          <a:lstStyle/>
          <a:p>
            <a:r>
              <a:rPr lang="en-US" dirty="0"/>
              <a:t>Most biodegradable (aerobic)</a:t>
            </a:r>
          </a:p>
        </p:txBody>
      </p:sp>
      <p:sp>
        <p:nvSpPr>
          <p:cNvPr id="15" name="TextBox 14"/>
          <p:cNvSpPr txBox="1"/>
          <p:nvPr/>
        </p:nvSpPr>
        <p:spPr>
          <a:xfrm>
            <a:off x="8827329" y="4145149"/>
            <a:ext cx="1579419" cy="646331"/>
          </a:xfrm>
          <a:prstGeom prst="rect">
            <a:avLst/>
          </a:prstGeom>
          <a:noFill/>
        </p:spPr>
        <p:txBody>
          <a:bodyPr wrap="square" rtlCol="0">
            <a:spAutoFit/>
          </a:bodyPr>
          <a:lstStyle/>
          <a:p>
            <a:r>
              <a:rPr lang="en-US" dirty="0"/>
              <a:t>Least biodegradable</a:t>
            </a:r>
          </a:p>
        </p:txBody>
      </p:sp>
      <p:sp>
        <p:nvSpPr>
          <p:cNvPr id="16" name="TextBox 15"/>
          <p:cNvSpPr txBox="1"/>
          <p:nvPr/>
        </p:nvSpPr>
        <p:spPr>
          <a:xfrm>
            <a:off x="7331035" y="5537645"/>
            <a:ext cx="1231427" cy="369332"/>
          </a:xfrm>
          <a:prstGeom prst="rect">
            <a:avLst/>
          </a:prstGeom>
          <a:noFill/>
        </p:spPr>
        <p:txBody>
          <a:bodyPr wrap="none" rtlCol="0">
            <a:spAutoFit/>
          </a:bodyPr>
          <a:lstStyle/>
          <a:p>
            <a:r>
              <a:rPr lang="en-US" dirty="0"/>
              <a:t>1&gt;5&gt;2&gt;4&gt;3</a:t>
            </a:r>
          </a:p>
        </p:txBody>
      </p:sp>
      <p:sp>
        <p:nvSpPr>
          <p:cNvPr id="17" name="TextBox 16"/>
          <p:cNvSpPr txBox="1"/>
          <p:nvPr/>
        </p:nvSpPr>
        <p:spPr>
          <a:xfrm>
            <a:off x="5761515" y="5271557"/>
            <a:ext cx="1567544" cy="923330"/>
          </a:xfrm>
          <a:prstGeom prst="rect">
            <a:avLst/>
          </a:prstGeom>
          <a:noFill/>
        </p:spPr>
        <p:txBody>
          <a:bodyPr wrap="square" rtlCol="0">
            <a:spAutoFit/>
          </a:bodyPr>
          <a:lstStyle/>
          <a:p>
            <a:r>
              <a:rPr lang="en-US" dirty="0"/>
              <a:t>Most biodegradable (anaerobic)</a:t>
            </a:r>
          </a:p>
        </p:txBody>
      </p:sp>
      <p:sp>
        <p:nvSpPr>
          <p:cNvPr id="18" name="TextBox 17"/>
          <p:cNvSpPr txBox="1"/>
          <p:nvPr/>
        </p:nvSpPr>
        <p:spPr>
          <a:xfrm>
            <a:off x="8825354" y="5271557"/>
            <a:ext cx="1579419" cy="646331"/>
          </a:xfrm>
          <a:prstGeom prst="rect">
            <a:avLst/>
          </a:prstGeom>
          <a:noFill/>
        </p:spPr>
        <p:txBody>
          <a:bodyPr wrap="square" rtlCol="0">
            <a:spAutoFit/>
          </a:bodyPr>
          <a:lstStyle/>
          <a:p>
            <a:r>
              <a:rPr lang="en-US" dirty="0"/>
              <a:t>Least biodegradable</a:t>
            </a:r>
          </a:p>
        </p:txBody>
      </p:sp>
      <p:sp>
        <p:nvSpPr>
          <p:cNvPr id="19" name="TextBox 18">
            <a:extLst>
              <a:ext uri="{FF2B5EF4-FFF2-40B4-BE49-F238E27FC236}">
                <a16:creationId xmlns:a16="http://schemas.microsoft.com/office/drawing/2014/main" id="{D71F73DE-9236-4274-8FA3-E27C820701C4}"/>
              </a:ext>
            </a:extLst>
          </p:cNvPr>
          <p:cNvSpPr txBox="1"/>
          <p:nvPr/>
        </p:nvSpPr>
        <p:spPr>
          <a:xfrm>
            <a:off x="1294138" y="355599"/>
            <a:ext cx="1163525" cy="461665"/>
          </a:xfrm>
          <a:prstGeom prst="rect">
            <a:avLst/>
          </a:prstGeom>
          <a:noFill/>
        </p:spPr>
        <p:txBody>
          <a:bodyPr wrap="none" rtlCol="0">
            <a:spAutoFit/>
          </a:bodyPr>
          <a:lstStyle/>
          <a:p>
            <a:pPr algn="ctr"/>
            <a:r>
              <a:rPr lang="en-US" sz="2400" b="1" dirty="0"/>
              <a:t>TEAM 3</a:t>
            </a:r>
          </a:p>
        </p:txBody>
      </p:sp>
      <p:graphicFrame>
        <p:nvGraphicFramePr>
          <p:cNvPr id="20" name="Object 19">
            <a:extLst>
              <a:ext uri="{FF2B5EF4-FFF2-40B4-BE49-F238E27FC236}">
                <a16:creationId xmlns:a16="http://schemas.microsoft.com/office/drawing/2014/main" id="{2F510A43-46F1-436D-9D8A-FCE6363F826D}"/>
              </a:ext>
            </a:extLst>
          </p:cNvPr>
          <p:cNvGraphicFramePr>
            <a:graphicFrameLocks noChangeAspect="1"/>
          </p:cNvGraphicFramePr>
          <p:nvPr>
            <p:extLst>
              <p:ext uri="{D42A27DB-BD31-4B8C-83A1-F6EECF244321}">
                <p14:modId xmlns:p14="http://schemas.microsoft.com/office/powerpoint/2010/main" val="2458928921"/>
              </p:ext>
            </p:extLst>
          </p:nvPr>
        </p:nvGraphicFramePr>
        <p:xfrm>
          <a:off x="1483562" y="831876"/>
          <a:ext cx="2432050" cy="5565775"/>
        </p:xfrm>
        <a:graphic>
          <a:graphicData uri="http://schemas.openxmlformats.org/presentationml/2006/ole">
            <mc:AlternateContent xmlns:mc="http://schemas.openxmlformats.org/markup-compatibility/2006">
              <mc:Choice xmlns:v="urn:schemas-microsoft-com:vml" Requires="v">
                <p:oleObj spid="_x0000_s9310" name="CS ChemDraw Drawing" r:id="rId3" imgW="3251200" imgH="7442200" progId="ChemDraw.Document.6.0">
                  <p:embed/>
                </p:oleObj>
              </mc:Choice>
              <mc:Fallback>
                <p:oleObj name="CS ChemDraw Drawing" r:id="rId3" imgW="3251200" imgH="7442200" progId="ChemDraw.Document.6.0">
                  <p:embed/>
                  <p:pic>
                    <p:nvPicPr>
                      <p:cNvPr id="20" name="Object 19">
                        <a:extLst>
                          <a:ext uri="{FF2B5EF4-FFF2-40B4-BE49-F238E27FC236}">
                            <a16:creationId xmlns:a16="http://schemas.microsoft.com/office/drawing/2014/main" id="{2F510A43-46F1-436D-9D8A-FCE6363F8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562" y="831876"/>
                        <a:ext cx="2432050" cy="5565775"/>
                      </a:xfrm>
                      <a:prstGeom prst="rect">
                        <a:avLst/>
                      </a:prstGeom>
                      <a:noFill/>
                      <a:extLst/>
                    </p:spPr>
                  </p:pic>
                </p:oleObj>
              </mc:Fallback>
            </mc:AlternateContent>
          </a:graphicData>
        </a:graphic>
      </p:graphicFrame>
    </p:spTree>
    <p:extLst>
      <p:ext uri="{BB962C8B-B14F-4D97-AF65-F5344CB8AC3E}">
        <p14:creationId xmlns:p14="http://schemas.microsoft.com/office/powerpoint/2010/main" val="348400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p:bldP spid="14" grpId="0"/>
      <p:bldP spid="15" grpId="0"/>
      <p:bldP spid="16" grpId="0"/>
      <p:bldP spid="17"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35871912"/>
              </p:ext>
            </p:extLst>
          </p:nvPr>
        </p:nvGraphicFramePr>
        <p:xfrm>
          <a:off x="1489541" y="817264"/>
          <a:ext cx="1501775" cy="5430837"/>
        </p:xfrm>
        <a:graphic>
          <a:graphicData uri="http://schemas.openxmlformats.org/presentationml/2006/ole">
            <mc:AlternateContent xmlns:mc="http://schemas.openxmlformats.org/markup-compatibility/2006">
              <mc:Choice xmlns:v="urn:schemas-microsoft-com:vml" Requires="v">
                <p:oleObj spid="_x0000_s10334" name="CS ChemDraw Drawing" r:id="rId3" imgW="2019300" imgH="7251700" progId="ChemDraw.Document.6.0">
                  <p:embed/>
                </p:oleObj>
              </mc:Choice>
              <mc:Fallback>
                <p:oleObj name="CS ChemDraw Drawing" r:id="rId3" imgW="2019300" imgH="7251700" progId="ChemDraw.Document.6.0">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541" y="817264"/>
                        <a:ext cx="1501775" cy="543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a:extLst>
              <a:ext uri="{FF2B5EF4-FFF2-40B4-BE49-F238E27FC236}">
                <a16:creationId xmlns:a16="http://schemas.microsoft.com/office/drawing/2014/main" id="{1C86FBF1-5636-4520-B681-304F8379C8ED}"/>
              </a:ext>
            </a:extLst>
          </p:cNvPr>
          <p:cNvSpPr txBox="1"/>
          <p:nvPr/>
        </p:nvSpPr>
        <p:spPr>
          <a:xfrm>
            <a:off x="1489541" y="355599"/>
            <a:ext cx="1163524" cy="461665"/>
          </a:xfrm>
          <a:prstGeom prst="rect">
            <a:avLst/>
          </a:prstGeom>
          <a:noFill/>
        </p:spPr>
        <p:txBody>
          <a:bodyPr wrap="none" rtlCol="0">
            <a:spAutoFit/>
          </a:bodyPr>
          <a:lstStyle/>
          <a:p>
            <a:pPr algn="ctr"/>
            <a:r>
              <a:rPr lang="en-US" sz="2400" b="1" dirty="0"/>
              <a:t>TEAM 4</a:t>
            </a:r>
          </a:p>
        </p:txBody>
      </p:sp>
    </p:spTree>
    <p:extLst>
      <p:ext uri="{BB962C8B-B14F-4D97-AF65-F5344CB8AC3E}">
        <p14:creationId xmlns:p14="http://schemas.microsoft.com/office/powerpoint/2010/main" val="1677297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52596" y="1154695"/>
            <a:ext cx="3418629" cy="400110"/>
          </a:xfrm>
          <a:prstGeom prst="rect">
            <a:avLst/>
          </a:prstGeom>
          <a:noFill/>
        </p:spPr>
        <p:txBody>
          <a:bodyPr wrap="none" rtlCol="0">
            <a:spAutoFit/>
          </a:bodyPr>
          <a:lstStyle/>
          <a:p>
            <a:pPr algn="ctr"/>
            <a:r>
              <a:rPr lang="en-US" sz="2000" dirty="0"/>
              <a:t>Explosives (TNT, nitroglycerine)</a:t>
            </a:r>
          </a:p>
        </p:txBody>
      </p:sp>
      <p:sp>
        <p:nvSpPr>
          <p:cNvPr id="5" name="TextBox 4"/>
          <p:cNvSpPr txBox="1"/>
          <p:nvPr/>
        </p:nvSpPr>
        <p:spPr>
          <a:xfrm>
            <a:off x="1044187" y="999308"/>
            <a:ext cx="412292" cy="369332"/>
          </a:xfrm>
          <a:prstGeom prst="rect">
            <a:avLst/>
          </a:prstGeom>
          <a:noFill/>
        </p:spPr>
        <p:txBody>
          <a:bodyPr wrap="none" rtlCol="0">
            <a:spAutoFit/>
          </a:bodyPr>
          <a:lstStyle/>
          <a:p>
            <a:r>
              <a:rPr lang="en-US" dirty="0"/>
              <a:t>1. </a:t>
            </a:r>
          </a:p>
        </p:txBody>
      </p:sp>
      <p:sp>
        <p:nvSpPr>
          <p:cNvPr id="6" name="TextBox 5"/>
          <p:cNvSpPr txBox="1"/>
          <p:nvPr/>
        </p:nvSpPr>
        <p:spPr>
          <a:xfrm>
            <a:off x="1044187" y="2037290"/>
            <a:ext cx="412292" cy="369332"/>
          </a:xfrm>
          <a:prstGeom prst="rect">
            <a:avLst/>
          </a:prstGeom>
          <a:noFill/>
        </p:spPr>
        <p:txBody>
          <a:bodyPr wrap="none" rtlCol="0">
            <a:spAutoFit/>
          </a:bodyPr>
          <a:lstStyle/>
          <a:p>
            <a:r>
              <a:rPr lang="en-US" dirty="0"/>
              <a:t>2. </a:t>
            </a:r>
          </a:p>
        </p:txBody>
      </p:sp>
      <p:sp>
        <p:nvSpPr>
          <p:cNvPr id="7" name="TextBox 6"/>
          <p:cNvSpPr txBox="1"/>
          <p:nvPr/>
        </p:nvSpPr>
        <p:spPr>
          <a:xfrm>
            <a:off x="1046551" y="3111560"/>
            <a:ext cx="412292" cy="369332"/>
          </a:xfrm>
          <a:prstGeom prst="rect">
            <a:avLst/>
          </a:prstGeom>
          <a:noFill/>
        </p:spPr>
        <p:txBody>
          <a:bodyPr wrap="none" rtlCol="0">
            <a:spAutoFit/>
          </a:bodyPr>
          <a:lstStyle/>
          <a:p>
            <a:r>
              <a:rPr lang="en-US" dirty="0"/>
              <a:t>3. </a:t>
            </a:r>
          </a:p>
        </p:txBody>
      </p:sp>
      <p:sp>
        <p:nvSpPr>
          <p:cNvPr id="8" name="TextBox 7"/>
          <p:cNvSpPr txBox="1"/>
          <p:nvPr/>
        </p:nvSpPr>
        <p:spPr>
          <a:xfrm>
            <a:off x="1044187" y="4393852"/>
            <a:ext cx="412292" cy="369332"/>
          </a:xfrm>
          <a:prstGeom prst="rect">
            <a:avLst/>
          </a:prstGeom>
          <a:noFill/>
        </p:spPr>
        <p:txBody>
          <a:bodyPr wrap="none" rtlCol="0">
            <a:spAutoFit/>
          </a:bodyPr>
          <a:lstStyle/>
          <a:p>
            <a:r>
              <a:rPr lang="en-US" dirty="0"/>
              <a:t>4. </a:t>
            </a:r>
          </a:p>
        </p:txBody>
      </p:sp>
      <p:sp>
        <p:nvSpPr>
          <p:cNvPr id="9" name="TextBox 8"/>
          <p:cNvSpPr txBox="1"/>
          <p:nvPr/>
        </p:nvSpPr>
        <p:spPr>
          <a:xfrm>
            <a:off x="1044187" y="5334567"/>
            <a:ext cx="412292" cy="369332"/>
          </a:xfrm>
          <a:prstGeom prst="rect">
            <a:avLst/>
          </a:prstGeom>
          <a:noFill/>
        </p:spPr>
        <p:txBody>
          <a:bodyPr wrap="none" rtlCol="0">
            <a:spAutoFit/>
          </a:bodyPr>
          <a:lstStyle/>
          <a:p>
            <a:r>
              <a:rPr lang="en-US" dirty="0"/>
              <a:t>5. </a:t>
            </a:r>
          </a:p>
        </p:txBody>
      </p:sp>
      <p:sp>
        <p:nvSpPr>
          <p:cNvPr id="10" name="TextBox 9"/>
          <p:cNvSpPr txBox="1"/>
          <p:nvPr/>
        </p:nvSpPr>
        <p:spPr>
          <a:xfrm>
            <a:off x="5459450" y="2129802"/>
            <a:ext cx="2660344" cy="923330"/>
          </a:xfrm>
          <a:prstGeom prst="rect">
            <a:avLst/>
          </a:prstGeom>
          <a:noFill/>
        </p:spPr>
        <p:txBody>
          <a:bodyPr wrap="none" rtlCol="0">
            <a:spAutoFit/>
          </a:bodyPr>
          <a:lstStyle/>
          <a:p>
            <a:r>
              <a:rPr lang="en-US" b="1" dirty="0"/>
              <a:t>Favors biodegradation</a:t>
            </a:r>
          </a:p>
          <a:p>
            <a:pPr marL="285750" indent="-285750">
              <a:buFontTx/>
              <a:buChar char="-"/>
            </a:pPr>
            <a:r>
              <a:rPr lang="en-US" dirty="0"/>
              <a:t>Small molecular weight</a:t>
            </a:r>
          </a:p>
          <a:p>
            <a:pPr marL="285750" indent="-285750">
              <a:buFontTx/>
              <a:buChar char="-"/>
            </a:pPr>
            <a:r>
              <a:rPr lang="en-US" dirty="0"/>
              <a:t>OH</a:t>
            </a:r>
          </a:p>
        </p:txBody>
      </p:sp>
      <p:sp>
        <p:nvSpPr>
          <p:cNvPr id="11" name="TextBox 10"/>
          <p:cNvSpPr txBox="1"/>
          <p:nvPr/>
        </p:nvSpPr>
        <p:spPr>
          <a:xfrm>
            <a:off x="8066334" y="2129802"/>
            <a:ext cx="2565562" cy="1200329"/>
          </a:xfrm>
          <a:prstGeom prst="rect">
            <a:avLst/>
          </a:prstGeom>
          <a:noFill/>
        </p:spPr>
        <p:txBody>
          <a:bodyPr wrap="square" rtlCol="0">
            <a:spAutoFit/>
          </a:bodyPr>
          <a:lstStyle/>
          <a:p>
            <a:r>
              <a:rPr lang="en-US" b="1" dirty="0"/>
              <a:t>Disfavors biodegradation</a:t>
            </a:r>
          </a:p>
          <a:p>
            <a:pPr marL="285750" indent="-285750">
              <a:buFontTx/>
              <a:buChar char="-"/>
            </a:pPr>
            <a:r>
              <a:rPr lang="en-US" dirty="0"/>
              <a:t>CH</a:t>
            </a:r>
            <a:r>
              <a:rPr lang="en-US" baseline="-25000" dirty="0"/>
              <a:t>3</a:t>
            </a:r>
          </a:p>
          <a:p>
            <a:pPr marL="285750" indent="-285750">
              <a:buFontTx/>
              <a:buChar char="-"/>
            </a:pPr>
            <a:r>
              <a:rPr lang="en-US" dirty="0"/>
              <a:t>Large MW</a:t>
            </a:r>
          </a:p>
          <a:p>
            <a:pPr marL="285750" indent="-285750">
              <a:buFontTx/>
              <a:buChar char="-"/>
            </a:pPr>
            <a:r>
              <a:rPr lang="en-US" dirty="0"/>
              <a:t>NNO</a:t>
            </a:r>
            <a:r>
              <a:rPr lang="en-US" baseline="-25000" dirty="0"/>
              <a:t>2</a:t>
            </a:r>
            <a:r>
              <a:rPr lang="en-US" dirty="0"/>
              <a:t>CH</a:t>
            </a:r>
            <a:r>
              <a:rPr lang="en-US" baseline="-25000" dirty="0"/>
              <a:t>3</a:t>
            </a:r>
          </a:p>
        </p:txBody>
      </p:sp>
      <p:sp>
        <p:nvSpPr>
          <p:cNvPr id="12" name="Left Bracket 11"/>
          <p:cNvSpPr/>
          <p:nvPr/>
        </p:nvSpPr>
        <p:spPr>
          <a:xfrm flipH="1">
            <a:off x="3056699" y="4496086"/>
            <a:ext cx="463138" cy="140248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3483878" y="4891313"/>
            <a:ext cx="2042555" cy="646331"/>
          </a:xfrm>
          <a:prstGeom prst="rect">
            <a:avLst/>
          </a:prstGeom>
          <a:noFill/>
        </p:spPr>
        <p:txBody>
          <a:bodyPr wrap="square" rtlCol="0">
            <a:spAutoFit/>
          </a:bodyPr>
          <a:lstStyle/>
          <a:p>
            <a:r>
              <a:rPr lang="en-US" dirty="0"/>
              <a:t>Degrades faster due to small MW</a:t>
            </a:r>
          </a:p>
        </p:txBody>
      </p:sp>
      <p:sp>
        <p:nvSpPr>
          <p:cNvPr id="14" name="Rounded Rectangle 13"/>
          <p:cNvSpPr/>
          <p:nvPr/>
        </p:nvSpPr>
        <p:spPr>
          <a:xfrm>
            <a:off x="5459450" y="1876993"/>
            <a:ext cx="5172446" cy="151318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584084" y="3993762"/>
            <a:ext cx="1231427" cy="369332"/>
          </a:xfrm>
          <a:prstGeom prst="rect">
            <a:avLst/>
          </a:prstGeom>
          <a:noFill/>
        </p:spPr>
        <p:txBody>
          <a:bodyPr wrap="none" rtlCol="0">
            <a:spAutoFit/>
          </a:bodyPr>
          <a:lstStyle/>
          <a:p>
            <a:r>
              <a:rPr lang="en-US" dirty="0"/>
              <a:t>4&gt;5&gt;1=2=3</a:t>
            </a:r>
          </a:p>
        </p:txBody>
      </p:sp>
      <p:sp>
        <p:nvSpPr>
          <p:cNvPr id="16" name="TextBox 15"/>
          <p:cNvSpPr txBox="1"/>
          <p:nvPr/>
        </p:nvSpPr>
        <p:spPr>
          <a:xfrm>
            <a:off x="6084575" y="3704583"/>
            <a:ext cx="1567544" cy="923330"/>
          </a:xfrm>
          <a:prstGeom prst="rect">
            <a:avLst/>
          </a:prstGeom>
          <a:noFill/>
        </p:spPr>
        <p:txBody>
          <a:bodyPr wrap="square" rtlCol="0">
            <a:spAutoFit/>
          </a:bodyPr>
          <a:lstStyle/>
          <a:p>
            <a:r>
              <a:rPr lang="en-US" dirty="0"/>
              <a:t>Most biodegradable (aerobic)</a:t>
            </a:r>
          </a:p>
        </p:txBody>
      </p:sp>
      <p:sp>
        <p:nvSpPr>
          <p:cNvPr id="17" name="TextBox 16"/>
          <p:cNvSpPr txBox="1"/>
          <p:nvPr/>
        </p:nvSpPr>
        <p:spPr>
          <a:xfrm>
            <a:off x="8824935" y="3843082"/>
            <a:ext cx="1579419" cy="646331"/>
          </a:xfrm>
          <a:prstGeom prst="rect">
            <a:avLst/>
          </a:prstGeom>
          <a:noFill/>
        </p:spPr>
        <p:txBody>
          <a:bodyPr wrap="square" rtlCol="0">
            <a:spAutoFit/>
          </a:bodyPr>
          <a:lstStyle/>
          <a:p>
            <a:r>
              <a:rPr lang="en-US" dirty="0"/>
              <a:t>Least biodegradable</a:t>
            </a:r>
          </a:p>
        </p:txBody>
      </p:sp>
      <p:sp>
        <p:nvSpPr>
          <p:cNvPr id="18" name="TextBox 17"/>
          <p:cNvSpPr txBox="1"/>
          <p:nvPr/>
        </p:nvSpPr>
        <p:spPr>
          <a:xfrm>
            <a:off x="7617397" y="5149988"/>
            <a:ext cx="1231427" cy="369332"/>
          </a:xfrm>
          <a:prstGeom prst="rect">
            <a:avLst/>
          </a:prstGeom>
          <a:noFill/>
        </p:spPr>
        <p:txBody>
          <a:bodyPr wrap="none" rtlCol="0">
            <a:spAutoFit/>
          </a:bodyPr>
          <a:lstStyle/>
          <a:p>
            <a:r>
              <a:rPr lang="en-US" dirty="0"/>
              <a:t>4&gt;5&gt;2&gt;1&gt;3</a:t>
            </a:r>
          </a:p>
        </p:txBody>
      </p:sp>
      <p:sp>
        <p:nvSpPr>
          <p:cNvPr id="19" name="TextBox 18"/>
          <p:cNvSpPr txBox="1"/>
          <p:nvPr/>
        </p:nvSpPr>
        <p:spPr>
          <a:xfrm>
            <a:off x="6096000" y="4791784"/>
            <a:ext cx="1567544" cy="923330"/>
          </a:xfrm>
          <a:prstGeom prst="rect">
            <a:avLst/>
          </a:prstGeom>
          <a:noFill/>
        </p:spPr>
        <p:txBody>
          <a:bodyPr wrap="square" rtlCol="0">
            <a:spAutoFit/>
          </a:bodyPr>
          <a:lstStyle/>
          <a:p>
            <a:r>
              <a:rPr lang="en-US" dirty="0"/>
              <a:t>Most biodegradable (anaerobic)</a:t>
            </a:r>
          </a:p>
        </p:txBody>
      </p:sp>
      <p:sp>
        <p:nvSpPr>
          <p:cNvPr id="20" name="TextBox 19"/>
          <p:cNvSpPr txBox="1"/>
          <p:nvPr/>
        </p:nvSpPr>
        <p:spPr>
          <a:xfrm>
            <a:off x="8881515" y="5011401"/>
            <a:ext cx="1579419" cy="646331"/>
          </a:xfrm>
          <a:prstGeom prst="rect">
            <a:avLst/>
          </a:prstGeom>
          <a:noFill/>
        </p:spPr>
        <p:txBody>
          <a:bodyPr wrap="square" rtlCol="0">
            <a:spAutoFit/>
          </a:bodyPr>
          <a:lstStyle/>
          <a:p>
            <a:r>
              <a:rPr lang="en-US" dirty="0"/>
              <a:t>Least biodegradable</a:t>
            </a:r>
          </a:p>
        </p:txBody>
      </p:sp>
      <p:sp>
        <p:nvSpPr>
          <p:cNvPr id="21" name="TextBox 20">
            <a:extLst>
              <a:ext uri="{FF2B5EF4-FFF2-40B4-BE49-F238E27FC236}">
                <a16:creationId xmlns:a16="http://schemas.microsoft.com/office/drawing/2014/main" id="{3F91DCF8-3250-4120-B3AC-EAC649D67217}"/>
              </a:ext>
            </a:extLst>
          </p:cNvPr>
          <p:cNvSpPr txBox="1"/>
          <p:nvPr/>
        </p:nvSpPr>
        <p:spPr>
          <a:xfrm>
            <a:off x="1489541" y="355599"/>
            <a:ext cx="1163524" cy="461665"/>
          </a:xfrm>
          <a:prstGeom prst="rect">
            <a:avLst/>
          </a:prstGeom>
          <a:noFill/>
        </p:spPr>
        <p:txBody>
          <a:bodyPr wrap="none" rtlCol="0">
            <a:spAutoFit/>
          </a:bodyPr>
          <a:lstStyle/>
          <a:p>
            <a:pPr algn="ctr"/>
            <a:r>
              <a:rPr lang="en-US" sz="2400" b="1" dirty="0"/>
              <a:t>TEAM 4</a:t>
            </a:r>
          </a:p>
        </p:txBody>
      </p:sp>
      <p:graphicFrame>
        <p:nvGraphicFramePr>
          <p:cNvPr id="22" name="Object 21">
            <a:extLst>
              <a:ext uri="{FF2B5EF4-FFF2-40B4-BE49-F238E27FC236}">
                <a16:creationId xmlns:a16="http://schemas.microsoft.com/office/drawing/2014/main" id="{5F4F4DA2-D7EE-470B-949D-3B66AD376B65}"/>
              </a:ext>
            </a:extLst>
          </p:cNvPr>
          <p:cNvGraphicFramePr>
            <a:graphicFrameLocks noChangeAspect="1"/>
          </p:cNvGraphicFramePr>
          <p:nvPr>
            <p:extLst>
              <p:ext uri="{D42A27DB-BD31-4B8C-83A1-F6EECF244321}">
                <p14:modId xmlns:p14="http://schemas.microsoft.com/office/powerpoint/2010/main" val="3559222799"/>
              </p:ext>
            </p:extLst>
          </p:nvPr>
        </p:nvGraphicFramePr>
        <p:xfrm>
          <a:off x="1460959" y="853433"/>
          <a:ext cx="1501775" cy="5430837"/>
        </p:xfrm>
        <a:graphic>
          <a:graphicData uri="http://schemas.openxmlformats.org/presentationml/2006/ole">
            <mc:AlternateContent xmlns:mc="http://schemas.openxmlformats.org/markup-compatibility/2006">
              <mc:Choice xmlns:v="urn:schemas-microsoft-com:vml" Requires="v">
                <p:oleObj spid="_x0000_s11358" name="CS ChemDraw Drawing" r:id="rId3" imgW="2019300" imgH="7251700" progId="ChemDraw.Document.6.0">
                  <p:embed/>
                </p:oleObj>
              </mc:Choice>
              <mc:Fallback>
                <p:oleObj name="CS ChemDraw Drawing" r:id="rId3" imgW="2019300" imgH="7251700" progId="ChemDraw.Document.6.0">
                  <p:embed/>
                  <p:pic>
                    <p:nvPicPr>
                      <p:cNvPr id="22" name="Object 21">
                        <a:extLst>
                          <a:ext uri="{FF2B5EF4-FFF2-40B4-BE49-F238E27FC236}">
                            <a16:creationId xmlns:a16="http://schemas.microsoft.com/office/drawing/2014/main" id="{5F4F4DA2-D7EE-470B-949D-3B66AD376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959" y="853433"/>
                        <a:ext cx="1501775" cy="543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6705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p:bldP spid="14" grpId="0" animBg="1"/>
      <p:bldP spid="15" grpId="0"/>
      <p:bldP spid="16" grpId="0"/>
      <p:bldP spid="17" grpId="0"/>
      <p:bldP spid="18" grpId="0"/>
      <p:bldP spid="19"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3692-39B4-134B-9AE5-EBC56152F6D9}"/>
              </a:ext>
            </a:extLst>
          </p:cNvPr>
          <p:cNvSpPr>
            <a:spLocks noGrp="1"/>
          </p:cNvSpPr>
          <p:nvPr>
            <p:ph type="title"/>
          </p:nvPr>
        </p:nvSpPr>
        <p:spPr/>
        <p:txBody>
          <a:bodyPr>
            <a:normAutofit/>
          </a:bodyPr>
          <a:lstStyle/>
          <a:p>
            <a:r>
              <a:rPr lang="en-US" sz="4000" dirty="0">
                <a:latin typeface="+mn-lt"/>
              </a:rPr>
              <a:t>Exercise #2</a:t>
            </a:r>
          </a:p>
        </p:txBody>
      </p:sp>
      <p:sp>
        <p:nvSpPr>
          <p:cNvPr id="3" name="Title 1">
            <a:extLst>
              <a:ext uri="{FF2B5EF4-FFF2-40B4-BE49-F238E27FC236}">
                <a16:creationId xmlns:a16="http://schemas.microsoft.com/office/drawing/2014/main" id="{9870202F-D1B4-4376-90F8-DF6DC8A087C9}"/>
              </a:ext>
            </a:extLst>
          </p:cNvPr>
          <p:cNvSpPr txBox="1">
            <a:spLocks/>
          </p:cNvSpPr>
          <p:nvPr/>
        </p:nvSpPr>
        <p:spPr>
          <a:xfrm>
            <a:off x="831850" y="1709738"/>
            <a:ext cx="10524858"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r>
              <a:rPr lang="en-US" sz="2800" dirty="0">
                <a:solidFill>
                  <a:schemeClr val="tx1"/>
                </a:solidFill>
                <a:latin typeface="+mn-lt"/>
              </a:rPr>
              <a:t>Designing for Biodegradability Discussion Questions</a:t>
            </a:r>
          </a:p>
        </p:txBody>
      </p:sp>
    </p:spTree>
    <p:extLst>
      <p:ext uri="{BB962C8B-B14F-4D97-AF65-F5344CB8AC3E}">
        <p14:creationId xmlns:p14="http://schemas.microsoft.com/office/powerpoint/2010/main" val="1258856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3357368"/>
              </p:ext>
            </p:extLst>
          </p:nvPr>
        </p:nvGraphicFramePr>
        <p:xfrm>
          <a:off x="729990" y="1549961"/>
          <a:ext cx="7443770" cy="4626787"/>
        </p:xfrm>
        <a:graphic>
          <a:graphicData uri="http://schemas.openxmlformats.org/drawingml/2006/table">
            <a:tbl>
              <a:tblPr firstRow="1" firstCol="1" bandRow="1">
                <a:tableStyleId>{93296810-A885-4BE3-A3E7-6D5BEEA58F35}</a:tableStyleId>
              </a:tblPr>
              <a:tblGrid>
                <a:gridCol w="3215893">
                  <a:extLst>
                    <a:ext uri="{9D8B030D-6E8A-4147-A177-3AD203B41FA5}">
                      <a16:colId xmlns:a16="http://schemas.microsoft.com/office/drawing/2014/main" val="20000"/>
                    </a:ext>
                  </a:extLst>
                </a:gridCol>
                <a:gridCol w="4227877">
                  <a:extLst>
                    <a:ext uri="{9D8B030D-6E8A-4147-A177-3AD203B41FA5}">
                      <a16:colId xmlns:a16="http://schemas.microsoft.com/office/drawing/2014/main" val="20001"/>
                    </a:ext>
                  </a:extLst>
                </a:gridCol>
              </a:tblGrid>
              <a:tr h="316375">
                <a:tc>
                  <a:txBody>
                    <a:bodyPr/>
                    <a:lstStyle/>
                    <a:p>
                      <a:pPr marL="0" marR="0">
                        <a:spcBef>
                          <a:spcPts val="0"/>
                        </a:spcBef>
                        <a:spcAft>
                          <a:spcPts val="0"/>
                        </a:spcAft>
                      </a:pPr>
                      <a:r>
                        <a:rPr lang="en-US" sz="1800">
                          <a:effectLst/>
                          <a:latin typeface="Arial" charset="0"/>
                          <a:ea typeface="Arial" charset="0"/>
                          <a:cs typeface="Arial" charset="0"/>
                        </a:rPr>
                        <a:t>Feature</a:t>
                      </a:r>
                    </a:p>
                  </a:txBody>
                  <a:tcPr marL="68580" marR="68580" marT="0" marB="0"/>
                </a:tc>
                <a:tc>
                  <a:txBody>
                    <a:bodyPr/>
                    <a:lstStyle/>
                    <a:p>
                      <a:pPr marL="0" marR="0" algn="ctr">
                        <a:spcBef>
                          <a:spcPts val="0"/>
                        </a:spcBef>
                        <a:spcAft>
                          <a:spcPts val="0"/>
                        </a:spcAft>
                      </a:pPr>
                      <a:r>
                        <a:rPr lang="en-US" sz="1800">
                          <a:effectLst/>
                          <a:latin typeface="Arial" charset="0"/>
                          <a:ea typeface="Arial" charset="0"/>
                          <a:cs typeface="Arial" charset="0"/>
                        </a:rPr>
                        <a:t>Structure</a:t>
                      </a:r>
                    </a:p>
                  </a:txBody>
                  <a:tcPr marL="68580" marR="68580" marT="0" marB="0"/>
                </a:tc>
                <a:extLst>
                  <a:ext uri="{0D108BD9-81ED-4DB2-BD59-A6C34878D82A}">
                    <a16:rowId xmlns:a16="http://schemas.microsoft.com/office/drawing/2014/main" val="10000"/>
                  </a:ext>
                </a:extLst>
              </a:tr>
              <a:tr h="949125">
                <a:tc>
                  <a:txBody>
                    <a:bodyPr/>
                    <a:lstStyle/>
                    <a:p>
                      <a:pPr marL="0" marR="0">
                        <a:spcBef>
                          <a:spcPts val="0"/>
                        </a:spcBef>
                        <a:spcAft>
                          <a:spcPts val="0"/>
                        </a:spcAft>
                      </a:pPr>
                      <a:r>
                        <a:rPr lang="en-US" sz="1600" dirty="0">
                          <a:effectLst/>
                          <a:latin typeface="Arial" charset="0"/>
                          <a:ea typeface="Arial" charset="0"/>
                          <a:cs typeface="Arial" charset="0"/>
                        </a:rPr>
                        <a:t>Halogens: Especially chlorine and fluorine and if more than 3 in a molecule</a:t>
                      </a:r>
                    </a:p>
                  </a:txBody>
                  <a:tcPr marL="68580" marR="68580" marT="0" marB="0" anchor="ctr"/>
                </a:tc>
                <a:tc>
                  <a:txBody>
                    <a:bodyPr/>
                    <a:lstStyle/>
                    <a:p>
                      <a:pPr marL="0" marR="0" algn="ctr">
                        <a:spcBef>
                          <a:spcPts val="0"/>
                        </a:spcBef>
                        <a:spcAft>
                          <a:spcPts val="0"/>
                        </a:spcAft>
                      </a:pPr>
                      <a:endParaRPr lang="en-US" sz="1800">
                        <a:effectLst/>
                        <a:latin typeface="Arial" charset="0"/>
                        <a:ea typeface="Arial" charset="0"/>
                        <a:cs typeface="Arial" charset="0"/>
                      </a:endParaRPr>
                    </a:p>
                  </a:txBody>
                  <a:tcPr marL="68580" marR="68580" marT="0" marB="0" anchor="ctr"/>
                </a:tc>
                <a:extLst>
                  <a:ext uri="{0D108BD9-81ED-4DB2-BD59-A6C34878D82A}">
                    <a16:rowId xmlns:a16="http://schemas.microsoft.com/office/drawing/2014/main" val="10001"/>
                  </a:ext>
                </a:extLst>
              </a:tr>
              <a:tr h="632749">
                <a:tc>
                  <a:txBody>
                    <a:bodyPr/>
                    <a:lstStyle/>
                    <a:p>
                      <a:pPr marL="0" marR="0">
                        <a:spcBef>
                          <a:spcPts val="0"/>
                        </a:spcBef>
                        <a:spcAft>
                          <a:spcPts val="0"/>
                        </a:spcAft>
                      </a:pPr>
                      <a:r>
                        <a:rPr lang="en-US" sz="1600" dirty="0">
                          <a:effectLst/>
                          <a:latin typeface="Arial" charset="0"/>
                          <a:ea typeface="Arial" charset="0"/>
                          <a:cs typeface="Arial" charset="0"/>
                        </a:rPr>
                        <a:t>Chain branching if extensive: Quaternary C’s are problematic</a:t>
                      </a:r>
                    </a:p>
                  </a:txBody>
                  <a:tcPr marL="68580" marR="68580" marT="0" marB="0" anchor="ctr"/>
                </a:tc>
                <a:tc>
                  <a:txBody>
                    <a:bodyPr/>
                    <a:lstStyle/>
                    <a:p>
                      <a:pPr marL="0" marR="0" algn="ctr">
                        <a:spcBef>
                          <a:spcPts val="0"/>
                        </a:spcBef>
                        <a:spcAft>
                          <a:spcPts val="0"/>
                        </a:spcAft>
                      </a:pPr>
                      <a:endParaRPr lang="en-US" sz="1800" dirty="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2"/>
                  </a:ext>
                </a:extLst>
              </a:tr>
              <a:tr h="632749">
                <a:tc>
                  <a:txBody>
                    <a:bodyPr/>
                    <a:lstStyle/>
                    <a:p>
                      <a:pPr marL="0" marR="0">
                        <a:spcBef>
                          <a:spcPts val="0"/>
                        </a:spcBef>
                        <a:spcAft>
                          <a:spcPts val="0"/>
                        </a:spcAft>
                      </a:pPr>
                      <a:r>
                        <a:rPr lang="en-US" sz="1600">
                          <a:effectLst/>
                          <a:latin typeface="Arial" charset="0"/>
                          <a:ea typeface="Arial" charset="0"/>
                          <a:cs typeface="Arial" charset="0"/>
                        </a:rPr>
                        <a:t>Tertiary amine, nitro, nitroso, azo, and arylamino groups</a:t>
                      </a:r>
                    </a:p>
                  </a:txBody>
                  <a:tcPr marL="68580" marR="68580" marT="0" marB="0" anchor="ctr"/>
                </a:tc>
                <a:tc>
                  <a:txBody>
                    <a:bodyPr/>
                    <a:lstStyle/>
                    <a:p>
                      <a:pPr marL="0" marR="0" algn="ctr">
                        <a:spcBef>
                          <a:spcPts val="0"/>
                        </a:spcBef>
                        <a:spcAft>
                          <a:spcPts val="0"/>
                        </a:spcAft>
                      </a:pPr>
                      <a:endParaRPr lang="en-US" sz="1800" dirty="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3"/>
                  </a:ext>
                </a:extLst>
              </a:tr>
              <a:tr h="316375">
                <a:tc>
                  <a:txBody>
                    <a:bodyPr/>
                    <a:lstStyle/>
                    <a:p>
                      <a:pPr marL="0" marR="0">
                        <a:spcBef>
                          <a:spcPts val="0"/>
                        </a:spcBef>
                        <a:spcAft>
                          <a:spcPts val="0"/>
                        </a:spcAft>
                      </a:pPr>
                      <a:r>
                        <a:rPr lang="en-US" sz="1600" dirty="0">
                          <a:effectLst/>
                          <a:latin typeface="Arial" charset="0"/>
                          <a:ea typeface="Arial" charset="0"/>
                          <a:cs typeface="Arial" charset="0"/>
                        </a:rPr>
                        <a:t>Polycyclic aromatic residues</a:t>
                      </a:r>
                    </a:p>
                    <a:p>
                      <a:pPr marL="0" marR="0">
                        <a:spcBef>
                          <a:spcPts val="0"/>
                        </a:spcBef>
                        <a:spcAft>
                          <a:spcPts val="0"/>
                        </a:spcAft>
                      </a:pPr>
                      <a:endParaRPr lang="en-US" sz="1600" dirty="0">
                        <a:effectLst/>
                        <a:latin typeface="Arial" charset="0"/>
                        <a:ea typeface="Arial" charset="0"/>
                        <a:cs typeface="Arial" charset="0"/>
                      </a:endParaRPr>
                    </a:p>
                    <a:p>
                      <a:pPr marL="0" marR="0">
                        <a:spcBef>
                          <a:spcPts val="0"/>
                        </a:spcBef>
                        <a:spcAft>
                          <a:spcPts val="0"/>
                        </a:spcAft>
                      </a:pPr>
                      <a:endParaRPr lang="en-US" sz="1600" dirty="0">
                        <a:effectLst/>
                        <a:latin typeface="Arial" charset="0"/>
                        <a:ea typeface="Arial" charset="0"/>
                        <a:cs typeface="Arial" charset="0"/>
                      </a:endParaRPr>
                    </a:p>
                  </a:txBody>
                  <a:tcPr marL="68580" marR="68580" marT="0" marB="0" anchor="ctr"/>
                </a:tc>
                <a:tc>
                  <a:txBody>
                    <a:bodyPr/>
                    <a:lstStyle/>
                    <a:p>
                      <a:pPr marL="0" marR="0">
                        <a:spcBef>
                          <a:spcPts val="0"/>
                        </a:spcBef>
                        <a:spcAft>
                          <a:spcPts val="0"/>
                        </a:spcAft>
                      </a:pPr>
                      <a:endParaRPr lang="en-US" sz="1800" dirty="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4"/>
                  </a:ext>
                </a:extLst>
              </a:tr>
              <a:tr h="316375">
                <a:tc>
                  <a:txBody>
                    <a:bodyPr/>
                    <a:lstStyle/>
                    <a:p>
                      <a:pPr marL="0" marR="0">
                        <a:spcBef>
                          <a:spcPts val="0"/>
                        </a:spcBef>
                        <a:spcAft>
                          <a:spcPts val="0"/>
                        </a:spcAft>
                      </a:pPr>
                      <a:r>
                        <a:rPr lang="en-US" sz="1600" dirty="0">
                          <a:effectLst/>
                          <a:latin typeface="Arial" charset="0"/>
                          <a:ea typeface="Arial" charset="0"/>
                          <a:cs typeface="Arial" charset="0"/>
                        </a:rPr>
                        <a:t>Heterocyclic residues</a:t>
                      </a:r>
                    </a:p>
                    <a:p>
                      <a:pPr marL="0" marR="0">
                        <a:spcBef>
                          <a:spcPts val="0"/>
                        </a:spcBef>
                        <a:spcAft>
                          <a:spcPts val="0"/>
                        </a:spcAft>
                      </a:pPr>
                      <a:endParaRPr lang="en-US" sz="1600" dirty="0">
                        <a:effectLst/>
                        <a:latin typeface="Arial" charset="0"/>
                        <a:ea typeface="Arial" charset="0"/>
                        <a:cs typeface="Arial" charset="0"/>
                      </a:endParaRPr>
                    </a:p>
                    <a:p>
                      <a:pPr marL="0" marR="0">
                        <a:spcBef>
                          <a:spcPts val="0"/>
                        </a:spcBef>
                        <a:spcAft>
                          <a:spcPts val="0"/>
                        </a:spcAft>
                      </a:pPr>
                      <a:endParaRPr lang="en-US" sz="1600" dirty="0">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endParaRPr lang="en-US" sz="180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5"/>
                  </a:ext>
                </a:extLst>
              </a:tr>
              <a:tr h="632749">
                <a:tc>
                  <a:txBody>
                    <a:bodyPr/>
                    <a:lstStyle/>
                    <a:p>
                      <a:pPr marL="0" marR="0">
                        <a:spcBef>
                          <a:spcPts val="0"/>
                        </a:spcBef>
                        <a:spcAft>
                          <a:spcPts val="0"/>
                        </a:spcAft>
                      </a:pPr>
                      <a:r>
                        <a:rPr lang="en-US" sz="1600" dirty="0">
                          <a:effectLst/>
                          <a:latin typeface="Arial" charset="0"/>
                          <a:ea typeface="Arial" charset="0"/>
                          <a:cs typeface="Arial" charset="0"/>
                        </a:rPr>
                        <a:t>Aliphatic ether bonds (except in </a:t>
                      </a:r>
                      <a:r>
                        <a:rPr lang="en-US" sz="1600" dirty="0" err="1">
                          <a:effectLst/>
                          <a:latin typeface="Arial" charset="0"/>
                          <a:ea typeface="Arial" charset="0"/>
                          <a:cs typeface="Arial" charset="0"/>
                        </a:rPr>
                        <a:t>ethoxylates</a:t>
                      </a:r>
                      <a:r>
                        <a:rPr lang="en-US" sz="1600" dirty="0">
                          <a:effectLst/>
                          <a:latin typeface="Arial" charset="0"/>
                          <a:ea typeface="Arial" charset="0"/>
                          <a:cs typeface="Arial" charset="0"/>
                        </a:rPr>
                        <a:t>)</a:t>
                      </a:r>
                    </a:p>
                  </a:txBody>
                  <a:tcPr marL="68580" marR="68580" marT="0" marB="0" anchor="ctr"/>
                </a:tc>
                <a:tc>
                  <a:txBody>
                    <a:bodyPr/>
                    <a:lstStyle/>
                    <a:p>
                      <a:pPr marL="0" marR="0" algn="ctr">
                        <a:spcBef>
                          <a:spcPts val="0"/>
                        </a:spcBef>
                        <a:spcAft>
                          <a:spcPts val="0"/>
                        </a:spcAft>
                      </a:pPr>
                      <a:endParaRPr lang="en-US" sz="1800" dirty="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6"/>
                  </a:ext>
                </a:extLst>
              </a:tr>
            </a:tbl>
          </a:graphicData>
        </a:graphic>
      </p:graphicFrame>
      <p:pic>
        <p:nvPicPr>
          <p:cNvPr id="10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0" y="2251827"/>
            <a:ext cx="3937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2852508"/>
            <a:ext cx="2946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650" y="3538488"/>
            <a:ext cx="30607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8695" y="4052266"/>
            <a:ext cx="33020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2233" y="4837290"/>
            <a:ext cx="13589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4718" y="5702245"/>
            <a:ext cx="664098" cy="3394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8514" y="5617142"/>
            <a:ext cx="1334422" cy="485243"/>
          </a:xfrm>
          <a:prstGeom prst="rect">
            <a:avLst/>
          </a:prstGeom>
        </p:spPr>
      </p:pic>
      <p:sp>
        <p:nvSpPr>
          <p:cNvPr id="8" name="TextBox 7"/>
          <p:cNvSpPr txBox="1"/>
          <p:nvPr/>
        </p:nvSpPr>
        <p:spPr>
          <a:xfrm>
            <a:off x="8546331" y="3313602"/>
            <a:ext cx="2972829" cy="1477328"/>
          </a:xfrm>
          <a:prstGeom prst="rect">
            <a:avLst/>
          </a:prstGeom>
          <a:noFill/>
        </p:spPr>
        <p:txBody>
          <a:bodyPr wrap="square" rtlCol="0">
            <a:spAutoFit/>
          </a:bodyPr>
          <a:lstStyle/>
          <a:p>
            <a:r>
              <a:rPr lang="en-US" sz="2400" dirty="0"/>
              <a:t>Features that </a:t>
            </a:r>
            <a:r>
              <a:rPr lang="en-US" sz="2400" b="1" dirty="0"/>
              <a:t>increase resistance </a:t>
            </a:r>
            <a:r>
              <a:rPr lang="en-US" sz="2400" dirty="0"/>
              <a:t>to aerobic biodegradation</a:t>
            </a:r>
          </a:p>
          <a:p>
            <a:endParaRPr lang="en-US" dirty="0"/>
          </a:p>
        </p:txBody>
      </p:sp>
      <p:sp>
        <p:nvSpPr>
          <p:cNvPr id="13" name="TextBox 12">
            <a:extLst>
              <a:ext uri="{FF2B5EF4-FFF2-40B4-BE49-F238E27FC236}">
                <a16:creationId xmlns:a16="http://schemas.microsoft.com/office/drawing/2014/main" id="{8BCF397D-45CC-7344-9804-1F3668B88C0F}"/>
              </a:ext>
            </a:extLst>
          </p:cNvPr>
          <p:cNvSpPr txBox="1"/>
          <p:nvPr/>
        </p:nvSpPr>
        <p:spPr>
          <a:xfrm>
            <a:off x="520480" y="522997"/>
            <a:ext cx="11358430" cy="707886"/>
          </a:xfrm>
          <a:prstGeom prst="rect">
            <a:avLst/>
          </a:prstGeom>
          <a:noFill/>
        </p:spPr>
        <p:txBody>
          <a:bodyPr wrap="none" rtlCol="0">
            <a:spAutoFit/>
          </a:bodyPr>
          <a:lstStyle/>
          <a:p>
            <a:pPr algn="ctr"/>
            <a:r>
              <a:rPr lang="en-US" sz="4000" dirty="0">
                <a:solidFill>
                  <a:schemeClr val="tx1">
                    <a:lumMod val="75000"/>
                    <a:lumOff val="25000"/>
                  </a:schemeClr>
                </a:solidFill>
              </a:rPr>
              <a:t>Designing for Biodegradability: Discussion Questions</a:t>
            </a:r>
          </a:p>
        </p:txBody>
      </p:sp>
    </p:spTree>
    <p:extLst>
      <p:ext uri="{BB962C8B-B14F-4D97-AF65-F5344CB8AC3E}">
        <p14:creationId xmlns:p14="http://schemas.microsoft.com/office/powerpoint/2010/main" val="2271689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701484" y="2313381"/>
          <a:ext cx="8461093" cy="3460060"/>
        </p:xfrm>
        <a:graphic>
          <a:graphicData uri="http://schemas.openxmlformats.org/drawingml/2006/table">
            <a:tbl>
              <a:tblPr firstRow="1" firstCol="1" bandRow="1">
                <a:tableStyleId>{93296810-A885-4BE3-A3E7-6D5BEEA58F35}</a:tableStyleId>
              </a:tblPr>
              <a:tblGrid>
                <a:gridCol w="3599727">
                  <a:extLst>
                    <a:ext uri="{9D8B030D-6E8A-4147-A177-3AD203B41FA5}">
                      <a16:colId xmlns:a16="http://schemas.microsoft.com/office/drawing/2014/main" val="20000"/>
                    </a:ext>
                  </a:extLst>
                </a:gridCol>
                <a:gridCol w="4861366">
                  <a:extLst>
                    <a:ext uri="{9D8B030D-6E8A-4147-A177-3AD203B41FA5}">
                      <a16:colId xmlns:a16="http://schemas.microsoft.com/office/drawing/2014/main" val="20001"/>
                    </a:ext>
                  </a:extLst>
                </a:gridCol>
              </a:tblGrid>
              <a:tr h="316375">
                <a:tc>
                  <a:txBody>
                    <a:bodyPr/>
                    <a:lstStyle/>
                    <a:p>
                      <a:pPr marL="0" marR="0">
                        <a:spcBef>
                          <a:spcPts val="0"/>
                        </a:spcBef>
                        <a:spcAft>
                          <a:spcPts val="0"/>
                        </a:spcAft>
                      </a:pPr>
                      <a:r>
                        <a:rPr lang="en-US" sz="1800">
                          <a:effectLst/>
                          <a:latin typeface="Arial" charset="0"/>
                          <a:ea typeface="Arial" charset="0"/>
                          <a:cs typeface="Arial" charset="0"/>
                        </a:rPr>
                        <a:t>Feature</a:t>
                      </a:r>
                    </a:p>
                  </a:txBody>
                  <a:tcPr marL="68580" marR="68580" marT="0" marB="0"/>
                </a:tc>
                <a:tc>
                  <a:txBody>
                    <a:bodyPr/>
                    <a:lstStyle/>
                    <a:p>
                      <a:pPr marL="0" marR="0" algn="ctr">
                        <a:spcBef>
                          <a:spcPts val="0"/>
                        </a:spcBef>
                        <a:spcAft>
                          <a:spcPts val="0"/>
                        </a:spcAft>
                      </a:pPr>
                      <a:r>
                        <a:rPr lang="en-US" sz="1800">
                          <a:effectLst/>
                          <a:latin typeface="Arial" charset="0"/>
                          <a:ea typeface="Arial" charset="0"/>
                          <a:cs typeface="Arial" charset="0"/>
                        </a:rPr>
                        <a:t>Structure</a:t>
                      </a:r>
                    </a:p>
                  </a:txBody>
                  <a:tcPr marL="68580" marR="68580" marT="0" marB="0"/>
                </a:tc>
                <a:extLst>
                  <a:ext uri="{0D108BD9-81ED-4DB2-BD59-A6C34878D82A}">
                    <a16:rowId xmlns:a16="http://schemas.microsoft.com/office/drawing/2014/main" val="10000"/>
                  </a:ext>
                </a:extLst>
              </a:tr>
              <a:tr h="949125">
                <a:tc>
                  <a:txBody>
                    <a:bodyPr/>
                    <a:lstStyle/>
                    <a:p>
                      <a:pPr marL="0" marR="0">
                        <a:spcBef>
                          <a:spcPts val="0"/>
                        </a:spcBef>
                        <a:spcAft>
                          <a:spcPts val="0"/>
                        </a:spcAft>
                      </a:pPr>
                      <a:r>
                        <a:rPr lang="en-US" sz="1600" dirty="0">
                          <a:effectLst/>
                          <a:latin typeface="Arial" charset="0"/>
                          <a:ea typeface="Arial" charset="0"/>
                          <a:cs typeface="Arial" charset="0"/>
                        </a:rPr>
                        <a:t>Groups susceptible to enzymatic hydrolysis (esters, including phosphate esters) and amides</a:t>
                      </a:r>
                    </a:p>
                  </a:txBody>
                  <a:tcPr marL="68580" marR="68580" marT="0" marB="0"/>
                </a:tc>
                <a:tc>
                  <a:txBody>
                    <a:bodyPr/>
                    <a:lstStyle/>
                    <a:p>
                      <a:pPr marL="0" marR="0" algn="ctr">
                        <a:spcBef>
                          <a:spcPts val="0"/>
                        </a:spcBef>
                        <a:spcAft>
                          <a:spcPts val="0"/>
                        </a:spcAft>
                      </a:pPr>
                      <a:endParaRPr lang="en-US" sz="1800" dirty="0">
                        <a:effectLst/>
                        <a:latin typeface="Arial" charset="0"/>
                        <a:ea typeface="Arial" charset="0"/>
                        <a:cs typeface="Arial" charset="0"/>
                      </a:endParaRPr>
                    </a:p>
                  </a:txBody>
                  <a:tcPr marL="68580" marR="68580" marT="0" marB="0" anchor="ctr"/>
                </a:tc>
                <a:extLst>
                  <a:ext uri="{0D108BD9-81ED-4DB2-BD59-A6C34878D82A}">
                    <a16:rowId xmlns:a16="http://schemas.microsoft.com/office/drawing/2014/main" val="10001"/>
                  </a:ext>
                </a:extLst>
              </a:tr>
              <a:tr h="632749">
                <a:tc>
                  <a:txBody>
                    <a:bodyPr/>
                    <a:lstStyle/>
                    <a:p>
                      <a:pPr marL="0" marR="0">
                        <a:spcBef>
                          <a:spcPts val="0"/>
                        </a:spcBef>
                        <a:spcAft>
                          <a:spcPts val="0"/>
                        </a:spcAft>
                      </a:pPr>
                      <a:r>
                        <a:rPr lang="en-US" sz="1600" dirty="0">
                          <a:effectLst/>
                          <a:latin typeface="Arial" charset="0"/>
                          <a:ea typeface="Arial" charset="0"/>
                          <a:cs typeface="Arial" charset="0"/>
                        </a:rPr>
                        <a:t>Oxygen atoms in the form of hydroxyl, aldehyde, or carboxylic acid groups, ketones (not ether, with the exception of </a:t>
                      </a:r>
                      <a:r>
                        <a:rPr lang="en-US" sz="1600" dirty="0" err="1">
                          <a:effectLst/>
                          <a:latin typeface="Arial" charset="0"/>
                          <a:ea typeface="Arial" charset="0"/>
                          <a:cs typeface="Arial" charset="0"/>
                        </a:rPr>
                        <a:t>ethoxylate</a:t>
                      </a:r>
                      <a:r>
                        <a:rPr lang="en-US" sz="1600" dirty="0">
                          <a:effectLst/>
                          <a:latin typeface="Arial" charset="0"/>
                          <a:ea typeface="Arial" charset="0"/>
                          <a:cs typeface="Arial" charset="0"/>
                        </a:rPr>
                        <a:t> groups)</a:t>
                      </a:r>
                    </a:p>
                  </a:txBody>
                  <a:tcPr marL="68580" marR="68580" marT="0" marB="0"/>
                </a:tc>
                <a:tc>
                  <a:txBody>
                    <a:bodyPr/>
                    <a:lstStyle/>
                    <a:p>
                      <a:pPr marL="0" marR="0" algn="ctr">
                        <a:spcBef>
                          <a:spcPts val="0"/>
                        </a:spcBef>
                        <a:spcAft>
                          <a:spcPts val="0"/>
                        </a:spcAft>
                      </a:pPr>
                      <a:endParaRPr lang="en-US" sz="180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2"/>
                  </a:ext>
                </a:extLst>
              </a:tr>
              <a:tr h="632749">
                <a:tc>
                  <a:txBody>
                    <a:bodyPr/>
                    <a:lstStyle/>
                    <a:p>
                      <a:pPr marL="0" marR="0">
                        <a:spcBef>
                          <a:spcPts val="0"/>
                        </a:spcBef>
                        <a:spcAft>
                          <a:spcPts val="0"/>
                        </a:spcAft>
                      </a:pPr>
                      <a:r>
                        <a:rPr lang="en-US" sz="1600" dirty="0">
                          <a:effectLst/>
                          <a:latin typeface="Arial" charset="0"/>
                          <a:ea typeface="Arial" charset="0"/>
                          <a:cs typeface="Arial" charset="0"/>
                        </a:rPr>
                        <a:t>Unsubstituted linear alkyl chains (especially </a:t>
                      </a:r>
                      <a:r>
                        <a:rPr lang="en-US" sz="1600" dirty="0">
                          <a:effectLst/>
                          <a:latin typeface="Arial" charset="0"/>
                          <a:ea typeface="Arial" charset="0"/>
                          <a:cs typeface="Arial" charset="0"/>
                          <a:sym typeface="Symbol" charset="2"/>
                        </a:rPr>
                        <a:t></a:t>
                      </a:r>
                      <a:r>
                        <a:rPr lang="en-US" sz="1600" dirty="0">
                          <a:effectLst/>
                          <a:latin typeface="Arial" charset="0"/>
                          <a:ea typeface="Arial" charset="0"/>
                          <a:cs typeface="Arial" charset="0"/>
                        </a:rPr>
                        <a:t> 4 carbons) and phenyl rings</a:t>
                      </a:r>
                    </a:p>
                    <a:p>
                      <a:pPr marL="0" marR="0">
                        <a:spcBef>
                          <a:spcPts val="0"/>
                        </a:spcBef>
                        <a:spcAft>
                          <a:spcPts val="0"/>
                        </a:spcAft>
                      </a:pPr>
                      <a:endParaRPr lang="en-US" sz="1600" dirty="0">
                        <a:effectLst/>
                        <a:latin typeface="Arial" charset="0"/>
                        <a:ea typeface="Arial" charset="0"/>
                        <a:cs typeface="Arial" charset="0"/>
                      </a:endParaRPr>
                    </a:p>
                  </a:txBody>
                  <a:tcPr marL="68580" marR="68580" marT="0" marB="0"/>
                </a:tc>
                <a:tc>
                  <a:txBody>
                    <a:bodyPr/>
                    <a:lstStyle/>
                    <a:p>
                      <a:pPr marL="0" marR="0" algn="ctr">
                        <a:spcBef>
                          <a:spcPts val="0"/>
                        </a:spcBef>
                        <a:spcAft>
                          <a:spcPts val="0"/>
                        </a:spcAft>
                      </a:pPr>
                      <a:endParaRPr lang="en-US" sz="1800" dirty="0">
                        <a:effectLst/>
                        <a:latin typeface="Arial" charset="0"/>
                        <a:ea typeface="Arial" charset="0"/>
                        <a:cs typeface="Arial" charset="0"/>
                      </a:endParaRPr>
                    </a:p>
                  </a:txBody>
                  <a:tcPr marL="68580" marR="68580" marT="0" marB="0"/>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779" y="4316448"/>
            <a:ext cx="1334422" cy="485243"/>
          </a:xfrm>
          <a:prstGeom prst="rect">
            <a:avLst/>
          </a:prstGeom>
        </p:spPr>
      </p:pic>
      <p:sp>
        <p:nvSpPr>
          <p:cNvPr id="8" name="TextBox 7"/>
          <p:cNvSpPr txBox="1"/>
          <p:nvPr/>
        </p:nvSpPr>
        <p:spPr>
          <a:xfrm>
            <a:off x="1569425" y="1765064"/>
            <a:ext cx="8725209" cy="738664"/>
          </a:xfrm>
          <a:prstGeom prst="rect">
            <a:avLst/>
          </a:prstGeom>
          <a:noFill/>
        </p:spPr>
        <p:txBody>
          <a:bodyPr wrap="none" rtlCol="0">
            <a:spAutoFit/>
          </a:bodyPr>
          <a:lstStyle/>
          <a:p>
            <a:r>
              <a:rPr lang="en-US" sz="2400" dirty="0"/>
              <a:t>Molecular features that generally </a:t>
            </a:r>
            <a:r>
              <a:rPr lang="en-US" sz="2400" b="1" dirty="0"/>
              <a:t>increase aerobic biodegradability:</a:t>
            </a:r>
            <a:endParaRPr lang="en-US" sz="2400" dirty="0"/>
          </a:p>
          <a:p>
            <a:endParaRPr lang="en-US" dirty="0"/>
          </a:p>
        </p:txBody>
      </p:sp>
      <p:pic>
        <p:nvPicPr>
          <p:cNvPr id="12" name="Picture 11"/>
          <p:cNvPicPr/>
          <p:nvPr/>
        </p:nvPicPr>
        <p:blipFill>
          <a:blip r:embed="rId4">
            <a:extLst>
              <a:ext uri="{28A0092B-C50C-407E-A947-70E740481C1C}">
                <a14:useLocalDpi xmlns:a14="http://schemas.microsoft.com/office/drawing/2010/main" val="0"/>
              </a:ext>
            </a:extLst>
          </a:blip>
          <a:stretch>
            <a:fillRect/>
          </a:stretch>
        </p:blipFill>
        <p:spPr>
          <a:xfrm>
            <a:off x="6038575" y="2717506"/>
            <a:ext cx="3460831" cy="725165"/>
          </a:xfrm>
          <a:prstGeom prst="rect">
            <a:avLst/>
          </a:prstGeom>
        </p:spPr>
      </p:pic>
      <p:pic>
        <p:nvPicPr>
          <p:cNvPr id="13" name="Picture 12"/>
          <p:cNvPicPr/>
          <p:nvPr/>
        </p:nvPicPr>
        <p:blipFill>
          <a:blip r:embed="rId5">
            <a:extLst>
              <a:ext uri="{28A0092B-C50C-407E-A947-70E740481C1C}">
                <a14:useLocalDpi xmlns:a14="http://schemas.microsoft.com/office/drawing/2010/main" val="0"/>
              </a:ext>
            </a:extLst>
          </a:blip>
          <a:stretch>
            <a:fillRect/>
          </a:stretch>
        </p:blipFill>
        <p:spPr>
          <a:xfrm>
            <a:off x="5932030" y="3619899"/>
            <a:ext cx="3284855" cy="549910"/>
          </a:xfrm>
          <a:prstGeom prst="rect">
            <a:avLst/>
          </a:prstGeom>
        </p:spPr>
      </p:pic>
      <p:pic>
        <p:nvPicPr>
          <p:cNvPr id="14" name="Picture 13"/>
          <p:cNvPicPr/>
          <p:nvPr/>
        </p:nvPicPr>
        <p:blipFill>
          <a:blip r:embed="rId6">
            <a:extLst>
              <a:ext uri="{28A0092B-C50C-407E-A947-70E740481C1C}">
                <a14:useLocalDpi xmlns:a14="http://schemas.microsoft.com/office/drawing/2010/main" val="0"/>
              </a:ext>
            </a:extLst>
          </a:blip>
          <a:stretch>
            <a:fillRect/>
          </a:stretch>
        </p:blipFill>
        <p:spPr>
          <a:xfrm>
            <a:off x="7061600" y="5015468"/>
            <a:ext cx="1414780" cy="544195"/>
          </a:xfrm>
          <a:prstGeom prst="rect">
            <a:avLst/>
          </a:prstGeom>
        </p:spPr>
      </p:pic>
      <p:sp>
        <p:nvSpPr>
          <p:cNvPr id="10" name="TextBox 9">
            <a:extLst>
              <a:ext uri="{FF2B5EF4-FFF2-40B4-BE49-F238E27FC236}">
                <a16:creationId xmlns:a16="http://schemas.microsoft.com/office/drawing/2014/main" id="{E96CF7C8-B003-2149-BA83-768358DB3552}"/>
              </a:ext>
            </a:extLst>
          </p:cNvPr>
          <p:cNvSpPr txBox="1"/>
          <p:nvPr/>
        </p:nvSpPr>
        <p:spPr>
          <a:xfrm>
            <a:off x="654132" y="539800"/>
            <a:ext cx="11358430" cy="707886"/>
          </a:xfrm>
          <a:prstGeom prst="rect">
            <a:avLst/>
          </a:prstGeom>
          <a:noFill/>
        </p:spPr>
        <p:txBody>
          <a:bodyPr wrap="none" rtlCol="0">
            <a:spAutoFit/>
          </a:bodyPr>
          <a:lstStyle/>
          <a:p>
            <a:r>
              <a:rPr lang="en-US" sz="4000" dirty="0">
                <a:solidFill>
                  <a:schemeClr val="tx1">
                    <a:lumMod val="75000"/>
                    <a:lumOff val="25000"/>
                  </a:schemeClr>
                </a:solidFill>
              </a:rPr>
              <a:t>Designing for Biodegradability: Discussion Questions</a:t>
            </a:r>
          </a:p>
        </p:txBody>
      </p:sp>
    </p:spTree>
    <p:extLst>
      <p:ext uri="{BB962C8B-B14F-4D97-AF65-F5344CB8AC3E}">
        <p14:creationId xmlns:p14="http://schemas.microsoft.com/office/powerpoint/2010/main" val="2434256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6398" y="1587093"/>
            <a:ext cx="11285316" cy="3979103"/>
          </a:xfrm>
        </p:spPr>
        <p:txBody>
          <a:bodyPr>
            <a:normAutofit/>
          </a:bodyPr>
          <a:lstStyle/>
          <a:p>
            <a:pPr marL="0" lvl="0" indent="0">
              <a:buNone/>
            </a:pPr>
            <a:r>
              <a:rPr lang="en-US" sz="2400" dirty="0"/>
              <a:t>Triclosan was used extensively as an antimicrobial agent in soaps, detergents and other household products. </a:t>
            </a:r>
          </a:p>
          <a:p>
            <a:pPr marL="0" lvl="0" indent="0">
              <a:buNone/>
            </a:pPr>
            <a:endParaRPr lang="en-US" sz="2400" dirty="0"/>
          </a:p>
          <a:p>
            <a:pPr marL="0" lvl="0" indent="0">
              <a:buNone/>
            </a:pPr>
            <a:r>
              <a:rPr lang="en-US" sz="2400" dirty="0"/>
              <a:t>In 2016, the U.S. FDA announced that as of September 2017, they would prohibit the sale of consumer antiseptic washes containing triclosan. There are some health concerns linked to triclosan, including it being a possible endocrine disrupting chemical. Based on the structure, would you expect the chemical to persist in aerobic conditions?</a:t>
            </a:r>
          </a:p>
          <a:p>
            <a:pPr marL="0" indent="0">
              <a:buNone/>
            </a:pPr>
            <a:endParaRPr lang="en-US" sz="1600" dirty="0">
              <a:latin typeface="Arial" charset="0"/>
              <a:ea typeface="Arial" charset="0"/>
              <a:cs typeface="Arial" charset="0"/>
            </a:endParaRPr>
          </a:p>
          <a:p>
            <a:endParaRPr lang="en-US" sz="1600" dirty="0">
              <a:latin typeface="Arial" charset="0"/>
              <a:ea typeface="Arial" charset="0"/>
              <a:cs typeface="Arial" charset="0"/>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4712847" y="4500743"/>
            <a:ext cx="2766349" cy="1341203"/>
          </a:xfrm>
          <a:prstGeom prst="rect">
            <a:avLst/>
          </a:prstGeom>
        </p:spPr>
      </p:pic>
      <p:sp>
        <p:nvSpPr>
          <p:cNvPr id="12" name="TextBox 11">
            <a:extLst>
              <a:ext uri="{FF2B5EF4-FFF2-40B4-BE49-F238E27FC236}">
                <a16:creationId xmlns:a16="http://schemas.microsoft.com/office/drawing/2014/main" id="{B4BA8C1F-450B-D645-B8AE-E0C00011F563}"/>
              </a:ext>
            </a:extLst>
          </p:cNvPr>
          <p:cNvSpPr txBox="1"/>
          <p:nvPr/>
        </p:nvSpPr>
        <p:spPr>
          <a:xfrm>
            <a:off x="707628" y="477626"/>
            <a:ext cx="11358430" cy="707886"/>
          </a:xfrm>
          <a:prstGeom prst="rect">
            <a:avLst/>
          </a:prstGeom>
          <a:noFill/>
        </p:spPr>
        <p:txBody>
          <a:bodyPr wrap="none" rtlCol="0">
            <a:spAutoFit/>
          </a:bodyPr>
          <a:lstStyle/>
          <a:p>
            <a:r>
              <a:rPr lang="en-US" sz="4000" dirty="0">
                <a:solidFill>
                  <a:schemeClr val="tx1">
                    <a:lumMod val="75000"/>
                    <a:lumOff val="25000"/>
                  </a:schemeClr>
                </a:solidFill>
              </a:rPr>
              <a:t>Designing for Biodegradability: Discussion Questions</a:t>
            </a:r>
          </a:p>
        </p:txBody>
      </p:sp>
      <p:sp>
        <p:nvSpPr>
          <p:cNvPr id="6" name="TextBox 5">
            <a:extLst>
              <a:ext uri="{FF2B5EF4-FFF2-40B4-BE49-F238E27FC236}">
                <a16:creationId xmlns:a16="http://schemas.microsoft.com/office/drawing/2014/main" id="{AF420695-76BB-9B4F-9AE5-8A3B1B40A541}"/>
              </a:ext>
            </a:extLst>
          </p:cNvPr>
          <p:cNvSpPr txBox="1"/>
          <p:nvPr/>
        </p:nvSpPr>
        <p:spPr>
          <a:xfrm>
            <a:off x="6386843" y="6331289"/>
            <a:ext cx="5684871" cy="677108"/>
          </a:xfrm>
          <a:prstGeom prst="rect">
            <a:avLst/>
          </a:prstGeom>
          <a:noFill/>
        </p:spPr>
        <p:txBody>
          <a:bodyPr wrap="square" rtlCol="0">
            <a:spAutoFit/>
          </a:bodyPr>
          <a:lstStyle/>
          <a:p>
            <a:r>
              <a:rPr lang="en-US" sz="1200" i="1" dirty="0">
                <a:solidFill>
                  <a:schemeClr val="tx1">
                    <a:lumMod val="75000"/>
                    <a:lumOff val="25000"/>
                  </a:schemeClr>
                </a:solidFill>
              </a:rPr>
              <a:t>U.S. Food and Drug Administration. September 2, 2016,</a:t>
            </a:r>
            <a:endParaRPr lang="en-US" sz="1200" dirty="0">
              <a:solidFill>
                <a:schemeClr val="tx1">
                  <a:lumMod val="75000"/>
                  <a:lumOff val="25000"/>
                </a:schemeClr>
              </a:solidFill>
            </a:endParaRPr>
          </a:p>
          <a:p>
            <a:r>
              <a:rPr lang="en-US" sz="1200" dirty="0">
                <a:solidFill>
                  <a:schemeClr val="tx1">
                    <a:lumMod val="75000"/>
                    <a:lumOff val="25000"/>
                  </a:schemeClr>
                </a:solidFill>
              </a:rPr>
              <a:t>https://</a:t>
            </a:r>
            <a:r>
              <a:rPr lang="en-US" sz="1200" dirty="0" err="1">
                <a:solidFill>
                  <a:schemeClr val="tx1">
                    <a:lumMod val="75000"/>
                    <a:lumOff val="25000"/>
                  </a:schemeClr>
                </a:solidFill>
              </a:rPr>
              <a:t>www.fda.gov</a:t>
            </a:r>
            <a:r>
              <a:rPr lang="en-US" sz="1200" dirty="0">
                <a:solidFill>
                  <a:schemeClr val="tx1">
                    <a:lumMod val="75000"/>
                    <a:lumOff val="25000"/>
                  </a:schemeClr>
                </a:solidFill>
              </a:rPr>
              <a:t>/</a:t>
            </a:r>
            <a:r>
              <a:rPr lang="en-US" sz="1200" dirty="0" err="1">
                <a:solidFill>
                  <a:schemeClr val="tx1">
                    <a:lumMod val="75000"/>
                    <a:lumOff val="25000"/>
                  </a:schemeClr>
                </a:solidFill>
              </a:rPr>
              <a:t>NewsEvents</a:t>
            </a:r>
            <a:r>
              <a:rPr lang="en-US" sz="1200" dirty="0">
                <a:solidFill>
                  <a:schemeClr val="tx1">
                    <a:lumMod val="75000"/>
                    <a:lumOff val="25000"/>
                  </a:schemeClr>
                </a:solidFill>
              </a:rPr>
              <a:t>/Newsroom/</a:t>
            </a:r>
            <a:r>
              <a:rPr lang="en-US" sz="1200" dirty="0" err="1">
                <a:solidFill>
                  <a:schemeClr val="tx1">
                    <a:lumMod val="75000"/>
                    <a:lumOff val="25000"/>
                  </a:schemeClr>
                </a:solidFill>
              </a:rPr>
              <a:t>PressAnnouncements</a:t>
            </a:r>
            <a:r>
              <a:rPr lang="en-US" sz="1200" dirty="0">
                <a:solidFill>
                  <a:schemeClr val="tx1">
                    <a:lumMod val="75000"/>
                    <a:lumOff val="25000"/>
                  </a:schemeClr>
                </a:solidFill>
              </a:rPr>
              <a:t>/ucm517478.htm</a:t>
            </a:r>
          </a:p>
          <a:p>
            <a:endParaRPr lang="en-US" sz="1400" dirty="0">
              <a:solidFill>
                <a:schemeClr val="tx1">
                  <a:lumMod val="75000"/>
                  <a:lumOff val="25000"/>
                </a:schemeClr>
              </a:solidFill>
            </a:endParaRPr>
          </a:p>
        </p:txBody>
      </p:sp>
    </p:spTree>
    <p:extLst>
      <p:ext uri="{BB962C8B-B14F-4D97-AF65-F5344CB8AC3E}">
        <p14:creationId xmlns:p14="http://schemas.microsoft.com/office/powerpoint/2010/main" val="740751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033" y="1686457"/>
            <a:ext cx="11285316" cy="4259484"/>
          </a:xfrm>
        </p:spPr>
        <p:txBody>
          <a:bodyPr>
            <a:normAutofit lnSpcReduction="10000"/>
          </a:bodyPr>
          <a:lstStyle/>
          <a:p>
            <a:pPr marL="0" lvl="0" indent="0">
              <a:buNone/>
            </a:pPr>
            <a:r>
              <a:rPr lang="en-US" sz="2400" dirty="0"/>
              <a:t>Name the following alkanes. Identify the isomers.</a:t>
            </a:r>
          </a:p>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marL="0" indent="0">
              <a:buNone/>
            </a:pPr>
            <a:r>
              <a:rPr lang="en-US" sz="2400" dirty="0"/>
              <a:t>Rank the alkanes in terms of their biodegradability (based on the design rules). Justify your ranking.</a:t>
            </a:r>
          </a:p>
          <a:p>
            <a:pPr marL="0" indent="0">
              <a:buNone/>
            </a:pPr>
            <a:endParaRPr lang="en-US" sz="2400" dirty="0"/>
          </a:p>
          <a:p>
            <a:pPr marL="0" indent="0">
              <a:buNone/>
            </a:pPr>
            <a:r>
              <a:rPr lang="en-US" sz="2400" dirty="0"/>
              <a:t>Write condensed and bond-line formulas for three isomers of the alkane C</a:t>
            </a:r>
            <a:r>
              <a:rPr lang="en-US" sz="2400" baseline="-25000" dirty="0"/>
              <a:t>5</a:t>
            </a:r>
            <a:r>
              <a:rPr lang="en-US" sz="2400" dirty="0"/>
              <a:t>H</a:t>
            </a:r>
            <a:r>
              <a:rPr lang="en-US" sz="2400" baseline="-25000" dirty="0"/>
              <a:t>12</a:t>
            </a:r>
            <a:r>
              <a:rPr lang="en-US" sz="2400" dirty="0"/>
              <a:t>. Based on biodegradability design rules, rank the isomers in terms of biodegradability. Justify your ranking.</a:t>
            </a:r>
          </a:p>
          <a:p>
            <a:pPr marL="0" indent="0">
              <a:buNone/>
            </a:pPr>
            <a:endParaRPr lang="en-US" dirty="0"/>
          </a:p>
          <a:p>
            <a:pPr marL="0" lvl="0" indent="0">
              <a:buNone/>
            </a:pPr>
            <a:endParaRPr lang="en-US" dirty="0"/>
          </a:p>
          <a:p>
            <a:pPr marL="0" indent="0">
              <a:buNone/>
            </a:pPr>
            <a:endParaRPr lang="en-US" sz="1800" dirty="0">
              <a:latin typeface="Arial" charset="0"/>
              <a:ea typeface="Arial" charset="0"/>
              <a:cs typeface="Arial" charset="0"/>
            </a:endParaRPr>
          </a:p>
          <a:p>
            <a:endParaRPr lang="en-US" sz="1800" dirty="0">
              <a:latin typeface="Arial" charset="0"/>
              <a:ea typeface="Arial" charset="0"/>
              <a:cs typeface="Arial" charset="0"/>
            </a:endParaRPr>
          </a:p>
        </p:txBody>
      </p:sp>
      <p:sp>
        <p:nvSpPr>
          <p:cNvPr id="12" name="TextBox 11">
            <a:extLst>
              <a:ext uri="{FF2B5EF4-FFF2-40B4-BE49-F238E27FC236}">
                <a16:creationId xmlns:a16="http://schemas.microsoft.com/office/drawing/2014/main" id="{B4BA8C1F-450B-D645-B8AE-E0C00011F563}"/>
              </a:ext>
            </a:extLst>
          </p:cNvPr>
          <p:cNvSpPr txBox="1"/>
          <p:nvPr/>
        </p:nvSpPr>
        <p:spPr>
          <a:xfrm>
            <a:off x="715775" y="561389"/>
            <a:ext cx="11358430" cy="707886"/>
          </a:xfrm>
          <a:prstGeom prst="rect">
            <a:avLst/>
          </a:prstGeom>
          <a:noFill/>
        </p:spPr>
        <p:txBody>
          <a:bodyPr wrap="none" rtlCol="0">
            <a:spAutoFit/>
          </a:bodyPr>
          <a:lstStyle/>
          <a:p>
            <a:r>
              <a:rPr lang="en-US" sz="4000" dirty="0">
                <a:solidFill>
                  <a:schemeClr val="tx1">
                    <a:lumMod val="75000"/>
                    <a:lumOff val="25000"/>
                  </a:schemeClr>
                </a:solidFill>
              </a:rPr>
              <a:t>Designing for Biodegradability: Discussion Questions</a:t>
            </a:r>
          </a:p>
        </p:txBody>
      </p:sp>
      <p:pic>
        <p:nvPicPr>
          <p:cNvPr id="7" name="Picture 6">
            <a:extLst>
              <a:ext uri="{FF2B5EF4-FFF2-40B4-BE49-F238E27FC236}">
                <a16:creationId xmlns:a16="http://schemas.microsoft.com/office/drawing/2014/main" id="{4DE6AD12-6C7B-2744-A575-3094E93B559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116742" y="1909822"/>
            <a:ext cx="4133850" cy="1525270"/>
          </a:xfrm>
          <a:prstGeom prst="rect">
            <a:avLst/>
          </a:prstGeom>
        </p:spPr>
      </p:pic>
    </p:spTree>
    <p:extLst>
      <p:ext uri="{BB962C8B-B14F-4D97-AF65-F5344CB8AC3E}">
        <p14:creationId xmlns:p14="http://schemas.microsoft.com/office/powerpoint/2010/main" val="2306186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3375" y="1613648"/>
            <a:ext cx="10981861" cy="4275278"/>
          </a:xfrm>
        </p:spPr>
        <p:txBody>
          <a:bodyPr>
            <a:normAutofit/>
          </a:bodyPr>
          <a:lstStyle/>
          <a:p>
            <a:pPr marL="0" indent="0">
              <a:buNone/>
            </a:pPr>
            <a:r>
              <a:rPr lang="en-US" sz="2400" dirty="0"/>
              <a:t>Aerobic biodegradation of a phenyl ring typically proceeds by the electrophilic addition of oxygen to the phenyl ring. The oxygen reactive species can take on different forms, depending on the enzyme and conditions. Propose a simple mechanism for the electrophilic addition in which oxygen is introduced to phenol and compare it to chlorobenzene. Use a simple “E+” to represent the reactive oxygen species. Which do you believe will be more biodegradable under aerobic conditions and why?  </a:t>
            </a:r>
          </a:p>
          <a:p>
            <a:pPr marL="0" indent="0">
              <a:buNone/>
            </a:pPr>
            <a:endParaRPr lang="en-US" sz="1800" dirty="0">
              <a:latin typeface="Arial" charset="0"/>
              <a:ea typeface="Arial" charset="0"/>
              <a:cs typeface="Arial" charset="0"/>
            </a:endParaRPr>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4569003" y="4044433"/>
            <a:ext cx="3054037" cy="1373686"/>
          </a:xfrm>
          <a:prstGeom prst="rect">
            <a:avLst/>
          </a:prstGeom>
        </p:spPr>
      </p:pic>
      <p:sp>
        <p:nvSpPr>
          <p:cNvPr id="6" name="TextBox 5"/>
          <p:cNvSpPr txBox="1"/>
          <p:nvPr/>
        </p:nvSpPr>
        <p:spPr>
          <a:xfrm>
            <a:off x="7556977" y="6353710"/>
            <a:ext cx="4523354" cy="369332"/>
          </a:xfrm>
          <a:prstGeom prst="rect">
            <a:avLst/>
          </a:prstGeom>
          <a:noFill/>
        </p:spPr>
        <p:txBody>
          <a:bodyPr wrap="none" rtlCol="0">
            <a:spAutoFit/>
          </a:bodyPr>
          <a:lstStyle/>
          <a:p>
            <a:r>
              <a:rPr lang="en-US" dirty="0"/>
              <a:t>Dr. Dalila Kovacs, Grand Valley State University</a:t>
            </a:r>
          </a:p>
        </p:txBody>
      </p:sp>
      <p:sp>
        <p:nvSpPr>
          <p:cNvPr id="12" name="TextBox 11">
            <a:extLst>
              <a:ext uri="{FF2B5EF4-FFF2-40B4-BE49-F238E27FC236}">
                <a16:creationId xmlns:a16="http://schemas.microsoft.com/office/drawing/2014/main" id="{1F91379A-93C3-C841-9F00-0B76CC881D28}"/>
              </a:ext>
            </a:extLst>
          </p:cNvPr>
          <p:cNvSpPr txBox="1"/>
          <p:nvPr/>
        </p:nvSpPr>
        <p:spPr>
          <a:xfrm>
            <a:off x="793375" y="543321"/>
            <a:ext cx="11358430" cy="707886"/>
          </a:xfrm>
          <a:prstGeom prst="rect">
            <a:avLst/>
          </a:prstGeom>
          <a:noFill/>
        </p:spPr>
        <p:txBody>
          <a:bodyPr wrap="none" rtlCol="0">
            <a:spAutoFit/>
          </a:bodyPr>
          <a:lstStyle/>
          <a:p>
            <a:r>
              <a:rPr lang="en-US" sz="4000" dirty="0">
                <a:solidFill>
                  <a:schemeClr val="tx1">
                    <a:lumMod val="75000"/>
                    <a:lumOff val="25000"/>
                  </a:schemeClr>
                </a:solidFill>
              </a:rPr>
              <a:t>Designing for Biodegradability: Discussion Questions</a:t>
            </a:r>
          </a:p>
        </p:txBody>
      </p:sp>
    </p:spTree>
    <p:extLst>
      <p:ext uri="{BB962C8B-B14F-4D97-AF65-F5344CB8AC3E}">
        <p14:creationId xmlns:p14="http://schemas.microsoft.com/office/powerpoint/2010/main" val="4078047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940" y="544882"/>
            <a:ext cx="3352800" cy="646331"/>
          </a:xfrm>
        </p:spPr>
        <p:txBody>
          <a:bodyPr wrap="square">
            <a:spAutoFit/>
          </a:bodyPr>
          <a:lstStyle/>
          <a:p>
            <a:r>
              <a:rPr lang="en-US" sz="4000" dirty="0">
                <a:latin typeface="+mn-lt"/>
              </a:rPr>
              <a:t>Landfills</a:t>
            </a:r>
          </a:p>
        </p:txBody>
      </p:sp>
      <p:sp>
        <p:nvSpPr>
          <p:cNvPr id="3" name="Content Placeholder 2"/>
          <p:cNvSpPr>
            <a:spLocks noGrp="1"/>
          </p:cNvSpPr>
          <p:nvPr>
            <p:ph idx="1"/>
          </p:nvPr>
        </p:nvSpPr>
        <p:spPr>
          <a:xfrm>
            <a:off x="6713951" y="3623343"/>
            <a:ext cx="5189951" cy="2862322"/>
          </a:xfrm>
        </p:spPr>
        <p:txBody>
          <a:bodyPr wrap="square">
            <a:spAutoFit/>
          </a:bodyPr>
          <a:lstStyle/>
          <a:p>
            <a:pPr marL="274320" lvl="1" indent="-274320">
              <a:lnSpc>
                <a:spcPct val="100000"/>
              </a:lnSpc>
              <a:spcBef>
                <a:spcPts val="1200"/>
              </a:spcBef>
            </a:pPr>
            <a:r>
              <a:rPr lang="en-US" sz="2000" dirty="0">
                <a:latin typeface="+mn-lt"/>
              </a:rPr>
              <a:t>Consolidated material is buried with mud and other sealing agents to enable chemical, bacteriological, and physical degradation.</a:t>
            </a:r>
          </a:p>
          <a:p>
            <a:pPr marL="274320" lvl="1" indent="-274320">
              <a:lnSpc>
                <a:spcPct val="100000"/>
              </a:lnSpc>
              <a:spcBef>
                <a:spcPts val="1200"/>
              </a:spcBef>
            </a:pPr>
            <a:r>
              <a:rPr lang="en-US" sz="2000" dirty="0">
                <a:latin typeface="+mn-lt"/>
              </a:rPr>
              <a:t>Semi-anaerobic conditions lead to production of methane and CO</a:t>
            </a:r>
            <a:r>
              <a:rPr lang="en-US" sz="2000" baseline="-25000" dirty="0">
                <a:latin typeface="+mn-lt"/>
              </a:rPr>
              <a:t>2</a:t>
            </a:r>
            <a:r>
              <a:rPr lang="en-US" sz="2000" dirty="0">
                <a:latin typeface="+mn-lt"/>
              </a:rPr>
              <a:t>.</a:t>
            </a:r>
          </a:p>
          <a:p>
            <a:pPr marL="274320" lvl="1" indent="-274320">
              <a:lnSpc>
                <a:spcPct val="100000"/>
              </a:lnSpc>
              <a:spcBef>
                <a:spcPts val="1200"/>
              </a:spcBef>
            </a:pPr>
            <a:r>
              <a:rPr lang="en-US" sz="2000" dirty="0">
                <a:latin typeface="+mn-lt"/>
              </a:rPr>
              <a:t>If captured, landfill gas (methane) from decomposing garbage can be used to produce electricity, heat, and fuels.</a:t>
            </a:r>
          </a:p>
        </p:txBody>
      </p:sp>
      <p:graphicFrame>
        <p:nvGraphicFramePr>
          <p:cNvPr id="10" name="Diagram 9"/>
          <p:cNvGraphicFramePr>
            <a:graphicFrameLocks noChangeAspect="1"/>
          </p:cNvGraphicFramePr>
          <p:nvPr>
            <p:extLst/>
          </p:nvPr>
        </p:nvGraphicFramePr>
        <p:xfrm>
          <a:off x="8681396" y="1219537"/>
          <a:ext cx="3240549" cy="2160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Striped Right Arrow 13"/>
          <p:cNvSpPr/>
          <p:nvPr/>
        </p:nvSpPr>
        <p:spPr>
          <a:xfrm>
            <a:off x="8180653" y="2981819"/>
            <a:ext cx="500743" cy="46808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7"/>
          <a:srcRect l="2871" t="4314" r="3815" b="2208"/>
          <a:stretch/>
        </p:blipFill>
        <p:spPr>
          <a:xfrm>
            <a:off x="200416" y="1599876"/>
            <a:ext cx="6513535" cy="4713242"/>
          </a:xfrm>
          <a:prstGeom prst="rect">
            <a:avLst/>
          </a:prstGeom>
        </p:spPr>
      </p:pic>
      <p:sp>
        <p:nvSpPr>
          <p:cNvPr id="4" name="TextBox 3">
            <a:extLst>
              <a:ext uri="{FF2B5EF4-FFF2-40B4-BE49-F238E27FC236}">
                <a16:creationId xmlns:a16="http://schemas.microsoft.com/office/drawing/2014/main" id="{7DF091FF-A9CE-420F-84DD-DA777CFEF64A}"/>
              </a:ext>
            </a:extLst>
          </p:cNvPr>
          <p:cNvSpPr txBox="1"/>
          <p:nvPr/>
        </p:nvSpPr>
        <p:spPr>
          <a:xfrm>
            <a:off x="9833798" y="6434330"/>
            <a:ext cx="27432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7F7F7F"/>
                </a:solidFill>
                <a:cs typeface="Calibri"/>
              </a:rPr>
              <a:t>Image: Wikipedia</a:t>
            </a:r>
          </a:p>
        </p:txBody>
      </p:sp>
    </p:spTree>
    <p:extLst>
      <p:ext uri="{BB962C8B-B14F-4D97-AF65-F5344CB8AC3E}">
        <p14:creationId xmlns:p14="http://schemas.microsoft.com/office/powerpoint/2010/main" val="35781495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481" y="1586754"/>
            <a:ext cx="11008755" cy="4302172"/>
          </a:xfrm>
        </p:spPr>
        <p:txBody>
          <a:bodyPr>
            <a:normAutofit/>
          </a:bodyPr>
          <a:lstStyle/>
          <a:p>
            <a:pPr marL="0" indent="0">
              <a:buNone/>
            </a:pPr>
            <a:r>
              <a:rPr lang="en-US" sz="2200" dirty="0"/>
              <a:t>The aromatic compounds shown are chlorinated derivatives of phenol that are mainly used as fungicides and pesticides, besides a variety of other uses. While their chemical properties protect crops from destructive insects, one problem is their rate of bioaccumulation in the environment and their biodegradability– how long they persist in soil, water, and our bodies. Interestingly, </a:t>
            </a:r>
            <a:r>
              <a:rPr lang="en-US" sz="2200" i="1" dirty="0"/>
              <a:t>the number</a:t>
            </a:r>
            <a:r>
              <a:rPr lang="en-US" sz="2200" dirty="0"/>
              <a:t> and </a:t>
            </a:r>
            <a:r>
              <a:rPr lang="en-US" sz="2200" i="1" dirty="0"/>
              <a:t>location</a:t>
            </a:r>
            <a:r>
              <a:rPr lang="en-US" sz="2200" dirty="0"/>
              <a:t> of the </a:t>
            </a:r>
            <a:r>
              <a:rPr lang="en-US" sz="2200" i="1" dirty="0"/>
              <a:t>chlorine </a:t>
            </a:r>
            <a:r>
              <a:rPr lang="en-US" sz="2200" dirty="0"/>
              <a:t>substituents on the aromatic ring affect the biodegradability of these compounds. Organic chemists currently work to synthesize new </a:t>
            </a:r>
            <a:r>
              <a:rPr lang="en-US" sz="2200" dirty="0" err="1"/>
              <a:t>polyhalophenols</a:t>
            </a:r>
            <a:r>
              <a:rPr lang="en-US" sz="2200" dirty="0"/>
              <a:t> that retain the desired pesticide properties, but are degraded quickly to safe byproducts.</a:t>
            </a:r>
          </a:p>
          <a:p>
            <a:pPr marL="0" indent="0">
              <a:buNone/>
            </a:pPr>
            <a:endParaRPr lang="en-US" sz="1400" dirty="0">
              <a:latin typeface="Arial" charset="0"/>
              <a:ea typeface="Arial" charset="0"/>
              <a:cs typeface="Arial" charset="0"/>
            </a:endParaRPr>
          </a:p>
        </p:txBody>
      </p:sp>
      <p:sp>
        <p:nvSpPr>
          <p:cNvPr id="12" name="TextBox 11">
            <a:extLst>
              <a:ext uri="{FF2B5EF4-FFF2-40B4-BE49-F238E27FC236}">
                <a16:creationId xmlns:a16="http://schemas.microsoft.com/office/drawing/2014/main" id="{1F91379A-93C3-C841-9F00-0B76CC881D28}"/>
              </a:ext>
            </a:extLst>
          </p:cNvPr>
          <p:cNvSpPr txBox="1"/>
          <p:nvPr/>
        </p:nvSpPr>
        <p:spPr>
          <a:xfrm>
            <a:off x="521510" y="477626"/>
            <a:ext cx="11358430" cy="707886"/>
          </a:xfrm>
          <a:prstGeom prst="rect">
            <a:avLst/>
          </a:prstGeom>
          <a:noFill/>
        </p:spPr>
        <p:txBody>
          <a:bodyPr wrap="none" rtlCol="0">
            <a:spAutoFit/>
          </a:bodyPr>
          <a:lstStyle/>
          <a:p>
            <a:pPr algn="ctr"/>
            <a:r>
              <a:rPr lang="en-US" sz="4000" dirty="0">
                <a:solidFill>
                  <a:schemeClr val="tx1">
                    <a:lumMod val="75000"/>
                    <a:lumOff val="25000"/>
                  </a:schemeClr>
                </a:solidFill>
              </a:rPr>
              <a:t>Designing for Biodegradability: Discussion Questions</a:t>
            </a:r>
          </a:p>
        </p:txBody>
      </p:sp>
      <p:pic>
        <p:nvPicPr>
          <p:cNvPr id="7" name="Picture 6">
            <a:extLst>
              <a:ext uri="{FF2B5EF4-FFF2-40B4-BE49-F238E27FC236}">
                <a16:creationId xmlns:a16="http://schemas.microsoft.com/office/drawing/2014/main" id="{95C5242C-ED64-3246-8813-4999F6390F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34446" y="4163620"/>
            <a:ext cx="5923151" cy="1945767"/>
          </a:xfrm>
          <a:prstGeom prst="rect">
            <a:avLst/>
          </a:prstGeom>
          <a:noFill/>
          <a:ln>
            <a:noFill/>
          </a:ln>
        </p:spPr>
      </p:pic>
    </p:spTree>
    <p:extLst>
      <p:ext uri="{BB962C8B-B14F-4D97-AF65-F5344CB8AC3E}">
        <p14:creationId xmlns:p14="http://schemas.microsoft.com/office/powerpoint/2010/main" val="4244032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7271" y="557437"/>
            <a:ext cx="5970160" cy="707886"/>
          </a:xfrm>
          <a:prstGeom prst="rect">
            <a:avLst/>
          </a:prstGeom>
          <a:noFill/>
        </p:spPr>
        <p:txBody>
          <a:bodyPr wrap="none" rtlCol="0">
            <a:spAutoFit/>
          </a:bodyPr>
          <a:lstStyle/>
          <a:p>
            <a:r>
              <a:rPr lang="en-US" sz="4000" dirty="0">
                <a:solidFill>
                  <a:schemeClr val="tx1">
                    <a:lumMod val="75000"/>
                    <a:lumOff val="25000"/>
                  </a:schemeClr>
                </a:solidFill>
              </a:rPr>
              <a:t>Design for Biodegradation?</a:t>
            </a:r>
          </a:p>
        </p:txBody>
      </p:sp>
      <p:sp>
        <p:nvSpPr>
          <p:cNvPr id="3" name="TextBox 2"/>
          <p:cNvSpPr txBox="1"/>
          <p:nvPr/>
        </p:nvSpPr>
        <p:spPr>
          <a:xfrm>
            <a:off x="757272" y="1862097"/>
            <a:ext cx="10613398" cy="1200329"/>
          </a:xfrm>
          <a:prstGeom prst="rect">
            <a:avLst/>
          </a:prstGeom>
          <a:noFill/>
        </p:spPr>
        <p:txBody>
          <a:bodyPr wrap="square" rtlCol="0">
            <a:spAutoFit/>
          </a:bodyPr>
          <a:lstStyle/>
          <a:p>
            <a:r>
              <a:rPr lang="en-US" sz="2400" dirty="0"/>
              <a:t>Since we know the chemical moieties, functional groups, and types of bonds which make the molecule biodegradable, can we build-in biodegradability into chemical products?</a:t>
            </a:r>
          </a:p>
        </p:txBody>
      </p:sp>
      <p:sp>
        <p:nvSpPr>
          <p:cNvPr id="4" name="TextBox 3"/>
          <p:cNvSpPr txBox="1"/>
          <p:nvPr/>
        </p:nvSpPr>
        <p:spPr>
          <a:xfrm>
            <a:off x="5464649" y="3583643"/>
            <a:ext cx="1262782" cy="830997"/>
          </a:xfrm>
          <a:prstGeom prst="rect">
            <a:avLst/>
          </a:prstGeom>
          <a:noFill/>
        </p:spPr>
        <p:txBody>
          <a:bodyPr wrap="none" rtlCol="0">
            <a:spAutoFit/>
          </a:bodyPr>
          <a:lstStyle/>
          <a:p>
            <a:r>
              <a:rPr lang="en-US" sz="4800" dirty="0">
                <a:solidFill>
                  <a:srgbClr val="00B050"/>
                </a:solidFill>
              </a:rPr>
              <a:t>YES!</a:t>
            </a:r>
          </a:p>
        </p:txBody>
      </p:sp>
    </p:spTree>
    <p:extLst>
      <p:ext uri="{BB962C8B-B14F-4D97-AF65-F5344CB8AC3E}">
        <p14:creationId xmlns:p14="http://schemas.microsoft.com/office/powerpoint/2010/main" val="41450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788765" y="1695497"/>
            <a:ext cx="7838400" cy="307776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The Waste Treatment Pyramid</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Reduced Solvent Use</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prstClr val="black"/>
                </a:solidFill>
              </a:rPr>
              <a:t>Waste as a Feedstock</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prstClr val="black"/>
                </a:solidFill>
              </a:rPr>
              <a:t>Biodegradation</a:t>
            </a:r>
          </a:p>
          <a:p>
            <a:pPr marL="971550" lvl="1" indent="-514350">
              <a:spcBef>
                <a:spcPts val="1200"/>
              </a:spcBef>
              <a:buFont typeface="Arial" panose="020B0604020202020204" pitchFamily="34" charset="0"/>
              <a:buChar char="•"/>
              <a:defRPr/>
            </a:pPr>
            <a:r>
              <a:rPr lang="en-US" sz="2400" dirty="0">
                <a:solidFill>
                  <a:prstClr val="black"/>
                </a:solidFill>
              </a:rPr>
              <a:t>Design rules/rules of thumb for biodegradation</a:t>
            </a:r>
          </a:p>
          <a:p>
            <a:pPr marL="514350" marR="0" lvl="0" indent="-5143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2"/>
                </a:solidFill>
                <a:effectLst/>
                <a:uLnTx/>
                <a:uFillTx/>
                <a:ea typeface="+mn-ea"/>
                <a:cs typeface="+mn-cs"/>
              </a:rPr>
              <a:t>Designing</a:t>
            </a:r>
            <a:r>
              <a:rPr lang="en-US" sz="2400" dirty="0">
                <a:solidFill>
                  <a:schemeClr val="accent2"/>
                </a:solidFill>
              </a:rPr>
              <a:t> Products and/or Waste to Biodegrade</a:t>
            </a:r>
            <a:endParaRPr kumimoji="0" lang="en-US" sz="2400" b="0" i="0" u="none" strike="noStrike" kern="1200" cap="none" spc="0" normalizeH="0" baseline="0" noProof="0" dirty="0">
              <a:ln>
                <a:noFill/>
              </a:ln>
              <a:solidFill>
                <a:schemeClr val="accent2"/>
              </a:solidFill>
              <a:effectLst/>
              <a:uLnTx/>
              <a:uFillTx/>
            </a:endParaRPr>
          </a:p>
        </p:txBody>
      </p:sp>
      <p:sp>
        <p:nvSpPr>
          <p:cNvPr id="5" name="TextBox 4">
            <a:extLst>
              <a:ext uri="{FF2B5EF4-FFF2-40B4-BE49-F238E27FC236}">
                <a16:creationId xmlns:a16="http://schemas.microsoft.com/office/drawing/2014/main" id="{7374DC12-982D-428A-94EF-5FE58037DD06}"/>
              </a:ext>
            </a:extLst>
          </p:cNvPr>
          <p:cNvSpPr txBox="1"/>
          <p:nvPr/>
        </p:nvSpPr>
        <p:spPr>
          <a:xfrm>
            <a:off x="1127352" y="485839"/>
            <a:ext cx="1723550" cy="707886"/>
          </a:xfrm>
          <a:prstGeom prst="rect">
            <a:avLst/>
          </a:prstGeom>
          <a:noFill/>
        </p:spPr>
        <p:txBody>
          <a:bodyPr wrap="none" rtlCol="0">
            <a:spAutoFit/>
          </a:bodyPr>
          <a:lstStyle/>
          <a:p>
            <a:pPr algn="ctr"/>
            <a:r>
              <a:rPr lang="en-US" sz="4000" dirty="0">
                <a:solidFill>
                  <a:schemeClr val="tx1">
                    <a:lumMod val="75000"/>
                    <a:lumOff val="25000"/>
                  </a:schemeClr>
                </a:solidFill>
              </a:rPr>
              <a:t>Outline</a:t>
            </a:r>
          </a:p>
        </p:txBody>
      </p:sp>
    </p:spTree>
    <p:extLst>
      <p:ext uri="{BB962C8B-B14F-4D97-AF65-F5344CB8AC3E}">
        <p14:creationId xmlns:p14="http://schemas.microsoft.com/office/powerpoint/2010/main" val="1233232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34907" y="1657142"/>
            <a:ext cx="5655637" cy="3046988"/>
          </a:xfrm>
          <a:prstGeom prst="rect">
            <a:avLst/>
          </a:prstGeom>
          <a:noFill/>
        </p:spPr>
        <p:txBody>
          <a:bodyPr wrap="square" rtlCol="0">
            <a:spAutoFit/>
          </a:bodyPr>
          <a:lstStyle/>
          <a:p>
            <a:r>
              <a:rPr lang="en-US" sz="2400" dirty="0" err="1"/>
              <a:t>Tetrapropylene</a:t>
            </a:r>
            <a:r>
              <a:rPr lang="en-US" sz="2400" dirty="0"/>
              <a:t> alkylbenzene sulfonate (TPPS) was used as a surfactant for laundry detergents and accumulated into the water supply due to incomplete degradation.</a:t>
            </a:r>
          </a:p>
          <a:p>
            <a:endParaRPr lang="en-US" sz="2400" dirty="0"/>
          </a:p>
          <a:p>
            <a:r>
              <a:rPr lang="en-US" sz="2400" dirty="0"/>
              <a:t>Water tended to foam when coming out of the tap.</a:t>
            </a:r>
          </a:p>
        </p:txBody>
      </p:sp>
      <p:sp>
        <p:nvSpPr>
          <p:cNvPr id="4" name="TextBox 3"/>
          <p:cNvSpPr txBox="1"/>
          <p:nvPr/>
        </p:nvSpPr>
        <p:spPr>
          <a:xfrm>
            <a:off x="709738" y="528386"/>
            <a:ext cx="4584461" cy="707886"/>
          </a:xfrm>
          <a:prstGeom prst="rect">
            <a:avLst/>
          </a:prstGeom>
          <a:noFill/>
        </p:spPr>
        <p:txBody>
          <a:bodyPr wrap="none" rtlCol="0">
            <a:spAutoFit/>
          </a:bodyPr>
          <a:lstStyle/>
          <a:p>
            <a:pPr algn="ctr"/>
            <a:r>
              <a:rPr lang="en-US" sz="4000" dirty="0">
                <a:solidFill>
                  <a:schemeClr val="tx1">
                    <a:lumMod val="75000"/>
                    <a:lumOff val="25000"/>
                  </a:schemeClr>
                </a:solidFill>
              </a:rPr>
              <a:t>Example: Detergents</a:t>
            </a:r>
          </a:p>
        </p:txBody>
      </p:sp>
      <p:sp>
        <p:nvSpPr>
          <p:cNvPr id="9" name="TextBox 8"/>
          <p:cNvSpPr txBox="1"/>
          <p:nvPr/>
        </p:nvSpPr>
        <p:spPr>
          <a:xfrm>
            <a:off x="1881919" y="4802964"/>
            <a:ext cx="2240100" cy="369332"/>
          </a:xfrm>
          <a:prstGeom prst="rect">
            <a:avLst/>
          </a:prstGeom>
          <a:noFill/>
        </p:spPr>
        <p:txBody>
          <a:bodyPr wrap="none" rtlCol="0">
            <a:spAutoFit/>
          </a:bodyPr>
          <a:lstStyle/>
          <a:p>
            <a:r>
              <a:rPr lang="en-US" b="1" dirty="0">
                <a:solidFill>
                  <a:srgbClr val="FF0000"/>
                </a:solidFill>
              </a:rPr>
              <a:t>Low biodegradation!!</a:t>
            </a:r>
          </a:p>
        </p:txBody>
      </p:sp>
      <p:pic>
        <p:nvPicPr>
          <p:cNvPr id="8" name="Picture 7">
            <a:extLst>
              <a:ext uri="{FF2B5EF4-FFF2-40B4-BE49-F238E27FC236}">
                <a16:creationId xmlns:a16="http://schemas.microsoft.com/office/drawing/2014/main" id="{B2075BEF-5DCC-0344-B70E-1AD95A83CC88}"/>
              </a:ext>
            </a:extLst>
          </p:cNvPr>
          <p:cNvPicPr>
            <a:picLocks noChangeAspect="1"/>
          </p:cNvPicPr>
          <p:nvPr/>
        </p:nvPicPr>
        <p:blipFill>
          <a:blip r:embed="rId2"/>
          <a:stretch>
            <a:fillRect/>
          </a:stretch>
        </p:blipFill>
        <p:spPr>
          <a:xfrm>
            <a:off x="1453297" y="2017135"/>
            <a:ext cx="2620552" cy="1100632"/>
          </a:xfrm>
          <a:prstGeom prst="rect">
            <a:avLst/>
          </a:prstGeom>
        </p:spPr>
      </p:pic>
      <p:sp>
        <p:nvSpPr>
          <p:cNvPr id="11" name="TextBox 10">
            <a:extLst>
              <a:ext uri="{FF2B5EF4-FFF2-40B4-BE49-F238E27FC236}">
                <a16:creationId xmlns:a16="http://schemas.microsoft.com/office/drawing/2014/main" id="{42341A86-E898-1844-9843-26D50120A5D8}"/>
              </a:ext>
            </a:extLst>
          </p:cNvPr>
          <p:cNvSpPr txBox="1"/>
          <p:nvPr/>
        </p:nvSpPr>
        <p:spPr>
          <a:xfrm>
            <a:off x="1099621" y="3180636"/>
            <a:ext cx="3804696" cy="646331"/>
          </a:xfrm>
          <a:prstGeom prst="rect">
            <a:avLst/>
          </a:prstGeom>
          <a:noFill/>
        </p:spPr>
        <p:txBody>
          <a:bodyPr wrap="none" rtlCol="0">
            <a:spAutoFit/>
          </a:bodyPr>
          <a:lstStyle/>
          <a:p>
            <a:r>
              <a:rPr lang="en-US" dirty="0" err="1"/>
              <a:t>Tetrapropylene</a:t>
            </a:r>
            <a:r>
              <a:rPr lang="en-US" dirty="0"/>
              <a:t> alkylbenzene sulfonate</a:t>
            </a:r>
          </a:p>
          <a:p>
            <a:pPr algn="ctr"/>
            <a:r>
              <a:rPr lang="en-US" dirty="0"/>
              <a:t>(TPPS)</a:t>
            </a:r>
          </a:p>
        </p:txBody>
      </p:sp>
      <p:cxnSp>
        <p:nvCxnSpPr>
          <p:cNvPr id="13" name="Straight Arrow Connector 12">
            <a:extLst>
              <a:ext uri="{FF2B5EF4-FFF2-40B4-BE49-F238E27FC236}">
                <a16:creationId xmlns:a16="http://schemas.microsoft.com/office/drawing/2014/main" id="{1CB6D5E4-9348-FC40-95E7-1EBEA7EB323E}"/>
              </a:ext>
            </a:extLst>
          </p:cNvPr>
          <p:cNvCxnSpPr>
            <a:stCxn id="11" idx="2"/>
            <a:endCxn id="9" idx="0"/>
          </p:cNvCxnSpPr>
          <p:nvPr/>
        </p:nvCxnSpPr>
        <p:spPr>
          <a:xfrm>
            <a:off x="3001969" y="3826967"/>
            <a:ext cx="0" cy="9759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D5DD09-AE8C-F14C-872E-B97AAE0B2123}"/>
              </a:ext>
            </a:extLst>
          </p:cNvPr>
          <p:cNvCxnSpPr/>
          <p:nvPr/>
        </p:nvCxnSpPr>
        <p:spPr>
          <a:xfrm>
            <a:off x="5244354" y="1621649"/>
            <a:ext cx="0" cy="4410635"/>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973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9893" y="563751"/>
            <a:ext cx="4584461" cy="707886"/>
          </a:xfrm>
          <a:prstGeom prst="rect">
            <a:avLst/>
          </a:prstGeom>
          <a:noFill/>
        </p:spPr>
        <p:txBody>
          <a:bodyPr wrap="none" rtlCol="0">
            <a:spAutoFit/>
          </a:bodyPr>
          <a:lstStyle/>
          <a:p>
            <a:pPr algn="ctr"/>
            <a:r>
              <a:rPr lang="en-US" sz="4000" dirty="0"/>
              <a:t>Example: Detergents</a:t>
            </a:r>
          </a:p>
        </p:txBody>
      </p:sp>
      <p:sp>
        <p:nvSpPr>
          <p:cNvPr id="9" name="TextBox 8"/>
          <p:cNvSpPr txBox="1"/>
          <p:nvPr/>
        </p:nvSpPr>
        <p:spPr>
          <a:xfrm>
            <a:off x="1881919" y="4802964"/>
            <a:ext cx="2282228" cy="369332"/>
          </a:xfrm>
          <a:prstGeom prst="rect">
            <a:avLst/>
          </a:prstGeom>
          <a:noFill/>
        </p:spPr>
        <p:txBody>
          <a:bodyPr wrap="none" rtlCol="0">
            <a:spAutoFit/>
          </a:bodyPr>
          <a:lstStyle/>
          <a:p>
            <a:r>
              <a:rPr lang="en-US" b="1" dirty="0">
                <a:solidFill>
                  <a:srgbClr val="00B050"/>
                </a:solidFill>
              </a:rPr>
              <a:t>High biodegradation!!</a:t>
            </a:r>
          </a:p>
        </p:txBody>
      </p:sp>
      <p:sp>
        <p:nvSpPr>
          <p:cNvPr id="11" name="TextBox 10">
            <a:extLst>
              <a:ext uri="{FF2B5EF4-FFF2-40B4-BE49-F238E27FC236}">
                <a16:creationId xmlns:a16="http://schemas.microsoft.com/office/drawing/2014/main" id="{42341A86-E898-1844-9843-26D50120A5D8}"/>
              </a:ext>
            </a:extLst>
          </p:cNvPr>
          <p:cNvSpPr txBox="1"/>
          <p:nvPr/>
        </p:nvSpPr>
        <p:spPr>
          <a:xfrm>
            <a:off x="1269315" y="3364075"/>
            <a:ext cx="3507435" cy="369332"/>
          </a:xfrm>
          <a:prstGeom prst="rect">
            <a:avLst/>
          </a:prstGeom>
          <a:noFill/>
        </p:spPr>
        <p:txBody>
          <a:bodyPr wrap="none" rtlCol="0">
            <a:spAutoFit/>
          </a:bodyPr>
          <a:lstStyle/>
          <a:p>
            <a:r>
              <a:rPr lang="en-US" dirty="0"/>
              <a:t>linear alkylbenzene sulfonate (LAS).</a:t>
            </a:r>
          </a:p>
        </p:txBody>
      </p:sp>
      <p:cxnSp>
        <p:nvCxnSpPr>
          <p:cNvPr id="13" name="Straight Arrow Connector 12">
            <a:extLst>
              <a:ext uri="{FF2B5EF4-FFF2-40B4-BE49-F238E27FC236}">
                <a16:creationId xmlns:a16="http://schemas.microsoft.com/office/drawing/2014/main" id="{1CB6D5E4-9348-FC40-95E7-1EBEA7EB323E}"/>
              </a:ext>
            </a:extLst>
          </p:cNvPr>
          <p:cNvCxnSpPr>
            <a:stCxn id="11" idx="2"/>
            <a:endCxn id="9" idx="0"/>
          </p:cNvCxnSpPr>
          <p:nvPr/>
        </p:nvCxnSpPr>
        <p:spPr>
          <a:xfrm>
            <a:off x="3023033" y="3733407"/>
            <a:ext cx="0" cy="10695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D5DD09-AE8C-F14C-872E-B97AAE0B2123}"/>
              </a:ext>
            </a:extLst>
          </p:cNvPr>
          <p:cNvCxnSpPr/>
          <p:nvPr/>
        </p:nvCxnSpPr>
        <p:spPr>
          <a:xfrm>
            <a:off x="5244354" y="1621649"/>
            <a:ext cx="0" cy="441063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EAC51D6-A5E5-C348-8594-002240765E46}"/>
              </a:ext>
            </a:extLst>
          </p:cNvPr>
          <p:cNvSpPr txBox="1"/>
          <p:nvPr/>
        </p:nvSpPr>
        <p:spPr>
          <a:xfrm>
            <a:off x="5697236" y="1778939"/>
            <a:ext cx="5381988" cy="2308324"/>
          </a:xfrm>
          <a:prstGeom prst="rect">
            <a:avLst/>
          </a:prstGeom>
          <a:noFill/>
        </p:spPr>
        <p:txBody>
          <a:bodyPr wrap="square" rtlCol="0">
            <a:spAutoFit/>
          </a:bodyPr>
          <a:lstStyle/>
          <a:p>
            <a:r>
              <a:rPr lang="en-US" sz="2400" dirty="0"/>
              <a:t>TPPS was replaced by linear alkylbenzene sulfonate (LAS).</a:t>
            </a:r>
          </a:p>
          <a:p>
            <a:endParaRPr lang="en-US" sz="2400" dirty="0"/>
          </a:p>
          <a:p>
            <a:r>
              <a:rPr lang="en-US" sz="2400" dirty="0"/>
              <a:t>Replacing the methyl branched chain of TPPS by a linear carbon chain reduces the </a:t>
            </a:r>
            <a:r>
              <a:rPr lang="en-US" sz="2400" dirty="0" err="1"/>
              <a:t>biopersistence</a:t>
            </a:r>
            <a:r>
              <a:rPr lang="en-US" sz="2400" dirty="0"/>
              <a:t>.</a:t>
            </a:r>
          </a:p>
        </p:txBody>
      </p:sp>
      <p:pic>
        <p:nvPicPr>
          <p:cNvPr id="6" name="Picture 5">
            <a:extLst>
              <a:ext uri="{FF2B5EF4-FFF2-40B4-BE49-F238E27FC236}">
                <a16:creationId xmlns:a16="http://schemas.microsoft.com/office/drawing/2014/main" id="{3AC74BF7-5A43-7847-B4A1-A3B23B9C36E3}"/>
              </a:ext>
            </a:extLst>
          </p:cNvPr>
          <p:cNvPicPr>
            <a:picLocks noChangeAspect="1"/>
          </p:cNvPicPr>
          <p:nvPr/>
        </p:nvPicPr>
        <p:blipFill>
          <a:blip r:embed="rId2"/>
          <a:stretch>
            <a:fillRect/>
          </a:stretch>
        </p:blipFill>
        <p:spPr>
          <a:xfrm>
            <a:off x="826357" y="2126045"/>
            <a:ext cx="4184195" cy="1053364"/>
          </a:xfrm>
          <a:prstGeom prst="rect">
            <a:avLst/>
          </a:prstGeom>
        </p:spPr>
      </p:pic>
    </p:spTree>
    <p:extLst>
      <p:ext uri="{BB962C8B-B14F-4D97-AF65-F5344CB8AC3E}">
        <p14:creationId xmlns:p14="http://schemas.microsoft.com/office/powerpoint/2010/main" val="642938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430" y="570074"/>
            <a:ext cx="4356064" cy="707886"/>
          </a:xfrm>
          <a:prstGeom prst="rect">
            <a:avLst/>
          </a:prstGeom>
          <a:noFill/>
        </p:spPr>
        <p:txBody>
          <a:bodyPr wrap="none" rtlCol="0">
            <a:spAutoFit/>
          </a:bodyPr>
          <a:lstStyle/>
          <a:p>
            <a:r>
              <a:rPr lang="en-US" sz="4000" dirty="0">
                <a:solidFill>
                  <a:schemeClr val="tx1">
                    <a:lumMod val="75000"/>
                    <a:lumOff val="25000"/>
                  </a:schemeClr>
                </a:solidFill>
              </a:rPr>
              <a:t>Example: Pesticides</a:t>
            </a:r>
          </a:p>
        </p:txBody>
      </p:sp>
      <p:pic>
        <p:nvPicPr>
          <p:cNvPr id="4" name="Picture 3"/>
          <p:cNvPicPr>
            <a:picLocks noChangeAspect="1"/>
          </p:cNvPicPr>
          <p:nvPr/>
        </p:nvPicPr>
        <p:blipFill>
          <a:blip r:embed="rId2"/>
          <a:stretch>
            <a:fillRect/>
          </a:stretch>
        </p:blipFill>
        <p:spPr>
          <a:xfrm>
            <a:off x="3650039" y="1694521"/>
            <a:ext cx="2680607" cy="1541520"/>
          </a:xfrm>
          <a:prstGeom prst="rect">
            <a:avLst/>
          </a:prstGeom>
        </p:spPr>
      </p:pic>
      <p:sp>
        <p:nvSpPr>
          <p:cNvPr id="5" name="TextBox 4"/>
          <p:cNvSpPr txBox="1"/>
          <p:nvPr/>
        </p:nvSpPr>
        <p:spPr>
          <a:xfrm>
            <a:off x="1346389" y="3181217"/>
            <a:ext cx="579646" cy="369332"/>
          </a:xfrm>
          <a:prstGeom prst="rect">
            <a:avLst/>
          </a:prstGeom>
          <a:noFill/>
        </p:spPr>
        <p:txBody>
          <a:bodyPr wrap="none" rtlCol="0">
            <a:spAutoFit/>
          </a:bodyPr>
          <a:lstStyle/>
          <a:p>
            <a:r>
              <a:rPr lang="en-US" dirty="0"/>
              <a:t>DDT</a:t>
            </a:r>
          </a:p>
        </p:txBody>
      </p:sp>
      <p:sp>
        <p:nvSpPr>
          <p:cNvPr id="6" name="TextBox 5"/>
          <p:cNvSpPr txBox="1"/>
          <p:nvPr/>
        </p:nvSpPr>
        <p:spPr>
          <a:xfrm>
            <a:off x="7747000" y="1449618"/>
            <a:ext cx="3959222" cy="2031325"/>
          </a:xfrm>
          <a:prstGeom prst="rect">
            <a:avLst/>
          </a:prstGeom>
          <a:noFill/>
        </p:spPr>
        <p:txBody>
          <a:bodyPr wrap="square" rtlCol="0">
            <a:spAutoFit/>
          </a:bodyPr>
          <a:lstStyle/>
          <a:p>
            <a:r>
              <a:rPr lang="en-US" dirty="0"/>
              <a:t>DDT – Dichlorodiphenyltrichloroethane, which was used as agricultural pesticide, is persistent in the environment.</a:t>
            </a:r>
          </a:p>
          <a:p>
            <a:endParaRPr lang="en-US" dirty="0"/>
          </a:p>
          <a:p>
            <a:r>
              <a:rPr lang="en-US" dirty="0"/>
              <a:t>Not only does it bioaccumulates, but it undergoes a reaction to DDE which is even more toxic than DDT.</a:t>
            </a:r>
          </a:p>
        </p:txBody>
      </p:sp>
      <p:cxnSp>
        <p:nvCxnSpPr>
          <p:cNvPr id="8" name="Straight Arrow Connector 7"/>
          <p:cNvCxnSpPr/>
          <p:nvPr/>
        </p:nvCxnSpPr>
        <p:spPr>
          <a:xfrm>
            <a:off x="3005233" y="2415082"/>
            <a:ext cx="838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289948" y="1865044"/>
            <a:ext cx="2680607" cy="1370997"/>
          </a:xfrm>
          <a:prstGeom prst="rect">
            <a:avLst/>
          </a:prstGeom>
        </p:spPr>
      </p:pic>
      <p:sp>
        <p:nvSpPr>
          <p:cNvPr id="10" name="TextBox 9"/>
          <p:cNvSpPr txBox="1"/>
          <p:nvPr/>
        </p:nvSpPr>
        <p:spPr>
          <a:xfrm>
            <a:off x="4705642" y="3181217"/>
            <a:ext cx="582211" cy="369332"/>
          </a:xfrm>
          <a:prstGeom prst="rect">
            <a:avLst/>
          </a:prstGeom>
          <a:noFill/>
        </p:spPr>
        <p:txBody>
          <a:bodyPr wrap="none" rtlCol="0">
            <a:spAutoFit/>
          </a:bodyPr>
          <a:lstStyle/>
          <a:p>
            <a:r>
              <a:rPr lang="en-US" dirty="0"/>
              <a:t>DDE</a:t>
            </a:r>
          </a:p>
        </p:txBody>
      </p:sp>
      <p:pic>
        <p:nvPicPr>
          <p:cNvPr id="11" name="Picture 10"/>
          <p:cNvPicPr>
            <a:picLocks noChangeAspect="1"/>
          </p:cNvPicPr>
          <p:nvPr/>
        </p:nvPicPr>
        <p:blipFill>
          <a:blip r:embed="rId4"/>
          <a:stretch>
            <a:fillRect/>
          </a:stretch>
        </p:blipFill>
        <p:spPr>
          <a:xfrm>
            <a:off x="7108" y="3963408"/>
            <a:ext cx="3083532" cy="1741714"/>
          </a:xfrm>
          <a:prstGeom prst="rect">
            <a:avLst/>
          </a:prstGeom>
        </p:spPr>
      </p:pic>
      <p:sp>
        <p:nvSpPr>
          <p:cNvPr id="12" name="TextBox 11"/>
          <p:cNvSpPr txBox="1"/>
          <p:nvPr/>
        </p:nvSpPr>
        <p:spPr>
          <a:xfrm>
            <a:off x="811460" y="5924318"/>
            <a:ext cx="1474827" cy="369332"/>
          </a:xfrm>
          <a:prstGeom prst="rect">
            <a:avLst/>
          </a:prstGeom>
          <a:noFill/>
        </p:spPr>
        <p:txBody>
          <a:bodyPr wrap="none" rtlCol="0">
            <a:spAutoFit/>
          </a:bodyPr>
          <a:lstStyle/>
          <a:p>
            <a:r>
              <a:rPr lang="en-US" dirty="0" err="1"/>
              <a:t>methoxychlor</a:t>
            </a:r>
            <a:endParaRPr lang="en-US" dirty="0"/>
          </a:p>
        </p:txBody>
      </p:sp>
      <p:cxnSp>
        <p:nvCxnSpPr>
          <p:cNvPr id="13" name="Straight Arrow Connector 12"/>
          <p:cNvCxnSpPr/>
          <p:nvPr/>
        </p:nvCxnSpPr>
        <p:spPr>
          <a:xfrm>
            <a:off x="2957462" y="4834265"/>
            <a:ext cx="8382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47000" y="3963408"/>
            <a:ext cx="3959222" cy="2031325"/>
          </a:xfrm>
          <a:prstGeom prst="rect">
            <a:avLst/>
          </a:prstGeom>
          <a:noFill/>
        </p:spPr>
        <p:txBody>
          <a:bodyPr wrap="square" rtlCol="0">
            <a:spAutoFit/>
          </a:bodyPr>
          <a:lstStyle/>
          <a:p>
            <a:r>
              <a:rPr lang="en-US" dirty="0" err="1"/>
              <a:t>Methoxychlor</a:t>
            </a:r>
            <a:r>
              <a:rPr lang="en-US" dirty="0"/>
              <a:t> shares many insecticidal properties as DDT and it’s potency, but it is not persistent.</a:t>
            </a:r>
          </a:p>
          <a:p>
            <a:endParaRPr lang="en-US" dirty="0"/>
          </a:p>
          <a:p>
            <a:r>
              <a:rPr lang="en-US" dirty="0"/>
              <a:t>It degrades into </a:t>
            </a:r>
            <a:r>
              <a:rPr lang="en-US" dirty="0" err="1"/>
              <a:t>methoxychlor</a:t>
            </a:r>
            <a:r>
              <a:rPr lang="en-US" dirty="0"/>
              <a:t> phenol, which has also low toxicity and it is easily excreted.</a:t>
            </a:r>
          </a:p>
        </p:txBody>
      </p:sp>
      <p:pic>
        <p:nvPicPr>
          <p:cNvPr id="16" name="Picture 15"/>
          <p:cNvPicPr>
            <a:picLocks noChangeAspect="1"/>
          </p:cNvPicPr>
          <p:nvPr/>
        </p:nvPicPr>
        <p:blipFill>
          <a:blip r:embed="rId5"/>
          <a:stretch>
            <a:fillRect/>
          </a:stretch>
        </p:blipFill>
        <p:spPr>
          <a:xfrm>
            <a:off x="3795661" y="4245925"/>
            <a:ext cx="2846615" cy="1617948"/>
          </a:xfrm>
          <a:prstGeom prst="rect">
            <a:avLst/>
          </a:prstGeom>
        </p:spPr>
      </p:pic>
      <p:sp>
        <p:nvSpPr>
          <p:cNvPr id="17" name="TextBox 16"/>
          <p:cNvSpPr txBox="1"/>
          <p:nvPr/>
        </p:nvSpPr>
        <p:spPr>
          <a:xfrm>
            <a:off x="4134467" y="5943680"/>
            <a:ext cx="2196179" cy="369332"/>
          </a:xfrm>
          <a:prstGeom prst="rect">
            <a:avLst/>
          </a:prstGeom>
          <a:noFill/>
        </p:spPr>
        <p:txBody>
          <a:bodyPr wrap="none" rtlCol="0">
            <a:spAutoFit/>
          </a:bodyPr>
          <a:lstStyle/>
          <a:p>
            <a:r>
              <a:rPr lang="en-US" dirty="0" err="1"/>
              <a:t>Methoxychlor</a:t>
            </a:r>
            <a:r>
              <a:rPr lang="en-US" dirty="0"/>
              <a:t> phenol</a:t>
            </a:r>
          </a:p>
        </p:txBody>
      </p:sp>
      <p:sp>
        <p:nvSpPr>
          <p:cNvPr id="18" name="TextBox 17"/>
          <p:cNvSpPr txBox="1"/>
          <p:nvPr/>
        </p:nvSpPr>
        <p:spPr>
          <a:xfrm>
            <a:off x="6482107" y="2507400"/>
            <a:ext cx="655436" cy="369332"/>
          </a:xfrm>
          <a:prstGeom prst="rect">
            <a:avLst/>
          </a:prstGeom>
          <a:noFill/>
        </p:spPr>
        <p:txBody>
          <a:bodyPr wrap="none" rtlCol="0">
            <a:spAutoFit/>
          </a:bodyPr>
          <a:lstStyle/>
          <a:p>
            <a:r>
              <a:rPr lang="en-US" b="1" dirty="0">
                <a:solidFill>
                  <a:srgbClr val="FF0000"/>
                </a:solidFill>
              </a:rPr>
              <a:t>Toxic</a:t>
            </a:r>
          </a:p>
        </p:txBody>
      </p:sp>
      <p:sp>
        <p:nvSpPr>
          <p:cNvPr id="19" name="TextBox 18"/>
          <p:cNvSpPr txBox="1"/>
          <p:nvPr/>
        </p:nvSpPr>
        <p:spPr>
          <a:xfrm>
            <a:off x="6049249" y="5277987"/>
            <a:ext cx="1321452" cy="369332"/>
          </a:xfrm>
          <a:prstGeom prst="rect">
            <a:avLst/>
          </a:prstGeom>
          <a:noFill/>
        </p:spPr>
        <p:txBody>
          <a:bodyPr wrap="none" rtlCol="0">
            <a:spAutoFit/>
          </a:bodyPr>
          <a:lstStyle/>
          <a:p>
            <a:r>
              <a:rPr lang="en-US" b="1" dirty="0">
                <a:solidFill>
                  <a:srgbClr val="00B050"/>
                </a:solidFill>
              </a:rPr>
              <a:t>Low</a:t>
            </a:r>
            <a:r>
              <a:rPr lang="en-US" dirty="0">
                <a:solidFill>
                  <a:srgbClr val="00B050"/>
                </a:solidFill>
              </a:rPr>
              <a:t> </a:t>
            </a:r>
            <a:r>
              <a:rPr lang="en-US" b="1" dirty="0">
                <a:solidFill>
                  <a:srgbClr val="00B050"/>
                </a:solidFill>
              </a:rPr>
              <a:t>toxicity</a:t>
            </a:r>
          </a:p>
        </p:txBody>
      </p:sp>
      <p:cxnSp>
        <p:nvCxnSpPr>
          <p:cNvPr id="20" name="Straight Connector 19">
            <a:extLst>
              <a:ext uri="{FF2B5EF4-FFF2-40B4-BE49-F238E27FC236}">
                <a16:creationId xmlns:a16="http://schemas.microsoft.com/office/drawing/2014/main" id="{9D8FB6D1-9D6F-544A-A2B3-100A52C19D77}"/>
              </a:ext>
            </a:extLst>
          </p:cNvPr>
          <p:cNvCxnSpPr>
            <a:cxnSpLocks/>
          </p:cNvCxnSpPr>
          <p:nvPr/>
        </p:nvCxnSpPr>
        <p:spPr>
          <a:xfrm>
            <a:off x="7503460" y="1533045"/>
            <a:ext cx="0" cy="477996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858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9135" y="627517"/>
            <a:ext cx="4580998" cy="707886"/>
          </a:xfrm>
          <a:prstGeom prst="rect">
            <a:avLst/>
          </a:prstGeom>
          <a:noFill/>
        </p:spPr>
        <p:txBody>
          <a:bodyPr wrap="none" rtlCol="0">
            <a:spAutoFit/>
          </a:bodyPr>
          <a:lstStyle/>
          <a:p>
            <a:r>
              <a:rPr lang="en-US" sz="4000" dirty="0">
                <a:solidFill>
                  <a:schemeClr val="tx1">
                    <a:lumMod val="75000"/>
                    <a:lumOff val="25000"/>
                  </a:schemeClr>
                </a:solidFill>
              </a:rPr>
              <a:t>Example: Plasticizers</a:t>
            </a:r>
          </a:p>
        </p:txBody>
      </p:sp>
      <p:pic>
        <p:nvPicPr>
          <p:cNvPr id="4" name="Picture 5" descr="nicell1.jpg"/>
          <p:cNvPicPr>
            <a:picLocks noChangeAspect="1"/>
          </p:cNvPicPr>
          <p:nvPr/>
        </p:nvPicPr>
        <p:blipFill rotWithShape="1">
          <a:blip r:embed="rId2">
            <a:extLst>
              <a:ext uri="{28A0092B-C50C-407E-A947-70E740481C1C}">
                <a14:useLocalDpi xmlns:a14="http://schemas.microsoft.com/office/drawing/2010/main" val="0"/>
              </a:ext>
            </a:extLst>
          </a:blip>
          <a:srcRect b="54186"/>
          <a:stretch/>
        </p:blipFill>
        <p:spPr bwMode="auto">
          <a:xfrm>
            <a:off x="131269" y="2125801"/>
            <a:ext cx="3535617" cy="11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564514" y="3125119"/>
            <a:ext cx="21224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dirty="0">
                <a:solidFill>
                  <a:srgbClr val="FF0000"/>
                </a:solidFill>
              </a:rPr>
              <a:t>kills bacteria,</a:t>
            </a:r>
          </a:p>
          <a:p>
            <a:r>
              <a:rPr lang="en-US" dirty="0">
                <a:solidFill>
                  <a:srgbClr val="FF0000"/>
                </a:solidFill>
              </a:rPr>
              <a:t>biodegradation halts</a:t>
            </a:r>
          </a:p>
        </p:txBody>
      </p:sp>
      <p:sp>
        <p:nvSpPr>
          <p:cNvPr id="9" name="TextBox 10"/>
          <p:cNvSpPr txBox="1">
            <a:spLocks noChangeArrowheads="1"/>
          </p:cNvSpPr>
          <p:nvPr/>
        </p:nvSpPr>
        <p:spPr bwMode="auto">
          <a:xfrm>
            <a:off x="4860879" y="5036728"/>
            <a:ext cx="2307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dirty="0">
                <a:solidFill>
                  <a:srgbClr val="00B050"/>
                </a:solidFill>
              </a:rPr>
              <a:t>complete degradation </a:t>
            </a:r>
          </a:p>
          <a:p>
            <a:pPr algn="ctr"/>
            <a:r>
              <a:rPr lang="en-US" dirty="0">
                <a:solidFill>
                  <a:srgbClr val="00B050"/>
                </a:solidFill>
              </a:rPr>
              <a:t>to CO</a:t>
            </a:r>
            <a:r>
              <a:rPr lang="en-US" baseline="-25000" dirty="0">
                <a:solidFill>
                  <a:srgbClr val="00B050"/>
                </a:solidFill>
              </a:rPr>
              <a:t>2</a:t>
            </a:r>
            <a:r>
              <a:rPr lang="en-US" dirty="0">
                <a:solidFill>
                  <a:srgbClr val="00B050"/>
                </a:solidFill>
              </a:rPr>
              <a:t> + H</a:t>
            </a:r>
            <a:r>
              <a:rPr lang="en-US" baseline="-25000" dirty="0">
                <a:solidFill>
                  <a:srgbClr val="00B050"/>
                </a:solidFill>
              </a:rPr>
              <a:t>2</a:t>
            </a:r>
            <a:r>
              <a:rPr lang="en-US" dirty="0">
                <a:solidFill>
                  <a:srgbClr val="00B050"/>
                </a:solidFill>
              </a:rPr>
              <a:t>O</a:t>
            </a:r>
          </a:p>
        </p:txBody>
      </p:sp>
      <p:pic>
        <p:nvPicPr>
          <p:cNvPr id="11" name="Picture 5" descr="nicell1.jpg"/>
          <p:cNvPicPr>
            <a:picLocks noChangeAspect="1"/>
          </p:cNvPicPr>
          <p:nvPr/>
        </p:nvPicPr>
        <p:blipFill rotWithShape="1">
          <a:blip r:embed="rId2">
            <a:extLst>
              <a:ext uri="{28A0092B-C50C-407E-A947-70E740481C1C}">
                <a14:useLocalDpi xmlns:a14="http://schemas.microsoft.com/office/drawing/2010/main" val="0"/>
              </a:ext>
            </a:extLst>
          </a:blip>
          <a:srcRect t="57673"/>
          <a:stretch/>
        </p:blipFill>
        <p:spPr bwMode="auto">
          <a:xfrm>
            <a:off x="4120241" y="2088834"/>
            <a:ext cx="3535617" cy="107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nicell2.tif"/>
          <p:cNvPicPr>
            <a:picLocks noChangeAspect="1"/>
          </p:cNvPicPr>
          <p:nvPr/>
        </p:nvPicPr>
        <p:blipFill rotWithShape="1">
          <a:blip r:embed="rId3" cstate="print">
            <a:extLst>
              <a:ext uri="{28A0092B-C50C-407E-A947-70E740481C1C}">
                <a14:useLocalDpi xmlns:a14="http://schemas.microsoft.com/office/drawing/2010/main" val="0"/>
              </a:ext>
            </a:extLst>
          </a:blip>
          <a:srcRect b="64201"/>
          <a:stretch/>
        </p:blipFill>
        <p:spPr bwMode="auto">
          <a:xfrm>
            <a:off x="413657" y="4244412"/>
            <a:ext cx="2279650" cy="10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nicell2.tif"/>
          <p:cNvPicPr>
            <a:picLocks noChangeAspect="1"/>
          </p:cNvPicPr>
          <p:nvPr/>
        </p:nvPicPr>
        <p:blipFill rotWithShape="1">
          <a:blip r:embed="rId3" cstate="print">
            <a:extLst>
              <a:ext uri="{28A0092B-C50C-407E-A947-70E740481C1C}">
                <a14:useLocalDpi xmlns:a14="http://schemas.microsoft.com/office/drawing/2010/main" val="0"/>
              </a:ext>
            </a:extLst>
          </a:blip>
          <a:srcRect t="54431" b="26077"/>
          <a:stretch/>
        </p:blipFill>
        <p:spPr bwMode="auto">
          <a:xfrm>
            <a:off x="3176303" y="4434656"/>
            <a:ext cx="2279650" cy="58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nicell2.tif"/>
          <p:cNvPicPr>
            <a:picLocks noChangeAspect="1"/>
          </p:cNvPicPr>
          <p:nvPr/>
        </p:nvPicPr>
        <p:blipFill rotWithShape="1">
          <a:blip r:embed="rId3" cstate="print">
            <a:extLst>
              <a:ext uri="{28A0092B-C50C-407E-A947-70E740481C1C}">
                <a14:useLocalDpi xmlns:a14="http://schemas.microsoft.com/office/drawing/2010/main" val="0"/>
              </a:ext>
            </a:extLst>
          </a:blip>
          <a:srcRect t="90737"/>
          <a:stretch/>
        </p:blipFill>
        <p:spPr bwMode="auto">
          <a:xfrm>
            <a:off x="5547177" y="4483148"/>
            <a:ext cx="2279650" cy="27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3439997" y="2658767"/>
            <a:ext cx="61843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2843220" y="4645730"/>
            <a:ext cx="61843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a:off x="5155291" y="4645730"/>
            <a:ext cx="61843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 name="TextBox 4"/>
          <p:cNvSpPr txBox="1"/>
          <p:nvPr/>
        </p:nvSpPr>
        <p:spPr>
          <a:xfrm>
            <a:off x="7655859" y="1533045"/>
            <a:ext cx="4212771" cy="4401205"/>
          </a:xfrm>
          <a:prstGeom prst="rect">
            <a:avLst/>
          </a:prstGeom>
          <a:noFill/>
        </p:spPr>
        <p:txBody>
          <a:bodyPr wrap="square" rtlCol="0">
            <a:spAutoFit/>
          </a:bodyPr>
          <a:lstStyle/>
          <a:p>
            <a:r>
              <a:rPr lang="en-US" sz="2000" dirty="0"/>
              <a:t>Plasticizers are additives in plastic applications. Almost 90% of </a:t>
            </a:r>
            <a:r>
              <a:rPr lang="en-US" sz="2000" b="1" dirty="0"/>
              <a:t>plasticizers</a:t>
            </a:r>
            <a:r>
              <a:rPr lang="en-US" sz="2000" dirty="0"/>
              <a:t> are used in PVC, giving this material improved flexibility and durability.</a:t>
            </a:r>
          </a:p>
          <a:p>
            <a:endParaRPr lang="en-US" sz="2000" dirty="0"/>
          </a:p>
          <a:p>
            <a:r>
              <a:rPr lang="en-US" sz="2000" dirty="0"/>
              <a:t>Di-propylene glycol </a:t>
            </a:r>
            <a:r>
              <a:rPr lang="en-US" sz="2000" dirty="0" err="1"/>
              <a:t>dibenzoate</a:t>
            </a:r>
            <a:r>
              <a:rPr lang="en-US" sz="2000" dirty="0"/>
              <a:t> decomposes into a product which is toxic to bacteria, and therefore stops the biodegradation process.</a:t>
            </a:r>
          </a:p>
          <a:p>
            <a:endParaRPr lang="en-US" sz="2000" dirty="0"/>
          </a:p>
          <a:p>
            <a:r>
              <a:rPr lang="en-US" sz="2000" dirty="0"/>
              <a:t>With slightly changed structure, 1,5-pentanediol </a:t>
            </a:r>
            <a:r>
              <a:rPr lang="en-US" sz="2000" dirty="0" err="1"/>
              <a:t>dibenzoate</a:t>
            </a:r>
            <a:r>
              <a:rPr lang="en-US" sz="2000" dirty="0"/>
              <a:t> biodegrades into CO</a:t>
            </a:r>
            <a:r>
              <a:rPr lang="en-US" sz="2000" baseline="-25000" dirty="0"/>
              <a:t>2</a:t>
            </a:r>
            <a:r>
              <a:rPr lang="en-US" sz="2000" dirty="0"/>
              <a:t> and H</a:t>
            </a:r>
            <a:r>
              <a:rPr lang="en-US" sz="2000" baseline="-25000" dirty="0"/>
              <a:t>2</a:t>
            </a:r>
            <a:r>
              <a:rPr lang="en-US" sz="2000" dirty="0"/>
              <a:t>O</a:t>
            </a:r>
          </a:p>
        </p:txBody>
      </p:sp>
      <p:cxnSp>
        <p:nvCxnSpPr>
          <p:cNvPr id="19" name="Straight Connector 18">
            <a:extLst>
              <a:ext uri="{FF2B5EF4-FFF2-40B4-BE49-F238E27FC236}">
                <a16:creationId xmlns:a16="http://schemas.microsoft.com/office/drawing/2014/main" id="{D093173D-0724-AF48-A0A6-0B258E38230C}"/>
              </a:ext>
            </a:extLst>
          </p:cNvPr>
          <p:cNvCxnSpPr>
            <a:cxnSpLocks/>
          </p:cNvCxnSpPr>
          <p:nvPr/>
        </p:nvCxnSpPr>
        <p:spPr>
          <a:xfrm>
            <a:off x="7503460" y="1533045"/>
            <a:ext cx="0" cy="477996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077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7450" y="1603458"/>
            <a:ext cx="3627122" cy="1877758"/>
          </a:xfrm>
          <a:prstGeom prst="rect">
            <a:avLst/>
          </a:prstGeom>
        </p:spPr>
      </p:pic>
      <p:pic>
        <p:nvPicPr>
          <p:cNvPr id="4" name="Picture 3"/>
          <p:cNvPicPr>
            <a:picLocks noChangeAspect="1"/>
          </p:cNvPicPr>
          <p:nvPr/>
        </p:nvPicPr>
        <p:blipFill>
          <a:blip r:embed="rId3"/>
          <a:stretch>
            <a:fillRect/>
          </a:stretch>
        </p:blipFill>
        <p:spPr>
          <a:xfrm>
            <a:off x="627450" y="4538365"/>
            <a:ext cx="3627122" cy="1665515"/>
          </a:xfrm>
          <a:prstGeom prst="rect">
            <a:avLst/>
          </a:prstGeom>
        </p:spPr>
      </p:pic>
      <p:sp>
        <p:nvSpPr>
          <p:cNvPr id="5" name="TextBox 4"/>
          <p:cNvSpPr txBox="1"/>
          <p:nvPr/>
        </p:nvSpPr>
        <p:spPr>
          <a:xfrm>
            <a:off x="7026946" y="1868520"/>
            <a:ext cx="4865914" cy="1754326"/>
          </a:xfrm>
          <a:prstGeom prst="rect">
            <a:avLst/>
          </a:prstGeom>
          <a:noFill/>
        </p:spPr>
        <p:txBody>
          <a:bodyPr wrap="square" rtlCol="0">
            <a:spAutoFit/>
          </a:bodyPr>
          <a:lstStyle/>
          <a:p>
            <a:r>
              <a:rPr lang="en-US" dirty="0" err="1"/>
              <a:t>Triclosan</a:t>
            </a:r>
            <a:r>
              <a:rPr lang="en-US" dirty="0"/>
              <a:t> is an antibacterial and antifungal agent found in some consumer products, including toothpaste, soaps, detergents, toys, and surgical cleaning treatments.</a:t>
            </a:r>
          </a:p>
          <a:p>
            <a:endParaRPr lang="en-US" dirty="0"/>
          </a:p>
          <a:p>
            <a:r>
              <a:rPr lang="en-US" dirty="0"/>
              <a:t>It persists in the environment.</a:t>
            </a:r>
          </a:p>
        </p:txBody>
      </p:sp>
      <p:sp>
        <p:nvSpPr>
          <p:cNvPr id="6" name="TextBox 5"/>
          <p:cNvSpPr txBox="1"/>
          <p:nvPr/>
        </p:nvSpPr>
        <p:spPr>
          <a:xfrm>
            <a:off x="760506" y="606116"/>
            <a:ext cx="6988131" cy="707886"/>
          </a:xfrm>
          <a:prstGeom prst="rect">
            <a:avLst/>
          </a:prstGeom>
          <a:noFill/>
        </p:spPr>
        <p:txBody>
          <a:bodyPr wrap="none" rtlCol="0">
            <a:spAutoFit/>
          </a:bodyPr>
          <a:lstStyle/>
          <a:p>
            <a:r>
              <a:rPr lang="en-US" sz="4000" dirty="0">
                <a:solidFill>
                  <a:schemeClr val="tx1">
                    <a:lumMod val="75000"/>
                    <a:lumOff val="25000"/>
                  </a:schemeClr>
                </a:solidFill>
              </a:rPr>
              <a:t>Example: Antibacterial Products</a:t>
            </a:r>
          </a:p>
        </p:txBody>
      </p:sp>
      <p:sp>
        <p:nvSpPr>
          <p:cNvPr id="7" name="TextBox 6"/>
          <p:cNvSpPr txBox="1"/>
          <p:nvPr/>
        </p:nvSpPr>
        <p:spPr>
          <a:xfrm>
            <a:off x="7026946" y="4339451"/>
            <a:ext cx="4865914" cy="1477328"/>
          </a:xfrm>
          <a:prstGeom prst="rect">
            <a:avLst/>
          </a:prstGeom>
          <a:noFill/>
        </p:spPr>
        <p:txBody>
          <a:bodyPr wrap="square" rtlCol="0">
            <a:spAutoFit/>
          </a:bodyPr>
          <a:lstStyle/>
          <a:p>
            <a:r>
              <a:rPr lang="en-US" dirty="0" err="1"/>
              <a:t>Chlorophene</a:t>
            </a:r>
            <a:r>
              <a:rPr lang="en-US" dirty="0"/>
              <a:t> is a </a:t>
            </a:r>
            <a:r>
              <a:rPr lang="en-US" dirty="0" err="1"/>
              <a:t>bacteriocide</a:t>
            </a:r>
            <a:r>
              <a:rPr lang="en-US" dirty="0"/>
              <a:t> and fungicide in cosmetics.</a:t>
            </a:r>
          </a:p>
          <a:p>
            <a:endParaRPr lang="en-US" dirty="0"/>
          </a:p>
          <a:p>
            <a:r>
              <a:rPr lang="en-US" dirty="0"/>
              <a:t>It is very biodegradable in the media and entirely removeable from the wastewater.</a:t>
            </a:r>
          </a:p>
        </p:txBody>
      </p:sp>
      <p:sp>
        <p:nvSpPr>
          <p:cNvPr id="9" name="TextBox 8"/>
          <p:cNvSpPr txBox="1"/>
          <p:nvPr/>
        </p:nvSpPr>
        <p:spPr>
          <a:xfrm>
            <a:off x="4311918" y="2443073"/>
            <a:ext cx="2054409" cy="369332"/>
          </a:xfrm>
          <a:prstGeom prst="rect">
            <a:avLst/>
          </a:prstGeom>
          <a:noFill/>
        </p:spPr>
        <p:txBody>
          <a:bodyPr wrap="none" rtlCol="0">
            <a:spAutoFit/>
          </a:bodyPr>
          <a:lstStyle/>
          <a:p>
            <a:r>
              <a:rPr lang="en-US" dirty="0">
                <a:solidFill>
                  <a:srgbClr val="FF0000"/>
                </a:solidFill>
              </a:rPr>
              <a:t>Low biodegradation</a:t>
            </a:r>
          </a:p>
        </p:txBody>
      </p:sp>
      <p:sp>
        <p:nvSpPr>
          <p:cNvPr id="10" name="TextBox 9"/>
          <p:cNvSpPr txBox="1"/>
          <p:nvPr/>
        </p:nvSpPr>
        <p:spPr>
          <a:xfrm>
            <a:off x="4426406" y="5001790"/>
            <a:ext cx="2098395" cy="369332"/>
          </a:xfrm>
          <a:prstGeom prst="rect">
            <a:avLst/>
          </a:prstGeom>
          <a:noFill/>
        </p:spPr>
        <p:txBody>
          <a:bodyPr wrap="none" rtlCol="0">
            <a:spAutoFit/>
          </a:bodyPr>
          <a:lstStyle/>
          <a:p>
            <a:r>
              <a:rPr lang="en-US" dirty="0">
                <a:solidFill>
                  <a:srgbClr val="00B050"/>
                </a:solidFill>
              </a:rPr>
              <a:t>High biodegradation</a:t>
            </a:r>
          </a:p>
        </p:txBody>
      </p:sp>
      <p:cxnSp>
        <p:nvCxnSpPr>
          <p:cNvPr id="11" name="Straight Connector 10">
            <a:extLst>
              <a:ext uri="{FF2B5EF4-FFF2-40B4-BE49-F238E27FC236}">
                <a16:creationId xmlns:a16="http://schemas.microsoft.com/office/drawing/2014/main" id="{F6229D57-6332-DE4F-AB48-C826C3672660}"/>
              </a:ext>
            </a:extLst>
          </p:cNvPr>
          <p:cNvCxnSpPr>
            <a:cxnSpLocks/>
          </p:cNvCxnSpPr>
          <p:nvPr/>
        </p:nvCxnSpPr>
        <p:spPr>
          <a:xfrm>
            <a:off x="6696636" y="1488633"/>
            <a:ext cx="0" cy="477996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3135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772449" y="1574473"/>
            <a:ext cx="9660524" cy="4401205"/>
          </a:xfrm>
          <a:prstGeom prst="rect">
            <a:avLst/>
          </a:prstGeom>
          <a:noFill/>
        </p:spPr>
        <p:txBody>
          <a:bodyPr wrap="square" rtlCol="0">
            <a:spAutoFit/>
          </a:bodyPr>
          <a:lstStyle/>
          <a:p>
            <a:pPr marL="514350" lvl="0" indent="-514350">
              <a:spcBef>
                <a:spcPts val="1200"/>
              </a:spcBef>
              <a:buFont typeface="Arial" panose="020B0604020202020204" pitchFamily="34" charset="0"/>
              <a:buChar char="•"/>
              <a:defRPr/>
            </a:pPr>
            <a:r>
              <a:rPr lang="en-US" sz="2400" dirty="0">
                <a:solidFill>
                  <a:prstClr val="black"/>
                </a:solidFill>
              </a:rPr>
              <a:t>The Waste Treatment Pyramid: Prevention of waste and the reduction in the use of materials is the best way to avoid waste in the first place!</a:t>
            </a:r>
          </a:p>
          <a:p>
            <a:pPr marL="514350" lvl="0" indent="-514350">
              <a:spcBef>
                <a:spcPts val="1200"/>
              </a:spcBef>
              <a:buFont typeface="Arial" panose="020B0604020202020204" pitchFamily="34" charset="0"/>
              <a:buChar char="•"/>
              <a:defRPr/>
            </a:pPr>
            <a:r>
              <a:rPr lang="en-US" sz="2400" dirty="0">
                <a:solidFill>
                  <a:prstClr val="black"/>
                </a:solidFill>
              </a:rPr>
              <a:t>Reduced Solvent Use: Solvents contribute to a large % of the materials used in chemical processes and products; reducing the use of solvents can have a great impact</a:t>
            </a:r>
          </a:p>
          <a:p>
            <a:pPr marL="514350" lvl="0" indent="-514350">
              <a:spcBef>
                <a:spcPts val="1200"/>
              </a:spcBef>
              <a:buFont typeface="Arial" panose="020B0604020202020204" pitchFamily="34" charset="0"/>
              <a:buChar char="•"/>
              <a:defRPr/>
            </a:pPr>
            <a:r>
              <a:rPr lang="en-US" sz="2400" dirty="0">
                <a:solidFill>
                  <a:prstClr val="black"/>
                </a:solidFill>
              </a:rPr>
              <a:t>Waste as a Feedstock: waste can be processed to be a valuable feedstock or platform chemical for use in many industry sectors</a:t>
            </a:r>
          </a:p>
          <a:p>
            <a:pPr marL="514350" lvl="0" indent="-514350">
              <a:spcBef>
                <a:spcPts val="1200"/>
              </a:spcBef>
              <a:buFont typeface="Arial" panose="020B0604020202020204" pitchFamily="34" charset="0"/>
              <a:buChar char="•"/>
              <a:defRPr/>
            </a:pPr>
            <a:r>
              <a:rPr lang="en-US" sz="2400" dirty="0">
                <a:solidFill>
                  <a:prstClr val="black"/>
                </a:solidFill>
              </a:rPr>
              <a:t>Biodegradation: Understanding design rules and rules of thumb for biodegradation can help to predict if a molecule will be persistent</a:t>
            </a:r>
          </a:p>
          <a:p>
            <a:pPr marL="514350" lvl="0" indent="-514350">
              <a:spcBef>
                <a:spcPts val="1200"/>
              </a:spcBef>
              <a:buFont typeface="Arial" panose="020B0604020202020204" pitchFamily="34" charset="0"/>
              <a:buChar char="•"/>
              <a:defRPr/>
            </a:pPr>
            <a:r>
              <a:rPr lang="en-US" sz="2400" dirty="0"/>
              <a:t>Designing for biodegradation is possible!</a:t>
            </a:r>
          </a:p>
        </p:txBody>
      </p:sp>
      <p:sp>
        <p:nvSpPr>
          <p:cNvPr id="5" name="TextBox 4">
            <a:extLst>
              <a:ext uri="{FF2B5EF4-FFF2-40B4-BE49-F238E27FC236}">
                <a16:creationId xmlns:a16="http://schemas.microsoft.com/office/drawing/2014/main" id="{7374DC12-982D-428A-94EF-5FE58037DD06}"/>
              </a:ext>
            </a:extLst>
          </p:cNvPr>
          <p:cNvSpPr txBox="1"/>
          <p:nvPr/>
        </p:nvSpPr>
        <p:spPr>
          <a:xfrm>
            <a:off x="772449" y="506033"/>
            <a:ext cx="2170081" cy="707886"/>
          </a:xfrm>
          <a:prstGeom prst="rect">
            <a:avLst/>
          </a:prstGeom>
          <a:noFill/>
        </p:spPr>
        <p:txBody>
          <a:bodyPr wrap="none" rtlCol="0">
            <a:spAutoFit/>
          </a:bodyPr>
          <a:lstStyle/>
          <a:p>
            <a:r>
              <a:rPr lang="en-US" sz="4000" dirty="0">
                <a:solidFill>
                  <a:schemeClr val="tx1">
                    <a:lumMod val="75000"/>
                    <a:lumOff val="25000"/>
                  </a:schemeClr>
                </a:solidFill>
              </a:rPr>
              <a:t>Summary</a:t>
            </a:r>
          </a:p>
        </p:txBody>
      </p:sp>
    </p:spTree>
    <p:extLst>
      <p:ext uri="{BB962C8B-B14F-4D97-AF65-F5344CB8AC3E}">
        <p14:creationId xmlns:p14="http://schemas.microsoft.com/office/powerpoint/2010/main" val="964378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1D9DA-06D1-42D3-ABCF-EA183C5F7F77}"/>
              </a:ext>
            </a:extLst>
          </p:cNvPr>
          <p:cNvSpPr>
            <a:spLocks noGrp="1"/>
          </p:cNvSpPr>
          <p:nvPr>
            <p:ph type="title"/>
          </p:nvPr>
        </p:nvSpPr>
        <p:spPr/>
        <p:txBody>
          <a:bodyPr/>
          <a:lstStyle/>
          <a:p>
            <a:r>
              <a:rPr lang="en-US" dirty="0">
                <a:latin typeface="+mn-lt"/>
              </a:rPr>
              <a:t>Homework #3</a:t>
            </a:r>
          </a:p>
        </p:txBody>
      </p:sp>
      <p:sp>
        <p:nvSpPr>
          <p:cNvPr id="3" name="TextBox 2">
            <a:extLst>
              <a:ext uri="{FF2B5EF4-FFF2-40B4-BE49-F238E27FC236}">
                <a16:creationId xmlns:a16="http://schemas.microsoft.com/office/drawing/2014/main" id="{B04BD12B-C890-4833-8BE5-1B6A6541FB6F}"/>
              </a:ext>
            </a:extLst>
          </p:cNvPr>
          <p:cNvSpPr txBox="1"/>
          <p:nvPr/>
        </p:nvSpPr>
        <p:spPr>
          <a:xfrm>
            <a:off x="2803585" y="3430929"/>
            <a:ext cx="7341080" cy="461665"/>
          </a:xfrm>
          <a:prstGeom prst="rect">
            <a:avLst/>
          </a:prstGeom>
          <a:noFill/>
        </p:spPr>
        <p:txBody>
          <a:bodyPr wrap="square" rtlCol="0">
            <a:spAutoFit/>
          </a:bodyPr>
          <a:lstStyle/>
          <a:p>
            <a:r>
              <a:rPr lang="en-US" sz="2400" dirty="0"/>
              <a:t>Estimating Biodegradation of Organic Molecules</a:t>
            </a:r>
          </a:p>
        </p:txBody>
      </p:sp>
    </p:spTree>
    <p:extLst>
      <p:ext uri="{BB962C8B-B14F-4D97-AF65-F5344CB8AC3E}">
        <p14:creationId xmlns:p14="http://schemas.microsoft.com/office/powerpoint/2010/main" val="856450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619" y="466274"/>
            <a:ext cx="5654458" cy="707886"/>
          </a:xfrm>
        </p:spPr>
        <p:txBody>
          <a:bodyPr wrap="square">
            <a:spAutoFit/>
          </a:bodyPr>
          <a:lstStyle/>
          <a:p>
            <a:pPr>
              <a:lnSpc>
                <a:spcPct val="100000"/>
              </a:lnSpc>
            </a:pPr>
            <a:r>
              <a:rPr lang="en-US" sz="4000" dirty="0">
                <a:latin typeface="+mn-lt"/>
              </a:rPr>
              <a:t>Incineration and Pyrolysis</a:t>
            </a:r>
          </a:p>
        </p:txBody>
      </p:sp>
      <p:sp>
        <p:nvSpPr>
          <p:cNvPr id="3" name="Content Placeholder 2"/>
          <p:cNvSpPr>
            <a:spLocks noGrp="1"/>
          </p:cNvSpPr>
          <p:nvPr>
            <p:ph idx="1"/>
          </p:nvPr>
        </p:nvSpPr>
        <p:spPr>
          <a:xfrm>
            <a:off x="510995" y="1371276"/>
            <a:ext cx="6959600" cy="4920321"/>
          </a:xfrm>
        </p:spPr>
        <p:txBody>
          <a:bodyPr wrap="square">
            <a:spAutoFit/>
          </a:bodyPr>
          <a:lstStyle/>
          <a:p>
            <a:r>
              <a:rPr lang="en-US" dirty="0">
                <a:latin typeface="+mn-lt"/>
              </a:rPr>
              <a:t>Incineration</a:t>
            </a:r>
          </a:p>
          <a:p>
            <a:pPr lvl="1">
              <a:lnSpc>
                <a:spcPct val="100000"/>
              </a:lnSpc>
              <a:spcBef>
                <a:spcPts val="300"/>
              </a:spcBef>
            </a:pPr>
            <a:r>
              <a:rPr lang="en-US" dirty="0">
                <a:latin typeface="+mn-lt"/>
              </a:rPr>
              <a:t>Solid organic waste is combusted.</a:t>
            </a:r>
          </a:p>
          <a:p>
            <a:pPr lvl="1">
              <a:lnSpc>
                <a:spcPct val="100000"/>
              </a:lnSpc>
              <a:spcBef>
                <a:spcPts val="300"/>
              </a:spcBef>
            </a:pPr>
            <a:r>
              <a:rPr lang="en-US" dirty="0">
                <a:latin typeface="+mn-lt"/>
              </a:rPr>
              <a:t>Some thermal treatments allow energy capture.</a:t>
            </a:r>
          </a:p>
          <a:p>
            <a:pPr lvl="1">
              <a:lnSpc>
                <a:spcPct val="100000"/>
              </a:lnSpc>
              <a:spcBef>
                <a:spcPts val="300"/>
              </a:spcBef>
            </a:pPr>
            <a:r>
              <a:rPr lang="en-US" dirty="0">
                <a:latin typeface="+mn-lt"/>
              </a:rPr>
              <a:t>Solid mass is reduced by 95-96%. </a:t>
            </a:r>
          </a:p>
          <a:p>
            <a:pPr marL="76200"/>
            <a:r>
              <a:rPr lang="en-US" dirty="0">
                <a:latin typeface="+mn-lt"/>
              </a:rPr>
              <a:t>Pyrolysis</a:t>
            </a:r>
          </a:p>
          <a:p>
            <a:pPr lvl="1">
              <a:lnSpc>
                <a:spcPct val="100000"/>
              </a:lnSpc>
              <a:spcBef>
                <a:spcPts val="300"/>
              </a:spcBef>
            </a:pPr>
            <a:r>
              <a:rPr lang="en-US" dirty="0">
                <a:latin typeface="+mn-lt"/>
              </a:rPr>
              <a:t>Thermal decomposition at </a:t>
            </a:r>
            <a:r>
              <a:rPr lang="hu-HU" dirty="0">
                <a:latin typeface="+mn-lt"/>
              </a:rPr>
              <a:t>200</a:t>
            </a:r>
            <a:r>
              <a:rPr lang="en-US" dirty="0">
                <a:latin typeface="+mn-lt"/>
              </a:rPr>
              <a:t>-</a:t>
            </a:r>
            <a:r>
              <a:rPr lang="hu-HU" dirty="0">
                <a:latin typeface="+mn-lt"/>
              </a:rPr>
              <a:t>300°C </a:t>
            </a:r>
            <a:r>
              <a:rPr lang="en-US" dirty="0">
                <a:latin typeface="+mn-lt"/>
              </a:rPr>
              <a:t>occurring in the absence of oxygen.</a:t>
            </a:r>
          </a:p>
          <a:p>
            <a:pPr lvl="1">
              <a:lnSpc>
                <a:spcPct val="100000"/>
              </a:lnSpc>
              <a:spcBef>
                <a:spcPts val="300"/>
              </a:spcBef>
            </a:pPr>
            <a:r>
              <a:rPr lang="en-US" dirty="0">
                <a:latin typeface="+mn-lt"/>
              </a:rPr>
              <a:t>Precursor of both the combustion and gasification processes.</a:t>
            </a:r>
          </a:p>
          <a:p>
            <a:pPr lvl="1">
              <a:lnSpc>
                <a:spcPct val="100000"/>
              </a:lnSpc>
              <a:spcBef>
                <a:spcPts val="300"/>
              </a:spcBef>
            </a:pPr>
            <a:r>
              <a:rPr lang="en-US" dirty="0">
                <a:latin typeface="+mn-lt"/>
              </a:rPr>
              <a:t>The products of biomass pyrolysis include biochar, bio-oil, and gases - such as methane, hydrogen, carbon monoxide, and carbon dioxide.</a:t>
            </a:r>
          </a:p>
        </p:txBody>
      </p:sp>
      <p:sp>
        <p:nvSpPr>
          <p:cNvPr id="5" name="Striped Right Arrow 4"/>
          <p:cNvSpPr/>
          <p:nvPr/>
        </p:nvSpPr>
        <p:spPr>
          <a:xfrm>
            <a:off x="8330965" y="2934659"/>
            <a:ext cx="500743" cy="46808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a:extLst>
              <a:ext uri="{FF2B5EF4-FFF2-40B4-BE49-F238E27FC236}">
                <a16:creationId xmlns:a16="http://schemas.microsoft.com/office/drawing/2014/main" id="{FC63AB80-0171-4FA3-85E9-6BB74398CEBE}"/>
              </a:ext>
            </a:extLst>
          </p:cNvPr>
          <p:cNvGraphicFramePr>
            <a:graphicFrameLocks noChangeAspect="1"/>
          </p:cNvGraphicFramePr>
          <p:nvPr>
            <p:extLst>
              <p:ext uri="{D42A27DB-BD31-4B8C-83A1-F6EECF244321}">
                <p14:modId xmlns:p14="http://schemas.microsoft.com/office/powerpoint/2010/main" val="2788407251"/>
              </p:ext>
            </p:extLst>
          </p:nvPr>
        </p:nvGraphicFramePr>
        <p:xfrm>
          <a:off x="8681396" y="1528818"/>
          <a:ext cx="3240549" cy="2160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F3FD71B1-F76E-40C4-B5EB-FDF63B977FA5}"/>
              </a:ext>
            </a:extLst>
          </p:cNvPr>
          <p:cNvPicPr>
            <a:picLocks noChangeAspect="1"/>
          </p:cNvPicPr>
          <p:nvPr/>
        </p:nvPicPr>
        <p:blipFill>
          <a:blip r:embed="rId7"/>
          <a:stretch>
            <a:fillRect/>
          </a:stretch>
        </p:blipFill>
        <p:spPr>
          <a:xfrm>
            <a:off x="7470595" y="3863728"/>
            <a:ext cx="4451350" cy="2419350"/>
          </a:xfrm>
          <a:prstGeom prst="rect">
            <a:avLst/>
          </a:prstGeom>
          <a:ln w="57150">
            <a:solidFill>
              <a:srgbClr val="002060"/>
            </a:solidFill>
          </a:ln>
        </p:spPr>
      </p:pic>
      <p:sp>
        <p:nvSpPr>
          <p:cNvPr id="8" name="TextBox 7">
            <a:extLst>
              <a:ext uri="{FF2B5EF4-FFF2-40B4-BE49-F238E27FC236}">
                <a16:creationId xmlns:a16="http://schemas.microsoft.com/office/drawing/2014/main" id="{0D0856BA-8ACA-493B-B134-B5751DC4513F}"/>
              </a:ext>
            </a:extLst>
          </p:cNvPr>
          <p:cNvSpPr txBox="1"/>
          <p:nvPr/>
        </p:nvSpPr>
        <p:spPr>
          <a:xfrm>
            <a:off x="10147905" y="6470464"/>
            <a:ext cx="27432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7F7F7F"/>
                </a:solidFill>
                <a:cs typeface="Calibri"/>
              </a:rPr>
              <a:t>Image: Wikipedia</a:t>
            </a:r>
          </a:p>
        </p:txBody>
      </p:sp>
    </p:spTree>
    <p:extLst>
      <p:ext uri="{BB962C8B-B14F-4D97-AF65-F5344CB8AC3E}">
        <p14:creationId xmlns:p14="http://schemas.microsoft.com/office/powerpoint/2010/main" val="1139204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307" y="509368"/>
            <a:ext cx="10416955" cy="707886"/>
          </a:xfrm>
          <a:prstGeom prst="rect">
            <a:avLst/>
          </a:prstGeom>
          <a:noFill/>
        </p:spPr>
        <p:txBody>
          <a:bodyPr wrap="none" rtlCol="0">
            <a:spAutoFit/>
          </a:bodyPr>
          <a:lstStyle/>
          <a:p>
            <a:r>
              <a:rPr lang="en-US" sz="4000" dirty="0">
                <a:solidFill>
                  <a:schemeClr val="tx1">
                    <a:lumMod val="75000"/>
                    <a:lumOff val="25000"/>
                  </a:schemeClr>
                </a:solidFill>
              </a:rPr>
              <a:t>Estimating Biodegradation of Organic Molecules</a:t>
            </a:r>
          </a:p>
        </p:txBody>
      </p:sp>
      <p:sp>
        <p:nvSpPr>
          <p:cNvPr id="3" name="TextBox 2"/>
          <p:cNvSpPr txBox="1"/>
          <p:nvPr/>
        </p:nvSpPr>
        <p:spPr>
          <a:xfrm>
            <a:off x="739307" y="1589948"/>
            <a:ext cx="11332029" cy="1569660"/>
          </a:xfrm>
          <a:prstGeom prst="rect">
            <a:avLst/>
          </a:prstGeom>
          <a:noFill/>
        </p:spPr>
        <p:txBody>
          <a:bodyPr wrap="square" rtlCol="0">
            <a:spAutoFit/>
          </a:bodyPr>
          <a:lstStyle/>
          <a:p>
            <a:r>
              <a:rPr lang="en-US" sz="2400" dirty="0"/>
              <a:t>Calculation of the Biodegradation Index (</a:t>
            </a:r>
            <a:r>
              <a:rPr lang="en-US" sz="2400" b="1" dirty="0">
                <a:solidFill>
                  <a:srgbClr val="00B050"/>
                </a:solidFill>
              </a:rPr>
              <a:t>BI</a:t>
            </a:r>
            <a:r>
              <a:rPr lang="en-US" sz="2400" dirty="0"/>
              <a:t>):</a:t>
            </a:r>
          </a:p>
          <a:p>
            <a:endParaRPr lang="en-US" sz="2400" dirty="0"/>
          </a:p>
          <a:p>
            <a:pPr algn="ctr"/>
            <a:r>
              <a:rPr lang="en-US" sz="2400" b="1" i="1" dirty="0">
                <a:solidFill>
                  <a:srgbClr val="00B050"/>
                </a:solidFill>
              </a:rPr>
              <a:t>BI</a:t>
            </a:r>
            <a:r>
              <a:rPr lang="en-US" sz="2400" b="1" i="1" dirty="0"/>
              <a:t> = 3.199 + a</a:t>
            </a:r>
            <a:r>
              <a:rPr lang="en-US" sz="2400" b="1" i="1" baseline="-25000" dirty="0"/>
              <a:t>1</a:t>
            </a:r>
            <a:r>
              <a:rPr lang="en-US" sz="2400" b="1" i="1" dirty="0"/>
              <a:t>f</a:t>
            </a:r>
            <a:r>
              <a:rPr lang="en-US" sz="2400" b="1" i="1" baseline="-25000" dirty="0"/>
              <a:t>1</a:t>
            </a:r>
            <a:r>
              <a:rPr lang="en-US" sz="2400" b="1" i="1" dirty="0"/>
              <a:t> + a</a:t>
            </a:r>
            <a:r>
              <a:rPr lang="en-US" sz="2400" b="1" i="1" baseline="-25000" dirty="0"/>
              <a:t>2</a:t>
            </a:r>
            <a:r>
              <a:rPr lang="en-US" sz="2400" b="1" i="1" dirty="0"/>
              <a:t>f</a:t>
            </a:r>
            <a:r>
              <a:rPr lang="en-US" sz="2400" b="1" i="1" baseline="-25000" dirty="0"/>
              <a:t>2</a:t>
            </a:r>
            <a:r>
              <a:rPr lang="en-US" sz="2400" b="1" i="1" dirty="0"/>
              <a:t> +a</a:t>
            </a:r>
            <a:r>
              <a:rPr lang="en-US" sz="2400" b="1" i="1" baseline="-25000" dirty="0"/>
              <a:t>3</a:t>
            </a:r>
            <a:r>
              <a:rPr lang="en-US" sz="2400" b="1" i="1" dirty="0"/>
              <a:t>f</a:t>
            </a:r>
            <a:r>
              <a:rPr lang="en-US" sz="2400" b="1" i="1" baseline="-25000" dirty="0"/>
              <a:t>3</a:t>
            </a:r>
            <a:r>
              <a:rPr lang="en-US" sz="2400" b="1" i="1" dirty="0"/>
              <a:t> + …. + </a:t>
            </a:r>
            <a:r>
              <a:rPr lang="en-US" sz="2400" b="1" i="1" dirty="0" err="1"/>
              <a:t>a</a:t>
            </a:r>
            <a:r>
              <a:rPr lang="en-US" sz="2400" b="1" i="1" baseline="-25000" dirty="0" err="1"/>
              <a:t>n</a:t>
            </a:r>
            <a:r>
              <a:rPr lang="en-US" sz="2400" b="1" i="1" dirty="0" err="1"/>
              <a:t>f</a:t>
            </a:r>
            <a:r>
              <a:rPr lang="en-US" sz="2400" b="1" i="1" baseline="-25000" dirty="0" err="1"/>
              <a:t>n</a:t>
            </a:r>
            <a:r>
              <a:rPr lang="en-US" sz="2400" b="1" i="1" dirty="0"/>
              <a:t> + </a:t>
            </a:r>
            <a:r>
              <a:rPr lang="en-US" sz="2400" b="1" i="1" dirty="0" err="1"/>
              <a:t>a</a:t>
            </a:r>
            <a:r>
              <a:rPr lang="en-US" sz="2400" b="1" i="1" baseline="-25000" dirty="0" err="1"/>
              <a:t>m</a:t>
            </a:r>
            <a:r>
              <a:rPr lang="en-US" sz="2400" b="1" i="1" dirty="0" err="1"/>
              <a:t>MW</a:t>
            </a:r>
            <a:endParaRPr lang="en-US" sz="2400" dirty="0"/>
          </a:p>
          <a:p>
            <a:endParaRPr lang="en-US" sz="2400" dirty="0"/>
          </a:p>
        </p:txBody>
      </p:sp>
      <p:graphicFrame>
        <p:nvGraphicFramePr>
          <p:cNvPr id="6" name="Table 5">
            <a:extLst>
              <a:ext uri="{FF2B5EF4-FFF2-40B4-BE49-F238E27FC236}">
                <a16:creationId xmlns:a16="http://schemas.microsoft.com/office/drawing/2014/main" id="{631B7034-04EC-9640-8554-37B271D17647}"/>
              </a:ext>
            </a:extLst>
          </p:cNvPr>
          <p:cNvGraphicFramePr>
            <a:graphicFrameLocks noGrp="1"/>
          </p:cNvGraphicFramePr>
          <p:nvPr>
            <p:extLst/>
          </p:nvPr>
        </p:nvGraphicFramePr>
        <p:xfrm>
          <a:off x="887534" y="3297483"/>
          <a:ext cx="4317512" cy="2560320"/>
        </p:xfrm>
        <a:graphic>
          <a:graphicData uri="http://schemas.openxmlformats.org/drawingml/2006/table">
            <a:tbl>
              <a:tblPr firstRow="1" firstCol="1" bandRow="1">
                <a:tableStyleId>{5C22544A-7EE6-4342-B048-85BDC9FD1C3A}</a:tableStyleId>
              </a:tblPr>
              <a:tblGrid>
                <a:gridCol w="2158756">
                  <a:extLst>
                    <a:ext uri="{9D8B030D-6E8A-4147-A177-3AD203B41FA5}">
                      <a16:colId xmlns:a16="http://schemas.microsoft.com/office/drawing/2014/main" val="2284186292"/>
                    </a:ext>
                  </a:extLst>
                </a:gridCol>
                <a:gridCol w="2158756">
                  <a:extLst>
                    <a:ext uri="{9D8B030D-6E8A-4147-A177-3AD203B41FA5}">
                      <a16:colId xmlns:a16="http://schemas.microsoft.com/office/drawing/2014/main" val="1451311041"/>
                    </a:ext>
                  </a:extLst>
                </a:gridCol>
              </a:tblGrid>
              <a:tr h="135255">
                <a:tc>
                  <a:txBody>
                    <a:bodyPr/>
                    <a:lstStyle/>
                    <a:p>
                      <a:pPr marL="0" marR="0" algn="ctr">
                        <a:spcBef>
                          <a:spcPts val="0"/>
                        </a:spcBef>
                        <a:spcAft>
                          <a:spcPts val="0"/>
                        </a:spcAft>
                      </a:pPr>
                      <a:r>
                        <a:rPr lang="en-US" sz="1400" dirty="0">
                          <a:effectLst/>
                        </a:rPr>
                        <a:t>Variable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Meaning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0778092"/>
                  </a:ext>
                </a:extLst>
              </a:tr>
              <a:tr h="135255">
                <a:tc>
                  <a:txBody>
                    <a:bodyPr/>
                    <a:lstStyle/>
                    <a:p>
                      <a:pPr marL="0" marR="0" algn="ctr">
                        <a:spcBef>
                          <a:spcPts val="0"/>
                        </a:spcBef>
                        <a:spcAft>
                          <a:spcPts val="0"/>
                        </a:spcAft>
                      </a:pPr>
                      <a:r>
                        <a:rPr lang="en-US" sz="1400">
                          <a:effectLst/>
                        </a:rPr>
                        <a:t>a</a:t>
                      </a:r>
                      <a:r>
                        <a:rPr lang="en-US" sz="1400" baseline="-25000">
                          <a:effectLst/>
                        </a:rPr>
                        <a:t>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Assigned contribution factor to functional group (see attached table)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0072175"/>
                  </a:ext>
                </a:extLst>
              </a:tr>
              <a:tr h="135255">
                <a:tc>
                  <a:txBody>
                    <a:bodyPr/>
                    <a:lstStyle/>
                    <a:p>
                      <a:pPr marL="0" marR="0" algn="ctr">
                        <a:spcBef>
                          <a:spcPts val="0"/>
                        </a:spcBef>
                        <a:spcAft>
                          <a:spcPts val="0"/>
                        </a:spcAft>
                      </a:pPr>
                      <a:r>
                        <a:rPr lang="en-US" sz="1400">
                          <a:effectLst/>
                        </a:rPr>
                        <a:t>f</a:t>
                      </a:r>
                      <a:r>
                        <a:rPr lang="en-US" sz="1400" baseline="-25000">
                          <a:effectLst/>
                        </a:rPr>
                        <a:t>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effectLst/>
                        </a:rPr>
                        <a:t># of times/frequency  a functional group in a molecule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042127"/>
                  </a:ext>
                </a:extLst>
              </a:tr>
              <a:tr h="135255">
                <a:tc>
                  <a:txBody>
                    <a:bodyPr/>
                    <a:lstStyle/>
                    <a:p>
                      <a:pPr marL="0" marR="0" algn="ctr">
                        <a:spcBef>
                          <a:spcPts val="0"/>
                        </a:spcBef>
                        <a:spcAft>
                          <a:spcPts val="0"/>
                        </a:spcAft>
                      </a:pPr>
                      <a:r>
                        <a:rPr lang="en-US" sz="1400">
                          <a:effectLst/>
                        </a:rPr>
                        <a:t>a</a:t>
                      </a:r>
                      <a:r>
                        <a:rPr lang="en-US" sz="1400" baseline="-25000">
                          <a:effectLst/>
                        </a:rPr>
                        <a:t>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Molecular weight contribution factor</a:t>
                      </a:r>
                    </a:p>
                    <a:p>
                      <a:pPr marL="0" marR="0" algn="ctr">
                        <a:spcBef>
                          <a:spcPts val="0"/>
                        </a:spcBef>
                        <a:spcAft>
                          <a:spcPts val="0"/>
                        </a:spcAft>
                      </a:pPr>
                      <a:r>
                        <a:rPr lang="en-US" sz="1400">
                          <a:effectLst/>
                        </a:rPr>
                        <a:t>(-0.00221)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188720"/>
                  </a:ext>
                </a:extLst>
              </a:tr>
              <a:tr h="135255">
                <a:tc>
                  <a:txBody>
                    <a:bodyPr/>
                    <a:lstStyle/>
                    <a:p>
                      <a:pPr marL="0" marR="0" algn="ctr">
                        <a:spcBef>
                          <a:spcPts val="0"/>
                        </a:spcBef>
                        <a:spcAft>
                          <a:spcPts val="0"/>
                        </a:spcAft>
                      </a:pPr>
                      <a:r>
                        <a:rPr lang="en-US" sz="1400">
                          <a:effectLst/>
                        </a:rPr>
                        <a:t>MW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effectLst/>
                        </a:rPr>
                        <a:t>Molecule weight of molecule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7303071"/>
                  </a:ext>
                </a:extLst>
              </a:tr>
            </a:tbl>
          </a:graphicData>
        </a:graphic>
      </p:graphicFrame>
      <p:sp>
        <p:nvSpPr>
          <p:cNvPr id="7" name="Text Box 20">
            <a:extLst>
              <a:ext uri="{FF2B5EF4-FFF2-40B4-BE49-F238E27FC236}">
                <a16:creationId xmlns:a16="http://schemas.microsoft.com/office/drawing/2014/main" id="{8A54CB99-8F40-FD41-B9E1-946D16B15EA5}"/>
              </a:ext>
            </a:extLst>
          </p:cNvPr>
          <p:cNvSpPr txBox="1"/>
          <p:nvPr/>
        </p:nvSpPr>
        <p:spPr>
          <a:xfrm>
            <a:off x="5597857" y="3184791"/>
            <a:ext cx="5490941" cy="289328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a:t>
            </a:r>
            <a:r>
              <a:rPr lang="en-US" b="1" i="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BI</a:t>
            </a:r>
            <a:r>
              <a:rPr lang="en-US" dirty="0">
                <a:effectLst/>
                <a:latin typeface="Calibri" panose="020F0502020204030204" pitchFamily="34" charset="0"/>
                <a:ea typeface="Calibri" panose="020F0502020204030204" pitchFamily="34" charset="0"/>
                <a:cs typeface="Times New Roman" panose="02020603050405020304" pitchFamily="18" charset="0"/>
              </a:rPr>
              <a:t> is an indicator of aerobic biodegradation rate. A value to </a:t>
            </a:r>
            <a:r>
              <a:rPr lang="en-US" b="1" i="1" dirty="0">
                <a:effectLst/>
                <a:latin typeface="Calibri" panose="020F0502020204030204" pitchFamily="34" charset="0"/>
                <a:ea typeface="Calibri" panose="020F0502020204030204" pitchFamily="34" charset="0"/>
                <a:cs typeface="Times New Roman" panose="02020603050405020304" pitchFamily="18" charset="0"/>
              </a:rPr>
              <a:t>5</a:t>
            </a:r>
            <a:r>
              <a:rPr lang="en-US" dirty="0">
                <a:effectLst/>
                <a:latin typeface="Calibri" panose="020F0502020204030204" pitchFamily="34" charset="0"/>
                <a:ea typeface="Calibri" panose="020F0502020204030204" pitchFamily="34" charset="0"/>
                <a:cs typeface="Times New Roman" panose="02020603050405020304" pitchFamily="18" charset="0"/>
              </a:rPr>
              <a:t> indicates the compound is expected to degrade over </a:t>
            </a:r>
            <a:r>
              <a:rPr lang="en-US" b="1" dirty="0">
                <a:effectLst/>
                <a:latin typeface="Calibri" panose="020F0502020204030204" pitchFamily="34" charset="0"/>
                <a:ea typeface="Calibri" panose="020F0502020204030204" pitchFamily="34" charset="0"/>
                <a:cs typeface="Times New Roman" panose="02020603050405020304" pitchFamily="18" charset="0"/>
              </a:rPr>
              <a:t>HOURS.</a:t>
            </a:r>
            <a:r>
              <a:rPr lang="en-US" dirty="0">
                <a:effectLst/>
                <a:latin typeface="Calibri" panose="020F0502020204030204" pitchFamily="34" charset="0"/>
                <a:ea typeface="Calibri" panose="020F0502020204030204" pitchFamily="34" charset="0"/>
                <a:cs typeface="Times New Roman" panose="02020603050405020304" pitchFamily="18" charset="0"/>
              </a:rPr>
              <a:t> A value of </a:t>
            </a:r>
            <a:r>
              <a:rPr lang="en-US" b="1" i="1" dirty="0">
                <a:effectLst/>
                <a:latin typeface="Calibri" panose="020F0502020204030204" pitchFamily="34" charset="0"/>
                <a:ea typeface="Calibri" panose="020F0502020204030204" pitchFamily="34" charset="0"/>
                <a:cs typeface="Times New Roman" panose="02020603050405020304" pitchFamily="18" charset="0"/>
              </a:rPr>
              <a:t>4</a:t>
            </a:r>
            <a:r>
              <a:rPr lang="en-US" dirty="0">
                <a:effectLst/>
                <a:latin typeface="Calibri" panose="020F0502020204030204" pitchFamily="34" charset="0"/>
                <a:ea typeface="Calibri" panose="020F0502020204030204" pitchFamily="34" charset="0"/>
                <a:cs typeface="Times New Roman" panose="02020603050405020304" pitchFamily="18" charset="0"/>
              </a:rPr>
              <a:t> corresponds to a biodegradation of </a:t>
            </a:r>
            <a:r>
              <a:rPr lang="en-US" b="1" dirty="0">
                <a:effectLst/>
                <a:latin typeface="Calibri" panose="020F0502020204030204" pitchFamily="34" charset="0"/>
                <a:ea typeface="Calibri" panose="020F0502020204030204" pitchFamily="34" charset="0"/>
                <a:cs typeface="Times New Roman" panose="02020603050405020304" pitchFamily="18" charset="0"/>
              </a:rPr>
              <a:t>DAYS.</a:t>
            </a:r>
            <a:r>
              <a:rPr lang="en-US" dirty="0">
                <a:effectLst/>
                <a:latin typeface="Calibri" panose="020F0502020204030204" pitchFamily="34" charset="0"/>
                <a:ea typeface="Calibri" panose="020F0502020204030204" pitchFamily="34" charset="0"/>
                <a:cs typeface="Times New Roman" panose="02020603050405020304" pitchFamily="18" charset="0"/>
              </a:rPr>
              <a:t> Last, values of </a:t>
            </a:r>
            <a:r>
              <a:rPr lang="en-US" b="1" i="1" dirty="0">
                <a:effectLst/>
                <a:latin typeface="Calibri" panose="020F0502020204030204" pitchFamily="34" charset="0"/>
                <a:ea typeface="Calibri" panose="020F0502020204030204" pitchFamily="34" charset="0"/>
                <a:cs typeface="Times New Roman" panose="02020603050405020304" pitchFamily="18" charset="0"/>
              </a:rPr>
              <a:t>3,2, or 1</a:t>
            </a:r>
            <a:r>
              <a:rPr lang="en-US" dirty="0">
                <a:effectLst/>
                <a:latin typeface="Calibri" panose="020F0502020204030204" pitchFamily="34" charset="0"/>
                <a:ea typeface="Calibri" panose="020F0502020204030204" pitchFamily="34" charset="0"/>
                <a:cs typeface="Times New Roman" panose="02020603050405020304" pitchFamily="18" charset="0"/>
              </a:rPr>
              <a:t> correspond to biodegradation in </a:t>
            </a:r>
            <a:r>
              <a:rPr lang="en-US" b="1" dirty="0">
                <a:effectLst/>
                <a:latin typeface="Calibri" panose="020F0502020204030204" pitchFamily="34" charset="0"/>
                <a:ea typeface="Calibri" panose="020F0502020204030204" pitchFamily="34" charset="0"/>
                <a:cs typeface="Times New Roman" panose="02020603050405020304" pitchFamily="18" charset="0"/>
              </a:rPr>
              <a:t>WEEKS</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effectLst/>
                <a:latin typeface="Calibri" panose="020F0502020204030204" pitchFamily="34" charset="0"/>
                <a:ea typeface="Calibri" panose="020F0502020204030204" pitchFamily="34" charset="0"/>
                <a:cs typeface="Times New Roman" panose="02020603050405020304" pitchFamily="18" charset="0"/>
              </a:rPr>
              <a:t>MONTHS, and YEARS</a:t>
            </a:r>
            <a:r>
              <a:rPr lang="en-US" dirty="0">
                <a:effectLst/>
                <a:latin typeface="Calibri" panose="020F0502020204030204" pitchFamily="34" charset="0"/>
                <a:ea typeface="Calibri" panose="020F0502020204030204" pitchFamily="34" charset="0"/>
                <a:cs typeface="Times New Roman" panose="02020603050405020304" pitchFamily="18" charset="0"/>
              </a:rPr>
              <a:t> respectively. These values of </a:t>
            </a:r>
            <a:r>
              <a:rPr lang="en-US" b="1" i="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BI</a:t>
            </a:r>
            <a:r>
              <a:rPr lang="en-US" dirty="0">
                <a:effectLst/>
                <a:latin typeface="Calibri" panose="020F0502020204030204" pitchFamily="34" charset="0"/>
                <a:ea typeface="Calibri" panose="020F0502020204030204" pitchFamily="34" charset="0"/>
                <a:cs typeface="Times New Roman" panose="02020603050405020304" pitchFamily="18" charset="0"/>
              </a:rPr>
              <a:t> should not be viewed as an accurate quantitative predictor of biodegradation. Rather, it should be viewed as a relative ranking of the probability that compound will degrade in the assigned timeframe. </a:t>
            </a: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4487CFEE-38A1-614E-B433-2702799BE7BB}"/>
              </a:ext>
            </a:extLst>
          </p:cNvPr>
          <p:cNvSpPr txBox="1"/>
          <p:nvPr/>
        </p:nvSpPr>
        <p:spPr>
          <a:xfrm>
            <a:off x="7669169" y="6435967"/>
            <a:ext cx="4402167" cy="261610"/>
          </a:xfrm>
          <a:prstGeom prst="rect">
            <a:avLst/>
          </a:prstGeom>
          <a:noFill/>
        </p:spPr>
        <p:txBody>
          <a:bodyPr wrap="none" rtlCol="0">
            <a:spAutoFit/>
          </a:bodyPr>
          <a:lstStyle/>
          <a:p>
            <a:r>
              <a:rPr lang="en-US" sz="1100" dirty="0">
                <a:solidFill>
                  <a:schemeClr val="tx1">
                    <a:lumMod val="75000"/>
                    <a:lumOff val="25000"/>
                  </a:schemeClr>
                </a:solidFill>
              </a:rPr>
              <a:t>J.W. Raymond et al. / Journal of Hazardous Materials B84 (2001) 189–215</a:t>
            </a:r>
          </a:p>
        </p:txBody>
      </p:sp>
    </p:spTree>
    <p:extLst>
      <p:ext uri="{BB962C8B-B14F-4D97-AF65-F5344CB8AC3E}">
        <p14:creationId xmlns:p14="http://schemas.microsoft.com/office/powerpoint/2010/main" val="144593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2507"/>
            <a:ext cx="6019800" cy="646331"/>
          </a:xfrm>
        </p:spPr>
        <p:txBody>
          <a:bodyPr wrap="square">
            <a:spAutoFit/>
          </a:bodyPr>
          <a:lstStyle/>
          <a:p>
            <a:pPr algn="ctr"/>
            <a:r>
              <a:rPr lang="en-US" sz="4000" dirty="0">
                <a:latin typeface="+mn-lt"/>
              </a:rPr>
              <a:t>Recycling and Composting</a:t>
            </a:r>
          </a:p>
        </p:txBody>
      </p:sp>
      <p:sp>
        <p:nvSpPr>
          <p:cNvPr id="5" name="Striped Right Arrow 4"/>
          <p:cNvSpPr/>
          <p:nvPr/>
        </p:nvSpPr>
        <p:spPr>
          <a:xfrm>
            <a:off x="7802031" y="2456986"/>
            <a:ext cx="500743" cy="46808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533400" y="1455510"/>
            <a:ext cx="6727372" cy="4675639"/>
          </a:xfrm>
          <a:prstGeom prst="rect">
            <a:avLst/>
          </a:prstGeom>
        </p:spPr>
        <p:txBody>
          <a:bodyPr wrap="square">
            <a:spAutoFit/>
          </a:bodyPr>
          <a:lstStyle/>
          <a:p>
            <a:r>
              <a:rPr lang="en-US" sz="2000" dirty="0">
                <a:latin typeface="+mn-lt"/>
              </a:rPr>
              <a:t>Recycling</a:t>
            </a:r>
          </a:p>
          <a:p>
            <a:pPr marL="800100" lvl="1" indent="-342900">
              <a:buFont typeface="Arial" charset="0"/>
              <a:buChar char="•"/>
            </a:pPr>
            <a:r>
              <a:rPr lang="en-US" sz="2000" dirty="0">
                <a:latin typeface="+mn-lt"/>
              </a:rPr>
              <a:t>Converting waste materials into new materials and objects.</a:t>
            </a:r>
          </a:p>
          <a:p>
            <a:pPr marL="800100" lvl="1" indent="-342900">
              <a:buFont typeface="Arial" charset="0"/>
              <a:buChar char="•"/>
            </a:pPr>
            <a:r>
              <a:rPr lang="en-US" sz="2000" dirty="0">
                <a:latin typeface="+mn-lt"/>
              </a:rPr>
              <a:t>Available for metals, plastic, paper, glass.</a:t>
            </a:r>
          </a:p>
          <a:p>
            <a:r>
              <a:rPr lang="en-US" sz="2000" dirty="0">
                <a:latin typeface="+mn-lt"/>
              </a:rPr>
              <a:t>Composting</a:t>
            </a:r>
          </a:p>
          <a:p>
            <a:pPr marL="800100" lvl="1" indent="-342900">
              <a:buFont typeface="Arial" charset="0"/>
              <a:buChar char="•"/>
            </a:pPr>
            <a:r>
              <a:rPr lang="en-US" sz="2000" dirty="0">
                <a:latin typeface="+mn-lt"/>
              </a:rPr>
              <a:t>Organics undergo a biological decomposition to form a material (compost) that is non-toxic to plant growth. </a:t>
            </a:r>
          </a:p>
          <a:p>
            <a:pPr marL="800100" lvl="1" indent="-342900">
              <a:buFont typeface="Arial" charset="0"/>
              <a:buChar char="•"/>
            </a:pPr>
            <a:r>
              <a:rPr lang="en-US" sz="2000" dirty="0">
                <a:latin typeface="+mn-lt"/>
              </a:rPr>
              <a:t>By-product of the reaction are CO</a:t>
            </a:r>
            <a:r>
              <a:rPr lang="en-US" sz="2000" baseline="-25000" dirty="0">
                <a:latin typeface="+mn-lt"/>
              </a:rPr>
              <a:t>2</a:t>
            </a:r>
            <a:r>
              <a:rPr lang="en-US" sz="2000" dirty="0">
                <a:latin typeface="+mn-lt"/>
              </a:rPr>
              <a:t>, water and heat.</a:t>
            </a:r>
          </a:p>
          <a:p>
            <a:r>
              <a:rPr lang="en-US" sz="2000" dirty="0">
                <a:latin typeface="+mn-lt"/>
              </a:rPr>
              <a:t>Anaerobic conditions and biogas production.</a:t>
            </a:r>
          </a:p>
          <a:p>
            <a:pPr marL="533400" lvl="1"/>
            <a:r>
              <a:rPr lang="en-US" sz="2000" dirty="0">
                <a:latin typeface="+mn-lt"/>
              </a:rPr>
              <a:t>Adopted for farm waste.</a:t>
            </a:r>
          </a:p>
          <a:p>
            <a:pPr marL="533400" lvl="1"/>
            <a:r>
              <a:rPr lang="en-US" sz="2000" dirty="0">
                <a:latin typeface="+mn-lt"/>
              </a:rPr>
              <a:t>Can reduce greenhouse gas emissions and can provide a cost-effective source of renewable energy. </a:t>
            </a:r>
          </a:p>
          <a:p>
            <a:pPr marL="533400" lvl="1"/>
            <a:r>
              <a:rPr lang="en-US" sz="2000" dirty="0">
                <a:latin typeface="+mn-lt"/>
              </a:rPr>
              <a:t>Recovered biogas can be an energy source for electricity, heating or transportation fuel.</a:t>
            </a:r>
          </a:p>
        </p:txBody>
      </p:sp>
      <p:sp>
        <p:nvSpPr>
          <p:cNvPr id="7" name="Title 1"/>
          <p:cNvSpPr txBox="1">
            <a:spLocks/>
          </p:cNvSpPr>
          <p:nvPr/>
        </p:nvSpPr>
        <p:spPr>
          <a:xfrm>
            <a:off x="7484023" y="6309121"/>
            <a:ext cx="4340670" cy="4846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800" dirty="0">
                <a:latin typeface="+mn-lt"/>
              </a:rPr>
              <a:t>Cost-benefit of recycling: energy savings</a:t>
            </a:r>
          </a:p>
        </p:txBody>
      </p:sp>
      <p:graphicFrame>
        <p:nvGraphicFramePr>
          <p:cNvPr id="8" name="Content Placeholder 3"/>
          <p:cNvGraphicFramePr>
            <a:graphicFrameLocks/>
          </p:cNvGraphicFramePr>
          <p:nvPr>
            <p:extLst>
              <p:ext uri="{D42A27DB-BD31-4B8C-83A1-F6EECF244321}">
                <p14:modId xmlns:p14="http://schemas.microsoft.com/office/powerpoint/2010/main" val="3630558410"/>
              </p:ext>
            </p:extLst>
          </p:nvPr>
        </p:nvGraphicFramePr>
        <p:xfrm>
          <a:off x="8089877" y="3596010"/>
          <a:ext cx="3128962" cy="2595880"/>
        </p:xfrm>
        <a:graphic>
          <a:graphicData uri="http://schemas.openxmlformats.org/drawingml/2006/table">
            <a:tbl>
              <a:tblPr firstRow="1" bandRow="1">
                <a:tableStyleId>{5C22544A-7EE6-4342-B048-85BDC9FD1C3A}</a:tableStyleId>
              </a:tblPr>
              <a:tblGrid>
                <a:gridCol w="1564481">
                  <a:extLst>
                    <a:ext uri="{9D8B030D-6E8A-4147-A177-3AD203B41FA5}">
                      <a16:colId xmlns:a16="http://schemas.microsoft.com/office/drawing/2014/main" val="20000"/>
                    </a:ext>
                  </a:extLst>
                </a:gridCol>
                <a:gridCol w="1564481">
                  <a:extLst>
                    <a:ext uri="{9D8B030D-6E8A-4147-A177-3AD203B41FA5}">
                      <a16:colId xmlns:a16="http://schemas.microsoft.com/office/drawing/2014/main" val="20001"/>
                    </a:ext>
                  </a:extLst>
                </a:gridCol>
              </a:tblGrid>
              <a:tr h="370840">
                <a:tc>
                  <a:txBody>
                    <a:bodyPr/>
                    <a:lstStyle/>
                    <a:p>
                      <a:pPr algn="ctr"/>
                      <a:r>
                        <a:rPr lang="en-US" b="0" i="0" dirty="0">
                          <a:latin typeface="Calibri Regular" charset="0"/>
                        </a:rPr>
                        <a:t>Material</a:t>
                      </a:r>
                    </a:p>
                  </a:txBody>
                  <a:tcPr/>
                </a:tc>
                <a:tc>
                  <a:txBody>
                    <a:bodyPr/>
                    <a:lstStyle/>
                    <a:p>
                      <a:pPr algn="ctr"/>
                      <a:r>
                        <a:rPr lang="en-US" b="0" i="0" dirty="0">
                          <a:latin typeface="Calibri Regular" charset="0"/>
                        </a:rPr>
                        <a:t>Energy savings</a:t>
                      </a:r>
                    </a:p>
                  </a:txBody>
                  <a:tcPr/>
                </a:tc>
                <a:extLst>
                  <a:ext uri="{0D108BD9-81ED-4DB2-BD59-A6C34878D82A}">
                    <a16:rowId xmlns:a16="http://schemas.microsoft.com/office/drawing/2014/main" val="10000"/>
                  </a:ext>
                </a:extLst>
              </a:tr>
              <a:tr h="370840">
                <a:tc>
                  <a:txBody>
                    <a:bodyPr/>
                    <a:lstStyle/>
                    <a:p>
                      <a:pPr algn="ctr"/>
                      <a:r>
                        <a:rPr lang="en-US" b="0" i="0" dirty="0">
                          <a:latin typeface="Calibri Regular" charset="0"/>
                        </a:rPr>
                        <a:t>Aluminum</a:t>
                      </a:r>
                    </a:p>
                  </a:txBody>
                  <a:tcPr/>
                </a:tc>
                <a:tc>
                  <a:txBody>
                    <a:bodyPr/>
                    <a:lstStyle/>
                    <a:p>
                      <a:pPr algn="ctr"/>
                      <a:r>
                        <a:rPr lang="en-US" b="0" i="0" dirty="0">
                          <a:latin typeface="Calibri Regular" charset="0"/>
                        </a:rPr>
                        <a:t>95%</a:t>
                      </a:r>
                    </a:p>
                  </a:txBody>
                  <a:tcPr/>
                </a:tc>
                <a:extLst>
                  <a:ext uri="{0D108BD9-81ED-4DB2-BD59-A6C34878D82A}">
                    <a16:rowId xmlns:a16="http://schemas.microsoft.com/office/drawing/2014/main" val="10001"/>
                  </a:ext>
                </a:extLst>
              </a:tr>
              <a:tr h="370840">
                <a:tc>
                  <a:txBody>
                    <a:bodyPr/>
                    <a:lstStyle/>
                    <a:p>
                      <a:pPr algn="ctr"/>
                      <a:r>
                        <a:rPr lang="en-US" b="0" i="0" dirty="0">
                          <a:latin typeface="Calibri Regular" charset="0"/>
                        </a:rPr>
                        <a:t>Cardboard</a:t>
                      </a:r>
                    </a:p>
                  </a:txBody>
                  <a:tcPr/>
                </a:tc>
                <a:tc>
                  <a:txBody>
                    <a:bodyPr/>
                    <a:lstStyle/>
                    <a:p>
                      <a:pPr algn="ctr"/>
                      <a:r>
                        <a:rPr lang="en-US" b="0" i="0" dirty="0">
                          <a:latin typeface="Calibri Regular" charset="0"/>
                        </a:rPr>
                        <a:t>24%</a:t>
                      </a:r>
                    </a:p>
                  </a:txBody>
                  <a:tcPr/>
                </a:tc>
                <a:extLst>
                  <a:ext uri="{0D108BD9-81ED-4DB2-BD59-A6C34878D82A}">
                    <a16:rowId xmlns:a16="http://schemas.microsoft.com/office/drawing/2014/main" val="10002"/>
                  </a:ext>
                </a:extLst>
              </a:tr>
              <a:tr h="370840">
                <a:tc>
                  <a:txBody>
                    <a:bodyPr/>
                    <a:lstStyle/>
                    <a:p>
                      <a:pPr algn="ctr"/>
                      <a:r>
                        <a:rPr lang="en-US" b="0" i="0" dirty="0">
                          <a:latin typeface="Calibri Regular" charset="0"/>
                        </a:rPr>
                        <a:t>Glass</a:t>
                      </a:r>
                    </a:p>
                  </a:txBody>
                  <a:tcPr/>
                </a:tc>
                <a:tc>
                  <a:txBody>
                    <a:bodyPr/>
                    <a:lstStyle/>
                    <a:p>
                      <a:pPr algn="ctr"/>
                      <a:r>
                        <a:rPr lang="en-US" b="0" i="0" dirty="0">
                          <a:latin typeface="Calibri Regular" charset="0"/>
                        </a:rPr>
                        <a:t>5-30%</a:t>
                      </a:r>
                    </a:p>
                  </a:txBody>
                  <a:tcPr/>
                </a:tc>
                <a:extLst>
                  <a:ext uri="{0D108BD9-81ED-4DB2-BD59-A6C34878D82A}">
                    <a16:rowId xmlns:a16="http://schemas.microsoft.com/office/drawing/2014/main" val="10003"/>
                  </a:ext>
                </a:extLst>
              </a:tr>
              <a:tr h="370840">
                <a:tc>
                  <a:txBody>
                    <a:bodyPr/>
                    <a:lstStyle/>
                    <a:p>
                      <a:pPr algn="ctr"/>
                      <a:r>
                        <a:rPr lang="en-US" b="0" i="0" dirty="0">
                          <a:latin typeface="Calibri Regular" charset="0"/>
                        </a:rPr>
                        <a:t>Paper</a:t>
                      </a:r>
                    </a:p>
                  </a:txBody>
                  <a:tcPr/>
                </a:tc>
                <a:tc>
                  <a:txBody>
                    <a:bodyPr/>
                    <a:lstStyle/>
                    <a:p>
                      <a:pPr algn="ctr"/>
                      <a:r>
                        <a:rPr lang="en-US" b="0" i="0" dirty="0">
                          <a:latin typeface="Calibri Regular" charset="0"/>
                        </a:rPr>
                        <a:t>40%</a:t>
                      </a:r>
                    </a:p>
                  </a:txBody>
                  <a:tcPr/>
                </a:tc>
                <a:extLst>
                  <a:ext uri="{0D108BD9-81ED-4DB2-BD59-A6C34878D82A}">
                    <a16:rowId xmlns:a16="http://schemas.microsoft.com/office/drawing/2014/main" val="10004"/>
                  </a:ext>
                </a:extLst>
              </a:tr>
              <a:tr h="370840">
                <a:tc>
                  <a:txBody>
                    <a:bodyPr/>
                    <a:lstStyle/>
                    <a:p>
                      <a:pPr algn="ctr"/>
                      <a:r>
                        <a:rPr lang="en-US" b="0" i="0" dirty="0">
                          <a:latin typeface="Calibri Regular" charset="0"/>
                        </a:rPr>
                        <a:t>Plastics</a:t>
                      </a:r>
                    </a:p>
                  </a:txBody>
                  <a:tcPr/>
                </a:tc>
                <a:tc>
                  <a:txBody>
                    <a:bodyPr/>
                    <a:lstStyle/>
                    <a:p>
                      <a:pPr algn="ctr"/>
                      <a:r>
                        <a:rPr lang="en-US" b="0" i="0" dirty="0">
                          <a:latin typeface="Calibri Regular" charset="0"/>
                        </a:rPr>
                        <a:t>70%</a:t>
                      </a:r>
                    </a:p>
                  </a:txBody>
                  <a:tcPr/>
                </a:tc>
                <a:extLst>
                  <a:ext uri="{0D108BD9-81ED-4DB2-BD59-A6C34878D82A}">
                    <a16:rowId xmlns:a16="http://schemas.microsoft.com/office/drawing/2014/main" val="10005"/>
                  </a:ext>
                </a:extLst>
              </a:tr>
              <a:tr h="370840">
                <a:tc>
                  <a:txBody>
                    <a:bodyPr/>
                    <a:lstStyle/>
                    <a:p>
                      <a:pPr algn="ctr"/>
                      <a:r>
                        <a:rPr lang="en-US" b="0" i="0" dirty="0">
                          <a:latin typeface="Calibri Regular" charset="0"/>
                        </a:rPr>
                        <a:t>Steel</a:t>
                      </a:r>
                    </a:p>
                  </a:txBody>
                  <a:tcPr/>
                </a:tc>
                <a:tc>
                  <a:txBody>
                    <a:bodyPr/>
                    <a:lstStyle/>
                    <a:p>
                      <a:pPr algn="ctr"/>
                      <a:r>
                        <a:rPr lang="en-US" b="0" i="0" dirty="0">
                          <a:latin typeface="Calibri Regular" charset="0"/>
                        </a:rPr>
                        <a:t>60%</a:t>
                      </a:r>
                    </a:p>
                  </a:txBody>
                  <a:tcPr/>
                </a:tc>
                <a:extLst>
                  <a:ext uri="{0D108BD9-81ED-4DB2-BD59-A6C34878D82A}">
                    <a16:rowId xmlns:a16="http://schemas.microsoft.com/office/drawing/2014/main" val="10006"/>
                  </a:ext>
                </a:extLst>
              </a:tr>
            </a:tbl>
          </a:graphicData>
        </a:graphic>
      </p:graphicFrame>
      <p:graphicFrame>
        <p:nvGraphicFramePr>
          <p:cNvPr id="9" name="Diagram 8">
            <a:extLst>
              <a:ext uri="{FF2B5EF4-FFF2-40B4-BE49-F238E27FC236}">
                <a16:creationId xmlns:a16="http://schemas.microsoft.com/office/drawing/2014/main" id="{32AF2F5E-113B-41D8-8149-1B559A630342}"/>
              </a:ext>
            </a:extLst>
          </p:cNvPr>
          <p:cNvGraphicFramePr>
            <a:graphicFrameLocks noChangeAspect="1"/>
          </p:cNvGraphicFramePr>
          <p:nvPr>
            <p:extLst>
              <p:ext uri="{D42A27DB-BD31-4B8C-83A1-F6EECF244321}">
                <p14:modId xmlns:p14="http://schemas.microsoft.com/office/powerpoint/2010/main" val="1534296974"/>
              </p:ext>
            </p:extLst>
          </p:nvPr>
        </p:nvGraphicFramePr>
        <p:xfrm>
          <a:off x="7978290" y="1375459"/>
          <a:ext cx="3240549" cy="2160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6164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208" y="511651"/>
            <a:ext cx="5791200" cy="707886"/>
          </a:xfrm>
        </p:spPr>
        <p:txBody>
          <a:bodyPr wrap="square">
            <a:spAutoFit/>
          </a:bodyPr>
          <a:lstStyle/>
          <a:p>
            <a:pPr>
              <a:lnSpc>
                <a:spcPct val="100000"/>
              </a:lnSpc>
            </a:pPr>
            <a:r>
              <a:rPr lang="en-US" sz="4000" dirty="0">
                <a:latin typeface="+mn-lt"/>
              </a:rPr>
              <a:t>Reuse and Repurpose</a:t>
            </a:r>
          </a:p>
        </p:txBody>
      </p:sp>
      <p:sp>
        <p:nvSpPr>
          <p:cNvPr id="4" name="Content Placeholder 2"/>
          <p:cNvSpPr>
            <a:spLocks noGrp="1"/>
          </p:cNvSpPr>
          <p:nvPr>
            <p:ph idx="1"/>
          </p:nvPr>
        </p:nvSpPr>
        <p:spPr>
          <a:xfrm>
            <a:off x="607564" y="1404383"/>
            <a:ext cx="8524484" cy="5006499"/>
          </a:xfrm>
        </p:spPr>
        <p:txBody>
          <a:bodyPr>
            <a:spAutoFit/>
          </a:bodyPr>
          <a:lstStyle/>
          <a:p>
            <a:pPr>
              <a:lnSpc>
                <a:spcPct val="100000"/>
              </a:lnSpc>
            </a:pPr>
            <a:r>
              <a:rPr lang="en-US" sz="2200" dirty="0">
                <a:latin typeface="+mn-lt"/>
              </a:rPr>
              <a:t>Gasification:</a:t>
            </a:r>
          </a:p>
          <a:p>
            <a:pPr marL="533400" lvl="1">
              <a:lnSpc>
                <a:spcPct val="100000"/>
              </a:lnSpc>
            </a:pPr>
            <a:r>
              <a:rPr lang="en-US" sz="2200" dirty="0">
                <a:latin typeface="+mn-lt"/>
              </a:rPr>
              <a:t>Converts organic based materials into CO, H</a:t>
            </a:r>
            <a:r>
              <a:rPr lang="en-US" sz="2200" baseline="-25000" dirty="0">
                <a:latin typeface="+mn-lt"/>
              </a:rPr>
              <a:t>2</a:t>
            </a:r>
            <a:r>
              <a:rPr lang="en-US" sz="2200" dirty="0">
                <a:latin typeface="+mn-lt"/>
              </a:rPr>
              <a:t> and CO</a:t>
            </a:r>
            <a:r>
              <a:rPr lang="en-US" sz="2200" baseline="-25000" dirty="0">
                <a:latin typeface="+mn-lt"/>
              </a:rPr>
              <a:t>2</a:t>
            </a:r>
            <a:r>
              <a:rPr lang="en-US" sz="2200" dirty="0">
                <a:latin typeface="+mn-lt"/>
              </a:rPr>
              <a:t>.</a:t>
            </a:r>
          </a:p>
          <a:p>
            <a:pPr marL="533400" lvl="1">
              <a:lnSpc>
                <a:spcPct val="100000"/>
              </a:lnSpc>
            </a:pPr>
            <a:r>
              <a:rPr lang="en-US" sz="2200" dirty="0">
                <a:latin typeface="+mn-lt"/>
              </a:rPr>
              <a:t>Achieved by reacting the material at high temperatures (&gt;700 °C), without combustion, with a controlled amount of oxygen and/or stem.</a:t>
            </a:r>
          </a:p>
          <a:p>
            <a:pPr marL="533400" lvl="1">
              <a:lnSpc>
                <a:spcPct val="100000"/>
              </a:lnSpc>
            </a:pPr>
            <a:r>
              <a:rPr lang="en-US" sz="2200" dirty="0">
                <a:latin typeface="+mn-lt"/>
              </a:rPr>
              <a:t>The resulting gas mixture is called syngas.</a:t>
            </a:r>
          </a:p>
          <a:p>
            <a:pPr marL="533400" lvl="1">
              <a:lnSpc>
                <a:spcPct val="100000"/>
              </a:lnSpc>
            </a:pPr>
            <a:r>
              <a:rPr lang="en-US" sz="2200" dirty="0">
                <a:latin typeface="+mn-lt"/>
              </a:rPr>
              <a:t>Syngas is combustible and often used as a fuel.</a:t>
            </a:r>
          </a:p>
          <a:p>
            <a:pPr>
              <a:lnSpc>
                <a:spcPct val="100000"/>
              </a:lnSpc>
            </a:pPr>
            <a:r>
              <a:rPr lang="en-US" sz="2200" dirty="0">
                <a:latin typeface="+mn-lt"/>
              </a:rPr>
              <a:t>Alcohol production (biomass conversion into mixed alcohol fuels):</a:t>
            </a:r>
          </a:p>
          <a:p>
            <a:pPr marL="533400" lvl="1">
              <a:lnSpc>
                <a:spcPct val="100000"/>
              </a:lnSpc>
            </a:pPr>
            <a:r>
              <a:rPr lang="en-US" sz="2200" dirty="0">
                <a:latin typeface="+mn-lt"/>
              </a:rPr>
              <a:t>Biological/chemical method for converting any biodegradable material  into useful chemicals, such as biofuels (e.g., ethanol, propanol, </a:t>
            </a:r>
            <a:r>
              <a:rPr lang="en-US" sz="2200" i="1" dirty="0">
                <a:latin typeface="+mn-lt"/>
              </a:rPr>
              <a:t>n</a:t>
            </a:r>
            <a:r>
              <a:rPr lang="en-US" sz="2200" dirty="0">
                <a:latin typeface="+mn-lt"/>
              </a:rPr>
              <a:t>-butanol, isopropanol, 3-pentanol).</a:t>
            </a:r>
          </a:p>
          <a:p>
            <a:pPr marL="533400" lvl="1">
              <a:lnSpc>
                <a:spcPct val="100000"/>
              </a:lnSpc>
            </a:pPr>
            <a:r>
              <a:rPr lang="en-US" sz="2200" dirty="0">
                <a:latin typeface="+mn-lt"/>
              </a:rPr>
              <a:t>Made by enzymatic breakdown of biomass into simple sugars, followed by yeast fermentation into alcohols.</a:t>
            </a:r>
          </a:p>
        </p:txBody>
      </p:sp>
      <p:sp>
        <p:nvSpPr>
          <p:cNvPr id="6" name="Striped Right Arrow 5"/>
          <p:cNvSpPr/>
          <p:nvPr/>
        </p:nvSpPr>
        <p:spPr>
          <a:xfrm>
            <a:off x="8943584" y="1888094"/>
            <a:ext cx="481323" cy="46808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a:extLst>
              <a:ext uri="{FF2B5EF4-FFF2-40B4-BE49-F238E27FC236}">
                <a16:creationId xmlns:a16="http://schemas.microsoft.com/office/drawing/2014/main" id="{6B60D04D-999E-4E3F-9789-F27CC2DC9819}"/>
              </a:ext>
            </a:extLst>
          </p:cNvPr>
          <p:cNvGraphicFramePr>
            <a:graphicFrameLocks noChangeAspect="1"/>
          </p:cNvGraphicFramePr>
          <p:nvPr>
            <p:extLst/>
          </p:nvPr>
        </p:nvGraphicFramePr>
        <p:xfrm>
          <a:off x="8681396" y="1219537"/>
          <a:ext cx="3240549" cy="2160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2979791"/>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Curriculum_Template" id="{EDCD831D-5535-F64D-8D88-89EFE9E5963E}" vid="{88332C8B-8202-4946-816A-D92DC749C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695</TotalTime>
  <Words>5014</Words>
  <Application>Microsoft Macintosh PowerPoint</Application>
  <PresentationFormat>Widescreen</PresentationFormat>
  <Paragraphs>734</Paragraphs>
  <Slides>70</Slides>
  <Notes>17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0" baseType="lpstr">
      <vt:lpstr>Arial</vt:lpstr>
      <vt:lpstr>Calibri</vt:lpstr>
      <vt:lpstr>Calibri Light</vt:lpstr>
      <vt:lpstr>Calibri Regular</vt:lpstr>
      <vt:lpstr>Cambria</vt:lpstr>
      <vt:lpstr>Corbel</vt:lpstr>
      <vt:lpstr>Times</vt:lpstr>
      <vt:lpstr>Times New Roman</vt:lpstr>
      <vt:lpstr>Office Theme</vt:lpstr>
      <vt:lpstr>CS ChemDraw Drawing</vt:lpstr>
      <vt:lpstr>PowerPoint Presentation</vt:lpstr>
      <vt:lpstr>Principle #1: Waste Prevention</vt:lpstr>
      <vt:lpstr>PowerPoint Presentation</vt:lpstr>
      <vt:lpstr>PowerPoint Presentation</vt:lpstr>
      <vt:lpstr>Waste treatment pyramid: The 4 R’s Reduce, Reuse, Recycle, Recover</vt:lpstr>
      <vt:lpstr>Landfills</vt:lpstr>
      <vt:lpstr>Incineration and Pyrolysis</vt:lpstr>
      <vt:lpstr>Recycling and Composting</vt:lpstr>
      <vt:lpstr>Reuse and Repurpose</vt:lpstr>
      <vt:lpstr>The Reduction and Elimination of Waste</vt:lpstr>
      <vt:lpstr>PowerPoint Presentation</vt:lpstr>
      <vt:lpstr>PowerPoint Presentation</vt:lpstr>
      <vt:lpstr>PowerPoint Presentation</vt:lpstr>
      <vt:lpstr>PowerPoint Presentation</vt:lpstr>
      <vt:lpstr>Solventless Process: Mechanochemistry</vt:lpstr>
      <vt:lpstr>PowerPoint Presentation</vt:lpstr>
      <vt:lpstr>Utilizing Waste as a Feedstock</vt:lpstr>
      <vt:lpstr>Example: Electrocatalytic Oxidation of Glycerol to Chemical Feedstocks</vt:lpstr>
      <vt:lpstr>Glycerol to Valuable Platform Chemicals</vt:lpstr>
      <vt:lpstr>Production and Applications of Lactic Acid</vt:lpstr>
      <vt:lpstr>Water Electrolysis with Earth Abundant Metal Catalyst</vt:lpstr>
      <vt:lpstr>Electrocatalytic Oxidation of Glycerol</vt:lpstr>
      <vt:lpstr>Example: Neutralization of Red Mud through Energy Efficient Extraction of Sodium Ions</vt:lpstr>
      <vt:lpstr>Red Mud: Pollution and Accidents</vt:lpstr>
      <vt:lpstr>Red Mud: Neutralization and Potentials</vt:lpstr>
      <vt:lpstr>Neutralization of Red Mud through Selective Extraction of Sodium Ions</vt:lpstr>
      <vt:lpstr>Successful Neutralization</vt:lpstr>
      <vt:lpstr>PowerPoint Presentation</vt:lpstr>
      <vt:lpstr>Biodegrade the Waste</vt:lpstr>
      <vt:lpstr>PBT Chemicals: History</vt:lpstr>
      <vt:lpstr>PBT Chemicals: Examples</vt:lpstr>
      <vt:lpstr>PowerPoint Presentation</vt:lpstr>
      <vt:lpstr>Aerobic Versus Anaerobic Digestion</vt:lpstr>
      <vt:lpstr>Aerobic Digestion</vt:lpstr>
      <vt:lpstr>Anaerobic Digestion</vt:lpstr>
      <vt:lpstr>Digestion versus Chemical Structure</vt:lpstr>
      <vt:lpstr>PowerPoint Presentation</vt:lpstr>
      <vt:lpstr>Reasons for resistance of a substance to microbial degradation</vt:lpstr>
      <vt:lpstr>Rules of thumb for biodegradability</vt:lpstr>
      <vt:lpstr>Rules of thumb for biodegradability</vt:lpstr>
      <vt:lpstr>Class Exercise Options</vt:lpstr>
      <vt:lpstr>Exercise #1</vt:lpstr>
      <vt:lpstr>Predicting Biodegradation: EPA, EPISuite</vt:lpstr>
      <vt:lpstr>BIOWIN Models Based on Molecular Fragment Contributions</vt:lpstr>
      <vt:lpstr>BIOWIN Demonstration/Exercise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Amy Cannon</cp:lastModifiedBy>
  <cp:revision>90</cp:revision>
  <dcterms:created xsi:type="dcterms:W3CDTF">2018-04-03T14:35:18Z</dcterms:created>
  <dcterms:modified xsi:type="dcterms:W3CDTF">2019-01-10T15:39:22Z</dcterms:modified>
</cp:coreProperties>
</file>