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4"/>
  </p:notesMasterIdLst>
  <p:sldIdLst>
    <p:sldId id="306" r:id="rId3"/>
    <p:sldId id="353" r:id="rId4"/>
    <p:sldId id="310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55" r:id="rId22"/>
    <p:sldId id="329" r:id="rId23"/>
    <p:sldId id="333" r:id="rId24"/>
    <p:sldId id="338" r:id="rId25"/>
    <p:sldId id="339" r:id="rId26"/>
    <p:sldId id="356" r:id="rId27"/>
    <p:sldId id="359" r:id="rId28"/>
    <p:sldId id="465" r:id="rId29"/>
    <p:sldId id="360" r:id="rId30"/>
    <p:sldId id="362" r:id="rId31"/>
    <p:sldId id="364" r:id="rId32"/>
    <p:sldId id="367" r:id="rId33"/>
    <p:sldId id="369" r:id="rId34"/>
    <p:sldId id="399" r:id="rId35"/>
    <p:sldId id="373" r:id="rId36"/>
    <p:sldId id="377" r:id="rId37"/>
    <p:sldId id="378" r:id="rId38"/>
    <p:sldId id="379" r:id="rId39"/>
    <p:sldId id="380" r:id="rId40"/>
    <p:sldId id="382" r:id="rId41"/>
    <p:sldId id="400" r:id="rId42"/>
    <p:sldId id="401" r:id="rId43"/>
    <p:sldId id="393" r:id="rId44"/>
    <p:sldId id="396" r:id="rId45"/>
    <p:sldId id="397" r:id="rId46"/>
    <p:sldId id="466" r:id="rId47"/>
    <p:sldId id="468" r:id="rId48"/>
    <p:sldId id="469" r:id="rId49"/>
    <p:sldId id="467" r:id="rId50"/>
    <p:sldId id="470" r:id="rId51"/>
    <p:sldId id="354" r:id="rId52"/>
    <p:sldId id="46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D5DF96-0DCC-694D-9BD6-9E5AB9009682}">
          <p14:sldIdLst>
            <p14:sldId id="306"/>
            <p14:sldId id="353"/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55"/>
            <p14:sldId id="329"/>
            <p14:sldId id="333"/>
            <p14:sldId id="338"/>
            <p14:sldId id="339"/>
            <p14:sldId id="356"/>
            <p14:sldId id="359"/>
            <p14:sldId id="465"/>
            <p14:sldId id="360"/>
            <p14:sldId id="362"/>
            <p14:sldId id="364"/>
            <p14:sldId id="367"/>
            <p14:sldId id="369"/>
            <p14:sldId id="399"/>
            <p14:sldId id="373"/>
            <p14:sldId id="377"/>
            <p14:sldId id="378"/>
            <p14:sldId id="379"/>
            <p14:sldId id="380"/>
            <p14:sldId id="382"/>
            <p14:sldId id="400"/>
            <p14:sldId id="401"/>
            <p14:sldId id="393"/>
            <p14:sldId id="396"/>
            <p14:sldId id="397"/>
            <p14:sldId id="466"/>
            <p14:sldId id="468"/>
            <p14:sldId id="469"/>
            <p14:sldId id="467"/>
            <p14:sldId id="470"/>
            <p14:sldId id="354"/>
            <p14:sldId id="464"/>
          </p14:sldIdLst>
        </p14:section>
        <p14:section name="Additional slides" id="{C8A430AD-0166-874F-B3C4-F3E0ED54D53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EF"/>
    <a:srgbClr val="F0F7E8"/>
    <a:srgbClr val="EAF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9" autoAdjust="0"/>
    <p:restoredTop sz="77473" autoAdjust="0"/>
  </p:normalViewPr>
  <p:slideViewPr>
    <p:cSldViewPr snapToGrid="0" snapToObjects="1">
      <p:cViewPr varScale="1">
        <p:scale>
          <a:sx n="53" d="100"/>
          <a:sy n="53" d="100"/>
        </p:scale>
        <p:origin x="121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C411-5C85-FC44-B397-9CC40382627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12F3-1B9D-D249-93E3-D0251D0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9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1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39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76559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40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56552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41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97405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E57A8-BED9-4EE5-B3AE-413C8600EE27}" type="slidenum">
              <a:rPr lang="fr-FR" altLang="en-US"/>
              <a:pPr/>
              <a:t>43</a:t>
            </a:fld>
            <a:endParaRPr lang="fr-FR" alt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237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712C8-4E94-4B6F-959F-D8AB6CC5E7B8}" type="slidenum">
              <a:rPr lang="fr-FR" altLang="en-US"/>
              <a:pPr/>
              <a:t>44</a:t>
            </a:fld>
            <a:endParaRPr lang="fr-FR" alt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5254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F36A41EE-C06E-41D0-9ACB-AF606203E4EF}" type="slidenum">
              <a:rPr lang="en-GB" i="0">
                <a:latin typeface="Arial" panose="020B0604020202020204" pitchFamily="34" charset="0"/>
              </a:rPr>
              <a:pPr eaLnBrk="1" hangingPunct="1">
                <a:defRPr/>
              </a:pPr>
              <a:t>47</a:t>
            </a:fld>
            <a:endParaRPr lang="en-GB" i="0">
              <a:latin typeface="Arial" panose="020B0604020202020204" pitchFamily="34" charset="0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6000" cy="3429000"/>
          </a:xfrm>
          <a:ln/>
          <a:extLst>
            <a:ext uri="{FAA26D3D-D897-4be2-8F04-BA451C77F1D7}"/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2313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18874"/>
          </a:xfrm>
          <a:noFill/>
        </p:spPr>
        <p:txBody>
          <a:bodyPr wrap="square" lIns="94324" tIns="47163" rIns="94324" bIns="47163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75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49241-0149-4291-A4F1-87122F81ED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5D48D-F4A9-4DAC-B641-20433EA8F5E6}" type="slidenum">
              <a:rPr lang="fr-FR" altLang="en-US"/>
              <a:pPr/>
              <a:t>19</a:t>
            </a:fld>
            <a:endParaRPr lang="fr-FR" alt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96906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5D48D-F4A9-4DAC-B641-20433EA8F5E6}" type="slidenum">
              <a:rPr lang="fr-FR" altLang="en-US"/>
              <a:pPr/>
              <a:t>20</a:t>
            </a:fld>
            <a:endParaRPr lang="fr-FR" alt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2934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FDAB8-1E9C-464B-A9FF-557C30000A11}" type="slidenum">
              <a:rPr lang="fr-FR" altLang="en-US"/>
              <a:pPr/>
              <a:t>22</a:t>
            </a:fld>
            <a:endParaRPr lang="fr-FR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246465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AB883-61BC-4072-BCDF-F366C5CED8CA}" type="slidenum">
              <a:rPr lang="fr-FR" altLang="en-US"/>
              <a:pPr/>
              <a:t>24</a:t>
            </a:fld>
            <a:endParaRPr lang="fr-FR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345460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AB883-61BC-4072-BCDF-F366C5CED8CA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87241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C5372-97A7-A34E-AB25-51A8B370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4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9B53-6433-4E69-81F9-716525582F08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DA12-E66B-4B6F-A1B4-897152E1067C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5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2591AC1-FC5D-478A-B72A-1F89DBEF6C55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3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1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0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9A5-BD12-40B3-8B42-3636C6DADA47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7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0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11772-91A4-3644-907D-64912D1A0AC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50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079AC-67ED-6A43-B59E-F848E69DD6D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204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1"/>
            <a:ext cx="5181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00800" y="1600200"/>
            <a:ext cx="5181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00800" y="3938589"/>
            <a:ext cx="5181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BDFC0-F3B2-8640-8D8A-D24A09A0D4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1" y="342900"/>
            <a:ext cx="11089217" cy="1131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53068" y="1612900"/>
            <a:ext cx="119528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3068" y="3746500"/>
            <a:ext cx="119528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33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8E0-6D9A-47BD-81B2-2BE1D7A06E61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6CED3-6048-435F-B3C4-1B6ED3668758}" type="datetime1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2838-CD2F-4067-AEAD-EBF36AE2ACF9}" type="datetime1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EC5-BF69-4E9D-8F4C-DD021470A8D5}" type="datetime1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8B4-79D5-464B-9403-3A97F8CA51BC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383-30B8-4794-869E-E303A26D2398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E3A1-0CA3-4893-A083-590A9E68F12B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5AFC1-2C09-4093-A1C9-096C1B632C3B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12E97-429C-3C4B-89D5-FF1F317909B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4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58.gif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5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56.png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dx.doi.org/10.1002/anie.201712602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7.png"/><Relationship Id="rId7" Type="http://schemas.openxmlformats.org/officeDocument/2006/relationships/image" Target="../media/image64.emf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6.emf"/><Relationship Id="rId5" Type="http://schemas.openxmlformats.org/officeDocument/2006/relationships/image" Target="../media/image63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Energy delivery in Chemistry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charset="0"/>
              </a:rPr>
              <a:t/>
            </a:r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latin typeface="Times New Roman" charset="0"/>
              </a:rPr>
              <a:t/>
            </a:r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B25A2B-1434-524F-9340-B8868DA4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2507A9-3ABE-9E45-8A77-C99669C69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68" y="2417473"/>
            <a:ext cx="2794000" cy="374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BF1DB-E949-EA4D-8739-755F5E124467}"/>
              </a:ext>
            </a:extLst>
          </p:cNvPr>
          <p:cNvSpPr txBox="1"/>
          <p:nvPr/>
        </p:nvSpPr>
        <p:spPr>
          <a:xfrm>
            <a:off x="318655" y="6567054"/>
            <a:ext cx="1285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/>
              <a:t>Apparatus operated below design specification</a:t>
            </a:r>
          </a:p>
          <a:p>
            <a:r>
              <a:rPr lang="en-CA" dirty="0"/>
              <a:t>Bad maintenance (leaks…)</a:t>
            </a:r>
          </a:p>
          <a:p>
            <a:r>
              <a:rPr lang="en-CA" dirty="0"/>
              <a:t>Lack of monitoring</a:t>
            </a:r>
          </a:p>
          <a:p>
            <a:r>
              <a:rPr lang="en-CA" dirty="0"/>
              <a:t>Lack of energy recovery (for heating buildings for instance)</a:t>
            </a:r>
          </a:p>
          <a:p>
            <a:r>
              <a:rPr lang="en-CA" dirty="0"/>
              <a:t>Bad energy source choice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814" y="4662214"/>
            <a:ext cx="5538619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From UK data, the relative energy consumption/t of product have dropped from 170 in 1960 to 60 in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93305" y="4662214"/>
            <a:ext cx="330860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In USA 50% of industry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consumption is chemistry + refinery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7" name="Picture 6" descr="MCj0230842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98" y="1587087"/>
            <a:ext cx="1728788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Cj028750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6" y="3460423"/>
            <a:ext cx="16510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34209" y="6153912"/>
          <a:ext cx="7596189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2063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purification</a:t>
                      </a:r>
                      <a:r>
                        <a:rPr lang="en-US" baseline="0" dirty="0"/>
                        <a:t> step</a:t>
                      </a:r>
                      <a:endParaRPr lang="en-US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When things go wrong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681221" y="156411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Sources of energy wastes</a:t>
            </a:r>
          </a:p>
        </p:txBody>
      </p:sp>
    </p:spTree>
    <p:extLst>
      <p:ext uri="{BB962C8B-B14F-4D97-AF65-F5344CB8AC3E}">
        <p14:creationId xmlns:p14="http://schemas.microsoft.com/office/powerpoint/2010/main" val="10967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09055"/>
            <a:ext cx="10515600" cy="4351338"/>
          </a:xfrm>
        </p:spPr>
        <p:txBody>
          <a:bodyPr/>
          <a:lstStyle/>
          <a:p>
            <a:r>
              <a:rPr lang="en-US" dirty="0"/>
              <a:t>A green engineering solution: heat recovery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: a biomass burner to generate energy</a:t>
            </a:r>
            <a:endParaRPr lang="en-CA" dirty="0"/>
          </a:p>
        </p:txBody>
      </p:sp>
      <p:pic>
        <p:nvPicPr>
          <p:cNvPr id="75778" name="Picture 2" descr="https://reich-chemistry.wikispaces.com/file/view/2-3-3HeatRecovery.gif/107250473/2-3-3HeatRecover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589276"/>
            <a:ext cx="52387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6104619"/>
            <a:ext cx="8991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https://reich-chemistry.wikispaces.com/Michael+Gautreau+Brett+Fredericks+wiki+project2009?responseToken=9d3531ae35b397f7a71d66ae7f508307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027583" y="5535405"/>
          <a:ext cx="7596189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2063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purification</a:t>
                      </a:r>
                      <a:r>
                        <a:rPr lang="en-US" baseline="0" dirty="0"/>
                        <a:t> step</a:t>
                      </a:r>
                      <a:endParaRPr lang="en-US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When things go wrong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681221" y="156411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Sources of energy wastes</a:t>
            </a:r>
          </a:p>
        </p:txBody>
      </p:sp>
    </p:spTree>
    <p:extLst>
      <p:ext uri="{BB962C8B-B14F-4D97-AF65-F5344CB8AC3E}">
        <p14:creationId xmlns:p14="http://schemas.microsoft.com/office/powerpoint/2010/main" val="30031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7467600" cy="4873752"/>
          </a:xfrm>
        </p:spPr>
        <p:txBody>
          <a:bodyPr/>
          <a:lstStyle/>
          <a:p>
            <a:r>
              <a:rPr lang="en-CA" dirty="0"/>
              <a:t>During reaction: </a:t>
            </a:r>
            <a:r>
              <a:rPr lang="en-CA" b="1" u="sng" dirty="0"/>
              <a:t>Activation Energy</a:t>
            </a:r>
          </a:p>
          <a:p>
            <a:pPr lvl="1"/>
            <a:r>
              <a:rPr lang="en-CA" dirty="0"/>
              <a:t>Activation energy = energy barrier for the reaction</a:t>
            </a:r>
          </a:p>
          <a:p>
            <a:endParaRPr lang="en-CA" dirty="0"/>
          </a:p>
        </p:txBody>
      </p:sp>
      <p:pic>
        <p:nvPicPr>
          <p:cNvPr id="8" name="Picture 2" descr="D:\Teaching\08-462\08-462-Catalysis\Catalyst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2461351"/>
            <a:ext cx="3657600" cy="242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34209" y="6153912"/>
          <a:ext cx="7596189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2063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the reaction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purification</a:t>
                      </a:r>
                      <a:r>
                        <a:rPr lang="en-US" baseline="0" dirty="0"/>
                        <a:t> step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1200" y="2461351"/>
            <a:ext cx="4495800" cy="335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"/>
            </a:pPr>
            <a:r>
              <a:rPr lang="en-CA" sz="2100" dirty="0">
                <a:solidFill>
                  <a:prstClr val="black"/>
                </a:solidFill>
                <a:latin typeface="Century Schoolbook"/>
              </a:rPr>
              <a:t>It can be provided by:</a:t>
            </a:r>
          </a:p>
          <a:p>
            <a:pPr lvl="2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US" dirty="0">
                <a:solidFill>
                  <a:prstClr val="black"/>
                </a:solidFill>
                <a:latin typeface="Century Schoolbook"/>
              </a:rPr>
              <a:t>Thermal heating </a:t>
            </a:r>
            <a:endParaRPr lang="en-CA" dirty="0">
              <a:solidFill>
                <a:prstClr val="black"/>
              </a:solidFill>
              <a:latin typeface="Century Schoolbook"/>
            </a:endParaRPr>
          </a:p>
          <a:p>
            <a:pPr lvl="2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Another energy delivery methods </a:t>
            </a:r>
          </a:p>
          <a:p>
            <a:pPr lvl="3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Electrochemistry</a:t>
            </a:r>
          </a:p>
          <a:p>
            <a:pPr lvl="3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Photochemistry</a:t>
            </a:r>
          </a:p>
          <a:p>
            <a:pPr lvl="3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dirty="0" err="1">
                <a:solidFill>
                  <a:prstClr val="black"/>
                </a:solidFill>
                <a:latin typeface="Century Schoolbook"/>
              </a:rPr>
              <a:t>Sonochemistry</a:t>
            </a:r>
            <a:endParaRPr lang="en-CA" dirty="0">
              <a:solidFill>
                <a:prstClr val="black"/>
              </a:solidFill>
              <a:latin typeface="Century Schoolbook"/>
            </a:endParaRPr>
          </a:p>
          <a:p>
            <a:pPr lvl="3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Microwave</a:t>
            </a:r>
          </a:p>
          <a:p>
            <a:pPr lvl="3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dirty="0" err="1">
                <a:solidFill>
                  <a:prstClr val="black"/>
                </a:solidFill>
                <a:latin typeface="Century Schoolbook"/>
              </a:rPr>
              <a:t>Mechanochemistry</a:t>
            </a:r>
            <a:endParaRPr lang="en-CA" dirty="0">
              <a:solidFill>
                <a:prstClr val="black"/>
              </a:solidFill>
              <a:latin typeface="Century Schoolbook"/>
            </a:endParaRPr>
          </a:p>
          <a:p>
            <a:pPr lvl="2" indent="-182563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endParaRPr lang="en-CA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565618" y="156411"/>
            <a:ext cx="9060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Let’s focus on the reaction</a:t>
            </a:r>
          </a:p>
        </p:txBody>
      </p:sp>
    </p:spTree>
    <p:extLst>
      <p:ext uri="{BB962C8B-B14F-4D97-AF65-F5344CB8AC3E}">
        <p14:creationId xmlns:p14="http://schemas.microsoft.com/office/powerpoint/2010/main" val="38711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8077200" cy="4873752"/>
          </a:xfrm>
        </p:spPr>
        <p:txBody>
          <a:bodyPr/>
          <a:lstStyle/>
          <a:p>
            <a:r>
              <a:rPr lang="en-US" dirty="0"/>
              <a:t>Thermal heating</a:t>
            </a:r>
          </a:p>
          <a:p>
            <a:pPr lvl="1"/>
            <a:r>
              <a:rPr lang="en-CA" dirty="0"/>
              <a:t>Delivered from natural gas or other fossil fuels</a:t>
            </a:r>
          </a:p>
          <a:p>
            <a:pPr lvl="1"/>
            <a:r>
              <a:rPr lang="en-CA" dirty="0"/>
              <a:t>either using the heat of combustion directly or superheated steam.</a:t>
            </a:r>
          </a:p>
          <a:p>
            <a:pPr lvl="1"/>
            <a:r>
              <a:rPr lang="en-CA" dirty="0"/>
              <a:t>In the lab we use rather electricity with hot plates or heating mantels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24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645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1564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5653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6149317" cy="4873752"/>
          </a:xfrm>
        </p:spPr>
        <p:txBody>
          <a:bodyPr/>
          <a:lstStyle/>
          <a:p>
            <a:r>
              <a:rPr lang="en-US" dirty="0"/>
              <a:t>Thermal heating in batch: limitations:</a:t>
            </a:r>
          </a:p>
        </p:txBody>
      </p:sp>
      <p:pic>
        <p:nvPicPr>
          <p:cNvPr id="76802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103" y="1272672"/>
            <a:ext cx="1594656" cy="15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62011" y="2277702"/>
            <a:ext cx="3505200" cy="3303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5-Point Star 5"/>
          <p:cNvSpPr/>
          <p:nvPr/>
        </p:nvSpPr>
        <p:spPr>
          <a:xfrm>
            <a:off x="5139697" y="3159621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5-Point Star 7"/>
          <p:cNvSpPr/>
          <p:nvPr/>
        </p:nvSpPr>
        <p:spPr>
          <a:xfrm>
            <a:off x="5972454" y="2992448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5-Point Star 8"/>
          <p:cNvSpPr/>
          <p:nvPr/>
        </p:nvSpPr>
        <p:spPr>
          <a:xfrm>
            <a:off x="4758697" y="4055316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5-Point Star 9"/>
          <p:cNvSpPr/>
          <p:nvPr/>
        </p:nvSpPr>
        <p:spPr>
          <a:xfrm>
            <a:off x="5814611" y="3840962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5-Point Star 10"/>
          <p:cNvSpPr/>
          <p:nvPr/>
        </p:nvSpPr>
        <p:spPr>
          <a:xfrm>
            <a:off x="5814611" y="4569176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 rot="17291801">
            <a:off x="3258509" y="2868833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Down Arrow 12"/>
          <p:cNvSpPr/>
          <p:nvPr/>
        </p:nvSpPr>
        <p:spPr>
          <a:xfrm rot="15063444">
            <a:off x="3278409" y="4157845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Down Arrow 13"/>
          <p:cNvSpPr/>
          <p:nvPr/>
        </p:nvSpPr>
        <p:spPr>
          <a:xfrm rot="13122955">
            <a:off x="3900720" y="5269900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Down Arrow 14"/>
          <p:cNvSpPr/>
          <p:nvPr/>
        </p:nvSpPr>
        <p:spPr>
          <a:xfrm rot="11017653">
            <a:off x="5473501" y="5778082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8484208">
            <a:off x="6897740" y="5532837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7035979">
            <a:off x="7657529" y="4746068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5400000">
            <a:off x="7940145" y="3601177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nut 11"/>
          <p:cNvSpPr/>
          <p:nvPr/>
        </p:nvSpPr>
        <p:spPr>
          <a:xfrm>
            <a:off x="4072897" y="2245222"/>
            <a:ext cx="3505200" cy="3336195"/>
          </a:xfrm>
          <a:prstGeom prst="donut">
            <a:avLst>
              <a:gd name="adj" fmla="val 909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325469" y="2473821"/>
            <a:ext cx="2947829" cy="2914650"/>
          </a:xfrm>
          <a:prstGeom prst="donut">
            <a:avLst>
              <a:gd name="adj" fmla="val 90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4606297" y="2702421"/>
            <a:ext cx="2438400" cy="2440108"/>
          </a:xfrm>
          <a:prstGeom prst="donut">
            <a:avLst>
              <a:gd name="adj" fmla="val 909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1564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26626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12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8758" y="1600200"/>
            <a:ext cx="10575758" cy="4873752"/>
          </a:xfrm>
          <a:ln>
            <a:noFill/>
          </a:ln>
        </p:spPr>
        <p:txBody>
          <a:bodyPr/>
          <a:lstStyle/>
          <a:p>
            <a:r>
              <a:rPr lang="en-US" dirty="0"/>
              <a:t>Thermal heating in batch: limitations:</a:t>
            </a: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Homogeneity issues: there is a gradient of temperatures in the batch</a:t>
            </a: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Heating of products after reaction… potential degradation</a:t>
            </a:r>
            <a:endParaRPr lang="en-CA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76802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687" y="1395639"/>
            <a:ext cx="1594656" cy="15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5715000" y="251460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58000" y="2810984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991334" y="270454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6267668" y="289504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5912764" y="298235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44008" y="2475945"/>
            <a:ext cx="890392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920342" y="2665890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8196676" y="2856390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7841772" y="2943702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29542" y="4075176"/>
            <a:ext cx="890392" cy="8382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590800" y="5798416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2867134" y="598836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143468" y="617886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2788564" y="6266173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664343" y="6083611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80894" y="5798416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4657228" y="5988361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4933562" y="617886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4578658" y="6266173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82514" y="579120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6358848" y="598114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6635182" y="617164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6280278" y="625895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7156057" y="607639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72608" y="579120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8148942" y="5981145"/>
            <a:ext cx="228600" cy="1905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8425276" y="617164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070372" y="6258957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486400" y="6096000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72957" y="5536446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reacted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4771528" y="5760317"/>
            <a:ext cx="276334" cy="156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21241" y="5523945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degraded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8319812" y="5747816"/>
            <a:ext cx="276334" cy="156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1564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17382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8758" y="1600200"/>
            <a:ext cx="11514221" cy="4873752"/>
          </a:xfrm>
          <a:ln>
            <a:noFill/>
          </a:ln>
        </p:spPr>
        <p:txBody>
          <a:bodyPr/>
          <a:lstStyle/>
          <a:p>
            <a:r>
              <a:rPr lang="en-US" dirty="0"/>
              <a:t>Thermal heating in batch: limitations:</a:t>
            </a: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Green solution: </a:t>
            </a:r>
            <a:r>
              <a:rPr lang="en-CA" dirty="0" err="1"/>
              <a:t>Solventless</a:t>
            </a:r>
            <a:r>
              <a:rPr lang="en-CA" dirty="0"/>
              <a:t> processes</a:t>
            </a: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CA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CA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CA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715000" y="251460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58000" y="2810984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991334" y="270454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6267668" y="289504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5912764" y="298235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44008" y="2475945"/>
            <a:ext cx="890392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920342" y="2665890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8196676" y="2856390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7841772" y="2943702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338159"/>
              </p:ext>
            </p:extLst>
          </p:nvPr>
        </p:nvGraphicFramePr>
        <p:xfrm>
          <a:off x="2606520" y="4217602"/>
          <a:ext cx="707042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6976">
                  <a:extLst>
                    <a:ext uri="{9D8B030D-6E8A-4147-A177-3AD203B41FA5}">
                      <a16:colId xmlns:a16="http://schemas.microsoft.com/office/drawing/2014/main" val="3763503373"/>
                    </a:ext>
                  </a:extLst>
                </a:gridCol>
                <a:gridCol w="3773444">
                  <a:extLst>
                    <a:ext uri="{9D8B030D-6E8A-4147-A177-3AD203B41FA5}">
                      <a16:colId xmlns:a16="http://schemas.microsoft.com/office/drawing/2014/main" val="2177340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33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solvent heating/distilling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viscosity/solubility</a:t>
                      </a:r>
                      <a:r>
                        <a:rPr lang="en-US" baseline="0" dirty="0"/>
                        <a:t> problems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6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  <a:r>
                        <a:rPr lang="en-US" baseline="0" dirty="0"/>
                        <a:t> separation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3762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1564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4516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2820" y="1600200"/>
            <a:ext cx="11514221" cy="4873752"/>
          </a:xfrm>
          <a:ln>
            <a:noFill/>
          </a:ln>
        </p:spPr>
        <p:txBody>
          <a:bodyPr/>
          <a:lstStyle/>
          <a:p>
            <a:r>
              <a:rPr lang="en-US" dirty="0"/>
              <a:t>Thermal heating in batch: limitations:</a:t>
            </a: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Green solution: </a:t>
            </a:r>
            <a:r>
              <a:rPr lang="en-US" altLang="en-US" dirty="0"/>
              <a:t>Ways to direct energy better towards the reaction and only the reaction.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en-US" dirty="0"/>
              <a:t>Microwaves (heats up only polar molecules)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en-US" dirty="0" err="1"/>
              <a:t>Sonochemistry</a:t>
            </a:r>
            <a:r>
              <a:rPr lang="en-US" altLang="en-US" dirty="0"/>
              <a:t> (localized bursts of energy)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en-US" dirty="0"/>
              <a:t>Electrochemistry (electronic activation)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en-US" dirty="0"/>
              <a:t>Photochemistry (photonic activation)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en-US" altLang="en-US" dirty="0" err="1"/>
              <a:t>Mechanochemistry</a:t>
            </a:r>
            <a:r>
              <a:rPr lang="en-US" altLang="en-US" dirty="0"/>
              <a:t> (to reaction solids together: no solvent heating)</a:t>
            </a: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715000" y="251460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58000" y="2810984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991334" y="270454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6267668" y="289504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5912764" y="298235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44008" y="2475945"/>
            <a:ext cx="890392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920342" y="2665890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8196676" y="2856390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7841772" y="2943702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1564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6749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9704" y="1600200"/>
            <a:ext cx="11213433" cy="4873752"/>
          </a:xfrm>
          <a:ln>
            <a:noFill/>
          </a:ln>
        </p:spPr>
        <p:txBody>
          <a:bodyPr/>
          <a:lstStyle/>
          <a:p>
            <a:r>
              <a:rPr lang="en-US" dirty="0"/>
              <a:t>Thermal heating in batch: limitations:</a:t>
            </a: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Homogeneity issues:</a:t>
            </a: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Degradation issues:</a:t>
            </a: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Green solution: </a:t>
            </a:r>
            <a:r>
              <a:rPr lang="en-US" dirty="0">
                <a:solidFill>
                  <a:prstClr val="black"/>
                </a:solidFill>
              </a:rPr>
              <a:t>Flow chemistry</a:t>
            </a:r>
          </a:p>
          <a:p>
            <a:pPr lvl="2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US" sz="2100" dirty="0">
                <a:solidFill>
                  <a:prstClr val="black"/>
                </a:solidFill>
              </a:rPr>
              <a:t>The reaction can be heated only on a small volume (homogeneous)</a:t>
            </a:r>
          </a:p>
          <a:p>
            <a:pPr lvl="2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US" sz="2100" dirty="0">
                <a:solidFill>
                  <a:prstClr val="black"/>
                </a:solidFill>
              </a:rPr>
              <a:t>The reaction can be heated only when needed and reacted products don’t need to be overheated</a:t>
            </a: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CA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777108" y="1989538"/>
            <a:ext cx="890392" cy="8382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590800" y="3474871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2867134" y="3664816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143468" y="3855316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2788564" y="3942628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664343" y="3760066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80894" y="3474871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4657228" y="3664816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4933562" y="3855316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4578658" y="3942628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82514" y="3467655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6358848" y="3657600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6635182" y="3848100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6280278" y="3935412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7156057" y="3752850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72608" y="3467655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8148942" y="3657600"/>
            <a:ext cx="228600" cy="1905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8425276" y="3848100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070372" y="3935412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486400" y="377245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72957" y="3212901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reacted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4771528" y="3436772"/>
            <a:ext cx="276334" cy="156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21241" y="3200400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degraded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8319812" y="3424271"/>
            <a:ext cx="276334" cy="156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1564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6191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6" name="Picture 6" descr="ra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1222864"/>
            <a:ext cx="506095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6725" name="Rectangle 5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Principle of microwaves</a:t>
            </a:r>
            <a:r>
              <a:rPr lang="en-US" altLang="en-US" sz="2400" dirty="0"/>
              <a:t> </a:t>
            </a:r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Microwaves reactors (and oven) have a fixed frequency at 2.45 GHz (to avoid interferences with telecommunications and cell phones)</a:t>
            </a:r>
          </a:p>
          <a:p>
            <a:pPr lvl="1"/>
            <a:r>
              <a:rPr lang="en-US" altLang="en-US" sz="2000" dirty="0"/>
              <a:t>This correspond to a time scale of 10</a:t>
            </a:r>
            <a:r>
              <a:rPr lang="en-US" altLang="en-US" sz="2000" baseline="30000" dirty="0"/>
              <a:t>-12</a:t>
            </a:r>
            <a:r>
              <a:rPr lang="en-US" altLang="en-US" sz="2000" dirty="0"/>
              <a:t> s, which is the time it takes for a molecule to rotate </a:t>
            </a:r>
          </a:p>
          <a:p>
            <a:pPr lvl="1"/>
            <a:r>
              <a:rPr lang="en-US" altLang="en-US" sz="2000" dirty="0"/>
              <a:t>Microwaves do not have enough energy to break a bond or to make a molecule vibrate: It is even lower than Brownian motion energy</a:t>
            </a:r>
          </a:p>
          <a:p>
            <a:pPr marL="366713" lvl="1" indent="0">
              <a:buNone/>
            </a:pPr>
            <a:endParaRPr lang="en-US" altLang="en-US" sz="2000" dirty="0"/>
          </a:p>
          <a:p>
            <a:pPr lvl="1"/>
            <a:endParaRPr lang="en-US" altLang="en-US" sz="2000" dirty="0"/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8600" y="1600200"/>
            <a:ext cx="514350" cy="4635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077200" y="20574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24800" y="2106098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  <a:r>
              <a:rPr lang="en-US" sz="1200" baseline="30000" dirty="0"/>
              <a:t>-2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6D529-892A-473A-A882-1A036C776814}"/>
              </a:ext>
            </a:extLst>
          </p:cNvPr>
          <p:cNvSpPr/>
          <p:nvPr/>
        </p:nvSpPr>
        <p:spPr>
          <a:xfrm>
            <a:off x="1524000" y="6535530"/>
            <a:ext cx="812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Practical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Microwave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Synthesis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for Organic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Chemists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Strategies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Instruments,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Protocols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Green Chem.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2004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6 , 128–141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1" y="1564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</p:spTree>
    <p:extLst>
      <p:ext uri="{BB962C8B-B14F-4D97-AF65-F5344CB8AC3E}">
        <p14:creationId xmlns:p14="http://schemas.microsoft.com/office/powerpoint/2010/main" val="3881134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59681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Role of energy in a chemical process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Microwaves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Flow chemistry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Photochemistry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Electrochemistry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prstClr val="black"/>
                </a:solidFill>
              </a:rPr>
              <a:t>Mechanochemistry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0331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5" name="Rectangle 5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Principle of microwaves</a:t>
            </a:r>
            <a:r>
              <a:rPr lang="en-US" altLang="en-US" sz="2400" dirty="0"/>
              <a:t> </a:t>
            </a:r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Microwaves reactors (and oven) have a fixed frequency at 2.45 GHz (to avoid interferences with telecommunications and cell phones)</a:t>
            </a:r>
          </a:p>
          <a:p>
            <a:pPr lvl="1"/>
            <a:r>
              <a:rPr lang="en-US" altLang="en-US" sz="2000" dirty="0"/>
              <a:t>This correspond to a time scale of 10</a:t>
            </a:r>
            <a:r>
              <a:rPr lang="en-US" altLang="en-US" sz="2000" baseline="30000" dirty="0"/>
              <a:t>-12</a:t>
            </a:r>
            <a:r>
              <a:rPr lang="en-US" altLang="en-US" sz="2000" dirty="0"/>
              <a:t> s, which is the time it takes for a molecule to rotate </a:t>
            </a:r>
          </a:p>
          <a:p>
            <a:pPr lvl="1"/>
            <a:r>
              <a:rPr lang="en-US" altLang="en-US" sz="2000" dirty="0"/>
              <a:t>Microwaves do not have enough energy to break a bond or to make a molecule vibrate: It is even lower than Brownian motion energy</a:t>
            </a:r>
          </a:p>
          <a:p>
            <a:pPr marL="366713" lvl="1" indent="0">
              <a:buNone/>
            </a:pPr>
            <a:endParaRPr lang="en-US" altLang="en-US" sz="2000" dirty="0"/>
          </a:p>
          <a:p>
            <a:pPr lvl="1"/>
            <a:endParaRPr lang="en-US" altLang="en-US" sz="2000" dirty="0"/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077200" y="20574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6D529-892A-473A-A882-1A036C776814}"/>
              </a:ext>
            </a:extLst>
          </p:cNvPr>
          <p:cNvSpPr/>
          <p:nvPr/>
        </p:nvSpPr>
        <p:spPr>
          <a:xfrm>
            <a:off x="1524000" y="6535530"/>
            <a:ext cx="812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Practical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Microwave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Synthesis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for Organic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Chemists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Strategies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Instruments,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Protocols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Green Chem.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2004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6 , 128–141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1" y="1564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9D224695-1287-4F7C-87A1-FEA105C3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1" y="1222864"/>
            <a:ext cx="3931286" cy="30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2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 mechanism for microwave heating: Dipolar polarization mechanism</a:t>
            </a:r>
          </a:p>
          <a:p>
            <a:endParaRPr lang="en-US" dirty="0"/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1A5083A8-C14C-44DD-A16D-96E140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25" b="50478"/>
          <a:stretch/>
        </p:blipFill>
        <p:spPr>
          <a:xfrm>
            <a:off x="8975528" y="2245873"/>
            <a:ext cx="2232248" cy="1586990"/>
          </a:xfrm>
          <a:prstGeom prst="rect">
            <a:avLst/>
          </a:prstGeom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FE157DFA-8429-4C4B-9B13-55C97810BF5D}"/>
              </a:ext>
            </a:extLst>
          </p:cNvPr>
          <p:cNvSpPr txBox="1"/>
          <p:nvPr/>
        </p:nvSpPr>
        <p:spPr>
          <a:xfrm>
            <a:off x="5317928" y="2580467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Alignment</a:t>
            </a:r>
            <a:r>
              <a:rPr lang="fr-FR" sz="2000" dirty="0"/>
              <a:t> of the </a:t>
            </a:r>
            <a:r>
              <a:rPr lang="fr-FR" sz="2000" dirty="0" err="1"/>
              <a:t>molecule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</a:t>
            </a:r>
            <a:r>
              <a:rPr lang="fr-FR" sz="2000" dirty="0" err="1"/>
              <a:t>electric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endParaRPr lang="fr-FR" sz="2000" dirty="0"/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E22403A8-E26F-489A-BB30-AA0A0038F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2" r="1" b="51296"/>
          <a:stretch/>
        </p:blipFill>
        <p:spPr>
          <a:xfrm>
            <a:off x="9272677" y="3724463"/>
            <a:ext cx="2173368" cy="1560755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9C977114-16C2-4A60-B202-B1DFCF15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4" r="33468" b="51296"/>
          <a:stretch/>
        </p:blipFill>
        <p:spPr>
          <a:xfrm>
            <a:off x="9191552" y="5285218"/>
            <a:ext cx="2016224" cy="15607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C4C370-1299-41BC-A151-D7000A145356}"/>
              </a:ext>
            </a:extLst>
          </p:cNvPr>
          <p:cNvSpPr txBox="1"/>
          <p:nvPr/>
        </p:nvSpPr>
        <p:spPr>
          <a:xfrm>
            <a:off x="5317928" y="4587705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Dipole</a:t>
            </a:r>
            <a:r>
              <a:rPr lang="fr-FR" sz="2000" dirty="0"/>
              <a:t> </a:t>
            </a:r>
            <a:r>
              <a:rPr lang="fr-FR" sz="2000" dirty="0" err="1"/>
              <a:t>realigns</a:t>
            </a:r>
            <a:r>
              <a:rPr lang="fr-FR" sz="2000" dirty="0"/>
              <a:t> to the </a:t>
            </a:r>
            <a:r>
              <a:rPr lang="fr-FR" sz="2000" dirty="0" err="1"/>
              <a:t>field</a:t>
            </a:r>
            <a:r>
              <a:rPr lang="fr-FR" sz="2000" dirty="0"/>
              <a:t>, </a:t>
            </a:r>
            <a:r>
              <a:rPr lang="fr-FR" sz="2000" dirty="0" err="1"/>
              <a:t>generating</a:t>
            </a:r>
            <a:r>
              <a:rPr lang="fr-FR" sz="2000" dirty="0"/>
              <a:t> </a:t>
            </a:r>
            <a:r>
              <a:rPr lang="fr-FR" sz="2000" dirty="0" err="1"/>
              <a:t>heat</a:t>
            </a:r>
            <a:r>
              <a:rPr lang="fr-FR" sz="2000" dirty="0"/>
              <a:t>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molecular</a:t>
            </a:r>
            <a:r>
              <a:rPr lang="fr-FR" sz="2000" dirty="0"/>
              <a:t> friction/</a:t>
            </a:r>
            <a:r>
              <a:rPr lang="fr-FR" sz="2000" dirty="0" err="1"/>
              <a:t>dielectric</a:t>
            </a:r>
            <a:r>
              <a:rPr lang="fr-FR" sz="2000" dirty="0"/>
              <a:t> </a:t>
            </a:r>
            <a:r>
              <a:rPr lang="fr-FR" sz="2000" dirty="0" err="1"/>
              <a:t>loss</a:t>
            </a:r>
            <a:endParaRPr lang="fr-FR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416864" y="156411"/>
            <a:ext cx="535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mechanism</a:t>
            </a:r>
          </a:p>
        </p:txBody>
      </p:sp>
    </p:spTree>
    <p:extLst>
      <p:ext uri="{BB962C8B-B14F-4D97-AF65-F5344CB8AC3E}">
        <p14:creationId xmlns:p14="http://schemas.microsoft.com/office/powerpoint/2010/main" val="34367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7" name="Rectangle 5"/>
          <p:cNvSpPr>
            <a:spLocks noGrp="1" noChangeArrowheads="1"/>
          </p:cNvSpPr>
          <p:nvPr>
            <p:ph sz="quarter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Dipolar polarization mechanism</a:t>
            </a:r>
          </a:p>
          <a:p>
            <a:pPr marL="366713" lvl="1" indent="0">
              <a:buNone/>
            </a:pPr>
            <a:endParaRPr lang="en-US" altLang="en-US" sz="2500" dirty="0"/>
          </a:p>
          <a:p>
            <a:pPr marL="366713" lvl="1" indent="0">
              <a:buNone/>
            </a:pPr>
            <a:endParaRPr lang="en-US" altLang="en-US" sz="2500" dirty="0"/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Molecules that produce heat under microwaves</a:t>
            </a:r>
          </a:p>
          <a:p>
            <a:pPr lvl="2"/>
            <a:r>
              <a:rPr lang="en-US" altLang="en-US" dirty="0"/>
              <a:t>Water</a:t>
            </a:r>
          </a:p>
          <a:p>
            <a:pPr lvl="2"/>
            <a:r>
              <a:rPr lang="en-US" altLang="en-US" dirty="0"/>
              <a:t>Ethanol</a:t>
            </a:r>
          </a:p>
          <a:p>
            <a:pPr lvl="2"/>
            <a:r>
              <a:rPr lang="en-US" altLang="en-US" dirty="0"/>
              <a:t>DMSO</a:t>
            </a:r>
          </a:p>
          <a:p>
            <a:pPr lvl="2"/>
            <a:r>
              <a:rPr lang="en-US" altLang="en-US" dirty="0"/>
              <a:t>DMF</a:t>
            </a:r>
          </a:p>
          <a:p>
            <a:pPr lvl="2"/>
            <a:r>
              <a:rPr lang="en-US" altLang="en-US" dirty="0"/>
              <a:t>CH</a:t>
            </a:r>
            <a:r>
              <a:rPr lang="en-US" altLang="en-US" baseline="-25000" dirty="0"/>
              <a:t>2</a:t>
            </a:r>
            <a:r>
              <a:rPr lang="en-US" altLang="en-US" dirty="0"/>
              <a:t>Cl</a:t>
            </a:r>
            <a:r>
              <a:rPr lang="en-US" altLang="en-US" baseline="-25000" dirty="0"/>
              <a:t>2 </a:t>
            </a:r>
          </a:p>
          <a:p>
            <a:pPr lvl="1"/>
            <a:r>
              <a:rPr lang="en-US" altLang="en-US" dirty="0"/>
              <a:t>Bad microwaves solvents are benzene, CCl</a:t>
            </a:r>
            <a:r>
              <a:rPr lang="en-US" altLang="en-US" baseline="-25000" dirty="0"/>
              <a:t>4</a:t>
            </a:r>
            <a:r>
              <a:rPr lang="en-US" altLang="en-US" dirty="0"/>
              <a:t> and ethers.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4914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2378244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Molecule must be </a:t>
            </a:r>
            <a:r>
              <a:rPr lang="en-US" b="1" dirty="0"/>
              <a:t>polar</a:t>
            </a:r>
            <a:endParaRPr lang="en-C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8801" y="2378244"/>
            <a:ext cx="438825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Molecule must be </a:t>
            </a:r>
            <a:r>
              <a:rPr lang="en-US" b="1" dirty="0" err="1"/>
              <a:t>protic</a:t>
            </a:r>
            <a:r>
              <a:rPr lang="en-US" b="1" dirty="0"/>
              <a:t> or viscous</a:t>
            </a:r>
            <a:endParaRPr lang="en-CA" b="1" dirty="0"/>
          </a:p>
        </p:txBody>
      </p:sp>
      <p:sp>
        <p:nvSpPr>
          <p:cNvPr id="4" name="Cross 3"/>
          <p:cNvSpPr/>
          <p:nvPr/>
        </p:nvSpPr>
        <p:spPr>
          <a:xfrm>
            <a:off x="4953000" y="2427220"/>
            <a:ext cx="381000" cy="335912"/>
          </a:xfrm>
          <a:prstGeom prst="plus">
            <a:avLst>
              <a:gd name="adj" fmla="val 403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3200400" y="2911644"/>
            <a:ext cx="45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200400" y="3072741"/>
            <a:ext cx="45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000500" y="2805573"/>
            <a:ext cx="3200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Molecule produces heat</a:t>
            </a:r>
            <a:endParaRPr lang="en-CA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416864" y="156411"/>
            <a:ext cx="535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mechanism</a:t>
            </a:r>
          </a:p>
        </p:txBody>
      </p:sp>
    </p:spTree>
    <p:extLst>
      <p:ext uri="{BB962C8B-B14F-4D97-AF65-F5344CB8AC3E}">
        <p14:creationId xmlns:p14="http://schemas.microsoft.com/office/powerpoint/2010/main" val="476867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199" y="1349867"/>
            <a:ext cx="1068805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Solvents may be ranked for their microwave performance</a:t>
            </a:r>
          </a:p>
          <a:p>
            <a:pPr marL="0" indent="0">
              <a:buNone/>
            </a:pPr>
            <a:r>
              <a:rPr lang="en-US" b="1" dirty="0" smtClean="0"/>
              <a:t>the higher tan </a:t>
            </a:r>
            <a:r>
              <a:rPr lang="el-GR" b="1" dirty="0" smtClean="0"/>
              <a:t>δ</a:t>
            </a:r>
            <a:r>
              <a:rPr lang="en-US" b="1" dirty="0" smtClean="0"/>
              <a:t>, the better the microwave heating</a:t>
            </a:r>
            <a:endParaRPr lang="en-US" b="1" dirty="0"/>
          </a:p>
          <a:p>
            <a:pPr marL="366713" lvl="1" indent="0">
              <a:buNone/>
            </a:pPr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2E1DE06B-9B69-4AE8-9CE0-EFA55320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46" y="2593020"/>
            <a:ext cx="8173453" cy="4063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59844" y="156411"/>
            <a:ext cx="4672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solvents</a:t>
            </a:r>
          </a:p>
        </p:txBody>
      </p:sp>
    </p:spTree>
    <p:extLst>
      <p:ext uri="{BB962C8B-B14F-4D97-AF65-F5344CB8AC3E}">
        <p14:creationId xmlns:p14="http://schemas.microsoft.com/office/powerpoint/2010/main" val="16827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501317" y="1600200"/>
            <a:ext cx="8281988" cy="4873752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Advantages of microwave heating</a:t>
            </a:r>
          </a:p>
          <a:p>
            <a:pPr lvl="1"/>
            <a:r>
              <a:rPr lang="en-US" altLang="en-US" dirty="0"/>
              <a:t>Heating uniformity: (conduction, convection and radiation are secondary)</a:t>
            </a:r>
          </a:p>
          <a:p>
            <a:pPr lvl="1"/>
            <a:r>
              <a:rPr lang="en-US" altLang="en-US" dirty="0"/>
              <a:t>Heating speed: Target temperature easier to reach fast especially in small volumes</a:t>
            </a:r>
          </a:p>
          <a:p>
            <a:pPr lvl="1"/>
            <a:r>
              <a:rPr lang="en-US" altLang="en-US" dirty="0"/>
              <a:t>Effect of super heating: heating above the boiling point of the solvent</a:t>
            </a:r>
          </a:p>
          <a:p>
            <a:pPr lvl="1"/>
            <a:r>
              <a:rPr lang="en-US" altLang="en-US" dirty="0"/>
              <a:t>Selective heating: polar molecules could be heated without solvent heating</a:t>
            </a:r>
          </a:p>
          <a:p>
            <a:pPr lvl="1"/>
            <a:r>
              <a:rPr lang="en-US" altLang="en-US" dirty="0" err="1"/>
              <a:t>Ohmic</a:t>
            </a:r>
            <a:r>
              <a:rPr lang="en-US" altLang="en-US" dirty="0"/>
              <a:t> heating for metals and magnetic materials: local extreme </a:t>
            </a:r>
            <a:r>
              <a:rPr lang="en-US" altLang="en-US" dirty="0" err="1"/>
              <a:t>heatings</a:t>
            </a:r>
            <a:endParaRPr lang="en-US" altLang="en-US" dirty="0"/>
          </a:p>
          <a:p>
            <a:pPr lvl="1"/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grpSp>
        <p:nvGrpSpPr>
          <p:cNvPr id="14" name="Groupe 4">
            <a:extLst>
              <a:ext uri="{FF2B5EF4-FFF2-40B4-BE49-F238E27FC236}">
                <a16:creationId xmlns:a16="http://schemas.microsoft.com/office/drawing/2014/main" id="{73E59CDB-B630-486C-A33E-91091EBEEE90}"/>
              </a:ext>
            </a:extLst>
          </p:cNvPr>
          <p:cNvGrpSpPr/>
          <p:nvPr/>
        </p:nvGrpSpPr>
        <p:grpSpPr>
          <a:xfrm>
            <a:off x="8807379" y="2564796"/>
            <a:ext cx="3219451" cy="1484312"/>
            <a:chOff x="695400" y="1772816"/>
            <a:chExt cx="10753725" cy="4867275"/>
          </a:xfrm>
        </p:grpSpPr>
        <p:pic>
          <p:nvPicPr>
            <p:cNvPr id="15" name="Image 2">
              <a:extLst>
                <a:ext uri="{FF2B5EF4-FFF2-40B4-BE49-F238E27FC236}">
                  <a16:creationId xmlns:a16="http://schemas.microsoft.com/office/drawing/2014/main" id="{6FE3A07F-ABAF-488C-A999-47678009C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400" y="1772816"/>
              <a:ext cx="10753725" cy="486727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0C430E-2F74-4AE9-8AF0-FFD8CB2A7FBD}"/>
                </a:ext>
              </a:extLst>
            </p:cNvPr>
            <p:cNvSpPr/>
            <p:nvPr/>
          </p:nvSpPr>
          <p:spPr>
            <a:xfrm>
              <a:off x="726366" y="184482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055FA1-9996-4BBD-85C3-F528A43A7120}"/>
                </a:ext>
              </a:extLst>
            </p:cNvPr>
            <p:cNvSpPr/>
            <p:nvPr/>
          </p:nvSpPr>
          <p:spPr>
            <a:xfrm>
              <a:off x="6160171" y="1846329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3" y="1564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</p:spTree>
    <p:extLst>
      <p:ext uri="{BB962C8B-B14F-4D97-AF65-F5344CB8AC3E}">
        <p14:creationId xmlns:p14="http://schemas.microsoft.com/office/powerpoint/2010/main" val="3828631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501316" y="1600200"/>
            <a:ext cx="10868525" cy="4873752"/>
          </a:xfrm>
          <a:noFill/>
          <a:ln/>
        </p:spPr>
        <p:txBody>
          <a:bodyPr/>
          <a:lstStyle/>
          <a:p>
            <a:pPr lvl="1"/>
            <a:r>
              <a:rPr lang="en-US" altLang="en-US" dirty="0" err="1"/>
              <a:t>Devulcanization</a:t>
            </a:r>
            <a:r>
              <a:rPr lang="en-US" altLang="en-US" dirty="0"/>
              <a:t> of rubber (recycling process): advantageous because no solvent needed, good heat </a:t>
            </a:r>
            <a:r>
              <a:rPr lang="en-US" altLang="en-US" dirty="0" smtClean="0"/>
              <a:t>repartition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Dupont process for HCN production: gaseous reaction, so only the solid catalyst is heated. Locally, temperature is 1200°C!</a:t>
            </a:r>
          </a:p>
          <a:p>
            <a:pPr lvl="1"/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11018" y="156411"/>
            <a:ext cx="7370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industry applications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426119"/>
              </p:ext>
            </p:extLst>
          </p:nvPr>
        </p:nvGraphicFramePr>
        <p:xfrm>
          <a:off x="3719514" y="4775201"/>
          <a:ext cx="475297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0" name="CS ChemDraw Drawing" r:id="rId4" imgW="2374392" imgH="335280" progId="ChemDraw.Document.6.0">
                  <p:embed/>
                </p:oleObj>
              </mc:Choice>
              <mc:Fallback>
                <p:oleObj name="CS ChemDraw Drawing" r:id="rId4" imgW="2374392" imgH="335280" progId="ChemDraw.Document.6.0">
                  <p:embed/>
                  <p:pic>
                    <p:nvPicPr>
                      <p:cNvPr id="9615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4" y="4775201"/>
                        <a:ext cx="475297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62000" y="5638800"/>
            <a:ext cx="47244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55938" y="5445125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17757" y="5568347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800" y="6195711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70238" y="6150745"/>
            <a:ext cx="240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41611" y="5108960"/>
            <a:ext cx="240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</a:t>
            </a:r>
            <a:endParaRPr lang="en-US" baseline="-25000" dirty="0"/>
          </a:p>
        </p:txBody>
      </p:sp>
      <p:cxnSp>
        <p:nvCxnSpPr>
          <p:cNvPr id="21" name="Straight Arrow Connector 20"/>
          <p:cNvCxnSpPr>
            <a:endCxn id="19" idx="3"/>
          </p:cNvCxnSpPr>
          <p:nvPr/>
        </p:nvCxnSpPr>
        <p:spPr>
          <a:xfrm flipH="1">
            <a:off x="5574506" y="6195711"/>
            <a:ext cx="902494" cy="13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1800" y="5994401"/>
            <a:ext cx="278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</a:t>
            </a:r>
            <a:r>
              <a:rPr lang="en-US" dirty="0" err="1"/>
              <a:t>ohmic</a:t>
            </a:r>
            <a:r>
              <a:rPr lang="en-US" dirty="0"/>
              <a:t> </a:t>
            </a:r>
            <a:r>
              <a:rPr lang="en-US" dirty="0" smtClean="0"/>
              <a:t>heating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2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23" y="2743201"/>
            <a:ext cx="5257800" cy="3324225"/>
          </a:xfrm>
        </p:spPr>
      </p:pic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Chem. </a:t>
            </a:r>
            <a:r>
              <a:rPr lang="en-CA" sz="1400" i="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, 47, 4583–4592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800" y="1417638"/>
            <a:ext cx="7443788" cy="715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Flow chemistry</a:t>
            </a:r>
            <a:r>
              <a:rPr lang="en-US" dirty="0"/>
              <a:t>: Chemical method taking place in a tube. The chemical reaction is performed in a continuous fashion.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2800" y="2652479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volume in which the reaction takes place is small (a few mm</a:t>
            </a:r>
            <a:r>
              <a:rPr lang="en-US" baseline="30000" dirty="0"/>
              <a:t>3</a:t>
            </a:r>
            <a:r>
              <a:rPr lang="en-US" dirty="0"/>
              <a:t> to 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=&gt; it’s easy to control conditions within this volume (temperature, pressure…)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30071" y="156411"/>
            <a:ext cx="353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</p:spTree>
    <p:extLst>
      <p:ext uri="{BB962C8B-B14F-4D97-AF65-F5344CB8AC3E}">
        <p14:creationId xmlns:p14="http://schemas.microsoft.com/office/powerpoint/2010/main" val="27581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7700" y="2849107"/>
            <a:ext cx="7322593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Replacing batch reactors on large, medium, and even small scale has distinct advantages: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5272" y="1783319"/>
            <a:ext cx="5165393" cy="615553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400" b="1" dirty="0">
                <a:latin typeface="+mn-lt"/>
              </a:rPr>
              <a:t>Continuous Flow Reactors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272" y="2285248"/>
            <a:ext cx="2750292" cy="3850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968" y="3818984"/>
            <a:ext cx="2844800" cy="2258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CE9AE-AD79-4E6C-A65B-52AA4416FE33}"/>
              </a:ext>
            </a:extLst>
          </p:cNvPr>
          <p:cNvSpPr txBox="1"/>
          <p:nvPr/>
        </p:nvSpPr>
        <p:spPr>
          <a:xfrm>
            <a:off x="726808" y="6346836"/>
            <a:ext cx="790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Sources: http://encyclopedia.che.engin.umich.edu/Pages/Reactors/menu.html, https://www.technologynetworks.com/drug-discovery/product-news/automated-compound-library-production-294622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C23E88-3D7F-4E9B-BD45-AC4A465886FD}"/>
              </a:ext>
            </a:extLst>
          </p:cNvPr>
          <p:cNvCxnSpPr>
            <a:cxnSpLocks/>
          </p:cNvCxnSpPr>
          <p:nvPr/>
        </p:nvCxnSpPr>
        <p:spPr>
          <a:xfrm>
            <a:off x="-18031" y="159708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DE0F25-82AA-447B-8EE3-B6EDA4F43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8" y="70325"/>
            <a:ext cx="2108200" cy="139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703BD-20D7-4EAB-96D1-9158ECEE2374}"/>
              </a:ext>
            </a:extLst>
          </p:cNvPr>
          <p:cNvSpPr txBox="1"/>
          <p:nvPr/>
        </p:nvSpPr>
        <p:spPr>
          <a:xfrm>
            <a:off x="2425148" y="367880"/>
            <a:ext cx="931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Real-time Analysis for Pollution Prevention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6F747-F477-4AFC-97C9-1842E200376F}"/>
              </a:ext>
            </a:extLst>
          </p:cNvPr>
          <p:cNvSpPr txBox="1"/>
          <p:nvPr/>
        </p:nvSpPr>
        <p:spPr>
          <a:xfrm>
            <a:off x="811473" y="3781043"/>
            <a:ext cx="48273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 control of reaction conditions.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Reproducible reaction outcome (product purity).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Minimizes waste, and provides increased safety.</a:t>
            </a:r>
          </a:p>
        </p:txBody>
      </p:sp>
    </p:spTree>
    <p:extLst>
      <p:ext uri="{BB962C8B-B14F-4D97-AF65-F5344CB8AC3E}">
        <p14:creationId xmlns:p14="http://schemas.microsoft.com/office/powerpoint/2010/main" val="262560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Particular interest in reactions that can not be scaled up.</a:t>
            </a:r>
          </a:p>
          <a:p>
            <a:pPr lvl="1"/>
            <a:r>
              <a:rPr lang="en-US" dirty="0"/>
              <a:t>Good heat transfer</a:t>
            </a:r>
          </a:p>
          <a:p>
            <a:pPr lvl="1"/>
            <a:r>
              <a:rPr lang="en-US" dirty="0"/>
              <a:t>Mass transfers</a:t>
            </a:r>
          </a:p>
          <a:p>
            <a:pPr lvl="1"/>
            <a:r>
              <a:rPr lang="en-US" dirty="0"/>
              <a:t>Continuous production</a:t>
            </a:r>
          </a:p>
          <a:p>
            <a:pPr lvl="1"/>
            <a:r>
              <a:rPr lang="en-US" dirty="0"/>
              <a:t>Constant quality </a:t>
            </a:r>
          </a:p>
          <a:p>
            <a:pPr lvl="1"/>
            <a:r>
              <a:rPr lang="en-US" dirty="0"/>
              <a:t>Safety (reactive reagents, better control of dangerous reactions)</a:t>
            </a:r>
          </a:p>
          <a:p>
            <a:pPr lvl="1"/>
            <a:r>
              <a:rPr lang="en-US" dirty="0"/>
              <a:t>More facile scale up</a:t>
            </a:r>
          </a:p>
          <a:p>
            <a:r>
              <a:rPr lang="en-US" dirty="0"/>
              <a:t>Can be combined with</a:t>
            </a:r>
          </a:p>
          <a:p>
            <a:pPr lvl="1"/>
            <a:r>
              <a:rPr lang="en-US" dirty="0"/>
              <a:t>Photochemistry</a:t>
            </a:r>
          </a:p>
          <a:p>
            <a:pPr lvl="1"/>
            <a:r>
              <a:rPr lang="en-US" dirty="0"/>
              <a:t>Microwave</a:t>
            </a:r>
          </a:p>
          <a:p>
            <a:pPr lvl="1"/>
            <a:r>
              <a:rPr lang="en-US" dirty="0" smtClean="0"/>
              <a:t>Electrochemistry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30071" y="156411"/>
            <a:ext cx="353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05" y="1243546"/>
            <a:ext cx="2859670" cy="2859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859" y="4282603"/>
            <a:ext cx="2204695" cy="243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8659" y="5253633"/>
            <a:ext cx="3613889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In such systems, high pressure can take place in a very small volume =&gt; improved safety</a:t>
            </a:r>
          </a:p>
        </p:txBody>
      </p:sp>
    </p:spTree>
    <p:extLst>
      <p:ext uri="{BB962C8B-B14F-4D97-AF65-F5344CB8AC3E}">
        <p14:creationId xmlns:p14="http://schemas.microsoft.com/office/powerpoint/2010/main" val="32695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Flow </a:t>
            </a:r>
            <a:r>
              <a:rPr lang="en-US" i="1" dirty="0"/>
              <a:t>vs </a:t>
            </a:r>
            <a:r>
              <a:rPr lang="en-US" dirty="0"/>
              <a:t>batch: Faster, + selective reactions</a:t>
            </a:r>
          </a:p>
          <a:p>
            <a:pPr lvl="1"/>
            <a:endParaRPr lang="en-CA" dirty="0"/>
          </a:p>
        </p:txBody>
      </p:sp>
      <p:pic>
        <p:nvPicPr>
          <p:cNvPr id="78850" name="Picture 2" descr="Key parameters in flow versus batch reaction and comparative example of a batch and flow process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 bwMode="auto">
          <a:xfrm>
            <a:off x="3371850" y="2246528"/>
            <a:ext cx="5448300" cy="41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Chem. </a:t>
            </a:r>
            <a:r>
              <a:rPr lang="en-CA" sz="1400" i="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, 47, 4583–4592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6925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925" y="3581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30071" y="156411"/>
            <a:ext cx="353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</p:spTree>
    <p:extLst>
      <p:ext uri="{BB962C8B-B14F-4D97-AF65-F5344CB8AC3E}">
        <p14:creationId xmlns:p14="http://schemas.microsoft.com/office/powerpoint/2010/main" val="657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4"/>
          <p:cNvSpPr>
            <a:spLocks noChangeArrowheads="1"/>
          </p:cNvSpPr>
          <p:nvPr/>
        </p:nvSpPr>
        <p:spPr bwMode="auto">
          <a:xfrm>
            <a:off x="4295775" y="3357564"/>
            <a:ext cx="3600450" cy="719137"/>
          </a:xfrm>
          <a:prstGeom prst="rightArrow">
            <a:avLst>
              <a:gd name="adj1" fmla="val 50000"/>
              <a:gd name="adj2" fmla="val 125166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79" name="Oval 5"/>
          <p:cNvSpPr>
            <a:spLocks noChangeArrowheads="1"/>
          </p:cNvSpPr>
          <p:nvPr/>
        </p:nvSpPr>
        <p:spPr bwMode="auto">
          <a:xfrm>
            <a:off x="1992314" y="2924175"/>
            <a:ext cx="1728787" cy="15113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0" name="Rectangle 6"/>
          <p:cNvSpPr>
            <a:spLocks noChangeArrowheads="1"/>
          </p:cNvSpPr>
          <p:nvPr/>
        </p:nvSpPr>
        <p:spPr bwMode="auto">
          <a:xfrm>
            <a:off x="8401051" y="2852739"/>
            <a:ext cx="2087563" cy="1584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1" name="AutoShape 7"/>
          <p:cNvSpPr>
            <a:spLocks noChangeArrowheads="1"/>
          </p:cNvSpPr>
          <p:nvPr/>
        </p:nvSpPr>
        <p:spPr bwMode="auto">
          <a:xfrm>
            <a:off x="5232400" y="4797425"/>
            <a:ext cx="1150938" cy="1081088"/>
          </a:xfrm>
          <a:prstGeom prst="flowChartManualOperation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2" name="AutoShape 8"/>
          <p:cNvSpPr>
            <a:spLocks noChangeArrowheads="1"/>
          </p:cNvSpPr>
          <p:nvPr/>
        </p:nvSpPr>
        <p:spPr bwMode="auto">
          <a:xfrm>
            <a:off x="5159375" y="1628776"/>
            <a:ext cx="1296988" cy="1368425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919288" y="4437063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>
                <a:solidFill>
                  <a:srgbClr val="FF0066"/>
                </a:solidFill>
              </a:rPr>
              <a:t>Feedstock: renewable</a:t>
            </a:r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1992313" y="1412875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>
                <a:solidFill>
                  <a:schemeClr val="accent1"/>
                </a:solidFill>
              </a:rPr>
              <a:t>Catalyst: play on the activation energy</a:t>
            </a: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7138988" y="1341438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>
                <a:solidFill>
                  <a:srgbClr val="0033CC"/>
                </a:solidFill>
              </a:rPr>
              <a:t>Products: safe + biodegradable</a:t>
            </a:r>
          </a:p>
        </p:txBody>
      </p:sp>
      <p:sp>
        <p:nvSpPr>
          <p:cNvPr id="202764" name="Rectangle 12"/>
          <p:cNvSpPr>
            <a:spLocks noChangeArrowheads="1"/>
          </p:cNvSpPr>
          <p:nvPr/>
        </p:nvSpPr>
        <p:spPr bwMode="auto">
          <a:xfrm>
            <a:off x="6743701" y="4724400"/>
            <a:ext cx="35290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>
                <a:solidFill>
                  <a:srgbClr val="800080"/>
                </a:solidFill>
              </a:rPr>
              <a:t>Medium +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6800" y="4572000"/>
            <a:ext cx="49530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744418" y="156411"/>
            <a:ext cx="8703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What’s important in a 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2156843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Large scale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“This thermal process required very high temperatures to be efficient that were not easily reached in conventional reactors”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09801"/>
            <a:ext cx="5679638" cy="189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4254735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bicyclic </a:t>
            </a:r>
            <a:r>
              <a:rPr lang="en-US" dirty="0" err="1"/>
              <a:t>isoxazolidines</a:t>
            </a:r>
            <a:r>
              <a:rPr lang="en-US" dirty="0"/>
              <a:t>: [3 + 2] cycloaddition: oximes generate </a:t>
            </a:r>
            <a:r>
              <a:rPr lang="en-US" i="1" dirty="0"/>
              <a:t>in situ </a:t>
            </a:r>
            <a:r>
              <a:rPr lang="en-US" dirty="0" err="1"/>
              <a:t>nitrones</a:t>
            </a:r>
            <a:r>
              <a:rPr lang="en-US" dirty="0"/>
              <a:t> (reaction intermediate which is instable)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4925" y="6309117"/>
            <a:ext cx="8205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Rincón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A.;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Mateos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García-Losada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Mergott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 J.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Org. Process Res. Dev.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(2), 347–351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766" y="1715610"/>
            <a:ext cx="9174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120 g/h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204412" y="156411"/>
            <a:ext cx="5783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chemistry: </a:t>
            </a:r>
            <a:r>
              <a:rPr lang="en-US" sz="4000" b="1" dirty="0" err="1"/>
              <a:t>upsacling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4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Combining flow with microwave heating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G. Shore, W.-J.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Yoo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C.-J. Li and M. G. Organ, Chem.–Eur. J., 2010, 16, 126</a:t>
            </a:r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22" name="Picture 2" descr="High temperature–high pressure microwave-assisted synthesis in mini flow devic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94118"/>
            <a:ext cx="5181600" cy="31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6" y="2525867"/>
            <a:ext cx="914402" cy="93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2291" y="3530719"/>
            <a:ext cx="89058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998363" y="156411"/>
            <a:ext cx="6195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chemistry/microwave</a:t>
            </a:r>
          </a:p>
        </p:txBody>
      </p:sp>
    </p:spTree>
    <p:extLst>
      <p:ext uri="{BB962C8B-B14F-4D97-AF65-F5344CB8AC3E}">
        <p14:creationId xmlns:p14="http://schemas.microsoft.com/office/powerpoint/2010/main" val="25434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6725" y="1600200"/>
            <a:ext cx="11454063" cy="4873752"/>
          </a:xfrm>
        </p:spPr>
        <p:txBody>
          <a:bodyPr/>
          <a:lstStyle/>
          <a:p>
            <a:r>
              <a:rPr lang="en-US" dirty="0"/>
              <a:t>From glycerol to biofuel</a:t>
            </a:r>
          </a:p>
          <a:p>
            <a:pPr lvl="1"/>
            <a:r>
              <a:rPr lang="en-US" dirty="0"/>
              <a:t>Glycerol is a by product from the biodiesel industry (abundant)</a:t>
            </a:r>
          </a:p>
          <a:p>
            <a:pPr lvl="1"/>
            <a:r>
              <a:rPr lang="en-US" dirty="0" err="1"/>
              <a:t>Solketal</a:t>
            </a:r>
            <a:r>
              <a:rPr lang="en-US" dirty="0"/>
              <a:t> </a:t>
            </a:r>
            <a:r>
              <a:rPr lang="en-US" i="1" dirty="0" err="1"/>
              <a:t>tert</a:t>
            </a:r>
            <a:r>
              <a:rPr lang="en-US" dirty="0"/>
              <a:t>-butyl ether (STBE) can be an effective fuel additive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3511550"/>
            <a:ext cx="5239513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8084" y="6334780"/>
            <a:ext cx="8505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Monbaliu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J.-C. M.; Winter, M.; Chevalier, B.; Schmidt, F.; Jiang,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Hoogendoorn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R.;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Kousemaker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 A.; Stevens, C. V.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Bioresour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Technol.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102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(19), 9304–9307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109083" y="156411"/>
            <a:ext cx="7973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chemistry: biomass conversion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95352" y="4098743"/>
            <a:ext cx="317232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virtual STBE production of 90 t/y, with less than 4 equivalents of acetone and 1 equivalent of isobutene</a:t>
            </a:r>
          </a:p>
        </p:txBody>
      </p:sp>
    </p:spTree>
    <p:extLst>
      <p:ext uri="{BB962C8B-B14F-4D97-AF65-F5344CB8AC3E}">
        <p14:creationId xmlns:p14="http://schemas.microsoft.com/office/powerpoint/2010/main" val="31872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6725" y="1600200"/>
            <a:ext cx="9204159" cy="4873752"/>
          </a:xfrm>
        </p:spPr>
        <p:txBody>
          <a:bodyPr/>
          <a:lstStyle/>
          <a:p>
            <a:r>
              <a:rPr lang="en-US" dirty="0"/>
              <a:t>Electrochemistry is the use of electricity to perform chemistry</a:t>
            </a:r>
          </a:p>
          <a:p>
            <a:r>
              <a:rPr lang="en-US" dirty="0"/>
              <a:t>The principle was discovered Michael Faraday in 1832</a:t>
            </a:r>
          </a:p>
          <a:p>
            <a:r>
              <a:rPr lang="en-US" dirty="0"/>
              <a:t>At the heart of central technologies  </a:t>
            </a:r>
          </a:p>
          <a:p>
            <a:pPr lvl="1"/>
            <a:r>
              <a:rPr lang="en-US" dirty="0"/>
              <a:t>Water splitting (H</a:t>
            </a:r>
            <a:r>
              <a:rPr lang="en-US" baseline="-25000" dirty="0"/>
              <a:t>2</a:t>
            </a:r>
            <a:r>
              <a:rPr lang="en-US" dirty="0"/>
              <a:t> production)</a:t>
            </a:r>
          </a:p>
          <a:p>
            <a:pPr lvl="1"/>
            <a:r>
              <a:rPr lang="en-US" dirty="0"/>
              <a:t>Batteries</a:t>
            </a:r>
          </a:p>
          <a:p>
            <a:pPr lvl="1"/>
            <a:r>
              <a:rPr lang="en-US" dirty="0"/>
              <a:t>Fuel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157180" y="156411"/>
            <a:ext cx="387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</a:t>
            </a:r>
          </a:p>
        </p:txBody>
      </p:sp>
      <p:pic>
        <p:nvPicPr>
          <p:cNvPr id="9" name="Picture 11" descr="farada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0346" y="1498600"/>
            <a:ext cx="2528888" cy="3384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88254" y="4984750"/>
            <a:ext cx="174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Michael Faraday</a:t>
            </a:r>
          </a:p>
        </p:txBody>
      </p:sp>
      <p:pic>
        <p:nvPicPr>
          <p:cNvPr id="11" name="Picture 13" descr="farad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34" y="3339709"/>
            <a:ext cx="3641827" cy="3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320297"/>
            <a:ext cx="10515600" cy="4351338"/>
          </a:xfrm>
        </p:spPr>
        <p:txBody>
          <a:bodyPr/>
          <a:lstStyle/>
          <a:p>
            <a:r>
              <a:rPr lang="en-US" dirty="0"/>
              <a:t>For electrolysis to occur, electrons must pass from the anode to the cathode through an external, electrical circuit interconnecting the two electrodes. </a:t>
            </a:r>
          </a:p>
          <a:p>
            <a:r>
              <a:rPr lang="en-US" dirty="0"/>
              <a:t>There must be a mechanism for charge transport between the electrodes within the cell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666" t="20204" r="20833" b="21482"/>
          <a:stretch/>
        </p:blipFill>
        <p:spPr>
          <a:xfrm>
            <a:off x="4419600" y="3886200"/>
            <a:ext cx="3352800" cy="25877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810000" y="4495800"/>
            <a:ext cx="2057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69695" y="408613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may or may not be a separator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995006" y="156411"/>
            <a:ext cx="620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principles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</p:spTree>
    <p:extLst>
      <p:ext uri="{BB962C8B-B14F-4D97-AF65-F5344CB8AC3E}">
        <p14:creationId xmlns:p14="http://schemas.microsoft.com/office/powerpoint/2010/main" val="24563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450759"/>
            <a:ext cx="10515600" cy="4351338"/>
          </a:xfrm>
        </p:spPr>
        <p:txBody>
          <a:bodyPr/>
          <a:lstStyle/>
          <a:p>
            <a:r>
              <a:rPr lang="en-US" dirty="0"/>
              <a:t>Industrial </a:t>
            </a:r>
            <a:r>
              <a:rPr lang="en-US" dirty="0" err="1"/>
              <a:t>electroorganic</a:t>
            </a:r>
            <a:r>
              <a:rPr lang="en-US" dirty="0"/>
              <a:t> synthesis: Monsanto </a:t>
            </a:r>
            <a:r>
              <a:rPr lang="en-US" dirty="0" err="1"/>
              <a:t>hydrodimerization</a:t>
            </a:r>
            <a:r>
              <a:rPr lang="en-US" dirty="0"/>
              <a:t> of acrylonitrile to </a:t>
            </a:r>
            <a:r>
              <a:rPr lang="en-US" dirty="0" err="1"/>
              <a:t>adiponitrile</a:t>
            </a:r>
            <a:endParaRPr lang="en-US" dirty="0"/>
          </a:p>
          <a:p>
            <a:pPr lvl="1"/>
            <a:r>
              <a:rPr lang="en-US" dirty="0"/>
              <a:t>A precursor to the diamine used in the synthesis of Nylon-6,6.</a:t>
            </a:r>
          </a:p>
          <a:p>
            <a:pPr lvl="1"/>
            <a:r>
              <a:rPr lang="en-US" dirty="0"/>
              <a:t>400 000 metric tons of </a:t>
            </a:r>
            <a:r>
              <a:rPr lang="en-US" dirty="0" err="1"/>
              <a:t>adiponitrile</a:t>
            </a:r>
            <a:r>
              <a:rPr lang="en-US" dirty="0"/>
              <a:t> in 2014, or ∼30% of the </a:t>
            </a:r>
            <a:r>
              <a:rPr lang="en-US" dirty="0" err="1"/>
              <a:t>adiponitrile</a:t>
            </a:r>
            <a:r>
              <a:rPr lang="en-US" dirty="0"/>
              <a:t> market</a:t>
            </a:r>
          </a:p>
          <a:p>
            <a:pPr lvl="1"/>
            <a:r>
              <a:rPr lang="en-US" dirty="0"/>
              <a:t>competitive with the conventional route starting from butadiene.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333" t="46667" r="26667" b="39259"/>
          <a:stretch/>
        </p:blipFill>
        <p:spPr>
          <a:xfrm>
            <a:off x="2317860" y="4602873"/>
            <a:ext cx="3604851" cy="815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92977"/>
            <a:ext cx="3252788" cy="1943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6205" y="601971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Dupont process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0976" y="600151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Montsanto</a:t>
            </a:r>
            <a:r>
              <a:rPr lang="en-US" dirty="0"/>
              <a:t>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1564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14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042198"/>
            <a:ext cx="10515600" cy="4351338"/>
          </a:xfrm>
        </p:spPr>
        <p:txBody>
          <a:bodyPr/>
          <a:lstStyle/>
          <a:p>
            <a:r>
              <a:rPr lang="en-US" dirty="0"/>
              <a:t>Industrial </a:t>
            </a:r>
            <a:r>
              <a:rPr lang="en-US" dirty="0" err="1"/>
              <a:t>electroorganic</a:t>
            </a:r>
            <a:r>
              <a:rPr lang="en-US" dirty="0"/>
              <a:t> synthesis: Monsanto </a:t>
            </a:r>
            <a:r>
              <a:rPr lang="en-US" dirty="0" err="1"/>
              <a:t>hydrodimerization</a:t>
            </a:r>
            <a:r>
              <a:rPr lang="en-US" dirty="0"/>
              <a:t> of acrylonitrile to </a:t>
            </a:r>
            <a:r>
              <a:rPr lang="en-US" dirty="0" err="1"/>
              <a:t>adiponitrile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333" t="46667" r="26667" b="39259"/>
          <a:stretch/>
        </p:blipFill>
        <p:spPr>
          <a:xfrm>
            <a:off x="2630509" y="1287962"/>
            <a:ext cx="3604851" cy="815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3506" y="145629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Monsanto process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0387" t="24302" r="20000" b="16297"/>
          <a:stretch/>
        </p:blipFill>
        <p:spPr>
          <a:xfrm>
            <a:off x="1776413" y="2857581"/>
            <a:ext cx="4049873" cy="3416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4714" t="27776" r="18333" b="23704"/>
          <a:stretch/>
        </p:blipFill>
        <p:spPr>
          <a:xfrm>
            <a:off x="6909529" y="3587459"/>
            <a:ext cx="4293394" cy="24956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1564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6412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Modern electrochemistry: merger with </a:t>
            </a:r>
            <a:r>
              <a:rPr lang="en-US" dirty="0" err="1"/>
              <a:t>biocatalysis</a:t>
            </a:r>
            <a:r>
              <a:rPr lang="en-US" dirty="0"/>
              <a:t>: </a:t>
            </a:r>
            <a:r>
              <a:rPr lang="en-US" dirty="0" err="1"/>
              <a:t>muconic</a:t>
            </a:r>
            <a:r>
              <a:rPr lang="en-US" dirty="0"/>
              <a:t> acid production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3200400"/>
            <a:ext cx="4585097" cy="234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2877" y="2831068"/>
            <a:ext cx="3999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Working electrode: </a:t>
            </a:r>
            <a:r>
              <a:rPr lang="en-US" dirty="0" err="1"/>
              <a:t>Pb</a:t>
            </a:r>
            <a:r>
              <a:rPr lang="en-US" dirty="0"/>
              <a:t>, Fe, Ni, Sn, and Zn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8691" y="3382962"/>
            <a:ext cx="1893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Bioengineered</a:t>
            </a:r>
            <a:r>
              <a:rPr lang="en-US" i="1" dirty="0"/>
              <a:t> Saccharomyces cerevisiae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57340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505200" y="5698093"/>
            <a:ext cx="720524" cy="4898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241919" y="5623206"/>
          <a:ext cx="15160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CS ChemDraw Drawing" r:id="rId4" imgW="1516306" imgH="792217" progId="ChemDraw.Document.6.0">
                  <p:embed/>
                </p:oleObj>
              </mc:Choice>
              <mc:Fallback>
                <p:oleObj name="CS ChemDraw Drawing" r:id="rId4" imgW="1516306" imgH="792217" progId="ChemDraw.Document.6.0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41919" y="5623206"/>
                        <a:ext cx="15160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5596663" y="5709888"/>
            <a:ext cx="1070930" cy="4898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506275" y="5647018"/>
          <a:ext cx="19256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CS ChemDraw Drawing" r:id="rId6" imgW="1926257" imgH="767781" progId="ChemDraw.Document.6.0">
                  <p:embed/>
                </p:oleObj>
              </mc:Choice>
              <mc:Fallback>
                <p:oleObj name="CS ChemDraw Drawing" r:id="rId6" imgW="1926257" imgH="767781" progId="ChemDraw.Document.6.0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06275" y="5647018"/>
                        <a:ext cx="1925637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8150719" y="3227105"/>
            <a:ext cx="2332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Electro step: 94% yield and 100% faradaic efficiency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3804" y="6349450"/>
            <a:ext cx="8237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Matthiesen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E.;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Suástegui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Wu,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Viswanathan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Qu, Y.; Cao, M.; Rodriguez-Quiroz, N.;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Okerlund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A.; Kraus, G.; Raman, D. R.;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ACS Sustain. Chem. Eng.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(12), 7098–7109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1564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541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Modern electrochemistry: merger with </a:t>
            </a:r>
            <a:r>
              <a:rPr lang="en-US" dirty="0" err="1"/>
              <a:t>biocatalysis</a:t>
            </a:r>
            <a:r>
              <a:rPr lang="en-US" dirty="0"/>
              <a:t>: </a:t>
            </a:r>
            <a:r>
              <a:rPr lang="en-US" dirty="0" err="1"/>
              <a:t>muconic</a:t>
            </a:r>
            <a:r>
              <a:rPr lang="en-US" dirty="0"/>
              <a:t> acid production</a:t>
            </a:r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37" y="2743201"/>
            <a:ext cx="4657469" cy="23594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99000" y="2531702"/>
            <a:ext cx="265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Specialty Nylon 6,6 for improved performance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6705601" y="2854867"/>
            <a:ext cx="293399" cy="32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57340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505200" y="5698093"/>
            <a:ext cx="720524" cy="4898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4241919" y="5623206"/>
          <a:ext cx="15160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" name="CS ChemDraw Drawing" r:id="rId4" imgW="1516306" imgH="792217" progId="ChemDraw.Document.6.0">
                  <p:embed/>
                </p:oleObj>
              </mc:Choice>
              <mc:Fallback>
                <p:oleObj name="CS ChemDraw Drawing" r:id="rId4" imgW="1516306" imgH="792217" progId="ChemDraw.Document.6.0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41919" y="5623206"/>
                        <a:ext cx="15160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/>
          <p:nvPr/>
        </p:nvSpPr>
        <p:spPr>
          <a:xfrm>
            <a:off x="5596663" y="5709888"/>
            <a:ext cx="1070930" cy="4898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6506275" y="5647018"/>
          <a:ext cx="19256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7" name="CS ChemDraw Drawing" r:id="rId6" imgW="1926257" imgH="767781" progId="ChemDraw.Document.6.0">
                  <p:embed/>
                </p:oleObj>
              </mc:Choice>
              <mc:Fallback>
                <p:oleObj name="CS ChemDraw Drawing" r:id="rId6" imgW="1926257" imgH="767781" progId="ChemDraw.Document.6.0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06275" y="5647018"/>
                        <a:ext cx="1925637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1683804" y="6349450"/>
            <a:ext cx="8237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Matthiesen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E.;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Suástegui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Wu,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Viswanathan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Qu, Y.; Cao, M.; Rodriguez-Quiroz, N.;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Okerlund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A.; Kraus, G.; Raman, D. R.;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ACS Sustain. Chem. Eng.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(12), 7098–7109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1564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563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3138" y="1485354"/>
            <a:ext cx="8121316" cy="4679950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dirty="0"/>
              <a:t>Photochemistry is the use of light to perform chemistry</a:t>
            </a:r>
          </a:p>
          <a:p>
            <a:r>
              <a:rPr lang="en-US" altLang="en-US" dirty="0"/>
              <a:t>Advantages for green chemistry</a:t>
            </a:r>
          </a:p>
          <a:p>
            <a:pPr lvl="1"/>
            <a:r>
              <a:rPr lang="en-US" altLang="en-US" dirty="0"/>
              <a:t>Energy is directly targeted to the chemical bond to break</a:t>
            </a:r>
          </a:p>
          <a:p>
            <a:pPr lvl="1"/>
            <a:r>
              <a:rPr lang="en-US" altLang="en-US" dirty="0"/>
              <a:t>Photons are clean reagents compared to radical initiators</a:t>
            </a:r>
          </a:p>
          <a:p>
            <a:pPr lvl="1"/>
            <a:r>
              <a:rPr lang="en-US" altLang="en-US" dirty="0"/>
              <a:t>Because of directed energy input, lower heating are required: better selectivity are achievable</a:t>
            </a:r>
          </a:p>
          <a:p>
            <a:pPr lvl="1"/>
            <a:r>
              <a:rPr lang="en-US" altLang="en-US" dirty="0"/>
              <a:t>Photochemical reactions open interesting pathways.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260739" y="156411"/>
            <a:ext cx="36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495" y="1555750"/>
            <a:ext cx="2794000" cy="374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916" y="6340642"/>
            <a:ext cx="7712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3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3376614" cy="4873752"/>
          </a:xfrm>
        </p:spPr>
        <p:txBody>
          <a:bodyPr/>
          <a:lstStyle/>
          <a:p>
            <a:r>
              <a:rPr lang="en-CA" dirty="0"/>
              <a:t>Chemical industry energy use in the US</a:t>
            </a:r>
          </a:p>
          <a:p>
            <a:pPr lvl="1"/>
            <a:r>
              <a:rPr lang="en-CA" dirty="0"/>
              <a:t>Chemistry accounts for a large portion of energy use</a:t>
            </a:r>
          </a:p>
          <a:p>
            <a:pPr lvl="1"/>
            <a:r>
              <a:rPr lang="en-CA" dirty="0"/>
              <a:t>E.g. the Haber Bosch process alone (production of ammonia) represents 1% all al energy consumption in the world.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1200" y="274638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1981200" y="6248400"/>
            <a:ext cx="662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Notman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Haber-Bosch power consumption slashed, Chem. World, Oct 2012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https://www.eia.gov/energyexplained/index.php?page=us_energy_industry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1548190"/>
            <a:ext cx="3886200" cy="4740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932738" y="156411"/>
            <a:ext cx="8326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Use of energy in the chemical industry</a:t>
            </a:r>
          </a:p>
        </p:txBody>
      </p:sp>
    </p:spTree>
    <p:extLst>
      <p:ext uri="{BB962C8B-B14F-4D97-AF65-F5344CB8AC3E}">
        <p14:creationId xmlns:p14="http://schemas.microsoft.com/office/powerpoint/2010/main" val="22259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3138" y="1485354"/>
            <a:ext cx="8121316" cy="4855288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dirty="0"/>
              <a:t>Some limitations of photochemistry</a:t>
            </a:r>
          </a:p>
          <a:p>
            <a:pPr lvl="1"/>
            <a:r>
              <a:rPr lang="en-US" altLang="en-US" dirty="0"/>
              <a:t>The power of transmitted light is function of the square of the distance to the source: this causes limitations.</a:t>
            </a:r>
          </a:p>
          <a:p>
            <a:pPr lvl="1"/>
            <a:r>
              <a:rPr lang="en-US" altLang="en-US" dirty="0"/>
              <a:t>Fouling: Fouling comes from little particles coming from the reactor. Those particles scatter light and render the solution less transparent to light =&gt; </a:t>
            </a:r>
            <a:r>
              <a:rPr lang="en-US" altLang="en-US" b="1" dirty="0"/>
              <a:t>reduce yield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Managing the light input: Often the reaction uses only one single wavelength and the lamps used are polychromatic. Lamps also produce heat to some extent =&gt; loss of energy </a:t>
            </a:r>
          </a:p>
          <a:p>
            <a:pPr lvl="1"/>
            <a:r>
              <a:rPr lang="en-US" altLang="en-US" dirty="0"/>
              <a:t>Lamps and transparent reactors are often expensive</a:t>
            </a:r>
          </a:p>
          <a:p>
            <a:pPr lvl="1"/>
            <a:r>
              <a:rPr lang="en-US" altLang="en-US" dirty="0"/>
              <a:t>Cooling: photochemical systems made not be so energy efficient because cooling systems are often need to avoid heating from the lamps.</a:t>
            </a:r>
          </a:p>
          <a:p>
            <a:pPr lvl="1"/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260739" y="156411"/>
            <a:ext cx="36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495" y="1555750"/>
            <a:ext cx="2794000" cy="374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916" y="6340642"/>
            <a:ext cx="7712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1312" y="5888503"/>
            <a:ext cx="647298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use of flow reactors and LED lamps are leading to rapid growth of photochemical processes</a:t>
            </a:r>
          </a:p>
        </p:txBody>
      </p:sp>
    </p:spTree>
    <p:extLst>
      <p:ext uri="{BB962C8B-B14F-4D97-AF65-F5344CB8AC3E}">
        <p14:creationId xmlns:p14="http://schemas.microsoft.com/office/powerpoint/2010/main" val="2136482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85803" y="156411"/>
            <a:ext cx="722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the light source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Using solar radiation directly for chemistry</a:t>
            </a:r>
            <a:endParaRPr lang="en-US" dirty="0"/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Using solar radiation -&gt; energy -&gt; photochemistry</a:t>
            </a:r>
            <a:endParaRPr lang="en-US" dirty="0"/>
          </a:p>
        </p:txBody>
      </p:sp>
      <p:grpSp>
        <p:nvGrpSpPr>
          <p:cNvPr id="9" name="Solar_Panel"/>
          <p:cNvGrpSpPr>
            <a:grpSpLocks noChangeAspect="1"/>
          </p:cNvGrpSpPr>
          <p:nvPr/>
        </p:nvGrpSpPr>
        <p:grpSpPr bwMode="auto">
          <a:xfrm>
            <a:off x="6600056" y="2972945"/>
            <a:ext cx="1549098" cy="1552395"/>
            <a:chOff x="8" y="8"/>
            <a:chExt cx="470" cy="471"/>
          </a:xfrm>
          <a:solidFill>
            <a:srgbClr val="FFC000"/>
          </a:solidFill>
        </p:grpSpPr>
        <p:sp>
          <p:nvSpPr>
            <p:cNvPr id="11" name="Solar_Panel"/>
            <p:cNvSpPr>
              <a:spLocks noChangeArrowheads="1"/>
            </p:cNvSpPr>
            <p:nvPr/>
          </p:nvSpPr>
          <p:spPr bwMode="auto">
            <a:xfrm>
              <a:off x="60" y="60"/>
              <a:ext cx="131" cy="131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Solar_Panel"/>
            <p:cNvSpPr>
              <a:spLocks/>
            </p:cNvSpPr>
            <p:nvPr/>
          </p:nvSpPr>
          <p:spPr bwMode="auto">
            <a:xfrm>
              <a:off x="8" y="119"/>
              <a:ext cx="39" cy="13"/>
            </a:xfrm>
            <a:custGeom>
              <a:avLst/>
              <a:gdLst>
                <a:gd name="T0" fmla="*/ 104 w 105"/>
                <a:gd name="T1" fmla="*/ 17 h 35"/>
                <a:gd name="T2" fmla="*/ 105 w 105"/>
                <a:gd name="T3" fmla="*/ 0 h 35"/>
                <a:gd name="T4" fmla="*/ 0 w 105"/>
                <a:gd name="T5" fmla="*/ 0 h 35"/>
                <a:gd name="T6" fmla="*/ 0 w 105"/>
                <a:gd name="T7" fmla="*/ 35 h 35"/>
                <a:gd name="T8" fmla="*/ 105 w 105"/>
                <a:gd name="T9" fmla="*/ 35 h 35"/>
                <a:gd name="T10" fmla="*/ 104 w 105"/>
                <a:gd name="T11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35">
                  <a:moveTo>
                    <a:pt x="104" y="17"/>
                  </a:moveTo>
                  <a:cubicBezTo>
                    <a:pt x="104" y="12"/>
                    <a:pt x="105" y="6"/>
                    <a:pt x="105" y="0"/>
                  </a:cubicBezTo>
                  <a:lnTo>
                    <a:pt x="0" y="0"/>
                  </a:lnTo>
                  <a:lnTo>
                    <a:pt x="0" y="35"/>
                  </a:lnTo>
                  <a:lnTo>
                    <a:pt x="105" y="35"/>
                  </a:lnTo>
                  <a:cubicBezTo>
                    <a:pt x="105" y="29"/>
                    <a:pt x="104" y="23"/>
                    <a:pt x="104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Solar_Panel"/>
            <p:cNvSpPr>
              <a:spLocks/>
            </p:cNvSpPr>
            <p:nvPr/>
          </p:nvSpPr>
          <p:spPr bwMode="auto">
            <a:xfrm>
              <a:off x="36" y="36"/>
              <a:ext cx="39" cy="39"/>
            </a:xfrm>
            <a:custGeom>
              <a:avLst/>
              <a:gdLst>
                <a:gd name="T0" fmla="*/ 103 w 103"/>
                <a:gd name="T1" fmla="*/ 78 h 103"/>
                <a:gd name="T2" fmla="*/ 24 w 103"/>
                <a:gd name="T3" fmla="*/ 0 h 103"/>
                <a:gd name="T4" fmla="*/ 0 w 103"/>
                <a:gd name="T5" fmla="*/ 24 h 103"/>
                <a:gd name="T6" fmla="*/ 78 w 103"/>
                <a:gd name="T7" fmla="*/ 103 h 103"/>
                <a:gd name="T8" fmla="*/ 103 w 103"/>
                <a:gd name="T9" fmla="*/ 7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03" y="78"/>
                  </a:moveTo>
                  <a:lnTo>
                    <a:pt x="24" y="0"/>
                  </a:lnTo>
                  <a:lnTo>
                    <a:pt x="0" y="24"/>
                  </a:lnTo>
                  <a:lnTo>
                    <a:pt x="78" y="103"/>
                  </a:lnTo>
                  <a:cubicBezTo>
                    <a:pt x="86" y="94"/>
                    <a:pt x="94" y="86"/>
                    <a:pt x="103" y="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Solar_Panel"/>
            <p:cNvSpPr>
              <a:spLocks/>
            </p:cNvSpPr>
            <p:nvPr/>
          </p:nvSpPr>
          <p:spPr bwMode="auto">
            <a:xfrm>
              <a:off x="119" y="8"/>
              <a:ext cx="13" cy="40"/>
            </a:xfrm>
            <a:custGeom>
              <a:avLst/>
              <a:gdLst>
                <a:gd name="T0" fmla="*/ 17 w 35"/>
                <a:gd name="T1" fmla="*/ 104 h 105"/>
                <a:gd name="T2" fmla="*/ 35 w 35"/>
                <a:gd name="T3" fmla="*/ 105 h 105"/>
                <a:gd name="T4" fmla="*/ 35 w 35"/>
                <a:gd name="T5" fmla="*/ 0 h 105"/>
                <a:gd name="T6" fmla="*/ 0 w 35"/>
                <a:gd name="T7" fmla="*/ 0 h 105"/>
                <a:gd name="T8" fmla="*/ 0 w 35"/>
                <a:gd name="T9" fmla="*/ 105 h 105"/>
                <a:gd name="T10" fmla="*/ 17 w 35"/>
                <a:gd name="T11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05">
                  <a:moveTo>
                    <a:pt x="17" y="104"/>
                  </a:moveTo>
                  <a:cubicBezTo>
                    <a:pt x="23" y="104"/>
                    <a:pt x="29" y="105"/>
                    <a:pt x="35" y="105"/>
                  </a:cubicBezTo>
                  <a:lnTo>
                    <a:pt x="35" y="0"/>
                  </a:lnTo>
                  <a:lnTo>
                    <a:pt x="0" y="0"/>
                  </a:lnTo>
                  <a:lnTo>
                    <a:pt x="0" y="105"/>
                  </a:lnTo>
                  <a:cubicBezTo>
                    <a:pt x="6" y="105"/>
                    <a:pt x="12" y="104"/>
                    <a:pt x="17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Solar_Panel"/>
            <p:cNvSpPr>
              <a:spLocks/>
            </p:cNvSpPr>
            <p:nvPr/>
          </p:nvSpPr>
          <p:spPr bwMode="auto">
            <a:xfrm>
              <a:off x="176" y="40"/>
              <a:ext cx="35" cy="35"/>
            </a:xfrm>
            <a:custGeom>
              <a:avLst/>
              <a:gdLst>
                <a:gd name="T0" fmla="*/ 24 w 94"/>
                <a:gd name="T1" fmla="*/ 94 h 94"/>
                <a:gd name="T2" fmla="*/ 94 w 94"/>
                <a:gd name="T3" fmla="*/ 25 h 94"/>
                <a:gd name="T4" fmla="*/ 69 w 94"/>
                <a:gd name="T5" fmla="*/ 0 h 94"/>
                <a:gd name="T6" fmla="*/ 0 w 94"/>
                <a:gd name="T7" fmla="*/ 69 h 94"/>
                <a:gd name="T8" fmla="*/ 24 w 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24" y="94"/>
                  </a:moveTo>
                  <a:lnTo>
                    <a:pt x="94" y="25"/>
                  </a:lnTo>
                  <a:lnTo>
                    <a:pt x="69" y="0"/>
                  </a:lnTo>
                  <a:lnTo>
                    <a:pt x="0" y="69"/>
                  </a:lnTo>
                  <a:cubicBezTo>
                    <a:pt x="9" y="77"/>
                    <a:pt x="17" y="85"/>
                    <a:pt x="24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Solar_Panel"/>
            <p:cNvSpPr>
              <a:spLocks/>
            </p:cNvSpPr>
            <p:nvPr/>
          </p:nvSpPr>
          <p:spPr bwMode="auto">
            <a:xfrm>
              <a:off x="176" y="176"/>
              <a:ext cx="35" cy="36"/>
            </a:xfrm>
            <a:custGeom>
              <a:avLst/>
              <a:gdLst>
                <a:gd name="T0" fmla="*/ 0 w 94"/>
                <a:gd name="T1" fmla="*/ 24 h 94"/>
                <a:gd name="T2" fmla="*/ 69 w 94"/>
                <a:gd name="T3" fmla="*/ 94 h 94"/>
                <a:gd name="T4" fmla="*/ 94 w 94"/>
                <a:gd name="T5" fmla="*/ 69 h 94"/>
                <a:gd name="T6" fmla="*/ 24 w 94"/>
                <a:gd name="T7" fmla="*/ 0 h 94"/>
                <a:gd name="T8" fmla="*/ 0 w 94"/>
                <a:gd name="T9" fmla="*/ 2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0" y="24"/>
                  </a:moveTo>
                  <a:lnTo>
                    <a:pt x="69" y="94"/>
                  </a:lnTo>
                  <a:lnTo>
                    <a:pt x="94" y="69"/>
                  </a:lnTo>
                  <a:lnTo>
                    <a:pt x="24" y="0"/>
                  </a:lnTo>
                  <a:cubicBezTo>
                    <a:pt x="17" y="9"/>
                    <a:pt x="9" y="17"/>
                    <a:pt x="0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Solar_Panel"/>
            <p:cNvSpPr>
              <a:spLocks/>
            </p:cNvSpPr>
            <p:nvPr/>
          </p:nvSpPr>
          <p:spPr bwMode="auto">
            <a:xfrm>
              <a:off x="203" y="119"/>
              <a:ext cx="40" cy="13"/>
            </a:xfrm>
            <a:custGeom>
              <a:avLst/>
              <a:gdLst>
                <a:gd name="T0" fmla="*/ 0 w 105"/>
                <a:gd name="T1" fmla="*/ 0 h 35"/>
                <a:gd name="T2" fmla="*/ 1 w 105"/>
                <a:gd name="T3" fmla="*/ 17 h 35"/>
                <a:gd name="T4" fmla="*/ 0 w 105"/>
                <a:gd name="T5" fmla="*/ 35 h 35"/>
                <a:gd name="T6" fmla="*/ 105 w 105"/>
                <a:gd name="T7" fmla="*/ 35 h 35"/>
                <a:gd name="T8" fmla="*/ 105 w 105"/>
                <a:gd name="T9" fmla="*/ 0 h 35"/>
                <a:gd name="T10" fmla="*/ 0 w 105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35">
                  <a:moveTo>
                    <a:pt x="0" y="0"/>
                  </a:moveTo>
                  <a:cubicBezTo>
                    <a:pt x="0" y="6"/>
                    <a:pt x="1" y="12"/>
                    <a:pt x="1" y="17"/>
                  </a:cubicBezTo>
                  <a:cubicBezTo>
                    <a:pt x="1" y="23"/>
                    <a:pt x="0" y="29"/>
                    <a:pt x="0" y="35"/>
                  </a:cubicBezTo>
                  <a:lnTo>
                    <a:pt x="105" y="35"/>
                  </a:lnTo>
                  <a:lnTo>
                    <a:pt x="10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Solar_Panel"/>
            <p:cNvSpPr>
              <a:spLocks/>
            </p:cNvSpPr>
            <p:nvPr/>
          </p:nvSpPr>
          <p:spPr bwMode="auto">
            <a:xfrm>
              <a:off x="119" y="204"/>
              <a:ext cx="13" cy="39"/>
            </a:xfrm>
            <a:custGeom>
              <a:avLst/>
              <a:gdLst>
                <a:gd name="T0" fmla="*/ 17 w 35"/>
                <a:gd name="T1" fmla="*/ 1 h 105"/>
                <a:gd name="T2" fmla="*/ 0 w 35"/>
                <a:gd name="T3" fmla="*/ 0 h 105"/>
                <a:gd name="T4" fmla="*/ 0 w 35"/>
                <a:gd name="T5" fmla="*/ 105 h 105"/>
                <a:gd name="T6" fmla="*/ 35 w 35"/>
                <a:gd name="T7" fmla="*/ 105 h 105"/>
                <a:gd name="T8" fmla="*/ 35 w 35"/>
                <a:gd name="T9" fmla="*/ 0 h 105"/>
                <a:gd name="T10" fmla="*/ 17 w 35"/>
                <a:gd name="T1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05">
                  <a:moveTo>
                    <a:pt x="17" y="1"/>
                  </a:moveTo>
                  <a:cubicBezTo>
                    <a:pt x="12" y="1"/>
                    <a:pt x="6" y="0"/>
                    <a:pt x="0" y="0"/>
                  </a:cubicBezTo>
                  <a:lnTo>
                    <a:pt x="0" y="105"/>
                  </a:lnTo>
                  <a:lnTo>
                    <a:pt x="35" y="105"/>
                  </a:lnTo>
                  <a:lnTo>
                    <a:pt x="35" y="0"/>
                  </a:lnTo>
                  <a:cubicBezTo>
                    <a:pt x="29" y="0"/>
                    <a:pt x="23" y="1"/>
                    <a:pt x="17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Solar_Panel"/>
            <p:cNvSpPr>
              <a:spLocks/>
            </p:cNvSpPr>
            <p:nvPr/>
          </p:nvSpPr>
          <p:spPr bwMode="auto">
            <a:xfrm>
              <a:off x="36" y="176"/>
              <a:ext cx="39" cy="39"/>
            </a:xfrm>
            <a:custGeom>
              <a:avLst/>
              <a:gdLst>
                <a:gd name="T0" fmla="*/ 78 w 103"/>
                <a:gd name="T1" fmla="*/ 0 h 103"/>
                <a:gd name="T2" fmla="*/ 0 w 103"/>
                <a:gd name="T3" fmla="*/ 79 h 103"/>
                <a:gd name="T4" fmla="*/ 24 w 103"/>
                <a:gd name="T5" fmla="*/ 103 h 103"/>
                <a:gd name="T6" fmla="*/ 103 w 103"/>
                <a:gd name="T7" fmla="*/ 24 h 103"/>
                <a:gd name="T8" fmla="*/ 78 w 103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78" y="0"/>
                  </a:moveTo>
                  <a:lnTo>
                    <a:pt x="0" y="79"/>
                  </a:lnTo>
                  <a:lnTo>
                    <a:pt x="24" y="103"/>
                  </a:lnTo>
                  <a:lnTo>
                    <a:pt x="103" y="24"/>
                  </a:lnTo>
                  <a:cubicBezTo>
                    <a:pt x="94" y="17"/>
                    <a:pt x="86" y="9"/>
                    <a:pt x="7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Solar_Panel"/>
            <p:cNvSpPr>
              <a:spLocks noChangeArrowheads="1"/>
            </p:cNvSpPr>
            <p:nvPr/>
          </p:nvSpPr>
          <p:spPr bwMode="auto">
            <a:xfrm>
              <a:off x="256" y="413"/>
              <a:ext cx="39" cy="6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Solar_Panel"/>
            <p:cNvSpPr>
              <a:spLocks/>
            </p:cNvSpPr>
            <p:nvPr/>
          </p:nvSpPr>
          <p:spPr bwMode="auto">
            <a:xfrm>
              <a:off x="288" y="335"/>
              <a:ext cx="131" cy="65"/>
            </a:xfrm>
            <a:custGeom>
              <a:avLst/>
              <a:gdLst>
                <a:gd name="T0" fmla="*/ 0 w 348"/>
                <a:gd name="T1" fmla="*/ 139 h 174"/>
                <a:gd name="T2" fmla="*/ 0 w 348"/>
                <a:gd name="T3" fmla="*/ 174 h 174"/>
                <a:gd name="T4" fmla="*/ 209 w 348"/>
                <a:gd name="T5" fmla="*/ 174 h 174"/>
                <a:gd name="T6" fmla="*/ 348 w 348"/>
                <a:gd name="T7" fmla="*/ 35 h 174"/>
                <a:gd name="T8" fmla="*/ 348 w 348"/>
                <a:gd name="T9" fmla="*/ 0 h 174"/>
                <a:gd name="T10" fmla="*/ 139 w 348"/>
                <a:gd name="T11" fmla="*/ 0 h 174"/>
                <a:gd name="T12" fmla="*/ 0 w 348"/>
                <a:gd name="T13" fmla="*/ 1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74">
                  <a:moveTo>
                    <a:pt x="0" y="139"/>
                  </a:moveTo>
                  <a:lnTo>
                    <a:pt x="0" y="174"/>
                  </a:lnTo>
                  <a:lnTo>
                    <a:pt x="209" y="174"/>
                  </a:lnTo>
                  <a:lnTo>
                    <a:pt x="348" y="35"/>
                  </a:lnTo>
                  <a:lnTo>
                    <a:pt x="348" y="0"/>
                  </a:lnTo>
                  <a:lnTo>
                    <a:pt x="139" y="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Solar_Panel"/>
            <p:cNvSpPr>
              <a:spLocks/>
            </p:cNvSpPr>
            <p:nvPr/>
          </p:nvSpPr>
          <p:spPr bwMode="auto">
            <a:xfrm>
              <a:off x="354" y="276"/>
              <a:ext cx="124" cy="59"/>
            </a:xfrm>
            <a:custGeom>
              <a:avLst/>
              <a:gdLst>
                <a:gd name="T0" fmla="*/ 122 w 330"/>
                <a:gd name="T1" fmla="*/ 0 h 156"/>
                <a:gd name="T2" fmla="*/ 0 w 330"/>
                <a:gd name="T3" fmla="*/ 121 h 156"/>
                <a:gd name="T4" fmla="*/ 208 w 330"/>
                <a:gd name="T5" fmla="*/ 121 h 156"/>
                <a:gd name="T6" fmla="*/ 208 w 330"/>
                <a:gd name="T7" fmla="*/ 156 h 156"/>
                <a:gd name="T8" fmla="*/ 330 w 330"/>
                <a:gd name="T9" fmla="*/ 34 h 156"/>
                <a:gd name="T10" fmla="*/ 330 w 330"/>
                <a:gd name="T11" fmla="*/ 0 h 156"/>
                <a:gd name="T12" fmla="*/ 122 w 330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56">
                  <a:moveTo>
                    <a:pt x="122" y="0"/>
                  </a:moveTo>
                  <a:lnTo>
                    <a:pt x="0" y="121"/>
                  </a:lnTo>
                  <a:lnTo>
                    <a:pt x="208" y="121"/>
                  </a:lnTo>
                  <a:lnTo>
                    <a:pt x="208" y="156"/>
                  </a:lnTo>
                  <a:lnTo>
                    <a:pt x="330" y="34"/>
                  </a:lnTo>
                  <a:lnTo>
                    <a:pt x="330" y="0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Solar_Panel"/>
            <p:cNvSpPr>
              <a:spLocks/>
            </p:cNvSpPr>
            <p:nvPr/>
          </p:nvSpPr>
          <p:spPr bwMode="auto">
            <a:xfrm>
              <a:off x="256" y="276"/>
              <a:ext cx="124" cy="46"/>
            </a:xfrm>
            <a:custGeom>
              <a:avLst/>
              <a:gdLst>
                <a:gd name="T0" fmla="*/ 208 w 330"/>
                <a:gd name="T1" fmla="*/ 121 h 121"/>
                <a:gd name="T2" fmla="*/ 330 w 330"/>
                <a:gd name="T3" fmla="*/ 0 h 121"/>
                <a:gd name="T4" fmla="*/ 121 w 330"/>
                <a:gd name="T5" fmla="*/ 0 h 121"/>
                <a:gd name="T6" fmla="*/ 0 w 330"/>
                <a:gd name="T7" fmla="*/ 121 h 121"/>
                <a:gd name="T8" fmla="*/ 208 w 330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21">
                  <a:moveTo>
                    <a:pt x="208" y="121"/>
                  </a:moveTo>
                  <a:lnTo>
                    <a:pt x="330" y="0"/>
                  </a:lnTo>
                  <a:lnTo>
                    <a:pt x="121" y="0"/>
                  </a:lnTo>
                  <a:lnTo>
                    <a:pt x="0" y="121"/>
                  </a:lnTo>
                  <a:lnTo>
                    <a:pt x="208" y="1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Solar_Panel"/>
            <p:cNvSpPr>
              <a:spLocks/>
            </p:cNvSpPr>
            <p:nvPr/>
          </p:nvSpPr>
          <p:spPr bwMode="auto">
            <a:xfrm>
              <a:off x="191" y="335"/>
              <a:ext cx="130" cy="65"/>
            </a:xfrm>
            <a:custGeom>
              <a:avLst/>
              <a:gdLst>
                <a:gd name="T0" fmla="*/ 139 w 347"/>
                <a:gd name="T1" fmla="*/ 0 h 174"/>
                <a:gd name="T2" fmla="*/ 0 w 347"/>
                <a:gd name="T3" fmla="*/ 139 h 174"/>
                <a:gd name="T4" fmla="*/ 0 w 347"/>
                <a:gd name="T5" fmla="*/ 174 h 174"/>
                <a:gd name="T6" fmla="*/ 208 w 347"/>
                <a:gd name="T7" fmla="*/ 174 h 174"/>
                <a:gd name="T8" fmla="*/ 208 w 347"/>
                <a:gd name="T9" fmla="*/ 139 h 174"/>
                <a:gd name="T10" fmla="*/ 208 w 347"/>
                <a:gd name="T11" fmla="*/ 139 h 174"/>
                <a:gd name="T12" fmla="*/ 347 w 347"/>
                <a:gd name="T13" fmla="*/ 0 h 174"/>
                <a:gd name="T14" fmla="*/ 139 w 347"/>
                <a:gd name="T1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7" h="174">
                  <a:moveTo>
                    <a:pt x="139" y="0"/>
                  </a:moveTo>
                  <a:lnTo>
                    <a:pt x="0" y="139"/>
                  </a:lnTo>
                  <a:lnTo>
                    <a:pt x="0" y="174"/>
                  </a:lnTo>
                  <a:lnTo>
                    <a:pt x="208" y="174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347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Solar_Panel"/>
            <p:cNvSpPr>
              <a:spLocks/>
            </p:cNvSpPr>
            <p:nvPr/>
          </p:nvSpPr>
          <p:spPr bwMode="auto">
            <a:xfrm>
              <a:off x="158" y="276"/>
              <a:ext cx="124" cy="46"/>
            </a:xfrm>
            <a:custGeom>
              <a:avLst/>
              <a:gdLst>
                <a:gd name="T0" fmla="*/ 330 w 330"/>
                <a:gd name="T1" fmla="*/ 0 h 121"/>
                <a:gd name="T2" fmla="*/ 122 w 330"/>
                <a:gd name="T3" fmla="*/ 0 h 121"/>
                <a:gd name="T4" fmla="*/ 0 w 330"/>
                <a:gd name="T5" fmla="*/ 121 h 121"/>
                <a:gd name="T6" fmla="*/ 209 w 330"/>
                <a:gd name="T7" fmla="*/ 121 h 121"/>
                <a:gd name="T8" fmla="*/ 330 w 330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21">
                  <a:moveTo>
                    <a:pt x="330" y="0"/>
                  </a:moveTo>
                  <a:lnTo>
                    <a:pt x="122" y="0"/>
                  </a:lnTo>
                  <a:lnTo>
                    <a:pt x="0" y="121"/>
                  </a:lnTo>
                  <a:lnTo>
                    <a:pt x="209" y="121"/>
                  </a:lnTo>
                  <a:lnTo>
                    <a:pt x="3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Solar_Panel"/>
            <p:cNvSpPr>
              <a:spLocks/>
            </p:cNvSpPr>
            <p:nvPr/>
          </p:nvSpPr>
          <p:spPr bwMode="auto">
            <a:xfrm>
              <a:off x="93" y="335"/>
              <a:ext cx="130" cy="65"/>
            </a:xfrm>
            <a:custGeom>
              <a:avLst/>
              <a:gdLst>
                <a:gd name="T0" fmla="*/ 139 w 347"/>
                <a:gd name="T1" fmla="*/ 0 h 174"/>
                <a:gd name="T2" fmla="*/ 0 w 347"/>
                <a:gd name="T3" fmla="*/ 139 h 174"/>
                <a:gd name="T4" fmla="*/ 0 w 347"/>
                <a:gd name="T5" fmla="*/ 174 h 174"/>
                <a:gd name="T6" fmla="*/ 208 w 347"/>
                <a:gd name="T7" fmla="*/ 174 h 174"/>
                <a:gd name="T8" fmla="*/ 208 w 347"/>
                <a:gd name="T9" fmla="*/ 139 h 174"/>
                <a:gd name="T10" fmla="*/ 347 w 347"/>
                <a:gd name="T11" fmla="*/ 0 h 174"/>
                <a:gd name="T12" fmla="*/ 139 w 347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" h="174">
                  <a:moveTo>
                    <a:pt x="139" y="0"/>
                  </a:moveTo>
                  <a:lnTo>
                    <a:pt x="0" y="139"/>
                  </a:lnTo>
                  <a:lnTo>
                    <a:pt x="0" y="174"/>
                  </a:lnTo>
                  <a:lnTo>
                    <a:pt x="208" y="174"/>
                  </a:lnTo>
                  <a:lnTo>
                    <a:pt x="208" y="139"/>
                  </a:lnTo>
                  <a:lnTo>
                    <a:pt x="347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Sun">
            <a:extLst>
              <a:ext uri="{FF2B5EF4-FFF2-40B4-BE49-F238E27FC236}">
                <a16:creationId xmlns:a16="http://schemas.microsoft.com/office/drawing/2014/main" id="{F6AE118D-9A1F-4E20-B42F-1D8929574DF8}"/>
              </a:ext>
            </a:extLst>
          </p:cNvPr>
          <p:cNvGrpSpPr>
            <a:grpSpLocks noChangeAspect="1"/>
          </p:cNvGrpSpPr>
          <p:nvPr/>
        </p:nvGrpSpPr>
        <p:grpSpPr>
          <a:xfrm>
            <a:off x="2279576" y="2708920"/>
            <a:ext cx="1068236" cy="1080874"/>
            <a:chOff x="4636678" y="1692865"/>
            <a:chExt cx="2958364" cy="2993365"/>
          </a:xfrm>
          <a:solidFill>
            <a:srgbClr val="FFC00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076DC8-F7CA-429A-BFAA-E0E0E4A3FF34}"/>
                </a:ext>
              </a:extLst>
            </p:cNvPr>
            <p:cNvSpPr/>
            <p:nvPr/>
          </p:nvSpPr>
          <p:spPr>
            <a:xfrm>
              <a:off x="7209047" y="3154271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A5210C-AF6C-4FD8-846B-3476CDFEA3FC}"/>
                </a:ext>
              </a:extLst>
            </p:cNvPr>
            <p:cNvSpPr/>
            <p:nvPr/>
          </p:nvSpPr>
          <p:spPr>
            <a:xfrm rot="18815044" flipH="1">
              <a:off x="6792179" y="223906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CB44CE-2989-4B19-99EF-3C247CD3E298}"/>
                </a:ext>
              </a:extLst>
            </p:cNvPr>
            <p:cNvSpPr/>
            <p:nvPr/>
          </p:nvSpPr>
          <p:spPr>
            <a:xfrm rot="2784956" flipH="1" flipV="1">
              <a:off x="6792178" y="4138759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823593-D00A-44DF-9D35-1164229D1369}"/>
                </a:ext>
              </a:extLst>
            </p:cNvPr>
            <p:cNvSpPr/>
            <p:nvPr/>
          </p:nvSpPr>
          <p:spPr>
            <a:xfrm rot="18815044" flipV="1">
              <a:off x="5047897" y="4101322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453918E-51CE-4614-90E3-B3C55BDD2FEB}"/>
                </a:ext>
              </a:extLst>
            </p:cNvPr>
            <p:cNvSpPr/>
            <p:nvPr/>
          </p:nvSpPr>
          <p:spPr>
            <a:xfrm rot="5400000">
              <a:off x="5932130" y="447037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12106C-20FB-46D6-8987-1DCBA096DA82}"/>
                </a:ext>
              </a:extLst>
            </p:cNvPr>
            <p:cNvSpPr/>
            <p:nvPr/>
          </p:nvSpPr>
          <p:spPr>
            <a:xfrm rot="5400000">
              <a:off x="5925434" y="186300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41E2AF9-F320-4788-9D21-0A26F9B033C1}"/>
                </a:ext>
              </a:extLst>
            </p:cNvPr>
            <p:cNvSpPr/>
            <p:nvPr/>
          </p:nvSpPr>
          <p:spPr>
            <a:xfrm>
              <a:off x="4636678" y="3141735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F28D56-4788-4639-9359-FACE476C81CC}"/>
                </a:ext>
              </a:extLst>
            </p:cNvPr>
            <p:cNvSpPr/>
            <p:nvPr/>
          </p:nvSpPr>
          <p:spPr>
            <a:xfrm rot="2784956">
              <a:off x="5047898" y="2201626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6" name="Sun">
              <a:extLst>
                <a:ext uri="{FF2B5EF4-FFF2-40B4-BE49-F238E27FC236}">
                  <a16:creationId xmlns:a16="http://schemas.microsoft.com/office/drawing/2014/main" id="{E958D1C8-B85B-48D3-AAD2-30D8C36D5BE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331268" y="2406131"/>
              <a:ext cx="1542000" cy="1542000"/>
            </a:xfrm>
            <a:prstGeom prst="ellipse">
              <a:avLst/>
            </a:prstGeom>
            <a:grpFill/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FFC000"/>
                </a:solidFill>
              </a:endParaRP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3581714" y="3067480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85775" y="2779856"/>
            <a:ext cx="731831" cy="896740"/>
            <a:chOff x="2010927" y="2232917"/>
            <a:chExt cx="2370877" cy="2905125"/>
          </a:xfrm>
          <a:solidFill>
            <a:srgbClr val="0070C0"/>
          </a:solidFill>
        </p:grpSpPr>
        <p:sp>
          <p:nvSpPr>
            <p:cNvPr id="39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Chemistry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845059" y="3789794"/>
            <a:ext cx="731831" cy="896740"/>
            <a:chOff x="2010927" y="2232917"/>
            <a:chExt cx="2370877" cy="2905125"/>
          </a:xfrm>
          <a:solidFill>
            <a:srgbClr val="0070C0"/>
          </a:solidFill>
        </p:grpSpPr>
        <p:sp>
          <p:nvSpPr>
            <p:cNvPr id="43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94000" y="5148550"/>
            <a:ext cx="1809538" cy="1080321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 rot="5400000">
            <a:off x="7166765" y="4853405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279577" y="3933056"/>
            <a:ext cx="3742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Seems like a good idea BUT: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The solar spectrum is not focused on the relevant wavelength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Issues with variability in sun availability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Issues with exposing chemical reaction to the outside world: not easy to control cleaning of tubes, fouling…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25626" y="2690465"/>
            <a:ext cx="161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More controlled conditions.</a:t>
            </a:r>
          </a:p>
          <a:p>
            <a:r>
              <a:rPr lang="en-US" sz="1600" dirty="0"/>
              <a:t>Makes sense energetically</a:t>
            </a:r>
          </a:p>
        </p:txBody>
      </p:sp>
      <p:grpSp>
        <p:nvGrpSpPr>
          <p:cNvPr id="50" name="Battery2">
            <a:extLst>
              <a:ext uri="{FF2B5EF4-FFF2-40B4-BE49-F238E27FC236}">
                <a16:creationId xmlns:a16="http://schemas.microsoft.com/office/drawing/2014/main" id="{741EE3AE-A285-4B5A-8F94-C595DAF3A2A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071357" y="5587024"/>
            <a:ext cx="873448" cy="481584"/>
            <a:chOff x="2706768" y="1786019"/>
            <a:chExt cx="2542229" cy="1401681"/>
          </a:xfrm>
          <a:solidFill>
            <a:srgbClr val="0070C0"/>
          </a:solidFill>
        </p:grpSpPr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3EEB231A-AA4B-4D75-B8E4-82F00CFBA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6768" y="1786019"/>
              <a:ext cx="2542229" cy="1401681"/>
            </a:xfrm>
            <a:custGeom>
              <a:avLst/>
              <a:gdLst>
                <a:gd name="T0" fmla="*/ 550 w 667"/>
                <a:gd name="T1" fmla="*/ 317 h 367"/>
                <a:gd name="T2" fmla="*/ 50 w 667"/>
                <a:gd name="T3" fmla="*/ 317 h 367"/>
                <a:gd name="T4" fmla="*/ 50 w 667"/>
                <a:gd name="T5" fmla="*/ 50 h 367"/>
                <a:gd name="T6" fmla="*/ 550 w 667"/>
                <a:gd name="T7" fmla="*/ 50 h 367"/>
                <a:gd name="T8" fmla="*/ 550 w 667"/>
                <a:gd name="T9" fmla="*/ 317 h 367"/>
                <a:gd name="T10" fmla="*/ 600 w 667"/>
                <a:gd name="T11" fmla="*/ 333 h 367"/>
                <a:gd name="T12" fmla="*/ 600 w 667"/>
                <a:gd name="T13" fmla="*/ 283 h 367"/>
                <a:gd name="T14" fmla="*/ 633 w 667"/>
                <a:gd name="T15" fmla="*/ 283 h 367"/>
                <a:gd name="T16" fmla="*/ 667 w 667"/>
                <a:gd name="T17" fmla="*/ 250 h 367"/>
                <a:gd name="T18" fmla="*/ 667 w 667"/>
                <a:gd name="T19" fmla="*/ 117 h 367"/>
                <a:gd name="T20" fmla="*/ 633 w 667"/>
                <a:gd name="T21" fmla="*/ 83 h 367"/>
                <a:gd name="T22" fmla="*/ 600 w 667"/>
                <a:gd name="T23" fmla="*/ 83 h 367"/>
                <a:gd name="T24" fmla="*/ 600 w 667"/>
                <a:gd name="T25" fmla="*/ 33 h 367"/>
                <a:gd name="T26" fmla="*/ 567 w 667"/>
                <a:gd name="T27" fmla="*/ 0 h 367"/>
                <a:gd name="T28" fmla="*/ 33 w 667"/>
                <a:gd name="T29" fmla="*/ 0 h 367"/>
                <a:gd name="T30" fmla="*/ 0 w 667"/>
                <a:gd name="T31" fmla="*/ 33 h 367"/>
                <a:gd name="T32" fmla="*/ 0 w 667"/>
                <a:gd name="T33" fmla="*/ 117 h 367"/>
                <a:gd name="T34" fmla="*/ 0 w 667"/>
                <a:gd name="T35" fmla="*/ 250 h 367"/>
                <a:gd name="T36" fmla="*/ 0 w 667"/>
                <a:gd name="T37" fmla="*/ 333 h 367"/>
                <a:gd name="T38" fmla="*/ 33 w 667"/>
                <a:gd name="T39" fmla="*/ 367 h 367"/>
                <a:gd name="T40" fmla="*/ 567 w 667"/>
                <a:gd name="T41" fmla="*/ 367 h 367"/>
                <a:gd name="T42" fmla="*/ 600 w 667"/>
                <a:gd name="T43" fmla="*/ 33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7" h="367">
                  <a:moveTo>
                    <a:pt x="550" y="317"/>
                  </a:moveTo>
                  <a:lnTo>
                    <a:pt x="50" y="317"/>
                  </a:lnTo>
                  <a:lnTo>
                    <a:pt x="50" y="50"/>
                  </a:lnTo>
                  <a:lnTo>
                    <a:pt x="550" y="50"/>
                  </a:lnTo>
                  <a:lnTo>
                    <a:pt x="550" y="317"/>
                  </a:lnTo>
                  <a:close/>
                  <a:moveTo>
                    <a:pt x="600" y="333"/>
                  </a:moveTo>
                  <a:lnTo>
                    <a:pt x="600" y="283"/>
                  </a:lnTo>
                  <a:lnTo>
                    <a:pt x="633" y="283"/>
                  </a:lnTo>
                  <a:cubicBezTo>
                    <a:pt x="652" y="283"/>
                    <a:pt x="667" y="268"/>
                    <a:pt x="667" y="250"/>
                  </a:cubicBezTo>
                  <a:lnTo>
                    <a:pt x="667" y="117"/>
                  </a:lnTo>
                  <a:cubicBezTo>
                    <a:pt x="667" y="98"/>
                    <a:pt x="652" y="83"/>
                    <a:pt x="633" y="83"/>
                  </a:cubicBezTo>
                  <a:lnTo>
                    <a:pt x="600" y="83"/>
                  </a:lnTo>
                  <a:lnTo>
                    <a:pt x="600" y="33"/>
                  </a:lnTo>
                  <a:cubicBezTo>
                    <a:pt x="600" y="15"/>
                    <a:pt x="585" y="0"/>
                    <a:pt x="567" y="0"/>
                  </a:cubicBez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117"/>
                  </a:lnTo>
                  <a:lnTo>
                    <a:pt x="0" y="250"/>
                  </a:lnTo>
                  <a:lnTo>
                    <a:pt x="0" y="333"/>
                  </a:lnTo>
                  <a:cubicBezTo>
                    <a:pt x="0" y="352"/>
                    <a:pt x="15" y="367"/>
                    <a:pt x="33" y="367"/>
                  </a:cubicBezTo>
                  <a:lnTo>
                    <a:pt x="567" y="367"/>
                  </a:lnTo>
                  <a:cubicBezTo>
                    <a:pt x="585" y="367"/>
                    <a:pt x="600" y="352"/>
                    <a:pt x="600" y="3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CD344A8D-2E94-4AA1-ACDA-9BC0AA1F3073}"/>
                </a:ext>
              </a:extLst>
            </p:cNvPr>
            <p:cNvSpPr/>
            <p:nvPr/>
          </p:nvSpPr>
          <p:spPr>
            <a:xfrm>
              <a:off x="3012682" y="2081983"/>
              <a:ext cx="263918" cy="809752"/>
            </a:xfrm>
            <a:prstGeom prst="trapezoid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C955BDCF-7861-4AD2-A34D-CEE26FFA3DBC}"/>
                </a:ext>
              </a:extLst>
            </p:cNvPr>
            <p:cNvSpPr/>
            <p:nvPr/>
          </p:nvSpPr>
          <p:spPr>
            <a:xfrm flipV="1">
              <a:off x="3035300" y="2081983"/>
              <a:ext cx="584200" cy="809752"/>
            </a:xfrm>
            <a:prstGeom prst="parallelogram">
              <a:avLst>
                <a:gd name="adj" fmla="val 4239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C7B8E42E-2F53-45CA-914B-239A66C6D775}"/>
                </a:ext>
              </a:extLst>
            </p:cNvPr>
            <p:cNvSpPr/>
            <p:nvPr/>
          </p:nvSpPr>
          <p:spPr>
            <a:xfrm flipV="1">
              <a:off x="3445807" y="2081983"/>
              <a:ext cx="706882" cy="809752"/>
            </a:xfrm>
            <a:prstGeom prst="parallelogram">
              <a:avLst>
                <a:gd name="adj" fmla="val 352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EAEF13A-992A-45B4-9742-BFDBECCFD7E3}"/>
                </a:ext>
              </a:extLst>
            </p:cNvPr>
            <p:cNvSpPr/>
            <p:nvPr/>
          </p:nvSpPr>
          <p:spPr>
            <a:xfrm flipV="1">
              <a:off x="3959806" y="2081983"/>
              <a:ext cx="584200" cy="809752"/>
            </a:xfrm>
            <a:prstGeom prst="parallelogram">
              <a:avLst>
                <a:gd name="adj" fmla="val 4239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55">
              <a:extLst>
                <a:ext uri="{FF2B5EF4-FFF2-40B4-BE49-F238E27FC236}">
                  <a16:creationId xmlns:a16="http://schemas.microsoft.com/office/drawing/2014/main" id="{86090F7E-0C3F-42D8-A984-DF6046A75E93}"/>
                </a:ext>
              </a:extLst>
            </p:cNvPr>
            <p:cNvSpPr/>
            <p:nvPr/>
          </p:nvSpPr>
          <p:spPr>
            <a:xfrm>
              <a:off x="4229100" y="2081983"/>
              <a:ext cx="466472" cy="809752"/>
            </a:xfrm>
            <a:prstGeom prst="trapezoid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ight Arrow 56"/>
          <p:cNvSpPr/>
          <p:nvPr/>
        </p:nvSpPr>
        <p:spPr>
          <a:xfrm>
            <a:off x="8243988" y="5609280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425626" y="3676597"/>
            <a:ext cx="1918846" cy="2679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26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6726" y="1167063"/>
            <a:ext cx="11622506" cy="10708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5-HMF (</a:t>
            </a:r>
            <a:r>
              <a:rPr lang="en-US" dirty="0" err="1"/>
              <a:t>Hydroxymethylfurfural</a:t>
            </a:r>
            <a:r>
              <a:rPr lang="en-US" dirty="0"/>
              <a:t>) can be produced from biomass. It is inherently unstable</a:t>
            </a:r>
          </a:p>
          <a:p>
            <a:r>
              <a:rPr lang="en-US" dirty="0"/>
              <a:t>Yet production is taking off as it is increasingly viewed as a key platform molecule: need to convert it to molecule of use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945354" y="156411"/>
            <a:ext cx="630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</a:t>
            </a:r>
          </a:p>
        </p:txBody>
      </p:sp>
      <p:pic>
        <p:nvPicPr>
          <p:cNvPr id="12" name="Picture 2" descr="https://wol-prod-cdn.literatumonline.com/cms/attachment/5a29551d-8e69-47a8-8e54-e518765c7b2e/msch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84" y="4114801"/>
            <a:ext cx="50101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37555" y="6462571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Heugebaert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T. S. A.; Stevens, C. V.;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Kappe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 O.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(10), 1648–1651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1803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5-HMF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2467" y="4230267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ff2"/>
              </a:rPr>
              <a:t>6</a:t>
            </a:r>
            <a:r>
              <a:rPr lang="en-US" dirty="0">
                <a:solidFill>
                  <a:srgbClr val="231F20"/>
                </a:solidFill>
                <a:latin typeface="ff2"/>
              </a:rPr>
              <a:t>: 5-hydroxy-5-(</a:t>
            </a:r>
            <a:r>
              <a:rPr lang="en-US" dirty="0" err="1">
                <a:solidFill>
                  <a:srgbClr val="231F20"/>
                </a:solidFill>
                <a:latin typeface="ff2"/>
              </a:rPr>
              <a:t>hydroxymethyl</a:t>
            </a:r>
            <a:r>
              <a:rPr lang="en-US" dirty="0">
                <a:solidFill>
                  <a:srgbClr val="231F20"/>
                </a:solidFill>
                <a:latin typeface="ff2"/>
              </a:rPr>
              <a:t>)-</a:t>
            </a:r>
          </a:p>
          <a:p>
            <a:r>
              <a:rPr lang="en-US" dirty="0">
                <a:solidFill>
                  <a:srgbClr val="231F20"/>
                </a:solidFill>
                <a:latin typeface="ff2"/>
              </a:rPr>
              <a:t>furan-2(5 H)-one (interesting monomer)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62800" y="537347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ff2"/>
              </a:rPr>
              <a:t>10</a:t>
            </a:r>
            <a:r>
              <a:rPr lang="en-US" dirty="0">
                <a:solidFill>
                  <a:srgbClr val="231F20"/>
                </a:solidFill>
                <a:latin typeface="ff2"/>
              </a:rPr>
              <a:t>: </a:t>
            </a:r>
            <a:r>
              <a:rPr lang="en-US" dirty="0"/>
              <a:t>5-hydroxy-4-keto-pentenoic acid (interesting monomer)</a:t>
            </a:r>
            <a:endParaRPr lang="en-US" dirty="0">
              <a:solidFill>
                <a:srgbClr val="231F20"/>
              </a:solidFill>
              <a:latin typeface="ff2"/>
            </a:endParaRPr>
          </a:p>
        </p:txBody>
      </p:sp>
      <p:pic>
        <p:nvPicPr>
          <p:cNvPr id="17" name="Picture 2" descr="https://wol-prod-cdn.literatumonline.com/cms/attachment/c4bde9da-9c20-43d3-9235-7dfddf4759c4/mfi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41" y="1874711"/>
            <a:ext cx="7292421" cy="21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8" y="2778572"/>
            <a:ext cx="1477941" cy="13375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9600" y="420113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Rose </a:t>
            </a:r>
            <a:r>
              <a:rPr lang="en-US" sz="1400" dirty="0" err="1" smtClean="0"/>
              <a:t>bengal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76726" y="2438478"/>
            <a:ext cx="235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Photocatalyst</a:t>
            </a:r>
            <a:r>
              <a:rPr lang="en-US" dirty="0" smtClean="0"/>
              <a:t> (dye):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20" name="Picture 8" descr="fotocatali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33" y="2895601"/>
            <a:ext cx="3240088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1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981200" y="1600200"/>
            <a:ext cx="7956549" cy="4873752"/>
          </a:xfrm>
          <a:noFill/>
          <a:ln/>
        </p:spPr>
        <p:txBody>
          <a:bodyPr/>
          <a:lstStyle/>
          <a:p>
            <a:r>
              <a:rPr lang="en-US" altLang="en-US" dirty="0"/>
              <a:t>Titanium dioxide nanoparticles </a:t>
            </a:r>
          </a:p>
          <a:p>
            <a:pPr lvl="1"/>
            <a:r>
              <a:rPr lang="en-US" altLang="en-US" dirty="0"/>
              <a:t>At the nanoparticles state, titanium dioxide absorb visible light and creates an electron hole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4"/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986124" name="Picture 12" descr="nanoTI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44" y="1345629"/>
            <a:ext cx="2530475" cy="18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26" name="Rectangle 14"/>
          <p:cNvSpPr>
            <a:spLocks noChangeArrowheads="1"/>
          </p:cNvSpPr>
          <p:nvPr/>
        </p:nvSpPr>
        <p:spPr bwMode="auto">
          <a:xfrm>
            <a:off x="1689101" y="4638061"/>
            <a:ext cx="23001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dirty="0"/>
              <a:t>Valence electrons</a:t>
            </a:r>
          </a:p>
        </p:txBody>
      </p:sp>
      <p:sp>
        <p:nvSpPr>
          <p:cNvPr id="986127" name="Rectangle 15"/>
          <p:cNvSpPr>
            <a:spLocks noChangeArrowheads="1"/>
          </p:cNvSpPr>
          <p:nvPr/>
        </p:nvSpPr>
        <p:spPr bwMode="auto">
          <a:xfrm>
            <a:off x="1524001" y="3511573"/>
            <a:ext cx="2649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dirty="0"/>
              <a:t>Conduction electrons</a:t>
            </a:r>
          </a:p>
        </p:txBody>
      </p:sp>
      <p:sp>
        <p:nvSpPr>
          <p:cNvPr id="986129" name="Rectangle 17"/>
          <p:cNvSpPr>
            <a:spLocks noChangeArrowheads="1"/>
          </p:cNvSpPr>
          <p:nvPr/>
        </p:nvSpPr>
        <p:spPr bwMode="auto">
          <a:xfrm>
            <a:off x="6350794" y="3797705"/>
            <a:ext cx="3200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D here can be pollutants: like NO, SO but also organic molecules</a:t>
            </a:r>
            <a:endParaRPr lang="fr-FR" altLang="en-US" dirty="0"/>
          </a:p>
        </p:txBody>
      </p:sp>
      <p:pic>
        <p:nvPicPr>
          <p:cNvPr id="13" name="Picture 7" descr="fotoca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9488" y="4638061"/>
            <a:ext cx="3657600" cy="219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288526" y="156411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 for depollution</a:t>
            </a:r>
          </a:p>
        </p:txBody>
      </p:sp>
    </p:spTree>
    <p:extLst>
      <p:ext uri="{BB962C8B-B14F-4D97-AF65-F5344CB8AC3E}">
        <p14:creationId xmlns:p14="http://schemas.microsoft.com/office/powerpoint/2010/main" val="2038505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1" name="Rectangle 5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Photoactive materials</a:t>
            </a:r>
          </a:p>
          <a:p>
            <a:pPr lvl="2">
              <a:lnSpc>
                <a:spcPct val="90000"/>
              </a:lnSpc>
            </a:pPr>
            <a:endParaRPr lang="en-US" altLang="en-US" sz="18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4">
              <a:lnSpc>
                <a:spcPct val="90000"/>
              </a:lnSpc>
            </a:pPr>
            <a:endParaRPr lang="en-US" altLang="en-US" sz="1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77" y="2492896"/>
            <a:ext cx="4216622" cy="3024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5236" y="6336269"/>
            <a:ext cx="2827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http://cristalactiv.com/ourproducts/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00" y="1507704"/>
            <a:ext cx="4021981" cy="4664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288526" y="156411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 for depollution</a:t>
            </a:r>
          </a:p>
        </p:txBody>
      </p:sp>
    </p:spTree>
    <p:extLst>
      <p:ext uri="{BB962C8B-B14F-4D97-AF65-F5344CB8AC3E}">
        <p14:creationId xmlns:p14="http://schemas.microsoft.com/office/powerpoint/2010/main" val="3895407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0228"/>
            <a:ext cx="8686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759" y="1421436"/>
            <a:ext cx="6246252" cy="444224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Chemistry physically </a:t>
            </a:r>
            <a:r>
              <a:rPr lang="en-US" sz="2000" b="1" dirty="0" smtClean="0"/>
              <a:t>activated. Several mechanisms: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High energy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 smtClean="0"/>
              <a:t>Friction generated heat</a:t>
            </a:r>
          </a:p>
          <a:p>
            <a:r>
              <a:rPr lang="en-US" sz="2000" dirty="0" smtClean="0"/>
              <a:t>Physical comminution (particle size reduction)</a:t>
            </a:r>
          </a:p>
          <a:p>
            <a:r>
              <a:rPr lang="en-US" sz="2000" dirty="0" smtClean="0"/>
              <a:t>“</a:t>
            </a:r>
            <a:r>
              <a:rPr lang="en-US" sz="2000" dirty="0"/>
              <a:t>hot spots”, estimated at 10000 K, </a:t>
            </a:r>
            <a:r>
              <a:rPr lang="en-US" sz="2000" dirty="0" smtClean="0"/>
              <a:t>lasting </a:t>
            </a:r>
            <a:r>
              <a:rPr lang="en-US" sz="2000" dirty="0"/>
              <a:t>10</a:t>
            </a:r>
            <a:r>
              <a:rPr lang="en-US" sz="2000" baseline="30000" dirty="0"/>
              <a:t>‐7</a:t>
            </a:r>
            <a:r>
              <a:rPr lang="en-US" sz="2000" dirty="0"/>
              <a:t> </a:t>
            </a:r>
            <a:r>
              <a:rPr lang="en-US" sz="2000" dirty="0" smtClean="0"/>
              <a:t>seconds: plasma effects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6"/>
                </a:solidFill>
              </a:rPr>
              <a:t>Low </a:t>
            </a:r>
            <a:r>
              <a:rPr lang="en-US" sz="2000" b="1" dirty="0">
                <a:solidFill>
                  <a:schemeClr val="accent6"/>
                </a:solidFill>
              </a:rPr>
              <a:t>energy</a:t>
            </a:r>
          </a:p>
          <a:p>
            <a:r>
              <a:rPr lang="en-US" sz="2000" dirty="0" smtClean="0"/>
              <a:t>Physical mixing in solid state: diffusion aided reaction at interfaces</a:t>
            </a:r>
          </a:p>
          <a:p>
            <a:r>
              <a:rPr lang="en-US" sz="2000" dirty="0" smtClean="0"/>
              <a:t>Shearing forces deliver energy for molecule activation</a:t>
            </a:r>
          </a:p>
          <a:p>
            <a:r>
              <a:rPr lang="en-US" sz="2000" dirty="0" smtClean="0"/>
              <a:t>May be aided by catalytic amounts of solvents (liquid assisted grinding)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507" y="1557234"/>
            <a:ext cx="4798540" cy="2536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221520"/>
            <a:ext cx="720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Wilkening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Düvel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Preishuber-Pflügl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F., et al. (2016). Structure and ion dynamics of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mechanosynthesized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oxides and fluorides. 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Zeitschrift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für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Kristallographie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- Crystalline Materials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232(1-3), pp. 107-127.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9B443-9147-413B-973E-821FA7EAA2B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846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40" y="2060849"/>
            <a:ext cx="2801863" cy="265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99" y="4390158"/>
            <a:ext cx="2967315" cy="18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68" y="4536308"/>
            <a:ext cx="1800225" cy="1800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3473" y="6115944"/>
            <a:ext cx="4621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 energy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0767" y="6115944"/>
            <a:ext cx="4621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0541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</a:rPr>
              <a:t>Low energy</a:t>
            </a: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54" y="2520976"/>
            <a:ext cx="23812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9576" y="1690689"/>
            <a:ext cx="3096344" cy="3701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Planetary mill with ~100 balls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4072" y="1700808"/>
            <a:ext cx="309634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Vibrational mill with 1-2 balls</a:t>
            </a:r>
          </a:p>
        </p:txBody>
      </p:sp>
      <p:grpSp>
        <p:nvGrpSpPr>
          <p:cNvPr id="16" name="Idea2">
            <a:extLst>
              <a:ext uri="{FF2B5EF4-FFF2-40B4-BE49-F238E27FC236}">
                <a16:creationId xmlns:a16="http://schemas.microsoft.com/office/drawing/2014/main" id="{B5D906A2-B697-428B-98FA-1975E21289F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039350" y="6215049"/>
            <a:ext cx="491134" cy="542925"/>
            <a:chOff x="2087986" y="1812758"/>
            <a:chExt cx="316995" cy="350423"/>
          </a:xfrm>
        </p:grpSpPr>
        <p:sp>
          <p:nvSpPr>
            <p:cNvPr id="17" name="Crowdsourcing2">
              <a:extLst>
                <a:ext uri="{FF2B5EF4-FFF2-40B4-BE49-F238E27FC236}">
                  <a16:creationId xmlns:a16="http://schemas.microsoft.com/office/drawing/2014/main" id="{F4707F51-2C3B-4011-8C08-73FC062CCFE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212479" y="2095171"/>
              <a:ext cx="68010" cy="23054"/>
            </a:xfrm>
            <a:custGeom>
              <a:avLst/>
              <a:gdLst>
                <a:gd name="T0" fmla="*/ 130 w 156"/>
                <a:gd name="T1" fmla="*/ 52 h 52"/>
                <a:gd name="T2" fmla="*/ 26 w 156"/>
                <a:gd name="T3" fmla="*/ 52 h 52"/>
                <a:gd name="T4" fmla="*/ 0 w 156"/>
                <a:gd name="T5" fmla="*/ 26 h 52"/>
                <a:gd name="T6" fmla="*/ 26 w 156"/>
                <a:gd name="T7" fmla="*/ 0 h 52"/>
                <a:gd name="T8" fmla="*/ 130 w 156"/>
                <a:gd name="T9" fmla="*/ 0 h 52"/>
                <a:gd name="T10" fmla="*/ 156 w 156"/>
                <a:gd name="T11" fmla="*/ 26 h 52"/>
                <a:gd name="T12" fmla="*/ 130 w 156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52">
                  <a:moveTo>
                    <a:pt x="130" y="52"/>
                  </a:moveTo>
                  <a:lnTo>
                    <a:pt x="26" y="52"/>
                  </a:ln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lnTo>
                    <a:pt x="130" y="0"/>
                  </a:lnTo>
                  <a:cubicBezTo>
                    <a:pt x="144" y="0"/>
                    <a:pt x="156" y="12"/>
                    <a:pt x="156" y="26"/>
                  </a:cubicBezTo>
                  <a:cubicBezTo>
                    <a:pt x="156" y="40"/>
                    <a:pt x="144" y="52"/>
                    <a:pt x="130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Crowdsourcing2">
              <a:extLst>
                <a:ext uri="{FF2B5EF4-FFF2-40B4-BE49-F238E27FC236}">
                  <a16:creationId xmlns:a16="http://schemas.microsoft.com/office/drawing/2014/main" id="{7FA0E5F8-5BD3-4225-9C38-FE65A66D60C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235533" y="1812758"/>
              <a:ext cx="21901" cy="68010"/>
            </a:xfrm>
            <a:custGeom>
              <a:avLst/>
              <a:gdLst>
                <a:gd name="T0" fmla="*/ 26 w 52"/>
                <a:gd name="T1" fmla="*/ 156 h 156"/>
                <a:gd name="T2" fmla="*/ 0 w 52"/>
                <a:gd name="T3" fmla="*/ 130 h 156"/>
                <a:gd name="T4" fmla="*/ 0 w 52"/>
                <a:gd name="T5" fmla="*/ 26 h 156"/>
                <a:gd name="T6" fmla="*/ 26 w 52"/>
                <a:gd name="T7" fmla="*/ 0 h 156"/>
                <a:gd name="T8" fmla="*/ 52 w 52"/>
                <a:gd name="T9" fmla="*/ 26 h 156"/>
                <a:gd name="T10" fmla="*/ 52 w 52"/>
                <a:gd name="T11" fmla="*/ 130 h 156"/>
                <a:gd name="T12" fmla="*/ 26 w 52"/>
                <a:gd name="T1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6">
                  <a:moveTo>
                    <a:pt x="26" y="156"/>
                  </a:moveTo>
                  <a:cubicBezTo>
                    <a:pt x="12" y="156"/>
                    <a:pt x="0" y="145"/>
                    <a:pt x="0" y="130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130"/>
                  </a:lnTo>
                  <a:cubicBezTo>
                    <a:pt x="52" y="145"/>
                    <a:pt x="40" y="156"/>
                    <a:pt x="26" y="15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Crowdsourcing2">
              <a:extLst>
                <a:ext uri="{FF2B5EF4-FFF2-40B4-BE49-F238E27FC236}">
                  <a16:creationId xmlns:a16="http://schemas.microsoft.com/office/drawing/2014/main" id="{A05D80F7-F676-46C5-8F0A-BC6D0BBD5C78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087986" y="1960304"/>
              <a:ext cx="68010" cy="21901"/>
            </a:xfrm>
            <a:custGeom>
              <a:avLst/>
              <a:gdLst>
                <a:gd name="T0" fmla="*/ 131 w 157"/>
                <a:gd name="T1" fmla="*/ 52 h 52"/>
                <a:gd name="T2" fmla="*/ 26 w 157"/>
                <a:gd name="T3" fmla="*/ 52 h 52"/>
                <a:gd name="T4" fmla="*/ 0 w 157"/>
                <a:gd name="T5" fmla="*/ 26 h 52"/>
                <a:gd name="T6" fmla="*/ 26 w 157"/>
                <a:gd name="T7" fmla="*/ 0 h 52"/>
                <a:gd name="T8" fmla="*/ 131 w 157"/>
                <a:gd name="T9" fmla="*/ 0 h 52"/>
                <a:gd name="T10" fmla="*/ 157 w 157"/>
                <a:gd name="T11" fmla="*/ 26 h 52"/>
                <a:gd name="T12" fmla="*/ 131 w 15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2">
                  <a:moveTo>
                    <a:pt x="131" y="52"/>
                  </a:moveTo>
                  <a:lnTo>
                    <a:pt x="26" y="52"/>
                  </a:ln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131" y="0"/>
                  </a:lnTo>
                  <a:cubicBezTo>
                    <a:pt x="145" y="0"/>
                    <a:pt x="157" y="11"/>
                    <a:pt x="157" y="26"/>
                  </a:cubicBezTo>
                  <a:cubicBezTo>
                    <a:pt x="157" y="40"/>
                    <a:pt x="145" y="52"/>
                    <a:pt x="131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Crowdsourcing2">
              <a:extLst>
                <a:ext uri="{FF2B5EF4-FFF2-40B4-BE49-F238E27FC236}">
                  <a16:creationId xmlns:a16="http://schemas.microsoft.com/office/drawing/2014/main" id="{EE616464-7937-4579-ACD6-6B815A0E907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128331" y="1853103"/>
              <a:ext cx="56483" cy="55330"/>
            </a:xfrm>
            <a:custGeom>
              <a:avLst/>
              <a:gdLst>
                <a:gd name="T0" fmla="*/ 103 w 131"/>
                <a:gd name="T1" fmla="*/ 128 h 128"/>
                <a:gd name="T2" fmla="*/ 84 w 131"/>
                <a:gd name="T3" fmla="*/ 121 h 128"/>
                <a:gd name="T4" fmla="*/ 11 w 131"/>
                <a:gd name="T5" fmla="*/ 47 h 128"/>
                <a:gd name="T6" fmla="*/ 11 w 131"/>
                <a:gd name="T7" fmla="*/ 10 h 128"/>
                <a:gd name="T8" fmla="*/ 47 w 131"/>
                <a:gd name="T9" fmla="*/ 10 h 128"/>
                <a:gd name="T10" fmla="*/ 121 w 131"/>
                <a:gd name="T11" fmla="*/ 84 h 128"/>
                <a:gd name="T12" fmla="*/ 121 w 131"/>
                <a:gd name="T13" fmla="*/ 121 h 128"/>
                <a:gd name="T14" fmla="*/ 103 w 13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28">
                  <a:moveTo>
                    <a:pt x="103" y="128"/>
                  </a:moveTo>
                  <a:cubicBezTo>
                    <a:pt x="96" y="128"/>
                    <a:pt x="89" y="126"/>
                    <a:pt x="84" y="121"/>
                  </a:cubicBezTo>
                  <a:lnTo>
                    <a:pt x="11" y="47"/>
                  </a:lnTo>
                  <a:cubicBezTo>
                    <a:pt x="0" y="37"/>
                    <a:pt x="0" y="20"/>
                    <a:pt x="11" y="10"/>
                  </a:cubicBezTo>
                  <a:cubicBezTo>
                    <a:pt x="21" y="0"/>
                    <a:pt x="37" y="0"/>
                    <a:pt x="47" y="10"/>
                  </a:cubicBezTo>
                  <a:lnTo>
                    <a:pt x="121" y="84"/>
                  </a:lnTo>
                  <a:cubicBezTo>
                    <a:pt x="131" y="94"/>
                    <a:pt x="131" y="111"/>
                    <a:pt x="121" y="121"/>
                  </a:cubicBezTo>
                  <a:cubicBezTo>
                    <a:pt x="116" y="126"/>
                    <a:pt x="109" y="128"/>
                    <a:pt x="103" y="12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Crowdsourcing2">
              <a:extLst>
                <a:ext uri="{FF2B5EF4-FFF2-40B4-BE49-F238E27FC236}">
                  <a16:creationId xmlns:a16="http://schemas.microsoft.com/office/drawing/2014/main" id="{0A149C4B-7715-461F-BFFB-E11FC1F2685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307001" y="1853103"/>
              <a:ext cx="56483" cy="55330"/>
            </a:xfrm>
            <a:custGeom>
              <a:avLst/>
              <a:gdLst>
                <a:gd name="T0" fmla="*/ 28 w 130"/>
                <a:gd name="T1" fmla="*/ 128 h 128"/>
                <a:gd name="T2" fmla="*/ 10 w 130"/>
                <a:gd name="T3" fmla="*/ 121 h 128"/>
                <a:gd name="T4" fmla="*/ 10 w 130"/>
                <a:gd name="T5" fmla="*/ 84 h 128"/>
                <a:gd name="T6" fmla="*/ 83 w 130"/>
                <a:gd name="T7" fmla="*/ 10 h 128"/>
                <a:gd name="T8" fmla="*/ 120 w 130"/>
                <a:gd name="T9" fmla="*/ 10 h 128"/>
                <a:gd name="T10" fmla="*/ 120 w 130"/>
                <a:gd name="T11" fmla="*/ 47 h 128"/>
                <a:gd name="T12" fmla="*/ 47 w 130"/>
                <a:gd name="T13" fmla="*/ 121 h 128"/>
                <a:gd name="T14" fmla="*/ 28 w 130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8">
                  <a:moveTo>
                    <a:pt x="28" y="128"/>
                  </a:moveTo>
                  <a:cubicBezTo>
                    <a:pt x="22" y="128"/>
                    <a:pt x="15" y="126"/>
                    <a:pt x="10" y="121"/>
                  </a:cubicBezTo>
                  <a:cubicBezTo>
                    <a:pt x="0" y="111"/>
                    <a:pt x="0" y="94"/>
                    <a:pt x="10" y="84"/>
                  </a:cubicBezTo>
                  <a:lnTo>
                    <a:pt x="83" y="10"/>
                  </a:lnTo>
                  <a:cubicBezTo>
                    <a:pt x="94" y="0"/>
                    <a:pt x="110" y="0"/>
                    <a:pt x="120" y="10"/>
                  </a:cubicBezTo>
                  <a:cubicBezTo>
                    <a:pt x="130" y="20"/>
                    <a:pt x="130" y="37"/>
                    <a:pt x="120" y="47"/>
                  </a:cubicBezTo>
                  <a:lnTo>
                    <a:pt x="47" y="121"/>
                  </a:lnTo>
                  <a:cubicBezTo>
                    <a:pt x="42" y="126"/>
                    <a:pt x="35" y="128"/>
                    <a:pt x="28" y="12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Crowdsourcing2">
              <a:extLst>
                <a:ext uri="{FF2B5EF4-FFF2-40B4-BE49-F238E27FC236}">
                  <a16:creationId xmlns:a16="http://schemas.microsoft.com/office/drawing/2014/main" id="{D42ADCE5-E695-41D1-8C4E-3C7D6519A307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336971" y="1960304"/>
              <a:ext cx="68010" cy="21901"/>
            </a:xfrm>
            <a:custGeom>
              <a:avLst/>
              <a:gdLst>
                <a:gd name="T0" fmla="*/ 131 w 157"/>
                <a:gd name="T1" fmla="*/ 52 h 52"/>
                <a:gd name="T2" fmla="*/ 26 w 157"/>
                <a:gd name="T3" fmla="*/ 52 h 52"/>
                <a:gd name="T4" fmla="*/ 0 w 157"/>
                <a:gd name="T5" fmla="*/ 26 h 52"/>
                <a:gd name="T6" fmla="*/ 26 w 157"/>
                <a:gd name="T7" fmla="*/ 0 h 52"/>
                <a:gd name="T8" fmla="*/ 131 w 157"/>
                <a:gd name="T9" fmla="*/ 0 h 52"/>
                <a:gd name="T10" fmla="*/ 157 w 157"/>
                <a:gd name="T11" fmla="*/ 26 h 52"/>
                <a:gd name="T12" fmla="*/ 131 w 15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2">
                  <a:moveTo>
                    <a:pt x="131" y="52"/>
                  </a:moveTo>
                  <a:lnTo>
                    <a:pt x="26" y="52"/>
                  </a:ln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131" y="0"/>
                  </a:lnTo>
                  <a:cubicBezTo>
                    <a:pt x="145" y="0"/>
                    <a:pt x="157" y="11"/>
                    <a:pt x="157" y="26"/>
                  </a:cubicBezTo>
                  <a:cubicBezTo>
                    <a:pt x="157" y="40"/>
                    <a:pt x="145" y="52"/>
                    <a:pt x="131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Crowdsourcing2">
              <a:extLst>
                <a:ext uri="{FF2B5EF4-FFF2-40B4-BE49-F238E27FC236}">
                  <a16:creationId xmlns:a16="http://schemas.microsoft.com/office/drawing/2014/main" id="{46443707-FF11-409B-8771-86CED87CF6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212479" y="2128600"/>
              <a:ext cx="68010" cy="34581"/>
            </a:xfrm>
            <a:custGeom>
              <a:avLst/>
              <a:gdLst>
                <a:gd name="T0" fmla="*/ 130 w 156"/>
                <a:gd name="T1" fmla="*/ 0 h 78"/>
                <a:gd name="T2" fmla="*/ 26 w 156"/>
                <a:gd name="T3" fmla="*/ 0 h 78"/>
                <a:gd name="T4" fmla="*/ 0 w 156"/>
                <a:gd name="T5" fmla="*/ 26 h 78"/>
                <a:gd name="T6" fmla="*/ 26 w 156"/>
                <a:gd name="T7" fmla="*/ 52 h 78"/>
                <a:gd name="T8" fmla="*/ 39 w 156"/>
                <a:gd name="T9" fmla="*/ 52 h 78"/>
                <a:gd name="T10" fmla="*/ 65 w 156"/>
                <a:gd name="T11" fmla="*/ 78 h 78"/>
                <a:gd name="T12" fmla="*/ 91 w 156"/>
                <a:gd name="T13" fmla="*/ 78 h 78"/>
                <a:gd name="T14" fmla="*/ 117 w 156"/>
                <a:gd name="T15" fmla="*/ 52 h 78"/>
                <a:gd name="T16" fmla="*/ 130 w 156"/>
                <a:gd name="T17" fmla="*/ 52 h 78"/>
                <a:gd name="T18" fmla="*/ 156 w 156"/>
                <a:gd name="T19" fmla="*/ 26 h 78"/>
                <a:gd name="T20" fmla="*/ 130 w 156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78">
                  <a:moveTo>
                    <a:pt x="130" y="0"/>
                  </a:moveTo>
                  <a:lnTo>
                    <a:pt x="26" y="0"/>
                  </a:ln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2"/>
                    <a:pt x="26" y="52"/>
                  </a:cubicBezTo>
                  <a:lnTo>
                    <a:pt x="39" y="52"/>
                  </a:lnTo>
                  <a:cubicBezTo>
                    <a:pt x="39" y="67"/>
                    <a:pt x="51" y="78"/>
                    <a:pt x="65" y="78"/>
                  </a:cubicBezTo>
                  <a:lnTo>
                    <a:pt x="91" y="78"/>
                  </a:lnTo>
                  <a:cubicBezTo>
                    <a:pt x="105" y="78"/>
                    <a:pt x="117" y="67"/>
                    <a:pt x="117" y="52"/>
                  </a:cubicBezTo>
                  <a:lnTo>
                    <a:pt x="130" y="52"/>
                  </a:lnTo>
                  <a:cubicBezTo>
                    <a:pt x="144" y="52"/>
                    <a:pt x="156" y="41"/>
                    <a:pt x="156" y="26"/>
                  </a:cubicBezTo>
                  <a:cubicBezTo>
                    <a:pt x="156" y="12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Crowdsourcing2">
              <a:extLst>
                <a:ext uri="{FF2B5EF4-FFF2-40B4-BE49-F238E27FC236}">
                  <a16:creationId xmlns:a16="http://schemas.microsoft.com/office/drawing/2014/main" id="{767F8776-662B-41E0-AAAC-E29888FC1BE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167523" y="1892295"/>
              <a:ext cx="157921" cy="191349"/>
            </a:xfrm>
            <a:custGeom>
              <a:avLst/>
              <a:gdLst>
                <a:gd name="T0" fmla="*/ 316 w 364"/>
                <a:gd name="T1" fmla="*/ 306 h 443"/>
                <a:gd name="T2" fmla="*/ 364 w 364"/>
                <a:gd name="T3" fmla="*/ 183 h 443"/>
                <a:gd name="T4" fmla="*/ 182 w 364"/>
                <a:gd name="T5" fmla="*/ 0 h 443"/>
                <a:gd name="T6" fmla="*/ 0 w 364"/>
                <a:gd name="T7" fmla="*/ 183 h 443"/>
                <a:gd name="T8" fmla="*/ 45 w 364"/>
                <a:gd name="T9" fmla="*/ 302 h 443"/>
                <a:gd name="T10" fmla="*/ 104 w 364"/>
                <a:gd name="T11" fmla="*/ 417 h 443"/>
                <a:gd name="T12" fmla="*/ 130 w 364"/>
                <a:gd name="T13" fmla="*/ 443 h 443"/>
                <a:gd name="T14" fmla="*/ 234 w 364"/>
                <a:gd name="T15" fmla="*/ 443 h 443"/>
                <a:gd name="T16" fmla="*/ 260 w 364"/>
                <a:gd name="T17" fmla="*/ 417 h 443"/>
                <a:gd name="T18" fmla="*/ 260 w 364"/>
                <a:gd name="T19" fmla="*/ 416 h 443"/>
                <a:gd name="T20" fmla="*/ 316 w 364"/>
                <a:gd name="T21" fmla="*/ 30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4" h="443">
                  <a:moveTo>
                    <a:pt x="316" y="306"/>
                  </a:moveTo>
                  <a:cubicBezTo>
                    <a:pt x="346" y="273"/>
                    <a:pt x="364" y="230"/>
                    <a:pt x="364" y="183"/>
                  </a:cubicBezTo>
                  <a:cubicBezTo>
                    <a:pt x="364" y="82"/>
                    <a:pt x="283" y="0"/>
                    <a:pt x="182" y="0"/>
                  </a:cubicBezTo>
                  <a:cubicBezTo>
                    <a:pt x="81" y="0"/>
                    <a:pt x="0" y="82"/>
                    <a:pt x="0" y="183"/>
                  </a:cubicBezTo>
                  <a:cubicBezTo>
                    <a:pt x="0" y="229"/>
                    <a:pt x="17" y="270"/>
                    <a:pt x="45" y="302"/>
                  </a:cubicBezTo>
                  <a:cubicBezTo>
                    <a:pt x="57" y="316"/>
                    <a:pt x="104" y="372"/>
                    <a:pt x="104" y="417"/>
                  </a:cubicBezTo>
                  <a:cubicBezTo>
                    <a:pt x="104" y="431"/>
                    <a:pt x="115" y="443"/>
                    <a:pt x="130" y="443"/>
                  </a:cubicBezTo>
                  <a:lnTo>
                    <a:pt x="234" y="443"/>
                  </a:lnTo>
                  <a:cubicBezTo>
                    <a:pt x="248" y="443"/>
                    <a:pt x="260" y="431"/>
                    <a:pt x="260" y="417"/>
                  </a:cubicBezTo>
                  <a:lnTo>
                    <a:pt x="260" y="416"/>
                  </a:lnTo>
                  <a:cubicBezTo>
                    <a:pt x="261" y="373"/>
                    <a:pt x="301" y="323"/>
                    <a:pt x="316" y="30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752600" y="220228"/>
            <a:ext cx="8686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balls empty 30Hz minute bit low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724" y="1"/>
            <a:ext cx="9349797" cy="6866257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91544" y="332657"/>
            <a:ext cx="8568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 vibrational mill </a:t>
            </a:r>
            <a:endParaRPr lang="en-US" sz="2800" b="1" dirty="0">
              <a:solidFill>
                <a:srgbClr val="FF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666876" y="5876925"/>
            <a:ext cx="9109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/>
              <a:t>Tomislav Friscic, McGill</a:t>
            </a:r>
            <a:endParaRPr lang="en-GB" sz="1600" i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8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61231" y="203329"/>
            <a:ext cx="10485664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F858F4-8A55-4BB6-9656-6BA12E79916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4484" y="1305486"/>
            <a:ext cx="63778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Noble </a:t>
            </a:r>
            <a:r>
              <a:rPr lang="en-US" sz="2400" dirty="0" smtClean="0"/>
              <a:t>metals recycling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Noble metal widely </a:t>
            </a:r>
            <a:r>
              <a:rPr lang="en-US" dirty="0"/>
              <a:t>used </a:t>
            </a:r>
            <a:r>
              <a:rPr lang="en-US" dirty="0" smtClean="0"/>
              <a:t>as catalysts </a:t>
            </a:r>
            <a:r>
              <a:rPr lang="en-US" dirty="0"/>
              <a:t>and in </a:t>
            </a:r>
            <a:r>
              <a:rPr lang="en-US" dirty="0" smtClean="0"/>
              <a:t>electronics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Traditional recycling: </a:t>
            </a:r>
            <a:r>
              <a:rPr lang="en-US" dirty="0"/>
              <a:t>aggressive </a:t>
            </a:r>
            <a:r>
              <a:rPr lang="en-US" dirty="0" smtClean="0"/>
              <a:t>conditions (aqua </a:t>
            </a:r>
            <a:r>
              <a:rPr lang="en-US" dirty="0" err="1"/>
              <a:t>regia</a:t>
            </a:r>
            <a:r>
              <a:rPr lang="en-US" dirty="0"/>
              <a:t>, a mixture of concentrated nitric and hydrochloric </a:t>
            </a:r>
            <a:r>
              <a:rPr lang="en-US" dirty="0" smtClean="0"/>
              <a:t>acids)</a:t>
            </a:r>
          </a:p>
          <a:p>
            <a:r>
              <a:rPr lang="en-US" sz="2400" dirty="0" smtClean="0"/>
              <a:t>Tomislav </a:t>
            </a:r>
            <a:r>
              <a:rPr lang="en-US" sz="2400" dirty="0" err="1" smtClean="0"/>
              <a:t>Friščić</a:t>
            </a:r>
            <a:r>
              <a:rPr lang="en-US" sz="2400" dirty="0" smtClean="0"/>
              <a:t> and his team showed they could use </a:t>
            </a:r>
            <a:r>
              <a:rPr lang="en-US" sz="2400" dirty="0" err="1" smtClean="0"/>
              <a:t>mechanochemistry</a:t>
            </a:r>
            <a:r>
              <a:rPr lang="en-US" sz="2400" dirty="0" smtClean="0"/>
              <a:t> for generating: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Soluble metal salts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Metal complexes (with ligands)</a:t>
            </a:r>
          </a:p>
          <a:p>
            <a:r>
              <a:rPr lang="en-US" dirty="0" smtClean="0"/>
              <a:t>They used: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mild oxidant: </a:t>
            </a:r>
            <a:r>
              <a:rPr lang="en-US" dirty="0"/>
              <a:t>Oxone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halide salts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3" y="6155872"/>
            <a:ext cx="7403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err="1">
                <a:solidFill>
                  <a:schemeClr val="bg2">
                    <a:lumMod val="50000"/>
                  </a:schemeClr>
                </a:solidFill>
              </a:rPr>
              <a:t>Angew</a:t>
            </a:r>
            <a:r>
              <a:rPr lang="pl-PL" sz="1400" i="1" dirty="0">
                <a:solidFill>
                  <a:schemeClr val="bg2">
                    <a:lumMod val="50000"/>
                  </a:schemeClr>
                </a:solidFill>
              </a:rPr>
              <a:t>. Chem. </a:t>
            </a:r>
            <a:r>
              <a:rPr lang="pl-PL" sz="1400" i="1" dirty="0" err="1">
                <a:solidFill>
                  <a:schemeClr val="bg2">
                    <a:lumMod val="50000"/>
                  </a:schemeClr>
                </a:solidFill>
              </a:rPr>
              <a:t>Int</a:t>
            </a:r>
            <a:r>
              <a:rPr lang="pl-PL" sz="1400" i="1" dirty="0">
                <a:solidFill>
                  <a:schemeClr val="bg2">
                    <a:lumMod val="50000"/>
                  </a:schemeClr>
                </a:solidFill>
              </a:rPr>
              <a:t>. Ed.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 2018, 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hlinkClick r:id="rId2" tooltip="Oxidative mechanochemistry for direct, room-temperature, solvent-free conversion of palladium and gold metals into soluble salts and coordination complexes"/>
              </a:rPr>
              <a:t>DOI: 10.1002/anie.201712602</a:t>
            </a:r>
            <a:endParaRPr lang="pl-PL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https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cen.acs.org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articles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/96/i5/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Shaking-gold-palladium.html?utm_source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Newsletter&amp;utm_medium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Newsletter&amp;utm_campaign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=CEN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484" y="4895114"/>
            <a:ext cx="7226968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“It’s a remarkable result that illustrates the value of </a:t>
            </a:r>
            <a:r>
              <a:rPr lang="en-US" dirty="0" err="1"/>
              <a:t>mechanochemistry</a:t>
            </a:r>
            <a:r>
              <a:rPr lang="en-US" dirty="0"/>
              <a:t>, it’s a very benign protocol which doubles the solvent savings and offers an alternative to recycle valuable catalysts that are often discarded.”  </a:t>
            </a:r>
            <a:r>
              <a:rPr lang="en-US" i="1" dirty="0"/>
              <a:t>Carsten </a:t>
            </a:r>
            <a:r>
              <a:rPr lang="en-US" i="1" dirty="0" err="1"/>
              <a:t>Bolm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97" y="0"/>
            <a:ext cx="460485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08401" y="5341389"/>
            <a:ext cx="43866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/>
              <a:t>b) (NH</a:t>
            </a:r>
            <a:r>
              <a:rPr lang="en-US" sz="1400" baseline="-25000" dirty="0"/>
              <a:t>4</a:t>
            </a:r>
            <a:r>
              <a:rPr lang="en-US" sz="1400" dirty="0"/>
              <a:t>)</a:t>
            </a:r>
            <a:r>
              <a:rPr lang="en-US" sz="1400" baseline="-25000" dirty="0"/>
              <a:t>2</a:t>
            </a:r>
            <a:r>
              <a:rPr lang="en-US" sz="1400" dirty="0"/>
              <a:t>PdCl</a:t>
            </a:r>
            <a:r>
              <a:rPr lang="en-US" sz="1400" baseline="-25000" dirty="0"/>
              <a:t>4</a:t>
            </a:r>
            <a:r>
              <a:rPr lang="en-US" sz="1400" dirty="0"/>
              <a:t>; c) (NH</a:t>
            </a:r>
            <a:r>
              <a:rPr lang="en-US" sz="1400" baseline="-25000" dirty="0"/>
              <a:t>4</a:t>
            </a:r>
            <a:r>
              <a:rPr lang="en-US" sz="1400" dirty="0"/>
              <a:t>)</a:t>
            </a:r>
            <a:r>
              <a:rPr lang="en-US" sz="1400" baseline="-25000" dirty="0"/>
              <a:t>2</a:t>
            </a:r>
            <a:r>
              <a:rPr lang="en-US" sz="1400" dirty="0"/>
              <a:t>PdBr</a:t>
            </a:r>
            <a:r>
              <a:rPr lang="en-US" sz="1400" baseline="-25000" dirty="0"/>
              <a:t>4</a:t>
            </a:r>
            <a:r>
              <a:rPr lang="en-US" sz="1400" dirty="0"/>
              <a:t>; d) NH</a:t>
            </a:r>
            <a:r>
              <a:rPr lang="en-US" sz="1400" baseline="-25000" dirty="0"/>
              <a:t>4</a:t>
            </a:r>
            <a:r>
              <a:rPr lang="en-US" sz="1400" dirty="0"/>
              <a:t>AuCl</a:t>
            </a:r>
            <a:r>
              <a:rPr lang="en-US" sz="1400" baseline="-25000" dirty="0"/>
              <a:t>4</a:t>
            </a:r>
            <a:r>
              <a:rPr lang="en-US" sz="1400" dirty="0"/>
              <a:t>; e) NH</a:t>
            </a:r>
            <a:r>
              <a:rPr lang="en-US" sz="1400" baseline="-25000" dirty="0"/>
              <a:t>4</a:t>
            </a:r>
            <a:r>
              <a:rPr lang="en-US" sz="1400" dirty="0"/>
              <a:t>AuBr</a:t>
            </a:r>
            <a:r>
              <a:rPr lang="en-US" sz="1400" baseline="-25000" dirty="0"/>
              <a:t>4</a:t>
            </a:r>
            <a:r>
              <a:rPr lang="en-US" sz="14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0380" y="4397136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Tomislav Friscic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853" r="14927"/>
          <a:stretch/>
        </p:blipFill>
        <p:spPr>
          <a:xfrm>
            <a:off x="6113261" y="3099723"/>
            <a:ext cx="898068" cy="12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53890" y="6505600"/>
            <a:ext cx="6234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n-NO" sz="1400" dirty="0">
                <a:latin typeface="Century Schoolbook"/>
              </a:rPr>
              <a:t>M. J. Rak, N. Saade, T. Friscic, A. Moores, </a:t>
            </a:r>
            <a:r>
              <a:rPr lang="nn-NO" sz="1400" i="1" dirty="0">
                <a:latin typeface="Century Schoolbook"/>
              </a:rPr>
              <a:t>Green Chem., </a:t>
            </a:r>
            <a:r>
              <a:rPr lang="nn-NO" sz="1400" dirty="0">
                <a:latin typeface="Century Schoolbook"/>
              </a:rPr>
              <a:t>2014, </a:t>
            </a:r>
            <a:r>
              <a:rPr lang="nn-NO" sz="1400" i="1" dirty="0">
                <a:latin typeface="Century Schoolbook"/>
              </a:rPr>
              <a:t>16</a:t>
            </a:r>
            <a:r>
              <a:rPr lang="nn-NO" sz="1400" dirty="0">
                <a:latin typeface="Century Schoolbook"/>
              </a:rPr>
              <a:t>, 86-89.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981200" y="1484784"/>
            <a:ext cx="7467600" cy="2658261"/>
          </a:xfrm>
        </p:spPr>
        <p:txBody>
          <a:bodyPr>
            <a:normAutofit/>
          </a:bodyPr>
          <a:lstStyle/>
          <a:p>
            <a:r>
              <a:rPr lang="en-CA" dirty="0"/>
              <a:t>Ligand and metal precursor are loaded and milled: no solvent, no additive, no reducer</a:t>
            </a:r>
            <a:endParaRPr lang="en-CA" baseline="-250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138535" y="4023427"/>
            <a:ext cx="5405772" cy="2216473"/>
            <a:chOff x="6687009" y="363419"/>
            <a:chExt cx="5405772" cy="2216473"/>
          </a:xfrm>
        </p:grpSpPr>
        <p:grpSp>
          <p:nvGrpSpPr>
            <p:cNvPr id="12" name="Group 11"/>
            <p:cNvGrpSpPr/>
            <p:nvPr/>
          </p:nvGrpSpPr>
          <p:grpSpPr>
            <a:xfrm>
              <a:off x="6687009" y="818566"/>
              <a:ext cx="5405772" cy="1761326"/>
              <a:chOff x="5870847" y="818567"/>
              <a:chExt cx="5482952" cy="1744241"/>
            </a:xfrm>
          </p:grpSpPr>
          <p:pic>
            <p:nvPicPr>
              <p:cNvPr id="18" name="Picture 17" descr="TEM SI.png"/>
              <p:cNvPicPr/>
              <p:nvPr/>
            </p:nvPicPr>
            <p:blipFill>
              <a:blip r:embed="rId3" cstate="print"/>
              <a:srcRect r="33375" b="48705"/>
              <a:stretch>
                <a:fillRect/>
              </a:stretch>
            </p:blipFill>
            <p:spPr>
              <a:xfrm>
                <a:off x="5870847" y="818567"/>
                <a:ext cx="5482952" cy="174424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249343" y="825324"/>
                <a:ext cx="1042520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b. 1.8nm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890219" y="818567"/>
                <a:ext cx="1032765" cy="365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a. 4.2nm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624758" y="825324"/>
                <a:ext cx="1014881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c. 1.5nm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948153" y="825324"/>
                <a:ext cx="1042520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d. 1.3nm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34982" y="363419"/>
              <a:ext cx="5092700" cy="488950"/>
              <a:chOff x="695325" y="1628775"/>
              <a:chExt cx="5092700" cy="488950"/>
            </a:xfrm>
          </p:grpSpPr>
          <p:graphicFrame>
            <p:nvGraphicFramePr>
              <p:cNvPr id="14" name="Object 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787900" y="1628775"/>
              <a:ext cx="100012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58" name="CS ChemDraw Drawing" r:id="rId4" imgW="688500" imgH="336430" progId="ChemDraw.Document.6.0">
                      <p:embed/>
                    </p:oleObj>
                  </mc:Choice>
                  <mc:Fallback>
                    <p:oleObj name="CS ChemDraw Drawing" r:id="rId4" imgW="688500" imgH="336430" progId="ChemDraw.Document.6.0">
                      <p:embed/>
                      <p:pic>
                        <p:nvPicPr>
                          <p:cNvPr id="14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87900" y="1628775"/>
                            <a:ext cx="1000125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9475" y="1628775"/>
              <a:ext cx="100012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59" name="CS ChemDraw Drawing" r:id="rId6" imgW="688500" imgH="336430" progId="ChemDraw.Document.6.0">
                      <p:embed/>
                    </p:oleObj>
                  </mc:Choice>
                  <mc:Fallback>
                    <p:oleObj name="CS ChemDraw Drawing" r:id="rId6" imgW="688500" imgH="336430" progId="ChemDraw.Document.6.0">
                      <p:embed/>
                      <p:pic>
                        <p:nvPicPr>
                          <p:cNvPr id="15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19475" y="1628775"/>
                            <a:ext cx="1000125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051050" y="1628775"/>
              <a:ext cx="1001713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60" name="CS ChemDraw Drawing" r:id="rId8" imgW="688500" imgH="336430" progId="ChemDraw.Document.6.0">
                      <p:embed/>
                    </p:oleObj>
                  </mc:Choice>
                  <mc:Fallback>
                    <p:oleObj name="CS ChemDraw Drawing" r:id="rId8" imgW="688500" imgH="336430" progId="ChemDraw.Document.6.0">
                      <p:embed/>
                      <p:pic>
                        <p:nvPicPr>
                          <p:cNvPr id="16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1050" y="1628775"/>
                            <a:ext cx="1001713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95325" y="1628775"/>
              <a:ext cx="996950" cy="485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61" name="CS ChemDraw Drawing" r:id="rId10" imgW="688500" imgH="336430" progId="ChemDraw.Document.6.0">
                      <p:embed/>
                    </p:oleObj>
                  </mc:Choice>
                  <mc:Fallback>
                    <p:oleObj name="CS ChemDraw Drawing" r:id="rId10" imgW="688500" imgH="336430" progId="ChemDraw.Document.6.0">
                      <p:embed/>
                      <p:pic>
                        <p:nvPicPr>
                          <p:cNvPr id="1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5325" y="1628775"/>
                            <a:ext cx="996950" cy="4857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1501" r="40463" b="56330"/>
          <a:stretch/>
        </p:blipFill>
        <p:spPr>
          <a:xfrm>
            <a:off x="3094003" y="1984575"/>
            <a:ext cx="5450305" cy="21055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9573" y="4665048"/>
            <a:ext cx="1190913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XPS shows reduced Au(0)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93011" y="203329"/>
            <a:ext cx="10485664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latin typeface="+mn-lt"/>
              </a:rPr>
              <a:t>Mechanochemistry</a:t>
            </a:r>
            <a:r>
              <a:rPr lang="en-US" sz="4000" b="1" dirty="0" smtClean="0">
                <a:latin typeface="+mn-lt"/>
              </a:rPr>
              <a:t>: nanoparticles synthesis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05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What do you think?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005441" y="156411"/>
            <a:ext cx="1018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Why do we need energy in a chemical process?</a:t>
            </a:r>
          </a:p>
        </p:txBody>
      </p:sp>
    </p:spTree>
    <p:extLst>
      <p:ext uri="{BB962C8B-B14F-4D97-AF65-F5344CB8AC3E}">
        <p14:creationId xmlns:p14="http://schemas.microsoft.com/office/powerpoint/2010/main" val="985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59681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Role of energy in a chemical process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Microwaves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Flow chemistry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Photochemistry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Electrochemistry</a:t>
            </a:r>
          </a:p>
          <a:p>
            <a:pPr marL="514350" lvl="0" indent="-514350" defTabSz="457200"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prstClr val="black"/>
                </a:solidFill>
              </a:rPr>
              <a:t>Mechanochemistry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5" y="156411"/>
            <a:ext cx="335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166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/>
            </a:r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ilocis.org/documents/images/phc04f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15" y="1752600"/>
            <a:ext cx="55245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Aspirin synthes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3" y="5991227"/>
            <a:ext cx="3346450" cy="5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7123" y="5838826"/>
            <a:ext cx="3633788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187685" y="1417638"/>
            <a:ext cx="4675452" cy="4873752"/>
          </a:xfrm>
        </p:spPr>
        <p:txBody>
          <a:bodyPr>
            <a:normAutofit/>
          </a:bodyPr>
          <a:lstStyle/>
          <a:p>
            <a:r>
              <a:rPr lang="en-US" dirty="0"/>
              <a:t>Reaction heating (endothermic reaction)</a:t>
            </a:r>
          </a:p>
          <a:p>
            <a:r>
              <a:rPr lang="en-US" dirty="0"/>
              <a:t>Reaction cooling (exothermic reaction)</a:t>
            </a:r>
          </a:p>
          <a:p>
            <a:r>
              <a:rPr lang="en-US" dirty="0"/>
              <a:t>Agitation, pumping…</a:t>
            </a:r>
          </a:p>
          <a:p>
            <a:r>
              <a:rPr lang="en-US" dirty="0"/>
              <a:t>Working up</a:t>
            </a:r>
          </a:p>
          <a:p>
            <a:pPr lvl="1"/>
            <a:r>
              <a:rPr lang="en-US" dirty="0"/>
              <a:t>Distillation</a:t>
            </a:r>
          </a:p>
          <a:p>
            <a:pPr lvl="1"/>
            <a:r>
              <a:rPr lang="en-US" dirty="0"/>
              <a:t>Drying</a:t>
            </a:r>
          </a:p>
          <a:p>
            <a:pPr lvl="1"/>
            <a:r>
              <a:rPr lang="en-US" dirty="0"/>
              <a:t>Filtrations</a:t>
            </a:r>
          </a:p>
          <a:p>
            <a:pPr lvl="1"/>
            <a:r>
              <a:rPr lang="en-US" dirty="0"/>
              <a:t>…</a:t>
            </a:r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3429001" y="4876800"/>
            <a:ext cx="985017" cy="96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236291" y="156411"/>
            <a:ext cx="7719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Use of energy in a chemical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2075" y="1307068"/>
            <a:ext cx="464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Synthetic process of acetylsalicylic acid (aspirin)</a:t>
            </a:r>
          </a:p>
        </p:txBody>
      </p:sp>
    </p:spTree>
    <p:extLst>
      <p:ext uri="{BB962C8B-B14F-4D97-AF65-F5344CB8AC3E}">
        <p14:creationId xmlns:p14="http://schemas.microsoft.com/office/powerpoint/2010/main" val="25858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7467600" cy="4873752"/>
          </a:xfrm>
        </p:spPr>
        <p:txBody>
          <a:bodyPr/>
          <a:lstStyle/>
          <a:p>
            <a:r>
              <a:rPr lang="en-CA" dirty="0"/>
              <a:t>During reaction: </a:t>
            </a:r>
            <a:r>
              <a:rPr lang="en-CA" b="1" u="sng" dirty="0"/>
              <a:t>Activation Energy</a:t>
            </a:r>
          </a:p>
          <a:p>
            <a:pPr lvl="1"/>
            <a:r>
              <a:rPr lang="en-CA" dirty="0"/>
              <a:t>Activation energy = energy barrier for the reaction</a:t>
            </a:r>
          </a:p>
          <a:p>
            <a:endParaRPr lang="en-CA" dirty="0"/>
          </a:p>
        </p:txBody>
      </p:sp>
      <p:pic>
        <p:nvPicPr>
          <p:cNvPr id="8" name="Picture 2" descr="D:\Teaching\08-462\08-462-Catalysis\Catalyst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2461351"/>
            <a:ext cx="3657600" cy="242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34209" y="6153912"/>
          <a:ext cx="7596189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2063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the reaction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purification</a:t>
                      </a:r>
                      <a:r>
                        <a:rPr lang="en-US" baseline="0" dirty="0"/>
                        <a:t> step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1200" y="2461351"/>
            <a:ext cx="4495800" cy="335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 eaLnBrk="0" hangingPunct="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100" dirty="0">
                <a:solidFill>
                  <a:prstClr val="black"/>
                </a:solidFill>
                <a:latin typeface="Century Schoolbook"/>
              </a:rPr>
              <a:t>It can be provided by:</a:t>
            </a:r>
          </a:p>
          <a:p>
            <a:pPr lvl="2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US" dirty="0">
                <a:solidFill>
                  <a:prstClr val="black"/>
                </a:solidFill>
                <a:latin typeface="Century Schoolbook"/>
              </a:rPr>
              <a:t>Thermal heating </a:t>
            </a:r>
            <a:endParaRPr lang="en-CA" dirty="0">
              <a:solidFill>
                <a:prstClr val="black"/>
              </a:solidFill>
              <a:latin typeface="Century Schoolbook"/>
            </a:endParaRPr>
          </a:p>
          <a:p>
            <a:pPr lvl="2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Another energy delivery methods </a:t>
            </a:r>
          </a:p>
          <a:p>
            <a:pPr lvl="3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Electrochemistry</a:t>
            </a:r>
          </a:p>
          <a:p>
            <a:pPr lvl="3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Photochemistry</a:t>
            </a:r>
          </a:p>
          <a:p>
            <a:pPr lvl="3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dirty="0" err="1">
                <a:solidFill>
                  <a:prstClr val="black"/>
                </a:solidFill>
                <a:latin typeface="Century Schoolbook"/>
              </a:rPr>
              <a:t>Sonochemistry</a:t>
            </a:r>
            <a:endParaRPr lang="en-CA" dirty="0">
              <a:solidFill>
                <a:prstClr val="black"/>
              </a:solidFill>
              <a:latin typeface="Century Schoolbook"/>
            </a:endParaRPr>
          </a:p>
          <a:p>
            <a:pPr lvl="3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dirty="0">
                <a:solidFill>
                  <a:prstClr val="black"/>
                </a:solidFill>
                <a:latin typeface="Century Schoolbook"/>
              </a:rPr>
              <a:t>Microwave</a:t>
            </a:r>
          </a:p>
          <a:p>
            <a:pPr lvl="3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dirty="0" err="1">
                <a:solidFill>
                  <a:prstClr val="black"/>
                </a:solidFill>
                <a:latin typeface="Century Schoolbook"/>
              </a:rPr>
              <a:t>Mechanochemistry</a:t>
            </a:r>
            <a:endParaRPr lang="en-CA" dirty="0">
              <a:solidFill>
                <a:prstClr val="black"/>
              </a:solidFill>
              <a:latin typeface="Century Schoolbook"/>
            </a:endParaRPr>
          </a:p>
          <a:p>
            <a:pPr lvl="2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endParaRPr lang="en-CA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86050" y="156411"/>
            <a:ext cx="7219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energy</a:t>
            </a:r>
          </a:p>
        </p:txBody>
      </p:sp>
    </p:spTree>
    <p:extLst>
      <p:ext uri="{BB962C8B-B14F-4D97-AF65-F5344CB8AC3E}">
        <p14:creationId xmlns:p14="http://schemas.microsoft.com/office/powerpoint/2010/main" val="1711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://www.fao.org/docrep/006/ad220e/AD220E2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82" y="2424281"/>
            <a:ext cx="4111407" cy="22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981200" y="1304472"/>
            <a:ext cx="7467600" cy="4873752"/>
          </a:xfrm>
        </p:spPr>
        <p:txBody>
          <a:bodyPr/>
          <a:lstStyle/>
          <a:p>
            <a:r>
              <a:rPr lang="en-CA" dirty="0"/>
              <a:t>After reaction</a:t>
            </a:r>
          </a:p>
          <a:p>
            <a:pPr lvl="1"/>
            <a:r>
              <a:rPr lang="en-CA" dirty="0"/>
              <a:t>Heat for distillation to separate and purify or concentrate desired products</a:t>
            </a:r>
          </a:p>
          <a:p>
            <a:pPr lvl="1"/>
            <a:r>
              <a:rPr lang="en-CA" dirty="0"/>
              <a:t>Heat to dry product material</a:t>
            </a:r>
          </a:p>
          <a:p>
            <a:pPr lvl="1"/>
            <a:r>
              <a:rPr lang="en-CA" dirty="0"/>
              <a:t>Energy for waste treatment</a:t>
            </a:r>
          </a:p>
        </p:txBody>
      </p:sp>
      <p:pic>
        <p:nvPicPr>
          <p:cNvPr id="77826" name="Picture 2" descr="http://www.medicinehunter.com/sites/default/files/imagecache/w_684/raking_to_dry_cocoa_beans_venezuela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3276600"/>
            <a:ext cx="3970689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81868" y="5021025"/>
            <a:ext cx="367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: sun </a:t>
            </a:r>
            <a:r>
              <a:rPr lang="en-US" i="1" dirty="0"/>
              <a:t>vs</a:t>
            </a:r>
            <a:r>
              <a:rPr lang="en-US" dirty="0"/>
              <a:t> artificial cocoa bean drying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9066893" y="1341142"/>
            <a:ext cx="2826892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dirty="0"/>
              <a:t>25% of chemical industry energy input is distillations and drying processes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034209" y="6153912"/>
          <a:ext cx="7596189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2063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purification</a:t>
                      </a:r>
                      <a:r>
                        <a:rPr lang="en-US" baseline="0" dirty="0"/>
                        <a:t> step</a:t>
                      </a:r>
                      <a:endParaRPr 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25202" y="156411"/>
            <a:ext cx="5941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Purification</a:t>
            </a:r>
          </a:p>
        </p:txBody>
      </p:sp>
    </p:spTree>
    <p:extLst>
      <p:ext uri="{BB962C8B-B14F-4D97-AF65-F5344CB8AC3E}">
        <p14:creationId xmlns:p14="http://schemas.microsoft.com/office/powerpoint/2010/main" val="11932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/>
              <a:t>Solutions for energy reduction during purification:</a:t>
            </a:r>
          </a:p>
          <a:p>
            <a:pPr lvl="1"/>
            <a:r>
              <a:rPr lang="en-CA" dirty="0"/>
              <a:t>Tandem reactions (less steps = less purification)</a:t>
            </a:r>
          </a:p>
          <a:p>
            <a:pPr lvl="1"/>
            <a:r>
              <a:rPr lang="en-CA" dirty="0"/>
              <a:t>Heterogeneous catalysis (easy separation)</a:t>
            </a:r>
          </a:p>
          <a:p>
            <a:pPr lvl="1"/>
            <a:r>
              <a:rPr lang="en-CA" dirty="0"/>
              <a:t>Tunable/switchable solvents (easy separation)</a:t>
            </a:r>
          </a:p>
          <a:p>
            <a:pPr lvl="1"/>
            <a:r>
              <a:rPr lang="en-CA" dirty="0"/>
              <a:t>Biphasic medium where the product separate (easy separation)</a:t>
            </a:r>
          </a:p>
          <a:p>
            <a:pPr lvl="1"/>
            <a:r>
              <a:rPr lang="en-CA" dirty="0" err="1"/>
              <a:t>Solventless</a:t>
            </a:r>
            <a:r>
              <a:rPr lang="en-CA" dirty="0"/>
              <a:t> processes (easy separation, no heating of solvent)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034209" y="6153912"/>
          <a:ext cx="7596189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2063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532063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purification</a:t>
                      </a:r>
                      <a:r>
                        <a:rPr lang="en-US" baseline="0" dirty="0"/>
                        <a:t> step</a:t>
                      </a:r>
                      <a:endParaRPr 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25203" y="156411"/>
            <a:ext cx="5941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Purification</a:t>
            </a:r>
          </a:p>
        </p:txBody>
      </p:sp>
    </p:spTree>
    <p:extLst>
      <p:ext uri="{BB962C8B-B14F-4D97-AF65-F5344CB8AC3E}">
        <p14:creationId xmlns:p14="http://schemas.microsoft.com/office/powerpoint/2010/main" val="18458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attery*energy*electricity*pow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un_POWER_USER_SEPARATOR_ICONS_weather-elements_POWER_USER_SEPARATOR_ICONS_weather-element_POWER_USER_SEPARATOR_ICONS_weather-conditions_POWER_USER_SEPARATOR_ICONS_weather-condition_POWER_USER_SEPARATOR_ICONS_weather_POWER_USER_SEPARATOR_ICONS_sunny_POWER_USER_SEPARATOR_ICONS_forecast_POWER_USER_SEPARATOR_ICONS_day_POWER_USER_SEPARATOR_ICONS_clear_POWER_USER_SEPARATOR_ICONS_atmospheric-condition_POWER_USER_SEPARATOR_ICONS_atmosphere_POWER_USER_SEPARATOR_ICONS_weather-forecas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idea*light bulb*electricity*creativity*innova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2916</Words>
  <Application>Microsoft Office PowerPoint</Application>
  <PresentationFormat>Widescreen</PresentationFormat>
  <Paragraphs>477</Paragraphs>
  <Slides>51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MS PGothic</vt:lpstr>
      <vt:lpstr>MS PGothic</vt:lpstr>
      <vt:lpstr>Arial</vt:lpstr>
      <vt:lpstr>Calibri</vt:lpstr>
      <vt:lpstr>Calibri Light</vt:lpstr>
      <vt:lpstr>Century Schoolbook</vt:lpstr>
      <vt:lpstr>Comic Sans MS</vt:lpstr>
      <vt:lpstr>Corbel</vt:lpstr>
      <vt:lpstr>ff2</vt:lpstr>
      <vt:lpstr>Symbol</vt:lpstr>
      <vt:lpstr>Times New Roman</vt:lpstr>
      <vt:lpstr>Wingdings</vt:lpstr>
      <vt:lpstr>Wingdings 2</vt:lpstr>
      <vt:lpstr>1_Office Theme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Flow Reactors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Mechanochemistry</vt:lpstr>
      <vt:lpstr>Mechanochemistry</vt:lpstr>
      <vt:lpstr>PowerPoint Presentation</vt:lpstr>
      <vt:lpstr>Mechanochemistry</vt:lpstr>
      <vt:lpstr>Mechanochemistry: nanoparticles synthesis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Audrey Moores</cp:lastModifiedBy>
  <cp:revision>104</cp:revision>
  <dcterms:created xsi:type="dcterms:W3CDTF">2018-01-23T01:27:05Z</dcterms:created>
  <dcterms:modified xsi:type="dcterms:W3CDTF">2018-10-31T14:10:46Z</dcterms:modified>
</cp:coreProperties>
</file>