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47"/>
  </p:notesMasterIdLst>
  <p:sldIdLst>
    <p:sldId id="256" r:id="rId2"/>
    <p:sldId id="322" r:id="rId3"/>
    <p:sldId id="325" r:id="rId4"/>
    <p:sldId id="375" r:id="rId5"/>
    <p:sldId id="263" r:id="rId6"/>
    <p:sldId id="358" r:id="rId7"/>
    <p:sldId id="376" r:id="rId8"/>
    <p:sldId id="371" r:id="rId9"/>
    <p:sldId id="266" r:id="rId10"/>
    <p:sldId id="359" r:id="rId11"/>
    <p:sldId id="360" r:id="rId12"/>
    <p:sldId id="378" r:id="rId13"/>
    <p:sldId id="377" r:id="rId14"/>
    <p:sldId id="372" r:id="rId15"/>
    <p:sldId id="379" r:id="rId16"/>
    <p:sldId id="362" r:id="rId17"/>
    <p:sldId id="293" r:id="rId18"/>
    <p:sldId id="283" r:id="rId19"/>
    <p:sldId id="286" r:id="rId20"/>
    <p:sldId id="268" r:id="rId21"/>
    <p:sldId id="269" r:id="rId22"/>
    <p:sldId id="270" r:id="rId23"/>
    <p:sldId id="272" r:id="rId24"/>
    <p:sldId id="363" r:id="rId25"/>
    <p:sldId id="364" r:id="rId26"/>
    <p:sldId id="365" r:id="rId27"/>
    <p:sldId id="366" r:id="rId28"/>
    <p:sldId id="367" r:id="rId29"/>
    <p:sldId id="368" r:id="rId30"/>
    <p:sldId id="291" r:id="rId31"/>
    <p:sldId id="342" r:id="rId32"/>
    <p:sldId id="343" r:id="rId33"/>
    <p:sldId id="294" r:id="rId34"/>
    <p:sldId id="345" r:id="rId35"/>
    <p:sldId id="347" r:id="rId36"/>
    <p:sldId id="348" r:id="rId37"/>
    <p:sldId id="352" r:id="rId38"/>
    <p:sldId id="353" r:id="rId39"/>
    <p:sldId id="354" r:id="rId40"/>
    <p:sldId id="355" r:id="rId41"/>
    <p:sldId id="356" r:id="rId42"/>
    <p:sldId id="369" r:id="rId43"/>
    <p:sldId id="370" r:id="rId44"/>
    <p:sldId id="380" r:id="rId45"/>
    <p:sldId id="32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Moores" initials="AM" lastIdx="1" clrIdx="0">
    <p:extLst>
      <p:ext uri="{19B8F6BF-5375-455C-9EA6-DF929625EA0E}">
        <p15:presenceInfo xmlns:p15="http://schemas.microsoft.com/office/powerpoint/2012/main" userId="6229b37daeb23d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1"/>
    <p:restoredTop sz="93132" autoAdjust="0"/>
  </p:normalViewPr>
  <p:slideViewPr>
    <p:cSldViewPr snapToGrid="0" snapToObjects="1">
      <p:cViewPr varScale="1">
        <p:scale>
          <a:sx n="64" d="100"/>
          <a:sy n="64" d="100"/>
        </p:scale>
        <p:origin x="5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0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000" b="0" dirty="0">
                <a:solidFill>
                  <a:schemeClr val="dk1"/>
                </a:solidFill>
                <a:latin typeface="+mn-lt"/>
                <a:ea typeface="+mn-ea"/>
                <a:cs typeface="+mn-cs"/>
              </a:rPr>
              <a:t>180 billion</a:t>
            </a:r>
            <a:r>
              <a:rPr lang="en-US" sz="2000" b="0" baseline="0" dirty="0">
                <a:solidFill>
                  <a:schemeClr val="dk1"/>
                </a:solidFill>
                <a:latin typeface="+mn-lt"/>
                <a:ea typeface="+mn-ea"/>
                <a:cs typeface="+mn-cs"/>
              </a:rPr>
              <a:t> metric tons/year </a:t>
            </a:r>
            <a:endParaRPr lang="en-US" sz="2000" b="0" dirty="0"/>
          </a:p>
        </c:rich>
      </c:tx>
      <c:layout>
        <c:manualLayout>
          <c:xMode val="edge"/>
          <c:yMode val="edge"/>
          <c:x val="3.9185088544058201E-2"/>
          <c:y val="3.6173355414406701E-2"/>
        </c:manualLayout>
      </c:layout>
      <c:overlay val="0"/>
      <c:spPr>
        <a:solidFill>
          <a:schemeClr val="lt1"/>
        </a:solidFill>
        <a:ln w="12700" cap="flat" cmpd="sng" algn="ctr">
          <a:solidFill>
            <a:schemeClr val="accent6"/>
          </a:solid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5.5526304010807298E-2"/>
          <c:w val="0.53999873664672005"/>
          <c:h val="0.60717119477866699"/>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02"/>
          <c:y val="0.72178742762277204"/>
          <c:w val="0.68382305870303095"/>
          <c:h val="0.18705839895013199"/>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10/30/2018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the list of petroleum based products is even longer.</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a:t>
            </a:fld>
            <a:endParaRPr lang="en-US"/>
          </a:p>
        </p:txBody>
      </p:sp>
    </p:spTree>
    <p:extLst>
      <p:ext uri="{BB962C8B-B14F-4D97-AF65-F5344CB8AC3E}">
        <p14:creationId xmlns:p14="http://schemas.microsoft.com/office/powerpoint/2010/main" val="140099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6AA2131-2CD3-4660-B7D1-24BD907DA9B1}" type="slidenum">
              <a:rPr lang="fr-FR"/>
              <a:pPr eaLnBrk="1" hangingPunct="1"/>
              <a:t>37</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416549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hangingPunct="1"/>
            <a:fld id="{F6B62ED0-4EF7-467E-9147-E9B9B9331CDD}" type="slidenum">
              <a:rPr lang="fr-FR" sz="1200"/>
              <a:pPr algn="r" eaLnBrk="1" hangingPunct="1"/>
              <a:t>40</a:t>
            </a:fld>
            <a:endParaRPr lang="fr-FR"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536505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hangingPunct="1"/>
            <a:fld id="{F6B62ED0-4EF7-467E-9147-E9B9B9331CDD}" type="slidenum">
              <a:rPr lang="fr-FR" sz="1200"/>
              <a:pPr algn="r" eaLnBrk="1" hangingPunct="1"/>
              <a:t>41</a:t>
            </a:fld>
            <a:endParaRPr lang="fr-FR"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2492266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2022EB-2DE4-6346-9135-5FE15CE06E13}" type="slidenum">
              <a:rPr lang="en-US" sz="1200"/>
              <a:pPr/>
              <a:t>8</a:t>
            </a:fld>
            <a:endParaRPr lang="en-US" sz="1200"/>
          </a:p>
        </p:txBody>
      </p:sp>
      <p:sp>
        <p:nvSpPr>
          <p:cNvPr id="103426"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3279068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BF3EB5-930F-0B41-978D-A5169A1E706D}" type="slidenum">
              <a:rPr lang="en-US" sz="1200"/>
              <a:pPr/>
              <a:t>13</a:t>
            </a:fld>
            <a:endParaRPr lang="en-US" sz="1200"/>
          </a:p>
        </p:txBody>
      </p:sp>
      <p:sp>
        <p:nvSpPr>
          <p:cNvPr id="107522"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61748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22BAC0-10D5-0240-B84A-040493CB06A3}" type="slidenum">
              <a:rPr lang="en-US" sz="1200"/>
              <a:pPr/>
              <a:t>14</a:t>
            </a:fld>
            <a:endParaRPr lang="en-US" sz="1200"/>
          </a:p>
        </p:txBody>
      </p:sp>
      <p:sp>
        <p:nvSpPr>
          <p:cNvPr id="10649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242598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FF006E8C-2D44-4034-97DC-DDE666252A8D}" type="slidenum">
              <a:rPr lang="fr-FR" sz="1300">
                <a:latin typeface="Calibri" pitchFamily="34" charset="0"/>
              </a:rPr>
              <a:pPr algn="r"/>
              <a:t>16</a:t>
            </a:fld>
            <a:endParaRPr lang="fr-FR" sz="1300">
              <a:latin typeface="Calibri"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309337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20</a:t>
            </a:fld>
            <a:endParaRPr lang="en-US"/>
          </a:p>
        </p:txBody>
      </p:sp>
    </p:spTree>
    <p:extLst>
      <p:ext uri="{BB962C8B-B14F-4D97-AF65-F5344CB8AC3E}">
        <p14:creationId xmlns:p14="http://schemas.microsoft.com/office/powerpoint/2010/main" val="600214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560FAFFC-ACDB-4005-9CB1-98C116FDDAD2}" type="slidenum">
              <a:rPr lang="fr-FR"/>
              <a:pPr eaLnBrk="1" hangingPunct="1"/>
              <a:t>34</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00145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DAAB821F-119E-42E4-BA09-DA69980EB2D3}" type="slidenum">
              <a:rPr lang="fr-FR"/>
              <a:pPr eaLnBrk="1" hangingPunct="1"/>
              <a:t>35</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16048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A4D1E734-E92E-4540-B63A-6BD78E9BFC61}" type="slidenum">
              <a:rPr lang="fr-FR"/>
              <a:pPr eaLnBrk="1" hangingPunct="1"/>
              <a:t>36</a:t>
            </a:fld>
            <a:endParaRPr lang="fr-F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384597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C141EA-2A31-4B05-8096-0CB73E85878B}"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59DAD2-F8F4-44FE-A4AE-9F5942BD3653}"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CA7BBA95-42D2-4BC4-8BA6-D13650181E17}" type="datetime1">
              <a:rPr lang="en-US" smtClean="0"/>
              <a:t>10/30/2018</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fld id="{DAB43F40-A738-421D-A7DD-0781D30B5762}" type="datetime1">
              <a:rPr lang="en-US" smtClean="0"/>
              <a:t>10/30/2018</a:t>
            </a:fld>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E1D39E7-9D05-D145-B341-CD7138F6DD2D}" type="slidenum">
              <a:rPr lang="en-US"/>
              <a:pPr/>
              <a:t>‹#›</a:t>
            </a:fld>
            <a:endParaRPr lang="en-US"/>
          </a:p>
        </p:txBody>
      </p:sp>
    </p:spTree>
    <p:extLst>
      <p:ext uri="{BB962C8B-B14F-4D97-AF65-F5344CB8AC3E}">
        <p14:creationId xmlns:p14="http://schemas.microsoft.com/office/powerpoint/2010/main" val="10404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D73AB-C7ED-4118-B512-9C6279CF9ED0}"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45471E-958D-4E0F-A0A4-8AAB9C14FE74}" type="datetime1">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B61E80-227E-41D2-96D2-5AE74B82E207}" type="datetime1">
              <a:rPr lang="en-US" smtClean="0"/>
              <a:t>10/30/2018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67B6EE-292D-4D91-B23C-8B8CC46F70FD}" type="datetime1">
              <a:rPr lang="en-US" smtClean="0"/>
              <a:t>10/30/2018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A2458-CDA3-4D07-BA7F-C24DD147EC57}" type="datetime1">
              <a:rPr lang="en-US" smtClean="0"/>
              <a:t>10/30/2018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566FEC-E1EB-4A60-BB5F-7F051DB6DC75}" type="datetime1">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4C92B6-C128-421F-B013-1A4681159CA3}" type="datetime1">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A42365-2ECB-4CA6-8437-CD846CE98BAF}" type="datetime1">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5473C-2D27-454C-AEEC-B26A28CBD2F9}" type="datetime1">
              <a:rPr lang="en-US" smtClean="0"/>
              <a:t>10/30/2018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gif"/><Relationship Id="rId5" Type="http://schemas.openxmlformats.org/officeDocument/2006/relationships/image" Target="../media/image27.jp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5.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0.emf"/><Relationship Id="rId5" Type="http://schemas.openxmlformats.org/officeDocument/2006/relationships/image" Target="../media/image42.wmf"/><Relationship Id="rId10" Type="http://schemas.openxmlformats.org/officeDocument/2006/relationships/oleObject" Target="../embeddings/oleObject3.bin"/><Relationship Id="rId4" Type="http://schemas.openxmlformats.org/officeDocument/2006/relationships/image" Target="../media/image41.jpeg"/><Relationship Id="rId9" Type="http://schemas.openxmlformats.org/officeDocument/2006/relationships/image" Target="../media/image3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52.emf"/><Relationship Id="rId7"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9.emf"/></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0.wmf"/><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4.wmf"/></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79.emf"/><Relationship Id="rId5" Type="http://schemas.openxmlformats.org/officeDocument/2006/relationships/oleObject" Target="../embeddings/oleObject7.bin"/><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a:t>
            </a:r>
            <a:r>
              <a:rPr lang="en-US" sz="3600" dirty="0" err="1" smtClean="0">
                <a:solidFill>
                  <a:srgbClr val="00728A"/>
                </a:solidFill>
              </a:rPr>
              <a:t>Feedstocks</a:t>
            </a:r>
            <a:r>
              <a:rPr lang="en-US" sz="3600" dirty="0" smtClean="0">
                <a:solidFill>
                  <a:srgbClr val="00728A"/>
                </a:solidFill>
              </a:rPr>
              <a:t> for molecules</a:t>
            </a:r>
            <a:endParaRPr lang="en-US" sz="3600" dirty="0">
              <a:solidFill>
                <a:srgbClr val="00728A"/>
              </a:solidFill>
            </a:endParaRP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650946"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11649" y="5204193"/>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10" name="Picture 9"/>
          <p:cNvPicPr>
            <a:picLocks noChangeAspect="1"/>
          </p:cNvPicPr>
          <p:nvPr/>
        </p:nvPicPr>
        <p:blipFill>
          <a:blip r:embed="rId4"/>
          <a:stretch>
            <a:fillRect/>
          </a:stretch>
        </p:blipFill>
        <p:spPr>
          <a:xfrm>
            <a:off x="9346191" y="5460687"/>
            <a:ext cx="2643612" cy="687339"/>
          </a:xfrm>
          <a:prstGeom prst="rect">
            <a:avLst/>
          </a:prstGeom>
        </p:spPr>
      </p:pic>
      <p:pic>
        <p:nvPicPr>
          <p:cNvPr id="13" name="Picture 12"/>
          <p:cNvPicPr>
            <a:picLocks noChangeAspect="1"/>
          </p:cNvPicPr>
          <p:nvPr/>
        </p:nvPicPr>
        <p:blipFill>
          <a:blip r:embed="rId5"/>
          <a:stretch>
            <a:fillRect/>
          </a:stretch>
        </p:blipFill>
        <p:spPr>
          <a:xfrm>
            <a:off x="9230724"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575237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2"/>
          </p:nvPr>
        </p:nvPicPr>
        <p:blipFill>
          <a:blip r:embed="rId2"/>
          <a:stretch>
            <a:fillRect/>
          </a:stretch>
        </p:blipFill>
        <p:spPr>
          <a:xfrm>
            <a:off x="1823019" y="1248522"/>
            <a:ext cx="1895873" cy="1579894"/>
          </a:xfrm>
          <a:prstGeom prst="rect">
            <a:avLst/>
          </a:prstGeom>
        </p:spPr>
      </p:pic>
      <p:pic>
        <p:nvPicPr>
          <p:cNvPr id="13" name="Picture 12"/>
          <p:cNvPicPr>
            <a:picLocks noChangeAspect="1"/>
          </p:cNvPicPr>
          <p:nvPr/>
        </p:nvPicPr>
        <p:blipFill rotWithShape="1">
          <a:blip r:embed="rId3"/>
          <a:srcRect r="24706"/>
          <a:stretch/>
        </p:blipFill>
        <p:spPr>
          <a:xfrm>
            <a:off x="3810001" y="1237835"/>
            <a:ext cx="1828800" cy="1876425"/>
          </a:xfrm>
          <a:prstGeom prst="rect">
            <a:avLst/>
          </a:prstGeom>
        </p:spPr>
      </p:pic>
      <p:sp>
        <p:nvSpPr>
          <p:cNvPr id="14" name="Rectangle 13"/>
          <p:cNvSpPr/>
          <p:nvPr/>
        </p:nvSpPr>
        <p:spPr>
          <a:xfrm>
            <a:off x="1524000" y="3867189"/>
            <a:ext cx="43434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dirty="0"/>
              <a:t>Oils (25% of biomass usage): first renewable raw material used towards the chemical industry</a:t>
            </a:r>
          </a:p>
          <a:p>
            <a:pPr algn="ctr"/>
            <a:r>
              <a:rPr lang="en-US" dirty="0"/>
              <a:t>-&gt; surfactants, cosmetic products, and lubricants as major products</a:t>
            </a:r>
          </a:p>
        </p:txBody>
      </p:sp>
      <p:sp>
        <p:nvSpPr>
          <p:cNvPr id="12"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err="1" smtClean="0">
                <a:latin typeface="+mn-lt"/>
              </a:rPr>
              <a:t>Triglicerides</a:t>
            </a:r>
            <a:endParaRPr lang="en-US" sz="4000" b="1" dirty="0">
              <a:latin typeface="+mn-lt"/>
            </a:endParaRPr>
          </a:p>
        </p:txBody>
      </p:sp>
      <p:sp>
        <p:nvSpPr>
          <p:cNvPr id="15" name="TextBox 14">
            <a:extLst>
              <a:ext uri="{FF2B5EF4-FFF2-40B4-BE49-F238E27FC236}">
                <a16:creationId xmlns:a16="http://schemas.microsoft.com/office/drawing/2014/main" id="{7E200703-AB47-5E43-905D-F9FFDA88BA47}"/>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
        <p:nvSpPr>
          <p:cNvPr id="16" name="Text Box 3"/>
          <p:cNvSpPr txBox="1">
            <a:spLocks noChangeArrowheads="1"/>
          </p:cNvSpPr>
          <p:nvPr/>
        </p:nvSpPr>
        <p:spPr bwMode="auto">
          <a:xfrm>
            <a:off x="6447654" y="1372225"/>
            <a:ext cx="5218223" cy="22775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ts val="600"/>
              </a:spcBef>
            </a:pPr>
            <a:r>
              <a:rPr lang="en-US" dirty="0">
                <a:latin typeface="+mn-lt"/>
              </a:rPr>
              <a:t>Lipid oils can be extracted from the seeds of some plants.</a:t>
            </a:r>
          </a:p>
          <a:p>
            <a:pPr marL="457200" indent="-273050">
              <a:spcBef>
                <a:spcPts val="600"/>
              </a:spcBef>
            </a:pPr>
            <a:r>
              <a:rPr lang="en-US" sz="2000" dirty="0">
                <a:latin typeface="+mn-lt"/>
              </a:rPr>
              <a:t>•	Volatile solvent </a:t>
            </a:r>
            <a:r>
              <a:rPr lang="en-US" sz="2000" i="1" dirty="0">
                <a:latin typeface="+mn-lt"/>
              </a:rPr>
              <a:t>n</a:t>
            </a:r>
            <a:r>
              <a:rPr lang="en-US" sz="2000" dirty="0">
                <a:latin typeface="+mn-lt"/>
              </a:rPr>
              <a:t>-hexane, C</a:t>
            </a:r>
            <a:r>
              <a:rPr lang="en-US" sz="2000" baseline="-25000" dirty="0">
                <a:latin typeface="+mn-lt"/>
              </a:rPr>
              <a:t>6</a:t>
            </a:r>
            <a:r>
              <a:rPr lang="en-US" sz="2000" dirty="0">
                <a:latin typeface="+mn-lt"/>
              </a:rPr>
              <a:t>H</a:t>
            </a:r>
            <a:r>
              <a:rPr lang="en-US" sz="2000" baseline="-25000" dirty="0">
                <a:latin typeface="+mn-lt"/>
              </a:rPr>
              <a:t>14</a:t>
            </a:r>
            <a:r>
              <a:rPr lang="en-US" sz="2000" dirty="0">
                <a:latin typeface="+mn-lt"/>
              </a:rPr>
              <a:t>, is used to extract the oils.</a:t>
            </a:r>
          </a:p>
          <a:p>
            <a:pPr marL="457200" indent="-273050">
              <a:spcBef>
                <a:spcPts val="600"/>
              </a:spcBef>
            </a:pPr>
            <a:r>
              <a:rPr lang="en-US" sz="2000" dirty="0">
                <a:latin typeface="+mn-lt"/>
              </a:rPr>
              <a:t>•	Solvents are distilled off from the extract and recirculated through the process.</a:t>
            </a:r>
          </a:p>
        </p:txBody>
      </p:sp>
      <p:pic>
        <p:nvPicPr>
          <p:cNvPr id="17" name="Picture 16">
            <a:extLst>
              <a:ext uri="{FF2B5EF4-FFF2-40B4-BE49-F238E27FC236}">
                <a16:creationId xmlns:a16="http://schemas.microsoft.com/office/drawing/2014/main" id="{121F48A6-C3A8-4D4C-8A62-CF7ABCFE4E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747" y="3729639"/>
            <a:ext cx="2884730" cy="2494901"/>
          </a:xfrm>
          <a:prstGeom prst="rect">
            <a:avLst/>
          </a:prstGeom>
        </p:spPr>
      </p:pic>
      <p:sp>
        <p:nvSpPr>
          <p:cNvPr id="18" name="TextBox 17">
            <a:extLst>
              <a:ext uri="{FF2B5EF4-FFF2-40B4-BE49-F238E27FC236}">
                <a16:creationId xmlns:a16="http://schemas.microsoft.com/office/drawing/2014/main" id="{B7916624-5F05-4464-B2B5-FBF89E71246B}"/>
              </a:ext>
            </a:extLst>
          </p:cNvPr>
          <p:cNvSpPr txBox="1"/>
          <p:nvPr/>
        </p:nvSpPr>
        <p:spPr>
          <a:xfrm>
            <a:off x="6360749" y="6377822"/>
            <a:ext cx="5218223" cy="276999"/>
          </a:xfrm>
          <a:prstGeom prst="rect">
            <a:avLst/>
          </a:prstGeom>
          <a:noFill/>
        </p:spPr>
        <p:txBody>
          <a:bodyPr wrap="none" rtlCol="0" anchor="ctr">
            <a:spAutoFit/>
          </a:bodyPr>
          <a:lstStyle/>
          <a:p>
            <a:r>
              <a:rPr lang="en-US" sz="1200" dirty="0">
                <a:solidFill>
                  <a:schemeClr val="bg1">
                    <a:lumMod val="50000"/>
                  </a:schemeClr>
                </a:solidFill>
              </a:rPr>
              <a:t>Image: Wikimedia Commons, Marula - </a:t>
            </a:r>
            <a:r>
              <a:rPr lang="en-US" sz="1200" dirty="0" err="1">
                <a:solidFill>
                  <a:schemeClr val="bg1">
                    <a:lumMod val="50000"/>
                  </a:schemeClr>
                </a:solidFill>
              </a:rPr>
              <a:t>Sclerocarya</a:t>
            </a:r>
            <a:r>
              <a:rPr lang="en-US" sz="1200" dirty="0">
                <a:solidFill>
                  <a:schemeClr val="bg1">
                    <a:lumMod val="50000"/>
                  </a:schemeClr>
                </a:solidFill>
              </a:rPr>
              <a:t> </a:t>
            </a:r>
            <a:r>
              <a:rPr lang="en-US" sz="1200" dirty="0" err="1">
                <a:solidFill>
                  <a:schemeClr val="bg1">
                    <a:lumMod val="50000"/>
                  </a:schemeClr>
                </a:solidFill>
              </a:rPr>
              <a:t>birrea</a:t>
            </a:r>
            <a:r>
              <a:rPr lang="en-US" sz="1200" dirty="0">
                <a:solidFill>
                  <a:schemeClr val="bg1">
                    <a:lumMod val="50000"/>
                  </a:schemeClr>
                </a:solidFill>
              </a:rPr>
              <a:t> – Seeds, Author: Genet</a:t>
            </a:r>
          </a:p>
        </p:txBody>
      </p:sp>
    </p:spTree>
    <p:extLst>
      <p:ext uri="{BB962C8B-B14F-4D97-AF65-F5344CB8AC3E}">
        <p14:creationId xmlns:p14="http://schemas.microsoft.com/office/powerpoint/2010/main" val="776024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810000" y="2006601"/>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8530" name="Picture 2" descr="https://upload.wikimedia.org/wikipedia/commons/thumb/a/a4/Cellulose_strand.svg/2000px-Cellulose_strand.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2273" y="1546471"/>
            <a:ext cx="2609850" cy="2363297"/>
          </a:xfrm>
          <a:prstGeom prst="rect">
            <a:avLst/>
          </a:prstGeom>
          <a:noFill/>
          <a:extLst>
            <a:ext uri="{909E8E84-426E-40DD-AFC4-6F175D3DCCD1}">
              <a14:hiddenFill xmlns:a14="http://schemas.microsoft.com/office/drawing/2010/main">
                <a:solidFill>
                  <a:srgbClr val="FFFFFF"/>
                </a:solidFill>
              </a14:hiddenFill>
            </a:ext>
          </a:extLst>
        </p:spPr>
      </p:pic>
      <p:pic>
        <p:nvPicPr>
          <p:cNvPr id="278532" name="Picture 4" descr="http://www.scielo.br/img/revistas/po/v23n3/02fig5.jpg"/>
          <p:cNvPicPr>
            <a:picLocks noChangeAspect="1" noChangeArrowheads="1"/>
          </p:cNvPicPr>
          <p:nvPr/>
        </p:nvPicPr>
        <p:blipFill rotWithShape="1">
          <a:blip r:embed="rId3">
            <a:extLst>
              <a:ext uri="{28A0092B-C50C-407E-A947-70E740481C1C}">
                <a14:useLocalDpi xmlns:a14="http://schemas.microsoft.com/office/drawing/2010/main" val="0"/>
              </a:ext>
            </a:extLst>
          </a:blip>
          <a:srcRect b="8590"/>
          <a:stretch/>
        </p:blipFill>
        <p:spPr bwMode="auto">
          <a:xfrm>
            <a:off x="5022273" y="4572000"/>
            <a:ext cx="482138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8534" name="Picture 6" descr="http://www.lignoworks.ca/sites/default/files/what-is-lign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997" y="1417638"/>
            <a:ext cx="2112603" cy="24419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9800" y="6135470"/>
            <a:ext cx="739140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a:t>Nature has evolved plant cell wall structure to prevent easy degradation by chemical attack… hence the challenge</a:t>
            </a:r>
            <a:endParaRPr lang="en-CA" dirty="0"/>
          </a:p>
        </p:txBody>
      </p:sp>
      <p:sp>
        <p:nvSpPr>
          <p:cNvPr id="7" name="TextBox 6"/>
          <p:cNvSpPr txBox="1"/>
          <p:nvPr/>
        </p:nvSpPr>
        <p:spPr>
          <a:xfrm>
            <a:off x="5257801" y="3859558"/>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Cellulose</a:t>
            </a:r>
            <a:endParaRPr lang="en-CA" dirty="0"/>
          </a:p>
        </p:txBody>
      </p:sp>
      <p:sp>
        <p:nvSpPr>
          <p:cNvPr id="13" name="TextBox 12"/>
          <p:cNvSpPr txBox="1"/>
          <p:nvPr/>
        </p:nvSpPr>
        <p:spPr>
          <a:xfrm>
            <a:off x="7848600" y="3871552"/>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Lignin</a:t>
            </a:r>
            <a:endParaRPr lang="en-CA" dirty="0"/>
          </a:p>
        </p:txBody>
      </p:sp>
      <p:sp>
        <p:nvSpPr>
          <p:cNvPr id="14" name="TextBox 13"/>
          <p:cNvSpPr txBox="1"/>
          <p:nvPr/>
        </p:nvSpPr>
        <p:spPr>
          <a:xfrm>
            <a:off x="6442364" y="563880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Hemicellulose</a:t>
            </a:r>
            <a:endParaRPr lang="en-CA" dirty="0"/>
          </a:p>
        </p:txBody>
      </p:sp>
      <p:sp>
        <p:nvSpPr>
          <p:cNvPr id="15"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err="1">
                <a:latin typeface="+mn-lt"/>
              </a:rPr>
              <a:t>Lignocellulolic</a:t>
            </a:r>
            <a:r>
              <a:rPr lang="en-US" sz="4000" b="1" dirty="0">
                <a:latin typeface="+mn-lt"/>
              </a:rPr>
              <a:t> feedstock</a:t>
            </a:r>
          </a:p>
        </p:txBody>
      </p:sp>
      <p:sp>
        <p:nvSpPr>
          <p:cNvPr id="16" name="TextBox 15">
            <a:extLst>
              <a:ext uri="{FF2B5EF4-FFF2-40B4-BE49-F238E27FC236}">
                <a16:creationId xmlns:a16="http://schemas.microsoft.com/office/drawing/2014/main" id="{CDA7AF1E-53D7-AE4A-8709-8B0C2D4E2089}"/>
              </a:ext>
            </a:extLst>
          </p:cNvPr>
          <p:cNvSpPr txBox="1"/>
          <p:nvPr/>
        </p:nvSpPr>
        <p:spPr>
          <a:xfrm>
            <a:off x="312074"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pic>
        <p:nvPicPr>
          <p:cNvPr id="17" name="Picture 16"/>
          <p:cNvPicPr>
            <a:picLocks noChangeAspect="1"/>
          </p:cNvPicPr>
          <p:nvPr/>
        </p:nvPicPr>
        <p:blipFill>
          <a:blip r:embed="rId5"/>
          <a:stretch>
            <a:fillRect/>
          </a:stretch>
        </p:blipFill>
        <p:spPr>
          <a:xfrm>
            <a:off x="1845987" y="1609706"/>
            <a:ext cx="866775" cy="1352169"/>
          </a:xfrm>
          <a:prstGeom prst="rect">
            <a:avLst/>
          </a:prstGeom>
        </p:spPr>
      </p:pic>
      <p:pic>
        <p:nvPicPr>
          <p:cNvPr id="18" name="Content Placeholder 10" descr="https://d2jmvrsizmvf4x.cloudfront.net/HXufikPuQWaxX7Kt0fUQ_cellulose.gif"/>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bwMode="auto">
          <a:xfrm>
            <a:off x="450574" y="2988529"/>
            <a:ext cx="3657600" cy="248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650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6172200" y="1035119"/>
            <a:ext cx="5183188" cy="823912"/>
          </a:xfrm>
        </p:spPr>
        <p:txBody>
          <a:bodyPr/>
          <a:lstStyle/>
          <a:p>
            <a:pPr algn="ctr"/>
            <a:r>
              <a:rPr lang="en-US" dirty="0" smtClean="0"/>
              <a:t>Chitin</a:t>
            </a:r>
            <a:endParaRPr lang="en-US" dirty="0"/>
          </a:p>
        </p:txBody>
      </p:sp>
      <p:sp>
        <p:nvSpPr>
          <p:cNvPr id="12" name="Right Arrow 11"/>
          <p:cNvSpPr/>
          <p:nvPr/>
        </p:nvSpPr>
        <p:spPr>
          <a:xfrm>
            <a:off x="7614692" y="2982553"/>
            <a:ext cx="728718" cy="4043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2" descr="https://upload.wikimedia.org/wikipedia/commons/thumb/1/13/Chitin.svg/220px-Chiti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525" y="2534610"/>
            <a:ext cx="1909267" cy="13364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stretch>
            <a:fillRect/>
          </a:stretch>
        </p:blipFill>
        <p:spPr>
          <a:xfrm>
            <a:off x="5778591" y="2534610"/>
            <a:ext cx="1158805" cy="869104"/>
          </a:xfrm>
          <a:prstGeom prst="rect">
            <a:avLst/>
          </a:prstGeom>
        </p:spPr>
      </p:pic>
      <p:pic>
        <p:nvPicPr>
          <p:cNvPr id="17" name="Picture 2" descr="Image result for bee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052" y="3486360"/>
            <a:ext cx="1561524" cy="110572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283760" y="6167401"/>
            <a:ext cx="8486776" cy="954107"/>
          </a:xfrm>
          <a:prstGeom prst="rect">
            <a:avLst/>
          </a:prstGeom>
        </p:spPr>
        <p:txBody>
          <a:bodyPr wrap="square">
            <a:spAutoFit/>
          </a:bodyPr>
          <a:lstStyle/>
          <a:p>
            <a:r>
              <a:rPr lang="en-US" sz="1400" dirty="0">
                <a:solidFill>
                  <a:schemeClr val="bg1">
                    <a:lumMod val="50000"/>
                  </a:schemeClr>
                </a:solidFill>
                <a:ea typeface="Times New Roman" panose="02020603050405020304" pitchFamily="18" charset="0"/>
              </a:rPr>
              <a:t>Meier, M. A.; Metzger, J. O.; Schubert, U. S., </a:t>
            </a:r>
            <a:r>
              <a:rPr lang="en-US" sz="1400" i="1" dirty="0">
                <a:solidFill>
                  <a:schemeClr val="bg1">
                    <a:lumMod val="50000"/>
                  </a:schemeClr>
                </a:solidFill>
                <a:ea typeface="Times New Roman" panose="02020603050405020304" pitchFamily="18" charset="0"/>
              </a:rPr>
              <a:t>Chem </a:t>
            </a:r>
            <a:r>
              <a:rPr lang="en-US" sz="1400" i="1" dirty="0" err="1">
                <a:solidFill>
                  <a:schemeClr val="bg1">
                    <a:lumMod val="50000"/>
                  </a:schemeClr>
                </a:solidFill>
                <a:ea typeface="Times New Roman" panose="02020603050405020304" pitchFamily="18" charset="0"/>
              </a:rPr>
              <a:t>Soc</a:t>
            </a:r>
            <a:r>
              <a:rPr lang="en-US" sz="1400" i="1" dirty="0">
                <a:solidFill>
                  <a:schemeClr val="bg1">
                    <a:lumMod val="50000"/>
                  </a:schemeClr>
                </a:solidFill>
                <a:ea typeface="Times New Roman" panose="02020603050405020304" pitchFamily="18" charset="0"/>
              </a:rPr>
              <a:t> Rev </a:t>
            </a:r>
            <a:r>
              <a:rPr lang="en-US" sz="1400" b="1" dirty="0">
                <a:solidFill>
                  <a:schemeClr val="bg1">
                    <a:lumMod val="50000"/>
                  </a:schemeClr>
                </a:solidFill>
                <a:ea typeface="Times New Roman" panose="02020603050405020304" pitchFamily="18" charset="0"/>
              </a:rPr>
              <a:t>2007,</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36</a:t>
            </a:r>
            <a:r>
              <a:rPr lang="en-US" sz="1400" dirty="0">
                <a:solidFill>
                  <a:schemeClr val="bg1">
                    <a:lumMod val="50000"/>
                  </a:schemeClr>
                </a:solidFill>
                <a:ea typeface="Times New Roman" panose="02020603050405020304" pitchFamily="18" charset="0"/>
              </a:rPr>
              <a:t> (11), 1788-1802</a:t>
            </a:r>
          </a:p>
          <a:p>
            <a:r>
              <a:rPr lang="en-US" sz="1400" dirty="0">
                <a:solidFill>
                  <a:schemeClr val="bg1">
                    <a:lumMod val="50000"/>
                  </a:schemeClr>
                </a:solidFill>
                <a:ea typeface="Times New Roman" panose="02020603050405020304" pitchFamily="18" charset="0"/>
              </a:rPr>
              <a:t>G.W. Huber, S. </a:t>
            </a:r>
            <a:r>
              <a:rPr lang="en-US" sz="1400" dirty="0" err="1">
                <a:solidFill>
                  <a:schemeClr val="bg1">
                    <a:lumMod val="50000"/>
                  </a:schemeClr>
                </a:solidFill>
                <a:ea typeface="Times New Roman" panose="02020603050405020304" pitchFamily="18" charset="0"/>
              </a:rPr>
              <a:t>Iborra</a:t>
            </a:r>
            <a:r>
              <a:rPr lang="en-US" sz="1400" dirty="0">
                <a:solidFill>
                  <a:schemeClr val="bg1">
                    <a:lumMod val="50000"/>
                  </a:schemeClr>
                </a:solidFill>
                <a:ea typeface="Times New Roman" panose="02020603050405020304" pitchFamily="18" charset="0"/>
              </a:rPr>
              <a:t>, A. </a:t>
            </a:r>
            <a:r>
              <a:rPr lang="en-US" sz="1400" dirty="0" err="1">
                <a:solidFill>
                  <a:schemeClr val="bg1">
                    <a:lumMod val="50000"/>
                  </a:schemeClr>
                </a:solidFill>
                <a:ea typeface="Times New Roman" panose="02020603050405020304" pitchFamily="18" charset="0"/>
              </a:rPr>
              <a:t>Corma</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Chem. Rev</a:t>
            </a:r>
            <a:r>
              <a:rPr lang="en-US" sz="1400" dirty="0">
                <a:solidFill>
                  <a:schemeClr val="bg1">
                    <a:lumMod val="50000"/>
                  </a:schemeClr>
                </a:solidFill>
                <a:ea typeface="Times New Roman" panose="02020603050405020304" pitchFamily="18" charset="0"/>
              </a:rPr>
              <a:t>., </a:t>
            </a:r>
            <a:r>
              <a:rPr lang="en-US" sz="1400" b="1" dirty="0">
                <a:solidFill>
                  <a:schemeClr val="bg1">
                    <a:lumMod val="50000"/>
                  </a:schemeClr>
                </a:solidFill>
                <a:ea typeface="Times New Roman" panose="02020603050405020304" pitchFamily="18" charset="0"/>
              </a:rPr>
              <a:t>2006</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106</a:t>
            </a:r>
            <a:r>
              <a:rPr lang="en-US" sz="1400" dirty="0">
                <a:solidFill>
                  <a:schemeClr val="bg1">
                    <a:lumMod val="50000"/>
                  </a:schemeClr>
                </a:solidFill>
                <a:ea typeface="Times New Roman" panose="02020603050405020304" pitchFamily="18" charset="0"/>
              </a:rPr>
              <a:t>, 4044−</a:t>
            </a:r>
            <a:r>
              <a:rPr lang="en-US" sz="1400" dirty="0" smtClean="0">
                <a:solidFill>
                  <a:schemeClr val="bg1">
                    <a:lumMod val="50000"/>
                  </a:schemeClr>
                </a:solidFill>
                <a:ea typeface="Times New Roman" panose="02020603050405020304" pitchFamily="18" charset="0"/>
              </a:rPr>
              <a:t>4098</a:t>
            </a:r>
          </a:p>
          <a:p>
            <a:r>
              <a:rPr lang="en-CA" sz="1400" dirty="0">
                <a:solidFill>
                  <a:schemeClr val="bg1">
                    <a:lumMod val="50000"/>
                  </a:schemeClr>
                </a:solidFill>
              </a:rPr>
              <a:t>X. Chen, S. L. Chew, F.M. Kerton, N. Yan, Green Chem., 2014, 16, 2204-2212</a:t>
            </a:r>
          </a:p>
          <a:p>
            <a:endParaRPr lang="en-CA" sz="1400" dirty="0">
              <a:solidFill>
                <a:schemeClr val="bg1">
                  <a:lumMod val="50000"/>
                </a:schemeClr>
              </a:solidFill>
            </a:endParaRPr>
          </a:p>
        </p:txBody>
      </p:sp>
      <p:sp>
        <p:nvSpPr>
          <p:cNvPr id="26"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smtClean="0">
                <a:latin typeface="+mn-lt"/>
              </a:rPr>
              <a:t>N containing polymers</a:t>
            </a:r>
            <a:endParaRPr lang="en-US" sz="4000" b="1" dirty="0">
              <a:latin typeface="+mn-lt"/>
            </a:endParaRPr>
          </a:p>
        </p:txBody>
      </p:sp>
      <p:sp>
        <p:nvSpPr>
          <p:cNvPr id="3" name="Rectangle 2"/>
          <p:cNvSpPr/>
          <p:nvPr/>
        </p:nvSpPr>
        <p:spPr>
          <a:xfrm>
            <a:off x="841395" y="2202457"/>
            <a:ext cx="4187539" cy="2539157"/>
          </a:xfrm>
          <a:prstGeom prst="rect">
            <a:avLst/>
          </a:prstGeom>
        </p:spPr>
        <p:txBody>
          <a:bodyPr wrap="square">
            <a:spAutoFit/>
          </a:bodyPr>
          <a:lstStyle/>
          <a:p>
            <a:pPr marL="274320" indent="-274320">
              <a:spcBef>
                <a:spcPts val="600"/>
              </a:spcBef>
            </a:pPr>
            <a:r>
              <a:rPr lang="en-US" dirty="0"/>
              <a:t>Grain seeds can be used as sources of protein.</a:t>
            </a:r>
          </a:p>
          <a:p>
            <a:pPr marL="274320" indent="-274320">
              <a:spcBef>
                <a:spcPts val="600"/>
              </a:spcBef>
            </a:pPr>
            <a:r>
              <a:rPr lang="en-US" dirty="0"/>
              <a:t>•	Grain seeds are generally used for food.</a:t>
            </a:r>
          </a:p>
          <a:p>
            <a:pPr marL="274320" indent="-274320">
              <a:spcBef>
                <a:spcPts val="600"/>
              </a:spcBef>
            </a:pPr>
            <a:r>
              <a:rPr lang="en-US" dirty="0"/>
              <a:t>•	They are potentially useful as chemical </a:t>
            </a:r>
            <a:r>
              <a:rPr lang="en-US" dirty="0" err="1"/>
              <a:t>feedstocks</a:t>
            </a:r>
            <a:r>
              <a:rPr lang="en-US" dirty="0"/>
              <a:t> for specialty applications.</a:t>
            </a:r>
          </a:p>
          <a:p>
            <a:pPr marL="274320" indent="-274320">
              <a:spcBef>
                <a:spcPts val="600"/>
              </a:spcBef>
            </a:pPr>
            <a:r>
              <a:rPr lang="en-US" dirty="0"/>
              <a:t>•	Transgenic plants can be used to make specialty proteins, such as medicinal agents.</a:t>
            </a:r>
          </a:p>
        </p:txBody>
      </p:sp>
      <p:sp>
        <p:nvSpPr>
          <p:cNvPr id="30" name="Text Placeholder 6"/>
          <p:cNvSpPr>
            <a:spLocks noGrp="1"/>
          </p:cNvSpPr>
          <p:nvPr>
            <p:ph type="body" sz="quarter" idx="3"/>
          </p:nvPr>
        </p:nvSpPr>
        <p:spPr>
          <a:xfrm>
            <a:off x="595403" y="1087135"/>
            <a:ext cx="5183188" cy="823912"/>
          </a:xfrm>
        </p:spPr>
        <p:txBody>
          <a:bodyPr/>
          <a:lstStyle/>
          <a:p>
            <a:pPr algn="ctr"/>
            <a:r>
              <a:rPr lang="en-US" dirty="0" smtClean="0"/>
              <a:t>Proteins</a:t>
            </a:r>
            <a:endParaRPr lang="en-US" dirty="0"/>
          </a:p>
        </p:txBody>
      </p:sp>
      <p:pic>
        <p:nvPicPr>
          <p:cNvPr id="31" name="Picture 30">
            <a:extLst>
              <a:ext uri="{FF2B5EF4-FFF2-40B4-BE49-F238E27FC236}">
                <a16:creationId xmlns:a16="http://schemas.microsoft.com/office/drawing/2014/main" id="{64F1E078-B400-45E2-B351-D0754096539C}"/>
              </a:ext>
            </a:extLst>
          </p:cNvPr>
          <p:cNvPicPr>
            <a:picLocks noChangeAspect="1"/>
          </p:cNvPicPr>
          <p:nvPr/>
        </p:nvPicPr>
        <p:blipFill>
          <a:blip r:embed="rId5"/>
          <a:stretch>
            <a:fillRect/>
          </a:stretch>
        </p:blipFill>
        <p:spPr>
          <a:xfrm>
            <a:off x="1737267" y="4684355"/>
            <a:ext cx="2650621" cy="1768461"/>
          </a:xfrm>
          <a:prstGeom prst="rect">
            <a:avLst/>
          </a:prstGeom>
        </p:spPr>
      </p:pic>
      <p:sp>
        <p:nvSpPr>
          <p:cNvPr id="32" name="TextBox 31">
            <a:extLst>
              <a:ext uri="{FF2B5EF4-FFF2-40B4-BE49-F238E27FC236}">
                <a16:creationId xmlns:a16="http://schemas.microsoft.com/office/drawing/2014/main" id="{1D8F8ABC-E735-47A2-8AA5-D42E83C2BEFD}"/>
              </a:ext>
            </a:extLst>
          </p:cNvPr>
          <p:cNvSpPr txBox="1"/>
          <p:nvPr/>
        </p:nvSpPr>
        <p:spPr>
          <a:xfrm>
            <a:off x="142264" y="6591423"/>
            <a:ext cx="4667688" cy="276999"/>
          </a:xfrm>
          <a:prstGeom prst="rect">
            <a:avLst/>
          </a:prstGeom>
          <a:noFill/>
        </p:spPr>
        <p:txBody>
          <a:bodyPr wrap="none" rtlCol="0">
            <a:spAutoFit/>
          </a:bodyPr>
          <a:lstStyle/>
          <a:p>
            <a:r>
              <a:rPr lang="en-US" sz="1200" dirty="0">
                <a:solidFill>
                  <a:schemeClr val="bg1">
                    <a:lumMod val="50000"/>
                  </a:schemeClr>
                </a:solidFill>
              </a:rPr>
              <a:t>Image: Wikimedia Commons, Brown Flax Seeds, Author: Sanjay Acharya</a:t>
            </a:r>
          </a:p>
        </p:txBody>
      </p:sp>
      <p:sp>
        <p:nvSpPr>
          <p:cNvPr id="33" name="TextBox 32"/>
          <p:cNvSpPr txBox="1"/>
          <p:nvPr/>
        </p:nvSpPr>
        <p:spPr>
          <a:xfrm>
            <a:off x="6676318" y="4430359"/>
            <a:ext cx="4296482" cy="369332"/>
          </a:xfrm>
          <a:prstGeom prst="rect">
            <a:avLst/>
          </a:prstGeom>
          <a:noFill/>
        </p:spPr>
        <p:txBody>
          <a:bodyPr wrap="square" rtlCol="0">
            <a:spAutoFit/>
          </a:bodyPr>
          <a:lstStyle/>
          <a:p>
            <a:r>
              <a:rPr lang="en-US" dirty="0" smtClean="0"/>
              <a:t>Can give access to glucosamine</a:t>
            </a:r>
            <a:endParaRPr lang="en-US" dirty="0"/>
          </a:p>
        </p:txBody>
      </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692" y="4856861"/>
            <a:ext cx="2915660" cy="1229682"/>
          </a:xfrm>
          <a:prstGeom prst="rect">
            <a:avLst/>
          </a:prstGeom>
        </p:spPr>
      </p:pic>
    </p:spTree>
    <p:extLst>
      <p:ext uri="{BB962C8B-B14F-4D97-AF65-F5344CB8AC3E}">
        <p14:creationId xmlns:p14="http://schemas.microsoft.com/office/powerpoint/2010/main" val="3266762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403947" y="208556"/>
            <a:ext cx="5417507" cy="7078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smtClean="0">
                <a:latin typeface="+mn-lt"/>
              </a:rPr>
              <a:t>Latex rubber</a:t>
            </a:r>
            <a:endParaRPr lang="en-US" sz="4000" dirty="0">
              <a:latin typeface="+mn-lt"/>
            </a:endParaRPr>
          </a:p>
        </p:txBody>
      </p:sp>
      <p:sp>
        <p:nvSpPr>
          <p:cNvPr id="21508" name="Text Box 5"/>
          <p:cNvSpPr txBox="1">
            <a:spLocks noChangeArrowheads="1"/>
          </p:cNvSpPr>
          <p:nvPr/>
        </p:nvSpPr>
        <p:spPr bwMode="auto">
          <a:xfrm>
            <a:off x="477078" y="1619475"/>
            <a:ext cx="10783957" cy="4247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dirty="0">
                <a:latin typeface="+mn-lt"/>
              </a:rPr>
              <a:t>Latex rubber can be collected from rubber tree sap </a:t>
            </a:r>
            <a:r>
              <a:rPr lang="en-US" dirty="0" smtClean="0">
                <a:latin typeface="+mn-lt"/>
              </a:rPr>
              <a:t>(</a:t>
            </a:r>
            <a:r>
              <a:rPr lang="en-US" dirty="0" err="1" smtClean="0">
                <a:latin typeface="+mn-lt"/>
              </a:rPr>
              <a:t>Hevea</a:t>
            </a:r>
            <a:r>
              <a:rPr lang="en-US" dirty="0" smtClean="0">
                <a:latin typeface="+mn-lt"/>
              </a:rPr>
              <a:t> tree)</a:t>
            </a:r>
          </a:p>
        </p:txBody>
      </p:sp>
      <p:pic>
        <p:nvPicPr>
          <p:cNvPr id="7" name="Picture 6">
            <a:extLst>
              <a:ext uri="{FF2B5EF4-FFF2-40B4-BE49-F238E27FC236}">
                <a16:creationId xmlns:a16="http://schemas.microsoft.com/office/drawing/2014/main" id="{B5B2C1C4-6176-43CB-97F8-763C6291F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052" y="3731974"/>
            <a:ext cx="3348548" cy="2511411"/>
          </a:xfrm>
          <a:prstGeom prst="rect">
            <a:avLst/>
          </a:prstGeom>
        </p:spPr>
      </p:pic>
      <p:sp>
        <p:nvSpPr>
          <p:cNvPr id="12" name="TextBox 11">
            <a:extLst>
              <a:ext uri="{FF2B5EF4-FFF2-40B4-BE49-F238E27FC236}">
                <a16:creationId xmlns:a16="http://schemas.microsoft.com/office/drawing/2014/main" id="{3D83F708-F35F-4DA0-A821-D9AA649373B5}"/>
              </a:ext>
            </a:extLst>
          </p:cNvPr>
          <p:cNvSpPr txBox="1"/>
          <p:nvPr/>
        </p:nvSpPr>
        <p:spPr>
          <a:xfrm>
            <a:off x="477078" y="6395912"/>
            <a:ext cx="5276253" cy="276999"/>
          </a:xfrm>
          <a:prstGeom prst="rect">
            <a:avLst/>
          </a:prstGeom>
          <a:noFill/>
        </p:spPr>
        <p:txBody>
          <a:bodyPr wrap="none" rtlCol="0" anchor="ctr">
            <a:spAutoFit/>
          </a:bodyPr>
          <a:lstStyle/>
          <a:p>
            <a:r>
              <a:rPr lang="en-US" sz="1200" dirty="0">
                <a:solidFill>
                  <a:schemeClr val="bg1">
                    <a:lumMod val="50000"/>
                  </a:schemeClr>
                </a:solidFill>
              </a:rPr>
              <a:t>Image: Wikimedia Commons, Rubber trees in Kerala, India, Author: </a:t>
            </a:r>
            <a:r>
              <a:rPr lang="en-US" sz="1200" dirty="0" err="1">
                <a:solidFill>
                  <a:schemeClr val="bg1">
                    <a:lumMod val="50000"/>
                  </a:schemeClr>
                </a:solidFill>
              </a:rPr>
              <a:t>M.arunprasad</a:t>
            </a:r>
            <a:endParaRPr lang="en-US" sz="1200" dirty="0">
              <a:solidFill>
                <a:schemeClr val="bg1">
                  <a:lumMod val="50000"/>
                </a:schemeClr>
              </a:solidFill>
            </a:endParaRPr>
          </a:p>
        </p:txBody>
      </p:sp>
      <p:pic>
        <p:nvPicPr>
          <p:cNvPr id="9" name="Picture 8"/>
          <p:cNvPicPr>
            <a:picLocks noChangeAspect="1"/>
          </p:cNvPicPr>
          <p:nvPr/>
        </p:nvPicPr>
        <p:blipFill>
          <a:blip r:embed="rId4"/>
          <a:stretch>
            <a:fillRect/>
          </a:stretch>
        </p:blipFill>
        <p:spPr>
          <a:xfrm>
            <a:off x="7896744" y="4318645"/>
            <a:ext cx="1849420" cy="805973"/>
          </a:xfrm>
          <a:prstGeom prst="rect">
            <a:avLst/>
          </a:prstGeom>
        </p:spPr>
      </p:pic>
      <p:sp>
        <p:nvSpPr>
          <p:cNvPr id="11" name="Right Arrow 10"/>
          <p:cNvSpPr/>
          <p:nvPr/>
        </p:nvSpPr>
        <p:spPr>
          <a:xfrm>
            <a:off x="6102206" y="4830065"/>
            <a:ext cx="728718" cy="4043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7896744" y="518629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a:t>Latex rubber</a:t>
            </a:r>
            <a:endParaRPr lang="en-CA" dirty="0"/>
          </a:p>
        </p:txBody>
      </p:sp>
    </p:spTree>
    <p:extLst>
      <p:ext uri="{BB962C8B-B14F-4D97-AF65-F5344CB8AC3E}">
        <p14:creationId xmlns:p14="http://schemas.microsoft.com/office/powerpoint/2010/main" val="1831515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35695" y="188953"/>
            <a:ext cx="7345017" cy="7078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smtClean="0">
                <a:latin typeface="+mn-lt"/>
              </a:rPr>
              <a:t>Small Molecules  </a:t>
            </a:r>
            <a:r>
              <a:rPr lang="en-US" sz="4000" b="1" dirty="0">
                <a:latin typeface="+mn-lt"/>
              </a:rPr>
              <a:t>Feedstocks</a:t>
            </a:r>
          </a:p>
        </p:txBody>
      </p:sp>
      <p:sp>
        <p:nvSpPr>
          <p:cNvPr id="19459" name="Text Box 3"/>
          <p:cNvSpPr txBox="1">
            <a:spLocks noChangeArrowheads="1"/>
          </p:cNvSpPr>
          <p:nvPr/>
        </p:nvSpPr>
        <p:spPr bwMode="auto">
          <a:xfrm>
            <a:off x="1133462" y="2359235"/>
            <a:ext cx="10353687" cy="36194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233363" indent="-233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b="1" dirty="0">
                <a:latin typeface="+mn-lt"/>
              </a:rPr>
              <a:t>Carbohydrates are created in several forms:</a:t>
            </a:r>
          </a:p>
          <a:p>
            <a:pPr>
              <a:lnSpc>
                <a:spcPct val="90000"/>
              </a:lnSpc>
              <a:spcBef>
                <a:spcPct val="20000"/>
              </a:spcBef>
            </a:pPr>
            <a:endParaRPr lang="en-US" sz="1000" b="1" dirty="0">
              <a:latin typeface="+mn-lt"/>
            </a:endParaRPr>
          </a:p>
          <a:p>
            <a:pPr marL="723900" indent="-273050">
              <a:spcBef>
                <a:spcPts val="600"/>
              </a:spcBef>
            </a:pPr>
            <a:r>
              <a:rPr lang="en-US" dirty="0">
                <a:latin typeface="+mn-lt"/>
              </a:rPr>
              <a:t>•	Sucrose sugar, C</a:t>
            </a:r>
            <a:r>
              <a:rPr lang="en-US" baseline="-25000" dirty="0">
                <a:latin typeface="+mn-lt"/>
              </a:rPr>
              <a:t>12</a:t>
            </a:r>
            <a:r>
              <a:rPr lang="en-US" dirty="0">
                <a:latin typeface="+mn-lt"/>
              </a:rPr>
              <a:t>H</a:t>
            </a:r>
            <a:r>
              <a:rPr lang="en-US" baseline="-25000" dirty="0">
                <a:latin typeface="+mn-lt"/>
              </a:rPr>
              <a:t>22</a:t>
            </a:r>
            <a:r>
              <a:rPr lang="en-US" dirty="0">
                <a:latin typeface="+mn-lt"/>
              </a:rPr>
              <a:t>O</a:t>
            </a:r>
            <a:r>
              <a:rPr lang="en-US" baseline="-25000" dirty="0">
                <a:latin typeface="+mn-lt"/>
              </a:rPr>
              <a:t>11</a:t>
            </a:r>
            <a:r>
              <a:rPr lang="en-US" dirty="0">
                <a:latin typeface="+mn-lt"/>
              </a:rPr>
              <a:t>, is squeezed from sugar cane as sap and is extracted from sugar beets and sugar cane with water.</a:t>
            </a:r>
          </a:p>
          <a:p>
            <a:pPr marL="723900" indent="-273050">
              <a:spcBef>
                <a:spcPts val="600"/>
              </a:spcBef>
              <a:spcAft>
                <a:spcPct val="20000"/>
              </a:spcAft>
            </a:pPr>
            <a:r>
              <a:rPr lang="en-US" dirty="0">
                <a:latin typeface="+mn-lt"/>
              </a:rPr>
              <a:t>•	Starch, a polymer of glucose readily isolated from grains (such as corn) and from potatoes, and is readily broken down by adding water to produce glucose.</a:t>
            </a:r>
          </a:p>
          <a:p>
            <a:pPr marL="723900" indent="-273050">
              <a:spcBef>
                <a:spcPts val="600"/>
              </a:spcBef>
              <a:spcAft>
                <a:spcPct val="20000"/>
              </a:spcAft>
            </a:pPr>
            <a:r>
              <a:rPr lang="en-US" dirty="0">
                <a:latin typeface="+mn-lt"/>
              </a:rPr>
              <a:t>•	Huge amounts of cellulose, which occur in the woody parts of plants, can be broken down to glucose with cellulase enzymes.</a:t>
            </a:r>
          </a:p>
        </p:txBody>
      </p:sp>
      <p:sp>
        <p:nvSpPr>
          <p:cNvPr id="4" name="TextBox 3">
            <a:extLst>
              <a:ext uri="{FF2B5EF4-FFF2-40B4-BE49-F238E27FC236}">
                <a16:creationId xmlns:a16="http://schemas.microsoft.com/office/drawing/2014/main" id="{FF3C507F-7DA0-49D4-B8A7-1E912366A3A8}"/>
              </a:ext>
            </a:extLst>
          </p:cNvPr>
          <p:cNvSpPr txBox="1"/>
          <p:nvPr/>
        </p:nvSpPr>
        <p:spPr>
          <a:xfrm>
            <a:off x="258696" y="1304104"/>
            <a:ext cx="11674606" cy="523220"/>
          </a:xfrm>
          <a:prstGeom prst="rect">
            <a:avLst/>
          </a:prstGeom>
          <a:noFill/>
        </p:spPr>
        <p:txBody>
          <a:bodyPr wrap="none" rtlCol="0">
            <a:spAutoFit/>
          </a:bodyPr>
          <a:lstStyle/>
          <a:p>
            <a:pPr algn="ctr"/>
            <a:r>
              <a:rPr lang="en-US" sz="2800" dirty="0" smtClean="0"/>
              <a:t>Small molecules </a:t>
            </a:r>
            <a:r>
              <a:rPr lang="en-US" sz="2800" dirty="0" err="1" smtClean="0"/>
              <a:t>arbohydrates</a:t>
            </a:r>
            <a:r>
              <a:rPr lang="en-US" sz="2800" dirty="0" smtClean="0"/>
              <a:t> </a:t>
            </a:r>
            <a:r>
              <a:rPr lang="en-US" sz="2800" dirty="0"/>
              <a:t>can be used as feedstocks for chemical processes</a:t>
            </a:r>
          </a:p>
        </p:txBody>
      </p:sp>
    </p:spTree>
    <p:extLst>
      <p:ext uri="{BB962C8B-B14F-4D97-AF65-F5344CB8AC3E}">
        <p14:creationId xmlns:p14="http://schemas.microsoft.com/office/powerpoint/2010/main" val="779745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5069" y="2819400"/>
            <a:ext cx="1584198" cy="1257300"/>
          </a:xfrm>
          <a:prstGeom prst="rect">
            <a:avLst/>
          </a:prstGeom>
        </p:spPr>
      </p:pic>
      <p:pic>
        <p:nvPicPr>
          <p:cNvPr id="5" name="Picture 4"/>
          <p:cNvPicPr>
            <a:picLocks noChangeAspect="1"/>
          </p:cNvPicPr>
          <p:nvPr/>
        </p:nvPicPr>
        <p:blipFill>
          <a:blip r:embed="rId3"/>
          <a:stretch>
            <a:fillRect/>
          </a:stretch>
        </p:blipFill>
        <p:spPr>
          <a:xfrm>
            <a:off x="2170403" y="4294093"/>
            <a:ext cx="1223962" cy="1223962"/>
          </a:xfrm>
          <a:prstGeom prst="rect">
            <a:avLst/>
          </a:prstGeom>
        </p:spPr>
      </p:pic>
      <p:sp>
        <p:nvSpPr>
          <p:cNvPr id="6" name="TextBox 5"/>
          <p:cNvSpPr txBox="1"/>
          <p:nvPr/>
        </p:nvSpPr>
        <p:spPr>
          <a:xfrm>
            <a:off x="2567873" y="5440245"/>
            <a:ext cx="1069181" cy="307777"/>
          </a:xfrm>
          <a:prstGeom prst="rect">
            <a:avLst/>
          </a:prstGeom>
          <a:noFill/>
        </p:spPr>
        <p:txBody>
          <a:bodyPr wrap="square" rtlCol="0">
            <a:spAutoFit/>
          </a:bodyPr>
          <a:lstStyle/>
          <a:p>
            <a:r>
              <a:rPr lang="en-US" sz="1400" dirty="0"/>
              <a:t>Vanillin</a:t>
            </a:r>
          </a:p>
        </p:txBody>
      </p:sp>
      <p:pic>
        <p:nvPicPr>
          <p:cNvPr id="7" name="Picture 6"/>
          <p:cNvPicPr>
            <a:picLocks noChangeAspect="1"/>
          </p:cNvPicPr>
          <p:nvPr/>
        </p:nvPicPr>
        <p:blipFill>
          <a:blip r:embed="rId4"/>
          <a:stretch>
            <a:fillRect/>
          </a:stretch>
        </p:blipFill>
        <p:spPr>
          <a:xfrm>
            <a:off x="3592641" y="2914899"/>
            <a:ext cx="1820758" cy="1200645"/>
          </a:xfrm>
          <a:prstGeom prst="rect">
            <a:avLst/>
          </a:prstGeom>
        </p:spPr>
      </p:pic>
      <p:pic>
        <p:nvPicPr>
          <p:cNvPr id="8" name="Picture 7"/>
          <p:cNvPicPr>
            <a:picLocks noChangeAspect="1"/>
          </p:cNvPicPr>
          <p:nvPr/>
        </p:nvPicPr>
        <p:blipFill>
          <a:blip r:embed="rId5"/>
          <a:stretch>
            <a:fillRect/>
          </a:stretch>
        </p:blipFill>
        <p:spPr>
          <a:xfrm>
            <a:off x="3506344" y="4438374"/>
            <a:ext cx="1993352" cy="1420263"/>
          </a:xfrm>
          <a:prstGeom prst="rect">
            <a:avLst/>
          </a:prstGeom>
        </p:spPr>
      </p:pic>
      <p:sp>
        <p:nvSpPr>
          <p:cNvPr id="10" name="Rectangle 9"/>
          <p:cNvSpPr/>
          <p:nvPr/>
        </p:nvSpPr>
        <p:spPr>
          <a:xfrm>
            <a:off x="1776412" y="6400800"/>
            <a:ext cx="8486776" cy="523220"/>
          </a:xfrm>
          <a:prstGeom prst="rect">
            <a:avLst/>
          </a:prstGeom>
        </p:spPr>
        <p:txBody>
          <a:bodyPr wrap="square">
            <a:spAutoFit/>
          </a:bodyPr>
          <a:lstStyle/>
          <a:p>
            <a:r>
              <a:rPr lang="en-US" sz="1400" dirty="0">
                <a:solidFill>
                  <a:schemeClr val="bg1">
                    <a:lumMod val="50000"/>
                  </a:schemeClr>
                </a:solidFill>
                <a:ea typeface="Times New Roman" panose="02020603050405020304" pitchFamily="18" charset="0"/>
              </a:rPr>
              <a:t>Meier, M. A.; Metzger, J. O.; Schubert, U. S., </a:t>
            </a:r>
            <a:r>
              <a:rPr lang="en-US" sz="1400" i="1" dirty="0">
                <a:solidFill>
                  <a:schemeClr val="bg1">
                    <a:lumMod val="50000"/>
                  </a:schemeClr>
                </a:solidFill>
                <a:ea typeface="Times New Roman" panose="02020603050405020304" pitchFamily="18" charset="0"/>
              </a:rPr>
              <a:t>Chem </a:t>
            </a:r>
            <a:r>
              <a:rPr lang="en-US" sz="1400" i="1" dirty="0" err="1">
                <a:solidFill>
                  <a:schemeClr val="bg1">
                    <a:lumMod val="50000"/>
                  </a:schemeClr>
                </a:solidFill>
                <a:ea typeface="Times New Roman" panose="02020603050405020304" pitchFamily="18" charset="0"/>
              </a:rPr>
              <a:t>Soc</a:t>
            </a:r>
            <a:r>
              <a:rPr lang="en-US" sz="1400" i="1" dirty="0">
                <a:solidFill>
                  <a:schemeClr val="bg1">
                    <a:lumMod val="50000"/>
                  </a:schemeClr>
                </a:solidFill>
                <a:ea typeface="Times New Roman" panose="02020603050405020304" pitchFamily="18" charset="0"/>
              </a:rPr>
              <a:t> Rev </a:t>
            </a:r>
            <a:r>
              <a:rPr lang="en-US" sz="1400" b="1" dirty="0">
                <a:solidFill>
                  <a:schemeClr val="bg1">
                    <a:lumMod val="50000"/>
                  </a:schemeClr>
                </a:solidFill>
                <a:ea typeface="Times New Roman" panose="02020603050405020304" pitchFamily="18" charset="0"/>
              </a:rPr>
              <a:t>2007,</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36</a:t>
            </a:r>
            <a:r>
              <a:rPr lang="en-US" sz="1400" dirty="0">
                <a:solidFill>
                  <a:schemeClr val="bg1">
                    <a:lumMod val="50000"/>
                  </a:schemeClr>
                </a:solidFill>
                <a:ea typeface="Times New Roman" panose="02020603050405020304" pitchFamily="18" charset="0"/>
              </a:rPr>
              <a:t> (11), 1788-1802</a:t>
            </a:r>
          </a:p>
          <a:p>
            <a:r>
              <a:rPr lang="en-US" sz="1400" dirty="0">
                <a:solidFill>
                  <a:schemeClr val="bg1">
                    <a:lumMod val="50000"/>
                  </a:schemeClr>
                </a:solidFill>
                <a:ea typeface="Times New Roman" panose="02020603050405020304" pitchFamily="18" charset="0"/>
              </a:rPr>
              <a:t>G.W. Huber, S. </a:t>
            </a:r>
            <a:r>
              <a:rPr lang="en-US" sz="1400" dirty="0" err="1">
                <a:solidFill>
                  <a:schemeClr val="bg1">
                    <a:lumMod val="50000"/>
                  </a:schemeClr>
                </a:solidFill>
                <a:ea typeface="Times New Roman" panose="02020603050405020304" pitchFamily="18" charset="0"/>
              </a:rPr>
              <a:t>Iborra</a:t>
            </a:r>
            <a:r>
              <a:rPr lang="en-US" sz="1400" dirty="0">
                <a:solidFill>
                  <a:schemeClr val="bg1">
                    <a:lumMod val="50000"/>
                  </a:schemeClr>
                </a:solidFill>
                <a:ea typeface="Times New Roman" panose="02020603050405020304" pitchFamily="18" charset="0"/>
              </a:rPr>
              <a:t>, A. </a:t>
            </a:r>
            <a:r>
              <a:rPr lang="en-US" sz="1400" dirty="0" err="1">
                <a:solidFill>
                  <a:schemeClr val="bg1">
                    <a:lumMod val="50000"/>
                  </a:schemeClr>
                </a:solidFill>
                <a:ea typeface="Times New Roman" panose="02020603050405020304" pitchFamily="18" charset="0"/>
              </a:rPr>
              <a:t>Corma</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Chem. Rev</a:t>
            </a:r>
            <a:r>
              <a:rPr lang="en-US" sz="1400" dirty="0">
                <a:solidFill>
                  <a:schemeClr val="bg1">
                    <a:lumMod val="50000"/>
                  </a:schemeClr>
                </a:solidFill>
                <a:ea typeface="Times New Roman" panose="02020603050405020304" pitchFamily="18" charset="0"/>
              </a:rPr>
              <a:t>., </a:t>
            </a:r>
            <a:r>
              <a:rPr lang="en-US" sz="1400" b="1" dirty="0">
                <a:solidFill>
                  <a:schemeClr val="bg1">
                    <a:lumMod val="50000"/>
                  </a:schemeClr>
                </a:solidFill>
                <a:ea typeface="Times New Roman" panose="02020603050405020304" pitchFamily="18" charset="0"/>
              </a:rPr>
              <a:t>2006</a:t>
            </a:r>
            <a:r>
              <a:rPr lang="en-US" sz="1400" dirty="0">
                <a:solidFill>
                  <a:schemeClr val="bg1">
                    <a:lumMod val="50000"/>
                  </a:schemeClr>
                </a:solidFill>
                <a:ea typeface="Times New Roman" panose="02020603050405020304" pitchFamily="18" charset="0"/>
              </a:rPr>
              <a:t>, </a:t>
            </a:r>
            <a:r>
              <a:rPr lang="en-US" sz="1400" i="1" dirty="0">
                <a:solidFill>
                  <a:schemeClr val="bg1">
                    <a:lumMod val="50000"/>
                  </a:schemeClr>
                </a:solidFill>
                <a:ea typeface="Times New Roman" panose="02020603050405020304" pitchFamily="18" charset="0"/>
              </a:rPr>
              <a:t>106</a:t>
            </a:r>
            <a:r>
              <a:rPr lang="en-US" sz="1400" dirty="0">
                <a:solidFill>
                  <a:schemeClr val="bg1">
                    <a:lumMod val="50000"/>
                  </a:schemeClr>
                </a:solidFill>
                <a:ea typeface="Times New Roman" panose="02020603050405020304" pitchFamily="18" charset="0"/>
              </a:rPr>
              <a:t>, 4044−</a:t>
            </a:r>
            <a:r>
              <a:rPr lang="en-US" sz="1400" dirty="0" smtClean="0">
                <a:solidFill>
                  <a:schemeClr val="bg1">
                    <a:lumMod val="50000"/>
                  </a:schemeClr>
                </a:solidFill>
                <a:ea typeface="Times New Roman" panose="02020603050405020304" pitchFamily="18" charset="0"/>
              </a:rPr>
              <a:t>4098 – Wikipedia: terpenes</a:t>
            </a:r>
            <a:endParaRPr lang="en-CA" sz="1400" dirty="0">
              <a:solidFill>
                <a:schemeClr val="bg1">
                  <a:lumMod val="50000"/>
                </a:schemeClr>
              </a:solidFill>
            </a:endParaRPr>
          </a:p>
        </p:txBody>
      </p:sp>
      <p:sp>
        <p:nvSpPr>
          <p:cNvPr id="12"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smtClean="0">
                <a:latin typeface="+mn-lt"/>
              </a:rPr>
              <a:t>Small molecules </a:t>
            </a:r>
            <a:r>
              <a:rPr lang="en-US" sz="4000" b="1" dirty="0" err="1" smtClean="0">
                <a:latin typeface="+mn-lt"/>
              </a:rPr>
              <a:t>feedstocks</a:t>
            </a:r>
            <a:endParaRPr lang="en-US" sz="4000" b="1" dirty="0">
              <a:latin typeface="+mn-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3167" y="2562640"/>
            <a:ext cx="2058103" cy="3185382"/>
          </a:xfrm>
          <a:prstGeom prst="rect">
            <a:avLst/>
          </a:prstGeom>
        </p:spPr>
      </p:pic>
      <p:sp>
        <p:nvSpPr>
          <p:cNvPr id="15" name="Rectangle 14"/>
          <p:cNvSpPr/>
          <p:nvPr/>
        </p:nvSpPr>
        <p:spPr>
          <a:xfrm>
            <a:off x="9359864" y="5816898"/>
            <a:ext cx="2727114" cy="646331"/>
          </a:xfrm>
          <a:prstGeom prst="rect">
            <a:avLst/>
          </a:prstGeom>
        </p:spPr>
        <p:txBody>
          <a:bodyPr wrap="square">
            <a:spAutoFit/>
          </a:bodyPr>
          <a:lstStyle/>
          <a:p>
            <a:pPr algn="ctr"/>
            <a:r>
              <a:rPr lang="en-US" dirty="0"/>
              <a:t>conifer </a:t>
            </a:r>
            <a:r>
              <a:rPr lang="en-US" dirty="0" smtClean="0"/>
              <a:t>resins = source of terpenes</a:t>
            </a:r>
            <a:endParaRPr lang="en-US" dirty="0"/>
          </a:p>
        </p:txBody>
      </p:sp>
      <p:sp>
        <p:nvSpPr>
          <p:cNvPr id="17" name="Content Placeholder 16"/>
          <p:cNvSpPr>
            <a:spLocks noGrp="1"/>
          </p:cNvSpPr>
          <p:nvPr>
            <p:ph idx="1"/>
          </p:nvPr>
        </p:nvSpPr>
        <p:spPr>
          <a:xfrm>
            <a:off x="838200" y="1467678"/>
            <a:ext cx="10515600" cy="4351338"/>
          </a:xfrm>
        </p:spPr>
        <p:txBody>
          <a:bodyPr/>
          <a:lstStyle/>
          <a:p>
            <a:r>
              <a:rPr lang="en-US" dirty="0"/>
              <a:t>sugars, oligosaccharides, peptides, oligopeptides, alcohols, </a:t>
            </a:r>
            <a:r>
              <a:rPr lang="en-US" dirty="0" smtClean="0"/>
              <a:t>amines</a:t>
            </a:r>
          </a:p>
          <a:p>
            <a:r>
              <a:rPr lang="en-US" dirty="0" smtClean="0"/>
              <a:t>Steam </a:t>
            </a:r>
            <a:r>
              <a:rPr lang="en-US" dirty="0"/>
              <a:t>treatment and distillation are used to extract </a:t>
            </a:r>
            <a:r>
              <a:rPr lang="en-US" dirty="0" smtClean="0"/>
              <a:t>such molecules =&gt; major challenge</a:t>
            </a:r>
            <a:endParaRPr lang="en-US" dirty="0"/>
          </a:p>
          <a:p>
            <a:endParaRPr lang="en-US" dirty="0"/>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8282" y="3540956"/>
            <a:ext cx="612689" cy="1560443"/>
          </a:xfrm>
          <a:prstGeom prst="rect">
            <a:avLst/>
          </a:prstGeom>
        </p:spPr>
      </p:pic>
      <p:sp>
        <p:nvSpPr>
          <p:cNvPr id="20" name="TextBox 19"/>
          <p:cNvSpPr txBox="1"/>
          <p:nvPr/>
        </p:nvSpPr>
        <p:spPr>
          <a:xfrm>
            <a:off x="6684626" y="281940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t>Some terpenes</a:t>
            </a:r>
            <a:endParaRPr lang="en-CA" dirty="0"/>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255" y="3540956"/>
            <a:ext cx="950589" cy="1109978"/>
          </a:xfrm>
          <a:prstGeom prst="rect">
            <a:avLst/>
          </a:prstGeom>
        </p:spPr>
      </p:pic>
      <p:sp>
        <p:nvSpPr>
          <p:cNvPr id="22" name="Rectangle 21"/>
          <p:cNvSpPr/>
          <p:nvPr/>
        </p:nvSpPr>
        <p:spPr>
          <a:xfrm>
            <a:off x="6022600" y="5283839"/>
            <a:ext cx="1478655" cy="35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limonene</a:t>
            </a:r>
            <a:endParaRPr lang="en-US" dirty="0"/>
          </a:p>
        </p:txBody>
      </p:sp>
      <p:sp>
        <p:nvSpPr>
          <p:cNvPr id="23" name="Rectangle 22"/>
          <p:cNvSpPr/>
          <p:nvPr/>
        </p:nvSpPr>
        <p:spPr>
          <a:xfrm>
            <a:off x="7566747" y="5283839"/>
            <a:ext cx="1478655" cy="35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a:t>
            </a:r>
            <a:r>
              <a:rPr lang="en-US" dirty="0" smtClean="0"/>
              <a:t>-</a:t>
            </a:r>
            <a:r>
              <a:rPr lang="en-US" dirty="0" err="1" smtClean="0"/>
              <a:t>pinene</a:t>
            </a:r>
            <a:endParaRPr lang="en-US" dirty="0"/>
          </a:p>
        </p:txBody>
      </p:sp>
    </p:spTree>
    <p:extLst>
      <p:ext uri="{BB962C8B-B14F-4D97-AF65-F5344CB8AC3E}">
        <p14:creationId xmlns:p14="http://schemas.microsoft.com/office/powerpoint/2010/main" val="3052792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Content Placeholder 2"/>
          <p:cNvSpPr txBox="1">
            <a:spLocks/>
          </p:cNvSpPr>
          <p:nvPr/>
        </p:nvSpPr>
        <p:spPr bwMode="auto">
          <a:xfrm>
            <a:off x="1981200" y="1600201"/>
            <a:ext cx="8001000" cy="4873625"/>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Char char=""/>
            </a:pPr>
            <a:r>
              <a:rPr lang="fr-FR" sz="2400" dirty="0" err="1">
                <a:latin typeface="Century Schoolbook" pitchFamily="18" charset="0"/>
              </a:rPr>
              <a:t>Biomass</a:t>
            </a:r>
            <a:r>
              <a:rPr lang="fr-FR" sz="2400" dirty="0">
                <a:latin typeface="Century Schoolbook" pitchFamily="18" charset="0"/>
              </a:rPr>
              <a:t> </a:t>
            </a:r>
            <a:r>
              <a:rPr lang="fr-FR" sz="2400" dirty="0" err="1">
                <a:latin typeface="Century Schoolbook" pitchFamily="18" charset="0"/>
              </a:rPr>
              <a:t>needs</a:t>
            </a:r>
            <a:r>
              <a:rPr lang="fr-FR" sz="2400" dirty="0">
                <a:latin typeface="Century Schoolbook" pitchFamily="18" charset="0"/>
              </a:rPr>
              <a:t> to </a:t>
            </a:r>
            <a:r>
              <a:rPr lang="fr-FR" sz="2400" dirty="0" err="1">
                <a:latin typeface="Century Schoolbook" pitchFamily="18" charset="0"/>
              </a:rPr>
              <a:t>be</a:t>
            </a:r>
            <a:r>
              <a:rPr lang="fr-FR" sz="2400" dirty="0">
                <a:latin typeface="Century Schoolbook" pitchFamily="18" charset="0"/>
              </a:rPr>
              <a:t> </a:t>
            </a:r>
            <a:r>
              <a:rPr lang="fr-FR" sz="2400" dirty="0" err="1">
                <a:latin typeface="Century Schoolbook" pitchFamily="18" charset="0"/>
              </a:rPr>
              <a:t>reduced</a:t>
            </a:r>
            <a:r>
              <a:rPr lang="fr-FR" sz="2400" dirty="0">
                <a:latin typeface="Century Schoolbook" pitchFamily="18" charset="0"/>
              </a:rPr>
              <a:t> to </a:t>
            </a:r>
            <a:r>
              <a:rPr lang="fr-FR" sz="2400" dirty="0" err="1">
                <a:latin typeface="Century Schoolbook" pitchFamily="18" charset="0"/>
              </a:rPr>
              <a:t>used</a:t>
            </a:r>
            <a:r>
              <a:rPr lang="fr-FR" sz="2400" dirty="0">
                <a:latin typeface="Century Schoolbook" pitchFamily="18" charset="0"/>
              </a:rPr>
              <a:t> as fuel.. Or as </a:t>
            </a:r>
            <a:r>
              <a:rPr lang="fr-FR" sz="2400" dirty="0" err="1">
                <a:latin typeface="Century Schoolbook" pitchFamily="18" charset="0"/>
              </a:rPr>
              <a:t>molecules</a:t>
            </a:r>
            <a:endParaRPr lang="fr-FR" sz="2400" b="1" dirty="0">
              <a:latin typeface="Century Schoolbook" pitchFamily="18" charset="0"/>
            </a:endParaRPr>
          </a:p>
          <a:p>
            <a:pPr lvl="2" indent="-182563">
              <a:spcBef>
                <a:spcPct val="20000"/>
              </a:spcBef>
              <a:buClr>
                <a:srgbClr val="6FB833"/>
              </a:buClr>
              <a:buSzPct val="60000"/>
            </a:pPr>
            <a:endParaRPr lang="fr-CA" dirty="0">
              <a:latin typeface="Century Schoolbook" pitchFamily="18" charset="0"/>
            </a:endParaRPr>
          </a:p>
        </p:txBody>
      </p:sp>
      <p:pic>
        <p:nvPicPr>
          <p:cNvPr id="137220" name="Picture 14" descr="MC900437297[1]"/>
          <p:cNvPicPr>
            <a:picLocks noChangeAspect="1" noChangeArrowheads="1"/>
          </p:cNvPicPr>
          <p:nvPr/>
        </p:nvPicPr>
        <p:blipFill>
          <a:blip r:embed="rId4" cstate="print"/>
          <a:srcRect/>
          <a:stretch>
            <a:fillRect/>
          </a:stretch>
        </p:blipFill>
        <p:spPr bwMode="auto">
          <a:xfrm>
            <a:off x="3276600" y="2819400"/>
            <a:ext cx="2433638" cy="2438400"/>
          </a:xfrm>
          <a:prstGeom prst="rect">
            <a:avLst/>
          </a:prstGeom>
          <a:noFill/>
          <a:ln w="9525">
            <a:noFill/>
            <a:miter lim="800000"/>
            <a:headEnd/>
            <a:tailEnd/>
          </a:ln>
        </p:spPr>
      </p:pic>
      <p:pic>
        <p:nvPicPr>
          <p:cNvPr id="137221" name="Picture 16" descr="MC900351277[1]"/>
          <p:cNvPicPr>
            <a:picLocks noChangeAspect="1" noChangeArrowheads="1"/>
          </p:cNvPicPr>
          <p:nvPr/>
        </p:nvPicPr>
        <p:blipFill>
          <a:blip r:embed="rId5" cstate="print"/>
          <a:srcRect/>
          <a:stretch>
            <a:fillRect/>
          </a:stretch>
        </p:blipFill>
        <p:spPr bwMode="auto">
          <a:xfrm>
            <a:off x="5715000" y="3276600"/>
            <a:ext cx="2133600" cy="1727200"/>
          </a:xfrm>
          <a:prstGeom prst="rect">
            <a:avLst/>
          </a:prstGeom>
          <a:noFill/>
          <a:ln w="9525">
            <a:noFill/>
            <a:miter lim="800000"/>
            <a:headEnd/>
            <a:tailEnd/>
          </a:ln>
        </p:spPr>
      </p:pic>
      <p:graphicFrame>
        <p:nvGraphicFramePr>
          <p:cNvPr id="137222" name="Object 6"/>
          <p:cNvGraphicFramePr>
            <a:graphicFrameLocks noChangeAspect="1"/>
          </p:cNvGraphicFramePr>
          <p:nvPr/>
        </p:nvGraphicFramePr>
        <p:xfrm>
          <a:off x="7924801" y="2819400"/>
          <a:ext cx="2062163" cy="2590800"/>
        </p:xfrm>
        <a:graphic>
          <a:graphicData uri="http://schemas.openxmlformats.org/presentationml/2006/ole">
            <mc:AlternateContent xmlns:mc="http://schemas.openxmlformats.org/markup-compatibility/2006">
              <mc:Choice xmlns:v="urn:schemas-microsoft-com:vml" Requires="v">
                <p:oleObj spid="_x0000_s13365" name="CS ChemDraw Drawing" r:id="rId6" imgW="2942844" imgH="3697224" progId="ChemDraw.Document.6.0">
                  <p:embed/>
                </p:oleObj>
              </mc:Choice>
              <mc:Fallback>
                <p:oleObj name="CS ChemDraw Drawing" r:id="rId6" imgW="2942844" imgH="3697224" progId="ChemDraw.Document.6.0">
                  <p:embed/>
                  <p:pic>
                    <p:nvPicPr>
                      <p:cNvPr id="137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1" y="2819400"/>
                        <a:ext cx="20621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23" name="Object 7"/>
          <p:cNvGraphicFramePr>
            <a:graphicFrameLocks noChangeAspect="1"/>
          </p:cNvGraphicFramePr>
          <p:nvPr/>
        </p:nvGraphicFramePr>
        <p:xfrm>
          <a:off x="1695450" y="2921000"/>
          <a:ext cx="1970088" cy="2541588"/>
        </p:xfrm>
        <a:graphic>
          <a:graphicData uri="http://schemas.openxmlformats.org/presentationml/2006/ole">
            <mc:AlternateContent xmlns:mc="http://schemas.openxmlformats.org/markup-compatibility/2006">
              <mc:Choice xmlns:v="urn:schemas-microsoft-com:vml" Requires="v">
                <p:oleObj spid="_x0000_s13366" name="CS ChemDraw Drawing" r:id="rId8" imgW="2296323" imgH="2960868" progId="ChemDraw.Document.6.0">
                  <p:embed/>
                </p:oleObj>
              </mc:Choice>
              <mc:Fallback>
                <p:oleObj name="CS ChemDraw Drawing" r:id="rId8" imgW="2296323" imgH="2960868" progId="ChemDraw.Document.6.0">
                  <p:embed/>
                  <p:pic>
                    <p:nvPicPr>
                      <p:cNvPr id="13722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5450" y="2921000"/>
                        <a:ext cx="1970088"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4" name="AutoShape 10"/>
          <p:cNvSpPr>
            <a:spLocks noChangeArrowheads="1"/>
          </p:cNvSpPr>
          <p:nvPr/>
        </p:nvSpPr>
        <p:spPr bwMode="auto">
          <a:xfrm rot="2065589">
            <a:off x="3581400" y="5562600"/>
            <a:ext cx="1143000" cy="6858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p>
            <a:endParaRPr lang="en-CA"/>
          </a:p>
        </p:txBody>
      </p:sp>
      <p:sp>
        <p:nvSpPr>
          <p:cNvPr id="137225" name="AutoShape 11"/>
          <p:cNvSpPr>
            <a:spLocks noChangeArrowheads="1"/>
          </p:cNvSpPr>
          <p:nvPr/>
        </p:nvSpPr>
        <p:spPr bwMode="auto">
          <a:xfrm rot="8637303">
            <a:off x="6705600" y="5486400"/>
            <a:ext cx="1143000" cy="6858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p>
            <a:endParaRPr lang="en-CA"/>
          </a:p>
        </p:txBody>
      </p:sp>
      <p:graphicFrame>
        <p:nvGraphicFramePr>
          <p:cNvPr id="137226" name="Object 10"/>
          <p:cNvGraphicFramePr>
            <a:graphicFrameLocks noChangeAspect="1"/>
          </p:cNvGraphicFramePr>
          <p:nvPr/>
        </p:nvGraphicFramePr>
        <p:xfrm>
          <a:off x="5029200" y="5943600"/>
          <a:ext cx="1220788" cy="546100"/>
        </p:xfrm>
        <a:graphic>
          <a:graphicData uri="http://schemas.openxmlformats.org/presentationml/2006/ole">
            <mc:AlternateContent xmlns:mc="http://schemas.openxmlformats.org/markup-compatibility/2006">
              <mc:Choice xmlns:v="urn:schemas-microsoft-com:vml" Requires="v">
                <p:oleObj spid="_x0000_s13367" name="CS ChemDraw Drawing" r:id="rId10" imgW="1423050" imgH="636585" progId="ChemDraw.Document.6.0">
                  <p:embed/>
                </p:oleObj>
              </mc:Choice>
              <mc:Fallback>
                <p:oleObj name="CS ChemDraw Drawing" r:id="rId10" imgW="1423050" imgH="636585" progId="ChemDraw.Document.6.0">
                  <p:embed/>
                  <p:pic>
                    <p:nvPicPr>
                      <p:cNvPr id="137226"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5943600"/>
                        <a:ext cx="1220788"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7510462" y="5848981"/>
            <a:ext cx="266700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Dehydration</a:t>
            </a:r>
          </a:p>
          <a:p>
            <a:pPr marL="285750" indent="-285750">
              <a:buFont typeface="Arial" panose="020B0604020202020204" pitchFamily="34" charset="0"/>
              <a:buChar char="•"/>
            </a:pPr>
            <a:r>
              <a:rPr lang="en-US" sz="1400" dirty="0"/>
              <a:t>Reduction</a:t>
            </a:r>
          </a:p>
          <a:p>
            <a:pPr marL="285750" indent="-285750">
              <a:buFont typeface="Arial" panose="020B0604020202020204" pitchFamily="34" charset="0"/>
              <a:buChar char="•"/>
            </a:pPr>
            <a:r>
              <a:rPr lang="en-US" sz="1400" dirty="0"/>
              <a:t>Redox rearrangements (-CO</a:t>
            </a:r>
            <a:r>
              <a:rPr lang="en-US" sz="1400" baseline="-25000" dirty="0"/>
              <a:t>2</a:t>
            </a:r>
            <a:r>
              <a:rPr lang="en-US" sz="1400" dirty="0"/>
              <a:t>)</a:t>
            </a:r>
          </a:p>
        </p:txBody>
      </p:sp>
      <p:sp>
        <p:nvSpPr>
          <p:cNvPr id="12" name="Title 1"/>
          <p:cNvSpPr txBox="1">
            <a:spLocks/>
          </p:cNvSpPr>
          <p:nvPr/>
        </p:nvSpPr>
        <p:spPr>
          <a:xfrm>
            <a:off x="2633870" y="184379"/>
            <a:ext cx="7136295"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Fossil vs biomass: the process</a:t>
            </a:r>
          </a:p>
        </p:txBody>
      </p:sp>
      <p:sp>
        <p:nvSpPr>
          <p:cNvPr id="13" name="TextBox 12">
            <a:extLst>
              <a:ext uri="{FF2B5EF4-FFF2-40B4-BE49-F238E27FC236}">
                <a16:creationId xmlns:a16="http://schemas.microsoft.com/office/drawing/2014/main" id="{E1D10D8D-1825-C548-BBAF-FECA7F0BDD2A}"/>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278142786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866" y="245627"/>
            <a:ext cx="10228274" cy="646331"/>
          </a:xfrm>
        </p:spPr>
        <p:txBody>
          <a:bodyPr wrap="square">
            <a:spAutoFit/>
          </a:bodyPr>
          <a:lstStyle/>
          <a:p>
            <a:pPr algn="ctr"/>
            <a:r>
              <a:rPr lang="en-US" sz="4000" b="1" dirty="0">
                <a:latin typeface="+mn-lt"/>
              </a:rPr>
              <a:t>What can be made from renewable feedstocks?</a:t>
            </a:r>
          </a:p>
        </p:txBody>
      </p:sp>
      <p:sp>
        <p:nvSpPr>
          <p:cNvPr id="4" name="Retângulo 1">
            <a:extLst>
              <a:ext uri="{FF2B5EF4-FFF2-40B4-BE49-F238E27FC236}">
                <a16:creationId xmlns:a16="http://schemas.microsoft.com/office/drawing/2014/main" id="{ED530778-AF3F-4951-B493-BAF0F57563AF}"/>
              </a:ext>
            </a:extLst>
          </p:cNvPr>
          <p:cNvSpPr/>
          <p:nvPr/>
        </p:nvSpPr>
        <p:spPr>
          <a:xfrm>
            <a:off x="2328427"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926030"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6" name="Retângulo 6">
            <a:extLst>
              <a:ext uri="{FF2B5EF4-FFF2-40B4-BE49-F238E27FC236}">
                <a16:creationId xmlns:a16="http://schemas.microsoft.com/office/drawing/2014/main" id="{5427E3BC-86FB-48D6-B179-9E7E3C664928}"/>
              </a:ext>
            </a:extLst>
          </p:cNvPr>
          <p:cNvSpPr/>
          <p:nvPr/>
        </p:nvSpPr>
        <p:spPr>
          <a:xfrm>
            <a:off x="7523633"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7" name="Retângulo 7">
            <a:extLst>
              <a:ext uri="{FF2B5EF4-FFF2-40B4-BE49-F238E27FC236}">
                <a16:creationId xmlns:a16="http://schemas.microsoft.com/office/drawing/2014/main" id="{2E4E5F39-8AB3-40A7-A5F5-157309708E99}"/>
              </a:ext>
            </a:extLst>
          </p:cNvPr>
          <p:cNvSpPr/>
          <p:nvPr/>
        </p:nvSpPr>
        <p:spPr>
          <a:xfrm>
            <a:off x="7523633" y="3257290"/>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8">
            <a:extLst>
              <a:ext uri="{FF2B5EF4-FFF2-40B4-BE49-F238E27FC236}">
                <a16:creationId xmlns:a16="http://schemas.microsoft.com/office/drawing/2014/main" id="{DC994897-FF3A-4F25-A0FD-1DDBC5E06EB4}"/>
              </a:ext>
            </a:extLst>
          </p:cNvPr>
          <p:cNvSpPr/>
          <p:nvPr/>
        </p:nvSpPr>
        <p:spPr>
          <a:xfrm>
            <a:off x="4926030" y="32572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9" name="Retângulo 9">
            <a:extLst>
              <a:ext uri="{FF2B5EF4-FFF2-40B4-BE49-F238E27FC236}">
                <a16:creationId xmlns:a16="http://schemas.microsoft.com/office/drawing/2014/main" id="{A3296F6C-2156-4EC4-AB57-B8F217A0960E}"/>
              </a:ext>
            </a:extLst>
          </p:cNvPr>
          <p:cNvSpPr/>
          <p:nvPr/>
        </p:nvSpPr>
        <p:spPr>
          <a:xfrm>
            <a:off x="2328427" y="3261781"/>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0" name="Retângulo 10">
            <a:extLst>
              <a:ext uri="{FF2B5EF4-FFF2-40B4-BE49-F238E27FC236}">
                <a16:creationId xmlns:a16="http://schemas.microsoft.com/office/drawing/2014/main" id="{F493C8B7-FAC4-45BB-BCC9-22945C60F49F}"/>
              </a:ext>
            </a:extLst>
          </p:cNvPr>
          <p:cNvSpPr/>
          <p:nvPr/>
        </p:nvSpPr>
        <p:spPr>
          <a:xfrm>
            <a:off x="4926030"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sp>
        <p:nvSpPr>
          <p:cNvPr id="11" name="Retângulo 10">
            <a:extLst>
              <a:ext uri="{FF2B5EF4-FFF2-40B4-BE49-F238E27FC236}">
                <a16:creationId xmlns:a16="http://schemas.microsoft.com/office/drawing/2014/main" id="{F493C8B7-FAC4-45BB-BCC9-22945C60F49F}"/>
              </a:ext>
            </a:extLst>
          </p:cNvPr>
          <p:cNvSpPr/>
          <p:nvPr/>
        </p:nvSpPr>
        <p:spPr>
          <a:xfrm>
            <a:off x="2328426"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Specialty Chemicals</a:t>
            </a:r>
          </a:p>
        </p:txBody>
      </p:sp>
      <p:sp>
        <p:nvSpPr>
          <p:cNvPr id="12" name="Retângulo 10">
            <a:extLst>
              <a:ext uri="{FF2B5EF4-FFF2-40B4-BE49-F238E27FC236}">
                <a16:creationId xmlns:a16="http://schemas.microsoft.com/office/drawing/2014/main" id="{F493C8B7-FAC4-45BB-BCC9-22945C60F49F}"/>
              </a:ext>
            </a:extLst>
          </p:cNvPr>
          <p:cNvSpPr/>
          <p:nvPr/>
        </p:nvSpPr>
        <p:spPr>
          <a:xfrm>
            <a:off x="7523632"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Used in Academic Research Labs</a:t>
            </a:r>
          </a:p>
        </p:txBody>
      </p:sp>
    </p:spTree>
    <p:extLst>
      <p:ext uri="{BB962C8B-B14F-4D97-AF65-F5344CB8AC3E}">
        <p14:creationId xmlns:p14="http://schemas.microsoft.com/office/powerpoint/2010/main" val="431810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647" y="215200"/>
            <a:ext cx="8984706" cy="646331"/>
          </a:xfrm>
        </p:spPr>
        <p:txBody>
          <a:bodyPr wrap="square">
            <a:spAutoFit/>
          </a:bodyPr>
          <a:lstStyle/>
          <a:p>
            <a:pPr algn="ctr"/>
            <a:r>
              <a:rPr lang="en-US" sz="4000" b="1" dirty="0">
                <a:latin typeface="+mn-lt"/>
              </a:rPr>
              <a:t>Companies that make bio-based products</a:t>
            </a:r>
          </a:p>
        </p:txBody>
      </p:sp>
      <p:sp>
        <p:nvSpPr>
          <p:cNvPr id="7" name="TextBox 6">
            <a:extLst>
              <a:ext uri="{FF2B5EF4-FFF2-40B4-BE49-F238E27FC236}">
                <a16:creationId xmlns:a16="http://schemas.microsoft.com/office/drawing/2014/main" id="{9BE4B660-7836-4F16-94C7-40E2273FCC7D}"/>
              </a:ext>
            </a:extLst>
          </p:cNvPr>
          <p:cNvSpPr txBox="1"/>
          <p:nvPr/>
        </p:nvSpPr>
        <p:spPr>
          <a:xfrm>
            <a:off x="4708478" y="6297850"/>
            <a:ext cx="7151427" cy="461665"/>
          </a:xfrm>
          <a:prstGeom prst="rect">
            <a:avLst/>
          </a:prstGeom>
          <a:noFill/>
        </p:spPr>
        <p:txBody>
          <a:bodyPr wrap="square" rtlCol="0">
            <a:spAutoFit/>
          </a:bodyPr>
          <a:lstStyle/>
          <a:p>
            <a:r>
              <a:rPr lang="en-US" sz="1200" dirty="0">
                <a:solidFill>
                  <a:schemeClr val="bg1">
                    <a:lumMod val="50000"/>
                  </a:schemeClr>
                </a:solidFill>
              </a:rPr>
              <a:t>Image: National Research Council. 2015. Industrialization of Biology: A Roadmap to Accelerate the Advanced Manufacturing of Chemicals. Washington, DC: The National Academies Press. https://doi.org/10.17226/19001. </a:t>
            </a:r>
          </a:p>
        </p:txBody>
      </p:sp>
      <p:cxnSp>
        <p:nvCxnSpPr>
          <p:cNvPr id="8" name="Straight Connector 7">
            <a:extLst>
              <a:ext uri="{FF2B5EF4-FFF2-40B4-BE49-F238E27FC236}">
                <a16:creationId xmlns:a16="http://schemas.microsoft.com/office/drawing/2014/main" id="{FED66F19-70E5-4F47-AE58-1C06792E32BF}"/>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31B10153-252F-482E-AD99-6E33E2898DFA}"/>
              </a:ext>
            </a:extLst>
          </p:cNvPr>
          <p:cNvPicPr>
            <a:picLocks noChangeAspect="1"/>
          </p:cNvPicPr>
          <p:nvPr/>
        </p:nvPicPr>
        <p:blipFill>
          <a:blip r:embed="rId2"/>
          <a:stretch>
            <a:fillRect/>
          </a:stretch>
        </p:blipFill>
        <p:spPr>
          <a:xfrm>
            <a:off x="1042214" y="861531"/>
            <a:ext cx="10077091" cy="5413910"/>
          </a:xfrm>
          <a:prstGeom prst="rect">
            <a:avLst/>
          </a:prstGeom>
        </p:spPr>
      </p:pic>
    </p:spTree>
    <p:extLst>
      <p:ext uri="{BB962C8B-B14F-4D97-AF65-F5344CB8AC3E}">
        <p14:creationId xmlns:p14="http://schemas.microsoft.com/office/powerpoint/2010/main" val="1784848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847" y="185241"/>
            <a:ext cx="8973457" cy="707886"/>
          </a:xfrm>
        </p:spPr>
        <p:txBody>
          <a:bodyPr wrap="square">
            <a:spAutoFit/>
          </a:bodyPr>
          <a:lstStyle/>
          <a:p>
            <a:pPr algn="ctr">
              <a:lnSpc>
                <a:spcPct val="100000"/>
              </a:lnSpc>
            </a:pPr>
            <a:r>
              <a:rPr lang="en-US" sz="4000" b="1" dirty="0">
                <a:latin typeface="+mn-lt"/>
              </a:rPr>
              <a:t>How are biological feedstocks processed?</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349" y="2532499"/>
            <a:ext cx="4228267" cy="1909182"/>
          </a:xfrm>
          <a:prstGeom prst="rect">
            <a:avLst/>
          </a:prstGeom>
        </p:spPr>
      </p:pic>
      <p:sp>
        <p:nvSpPr>
          <p:cNvPr id="5" name="Striped Right Arrow 4"/>
          <p:cNvSpPr/>
          <p:nvPr/>
        </p:nvSpPr>
        <p:spPr>
          <a:xfrm>
            <a:off x="5379513" y="2951904"/>
            <a:ext cx="1513114" cy="968828"/>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2819" y="2689712"/>
            <a:ext cx="1117601" cy="149321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68602" y="3790261"/>
            <a:ext cx="1474573" cy="1206843"/>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24318" y="2532499"/>
            <a:ext cx="1305698" cy="1099751"/>
          </a:xfrm>
          <a:prstGeom prst="rect">
            <a:avLst/>
          </a:prstGeom>
        </p:spPr>
      </p:pic>
      <p:sp>
        <p:nvSpPr>
          <p:cNvPr id="10" name="TextBox 9"/>
          <p:cNvSpPr txBox="1"/>
          <p:nvPr/>
        </p:nvSpPr>
        <p:spPr>
          <a:xfrm>
            <a:off x="5928331" y="3082375"/>
            <a:ext cx="415477" cy="707886"/>
          </a:xfrm>
          <a:prstGeom prst="rect">
            <a:avLst/>
          </a:prstGeom>
          <a:noFill/>
        </p:spPr>
        <p:txBody>
          <a:bodyPr wrap="square" rtlCol="0">
            <a:spAutoFit/>
          </a:bodyPr>
          <a:lstStyle/>
          <a:p>
            <a:r>
              <a:rPr lang="en-US" sz="4000" dirty="0"/>
              <a:t>?</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67203" y="1929144"/>
            <a:ext cx="1802798" cy="1811465"/>
          </a:xfrm>
          <a:prstGeom prst="rect">
            <a:avLst/>
          </a:prstGeom>
        </p:spPr>
      </p:pic>
      <p:sp>
        <p:nvSpPr>
          <p:cNvPr id="12" name="TextBox 11"/>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
        <p:nvSpPr>
          <p:cNvPr id="13" name="TextBox 12"/>
          <p:cNvSpPr txBox="1"/>
          <p:nvPr/>
        </p:nvSpPr>
        <p:spPr>
          <a:xfrm>
            <a:off x="4939033" y="4450959"/>
            <a:ext cx="2394071" cy="2246769"/>
          </a:xfrm>
          <a:prstGeom prst="rect">
            <a:avLst/>
          </a:prstGeom>
          <a:noFill/>
        </p:spPr>
        <p:txBody>
          <a:bodyPr wrap="square" rtlCol="0">
            <a:spAutoFit/>
          </a:bodyPr>
          <a:lstStyle/>
          <a:p>
            <a:pPr marL="274320" indent="-274320">
              <a:buFont typeface="Arial" charset="0"/>
              <a:buChar char="•"/>
            </a:pPr>
            <a:r>
              <a:rPr lang="en-US" sz="2000" dirty="0" smtClean="0"/>
              <a:t>Conventional chemistry</a:t>
            </a:r>
          </a:p>
          <a:p>
            <a:pPr marL="274320" indent="-274320">
              <a:buFont typeface="Arial" panose="020B0604020202020204" pitchFamily="34" charset="0"/>
              <a:buChar char="•"/>
            </a:pPr>
            <a:r>
              <a:rPr lang="en-US" sz="2000" dirty="0" smtClean="0"/>
              <a:t>Microorganisms</a:t>
            </a:r>
            <a:endParaRPr lang="en-US" sz="2000" dirty="0"/>
          </a:p>
          <a:p>
            <a:pPr marL="274320" indent="-274320"/>
            <a:r>
              <a:rPr lang="en-US" sz="2000" dirty="0"/>
              <a:t>(aerobic, </a:t>
            </a:r>
            <a:r>
              <a:rPr lang="en-US" sz="2000" dirty="0" smtClean="0"/>
              <a:t>anaerobic)</a:t>
            </a:r>
          </a:p>
          <a:p>
            <a:pPr marL="342900" indent="-342900">
              <a:buFontTx/>
              <a:buChar char="-"/>
            </a:pPr>
            <a:r>
              <a:rPr lang="en-US" sz="2000" smtClean="0"/>
              <a:t>Enzymes</a:t>
            </a:r>
          </a:p>
          <a:p>
            <a:pPr marL="342900" indent="-342900">
              <a:buFontTx/>
              <a:buChar char="-"/>
            </a:pPr>
            <a:r>
              <a:rPr lang="en-US" sz="2000" smtClean="0"/>
              <a:t>Fermentation </a:t>
            </a:r>
            <a:endParaRPr lang="en-US" sz="2000" dirty="0"/>
          </a:p>
          <a:p>
            <a:pPr marL="274320" indent="-274320">
              <a:buFont typeface="Arial" charset="0"/>
              <a:buChar char="•"/>
            </a:pPr>
            <a:endParaRPr lang="en-US" sz="2000" dirty="0"/>
          </a:p>
        </p:txBody>
      </p:sp>
    </p:spTree>
    <p:extLst>
      <p:ext uri="{BB962C8B-B14F-4D97-AF65-F5344CB8AC3E}">
        <p14:creationId xmlns:p14="http://schemas.microsoft.com/office/powerpoint/2010/main" val="16355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727394"/>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68870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9274714" y="6420213"/>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32805" y="1790680"/>
            <a:ext cx="6248959" cy="4938693"/>
          </a:xfrm>
          <a:prstGeom prst="rect">
            <a:avLst/>
          </a:prstGeom>
        </p:spPr>
      </p:pic>
      <p:sp>
        <p:nvSpPr>
          <p:cNvPr id="2" name="Title 1"/>
          <p:cNvSpPr>
            <a:spLocks noGrp="1"/>
          </p:cNvSpPr>
          <p:nvPr>
            <p:ph type="title"/>
          </p:nvPr>
        </p:nvSpPr>
        <p:spPr>
          <a:xfrm>
            <a:off x="598041" y="159865"/>
            <a:ext cx="10965689" cy="707886"/>
          </a:xfrm>
        </p:spPr>
        <p:txBody>
          <a:bodyPr wrap="square">
            <a:spAutoFit/>
          </a:bodyPr>
          <a:lstStyle/>
          <a:p>
            <a:pPr algn="ctr">
              <a:lnSpc>
                <a:spcPct val="100000"/>
              </a:lnSpc>
            </a:pPr>
            <a:r>
              <a:rPr lang="en-US" sz="4000" b="1" dirty="0">
                <a:latin typeface="+mn-lt"/>
              </a:rPr>
              <a:t>Example: Enzymatic lignocellulose breakdown</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718" y="2169111"/>
            <a:ext cx="3169143" cy="4181833"/>
          </a:xfrm>
          <a:prstGeom prst="rect">
            <a:avLst/>
          </a:prstGeom>
        </p:spPr>
      </p:pic>
      <p:sp>
        <p:nvSpPr>
          <p:cNvPr id="3" name="TextBox 2"/>
          <p:cNvSpPr txBox="1"/>
          <p:nvPr/>
        </p:nvSpPr>
        <p:spPr>
          <a:xfrm>
            <a:off x="899242" y="1322460"/>
            <a:ext cx="10363286" cy="400110"/>
          </a:xfrm>
          <a:prstGeom prst="rect">
            <a:avLst/>
          </a:prstGeom>
          <a:noFill/>
        </p:spPr>
        <p:txBody>
          <a:bodyPr wrap="none" rtlCol="0">
            <a:spAutoFit/>
          </a:bodyPr>
          <a:lstStyle/>
          <a:p>
            <a:pPr algn="ctr"/>
            <a:r>
              <a:rPr lang="en-US" sz="2000" dirty="0"/>
              <a:t>Lignocellulose is a complex polymer obtained from plant cell walls. It has many aromatic subunits.</a:t>
            </a:r>
          </a:p>
        </p:txBody>
      </p:sp>
      <p:sp>
        <p:nvSpPr>
          <p:cNvPr id="6" name="TextBox 5">
            <a:extLst>
              <a:ext uri="{FF2B5EF4-FFF2-40B4-BE49-F238E27FC236}">
                <a16:creationId xmlns:a16="http://schemas.microsoft.com/office/drawing/2014/main" id="{FD3582D9-7A15-B240-9068-A2502C7472E1}"/>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161493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ângulo 32">
            <a:extLst>
              <a:ext uri="{FF2B5EF4-FFF2-40B4-BE49-F238E27FC236}">
                <a16:creationId xmlns:a16="http://schemas.microsoft.com/office/drawing/2014/main" id="{0EED246F-1666-4C68-B365-F5AE71B0F1D1}"/>
              </a:ext>
            </a:extLst>
          </p:cNvPr>
          <p:cNvSpPr/>
          <p:nvPr/>
        </p:nvSpPr>
        <p:spPr>
          <a:xfrm>
            <a:off x="7890715" y="1422973"/>
            <a:ext cx="2736158" cy="5167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dirty="0"/>
              <a:t>Retains applied nitrogen longer in the plants’ root zone, optimizing crop utilization and yield, and reducing nutrient run-off.</a:t>
            </a:r>
          </a:p>
        </p:txBody>
      </p:sp>
      <p:sp>
        <p:nvSpPr>
          <p:cNvPr id="3" name="Retângulo 2">
            <a:extLst>
              <a:ext uri="{FF2B5EF4-FFF2-40B4-BE49-F238E27FC236}">
                <a16:creationId xmlns:a16="http://schemas.microsoft.com/office/drawing/2014/main" id="{5602DF75-FB9D-483C-83AF-664422F296E2}"/>
              </a:ext>
            </a:extLst>
          </p:cNvPr>
          <p:cNvSpPr/>
          <p:nvPr/>
        </p:nvSpPr>
        <p:spPr>
          <a:xfrm>
            <a:off x="1539587" y="1428117"/>
            <a:ext cx="2770272" cy="5156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a:t>Retains applied nitrogen longer in the plants’ root zone, optimizing crop utilization and yield, and reducing nutrient run-off.</a:t>
            </a:r>
            <a:endParaRPr lang="en-US" dirty="0"/>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20855" y="5212724"/>
            <a:ext cx="1349869" cy="1194622"/>
          </a:xfrm>
          <a:prstGeom prst="rect">
            <a:avLst/>
          </a:prstGeom>
        </p:spPr>
      </p:pic>
      <p:sp>
        <p:nvSpPr>
          <p:cNvPr id="30" name="Right Brace 29"/>
          <p:cNvSpPr/>
          <p:nvPr/>
        </p:nvSpPr>
        <p:spPr bwMode="auto">
          <a:xfrm rot="5400000">
            <a:off x="5823631" y="4614551"/>
            <a:ext cx="493937" cy="2794000"/>
          </a:xfrm>
          <a:prstGeom prst="rightBrace">
            <a:avLst>
              <a:gd name="adj1" fmla="val 43607"/>
              <a:gd name="adj2" fmla="val 49545"/>
            </a:avLst>
          </a:prstGeom>
          <a:solidFill>
            <a:srgbClr val="FFFFFF"/>
          </a:solidFill>
          <a:ln w="9525" cap="flat" cmpd="sng" algn="ctr">
            <a:solidFill>
              <a:schemeClr val="tx2"/>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Calibri Regular" charset="0"/>
              <a:ea typeface="ＭＳ Ｐゴシック" pitchFamily="-72" charset="-128"/>
              <a:cs typeface="ＭＳ Ｐゴシック" pitchFamily="-72" charset="-128"/>
            </a:endParaRPr>
          </a:p>
        </p:txBody>
      </p:sp>
      <p:sp>
        <p:nvSpPr>
          <p:cNvPr id="2" name="Title 1"/>
          <p:cNvSpPr>
            <a:spLocks noGrp="1"/>
          </p:cNvSpPr>
          <p:nvPr>
            <p:ph type="title"/>
          </p:nvPr>
        </p:nvSpPr>
        <p:spPr>
          <a:xfrm>
            <a:off x="1978083" y="197629"/>
            <a:ext cx="8244408" cy="707886"/>
          </a:xfrm>
        </p:spPr>
        <p:txBody>
          <a:bodyPr>
            <a:spAutoFit/>
          </a:bodyPr>
          <a:lstStyle/>
          <a:p>
            <a:pPr algn="ctr">
              <a:lnSpc>
                <a:spcPct val="100000"/>
              </a:lnSpc>
            </a:pPr>
            <a:r>
              <a:rPr lang="en-US" sz="4000" b="1" dirty="0">
                <a:latin typeface="+mn-lt"/>
              </a:rPr>
              <a:t>Main Industries for Lignocellulose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6909" t="37739" r="56209" b="36408"/>
          <a:stretch/>
        </p:blipFill>
        <p:spPr>
          <a:xfrm>
            <a:off x="1754947" y="2099778"/>
            <a:ext cx="2337708" cy="1516918"/>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4559" t="37739" r="52410" b="36408"/>
          <a:stretch/>
        </p:blipFill>
        <p:spPr>
          <a:xfrm>
            <a:off x="8011817" y="2167748"/>
            <a:ext cx="2615056" cy="138097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7624" y="4366962"/>
            <a:ext cx="1537681" cy="204038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444" y="4263703"/>
            <a:ext cx="1368152" cy="1563282"/>
          </a:xfrm>
          <a:prstGeom prst="rect">
            <a:avLst/>
          </a:prstGeom>
        </p:spPr>
      </p:pic>
      <p:cxnSp>
        <p:nvCxnSpPr>
          <p:cNvPr id="12" name="Curved Connector 11"/>
          <p:cNvCxnSpPr>
            <a:cxnSpLocks/>
            <a:stCxn id="43" idx="1"/>
            <a:endCxn id="4" idx="3"/>
          </p:cNvCxnSpPr>
          <p:nvPr/>
        </p:nvCxnSpPr>
        <p:spPr bwMode="auto">
          <a:xfrm rot="10800000" flipV="1">
            <a:off x="4092655" y="2622919"/>
            <a:ext cx="1214486" cy="235318"/>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4" name="Curved Connector 13"/>
          <p:cNvCxnSpPr>
            <a:cxnSpLocks/>
          </p:cNvCxnSpPr>
          <p:nvPr/>
        </p:nvCxnSpPr>
        <p:spPr bwMode="auto">
          <a:xfrm>
            <a:off x="2923801" y="3635948"/>
            <a:ext cx="1602803" cy="125361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cxnSpLocks/>
            <a:stCxn id="4" idx="2"/>
            <a:endCxn id="7" idx="0"/>
          </p:cNvCxnSpPr>
          <p:nvPr/>
        </p:nvCxnSpPr>
        <p:spPr bwMode="auto">
          <a:xfrm flipH="1">
            <a:off x="2896465" y="3616696"/>
            <a:ext cx="27336" cy="7502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1712996" y="1687454"/>
            <a:ext cx="2376264" cy="400110"/>
          </a:xfrm>
          <a:prstGeom prst="rect">
            <a:avLst/>
          </a:prstGeom>
          <a:noFill/>
        </p:spPr>
        <p:txBody>
          <a:bodyPr wrap="square" rtlCol="0">
            <a:spAutoFit/>
          </a:bodyPr>
          <a:lstStyle/>
          <a:p>
            <a:pPr algn="ctr"/>
            <a:r>
              <a:rPr lang="en-US" sz="2000" dirty="0"/>
              <a:t>PAPER INDUSTRY</a:t>
            </a:r>
          </a:p>
        </p:txBody>
      </p:sp>
      <p:sp>
        <p:nvSpPr>
          <p:cNvPr id="23" name="Rectangle 22"/>
          <p:cNvSpPr/>
          <p:nvPr/>
        </p:nvSpPr>
        <p:spPr>
          <a:xfrm>
            <a:off x="7900565" y="1688980"/>
            <a:ext cx="2734780" cy="400110"/>
          </a:xfrm>
          <a:prstGeom prst="rect">
            <a:avLst/>
          </a:prstGeom>
        </p:spPr>
        <p:txBody>
          <a:bodyPr wrap="square">
            <a:spAutoFit/>
          </a:bodyPr>
          <a:lstStyle/>
          <a:p>
            <a:pPr algn="ctr"/>
            <a:r>
              <a:rPr lang="en-US" sz="2000" dirty="0"/>
              <a:t>BIOETHANOL INDUSTRY</a:t>
            </a:r>
          </a:p>
        </p:txBody>
      </p:sp>
      <p:cxnSp>
        <p:nvCxnSpPr>
          <p:cNvPr id="25" name="Curved Connector 24"/>
          <p:cNvCxnSpPr>
            <a:cxnSpLocks/>
            <a:stCxn id="43" idx="3"/>
          </p:cNvCxnSpPr>
          <p:nvPr/>
        </p:nvCxnSpPr>
        <p:spPr bwMode="auto">
          <a:xfrm>
            <a:off x="6913086" y="2622919"/>
            <a:ext cx="1367314" cy="157571"/>
          </a:xfrm>
          <a:prstGeom prst="curvedConnector3">
            <a:avLst/>
          </a:prstGeom>
          <a:solidFill>
            <a:schemeClr val="accent1"/>
          </a:solidFill>
          <a:ln w="9525" cap="flat" cmpd="sng" algn="ctr">
            <a:solidFill>
              <a:schemeClr val="tx1"/>
            </a:solidFill>
            <a:prstDash val="solid"/>
            <a:round/>
            <a:headEnd type="none" w="med" len="med"/>
            <a:tailEnd type="arrow"/>
          </a:ln>
          <a:effectLst/>
        </p:spPr>
      </p:cxnSp>
      <p:pic>
        <p:nvPicPr>
          <p:cNvPr id="27" name="Picture 26"/>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042635" y="4481078"/>
            <a:ext cx="1488165" cy="1116124"/>
          </a:xfrm>
          <a:prstGeom prst="rect">
            <a:avLst/>
          </a:prstGeom>
        </p:spPr>
      </p:pic>
      <p:sp>
        <p:nvSpPr>
          <p:cNvPr id="31" name="TextBox 30"/>
          <p:cNvSpPr txBox="1"/>
          <p:nvPr/>
        </p:nvSpPr>
        <p:spPr>
          <a:xfrm>
            <a:off x="6135480" y="5517233"/>
            <a:ext cx="1440160" cy="307777"/>
          </a:xfrm>
          <a:prstGeom prst="rect">
            <a:avLst/>
          </a:prstGeom>
          <a:noFill/>
        </p:spPr>
        <p:txBody>
          <a:bodyPr wrap="square" rtlCol="0">
            <a:spAutoFit/>
          </a:bodyPr>
          <a:lstStyle/>
          <a:p>
            <a:pPr algn="ctr"/>
            <a:r>
              <a:rPr lang="en-US" sz="1400" dirty="0"/>
              <a:t>Lignin powder</a:t>
            </a:r>
          </a:p>
        </p:txBody>
      </p:sp>
      <p:pic>
        <p:nvPicPr>
          <p:cNvPr id="32" name="Picture 31"/>
          <p:cNvPicPr>
            <a:picLocks noChangeAspect="1"/>
          </p:cNvPicPr>
          <p:nvPr/>
        </p:nvPicPr>
        <p:blipFill rotWithShape="1">
          <a:blip r:embed="rId8" cstate="screen">
            <a:extLst>
              <a:ext uri="{28A0092B-C50C-407E-A947-70E740481C1C}">
                <a14:useLocalDpi xmlns:a14="http://schemas.microsoft.com/office/drawing/2010/main"/>
              </a:ext>
            </a:extLst>
          </a:blip>
          <a:srcRect l="-619" t="8009" r="62115" b="61220"/>
          <a:stretch/>
        </p:blipFill>
        <p:spPr>
          <a:xfrm>
            <a:off x="8011817" y="3095379"/>
            <a:ext cx="2592442" cy="1637353"/>
          </a:xfrm>
          <a:prstGeom prst="rect">
            <a:avLst/>
          </a:prstGeom>
        </p:spPr>
      </p:pic>
      <p:sp>
        <p:nvSpPr>
          <p:cNvPr id="36" name="TextBox 35"/>
          <p:cNvSpPr txBox="1"/>
          <p:nvPr/>
        </p:nvSpPr>
        <p:spPr>
          <a:xfrm>
            <a:off x="9658840" y="5507606"/>
            <a:ext cx="1009432" cy="307777"/>
          </a:xfrm>
          <a:prstGeom prst="rect">
            <a:avLst/>
          </a:prstGeom>
          <a:noFill/>
        </p:spPr>
        <p:txBody>
          <a:bodyPr wrap="square" rtlCol="0">
            <a:spAutoFit/>
          </a:bodyPr>
          <a:lstStyle/>
          <a:p>
            <a:r>
              <a:rPr lang="en-US" sz="1400" dirty="0"/>
              <a:t>Bioethanol</a:t>
            </a:r>
          </a:p>
        </p:txBody>
      </p:sp>
      <p:cxnSp>
        <p:nvCxnSpPr>
          <p:cNvPr id="38" name="Straight Arrow Connector 37"/>
          <p:cNvCxnSpPr>
            <a:cxnSpLocks/>
            <a:endCxn id="35" idx="0"/>
          </p:cNvCxnSpPr>
          <p:nvPr/>
        </p:nvCxnSpPr>
        <p:spPr bwMode="auto">
          <a:xfrm flipH="1">
            <a:off x="9295789" y="4727796"/>
            <a:ext cx="9742" cy="48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Curved Connector 39"/>
          <p:cNvCxnSpPr>
            <a:cxnSpLocks/>
          </p:cNvCxnSpPr>
          <p:nvPr/>
        </p:nvCxnSpPr>
        <p:spPr bwMode="auto">
          <a:xfrm rot="10800000" flipV="1">
            <a:off x="7530801" y="4635613"/>
            <a:ext cx="1203547" cy="19021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42" name="TextBox 41"/>
          <p:cNvSpPr txBox="1"/>
          <p:nvPr/>
        </p:nvSpPr>
        <p:spPr>
          <a:xfrm>
            <a:off x="4588119" y="6215782"/>
            <a:ext cx="3024336" cy="369332"/>
          </a:xfrm>
          <a:prstGeom prst="rect">
            <a:avLst/>
          </a:prstGeom>
          <a:noFill/>
        </p:spPr>
        <p:txBody>
          <a:bodyPr wrap="square" rtlCol="0">
            <a:spAutoFit/>
          </a:bodyPr>
          <a:lstStyle/>
          <a:p>
            <a:pPr algn="ctr"/>
            <a:r>
              <a:rPr lang="en-US" dirty="0"/>
              <a:t>Burnt or Discarded</a:t>
            </a:r>
          </a:p>
        </p:txBody>
      </p:sp>
      <p:pic>
        <p:nvPicPr>
          <p:cNvPr id="43" name="Picture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07141" y="1345811"/>
            <a:ext cx="1605945" cy="2554216"/>
          </a:xfrm>
          <a:prstGeom prst="rect">
            <a:avLst/>
          </a:prstGeom>
        </p:spPr>
      </p:pic>
      <p:sp>
        <p:nvSpPr>
          <p:cNvPr id="26" name="TextBox 25">
            <a:extLst>
              <a:ext uri="{FF2B5EF4-FFF2-40B4-BE49-F238E27FC236}">
                <a16:creationId xmlns:a16="http://schemas.microsoft.com/office/drawing/2014/main" id="{EB8EC67D-A44F-F643-9336-89BC256B148C}"/>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070747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55827" y="2154861"/>
            <a:ext cx="2520280" cy="2031325"/>
          </a:xfrm>
          <a:prstGeom prst="rect">
            <a:avLst/>
          </a:prstGeom>
          <a:noFill/>
        </p:spPr>
        <p:txBody>
          <a:bodyPr wrap="square" rtlCol="0">
            <a:spAutoFit/>
          </a:bodyPr>
          <a:lstStyle/>
          <a:p>
            <a:pPr algn="ctr"/>
            <a:r>
              <a:rPr lang="en-US" dirty="0"/>
              <a:t>A Need of New Technology: </a:t>
            </a:r>
          </a:p>
          <a:p>
            <a:pPr algn="ctr"/>
            <a:endParaRPr lang="en-US" dirty="0"/>
          </a:p>
          <a:p>
            <a:pPr algn="ctr"/>
            <a:r>
              <a:rPr lang="en-US" dirty="0"/>
              <a:t>Economical</a:t>
            </a:r>
          </a:p>
          <a:p>
            <a:pPr algn="ctr"/>
            <a:r>
              <a:rPr lang="en-US" dirty="0"/>
              <a:t>Sustainable</a:t>
            </a:r>
          </a:p>
          <a:p>
            <a:pPr algn="ctr"/>
            <a:r>
              <a:rPr lang="en-US" dirty="0"/>
              <a:t>Selective</a:t>
            </a:r>
          </a:p>
          <a:p>
            <a:pPr algn="ctr"/>
            <a:r>
              <a:rPr lang="en-US" dirty="0"/>
              <a:t>Efficient</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37627"/>
          <a:stretch/>
        </p:blipFill>
        <p:spPr>
          <a:xfrm>
            <a:off x="1096692" y="1353302"/>
            <a:ext cx="3928973" cy="4978400"/>
          </a:xfrm>
          <a:prstGeom prst="rect">
            <a:avLst/>
          </a:prstGeom>
        </p:spPr>
      </p:pic>
      <p:sp>
        <p:nvSpPr>
          <p:cNvPr id="2"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Lignin: A Source of Renewable ‘Drop-in’ Platform Chemicals</a:t>
            </a:r>
          </a:p>
        </p:txBody>
      </p:sp>
      <p:sp>
        <p:nvSpPr>
          <p:cNvPr id="9" name="Right Arrow 8"/>
          <p:cNvSpPr/>
          <p:nvPr/>
        </p:nvSpPr>
        <p:spPr bwMode="auto">
          <a:xfrm>
            <a:off x="4999843" y="2766982"/>
            <a:ext cx="2232248" cy="288032"/>
          </a:xfrm>
          <a:prstGeom prst="rightArrow">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Calibri Regular" charset="0"/>
              <a:ea typeface="ＭＳ Ｐゴシック" pitchFamily="-72" charset="-128"/>
              <a:cs typeface="ＭＳ Ｐゴシック" pitchFamily="-72" charset="-128"/>
            </a:endParaRPr>
          </a:p>
        </p:txBody>
      </p:sp>
      <p:pic>
        <p:nvPicPr>
          <p:cNvPr id="12" name="Picture 11"/>
          <p:cNvPicPr>
            <a:picLocks noChangeAspect="1"/>
          </p:cNvPicPr>
          <p:nvPr/>
        </p:nvPicPr>
        <p:blipFill>
          <a:blip r:embed="rId3"/>
          <a:stretch>
            <a:fillRect/>
          </a:stretch>
        </p:blipFill>
        <p:spPr>
          <a:xfrm>
            <a:off x="8392506" y="1992672"/>
            <a:ext cx="1030102" cy="1727912"/>
          </a:xfrm>
          <a:prstGeom prst="rect">
            <a:avLst/>
          </a:prstGeom>
        </p:spPr>
      </p:pic>
      <p:sp>
        <p:nvSpPr>
          <p:cNvPr id="3" name="TextBox 2"/>
          <p:cNvSpPr txBox="1"/>
          <p:nvPr/>
        </p:nvSpPr>
        <p:spPr>
          <a:xfrm>
            <a:off x="8452143" y="3642447"/>
            <a:ext cx="910827" cy="400110"/>
          </a:xfrm>
          <a:prstGeom prst="rect">
            <a:avLst/>
          </a:prstGeom>
          <a:noFill/>
        </p:spPr>
        <p:txBody>
          <a:bodyPr wrap="none" rtlCol="0">
            <a:spAutoFit/>
          </a:bodyPr>
          <a:lstStyle/>
          <a:p>
            <a:r>
              <a:rPr lang="en-US" sz="2000" dirty="0"/>
              <a:t>phenol</a:t>
            </a:r>
          </a:p>
        </p:txBody>
      </p:sp>
      <p:sp>
        <p:nvSpPr>
          <p:cNvPr id="4" name="TextBox 3"/>
          <p:cNvSpPr txBox="1"/>
          <p:nvPr/>
        </p:nvSpPr>
        <p:spPr>
          <a:xfrm>
            <a:off x="6676710" y="4485686"/>
            <a:ext cx="4461692" cy="1938992"/>
          </a:xfrm>
          <a:prstGeom prst="rect">
            <a:avLst/>
          </a:prstGeom>
          <a:noFill/>
        </p:spPr>
        <p:txBody>
          <a:bodyPr wrap="square" rtlCol="0">
            <a:spAutoFit/>
          </a:bodyPr>
          <a:lstStyle/>
          <a:p>
            <a:r>
              <a:rPr lang="en-US" sz="2000" dirty="0"/>
              <a:t>The lignin structure includes aromatic (ring) structures.</a:t>
            </a:r>
          </a:p>
          <a:p>
            <a:endParaRPr lang="en-US" sz="2000" dirty="0"/>
          </a:p>
          <a:p>
            <a:r>
              <a:rPr lang="en-US" sz="2000" dirty="0"/>
              <a:t>If it is broken down selectively, it can be a source of drop-in platform chemicals such as phenol.</a:t>
            </a:r>
          </a:p>
        </p:txBody>
      </p:sp>
    </p:spTree>
    <p:extLst>
      <p:ext uri="{BB962C8B-B14F-4D97-AF65-F5344CB8AC3E}">
        <p14:creationId xmlns:p14="http://schemas.microsoft.com/office/powerpoint/2010/main" val="142203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302038"/>
            <a:ext cx="12017829" cy="590931"/>
          </a:xfrm>
        </p:spPr>
        <p:txBody>
          <a:bodyPr>
            <a:spAutoFit/>
          </a:bodyPr>
          <a:lstStyle/>
          <a:p>
            <a:pPr marL="363538"/>
            <a:r>
              <a:rPr lang="en-US" sz="3600" b="1" dirty="0">
                <a:latin typeface="+mn-lt"/>
              </a:rPr>
              <a:t>A Depolymerization Strategy for the Valorization of Lignin </a:t>
            </a:r>
          </a:p>
        </p:txBody>
      </p:sp>
      <p:sp>
        <p:nvSpPr>
          <p:cNvPr id="3" name="Content Placeholder 2"/>
          <p:cNvSpPr>
            <a:spLocks noGrp="1"/>
          </p:cNvSpPr>
          <p:nvPr>
            <p:ph idx="1"/>
          </p:nvPr>
        </p:nvSpPr>
        <p:spPr>
          <a:xfrm>
            <a:off x="2152650" y="1510498"/>
            <a:ext cx="7886700" cy="986643"/>
          </a:xfrm>
        </p:spPr>
        <p:txBody>
          <a:bodyPr/>
          <a:lstStyle/>
          <a:p>
            <a:pPr marL="0" indent="0" algn="ctr">
              <a:buNone/>
            </a:pPr>
            <a:r>
              <a:rPr lang="en-US" dirty="0"/>
              <a:t>With the addition of hydrogen and a selective catalyst, lignin can be broken down into phenols.</a:t>
            </a:r>
          </a:p>
        </p:txBody>
      </p:sp>
      <p:pic>
        <p:nvPicPr>
          <p:cNvPr id="7" name="Picture 6"/>
          <p:cNvPicPr>
            <a:picLocks noChangeAspect="1"/>
          </p:cNvPicPr>
          <p:nvPr/>
        </p:nvPicPr>
        <p:blipFill>
          <a:blip r:embed="rId2"/>
          <a:stretch>
            <a:fillRect/>
          </a:stretch>
        </p:blipFill>
        <p:spPr>
          <a:xfrm>
            <a:off x="1506136" y="3114670"/>
            <a:ext cx="9179726" cy="1963488"/>
          </a:xfrm>
          <a:prstGeom prst="rect">
            <a:avLst/>
          </a:prstGeom>
        </p:spPr>
      </p:pic>
      <p:sp>
        <p:nvSpPr>
          <p:cNvPr id="4" name="TextBox 3"/>
          <p:cNvSpPr txBox="1"/>
          <p:nvPr/>
        </p:nvSpPr>
        <p:spPr>
          <a:xfrm>
            <a:off x="2871150" y="5162729"/>
            <a:ext cx="923651" cy="461665"/>
          </a:xfrm>
          <a:prstGeom prst="rect">
            <a:avLst/>
          </a:prstGeom>
          <a:noFill/>
        </p:spPr>
        <p:txBody>
          <a:bodyPr wrap="none" rtlCol="0">
            <a:spAutoFit/>
          </a:bodyPr>
          <a:lstStyle/>
          <a:p>
            <a:r>
              <a:rPr lang="en-US" sz="2400" dirty="0">
                <a:latin typeface="Calibri Regular" charset="0"/>
              </a:rPr>
              <a:t>Lignin</a:t>
            </a:r>
          </a:p>
        </p:txBody>
      </p:sp>
      <p:sp>
        <p:nvSpPr>
          <p:cNvPr id="5" name="TextBox 4"/>
          <p:cNvSpPr txBox="1"/>
          <p:nvPr/>
        </p:nvSpPr>
        <p:spPr>
          <a:xfrm>
            <a:off x="8656127" y="5160045"/>
            <a:ext cx="1173719" cy="461665"/>
          </a:xfrm>
          <a:prstGeom prst="rect">
            <a:avLst/>
          </a:prstGeom>
          <a:noFill/>
        </p:spPr>
        <p:txBody>
          <a:bodyPr wrap="none" rtlCol="0">
            <a:spAutoFit/>
          </a:bodyPr>
          <a:lstStyle/>
          <a:p>
            <a:r>
              <a:rPr lang="en-US" sz="2400" dirty="0">
                <a:latin typeface="Calibri Regular" charset="0"/>
              </a:rPr>
              <a:t>Phenols</a:t>
            </a:r>
          </a:p>
        </p:txBody>
      </p:sp>
    </p:spTree>
    <p:extLst>
      <p:ext uri="{BB962C8B-B14F-4D97-AF65-F5344CB8AC3E}">
        <p14:creationId xmlns:p14="http://schemas.microsoft.com/office/powerpoint/2010/main" val="1882202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600200"/>
            <a:ext cx="6248400" cy="4873752"/>
          </a:xfrm>
        </p:spPr>
        <p:txBody>
          <a:bodyPr/>
          <a:lstStyle/>
          <a:p>
            <a:r>
              <a:rPr lang="en-US" dirty="0"/>
              <a:t>Vanilla has been extracted and used, for instance for making chocolate drinks by the Aztecs</a:t>
            </a:r>
          </a:p>
          <a:p>
            <a:r>
              <a:rPr lang="en-US" dirty="0"/>
              <a:t>Vanillin can be found in many plants. The highest natural concentrations, 1–3% and sometimes higher, are found in the properly cured pods of the “vanilla bean”</a:t>
            </a:r>
          </a:p>
          <a:p>
            <a:pPr marL="0" indent="0">
              <a:buNone/>
            </a:pPr>
            <a:endParaRPr lang="en-US" dirty="0"/>
          </a:p>
        </p:txBody>
      </p:sp>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pic>
        <p:nvPicPr>
          <p:cNvPr id="6" name="Picture 5"/>
          <p:cNvPicPr>
            <a:picLocks noChangeAspect="1"/>
          </p:cNvPicPr>
          <p:nvPr/>
        </p:nvPicPr>
        <p:blipFill>
          <a:blip r:embed="rId2"/>
          <a:stretch>
            <a:fillRect/>
          </a:stretch>
        </p:blipFill>
        <p:spPr>
          <a:xfrm>
            <a:off x="7924800" y="1420951"/>
            <a:ext cx="2247900" cy="2247900"/>
          </a:xfrm>
          <a:prstGeom prst="rect">
            <a:avLst/>
          </a:prstGeom>
        </p:spPr>
      </p:pic>
      <p:pic>
        <p:nvPicPr>
          <p:cNvPr id="8" name="Picture 7"/>
          <p:cNvPicPr>
            <a:picLocks noChangeAspect="1"/>
          </p:cNvPicPr>
          <p:nvPr/>
        </p:nvPicPr>
        <p:blipFill>
          <a:blip r:embed="rId3"/>
          <a:stretch>
            <a:fillRect/>
          </a:stretch>
        </p:blipFill>
        <p:spPr>
          <a:xfrm>
            <a:off x="8035405" y="3541287"/>
            <a:ext cx="1993352" cy="1420263"/>
          </a:xfrm>
          <a:prstGeom prst="rect">
            <a:avLst/>
          </a:prstGeom>
        </p:spPr>
      </p:pic>
      <p:pic>
        <p:nvPicPr>
          <p:cNvPr id="9" name="Picture 8"/>
          <p:cNvPicPr>
            <a:picLocks noChangeAspect="1"/>
          </p:cNvPicPr>
          <p:nvPr/>
        </p:nvPicPr>
        <p:blipFill>
          <a:blip r:embed="rId4"/>
          <a:stretch>
            <a:fillRect/>
          </a:stretch>
        </p:blipFill>
        <p:spPr>
          <a:xfrm>
            <a:off x="4493419" y="4757186"/>
            <a:ext cx="1223962" cy="1223962"/>
          </a:xfrm>
          <a:prstGeom prst="rect">
            <a:avLst/>
          </a:prstGeom>
        </p:spPr>
      </p:pic>
      <p:sp>
        <p:nvSpPr>
          <p:cNvPr id="10"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603223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1" y="1600200"/>
            <a:ext cx="6054205" cy="4873752"/>
          </a:xfrm>
        </p:spPr>
        <p:txBody>
          <a:bodyPr>
            <a:normAutofit lnSpcReduction="10000"/>
          </a:bodyPr>
          <a:lstStyle/>
          <a:p>
            <a:r>
              <a:rPr lang="en-US" dirty="0"/>
              <a:t>In 1874–75, synthetic vanillin could be prepared from eugenol (clove oil), it was competitive with naturally extracted vanillin and became the main source of vanillin until the 1920s</a:t>
            </a:r>
          </a:p>
          <a:p>
            <a:endParaRPr lang="en-US" dirty="0"/>
          </a:p>
          <a:p>
            <a:endParaRPr lang="en-US" dirty="0"/>
          </a:p>
          <a:p>
            <a:endParaRPr lang="en-US" dirty="0"/>
          </a:p>
          <a:p>
            <a:endParaRPr lang="en-US" dirty="0"/>
          </a:p>
          <a:p>
            <a:r>
              <a:rPr lang="en-US" dirty="0"/>
              <a:t>The next phase was to produce it from lignin</a:t>
            </a:r>
          </a:p>
          <a:p>
            <a:endParaRPr lang="en-US" dirty="0"/>
          </a:p>
          <a:p>
            <a:endParaRPr lang="en-US" dirty="0"/>
          </a:p>
          <a:p>
            <a:endParaRPr lang="en-US" dirty="0"/>
          </a:p>
          <a:p>
            <a:pPr marL="0" indent="0">
              <a:buNone/>
            </a:pPr>
            <a:endParaRPr lang="en-US" dirty="0"/>
          </a:p>
        </p:txBody>
      </p:sp>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pic>
        <p:nvPicPr>
          <p:cNvPr id="7" name="Picture 6"/>
          <p:cNvPicPr>
            <a:picLocks noChangeAspect="1"/>
          </p:cNvPicPr>
          <p:nvPr/>
        </p:nvPicPr>
        <p:blipFill rotWithShape="1">
          <a:blip r:embed="rId2"/>
          <a:srcRect l="15000" t="52223" r="52083" b="29259"/>
          <a:stretch/>
        </p:blipFill>
        <p:spPr>
          <a:xfrm>
            <a:off x="2438401" y="3550260"/>
            <a:ext cx="5338141" cy="1689285"/>
          </a:xfrm>
          <a:prstGeom prst="rect">
            <a:avLst/>
          </a:prstGeom>
        </p:spPr>
      </p:pic>
      <p:pic>
        <p:nvPicPr>
          <p:cNvPr id="10" name="Picture 9"/>
          <p:cNvPicPr>
            <a:picLocks noChangeAspect="1"/>
          </p:cNvPicPr>
          <p:nvPr/>
        </p:nvPicPr>
        <p:blipFill>
          <a:blip r:embed="rId3"/>
          <a:stretch>
            <a:fillRect/>
          </a:stretch>
        </p:blipFill>
        <p:spPr>
          <a:xfrm>
            <a:off x="8001001" y="1600200"/>
            <a:ext cx="2466975" cy="1847850"/>
          </a:xfrm>
          <a:prstGeom prst="rect">
            <a:avLst/>
          </a:prstGeom>
        </p:spPr>
      </p:pic>
      <p:sp>
        <p:nvSpPr>
          <p:cNvPr id="11" name="TextBox 10"/>
          <p:cNvSpPr txBox="1"/>
          <p:nvPr/>
        </p:nvSpPr>
        <p:spPr>
          <a:xfrm>
            <a:off x="8035406" y="3550259"/>
            <a:ext cx="2227783" cy="369332"/>
          </a:xfrm>
          <a:prstGeom prst="rect">
            <a:avLst/>
          </a:prstGeom>
          <a:noFill/>
        </p:spPr>
        <p:txBody>
          <a:bodyPr wrap="square" rtlCol="0">
            <a:spAutoFit/>
          </a:bodyPr>
          <a:lstStyle/>
          <a:p>
            <a:r>
              <a:rPr lang="en-US" dirty="0">
                <a:latin typeface="+mj-lt"/>
              </a:rPr>
              <a:t>Clove oil (eugenol)</a:t>
            </a:r>
          </a:p>
        </p:txBody>
      </p:sp>
      <p:sp>
        <p:nvSpPr>
          <p:cNvPr id="13"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3265863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1600200"/>
            <a:ext cx="8153400" cy="4873752"/>
          </a:xfrm>
        </p:spPr>
        <p:txBody>
          <a:bodyPr/>
          <a:lstStyle/>
          <a:p>
            <a:r>
              <a:rPr lang="en-US" dirty="0"/>
              <a:t>The conversion of lignin (waste pulping process) to vanillin was first suggested at the end of the </a:t>
            </a:r>
            <a:r>
              <a:rPr lang="en-US" dirty="0" err="1"/>
              <a:t>XIX</a:t>
            </a:r>
            <a:r>
              <a:rPr lang="en-US" baseline="30000" dirty="0" err="1"/>
              <a:t>th</a:t>
            </a:r>
            <a:r>
              <a:rPr lang="en-US" dirty="0"/>
              <a:t> century</a:t>
            </a:r>
          </a:p>
          <a:p>
            <a:r>
              <a:rPr lang="en-US" dirty="0"/>
              <a:t>  Some of the research was done at McGill (1930s) with G.H. Tomlinson. Yields up to 10% with O</a:t>
            </a:r>
            <a:r>
              <a:rPr lang="en-US" baseline="-25000" dirty="0"/>
              <a:t>2</a:t>
            </a:r>
            <a:r>
              <a:rPr lang="en-US" dirty="0"/>
              <a:t> and 3-% with nitrobenzene where obtained</a:t>
            </a:r>
          </a:p>
          <a:p>
            <a:endParaRPr lang="en-US" dirty="0"/>
          </a:p>
          <a:p>
            <a:endParaRPr lang="en-US" dirty="0"/>
          </a:p>
          <a:p>
            <a:endParaRPr lang="en-US" dirty="0"/>
          </a:p>
          <a:p>
            <a:pPr marL="0" indent="0">
              <a:buNone/>
            </a:pPr>
            <a:endParaRPr lang="en-US" dirty="0"/>
          </a:p>
        </p:txBody>
      </p:sp>
      <p:sp>
        <p:nvSpPr>
          <p:cNvPr id="5" name="Rectangle 4"/>
          <p:cNvSpPr/>
          <p:nvPr/>
        </p:nvSpPr>
        <p:spPr>
          <a:xfrm>
            <a:off x="1752600" y="6502626"/>
            <a:ext cx="7391400" cy="307777"/>
          </a:xfrm>
          <a:prstGeom prst="rect">
            <a:avLst/>
          </a:prstGeom>
        </p:spPr>
        <p:txBody>
          <a:bodyPr wrap="square">
            <a:spAutoFit/>
          </a:bodyPr>
          <a:lstStyle/>
          <a:p>
            <a:r>
              <a:rPr lang="de-DE" sz="1400" dirty="0">
                <a:solidFill>
                  <a:schemeClr val="bg1">
                    <a:lumMod val="50000"/>
                  </a:schemeClr>
                </a:solidFill>
              </a:rPr>
              <a:t>Tomlinson, G. H., II; Hibbert, H. </a:t>
            </a:r>
            <a:r>
              <a:rPr lang="de-DE" sz="1400" i="1" dirty="0">
                <a:solidFill>
                  <a:schemeClr val="bg1">
                    <a:lumMod val="50000"/>
                  </a:schemeClr>
                </a:solidFill>
              </a:rPr>
              <a:t>J. Am. Chem. Soc</a:t>
            </a:r>
            <a:r>
              <a:rPr lang="de-DE" sz="1400" dirty="0">
                <a:solidFill>
                  <a:schemeClr val="bg1">
                    <a:lumMod val="50000"/>
                  </a:schemeClr>
                </a:solidFill>
              </a:rPr>
              <a:t>. </a:t>
            </a:r>
            <a:r>
              <a:rPr lang="de-DE" sz="1400" b="1" dirty="0">
                <a:solidFill>
                  <a:schemeClr val="bg1">
                    <a:lumMod val="50000"/>
                  </a:schemeClr>
                </a:solidFill>
              </a:rPr>
              <a:t>1936</a:t>
            </a:r>
            <a:r>
              <a:rPr lang="de-DE" sz="1400" dirty="0">
                <a:solidFill>
                  <a:schemeClr val="bg1">
                    <a:lumMod val="50000"/>
                  </a:schemeClr>
                </a:solidFill>
              </a:rPr>
              <a:t>, 58, 345–348.</a:t>
            </a:r>
          </a:p>
        </p:txBody>
      </p:sp>
      <p:pic>
        <p:nvPicPr>
          <p:cNvPr id="7" name="Picture 6"/>
          <p:cNvPicPr>
            <a:picLocks noChangeAspect="1"/>
          </p:cNvPicPr>
          <p:nvPr/>
        </p:nvPicPr>
        <p:blipFill rotWithShape="1">
          <a:blip r:embed="rId2"/>
          <a:srcRect l="50000" t="32223" r="17083" b="41110"/>
          <a:stretch/>
        </p:blipFill>
        <p:spPr>
          <a:xfrm>
            <a:off x="3505200" y="4037217"/>
            <a:ext cx="5410200" cy="2465408"/>
          </a:xfrm>
          <a:prstGeom prst="rect">
            <a:avLst/>
          </a:prstGeom>
        </p:spPr>
      </p:pic>
      <p:sp>
        <p:nvSpPr>
          <p:cNvPr id="8"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2207159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sp>
        <p:nvSpPr>
          <p:cNvPr id="6" name="Rectangle 5"/>
          <p:cNvSpPr/>
          <p:nvPr/>
        </p:nvSpPr>
        <p:spPr>
          <a:xfrm>
            <a:off x="3048000" y="4526168"/>
            <a:ext cx="62484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a:latin typeface="Times New Roman" panose="02020603050405020304" pitchFamily="18" charset="0"/>
              </a:rPr>
              <a:t>The vanillin production of Ontario Pulp and Paper became such a valuable component of their operations that the scale was gradually expanded to 3.4 million kilograms per year by 1981, sufficient to supply 60% of the then current world market. This also began to subtly affect the pulping component of their business”</a:t>
            </a:r>
          </a:p>
        </p:txBody>
      </p:sp>
      <p:pic>
        <p:nvPicPr>
          <p:cNvPr id="8" name="Picture 7"/>
          <p:cNvPicPr>
            <a:picLocks noChangeAspect="1"/>
          </p:cNvPicPr>
          <p:nvPr/>
        </p:nvPicPr>
        <p:blipFill>
          <a:blip r:embed="rId2"/>
          <a:stretch>
            <a:fillRect/>
          </a:stretch>
        </p:blipFill>
        <p:spPr>
          <a:xfrm>
            <a:off x="4572000" y="1440069"/>
            <a:ext cx="3447962" cy="2694336"/>
          </a:xfrm>
          <a:prstGeom prst="rect">
            <a:avLst/>
          </a:prstGeom>
        </p:spPr>
      </p:pic>
      <p:sp>
        <p:nvSpPr>
          <p:cNvPr id="9" name="TextBox 8"/>
          <p:cNvSpPr txBox="1"/>
          <p:nvPr/>
        </p:nvSpPr>
        <p:spPr>
          <a:xfrm>
            <a:off x="4627405" y="4156836"/>
            <a:ext cx="3429000" cy="369332"/>
          </a:xfrm>
          <a:prstGeom prst="rect">
            <a:avLst/>
          </a:prstGeom>
          <a:noFill/>
        </p:spPr>
        <p:txBody>
          <a:bodyPr wrap="square" rtlCol="0">
            <a:spAutoFit/>
          </a:bodyPr>
          <a:lstStyle/>
          <a:p>
            <a:r>
              <a:rPr lang="en-US" dirty="0"/>
              <a:t>Paper mill, Thorold, ON</a:t>
            </a:r>
          </a:p>
        </p:txBody>
      </p:sp>
      <p:sp>
        <p:nvSpPr>
          <p:cNvPr id="10"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1352498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5001" t="48518" r="44583" b="17407"/>
          <a:stretch/>
        </p:blipFill>
        <p:spPr>
          <a:xfrm>
            <a:off x="2438400" y="2965439"/>
            <a:ext cx="7391400" cy="3505200"/>
          </a:xfrm>
          <a:prstGeom prst="rect">
            <a:avLst/>
          </a:prstGeom>
        </p:spPr>
      </p:pic>
      <p:sp>
        <p:nvSpPr>
          <p:cNvPr id="3" name="Content Placeholder 2"/>
          <p:cNvSpPr>
            <a:spLocks noGrp="1"/>
          </p:cNvSpPr>
          <p:nvPr>
            <p:ph sz="quarter" idx="1"/>
          </p:nvPr>
        </p:nvSpPr>
        <p:spPr>
          <a:xfrm>
            <a:off x="1981200" y="1600200"/>
            <a:ext cx="7848600" cy="4873752"/>
          </a:xfrm>
        </p:spPr>
        <p:txBody>
          <a:bodyPr/>
          <a:lstStyle/>
          <a:p>
            <a:r>
              <a:rPr lang="en-US" dirty="0"/>
              <a:t>Since the 1970 it become more competitive and more environmentally friendly to produce vanillin from petro chemicals. Via </a:t>
            </a:r>
            <a:r>
              <a:rPr lang="en-US" dirty="0" err="1"/>
              <a:t>guaiacol</a:t>
            </a:r>
            <a:r>
              <a:rPr lang="en-US" dirty="0"/>
              <a:t>. This is a process developed by </a:t>
            </a:r>
            <a:r>
              <a:rPr lang="en-US" dirty="0" err="1"/>
              <a:t>Rhodia</a:t>
            </a:r>
            <a:r>
              <a:rPr lang="en-US" dirty="0"/>
              <a:t>.</a:t>
            </a:r>
          </a:p>
          <a:p>
            <a:endParaRPr lang="en-US" dirty="0"/>
          </a:p>
          <a:p>
            <a:pPr marL="0" indent="0">
              <a:buNone/>
            </a:pPr>
            <a:endParaRPr lang="en-US" dirty="0"/>
          </a:p>
          <a:p>
            <a:endParaRPr lang="en-US" dirty="0"/>
          </a:p>
          <a:p>
            <a:endParaRPr lang="en-US" dirty="0"/>
          </a:p>
          <a:p>
            <a:endParaRPr lang="en-US" dirty="0"/>
          </a:p>
          <a:p>
            <a:pPr marL="0" indent="0">
              <a:buNone/>
            </a:pPr>
            <a:endParaRPr lang="en-US" dirty="0"/>
          </a:p>
        </p:txBody>
      </p:sp>
      <p:sp>
        <p:nvSpPr>
          <p:cNvPr id="5" name="Rectangle 4"/>
          <p:cNvSpPr/>
          <p:nvPr/>
        </p:nvSpPr>
        <p:spPr>
          <a:xfrm>
            <a:off x="1752600" y="6502626"/>
            <a:ext cx="3243324" cy="307777"/>
          </a:xfrm>
          <a:prstGeom prst="rect">
            <a:avLst/>
          </a:prstGeom>
        </p:spPr>
        <p:txBody>
          <a:bodyPr wrap="none">
            <a:spAutoFit/>
          </a:bodyPr>
          <a:lstStyle/>
          <a:p>
            <a:r>
              <a:rPr lang="en-US" sz="1400" dirty="0">
                <a:solidFill>
                  <a:schemeClr val="bg1">
                    <a:lumMod val="50000"/>
                  </a:schemeClr>
                </a:solidFill>
                <a:latin typeface="+mj-lt"/>
              </a:rPr>
              <a:t>M. B. Hocking, </a:t>
            </a:r>
            <a:r>
              <a:rPr lang="en-US" sz="1400" i="1" dirty="0">
                <a:solidFill>
                  <a:schemeClr val="bg1">
                    <a:lumMod val="50000"/>
                  </a:schemeClr>
                </a:solidFill>
                <a:latin typeface="+mj-lt"/>
              </a:rPr>
              <a:t>J. Chem. Ed.</a:t>
            </a:r>
            <a:r>
              <a:rPr lang="en-US" sz="1400" dirty="0">
                <a:solidFill>
                  <a:schemeClr val="bg1">
                    <a:lumMod val="50000"/>
                  </a:schemeClr>
                </a:solidFill>
                <a:latin typeface="+mj-lt"/>
              </a:rPr>
              <a:t>, </a:t>
            </a:r>
            <a:r>
              <a:rPr lang="en-US" sz="1400" b="1" dirty="0">
                <a:solidFill>
                  <a:schemeClr val="bg1">
                    <a:lumMod val="50000"/>
                  </a:schemeClr>
                </a:solidFill>
                <a:latin typeface="+mj-lt"/>
              </a:rPr>
              <a:t>1997</a:t>
            </a:r>
            <a:r>
              <a:rPr lang="en-US" sz="1400" dirty="0">
                <a:solidFill>
                  <a:schemeClr val="bg1">
                    <a:lumMod val="50000"/>
                  </a:schemeClr>
                </a:solidFill>
                <a:latin typeface="+mj-lt"/>
              </a:rPr>
              <a:t>, 1055-59</a:t>
            </a:r>
          </a:p>
        </p:txBody>
      </p:sp>
      <p:sp>
        <p:nvSpPr>
          <p:cNvPr id="8"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241843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956" y="3200400"/>
            <a:ext cx="4789714"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1981200" y="1202636"/>
            <a:ext cx="7848600" cy="4873752"/>
          </a:xfrm>
        </p:spPr>
        <p:txBody>
          <a:bodyPr/>
          <a:lstStyle/>
          <a:p>
            <a:r>
              <a:rPr lang="en-US" dirty="0"/>
              <a:t>From 2000, </a:t>
            </a:r>
            <a:r>
              <a:rPr lang="en-US" dirty="0" err="1"/>
              <a:t>Rhodia</a:t>
            </a:r>
            <a:r>
              <a:rPr lang="en-US" dirty="0"/>
              <a:t> developed a biosynthesis of vanillin. With yeast, </a:t>
            </a:r>
            <a:r>
              <a:rPr lang="en-US" dirty="0" err="1"/>
              <a:t>ferulic</a:t>
            </a:r>
            <a:r>
              <a:rPr lang="en-US" dirty="0"/>
              <a:t> acid extracted from rice bran can be turned into vanillin. It’s not competitive with petro based vanillin, but it can be labeled “natural Vanillin”</a:t>
            </a:r>
          </a:p>
          <a:p>
            <a:endParaRPr lang="en-US" dirty="0"/>
          </a:p>
          <a:p>
            <a:endParaRPr lang="en-US" dirty="0"/>
          </a:p>
          <a:p>
            <a:endParaRPr lang="en-US" dirty="0"/>
          </a:p>
          <a:p>
            <a:pPr marL="0" indent="0">
              <a:buNone/>
            </a:pPr>
            <a:endParaRPr lang="en-US" dirty="0"/>
          </a:p>
          <a:p>
            <a:pPr marL="0" indent="0">
              <a:buNone/>
            </a:pPr>
            <a:endParaRPr lang="en-US" dirty="0"/>
          </a:p>
        </p:txBody>
      </p:sp>
      <p:sp>
        <p:nvSpPr>
          <p:cNvPr id="5" name="Rectangle 4"/>
          <p:cNvSpPr/>
          <p:nvPr/>
        </p:nvSpPr>
        <p:spPr>
          <a:xfrm>
            <a:off x="1749293" y="6269051"/>
            <a:ext cx="6455357" cy="523220"/>
          </a:xfrm>
          <a:prstGeom prst="rect">
            <a:avLst/>
          </a:prstGeom>
        </p:spPr>
        <p:txBody>
          <a:bodyPr wrap="none">
            <a:spAutoFit/>
          </a:bodyPr>
          <a:lstStyle/>
          <a:p>
            <a:r>
              <a:rPr lang="en-US" sz="1400" dirty="0">
                <a:solidFill>
                  <a:schemeClr val="bg1">
                    <a:lumMod val="50000"/>
                  </a:schemeClr>
                </a:solidFill>
                <a:latin typeface="+mj-lt"/>
              </a:rPr>
              <a:t>Source: Wikipedia: Vanillin</a:t>
            </a:r>
          </a:p>
          <a:p>
            <a:r>
              <a:rPr lang="en-US" sz="1400" dirty="0">
                <a:solidFill>
                  <a:schemeClr val="bg1">
                    <a:lumMod val="50000"/>
                  </a:schemeClr>
                </a:solidFill>
                <a:latin typeface="+mj-lt"/>
              </a:rPr>
              <a:t>M.J. </a:t>
            </a:r>
            <a:r>
              <a:rPr lang="en-US" sz="1400" dirty="0" err="1">
                <a:solidFill>
                  <a:schemeClr val="bg1">
                    <a:lumMod val="50000"/>
                  </a:schemeClr>
                </a:solidFill>
                <a:latin typeface="+mj-lt"/>
              </a:rPr>
              <a:t>Gasson</a:t>
            </a:r>
            <a:r>
              <a:rPr lang="en-US" sz="1400" dirty="0">
                <a:solidFill>
                  <a:schemeClr val="bg1">
                    <a:lumMod val="50000"/>
                  </a:schemeClr>
                </a:solidFill>
                <a:latin typeface="+mj-lt"/>
              </a:rPr>
              <a:t>, Y. Kitamura, W. R. </a:t>
            </a:r>
            <a:r>
              <a:rPr lang="en-US" sz="1400" dirty="0" err="1">
                <a:solidFill>
                  <a:schemeClr val="bg1">
                    <a:lumMod val="50000"/>
                  </a:schemeClr>
                </a:solidFill>
                <a:latin typeface="+mj-lt"/>
              </a:rPr>
              <a:t>McLauchlan</a:t>
            </a:r>
            <a:r>
              <a:rPr lang="en-US" sz="1400" dirty="0">
                <a:solidFill>
                  <a:schemeClr val="bg1">
                    <a:lumMod val="50000"/>
                  </a:schemeClr>
                </a:solidFill>
                <a:latin typeface="+mj-lt"/>
              </a:rPr>
              <a:t> et al., </a:t>
            </a:r>
            <a:r>
              <a:rPr lang="en-US" sz="1400" i="1" dirty="0">
                <a:solidFill>
                  <a:schemeClr val="bg1">
                    <a:lumMod val="50000"/>
                  </a:schemeClr>
                </a:solidFill>
                <a:latin typeface="+mj-lt"/>
              </a:rPr>
              <a:t>J. Biol. Chem</a:t>
            </a:r>
            <a:r>
              <a:rPr lang="en-US" sz="1400" dirty="0">
                <a:solidFill>
                  <a:schemeClr val="bg1">
                    <a:lumMod val="50000"/>
                  </a:schemeClr>
                </a:solidFill>
                <a:latin typeface="+mj-lt"/>
              </a:rPr>
              <a:t>., </a:t>
            </a:r>
            <a:r>
              <a:rPr lang="en-US" sz="1400" b="1" dirty="0">
                <a:solidFill>
                  <a:schemeClr val="bg1">
                    <a:lumMod val="50000"/>
                  </a:schemeClr>
                </a:solidFill>
                <a:latin typeface="+mj-lt"/>
              </a:rPr>
              <a:t>1998</a:t>
            </a:r>
            <a:r>
              <a:rPr lang="en-US" sz="1400" dirty="0">
                <a:solidFill>
                  <a:schemeClr val="bg1">
                    <a:lumMod val="50000"/>
                  </a:schemeClr>
                </a:solidFill>
                <a:latin typeface="+mj-lt"/>
              </a:rPr>
              <a:t>, </a:t>
            </a:r>
            <a:r>
              <a:rPr lang="en-US" sz="1400" i="1" dirty="0">
                <a:solidFill>
                  <a:schemeClr val="bg1">
                    <a:lumMod val="50000"/>
                  </a:schemeClr>
                </a:solidFill>
              </a:rPr>
              <a:t>273, 4163-4170. </a:t>
            </a:r>
            <a:endParaRPr lang="en-US" sz="1400" dirty="0">
              <a:solidFill>
                <a:schemeClr val="bg1">
                  <a:lumMod val="50000"/>
                </a:schemeClr>
              </a:solidFill>
              <a:latin typeface="+mj-lt"/>
            </a:endParaRPr>
          </a:p>
        </p:txBody>
      </p:sp>
      <p:sp>
        <p:nvSpPr>
          <p:cNvPr id="8"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The story of vanillin</a:t>
            </a:r>
          </a:p>
        </p:txBody>
      </p:sp>
    </p:spTree>
    <p:extLst>
      <p:ext uri="{BB962C8B-B14F-4D97-AF65-F5344CB8AC3E}">
        <p14:creationId xmlns:p14="http://schemas.microsoft.com/office/powerpoint/2010/main" val="3478174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778861" cy="4708981"/>
          </a:xfrm>
          <a:prstGeom prst="rect">
            <a:avLst/>
          </a:prstGeom>
          <a:noFill/>
        </p:spPr>
        <p:txBody>
          <a:bodyPr wrap="none" rtlCol="0">
            <a:spAutoFit/>
          </a:bodyPr>
          <a:lstStyle/>
          <a:p>
            <a:pPr marL="514350" indent="-514350">
              <a:buFont typeface="+mj-lt"/>
              <a:buAutoNum type="arabicPeriod"/>
            </a:pPr>
            <a:r>
              <a:rPr lang="en-US" sz="2400" dirty="0" smtClean="0"/>
              <a:t>What can we make from petroleum (focus on molecules)</a:t>
            </a:r>
            <a:endParaRPr lang="en-US" sz="2400" dirty="0"/>
          </a:p>
          <a:p>
            <a:pPr marL="514350" indent="-514350">
              <a:buFont typeface="+mj-lt"/>
              <a:buAutoNum type="arabicPeriod"/>
            </a:pPr>
            <a:r>
              <a:rPr lang="en-US" sz="2400" dirty="0" smtClean="0"/>
              <a:t>The </a:t>
            </a:r>
            <a:r>
              <a:rPr lang="en-US" sz="2400" dirty="0" err="1" smtClean="0"/>
              <a:t>biorefinery</a:t>
            </a:r>
            <a:endParaRPr lang="en-US" sz="2400" dirty="0"/>
          </a:p>
          <a:p>
            <a:pPr marL="514350" indent="-514350">
              <a:buFont typeface="+mj-lt"/>
              <a:buAutoNum type="arabicPeriod"/>
            </a:pPr>
            <a:r>
              <a:rPr lang="en-US" sz="2400" dirty="0"/>
              <a:t>Renewable Feedstocks</a:t>
            </a:r>
          </a:p>
          <a:p>
            <a:pPr marL="971550" lvl="1" indent="-514350">
              <a:buFont typeface="Arial" charset="0"/>
              <a:buChar char="•"/>
            </a:pPr>
            <a:r>
              <a:rPr lang="en-US" sz="2000" dirty="0" smtClean="0"/>
              <a:t>Triglycerides</a:t>
            </a:r>
          </a:p>
          <a:p>
            <a:pPr marL="971550" lvl="1" indent="-514350">
              <a:buFont typeface="Arial" charset="0"/>
              <a:buChar char="•"/>
            </a:pPr>
            <a:r>
              <a:rPr lang="en-US" sz="2000" dirty="0" err="1" smtClean="0"/>
              <a:t>Lignocellulosic</a:t>
            </a:r>
            <a:r>
              <a:rPr lang="en-US" sz="2000" dirty="0" smtClean="0"/>
              <a:t> </a:t>
            </a:r>
            <a:r>
              <a:rPr lang="en-US" sz="2000" dirty="0"/>
              <a:t>Feedstocks</a:t>
            </a:r>
          </a:p>
          <a:p>
            <a:pPr marL="971550" lvl="1" indent="-514350">
              <a:buFont typeface="Arial" charset="0"/>
              <a:buChar char="•"/>
            </a:pPr>
            <a:r>
              <a:rPr lang="en-US" sz="2000" dirty="0" smtClean="0"/>
              <a:t>N containing polymers</a:t>
            </a:r>
          </a:p>
          <a:p>
            <a:pPr marL="971550" lvl="1" indent="-514350">
              <a:buFont typeface="Arial" charset="0"/>
              <a:buChar char="•"/>
            </a:pPr>
            <a:r>
              <a:rPr lang="en-US" sz="2000" dirty="0" smtClean="0"/>
              <a:t>Latex polymer</a:t>
            </a:r>
          </a:p>
          <a:p>
            <a:pPr marL="971550" lvl="1" indent="-514350">
              <a:buFont typeface="Arial" charset="0"/>
              <a:buChar char="•"/>
            </a:pPr>
            <a:r>
              <a:rPr lang="en-US" sz="2000" dirty="0" smtClean="0"/>
              <a:t>Small molecule </a:t>
            </a:r>
            <a:r>
              <a:rPr lang="en-US" sz="2000" dirty="0" err="1" smtClean="0"/>
              <a:t>feedstocks</a:t>
            </a:r>
            <a:endParaRPr lang="en-US" sz="2000" dirty="0"/>
          </a:p>
          <a:p>
            <a:pPr marL="514350" indent="-514350">
              <a:buFont typeface="+mj-lt"/>
              <a:buAutoNum type="arabicPeriod"/>
            </a:pPr>
            <a:r>
              <a:rPr lang="en-US" sz="2400" dirty="0" smtClean="0"/>
              <a:t>Examples</a:t>
            </a:r>
          </a:p>
          <a:p>
            <a:pPr marL="971550" lvl="1" indent="-514350">
              <a:buFont typeface="Arial" panose="020B0604020202020204" pitchFamily="34" charset="0"/>
              <a:buChar char="•"/>
            </a:pPr>
            <a:r>
              <a:rPr lang="en-US" sz="2000" dirty="0" smtClean="0"/>
              <a:t>From lignin</a:t>
            </a:r>
          </a:p>
          <a:p>
            <a:pPr marL="971550" lvl="1" indent="-514350">
              <a:buFont typeface="Arial" panose="020B0604020202020204" pitchFamily="34" charset="0"/>
              <a:buChar char="•"/>
            </a:pPr>
            <a:r>
              <a:rPr lang="en-US" sz="2000" dirty="0" smtClean="0"/>
              <a:t>Vanillin</a:t>
            </a:r>
          </a:p>
          <a:p>
            <a:pPr marL="971550" lvl="1" indent="-514350">
              <a:buFont typeface="Arial" panose="020B0604020202020204" pitchFamily="34" charset="0"/>
              <a:buChar char="•"/>
            </a:pPr>
            <a:r>
              <a:rPr lang="en-US" sz="2000" dirty="0" smtClean="0"/>
              <a:t>Platform molecules</a:t>
            </a:r>
          </a:p>
          <a:p>
            <a:pPr marL="971550" lvl="1" indent="-514350">
              <a:buFont typeface="Arial" panose="020B0604020202020204" pitchFamily="34" charset="0"/>
              <a:buChar char="•"/>
            </a:pPr>
            <a:r>
              <a:rPr lang="en-US" sz="2000" dirty="0" smtClean="0"/>
              <a:t>Fatty acids</a:t>
            </a:r>
          </a:p>
          <a:p>
            <a:pPr marL="514350" indent="-514350">
              <a:buFont typeface="+mj-lt"/>
              <a:buAutoNum type="arabicPeriod"/>
            </a:pPr>
            <a:r>
              <a:rPr lang="en-US" sz="2400" dirty="0" smtClean="0"/>
              <a:t>The </a:t>
            </a:r>
            <a:r>
              <a:rPr lang="en-US" sz="2400" dirty="0"/>
              <a:t>Advantages and Drawbacks of </a:t>
            </a:r>
            <a:r>
              <a:rPr lang="en-US" sz="2400" dirty="0" smtClean="0"/>
              <a:t>bio-based molecules</a:t>
            </a:r>
            <a:endParaRPr lang="en-US" sz="2400" dirty="0"/>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3420562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92" y="183965"/>
            <a:ext cx="10835668" cy="707886"/>
          </a:xfrm>
        </p:spPr>
        <p:txBody>
          <a:bodyPr wrap="square">
            <a:spAutoFit/>
          </a:bodyPr>
          <a:lstStyle/>
          <a:p>
            <a:pPr algn="ctr">
              <a:lnSpc>
                <a:spcPct val="100000"/>
              </a:lnSpc>
            </a:pPr>
            <a:r>
              <a:rPr lang="en-US" sz="4000" b="1" dirty="0">
                <a:latin typeface="+mn-lt"/>
              </a:rPr>
              <a:t>Example: Penicillin production using fermentation </a:t>
            </a:r>
          </a:p>
        </p:txBody>
      </p:sp>
      <p:sp>
        <p:nvSpPr>
          <p:cNvPr id="4" name="TextBox 3"/>
          <p:cNvSpPr txBox="1"/>
          <p:nvPr/>
        </p:nvSpPr>
        <p:spPr>
          <a:xfrm>
            <a:off x="927176" y="1405187"/>
            <a:ext cx="10336099" cy="1569660"/>
          </a:xfrm>
          <a:prstGeom prst="rect">
            <a:avLst/>
          </a:prstGeom>
          <a:noFill/>
        </p:spPr>
        <p:txBody>
          <a:bodyPr wrap="square" rtlCol="0">
            <a:spAutoFit/>
          </a:bodyPr>
          <a:lstStyle/>
          <a:p>
            <a:r>
              <a:rPr lang="en-US" sz="2400" dirty="0"/>
              <a:t>Penicillin antibiotics were among the first medications to be effective against many bacterial infections caused by staphylococci and streptococci. They are still widely used today, though many types of bacteria have developed resistance due to the extensive use.</a:t>
            </a:r>
          </a:p>
        </p:txBody>
      </p:sp>
      <p:sp>
        <p:nvSpPr>
          <p:cNvPr id="5" name="TextBox 4"/>
          <p:cNvSpPr txBox="1"/>
          <p:nvPr/>
        </p:nvSpPr>
        <p:spPr>
          <a:xfrm>
            <a:off x="1838152" y="3698487"/>
            <a:ext cx="4257073" cy="1754326"/>
          </a:xfrm>
          <a:prstGeom prst="rect">
            <a:avLst/>
          </a:prstGeom>
          <a:noFill/>
        </p:spPr>
        <p:txBody>
          <a:bodyPr wrap="square" rtlCol="0">
            <a:spAutoFit/>
          </a:bodyPr>
          <a:lstStyle/>
          <a:p>
            <a:r>
              <a:rPr lang="en-US" dirty="0"/>
              <a:t>The secondary metabolite of a fungus - Penicillium </a:t>
            </a:r>
            <a:r>
              <a:rPr lang="en-US" dirty="0" err="1"/>
              <a:t>chrysogenum</a:t>
            </a:r>
            <a:r>
              <a:rPr lang="en-US" dirty="0"/>
              <a:t> - grows using a carbon source of glucose and lactose.</a:t>
            </a:r>
          </a:p>
          <a:p>
            <a:endParaRPr lang="en-US" dirty="0"/>
          </a:p>
          <a:p>
            <a:r>
              <a:rPr lang="en-US" dirty="0"/>
              <a:t>Once the fungus reaches a stationary phase, it starts producing the antibiotic.</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7142" y="3015844"/>
            <a:ext cx="3279759" cy="3312153"/>
          </a:xfrm>
          <a:prstGeom prst="rect">
            <a:avLst/>
          </a:prstGeom>
        </p:spPr>
      </p:pic>
      <p:sp>
        <p:nvSpPr>
          <p:cNvPr id="7" name="TextBox 6">
            <a:extLst>
              <a:ext uri="{FF2B5EF4-FFF2-40B4-BE49-F238E27FC236}">
                <a16:creationId xmlns:a16="http://schemas.microsoft.com/office/drawing/2014/main" id="{806A4626-F024-FF4A-9E2F-D2F68D563BF0}"/>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729620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t>The idea is to depolymerize cellulose (or ideally lignocellulose) and form a molecule that could further be derived in many more. </a:t>
            </a:r>
            <a:r>
              <a:rPr lang="en-US" dirty="0" err="1"/>
              <a:t>E.g</a:t>
            </a:r>
            <a:r>
              <a:rPr lang="en-US" dirty="0"/>
              <a:t> : </a:t>
            </a:r>
            <a:r>
              <a:rPr lang="en-CA" dirty="0"/>
              <a:t>5-hydroxymethylfurfural (HMF)</a:t>
            </a:r>
          </a:p>
        </p:txBody>
      </p:sp>
      <p:sp>
        <p:nvSpPr>
          <p:cNvPr id="5" name="Rectangle 4"/>
          <p:cNvSpPr/>
          <p:nvPr/>
        </p:nvSpPr>
        <p:spPr>
          <a:xfrm>
            <a:off x="1676400" y="6473952"/>
            <a:ext cx="8763000" cy="276999"/>
          </a:xfrm>
          <a:prstGeom prst="rect">
            <a:avLst/>
          </a:prstGeom>
        </p:spPr>
        <p:txBody>
          <a:bodyPr wrap="square">
            <a:spAutoFit/>
          </a:bodyPr>
          <a:lstStyle/>
          <a:p>
            <a:r>
              <a:rPr lang="en-CA" sz="1200" dirty="0">
                <a:solidFill>
                  <a:schemeClr val="bg1">
                    <a:lumMod val="50000"/>
                  </a:schemeClr>
                </a:solidFill>
                <a:latin typeface="Times New Roman" panose="02020603050405020304" pitchFamily="18" charset="0"/>
              </a:rPr>
              <a:t>H. B. Zhao, J. E. Holladay, H. Brown and Z. C. Zhang, Science, 2007, 316, 1597</a:t>
            </a:r>
            <a:r>
              <a:rPr lang="en-CA" sz="1200" dirty="0">
                <a:solidFill>
                  <a:schemeClr val="bg1">
                    <a:lumMod val="50000"/>
                  </a:schemeClr>
                </a:solidFill>
                <a:latin typeface="Arial" panose="020B0604020202020204" pitchFamily="34" charset="0"/>
              </a:rPr>
              <a:t>–</a:t>
            </a:r>
            <a:r>
              <a:rPr lang="en-CA" sz="1200" dirty="0">
                <a:solidFill>
                  <a:schemeClr val="bg1">
                    <a:lumMod val="50000"/>
                  </a:schemeClr>
                </a:solidFill>
                <a:latin typeface="Times New Roman" panose="02020603050405020304" pitchFamily="18" charset="0"/>
              </a:rPr>
              <a:t>1600</a:t>
            </a:r>
          </a:p>
        </p:txBody>
      </p:sp>
      <p:pic>
        <p:nvPicPr>
          <p:cNvPr id="288772" name="Picture 4" descr="http://www.sciencemag.org/content/316/5831/1597/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299" y="3233940"/>
            <a:ext cx="7013575" cy="273967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The platform strategy</a:t>
            </a:r>
          </a:p>
        </p:txBody>
      </p:sp>
    </p:spTree>
    <p:extLst>
      <p:ext uri="{BB962C8B-B14F-4D97-AF65-F5344CB8AC3E}">
        <p14:creationId xmlns:p14="http://schemas.microsoft.com/office/powerpoint/2010/main" val="3043521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537392"/>
            <a:ext cx="10515600" cy="4351338"/>
          </a:xfrm>
        </p:spPr>
        <p:txBody>
          <a:bodyPr/>
          <a:lstStyle/>
          <a:p>
            <a:r>
              <a:rPr lang="en-CA" dirty="0"/>
              <a:t>5-hydroxymethylfurfural (HMF) as a building block</a:t>
            </a:r>
          </a:p>
        </p:txBody>
      </p:sp>
      <p:sp>
        <p:nvSpPr>
          <p:cNvPr id="6" name="Rectangle 5"/>
          <p:cNvSpPr/>
          <p:nvPr/>
        </p:nvSpPr>
        <p:spPr>
          <a:xfrm>
            <a:off x="1530927" y="6380947"/>
            <a:ext cx="8527473" cy="307777"/>
          </a:xfrm>
          <a:prstGeom prst="rect">
            <a:avLst/>
          </a:prstGeom>
        </p:spPr>
        <p:txBody>
          <a:bodyPr wrap="square">
            <a:spAutoFit/>
          </a:bodyPr>
          <a:lstStyle/>
          <a:p>
            <a:r>
              <a:rPr lang="it-IT" sz="1400" dirty="0">
                <a:solidFill>
                  <a:schemeClr val="bg1">
                    <a:lumMod val="50000"/>
                  </a:schemeClr>
                </a:solidFill>
              </a:rPr>
              <a:t>A. A. Rosatella, S.P. Simeonov, R. F. M. Fradea, C.A.M. Alfonso </a:t>
            </a:r>
            <a:r>
              <a:rPr lang="en-CA" sz="1400" i="1" dirty="0">
                <a:solidFill>
                  <a:schemeClr val="bg1">
                    <a:lumMod val="50000"/>
                  </a:schemeClr>
                </a:solidFill>
              </a:rPr>
              <a:t>Green Chemistry</a:t>
            </a:r>
            <a:r>
              <a:rPr lang="en-CA" sz="1400" dirty="0">
                <a:solidFill>
                  <a:schemeClr val="bg1">
                    <a:lumMod val="50000"/>
                  </a:schemeClr>
                </a:solidFill>
              </a:rPr>
              <a:t> 13.4 (2011): 754-793.</a:t>
            </a:r>
          </a:p>
        </p:txBody>
      </p:sp>
      <p:pic>
        <p:nvPicPr>
          <p:cNvPr id="288770" name="Picture 2" descr="Graphical abstract: 5-Hydroxymethylfurfural (HMF) as a building block platform: Biological properties, synthesis and synthetic appli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699040"/>
            <a:ext cx="4953000" cy="3000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29760" y="2238425"/>
            <a:ext cx="5485641"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CA" dirty="0"/>
              <a:t>FDA: replacement monomer for </a:t>
            </a:r>
            <a:r>
              <a:rPr lang="en-CA" dirty="0" err="1"/>
              <a:t>terephthalic</a:t>
            </a:r>
            <a:r>
              <a:rPr lang="en-CA" dirty="0"/>
              <a:t> acid</a:t>
            </a:r>
          </a:p>
        </p:txBody>
      </p:sp>
      <p:sp>
        <p:nvSpPr>
          <p:cNvPr id="8" name="Rectangle 7"/>
          <p:cNvSpPr/>
          <p:nvPr/>
        </p:nvSpPr>
        <p:spPr>
          <a:xfrm>
            <a:off x="8038471" y="3940354"/>
            <a:ext cx="2070310"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CA" dirty="0"/>
              <a:t>polyurethane foams</a:t>
            </a:r>
          </a:p>
        </p:txBody>
      </p:sp>
      <p:sp>
        <p:nvSpPr>
          <p:cNvPr id="9" name="Rectangle 8"/>
          <p:cNvSpPr/>
          <p:nvPr/>
        </p:nvSpPr>
        <p:spPr>
          <a:xfrm>
            <a:off x="7467601" y="5088771"/>
            <a:ext cx="2781733"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CA" dirty="0"/>
              <a:t>biofuel and fuel additive</a:t>
            </a:r>
          </a:p>
        </p:txBody>
      </p:sp>
      <p:sp>
        <p:nvSpPr>
          <p:cNvPr id="12"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The platform strategy</a:t>
            </a:r>
          </a:p>
        </p:txBody>
      </p:sp>
    </p:spTree>
    <p:extLst>
      <p:ext uri="{BB962C8B-B14F-4D97-AF65-F5344CB8AC3E}">
        <p14:creationId xmlns:p14="http://schemas.microsoft.com/office/powerpoint/2010/main" val="700502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012" y="41037"/>
            <a:ext cx="9838007" cy="1118255"/>
          </a:xfrm>
        </p:spPr>
        <p:txBody>
          <a:bodyPr>
            <a:spAutoFit/>
          </a:bodyPr>
          <a:lstStyle/>
          <a:p>
            <a:pPr algn="ctr">
              <a:lnSpc>
                <a:spcPts val="4000"/>
              </a:lnSpc>
            </a:pPr>
            <a:r>
              <a:rPr lang="en-US" sz="3600" b="1" dirty="0">
                <a:latin typeface="+mn-lt"/>
              </a:rPr>
              <a:t>The Top 10 Chemical Targets </a:t>
            </a:r>
            <a:br>
              <a:rPr lang="en-US" sz="3600" b="1" dirty="0">
                <a:latin typeface="+mn-lt"/>
              </a:rPr>
            </a:br>
            <a:r>
              <a:rPr lang="en-US" sz="3600" b="1" dirty="0">
                <a:latin typeface="+mn-lt"/>
              </a:rPr>
              <a:t>(platform chemicals from bio-feedstocks) </a:t>
            </a:r>
          </a:p>
        </p:txBody>
      </p:sp>
      <p:sp>
        <p:nvSpPr>
          <p:cNvPr id="5" name="Rectangle 4"/>
          <p:cNvSpPr/>
          <p:nvPr/>
        </p:nvSpPr>
        <p:spPr>
          <a:xfrm>
            <a:off x="7303683" y="1303655"/>
            <a:ext cx="2280684" cy="1284697"/>
          </a:xfrm>
          <a:prstGeom prst="rect">
            <a:avLst/>
          </a:prstGeom>
          <a:noFill/>
          <a:ln w="1143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Objeto 2">
            <a:extLst>
              <a:ext uri="{FF2B5EF4-FFF2-40B4-BE49-F238E27FC236}">
                <a16:creationId xmlns:a16="http://schemas.microsoft.com/office/drawing/2014/main" id="{206B3D04-6402-412F-B448-6353ADB8A807}"/>
              </a:ext>
            </a:extLst>
          </p:cNvPr>
          <p:cNvGraphicFramePr>
            <a:graphicFrameLocks noChangeAspect="1"/>
          </p:cNvGraphicFramePr>
          <p:nvPr>
            <p:extLst>
              <p:ext uri="{D42A27DB-BD31-4B8C-83A1-F6EECF244321}">
                <p14:modId xmlns:p14="http://schemas.microsoft.com/office/powerpoint/2010/main" val="703024481"/>
              </p:ext>
            </p:extLst>
          </p:nvPr>
        </p:nvGraphicFramePr>
        <p:xfrm>
          <a:off x="2465866" y="1303655"/>
          <a:ext cx="7260267" cy="5376773"/>
        </p:xfrm>
        <a:graphic>
          <a:graphicData uri="http://schemas.openxmlformats.org/presentationml/2006/ole">
            <mc:AlternateContent xmlns:mc="http://schemas.openxmlformats.org/markup-compatibility/2006">
              <mc:Choice xmlns:v="urn:schemas-microsoft-com:vml" Requires="v">
                <p:oleObj spid="_x0000_s6181" name="CS ChemDraw Drawing" r:id="rId3" imgW="4969200" imgH="3680224" progId="ChemDraw.Document.6.0">
                  <p:embed/>
                </p:oleObj>
              </mc:Choice>
              <mc:Fallback>
                <p:oleObj name="CS ChemDraw Drawing" r:id="rId3" imgW="4969200" imgH="3680224" progId="ChemDraw.Document.6.0">
                  <p:embed/>
                  <p:pic>
                    <p:nvPicPr>
                      <p:cNvPr id="0" name=""/>
                      <p:cNvPicPr/>
                      <p:nvPr/>
                    </p:nvPicPr>
                    <p:blipFill>
                      <a:blip r:embed="rId4"/>
                      <a:stretch>
                        <a:fillRect/>
                      </a:stretch>
                    </p:blipFill>
                    <p:spPr>
                      <a:xfrm>
                        <a:off x="2465866" y="1303655"/>
                        <a:ext cx="7260267" cy="5376773"/>
                      </a:xfrm>
                      <a:prstGeom prst="rect">
                        <a:avLst/>
                      </a:prstGeom>
                    </p:spPr>
                  </p:pic>
                </p:oleObj>
              </mc:Fallback>
            </mc:AlternateContent>
          </a:graphicData>
        </a:graphic>
      </p:graphicFrame>
    </p:spTree>
    <p:extLst>
      <p:ext uri="{BB962C8B-B14F-4D97-AF65-F5344CB8AC3E}">
        <p14:creationId xmlns:p14="http://schemas.microsoft.com/office/powerpoint/2010/main" val="13488849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4706"/>
          <a:stretch/>
        </p:blipFill>
        <p:spPr>
          <a:xfrm>
            <a:off x="10058400" y="115889"/>
            <a:ext cx="1828800" cy="1876425"/>
          </a:xfrm>
          <a:prstGeom prst="rect">
            <a:avLst/>
          </a:prstGeom>
        </p:spPr>
      </p:pic>
      <p:sp>
        <p:nvSpPr>
          <p:cNvPr id="11268" name="Rectangle 5"/>
          <p:cNvSpPr>
            <a:spLocks noGrp="1" noChangeArrowheads="1"/>
          </p:cNvSpPr>
          <p:nvPr>
            <p:ph sz="quarter" idx="1"/>
          </p:nvPr>
        </p:nvSpPr>
        <p:spPr>
          <a:xfrm>
            <a:off x="1981200" y="1600200"/>
            <a:ext cx="8305800" cy="4873752"/>
          </a:xfrm>
          <a:noFill/>
        </p:spPr>
        <p:txBody>
          <a:bodyPr/>
          <a:lstStyle/>
          <a:p>
            <a:pPr eaLnBrk="1" hangingPunct="1"/>
            <a:r>
              <a:rPr lang="en-US" sz="2400" dirty="0"/>
              <a:t>Fatty acids are obtained from triglycerides extracted from vegetable or </a:t>
            </a:r>
            <a:r>
              <a:rPr lang="en-US" sz="2400" dirty="0" err="1"/>
              <a:t>algea</a:t>
            </a:r>
            <a:r>
              <a:rPr lang="en-US" sz="2400" dirty="0"/>
              <a:t> oil</a:t>
            </a:r>
          </a:p>
          <a:p>
            <a:pPr lvl="1" eaLnBrk="1" hangingPunct="1"/>
            <a:r>
              <a:rPr lang="en-US" sz="2000" dirty="0"/>
              <a:t>100 million </a:t>
            </a:r>
            <a:r>
              <a:rPr lang="en-US" sz="2000" dirty="0" err="1"/>
              <a:t>tonnes</a:t>
            </a:r>
            <a:r>
              <a:rPr lang="en-US" sz="2000" dirty="0"/>
              <a:t> of oils and fats are produced annually, 25% from soya</a:t>
            </a:r>
          </a:p>
          <a:p>
            <a:pPr lvl="1" eaLnBrk="1" hangingPunct="1"/>
            <a:r>
              <a:rPr lang="en-US" sz="2000" dirty="0"/>
              <a:t>14% of it is used for chemicals manufacture </a:t>
            </a:r>
          </a:p>
          <a:p>
            <a:pPr lvl="1" eaLnBrk="1" hangingPunct="1"/>
            <a:r>
              <a:rPr lang="en-US" sz="2000" dirty="0"/>
              <a:t>The rest is used for food and for making biodiesel</a:t>
            </a:r>
          </a:p>
          <a:p>
            <a:pPr lvl="1" eaLnBrk="1" hangingPunct="1"/>
            <a:r>
              <a:rPr lang="en-US" sz="2000" dirty="0"/>
              <a:t>25% of all the biomass used for molecules is from fatty acids</a:t>
            </a:r>
          </a:p>
          <a:p>
            <a:pPr lvl="1" eaLnBrk="1" hangingPunct="1"/>
            <a:r>
              <a:rPr lang="en-US" sz="2000" dirty="0"/>
              <a:t>Problems associated with the usage of vegetable oil:</a:t>
            </a:r>
          </a:p>
          <a:p>
            <a:pPr lvl="2" eaLnBrk="1" hangingPunct="1"/>
            <a:r>
              <a:rPr lang="en-US" sz="1800" dirty="0"/>
              <a:t>Mix of several acids in the oil</a:t>
            </a:r>
          </a:p>
          <a:p>
            <a:pPr lvl="2" eaLnBrk="1" hangingPunct="1"/>
            <a:r>
              <a:rPr lang="en-US" sz="1800" dirty="0"/>
              <a:t>Low concentration of a given acid</a:t>
            </a:r>
          </a:p>
          <a:p>
            <a:pPr lvl="2" eaLnBrk="1" hangingPunct="1"/>
            <a:r>
              <a:rPr lang="en-US" sz="1800" dirty="0"/>
              <a:t>=&gt;genetic engineering was used:</a:t>
            </a:r>
          </a:p>
          <a:p>
            <a:pPr lvl="3" eaLnBrk="1" hangingPunct="1"/>
            <a:r>
              <a:rPr lang="en-US" sz="1600" dirty="0"/>
              <a:t>E.g. rapeseed can have an </a:t>
            </a:r>
            <a:r>
              <a:rPr lang="en-US" sz="1600" dirty="0" err="1"/>
              <a:t>erucic</a:t>
            </a:r>
            <a:r>
              <a:rPr lang="en-US" sz="1600" dirty="0"/>
              <a:t> acid concentration varying from 0- 50%</a:t>
            </a:r>
          </a:p>
          <a:p>
            <a:pPr lvl="3" eaLnBrk="1" hangingPunct="1"/>
            <a:r>
              <a:rPr lang="en-US" sz="1600" dirty="0"/>
              <a:t>E.g. rapeseed can have a </a:t>
            </a:r>
            <a:r>
              <a:rPr lang="en-US" sz="1600" dirty="0" err="1"/>
              <a:t>lauric</a:t>
            </a:r>
            <a:r>
              <a:rPr lang="en-US" sz="1600" dirty="0"/>
              <a:t> acid concentration varying from 0- 37%</a:t>
            </a:r>
          </a:p>
          <a:p>
            <a:pPr lvl="3" eaLnBrk="1" hangingPunct="1"/>
            <a:r>
              <a:rPr lang="en-US" sz="1600" dirty="0"/>
              <a:t>E.g. sunflower oil can contain up to 92% of oleic acid</a:t>
            </a:r>
          </a:p>
          <a:p>
            <a:pPr eaLnBrk="1" hangingPunct="1">
              <a:buFont typeface="Wingdings" pitchFamily="2" charset="2"/>
              <a:buNone/>
            </a:pPr>
            <a:endParaRPr lang="en-US" sz="2400" dirty="0"/>
          </a:p>
        </p:txBody>
      </p:sp>
      <p:sp>
        <p:nvSpPr>
          <p:cNvPr id="11269" name="Rectangle 2"/>
          <p:cNvSpPr>
            <a:spLocks noChangeArrowheads="1"/>
          </p:cNvSpPr>
          <p:nvPr/>
        </p:nvSpPr>
        <p:spPr bwMode="auto">
          <a:xfrm>
            <a:off x="2351089" y="115889"/>
            <a:ext cx="40459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chemeClr val="bg1"/>
                </a:solidFill>
              </a:rPr>
              <a:t>CHEM 462: 24.Chemicals from renewable feedstock </a:t>
            </a:r>
          </a:p>
        </p:txBody>
      </p:sp>
      <p:sp>
        <p:nvSpPr>
          <p:cNvPr id="7" name="Rectangle 6"/>
          <p:cNvSpPr/>
          <p:nvPr/>
        </p:nvSpPr>
        <p:spPr>
          <a:xfrm>
            <a:off x="1676400" y="6504802"/>
            <a:ext cx="8991600" cy="276999"/>
          </a:xfrm>
          <a:prstGeom prst="rect">
            <a:avLst/>
          </a:prstGeom>
        </p:spPr>
        <p:txBody>
          <a:bodyPr wrap="square">
            <a:spAutoFit/>
          </a:bodyPr>
          <a:lstStyle/>
          <a:p>
            <a:r>
              <a:rPr lang="en-US" sz="1200" i="1" dirty="0">
                <a:solidFill>
                  <a:schemeClr val="bg1">
                    <a:lumMod val="50000"/>
                  </a:schemeClr>
                </a:solidFill>
              </a:rPr>
              <a:t>Green Chemistry: An Introductory Text</a:t>
            </a:r>
            <a:r>
              <a:rPr lang="en-US" sz="1200" dirty="0">
                <a:solidFill>
                  <a:schemeClr val="bg1">
                    <a:lumMod val="50000"/>
                  </a:schemeClr>
                </a:solidFill>
              </a:rPr>
              <a:t>, M. Lancaster, RSC Publishing, Cambridge, 2012</a:t>
            </a:r>
          </a:p>
        </p:txBody>
      </p:sp>
      <p:sp>
        <p:nvSpPr>
          <p:cNvPr id="8"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325437195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sz="quarter" idx="1"/>
          </p:nvPr>
        </p:nvSpPr>
        <p:spPr>
          <a:noFill/>
        </p:spPr>
        <p:txBody>
          <a:bodyPr/>
          <a:lstStyle/>
          <a:p>
            <a:pPr eaLnBrk="1" hangingPunct="1"/>
            <a:r>
              <a:rPr lang="en-US"/>
              <a:t>Use of fatty acids: surfactant</a:t>
            </a:r>
          </a:p>
          <a:p>
            <a:pPr lvl="1" eaLnBrk="1" hangingPunct="1"/>
            <a:r>
              <a:rPr lang="en-US"/>
              <a:t>3 Mt/a of surfactants produced in Europe only (mostly for household detergents)</a:t>
            </a:r>
          </a:p>
          <a:p>
            <a:pPr lvl="1" eaLnBrk="1" hangingPunct="1"/>
            <a:r>
              <a:rPr lang="en-US"/>
              <a:t>About a 1/6 of it comes from renewable material </a:t>
            </a:r>
          </a:p>
          <a:p>
            <a:pPr lvl="1" eaLnBrk="1" hangingPunct="1"/>
            <a:endParaRPr lang="en-US"/>
          </a:p>
          <a:p>
            <a:pPr lvl="1" eaLnBrk="1" hangingPunct="1"/>
            <a:endParaRPr lang="en-US" b="1"/>
          </a:p>
          <a:p>
            <a:pPr lvl="2" eaLnBrk="1" hangingPunct="1"/>
            <a:endParaRPr lang="en-US"/>
          </a:p>
          <a:p>
            <a:pPr eaLnBrk="1" hangingPunct="1"/>
            <a:endParaRPr lang="en-US"/>
          </a:p>
          <a:p>
            <a:pPr eaLnBrk="1" hangingPunct="1"/>
            <a:endParaRPr lang="en-US"/>
          </a:p>
          <a:p>
            <a:pPr eaLnBrk="1" hangingPunct="1"/>
            <a:endParaRPr lang="en-US"/>
          </a:p>
          <a:p>
            <a:pPr lvl="1" eaLnBrk="1" hangingPunct="1"/>
            <a:endParaRPr lang="en-US"/>
          </a:p>
          <a:p>
            <a:pPr lvl="1" eaLnBrk="1" hangingPunct="1"/>
            <a:endParaRPr lang="en-US"/>
          </a:p>
          <a:p>
            <a:pPr lvl="1" eaLnBrk="1" hangingPunct="1"/>
            <a:endParaRPr lang="en-US"/>
          </a:p>
          <a:p>
            <a:pPr lvl="1" eaLnBrk="1" hangingPunct="1"/>
            <a:endParaRPr lang="en-US"/>
          </a:p>
          <a:p>
            <a:pPr lvl="1" eaLnBrk="1" hangingPunct="1"/>
            <a:endParaRPr lang="en-US"/>
          </a:p>
          <a:p>
            <a:pPr eaLnBrk="1" hangingPunct="1">
              <a:buFont typeface="Wingdings" pitchFamily="2" charset="2"/>
              <a:buNone/>
            </a:pPr>
            <a:endParaRPr lang="en-US"/>
          </a:p>
        </p:txBody>
      </p:sp>
      <p:graphicFrame>
        <p:nvGraphicFramePr>
          <p:cNvPr id="2050" name="Object 7"/>
          <p:cNvGraphicFramePr>
            <a:graphicFrameLocks noChangeAspect="1"/>
          </p:cNvGraphicFramePr>
          <p:nvPr/>
        </p:nvGraphicFramePr>
        <p:xfrm>
          <a:off x="3792538" y="3860801"/>
          <a:ext cx="4070350" cy="1389063"/>
        </p:xfrm>
        <a:graphic>
          <a:graphicData uri="http://schemas.openxmlformats.org/presentationml/2006/ole">
            <mc:AlternateContent xmlns:mc="http://schemas.openxmlformats.org/markup-compatibility/2006">
              <mc:Choice xmlns:v="urn:schemas-microsoft-com:vml" Requires="v">
                <p:oleObj spid="_x0000_s9235" name="CS ChemDraw Drawing" r:id="rId4" imgW="4070880" imgH="1389240" progId="ChemDraw.Document.6.0">
                  <p:embed/>
                </p:oleObj>
              </mc:Choice>
              <mc:Fallback>
                <p:oleObj name="CS ChemDraw Drawing" r:id="rId4" imgW="4070880" imgH="1389240" progId="ChemDraw.Document.6.0">
                  <p:embed/>
                  <p:pic>
                    <p:nvPicPr>
                      <p:cNvPr id="205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538" y="3860801"/>
                        <a:ext cx="4070350"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Rectangle 8"/>
          <p:cNvSpPr>
            <a:spLocks noChangeArrowheads="1"/>
          </p:cNvSpPr>
          <p:nvPr/>
        </p:nvSpPr>
        <p:spPr bwMode="auto">
          <a:xfrm>
            <a:off x="5159376" y="5589588"/>
            <a:ext cx="205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Synthetic surfactant</a:t>
            </a:r>
            <a:endParaRPr lang="en-CA"/>
          </a:p>
        </p:txBody>
      </p:sp>
      <p:sp>
        <p:nvSpPr>
          <p:cNvPr id="8"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101455188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285" y="2022476"/>
            <a:ext cx="4162425"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
          <p:cNvSpPr>
            <a:spLocks noGrp="1" noChangeArrowheads="1"/>
          </p:cNvSpPr>
          <p:nvPr>
            <p:ph sz="quarter" idx="1"/>
          </p:nvPr>
        </p:nvSpPr>
        <p:spPr>
          <a:noFill/>
        </p:spPr>
        <p:txBody>
          <a:bodyPr/>
          <a:lstStyle/>
          <a:p>
            <a:pPr eaLnBrk="1" hangingPunct="1"/>
            <a:r>
              <a:rPr lang="en-US" dirty="0"/>
              <a:t>Major use of fatty acids: surfactant</a:t>
            </a:r>
          </a:p>
          <a:p>
            <a:pPr lvl="1" eaLnBrk="1" hangingPunct="1"/>
            <a:endParaRPr lang="en-US" b="1" dirty="0"/>
          </a:p>
          <a:p>
            <a:pPr lvl="2" eaLnBrk="1" hangingPunct="1"/>
            <a:endParaRPr lang="en-US" dirty="0"/>
          </a:p>
          <a:p>
            <a:pPr eaLnBrk="1" hangingPunct="1"/>
            <a:endParaRPr lang="en-US" dirty="0"/>
          </a:p>
          <a:p>
            <a:pPr eaLnBrk="1" hangingPunct="1"/>
            <a:endParaRPr lang="en-US" dirty="0"/>
          </a:p>
          <a:p>
            <a:pPr eaLnBrk="1" hangingPunct="1"/>
            <a:endParaRPr lang="en-US" dirty="0"/>
          </a:p>
          <a:p>
            <a:pPr lvl="1" eaLnBrk="1" hangingPunct="1"/>
            <a:endParaRPr lang="en-US" dirty="0"/>
          </a:p>
          <a:p>
            <a:pPr lvl="1" eaLnBrk="1" hangingPunct="1"/>
            <a:endParaRPr lang="en-US" dirty="0"/>
          </a:p>
          <a:p>
            <a:pPr eaLnBrk="1" hangingPunct="1">
              <a:buFont typeface="Wingdings" pitchFamily="2" charset="2"/>
              <a:buNone/>
            </a:pPr>
            <a:endParaRPr lang="en-US" dirty="0"/>
          </a:p>
        </p:txBody>
      </p:sp>
      <p:sp>
        <p:nvSpPr>
          <p:cNvPr id="14342" name="Line 9"/>
          <p:cNvSpPr>
            <a:spLocks noChangeShapeType="1"/>
          </p:cNvSpPr>
          <p:nvPr/>
        </p:nvSpPr>
        <p:spPr bwMode="auto">
          <a:xfrm flipH="1">
            <a:off x="3317784" y="358140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3" name="Rectangle 10"/>
          <p:cNvSpPr>
            <a:spLocks noChangeArrowheads="1"/>
          </p:cNvSpPr>
          <p:nvPr/>
        </p:nvSpPr>
        <p:spPr bwMode="auto">
          <a:xfrm>
            <a:off x="1883713" y="3398044"/>
            <a:ext cx="1090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spcBef>
                <a:spcPct val="20000"/>
              </a:spcBef>
              <a:buClr>
                <a:schemeClr val="accent2"/>
              </a:buClr>
              <a:buSzPct val="80000"/>
              <a:buFont typeface="Wingdings" pitchFamily="2" charset="2"/>
              <a:buNone/>
            </a:pPr>
            <a:r>
              <a:rPr lang="en-US" dirty="0"/>
              <a:t>soap</a:t>
            </a:r>
          </a:p>
        </p:txBody>
      </p:sp>
      <p:sp>
        <p:nvSpPr>
          <p:cNvPr id="14345" name="Rectangle 12"/>
          <p:cNvSpPr>
            <a:spLocks noChangeArrowheads="1"/>
          </p:cNvSpPr>
          <p:nvPr/>
        </p:nvSpPr>
        <p:spPr bwMode="auto">
          <a:xfrm>
            <a:off x="1813477" y="4633231"/>
            <a:ext cx="1726948" cy="369332"/>
          </a:xfrm>
          <a:prstGeom prst="rect">
            <a:avLst/>
          </a:prstGeom>
          <a:ln/>
          <a:extLst/>
        </p:spPr>
        <p:style>
          <a:lnRef idx="2">
            <a:schemeClr val="accent6"/>
          </a:lnRef>
          <a:fillRef idx="1">
            <a:schemeClr val="lt1"/>
          </a:fillRef>
          <a:effectRef idx="0">
            <a:schemeClr val="accent6"/>
          </a:effectRef>
          <a:fontRef idx="minor">
            <a:schemeClr val="dk1"/>
          </a:fontRef>
        </p:style>
        <p:txBody>
          <a:bodyPr wrap="none">
            <a:spAutoFit/>
          </a:bodyPr>
          <a:lstStyle/>
          <a:p>
            <a:pPr>
              <a:spcBef>
                <a:spcPct val="20000"/>
              </a:spcBef>
              <a:buClr>
                <a:schemeClr val="accent2"/>
              </a:buClr>
              <a:buSzPct val="80000"/>
              <a:buFont typeface="Wingdings" pitchFamily="2" charset="2"/>
              <a:buNone/>
            </a:pPr>
            <a:r>
              <a:rPr lang="en-US" dirty="0">
                <a:solidFill>
                  <a:srgbClr val="008000"/>
                </a:solidFill>
              </a:rPr>
              <a:t>Ionic surfactants</a:t>
            </a:r>
          </a:p>
        </p:txBody>
      </p:sp>
      <p:sp>
        <p:nvSpPr>
          <p:cNvPr id="15" name="Rectangle 14"/>
          <p:cNvSpPr/>
          <p:nvPr/>
        </p:nvSpPr>
        <p:spPr>
          <a:xfrm>
            <a:off x="1524000" y="6553201"/>
            <a:ext cx="9144000" cy="276999"/>
          </a:xfrm>
          <a:prstGeom prst="rect">
            <a:avLst/>
          </a:prstGeom>
        </p:spPr>
        <p:txBody>
          <a:bodyPr wrap="square">
            <a:spAutoFit/>
          </a:bodyPr>
          <a:lstStyle/>
          <a:p>
            <a:r>
              <a:rPr lang="en-US" sz="1200" i="1" dirty="0">
                <a:solidFill>
                  <a:schemeClr val="bg1">
                    <a:lumMod val="50000"/>
                  </a:schemeClr>
                </a:solidFill>
              </a:rPr>
              <a:t>Green Chemistry: An Introductory Text</a:t>
            </a:r>
            <a:r>
              <a:rPr lang="en-US" sz="1200" dirty="0">
                <a:solidFill>
                  <a:schemeClr val="bg1">
                    <a:lumMod val="50000"/>
                  </a:schemeClr>
                </a:solidFill>
              </a:rPr>
              <a:t>, M. Lancaster, RSC Publishing, Cambridge, 2012</a:t>
            </a:r>
          </a:p>
        </p:txBody>
      </p:sp>
      <p:pic>
        <p:nvPicPr>
          <p:cNvPr id="14" name="Picture 6" descr="soapm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242350" y="3148919"/>
            <a:ext cx="1481138" cy="1484312"/>
          </a:xfrm>
          <a:prstGeom prst="rect">
            <a:avLst/>
          </a:prstGeom>
          <a:noFill/>
        </p:spPr>
      </p:pic>
      <p:sp>
        <p:nvSpPr>
          <p:cNvPr id="2" name="Rectangle 1"/>
          <p:cNvSpPr/>
          <p:nvPr/>
        </p:nvSpPr>
        <p:spPr>
          <a:xfrm>
            <a:off x="7162800" y="4953000"/>
            <a:ext cx="990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37906" y="5324474"/>
            <a:ext cx="791694" cy="2794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06229" y="5482430"/>
            <a:ext cx="803971" cy="232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58952" y="3402431"/>
            <a:ext cx="858899" cy="378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70208" y="6132304"/>
            <a:ext cx="1302092" cy="268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230062372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body" sz="half" idx="1"/>
          </p:nvPr>
        </p:nvSpPr>
        <p:spPr>
          <a:xfrm>
            <a:off x="1992314" y="1557338"/>
            <a:ext cx="8207375" cy="4679950"/>
          </a:xfrm>
          <a:noFill/>
        </p:spPr>
        <p:txBody>
          <a:bodyPr/>
          <a:lstStyle/>
          <a:p>
            <a:pPr eaLnBrk="1" hangingPunct="1">
              <a:lnSpc>
                <a:spcPct val="90000"/>
              </a:lnSpc>
            </a:pPr>
            <a:r>
              <a:rPr lang="en-US" sz="2400"/>
              <a:t>Use of fatty acids: lubricant</a:t>
            </a:r>
          </a:p>
          <a:p>
            <a:pPr lvl="1" eaLnBrk="1" hangingPunct="1">
              <a:lnSpc>
                <a:spcPct val="90000"/>
              </a:lnSpc>
            </a:pPr>
            <a:r>
              <a:rPr lang="en-US" sz="2000"/>
              <a:t>Lubricant represents 2% of the non-food, non-fuel use of fatty acids</a:t>
            </a:r>
          </a:p>
          <a:p>
            <a:pPr lvl="2" eaLnBrk="1" hangingPunct="1">
              <a:lnSpc>
                <a:spcPct val="90000"/>
              </a:lnSpc>
            </a:pPr>
            <a:r>
              <a:rPr lang="en-US" sz="1800"/>
              <a:t>Fatty acids have a higher viscosity</a:t>
            </a:r>
          </a:p>
          <a:p>
            <a:pPr lvl="2" eaLnBrk="1" hangingPunct="1">
              <a:lnSpc>
                <a:spcPct val="90000"/>
              </a:lnSpc>
            </a:pPr>
            <a:r>
              <a:rPr lang="en-US" sz="1800"/>
              <a:t>Their properties are more stable with temperature</a:t>
            </a:r>
          </a:p>
          <a:p>
            <a:pPr lvl="2" eaLnBrk="1" hangingPunct="1">
              <a:lnSpc>
                <a:spcPct val="90000"/>
              </a:lnSpc>
            </a:pPr>
            <a:r>
              <a:rPr lang="en-US" sz="1800"/>
              <a:t>Lower evaporation loss</a:t>
            </a:r>
          </a:p>
          <a:p>
            <a:pPr lvl="2" eaLnBrk="1" hangingPunct="1">
              <a:lnSpc>
                <a:spcPct val="90000"/>
              </a:lnSpc>
            </a:pPr>
            <a:r>
              <a:rPr lang="en-US" sz="1800"/>
              <a:t>Lower toxicity</a:t>
            </a:r>
          </a:p>
          <a:p>
            <a:pPr lvl="2" eaLnBrk="1" hangingPunct="1">
              <a:lnSpc>
                <a:spcPct val="90000"/>
              </a:lnSpc>
            </a:pPr>
            <a:r>
              <a:rPr lang="en-US" sz="1800"/>
              <a:t>Better biodegradability</a:t>
            </a:r>
          </a:p>
          <a:p>
            <a:pPr lvl="1" eaLnBrk="1" hangingPunct="1">
              <a:lnSpc>
                <a:spcPct val="90000"/>
              </a:lnSpc>
            </a:pPr>
            <a:r>
              <a:rPr lang="en-US" sz="2000"/>
              <a:t>Vegetable oils can also be used</a:t>
            </a:r>
          </a:p>
          <a:p>
            <a:pPr lvl="2" eaLnBrk="1" hangingPunct="1">
              <a:lnSpc>
                <a:spcPct val="90000"/>
              </a:lnSpc>
            </a:pPr>
            <a:r>
              <a:rPr lang="en-US" sz="1800"/>
              <a:t>Rape seed</a:t>
            </a:r>
          </a:p>
          <a:p>
            <a:pPr lvl="2" eaLnBrk="1" hangingPunct="1">
              <a:lnSpc>
                <a:spcPct val="90000"/>
              </a:lnSpc>
            </a:pPr>
            <a:r>
              <a:rPr lang="en-US" sz="1800"/>
              <a:t>Canola</a:t>
            </a:r>
          </a:p>
          <a:p>
            <a:pPr lvl="2" eaLnBrk="1" hangingPunct="1">
              <a:lnSpc>
                <a:spcPct val="90000"/>
              </a:lnSpc>
            </a:pPr>
            <a:r>
              <a:rPr lang="en-US" sz="1800"/>
              <a:t>Soyabean</a:t>
            </a:r>
          </a:p>
          <a:p>
            <a:pPr lvl="2" eaLnBrk="1" hangingPunct="1">
              <a:lnSpc>
                <a:spcPct val="90000"/>
              </a:lnSpc>
            </a:pPr>
            <a:r>
              <a:rPr lang="en-US" sz="1800"/>
              <a:t>They all contains mixture of esters of fatty acids (16:0, 18:0, 18:1, 18:2, 18:3, 22:1)</a:t>
            </a:r>
          </a:p>
          <a:p>
            <a:pPr lvl="1" eaLnBrk="1" hangingPunct="1">
              <a:lnSpc>
                <a:spcPct val="90000"/>
              </a:lnSpc>
            </a:pPr>
            <a:endParaRPr lang="en-US" sz="2000"/>
          </a:p>
          <a:p>
            <a:pPr lvl="1" eaLnBrk="1" hangingPunct="1">
              <a:lnSpc>
                <a:spcPct val="90000"/>
              </a:lnSpc>
            </a:pPr>
            <a:endParaRPr lang="en-US" sz="2000"/>
          </a:p>
          <a:p>
            <a:pPr eaLnBrk="1" hangingPunct="1">
              <a:lnSpc>
                <a:spcPct val="90000"/>
              </a:lnSpc>
              <a:buFont typeface="Wingdings" pitchFamily="2" charset="2"/>
              <a:buNone/>
            </a:pPr>
            <a:endParaRPr lang="en-US" sz="2400"/>
          </a:p>
        </p:txBody>
      </p:sp>
      <p:pic>
        <p:nvPicPr>
          <p:cNvPr id="18437" name="Picture 6" descr="lubricant perform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4" y="3284538"/>
            <a:ext cx="33480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52600" y="6396336"/>
            <a:ext cx="8915400" cy="276999"/>
          </a:xfrm>
          <a:prstGeom prst="rect">
            <a:avLst/>
          </a:prstGeom>
        </p:spPr>
        <p:txBody>
          <a:bodyPr wrap="square">
            <a:spAutoFit/>
          </a:bodyPr>
          <a:lstStyle/>
          <a:p>
            <a:r>
              <a:rPr lang="en-US" sz="1200" i="1" dirty="0">
                <a:solidFill>
                  <a:schemeClr val="bg1">
                    <a:lumMod val="50000"/>
                  </a:schemeClr>
                </a:solidFill>
              </a:rPr>
              <a:t>Green Chemistry: An Introductory Text</a:t>
            </a:r>
            <a:r>
              <a:rPr lang="en-US" sz="1200" dirty="0">
                <a:solidFill>
                  <a:schemeClr val="bg1">
                    <a:lumMod val="50000"/>
                  </a:schemeClr>
                </a:solidFill>
              </a:rPr>
              <a:t>, M. Lancaster, RSC Publishing, Cambridge, 2012</a:t>
            </a:r>
          </a:p>
        </p:txBody>
      </p:sp>
      <p:sp>
        <p:nvSpPr>
          <p:cNvPr id="9"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34848448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1946564" y="1676401"/>
            <a:ext cx="7502236" cy="4191000"/>
          </a:xfrm>
        </p:spPr>
        <p:txBody>
          <a:bodyPr/>
          <a:lstStyle/>
          <a:p>
            <a:r>
              <a:rPr lang="en-US" dirty="0"/>
              <a:t>Further chemical transformation via oxidation</a:t>
            </a:r>
          </a:p>
          <a:p>
            <a:pPr lvl="1"/>
            <a:r>
              <a:rPr lang="en-US" dirty="0"/>
              <a:t>Doing this with recyclable catalyst selectively is the big challenge</a:t>
            </a:r>
            <a:endParaRPr lang="en-CA" dirty="0"/>
          </a:p>
        </p:txBody>
      </p:sp>
      <p:graphicFrame>
        <p:nvGraphicFramePr>
          <p:cNvPr id="8" name="Object 7"/>
          <p:cNvGraphicFramePr>
            <a:graphicFrameLocks noChangeAspect="1"/>
          </p:cNvGraphicFramePr>
          <p:nvPr>
            <p:extLst/>
          </p:nvPr>
        </p:nvGraphicFramePr>
        <p:xfrm>
          <a:off x="2133600" y="3276601"/>
          <a:ext cx="7086600" cy="2056215"/>
        </p:xfrm>
        <a:graphic>
          <a:graphicData uri="http://schemas.openxmlformats.org/presentationml/2006/ole">
            <mc:AlternateContent xmlns:mc="http://schemas.openxmlformats.org/markup-compatibility/2006">
              <mc:Choice xmlns:v="urn:schemas-microsoft-com:vml" Requires="v">
                <p:oleObj spid="_x0000_s11283" name="CS ChemDraw Drawing" r:id="rId3" imgW="6621120" imgH="1932480" progId="ChemDraw.Document.6.0">
                  <p:embed/>
                </p:oleObj>
              </mc:Choice>
              <mc:Fallback>
                <p:oleObj name="CS ChemDraw Drawing" r:id="rId3" imgW="6621120" imgH="1932480" progId="ChemDraw.Document.6.0">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276601"/>
                        <a:ext cx="7086600" cy="2056215"/>
                      </a:xfrm>
                      <a:prstGeom prst="rect">
                        <a:avLst/>
                      </a:prstGeom>
                      <a:noFill/>
                    </p:spPr>
                  </p:pic>
                </p:oleObj>
              </mc:Fallback>
            </mc:AlternateContent>
          </a:graphicData>
        </a:graphic>
      </p:graphicFrame>
      <p:sp>
        <p:nvSpPr>
          <p:cNvPr id="9"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Tree>
    <p:extLst>
      <p:ext uri="{BB962C8B-B14F-4D97-AF65-F5344CB8AC3E}">
        <p14:creationId xmlns:p14="http://schemas.microsoft.com/office/powerpoint/2010/main" val="12123573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a:t>These are great examples, but some compete with food. </a:t>
            </a:r>
          </a:p>
          <a:p>
            <a:r>
              <a:rPr lang="en-US" dirty="0"/>
              <a:t>Idea: using waste from the food industry?</a:t>
            </a:r>
          </a:p>
          <a:p>
            <a:r>
              <a:rPr lang="en-US" dirty="0"/>
              <a:t>Idea: using urban waste</a:t>
            </a:r>
          </a:p>
          <a:p>
            <a:endParaRPr lang="en-US" dirty="0"/>
          </a:p>
        </p:txBody>
      </p:sp>
      <p:pic>
        <p:nvPicPr>
          <p:cNvPr id="6" name="Picture 5"/>
          <p:cNvPicPr>
            <a:picLocks noChangeAspect="1"/>
          </p:cNvPicPr>
          <p:nvPr/>
        </p:nvPicPr>
        <p:blipFill>
          <a:blip r:embed="rId2"/>
          <a:stretch>
            <a:fillRect/>
          </a:stretch>
        </p:blipFill>
        <p:spPr>
          <a:xfrm>
            <a:off x="3810001" y="3935476"/>
            <a:ext cx="3965335" cy="2058924"/>
          </a:xfrm>
          <a:prstGeom prst="rect">
            <a:avLst/>
          </a:prstGeom>
        </p:spPr>
      </p:pic>
      <p:sp>
        <p:nvSpPr>
          <p:cNvPr id="7" name="Title 1"/>
          <p:cNvSpPr txBox="1">
            <a:spLocks/>
          </p:cNvSpPr>
          <p:nvPr/>
        </p:nvSpPr>
        <p:spPr>
          <a:xfrm>
            <a:off x="-55517" y="239534"/>
            <a:ext cx="12300857"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latin typeface="+mn-lt"/>
              </a:rPr>
              <a:t>Fatty acid as feedstock</a:t>
            </a:r>
          </a:p>
        </p:txBody>
      </p:sp>
      <p:sp>
        <p:nvSpPr>
          <p:cNvPr id="8" name="TextBox 7">
            <a:extLst>
              <a:ext uri="{FF2B5EF4-FFF2-40B4-BE49-F238E27FC236}">
                <a16:creationId xmlns:a16="http://schemas.microsoft.com/office/drawing/2014/main" id="{9601258F-2035-0F40-98F1-A5A1A1361B84}"/>
              </a:ext>
            </a:extLst>
          </p:cNvPr>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Tree>
    <p:extLst>
      <p:ext uri="{BB962C8B-B14F-4D97-AF65-F5344CB8AC3E}">
        <p14:creationId xmlns:p14="http://schemas.microsoft.com/office/powerpoint/2010/main" val="1276118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FE45D1D-678A-4B08-B869-052CBBF691CD}"/>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911403" y="2320692"/>
            <a:ext cx="4419598" cy="1920526"/>
          </a:xfrm>
        </p:spPr>
        <p:txBody>
          <a:bodyPr>
            <a:spAutoFit/>
          </a:bodyPr>
          <a:lstStyle/>
          <a:p>
            <a:pPr algn="ctr"/>
            <a:r>
              <a:rPr lang="en-US" b="1" dirty="0">
                <a:latin typeface="+mn-lt"/>
              </a:rPr>
              <a:t>What can be made from one barrel of oil?</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7400" y="0"/>
            <a:ext cx="5921830" cy="6850725"/>
          </a:xfrm>
          <a:prstGeom prst="rect">
            <a:avLst/>
          </a:prstGeom>
        </p:spPr>
      </p:pic>
      <p:sp>
        <p:nvSpPr>
          <p:cNvPr id="5" name="TextBox 4"/>
          <p:cNvSpPr txBox="1"/>
          <p:nvPr/>
        </p:nvSpPr>
        <p:spPr>
          <a:xfrm>
            <a:off x="585527" y="6397927"/>
            <a:ext cx="4431021" cy="307777"/>
          </a:xfrm>
          <a:prstGeom prst="rect">
            <a:avLst/>
          </a:prstGeom>
          <a:noFill/>
        </p:spPr>
        <p:txBody>
          <a:bodyPr wrap="none" rtlCol="0">
            <a:spAutoFit/>
          </a:bodyPr>
          <a:lstStyle/>
          <a:p>
            <a:r>
              <a:rPr lang="en-US" sz="1400" dirty="0">
                <a:solidFill>
                  <a:schemeClr val="bg1">
                    <a:lumMod val="50000"/>
                  </a:schemeClr>
                </a:solidFill>
              </a:rPr>
              <a:t>http://</a:t>
            </a:r>
            <a:r>
              <a:rPr lang="en-US" sz="1400" dirty="0" err="1">
                <a:solidFill>
                  <a:schemeClr val="bg1">
                    <a:lumMod val="50000"/>
                  </a:schemeClr>
                </a:solidFill>
              </a:rPr>
              <a:t>www.visualcapitalist.com</a:t>
            </a:r>
            <a:r>
              <a:rPr lang="en-US" sz="1400" dirty="0">
                <a:solidFill>
                  <a:schemeClr val="bg1">
                    <a:lumMod val="50000"/>
                  </a:schemeClr>
                </a:solidFill>
              </a:rPr>
              <a:t>/can-made-one-barrel-oil/</a:t>
            </a:r>
          </a:p>
        </p:txBody>
      </p:sp>
      <p:pic>
        <p:nvPicPr>
          <p:cNvPr id="8" name="Picture 7">
            <a:extLst>
              <a:ext uri="{FF2B5EF4-FFF2-40B4-BE49-F238E27FC236}">
                <a16:creationId xmlns:a16="http://schemas.microsoft.com/office/drawing/2014/main" id="{3C01989A-A858-4350-BAE6-8CD3EE09CE47}"/>
              </a:ext>
            </a:extLst>
          </p:cNvPr>
          <p:cNvPicPr>
            <a:picLocks noChangeAspect="1"/>
          </p:cNvPicPr>
          <p:nvPr/>
        </p:nvPicPr>
        <p:blipFill>
          <a:blip r:embed="rId3"/>
          <a:stretch>
            <a:fillRect/>
          </a:stretch>
        </p:blipFill>
        <p:spPr>
          <a:xfrm>
            <a:off x="320852" y="4681247"/>
            <a:ext cx="560070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2153FAA-1B00-4CFE-ACCD-84A823850269}"/>
              </a:ext>
            </a:extLst>
          </p:cNvPr>
          <p:cNvPicPr>
            <a:picLocks noChangeAspect="1"/>
          </p:cNvPicPr>
          <p:nvPr/>
        </p:nvPicPr>
        <p:blipFill>
          <a:blip r:embed="rId4"/>
          <a:stretch>
            <a:fillRect/>
          </a:stretch>
        </p:blipFill>
        <p:spPr>
          <a:xfrm>
            <a:off x="215930" y="1335003"/>
            <a:ext cx="5810545" cy="545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1748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26" t="46830" r="55902" b="32490"/>
          <a:stretch/>
        </p:blipFill>
        <p:spPr bwMode="auto">
          <a:xfrm>
            <a:off x="1183470" y="4754825"/>
            <a:ext cx="3265227" cy="134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Rectangle 4"/>
          <p:cNvSpPr>
            <a:spLocks noGrp="1" noChangeArrowheads="1"/>
          </p:cNvSpPr>
          <p:nvPr>
            <p:ph type="title" idx="4294967295"/>
          </p:nvPr>
        </p:nvSpPr>
        <p:spPr>
          <a:noFill/>
        </p:spPr>
        <p:txBody>
          <a:bodyPr/>
          <a:lstStyle/>
          <a:p>
            <a:pPr eaLnBrk="1" hangingPunct="1"/>
            <a:r>
              <a:rPr lang="en-CA" dirty="0"/>
              <a:t>Recent development: biomass waste</a:t>
            </a:r>
          </a:p>
        </p:txBody>
      </p:sp>
      <p:sp>
        <p:nvSpPr>
          <p:cNvPr id="63492" name="Rectangle 5"/>
          <p:cNvSpPr>
            <a:spLocks noGrp="1" noChangeArrowheads="1"/>
          </p:cNvSpPr>
          <p:nvPr>
            <p:ph type="body" sz="half" idx="4294967295"/>
          </p:nvPr>
        </p:nvSpPr>
        <p:spPr>
          <a:xfrm>
            <a:off x="36371" y="1557338"/>
            <a:ext cx="8570913" cy="5300662"/>
          </a:xfrm>
          <a:noFill/>
        </p:spPr>
        <p:txBody>
          <a:bodyPr/>
          <a:lstStyle/>
          <a:p>
            <a:pPr eaLnBrk="1" hangingPunct="1"/>
            <a:r>
              <a:rPr lang="en-CA" dirty="0"/>
              <a:t> From cashew nut shell </a:t>
            </a:r>
            <a:r>
              <a:rPr lang="en-CA" dirty="0" smtClean="0"/>
              <a:t>waste: David Cole Hamilton</a:t>
            </a:r>
            <a:endParaRPr lang="en-CA" dirty="0"/>
          </a:p>
        </p:txBody>
      </p:sp>
      <p:sp>
        <p:nvSpPr>
          <p:cNvPr id="63493" name="Rectangle 2"/>
          <p:cNvSpPr>
            <a:spLocks noChangeArrowheads="1"/>
          </p:cNvSpPr>
          <p:nvPr/>
        </p:nvSpPr>
        <p:spPr bwMode="auto">
          <a:xfrm>
            <a:off x="2351089" y="115889"/>
            <a:ext cx="40459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chemeClr val="bg1"/>
                </a:solidFill>
              </a:rPr>
              <a:t>CHEM 462: 24.Chemicals from renewable feedstock </a:t>
            </a:r>
          </a:p>
        </p:txBody>
      </p:sp>
      <p:sp>
        <p:nvSpPr>
          <p:cNvPr id="2" name="Rectangle 1"/>
          <p:cNvSpPr/>
          <p:nvPr/>
        </p:nvSpPr>
        <p:spPr>
          <a:xfrm>
            <a:off x="1676400" y="6477000"/>
            <a:ext cx="8686800" cy="276999"/>
          </a:xfrm>
          <a:prstGeom prst="rect">
            <a:avLst/>
          </a:prstGeom>
        </p:spPr>
        <p:txBody>
          <a:bodyPr wrap="square">
            <a:spAutoFit/>
          </a:bodyPr>
          <a:lstStyle/>
          <a:p>
            <a:r>
              <a:rPr lang="en-CA" sz="1200" dirty="0">
                <a:solidFill>
                  <a:schemeClr val="bg1">
                    <a:lumMod val="50000"/>
                  </a:schemeClr>
                </a:solidFill>
              </a:rPr>
              <a:t>David Cole-Hamilton (St Andrews, UK) </a:t>
            </a:r>
            <a:r>
              <a:rPr lang="en-US" sz="1200" dirty="0">
                <a:solidFill>
                  <a:schemeClr val="bg1">
                    <a:lumMod val="50000"/>
                  </a:schemeClr>
                </a:solidFill>
              </a:rPr>
              <a:t>Eur. J. Lipid Sci. Technol. 2012, 114, 1183 </a:t>
            </a:r>
            <a:r>
              <a:rPr lang="en-US" sz="1200" dirty="0" err="1">
                <a:solidFill>
                  <a:schemeClr val="bg1">
                    <a:lumMod val="50000"/>
                  </a:schemeClr>
                </a:solidFill>
              </a:rPr>
              <a:t>Mubofu</a:t>
            </a:r>
            <a:r>
              <a:rPr lang="en-US" sz="1200" dirty="0">
                <a:solidFill>
                  <a:schemeClr val="bg1">
                    <a:lumMod val="50000"/>
                  </a:schemeClr>
                </a:solidFill>
              </a:rPr>
              <a:t>, </a:t>
            </a:r>
            <a:r>
              <a:rPr lang="en-US" sz="1200" dirty="0" err="1">
                <a:solidFill>
                  <a:schemeClr val="bg1">
                    <a:lumMod val="50000"/>
                  </a:schemeClr>
                </a:solidFill>
              </a:rPr>
              <a:t>Egid</a:t>
            </a:r>
            <a:r>
              <a:rPr lang="en-US" sz="1200" dirty="0">
                <a:solidFill>
                  <a:schemeClr val="bg1">
                    <a:lumMod val="50000"/>
                  </a:schemeClr>
                </a:solidFill>
              </a:rPr>
              <a:t> B. </a:t>
            </a:r>
            <a:r>
              <a:rPr lang="en-US" sz="1200" i="1" dirty="0" smtClean="0">
                <a:solidFill>
                  <a:schemeClr val="bg1">
                    <a:lumMod val="50000"/>
                  </a:schemeClr>
                </a:solidFill>
              </a:rPr>
              <a:t>Pure App. Chem.</a:t>
            </a:r>
            <a:r>
              <a:rPr lang="en-US" sz="1200" dirty="0" smtClean="0">
                <a:solidFill>
                  <a:schemeClr val="bg1">
                    <a:lumMod val="50000"/>
                  </a:schemeClr>
                </a:solidFill>
              </a:rPr>
              <a:t> </a:t>
            </a:r>
            <a:r>
              <a:rPr lang="en-US" sz="1200" dirty="0">
                <a:solidFill>
                  <a:schemeClr val="bg1">
                    <a:lumMod val="50000"/>
                  </a:schemeClr>
                </a:solidFill>
              </a:rPr>
              <a:t>88.1-2 (2016): 17-27</a:t>
            </a:r>
          </a:p>
        </p:txBody>
      </p:sp>
      <p:pic>
        <p:nvPicPr>
          <p:cNvPr id="285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21" t="32306" r="53321" b="31500"/>
          <a:stretch/>
        </p:blipFill>
        <p:spPr bwMode="auto">
          <a:xfrm>
            <a:off x="5599258" y="2083731"/>
            <a:ext cx="3312827" cy="235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187" y="4795532"/>
            <a:ext cx="35814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15" y="2224462"/>
            <a:ext cx="5638799" cy="2369880"/>
          </a:xfrm>
          <a:prstGeom prst="rect">
            <a:avLst/>
          </a:prstGeom>
        </p:spPr>
        <p:txBody>
          <a:bodyPr wrap="square">
            <a:spAutoFit/>
          </a:bodyPr>
          <a:lstStyle/>
          <a:p>
            <a:pPr marL="639763" lvl="1" indent="-273050">
              <a:spcBef>
                <a:spcPct val="20000"/>
              </a:spcBef>
              <a:buClr>
                <a:srgbClr val="7FD13B"/>
              </a:buClr>
              <a:buSzPct val="80000"/>
              <a:buFont typeface="Wingdings 2" pitchFamily="18" charset="2"/>
              <a:buChar char=""/>
            </a:pPr>
            <a:r>
              <a:rPr lang="en-US" sz="2500" dirty="0">
                <a:solidFill>
                  <a:prstClr val="black"/>
                </a:solidFill>
                <a:latin typeface="Century Schoolbook"/>
              </a:rPr>
              <a:t>byproduct of the cashew nut processing industry available at about 300 000 </a:t>
            </a:r>
            <a:r>
              <a:rPr lang="en-US" sz="2500" dirty="0" err="1">
                <a:solidFill>
                  <a:prstClr val="black"/>
                </a:solidFill>
                <a:latin typeface="Century Schoolbook"/>
              </a:rPr>
              <a:t>tonnes</a:t>
            </a:r>
            <a:r>
              <a:rPr lang="en-US" sz="2500" dirty="0">
                <a:solidFill>
                  <a:prstClr val="black"/>
                </a:solidFill>
                <a:latin typeface="Century Schoolbook"/>
              </a:rPr>
              <a:t>/year worldwide</a:t>
            </a:r>
          </a:p>
          <a:p>
            <a:pPr marL="639763" lvl="1" indent="-273050">
              <a:spcBef>
                <a:spcPct val="20000"/>
              </a:spcBef>
              <a:buClr>
                <a:srgbClr val="7FD13B"/>
              </a:buClr>
              <a:buSzPct val="80000"/>
              <a:buFont typeface="Wingdings 2" pitchFamily="18" charset="2"/>
              <a:buChar char=""/>
            </a:pPr>
            <a:r>
              <a:rPr lang="en-CA" sz="2000" dirty="0">
                <a:solidFill>
                  <a:prstClr val="black"/>
                </a:solidFill>
                <a:latin typeface="Century Schoolbook"/>
              </a:rPr>
              <a:t>5: tsetse fly pheromone 6: detergent</a:t>
            </a:r>
          </a:p>
          <a:p>
            <a:pPr marL="639763" lvl="1" indent="-273050">
              <a:spcBef>
                <a:spcPct val="20000"/>
              </a:spcBef>
              <a:buClr>
                <a:srgbClr val="7FD13B"/>
              </a:buClr>
              <a:buSzPct val="80000"/>
              <a:buFont typeface="Wingdings 2" pitchFamily="18" charset="2"/>
              <a:buChar char=""/>
            </a:pPr>
            <a:r>
              <a:rPr lang="en-CA" sz="2000" dirty="0">
                <a:solidFill>
                  <a:prstClr val="black"/>
                </a:solidFill>
                <a:latin typeface="Century Schoolbook"/>
              </a:rPr>
              <a:t>7: plasticizer 8: precursor to chemicals</a:t>
            </a:r>
            <a:endParaRPr lang="en-US" sz="2000" dirty="0">
              <a:solidFill>
                <a:prstClr val="black"/>
              </a:solidFill>
              <a:latin typeface="Century Schoolbook"/>
            </a:endParaRPr>
          </a:p>
        </p:txBody>
      </p:sp>
      <p:sp>
        <p:nvSpPr>
          <p:cNvPr id="3" name="Rectangle 2"/>
          <p:cNvSpPr/>
          <p:nvPr/>
        </p:nvSpPr>
        <p:spPr>
          <a:xfrm>
            <a:off x="8814353" y="2608531"/>
            <a:ext cx="3377647" cy="2031325"/>
          </a:xfrm>
          <a:prstGeom prst="rect">
            <a:avLst/>
          </a:prstGeom>
        </p:spPr>
        <p:txBody>
          <a:bodyPr wrap="square">
            <a:spAutoFit/>
          </a:bodyPr>
          <a:lstStyle/>
          <a:p>
            <a:r>
              <a:rPr lang="en-US" dirty="0"/>
              <a:t>the top five producers being </a:t>
            </a:r>
            <a:endParaRPr lang="en-US" dirty="0" smtClean="0"/>
          </a:p>
          <a:p>
            <a:r>
              <a:rPr lang="en-US" dirty="0" smtClean="0"/>
              <a:t>- Vietnam </a:t>
            </a:r>
            <a:r>
              <a:rPr lang="en-US" dirty="0"/>
              <a:t>(1.1 million tons</a:t>
            </a:r>
            <a:r>
              <a:rPr lang="en-US" dirty="0" smtClean="0"/>
              <a:t>)</a:t>
            </a:r>
          </a:p>
          <a:p>
            <a:pPr marL="285750" indent="-285750">
              <a:buFontTx/>
              <a:buChar char="-"/>
            </a:pPr>
            <a:r>
              <a:rPr lang="en-US" dirty="0" smtClean="0"/>
              <a:t>Nigeria </a:t>
            </a:r>
            <a:r>
              <a:rPr lang="en-US" dirty="0"/>
              <a:t>(0.95 million </a:t>
            </a:r>
            <a:r>
              <a:rPr lang="en-US" dirty="0" smtClean="0"/>
              <a:t>tons)</a:t>
            </a:r>
          </a:p>
          <a:p>
            <a:pPr marL="285750" indent="-285750">
              <a:buFontTx/>
              <a:buChar char="-"/>
            </a:pPr>
            <a:r>
              <a:rPr lang="en-US" dirty="0" smtClean="0"/>
              <a:t>India </a:t>
            </a:r>
            <a:r>
              <a:rPr lang="en-US" dirty="0"/>
              <a:t>(0.75 million tons</a:t>
            </a:r>
            <a:r>
              <a:rPr lang="en-US" dirty="0" smtClean="0"/>
              <a:t>)</a:t>
            </a:r>
          </a:p>
          <a:p>
            <a:pPr marL="285750" indent="-285750">
              <a:buFontTx/>
              <a:buChar char="-"/>
            </a:pPr>
            <a:r>
              <a:rPr lang="en-US" dirty="0" smtClean="0"/>
              <a:t> Cote d’Ivoire </a:t>
            </a:r>
            <a:r>
              <a:rPr lang="en-US" dirty="0"/>
              <a:t>(0.45 million tons</a:t>
            </a:r>
            <a:r>
              <a:rPr lang="en-US" dirty="0" smtClean="0"/>
              <a:t>%)</a:t>
            </a:r>
          </a:p>
          <a:p>
            <a:pPr marL="285750" indent="-285750">
              <a:buFontTx/>
              <a:buChar char="-"/>
            </a:pPr>
            <a:r>
              <a:rPr lang="en-US" dirty="0" smtClean="0"/>
              <a:t>Brazil </a:t>
            </a:r>
            <a:r>
              <a:rPr lang="en-US" dirty="0"/>
              <a:t>(0.11 million tons)</a:t>
            </a:r>
          </a:p>
        </p:txBody>
      </p:sp>
    </p:spTree>
    <p:extLst>
      <p:ext uri="{BB962C8B-B14F-4D97-AF65-F5344CB8AC3E}">
        <p14:creationId xmlns:p14="http://schemas.microsoft.com/office/powerpoint/2010/main" val="10696334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4"/>
          <p:cNvSpPr>
            <a:spLocks noGrp="1" noChangeArrowheads="1"/>
          </p:cNvSpPr>
          <p:nvPr>
            <p:ph type="title" idx="4294967295"/>
          </p:nvPr>
        </p:nvSpPr>
        <p:spPr>
          <a:noFill/>
        </p:spPr>
        <p:txBody>
          <a:bodyPr/>
          <a:lstStyle/>
          <a:p>
            <a:pPr eaLnBrk="1" hangingPunct="1"/>
            <a:r>
              <a:rPr lang="en-CA" dirty="0"/>
              <a:t>Avoiding competing with food: biomass waste</a:t>
            </a:r>
          </a:p>
        </p:txBody>
      </p:sp>
      <p:sp>
        <p:nvSpPr>
          <p:cNvPr id="63492" name="Rectangle 5"/>
          <p:cNvSpPr>
            <a:spLocks noGrp="1" noChangeArrowheads="1"/>
          </p:cNvSpPr>
          <p:nvPr>
            <p:ph type="body" sz="half" idx="4294967295"/>
          </p:nvPr>
        </p:nvSpPr>
        <p:spPr>
          <a:xfrm>
            <a:off x="1487487" y="1557338"/>
            <a:ext cx="8570913" cy="5300662"/>
          </a:xfrm>
          <a:noFill/>
        </p:spPr>
        <p:txBody>
          <a:bodyPr/>
          <a:lstStyle/>
          <a:p>
            <a:pPr eaLnBrk="1" hangingPunct="1"/>
            <a:r>
              <a:rPr lang="en-CA" dirty="0"/>
              <a:t> Orange </a:t>
            </a:r>
            <a:r>
              <a:rPr lang="en-CA" dirty="0" smtClean="0"/>
              <a:t>peels: </a:t>
            </a:r>
            <a:r>
              <a:rPr lang="en-CA" dirty="0"/>
              <a:t>James Clark (York, UK) </a:t>
            </a:r>
          </a:p>
          <a:p>
            <a:pPr lvl="1" eaLnBrk="1" hangingPunct="1"/>
            <a:r>
              <a:rPr lang="en-US" sz="2500" dirty="0"/>
              <a:t>Global agriculture produces about 15.6 million tons of orange and other citrus waste annually in the form of discarded peels</a:t>
            </a:r>
          </a:p>
          <a:p>
            <a:pPr lvl="2" eaLnBrk="1" hangingPunct="1"/>
            <a:r>
              <a:rPr lang="en-US" sz="2400" dirty="0"/>
              <a:t>biofuels </a:t>
            </a:r>
          </a:p>
          <a:p>
            <a:pPr lvl="2" eaLnBrk="1" hangingPunct="1"/>
            <a:r>
              <a:rPr lang="en-US" sz="2400" dirty="0"/>
              <a:t>bio-based solvents</a:t>
            </a:r>
          </a:p>
          <a:p>
            <a:pPr lvl="2" eaLnBrk="1" hangingPunct="1"/>
            <a:r>
              <a:rPr lang="en-US" sz="2400" dirty="0"/>
              <a:t>Fragrances</a:t>
            </a:r>
          </a:p>
          <a:p>
            <a:pPr lvl="2" eaLnBrk="1" hangingPunct="1"/>
            <a:r>
              <a:rPr lang="en-US" sz="2400" dirty="0"/>
              <a:t>water purifiers</a:t>
            </a:r>
            <a:br>
              <a:rPr lang="en-US" sz="2400" dirty="0"/>
            </a:br>
            <a:endParaRPr lang="en-US" sz="2400" dirty="0"/>
          </a:p>
          <a:p>
            <a:pPr lvl="2" eaLnBrk="1" hangingPunct="1"/>
            <a:endParaRPr lang="en-US" sz="2200" dirty="0"/>
          </a:p>
          <a:p>
            <a:pPr marL="457200" lvl="1" indent="0" eaLnBrk="1" hangingPunct="1">
              <a:buNone/>
            </a:pPr>
            <a:endParaRPr lang="en-CA" sz="2500" dirty="0"/>
          </a:p>
        </p:txBody>
      </p:sp>
      <p:sp>
        <p:nvSpPr>
          <p:cNvPr id="63493" name="Rectangle 2"/>
          <p:cNvSpPr>
            <a:spLocks noChangeArrowheads="1"/>
          </p:cNvSpPr>
          <p:nvPr/>
        </p:nvSpPr>
        <p:spPr bwMode="auto">
          <a:xfrm>
            <a:off x="2351089" y="115889"/>
            <a:ext cx="40459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chemeClr val="bg1"/>
                </a:solidFill>
              </a:rPr>
              <a:t>CHEM 462: 24.Chemicals from renewable feedstock </a:t>
            </a:r>
          </a:p>
        </p:txBody>
      </p:sp>
      <p:sp>
        <p:nvSpPr>
          <p:cNvPr id="3" name="Rectangle 2"/>
          <p:cNvSpPr/>
          <p:nvPr/>
        </p:nvSpPr>
        <p:spPr>
          <a:xfrm>
            <a:off x="1528997" y="6474226"/>
            <a:ext cx="8839200" cy="276999"/>
          </a:xfrm>
          <a:prstGeom prst="rect">
            <a:avLst/>
          </a:prstGeom>
        </p:spPr>
        <p:txBody>
          <a:bodyPr wrap="square">
            <a:spAutoFit/>
          </a:bodyPr>
          <a:lstStyle/>
          <a:p>
            <a:r>
              <a:rPr lang="en-US" sz="1200" dirty="0">
                <a:solidFill>
                  <a:schemeClr val="bg1">
                    <a:lumMod val="50000"/>
                  </a:schemeClr>
                </a:solidFill>
              </a:rPr>
              <a:t>http://cleantechnica.com/2012/07/07/opec-uses-orange-peel-for-biofuel-and-other-biobased-products/</a:t>
            </a:r>
          </a:p>
        </p:txBody>
      </p:sp>
      <p:pic>
        <p:nvPicPr>
          <p:cNvPr id="282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942" y="3181662"/>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nvPr>
        </p:nvGraphicFramePr>
        <p:xfrm>
          <a:off x="8988426" y="3435990"/>
          <a:ext cx="1222375" cy="1291566"/>
        </p:xfrm>
        <a:graphic>
          <a:graphicData uri="http://schemas.openxmlformats.org/presentationml/2006/ole">
            <mc:AlternateContent xmlns:mc="http://schemas.openxmlformats.org/markup-compatibility/2006">
              <mc:Choice xmlns:v="urn:schemas-microsoft-com:vml" Requires="v">
                <p:oleObj spid="_x0000_s12307" name="CS ChemDraw Drawing" r:id="rId5" imgW="841150" imgH="813580" progId="ChemDraw.Document.6.0">
                  <p:embed/>
                </p:oleObj>
              </mc:Choice>
              <mc:Fallback>
                <p:oleObj name="CS ChemDraw Drawing" r:id="rId5" imgW="841150" imgH="813580" progId="ChemDraw.Document.6.0">
                  <p:embed/>
                  <p:pic>
                    <p:nvPicPr>
                      <p:cNvPr id="4" name="Object 3"/>
                      <p:cNvPicPr/>
                      <p:nvPr/>
                    </p:nvPicPr>
                    <p:blipFill>
                      <a:blip r:embed="rId6"/>
                      <a:stretch>
                        <a:fillRect/>
                      </a:stretch>
                    </p:blipFill>
                    <p:spPr>
                      <a:xfrm>
                        <a:off x="8988426" y="3435990"/>
                        <a:ext cx="1222375" cy="1291566"/>
                      </a:xfrm>
                      <a:prstGeom prst="rect">
                        <a:avLst/>
                      </a:prstGeom>
                    </p:spPr>
                  </p:pic>
                </p:oleObj>
              </mc:Fallback>
            </mc:AlternateContent>
          </a:graphicData>
        </a:graphic>
      </p:graphicFrame>
      <p:sp>
        <p:nvSpPr>
          <p:cNvPr id="2" name="Right Arrow 1"/>
          <p:cNvSpPr/>
          <p:nvPr/>
        </p:nvSpPr>
        <p:spPr>
          <a:xfrm>
            <a:off x="7772400" y="3810000"/>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86044" y="4477062"/>
            <a:ext cx="1439512" cy="923330"/>
          </a:xfrm>
          <a:prstGeom prst="rect">
            <a:avLst/>
          </a:prstGeom>
        </p:spPr>
        <p:txBody>
          <a:bodyPr wrap="square">
            <a:spAutoFit/>
          </a:bodyPr>
          <a:lstStyle/>
          <a:p>
            <a:pPr algn="ctr"/>
            <a:r>
              <a:rPr lang="en-US" dirty="0"/>
              <a:t>low temperature microwaves</a:t>
            </a:r>
          </a:p>
        </p:txBody>
      </p:sp>
      <p:sp>
        <p:nvSpPr>
          <p:cNvPr id="11" name="Rectangle 10"/>
          <p:cNvSpPr/>
          <p:nvPr/>
        </p:nvSpPr>
        <p:spPr>
          <a:xfrm>
            <a:off x="8995576" y="4791004"/>
            <a:ext cx="1439512" cy="369332"/>
          </a:xfrm>
          <a:prstGeom prst="rect">
            <a:avLst/>
          </a:prstGeom>
        </p:spPr>
        <p:txBody>
          <a:bodyPr wrap="square">
            <a:spAutoFit/>
          </a:bodyPr>
          <a:lstStyle/>
          <a:p>
            <a:pPr algn="ctr"/>
            <a:r>
              <a:rPr lang="en-US" dirty="0"/>
              <a:t>+ cellulose</a:t>
            </a:r>
          </a:p>
        </p:txBody>
      </p:sp>
    </p:spTree>
    <p:extLst>
      <p:ext uri="{BB962C8B-B14F-4D97-AF65-F5344CB8AC3E}">
        <p14:creationId xmlns:p14="http://schemas.microsoft.com/office/powerpoint/2010/main" val="30197221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948" y="189672"/>
            <a:ext cx="8229600" cy="707886"/>
          </a:xfrm>
        </p:spPr>
        <p:txBody>
          <a:bodyPr>
            <a:spAutoFit/>
          </a:bodyPr>
          <a:lstStyle/>
          <a:p>
            <a:pPr algn="ctr">
              <a:lnSpc>
                <a:spcPct val="100000"/>
              </a:lnSpc>
            </a:pPr>
            <a:r>
              <a:rPr lang="en-US" sz="4000" b="1" dirty="0">
                <a:latin typeface="+mn-lt"/>
              </a:rPr>
              <a:t>Why use renewable feedstocks?</a:t>
            </a:r>
          </a:p>
        </p:txBody>
      </p:sp>
      <p:sp>
        <p:nvSpPr>
          <p:cNvPr id="3" name="Content Placeholder 2"/>
          <p:cNvSpPr>
            <a:spLocks noGrp="1"/>
          </p:cNvSpPr>
          <p:nvPr>
            <p:ph idx="1"/>
          </p:nvPr>
        </p:nvSpPr>
        <p:spPr>
          <a:xfrm>
            <a:off x="923424" y="1384546"/>
            <a:ext cx="9611226" cy="5283782"/>
          </a:xfrm>
        </p:spPr>
        <p:txBody>
          <a:bodyPr>
            <a:noAutofit/>
          </a:bodyPr>
          <a:lstStyle/>
          <a:p>
            <a:r>
              <a:rPr lang="en-US" sz="2400" b="1" dirty="0"/>
              <a:t>Economic reasons:</a:t>
            </a:r>
          </a:p>
          <a:p>
            <a:pPr marL="457200" lvl="1" indent="228600">
              <a:lnSpc>
                <a:spcPct val="100000"/>
              </a:lnSpc>
              <a:spcBef>
                <a:spcPts val="600"/>
              </a:spcBef>
            </a:pPr>
            <a:r>
              <a:rPr lang="en-US" sz="2000" dirty="0"/>
              <a:t>The inherent long-term tendency for petroleum price increases. </a:t>
            </a:r>
          </a:p>
          <a:p>
            <a:pPr lvl="1">
              <a:lnSpc>
                <a:spcPct val="100000"/>
              </a:lnSpc>
              <a:spcBef>
                <a:spcPts val="600"/>
              </a:spcBef>
            </a:pPr>
            <a:r>
              <a:rPr lang="en-US" sz="2000" dirty="0"/>
              <a:t>A fluctuation of a few cents in the price of crude oil can result in massive price swings for downstream products.</a:t>
            </a:r>
          </a:p>
          <a:p>
            <a:pPr marL="457200" lvl="1" indent="228600">
              <a:lnSpc>
                <a:spcPct val="100000"/>
              </a:lnSpc>
              <a:spcBef>
                <a:spcPts val="600"/>
              </a:spcBef>
            </a:pPr>
            <a:r>
              <a:rPr lang="en-US" sz="2000" dirty="0"/>
              <a:t>The constant decrease in cost of renewable resources.</a:t>
            </a:r>
          </a:p>
          <a:p>
            <a:r>
              <a:rPr lang="en-US" sz="2400" b="1" dirty="0"/>
              <a:t>Scientific reasons:</a:t>
            </a:r>
          </a:p>
          <a:p>
            <a:pPr lvl="1">
              <a:lnSpc>
                <a:spcPct val="100000"/>
              </a:lnSpc>
              <a:spcBef>
                <a:spcPts val="600"/>
              </a:spcBef>
            </a:pPr>
            <a:r>
              <a:rPr lang="en-US" sz="2000" dirty="0"/>
              <a:t>The constant improvement in quality of renewable feedstocks.</a:t>
            </a:r>
          </a:p>
          <a:p>
            <a:pPr lvl="1">
              <a:lnSpc>
                <a:spcPct val="100000"/>
              </a:lnSpc>
              <a:spcBef>
                <a:spcPts val="600"/>
              </a:spcBef>
            </a:pPr>
            <a:r>
              <a:rPr lang="en-US" sz="2000" dirty="0"/>
              <a:t>Modern plant breeding.</a:t>
            </a:r>
          </a:p>
          <a:p>
            <a:pPr lvl="1">
              <a:lnSpc>
                <a:spcPct val="100000"/>
              </a:lnSpc>
              <a:spcBef>
                <a:spcPts val="600"/>
              </a:spcBef>
            </a:pPr>
            <a:r>
              <a:rPr lang="en-US" sz="2000" dirty="0"/>
              <a:t>Genetic manipulation.</a:t>
            </a:r>
          </a:p>
          <a:p>
            <a:pPr lvl="1">
              <a:lnSpc>
                <a:spcPct val="100000"/>
              </a:lnSpc>
              <a:spcBef>
                <a:spcPts val="600"/>
              </a:spcBef>
            </a:pPr>
            <a:r>
              <a:rPr lang="en-US" sz="2000" dirty="0"/>
              <a:t>Breakthroughs in catalysis (enzymes, etc.).</a:t>
            </a:r>
          </a:p>
          <a:p>
            <a:r>
              <a:rPr lang="en-US" sz="2400" b="1" dirty="0"/>
              <a:t>Environmental reasons:</a:t>
            </a:r>
          </a:p>
          <a:p>
            <a:pPr lvl="1">
              <a:lnSpc>
                <a:spcPct val="100000"/>
              </a:lnSpc>
              <a:spcBef>
                <a:spcPts val="600"/>
              </a:spcBef>
            </a:pPr>
            <a:r>
              <a:rPr lang="en-US" sz="2000" dirty="0"/>
              <a:t>Biological compatibility (to an extent).</a:t>
            </a:r>
          </a:p>
          <a:p>
            <a:pPr lvl="1">
              <a:lnSpc>
                <a:spcPct val="100000"/>
              </a:lnSpc>
              <a:spcBef>
                <a:spcPts val="600"/>
              </a:spcBef>
            </a:pPr>
            <a:r>
              <a:rPr lang="en-US" sz="2000" dirty="0"/>
              <a:t>The use of waste streams (wood pulping, agriculture, etc</a:t>
            </a:r>
            <a:r>
              <a:rPr lang="en-US" sz="2000" dirty="0" smtClean="0"/>
              <a:t>.).</a:t>
            </a:r>
          </a:p>
          <a:p>
            <a:pPr lvl="1">
              <a:lnSpc>
                <a:spcPct val="100000"/>
              </a:lnSpc>
              <a:spcBef>
                <a:spcPts val="600"/>
              </a:spcBef>
            </a:pPr>
            <a:r>
              <a:rPr lang="en-US" sz="2000" dirty="0" smtClean="0"/>
              <a:t>Mitigate CO</a:t>
            </a:r>
            <a:r>
              <a:rPr lang="en-US" sz="2000" baseline="-25000" dirty="0" smtClean="0"/>
              <a:t>2</a:t>
            </a:r>
            <a:r>
              <a:rPr lang="en-US" sz="2000" dirty="0" smtClean="0"/>
              <a:t> emissions</a:t>
            </a:r>
            <a:endParaRPr lang="en-US" sz="2000" dirty="0"/>
          </a:p>
        </p:txBody>
      </p:sp>
    </p:spTree>
    <p:extLst>
      <p:ext uri="{BB962C8B-B14F-4D97-AF65-F5344CB8AC3E}">
        <p14:creationId xmlns:p14="http://schemas.microsoft.com/office/powerpoint/2010/main" val="415989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543" y="111240"/>
            <a:ext cx="7459579" cy="999697"/>
          </a:xfrm>
        </p:spPr>
        <p:txBody>
          <a:bodyPr wrap="square">
            <a:spAutoFit/>
          </a:bodyPr>
          <a:lstStyle/>
          <a:p>
            <a:pPr algn="ctr">
              <a:lnSpc>
                <a:spcPts val="3500"/>
              </a:lnSpc>
            </a:pPr>
            <a:r>
              <a:rPr lang="en-US" sz="3600" b="1" dirty="0">
                <a:latin typeface="+mn-lt"/>
              </a:rPr>
              <a:t>Some Potential Challenges of Using Renewable Feedstocks</a:t>
            </a:r>
          </a:p>
        </p:txBody>
      </p:sp>
      <p:sp>
        <p:nvSpPr>
          <p:cNvPr id="3" name="Content Placeholder 2"/>
          <p:cNvSpPr>
            <a:spLocks noGrp="1"/>
          </p:cNvSpPr>
          <p:nvPr>
            <p:ph idx="1"/>
          </p:nvPr>
        </p:nvSpPr>
        <p:spPr>
          <a:xfrm>
            <a:off x="991466" y="1453757"/>
            <a:ext cx="8352831" cy="4862870"/>
          </a:xfrm>
        </p:spPr>
        <p:txBody>
          <a:bodyPr wrap="square">
            <a:spAutoFit/>
          </a:bodyPr>
          <a:lstStyle/>
          <a:p>
            <a:pPr marL="274320" indent="-274320">
              <a:lnSpc>
                <a:spcPct val="100000"/>
              </a:lnSpc>
              <a:spcBef>
                <a:spcPts val="600"/>
              </a:spcBef>
            </a:pPr>
            <a:r>
              <a:rPr lang="en-US" sz="2000" dirty="0"/>
              <a:t>Feedstock cultivation</a:t>
            </a:r>
          </a:p>
          <a:p>
            <a:pPr marL="639763" lvl="1" indent="-242888">
              <a:lnSpc>
                <a:spcPct val="100000"/>
              </a:lnSpc>
              <a:spcBef>
                <a:spcPts val="600"/>
              </a:spcBef>
            </a:pPr>
            <a:r>
              <a:rPr lang="en-US" sz="1800" dirty="0"/>
              <a:t>Competition with food supply</a:t>
            </a:r>
          </a:p>
          <a:p>
            <a:pPr marL="639763" lvl="1" indent="-242888">
              <a:lnSpc>
                <a:spcPct val="100000"/>
              </a:lnSpc>
              <a:spcBef>
                <a:spcPts val="600"/>
              </a:spcBef>
            </a:pPr>
            <a:r>
              <a:rPr lang="en-US" sz="1800" dirty="0"/>
              <a:t>Land demand</a:t>
            </a:r>
          </a:p>
          <a:p>
            <a:pPr marL="639763" lvl="1" indent="-242888">
              <a:lnSpc>
                <a:spcPct val="100000"/>
              </a:lnSpc>
              <a:spcBef>
                <a:spcPts val="600"/>
              </a:spcBef>
            </a:pPr>
            <a:r>
              <a:rPr lang="en-US" sz="1800" dirty="0"/>
              <a:t>Nutritional needs</a:t>
            </a:r>
          </a:p>
          <a:p>
            <a:pPr marL="639763" lvl="1" indent="-242888">
              <a:lnSpc>
                <a:spcPct val="100000"/>
              </a:lnSpc>
              <a:spcBef>
                <a:spcPts val="600"/>
              </a:spcBef>
            </a:pPr>
            <a:r>
              <a:rPr lang="en-US" sz="1800" dirty="0"/>
              <a:t>Diseases</a:t>
            </a:r>
          </a:p>
          <a:p>
            <a:pPr marL="639763" lvl="1" indent="-242888">
              <a:lnSpc>
                <a:spcPct val="100000"/>
              </a:lnSpc>
              <a:spcBef>
                <a:spcPts val="600"/>
              </a:spcBef>
            </a:pPr>
            <a:r>
              <a:rPr lang="en-US" sz="1800" dirty="0"/>
              <a:t>Initial investment</a:t>
            </a:r>
          </a:p>
          <a:p>
            <a:pPr marL="274320" indent="-274320">
              <a:lnSpc>
                <a:spcPct val="100000"/>
              </a:lnSpc>
              <a:spcBef>
                <a:spcPts val="600"/>
              </a:spcBef>
              <a:buClr>
                <a:srgbClr val="003300"/>
              </a:buClr>
              <a:buSzPct val="50000"/>
              <a:buFont typeface="Wingdings" charset="2"/>
              <a:buChar char="l"/>
            </a:pPr>
            <a:r>
              <a:rPr lang="en-GB" altLang="en-US" sz="2000" dirty="0"/>
              <a:t>Harvesting method to maximise yields and minimise degradation of product</a:t>
            </a:r>
          </a:p>
          <a:p>
            <a:pPr marL="274320" indent="-274320">
              <a:lnSpc>
                <a:spcPct val="100000"/>
              </a:lnSpc>
              <a:spcBef>
                <a:spcPts val="600"/>
              </a:spcBef>
              <a:buClr>
                <a:srgbClr val="003300"/>
              </a:buClr>
              <a:buSzPct val="50000"/>
              <a:buFont typeface="Wingdings" charset="2"/>
              <a:buChar char="l"/>
            </a:pPr>
            <a:r>
              <a:rPr lang="en-GB" altLang="en-US" sz="2000" dirty="0"/>
              <a:t>Post harvest processing</a:t>
            </a:r>
          </a:p>
          <a:p>
            <a:pPr marL="274320" indent="-274320">
              <a:lnSpc>
                <a:spcPct val="100000"/>
              </a:lnSpc>
              <a:spcBef>
                <a:spcPts val="600"/>
              </a:spcBef>
              <a:buClr>
                <a:srgbClr val="003300"/>
              </a:buClr>
              <a:buSzPct val="50000"/>
              <a:buFont typeface="Wingdings" charset="2"/>
              <a:buChar char="l"/>
            </a:pPr>
            <a:r>
              <a:rPr lang="en-GB" altLang="en-US" sz="2000" dirty="0"/>
              <a:t>Product extraction and purification</a:t>
            </a:r>
          </a:p>
          <a:p>
            <a:pPr marL="274320" indent="-274320">
              <a:lnSpc>
                <a:spcPct val="100000"/>
              </a:lnSpc>
              <a:spcBef>
                <a:spcPts val="600"/>
              </a:spcBef>
              <a:buClr>
                <a:srgbClr val="003300"/>
              </a:buClr>
              <a:buSzPct val="50000"/>
              <a:buFont typeface="Wingdings" charset="2"/>
              <a:buChar char="l"/>
            </a:pPr>
            <a:r>
              <a:rPr lang="en-GB" altLang="en-US" sz="2000" dirty="0"/>
              <a:t>Product standardization</a:t>
            </a:r>
          </a:p>
          <a:p>
            <a:pPr marL="274320" indent="-274320">
              <a:lnSpc>
                <a:spcPct val="100000"/>
              </a:lnSpc>
              <a:spcBef>
                <a:spcPts val="600"/>
              </a:spcBef>
              <a:buClr>
                <a:srgbClr val="003300"/>
              </a:buClr>
              <a:buSzPct val="50000"/>
              <a:buFont typeface="Wingdings" charset="2"/>
              <a:buChar char="l"/>
            </a:pPr>
            <a:r>
              <a:rPr lang="en-GB" altLang="en-US" sz="2000" dirty="0"/>
              <a:t>Complexity </a:t>
            </a:r>
          </a:p>
          <a:p>
            <a:pPr marL="274320" indent="-274320">
              <a:lnSpc>
                <a:spcPct val="100000"/>
              </a:lnSpc>
              <a:spcBef>
                <a:spcPts val="600"/>
              </a:spcBef>
              <a:buClr>
                <a:srgbClr val="003300"/>
              </a:buClr>
              <a:buSzPct val="50000"/>
              <a:buFont typeface="Wingdings" charset="2"/>
              <a:buChar char="l"/>
            </a:pPr>
            <a:r>
              <a:rPr lang="en-GB" altLang="en-US" sz="2000" dirty="0"/>
              <a:t>Product storage, packing, and distribution</a:t>
            </a:r>
          </a:p>
          <a:p>
            <a:pPr marL="274320" indent="-274320">
              <a:lnSpc>
                <a:spcPct val="100000"/>
              </a:lnSpc>
              <a:spcBef>
                <a:spcPts val="600"/>
              </a:spcBef>
              <a:buClr>
                <a:srgbClr val="003300"/>
              </a:buClr>
              <a:buSzPct val="50000"/>
              <a:buFont typeface="Wingdings" charset="2"/>
              <a:buChar char="l"/>
            </a:pPr>
            <a:r>
              <a:rPr lang="en-GB" altLang="en-US" sz="2000" dirty="0"/>
              <a:t>New methodologies for alternative feedstocks</a:t>
            </a:r>
            <a:endParaRPr lang="en-US" sz="2000" dirty="0"/>
          </a:p>
        </p:txBody>
      </p:sp>
    </p:spTree>
    <p:extLst>
      <p:ext uri="{BB962C8B-B14F-4D97-AF65-F5344CB8AC3E}">
        <p14:creationId xmlns:p14="http://schemas.microsoft.com/office/powerpoint/2010/main" val="25578030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778861" cy="4708981"/>
          </a:xfrm>
          <a:prstGeom prst="rect">
            <a:avLst/>
          </a:prstGeom>
          <a:noFill/>
        </p:spPr>
        <p:txBody>
          <a:bodyPr wrap="none" rtlCol="0">
            <a:spAutoFit/>
          </a:bodyPr>
          <a:lstStyle/>
          <a:p>
            <a:pPr marL="514350" indent="-514350">
              <a:buFont typeface="+mj-lt"/>
              <a:buAutoNum type="arabicPeriod"/>
            </a:pPr>
            <a:r>
              <a:rPr lang="en-US" sz="2400" dirty="0" smtClean="0"/>
              <a:t>What can we make from petroleum (focus on molecules)</a:t>
            </a:r>
            <a:endParaRPr lang="en-US" sz="2400" dirty="0"/>
          </a:p>
          <a:p>
            <a:pPr marL="514350" indent="-514350">
              <a:buFont typeface="+mj-lt"/>
              <a:buAutoNum type="arabicPeriod"/>
            </a:pPr>
            <a:r>
              <a:rPr lang="en-US" sz="2400" dirty="0" smtClean="0"/>
              <a:t>The </a:t>
            </a:r>
            <a:r>
              <a:rPr lang="en-US" sz="2400" dirty="0" err="1" smtClean="0"/>
              <a:t>biorefinery</a:t>
            </a:r>
            <a:endParaRPr lang="en-US" sz="2400" dirty="0"/>
          </a:p>
          <a:p>
            <a:pPr marL="514350" indent="-514350">
              <a:buFont typeface="+mj-lt"/>
              <a:buAutoNum type="arabicPeriod"/>
            </a:pPr>
            <a:r>
              <a:rPr lang="en-US" sz="2400" dirty="0"/>
              <a:t>Renewable Feedstocks</a:t>
            </a:r>
          </a:p>
          <a:p>
            <a:pPr marL="971550" lvl="1" indent="-514350">
              <a:buFont typeface="Arial" charset="0"/>
              <a:buChar char="•"/>
            </a:pPr>
            <a:r>
              <a:rPr lang="en-US" sz="2000" dirty="0" smtClean="0"/>
              <a:t>Triglycerides</a:t>
            </a:r>
          </a:p>
          <a:p>
            <a:pPr marL="971550" lvl="1" indent="-514350">
              <a:buFont typeface="Arial" charset="0"/>
              <a:buChar char="•"/>
            </a:pPr>
            <a:r>
              <a:rPr lang="en-US" sz="2000" dirty="0" err="1" smtClean="0"/>
              <a:t>Lignocellulosic</a:t>
            </a:r>
            <a:r>
              <a:rPr lang="en-US" sz="2000" dirty="0" smtClean="0"/>
              <a:t> </a:t>
            </a:r>
            <a:r>
              <a:rPr lang="en-US" sz="2000" dirty="0"/>
              <a:t>Feedstocks</a:t>
            </a:r>
          </a:p>
          <a:p>
            <a:pPr marL="971550" lvl="1" indent="-514350">
              <a:buFont typeface="Arial" charset="0"/>
              <a:buChar char="•"/>
            </a:pPr>
            <a:r>
              <a:rPr lang="en-US" sz="2000" dirty="0" smtClean="0"/>
              <a:t>N containing polymers</a:t>
            </a:r>
          </a:p>
          <a:p>
            <a:pPr marL="971550" lvl="1" indent="-514350">
              <a:buFont typeface="Arial" charset="0"/>
              <a:buChar char="•"/>
            </a:pPr>
            <a:r>
              <a:rPr lang="en-US" sz="2000" dirty="0" smtClean="0"/>
              <a:t>Latex polymer</a:t>
            </a:r>
          </a:p>
          <a:p>
            <a:pPr marL="971550" lvl="1" indent="-514350">
              <a:buFont typeface="Arial" charset="0"/>
              <a:buChar char="•"/>
            </a:pPr>
            <a:r>
              <a:rPr lang="en-US" sz="2000" dirty="0" smtClean="0"/>
              <a:t>Small molecule </a:t>
            </a:r>
            <a:r>
              <a:rPr lang="en-US" sz="2000" dirty="0" err="1" smtClean="0"/>
              <a:t>feedstocks</a:t>
            </a:r>
            <a:endParaRPr lang="en-US" sz="2000" dirty="0"/>
          </a:p>
          <a:p>
            <a:pPr marL="514350" indent="-514350">
              <a:buFont typeface="+mj-lt"/>
              <a:buAutoNum type="arabicPeriod"/>
            </a:pPr>
            <a:r>
              <a:rPr lang="en-US" sz="2400" dirty="0" smtClean="0"/>
              <a:t>Examples</a:t>
            </a:r>
          </a:p>
          <a:p>
            <a:pPr marL="971550" lvl="1" indent="-514350">
              <a:buFont typeface="Arial" panose="020B0604020202020204" pitchFamily="34" charset="0"/>
              <a:buChar char="•"/>
            </a:pPr>
            <a:r>
              <a:rPr lang="en-US" sz="2000" dirty="0" smtClean="0"/>
              <a:t>From lignin</a:t>
            </a:r>
          </a:p>
          <a:p>
            <a:pPr marL="971550" lvl="1" indent="-514350">
              <a:buFont typeface="Arial" panose="020B0604020202020204" pitchFamily="34" charset="0"/>
              <a:buChar char="•"/>
            </a:pPr>
            <a:r>
              <a:rPr lang="en-US" sz="2000" dirty="0" smtClean="0"/>
              <a:t>Vanillin</a:t>
            </a:r>
          </a:p>
          <a:p>
            <a:pPr marL="971550" lvl="1" indent="-514350">
              <a:buFont typeface="Arial" panose="020B0604020202020204" pitchFamily="34" charset="0"/>
              <a:buChar char="•"/>
            </a:pPr>
            <a:r>
              <a:rPr lang="en-US" sz="2000" dirty="0" smtClean="0"/>
              <a:t>Platform molecules</a:t>
            </a:r>
          </a:p>
          <a:p>
            <a:pPr marL="971550" lvl="1" indent="-514350">
              <a:buFont typeface="Arial" panose="020B0604020202020204" pitchFamily="34" charset="0"/>
              <a:buChar char="•"/>
            </a:pPr>
            <a:r>
              <a:rPr lang="en-US" sz="2000" dirty="0" smtClean="0"/>
              <a:t>Fatty acids</a:t>
            </a:r>
          </a:p>
          <a:p>
            <a:pPr marL="514350" indent="-514350">
              <a:buFont typeface="+mj-lt"/>
              <a:buAutoNum type="arabicPeriod"/>
            </a:pPr>
            <a:r>
              <a:rPr lang="en-US" sz="2400" dirty="0" smtClean="0"/>
              <a:t>The </a:t>
            </a:r>
            <a:r>
              <a:rPr lang="en-US" sz="2400" dirty="0"/>
              <a:t>Advantages and Drawbacks of </a:t>
            </a:r>
            <a:r>
              <a:rPr lang="en-US" sz="2400" dirty="0" smtClean="0"/>
              <a:t>bio-based molecules</a:t>
            </a:r>
            <a:endParaRPr lang="en-US" sz="2400" dirty="0"/>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21928557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13834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83242D0-D126-4760-BFDE-D76DC289C3E4}"/>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772" y="173819"/>
            <a:ext cx="10624457" cy="6568067"/>
          </a:xfrm>
          <a:prstGeom prst="rect">
            <a:avLst/>
          </a:prstGeom>
        </p:spPr>
      </p:pic>
    </p:spTree>
    <p:extLst>
      <p:ext uri="{BB962C8B-B14F-4D97-AF65-F5344CB8AC3E}">
        <p14:creationId xmlns:p14="http://schemas.microsoft.com/office/powerpoint/2010/main" val="2027076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571875" y="3668312"/>
            <a:ext cx="4286250" cy="2943225"/>
          </a:xfrm>
        </p:spPr>
      </p:pic>
      <p:sp>
        <p:nvSpPr>
          <p:cNvPr id="5" name="Rectangle 4"/>
          <p:cNvSpPr/>
          <p:nvPr/>
        </p:nvSpPr>
        <p:spPr>
          <a:xfrm>
            <a:off x="1975945" y="1600201"/>
            <a:ext cx="7848600" cy="203132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CA" b="1" dirty="0"/>
              <a:t>What Is a </a:t>
            </a:r>
            <a:r>
              <a:rPr lang="en-CA" b="1" dirty="0" err="1"/>
              <a:t>Biorefinery</a:t>
            </a:r>
            <a:r>
              <a:rPr lang="en-CA" b="1" dirty="0"/>
              <a:t>?</a:t>
            </a:r>
          </a:p>
          <a:p>
            <a:r>
              <a:rPr lang="en-CA" dirty="0"/>
              <a:t>A </a:t>
            </a:r>
            <a:r>
              <a:rPr lang="en-CA" dirty="0" err="1"/>
              <a:t>biorefinery</a:t>
            </a:r>
            <a:r>
              <a:rPr lang="en-CA" dirty="0"/>
              <a:t> is a facility that integrates biomass conversion processes and equipment to produce </a:t>
            </a:r>
            <a:r>
              <a:rPr lang="en-CA" b="1" dirty="0"/>
              <a:t>fuels</a:t>
            </a:r>
            <a:r>
              <a:rPr lang="en-CA" dirty="0"/>
              <a:t>, </a:t>
            </a:r>
            <a:r>
              <a:rPr lang="en-CA" b="1" dirty="0"/>
              <a:t>power</a:t>
            </a:r>
            <a:r>
              <a:rPr lang="en-CA" dirty="0"/>
              <a:t>, and </a:t>
            </a:r>
            <a:r>
              <a:rPr lang="en-CA" b="1" dirty="0"/>
              <a:t>chemicals</a:t>
            </a:r>
            <a:r>
              <a:rPr lang="en-CA" dirty="0"/>
              <a:t> from BIOMASS. The </a:t>
            </a:r>
            <a:r>
              <a:rPr lang="en-CA" dirty="0" err="1"/>
              <a:t>biorefinery</a:t>
            </a:r>
            <a:r>
              <a:rPr lang="en-CA" dirty="0"/>
              <a:t> concept is analogous to today's petroleum refineries, which produce multiple fuels and products from petroleum. Industrial </a:t>
            </a:r>
            <a:r>
              <a:rPr lang="en-CA" dirty="0" err="1"/>
              <a:t>biorefineries</a:t>
            </a:r>
            <a:r>
              <a:rPr lang="en-CA" dirty="0"/>
              <a:t> have been identified as the most promising route to the creation of a new domestic </a:t>
            </a:r>
            <a:r>
              <a:rPr lang="en-CA" dirty="0" err="1"/>
              <a:t>biobased</a:t>
            </a:r>
            <a:r>
              <a:rPr lang="en-CA" dirty="0"/>
              <a:t> industry.</a:t>
            </a:r>
          </a:p>
        </p:txBody>
      </p:sp>
      <p:sp>
        <p:nvSpPr>
          <p:cNvPr id="7" name="Rectangle 6"/>
          <p:cNvSpPr/>
          <p:nvPr/>
        </p:nvSpPr>
        <p:spPr>
          <a:xfrm>
            <a:off x="1768529" y="6534834"/>
            <a:ext cx="6994471" cy="276999"/>
          </a:xfrm>
          <a:prstGeom prst="rect">
            <a:avLst/>
          </a:prstGeom>
        </p:spPr>
        <p:txBody>
          <a:bodyPr wrap="square">
            <a:spAutoFit/>
          </a:bodyPr>
          <a:lstStyle/>
          <a:p>
            <a:r>
              <a:rPr lang="en-CA" sz="1200" dirty="0">
                <a:solidFill>
                  <a:schemeClr val="bg1">
                    <a:lumMod val="50000"/>
                  </a:schemeClr>
                </a:solidFill>
              </a:rPr>
              <a:t>http://www.nrel.gov/biomass/biorefinery.html</a:t>
            </a:r>
          </a:p>
        </p:txBody>
      </p:sp>
      <p:sp>
        <p:nvSpPr>
          <p:cNvPr id="8"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The </a:t>
            </a:r>
            <a:r>
              <a:rPr lang="en-US" sz="4000" b="1" dirty="0" err="1">
                <a:latin typeface="+mn-lt"/>
              </a:rPr>
              <a:t>biorefinery</a:t>
            </a:r>
            <a:endParaRPr lang="en-US" sz="4000" b="1" dirty="0">
              <a:latin typeface="+mn-lt"/>
            </a:endParaRPr>
          </a:p>
        </p:txBody>
      </p:sp>
    </p:spTree>
    <p:extLst>
      <p:ext uri="{BB962C8B-B14F-4D97-AF65-F5344CB8AC3E}">
        <p14:creationId xmlns:p14="http://schemas.microsoft.com/office/powerpoint/2010/main" val="631818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184379"/>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2143519" y="1992204"/>
            <a:ext cx="7886700" cy="2194447"/>
          </a:xfrm>
        </p:spPr>
        <p:txBody>
          <a:bodyPr>
            <a:spAutoFit/>
          </a:bodyPr>
          <a:lstStyle/>
          <a:p>
            <a:r>
              <a:rPr lang="en-US" sz="2400" dirty="0"/>
              <a:t>Biomass (algae, corn, switchgrass, poplar, willow, sorghum, and bamboo)</a:t>
            </a:r>
          </a:p>
          <a:p>
            <a:r>
              <a:rPr lang="en-US" sz="2400" dirty="0"/>
              <a:t>Agricultural waste (ex. manure</a:t>
            </a:r>
            <a:r>
              <a:rPr lang="en-US" sz="2400" dirty="0" smtClean="0"/>
              <a:t>)</a:t>
            </a:r>
          </a:p>
          <a:p>
            <a:r>
              <a:rPr lang="en-US" sz="2400" dirty="0" smtClean="0"/>
              <a:t>Urban waste (garbage, sewage)</a:t>
            </a:r>
            <a:endParaRPr lang="en-US" sz="2400" dirty="0"/>
          </a:p>
          <a:p>
            <a:r>
              <a:rPr lang="en-US" dirty="0"/>
              <a:t>CO</a:t>
            </a:r>
            <a:r>
              <a:rPr lang="en-US" baseline="-25000" dirty="0"/>
              <a:t>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4665" y="4119903"/>
            <a:ext cx="4310991" cy="2057061"/>
          </a:xfrm>
          <a:prstGeom prst="rect">
            <a:avLst/>
          </a:prstGeom>
        </p:spPr>
      </p:pic>
      <p:pic>
        <p:nvPicPr>
          <p:cNvPr id="5" name="Picture 4"/>
          <p:cNvPicPr>
            <a:picLocks noChangeAspect="1"/>
          </p:cNvPicPr>
          <p:nvPr/>
        </p:nvPicPr>
        <p:blipFill>
          <a:blip r:embed="rId3"/>
          <a:stretch>
            <a:fillRect/>
          </a:stretch>
        </p:blipFill>
        <p:spPr>
          <a:xfrm>
            <a:off x="6916166" y="4255954"/>
            <a:ext cx="3455982" cy="1784958"/>
          </a:xfrm>
          <a:prstGeom prst="rect">
            <a:avLst/>
          </a:prstGeom>
        </p:spPr>
      </p:pic>
      <p:sp>
        <p:nvSpPr>
          <p:cNvPr id="6" name="TextBox 5"/>
          <p:cNvSpPr txBox="1"/>
          <p:nvPr/>
        </p:nvSpPr>
        <p:spPr>
          <a:xfrm>
            <a:off x="1479870" y="1286156"/>
            <a:ext cx="9213997" cy="584775"/>
          </a:xfrm>
          <a:prstGeom prst="rect">
            <a:avLst/>
          </a:prstGeom>
          <a:noFill/>
        </p:spPr>
        <p:txBody>
          <a:bodyPr wrap="none" rtlCol="0">
            <a:spAutoFit/>
          </a:bodyPr>
          <a:lstStyle/>
          <a:p>
            <a:r>
              <a:rPr lang="en-US" sz="3200" dirty="0"/>
              <a:t>Renewable feedstocks include the following materials:</a:t>
            </a:r>
          </a:p>
        </p:txBody>
      </p:sp>
      <p:sp>
        <p:nvSpPr>
          <p:cNvPr id="7" name="TextBox 6">
            <a:extLst>
              <a:ext uri="{FF2B5EF4-FFF2-40B4-BE49-F238E27FC236}">
                <a16:creationId xmlns:a16="http://schemas.microsoft.com/office/drawing/2014/main" id="{106D892B-F4D0-4341-9DA8-276B3C56A4FA}"/>
              </a:ext>
            </a:extLst>
          </p:cNvPr>
          <p:cNvSpPr txBox="1"/>
          <p:nvPr/>
        </p:nvSpPr>
        <p:spPr>
          <a:xfrm>
            <a:off x="386862" y="6353908"/>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31341183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220101" y="1365127"/>
            <a:ext cx="9632625" cy="7571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pPr>
            <a:r>
              <a:rPr lang="en-US" dirty="0">
                <a:latin typeface="+mn-lt"/>
              </a:rPr>
              <a:t>Organisms have provided a huge share of the materials used by humans throughout their existence.</a:t>
            </a:r>
          </a:p>
        </p:txBody>
      </p:sp>
      <p:sp>
        <p:nvSpPr>
          <p:cNvPr id="13316" name="Text Box 6"/>
          <p:cNvSpPr txBox="1">
            <a:spLocks noChangeArrowheads="1"/>
          </p:cNvSpPr>
          <p:nvPr/>
        </p:nvSpPr>
        <p:spPr bwMode="auto">
          <a:xfrm>
            <a:off x="304800" y="3940807"/>
            <a:ext cx="6497782" cy="12772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4320" indent="-274320">
              <a:spcBef>
                <a:spcPts val="600"/>
              </a:spcBef>
            </a:pPr>
            <a:r>
              <a:rPr lang="en-US" sz="1800" dirty="0">
                <a:latin typeface="+mn-lt"/>
              </a:rPr>
              <a:t>•	Biomass is the leading candidate to replace petroleum as a feedstock for the organic chemicals industry.</a:t>
            </a:r>
          </a:p>
          <a:p>
            <a:pPr marL="274320" indent="-274320">
              <a:spcBef>
                <a:spcPts val="600"/>
              </a:spcBef>
            </a:pPr>
            <a:r>
              <a:rPr lang="en-US" sz="1800" dirty="0">
                <a:latin typeface="+mn-lt"/>
              </a:rPr>
              <a:t>•	Partially oxidized biomass material avoids expensive, and sometimes difficult oxidation steps in oxidizing petroleum</a:t>
            </a:r>
          </a:p>
        </p:txBody>
      </p:sp>
      <p:sp>
        <p:nvSpPr>
          <p:cNvPr id="2" name="TextBox 1"/>
          <p:cNvSpPr txBox="1"/>
          <p:nvPr/>
        </p:nvSpPr>
        <p:spPr>
          <a:xfrm>
            <a:off x="3731841" y="189016"/>
            <a:ext cx="4609147" cy="707886"/>
          </a:xfrm>
          <a:prstGeom prst="rect">
            <a:avLst/>
          </a:prstGeom>
          <a:noFill/>
        </p:spPr>
        <p:txBody>
          <a:bodyPr wrap="none" rtlCol="0">
            <a:spAutoFit/>
          </a:bodyPr>
          <a:lstStyle/>
          <a:p>
            <a:pPr algn="ctr"/>
            <a:r>
              <a:rPr lang="en-US" sz="4000" b="1" dirty="0"/>
              <a:t>Biological feedstocks</a:t>
            </a:r>
          </a:p>
        </p:txBody>
      </p:sp>
      <p:sp>
        <p:nvSpPr>
          <p:cNvPr id="6" name="TextBox 5">
            <a:extLst>
              <a:ext uri="{FF2B5EF4-FFF2-40B4-BE49-F238E27FC236}">
                <a16:creationId xmlns:a16="http://schemas.microsoft.com/office/drawing/2014/main" id="{69F2535C-3564-4F08-A74E-424FAF8E842E}"/>
              </a:ext>
            </a:extLst>
          </p:cNvPr>
          <p:cNvSpPr txBox="1"/>
          <p:nvPr/>
        </p:nvSpPr>
        <p:spPr>
          <a:xfrm>
            <a:off x="316899" y="3394252"/>
            <a:ext cx="5719514" cy="400110"/>
          </a:xfrm>
          <a:prstGeom prst="rect">
            <a:avLst/>
          </a:prstGeom>
          <a:noFill/>
        </p:spPr>
        <p:txBody>
          <a:bodyPr wrap="none" rtlCol="0">
            <a:spAutoFit/>
          </a:bodyPr>
          <a:lstStyle/>
          <a:p>
            <a:r>
              <a:rPr lang="en-US" sz="2000" b="1" dirty="0"/>
              <a:t>Biomass</a:t>
            </a:r>
            <a:r>
              <a:rPr lang="en-US" sz="2000" dirty="0"/>
              <a:t>: Plant material generated by photosynthesis</a:t>
            </a:r>
          </a:p>
        </p:txBody>
      </p:sp>
      <p:pic>
        <p:nvPicPr>
          <p:cNvPr id="8" name="Picture 7">
            <a:extLst>
              <a:ext uri="{FF2B5EF4-FFF2-40B4-BE49-F238E27FC236}">
                <a16:creationId xmlns:a16="http://schemas.microsoft.com/office/drawing/2014/main" id="{6C022B58-C256-4E42-A472-DCF4CBAE72BE}"/>
              </a:ext>
            </a:extLst>
          </p:cNvPr>
          <p:cNvPicPr>
            <a:picLocks noChangeAspect="1"/>
          </p:cNvPicPr>
          <p:nvPr/>
        </p:nvPicPr>
        <p:blipFill>
          <a:blip r:embed="rId3"/>
          <a:stretch>
            <a:fillRect/>
          </a:stretch>
        </p:blipFill>
        <p:spPr>
          <a:xfrm>
            <a:off x="6373091" y="2590482"/>
            <a:ext cx="5694218" cy="3799111"/>
          </a:xfrm>
          <a:prstGeom prst="rect">
            <a:avLst/>
          </a:prstGeom>
        </p:spPr>
      </p:pic>
      <p:sp>
        <p:nvSpPr>
          <p:cNvPr id="11" name="TextBox 10">
            <a:extLst>
              <a:ext uri="{FF2B5EF4-FFF2-40B4-BE49-F238E27FC236}">
                <a16:creationId xmlns:a16="http://schemas.microsoft.com/office/drawing/2014/main" id="{DBD936FC-A520-4B19-950E-04E4B272C045}"/>
              </a:ext>
            </a:extLst>
          </p:cNvPr>
          <p:cNvSpPr txBox="1"/>
          <p:nvPr/>
        </p:nvSpPr>
        <p:spPr>
          <a:xfrm>
            <a:off x="8381101" y="6511362"/>
            <a:ext cx="3515258" cy="276999"/>
          </a:xfrm>
          <a:prstGeom prst="rect">
            <a:avLst/>
          </a:prstGeom>
          <a:noFill/>
        </p:spPr>
        <p:txBody>
          <a:bodyPr wrap="none" rtlCol="0">
            <a:spAutoFit/>
          </a:bodyPr>
          <a:lstStyle/>
          <a:p>
            <a:r>
              <a:rPr lang="en-US" sz="1200" dirty="0">
                <a:solidFill>
                  <a:schemeClr val="bg1">
                    <a:lumMod val="50000"/>
                  </a:schemeClr>
                </a:solidFill>
              </a:rPr>
              <a:t>Image: Wikimedia Commons, Author: Daniel </a:t>
            </a:r>
            <a:r>
              <a:rPr lang="en-US" sz="1200" dirty="0" err="1">
                <a:solidFill>
                  <a:schemeClr val="bg1">
                    <a:lumMod val="50000"/>
                  </a:schemeClr>
                </a:solidFill>
              </a:rPr>
              <a:t>Schwen</a:t>
            </a:r>
            <a:endParaRPr lang="en-US" sz="1200" dirty="0">
              <a:solidFill>
                <a:schemeClr val="bg1">
                  <a:lumMod val="50000"/>
                </a:schemeClr>
              </a:solidFill>
            </a:endParaRPr>
          </a:p>
        </p:txBody>
      </p:sp>
    </p:spTree>
    <p:extLst>
      <p:ext uri="{BB962C8B-B14F-4D97-AF65-F5344CB8AC3E}">
        <p14:creationId xmlns:p14="http://schemas.microsoft.com/office/powerpoint/2010/main" val="1162570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6AF0EF4-FAB6-407A-A234-43025BB55F4D}"/>
              </a:ext>
            </a:extLst>
          </p:cNvPr>
          <p:cNvGrpSpPr/>
          <p:nvPr/>
        </p:nvGrpSpPr>
        <p:grpSpPr>
          <a:xfrm>
            <a:off x="2158181" y="1639520"/>
            <a:ext cx="8232060" cy="2457610"/>
            <a:chOff x="1" y="1767734"/>
            <a:chExt cx="8232060" cy="2457610"/>
          </a:xfrm>
        </p:grpSpPr>
        <p:graphicFrame>
          <p:nvGraphicFramePr>
            <p:cNvPr id="3" name="Chart 2"/>
            <p:cNvGraphicFramePr/>
            <p:nvPr>
              <p:extLst>
                <p:ext uri="{D42A27DB-BD31-4B8C-83A1-F6EECF244321}">
                  <p14:modId xmlns:p14="http://schemas.microsoft.com/office/powerpoint/2010/main" val="1683175721"/>
                </p:ext>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776" y="2639842"/>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4771175" y="4633026"/>
            <a:ext cx="2667000" cy="1477328"/>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7552475" y="4633027"/>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1761275" y="4633027"/>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a16="http://schemas.microsoft.com/office/drawing/2014/main" id="{CE1FD792-FD78-45D8-82F1-986B747B3F74}"/>
              </a:ext>
            </a:extLst>
          </p:cNvPr>
          <p:cNvCxnSpPr>
            <a:cxnSpLocks/>
            <a:endCxn id="14" idx="0"/>
          </p:cNvCxnSpPr>
          <p:nvPr/>
        </p:nvCxnSpPr>
        <p:spPr>
          <a:xfrm rot="10800000" flipV="1">
            <a:off x="3209077" y="3634740"/>
            <a:ext cx="1545805" cy="998286"/>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a16="http://schemas.microsoft.com/office/drawing/2014/main" id="{5D24AD05-D2C6-4119-9191-B81AA2C99954}"/>
              </a:ext>
            </a:extLst>
          </p:cNvPr>
          <p:cNvCxnSpPr>
            <a:cxnSpLocks/>
            <a:endCxn id="8" idx="0"/>
          </p:cNvCxnSpPr>
          <p:nvPr/>
        </p:nvCxnSpPr>
        <p:spPr>
          <a:xfrm rot="5400000">
            <a:off x="5863350" y="3957923"/>
            <a:ext cx="916430" cy="433779"/>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a16="http://schemas.microsoft.com/office/drawing/2014/main" id="{B8D55DF1-5134-48CA-9373-43FE6C0DE957}"/>
              </a:ext>
            </a:extLst>
          </p:cNvPr>
          <p:cNvCxnSpPr>
            <a:cxnSpLocks/>
          </p:cNvCxnSpPr>
          <p:nvPr/>
        </p:nvCxnSpPr>
        <p:spPr>
          <a:xfrm rot="16200000" flipH="1">
            <a:off x="7415003" y="3739769"/>
            <a:ext cx="916429" cy="870083"/>
          </a:xfrm>
          <a:prstGeom prst="curvedConnector3">
            <a:avLst>
              <a:gd name="adj1" fmla="val 50000"/>
            </a:avLst>
          </a:prstGeom>
          <a:ln w="28575">
            <a:solidFill>
              <a:srgbClr val="A9D18E"/>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2862469" y="184379"/>
            <a:ext cx="6420679"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err="1">
                <a:latin typeface="+mn-lt"/>
              </a:rPr>
              <a:t>Lignocellulolic</a:t>
            </a:r>
            <a:r>
              <a:rPr lang="en-US" sz="4000" b="1" dirty="0">
                <a:latin typeface="+mn-lt"/>
              </a:rPr>
              <a:t> feedstock</a:t>
            </a:r>
          </a:p>
        </p:txBody>
      </p:sp>
    </p:spTree>
    <p:extLst>
      <p:ext uri="{BB962C8B-B14F-4D97-AF65-F5344CB8AC3E}">
        <p14:creationId xmlns:p14="http://schemas.microsoft.com/office/powerpoint/2010/main" val="1641525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1941</TotalTime>
  <Words>2327</Words>
  <Application>Microsoft Office PowerPoint</Application>
  <PresentationFormat>Widescreen</PresentationFormat>
  <Paragraphs>377</Paragraphs>
  <Slides>45</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ＭＳ Ｐゴシック</vt:lpstr>
      <vt:lpstr>Arial</vt:lpstr>
      <vt:lpstr>Calibri</vt:lpstr>
      <vt:lpstr>Calibri Light</vt:lpstr>
      <vt:lpstr>Calibri Regular</vt:lpstr>
      <vt:lpstr>Century Schoolbook</vt:lpstr>
      <vt:lpstr>Times New Roman</vt:lpstr>
      <vt:lpstr>Wingdings</vt:lpstr>
      <vt:lpstr>Wingdings 2</vt:lpstr>
      <vt:lpstr>Office Theme</vt:lpstr>
      <vt:lpstr>CS ChemDraw Drawing</vt:lpstr>
      <vt:lpstr>Yale-UNIDO Train-the-Facilitator Workshop in Green Chemistry</vt:lpstr>
      <vt:lpstr>PowerPoint Presentation</vt:lpstr>
      <vt:lpstr>PowerPoint Presentation</vt:lpstr>
      <vt:lpstr>What can be made from one barrel of oil?</vt:lpstr>
      <vt:lpstr>PowerPoint Presentation</vt:lpstr>
      <vt:lpstr>The biorefinery</vt:lpstr>
      <vt:lpstr>Renewable feedstocks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be made from renewable feedstocks?</vt:lpstr>
      <vt:lpstr>Companies that make bio-based products</vt:lpstr>
      <vt:lpstr>How are biological feedstocks processed?</vt:lpstr>
      <vt:lpstr>Example: Enzymatic lignocellulose breakdown</vt:lpstr>
      <vt:lpstr>Main Industries for Lignocellulose</vt:lpstr>
      <vt:lpstr>Lignin: A Source of Renewable ‘Drop-in’ Platform Chemicals</vt:lpstr>
      <vt:lpstr>A Depolymerization Strategy for the Valorization of Lignin </vt:lpstr>
      <vt:lpstr>The story of vanillin</vt:lpstr>
      <vt:lpstr>The story of vanillin</vt:lpstr>
      <vt:lpstr>The story of vanillin</vt:lpstr>
      <vt:lpstr>The story of vanillin</vt:lpstr>
      <vt:lpstr>The story of vanillin</vt:lpstr>
      <vt:lpstr>The story of vanillin</vt:lpstr>
      <vt:lpstr>Example: Penicillin production using fermentation </vt:lpstr>
      <vt:lpstr>PowerPoint Presentation</vt:lpstr>
      <vt:lpstr>PowerPoint Presentation</vt:lpstr>
      <vt:lpstr>The Top 10 Chemical Targets  (platform chemicals from bio-feedstocks) </vt:lpstr>
      <vt:lpstr>PowerPoint Presentation</vt:lpstr>
      <vt:lpstr>PowerPoint Presentation</vt:lpstr>
      <vt:lpstr>PowerPoint Presentation</vt:lpstr>
      <vt:lpstr>PowerPoint Presentation</vt:lpstr>
      <vt:lpstr>PowerPoint Presentation</vt:lpstr>
      <vt:lpstr>PowerPoint Presentation</vt:lpstr>
      <vt:lpstr>Recent development: biomass waste</vt:lpstr>
      <vt:lpstr>Avoiding competing with food: biomass waste</vt:lpstr>
      <vt:lpstr>Why use renewable feedstocks?</vt:lpstr>
      <vt:lpstr>Some Potential Challenges of Using Renewable Feedstocks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Audrey Moores</cp:lastModifiedBy>
  <cp:revision>147</cp:revision>
  <cp:lastPrinted>2018-05-25T18:35:35Z</cp:lastPrinted>
  <dcterms:created xsi:type="dcterms:W3CDTF">2018-01-18T15:00:09Z</dcterms:created>
  <dcterms:modified xsi:type="dcterms:W3CDTF">2018-10-30T16:55:07Z</dcterms:modified>
</cp:coreProperties>
</file>