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xlsm" ContentType="application/vnd.ms-excel.sheet.macroEnabled.12"/>
  <Default Extension="wdp" ContentType="image/vnd.ms-photo"/>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charts/chart2.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1"/>
  </p:sldMasterIdLst>
  <p:notesMasterIdLst>
    <p:notesMasterId r:id="rId87"/>
  </p:notesMasterIdLst>
  <p:sldIdLst>
    <p:sldId id="379" r:id="rId2"/>
    <p:sldId id="380" r:id="rId3"/>
    <p:sldId id="322" r:id="rId4"/>
    <p:sldId id="258" r:id="rId5"/>
    <p:sldId id="270" r:id="rId6"/>
    <p:sldId id="271" r:id="rId7"/>
    <p:sldId id="272" r:id="rId8"/>
    <p:sldId id="273" r:id="rId9"/>
    <p:sldId id="370" r:id="rId10"/>
    <p:sldId id="260" r:id="rId11"/>
    <p:sldId id="261" r:id="rId12"/>
    <p:sldId id="262" r:id="rId13"/>
    <p:sldId id="264" r:id="rId14"/>
    <p:sldId id="365" r:id="rId15"/>
    <p:sldId id="274" r:id="rId16"/>
    <p:sldId id="279" r:id="rId17"/>
    <p:sldId id="275" r:id="rId18"/>
    <p:sldId id="277" r:id="rId19"/>
    <p:sldId id="336" r:id="rId20"/>
    <p:sldId id="280" r:id="rId21"/>
    <p:sldId id="323" r:id="rId22"/>
    <p:sldId id="366" r:id="rId23"/>
    <p:sldId id="281" r:id="rId24"/>
    <p:sldId id="344" r:id="rId25"/>
    <p:sldId id="367" r:id="rId26"/>
    <p:sldId id="349" r:id="rId27"/>
    <p:sldId id="351" r:id="rId28"/>
    <p:sldId id="350" r:id="rId29"/>
    <p:sldId id="352" r:id="rId30"/>
    <p:sldId id="284" r:id="rId31"/>
    <p:sldId id="324" r:id="rId32"/>
    <p:sldId id="285" r:id="rId33"/>
    <p:sldId id="335" r:id="rId34"/>
    <p:sldId id="339" r:id="rId35"/>
    <p:sldId id="353" r:id="rId36"/>
    <p:sldId id="287" r:id="rId37"/>
    <p:sldId id="368" r:id="rId38"/>
    <p:sldId id="289" r:id="rId39"/>
    <p:sldId id="325" r:id="rId40"/>
    <p:sldId id="354" r:id="rId41"/>
    <p:sldId id="340" r:id="rId42"/>
    <p:sldId id="355" r:id="rId43"/>
    <p:sldId id="290" r:id="rId44"/>
    <p:sldId id="291" r:id="rId45"/>
    <p:sldId id="292" r:id="rId46"/>
    <p:sldId id="293" r:id="rId47"/>
    <p:sldId id="295" r:id="rId48"/>
    <p:sldId id="296" r:id="rId49"/>
    <p:sldId id="332" r:id="rId50"/>
    <p:sldId id="334" r:id="rId51"/>
    <p:sldId id="369" r:id="rId52"/>
    <p:sldId id="298" r:id="rId53"/>
    <p:sldId id="327" r:id="rId54"/>
    <p:sldId id="333" r:id="rId55"/>
    <p:sldId id="299" r:id="rId56"/>
    <p:sldId id="341" r:id="rId57"/>
    <p:sldId id="300" r:id="rId58"/>
    <p:sldId id="329" r:id="rId59"/>
    <p:sldId id="364" r:id="rId60"/>
    <p:sldId id="303" r:id="rId61"/>
    <p:sldId id="361" r:id="rId62"/>
    <p:sldId id="304" r:id="rId63"/>
    <p:sldId id="330" r:id="rId64"/>
    <p:sldId id="306" r:id="rId65"/>
    <p:sldId id="308" r:id="rId66"/>
    <p:sldId id="309" r:id="rId67"/>
    <p:sldId id="310" r:id="rId68"/>
    <p:sldId id="342" r:id="rId69"/>
    <p:sldId id="343" r:id="rId70"/>
    <p:sldId id="345" r:id="rId71"/>
    <p:sldId id="312" r:id="rId72"/>
    <p:sldId id="314" r:id="rId73"/>
    <p:sldId id="313" r:id="rId74"/>
    <p:sldId id="371" r:id="rId75"/>
    <p:sldId id="372" r:id="rId76"/>
    <p:sldId id="373" r:id="rId77"/>
    <p:sldId id="374" r:id="rId78"/>
    <p:sldId id="320" r:id="rId79"/>
    <p:sldId id="331" r:id="rId80"/>
    <p:sldId id="377" r:id="rId81"/>
    <p:sldId id="378" r:id="rId82"/>
    <p:sldId id="376" r:id="rId83"/>
    <p:sldId id="321" r:id="rId84"/>
    <p:sldId id="257" r:id="rId85"/>
    <p:sldId id="381"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lor, Karolina" initials="MK" lastIdx="1" clrIdx="0">
    <p:extLst/>
  </p:cmAuthor>
  <p:cmAuthor id="2" name="Peter Licence"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83" autoAdjust="0"/>
    <p:restoredTop sz="92720" autoAdjust="0"/>
  </p:normalViewPr>
  <p:slideViewPr>
    <p:cSldViewPr snapToGrid="0" snapToObjects="1">
      <p:cViewPr>
        <p:scale>
          <a:sx n="107" d="100"/>
          <a:sy n="107" d="100"/>
        </p:scale>
        <p:origin x="1112" y="288"/>
      </p:cViewPr>
      <p:guideLst/>
    </p:cSldViewPr>
  </p:slideViewPr>
  <p:notesTextViewPr>
    <p:cViewPr>
      <p:scale>
        <a:sx n="1" d="1"/>
        <a:sy n="1" d="1"/>
      </p:scale>
      <p:origin x="0" y="0"/>
    </p:cViewPr>
  </p:notesTextViewPr>
  <p:sorterViewPr>
    <p:cViewPr>
      <p:scale>
        <a:sx n="61" d="100"/>
        <a:sy n="61" d="100"/>
      </p:scale>
      <p:origin x="0" y="0"/>
    </p:cViewPr>
  </p:sorterViewPr>
  <p:gridSpacing cx="76200" cy="76200"/>
</p:viewPr>
</file>

<file path=ppt/_rels/presentation.xml.rels><?xml version="1.0" encoding="UTF-8" standalone="yes"?>
<Relationships xmlns="http://schemas.openxmlformats.org/package/2006/relationships"><Relationship Id="rId107"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commentAuthors" Target="commentAuthors.xml"/><Relationship Id="rId8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20770877944325"/>
          <c:y val="0.0258899676375404"/>
          <c:w val="0.895074946466809"/>
          <c:h val="0.841423948220065"/>
        </c:manualLayout>
      </c:layout>
      <c:areaChart>
        <c:grouping val="stacked"/>
        <c:varyColors val="0"/>
        <c:ser>
          <c:idx val="0"/>
          <c:order val="0"/>
          <c:tx>
            <c:strRef>
              <c:f>Sheet1!$A$2</c:f>
              <c:strCache>
                <c:ptCount val="1"/>
                <c:pt idx="0">
                  <c:v>optimize the existing solution (incrementalism)</c:v>
                </c:pt>
              </c:strCache>
            </c:strRef>
          </c:tx>
          <c:spPr>
            <a:solidFill>
              <a:srgbClr val="CCFFCC"/>
            </a:solidFill>
            <a:ln w="11402">
              <a:solidFill>
                <a:srgbClr val="000000"/>
              </a:solidFill>
              <a:prstDash val="solid"/>
            </a:ln>
          </c:spPr>
          <c:dLbls>
            <c:dLbl>
              <c:idx val="0"/>
              <c:layout>
                <c:manualLayout>
                  <c:x val="0.324667725938223"/>
                  <c:y val="-0.0216946432386973"/>
                </c:manualLayout>
              </c:layout>
              <c:tx>
                <c:rich>
                  <a:bodyPr/>
                  <a:lstStyle/>
                  <a:p>
                    <a:r>
                      <a:rPr lang="en-US"/>
                      <a:t>optimize the existing solution (incrementalism)</a:t>
                    </a:r>
                  </a:p>
                </c:rich>
              </c:tx>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00-6750-44C4-A006-CA123FD9F90A}"/>
                </c:ext>
                <c:ext xmlns:c15="http://schemas.microsoft.com/office/drawing/2012/chart" uri="{CE6537A1-D6FC-4f65-9D91-7224C49458BB}">
                  <c15:layout>
                    <c:manualLayout>
                      <c:w val="0.220979636554571"/>
                      <c:h val="0.249406187588755"/>
                    </c:manualLayout>
                  </c15:layout>
                </c:ext>
              </c:extLst>
            </c:dLbl>
            <c:spPr>
              <a:noFill/>
              <a:ln w="22804">
                <a:noFill/>
              </a:ln>
            </c:spPr>
            <c:txPr>
              <a:bodyPr wrap="square" lIns="38100" tIns="19050" rIns="38100" bIns="19050" anchor="ctr">
                <a:spAutoFit/>
              </a:bodyPr>
              <a:lstStyle/>
              <a:p>
                <a:pPr>
                  <a:defRPr sz="1077" b="0" i="0" u="none" strike="noStrike" baseline="0">
                    <a:solidFill>
                      <a:srgbClr val="000000"/>
                    </a:solidFill>
                    <a:latin typeface="Arial Black"/>
                    <a:ea typeface="Arial Black"/>
                    <a:cs typeface="Arial Black"/>
                  </a:defRPr>
                </a:pPr>
                <a:endParaRPr lang="en-US"/>
              </a:p>
            </c:tx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Sheet1!$B$1:$G$1</c:f>
              <c:numCache>
                <c:formatCode>General</c:formatCode>
                <c:ptCount val="6"/>
                <c:pt idx="0">
                  <c:v>0.0</c:v>
                </c:pt>
                <c:pt idx="1">
                  <c:v>1.0</c:v>
                </c:pt>
                <c:pt idx="2">
                  <c:v>2.0</c:v>
                </c:pt>
                <c:pt idx="3">
                  <c:v>3.0</c:v>
                </c:pt>
                <c:pt idx="4">
                  <c:v>4.0</c:v>
                </c:pt>
                <c:pt idx="5">
                  <c:v>5.0</c:v>
                </c:pt>
              </c:numCache>
            </c:numRef>
          </c:cat>
          <c:val>
            <c:numRef>
              <c:f>Sheet1!$B$2:$G$2</c:f>
              <c:numCache>
                <c:formatCode>General</c:formatCode>
                <c:ptCount val="6"/>
                <c:pt idx="0">
                  <c:v>0.0</c:v>
                </c:pt>
                <c:pt idx="1">
                  <c:v>0.2</c:v>
                </c:pt>
                <c:pt idx="2">
                  <c:v>0.35</c:v>
                </c:pt>
                <c:pt idx="3">
                  <c:v>0.45</c:v>
                </c:pt>
                <c:pt idx="4">
                  <c:v>0.5</c:v>
                </c:pt>
                <c:pt idx="5">
                  <c:v>0.55</c:v>
                </c:pt>
              </c:numCache>
            </c:numRef>
          </c:val>
          <c:extLst xmlns:c16r2="http://schemas.microsoft.com/office/drawing/2015/06/chart">
            <c:ext xmlns:c16="http://schemas.microsoft.com/office/drawing/2014/chart" uri="{C3380CC4-5D6E-409C-BE32-E72D297353CC}">
              <c16:uniqueId val="{00000001-6750-44C4-A006-CA123FD9F90A}"/>
            </c:ext>
          </c:extLst>
        </c:ser>
        <c:ser>
          <c:idx val="1"/>
          <c:order val="1"/>
          <c:tx>
            <c:strRef>
              <c:f>Sheet1!$A$3</c:f>
              <c:strCache>
                <c:ptCount val="1"/>
                <c:pt idx="0">
                  <c:v>re-engineer the system</c:v>
                </c:pt>
              </c:strCache>
            </c:strRef>
          </c:tx>
          <c:spPr>
            <a:solidFill>
              <a:srgbClr val="1FB714"/>
            </a:solidFill>
            <a:ln w="11402">
              <a:solidFill>
                <a:srgbClr val="000000"/>
              </a:solidFill>
              <a:prstDash val="solid"/>
            </a:ln>
          </c:spPr>
          <c:dLbls>
            <c:dLbl>
              <c:idx val="0"/>
              <c:layout>
                <c:manualLayout>
                  <c:x val="0.253488976920266"/>
                  <c:y val="-0.0571626207573192"/>
                </c:manualLayout>
              </c:layout>
              <c:tx>
                <c:rich>
                  <a:bodyPr/>
                  <a:lstStyle/>
                  <a:p>
                    <a:r>
                      <a:rPr lang="en-US"/>
                      <a:t>re-engineer the system</a:t>
                    </a:r>
                  </a:p>
                </c:rich>
              </c:tx>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02-6750-44C4-A006-CA123FD9F90A}"/>
                </c:ext>
                <c:ext xmlns:c15="http://schemas.microsoft.com/office/drawing/2012/chart" uri="{CE6537A1-D6FC-4f65-9D91-7224C49458BB}"/>
              </c:extLst>
            </c:dLbl>
            <c:spPr>
              <a:noFill/>
              <a:ln w="22804">
                <a:noFill/>
              </a:ln>
            </c:spPr>
            <c:txPr>
              <a:bodyPr wrap="square" lIns="38100" tIns="19050" rIns="38100" bIns="19050" anchor="ctr">
                <a:spAutoFit/>
              </a:bodyPr>
              <a:lstStyle/>
              <a:p>
                <a:pPr algn="ctr" rtl="1">
                  <a:defRPr sz="1436" b="0" i="0" u="none" strike="noStrike" baseline="0">
                    <a:solidFill>
                      <a:srgbClr val="000000"/>
                    </a:solidFill>
                    <a:latin typeface="Arial Black"/>
                    <a:ea typeface="Arial Black"/>
                    <a:cs typeface="Arial Black"/>
                  </a:defRPr>
                </a:pPr>
                <a:endParaRPr lang="en-US"/>
              </a:p>
            </c:tx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Sheet1!$B$1:$G$1</c:f>
              <c:numCache>
                <c:formatCode>General</c:formatCode>
                <c:ptCount val="6"/>
                <c:pt idx="0">
                  <c:v>0.0</c:v>
                </c:pt>
                <c:pt idx="1">
                  <c:v>1.0</c:v>
                </c:pt>
                <c:pt idx="2">
                  <c:v>2.0</c:v>
                </c:pt>
                <c:pt idx="3">
                  <c:v>3.0</c:v>
                </c:pt>
                <c:pt idx="4">
                  <c:v>4.0</c:v>
                </c:pt>
                <c:pt idx="5">
                  <c:v>5.0</c:v>
                </c:pt>
              </c:numCache>
            </c:numRef>
          </c:cat>
          <c:val>
            <c:numRef>
              <c:f>Sheet1!$B$3:$G$3</c:f>
              <c:numCache>
                <c:formatCode>General</c:formatCode>
                <c:ptCount val="6"/>
                <c:pt idx="0">
                  <c:v>0.0</c:v>
                </c:pt>
                <c:pt idx="1">
                  <c:v>0.3</c:v>
                </c:pt>
                <c:pt idx="2">
                  <c:v>0.45</c:v>
                </c:pt>
                <c:pt idx="3">
                  <c:v>0.7</c:v>
                </c:pt>
                <c:pt idx="4">
                  <c:v>0.8</c:v>
                </c:pt>
                <c:pt idx="5">
                  <c:v>0.9</c:v>
                </c:pt>
              </c:numCache>
            </c:numRef>
          </c:val>
          <c:extLst xmlns:c16r2="http://schemas.microsoft.com/office/drawing/2015/06/chart">
            <c:ext xmlns:c16="http://schemas.microsoft.com/office/drawing/2014/chart" uri="{C3380CC4-5D6E-409C-BE32-E72D297353CC}">
              <c16:uniqueId val="{00000003-6750-44C4-A006-CA123FD9F90A}"/>
            </c:ext>
          </c:extLst>
        </c:ser>
        <c:ser>
          <c:idx val="2"/>
          <c:order val="2"/>
          <c:tx>
            <c:strRef>
              <c:f>Sheet1!$A$4</c:f>
              <c:strCache>
                <c:ptCount val="1"/>
                <c:pt idx="0">
                  <c:v>re-define the problem</c:v>
                </c:pt>
              </c:strCache>
            </c:strRef>
          </c:tx>
          <c:spPr>
            <a:solidFill>
              <a:srgbClr val="006411"/>
            </a:solidFill>
            <a:ln w="11402">
              <a:solidFill>
                <a:srgbClr val="000000"/>
              </a:solidFill>
              <a:prstDash val="solid"/>
            </a:ln>
          </c:spPr>
          <c:dLbls>
            <c:dLbl>
              <c:idx val="0"/>
              <c:layout>
                <c:manualLayout>
                  <c:x val="0.201019987781874"/>
                  <c:y val="-0.128322294914902"/>
                </c:manualLayout>
              </c:layout>
              <c:tx>
                <c:rich>
                  <a:bodyPr/>
                  <a:lstStyle/>
                  <a:p>
                    <a:r>
                      <a:rPr lang="en-US"/>
                      <a:t>re-define the problem</a:t>
                    </a:r>
                  </a:p>
                </c:rich>
              </c:tx>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04-6750-44C4-A006-CA123FD9F90A}"/>
                </c:ext>
                <c:ext xmlns:c15="http://schemas.microsoft.com/office/drawing/2012/chart" uri="{CE6537A1-D6FC-4f65-9D91-7224C49458BB}"/>
              </c:extLst>
            </c:dLbl>
            <c:spPr>
              <a:noFill/>
              <a:ln w="22804">
                <a:noFill/>
              </a:ln>
            </c:spPr>
            <c:txPr>
              <a:bodyPr wrap="square" lIns="38100" tIns="19050" rIns="38100" bIns="19050" anchor="ctr">
                <a:spAutoFit/>
              </a:bodyPr>
              <a:lstStyle/>
              <a:p>
                <a:pPr>
                  <a:defRPr sz="1526" b="1" i="0" u="none" strike="noStrike" baseline="0">
                    <a:solidFill>
                      <a:srgbClr val="000000"/>
                    </a:solidFill>
                    <a:latin typeface="Arial Black"/>
                    <a:ea typeface="Arial Black"/>
                    <a:cs typeface="Arial Black"/>
                  </a:defRPr>
                </a:pPr>
                <a:endParaRPr lang="en-US"/>
              </a:p>
            </c:tx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Sheet1!$B$1:$G$1</c:f>
              <c:numCache>
                <c:formatCode>General</c:formatCode>
                <c:ptCount val="6"/>
                <c:pt idx="0">
                  <c:v>0.0</c:v>
                </c:pt>
                <c:pt idx="1">
                  <c:v>1.0</c:v>
                </c:pt>
                <c:pt idx="2">
                  <c:v>2.0</c:v>
                </c:pt>
                <c:pt idx="3">
                  <c:v>3.0</c:v>
                </c:pt>
                <c:pt idx="4">
                  <c:v>4.0</c:v>
                </c:pt>
                <c:pt idx="5">
                  <c:v>5.0</c:v>
                </c:pt>
              </c:numCache>
            </c:numRef>
          </c:cat>
          <c:val>
            <c:numRef>
              <c:f>Sheet1!$B$4:$G$4</c:f>
              <c:numCache>
                <c:formatCode>General</c:formatCode>
                <c:ptCount val="6"/>
                <c:pt idx="0">
                  <c:v>0.0</c:v>
                </c:pt>
                <c:pt idx="1">
                  <c:v>0.5</c:v>
                </c:pt>
                <c:pt idx="2">
                  <c:v>0.8</c:v>
                </c:pt>
                <c:pt idx="3">
                  <c:v>1.0</c:v>
                </c:pt>
                <c:pt idx="4">
                  <c:v>1.2</c:v>
                </c:pt>
                <c:pt idx="5">
                  <c:v>1.3</c:v>
                </c:pt>
              </c:numCache>
            </c:numRef>
          </c:val>
          <c:extLst xmlns:c16r2="http://schemas.microsoft.com/office/drawing/2015/06/chart">
            <c:ext xmlns:c16="http://schemas.microsoft.com/office/drawing/2014/chart" uri="{C3380CC4-5D6E-409C-BE32-E72D297353CC}">
              <c16:uniqueId val="{00000005-6750-44C4-A006-CA123FD9F90A}"/>
            </c:ext>
          </c:extLst>
        </c:ser>
        <c:dLbls>
          <c:showLegendKey val="0"/>
          <c:showVal val="0"/>
          <c:showCatName val="0"/>
          <c:showSerName val="0"/>
          <c:showPercent val="0"/>
          <c:showBubbleSize val="0"/>
        </c:dLbls>
        <c:axId val="-1801062336"/>
        <c:axId val="-1884274816"/>
      </c:areaChart>
      <c:catAx>
        <c:axId val="-1801062336"/>
        <c:scaling>
          <c:orientation val="minMax"/>
        </c:scaling>
        <c:delete val="1"/>
        <c:axPos val="b"/>
        <c:title>
          <c:tx>
            <c:rich>
              <a:bodyPr/>
              <a:lstStyle/>
              <a:p>
                <a:pPr>
                  <a:defRPr sz="1145" b="0" i="0" u="none" strike="noStrike" baseline="0">
                    <a:solidFill>
                      <a:srgbClr val="000000"/>
                    </a:solidFill>
                    <a:latin typeface="Arial Black"/>
                    <a:ea typeface="Arial Black"/>
                    <a:cs typeface="Arial Black"/>
                  </a:defRPr>
                </a:pPr>
                <a:r>
                  <a:rPr lang="en-US"/>
                  <a:t>investments (i.e., time, money, resources,energy)</a:t>
                </a:r>
              </a:p>
            </c:rich>
          </c:tx>
          <c:layout>
            <c:manualLayout>
              <c:xMode val="edge"/>
              <c:yMode val="edge"/>
              <c:x val="0.156316916488223"/>
              <c:y val="0.889967637540453"/>
            </c:manualLayout>
          </c:layout>
          <c:overlay val="0"/>
          <c:spPr>
            <a:noFill/>
            <a:ln w="22804">
              <a:noFill/>
            </a:ln>
          </c:spPr>
        </c:title>
        <c:numFmt formatCode="General" sourceLinked="1"/>
        <c:majorTickMark val="out"/>
        <c:minorTickMark val="none"/>
        <c:tickLblPos val="nextTo"/>
        <c:crossAx val="-1884274816"/>
        <c:crosses val="autoZero"/>
        <c:auto val="1"/>
        <c:lblAlgn val="ctr"/>
        <c:lblOffset val="100"/>
        <c:noMultiLvlLbl val="0"/>
      </c:catAx>
      <c:valAx>
        <c:axId val="-1884274816"/>
        <c:scaling>
          <c:orientation val="minMax"/>
        </c:scaling>
        <c:delete val="1"/>
        <c:axPos val="l"/>
        <c:majorGridlines>
          <c:spPr>
            <a:ln w="11402">
              <a:solidFill>
                <a:srgbClr val="000000"/>
              </a:solidFill>
              <a:prstDash val="solid"/>
            </a:ln>
          </c:spPr>
        </c:majorGridlines>
        <c:title>
          <c:tx>
            <c:rich>
              <a:bodyPr/>
              <a:lstStyle/>
              <a:p>
                <a:pPr>
                  <a:defRPr sz="1145" b="0" i="0" u="none" strike="noStrike" baseline="0">
                    <a:solidFill>
                      <a:srgbClr val="000000"/>
                    </a:solidFill>
                    <a:latin typeface="Arial Black"/>
                    <a:ea typeface="Arial Black"/>
                    <a:cs typeface="Arial Black"/>
                  </a:defRPr>
                </a:pPr>
                <a:r>
                  <a:rPr lang="en-US"/>
                  <a:t>potential realized benefits</a:t>
                </a:r>
              </a:p>
            </c:rich>
          </c:tx>
          <c:layout>
            <c:manualLayout>
              <c:xMode val="edge"/>
              <c:yMode val="edge"/>
              <c:x val="0.0256959314775161"/>
              <c:y val="0.132686084142395"/>
            </c:manualLayout>
          </c:layout>
          <c:overlay val="0"/>
          <c:spPr>
            <a:noFill/>
            <a:ln w="22804">
              <a:noFill/>
            </a:ln>
          </c:spPr>
        </c:title>
        <c:numFmt formatCode="General" sourceLinked="0"/>
        <c:majorTickMark val="out"/>
        <c:minorTickMark val="none"/>
        <c:tickLblPos val="nextTo"/>
        <c:crossAx val="-1801062336"/>
        <c:crosses val="autoZero"/>
        <c:crossBetween val="midCat"/>
      </c:valAx>
      <c:spPr>
        <a:noFill/>
        <a:ln w="22804">
          <a:noFill/>
        </a:ln>
      </c:spPr>
    </c:plotArea>
    <c:plotVisOnly val="1"/>
    <c:dispBlanksAs val="zero"/>
    <c:showDLblsOverMax val="0"/>
  </c:chart>
  <c:spPr>
    <a:noFill/>
    <a:ln>
      <a:noFill/>
    </a:ln>
  </c:spPr>
  <c:txPr>
    <a:bodyPr/>
    <a:lstStyle/>
    <a:p>
      <a:pPr>
        <a:defRPr sz="1077" b="1" i="0" u="none" strike="noStrike" baseline="0">
          <a:solidFill>
            <a:srgbClr val="000000"/>
          </a:solidFill>
          <a:latin typeface="Humanst521 BT"/>
          <a:ea typeface="Humanst521 BT"/>
          <a:cs typeface="Humanst521 B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dk1"/>
                </a:solidFill>
                <a:latin typeface="+mn-lt"/>
                <a:ea typeface="+mn-ea"/>
                <a:cs typeface="+mn-cs"/>
              </a:defRPr>
            </a:pPr>
            <a:r>
              <a:rPr lang="en-US" sz="2000" b="0" dirty="0">
                <a:solidFill>
                  <a:schemeClr val="dk1"/>
                </a:solidFill>
                <a:latin typeface="+mn-lt"/>
                <a:ea typeface="+mn-ea"/>
                <a:cs typeface="+mn-cs"/>
              </a:rPr>
              <a:t>Biomass production in nature:</a:t>
            </a:r>
          </a:p>
          <a:p>
            <a:pPr>
              <a:defRPr>
                <a:solidFill>
                  <a:schemeClr val="dk1"/>
                </a:solidFill>
                <a:latin typeface="+mn-lt"/>
                <a:ea typeface="+mn-ea"/>
                <a:cs typeface="+mn-cs"/>
              </a:defRPr>
            </a:pPr>
            <a:r>
              <a:rPr lang="en-US" sz="2000" b="0" dirty="0">
                <a:solidFill>
                  <a:schemeClr val="dk1"/>
                </a:solidFill>
                <a:latin typeface="+mn-lt"/>
                <a:ea typeface="+mn-ea"/>
                <a:cs typeface="+mn-cs"/>
              </a:rPr>
              <a:t>180 billion</a:t>
            </a:r>
            <a:r>
              <a:rPr lang="en-US" sz="2000" b="0" baseline="0" dirty="0">
                <a:solidFill>
                  <a:schemeClr val="dk1"/>
                </a:solidFill>
                <a:latin typeface="+mn-lt"/>
                <a:ea typeface="+mn-ea"/>
                <a:cs typeface="+mn-cs"/>
              </a:rPr>
              <a:t> metric tons/yr </a:t>
            </a:r>
            <a:endParaRPr lang="en-US" sz="2000" b="0" dirty="0"/>
          </a:p>
        </c:rich>
      </c:tx>
      <c:layout>
        <c:manualLayout>
          <c:xMode val="edge"/>
          <c:yMode val="edge"/>
          <c:x val="0.0391850885440582"/>
          <c:y val="0.0361733554144067"/>
        </c:manualLayout>
      </c:layout>
      <c:overlay val="0"/>
      <c:spPr>
        <a:solidFill>
          <a:schemeClr val="lt1"/>
        </a:solidFill>
        <a:ln w="12700" cap="flat" cmpd="sng" algn="ctr">
          <a:solidFill>
            <a:schemeClr val="accent6"/>
          </a:solidFill>
          <a:prstDash val="solid"/>
          <a:miter lim="800000"/>
        </a:ln>
        <a:effectLst/>
      </c:spPr>
    </c:title>
    <c:autoTitleDeleted val="0"/>
    <c:view3D>
      <c:rotX val="30"/>
      <c:rotY val="60"/>
      <c:depthPercent val="100"/>
      <c:rAngAx val="1"/>
    </c:view3D>
    <c:floor>
      <c:thickness val="0"/>
    </c:floor>
    <c:sideWall>
      <c:thickness val="0"/>
    </c:sideWall>
    <c:backWall>
      <c:thickness val="0"/>
    </c:backWall>
    <c:plotArea>
      <c:layout>
        <c:manualLayout>
          <c:layoutTarget val="inner"/>
          <c:xMode val="edge"/>
          <c:yMode val="edge"/>
          <c:x val="0.422285187425748"/>
          <c:y val="0.0555263040108073"/>
          <c:w val="0.53999873664672"/>
          <c:h val="0.607171194778667"/>
        </c:manualLayout>
      </c:layout>
      <c:pie3DChart>
        <c:varyColors val="1"/>
        <c:ser>
          <c:idx val="0"/>
          <c:order val="0"/>
          <c:tx>
            <c:strRef>
              <c:f>Sheet1!$B$1</c:f>
              <c:strCache>
                <c:ptCount val="1"/>
                <c:pt idx="0">
                  <c:v>Sales</c:v>
                </c:pt>
              </c:strCache>
            </c:strRef>
          </c:tx>
          <c:dPt>
            <c:idx val="2"/>
            <c:bubble3D val="0"/>
            <c:spPr>
              <a:solidFill>
                <a:schemeClr val="accent6">
                  <a:lumMod val="60000"/>
                  <a:lumOff val="40000"/>
                </a:schemeClr>
              </a:solidFill>
            </c:spPr>
            <c:extLst xmlns:c16r2="http://schemas.microsoft.com/office/drawing/2015/06/chart">
              <c:ext xmlns:c16="http://schemas.microsoft.com/office/drawing/2014/chart" uri="{C3380CC4-5D6E-409C-BE32-E72D297353CC}">
                <c16:uniqueId val="{00000001-5446-45B6-A2F4-B0200DC9923B}"/>
              </c:ext>
            </c:extLst>
          </c:dPt>
          <c:cat>
            <c:strRef>
              <c:f>Sheet1!$A$2:$A$4</c:f>
              <c:strCache>
                <c:ptCount val="3"/>
                <c:pt idx="0">
                  <c:v>Carbohydrates</c:v>
                </c:pt>
                <c:pt idx="1">
                  <c:v>Lignin</c:v>
                </c:pt>
                <c:pt idx="2">
                  <c:v>Fats, proteins, terpenes, etc.</c:v>
                </c:pt>
              </c:strCache>
            </c:strRef>
          </c:cat>
          <c:val>
            <c:numRef>
              <c:f>Sheet1!$B$2:$B$4</c:f>
              <c:numCache>
                <c:formatCode>General</c:formatCode>
                <c:ptCount val="3"/>
                <c:pt idx="0">
                  <c:v>75.0</c:v>
                </c:pt>
                <c:pt idx="1">
                  <c:v>20.0</c:v>
                </c:pt>
                <c:pt idx="2">
                  <c:v>5.0</c:v>
                </c:pt>
              </c:numCache>
            </c:numRef>
          </c:val>
          <c:extLst xmlns:c16r2="http://schemas.microsoft.com/office/drawing/2015/06/chart">
            <c:ext xmlns:c16="http://schemas.microsoft.com/office/drawing/2014/chart" uri="{C3380CC4-5D6E-409C-BE32-E72D297353CC}">
              <c16:uniqueId val="{00000000-7158-4648-9DEF-3DD3F6BA3ED0}"/>
            </c:ext>
          </c:extLst>
        </c:ser>
        <c:dLbls>
          <c:showLegendKey val="0"/>
          <c:showVal val="0"/>
          <c:showCatName val="0"/>
          <c:showSerName val="0"/>
          <c:showPercent val="0"/>
          <c:showBubbleSize val="0"/>
          <c:showLeaderLines val="0"/>
        </c:dLbls>
      </c:pie3DChart>
    </c:plotArea>
    <c:legend>
      <c:legendPos val="r"/>
      <c:layout>
        <c:manualLayout>
          <c:xMode val="edge"/>
          <c:yMode val="edge"/>
          <c:x val="0.299818392966038"/>
          <c:y val="0.721787427622772"/>
          <c:w val="0.683823058703031"/>
          <c:h val="0.187058398950132"/>
        </c:manualLayout>
      </c:layout>
      <c:overlay val="0"/>
      <c:txPr>
        <a:bodyPr/>
        <a:lstStyle/>
        <a:p>
          <a:pPr>
            <a:defRPr sz="18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CB3E7-B263-A54B-B845-8726BAC5C66D}" type="doc">
      <dgm:prSet loTypeId="urn:microsoft.com/office/officeart/2005/8/layout/process1" loCatId="" qsTypeId="urn:microsoft.com/office/officeart/2005/8/quickstyle/simple4" qsCatId="simple" csTypeId="urn:microsoft.com/office/officeart/2005/8/colors/accent6_2" csCatId="accent6" phldr="1"/>
      <dgm:spPr/>
    </dgm:pt>
    <dgm:pt modelId="{E98CCC1F-1C10-A64D-A93C-779E6F5405A6}">
      <dgm:prSet phldrT="[Text]"/>
      <dgm:spPr/>
      <dgm:t>
        <a:bodyPr/>
        <a:lstStyle/>
        <a:p>
          <a:r>
            <a:rPr lang="en-US" dirty="0"/>
            <a:t>Substrate</a:t>
          </a:r>
        </a:p>
      </dgm:t>
    </dgm:pt>
    <dgm:pt modelId="{0856D7EA-61CC-F046-A022-B11DAAC7E0D8}" type="parTrans" cxnId="{9022165B-C1B9-9E42-9233-84145E02B205}">
      <dgm:prSet/>
      <dgm:spPr/>
      <dgm:t>
        <a:bodyPr/>
        <a:lstStyle/>
        <a:p>
          <a:endParaRPr lang="en-US"/>
        </a:p>
      </dgm:t>
    </dgm:pt>
    <dgm:pt modelId="{CDC82865-6403-7E4A-8E26-71301F7B740F}" type="sibTrans" cxnId="{9022165B-C1B9-9E42-9233-84145E02B205}">
      <dgm:prSet/>
      <dgm:spPr/>
      <dgm:t>
        <a:bodyPr/>
        <a:lstStyle/>
        <a:p>
          <a:endParaRPr lang="en-US"/>
        </a:p>
      </dgm:t>
    </dgm:pt>
    <dgm:pt modelId="{BBF55DD4-695D-AD4A-9D8D-16A27B5047E3}">
      <dgm:prSet phldrT="[Text]"/>
      <dgm:spPr/>
      <dgm:t>
        <a:bodyPr/>
        <a:lstStyle/>
        <a:p>
          <a:r>
            <a:rPr lang="en-US" dirty="0"/>
            <a:t>Product</a:t>
          </a:r>
        </a:p>
      </dgm:t>
    </dgm:pt>
    <dgm:pt modelId="{D7FCE7BE-36CA-034D-BCB8-9AAB6FDC9A36}" type="parTrans" cxnId="{05736862-D237-1948-B82B-B408E9A5D304}">
      <dgm:prSet/>
      <dgm:spPr/>
      <dgm:t>
        <a:bodyPr/>
        <a:lstStyle/>
        <a:p>
          <a:endParaRPr lang="en-US"/>
        </a:p>
      </dgm:t>
    </dgm:pt>
    <dgm:pt modelId="{FC23F6A1-EF37-5E41-B85B-CB1044BA0FBB}" type="sibTrans" cxnId="{05736862-D237-1948-B82B-B408E9A5D304}">
      <dgm:prSet/>
      <dgm:spPr/>
      <dgm:t>
        <a:bodyPr/>
        <a:lstStyle/>
        <a:p>
          <a:endParaRPr lang="en-US"/>
        </a:p>
      </dgm:t>
    </dgm:pt>
    <dgm:pt modelId="{86301049-EA4C-1248-A521-EC0D111FB65A}" type="pres">
      <dgm:prSet presAssocID="{64BCB3E7-B263-A54B-B845-8726BAC5C66D}" presName="Name0" presStyleCnt="0">
        <dgm:presLayoutVars>
          <dgm:dir/>
          <dgm:resizeHandles val="exact"/>
        </dgm:presLayoutVars>
      </dgm:prSet>
      <dgm:spPr/>
    </dgm:pt>
    <dgm:pt modelId="{1F5C8EEA-CBB2-224E-8874-2115E1175457}" type="pres">
      <dgm:prSet presAssocID="{E98CCC1F-1C10-A64D-A93C-779E6F5405A6}" presName="node" presStyleLbl="node1" presStyleIdx="0" presStyleCnt="2">
        <dgm:presLayoutVars>
          <dgm:bulletEnabled val="1"/>
        </dgm:presLayoutVars>
      </dgm:prSet>
      <dgm:spPr/>
      <dgm:t>
        <a:bodyPr/>
        <a:lstStyle/>
        <a:p>
          <a:endParaRPr lang="en-US"/>
        </a:p>
      </dgm:t>
    </dgm:pt>
    <dgm:pt modelId="{E8EA51FF-16E0-DD44-94C5-152C9D9C8AE0}" type="pres">
      <dgm:prSet presAssocID="{CDC82865-6403-7E4A-8E26-71301F7B740F}" presName="sibTrans" presStyleLbl="sibTrans2D1" presStyleIdx="0" presStyleCnt="1" custScaleX="149178"/>
      <dgm:spPr/>
      <dgm:t>
        <a:bodyPr/>
        <a:lstStyle/>
        <a:p>
          <a:endParaRPr lang="en-US"/>
        </a:p>
      </dgm:t>
    </dgm:pt>
    <dgm:pt modelId="{FC930698-C4A4-0C4C-B012-7CF8D90EB7D4}" type="pres">
      <dgm:prSet presAssocID="{CDC82865-6403-7E4A-8E26-71301F7B740F}" presName="connectorText" presStyleLbl="sibTrans2D1" presStyleIdx="0" presStyleCnt="1"/>
      <dgm:spPr/>
      <dgm:t>
        <a:bodyPr/>
        <a:lstStyle/>
        <a:p>
          <a:endParaRPr lang="en-US"/>
        </a:p>
      </dgm:t>
    </dgm:pt>
    <dgm:pt modelId="{A724A9D9-B184-EF45-BD99-D13E770A0F9F}" type="pres">
      <dgm:prSet presAssocID="{BBF55DD4-695D-AD4A-9D8D-16A27B5047E3}" presName="node" presStyleLbl="node1" presStyleIdx="1" presStyleCnt="2">
        <dgm:presLayoutVars>
          <dgm:bulletEnabled val="1"/>
        </dgm:presLayoutVars>
      </dgm:prSet>
      <dgm:spPr/>
      <dgm:t>
        <a:bodyPr/>
        <a:lstStyle/>
        <a:p>
          <a:endParaRPr lang="en-US"/>
        </a:p>
      </dgm:t>
    </dgm:pt>
  </dgm:ptLst>
  <dgm:cxnLst>
    <dgm:cxn modelId="{05736862-D237-1948-B82B-B408E9A5D304}" srcId="{64BCB3E7-B263-A54B-B845-8726BAC5C66D}" destId="{BBF55DD4-695D-AD4A-9D8D-16A27B5047E3}" srcOrd="1" destOrd="0" parTransId="{D7FCE7BE-36CA-034D-BCB8-9AAB6FDC9A36}" sibTransId="{FC23F6A1-EF37-5E41-B85B-CB1044BA0FBB}"/>
    <dgm:cxn modelId="{B4DBB0D3-3C5E-F549-9EEC-224895FDAE2C}" type="presOf" srcId="{BBF55DD4-695D-AD4A-9D8D-16A27B5047E3}" destId="{A724A9D9-B184-EF45-BD99-D13E770A0F9F}" srcOrd="0" destOrd="0" presId="urn:microsoft.com/office/officeart/2005/8/layout/process1"/>
    <dgm:cxn modelId="{BF443F6D-6A84-9542-858D-51ACEBBD6F27}" type="presOf" srcId="{CDC82865-6403-7E4A-8E26-71301F7B740F}" destId="{E8EA51FF-16E0-DD44-94C5-152C9D9C8AE0}" srcOrd="0" destOrd="0" presId="urn:microsoft.com/office/officeart/2005/8/layout/process1"/>
    <dgm:cxn modelId="{437BD180-74FD-054D-BAC9-7836E002D2B9}" type="presOf" srcId="{64BCB3E7-B263-A54B-B845-8726BAC5C66D}" destId="{86301049-EA4C-1248-A521-EC0D111FB65A}" srcOrd="0" destOrd="0" presId="urn:microsoft.com/office/officeart/2005/8/layout/process1"/>
    <dgm:cxn modelId="{E700B0DF-38EC-9147-B6DE-045DDF124979}" type="presOf" srcId="{CDC82865-6403-7E4A-8E26-71301F7B740F}" destId="{FC930698-C4A4-0C4C-B012-7CF8D90EB7D4}" srcOrd="1" destOrd="0" presId="urn:microsoft.com/office/officeart/2005/8/layout/process1"/>
    <dgm:cxn modelId="{9022165B-C1B9-9E42-9233-84145E02B205}" srcId="{64BCB3E7-B263-A54B-B845-8726BAC5C66D}" destId="{E98CCC1F-1C10-A64D-A93C-779E6F5405A6}" srcOrd="0" destOrd="0" parTransId="{0856D7EA-61CC-F046-A022-B11DAAC7E0D8}" sibTransId="{CDC82865-6403-7E4A-8E26-71301F7B740F}"/>
    <dgm:cxn modelId="{797C81B2-7579-EC46-A7FB-24131A311ABF}" type="presOf" srcId="{E98CCC1F-1C10-A64D-A93C-779E6F5405A6}" destId="{1F5C8EEA-CBB2-224E-8874-2115E1175457}" srcOrd="0" destOrd="0" presId="urn:microsoft.com/office/officeart/2005/8/layout/process1"/>
    <dgm:cxn modelId="{EF64691F-2F57-C141-8799-21D91AD9E17D}" type="presParOf" srcId="{86301049-EA4C-1248-A521-EC0D111FB65A}" destId="{1F5C8EEA-CBB2-224E-8874-2115E1175457}" srcOrd="0" destOrd="0" presId="urn:microsoft.com/office/officeart/2005/8/layout/process1"/>
    <dgm:cxn modelId="{1CBD98DF-9A3B-654C-8F90-950089240E9E}" type="presParOf" srcId="{86301049-EA4C-1248-A521-EC0D111FB65A}" destId="{E8EA51FF-16E0-DD44-94C5-152C9D9C8AE0}" srcOrd="1" destOrd="0" presId="urn:microsoft.com/office/officeart/2005/8/layout/process1"/>
    <dgm:cxn modelId="{8EF20509-4C82-2048-B501-67DBC3AE9833}" type="presParOf" srcId="{E8EA51FF-16E0-DD44-94C5-152C9D9C8AE0}" destId="{FC930698-C4A4-0C4C-B012-7CF8D90EB7D4}" srcOrd="0" destOrd="0" presId="urn:microsoft.com/office/officeart/2005/8/layout/process1"/>
    <dgm:cxn modelId="{240025C0-3563-B64B-A4FD-1839DB10BB15}" type="presParOf" srcId="{86301049-EA4C-1248-A521-EC0D111FB65A}" destId="{A724A9D9-B184-EF45-BD99-D13E770A0F9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83C7A4-5874-EA4B-9624-386CC4CD914C}" type="doc">
      <dgm:prSet loTypeId="urn:microsoft.com/office/officeart/2005/8/layout/process5" loCatId="process" qsTypeId="urn:microsoft.com/office/officeart/2005/8/quickstyle/simple4" qsCatId="simple" csTypeId="urn:microsoft.com/office/officeart/2005/8/colors/accent1_2" csCatId="accent1" phldr="1"/>
      <dgm:spPr/>
      <dgm:t>
        <a:bodyPr/>
        <a:lstStyle/>
        <a:p>
          <a:endParaRPr lang="en-US"/>
        </a:p>
      </dgm:t>
    </dgm:pt>
    <dgm:pt modelId="{26D7F1AC-D04F-2343-9486-3D6B498AE2B8}">
      <dgm:prSet phldrT="[Text]"/>
      <dgm:spPr/>
      <dgm:t>
        <a:bodyPr/>
        <a:lstStyle/>
        <a:p>
          <a:r>
            <a:rPr lang="en-US" dirty="0"/>
            <a:t>Substrate</a:t>
          </a:r>
        </a:p>
      </dgm:t>
    </dgm:pt>
    <dgm:pt modelId="{EF9C07B8-8E43-474E-890C-7CB90A87D296}" type="parTrans" cxnId="{C285FB7B-5218-B940-BF08-2397D9F86151}">
      <dgm:prSet/>
      <dgm:spPr/>
      <dgm:t>
        <a:bodyPr/>
        <a:lstStyle/>
        <a:p>
          <a:endParaRPr lang="en-US"/>
        </a:p>
      </dgm:t>
    </dgm:pt>
    <dgm:pt modelId="{E5EC3A85-62C7-6F44-8F06-B98AD4CB78EB}" type="sibTrans" cxnId="{C285FB7B-5218-B940-BF08-2397D9F86151}">
      <dgm:prSet/>
      <dgm:spPr>
        <a:solidFill>
          <a:schemeClr val="tx1">
            <a:lumMod val="75000"/>
            <a:lumOff val="25000"/>
          </a:schemeClr>
        </a:solidFill>
      </dgm:spPr>
      <dgm:t>
        <a:bodyPr/>
        <a:lstStyle/>
        <a:p>
          <a:endParaRPr lang="en-US"/>
        </a:p>
      </dgm:t>
    </dgm:pt>
    <dgm:pt modelId="{BDC89ABB-B3A9-A943-83EE-70763175F72B}">
      <dgm:prSet phldrT="[Text]" custT="1"/>
      <dgm:spPr/>
      <dgm:t>
        <a:bodyPr/>
        <a:lstStyle/>
        <a:p>
          <a:r>
            <a:rPr lang="en-US" sz="1600" dirty="0"/>
            <a:t>Intermediate A</a:t>
          </a:r>
        </a:p>
      </dgm:t>
    </dgm:pt>
    <dgm:pt modelId="{A2C28509-F450-1D4A-90D2-A4B040FF17CF}" type="parTrans" cxnId="{254D31A0-6504-364F-A7A1-EAD6D8E924B3}">
      <dgm:prSet/>
      <dgm:spPr/>
      <dgm:t>
        <a:bodyPr/>
        <a:lstStyle/>
        <a:p>
          <a:endParaRPr lang="en-US"/>
        </a:p>
      </dgm:t>
    </dgm:pt>
    <dgm:pt modelId="{3CE90F2D-C36D-F449-868F-2FB7EFB7EF81}" type="sibTrans" cxnId="{254D31A0-6504-364F-A7A1-EAD6D8E924B3}">
      <dgm:prSet/>
      <dgm:spPr>
        <a:solidFill>
          <a:schemeClr val="tx1">
            <a:lumMod val="75000"/>
            <a:lumOff val="25000"/>
          </a:schemeClr>
        </a:solidFill>
      </dgm:spPr>
      <dgm:t>
        <a:bodyPr/>
        <a:lstStyle/>
        <a:p>
          <a:endParaRPr lang="en-US"/>
        </a:p>
      </dgm:t>
    </dgm:pt>
    <dgm:pt modelId="{CBAB665B-B7E9-414C-861C-719377EF5152}">
      <dgm:prSet phldrT="[Text]" custT="1"/>
      <dgm:spPr/>
      <dgm:t>
        <a:bodyPr/>
        <a:lstStyle/>
        <a:p>
          <a:r>
            <a:rPr lang="en-US" sz="1600" dirty="0"/>
            <a:t>Intermediate B</a:t>
          </a:r>
        </a:p>
      </dgm:t>
    </dgm:pt>
    <dgm:pt modelId="{99CBEA17-6A14-364F-89A8-D080B85B6DD2}" type="parTrans" cxnId="{116EB4AF-9008-7F43-ABAC-10FB49E33D77}">
      <dgm:prSet/>
      <dgm:spPr/>
      <dgm:t>
        <a:bodyPr/>
        <a:lstStyle/>
        <a:p>
          <a:endParaRPr lang="en-US"/>
        </a:p>
      </dgm:t>
    </dgm:pt>
    <dgm:pt modelId="{0F84829D-E617-3748-94DF-8C1EC5C358FF}" type="sibTrans" cxnId="{116EB4AF-9008-7F43-ABAC-10FB49E33D77}">
      <dgm:prSet/>
      <dgm:spPr>
        <a:solidFill>
          <a:schemeClr val="tx1">
            <a:lumMod val="75000"/>
            <a:lumOff val="25000"/>
          </a:schemeClr>
        </a:solidFill>
      </dgm:spPr>
      <dgm:t>
        <a:bodyPr/>
        <a:lstStyle/>
        <a:p>
          <a:endParaRPr lang="en-US"/>
        </a:p>
      </dgm:t>
    </dgm:pt>
    <dgm:pt modelId="{91F3654C-2B5F-8445-B0EE-5710373BCCD8}">
      <dgm:prSet phldrT="[Text]" custT="1"/>
      <dgm:spPr/>
      <dgm:t>
        <a:bodyPr/>
        <a:lstStyle/>
        <a:p>
          <a:r>
            <a:rPr lang="en-US" sz="1600" dirty="0"/>
            <a:t>Intermediate C</a:t>
          </a:r>
        </a:p>
      </dgm:t>
    </dgm:pt>
    <dgm:pt modelId="{6CE98746-E98A-9840-8B59-3F2B08149D4C}" type="parTrans" cxnId="{9654FF49-9085-F94C-BB98-D09EAEDBCA72}">
      <dgm:prSet/>
      <dgm:spPr/>
      <dgm:t>
        <a:bodyPr/>
        <a:lstStyle/>
        <a:p>
          <a:endParaRPr lang="en-US"/>
        </a:p>
      </dgm:t>
    </dgm:pt>
    <dgm:pt modelId="{D24A668E-A92B-0840-A144-205ACC6B8CD1}" type="sibTrans" cxnId="{9654FF49-9085-F94C-BB98-D09EAEDBCA72}">
      <dgm:prSet/>
      <dgm:spPr>
        <a:solidFill>
          <a:schemeClr val="tx1">
            <a:lumMod val="75000"/>
            <a:lumOff val="25000"/>
          </a:schemeClr>
        </a:solidFill>
      </dgm:spPr>
      <dgm:t>
        <a:bodyPr/>
        <a:lstStyle/>
        <a:p>
          <a:endParaRPr lang="en-US"/>
        </a:p>
      </dgm:t>
    </dgm:pt>
    <dgm:pt modelId="{60E1B8C8-EACC-5D41-BD6D-8D2901169C99}">
      <dgm:prSet phldrT="[Text]" custT="1"/>
      <dgm:spPr/>
      <dgm:t>
        <a:bodyPr/>
        <a:lstStyle/>
        <a:p>
          <a:r>
            <a:rPr lang="en-US" sz="1600" dirty="0"/>
            <a:t>Intermediate D</a:t>
          </a:r>
        </a:p>
      </dgm:t>
    </dgm:pt>
    <dgm:pt modelId="{7BA9C3D3-ADCC-5543-B452-0462395151BC}" type="parTrans" cxnId="{4E0F77D5-22ED-E347-821A-EAC56D41A851}">
      <dgm:prSet/>
      <dgm:spPr/>
      <dgm:t>
        <a:bodyPr/>
        <a:lstStyle/>
        <a:p>
          <a:endParaRPr lang="en-US"/>
        </a:p>
      </dgm:t>
    </dgm:pt>
    <dgm:pt modelId="{E7596BF6-5950-1242-A0C3-53E37FF7F708}" type="sibTrans" cxnId="{4E0F77D5-22ED-E347-821A-EAC56D41A851}">
      <dgm:prSet/>
      <dgm:spPr>
        <a:solidFill>
          <a:schemeClr val="tx1">
            <a:lumMod val="75000"/>
            <a:lumOff val="25000"/>
          </a:schemeClr>
        </a:solidFill>
      </dgm:spPr>
      <dgm:t>
        <a:bodyPr/>
        <a:lstStyle/>
        <a:p>
          <a:endParaRPr lang="en-US"/>
        </a:p>
      </dgm:t>
    </dgm:pt>
    <dgm:pt modelId="{F3CE930A-6DA6-7149-B602-E4686BFA74B4}">
      <dgm:prSet phldrT="[Text]" custT="1"/>
      <dgm:spPr/>
      <dgm:t>
        <a:bodyPr/>
        <a:lstStyle/>
        <a:p>
          <a:r>
            <a:rPr lang="en-US" sz="1600" dirty="0"/>
            <a:t>Intermediate E</a:t>
          </a:r>
        </a:p>
      </dgm:t>
    </dgm:pt>
    <dgm:pt modelId="{0F32E3F2-C805-944C-AC7F-6BFEEB20D243}" type="parTrans" cxnId="{A59110C2-7078-8044-8762-0A5AA4D1F6DA}">
      <dgm:prSet/>
      <dgm:spPr/>
      <dgm:t>
        <a:bodyPr/>
        <a:lstStyle/>
        <a:p>
          <a:endParaRPr lang="en-US"/>
        </a:p>
      </dgm:t>
    </dgm:pt>
    <dgm:pt modelId="{9EDDDAC8-E122-6843-ACCE-C6705DC4B999}" type="sibTrans" cxnId="{A59110C2-7078-8044-8762-0A5AA4D1F6DA}">
      <dgm:prSet/>
      <dgm:spPr>
        <a:solidFill>
          <a:schemeClr val="tx1">
            <a:lumMod val="75000"/>
            <a:lumOff val="25000"/>
          </a:schemeClr>
        </a:solidFill>
      </dgm:spPr>
      <dgm:t>
        <a:bodyPr/>
        <a:lstStyle/>
        <a:p>
          <a:endParaRPr lang="en-US"/>
        </a:p>
      </dgm:t>
    </dgm:pt>
    <dgm:pt modelId="{CB908DAF-34EA-2C44-9D19-3FDD360B1BB3}">
      <dgm:prSet phldrT="[Text]"/>
      <dgm:spPr/>
      <dgm:t>
        <a:bodyPr/>
        <a:lstStyle/>
        <a:p>
          <a:r>
            <a:rPr lang="en-US" dirty="0"/>
            <a:t>Product</a:t>
          </a:r>
        </a:p>
      </dgm:t>
    </dgm:pt>
    <dgm:pt modelId="{3D00F5B1-CC3E-2644-BD17-9EEA26F36038}" type="parTrans" cxnId="{DCA0A18A-0FF4-EC42-90CD-9E8968ECEB34}">
      <dgm:prSet/>
      <dgm:spPr/>
      <dgm:t>
        <a:bodyPr/>
        <a:lstStyle/>
        <a:p>
          <a:endParaRPr lang="en-US"/>
        </a:p>
      </dgm:t>
    </dgm:pt>
    <dgm:pt modelId="{0CD818FF-581C-6D46-B7AB-4E86A24C6FE2}" type="sibTrans" cxnId="{DCA0A18A-0FF4-EC42-90CD-9E8968ECEB34}">
      <dgm:prSet/>
      <dgm:spPr/>
      <dgm:t>
        <a:bodyPr/>
        <a:lstStyle/>
        <a:p>
          <a:endParaRPr lang="en-US"/>
        </a:p>
      </dgm:t>
    </dgm:pt>
    <dgm:pt modelId="{41E291ED-C4C3-4B6C-BA13-473D49D1FA06}" type="pres">
      <dgm:prSet presAssocID="{AF83C7A4-5874-EA4B-9624-386CC4CD914C}" presName="diagram" presStyleCnt="0">
        <dgm:presLayoutVars>
          <dgm:dir/>
          <dgm:resizeHandles val="exact"/>
        </dgm:presLayoutVars>
      </dgm:prSet>
      <dgm:spPr/>
      <dgm:t>
        <a:bodyPr/>
        <a:lstStyle/>
        <a:p>
          <a:endParaRPr lang="en-US"/>
        </a:p>
      </dgm:t>
    </dgm:pt>
    <dgm:pt modelId="{27AF5AFF-0C2A-4D03-805B-C5372230BB7F}" type="pres">
      <dgm:prSet presAssocID="{26D7F1AC-D04F-2343-9486-3D6B498AE2B8}" presName="node" presStyleLbl="node1" presStyleIdx="0" presStyleCnt="7">
        <dgm:presLayoutVars>
          <dgm:bulletEnabled val="1"/>
        </dgm:presLayoutVars>
      </dgm:prSet>
      <dgm:spPr/>
      <dgm:t>
        <a:bodyPr/>
        <a:lstStyle/>
        <a:p>
          <a:endParaRPr lang="en-US"/>
        </a:p>
      </dgm:t>
    </dgm:pt>
    <dgm:pt modelId="{5A416B57-20BC-4D5B-8048-1145C3349C09}" type="pres">
      <dgm:prSet presAssocID="{E5EC3A85-62C7-6F44-8F06-B98AD4CB78EB}" presName="sibTrans" presStyleLbl="sibTrans2D1" presStyleIdx="0" presStyleCnt="6"/>
      <dgm:spPr/>
      <dgm:t>
        <a:bodyPr/>
        <a:lstStyle/>
        <a:p>
          <a:endParaRPr lang="en-US"/>
        </a:p>
      </dgm:t>
    </dgm:pt>
    <dgm:pt modelId="{EAF927AA-A91B-47E8-BA6C-01B980DFA788}" type="pres">
      <dgm:prSet presAssocID="{E5EC3A85-62C7-6F44-8F06-B98AD4CB78EB}" presName="connectorText" presStyleLbl="sibTrans2D1" presStyleIdx="0" presStyleCnt="6"/>
      <dgm:spPr/>
      <dgm:t>
        <a:bodyPr/>
        <a:lstStyle/>
        <a:p>
          <a:endParaRPr lang="en-US"/>
        </a:p>
      </dgm:t>
    </dgm:pt>
    <dgm:pt modelId="{C7549D7E-154C-4F09-8542-63B7C1B4F187}" type="pres">
      <dgm:prSet presAssocID="{BDC89ABB-B3A9-A943-83EE-70763175F72B}" presName="node" presStyleLbl="node1" presStyleIdx="1" presStyleCnt="7" custLinFactY="71978" custLinFactNeighborX="-88056" custLinFactNeighborY="100000">
        <dgm:presLayoutVars>
          <dgm:bulletEnabled val="1"/>
        </dgm:presLayoutVars>
      </dgm:prSet>
      <dgm:spPr/>
      <dgm:t>
        <a:bodyPr/>
        <a:lstStyle/>
        <a:p>
          <a:endParaRPr lang="en-US"/>
        </a:p>
      </dgm:t>
    </dgm:pt>
    <dgm:pt modelId="{99732C4B-9C8E-49EA-9EB0-B964B359B35A}" type="pres">
      <dgm:prSet presAssocID="{3CE90F2D-C36D-F449-868F-2FB7EFB7EF81}" presName="sibTrans" presStyleLbl="sibTrans2D1" presStyleIdx="1" presStyleCnt="6"/>
      <dgm:spPr/>
      <dgm:t>
        <a:bodyPr/>
        <a:lstStyle/>
        <a:p>
          <a:endParaRPr lang="en-US"/>
        </a:p>
      </dgm:t>
    </dgm:pt>
    <dgm:pt modelId="{88DE23DE-1DD8-4D0D-A23E-7D9BFA6AC17B}" type="pres">
      <dgm:prSet presAssocID="{3CE90F2D-C36D-F449-868F-2FB7EFB7EF81}" presName="connectorText" presStyleLbl="sibTrans2D1" presStyleIdx="1" presStyleCnt="6"/>
      <dgm:spPr/>
      <dgm:t>
        <a:bodyPr/>
        <a:lstStyle/>
        <a:p>
          <a:endParaRPr lang="en-US"/>
        </a:p>
      </dgm:t>
    </dgm:pt>
    <dgm:pt modelId="{694E744D-6458-4EAC-90E6-12128841C521}" type="pres">
      <dgm:prSet presAssocID="{CBAB665B-B7E9-414C-861C-719377EF5152}" presName="node" presStyleLbl="node1" presStyleIdx="2" presStyleCnt="7" custLinFactX="-45212" custLinFactNeighborX="-100000" custLinFactNeighborY="-506">
        <dgm:presLayoutVars>
          <dgm:bulletEnabled val="1"/>
        </dgm:presLayoutVars>
      </dgm:prSet>
      <dgm:spPr/>
      <dgm:t>
        <a:bodyPr/>
        <a:lstStyle/>
        <a:p>
          <a:endParaRPr lang="en-US"/>
        </a:p>
      </dgm:t>
    </dgm:pt>
    <dgm:pt modelId="{FF7D3440-EFAC-4213-AD4B-E8DA71B003CE}" type="pres">
      <dgm:prSet presAssocID="{0F84829D-E617-3748-94DF-8C1EC5C358FF}" presName="sibTrans" presStyleLbl="sibTrans2D1" presStyleIdx="2" presStyleCnt="6"/>
      <dgm:spPr/>
      <dgm:t>
        <a:bodyPr/>
        <a:lstStyle/>
        <a:p>
          <a:endParaRPr lang="en-US"/>
        </a:p>
      </dgm:t>
    </dgm:pt>
    <dgm:pt modelId="{C745406B-7889-44C7-9E24-CED620C4A91C}" type="pres">
      <dgm:prSet presAssocID="{0F84829D-E617-3748-94DF-8C1EC5C358FF}" presName="connectorText" presStyleLbl="sibTrans2D1" presStyleIdx="2" presStyleCnt="6"/>
      <dgm:spPr/>
      <dgm:t>
        <a:bodyPr/>
        <a:lstStyle/>
        <a:p>
          <a:endParaRPr lang="en-US"/>
        </a:p>
      </dgm:t>
    </dgm:pt>
    <dgm:pt modelId="{22A48457-424D-48DF-A35D-BE31952E6679}" type="pres">
      <dgm:prSet presAssocID="{91F3654C-2B5F-8445-B0EE-5710373BCCD8}" presName="node" presStyleLbl="node1" presStyleIdx="3" presStyleCnt="7" custLinFactX="-100000" custLinFactY="71978" custLinFactNeighborX="-127909" custLinFactNeighborY="100000">
        <dgm:presLayoutVars>
          <dgm:bulletEnabled val="1"/>
        </dgm:presLayoutVars>
      </dgm:prSet>
      <dgm:spPr/>
      <dgm:t>
        <a:bodyPr/>
        <a:lstStyle/>
        <a:p>
          <a:endParaRPr lang="en-US"/>
        </a:p>
      </dgm:t>
    </dgm:pt>
    <dgm:pt modelId="{A9956409-7229-468D-A15C-CB9ECE211615}" type="pres">
      <dgm:prSet presAssocID="{D24A668E-A92B-0840-A144-205ACC6B8CD1}" presName="sibTrans" presStyleLbl="sibTrans2D1" presStyleIdx="3" presStyleCnt="6"/>
      <dgm:spPr/>
      <dgm:t>
        <a:bodyPr/>
        <a:lstStyle/>
        <a:p>
          <a:endParaRPr lang="en-US"/>
        </a:p>
      </dgm:t>
    </dgm:pt>
    <dgm:pt modelId="{B26316D8-5820-4950-8543-0236619DF17D}" type="pres">
      <dgm:prSet presAssocID="{D24A668E-A92B-0840-A144-205ACC6B8CD1}" presName="connectorText" presStyleLbl="sibTrans2D1" presStyleIdx="3" presStyleCnt="6"/>
      <dgm:spPr/>
      <dgm:t>
        <a:bodyPr/>
        <a:lstStyle/>
        <a:p>
          <a:endParaRPr lang="en-US"/>
        </a:p>
      </dgm:t>
    </dgm:pt>
    <dgm:pt modelId="{70DB0DEB-08C2-43C8-B5ED-4856DF4589D8}" type="pres">
      <dgm:prSet presAssocID="{60E1B8C8-EACC-5D41-BD6D-8D2901169C99}" presName="node" presStyleLbl="node1" presStyleIdx="4" presStyleCnt="7" custLinFactX="-56520" custLinFactY="-67557" custLinFactNeighborX="-100000" custLinFactNeighborY="-100000">
        <dgm:presLayoutVars>
          <dgm:bulletEnabled val="1"/>
        </dgm:presLayoutVars>
      </dgm:prSet>
      <dgm:spPr/>
      <dgm:t>
        <a:bodyPr/>
        <a:lstStyle/>
        <a:p>
          <a:endParaRPr lang="en-US"/>
        </a:p>
      </dgm:t>
    </dgm:pt>
    <dgm:pt modelId="{FCB34E1D-A08C-47D6-832F-78CF0A7D4A0D}" type="pres">
      <dgm:prSet presAssocID="{E7596BF6-5950-1242-A0C3-53E37FF7F708}" presName="sibTrans" presStyleLbl="sibTrans2D1" presStyleIdx="4" presStyleCnt="6"/>
      <dgm:spPr/>
      <dgm:t>
        <a:bodyPr/>
        <a:lstStyle/>
        <a:p>
          <a:endParaRPr lang="en-US"/>
        </a:p>
      </dgm:t>
    </dgm:pt>
    <dgm:pt modelId="{5839990D-20D8-40B7-B5BC-A178142D461A}" type="pres">
      <dgm:prSet presAssocID="{E7596BF6-5950-1242-A0C3-53E37FF7F708}" presName="connectorText" presStyleLbl="sibTrans2D1" presStyleIdx="4" presStyleCnt="6"/>
      <dgm:spPr/>
      <dgm:t>
        <a:bodyPr/>
        <a:lstStyle/>
        <a:p>
          <a:endParaRPr lang="en-US"/>
        </a:p>
      </dgm:t>
    </dgm:pt>
    <dgm:pt modelId="{83234F80-5167-4814-B5BC-FBD53D0BC2A0}" type="pres">
      <dgm:prSet presAssocID="{F3CE930A-6DA6-7149-B602-E4686BFA74B4}" presName="node" presStyleLbl="node1" presStyleIdx="5" presStyleCnt="7" custLinFactNeighborX="42379" custLinFactNeighborY="6524">
        <dgm:presLayoutVars>
          <dgm:bulletEnabled val="1"/>
        </dgm:presLayoutVars>
      </dgm:prSet>
      <dgm:spPr/>
      <dgm:t>
        <a:bodyPr/>
        <a:lstStyle/>
        <a:p>
          <a:endParaRPr lang="en-US"/>
        </a:p>
      </dgm:t>
    </dgm:pt>
    <dgm:pt modelId="{932B4A50-1B0A-4047-9B7F-17AC191484E2}" type="pres">
      <dgm:prSet presAssocID="{9EDDDAC8-E122-6843-ACCE-C6705DC4B999}" presName="sibTrans" presStyleLbl="sibTrans2D1" presStyleIdx="5" presStyleCnt="6"/>
      <dgm:spPr/>
      <dgm:t>
        <a:bodyPr/>
        <a:lstStyle/>
        <a:p>
          <a:endParaRPr lang="en-US"/>
        </a:p>
      </dgm:t>
    </dgm:pt>
    <dgm:pt modelId="{292752F6-997D-46E0-9174-52CA12B17B97}" type="pres">
      <dgm:prSet presAssocID="{9EDDDAC8-E122-6843-ACCE-C6705DC4B999}" presName="connectorText" presStyleLbl="sibTrans2D1" presStyleIdx="5" presStyleCnt="6"/>
      <dgm:spPr/>
      <dgm:t>
        <a:bodyPr/>
        <a:lstStyle/>
        <a:p>
          <a:endParaRPr lang="en-US"/>
        </a:p>
      </dgm:t>
    </dgm:pt>
    <dgm:pt modelId="{C4C3D057-3D21-4424-A299-750D6842D48B}" type="pres">
      <dgm:prSet presAssocID="{CB908DAF-34EA-2C44-9D19-3FDD360B1BB3}" presName="node" presStyleLbl="node1" presStyleIdx="6" presStyleCnt="7" custLinFactX="100000" custLinFactY="-67023" custLinFactNeighborX="158852" custLinFactNeighborY="-100000">
        <dgm:presLayoutVars>
          <dgm:bulletEnabled val="1"/>
        </dgm:presLayoutVars>
      </dgm:prSet>
      <dgm:spPr/>
      <dgm:t>
        <a:bodyPr/>
        <a:lstStyle/>
        <a:p>
          <a:endParaRPr lang="en-US"/>
        </a:p>
      </dgm:t>
    </dgm:pt>
  </dgm:ptLst>
  <dgm:cxnLst>
    <dgm:cxn modelId="{7E0541B3-AFC0-4CD4-A321-4DA86761B14B}" type="presOf" srcId="{E5EC3A85-62C7-6F44-8F06-B98AD4CB78EB}" destId="{5A416B57-20BC-4D5B-8048-1145C3349C09}" srcOrd="0" destOrd="0" presId="urn:microsoft.com/office/officeart/2005/8/layout/process5"/>
    <dgm:cxn modelId="{F6DBAE9E-367B-4EB0-B348-CD55B84BC0F4}" type="presOf" srcId="{E5EC3A85-62C7-6F44-8F06-B98AD4CB78EB}" destId="{EAF927AA-A91B-47E8-BA6C-01B980DFA788}" srcOrd="1" destOrd="0" presId="urn:microsoft.com/office/officeart/2005/8/layout/process5"/>
    <dgm:cxn modelId="{1C371793-54E7-4871-BC9C-A812E0B75468}" type="presOf" srcId="{CBAB665B-B7E9-414C-861C-719377EF5152}" destId="{694E744D-6458-4EAC-90E6-12128841C521}" srcOrd="0" destOrd="0" presId="urn:microsoft.com/office/officeart/2005/8/layout/process5"/>
    <dgm:cxn modelId="{239B90AE-B8DD-44B9-B230-D49E77547C51}" type="presOf" srcId="{0F84829D-E617-3748-94DF-8C1EC5C358FF}" destId="{FF7D3440-EFAC-4213-AD4B-E8DA71B003CE}" srcOrd="0" destOrd="0" presId="urn:microsoft.com/office/officeart/2005/8/layout/process5"/>
    <dgm:cxn modelId="{9B2E3207-FF15-4DBD-BB3C-387213939A64}" type="presOf" srcId="{3CE90F2D-C36D-F449-868F-2FB7EFB7EF81}" destId="{99732C4B-9C8E-49EA-9EB0-B964B359B35A}" srcOrd="0" destOrd="0" presId="urn:microsoft.com/office/officeart/2005/8/layout/process5"/>
    <dgm:cxn modelId="{4E0F77D5-22ED-E347-821A-EAC56D41A851}" srcId="{AF83C7A4-5874-EA4B-9624-386CC4CD914C}" destId="{60E1B8C8-EACC-5D41-BD6D-8D2901169C99}" srcOrd="4" destOrd="0" parTransId="{7BA9C3D3-ADCC-5543-B452-0462395151BC}" sibTransId="{E7596BF6-5950-1242-A0C3-53E37FF7F708}"/>
    <dgm:cxn modelId="{C0A264F2-79EC-48AD-AB37-59999B7787E7}" type="presOf" srcId="{D24A668E-A92B-0840-A144-205ACC6B8CD1}" destId="{A9956409-7229-468D-A15C-CB9ECE211615}" srcOrd="0" destOrd="0" presId="urn:microsoft.com/office/officeart/2005/8/layout/process5"/>
    <dgm:cxn modelId="{617E4C09-627B-40B7-A473-8A113208408B}" type="presOf" srcId="{3CE90F2D-C36D-F449-868F-2FB7EFB7EF81}" destId="{88DE23DE-1DD8-4D0D-A23E-7D9BFA6AC17B}" srcOrd="1" destOrd="0" presId="urn:microsoft.com/office/officeart/2005/8/layout/process5"/>
    <dgm:cxn modelId="{F84F8FFB-5EC9-417F-B33C-31BDBDC9E89F}" type="presOf" srcId="{CB908DAF-34EA-2C44-9D19-3FDD360B1BB3}" destId="{C4C3D057-3D21-4424-A299-750D6842D48B}" srcOrd="0" destOrd="0" presId="urn:microsoft.com/office/officeart/2005/8/layout/process5"/>
    <dgm:cxn modelId="{B94AB815-75A3-4BE0-B19B-6A6988DE045B}" type="presOf" srcId="{BDC89ABB-B3A9-A943-83EE-70763175F72B}" destId="{C7549D7E-154C-4F09-8542-63B7C1B4F187}" srcOrd="0" destOrd="0" presId="urn:microsoft.com/office/officeart/2005/8/layout/process5"/>
    <dgm:cxn modelId="{9DA46789-705C-4460-A33E-4092331A0FC0}" type="presOf" srcId="{9EDDDAC8-E122-6843-ACCE-C6705DC4B999}" destId="{292752F6-997D-46E0-9174-52CA12B17B97}" srcOrd="1" destOrd="0" presId="urn:microsoft.com/office/officeart/2005/8/layout/process5"/>
    <dgm:cxn modelId="{488168F5-02A2-4BD1-A96D-6290DE32BF49}" type="presOf" srcId="{E7596BF6-5950-1242-A0C3-53E37FF7F708}" destId="{5839990D-20D8-40B7-B5BC-A178142D461A}" srcOrd="1" destOrd="0" presId="urn:microsoft.com/office/officeart/2005/8/layout/process5"/>
    <dgm:cxn modelId="{207D0FC1-24C5-4376-960A-631379BD39A1}" type="presOf" srcId="{0F84829D-E617-3748-94DF-8C1EC5C358FF}" destId="{C745406B-7889-44C7-9E24-CED620C4A91C}" srcOrd="1" destOrd="0" presId="urn:microsoft.com/office/officeart/2005/8/layout/process5"/>
    <dgm:cxn modelId="{C285FB7B-5218-B940-BF08-2397D9F86151}" srcId="{AF83C7A4-5874-EA4B-9624-386CC4CD914C}" destId="{26D7F1AC-D04F-2343-9486-3D6B498AE2B8}" srcOrd="0" destOrd="0" parTransId="{EF9C07B8-8E43-474E-890C-7CB90A87D296}" sibTransId="{E5EC3A85-62C7-6F44-8F06-B98AD4CB78EB}"/>
    <dgm:cxn modelId="{628EE487-8682-47D2-BA26-DA30227405A4}" type="presOf" srcId="{D24A668E-A92B-0840-A144-205ACC6B8CD1}" destId="{B26316D8-5820-4950-8543-0236619DF17D}" srcOrd="1" destOrd="0" presId="urn:microsoft.com/office/officeart/2005/8/layout/process5"/>
    <dgm:cxn modelId="{A59110C2-7078-8044-8762-0A5AA4D1F6DA}" srcId="{AF83C7A4-5874-EA4B-9624-386CC4CD914C}" destId="{F3CE930A-6DA6-7149-B602-E4686BFA74B4}" srcOrd="5" destOrd="0" parTransId="{0F32E3F2-C805-944C-AC7F-6BFEEB20D243}" sibTransId="{9EDDDAC8-E122-6843-ACCE-C6705DC4B999}"/>
    <dgm:cxn modelId="{7F496B92-E203-4C94-B531-8C0B517B00A8}" type="presOf" srcId="{F3CE930A-6DA6-7149-B602-E4686BFA74B4}" destId="{83234F80-5167-4814-B5BC-FBD53D0BC2A0}" srcOrd="0" destOrd="0" presId="urn:microsoft.com/office/officeart/2005/8/layout/process5"/>
    <dgm:cxn modelId="{FEA34D0C-CD2F-4AF9-B1E5-646BC5CE8A54}" type="presOf" srcId="{9EDDDAC8-E122-6843-ACCE-C6705DC4B999}" destId="{932B4A50-1B0A-4047-9B7F-17AC191484E2}" srcOrd="0" destOrd="0" presId="urn:microsoft.com/office/officeart/2005/8/layout/process5"/>
    <dgm:cxn modelId="{A8735A91-6F53-4F5A-A89C-DD42CF7DB1F0}" type="presOf" srcId="{60E1B8C8-EACC-5D41-BD6D-8D2901169C99}" destId="{70DB0DEB-08C2-43C8-B5ED-4856DF4589D8}" srcOrd="0" destOrd="0" presId="urn:microsoft.com/office/officeart/2005/8/layout/process5"/>
    <dgm:cxn modelId="{DCA0A18A-0FF4-EC42-90CD-9E8968ECEB34}" srcId="{AF83C7A4-5874-EA4B-9624-386CC4CD914C}" destId="{CB908DAF-34EA-2C44-9D19-3FDD360B1BB3}" srcOrd="6" destOrd="0" parTransId="{3D00F5B1-CC3E-2644-BD17-9EEA26F36038}" sibTransId="{0CD818FF-581C-6D46-B7AB-4E86A24C6FE2}"/>
    <dgm:cxn modelId="{254D31A0-6504-364F-A7A1-EAD6D8E924B3}" srcId="{AF83C7A4-5874-EA4B-9624-386CC4CD914C}" destId="{BDC89ABB-B3A9-A943-83EE-70763175F72B}" srcOrd="1" destOrd="0" parTransId="{A2C28509-F450-1D4A-90D2-A4B040FF17CF}" sibTransId="{3CE90F2D-C36D-F449-868F-2FB7EFB7EF81}"/>
    <dgm:cxn modelId="{9654FF49-9085-F94C-BB98-D09EAEDBCA72}" srcId="{AF83C7A4-5874-EA4B-9624-386CC4CD914C}" destId="{91F3654C-2B5F-8445-B0EE-5710373BCCD8}" srcOrd="3" destOrd="0" parTransId="{6CE98746-E98A-9840-8B59-3F2B08149D4C}" sibTransId="{D24A668E-A92B-0840-A144-205ACC6B8CD1}"/>
    <dgm:cxn modelId="{116EB4AF-9008-7F43-ABAC-10FB49E33D77}" srcId="{AF83C7A4-5874-EA4B-9624-386CC4CD914C}" destId="{CBAB665B-B7E9-414C-861C-719377EF5152}" srcOrd="2" destOrd="0" parTransId="{99CBEA17-6A14-364F-89A8-D080B85B6DD2}" sibTransId="{0F84829D-E617-3748-94DF-8C1EC5C358FF}"/>
    <dgm:cxn modelId="{EC905E1E-0AE3-4EEE-AA4F-664A54433490}" type="presOf" srcId="{AF83C7A4-5874-EA4B-9624-386CC4CD914C}" destId="{41E291ED-C4C3-4B6C-BA13-473D49D1FA06}" srcOrd="0" destOrd="0" presId="urn:microsoft.com/office/officeart/2005/8/layout/process5"/>
    <dgm:cxn modelId="{2DAF71B3-70B9-445A-B97B-30D7061A5F49}" type="presOf" srcId="{26D7F1AC-D04F-2343-9486-3D6B498AE2B8}" destId="{27AF5AFF-0C2A-4D03-805B-C5372230BB7F}" srcOrd="0" destOrd="0" presId="urn:microsoft.com/office/officeart/2005/8/layout/process5"/>
    <dgm:cxn modelId="{50C32E23-32E5-4235-9D67-CCF61EB762C9}" type="presOf" srcId="{91F3654C-2B5F-8445-B0EE-5710373BCCD8}" destId="{22A48457-424D-48DF-A35D-BE31952E6679}" srcOrd="0" destOrd="0" presId="urn:microsoft.com/office/officeart/2005/8/layout/process5"/>
    <dgm:cxn modelId="{6D7B1520-475C-4E29-A4D6-96FD6642BD4A}" type="presOf" srcId="{E7596BF6-5950-1242-A0C3-53E37FF7F708}" destId="{FCB34E1D-A08C-47D6-832F-78CF0A7D4A0D}" srcOrd="0" destOrd="0" presId="urn:microsoft.com/office/officeart/2005/8/layout/process5"/>
    <dgm:cxn modelId="{94F6DD51-17D3-42D9-8363-1ACB78ACD43B}" type="presParOf" srcId="{41E291ED-C4C3-4B6C-BA13-473D49D1FA06}" destId="{27AF5AFF-0C2A-4D03-805B-C5372230BB7F}" srcOrd="0" destOrd="0" presId="urn:microsoft.com/office/officeart/2005/8/layout/process5"/>
    <dgm:cxn modelId="{4F367BF5-F292-4021-8F36-83ED7654E201}" type="presParOf" srcId="{41E291ED-C4C3-4B6C-BA13-473D49D1FA06}" destId="{5A416B57-20BC-4D5B-8048-1145C3349C09}" srcOrd="1" destOrd="0" presId="urn:microsoft.com/office/officeart/2005/8/layout/process5"/>
    <dgm:cxn modelId="{AA9CC6A3-A918-45DF-A404-BA687C6D33FF}" type="presParOf" srcId="{5A416B57-20BC-4D5B-8048-1145C3349C09}" destId="{EAF927AA-A91B-47E8-BA6C-01B980DFA788}" srcOrd="0" destOrd="0" presId="urn:microsoft.com/office/officeart/2005/8/layout/process5"/>
    <dgm:cxn modelId="{1AD8E536-3B6A-4B97-9438-123C3DECBDAF}" type="presParOf" srcId="{41E291ED-C4C3-4B6C-BA13-473D49D1FA06}" destId="{C7549D7E-154C-4F09-8542-63B7C1B4F187}" srcOrd="2" destOrd="0" presId="urn:microsoft.com/office/officeart/2005/8/layout/process5"/>
    <dgm:cxn modelId="{B5A043FF-CF16-4012-822A-58223FF06DF4}" type="presParOf" srcId="{41E291ED-C4C3-4B6C-BA13-473D49D1FA06}" destId="{99732C4B-9C8E-49EA-9EB0-B964B359B35A}" srcOrd="3" destOrd="0" presId="urn:microsoft.com/office/officeart/2005/8/layout/process5"/>
    <dgm:cxn modelId="{29C3726E-6928-4414-BDB0-C48366BFBD5D}" type="presParOf" srcId="{99732C4B-9C8E-49EA-9EB0-B964B359B35A}" destId="{88DE23DE-1DD8-4D0D-A23E-7D9BFA6AC17B}" srcOrd="0" destOrd="0" presId="urn:microsoft.com/office/officeart/2005/8/layout/process5"/>
    <dgm:cxn modelId="{4FD07E5B-3E81-4613-8C20-2A53351C3C52}" type="presParOf" srcId="{41E291ED-C4C3-4B6C-BA13-473D49D1FA06}" destId="{694E744D-6458-4EAC-90E6-12128841C521}" srcOrd="4" destOrd="0" presId="urn:microsoft.com/office/officeart/2005/8/layout/process5"/>
    <dgm:cxn modelId="{8C450120-B3AE-4C3F-B7FC-A4859AF4624B}" type="presParOf" srcId="{41E291ED-C4C3-4B6C-BA13-473D49D1FA06}" destId="{FF7D3440-EFAC-4213-AD4B-E8DA71B003CE}" srcOrd="5" destOrd="0" presId="urn:microsoft.com/office/officeart/2005/8/layout/process5"/>
    <dgm:cxn modelId="{6CC7AB72-94B3-457F-BA0F-413C573660C0}" type="presParOf" srcId="{FF7D3440-EFAC-4213-AD4B-E8DA71B003CE}" destId="{C745406B-7889-44C7-9E24-CED620C4A91C}" srcOrd="0" destOrd="0" presId="urn:microsoft.com/office/officeart/2005/8/layout/process5"/>
    <dgm:cxn modelId="{C9DD8B65-E2C0-4DEC-B7EA-FF3BF59DADDD}" type="presParOf" srcId="{41E291ED-C4C3-4B6C-BA13-473D49D1FA06}" destId="{22A48457-424D-48DF-A35D-BE31952E6679}" srcOrd="6" destOrd="0" presId="urn:microsoft.com/office/officeart/2005/8/layout/process5"/>
    <dgm:cxn modelId="{DD5EC129-5AF7-41E5-A83E-944A01966272}" type="presParOf" srcId="{41E291ED-C4C3-4B6C-BA13-473D49D1FA06}" destId="{A9956409-7229-468D-A15C-CB9ECE211615}" srcOrd="7" destOrd="0" presId="urn:microsoft.com/office/officeart/2005/8/layout/process5"/>
    <dgm:cxn modelId="{48A71674-5231-43BB-8319-8AFD313F0623}" type="presParOf" srcId="{A9956409-7229-468D-A15C-CB9ECE211615}" destId="{B26316D8-5820-4950-8543-0236619DF17D}" srcOrd="0" destOrd="0" presId="urn:microsoft.com/office/officeart/2005/8/layout/process5"/>
    <dgm:cxn modelId="{57BABA39-89A3-4100-951A-18198608BD5B}" type="presParOf" srcId="{41E291ED-C4C3-4B6C-BA13-473D49D1FA06}" destId="{70DB0DEB-08C2-43C8-B5ED-4856DF4589D8}" srcOrd="8" destOrd="0" presId="urn:microsoft.com/office/officeart/2005/8/layout/process5"/>
    <dgm:cxn modelId="{3B96102C-6AA6-4909-BF5C-1AFC592A50DA}" type="presParOf" srcId="{41E291ED-C4C3-4B6C-BA13-473D49D1FA06}" destId="{FCB34E1D-A08C-47D6-832F-78CF0A7D4A0D}" srcOrd="9" destOrd="0" presId="urn:microsoft.com/office/officeart/2005/8/layout/process5"/>
    <dgm:cxn modelId="{E282A81B-4B56-4C39-91CD-B51CEE8632F9}" type="presParOf" srcId="{FCB34E1D-A08C-47D6-832F-78CF0A7D4A0D}" destId="{5839990D-20D8-40B7-B5BC-A178142D461A}" srcOrd="0" destOrd="0" presId="urn:microsoft.com/office/officeart/2005/8/layout/process5"/>
    <dgm:cxn modelId="{A98D22D3-5FCB-43A6-8BEA-BB1591F5A211}" type="presParOf" srcId="{41E291ED-C4C3-4B6C-BA13-473D49D1FA06}" destId="{83234F80-5167-4814-B5BC-FBD53D0BC2A0}" srcOrd="10" destOrd="0" presId="urn:microsoft.com/office/officeart/2005/8/layout/process5"/>
    <dgm:cxn modelId="{2090FF5D-0486-4D3B-AEBB-CF71F9AFF237}" type="presParOf" srcId="{41E291ED-C4C3-4B6C-BA13-473D49D1FA06}" destId="{932B4A50-1B0A-4047-9B7F-17AC191484E2}" srcOrd="11" destOrd="0" presId="urn:microsoft.com/office/officeart/2005/8/layout/process5"/>
    <dgm:cxn modelId="{4B29A9E4-04CB-462F-BD65-6DC98F1E7FAE}" type="presParOf" srcId="{932B4A50-1B0A-4047-9B7F-17AC191484E2}" destId="{292752F6-997D-46E0-9174-52CA12B17B97}" srcOrd="0" destOrd="0" presId="urn:microsoft.com/office/officeart/2005/8/layout/process5"/>
    <dgm:cxn modelId="{461E10C2-63C7-4DBD-98EE-3DBD2F289425}" type="presParOf" srcId="{41E291ED-C4C3-4B6C-BA13-473D49D1FA06}" destId="{C4C3D057-3D21-4424-A299-750D6842D48B}" srcOrd="12"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C8EEA-CBB2-224E-8874-2115E1175457}">
      <dsp:nvSpPr>
        <dsp:cNvPr id="0" name=""/>
        <dsp:cNvSpPr/>
      </dsp:nvSpPr>
      <dsp:spPr>
        <a:xfrm>
          <a:off x="863" y="452888"/>
          <a:ext cx="1840752" cy="110445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Substrate</a:t>
          </a:r>
        </a:p>
      </dsp:txBody>
      <dsp:txXfrm>
        <a:off x="33211" y="485236"/>
        <a:ext cx="1776056" cy="1039755"/>
      </dsp:txXfrm>
    </dsp:sp>
    <dsp:sp modelId="{E8EA51FF-16E0-DD44-94C5-152C9D9C8AE0}">
      <dsp:nvSpPr>
        <dsp:cNvPr id="0" name=""/>
        <dsp:cNvSpPr/>
      </dsp:nvSpPr>
      <dsp:spPr>
        <a:xfrm>
          <a:off x="1929735" y="776860"/>
          <a:ext cx="582151" cy="456506"/>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1929735" y="868161"/>
        <a:ext cx="445199" cy="273904"/>
      </dsp:txXfrm>
    </dsp:sp>
    <dsp:sp modelId="{A724A9D9-B184-EF45-BD99-D13E770A0F9F}">
      <dsp:nvSpPr>
        <dsp:cNvPr id="0" name=""/>
        <dsp:cNvSpPr/>
      </dsp:nvSpPr>
      <dsp:spPr>
        <a:xfrm>
          <a:off x="2577917" y="452888"/>
          <a:ext cx="1840752" cy="110445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Product</a:t>
          </a:r>
        </a:p>
      </dsp:txBody>
      <dsp:txXfrm>
        <a:off x="2610265" y="485236"/>
        <a:ext cx="1776056" cy="10397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F5AFF-0C2A-4D03-805B-C5372230BB7F}">
      <dsp:nvSpPr>
        <dsp:cNvPr id="0" name=""/>
        <dsp:cNvSpPr/>
      </dsp:nvSpPr>
      <dsp:spPr>
        <a:xfrm>
          <a:off x="3685" y="139048"/>
          <a:ext cx="1611275" cy="96676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Substrate</a:t>
          </a:r>
        </a:p>
      </dsp:txBody>
      <dsp:txXfrm>
        <a:off x="32001" y="167364"/>
        <a:ext cx="1554643" cy="910133"/>
      </dsp:txXfrm>
    </dsp:sp>
    <dsp:sp modelId="{5A416B57-20BC-4D5B-8048-1145C3349C09}">
      <dsp:nvSpPr>
        <dsp:cNvPr id="0" name=""/>
        <dsp:cNvSpPr/>
      </dsp:nvSpPr>
      <dsp:spPr>
        <a:xfrm rot="3796765">
          <a:off x="1016100" y="1243507"/>
          <a:ext cx="412898" cy="399596"/>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5400000">
        <a:off x="1075718" y="1243257"/>
        <a:ext cx="239758" cy="293019"/>
      </dsp:txXfrm>
    </dsp:sp>
    <dsp:sp modelId="{C7549D7E-154C-4F09-8542-63B7C1B4F187}">
      <dsp:nvSpPr>
        <dsp:cNvPr id="0" name=""/>
        <dsp:cNvSpPr/>
      </dsp:nvSpPr>
      <dsp:spPr>
        <a:xfrm>
          <a:off x="840646" y="1801672"/>
          <a:ext cx="1611275" cy="96676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Intermediate A</a:t>
          </a:r>
        </a:p>
      </dsp:txBody>
      <dsp:txXfrm>
        <a:off x="868962" y="1829988"/>
        <a:ext cx="1554643" cy="910133"/>
      </dsp:txXfrm>
    </dsp:sp>
    <dsp:sp modelId="{99732C4B-9C8E-49EA-9EB0-B964B359B35A}">
      <dsp:nvSpPr>
        <dsp:cNvPr id="0" name=""/>
        <dsp:cNvSpPr/>
      </dsp:nvSpPr>
      <dsp:spPr>
        <a:xfrm rot="18520635">
          <a:off x="2067424" y="1262010"/>
          <a:ext cx="475736" cy="399596"/>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5400000">
        <a:off x="2147954" y="1330673"/>
        <a:ext cx="239758" cy="355857"/>
      </dsp:txXfrm>
    </dsp:sp>
    <dsp:sp modelId="{694E744D-6458-4EAC-90E6-12128841C521}">
      <dsp:nvSpPr>
        <dsp:cNvPr id="0" name=""/>
        <dsp:cNvSpPr/>
      </dsp:nvSpPr>
      <dsp:spPr>
        <a:xfrm>
          <a:off x="2175491" y="134157"/>
          <a:ext cx="1611275" cy="96676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Intermediate B</a:t>
          </a:r>
        </a:p>
      </dsp:txBody>
      <dsp:txXfrm>
        <a:off x="2203807" y="162473"/>
        <a:ext cx="1554643" cy="910133"/>
      </dsp:txXfrm>
    </dsp:sp>
    <dsp:sp modelId="{FF7D3440-EFAC-4213-AD4B-E8DA71B003CE}">
      <dsp:nvSpPr>
        <dsp:cNvPr id="0" name=""/>
        <dsp:cNvSpPr/>
      </dsp:nvSpPr>
      <dsp:spPr>
        <a:xfrm rot="3661593">
          <a:off x="3224698" y="1240988"/>
          <a:ext cx="424530" cy="399596"/>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5400000">
        <a:off x="3288049" y="1236023"/>
        <a:ext cx="239758" cy="304651"/>
      </dsp:txXfrm>
    </dsp:sp>
    <dsp:sp modelId="{22A48457-424D-48DF-A35D-BE31952E6679}">
      <dsp:nvSpPr>
        <dsp:cNvPr id="0" name=""/>
        <dsp:cNvSpPr/>
      </dsp:nvSpPr>
      <dsp:spPr>
        <a:xfrm>
          <a:off x="3098800" y="1801672"/>
          <a:ext cx="1611275" cy="96676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Intermediate C</a:t>
          </a:r>
        </a:p>
      </dsp:txBody>
      <dsp:txXfrm>
        <a:off x="3127116" y="1829988"/>
        <a:ext cx="1554643" cy="910133"/>
      </dsp:txXfrm>
    </dsp:sp>
    <dsp:sp modelId="{A9956409-7229-468D-A15C-CB9ECE211615}">
      <dsp:nvSpPr>
        <dsp:cNvPr id="0" name=""/>
        <dsp:cNvSpPr/>
      </dsp:nvSpPr>
      <dsp:spPr>
        <a:xfrm rot="18272330">
          <a:off x="4245673" y="1260208"/>
          <a:ext cx="453256" cy="399596"/>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5400000">
        <a:off x="4318438" y="1342693"/>
        <a:ext cx="239758" cy="333377"/>
      </dsp:txXfrm>
    </dsp:sp>
    <dsp:sp modelId="{70DB0DEB-08C2-43C8-B5ED-4856DF4589D8}">
      <dsp:nvSpPr>
        <dsp:cNvPr id="0" name=""/>
        <dsp:cNvSpPr/>
      </dsp:nvSpPr>
      <dsp:spPr>
        <a:xfrm>
          <a:off x="4249074" y="130441"/>
          <a:ext cx="1611275" cy="96676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Intermediate D</a:t>
          </a:r>
        </a:p>
      </dsp:txBody>
      <dsp:txXfrm>
        <a:off x="4277390" y="158757"/>
        <a:ext cx="1554643" cy="910133"/>
      </dsp:txXfrm>
    </dsp:sp>
    <dsp:sp modelId="{FCB34E1D-A08C-47D6-832F-78CF0A7D4A0D}">
      <dsp:nvSpPr>
        <dsp:cNvPr id="0" name=""/>
        <dsp:cNvSpPr/>
      </dsp:nvSpPr>
      <dsp:spPr>
        <a:xfrm rot="3634870">
          <a:off x="5305280" y="1244760"/>
          <a:ext cx="435772" cy="399596"/>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5400000">
        <a:off x="5373845" y="1234402"/>
        <a:ext cx="239758" cy="315893"/>
      </dsp:txXfrm>
    </dsp:sp>
    <dsp:sp modelId="{83234F80-5167-4814-B5BC-FBD53D0BC2A0}">
      <dsp:nvSpPr>
        <dsp:cNvPr id="0" name=""/>
        <dsp:cNvSpPr/>
      </dsp:nvSpPr>
      <dsp:spPr>
        <a:xfrm>
          <a:off x="5198099" y="1813396"/>
          <a:ext cx="1611275" cy="96676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Intermediate E</a:t>
          </a:r>
        </a:p>
      </dsp:txBody>
      <dsp:txXfrm>
        <a:off x="5226415" y="1841712"/>
        <a:ext cx="1554643" cy="910133"/>
      </dsp:txXfrm>
    </dsp:sp>
    <dsp:sp modelId="{932B4A50-1B0A-4047-9B7F-17AC191484E2}">
      <dsp:nvSpPr>
        <dsp:cNvPr id="0" name=""/>
        <dsp:cNvSpPr/>
      </dsp:nvSpPr>
      <dsp:spPr>
        <a:xfrm rot="18377640">
          <a:off x="6378222" y="1268750"/>
          <a:ext cx="467554" cy="399596"/>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5400000">
        <a:off x="6456640" y="1343022"/>
        <a:ext cx="239758" cy="347675"/>
      </dsp:txXfrm>
    </dsp:sp>
    <dsp:sp modelId="{C4C3D057-3D21-4424-A299-750D6842D48B}">
      <dsp:nvSpPr>
        <dsp:cNvPr id="0" name=""/>
        <dsp:cNvSpPr/>
      </dsp:nvSpPr>
      <dsp:spPr>
        <a:xfrm>
          <a:off x="6430290" y="135604"/>
          <a:ext cx="1611275" cy="96676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Product</a:t>
          </a:r>
        </a:p>
      </dsp:txBody>
      <dsp:txXfrm>
        <a:off x="6458606" y="163920"/>
        <a:ext cx="1554643" cy="9101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1" Type="http://schemas.openxmlformats.org/officeDocument/2006/relationships/image" Target="../media/image31.emf"/><Relationship Id="rId2"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image" Target="../media/image37.emf"/><Relationship Id="rId2"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emf"/><Relationship Id="rId2" Type="http://schemas.openxmlformats.org/officeDocument/2006/relationships/image" Target="../media/image4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emf"/><Relationship Id="rId5" Type="http://schemas.openxmlformats.org/officeDocument/2006/relationships/image" Target="../media/image69.emf"/><Relationship Id="rId6" Type="http://schemas.openxmlformats.org/officeDocument/2006/relationships/image" Target="../media/image70.emf"/><Relationship Id="rId1" Type="http://schemas.openxmlformats.org/officeDocument/2006/relationships/image" Target="../media/image65.emf"/><Relationship Id="rId2" Type="http://schemas.openxmlformats.org/officeDocument/2006/relationships/image" Target="../media/image6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D64E3-9848-BE4C-9C7E-14C3DEB93C21}" type="datetimeFigureOut">
              <a:rPr lang="en-US" smtClean="0"/>
              <a:t>2/23/18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7C5372-97A7-A34E-AB25-51A8B370B34C}" type="slidenum">
              <a:rPr lang="en-US" smtClean="0"/>
              <a:t>‹#›</a:t>
            </a:fld>
            <a:endParaRPr lang="en-US"/>
          </a:p>
        </p:txBody>
      </p:sp>
    </p:spTree>
    <p:extLst>
      <p:ext uri="{BB962C8B-B14F-4D97-AF65-F5344CB8AC3E}">
        <p14:creationId xmlns:p14="http://schemas.microsoft.com/office/powerpoint/2010/main" val="550832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2D0A24-9AFF-1B4C-9247-1A8035552AEA}" type="slidenum">
              <a:rPr lang="en-US" smtClean="0"/>
              <a:t>1</a:t>
            </a:fld>
            <a:endParaRPr lang="en-US"/>
          </a:p>
        </p:txBody>
      </p:sp>
    </p:spTree>
    <p:extLst>
      <p:ext uri="{BB962C8B-B14F-4D97-AF65-F5344CB8AC3E}">
        <p14:creationId xmlns:p14="http://schemas.microsoft.com/office/powerpoint/2010/main" val="764478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DD189D90-C50B-DA4E-AA96-B4644D5CB652}" type="slidenum">
              <a:rPr lang="en-US" altLang="x-none" sz="1200">
                <a:solidFill>
                  <a:schemeClr val="tx1"/>
                </a:solidFill>
                <a:latin typeface="Calibri Regular" charset="0"/>
              </a:rPr>
              <a:pPr/>
              <a:t>11</a:t>
            </a:fld>
            <a:endParaRPr lang="en-US" altLang="x-none" sz="1200" dirty="0">
              <a:solidFill>
                <a:schemeClr val="tx1"/>
              </a:solidFill>
              <a:latin typeface="Calibri Regular" charset="0"/>
            </a:endParaRPr>
          </a:p>
        </p:txBody>
      </p:sp>
      <p:sp>
        <p:nvSpPr>
          <p:cNvPr id="114691"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432996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0D57B756-C55E-B540-B14F-FC8945BB650D}" type="slidenum">
              <a:rPr lang="en-US" altLang="x-none" sz="1200">
                <a:solidFill>
                  <a:schemeClr val="tx1"/>
                </a:solidFill>
                <a:latin typeface="Calibri Regular" charset="0"/>
              </a:rPr>
              <a:pPr/>
              <a:t>12</a:t>
            </a:fld>
            <a:endParaRPr lang="en-US" altLang="x-none" sz="1200" dirty="0">
              <a:solidFill>
                <a:schemeClr val="tx1"/>
              </a:solidFill>
              <a:latin typeface="Calibri Regular" charset="0"/>
            </a:endParaRPr>
          </a:p>
        </p:txBody>
      </p:sp>
      <p:sp>
        <p:nvSpPr>
          <p:cNvPr id="116739"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081343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13</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029883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B2A1EA-5DA2-1C41-AD60-F437EE9061AB}" type="slidenum">
              <a:rPr lang="en-US" altLang="x-none"/>
              <a:pPr/>
              <a:t>14</a:t>
            </a:fld>
            <a:endParaRPr lang="en-US" altLang="x-none"/>
          </a:p>
        </p:txBody>
      </p:sp>
      <p:sp>
        <p:nvSpPr>
          <p:cNvPr id="3368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68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extLst>
      <p:ext uri="{BB962C8B-B14F-4D97-AF65-F5344CB8AC3E}">
        <p14:creationId xmlns:p14="http://schemas.microsoft.com/office/powerpoint/2010/main" val="528033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026"/>
          <p:cNvSpPr>
            <a:spLocks noGrp="1" noRot="1" noChangeAspect="1" noChangeArrowheads="1" noTextEdit="1"/>
          </p:cNvSpPr>
          <p:nvPr>
            <p:ph type="sldImg"/>
          </p:nvPr>
        </p:nvSpPr>
        <p:spPr>
          <a:ln/>
        </p:spPr>
      </p:sp>
      <p:sp>
        <p:nvSpPr>
          <p:cNvPr id="10137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528005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026"/>
          <p:cNvSpPr>
            <a:spLocks noGrp="1" noRot="1" noChangeAspect="1" noChangeArrowheads="1" noTextEdit="1"/>
          </p:cNvSpPr>
          <p:nvPr>
            <p:ph type="sldImg"/>
          </p:nvPr>
        </p:nvSpPr>
        <p:spPr>
          <a:ln/>
        </p:spPr>
      </p:sp>
      <p:sp>
        <p:nvSpPr>
          <p:cNvPr id="10547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232642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254323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742404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26"/>
          <p:cNvSpPr>
            <a:spLocks noGrp="1" noRot="1" noChangeAspect="1" noChangeArrowheads="1" noTextEdit="1"/>
          </p:cNvSpPr>
          <p:nvPr>
            <p:ph type="sldImg"/>
          </p:nvPr>
        </p:nvSpPr>
        <p:spPr>
          <a:ln/>
        </p:spPr>
      </p:sp>
      <p:sp>
        <p:nvSpPr>
          <p:cNvPr id="13209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912587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026"/>
          <p:cNvSpPr>
            <a:spLocks noGrp="1" noRot="1" noChangeAspect="1" noChangeArrowheads="1" noTextEdit="1"/>
          </p:cNvSpPr>
          <p:nvPr>
            <p:ph type="sldImg"/>
          </p:nvPr>
        </p:nvSpPr>
        <p:spPr>
          <a:ln/>
        </p:spPr>
      </p:sp>
      <p:sp>
        <p:nvSpPr>
          <p:cNvPr id="134146"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88600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Rot="1" noChangeAspect="1" noChangeArrowheads="1" noTextEdit="1"/>
          </p:cNvSpPr>
          <p:nvPr>
            <p:ph type="sldImg"/>
          </p:nvPr>
        </p:nvSpPr>
        <p:spPr>
          <a:xfrm>
            <a:off x="1143000" y="685800"/>
            <a:ext cx="4572000" cy="3429000"/>
          </a:xfrm>
          <a:ln/>
        </p:spPr>
      </p:sp>
      <p:sp>
        <p:nvSpPr>
          <p:cNvPr id="14340"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Definition of the green chemistry: </a:t>
            </a:r>
            <a:r>
              <a:rPr lang="en-US" altLang="en-US" sz="1200" dirty="0"/>
              <a:t>Green chemistry is the </a:t>
            </a:r>
            <a:r>
              <a:rPr lang="en-US" altLang="en-US" sz="1200" b="1" dirty="0"/>
              <a:t>design</a:t>
            </a:r>
            <a:r>
              <a:rPr lang="en-US" altLang="en-US" sz="1200" dirty="0"/>
              <a:t> of chemical products and processes that reduce or eliminate the use and generation of hazardous substances.</a:t>
            </a:r>
          </a:p>
          <a:p>
            <a:pPr eaLnBrk="1" hangingPunct="1"/>
            <a:r>
              <a:rPr lang="en-US" altLang="en-US" dirty="0"/>
              <a:t>. The field</a:t>
            </a:r>
            <a:r>
              <a:rPr lang="en-US" altLang="en-US" baseline="0" dirty="0"/>
              <a:t> was developed 25 years ago by </a:t>
            </a:r>
            <a:r>
              <a:rPr lang="en-US" altLang="en-US" baseline="0" dirty="0" err="1"/>
              <a:t>Anastas</a:t>
            </a:r>
            <a:r>
              <a:rPr lang="en-US" altLang="en-US" baseline="0" dirty="0"/>
              <a:t> and Warner, and presented in their seminal work “Green Chemistry: Theory and Practice”.</a:t>
            </a:r>
            <a:endParaRPr lang="en-US" altLang="en-US" dirty="0"/>
          </a:p>
        </p:txBody>
      </p:sp>
    </p:spTree>
    <p:extLst>
      <p:ext uri="{BB962C8B-B14F-4D97-AF65-F5344CB8AC3E}">
        <p14:creationId xmlns:p14="http://schemas.microsoft.com/office/powerpoint/2010/main" val="553122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026"/>
          <p:cNvSpPr>
            <a:spLocks noGrp="1" noRot="1" noChangeAspect="1" noChangeArrowheads="1" noTextEdit="1"/>
          </p:cNvSpPr>
          <p:nvPr>
            <p:ph type="sldImg"/>
          </p:nvPr>
        </p:nvSpPr>
        <p:spPr>
          <a:ln/>
        </p:spPr>
      </p:sp>
      <p:sp>
        <p:nvSpPr>
          <p:cNvPr id="134146"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516029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9B46823-B30E-F842-8CF6-ABA0308E366E}" type="slidenum">
              <a:rPr lang="en-US" altLang="x-none"/>
              <a:pPr>
                <a:spcBef>
                  <a:spcPct val="0"/>
                </a:spcBef>
              </a:pPr>
              <a:t>26</a:t>
            </a:fld>
            <a:endParaRPr lang="en-US" altLang="x-none"/>
          </a:p>
        </p:txBody>
      </p:sp>
      <p:sp>
        <p:nvSpPr>
          <p:cNvPr id="57346" name="Rectangle 2"/>
          <p:cNvSpPr>
            <a:spLocks noGrp="1" noRot="1" noChangeAspect="1" noChangeArrowheads="1" noTextEdit="1"/>
          </p:cNvSpPr>
          <p:nvPr>
            <p:ph type="sldImg"/>
          </p:nvPr>
        </p:nvSpPr>
        <p:spPr>
          <a:ln/>
        </p:spPr>
      </p:sp>
      <p:sp>
        <p:nvSpPr>
          <p:cNvPr id="5734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x-none">
              <a:latin typeface="Arial" charset="0"/>
              <a:ea typeface="ＭＳ Ｐゴシック" charset="-128"/>
            </a:endParaRPr>
          </a:p>
        </p:txBody>
      </p:sp>
    </p:spTree>
    <p:extLst>
      <p:ext uri="{BB962C8B-B14F-4D97-AF65-F5344CB8AC3E}">
        <p14:creationId xmlns:p14="http://schemas.microsoft.com/office/powerpoint/2010/main" val="1193860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44F626D-DFFF-A04D-89F8-F1B4F816000F}" type="slidenum">
              <a:rPr lang="en-GB" altLang="x-none"/>
              <a:pPr>
                <a:spcBef>
                  <a:spcPct val="0"/>
                </a:spcBef>
              </a:pPr>
              <a:t>27</a:t>
            </a:fld>
            <a:endParaRPr lang="en-GB" altLang="x-none"/>
          </a:p>
        </p:txBody>
      </p:sp>
      <p:sp>
        <p:nvSpPr>
          <p:cNvPr id="59394" name="Rectangle 1026"/>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5939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lstStyle/>
          <a:p>
            <a:pPr eaLnBrk="1" hangingPunct="1"/>
            <a:endParaRPr lang="en-US" altLang="x-none">
              <a:latin typeface="Arial" charset="0"/>
              <a:ea typeface="ＭＳ Ｐゴシック" charset="-128"/>
            </a:endParaRPr>
          </a:p>
        </p:txBody>
      </p:sp>
    </p:spTree>
    <p:extLst>
      <p:ext uri="{BB962C8B-B14F-4D97-AF65-F5344CB8AC3E}">
        <p14:creationId xmlns:p14="http://schemas.microsoft.com/office/powerpoint/2010/main" val="1021723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44F626D-DFFF-A04D-89F8-F1B4F816000F}" type="slidenum">
              <a:rPr lang="en-GB" altLang="x-none"/>
              <a:pPr>
                <a:spcBef>
                  <a:spcPct val="0"/>
                </a:spcBef>
              </a:pPr>
              <a:t>28</a:t>
            </a:fld>
            <a:endParaRPr lang="en-GB" altLang="x-none"/>
          </a:p>
        </p:txBody>
      </p:sp>
      <p:sp>
        <p:nvSpPr>
          <p:cNvPr id="59394" name="Rectangle 1026"/>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5939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lstStyle/>
          <a:p>
            <a:pPr eaLnBrk="1" hangingPunct="1"/>
            <a:endParaRPr lang="en-US" altLang="x-none">
              <a:latin typeface="Arial" charset="0"/>
              <a:ea typeface="ＭＳ Ｐゴシック" charset="-128"/>
            </a:endParaRPr>
          </a:p>
        </p:txBody>
      </p:sp>
    </p:spTree>
    <p:extLst>
      <p:ext uri="{BB962C8B-B14F-4D97-AF65-F5344CB8AC3E}">
        <p14:creationId xmlns:p14="http://schemas.microsoft.com/office/powerpoint/2010/main" val="1715819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44F626D-DFFF-A04D-89F8-F1B4F816000F}" type="slidenum">
              <a:rPr lang="en-GB" altLang="x-none"/>
              <a:pPr>
                <a:spcBef>
                  <a:spcPct val="0"/>
                </a:spcBef>
              </a:pPr>
              <a:t>29</a:t>
            </a:fld>
            <a:endParaRPr lang="en-GB" altLang="x-none"/>
          </a:p>
        </p:txBody>
      </p:sp>
      <p:sp>
        <p:nvSpPr>
          <p:cNvPr id="59394" name="Rectangle 1026"/>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5939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lstStyle/>
          <a:p>
            <a:pPr eaLnBrk="1" hangingPunct="1"/>
            <a:endParaRPr lang="en-US" altLang="x-none">
              <a:latin typeface="Arial" charset="0"/>
              <a:ea typeface="ＭＳ Ｐゴシック" charset="-128"/>
            </a:endParaRPr>
          </a:p>
        </p:txBody>
      </p:sp>
    </p:spTree>
    <p:extLst>
      <p:ext uri="{BB962C8B-B14F-4D97-AF65-F5344CB8AC3E}">
        <p14:creationId xmlns:p14="http://schemas.microsoft.com/office/powerpoint/2010/main" val="866074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026"/>
          <p:cNvSpPr>
            <a:spLocks noGrp="1" noRot="1" noChangeAspect="1" noChangeArrowheads="1" noTextEdit="1"/>
          </p:cNvSpPr>
          <p:nvPr>
            <p:ph type="sldImg"/>
          </p:nvPr>
        </p:nvSpPr>
        <p:spPr>
          <a:ln/>
        </p:spPr>
      </p:sp>
      <p:sp>
        <p:nvSpPr>
          <p:cNvPr id="7475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731137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26"/>
          <p:cNvSpPr>
            <a:spLocks noGrp="1" noRot="1" noChangeAspect="1" noChangeArrowheads="1" noTextEdit="1"/>
          </p:cNvSpPr>
          <p:nvPr>
            <p:ph type="sldImg"/>
          </p:nvPr>
        </p:nvSpPr>
        <p:spPr>
          <a:ln/>
        </p:spPr>
      </p:sp>
      <p:sp>
        <p:nvSpPr>
          <p:cNvPr id="7680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604248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26"/>
          <p:cNvSpPr>
            <a:spLocks noGrp="1" noRot="1" noChangeAspect="1" noChangeArrowheads="1" noTextEdit="1"/>
          </p:cNvSpPr>
          <p:nvPr>
            <p:ph type="sldImg"/>
          </p:nvPr>
        </p:nvSpPr>
        <p:spPr>
          <a:ln/>
        </p:spPr>
      </p:sp>
      <p:sp>
        <p:nvSpPr>
          <p:cNvPr id="7680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636059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26"/>
          <p:cNvSpPr>
            <a:spLocks noGrp="1" noRot="1" noChangeAspect="1" noChangeArrowheads="1" noTextEdit="1"/>
          </p:cNvSpPr>
          <p:nvPr>
            <p:ph type="sldImg"/>
          </p:nvPr>
        </p:nvSpPr>
        <p:spPr>
          <a:ln/>
        </p:spPr>
      </p:sp>
      <p:sp>
        <p:nvSpPr>
          <p:cNvPr id="8089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551767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26"/>
          <p:cNvSpPr>
            <a:spLocks noGrp="1" noRot="1" noChangeAspect="1" noChangeArrowheads="1" noTextEdit="1"/>
          </p:cNvSpPr>
          <p:nvPr>
            <p:ph type="sldImg"/>
          </p:nvPr>
        </p:nvSpPr>
        <p:spPr>
          <a:ln/>
        </p:spPr>
      </p:sp>
      <p:sp>
        <p:nvSpPr>
          <p:cNvPr id="849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175159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B975F3C2-E4E4-A04C-B245-8BFF3B4D8457}" type="slidenum">
              <a:rPr lang="en-US" altLang="x-none" sz="1200">
                <a:solidFill>
                  <a:schemeClr val="tx1"/>
                </a:solidFill>
                <a:latin typeface="Calibri Regular" charset="0"/>
              </a:rPr>
              <a:pPr/>
              <a:t>4</a:t>
            </a:fld>
            <a:endParaRPr lang="en-US" altLang="x-none" sz="1200" dirty="0">
              <a:solidFill>
                <a:schemeClr val="tx1"/>
              </a:solidFill>
              <a:latin typeface="Calibri Regular" charset="0"/>
            </a:endParaRPr>
          </a:p>
        </p:txBody>
      </p:sp>
      <p:sp>
        <p:nvSpPr>
          <p:cNvPr id="102403" name="Rectangle 2"/>
          <p:cNvSpPr>
            <a:spLocks noGrp="1" noRot="1" noChangeAspect="1" noChangeArrowheads="1" noTextEdit="1"/>
          </p:cNvSpPr>
          <p:nvPr>
            <p:ph type="sldImg"/>
          </p:nvPr>
        </p:nvSpPr>
        <p:spPr>
          <a:xfrm>
            <a:off x="1154113" y="693738"/>
            <a:ext cx="4552950" cy="3414712"/>
          </a:xfrm>
          <a:ln/>
        </p:spPr>
      </p:sp>
      <p:sp>
        <p:nvSpPr>
          <p:cNvPr id="13315" name="Rectangle 3"/>
          <p:cNvSpPr>
            <a:spLocks noGrp="1" noChangeArrowheads="1"/>
          </p:cNvSpPr>
          <p:nvPr>
            <p:ph type="body" idx="1"/>
          </p:nvPr>
        </p:nvSpPr>
        <p:spPr>
          <a:xfrm>
            <a:off x="914400" y="4338638"/>
            <a:ext cx="5027613" cy="4114800"/>
          </a:xfrm>
        </p:spPr>
        <p:txBody>
          <a:bodyPr/>
          <a:lstStyle/>
          <a:p>
            <a:pPr defTabSz="949325" eaLnBrk="1" hangingPunct="1">
              <a:defRPr/>
            </a:pPr>
            <a:endParaRPr lang="en-US" dirty="0">
              <a:cs typeface="+mn-cs"/>
            </a:endParaRPr>
          </a:p>
        </p:txBody>
      </p:sp>
    </p:spTree>
    <p:extLst>
      <p:ext uri="{BB962C8B-B14F-4D97-AF65-F5344CB8AC3E}">
        <p14:creationId xmlns:p14="http://schemas.microsoft.com/office/powerpoint/2010/main" val="40178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466B217-CA14-0147-A80E-2CC6C4779DF5}" type="slidenum">
              <a:rPr lang="en-GB" altLang="x-none"/>
              <a:pPr>
                <a:spcBef>
                  <a:spcPct val="0"/>
                </a:spcBef>
              </a:pPr>
              <a:t>40</a:t>
            </a:fld>
            <a:endParaRPr lang="en-GB" altLang="x-none"/>
          </a:p>
        </p:txBody>
      </p:sp>
      <p:sp>
        <p:nvSpPr>
          <p:cNvPr id="29698" name="Rectangle 2"/>
          <p:cNvSpPr>
            <a:spLocks noGrp="1" noRot="1" noChangeAspect="1" noChangeArrowheads="1" noTextEdit="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p:spPr>
        <p:txBody>
          <a:bodyPr/>
          <a:lstStyle/>
          <a:p>
            <a:endParaRPr lang="en-US" altLang="x-none">
              <a:latin typeface="Arial" charset="0"/>
              <a:ea typeface="ＭＳ Ｐゴシック" charset="-128"/>
            </a:endParaRPr>
          </a:p>
        </p:txBody>
      </p:sp>
    </p:spTree>
    <p:extLst>
      <p:ext uri="{BB962C8B-B14F-4D97-AF65-F5344CB8AC3E}">
        <p14:creationId xmlns:p14="http://schemas.microsoft.com/office/powerpoint/2010/main" val="725520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a:t>DDT was used in the second half of World War II to control malaria and typhus among civilians and troops. After the war, DDT was made available for use as an agricultural insecticide and its production and use duly increased. Müller was awarded the Nobel Prize in Physiology or Medicine "for his discovery of the high efficiency of DDT as a contact poison against several arthropods" in 1948</a:t>
            </a:r>
          </a:p>
          <a:p>
            <a:pPr lvl="0">
              <a:defRPr sz="1800"/>
            </a:pPr>
            <a:endParaRPr lang="en-US" sz="1200" dirty="0"/>
          </a:p>
          <a:p>
            <a:pPr lvl="0">
              <a:defRPr sz="1800"/>
            </a:pPr>
            <a:r>
              <a:rPr lang="en-US" sz="1200" dirty="0"/>
              <a:t>Unfortunately it’s effect on birds was not tested. Research have shown that for certain species, DDT causes the thinning of eggshells which led almost to species extinction.</a:t>
            </a:r>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41</a:t>
            </a:fld>
            <a:endParaRPr lang="en-US"/>
          </a:p>
        </p:txBody>
      </p:sp>
    </p:spTree>
    <p:extLst>
      <p:ext uri="{BB962C8B-B14F-4D97-AF65-F5344CB8AC3E}">
        <p14:creationId xmlns:p14="http://schemas.microsoft.com/office/powerpoint/2010/main" val="950029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26"/>
          <p:cNvSpPr>
            <a:spLocks noGrp="1" noRot="1" noChangeAspect="1" noChangeArrowheads="1" noTextEdit="1"/>
          </p:cNvSpPr>
          <p:nvPr>
            <p:ph type="sldImg"/>
          </p:nvPr>
        </p:nvSpPr>
        <p:spPr>
          <a:ln/>
        </p:spPr>
      </p:sp>
      <p:sp>
        <p:nvSpPr>
          <p:cNvPr id="89090"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055247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26"/>
          <p:cNvSpPr>
            <a:spLocks noGrp="1" noRot="1" noChangeAspect="1" noChangeArrowheads="1" noTextEdit="1"/>
          </p:cNvSpPr>
          <p:nvPr>
            <p:ph type="sldImg"/>
          </p:nvPr>
        </p:nvSpPr>
        <p:spPr>
          <a:ln/>
        </p:spPr>
      </p:sp>
      <p:sp>
        <p:nvSpPr>
          <p:cNvPr id="9113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354434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0563"/>
            <a:ext cx="4556125" cy="3417887"/>
          </a:xfrm>
          <a:ln cap="flat"/>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lIns="93697" tIns="48410" rIns="93697" bIns="48410"/>
          <a:lstStyle/>
          <a:p>
            <a:pPr defTabSz="984250"/>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820093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0563"/>
            <a:ext cx="4556125" cy="3417887"/>
          </a:xfrm>
          <a:ln cap="flat"/>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lIns="93697" tIns="48410" rIns="93697" bIns="48410"/>
          <a:lstStyle/>
          <a:p>
            <a:pPr defTabSz="984250"/>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362975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p:cNvSpPr>
          <p:nvPr/>
        </p:nvSpPr>
        <p:spPr bwMode="auto">
          <a:xfrm>
            <a:off x="3884613" y="-1588"/>
            <a:ext cx="2973387"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dirty="0">
              <a:latin typeface="Calibri Regular" charset="0"/>
            </a:endParaRPr>
          </a:p>
        </p:txBody>
      </p:sp>
      <p:sp>
        <p:nvSpPr>
          <p:cNvPr id="99330" name="Rectangle 3"/>
          <p:cNvSpPr>
            <a:spLocks noChangeArrowheads="1"/>
          </p:cNvSpPr>
          <p:nvPr/>
        </p:nvSpPr>
        <p:spPr bwMode="auto">
          <a:xfrm>
            <a:off x="3884613" y="8683625"/>
            <a:ext cx="2973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739" tIns="0" rIns="18739" bIns="0" anchor="b"/>
          <a:lstStyle>
            <a:lvl1pPr defTabSz="968375">
              <a:defRPr sz="2400">
                <a:solidFill>
                  <a:schemeClr val="tx1"/>
                </a:solidFill>
                <a:latin typeface="Arial" charset="0"/>
                <a:ea typeface="ＭＳ Ｐゴシック" charset="-128"/>
              </a:defRPr>
            </a:lvl1pPr>
            <a:lvl2pPr marL="742950" indent="-285750" defTabSz="968375">
              <a:defRPr sz="2400">
                <a:solidFill>
                  <a:schemeClr val="tx1"/>
                </a:solidFill>
                <a:latin typeface="Arial" charset="0"/>
                <a:ea typeface="ＭＳ Ｐゴシック" charset="-128"/>
              </a:defRPr>
            </a:lvl2pPr>
            <a:lvl3pPr marL="1143000" indent="-228600" defTabSz="968375">
              <a:defRPr sz="2400">
                <a:solidFill>
                  <a:schemeClr val="tx1"/>
                </a:solidFill>
                <a:latin typeface="Arial" charset="0"/>
                <a:ea typeface="ＭＳ Ｐゴシック" charset="-128"/>
              </a:defRPr>
            </a:lvl3pPr>
            <a:lvl4pPr marL="1600200" indent="-228600" defTabSz="968375">
              <a:defRPr sz="2400">
                <a:solidFill>
                  <a:schemeClr val="tx1"/>
                </a:solidFill>
                <a:latin typeface="Arial" charset="0"/>
                <a:ea typeface="ＭＳ Ｐゴシック" charset="-128"/>
              </a:defRPr>
            </a:lvl4pPr>
            <a:lvl5pPr marL="2057400" indent="-228600" defTabSz="968375">
              <a:defRPr sz="2400">
                <a:solidFill>
                  <a:schemeClr val="tx1"/>
                </a:solidFill>
                <a:latin typeface="Arial" charset="0"/>
                <a:ea typeface="ＭＳ Ｐゴシック" charset="-128"/>
              </a:defRPr>
            </a:lvl5pPr>
            <a:lvl6pPr marL="2514600" indent="-228600" defTabSz="96837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837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837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8375" eaLnBrk="0" fontAlgn="base" hangingPunct="0">
              <a:spcBef>
                <a:spcPct val="0"/>
              </a:spcBef>
              <a:spcAft>
                <a:spcPct val="0"/>
              </a:spcAft>
              <a:defRPr sz="2400">
                <a:solidFill>
                  <a:schemeClr val="tx1"/>
                </a:solidFill>
                <a:latin typeface="Arial" charset="0"/>
                <a:ea typeface="ＭＳ Ｐゴシック" charset="-128"/>
              </a:defRPr>
            </a:lvl9pPr>
          </a:lstStyle>
          <a:p>
            <a:pPr algn="r"/>
            <a:r>
              <a:rPr lang="en-US" altLang="x-none" sz="1000" i="1">
                <a:latin typeface="Times New Roman" charset="0"/>
              </a:rPr>
              <a:t>22</a:t>
            </a:r>
          </a:p>
        </p:txBody>
      </p:sp>
      <p:sp>
        <p:nvSpPr>
          <p:cNvPr id="99331" name="Rectangle 4"/>
          <p:cNvSpPr>
            <a:spLocks noChangeArrowheads="1"/>
          </p:cNvSpPr>
          <p:nvPr/>
        </p:nvSpPr>
        <p:spPr bwMode="auto">
          <a:xfrm>
            <a:off x="0" y="8683625"/>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dirty="0">
              <a:latin typeface="Calibri Regular" charset="0"/>
            </a:endParaRPr>
          </a:p>
        </p:txBody>
      </p:sp>
      <p:sp>
        <p:nvSpPr>
          <p:cNvPr id="99332" name="Rectangle 5"/>
          <p:cNvSpPr>
            <a:spLocks noChangeArrowheads="1"/>
          </p:cNvSpPr>
          <p:nvPr/>
        </p:nvSpPr>
        <p:spPr bwMode="auto">
          <a:xfrm>
            <a:off x="0" y="-1588"/>
            <a:ext cx="29718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dirty="0">
              <a:latin typeface="Calibri Regular" charset="0"/>
            </a:endParaRPr>
          </a:p>
        </p:txBody>
      </p:sp>
      <p:sp>
        <p:nvSpPr>
          <p:cNvPr id="99333" name="Rectangle 6"/>
          <p:cNvSpPr>
            <a:spLocks noGrp="1" noRot="1" noChangeAspect="1" noChangeArrowheads="1" noTextEdit="1"/>
          </p:cNvSpPr>
          <p:nvPr>
            <p:ph type="sldImg"/>
          </p:nvPr>
        </p:nvSpPr>
        <p:spPr>
          <a:xfrm>
            <a:off x="1150938" y="690563"/>
            <a:ext cx="4556125" cy="3417887"/>
          </a:xfrm>
          <a:ln cap="flat"/>
        </p:spPr>
      </p:sp>
      <p:sp>
        <p:nvSpPr>
          <p:cNvPr id="99334" name="Rectangle 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lIns="95260" tIns="49972" rIns="95260" bIns="49972"/>
          <a:lstStyle/>
          <a:p>
            <a:pPr defTabSz="984250"/>
            <a:endParaRPr lang="x-none" altLang="x-none">
              <a:latin typeface="Times New Roman" charset="0"/>
              <a:ea typeface="ＭＳ Ｐゴシック" charset="-128"/>
            </a:endParaRPr>
          </a:p>
        </p:txBody>
      </p:sp>
    </p:spTree>
    <p:extLst>
      <p:ext uri="{BB962C8B-B14F-4D97-AF65-F5344CB8AC3E}">
        <p14:creationId xmlns:p14="http://schemas.microsoft.com/office/powerpoint/2010/main" val="5386777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026"/>
          <p:cNvSpPr>
            <a:spLocks noGrp="1" noRot="1" noChangeAspect="1" noChangeArrowheads="1" noTextEdit="1"/>
          </p:cNvSpPr>
          <p:nvPr>
            <p:ph type="sldImg"/>
          </p:nvPr>
        </p:nvSpPr>
        <p:spPr>
          <a:ln/>
        </p:spPr>
      </p:sp>
      <p:sp>
        <p:nvSpPr>
          <p:cNvPr id="10137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2127839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From 1996 to 2012 under the trade name Lipitor, atorvastatin became the world's best-selling medication of all time, with more than $125 billion in sales over approximately 14.5 years.</a:t>
            </a:r>
          </a:p>
          <a:p>
            <a:r>
              <a:rPr lang="en-US" sz="1200" b="0" i="0" kern="1200" dirty="0" smtClean="0">
                <a:solidFill>
                  <a:schemeClr val="tx1"/>
                </a:solidFill>
                <a:effectLst/>
                <a:latin typeface="+mn-lt"/>
                <a:ea typeface="+mn-ea"/>
                <a:cs typeface="+mn-cs"/>
              </a:rPr>
              <a:t>Lipitor alone "provided up to a quarter of Pfizer Inc.'s annual revenue for years."</a:t>
            </a:r>
          </a:p>
          <a:p>
            <a:r>
              <a:rPr lang="en-US" sz="1200" b="0" i="0" kern="1200" dirty="0" smtClean="0">
                <a:solidFill>
                  <a:schemeClr val="tx1"/>
                </a:solidFill>
                <a:effectLst/>
                <a:latin typeface="+mn-lt"/>
                <a:ea typeface="+mn-ea"/>
                <a:cs typeface="+mn-cs"/>
              </a:rPr>
              <a:t>Pfizer's patent on atorvastatin expired in November 2011.</a:t>
            </a:r>
          </a:p>
          <a:p>
            <a:endParaRPr lang="en-GB" dirty="0"/>
          </a:p>
        </p:txBody>
      </p:sp>
      <p:sp>
        <p:nvSpPr>
          <p:cNvPr id="4" name="Slide Number Placeholder 3"/>
          <p:cNvSpPr>
            <a:spLocks noGrp="1"/>
          </p:cNvSpPr>
          <p:nvPr>
            <p:ph type="sldNum" sz="quarter" idx="10"/>
          </p:nvPr>
        </p:nvSpPr>
        <p:spPr/>
        <p:txBody>
          <a:bodyPr/>
          <a:lstStyle/>
          <a:p>
            <a:fld id="{CD7C5372-97A7-A34E-AB25-51A8B370B34C}" type="slidenum">
              <a:rPr lang="en-US" smtClean="0"/>
              <a:t>50</a:t>
            </a:fld>
            <a:endParaRPr lang="en-US"/>
          </a:p>
        </p:txBody>
      </p:sp>
    </p:spTree>
    <p:extLst>
      <p:ext uri="{BB962C8B-B14F-4D97-AF65-F5344CB8AC3E}">
        <p14:creationId xmlns:p14="http://schemas.microsoft.com/office/powerpoint/2010/main" val="69402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026"/>
          <p:cNvSpPr>
            <a:spLocks noGrp="1" noRot="1" noChangeAspect="1" noChangeArrowheads="1" noTextEdit="1"/>
          </p:cNvSpPr>
          <p:nvPr>
            <p:ph type="sldImg"/>
          </p:nvPr>
        </p:nvSpPr>
        <p:spPr>
          <a:ln/>
        </p:spPr>
      </p:sp>
      <p:sp>
        <p:nvSpPr>
          <p:cNvPr id="10547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958794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026"/>
          <p:cNvSpPr>
            <a:spLocks noGrp="1" noRot="1" noChangeAspect="1" noChangeArrowheads="1" noTextEdit="1"/>
          </p:cNvSpPr>
          <p:nvPr>
            <p:ph type="sldImg"/>
          </p:nvPr>
        </p:nvSpPr>
        <p:spPr>
          <a:xfrm>
            <a:off x="1143000" y="685800"/>
            <a:ext cx="4572000" cy="3429000"/>
          </a:xfrm>
          <a:solidFill>
            <a:srgbClr val="FFFFFF"/>
          </a:solidFill>
          <a:ln/>
        </p:spPr>
      </p:sp>
      <p:sp>
        <p:nvSpPr>
          <p:cNvPr id="68610"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tLang="x-none" dirty="0">
                <a:latin typeface="Times New Roman" charset="0"/>
                <a:ea typeface="ＭＳ Ｐゴシック" charset="-128"/>
              </a:rPr>
              <a:t>Types of resources: </a:t>
            </a:r>
          </a:p>
          <a:p>
            <a:r>
              <a:rPr lang="en-US" altLang="x-none" dirty="0">
                <a:latin typeface="Times New Roman" charset="0"/>
                <a:ea typeface="ＭＳ Ｐゴシック" charset="-128"/>
              </a:rPr>
              <a:t>While the starting materials are important (feedstocks), at the design phase</a:t>
            </a:r>
            <a:r>
              <a:rPr lang="en-US" altLang="x-none" baseline="0" dirty="0">
                <a:latin typeface="Times New Roman" charset="0"/>
                <a:ea typeface="ＭＳ Ｐゴシック" charset="-128"/>
              </a:rPr>
              <a:t> the decision on the solvents, additional reactants is also necessary. </a:t>
            </a:r>
          </a:p>
          <a:p>
            <a:r>
              <a:rPr lang="en-US" altLang="x-none" baseline="0" dirty="0">
                <a:latin typeface="Times New Roman" charset="0"/>
                <a:ea typeface="ＭＳ Ｐゴシック" charset="-128"/>
              </a:rPr>
              <a:t>Decision on the scale of the manufacturing process is needed. Each industry is different, for example a big pharma will have other scale than a startup.</a:t>
            </a:r>
          </a:p>
          <a:p>
            <a:endParaRPr lang="en-US" altLang="x-none" baseline="0" dirty="0">
              <a:latin typeface="Times New Roman" charset="0"/>
              <a:ea typeface="ＭＳ Ｐゴシック" charset="-128"/>
            </a:endParaRPr>
          </a:p>
          <a:p>
            <a:r>
              <a:rPr lang="en-US" altLang="x-none" baseline="0" dirty="0">
                <a:latin typeface="Times New Roman" charset="0"/>
                <a:ea typeface="ＭＳ Ｐゴシック" charset="-128"/>
              </a:rPr>
              <a:t>All these decisions determine the characteristics of the waste </a:t>
            </a:r>
            <a:r>
              <a:rPr lang="en-US" altLang="x-none" baseline="0" dirty="0" err="1">
                <a:latin typeface="Times New Roman" charset="0"/>
                <a:ea typeface="ＭＳ Ｐゴシック" charset="-128"/>
              </a:rPr>
              <a:t>streem</a:t>
            </a:r>
            <a:r>
              <a:rPr lang="en-US" altLang="x-none" baseline="0" dirty="0">
                <a:latin typeface="Times New Roman" charset="0"/>
                <a:ea typeface="ＭＳ Ｐゴシック" charset="-128"/>
              </a:rPr>
              <a:t>, energy usage, and toxicity of the entire process.</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988962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26"/>
          <p:cNvSpPr>
            <a:spLocks noGrp="1" noRot="1" noChangeAspect="1" noChangeArrowheads="1" noTextEdit="1"/>
          </p:cNvSpPr>
          <p:nvPr>
            <p:ph type="sldImg"/>
          </p:nvPr>
        </p:nvSpPr>
        <p:spPr>
          <a:ln/>
        </p:spPr>
      </p:sp>
      <p:sp>
        <p:nvSpPr>
          <p:cNvPr id="10752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altLang="x-none" dirty="0">
                <a:latin typeface="Times New Roman" charset="0"/>
                <a:ea typeface="ＭＳ Ｐゴシック" charset="-128"/>
              </a:rPr>
              <a:t>The new synthesis</a:t>
            </a:r>
            <a:r>
              <a:rPr lang="en-US" altLang="x-none" baseline="0" dirty="0">
                <a:latin typeface="Times New Roman" charset="0"/>
                <a:ea typeface="ＭＳ Ｐゴシック" charset="-128"/>
              </a:rPr>
              <a:t> of catechol can be done from glucose rather than carcinogen.</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1255476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026"/>
          <p:cNvSpPr>
            <a:spLocks noGrp="1" noRot="1" noChangeAspect="1" noChangeArrowheads="1" noTextEdit="1"/>
          </p:cNvSpPr>
          <p:nvPr>
            <p:ph type="sldImg"/>
          </p:nvPr>
        </p:nvSpPr>
        <p:spPr>
          <a:ln/>
        </p:spPr>
      </p:sp>
      <p:sp>
        <p:nvSpPr>
          <p:cNvPr id="109570"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860450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possible, limit number of steps and unnecessary transformations. Avoid the use of protecting groups as it requires extra reagents and generates more waste.</a:t>
            </a:r>
          </a:p>
        </p:txBody>
      </p:sp>
      <p:sp>
        <p:nvSpPr>
          <p:cNvPr id="4" name="Slide Number Placeholder 3"/>
          <p:cNvSpPr>
            <a:spLocks noGrp="1"/>
          </p:cNvSpPr>
          <p:nvPr>
            <p:ph type="sldNum" sz="quarter" idx="10"/>
          </p:nvPr>
        </p:nvSpPr>
        <p:spPr/>
        <p:txBody>
          <a:bodyPr/>
          <a:lstStyle/>
          <a:p>
            <a:fld id="{CD7C5372-97A7-A34E-AB25-51A8B370B34C}" type="slidenum">
              <a:rPr lang="en-US" smtClean="0"/>
              <a:t>58</a:t>
            </a:fld>
            <a:endParaRPr lang="en-US"/>
          </a:p>
        </p:txBody>
      </p:sp>
    </p:spTree>
    <p:extLst>
      <p:ext uri="{BB962C8B-B14F-4D97-AF65-F5344CB8AC3E}">
        <p14:creationId xmlns:p14="http://schemas.microsoft.com/office/powerpoint/2010/main" val="18495029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possible, limit number of steps and unnecessary transformations. Avoid the use of protecting groups as it requires extra reagents and generates more waste.</a:t>
            </a:r>
          </a:p>
        </p:txBody>
      </p:sp>
      <p:sp>
        <p:nvSpPr>
          <p:cNvPr id="4" name="Slide Number Placeholder 3"/>
          <p:cNvSpPr>
            <a:spLocks noGrp="1"/>
          </p:cNvSpPr>
          <p:nvPr>
            <p:ph type="sldNum" sz="quarter" idx="10"/>
          </p:nvPr>
        </p:nvSpPr>
        <p:spPr/>
        <p:txBody>
          <a:bodyPr/>
          <a:lstStyle/>
          <a:p>
            <a:fld id="{CD7C5372-97A7-A34E-AB25-51A8B370B34C}" type="slidenum">
              <a:rPr lang="en-US" smtClean="0"/>
              <a:t>59</a:t>
            </a:fld>
            <a:endParaRPr lang="en-US"/>
          </a:p>
        </p:txBody>
      </p:sp>
    </p:spTree>
    <p:extLst>
      <p:ext uri="{BB962C8B-B14F-4D97-AF65-F5344CB8AC3E}">
        <p14:creationId xmlns:p14="http://schemas.microsoft.com/office/powerpoint/2010/main" val="2036250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26"/>
          <p:cNvSpPr>
            <a:spLocks noGrp="1" noRot="1" noChangeAspect="1" noChangeArrowheads="1" noTextEdit="1"/>
          </p:cNvSpPr>
          <p:nvPr>
            <p:ph type="sldImg"/>
          </p:nvPr>
        </p:nvSpPr>
        <p:spPr>
          <a:ln/>
        </p:spPr>
      </p:sp>
      <p:sp>
        <p:nvSpPr>
          <p:cNvPr id="11571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2022736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1472287-78CF-8D40-BFD6-A6A9FEA99976}" type="slidenum">
              <a:rPr lang="en-GB" altLang="x-none">
                <a:solidFill>
                  <a:srgbClr val="000000"/>
                </a:solidFill>
              </a:rPr>
              <a:pPr>
                <a:spcBef>
                  <a:spcPct val="0"/>
                </a:spcBef>
              </a:pPr>
              <a:t>61</a:t>
            </a:fld>
            <a:endParaRPr lang="en-GB" altLang="x-none">
              <a:solidFill>
                <a:srgbClr val="000000"/>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x-none">
              <a:latin typeface="Arial" charset="0"/>
              <a:ea typeface="ＭＳ Ｐゴシック" charset="-128"/>
            </a:endParaRPr>
          </a:p>
        </p:txBody>
      </p:sp>
    </p:spTree>
    <p:extLst>
      <p:ext uri="{BB962C8B-B14F-4D97-AF65-F5344CB8AC3E}">
        <p14:creationId xmlns:p14="http://schemas.microsoft.com/office/powerpoint/2010/main" val="3258983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026"/>
          <p:cNvSpPr>
            <a:spLocks noGrp="1" noRot="1" noChangeAspect="1" noChangeArrowheads="1" noTextEdit="1"/>
          </p:cNvSpPr>
          <p:nvPr>
            <p:ph type="sldImg"/>
          </p:nvPr>
        </p:nvSpPr>
        <p:spPr>
          <a:ln/>
        </p:spPr>
      </p:sp>
      <p:sp>
        <p:nvSpPr>
          <p:cNvPr id="11776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446858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Catalysts lower the</a:t>
            </a:r>
            <a:r>
              <a:rPr lang="en-US" baseline="0" dirty="0"/>
              <a:t> activation (threshold energy) in the reaction.</a:t>
            </a:r>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63</a:t>
            </a:fld>
            <a:endParaRPr lang="en-US"/>
          </a:p>
        </p:txBody>
      </p:sp>
    </p:spTree>
    <p:extLst>
      <p:ext uri="{BB962C8B-B14F-4D97-AF65-F5344CB8AC3E}">
        <p14:creationId xmlns:p14="http://schemas.microsoft.com/office/powerpoint/2010/main" val="379582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026"/>
          <p:cNvSpPr>
            <a:spLocks noGrp="1" noRot="1" noChangeAspect="1" noChangeArrowheads="1" noTextEdit="1"/>
          </p:cNvSpPr>
          <p:nvPr>
            <p:ph type="sldImg"/>
          </p:nvPr>
        </p:nvSpPr>
        <p:spPr>
          <a:ln/>
        </p:spPr>
      </p:sp>
      <p:sp>
        <p:nvSpPr>
          <p:cNvPr id="12185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949867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026"/>
          <p:cNvSpPr>
            <a:spLocks noGrp="1" noRot="1" noChangeAspect="1" noChangeArrowheads="1" noTextEdit="1"/>
          </p:cNvSpPr>
          <p:nvPr>
            <p:ph type="sldImg"/>
          </p:nvPr>
        </p:nvSpPr>
        <p:spPr>
          <a:ln/>
        </p:spPr>
      </p:sp>
      <p:sp>
        <p:nvSpPr>
          <p:cNvPr id="12595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298882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026"/>
          <p:cNvSpPr>
            <a:spLocks noGrp="1" noRot="1" noChangeAspect="1" noChangeArrowheads="1" noTextEdit="1"/>
          </p:cNvSpPr>
          <p:nvPr>
            <p:ph type="sldImg"/>
          </p:nvPr>
        </p:nvSpPr>
        <p:spPr>
          <a:ln/>
        </p:spPr>
      </p:sp>
      <p:sp>
        <p:nvSpPr>
          <p:cNvPr id="72706"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altLang="x-none" dirty="0">
                <a:latin typeface="Times New Roman" charset="0"/>
                <a:ea typeface="ＭＳ Ｐゴシック" charset="-128"/>
              </a:rPr>
              <a:t>Example: </a:t>
            </a:r>
          </a:p>
          <a:p>
            <a:r>
              <a:rPr lang="en-US" altLang="x-none" dirty="0">
                <a:latin typeface="Times New Roman" charset="0"/>
                <a:ea typeface="ＭＳ Ｐゴシック" charset="-128"/>
              </a:rPr>
              <a:t>Tesla has developed an electric car, which is independent of</a:t>
            </a:r>
            <a:r>
              <a:rPr lang="en-US" altLang="x-none" baseline="0" dirty="0">
                <a:latin typeface="Times New Roman" charset="0"/>
                <a:ea typeface="ＭＳ Ｐゴシック" charset="-128"/>
              </a:rPr>
              <a:t> the petroleum (redefining a problem)</a:t>
            </a:r>
          </a:p>
          <a:p>
            <a:r>
              <a:rPr lang="en-US" altLang="x-none" dirty="0">
                <a:latin typeface="Times New Roman" charset="0"/>
                <a:ea typeface="ＭＳ Ｐゴシック" charset="-128"/>
              </a:rPr>
              <a:t>Nissan has optimized the battery so the car can run longer without charging (optimizing the existing solution)</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10199746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026"/>
          <p:cNvSpPr>
            <a:spLocks noGrp="1" noRot="1" noChangeAspect="1" noChangeArrowheads="1" noTextEdit="1"/>
          </p:cNvSpPr>
          <p:nvPr>
            <p:ph type="sldImg"/>
          </p:nvPr>
        </p:nvSpPr>
        <p:spPr>
          <a:ln/>
        </p:spPr>
      </p:sp>
      <p:sp>
        <p:nvSpPr>
          <p:cNvPr id="12800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8361754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026"/>
          <p:cNvSpPr>
            <a:spLocks noGrp="1" noRot="1" noChangeAspect="1" noChangeArrowheads="1" noTextEdit="1"/>
          </p:cNvSpPr>
          <p:nvPr>
            <p:ph type="sldImg"/>
          </p:nvPr>
        </p:nvSpPr>
        <p:spPr>
          <a:ln/>
        </p:spPr>
      </p:sp>
      <p:sp>
        <p:nvSpPr>
          <p:cNvPr id="130050"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4890624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903832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715672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993883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eaLnBrk="1" hangingPunct="1"/>
            <a:fld id="{3B0ABBF4-354B-BA4E-B0A0-898BED812A47}" type="slidenum">
              <a:rPr lang="en-US" altLang="x-none" sz="1200">
                <a:latin typeface="Arial" charset="0"/>
              </a:rPr>
              <a:pPr eaLnBrk="1" hangingPunct="1"/>
              <a:t>74</a:t>
            </a:fld>
            <a:endParaRPr lang="en-US" altLang="x-none" sz="1200">
              <a:latin typeface="Arial" charset="0"/>
            </a:endParaRPr>
          </a:p>
        </p:txBody>
      </p:sp>
      <p:sp>
        <p:nvSpPr>
          <p:cNvPr id="98306" name="Rectangle 2"/>
          <p:cNvSpPr>
            <a:spLocks noGrp="1" noRot="1" noChangeAspect="1" noChangeArrowheads="1"/>
          </p:cNvSpPr>
          <p:nvPr>
            <p:ph type="sldImg"/>
          </p:nvPr>
        </p:nvSpPr>
        <p:spPr>
          <a:solidFill>
            <a:srgbClr val="FFFFFF"/>
          </a:solidFill>
          <a:ln/>
        </p:spPr>
      </p:sp>
      <p:sp>
        <p:nvSpPr>
          <p:cNvPr id="983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tLang="x-none">
              <a:ea typeface="ＭＳ Ｐゴシック" charset="-128"/>
            </a:endParaRPr>
          </a:p>
        </p:txBody>
      </p:sp>
    </p:spTree>
    <p:extLst>
      <p:ext uri="{BB962C8B-B14F-4D97-AF65-F5344CB8AC3E}">
        <p14:creationId xmlns:p14="http://schemas.microsoft.com/office/powerpoint/2010/main" val="2013720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eaLnBrk="1" hangingPunct="1"/>
            <a:fld id="{1ED941B3-5A6A-4142-A7AF-305A5CB77928}" type="slidenum">
              <a:rPr lang="en-US" altLang="x-none" sz="1200"/>
              <a:pPr eaLnBrk="1" hangingPunct="1"/>
              <a:t>75</a:t>
            </a:fld>
            <a:endParaRPr lang="en-US" altLang="x-none" sz="1200"/>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tLang="x-none">
              <a:ea typeface="ＭＳ Ｐゴシック" charset="-128"/>
            </a:endParaRPr>
          </a:p>
        </p:txBody>
      </p:sp>
    </p:spTree>
    <p:extLst>
      <p:ext uri="{BB962C8B-B14F-4D97-AF65-F5344CB8AC3E}">
        <p14:creationId xmlns:p14="http://schemas.microsoft.com/office/powerpoint/2010/main" val="21410169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eaLnBrk="1" hangingPunct="1"/>
            <a:fld id="{61CC8DFB-C63A-3641-A31C-5DE3A9930D40}" type="slidenum">
              <a:rPr lang="en-US" altLang="x-none" sz="1200">
                <a:latin typeface="Arial" charset="0"/>
              </a:rPr>
              <a:pPr eaLnBrk="1" hangingPunct="1"/>
              <a:t>76</a:t>
            </a:fld>
            <a:endParaRPr lang="en-US" altLang="x-none" sz="1200">
              <a:latin typeface="Arial" charset="0"/>
            </a:endParaRPr>
          </a:p>
        </p:txBody>
      </p:sp>
      <p:sp>
        <p:nvSpPr>
          <p:cNvPr id="102402" name="Rectangle 2"/>
          <p:cNvSpPr>
            <a:spLocks noGrp="1" noRot="1" noChangeAspect="1" noChangeArrowheads="1"/>
          </p:cNvSpPr>
          <p:nvPr>
            <p:ph type="sldImg"/>
          </p:nvPr>
        </p:nvSpPr>
        <p:spPr>
          <a:solidFill>
            <a:srgbClr val="FFFFFF"/>
          </a:solidFill>
          <a:ln/>
        </p:spPr>
      </p:sp>
      <p:sp>
        <p:nvSpPr>
          <p:cNvPr id="1024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tLang="x-none">
              <a:ea typeface="ＭＳ Ｐゴシック" charset="-128"/>
            </a:endParaRPr>
          </a:p>
        </p:txBody>
      </p:sp>
    </p:spTree>
    <p:extLst>
      <p:ext uri="{BB962C8B-B14F-4D97-AF65-F5344CB8AC3E}">
        <p14:creationId xmlns:p14="http://schemas.microsoft.com/office/powerpoint/2010/main" val="1239084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eaLnBrk="1" hangingPunct="1"/>
            <a:fld id="{CA777BD6-FD55-0840-91DF-356B8D3277BC}" type="slidenum">
              <a:rPr lang="en-US" altLang="x-none" sz="1200">
                <a:latin typeface="Arial" charset="0"/>
              </a:rPr>
              <a:pPr eaLnBrk="1" hangingPunct="1"/>
              <a:t>77</a:t>
            </a:fld>
            <a:endParaRPr lang="en-US" altLang="x-none" sz="1200">
              <a:latin typeface="Arial"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ltLang="x-none">
              <a:ea typeface="ＭＳ Ｐゴシック" charset="-128"/>
            </a:endParaRPr>
          </a:p>
        </p:txBody>
      </p:sp>
    </p:spTree>
    <p:extLst>
      <p:ext uri="{BB962C8B-B14F-4D97-AF65-F5344CB8AC3E}">
        <p14:creationId xmlns:p14="http://schemas.microsoft.com/office/powerpoint/2010/main" val="16879116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ln/>
        </p:spPr>
      </p:sp>
      <p:sp>
        <p:nvSpPr>
          <p:cNvPr id="1505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733046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ln/>
        </p:spPr>
      </p:sp>
      <p:sp>
        <p:nvSpPr>
          <p:cNvPr id="747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altLang="x-none" dirty="0">
                <a:latin typeface="Times New Roman" charset="0"/>
                <a:ea typeface="ＭＳ Ｐゴシック" charset="-128"/>
              </a:rPr>
              <a:t>Green chemistry is defined by 12 Principles, which address various topics. Most principles have tools</a:t>
            </a:r>
            <a:r>
              <a:rPr lang="en-US" altLang="x-none" baseline="0" dirty="0">
                <a:latin typeface="Times New Roman" charset="0"/>
                <a:ea typeface="ＭＳ Ｐゴシック" charset="-128"/>
              </a:rPr>
              <a:t> or metrics associated to help the researcher and guide them through green chemistry improvements.</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870481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2908A9-4829-6047-8ED7-660886438903}" type="slidenum">
              <a:rPr lang="en-GB" altLang="x-none"/>
              <a:pPr/>
              <a:t>80</a:t>
            </a:fld>
            <a:endParaRPr lang="en-GB" altLang="x-none"/>
          </a:p>
        </p:txBody>
      </p:sp>
      <p:sp>
        <p:nvSpPr>
          <p:cNvPr id="1095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95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extLst>
      <p:ext uri="{BB962C8B-B14F-4D97-AF65-F5344CB8AC3E}">
        <p14:creationId xmlns:p14="http://schemas.microsoft.com/office/powerpoint/2010/main" val="5700448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E5C06E-F84F-0741-BBE6-8AAEC4F0B323}" type="slidenum">
              <a:rPr lang="en-GB" altLang="x-none"/>
              <a:pPr/>
              <a:t>81</a:t>
            </a:fld>
            <a:endParaRPr lang="en-GB" altLang="x-none"/>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299730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131A20D-91BA-D144-9C89-331A3413C238}" type="slidenum">
              <a:rPr lang="en-GB" altLang="x-none"/>
              <a:pPr>
                <a:spcBef>
                  <a:spcPct val="0"/>
                </a:spcBef>
              </a:pPr>
              <a:t>82</a:t>
            </a:fld>
            <a:endParaRPr lang="en-GB" altLang="x-none"/>
          </a:p>
        </p:txBody>
      </p:sp>
      <p:sp>
        <p:nvSpPr>
          <p:cNvPr id="87042" name="Rectangle 2"/>
          <p:cNvSpPr>
            <a:spLocks noGrp="1" noRot="1" noChangeAspect="1" noChangeArrowheads="1" noTextEdit="1"/>
          </p:cNvSpPr>
          <p:nvPr>
            <p:ph type="sldImg"/>
          </p:nvPr>
        </p:nvSpPr>
        <p:spPr>
          <a:xfrm>
            <a:off x="1144588" y="684213"/>
            <a:ext cx="4573587" cy="3430587"/>
          </a:xfrm>
          <a:ln/>
        </p:spPr>
      </p:sp>
      <p:sp>
        <p:nvSpPr>
          <p:cNvPr id="87043" name="Rectangle 3"/>
          <p:cNvSpPr>
            <a:spLocks noGrp="1" noChangeArrowheads="1"/>
          </p:cNvSpPr>
          <p:nvPr>
            <p:ph type="body" idx="1"/>
          </p:nvPr>
        </p:nvSpPr>
        <p:spPr>
          <a:xfrm>
            <a:off x="915988" y="4343400"/>
            <a:ext cx="5026025"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x-none">
              <a:latin typeface="Arial" charset="0"/>
              <a:ea typeface="ＭＳ Ｐゴシック" charset="-128"/>
            </a:endParaRPr>
          </a:p>
        </p:txBody>
      </p:sp>
    </p:spTree>
    <p:extLst>
      <p:ext uri="{BB962C8B-B14F-4D97-AF65-F5344CB8AC3E}">
        <p14:creationId xmlns:p14="http://schemas.microsoft.com/office/powerpoint/2010/main" val="20523663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Rot="1" noChangeAspect="1" noChangeArrowheads="1" noTextEdit="1"/>
          </p:cNvSpPr>
          <p:nvPr>
            <p:ph type="sldImg"/>
          </p:nvPr>
        </p:nvSpPr>
        <p:spPr>
          <a:ln/>
        </p:spPr>
      </p:sp>
      <p:sp>
        <p:nvSpPr>
          <p:cNvPr id="1525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4438960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84</a:t>
            </a:fld>
            <a:endParaRPr lang="en-US"/>
          </a:p>
        </p:txBody>
      </p:sp>
    </p:spTree>
    <p:extLst>
      <p:ext uri="{BB962C8B-B14F-4D97-AF65-F5344CB8AC3E}">
        <p14:creationId xmlns:p14="http://schemas.microsoft.com/office/powerpoint/2010/main" val="372769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26"/>
          <p:cNvSpPr>
            <a:spLocks noGrp="1" noRot="1" noChangeAspect="1" noChangeArrowheads="1" noTextEdit="1"/>
          </p:cNvSpPr>
          <p:nvPr>
            <p:ph type="sldImg"/>
          </p:nvPr>
        </p:nvSpPr>
        <p:spPr>
          <a:solidFill>
            <a:srgbClr val="FFFFFF"/>
          </a:solidFill>
          <a:ln/>
        </p:spPr>
      </p:sp>
      <p:sp>
        <p:nvSpPr>
          <p:cNvPr id="76802" name="Rectangle 1027"/>
          <p:cNvSpPr>
            <a:spLocks noGrp="1" noChangeArrowheads="1"/>
          </p:cNvSpPr>
          <p:nvPr>
            <p:ph type="body" idx="1"/>
          </p:nvPr>
        </p:nvSpPr>
        <p:spPr>
          <a:solidFill>
            <a:srgbClr val="FFFFFF"/>
          </a:solidFill>
          <a:ln>
            <a:solidFill>
              <a:srgbClr val="000000"/>
            </a:solidFill>
          </a:ln>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401380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26"/>
          <p:cNvSpPr>
            <a:spLocks noGrp="1" noRot="1" noChangeAspect="1" noChangeArrowheads="1" noTextEdit="1"/>
          </p:cNvSpPr>
          <p:nvPr>
            <p:ph type="sldImg"/>
          </p:nvPr>
        </p:nvSpPr>
        <p:spPr>
          <a:solidFill>
            <a:srgbClr val="FFFFFF"/>
          </a:solidFill>
          <a:ln/>
        </p:spPr>
      </p:sp>
      <p:sp>
        <p:nvSpPr>
          <p:cNvPr id="76802" name="Rectangle 1027"/>
          <p:cNvSpPr>
            <a:spLocks noGrp="1" noChangeArrowheads="1"/>
          </p:cNvSpPr>
          <p:nvPr>
            <p:ph type="body" idx="1"/>
          </p:nvPr>
        </p:nvSpPr>
        <p:spPr>
          <a:solidFill>
            <a:srgbClr val="FFFFFF"/>
          </a:solidFill>
          <a:ln>
            <a:solidFill>
              <a:srgbClr val="000000"/>
            </a:solidFill>
          </a:ln>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2134540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9E3B0489-7EBC-7E44-A406-B072BB271AF4}" type="slidenum">
              <a:rPr lang="en-US" altLang="x-none" sz="1200">
                <a:solidFill>
                  <a:schemeClr val="tx1"/>
                </a:solidFill>
                <a:latin typeface="Calibri Regular" charset="0"/>
              </a:rPr>
              <a:pPr/>
              <a:t>10</a:t>
            </a:fld>
            <a:endParaRPr lang="en-US" altLang="x-none" sz="1200" dirty="0">
              <a:solidFill>
                <a:schemeClr val="tx1"/>
              </a:solidFill>
              <a:latin typeface="Calibri Regular" charset="0"/>
            </a:endParaRPr>
          </a:p>
        </p:txBody>
      </p:sp>
      <p:sp>
        <p:nvSpPr>
          <p:cNvPr id="112643"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682499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7334289-D745-1248-AD28-FA13E2411C63}"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B6DD7-3864-7E4A-A0A6-9A701E48941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334289-D745-1248-AD28-FA13E2411C63}"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B6DD7-3864-7E4A-A0A6-9A701E48941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334289-D745-1248-AD28-FA13E2411C63}"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B6DD7-3864-7E4A-A0A6-9A701E48941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B4811772-91A4-3644-907D-64912D1A0ACD}" type="slidenum">
              <a:rPr lang="en-US" altLang="x-none"/>
              <a:pPr/>
              <a:t>‹#›</a:t>
            </a:fld>
            <a:endParaRPr lang="en-US" altLang="x-none"/>
          </a:p>
        </p:txBody>
      </p:sp>
    </p:spTree>
    <p:extLst>
      <p:ext uri="{BB962C8B-B14F-4D97-AF65-F5344CB8AC3E}">
        <p14:creationId xmlns:p14="http://schemas.microsoft.com/office/powerpoint/2010/main" val="1937225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14475" y="342900"/>
            <a:ext cx="8316913" cy="1131888"/>
          </a:xfrm>
        </p:spPr>
        <p:txBody>
          <a:bodyPr/>
          <a:lstStyle/>
          <a:p>
            <a:r>
              <a:rPr lang="en-US"/>
              <a:t>Click to edit Master title style</a:t>
            </a:r>
          </a:p>
        </p:txBody>
      </p:sp>
      <p:sp>
        <p:nvSpPr>
          <p:cNvPr id="3" name="Chart Placeholder 2"/>
          <p:cNvSpPr>
            <a:spLocks noGrp="1"/>
          </p:cNvSpPr>
          <p:nvPr>
            <p:ph type="chart" idx="1"/>
          </p:nvPr>
        </p:nvSpPr>
        <p:spPr>
          <a:xfrm>
            <a:off x="939800" y="1612900"/>
            <a:ext cx="8964613" cy="4114800"/>
          </a:xfrm>
        </p:spPr>
        <p:txBody>
          <a:bodyPr/>
          <a:lstStyle/>
          <a:p>
            <a:pPr lvl="0"/>
            <a:endParaRPr lang="en-US" noProof="0"/>
          </a:p>
        </p:txBody>
      </p:sp>
    </p:spTree>
    <p:extLst>
      <p:ext uri="{BB962C8B-B14F-4D97-AF65-F5344CB8AC3E}">
        <p14:creationId xmlns:p14="http://schemas.microsoft.com/office/powerpoint/2010/main" val="947372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C3C079AC-67ED-6A43-B59E-F848E69DD6D2}" type="slidenum">
              <a:rPr lang="en-US" altLang="x-none"/>
              <a:pPr/>
              <a:t>‹#›</a:t>
            </a:fld>
            <a:endParaRPr lang="en-US" altLang="x-none"/>
          </a:p>
        </p:txBody>
      </p:sp>
    </p:spTree>
    <p:extLst>
      <p:ext uri="{BB962C8B-B14F-4D97-AF65-F5344CB8AC3E}">
        <p14:creationId xmlns:p14="http://schemas.microsoft.com/office/powerpoint/2010/main" val="1048974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14475" y="342900"/>
            <a:ext cx="8316913" cy="1131888"/>
          </a:xfrm>
        </p:spPr>
        <p:txBody>
          <a:bodyPr/>
          <a:lstStyle/>
          <a:p>
            <a:r>
              <a:rPr lang="en-US"/>
              <a:t>Click to edit Master title style</a:t>
            </a:r>
          </a:p>
        </p:txBody>
      </p:sp>
      <p:sp>
        <p:nvSpPr>
          <p:cNvPr id="3" name="Text Placeholder 2"/>
          <p:cNvSpPr>
            <a:spLocks noGrp="1"/>
          </p:cNvSpPr>
          <p:nvPr>
            <p:ph type="body" sz="half" idx="1"/>
          </p:nvPr>
        </p:nvSpPr>
        <p:spPr>
          <a:xfrm>
            <a:off x="939800" y="1612900"/>
            <a:ext cx="89646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9800" y="3746500"/>
            <a:ext cx="89646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7233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14475" y="342900"/>
            <a:ext cx="8316913" cy="1131888"/>
          </a:xfrm>
        </p:spPr>
        <p:txBody>
          <a:bodyPr/>
          <a:lstStyle/>
          <a:p>
            <a:r>
              <a:rPr lang="en-US"/>
              <a:t>Click to edit Master title style</a:t>
            </a:r>
          </a:p>
        </p:txBody>
      </p:sp>
      <p:sp>
        <p:nvSpPr>
          <p:cNvPr id="3" name="Content Placeholder 2"/>
          <p:cNvSpPr>
            <a:spLocks noGrp="1"/>
          </p:cNvSpPr>
          <p:nvPr>
            <p:ph sz="half" idx="1"/>
          </p:nvPr>
        </p:nvSpPr>
        <p:spPr>
          <a:xfrm>
            <a:off x="939800" y="1612900"/>
            <a:ext cx="89646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39800" y="3746500"/>
            <a:ext cx="89646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501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334289-D745-1248-AD28-FA13E2411C63}"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B6DD7-3864-7E4A-A0A6-9A701E48941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334289-D745-1248-AD28-FA13E2411C63}"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B6DD7-3864-7E4A-A0A6-9A701E48941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334289-D745-1248-AD28-FA13E2411C63}" type="datetimeFigureOut">
              <a:rPr lang="en-US" smtClean="0"/>
              <a:t>2/23/18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B6DD7-3864-7E4A-A0A6-9A701E48941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334289-D745-1248-AD28-FA13E2411C63}" type="datetimeFigureOut">
              <a:rPr lang="en-US" smtClean="0"/>
              <a:t>2/23/18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AB6DD7-3864-7E4A-A0A6-9A701E48941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334289-D745-1248-AD28-FA13E2411C63}" type="datetimeFigureOut">
              <a:rPr lang="en-US" smtClean="0"/>
              <a:t>2/23/18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AB6DD7-3864-7E4A-A0A6-9A701E48941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334289-D745-1248-AD28-FA13E2411C63}" type="datetimeFigureOut">
              <a:rPr lang="en-US" smtClean="0"/>
              <a:t>2/23/18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AB6DD7-3864-7E4A-A0A6-9A701E48941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7334289-D745-1248-AD28-FA13E2411C63}" type="datetimeFigureOut">
              <a:rPr lang="en-US" smtClean="0"/>
              <a:t>2/23/18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B6DD7-3864-7E4A-A0A6-9A701E48941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7334289-D745-1248-AD28-FA13E2411C63}" type="datetimeFigureOut">
              <a:rPr lang="en-US" smtClean="0"/>
              <a:t>2/23/18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B6DD7-3864-7E4A-A0A6-9A701E48941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7334289-D745-1248-AD28-FA13E2411C63}" type="datetimeFigureOut">
              <a:rPr lang="en-US" smtClean="0"/>
              <a:t>2/23/18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0AB6DD7-3864-7E4A-A0A6-9A701E48941A}" type="slidenum">
              <a:rPr lang="en-US" smtClean="0"/>
              <a:t>‹#›</a:t>
            </a:fld>
            <a:endParaRPr lang="en-US"/>
          </a:p>
        </p:txBody>
      </p:sp>
    </p:spTree>
    <p:extLst>
      <p:ext uri="{BB962C8B-B14F-4D97-AF65-F5344CB8AC3E}">
        <p14:creationId xmlns:p14="http://schemas.microsoft.com/office/powerpoint/2010/main" val="9860130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bin"/><Relationship Id="rId5"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1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tiff"/><Relationship Id="rId5" Type="http://schemas.openxmlformats.org/officeDocument/2006/relationships/image" Target="../media/image17.tiff"/><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3.emf"/></Relationships>
</file>

<file path=ppt/slides/_rels/slide41.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2.bin"/><Relationship Id="rId5" Type="http://schemas.openxmlformats.org/officeDocument/2006/relationships/image" Target="../media/image27.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oleObject" Target="../embeddings/oleObject3.bin"/><Relationship Id="rId5" Type="http://schemas.openxmlformats.org/officeDocument/2006/relationships/image" Target="../media/image31.emf"/><Relationship Id="rId6" Type="http://schemas.openxmlformats.org/officeDocument/2006/relationships/oleObject" Target="../embeddings/oleObject4.bin"/><Relationship Id="rId7" Type="http://schemas.openxmlformats.org/officeDocument/2006/relationships/image" Target="../media/image32.emf"/><Relationship Id="rId8" Type="http://schemas.openxmlformats.org/officeDocument/2006/relationships/oleObject" Target="../embeddings/oleObject5.bin"/><Relationship Id="rId9" Type="http://schemas.openxmlformats.org/officeDocument/2006/relationships/image" Target="../media/image33.emf"/><Relationship Id="rId10" Type="http://schemas.openxmlformats.org/officeDocument/2006/relationships/oleObject" Target="../embeddings/oleObject6.bin"/><Relationship Id="rId11" Type="http://schemas.openxmlformats.org/officeDocument/2006/relationships/image" Target="../media/image34.emf"/><Relationship Id="rId1" Type="http://schemas.openxmlformats.org/officeDocument/2006/relationships/vmlDrawing" Target="../drawings/vmlDrawing3.vml"/><Relationship Id="rId2" Type="http://schemas.openxmlformats.org/officeDocument/2006/relationships/tags" Target="../tags/tag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image" Target="../media/image36.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oleObject" Target="../embeddings/oleObject7.bin"/><Relationship Id="rId5" Type="http://schemas.openxmlformats.org/officeDocument/2006/relationships/image" Target="../media/image37.emf"/><Relationship Id="rId6" Type="http://schemas.openxmlformats.org/officeDocument/2006/relationships/oleObject" Target="../embeddings/oleObject8.bin"/><Relationship Id="rId7" Type="http://schemas.openxmlformats.org/officeDocument/2006/relationships/image" Target="../media/image38.emf"/><Relationship Id="rId8" Type="http://schemas.openxmlformats.org/officeDocument/2006/relationships/oleObject" Target="../embeddings/oleObject9.bin"/><Relationship Id="rId9" Type="http://schemas.openxmlformats.org/officeDocument/2006/relationships/image" Target="../media/image39.emf"/><Relationship Id="rId10" Type="http://schemas.openxmlformats.org/officeDocument/2006/relationships/oleObject" Target="../embeddings/oleObject10.bin"/><Relationship Id="rId11" Type="http://schemas.openxmlformats.org/officeDocument/2006/relationships/image" Target="../media/image40.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58.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chart" Target="../charts/char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oleObject" Target="../embeddings/oleObject11.bin"/><Relationship Id="rId5" Type="http://schemas.openxmlformats.org/officeDocument/2006/relationships/image" Target="../media/image42.emf"/><Relationship Id="rId6" Type="http://schemas.openxmlformats.org/officeDocument/2006/relationships/oleObject" Target="../embeddings/oleObject12.bin"/><Relationship Id="rId7" Type="http://schemas.openxmlformats.org/officeDocument/2006/relationships/image" Target="../media/image43.emf"/><Relationship Id="rId1" Type="http://schemas.openxmlformats.org/officeDocument/2006/relationships/vmlDrawing" Target="../drawings/vmlDrawing5.vml"/><Relationship Id="rId2"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emf"/><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oleObject13.bin"/><Relationship Id="rId5" Type="http://schemas.openxmlformats.org/officeDocument/2006/relationships/image" Target="../media/image48.emf"/><Relationship Id="rId6" Type="http://schemas.openxmlformats.org/officeDocument/2006/relationships/image" Target="../media/image49.tiff"/><Relationship Id="rId1" Type="http://schemas.openxmlformats.org/officeDocument/2006/relationships/vmlDrawing" Target="../drawings/vmlDrawing6.vml"/><Relationship Id="rId2"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14.bin"/><Relationship Id="rId5" Type="http://schemas.openxmlformats.org/officeDocument/2006/relationships/image" Target="../media/image50.emf"/><Relationship Id="rId1" Type="http://schemas.openxmlformats.org/officeDocument/2006/relationships/vmlDrawing" Target="../drawings/vmlDrawing7.vml"/><Relationship Id="rId2"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1.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 Id="rId3" Type="http://schemas.openxmlformats.org/officeDocument/2006/relationships/image" Target="../media/image55.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7.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9.png"/></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emf"/><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62.jpeg"/></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82.xml.rels><?xml version="1.0" encoding="UTF-8" standalone="yes"?>
<Relationships xmlns="http://schemas.openxmlformats.org/package/2006/relationships"><Relationship Id="rId11" Type="http://schemas.openxmlformats.org/officeDocument/2006/relationships/image" Target="../media/image68.emf"/><Relationship Id="rId12" Type="http://schemas.openxmlformats.org/officeDocument/2006/relationships/oleObject" Target="../embeddings/oleObject19.bin"/><Relationship Id="rId13" Type="http://schemas.openxmlformats.org/officeDocument/2006/relationships/image" Target="../media/image69.emf"/><Relationship Id="rId14" Type="http://schemas.openxmlformats.org/officeDocument/2006/relationships/oleObject" Target="../embeddings/oleObject20.bin"/><Relationship Id="rId15" Type="http://schemas.openxmlformats.org/officeDocument/2006/relationships/image" Target="../media/image70.emf"/><Relationship Id="rId1" Type="http://schemas.openxmlformats.org/officeDocument/2006/relationships/vmlDrawing" Target="../drawings/vmlDrawing8.vml"/><Relationship Id="rId2" Type="http://schemas.openxmlformats.org/officeDocument/2006/relationships/slideLayout" Target="../slideLayouts/slideLayout1.xml"/><Relationship Id="rId3" Type="http://schemas.openxmlformats.org/officeDocument/2006/relationships/notesSlide" Target="../notesSlides/notesSlide62.xml"/><Relationship Id="rId4" Type="http://schemas.openxmlformats.org/officeDocument/2006/relationships/oleObject" Target="../embeddings/oleObject15.bin"/><Relationship Id="rId5" Type="http://schemas.openxmlformats.org/officeDocument/2006/relationships/image" Target="../media/image65.emf"/><Relationship Id="rId6" Type="http://schemas.openxmlformats.org/officeDocument/2006/relationships/oleObject" Target="../embeddings/oleObject16.bin"/><Relationship Id="rId7" Type="http://schemas.openxmlformats.org/officeDocument/2006/relationships/image" Target="../media/image66.emf"/><Relationship Id="rId8" Type="http://schemas.openxmlformats.org/officeDocument/2006/relationships/oleObject" Target="../embeddings/oleObject17.bin"/><Relationship Id="rId9" Type="http://schemas.openxmlformats.org/officeDocument/2006/relationships/image" Target="../media/image67.emf"/><Relationship Id="rId10" Type="http://schemas.openxmlformats.org/officeDocument/2006/relationships/oleObject" Target="../embeddings/oleObject18.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3.xml"/><Relationship Id="rId4" Type="http://schemas.openxmlformats.org/officeDocument/2006/relationships/oleObject" Target="../embeddings/oleObject21.bin"/><Relationship Id="rId5" Type="http://schemas.openxmlformats.org/officeDocument/2006/relationships/image" Target="../media/image71.e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2.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tiff"/><Relationship Id="rId3" Type="http://schemas.openxmlformats.org/officeDocument/2006/relationships/image" Target="../media/image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2287" y="2012710"/>
            <a:ext cx="7772400" cy="1043056"/>
          </a:xfrm>
        </p:spPr>
        <p:txBody>
          <a:bodyPr>
            <a:normAutofit/>
          </a:bodyPr>
          <a:lstStyle/>
          <a:p>
            <a:r>
              <a:rPr lang="en-US" sz="3200" dirty="0"/>
              <a:t>Fundamentals of Green Chemistry</a:t>
            </a:r>
          </a:p>
        </p:txBody>
      </p:sp>
      <p:sp>
        <p:nvSpPr>
          <p:cNvPr id="4" name="Slide Number Placeholder 3"/>
          <p:cNvSpPr>
            <a:spLocks noGrp="1"/>
          </p:cNvSpPr>
          <p:nvPr>
            <p:ph type="sldNum" sz="quarter" idx="12"/>
          </p:nvPr>
        </p:nvSpPr>
        <p:spPr/>
        <p:txBody>
          <a:bodyPr/>
          <a:lstStyle/>
          <a:p>
            <a:fld id="{02A9ED07-9571-E14F-B8DD-ED921D6D7475}" type="slidenum">
              <a:rPr lang="en-US" smtClean="0"/>
              <a:t>1</a:t>
            </a:fld>
            <a:endParaRPr lang="en-US"/>
          </a:p>
        </p:txBody>
      </p:sp>
      <p:sp>
        <p:nvSpPr>
          <p:cNvPr id="5" name="Rectangle 4"/>
          <p:cNvSpPr/>
          <p:nvPr/>
        </p:nvSpPr>
        <p:spPr>
          <a:xfrm>
            <a:off x="111649" y="5560654"/>
            <a:ext cx="2734156" cy="1200329"/>
          </a:xfrm>
          <a:prstGeom prst="rect">
            <a:avLst/>
          </a:prstGeom>
        </p:spPr>
        <p:txBody>
          <a:bodyPr wrap="square">
            <a:spAutoFit/>
          </a:bodyPr>
          <a:lstStyle/>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350" y="4803119"/>
            <a:ext cx="1020198" cy="1496290"/>
          </a:xfrm>
          <a:prstGeom prst="rect">
            <a:avLst/>
          </a:prstGeom>
        </p:spPr>
      </p:pic>
      <p:pic>
        <p:nvPicPr>
          <p:cNvPr id="7" name="Picture 6"/>
          <p:cNvPicPr>
            <a:picLocks noChangeAspect="1"/>
          </p:cNvPicPr>
          <p:nvPr/>
        </p:nvPicPr>
        <p:blipFill>
          <a:blip r:embed="rId4"/>
          <a:stretch>
            <a:fillRect/>
          </a:stretch>
        </p:blipFill>
        <p:spPr>
          <a:xfrm>
            <a:off x="6269453" y="5654499"/>
            <a:ext cx="2874547" cy="862364"/>
          </a:xfrm>
          <a:prstGeom prst="rect">
            <a:avLst/>
          </a:prstGeom>
        </p:spPr>
      </p:pic>
      <p:sp>
        <p:nvSpPr>
          <p:cNvPr id="8" name="Title 1"/>
          <p:cNvSpPr txBox="1">
            <a:spLocks/>
          </p:cNvSpPr>
          <p:nvPr/>
        </p:nvSpPr>
        <p:spPr>
          <a:xfrm>
            <a:off x="0" y="-227807"/>
            <a:ext cx="933697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smtClean="0"/>
              <a:t>Awareness Raising Workshop</a:t>
            </a:r>
            <a:endParaRPr lang="en-US" sz="5400" dirty="0"/>
          </a:p>
        </p:txBody>
      </p:sp>
      <p:sp>
        <p:nvSpPr>
          <p:cNvPr id="10" name="Subtitle 2"/>
          <p:cNvSpPr>
            <a:spLocks noGrp="1"/>
          </p:cNvSpPr>
          <p:nvPr>
            <p:ph type="subTitle" idx="1"/>
          </p:nvPr>
        </p:nvSpPr>
        <p:spPr>
          <a:xfrm>
            <a:off x="1143000" y="3602038"/>
            <a:ext cx="6858000" cy="1655762"/>
          </a:xfrm>
        </p:spPr>
        <p:txBody>
          <a:bodyPr>
            <a:normAutofit/>
          </a:bodyPr>
          <a:lstStyle/>
          <a:p>
            <a:r>
              <a:rPr lang="en-US" dirty="0"/>
              <a:t>GLOBAL GREEN CHEMISTRY INITIATIVE</a:t>
            </a:r>
          </a:p>
          <a:p>
            <a:r>
              <a:rPr lang="en-US" dirty="0" smtClean="0">
                <a:solidFill>
                  <a:srgbClr val="FF0000"/>
                </a:solidFill>
              </a:rPr>
              <a:t>EXPERT</a:t>
            </a:r>
            <a:endParaRPr lang="en-US" dirty="0">
              <a:solidFill>
                <a:srgbClr val="FF0000"/>
              </a:solidFill>
            </a:endParaRPr>
          </a:p>
          <a:p>
            <a:r>
              <a:rPr lang="en-US" dirty="0" smtClean="0">
                <a:solidFill>
                  <a:srgbClr val="FF0000"/>
                </a:solidFill>
              </a:rPr>
              <a:t>YALE REPRESENTATVE</a:t>
            </a:r>
            <a:endParaRPr lang="en-US" dirty="0">
              <a:solidFill>
                <a:srgbClr val="FF0000"/>
              </a:solidFill>
            </a:endParaRPr>
          </a:p>
        </p:txBody>
      </p:sp>
    </p:spTree>
    <p:extLst>
      <p:ext uri="{BB962C8B-B14F-4D97-AF65-F5344CB8AC3E}">
        <p14:creationId xmlns:p14="http://schemas.microsoft.com/office/powerpoint/2010/main" val="16214869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0" y="214539"/>
            <a:ext cx="8229600" cy="1139825"/>
          </a:xfrm>
        </p:spPr>
        <p:txBody>
          <a:bodyPr>
            <a:normAutofit/>
          </a:bodyPr>
          <a:lstStyle/>
          <a:p>
            <a:pPr marL="261938" eaLnBrk="1" hangingPunct="1">
              <a:defRPr/>
            </a:pPr>
            <a:r>
              <a:rPr lang="en-US" sz="4400" dirty="0">
                <a:cs typeface="ＭＳ Ｐゴシック" pitchFamily="-106" charset="-128"/>
              </a:rPr>
              <a:t>Benefits of Green Chemistry</a:t>
            </a:r>
          </a:p>
        </p:txBody>
      </p:sp>
      <p:sp>
        <p:nvSpPr>
          <p:cNvPr id="349187" name="Rectangle 3"/>
          <p:cNvSpPr>
            <a:spLocks noGrp="1" noChangeArrowheads="1"/>
          </p:cNvSpPr>
          <p:nvPr>
            <p:ph type="body" sz="half" idx="1"/>
          </p:nvPr>
        </p:nvSpPr>
        <p:spPr>
          <a:xfrm>
            <a:off x="631371" y="1502229"/>
            <a:ext cx="8229600" cy="4530725"/>
          </a:xfrm>
        </p:spPr>
        <p:txBody>
          <a:bodyPr>
            <a:normAutofit/>
          </a:bodyPr>
          <a:lstStyle/>
          <a:p>
            <a:pPr>
              <a:defRPr/>
            </a:pPr>
            <a:r>
              <a:rPr lang="en-US" sz="2400" dirty="0">
                <a:cs typeface="ＭＳ Ｐゴシック" pitchFamily="-106" charset="-128"/>
              </a:rPr>
              <a:t>For the environment:</a:t>
            </a:r>
          </a:p>
          <a:p>
            <a:pPr lvl="1">
              <a:defRPr/>
            </a:pPr>
            <a:r>
              <a:rPr lang="en-US" sz="2200" dirty="0">
                <a:cs typeface="ＭＳ Ｐゴシック" pitchFamily="-106" charset="-128"/>
              </a:rPr>
              <a:t>Products which will biodegrade and won’t persist in the environment</a:t>
            </a:r>
          </a:p>
          <a:p>
            <a:pPr>
              <a:defRPr/>
            </a:pPr>
            <a:r>
              <a:rPr lang="en-US" sz="2400" dirty="0">
                <a:cs typeface="ＭＳ Ｐゴシック" pitchFamily="-106" charset="-128"/>
              </a:rPr>
              <a:t>For human health:</a:t>
            </a:r>
          </a:p>
          <a:p>
            <a:pPr lvl="1">
              <a:defRPr/>
            </a:pPr>
            <a:r>
              <a:rPr lang="en-US" sz="2200" dirty="0"/>
              <a:t>Products with won’t cause toxicity to humans</a:t>
            </a:r>
          </a:p>
          <a:p>
            <a:pPr>
              <a:defRPr/>
            </a:pPr>
            <a:r>
              <a:rPr lang="en-US" sz="2400" dirty="0">
                <a:cs typeface="ＭＳ Ｐゴシック" pitchFamily="-106" charset="-128"/>
              </a:rPr>
              <a:t>For the economy:</a:t>
            </a:r>
          </a:p>
          <a:p>
            <a:pPr lvl="1">
              <a:defRPr/>
            </a:pPr>
            <a:r>
              <a:rPr lang="en-US" sz="2200" dirty="0"/>
              <a:t>Novel products which boost competitiveness</a:t>
            </a:r>
          </a:p>
          <a:p>
            <a:pPr>
              <a:defRPr/>
            </a:pPr>
            <a:r>
              <a:rPr lang="en-US" sz="2400" dirty="0">
                <a:cs typeface="ＭＳ Ｐゴシック" pitchFamily="-106" charset="-128"/>
              </a:rPr>
              <a:t>For sustainability:</a:t>
            </a:r>
          </a:p>
          <a:p>
            <a:pPr lvl="1">
              <a:defRPr/>
            </a:pPr>
            <a:r>
              <a:rPr lang="en-US" sz="2200" dirty="0"/>
              <a:t>Products made from renewable resources</a:t>
            </a:r>
          </a:p>
          <a:p>
            <a:pPr>
              <a:defRPr/>
            </a:pPr>
            <a:r>
              <a:rPr lang="en-US" sz="2400" dirty="0">
                <a:cs typeface="ＭＳ Ｐゴシック" pitchFamily="-106" charset="-128"/>
              </a:rPr>
              <a:t>For science:</a:t>
            </a:r>
          </a:p>
          <a:p>
            <a:pPr lvl="1">
              <a:defRPr/>
            </a:pPr>
            <a:r>
              <a:rPr lang="en-US" sz="2200" dirty="0">
                <a:cs typeface="ＭＳ Ｐゴシック" pitchFamily="-106" charset="-128"/>
              </a:rPr>
              <a:t>New scientific knowledge</a:t>
            </a:r>
          </a:p>
        </p:txBody>
      </p:sp>
    </p:spTree>
    <p:extLst>
      <p:ext uri="{BB962C8B-B14F-4D97-AF65-F5344CB8AC3E}">
        <p14:creationId xmlns:p14="http://schemas.microsoft.com/office/powerpoint/2010/main" val="427058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Grp="1" noChangeArrowheads="1"/>
          </p:cNvSpPr>
          <p:nvPr>
            <p:ph type="title"/>
          </p:nvPr>
        </p:nvSpPr>
        <p:spPr>
          <a:xfrm>
            <a:off x="0" y="116114"/>
            <a:ext cx="9288236" cy="1325563"/>
          </a:xfrm>
        </p:spPr>
        <p:txBody>
          <a:bodyPr>
            <a:normAutofit/>
          </a:bodyPr>
          <a:lstStyle/>
          <a:p>
            <a:pPr marL="363538" eaLnBrk="1" hangingPunct="1">
              <a:defRPr/>
            </a:pPr>
            <a:r>
              <a:rPr lang="en-US" sz="4000" dirty="0">
                <a:cs typeface="ＭＳ Ｐゴシック" pitchFamily="-106" charset="-128"/>
              </a:rPr>
              <a:t>Green Chemistry across industrial sectors</a:t>
            </a:r>
          </a:p>
        </p:txBody>
      </p:sp>
      <p:sp>
        <p:nvSpPr>
          <p:cNvPr id="2" name="Retângulo 1">
            <a:extLst>
              <a:ext uri="{FF2B5EF4-FFF2-40B4-BE49-F238E27FC236}">
                <a16:creationId xmlns="" xmlns:a16="http://schemas.microsoft.com/office/drawing/2014/main" id="{ED530778-AF3F-4951-B493-BAF0F57563AF}"/>
              </a:ext>
            </a:extLst>
          </p:cNvPr>
          <p:cNvSpPr/>
          <p:nvPr/>
        </p:nvSpPr>
        <p:spPr>
          <a:xfrm>
            <a:off x="764041" y="1491237"/>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Defense and aerospace</a:t>
            </a:r>
          </a:p>
          <a:p>
            <a:pPr marL="261938" indent="-187325">
              <a:buFont typeface="Arial" panose="020B0604020202020204" pitchFamily="34" charset="0"/>
              <a:buChar char="•"/>
            </a:pPr>
            <a:r>
              <a:rPr lang="en-US" dirty="0">
                <a:solidFill>
                  <a:schemeClr val="tx1">
                    <a:lumMod val="85000"/>
                    <a:lumOff val="15000"/>
                  </a:schemeClr>
                </a:solidFill>
              </a:rPr>
              <a:t>Adhesives</a:t>
            </a:r>
          </a:p>
          <a:p>
            <a:pPr marL="261938" indent="-187325">
              <a:buFont typeface="Arial" panose="020B0604020202020204" pitchFamily="34" charset="0"/>
              <a:buChar char="•"/>
            </a:pPr>
            <a:r>
              <a:rPr lang="en-US" dirty="0">
                <a:solidFill>
                  <a:schemeClr val="tx1">
                    <a:lumMod val="85000"/>
                    <a:lumOff val="15000"/>
                  </a:schemeClr>
                </a:solidFill>
              </a:rPr>
              <a:t>Coatings</a:t>
            </a:r>
          </a:p>
          <a:p>
            <a:pPr marL="261938" indent="-187325">
              <a:buFont typeface="Arial" panose="020B0604020202020204" pitchFamily="34" charset="0"/>
              <a:buChar char="•"/>
            </a:pPr>
            <a:r>
              <a:rPr lang="en-US" dirty="0">
                <a:solidFill>
                  <a:schemeClr val="tx1">
                    <a:lumMod val="85000"/>
                    <a:lumOff val="15000"/>
                  </a:schemeClr>
                </a:solidFill>
              </a:rPr>
              <a:t>Corrosion, inhibitors</a:t>
            </a:r>
          </a:p>
        </p:txBody>
      </p:sp>
      <p:sp>
        <p:nvSpPr>
          <p:cNvPr id="5" name="Retângulo 4">
            <a:extLst>
              <a:ext uri="{FF2B5EF4-FFF2-40B4-BE49-F238E27FC236}">
                <a16:creationId xmlns="" xmlns:a16="http://schemas.microsoft.com/office/drawing/2014/main" id="{23C79CF6-2CB2-4727-A592-30717E79AC99}"/>
              </a:ext>
            </a:extLst>
          </p:cNvPr>
          <p:cNvSpPr/>
          <p:nvPr/>
        </p:nvSpPr>
        <p:spPr>
          <a:xfrm>
            <a:off x="3361644" y="1491237"/>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Automotive</a:t>
            </a:r>
          </a:p>
          <a:p>
            <a:pPr marL="261938" indent="-187325">
              <a:buFont typeface="Arial" panose="020B0604020202020204" pitchFamily="34" charset="0"/>
              <a:buChar char="•"/>
            </a:pPr>
            <a:r>
              <a:rPr lang="en-US" dirty="0">
                <a:solidFill>
                  <a:schemeClr val="tx1">
                    <a:lumMod val="85000"/>
                    <a:lumOff val="15000"/>
                  </a:schemeClr>
                </a:solidFill>
              </a:rPr>
              <a:t>Solvents</a:t>
            </a:r>
          </a:p>
          <a:p>
            <a:pPr marL="261938" indent="-187325">
              <a:buFont typeface="Arial" panose="020B0604020202020204" pitchFamily="34" charset="0"/>
              <a:buChar char="•"/>
            </a:pPr>
            <a:r>
              <a:rPr lang="en-US" dirty="0">
                <a:solidFill>
                  <a:schemeClr val="tx1">
                    <a:lumMod val="85000"/>
                    <a:lumOff val="15000"/>
                  </a:schemeClr>
                </a:solidFill>
              </a:rPr>
              <a:t>Polymers</a:t>
            </a:r>
          </a:p>
          <a:p>
            <a:pPr marL="261938" indent="-187325">
              <a:buFont typeface="Arial" panose="020B0604020202020204" pitchFamily="34" charset="0"/>
              <a:buChar char="•"/>
            </a:pPr>
            <a:r>
              <a:rPr lang="en-US" dirty="0">
                <a:solidFill>
                  <a:schemeClr val="tx1">
                    <a:lumMod val="85000"/>
                    <a:lumOff val="15000"/>
                  </a:schemeClr>
                </a:solidFill>
              </a:rPr>
              <a:t>Fuels</a:t>
            </a:r>
          </a:p>
        </p:txBody>
      </p:sp>
      <p:sp>
        <p:nvSpPr>
          <p:cNvPr id="7" name="Retângulo 6">
            <a:extLst>
              <a:ext uri="{FF2B5EF4-FFF2-40B4-BE49-F238E27FC236}">
                <a16:creationId xmlns="" xmlns:a16="http://schemas.microsoft.com/office/drawing/2014/main" id="{5427E3BC-86FB-48D6-B179-9E7E3C664928}"/>
              </a:ext>
            </a:extLst>
          </p:cNvPr>
          <p:cNvSpPr/>
          <p:nvPr/>
        </p:nvSpPr>
        <p:spPr>
          <a:xfrm>
            <a:off x="5959247" y="1491237"/>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Household cleaners</a:t>
            </a:r>
          </a:p>
          <a:p>
            <a:pPr marL="261938" indent="-187325">
              <a:buFont typeface="Arial" panose="020B0604020202020204" pitchFamily="34" charset="0"/>
              <a:buChar char="•"/>
            </a:pPr>
            <a:r>
              <a:rPr lang="en-US" dirty="0">
                <a:solidFill>
                  <a:schemeClr val="tx1">
                    <a:lumMod val="85000"/>
                    <a:lumOff val="15000"/>
                  </a:schemeClr>
                </a:solidFill>
              </a:rPr>
              <a:t>Surfactants</a:t>
            </a:r>
          </a:p>
          <a:p>
            <a:pPr marL="261938" indent="-187325">
              <a:buFont typeface="Arial" panose="020B0604020202020204" pitchFamily="34" charset="0"/>
              <a:buChar char="•"/>
            </a:pPr>
            <a:r>
              <a:rPr lang="en-US" dirty="0">
                <a:solidFill>
                  <a:schemeClr val="tx1">
                    <a:lumMod val="85000"/>
                    <a:lumOff val="15000"/>
                  </a:schemeClr>
                </a:solidFill>
              </a:rPr>
              <a:t>Fragrances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8" name="Retângulo 7">
            <a:extLst>
              <a:ext uri="{FF2B5EF4-FFF2-40B4-BE49-F238E27FC236}">
                <a16:creationId xmlns="" xmlns:a16="http://schemas.microsoft.com/office/drawing/2014/main" id="{2E4E5F39-8AB3-40A7-A5F5-157309708E99}"/>
              </a:ext>
            </a:extLst>
          </p:cNvPr>
          <p:cNvSpPr/>
          <p:nvPr/>
        </p:nvSpPr>
        <p:spPr>
          <a:xfrm>
            <a:off x="5959247" y="3142353"/>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Cosmetics</a:t>
            </a:r>
          </a:p>
          <a:p>
            <a:pPr marL="261938" indent="-187325">
              <a:buFont typeface="Arial" panose="020B0604020202020204" pitchFamily="34" charset="0"/>
              <a:buChar char="•"/>
            </a:pPr>
            <a:r>
              <a:rPr lang="en-US" dirty="0">
                <a:solidFill>
                  <a:schemeClr val="tx1">
                    <a:lumMod val="85000"/>
                    <a:lumOff val="15000"/>
                  </a:schemeClr>
                </a:solidFill>
              </a:rPr>
              <a:t>Builders</a:t>
            </a:r>
          </a:p>
          <a:p>
            <a:pPr marL="261938" indent="-187325">
              <a:buFont typeface="Arial" panose="020B0604020202020204" pitchFamily="34" charset="0"/>
              <a:buChar char="•"/>
            </a:pPr>
            <a:r>
              <a:rPr lang="en-US" dirty="0">
                <a:solidFill>
                  <a:schemeClr val="tx1">
                    <a:lumMod val="85000"/>
                    <a:lumOff val="15000"/>
                  </a:schemeClr>
                </a:solidFill>
              </a:rPr>
              <a:t>Chelating agents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9" name="Retângulo 8">
            <a:extLst>
              <a:ext uri="{FF2B5EF4-FFF2-40B4-BE49-F238E27FC236}">
                <a16:creationId xmlns="" xmlns:a16="http://schemas.microsoft.com/office/drawing/2014/main" id="{DC994897-FF3A-4F25-A0FD-1DDBC5E06EB4}"/>
              </a:ext>
            </a:extLst>
          </p:cNvPr>
          <p:cNvSpPr/>
          <p:nvPr/>
        </p:nvSpPr>
        <p:spPr>
          <a:xfrm>
            <a:off x="3361644" y="3142362"/>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Agriculture</a:t>
            </a:r>
          </a:p>
          <a:p>
            <a:pPr marL="261938" indent="-187325">
              <a:buFont typeface="Arial" panose="020B0604020202020204" pitchFamily="34" charset="0"/>
              <a:buChar char="•"/>
            </a:pPr>
            <a:r>
              <a:rPr lang="en-US" dirty="0">
                <a:solidFill>
                  <a:schemeClr val="tx1">
                    <a:lumMod val="85000"/>
                    <a:lumOff val="15000"/>
                  </a:schemeClr>
                </a:solidFill>
              </a:rPr>
              <a:t>Pesticides</a:t>
            </a:r>
          </a:p>
          <a:p>
            <a:pPr marL="261938" indent="-187325">
              <a:buFont typeface="Arial" panose="020B0604020202020204" pitchFamily="34" charset="0"/>
              <a:buChar char="•"/>
            </a:pPr>
            <a:r>
              <a:rPr lang="en-US" dirty="0">
                <a:solidFill>
                  <a:schemeClr val="tx1">
                    <a:lumMod val="85000"/>
                    <a:lumOff val="15000"/>
                  </a:schemeClr>
                </a:solidFill>
              </a:rPr>
              <a:t>Fungicides</a:t>
            </a:r>
          </a:p>
          <a:p>
            <a:pPr marL="261938" indent="-187325">
              <a:buFont typeface="Arial" panose="020B0604020202020204" pitchFamily="34" charset="0"/>
              <a:buChar char="•"/>
            </a:pPr>
            <a:r>
              <a:rPr lang="en-US" dirty="0">
                <a:solidFill>
                  <a:schemeClr val="tx1">
                    <a:lumMod val="85000"/>
                    <a:lumOff val="15000"/>
                  </a:schemeClr>
                </a:solidFill>
              </a:rPr>
              <a:t>Fertilizers</a:t>
            </a:r>
          </a:p>
        </p:txBody>
      </p:sp>
      <p:sp>
        <p:nvSpPr>
          <p:cNvPr id="10" name="Retângulo 9">
            <a:extLst>
              <a:ext uri="{FF2B5EF4-FFF2-40B4-BE49-F238E27FC236}">
                <a16:creationId xmlns="" xmlns:a16="http://schemas.microsoft.com/office/drawing/2014/main" id="{A3296F6C-2156-4EC4-AB57-B8F217A0960E}"/>
              </a:ext>
            </a:extLst>
          </p:cNvPr>
          <p:cNvSpPr/>
          <p:nvPr/>
        </p:nvSpPr>
        <p:spPr>
          <a:xfrm>
            <a:off x="764041" y="3146844"/>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Electronics</a:t>
            </a:r>
          </a:p>
          <a:p>
            <a:pPr marL="261938" indent="-187325">
              <a:buFont typeface="Arial" panose="020B0604020202020204" pitchFamily="34" charset="0"/>
              <a:buChar char="•"/>
            </a:pPr>
            <a:r>
              <a:rPr lang="en-US" dirty="0">
                <a:solidFill>
                  <a:schemeClr val="tx1">
                    <a:lumMod val="85000"/>
                    <a:lumOff val="15000"/>
                  </a:schemeClr>
                </a:solidFill>
              </a:rPr>
              <a:t>Solder</a:t>
            </a:r>
          </a:p>
          <a:p>
            <a:pPr marL="261938" indent="-187325">
              <a:buFont typeface="Arial" panose="020B0604020202020204" pitchFamily="34" charset="0"/>
              <a:buChar char="•"/>
            </a:pPr>
            <a:r>
              <a:rPr lang="en-US" dirty="0">
                <a:solidFill>
                  <a:schemeClr val="tx1">
                    <a:lumMod val="85000"/>
                    <a:lumOff val="15000"/>
                  </a:schemeClr>
                </a:solidFill>
              </a:rPr>
              <a:t>Housings</a:t>
            </a:r>
          </a:p>
          <a:p>
            <a:pPr marL="261938" indent="-187325">
              <a:buFont typeface="Arial" panose="020B0604020202020204" pitchFamily="34" charset="0"/>
              <a:buChar char="•"/>
            </a:pPr>
            <a:r>
              <a:rPr lang="en-US" dirty="0">
                <a:solidFill>
                  <a:schemeClr val="tx1">
                    <a:lumMod val="85000"/>
                    <a:lumOff val="15000"/>
                  </a:schemeClr>
                </a:solidFill>
              </a:rPr>
              <a:t>Displays</a:t>
            </a:r>
          </a:p>
        </p:txBody>
      </p:sp>
      <p:sp>
        <p:nvSpPr>
          <p:cNvPr id="11" name="Retângulo 10">
            <a:extLst>
              <a:ext uri="{FF2B5EF4-FFF2-40B4-BE49-F238E27FC236}">
                <a16:creationId xmlns="" xmlns:a16="http://schemas.microsoft.com/office/drawing/2014/main" id="{F493C8B7-FAC4-45BB-BCC9-22945C60F49F}"/>
              </a:ext>
            </a:extLst>
          </p:cNvPr>
          <p:cNvSpPr/>
          <p:nvPr/>
        </p:nvSpPr>
        <p:spPr>
          <a:xfrm>
            <a:off x="3361644" y="4818762"/>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Pharmaceuticals</a:t>
            </a:r>
          </a:p>
        </p:txBody>
      </p:sp>
    </p:spTree>
    <p:extLst>
      <p:ext uri="{BB962C8B-B14F-4D97-AF65-F5344CB8AC3E}">
        <p14:creationId xmlns:p14="http://schemas.microsoft.com/office/powerpoint/2010/main" val="1065526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234156"/>
            <a:ext cx="9144000" cy="1325563"/>
          </a:xfrm>
        </p:spPr>
        <p:txBody>
          <a:bodyPr>
            <a:normAutofit/>
          </a:bodyPr>
          <a:lstStyle/>
          <a:p>
            <a:pPr marL="363538" eaLnBrk="1" hangingPunct="1">
              <a:defRPr/>
            </a:pPr>
            <a:r>
              <a:rPr lang="en-US" sz="4200" dirty="0">
                <a:cs typeface="ＭＳ Ｐゴシック" pitchFamily="-106" charset="-128"/>
              </a:rPr>
              <a:t>Green Chemistry is a fundamental change in thinking</a:t>
            </a:r>
          </a:p>
        </p:txBody>
      </p:sp>
      <p:sp>
        <p:nvSpPr>
          <p:cNvPr id="66563" name="Rectangle 3"/>
          <p:cNvSpPr>
            <a:spLocks noGrp="1" noChangeArrowheads="1"/>
          </p:cNvSpPr>
          <p:nvPr>
            <p:ph idx="1"/>
          </p:nvPr>
        </p:nvSpPr>
        <p:spPr>
          <a:xfrm>
            <a:off x="454479" y="1613694"/>
            <a:ext cx="8229600" cy="4530725"/>
          </a:xfrm>
        </p:spPr>
        <p:txBody>
          <a:bodyPr>
            <a:noAutofit/>
          </a:bodyPr>
          <a:lstStyle/>
          <a:p>
            <a:pPr eaLnBrk="1" hangingPunct="1"/>
            <a:r>
              <a:rPr lang="en-US" altLang="x-none" sz="2400" dirty="0"/>
              <a:t>Green Chemistry moves our consideration of how to deal with environmental problems from the </a:t>
            </a:r>
            <a:r>
              <a:rPr lang="en-US" altLang="x-none" sz="2400" b="1" i="1" dirty="0"/>
              <a:t>circumstantial</a:t>
            </a:r>
            <a:r>
              <a:rPr lang="en-US" altLang="x-none" sz="2400" dirty="0"/>
              <a:t> to the </a:t>
            </a:r>
            <a:r>
              <a:rPr lang="en-US" altLang="x-none" sz="2400" b="1" i="1" dirty="0"/>
              <a:t>intrinsic.</a:t>
            </a:r>
          </a:p>
          <a:p>
            <a:pPr eaLnBrk="1" hangingPunct="1"/>
            <a:endParaRPr lang="en-US" altLang="x-none" sz="2400" b="1" i="1" dirty="0"/>
          </a:p>
          <a:p>
            <a:pPr eaLnBrk="1" hangingPunct="1"/>
            <a:endParaRPr lang="en-US" altLang="x-none" sz="2400" b="1" i="1" dirty="0"/>
          </a:p>
          <a:p>
            <a:pPr eaLnBrk="1" hangingPunct="1"/>
            <a:endParaRPr lang="en-US" altLang="x-none" sz="2400" b="1" i="1" dirty="0"/>
          </a:p>
          <a:p>
            <a:pPr eaLnBrk="1" hangingPunct="1"/>
            <a:endParaRPr lang="en-US" altLang="x-none" sz="2400" dirty="0"/>
          </a:p>
          <a:p>
            <a:pPr eaLnBrk="1" hangingPunct="1"/>
            <a:endParaRPr lang="en-US" altLang="x-none" sz="2400" dirty="0"/>
          </a:p>
          <a:p>
            <a:pPr eaLnBrk="1" hangingPunct="1"/>
            <a:endParaRPr lang="en-US" altLang="x-none" sz="2400" dirty="0"/>
          </a:p>
          <a:p>
            <a:pPr eaLnBrk="1" hangingPunct="1"/>
            <a:endParaRPr lang="en-US" altLang="x-none" sz="2400" dirty="0"/>
          </a:p>
          <a:p>
            <a:pPr eaLnBrk="1" hangingPunct="1"/>
            <a:r>
              <a:rPr lang="en-US" altLang="x-none" sz="2400" dirty="0"/>
              <a:t>Hazard must be recognized as a</a:t>
            </a:r>
            <a:r>
              <a:rPr lang="en-US" altLang="x-none" sz="2400" b="1" i="1" dirty="0"/>
              <a:t> flaw in the designing process</a:t>
            </a:r>
            <a:endParaRPr lang="en-US" altLang="x-none" sz="2400" dirty="0"/>
          </a:p>
        </p:txBody>
      </p:sp>
      <p:sp>
        <p:nvSpPr>
          <p:cNvPr id="4" name="Rectangle 3"/>
          <p:cNvSpPr txBox="1">
            <a:spLocks noChangeArrowheads="1"/>
          </p:cNvSpPr>
          <p:nvPr/>
        </p:nvSpPr>
        <p:spPr>
          <a:xfrm>
            <a:off x="703282" y="2812822"/>
            <a:ext cx="2873829" cy="28332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t>Circumstantial</a:t>
            </a:r>
          </a:p>
          <a:p>
            <a:pPr marL="174625" lvl="1" indent="0">
              <a:buNone/>
            </a:pPr>
            <a:r>
              <a:rPr lang="en-US" altLang="x-none" sz="2000" dirty="0"/>
              <a:t>-  Use</a:t>
            </a:r>
          </a:p>
          <a:p>
            <a:pPr marL="174625" lvl="1" indent="0">
              <a:buNone/>
            </a:pPr>
            <a:r>
              <a:rPr lang="en-US" altLang="x-none" sz="2000" dirty="0"/>
              <a:t>-  Exposure</a:t>
            </a:r>
          </a:p>
          <a:p>
            <a:pPr marL="174625" lvl="1" indent="0">
              <a:buNone/>
            </a:pPr>
            <a:r>
              <a:rPr lang="en-US" altLang="x-none" sz="2000" dirty="0"/>
              <a:t>-  Handling</a:t>
            </a:r>
          </a:p>
          <a:p>
            <a:pPr marL="174625" lvl="1" indent="0">
              <a:buNone/>
            </a:pPr>
            <a:r>
              <a:rPr lang="en-US" altLang="x-none" sz="2000" dirty="0"/>
              <a:t>-  Treatment</a:t>
            </a:r>
          </a:p>
          <a:p>
            <a:pPr marL="174625" lvl="1" indent="0">
              <a:buNone/>
            </a:pPr>
            <a:r>
              <a:rPr lang="en-US" altLang="x-none" sz="2000" dirty="0"/>
              <a:t>-  Protection</a:t>
            </a:r>
          </a:p>
          <a:p>
            <a:pPr marL="174625" lvl="1" indent="0">
              <a:buNone/>
            </a:pPr>
            <a:r>
              <a:rPr lang="en-US" altLang="x-none" sz="2000" dirty="0"/>
              <a:t>-  Recycling</a:t>
            </a:r>
          </a:p>
          <a:p>
            <a:pPr marL="174625" lvl="1" indent="0">
              <a:buNone/>
            </a:pPr>
            <a:r>
              <a:rPr lang="en-US" altLang="x-none" sz="2000" dirty="0"/>
              <a:t>-  Costly</a:t>
            </a:r>
          </a:p>
          <a:p>
            <a:pPr lvl="1"/>
            <a:endParaRPr lang="en-US" altLang="x-none" sz="2000" dirty="0"/>
          </a:p>
        </p:txBody>
      </p:sp>
      <p:sp>
        <p:nvSpPr>
          <p:cNvPr id="5" name="Rectangle 4"/>
          <p:cNvSpPr txBox="1">
            <a:spLocks noChangeArrowheads="1"/>
          </p:cNvSpPr>
          <p:nvPr/>
        </p:nvSpPr>
        <p:spPr>
          <a:xfrm>
            <a:off x="4153653" y="2812822"/>
            <a:ext cx="4990348" cy="2833236"/>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t>Intrinsic</a:t>
            </a:r>
          </a:p>
          <a:p>
            <a:pPr marL="174625" lvl="1" indent="0">
              <a:buNone/>
            </a:pPr>
            <a:r>
              <a:rPr lang="en-US" altLang="x-none" sz="2000" dirty="0"/>
              <a:t>-  Molecular design for reduced toxicity</a:t>
            </a:r>
          </a:p>
          <a:p>
            <a:pPr marL="174625" lvl="1" indent="0">
              <a:buNone/>
            </a:pPr>
            <a:r>
              <a:rPr lang="en-US" altLang="x-none" sz="2000" dirty="0"/>
              <a:t>-  Reduced ability to manifest hazard</a:t>
            </a:r>
          </a:p>
          <a:p>
            <a:pPr marL="174625" lvl="1" indent="0">
              <a:buNone/>
            </a:pPr>
            <a:r>
              <a:rPr lang="en-US" altLang="x-none" sz="2000" dirty="0"/>
              <a:t>-  Inherent safety from </a:t>
            </a:r>
            <a:r>
              <a:rPr lang="en-US" altLang="x-none" sz="2000" dirty="0" smtClean="0"/>
              <a:t>accidents/ </a:t>
            </a:r>
            <a:r>
              <a:rPr lang="en-US" altLang="x-none" sz="2000" dirty="0"/>
              <a:t>terrorism</a:t>
            </a:r>
          </a:p>
          <a:p>
            <a:pPr marL="174625" lvl="1" indent="0">
              <a:buNone/>
            </a:pPr>
            <a:r>
              <a:rPr lang="en-US" altLang="x-none" sz="2000" dirty="0"/>
              <a:t>-  Increased potential profitability </a:t>
            </a:r>
          </a:p>
          <a:p>
            <a:pPr lvl="1"/>
            <a:endParaRPr lang="en-US" altLang="x-none" sz="2000" dirty="0"/>
          </a:p>
        </p:txBody>
      </p:sp>
      <p:sp>
        <p:nvSpPr>
          <p:cNvPr id="2" name="Notched Right Arrow 1"/>
          <p:cNvSpPr/>
          <p:nvPr/>
        </p:nvSpPr>
        <p:spPr>
          <a:xfrm>
            <a:off x="2590648" y="4013540"/>
            <a:ext cx="1563004" cy="431800"/>
          </a:xfrm>
          <a:prstGeom prst="notchedRightArrow">
            <a:avLst/>
          </a:prstGeom>
          <a:solidFill>
            <a:schemeClr val="accent5">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3862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0" y="177811"/>
            <a:ext cx="5921829" cy="1407048"/>
          </a:xfrm>
          <a:extLst>
            <a:ext uri="{91240B29-F687-4f45-9708-019B960494DF}"/>
          </a:extLst>
        </p:spPr>
        <p:txBody>
          <a:bodyPr lIns="90488" tIns="44450" rIns="90488" bIns="44450" anchor="ctr">
            <a:noAutofit/>
          </a:bodyPr>
          <a:lstStyle/>
          <a:p>
            <a:pPr marL="363538" indent="0" eaLnBrk="1" hangingPunct="1">
              <a:buFont typeface="Wingdings" pitchFamily="-106" charset="2"/>
              <a:buNone/>
              <a:defRPr/>
            </a:pPr>
            <a:r>
              <a:rPr lang="en-US" sz="4000" dirty="0">
                <a:latin typeface="+mj-lt"/>
                <a:cs typeface="ＭＳ Ｐゴシック" pitchFamily="-106" charset="-128"/>
              </a:rPr>
              <a:t>Approaching risks: exposure vs. smart design</a:t>
            </a:r>
          </a:p>
        </p:txBody>
      </p:sp>
      <p:sp>
        <p:nvSpPr>
          <p:cNvPr id="2" name="Rectangle 1"/>
          <p:cNvSpPr/>
          <p:nvPr/>
        </p:nvSpPr>
        <p:spPr>
          <a:xfrm>
            <a:off x="482600" y="4342383"/>
            <a:ext cx="8269514" cy="769441"/>
          </a:xfrm>
          <a:prstGeom prst="rect">
            <a:avLst/>
          </a:prstGeom>
        </p:spPr>
        <p:txBody>
          <a:bodyPr wrap="square">
            <a:spAutoFit/>
          </a:bodyPr>
          <a:lstStyle/>
          <a:p>
            <a:r>
              <a:rPr lang="en-US" sz="2400" b="1" dirty="0">
                <a:cs typeface="ＭＳ Ｐゴシック" pitchFamily="-106" charset="-128"/>
              </a:rPr>
              <a:t>Green chemistry </a:t>
            </a:r>
            <a:r>
              <a:rPr lang="en-US" sz="2400" dirty="0">
                <a:cs typeface="ＭＳ Ｐゴシック" pitchFamily="-106" charset="-128"/>
              </a:rPr>
              <a:t>focuses on reducing risk by reducing hazard</a:t>
            </a:r>
          </a:p>
          <a:p>
            <a:pPr marL="530225" indent="-176213"/>
            <a:r>
              <a:rPr lang="en-US" sz="2000" dirty="0">
                <a:cs typeface="ＭＳ Ｐゴシック" pitchFamily="-106" charset="-128"/>
              </a:rPr>
              <a:t>-  If there is no hazard, exposure becomes irrelevant</a:t>
            </a:r>
            <a:endParaRPr lang="en-US" sz="2000" dirty="0"/>
          </a:p>
        </p:txBody>
      </p:sp>
      <p:sp>
        <p:nvSpPr>
          <p:cNvPr id="3" name="TextBox 2"/>
          <p:cNvSpPr txBox="1"/>
          <p:nvPr/>
        </p:nvSpPr>
        <p:spPr>
          <a:xfrm>
            <a:off x="482600" y="2269665"/>
            <a:ext cx="8269514" cy="1523494"/>
          </a:xfrm>
          <a:prstGeom prst="rect">
            <a:avLst/>
          </a:prstGeom>
          <a:noFill/>
        </p:spPr>
        <p:txBody>
          <a:bodyPr wrap="square" rtlCol="0">
            <a:spAutoFit/>
          </a:bodyPr>
          <a:lstStyle/>
          <a:p>
            <a:r>
              <a:rPr lang="en-US" sz="2400" b="1" dirty="0"/>
              <a:t>The traditional approach </a:t>
            </a:r>
            <a:r>
              <a:rPr lang="en-US" sz="2400" dirty="0"/>
              <a:t>to hazards focuses on reducing risk by minimizing exposure.</a:t>
            </a:r>
          </a:p>
          <a:p>
            <a:endParaRPr lang="en-US" sz="500" dirty="0"/>
          </a:p>
          <a:p>
            <a:pPr marL="536575" indent="-177800"/>
            <a:r>
              <a:rPr lang="en-US" sz="2000" dirty="0"/>
              <a:t>-  For example, wearing personal protective equipment or space ventilation if the chemical is volatile.</a:t>
            </a:r>
          </a:p>
        </p:txBody>
      </p:sp>
    </p:spTree>
    <p:extLst>
      <p:ext uri="{BB962C8B-B14F-4D97-AF65-F5344CB8AC3E}">
        <p14:creationId xmlns:p14="http://schemas.microsoft.com/office/powerpoint/2010/main" val="104274983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5874" name="Picture 2" descr="the other way001_1"/>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9000" contrast="34000"/>
                    </a14:imgEffect>
                  </a14:imgLayer>
                </a14:imgProps>
              </a:ext>
              <a:ext uri="{28A0092B-C50C-407E-A947-70E740481C1C}">
                <a14:useLocalDpi xmlns:a14="http://schemas.microsoft.com/office/drawing/2010/main"/>
              </a:ext>
            </a:extLst>
          </a:blip>
          <a:srcRect/>
          <a:stretch>
            <a:fillRect/>
          </a:stretch>
        </p:blipFill>
        <p:spPr bwMode="auto">
          <a:xfrm rot="5390076">
            <a:off x="898420" y="192264"/>
            <a:ext cx="6861175" cy="6471715"/>
          </a:xfrm>
          <a:prstGeom prst="rect">
            <a:avLst/>
          </a:prstGeom>
          <a:noFill/>
          <a:extLst>
            <a:ext uri="{909E8E84-426E-40DD-AFC4-6F175D3DCCD1}">
              <a14:hiddenFill xmlns:a14="http://schemas.microsoft.com/office/drawing/2010/main">
                <a:solidFill>
                  <a:srgbClr val="FFFFFF"/>
                </a:solidFill>
              </a14:hiddenFill>
            </a:ext>
          </a:extLst>
        </p:spPr>
      </p:pic>
      <p:sp>
        <p:nvSpPr>
          <p:cNvPr id="335875" name="Text Box 3"/>
          <p:cNvSpPr txBox="1">
            <a:spLocks noChangeArrowheads="1"/>
          </p:cNvSpPr>
          <p:nvPr/>
        </p:nvSpPr>
        <p:spPr bwMode="auto">
          <a:xfrm>
            <a:off x="7210425" y="914400"/>
            <a:ext cx="1112838"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9600" b="0">
                <a:solidFill>
                  <a:srgbClr val="EF1F1D"/>
                </a:solidFill>
                <a:latin typeface="Times" charset="0"/>
                <a:sym typeface="Zapf Dingbats" charset="0"/>
              </a:rPr>
              <a:t></a:t>
            </a:r>
            <a:endParaRPr lang="en-US" altLang="x-none" sz="2400" b="0">
              <a:latin typeface="Times" charset="0"/>
            </a:endParaRPr>
          </a:p>
        </p:txBody>
      </p:sp>
      <p:sp>
        <p:nvSpPr>
          <p:cNvPr id="335876" name="Text Box 4"/>
          <p:cNvSpPr txBox="1">
            <a:spLocks noChangeArrowheads="1"/>
          </p:cNvSpPr>
          <p:nvPr/>
        </p:nvSpPr>
        <p:spPr bwMode="auto">
          <a:xfrm>
            <a:off x="7285038" y="4319588"/>
            <a:ext cx="866775" cy="143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8800">
                <a:solidFill>
                  <a:srgbClr val="00F007"/>
                </a:solidFill>
              </a:rPr>
              <a:t>?</a:t>
            </a:r>
            <a:endParaRPr lang="en-US" altLang="x-none" sz="2400" b="0">
              <a:latin typeface="Times" charset="0"/>
            </a:endParaRPr>
          </a:p>
        </p:txBody>
      </p:sp>
    </p:spTree>
    <p:extLst>
      <p:ext uri="{BB962C8B-B14F-4D97-AF65-F5344CB8AC3E}">
        <p14:creationId xmlns:p14="http://schemas.microsoft.com/office/powerpoint/2010/main" val="15436590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type="ctrTitle"/>
          </p:nvPr>
        </p:nvSpPr>
        <p:spPr>
          <a:xfrm>
            <a:off x="526143" y="2532743"/>
            <a:ext cx="8153400" cy="1574800"/>
          </a:xfrm>
          <a:noFill/>
        </p:spPr>
        <p:txBody>
          <a:bodyPr anchor="ctr">
            <a:noAutofit/>
          </a:bodyPr>
          <a:lstStyle/>
          <a:p>
            <a:pPr algn="ctr"/>
            <a:r>
              <a:rPr lang="en-US" altLang="x-none" sz="4400" dirty="0">
                <a:ea typeface="ＭＳ Ｐゴシック" charset="-128"/>
              </a:rPr>
              <a:t>The Twelve Principles of</a:t>
            </a:r>
            <a:br>
              <a:rPr lang="en-US" altLang="x-none" sz="4400" dirty="0">
                <a:ea typeface="ＭＳ Ｐゴシック" charset="-128"/>
              </a:rPr>
            </a:br>
            <a:r>
              <a:rPr lang="en-US" altLang="x-none" sz="4400" dirty="0">
                <a:ea typeface="ＭＳ Ｐゴシック" charset="-128"/>
              </a:rPr>
              <a:t>Green Chemistry</a:t>
            </a:r>
          </a:p>
        </p:txBody>
      </p:sp>
    </p:spTree>
    <p:extLst>
      <p:ext uri="{BB962C8B-B14F-4D97-AF65-F5344CB8AC3E}">
        <p14:creationId xmlns:p14="http://schemas.microsoft.com/office/powerpoint/2010/main" val="124658645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type="ctrTitle"/>
          </p:nvPr>
        </p:nvSpPr>
        <p:spPr>
          <a:xfrm>
            <a:off x="723900" y="1957616"/>
            <a:ext cx="7772400" cy="3809998"/>
          </a:xfrm>
          <a:noFill/>
        </p:spPr>
        <p:txBody>
          <a:bodyPr anchor="ctr">
            <a:noAutofit/>
          </a:bodyPr>
          <a:lstStyle/>
          <a:p>
            <a:pPr algn="ctr"/>
            <a:r>
              <a:rPr lang="en-US" altLang="x-none" sz="3200" b="1" dirty="0">
                <a:latin typeface="Calibri Regular" charset="0"/>
                <a:ea typeface="ＭＳ Ｐゴシック" charset="-128"/>
              </a:rPr>
              <a:t>PRINCIPLE 1</a:t>
            </a: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It is better to prevent waste than to treat or clean up waste after it is formed.</a:t>
            </a:r>
          </a:p>
        </p:txBody>
      </p:sp>
      <p:sp>
        <p:nvSpPr>
          <p:cNvPr id="3" name="Rectangle 2"/>
          <p:cNvSpPr/>
          <p:nvPr/>
        </p:nvSpPr>
        <p:spPr>
          <a:xfrm>
            <a:off x="533400" y="876300"/>
            <a:ext cx="8153400" cy="5219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678594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ctrTitle"/>
          </p:nvPr>
        </p:nvSpPr>
        <p:spPr>
          <a:xfrm>
            <a:off x="0" y="237728"/>
            <a:ext cx="9144000" cy="1346201"/>
          </a:xfrm>
        </p:spPr>
        <p:txBody>
          <a:bodyPr anchor="ctr">
            <a:normAutofit/>
          </a:bodyPr>
          <a:lstStyle/>
          <a:p>
            <a:pPr marL="363538" algn="l"/>
            <a:r>
              <a:rPr lang="en-US" altLang="x-none" sz="4400" dirty="0">
                <a:ea typeface="ＭＳ Ｐゴシック" charset="-128"/>
              </a:rPr>
              <a:t>What is waste?</a:t>
            </a:r>
          </a:p>
        </p:txBody>
      </p:sp>
      <p:sp>
        <p:nvSpPr>
          <p:cNvPr id="2" name="TextBox 1"/>
          <p:cNvSpPr txBox="1"/>
          <p:nvPr/>
        </p:nvSpPr>
        <p:spPr>
          <a:xfrm>
            <a:off x="760185" y="1626536"/>
            <a:ext cx="7623629" cy="1077218"/>
          </a:xfrm>
          <a:prstGeom prst="rect">
            <a:avLst/>
          </a:prstGeom>
          <a:noFill/>
        </p:spPr>
        <p:txBody>
          <a:bodyPr wrap="square" rtlCol="0">
            <a:spAutoFit/>
          </a:bodyPr>
          <a:lstStyle/>
          <a:p>
            <a:pPr algn="ctr"/>
            <a:r>
              <a:rPr lang="en-US" sz="3200" dirty="0"/>
              <a:t>Anything that is is a leftover from the product/process and cannot be re-used.</a:t>
            </a:r>
          </a:p>
        </p:txBody>
      </p:sp>
      <p:sp>
        <p:nvSpPr>
          <p:cNvPr id="7" name="Rectangle 3">
            <a:extLst>
              <a:ext uri="{FF2B5EF4-FFF2-40B4-BE49-F238E27FC236}">
                <a16:creationId xmlns="" xmlns:a16="http://schemas.microsoft.com/office/drawing/2014/main" id="{726FD63A-B954-4F18-BB5D-4DBB6B1912AE}"/>
              </a:ext>
            </a:extLst>
          </p:cNvPr>
          <p:cNvSpPr txBox="1">
            <a:spLocks noChangeArrowheads="1"/>
          </p:cNvSpPr>
          <p:nvPr/>
        </p:nvSpPr>
        <p:spPr>
          <a:xfrm>
            <a:off x="548819" y="3309054"/>
            <a:ext cx="8093735" cy="435133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a:r>
              <a:rPr lang="en-US" altLang="x-none" sz="2600" dirty="0">
                <a:ea typeface="ＭＳ Ｐゴシック" charset="-128"/>
              </a:rPr>
              <a:t>Waste can be produced in any stage of a process life-cycle:</a:t>
            </a:r>
          </a:p>
          <a:p>
            <a:pPr algn="l"/>
            <a:endParaRPr lang="en-US" altLang="x-none" sz="500" dirty="0">
              <a:ea typeface="ＭＳ Ｐゴシック" charset="-128"/>
            </a:endParaRPr>
          </a:p>
          <a:p>
            <a:pPr marL="265113" indent="-93663" algn="l">
              <a:buFont typeface="Arial" panose="020B0604020202020204" pitchFamily="34" charset="0"/>
              <a:buChar char="•"/>
            </a:pPr>
            <a:r>
              <a:rPr lang="en-US" altLang="x-none" sz="2200" dirty="0">
                <a:ea typeface="ＭＳ Ｐゴシック" charset="-128"/>
              </a:rPr>
              <a:t>  Origins of feedstock</a:t>
            </a:r>
          </a:p>
          <a:p>
            <a:pPr marL="265113" indent="-93663" algn="l">
              <a:buFont typeface="Arial" panose="020B0604020202020204" pitchFamily="34" charset="0"/>
              <a:buChar char="•"/>
            </a:pPr>
            <a:r>
              <a:rPr lang="en-US" altLang="x-none" sz="2200" dirty="0">
                <a:ea typeface="ＭＳ Ｐゴシック" charset="-128"/>
              </a:rPr>
              <a:t>  Manufacturing</a:t>
            </a:r>
          </a:p>
          <a:p>
            <a:pPr marL="265113" indent="-93663" algn="l">
              <a:buFont typeface="Arial" panose="020B0604020202020204" pitchFamily="34" charset="0"/>
              <a:buChar char="•"/>
            </a:pPr>
            <a:r>
              <a:rPr lang="en-US" altLang="x-none" sz="2200" dirty="0">
                <a:ea typeface="ＭＳ Ｐゴシック" charset="-128"/>
              </a:rPr>
              <a:t>  Distribution</a:t>
            </a:r>
          </a:p>
          <a:p>
            <a:pPr marL="265113" indent="-93663" algn="l">
              <a:buFont typeface="Arial" panose="020B0604020202020204" pitchFamily="34" charset="0"/>
              <a:buChar char="•"/>
            </a:pPr>
            <a:r>
              <a:rPr lang="en-US" altLang="x-none" sz="2200" dirty="0">
                <a:ea typeface="ＭＳ Ｐゴシック" charset="-128"/>
              </a:rPr>
              <a:t>  Use</a:t>
            </a:r>
          </a:p>
          <a:p>
            <a:pPr marL="265113" indent="-93663" algn="l">
              <a:buFont typeface="Arial" panose="020B0604020202020204" pitchFamily="34" charset="0"/>
              <a:buChar char="•"/>
            </a:pPr>
            <a:r>
              <a:rPr lang="en-US" altLang="x-none" sz="2200" dirty="0">
                <a:ea typeface="ＭＳ Ｐゴシック" charset="-128"/>
              </a:rPr>
              <a:t>  End of life</a:t>
            </a:r>
          </a:p>
          <a:p>
            <a:pPr marL="457200" indent="-457200" algn="l">
              <a:buFont typeface="Arial" panose="020B0604020202020204" pitchFamily="34" charset="0"/>
              <a:buChar char="•"/>
            </a:pPr>
            <a:endParaRPr lang="en-US" altLang="x-none" sz="2800" dirty="0">
              <a:ea typeface="ＭＳ Ｐゴシック" charset="-128"/>
            </a:endParaRPr>
          </a:p>
        </p:txBody>
      </p:sp>
    </p:spTree>
    <p:extLst>
      <p:ext uri="{BB962C8B-B14F-4D97-AF65-F5344CB8AC3E}">
        <p14:creationId xmlns:p14="http://schemas.microsoft.com/office/powerpoint/2010/main" val="16742269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0" y="305549"/>
            <a:ext cx="7886700" cy="1325563"/>
          </a:xfrm>
        </p:spPr>
        <p:txBody>
          <a:bodyPr>
            <a:normAutofit/>
          </a:bodyPr>
          <a:lstStyle/>
          <a:p>
            <a:pPr marL="363538"/>
            <a:r>
              <a:rPr lang="en-US" altLang="x-none" sz="4400" dirty="0">
                <a:ea typeface="ＭＳ Ｐゴシック" charset="-128"/>
              </a:rPr>
              <a:t>When is a waste not a waste?</a:t>
            </a:r>
          </a:p>
        </p:txBody>
      </p:sp>
      <p:sp>
        <p:nvSpPr>
          <p:cNvPr id="2" name="TextBox 1"/>
          <p:cNvSpPr txBox="1"/>
          <p:nvPr/>
        </p:nvSpPr>
        <p:spPr>
          <a:xfrm>
            <a:off x="797377" y="2561162"/>
            <a:ext cx="8005537" cy="2031325"/>
          </a:xfrm>
          <a:prstGeom prst="rect">
            <a:avLst/>
          </a:prstGeom>
          <a:noFill/>
        </p:spPr>
        <p:txBody>
          <a:bodyPr wrap="square" rtlCol="0">
            <a:spAutoFit/>
          </a:bodyPr>
          <a:lstStyle/>
          <a:p>
            <a:pPr marL="342900" indent="-342900">
              <a:buAutoNum type="arabicPeriod"/>
            </a:pPr>
            <a:r>
              <a:rPr lang="en-US" sz="2800" dirty="0"/>
              <a:t>When the waste can be reused into another application where it becomes a feedstock.</a:t>
            </a:r>
          </a:p>
          <a:p>
            <a:pPr marL="342900" indent="-342900">
              <a:buAutoNum type="arabicPeriod"/>
            </a:pPr>
            <a:endParaRPr lang="en-US" sz="1400" dirty="0"/>
          </a:p>
          <a:p>
            <a:pPr marL="342900" indent="-342900">
              <a:buAutoNum type="arabicPeriod"/>
            </a:pPr>
            <a:r>
              <a:rPr lang="en-US" sz="2800" dirty="0"/>
              <a:t>When the wasted can be reduced or completely eliminated.</a:t>
            </a:r>
          </a:p>
        </p:txBody>
      </p:sp>
    </p:spTree>
    <p:extLst>
      <p:ext uri="{BB962C8B-B14F-4D97-AF65-F5344CB8AC3E}">
        <p14:creationId xmlns:p14="http://schemas.microsoft.com/office/powerpoint/2010/main" val="21283618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911" y="290235"/>
            <a:ext cx="8635644" cy="109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marL="354013">
              <a:lnSpc>
                <a:spcPct val="89000"/>
              </a:lnSpc>
              <a:spcBef>
                <a:spcPct val="0"/>
              </a:spcBef>
              <a:buClrTx/>
              <a:buSzTx/>
              <a:buFontTx/>
              <a:buNone/>
            </a:pPr>
            <a:r>
              <a:rPr lang="en-US" altLang="x-none" sz="4400" dirty="0">
                <a:latin typeface="+mj-lt"/>
              </a:rPr>
              <a:t>Principle 1: Waste prevention</a:t>
            </a:r>
          </a:p>
          <a:p>
            <a:pPr marL="354013">
              <a:lnSpc>
                <a:spcPct val="89000"/>
              </a:lnSpc>
              <a:spcBef>
                <a:spcPct val="0"/>
              </a:spcBef>
              <a:buClrTx/>
              <a:buSzTx/>
              <a:buFontTx/>
              <a:buNone/>
            </a:pPr>
            <a:r>
              <a:rPr lang="en-US" altLang="x-none" sz="4400" dirty="0">
                <a:solidFill>
                  <a:schemeClr val="bg2">
                    <a:lumMod val="25000"/>
                  </a:schemeClr>
                </a:solidFill>
                <a:latin typeface="+mj-lt"/>
              </a:rPr>
              <a:t>Case study: Phenols</a:t>
            </a:r>
          </a:p>
        </p:txBody>
      </p:sp>
      <p:sp>
        <p:nvSpPr>
          <p:cNvPr id="4" name="TextBox 3"/>
          <p:cNvSpPr txBox="1"/>
          <p:nvPr/>
        </p:nvSpPr>
        <p:spPr>
          <a:xfrm>
            <a:off x="448421" y="1725741"/>
            <a:ext cx="8208882" cy="769441"/>
          </a:xfrm>
          <a:prstGeom prst="rect">
            <a:avLst/>
          </a:prstGeom>
          <a:noFill/>
        </p:spPr>
        <p:txBody>
          <a:bodyPr wrap="square" rtlCol="0">
            <a:spAutoFit/>
          </a:bodyPr>
          <a:lstStyle/>
          <a:p>
            <a:r>
              <a:rPr lang="en-US" sz="2200" dirty="0"/>
              <a:t>Traditional method of obtaining phenols (drop-in platform chemicals) from petroleum.</a:t>
            </a:r>
          </a:p>
        </p:txBody>
      </p:sp>
      <p:sp>
        <p:nvSpPr>
          <p:cNvPr id="5" name="TextBox 4"/>
          <p:cNvSpPr txBox="1"/>
          <p:nvPr/>
        </p:nvSpPr>
        <p:spPr>
          <a:xfrm>
            <a:off x="1619867" y="2590089"/>
            <a:ext cx="1236364" cy="369332"/>
          </a:xfrm>
          <a:prstGeom prst="rect">
            <a:avLst/>
          </a:prstGeom>
          <a:noFill/>
        </p:spPr>
        <p:txBody>
          <a:bodyPr wrap="none" rtlCol="0">
            <a:spAutoFit/>
          </a:bodyPr>
          <a:lstStyle/>
          <a:p>
            <a:r>
              <a:rPr lang="en-US" b="1" dirty="0"/>
              <a:t>Petroleum </a:t>
            </a:r>
          </a:p>
        </p:txBody>
      </p:sp>
      <p:sp>
        <p:nvSpPr>
          <p:cNvPr id="6" name="TextBox 5"/>
          <p:cNvSpPr txBox="1"/>
          <p:nvPr/>
        </p:nvSpPr>
        <p:spPr>
          <a:xfrm>
            <a:off x="4123581" y="2590089"/>
            <a:ext cx="3671390" cy="369332"/>
          </a:xfrm>
          <a:prstGeom prst="rect">
            <a:avLst/>
          </a:prstGeom>
          <a:noFill/>
        </p:spPr>
        <p:txBody>
          <a:bodyPr wrap="none" rtlCol="0">
            <a:spAutoFit/>
          </a:bodyPr>
          <a:lstStyle/>
          <a:p>
            <a:r>
              <a:rPr lang="en-US" b="1" dirty="0"/>
              <a:t>Phenols  (benzene, toluene, xylenes)</a:t>
            </a:r>
          </a:p>
        </p:txBody>
      </p:sp>
      <p:sp>
        <p:nvSpPr>
          <p:cNvPr id="7" name="TextBox 6"/>
          <p:cNvSpPr txBox="1"/>
          <p:nvPr/>
        </p:nvSpPr>
        <p:spPr>
          <a:xfrm>
            <a:off x="448420" y="3861781"/>
            <a:ext cx="7808484" cy="430887"/>
          </a:xfrm>
          <a:prstGeom prst="rect">
            <a:avLst/>
          </a:prstGeom>
          <a:noFill/>
        </p:spPr>
        <p:txBody>
          <a:bodyPr wrap="none" rtlCol="0">
            <a:spAutoFit/>
          </a:bodyPr>
          <a:lstStyle/>
          <a:p>
            <a:r>
              <a:rPr lang="en-US" sz="2200" dirty="0"/>
              <a:t>Production of phenols from biomass waste using depolymerization</a:t>
            </a:r>
          </a:p>
        </p:txBody>
      </p:sp>
      <p:pic>
        <p:nvPicPr>
          <p:cNvPr id="8" name="Picture 7"/>
          <p:cNvPicPr>
            <a:picLocks noChangeAspect="1"/>
          </p:cNvPicPr>
          <p:nvPr/>
        </p:nvPicPr>
        <p:blipFill>
          <a:blip r:embed="rId2"/>
          <a:stretch>
            <a:fillRect/>
          </a:stretch>
        </p:blipFill>
        <p:spPr>
          <a:xfrm>
            <a:off x="1623809" y="4411786"/>
            <a:ext cx="5689888" cy="1217033"/>
          </a:xfrm>
          <a:prstGeom prst="rect">
            <a:avLst/>
          </a:prstGeom>
        </p:spPr>
      </p:pic>
      <p:cxnSp>
        <p:nvCxnSpPr>
          <p:cNvPr id="10" name="Straight Arrow Connector 9"/>
          <p:cNvCxnSpPr>
            <a:cxnSpLocks/>
          </p:cNvCxnSpPr>
          <p:nvPr/>
        </p:nvCxnSpPr>
        <p:spPr>
          <a:xfrm>
            <a:off x="2944719" y="2774755"/>
            <a:ext cx="9625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8421" y="3074935"/>
            <a:ext cx="7153433" cy="400110"/>
          </a:xfrm>
          <a:prstGeom prst="rect">
            <a:avLst/>
          </a:prstGeom>
          <a:noFill/>
        </p:spPr>
        <p:txBody>
          <a:bodyPr wrap="none" rtlCol="0">
            <a:spAutoFit/>
          </a:bodyPr>
          <a:lstStyle/>
          <a:p>
            <a:r>
              <a:rPr lang="en-US" sz="2000" dirty="0"/>
              <a:t>Disadvantage: Not sustainable – dependent on depleting resources</a:t>
            </a:r>
          </a:p>
        </p:txBody>
      </p:sp>
      <p:sp>
        <p:nvSpPr>
          <p:cNvPr id="12" name="TextBox 11"/>
          <p:cNvSpPr txBox="1"/>
          <p:nvPr/>
        </p:nvSpPr>
        <p:spPr>
          <a:xfrm>
            <a:off x="448420" y="5859340"/>
            <a:ext cx="6865277" cy="707886"/>
          </a:xfrm>
          <a:prstGeom prst="rect">
            <a:avLst/>
          </a:prstGeom>
          <a:noFill/>
        </p:spPr>
        <p:txBody>
          <a:bodyPr wrap="none" rtlCol="0">
            <a:spAutoFit/>
          </a:bodyPr>
          <a:lstStyle/>
          <a:p>
            <a:r>
              <a:rPr lang="en-US" sz="2000" dirty="0"/>
              <a:t>Advantage: Uses abundant product (waste) as a starting material</a:t>
            </a:r>
          </a:p>
          <a:p>
            <a:endParaRPr lang="en-US" sz="2000" dirty="0"/>
          </a:p>
        </p:txBody>
      </p:sp>
      <p:sp>
        <p:nvSpPr>
          <p:cNvPr id="2" name="Retângulo 1">
            <a:extLst>
              <a:ext uri="{FF2B5EF4-FFF2-40B4-BE49-F238E27FC236}">
                <a16:creationId xmlns="" xmlns:a16="http://schemas.microsoft.com/office/drawing/2014/main" id="{F0629654-0685-4899-9C52-CFD1DBD41DE3}"/>
              </a:ext>
            </a:extLst>
          </p:cNvPr>
          <p:cNvSpPr/>
          <p:nvPr/>
        </p:nvSpPr>
        <p:spPr>
          <a:xfrm>
            <a:off x="206477" y="1681309"/>
            <a:ext cx="8686800" cy="193203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tângulo 12">
            <a:extLst>
              <a:ext uri="{FF2B5EF4-FFF2-40B4-BE49-F238E27FC236}">
                <a16:creationId xmlns="" xmlns:a16="http://schemas.microsoft.com/office/drawing/2014/main" id="{994F5995-4263-4701-B72C-F9EDCD1F0B4D}"/>
              </a:ext>
            </a:extLst>
          </p:cNvPr>
          <p:cNvSpPr/>
          <p:nvPr/>
        </p:nvSpPr>
        <p:spPr>
          <a:xfrm>
            <a:off x="211397" y="3795245"/>
            <a:ext cx="8686800" cy="262030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125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532" y="97497"/>
            <a:ext cx="7886700" cy="1325563"/>
          </a:xfrm>
        </p:spPr>
        <p:txBody>
          <a:bodyPr/>
          <a:lstStyle/>
          <a:p>
            <a:r>
              <a:rPr lang="en-US" dirty="0"/>
              <a:t>Agenda</a:t>
            </a:r>
          </a:p>
        </p:txBody>
      </p:sp>
      <p:sp>
        <p:nvSpPr>
          <p:cNvPr id="3" name="Content Placeholder 2"/>
          <p:cNvSpPr>
            <a:spLocks noGrp="1"/>
          </p:cNvSpPr>
          <p:nvPr>
            <p:ph idx="1"/>
          </p:nvPr>
        </p:nvSpPr>
        <p:spPr>
          <a:xfrm>
            <a:off x="472532" y="1557995"/>
            <a:ext cx="7886700" cy="4351338"/>
          </a:xfrm>
        </p:spPr>
        <p:txBody>
          <a:bodyPr>
            <a:normAutofit/>
          </a:bodyPr>
          <a:lstStyle/>
          <a:p>
            <a:r>
              <a:rPr lang="en-US" dirty="0" smtClean="0">
                <a:solidFill>
                  <a:srgbClr val="00B050"/>
                </a:solidFill>
              </a:rPr>
              <a:t>8:30 Welcome Remarks</a:t>
            </a:r>
          </a:p>
          <a:p>
            <a:r>
              <a:rPr lang="en-US" dirty="0" smtClean="0">
                <a:solidFill>
                  <a:srgbClr val="00B050"/>
                </a:solidFill>
              </a:rPr>
              <a:t>9:00</a:t>
            </a:r>
            <a:r>
              <a:rPr lang="hr-HR" dirty="0">
                <a:solidFill>
                  <a:srgbClr val="00B050"/>
                </a:solidFill>
              </a:rPr>
              <a:t> – </a:t>
            </a:r>
            <a:r>
              <a:rPr lang="en-US" dirty="0" smtClean="0">
                <a:solidFill>
                  <a:srgbClr val="00B050"/>
                </a:solidFill>
              </a:rPr>
              <a:t>10:00 </a:t>
            </a:r>
            <a:r>
              <a:rPr lang="en-US" dirty="0">
                <a:solidFill>
                  <a:srgbClr val="00B050"/>
                </a:solidFill>
              </a:rPr>
              <a:t>Introduction </a:t>
            </a:r>
            <a:endParaRPr lang="en-US" dirty="0" smtClean="0">
              <a:solidFill>
                <a:srgbClr val="00B050"/>
              </a:solidFill>
            </a:endParaRPr>
          </a:p>
          <a:p>
            <a:r>
              <a:rPr lang="ro-RO" dirty="0" smtClean="0">
                <a:solidFill>
                  <a:srgbClr val="00B050"/>
                </a:solidFill>
              </a:rPr>
              <a:t>10:00</a:t>
            </a:r>
            <a:r>
              <a:rPr lang="hr-HR" dirty="0">
                <a:solidFill>
                  <a:srgbClr val="00B050"/>
                </a:solidFill>
              </a:rPr>
              <a:t> – </a:t>
            </a:r>
            <a:r>
              <a:rPr lang="ro-RO" dirty="0" smtClean="0">
                <a:solidFill>
                  <a:srgbClr val="00B050"/>
                </a:solidFill>
              </a:rPr>
              <a:t>10:20 </a:t>
            </a:r>
            <a:r>
              <a:rPr lang="ro-RO" dirty="0">
                <a:solidFill>
                  <a:srgbClr val="00B050"/>
                </a:solidFill>
              </a:rPr>
              <a:t>Break </a:t>
            </a:r>
            <a:endParaRPr lang="ro-RO" dirty="0" smtClean="0">
              <a:solidFill>
                <a:srgbClr val="00B050"/>
              </a:solidFill>
            </a:endParaRPr>
          </a:p>
          <a:p>
            <a:r>
              <a:rPr lang="ro-RO" dirty="0" smtClean="0">
                <a:solidFill>
                  <a:srgbClr val="00B050"/>
                </a:solidFill>
              </a:rPr>
              <a:t>10:20</a:t>
            </a:r>
            <a:r>
              <a:rPr lang="hr-HR" dirty="0">
                <a:solidFill>
                  <a:srgbClr val="00B050"/>
                </a:solidFill>
              </a:rPr>
              <a:t> – </a:t>
            </a:r>
            <a:r>
              <a:rPr lang="ro-RO" dirty="0" smtClean="0">
                <a:solidFill>
                  <a:srgbClr val="00B050"/>
                </a:solidFill>
              </a:rPr>
              <a:t>12:00 </a:t>
            </a:r>
            <a:r>
              <a:rPr lang="en-US" dirty="0" smtClean="0">
                <a:solidFill>
                  <a:srgbClr val="00B050"/>
                </a:solidFill>
              </a:rPr>
              <a:t>Fundamentals </a:t>
            </a:r>
            <a:r>
              <a:rPr lang="en-US" dirty="0">
                <a:solidFill>
                  <a:srgbClr val="00B050"/>
                </a:solidFill>
              </a:rPr>
              <a:t>of Green Chemistry  </a:t>
            </a:r>
            <a:endParaRPr lang="en-US" dirty="0" smtClean="0"/>
          </a:p>
          <a:p>
            <a:r>
              <a:rPr lang="hr-HR" dirty="0" smtClean="0">
                <a:solidFill>
                  <a:srgbClr val="00B050"/>
                </a:solidFill>
              </a:rPr>
              <a:t>12:30 </a:t>
            </a:r>
            <a:r>
              <a:rPr lang="hr-HR" dirty="0">
                <a:solidFill>
                  <a:srgbClr val="00B050"/>
                </a:solidFill>
              </a:rPr>
              <a:t>– </a:t>
            </a:r>
            <a:r>
              <a:rPr lang="hr-HR" dirty="0" smtClean="0">
                <a:solidFill>
                  <a:srgbClr val="00B050"/>
                </a:solidFill>
              </a:rPr>
              <a:t>12:45 </a:t>
            </a:r>
            <a:r>
              <a:rPr lang="en-US" dirty="0">
                <a:solidFill>
                  <a:srgbClr val="00B050"/>
                </a:solidFill>
              </a:rPr>
              <a:t>Lunch and Networking </a:t>
            </a:r>
            <a:endParaRPr lang="en-US" dirty="0" smtClean="0">
              <a:solidFill>
                <a:srgbClr val="00B050"/>
              </a:solidFill>
            </a:endParaRPr>
          </a:p>
          <a:p>
            <a:r>
              <a:rPr lang="en-US" dirty="0" smtClean="0">
                <a:solidFill>
                  <a:srgbClr val="00B050"/>
                </a:solidFill>
              </a:rPr>
              <a:t>12:45 </a:t>
            </a:r>
            <a:r>
              <a:rPr lang="en-US" dirty="0">
                <a:solidFill>
                  <a:srgbClr val="00B050"/>
                </a:solidFill>
              </a:rPr>
              <a:t>– </a:t>
            </a:r>
            <a:r>
              <a:rPr lang="en-US" dirty="0" smtClean="0">
                <a:solidFill>
                  <a:srgbClr val="00B050"/>
                </a:solidFill>
              </a:rPr>
              <a:t>14:15 </a:t>
            </a:r>
            <a:r>
              <a:rPr lang="en-US" dirty="0">
                <a:solidFill>
                  <a:srgbClr val="00B050"/>
                </a:solidFill>
              </a:rPr>
              <a:t>Areas or Research in Green </a:t>
            </a:r>
            <a:r>
              <a:rPr lang="en-US" dirty="0" smtClean="0">
                <a:solidFill>
                  <a:srgbClr val="00B050"/>
                </a:solidFill>
              </a:rPr>
              <a:t>Chemistry</a:t>
            </a:r>
          </a:p>
          <a:p>
            <a:r>
              <a:rPr lang="is-IS" dirty="0" smtClean="0">
                <a:solidFill>
                  <a:srgbClr val="00B050"/>
                </a:solidFill>
              </a:rPr>
              <a:t>14:15</a:t>
            </a:r>
            <a:r>
              <a:rPr lang="hr-HR" dirty="0">
                <a:solidFill>
                  <a:srgbClr val="00B050"/>
                </a:solidFill>
              </a:rPr>
              <a:t> – </a:t>
            </a:r>
            <a:r>
              <a:rPr lang="is-IS" dirty="0" smtClean="0">
                <a:solidFill>
                  <a:srgbClr val="00B050"/>
                </a:solidFill>
              </a:rPr>
              <a:t>14:30 </a:t>
            </a:r>
            <a:r>
              <a:rPr lang="ro-RO" dirty="0">
                <a:solidFill>
                  <a:srgbClr val="00B050"/>
                </a:solidFill>
              </a:rPr>
              <a:t>Break </a:t>
            </a:r>
            <a:endParaRPr lang="ro-RO" dirty="0" smtClean="0">
              <a:solidFill>
                <a:srgbClr val="00B050"/>
              </a:solidFill>
            </a:endParaRPr>
          </a:p>
          <a:p>
            <a:r>
              <a:rPr lang="hr-HR" dirty="0" smtClean="0">
                <a:solidFill>
                  <a:srgbClr val="00B050"/>
                </a:solidFill>
              </a:rPr>
              <a:t>14:30 </a:t>
            </a:r>
            <a:r>
              <a:rPr lang="hr-HR" dirty="0">
                <a:solidFill>
                  <a:srgbClr val="00B050"/>
                </a:solidFill>
              </a:rPr>
              <a:t>– 16:00 </a:t>
            </a:r>
            <a:r>
              <a:rPr lang="en-US" dirty="0">
                <a:solidFill>
                  <a:srgbClr val="00B050"/>
                </a:solidFill>
              </a:rPr>
              <a:t>Case Study examples </a:t>
            </a:r>
            <a:endParaRPr lang="en-US" dirty="0" smtClean="0">
              <a:solidFill>
                <a:srgbClr val="00B050"/>
              </a:solidFill>
            </a:endParaRPr>
          </a:p>
          <a:p>
            <a:r>
              <a:rPr lang="en-US" dirty="0" smtClean="0">
                <a:solidFill>
                  <a:srgbClr val="00B050"/>
                </a:solidFill>
              </a:rPr>
              <a:t>16:00 </a:t>
            </a:r>
            <a:r>
              <a:rPr lang="en-US" dirty="0">
                <a:solidFill>
                  <a:srgbClr val="00B050"/>
                </a:solidFill>
              </a:rPr>
              <a:t>Closing </a:t>
            </a:r>
            <a:r>
              <a:rPr lang="en-US" dirty="0" smtClean="0">
                <a:solidFill>
                  <a:srgbClr val="00B050"/>
                </a:solidFill>
              </a:rPr>
              <a:t>Remarks</a:t>
            </a:r>
            <a:endParaRPr lang="is-IS" dirty="0"/>
          </a:p>
        </p:txBody>
      </p:sp>
      <p:sp>
        <p:nvSpPr>
          <p:cNvPr id="4" name="Slide Number Placeholder 3"/>
          <p:cNvSpPr>
            <a:spLocks noGrp="1"/>
          </p:cNvSpPr>
          <p:nvPr>
            <p:ph type="sldNum" sz="quarter" idx="12"/>
          </p:nvPr>
        </p:nvSpPr>
        <p:spPr/>
        <p:txBody>
          <a:bodyPr/>
          <a:lstStyle/>
          <a:p>
            <a:fld id="{02A9ED07-9571-E14F-B8DD-ED921D6D7475}" type="slidenum">
              <a:rPr lang="en-US" smtClean="0"/>
              <a:t>2</a:t>
            </a:fld>
            <a:endParaRPr lang="en-US"/>
          </a:p>
        </p:txBody>
      </p:sp>
    </p:spTree>
    <p:extLst>
      <p:ext uri="{BB962C8B-B14F-4D97-AF65-F5344CB8AC3E}">
        <p14:creationId xmlns:p14="http://schemas.microsoft.com/office/powerpoint/2010/main" val="1083832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ctrTitle"/>
          </p:nvPr>
        </p:nvSpPr>
        <p:spPr>
          <a:xfrm>
            <a:off x="685800" y="3175408"/>
            <a:ext cx="7772400" cy="1814052"/>
          </a:xfrm>
          <a:noFill/>
        </p:spPr>
        <p:txBody>
          <a:bodyPr anchor="ctr">
            <a:noAutofit/>
          </a:bodyPr>
          <a:lstStyle/>
          <a:p>
            <a:pPr algn="ctr"/>
            <a:r>
              <a:rPr lang="en-US" altLang="x-none" sz="3200" b="1" dirty="0">
                <a:latin typeface="Calibri Regular" charset="0"/>
                <a:ea typeface="ＭＳ Ｐゴシック" charset="-128"/>
              </a:rPr>
              <a:t>PRINCIPLE 2</a:t>
            </a: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Synthetic methods should be designed to maximize the incorporation of all materials used into the final product.</a:t>
            </a:r>
          </a:p>
        </p:txBody>
      </p:sp>
      <p:sp>
        <p:nvSpPr>
          <p:cNvPr id="4" name="Rectangle 3"/>
          <p:cNvSpPr/>
          <p:nvPr/>
        </p:nvSpPr>
        <p:spPr>
          <a:xfrm>
            <a:off x="495300" y="977900"/>
            <a:ext cx="8153400" cy="5207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23964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14000"/>
              </a:lnSpc>
            </a:pPr>
            <a:r>
              <a:rPr lang="en-US" sz="2800" dirty="0"/>
              <a:t>Ideally all atoms from the reagents are incorporated into a final product </a:t>
            </a:r>
          </a:p>
          <a:p>
            <a:pPr marL="342900" lvl="1" indent="0">
              <a:lnSpc>
                <a:spcPct val="114000"/>
              </a:lnSpc>
              <a:buNone/>
            </a:pPr>
            <a:r>
              <a:rPr lang="en-US" sz="2500" dirty="0"/>
              <a:t>-  High atom economy </a:t>
            </a:r>
            <a:r>
              <a:rPr lang="en-US" sz="2500" dirty="0">
                <a:sym typeface="Wingdings" panose="05000000000000000000" pitchFamily="2" charset="2"/>
              </a:rPr>
              <a:t> ↔  less waste production</a:t>
            </a:r>
            <a:endParaRPr lang="en-US" sz="2500" dirty="0"/>
          </a:p>
          <a:p>
            <a:pPr>
              <a:lnSpc>
                <a:spcPct val="114000"/>
              </a:lnSpc>
            </a:pPr>
            <a:r>
              <a:rPr lang="en-US" sz="2800" dirty="0"/>
              <a:t>There are no co-products or by products in the reaction</a:t>
            </a:r>
          </a:p>
          <a:p>
            <a:pPr>
              <a:lnSpc>
                <a:spcPct val="114000"/>
              </a:lnSpc>
            </a:pPr>
            <a:r>
              <a:rPr lang="en-US" sz="2800" dirty="0"/>
              <a:t>The molecular waste is therefore reduced</a:t>
            </a:r>
          </a:p>
        </p:txBody>
      </p:sp>
      <p:sp>
        <p:nvSpPr>
          <p:cNvPr id="5" name="Rectangle 2"/>
          <p:cNvSpPr>
            <a:spLocks noGrp="1" noChangeArrowheads="1"/>
          </p:cNvSpPr>
          <p:nvPr>
            <p:ph type="title"/>
          </p:nvPr>
        </p:nvSpPr>
        <p:spPr>
          <a:xfrm>
            <a:off x="0" y="239661"/>
            <a:ext cx="8316913" cy="1131888"/>
          </a:xfrm>
          <a:noFill/>
        </p:spPr>
        <p:txBody>
          <a:bodyPr>
            <a:normAutofit/>
          </a:bodyPr>
          <a:lstStyle/>
          <a:p>
            <a:pPr marL="354013"/>
            <a:r>
              <a:rPr lang="en-US" altLang="x-none" sz="4400" dirty="0">
                <a:ea typeface="ＭＳ Ｐゴシック" charset="-128"/>
              </a:rPr>
              <a:t>Principle 2: Atom economy</a:t>
            </a:r>
          </a:p>
        </p:txBody>
      </p:sp>
    </p:spTree>
    <p:extLst>
      <p:ext uri="{BB962C8B-B14F-4D97-AF65-F5344CB8AC3E}">
        <p14:creationId xmlns:p14="http://schemas.microsoft.com/office/powerpoint/2010/main" val="17649091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Text Box 7"/>
          <p:cNvSpPr txBox="1">
            <a:spLocks noChangeArrowheads="1"/>
          </p:cNvSpPr>
          <p:nvPr/>
        </p:nvSpPr>
        <p:spPr bwMode="auto">
          <a:xfrm>
            <a:off x="175303" y="122233"/>
            <a:ext cx="7257692" cy="1077218"/>
          </a:xfrm>
          <a:prstGeom prst="rect">
            <a:avLst/>
          </a:prstGeom>
          <a:noFill/>
          <a:ln w="9525">
            <a:noFill/>
            <a:miter lim="800000"/>
            <a:headEnd/>
            <a:tailEnd/>
          </a:ln>
          <a:effectLst/>
        </p:spPr>
        <p:txBody>
          <a:bodyPr wrap="none">
            <a:spAutoFit/>
          </a:bodyPr>
          <a:lstStyle/>
          <a:p>
            <a:r>
              <a:rPr lang="en-GB" sz="3200" dirty="0"/>
              <a:t>Atom efficient </a:t>
            </a:r>
            <a:r>
              <a:rPr lang="en-GB" sz="3200" smtClean="0"/>
              <a:t>reactions </a:t>
            </a:r>
          </a:p>
          <a:p>
            <a:r>
              <a:rPr lang="en-GB" sz="3200" dirty="0" smtClean="0"/>
              <a:t>Cycloadditions/Rearrangements/Additions</a:t>
            </a:r>
            <a:endParaRPr lang="en-GB" sz="3200" dirty="0"/>
          </a:p>
        </p:txBody>
      </p:sp>
      <p:sp>
        <p:nvSpPr>
          <p:cNvPr id="14345" name="Text Box 9"/>
          <p:cNvSpPr txBox="1">
            <a:spLocks noChangeArrowheads="1"/>
          </p:cNvSpPr>
          <p:nvPr/>
        </p:nvSpPr>
        <p:spPr bwMode="auto">
          <a:xfrm>
            <a:off x="371351" y="1741281"/>
            <a:ext cx="6147837" cy="369332"/>
          </a:xfrm>
          <a:prstGeom prst="rect">
            <a:avLst/>
          </a:prstGeom>
          <a:noFill/>
          <a:ln w="9525">
            <a:noFill/>
            <a:miter lim="800000"/>
            <a:headEnd/>
            <a:tailEnd/>
          </a:ln>
          <a:effectLst/>
        </p:spPr>
        <p:txBody>
          <a:bodyPr wrap="none">
            <a:spAutoFit/>
          </a:bodyPr>
          <a:lstStyle/>
          <a:p>
            <a:r>
              <a:rPr lang="en-US" b="1" dirty="0" err="1"/>
              <a:t>Cycloadditions</a:t>
            </a:r>
            <a:r>
              <a:rPr lang="en-US" b="1" dirty="0"/>
              <a:t>, e.g. Diels-Alder (100% atom economy)</a:t>
            </a:r>
            <a:endParaRPr lang="en-US" b="1" dirty="0">
              <a:cs typeface="Arial" charset="0"/>
            </a:endParaRPr>
          </a:p>
        </p:txBody>
      </p:sp>
      <p:pic>
        <p:nvPicPr>
          <p:cNvPr id="14346" name="Picture 10" descr="Aldrin synthesis tif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2259" y="2183638"/>
            <a:ext cx="7578725" cy="1652587"/>
          </a:xfrm>
          <a:prstGeom prst="rect">
            <a:avLst/>
          </a:prstGeom>
          <a:noFill/>
        </p:spPr>
      </p:pic>
      <p:sp>
        <p:nvSpPr>
          <p:cNvPr id="14347" name="Text Box 11"/>
          <p:cNvSpPr txBox="1">
            <a:spLocks noChangeArrowheads="1"/>
          </p:cNvSpPr>
          <p:nvPr/>
        </p:nvSpPr>
        <p:spPr bwMode="auto">
          <a:xfrm>
            <a:off x="583334" y="3694938"/>
            <a:ext cx="1063112" cy="369332"/>
          </a:xfrm>
          <a:prstGeom prst="rect">
            <a:avLst/>
          </a:prstGeom>
          <a:solidFill>
            <a:schemeClr val="accent5">
              <a:lumMod val="40000"/>
              <a:lumOff val="60000"/>
            </a:schemeClr>
          </a:solidFill>
          <a:ln w="9525">
            <a:solidFill>
              <a:schemeClr val="accent5">
                <a:lumMod val="75000"/>
              </a:schemeClr>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r>
              <a:rPr lang="en-US" b="1"/>
              <a:t>FW = 66</a:t>
            </a:r>
            <a:endParaRPr lang="en-GB" b="1"/>
          </a:p>
        </p:txBody>
      </p:sp>
      <p:sp>
        <p:nvSpPr>
          <p:cNvPr id="14348" name="Text Box 12"/>
          <p:cNvSpPr txBox="1">
            <a:spLocks noChangeArrowheads="1"/>
          </p:cNvSpPr>
          <p:nvPr/>
        </p:nvSpPr>
        <p:spPr bwMode="auto">
          <a:xfrm>
            <a:off x="1612034" y="2470975"/>
            <a:ext cx="633507" cy="369332"/>
          </a:xfrm>
          <a:prstGeom prst="rect">
            <a:avLst/>
          </a:prstGeom>
          <a:solidFill>
            <a:schemeClr val="accent5">
              <a:lumMod val="40000"/>
              <a:lumOff val="60000"/>
            </a:schemeClr>
          </a:solidFill>
          <a:ln w="9525">
            <a:solidFill>
              <a:schemeClr val="accent5">
                <a:lumMod val="75000"/>
              </a:schemeClr>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r>
              <a:rPr lang="en-US" b="1"/>
              <a:t>62.5</a:t>
            </a:r>
            <a:endParaRPr lang="en-GB" b="1"/>
          </a:p>
        </p:txBody>
      </p:sp>
      <p:sp>
        <p:nvSpPr>
          <p:cNvPr id="14349" name="Text Box 13"/>
          <p:cNvSpPr txBox="1">
            <a:spLocks noChangeArrowheads="1"/>
          </p:cNvSpPr>
          <p:nvPr/>
        </p:nvSpPr>
        <p:spPr bwMode="auto">
          <a:xfrm>
            <a:off x="3751984" y="3401250"/>
            <a:ext cx="441146" cy="369332"/>
          </a:xfrm>
          <a:prstGeom prst="rect">
            <a:avLst/>
          </a:prstGeom>
          <a:solidFill>
            <a:schemeClr val="accent5">
              <a:lumMod val="40000"/>
              <a:lumOff val="60000"/>
            </a:schemeClr>
          </a:solidFill>
          <a:ln w="9525">
            <a:solidFill>
              <a:schemeClr val="accent5">
                <a:lumMod val="75000"/>
              </a:schemeClr>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r>
              <a:rPr lang="en-US" b="1"/>
              <a:t>40</a:t>
            </a:r>
            <a:endParaRPr lang="en-GB" b="1"/>
          </a:p>
        </p:txBody>
      </p:sp>
      <p:sp>
        <p:nvSpPr>
          <p:cNvPr id="14350" name="Text Box 14"/>
          <p:cNvSpPr txBox="1">
            <a:spLocks noChangeArrowheads="1"/>
          </p:cNvSpPr>
          <p:nvPr/>
        </p:nvSpPr>
        <p:spPr bwMode="auto">
          <a:xfrm>
            <a:off x="6417397" y="2110613"/>
            <a:ext cx="569387" cy="369332"/>
          </a:xfrm>
          <a:prstGeom prst="rect">
            <a:avLst/>
          </a:prstGeom>
          <a:solidFill>
            <a:schemeClr val="accent5">
              <a:lumMod val="40000"/>
              <a:lumOff val="60000"/>
            </a:schemeClr>
          </a:solidFill>
          <a:ln w="9525">
            <a:solidFill>
              <a:schemeClr val="accent5">
                <a:lumMod val="75000"/>
              </a:schemeClr>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r>
              <a:rPr lang="en-US" b="1"/>
              <a:t>273</a:t>
            </a:r>
            <a:endParaRPr lang="en-GB" b="1"/>
          </a:p>
        </p:txBody>
      </p:sp>
      <p:sp>
        <p:nvSpPr>
          <p:cNvPr id="14353" name="Text Box 17"/>
          <p:cNvSpPr txBox="1">
            <a:spLocks noChangeArrowheads="1"/>
          </p:cNvSpPr>
          <p:nvPr/>
        </p:nvSpPr>
        <p:spPr bwMode="auto">
          <a:xfrm>
            <a:off x="7065097" y="3910838"/>
            <a:ext cx="1060450" cy="366712"/>
          </a:xfrm>
          <a:prstGeom prst="rect">
            <a:avLst/>
          </a:prstGeom>
          <a:noFill/>
          <a:ln w="9525">
            <a:noFill/>
            <a:miter lim="800000"/>
            <a:headEnd/>
            <a:tailEnd/>
          </a:ln>
          <a:effectLst/>
        </p:spPr>
        <p:txBody>
          <a:bodyPr wrap="none">
            <a:spAutoFit/>
          </a:bodyPr>
          <a:lstStyle/>
          <a:p>
            <a:r>
              <a:rPr lang="en-US" b="1"/>
              <a:t>"Aldrin"</a:t>
            </a:r>
            <a:endParaRPr lang="en-GB" b="1"/>
          </a:p>
        </p:txBody>
      </p:sp>
      <p:sp>
        <p:nvSpPr>
          <p:cNvPr id="14352" name="Text Box 16"/>
          <p:cNvSpPr txBox="1">
            <a:spLocks noChangeArrowheads="1"/>
          </p:cNvSpPr>
          <p:nvPr/>
        </p:nvSpPr>
        <p:spPr bwMode="auto">
          <a:xfrm>
            <a:off x="1767239" y="5254011"/>
            <a:ext cx="5788764" cy="64633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spAutoFit/>
          </a:bodyPr>
          <a:lstStyle/>
          <a:p>
            <a:r>
              <a:rPr lang="en-US" b="1" dirty="0"/>
              <a:t>Overall atom economy = 363 / (66 + 62.5 + 40 + 273)</a:t>
            </a:r>
          </a:p>
          <a:p>
            <a:r>
              <a:rPr lang="en-US" b="1" dirty="0"/>
              <a:t>                                     = 82.2 %</a:t>
            </a:r>
            <a:endParaRPr lang="en-GB" b="1" dirty="0"/>
          </a:p>
        </p:txBody>
      </p:sp>
      <p:pic>
        <p:nvPicPr>
          <p:cNvPr id="24" name="Picture 23" descr="200px-Aldrin.sv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4709" y="2559413"/>
            <a:ext cx="1747912" cy="1476986"/>
          </a:xfrm>
          <a:prstGeom prst="rect">
            <a:avLst/>
          </a:prstGeom>
          <a:solidFill>
            <a:schemeClr val="bg1"/>
          </a:solidFill>
        </p:spPr>
      </p:pic>
      <p:sp>
        <p:nvSpPr>
          <p:cNvPr id="14351" name="Text Box 15"/>
          <p:cNvSpPr txBox="1">
            <a:spLocks noChangeArrowheads="1"/>
          </p:cNvSpPr>
          <p:nvPr/>
        </p:nvSpPr>
        <p:spPr bwMode="auto">
          <a:xfrm>
            <a:off x="8217622" y="2615438"/>
            <a:ext cx="569387" cy="369332"/>
          </a:xfrm>
          <a:prstGeom prst="rect">
            <a:avLst/>
          </a:prstGeom>
          <a:solidFill>
            <a:schemeClr val="accent5">
              <a:lumMod val="40000"/>
              <a:lumOff val="60000"/>
            </a:schemeClr>
          </a:solidFill>
          <a:ln w="9525">
            <a:solidFill>
              <a:schemeClr val="accent5">
                <a:lumMod val="75000"/>
              </a:schemeClr>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r>
              <a:rPr lang="en-US" b="1" dirty="0"/>
              <a:t>363</a:t>
            </a:r>
            <a:endParaRPr lang="en-GB" b="1" dirty="0"/>
          </a:p>
        </p:txBody>
      </p:sp>
    </p:spTree>
    <p:extLst>
      <p:ext uri="{BB962C8B-B14F-4D97-AF65-F5344CB8AC3E}">
        <p14:creationId xmlns:p14="http://schemas.microsoft.com/office/powerpoint/2010/main" val="1706212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a:xfrm>
            <a:off x="0" y="282843"/>
            <a:ext cx="8316913" cy="1265737"/>
          </a:xfrm>
          <a:noFill/>
        </p:spPr>
        <p:txBody>
          <a:bodyPr>
            <a:normAutofit fontScale="90000"/>
          </a:bodyPr>
          <a:lstStyle/>
          <a:p>
            <a:pPr marL="354013"/>
            <a:r>
              <a:rPr lang="en-US" altLang="x-none" sz="4400" dirty="0">
                <a:ea typeface="ＭＳ Ｐゴシック" charset="-128"/>
              </a:rPr>
              <a:t>Principle 2: Atom economy</a:t>
            </a:r>
            <a:br>
              <a:rPr lang="en-US" altLang="x-none" sz="4400" dirty="0">
                <a:ea typeface="ＭＳ Ｐゴシック" charset="-128"/>
              </a:rPr>
            </a:br>
            <a:r>
              <a:rPr lang="en-US" altLang="x-none" sz="4400" dirty="0">
                <a:solidFill>
                  <a:schemeClr val="bg2">
                    <a:lumMod val="50000"/>
                  </a:schemeClr>
                </a:solidFill>
                <a:ea typeface="ＭＳ Ｐゴシック" charset="-128"/>
              </a:rPr>
              <a:t>Case study: styrene</a:t>
            </a:r>
          </a:p>
        </p:txBody>
      </p:sp>
      <p:sp>
        <p:nvSpPr>
          <p:cNvPr id="2" name="Text Placeholder 1"/>
          <p:cNvSpPr>
            <a:spLocks noGrp="1"/>
          </p:cNvSpPr>
          <p:nvPr>
            <p:ph type="body" sz="half" idx="1"/>
          </p:nvPr>
        </p:nvSpPr>
        <p:spPr>
          <a:xfrm>
            <a:off x="328386" y="1839004"/>
            <a:ext cx="7988527" cy="760186"/>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Traditional method of styrene production:</a:t>
            </a:r>
          </a:p>
        </p:txBody>
      </p:sp>
      <p:sp>
        <p:nvSpPr>
          <p:cNvPr id="6" name="TextBox 5"/>
          <p:cNvSpPr txBox="1"/>
          <p:nvPr/>
        </p:nvSpPr>
        <p:spPr>
          <a:xfrm>
            <a:off x="399610" y="4709961"/>
            <a:ext cx="6586740" cy="1015663"/>
          </a:xfrm>
          <a:prstGeom prst="rect">
            <a:avLst/>
          </a:prstGeom>
          <a:noFill/>
        </p:spPr>
        <p:txBody>
          <a:bodyPr wrap="none" rtlCol="0">
            <a:spAutoFit/>
          </a:bodyPr>
          <a:lstStyle/>
          <a:p>
            <a:r>
              <a:rPr lang="en-US" sz="2000" dirty="0"/>
              <a:t>Disadvantages:</a:t>
            </a:r>
          </a:p>
          <a:p>
            <a:pPr marL="285750" indent="-285750">
              <a:buFont typeface="Arial" charset="0"/>
              <a:buChar char="•"/>
            </a:pPr>
            <a:r>
              <a:rPr lang="en-US" sz="2000" dirty="0"/>
              <a:t>Use of benzene, a known carcinogen, as a starting material</a:t>
            </a:r>
          </a:p>
          <a:p>
            <a:pPr marL="285750" indent="-285750">
              <a:buFont typeface="Arial" charset="0"/>
              <a:buChar char="•"/>
            </a:pPr>
            <a:r>
              <a:rPr lang="en-US" sz="2000" dirty="0"/>
              <a:t>High temperature (800-950 </a:t>
            </a:r>
            <a:r>
              <a:rPr lang="en-US" sz="2000" baseline="30000" dirty="0"/>
              <a:t>0</a:t>
            </a:r>
            <a:r>
              <a:rPr lang="en-US" sz="2000" dirty="0"/>
              <a:t>C)</a:t>
            </a:r>
          </a:p>
        </p:txBody>
      </p:sp>
      <p:graphicFrame>
        <p:nvGraphicFramePr>
          <p:cNvPr id="3" name="Objeto 2">
            <a:extLst>
              <a:ext uri="{FF2B5EF4-FFF2-40B4-BE49-F238E27FC236}">
                <a16:creationId xmlns="" xmlns:a16="http://schemas.microsoft.com/office/drawing/2014/main" id="{3A5A9C3D-E4B7-492A-AFFE-574740958EAA}"/>
              </a:ext>
            </a:extLst>
          </p:cNvPr>
          <p:cNvGraphicFramePr>
            <a:graphicFrameLocks noChangeAspect="1"/>
          </p:cNvGraphicFramePr>
          <p:nvPr>
            <p:extLst>
              <p:ext uri="{D42A27DB-BD31-4B8C-83A1-F6EECF244321}">
                <p14:modId xmlns:p14="http://schemas.microsoft.com/office/powerpoint/2010/main" val="2130910313"/>
              </p:ext>
            </p:extLst>
          </p:nvPr>
        </p:nvGraphicFramePr>
        <p:xfrm>
          <a:off x="399610" y="2468397"/>
          <a:ext cx="8308718" cy="1728622"/>
        </p:xfrm>
        <a:graphic>
          <a:graphicData uri="http://schemas.openxmlformats.org/presentationml/2006/ole">
            <mc:AlternateContent xmlns:mc="http://schemas.openxmlformats.org/markup-compatibility/2006">
              <mc:Choice xmlns:v="urn:schemas-microsoft-com:vml" Requires="v">
                <p:oleObj spid="_x0000_s957551" name="CS ChemDraw Drawing" r:id="rId4" imgW="4655268" imgH="968698" progId="ChemDraw.Document.6.0">
                  <p:embed/>
                </p:oleObj>
              </mc:Choice>
              <mc:Fallback>
                <p:oleObj name="CS ChemDraw Drawing" r:id="rId4" imgW="4655268" imgH="968698" progId="ChemDraw.Document.6.0">
                  <p:embed/>
                  <p:pic>
                    <p:nvPicPr>
                      <p:cNvPr id="0" name=""/>
                      <p:cNvPicPr/>
                      <p:nvPr/>
                    </p:nvPicPr>
                    <p:blipFill>
                      <a:blip r:embed="rId5"/>
                      <a:stretch>
                        <a:fillRect/>
                      </a:stretch>
                    </p:blipFill>
                    <p:spPr>
                      <a:xfrm>
                        <a:off x="399610" y="2468397"/>
                        <a:ext cx="8308718" cy="1728622"/>
                      </a:xfrm>
                      <a:prstGeom prst="rect">
                        <a:avLst/>
                      </a:prstGeom>
                    </p:spPr>
                  </p:pic>
                </p:oleObj>
              </mc:Fallback>
            </mc:AlternateContent>
          </a:graphicData>
        </a:graphic>
      </p:graphicFrame>
      <p:sp>
        <p:nvSpPr>
          <p:cNvPr id="8" name="Retângulo 7">
            <a:extLst>
              <a:ext uri="{FF2B5EF4-FFF2-40B4-BE49-F238E27FC236}">
                <a16:creationId xmlns="" xmlns:a16="http://schemas.microsoft.com/office/drawing/2014/main" id="{24E2DF64-BCF0-4344-8F75-E1AB9F0CF5FC}"/>
              </a:ext>
            </a:extLst>
          </p:cNvPr>
          <p:cNvSpPr/>
          <p:nvPr/>
        </p:nvSpPr>
        <p:spPr>
          <a:xfrm>
            <a:off x="206477" y="1725554"/>
            <a:ext cx="8686800" cy="446876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81275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
          </p:nvPr>
        </p:nvSpPr>
        <p:spPr>
          <a:xfrm>
            <a:off x="328386" y="2074225"/>
            <a:ext cx="7988527" cy="760186"/>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Styrene production from butadiene using Diels-Alder reaction</a:t>
            </a:r>
          </a:p>
        </p:txBody>
      </p:sp>
      <p:sp>
        <p:nvSpPr>
          <p:cNvPr id="6" name="TextBox 5"/>
          <p:cNvSpPr txBox="1"/>
          <p:nvPr/>
        </p:nvSpPr>
        <p:spPr>
          <a:xfrm>
            <a:off x="357882" y="4734992"/>
            <a:ext cx="4911216" cy="1323439"/>
          </a:xfrm>
          <a:prstGeom prst="rect">
            <a:avLst/>
          </a:prstGeom>
          <a:noFill/>
        </p:spPr>
        <p:txBody>
          <a:bodyPr wrap="none" rtlCol="0">
            <a:spAutoFit/>
          </a:bodyPr>
          <a:lstStyle/>
          <a:p>
            <a:r>
              <a:rPr lang="en-US" sz="2000" dirty="0"/>
              <a:t>Advantages:</a:t>
            </a:r>
          </a:p>
          <a:p>
            <a:pPr marL="285750" indent="-285750">
              <a:buFont typeface="Arial" charset="0"/>
              <a:buChar char="•"/>
            </a:pPr>
            <a:r>
              <a:rPr lang="en-US" sz="2000" dirty="0"/>
              <a:t>Diels-Alder reaction =100% atom economy</a:t>
            </a:r>
          </a:p>
          <a:p>
            <a:pPr marL="285750" indent="-285750">
              <a:buFont typeface="Arial" charset="0"/>
              <a:buChar char="•"/>
            </a:pPr>
            <a:r>
              <a:rPr lang="en-US" sz="2000" dirty="0"/>
              <a:t>Use of non-toxic starting material</a:t>
            </a:r>
          </a:p>
          <a:p>
            <a:endParaRPr lang="en-US" sz="2000" dirty="0"/>
          </a:p>
        </p:txBody>
      </p:sp>
      <p:sp>
        <p:nvSpPr>
          <p:cNvPr id="10" name="Rectangle 2">
            <a:extLst>
              <a:ext uri="{FF2B5EF4-FFF2-40B4-BE49-F238E27FC236}">
                <a16:creationId xmlns="" xmlns:a16="http://schemas.microsoft.com/office/drawing/2014/main" id="{DA1F2F52-E1AD-4548-99CA-B70C8A873D67}"/>
              </a:ext>
            </a:extLst>
          </p:cNvPr>
          <p:cNvSpPr txBox="1">
            <a:spLocks noChangeArrowheads="1"/>
          </p:cNvSpPr>
          <p:nvPr/>
        </p:nvSpPr>
        <p:spPr>
          <a:xfrm>
            <a:off x="0" y="282843"/>
            <a:ext cx="8316913" cy="1265737"/>
          </a:xfrm>
          <a:prstGeom prst="rect">
            <a:avLst/>
          </a:prstGeom>
          <a:noFill/>
        </p:spPr>
        <p:txBody>
          <a:bodyPr vert="horz" lIns="91440" tIns="45720" rIns="91440" bIns="4572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54013"/>
            <a:r>
              <a:rPr lang="en-US" altLang="x-none" sz="4400" dirty="0">
                <a:ea typeface="ＭＳ Ｐゴシック" charset="-128"/>
              </a:rPr>
              <a:t>Principle 2: Atom economy</a:t>
            </a:r>
            <a:br>
              <a:rPr lang="en-US" altLang="x-none" sz="4400" dirty="0">
                <a:ea typeface="ＭＳ Ｐゴシック" charset="-128"/>
              </a:rPr>
            </a:br>
            <a:r>
              <a:rPr lang="en-US" altLang="x-none" sz="4400" dirty="0">
                <a:solidFill>
                  <a:schemeClr val="bg2">
                    <a:lumMod val="50000"/>
                  </a:schemeClr>
                </a:solidFill>
                <a:ea typeface="ＭＳ Ｐゴシック" charset="-128"/>
              </a:rPr>
              <a:t>Case study: styrene</a:t>
            </a:r>
          </a:p>
        </p:txBody>
      </p:sp>
      <p:sp>
        <p:nvSpPr>
          <p:cNvPr id="12" name="Retângulo 11">
            <a:extLst>
              <a:ext uri="{FF2B5EF4-FFF2-40B4-BE49-F238E27FC236}">
                <a16:creationId xmlns="" xmlns:a16="http://schemas.microsoft.com/office/drawing/2014/main" id="{B31990A8-4437-423B-B6B6-3BC2082C0C96}"/>
              </a:ext>
            </a:extLst>
          </p:cNvPr>
          <p:cNvSpPr/>
          <p:nvPr/>
        </p:nvSpPr>
        <p:spPr>
          <a:xfrm>
            <a:off x="206477" y="1725554"/>
            <a:ext cx="8686800" cy="4468768"/>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581890" y="3091377"/>
            <a:ext cx="8028709" cy="883663"/>
          </a:xfrm>
          <a:prstGeom prst="rect">
            <a:avLst/>
          </a:prstGeom>
        </p:spPr>
      </p:pic>
    </p:spTree>
    <p:extLst>
      <p:ext uri="{BB962C8B-B14F-4D97-AF65-F5344CB8AC3E}">
        <p14:creationId xmlns:p14="http://schemas.microsoft.com/office/powerpoint/2010/main" val="180201570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px-Dieldrin.sv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40152" y="2822848"/>
            <a:ext cx="2540000" cy="1854200"/>
          </a:xfrm>
          <a:prstGeom prst="rect">
            <a:avLst/>
          </a:prstGeom>
        </p:spPr>
      </p:pic>
      <p:pic>
        <p:nvPicPr>
          <p:cNvPr id="3" name="Picture 2" descr="200px-Aldrin.sv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3568" y="2676798"/>
            <a:ext cx="2540000" cy="2146300"/>
          </a:xfrm>
          <a:prstGeom prst="rect">
            <a:avLst/>
          </a:prstGeom>
        </p:spPr>
      </p:pic>
      <p:sp>
        <p:nvSpPr>
          <p:cNvPr id="5" name="Striped Right Arrow 4"/>
          <p:cNvSpPr/>
          <p:nvPr/>
        </p:nvSpPr>
        <p:spPr>
          <a:xfrm>
            <a:off x="3779912" y="3461916"/>
            <a:ext cx="1944216" cy="576064"/>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31540" y="946859"/>
            <a:ext cx="8280920" cy="5632311"/>
          </a:xfrm>
          <a:prstGeom prst="rect">
            <a:avLst/>
          </a:prstGeom>
          <a:noFill/>
        </p:spPr>
        <p:txBody>
          <a:bodyPr wrap="square" rtlCol="0">
            <a:spAutoFit/>
          </a:bodyPr>
          <a:lstStyle/>
          <a:p>
            <a:r>
              <a:rPr lang="en-US" sz="2000" dirty="0" err="1" smtClean="0"/>
              <a:t>Aldrin</a:t>
            </a:r>
            <a:r>
              <a:rPr lang="en-US" sz="2000" dirty="0" smtClean="0"/>
              <a:t> was banned under Stockholm Convention on Persistent Organic Pollutants 2001 (US ban in 1974) - </a:t>
            </a:r>
            <a:r>
              <a:rPr lang="en-GB" sz="2000" dirty="0"/>
              <a:t>“the dirty dozen” </a:t>
            </a:r>
            <a:endParaRPr lang="en-US" sz="2000" dirty="0"/>
          </a:p>
          <a:p>
            <a:endParaRPr lang="en-US" sz="2000" dirty="0" smtClean="0"/>
          </a:p>
          <a:p>
            <a:r>
              <a:rPr lang="en-US" sz="2000" dirty="0" smtClean="0"/>
              <a:t>An </a:t>
            </a:r>
            <a:r>
              <a:rPr lang="en-US" sz="2000" dirty="0"/>
              <a:t>estimated 270 million kilograms of </a:t>
            </a:r>
            <a:r>
              <a:rPr lang="en-US" sz="2000" dirty="0" err="1"/>
              <a:t>aldrin</a:t>
            </a:r>
            <a:r>
              <a:rPr lang="en-US" sz="2000" dirty="0"/>
              <a:t> and related </a:t>
            </a:r>
            <a:r>
              <a:rPr lang="en-US" sz="2000" dirty="0" err="1"/>
              <a:t>cyclodiene</a:t>
            </a:r>
            <a:r>
              <a:rPr lang="en-US" sz="2000" dirty="0"/>
              <a:t> pesticides were produced between 1946 and 1976</a:t>
            </a:r>
            <a:r>
              <a:rPr lang="en-US" sz="2000" dirty="0" smtClean="0"/>
              <a:t>.</a:t>
            </a:r>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r>
              <a:rPr lang="en-GB" sz="2000" dirty="0"/>
              <a:t>Exposure linked to health problems such as Parkinson’s, breast cancer and immune, reproductive, and nervous system damage</a:t>
            </a:r>
            <a:r>
              <a:rPr lang="en-GB" sz="2000" dirty="0" smtClean="0"/>
              <a:t>.  </a:t>
            </a:r>
          </a:p>
          <a:p>
            <a:endParaRPr lang="en-GB" sz="2000" dirty="0"/>
          </a:p>
          <a:p>
            <a:r>
              <a:rPr lang="en-GB" sz="2000" dirty="0" smtClean="0"/>
              <a:t>Accumulation in fatty tissues.</a:t>
            </a:r>
            <a:endParaRPr lang="en-US" sz="2000" dirty="0" smtClean="0"/>
          </a:p>
          <a:p>
            <a:endParaRPr lang="en-US" sz="2000" dirty="0"/>
          </a:p>
        </p:txBody>
      </p:sp>
      <p:sp>
        <p:nvSpPr>
          <p:cNvPr id="7" name="AutoShape 4"/>
          <p:cNvSpPr>
            <a:spLocks/>
          </p:cNvSpPr>
          <p:nvPr/>
        </p:nvSpPr>
        <p:spPr bwMode="auto">
          <a:xfrm>
            <a:off x="467544" y="260648"/>
            <a:ext cx="6912768"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en-US" sz="2800" b="1" dirty="0" err="1" smtClean="0">
                <a:solidFill>
                  <a:srgbClr val="000000"/>
                </a:solidFill>
                <a:ea typeface="ＭＳ Ｐゴシック" charset="0"/>
                <a:cs typeface="Arial" charset="0"/>
                <a:sym typeface="Arial" charset="0"/>
              </a:rPr>
              <a:t>Aldrin</a:t>
            </a:r>
            <a:r>
              <a:rPr lang="en-US" sz="2800" b="1" dirty="0" smtClean="0">
                <a:solidFill>
                  <a:srgbClr val="000000"/>
                </a:solidFill>
                <a:ea typeface="ＭＳ Ｐゴシック" charset="0"/>
                <a:cs typeface="Arial" charset="0"/>
                <a:sym typeface="Arial" charset="0"/>
              </a:rPr>
              <a:t> –  Polychlorinated Pesticides</a:t>
            </a:r>
            <a:endParaRPr lang="en-US" sz="2800" b="1" dirty="0">
              <a:solidFill>
                <a:srgbClr val="000000"/>
              </a:solidFill>
              <a:ea typeface="ＭＳ Ｐゴシック" charset="0"/>
              <a:cs typeface="Arial" charset="0"/>
              <a:sym typeface="Arial" charset="0"/>
            </a:endParaRPr>
          </a:p>
          <a:p>
            <a:pPr hangingPunct="0">
              <a:defRPr/>
            </a:pPr>
            <a:r>
              <a:rPr lang="en-US" sz="2800" dirty="0">
                <a:solidFill>
                  <a:srgbClr val="000000"/>
                </a:solidFill>
                <a:ea typeface="ＭＳ Ｐゴシック" charset="0"/>
                <a:cs typeface="Arial" charset="0"/>
                <a:sym typeface="Arial" charset="0"/>
              </a:rPr>
              <a:t>	</a:t>
            </a:r>
          </a:p>
        </p:txBody>
      </p:sp>
    </p:spTree>
    <p:extLst>
      <p:ext uri="{BB962C8B-B14F-4D97-AF65-F5344CB8AC3E}">
        <p14:creationId xmlns:p14="http://schemas.microsoft.com/office/powerpoint/2010/main" val="966281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4"/>
          <p:cNvSpPr txBox="1">
            <a:spLocks noChangeArrowheads="1"/>
          </p:cNvSpPr>
          <p:nvPr/>
        </p:nvSpPr>
        <p:spPr bwMode="auto">
          <a:xfrm>
            <a:off x="488950" y="1194088"/>
            <a:ext cx="8350250" cy="15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3" tIns="41148" rIns="82293" bIns="41148">
            <a:spAutoFit/>
          </a:bodyPr>
          <a:lstStyle>
            <a:lvl1pPr algn="ctr">
              <a:defRPr sz="2500">
                <a:solidFill>
                  <a:schemeClr val="tx1"/>
                </a:solidFill>
                <a:latin typeface="Gill Sans" charset="0"/>
                <a:ea typeface="ＭＳ Ｐゴシック" charset="-128"/>
                <a:cs typeface="Gill Sans" charset="0"/>
                <a:sym typeface="Gill Sans" charset="0"/>
              </a:defRPr>
            </a:lvl1pPr>
            <a:lvl2pPr marL="742950" indent="-285750" algn="ctr">
              <a:defRPr sz="2500">
                <a:solidFill>
                  <a:schemeClr val="tx1"/>
                </a:solidFill>
                <a:latin typeface="Gill Sans" charset="0"/>
                <a:ea typeface="Gill Sans" charset="0"/>
                <a:cs typeface="Gill Sans" charset="0"/>
                <a:sym typeface="Gill Sans" charset="0"/>
              </a:defRPr>
            </a:lvl2pPr>
            <a:lvl3pPr marL="1143000" indent="-228600" algn="ctr">
              <a:defRPr sz="2500">
                <a:solidFill>
                  <a:schemeClr val="tx1"/>
                </a:solidFill>
                <a:latin typeface="Gill Sans" charset="0"/>
                <a:ea typeface="Gill Sans" charset="0"/>
                <a:cs typeface="Gill Sans" charset="0"/>
                <a:sym typeface="Gill Sans" charset="0"/>
              </a:defRPr>
            </a:lvl3pPr>
            <a:lvl4pPr marL="1600200" indent="-228600" algn="ctr">
              <a:defRPr sz="2500">
                <a:solidFill>
                  <a:schemeClr val="tx1"/>
                </a:solidFill>
                <a:latin typeface="Gill Sans" charset="0"/>
                <a:ea typeface="Gill Sans" charset="0"/>
                <a:cs typeface="Gill Sans" charset="0"/>
                <a:sym typeface="Gill Sans" charset="0"/>
              </a:defRPr>
            </a:lvl4pPr>
            <a:lvl5pPr marL="2057400" indent="-228600" algn="ctr">
              <a:defRPr sz="25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9pPr>
          </a:lstStyle>
          <a:p>
            <a:pPr algn="l"/>
            <a:r>
              <a:rPr lang="en-US" altLang="x-none" sz="2900" dirty="0">
                <a:latin typeface="Arial" charset="0"/>
              </a:rPr>
              <a:t>	</a:t>
            </a:r>
            <a:endParaRPr lang="en-US" altLang="x-none" sz="1400" dirty="0">
              <a:latin typeface="Arial" charset="0"/>
            </a:endParaRPr>
          </a:p>
          <a:p>
            <a:pPr algn="l"/>
            <a:r>
              <a:rPr lang="en-US" altLang="x-none" sz="2200" dirty="0">
                <a:latin typeface="Arial" charset="0"/>
              </a:rPr>
              <a:t>Boots, Nottingham, produced ibuprofen under a patented route for some 20 years before the route came off patent and was open for re-engineering.  </a:t>
            </a:r>
          </a:p>
        </p:txBody>
      </p:sp>
      <p:sp>
        <p:nvSpPr>
          <p:cNvPr id="56322" name="Text Box 5"/>
          <p:cNvSpPr txBox="1">
            <a:spLocks noChangeArrowheads="1"/>
          </p:cNvSpPr>
          <p:nvPr/>
        </p:nvSpPr>
        <p:spPr bwMode="auto">
          <a:xfrm>
            <a:off x="488950" y="2739126"/>
            <a:ext cx="825817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3" tIns="41148" rIns="82293" bIns="41148">
            <a:spAutoFit/>
          </a:bodyPr>
          <a:lstStyle>
            <a:lvl1pPr algn="ctr">
              <a:defRPr sz="2500">
                <a:solidFill>
                  <a:schemeClr val="tx1"/>
                </a:solidFill>
                <a:latin typeface="Gill Sans" charset="0"/>
                <a:ea typeface="ＭＳ Ｐゴシック" charset="-128"/>
                <a:cs typeface="Gill Sans" charset="0"/>
                <a:sym typeface="Gill Sans" charset="0"/>
              </a:defRPr>
            </a:lvl1pPr>
            <a:lvl2pPr marL="742950" indent="-285750" algn="ctr">
              <a:defRPr sz="2500">
                <a:solidFill>
                  <a:schemeClr val="tx1"/>
                </a:solidFill>
                <a:latin typeface="Gill Sans" charset="0"/>
                <a:ea typeface="Gill Sans" charset="0"/>
                <a:cs typeface="Gill Sans" charset="0"/>
                <a:sym typeface="Gill Sans" charset="0"/>
              </a:defRPr>
            </a:lvl2pPr>
            <a:lvl3pPr marL="1143000" indent="-228600" algn="ctr">
              <a:defRPr sz="2500">
                <a:solidFill>
                  <a:schemeClr val="tx1"/>
                </a:solidFill>
                <a:latin typeface="Gill Sans" charset="0"/>
                <a:ea typeface="Gill Sans" charset="0"/>
                <a:cs typeface="Gill Sans" charset="0"/>
                <a:sym typeface="Gill Sans" charset="0"/>
              </a:defRPr>
            </a:lvl3pPr>
            <a:lvl4pPr marL="1600200" indent="-228600" algn="ctr">
              <a:defRPr sz="2500">
                <a:solidFill>
                  <a:schemeClr val="tx1"/>
                </a:solidFill>
                <a:latin typeface="Gill Sans" charset="0"/>
                <a:ea typeface="Gill Sans" charset="0"/>
                <a:cs typeface="Gill Sans" charset="0"/>
                <a:sym typeface="Gill Sans" charset="0"/>
              </a:defRPr>
            </a:lvl4pPr>
            <a:lvl5pPr marL="2057400" indent="-228600" algn="ctr">
              <a:defRPr sz="25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9pPr>
          </a:lstStyle>
          <a:p>
            <a:pPr algn="l"/>
            <a:r>
              <a:rPr lang="en-US" altLang="x-none" sz="2200" i="1" dirty="0">
                <a:latin typeface="Arial" charset="0"/>
              </a:rPr>
              <a:t>Ibuprofen is a common anti-inflammatory that is taken worldwide under a range of trade names, </a:t>
            </a:r>
            <a:r>
              <a:rPr lang="en-US" altLang="x-none" sz="2200" i="1" dirty="0" err="1">
                <a:latin typeface="Arial" charset="0"/>
              </a:rPr>
              <a:t>advil</a:t>
            </a:r>
            <a:r>
              <a:rPr lang="en-US" altLang="x-none" sz="2200" i="1" dirty="0">
                <a:latin typeface="Arial" charset="0"/>
              </a:rPr>
              <a:t>, </a:t>
            </a:r>
            <a:r>
              <a:rPr lang="en-US" altLang="x-none" sz="2200" i="1" dirty="0" err="1">
                <a:latin typeface="Arial" charset="0"/>
              </a:rPr>
              <a:t>nurofen</a:t>
            </a:r>
            <a:r>
              <a:rPr lang="en-US" altLang="x-none" sz="2200" i="1" dirty="0">
                <a:latin typeface="Arial" charset="0"/>
              </a:rPr>
              <a:t>…… </a:t>
            </a:r>
          </a:p>
        </p:txBody>
      </p:sp>
      <p:pic>
        <p:nvPicPr>
          <p:cNvPr id="56323" name="Picture 1" descr="2111780374_6286f29ae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40313" y="3859115"/>
            <a:ext cx="3706812"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2"/>
          <p:cNvSpPr txBox="1">
            <a:spLocks noChangeArrowheads="1"/>
          </p:cNvSpPr>
          <p:nvPr/>
        </p:nvSpPr>
        <p:spPr bwMode="auto">
          <a:xfrm>
            <a:off x="488950" y="3859115"/>
            <a:ext cx="4411662"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500">
                <a:solidFill>
                  <a:schemeClr val="tx1"/>
                </a:solidFill>
                <a:latin typeface="Gill Sans" charset="0"/>
                <a:ea typeface="ＭＳ Ｐゴシック" charset="-128"/>
                <a:cs typeface="Gill Sans" charset="0"/>
                <a:sym typeface="Gill Sans" charset="0"/>
              </a:defRPr>
            </a:lvl1pPr>
            <a:lvl2pPr marL="742950" indent="-285750" algn="ctr">
              <a:defRPr sz="2500">
                <a:solidFill>
                  <a:schemeClr val="tx1"/>
                </a:solidFill>
                <a:latin typeface="Gill Sans" charset="0"/>
                <a:ea typeface="Gill Sans" charset="0"/>
                <a:cs typeface="Gill Sans" charset="0"/>
                <a:sym typeface="Gill Sans" charset="0"/>
              </a:defRPr>
            </a:lvl2pPr>
            <a:lvl3pPr marL="1143000" indent="-228600" algn="ctr">
              <a:defRPr sz="2500">
                <a:solidFill>
                  <a:schemeClr val="tx1"/>
                </a:solidFill>
                <a:latin typeface="Gill Sans" charset="0"/>
                <a:ea typeface="Gill Sans" charset="0"/>
                <a:cs typeface="Gill Sans" charset="0"/>
                <a:sym typeface="Gill Sans" charset="0"/>
              </a:defRPr>
            </a:lvl3pPr>
            <a:lvl4pPr marL="1600200" indent="-228600" algn="ctr">
              <a:defRPr sz="2500">
                <a:solidFill>
                  <a:schemeClr val="tx1"/>
                </a:solidFill>
                <a:latin typeface="Gill Sans" charset="0"/>
                <a:ea typeface="Gill Sans" charset="0"/>
                <a:cs typeface="Gill Sans" charset="0"/>
                <a:sym typeface="Gill Sans" charset="0"/>
              </a:defRPr>
            </a:lvl4pPr>
            <a:lvl5pPr marL="2057400" indent="-228600" algn="ctr">
              <a:defRPr sz="25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9pPr>
          </a:lstStyle>
          <a:p>
            <a:pPr algn="l" eaLnBrk="1" hangingPunct="1"/>
            <a:r>
              <a:rPr lang="en-US" altLang="x-none" sz="2200">
                <a:latin typeface="Arial" charset="0"/>
              </a:rPr>
              <a:t>The former Boots process, ran by Knoll in Nottingham produced 3000 Ton pa., ≈ 50 % of the market share.</a:t>
            </a:r>
          </a:p>
          <a:p>
            <a:pPr algn="l" eaLnBrk="1" hangingPunct="1"/>
            <a:endParaRPr lang="en-US" altLang="x-none" sz="1000" dirty="0">
              <a:latin typeface="Arial" charset="0"/>
            </a:endParaRPr>
          </a:p>
          <a:p>
            <a:pPr algn="l" eaLnBrk="1" hangingPunct="1"/>
            <a:r>
              <a:rPr lang="en-US" altLang="x-none" sz="2200" dirty="0">
                <a:latin typeface="Arial" charset="0"/>
              </a:rPr>
              <a:t>12 Billion Tablets pa. </a:t>
            </a:r>
          </a:p>
          <a:p>
            <a:pPr algn="l" eaLnBrk="1" hangingPunct="1"/>
            <a:endParaRPr lang="en-US" altLang="x-none" sz="1000" dirty="0">
              <a:latin typeface="Arial" charset="0"/>
            </a:endParaRPr>
          </a:p>
          <a:p>
            <a:pPr algn="l" eaLnBrk="1" hangingPunct="1"/>
            <a:r>
              <a:rPr lang="en-US" altLang="x-none" sz="2200" dirty="0">
                <a:latin typeface="Arial" charset="0"/>
              </a:rPr>
              <a:t>1900 Kg batches (x20 per week). </a:t>
            </a:r>
          </a:p>
          <a:p>
            <a:pPr algn="l" eaLnBrk="1" hangingPunct="1"/>
            <a:endParaRPr lang="en-US" altLang="x-none" sz="2200" dirty="0">
              <a:latin typeface="Arial" charset="0"/>
            </a:endParaRPr>
          </a:p>
        </p:txBody>
      </p:sp>
      <p:sp>
        <p:nvSpPr>
          <p:cNvPr id="6" name="Rectangle 2">
            <a:extLst>
              <a:ext uri="{FF2B5EF4-FFF2-40B4-BE49-F238E27FC236}">
                <a16:creationId xmlns="" xmlns:a16="http://schemas.microsoft.com/office/drawing/2014/main" id="{5CC8ED9B-AF81-468B-9654-92586317116F}"/>
              </a:ext>
            </a:extLst>
          </p:cNvPr>
          <p:cNvSpPr txBox="1">
            <a:spLocks noChangeArrowheads="1"/>
          </p:cNvSpPr>
          <p:nvPr/>
        </p:nvSpPr>
        <p:spPr>
          <a:xfrm>
            <a:off x="0" y="282843"/>
            <a:ext cx="8316913" cy="1265737"/>
          </a:xfrm>
          <a:prstGeom prst="rect">
            <a:avLst/>
          </a:prstGeom>
          <a:noFill/>
        </p:spPr>
        <p:txBody>
          <a:bodyPr vert="horz" lIns="91440" tIns="45720" rIns="91440" bIns="4572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54013"/>
            <a:r>
              <a:rPr lang="en-US" altLang="x-none" sz="4400" dirty="0">
                <a:ea typeface="ＭＳ Ｐゴシック" charset="-128"/>
              </a:rPr>
              <a:t>Principle 2: Atom economy</a:t>
            </a:r>
            <a:br>
              <a:rPr lang="en-US" altLang="x-none" sz="4400" dirty="0">
                <a:ea typeface="ＭＳ Ｐゴシック" charset="-128"/>
              </a:rPr>
            </a:br>
            <a:r>
              <a:rPr lang="en-US" altLang="x-none" sz="4400" dirty="0">
                <a:solidFill>
                  <a:schemeClr val="bg2">
                    <a:lumMod val="50000"/>
                  </a:schemeClr>
                </a:solidFill>
                <a:ea typeface="ＭＳ Ｐゴシック" charset="-128"/>
              </a:rPr>
              <a:t>Case study: ibuprofen</a:t>
            </a:r>
          </a:p>
        </p:txBody>
      </p:sp>
    </p:spTree>
    <p:extLst>
      <p:ext uri="{BB962C8B-B14F-4D97-AF65-F5344CB8AC3E}">
        <p14:creationId xmlns:p14="http://schemas.microsoft.com/office/powerpoint/2010/main" val="82957444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ChangeArrowheads="1"/>
          </p:cNvSpPr>
          <p:nvPr/>
        </p:nvSpPr>
        <p:spPr bwMode="auto">
          <a:xfrm>
            <a:off x="757238" y="571500"/>
            <a:ext cx="4157662" cy="5043488"/>
          </a:xfrm>
          <a:prstGeom prst="rect">
            <a:avLst/>
          </a:prstGeom>
          <a:solidFill>
            <a:schemeClr val="bg1"/>
          </a:solidFill>
          <a:ln w="12700">
            <a:solidFill>
              <a:schemeClr val="tx1"/>
            </a:solidFill>
            <a:miter lim="800000"/>
            <a:headEnd type="none" w="sm" len="sm"/>
            <a:tailEnd type="none" w="sm" len="sm"/>
          </a:ln>
          <a:effectLst>
            <a:outerShdw blurRad="63500" dist="38099" dir="2700000" algn="ctr" rotWithShape="0">
              <a:schemeClr val="bg2">
                <a:alpha val="74997"/>
              </a:schemeClr>
            </a:outerShdw>
          </a:effec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smtClean="0"/>
          </a:p>
        </p:txBody>
      </p:sp>
      <p:sp>
        <p:nvSpPr>
          <p:cNvPr id="129028" name="Rectangle 4"/>
          <p:cNvSpPr>
            <a:spLocks noChangeArrowheads="1"/>
          </p:cNvSpPr>
          <p:nvPr/>
        </p:nvSpPr>
        <p:spPr bwMode="auto">
          <a:xfrm>
            <a:off x="1895475" y="5767388"/>
            <a:ext cx="1657350" cy="342900"/>
          </a:xfrm>
          <a:prstGeom prst="rect">
            <a:avLst/>
          </a:prstGeom>
          <a:solidFill>
            <a:schemeClr val="bg1"/>
          </a:solidFill>
          <a:ln w="12700">
            <a:solidFill>
              <a:schemeClr val="tx1"/>
            </a:solidFill>
            <a:miter lim="800000"/>
            <a:headEnd type="none" w="sm" len="sm"/>
            <a:tailEnd type="none" w="sm" len="sm"/>
          </a:ln>
          <a:effectLst>
            <a:outerShdw blurRad="63500" dist="38099" dir="2700000" algn="ctr" rotWithShape="0">
              <a:schemeClr val="bg2">
                <a:alpha val="74997"/>
              </a:schemeClr>
            </a:outerShdw>
          </a:effec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smtClean="0"/>
          </a:p>
        </p:txBody>
      </p:sp>
      <p:pic>
        <p:nvPicPr>
          <p:cNvPr id="58374"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1375" y="674688"/>
            <a:ext cx="3908425" cy="47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 Box 9"/>
          <p:cNvSpPr txBox="1">
            <a:spLocks noChangeArrowheads="1"/>
          </p:cNvSpPr>
          <p:nvPr/>
        </p:nvSpPr>
        <p:spPr bwMode="auto">
          <a:xfrm>
            <a:off x="1893888" y="5797550"/>
            <a:ext cx="1714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a:defRPr sz="2500">
                <a:solidFill>
                  <a:schemeClr val="tx1"/>
                </a:solidFill>
                <a:latin typeface="Gill Sans" charset="0"/>
                <a:ea typeface="ＭＳ Ｐゴシック" charset="-128"/>
                <a:cs typeface="Gill Sans" charset="0"/>
                <a:sym typeface="Gill Sans" charset="0"/>
              </a:defRPr>
            </a:lvl1pPr>
            <a:lvl2pPr marL="742950" indent="-285750" algn="ctr">
              <a:defRPr sz="2500">
                <a:solidFill>
                  <a:schemeClr val="tx1"/>
                </a:solidFill>
                <a:latin typeface="Gill Sans" charset="0"/>
                <a:ea typeface="Gill Sans" charset="0"/>
                <a:cs typeface="Gill Sans" charset="0"/>
                <a:sym typeface="Gill Sans" charset="0"/>
              </a:defRPr>
            </a:lvl2pPr>
            <a:lvl3pPr marL="1143000" indent="-228600" algn="ctr">
              <a:defRPr sz="2500">
                <a:solidFill>
                  <a:schemeClr val="tx1"/>
                </a:solidFill>
                <a:latin typeface="Gill Sans" charset="0"/>
                <a:ea typeface="Gill Sans" charset="0"/>
                <a:cs typeface="Gill Sans" charset="0"/>
                <a:sym typeface="Gill Sans" charset="0"/>
              </a:defRPr>
            </a:lvl3pPr>
            <a:lvl4pPr marL="1600200" indent="-228600" algn="ctr">
              <a:defRPr sz="2500">
                <a:solidFill>
                  <a:schemeClr val="tx1"/>
                </a:solidFill>
                <a:latin typeface="Gill Sans" charset="0"/>
                <a:ea typeface="Gill Sans" charset="0"/>
                <a:cs typeface="Gill Sans" charset="0"/>
                <a:sym typeface="Gill Sans" charset="0"/>
              </a:defRPr>
            </a:lvl4pPr>
            <a:lvl5pPr marL="2057400" indent="-228600" algn="ctr">
              <a:defRPr sz="25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9pPr>
          </a:lstStyle>
          <a:p>
            <a:pPr algn="l"/>
            <a:r>
              <a:rPr lang="de-DE" altLang="x-none" sz="1400">
                <a:latin typeface="Times New Roman" charset="0"/>
              </a:rPr>
              <a:t>atom efficiency: 40%</a:t>
            </a:r>
            <a:endParaRPr lang="de-DE" altLang="x-none" sz="2400">
              <a:latin typeface="Times New Roman" charset="0"/>
            </a:endParaRPr>
          </a:p>
        </p:txBody>
      </p:sp>
      <p:sp>
        <p:nvSpPr>
          <p:cNvPr id="58378" name="Rectangle 1"/>
          <p:cNvSpPr>
            <a:spLocks noChangeArrowheads="1"/>
          </p:cNvSpPr>
          <p:nvPr/>
        </p:nvSpPr>
        <p:spPr bwMode="auto">
          <a:xfrm>
            <a:off x="3289300" y="1219200"/>
            <a:ext cx="381000" cy="279400"/>
          </a:xfrm>
          <a:prstGeom prst="rect">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lgn="ctr">
              <a:defRPr sz="2500">
                <a:solidFill>
                  <a:schemeClr val="tx1"/>
                </a:solidFill>
                <a:latin typeface="Gill Sans" charset="0"/>
                <a:ea typeface="ＭＳ Ｐゴシック" charset="-128"/>
                <a:cs typeface="Gill Sans" charset="0"/>
                <a:sym typeface="Gill Sans" charset="0"/>
              </a:defRPr>
            </a:lvl1pPr>
            <a:lvl2pPr marL="742950" indent="-285750" algn="ctr">
              <a:defRPr sz="2500">
                <a:solidFill>
                  <a:schemeClr val="tx1"/>
                </a:solidFill>
                <a:latin typeface="Gill Sans" charset="0"/>
                <a:ea typeface="Gill Sans" charset="0"/>
                <a:cs typeface="Gill Sans" charset="0"/>
                <a:sym typeface="Gill Sans" charset="0"/>
              </a:defRPr>
            </a:lvl2pPr>
            <a:lvl3pPr marL="1143000" indent="-228600" algn="ctr">
              <a:defRPr sz="2500">
                <a:solidFill>
                  <a:schemeClr val="tx1"/>
                </a:solidFill>
                <a:latin typeface="Gill Sans" charset="0"/>
                <a:ea typeface="Gill Sans" charset="0"/>
                <a:cs typeface="Gill Sans" charset="0"/>
                <a:sym typeface="Gill Sans" charset="0"/>
              </a:defRPr>
            </a:lvl3pPr>
            <a:lvl4pPr marL="1600200" indent="-228600" algn="ctr">
              <a:defRPr sz="2500">
                <a:solidFill>
                  <a:schemeClr val="tx1"/>
                </a:solidFill>
                <a:latin typeface="Gill Sans" charset="0"/>
                <a:ea typeface="Gill Sans" charset="0"/>
                <a:cs typeface="Gill Sans" charset="0"/>
                <a:sym typeface="Gill Sans" charset="0"/>
              </a:defRPr>
            </a:lvl4pPr>
            <a:lvl5pPr marL="2057400" indent="-228600" algn="ctr">
              <a:defRPr sz="25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9pPr>
          </a:lstStyle>
          <a:p>
            <a:pPr eaLnBrk="1" hangingPunct="1"/>
            <a:endParaRPr lang="en-US" altLang="x-none" sz="3000">
              <a:solidFill>
                <a:srgbClr val="000000"/>
              </a:solidFill>
            </a:endParaRPr>
          </a:p>
        </p:txBody>
      </p:sp>
      <p:sp>
        <p:nvSpPr>
          <p:cNvPr id="12" name="TextBox 2"/>
          <p:cNvSpPr txBox="1">
            <a:spLocks noChangeArrowheads="1"/>
          </p:cNvSpPr>
          <p:nvPr/>
        </p:nvSpPr>
        <p:spPr bwMode="auto">
          <a:xfrm>
            <a:off x="4999037" y="1162711"/>
            <a:ext cx="3947255"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500">
                <a:solidFill>
                  <a:schemeClr val="tx1"/>
                </a:solidFill>
                <a:latin typeface="Gill Sans" charset="0"/>
                <a:ea typeface="ＭＳ Ｐゴシック" charset="-128"/>
                <a:cs typeface="Gill Sans" charset="0"/>
                <a:sym typeface="Gill Sans" charset="0"/>
              </a:defRPr>
            </a:lvl1pPr>
            <a:lvl2pPr marL="742950" indent="-285750" algn="ctr">
              <a:defRPr sz="2500">
                <a:solidFill>
                  <a:schemeClr val="tx1"/>
                </a:solidFill>
                <a:latin typeface="Gill Sans" charset="0"/>
                <a:ea typeface="Gill Sans" charset="0"/>
                <a:cs typeface="Gill Sans" charset="0"/>
                <a:sym typeface="Gill Sans" charset="0"/>
              </a:defRPr>
            </a:lvl2pPr>
            <a:lvl3pPr marL="1143000" indent="-228600" algn="ctr">
              <a:defRPr sz="2500">
                <a:solidFill>
                  <a:schemeClr val="tx1"/>
                </a:solidFill>
                <a:latin typeface="Gill Sans" charset="0"/>
                <a:ea typeface="Gill Sans" charset="0"/>
                <a:cs typeface="Gill Sans" charset="0"/>
                <a:sym typeface="Gill Sans" charset="0"/>
              </a:defRPr>
            </a:lvl3pPr>
            <a:lvl4pPr marL="1600200" indent="-228600" algn="ctr">
              <a:defRPr sz="2500">
                <a:solidFill>
                  <a:schemeClr val="tx1"/>
                </a:solidFill>
                <a:latin typeface="Gill Sans" charset="0"/>
                <a:ea typeface="Gill Sans" charset="0"/>
                <a:cs typeface="Gill Sans" charset="0"/>
                <a:sym typeface="Gill Sans" charset="0"/>
              </a:defRPr>
            </a:lvl4pPr>
            <a:lvl5pPr marL="2057400" indent="-228600" algn="ctr">
              <a:defRPr sz="25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9pPr>
          </a:lstStyle>
          <a:p>
            <a:pPr marL="285750" indent="-285750" algn="l" eaLnBrk="1" hangingPunct="1">
              <a:lnSpc>
                <a:spcPct val="150000"/>
              </a:lnSpc>
              <a:buFont typeface="Arial" charset="0"/>
              <a:buChar char="•"/>
            </a:pPr>
            <a:r>
              <a:rPr lang="en-US" altLang="x-none" sz="2000" dirty="0" smtClean="0">
                <a:latin typeface="Arial" charset="0"/>
              </a:rPr>
              <a:t>Multiple unit operations</a:t>
            </a:r>
          </a:p>
          <a:p>
            <a:pPr marL="285750" indent="-285750" algn="l" eaLnBrk="1" hangingPunct="1">
              <a:lnSpc>
                <a:spcPct val="150000"/>
              </a:lnSpc>
              <a:buFont typeface="Arial" charset="0"/>
              <a:buChar char="•"/>
            </a:pPr>
            <a:r>
              <a:rPr lang="en-US" altLang="x-none" sz="2000" dirty="0" smtClean="0">
                <a:latin typeface="Arial" charset="0"/>
              </a:rPr>
              <a:t>6 stoichiometric steps</a:t>
            </a:r>
          </a:p>
          <a:p>
            <a:pPr marL="285750" indent="-285750" algn="l" eaLnBrk="1" hangingPunct="1">
              <a:lnSpc>
                <a:spcPct val="150000"/>
              </a:lnSpc>
              <a:buFont typeface="Arial" charset="0"/>
              <a:buChar char="•"/>
            </a:pPr>
            <a:r>
              <a:rPr lang="en-US" altLang="x-none" sz="2000" dirty="0" smtClean="0">
                <a:latin typeface="Arial" charset="0"/>
              </a:rPr>
              <a:t>Energetic reactions (</a:t>
            </a:r>
            <a:r>
              <a:rPr lang="en-US" altLang="x-none" sz="2000" dirty="0" err="1" smtClean="0">
                <a:latin typeface="Arial" charset="0"/>
              </a:rPr>
              <a:t>exotherm</a:t>
            </a:r>
            <a:r>
              <a:rPr lang="en-US" altLang="x-none" sz="2000" dirty="0" smtClean="0">
                <a:latin typeface="Arial" charset="0"/>
              </a:rPr>
              <a:t>)</a:t>
            </a:r>
          </a:p>
          <a:p>
            <a:pPr marL="285750" indent="-285750" algn="l" eaLnBrk="1" hangingPunct="1">
              <a:lnSpc>
                <a:spcPct val="150000"/>
              </a:lnSpc>
              <a:buFont typeface="Arial" charset="0"/>
              <a:buChar char="•"/>
            </a:pPr>
            <a:r>
              <a:rPr lang="en-US" altLang="x-none" sz="2000" dirty="0" smtClean="0">
                <a:latin typeface="Arial" charset="0"/>
              </a:rPr>
              <a:t>Damaging solvents</a:t>
            </a:r>
          </a:p>
          <a:p>
            <a:pPr marL="285750" indent="-285750" algn="l" eaLnBrk="1" hangingPunct="1">
              <a:lnSpc>
                <a:spcPct val="150000"/>
              </a:lnSpc>
              <a:buFont typeface="Arial" charset="0"/>
              <a:buChar char="•"/>
            </a:pPr>
            <a:r>
              <a:rPr lang="en-US" altLang="x-none" sz="2000" dirty="0" smtClean="0">
                <a:latin typeface="Arial" charset="0"/>
              </a:rPr>
              <a:t>Waste water streams</a:t>
            </a:r>
          </a:p>
          <a:p>
            <a:pPr marL="285750" indent="-285750" algn="l" eaLnBrk="1" hangingPunct="1">
              <a:lnSpc>
                <a:spcPct val="150000"/>
              </a:lnSpc>
              <a:buFont typeface="Arial" charset="0"/>
              <a:buChar char="•"/>
            </a:pPr>
            <a:r>
              <a:rPr lang="en-US" altLang="x-none" sz="2000" dirty="0" smtClean="0">
                <a:latin typeface="Arial" charset="0"/>
              </a:rPr>
              <a:t>Poor recovery</a:t>
            </a:r>
          </a:p>
          <a:p>
            <a:pPr marL="285750" indent="-285750" algn="l" eaLnBrk="1" hangingPunct="1">
              <a:lnSpc>
                <a:spcPct val="150000"/>
              </a:lnSpc>
              <a:buFont typeface="Arial" charset="0"/>
              <a:buChar char="•"/>
            </a:pPr>
            <a:endParaRPr lang="en-US" altLang="x-none" sz="200" dirty="0">
              <a:latin typeface="Arial" charset="0"/>
            </a:endParaRPr>
          </a:p>
          <a:p>
            <a:pPr marL="285750" indent="-285750" algn="l" eaLnBrk="1" hangingPunct="1">
              <a:lnSpc>
                <a:spcPct val="150000"/>
              </a:lnSpc>
              <a:buFont typeface="Arial" charset="0"/>
              <a:buChar char="•"/>
            </a:pPr>
            <a:r>
              <a:rPr lang="en-US" altLang="x-none" sz="2000" b="1" dirty="0" err="1" smtClean="0">
                <a:latin typeface="Arial" charset="0"/>
              </a:rPr>
              <a:t>AE</a:t>
            </a:r>
            <a:r>
              <a:rPr lang="en-US" altLang="x-none" sz="2000" b="1" baseline="-25000" dirty="0" err="1" smtClean="0">
                <a:latin typeface="Arial" charset="0"/>
              </a:rPr>
              <a:t>Trost</a:t>
            </a:r>
            <a:r>
              <a:rPr lang="en-US" altLang="x-none" sz="2000" b="1" dirty="0" smtClean="0">
                <a:latin typeface="Arial" charset="0"/>
              </a:rPr>
              <a:t> &lt; 40 % </a:t>
            </a:r>
          </a:p>
          <a:p>
            <a:pPr marL="285750" indent="-285750" algn="l" eaLnBrk="1" hangingPunct="1">
              <a:lnSpc>
                <a:spcPct val="150000"/>
              </a:lnSpc>
              <a:buFont typeface="Arial" charset="0"/>
              <a:buChar char="•"/>
            </a:pPr>
            <a:endParaRPr lang="en-US" altLang="x-none" sz="2000" dirty="0">
              <a:latin typeface="Arial" charset="0"/>
            </a:endParaRPr>
          </a:p>
          <a:p>
            <a:pPr algn="l" eaLnBrk="1" hangingPunct="1">
              <a:lnSpc>
                <a:spcPct val="150000"/>
              </a:lnSpc>
            </a:pPr>
            <a:endParaRPr lang="en-US" altLang="x-none" sz="2000" dirty="0">
              <a:latin typeface="Arial"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0262" y="4598658"/>
            <a:ext cx="3616053" cy="2032660"/>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5048" y="204837"/>
            <a:ext cx="1546480" cy="939701"/>
          </a:xfrm>
          <a:prstGeom prst="rect">
            <a:avLst/>
          </a:prstGeom>
        </p:spPr>
      </p:pic>
    </p:spTree>
    <p:extLst>
      <p:ext uri="{BB962C8B-B14F-4D97-AF65-F5344CB8AC3E}">
        <p14:creationId xmlns:p14="http://schemas.microsoft.com/office/powerpoint/2010/main" val="623593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5118100" y="593725"/>
            <a:ext cx="3189288" cy="5002213"/>
          </a:xfrm>
          <a:prstGeom prst="rect">
            <a:avLst/>
          </a:prstGeom>
          <a:solidFill>
            <a:schemeClr val="bg1"/>
          </a:solidFill>
          <a:ln w="12700">
            <a:solidFill>
              <a:schemeClr val="tx1"/>
            </a:solidFill>
            <a:miter lim="800000"/>
            <a:headEnd type="none" w="sm" len="sm"/>
            <a:tailEnd type="none" w="sm" len="sm"/>
          </a:ln>
          <a:effectLst>
            <a:outerShdw blurRad="63500" dist="38099" dir="2700000" algn="ctr" rotWithShape="0">
              <a:schemeClr val="bg2">
                <a:alpha val="74997"/>
              </a:schemeClr>
            </a:outerShdw>
          </a:effec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smtClean="0"/>
          </a:p>
        </p:txBody>
      </p:sp>
      <p:sp>
        <p:nvSpPr>
          <p:cNvPr id="129029" name="Rectangle 5"/>
          <p:cNvSpPr>
            <a:spLocks noChangeArrowheads="1"/>
          </p:cNvSpPr>
          <p:nvPr/>
        </p:nvSpPr>
        <p:spPr bwMode="auto">
          <a:xfrm>
            <a:off x="5815013" y="5748338"/>
            <a:ext cx="1657350" cy="342900"/>
          </a:xfrm>
          <a:prstGeom prst="rect">
            <a:avLst/>
          </a:prstGeom>
          <a:solidFill>
            <a:schemeClr val="bg1"/>
          </a:solidFill>
          <a:ln w="12700">
            <a:solidFill>
              <a:schemeClr val="tx1"/>
            </a:solidFill>
            <a:miter lim="800000"/>
            <a:headEnd type="none" w="sm" len="sm"/>
            <a:tailEnd type="none" w="sm" len="sm"/>
          </a:ln>
          <a:effectLst>
            <a:outerShdw blurRad="63500" dist="38099" dir="2700000" algn="ctr" rotWithShape="0">
              <a:schemeClr val="bg2">
                <a:alpha val="74997"/>
              </a:schemeClr>
            </a:outerShdw>
          </a:effec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smtClean="0"/>
          </a:p>
        </p:txBody>
      </p:sp>
      <p:pic>
        <p:nvPicPr>
          <p:cNvPr id="5837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0363" y="603250"/>
            <a:ext cx="2379662"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Text Box 10"/>
          <p:cNvSpPr txBox="1">
            <a:spLocks noChangeArrowheads="1"/>
          </p:cNvSpPr>
          <p:nvPr/>
        </p:nvSpPr>
        <p:spPr bwMode="auto">
          <a:xfrm>
            <a:off x="5837238" y="5778500"/>
            <a:ext cx="1665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a:defRPr sz="2500">
                <a:solidFill>
                  <a:schemeClr val="tx1"/>
                </a:solidFill>
                <a:latin typeface="Gill Sans" charset="0"/>
                <a:ea typeface="ＭＳ Ｐゴシック" charset="-128"/>
                <a:cs typeface="Gill Sans" charset="0"/>
                <a:sym typeface="Gill Sans" charset="0"/>
              </a:defRPr>
            </a:lvl1pPr>
            <a:lvl2pPr marL="742950" indent="-285750" algn="ctr">
              <a:defRPr sz="2500">
                <a:solidFill>
                  <a:schemeClr val="tx1"/>
                </a:solidFill>
                <a:latin typeface="Gill Sans" charset="0"/>
                <a:ea typeface="Gill Sans" charset="0"/>
                <a:cs typeface="Gill Sans" charset="0"/>
                <a:sym typeface="Gill Sans" charset="0"/>
              </a:defRPr>
            </a:lvl2pPr>
            <a:lvl3pPr marL="1143000" indent="-228600" algn="ctr">
              <a:defRPr sz="2500">
                <a:solidFill>
                  <a:schemeClr val="tx1"/>
                </a:solidFill>
                <a:latin typeface="Gill Sans" charset="0"/>
                <a:ea typeface="Gill Sans" charset="0"/>
                <a:cs typeface="Gill Sans" charset="0"/>
                <a:sym typeface="Gill Sans" charset="0"/>
              </a:defRPr>
            </a:lvl3pPr>
            <a:lvl4pPr marL="1600200" indent="-228600" algn="ctr">
              <a:defRPr sz="2500">
                <a:solidFill>
                  <a:schemeClr val="tx1"/>
                </a:solidFill>
                <a:latin typeface="Gill Sans" charset="0"/>
                <a:ea typeface="Gill Sans" charset="0"/>
                <a:cs typeface="Gill Sans" charset="0"/>
                <a:sym typeface="Gill Sans" charset="0"/>
              </a:defRPr>
            </a:lvl4pPr>
            <a:lvl5pPr marL="2057400" indent="-228600" algn="ctr">
              <a:defRPr sz="25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9pPr>
          </a:lstStyle>
          <a:p>
            <a:pPr algn="l"/>
            <a:r>
              <a:rPr lang="de-DE" altLang="x-none" sz="1400">
                <a:latin typeface="Times New Roman" charset="0"/>
              </a:rPr>
              <a:t>atom efficency: 77%</a:t>
            </a:r>
            <a:endParaRPr lang="de-DE" altLang="x-none" sz="2400">
              <a:latin typeface="Times New Roman" charset="0"/>
            </a:endParaRPr>
          </a:p>
        </p:txBody>
      </p:sp>
      <p:sp>
        <p:nvSpPr>
          <p:cNvPr id="12" name="TextBox 2"/>
          <p:cNvSpPr txBox="1">
            <a:spLocks noChangeArrowheads="1"/>
          </p:cNvSpPr>
          <p:nvPr/>
        </p:nvSpPr>
        <p:spPr bwMode="auto">
          <a:xfrm>
            <a:off x="683482" y="1439236"/>
            <a:ext cx="394725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500">
                <a:solidFill>
                  <a:schemeClr val="tx1"/>
                </a:solidFill>
                <a:latin typeface="Gill Sans" charset="0"/>
                <a:ea typeface="ＭＳ Ｐゴシック" charset="-128"/>
                <a:cs typeface="Gill Sans" charset="0"/>
                <a:sym typeface="Gill Sans" charset="0"/>
              </a:defRPr>
            </a:lvl1pPr>
            <a:lvl2pPr marL="742950" indent="-285750" algn="ctr">
              <a:defRPr sz="2500">
                <a:solidFill>
                  <a:schemeClr val="tx1"/>
                </a:solidFill>
                <a:latin typeface="Gill Sans" charset="0"/>
                <a:ea typeface="Gill Sans" charset="0"/>
                <a:cs typeface="Gill Sans" charset="0"/>
                <a:sym typeface="Gill Sans" charset="0"/>
              </a:defRPr>
            </a:lvl2pPr>
            <a:lvl3pPr marL="1143000" indent="-228600" algn="ctr">
              <a:defRPr sz="2500">
                <a:solidFill>
                  <a:schemeClr val="tx1"/>
                </a:solidFill>
                <a:latin typeface="Gill Sans" charset="0"/>
                <a:ea typeface="Gill Sans" charset="0"/>
                <a:cs typeface="Gill Sans" charset="0"/>
                <a:sym typeface="Gill Sans" charset="0"/>
              </a:defRPr>
            </a:lvl3pPr>
            <a:lvl4pPr marL="1600200" indent="-228600" algn="ctr">
              <a:defRPr sz="2500">
                <a:solidFill>
                  <a:schemeClr val="tx1"/>
                </a:solidFill>
                <a:latin typeface="Gill Sans" charset="0"/>
                <a:ea typeface="Gill Sans" charset="0"/>
                <a:cs typeface="Gill Sans" charset="0"/>
                <a:sym typeface="Gill Sans" charset="0"/>
              </a:defRPr>
            </a:lvl4pPr>
            <a:lvl5pPr marL="2057400" indent="-228600" algn="ctr">
              <a:defRPr sz="25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9pPr>
          </a:lstStyle>
          <a:p>
            <a:pPr marL="285750" indent="-285750" algn="l" eaLnBrk="1" hangingPunct="1">
              <a:lnSpc>
                <a:spcPct val="150000"/>
              </a:lnSpc>
              <a:buFont typeface="Arial" charset="0"/>
              <a:buChar char="•"/>
            </a:pPr>
            <a:r>
              <a:rPr lang="en-US" altLang="x-none" sz="2000" dirty="0" smtClean="0">
                <a:latin typeface="Arial" charset="0"/>
              </a:rPr>
              <a:t>Fewer process steps</a:t>
            </a:r>
          </a:p>
          <a:p>
            <a:pPr marL="285750" indent="-285750" algn="l" eaLnBrk="1" hangingPunct="1">
              <a:lnSpc>
                <a:spcPct val="150000"/>
              </a:lnSpc>
              <a:buFont typeface="Arial" charset="0"/>
              <a:buChar char="•"/>
            </a:pPr>
            <a:r>
              <a:rPr lang="en-US" altLang="x-none" sz="2000" dirty="0" smtClean="0">
                <a:latin typeface="Arial" charset="0"/>
              </a:rPr>
              <a:t>Cleaner solvents</a:t>
            </a:r>
          </a:p>
          <a:p>
            <a:pPr marL="285750" indent="-285750" algn="l" eaLnBrk="1" hangingPunct="1">
              <a:lnSpc>
                <a:spcPct val="150000"/>
              </a:lnSpc>
              <a:buFont typeface="Arial" charset="0"/>
              <a:buChar char="•"/>
            </a:pPr>
            <a:r>
              <a:rPr lang="en-US" altLang="x-none" sz="2000" dirty="0" smtClean="0">
                <a:latin typeface="Arial" charset="0"/>
              </a:rPr>
              <a:t>3 catalytic steps </a:t>
            </a:r>
          </a:p>
          <a:p>
            <a:pPr marL="285750" indent="-285750" algn="l" eaLnBrk="1" hangingPunct="1">
              <a:lnSpc>
                <a:spcPct val="150000"/>
              </a:lnSpc>
              <a:buFont typeface="Arial" charset="0"/>
              <a:buChar char="•"/>
            </a:pPr>
            <a:r>
              <a:rPr lang="en-US" altLang="x-none" sz="2000" dirty="0" smtClean="0">
                <a:latin typeface="Arial" charset="0"/>
              </a:rPr>
              <a:t>Good recovery</a:t>
            </a:r>
          </a:p>
          <a:p>
            <a:pPr marL="285750" indent="-285750" algn="l" eaLnBrk="1" hangingPunct="1">
              <a:lnSpc>
                <a:spcPct val="150000"/>
              </a:lnSpc>
              <a:buFont typeface="Arial" charset="0"/>
              <a:buChar char="•"/>
            </a:pPr>
            <a:r>
              <a:rPr lang="en-US" altLang="x-none" sz="2000" dirty="0" smtClean="0">
                <a:latin typeface="Arial" charset="0"/>
              </a:rPr>
              <a:t>Higher yields</a:t>
            </a:r>
          </a:p>
          <a:p>
            <a:pPr marL="285750" indent="-285750" algn="l" eaLnBrk="1" hangingPunct="1">
              <a:lnSpc>
                <a:spcPct val="150000"/>
              </a:lnSpc>
              <a:buFont typeface="Arial" charset="0"/>
              <a:buChar char="•"/>
            </a:pPr>
            <a:endParaRPr lang="en-US" altLang="x-none" sz="2000" dirty="0">
              <a:latin typeface="Arial" charset="0"/>
            </a:endParaRPr>
          </a:p>
          <a:p>
            <a:pPr marL="285750" indent="-285750" algn="l" eaLnBrk="1" hangingPunct="1">
              <a:lnSpc>
                <a:spcPct val="150000"/>
              </a:lnSpc>
              <a:buFont typeface="Arial" charset="0"/>
              <a:buChar char="•"/>
            </a:pPr>
            <a:r>
              <a:rPr lang="en-US" altLang="x-none" sz="2000" b="1" dirty="0" err="1" smtClean="0">
                <a:latin typeface="Arial" charset="0"/>
              </a:rPr>
              <a:t>AE</a:t>
            </a:r>
            <a:r>
              <a:rPr lang="en-US" altLang="x-none" sz="2000" b="1" baseline="-25000" dirty="0" err="1" smtClean="0">
                <a:latin typeface="Arial" charset="0"/>
              </a:rPr>
              <a:t>Trost</a:t>
            </a:r>
            <a:r>
              <a:rPr lang="en-US" altLang="x-none" sz="2000" b="1" dirty="0" smtClean="0">
                <a:latin typeface="Arial" charset="0"/>
              </a:rPr>
              <a:t> &gt; 77 % </a:t>
            </a:r>
          </a:p>
          <a:p>
            <a:pPr algn="l" eaLnBrk="1" hangingPunct="1">
              <a:lnSpc>
                <a:spcPct val="150000"/>
              </a:lnSpc>
            </a:pPr>
            <a:r>
              <a:rPr lang="en-US" altLang="x-none" sz="2000" b="1" dirty="0" smtClean="0">
                <a:latin typeface="Arial" charset="0"/>
              </a:rPr>
              <a:t>(up to 100% if </a:t>
            </a:r>
            <a:r>
              <a:rPr lang="en-US" altLang="x-none" sz="2000" b="1" dirty="0" err="1" smtClean="0">
                <a:latin typeface="Arial" charset="0"/>
              </a:rPr>
              <a:t>AcOH</a:t>
            </a:r>
            <a:r>
              <a:rPr lang="en-US" altLang="x-none" sz="2000" b="1" dirty="0" smtClean="0">
                <a:latin typeface="Arial" charset="0"/>
              </a:rPr>
              <a:t> is used)</a:t>
            </a:r>
          </a:p>
          <a:p>
            <a:pPr marL="285750" indent="-285750" algn="l" eaLnBrk="1" hangingPunct="1">
              <a:lnSpc>
                <a:spcPct val="150000"/>
              </a:lnSpc>
              <a:buFont typeface="Arial" charset="0"/>
              <a:buChar char="•"/>
            </a:pPr>
            <a:endParaRPr lang="en-US" altLang="x-none" sz="2000" dirty="0">
              <a:latin typeface="Arial" charset="0"/>
            </a:endParaRPr>
          </a:p>
          <a:p>
            <a:pPr algn="l" eaLnBrk="1" hangingPunct="1">
              <a:lnSpc>
                <a:spcPct val="150000"/>
              </a:lnSpc>
            </a:pPr>
            <a:endParaRPr lang="en-US" altLang="x-none" sz="2000" dirty="0">
              <a:latin typeface="Arial" charset="0"/>
            </a:endParaRPr>
          </a:p>
        </p:txBody>
      </p:sp>
    </p:spTree>
    <p:extLst>
      <p:ext uri="{BB962C8B-B14F-4D97-AF65-F5344CB8AC3E}">
        <p14:creationId xmlns:p14="http://schemas.microsoft.com/office/powerpoint/2010/main" val="1278600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5118100" y="593725"/>
            <a:ext cx="3189288" cy="5002213"/>
          </a:xfrm>
          <a:prstGeom prst="rect">
            <a:avLst/>
          </a:prstGeom>
          <a:solidFill>
            <a:schemeClr val="bg1"/>
          </a:solidFill>
          <a:ln w="12700">
            <a:solidFill>
              <a:schemeClr val="tx1"/>
            </a:solidFill>
            <a:miter lim="800000"/>
            <a:headEnd type="none" w="sm" len="sm"/>
            <a:tailEnd type="none" w="sm" len="sm"/>
          </a:ln>
          <a:effectLst>
            <a:outerShdw blurRad="63500" dist="38099" dir="2700000" algn="ctr" rotWithShape="0">
              <a:schemeClr val="bg2">
                <a:alpha val="74997"/>
              </a:schemeClr>
            </a:outerShdw>
          </a:effec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smtClean="0"/>
          </a:p>
        </p:txBody>
      </p:sp>
      <p:sp>
        <p:nvSpPr>
          <p:cNvPr id="129027" name="Rectangle 3"/>
          <p:cNvSpPr>
            <a:spLocks noChangeArrowheads="1"/>
          </p:cNvSpPr>
          <p:nvPr/>
        </p:nvSpPr>
        <p:spPr bwMode="auto">
          <a:xfrm>
            <a:off x="757238" y="571500"/>
            <a:ext cx="4157662" cy="5043488"/>
          </a:xfrm>
          <a:prstGeom prst="rect">
            <a:avLst/>
          </a:prstGeom>
          <a:solidFill>
            <a:schemeClr val="bg1"/>
          </a:solidFill>
          <a:ln w="12700">
            <a:solidFill>
              <a:schemeClr val="tx1"/>
            </a:solidFill>
            <a:miter lim="800000"/>
            <a:headEnd type="none" w="sm" len="sm"/>
            <a:tailEnd type="none" w="sm" len="sm"/>
          </a:ln>
          <a:effectLst>
            <a:outerShdw blurRad="63500" dist="38099" dir="2700000" algn="ctr" rotWithShape="0">
              <a:schemeClr val="bg2">
                <a:alpha val="74997"/>
              </a:schemeClr>
            </a:outerShdw>
          </a:effec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smtClean="0"/>
          </a:p>
        </p:txBody>
      </p:sp>
      <p:sp>
        <p:nvSpPr>
          <p:cNvPr id="129028" name="Rectangle 4"/>
          <p:cNvSpPr>
            <a:spLocks noChangeArrowheads="1"/>
          </p:cNvSpPr>
          <p:nvPr/>
        </p:nvSpPr>
        <p:spPr bwMode="auto">
          <a:xfrm>
            <a:off x="1895475" y="5767388"/>
            <a:ext cx="1657350" cy="342900"/>
          </a:xfrm>
          <a:prstGeom prst="rect">
            <a:avLst/>
          </a:prstGeom>
          <a:solidFill>
            <a:schemeClr val="bg1"/>
          </a:solidFill>
          <a:ln w="12700">
            <a:solidFill>
              <a:schemeClr val="tx1"/>
            </a:solidFill>
            <a:miter lim="800000"/>
            <a:headEnd type="none" w="sm" len="sm"/>
            <a:tailEnd type="none" w="sm" len="sm"/>
          </a:ln>
          <a:effectLst>
            <a:outerShdw blurRad="63500" dist="38099" dir="2700000" algn="ctr" rotWithShape="0">
              <a:schemeClr val="bg2">
                <a:alpha val="74997"/>
              </a:schemeClr>
            </a:outerShdw>
          </a:effec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smtClean="0"/>
          </a:p>
        </p:txBody>
      </p:sp>
      <p:sp>
        <p:nvSpPr>
          <p:cNvPr id="129029" name="Rectangle 5"/>
          <p:cNvSpPr>
            <a:spLocks noChangeArrowheads="1"/>
          </p:cNvSpPr>
          <p:nvPr/>
        </p:nvSpPr>
        <p:spPr bwMode="auto">
          <a:xfrm>
            <a:off x="5815013" y="5748338"/>
            <a:ext cx="1657350" cy="342900"/>
          </a:xfrm>
          <a:prstGeom prst="rect">
            <a:avLst/>
          </a:prstGeom>
          <a:solidFill>
            <a:schemeClr val="bg1"/>
          </a:solidFill>
          <a:ln w="12700">
            <a:solidFill>
              <a:schemeClr val="tx1"/>
            </a:solidFill>
            <a:miter lim="800000"/>
            <a:headEnd type="none" w="sm" len="sm"/>
            <a:tailEnd type="none" w="sm" len="sm"/>
          </a:ln>
          <a:effectLst>
            <a:outerShdw blurRad="63500" dist="38099" dir="2700000" algn="ctr" rotWithShape="0">
              <a:schemeClr val="bg2">
                <a:alpha val="74997"/>
              </a:schemeClr>
            </a:outerShdw>
          </a:effec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smtClean="0"/>
          </a:p>
        </p:txBody>
      </p:sp>
      <p:sp>
        <p:nvSpPr>
          <p:cNvPr id="58373" name="Rectangle 6"/>
          <p:cNvSpPr>
            <a:spLocks noChangeArrowheads="1"/>
          </p:cNvSpPr>
          <p:nvPr/>
        </p:nvSpPr>
        <p:spPr bwMode="auto">
          <a:xfrm>
            <a:off x="3444875" y="6276975"/>
            <a:ext cx="2381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gn="ctr" defTabSz="762000">
              <a:defRPr sz="2500">
                <a:solidFill>
                  <a:schemeClr val="tx1"/>
                </a:solidFill>
                <a:latin typeface="Gill Sans" charset="0"/>
                <a:ea typeface="ＭＳ Ｐゴシック" charset="-128"/>
                <a:cs typeface="Gill Sans" charset="0"/>
                <a:sym typeface="Gill Sans" charset="0"/>
              </a:defRPr>
            </a:lvl1pPr>
            <a:lvl2pPr marL="742950" indent="-285750" algn="ctr" defTabSz="762000">
              <a:defRPr sz="2500">
                <a:solidFill>
                  <a:schemeClr val="tx1"/>
                </a:solidFill>
                <a:latin typeface="Gill Sans" charset="0"/>
                <a:ea typeface="Gill Sans" charset="0"/>
                <a:cs typeface="Gill Sans" charset="0"/>
                <a:sym typeface="Gill Sans" charset="0"/>
              </a:defRPr>
            </a:lvl2pPr>
            <a:lvl3pPr marL="1143000" indent="-228600" algn="ctr" defTabSz="762000">
              <a:defRPr sz="2500">
                <a:solidFill>
                  <a:schemeClr val="tx1"/>
                </a:solidFill>
                <a:latin typeface="Gill Sans" charset="0"/>
                <a:ea typeface="Gill Sans" charset="0"/>
                <a:cs typeface="Gill Sans" charset="0"/>
                <a:sym typeface="Gill Sans" charset="0"/>
              </a:defRPr>
            </a:lvl3pPr>
            <a:lvl4pPr marL="1600200" indent="-228600" algn="ctr" defTabSz="762000">
              <a:defRPr sz="2500">
                <a:solidFill>
                  <a:schemeClr val="tx1"/>
                </a:solidFill>
                <a:latin typeface="Gill Sans" charset="0"/>
                <a:ea typeface="Gill Sans" charset="0"/>
                <a:cs typeface="Gill Sans" charset="0"/>
                <a:sym typeface="Gill Sans" charset="0"/>
              </a:defRPr>
            </a:lvl4pPr>
            <a:lvl5pPr marL="2057400" indent="-228600" algn="ctr" defTabSz="762000">
              <a:defRPr sz="2500">
                <a:solidFill>
                  <a:schemeClr val="tx1"/>
                </a:solidFill>
                <a:latin typeface="Gill Sans" charset="0"/>
                <a:ea typeface="Gill Sans" charset="0"/>
                <a:cs typeface="Gill Sans" charset="0"/>
                <a:sym typeface="Gill Sans" charset="0"/>
              </a:defRPr>
            </a:lvl5pPr>
            <a:lvl6pPr marL="2514600" indent="-228600" algn="ctr" defTabSz="762000"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6pPr>
            <a:lvl7pPr marL="2971800" indent="-228600" algn="ctr" defTabSz="762000"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7pPr>
            <a:lvl8pPr marL="3429000" indent="-228600" algn="ctr" defTabSz="762000"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8pPr>
            <a:lvl9pPr marL="3886200" indent="-228600" algn="ctr" defTabSz="762000"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9pPr>
          </a:lstStyle>
          <a:p>
            <a:pPr algn="l"/>
            <a:r>
              <a:rPr lang="de-DE" altLang="x-none" sz="1400" i="1">
                <a:latin typeface="Times New Roman" charset="0"/>
              </a:rPr>
              <a:t>A textbook example: Ibuprofen</a:t>
            </a:r>
          </a:p>
        </p:txBody>
      </p:sp>
      <p:pic>
        <p:nvPicPr>
          <p:cNvPr id="58374"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1375" y="674688"/>
            <a:ext cx="3908425" cy="47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40363" y="603250"/>
            <a:ext cx="2379662"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 Box 9"/>
          <p:cNvSpPr txBox="1">
            <a:spLocks noChangeArrowheads="1"/>
          </p:cNvSpPr>
          <p:nvPr/>
        </p:nvSpPr>
        <p:spPr bwMode="auto">
          <a:xfrm>
            <a:off x="1893888" y="5797550"/>
            <a:ext cx="1714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a:defRPr sz="2500">
                <a:solidFill>
                  <a:schemeClr val="tx1"/>
                </a:solidFill>
                <a:latin typeface="Gill Sans" charset="0"/>
                <a:ea typeface="ＭＳ Ｐゴシック" charset="-128"/>
                <a:cs typeface="Gill Sans" charset="0"/>
                <a:sym typeface="Gill Sans" charset="0"/>
              </a:defRPr>
            </a:lvl1pPr>
            <a:lvl2pPr marL="742950" indent="-285750" algn="ctr">
              <a:defRPr sz="2500">
                <a:solidFill>
                  <a:schemeClr val="tx1"/>
                </a:solidFill>
                <a:latin typeface="Gill Sans" charset="0"/>
                <a:ea typeface="Gill Sans" charset="0"/>
                <a:cs typeface="Gill Sans" charset="0"/>
                <a:sym typeface="Gill Sans" charset="0"/>
              </a:defRPr>
            </a:lvl2pPr>
            <a:lvl3pPr marL="1143000" indent="-228600" algn="ctr">
              <a:defRPr sz="2500">
                <a:solidFill>
                  <a:schemeClr val="tx1"/>
                </a:solidFill>
                <a:latin typeface="Gill Sans" charset="0"/>
                <a:ea typeface="Gill Sans" charset="0"/>
                <a:cs typeface="Gill Sans" charset="0"/>
                <a:sym typeface="Gill Sans" charset="0"/>
              </a:defRPr>
            </a:lvl3pPr>
            <a:lvl4pPr marL="1600200" indent="-228600" algn="ctr">
              <a:defRPr sz="2500">
                <a:solidFill>
                  <a:schemeClr val="tx1"/>
                </a:solidFill>
                <a:latin typeface="Gill Sans" charset="0"/>
                <a:ea typeface="Gill Sans" charset="0"/>
                <a:cs typeface="Gill Sans" charset="0"/>
                <a:sym typeface="Gill Sans" charset="0"/>
              </a:defRPr>
            </a:lvl4pPr>
            <a:lvl5pPr marL="2057400" indent="-228600" algn="ctr">
              <a:defRPr sz="25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9pPr>
          </a:lstStyle>
          <a:p>
            <a:pPr algn="l"/>
            <a:r>
              <a:rPr lang="de-DE" altLang="x-none" sz="1400">
                <a:latin typeface="Times New Roman" charset="0"/>
              </a:rPr>
              <a:t>atom efficiency: 40%</a:t>
            </a:r>
            <a:endParaRPr lang="de-DE" altLang="x-none" sz="2400">
              <a:latin typeface="Times New Roman" charset="0"/>
            </a:endParaRPr>
          </a:p>
        </p:txBody>
      </p:sp>
      <p:sp>
        <p:nvSpPr>
          <p:cNvPr id="58377" name="Text Box 10"/>
          <p:cNvSpPr txBox="1">
            <a:spLocks noChangeArrowheads="1"/>
          </p:cNvSpPr>
          <p:nvPr/>
        </p:nvSpPr>
        <p:spPr bwMode="auto">
          <a:xfrm>
            <a:off x="5837238" y="5778500"/>
            <a:ext cx="1665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a:defRPr sz="2500">
                <a:solidFill>
                  <a:schemeClr val="tx1"/>
                </a:solidFill>
                <a:latin typeface="Gill Sans" charset="0"/>
                <a:ea typeface="ＭＳ Ｐゴシック" charset="-128"/>
                <a:cs typeface="Gill Sans" charset="0"/>
                <a:sym typeface="Gill Sans" charset="0"/>
              </a:defRPr>
            </a:lvl1pPr>
            <a:lvl2pPr marL="742950" indent="-285750" algn="ctr">
              <a:defRPr sz="2500">
                <a:solidFill>
                  <a:schemeClr val="tx1"/>
                </a:solidFill>
                <a:latin typeface="Gill Sans" charset="0"/>
                <a:ea typeface="Gill Sans" charset="0"/>
                <a:cs typeface="Gill Sans" charset="0"/>
                <a:sym typeface="Gill Sans" charset="0"/>
              </a:defRPr>
            </a:lvl2pPr>
            <a:lvl3pPr marL="1143000" indent="-228600" algn="ctr">
              <a:defRPr sz="2500">
                <a:solidFill>
                  <a:schemeClr val="tx1"/>
                </a:solidFill>
                <a:latin typeface="Gill Sans" charset="0"/>
                <a:ea typeface="Gill Sans" charset="0"/>
                <a:cs typeface="Gill Sans" charset="0"/>
                <a:sym typeface="Gill Sans" charset="0"/>
              </a:defRPr>
            </a:lvl3pPr>
            <a:lvl4pPr marL="1600200" indent="-228600" algn="ctr">
              <a:defRPr sz="2500">
                <a:solidFill>
                  <a:schemeClr val="tx1"/>
                </a:solidFill>
                <a:latin typeface="Gill Sans" charset="0"/>
                <a:ea typeface="Gill Sans" charset="0"/>
                <a:cs typeface="Gill Sans" charset="0"/>
                <a:sym typeface="Gill Sans" charset="0"/>
              </a:defRPr>
            </a:lvl4pPr>
            <a:lvl5pPr marL="2057400" indent="-228600" algn="ctr">
              <a:defRPr sz="25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9pPr>
          </a:lstStyle>
          <a:p>
            <a:pPr algn="l"/>
            <a:r>
              <a:rPr lang="de-DE" altLang="x-none" sz="1400">
                <a:latin typeface="Times New Roman" charset="0"/>
              </a:rPr>
              <a:t>atom efficency: 77%</a:t>
            </a:r>
            <a:endParaRPr lang="de-DE" altLang="x-none" sz="2400">
              <a:latin typeface="Times New Roman" charset="0"/>
            </a:endParaRPr>
          </a:p>
        </p:txBody>
      </p:sp>
      <p:sp>
        <p:nvSpPr>
          <p:cNvPr id="58378" name="Rectangle 1"/>
          <p:cNvSpPr>
            <a:spLocks noChangeArrowheads="1"/>
          </p:cNvSpPr>
          <p:nvPr/>
        </p:nvSpPr>
        <p:spPr bwMode="auto">
          <a:xfrm>
            <a:off x="3289300" y="1219200"/>
            <a:ext cx="381000" cy="279400"/>
          </a:xfrm>
          <a:prstGeom prst="rect">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lgn="ctr">
              <a:defRPr sz="2500">
                <a:solidFill>
                  <a:schemeClr val="tx1"/>
                </a:solidFill>
                <a:latin typeface="Gill Sans" charset="0"/>
                <a:ea typeface="ＭＳ Ｐゴシック" charset="-128"/>
                <a:cs typeface="Gill Sans" charset="0"/>
                <a:sym typeface="Gill Sans" charset="0"/>
              </a:defRPr>
            </a:lvl1pPr>
            <a:lvl2pPr marL="742950" indent="-285750" algn="ctr">
              <a:defRPr sz="2500">
                <a:solidFill>
                  <a:schemeClr val="tx1"/>
                </a:solidFill>
                <a:latin typeface="Gill Sans" charset="0"/>
                <a:ea typeface="Gill Sans" charset="0"/>
                <a:cs typeface="Gill Sans" charset="0"/>
                <a:sym typeface="Gill Sans" charset="0"/>
              </a:defRPr>
            </a:lvl2pPr>
            <a:lvl3pPr marL="1143000" indent="-228600" algn="ctr">
              <a:defRPr sz="2500">
                <a:solidFill>
                  <a:schemeClr val="tx1"/>
                </a:solidFill>
                <a:latin typeface="Gill Sans" charset="0"/>
                <a:ea typeface="Gill Sans" charset="0"/>
                <a:cs typeface="Gill Sans" charset="0"/>
                <a:sym typeface="Gill Sans" charset="0"/>
              </a:defRPr>
            </a:lvl3pPr>
            <a:lvl4pPr marL="1600200" indent="-228600" algn="ctr">
              <a:defRPr sz="2500">
                <a:solidFill>
                  <a:schemeClr val="tx1"/>
                </a:solidFill>
                <a:latin typeface="Gill Sans" charset="0"/>
                <a:ea typeface="Gill Sans" charset="0"/>
                <a:cs typeface="Gill Sans" charset="0"/>
                <a:sym typeface="Gill Sans" charset="0"/>
              </a:defRPr>
            </a:lvl4pPr>
            <a:lvl5pPr marL="2057400" indent="-228600" algn="ctr">
              <a:defRPr sz="25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500">
                <a:solidFill>
                  <a:schemeClr val="tx1"/>
                </a:solidFill>
                <a:latin typeface="Gill Sans" charset="0"/>
                <a:ea typeface="Gill Sans" charset="0"/>
                <a:cs typeface="Gill Sans" charset="0"/>
                <a:sym typeface="Gill Sans" charset="0"/>
              </a:defRPr>
            </a:lvl9pPr>
          </a:lstStyle>
          <a:p>
            <a:pPr eaLnBrk="1" hangingPunct="1"/>
            <a:endParaRPr lang="en-US" altLang="x-none" sz="3000">
              <a:solidFill>
                <a:srgbClr val="000000"/>
              </a:solidFill>
            </a:endParaRPr>
          </a:p>
        </p:txBody>
      </p:sp>
    </p:spTree>
    <p:extLst>
      <p:ext uri="{BB962C8B-B14F-4D97-AF65-F5344CB8AC3E}">
        <p14:creationId xmlns:p14="http://schemas.microsoft.com/office/powerpoint/2010/main" val="1751055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492" y="191109"/>
            <a:ext cx="7886700" cy="1325563"/>
          </a:xfrm>
        </p:spPr>
        <p:txBody>
          <a:bodyPr>
            <a:normAutofit/>
          </a:bodyPr>
          <a:lstStyle/>
          <a:p>
            <a:pPr marL="360363" eaLnBrk="1" hangingPunct="1"/>
            <a:r>
              <a:rPr lang="en-US" altLang="en-US" sz="4400" dirty="0"/>
              <a:t>What is Green Chemistry?</a:t>
            </a:r>
          </a:p>
        </p:txBody>
      </p:sp>
      <p:sp>
        <p:nvSpPr>
          <p:cNvPr id="13315" name="Rectangle 4"/>
          <p:cNvSpPr>
            <a:spLocks noGrp="1" noChangeArrowheads="1"/>
          </p:cNvSpPr>
          <p:nvPr>
            <p:ph sz="half" idx="1"/>
          </p:nvPr>
        </p:nvSpPr>
        <p:spPr>
          <a:xfrm>
            <a:off x="546102" y="1097476"/>
            <a:ext cx="8077200" cy="3962400"/>
          </a:xfrm>
        </p:spPr>
        <p:txBody>
          <a:bodyPr>
            <a:normAutofit/>
          </a:bodyPr>
          <a:lstStyle/>
          <a:p>
            <a:pPr marL="0" indent="0">
              <a:buNone/>
            </a:pPr>
            <a:endParaRPr lang="en-US" altLang="en-US" sz="2400" dirty="0"/>
          </a:p>
          <a:p>
            <a:pPr marL="0" indent="0" algn="just">
              <a:buNone/>
            </a:pPr>
            <a:r>
              <a:rPr lang="en-US" altLang="en-US" sz="2400" dirty="0"/>
              <a:t>Green chemistry is the </a:t>
            </a:r>
            <a:r>
              <a:rPr lang="en-US" altLang="en-US" sz="2400" b="1" dirty="0"/>
              <a:t>design</a:t>
            </a:r>
            <a:r>
              <a:rPr lang="en-US" altLang="en-US" sz="2400" dirty="0"/>
              <a:t> of chemical products and processes to reduce or eliminate the generation and use of hazardous substances.</a:t>
            </a:r>
          </a:p>
        </p:txBody>
      </p:sp>
      <p:sp>
        <p:nvSpPr>
          <p:cNvPr id="13317" name="TextBox 2"/>
          <p:cNvSpPr txBox="1">
            <a:spLocks noChangeArrowheads="1"/>
          </p:cNvSpPr>
          <p:nvPr/>
        </p:nvSpPr>
        <p:spPr bwMode="auto">
          <a:xfrm>
            <a:off x="4069135" y="6021877"/>
            <a:ext cx="47845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ClrTx/>
              <a:buFontTx/>
              <a:buNone/>
            </a:pPr>
            <a:r>
              <a:rPr lang="en-US" altLang="en-US" sz="1200" dirty="0">
                <a:latin typeface="Calibri Regular" charset="0"/>
              </a:rPr>
              <a:t>Anastas, P. T., Warner, J. C. (2000). Green chemistry: Theory and Practice. </a:t>
            </a:r>
          </a:p>
          <a:p>
            <a:pPr algn="r">
              <a:spcBef>
                <a:spcPct val="0"/>
              </a:spcBef>
              <a:buClrTx/>
              <a:buFontTx/>
              <a:buNone/>
            </a:pPr>
            <a:r>
              <a:rPr lang="en-US" altLang="en-US" sz="1200" dirty="0">
                <a:latin typeface="Calibri Regular" charset="0"/>
              </a:rPr>
              <a:t>New York; Oxford University Press.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013" y="2811548"/>
            <a:ext cx="2797844" cy="367199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3492" y="2811548"/>
            <a:ext cx="2584790" cy="3025724"/>
          </a:xfrm>
          <a:prstGeom prst="rect">
            <a:avLst/>
          </a:prstGeom>
        </p:spPr>
      </p:pic>
    </p:spTree>
    <p:extLst>
      <p:ext uri="{BB962C8B-B14F-4D97-AF65-F5344CB8AC3E}">
        <p14:creationId xmlns:p14="http://schemas.microsoft.com/office/powerpoint/2010/main" val="5927726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ctrTitle"/>
          </p:nvPr>
        </p:nvSpPr>
        <p:spPr>
          <a:xfrm>
            <a:off x="495300" y="3492500"/>
            <a:ext cx="8153400" cy="1143000"/>
          </a:xfrm>
          <a:noFill/>
        </p:spPr>
        <p:txBody>
          <a:bodyPr anchor="ctr">
            <a:noAutofit/>
          </a:bodyPr>
          <a:lstStyle/>
          <a:p>
            <a:pPr algn="ctr"/>
            <a:r>
              <a:rPr lang="en-US" altLang="x-none" sz="3200" b="1" dirty="0">
                <a:latin typeface="Calibri Regular" charset="0"/>
                <a:ea typeface="ＭＳ Ｐゴシック" charset="-128"/>
              </a:rPr>
              <a:t>PRINCIPLE 3</a:t>
            </a: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Wherever practicable, synthetic methodologies should be designed to use and generate substances that possess little or no toxicity to human health or to the environment.</a:t>
            </a:r>
          </a:p>
        </p:txBody>
      </p:sp>
      <p:sp>
        <p:nvSpPr>
          <p:cNvPr id="4" name="Rectangle 3"/>
          <p:cNvSpPr/>
          <p:nvPr/>
        </p:nvSpPr>
        <p:spPr>
          <a:xfrm>
            <a:off x="495300" y="787400"/>
            <a:ext cx="8153400" cy="541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31706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371316"/>
            <a:ext cx="7886700" cy="4044233"/>
          </a:xfrm>
        </p:spPr>
        <p:txBody>
          <a:bodyPr>
            <a:normAutofit/>
          </a:bodyPr>
          <a:lstStyle/>
          <a:p>
            <a:pPr marL="0" indent="0" algn="ctr">
              <a:buNone/>
            </a:pPr>
            <a:r>
              <a:rPr lang="en-US" sz="2800" dirty="0"/>
              <a:t>Ideally, non-toxic substances are used to synthesize a chemical product.</a:t>
            </a:r>
          </a:p>
          <a:p>
            <a:pPr algn="ctr"/>
            <a:endParaRPr lang="en-US" sz="500" dirty="0"/>
          </a:p>
          <a:p>
            <a:pPr algn="ctr"/>
            <a:endParaRPr lang="en-US" sz="500" dirty="0"/>
          </a:p>
          <a:p>
            <a:pPr algn="ctr"/>
            <a:endParaRPr lang="en-US" sz="500" dirty="0"/>
          </a:p>
          <a:p>
            <a:pPr algn="ctr"/>
            <a:endParaRPr lang="en-US" sz="500" dirty="0"/>
          </a:p>
          <a:p>
            <a:pPr algn="ctr"/>
            <a:endParaRPr lang="en-US" sz="500" dirty="0"/>
          </a:p>
          <a:p>
            <a:pPr algn="ctr"/>
            <a:endParaRPr lang="en-US" sz="500" dirty="0"/>
          </a:p>
          <a:p>
            <a:pPr marL="0" indent="0" algn="ctr">
              <a:buNone/>
            </a:pPr>
            <a:r>
              <a:rPr lang="en-US" sz="2800" dirty="0"/>
              <a:t>Polycarbonate (thermoplastic polymer) has been made using phosgene, a chemical warfare agent.</a:t>
            </a:r>
          </a:p>
        </p:txBody>
      </p:sp>
      <p:sp>
        <p:nvSpPr>
          <p:cNvPr id="4" name="Rectangle 2"/>
          <p:cNvSpPr>
            <a:spLocks noChangeArrowheads="1"/>
          </p:cNvSpPr>
          <p:nvPr/>
        </p:nvSpPr>
        <p:spPr bwMode="auto">
          <a:xfrm>
            <a:off x="-5530" y="263014"/>
            <a:ext cx="8047703"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354013">
              <a:lnSpc>
                <a:spcPct val="89000"/>
              </a:lnSpc>
            </a:pPr>
            <a:r>
              <a:rPr lang="en-US" altLang="x-none" sz="4400" dirty="0">
                <a:latin typeface="+mj-lt"/>
              </a:rPr>
              <a:t>Principle 3: Non-toxic substances </a:t>
            </a:r>
          </a:p>
        </p:txBody>
      </p:sp>
    </p:spTree>
    <p:extLst>
      <p:ext uri="{BB962C8B-B14F-4D97-AF65-F5344CB8AC3E}">
        <p14:creationId xmlns:p14="http://schemas.microsoft.com/office/powerpoint/2010/main" val="12370012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491180" y="4274568"/>
            <a:ext cx="87630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indent="0">
              <a:spcBef>
                <a:spcPct val="20000"/>
              </a:spcBef>
              <a:buClr>
                <a:schemeClr val="tx1"/>
              </a:buClr>
              <a:buSzPct val="75000"/>
            </a:pPr>
            <a:r>
              <a:rPr lang="en-US" altLang="x-none" sz="2200" dirty="0">
                <a:latin typeface="Calibri Regular" charset="0"/>
              </a:rPr>
              <a:t>Disadvantages</a:t>
            </a:r>
          </a:p>
          <a:p>
            <a:pPr>
              <a:spcBef>
                <a:spcPct val="20000"/>
              </a:spcBef>
              <a:buClr>
                <a:schemeClr val="tx1"/>
              </a:buClr>
              <a:buSzPct val="75000"/>
              <a:buFont typeface="Arial" charset="0"/>
              <a:buChar char="•"/>
            </a:pPr>
            <a:r>
              <a:rPr lang="en-US" altLang="x-none" sz="2200" dirty="0">
                <a:latin typeface="Calibri Regular" charset="0"/>
              </a:rPr>
              <a:t>Using isocyanides which cause skin and respiratory problems</a:t>
            </a:r>
          </a:p>
          <a:p>
            <a:pPr>
              <a:spcBef>
                <a:spcPct val="20000"/>
              </a:spcBef>
              <a:buClr>
                <a:schemeClr val="tx1"/>
              </a:buClr>
              <a:buSzPct val="75000"/>
              <a:buFont typeface="Arial" charset="0"/>
              <a:buChar char="•"/>
            </a:pPr>
            <a:r>
              <a:rPr lang="en-US" altLang="x-none" sz="2200" dirty="0">
                <a:latin typeface="Calibri Regular" charset="0"/>
              </a:rPr>
              <a:t>When burned, they form toxic and corrosive fumes</a:t>
            </a:r>
          </a:p>
          <a:p>
            <a:pPr>
              <a:spcBef>
                <a:spcPct val="20000"/>
              </a:spcBef>
              <a:buClr>
                <a:schemeClr val="tx1"/>
              </a:buClr>
              <a:buSzPct val="75000"/>
              <a:buFont typeface="Arial" charset="0"/>
              <a:buChar char="•"/>
            </a:pPr>
            <a:r>
              <a:rPr lang="en-US" altLang="x-none" sz="2200" dirty="0">
                <a:latin typeface="Calibri Regular" charset="0"/>
              </a:rPr>
              <a:t>Highly regulated by the US government</a:t>
            </a:r>
          </a:p>
          <a:p>
            <a:pPr marL="800100" lvl="1" indent="-342900" eaLnBrk="1">
              <a:spcBef>
                <a:spcPct val="20000"/>
              </a:spcBef>
              <a:buFont typeface="Arial" charset="0"/>
              <a:buChar char="•"/>
            </a:pPr>
            <a:endParaRPr lang="en-US" altLang="x-none" sz="2200" dirty="0">
              <a:latin typeface="Calibri Regular" charset="0"/>
            </a:endParaRPr>
          </a:p>
        </p:txBody>
      </p:sp>
      <p:sp>
        <p:nvSpPr>
          <p:cNvPr id="2" name="TextBox 1"/>
          <p:cNvSpPr txBox="1"/>
          <p:nvPr/>
        </p:nvSpPr>
        <p:spPr>
          <a:xfrm>
            <a:off x="491180" y="1862988"/>
            <a:ext cx="8167942" cy="523220"/>
          </a:xfrm>
          <a:prstGeom prst="rect">
            <a:avLst/>
          </a:prstGeom>
          <a:noFill/>
        </p:spPr>
        <p:txBody>
          <a:bodyPr wrap="none" rtlCol="0">
            <a:spAutoFit/>
          </a:bodyPr>
          <a:lstStyle/>
          <a:p>
            <a:r>
              <a:rPr lang="en-US" sz="2800" dirty="0"/>
              <a:t>Traditional synthesis of polyurethane using isocyanides</a:t>
            </a:r>
          </a:p>
        </p:txBody>
      </p:sp>
      <p:pic>
        <p:nvPicPr>
          <p:cNvPr id="3" name="Picture 2"/>
          <p:cNvPicPr>
            <a:picLocks noChangeAspect="1"/>
          </p:cNvPicPr>
          <p:nvPr/>
        </p:nvPicPr>
        <p:blipFill>
          <a:blip r:embed="rId3"/>
          <a:stretch>
            <a:fillRect/>
          </a:stretch>
        </p:blipFill>
        <p:spPr>
          <a:xfrm>
            <a:off x="348829" y="2691459"/>
            <a:ext cx="8402096" cy="996528"/>
          </a:xfrm>
          <a:prstGeom prst="rect">
            <a:avLst/>
          </a:prstGeom>
        </p:spPr>
      </p:pic>
      <p:sp>
        <p:nvSpPr>
          <p:cNvPr id="6" name="Retângulo 5">
            <a:extLst>
              <a:ext uri="{FF2B5EF4-FFF2-40B4-BE49-F238E27FC236}">
                <a16:creationId xmlns="" xmlns:a16="http://schemas.microsoft.com/office/drawing/2014/main" id="{B54C536D-0202-4E16-8C6D-23E3541EB75D}"/>
              </a:ext>
            </a:extLst>
          </p:cNvPr>
          <p:cNvSpPr/>
          <p:nvPr/>
        </p:nvSpPr>
        <p:spPr>
          <a:xfrm>
            <a:off x="206477" y="1697117"/>
            <a:ext cx="8686800" cy="46221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 xmlns:a16="http://schemas.microsoft.com/office/drawing/2014/main" id="{7BFF9CD6-225E-40C3-BCF3-C7E1DA6ECC81}"/>
              </a:ext>
            </a:extLst>
          </p:cNvPr>
          <p:cNvSpPr>
            <a:spLocks noChangeArrowheads="1"/>
          </p:cNvSpPr>
          <p:nvPr/>
        </p:nvSpPr>
        <p:spPr bwMode="auto">
          <a:xfrm>
            <a:off x="0" y="212893"/>
            <a:ext cx="8239432"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354013">
              <a:lnSpc>
                <a:spcPct val="89000"/>
              </a:lnSpc>
            </a:pPr>
            <a:r>
              <a:rPr lang="en-US" altLang="x-none" sz="4400" dirty="0">
                <a:latin typeface="+mj-lt"/>
              </a:rPr>
              <a:t>Principle 3: Non-toxic substances</a:t>
            </a:r>
          </a:p>
          <a:p>
            <a:pPr marL="354013">
              <a:lnSpc>
                <a:spcPct val="89000"/>
              </a:lnSpc>
            </a:pPr>
            <a:r>
              <a:rPr lang="en-US" altLang="x-none" sz="4400" dirty="0" smtClean="0">
                <a:solidFill>
                  <a:schemeClr val="bg2">
                    <a:lumMod val="50000"/>
                  </a:schemeClr>
                </a:solidFill>
                <a:latin typeface="+mj-lt"/>
              </a:rPr>
              <a:t>Opportunity: poly</a:t>
            </a:r>
            <a:r>
              <a:rPr lang="en-GB" altLang="x-none" sz="4400" dirty="0" err="1" smtClean="0">
                <a:solidFill>
                  <a:schemeClr val="bg2">
                    <a:lumMod val="50000"/>
                  </a:schemeClr>
                </a:solidFill>
                <a:latin typeface="+mj-lt"/>
              </a:rPr>
              <a:t>mers</a:t>
            </a:r>
            <a:endParaRPr lang="en-US" altLang="x-none" sz="4400" dirty="0">
              <a:latin typeface="+mj-lt"/>
            </a:endParaRPr>
          </a:p>
        </p:txBody>
      </p:sp>
    </p:spTree>
    <p:extLst>
      <p:ext uri="{BB962C8B-B14F-4D97-AF65-F5344CB8AC3E}">
        <p14:creationId xmlns:p14="http://schemas.microsoft.com/office/powerpoint/2010/main" val="11273786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0" y="212893"/>
            <a:ext cx="8239432"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354013">
              <a:lnSpc>
                <a:spcPct val="89000"/>
              </a:lnSpc>
            </a:pPr>
            <a:r>
              <a:rPr lang="en-US" altLang="x-none" sz="4400" dirty="0">
                <a:latin typeface="+mj-lt"/>
              </a:rPr>
              <a:t>Principle 3: Non-toxic substances</a:t>
            </a:r>
          </a:p>
          <a:p>
            <a:pPr marL="354013">
              <a:lnSpc>
                <a:spcPct val="89000"/>
              </a:lnSpc>
            </a:pPr>
            <a:r>
              <a:rPr lang="en-US" altLang="x-none" sz="4400" dirty="0">
                <a:solidFill>
                  <a:schemeClr val="bg2">
                    <a:lumMod val="50000"/>
                  </a:schemeClr>
                </a:solidFill>
                <a:latin typeface="+mj-lt"/>
              </a:rPr>
              <a:t>Case study: polyurethane</a:t>
            </a:r>
            <a:r>
              <a:rPr lang="en-US" altLang="x-none" sz="4400" dirty="0">
                <a:latin typeface="+mj-lt"/>
              </a:rPr>
              <a:t> </a:t>
            </a:r>
          </a:p>
        </p:txBody>
      </p:sp>
      <p:sp>
        <p:nvSpPr>
          <p:cNvPr id="75778" name="Rectangle 3"/>
          <p:cNvSpPr>
            <a:spLocks noChangeArrowheads="1"/>
          </p:cNvSpPr>
          <p:nvPr/>
        </p:nvSpPr>
        <p:spPr bwMode="auto">
          <a:xfrm>
            <a:off x="564009" y="4310517"/>
            <a:ext cx="810804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indent="0">
              <a:spcBef>
                <a:spcPct val="20000"/>
              </a:spcBef>
              <a:buClr>
                <a:schemeClr val="tx1"/>
              </a:buClr>
              <a:buSzPct val="75000"/>
            </a:pPr>
            <a:r>
              <a:rPr lang="en-US" altLang="x-none" sz="2200" dirty="0">
                <a:latin typeface="Calibri Regular" charset="0"/>
              </a:rPr>
              <a:t>Advantages</a:t>
            </a:r>
          </a:p>
          <a:p>
            <a:pPr>
              <a:spcBef>
                <a:spcPct val="20000"/>
              </a:spcBef>
              <a:buClr>
                <a:schemeClr val="tx1"/>
              </a:buClr>
              <a:buSzPct val="75000"/>
              <a:buFont typeface="Arial" charset="0"/>
              <a:buChar char="•"/>
            </a:pPr>
            <a:r>
              <a:rPr lang="en-US" altLang="x-none" sz="2200" dirty="0">
                <a:latin typeface="Calibri Regular" charset="0"/>
              </a:rPr>
              <a:t>No </a:t>
            </a:r>
            <a:r>
              <a:rPr lang="en-US" altLang="x-none" sz="2200" dirty="0" err="1">
                <a:latin typeface="Calibri Regular" charset="0"/>
              </a:rPr>
              <a:t>isocyanide</a:t>
            </a:r>
            <a:r>
              <a:rPr lang="en-US" altLang="x-none" sz="2200" dirty="0">
                <a:latin typeface="Calibri Regular" charset="0"/>
              </a:rPr>
              <a:t> is used in the synthesis.</a:t>
            </a:r>
          </a:p>
          <a:p>
            <a:pPr>
              <a:spcBef>
                <a:spcPct val="20000"/>
              </a:spcBef>
              <a:buClr>
                <a:schemeClr val="tx1"/>
              </a:buClr>
              <a:buSzPct val="75000"/>
              <a:buFont typeface="Arial" charset="0"/>
              <a:buChar char="•"/>
            </a:pPr>
            <a:r>
              <a:rPr lang="en-US" altLang="x-none" sz="2200" dirty="0">
                <a:latin typeface="Calibri Regular" charset="0"/>
              </a:rPr>
              <a:t>Product is stable, and has increased resistance properties due to intramolecular hydrogen bonds.</a:t>
            </a:r>
          </a:p>
        </p:txBody>
      </p:sp>
      <p:sp>
        <p:nvSpPr>
          <p:cNvPr id="2" name="TextBox 1"/>
          <p:cNvSpPr txBox="1"/>
          <p:nvPr/>
        </p:nvSpPr>
        <p:spPr>
          <a:xfrm>
            <a:off x="564009" y="1701643"/>
            <a:ext cx="8763000" cy="954107"/>
          </a:xfrm>
          <a:prstGeom prst="rect">
            <a:avLst/>
          </a:prstGeom>
          <a:noFill/>
        </p:spPr>
        <p:txBody>
          <a:bodyPr wrap="square" rtlCol="0">
            <a:spAutoFit/>
          </a:bodyPr>
          <a:lstStyle/>
          <a:p>
            <a:r>
              <a:rPr lang="en-US" sz="2800" dirty="0"/>
              <a:t>Non-</a:t>
            </a:r>
            <a:r>
              <a:rPr lang="en-US" sz="2800" dirty="0" err="1"/>
              <a:t>isocyanide</a:t>
            </a:r>
            <a:r>
              <a:rPr lang="en-US" sz="2800" dirty="0"/>
              <a:t> synthesis of polyurethane using green chemistry</a:t>
            </a:r>
          </a:p>
        </p:txBody>
      </p:sp>
      <p:pic>
        <p:nvPicPr>
          <p:cNvPr id="3" name="Picture 2"/>
          <p:cNvPicPr>
            <a:picLocks noChangeAspect="1"/>
          </p:cNvPicPr>
          <p:nvPr/>
        </p:nvPicPr>
        <p:blipFill>
          <a:blip r:embed="rId3"/>
          <a:stretch>
            <a:fillRect/>
          </a:stretch>
        </p:blipFill>
        <p:spPr>
          <a:xfrm>
            <a:off x="444351" y="2655750"/>
            <a:ext cx="8347358" cy="1369987"/>
          </a:xfrm>
          <a:prstGeom prst="rect">
            <a:avLst/>
          </a:prstGeom>
        </p:spPr>
      </p:pic>
      <p:sp>
        <p:nvSpPr>
          <p:cNvPr id="4" name="TextBox 3"/>
          <p:cNvSpPr txBox="1"/>
          <p:nvPr/>
        </p:nvSpPr>
        <p:spPr>
          <a:xfrm>
            <a:off x="6046409" y="5837361"/>
            <a:ext cx="2842509" cy="523220"/>
          </a:xfrm>
          <a:prstGeom prst="rect">
            <a:avLst/>
          </a:prstGeom>
          <a:noFill/>
        </p:spPr>
        <p:txBody>
          <a:bodyPr wrap="square" rtlCol="0">
            <a:spAutoFit/>
          </a:bodyPr>
          <a:lstStyle/>
          <a:p>
            <a:pPr algn="r"/>
            <a:r>
              <a:rPr lang="en-US" sz="1400" dirty="0"/>
              <a:t>Hybrid Coating Technologies</a:t>
            </a:r>
          </a:p>
          <a:p>
            <a:pPr algn="r"/>
            <a:r>
              <a:rPr lang="en-US" sz="1400" dirty="0"/>
              <a:t>Nanotech Industries</a:t>
            </a:r>
          </a:p>
        </p:txBody>
      </p:sp>
      <p:sp>
        <p:nvSpPr>
          <p:cNvPr id="7" name="Retângulo 6">
            <a:extLst>
              <a:ext uri="{FF2B5EF4-FFF2-40B4-BE49-F238E27FC236}">
                <a16:creationId xmlns="" xmlns:a16="http://schemas.microsoft.com/office/drawing/2014/main" id="{25FCCB32-CBA2-49FD-9A47-84472B0502B2}"/>
              </a:ext>
            </a:extLst>
          </p:cNvPr>
          <p:cNvSpPr/>
          <p:nvPr/>
        </p:nvSpPr>
        <p:spPr>
          <a:xfrm>
            <a:off x="206477" y="1592823"/>
            <a:ext cx="8686800" cy="474898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529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26571" y="1740307"/>
            <a:ext cx="8436428" cy="4608169"/>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2800" dirty="0"/>
              <a:t>Conventional paper bleaching: Chlorine dioxide (ClO</a:t>
            </a:r>
            <a:r>
              <a:rPr lang="en-US" sz="2800" baseline="-25000" dirty="0"/>
              <a:t>2</a:t>
            </a:r>
            <a:r>
              <a:rPr lang="en-US" sz="2800" dirty="0"/>
              <a:t>)</a:t>
            </a:r>
          </a:p>
          <a:p>
            <a:pPr marL="0" indent="0">
              <a:buNone/>
            </a:pPr>
            <a:r>
              <a:rPr lang="en-US" sz="2200" dirty="0"/>
              <a:t>Disadvantages:</a:t>
            </a:r>
          </a:p>
          <a:p>
            <a:pPr marL="530225"/>
            <a:r>
              <a:rPr lang="en-US" sz="2200" dirty="0"/>
              <a:t>Produces unacceptable quantities of chlorinated pollutants, and many are exceptionally toxic.</a:t>
            </a:r>
          </a:p>
          <a:p>
            <a:endParaRPr lang="en-US" dirty="0"/>
          </a:p>
          <a:p>
            <a:pPr marL="0" indent="0">
              <a:buNone/>
            </a:pPr>
            <a:r>
              <a:rPr lang="en-US" sz="2800" dirty="0"/>
              <a:t>Novel technology for paper bleaching with TAML/H</a:t>
            </a:r>
            <a:r>
              <a:rPr lang="en-US" sz="2800" baseline="-25000" dirty="0"/>
              <a:t>2</a:t>
            </a:r>
            <a:r>
              <a:rPr lang="en-US" sz="2800" dirty="0"/>
              <a:t>O</a:t>
            </a:r>
            <a:r>
              <a:rPr lang="en-US" sz="2800" baseline="-25000" dirty="0"/>
              <a:t>2 </a:t>
            </a:r>
            <a:r>
              <a:rPr lang="en-US" sz="2800" dirty="0"/>
              <a:t>using green chemistry.</a:t>
            </a:r>
            <a:endParaRPr lang="en-US" sz="2800" baseline="-25000" dirty="0"/>
          </a:p>
          <a:p>
            <a:pPr marL="0" indent="0">
              <a:buNone/>
            </a:pPr>
            <a:r>
              <a:rPr lang="en-US" sz="2200" dirty="0"/>
              <a:t>Advantages:</a:t>
            </a:r>
          </a:p>
          <a:p>
            <a:pPr marL="530225"/>
            <a:r>
              <a:rPr lang="en-US" sz="2200" dirty="0"/>
              <a:t>Alternative catalytic breakdown of H</a:t>
            </a:r>
            <a:r>
              <a:rPr lang="en-US" sz="2200" baseline="-25000" dirty="0"/>
              <a:t>2</a:t>
            </a:r>
            <a:r>
              <a:rPr lang="en-US" sz="2200" dirty="0"/>
              <a:t>O</a:t>
            </a:r>
            <a:r>
              <a:rPr lang="en-US" sz="2200" baseline="-25000" dirty="0"/>
              <a:t>2</a:t>
            </a:r>
            <a:r>
              <a:rPr lang="en-US" sz="2200" dirty="0"/>
              <a:t> to provide the oxidative equivalent</a:t>
            </a:r>
          </a:p>
          <a:p>
            <a:pPr marL="530225"/>
            <a:r>
              <a:rPr lang="en-US" sz="2200" dirty="0"/>
              <a:t>Lower temperature and time requirement</a:t>
            </a:r>
          </a:p>
        </p:txBody>
      </p:sp>
      <p:sp>
        <p:nvSpPr>
          <p:cNvPr id="4" name="Rectangle 2"/>
          <p:cNvSpPr>
            <a:spLocks noChangeArrowheads="1"/>
          </p:cNvSpPr>
          <p:nvPr/>
        </p:nvSpPr>
        <p:spPr bwMode="auto">
          <a:xfrm>
            <a:off x="0" y="260552"/>
            <a:ext cx="7949381"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354013">
              <a:lnSpc>
                <a:spcPct val="89000"/>
              </a:lnSpc>
            </a:pPr>
            <a:r>
              <a:rPr lang="en-US" altLang="x-none" sz="4400" dirty="0">
                <a:latin typeface="+mj-lt"/>
              </a:rPr>
              <a:t>Principle 3: Non-toxic substances </a:t>
            </a:r>
          </a:p>
        </p:txBody>
      </p:sp>
      <p:sp>
        <p:nvSpPr>
          <p:cNvPr id="5" name="Retângulo 4">
            <a:extLst>
              <a:ext uri="{FF2B5EF4-FFF2-40B4-BE49-F238E27FC236}">
                <a16:creationId xmlns="" xmlns:a16="http://schemas.microsoft.com/office/drawing/2014/main" id="{B74A8160-0FA9-422D-9218-464879CB9339}"/>
              </a:ext>
            </a:extLst>
          </p:cNvPr>
          <p:cNvSpPr/>
          <p:nvPr/>
        </p:nvSpPr>
        <p:spPr>
          <a:xfrm>
            <a:off x="206477" y="3628101"/>
            <a:ext cx="8686800" cy="2595717"/>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a:extLst>
              <a:ext uri="{FF2B5EF4-FFF2-40B4-BE49-F238E27FC236}">
                <a16:creationId xmlns="" xmlns:a16="http://schemas.microsoft.com/office/drawing/2014/main" id="{1F984ED7-EC4A-4A87-A688-3EF75DB20AD8}"/>
              </a:ext>
            </a:extLst>
          </p:cNvPr>
          <p:cNvSpPr/>
          <p:nvPr/>
        </p:nvSpPr>
        <p:spPr>
          <a:xfrm>
            <a:off x="206477" y="1681315"/>
            <a:ext cx="8686800" cy="171393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364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ulpAndPaperMil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Box 1027"/>
          <p:cNvSpPr txBox="1">
            <a:spLocks noChangeArrowheads="1"/>
          </p:cNvSpPr>
          <p:nvPr/>
        </p:nvSpPr>
        <p:spPr bwMode="auto">
          <a:xfrm>
            <a:off x="2985336" y="6027003"/>
            <a:ext cx="6195176" cy="830997"/>
          </a:xfrm>
          <a:prstGeom prst="rect">
            <a:avLst/>
          </a:prstGeom>
          <a:solidFill>
            <a:srgbClr val="FFFFFF"/>
          </a:solidFill>
          <a:ln>
            <a:noFill/>
          </a:ln>
          <a:effectLst/>
        </p:spPr>
        <p:txBody>
          <a:bodyPr wrap="square">
            <a:spAutoFit/>
          </a:bodyPr>
          <a:lstStyle/>
          <a:p>
            <a:r>
              <a:rPr lang="en-US" sz="2400" b="1" dirty="0">
                <a:solidFill>
                  <a:srgbClr val="000000"/>
                </a:solidFill>
                <a:effectLst>
                  <a:outerShdw blurRad="38100" dist="38100" dir="2700000" algn="tl">
                    <a:srgbClr val="DDDDDD"/>
                  </a:outerShdw>
                </a:effectLst>
              </a:rPr>
              <a:t>225 tons of water per ton </a:t>
            </a:r>
            <a:r>
              <a:rPr lang="en-US" sz="2400" b="1" dirty="0" smtClean="0">
                <a:solidFill>
                  <a:srgbClr val="000000"/>
                </a:solidFill>
                <a:effectLst>
                  <a:outerShdw blurRad="38100" dist="38100" dir="2700000" algn="tl">
                    <a:srgbClr val="DDDDDD"/>
                  </a:outerShdw>
                </a:effectLst>
              </a:rPr>
              <a:t>of paper </a:t>
            </a:r>
            <a:r>
              <a:rPr lang="en-US" sz="2400" b="1" dirty="0">
                <a:solidFill>
                  <a:srgbClr val="000000"/>
                </a:solidFill>
                <a:effectLst>
                  <a:outerShdw blurRad="38100" dist="38100" dir="2700000" algn="tl">
                    <a:srgbClr val="DDDDDD"/>
                  </a:outerShdw>
                </a:effectLst>
              </a:rPr>
              <a:t>(</a:t>
            </a:r>
            <a:r>
              <a:rPr lang="en-US" sz="2400" b="1" dirty="0" smtClean="0">
                <a:solidFill>
                  <a:srgbClr val="000000"/>
                </a:solidFill>
                <a:effectLst>
                  <a:outerShdw blurRad="38100" dist="38100" dir="2700000" algn="tl">
                    <a:srgbClr val="DDDDDD"/>
                  </a:outerShdw>
                </a:effectLst>
              </a:rPr>
              <a:t>US and EU)</a:t>
            </a:r>
          </a:p>
          <a:p>
            <a:r>
              <a:rPr lang="en-US" sz="2400" b="1" dirty="0" smtClean="0">
                <a:solidFill>
                  <a:srgbClr val="000000"/>
                </a:solidFill>
                <a:effectLst>
                  <a:outerShdw blurRad="38100" dist="38100" dir="2700000" algn="tl">
                    <a:srgbClr val="DDDDDD"/>
                  </a:outerShdw>
                </a:effectLst>
              </a:rPr>
              <a:t>450 tons </a:t>
            </a:r>
            <a:r>
              <a:rPr lang="en-US" sz="2400" b="1" dirty="0">
                <a:solidFill>
                  <a:srgbClr val="000000"/>
                </a:solidFill>
                <a:effectLst>
                  <a:outerShdw blurRad="38100" dist="38100" dir="2700000" algn="tl">
                    <a:srgbClr val="DDDDDD"/>
                  </a:outerShdw>
                </a:effectLst>
              </a:rPr>
              <a:t>of water per ton of </a:t>
            </a:r>
            <a:r>
              <a:rPr lang="en-US" sz="2400" b="1" dirty="0" smtClean="0">
                <a:solidFill>
                  <a:srgbClr val="000000"/>
                </a:solidFill>
                <a:effectLst>
                  <a:outerShdw blurRad="38100" dist="38100" dir="2700000" algn="tl">
                    <a:srgbClr val="DDDDDD"/>
                  </a:outerShdw>
                </a:effectLst>
              </a:rPr>
              <a:t>paper (</a:t>
            </a:r>
            <a:r>
              <a:rPr lang="en-US" sz="2400" b="1" dirty="0" err="1" smtClean="0">
                <a:solidFill>
                  <a:srgbClr val="000000"/>
                </a:solidFill>
                <a:effectLst>
                  <a:outerShdw blurRad="38100" dist="38100" dir="2700000" algn="tl">
                    <a:srgbClr val="DDDDDD"/>
                  </a:outerShdw>
                </a:effectLst>
              </a:rPr>
              <a:t>E.Asia</a:t>
            </a:r>
            <a:r>
              <a:rPr lang="en-US" sz="2400" b="1" dirty="0" smtClean="0">
                <a:solidFill>
                  <a:srgbClr val="000000"/>
                </a:solidFill>
                <a:effectLst>
                  <a:outerShdw blurRad="38100" dist="38100" dir="2700000" algn="tl">
                    <a:srgbClr val="DDDDDD"/>
                  </a:outerShdw>
                </a:effectLst>
              </a:rPr>
              <a:t>)</a:t>
            </a:r>
            <a:endParaRPr lang="en-US" sz="2400" b="1" dirty="0">
              <a:solidFill>
                <a:srgbClr val="000000"/>
              </a:solidFill>
              <a:effectLst>
                <a:outerShdw blurRad="38100" dist="38100" dir="2700000" algn="tl">
                  <a:srgbClr val="DDDDDD"/>
                </a:outerShdw>
              </a:effectLst>
            </a:endParaRPr>
          </a:p>
        </p:txBody>
      </p:sp>
      <p:sp>
        <p:nvSpPr>
          <p:cNvPr id="3" name="Title 1"/>
          <p:cNvSpPr txBox="1">
            <a:spLocks/>
          </p:cNvSpPr>
          <p:nvPr/>
        </p:nvSpPr>
        <p:spPr>
          <a:xfrm>
            <a:off x="0" y="44624"/>
            <a:ext cx="9144000" cy="792088"/>
          </a:xfrm>
          <a:prstGeom prst="rect">
            <a:avLst/>
          </a:prstGeom>
          <a:gradFill>
            <a:gsLst>
              <a:gs pos="0">
                <a:schemeClr val="accent1">
                  <a:tint val="66000"/>
                  <a:satMod val="160000"/>
                  <a:alpha val="41000"/>
                </a:schemeClr>
              </a:gs>
              <a:gs pos="0">
                <a:schemeClr val="accent1">
                  <a:tint val="66000"/>
                  <a:satMod val="160000"/>
                  <a:alpha val="33000"/>
                </a:schemeClr>
              </a:gs>
              <a:gs pos="0">
                <a:schemeClr val="accent1">
                  <a:tint val="66000"/>
                  <a:satMod val="160000"/>
                  <a:alpha val="42000"/>
                </a:schemeClr>
              </a:gs>
              <a:gs pos="50000">
                <a:schemeClr val="accent1">
                  <a:tint val="44500"/>
                  <a:satMod val="160000"/>
                </a:schemeClr>
              </a:gs>
              <a:gs pos="100000">
                <a:schemeClr val="accent1">
                  <a:tint val="23500"/>
                  <a:satMod val="160000"/>
                  <a:alpha val="33000"/>
                </a:schemeClr>
              </a:gs>
            </a:gsLst>
            <a:lin ang="5400000" scaled="0"/>
          </a:gradFill>
        </p:spPr>
        <p:txBody>
          <a:bodyPr>
            <a:normAutofit/>
          </a:bodyPr>
          <a:lstStyle>
            <a:lvl1pPr algn="l" defTabSz="914400" rtl="0" eaLnBrk="1" latinLnBrk="0" hangingPunct="1">
              <a:spcBef>
                <a:spcPct val="0"/>
              </a:spcBef>
              <a:buNone/>
              <a:defRPr sz="2400" kern="1200">
                <a:solidFill>
                  <a:srgbClr val="616365"/>
                </a:solidFill>
                <a:latin typeface="Swis721 BT" pitchFamily="34" charset="0"/>
                <a:ea typeface="+mj-ea"/>
                <a:cs typeface="+mj-cs"/>
              </a:defRPr>
            </a:lvl1pPr>
          </a:lstStyle>
          <a:p>
            <a:pPr algn="ctr"/>
            <a:r>
              <a:rPr lang="en-GB" sz="3200" b="1" dirty="0" smtClean="0">
                <a:solidFill>
                  <a:schemeClr val="tx1"/>
                </a:solidFill>
                <a:latin typeface="+mn-lt"/>
              </a:rPr>
              <a:t>Water Consumption in Paper and Pulping</a:t>
            </a:r>
            <a:endParaRPr lang="en-GB" sz="3200" b="1" dirty="0">
              <a:solidFill>
                <a:schemeClr val="tx1"/>
              </a:solidFill>
              <a:latin typeface="+mn-lt"/>
            </a:endParaRPr>
          </a:p>
        </p:txBody>
      </p:sp>
    </p:spTree>
    <p:extLst>
      <p:ext uri="{BB962C8B-B14F-4D97-AF65-F5344CB8AC3E}">
        <p14:creationId xmlns:p14="http://schemas.microsoft.com/office/powerpoint/2010/main" val="10684650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ctrTitle"/>
          </p:nvPr>
        </p:nvSpPr>
        <p:spPr>
          <a:xfrm>
            <a:off x="685800" y="3489836"/>
            <a:ext cx="7772400" cy="1143000"/>
          </a:xfrm>
          <a:noFill/>
        </p:spPr>
        <p:txBody>
          <a:bodyPr anchor="ctr">
            <a:noAutofit/>
          </a:bodyPr>
          <a:lstStyle/>
          <a:p>
            <a:pPr algn="ctr"/>
            <a:r>
              <a:rPr lang="en-US" altLang="x-none" sz="3200" b="1" dirty="0">
                <a:latin typeface="Calibri Regular" charset="0"/>
                <a:ea typeface="ＭＳ Ｐゴシック" charset="-128"/>
              </a:rPr>
              <a:t>PRINCIPLE 4</a:t>
            </a: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Chemical products should be designed to preserve efficacy of function while reducing toxicity.</a:t>
            </a:r>
          </a:p>
        </p:txBody>
      </p:sp>
      <p:sp>
        <p:nvSpPr>
          <p:cNvPr id="4" name="Rectangle 3"/>
          <p:cNvSpPr/>
          <p:nvPr/>
        </p:nvSpPr>
        <p:spPr>
          <a:xfrm>
            <a:off x="508000" y="889000"/>
            <a:ext cx="8153400" cy="54228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3648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26"/>
          <p:cNvSpPr txBox="1">
            <a:spLocks noChangeArrowheads="1"/>
          </p:cNvSpPr>
          <p:nvPr/>
        </p:nvSpPr>
        <p:spPr bwMode="auto">
          <a:xfrm>
            <a:off x="0" y="274638"/>
            <a:ext cx="9144000"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625"/>
              </a:spcBef>
              <a:buClr>
                <a:srgbClr val="000000"/>
              </a:buClr>
              <a:buSzPct val="171000"/>
              <a:buFont typeface="Lucida Grande" charset="0"/>
              <a:buChar char="•"/>
              <a:defRPr sz="2900">
                <a:solidFill>
                  <a:schemeClr val="tx1"/>
                </a:solidFill>
                <a:latin typeface="Gill Sans" charset="0"/>
                <a:ea typeface="ＭＳ Ｐゴシック" charset="-128"/>
                <a:cs typeface="Gill Sans" charset="0"/>
                <a:sym typeface="Gill Sans" charset="0"/>
              </a:defRPr>
            </a:lvl1pPr>
            <a:lvl2pPr marL="742950" indent="-285750">
              <a:spcBef>
                <a:spcPts val="1625"/>
              </a:spcBef>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2pPr>
            <a:lvl3pPr marL="1143000" indent="-228600">
              <a:spcBef>
                <a:spcPts val="1625"/>
              </a:spcBef>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3pPr>
            <a:lvl4pPr marL="1600200" indent="-228600">
              <a:spcBef>
                <a:spcPts val="1625"/>
              </a:spcBef>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4pPr>
            <a:lvl5pPr marL="2057400" indent="-228600">
              <a:spcBef>
                <a:spcPts val="1625"/>
              </a:spcBef>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5pPr>
            <a:lvl6pPr marL="2514600" indent="-228600" eaLnBrk="0" fontAlgn="base" hangingPunct="0">
              <a:spcBef>
                <a:spcPts val="1625"/>
              </a:spcBef>
              <a:spcAft>
                <a:spcPct val="0"/>
              </a:spcAft>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6pPr>
            <a:lvl7pPr marL="2971800" indent="-228600" eaLnBrk="0" fontAlgn="base" hangingPunct="0">
              <a:spcBef>
                <a:spcPts val="1625"/>
              </a:spcBef>
              <a:spcAft>
                <a:spcPct val="0"/>
              </a:spcAft>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7pPr>
            <a:lvl8pPr marL="3429000" indent="-228600" eaLnBrk="0" fontAlgn="base" hangingPunct="0">
              <a:spcBef>
                <a:spcPts val="1625"/>
              </a:spcBef>
              <a:spcAft>
                <a:spcPct val="0"/>
              </a:spcAft>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8pPr>
            <a:lvl9pPr marL="3886200" indent="-228600" eaLnBrk="0" fontAlgn="base" hangingPunct="0">
              <a:spcBef>
                <a:spcPts val="1625"/>
              </a:spcBef>
              <a:spcAft>
                <a:spcPct val="0"/>
              </a:spcAft>
              <a:buClr>
                <a:srgbClr val="000000"/>
              </a:buClr>
              <a:buSzPct val="171000"/>
              <a:buFont typeface="Lucida Grande" charset="0"/>
              <a:buChar char="•"/>
              <a:defRPr sz="2900">
                <a:solidFill>
                  <a:schemeClr val="tx1"/>
                </a:solidFill>
                <a:latin typeface="Gill Sans" charset="0"/>
                <a:ea typeface="Gill Sans" charset="0"/>
                <a:cs typeface="Gill Sans" charset="0"/>
                <a:sym typeface="Gill Sans" charset="0"/>
              </a:defRPr>
            </a:lvl9pPr>
          </a:lstStyle>
          <a:p>
            <a:pPr eaLnBrk="1" hangingPunct="1">
              <a:spcBef>
                <a:spcPct val="20000"/>
              </a:spcBef>
              <a:buClrTx/>
              <a:buSzTx/>
              <a:buFontTx/>
              <a:buNone/>
            </a:pPr>
            <a:r>
              <a:rPr lang="en-US" altLang="x-none" sz="2800" b="1" dirty="0">
                <a:ea typeface="ヒラギノ角ゴ Pro W3" charset="-128"/>
              </a:rPr>
              <a:t>   Paracelsus (1493-1541)</a:t>
            </a:r>
            <a:r>
              <a:rPr lang="en-US" altLang="x-none" sz="2800" dirty="0">
                <a:ea typeface="ヒラギノ角ゴ Pro W3" charset="-128"/>
              </a:rPr>
              <a:t>  -  the </a:t>
            </a:r>
            <a:r>
              <a:rPr lang="en-US" altLang="en-US" sz="2800" dirty="0">
                <a:ea typeface="ヒラギノ角ゴ Pro W3" charset="-128"/>
              </a:rPr>
              <a:t>“</a:t>
            </a:r>
            <a:r>
              <a:rPr lang="en-US" altLang="x-none" sz="2800" dirty="0">
                <a:ea typeface="ヒラギノ角ゴ Pro W3" charset="-128"/>
              </a:rPr>
              <a:t>father of toxicology</a:t>
            </a:r>
            <a:r>
              <a:rPr lang="en-US" altLang="en-US" sz="2800" dirty="0">
                <a:ea typeface="ヒラギノ角ゴ Pro W3" charset="-128"/>
              </a:rPr>
              <a:t>”</a:t>
            </a:r>
            <a:r>
              <a:rPr lang="en-US" altLang="x-none" sz="2800" dirty="0">
                <a:ea typeface="ヒラギノ角ゴ Pro W3" charset="-128"/>
              </a:rPr>
              <a:t> </a:t>
            </a:r>
          </a:p>
          <a:p>
            <a:pPr eaLnBrk="1" hangingPunct="1">
              <a:spcBef>
                <a:spcPct val="20000"/>
              </a:spcBef>
              <a:buClrTx/>
              <a:buSzTx/>
              <a:buFontTx/>
              <a:buNone/>
            </a:pPr>
            <a:endParaRPr lang="en-US" altLang="x-none" sz="2800" i="1" dirty="0">
              <a:ea typeface="ヒラギノ角ゴ Pro W3" charset="-128"/>
            </a:endParaRPr>
          </a:p>
          <a:p>
            <a:pPr eaLnBrk="1" hangingPunct="1">
              <a:spcBef>
                <a:spcPct val="20000"/>
              </a:spcBef>
              <a:buClrTx/>
              <a:buSzTx/>
              <a:buFontTx/>
              <a:buNone/>
            </a:pPr>
            <a:endParaRPr lang="en-US" altLang="x-none" sz="2800" i="1" dirty="0">
              <a:ea typeface="ヒラギノ角ゴ Pro W3" charset="-128"/>
            </a:endParaRPr>
          </a:p>
          <a:p>
            <a:pPr eaLnBrk="1" hangingPunct="1">
              <a:spcBef>
                <a:spcPct val="20000"/>
              </a:spcBef>
              <a:buClrTx/>
              <a:buSzTx/>
              <a:buFontTx/>
              <a:buNone/>
            </a:pPr>
            <a:endParaRPr lang="en-US" altLang="x-none" sz="2800" i="1" dirty="0">
              <a:ea typeface="ヒラギノ角ゴ Pro W3" charset="-128"/>
            </a:endParaRPr>
          </a:p>
          <a:p>
            <a:pPr eaLnBrk="1" hangingPunct="1">
              <a:spcBef>
                <a:spcPct val="20000"/>
              </a:spcBef>
              <a:buClrTx/>
              <a:buSzTx/>
              <a:buFontTx/>
              <a:buNone/>
            </a:pPr>
            <a:endParaRPr lang="en-US" altLang="x-none" sz="2800" i="1" dirty="0">
              <a:ea typeface="ヒラギノ角ゴ Pro W3" charset="-128"/>
            </a:endParaRPr>
          </a:p>
          <a:p>
            <a:pPr eaLnBrk="1" hangingPunct="1">
              <a:spcBef>
                <a:spcPct val="20000"/>
              </a:spcBef>
              <a:buClrTx/>
              <a:buSzTx/>
              <a:buFontTx/>
              <a:buNone/>
            </a:pPr>
            <a:endParaRPr lang="en-US" altLang="x-none" sz="2800" i="1" dirty="0">
              <a:ea typeface="ヒラギノ角ゴ Pro W3" charset="-128"/>
            </a:endParaRPr>
          </a:p>
          <a:p>
            <a:pPr eaLnBrk="1" hangingPunct="1">
              <a:spcBef>
                <a:spcPct val="20000"/>
              </a:spcBef>
              <a:buClrTx/>
              <a:buSzTx/>
              <a:buFontTx/>
              <a:buNone/>
            </a:pPr>
            <a:endParaRPr lang="en-US" altLang="x-none" sz="2800" i="1" dirty="0">
              <a:ea typeface="ヒラギノ角ゴ Pro W3" charset="-128"/>
            </a:endParaRPr>
          </a:p>
          <a:p>
            <a:pPr eaLnBrk="1" hangingPunct="1">
              <a:spcBef>
                <a:spcPct val="20000"/>
              </a:spcBef>
              <a:buClrTx/>
              <a:buSzTx/>
              <a:buFontTx/>
              <a:buNone/>
            </a:pPr>
            <a:endParaRPr lang="en-US" altLang="x-none" sz="2800" i="1" dirty="0">
              <a:ea typeface="ヒラギノ角ゴ Pro W3" charset="-128"/>
            </a:endParaRPr>
          </a:p>
          <a:p>
            <a:pPr eaLnBrk="1" hangingPunct="1">
              <a:spcBef>
                <a:spcPct val="20000"/>
              </a:spcBef>
              <a:buClrTx/>
              <a:buSzTx/>
              <a:buFontTx/>
              <a:buNone/>
            </a:pPr>
            <a:endParaRPr lang="en-US" altLang="x-none" sz="2800" i="1" dirty="0">
              <a:ea typeface="ヒラギノ角ゴ Pro W3" charset="-128"/>
            </a:endParaRPr>
          </a:p>
          <a:p>
            <a:pPr eaLnBrk="1" hangingPunct="1">
              <a:spcBef>
                <a:spcPct val="20000"/>
              </a:spcBef>
              <a:buClrTx/>
              <a:buSzTx/>
              <a:buFontTx/>
              <a:buNone/>
            </a:pPr>
            <a:endParaRPr lang="en-US" altLang="x-none" sz="2800" i="1" dirty="0">
              <a:ea typeface="ヒラギノ角ゴ Pro W3" charset="-128"/>
            </a:endParaRPr>
          </a:p>
          <a:p>
            <a:pPr eaLnBrk="1" hangingPunct="1">
              <a:spcBef>
                <a:spcPct val="20000"/>
              </a:spcBef>
              <a:buClrTx/>
              <a:buSzTx/>
              <a:buFontTx/>
              <a:buNone/>
            </a:pPr>
            <a:endParaRPr lang="en-US" altLang="x-none" sz="2800" i="1" dirty="0">
              <a:ea typeface="ヒラギノ角ゴ Pro W3" charset="-128"/>
            </a:endParaRPr>
          </a:p>
          <a:p>
            <a:pPr algn="ctr" eaLnBrk="1" hangingPunct="1">
              <a:spcBef>
                <a:spcPct val="20000"/>
              </a:spcBef>
              <a:buClrTx/>
              <a:buSzTx/>
              <a:buFontTx/>
              <a:buNone/>
            </a:pPr>
            <a:r>
              <a:rPr lang="en-US" altLang="en-US" sz="2400" i="1" dirty="0">
                <a:ea typeface="ヒラギノ角ゴ Pro W3" charset="-128"/>
              </a:rPr>
              <a:t>“</a:t>
            </a:r>
            <a:r>
              <a:rPr lang="en-US" altLang="x-none" sz="2400" i="1" dirty="0">
                <a:ea typeface="ヒラギノ角ゴ Pro W3" charset="-128"/>
              </a:rPr>
              <a:t>the dose makes the poison</a:t>
            </a:r>
            <a:r>
              <a:rPr lang="en-US" altLang="en-US" sz="2400" i="1" dirty="0" smtClean="0">
                <a:ea typeface="ヒラギノ角ゴ Pro W3" charset="-128"/>
              </a:rPr>
              <a:t>”</a:t>
            </a:r>
          </a:p>
          <a:p>
            <a:pPr algn="ctr">
              <a:spcBef>
                <a:spcPct val="20000"/>
              </a:spcBef>
              <a:buClrTx/>
              <a:buSzTx/>
              <a:buNone/>
            </a:pPr>
            <a:r>
              <a:rPr lang="en-US" altLang="ja-JP" sz="2400" i="1" dirty="0"/>
              <a:t>“Everything is toxic. It is simply depends on the dose”</a:t>
            </a:r>
          </a:p>
          <a:p>
            <a:pPr algn="ctr" eaLnBrk="1" hangingPunct="1">
              <a:spcBef>
                <a:spcPct val="20000"/>
              </a:spcBef>
              <a:buClrTx/>
              <a:buSzTx/>
              <a:buFontTx/>
              <a:buNone/>
            </a:pPr>
            <a:endParaRPr lang="en-GB" altLang="x-none" sz="2400" b="1" i="1" dirty="0">
              <a:ea typeface="ヒラギノ角ゴ Pro W3" charset="-128"/>
            </a:endParaRPr>
          </a:p>
        </p:txBody>
      </p:sp>
      <p:pic>
        <p:nvPicPr>
          <p:cNvPr id="6041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03525" y="1077913"/>
            <a:ext cx="3475038"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031260"/>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0" y="191830"/>
            <a:ext cx="8010655" cy="1276914"/>
          </a:xfrm>
        </p:spPr>
        <p:txBody>
          <a:bodyPr>
            <a:normAutofit/>
          </a:bodyPr>
          <a:lstStyle/>
          <a:p>
            <a:pPr marL="354013" algn="ctr"/>
            <a:r>
              <a:rPr lang="en-US" altLang="x-none" sz="4400" dirty="0">
                <a:ea typeface="ＭＳ Ｐゴシック" charset="-128"/>
              </a:rPr>
              <a:t>The modern motto of toxicology </a:t>
            </a:r>
          </a:p>
        </p:txBody>
      </p:sp>
      <p:sp>
        <p:nvSpPr>
          <p:cNvPr id="83970" name="Rectangle 3"/>
          <p:cNvSpPr>
            <a:spLocks noGrp="1" noChangeArrowheads="1"/>
          </p:cNvSpPr>
          <p:nvPr>
            <p:ph type="body" idx="1"/>
          </p:nvPr>
        </p:nvSpPr>
        <p:spPr>
          <a:xfrm>
            <a:off x="105648" y="1639529"/>
            <a:ext cx="8964612" cy="4114800"/>
          </a:xfrm>
        </p:spPr>
        <p:txBody>
          <a:bodyPr>
            <a:normAutofit/>
          </a:bodyPr>
          <a:lstStyle/>
          <a:p>
            <a:pPr marL="0" indent="0" algn="ctr">
              <a:buNone/>
            </a:pPr>
            <a:endParaRPr lang="en-US" altLang="x-none" sz="2800" dirty="0">
              <a:ea typeface="ＭＳ Ｐゴシック" charset="-128"/>
            </a:endParaRPr>
          </a:p>
          <a:p>
            <a:pPr marL="0" indent="0" algn="ctr">
              <a:buNone/>
            </a:pPr>
            <a:endParaRPr lang="en-US" altLang="x-none" sz="2800" dirty="0">
              <a:ea typeface="ＭＳ Ｐゴシック" charset="-128"/>
            </a:endParaRPr>
          </a:p>
          <a:p>
            <a:pPr marL="0" indent="0" algn="ctr">
              <a:buNone/>
            </a:pPr>
            <a:r>
              <a:rPr lang="en-US" altLang="ja-JP" sz="3200" i="1" dirty="0">
                <a:ea typeface="ＭＳ Ｐゴシック" charset="-128"/>
              </a:rPr>
              <a:t>“Everything is toxic. It is simply depends on the dose”</a:t>
            </a:r>
          </a:p>
          <a:p>
            <a:pPr marL="0" indent="0" algn="ctr">
              <a:buNone/>
            </a:pPr>
            <a:endParaRPr lang="en-US" altLang="ja-JP" sz="2800" dirty="0">
              <a:ea typeface="ＭＳ Ｐゴシック" charset="-128"/>
            </a:endParaRPr>
          </a:p>
          <a:p>
            <a:pPr marL="0" indent="0" algn="ctr">
              <a:buNone/>
            </a:pPr>
            <a:endParaRPr lang="en-US" altLang="ja-JP" sz="2800" dirty="0">
              <a:ea typeface="ＭＳ Ｐゴシック" charset="-128"/>
            </a:endParaRPr>
          </a:p>
          <a:p>
            <a:pPr marL="0" indent="0" algn="ctr">
              <a:buNone/>
            </a:pPr>
            <a:r>
              <a:rPr lang="en-US" altLang="x-none" sz="2400" dirty="0">
                <a:ea typeface="ＭＳ Ｐゴシック" charset="-128"/>
              </a:rPr>
              <a:t>Often otherwise phrased as </a:t>
            </a:r>
          </a:p>
          <a:p>
            <a:pPr marL="0" indent="0" algn="ctr">
              <a:buNone/>
            </a:pPr>
            <a:r>
              <a:rPr lang="pt-BR" altLang="x-none" sz="3200" i="1" dirty="0">
                <a:ea typeface="ＭＳ Ｐゴシック" charset="-128"/>
              </a:rPr>
              <a:t>“</a:t>
            </a:r>
            <a:r>
              <a:rPr lang="en-US" altLang="ja-JP" sz="3200" i="1" dirty="0">
                <a:ea typeface="ＭＳ Ｐゴシック" charset="-128"/>
              </a:rPr>
              <a:t>The dose makes the poison.</a:t>
            </a:r>
            <a:r>
              <a:rPr lang="pt-BR" altLang="ja-JP" sz="3200" dirty="0">
                <a:ea typeface="ＭＳ Ｐゴシック" charset="-128"/>
              </a:rPr>
              <a:t>”</a:t>
            </a:r>
            <a:endParaRPr lang="en-US" altLang="x-none" sz="2800" i="1" dirty="0">
              <a:ea typeface="ＭＳ Ｐゴシック" charset="-128"/>
            </a:endParaRPr>
          </a:p>
        </p:txBody>
      </p:sp>
    </p:spTree>
    <p:extLst>
      <p:ext uri="{BB962C8B-B14F-4D97-AF65-F5344CB8AC3E}">
        <p14:creationId xmlns:p14="http://schemas.microsoft.com/office/powerpoint/2010/main" val="9338362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706" y="1571741"/>
            <a:ext cx="8165603" cy="4792889"/>
          </a:xfrm>
        </p:spPr>
        <p:txBody>
          <a:bodyPr>
            <a:normAutofit/>
          </a:bodyPr>
          <a:lstStyle/>
          <a:p>
            <a:pPr marL="0" indent="0">
              <a:buNone/>
            </a:pPr>
            <a:r>
              <a:rPr lang="en-US" sz="2400" dirty="0"/>
              <a:t>Chemists can design chemicals which have reduced toxicity by:</a:t>
            </a:r>
          </a:p>
          <a:p>
            <a:pPr marL="0" indent="0">
              <a:buNone/>
            </a:pPr>
            <a:endParaRPr lang="en-US" sz="500" dirty="0"/>
          </a:p>
          <a:p>
            <a:r>
              <a:rPr lang="en-US" sz="2400" dirty="0"/>
              <a:t>Manipulation of chemical bonds, chemical functional groups</a:t>
            </a:r>
          </a:p>
          <a:p>
            <a:pPr lvl="1">
              <a:buFontTx/>
              <a:buChar char="-"/>
            </a:pPr>
            <a:r>
              <a:rPr lang="en-US" sz="2200" dirty="0"/>
              <a:t>Reactive functional groups have a greater potential to be toxic -&gt; removing these groups is likely to reduce toxicity</a:t>
            </a:r>
          </a:p>
          <a:p>
            <a:pPr marL="342900" lvl="1" indent="0">
              <a:buNone/>
            </a:pPr>
            <a:endParaRPr lang="en-US" sz="300" dirty="0"/>
          </a:p>
          <a:p>
            <a:r>
              <a:rPr lang="en-US" sz="2400" dirty="0"/>
              <a:t>Modification or termination of the biological pathway</a:t>
            </a:r>
          </a:p>
          <a:p>
            <a:pPr lvl="1">
              <a:buFontTx/>
              <a:buChar char="-"/>
            </a:pPr>
            <a:r>
              <a:rPr lang="en-US" sz="2200" dirty="0"/>
              <a:t>While difficult to achieve, if the chemical is modified not to interact with the biological pathway, no biological effect is triggered and the toxicity can be avoided.</a:t>
            </a:r>
          </a:p>
          <a:p>
            <a:pPr marL="342900" lvl="1" indent="0">
              <a:buNone/>
            </a:pPr>
            <a:endParaRPr lang="en-US" sz="300" dirty="0"/>
          </a:p>
          <a:p>
            <a:r>
              <a:rPr lang="en-US" sz="2400" dirty="0"/>
              <a:t>Reducing or eliminating bioavailability.</a:t>
            </a:r>
          </a:p>
          <a:p>
            <a:pPr marL="633413" lvl="1" indent="-290513">
              <a:buNone/>
            </a:pPr>
            <a:r>
              <a:rPr lang="en-US" sz="2200" dirty="0"/>
              <a:t>-   If a chemical does not absorb into a body, it cannot cause harm.</a:t>
            </a:r>
          </a:p>
        </p:txBody>
      </p:sp>
      <p:sp>
        <p:nvSpPr>
          <p:cNvPr id="4" name="Rectangle 2"/>
          <p:cNvSpPr>
            <a:spLocks noChangeArrowheads="1"/>
          </p:cNvSpPr>
          <p:nvPr/>
        </p:nvSpPr>
        <p:spPr bwMode="auto">
          <a:xfrm>
            <a:off x="0" y="274073"/>
            <a:ext cx="75533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354013">
              <a:lnSpc>
                <a:spcPct val="89000"/>
              </a:lnSpc>
            </a:pPr>
            <a:r>
              <a:rPr lang="en-US" altLang="x-none" sz="4400" dirty="0">
                <a:latin typeface="+mj-lt"/>
              </a:rPr>
              <a:t>Principle 4:  Reduce Toxicity</a:t>
            </a:r>
          </a:p>
        </p:txBody>
      </p:sp>
    </p:spTree>
    <p:extLst>
      <p:ext uri="{BB962C8B-B14F-4D97-AF65-F5344CB8AC3E}">
        <p14:creationId xmlns:p14="http://schemas.microsoft.com/office/powerpoint/2010/main" val="19792118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 y="277813"/>
            <a:ext cx="8606971" cy="1139825"/>
          </a:xfrm>
        </p:spPr>
        <p:txBody>
          <a:bodyPr>
            <a:noAutofit/>
          </a:bodyPr>
          <a:lstStyle/>
          <a:p>
            <a:pPr marL="360363" eaLnBrk="1" hangingPunct="1">
              <a:defRPr/>
            </a:pPr>
            <a:r>
              <a:rPr lang="en-US" sz="4400" dirty="0">
                <a:cs typeface="ＭＳ Ｐゴシック" pitchFamily="-106" charset="-128"/>
              </a:rPr>
              <a:t>The focus on chemical design</a:t>
            </a:r>
          </a:p>
        </p:txBody>
      </p:sp>
      <p:sp>
        <p:nvSpPr>
          <p:cNvPr id="12291" name="Rectangle 3"/>
          <p:cNvSpPr>
            <a:spLocks noGrp="1" noChangeArrowheads="1"/>
          </p:cNvSpPr>
          <p:nvPr>
            <p:ph type="body" sz="half" idx="2"/>
          </p:nvPr>
        </p:nvSpPr>
        <p:spPr>
          <a:xfrm>
            <a:off x="4368800" y="1778161"/>
            <a:ext cx="4343400" cy="2166175"/>
          </a:xfrm>
        </p:spPr>
        <p:txBody>
          <a:bodyPr>
            <a:normAutofit/>
          </a:bodyPr>
          <a:lstStyle/>
          <a:p>
            <a:pPr eaLnBrk="1" hangingPunct="1">
              <a:lnSpc>
                <a:spcPct val="90000"/>
              </a:lnSpc>
              <a:buFont typeface="Wingdings" pitchFamily="-106" charset="2"/>
              <a:buNone/>
              <a:defRPr/>
            </a:pPr>
            <a:r>
              <a:rPr lang="en-US" sz="2400" dirty="0">
                <a:cs typeface="ＭＳ Ｐゴシック" pitchFamily="-106" charset="-128"/>
              </a:rPr>
              <a:t>	The moment chemists initiate designing, they are making choices about the human health and environmental impacts of their product:</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796225"/>
            <a:ext cx="4016036" cy="3592121"/>
          </a:xfrm>
          <a:prstGeom prst="rect">
            <a:avLst/>
          </a:prstGeom>
        </p:spPr>
      </p:pic>
      <p:sp>
        <p:nvSpPr>
          <p:cNvPr id="4" name="TextBox 3"/>
          <p:cNvSpPr txBox="1"/>
          <p:nvPr/>
        </p:nvSpPr>
        <p:spPr>
          <a:xfrm>
            <a:off x="4714573" y="3617764"/>
            <a:ext cx="3997627" cy="1323439"/>
          </a:xfrm>
          <a:prstGeom prst="rect">
            <a:avLst/>
          </a:prstGeom>
          <a:noFill/>
        </p:spPr>
        <p:txBody>
          <a:bodyPr wrap="square" rtlCol="0">
            <a:spAutoFit/>
          </a:bodyPr>
          <a:lstStyle/>
          <a:p>
            <a:pPr marL="285750" indent="-285750">
              <a:buFont typeface="Arial" charset="0"/>
              <a:buChar char="•"/>
            </a:pPr>
            <a:r>
              <a:rPr lang="en-US" sz="2000" dirty="0"/>
              <a:t>Design is intended</a:t>
            </a:r>
          </a:p>
          <a:p>
            <a:pPr marL="285750" indent="-285750">
              <a:buFont typeface="Arial" charset="0"/>
              <a:buChar char="•"/>
            </a:pPr>
            <a:r>
              <a:rPr lang="en-US" sz="2000" dirty="0"/>
              <a:t>All characteristics, including performance and toxicity, can be designed</a:t>
            </a:r>
          </a:p>
        </p:txBody>
      </p:sp>
      <p:sp>
        <p:nvSpPr>
          <p:cNvPr id="2" name="TextBox 1"/>
          <p:cNvSpPr txBox="1"/>
          <p:nvPr/>
        </p:nvSpPr>
        <p:spPr>
          <a:xfrm>
            <a:off x="0" y="6445125"/>
            <a:ext cx="3064557" cy="276999"/>
          </a:xfrm>
          <a:prstGeom prst="rect">
            <a:avLst/>
          </a:prstGeom>
          <a:noFill/>
        </p:spPr>
        <p:txBody>
          <a:bodyPr wrap="none" rtlCol="0">
            <a:spAutoFit/>
          </a:bodyPr>
          <a:lstStyle/>
          <a:p>
            <a:r>
              <a:rPr lang="en-US" sz="1200" dirty="0"/>
              <a:t>Image source: </a:t>
            </a:r>
            <a:r>
              <a:rPr lang="en-US" sz="1200" dirty="0" err="1"/>
              <a:t>ChemDoodle</a:t>
            </a:r>
            <a:r>
              <a:rPr lang="en-US" sz="1200" dirty="0"/>
              <a:t> Web Components</a:t>
            </a:r>
          </a:p>
        </p:txBody>
      </p:sp>
    </p:spTree>
    <p:extLst>
      <p:ext uri="{BB962C8B-B14F-4D97-AF65-F5344CB8AC3E}">
        <p14:creationId xmlns:p14="http://schemas.microsoft.com/office/powerpoint/2010/main" val="89431718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9381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564" y="1693194"/>
            <a:ext cx="7886700" cy="4351338"/>
          </a:xfrm>
        </p:spPr>
        <p:txBody>
          <a:bodyPr>
            <a:normAutofit/>
          </a:bodyPr>
          <a:lstStyle/>
          <a:p>
            <a:pPr marL="0" indent="0">
              <a:buNone/>
            </a:pPr>
            <a:r>
              <a:rPr lang="en-US" sz="2400" dirty="0"/>
              <a:t>DDT - Dichlorodiphenyltrichloroethane - agricultural pesticide and a malarial control agent</a:t>
            </a:r>
          </a:p>
        </p:txBody>
      </p:sp>
      <p:pic>
        <p:nvPicPr>
          <p:cNvPr id="6" name="Picture 5"/>
          <p:cNvPicPr>
            <a:picLocks noChangeAspect="1"/>
          </p:cNvPicPr>
          <p:nvPr/>
        </p:nvPicPr>
        <p:blipFill>
          <a:blip r:embed="rId3"/>
          <a:stretch>
            <a:fillRect/>
          </a:stretch>
        </p:blipFill>
        <p:spPr>
          <a:xfrm>
            <a:off x="965426" y="2803129"/>
            <a:ext cx="2811236" cy="1616640"/>
          </a:xfrm>
          <a:prstGeom prst="rect">
            <a:avLst/>
          </a:prstGeom>
        </p:spPr>
      </p:pic>
      <p:sp>
        <p:nvSpPr>
          <p:cNvPr id="7" name="Rectangle 6"/>
          <p:cNvSpPr/>
          <p:nvPr/>
        </p:nvSpPr>
        <p:spPr>
          <a:xfrm>
            <a:off x="2081221" y="4322706"/>
            <a:ext cx="579646" cy="369332"/>
          </a:xfrm>
          <a:prstGeom prst="rect">
            <a:avLst/>
          </a:prstGeom>
        </p:spPr>
        <p:txBody>
          <a:bodyPr wrap="none">
            <a:spAutoFit/>
          </a:bodyPr>
          <a:lstStyle/>
          <a:p>
            <a:r>
              <a:rPr lang="en-US" dirty="0"/>
              <a:t>DDT</a:t>
            </a:r>
          </a:p>
        </p:txBody>
      </p:sp>
      <p:sp>
        <p:nvSpPr>
          <p:cNvPr id="8" name="TextBox 7"/>
          <p:cNvSpPr txBox="1"/>
          <p:nvPr/>
        </p:nvSpPr>
        <p:spPr>
          <a:xfrm>
            <a:off x="541564" y="4964307"/>
            <a:ext cx="7654172" cy="1446550"/>
          </a:xfrm>
          <a:prstGeom prst="rect">
            <a:avLst/>
          </a:prstGeom>
          <a:noFill/>
        </p:spPr>
        <p:txBody>
          <a:bodyPr wrap="square" rtlCol="0">
            <a:spAutoFit/>
          </a:bodyPr>
          <a:lstStyle/>
          <a:p>
            <a:r>
              <a:rPr lang="en-US" sz="2200" dirty="0"/>
              <a:t>Disadvantages</a:t>
            </a:r>
          </a:p>
          <a:p>
            <a:pPr marL="530225" indent="-285750">
              <a:buFont typeface="Arial" charset="0"/>
              <a:buChar char="•"/>
            </a:pPr>
            <a:r>
              <a:rPr lang="en-US" sz="2200" dirty="0"/>
              <a:t>Carcinogenic</a:t>
            </a:r>
          </a:p>
          <a:p>
            <a:pPr marL="530225" indent="-285750">
              <a:buFont typeface="Arial" charset="0"/>
              <a:buChar char="•"/>
            </a:pPr>
            <a:r>
              <a:rPr lang="en-US" sz="2200" dirty="0"/>
              <a:t>Threat to wildlife, especially birds- almost led to the extinction of a bald eagle population</a:t>
            </a:r>
          </a:p>
        </p:txBody>
      </p:sp>
      <p:pic>
        <p:nvPicPr>
          <p:cNvPr id="9" name="pasted-image.png"/>
          <p:cNvPicPr/>
          <p:nvPr/>
        </p:nvPicPr>
        <p:blipFill>
          <a:blip r:embed="rId4" cstate="screen">
            <a:extLst>
              <a:ext uri="{28A0092B-C50C-407E-A947-70E740481C1C}">
                <a14:useLocalDpi xmlns:a14="http://schemas.microsoft.com/office/drawing/2010/main"/>
              </a:ext>
            </a:extLst>
          </a:blip>
          <a:stretch>
            <a:fillRect/>
          </a:stretch>
        </p:blipFill>
        <p:spPr>
          <a:xfrm>
            <a:off x="4697148" y="2384184"/>
            <a:ext cx="3731116" cy="2821878"/>
          </a:xfrm>
          <a:prstGeom prst="rect">
            <a:avLst/>
          </a:prstGeom>
          <a:ln w="12700">
            <a:miter lim="400000"/>
          </a:ln>
        </p:spPr>
      </p:pic>
      <p:sp>
        <p:nvSpPr>
          <p:cNvPr id="11" name="Retângulo 10">
            <a:extLst>
              <a:ext uri="{FF2B5EF4-FFF2-40B4-BE49-F238E27FC236}">
                <a16:creationId xmlns="" xmlns:a16="http://schemas.microsoft.com/office/drawing/2014/main" id="{04536745-4198-4F35-A81D-02FDE76154BA}"/>
              </a:ext>
            </a:extLst>
          </p:cNvPr>
          <p:cNvSpPr/>
          <p:nvPr/>
        </p:nvSpPr>
        <p:spPr>
          <a:xfrm>
            <a:off x="206477" y="1563795"/>
            <a:ext cx="8686800" cy="49992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a:extLst>
              <a:ext uri="{FF2B5EF4-FFF2-40B4-BE49-F238E27FC236}">
                <a16:creationId xmlns="" xmlns:a16="http://schemas.microsoft.com/office/drawing/2014/main" id="{BDD6721A-A700-41F9-8AF9-821FD9A04EC9}"/>
              </a:ext>
            </a:extLst>
          </p:cNvPr>
          <p:cNvSpPr>
            <a:spLocks noChangeArrowheads="1"/>
          </p:cNvSpPr>
          <p:nvPr/>
        </p:nvSpPr>
        <p:spPr bwMode="auto">
          <a:xfrm>
            <a:off x="0" y="274073"/>
            <a:ext cx="75533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354013">
              <a:lnSpc>
                <a:spcPct val="89000"/>
              </a:lnSpc>
            </a:pPr>
            <a:r>
              <a:rPr lang="en-US" altLang="x-none" sz="4400" dirty="0">
                <a:latin typeface="+mj-lt"/>
              </a:rPr>
              <a:t>Principle 4:  Reduce Toxicity</a:t>
            </a:r>
          </a:p>
          <a:p>
            <a:pPr marL="354013">
              <a:lnSpc>
                <a:spcPct val="89000"/>
              </a:lnSpc>
            </a:pPr>
            <a:r>
              <a:rPr lang="en-US" altLang="x-none" sz="4400" dirty="0">
                <a:solidFill>
                  <a:schemeClr val="bg2">
                    <a:lumMod val="50000"/>
                  </a:schemeClr>
                </a:solidFill>
                <a:latin typeface="+mj-lt"/>
              </a:rPr>
              <a:t>Case study: pesticides</a:t>
            </a:r>
          </a:p>
        </p:txBody>
      </p:sp>
    </p:spTree>
    <p:extLst>
      <p:ext uri="{BB962C8B-B14F-4D97-AF65-F5344CB8AC3E}">
        <p14:creationId xmlns:p14="http://schemas.microsoft.com/office/powerpoint/2010/main" val="6535056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06488" y="591787"/>
            <a:ext cx="6918325"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263525" y="5900387"/>
            <a:ext cx="8580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000" b="1"/>
              <a:t>Chip Bok</a:t>
            </a:r>
            <a:r>
              <a:rPr lang="en-US" altLang="en-US" sz="2000" b="1"/>
              <a:t>’</a:t>
            </a:r>
            <a:r>
              <a:rPr lang="en-US" altLang="x-none" sz="2000" b="1"/>
              <a:t>s political cartoon on 29 June 2007</a:t>
            </a:r>
            <a:endParaRPr lang="en-US" altLang="x-none" sz="2000"/>
          </a:p>
        </p:txBody>
      </p:sp>
    </p:spTree>
    <p:extLst>
      <p:ext uri="{BB962C8B-B14F-4D97-AF65-F5344CB8AC3E}">
        <p14:creationId xmlns:p14="http://schemas.microsoft.com/office/powerpoint/2010/main" val="6070207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ChangeArrowheads="1"/>
          </p:cNvSpPr>
          <p:nvPr/>
        </p:nvSpPr>
        <p:spPr bwMode="auto">
          <a:xfrm>
            <a:off x="427549" y="1753010"/>
            <a:ext cx="8465728" cy="269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indent="0">
              <a:spcBef>
                <a:spcPct val="20000"/>
              </a:spcBef>
              <a:buClr>
                <a:schemeClr val="tx2"/>
              </a:buClr>
              <a:buSzPct val="75000"/>
            </a:pPr>
            <a:r>
              <a:rPr lang="en-US" altLang="x-none" dirty="0" err="1">
                <a:latin typeface="Calibri Regular" charset="0"/>
              </a:rPr>
              <a:t>Spinosad</a:t>
            </a:r>
            <a:r>
              <a:rPr lang="en-US" altLang="x-none" dirty="0">
                <a:latin typeface="Calibri Regular" charset="0"/>
              </a:rPr>
              <a:t>:  a natural product for insect control</a:t>
            </a:r>
          </a:p>
          <a:p>
            <a:pPr marL="633413" lvl="1" indent="-342900">
              <a:spcBef>
                <a:spcPct val="20000"/>
              </a:spcBef>
              <a:buClr>
                <a:schemeClr val="tx1"/>
              </a:buClr>
              <a:buSzPct val="75000"/>
              <a:buFont typeface="Arial" charset="0"/>
              <a:buChar char="•"/>
            </a:pPr>
            <a:r>
              <a:rPr lang="en-US" altLang="x-none" sz="2200" dirty="0">
                <a:latin typeface="Calibri Regular" charset="0"/>
              </a:rPr>
              <a:t>Produced by bacteria </a:t>
            </a:r>
            <a:r>
              <a:rPr lang="en-US" altLang="x-none" sz="2200" dirty="0" err="1">
                <a:latin typeface="Calibri Regular" charset="0"/>
              </a:rPr>
              <a:t>Saccharopolyspora</a:t>
            </a:r>
            <a:r>
              <a:rPr lang="en-US" altLang="x-none" sz="2200" dirty="0">
                <a:latin typeface="Calibri Regular" charset="0"/>
              </a:rPr>
              <a:t> </a:t>
            </a:r>
            <a:r>
              <a:rPr lang="en-US" altLang="x-none" sz="2200" dirty="0" err="1">
                <a:latin typeface="Calibri Regular" charset="0"/>
              </a:rPr>
              <a:t>spinosa</a:t>
            </a:r>
            <a:endParaRPr lang="en-US" altLang="x-none" sz="2200" dirty="0">
              <a:latin typeface="Calibri Regular" charset="0"/>
            </a:endParaRPr>
          </a:p>
          <a:p>
            <a:pPr marL="633413" lvl="1" indent="-342900">
              <a:spcBef>
                <a:spcPct val="20000"/>
              </a:spcBef>
              <a:buClr>
                <a:schemeClr val="tx1"/>
              </a:buClr>
              <a:buSzPct val="75000"/>
              <a:buFont typeface="Arial" charset="0"/>
              <a:buChar char="•"/>
            </a:pPr>
            <a:r>
              <a:rPr lang="en-US" altLang="x-none" sz="2200" dirty="0">
                <a:latin typeface="Calibri Regular" charset="0"/>
              </a:rPr>
              <a:t>Isolated from Caribbean soil sample</a:t>
            </a:r>
          </a:p>
          <a:p>
            <a:pPr marL="633413" lvl="1" indent="-342900">
              <a:spcBef>
                <a:spcPct val="20000"/>
              </a:spcBef>
              <a:buClr>
                <a:schemeClr val="tx1"/>
              </a:buClr>
              <a:buSzPct val="75000"/>
              <a:buFont typeface="Arial" charset="0"/>
              <a:buChar char="•"/>
            </a:pPr>
            <a:r>
              <a:rPr lang="en-US" altLang="x-none" sz="2200" dirty="0">
                <a:latin typeface="Calibri Regular" charset="0"/>
              </a:rPr>
              <a:t>It targets insects nervous system</a:t>
            </a:r>
          </a:p>
          <a:p>
            <a:pPr marL="633413" lvl="1" indent="-342900">
              <a:spcBef>
                <a:spcPct val="20000"/>
              </a:spcBef>
              <a:buClr>
                <a:schemeClr val="tx1"/>
              </a:buClr>
              <a:buSzPct val="75000"/>
              <a:buFont typeface="Arial" charset="0"/>
              <a:buChar char="•"/>
            </a:pPr>
            <a:r>
              <a:rPr lang="en-US" altLang="x-none" sz="2200" dirty="0">
                <a:latin typeface="Calibri Regular" charset="0"/>
              </a:rPr>
              <a:t>Demonstrates high selectivity, </a:t>
            </a:r>
            <a:r>
              <a:rPr lang="en-US" sz="2200" dirty="0">
                <a:latin typeface="Calibri Regular" charset="0"/>
              </a:rPr>
              <a:t>low mammalian toxicity, and a good environmental profile</a:t>
            </a:r>
            <a:endParaRPr lang="en-US" altLang="x-none" sz="2200" dirty="0">
              <a:latin typeface="Calibri Regular" charset="0"/>
            </a:endParaRPr>
          </a:p>
          <a:p>
            <a:pPr lvl="1">
              <a:spcBef>
                <a:spcPct val="20000"/>
              </a:spcBef>
              <a:buClr>
                <a:srgbClr val="33CC33"/>
              </a:buClr>
              <a:buSzPct val="75000"/>
              <a:buFont typeface="Wingdings" charset="2"/>
              <a:buNone/>
            </a:pPr>
            <a:r>
              <a:rPr lang="en-US" altLang="x-none" dirty="0">
                <a:latin typeface="Calibri Regular" charset="0"/>
              </a:rPr>
              <a:t>								</a:t>
            </a:r>
          </a:p>
        </p:txBody>
      </p:sp>
      <p:graphicFrame>
        <p:nvGraphicFramePr>
          <p:cNvPr id="88067" name="Object 2">
            <a:hlinkClick r:id="" action="ppaction://ole?verb=0"/>
          </p:cNvPr>
          <p:cNvGraphicFramePr>
            <a:graphicFrameLocks/>
          </p:cNvGraphicFramePr>
          <p:nvPr>
            <p:extLst>
              <p:ext uri="{D42A27DB-BD31-4B8C-83A1-F6EECF244321}">
                <p14:modId xmlns:p14="http://schemas.microsoft.com/office/powerpoint/2010/main" val="1696767962"/>
              </p:ext>
            </p:extLst>
          </p:nvPr>
        </p:nvGraphicFramePr>
        <p:xfrm>
          <a:off x="1514475" y="4171248"/>
          <a:ext cx="5068887" cy="2447925"/>
        </p:xfrm>
        <a:graphic>
          <a:graphicData uri="http://schemas.openxmlformats.org/presentationml/2006/ole">
            <mc:AlternateContent xmlns:mc="http://schemas.openxmlformats.org/markup-compatibility/2006">
              <mc:Choice xmlns:v="urn:schemas-microsoft-com:vml" Requires="v">
                <p:oleObj spid="_x0000_s893178" name="ISIS/Draw Sketch" r:id="rId4" imgW="4838700" imgH="2336800" progId="ISISServer">
                  <p:embed/>
                </p:oleObj>
              </mc:Choice>
              <mc:Fallback>
                <p:oleObj name="ISIS/Draw Sketch" r:id="rId4" imgW="4838700" imgH="2336800" progId="ISISServer">
                  <p:embed/>
                  <p:pic>
                    <p:nvPicPr>
                      <p:cNvPr id="0" name=""/>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1514475" y="4171248"/>
                        <a:ext cx="5068887"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extBox 1"/>
          <p:cNvSpPr txBox="1"/>
          <p:nvPr/>
        </p:nvSpPr>
        <p:spPr>
          <a:xfrm>
            <a:off x="7300925" y="6223652"/>
            <a:ext cx="1519583" cy="307777"/>
          </a:xfrm>
          <a:prstGeom prst="rect">
            <a:avLst/>
          </a:prstGeom>
          <a:noFill/>
        </p:spPr>
        <p:txBody>
          <a:bodyPr wrap="none" rtlCol="0">
            <a:spAutoFit/>
          </a:bodyPr>
          <a:lstStyle/>
          <a:p>
            <a:pPr marL="0" lvl="1"/>
            <a:r>
              <a:rPr lang="en-US" altLang="x-none" sz="1400" dirty="0"/>
              <a:t>Dow </a:t>
            </a:r>
            <a:r>
              <a:rPr lang="en-US" altLang="x-none" sz="1400" dirty="0" err="1"/>
              <a:t>AgroSciences</a:t>
            </a:r>
            <a:endParaRPr lang="en-US" altLang="x-none" sz="1400" dirty="0"/>
          </a:p>
        </p:txBody>
      </p:sp>
      <p:sp>
        <p:nvSpPr>
          <p:cNvPr id="6" name="Retângulo 5">
            <a:extLst>
              <a:ext uri="{FF2B5EF4-FFF2-40B4-BE49-F238E27FC236}">
                <a16:creationId xmlns="" xmlns:a16="http://schemas.microsoft.com/office/drawing/2014/main" id="{2BE9B29D-D3CA-4C17-A35C-8E693D8BCB4C}"/>
              </a:ext>
            </a:extLst>
          </p:cNvPr>
          <p:cNvSpPr/>
          <p:nvPr/>
        </p:nvSpPr>
        <p:spPr>
          <a:xfrm>
            <a:off x="206477" y="1622323"/>
            <a:ext cx="8686800" cy="501445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 xmlns:a16="http://schemas.microsoft.com/office/drawing/2014/main" id="{E153C1E8-A187-4207-9B15-E4B07B8B9ED6}"/>
              </a:ext>
            </a:extLst>
          </p:cNvPr>
          <p:cNvSpPr>
            <a:spLocks noChangeArrowheads="1"/>
          </p:cNvSpPr>
          <p:nvPr/>
        </p:nvSpPr>
        <p:spPr bwMode="auto">
          <a:xfrm>
            <a:off x="0" y="274073"/>
            <a:ext cx="75533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354013">
              <a:lnSpc>
                <a:spcPct val="89000"/>
              </a:lnSpc>
            </a:pPr>
            <a:r>
              <a:rPr lang="en-US" altLang="x-none" sz="4400" dirty="0">
                <a:latin typeface="+mj-lt"/>
              </a:rPr>
              <a:t>Principle 4:  Reduce Toxicity</a:t>
            </a:r>
          </a:p>
          <a:p>
            <a:pPr marL="354013">
              <a:lnSpc>
                <a:spcPct val="89000"/>
              </a:lnSpc>
            </a:pPr>
            <a:r>
              <a:rPr lang="en-US" altLang="x-none" sz="4400" dirty="0">
                <a:solidFill>
                  <a:schemeClr val="bg2">
                    <a:lumMod val="50000"/>
                  </a:schemeClr>
                </a:solidFill>
                <a:latin typeface="+mj-lt"/>
              </a:rPr>
              <a:t>Case study: pesticides</a:t>
            </a:r>
          </a:p>
        </p:txBody>
      </p:sp>
    </p:spTree>
    <p:extLst>
      <p:ext uri="{BB962C8B-B14F-4D97-AF65-F5344CB8AC3E}">
        <p14:creationId xmlns:p14="http://schemas.microsoft.com/office/powerpoint/2010/main" val="5034890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ctrTitle"/>
          </p:nvPr>
        </p:nvSpPr>
        <p:spPr>
          <a:xfrm>
            <a:off x="723900" y="3367958"/>
            <a:ext cx="7772400" cy="1143000"/>
          </a:xfrm>
          <a:noFill/>
        </p:spPr>
        <p:txBody>
          <a:bodyPr anchor="ctr">
            <a:noAutofit/>
          </a:bodyPr>
          <a:lstStyle/>
          <a:p>
            <a:pPr algn="ctr"/>
            <a:r>
              <a:rPr lang="en-US" altLang="x-none" sz="3200" b="1" dirty="0">
                <a:latin typeface="Calibri Regular" charset="0"/>
                <a:ea typeface="ＭＳ Ｐゴシック" charset="-128"/>
              </a:rPr>
              <a:t>PRINCIPLE 5</a:t>
            </a:r>
            <a:br>
              <a:rPr lang="en-US" altLang="x-none" sz="3200" b="1"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The use of auxiliary substances (e.g. solvents, separation agents, etc.) should be made unnecessary wherever possible, and innocuous when used.</a:t>
            </a:r>
          </a:p>
        </p:txBody>
      </p:sp>
      <p:sp>
        <p:nvSpPr>
          <p:cNvPr id="4" name="Rectangle 3"/>
          <p:cNvSpPr/>
          <p:nvPr/>
        </p:nvSpPr>
        <p:spPr>
          <a:xfrm>
            <a:off x="533400" y="1002890"/>
            <a:ext cx="8153400" cy="51471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8847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0" y="173096"/>
            <a:ext cx="7886700" cy="1325563"/>
          </a:xfrm>
          <a:noFill/>
        </p:spPr>
        <p:txBody>
          <a:bodyPr anchor="ctr">
            <a:normAutofit/>
          </a:bodyPr>
          <a:lstStyle/>
          <a:p>
            <a:pPr marL="354013">
              <a:lnSpc>
                <a:spcPct val="90000"/>
              </a:lnSpc>
            </a:pPr>
            <a:r>
              <a:rPr lang="en-US" altLang="x-none" sz="4400" dirty="0">
                <a:ea typeface="ＭＳ Ｐゴシック" charset="-128"/>
              </a:rPr>
              <a:t>Traditional Solvents</a:t>
            </a:r>
          </a:p>
        </p:txBody>
      </p:sp>
      <p:sp>
        <p:nvSpPr>
          <p:cNvPr id="92162" name="Rectangle 3"/>
          <p:cNvSpPr>
            <a:spLocks noGrp="1" noChangeArrowheads="1"/>
          </p:cNvSpPr>
          <p:nvPr>
            <p:ph type="body" idx="1"/>
          </p:nvPr>
        </p:nvSpPr>
        <p:spPr>
          <a:xfrm>
            <a:off x="542472" y="1395790"/>
            <a:ext cx="7766050" cy="4114800"/>
          </a:xfrm>
          <a:noFill/>
        </p:spPr>
        <p:txBody>
          <a:bodyPr>
            <a:normAutofit/>
          </a:bodyPr>
          <a:lstStyle/>
          <a:p>
            <a:r>
              <a:rPr lang="en-US" altLang="x-none" sz="2800" dirty="0">
                <a:ea typeface="ＭＳ Ｐゴシック" charset="-128"/>
              </a:rPr>
              <a:t>  Volatile Organic Compounds:</a:t>
            </a:r>
          </a:p>
          <a:p>
            <a:pPr marL="0" indent="0">
              <a:buNone/>
            </a:pPr>
            <a:endParaRPr lang="en-US" altLang="x-none" sz="500" dirty="0">
              <a:ea typeface="ＭＳ Ｐゴシック" charset="-128"/>
            </a:endParaRPr>
          </a:p>
          <a:p>
            <a:pPr marL="633413" lvl="1" indent="-290513">
              <a:buNone/>
            </a:pPr>
            <a:r>
              <a:rPr lang="en-US" altLang="x-none" sz="2400" dirty="0">
                <a:ea typeface="ＭＳ Ｐゴシック" charset="-128"/>
              </a:rPr>
              <a:t>-   Chloroform, carbon tetrachloride, methylene chloride, perchloroethylene (PERC)</a:t>
            </a:r>
          </a:p>
          <a:p>
            <a:pPr marL="342900" lvl="1" indent="0">
              <a:buNone/>
            </a:pPr>
            <a:r>
              <a:rPr lang="en-US" altLang="x-none" sz="2400" dirty="0">
                <a:ea typeface="ＭＳ Ｐゴシック" charset="-128"/>
              </a:rPr>
              <a:t>-   Benzene, Toluene, Xylene (BTX)</a:t>
            </a:r>
          </a:p>
          <a:p>
            <a:pPr marL="342900" lvl="1" indent="0">
              <a:buNone/>
            </a:pPr>
            <a:r>
              <a:rPr lang="en-US" altLang="x-none" sz="2400" dirty="0">
                <a:ea typeface="ＭＳ Ｐゴシック" charset="-128"/>
              </a:rPr>
              <a:t>-   Acetone, Ethylene Glycol, </a:t>
            </a:r>
            <a:r>
              <a:rPr lang="en-US" altLang="x-none" sz="2400" dirty="0" err="1">
                <a:ea typeface="ＭＳ Ｐゴシック" charset="-128"/>
              </a:rPr>
              <a:t>methylethyl</a:t>
            </a:r>
            <a:r>
              <a:rPr lang="en-US" altLang="x-none" sz="2400" dirty="0">
                <a:ea typeface="ＭＳ Ｐゴシック" charset="-128"/>
              </a:rPr>
              <a:t> ketone (MEK)</a:t>
            </a:r>
          </a:p>
          <a:p>
            <a:pPr lvl="1"/>
            <a:endParaRPr lang="en-US" altLang="x-none" sz="2400" dirty="0">
              <a:ea typeface="ＭＳ Ｐゴシック" charset="-128"/>
            </a:endParaRPr>
          </a:p>
          <a:p>
            <a:r>
              <a:rPr lang="en-US" altLang="x-none" sz="2800" dirty="0">
                <a:ea typeface="ＭＳ Ｐゴシック" charset="-128"/>
              </a:rPr>
              <a:t>  CFCs</a:t>
            </a:r>
          </a:p>
        </p:txBody>
      </p:sp>
      <p:pic>
        <p:nvPicPr>
          <p:cNvPr id="3" name="Imagem 2">
            <a:extLst>
              <a:ext uri="{FF2B5EF4-FFF2-40B4-BE49-F238E27FC236}">
                <a16:creationId xmlns="" xmlns:a16="http://schemas.microsoft.com/office/drawing/2014/main" id="{844A2D09-DE0C-4616-9BF2-ACE6D49CEA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9122" y="3711206"/>
            <a:ext cx="2006924" cy="2889848"/>
          </a:xfrm>
          <a:prstGeom prst="rect">
            <a:avLst/>
          </a:prstGeom>
        </p:spPr>
      </p:pic>
      <p:sp>
        <p:nvSpPr>
          <p:cNvPr id="4" name="CaixaDeTexto 3">
            <a:extLst>
              <a:ext uri="{FF2B5EF4-FFF2-40B4-BE49-F238E27FC236}">
                <a16:creationId xmlns="" xmlns:a16="http://schemas.microsoft.com/office/drawing/2014/main" id="{5ABFDE8D-5C63-4CBA-BB4A-7967E4F231A3}"/>
              </a:ext>
            </a:extLst>
          </p:cNvPr>
          <p:cNvSpPr txBox="1"/>
          <p:nvPr/>
        </p:nvSpPr>
        <p:spPr>
          <a:xfrm>
            <a:off x="0" y="6514329"/>
            <a:ext cx="2890157" cy="307777"/>
          </a:xfrm>
          <a:prstGeom prst="rect">
            <a:avLst/>
          </a:prstGeom>
          <a:noFill/>
        </p:spPr>
        <p:txBody>
          <a:bodyPr wrap="square" rtlCol="0">
            <a:spAutoFit/>
          </a:bodyPr>
          <a:lstStyle/>
          <a:p>
            <a:r>
              <a:rPr lang="en-US" sz="1400" dirty="0"/>
              <a:t>Image source: Adobe Stock</a:t>
            </a:r>
          </a:p>
        </p:txBody>
      </p:sp>
    </p:spTree>
    <p:extLst>
      <p:ext uri="{BB962C8B-B14F-4D97-AF65-F5344CB8AC3E}">
        <p14:creationId xmlns:p14="http://schemas.microsoft.com/office/powerpoint/2010/main" val="6621010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0" y="133124"/>
            <a:ext cx="8803669" cy="1325563"/>
          </a:xfrm>
          <a:noFill/>
        </p:spPr>
        <p:txBody>
          <a:bodyPr anchor="ctr">
            <a:normAutofit/>
          </a:bodyPr>
          <a:lstStyle/>
          <a:p>
            <a:pPr marL="354013">
              <a:lnSpc>
                <a:spcPct val="90000"/>
              </a:lnSpc>
            </a:pPr>
            <a:r>
              <a:rPr lang="en-US" altLang="x-none" sz="4400" dirty="0">
                <a:ea typeface="ＭＳ Ｐゴシック" charset="-128"/>
              </a:rPr>
              <a:t>What Are the Concerns for Solvents?</a:t>
            </a:r>
          </a:p>
        </p:txBody>
      </p:sp>
      <p:sp>
        <p:nvSpPr>
          <p:cNvPr id="94210" name="Rectangle 3"/>
          <p:cNvSpPr>
            <a:spLocks noGrp="1" noChangeArrowheads="1"/>
          </p:cNvSpPr>
          <p:nvPr>
            <p:ph type="body" idx="1"/>
          </p:nvPr>
        </p:nvSpPr>
        <p:spPr>
          <a:xfrm>
            <a:off x="490274" y="1458687"/>
            <a:ext cx="8446132" cy="5156667"/>
          </a:xfrm>
          <a:noFill/>
        </p:spPr>
        <p:txBody>
          <a:bodyPr>
            <a:noAutofit/>
          </a:bodyPr>
          <a:lstStyle/>
          <a:p>
            <a:r>
              <a:rPr lang="en-US" altLang="x-none" sz="2400" dirty="0">
                <a:ea typeface="ＭＳ Ｐゴシック" charset="-128"/>
              </a:rPr>
              <a:t>Inherent toxicity</a:t>
            </a:r>
          </a:p>
          <a:p>
            <a:pPr lvl="1">
              <a:buFontTx/>
              <a:buChar char="-"/>
            </a:pPr>
            <a:r>
              <a:rPr lang="en-US" altLang="x-none" sz="2000" dirty="0">
                <a:ea typeface="ＭＳ Ｐゴシック" charset="-128"/>
              </a:rPr>
              <a:t>Many of them are known carcinogens</a:t>
            </a:r>
          </a:p>
          <a:p>
            <a:pPr lvl="1">
              <a:buFontTx/>
              <a:buChar char="-"/>
            </a:pPr>
            <a:endParaRPr lang="en-US" altLang="x-none" sz="500" dirty="0">
              <a:ea typeface="ＭＳ Ｐゴシック" charset="-128"/>
            </a:endParaRPr>
          </a:p>
          <a:p>
            <a:r>
              <a:rPr lang="en-US" altLang="x-none" sz="2400" dirty="0">
                <a:ea typeface="ＭＳ Ｐゴシック" charset="-128"/>
              </a:rPr>
              <a:t>Flammability</a:t>
            </a:r>
          </a:p>
          <a:p>
            <a:pPr lvl="1">
              <a:buFontTx/>
              <a:buChar char="-"/>
            </a:pPr>
            <a:r>
              <a:rPr lang="en-US" altLang="x-none" sz="2000" dirty="0">
                <a:ea typeface="ＭＳ Ｐゴシック" charset="-128"/>
              </a:rPr>
              <a:t>Relatively low flash point and ignition point lead to high flammability profile</a:t>
            </a:r>
          </a:p>
          <a:p>
            <a:pPr lvl="1">
              <a:buFontTx/>
              <a:buChar char="-"/>
            </a:pPr>
            <a:endParaRPr lang="en-US" altLang="x-none" sz="500" dirty="0">
              <a:ea typeface="ＭＳ Ｐゴシック" charset="-128"/>
            </a:endParaRPr>
          </a:p>
          <a:p>
            <a:r>
              <a:rPr lang="en-US" altLang="x-none" sz="2400" dirty="0" err="1">
                <a:ea typeface="ＭＳ Ｐゴシック" charset="-128"/>
              </a:rPr>
              <a:t>Explosivity</a:t>
            </a:r>
            <a:endParaRPr lang="en-US" altLang="x-none" sz="2400" dirty="0">
              <a:ea typeface="ＭＳ Ｐゴシック" charset="-128"/>
            </a:endParaRPr>
          </a:p>
          <a:p>
            <a:pPr lvl="1">
              <a:buFontTx/>
              <a:buChar char="-"/>
            </a:pPr>
            <a:r>
              <a:rPr lang="en-US" altLang="x-none" sz="2000" dirty="0">
                <a:ea typeface="ＭＳ Ｐゴシック" charset="-128"/>
              </a:rPr>
              <a:t>They can easily explode causing harm</a:t>
            </a:r>
          </a:p>
          <a:p>
            <a:pPr lvl="1">
              <a:buFontTx/>
              <a:buChar char="-"/>
            </a:pPr>
            <a:endParaRPr lang="en-US" altLang="x-none" sz="500" dirty="0">
              <a:ea typeface="ＭＳ Ｐゴシック" charset="-128"/>
            </a:endParaRPr>
          </a:p>
          <a:p>
            <a:r>
              <a:rPr lang="en-US" altLang="x-none" sz="2400" dirty="0">
                <a:ea typeface="ＭＳ Ｐゴシック" charset="-128"/>
              </a:rPr>
              <a:t>Stratospheric Ozone Depletion</a:t>
            </a:r>
          </a:p>
          <a:p>
            <a:pPr lvl="1">
              <a:buFontTx/>
              <a:buChar char="-"/>
            </a:pPr>
            <a:r>
              <a:rPr lang="en-US" altLang="x-none" sz="2000" dirty="0">
                <a:ea typeface="ＭＳ Ｐゴシック" charset="-128"/>
              </a:rPr>
              <a:t>Decreasing ozone layer causes more radiation to reach the earth and causing </a:t>
            </a:r>
            <a:r>
              <a:rPr lang="en-US" sz="2000" dirty="0">
                <a:ea typeface="ＭＳ Ｐゴシック" charset="-128"/>
              </a:rPr>
              <a:t>skin cancers, cataracts, damage to immune systems, injury to plants, injury to marine organisms</a:t>
            </a:r>
          </a:p>
          <a:p>
            <a:pPr lvl="1">
              <a:buFontTx/>
              <a:buChar char="-"/>
            </a:pPr>
            <a:endParaRPr lang="en-US" altLang="x-none" sz="500" dirty="0">
              <a:ea typeface="ＭＳ Ｐゴシック" charset="-128"/>
            </a:endParaRPr>
          </a:p>
          <a:p>
            <a:r>
              <a:rPr lang="en-US" altLang="x-none" sz="2400" dirty="0">
                <a:ea typeface="ＭＳ Ｐゴシック" charset="-128"/>
              </a:rPr>
              <a:t>Atmospheric Ozone Production</a:t>
            </a:r>
          </a:p>
          <a:p>
            <a:pPr marL="342900" lvl="1" indent="0">
              <a:buNone/>
            </a:pPr>
            <a:r>
              <a:rPr lang="en-US" altLang="x-none" sz="2000" dirty="0">
                <a:ea typeface="ＭＳ Ｐゴシック" charset="-128"/>
              </a:rPr>
              <a:t>-  Increasing Global Warming Potential</a:t>
            </a:r>
          </a:p>
        </p:txBody>
      </p:sp>
    </p:spTree>
    <p:extLst>
      <p:ext uri="{BB962C8B-B14F-4D97-AF65-F5344CB8AC3E}">
        <p14:creationId xmlns:p14="http://schemas.microsoft.com/office/powerpoint/2010/main" val="15503529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0" y="302078"/>
            <a:ext cx="7381875" cy="1143000"/>
          </a:xfrm>
          <a:noFill/>
        </p:spPr>
        <p:txBody>
          <a:bodyPr anchor="ctr">
            <a:normAutofit/>
          </a:bodyPr>
          <a:lstStyle/>
          <a:p>
            <a:pPr marL="354013" defTabSz="1006475">
              <a:lnSpc>
                <a:spcPct val="90000"/>
              </a:lnSpc>
            </a:pPr>
            <a:r>
              <a:rPr lang="en-US" altLang="x-none" sz="4400" dirty="0">
                <a:ea typeface="ＭＳ Ｐゴシック" charset="-128"/>
              </a:rPr>
              <a:t>Green Chemistry Solvents</a:t>
            </a:r>
          </a:p>
        </p:txBody>
      </p:sp>
      <p:sp>
        <p:nvSpPr>
          <p:cNvPr id="98306" name="Rectangle 3"/>
          <p:cNvSpPr>
            <a:spLocks noGrp="1" noChangeArrowheads="1"/>
          </p:cNvSpPr>
          <p:nvPr>
            <p:ph type="body" idx="1"/>
          </p:nvPr>
        </p:nvSpPr>
        <p:spPr>
          <a:xfrm>
            <a:off x="605877" y="1902277"/>
            <a:ext cx="8394853" cy="4690251"/>
          </a:xfrm>
          <a:noFill/>
        </p:spPr>
        <p:txBody>
          <a:bodyPr>
            <a:noAutofit/>
          </a:bodyPr>
          <a:lstStyle/>
          <a:p>
            <a:pPr marL="401638" indent="-401638"/>
            <a:r>
              <a:rPr lang="en-US" altLang="x-none" sz="2400" dirty="0">
                <a:ea typeface="ＭＳ Ｐゴシック" charset="-128"/>
              </a:rPr>
              <a:t>Aqueous Solvents</a:t>
            </a:r>
            <a:endParaRPr lang="en-US" altLang="x-none" sz="2000" dirty="0">
              <a:ea typeface="ＭＳ Ｐゴシック" charset="-128"/>
            </a:endParaRPr>
          </a:p>
          <a:p>
            <a:pPr lvl="1">
              <a:buFontTx/>
              <a:buChar char="-"/>
            </a:pPr>
            <a:r>
              <a:rPr lang="en-US" altLang="x-none" sz="2000" dirty="0">
                <a:ea typeface="ＭＳ Ｐゴシック" charset="-128"/>
              </a:rPr>
              <a:t>Solvents based on water and not organic solvents</a:t>
            </a:r>
          </a:p>
          <a:p>
            <a:pPr lvl="1">
              <a:buFontTx/>
              <a:buChar char="-"/>
            </a:pPr>
            <a:endParaRPr lang="en-US" altLang="x-none" sz="1000" dirty="0">
              <a:ea typeface="ＭＳ Ｐゴシック" charset="-128"/>
            </a:endParaRPr>
          </a:p>
          <a:p>
            <a:pPr marL="401638" indent="-401638"/>
            <a:r>
              <a:rPr lang="en-US" altLang="x-none" sz="2400" dirty="0" err="1">
                <a:ea typeface="ＭＳ Ｐゴシック" charset="-128"/>
              </a:rPr>
              <a:t>Solventless</a:t>
            </a:r>
            <a:r>
              <a:rPr lang="en-US" altLang="x-none" sz="2400" dirty="0">
                <a:ea typeface="ＭＳ Ｐゴシック" charset="-128"/>
              </a:rPr>
              <a:t> Conditions</a:t>
            </a:r>
          </a:p>
          <a:p>
            <a:pPr marL="530225" lvl="1" indent="-176213">
              <a:buFontTx/>
              <a:buChar char="-"/>
            </a:pPr>
            <a:r>
              <a:rPr lang="en-US" altLang="x-none" sz="2000" dirty="0">
                <a:ea typeface="ＭＳ Ｐゴシック" charset="-128"/>
              </a:rPr>
              <a:t>Reactions done without solvents, for example, the ones used in </a:t>
            </a:r>
            <a:r>
              <a:rPr lang="en-US" altLang="x-none" sz="2000" dirty="0" err="1">
                <a:ea typeface="ＭＳ Ｐゴシック" charset="-128"/>
              </a:rPr>
              <a:t>mechanochemistry</a:t>
            </a:r>
            <a:endParaRPr lang="en-US" altLang="x-none" sz="2000" dirty="0">
              <a:ea typeface="ＭＳ Ｐゴシック" charset="-128"/>
            </a:endParaRPr>
          </a:p>
          <a:p>
            <a:pPr marL="696913" lvl="1" indent="-342900">
              <a:buFontTx/>
              <a:buChar char="-"/>
            </a:pPr>
            <a:endParaRPr lang="en-US" altLang="x-none" sz="1000" dirty="0">
              <a:ea typeface="ＭＳ Ｐゴシック" charset="-128"/>
            </a:endParaRPr>
          </a:p>
          <a:p>
            <a:pPr marL="401638" indent="-401638"/>
            <a:r>
              <a:rPr lang="en-US" altLang="x-none" sz="2400" dirty="0">
                <a:ea typeface="ＭＳ Ｐゴシック" charset="-128"/>
              </a:rPr>
              <a:t>Supercritical Fluids</a:t>
            </a:r>
          </a:p>
          <a:p>
            <a:pPr marL="633413" lvl="1" indent="-290513">
              <a:buNone/>
            </a:pPr>
            <a:r>
              <a:rPr lang="en-US" altLang="x-none" sz="2400" dirty="0">
                <a:ea typeface="ＭＳ Ｐゴシック" charset="-128"/>
              </a:rPr>
              <a:t>-  </a:t>
            </a:r>
            <a:r>
              <a:rPr lang="en-US" altLang="x-none" sz="2000" dirty="0">
                <a:ea typeface="ＭＳ Ｐゴシック" charset="-128"/>
              </a:rPr>
              <a:t>scCO</a:t>
            </a:r>
            <a:r>
              <a:rPr lang="en-US" altLang="x-none" sz="2000" baseline="-25000" dirty="0">
                <a:ea typeface="ＭＳ Ｐゴシック" charset="-128"/>
              </a:rPr>
              <a:t>2</a:t>
            </a:r>
            <a:r>
              <a:rPr lang="en-US" altLang="x-none" sz="2000" dirty="0">
                <a:ea typeface="ＭＳ Ｐゴシック" charset="-128"/>
              </a:rPr>
              <a:t> which can evaporate after changing reaction conditions</a:t>
            </a:r>
          </a:p>
          <a:p>
            <a:pPr marL="633413" lvl="1" indent="-290513">
              <a:buNone/>
            </a:pPr>
            <a:endParaRPr lang="en-US" altLang="x-none" sz="1000" dirty="0">
              <a:ea typeface="ＭＳ Ｐゴシック" charset="-128"/>
            </a:endParaRPr>
          </a:p>
          <a:p>
            <a:pPr marL="401638" indent="-401638"/>
            <a:r>
              <a:rPr lang="en-US" altLang="x-none" sz="2400" dirty="0">
                <a:ea typeface="ＭＳ Ｐゴシック" charset="-128"/>
              </a:rPr>
              <a:t>Ionic Liquids</a:t>
            </a:r>
          </a:p>
        </p:txBody>
      </p:sp>
    </p:spTree>
    <p:extLst>
      <p:ext uri="{BB962C8B-B14F-4D97-AF65-F5344CB8AC3E}">
        <p14:creationId xmlns:p14="http://schemas.microsoft.com/office/powerpoint/2010/main" val="206740192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ctrTitle"/>
          </p:nvPr>
        </p:nvSpPr>
        <p:spPr>
          <a:xfrm>
            <a:off x="494071" y="2858728"/>
            <a:ext cx="8229600" cy="2133600"/>
          </a:xfrm>
          <a:noFill/>
        </p:spPr>
        <p:txBody>
          <a:bodyPr anchor="ctr">
            <a:noAutofit/>
          </a:bodyPr>
          <a:lstStyle/>
          <a:p>
            <a:pPr algn="ctr"/>
            <a:r>
              <a:rPr lang="en-US" altLang="x-none" sz="3200" b="1" dirty="0" smtClean="0">
                <a:latin typeface="Calibri Regular" charset="0"/>
                <a:ea typeface="ＭＳ Ｐゴシック" charset="-128"/>
              </a:rPr>
              <a:t>PRINCIPLE </a:t>
            </a:r>
            <a:r>
              <a:rPr lang="en-US" altLang="x-none" sz="3200" b="1" dirty="0">
                <a:latin typeface="Calibri Regular" charset="0"/>
                <a:ea typeface="ＭＳ Ｐゴシック" charset="-128"/>
              </a:rPr>
              <a:t>6</a:t>
            </a: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Energy requirements should be recognized for their environmental and economic impacts and thus should be minimized.  Synthetic methods should be conducted at ambient temperature and pressure.</a:t>
            </a:r>
          </a:p>
        </p:txBody>
      </p:sp>
      <p:sp>
        <p:nvSpPr>
          <p:cNvPr id="4" name="Rectangle 3"/>
          <p:cNvSpPr/>
          <p:nvPr/>
        </p:nvSpPr>
        <p:spPr>
          <a:xfrm>
            <a:off x="532171" y="781666"/>
            <a:ext cx="8153400" cy="53979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81547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2925" y="2135340"/>
            <a:ext cx="7886700" cy="4351338"/>
          </a:xfrm>
        </p:spPr>
        <p:txBody>
          <a:bodyPr>
            <a:normAutofit/>
          </a:bodyPr>
          <a:lstStyle/>
          <a:p>
            <a:pPr marL="0" indent="0" algn="ctr">
              <a:buNone/>
            </a:pPr>
            <a:r>
              <a:rPr lang="en-US" sz="2800" dirty="0"/>
              <a:t>Most energy is used for heating, cooling, separations and pumping.</a:t>
            </a:r>
          </a:p>
          <a:p>
            <a:pPr marL="0" indent="0" algn="ctr">
              <a:buNone/>
            </a:pPr>
            <a:endParaRPr lang="en-US" sz="2800" dirty="0"/>
          </a:p>
          <a:p>
            <a:pPr marL="0" indent="0" algn="ctr">
              <a:buNone/>
            </a:pPr>
            <a:endParaRPr lang="en-US" sz="2800" dirty="0"/>
          </a:p>
          <a:p>
            <a:pPr marL="0" indent="0" algn="ctr">
              <a:buNone/>
            </a:pPr>
            <a:endParaRPr lang="en-US" sz="2800" dirty="0"/>
          </a:p>
          <a:p>
            <a:pPr marL="0" indent="0" algn="ctr">
              <a:buNone/>
            </a:pPr>
            <a:r>
              <a:rPr lang="en-US" sz="2800" dirty="0"/>
              <a:t>Ideally, all reactions are performed at ‘ambient’ conditions – room temperature and atmospheric pressure – in order to minimize energy usage.</a:t>
            </a:r>
          </a:p>
        </p:txBody>
      </p:sp>
      <p:sp>
        <p:nvSpPr>
          <p:cNvPr id="4" name="Rectangle 2"/>
          <p:cNvSpPr>
            <a:spLocks noGrp="1" noChangeArrowheads="1"/>
          </p:cNvSpPr>
          <p:nvPr>
            <p:ph type="title"/>
          </p:nvPr>
        </p:nvSpPr>
        <p:spPr>
          <a:xfrm>
            <a:off x="0" y="261887"/>
            <a:ext cx="8972550" cy="1325563"/>
          </a:xfrm>
          <a:noFill/>
        </p:spPr>
        <p:txBody>
          <a:bodyPr>
            <a:normAutofit/>
          </a:bodyPr>
          <a:lstStyle/>
          <a:p>
            <a:pPr marL="354013"/>
            <a:r>
              <a:rPr lang="en-US" altLang="x-none" sz="4400" dirty="0">
                <a:ea typeface="ＭＳ Ｐゴシック" charset="-128"/>
              </a:rPr>
              <a:t>Principle 6:  Minimize energy usage</a:t>
            </a:r>
          </a:p>
        </p:txBody>
      </p:sp>
    </p:spTree>
    <p:extLst>
      <p:ext uri="{BB962C8B-B14F-4D97-AF65-F5344CB8AC3E}">
        <p14:creationId xmlns:p14="http://schemas.microsoft.com/office/powerpoint/2010/main" val="10550967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026"/>
          <p:cNvSpPr>
            <a:spLocks noGrp="1" noChangeArrowheads="1"/>
          </p:cNvSpPr>
          <p:nvPr>
            <p:ph type="title"/>
          </p:nvPr>
        </p:nvSpPr>
        <p:spPr>
          <a:xfrm>
            <a:off x="0" y="169883"/>
            <a:ext cx="7886700" cy="1325563"/>
          </a:xfrm>
        </p:spPr>
        <p:txBody>
          <a:bodyPr>
            <a:normAutofit/>
          </a:bodyPr>
          <a:lstStyle/>
          <a:p>
            <a:pPr marL="363538"/>
            <a:r>
              <a:rPr lang="en-US" altLang="x-none" sz="4400" dirty="0">
                <a:ea typeface="ＭＳ Ｐゴシック" charset="-128"/>
              </a:rPr>
              <a:t>The chemical designing process</a:t>
            </a:r>
          </a:p>
        </p:txBody>
      </p:sp>
      <p:sp>
        <p:nvSpPr>
          <p:cNvPr id="67586" name="Rectangle 1027"/>
          <p:cNvSpPr>
            <a:spLocks noGrp="1" noChangeArrowheads="1"/>
          </p:cNvSpPr>
          <p:nvPr>
            <p:ph idx="1"/>
          </p:nvPr>
        </p:nvSpPr>
        <p:spPr>
          <a:xfrm>
            <a:off x="571956" y="5344650"/>
            <a:ext cx="8043634" cy="1807029"/>
          </a:xfrm>
        </p:spPr>
        <p:txBody>
          <a:bodyPr>
            <a:noAutofit/>
          </a:bodyPr>
          <a:lstStyle/>
          <a:p>
            <a:pPr marL="0" indent="0" algn="ctr">
              <a:buNone/>
            </a:pPr>
            <a:r>
              <a:rPr lang="en-US" altLang="x-none" sz="2400" dirty="0">
                <a:ea typeface="ＭＳ Ｐゴシック" charset="-128"/>
              </a:rPr>
              <a:t>Ultimately determining the characteristics of the waste stream, energy requirement and the toxicity of the entire process.</a:t>
            </a:r>
          </a:p>
        </p:txBody>
      </p:sp>
      <p:grpSp>
        <p:nvGrpSpPr>
          <p:cNvPr id="5" name="Agrupar 4">
            <a:extLst>
              <a:ext uri="{FF2B5EF4-FFF2-40B4-BE49-F238E27FC236}">
                <a16:creationId xmlns="" xmlns:a16="http://schemas.microsoft.com/office/drawing/2014/main" id="{C2123F0F-AD3B-499E-B0F5-C503EF3681FB}"/>
              </a:ext>
            </a:extLst>
          </p:cNvPr>
          <p:cNvGrpSpPr/>
          <p:nvPr/>
        </p:nvGrpSpPr>
        <p:grpSpPr>
          <a:xfrm>
            <a:off x="650423" y="1530510"/>
            <a:ext cx="7886700" cy="2905775"/>
            <a:chOff x="650423" y="1317882"/>
            <a:chExt cx="7886700" cy="2905775"/>
          </a:xfrm>
        </p:grpSpPr>
        <p:sp>
          <p:nvSpPr>
            <p:cNvPr id="3" name="Retângulo 2">
              <a:extLst>
                <a:ext uri="{FF2B5EF4-FFF2-40B4-BE49-F238E27FC236}">
                  <a16:creationId xmlns="" xmlns:a16="http://schemas.microsoft.com/office/drawing/2014/main" id="{08568CC3-A275-4DF0-AB0B-C621790671BC}"/>
                </a:ext>
              </a:extLst>
            </p:cNvPr>
            <p:cNvSpPr/>
            <p:nvPr/>
          </p:nvSpPr>
          <p:spPr>
            <a:xfrm>
              <a:off x="650423" y="1317882"/>
              <a:ext cx="7886700" cy="2905775"/>
            </a:xfrm>
            <a:prstGeom prst="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200" b="1" dirty="0">
                  <a:solidFill>
                    <a:schemeClr val="tx1"/>
                  </a:solidFill>
                </a:rPr>
                <a:t>DECISION MAKING</a:t>
              </a:r>
            </a:p>
          </p:txBody>
        </p:sp>
        <p:sp>
          <p:nvSpPr>
            <p:cNvPr id="4" name="Retângulo 3">
              <a:extLst>
                <a:ext uri="{FF2B5EF4-FFF2-40B4-BE49-F238E27FC236}">
                  <a16:creationId xmlns="" xmlns:a16="http://schemas.microsoft.com/office/drawing/2014/main" id="{65C82995-C132-4782-AE04-8A84F519821D}"/>
                </a:ext>
              </a:extLst>
            </p:cNvPr>
            <p:cNvSpPr/>
            <p:nvPr/>
          </p:nvSpPr>
          <p:spPr>
            <a:xfrm>
              <a:off x="914400" y="1749448"/>
              <a:ext cx="3309257" cy="22642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Type of resources</a:t>
              </a:r>
            </a:p>
            <a:p>
              <a:pPr algn="ctr"/>
              <a:endParaRPr lang="en-US" u="sng" dirty="0">
                <a:solidFill>
                  <a:schemeClr val="tx1"/>
                </a:solidFill>
              </a:endParaRPr>
            </a:p>
            <a:p>
              <a:pPr marL="285750" indent="-285750">
                <a:buFont typeface="Arial" panose="020B0604020202020204" pitchFamily="34" charset="0"/>
                <a:buChar char="•"/>
              </a:pPr>
              <a:r>
                <a:rPr lang="en-US" dirty="0">
                  <a:solidFill>
                    <a:schemeClr val="tx1"/>
                  </a:solidFill>
                </a:rPr>
                <a:t>What materials (feedstocks, additives) are needed?</a:t>
              </a:r>
            </a:p>
            <a:p>
              <a:pPr marL="285750" indent="-285750">
                <a:buFont typeface="Arial" panose="020B0604020202020204" pitchFamily="34" charset="0"/>
                <a:buChar char="•"/>
              </a:pPr>
              <a:r>
                <a:rPr lang="en-US" dirty="0">
                  <a:solidFill>
                    <a:schemeClr val="tx1"/>
                  </a:solidFill>
                </a:rPr>
                <a:t>Are the materials readily available?</a:t>
              </a:r>
            </a:p>
            <a:p>
              <a:pPr marL="285750" indent="-285750">
                <a:buFont typeface="Arial" panose="020B0604020202020204" pitchFamily="34" charset="0"/>
                <a:buChar char="•"/>
              </a:pPr>
              <a:r>
                <a:rPr lang="en-US" dirty="0">
                  <a:solidFill>
                    <a:schemeClr val="tx1"/>
                  </a:solidFill>
                </a:rPr>
                <a:t>How much material is needed?</a:t>
              </a:r>
            </a:p>
          </p:txBody>
        </p:sp>
        <p:sp>
          <p:nvSpPr>
            <p:cNvPr id="7" name="Retângulo 6">
              <a:extLst>
                <a:ext uri="{FF2B5EF4-FFF2-40B4-BE49-F238E27FC236}">
                  <a16:creationId xmlns="" xmlns:a16="http://schemas.microsoft.com/office/drawing/2014/main" id="{FF81F885-A56C-46FF-AF42-6AD1139AFB2A}"/>
                </a:ext>
              </a:extLst>
            </p:cNvPr>
            <p:cNvSpPr/>
            <p:nvPr/>
          </p:nvSpPr>
          <p:spPr>
            <a:xfrm>
              <a:off x="4955270" y="1749447"/>
              <a:ext cx="3309257" cy="22642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Manufacturing process</a:t>
              </a:r>
            </a:p>
            <a:p>
              <a:pPr algn="ctr"/>
              <a:endParaRPr lang="en-US" u="sng" dirty="0">
                <a:solidFill>
                  <a:schemeClr val="tx1"/>
                </a:solidFill>
              </a:endParaRPr>
            </a:p>
            <a:p>
              <a:pPr marL="285750" indent="-285750">
                <a:buFont typeface="Arial" panose="020B0604020202020204" pitchFamily="34" charset="0"/>
                <a:buChar char="•"/>
              </a:pPr>
              <a:r>
                <a:rPr lang="en-US" dirty="0">
                  <a:solidFill>
                    <a:schemeClr val="tx1"/>
                  </a:solidFill>
                </a:rPr>
                <a:t>What technology is needed?</a:t>
              </a:r>
            </a:p>
            <a:p>
              <a:pPr marL="285750" indent="-285750">
                <a:buFont typeface="Arial" panose="020B0604020202020204" pitchFamily="34" charset="0"/>
                <a:buChar char="•"/>
              </a:pPr>
              <a:r>
                <a:rPr lang="en-US" dirty="0">
                  <a:solidFill>
                    <a:schemeClr val="tx1"/>
                  </a:solidFill>
                </a:rPr>
                <a:t>What is the scale of the experiment?</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p:grpSp>
      <p:sp>
        <p:nvSpPr>
          <p:cNvPr id="6" name="Seta: para Baixo 5">
            <a:extLst>
              <a:ext uri="{FF2B5EF4-FFF2-40B4-BE49-F238E27FC236}">
                <a16:creationId xmlns="" xmlns:a16="http://schemas.microsoft.com/office/drawing/2014/main" id="{C4019002-CE6C-4AB5-A3AD-DE87461885BE}"/>
              </a:ext>
            </a:extLst>
          </p:cNvPr>
          <p:cNvSpPr/>
          <p:nvPr/>
        </p:nvSpPr>
        <p:spPr>
          <a:xfrm>
            <a:off x="4238173" y="4455885"/>
            <a:ext cx="711200" cy="725715"/>
          </a:xfrm>
          <a:prstGeom prst="downArrow">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4046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3379"/>
            <a:ext cx="8867906" cy="1325563"/>
          </a:xfrm>
        </p:spPr>
        <p:txBody>
          <a:bodyPr>
            <a:normAutofit/>
          </a:bodyPr>
          <a:lstStyle/>
          <a:p>
            <a:pPr marL="354013"/>
            <a:r>
              <a:rPr lang="en-US" sz="4400" dirty="0"/>
              <a:t>Principle 6: Synthesis of Atorvastatin</a:t>
            </a:r>
          </a:p>
        </p:txBody>
      </p:sp>
      <p:sp>
        <p:nvSpPr>
          <p:cNvPr id="3" name="TextBox 2"/>
          <p:cNvSpPr txBox="1"/>
          <p:nvPr/>
        </p:nvSpPr>
        <p:spPr>
          <a:xfrm>
            <a:off x="357748" y="1663824"/>
            <a:ext cx="5305301" cy="1107996"/>
          </a:xfrm>
          <a:prstGeom prst="rect">
            <a:avLst/>
          </a:prstGeom>
          <a:noFill/>
        </p:spPr>
        <p:txBody>
          <a:bodyPr wrap="square" rtlCol="0">
            <a:spAutoFit/>
          </a:bodyPr>
          <a:lstStyle/>
          <a:p>
            <a:r>
              <a:rPr lang="en-US" sz="2200" dirty="0" smtClean="0"/>
              <a:t>Atorvastatin (Lipitor), </a:t>
            </a:r>
            <a:r>
              <a:rPr lang="en-US" sz="2200" dirty="0"/>
              <a:t>a cholesterol- lowering drug, suffers from high energy consumption as a result of </a:t>
            </a:r>
            <a:r>
              <a:rPr lang="en-US" sz="2200" b="1" u="sng" dirty="0"/>
              <a:t>2 cryogenic reactions (-70</a:t>
            </a:r>
            <a:r>
              <a:rPr lang="en-US" sz="2200" b="1" u="sng" baseline="30000" dirty="0"/>
              <a:t>o</a:t>
            </a:r>
            <a:r>
              <a:rPr lang="en-US" sz="2200" b="1" u="sng" dirty="0"/>
              <a:t>C)</a:t>
            </a:r>
          </a:p>
        </p:txBody>
      </p:sp>
      <p:sp>
        <p:nvSpPr>
          <p:cNvPr id="4" name="TextBox 3"/>
          <p:cNvSpPr txBox="1"/>
          <p:nvPr/>
        </p:nvSpPr>
        <p:spPr>
          <a:xfrm>
            <a:off x="357748" y="3123855"/>
            <a:ext cx="8425542" cy="430887"/>
          </a:xfrm>
          <a:prstGeom prst="rect">
            <a:avLst/>
          </a:prstGeom>
          <a:noFill/>
        </p:spPr>
        <p:txBody>
          <a:bodyPr wrap="square" rtlCol="0">
            <a:spAutoFit/>
          </a:bodyPr>
          <a:lstStyle/>
          <a:p>
            <a:r>
              <a:rPr lang="en-US" sz="2200" dirty="0" smtClean="0"/>
              <a:t>New </a:t>
            </a:r>
            <a:r>
              <a:rPr lang="en-US" sz="2200" dirty="0" err="1" smtClean="0"/>
              <a:t>biocatalytic</a:t>
            </a:r>
            <a:r>
              <a:rPr lang="en-US" sz="2200" dirty="0" smtClean="0"/>
              <a:t> syntheses uses DERA enzyme and shortens the process</a:t>
            </a:r>
            <a:endParaRPr lang="en-US" sz="2200" dirty="0"/>
          </a:p>
        </p:txBody>
      </p:sp>
      <p:pic>
        <p:nvPicPr>
          <p:cNvPr id="8" name="Picture 7"/>
          <p:cNvPicPr>
            <a:picLocks noChangeAspect="1"/>
          </p:cNvPicPr>
          <p:nvPr/>
        </p:nvPicPr>
        <p:blipFill>
          <a:blip r:embed="rId3"/>
          <a:stretch>
            <a:fillRect/>
          </a:stretch>
        </p:blipFill>
        <p:spPr>
          <a:xfrm>
            <a:off x="5878286" y="1463367"/>
            <a:ext cx="2989620" cy="1543731"/>
          </a:xfrm>
          <a:prstGeom prst="rect">
            <a:avLst/>
          </a:prstGeom>
        </p:spPr>
      </p:pic>
      <p:pic>
        <p:nvPicPr>
          <p:cNvPr id="9" name="Picture 8"/>
          <p:cNvPicPr>
            <a:picLocks noChangeAspect="1"/>
          </p:cNvPicPr>
          <p:nvPr/>
        </p:nvPicPr>
        <p:blipFill>
          <a:blip r:embed="rId4"/>
          <a:stretch>
            <a:fillRect/>
          </a:stretch>
        </p:blipFill>
        <p:spPr>
          <a:xfrm>
            <a:off x="878773" y="3854570"/>
            <a:ext cx="7540831" cy="2833919"/>
          </a:xfrm>
          <a:prstGeom prst="rect">
            <a:avLst/>
          </a:prstGeom>
        </p:spPr>
      </p:pic>
      <p:sp>
        <p:nvSpPr>
          <p:cNvPr id="10" name="Rounded Rectangle 9"/>
          <p:cNvSpPr/>
          <p:nvPr/>
        </p:nvSpPr>
        <p:spPr>
          <a:xfrm>
            <a:off x="7065818" y="1463367"/>
            <a:ext cx="1802088" cy="709817"/>
          </a:xfrm>
          <a:prstGeom prst="roundRect">
            <a:avLst/>
          </a:prstGeom>
          <a:solidFill>
            <a:schemeClr val="accent6">
              <a:lumMod val="60000"/>
              <a:lumOff val="40000"/>
              <a:alpha val="39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6164774" y="6234546"/>
            <a:ext cx="1067299" cy="453944"/>
          </a:xfrm>
          <a:prstGeom prst="roundRect">
            <a:avLst/>
          </a:prstGeom>
          <a:solidFill>
            <a:schemeClr val="accent6">
              <a:lumMod val="60000"/>
              <a:lumOff val="40000"/>
              <a:alpha val="39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00939" y="6199908"/>
            <a:ext cx="2404755" cy="523220"/>
          </a:xfrm>
          <a:prstGeom prst="rect">
            <a:avLst/>
          </a:prstGeom>
        </p:spPr>
        <p:txBody>
          <a:bodyPr wrap="square">
            <a:spAutoFit/>
          </a:bodyPr>
          <a:lstStyle/>
          <a:p>
            <a:r>
              <a:rPr lang="en-US" sz="1400" i="1">
                <a:solidFill>
                  <a:srgbClr val="222222"/>
                </a:solidFill>
                <a:latin typeface="Source Sans Pro" charset="0"/>
              </a:rPr>
              <a:t>Scientific Reports</a:t>
            </a:r>
            <a:r>
              <a:rPr lang="en-US" sz="1400">
                <a:solidFill>
                  <a:srgbClr val="222222"/>
                </a:solidFill>
                <a:latin typeface="Source Sans Pro" charset="0"/>
              </a:rPr>
              <a:t> </a:t>
            </a:r>
            <a:r>
              <a:rPr lang="en-US" sz="1400" b="1">
                <a:solidFill>
                  <a:srgbClr val="222222"/>
                </a:solidFill>
                <a:latin typeface="Source Sans Pro" charset="0"/>
              </a:rPr>
              <a:t>volume 7</a:t>
            </a:r>
            <a:r>
              <a:rPr lang="en-US" sz="1400">
                <a:solidFill>
                  <a:srgbClr val="222222"/>
                </a:solidFill>
                <a:latin typeface="Source Sans Pro" charset="0"/>
              </a:rPr>
              <a:t>, Article number: 42064 (2017)</a:t>
            </a:r>
            <a:endParaRPr lang="en-US" sz="1400" b="0" i="0" u="none" strike="noStrike">
              <a:solidFill>
                <a:srgbClr val="222222"/>
              </a:solidFill>
              <a:effectLst/>
              <a:latin typeface="Source Sans Pro" charset="0"/>
            </a:endParaRPr>
          </a:p>
        </p:txBody>
      </p:sp>
    </p:spTree>
    <p:extLst>
      <p:ext uri="{BB962C8B-B14F-4D97-AF65-F5344CB8AC3E}">
        <p14:creationId xmlns:p14="http://schemas.microsoft.com/office/powerpoint/2010/main" val="14378600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4846638" y="273050"/>
          <a:ext cx="2455862" cy="1362075"/>
        </p:xfrm>
        <a:graphic>
          <a:graphicData uri="http://schemas.openxmlformats.org/presentationml/2006/ole">
            <mc:AlternateContent xmlns:mc="http://schemas.openxmlformats.org/markup-compatibility/2006">
              <mc:Choice xmlns:v="urn:schemas-microsoft-com:vml" Requires="v">
                <p:oleObj spid="_x0000_s958508" name="CS ChemDraw Drawing" r:id="rId4" imgW="2046206" imgH="1135038" progId="ChemDraw.Document.6.0">
                  <p:embed/>
                </p:oleObj>
              </mc:Choice>
              <mc:Fallback>
                <p:oleObj name="CS ChemDraw Drawing" r:id="rId4" imgW="2046206" imgH="1135038"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6638" y="273050"/>
                        <a:ext cx="245586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1508125" y="1176338"/>
          <a:ext cx="3063875" cy="4005262"/>
        </p:xfrm>
        <a:graphic>
          <a:graphicData uri="http://schemas.openxmlformats.org/presentationml/2006/ole">
            <mc:AlternateContent xmlns:mc="http://schemas.openxmlformats.org/markup-compatibility/2006">
              <mc:Choice xmlns:v="urn:schemas-microsoft-com:vml" Requires="v">
                <p:oleObj spid="_x0000_s958509" name="CS ChemDraw Drawing" r:id="rId6" imgW="2552498" imgH="3338919" progId="ChemDraw.Document.6.0">
                  <p:embed/>
                </p:oleObj>
              </mc:Choice>
              <mc:Fallback>
                <p:oleObj name="CS ChemDraw Drawing" r:id="rId6" imgW="2552498" imgH="3338919" progId="ChemDraw.Document.6.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8125" y="1176338"/>
                        <a:ext cx="3063875" cy="4005262"/>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4846638" y="2078038"/>
          <a:ext cx="2581275" cy="2527300"/>
        </p:xfrm>
        <a:graphic>
          <a:graphicData uri="http://schemas.openxmlformats.org/presentationml/2006/ole">
            <mc:AlternateContent xmlns:mc="http://schemas.openxmlformats.org/markup-compatibility/2006">
              <mc:Choice xmlns:v="urn:schemas-microsoft-com:vml" Requires="v">
                <p:oleObj spid="_x0000_s958510" name="CS ChemDraw Drawing" r:id="rId8" imgW="2151402" imgH="2105805" progId="ChemDraw.Document.6.0">
                  <p:embed/>
                </p:oleObj>
              </mc:Choice>
              <mc:Fallback>
                <p:oleObj name="CS ChemDraw Drawing" r:id="rId8" imgW="2151402" imgH="2105805" progId="ChemDraw.Document.6.0">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6638" y="2078038"/>
                        <a:ext cx="2581275" cy="252730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a:spLocks noChangeAspect="1"/>
          </p:cNvSpPr>
          <p:nvPr/>
        </p:nvSpPr>
        <p:spPr bwMode="auto">
          <a:xfrm>
            <a:off x="2019300" y="784225"/>
            <a:ext cx="1984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charset="0"/>
              </a:defRPr>
            </a:lvl1pPr>
            <a:lvl2pPr marL="742950" indent="-285750" eaLnBrk="0" hangingPunct="0">
              <a:spcBef>
                <a:spcPct val="20000"/>
              </a:spcBef>
              <a:buChar char="–"/>
              <a:defRPr sz="2800">
                <a:solidFill>
                  <a:schemeClr val="tx1"/>
                </a:solidFill>
                <a:latin typeface="Calibri" charset="0"/>
              </a:defRPr>
            </a:lvl2pPr>
            <a:lvl3pPr marL="1143000" indent="-228600" eaLnBrk="0" hangingPunct="0">
              <a:spcBef>
                <a:spcPct val="20000"/>
              </a:spcBef>
              <a:buChar char="•"/>
              <a:defRPr sz="2400">
                <a:solidFill>
                  <a:schemeClr val="tx1"/>
                </a:solidFill>
                <a:latin typeface="Calibri" charset="0"/>
              </a:defRPr>
            </a:lvl3pPr>
            <a:lvl4pPr marL="1600200" indent="-228600" eaLnBrk="0" hangingPunct="0">
              <a:spcBef>
                <a:spcPct val="20000"/>
              </a:spcBef>
              <a:buChar char="–"/>
              <a:defRPr sz="2000">
                <a:solidFill>
                  <a:schemeClr val="tx1"/>
                </a:solidFill>
                <a:latin typeface="Calibri" charset="0"/>
              </a:defRPr>
            </a:lvl4pPr>
            <a:lvl5pPr marL="2057400" indent="-228600" eaLnBrk="0" hangingPunct="0">
              <a:spcBef>
                <a:spcPct val="20000"/>
              </a:spcBef>
              <a:buChar char="»"/>
              <a:defRPr sz="2000">
                <a:solidFill>
                  <a:schemeClr val="tx1"/>
                </a:solidFill>
                <a:latin typeface="Calibri" charset="0"/>
              </a:defRPr>
            </a:lvl5pPr>
            <a:lvl6pPr marL="2514600" indent="-228600" eaLnBrk="0" fontAlgn="base" hangingPunct="0">
              <a:spcBef>
                <a:spcPct val="20000"/>
              </a:spcBef>
              <a:spcAft>
                <a:spcPct val="0"/>
              </a:spcAft>
              <a:buChar char="»"/>
              <a:defRPr sz="2000">
                <a:solidFill>
                  <a:schemeClr val="tx1"/>
                </a:solidFill>
                <a:latin typeface="Calibri" charset="0"/>
              </a:defRPr>
            </a:lvl6pPr>
            <a:lvl7pPr marL="2971800" indent="-228600" eaLnBrk="0" fontAlgn="base" hangingPunct="0">
              <a:spcBef>
                <a:spcPct val="20000"/>
              </a:spcBef>
              <a:spcAft>
                <a:spcPct val="0"/>
              </a:spcAft>
              <a:buChar char="»"/>
              <a:defRPr sz="2000">
                <a:solidFill>
                  <a:schemeClr val="tx1"/>
                </a:solidFill>
                <a:latin typeface="Calibri" charset="0"/>
              </a:defRPr>
            </a:lvl7pPr>
            <a:lvl8pPr marL="3429000" indent="-228600" eaLnBrk="0" fontAlgn="base" hangingPunct="0">
              <a:spcBef>
                <a:spcPct val="20000"/>
              </a:spcBef>
              <a:spcAft>
                <a:spcPct val="0"/>
              </a:spcAft>
              <a:buChar char="»"/>
              <a:defRPr sz="2000">
                <a:solidFill>
                  <a:schemeClr val="tx1"/>
                </a:solidFill>
                <a:latin typeface="Calibri" charset="0"/>
              </a:defRPr>
            </a:lvl8pPr>
            <a:lvl9pPr marL="3886200" indent="-228600" eaLnBrk="0" fontAlgn="base" hangingPunct="0">
              <a:spcBef>
                <a:spcPct val="20000"/>
              </a:spcBef>
              <a:spcAft>
                <a:spcPct val="0"/>
              </a:spcAft>
              <a:buChar char="»"/>
              <a:defRPr sz="2000">
                <a:solidFill>
                  <a:schemeClr val="tx1"/>
                </a:solidFill>
                <a:latin typeface="Calibri" charset="0"/>
              </a:defRPr>
            </a:lvl9pPr>
          </a:lstStyle>
          <a:p>
            <a:pPr eaLnBrk="1" hangingPunct="1">
              <a:spcBef>
                <a:spcPct val="0"/>
              </a:spcBef>
              <a:buFontTx/>
              <a:buNone/>
            </a:pPr>
            <a:r>
              <a:rPr lang="en-IE" altLang="en-US" sz="1800">
                <a:solidFill>
                  <a:srgbClr val="C00000"/>
                </a:solidFill>
              </a:rPr>
              <a:t>A </a:t>
            </a:r>
            <a:r>
              <a:rPr lang="en-IE" altLang="en-US" sz="1800" i="1">
                <a:solidFill>
                  <a:srgbClr val="C00000"/>
                </a:solidFill>
              </a:rPr>
              <a:t>Chemocatalytic*</a:t>
            </a:r>
          </a:p>
        </p:txBody>
      </p:sp>
      <p:sp>
        <p:nvSpPr>
          <p:cNvPr id="7" name="TextBox 6"/>
          <p:cNvSpPr txBox="1">
            <a:spLocks noChangeAspect="1"/>
          </p:cNvSpPr>
          <p:nvPr/>
        </p:nvSpPr>
        <p:spPr bwMode="auto">
          <a:xfrm>
            <a:off x="5386388" y="1711325"/>
            <a:ext cx="150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charset="0"/>
              </a:defRPr>
            </a:lvl1pPr>
            <a:lvl2pPr marL="742950" indent="-285750" eaLnBrk="0" hangingPunct="0">
              <a:spcBef>
                <a:spcPct val="20000"/>
              </a:spcBef>
              <a:buChar char="–"/>
              <a:defRPr sz="2800">
                <a:solidFill>
                  <a:schemeClr val="tx1"/>
                </a:solidFill>
                <a:latin typeface="Calibri" charset="0"/>
              </a:defRPr>
            </a:lvl2pPr>
            <a:lvl3pPr marL="1143000" indent="-228600" eaLnBrk="0" hangingPunct="0">
              <a:spcBef>
                <a:spcPct val="20000"/>
              </a:spcBef>
              <a:buChar char="•"/>
              <a:defRPr sz="2400">
                <a:solidFill>
                  <a:schemeClr val="tx1"/>
                </a:solidFill>
                <a:latin typeface="Calibri" charset="0"/>
              </a:defRPr>
            </a:lvl3pPr>
            <a:lvl4pPr marL="1600200" indent="-228600" eaLnBrk="0" hangingPunct="0">
              <a:spcBef>
                <a:spcPct val="20000"/>
              </a:spcBef>
              <a:buChar char="–"/>
              <a:defRPr sz="2000">
                <a:solidFill>
                  <a:schemeClr val="tx1"/>
                </a:solidFill>
                <a:latin typeface="Calibri" charset="0"/>
              </a:defRPr>
            </a:lvl4pPr>
            <a:lvl5pPr marL="2057400" indent="-228600" eaLnBrk="0" hangingPunct="0">
              <a:spcBef>
                <a:spcPct val="20000"/>
              </a:spcBef>
              <a:buChar char="»"/>
              <a:defRPr sz="2000">
                <a:solidFill>
                  <a:schemeClr val="tx1"/>
                </a:solidFill>
                <a:latin typeface="Calibri" charset="0"/>
              </a:defRPr>
            </a:lvl5pPr>
            <a:lvl6pPr marL="2514600" indent="-228600" eaLnBrk="0" fontAlgn="base" hangingPunct="0">
              <a:spcBef>
                <a:spcPct val="20000"/>
              </a:spcBef>
              <a:spcAft>
                <a:spcPct val="0"/>
              </a:spcAft>
              <a:buChar char="»"/>
              <a:defRPr sz="2000">
                <a:solidFill>
                  <a:schemeClr val="tx1"/>
                </a:solidFill>
                <a:latin typeface="Calibri" charset="0"/>
              </a:defRPr>
            </a:lvl6pPr>
            <a:lvl7pPr marL="2971800" indent="-228600" eaLnBrk="0" fontAlgn="base" hangingPunct="0">
              <a:spcBef>
                <a:spcPct val="20000"/>
              </a:spcBef>
              <a:spcAft>
                <a:spcPct val="0"/>
              </a:spcAft>
              <a:buChar char="»"/>
              <a:defRPr sz="2000">
                <a:solidFill>
                  <a:schemeClr val="tx1"/>
                </a:solidFill>
                <a:latin typeface="Calibri" charset="0"/>
              </a:defRPr>
            </a:lvl7pPr>
            <a:lvl8pPr marL="3429000" indent="-228600" eaLnBrk="0" fontAlgn="base" hangingPunct="0">
              <a:spcBef>
                <a:spcPct val="20000"/>
              </a:spcBef>
              <a:spcAft>
                <a:spcPct val="0"/>
              </a:spcAft>
              <a:buChar char="»"/>
              <a:defRPr sz="2000">
                <a:solidFill>
                  <a:schemeClr val="tx1"/>
                </a:solidFill>
                <a:latin typeface="Calibri" charset="0"/>
              </a:defRPr>
            </a:lvl8pPr>
            <a:lvl9pPr marL="3886200" indent="-228600" eaLnBrk="0" fontAlgn="base" hangingPunct="0">
              <a:spcBef>
                <a:spcPct val="20000"/>
              </a:spcBef>
              <a:spcAft>
                <a:spcPct val="0"/>
              </a:spcAft>
              <a:buChar char="»"/>
              <a:defRPr sz="2000">
                <a:solidFill>
                  <a:schemeClr val="tx1"/>
                </a:solidFill>
                <a:latin typeface="Calibri" charset="0"/>
              </a:defRPr>
            </a:lvl9pPr>
          </a:lstStyle>
          <a:p>
            <a:pPr eaLnBrk="1" hangingPunct="1">
              <a:spcBef>
                <a:spcPct val="0"/>
              </a:spcBef>
              <a:buFontTx/>
              <a:buNone/>
            </a:pPr>
            <a:r>
              <a:rPr lang="en-IE" altLang="en-US" sz="1800">
                <a:solidFill>
                  <a:srgbClr val="008000"/>
                </a:solidFill>
              </a:rPr>
              <a:t>B </a:t>
            </a:r>
            <a:r>
              <a:rPr lang="en-IE" altLang="en-US" sz="1800" i="1">
                <a:solidFill>
                  <a:srgbClr val="008000"/>
                </a:solidFill>
              </a:rPr>
              <a:t>Biocatalytic</a:t>
            </a:r>
          </a:p>
        </p:txBody>
      </p:sp>
      <p:sp>
        <p:nvSpPr>
          <p:cNvPr id="8" name="TextBox 7"/>
          <p:cNvSpPr txBox="1">
            <a:spLocks noChangeArrowheads="1"/>
          </p:cNvSpPr>
          <p:nvPr/>
        </p:nvSpPr>
        <p:spPr bwMode="auto">
          <a:xfrm>
            <a:off x="25400" y="6435725"/>
            <a:ext cx="6365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charset="0"/>
              </a:defRPr>
            </a:lvl1pPr>
            <a:lvl2pPr marL="742950" indent="-285750" eaLnBrk="0" hangingPunct="0">
              <a:spcBef>
                <a:spcPct val="20000"/>
              </a:spcBef>
              <a:buChar char="–"/>
              <a:defRPr sz="2800">
                <a:solidFill>
                  <a:schemeClr val="tx1"/>
                </a:solidFill>
                <a:latin typeface="Calibri" charset="0"/>
              </a:defRPr>
            </a:lvl2pPr>
            <a:lvl3pPr marL="1143000" indent="-228600" eaLnBrk="0" hangingPunct="0">
              <a:spcBef>
                <a:spcPct val="20000"/>
              </a:spcBef>
              <a:buChar char="•"/>
              <a:defRPr sz="2400">
                <a:solidFill>
                  <a:schemeClr val="tx1"/>
                </a:solidFill>
                <a:latin typeface="Calibri" charset="0"/>
              </a:defRPr>
            </a:lvl3pPr>
            <a:lvl4pPr marL="1600200" indent="-228600" eaLnBrk="0" hangingPunct="0">
              <a:spcBef>
                <a:spcPct val="20000"/>
              </a:spcBef>
              <a:buChar char="–"/>
              <a:defRPr sz="2000">
                <a:solidFill>
                  <a:schemeClr val="tx1"/>
                </a:solidFill>
                <a:latin typeface="Calibri" charset="0"/>
              </a:defRPr>
            </a:lvl4pPr>
            <a:lvl5pPr marL="2057400" indent="-228600" eaLnBrk="0" hangingPunct="0">
              <a:spcBef>
                <a:spcPct val="20000"/>
              </a:spcBef>
              <a:buChar char="»"/>
              <a:defRPr sz="2000">
                <a:solidFill>
                  <a:schemeClr val="tx1"/>
                </a:solidFill>
                <a:latin typeface="Calibri" charset="0"/>
              </a:defRPr>
            </a:lvl5pPr>
            <a:lvl6pPr marL="2514600" indent="-228600" eaLnBrk="0" fontAlgn="base" hangingPunct="0">
              <a:spcBef>
                <a:spcPct val="20000"/>
              </a:spcBef>
              <a:spcAft>
                <a:spcPct val="0"/>
              </a:spcAft>
              <a:buChar char="»"/>
              <a:defRPr sz="2000">
                <a:solidFill>
                  <a:schemeClr val="tx1"/>
                </a:solidFill>
                <a:latin typeface="Calibri" charset="0"/>
              </a:defRPr>
            </a:lvl6pPr>
            <a:lvl7pPr marL="2971800" indent="-228600" eaLnBrk="0" fontAlgn="base" hangingPunct="0">
              <a:spcBef>
                <a:spcPct val="20000"/>
              </a:spcBef>
              <a:spcAft>
                <a:spcPct val="0"/>
              </a:spcAft>
              <a:buChar char="»"/>
              <a:defRPr sz="2000">
                <a:solidFill>
                  <a:schemeClr val="tx1"/>
                </a:solidFill>
                <a:latin typeface="Calibri" charset="0"/>
              </a:defRPr>
            </a:lvl7pPr>
            <a:lvl8pPr marL="3429000" indent="-228600" eaLnBrk="0" fontAlgn="base" hangingPunct="0">
              <a:spcBef>
                <a:spcPct val="20000"/>
              </a:spcBef>
              <a:spcAft>
                <a:spcPct val="0"/>
              </a:spcAft>
              <a:buChar char="»"/>
              <a:defRPr sz="2000">
                <a:solidFill>
                  <a:schemeClr val="tx1"/>
                </a:solidFill>
                <a:latin typeface="Calibri" charset="0"/>
              </a:defRPr>
            </a:lvl8pPr>
            <a:lvl9pPr marL="3886200" indent="-228600" eaLnBrk="0" fontAlgn="base" hangingPunct="0">
              <a:spcBef>
                <a:spcPct val="20000"/>
              </a:spcBef>
              <a:spcAft>
                <a:spcPct val="0"/>
              </a:spcAft>
              <a:buChar char="»"/>
              <a:defRPr sz="2000">
                <a:solidFill>
                  <a:schemeClr val="tx1"/>
                </a:solidFill>
                <a:latin typeface="Calibri" charset="0"/>
              </a:defRPr>
            </a:lvl9pPr>
          </a:lstStyle>
          <a:p>
            <a:pPr eaLnBrk="1" hangingPunct="1">
              <a:spcBef>
                <a:spcPct val="0"/>
              </a:spcBef>
              <a:buFontTx/>
              <a:buNone/>
            </a:pPr>
            <a:r>
              <a:rPr lang="en-IE" altLang="en-US" sz="1000" b="0">
                <a:solidFill>
                  <a:srgbClr val="FF0000"/>
                </a:solidFill>
              </a:rPr>
              <a:t>* 2006 Greener Synthetic Pathway Award</a:t>
            </a:r>
          </a:p>
          <a:p>
            <a:pPr eaLnBrk="1" hangingPunct="1">
              <a:spcBef>
                <a:spcPct val="0"/>
              </a:spcBef>
              <a:buFontTx/>
              <a:buNone/>
            </a:pPr>
            <a:r>
              <a:rPr lang="en-IE" altLang="en-US" sz="1000" b="0">
                <a:solidFill>
                  <a:srgbClr val="FF0000"/>
                </a:solidFill>
              </a:rPr>
              <a:t>    </a:t>
            </a:r>
            <a:r>
              <a:rPr lang="en-IE" altLang="en-US" sz="1000" b="0"/>
              <a:t>K. B. Hansen </a:t>
            </a:r>
            <a:r>
              <a:rPr lang="en-IE" altLang="en-US" sz="1000" b="0" i="1"/>
              <a:t>et al</a:t>
            </a:r>
            <a:r>
              <a:rPr lang="en-IE" altLang="en-US" sz="1000" b="0"/>
              <a:t>. “Highly Efficient Asymmetric Synthesis of Sitagliptin”  </a:t>
            </a:r>
            <a:r>
              <a:rPr lang="de-DE" altLang="en-US" sz="1000" b="0" i="1"/>
              <a:t>J. Am. Chem. Soc</a:t>
            </a:r>
            <a:r>
              <a:rPr lang="de-DE" altLang="en-US" sz="1000" b="0"/>
              <a:t>. </a:t>
            </a:r>
            <a:r>
              <a:rPr lang="de-DE" altLang="en-US" sz="1000"/>
              <a:t>131</a:t>
            </a:r>
            <a:r>
              <a:rPr lang="de-DE" altLang="en-US" sz="1000" b="0"/>
              <a:t>, 8798 (2009)</a:t>
            </a:r>
            <a:endParaRPr lang="en-IE" altLang="en-US" sz="1000" b="0">
              <a:solidFill>
                <a:srgbClr val="FF0000"/>
              </a:solidFill>
            </a:endParaRPr>
          </a:p>
        </p:txBody>
      </p:sp>
      <p:graphicFrame>
        <p:nvGraphicFramePr>
          <p:cNvPr id="23560" name="Object 8"/>
          <p:cNvGraphicFramePr>
            <a:graphicFrameLocks noChangeAspect="1"/>
          </p:cNvGraphicFramePr>
          <p:nvPr/>
        </p:nvGraphicFramePr>
        <p:xfrm>
          <a:off x="4905375" y="4806950"/>
          <a:ext cx="2455863" cy="1497013"/>
        </p:xfrm>
        <a:graphic>
          <a:graphicData uri="http://schemas.openxmlformats.org/presentationml/2006/ole">
            <mc:AlternateContent xmlns:mc="http://schemas.openxmlformats.org/markup-compatibility/2006">
              <mc:Choice xmlns:v="urn:schemas-microsoft-com:vml" Requires="v">
                <p:oleObj spid="_x0000_s958511" name="CS ChemDraw Drawing" r:id="rId10" imgW="2046206" imgH="1247704" progId="ChemDraw.Document.6.0">
                  <p:embed/>
                </p:oleObj>
              </mc:Choice>
              <mc:Fallback>
                <p:oleObj name="CS ChemDraw Drawing" r:id="rId10" imgW="2046206" imgH="1247704" progId="ChemDraw.Document.6.0">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05375" y="4806950"/>
                        <a:ext cx="2455863"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p:nvPr/>
        </p:nvSpPr>
        <p:spPr>
          <a:xfrm>
            <a:off x="123825" y="33338"/>
            <a:ext cx="5121275" cy="584200"/>
          </a:xfrm>
          <a:prstGeom prst="rect">
            <a:avLst/>
          </a:prstGeom>
          <a:noFill/>
        </p:spPr>
        <p:txBody>
          <a:bodyPr>
            <a:spAutoFit/>
          </a:bodyPr>
          <a:lstStyle/>
          <a:p>
            <a:pPr algn="ctr">
              <a:defRPr/>
            </a:pPr>
            <a:r>
              <a:rPr lang="en-IE" sz="1600" b="1" dirty="0" err="1">
                <a:latin typeface="+mj-lt"/>
                <a:ea typeface="+mn-ea"/>
                <a:cs typeface="+mn-cs"/>
              </a:rPr>
              <a:t>Sitagliptin</a:t>
            </a:r>
            <a:r>
              <a:rPr lang="en-IE" sz="1600" b="0" dirty="0">
                <a:latin typeface="+mj-lt"/>
                <a:ea typeface="+mn-ea"/>
                <a:cs typeface="+mn-cs"/>
              </a:rPr>
              <a:t> is the active ingredient in JANUVIA and JANUMET, drugs utilised in the treatment of type 2 diabetes</a:t>
            </a:r>
          </a:p>
        </p:txBody>
      </p:sp>
    </p:spTree>
    <p:custDataLst>
      <p:tags r:id="rId2"/>
    </p:custDataLst>
    <p:extLst>
      <p:ext uri="{BB962C8B-B14F-4D97-AF65-F5344CB8AC3E}">
        <p14:creationId xmlns:p14="http://schemas.microsoft.com/office/powerpoint/2010/main" val="838707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ctrTitle"/>
          </p:nvPr>
        </p:nvSpPr>
        <p:spPr>
          <a:xfrm>
            <a:off x="723900" y="3436374"/>
            <a:ext cx="7772400" cy="1143000"/>
          </a:xfrm>
          <a:noFill/>
        </p:spPr>
        <p:txBody>
          <a:bodyPr anchor="ctr">
            <a:noAutofit/>
          </a:bodyPr>
          <a:lstStyle/>
          <a:p>
            <a:pPr algn="ctr"/>
            <a:r>
              <a:rPr lang="en-US" altLang="x-none" sz="3200" b="1" dirty="0">
                <a:latin typeface="Calibri Regular" charset="0"/>
                <a:ea typeface="ＭＳ Ｐゴシック" charset="-128"/>
              </a:rPr>
              <a:t>PRINCIPLE 7</a:t>
            </a: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A raw material or feedstock should be renewable rather than depleting wherever technically and economically practicable.</a:t>
            </a:r>
          </a:p>
        </p:txBody>
      </p:sp>
      <p:sp>
        <p:nvSpPr>
          <p:cNvPr id="4" name="Rectangle 3"/>
          <p:cNvSpPr/>
          <p:nvPr/>
        </p:nvSpPr>
        <p:spPr>
          <a:xfrm>
            <a:off x="533400" y="929148"/>
            <a:ext cx="8153400" cy="52684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03654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489"/>
            <a:ext cx="7886700" cy="1325563"/>
          </a:xfrm>
        </p:spPr>
        <p:txBody>
          <a:bodyPr>
            <a:normAutofit/>
          </a:bodyPr>
          <a:lstStyle/>
          <a:p>
            <a:pPr marL="354013"/>
            <a:r>
              <a:rPr lang="en-US" sz="4400" dirty="0"/>
              <a:t>Renewable feedstocks</a:t>
            </a:r>
          </a:p>
        </p:txBody>
      </p:sp>
      <p:sp>
        <p:nvSpPr>
          <p:cNvPr id="3" name="Content Placeholder 2"/>
          <p:cNvSpPr>
            <a:spLocks noGrp="1"/>
          </p:cNvSpPr>
          <p:nvPr>
            <p:ph idx="1"/>
          </p:nvPr>
        </p:nvSpPr>
        <p:spPr>
          <a:xfrm>
            <a:off x="686805" y="1540052"/>
            <a:ext cx="7828545" cy="4351338"/>
          </a:xfrm>
        </p:spPr>
        <p:txBody>
          <a:bodyPr>
            <a:normAutofit/>
          </a:bodyPr>
          <a:lstStyle/>
          <a:p>
            <a:r>
              <a:rPr lang="en-US" sz="2400" dirty="0"/>
              <a:t>CO</a:t>
            </a:r>
            <a:r>
              <a:rPr lang="en-US" sz="2400" baseline="-25000" dirty="0"/>
              <a:t>2</a:t>
            </a:r>
          </a:p>
          <a:p>
            <a:r>
              <a:rPr lang="en-US" sz="2400" dirty="0"/>
              <a:t>Biomass (algae, corn, </a:t>
            </a:r>
            <a:r>
              <a:rPr lang="en-US" sz="2400" dirty="0" err="1"/>
              <a:t>switchgrass</a:t>
            </a:r>
            <a:r>
              <a:rPr lang="en-US" sz="2400" dirty="0"/>
              <a:t>, poplar, willow, sorghum, and bamboo)</a:t>
            </a:r>
          </a:p>
          <a:p>
            <a:r>
              <a:rPr lang="en-US" sz="2400" dirty="0"/>
              <a:t>Agricultural waste (ex. Manure)</a:t>
            </a:r>
          </a:p>
          <a:p>
            <a:endParaRPr lang="en-US" sz="24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837" y="3699393"/>
            <a:ext cx="4593777" cy="2191997"/>
          </a:xfrm>
          <a:prstGeom prst="rect">
            <a:avLst/>
          </a:prstGeom>
        </p:spPr>
      </p:pic>
      <p:pic>
        <p:nvPicPr>
          <p:cNvPr id="5" name="Picture 4"/>
          <p:cNvPicPr>
            <a:picLocks noChangeAspect="1"/>
          </p:cNvPicPr>
          <p:nvPr/>
        </p:nvPicPr>
        <p:blipFill>
          <a:blip r:embed="rId3"/>
          <a:stretch>
            <a:fillRect/>
          </a:stretch>
        </p:blipFill>
        <p:spPr>
          <a:xfrm>
            <a:off x="5405528" y="3873449"/>
            <a:ext cx="2840071" cy="1466850"/>
          </a:xfrm>
          <a:prstGeom prst="rect">
            <a:avLst/>
          </a:prstGeom>
        </p:spPr>
      </p:pic>
      <p:sp>
        <p:nvSpPr>
          <p:cNvPr id="6" name="CaixaDeTexto 5">
            <a:extLst>
              <a:ext uri="{FF2B5EF4-FFF2-40B4-BE49-F238E27FC236}">
                <a16:creationId xmlns="" xmlns:a16="http://schemas.microsoft.com/office/drawing/2014/main" id="{BCE27CB3-81A3-4CEC-82AA-5F411CFC1B72}"/>
              </a:ext>
            </a:extLst>
          </p:cNvPr>
          <p:cNvSpPr txBox="1"/>
          <p:nvPr/>
        </p:nvSpPr>
        <p:spPr>
          <a:xfrm>
            <a:off x="0" y="6488668"/>
            <a:ext cx="3109851" cy="307777"/>
          </a:xfrm>
          <a:prstGeom prst="rect">
            <a:avLst/>
          </a:prstGeom>
          <a:noFill/>
        </p:spPr>
        <p:txBody>
          <a:bodyPr wrap="square" rtlCol="0">
            <a:spAutoFit/>
          </a:bodyPr>
          <a:lstStyle/>
          <a:p>
            <a:r>
              <a:rPr lang="en-US" sz="1400" dirty="0"/>
              <a:t>Images from Adobe Stock</a:t>
            </a:r>
          </a:p>
        </p:txBody>
      </p:sp>
    </p:spTree>
    <p:extLst>
      <p:ext uri="{BB962C8B-B14F-4D97-AF65-F5344CB8AC3E}">
        <p14:creationId xmlns:p14="http://schemas.microsoft.com/office/powerpoint/2010/main" val="20582528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 y="293708"/>
            <a:ext cx="8229600" cy="1143000"/>
          </a:xfrm>
        </p:spPr>
        <p:txBody>
          <a:bodyPr>
            <a:normAutofit/>
          </a:bodyPr>
          <a:lstStyle/>
          <a:p>
            <a:pPr marL="354013"/>
            <a:r>
              <a:rPr lang="en-US" sz="4400" dirty="0"/>
              <a:t>Biomass platforms</a:t>
            </a:r>
          </a:p>
        </p:txBody>
      </p:sp>
      <p:grpSp>
        <p:nvGrpSpPr>
          <p:cNvPr id="4" name="Agrupar 3">
            <a:extLst>
              <a:ext uri="{FF2B5EF4-FFF2-40B4-BE49-F238E27FC236}">
                <a16:creationId xmlns="" xmlns:a16="http://schemas.microsoft.com/office/drawing/2014/main" id="{46AF0EF4-FAB6-407A-A234-43025BB55F4D}"/>
              </a:ext>
            </a:extLst>
          </p:cNvPr>
          <p:cNvGrpSpPr/>
          <p:nvPr/>
        </p:nvGrpSpPr>
        <p:grpSpPr>
          <a:xfrm>
            <a:off x="634181" y="1639520"/>
            <a:ext cx="8232060" cy="2457610"/>
            <a:chOff x="1" y="1767734"/>
            <a:chExt cx="8232060" cy="2457610"/>
          </a:xfrm>
        </p:grpSpPr>
        <p:graphicFrame>
          <p:nvGraphicFramePr>
            <p:cNvPr id="3" name="Chart 2"/>
            <p:cNvGraphicFramePr/>
            <p:nvPr>
              <p:extLst>
                <p:ext uri="{D42A27DB-BD31-4B8C-83A1-F6EECF244321}">
                  <p14:modId xmlns:p14="http://schemas.microsoft.com/office/powerpoint/2010/main" val="252776251"/>
                </p:ext>
              </p:extLst>
            </p:nvPr>
          </p:nvGraphicFramePr>
          <p:xfrm>
            <a:off x="1" y="1767734"/>
            <a:ext cx="8232060" cy="245761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6776" y="2639842"/>
              <a:ext cx="3718647" cy="70788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000" dirty="0"/>
                <a:t>Only about 4% utilized by humans</a:t>
              </a:r>
            </a:p>
            <a:p>
              <a:pPr algn="ctr"/>
              <a:r>
                <a:rPr lang="en-US" sz="2000" dirty="0"/>
                <a:t>(food, ethanol, sweeteners)</a:t>
              </a:r>
            </a:p>
          </p:txBody>
        </p:sp>
      </p:grpSp>
      <p:sp>
        <p:nvSpPr>
          <p:cNvPr id="8" name="TextBox 7"/>
          <p:cNvSpPr txBox="1"/>
          <p:nvPr/>
        </p:nvSpPr>
        <p:spPr>
          <a:xfrm>
            <a:off x="3247175" y="4633026"/>
            <a:ext cx="2667000" cy="1764701"/>
          </a:xfrm>
          <a:prstGeom prst="rect">
            <a:avLst/>
          </a:prstGeom>
          <a:solidFill>
            <a:srgbClr val="FF0000">
              <a:alpha val="5000"/>
            </a:srgbClr>
          </a:solidFill>
        </p:spPr>
        <p:txBody>
          <a:bodyPr wrap="square" rtlCol="0">
            <a:spAutoFit/>
          </a:bodyPr>
          <a:lstStyle/>
          <a:p>
            <a:r>
              <a:rPr lang="en-US" dirty="0"/>
              <a:t>Nature’s richest source of aromatic carbon.  Used in polymers, adhesives, production of phenolic chemicals.</a:t>
            </a:r>
          </a:p>
        </p:txBody>
      </p:sp>
      <p:sp>
        <p:nvSpPr>
          <p:cNvPr id="10" name="TextBox 9"/>
          <p:cNvSpPr txBox="1"/>
          <p:nvPr/>
        </p:nvSpPr>
        <p:spPr>
          <a:xfrm>
            <a:off x="6028475" y="4633026"/>
            <a:ext cx="2971800" cy="646331"/>
          </a:xfrm>
          <a:prstGeom prst="rect">
            <a:avLst/>
          </a:prstGeom>
          <a:solidFill>
            <a:srgbClr val="00B050">
              <a:alpha val="10000"/>
            </a:srgbClr>
          </a:solidFill>
        </p:spPr>
        <p:txBody>
          <a:bodyPr wrap="square" rtlCol="0">
            <a:spAutoFit/>
          </a:bodyPr>
          <a:lstStyle/>
          <a:p>
            <a:r>
              <a:rPr lang="en-US" dirty="0"/>
              <a:t>Converted into polymers, lubricants, and detergents.</a:t>
            </a:r>
          </a:p>
        </p:txBody>
      </p:sp>
      <p:sp>
        <p:nvSpPr>
          <p:cNvPr id="14" name="TextBox 13"/>
          <p:cNvSpPr txBox="1"/>
          <p:nvPr/>
        </p:nvSpPr>
        <p:spPr>
          <a:xfrm>
            <a:off x="237275" y="4633026"/>
            <a:ext cx="2895600" cy="646331"/>
          </a:xfrm>
          <a:prstGeom prst="rect">
            <a:avLst/>
          </a:prstGeom>
          <a:solidFill>
            <a:schemeClr val="tx2">
              <a:lumMod val="20000"/>
              <a:lumOff val="80000"/>
            </a:schemeClr>
          </a:solidFill>
        </p:spPr>
        <p:txBody>
          <a:bodyPr wrap="square" rtlCol="0">
            <a:spAutoFit/>
          </a:bodyPr>
          <a:lstStyle/>
          <a:p>
            <a:r>
              <a:rPr lang="en-US" dirty="0"/>
              <a:t>Building blocks for a diverse chemical platform.</a:t>
            </a:r>
          </a:p>
        </p:txBody>
      </p:sp>
      <p:cxnSp>
        <p:nvCxnSpPr>
          <p:cNvPr id="16" name="Conector: Curvo 15">
            <a:extLst>
              <a:ext uri="{FF2B5EF4-FFF2-40B4-BE49-F238E27FC236}">
                <a16:creationId xmlns="" xmlns:a16="http://schemas.microsoft.com/office/drawing/2014/main" id="{CE1FD792-FD78-45D8-82F1-986B747B3F74}"/>
              </a:ext>
            </a:extLst>
          </p:cNvPr>
          <p:cNvCxnSpPr>
            <a:cxnSpLocks/>
            <a:endCxn id="14" idx="0"/>
          </p:cNvCxnSpPr>
          <p:nvPr/>
        </p:nvCxnSpPr>
        <p:spPr>
          <a:xfrm rot="10800000" flipV="1">
            <a:off x="1685076" y="3634740"/>
            <a:ext cx="1545805" cy="998286"/>
          </a:xfrm>
          <a:prstGeom prst="curvedConnector2">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18" name="Conector: Curvo 17">
            <a:extLst>
              <a:ext uri="{FF2B5EF4-FFF2-40B4-BE49-F238E27FC236}">
                <a16:creationId xmlns="" xmlns:a16="http://schemas.microsoft.com/office/drawing/2014/main" id="{5D24AD05-D2C6-4119-9191-B81AA2C99954}"/>
              </a:ext>
            </a:extLst>
          </p:cNvPr>
          <p:cNvCxnSpPr>
            <a:cxnSpLocks/>
            <a:endCxn id="8" idx="0"/>
          </p:cNvCxnSpPr>
          <p:nvPr/>
        </p:nvCxnSpPr>
        <p:spPr>
          <a:xfrm rot="5400000">
            <a:off x="4339350" y="3957922"/>
            <a:ext cx="916429" cy="433778"/>
          </a:xfrm>
          <a:prstGeom prst="curvedConnector3">
            <a:avLst/>
          </a:prstGeom>
          <a:ln w="28575">
            <a:tailEnd type="stealth" w="lg" len="lg"/>
          </a:ln>
        </p:spPr>
        <p:style>
          <a:lnRef idx="1">
            <a:schemeClr val="accent2"/>
          </a:lnRef>
          <a:fillRef idx="0">
            <a:schemeClr val="accent2"/>
          </a:fillRef>
          <a:effectRef idx="0">
            <a:schemeClr val="accent2"/>
          </a:effectRef>
          <a:fontRef idx="minor">
            <a:schemeClr val="tx1"/>
          </a:fontRef>
        </p:style>
      </p:cxnSp>
      <p:cxnSp>
        <p:nvCxnSpPr>
          <p:cNvPr id="20" name="Conector: Curvo 19">
            <a:extLst>
              <a:ext uri="{FF2B5EF4-FFF2-40B4-BE49-F238E27FC236}">
                <a16:creationId xmlns="" xmlns:a16="http://schemas.microsoft.com/office/drawing/2014/main" id="{B8D55DF1-5134-48CA-9373-43FE6C0DE957}"/>
              </a:ext>
            </a:extLst>
          </p:cNvPr>
          <p:cNvCxnSpPr>
            <a:cxnSpLocks/>
          </p:cNvCxnSpPr>
          <p:nvPr/>
        </p:nvCxnSpPr>
        <p:spPr>
          <a:xfrm rot="16200000" flipH="1">
            <a:off x="5891002" y="3739768"/>
            <a:ext cx="916429" cy="870083"/>
          </a:xfrm>
          <a:prstGeom prst="curvedConnector3">
            <a:avLst>
              <a:gd name="adj1" fmla="val 50000"/>
            </a:avLst>
          </a:prstGeom>
          <a:ln w="28575">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8816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0" y="263693"/>
            <a:ext cx="8665029" cy="1325563"/>
          </a:xfrm>
          <a:noFill/>
        </p:spPr>
        <p:txBody>
          <a:bodyPr>
            <a:normAutofit/>
          </a:bodyPr>
          <a:lstStyle/>
          <a:p>
            <a:pPr marL="363538"/>
            <a:r>
              <a:rPr lang="en-US" altLang="x-none" sz="4400" dirty="0">
                <a:ea typeface="ＭＳ Ｐゴシック" charset="-128"/>
              </a:rPr>
              <a:t>Principle 7:  Renewable feedstocks</a:t>
            </a:r>
            <a:br>
              <a:rPr lang="en-US" altLang="x-none" sz="4400" dirty="0">
                <a:ea typeface="ＭＳ Ｐゴシック" charset="-128"/>
              </a:rPr>
            </a:br>
            <a:r>
              <a:rPr lang="en-US" altLang="x-none" sz="4400" dirty="0">
                <a:solidFill>
                  <a:schemeClr val="bg2">
                    <a:lumMod val="50000"/>
                  </a:schemeClr>
                </a:solidFill>
                <a:ea typeface="ＭＳ Ｐゴシック" charset="-128"/>
              </a:rPr>
              <a:t>Case study: Catechol synthesis</a:t>
            </a:r>
            <a:endParaRPr lang="en-US" altLang="x-none" sz="4400" dirty="0">
              <a:ea typeface="ＭＳ Ｐゴシック" charset="-128"/>
            </a:endParaRPr>
          </a:p>
        </p:txBody>
      </p:sp>
      <p:graphicFrame>
        <p:nvGraphicFramePr>
          <p:cNvPr id="106500" name="Object 4">
            <a:hlinkClick r:id="" action="ppaction://ole?verb=0"/>
          </p:cNvPr>
          <p:cNvGraphicFramePr>
            <a:graphicFrameLocks/>
          </p:cNvGraphicFramePr>
          <p:nvPr>
            <p:extLst>
              <p:ext uri="{D42A27DB-BD31-4B8C-83A1-F6EECF244321}">
                <p14:modId xmlns:p14="http://schemas.microsoft.com/office/powerpoint/2010/main" val="830958199"/>
              </p:ext>
            </p:extLst>
          </p:nvPr>
        </p:nvGraphicFramePr>
        <p:xfrm>
          <a:off x="1915176" y="7402699"/>
          <a:ext cx="5248275" cy="2570163"/>
        </p:xfrm>
        <a:graphic>
          <a:graphicData uri="http://schemas.openxmlformats.org/presentationml/2006/ole">
            <mc:AlternateContent xmlns:mc="http://schemas.openxmlformats.org/markup-compatibility/2006">
              <mc:Choice xmlns:v="urn:schemas-microsoft-com:vml" Requires="v">
                <p:oleObj spid="_x0000_s912193" name="ISIS/Draw Sketch" r:id="rId4" imgW="5257800" imgH="2578100" progId="ISISServer">
                  <p:embed/>
                </p:oleObj>
              </mc:Choice>
              <mc:Fallback>
                <p:oleObj name="ISIS/Draw Sketch" r:id="rId4" imgW="5257800" imgH="2578100" progId="ISISServer">
                  <p:embed/>
                  <p:pic>
                    <p:nvPicPr>
                      <p:cNvPr id="0" name=""/>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1915176" y="7402699"/>
                        <a:ext cx="5248275" cy="257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6501" name="Object 5">
            <a:hlinkClick r:id="" action="ppaction://ole?verb=0"/>
          </p:cNvPr>
          <p:cNvGraphicFramePr>
            <a:graphicFrameLocks/>
          </p:cNvGraphicFramePr>
          <p:nvPr>
            <p:extLst>
              <p:ext uri="{D42A27DB-BD31-4B8C-83A1-F6EECF244321}">
                <p14:modId xmlns:p14="http://schemas.microsoft.com/office/powerpoint/2010/main" val="2414060872"/>
              </p:ext>
            </p:extLst>
          </p:nvPr>
        </p:nvGraphicFramePr>
        <p:xfrm>
          <a:off x="4757585" y="6137191"/>
          <a:ext cx="4076700" cy="259968"/>
        </p:xfrm>
        <a:graphic>
          <a:graphicData uri="http://schemas.openxmlformats.org/presentationml/2006/ole">
            <mc:AlternateContent xmlns:mc="http://schemas.openxmlformats.org/markup-compatibility/2006">
              <mc:Choice xmlns:v="urn:schemas-microsoft-com:vml" Requires="v">
                <p:oleObj spid="_x0000_s912194" name="ISIS/Draw Sketch" r:id="rId6" imgW="4470400" imgH="292100" progId="ISISServer">
                  <p:embed/>
                </p:oleObj>
              </mc:Choice>
              <mc:Fallback>
                <p:oleObj name="ISIS/Draw Sketch" r:id="rId6" imgW="4470400" imgH="292100" progId="ISISServer">
                  <p:embed/>
                  <p:pic>
                    <p:nvPicPr>
                      <p:cNvPr id="0" name=""/>
                      <p:cNvPicPr>
                        <a:picLocks noChangeArrowheads="1"/>
                      </p:cNvPicPr>
                      <p:nvPr/>
                    </p:nvPicPr>
                    <p:blipFill>
                      <a:blip r:embed="rId7">
                        <a:lum bright="-100000" contrast="-40000"/>
                        <a:extLst>
                          <a:ext uri="{28A0092B-C50C-407E-A947-70E740481C1C}">
                            <a14:useLocalDpi xmlns:a14="http://schemas.microsoft.com/office/drawing/2010/main" val="0"/>
                          </a:ext>
                        </a:extLst>
                      </a:blip>
                      <a:srcRect/>
                      <a:stretch>
                        <a:fillRect/>
                      </a:stretch>
                    </p:blipFill>
                    <p:spPr bwMode="auto">
                      <a:xfrm>
                        <a:off x="4757585" y="6137191"/>
                        <a:ext cx="4076700" cy="259968"/>
                      </a:xfrm>
                      <a:prstGeom prst="rect">
                        <a:avLst/>
                      </a:prstGeom>
                      <a:noFill/>
                      <a:ln>
                        <a:noFill/>
                      </a:ln>
                      <a:effectLst/>
                      <a:extLst/>
                    </p:spPr>
                  </p:pic>
                </p:oleObj>
              </mc:Fallback>
            </mc:AlternateContent>
          </a:graphicData>
        </a:graphic>
      </p:graphicFrame>
      <p:graphicFrame>
        <p:nvGraphicFramePr>
          <p:cNvPr id="106502" name="Object 6">
            <a:hlinkClick r:id="" action="ppaction://ole?verb=0"/>
          </p:cNvPr>
          <p:cNvGraphicFramePr>
            <a:graphicFrameLocks/>
          </p:cNvGraphicFramePr>
          <p:nvPr>
            <p:extLst>
              <p:ext uri="{D42A27DB-BD31-4B8C-83A1-F6EECF244321}">
                <p14:modId xmlns:p14="http://schemas.microsoft.com/office/powerpoint/2010/main" val="2536766015"/>
              </p:ext>
            </p:extLst>
          </p:nvPr>
        </p:nvGraphicFramePr>
        <p:xfrm>
          <a:off x="1788715" y="4881285"/>
          <a:ext cx="5798343" cy="1395521"/>
        </p:xfrm>
        <a:graphic>
          <a:graphicData uri="http://schemas.openxmlformats.org/presentationml/2006/ole">
            <mc:AlternateContent xmlns:mc="http://schemas.openxmlformats.org/markup-compatibility/2006">
              <mc:Choice xmlns:v="urn:schemas-microsoft-com:vml" Requires="v">
                <p:oleObj spid="_x0000_s912195" name="ISIS/Draw Sketch" r:id="rId8" imgW="4991100" imgH="1206500" progId="ISISServer">
                  <p:embed/>
                </p:oleObj>
              </mc:Choice>
              <mc:Fallback>
                <p:oleObj name="ISIS/Draw Sketch" r:id="rId8" imgW="4991100" imgH="1206500" progId="ISISServer">
                  <p:embed/>
                  <p:pic>
                    <p:nvPicPr>
                      <p:cNvPr id="0" name=""/>
                      <p:cNvPicPr>
                        <a:picLocks noChangeArrowheads="1"/>
                      </p:cNvPicPr>
                      <p:nvPr/>
                    </p:nvPicPr>
                    <p:blipFill>
                      <a:blip r:embed="rId9">
                        <a:lum bright="-100000" contrast="-100000"/>
                        <a:extLst>
                          <a:ext uri="{28A0092B-C50C-407E-A947-70E740481C1C}">
                            <a14:useLocalDpi xmlns:a14="http://schemas.microsoft.com/office/drawing/2010/main" val="0"/>
                          </a:ext>
                        </a:extLst>
                      </a:blip>
                      <a:srcRect/>
                      <a:stretch>
                        <a:fillRect/>
                      </a:stretch>
                    </p:blipFill>
                    <p:spPr bwMode="auto">
                      <a:xfrm>
                        <a:off x="1788715" y="4881285"/>
                        <a:ext cx="5798343" cy="1395521"/>
                      </a:xfrm>
                      <a:prstGeom prst="rect">
                        <a:avLst/>
                      </a:prstGeom>
                      <a:noFill/>
                      <a:ln>
                        <a:noFill/>
                      </a:ln>
                      <a:effectLst/>
                      <a:extLst/>
                    </p:spPr>
                  </p:pic>
                </p:oleObj>
              </mc:Fallback>
            </mc:AlternateContent>
          </a:graphicData>
        </a:graphic>
      </p:graphicFrame>
      <p:sp>
        <p:nvSpPr>
          <p:cNvPr id="2" name="TextBox 1"/>
          <p:cNvSpPr txBox="1"/>
          <p:nvPr/>
        </p:nvSpPr>
        <p:spPr>
          <a:xfrm>
            <a:off x="502093" y="4234264"/>
            <a:ext cx="8371587" cy="492443"/>
          </a:xfrm>
          <a:prstGeom prst="rect">
            <a:avLst/>
          </a:prstGeom>
          <a:noFill/>
        </p:spPr>
        <p:txBody>
          <a:bodyPr wrap="none" rtlCol="0">
            <a:spAutoFit/>
          </a:bodyPr>
          <a:lstStyle/>
          <a:p>
            <a:r>
              <a:rPr lang="en-US" sz="2600" dirty="0"/>
              <a:t>Synthesis of Catechol from D-Glucose using Green Chemistry</a:t>
            </a:r>
          </a:p>
        </p:txBody>
      </p:sp>
      <p:sp>
        <p:nvSpPr>
          <p:cNvPr id="3" name="TextBox 2"/>
          <p:cNvSpPr txBox="1"/>
          <p:nvPr/>
        </p:nvSpPr>
        <p:spPr>
          <a:xfrm>
            <a:off x="478971" y="1956915"/>
            <a:ext cx="6549101" cy="492443"/>
          </a:xfrm>
          <a:prstGeom prst="rect">
            <a:avLst/>
          </a:prstGeom>
          <a:noFill/>
        </p:spPr>
        <p:txBody>
          <a:bodyPr wrap="none" rtlCol="0">
            <a:spAutoFit/>
          </a:bodyPr>
          <a:lstStyle/>
          <a:p>
            <a:r>
              <a:rPr lang="en-US" sz="2600" dirty="0"/>
              <a:t>Traditional synthesis of Catechol using benzene</a:t>
            </a:r>
          </a:p>
        </p:txBody>
      </p:sp>
      <p:graphicFrame>
        <p:nvGraphicFramePr>
          <p:cNvPr id="4" name="Objeto 3">
            <a:extLst>
              <a:ext uri="{FF2B5EF4-FFF2-40B4-BE49-F238E27FC236}">
                <a16:creationId xmlns="" xmlns:a16="http://schemas.microsoft.com/office/drawing/2014/main" id="{0D3C8C7B-0613-4375-B685-1E77019CE0D7}"/>
              </a:ext>
            </a:extLst>
          </p:cNvPr>
          <p:cNvGraphicFramePr>
            <a:graphicFrameLocks noChangeAspect="1"/>
          </p:cNvGraphicFramePr>
          <p:nvPr>
            <p:extLst>
              <p:ext uri="{D42A27DB-BD31-4B8C-83A1-F6EECF244321}">
                <p14:modId xmlns:p14="http://schemas.microsoft.com/office/powerpoint/2010/main" val="2366754983"/>
              </p:ext>
            </p:extLst>
          </p:nvPr>
        </p:nvGraphicFramePr>
        <p:xfrm>
          <a:off x="538637" y="2629900"/>
          <a:ext cx="8001352" cy="1195128"/>
        </p:xfrm>
        <a:graphic>
          <a:graphicData uri="http://schemas.openxmlformats.org/presentationml/2006/ole">
            <mc:AlternateContent xmlns:mc="http://schemas.openxmlformats.org/markup-compatibility/2006">
              <mc:Choice xmlns:v="urn:schemas-microsoft-com:vml" Requires="v">
                <p:oleObj spid="_x0000_s912196" name="CS ChemDraw Drawing" r:id="rId10" imgW="6132261" imgH="915531" progId="ChemDraw.Document.6.0">
                  <p:embed/>
                </p:oleObj>
              </mc:Choice>
              <mc:Fallback>
                <p:oleObj name="CS ChemDraw Drawing" r:id="rId10" imgW="6132261" imgH="915531" progId="ChemDraw.Document.6.0">
                  <p:embed/>
                  <p:pic>
                    <p:nvPicPr>
                      <p:cNvPr id="0" name=""/>
                      <p:cNvPicPr/>
                      <p:nvPr/>
                    </p:nvPicPr>
                    <p:blipFill>
                      <a:blip r:embed="rId11"/>
                      <a:stretch>
                        <a:fillRect/>
                      </a:stretch>
                    </p:blipFill>
                    <p:spPr>
                      <a:xfrm>
                        <a:off x="538637" y="2629900"/>
                        <a:ext cx="8001352" cy="1195128"/>
                      </a:xfrm>
                      <a:prstGeom prst="rect">
                        <a:avLst/>
                      </a:prstGeom>
                    </p:spPr>
                  </p:pic>
                </p:oleObj>
              </mc:Fallback>
            </mc:AlternateContent>
          </a:graphicData>
        </a:graphic>
      </p:graphicFrame>
      <p:sp>
        <p:nvSpPr>
          <p:cNvPr id="9" name="Retângulo 8">
            <a:extLst>
              <a:ext uri="{FF2B5EF4-FFF2-40B4-BE49-F238E27FC236}">
                <a16:creationId xmlns="" xmlns:a16="http://schemas.microsoft.com/office/drawing/2014/main" id="{BA6B30BF-A371-48B6-A875-04744D132DB6}"/>
              </a:ext>
            </a:extLst>
          </p:cNvPr>
          <p:cNvSpPr/>
          <p:nvPr/>
        </p:nvSpPr>
        <p:spPr>
          <a:xfrm>
            <a:off x="206477" y="1887794"/>
            <a:ext cx="8686800" cy="208865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9">
            <a:extLst>
              <a:ext uri="{FF2B5EF4-FFF2-40B4-BE49-F238E27FC236}">
                <a16:creationId xmlns="" xmlns:a16="http://schemas.microsoft.com/office/drawing/2014/main" id="{516ACB91-7AC9-48FF-BFB1-54105BD03612}"/>
              </a:ext>
            </a:extLst>
          </p:cNvPr>
          <p:cNvSpPr/>
          <p:nvPr/>
        </p:nvSpPr>
        <p:spPr>
          <a:xfrm>
            <a:off x="206477" y="4216442"/>
            <a:ext cx="8686800" cy="221385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46646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212271"/>
            <a:ext cx="9107481" cy="132556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54013"/>
            <a:r>
              <a:rPr lang="en-US" altLang="x-none" sz="4400" dirty="0">
                <a:ea typeface="ＭＳ Ｐゴシック" charset="-128"/>
              </a:rPr>
              <a:t>Principle 7:  Renewable feedstocks</a:t>
            </a:r>
          </a:p>
        </p:txBody>
      </p:sp>
      <p:sp>
        <p:nvSpPr>
          <p:cNvPr id="4" name="Content Placeholder 2"/>
          <p:cNvSpPr txBox="1">
            <a:spLocks/>
          </p:cNvSpPr>
          <p:nvPr/>
        </p:nvSpPr>
        <p:spPr>
          <a:xfrm>
            <a:off x="428053" y="1776690"/>
            <a:ext cx="8251373" cy="4351338"/>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400" dirty="0"/>
              <a:t>Design and manufacture of new, high-performance bio-based materials</a:t>
            </a:r>
          </a:p>
          <a:p>
            <a:endParaRPr lang="en-US" sz="700" dirty="0"/>
          </a:p>
          <a:p>
            <a:r>
              <a:rPr lang="en-US" sz="2400" dirty="0"/>
              <a:t>Many applications—resins, polymers, composites, and foams, and even circuit boards and a leather substitute</a:t>
            </a:r>
          </a:p>
          <a:p>
            <a:endParaRPr lang="en-US" sz="700" dirty="0"/>
          </a:p>
          <a:p>
            <a:r>
              <a:rPr lang="en-US" sz="2400" dirty="0"/>
              <a:t>Derived from renewable, biological feedstocks such as chicken feathers, flax, vegetable oils, lignin, and cellulose</a:t>
            </a:r>
          </a:p>
          <a:p>
            <a:endParaRPr lang="en-US" sz="700" dirty="0"/>
          </a:p>
          <a:p>
            <a:r>
              <a:rPr lang="en-US" sz="2400" dirty="0"/>
              <a:t>Manufacture process consumes less water and energy than conventional petroleum-based processes, produces less waste, and is industrially viable</a:t>
            </a:r>
          </a:p>
          <a:p>
            <a:endParaRPr lang="en-US" sz="2400" dirty="0"/>
          </a:p>
        </p:txBody>
      </p:sp>
      <p:sp>
        <p:nvSpPr>
          <p:cNvPr id="5" name="TextBox 4"/>
          <p:cNvSpPr txBox="1"/>
          <p:nvPr/>
        </p:nvSpPr>
        <p:spPr>
          <a:xfrm>
            <a:off x="8314165" y="6366884"/>
            <a:ext cx="623312" cy="338554"/>
          </a:xfrm>
          <a:prstGeom prst="rect">
            <a:avLst/>
          </a:prstGeom>
          <a:noFill/>
        </p:spPr>
        <p:txBody>
          <a:bodyPr wrap="none" rtlCol="0">
            <a:spAutoFit/>
          </a:bodyPr>
          <a:lstStyle/>
          <a:p>
            <a:r>
              <a:rPr lang="en-US" sz="1600"/>
              <a:t>Wool</a:t>
            </a:r>
          </a:p>
        </p:txBody>
      </p:sp>
    </p:spTree>
    <p:extLst>
      <p:ext uri="{BB962C8B-B14F-4D97-AF65-F5344CB8AC3E}">
        <p14:creationId xmlns:p14="http://schemas.microsoft.com/office/powerpoint/2010/main" val="794883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ctrTitle"/>
          </p:nvPr>
        </p:nvSpPr>
        <p:spPr>
          <a:xfrm>
            <a:off x="694404" y="3375272"/>
            <a:ext cx="7772400" cy="1143000"/>
          </a:xfrm>
          <a:noFill/>
        </p:spPr>
        <p:txBody>
          <a:bodyPr anchor="ctr">
            <a:noAutofit/>
          </a:bodyPr>
          <a:lstStyle/>
          <a:p>
            <a:pPr algn="ctr"/>
            <a:r>
              <a:rPr lang="en-US" altLang="x-none" sz="3200" b="1" dirty="0">
                <a:latin typeface="Calibri Regular" charset="0"/>
                <a:ea typeface="ＭＳ Ｐゴシック" charset="-128"/>
              </a:rPr>
              <a:t>PRINCIPLE 8</a:t>
            </a: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Unnecessary derivatization (blocking group, protection/deprotection, temporary modification of physical/chemical processes) should be avoided whenever possible.</a:t>
            </a:r>
          </a:p>
        </p:txBody>
      </p:sp>
      <p:sp>
        <p:nvSpPr>
          <p:cNvPr id="3" name="Rectangle 2"/>
          <p:cNvSpPr/>
          <p:nvPr/>
        </p:nvSpPr>
        <p:spPr>
          <a:xfrm>
            <a:off x="503904" y="887712"/>
            <a:ext cx="8153400" cy="51738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53572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863150869"/>
              </p:ext>
            </p:extLst>
          </p:nvPr>
        </p:nvGraphicFramePr>
        <p:xfrm>
          <a:off x="2413067" y="4985890"/>
          <a:ext cx="4419533" cy="2010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1654882147"/>
              </p:ext>
            </p:extLst>
          </p:nvPr>
        </p:nvGraphicFramePr>
        <p:xfrm>
          <a:off x="536770" y="1880961"/>
          <a:ext cx="8386004" cy="28561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2"/>
          <p:cNvSpPr>
            <a:spLocks noGrp="1" noChangeArrowheads="1"/>
          </p:cNvSpPr>
          <p:nvPr>
            <p:ph type="title"/>
          </p:nvPr>
        </p:nvSpPr>
        <p:spPr>
          <a:xfrm>
            <a:off x="0" y="317090"/>
            <a:ext cx="8316913" cy="1131888"/>
          </a:xfrm>
          <a:noFill/>
        </p:spPr>
        <p:txBody>
          <a:bodyPr>
            <a:normAutofit/>
          </a:bodyPr>
          <a:lstStyle/>
          <a:p>
            <a:pPr marL="354013"/>
            <a:r>
              <a:rPr lang="en-US" altLang="x-none" sz="4400" dirty="0">
                <a:ea typeface="ＭＳ Ｐゴシック" charset="-128"/>
              </a:rPr>
              <a:t>Principle 8:  Derivatization</a:t>
            </a:r>
          </a:p>
        </p:txBody>
      </p:sp>
      <p:sp>
        <p:nvSpPr>
          <p:cNvPr id="7" name="TextBox 6"/>
          <p:cNvSpPr txBox="1"/>
          <p:nvPr/>
        </p:nvSpPr>
        <p:spPr>
          <a:xfrm>
            <a:off x="452805" y="1357741"/>
            <a:ext cx="3183949" cy="523220"/>
          </a:xfrm>
          <a:prstGeom prst="rect">
            <a:avLst/>
          </a:prstGeom>
          <a:noFill/>
        </p:spPr>
        <p:txBody>
          <a:bodyPr wrap="none" rtlCol="0">
            <a:spAutoFit/>
          </a:bodyPr>
          <a:lstStyle/>
          <a:p>
            <a:r>
              <a:rPr lang="en-US" sz="2800" dirty="0"/>
              <a:t>Traditional approach</a:t>
            </a:r>
          </a:p>
        </p:txBody>
      </p:sp>
      <p:sp>
        <p:nvSpPr>
          <p:cNvPr id="8" name="TextBox 7"/>
          <p:cNvSpPr txBox="1"/>
          <p:nvPr/>
        </p:nvSpPr>
        <p:spPr>
          <a:xfrm>
            <a:off x="452805" y="4844490"/>
            <a:ext cx="4082977" cy="523220"/>
          </a:xfrm>
          <a:prstGeom prst="rect">
            <a:avLst/>
          </a:prstGeom>
          <a:noFill/>
        </p:spPr>
        <p:txBody>
          <a:bodyPr wrap="none" rtlCol="0">
            <a:spAutoFit/>
          </a:bodyPr>
          <a:lstStyle/>
          <a:p>
            <a:r>
              <a:rPr lang="en-US" sz="2800" dirty="0"/>
              <a:t>Green Chemistry approach</a:t>
            </a:r>
          </a:p>
        </p:txBody>
      </p:sp>
    </p:spTree>
    <p:extLst>
      <p:ext uri="{BB962C8B-B14F-4D97-AF65-F5344CB8AC3E}">
        <p14:creationId xmlns:p14="http://schemas.microsoft.com/office/powerpoint/2010/main" val="5489102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0" y="317090"/>
            <a:ext cx="8316913" cy="1131888"/>
          </a:xfrm>
          <a:noFill/>
        </p:spPr>
        <p:txBody>
          <a:bodyPr>
            <a:normAutofit/>
          </a:bodyPr>
          <a:lstStyle/>
          <a:p>
            <a:pPr marL="354013"/>
            <a:r>
              <a:rPr lang="en-US" altLang="x-none" sz="4400" dirty="0">
                <a:ea typeface="ＭＳ Ｐゴシック" charset="-128"/>
              </a:rPr>
              <a:t>Principle 8:  Derivatization</a:t>
            </a:r>
          </a:p>
        </p:txBody>
      </p:sp>
      <p:sp>
        <p:nvSpPr>
          <p:cNvPr id="7" name="TextBox 6"/>
          <p:cNvSpPr txBox="1"/>
          <p:nvPr/>
        </p:nvSpPr>
        <p:spPr>
          <a:xfrm>
            <a:off x="452805" y="1357741"/>
            <a:ext cx="4950394" cy="2062103"/>
          </a:xfrm>
          <a:prstGeom prst="rect">
            <a:avLst/>
          </a:prstGeom>
          <a:noFill/>
        </p:spPr>
        <p:txBody>
          <a:bodyPr wrap="none" rtlCol="0">
            <a:spAutoFit/>
          </a:bodyPr>
          <a:lstStyle/>
          <a:p>
            <a:r>
              <a:rPr lang="en-US" sz="2800" dirty="0"/>
              <a:t>Traditional </a:t>
            </a:r>
            <a:r>
              <a:rPr lang="en-US" sz="2800" dirty="0" smtClean="0"/>
              <a:t>approach</a:t>
            </a:r>
          </a:p>
          <a:p>
            <a:endParaRPr lang="en-US" sz="2000" dirty="0"/>
          </a:p>
          <a:p>
            <a:r>
              <a:rPr lang="en-US" sz="2000" dirty="0" smtClean="0"/>
              <a:t>Orthogonal Strategy</a:t>
            </a:r>
          </a:p>
          <a:p>
            <a:r>
              <a:rPr lang="en-US" sz="2000" dirty="0" smtClean="0">
                <a:solidFill>
                  <a:schemeClr val="accent6"/>
                </a:solidFill>
              </a:rPr>
              <a:t>1</a:t>
            </a:r>
            <a:r>
              <a:rPr lang="en-US" sz="2000" dirty="0" smtClean="0"/>
              <a:t> </a:t>
            </a:r>
            <a:r>
              <a:rPr lang="mr-IN" sz="2000" dirty="0"/>
              <a:t>–</a:t>
            </a:r>
            <a:r>
              <a:rPr lang="en-US" sz="2000" dirty="0" smtClean="0"/>
              <a:t> FMOC </a:t>
            </a:r>
            <a:r>
              <a:rPr lang="mr-IN" sz="2000" dirty="0" smtClean="0"/>
              <a:t>–</a:t>
            </a:r>
            <a:r>
              <a:rPr lang="en-US" sz="2000" dirty="0" smtClean="0"/>
              <a:t> Removed by base (</a:t>
            </a:r>
            <a:r>
              <a:rPr lang="en-US" sz="2000" dirty="0" err="1" smtClean="0"/>
              <a:t>Pyr</a:t>
            </a:r>
            <a:r>
              <a:rPr lang="en-US" sz="2000" dirty="0" smtClean="0"/>
              <a:t>)</a:t>
            </a:r>
          </a:p>
          <a:p>
            <a:r>
              <a:rPr lang="en-US" sz="2000" dirty="0" smtClean="0">
                <a:solidFill>
                  <a:schemeClr val="accent6"/>
                </a:solidFill>
              </a:rPr>
              <a:t>2</a:t>
            </a:r>
            <a:r>
              <a:rPr lang="en-US" sz="2000" dirty="0" smtClean="0"/>
              <a:t> </a:t>
            </a:r>
            <a:r>
              <a:rPr lang="mr-IN" sz="2000" dirty="0" smtClean="0"/>
              <a:t>–</a:t>
            </a:r>
            <a:r>
              <a:rPr lang="en-US" sz="2000" dirty="0" smtClean="0"/>
              <a:t> Benzyl Ester </a:t>
            </a:r>
            <a:r>
              <a:rPr lang="mr-IN" sz="2000" dirty="0" smtClean="0"/>
              <a:t>–</a:t>
            </a:r>
            <a:r>
              <a:rPr lang="en-US" sz="2000" dirty="0" smtClean="0"/>
              <a:t> Removed by </a:t>
            </a:r>
            <a:r>
              <a:rPr lang="en-US" sz="2000" dirty="0" err="1" smtClean="0"/>
              <a:t>hydrogenolysis</a:t>
            </a:r>
            <a:endParaRPr lang="en-US" sz="2000" dirty="0" smtClean="0"/>
          </a:p>
          <a:p>
            <a:r>
              <a:rPr lang="en-US" sz="2000" dirty="0" smtClean="0">
                <a:solidFill>
                  <a:schemeClr val="accent6"/>
                </a:solidFill>
              </a:rPr>
              <a:t>3</a:t>
            </a:r>
            <a:r>
              <a:rPr lang="en-US" sz="2000" dirty="0" smtClean="0"/>
              <a:t> </a:t>
            </a:r>
            <a:r>
              <a:rPr lang="mr-IN" sz="2000" dirty="0" smtClean="0"/>
              <a:t>–</a:t>
            </a:r>
            <a:r>
              <a:rPr lang="en-US" sz="2000" dirty="0" smtClean="0"/>
              <a:t> </a:t>
            </a:r>
            <a:r>
              <a:rPr lang="en-US" sz="2000" i="1" dirty="0" smtClean="0"/>
              <a:t>t</a:t>
            </a:r>
            <a:r>
              <a:rPr lang="en-US" sz="2000" dirty="0" smtClean="0"/>
              <a:t>-Bu Ether </a:t>
            </a:r>
            <a:r>
              <a:rPr lang="mr-IN" sz="2000" dirty="0"/>
              <a:t>–</a:t>
            </a:r>
            <a:r>
              <a:rPr lang="en-US" sz="2000" dirty="0" smtClean="0"/>
              <a:t> Removed with TFA</a:t>
            </a:r>
            <a:endParaRPr lang="en-US" sz="2000" dirty="0"/>
          </a:p>
        </p:txBody>
      </p:sp>
      <p:sp>
        <p:nvSpPr>
          <p:cNvPr id="8" name="TextBox 7"/>
          <p:cNvSpPr txBox="1"/>
          <p:nvPr/>
        </p:nvSpPr>
        <p:spPr>
          <a:xfrm>
            <a:off x="452805" y="4781083"/>
            <a:ext cx="7112845" cy="1323439"/>
          </a:xfrm>
          <a:prstGeom prst="rect">
            <a:avLst/>
          </a:prstGeom>
          <a:noFill/>
        </p:spPr>
        <p:txBody>
          <a:bodyPr wrap="none" rtlCol="0">
            <a:spAutoFit/>
          </a:bodyPr>
          <a:lstStyle/>
          <a:p>
            <a:r>
              <a:rPr lang="en-US" sz="2800" dirty="0" smtClean="0"/>
              <a:t>Biological approach</a:t>
            </a:r>
          </a:p>
          <a:p>
            <a:endParaRPr lang="en-US" sz="2800" dirty="0"/>
          </a:p>
          <a:p>
            <a:r>
              <a:rPr lang="en-US" sz="2400" dirty="0" smtClean="0"/>
              <a:t>Enzymatic cascades to manage reactivity and selectivity</a:t>
            </a:r>
            <a:endParaRPr lang="en-US" sz="2800"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4986" y="1598849"/>
            <a:ext cx="2503896" cy="3420094"/>
          </a:xfrm>
          <a:prstGeom prst="rect">
            <a:avLst/>
          </a:prstGeom>
        </p:spPr>
      </p:pic>
    </p:spTree>
    <p:extLst>
      <p:ext uri="{BB962C8B-B14F-4D97-AF65-F5344CB8AC3E}">
        <p14:creationId xmlns:p14="http://schemas.microsoft.com/office/powerpoint/2010/main" val="571139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026"/>
          <p:cNvSpPr>
            <a:spLocks noGrp="1" noChangeArrowheads="1"/>
          </p:cNvSpPr>
          <p:nvPr>
            <p:ph type="title"/>
          </p:nvPr>
        </p:nvSpPr>
        <p:spPr>
          <a:xfrm>
            <a:off x="0" y="203200"/>
            <a:ext cx="8915401" cy="1291685"/>
          </a:xfrm>
        </p:spPr>
        <p:txBody>
          <a:bodyPr>
            <a:normAutofit fontScale="90000"/>
          </a:bodyPr>
          <a:lstStyle/>
          <a:p>
            <a:pPr marL="363538"/>
            <a:r>
              <a:rPr lang="en-US" altLang="x-none" dirty="0">
                <a:ea typeface="ＭＳ Ｐゴシック" charset="-128"/>
              </a:rPr>
              <a:t>It’</a:t>
            </a:r>
            <a:r>
              <a:rPr lang="en-US" altLang="ja-JP" dirty="0">
                <a:ea typeface="ＭＳ Ｐゴシック" charset="-128"/>
              </a:rPr>
              <a:t>s not just how you design but what you design… </a:t>
            </a:r>
            <a:br>
              <a:rPr lang="en-US" altLang="ja-JP" dirty="0">
                <a:ea typeface="ＭＳ Ｐゴシック" charset="-128"/>
              </a:rPr>
            </a:br>
            <a:r>
              <a:rPr lang="en-US" altLang="ja-JP" sz="3200" dirty="0">
                <a:ea typeface="ＭＳ Ｐゴシック" charset="-128"/>
              </a:rPr>
              <a:t>Schematic of potential benefits vs. investments</a:t>
            </a:r>
            <a:endParaRPr lang="en-US" altLang="x-none" sz="3200" dirty="0">
              <a:ea typeface="ＭＳ Ｐゴシック" charset="-128"/>
            </a:endParaRPr>
          </a:p>
        </p:txBody>
      </p:sp>
      <p:graphicFrame>
        <p:nvGraphicFramePr>
          <p:cNvPr id="2" name="Object 2"/>
          <p:cNvGraphicFramePr>
            <a:graphicFrameLocks noGrp="1" noChangeAspect="1"/>
          </p:cNvGraphicFramePr>
          <p:nvPr>
            <p:ph type="chart" idx="1"/>
            <p:extLst>
              <p:ext uri="{D42A27DB-BD31-4B8C-83A1-F6EECF244321}">
                <p14:modId xmlns:p14="http://schemas.microsoft.com/office/powerpoint/2010/main" val="379811658"/>
              </p:ext>
            </p:extLst>
          </p:nvPr>
        </p:nvGraphicFramePr>
        <p:xfrm>
          <a:off x="1456854" y="1538427"/>
          <a:ext cx="6204893" cy="402020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03201" y="5656628"/>
            <a:ext cx="8712200" cy="707886"/>
          </a:xfrm>
          <a:prstGeom prst="rect">
            <a:avLst/>
          </a:prstGeom>
          <a:noFill/>
        </p:spPr>
        <p:txBody>
          <a:bodyPr wrap="square" rtlCol="0">
            <a:spAutoFit/>
          </a:bodyPr>
          <a:lstStyle/>
          <a:p>
            <a:pPr algn="ctr"/>
            <a:r>
              <a:rPr lang="en-US" sz="2000" dirty="0"/>
              <a:t>As the investments increase, so do the benefits. The largest benefit is when the company re-defines the problem and finds a novel solution. </a:t>
            </a:r>
          </a:p>
        </p:txBody>
      </p:sp>
    </p:spTree>
    <p:extLst>
      <p:ext uri="{BB962C8B-B14F-4D97-AF65-F5344CB8AC3E}">
        <p14:creationId xmlns:p14="http://schemas.microsoft.com/office/powerpoint/2010/main" val="18503439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0" y="152244"/>
            <a:ext cx="8716297" cy="1369540"/>
          </a:xfrm>
          <a:noFill/>
        </p:spPr>
        <p:txBody>
          <a:bodyPr>
            <a:normAutofit/>
          </a:bodyPr>
          <a:lstStyle/>
          <a:p>
            <a:pPr marL="354013"/>
            <a:r>
              <a:rPr lang="en-US" altLang="x-none" sz="4400" dirty="0">
                <a:ea typeface="ＭＳ Ｐゴシック" charset="-128"/>
              </a:rPr>
              <a:t>Principle 8:  Derivatization</a:t>
            </a:r>
            <a:br>
              <a:rPr lang="en-US" altLang="x-none" sz="4400" dirty="0">
                <a:ea typeface="ＭＳ Ｐゴシック" charset="-128"/>
              </a:rPr>
            </a:br>
            <a:r>
              <a:rPr lang="en-US" altLang="x-none" sz="4400" dirty="0">
                <a:solidFill>
                  <a:schemeClr val="bg2">
                    <a:lumMod val="50000"/>
                  </a:schemeClr>
                </a:solidFill>
                <a:ea typeface="ＭＳ Ｐゴシック" charset="-128"/>
              </a:rPr>
              <a:t>Case study: 6-aminopenicillanic acid</a:t>
            </a:r>
            <a:endParaRPr lang="en-US" altLang="x-none" sz="4400" dirty="0">
              <a:ea typeface="ＭＳ Ｐゴシック" charset="-128"/>
            </a:endParaRPr>
          </a:p>
        </p:txBody>
      </p:sp>
      <p:sp>
        <p:nvSpPr>
          <p:cNvPr id="114690" name="Rectangle 3"/>
          <p:cNvSpPr>
            <a:spLocks noGrp="1" noChangeArrowheads="1"/>
          </p:cNvSpPr>
          <p:nvPr>
            <p:ph type="body" sz="half" idx="1"/>
          </p:nvPr>
        </p:nvSpPr>
        <p:spPr>
          <a:xfrm>
            <a:off x="444858" y="1702925"/>
            <a:ext cx="9362360" cy="1004887"/>
          </a:xfrm>
          <a:noFill/>
        </p:spPr>
        <p:txBody>
          <a:bodyPr>
            <a:normAutofit/>
          </a:bodyPr>
          <a:lstStyle/>
          <a:p>
            <a:pPr marL="0" indent="0">
              <a:buNone/>
            </a:pPr>
            <a:r>
              <a:rPr lang="en-US" altLang="x-none" sz="2300" dirty="0">
                <a:ea typeface="ＭＳ Ｐゴシック" charset="-128"/>
              </a:rPr>
              <a:t>Synthesis of 6-aminopenicillanic acid – core moiety of penicillin</a:t>
            </a:r>
          </a:p>
        </p:txBody>
      </p:sp>
      <p:graphicFrame>
        <p:nvGraphicFramePr>
          <p:cNvPr id="114693" name="Object 4">
            <a:hlinkClick r:id="" action="ppaction://ole?verb=0"/>
          </p:cNvPr>
          <p:cNvGraphicFramePr>
            <a:graphicFrameLocks/>
          </p:cNvGraphicFramePr>
          <p:nvPr>
            <p:extLst>
              <p:ext uri="{D42A27DB-BD31-4B8C-83A1-F6EECF244321}">
                <p14:modId xmlns:p14="http://schemas.microsoft.com/office/powerpoint/2010/main" val="623148794"/>
              </p:ext>
            </p:extLst>
          </p:nvPr>
        </p:nvGraphicFramePr>
        <p:xfrm>
          <a:off x="942975" y="2545584"/>
          <a:ext cx="7170738" cy="2474912"/>
        </p:xfrm>
        <a:graphic>
          <a:graphicData uri="http://schemas.openxmlformats.org/presentationml/2006/ole">
            <mc:AlternateContent xmlns:mc="http://schemas.openxmlformats.org/markup-compatibility/2006">
              <mc:Choice xmlns:v="urn:schemas-microsoft-com:vml" Requires="v">
                <p:oleObj spid="_x0000_s920081" name="ISIS/Draw Sketch" r:id="rId4" imgW="7188200" imgH="2489200" progId="ISISServer">
                  <p:embed/>
                </p:oleObj>
              </mc:Choice>
              <mc:Fallback>
                <p:oleObj name="ISIS/Draw Sketch" r:id="rId4" imgW="7188200" imgH="2489200" progId="ISISServer">
                  <p:embed/>
                  <p:pic>
                    <p:nvPicPr>
                      <p:cNvPr id="0" name=""/>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942975" y="2545584"/>
                        <a:ext cx="7170738" cy="247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14694" name="Object 5">
            <a:hlinkClick r:id="" action="ppaction://ole?verb=0"/>
          </p:cNvPr>
          <p:cNvGraphicFramePr>
            <a:graphicFrameLocks/>
          </p:cNvGraphicFramePr>
          <p:nvPr>
            <p:extLst>
              <p:ext uri="{D42A27DB-BD31-4B8C-83A1-F6EECF244321}">
                <p14:modId xmlns:p14="http://schemas.microsoft.com/office/powerpoint/2010/main" val="2003709407"/>
              </p:ext>
            </p:extLst>
          </p:nvPr>
        </p:nvGraphicFramePr>
        <p:xfrm>
          <a:off x="1357312" y="5527049"/>
          <a:ext cx="6342063" cy="1198563"/>
        </p:xfrm>
        <a:graphic>
          <a:graphicData uri="http://schemas.openxmlformats.org/presentationml/2006/ole">
            <mc:AlternateContent xmlns:mc="http://schemas.openxmlformats.org/markup-compatibility/2006">
              <mc:Choice xmlns:v="urn:schemas-microsoft-com:vml" Requires="v">
                <p:oleObj spid="_x0000_s920082" name="ISIS/Draw Sketch" r:id="rId6" imgW="6350000" imgH="1206500" progId="ISISServer">
                  <p:embed/>
                </p:oleObj>
              </mc:Choice>
              <mc:Fallback>
                <p:oleObj name="ISIS/Draw Sketch" r:id="rId6" imgW="6350000" imgH="1206500" progId="ISISServer">
                  <p:embed/>
                  <p:pic>
                    <p:nvPicPr>
                      <p:cNvPr id="0" name=""/>
                      <p:cNvPicPr>
                        <a:picLocks noChangeArrowheads="1"/>
                      </p:cNvPicPr>
                      <p:nvPr/>
                    </p:nvPicPr>
                    <p:blipFill>
                      <a:blip r:embed="rId7">
                        <a:lum bright="-100000" contrast="-40000"/>
                        <a:extLst>
                          <a:ext uri="{28A0092B-C50C-407E-A947-70E740481C1C}">
                            <a14:useLocalDpi xmlns:a14="http://schemas.microsoft.com/office/drawing/2010/main" val="0"/>
                          </a:ext>
                        </a:extLst>
                      </a:blip>
                      <a:srcRect/>
                      <a:stretch>
                        <a:fillRect/>
                      </a:stretch>
                    </p:blipFill>
                    <p:spPr bwMode="auto">
                      <a:xfrm>
                        <a:off x="1357312" y="5527049"/>
                        <a:ext cx="6342063" cy="119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 name="TextBox 8"/>
          <p:cNvSpPr txBox="1"/>
          <p:nvPr/>
        </p:nvSpPr>
        <p:spPr>
          <a:xfrm>
            <a:off x="459606" y="2202613"/>
            <a:ext cx="9026013" cy="707886"/>
          </a:xfrm>
          <a:prstGeom prst="rect">
            <a:avLst/>
          </a:prstGeom>
          <a:noFill/>
        </p:spPr>
        <p:txBody>
          <a:bodyPr wrap="square" rtlCol="0">
            <a:spAutoFit/>
          </a:bodyPr>
          <a:lstStyle/>
          <a:p>
            <a:r>
              <a:rPr lang="en-US" sz="2000" dirty="0"/>
              <a:t>Traditional synthesis of 6-aminopenicillanic acid using 3 steps and intermediate products:</a:t>
            </a:r>
          </a:p>
        </p:txBody>
      </p:sp>
      <p:sp>
        <p:nvSpPr>
          <p:cNvPr id="3" name="TextBox 2"/>
          <p:cNvSpPr txBox="1"/>
          <p:nvPr/>
        </p:nvSpPr>
        <p:spPr>
          <a:xfrm>
            <a:off x="459606" y="5120521"/>
            <a:ext cx="5236755" cy="400110"/>
          </a:xfrm>
          <a:prstGeom prst="rect">
            <a:avLst/>
          </a:prstGeom>
          <a:noFill/>
        </p:spPr>
        <p:txBody>
          <a:bodyPr wrap="none" rtlCol="0">
            <a:spAutoFit/>
          </a:bodyPr>
          <a:lstStyle/>
          <a:p>
            <a:r>
              <a:rPr lang="en-US" sz="2000" dirty="0"/>
              <a:t>New synthesis using enzyme and less derivatives</a:t>
            </a:r>
          </a:p>
        </p:txBody>
      </p:sp>
      <p:sp>
        <p:nvSpPr>
          <p:cNvPr id="8" name="Retângulo 7">
            <a:extLst>
              <a:ext uri="{FF2B5EF4-FFF2-40B4-BE49-F238E27FC236}">
                <a16:creationId xmlns="" xmlns:a16="http://schemas.microsoft.com/office/drawing/2014/main" id="{C4AF1B86-E2FC-4EFD-96A0-1C86DC105954}"/>
              </a:ext>
            </a:extLst>
          </p:cNvPr>
          <p:cNvSpPr/>
          <p:nvPr/>
        </p:nvSpPr>
        <p:spPr>
          <a:xfrm>
            <a:off x="206477" y="2157015"/>
            <a:ext cx="8686800" cy="28634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9">
            <a:extLst>
              <a:ext uri="{FF2B5EF4-FFF2-40B4-BE49-F238E27FC236}">
                <a16:creationId xmlns="" xmlns:a16="http://schemas.microsoft.com/office/drawing/2014/main" id="{2F9307D2-B506-4A99-B589-E52574F32846}"/>
              </a:ext>
            </a:extLst>
          </p:cNvPr>
          <p:cNvSpPr/>
          <p:nvPr/>
        </p:nvSpPr>
        <p:spPr>
          <a:xfrm>
            <a:off x="206477" y="5129187"/>
            <a:ext cx="8686800" cy="15964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6567056" y="3445736"/>
            <a:ext cx="1061069" cy="308759"/>
          </a:xfrm>
          <a:prstGeom prst="roundRect">
            <a:avLst/>
          </a:prstGeom>
          <a:solidFill>
            <a:srgbClr val="FF0000">
              <a:alpha val="5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2871852" y="4334405"/>
            <a:ext cx="346362" cy="308759"/>
          </a:xfrm>
          <a:prstGeom prst="roundRect">
            <a:avLst/>
          </a:prstGeom>
          <a:solidFill>
            <a:srgbClr val="FF0000">
              <a:alpha val="5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901029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5"/>
          <p:cNvSpPr txBox="1">
            <a:spLocks noChangeArrowheads="1"/>
          </p:cNvSpPr>
          <p:nvPr/>
        </p:nvSpPr>
        <p:spPr bwMode="auto">
          <a:xfrm>
            <a:off x="0" y="5105400"/>
            <a:ext cx="91440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x-none" sz="2800">
                <a:solidFill>
                  <a:srgbClr val="000000"/>
                </a:solidFill>
              </a:rPr>
              <a:t>23 synthetic steps, 0.77% Yield, Many protecting groups</a:t>
            </a:r>
          </a:p>
          <a:p>
            <a:pPr algn="ctr" eaLnBrk="1" hangingPunct="1">
              <a:spcBef>
                <a:spcPct val="50000"/>
              </a:spcBef>
            </a:pPr>
            <a:r>
              <a:rPr lang="en-US" altLang="x-none" sz="2800" b="1">
                <a:solidFill>
                  <a:srgbClr val="FF0000"/>
                </a:solidFill>
              </a:rPr>
              <a:t>AE &lt; 0.001%</a:t>
            </a:r>
          </a:p>
        </p:txBody>
      </p:sp>
      <p:pic>
        <p:nvPicPr>
          <p:cNvPr id="7885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0"/>
            <a:ext cx="56388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4788" y="2209800"/>
            <a:ext cx="3654425"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00200" y="6410325"/>
            <a:ext cx="60960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5340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ctrTitle"/>
          </p:nvPr>
        </p:nvSpPr>
        <p:spPr>
          <a:xfrm>
            <a:off x="685800" y="3104536"/>
            <a:ext cx="7772400" cy="1143000"/>
          </a:xfrm>
          <a:noFill/>
        </p:spPr>
        <p:txBody>
          <a:bodyPr anchor="ctr">
            <a:noAutofit/>
          </a:bodyPr>
          <a:lstStyle/>
          <a:p>
            <a:pPr algn="ctr"/>
            <a:r>
              <a:rPr lang="en-US" altLang="x-none" sz="3200" b="1" dirty="0">
                <a:latin typeface="Calibri Regular" charset="0"/>
                <a:ea typeface="ＭＳ Ｐゴシック" charset="-128"/>
              </a:rPr>
              <a:t>PRINCIPLE 9</a:t>
            </a: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Catalytic reagents (as selective as possible) are superior to stoichiometric reagents.</a:t>
            </a:r>
          </a:p>
        </p:txBody>
      </p:sp>
      <p:sp>
        <p:nvSpPr>
          <p:cNvPr id="4" name="Rectangle 3"/>
          <p:cNvSpPr/>
          <p:nvPr/>
        </p:nvSpPr>
        <p:spPr>
          <a:xfrm>
            <a:off x="533400" y="1032388"/>
            <a:ext cx="8153400" cy="49407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59794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0212" y="1592775"/>
            <a:ext cx="8241839" cy="4351338"/>
          </a:xfrm>
        </p:spPr>
        <p:txBody>
          <a:bodyPr>
            <a:normAutofit/>
          </a:bodyPr>
          <a:lstStyle/>
          <a:p>
            <a:pPr marL="0" indent="0">
              <a:buNone/>
            </a:pPr>
            <a:r>
              <a:rPr lang="en-US" sz="2400" dirty="0"/>
              <a:t>Catalysts can facilitate complex reactions by:</a:t>
            </a:r>
          </a:p>
          <a:p>
            <a:pPr marL="0" indent="0">
              <a:buNone/>
            </a:pPr>
            <a:endParaRPr lang="en-US" sz="500" dirty="0"/>
          </a:p>
          <a:p>
            <a:pPr lvl="1"/>
            <a:r>
              <a:rPr lang="en-US" sz="2400" dirty="0"/>
              <a:t>Lowering the activation energy of the reaction</a:t>
            </a:r>
          </a:p>
          <a:p>
            <a:pPr lvl="1"/>
            <a:r>
              <a:rPr lang="en-US" sz="2400" dirty="0"/>
              <a:t>Reducing temperature necessary to achieve a reaction</a:t>
            </a:r>
          </a:p>
          <a:p>
            <a:pPr lvl="1"/>
            <a:r>
              <a:rPr lang="en-US" sz="2400" dirty="0"/>
              <a:t>Controlling the site of the reaction (selectivity enhancement)</a:t>
            </a:r>
          </a:p>
        </p:txBody>
      </p:sp>
      <p:sp>
        <p:nvSpPr>
          <p:cNvPr id="4" name="Rectangle 2"/>
          <p:cNvSpPr>
            <a:spLocks noGrp="1" noChangeArrowheads="1"/>
          </p:cNvSpPr>
          <p:nvPr>
            <p:ph type="title"/>
          </p:nvPr>
        </p:nvSpPr>
        <p:spPr>
          <a:xfrm>
            <a:off x="0" y="264603"/>
            <a:ext cx="8316913" cy="1131888"/>
          </a:xfrm>
          <a:noFill/>
        </p:spPr>
        <p:txBody>
          <a:bodyPr>
            <a:normAutofit/>
          </a:bodyPr>
          <a:lstStyle/>
          <a:p>
            <a:pPr marL="354013"/>
            <a:r>
              <a:rPr lang="en-US" altLang="x-none" sz="4400" dirty="0">
                <a:ea typeface="ＭＳ Ｐゴシック" charset="-128"/>
              </a:rPr>
              <a:t>Principle 9:  Catalytic reagents</a:t>
            </a:r>
          </a:p>
        </p:txBody>
      </p:sp>
      <p:sp>
        <p:nvSpPr>
          <p:cNvPr id="7" name="TextBox 6"/>
          <p:cNvSpPr txBox="1"/>
          <p:nvPr/>
        </p:nvSpPr>
        <p:spPr>
          <a:xfrm>
            <a:off x="76200" y="6455619"/>
            <a:ext cx="1867755" cy="276999"/>
          </a:xfrm>
          <a:prstGeom prst="rect">
            <a:avLst/>
          </a:prstGeom>
          <a:noFill/>
        </p:spPr>
        <p:txBody>
          <a:bodyPr wrap="none" rtlCol="0">
            <a:spAutoFit/>
          </a:bodyPr>
          <a:lstStyle/>
          <a:p>
            <a:r>
              <a:rPr lang="en-US" sz="1200"/>
              <a:t>Image source</a:t>
            </a:r>
            <a:r>
              <a:rPr lang="en-US" sz="1200" dirty="0"/>
              <a:t>: Adobe stock</a:t>
            </a:r>
          </a:p>
        </p:txBody>
      </p:sp>
      <p:pic>
        <p:nvPicPr>
          <p:cNvPr id="2" name="Imagem 1">
            <a:extLst>
              <a:ext uri="{FF2B5EF4-FFF2-40B4-BE49-F238E27FC236}">
                <a16:creationId xmlns="" xmlns:a16="http://schemas.microsoft.com/office/drawing/2014/main" id="{109D7882-1EBB-4077-97BD-8F54EDF6E5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9535" y="3392681"/>
            <a:ext cx="4490356" cy="3151423"/>
          </a:xfrm>
          <a:prstGeom prst="rect">
            <a:avLst/>
          </a:prstGeom>
        </p:spPr>
      </p:pic>
    </p:spTree>
    <p:extLst>
      <p:ext uri="{BB962C8B-B14F-4D97-AF65-F5344CB8AC3E}">
        <p14:creationId xmlns:p14="http://schemas.microsoft.com/office/powerpoint/2010/main" val="14528303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0" y="217598"/>
            <a:ext cx="8316913" cy="1471150"/>
          </a:xfrm>
          <a:noFill/>
        </p:spPr>
        <p:txBody>
          <a:bodyPr>
            <a:normAutofit/>
          </a:bodyPr>
          <a:lstStyle/>
          <a:p>
            <a:pPr marL="354013"/>
            <a:r>
              <a:rPr lang="en-US" altLang="x-none" sz="4400" dirty="0">
                <a:ea typeface="ＭＳ Ｐゴシック" charset="-128"/>
              </a:rPr>
              <a:t>Principle 9:  Catalytic reagents</a:t>
            </a:r>
            <a:br>
              <a:rPr lang="en-US" altLang="x-none" sz="4400" dirty="0">
                <a:ea typeface="ＭＳ Ｐゴシック" charset="-128"/>
              </a:rPr>
            </a:br>
            <a:r>
              <a:rPr lang="en-US" altLang="x-none" sz="4400" dirty="0">
                <a:solidFill>
                  <a:schemeClr val="bg2">
                    <a:lumMod val="50000"/>
                  </a:schemeClr>
                </a:solidFill>
                <a:ea typeface="ＭＳ Ｐゴシック" charset="-128"/>
              </a:rPr>
              <a:t>Case study: Naproxen synthesis</a:t>
            </a:r>
            <a:endParaRPr lang="en-US" altLang="x-none" sz="4400" dirty="0">
              <a:ea typeface="ＭＳ Ｐゴシック" charset="-128"/>
            </a:endParaRPr>
          </a:p>
        </p:txBody>
      </p:sp>
      <p:sp>
        <p:nvSpPr>
          <p:cNvPr id="120834" name="Rectangle 3"/>
          <p:cNvSpPr>
            <a:spLocks noGrp="1" noChangeArrowheads="1"/>
          </p:cNvSpPr>
          <p:nvPr>
            <p:ph type="body" sz="half" idx="1"/>
          </p:nvPr>
        </p:nvSpPr>
        <p:spPr>
          <a:xfrm>
            <a:off x="470310" y="1895679"/>
            <a:ext cx="8964613" cy="1969259"/>
          </a:xfrm>
          <a:noFill/>
        </p:spPr>
        <p:txBody>
          <a:bodyPr>
            <a:normAutofit/>
          </a:bodyPr>
          <a:lstStyle/>
          <a:p>
            <a:pPr marL="0" indent="0">
              <a:buNone/>
            </a:pPr>
            <a:r>
              <a:rPr lang="en-US" altLang="x-none" sz="2800" dirty="0">
                <a:latin typeface="Calibri Regular" charset="0"/>
                <a:ea typeface="ＭＳ Ｐゴシック" charset="-128"/>
              </a:rPr>
              <a:t>Synthesis of Naproxen using Green Chemistry</a:t>
            </a:r>
          </a:p>
          <a:p>
            <a:pPr marL="0" indent="0">
              <a:buNone/>
            </a:pPr>
            <a:r>
              <a:rPr lang="en-US" altLang="x-none" sz="500" dirty="0">
                <a:latin typeface="Calibri Regular" charset="0"/>
                <a:ea typeface="ＭＳ Ｐゴシック" charset="-128"/>
              </a:rPr>
              <a:t>	</a:t>
            </a:r>
          </a:p>
          <a:p>
            <a:pPr lvl="1"/>
            <a:r>
              <a:rPr lang="en-US" altLang="x-none" sz="2200" dirty="0">
                <a:latin typeface="Calibri Regular" charset="0"/>
                <a:ea typeface="ＭＳ Ｐゴシック" charset="-128"/>
              </a:rPr>
              <a:t>chiral transition metal complex</a:t>
            </a:r>
          </a:p>
          <a:p>
            <a:pPr lvl="1"/>
            <a:r>
              <a:rPr lang="en-US" altLang="x-none" sz="2200" dirty="0">
                <a:latin typeface="Calibri Regular" charset="0"/>
                <a:ea typeface="ＭＳ Ｐゴシック" charset="-128"/>
              </a:rPr>
              <a:t>97% yield in three steps</a:t>
            </a:r>
          </a:p>
          <a:p>
            <a:pPr lvl="1">
              <a:buFont typeface="Wingdings" charset="2"/>
              <a:buNone/>
            </a:pPr>
            <a:r>
              <a:rPr lang="en-US" altLang="x-none" sz="2800" dirty="0">
                <a:ea typeface="ＭＳ Ｐゴシック" charset="-128"/>
              </a:rPr>
              <a:t>								</a:t>
            </a:r>
          </a:p>
        </p:txBody>
      </p:sp>
      <p:graphicFrame>
        <p:nvGraphicFramePr>
          <p:cNvPr id="120835" name="Object 2">
            <a:hlinkClick r:id="" action="ppaction://ole?verb=0"/>
          </p:cNvPr>
          <p:cNvGraphicFramePr>
            <a:graphicFrameLocks noGrp="1"/>
          </p:cNvGraphicFramePr>
          <p:nvPr>
            <p:ph sz="half" idx="2"/>
            <p:extLst>
              <p:ext uri="{D42A27DB-BD31-4B8C-83A1-F6EECF244321}">
                <p14:modId xmlns:p14="http://schemas.microsoft.com/office/powerpoint/2010/main" val="663744309"/>
              </p:ext>
            </p:extLst>
          </p:nvPr>
        </p:nvGraphicFramePr>
        <p:xfrm>
          <a:off x="1073061" y="3245578"/>
          <a:ext cx="6788255" cy="3420689"/>
        </p:xfrm>
        <a:graphic>
          <a:graphicData uri="http://schemas.openxmlformats.org/presentationml/2006/ole">
            <mc:AlternateContent xmlns:mc="http://schemas.openxmlformats.org/markup-compatibility/2006">
              <mc:Choice xmlns:v="urn:schemas-microsoft-com:vml" Requires="v">
                <p:oleObj spid="_x0000_s925942" name="ISIS/Draw Sketch" r:id="rId4" imgW="6273800" imgH="3175000" progId="ISISServer">
                  <p:embed/>
                </p:oleObj>
              </mc:Choice>
              <mc:Fallback>
                <p:oleObj name="ISIS/Draw Sketch" r:id="rId4" imgW="6273800" imgH="3175000" progId="ISISServer">
                  <p:embed/>
                  <p:pic>
                    <p:nvPicPr>
                      <p:cNvPr id="0" name=""/>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1073061" y="3245578"/>
                        <a:ext cx="6788255" cy="3420689"/>
                      </a:xfrm>
                      <a:prstGeom prst="rect">
                        <a:avLst/>
                      </a:prstGeom>
                      <a:noFill/>
                      <a:ln>
                        <a:noFill/>
                      </a:ln>
                      <a:effectLst/>
                      <a:extLst>
                        <a:ext uri="{FAA26D3D-D897-4be2-8F04-BA451C77F1D7}">
                          <ma14:placeholderFlag xmlns:ma14="http://schemas.microsoft.com/office/mac/drawingml/2011/main" val="1"/>
                        </a:ext>
                      </a:extLst>
                    </p:spPr>
                  </p:pic>
                </p:oleObj>
              </mc:Fallback>
            </mc:AlternateContent>
          </a:graphicData>
        </a:graphic>
      </p:graphicFrame>
      <p:sp>
        <p:nvSpPr>
          <p:cNvPr id="2" name="Rectangle 1"/>
          <p:cNvSpPr/>
          <p:nvPr/>
        </p:nvSpPr>
        <p:spPr>
          <a:xfrm>
            <a:off x="6982414" y="6393754"/>
            <a:ext cx="1924053" cy="338554"/>
          </a:xfrm>
          <a:prstGeom prst="rect">
            <a:avLst/>
          </a:prstGeom>
        </p:spPr>
        <p:txBody>
          <a:bodyPr wrap="none">
            <a:spAutoFit/>
          </a:bodyPr>
          <a:lstStyle/>
          <a:p>
            <a:pPr lvl="1">
              <a:buFont typeface="Wingdings" charset="2"/>
              <a:buNone/>
            </a:pPr>
            <a:r>
              <a:rPr lang="en-US" altLang="x-none" sz="1600" dirty="0" err="1">
                <a:latin typeface="Calibri Regular" charset="0"/>
                <a:ea typeface="ＭＳ Ｐゴシック" charset="-128"/>
              </a:rPr>
              <a:t>Dartt</a:t>
            </a:r>
            <a:r>
              <a:rPr lang="en-US" altLang="x-none" sz="1600" dirty="0">
                <a:latin typeface="Calibri Regular" charset="0"/>
                <a:ea typeface="ＭＳ Ｐゴシック" charset="-128"/>
              </a:rPr>
              <a:t> and Davis</a:t>
            </a:r>
            <a:endParaRPr lang="en-US" altLang="x-none" sz="2400" dirty="0">
              <a:ea typeface="ＭＳ Ｐゴシック" charset="-128"/>
            </a:endParaRPr>
          </a:p>
        </p:txBody>
      </p:sp>
      <p:sp>
        <p:nvSpPr>
          <p:cNvPr id="6" name="Retângulo 5">
            <a:extLst>
              <a:ext uri="{FF2B5EF4-FFF2-40B4-BE49-F238E27FC236}">
                <a16:creationId xmlns="" xmlns:a16="http://schemas.microsoft.com/office/drawing/2014/main" id="{7A7EC29D-7122-488E-ACB5-09D9FED40176}"/>
              </a:ext>
            </a:extLst>
          </p:cNvPr>
          <p:cNvSpPr/>
          <p:nvPr/>
        </p:nvSpPr>
        <p:spPr>
          <a:xfrm>
            <a:off x="206477" y="1858296"/>
            <a:ext cx="8686800" cy="486731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228221" y="5522026"/>
            <a:ext cx="724395" cy="338554"/>
          </a:xfrm>
          <a:prstGeom prst="rect">
            <a:avLst/>
          </a:prstGeom>
          <a:solidFill>
            <a:schemeClr val="bg1"/>
          </a:solidFill>
        </p:spPr>
        <p:txBody>
          <a:bodyPr wrap="square" rtlCol="0">
            <a:spAutoFit/>
          </a:bodyPr>
          <a:lstStyle/>
          <a:p>
            <a:r>
              <a:rPr lang="en-GB" sz="1600" dirty="0" smtClean="0"/>
              <a:t>H</a:t>
            </a:r>
            <a:r>
              <a:rPr lang="en-GB" sz="1600" baseline="-25000" dirty="0" smtClean="0"/>
              <a:t>2</a:t>
            </a:r>
            <a:endParaRPr lang="en-GB" baseline="-25000" dirty="0"/>
          </a:p>
        </p:txBody>
      </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4989" y="4433308"/>
            <a:ext cx="1658068" cy="1088718"/>
          </a:xfrm>
          <a:prstGeom prst="rect">
            <a:avLst/>
          </a:prstGeom>
          <a:ln>
            <a:solidFill>
              <a:schemeClr val="tx1"/>
            </a:solidFill>
          </a:ln>
        </p:spPr>
      </p:pic>
    </p:spTree>
    <p:extLst>
      <p:ext uri="{BB962C8B-B14F-4D97-AF65-F5344CB8AC3E}">
        <p14:creationId xmlns:p14="http://schemas.microsoft.com/office/powerpoint/2010/main" val="170518945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0" y="242519"/>
            <a:ext cx="8316913" cy="1452667"/>
          </a:xfrm>
          <a:noFill/>
        </p:spPr>
        <p:txBody>
          <a:bodyPr>
            <a:normAutofit/>
          </a:bodyPr>
          <a:lstStyle/>
          <a:p>
            <a:pPr marL="354013"/>
            <a:r>
              <a:rPr lang="en-US" altLang="x-none" sz="4400" dirty="0">
                <a:ea typeface="ＭＳ Ｐゴシック" charset="-128"/>
              </a:rPr>
              <a:t>Principle 9:  Catalytic reagents</a:t>
            </a:r>
            <a:br>
              <a:rPr lang="en-US" altLang="x-none" sz="4400" dirty="0">
                <a:ea typeface="ＭＳ Ｐゴシック" charset="-128"/>
              </a:rPr>
            </a:br>
            <a:r>
              <a:rPr lang="en-US" altLang="x-none" sz="4400" dirty="0">
                <a:solidFill>
                  <a:schemeClr val="bg2">
                    <a:lumMod val="50000"/>
                  </a:schemeClr>
                </a:solidFill>
                <a:ea typeface="ＭＳ Ｐゴシック" charset="-128"/>
              </a:rPr>
              <a:t>Case study: producing paper</a:t>
            </a:r>
            <a:endParaRPr lang="en-US" altLang="x-none" sz="4400" dirty="0">
              <a:ea typeface="ＭＳ Ｐゴシック" charset="-128"/>
            </a:endParaRPr>
          </a:p>
        </p:txBody>
      </p:sp>
      <p:sp>
        <p:nvSpPr>
          <p:cNvPr id="124930" name="Rectangle 3"/>
          <p:cNvSpPr>
            <a:spLocks noGrp="1" noChangeArrowheads="1"/>
          </p:cNvSpPr>
          <p:nvPr>
            <p:ph type="body" sz="half" idx="2"/>
          </p:nvPr>
        </p:nvSpPr>
        <p:spPr>
          <a:xfrm>
            <a:off x="377132" y="3478286"/>
            <a:ext cx="8345487" cy="2678178"/>
          </a:xfrm>
          <a:noFill/>
        </p:spPr>
        <p:txBody>
          <a:bodyPr>
            <a:noAutofit/>
          </a:bodyPr>
          <a:lstStyle/>
          <a:p>
            <a:r>
              <a:rPr lang="en-US" altLang="x-none" sz="2400" dirty="0" err="1">
                <a:latin typeface="Calibri Regular" charset="0"/>
                <a:ea typeface="ＭＳ Ｐゴシック" charset="-128"/>
              </a:rPr>
              <a:t>Polyoxometalate</a:t>
            </a:r>
            <a:r>
              <a:rPr lang="en-US" altLang="x-none" sz="2400" dirty="0">
                <a:latin typeface="Calibri Regular" charset="0"/>
                <a:ea typeface="ＭＳ Ｐゴシック" charset="-128"/>
              </a:rPr>
              <a:t> (POM) catalysts</a:t>
            </a:r>
          </a:p>
          <a:p>
            <a:pPr marL="342900" lvl="1" indent="0">
              <a:buNone/>
            </a:pPr>
            <a:r>
              <a:rPr lang="en-US" altLang="x-none" sz="2000" dirty="0">
                <a:latin typeface="Calibri Regular" charset="0"/>
                <a:ea typeface="ＭＳ Ｐゴシック" charset="-128"/>
              </a:rPr>
              <a:t>-   non-toxic, inorganic cluster compounds</a:t>
            </a:r>
          </a:p>
          <a:p>
            <a:pPr marL="342900" lvl="1" indent="0">
              <a:buNone/>
            </a:pPr>
            <a:r>
              <a:rPr lang="en-US" altLang="x-none" sz="2000" dirty="0">
                <a:latin typeface="Calibri Regular" charset="0"/>
                <a:ea typeface="ＭＳ Ｐゴシック" charset="-128"/>
              </a:rPr>
              <a:t>-   selectively delignify wood</a:t>
            </a:r>
          </a:p>
          <a:p>
            <a:pPr lvl="1">
              <a:buFontTx/>
              <a:buChar char="-"/>
            </a:pPr>
            <a:r>
              <a:rPr lang="en-US" altLang="x-none" sz="2000" dirty="0">
                <a:latin typeface="Calibri Regular" charset="0"/>
                <a:ea typeface="ＭＳ Ｐゴシック" charset="-128"/>
              </a:rPr>
              <a:t>utilize only air and water</a:t>
            </a:r>
          </a:p>
          <a:p>
            <a:pPr lvl="1">
              <a:buFontTx/>
              <a:buChar char="-"/>
            </a:pPr>
            <a:endParaRPr lang="en-US" altLang="x-none" sz="500" dirty="0">
              <a:latin typeface="Calibri Regular" charset="0"/>
              <a:ea typeface="ＭＳ Ｐゴシック" charset="-128"/>
            </a:endParaRPr>
          </a:p>
          <a:p>
            <a:r>
              <a:rPr lang="en-US" altLang="x-none" sz="2400" dirty="0">
                <a:latin typeface="Calibri Regular" charset="0"/>
                <a:ea typeface="ＭＳ Ｐゴシック" charset="-128"/>
              </a:rPr>
              <a:t>Converts trees to paper without the use or generation of toxic chemicals</a:t>
            </a:r>
          </a:p>
          <a:p>
            <a:pPr lvl="1">
              <a:buFont typeface="Wingdings" charset="2"/>
              <a:buNone/>
            </a:pPr>
            <a:r>
              <a:rPr lang="en-US" altLang="x-none" sz="2400" dirty="0">
                <a:latin typeface="Calibri Regular" charset="0"/>
                <a:ea typeface="ＭＳ Ｐゴシック" charset="-128"/>
              </a:rPr>
              <a:t>				</a:t>
            </a:r>
          </a:p>
        </p:txBody>
      </p:sp>
      <p:graphicFrame>
        <p:nvGraphicFramePr>
          <p:cNvPr id="124931" name="Object 2">
            <a:hlinkClick r:id="" action="ppaction://ole?verb=0"/>
          </p:cNvPr>
          <p:cNvGraphicFramePr>
            <a:graphicFrameLocks noGrp="1"/>
          </p:cNvGraphicFramePr>
          <p:nvPr>
            <p:ph sz="half" idx="1"/>
            <p:extLst>
              <p:ext uri="{D42A27DB-BD31-4B8C-83A1-F6EECF244321}">
                <p14:modId xmlns:p14="http://schemas.microsoft.com/office/powerpoint/2010/main" val="3192111361"/>
              </p:ext>
            </p:extLst>
          </p:nvPr>
        </p:nvGraphicFramePr>
        <p:xfrm>
          <a:off x="346586" y="2318709"/>
          <a:ext cx="8406581" cy="817152"/>
        </p:xfrm>
        <a:graphic>
          <a:graphicData uri="http://schemas.openxmlformats.org/presentationml/2006/ole">
            <mc:AlternateContent xmlns:mc="http://schemas.openxmlformats.org/markup-compatibility/2006">
              <mc:Choice xmlns:v="urn:schemas-microsoft-com:vml" Requires="v">
                <p:oleObj spid="_x0000_s930037" name="ISIS/Draw Sketch" r:id="rId4" imgW="5435600" imgH="533400" progId="ISISServer">
                  <p:embed/>
                </p:oleObj>
              </mc:Choice>
              <mc:Fallback>
                <p:oleObj name="ISIS/Draw Sketch" r:id="rId4" imgW="5435600" imgH="533400" progId="ISISServer">
                  <p:embed/>
                  <p:pic>
                    <p:nvPicPr>
                      <p:cNvPr id="0" name=""/>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346586" y="2318709"/>
                        <a:ext cx="8406581" cy="817152"/>
                      </a:xfrm>
                      <a:prstGeom prst="rect">
                        <a:avLst/>
                      </a:prstGeom>
                      <a:noFill/>
                      <a:ln>
                        <a:noFill/>
                      </a:ln>
                      <a:effectLst/>
                      <a:extLst>
                        <a:ext uri="{FAA26D3D-D897-4be2-8F04-BA451C77F1D7}">
                          <ma14:placeholderFlag xmlns:ma14="http://schemas.microsoft.com/office/mac/drawingml/2011/main" val="1"/>
                        </a:ext>
                      </a:extLst>
                    </p:spPr>
                  </p:pic>
                </p:oleObj>
              </mc:Fallback>
            </mc:AlternateContent>
          </a:graphicData>
        </a:graphic>
      </p:graphicFrame>
      <p:sp>
        <p:nvSpPr>
          <p:cNvPr id="2" name="Rectangle 1"/>
          <p:cNvSpPr/>
          <p:nvPr/>
        </p:nvSpPr>
        <p:spPr>
          <a:xfrm>
            <a:off x="5515896" y="6156464"/>
            <a:ext cx="3377381" cy="584775"/>
          </a:xfrm>
          <a:prstGeom prst="rect">
            <a:avLst/>
          </a:prstGeom>
        </p:spPr>
        <p:txBody>
          <a:bodyPr wrap="square">
            <a:spAutoFit/>
          </a:bodyPr>
          <a:lstStyle/>
          <a:p>
            <a:pPr lvl="1" algn="r">
              <a:buFont typeface="Wingdings" charset="2"/>
              <a:buNone/>
            </a:pPr>
            <a:r>
              <a:rPr lang="en-US" altLang="x-none" sz="1600" dirty="0">
                <a:latin typeface="Calibri Regular" charset="0"/>
                <a:ea typeface="ＭＳ Ｐゴシック" charset="-128"/>
              </a:rPr>
              <a:t>Hill, Emory University; Weinstock, USDA Forest Service</a:t>
            </a:r>
          </a:p>
        </p:txBody>
      </p:sp>
      <p:sp>
        <p:nvSpPr>
          <p:cNvPr id="6" name="Retângulo 5">
            <a:extLst>
              <a:ext uri="{FF2B5EF4-FFF2-40B4-BE49-F238E27FC236}">
                <a16:creationId xmlns="" xmlns:a16="http://schemas.microsoft.com/office/drawing/2014/main" id="{A1D4EF9B-5E72-4F81-A3AA-FA428A053987}"/>
              </a:ext>
            </a:extLst>
          </p:cNvPr>
          <p:cNvSpPr/>
          <p:nvPr/>
        </p:nvSpPr>
        <p:spPr>
          <a:xfrm>
            <a:off x="206477" y="1976284"/>
            <a:ext cx="8686800" cy="474932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34562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ctrTitle"/>
          </p:nvPr>
        </p:nvSpPr>
        <p:spPr>
          <a:xfrm>
            <a:off x="762000" y="3390900"/>
            <a:ext cx="7772400" cy="1143000"/>
          </a:xfrm>
          <a:noFill/>
        </p:spPr>
        <p:txBody>
          <a:bodyPr anchor="ctr">
            <a:noAutofit/>
          </a:bodyPr>
          <a:lstStyle/>
          <a:p>
            <a:pPr algn="ctr"/>
            <a:r>
              <a:rPr lang="en-US" altLang="x-none" sz="3200" b="1" dirty="0">
                <a:latin typeface="Calibri Regular" charset="0"/>
                <a:ea typeface="ＭＳ Ｐゴシック" charset="-128"/>
              </a:rPr>
              <a:t>PRINCIPLE 10</a:t>
            </a: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Chemical products should be designed so that at the end of their function they do not persist in the environment and break down into innocuous degradation products.</a:t>
            </a:r>
          </a:p>
        </p:txBody>
      </p:sp>
      <p:sp>
        <p:nvSpPr>
          <p:cNvPr id="4" name="Rectangle 3"/>
          <p:cNvSpPr/>
          <p:nvPr/>
        </p:nvSpPr>
        <p:spPr>
          <a:xfrm>
            <a:off x="571500" y="781666"/>
            <a:ext cx="8153400" cy="54126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4815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title"/>
          </p:nvPr>
        </p:nvSpPr>
        <p:spPr>
          <a:xfrm>
            <a:off x="0" y="199404"/>
            <a:ext cx="7886700" cy="1325563"/>
          </a:xfrm>
          <a:noFill/>
        </p:spPr>
        <p:txBody>
          <a:bodyPr>
            <a:normAutofit/>
          </a:bodyPr>
          <a:lstStyle/>
          <a:p>
            <a:pPr marL="354013"/>
            <a:r>
              <a:rPr lang="en-US" altLang="x-none" sz="4400" dirty="0">
                <a:ea typeface="ＭＳ Ｐゴシック" charset="-128"/>
              </a:rPr>
              <a:t>Principle 10:  Biodegradability</a:t>
            </a:r>
            <a:br>
              <a:rPr lang="en-US" altLang="x-none" sz="4400" dirty="0">
                <a:ea typeface="ＭＳ Ｐゴシック" charset="-128"/>
              </a:rPr>
            </a:br>
            <a:r>
              <a:rPr lang="en-US" altLang="x-none" sz="4400" dirty="0">
                <a:solidFill>
                  <a:schemeClr val="bg2">
                    <a:lumMod val="50000"/>
                  </a:schemeClr>
                </a:solidFill>
                <a:ea typeface="ＭＳ Ｐゴシック" charset="-128"/>
              </a:rPr>
              <a:t>Case study: plasticizers</a:t>
            </a:r>
            <a:endParaRPr lang="en-US" altLang="x-none" sz="4400" dirty="0">
              <a:ea typeface="ＭＳ Ｐゴシック" charset="-128"/>
            </a:endParaRPr>
          </a:p>
        </p:txBody>
      </p:sp>
      <p:sp>
        <p:nvSpPr>
          <p:cNvPr id="3" name="Content Placeholder 2"/>
          <p:cNvSpPr>
            <a:spLocks noGrp="1"/>
          </p:cNvSpPr>
          <p:nvPr>
            <p:ph idx="1"/>
          </p:nvPr>
        </p:nvSpPr>
        <p:spPr>
          <a:xfrm>
            <a:off x="604070" y="1785157"/>
            <a:ext cx="7886700" cy="5072843"/>
          </a:xfrm>
        </p:spPr>
        <p:txBody>
          <a:bodyPr>
            <a:normAutofit/>
          </a:bodyPr>
          <a:lstStyle/>
          <a:p>
            <a:pPr marL="0" indent="0">
              <a:buNone/>
            </a:pPr>
            <a:r>
              <a:rPr lang="en-US" sz="2600" dirty="0"/>
              <a:t>Conventional plasticizers such as </a:t>
            </a:r>
            <a:r>
              <a:rPr lang="en-US" sz="2600" dirty="0" err="1"/>
              <a:t>DiNP</a:t>
            </a:r>
            <a:r>
              <a:rPr lang="en-US" sz="2600" dirty="0"/>
              <a:t> are a needed additive to soften plastics</a:t>
            </a:r>
            <a:endParaRPr lang="en-US" sz="2800"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r>
              <a:rPr lang="en-US" sz="2200" dirty="0"/>
              <a:t>Disadvantages:</a:t>
            </a:r>
          </a:p>
          <a:p>
            <a:pPr marL="442913"/>
            <a:r>
              <a:rPr lang="en-US" sz="2200" dirty="0" err="1"/>
              <a:t>DiNP</a:t>
            </a:r>
            <a:r>
              <a:rPr lang="en-US" sz="2200" dirty="0"/>
              <a:t> exposure has been linked to liver toxicity, endocrine disruption and carcinogenicity</a:t>
            </a:r>
          </a:p>
          <a:p>
            <a:pPr marL="442913"/>
            <a:r>
              <a:rPr lang="en-US" sz="2200" dirty="0"/>
              <a:t>They are persisting in the environment</a:t>
            </a:r>
          </a:p>
          <a:p>
            <a:endParaRPr lang="en-US" dirty="0"/>
          </a:p>
        </p:txBody>
      </p:sp>
      <p:pic>
        <p:nvPicPr>
          <p:cNvPr id="4" name="Picture 3"/>
          <p:cNvPicPr>
            <a:picLocks noChangeAspect="1"/>
          </p:cNvPicPr>
          <p:nvPr/>
        </p:nvPicPr>
        <p:blipFill>
          <a:blip r:embed="rId3"/>
          <a:stretch>
            <a:fillRect/>
          </a:stretch>
        </p:blipFill>
        <p:spPr>
          <a:xfrm>
            <a:off x="2618921" y="2790950"/>
            <a:ext cx="3694664" cy="2002269"/>
          </a:xfrm>
          <a:prstGeom prst="rect">
            <a:avLst/>
          </a:prstGeom>
        </p:spPr>
      </p:pic>
      <p:sp>
        <p:nvSpPr>
          <p:cNvPr id="5" name="Retângulo 4">
            <a:extLst>
              <a:ext uri="{FF2B5EF4-FFF2-40B4-BE49-F238E27FC236}">
                <a16:creationId xmlns="" xmlns:a16="http://schemas.microsoft.com/office/drawing/2014/main" id="{36B9E43F-E01C-4218-8CD2-2B21485807E9}"/>
              </a:ext>
            </a:extLst>
          </p:cNvPr>
          <p:cNvSpPr/>
          <p:nvPr/>
        </p:nvSpPr>
        <p:spPr>
          <a:xfrm>
            <a:off x="206477" y="1696065"/>
            <a:ext cx="8686800" cy="48384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482849"/>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1690689"/>
            <a:ext cx="8134350" cy="5016758"/>
          </a:xfrm>
          <a:prstGeom prst="rect">
            <a:avLst/>
          </a:prstGeom>
        </p:spPr>
        <p:txBody>
          <a:bodyPr wrap="square">
            <a:spAutoFit/>
          </a:bodyPr>
          <a:lstStyle/>
          <a:p>
            <a:r>
              <a:rPr lang="en-US" sz="2600" dirty="0"/>
              <a:t>Alternative plasticizers such as isosorbide </a:t>
            </a:r>
            <a:r>
              <a:rPr lang="en-US" sz="2600" dirty="0" err="1"/>
              <a:t>diester</a:t>
            </a:r>
            <a:r>
              <a:rPr lang="en-US" sz="2600" dirty="0"/>
              <a:t> made from starch</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1000" dirty="0"/>
          </a:p>
          <a:p>
            <a:r>
              <a:rPr lang="en-US" sz="2200" dirty="0"/>
              <a:t>Advantages:</a:t>
            </a:r>
          </a:p>
          <a:p>
            <a:pPr marL="633413" indent="-285750">
              <a:buFont typeface="Arial" charset="0"/>
              <a:buChar char="•"/>
            </a:pPr>
            <a:r>
              <a:rPr lang="en-US" sz="2200" dirty="0"/>
              <a:t>Offers 1 to 1 substitution of </a:t>
            </a:r>
            <a:r>
              <a:rPr lang="en-US" sz="2200" dirty="0" err="1"/>
              <a:t>DiNP</a:t>
            </a:r>
            <a:r>
              <a:rPr lang="en-US" sz="2200" dirty="0"/>
              <a:t> in plastics</a:t>
            </a:r>
          </a:p>
          <a:p>
            <a:pPr marL="633413" indent="-285750">
              <a:buFont typeface="Arial" charset="0"/>
              <a:buChar char="•"/>
            </a:pPr>
            <a:r>
              <a:rPr lang="en-US" sz="2200" dirty="0"/>
              <a:t>Thermally stable and biodegradable</a:t>
            </a:r>
          </a:p>
        </p:txBody>
      </p:sp>
      <p:pic>
        <p:nvPicPr>
          <p:cNvPr id="8" name="Picture 7"/>
          <p:cNvPicPr>
            <a:picLocks noChangeAspect="1"/>
          </p:cNvPicPr>
          <p:nvPr/>
        </p:nvPicPr>
        <p:blipFill>
          <a:blip r:embed="rId2"/>
          <a:stretch>
            <a:fillRect/>
          </a:stretch>
        </p:blipFill>
        <p:spPr>
          <a:xfrm>
            <a:off x="774533" y="2567646"/>
            <a:ext cx="7740817" cy="2859760"/>
          </a:xfrm>
          <a:prstGeom prst="rect">
            <a:avLst/>
          </a:prstGeom>
        </p:spPr>
      </p:pic>
      <p:sp>
        <p:nvSpPr>
          <p:cNvPr id="5" name="Retângulo 4">
            <a:extLst>
              <a:ext uri="{FF2B5EF4-FFF2-40B4-BE49-F238E27FC236}">
                <a16:creationId xmlns="" xmlns:a16="http://schemas.microsoft.com/office/drawing/2014/main" id="{C98D9054-5C1F-4A28-8710-1B51E6E78A26}"/>
              </a:ext>
            </a:extLst>
          </p:cNvPr>
          <p:cNvSpPr/>
          <p:nvPr/>
        </p:nvSpPr>
        <p:spPr>
          <a:xfrm>
            <a:off x="206477" y="1696065"/>
            <a:ext cx="8686800" cy="483842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a:extLst>
              <a:ext uri="{FF2B5EF4-FFF2-40B4-BE49-F238E27FC236}">
                <a16:creationId xmlns="" xmlns:a16="http://schemas.microsoft.com/office/drawing/2014/main" id="{7ADABF78-B0B2-4CE6-86F0-78A904DC4123}"/>
              </a:ext>
            </a:extLst>
          </p:cNvPr>
          <p:cNvSpPr txBox="1">
            <a:spLocks noChangeArrowheads="1"/>
          </p:cNvSpPr>
          <p:nvPr/>
        </p:nvSpPr>
        <p:spPr>
          <a:xfrm>
            <a:off x="0" y="199404"/>
            <a:ext cx="7886700" cy="132556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54013"/>
            <a:r>
              <a:rPr lang="en-US" altLang="x-none" sz="4400" dirty="0">
                <a:ea typeface="ＭＳ Ｐゴシック" charset="-128"/>
              </a:rPr>
              <a:t>Principle 10:  Biodegradability</a:t>
            </a:r>
            <a:br>
              <a:rPr lang="en-US" altLang="x-none" sz="4400" dirty="0">
                <a:ea typeface="ＭＳ Ｐゴシック" charset="-128"/>
              </a:rPr>
            </a:br>
            <a:r>
              <a:rPr lang="en-US" altLang="x-none" sz="4400" dirty="0">
                <a:solidFill>
                  <a:schemeClr val="bg2">
                    <a:lumMod val="50000"/>
                  </a:schemeClr>
                </a:solidFill>
                <a:ea typeface="ＭＳ Ｐゴシック" charset="-128"/>
              </a:rPr>
              <a:t>Case study: plasticizers</a:t>
            </a:r>
            <a:endParaRPr lang="en-US" altLang="x-none" sz="4400" dirty="0">
              <a:ea typeface="ＭＳ Ｐゴシック" charset="-128"/>
            </a:endParaRPr>
          </a:p>
        </p:txBody>
      </p:sp>
    </p:spTree>
    <p:extLst>
      <p:ext uri="{BB962C8B-B14F-4D97-AF65-F5344CB8AC3E}">
        <p14:creationId xmlns:p14="http://schemas.microsoft.com/office/powerpoint/2010/main" val="3241962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0306" y="1728706"/>
            <a:ext cx="7860803" cy="4351338"/>
          </a:xfrm>
        </p:spPr>
        <p:txBody>
          <a:bodyPr>
            <a:normAutofit/>
          </a:bodyPr>
          <a:lstStyle/>
          <a:p>
            <a:pPr marL="0" indent="0">
              <a:buNone/>
            </a:pPr>
            <a:r>
              <a:rPr lang="en-US" sz="2600" dirty="0"/>
              <a:t>Conventional plastics (PET) are made from petroleum</a:t>
            </a: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t="6717" b="39211"/>
          <a:stretch/>
        </p:blipFill>
        <p:spPr>
          <a:xfrm>
            <a:off x="424556" y="3562881"/>
            <a:ext cx="5822958" cy="3230505"/>
          </a:xfrm>
          <a:prstGeom prst="rect">
            <a:avLst/>
          </a:prstGeom>
        </p:spPr>
      </p:pic>
      <p:sp>
        <p:nvSpPr>
          <p:cNvPr id="9" name="TextBox 8"/>
          <p:cNvSpPr txBox="1"/>
          <p:nvPr/>
        </p:nvSpPr>
        <p:spPr>
          <a:xfrm>
            <a:off x="280307" y="2240854"/>
            <a:ext cx="4562053" cy="1107996"/>
          </a:xfrm>
          <a:prstGeom prst="rect">
            <a:avLst/>
          </a:prstGeom>
          <a:noFill/>
        </p:spPr>
        <p:txBody>
          <a:bodyPr wrap="square" rtlCol="0">
            <a:spAutoFit/>
          </a:bodyPr>
          <a:lstStyle/>
          <a:p>
            <a:r>
              <a:rPr lang="en-US" sz="2200" dirty="0"/>
              <a:t>Disadvantages</a:t>
            </a:r>
          </a:p>
          <a:p>
            <a:pPr marL="442913" indent="-198438">
              <a:buFont typeface="Arial" charset="0"/>
              <a:buChar char="•"/>
            </a:pPr>
            <a:r>
              <a:rPr lang="en-US" sz="2200" dirty="0"/>
              <a:t>Will persist in the environment</a:t>
            </a:r>
          </a:p>
          <a:p>
            <a:pPr marL="442913" indent="-198438">
              <a:buFont typeface="Arial" charset="0"/>
              <a:buChar char="•"/>
            </a:pPr>
            <a:r>
              <a:rPr lang="en-US" sz="2200" dirty="0"/>
              <a:t>Is made from depleting resources</a:t>
            </a:r>
          </a:p>
        </p:txBody>
      </p:sp>
      <p:sp>
        <p:nvSpPr>
          <p:cNvPr id="10" name="Rectangle 2">
            <a:extLst>
              <a:ext uri="{FF2B5EF4-FFF2-40B4-BE49-F238E27FC236}">
                <a16:creationId xmlns="" xmlns:a16="http://schemas.microsoft.com/office/drawing/2014/main" id="{FCC9C260-1240-4F21-8237-C8D412ADD087}"/>
              </a:ext>
            </a:extLst>
          </p:cNvPr>
          <p:cNvSpPr txBox="1">
            <a:spLocks noChangeArrowheads="1"/>
          </p:cNvSpPr>
          <p:nvPr/>
        </p:nvSpPr>
        <p:spPr>
          <a:xfrm>
            <a:off x="0" y="199404"/>
            <a:ext cx="7886700" cy="132556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54013"/>
            <a:r>
              <a:rPr lang="en-US" altLang="x-none" sz="4400" dirty="0">
                <a:ea typeface="ＭＳ Ｐゴシック" charset="-128"/>
              </a:rPr>
              <a:t>Principle 10:  Biodegradability</a:t>
            </a:r>
            <a:br>
              <a:rPr lang="en-US" altLang="x-none" sz="4400" dirty="0">
                <a:ea typeface="ＭＳ Ｐゴシック" charset="-128"/>
              </a:rPr>
            </a:br>
            <a:r>
              <a:rPr lang="en-US" altLang="x-none" sz="4400" dirty="0">
                <a:solidFill>
                  <a:schemeClr val="bg2">
                    <a:lumMod val="50000"/>
                  </a:schemeClr>
                </a:solidFill>
                <a:ea typeface="ＭＳ Ｐゴシック" charset="-128"/>
              </a:rPr>
              <a:t>Case study: plastics</a:t>
            </a:r>
            <a:endParaRPr lang="en-US" altLang="x-none" sz="4400" dirty="0">
              <a:ea typeface="ＭＳ Ｐゴシック" charset="-128"/>
            </a:endParaRPr>
          </a:p>
        </p:txBody>
      </p:sp>
      <p:pic>
        <p:nvPicPr>
          <p:cNvPr id="11" name="Picture 7">
            <a:extLst>
              <a:ext uri="{FF2B5EF4-FFF2-40B4-BE49-F238E27FC236}">
                <a16:creationId xmlns="" xmlns:a16="http://schemas.microsoft.com/office/drawing/2014/main" id="{52860282-2AB8-4CC8-B4F5-9C22B3D761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6011" t="78125"/>
          <a:stretch/>
        </p:blipFill>
        <p:spPr>
          <a:xfrm>
            <a:off x="4986610" y="2756614"/>
            <a:ext cx="3618956" cy="1846513"/>
          </a:xfrm>
          <a:prstGeom prst="rect">
            <a:avLst/>
          </a:prstGeom>
        </p:spPr>
      </p:pic>
      <p:cxnSp>
        <p:nvCxnSpPr>
          <p:cNvPr id="6" name="Conector: Angulado 5">
            <a:extLst>
              <a:ext uri="{FF2B5EF4-FFF2-40B4-BE49-F238E27FC236}">
                <a16:creationId xmlns="" xmlns:a16="http://schemas.microsoft.com/office/drawing/2014/main" id="{A23E08EF-347F-4792-AE34-B5F9A6C51752}"/>
              </a:ext>
            </a:extLst>
          </p:cNvPr>
          <p:cNvCxnSpPr>
            <a:cxnSpLocks/>
          </p:cNvCxnSpPr>
          <p:nvPr/>
        </p:nvCxnSpPr>
        <p:spPr>
          <a:xfrm flipV="1">
            <a:off x="6324043" y="4731657"/>
            <a:ext cx="1499156" cy="1304845"/>
          </a:xfrm>
          <a:prstGeom prst="bentConnector3">
            <a:avLst>
              <a:gd name="adj1" fmla="val 10013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 xmlns:a16="http://schemas.microsoft.com/office/drawing/2014/main" id="{A95A09C5-46CD-4145-B263-8D9995CA3B79}"/>
              </a:ext>
            </a:extLst>
          </p:cNvPr>
          <p:cNvSpPr txBox="1"/>
          <p:nvPr/>
        </p:nvSpPr>
        <p:spPr>
          <a:xfrm>
            <a:off x="6324042" y="5335288"/>
            <a:ext cx="1499157" cy="892552"/>
          </a:xfrm>
          <a:prstGeom prst="rect">
            <a:avLst/>
          </a:prstGeom>
          <a:noFill/>
        </p:spPr>
        <p:txBody>
          <a:bodyPr wrap="square" rtlCol="0">
            <a:spAutoFit/>
          </a:bodyPr>
          <a:lstStyle/>
          <a:p>
            <a:pPr algn="ctr"/>
            <a:r>
              <a:rPr lang="en-US" sz="1300" dirty="0">
                <a:latin typeface="Arial" panose="020B0604020202020204" pitchFamily="34" charset="0"/>
                <a:cs typeface="Arial" panose="020B0604020202020204" pitchFamily="34" charset="0"/>
              </a:rPr>
              <a:t>high temperature</a:t>
            </a:r>
          </a:p>
          <a:p>
            <a:pPr algn="ctr"/>
            <a:r>
              <a:rPr lang="en-US" sz="1300" dirty="0">
                <a:latin typeface="Arial" panose="020B0604020202020204" pitchFamily="34" charset="0"/>
                <a:cs typeface="Arial" panose="020B0604020202020204" pitchFamily="34" charset="0"/>
              </a:rPr>
              <a:t>vacuum</a:t>
            </a:r>
          </a:p>
          <a:p>
            <a:pPr algn="ctr"/>
            <a:r>
              <a:rPr lang="en-US" sz="1300" dirty="0">
                <a:latin typeface="Arial" panose="020B0604020202020204" pitchFamily="34" charset="0"/>
                <a:cs typeface="Arial" panose="020B0604020202020204" pitchFamily="34" charset="0"/>
              </a:rPr>
              <a:t>catalyst</a:t>
            </a:r>
          </a:p>
          <a:p>
            <a:pPr algn="ctr"/>
            <a:endParaRPr lang="en-US" sz="1300" dirty="0">
              <a:latin typeface="Arial" panose="020B0604020202020204" pitchFamily="34" charset="0"/>
              <a:cs typeface="Arial" panose="020B0604020202020204" pitchFamily="34" charset="0"/>
            </a:endParaRPr>
          </a:p>
        </p:txBody>
      </p:sp>
      <p:sp>
        <p:nvSpPr>
          <p:cNvPr id="14" name="CaixaDeTexto 13">
            <a:extLst>
              <a:ext uri="{FF2B5EF4-FFF2-40B4-BE49-F238E27FC236}">
                <a16:creationId xmlns="" xmlns:a16="http://schemas.microsoft.com/office/drawing/2014/main" id="{9B6B2BA6-C714-469B-9F74-051A417E9E21}"/>
              </a:ext>
            </a:extLst>
          </p:cNvPr>
          <p:cNvSpPr txBox="1"/>
          <p:nvPr/>
        </p:nvSpPr>
        <p:spPr>
          <a:xfrm>
            <a:off x="1420059" y="3676332"/>
            <a:ext cx="1204686" cy="369332"/>
          </a:xfrm>
          <a:prstGeom prst="rect">
            <a:avLst/>
          </a:prstGeom>
          <a:noFill/>
        </p:spPr>
        <p:txBody>
          <a:bodyPr wrap="square" rtlCol="0">
            <a:spAutoFit/>
          </a:bodyPr>
          <a:lstStyle/>
          <a:p>
            <a:r>
              <a:rPr lang="en-US" dirty="0"/>
              <a:t>Petroleum</a:t>
            </a:r>
          </a:p>
        </p:txBody>
      </p:sp>
      <p:sp>
        <p:nvSpPr>
          <p:cNvPr id="18" name="Retângulo 17">
            <a:extLst>
              <a:ext uri="{FF2B5EF4-FFF2-40B4-BE49-F238E27FC236}">
                <a16:creationId xmlns="" xmlns:a16="http://schemas.microsoft.com/office/drawing/2014/main" id="{4C8DF03F-876A-416B-A5B0-992131E1E7E4}"/>
              </a:ext>
            </a:extLst>
          </p:cNvPr>
          <p:cNvSpPr/>
          <p:nvPr/>
        </p:nvSpPr>
        <p:spPr>
          <a:xfrm>
            <a:off x="206477" y="1696065"/>
            <a:ext cx="8686800" cy="50439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7977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026"/>
          <p:cNvSpPr>
            <a:spLocks noGrp="1" noChangeArrowheads="1"/>
          </p:cNvSpPr>
          <p:nvPr>
            <p:ph type="title"/>
          </p:nvPr>
        </p:nvSpPr>
        <p:spPr>
          <a:xfrm>
            <a:off x="0" y="158592"/>
            <a:ext cx="8897257" cy="1325563"/>
          </a:xfrm>
        </p:spPr>
        <p:txBody>
          <a:bodyPr>
            <a:normAutofit/>
          </a:bodyPr>
          <a:lstStyle/>
          <a:p>
            <a:pPr marL="363538"/>
            <a:r>
              <a:rPr lang="en-US" altLang="x-none" sz="4200" dirty="0">
                <a:ea typeface="ＭＳ Ｐゴシック" charset="-128"/>
              </a:rPr>
              <a:t>The 12 Principles of Green Chemistry</a:t>
            </a:r>
          </a:p>
        </p:txBody>
      </p:sp>
      <p:sp>
        <p:nvSpPr>
          <p:cNvPr id="73730" name="Rectangle 1027"/>
          <p:cNvSpPr>
            <a:spLocks noGrp="1" noChangeArrowheads="1"/>
          </p:cNvSpPr>
          <p:nvPr>
            <p:ph idx="1"/>
          </p:nvPr>
        </p:nvSpPr>
        <p:spPr>
          <a:xfrm>
            <a:off x="391886" y="1307595"/>
            <a:ext cx="4850978" cy="5532438"/>
          </a:xfrm>
        </p:spPr>
        <p:txBody>
          <a:bodyPr>
            <a:normAutofit fontScale="77500" lnSpcReduction="20000"/>
          </a:bodyPr>
          <a:lstStyle/>
          <a:p>
            <a:pPr marL="0" indent="0">
              <a:lnSpc>
                <a:spcPct val="90000"/>
              </a:lnSpc>
              <a:buNone/>
            </a:pPr>
            <a:r>
              <a:rPr lang="en-US" altLang="x-none" sz="2800" dirty="0">
                <a:ea typeface="ＭＳ Ｐゴシック" charset="-128"/>
              </a:rPr>
              <a:t>The principles address:</a:t>
            </a:r>
          </a:p>
          <a:p>
            <a:pPr>
              <a:lnSpc>
                <a:spcPct val="90000"/>
              </a:lnSpc>
            </a:pPr>
            <a:endParaRPr lang="en-US" altLang="x-none" sz="600" dirty="0">
              <a:ea typeface="ＭＳ Ｐゴシック" charset="-128"/>
            </a:endParaRPr>
          </a:p>
          <a:p>
            <a:pPr lvl="1">
              <a:lnSpc>
                <a:spcPct val="120000"/>
              </a:lnSpc>
            </a:pPr>
            <a:r>
              <a:rPr lang="en-US" altLang="x-none" sz="2400" dirty="0">
                <a:ea typeface="ＭＳ Ｐゴシック" charset="-128"/>
              </a:rPr>
              <a:t>Toxicity</a:t>
            </a:r>
          </a:p>
          <a:p>
            <a:pPr marL="685800" lvl="2" indent="0">
              <a:lnSpc>
                <a:spcPct val="120000"/>
              </a:lnSpc>
              <a:buNone/>
            </a:pPr>
            <a:r>
              <a:rPr lang="en-US" altLang="x-none" sz="2200" dirty="0">
                <a:ea typeface="ＭＳ Ｐゴシック" charset="-128"/>
              </a:rPr>
              <a:t>-  Reducing the hazard</a:t>
            </a:r>
          </a:p>
          <a:p>
            <a:pPr lvl="1">
              <a:lnSpc>
                <a:spcPct val="120000"/>
              </a:lnSpc>
            </a:pPr>
            <a:r>
              <a:rPr lang="en-US" altLang="x-none" sz="2400" dirty="0">
                <a:ea typeface="ＭＳ Ｐゴシック" charset="-128"/>
              </a:rPr>
              <a:t>Feedstocks</a:t>
            </a:r>
          </a:p>
          <a:p>
            <a:pPr marL="685800" lvl="2" indent="0">
              <a:lnSpc>
                <a:spcPct val="120000"/>
              </a:lnSpc>
              <a:buNone/>
            </a:pPr>
            <a:r>
              <a:rPr lang="en-US" altLang="x-none" sz="2200" dirty="0">
                <a:ea typeface="ＭＳ Ｐゴシック" charset="-128"/>
              </a:rPr>
              <a:t>-  Use of renewable resources</a:t>
            </a:r>
          </a:p>
          <a:p>
            <a:pPr lvl="1">
              <a:lnSpc>
                <a:spcPct val="120000"/>
              </a:lnSpc>
            </a:pPr>
            <a:r>
              <a:rPr lang="en-US" altLang="x-none" sz="2400" dirty="0">
                <a:ea typeface="ＭＳ Ｐゴシック" charset="-128"/>
              </a:rPr>
              <a:t>Designing safer products</a:t>
            </a:r>
          </a:p>
          <a:p>
            <a:pPr marL="685800" lvl="2" indent="0">
              <a:lnSpc>
                <a:spcPct val="120000"/>
              </a:lnSpc>
              <a:buNone/>
            </a:pPr>
            <a:r>
              <a:rPr lang="en-US" altLang="x-none" sz="2200" dirty="0">
                <a:ea typeface="ＭＳ Ｐゴシック" charset="-128"/>
              </a:rPr>
              <a:t>-  Non toxic products by design</a:t>
            </a:r>
          </a:p>
          <a:p>
            <a:pPr lvl="1">
              <a:lnSpc>
                <a:spcPct val="120000"/>
              </a:lnSpc>
            </a:pPr>
            <a:r>
              <a:rPr lang="en-US" altLang="x-none" sz="2400" dirty="0">
                <a:ea typeface="ＭＳ Ｐゴシック" charset="-128"/>
              </a:rPr>
              <a:t>Biodegradability</a:t>
            </a:r>
          </a:p>
          <a:p>
            <a:pPr marL="685800" lvl="2" indent="0">
              <a:lnSpc>
                <a:spcPct val="120000"/>
              </a:lnSpc>
              <a:buNone/>
            </a:pPr>
            <a:r>
              <a:rPr lang="en-US" altLang="x-none" sz="2200" dirty="0">
                <a:ea typeface="ＭＳ Ｐゴシック" charset="-128"/>
              </a:rPr>
              <a:t>-  Enhancing breaking down at the end of life</a:t>
            </a:r>
          </a:p>
          <a:p>
            <a:pPr lvl="1">
              <a:lnSpc>
                <a:spcPct val="120000"/>
              </a:lnSpc>
            </a:pPr>
            <a:r>
              <a:rPr lang="en-US" altLang="x-none" sz="2400" dirty="0">
                <a:ea typeface="ＭＳ Ｐゴシック" charset="-128"/>
              </a:rPr>
              <a:t>Energy</a:t>
            </a:r>
          </a:p>
          <a:p>
            <a:pPr marL="685800" lvl="2" indent="0">
              <a:lnSpc>
                <a:spcPct val="120000"/>
              </a:lnSpc>
              <a:buNone/>
            </a:pPr>
            <a:r>
              <a:rPr lang="en-US" altLang="x-none" sz="2200" dirty="0">
                <a:ea typeface="ＭＳ Ｐゴシック" charset="-128"/>
              </a:rPr>
              <a:t>-  Reducing the energy needs</a:t>
            </a:r>
          </a:p>
          <a:p>
            <a:pPr lvl="1">
              <a:lnSpc>
                <a:spcPct val="120000"/>
              </a:lnSpc>
            </a:pPr>
            <a:r>
              <a:rPr lang="en-US" altLang="x-none" sz="2400" dirty="0">
                <a:ea typeface="ＭＳ Ｐゴシック" charset="-128"/>
              </a:rPr>
              <a:t>Accidents</a:t>
            </a:r>
          </a:p>
          <a:p>
            <a:pPr marL="685800" lvl="2" indent="0">
              <a:lnSpc>
                <a:spcPct val="120000"/>
              </a:lnSpc>
              <a:buNone/>
            </a:pPr>
            <a:r>
              <a:rPr lang="en-US" altLang="x-none" sz="2200" dirty="0">
                <a:ea typeface="ＭＳ Ｐゴシック" charset="-128"/>
              </a:rPr>
              <a:t>-  Eliminating accidents</a:t>
            </a:r>
          </a:p>
          <a:p>
            <a:pPr lvl="1">
              <a:lnSpc>
                <a:spcPct val="120000"/>
              </a:lnSpc>
            </a:pPr>
            <a:r>
              <a:rPr lang="en-US" altLang="x-none" sz="2400" dirty="0">
                <a:ea typeface="ＭＳ Ｐゴシック" charset="-128"/>
              </a:rPr>
              <a:t>Efficiency</a:t>
            </a:r>
          </a:p>
          <a:p>
            <a:pPr marL="685800" lvl="2" indent="0">
              <a:lnSpc>
                <a:spcPct val="120000"/>
              </a:lnSpc>
              <a:buNone/>
            </a:pPr>
            <a:r>
              <a:rPr lang="en-US" altLang="x-none" sz="2200" dirty="0">
                <a:ea typeface="ＭＳ Ｐゴシック" charset="-128"/>
              </a:rPr>
              <a:t>-  Shorter processes and synthesis</a:t>
            </a:r>
          </a:p>
        </p:txBody>
      </p:sp>
      <p:pic>
        <p:nvPicPr>
          <p:cNvPr id="11" name="Content Placeholder 3" descr="The-12-Principles-of-Green-Chemistry.png"/>
          <p:cNvPicPr>
            <a:picLocks noChangeAspect="1"/>
          </p:cNvPicPr>
          <p:nvPr/>
        </p:nvPicPr>
        <p:blipFill rotWithShape="1">
          <a:blip r:embed="rId3" cstate="screen">
            <a:extLst>
              <a:ext uri="{28A0092B-C50C-407E-A947-70E740481C1C}">
                <a14:useLocalDpi xmlns:a14="http://schemas.microsoft.com/office/drawing/2010/main"/>
              </a:ext>
            </a:extLst>
          </a:blip>
          <a:srcRect l="2757" r="-151"/>
          <a:stretch/>
        </p:blipFill>
        <p:spPr bwMode="auto">
          <a:xfrm>
            <a:off x="5339358" y="1214277"/>
            <a:ext cx="3557899" cy="5042324"/>
          </a:xfrm>
          <a:prstGeom prst="rect">
            <a:avLst/>
          </a:prstGeom>
          <a:noFill/>
          <a:ln w="9525">
            <a:noFill/>
            <a:miter lim="800000"/>
            <a:headEnd/>
            <a:tailEnd/>
          </a:ln>
        </p:spPr>
      </p:pic>
      <p:sp>
        <p:nvSpPr>
          <p:cNvPr id="12" name="Rectangle 11"/>
          <p:cNvSpPr/>
          <p:nvPr/>
        </p:nvSpPr>
        <p:spPr>
          <a:xfrm>
            <a:off x="4528456" y="6365849"/>
            <a:ext cx="4615543" cy="461665"/>
          </a:xfrm>
          <a:prstGeom prst="rect">
            <a:avLst/>
          </a:prstGeom>
        </p:spPr>
        <p:txBody>
          <a:bodyPr wrap="square">
            <a:spAutoFit/>
          </a:bodyPr>
          <a:lstStyle/>
          <a:p>
            <a:pPr algn="r"/>
            <a:r>
              <a:rPr lang="en-US" sz="1200" dirty="0"/>
              <a:t>Source: https://www.acs.org/content/acs/en/greenchemistry/what-is-green-chemistry/principles/12-principles-of-green-chemistry.html</a:t>
            </a:r>
          </a:p>
        </p:txBody>
      </p:sp>
    </p:spTree>
    <p:extLst>
      <p:ext uri="{BB962C8B-B14F-4D97-AF65-F5344CB8AC3E}">
        <p14:creationId xmlns:p14="http://schemas.microsoft.com/office/powerpoint/2010/main" val="6597446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593" y="1971678"/>
            <a:ext cx="7886700" cy="1407432"/>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600" dirty="0"/>
              <a:t>Synthesis of </a:t>
            </a:r>
            <a:r>
              <a:rPr lang="en-US" sz="2600" dirty="0" err="1"/>
              <a:t>PolyLactic</a:t>
            </a:r>
            <a:r>
              <a:rPr lang="en-US" sz="2600" dirty="0"/>
              <a:t> Acid (PLA) from starch</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r="75587"/>
          <a:stretch/>
        </p:blipFill>
        <p:spPr>
          <a:xfrm>
            <a:off x="3362534" y="4766485"/>
            <a:ext cx="1692974" cy="1472083"/>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r="47330"/>
          <a:stretch/>
        </p:blipFill>
        <p:spPr>
          <a:xfrm>
            <a:off x="617761" y="4500092"/>
            <a:ext cx="1883752" cy="1738476"/>
          </a:xfrm>
          <a:prstGeom prst="rect">
            <a:avLst/>
          </a:prstGeom>
        </p:spPr>
      </p:pic>
      <p:sp>
        <p:nvSpPr>
          <p:cNvPr id="7" name="TextBox 6"/>
          <p:cNvSpPr txBox="1"/>
          <p:nvPr/>
        </p:nvSpPr>
        <p:spPr>
          <a:xfrm>
            <a:off x="443593" y="2675394"/>
            <a:ext cx="4732706" cy="1446550"/>
          </a:xfrm>
          <a:prstGeom prst="rect">
            <a:avLst/>
          </a:prstGeom>
          <a:noFill/>
        </p:spPr>
        <p:txBody>
          <a:bodyPr wrap="none" rtlCol="0">
            <a:spAutoFit/>
          </a:bodyPr>
          <a:lstStyle/>
          <a:p>
            <a:r>
              <a:rPr lang="en-US" sz="2200" dirty="0"/>
              <a:t>Advantages</a:t>
            </a:r>
          </a:p>
          <a:p>
            <a:pPr marL="530225" indent="-265113">
              <a:buFont typeface="Arial" charset="0"/>
              <a:buChar char="•"/>
            </a:pPr>
            <a:r>
              <a:rPr lang="en-US" sz="2200" dirty="0"/>
              <a:t>Has PET performance</a:t>
            </a:r>
          </a:p>
          <a:p>
            <a:pPr marL="530225" indent="-265113">
              <a:buFont typeface="Arial" charset="0"/>
              <a:buChar char="•"/>
            </a:pPr>
            <a:r>
              <a:rPr lang="en-US" sz="2200" dirty="0"/>
              <a:t>Made from renewable materials</a:t>
            </a:r>
          </a:p>
          <a:p>
            <a:pPr marL="530225" indent="-265113">
              <a:buFont typeface="Arial" charset="0"/>
              <a:buChar char="•"/>
            </a:pPr>
            <a:r>
              <a:rPr lang="en-US" sz="2200" dirty="0"/>
              <a:t>Biodegradable in the environment</a:t>
            </a:r>
          </a:p>
        </p:txBody>
      </p:sp>
      <p:sp>
        <p:nvSpPr>
          <p:cNvPr id="8" name="Rectangle 2">
            <a:extLst>
              <a:ext uri="{FF2B5EF4-FFF2-40B4-BE49-F238E27FC236}">
                <a16:creationId xmlns="" xmlns:a16="http://schemas.microsoft.com/office/drawing/2014/main" id="{5605203C-090F-420A-B149-238D8FDBD034}"/>
              </a:ext>
            </a:extLst>
          </p:cNvPr>
          <p:cNvSpPr txBox="1">
            <a:spLocks noChangeArrowheads="1"/>
          </p:cNvSpPr>
          <p:nvPr/>
        </p:nvSpPr>
        <p:spPr>
          <a:xfrm>
            <a:off x="0" y="199404"/>
            <a:ext cx="7886700" cy="132556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54013"/>
            <a:r>
              <a:rPr lang="en-US" altLang="x-none" sz="4400" dirty="0">
                <a:ea typeface="ＭＳ Ｐゴシック" charset="-128"/>
              </a:rPr>
              <a:t>Principle 10:  Biodegradability</a:t>
            </a:r>
            <a:br>
              <a:rPr lang="en-US" altLang="x-none" sz="4400" dirty="0">
                <a:ea typeface="ＭＳ Ｐゴシック" charset="-128"/>
              </a:rPr>
            </a:br>
            <a:r>
              <a:rPr lang="en-US" altLang="x-none" sz="4400" dirty="0">
                <a:solidFill>
                  <a:schemeClr val="bg2">
                    <a:lumMod val="50000"/>
                  </a:schemeClr>
                </a:solidFill>
                <a:ea typeface="ＭＳ Ｐゴシック" charset="-128"/>
              </a:rPr>
              <a:t>Case study: plastics</a:t>
            </a:r>
            <a:endParaRPr lang="en-US" altLang="x-none" sz="4400" dirty="0">
              <a:ea typeface="ＭＳ Ｐゴシック" charset="-128"/>
            </a:endParaRPr>
          </a:p>
        </p:txBody>
      </p:sp>
      <p:pic>
        <p:nvPicPr>
          <p:cNvPr id="9" name="Picture 4">
            <a:extLst>
              <a:ext uri="{FF2B5EF4-FFF2-40B4-BE49-F238E27FC236}">
                <a16:creationId xmlns="" xmlns:a16="http://schemas.microsoft.com/office/drawing/2014/main" id="{68AD9469-1010-4A4D-9A02-4AA7D59304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774"/>
          <a:stretch/>
        </p:blipFill>
        <p:spPr>
          <a:xfrm>
            <a:off x="5486540" y="4755126"/>
            <a:ext cx="3090634" cy="1483442"/>
          </a:xfrm>
          <a:prstGeom prst="rect">
            <a:avLst/>
          </a:prstGeom>
        </p:spPr>
      </p:pic>
      <p:cxnSp>
        <p:nvCxnSpPr>
          <p:cNvPr id="10" name="Conector de Seta Reta 9">
            <a:extLst>
              <a:ext uri="{FF2B5EF4-FFF2-40B4-BE49-F238E27FC236}">
                <a16:creationId xmlns="" xmlns:a16="http://schemas.microsoft.com/office/drawing/2014/main" id="{E530B6B2-2CFE-4F34-B80E-52B2E81E10FD}"/>
              </a:ext>
            </a:extLst>
          </p:cNvPr>
          <p:cNvCxnSpPr>
            <a:cxnSpLocks/>
          </p:cNvCxnSpPr>
          <p:nvPr/>
        </p:nvCxnSpPr>
        <p:spPr>
          <a:xfrm>
            <a:off x="2508254" y="5298716"/>
            <a:ext cx="846496"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Conector de Seta Reta 11">
            <a:extLst>
              <a:ext uri="{FF2B5EF4-FFF2-40B4-BE49-F238E27FC236}">
                <a16:creationId xmlns="" xmlns:a16="http://schemas.microsoft.com/office/drawing/2014/main" id="{2842E5C5-EFF2-4C9B-B119-24CA77831A72}"/>
              </a:ext>
            </a:extLst>
          </p:cNvPr>
          <p:cNvCxnSpPr>
            <a:cxnSpLocks/>
          </p:cNvCxnSpPr>
          <p:nvPr/>
        </p:nvCxnSpPr>
        <p:spPr>
          <a:xfrm>
            <a:off x="4640044" y="5299719"/>
            <a:ext cx="846496"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Retângulo 12">
            <a:extLst>
              <a:ext uri="{FF2B5EF4-FFF2-40B4-BE49-F238E27FC236}">
                <a16:creationId xmlns="" xmlns:a16="http://schemas.microsoft.com/office/drawing/2014/main" id="{568CCA3F-4B08-4FE3-A3EE-E6534C3DE51B}"/>
              </a:ext>
            </a:extLst>
          </p:cNvPr>
          <p:cNvSpPr/>
          <p:nvPr/>
        </p:nvSpPr>
        <p:spPr>
          <a:xfrm>
            <a:off x="206477" y="1814285"/>
            <a:ext cx="8686800" cy="472019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537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ctrTitle"/>
          </p:nvPr>
        </p:nvSpPr>
        <p:spPr>
          <a:xfrm>
            <a:off x="680360" y="3360057"/>
            <a:ext cx="7772400" cy="1143000"/>
          </a:xfrm>
          <a:noFill/>
        </p:spPr>
        <p:txBody>
          <a:bodyPr anchor="ctr">
            <a:noAutofit/>
          </a:bodyPr>
          <a:lstStyle/>
          <a:p>
            <a:r>
              <a:rPr lang="en-US" altLang="x-none" sz="3200" b="1" dirty="0">
                <a:latin typeface="Calibri Regular" charset="0"/>
                <a:ea typeface="ＭＳ Ｐゴシック" charset="-128"/>
              </a:rPr>
              <a:t>PRINCIPLE 11</a:t>
            </a: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Analytical methodologies need to be further developed to allow for real-time, in-process monitoring and control prior to the formation of hazardous substances.</a:t>
            </a:r>
          </a:p>
        </p:txBody>
      </p:sp>
      <p:sp>
        <p:nvSpPr>
          <p:cNvPr id="5" name="Rectangle 4"/>
          <p:cNvSpPr/>
          <p:nvPr/>
        </p:nvSpPr>
        <p:spPr>
          <a:xfrm>
            <a:off x="489860" y="827314"/>
            <a:ext cx="8153400" cy="538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792570"/>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0" y="180981"/>
            <a:ext cx="7886700" cy="1325563"/>
          </a:xfrm>
        </p:spPr>
        <p:txBody>
          <a:bodyPr>
            <a:normAutofit/>
          </a:bodyPr>
          <a:lstStyle/>
          <a:p>
            <a:pPr marL="363538"/>
            <a:r>
              <a:rPr lang="en-US" altLang="x-none" sz="4400" dirty="0">
                <a:ea typeface="ＭＳ Ｐゴシック" charset="-128"/>
              </a:rPr>
              <a:t>Green Analytical Chemistry</a:t>
            </a:r>
          </a:p>
        </p:txBody>
      </p:sp>
      <p:sp>
        <p:nvSpPr>
          <p:cNvPr id="137218" name="Rectangle 3"/>
          <p:cNvSpPr>
            <a:spLocks noGrp="1" noChangeArrowheads="1"/>
          </p:cNvSpPr>
          <p:nvPr>
            <p:ph type="body" idx="1"/>
          </p:nvPr>
        </p:nvSpPr>
        <p:spPr>
          <a:xfrm>
            <a:off x="476859" y="1761025"/>
            <a:ext cx="8304284" cy="4114800"/>
          </a:xfrm>
        </p:spPr>
        <p:txBody>
          <a:bodyPr>
            <a:normAutofit/>
          </a:bodyPr>
          <a:lstStyle/>
          <a:p>
            <a:pPr marL="0" indent="0" algn="ctr">
              <a:buNone/>
            </a:pPr>
            <a:r>
              <a:rPr lang="en-US" altLang="x-none" sz="2400" dirty="0">
                <a:ea typeface="ＭＳ Ｐゴシック" charset="-128"/>
              </a:rPr>
              <a:t>Green Chemistry is applicable to all chemical processes, including the methods, protocols and processes of environmental analytical chemistry.</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602" y="3120491"/>
            <a:ext cx="8485713" cy="3048606"/>
          </a:xfrm>
          <a:prstGeom prst="rect">
            <a:avLst/>
          </a:prstGeom>
        </p:spPr>
      </p:pic>
      <p:sp>
        <p:nvSpPr>
          <p:cNvPr id="5" name="TextBox 4"/>
          <p:cNvSpPr txBox="1"/>
          <p:nvPr/>
        </p:nvSpPr>
        <p:spPr>
          <a:xfrm>
            <a:off x="0" y="6467122"/>
            <a:ext cx="1311000" cy="276999"/>
          </a:xfrm>
          <a:prstGeom prst="rect">
            <a:avLst/>
          </a:prstGeom>
          <a:noFill/>
        </p:spPr>
        <p:txBody>
          <a:bodyPr wrap="none" rtlCol="0">
            <a:spAutoFit/>
          </a:bodyPr>
          <a:lstStyle/>
          <a:p>
            <a:r>
              <a:rPr lang="en-US" sz="1200" dirty="0"/>
              <a:t>Source</a:t>
            </a:r>
            <a:r>
              <a:rPr lang="en-US" sz="1200"/>
              <a:t>: Wikipedia</a:t>
            </a:r>
          </a:p>
        </p:txBody>
      </p:sp>
    </p:spTree>
    <p:extLst>
      <p:ext uri="{BB962C8B-B14F-4D97-AF65-F5344CB8AC3E}">
        <p14:creationId xmlns:p14="http://schemas.microsoft.com/office/powerpoint/2010/main" val="1065522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a:xfrm>
            <a:off x="0" y="198437"/>
            <a:ext cx="7886700" cy="1325563"/>
          </a:xfrm>
        </p:spPr>
        <p:txBody>
          <a:bodyPr>
            <a:normAutofit/>
          </a:bodyPr>
          <a:lstStyle/>
          <a:p>
            <a:pPr marL="363538"/>
            <a:r>
              <a:rPr lang="en-US" altLang="x-none" sz="4400" dirty="0">
                <a:ea typeface="ＭＳ Ｐゴシック" charset="-128"/>
              </a:rPr>
              <a:t>Role of Analytical Chemistry</a:t>
            </a:r>
          </a:p>
        </p:txBody>
      </p:sp>
      <p:sp>
        <p:nvSpPr>
          <p:cNvPr id="135170" name="Rectangle 3"/>
          <p:cNvSpPr>
            <a:spLocks noGrp="1" noChangeArrowheads="1"/>
          </p:cNvSpPr>
          <p:nvPr>
            <p:ph type="body" idx="1"/>
          </p:nvPr>
        </p:nvSpPr>
        <p:spPr>
          <a:xfrm>
            <a:off x="643846" y="1770743"/>
            <a:ext cx="7861526" cy="4114800"/>
          </a:xfrm>
        </p:spPr>
        <p:txBody>
          <a:bodyPr>
            <a:normAutofit/>
          </a:bodyPr>
          <a:lstStyle/>
          <a:p>
            <a:pPr marL="0" indent="0">
              <a:buNone/>
            </a:pPr>
            <a:r>
              <a:rPr lang="en-US" altLang="x-none" sz="2800" dirty="0">
                <a:ea typeface="ＭＳ Ｐゴシック" charset="-128"/>
              </a:rPr>
              <a:t>Analytical chemistry has been at the heart of the environmental movement since its inception. It’s been used in:</a:t>
            </a:r>
          </a:p>
          <a:p>
            <a:pPr marL="0" indent="0">
              <a:buNone/>
            </a:pPr>
            <a:endParaRPr lang="en-US" altLang="x-none" sz="500" dirty="0">
              <a:ea typeface="ＭＳ Ｐゴシック" charset="-128"/>
            </a:endParaRPr>
          </a:p>
          <a:p>
            <a:pPr lvl="2">
              <a:lnSpc>
                <a:spcPct val="120000"/>
              </a:lnSpc>
            </a:pPr>
            <a:r>
              <a:rPr lang="en-US" altLang="x-none" sz="2400" dirty="0">
                <a:ea typeface="ＭＳ Ｐゴシック" charset="-128"/>
              </a:rPr>
              <a:t>Identification</a:t>
            </a:r>
            <a:endParaRPr lang="en-US" altLang="x-none" sz="200" dirty="0">
              <a:ea typeface="ＭＳ Ｐゴシック" charset="-128"/>
            </a:endParaRPr>
          </a:p>
          <a:p>
            <a:pPr lvl="2">
              <a:lnSpc>
                <a:spcPct val="120000"/>
              </a:lnSpc>
            </a:pPr>
            <a:r>
              <a:rPr lang="en-US" altLang="x-none" sz="2400" dirty="0">
                <a:ea typeface="ＭＳ Ｐゴシック" charset="-128"/>
              </a:rPr>
              <a:t>Monitoring</a:t>
            </a:r>
          </a:p>
          <a:p>
            <a:pPr lvl="2">
              <a:lnSpc>
                <a:spcPct val="120000"/>
              </a:lnSpc>
            </a:pPr>
            <a:r>
              <a:rPr lang="en-US" altLang="x-none" sz="2400" dirty="0">
                <a:ea typeface="ＭＳ Ｐゴシック" charset="-128"/>
              </a:rPr>
              <a:t>Measurement</a:t>
            </a:r>
          </a:p>
          <a:p>
            <a:pPr lvl="2">
              <a:lnSpc>
                <a:spcPct val="120000"/>
              </a:lnSpc>
            </a:pPr>
            <a:r>
              <a:rPr lang="en-US" altLang="x-none" sz="2400" dirty="0">
                <a:ea typeface="ＭＳ Ｐゴシック" charset="-128"/>
              </a:rPr>
              <a:t>Characterization</a:t>
            </a:r>
          </a:p>
        </p:txBody>
      </p:sp>
    </p:spTree>
    <p:extLst>
      <p:ext uri="{BB962C8B-B14F-4D97-AF65-F5344CB8AC3E}">
        <p14:creationId xmlns:p14="http://schemas.microsoft.com/office/powerpoint/2010/main" val="15576140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Grp="1" noChangeArrowheads="1"/>
          </p:cNvSpPr>
          <p:nvPr>
            <p:ph type="title"/>
          </p:nvPr>
        </p:nvSpPr>
        <p:spPr>
          <a:xfrm>
            <a:off x="725805" y="62152"/>
            <a:ext cx="7772400" cy="1143000"/>
          </a:xfrm>
        </p:spPr>
        <p:txBody>
          <a:bodyPr>
            <a:normAutofit/>
          </a:bodyPr>
          <a:lstStyle/>
          <a:p>
            <a:pPr eaLnBrk="1" hangingPunct="1"/>
            <a:r>
              <a:rPr lang="en-US" altLang="x-none" sz="3600"/>
              <a:t>Continuous flow hydrogenation</a:t>
            </a:r>
          </a:p>
        </p:txBody>
      </p:sp>
      <p:sp>
        <p:nvSpPr>
          <p:cNvPr id="57347" name="Rectangle 4"/>
          <p:cNvSpPr>
            <a:spLocks noGrp="1" noChangeArrowheads="1"/>
          </p:cNvSpPr>
          <p:nvPr>
            <p:ph type="body" idx="1"/>
          </p:nvPr>
        </p:nvSpPr>
        <p:spPr>
          <a:xfrm>
            <a:off x="274320" y="1430179"/>
            <a:ext cx="4279107" cy="4023360"/>
          </a:xfrm>
        </p:spPr>
        <p:txBody>
          <a:bodyPr/>
          <a:lstStyle/>
          <a:p>
            <a:pPr marL="339721" indent="-339721">
              <a:spcAft>
                <a:spcPts val="1200"/>
              </a:spcAft>
              <a:defRPr/>
            </a:pPr>
            <a:r>
              <a:rPr lang="en-US" sz="2430" dirty="0"/>
              <a:t>Substrate and H</a:t>
            </a:r>
            <a:r>
              <a:rPr lang="en-US" sz="2430" baseline="-6000" dirty="0"/>
              <a:t>2</a:t>
            </a:r>
            <a:r>
              <a:rPr lang="en-US" sz="2430" dirty="0"/>
              <a:t> mixed with solvent (scCO</a:t>
            </a:r>
            <a:r>
              <a:rPr lang="en-US" sz="2430" baseline="-25000" dirty="0"/>
              <a:t>2</a:t>
            </a:r>
            <a:r>
              <a:rPr lang="en-US" sz="2430" dirty="0"/>
              <a:t>)</a:t>
            </a:r>
          </a:p>
          <a:p>
            <a:pPr marL="339721" indent="-339721">
              <a:spcAft>
                <a:spcPts val="1200"/>
              </a:spcAft>
              <a:defRPr/>
            </a:pPr>
            <a:r>
              <a:rPr lang="en-US" sz="2430" dirty="0"/>
              <a:t>Solution passes over heated fixed catalyst bed</a:t>
            </a:r>
          </a:p>
          <a:p>
            <a:pPr marL="339721" indent="-339721">
              <a:spcAft>
                <a:spcPts val="1200"/>
              </a:spcAft>
              <a:defRPr/>
            </a:pPr>
            <a:r>
              <a:rPr lang="en-US" sz="2430" dirty="0"/>
              <a:t>Products collected by expansion of solvent</a:t>
            </a:r>
          </a:p>
          <a:p>
            <a:pPr marL="339721" indent="-339721">
              <a:spcAft>
                <a:spcPts val="1200"/>
              </a:spcAft>
              <a:defRPr/>
            </a:pPr>
            <a:r>
              <a:rPr lang="en-US" sz="2430" dirty="0"/>
              <a:t>Solvent recycled</a:t>
            </a:r>
          </a:p>
          <a:p>
            <a:pPr marL="0" indent="0">
              <a:spcAft>
                <a:spcPts val="1200"/>
              </a:spcAft>
              <a:buNone/>
              <a:defRPr/>
            </a:pPr>
            <a:endParaRPr lang="en-US" sz="2430" dirty="0"/>
          </a:p>
        </p:txBody>
      </p:sp>
      <p:sp>
        <p:nvSpPr>
          <p:cNvPr id="97283" name="Rectangle 7"/>
          <p:cNvSpPr>
            <a:spLocks/>
          </p:cNvSpPr>
          <p:nvPr/>
        </p:nvSpPr>
        <p:spPr bwMode="auto">
          <a:xfrm>
            <a:off x="5349240" y="2737485"/>
            <a:ext cx="1028700" cy="54864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82294" rIns="82294" anchor="ct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284" name="Rectangle 1028"/>
          <p:cNvSpPr>
            <a:spLocks noChangeArrowheads="1"/>
          </p:cNvSpPr>
          <p:nvPr/>
        </p:nvSpPr>
        <p:spPr bwMode="auto">
          <a:xfrm>
            <a:off x="4612005" y="1284447"/>
            <a:ext cx="3731895" cy="4239101"/>
          </a:xfrm>
          <a:prstGeom prst="rect">
            <a:avLst/>
          </a:prstGeom>
          <a:solidFill>
            <a:schemeClr val="bg1"/>
          </a:solidFill>
          <a:ln w="9525">
            <a:solidFill>
              <a:schemeClr val="tx1"/>
            </a:solidFill>
            <a:miter lim="800000"/>
            <a:headEnd/>
            <a:tailEnd/>
          </a:ln>
        </p:spPr>
        <p:txBody>
          <a:bodyPr wrap="none" lIns="91438" tIns="45718" rIns="91438" bIns="45718" anchor="ct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285" name="Line 1029"/>
          <p:cNvSpPr>
            <a:spLocks noChangeShapeType="1"/>
          </p:cNvSpPr>
          <p:nvPr/>
        </p:nvSpPr>
        <p:spPr bwMode="auto">
          <a:xfrm>
            <a:off x="6562249" y="5017770"/>
            <a:ext cx="242888" cy="200025"/>
          </a:xfrm>
          <a:prstGeom prst="line">
            <a:avLst/>
          </a:prstGeom>
          <a:noFill/>
          <a:ln w="55563">
            <a:solidFill>
              <a:srgbClr val="00FF00"/>
            </a:solidFill>
            <a:round/>
            <a:headEnd/>
            <a:tailEnd/>
          </a:ln>
          <a:extLst>
            <a:ext uri="{909E8E84-426E-40DD-AFC4-6F175D3DCCD1}">
              <a14:hiddenFill xmlns:a14="http://schemas.microsoft.com/office/drawing/2010/main">
                <a:noFill/>
              </a14:hiddenFill>
            </a:ext>
          </a:extLst>
        </p:spPr>
        <p:txBody>
          <a:bodyPr lIns="91438" tIns="45718" rIns="91438" bIns="45718"/>
          <a:lstStyle/>
          <a:p>
            <a:endParaRPr lang="en-GB" sz="1620"/>
          </a:p>
        </p:txBody>
      </p:sp>
      <p:sp>
        <p:nvSpPr>
          <p:cNvPr id="97286" name="Line 1030"/>
          <p:cNvSpPr>
            <a:spLocks noChangeShapeType="1"/>
          </p:cNvSpPr>
          <p:nvPr/>
        </p:nvSpPr>
        <p:spPr bwMode="auto">
          <a:xfrm>
            <a:off x="6562250" y="4386263"/>
            <a:ext cx="1428" cy="622935"/>
          </a:xfrm>
          <a:prstGeom prst="line">
            <a:avLst/>
          </a:prstGeom>
          <a:noFill/>
          <a:ln w="66675">
            <a:solidFill>
              <a:srgbClr val="00FFFF"/>
            </a:solidFill>
            <a:round/>
            <a:headEnd/>
            <a:tailEnd/>
          </a:ln>
          <a:extLst>
            <a:ext uri="{909E8E84-426E-40DD-AFC4-6F175D3DCCD1}">
              <a14:hiddenFill xmlns:a14="http://schemas.microsoft.com/office/drawing/2010/main">
                <a:noFill/>
              </a14:hiddenFill>
            </a:ext>
          </a:extLst>
        </p:spPr>
        <p:txBody>
          <a:bodyPr lIns="91438" tIns="45718" rIns="91438" bIns="45718"/>
          <a:lstStyle/>
          <a:p>
            <a:endParaRPr lang="en-GB" sz="1620"/>
          </a:p>
        </p:txBody>
      </p:sp>
      <p:sp>
        <p:nvSpPr>
          <p:cNvPr id="97287" name="Rectangle 1031"/>
          <p:cNvSpPr>
            <a:spLocks noChangeArrowheads="1"/>
          </p:cNvSpPr>
          <p:nvPr/>
        </p:nvSpPr>
        <p:spPr bwMode="auto">
          <a:xfrm>
            <a:off x="4696302" y="5043488"/>
            <a:ext cx="1171796"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1980">
                <a:solidFill>
                  <a:srgbClr val="00FFFF"/>
                </a:solidFill>
                <a:latin typeface="Arial" charset="0"/>
              </a:rPr>
              <a:t>Product(s)</a:t>
            </a:r>
            <a:endParaRPr lang="en-GB" altLang="x-none" sz="1980">
              <a:latin typeface="Times New Roman" charset="0"/>
            </a:endParaRPr>
          </a:p>
        </p:txBody>
      </p:sp>
      <p:grpSp>
        <p:nvGrpSpPr>
          <p:cNvPr id="97288" name="Group 1032"/>
          <p:cNvGrpSpPr>
            <a:grpSpLocks/>
          </p:cNvGrpSpPr>
          <p:nvPr/>
        </p:nvGrpSpPr>
        <p:grpSpPr bwMode="auto">
          <a:xfrm>
            <a:off x="6387942" y="2185988"/>
            <a:ext cx="360045" cy="801529"/>
            <a:chOff x="3223" y="1083"/>
            <a:chExt cx="256" cy="546"/>
          </a:xfrm>
        </p:grpSpPr>
        <p:sp>
          <p:nvSpPr>
            <p:cNvPr id="137677" name="Rectangle 1033"/>
            <p:cNvSpPr>
              <a:spLocks noChangeArrowheads="1"/>
            </p:cNvSpPr>
            <p:nvPr/>
          </p:nvSpPr>
          <p:spPr bwMode="auto">
            <a:xfrm>
              <a:off x="3223" y="1088"/>
              <a:ext cx="256" cy="7"/>
            </a:xfrm>
            <a:prstGeom prst="rect">
              <a:avLst/>
            </a:prstGeom>
            <a:solidFill>
              <a:srgbClr val="FFE2E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78" name="Rectangle 1034"/>
            <p:cNvSpPr>
              <a:spLocks noChangeArrowheads="1"/>
            </p:cNvSpPr>
            <p:nvPr/>
          </p:nvSpPr>
          <p:spPr bwMode="auto">
            <a:xfrm>
              <a:off x="3223" y="1095"/>
              <a:ext cx="256" cy="7"/>
            </a:xfrm>
            <a:prstGeom prst="rect">
              <a:avLst/>
            </a:prstGeom>
            <a:solidFill>
              <a:srgbClr val="FFDE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79" name="Rectangle 1035"/>
            <p:cNvSpPr>
              <a:spLocks noChangeArrowheads="1"/>
            </p:cNvSpPr>
            <p:nvPr/>
          </p:nvSpPr>
          <p:spPr bwMode="auto">
            <a:xfrm>
              <a:off x="3223" y="1102"/>
              <a:ext cx="256" cy="8"/>
            </a:xfrm>
            <a:prstGeom prst="rect">
              <a:avLst/>
            </a:prstGeom>
            <a:solidFill>
              <a:srgbClr val="FFD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80" name="Rectangle 1036"/>
            <p:cNvSpPr>
              <a:spLocks noChangeArrowheads="1"/>
            </p:cNvSpPr>
            <p:nvPr/>
          </p:nvSpPr>
          <p:spPr bwMode="auto">
            <a:xfrm>
              <a:off x="3223" y="1110"/>
              <a:ext cx="256" cy="7"/>
            </a:xfrm>
            <a:prstGeom prst="rect">
              <a:avLst/>
            </a:prstGeom>
            <a:solidFill>
              <a:srgbClr val="FFD8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81" name="Rectangle 1037"/>
            <p:cNvSpPr>
              <a:spLocks noChangeArrowheads="1"/>
            </p:cNvSpPr>
            <p:nvPr/>
          </p:nvSpPr>
          <p:spPr bwMode="auto">
            <a:xfrm>
              <a:off x="3223" y="1117"/>
              <a:ext cx="256" cy="8"/>
            </a:xfrm>
            <a:prstGeom prst="rect">
              <a:avLst/>
            </a:prstGeom>
            <a:solidFill>
              <a:srgbClr val="FFD4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82" name="Rectangle 1038"/>
            <p:cNvSpPr>
              <a:spLocks noChangeArrowheads="1"/>
            </p:cNvSpPr>
            <p:nvPr/>
          </p:nvSpPr>
          <p:spPr bwMode="auto">
            <a:xfrm>
              <a:off x="3223" y="1125"/>
              <a:ext cx="256" cy="7"/>
            </a:xfrm>
            <a:prstGeom prst="rect">
              <a:avLst/>
            </a:prstGeom>
            <a:solidFill>
              <a:srgbClr val="FFD0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83" name="Rectangle 1039"/>
            <p:cNvSpPr>
              <a:spLocks noChangeArrowheads="1"/>
            </p:cNvSpPr>
            <p:nvPr/>
          </p:nvSpPr>
          <p:spPr bwMode="auto">
            <a:xfrm>
              <a:off x="3223" y="1132"/>
              <a:ext cx="256" cy="7"/>
            </a:xfrm>
            <a:prstGeom prst="rect">
              <a:avLst/>
            </a:prstGeom>
            <a:solidFill>
              <a:srgbClr val="FFCED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84" name="Rectangle 1040"/>
            <p:cNvSpPr>
              <a:spLocks noChangeArrowheads="1"/>
            </p:cNvSpPr>
            <p:nvPr/>
          </p:nvSpPr>
          <p:spPr bwMode="auto">
            <a:xfrm>
              <a:off x="3223" y="1139"/>
              <a:ext cx="256" cy="8"/>
            </a:xfrm>
            <a:prstGeom prst="rect">
              <a:avLst/>
            </a:prstGeom>
            <a:solidFill>
              <a:srgbClr val="FFCA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85" name="Rectangle 1041"/>
            <p:cNvSpPr>
              <a:spLocks noChangeArrowheads="1"/>
            </p:cNvSpPr>
            <p:nvPr/>
          </p:nvSpPr>
          <p:spPr bwMode="auto">
            <a:xfrm>
              <a:off x="3223" y="1147"/>
              <a:ext cx="256" cy="7"/>
            </a:xfrm>
            <a:prstGeom prst="rect">
              <a:avLst/>
            </a:prstGeom>
            <a:solidFill>
              <a:srgbClr val="FFC6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86" name="Rectangle 1042"/>
            <p:cNvSpPr>
              <a:spLocks noChangeArrowheads="1"/>
            </p:cNvSpPr>
            <p:nvPr/>
          </p:nvSpPr>
          <p:spPr bwMode="auto">
            <a:xfrm>
              <a:off x="3223" y="1154"/>
              <a:ext cx="256" cy="8"/>
            </a:xfrm>
            <a:prstGeom prst="rect">
              <a:avLst/>
            </a:prstGeom>
            <a:solidFill>
              <a:srgbClr val="FFC4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87" name="Rectangle 1043"/>
            <p:cNvSpPr>
              <a:spLocks noChangeArrowheads="1"/>
            </p:cNvSpPr>
            <p:nvPr/>
          </p:nvSpPr>
          <p:spPr bwMode="auto">
            <a:xfrm>
              <a:off x="3223" y="1162"/>
              <a:ext cx="256" cy="7"/>
            </a:xfrm>
            <a:prstGeom prst="rect">
              <a:avLst/>
            </a:prstGeom>
            <a:solidFill>
              <a:srgbClr val="FFC0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88" name="Rectangle 1044"/>
            <p:cNvSpPr>
              <a:spLocks noChangeArrowheads="1"/>
            </p:cNvSpPr>
            <p:nvPr/>
          </p:nvSpPr>
          <p:spPr bwMode="auto">
            <a:xfrm>
              <a:off x="3223" y="1169"/>
              <a:ext cx="256" cy="8"/>
            </a:xfrm>
            <a:prstGeom prst="rect">
              <a:avLst/>
            </a:prstGeom>
            <a:solidFill>
              <a:srgbClr val="FFBC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89" name="Rectangle 1045"/>
            <p:cNvSpPr>
              <a:spLocks noChangeArrowheads="1"/>
            </p:cNvSpPr>
            <p:nvPr/>
          </p:nvSpPr>
          <p:spPr bwMode="auto">
            <a:xfrm>
              <a:off x="3223" y="1177"/>
              <a:ext cx="256" cy="7"/>
            </a:xfrm>
            <a:prstGeom prst="rect">
              <a:avLst/>
            </a:prstGeom>
            <a:solidFill>
              <a:srgbClr val="FFBA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90" name="Rectangle 1046"/>
            <p:cNvSpPr>
              <a:spLocks noChangeArrowheads="1"/>
            </p:cNvSpPr>
            <p:nvPr/>
          </p:nvSpPr>
          <p:spPr bwMode="auto">
            <a:xfrm>
              <a:off x="3223" y="1184"/>
              <a:ext cx="256" cy="7"/>
            </a:xfrm>
            <a:prstGeom prst="rect">
              <a:avLst/>
            </a:prstGeom>
            <a:solidFill>
              <a:srgbClr val="FFB6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91" name="Rectangle 1047"/>
            <p:cNvSpPr>
              <a:spLocks noChangeArrowheads="1"/>
            </p:cNvSpPr>
            <p:nvPr/>
          </p:nvSpPr>
          <p:spPr bwMode="auto">
            <a:xfrm>
              <a:off x="3223" y="1191"/>
              <a:ext cx="256" cy="8"/>
            </a:xfrm>
            <a:prstGeom prst="rect">
              <a:avLst/>
            </a:prstGeom>
            <a:solidFill>
              <a:srgbClr val="FFB4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92" name="Rectangle 1048"/>
            <p:cNvSpPr>
              <a:spLocks noChangeArrowheads="1"/>
            </p:cNvSpPr>
            <p:nvPr/>
          </p:nvSpPr>
          <p:spPr bwMode="auto">
            <a:xfrm>
              <a:off x="3223" y="1199"/>
              <a:ext cx="256" cy="7"/>
            </a:xfrm>
            <a:prstGeom prst="rect">
              <a:avLst/>
            </a:prstGeom>
            <a:solidFill>
              <a:srgbClr val="FEB0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93" name="Rectangle 1049"/>
            <p:cNvSpPr>
              <a:spLocks noChangeArrowheads="1"/>
            </p:cNvSpPr>
            <p:nvPr/>
          </p:nvSpPr>
          <p:spPr bwMode="auto">
            <a:xfrm>
              <a:off x="3223" y="1206"/>
              <a:ext cx="256" cy="8"/>
            </a:xfrm>
            <a:prstGeom prst="rect">
              <a:avLst/>
            </a:prstGeom>
            <a:solidFill>
              <a:srgbClr val="FEAC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94" name="Rectangle 1050"/>
            <p:cNvSpPr>
              <a:spLocks noChangeArrowheads="1"/>
            </p:cNvSpPr>
            <p:nvPr/>
          </p:nvSpPr>
          <p:spPr bwMode="auto">
            <a:xfrm>
              <a:off x="3223" y="1214"/>
              <a:ext cx="256" cy="7"/>
            </a:xfrm>
            <a:prstGeom prst="rect">
              <a:avLst/>
            </a:prstGeom>
            <a:solidFill>
              <a:srgbClr val="FEAA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95" name="Rectangle 1051"/>
            <p:cNvSpPr>
              <a:spLocks noChangeArrowheads="1"/>
            </p:cNvSpPr>
            <p:nvPr/>
          </p:nvSpPr>
          <p:spPr bwMode="auto">
            <a:xfrm>
              <a:off x="3223" y="1221"/>
              <a:ext cx="256" cy="7"/>
            </a:xfrm>
            <a:prstGeom prst="rect">
              <a:avLst/>
            </a:prstGeom>
            <a:solidFill>
              <a:srgbClr val="FEA6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96" name="Rectangle 1052"/>
            <p:cNvSpPr>
              <a:spLocks noChangeArrowheads="1"/>
            </p:cNvSpPr>
            <p:nvPr/>
          </p:nvSpPr>
          <p:spPr bwMode="auto">
            <a:xfrm>
              <a:off x="3223" y="1228"/>
              <a:ext cx="256" cy="8"/>
            </a:xfrm>
            <a:prstGeom prst="rect">
              <a:avLst/>
            </a:prstGeom>
            <a:solidFill>
              <a:srgbClr val="FEA2B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97" name="Rectangle 1053"/>
            <p:cNvSpPr>
              <a:spLocks noChangeArrowheads="1"/>
            </p:cNvSpPr>
            <p:nvPr/>
          </p:nvSpPr>
          <p:spPr bwMode="auto">
            <a:xfrm>
              <a:off x="3223" y="1236"/>
              <a:ext cx="256" cy="7"/>
            </a:xfrm>
            <a:prstGeom prst="rect">
              <a:avLst/>
            </a:prstGeom>
            <a:solidFill>
              <a:srgbClr val="FEA0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98" name="Rectangle 1054"/>
            <p:cNvSpPr>
              <a:spLocks noChangeArrowheads="1"/>
            </p:cNvSpPr>
            <p:nvPr/>
          </p:nvSpPr>
          <p:spPr bwMode="auto">
            <a:xfrm>
              <a:off x="3223" y="1243"/>
              <a:ext cx="256" cy="8"/>
            </a:xfrm>
            <a:prstGeom prst="rect">
              <a:avLst/>
            </a:prstGeom>
            <a:solidFill>
              <a:srgbClr val="FE9C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99" name="Rectangle 1055"/>
            <p:cNvSpPr>
              <a:spLocks noChangeArrowheads="1"/>
            </p:cNvSpPr>
            <p:nvPr/>
          </p:nvSpPr>
          <p:spPr bwMode="auto">
            <a:xfrm>
              <a:off x="3223" y="1251"/>
              <a:ext cx="256" cy="7"/>
            </a:xfrm>
            <a:prstGeom prst="rect">
              <a:avLst/>
            </a:prstGeom>
            <a:solidFill>
              <a:srgbClr val="FE9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00" name="Rectangle 1056"/>
            <p:cNvSpPr>
              <a:spLocks noChangeArrowheads="1"/>
            </p:cNvSpPr>
            <p:nvPr/>
          </p:nvSpPr>
          <p:spPr bwMode="auto">
            <a:xfrm>
              <a:off x="3223" y="1258"/>
              <a:ext cx="256" cy="8"/>
            </a:xfrm>
            <a:prstGeom prst="rect">
              <a:avLst/>
            </a:prstGeom>
            <a:solidFill>
              <a:srgbClr val="FE96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01" name="Rectangle 1057"/>
            <p:cNvSpPr>
              <a:spLocks noChangeArrowheads="1"/>
            </p:cNvSpPr>
            <p:nvPr/>
          </p:nvSpPr>
          <p:spPr bwMode="auto">
            <a:xfrm>
              <a:off x="3223" y="1266"/>
              <a:ext cx="256" cy="7"/>
            </a:xfrm>
            <a:prstGeom prst="rect">
              <a:avLst/>
            </a:prstGeom>
            <a:solidFill>
              <a:srgbClr val="FE92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02" name="Rectangle 1058"/>
            <p:cNvSpPr>
              <a:spLocks noChangeArrowheads="1"/>
            </p:cNvSpPr>
            <p:nvPr/>
          </p:nvSpPr>
          <p:spPr bwMode="auto">
            <a:xfrm>
              <a:off x="3223" y="1273"/>
              <a:ext cx="256" cy="7"/>
            </a:xfrm>
            <a:prstGeom prst="rect">
              <a:avLst/>
            </a:prstGeom>
            <a:solidFill>
              <a:srgbClr val="FE8E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03" name="Rectangle 1059"/>
            <p:cNvSpPr>
              <a:spLocks noChangeArrowheads="1"/>
            </p:cNvSpPr>
            <p:nvPr/>
          </p:nvSpPr>
          <p:spPr bwMode="auto">
            <a:xfrm>
              <a:off x="3223" y="1280"/>
              <a:ext cx="256" cy="8"/>
            </a:xfrm>
            <a:prstGeom prst="rect">
              <a:avLst/>
            </a:prstGeom>
            <a:solidFill>
              <a:srgbClr val="FE8C9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04" name="Rectangle 1060"/>
            <p:cNvSpPr>
              <a:spLocks noChangeArrowheads="1"/>
            </p:cNvSpPr>
            <p:nvPr/>
          </p:nvSpPr>
          <p:spPr bwMode="auto">
            <a:xfrm>
              <a:off x="3223" y="1288"/>
              <a:ext cx="256" cy="7"/>
            </a:xfrm>
            <a:prstGeom prst="rect">
              <a:avLst/>
            </a:prstGeom>
            <a:solidFill>
              <a:srgbClr val="FE88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05" name="Rectangle 1061"/>
            <p:cNvSpPr>
              <a:spLocks noChangeArrowheads="1"/>
            </p:cNvSpPr>
            <p:nvPr/>
          </p:nvSpPr>
          <p:spPr bwMode="auto">
            <a:xfrm>
              <a:off x="3223" y="1295"/>
              <a:ext cx="256" cy="8"/>
            </a:xfrm>
            <a:prstGeom prst="rect">
              <a:avLst/>
            </a:prstGeom>
            <a:solidFill>
              <a:srgbClr val="FE84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06" name="Rectangle 1062"/>
            <p:cNvSpPr>
              <a:spLocks noChangeArrowheads="1"/>
            </p:cNvSpPr>
            <p:nvPr/>
          </p:nvSpPr>
          <p:spPr bwMode="auto">
            <a:xfrm>
              <a:off x="3223" y="1303"/>
              <a:ext cx="256" cy="7"/>
            </a:xfrm>
            <a:prstGeom prst="rect">
              <a:avLst/>
            </a:prstGeom>
            <a:solidFill>
              <a:srgbClr val="FE82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07" name="Rectangle 1063"/>
            <p:cNvSpPr>
              <a:spLocks noChangeArrowheads="1"/>
            </p:cNvSpPr>
            <p:nvPr/>
          </p:nvSpPr>
          <p:spPr bwMode="auto">
            <a:xfrm>
              <a:off x="3223" y="1310"/>
              <a:ext cx="256" cy="8"/>
            </a:xfrm>
            <a:prstGeom prst="rect">
              <a:avLst/>
            </a:prstGeom>
            <a:solidFill>
              <a:srgbClr val="FE7E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08" name="Rectangle 1064"/>
            <p:cNvSpPr>
              <a:spLocks noChangeArrowheads="1"/>
            </p:cNvSpPr>
            <p:nvPr/>
          </p:nvSpPr>
          <p:spPr bwMode="auto">
            <a:xfrm>
              <a:off x="3223" y="1318"/>
              <a:ext cx="256" cy="7"/>
            </a:xfrm>
            <a:prstGeom prst="rect">
              <a:avLst/>
            </a:prstGeom>
            <a:solidFill>
              <a:srgbClr val="FE7C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09" name="Rectangle 1065"/>
            <p:cNvSpPr>
              <a:spLocks noChangeArrowheads="1"/>
            </p:cNvSpPr>
            <p:nvPr/>
          </p:nvSpPr>
          <p:spPr bwMode="auto">
            <a:xfrm>
              <a:off x="3223" y="1325"/>
              <a:ext cx="256" cy="7"/>
            </a:xfrm>
            <a:prstGeom prst="rect">
              <a:avLst/>
            </a:prstGeom>
            <a:solidFill>
              <a:srgbClr val="FE78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10" name="Rectangle 1066"/>
            <p:cNvSpPr>
              <a:spLocks noChangeArrowheads="1"/>
            </p:cNvSpPr>
            <p:nvPr/>
          </p:nvSpPr>
          <p:spPr bwMode="auto">
            <a:xfrm>
              <a:off x="3223" y="1332"/>
              <a:ext cx="256" cy="8"/>
            </a:xfrm>
            <a:prstGeom prst="rect">
              <a:avLst/>
            </a:prstGeom>
            <a:solidFill>
              <a:srgbClr val="FE74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11" name="Rectangle 1067"/>
            <p:cNvSpPr>
              <a:spLocks noChangeArrowheads="1"/>
            </p:cNvSpPr>
            <p:nvPr/>
          </p:nvSpPr>
          <p:spPr bwMode="auto">
            <a:xfrm>
              <a:off x="3223" y="1340"/>
              <a:ext cx="256" cy="7"/>
            </a:xfrm>
            <a:prstGeom prst="rect">
              <a:avLst/>
            </a:prstGeom>
            <a:solidFill>
              <a:srgbClr val="FE72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12" name="Rectangle 1068"/>
            <p:cNvSpPr>
              <a:spLocks noChangeArrowheads="1"/>
            </p:cNvSpPr>
            <p:nvPr/>
          </p:nvSpPr>
          <p:spPr bwMode="auto">
            <a:xfrm>
              <a:off x="3223" y="1347"/>
              <a:ext cx="256" cy="8"/>
            </a:xfrm>
            <a:prstGeom prst="rect">
              <a:avLst/>
            </a:prstGeom>
            <a:solidFill>
              <a:srgbClr val="FE6E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13" name="Rectangle 1069"/>
            <p:cNvSpPr>
              <a:spLocks noChangeArrowheads="1"/>
            </p:cNvSpPr>
            <p:nvPr/>
          </p:nvSpPr>
          <p:spPr bwMode="auto">
            <a:xfrm>
              <a:off x="3223" y="1355"/>
              <a:ext cx="256" cy="7"/>
            </a:xfrm>
            <a:prstGeom prst="rect">
              <a:avLst/>
            </a:prstGeom>
            <a:solidFill>
              <a:srgbClr val="FE6A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14" name="Rectangle 1070"/>
            <p:cNvSpPr>
              <a:spLocks noChangeArrowheads="1"/>
            </p:cNvSpPr>
            <p:nvPr/>
          </p:nvSpPr>
          <p:spPr bwMode="auto">
            <a:xfrm>
              <a:off x="3223" y="1362"/>
              <a:ext cx="256" cy="7"/>
            </a:xfrm>
            <a:prstGeom prst="rect">
              <a:avLst/>
            </a:prstGeom>
            <a:solidFill>
              <a:srgbClr val="FE68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15" name="Rectangle 1071"/>
            <p:cNvSpPr>
              <a:spLocks noChangeArrowheads="1"/>
            </p:cNvSpPr>
            <p:nvPr/>
          </p:nvSpPr>
          <p:spPr bwMode="auto">
            <a:xfrm>
              <a:off x="3223" y="1369"/>
              <a:ext cx="256" cy="8"/>
            </a:xfrm>
            <a:prstGeom prst="rect">
              <a:avLst/>
            </a:prstGeom>
            <a:solidFill>
              <a:srgbClr val="FE64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16" name="Rectangle 1072"/>
            <p:cNvSpPr>
              <a:spLocks noChangeArrowheads="1"/>
            </p:cNvSpPr>
            <p:nvPr/>
          </p:nvSpPr>
          <p:spPr bwMode="auto">
            <a:xfrm>
              <a:off x="3223" y="1377"/>
              <a:ext cx="256" cy="7"/>
            </a:xfrm>
            <a:prstGeom prst="rect">
              <a:avLst/>
            </a:prstGeom>
            <a:solidFill>
              <a:srgbClr val="FE60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17" name="Rectangle 1073"/>
            <p:cNvSpPr>
              <a:spLocks noChangeArrowheads="1"/>
            </p:cNvSpPr>
            <p:nvPr/>
          </p:nvSpPr>
          <p:spPr bwMode="auto">
            <a:xfrm>
              <a:off x="3223" y="1384"/>
              <a:ext cx="256" cy="8"/>
            </a:xfrm>
            <a:prstGeom prst="rect">
              <a:avLst/>
            </a:prstGeom>
            <a:solidFill>
              <a:srgbClr val="FE5E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18" name="Rectangle 1074"/>
            <p:cNvSpPr>
              <a:spLocks noChangeArrowheads="1"/>
            </p:cNvSpPr>
            <p:nvPr/>
          </p:nvSpPr>
          <p:spPr bwMode="auto">
            <a:xfrm>
              <a:off x="3223" y="1392"/>
              <a:ext cx="256" cy="7"/>
            </a:xfrm>
            <a:prstGeom prst="rect">
              <a:avLst/>
            </a:prstGeom>
            <a:solidFill>
              <a:srgbClr val="FD5A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19" name="Rectangle 1075"/>
            <p:cNvSpPr>
              <a:spLocks noChangeArrowheads="1"/>
            </p:cNvSpPr>
            <p:nvPr/>
          </p:nvSpPr>
          <p:spPr bwMode="auto">
            <a:xfrm>
              <a:off x="3223" y="1399"/>
              <a:ext cx="256" cy="8"/>
            </a:xfrm>
            <a:prstGeom prst="rect">
              <a:avLst/>
            </a:prstGeom>
            <a:solidFill>
              <a:srgbClr val="FD56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20" name="Rectangle 1076"/>
            <p:cNvSpPr>
              <a:spLocks noChangeArrowheads="1"/>
            </p:cNvSpPr>
            <p:nvPr/>
          </p:nvSpPr>
          <p:spPr bwMode="auto">
            <a:xfrm>
              <a:off x="3223" y="1407"/>
              <a:ext cx="256" cy="7"/>
            </a:xfrm>
            <a:prstGeom prst="rect">
              <a:avLst/>
            </a:prstGeom>
            <a:solidFill>
              <a:srgbClr val="FD54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21" name="Rectangle 1077"/>
            <p:cNvSpPr>
              <a:spLocks noChangeArrowheads="1"/>
            </p:cNvSpPr>
            <p:nvPr/>
          </p:nvSpPr>
          <p:spPr bwMode="auto">
            <a:xfrm>
              <a:off x="3223" y="1414"/>
              <a:ext cx="256" cy="7"/>
            </a:xfrm>
            <a:prstGeom prst="rect">
              <a:avLst/>
            </a:prstGeom>
            <a:solidFill>
              <a:srgbClr val="FD5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22" name="Rectangle 1078"/>
            <p:cNvSpPr>
              <a:spLocks noChangeArrowheads="1"/>
            </p:cNvSpPr>
            <p:nvPr/>
          </p:nvSpPr>
          <p:spPr bwMode="auto">
            <a:xfrm>
              <a:off x="3223" y="1421"/>
              <a:ext cx="256" cy="8"/>
            </a:xfrm>
            <a:prstGeom prst="rect">
              <a:avLst/>
            </a:prstGeom>
            <a:solidFill>
              <a:srgbClr val="FD4C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23" name="Rectangle 1079"/>
            <p:cNvSpPr>
              <a:spLocks noChangeArrowheads="1"/>
            </p:cNvSpPr>
            <p:nvPr/>
          </p:nvSpPr>
          <p:spPr bwMode="auto">
            <a:xfrm>
              <a:off x="3223" y="1429"/>
              <a:ext cx="256" cy="7"/>
            </a:xfrm>
            <a:prstGeom prst="rect">
              <a:avLst/>
            </a:prstGeom>
            <a:solidFill>
              <a:srgbClr val="FD4A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24" name="Rectangle 1080"/>
            <p:cNvSpPr>
              <a:spLocks noChangeArrowheads="1"/>
            </p:cNvSpPr>
            <p:nvPr/>
          </p:nvSpPr>
          <p:spPr bwMode="auto">
            <a:xfrm>
              <a:off x="3223" y="1436"/>
              <a:ext cx="256" cy="8"/>
            </a:xfrm>
            <a:prstGeom prst="rect">
              <a:avLst/>
            </a:prstGeom>
            <a:solidFill>
              <a:srgbClr val="FD46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25" name="Rectangle 1081"/>
            <p:cNvSpPr>
              <a:spLocks noChangeArrowheads="1"/>
            </p:cNvSpPr>
            <p:nvPr/>
          </p:nvSpPr>
          <p:spPr bwMode="auto">
            <a:xfrm>
              <a:off x="3223" y="1444"/>
              <a:ext cx="256" cy="7"/>
            </a:xfrm>
            <a:prstGeom prst="rect">
              <a:avLst/>
            </a:prstGeom>
            <a:solidFill>
              <a:srgbClr val="FD44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26" name="Rectangle 1082"/>
            <p:cNvSpPr>
              <a:spLocks noChangeArrowheads="1"/>
            </p:cNvSpPr>
            <p:nvPr/>
          </p:nvSpPr>
          <p:spPr bwMode="auto">
            <a:xfrm>
              <a:off x="3223" y="1451"/>
              <a:ext cx="256" cy="7"/>
            </a:xfrm>
            <a:prstGeom prst="rect">
              <a:avLst/>
            </a:prstGeom>
            <a:solidFill>
              <a:srgbClr val="FD40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27" name="Rectangle 1083"/>
            <p:cNvSpPr>
              <a:spLocks noChangeArrowheads="1"/>
            </p:cNvSpPr>
            <p:nvPr/>
          </p:nvSpPr>
          <p:spPr bwMode="auto">
            <a:xfrm>
              <a:off x="3223" y="1458"/>
              <a:ext cx="256" cy="8"/>
            </a:xfrm>
            <a:prstGeom prst="rect">
              <a:avLst/>
            </a:prstGeom>
            <a:solidFill>
              <a:srgbClr val="FD3C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28" name="Rectangle 1084"/>
            <p:cNvSpPr>
              <a:spLocks noChangeArrowheads="1"/>
            </p:cNvSpPr>
            <p:nvPr/>
          </p:nvSpPr>
          <p:spPr bwMode="auto">
            <a:xfrm>
              <a:off x="3223" y="1466"/>
              <a:ext cx="256" cy="7"/>
            </a:xfrm>
            <a:prstGeom prst="rect">
              <a:avLst/>
            </a:prstGeom>
            <a:solidFill>
              <a:srgbClr val="FD3A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29" name="Rectangle 1085"/>
            <p:cNvSpPr>
              <a:spLocks noChangeArrowheads="1"/>
            </p:cNvSpPr>
            <p:nvPr/>
          </p:nvSpPr>
          <p:spPr bwMode="auto">
            <a:xfrm>
              <a:off x="3223" y="1473"/>
              <a:ext cx="256" cy="8"/>
            </a:xfrm>
            <a:prstGeom prst="rect">
              <a:avLst/>
            </a:prstGeom>
            <a:solidFill>
              <a:srgbClr val="FD365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30" name="Rectangle 1086"/>
            <p:cNvSpPr>
              <a:spLocks noChangeArrowheads="1"/>
            </p:cNvSpPr>
            <p:nvPr/>
          </p:nvSpPr>
          <p:spPr bwMode="auto">
            <a:xfrm>
              <a:off x="3223" y="1481"/>
              <a:ext cx="256" cy="7"/>
            </a:xfrm>
            <a:prstGeom prst="rect">
              <a:avLst/>
            </a:prstGeom>
            <a:solidFill>
              <a:srgbClr val="FD3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31" name="Rectangle 1087"/>
            <p:cNvSpPr>
              <a:spLocks noChangeArrowheads="1"/>
            </p:cNvSpPr>
            <p:nvPr/>
          </p:nvSpPr>
          <p:spPr bwMode="auto">
            <a:xfrm>
              <a:off x="3223" y="1488"/>
              <a:ext cx="256" cy="8"/>
            </a:xfrm>
            <a:prstGeom prst="rect">
              <a:avLst/>
            </a:prstGeom>
            <a:solidFill>
              <a:srgbClr val="FD30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32" name="Rectangle 1088"/>
            <p:cNvSpPr>
              <a:spLocks noChangeArrowheads="1"/>
            </p:cNvSpPr>
            <p:nvPr/>
          </p:nvSpPr>
          <p:spPr bwMode="auto">
            <a:xfrm>
              <a:off x="3223" y="1496"/>
              <a:ext cx="256" cy="7"/>
            </a:xfrm>
            <a:prstGeom prst="rect">
              <a:avLst/>
            </a:prstGeom>
            <a:solidFill>
              <a:srgbClr val="FD2C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33" name="Rectangle 1089"/>
            <p:cNvSpPr>
              <a:spLocks noChangeArrowheads="1"/>
            </p:cNvSpPr>
            <p:nvPr/>
          </p:nvSpPr>
          <p:spPr bwMode="auto">
            <a:xfrm>
              <a:off x="3223" y="1503"/>
              <a:ext cx="256" cy="7"/>
            </a:xfrm>
            <a:prstGeom prst="rect">
              <a:avLst/>
            </a:prstGeom>
            <a:solidFill>
              <a:srgbClr val="FD28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34" name="Rectangle 1090"/>
            <p:cNvSpPr>
              <a:spLocks noChangeArrowheads="1"/>
            </p:cNvSpPr>
            <p:nvPr/>
          </p:nvSpPr>
          <p:spPr bwMode="auto">
            <a:xfrm>
              <a:off x="3223" y="1510"/>
              <a:ext cx="256" cy="8"/>
            </a:xfrm>
            <a:prstGeom prst="rect">
              <a:avLst/>
            </a:prstGeom>
            <a:solidFill>
              <a:srgbClr val="FD26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35" name="Rectangle 1091"/>
            <p:cNvSpPr>
              <a:spLocks noChangeArrowheads="1"/>
            </p:cNvSpPr>
            <p:nvPr/>
          </p:nvSpPr>
          <p:spPr bwMode="auto">
            <a:xfrm>
              <a:off x="3223" y="1518"/>
              <a:ext cx="256" cy="7"/>
            </a:xfrm>
            <a:prstGeom prst="rect">
              <a:avLst/>
            </a:prstGeom>
            <a:solidFill>
              <a:srgbClr val="FD22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36" name="Rectangle 1092"/>
            <p:cNvSpPr>
              <a:spLocks noChangeArrowheads="1"/>
            </p:cNvSpPr>
            <p:nvPr/>
          </p:nvSpPr>
          <p:spPr bwMode="auto">
            <a:xfrm>
              <a:off x="3223" y="1525"/>
              <a:ext cx="256" cy="8"/>
            </a:xfrm>
            <a:prstGeom prst="rect">
              <a:avLst/>
            </a:prstGeom>
            <a:solidFill>
              <a:srgbClr val="FD1E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37" name="Rectangle 1093"/>
            <p:cNvSpPr>
              <a:spLocks noChangeArrowheads="1"/>
            </p:cNvSpPr>
            <p:nvPr/>
          </p:nvSpPr>
          <p:spPr bwMode="auto">
            <a:xfrm>
              <a:off x="3223" y="1533"/>
              <a:ext cx="256" cy="7"/>
            </a:xfrm>
            <a:prstGeom prst="rect">
              <a:avLst/>
            </a:prstGeom>
            <a:solidFill>
              <a:srgbClr val="FD1C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38" name="Rectangle 1094"/>
            <p:cNvSpPr>
              <a:spLocks noChangeArrowheads="1"/>
            </p:cNvSpPr>
            <p:nvPr/>
          </p:nvSpPr>
          <p:spPr bwMode="auto">
            <a:xfrm>
              <a:off x="3223" y="1540"/>
              <a:ext cx="256" cy="7"/>
            </a:xfrm>
            <a:prstGeom prst="rect">
              <a:avLst/>
            </a:prstGeom>
            <a:solidFill>
              <a:srgbClr val="FD18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39" name="Rectangle 1095"/>
            <p:cNvSpPr>
              <a:spLocks noChangeArrowheads="1"/>
            </p:cNvSpPr>
            <p:nvPr/>
          </p:nvSpPr>
          <p:spPr bwMode="auto">
            <a:xfrm>
              <a:off x="3223" y="1547"/>
              <a:ext cx="256" cy="8"/>
            </a:xfrm>
            <a:prstGeom prst="rect">
              <a:avLst/>
            </a:prstGeom>
            <a:solidFill>
              <a:srgbClr val="FD143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40" name="Rectangle 1096"/>
            <p:cNvSpPr>
              <a:spLocks noChangeArrowheads="1"/>
            </p:cNvSpPr>
            <p:nvPr/>
          </p:nvSpPr>
          <p:spPr bwMode="auto">
            <a:xfrm>
              <a:off x="3223" y="1555"/>
              <a:ext cx="256" cy="7"/>
            </a:xfrm>
            <a:prstGeom prst="rect">
              <a:avLst/>
            </a:prstGeom>
            <a:solidFill>
              <a:srgbClr val="FD12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41" name="Rectangle 1097"/>
            <p:cNvSpPr>
              <a:spLocks noChangeArrowheads="1"/>
            </p:cNvSpPr>
            <p:nvPr/>
          </p:nvSpPr>
          <p:spPr bwMode="auto">
            <a:xfrm>
              <a:off x="3223" y="1562"/>
              <a:ext cx="256" cy="8"/>
            </a:xfrm>
            <a:prstGeom prst="rect">
              <a:avLst/>
            </a:prstGeom>
            <a:solidFill>
              <a:srgbClr val="FD0E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42" name="Rectangle 1098"/>
            <p:cNvSpPr>
              <a:spLocks noChangeArrowheads="1"/>
            </p:cNvSpPr>
            <p:nvPr/>
          </p:nvSpPr>
          <p:spPr bwMode="auto">
            <a:xfrm>
              <a:off x="3223" y="1570"/>
              <a:ext cx="256" cy="7"/>
            </a:xfrm>
            <a:prstGeom prst="rect">
              <a:avLst/>
            </a:prstGeom>
            <a:solidFill>
              <a:srgbClr val="FD0C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43" name="Rectangle 1099"/>
            <p:cNvSpPr>
              <a:spLocks noChangeArrowheads="1"/>
            </p:cNvSpPr>
            <p:nvPr/>
          </p:nvSpPr>
          <p:spPr bwMode="auto">
            <a:xfrm>
              <a:off x="3223" y="1577"/>
              <a:ext cx="256" cy="8"/>
            </a:xfrm>
            <a:prstGeom prst="rect">
              <a:avLst/>
            </a:prstGeom>
            <a:solidFill>
              <a:srgbClr val="FD08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44" name="Rectangle 1100"/>
            <p:cNvSpPr>
              <a:spLocks noChangeArrowheads="1"/>
            </p:cNvSpPr>
            <p:nvPr/>
          </p:nvSpPr>
          <p:spPr bwMode="auto">
            <a:xfrm>
              <a:off x="3223" y="1585"/>
              <a:ext cx="256" cy="7"/>
            </a:xfrm>
            <a:prstGeom prst="rect">
              <a:avLst/>
            </a:prstGeom>
            <a:solidFill>
              <a:srgbClr val="FC04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45" name="Rectangle 1101"/>
            <p:cNvSpPr>
              <a:spLocks noChangeArrowheads="1"/>
            </p:cNvSpPr>
            <p:nvPr/>
          </p:nvSpPr>
          <p:spPr bwMode="auto">
            <a:xfrm>
              <a:off x="3223" y="1592"/>
              <a:ext cx="256" cy="7"/>
            </a:xfrm>
            <a:prstGeom prst="rect">
              <a:avLst/>
            </a:prstGeom>
            <a:solidFill>
              <a:srgbClr val="FC03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46" name="Rectangle 1102"/>
            <p:cNvSpPr>
              <a:spLocks noChangeArrowheads="1"/>
            </p:cNvSpPr>
            <p:nvPr/>
          </p:nvSpPr>
          <p:spPr bwMode="auto">
            <a:xfrm>
              <a:off x="3223" y="1599"/>
              <a:ext cx="256" cy="30"/>
            </a:xfrm>
            <a:prstGeom prst="rect">
              <a:avLst/>
            </a:prstGeom>
            <a:solidFill>
              <a:srgbClr val="FC03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747" name="Rectangle 1103"/>
            <p:cNvSpPr>
              <a:spLocks noChangeArrowheads="1"/>
            </p:cNvSpPr>
            <p:nvPr/>
          </p:nvSpPr>
          <p:spPr bwMode="auto">
            <a:xfrm>
              <a:off x="3226" y="1083"/>
              <a:ext cx="250" cy="536"/>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grpSp>
        <p:nvGrpSpPr>
          <p:cNvPr id="97289" name="Group 1104"/>
          <p:cNvGrpSpPr>
            <a:grpSpLocks/>
          </p:cNvGrpSpPr>
          <p:nvPr/>
        </p:nvGrpSpPr>
        <p:grpSpPr bwMode="auto">
          <a:xfrm>
            <a:off x="6453664" y="2968943"/>
            <a:ext cx="214313" cy="85725"/>
            <a:chOff x="3264" y="1617"/>
            <a:chExt cx="174" cy="57"/>
          </a:xfrm>
        </p:grpSpPr>
        <p:sp>
          <p:nvSpPr>
            <p:cNvPr id="137515" name="Freeform 1105"/>
            <p:cNvSpPr>
              <a:spLocks/>
            </p:cNvSpPr>
            <p:nvPr/>
          </p:nvSpPr>
          <p:spPr bwMode="auto">
            <a:xfrm>
              <a:off x="343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16" name="Freeform 1106"/>
            <p:cNvSpPr>
              <a:spLocks/>
            </p:cNvSpPr>
            <p:nvPr/>
          </p:nvSpPr>
          <p:spPr bwMode="auto">
            <a:xfrm>
              <a:off x="326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17" name="Freeform 1107"/>
            <p:cNvSpPr>
              <a:spLocks/>
            </p:cNvSpPr>
            <p:nvPr/>
          </p:nvSpPr>
          <p:spPr bwMode="auto">
            <a:xfrm>
              <a:off x="343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18" name="Freeform 1108"/>
            <p:cNvSpPr>
              <a:spLocks/>
            </p:cNvSpPr>
            <p:nvPr/>
          </p:nvSpPr>
          <p:spPr bwMode="auto">
            <a:xfrm>
              <a:off x="326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19" name="Freeform 1109"/>
            <p:cNvSpPr>
              <a:spLocks/>
            </p:cNvSpPr>
            <p:nvPr/>
          </p:nvSpPr>
          <p:spPr bwMode="auto">
            <a:xfrm>
              <a:off x="343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20" name="Rectangle 1110"/>
            <p:cNvSpPr>
              <a:spLocks noChangeArrowheads="1"/>
            </p:cNvSpPr>
            <p:nvPr/>
          </p:nvSpPr>
          <p:spPr bwMode="auto">
            <a:xfrm>
              <a:off x="3264" y="1622"/>
              <a:ext cx="7" cy="52"/>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521" name="Rectangle 1111"/>
            <p:cNvSpPr>
              <a:spLocks noChangeArrowheads="1"/>
            </p:cNvSpPr>
            <p:nvPr/>
          </p:nvSpPr>
          <p:spPr bwMode="auto">
            <a:xfrm>
              <a:off x="3430" y="1622"/>
              <a:ext cx="7" cy="52"/>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522" name="Freeform 1112"/>
            <p:cNvSpPr>
              <a:spLocks/>
            </p:cNvSpPr>
            <p:nvPr/>
          </p:nvSpPr>
          <p:spPr bwMode="auto">
            <a:xfrm>
              <a:off x="3271"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23" name="Freeform 1113"/>
            <p:cNvSpPr>
              <a:spLocks/>
            </p:cNvSpPr>
            <p:nvPr/>
          </p:nvSpPr>
          <p:spPr bwMode="auto">
            <a:xfrm>
              <a:off x="343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24" name="Freeform 1114"/>
            <p:cNvSpPr>
              <a:spLocks/>
            </p:cNvSpPr>
            <p:nvPr/>
          </p:nvSpPr>
          <p:spPr bwMode="auto">
            <a:xfrm>
              <a:off x="3271"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25" name="Freeform 1115"/>
            <p:cNvSpPr>
              <a:spLocks/>
            </p:cNvSpPr>
            <p:nvPr/>
          </p:nvSpPr>
          <p:spPr bwMode="auto">
            <a:xfrm>
              <a:off x="343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26" name="Freeform 1116"/>
            <p:cNvSpPr>
              <a:spLocks/>
            </p:cNvSpPr>
            <p:nvPr/>
          </p:nvSpPr>
          <p:spPr bwMode="auto">
            <a:xfrm>
              <a:off x="3271"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27" name="Freeform 1117"/>
            <p:cNvSpPr>
              <a:spLocks/>
            </p:cNvSpPr>
            <p:nvPr/>
          </p:nvSpPr>
          <p:spPr bwMode="auto">
            <a:xfrm>
              <a:off x="343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28" name="Freeform 1118"/>
            <p:cNvSpPr>
              <a:spLocks/>
            </p:cNvSpPr>
            <p:nvPr/>
          </p:nvSpPr>
          <p:spPr bwMode="auto">
            <a:xfrm>
              <a:off x="3271"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29" name="Freeform 1119"/>
            <p:cNvSpPr>
              <a:spLocks/>
            </p:cNvSpPr>
            <p:nvPr/>
          </p:nvSpPr>
          <p:spPr bwMode="auto">
            <a:xfrm>
              <a:off x="343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30" name="Freeform 1120"/>
            <p:cNvSpPr>
              <a:spLocks/>
            </p:cNvSpPr>
            <p:nvPr/>
          </p:nvSpPr>
          <p:spPr bwMode="auto">
            <a:xfrm>
              <a:off x="3271"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31" name="Freeform 1121"/>
            <p:cNvSpPr>
              <a:spLocks/>
            </p:cNvSpPr>
            <p:nvPr/>
          </p:nvSpPr>
          <p:spPr bwMode="auto">
            <a:xfrm>
              <a:off x="343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32" name="Freeform 1122"/>
            <p:cNvSpPr>
              <a:spLocks/>
            </p:cNvSpPr>
            <p:nvPr/>
          </p:nvSpPr>
          <p:spPr bwMode="auto">
            <a:xfrm>
              <a:off x="3271"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33" name="Freeform 1123"/>
            <p:cNvSpPr>
              <a:spLocks/>
            </p:cNvSpPr>
            <p:nvPr/>
          </p:nvSpPr>
          <p:spPr bwMode="auto">
            <a:xfrm>
              <a:off x="343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34" name="Rectangle 1124"/>
            <p:cNvSpPr>
              <a:spLocks noChangeArrowheads="1"/>
            </p:cNvSpPr>
            <p:nvPr/>
          </p:nvSpPr>
          <p:spPr bwMode="auto">
            <a:xfrm>
              <a:off x="3271" y="1622"/>
              <a:ext cx="7" cy="52"/>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535" name="Rectangle 1125"/>
            <p:cNvSpPr>
              <a:spLocks noChangeArrowheads="1"/>
            </p:cNvSpPr>
            <p:nvPr/>
          </p:nvSpPr>
          <p:spPr bwMode="auto">
            <a:xfrm>
              <a:off x="3424" y="1622"/>
              <a:ext cx="6" cy="52"/>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536" name="Freeform 1126"/>
            <p:cNvSpPr>
              <a:spLocks/>
            </p:cNvSpPr>
            <p:nvPr/>
          </p:nvSpPr>
          <p:spPr bwMode="auto">
            <a:xfrm>
              <a:off x="3278"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37" name="Freeform 1127"/>
            <p:cNvSpPr>
              <a:spLocks/>
            </p:cNvSpPr>
            <p:nvPr/>
          </p:nvSpPr>
          <p:spPr bwMode="auto">
            <a:xfrm>
              <a:off x="342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38" name="Freeform 1128"/>
            <p:cNvSpPr>
              <a:spLocks/>
            </p:cNvSpPr>
            <p:nvPr/>
          </p:nvSpPr>
          <p:spPr bwMode="auto">
            <a:xfrm>
              <a:off x="3278"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39" name="Freeform 1129"/>
            <p:cNvSpPr>
              <a:spLocks/>
            </p:cNvSpPr>
            <p:nvPr/>
          </p:nvSpPr>
          <p:spPr bwMode="auto">
            <a:xfrm>
              <a:off x="342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40" name="Freeform 1130"/>
            <p:cNvSpPr>
              <a:spLocks/>
            </p:cNvSpPr>
            <p:nvPr/>
          </p:nvSpPr>
          <p:spPr bwMode="auto">
            <a:xfrm>
              <a:off x="3278"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41" name="Freeform 1131"/>
            <p:cNvSpPr>
              <a:spLocks/>
            </p:cNvSpPr>
            <p:nvPr/>
          </p:nvSpPr>
          <p:spPr bwMode="auto">
            <a:xfrm>
              <a:off x="342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42" name="Freeform 1132"/>
            <p:cNvSpPr>
              <a:spLocks/>
            </p:cNvSpPr>
            <p:nvPr/>
          </p:nvSpPr>
          <p:spPr bwMode="auto">
            <a:xfrm>
              <a:off x="3278"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43" name="Freeform 1133"/>
            <p:cNvSpPr>
              <a:spLocks/>
            </p:cNvSpPr>
            <p:nvPr/>
          </p:nvSpPr>
          <p:spPr bwMode="auto">
            <a:xfrm>
              <a:off x="342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44" name="Freeform 1134"/>
            <p:cNvSpPr>
              <a:spLocks/>
            </p:cNvSpPr>
            <p:nvPr/>
          </p:nvSpPr>
          <p:spPr bwMode="auto">
            <a:xfrm>
              <a:off x="3278"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45" name="Freeform 1135"/>
            <p:cNvSpPr>
              <a:spLocks/>
            </p:cNvSpPr>
            <p:nvPr/>
          </p:nvSpPr>
          <p:spPr bwMode="auto">
            <a:xfrm>
              <a:off x="342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46" name="Rectangle 1136"/>
            <p:cNvSpPr>
              <a:spLocks noChangeArrowheads="1"/>
            </p:cNvSpPr>
            <p:nvPr/>
          </p:nvSpPr>
          <p:spPr bwMode="auto">
            <a:xfrm>
              <a:off x="3278" y="1622"/>
              <a:ext cx="7" cy="52"/>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547" name="Rectangle 1137"/>
            <p:cNvSpPr>
              <a:spLocks noChangeArrowheads="1"/>
            </p:cNvSpPr>
            <p:nvPr/>
          </p:nvSpPr>
          <p:spPr bwMode="auto">
            <a:xfrm>
              <a:off x="3417" y="1622"/>
              <a:ext cx="7" cy="52"/>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548" name="Freeform 1138"/>
            <p:cNvSpPr>
              <a:spLocks/>
            </p:cNvSpPr>
            <p:nvPr/>
          </p:nvSpPr>
          <p:spPr bwMode="auto">
            <a:xfrm>
              <a:off x="3285"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49" name="Freeform 1139"/>
            <p:cNvSpPr>
              <a:spLocks/>
            </p:cNvSpPr>
            <p:nvPr/>
          </p:nvSpPr>
          <p:spPr bwMode="auto">
            <a:xfrm>
              <a:off x="341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50" name="Freeform 1140"/>
            <p:cNvSpPr>
              <a:spLocks/>
            </p:cNvSpPr>
            <p:nvPr/>
          </p:nvSpPr>
          <p:spPr bwMode="auto">
            <a:xfrm>
              <a:off x="3285"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51" name="Freeform 1141"/>
            <p:cNvSpPr>
              <a:spLocks/>
            </p:cNvSpPr>
            <p:nvPr/>
          </p:nvSpPr>
          <p:spPr bwMode="auto">
            <a:xfrm>
              <a:off x="341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52" name="Freeform 1142"/>
            <p:cNvSpPr>
              <a:spLocks/>
            </p:cNvSpPr>
            <p:nvPr/>
          </p:nvSpPr>
          <p:spPr bwMode="auto">
            <a:xfrm>
              <a:off x="3285"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53" name="Freeform 1143"/>
            <p:cNvSpPr>
              <a:spLocks/>
            </p:cNvSpPr>
            <p:nvPr/>
          </p:nvSpPr>
          <p:spPr bwMode="auto">
            <a:xfrm>
              <a:off x="341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54" name="Freeform 1144"/>
            <p:cNvSpPr>
              <a:spLocks/>
            </p:cNvSpPr>
            <p:nvPr/>
          </p:nvSpPr>
          <p:spPr bwMode="auto">
            <a:xfrm>
              <a:off x="3285"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55" name="Freeform 1145"/>
            <p:cNvSpPr>
              <a:spLocks/>
            </p:cNvSpPr>
            <p:nvPr/>
          </p:nvSpPr>
          <p:spPr bwMode="auto">
            <a:xfrm>
              <a:off x="341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4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56" name="Freeform 1146"/>
            <p:cNvSpPr>
              <a:spLocks/>
            </p:cNvSpPr>
            <p:nvPr/>
          </p:nvSpPr>
          <p:spPr bwMode="auto">
            <a:xfrm>
              <a:off x="3285"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4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57" name="Freeform 1147"/>
            <p:cNvSpPr>
              <a:spLocks/>
            </p:cNvSpPr>
            <p:nvPr/>
          </p:nvSpPr>
          <p:spPr bwMode="auto">
            <a:xfrm>
              <a:off x="341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58" name="Freeform 1148"/>
            <p:cNvSpPr>
              <a:spLocks/>
            </p:cNvSpPr>
            <p:nvPr/>
          </p:nvSpPr>
          <p:spPr bwMode="auto">
            <a:xfrm>
              <a:off x="3285"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59" name="Freeform 1149"/>
            <p:cNvSpPr>
              <a:spLocks/>
            </p:cNvSpPr>
            <p:nvPr/>
          </p:nvSpPr>
          <p:spPr bwMode="auto">
            <a:xfrm>
              <a:off x="341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60" name="Rectangle 1150"/>
            <p:cNvSpPr>
              <a:spLocks noChangeArrowheads="1"/>
            </p:cNvSpPr>
            <p:nvPr/>
          </p:nvSpPr>
          <p:spPr bwMode="auto">
            <a:xfrm>
              <a:off x="3285" y="1622"/>
              <a:ext cx="7" cy="52"/>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561" name="Rectangle 1151"/>
            <p:cNvSpPr>
              <a:spLocks noChangeArrowheads="1"/>
            </p:cNvSpPr>
            <p:nvPr/>
          </p:nvSpPr>
          <p:spPr bwMode="auto">
            <a:xfrm>
              <a:off x="3410" y="1622"/>
              <a:ext cx="7" cy="52"/>
            </a:xfrm>
            <a:prstGeom prst="rect">
              <a:avLst/>
            </a:prstGeom>
            <a:solidFill>
              <a:srgbClr val="9E9E9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562" name="Freeform 1152"/>
            <p:cNvSpPr>
              <a:spLocks/>
            </p:cNvSpPr>
            <p:nvPr/>
          </p:nvSpPr>
          <p:spPr bwMode="auto">
            <a:xfrm>
              <a:off x="3292"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63" name="Freeform 1153"/>
            <p:cNvSpPr>
              <a:spLocks/>
            </p:cNvSpPr>
            <p:nvPr/>
          </p:nvSpPr>
          <p:spPr bwMode="auto">
            <a:xfrm>
              <a:off x="341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64" name="Freeform 1154"/>
            <p:cNvSpPr>
              <a:spLocks/>
            </p:cNvSpPr>
            <p:nvPr/>
          </p:nvSpPr>
          <p:spPr bwMode="auto">
            <a:xfrm>
              <a:off x="3292"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65" name="Freeform 1155"/>
            <p:cNvSpPr>
              <a:spLocks/>
            </p:cNvSpPr>
            <p:nvPr/>
          </p:nvSpPr>
          <p:spPr bwMode="auto">
            <a:xfrm>
              <a:off x="341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66" name="Freeform 1156"/>
            <p:cNvSpPr>
              <a:spLocks/>
            </p:cNvSpPr>
            <p:nvPr/>
          </p:nvSpPr>
          <p:spPr bwMode="auto">
            <a:xfrm>
              <a:off x="3292"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67" name="Freeform 1157"/>
            <p:cNvSpPr>
              <a:spLocks/>
            </p:cNvSpPr>
            <p:nvPr/>
          </p:nvSpPr>
          <p:spPr bwMode="auto">
            <a:xfrm>
              <a:off x="341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68" name="Freeform 1158"/>
            <p:cNvSpPr>
              <a:spLocks/>
            </p:cNvSpPr>
            <p:nvPr/>
          </p:nvSpPr>
          <p:spPr bwMode="auto">
            <a:xfrm>
              <a:off x="3292"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69" name="Freeform 1159"/>
            <p:cNvSpPr>
              <a:spLocks/>
            </p:cNvSpPr>
            <p:nvPr/>
          </p:nvSpPr>
          <p:spPr bwMode="auto">
            <a:xfrm>
              <a:off x="341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70" name="Freeform 1160"/>
            <p:cNvSpPr>
              <a:spLocks/>
            </p:cNvSpPr>
            <p:nvPr/>
          </p:nvSpPr>
          <p:spPr bwMode="auto">
            <a:xfrm>
              <a:off x="3292"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71" name="Freeform 1161"/>
            <p:cNvSpPr>
              <a:spLocks/>
            </p:cNvSpPr>
            <p:nvPr/>
          </p:nvSpPr>
          <p:spPr bwMode="auto">
            <a:xfrm>
              <a:off x="341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72" name="Rectangle 1162"/>
            <p:cNvSpPr>
              <a:spLocks noChangeArrowheads="1"/>
            </p:cNvSpPr>
            <p:nvPr/>
          </p:nvSpPr>
          <p:spPr bwMode="auto">
            <a:xfrm>
              <a:off x="3292" y="1622"/>
              <a:ext cx="7" cy="52"/>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573" name="Rectangle 1163"/>
            <p:cNvSpPr>
              <a:spLocks noChangeArrowheads="1"/>
            </p:cNvSpPr>
            <p:nvPr/>
          </p:nvSpPr>
          <p:spPr bwMode="auto">
            <a:xfrm>
              <a:off x="3403" y="1622"/>
              <a:ext cx="7" cy="52"/>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574" name="Freeform 1164"/>
            <p:cNvSpPr>
              <a:spLocks/>
            </p:cNvSpPr>
            <p:nvPr/>
          </p:nvSpPr>
          <p:spPr bwMode="auto">
            <a:xfrm>
              <a:off x="3299"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75" name="Freeform 1165"/>
            <p:cNvSpPr>
              <a:spLocks/>
            </p:cNvSpPr>
            <p:nvPr/>
          </p:nvSpPr>
          <p:spPr bwMode="auto">
            <a:xfrm>
              <a:off x="3403"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76" name="Freeform 1166"/>
            <p:cNvSpPr>
              <a:spLocks/>
            </p:cNvSpPr>
            <p:nvPr/>
          </p:nvSpPr>
          <p:spPr bwMode="auto">
            <a:xfrm>
              <a:off x="3299"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77" name="Freeform 1167"/>
            <p:cNvSpPr>
              <a:spLocks/>
            </p:cNvSpPr>
            <p:nvPr/>
          </p:nvSpPr>
          <p:spPr bwMode="auto">
            <a:xfrm>
              <a:off x="3403"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78" name="Freeform 1168"/>
            <p:cNvSpPr>
              <a:spLocks/>
            </p:cNvSpPr>
            <p:nvPr/>
          </p:nvSpPr>
          <p:spPr bwMode="auto">
            <a:xfrm>
              <a:off x="3299"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79" name="Freeform 1169"/>
            <p:cNvSpPr>
              <a:spLocks/>
            </p:cNvSpPr>
            <p:nvPr/>
          </p:nvSpPr>
          <p:spPr bwMode="auto">
            <a:xfrm>
              <a:off x="3403"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80" name="Freeform 1170"/>
            <p:cNvSpPr>
              <a:spLocks/>
            </p:cNvSpPr>
            <p:nvPr/>
          </p:nvSpPr>
          <p:spPr bwMode="auto">
            <a:xfrm>
              <a:off x="3299"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81" name="Freeform 1171"/>
            <p:cNvSpPr>
              <a:spLocks/>
            </p:cNvSpPr>
            <p:nvPr/>
          </p:nvSpPr>
          <p:spPr bwMode="auto">
            <a:xfrm>
              <a:off x="3403"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82" name="Freeform 1172"/>
            <p:cNvSpPr>
              <a:spLocks/>
            </p:cNvSpPr>
            <p:nvPr/>
          </p:nvSpPr>
          <p:spPr bwMode="auto">
            <a:xfrm>
              <a:off x="3299"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83" name="Freeform 1173"/>
            <p:cNvSpPr>
              <a:spLocks/>
            </p:cNvSpPr>
            <p:nvPr/>
          </p:nvSpPr>
          <p:spPr bwMode="auto">
            <a:xfrm>
              <a:off x="3403"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8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84" name="Freeform 1174"/>
            <p:cNvSpPr>
              <a:spLocks/>
            </p:cNvSpPr>
            <p:nvPr/>
          </p:nvSpPr>
          <p:spPr bwMode="auto">
            <a:xfrm>
              <a:off x="3299"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8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85" name="Freeform 1175"/>
            <p:cNvSpPr>
              <a:spLocks/>
            </p:cNvSpPr>
            <p:nvPr/>
          </p:nvSpPr>
          <p:spPr bwMode="auto">
            <a:xfrm>
              <a:off x="3403"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86" name="Rectangle 1176"/>
            <p:cNvSpPr>
              <a:spLocks noChangeArrowheads="1"/>
            </p:cNvSpPr>
            <p:nvPr/>
          </p:nvSpPr>
          <p:spPr bwMode="auto">
            <a:xfrm>
              <a:off x="3299" y="1622"/>
              <a:ext cx="7" cy="52"/>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587" name="Rectangle 1177"/>
            <p:cNvSpPr>
              <a:spLocks noChangeArrowheads="1"/>
            </p:cNvSpPr>
            <p:nvPr/>
          </p:nvSpPr>
          <p:spPr bwMode="auto">
            <a:xfrm>
              <a:off x="3396" y="1622"/>
              <a:ext cx="7" cy="52"/>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588" name="Freeform 1178"/>
            <p:cNvSpPr>
              <a:spLocks/>
            </p:cNvSpPr>
            <p:nvPr/>
          </p:nvSpPr>
          <p:spPr bwMode="auto">
            <a:xfrm>
              <a:off x="3306"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89" name="Freeform 1179"/>
            <p:cNvSpPr>
              <a:spLocks/>
            </p:cNvSpPr>
            <p:nvPr/>
          </p:nvSpPr>
          <p:spPr bwMode="auto">
            <a:xfrm>
              <a:off x="3396"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90" name="Freeform 1180"/>
            <p:cNvSpPr>
              <a:spLocks/>
            </p:cNvSpPr>
            <p:nvPr/>
          </p:nvSpPr>
          <p:spPr bwMode="auto">
            <a:xfrm>
              <a:off x="3306"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91" name="Freeform 1181"/>
            <p:cNvSpPr>
              <a:spLocks/>
            </p:cNvSpPr>
            <p:nvPr/>
          </p:nvSpPr>
          <p:spPr bwMode="auto">
            <a:xfrm>
              <a:off x="3396"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92" name="Freeform 1182"/>
            <p:cNvSpPr>
              <a:spLocks/>
            </p:cNvSpPr>
            <p:nvPr/>
          </p:nvSpPr>
          <p:spPr bwMode="auto">
            <a:xfrm>
              <a:off x="3306"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93" name="Freeform 1183"/>
            <p:cNvSpPr>
              <a:spLocks/>
            </p:cNvSpPr>
            <p:nvPr/>
          </p:nvSpPr>
          <p:spPr bwMode="auto">
            <a:xfrm>
              <a:off x="3396"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94" name="Freeform 1184"/>
            <p:cNvSpPr>
              <a:spLocks/>
            </p:cNvSpPr>
            <p:nvPr/>
          </p:nvSpPr>
          <p:spPr bwMode="auto">
            <a:xfrm>
              <a:off x="3306"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95" name="Freeform 1185"/>
            <p:cNvSpPr>
              <a:spLocks/>
            </p:cNvSpPr>
            <p:nvPr/>
          </p:nvSpPr>
          <p:spPr bwMode="auto">
            <a:xfrm>
              <a:off x="3396"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96" name="Freeform 1186"/>
            <p:cNvSpPr>
              <a:spLocks/>
            </p:cNvSpPr>
            <p:nvPr/>
          </p:nvSpPr>
          <p:spPr bwMode="auto">
            <a:xfrm>
              <a:off x="3306"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97" name="Freeform 1187"/>
            <p:cNvSpPr>
              <a:spLocks/>
            </p:cNvSpPr>
            <p:nvPr/>
          </p:nvSpPr>
          <p:spPr bwMode="auto">
            <a:xfrm>
              <a:off x="3396"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98" name="Freeform 1188"/>
            <p:cNvSpPr>
              <a:spLocks/>
            </p:cNvSpPr>
            <p:nvPr/>
          </p:nvSpPr>
          <p:spPr bwMode="auto">
            <a:xfrm>
              <a:off x="3306"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99" name="Rectangle 1189"/>
            <p:cNvSpPr>
              <a:spLocks noChangeArrowheads="1"/>
            </p:cNvSpPr>
            <p:nvPr/>
          </p:nvSpPr>
          <p:spPr bwMode="auto">
            <a:xfrm>
              <a:off x="3389" y="1622"/>
              <a:ext cx="7" cy="52"/>
            </a:xfrm>
            <a:prstGeom prst="rect">
              <a:avLst/>
            </a:prstGeom>
            <a:solidFill>
              <a:srgbClr val="7878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00" name="Rectangle 1190"/>
            <p:cNvSpPr>
              <a:spLocks noChangeArrowheads="1"/>
            </p:cNvSpPr>
            <p:nvPr/>
          </p:nvSpPr>
          <p:spPr bwMode="auto">
            <a:xfrm>
              <a:off x="3306" y="1622"/>
              <a:ext cx="7" cy="52"/>
            </a:xfrm>
            <a:prstGeom prst="rect">
              <a:avLst/>
            </a:prstGeom>
            <a:solidFill>
              <a:srgbClr val="7878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01" name="Freeform 1191"/>
            <p:cNvSpPr>
              <a:spLocks/>
            </p:cNvSpPr>
            <p:nvPr/>
          </p:nvSpPr>
          <p:spPr bwMode="auto">
            <a:xfrm>
              <a:off x="3389"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02" name="Freeform 1192"/>
            <p:cNvSpPr>
              <a:spLocks/>
            </p:cNvSpPr>
            <p:nvPr/>
          </p:nvSpPr>
          <p:spPr bwMode="auto">
            <a:xfrm>
              <a:off x="3313"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03" name="Freeform 1193"/>
            <p:cNvSpPr>
              <a:spLocks/>
            </p:cNvSpPr>
            <p:nvPr/>
          </p:nvSpPr>
          <p:spPr bwMode="auto">
            <a:xfrm>
              <a:off x="3389"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04" name="Freeform 1194"/>
            <p:cNvSpPr>
              <a:spLocks/>
            </p:cNvSpPr>
            <p:nvPr/>
          </p:nvSpPr>
          <p:spPr bwMode="auto">
            <a:xfrm>
              <a:off x="3313"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05" name="Freeform 1195"/>
            <p:cNvSpPr>
              <a:spLocks/>
            </p:cNvSpPr>
            <p:nvPr/>
          </p:nvSpPr>
          <p:spPr bwMode="auto">
            <a:xfrm>
              <a:off x="3389"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06" name="Freeform 1196"/>
            <p:cNvSpPr>
              <a:spLocks/>
            </p:cNvSpPr>
            <p:nvPr/>
          </p:nvSpPr>
          <p:spPr bwMode="auto">
            <a:xfrm>
              <a:off x="3313"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07" name="Freeform 1197"/>
            <p:cNvSpPr>
              <a:spLocks/>
            </p:cNvSpPr>
            <p:nvPr/>
          </p:nvSpPr>
          <p:spPr bwMode="auto">
            <a:xfrm>
              <a:off x="3389"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08" name="Freeform 1198"/>
            <p:cNvSpPr>
              <a:spLocks/>
            </p:cNvSpPr>
            <p:nvPr/>
          </p:nvSpPr>
          <p:spPr bwMode="auto">
            <a:xfrm>
              <a:off x="3313"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09" name="Freeform 1199"/>
            <p:cNvSpPr>
              <a:spLocks/>
            </p:cNvSpPr>
            <p:nvPr/>
          </p:nvSpPr>
          <p:spPr bwMode="auto">
            <a:xfrm>
              <a:off x="3389"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10" name="Freeform 1200"/>
            <p:cNvSpPr>
              <a:spLocks/>
            </p:cNvSpPr>
            <p:nvPr/>
          </p:nvSpPr>
          <p:spPr bwMode="auto">
            <a:xfrm>
              <a:off x="3313"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11" name="Freeform 1201"/>
            <p:cNvSpPr>
              <a:spLocks/>
            </p:cNvSpPr>
            <p:nvPr/>
          </p:nvSpPr>
          <p:spPr bwMode="auto">
            <a:xfrm>
              <a:off x="3389"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12" name="Rectangle 1202"/>
            <p:cNvSpPr>
              <a:spLocks noChangeArrowheads="1"/>
            </p:cNvSpPr>
            <p:nvPr/>
          </p:nvSpPr>
          <p:spPr bwMode="auto">
            <a:xfrm>
              <a:off x="3313" y="1622"/>
              <a:ext cx="7" cy="52"/>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13" name="Rectangle 1203"/>
            <p:cNvSpPr>
              <a:spLocks noChangeArrowheads="1"/>
            </p:cNvSpPr>
            <p:nvPr/>
          </p:nvSpPr>
          <p:spPr bwMode="auto">
            <a:xfrm>
              <a:off x="3382" y="1622"/>
              <a:ext cx="7" cy="52"/>
            </a:xfrm>
            <a:prstGeom prst="rect">
              <a:avLst/>
            </a:prstGeom>
            <a:solidFill>
              <a:srgbClr val="6A6A6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14" name="Freeform 1204"/>
            <p:cNvSpPr>
              <a:spLocks/>
            </p:cNvSpPr>
            <p:nvPr/>
          </p:nvSpPr>
          <p:spPr bwMode="auto">
            <a:xfrm>
              <a:off x="332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15" name="Freeform 1205"/>
            <p:cNvSpPr>
              <a:spLocks/>
            </p:cNvSpPr>
            <p:nvPr/>
          </p:nvSpPr>
          <p:spPr bwMode="auto">
            <a:xfrm>
              <a:off x="3382"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16" name="Freeform 1206"/>
            <p:cNvSpPr>
              <a:spLocks/>
            </p:cNvSpPr>
            <p:nvPr/>
          </p:nvSpPr>
          <p:spPr bwMode="auto">
            <a:xfrm>
              <a:off x="332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17" name="Freeform 1207"/>
            <p:cNvSpPr>
              <a:spLocks/>
            </p:cNvSpPr>
            <p:nvPr/>
          </p:nvSpPr>
          <p:spPr bwMode="auto">
            <a:xfrm>
              <a:off x="3382"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18" name="Freeform 1208"/>
            <p:cNvSpPr>
              <a:spLocks/>
            </p:cNvSpPr>
            <p:nvPr/>
          </p:nvSpPr>
          <p:spPr bwMode="auto">
            <a:xfrm>
              <a:off x="332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19" name="Freeform 1209"/>
            <p:cNvSpPr>
              <a:spLocks/>
            </p:cNvSpPr>
            <p:nvPr/>
          </p:nvSpPr>
          <p:spPr bwMode="auto">
            <a:xfrm>
              <a:off x="3382"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20" name="Freeform 1210"/>
            <p:cNvSpPr>
              <a:spLocks/>
            </p:cNvSpPr>
            <p:nvPr/>
          </p:nvSpPr>
          <p:spPr bwMode="auto">
            <a:xfrm>
              <a:off x="332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21" name="Freeform 1211"/>
            <p:cNvSpPr>
              <a:spLocks/>
            </p:cNvSpPr>
            <p:nvPr/>
          </p:nvSpPr>
          <p:spPr bwMode="auto">
            <a:xfrm>
              <a:off x="3382"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22" name="Freeform 1212"/>
            <p:cNvSpPr>
              <a:spLocks/>
            </p:cNvSpPr>
            <p:nvPr/>
          </p:nvSpPr>
          <p:spPr bwMode="auto">
            <a:xfrm>
              <a:off x="332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23" name="Freeform 1213"/>
            <p:cNvSpPr>
              <a:spLocks/>
            </p:cNvSpPr>
            <p:nvPr/>
          </p:nvSpPr>
          <p:spPr bwMode="auto">
            <a:xfrm>
              <a:off x="3382"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24" name="Freeform 1214"/>
            <p:cNvSpPr>
              <a:spLocks/>
            </p:cNvSpPr>
            <p:nvPr/>
          </p:nvSpPr>
          <p:spPr bwMode="auto">
            <a:xfrm>
              <a:off x="332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25" name="Rectangle 1215"/>
            <p:cNvSpPr>
              <a:spLocks noChangeArrowheads="1"/>
            </p:cNvSpPr>
            <p:nvPr/>
          </p:nvSpPr>
          <p:spPr bwMode="auto">
            <a:xfrm>
              <a:off x="3375" y="1622"/>
              <a:ext cx="7" cy="52"/>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26" name="Rectangle 1216"/>
            <p:cNvSpPr>
              <a:spLocks noChangeArrowheads="1"/>
            </p:cNvSpPr>
            <p:nvPr/>
          </p:nvSpPr>
          <p:spPr bwMode="auto">
            <a:xfrm>
              <a:off x="3320" y="1622"/>
              <a:ext cx="7" cy="52"/>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27" name="Freeform 1217"/>
            <p:cNvSpPr>
              <a:spLocks/>
            </p:cNvSpPr>
            <p:nvPr/>
          </p:nvSpPr>
          <p:spPr bwMode="auto">
            <a:xfrm>
              <a:off x="3375"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28" name="Freeform 1218"/>
            <p:cNvSpPr>
              <a:spLocks/>
            </p:cNvSpPr>
            <p:nvPr/>
          </p:nvSpPr>
          <p:spPr bwMode="auto">
            <a:xfrm>
              <a:off x="332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29" name="Freeform 1219"/>
            <p:cNvSpPr>
              <a:spLocks/>
            </p:cNvSpPr>
            <p:nvPr/>
          </p:nvSpPr>
          <p:spPr bwMode="auto">
            <a:xfrm>
              <a:off x="3375"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30" name="Freeform 1220"/>
            <p:cNvSpPr>
              <a:spLocks/>
            </p:cNvSpPr>
            <p:nvPr/>
          </p:nvSpPr>
          <p:spPr bwMode="auto">
            <a:xfrm>
              <a:off x="332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31" name="Freeform 1221"/>
            <p:cNvSpPr>
              <a:spLocks/>
            </p:cNvSpPr>
            <p:nvPr/>
          </p:nvSpPr>
          <p:spPr bwMode="auto">
            <a:xfrm>
              <a:off x="3375"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32" name="Freeform 1222"/>
            <p:cNvSpPr>
              <a:spLocks/>
            </p:cNvSpPr>
            <p:nvPr/>
          </p:nvSpPr>
          <p:spPr bwMode="auto">
            <a:xfrm>
              <a:off x="332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33" name="Freeform 1223"/>
            <p:cNvSpPr>
              <a:spLocks/>
            </p:cNvSpPr>
            <p:nvPr/>
          </p:nvSpPr>
          <p:spPr bwMode="auto">
            <a:xfrm>
              <a:off x="3375"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34" name="Freeform 1224"/>
            <p:cNvSpPr>
              <a:spLocks/>
            </p:cNvSpPr>
            <p:nvPr/>
          </p:nvSpPr>
          <p:spPr bwMode="auto">
            <a:xfrm>
              <a:off x="332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35" name="Freeform 1225"/>
            <p:cNvSpPr>
              <a:spLocks/>
            </p:cNvSpPr>
            <p:nvPr/>
          </p:nvSpPr>
          <p:spPr bwMode="auto">
            <a:xfrm>
              <a:off x="3375"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36" name="Freeform 1226"/>
            <p:cNvSpPr>
              <a:spLocks/>
            </p:cNvSpPr>
            <p:nvPr/>
          </p:nvSpPr>
          <p:spPr bwMode="auto">
            <a:xfrm>
              <a:off x="332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37" name="Freeform 1227"/>
            <p:cNvSpPr>
              <a:spLocks/>
            </p:cNvSpPr>
            <p:nvPr/>
          </p:nvSpPr>
          <p:spPr bwMode="auto">
            <a:xfrm>
              <a:off x="3375"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38" name="Rectangle 1228"/>
            <p:cNvSpPr>
              <a:spLocks noChangeArrowheads="1"/>
            </p:cNvSpPr>
            <p:nvPr/>
          </p:nvSpPr>
          <p:spPr bwMode="auto">
            <a:xfrm>
              <a:off x="3327" y="1622"/>
              <a:ext cx="7" cy="52"/>
            </a:xfrm>
            <a:prstGeom prst="rect">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39" name="Rectangle 1229"/>
            <p:cNvSpPr>
              <a:spLocks noChangeArrowheads="1"/>
            </p:cNvSpPr>
            <p:nvPr/>
          </p:nvSpPr>
          <p:spPr bwMode="auto">
            <a:xfrm>
              <a:off x="3368" y="1622"/>
              <a:ext cx="7" cy="5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40" name="Freeform 1230"/>
            <p:cNvSpPr>
              <a:spLocks/>
            </p:cNvSpPr>
            <p:nvPr/>
          </p:nvSpPr>
          <p:spPr bwMode="auto">
            <a:xfrm>
              <a:off x="333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41" name="Freeform 1231"/>
            <p:cNvSpPr>
              <a:spLocks/>
            </p:cNvSpPr>
            <p:nvPr/>
          </p:nvSpPr>
          <p:spPr bwMode="auto">
            <a:xfrm>
              <a:off x="3368"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42" name="Freeform 1232"/>
            <p:cNvSpPr>
              <a:spLocks/>
            </p:cNvSpPr>
            <p:nvPr/>
          </p:nvSpPr>
          <p:spPr bwMode="auto">
            <a:xfrm>
              <a:off x="333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43" name="Freeform 1233"/>
            <p:cNvSpPr>
              <a:spLocks/>
            </p:cNvSpPr>
            <p:nvPr/>
          </p:nvSpPr>
          <p:spPr bwMode="auto">
            <a:xfrm>
              <a:off x="3368"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44" name="Freeform 1234"/>
            <p:cNvSpPr>
              <a:spLocks/>
            </p:cNvSpPr>
            <p:nvPr/>
          </p:nvSpPr>
          <p:spPr bwMode="auto">
            <a:xfrm>
              <a:off x="333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45" name="Freeform 1235"/>
            <p:cNvSpPr>
              <a:spLocks/>
            </p:cNvSpPr>
            <p:nvPr/>
          </p:nvSpPr>
          <p:spPr bwMode="auto">
            <a:xfrm>
              <a:off x="3368"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46" name="Freeform 1236"/>
            <p:cNvSpPr>
              <a:spLocks/>
            </p:cNvSpPr>
            <p:nvPr/>
          </p:nvSpPr>
          <p:spPr bwMode="auto">
            <a:xfrm>
              <a:off x="333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47" name="Freeform 1237"/>
            <p:cNvSpPr>
              <a:spLocks/>
            </p:cNvSpPr>
            <p:nvPr/>
          </p:nvSpPr>
          <p:spPr bwMode="auto">
            <a:xfrm>
              <a:off x="3368"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48" name="Freeform 1238"/>
            <p:cNvSpPr>
              <a:spLocks/>
            </p:cNvSpPr>
            <p:nvPr/>
          </p:nvSpPr>
          <p:spPr bwMode="auto">
            <a:xfrm>
              <a:off x="333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49" name="Freeform 1239"/>
            <p:cNvSpPr>
              <a:spLocks/>
            </p:cNvSpPr>
            <p:nvPr/>
          </p:nvSpPr>
          <p:spPr bwMode="auto">
            <a:xfrm>
              <a:off x="3368"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50" name="Freeform 1240"/>
            <p:cNvSpPr>
              <a:spLocks/>
            </p:cNvSpPr>
            <p:nvPr/>
          </p:nvSpPr>
          <p:spPr bwMode="auto">
            <a:xfrm>
              <a:off x="333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51" name="Rectangle 1241"/>
            <p:cNvSpPr>
              <a:spLocks noChangeArrowheads="1"/>
            </p:cNvSpPr>
            <p:nvPr/>
          </p:nvSpPr>
          <p:spPr bwMode="auto">
            <a:xfrm>
              <a:off x="3361" y="1622"/>
              <a:ext cx="7" cy="52"/>
            </a:xfrm>
            <a:prstGeom prst="rect">
              <a:avLst/>
            </a:prstGeom>
            <a:solidFill>
              <a:srgbClr val="44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52" name="Rectangle 1242"/>
            <p:cNvSpPr>
              <a:spLocks noChangeArrowheads="1"/>
            </p:cNvSpPr>
            <p:nvPr/>
          </p:nvSpPr>
          <p:spPr bwMode="auto">
            <a:xfrm>
              <a:off x="3334" y="1622"/>
              <a:ext cx="6" cy="52"/>
            </a:xfrm>
            <a:prstGeom prst="rect">
              <a:avLst/>
            </a:prstGeom>
            <a:solidFill>
              <a:srgbClr val="44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53" name="Freeform 1243"/>
            <p:cNvSpPr>
              <a:spLocks/>
            </p:cNvSpPr>
            <p:nvPr/>
          </p:nvSpPr>
          <p:spPr bwMode="auto">
            <a:xfrm>
              <a:off x="3361"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54" name="Freeform 1244"/>
            <p:cNvSpPr>
              <a:spLocks/>
            </p:cNvSpPr>
            <p:nvPr/>
          </p:nvSpPr>
          <p:spPr bwMode="auto">
            <a:xfrm>
              <a:off x="334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55" name="Freeform 1245"/>
            <p:cNvSpPr>
              <a:spLocks/>
            </p:cNvSpPr>
            <p:nvPr/>
          </p:nvSpPr>
          <p:spPr bwMode="auto">
            <a:xfrm>
              <a:off x="3361"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56" name="Freeform 1246"/>
            <p:cNvSpPr>
              <a:spLocks/>
            </p:cNvSpPr>
            <p:nvPr/>
          </p:nvSpPr>
          <p:spPr bwMode="auto">
            <a:xfrm>
              <a:off x="334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57" name="Freeform 1247"/>
            <p:cNvSpPr>
              <a:spLocks/>
            </p:cNvSpPr>
            <p:nvPr/>
          </p:nvSpPr>
          <p:spPr bwMode="auto">
            <a:xfrm>
              <a:off x="3361"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58" name="Freeform 1248"/>
            <p:cNvSpPr>
              <a:spLocks/>
            </p:cNvSpPr>
            <p:nvPr/>
          </p:nvSpPr>
          <p:spPr bwMode="auto">
            <a:xfrm>
              <a:off x="334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59" name="Freeform 1249"/>
            <p:cNvSpPr>
              <a:spLocks/>
            </p:cNvSpPr>
            <p:nvPr/>
          </p:nvSpPr>
          <p:spPr bwMode="auto">
            <a:xfrm>
              <a:off x="3361"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60" name="Freeform 1250"/>
            <p:cNvSpPr>
              <a:spLocks/>
            </p:cNvSpPr>
            <p:nvPr/>
          </p:nvSpPr>
          <p:spPr bwMode="auto">
            <a:xfrm>
              <a:off x="334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61" name="Freeform 1251"/>
            <p:cNvSpPr>
              <a:spLocks/>
            </p:cNvSpPr>
            <p:nvPr/>
          </p:nvSpPr>
          <p:spPr bwMode="auto">
            <a:xfrm>
              <a:off x="3361"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62" name="Freeform 1252"/>
            <p:cNvSpPr>
              <a:spLocks/>
            </p:cNvSpPr>
            <p:nvPr/>
          </p:nvSpPr>
          <p:spPr bwMode="auto">
            <a:xfrm>
              <a:off x="3340"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63" name="Freeform 1253"/>
            <p:cNvSpPr>
              <a:spLocks/>
            </p:cNvSpPr>
            <p:nvPr/>
          </p:nvSpPr>
          <p:spPr bwMode="auto">
            <a:xfrm>
              <a:off x="3361"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64" name="Rectangle 1254"/>
            <p:cNvSpPr>
              <a:spLocks noChangeArrowheads="1"/>
            </p:cNvSpPr>
            <p:nvPr/>
          </p:nvSpPr>
          <p:spPr bwMode="auto">
            <a:xfrm>
              <a:off x="3340" y="1622"/>
              <a:ext cx="7" cy="52"/>
            </a:xfrm>
            <a:prstGeom prst="rect">
              <a:avLst/>
            </a:prstGeom>
            <a:solidFill>
              <a:srgbClr val="38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65" name="Rectangle 1255"/>
            <p:cNvSpPr>
              <a:spLocks noChangeArrowheads="1"/>
            </p:cNvSpPr>
            <p:nvPr/>
          </p:nvSpPr>
          <p:spPr bwMode="auto">
            <a:xfrm>
              <a:off x="3354" y="1622"/>
              <a:ext cx="7" cy="52"/>
            </a:xfrm>
            <a:prstGeom prst="rect">
              <a:avLst/>
            </a:prstGeom>
            <a:solidFill>
              <a:srgbClr val="36363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66" name="Freeform 1256"/>
            <p:cNvSpPr>
              <a:spLocks/>
            </p:cNvSpPr>
            <p:nvPr/>
          </p:nvSpPr>
          <p:spPr bwMode="auto">
            <a:xfrm>
              <a:off x="334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67" name="Freeform 1257"/>
            <p:cNvSpPr>
              <a:spLocks/>
            </p:cNvSpPr>
            <p:nvPr/>
          </p:nvSpPr>
          <p:spPr bwMode="auto">
            <a:xfrm>
              <a:off x="335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68" name="Freeform 1258"/>
            <p:cNvSpPr>
              <a:spLocks/>
            </p:cNvSpPr>
            <p:nvPr/>
          </p:nvSpPr>
          <p:spPr bwMode="auto">
            <a:xfrm>
              <a:off x="334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69" name="Freeform 1259"/>
            <p:cNvSpPr>
              <a:spLocks/>
            </p:cNvSpPr>
            <p:nvPr/>
          </p:nvSpPr>
          <p:spPr bwMode="auto">
            <a:xfrm>
              <a:off x="335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70" name="Freeform 1260"/>
            <p:cNvSpPr>
              <a:spLocks/>
            </p:cNvSpPr>
            <p:nvPr/>
          </p:nvSpPr>
          <p:spPr bwMode="auto">
            <a:xfrm>
              <a:off x="334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71" name="Freeform 1261"/>
            <p:cNvSpPr>
              <a:spLocks/>
            </p:cNvSpPr>
            <p:nvPr/>
          </p:nvSpPr>
          <p:spPr bwMode="auto">
            <a:xfrm>
              <a:off x="335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72" name="Freeform 1262"/>
            <p:cNvSpPr>
              <a:spLocks/>
            </p:cNvSpPr>
            <p:nvPr/>
          </p:nvSpPr>
          <p:spPr bwMode="auto">
            <a:xfrm>
              <a:off x="334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73" name="Freeform 1263"/>
            <p:cNvSpPr>
              <a:spLocks/>
            </p:cNvSpPr>
            <p:nvPr/>
          </p:nvSpPr>
          <p:spPr bwMode="auto">
            <a:xfrm>
              <a:off x="3354"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74" name="Freeform 1264"/>
            <p:cNvSpPr>
              <a:spLocks/>
            </p:cNvSpPr>
            <p:nvPr/>
          </p:nvSpPr>
          <p:spPr bwMode="auto">
            <a:xfrm>
              <a:off x="3347" y="162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675" name="Rectangle 1265"/>
            <p:cNvSpPr>
              <a:spLocks noChangeArrowheads="1"/>
            </p:cNvSpPr>
            <p:nvPr/>
          </p:nvSpPr>
          <p:spPr bwMode="auto">
            <a:xfrm>
              <a:off x="3347" y="1622"/>
              <a:ext cx="7" cy="52"/>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676" name="Rectangle 1266"/>
            <p:cNvSpPr>
              <a:spLocks noChangeArrowheads="1"/>
            </p:cNvSpPr>
            <p:nvPr/>
          </p:nvSpPr>
          <p:spPr bwMode="auto">
            <a:xfrm>
              <a:off x="3267" y="1617"/>
              <a:ext cx="167" cy="46"/>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grpSp>
        <p:nvGrpSpPr>
          <p:cNvPr id="97290" name="Group 1267"/>
          <p:cNvGrpSpPr>
            <a:grpSpLocks/>
          </p:cNvGrpSpPr>
          <p:nvPr/>
        </p:nvGrpSpPr>
        <p:grpSpPr bwMode="auto">
          <a:xfrm>
            <a:off x="6453664" y="2153127"/>
            <a:ext cx="214313" cy="84296"/>
            <a:chOff x="3264" y="1039"/>
            <a:chExt cx="174" cy="56"/>
          </a:xfrm>
        </p:grpSpPr>
        <p:sp>
          <p:nvSpPr>
            <p:cNvPr id="137353" name="Freeform 1268"/>
            <p:cNvSpPr>
              <a:spLocks/>
            </p:cNvSpPr>
            <p:nvPr/>
          </p:nvSpPr>
          <p:spPr bwMode="auto">
            <a:xfrm>
              <a:off x="343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54" name="Freeform 1269"/>
            <p:cNvSpPr>
              <a:spLocks/>
            </p:cNvSpPr>
            <p:nvPr/>
          </p:nvSpPr>
          <p:spPr bwMode="auto">
            <a:xfrm>
              <a:off x="326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55" name="Freeform 1270"/>
            <p:cNvSpPr>
              <a:spLocks/>
            </p:cNvSpPr>
            <p:nvPr/>
          </p:nvSpPr>
          <p:spPr bwMode="auto">
            <a:xfrm>
              <a:off x="343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56" name="Freeform 1271"/>
            <p:cNvSpPr>
              <a:spLocks/>
            </p:cNvSpPr>
            <p:nvPr/>
          </p:nvSpPr>
          <p:spPr bwMode="auto">
            <a:xfrm>
              <a:off x="326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57" name="Freeform 1272"/>
            <p:cNvSpPr>
              <a:spLocks/>
            </p:cNvSpPr>
            <p:nvPr/>
          </p:nvSpPr>
          <p:spPr bwMode="auto">
            <a:xfrm>
              <a:off x="343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58" name="Rectangle 1273"/>
            <p:cNvSpPr>
              <a:spLocks noChangeArrowheads="1"/>
            </p:cNvSpPr>
            <p:nvPr/>
          </p:nvSpPr>
          <p:spPr bwMode="auto">
            <a:xfrm>
              <a:off x="3264" y="1043"/>
              <a:ext cx="7" cy="52"/>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359" name="Rectangle 1274"/>
            <p:cNvSpPr>
              <a:spLocks noChangeArrowheads="1"/>
            </p:cNvSpPr>
            <p:nvPr/>
          </p:nvSpPr>
          <p:spPr bwMode="auto">
            <a:xfrm>
              <a:off x="3430" y="1043"/>
              <a:ext cx="7" cy="52"/>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360" name="Freeform 1275"/>
            <p:cNvSpPr>
              <a:spLocks/>
            </p:cNvSpPr>
            <p:nvPr/>
          </p:nvSpPr>
          <p:spPr bwMode="auto">
            <a:xfrm>
              <a:off x="3271"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61" name="Freeform 1276"/>
            <p:cNvSpPr>
              <a:spLocks/>
            </p:cNvSpPr>
            <p:nvPr/>
          </p:nvSpPr>
          <p:spPr bwMode="auto">
            <a:xfrm>
              <a:off x="343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62" name="Freeform 1277"/>
            <p:cNvSpPr>
              <a:spLocks/>
            </p:cNvSpPr>
            <p:nvPr/>
          </p:nvSpPr>
          <p:spPr bwMode="auto">
            <a:xfrm>
              <a:off x="3271"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63" name="Freeform 1278"/>
            <p:cNvSpPr>
              <a:spLocks/>
            </p:cNvSpPr>
            <p:nvPr/>
          </p:nvSpPr>
          <p:spPr bwMode="auto">
            <a:xfrm>
              <a:off x="343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64" name="Freeform 1279"/>
            <p:cNvSpPr>
              <a:spLocks/>
            </p:cNvSpPr>
            <p:nvPr/>
          </p:nvSpPr>
          <p:spPr bwMode="auto">
            <a:xfrm>
              <a:off x="3271"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65" name="Freeform 1280"/>
            <p:cNvSpPr>
              <a:spLocks/>
            </p:cNvSpPr>
            <p:nvPr/>
          </p:nvSpPr>
          <p:spPr bwMode="auto">
            <a:xfrm>
              <a:off x="343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66" name="Freeform 1281"/>
            <p:cNvSpPr>
              <a:spLocks/>
            </p:cNvSpPr>
            <p:nvPr/>
          </p:nvSpPr>
          <p:spPr bwMode="auto">
            <a:xfrm>
              <a:off x="3271"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67" name="Freeform 1282"/>
            <p:cNvSpPr>
              <a:spLocks/>
            </p:cNvSpPr>
            <p:nvPr/>
          </p:nvSpPr>
          <p:spPr bwMode="auto">
            <a:xfrm>
              <a:off x="343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68" name="Freeform 1283"/>
            <p:cNvSpPr>
              <a:spLocks/>
            </p:cNvSpPr>
            <p:nvPr/>
          </p:nvSpPr>
          <p:spPr bwMode="auto">
            <a:xfrm>
              <a:off x="3271"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69" name="Freeform 1284"/>
            <p:cNvSpPr>
              <a:spLocks/>
            </p:cNvSpPr>
            <p:nvPr/>
          </p:nvSpPr>
          <p:spPr bwMode="auto">
            <a:xfrm>
              <a:off x="343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70" name="Freeform 1285"/>
            <p:cNvSpPr>
              <a:spLocks/>
            </p:cNvSpPr>
            <p:nvPr/>
          </p:nvSpPr>
          <p:spPr bwMode="auto">
            <a:xfrm>
              <a:off x="3271"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71" name="Freeform 1286"/>
            <p:cNvSpPr>
              <a:spLocks/>
            </p:cNvSpPr>
            <p:nvPr/>
          </p:nvSpPr>
          <p:spPr bwMode="auto">
            <a:xfrm>
              <a:off x="343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72" name="Rectangle 1287"/>
            <p:cNvSpPr>
              <a:spLocks noChangeArrowheads="1"/>
            </p:cNvSpPr>
            <p:nvPr/>
          </p:nvSpPr>
          <p:spPr bwMode="auto">
            <a:xfrm>
              <a:off x="3271" y="1043"/>
              <a:ext cx="7" cy="52"/>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373" name="Rectangle 1288"/>
            <p:cNvSpPr>
              <a:spLocks noChangeArrowheads="1"/>
            </p:cNvSpPr>
            <p:nvPr/>
          </p:nvSpPr>
          <p:spPr bwMode="auto">
            <a:xfrm>
              <a:off x="3424" y="1043"/>
              <a:ext cx="6" cy="52"/>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374" name="Freeform 1289"/>
            <p:cNvSpPr>
              <a:spLocks/>
            </p:cNvSpPr>
            <p:nvPr/>
          </p:nvSpPr>
          <p:spPr bwMode="auto">
            <a:xfrm>
              <a:off x="3278"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75" name="Freeform 1290"/>
            <p:cNvSpPr>
              <a:spLocks/>
            </p:cNvSpPr>
            <p:nvPr/>
          </p:nvSpPr>
          <p:spPr bwMode="auto">
            <a:xfrm>
              <a:off x="342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76" name="Freeform 1291"/>
            <p:cNvSpPr>
              <a:spLocks/>
            </p:cNvSpPr>
            <p:nvPr/>
          </p:nvSpPr>
          <p:spPr bwMode="auto">
            <a:xfrm>
              <a:off x="3278"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77" name="Freeform 1292"/>
            <p:cNvSpPr>
              <a:spLocks/>
            </p:cNvSpPr>
            <p:nvPr/>
          </p:nvSpPr>
          <p:spPr bwMode="auto">
            <a:xfrm>
              <a:off x="342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78" name="Freeform 1293"/>
            <p:cNvSpPr>
              <a:spLocks/>
            </p:cNvSpPr>
            <p:nvPr/>
          </p:nvSpPr>
          <p:spPr bwMode="auto">
            <a:xfrm>
              <a:off x="3278"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79" name="Freeform 1294"/>
            <p:cNvSpPr>
              <a:spLocks/>
            </p:cNvSpPr>
            <p:nvPr/>
          </p:nvSpPr>
          <p:spPr bwMode="auto">
            <a:xfrm>
              <a:off x="342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80" name="Freeform 1295"/>
            <p:cNvSpPr>
              <a:spLocks/>
            </p:cNvSpPr>
            <p:nvPr/>
          </p:nvSpPr>
          <p:spPr bwMode="auto">
            <a:xfrm>
              <a:off x="3278"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81" name="Freeform 1296"/>
            <p:cNvSpPr>
              <a:spLocks/>
            </p:cNvSpPr>
            <p:nvPr/>
          </p:nvSpPr>
          <p:spPr bwMode="auto">
            <a:xfrm>
              <a:off x="342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82" name="Freeform 1297"/>
            <p:cNvSpPr>
              <a:spLocks/>
            </p:cNvSpPr>
            <p:nvPr/>
          </p:nvSpPr>
          <p:spPr bwMode="auto">
            <a:xfrm>
              <a:off x="3278"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83" name="Freeform 1298"/>
            <p:cNvSpPr>
              <a:spLocks/>
            </p:cNvSpPr>
            <p:nvPr/>
          </p:nvSpPr>
          <p:spPr bwMode="auto">
            <a:xfrm>
              <a:off x="342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84" name="Rectangle 1299"/>
            <p:cNvSpPr>
              <a:spLocks noChangeArrowheads="1"/>
            </p:cNvSpPr>
            <p:nvPr/>
          </p:nvSpPr>
          <p:spPr bwMode="auto">
            <a:xfrm>
              <a:off x="3278" y="1043"/>
              <a:ext cx="7" cy="52"/>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385" name="Rectangle 1300"/>
            <p:cNvSpPr>
              <a:spLocks noChangeArrowheads="1"/>
            </p:cNvSpPr>
            <p:nvPr/>
          </p:nvSpPr>
          <p:spPr bwMode="auto">
            <a:xfrm>
              <a:off x="3417" y="1043"/>
              <a:ext cx="7" cy="52"/>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386" name="Freeform 1301"/>
            <p:cNvSpPr>
              <a:spLocks/>
            </p:cNvSpPr>
            <p:nvPr/>
          </p:nvSpPr>
          <p:spPr bwMode="auto">
            <a:xfrm>
              <a:off x="3285"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87" name="Freeform 1302"/>
            <p:cNvSpPr>
              <a:spLocks/>
            </p:cNvSpPr>
            <p:nvPr/>
          </p:nvSpPr>
          <p:spPr bwMode="auto">
            <a:xfrm>
              <a:off x="341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88" name="Freeform 1303"/>
            <p:cNvSpPr>
              <a:spLocks/>
            </p:cNvSpPr>
            <p:nvPr/>
          </p:nvSpPr>
          <p:spPr bwMode="auto">
            <a:xfrm>
              <a:off x="3285"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89" name="Freeform 1304"/>
            <p:cNvSpPr>
              <a:spLocks/>
            </p:cNvSpPr>
            <p:nvPr/>
          </p:nvSpPr>
          <p:spPr bwMode="auto">
            <a:xfrm>
              <a:off x="341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90" name="Freeform 1305"/>
            <p:cNvSpPr>
              <a:spLocks/>
            </p:cNvSpPr>
            <p:nvPr/>
          </p:nvSpPr>
          <p:spPr bwMode="auto">
            <a:xfrm>
              <a:off x="3285"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91" name="Freeform 1306"/>
            <p:cNvSpPr>
              <a:spLocks/>
            </p:cNvSpPr>
            <p:nvPr/>
          </p:nvSpPr>
          <p:spPr bwMode="auto">
            <a:xfrm>
              <a:off x="341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92" name="Freeform 1307"/>
            <p:cNvSpPr>
              <a:spLocks/>
            </p:cNvSpPr>
            <p:nvPr/>
          </p:nvSpPr>
          <p:spPr bwMode="auto">
            <a:xfrm>
              <a:off x="3285"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93" name="Freeform 1308"/>
            <p:cNvSpPr>
              <a:spLocks/>
            </p:cNvSpPr>
            <p:nvPr/>
          </p:nvSpPr>
          <p:spPr bwMode="auto">
            <a:xfrm>
              <a:off x="341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4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94" name="Freeform 1309"/>
            <p:cNvSpPr>
              <a:spLocks/>
            </p:cNvSpPr>
            <p:nvPr/>
          </p:nvSpPr>
          <p:spPr bwMode="auto">
            <a:xfrm>
              <a:off x="3285"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4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95" name="Freeform 1310"/>
            <p:cNvSpPr>
              <a:spLocks/>
            </p:cNvSpPr>
            <p:nvPr/>
          </p:nvSpPr>
          <p:spPr bwMode="auto">
            <a:xfrm>
              <a:off x="341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96" name="Freeform 1311"/>
            <p:cNvSpPr>
              <a:spLocks/>
            </p:cNvSpPr>
            <p:nvPr/>
          </p:nvSpPr>
          <p:spPr bwMode="auto">
            <a:xfrm>
              <a:off x="3285"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97" name="Freeform 1312"/>
            <p:cNvSpPr>
              <a:spLocks/>
            </p:cNvSpPr>
            <p:nvPr/>
          </p:nvSpPr>
          <p:spPr bwMode="auto">
            <a:xfrm>
              <a:off x="341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398" name="Rectangle 1313"/>
            <p:cNvSpPr>
              <a:spLocks noChangeArrowheads="1"/>
            </p:cNvSpPr>
            <p:nvPr/>
          </p:nvSpPr>
          <p:spPr bwMode="auto">
            <a:xfrm>
              <a:off x="3285" y="1043"/>
              <a:ext cx="7" cy="52"/>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399" name="Rectangle 1314"/>
            <p:cNvSpPr>
              <a:spLocks noChangeArrowheads="1"/>
            </p:cNvSpPr>
            <p:nvPr/>
          </p:nvSpPr>
          <p:spPr bwMode="auto">
            <a:xfrm>
              <a:off x="3410" y="1043"/>
              <a:ext cx="7" cy="52"/>
            </a:xfrm>
            <a:prstGeom prst="rect">
              <a:avLst/>
            </a:prstGeom>
            <a:solidFill>
              <a:srgbClr val="9E9E9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400" name="Freeform 1315"/>
            <p:cNvSpPr>
              <a:spLocks/>
            </p:cNvSpPr>
            <p:nvPr/>
          </p:nvSpPr>
          <p:spPr bwMode="auto">
            <a:xfrm>
              <a:off x="3292"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01" name="Freeform 1316"/>
            <p:cNvSpPr>
              <a:spLocks/>
            </p:cNvSpPr>
            <p:nvPr/>
          </p:nvSpPr>
          <p:spPr bwMode="auto">
            <a:xfrm>
              <a:off x="341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02" name="Freeform 1317"/>
            <p:cNvSpPr>
              <a:spLocks/>
            </p:cNvSpPr>
            <p:nvPr/>
          </p:nvSpPr>
          <p:spPr bwMode="auto">
            <a:xfrm>
              <a:off x="3292"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03" name="Freeform 1318"/>
            <p:cNvSpPr>
              <a:spLocks/>
            </p:cNvSpPr>
            <p:nvPr/>
          </p:nvSpPr>
          <p:spPr bwMode="auto">
            <a:xfrm>
              <a:off x="341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04" name="Freeform 1319"/>
            <p:cNvSpPr>
              <a:spLocks/>
            </p:cNvSpPr>
            <p:nvPr/>
          </p:nvSpPr>
          <p:spPr bwMode="auto">
            <a:xfrm>
              <a:off x="3292"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05" name="Freeform 1320"/>
            <p:cNvSpPr>
              <a:spLocks/>
            </p:cNvSpPr>
            <p:nvPr/>
          </p:nvSpPr>
          <p:spPr bwMode="auto">
            <a:xfrm>
              <a:off x="341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06" name="Freeform 1321"/>
            <p:cNvSpPr>
              <a:spLocks/>
            </p:cNvSpPr>
            <p:nvPr/>
          </p:nvSpPr>
          <p:spPr bwMode="auto">
            <a:xfrm>
              <a:off x="3292"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07" name="Freeform 1322"/>
            <p:cNvSpPr>
              <a:spLocks/>
            </p:cNvSpPr>
            <p:nvPr/>
          </p:nvSpPr>
          <p:spPr bwMode="auto">
            <a:xfrm>
              <a:off x="341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08" name="Freeform 1323"/>
            <p:cNvSpPr>
              <a:spLocks/>
            </p:cNvSpPr>
            <p:nvPr/>
          </p:nvSpPr>
          <p:spPr bwMode="auto">
            <a:xfrm>
              <a:off x="3292"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09" name="Freeform 1324"/>
            <p:cNvSpPr>
              <a:spLocks/>
            </p:cNvSpPr>
            <p:nvPr/>
          </p:nvSpPr>
          <p:spPr bwMode="auto">
            <a:xfrm>
              <a:off x="341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10" name="Rectangle 1325"/>
            <p:cNvSpPr>
              <a:spLocks noChangeArrowheads="1"/>
            </p:cNvSpPr>
            <p:nvPr/>
          </p:nvSpPr>
          <p:spPr bwMode="auto">
            <a:xfrm>
              <a:off x="3292" y="1043"/>
              <a:ext cx="7" cy="52"/>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411" name="Rectangle 1326"/>
            <p:cNvSpPr>
              <a:spLocks noChangeArrowheads="1"/>
            </p:cNvSpPr>
            <p:nvPr/>
          </p:nvSpPr>
          <p:spPr bwMode="auto">
            <a:xfrm>
              <a:off x="3403" y="1043"/>
              <a:ext cx="7" cy="52"/>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412" name="Freeform 1327"/>
            <p:cNvSpPr>
              <a:spLocks/>
            </p:cNvSpPr>
            <p:nvPr/>
          </p:nvSpPr>
          <p:spPr bwMode="auto">
            <a:xfrm>
              <a:off x="3299"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13" name="Freeform 1328"/>
            <p:cNvSpPr>
              <a:spLocks/>
            </p:cNvSpPr>
            <p:nvPr/>
          </p:nvSpPr>
          <p:spPr bwMode="auto">
            <a:xfrm>
              <a:off x="3403"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14" name="Freeform 1329"/>
            <p:cNvSpPr>
              <a:spLocks/>
            </p:cNvSpPr>
            <p:nvPr/>
          </p:nvSpPr>
          <p:spPr bwMode="auto">
            <a:xfrm>
              <a:off x="3299"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15" name="Freeform 1330"/>
            <p:cNvSpPr>
              <a:spLocks/>
            </p:cNvSpPr>
            <p:nvPr/>
          </p:nvSpPr>
          <p:spPr bwMode="auto">
            <a:xfrm>
              <a:off x="3403"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16" name="Freeform 1331"/>
            <p:cNvSpPr>
              <a:spLocks/>
            </p:cNvSpPr>
            <p:nvPr/>
          </p:nvSpPr>
          <p:spPr bwMode="auto">
            <a:xfrm>
              <a:off x="3299"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17" name="Freeform 1332"/>
            <p:cNvSpPr>
              <a:spLocks/>
            </p:cNvSpPr>
            <p:nvPr/>
          </p:nvSpPr>
          <p:spPr bwMode="auto">
            <a:xfrm>
              <a:off x="3403"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18" name="Freeform 1333"/>
            <p:cNvSpPr>
              <a:spLocks/>
            </p:cNvSpPr>
            <p:nvPr/>
          </p:nvSpPr>
          <p:spPr bwMode="auto">
            <a:xfrm>
              <a:off x="3299"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19" name="Freeform 1334"/>
            <p:cNvSpPr>
              <a:spLocks/>
            </p:cNvSpPr>
            <p:nvPr/>
          </p:nvSpPr>
          <p:spPr bwMode="auto">
            <a:xfrm>
              <a:off x="3403"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20" name="Freeform 1335"/>
            <p:cNvSpPr>
              <a:spLocks/>
            </p:cNvSpPr>
            <p:nvPr/>
          </p:nvSpPr>
          <p:spPr bwMode="auto">
            <a:xfrm>
              <a:off x="3299"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21" name="Freeform 1336"/>
            <p:cNvSpPr>
              <a:spLocks/>
            </p:cNvSpPr>
            <p:nvPr/>
          </p:nvSpPr>
          <p:spPr bwMode="auto">
            <a:xfrm>
              <a:off x="3403"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8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22" name="Freeform 1337"/>
            <p:cNvSpPr>
              <a:spLocks/>
            </p:cNvSpPr>
            <p:nvPr/>
          </p:nvSpPr>
          <p:spPr bwMode="auto">
            <a:xfrm>
              <a:off x="3299"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8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23" name="Freeform 1338"/>
            <p:cNvSpPr>
              <a:spLocks/>
            </p:cNvSpPr>
            <p:nvPr/>
          </p:nvSpPr>
          <p:spPr bwMode="auto">
            <a:xfrm>
              <a:off x="3403"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24" name="Rectangle 1339"/>
            <p:cNvSpPr>
              <a:spLocks noChangeArrowheads="1"/>
            </p:cNvSpPr>
            <p:nvPr/>
          </p:nvSpPr>
          <p:spPr bwMode="auto">
            <a:xfrm>
              <a:off x="3299" y="1043"/>
              <a:ext cx="7" cy="52"/>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425" name="Rectangle 1340"/>
            <p:cNvSpPr>
              <a:spLocks noChangeArrowheads="1"/>
            </p:cNvSpPr>
            <p:nvPr/>
          </p:nvSpPr>
          <p:spPr bwMode="auto">
            <a:xfrm>
              <a:off x="3396" y="1043"/>
              <a:ext cx="7" cy="52"/>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426" name="Freeform 1341"/>
            <p:cNvSpPr>
              <a:spLocks/>
            </p:cNvSpPr>
            <p:nvPr/>
          </p:nvSpPr>
          <p:spPr bwMode="auto">
            <a:xfrm>
              <a:off x="3306"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27" name="Freeform 1342"/>
            <p:cNvSpPr>
              <a:spLocks/>
            </p:cNvSpPr>
            <p:nvPr/>
          </p:nvSpPr>
          <p:spPr bwMode="auto">
            <a:xfrm>
              <a:off x="3396"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28" name="Freeform 1343"/>
            <p:cNvSpPr>
              <a:spLocks/>
            </p:cNvSpPr>
            <p:nvPr/>
          </p:nvSpPr>
          <p:spPr bwMode="auto">
            <a:xfrm>
              <a:off x="3306"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29" name="Freeform 1344"/>
            <p:cNvSpPr>
              <a:spLocks/>
            </p:cNvSpPr>
            <p:nvPr/>
          </p:nvSpPr>
          <p:spPr bwMode="auto">
            <a:xfrm>
              <a:off x="3396"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30" name="Freeform 1345"/>
            <p:cNvSpPr>
              <a:spLocks/>
            </p:cNvSpPr>
            <p:nvPr/>
          </p:nvSpPr>
          <p:spPr bwMode="auto">
            <a:xfrm>
              <a:off x="3306"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31" name="Freeform 1346"/>
            <p:cNvSpPr>
              <a:spLocks/>
            </p:cNvSpPr>
            <p:nvPr/>
          </p:nvSpPr>
          <p:spPr bwMode="auto">
            <a:xfrm>
              <a:off x="3396"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32" name="Freeform 1347"/>
            <p:cNvSpPr>
              <a:spLocks/>
            </p:cNvSpPr>
            <p:nvPr/>
          </p:nvSpPr>
          <p:spPr bwMode="auto">
            <a:xfrm>
              <a:off x="3306"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33" name="Freeform 1348"/>
            <p:cNvSpPr>
              <a:spLocks/>
            </p:cNvSpPr>
            <p:nvPr/>
          </p:nvSpPr>
          <p:spPr bwMode="auto">
            <a:xfrm>
              <a:off x="3396"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34" name="Freeform 1349"/>
            <p:cNvSpPr>
              <a:spLocks/>
            </p:cNvSpPr>
            <p:nvPr/>
          </p:nvSpPr>
          <p:spPr bwMode="auto">
            <a:xfrm>
              <a:off x="3306"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35" name="Freeform 1350"/>
            <p:cNvSpPr>
              <a:spLocks/>
            </p:cNvSpPr>
            <p:nvPr/>
          </p:nvSpPr>
          <p:spPr bwMode="auto">
            <a:xfrm>
              <a:off x="3396"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36" name="Freeform 1351"/>
            <p:cNvSpPr>
              <a:spLocks/>
            </p:cNvSpPr>
            <p:nvPr/>
          </p:nvSpPr>
          <p:spPr bwMode="auto">
            <a:xfrm>
              <a:off x="3306"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37" name="Rectangle 1352"/>
            <p:cNvSpPr>
              <a:spLocks noChangeArrowheads="1"/>
            </p:cNvSpPr>
            <p:nvPr/>
          </p:nvSpPr>
          <p:spPr bwMode="auto">
            <a:xfrm>
              <a:off x="3389" y="1043"/>
              <a:ext cx="7" cy="52"/>
            </a:xfrm>
            <a:prstGeom prst="rect">
              <a:avLst/>
            </a:prstGeom>
            <a:solidFill>
              <a:srgbClr val="7878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438" name="Rectangle 1353"/>
            <p:cNvSpPr>
              <a:spLocks noChangeArrowheads="1"/>
            </p:cNvSpPr>
            <p:nvPr/>
          </p:nvSpPr>
          <p:spPr bwMode="auto">
            <a:xfrm>
              <a:off x="3306" y="1043"/>
              <a:ext cx="7" cy="52"/>
            </a:xfrm>
            <a:prstGeom prst="rect">
              <a:avLst/>
            </a:prstGeom>
            <a:solidFill>
              <a:srgbClr val="7878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439" name="Freeform 1354"/>
            <p:cNvSpPr>
              <a:spLocks/>
            </p:cNvSpPr>
            <p:nvPr/>
          </p:nvSpPr>
          <p:spPr bwMode="auto">
            <a:xfrm>
              <a:off x="3389"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40" name="Freeform 1355"/>
            <p:cNvSpPr>
              <a:spLocks/>
            </p:cNvSpPr>
            <p:nvPr/>
          </p:nvSpPr>
          <p:spPr bwMode="auto">
            <a:xfrm>
              <a:off x="3313"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41" name="Freeform 1356"/>
            <p:cNvSpPr>
              <a:spLocks/>
            </p:cNvSpPr>
            <p:nvPr/>
          </p:nvSpPr>
          <p:spPr bwMode="auto">
            <a:xfrm>
              <a:off x="3389"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42" name="Freeform 1357"/>
            <p:cNvSpPr>
              <a:spLocks/>
            </p:cNvSpPr>
            <p:nvPr/>
          </p:nvSpPr>
          <p:spPr bwMode="auto">
            <a:xfrm>
              <a:off x="3313"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43" name="Freeform 1358"/>
            <p:cNvSpPr>
              <a:spLocks/>
            </p:cNvSpPr>
            <p:nvPr/>
          </p:nvSpPr>
          <p:spPr bwMode="auto">
            <a:xfrm>
              <a:off x="3389"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44" name="Freeform 1359"/>
            <p:cNvSpPr>
              <a:spLocks/>
            </p:cNvSpPr>
            <p:nvPr/>
          </p:nvSpPr>
          <p:spPr bwMode="auto">
            <a:xfrm>
              <a:off x="3313"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45" name="Freeform 1360"/>
            <p:cNvSpPr>
              <a:spLocks/>
            </p:cNvSpPr>
            <p:nvPr/>
          </p:nvSpPr>
          <p:spPr bwMode="auto">
            <a:xfrm>
              <a:off x="3389"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46" name="Freeform 1361"/>
            <p:cNvSpPr>
              <a:spLocks/>
            </p:cNvSpPr>
            <p:nvPr/>
          </p:nvSpPr>
          <p:spPr bwMode="auto">
            <a:xfrm>
              <a:off x="3313"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47" name="Freeform 1362"/>
            <p:cNvSpPr>
              <a:spLocks/>
            </p:cNvSpPr>
            <p:nvPr/>
          </p:nvSpPr>
          <p:spPr bwMode="auto">
            <a:xfrm>
              <a:off x="3389"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48" name="Freeform 1363"/>
            <p:cNvSpPr>
              <a:spLocks/>
            </p:cNvSpPr>
            <p:nvPr/>
          </p:nvSpPr>
          <p:spPr bwMode="auto">
            <a:xfrm>
              <a:off x="3313"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49" name="Freeform 1364"/>
            <p:cNvSpPr>
              <a:spLocks/>
            </p:cNvSpPr>
            <p:nvPr/>
          </p:nvSpPr>
          <p:spPr bwMode="auto">
            <a:xfrm>
              <a:off x="3389"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50" name="Rectangle 1365"/>
            <p:cNvSpPr>
              <a:spLocks noChangeArrowheads="1"/>
            </p:cNvSpPr>
            <p:nvPr/>
          </p:nvSpPr>
          <p:spPr bwMode="auto">
            <a:xfrm>
              <a:off x="3313" y="1043"/>
              <a:ext cx="7" cy="52"/>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451" name="Rectangle 1366"/>
            <p:cNvSpPr>
              <a:spLocks noChangeArrowheads="1"/>
            </p:cNvSpPr>
            <p:nvPr/>
          </p:nvSpPr>
          <p:spPr bwMode="auto">
            <a:xfrm>
              <a:off x="3382" y="1043"/>
              <a:ext cx="7" cy="52"/>
            </a:xfrm>
            <a:prstGeom prst="rect">
              <a:avLst/>
            </a:prstGeom>
            <a:solidFill>
              <a:srgbClr val="6A6A6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452" name="Freeform 1367"/>
            <p:cNvSpPr>
              <a:spLocks/>
            </p:cNvSpPr>
            <p:nvPr/>
          </p:nvSpPr>
          <p:spPr bwMode="auto">
            <a:xfrm>
              <a:off x="332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53" name="Freeform 1368"/>
            <p:cNvSpPr>
              <a:spLocks/>
            </p:cNvSpPr>
            <p:nvPr/>
          </p:nvSpPr>
          <p:spPr bwMode="auto">
            <a:xfrm>
              <a:off x="3382"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54" name="Freeform 1369"/>
            <p:cNvSpPr>
              <a:spLocks/>
            </p:cNvSpPr>
            <p:nvPr/>
          </p:nvSpPr>
          <p:spPr bwMode="auto">
            <a:xfrm>
              <a:off x="332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55" name="Freeform 1370"/>
            <p:cNvSpPr>
              <a:spLocks/>
            </p:cNvSpPr>
            <p:nvPr/>
          </p:nvSpPr>
          <p:spPr bwMode="auto">
            <a:xfrm>
              <a:off x="3382"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56" name="Freeform 1371"/>
            <p:cNvSpPr>
              <a:spLocks/>
            </p:cNvSpPr>
            <p:nvPr/>
          </p:nvSpPr>
          <p:spPr bwMode="auto">
            <a:xfrm>
              <a:off x="332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57" name="Freeform 1372"/>
            <p:cNvSpPr>
              <a:spLocks/>
            </p:cNvSpPr>
            <p:nvPr/>
          </p:nvSpPr>
          <p:spPr bwMode="auto">
            <a:xfrm>
              <a:off x="3382"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58" name="Freeform 1373"/>
            <p:cNvSpPr>
              <a:spLocks/>
            </p:cNvSpPr>
            <p:nvPr/>
          </p:nvSpPr>
          <p:spPr bwMode="auto">
            <a:xfrm>
              <a:off x="332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59" name="Freeform 1374"/>
            <p:cNvSpPr>
              <a:spLocks/>
            </p:cNvSpPr>
            <p:nvPr/>
          </p:nvSpPr>
          <p:spPr bwMode="auto">
            <a:xfrm>
              <a:off x="3382"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60" name="Freeform 1375"/>
            <p:cNvSpPr>
              <a:spLocks/>
            </p:cNvSpPr>
            <p:nvPr/>
          </p:nvSpPr>
          <p:spPr bwMode="auto">
            <a:xfrm>
              <a:off x="332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61" name="Freeform 1376"/>
            <p:cNvSpPr>
              <a:spLocks/>
            </p:cNvSpPr>
            <p:nvPr/>
          </p:nvSpPr>
          <p:spPr bwMode="auto">
            <a:xfrm>
              <a:off x="3382"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62" name="Freeform 1377"/>
            <p:cNvSpPr>
              <a:spLocks/>
            </p:cNvSpPr>
            <p:nvPr/>
          </p:nvSpPr>
          <p:spPr bwMode="auto">
            <a:xfrm>
              <a:off x="332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63" name="Rectangle 1378"/>
            <p:cNvSpPr>
              <a:spLocks noChangeArrowheads="1"/>
            </p:cNvSpPr>
            <p:nvPr/>
          </p:nvSpPr>
          <p:spPr bwMode="auto">
            <a:xfrm>
              <a:off x="3375" y="1043"/>
              <a:ext cx="7" cy="52"/>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464" name="Rectangle 1379"/>
            <p:cNvSpPr>
              <a:spLocks noChangeArrowheads="1"/>
            </p:cNvSpPr>
            <p:nvPr/>
          </p:nvSpPr>
          <p:spPr bwMode="auto">
            <a:xfrm>
              <a:off x="3320" y="1043"/>
              <a:ext cx="7" cy="52"/>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465" name="Freeform 1380"/>
            <p:cNvSpPr>
              <a:spLocks/>
            </p:cNvSpPr>
            <p:nvPr/>
          </p:nvSpPr>
          <p:spPr bwMode="auto">
            <a:xfrm>
              <a:off x="3375"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66" name="Freeform 1381"/>
            <p:cNvSpPr>
              <a:spLocks/>
            </p:cNvSpPr>
            <p:nvPr/>
          </p:nvSpPr>
          <p:spPr bwMode="auto">
            <a:xfrm>
              <a:off x="332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67" name="Freeform 1382"/>
            <p:cNvSpPr>
              <a:spLocks/>
            </p:cNvSpPr>
            <p:nvPr/>
          </p:nvSpPr>
          <p:spPr bwMode="auto">
            <a:xfrm>
              <a:off x="3375"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68" name="Freeform 1383"/>
            <p:cNvSpPr>
              <a:spLocks/>
            </p:cNvSpPr>
            <p:nvPr/>
          </p:nvSpPr>
          <p:spPr bwMode="auto">
            <a:xfrm>
              <a:off x="332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69" name="Freeform 1384"/>
            <p:cNvSpPr>
              <a:spLocks/>
            </p:cNvSpPr>
            <p:nvPr/>
          </p:nvSpPr>
          <p:spPr bwMode="auto">
            <a:xfrm>
              <a:off x="3375"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70" name="Freeform 1385"/>
            <p:cNvSpPr>
              <a:spLocks/>
            </p:cNvSpPr>
            <p:nvPr/>
          </p:nvSpPr>
          <p:spPr bwMode="auto">
            <a:xfrm>
              <a:off x="332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71" name="Freeform 1386"/>
            <p:cNvSpPr>
              <a:spLocks/>
            </p:cNvSpPr>
            <p:nvPr/>
          </p:nvSpPr>
          <p:spPr bwMode="auto">
            <a:xfrm>
              <a:off x="3375"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72" name="Freeform 1387"/>
            <p:cNvSpPr>
              <a:spLocks/>
            </p:cNvSpPr>
            <p:nvPr/>
          </p:nvSpPr>
          <p:spPr bwMode="auto">
            <a:xfrm>
              <a:off x="332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73" name="Freeform 1388"/>
            <p:cNvSpPr>
              <a:spLocks/>
            </p:cNvSpPr>
            <p:nvPr/>
          </p:nvSpPr>
          <p:spPr bwMode="auto">
            <a:xfrm>
              <a:off x="3375"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74" name="Freeform 1389"/>
            <p:cNvSpPr>
              <a:spLocks/>
            </p:cNvSpPr>
            <p:nvPr/>
          </p:nvSpPr>
          <p:spPr bwMode="auto">
            <a:xfrm>
              <a:off x="332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75" name="Freeform 1390"/>
            <p:cNvSpPr>
              <a:spLocks/>
            </p:cNvSpPr>
            <p:nvPr/>
          </p:nvSpPr>
          <p:spPr bwMode="auto">
            <a:xfrm>
              <a:off x="3375"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76" name="Rectangle 1391"/>
            <p:cNvSpPr>
              <a:spLocks noChangeArrowheads="1"/>
            </p:cNvSpPr>
            <p:nvPr/>
          </p:nvSpPr>
          <p:spPr bwMode="auto">
            <a:xfrm>
              <a:off x="3327" y="1043"/>
              <a:ext cx="7" cy="52"/>
            </a:xfrm>
            <a:prstGeom prst="rect">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477" name="Rectangle 1392"/>
            <p:cNvSpPr>
              <a:spLocks noChangeArrowheads="1"/>
            </p:cNvSpPr>
            <p:nvPr/>
          </p:nvSpPr>
          <p:spPr bwMode="auto">
            <a:xfrm>
              <a:off x="3368" y="1043"/>
              <a:ext cx="7" cy="5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478" name="Freeform 1393"/>
            <p:cNvSpPr>
              <a:spLocks/>
            </p:cNvSpPr>
            <p:nvPr/>
          </p:nvSpPr>
          <p:spPr bwMode="auto">
            <a:xfrm>
              <a:off x="333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79" name="Freeform 1394"/>
            <p:cNvSpPr>
              <a:spLocks/>
            </p:cNvSpPr>
            <p:nvPr/>
          </p:nvSpPr>
          <p:spPr bwMode="auto">
            <a:xfrm>
              <a:off x="3368"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80" name="Freeform 1395"/>
            <p:cNvSpPr>
              <a:spLocks/>
            </p:cNvSpPr>
            <p:nvPr/>
          </p:nvSpPr>
          <p:spPr bwMode="auto">
            <a:xfrm>
              <a:off x="333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81" name="Freeform 1396"/>
            <p:cNvSpPr>
              <a:spLocks/>
            </p:cNvSpPr>
            <p:nvPr/>
          </p:nvSpPr>
          <p:spPr bwMode="auto">
            <a:xfrm>
              <a:off x="3368"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82" name="Freeform 1397"/>
            <p:cNvSpPr>
              <a:spLocks/>
            </p:cNvSpPr>
            <p:nvPr/>
          </p:nvSpPr>
          <p:spPr bwMode="auto">
            <a:xfrm>
              <a:off x="333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83" name="Freeform 1398"/>
            <p:cNvSpPr>
              <a:spLocks/>
            </p:cNvSpPr>
            <p:nvPr/>
          </p:nvSpPr>
          <p:spPr bwMode="auto">
            <a:xfrm>
              <a:off x="3368"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84" name="Freeform 1399"/>
            <p:cNvSpPr>
              <a:spLocks/>
            </p:cNvSpPr>
            <p:nvPr/>
          </p:nvSpPr>
          <p:spPr bwMode="auto">
            <a:xfrm>
              <a:off x="333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85" name="Freeform 1400"/>
            <p:cNvSpPr>
              <a:spLocks/>
            </p:cNvSpPr>
            <p:nvPr/>
          </p:nvSpPr>
          <p:spPr bwMode="auto">
            <a:xfrm>
              <a:off x="3368"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86" name="Freeform 1401"/>
            <p:cNvSpPr>
              <a:spLocks/>
            </p:cNvSpPr>
            <p:nvPr/>
          </p:nvSpPr>
          <p:spPr bwMode="auto">
            <a:xfrm>
              <a:off x="333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87" name="Freeform 1402"/>
            <p:cNvSpPr>
              <a:spLocks/>
            </p:cNvSpPr>
            <p:nvPr/>
          </p:nvSpPr>
          <p:spPr bwMode="auto">
            <a:xfrm>
              <a:off x="3368"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88" name="Freeform 1403"/>
            <p:cNvSpPr>
              <a:spLocks/>
            </p:cNvSpPr>
            <p:nvPr/>
          </p:nvSpPr>
          <p:spPr bwMode="auto">
            <a:xfrm>
              <a:off x="333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89" name="Rectangle 1404"/>
            <p:cNvSpPr>
              <a:spLocks noChangeArrowheads="1"/>
            </p:cNvSpPr>
            <p:nvPr/>
          </p:nvSpPr>
          <p:spPr bwMode="auto">
            <a:xfrm>
              <a:off x="3361" y="1043"/>
              <a:ext cx="7" cy="52"/>
            </a:xfrm>
            <a:prstGeom prst="rect">
              <a:avLst/>
            </a:prstGeom>
            <a:solidFill>
              <a:srgbClr val="44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490" name="Rectangle 1405"/>
            <p:cNvSpPr>
              <a:spLocks noChangeArrowheads="1"/>
            </p:cNvSpPr>
            <p:nvPr/>
          </p:nvSpPr>
          <p:spPr bwMode="auto">
            <a:xfrm>
              <a:off x="3334" y="1043"/>
              <a:ext cx="6" cy="52"/>
            </a:xfrm>
            <a:prstGeom prst="rect">
              <a:avLst/>
            </a:prstGeom>
            <a:solidFill>
              <a:srgbClr val="44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491" name="Freeform 1406"/>
            <p:cNvSpPr>
              <a:spLocks/>
            </p:cNvSpPr>
            <p:nvPr/>
          </p:nvSpPr>
          <p:spPr bwMode="auto">
            <a:xfrm>
              <a:off x="3361"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92" name="Freeform 1407"/>
            <p:cNvSpPr>
              <a:spLocks/>
            </p:cNvSpPr>
            <p:nvPr/>
          </p:nvSpPr>
          <p:spPr bwMode="auto">
            <a:xfrm>
              <a:off x="334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93" name="Freeform 1408"/>
            <p:cNvSpPr>
              <a:spLocks/>
            </p:cNvSpPr>
            <p:nvPr/>
          </p:nvSpPr>
          <p:spPr bwMode="auto">
            <a:xfrm>
              <a:off x="3361"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94" name="Freeform 1409"/>
            <p:cNvSpPr>
              <a:spLocks/>
            </p:cNvSpPr>
            <p:nvPr/>
          </p:nvSpPr>
          <p:spPr bwMode="auto">
            <a:xfrm>
              <a:off x="334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95" name="Freeform 1410"/>
            <p:cNvSpPr>
              <a:spLocks/>
            </p:cNvSpPr>
            <p:nvPr/>
          </p:nvSpPr>
          <p:spPr bwMode="auto">
            <a:xfrm>
              <a:off x="3361"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96" name="Freeform 1411"/>
            <p:cNvSpPr>
              <a:spLocks/>
            </p:cNvSpPr>
            <p:nvPr/>
          </p:nvSpPr>
          <p:spPr bwMode="auto">
            <a:xfrm>
              <a:off x="334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97" name="Freeform 1412"/>
            <p:cNvSpPr>
              <a:spLocks/>
            </p:cNvSpPr>
            <p:nvPr/>
          </p:nvSpPr>
          <p:spPr bwMode="auto">
            <a:xfrm>
              <a:off x="3361"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98" name="Freeform 1413"/>
            <p:cNvSpPr>
              <a:spLocks/>
            </p:cNvSpPr>
            <p:nvPr/>
          </p:nvSpPr>
          <p:spPr bwMode="auto">
            <a:xfrm>
              <a:off x="334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499" name="Freeform 1414"/>
            <p:cNvSpPr>
              <a:spLocks/>
            </p:cNvSpPr>
            <p:nvPr/>
          </p:nvSpPr>
          <p:spPr bwMode="auto">
            <a:xfrm>
              <a:off x="3361"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00" name="Freeform 1415"/>
            <p:cNvSpPr>
              <a:spLocks/>
            </p:cNvSpPr>
            <p:nvPr/>
          </p:nvSpPr>
          <p:spPr bwMode="auto">
            <a:xfrm>
              <a:off x="3340"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01" name="Freeform 1416"/>
            <p:cNvSpPr>
              <a:spLocks/>
            </p:cNvSpPr>
            <p:nvPr/>
          </p:nvSpPr>
          <p:spPr bwMode="auto">
            <a:xfrm>
              <a:off x="3361"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02" name="Rectangle 1417"/>
            <p:cNvSpPr>
              <a:spLocks noChangeArrowheads="1"/>
            </p:cNvSpPr>
            <p:nvPr/>
          </p:nvSpPr>
          <p:spPr bwMode="auto">
            <a:xfrm>
              <a:off x="3340" y="1043"/>
              <a:ext cx="7" cy="52"/>
            </a:xfrm>
            <a:prstGeom prst="rect">
              <a:avLst/>
            </a:prstGeom>
            <a:solidFill>
              <a:srgbClr val="38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503" name="Rectangle 1418"/>
            <p:cNvSpPr>
              <a:spLocks noChangeArrowheads="1"/>
            </p:cNvSpPr>
            <p:nvPr/>
          </p:nvSpPr>
          <p:spPr bwMode="auto">
            <a:xfrm>
              <a:off x="3354" y="1043"/>
              <a:ext cx="7" cy="52"/>
            </a:xfrm>
            <a:prstGeom prst="rect">
              <a:avLst/>
            </a:prstGeom>
            <a:solidFill>
              <a:srgbClr val="36363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504" name="Freeform 1419"/>
            <p:cNvSpPr>
              <a:spLocks/>
            </p:cNvSpPr>
            <p:nvPr/>
          </p:nvSpPr>
          <p:spPr bwMode="auto">
            <a:xfrm>
              <a:off x="334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05" name="Freeform 1420"/>
            <p:cNvSpPr>
              <a:spLocks/>
            </p:cNvSpPr>
            <p:nvPr/>
          </p:nvSpPr>
          <p:spPr bwMode="auto">
            <a:xfrm>
              <a:off x="335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06" name="Freeform 1421"/>
            <p:cNvSpPr>
              <a:spLocks/>
            </p:cNvSpPr>
            <p:nvPr/>
          </p:nvSpPr>
          <p:spPr bwMode="auto">
            <a:xfrm>
              <a:off x="334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07" name="Freeform 1422"/>
            <p:cNvSpPr>
              <a:spLocks/>
            </p:cNvSpPr>
            <p:nvPr/>
          </p:nvSpPr>
          <p:spPr bwMode="auto">
            <a:xfrm>
              <a:off x="335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08" name="Freeform 1423"/>
            <p:cNvSpPr>
              <a:spLocks/>
            </p:cNvSpPr>
            <p:nvPr/>
          </p:nvSpPr>
          <p:spPr bwMode="auto">
            <a:xfrm>
              <a:off x="334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09" name="Freeform 1424"/>
            <p:cNvSpPr>
              <a:spLocks/>
            </p:cNvSpPr>
            <p:nvPr/>
          </p:nvSpPr>
          <p:spPr bwMode="auto">
            <a:xfrm>
              <a:off x="335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10" name="Freeform 1425"/>
            <p:cNvSpPr>
              <a:spLocks/>
            </p:cNvSpPr>
            <p:nvPr/>
          </p:nvSpPr>
          <p:spPr bwMode="auto">
            <a:xfrm>
              <a:off x="334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11" name="Freeform 1426"/>
            <p:cNvSpPr>
              <a:spLocks/>
            </p:cNvSpPr>
            <p:nvPr/>
          </p:nvSpPr>
          <p:spPr bwMode="auto">
            <a:xfrm>
              <a:off x="3354"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12" name="Freeform 1427"/>
            <p:cNvSpPr>
              <a:spLocks/>
            </p:cNvSpPr>
            <p:nvPr/>
          </p:nvSpPr>
          <p:spPr bwMode="auto">
            <a:xfrm>
              <a:off x="3347" y="1043"/>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513" name="Rectangle 1428"/>
            <p:cNvSpPr>
              <a:spLocks noChangeArrowheads="1"/>
            </p:cNvSpPr>
            <p:nvPr/>
          </p:nvSpPr>
          <p:spPr bwMode="auto">
            <a:xfrm>
              <a:off x="3347" y="1043"/>
              <a:ext cx="7" cy="52"/>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514" name="Rectangle 1429"/>
            <p:cNvSpPr>
              <a:spLocks noChangeArrowheads="1"/>
            </p:cNvSpPr>
            <p:nvPr/>
          </p:nvSpPr>
          <p:spPr bwMode="auto">
            <a:xfrm>
              <a:off x="3267" y="1039"/>
              <a:ext cx="167" cy="46"/>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grpSp>
        <p:nvGrpSpPr>
          <p:cNvPr id="97291" name="Group 1430"/>
          <p:cNvGrpSpPr>
            <a:grpSpLocks/>
          </p:cNvGrpSpPr>
          <p:nvPr/>
        </p:nvGrpSpPr>
        <p:grpSpPr bwMode="auto">
          <a:xfrm>
            <a:off x="6452235" y="1410177"/>
            <a:ext cx="208598" cy="684371"/>
            <a:chOff x="3267" y="549"/>
            <a:chExt cx="171" cy="457"/>
          </a:xfrm>
        </p:grpSpPr>
        <p:sp>
          <p:nvSpPr>
            <p:cNvPr id="137228" name="Line 1431"/>
            <p:cNvSpPr>
              <a:spLocks noChangeShapeType="1"/>
            </p:cNvSpPr>
            <p:nvPr/>
          </p:nvSpPr>
          <p:spPr bwMode="auto">
            <a:xfrm>
              <a:off x="3271" y="561"/>
              <a:ext cx="1" cy="445"/>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29" name="Line 1432"/>
            <p:cNvSpPr>
              <a:spLocks noChangeShapeType="1"/>
            </p:cNvSpPr>
            <p:nvPr/>
          </p:nvSpPr>
          <p:spPr bwMode="auto">
            <a:xfrm>
              <a:off x="3278" y="561"/>
              <a:ext cx="1" cy="445"/>
            </a:xfrm>
            <a:prstGeom prst="line">
              <a:avLst/>
            </a:prstGeom>
            <a:noFill/>
            <a:ln w="33338">
              <a:solidFill>
                <a:srgbClr val="171717"/>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30" name="Line 1433"/>
            <p:cNvSpPr>
              <a:spLocks noChangeShapeType="1"/>
            </p:cNvSpPr>
            <p:nvPr/>
          </p:nvSpPr>
          <p:spPr bwMode="auto">
            <a:xfrm>
              <a:off x="3285" y="561"/>
              <a:ext cx="1" cy="445"/>
            </a:xfrm>
            <a:prstGeom prst="line">
              <a:avLst/>
            </a:prstGeom>
            <a:noFill/>
            <a:ln w="33338">
              <a:solidFill>
                <a:srgbClr val="2E2E2E"/>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31" name="Line 1434"/>
            <p:cNvSpPr>
              <a:spLocks noChangeShapeType="1"/>
            </p:cNvSpPr>
            <p:nvPr/>
          </p:nvSpPr>
          <p:spPr bwMode="auto">
            <a:xfrm>
              <a:off x="3292" y="561"/>
              <a:ext cx="1" cy="445"/>
            </a:xfrm>
            <a:prstGeom prst="line">
              <a:avLst/>
            </a:prstGeom>
            <a:noFill/>
            <a:ln w="33338">
              <a:solidFill>
                <a:srgbClr val="45454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32" name="Line 1435"/>
            <p:cNvSpPr>
              <a:spLocks noChangeShapeType="1"/>
            </p:cNvSpPr>
            <p:nvPr/>
          </p:nvSpPr>
          <p:spPr bwMode="auto">
            <a:xfrm>
              <a:off x="3299" y="561"/>
              <a:ext cx="1" cy="445"/>
            </a:xfrm>
            <a:prstGeom prst="line">
              <a:avLst/>
            </a:prstGeom>
            <a:noFill/>
            <a:ln w="33338">
              <a:solidFill>
                <a:srgbClr val="5D5D5D"/>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33" name="Line 1436"/>
            <p:cNvSpPr>
              <a:spLocks noChangeShapeType="1"/>
            </p:cNvSpPr>
            <p:nvPr/>
          </p:nvSpPr>
          <p:spPr bwMode="auto">
            <a:xfrm>
              <a:off x="3306" y="561"/>
              <a:ext cx="1" cy="445"/>
            </a:xfrm>
            <a:prstGeom prst="line">
              <a:avLst/>
            </a:prstGeom>
            <a:noFill/>
            <a:ln w="33338">
              <a:solidFill>
                <a:srgbClr val="747474"/>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34" name="Line 1437"/>
            <p:cNvSpPr>
              <a:spLocks noChangeShapeType="1"/>
            </p:cNvSpPr>
            <p:nvPr/>
          </p:nvSpPr>
          <p:spPr bwMode="auto">
            <a:xfrm>
              <a:off x="3313" y="561"/>
              <a:ext cx="1" cy="445"/>
            </a:xfrm>
            <a:prstGeom prst="line">
              <a:avLst/>
            </a:prstGeom>
            <a:noFill/>
            <a:ln w="33338">
              <a:solidFill>
                <a:srgbClr val="8B8B8B"/>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35" name="Line 1438"/>
            <p:cNvSpPr>
              <a:spLocks noChangeShapeType="1"/>
            </p:cNvSpPr>
            <p:nvPr/>
          </p:nvSpPr>
          <p:spPr bwMode="auto">
            <a:xfrm>
              <a:off x="3320" y="561"/>
              <a:ext cx="1" cy="445"/>
            </a:xfrm>
            <a:prstGeom prst="line">
              <a:avLst/>
            </a:prstGeom>
            <a:noFill/>
            <a:ln w="33338">
              <a:solidFill>
                <a:srgbClr val="A2A2A2"/>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36" name="Line 1439"/>
            <p:cNvSpPr>
              <a:spLocks noChangeShapeType="1"/>
            </p:cNvSpPr>
            <p:nvPr/>
          </p:nvSpPr>
          <p:spPr bwMode="auto">
            <a:xfrm>
              <a:off x="3327" y="561"/>
              <a:ext cx="1" cy="445"/>
            </a:xfrm>
            <a:prstGeom prst="line">
              <a:avLst/>
            </a:prstGeom>
            <a:noFill/>
            <a:ln w="33338">
              <a:solidFill>
                <a:srgbClr val="BABAB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37" name="Line 1440"/>
            <p:cNvSpPr>
              <a:spLocks noChangeShapeType="1"/>
            </p:cNvSpPr>
            <p:nvPr/>
          </p:nvSpPr>
          <p:spPr bwMode="auto">
            <a:xfrm>
              <a:off x="3334" y="561"/>
              <a:ext cx="1" cy="445"/>
            </a:xfrm>
            <a:prstGeom prst="line">
              <a:avLst/>
            </a:prstGeom>
            <a:noFill/>
            <a:ln w="33338">
              <a:solidFill>
                <a:srgbClr val="D1D1D1"/>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38" name="Line 1441"/>
            <p:cNvSpPr>
              <a:spLocks noChangeShapeType="1"/>
            </p:cNvSpPr>
            <p:nvPr/>
          </p:nvSpPr>
          <p:spPr bwMode="auto">
            <a:xfrm>
              <a:off x="3340" y="561"/>
              <a:ext cx="1" cy="445"/>
            </a:xfrm>
            <a:prstGeom prst="line">
              <a:avLst/>
            </a:prstGeom>
            <a:noFill/>
            <a:ln w="33338">
              <a:solidFill>
                <a:srgbClr val="E8E8E8"/>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39" name="Line 1442"/>
            <p:cNvSpPr>
              <a:spLocks noChangeShapeType="1"/>
            </p:cNvSpPr>
            <p:nvPr/>
          </p:nvSpPr>
          <p:spPr bwMode="auto">
            <a:xfrm>
              <a:off x="3347"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40" name="Line 1443"/>
            <p:cNvSpPr>
              <a:spLocks noChangeShapeType="1"/>
            </p:cNvSpPr>
            <p:nvPr/>
          </p:nvSpPr>
          <p:spPr bwMode="auto">
            <a:xfrm>
              <a:off x="3354"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41" name="Line 1444"/>
            <p:cNvSpPr>
              <a:spLocks noChangeShapeType="1"/>
            </p:cNvSpPr>
            <p:nvPr/>
          </p:nvSpPr>
          <p:spPr bwMode="auto">
            <a:xfrm>
              <a:off x="3361" y="561"/>
              <a:ext cx="1" cy="445"/>
            </a:xfrm>
            <a:prstGeom prst="line">
              <a:avLst/>
            </a:prstGeom>
            <a:noFill/>
            <a:ln w="33338">
              <a:solidFill>
                <a:srgbClr val="EAEAE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42" name="Line 1445"/>
            <p:cNvSpPr>
              <a:spLocks noChangeShapeType="1"/>
            </p:cNvSpPr>
            <p:nvPr/>
          </p:nvSpPr>
          <p:spPr bwMode="auto">
            <a:xfrm>
              <a:off x="3368" y="561"/>
              <a:ext cx="1" cy="445"/>
            </a:xfrm>
            <a:prstGeom prst="line">
              <a:avLst/>
            </a:prstGeom>
            <a:noFill/>
            <a:ln w="33338">
              <a:solidFill>
                <a:srgbClr val="D5D5D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43" name="Line 1446"/>
            <p:cNvSpPr>
              <a:spLocks noChangeShapeType="1"/>
            </p:cNvSpPr>
            <p:nvPr/>
          </p:nvSpPr>
          <p:spPr bwMode="auto">
            <a:xfrm>
              <a:off x="3375" y="561"/>
              <a:ext cx="1" cy="445"/>
            </a:xfrm>
            <a:prstGeom prst="line">
              <a:avLst/>
            </a:prstGeom>
            <a:noFill/>
            <a:ln w="33338">
              <a:solidFill>
                <a:srgbClr val="BFBFB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44" name="Line 1447"/>
            <p:cNvSpPr>
              <a:spLocks noChangeShapeType="1"/>
            </p:cNvSpPr>
            <p:nvPr/>
          </p:nvSpPr>
          <p:spPr bwMode="auto">
            <a:xfrm>
              <a:off x="3382" y="561"/>
              <a:ext cx="1" cy="445"/>
            </a:xfrm>
            <a:prstGeom prst="line">
              <a:avLst/>
            </a:prstGeom>
            <a:noFill/>
            <a:ln w="33338">
              <a:solidFill>
                <a:srgbClr val="AAAAA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45" name="Line 1448"/>
            <p:cNvSpPr>
              <a:spLocks noChangeShapeType="1"/>
            </p:cNvSpPr>
            <p:nvPr/>
          </p:nvSpPr>
          <p:spPr bwMode="auto">
            <a:xfrm>
              <a:off x="3389" y="561"/>
              <a:ext cx="1" cy="445"/>
            </a:xfrm>
            <a:prstGeom prst="line">
              <a:avLst/>
            </a:prstGeom>
            <a:noFill/>
            <a:ln w="33338">
              <a:solidFill>
                <a:srgbClr val="95959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46" name="Line 1449"/>
            <p:cNvSpPr>
              <a:spLocks noChangeShapeType="1"/>
            </p:cNvSpPr>
            <p:nvPr/>
          </p:nvSpPr>
          <p:spPr bwMode="auto">
            <a:xfrm>
              <a:off x="3396" y="561"/>
              <a:ext cx="1" cy="445"/>
            </a:xfrm>
            <a:prstGeom prst="line">
              <a:avLst/>
            </a:prstGeom>
            <a:noFill/>
            <a:ln w="33338">
              <a:solidFill>
                <a:srgbClr val="80808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47" name="Line 1450"/>
            <p:cNvSpPr>
              <a:spLocks noChangeShapeType="1"/>
            </p:cNvSpPr>
            <p:nvPr/>
          </p:nvSpPr>
          <p:spPr bwMode="auto">
            <a:xfrm>
              <a:off x="3403" y="561"/>
              <a:ext cx="1" cy="445"/>
            </a:xfrm>
            <a:prstGeom prst="line">
              <a:avLst/>
            </a:prstGeom>
            <a:noFill/>
            <a:ln w="33338">
              <a:solidFill>
                <a:srgbClr val="6A6A6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48" name="Line 1451"/>
            <p:cNvSpPr>
              <a:spLocks noChangeShapeType="1"/>
            </p:cNvSpPr>
            <p:nvPr/>
          </p:nvSpPr>
          <p:spPr bwMode="auto">
            <a:xfrm>
              <a:off x="3410" y="561"/>
              <a:ext cx="1" cy="445"/>
            </a:xfrm>
            <a:prstGeom prst="line">
              <a:avLst/>
            </a:prstGeom>
            <a:noFill/>
            <a:ln w="33338">
              <a:solidFill>
                <a:srgbClr val="55555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49" name="Line 1452"/>
            <p:cNvSpPr>
              <a:spLocks noChangeShapeType="1"/>
            </p:cNvSpPr>
            <p:nvPr/>
          </p:nvSpPr>
          <p:spPr bwMode="auto">
            <a:xfrm>
              <a:off x="3417" y="561"/>
              <a:ext cx="1" cy="445"/>
            </a:xfrm>
            <a:prstGeom prst="line">
              <a:avLst/>
            </a:prstGeom>
            <a:noFill/>
            <a:ln w="33338">
              <a:solidFill>
                <a:srgbClr val="40404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50" name="Line 1453"/>
            <p:cNvSpPr>
              <a:spLocks noChangeShapeType="1"/>
            </p:cNvSpPr>
            <p:nvPr/>
          </p:nvSpPr>
          <p:spPr bwMode="auto">
            <a:xfrm>
              <a:off x="3424" y="561"/>
              <a:ext cx="1" cy="445"/>
            </a:xfrm>
            <a:prstGeom prst="line">
              <a:avLst/>
            </a:prstGeom>
            <a:noFill/>
            <a:ln w="33338">
              <a:solidFill>
                <a:srgbClr val="2A2A2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51" name="Line 1454"/>
            <p:cNvSpPr>
              <a:spLocks noChangeShapeType="1"/>
            </p:cNvSpPr>
            <p:nvPr/>
          </p:nvSpPr>
          <p:spPr bwMode="auto">
            <a:xfrm>
              <a:off x="3430" y="561"/>
              <a:ext cx="1" cy="445"/>
            </a:xfrm>
            <a:prstGeom prst="line">
              <a:avLst/>
            </a:prstGeom>
            <a:noFill/>
            <a:ln w="33338">
              <a:solidFill>
                <a:srgbClr val="15151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52" name="Line 1455"/>
            <p:cNvSpPr>
              <a:spLocks noChangeShapeType="1"/>
            </p:cNvSpPr>
            <p:nvPr/>
          </p:nvSpPr>
          <p:spPr bwMode="auto">
            <a:xfrm>
              <a:off x="3437" y="561"/>
              <a:ext cx="1" cy="445"/>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53" name="Line 1456"/>
            <p:cNvSpPr>
              <a:spLocks noChangeShapeType="1"/>
            </p:cNvSpPr>
            <p:nvPr/>
          </p:nvSpPr>
          <p:spPr bwMode="auto">
            <a:xfrm>
              <a:off x="3271" y="561"/>
              <a:ext cx="1" cy="445"/>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54" name="Line 1457"/>
            <p:cNvSpPr>
              <a:spLocks noChangeShapeType="1"/>
            </p:cNvSpPr>
            <p:nvPr/>
          </p:nvSpPr>
          <p:spPr bwMode="auto">
            <a:xfrm>
              <a:off x="3278" y="561"/>
              <a:ext cx="1" cy="445"/>
            </a:xfrm>
            <a:prstGeom prst="line">
              <a:avLst/>
            </a:prstGeom>
            <a:noFill/>
            <a:ln w="33338">
              <a:solidFill>
                <a:srgbClr val="171717"/>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55" name="Line 1458"/>
            <p:cNvSpPr>
              <a:spLocks noChangeShapeType="1"/>
            </p:cNvSpPr>
            <p:nvPr/>
          </p:nvSpPr>
          <p:spPr bwMode="auto">
            <a:xfrm>
              <a:off x="3285" y="561"/>
              <a:ext cx="1" cy="445"/>
            </a:xfrm>
            <a:prstGeom prst="line">
              <a:avLst/>
            </a:prstGeom>
            <a:noFill/>
            <a:ln w="33338">
              <a:solidFill>
                <a:srgbClr val="2E2E2E"/>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56" name="Line 1459"/>
            <p:cNvSpPr>
              <a:spLocks noChangeShapeType="1"/>
            </p:cNvSpPr>
            <p:nvPr/>
          </p:nvSpPr>
          <p:spPr bwMode="auto">
            <a:xfrm>
              <a:off x="3292" y="561"/>
              <a:ext cx="1" cy="445"/>
            </a:xfrm>
            <a:prstGeom prst="line">
              <a:avLst/>
            </a:prstGeom>
            <a:noFill/>
            <a:ln w="33338">
              <a:solidFill>
                <a:srgbClr val="45454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57" name="Line 1460"/>
            <p:cNvSpPr>
              <a:spLocks noChangeShapeType="1"/>
            </p:cNvSpPr>
            <p:nvPr/>
          </p:nvSpPr>
          <p:spPr bwMode="auto">
            <a:xfrm>
              <a:off x="3299" y="561"/>
              <a:ext cx="1" cy="445"/>
            </a:xfrm>
            <a:prstGeom prst="line">
              <a:avLst/>
            </a:prstGeom>
            <a:noFill/>
            <a:ln w="33338">
              <a:solidFill>
                <a:srgbClr val="5D5D5D"/>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58" name="Line 1461"/>
            <p:cNvSpPr>
              <a:spLocks noChangeShapeType="1"/>
            </p:cNvSpPr>
            <p:nvPr/>
          </p:nvSpPr>
          <p:spPr bwMode="auto">
            <a:xfrm>
              <a:off x="3306" y="561"/>
              <a:ext cx="1" cy="445"/>
            </a:xfrm>
            <a:prstGeom prst="line">
              <a:avLst/>
            </a:prstGeom>
            <a:noFill/>
            <a:ln w="33338">
              <a:solidFill>
                <a:srgbClr val="747474"/>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59" name="Line 1462"/>
            <p:cNvSpPr>
              <a:spLocks noChangeShapeType="1"/>
            </p:cNvSpPr>
            <p:nvPr/>
          </p:nvSpPr>
          <p:spPr bwMode="auto">
            <a:xfrm>
              <a:off x="3313" y="561"/>
              <a:ext cx="1" cy="445"/>
            </a:xfrm>
            <a:prstGeom prst="line">
              <a:avLst/>
            </a:prstGeom>
            <a:noFill/>
            <a:ln w="33338">
              <a:solidFill>
                <a:srgbClr val="8B8B8B"/>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60" name="Line 1463"/>
            <p:cNvSpPr>
              <a:spLocks noChangeShapeType="1"/>
            </p:cNvSpPr>
            <p:nvPr/>
          </p:nvSpPr>
          <p:spPr bwMode="auto">
            <a:xfrm>
              <a:off x="3320" y="561"/>
              <a:ext cx="1" cy="445"/>
            </a:xfrm>
            <a:prstGeom prst="line">
              <a:avLst/>
            </a:prstGeom>
            <a:noFill/>
            <a:ln w="33338">
              <a:solidFill>
                <a:srgbClr val="A2A2A2"/>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61" name="Line 1464"/>
            <p:cNvSpPr>
              <a:spLocks noChangeShapeType="1"/>
            </p:cNvSpPr>
            <p:nvPr/>
          </p:nvSpPr>
          <p:spPr bwMode="auto">
            <a:xfrm>
              <a:off x="3327" y="561"/>
              <a:ext cx="1" cy="445"/>
            </a:xfrm>
            <a:prstGeom prst="line">
              <a:avLst/>
            </a:prstGeom>
            <a:noFill/>
            <a:ln w="33338">
              <a:solidFill>
                <a:srgbClr val="BABAB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62" name="Line 1465"/>
            <p:cNvSpPr>
              <a:spLocks noChangeShapeType="1"/>
            </p:cNvSpPr>
            <p:nvPr/>
          </p:nvSpPr>
          <p:spPr bwMode="auto">
            <a:xfrm>
              <a:off x="3334" y="561"/>
              <a:ext cx="1" cy="445"/>
            </a:xfrm>
            <a:prstGeom prst="line">
              <a:avLst/>
            </a:prstGeom>
            <a:noFill/>
            <a:ln w="33338">
              <a:solidFill>
                <a:srgbClr val="D1D1D1"/>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63" name="Line 1466"/>
            <p:cNvSpPr>
              <a:spLocks noChangeShapeType="1"/>
            </p:cNvSpPr>
            <p:nvPr/>
          </p:nvSpPr>
          <p:spPr bwMode="auto">
            <a:xfrm>
              <a:off x="3340" y="561"/>
              <a:ext cx="1" cy="445"/>
            </a:xfrm>
            <a:prstGeom prst="line">
              <a:avLst/>
            </a:prstGeom>
            <a:noFill/>
            <a:ln w="33338">
              <a:solidFill>
                <a:srgbClr val="E8E8E8"/>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64" name="Line 1467"/>
            <p:cNvSpPr>
              <a:spLocks noChangeShapeType="1"/>
            </p:cNvSpPr>
            <p:nvPr/>
          </p:nvSpPr>
          <p:spPr bwMode="auto">
            <a:xfrm>
              <a:off x="3347"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65" name="Line 1468"/>
            <p:cNvSpPr>
              <a:spLocks noChangeShapeType="1"/>
            </p:cNvSpPr>
            <p:nvPr/>
          </p:nvSpPr>
          <p:spPr bwMode="auto">
            <a:xfrm>
              <a:off x="3354"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66" name="Line 1469"/>
            <p:cNvSpPr>
              <a:spLocks noChangeShapeType="1"/>
            </p:cNvSpPr>
            <p:nvPr/>
          </p:nvSpPr>
          <p:spPr bwMode="auto">
            <a:xfrm>
              <a:off x="3361" y="561"/>
              <a:ext cx="1" cy="445"/>
            </a:xfrm>
            <a:prstGeom prst="line">
              <a:avLst/>
            </a:prstGeom>
            <a:noFill/>
            <a:ln w="33338">
              <a:solidFill>
                <a:srgbClr val="EAEAE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67" name="Line 1470"/>
            <p:cNvSpPr>
              <a:spLocks noChangeShapeType="1"/>
            </p:cNvSpPr>
            <p:nvPr/>
          </p:nvSpPr>
          <p:spPr bwMode="auto">
            <a:xfrm>
              <a:off x="3368" y="561"/>
              <a:ext cx="1" cy="445"/>
            </a:xfrm>
            <a:prstGeom prst="line">
              <a:avLst/>
            </a:prstGeom>
            <a:noFill/>
            <a:ln w="33338">
              <a:solidFill>
                <a:srgbClr val="D5D5D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68" name="Line 1471"/>
            <p:cNvSpPr>
              <a:spLocks noChangeShapeType="1"/>
            </p:cNvSpPr>
            <p:nvPr/>
          </p:nvSpPr>
          <p:spPr bwMode="auto">
            <a:xfrm>
              <a:off x="3375" y="561"/>
              <a:ext cx="1" cy="445"/>
            </a:xfrm>
            <a:prstGeom prst="line">
              <a:avLst/>
            </a:prstGeom>
            <a:noFill/>
            <a:ln w="33338">
              <a:solidFill>
                <a:srgbClr val="BFBFB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69" name="Line 1472"/>
            <p:cNvSpPr>
              <a:spLocks noChangeShapeType="1"/>
            </p:cNvSpPr>
            <p:nvPr/>
          </p:nvSpPr>
          <p:spPr bwMode="auto">
            <a:xfrm>
              <a:off x="3382" y="561"/>
              <a:ext cx="1" cy="445"/>
            </a:xfrm>
            <a:prstGeom prst="line">
              <a:avLst/>
            </a:prstGeom>
            <a:noFill/>
            <a:ln w="33338">
              <a:solidFill>
                <a:srgbClr val="AAAAA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70" name="Line 1473"/>
            <p:cNvSpPr>
              <a:spLocks noChangeShapeType="1"/>
            </p:cNvSpPr>
            <p:nvPr/>
          </p:nvSpPr>
          <p:spPr bwMode="auto">
            <a:xfrm>
              <a:off x="3389" y="561"/>
              <a:ext cx="1" cy="445"/>
            </a:xfrm>
            <a:prstGeom prst="line">
              <a:avLst/>
            </a:prstGeom>
            <a:noFill/>
            <a:ln w="33338">
              <a:solidFill>
                <a:srgbClr val="95959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71" name="Line 1474"/>
            <p:cNvSpPr>
              <a:spLocks noChangeShapeType="1"/>
            </p:cNvSpPr>
            <p:nvPr/>
          </p:nvSpPr>
          <p:spPr bwMode="auto">
            <a:xfrm>
              <a:off x="3396" y="561"/>
              <a:ext cx="1" cy="445"/>
            </a:xfrm>
            <a:prstGeom prst="line">
              <a:avLst/>
            </a:prstGeom>
            <a:noFill/>
            <a:ln w="33338">
              <a:solidFill>
                <a:srgbClr val="80808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72" name="Line 1475"/>
            <p:cNvSpPr>
              <a:spLocks noChangeShapeType="1"/>
            </p:cNvSpPr>
            <p:nvPr/>
          </p:nvSpPr>
          <p:spPr bwMode="auto">
            <a:xfrm>
              <a:off x="3403" y="561"/>
              <a:ext cx="1" cy="445"/>
            </a:xfrm>
            <a:prstGeom prst="line">
              <a:avLst/>
            </a:prstGeom>
            <a:noFill/>
            <a:ln w="33338">
              <a:solidFill>
                <a:srgbClr val="6A6A6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73" name="Line 1476"/>
            <p:cNvSpPr>
              <a:spLocks noChangeShapeType="1"/>
            </p:cNvSpPr>
            <p:nvPr/>
          </p:nvSpPr>
          <p:spPr bwMode="auto">
            <a:xfrm>
              <a:off x="3410" y="561"/>
              <a:ext cx="1" cy="445"/>
            </a:xfrm>
            <a:prstGeom prst="line">
              <a:avLst/>
            </a:prstGeom>
            <a:noFill/>
            <a:ln w="33338">
              <a:solidFill>
                <a:srgbClr val="55555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74" name="Line 1477"/>
            <p:cNvSpPr>
              <a:spLocks noChangeShapeType="1"/>
            </p:cNvSpPr>
            <p:nvPr/>
          </p:nvSpPr>
          <p:spPr bwMode="auto">
            <a:xfrm>
              <a:off x="3417" y="561"/>
              <a:ext cx="1" cy="445"/>
            </a:xfrm>
            <a:prstGeom prst="line">
              <a:avLst/>
            </a:prstGeom>
            <a:noFill/>
            <a:ln w="33338">
              <a:solidFill>
                <a:srgbClr val="40404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75" name="Line 1478"/>
            <p:cNvSpPr>
              <a:spLocks noChangeShapeType="1"/>
            </p:cNvSpPr>
            <p:nvPr/>
          </p:nvSpPr>
          <p:spPr bwMode="auto">
            <a:xfrm>
              <a:off x="3424" y="561"/>
              <a:ext cx="1" cy="445"/>
            </a:xfrm>
            <a:prstGeom prst="line">
              <a:avLst/>
            </a:prstGeom>
            <a:noFill/>
            <a:ln w="33338">
              <a:solidFill>
                <a:srgbClr val="2A2A2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76" name="Line 1479"/>
            <p:cNvSpPr>
              <a:spLocks noChangeShapeType="1"/>
            </p:cNvSpPr>
            <p:nvPr/>
          </p:nvSpPr>
          <p:spPr bwMode="auto">
            <a:xfrm>
              <a:off x="3430" y="561"/>
              <a:ext cx="1" cy="445"/>
            </a:xfrm>
            <a:prstGeom prst="line">
              <a:avLst/>
            </a:prstGeom>
            <a:noFill/>
            <a:ln w="33338">
              <a:solidFill>
                <a:srgbClr val="15151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77" name="Line 1480"/>
            <p:cNvSpPr>
              <a:spLocks noChangeShapeType="1"/>
            </p:cNvSpPr>
            <p:nvPr/>
          </p:nvSpPr>
          <p:spPr bwMode="auto">
            <a:xfrm>
              <a:off x="3437" y="561"/>
              <a:ext cx="1" cy="445"/>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78" name="Line 1481"/>
            <p:cNvSpPr>
              <a:spLocks noChangeShapeType="1"/>
            </p:cNvSpPr>
            <p:nvPr/>
          </p:nvSpPr>
          <p:spPr bwMode="auto">
            <a:xfrm>
              <a:off x="3278" y="561"/>
              <a:ext cx="1" cy="438"/>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79" name="Line 1482"/>
            <p:cNvSpPr>
              <a:spLocks noChangeShapeType="1"/>
            </p:cNvSpPr>
            <p:nvPr/>
          </p:nvSpPr>
          <p:spPr bwMode="auto">
            <a:xfrm>
              <a:off x="3285" y="561"/>
              <a:ext cx="1" cy="438"/>
            </a:xfrm>
            <a:prstGeom prst="line">
              <a:avLst/>
            </a:prstGeom>
            <a:noFill/>
            <a:ln w="33338">
              <a:solidFill>
                <a:srgbClr val="191919"/>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80" name="Line 1483"/>
            <p:cNvSpPr>
              <a:spLocks noChangeShapeType="1"/>
            </p:cNvSpPr>
            <p:nvPr/>
          </p:nvSpPr>
          <p:spPr bwMode="auto">
            <a:xfrm>
              <a:off x="3292" y="561"/>
              <a:ext cx="1" cy="438"/>
            </a:xfrm>
            <a:prstGeom prst="line">
              <a:avLst/>
            </a:prstGeom>
            <a:noFill/>
            <a:ln w="33338">
              <a:solidFill>
                <a:srgbClr val="333333"/>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81" name="Line 1484"/>
            <p:cNvSpPr>
              <a:spLocks noChangeShapeType="1"/>
            </p:cNvSpPr>
            <p:nvPr/>
          </p:nvSpPr>
          <p:spPr bwMode="auto">
            <a:xfrm>
              <a:off x="3299" y="561"/>
              <a:ext cx="1" cy="438"/>
            </a:xfrm>
            <a:prstGeom prst="line">
              <a:avLst/>
            </a:prstGeom>
            <a:noFill/>
            <a:ln w="33338">
              <a:solidFill>
                <a:srgbClr val="4C4C4C"/>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82" name="Line 1485"/>
            <p:cNvSpPr>
              <a:spLocks noChangeShapeType="1"/>
            </p:cNvSpPr>
            <p:nvPr/>
          </p:nvSpPr>
          <p:spPr bwMode="auto">
            <a:xfrm>
              <a:off x="3306" y="561"/>
              <a:ext cx="1" cy="438"/>
            </a:xfrm>
            <a:prstGeom prst="line">
              <a:avLst/>
            </a:prstGeom>
            <a:noFill/>
            <a:ln w="33338">
              <a:solidFill>
                <a:srgbClr val="666666"/>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83" name="Line 1486"/>
            <p:cNvSpPr>
              <a:spLocks noChangeShapeType="1"/>
            </p:cNvSpPr>
            <p:nvPr/>
          </p:nvSpPr>
          <p:spPr bwMode="auto">
            <a:xfrm>
              <a:off x="3313" y="561"/>
              <a:ext cx="1" cy="438"/>
            </a:xfrm>
            <a:prstGeom prst="line">
              <a:avLst/>
            </a:prstGeom>
            <a:noFill/>
            <a:ln w="33338">
              <a:solidFill>
                <a:srgbClr val="7F7F7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84" name="Line 1487"/>
            <p:cNvSpPr>
              <a:spLocks noChangeShapeType="1"/>
            </p:cNvSpPr>
            <p:nvPr/>
          </p:nvSpPr>
          <p:spPr bwMode="auto">
            <a:xfrm>
              <a:off x="3320" y="561"/>
              <a:ext cx="1" cy="438"/>
            </a:xfrm>
            <a:prstGeom prst="line">
              <a:avLst/>
            </a:prstGeom>
            <a:noFill/>
            <a:ln w="33338">
              <a:solidFill>
                <a:srgbClr val="999999"/>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85" name="Line 1488"/>
            <p:cNvSpPr>
              <a:spLocks noChangeShapeType="1"/>
            </p:cNvSpPr>
            <p:nvPr/>
          </p:nvSpPr>
          <p:spPr bwMode="auto">
            <a:xfrm>
              <a:off x="3327" y="561"/>
              <a:ext cx="1" cy="438"/>
            </a:xfrm>
            <a:prstGeom prst="line">
              <a:avLst/>
            </a:prstGeom>
            <a:noFill/>
            <a:ln w="33338">
              <a:solidFill>
                <a:srgbClr val="B3B3B3"/>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86" name="Line 1489"/>
            <p:cNvSpPr>
              <a:spLocks noChangeShapeType="1"/>
            </p:cNvSpPr>
            <p:nvPr/>
          </p:nvSpPr>
          <p:spPr bwMode="auto">
            <a:xfrm>
              <a:off x="3334" y="561"/>
              <a:ext cx="1" cy="438"/>
            </a:xfrm>
            <a:prstGeom prst="line">
              <a:avLst/>
            </a:prstGeom>
            <a:noFill/>
            <a:ln w="33338">
              <a:solidFill>
                <a:srgbClr val="CCCCCC"/>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87" name="Line 1490"/>
            <p:cNvSpPr>
              <a:spLocks noChangeShapeType="1"/>
            </p:cNvSpPr>
            <p:nvPr/>
          </p:nvSpPr>
          <p:spPr bwMode="auto">
            <a:xfrm>
              <a:off x="3340" y="561"/>
              <a:ext cx="1" cy="438"/>
            </a:xfrm>
            <a:prstGeom prst="line">
              <a:avLst/>
            </a:prstGeom>
            <a:noFill/>
            <a:ln w="33338">
              <a:solidFill>
                <a:srgbClr val="E6E6E6"/>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88" name="Line 1491"/>
            <p:cNvSpPr>
              <a:spLocks noChangeShapeType="1"/>
            </p:cNvSpPr>
            <p:nvPr/>
          </p:nvSpPr>
          <p:spPr bwMode="auto">
            <a:xfrm>
              <a:off x="3347" y="561"/>
              <a:ext cx="1" cy="438"/>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89" name="Line 1492"/>
            <p:cNvSpPr>
              <a:spLocks noChangeShapeType="1"/>
            </p:cNvSpPr>
            <p:nvPr/>
          </p:nvSpPr>
          <p:spPr bwMode="auto">
            <a:xfrm>
              <a:off x="3354" y="561"/>
              <a:ext cx="1" cy="438"/>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90" name="Line 1493"/>
            <p:cNvSpPr>
              <a:spLocks noChangeShapeType="1"/>
            </p:cNvSpPr>
            <p:nvPr/>
          </p:nvSpPr>
          <p:spPr bwMode="auto">
            <a:xfrm>
              <a:off x="3361" y="561"/>
              <a:ext cx="1" cy="438"/>
            </a:xfrm>
            <a:prstGeom prst="line">
              <a:avLst/>
            </a:prstGeom>
            <a:noFill/>
            <a:ln w="33338">
              <a:solidFill>
                <a:srgbClr val="EAEAE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91" name="Line 1494"/>
            <p:cNvSpPr>
              <a:spLocks noChangeShapeType="1"/>
            </p:cNvSpPr>
            <p:nvPr/>
          </p:nvSpPr>
          <p:spPr bwMode="auto">
            <a:xfrm>
              <a:off x="3368" y="561"/>
              <a:ext cx="1" cy="438"/>
            </a:xfrm>
            <a:prstGeom prst="line">
              <a:avLst/>
            </a:prstGeom>
            <a:noFill/>
            <a:ln w="33338">
              <a:solidFill>
                <a:srgbClr val="D5D5D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92" name="Line 1495"/>
            <p:cNvSpPr>
              <a:spLocks noChangeShapeType="1"/>
            </p:cNvSpPr>
            <p:nvPr/>
          </p:nvSpPr>
          <p:spPr bwMode="auto">
            <a:xfrm>
              <a:off x="3375" y="561"/>
              <a:ext cx="1" cy="438"/>
            </a:xfrm>
            <a:prstGeom prst="line">
              <a:avLst/>
            </a:prstGeom>
            <a:noFill/>
            <a:ln w="33338">
              <a:solidFill>
                <a:srgbClr val="BFBFB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93" name="Line 1496"/>
            <p:cNvSpPr>
              <a:spLocks noChangeShapeType="1"/>
            </p:cNvSpPr>
            <p:nvPr/>
          </p:nvSpPr>
          <p:spPr bwMode="auto">
            <a:xfrm>
              <a:off x="3382" y="561"/>
              <a:ext cx="1" cy="438"/>
            </a:xfrm>
            <a:prstGeom prst="line">
              <a:avLst/>
            </a:prstGeom>
            <a:noFill/>
            <a:ln w="33338">
              <a:solidFill>
                <a:srgbClr val="AAAAA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94" name="Line 1497"/>
            <p:cNvSpPr>
              <a:spLocks noChangeShapeType="1"/>
            </p:cNvSpPr>
            <p:nvPr/>
          </p:nvSpPr>
          <p:spPr bwMode="auto">
            <a:xfrm>
              <a:off x="3389" y="561"/>
              <a:ext cx="1" cy="438"/>
            </a:xfrm>
            <a:prstGeom prst="line">
              <a:avLst/>
            </a:prstGeom>
            <a:noFill/>
            <a:ln w="33338">
              <a:solidFill>
                <a:srgbClr val="95959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95" name="Line 1498"/>
            <p:cNvSpPr>
              <a:spLocks noChangeShapeType="1"/>
            </p:cNvSpPr>
            <p:nvPr/>
          </p:nvSpPr>
          <p:spPr bwMode="auto">
            <a:xfrm>
              <a:off x="3396" y="561"/>
              <a:ext cx="1" cy="438"/>
            </a:xfrm>
            <a:prstGeom prst="line">
              <a:avLst/>
            </a:prstGeom>
            <a:noFill/>
            <a:ln w="33338">
              <a:solidFill>
                <a:srgbClr val="80808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96" name="Line 1499"/>
            <p:cNvSpPr>
              <a:spLocks noChangeShapeType="1"/>
            </p:cNvSpPr>
            <p:nvPr/>
          </p:nvSpPr>
          <p:spPr bwMode="auto">
            <a:xfrm>
              <a:off x="3403" y="561"/>
              <a:ext cx="1" cy="438"/>
            </a:xfrm>
            <a:prstGeom prst="line">
              <a:avLst/>
            </a:prstGeom>
            <a:noFill/>
            <a:ln w="33338">
              <a:solidFill>
                <a:srgbClr val="6A6A6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97" name="Line 1500"/>
            <p:cNvSpPr>
              <a:spLocks noChangeShapeType="1"/>
            </p:cNvSpPr>
            <p:nvPr/>
          </p:nvSpPr>
          <p:spPr bwMode="auto">
            <a:xfrm>
              <a:off x="3410" y="561"/>
              <a:ext cx="1" cy="438"/>
            </a:xfrm>
            <a:prstGeom prst="line">
              <a:avLst/>
            </a:prstGeom>
            <a:noFill/>
            <a:ln w="33338">
              <a:solidFill>
                <a:srgbClr val="55555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98" name="Line 1501"/>
            <p:cNvSpPr>
              <a:spLocks noChangeShapeType="1"/>
            </p:cNvSpPr>
            <p:nvPr/>
          </p:nvSpPr>
          <p:spPr bwMode="auto">
            <a:xfrm>
              <a:off x="3417" y="561"/>
              <a:ext cx="1" cy="438"/>
            </a:xfrm>
            <a:prstGeom prst="line">
              <a:avLst/>
            </a:prstGeom>
            <a:noFill/>
            <a:ln w="33338">
              <a:solidFill>
                <a:srgbClr val="40404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299" name="Line 1502"/>
            <p:cNvSpPr>
              <a:spLocks noChangeShapeType="1"/>
            </p:cNvSpPr>
            <p:nvPr/>
          </p:nvSpPr>
          <p:spPr bwMode="auto">
            <a:xfrm>
              <a:off x="3424" y="561"/>
              <a:ext cx="1" cy="438"/>
            </a:xfrm>
            <a:prstGeom prst="line">
              <a:avLst/>
            </a:prstGeom>
            <a:noFill/>
            <a:ln w="33338">
              <a:solidFill>
                <a:srgbClr val="2A2A2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00" name="Line 1503"/>
            <p:cNvSpPr>
              <a:spLocks noChangeShapeType="1"/>
            </p:cNvSpPr>
            <p:nvPr/>
          </p:nvSpPr>
          <p:spPr bwMode="auto">
            <a:xfrm>
              <a:off x="3430" y="561"/>
              <a:ext cx="1" cy="438"/>
            </a:xfrm>
            <a:prstGeom prst="line">
              <a:avLst/>
            </a:prstGeom>
            <a:noFill/>
            <a:ln w="33338">
              <a:solidFill>
                <a:srgbClr val="15151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01" name="Line 1504"/>
            <p:cNvSpPr>
              <a:spLocks noChangeShapeType="1"/>
            </p:cNvSpPr>
            <p:nvPr/>
          </p:nvSpPr>
          <p:spPr bwMode="auto">
            <a:xfrm>
              <a:off x="3437" y="561"/>
              <a:ext cx="1" cy="438"/>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02" name="Line 1505"/>
            <p:cNvSpPr>
              <a:spLocks noChangeShapeType="1"/>
            </p:cNvSpPr>
            <p:nvPr/>
          </p:nvSpPr>
          <p:spPr bwMode="auto">
            <a:xfrm>
              <a:off x="3271"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03" name="Line 1506"/>
            <p:cNvSpPr>
              <a:spLocks noChangeShapeType="1"/>
            </p:cNvSpPr>
            <p:nvPr/>
          </p:nvSpPr>
          <p:spPr bwMode="auto">
            <a:xfrm>
              <a:off x="3437"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04" name="Line 1507"/>
            <p:cNvSpPr>
              <a:spLocks noChangeShapeType="1"/>
            </p:cNvSpPr>
            <p:nvPr/>
          </p:nvSpPr>
          <p:spPr bwMode="auto">
            <a:xfrm>
              <a:off x="3278"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05" name="Line 1508"/>
            <p:cNvSpPr>
              <a:spLocks noChangeShapeType="1"/>
            </p:cNvSpPr>
            <p:nvPr/>
          </p:nvSpPr>
          <p:spPr bwMode="auto">
            <a:xfrm>
              <a:off x="3430"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06" name="Line 1509"/>
            <p:cNvSpPr>
              <a:spLocks noChangeShapeType="1"/>
            </p:cNvSpPr>
            <p:nvPr/>
          </p:nvSpPr>
          <p:spPr bwMode="auto">
            <a:xfrm>
              <a:off x="3285"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07" name="Line 1510"/>
            <p:cNvSpPr>
              <a:spLocks noChangeShapeType="1"/>
            </p:cNvSpPr>
            <p:nvPr/>
          </p:nvSpPr>
          <p:spPr bwMode="auto">
            <a:xfrm>
              <a:off x="3424"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08" name="Line 1511"/>
            <p:cNvSpPr>
              <a:spLocks noChangeShapeType="1"/>
            </p:cNvSpPr>
            <p:nvPr/>
          </p:nvSpPr>
          <p:spPr bwMode="auto">
            <a:xfrm>
              <a:off x="3292"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09" name="Line 1512"/>
            <p:cNvSpPr>
              <a:spLocks noChangeShapeType="1"/>
            </p:cNvSpPr>
            <p:nvPr/>
          </p:nvSpPr>
          <p:spPr bwMode="auto">
            <a:xfrm>
              <a:off x="3417"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10" name="Line 1513"/>
            <p:cNvSpPr>
              <a:spLocks noChangeShapeType="1"/>
            </p:cNvSpPr>
            <p:nvPr/>
          </p:nvSpPr>
          <p:spPr bwMode="auto">
            <a:xfrm>
              <a:off x="3299"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11" name="Line 1514"/>
            <p:cNvSpPr>
              <a:spLocks noChangeShapeType="1"/>
            </p:cNvSpPr>
            <p:nvPr/>
          </p:nvSpPr>
          <p:spPr bwMode="auto">
            <a:xfrm>
              <a:off x="3410"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12" name="Line 1515"/>
            <p:cNvSpPr>
              <a:spLocks noChangeShapeType="1"/>
            </p:cNvSpPr>
            <p:nvPr/>
          </p:nvSpPr>
          <p:spPr bwMode="auto">
            <a:xfrm>
              <a:off x="3306"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13" name="Line 1516"/>
            <p:cNvSpPr>
              <a:spLocks noChangeShapeType="1"/>
            </p:cNvSpPr>
            <p:nvPr/>
          </p:nvSpPr>
          <p:spPr bwMode="auto">
            <a:xfrm>
              <a:off x="3403"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14" name="Line 1517"/>
            <p:cNvSpPr>
              <a:spLocks noChangeShapeType="1"/>
            </p:cNvSpPr>
            <p:nvPr/>
          </p:nvSpPr>
          <p:spPr bwMode="auto">
            <a:xfrm>
              <a:off x="3313"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15" name="Line 1518"/>
            <p:cNvSpPr>
              <a:spLocks noChangeShapeType="1"/>
            </p:cNvSpPr>
            <p:nvPr/>
          </p:nvSpPr>
          <p:spPr bwMode="auto">
            <a:xfrm>
              <a:off x="3396"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16" name="Line 1519"/>
            <p:cNvSpPr>
              <a:spLocks noChangeShapeType="1"/>
            </p:cNvSpPr>
            <p:nvPr/>
          </p:nvSpPr>
          <p:spPr bwMode="auto">
            <a:xfrm>
              <a:off x="3320"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17" name="Line 1520"/>
            <p:cNvSpPr>
              <a:spLocks noChangeShapeType="1"/>
            </p:cNvSpPr>
            <p:nvPr/>
          </p:nvSpPr>
          <p:spPr bwMode="auto">
            <a:xfrm>
              <a:off x="3389"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18" name="Line 1521"/>
            <p:cNvSpPr>
              <a:spLocks noChangeShapeType="1"/>
            </p:cNvSpPr>
            <p:nvPr/>
          </p:nvSpPr>
          <p:spPr bwMode="auto">
            <a:xfrm>
              <a:off x="3327"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19" name="Line 1522"/>
            <p:cNvSpPr>
              <a:spLocks noChangeShapeType="1"/>
            </p:cNvSpPr>
            <p:nvPr/>
          </p:nvSpPr>
          <p:spPr bwMode="auto">
            <a:xfrm>
              <a:off x="3382"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20" name="Line 1523"/>
            <p:cNvSpPr>
              <a:spLocks noChangeShapeType="1"/>
            </p:cNvSpPr>
            <p:nvPr/>
          </p:nvSpPr>
          <p:spPr bwMode="auto">
            <a:xfrm>
              <a:off x="3334"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21" name="Line 1524"/>
            <p:cNvSpPr>
              <a:spLocks noChangeShapeType="1"/>
            </p:cNvSpPr>
            <p:nvPr/>
          </p:nvSpPr>
          <p:spPr bwMode="auto">
            <a:xfrm>
              <a:off x="3375"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22" name="Line 1525"/>
            <p:cNvSpPr>
              <a:spLocks noChangeShapeType="1"/>
            </p:cNvSpPr>
            <p:nvPr/>
          </p:nvSpPr>
          <p:spPr bwMode="auto">
            <a:xfrm>
              <a:off x="3340"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23" name="Line 1526"/>
            <p:cNvSpPr>
              <a:spLocks noChangeShapeType="1"/>
            </p:cNvSpPr>
            <p:nvPr/>
          </p:nvSpPr>
          <p:spPr bwMode="auto">
            <a:xfrm>
              <a:off x="3368"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24" name="Line 1527"/>
            <p:cNvSpPr>
              <a:spLocks noChangeShapeType="1"/>
            </p:cNvSpPr>
            <p:nvPr/>
          </p:nvSpPr>
          <p:spPr bwMode="auto">
            <a:xfrm>
              <a:off x="3347"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25" name="Line 1528"/>
            <p:cNvSpPr>
              <a:spLocks noChangeShapeType="1"/>
            </p:cNvSpPr>
            <p:nvPr/>
          </p:nvSpPr>
          <p:spPr bwMode="auto">
            <a:xfrm>
              <a:off x="3361"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26" name="Line 1529"/>
            <p:cNvSpPr>
              <a:spLocks noChangeShapeType="1"/>
            </p:cNvSpPr>
            <p:nvPr/>
          </p:nvSpPr>
          <p:spPr bwMode="auto">
            <a:xfrm>
              <a:off x="3354" y="561"/>
              <a:ext cx="1" cy="44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27" name="Line 1530"/>
            <p:cNvSpPr>
              <a:spLocks noChangeShapeType="1"/>
            </p:cNvSpPr>
            <p:nvPr/>
          </p:nvSpPr>
          <p:spPr bwMode="auto">
            <a:xfrm>
              <a:off x="3271" y="553"/>
              <a:ext cx="1" cy="446"/>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28" name="Line 1531"/>
            <p:cNvSpPr>
              <a:spLocks noChangeShapeType="1"/>
            </p:cNvSpPr>
            <p:nvPr/>
          </p:nvSpPr>
          <p:spPr bwMode="auto">
            <a:xfrm>
              <a:off x="3278" y="553"/>
              <a:ext cx="1" cy="446"/>
            </a:xfrm>
            <a:prstGeom prst="line">
              <a:avLst/>
            </a:prstGeom>
            <a:noFill/>
            <a:ln w="33338">
              <a:solidFill>
                <a:srgbClr val="171717"/>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29" name="Line 1532"/>
            <p:cNvSpPr>
              <a:spLocks noChangeShapeType="1"/>
            </p:cNvSpPr>
            <p:nvPr/>
          </p:nvSpPr>
          <p:spPr bwMode="auto">
            <a:xfrm>
              <a:off x="3285" y="553"/>
              <a:ext cx="1" cy="446"/>
            </a:xfrm>
            <a:prstGeom prst="line">
              <a:avLst/>
            </a:prstGeom>
            <a:noFill/>
            <a:ln w="33338">
              <a:solidFill>
                <a:srgbClr val="2E2E2E"/>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30" name="Line 1533"/>
            <p:cNvSpPr>
              <a:spLocks noChangeShapeType="1"/>
            </p:cNvSpPr>
            <p:nvPr/>
          </p:nvSpPr>
          <p:spPr bwMode="auto">
            <a:xfrm>
              <a:off x="3292" y="553"/>
              <a:ext cx="1" cy="446"/>
            </a:xfrm>
            <a:prstGeom prst="line">
              <a:avLst/>
            </a:prstGeom>
            <a:noFill/>
            <a:ln w="33338">
              <a:solidFill>
                <a:srgbClr val="45454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31" name="Line 1534"/>
            <p:cNvSpPr>
              <a:spLocks noChangeShapeType="1"/>
            </p:cNvSpPr>
            <p:nvPr/>
          </p:nvSpPr>
          <p:spPr bwMode="auto">
            <a:xfrm>
              <a:off x="3299" y="553"/>
              <a:ext cx="1" cy="446"/>
            </a:xfrm>
            <a:prstGeom prst="line">
              <a:avLst/>
            </a:prstGeom>
            <a:noFill/>
            <a:ln w="33338">
              <a:solidFill>
                <a:srgbClr val="5D5D5D"/>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32" name="Line 1535"/>
            <p:cNvSpPr>
              <a:spLocks noChangeShapeType="1"/>
            </p:cNvSpPr>
            <p:nvPr/>
          </p:nvSpPr>
          <p:spPr bwMode="auto">
            <a:xfrm>
              <a:off x="3306" y="553"/>
              <a:ext cx="1" cy="446"/>
            </a:xfrm>
            <a:prstGeom prst="line">
              <a:avLst/>
            </a:prstGeom>
            <a:noFill/>
            <a:ln w="33338">
              <a:solidFill>
                <a:srgbClr val="747474"/>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33" name="Line 1536"/>
            <p:cNvSpPr>
              <a:spLocks noChangeShapeType="1"/>
            </p:cNvSpPr>
            <p:nvPr/>
          </p:nvSpPr>
          <p:spPr bwMode="auto">
            <a:xfrm>
              <a:off x="3313" y="553"/>
              <a:ext cx="1" cy="446"/>
            </a:xfrm>
            <a:prstGeom prst="line">
              <a:avLst/>
            </a:prstGeom>
            <a:noFill/>
            <a:ln w="33338">
              <a:solidFill>
                <a:srgbClr val="8B8B8B"/>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34" name="Line 1537"/>
            <p:cNvSpPr>
              <a:spLocks noChangeShapeType="1"/>
            </p:cNvSpPr>
            <p:nvPr/>
          </p:nvSpPr>
          <p:spPr bwMode="auto">
            <a:xfrm>
              <a:off x="3320" y="553"/>
              <a:ext cx="1" cy="446"/>
            </a:xfrm>
            <a:prstGeom prst="line">
              <a:avLst/>
            </a:prstGeom>
            <a:noFill/>
            <a:ln w="33338">
              <a:solidFill>
                <a:srgbClr val="A2A2A2"/>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35" name="Line 1538"/>
            <p:cNvSpPr>
              <a:spLocks noChangeShapeType="1"/>
            </p:cNvSpPr>
            <p:nvPr/>
          </p:nvSpPr>
          <p:spPr bwMode="auto">
            <a:xfrm>
              <a:off x="3327" y="553"/>
              <a:ext cx="1" cy="446"/>
            </a:xfrm>
            <a:prstGeom prst="line">
              <a:avLst/>
            </a:prstGeom>
            <a:noFill/>
            <a:ln w="33338">
              <a:solidFill>
                <a:srgbClr val="BABAB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36" name="Line 1539"/>
            <p:cNvSpPr>
              <a:spLocks noChangeShapeType="1"/>
            </p:cNvSpPr>
            <p:nvPr/>
          </p:nvSpPr>
          <p:spPr bwMode="auto">
            <a:xfrm>
              <a:off x="3334" y="553"/>
              <a:ext cx="1" cy="446"/>
            </a:xfrm>
            <a:prstGeom prst="line">
              <a:avLst/>
            </a:prstGeom>
            <a:noFill/>
            <a:ln w="33338">
              <a:solidFill>
                <a:srgbClr val="D1D1D1"/>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37" name="Line 1540"/>
            <p:cNvSpPr>
              <a:spLocks noChangeShapeType="1"/>
            </p:cNvSpPr>
            <p:nvPr/>
          </p:nvSpPr>
          <p:spPr bwMode="auto">
            <a:xfrm>
              <a:off x="3340" y="553"/>
              <a:ext cx="1" cy="446"/>
            </a:xfrm>
            <a:prstGeom prst="line">
              <a:avLst/>
            </a:prstGeom>
            <a:noFill/>
            <a:ln w="33338">
              <a:solidFill>
                <a:srgbClr val="E8E8E8"/>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38" name="Line 1541"/>
            <p:cNvSpPr>
              <a:spLocks noChangeShapeType="1"/>
            </p:cNvSpPr>
            <p:nvPr/>
          </p:nvSpPr>
          <p:spPr bwMode="auto">
            <a:xfrm>
              <a:off x="3347" y="553"/>
              <a:ext cx="1" cy="446"/>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39" name="Line 1542"/>
            <p:cNvSpPr>
              <a:spLocks noChangeShapeType="1"/>
            </p:cNvSpPr>
            <p:nvPr/>
          </p:nvSpPr>
          <p:spPr bwMode="auto">
            <a:xfrm>
              <a:off x="3354" y="553"/>
              <a:ext cx="1" cy="446"/>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40" name="Line 1543"/>
            <p:cNvSpPr>
              <a:spLocks noChangeShapeType="1"/>
            </p:cNvSpPr>
            <p:nvPr/>
          </p:nvSpPr>
          <p:spPr bwMode="auto">
            <a:xfrm>
              <a:off x="3361" y="553"/>
              <a:ext cx="1" cy="446"/>
            </a:xfrm>
            <a:prstGeom prst="line">
              <a:avLst/>
            </a:prstGeom>
            <a:noFill/>
            <a:ln w="33338">
              <a:solidFill>
                <a:srgbClr val="EAEAE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41" name="Line 1544"/>
            <p:cNvSpPr>
              <a:spLocks noChangeShapeType="1"/>
            </p:cNvSpPr>
            <p:nvPr/>
          </p:nvSpPr>
          <p:spPr bwMode="auto">
            <a:xfrm>
              <a:off x="3368" y="553"/>
              <a:ext cx="1" cy="446"/>
            </a:xfrm>
            <a:prstGeom prst="line">
              <a:avLst/>
            </a:prstGeom>
            <a:noFill/>
            <a:ln w="33338">
              <a:solidFill>
                <a:srgbClr val="D5D5D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42" name="Line 1545"/>
            <p:cNvSpPr>
              <a:spLocks noChangeShapeType="1"/>
            </p:cNvSpPr>
            <p:nvPr/>
          </p:nvSpPr>
          <p:spPr bwMode="auto">
            <a:xfrm>
              <a:off x="3375" y="553"/>
              <a:ext cx="1" cy="446"/>
            </a:xfrm>
            <a:prstGeom prst="line">
              <a:avLst/>
            </a:prstGeom>
            <a:noFill/>
            <a:ln w="33338">
              <a:solidFill>
                <a:srgbClr val="BFBFBF"/>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43" name="Line 1546"/>
            <p:cNvSpPr>
              <a:spLocks noChangeShapeType="1"/>
            </p:cNvSpPr>
            <p:nvPr/>
          </p:nvSpPr>
          <p:spPr bwMode="auto">
            <a:xfrm>
              <a:off x="3382" y="553"/>
              <a:ext cx="1" cy="446"/>
            </a:xfrm>
            <a:prstGeom prst="line">
              <a:avLst/>
            </a:prstGeom>
            <a:noFill/>
            <a:ln w="33338">
              <a:solidFill>
                <a:srgbClr val="AAAAA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44" name="Line 1547"/>
            <p:cNvSpPr>
              <a:spLocks noChangeShapeType="1"/>
            </p:cNvSpPr>
            <p:nvPr/>
          </p:nvSpPr>
          <p:spPr bwMode="auto">
            <a:xfrm>
              <a:off x="3389" y="553"/>
              <a:ext cx="1" cy="446"/>
            </a:xfrm>
            <a:prstGeom prst="line">
              <a:avLst/>
            </a:prstGeom>
            <a:noFill/>
            <a:ln w="33338">
              <a:solidFill>
                <a:srgbClr val="95959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45" name="Line 1548"/>
            <p:cNvSpPr>
              <a:spLocks noChangeShapeType="1"/>
            </p:cNvSpPr>
            <p:nvPr/>
          </p:nvSpPr>
          <p:spPr bwMode="auto">
            <a:xfrm>
              <a:off x="3396" y="553"/>
              <a:ext cx="1" cy="446"/>
            </a:xfrm>
            <a:prstGeom prst="line">
              <a:avLst/>
            </a:prstGeom>
            <a:noFill/>
            <a:ln w="33338">
              <a:solidFill>
                <a:srgbClr val="80808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46" name="Line 1549"/>
            <p:cNvSpPr>
              <a:spLocks noChangeShapeType="1"/>
            </p:cNvSpPr>
            <p:nvPr/>
          </p:nvSpPr>
          <p:spPr bwMode="auto">
            <a:xfrm>
              <a:off x="3403" y="553"/>
              <a:ext cx="1" cy="446"/>
            </a:xfrm>
            <a:prstGeom prst="line">
              <a:avLst/>
            </a:prstGeom>
            <a:noFill/>
            <a:ln w="33338">
              <a:solidFill>
                <a:srgbClr val="6A6A6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47" name="Line 1550"/>
            <p:cNvSpPr>
              <a:spLocks noChangeShapeType="1"/>
            </p:cNvSpPr>
            <p:nvPr/>
          </p:nvSpPr>
          <p:spPr bwMode="auto">
            <a:xfrm>
              <a:off x="3410" y="553"/>
              <a:ext cx="1" cy="446"/>
            </a:xfrm>
            <a:prstGeom prst="line">
              <a:avLst/>
            </a:prstGeom>
            <a:noFill/>
            <a:ln w="33338">
              <a:solidFill>
                <a:srgbClr val="55555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48" name="Line 1551"/>
            <p:cNvSpPr>
              <a:spLocks noChangeShapeType="1"/>
            </p:cNvSpPr>
            <p:nvPr/>
          </p:nvSpPr>
          <p:spPr bwMode="auto">
            <a:xfrm>
              <a:off x="3417" y="553"/>
              <a:ext cx="1" cy="446"/>
            </a:xfrm>
            <a:prstGeom prst="line">
              <a:avLst/>
            </a:prstGeom>
            <a:noFill/>
            <a:ln w="33338">
              <a:solidFill>
                <a:srgbClr val="40404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49" name="Line 1552"/>
            <p:cNvSpPr>
              <a:spLocks noChangeShapeType="1"/>
            </p:cNvSpPr>
            <p:nvPr/>
          </p:nvSpPr>
          <p:spPr bwMode="auto">
            <a:xfrm>
              <a:off x="3424" y="553"/>
              <a:ext cx="1" cy="446"/>
            </a:xfrm>
            <a:prstGeom prst="line">
              <a:avLst/>
            </a:prstGeom>
            <a:noFill/>
            <a:ln w="33338">
              <a:solidFill>
                <a:srgbClr val="2A2A2A"/>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50" name="Line 1553"/>
            <p:cNvSpPr>
              <a:spLocks noChangeShapeType="1"/>
            </p:cNvSpPr>
            <p:nvPr/>
          </p:nvSpPr>
          <p:spPr bwMode="auto">
            <a:xfrm>
              <a:off x="3430" y="553"/>
              <a:ext cx="1" cy="446"/>
            </a:xfrm>
            <a:prstGeom prst="line">
              <a:avLst/>
            </a:prstGeom>
            <a:noFill/>
            <a:ln w="33338">
              <a:solidFill>
                <a:srgbClr val="151515"/>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51" name="Line 1554"/>
            <p:cNvSpPr>
              <a:spLocks noChangeShapeType="1"/>
            </p:cNvSpPr>
            <p:nvPr/>
          </p:nvSpPr>
          <p:spPr bwMode="auto">
            <a:xfrm>
              <a:off x="3437" y="553"/>
              <a:ext cx="1" cy="446"/>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137352" name="Rectangle 1555"/>
            <p:cNvSpPr>
              <a:spLocks noChangeArrowheads="1"/>
            </p:cNvSpPr>
            <p:nvPr/>
          </p:nvSpPr>
          <p:spPr bwMode="auto">
            <a:xfrm>
              <a:off x="3267" y="549"/>
              <a:ext cx="167" cy="447"/>
            </a:xfrm>
            <a:prstGeom prst="rect">
              <a:avLst/>
            </a:prstGeom>
            <a:noFill/>
            <a:ln w="11113">
              <a:solidFill>
                <a:srgbClr val="008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grpSp>
        <p:nvGrpSpPr>
          <p:cNvPr id="97292" name="Group 1556"/>
          <p:cNvGrpSpPr>
            <a:grpSpLocks/>
          </p:cNvGrpSpPr>
          <p:nvPr/>
        </p:nvGrpSpPr>
        <p:grpSpPr bwMode="auto">
          <a:xfrm>
            <a:off x="6505099" y="2085975"/>
            <a:ext cx="112871" cy="84297"/>
            <a:chOff x="3306" y="994"/>
            <a:chExt cx="91" cy="56"/>
          </a:xfrm>
        </p:grpSpPr>
        <p:sp>
          <p:nvSpPr>
            <p:cNvPr id="98212" name="Freeform 1557"/>
            <p:cNvSpPr>
              <a:spLocks/>
            </p:cNvSpPr>
            <p:nvPr/>
          </p:nvSpPr>
          <p:spPr bwMode="auto">
            <a:xfrm>
              <a:off x="3396"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13" name="Freeform 1558"/>
            <p:cNvSpPr>
              <a:spLocks/>
            </p:cNvSpPr>
            <p:nvPr/>
          </p:nvSpPr>
          <p:spPr bwMode="auto">
            <a:xfrm>
              <a:off x="3306"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14" name="Freeform 1559"/>
            <p:cNvSpPr>
              <a:spLocks/>
            </p:cNvSpPr>
            <p:nvPr/>
          </p:nvSpPr>
          <p:spPr bwMode="auto">
            <a:xfrm>
              <a:off x="3396"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15" name="Freeform 1560"/>
            <p:cNvSpPr>
              <a:spLocks/>
            </p:cNvSpPr>
            <p:nvPr/>
          </p:nvSpPr>
          <p:spPr bwMode="auto">
            <a:xfrm>
              <a:off x="3306"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16" name="Freeform 1561"/>
            <p:cNvSpPr>
              <a:spLocks/>
            </p:cNvSpPr>
            <p:nvPr/>
          </p:nvSpPr>
          <p:spPr bwMode="auto">
            <a:xfrm>
              <a:off x="3396"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17" name="Freeform 1562"/>
            <p:cNvSpPr>
              <a:spLocks/>
            </p:cNvSpPr>
            <p:nvPr/>
          </p:nvSpPr>
          <p:spPr bwMode="auto">
            <a:xfrm>
              <a:off x="3306"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18" name="Freeform 1563"/>
            <p:cNvSpPr>
              <a:spLocks/>
            </p:cNvSpPr>
            <p:nvPr/>
          </p:nvSpPr>
          <p:spPr bwMode="auto">
            <a:xfrm>
              <a:off x="3396"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19" name="Rectangle 1564"/>
            <p:cNvSpPr>
              <a:spLocks noChangeArrowheads="1"/>
            </p:cNvSpPr>
            <p:nvPr/>
          </p:nvSpPr>
          <p:spPr bwMode="auto">
            <a:xfrm>
              <a:off x="3306" y="999"/>
              <a:ext cx="7" cy="51"/>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220" name="Rectangle 1565"/>
            <p:cNvSpPr>
              <a:spLocks noChangeArrowheads="1"/>
            </p:cNvSpPr>
            <p:nvPr/>
          </p:nvSpPr>
          <p:spPr bwMode="auto">
            <a:xfrm>
              <a:off x="3389" y="999"/>
              <a:ext cx="7" cy="51"/>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221" name="Freeform 1566"/>
            <p:cNvSpPr>
              <a:spLocks/>
            </p:cNvSpPr>
            <p:nvPr/>
          </p:nvSpPr>
          <p:spPr bwMode="auto">
            <a:xfrm>
              <a:off x="3313"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22" name="Freeform 1567"/>
            <p:cNvSpPr>
              <a:spLocks/>
            </p:cNvSpPr>
            <p:nvPr/>
          </p:nvSpPr>
          <p:spPr bwMode="auto">
            <a:xfrm>
              <a:off x="3389"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23" name="Freeform 1568"/>
            <p:cNvSpPr>
              <a:spLocks/>
            </p:cNvSpPr>
            <p:nvPr/>
          </p:nvSpPr>
          <p:spPr bwMode="auto">
            <a:xfrm>
              <a:off x="3313"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24" name="Freeform 1569"/>
            <p:cNvSpPr>
              <a:spLocks/>
            </p:cNvSpPr>
            <p:nvPr/>
          </p:nvSpPr>
          <p:spPr bwMode="auto">
            <a:xfrm>
              <a:off x="3389"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25" name="Freeform 1570"/>
            <p:cNvSpPr>
              <a:spLocks/>
            </p:cNvSpPr>
            <p:nvPr/>
          </p:nvSpPr>
          <p:spPr bwMode="auto">
            <a:xfrm>
              <a:off x="3313"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26" name="Freeform 1571"/>
            <p:cNvSpPr>
              <a:spLocks/>
            </p:cNvSpPr>
            <p:nvPr/>
          </p:nvSpPr>
          <p:spPr bwMode="auto">
            <a:xfrm>
              <a:off x="3389"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27" name="Freeform 1572"/>
            <p:cNvSpPr>
              <a:spLocks/>
            </p:cNvSpPr>
            <p:nvPr/>
          </p:nvSpPr>
          <p:spPr bwMode="auto">
            <a:xfrm>
              <a:off x="3313"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28" name="Freeform 1573"/>
            <p:cNvSpPr>
              <a:spLocks/>
            </p:cNvSpPr>
            <p:nvPr/>
          </p:nvSpPr>
          <p:spPr bwMode="auto">
            <a:xfrm>
              <a:off x="3389"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29" name="Freeform 1574"/>
            <p:cNvSpPr>
              <a:spLocks/>
            </p:cNvSpPr>
            <p:nvPr/>
          </p:nvSpPr>
          <p:spPr bwMode="auto">
            <a:xfrm>
              <a:off x="3313"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30" name="Freeform 1575"/>
            <p:cNvSpPr>
              <a:spLocks/>
            </p:cNvSpPr>
            <p:nvPr/>
          </p:nvSpPr>
          <p:spPr bwMode="auto">
            <a:xfrm>
              <a:off x="3389"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31" name="Freeform 1576"/>
            <p:cNvSpPr>
              <a:spLocks/>
            </p:cNvSpPr>
            <p:nvPr/>
          </p:nvSpPr>
          <p:spPr bwMode="auto">
            <a:xfrm>
              <a:off x="3313"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32" name="Freeform 1577"/>
            <p:cNvSpPr>
              <a:spLocks/>
            </p:cNvSpPr>
            <p:nvPr/>
          </p:nvSpPr>
          <p:spPr bwMode="auto">
            <a:xfrm>
              <a:off x="3389"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33" name="Freeform 1578"/>
            <p:cNvSpPr>
              <a:spLocks/>
            </p:cNvSpPr>
            <p:nvPr/>
          </p:nvSpPr>
          <p:spPr bwMode="auto">
            <a:xfrm>
              <a:off x="3313"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34" name="Freeform 1579"/>
            <p:cNvSpPr>
              <a:spLocks/>
            </p:cNvSpPr>
            <p:nvPr/>
          </p:nvSpPr>
          <p:spPr bwMode="auto">
            <a:xfrm>
              <a:off x="3389"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35" name="Rectangle 1580"/>
            <p:cNvSpPr>
              <a:spLocks noChangeArrowheads="1"/>
            </p:cNvSpPr>
            <p:nvPr/>
          </p:nvSpPr>
          <p:spPr bwMode="auto">
            <a:xfrm>
              <a:off x="3313" y="999"/>
              <a:ext cx="7" cy="51"/>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236" name="Rectangle 1581"/>
            <p:cNvSpPr>
              <a:spLocks noChangeArrowheads="1"/>
            </p:cNvSpPr>
            <p:nvPr/>
          </p:nvSpPr>
          <p:spPr bwMode="auto">
            <a:xfrm>
              <a:off x="3382" y="999"/>
              <a:ext cx="7" cy="51"/>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237" name="Freeform 1582"/>
            <p:cNvSpPr>
              <a:spLocks/>
            </p:cNvSpPr>
            <p:nvPr/>
          </p:nvSpPr>
          <p:spPr bwMode="auto">
            <a:xfrm>
              <a:off x="3320"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38" name="Freeform 1583"/>
            <p:cNvSpPr>
              <a:spLocks/>
            </p:cNvSpPr>
            <p:nvPr/>
          </p:nvSpPr>
          <p:spPr bwMode="auto">
            <a:xfrm>
              <a:off x="3382"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39" name="Freeform 1584"/>
            <p:cNvSpPr>
              <a:spLocks/>
            </p:cNvSpPr>
            <p:nvPr/>
          </p:nvSpPr>
          <p:spPr bwMode="auto">
            <a:xfrm>
              <a:off x="3320"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40" name="Freeform 1585"/>
            <p:cNvSpPr>
              <a:spLocks/>
            </p:cNvSpPr>
            <p:nvPr/>
          </p:nvSpPr>
          <p:spPr bwMode="auto">
            <a:xfrm>
              <a:off x="3382"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41" name="Freeform 1586"/>
            <p:cNvSpPr>
              <a:spLocks/>
            </p:cNvSpPr>
            <p:nvPr/>
          </p:nvSpPr>
          <p:spPr bwMode="auto">
            <a:xfrm>
              <a:off x="3320"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42" name="Freeform 1587"/>
            <p:cNvSpPr>
              <a:spLocks/>
            </p:cNvSpPr>
            <p:nvPr/>
          </p:nvSpPr>
          <p:spPr bwMode="auto">
            <a:xfrm>
              <a:off x="3382"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43" name="Freeform 1588"/>
            <p:cNvSpPr>
              <a:spLocks/>
            </p:cNvSpPr>
            <p:nvPr/>
          </p:nvSpPr>
          <p:spPr bwMode="auto">
            <a:xfrm>
              <a:off x="3320"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44" name="Freeform 1589"/>
            <p:cNvSpPr>
              <a:spLocks/>
            </p:cNvSpPr>
            <p:nvPr/>
          </p:nvSpPr>
          <p:spPr bwMode="auto">
            <a:xfrm>
              <a:off x="3382"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45" name="Freeform 1590"/>
            <p:cNvSpPr>
              <a:spLocks/>
            </p:cNvSpPr>
            <p:nvPr/>
          </p:nvSpPr>
          <p:spPr bwMode="auto">
            <a:xfrm>
              <a:off x="3320"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46" name="Freeform 1591"/>
            <p:cNvSpPr>
              <a:spLocks/>
            </p:cNvSpPr>
            <p:nvPr/>
          </p:nvSpPr>
          <p:spPr bwMode="auto">
            <a:xfrm>
              <a:off x="3382"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47" name="Freeform 1592"/>
            <p:cNvSpPr>
              <a:spLocks/>
            </p:cNvSpPr>
            <p:nvPr/>
          </p:nvSpPr>
          <p:spPr bwMode="auto">
            <a:xfrm>
              <a:off x="3320"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48" name="Freeform 1593"/>
            <p:cNvSpPr>
              <a:spLocks/>
            </p:cNvSpPr>
            <p:nvPr/>
          </p:nvSpPr>
          <p:spPr bwMode="auto">
            <a:xfrm>
              <a:off x="3382"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49" name="Freeform 1594"/>
            <p:cNvSpPr>
              <a:spLocks/>
            </p:cNvSpPr>
            <p:nvPr/>
          </p:nvSpPr>
          <p:spPr bwMode="auto">
            <a:xfrm>
              <a:off x="3320"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50" name="Freeform 1595"/>
            <p:cNvSpPr>
              <a:spLocks/>
            </p:cNvSpPr>
            <p:nvPr/>
          </p:nvSpPr>
          <p:spPr bwMode="auto">
            <a:xfrm>
              <a:off x="3382"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51" name="Rectangle 1596"/>
            <p:cNvSpPr>
              <a:spLocks noChangeArrowheads="1"/>
            </p:cNvSpPr>
            <p:nvPr/>
          </p:nvSpPr>
          <p:spPr bwMode="auto">
            <a:xfrm>
              <a:off x="3320" y="999"/>
              <a:ext cx="7" cy="5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252" name="Rectangle 1597"/>
            <p:cNvSpPr>
              <a:spLocks noChangeArrowheads="1"/>
            </p:cNvSpPr>
            <p:nvPr/>
          </p:nvSpPr>
          <p:spPr bwMode="auto">
            <a:xfrm>
              <a:off x="3375" y="999"/>
              <a:ext cx="7" cy="51"/>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253" name="Freeform 1598"/>
            <p:cNvSpPr>
              <a:spLocks/>
            </p:cNvSpPr>
            <p:nvPr/>
          </p:nvSpPr>
          <p:spPr bwMode="auto">
            <a:xfrm>
              <a:off x="3327"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54" name="Freeform 1599"/>
            <p:cNvSpPr>
              <a:spLocks/>
            </p:cNvSpPr>
            <p:nvPr/>
          </p:nvSpPr>
          <p:spPr bwMode="auto">
            <a:xfrm>
              <a:off x="3375"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55" name="Freeform 1600"/>
            <p:cNvSpPr>
              <a:spLocks/>
            </p:cNvSpPr>
            <p:nvPr/>
          </p:nvSpPr>
          <p:spPr bwMode="auto">
            <a:xfrm>
              <a:off x="3327"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56" name="Freeform 1601"/>
            <p:cNvSpPr>
              <a:spLocks/>
            </p:cNvSpPr>
            <p:nvPr/>
          </p:nvSpPr>
          <p:spPr bwMode="auto">
            <a:xfrm>
              <a:off x="3375"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57" name="Freeform 1602"/>
            <p:cNvSpPr>
              <a:spLocks/>
            </p:cNvSpPr>
            <p:nvPr/>
          </p:nvSpPr>
          <p:spPr bwMode="auto">
            <a:xfrm>
              <a:off x="3327"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58" name="Freeform 1603"/>
            <p:cNvSpPr>
              <a:spLocks/>
            </p:cNvSpPr>
            <p:nvPr/>
          </p:nvSpPr>
          <p:spPr bwMode="auto">
            <a:xfrm>
              <a:off x="3375"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59" name="Freeform 1604"/>
            <p:cNvSpPr>
              <a:spLocks/>
            </p:cNvSpPr>
            <p:nvPr/>
          </p:nvSpPr>
          <p:spPr bwMode="auto">
            <a:xfrm>
              <a:off x="3327"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60" name="Freeform 1605"/>
            <p:cNvSpPr>
              <a:spLocks/>
            </p:cNvSpPr>
            <p:nvPr/>
          </p:nvSpPr>
          <p:spPr bwMode="auto">
            <a:xfrm>
              <a:off x="3375"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61" name="Freeform 1606"/>
            <p:cNvSpPr>
              <a:spLocks/>
            </p:cNvSpPr>
            <p:nvPr/>
          </p:nvSpPr>
          <p:spPr bwMode="auto">
            <a:xfrm>
              <a:off x="3327"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62" name="Freeform 1607"/>
            <p:cNvSpPr>
              <a:spLocks/>
            </p:cNvSpPr>
            <p:nvPr/>
          </p:nvSpPr>
          <p:spPr bwMode="auto">
            <a:xfrm>
              <a:off x="3375"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63" name="Freeform 1608"/>
            <p:cNvSpPr>
              <a:spLocks/>
            </p:cNvSpPr>
            <p:nvPr/>
          </p:nvSpPr>
          <p:spPr bwMode="auto">
            <a:xfrm>
              <a:off x="3327"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64" name="Freeform 1609"/>
            <p:cNvSpPr>
              <a:spLocks/>
            </p:cNvSpPr>
            <p:nvPr/>
          </p:nvSpPr>
          <p:spPr bwMode="auto">
            <a:xfrm>
              <a:off x="3375"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65" name="Freeform 1610"/>
            <p:cNvSpPr>
              <a:spLocks/>
            </p:cNvSpPr>
            <p:nvPr/>
          </p:nvSpPr>
          <p:spPr bwMode="auto">
            <a:xfrm>
              <a:off x="3327"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66" name="Freeform 1611"/>
            <p:cNvSpPr>
              <a:spLocks/>
            </p:cNvSpPr>
            <p:nvPr/>
          </p:nvSpPr>
          <p:spPr bwMode="auto">
            <a:xfrm>
              <a:off x="3375"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67" name="Rectangle 1612"/>
            <p:cNvSpPr>
              <a:spLocks noChangeArrowheads="1"/>
            </p:cNvSpPr>
            <p:nvPr/>
          </p:nvSpPr>
          <p:spPr bwMode="auto">
            <a:xfrm>
              <a:off x="3327" y="999"/>
              <a:ext cx="7" cy="51"/>
            </a:xfrm>
            <a:prstGeom prst="rect">
              <a:avLst/>
            </a:prstGeom>
            <a:solidFill>
              <a:srgbClr val="76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268" name="Rectangle 1613"/>
            <p:cNvSpPr>
              <a:spLocks noChangeArrowheads="1"/>
            </p:cNvSpPr>
            <p:nvPr/>
          </p:nvSpPr>
          <p:spPr bwMode="auto">
            <a:xfrm>
              <a:off x="3368" y="999"/>
              <a:ext cx="7" cy="51"/>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269" name="Freeform 1614"/>
            <p:cNvSpPr>
              <a:spLocks/>
            </p:cNvSpPr>
            <p:nvPr/>
          </p:nvSpPr>
          <p:spPr bwMode="auto">
            <a:xfrm>
              <a:off x="3334"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70" name="Freeform 1615"/>
            <p:cNvSpPr>
              <a:spLocks/>
            </p:cNvSpPr>
            <p:nvPr/>
          </p:nvSpPr>
          <p:spPr bwMode="auto">
            <a:xfrm>
              <a:off x="3368"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71" name="Freeform 1616"/>
            <p:cNvSpPr>
              <a:spLocks/>
            </p:cNvSpPr>
            <p:nvPr/>
          </p:nvSpPr>
          <p:spPr bwMode="auto">
            <a:xfrm>
              <a:off x="3334"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72" name="Freeform 1617"/>
            <p:cNvSpPr>
              <a:spLocks/>
            </p:cNvSpPr>
            <p:nvPr/>
          </p:nvSpPr>
          <p:spPr bwMode="auto">
            <a:xfrm>
              <a:off x="3368"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73" name="Freeform 1618"/>
            <p:cNvSpPr>
              <a:spLocks/>
            </p:cNvSpPr>
            <p:nvPr/>
          </p:nvSpPr>
          <p:spPr bwMode="auto">
            <a:xfrm>
              <a:off x="3334"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74" name="Freeform 1619"/>
            <p:cNvSpPr>
              <a:spLocks/>
            </p:cNvSpPr>
            <p:nvPr/>
          </p:nvSpPr>
          <p:spPr bwMode="auto">
            <a:xfrm>
              <a:off x="3368"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75" name="Freeform 1620"/>
            <p:cNvSpPr>
              <a:spLocks/>
            </p:cNvSpPr>
            <p:nvPr/>
          </p:nvSpPr>
          <p:spPr bwMode="auto">
            <a:xfrm>
              <a:off x="3334"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76" name="Freeform 1621"/>
            <p:cNvSpPr>
              <a:spLocks/>
            </p:cNvSpPr>
            <p:nvPr/>
          </p:nvSpPr>
          <p:spPr bwMode="auto">
            <a:xfrm>
              <a:off x="3368"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77" name="Freeform 1622"/>
            <p:cNvSpPr>
              <a:spLocks/>
            </p:cNvSpPr>
            <p:nvPr/>
          </p:nvSpPr>
          <p:spPr bwMode="auto">
            <a:xfrm>
              <a:off x="3334"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78" name="Freeform 1623"/>
            <p:cNvSpPr>
              <a:spLocks/>
            </p:cNvSpPr>
            <p:nvPr/>
          </p:nvSpPr>
          <p:spPr bwMode="auto">
            <a:xfrm>
              <a:off x="3368"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79" name="Freeform 1624"/>
            <p:cNvSpPr>
              <a:spLocks/>
            </p:cNvSpPr>
            <p:nvPr/>
          </p:nvSpPr>
          <p:spPr bwMode="auto">
            <a:xfrm>
              <a:off x="3334"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80" name="Freeform 1625"/>
            <p:cNvSpPr>
              <a:spLocks/>
            </p:cNvSpPr>
            <p:nvPr/>
          </p:nvSpPr>
          <p:spPr bwMode="auto">
            <a:xfrm>
              <a:off x="3368"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81" name="Freeform 1626"/>
            <p:cNvSpPr>
              <a:spLocks/>
            </p:cNvSpPr>
            <p:nvPr/>
          </p:nvSpPr>
          <p:spPr bwMode="auto">
            <a:xfrm>
              <a:off x="3334"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82" name="Freeform 1627"/>
            <p:cNvSpPr>
              <a:spLocks/>
            </p:cNvSpPr>
            <p:nvPr/>
          </p:nvSpPr>
          <p:spPr bwMode="auto">
            <a:xfrm>
              <a:off x="3368"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83" name="Rectangle 1628"/>
            <p:cNvSpPr>
              <a:spLocks noChangeArrowheads="1"/>
            </p:cNvSpPr>
            <p:nvPr/>
          </p:nvSpPr>
          <p:spPr bwMode="auto">
            <a:xfrm>
              <a:off x="3334" y="999"/>
              <a:ext cx="6" cy="51"/>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284" name="Rectangle 1629"/>
            <p:cNvSpPr>
              <a:spLocks noChangeArrowheads="1"/>
            </p:cNvSpPr>
            <p:nvPr/>
          </p:nvSpPr>
          <p:spPr bwMode="auto">
            <a:xfrm>
              <a:off x="3361" y="999"/>
              <a:ext cx="7" cy="51"/>
            </a:xfrm>
            <a:prstGeom prst="rect">
              <a:avLst/>
            </a:prstGeom>
            <a:solidFill>
              <a:srgbClr val="5A5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285" name="Freeform 1630"/>
            <p:cNvSpPr>
              <a:spLocks/>
            </p:cNvSpPr>
            <p:nvPr/>
          </p:nvSpPr>
          <p:spPr bwMode="auto">
            <a:xfrm>
              <a:off x="3340"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86" name="Freeform 1631"/>
            <p:cNvSpPr>
              <a:spLocks/>
            </p:cNvSpPr>
            <p:nvPr/>
          </p:nvSpPr>
          <p:spPr bwMode="auto">
            <a:xfrm>
              <a:off x="3361"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87" name="Freeform 1632"/>
            <p:cNvSpPr>
              <a:spLocks/>
            </p:cNvSpPr>
            <p:nvPr/>
          </p:nvSpPr>
          <p:spPr bwMode="auto">
            <a:xfrm>
              <a:off x="3340"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88" name="Freeform 1633"/>
            <p:cNvSpPr>
              <a:spLocks/>
            </p:cNvSpPr>
            <p:nvPr/>
          </p:nvSpPr>
          <p:spPr bwMode="auto">
            <a:xfrm>
              <a:off x="3361"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89" name="Freeform 1634"/>
            <p:cNvSpPr>
              <a:spLocks/>
            </p:cNvSpPr>
            <p:nvPr/>
          </p:nvSpPr>
          <p:spPr bwMode="auto">
            <a:xfrm>
              <a:off x="3340"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90" name="Freeform 1635"/>
            <p:cNvSpPr>
              <a:spLocks/>
            </p:cNvSpPr>
            <p:nvPr/>
          </p:nvSpPr>
          <p:spPr bwMode="auto">
            <a:xfrm>
              <a:off x="3361"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91" name="Freeform 1636"/>
            <p:cNvSpPr>
              <a:spLocks/>
            </p:cNvSpPr>
            <p:nvPr/>
          </p:nvSpPr>
          <p:spPr bwMode="auto">
            <a:xfrm>
              <a:off x="3340"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92" name="Freeform 1637"/>
            <p:cNvSpPr>
              <a:spLocks/>
            </p:cNvSpPr>
            <p:nvPr/>
          </p:nvSpPr>
          <p:spPr bwMode="auto">
            <a:xfrm>
              <a:off x="3361"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93" name="Freeform 1638"/>
            <p:cNvSpPr>
              <a:spLocks/>
            </p:cNvSpPr>
            <p:nvPr/>
          </p:nvSpPr>
          <p:spPr bwMode="auto">
            <a:xfrm>
              <a:off x="3340"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94" name="Freeform 1639"/>
            <p:cNvSpPr>
              <a:spLocks/>
            </p:cNvSpPr>
            <p:nvPr/>
          </p:nvSpPr>
          <p:spPr bwMode="auto">
            <a:xfrm>
              <a:off x="3361"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95" name="Freeform 1640"/>
            <p:cNvSpPr>
              <a:spLocks/>
            </p:cNvSpPr>
            <p:nvPr/>
          </p:nvSpPr>
          <p:spPr bwMode="auto">
            <a:xfrm>
              <a:off x="3340"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96" name="Freeform 1641"/>
            <p:cNvSpPr>
              <a:spLocks/>
            </p:cNvSpPr>
            <p:nvPr/>
          </p:nvSpPr>
          <p:spPr bwMode="auto">
            <a:xfrm>
              <a:off x="3361"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97" name="Freeform 1642"/>
            <p:cNvSpPr>
              <a:spLocks/>
            </p:cNvSpPr>
            <p:nvPr/>
          </p:nvSpPr>
          <p:spPr bwMode="auto">
            <a:xfrm>
              <a:off x="3340"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98" name="Freeform 1643"/>
            <p:cNvSpPr>
              <a:spLocks/>
            </p:cNvSpPr>
            <p:nvPr/>
          </p:nvSpPr>
          <p:spPr bwMode="auto">
            <a:xfrm>
              <a:off x="3361"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99" name="Rectangle 1644"/>
            <p:cNvSpPr>
              <a:spLocks noChangeArrowheads="1"/>
            </p:cNvSpPr>
            <p:nvPr/>
          </p:nvSpPr>
          <p:spPr bwMode="auto">
            <a:xfrm>
              <a:off x="3340" y="999"/>
              <a:ext cx="7" cy="51"/>
            </a:xfrm>
            <a:prstGeom prst="rect">
              <a:avLst/>
            </a:prstGeom>
            <a:solidFill>
              <a:srgbClr val="44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300" name="Rectangle 1645"/>
            <p:cNvSpPr>
              <a:spLocks noChangeArrowheads="1"/>
            </p:cNvSpPr>
            <p:nvPr/>
          </p:nvSpPr>
          <p:spPr bwMode="auto">
            <a:xfrm>
              <a:off x="3354" y="999"/>
              <a:ext cx="7" cy="51"/>
            </a:xfrm>
            <a:prstGeom prst="rect">
              <a:avLst/>
            </a:prstGeom>
            <a:solidFill>
              <a:srgbClr val="42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301" name="Freeform 1646"/>
            <p:cNvSpPr>
              <a:spLocks/>
            </p:cNvSpPr>
            <p:nvPr/>
          </p:nvSpPr>
          <p:spPr bwMode="auto">
            <a:xfrm>
              <a:off x="3347"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302" name="Freeform 1647"/>
            <p:cNvSpPr>
              <a:spLocks/>
            </p:cNvSpPr>
            <p:nvPr/>
          </p:nvSpPr>
          <p:spPr bwMode="auto">
            <a:xfrm>
              <a:off x="3354"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303" name="Freeform 1648"/>
            <p:cNvSpPr>
              <a:spLocks/>
            </p:cNvSpPr>
            <p:nvPr/>
          </p:nvSpPr>
          <p:spPr bwMode="auto">
            <a:xfrm>
              <a:off x="3347"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216" name="Freeform 1649"/>
            <p:cNvSpPr>
              <a:spLocks/>
            </p:cNvSpPr>
            <p:nvPr/>
          </p:nvSpPr>
          <p:spPr bwMode="auto">
            <a:xfrm>
              <a:off x="3354"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217" name="Freeform 1650"/>
            <p:cNvSpPr>
              <a:spLocks/>
            </p:cNvSpPr>
            <p:nvPr/>
          </p:nvSpPr>
          <p:spPr bwMode="auto">
            <a:xfrm>
              <a:off x="3347"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218" name="Freeform 1651"/>
            <p:cNvSpPr>
              <a:spLocks/>
            </p:cNvSpPr>
            <p:nvPr/>
          </p:nvSpPr>
          <p:spPr bwMode="auto">
            <a:xfrm>
              <a:off x="3354"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219" name="Freeform 1652"/>
            <p:cNvSpPr>
              <a:spLocks/>
            </p:cNvSpPr>
            <p:nvPr/>
          </p:nvSpPr>
          <p:spPr bwMode="auto">
            <a:xfrm>
              <a:off x="3347"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220" name="Freeform 1653"/>
            <p:cNvSpPr>
              <a:spLocks/>
            </p:cNvSpPr>
            <p:nvPr/>
          </p:nvSpPr>
          <p:spPr bwMode="auto">
            <a:xfrm>
              <a:off x="3354"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221" name="Freeform 1654"/>
            <p:cNvSpPr>
              <a:spLocks/>
            </p:cNvSpPr>
            <p:nvPr/>
          </p:nvSpPr>
          <p:spPr bwMode="auto">
            <a:xfrm>
              <a:off x="3347"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222" name="Freeform 1655"/>
            <p:cNvSpPr>
              <a:spLocks/>
            </p:cNvSpPr>
            <p:nvPr/>
          </p:nvSpPr>
          <p:spPr bwMode="auto">
            <a:xfrm>
              <a:off x="3354"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223" name="Freeform 1656"/>
            <p:cNvSpPr>
              <a:spLocks/>
            </p:cNvSpPr>
            <p:nvPr/>
          </p:nvSpPr>
          <p:spPr bwMode="auto">
            <a:xfrm>
              <a:off x="3347"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224" name="Freeform 1657"/>
            <p:cNvSpPr>
              <a:spLocks/>
            </p:cNvSpPr>
            <p:nvPr/>
          </p:nvSpPr>
          <p:spPr bwMode="auto">
            <a:xfrm>
              <a:off x="3354"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225" name="Freeform 1658"/>
            <p:cNvSpPr>
              <a:spLocks/>
            </p:cNvSpPr>
            <p:nvPr/>
          </p:nvSpPr>
          <p:spPr bwMode="auto">
            <a:xfrm>
              <a:off x="3347" y="999"/>
              <a:ext cx="1" cy="51"/>
            </a:xfrm>
            <a:custGeom>
              <a:avLst/>
              <a:gdLst>
                <a:gd name="T0" fmla="*/ 0 w 1"/>
                <a:gd name="T1" fmla="*/ 0 h 51"/>
                <a:gd name="T2" fmla="*/ 0 w 1"/>
                <a:gd name="T3" fmla="*/ 51 h 51"/>
                <a:gd name="T4" fmla="*/ 0 w 1"/>
                <a:gd name="T5" fmla="*/ 0 h 51"/>
                <a:gd name="T6" fmla="*/ 0 60000 65536"/>
                <a:gd name="T7" fmla="*/ 0 60000 65536"/>
                <a:gd name="T8" fmla="*/ 0 60000 65536"/>
                <a:gd name="T9" fmla="*/ 0 w 1"/>
                <a:gd name="T10" fmla="*/ 0 h 51"/>
                <a:gd name="T11" fmla="*/ 1 w 1"/>
                <a:gd name="T12" fmla="*/ 51 h 51"/>
              </a:gdLst>
              <a:ahLst/>
              <a:cxnLst>
                <a:cxn ang="T6">
                  <a:pos x="T0" y="T1"/>
                </a:cxn>
                <a:cxn ang="T7">
                  <a:pos x="T2" y="T3"/>
                </a:cxn>
                <a:cxn ang="T8">
                  <a:pos x="T4" y="T5"/>
                </a:cxn>
              </a:cxnLst>
              <a:rect l="T9" t="T10" r="T11" b="T12"/>
              <a:pathLst>
                <a:path w="1" h="51">
                  <a:moveTo>
                    <a:pt x="0" y="0"/>
                  </a:moveTo>
                  <a:lnTo>
                    <a:pt x="0" y="51"/>
                  </a:lnTo>
                  <a:lnTo>
                    <a:pt x="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137226" name="Rectangle 1659"/>
            <p:cNvSpPr>
              <a:spLocks noChangeArrowheads="1"/>
            </p:cNvSpPr>
            <p:nvPr/>
          </p:nvSpPr>
          <p:spPr bwMode="auto">
            <a:xfrm>
              <a:off x="3347" y="999"/>
              <a:ext cx="7" cy="51"/>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37227" name="Rectangle 1660"/>
            <p:cNvSpPr>
              <a:spLocks noChangeArrowheads="1"/>
            </p:cNvSpPr>
            <p:nvPr/>
          </p:nvSpPr>
          <p:spPr bwMode="auto">
            <a:xfrm>
              <a:off x="3309" y="994"/>
              <a:ext cx="84" cy="46"/>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grpSp>
        <p:nvGrpSpPr>
          <p:cNvPr id="97293" name="Group 1661"/>
          <p:cNvGrpSpPr>
            <a:grpSpLocks/>
          </p:cNvGrpSpPr>
          <p:nvPr/>
        </p:nvGrpSpPr>
        <p:grpSpPr bwMode="auto">
          <a:xfrm>
            <a:off x="6496527" y="3037523"/>
            <a:ext cx="112871" cy="282893"/>
            <a:chOff x="3306" y="1662"/>
            <a:chExt cx="91" cy="190"/>
          </a:xfrm>
        </p:grpSpPr>
        <p:sp>
          <p:nvSpPr>
            <p:cNvPr id="98112" name="Freeform 1662"/>
            <p:cNvSpPr>
              <a:spLocks/>
            </p:cNvSpPr>
            <p:nvPr/>
          </p:nvSpPr>
          <p:spPr bwMode="auto">
            <a:xfrm>
              <a:off x="3396"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13" name="Freeform 1663"/>
            <p:cNvSpPr>
              <a:spLocks/>
            </p:cNvSpPr>
            <p:nvPr/>
          </p:nvSpPr>
          <p:spPr bwMode="auto">
            <a:xfrm>
              <a:off x="3306"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14" name="Freeform 1664"/>
            <p:cNvSpPr>
              <a:spLocks/>
            </p:cNvSpPr>
            <p:nvPr/>
          </p:nvSpPr>
          <p:spPr bwMode="auto">
            <a:xfrm>
              <a:off x="3396"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15" name="Freeform 1665"/>
            <p:cNvSpPr>
              <a:spLocks/>
            </p:cNvSpPr>
            <p:nvPr/>
          </p:nvSpPr>
          <p:spPr bwMode="auto">
            <a:xfrm>
              <a:off x="3306"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16" name="Freeform 1666"/>
            <p:cNvSpPr>
              <a:spLocks/>
            </p:cNvSpPr>
            <p:nvPr/>
          </p:nvSpPr>
          <p:spPr bwMode="auto">
            <a:xfrm>
              <a:off x="3396"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17" name="Freeform 1667"/>
            <p:cNvSpPr>
              <a:spLocks/>
            </p:cNvSpPr>
            <p:nvPr/>
          </p:nvSpPr>
          <p:spPr bwMode="auto">
            <a:xfrm>
              <a:off x="3306"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18" name="Freeform 1668"/>
            <p:cNvSpPr>
              <a:spLocks/>
            </p:cNvSpPr>
            <p:nvPr/>
          </p:nvSpPr>
          <p:spPr bwMode="auto">
            <a:xfrm>
              <a:off x="3396"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19" name="Rectangle 1669"/>
            <p:cNvSpPr>
              <a:spLocks noChangeArrowheads="1"/>
            </p:cNvSpPr>
            <p:nvPr/>
          </p:nvSpPr>
          <p:spPr bwMode="auto">
            <a:xfrm>
              <a:off x="3306" y="1666"/>
              <a:ext cx="7" cy="186"/>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20" name="Rectangle 1670"/>
            <p:cNvSpPr>
              <a:spLocks noChangeArrowheads="1"/>
            </p:cNvSpPr>
            <p:nvPr/>
          </p:nvSpPr>
          <p:spPr bwMode="auto">
            <a:xfrm>
              <a:off x="3389" y="1666"/>
              <a:ext cx="7" cy="186"/>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21" name="Freeform 1671"/>
            <p:cNvSpPr>
              <a:spLocks/>
            </p:cNvSpPr>
            <p:nvPr/>
          </p:nvSpPr>
          <p:spPr bwMode="auto">
            <a:xfrm>
              <a:off x="3313"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22" name="Freeform 1672"/>
            <p:cNvSpPr>
              <a:spLocks/>
            </p:cNvSpPr>
            <p:nvPr/>
          </p:nvSpPr>
          <p:spPr bwMode="auto">
            <a:xfrm>
              <a:off x="3389"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23" name="Freeform 1673"/>
            <p:cNvSpPr>
              <a:spLocks/>
            </p:cNvSpPr>
            <p:nvPr/>
          </p:nvSpPr>
          <p:spPr bwMode="auto">
            <a:xfrm>
              <a:off x="3313"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24" name="Freeform 1674"/>
            <p:cNvSpPr>
              <a:spLocks/>
            </p:cNvSpPr>
            <p:nvPr/>
          </p:nvSpPr>
          <p:spPr bwMode="auto">
            <a:xfrm>
              <a:off x="3389"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25" name="Freeform 1675"/>
            <p:cNvSpPr>
              <a:spLocks/>
            </p:cNvSpPr>
            <p:nvPr/>
          </p:nvSpPr>
          <p:spPr bwMode="auto">
            <a:xfrm>
              <a:off x="3313"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26" name="Freeform 1676"/>
            <p:cNvSpPr>
              <a:spLocks/>
            </p:cNvSpPr>
            <p:nvPr/>
          </p:nvSpPr>
          <p:spPr bwMode="auto">
            <a:xfrm>
              <a:off x="3389"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27" name="Freeform 1677"/>
            <p:cNvSpPr>
              <a:spLocks/>
            </p:cNvSpPr>
            <p:nvPr/>
          </p:nvSpPr>
          <p:spPr bwMode="auto">
            <a:xfrm>
              <a:off x="3313"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28" name="Freeform 1678"/>
            <p:cNvSpPr>
              <a:spLocks/>
            </p:cNvSpPr>
            <p:nvPr/>
          </p:nvSpPr>
          <p:spPr bwMode="auto">
            <a:xfrm>
              <a:off x="3389"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29" name="Freeform 1679"/>
            <p:cNvSpPr>
              <a:spLocks/>
            </p:cNvSpPr>
            <p:nvPr/>
          </p:nvSpPr>
          <p:spPr bwMode="auto">
            <a:xfrm>
              <a:off x="3313"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30" name="Freeform 1680"/>
            <p:cNvSpPr>
              <a:spLocks/>
            </p:cNvSpPr>
            <p:nvPr/>
          </p:nvSpPr>
          <p:spPr bwMode="auto">
            <a:xfrm>
              <a:off x="3389"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31" name="Freeform 1681"/>
            <p:cNvSpPr>
              <a:spLocks/>
            </p:cNvSpPr>
            <p:nvPr/>
          </p:nvSpPr>
          <p:spPr bwMode="auto">
            <a:xfrm>
              <a:off x="3313"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32" name="Freeform 1682"/>
            <p:cNvSpPr>
              <a:spLocks/>
            </p:cNvSpPr>
            <p:nvPr/>
          </p:nvSpPr>
          <p:spPr bwMode="auto">
            <a:xfrm>
              <a:off x="3389"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33" name="Freeform 1683"/>
            <p:cNvSpPr>
              <a:spLocks/>
            </p:cNvSpPr>
            <p:nvPr/>
          </p:nvSpPr>
          <p:spPr bwMode="auto">
            <a:xfrm>
              <a:off x="3313"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34" name="Freeform 1684"/>
            <p:cNvSpPr>
              <a:spLocks/>
            </p:cNvSpPr>
            <p:nvPr/>
          </p:nvSpPr>
          <p:spPr bwMode="auto">
            <a:xfrm>
              <a:off x="3389"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35" name="Rectangle 1685"/>
            <p:cNvSpPr>
              <a:spLocks noChangeArrowheads="1"/>
            </p:cNvSpPr>
            <p:nvPr/>
          </p:nvSpPr>
          <p:spPr bwMode="auto">
            <a:xfrm>
              <a:off x="3313" y="1666"/>
              <a:ext cx="7" cy="186"/>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36" name="Rectangle 1686"/>
            <p:cNvSpPr>
              <a:spLocks noChangeArrowheads="1"/>
            </p:cNvSpPr>
            <p:nvPr/>
          </p:nvSpPr>
          <p:spPr bwMode="auto">
            <a:xfrm>
              <a:off x="3382" y="1666"/>
              <a:ext cx="7" cy="186"/>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37" name="Freeform 1687"/>
            <p:cNvSpPr>
              <a:spLocks/>
            </p:cNvSpPr>
            <p:nvPr/>
          </p:nvSpPr>
          <p:spPr bwMode="auto">
            <a:xfrm>
              <a:off x="3320"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38" name="Freeform 1688"/>
            <p:cNvSpPr>
              <a:spLocks/>
            </p:cNvSpPr>
            <p:nvPr/>
          </p:nvSpPr>
          <p:spPr bwMode="auto">
            <a:xfrm>
              <a:off x="3382"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39" name="Freeform 1689"/>
            <p:cNvSpPr>
              <a:spLocks/>
            </p:cNvSpPr>
            <p:nvPr/>
          </p:nvSpPr>
          <p:spPr bwMode="auto">
            <a:xfrm>
              <a:off x="3320"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40" name="Freeform 1690"/>
            <p:cNvSpPr>
              <a:spLocks/>
            </p:cNvSpPr>
            <p:nvPr/>
          </p:nvSpPr>
          <p:spPr bwMode="auto">
            <a:xfrm>
              <a:off x="3382"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41" name="Freeform 1691"/>
            <p:cNvSpPr>
              <a:spLocks/>
            </p:cNvSpPr>
            <p:nvPr/>
          </p:nvSpPr>
          <p:spPr bwMode="auto">
            <a:xfrm>
              <a:off x="3320"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42" name="Freeform 1692"/>
            <p:cNvSpPr>
              <a:spLocks/>
            </p:cNvSpPr>
            <p:nvPr/>
          </p:nvSpPr>
          <p:spPr bwMode="auto">
            <a:xfrm>
              <a:off x="3382"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43" name="Freeform 1693"/>
            <p:cNvSpPr>
              <a:spLocks/>
            </p:cNvSpPr>
            <p:nvPr/>
          </p:nvSpPr>
          <p:spPr bwMode="auto">
            <a:xfrm>
              <a:off x="3320"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44" name="Freeform 1694"/>
            <p:cNvSpPr>
              <a:spLocks/>
            </p:cNvSpPr>
            <p:nvPr/>
          </p:nvSpPr>
          <p:spPr bwMode="auto">
            <a:xfrm>
              <a:off x="3382"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45" name="Freeform 1695"/>
            <p:cNvSpPr>
              <a:spLocks/>
            </p:cNvSpPr>
            <p:nvPr/>
          </p:nvSpPr>
          <p:spPr bwMode="auto">
            <a:xfrm>
              <a:off x="3320"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46" name="Freeform 1696"/>
            <p:cNvSpPr>
              <a:spLocks/>
            </p:cNvSpPr>
            <p:nvPr/>
          </p:nvSpPr>
          <p:spPr bwMode="auto">
            <a:xfrm>
              <a:off x="3382"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47" name="Freeform 1697"/>
            <p:cNvSpPr>
              <a:spLocks/>
            </p:cNvSpPr>
            <p:nvPr/>
          </p:nvSpPr>
          <p:spPr bwMode="auto">
            <a:xfrm>
              <a:off x="3320"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48" name="Freeform 1698"/>
            <p:cNvSpPr>
              <a:spLocks/>
            </p:cNvSpPr>
            <p:nvPr/>
          </p:nvSpPr>
          <p:spPr bwMode="auto">
            <a:xfrm>
              <a:off x="3382"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49" name="Freeform 1699"/>
            <p:cNvSpPr>
              <a:spLocks/>
            </p:cNvSpPr>
            <p:nvPr/>
          </p:nvSpPr>
          <p:spPr bwMode="auto">
            <a:xfrm>
              <a:off x="3320"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50" name="Freeform 1700"/>
            <p:cNvSpPr>
              <a:spLocks/>
            </p:cNvSpPr>
            <p:nvPr/>
          </p:nvSpPr>
          <p:spPr bwMode="auto">
            <a:xfrm>
              <a:off x="3382"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51" name="Rectangle 1701"/>
            <p:cNvSpPr>
              <a:spLocks noChangeArrowheads="1"/>
            </p:cNvSpPr>
            <p:nvPr/>
          </p:nvSpPr>
          <p:spPr bwMode="auto">
            <a:xfrm>
              <a:off x="3320" y="1666"/>
              <a:ext cx="7" cy="186"/>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52" name="Rectangle 1702"/>
            <p:cNvSpPr>
              <a:spLocks noChangeArrowheads="1"/>
            </p:cNvSpPr>
            <p:nvPr/>
          </p:nvSpPr>
          <p:spPr bwMode="auto">
            <a:xfrm>
              <a:off x="3375" y="1666"/>
              <a:ext cx="7" cy="186"/>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53" name="Freeform 1703"/>
            <p:cNvSpPr>
              <a:spLocks/>
            </p:cNvSpPr>
            <p:nvPr/>
          </p:nvSpPr>
          <p:spPr bwMode="auto">
            <a:xfrm>
              <a:off x="3327"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54" name="Freeform 1704"/>
            <p:cNvSpPr>
              <a:spLocks/>
            </p:cNvSpPr>
            <p:nvPr/>
          </p:nvSpPr>
          <p:spPr bwMode="auto">
            <a:xfrm>
              <a:off x="3375"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55" name="Freeform 1705"/>
            <p:cNvSpPr>
              <a:spLocks/>
            </p:cNvSpPr>
            <p:nvPr/>
          </p:nvSpPr>
          <p:spPr bwMode="auto">
            <a:xfrm>
              <a:off x="3327"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56" name="Freeform 1706"/>
            <p:cNvSpPr>
              <a:spLocks/>
            </p:cNvSpPr>
            <p:nvPr/>
          </p:nvSpPr>
          <p:spPr bwMode="auto">
            <a:xfrm>
              <a:off x="3375"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57" name="Freeform 1707"/>
            <p:cNvSpPr>
              <a:spLocks/>
            </p:cNvSpPr>
            <p:nvPr/>
          </p:nvSpPr>
          <p:spPr bwMode="auto">
            <a:xfrm>
              <a:off x="3327"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58" name="Freeform 1708"/>
            <p:cNvSpPr>
              <a:spLocks/>
            </p:cNvSpPr>
            <p:nvPr/>
          </p:nvSpPr>
          <p:spPr bwMode="auto">
            <a:xfrm>
              <a:off x="3375"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59" name="Freeform 1709"/>
            <p:cNvSpPr>
              <a:spLocks/>
            </p:cNvSpPr>
            <p:nvPr/>
          </p:nvSpPr>
          <p:spPr bwMode="auto">
            <a:xfrm>
              <a:off x="3327"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60" name="Freeform 1710"/>
            <p:cNvSpPr>
              <a:spLocks/>
            </p:cNvSpPr>
            <p:nvPr/>
          </p:nvSpPr>
          <p:spPr bwMode="auto">
            <a:xfrm>
              <a:off x="3375"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61" name="Freeform 1711"/>
            <p:cNvSpPr>
              <a:spLocks/>
            </p:cNvSpPr>
            <p:nvPr/>
          </p:nvSpPr>
          <p:spPr bwMode="auto">
            <a:xfrm>
              <a:off x="3327"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62" name="Freeform 1712"/>
            <p:cNvSpPr>
              <a:spLocks/>
            </p:cNvSpPr>
            <p:nvPr/>
          </p:nvSpPr>
          <p:spPr bwMode="auto">
            <a:xfrm>
              <a:off x="3375"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63" name="Freeform 1713"/>
            <p:cNvSpPr>
              <a:spLocks/>
            </p:cNvSpPr>
            <p:nvPr/>
          </p:nvSpPr>
          <p:spPr bwMode="auto">
            <a:xfrm>
              <a:off x="3327"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64" name="Freeform 1714"/>
            <p:cNvSpPr>
              <a:spLocks/>
            </p:cNvSpPr>
            <p:nvPr/>
          </p:nvSpPr>
          <p:spPr bwMode="auto">
            <a:xfrm>
              <a:off x="3375"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65" name="Freeform 1715"/>
            <p:cNvSpPr>
              <a:spLocks/>
            </p:cNvSpPr>
            <p:nvPr/>
          </p:nvSpPr>
          <p:spPr bwMode="auto">
            <a:xfrm>
              <a:off x="3327"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66" name="Freeform 1716"/>
            <p:cNvSpPr>
              <a:spLocks/>
            </p:cNvSpPr>
            <p:nvPr/>
          </p:nvSpPr>
          <p:spPr bwMode="auto">
            <a:xfrm>
              <a:off x="3375"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67" name="Rectangle 1717"/>
            <p:cNvSpPr>
              <a:spLocks noChangeArrowheads="1"/>
            </p:cNvSpPr>
            <p:nvPr/>
          </p:nvSpPr>
          <p:spPr bwMode="auto">
            <a:xfrm>
              <a:off x="3327" y="1666"/>
              <a:ext cx="7" cy="186"/>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68" name="Rectangle 1718"/>
            <p:cNvSpPr>
              <a:spLocks noChangeArrowheads="1"/>
            </p:cNvSpPr>
            <p:nvPr/>
          </p:nvSpPr>
          <p:spPr bwMode="auto">
            <a:xfrm>
              <a:off x="3368" y="1666"/>
              <a:ext cx="7" cy="186"/>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69" name="Freeform 1719"/>
            <p:cNvSpPr>
              <a:spLocks/>
            </p:cNvSpPr>
            <p:nvPr/>
          </p:nvSpPr>
          <p:spPr bwMode="auto">
            <a:xfrm>
              <a:off x="3334"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70" name="Freeform 1720"/>
            <p:cNvSpPr>
              <a:spLocks/>
            </p:cNvSpPr>
            <p:nvPr/>
          </p:nvSpPr>
          <p:spPr bwMode="auto">
            <a:xfrm>
              <a:off x="3368"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71" name="Freeform 1721"/>
            <p:cNvSpPr>
              <a:spLocks/>
            </p:cNvSpPr>
            <p:nvPr/>
          </p:nvSpPr>
          <p:spPr bwMode="auto">
            <a:xfrm>
              <a:off x="3334"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72" name="Freeform 1722"/>
            <p:cNvSpPr>
              <a:spLocks/>
            </p:cNvSpPr>
            <p:nvPr/>
          </p:nvSpPr>
          <p:spPr bwMode="auto">
            <a:xfrm>
              <a:off x="3368"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73" name="Freeform 1723"/>
            <p:cNvSpPr>
              <a:spLocks/>
            </p:cNvSpPr>
            <p:nvPr/>
          </p:nvSpPr>
          <p:spPr bwMode="auto">
            <a:xfrm>
              <a:off x="3334"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74" name="Freeform 1724"/>
            <p:cNvSpPr>
              <a:spLocks/>
            </p:cNvSpPr>
            <p:nvPr/>
          </p:nvSpPr>
          <p:spPr bwMode="auto">
            <a:xfrm>
              <a:off x="3368"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75" name="Freeform 1725"/>
            <p:cNvSpPr>
              <a:spLocks/>
            </p:cNvSpPr>
            <p:nvPr/>
          </p:nvSpPr>
          <p:spPr bwMode="auto">
            <a:xfrm>
              <a:off x="3334"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76" name="Freeform 1726"/>
            <p:cNvSpPr>
              <a:spLocks/>
            </p:cNvSpPr>
            <p:nvPr/>
          </p:nvSpPr>
          <p:spPr bwMode="auto">
            <a:xfrm>
              <a:off x="3368"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77" name="Freeform 1727"/>
            <p:cNvSpPr>
              <a:spLocks/>
            </p:cNvSpPr>
            <p:nvPr/>
          </p:nvSpPr>
          <p:spPr bwMode="auto">
            <a:xfrm>
              <a:off x="3334"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78" name="Freeform 1728"/>
            <p:cNvSpPr>
              <a:spLocks/>
            </p:cNvSpPr>
            <p:nvPr/>
          </p:nvSpPr>
          <p:spPr bwMode="auto">
            <a:xfrm>
              <a:off x="3368"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79" name="Freeform 1729"/>
            <p:cNvSpPr>
              <a:spLocks/>
            </p:cNvSpPr>
            <p:nvPr/>
          </p:nvSpPr>
          <p:spPr bwMode="auto">
            <a:xfrm>
              <a:off x="3334"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80" name="Freeform 1730"/>
            <p:cNvSpPr>
              <a:spLocks/>
            </p:cNvSpPr>
            <p:nvPr/>
          </p:nvSpPr>
          <p:spPr bwMode="auto">
            <a:xfrm>
              <a:off x="3368"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81" name="Freeform 1731"/>
            <p:cNvSpPr>
              <a:spLocks/>
            </p:cNvSpPr>
            <p:nvPr/>
          </p:nvSpPr>
          <p:spPr bwMode="auto">
            <a:xfrm>
              <a:off x="3334"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82" name="Freeform 1732"/>
            <p:cNvSpPr>
              <a:spLocks/>
            </p:cNvSpPr>
            <p:nvPr/>
          </p:nvSpPr>
          <p:spPr bwMode="auto">
            <a:xfrm>
              <a:off x="3368"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83" name="Rectangle 1733"/>
            <p:cNvSpPr>
              <a:spLocks noChangeArrowheads="1"/>
            </p:cNvSpPr>
            <p:nvPr/>
          </p:nvSpPr>
          <p:spPr bwMode="auto">
            <a:xfrm>
              <a:off x="3334" y="1666"/>
              <a:ext cx="6" cy="186"/>
            </a:xfrm>
            <a:prstGeom prst="rect">
              <a:avLst/>
            </a:prstGeom>
            <a:solidFill>
              <a:srgbClr val="76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84" name="Rectangle 1734"/>
            <p:cNvSpPr>
              <a:spLocks noChangeArrowheads="1"/>
            </p:cNvSpPr>
            <p:nvPr/>
          </p:nvSpPr>
          <p:spPr bwMode="auto">
            <a:xfrm>
              <a:off x="3361" y="1666"/>
              <a:ext cx="7" cy="186"/>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85" name="Freeform 1735"/>
            <p:cNvSpPr>
              <a:spLocks/>
            </p:cNvSpPr>
            <p:nvPr/>
          </p:nvSpPr>
          <p:spPr bwMode="auto">
            <a:xfrm>
              <a:off x="3340"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86" name="Freeform 1736"/>
            <p:cNvSpPr>
              <a:spLocks/>
            </p:cNvSpPr>
            <p:nvPr/>
          </p:nvSpPr>
          <p:spPr bwMode="auto">
            <a:xfrm>
              <a:off x="3361"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87" name="Freeform 1737"/>
            <p:cNvSpPr>
              <a:spLocks/>
            </p:cNvSpPr>
            <p:nvPr/>
          </p:nvSpPr>
          <p:spPr bwMode="auto">
            <a:xfrm>
              <a:off x="3340"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88" name="Freeform 1738"/>
            <p:cNvSpPr>
              <a:spLocks/>
            </p:cNvSpPr>
            <p:nvPr/>
          </p:nvSpPr>
          <p:spPr bwMode="auto">
            <a:xfrm>
              <a:off x="3361"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89" name="Freeform 1739"/>
            <p:cNvSpPr>
              <a:spLocks/>
            </p:cNvSpPr>
            <p:nvPr/>
          </p:nvSpPr>
          <p:spPr bwMode="auto">
            <a:xfrm>
              <a:off x="3340"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90" name="Freeform 1740"/>
            <p:cNvSpPr>
              <a:spLocks/>
            </p:cNvSpPr>
            <p:nvPr/>
          </p:nvSpPr>
          <p:spPr bwMode="auto">
            <a:xfrm>
              <a:off x="3361"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91" name="Freeform 1741"/>
            <p:cNvSpPr>
              <a:spLocks/>
            </p:cNvSpPr>
            <p:nvPr/>
          </p:nvSpPr>
          <p:spPr bwMode="auto">
            <a:xfrm>
              <a:off x="3340"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92" name="Freeform 1742"/>
            <p:cNvSpPr>
              <a:spLocks/>
            </p:cNvSpPr>
            <p:nvPr/>
          </p:nvSpPr>
          <p:spPr bwMode="auto">
            <a:xfrm>
              <a:off x="3361"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93" name="Freeform 1743"/>
            <p:cNvSpPr>
              <a:spLocks/>
            </p:cNvSpPr>
            <p:nvPr/>
          </p:nvSpPr>
          <p:spPr bwMode="auto">
            <a:xfrm>
              <a:off x="3340"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94" name="Freeform 1744"/>
            <p:cNvSpPr>
              <a:spLocks/>
            </p:cNvSpPr>
            <p:nvPr/>
          </p:nvSpPr>
          <p:spPr bwMode="auto">
            <a:xfrm>
              <a:off x="3361"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95" name="Freeform 1745"/>
            <p:cNvSpPr>
              <a:spLocks/>
            </p:cNvSpPr>
            <p:nvPr/>
          </p:nvSpPr>
          <p:spPr bwMode="auto">
            <a:xfrm>
              <a:off x="3340"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96" name="Freeform 1746"/>
            <p:cNvSpPr>
              <a:spLocks/>
            </p:cNvSpPr>
            <p:nvPr/>
          </p:nvSpPr>
          <p:spPr bwMode="auto">
            <a:xfrm>
              <a:off x="3361"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565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97" name="Freeform 1747"/>
            <p:cNvSpPr>
              <a:spLocks/>
            </p:cNvSpPr>
            <p:nvPr/>
          </p:nvSpPr>
          <p:spPr bwMode="auto">
            <a:xfrm>
              <a:off x="3340"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565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98" name="Freeform 1748"/>
            <p:cNvSpPr>
              <a:spLocks/>
            </p:cNvSpPr>
            <p:nvPr/>
          </p:nvSpPr>
          <p:spPr bwMode="auto">
            <a:xfrm>
              <a:off x="3361"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199" name="Rectangle 1749"/>
            <p:cNvSpPr>
              <a:spLocks noChangeArrowheads="1"/>
            </p:cNvSpPr>
            <p:nvPr/>
          </p:nvSpPr>
          <p:spPr bwMode="auto">
            <a:xfrm>
              <a:off x="3340" y="1666"/>
              <a:ext cx="7" cy="186"/>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200" name="Rectangle 1750"/>
            <p:cNvSpPr>
              <a:spLocks noChangeArrowheads="1"/>
            </p:cNvSpPr>
            <p:nvPr/>
          </p:nvSpPr>
          <p:spPr bwMode="auto">
            <a:xfrm>
              <a:off x="3354" y="1666"/>
              <a:ext cx="7" cy="186"/>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201" name="Freeform 1751"/>
            <p:cNvSpPr>
              <a:spLocks/>
            </p:cNvSpPr>
            <p:nvPr/>
          </p:nvSpPr>
          <p:spPr bwMode="auto">
            <a:xfrm>
              <a:off x="3347"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02" name="Freeform 1752"/>
            <p:cNvSpPr>
              <a:spLocks/>
            </p:cNvSpPr>
            <p:nvPr/>
          </p:nvSpPr>
          <p:spPr bwMode="auto">
            <a:xfrm>
              <a:off x="3354"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03" name="Freeform 1753"/>
            <p:cNvSpPr>
              <a:spLocks/>
            </p:cNvSpPr>
            <p:nvPr/>
          </p:nvSpPr>
          <p:spPr bwMode="auto">
            <a:xfrm>
              <a:off x="3347"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04" name="Freeform 1754"/>
            <p:cNvSpPr>
              <a:spLocks/>
            </p:cNvSpPr>
            <p:nvPr/>
          </p:nvSpPr>
          <p:spPr bwMode="auto">
            <a:xfrm>
              <a:off x="3354"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B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05" name="Freeform 1755"/>
            <p:cNvSpPr>
              <a:spLocks/>
            </p:cNvSpPr>
            <p:nvPr/>
          </p:nvSpPr>
          <p:spPr bwMode="auto">
            <a:xfrm>
              <a:off x="3347"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B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06" name="Freeform 1756"/>
            <p:cNvSpPr>
              <a:spLocks/>
            </p:cNvSpPr>
            <p:nvPr/>
          </p:nvSpPr>
          <p:spPr bwMode="auto">
            <a:xfrm>
              <a:off x="3354"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07" name="Freeform 1757"/>
            <p:cNvSpPr>
              <a:spLocks/>
            </p:cNvSpPr>
            <p:nvPr/>
          </p:nvSpPr>
          <p:spPr bwMode="auto">
            <a:xfrm>
              <a:off x="3347"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08" name="Freeform 1758"/>
            <p:cNvSpPr>
              <a:spLocks/>
            </p:cNvSpPr>
            <p:nvPr/>
          </p:nvSpPr>
          <p:spPr bwMode="auto">
            <a:xfrm>
              <a:off x="3354"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09" name="Freeform 1759"/>
            <p:cNvSpPr>
              <a:spLocks/>
            </p:cNvSpPr>
            <p:nvPr/>
          </p:nvSpPr>
          <p:spPr bwMode="auto">
            <a:xfrm>
              <a:off x="3347" y="1666"/>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210" name="Rectangle 1760"/>
            <p:cNvSpPr>
              <a:spLocks noChangeArrowheads="1"/>
            </p:cNvSpPr>
            <p:nvPr/>
          </p:nvSpPr>
          <p:spPr bwMode="auto">
            <a:xfrm>
              <a:off x="3347" y="1666"/>
              <a:ext cx="7" cy="186"/>
            </a:xfrm>
            <a:prstGeom prst="rect">
              <a:avLst/>
            </a:prstGeom>
            <a:solidFill>
              <a:srgbClr val="5555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211" name="Rectangle 1761"/>
            <p:cNvSpPr>
              <a:spLocks noChangeArrowheads="1"/>
            </p:cNvSpPr>
            <p:nvPr/>
          </p:nvSpPr>
          <p:spPr bwMode="auto">
            <a:xfrm>
              <a:off x="3309" y="1662"/>
              <a:ext cx="84" cy="179"/>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grpSp>
        <p:nvGrpSpPr>
          <p:cNvPr id="97294" name="Group 1925"/>
          <p:cNvGrpSpPr>
            <a:grpSpLocks/>
          </p:cNvGrpSpPr>
          <p:nvPr/>
        </p:nvGrpSpPr>
        <p:grpSpPr bwMode="auto">
          <a:xfrm>
            <a:off x="6495098" y="3363278"/>
            <a:ext cx="125730" cy="541497"/>
            <a:chOff x="3306" y="1884"/>
            <a:chExt cx="90" cy="368"/>
          </a:xfrm>
        </p:grpSpPr>
        <p:sp>
          <p:nvSpPr>
            <p:cNvPr id="98063" name="Rectangle 1926"/>
            <p:cNvSpPr>
              <a:spLocks noChangeArrowheads="1"/>
            </p:cNvSpPr>
            <p:nvPr/>
          </p:nvSpPr>
          <p:spPr bwMode="auto">
            <a:xfrm>
              <a:off x="3306" y="1889"/>
              <a:ext cx="90" cy="7"/>
            </a:xfrm>
            <a:prstGeom prst="rect">
              <a:avLst/>
            </a:prstGeom>
            <a:solidFill>
              <a:srgbClr val="F0E9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64" name="Rectangle 1927"/>
            <p:cNvSpPr>
              <a:spLocks noChangeArrowheads="1"/>
            </p:cNvSpPr>
            <p:nvPr/>
          </p:nvSpPr>
          <p:spPr bwMode="auto">
            <a:xfrm>
              <a:off x="3306" y="1896"/>
              <a:ext cx="90" cy="8"/>
            </a:xfrm>
            <a:prstGeom prst="rect">
              <a:avLst/>
            </a:prstGeom>
            <a:solidFill>
              <a:srgbClr val="EDE3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65" name="Rectangle 1928"/>
            <p:cNvSpPr>
              <a:spLocks noChangeArrowheads="1"/>
            </p:cNvSpPr>
            <p:nvPr/>
          </p:nvSpPr>
          <p:spPr bwMode="auto">
            <a:xfrm>
              <a:off x="3306" y="1904"/>
              <a:ext cx="90" cy="7"/>
            </a:xfrm>
            <a:prstGeom prst="rect">
              <a:avLst/>
            </a:prstGeom>
            <a:solidFill>
              <a:srgbClr val="ECDF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66" name="Rectangle 1929"/>
            <p:cNvSpPr>
              <a:spLocks noChangeArrowheads="1"/>
            </p:cNvSpPr>
            <p:nvPr/>
          </p:nvSpPr>
          <p:spPr bwMode="auto">
            <a:xfrm>
              <a:off x="3306" y="1911"/>
              <a:ext cx="90" cy="7"/>
            </a:xfrm>
            <a:prstGeom prst="rect">
              <a:avLst/>
            </a:prstGeom>
            <a:solidFill>
              <a:srgbClr val="E9DA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67" name="Rectangle 1930"/>
            <p:cNvSpPr>
              <a:spLocks noChangeArrowheads="1"/>
            </p:cNvSpPr>
            <p:nvPr/>
          </p:nvSpPr>
          <p:spPr bwMode="auto">
            <a:xfrm>
              <a:off x="3306" y="1918"/>
              <a:ext cx="90" cy="8"/>
            </a:xfrm>
            <a:prstGeom prst="rect">
              <a:avLst/>
            </a:prstGeom>
            <a:solidFill>
              <a:srgbClr val="E7D6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68" name="Rectangle 1931"/>
            <p:cNvSpPr>
              <a:spLocks noChangeArrowheads="1"/>
            </p:cNvSpPr>
            <p:nvPr/>
          </p:nvSpPr>
          <p:spPr bwMode="auto">
            <a:xfrm>
              <a:off x="3306" y="1926"/>
              <a:ext cx="90" cy="7"/>
            </a:xfrm>
            <a:prstGeom prst="rect">
              <a:avLst/>
            </a:prstGeom>
            <a:solidFill>
              <a:srgbClr val="E5D0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69" name="Rectangle 1932"/>
            <p:cNvSpPr>
              <a:spLocks noChangeArrowheads="1"/>
            </p:cNvSpPr>
            <p:nvPr/>
          </p:nvSpPr>
          <p:spPr bwMode="auto">
            <a:xfrm>
              <a:off x="3306" y="1933"/>
              <a:ext cx="90" cy="8"/>
            </a:xfrm>
            <a:prstGeom prst="rect">
              <a:avLst/>
            </a:prstGeom>
            <a:solidFill>
              <a:srgbClr val="E2CA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70" name="Rectangle 1933"/>
            <p:cNvSpPr>
              <a:spLocks noChangeArrowheads="1"/>
            </p:cNvSpPr>
            <p:nvPr/>
          </p:nvSpPr>
          <p:spPr bwMode="auto">
            <a:xfrm>
              <a:off x="3306" y="1941"/>
              <a:ext cx="90" cy="7"/>
            </a:xfrm>
            <a:prstGeom prst="rect">
              <a:avLst/>
            </a:prstGeom>
            <a:solidFill>
              <a:srgbClr val="E0C6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71" name="Rectangle 1934"/>
            <p:cNvSpPr>
              <a:spLocks noChangeArrowheads="1"/>
            </p:cNvSpPr>
            <p:nvPr/>
          </p:nvSpPr>
          <p:spPr bwMode="auto">
            <a:xfrm>
              <a:off x="3306" y="1948"/>
              <a:ext cx="90" cy="7"/>
            </a:xfrm>
            <a:prstGeom prst="rect">
              <a:avLst/>
            </a:prstGeom>
            <a:solidFill>
              <a:srgbClr val="DEC1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72" name="Rectangle 1935"/>
            <p:cNvSpPr>
              <a:spLocks noChangeArrowheads="1"/>
            </p:cNvSpPr>
            <p:nvPr/>
          </p:nvSpPr>
          <p:spPr bwMode="auto">
            <a:xfrm>
              <a:off x="3306" y="1955"/>
              <a:ext cx="90" cy="8"/>
            </a:xfrm>
            <a:prstGeom prst="rect">
              <a:avLst/>
            </a:prstGeom>
            <a:solidFill>
              <a:srgbClr val="DCBD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73" name="Rectangle 1936"/>
            <p:cNvSpPr>
              <a:spLocks noChangeArrowheads="1"/>
            </p:cNvSpPr>
            <p:nvPr/>
          </p:nvSpPr>
          <p:spPr bwMode="auto">
            <a:xfrm>
              <a:off x="3306" y="1963"/>
              <a:ext cx="90" cy="7"/>
            </a:xfrm>
            <a:prstGeom prst="rect">
              <a:avLst/>
            </a:prstGeom>
            <a:solidFill>
              <a:srgbClr val="DAB7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74" name="Rectangle 1937"/>
            <p:cNvSpPr>
              <a:spLocks noChangeArrowheads="1"/>
            </p:cNvSpPr>
            <p:nvPr/>
          </p:nvSpPr>
          <p:spPr bwMode="auto">
            <a:xfrm>
              <a:off x="3306" y="1970"/>
              <a:ext cx="90" cy="8"/>
            </a:xfrm>
            <a:prstGeom prst="rect">
              <a:avLst/>
            </a:prstGeom>
            <a:solidFill>
              <a:srgbClr val="D7B1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75" name="Rectangle 1938"/>
            <p:cNvSpPr>
              <a:spLocks noChangeArrowheads="1"/>
            </p:cNvSpPr>
            <p:nvPr/>
          </p:nvSpPr>
          <p:spPr bwMode="auto">
            <a:xfrm>
              <a:off x="3306" y="1978"/>
              <a:ext cx="90" cy="7"/>
            </a:xfrm>
            <a:prstGeom prst="rect">
              <a:avLst/>
            </a:prstGeom>
            <a:solidFill>
              <a:srgbClr val="D5AD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76" name="Rectangle 1939"/>
            <p:cNvSpPr>
              <a:spLocks noChangeArrowheads="1"/>
            </p:cNvSpPr>
            <p:nvPr/>
          </p:nvSpPr>
          <p:spPr bwMode="auto">
            <a:xfrm>
              <a:off x="3306" y="1985"/>
              <a:ext cx="90" cy="8"/>
            </a:xfrm>
            <a:prstGeom prst="rect">
              <a:avLst/>
            </a:prstGeom>
            <a:solidFill>
              <a:srgbClr val="D3A7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77" name="Rectangle 1940"/>
            <p:cNvSpPr>
              <a:spLocks noChangeArrowheads="1"/>
            </p:cNvSpPr>
            <p:nvPr/>
          </p:nvSpPr>
          <p:spPr bwMode="auto">
            <a:xfrm>
              <a:off x="3306" y="1993"/>
              <a:ext cx="90" cy="7"/>
            </a:xfrm>
            <a:prstGeom prst="rect">
              <a:avLst/>
            </a:prstGeom>
            <a:solidFill>
              <a:srgbClr val="D1A4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78" name="Rectangle 1941"/>
            <p:cNvSpPr>
              <a:spLocks noChangeArrowheads="1"/>
            </p:cNvSpPr>
            <p:nvPr/>
          </p:nvSpPr>
          <p:spPr bwMode="auto">
            <a:xfrm>
              <a:off x="3306" y="2000"/>
              <a:ext cx="90" cy="7"/>
            </a:xfrm>
            <a:prstGeom prst="rect">
              <a:avLst/>
            </a:prstGeom>
            <a:solidFill>
              <a:srgbClr val="CE9E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79" name="Rectangle 1942"/>
            <p:cNvSpPr>
              <a:spLocks noChangeArrowheads="1"/>
            </p:cNvSpPr>
            <p:nvPr/>
          </p:nvSpPr>
          <p:spPr bwMode="auto">
            <a:xfrm>
              <a:off x="3306" y="2007"/>
              <a:ext cx="90" cy="8"/>
            </a:xfrm>
            <a:prstGeom prst="rect">
              <a:avLst/>
            </a:prstGeom>
            <a:solidFill>
              <a:srgbClr val="CD9A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80" name="Rectangle 1943"/>
            <p:cNvSpPr>
              <a:spLocks noChangeArrowheads="1"/>
            </p:cNvSpPr>
            <p:nvPr/>
          </p:nvSpPr>
          <p:spPr bwMode="auto">
            <a:xfrm>
              <a:off x="3306" y="2015"/>
              <a:ext cx="90" cy="7"/>
            </a:xfrm>
            <a:prstGeom prst="rect">
              <a:avLst/>
            </a:prstGeom>
            <a:solidFill>
              <a:srgbClr val="CA9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81" name="Rectangle 1944"/>
            <p:cNvSpPr>
              <a:spLocks noChangeArrowheads="1"/>
            </p:cNvSpPr>
            <p:nvPr/>
          </p:nvSpPr>
          <p:spPr bwMode="auto">
            <a:xfrm>
              <a:off x="3306" y="2022"/>
              <a:ext cx="90" cy="8"/>
            </a:xfrm>
            <a:prstGeom prst="rect">
              <a:avLst/>
            </a:prstGeom>
            <a:solidFill>
              <a:srgbClr val="C88E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82" name="Rectangle 1945"/>
            <p:cNvSpPr>
              <a:spLocks noChangeArrowheads="1"/>
            </p:cNvSpPr>
            <p:nvPr/>
          </p:nvSpPr>
          <p:spPr bwMode="auto">
            <a:xfrm>
              <a:off x="3306" y="2030"/>
              <a:ext cx="90" cy="7"/>
            </a:xfrm>
            <a:prstGeom prst="rect">
              <a:avLst/>
            </a:prstGeom>
            <a:solidFill>
              <a:srgbClr val="C68B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83" name="Rectangle 1946"/>
            <p:cNvSpPr>
              <a:spLocks noChangeArrowheads="1"/>
            </p:cNvSpPr>
            <p:nvPr/>
          </p:nvSpPr>
          <p:spPr bwMode="auto">
            <a:xfrm>
              <a:off x="3306" y="2037"/>
              <a:ext cx="90" cy="7"/>
            </a:xfrm>
            <a:prstGeom prst="rect">
              <a:avLst/>
            </a:prstGeom>
            <a:solidFill>
              <a:srgbClr val="C385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84" name="Rectangle 1947"/>
            <p:cNvSpPr>
              <a:spLocks noChangeArrowheads="1"/>
            </p:cNvSpPr>
            <p:nvPr/>
          </p:nvSpPr>
          <p:spPr bwMode="auto">
            <a:xfrm>
              <a:off x="3306" y="2044"/>
              <a:ext cx="90" cy="8"/>
            </a:xfrm>
            <a:prstGeom prst="rect">
              <a:avLst/>
            </a:prstGeom>
            <a:solidFill>
              <a:srgbClr val="C281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85" name="Rectangle 1948"/>
            <p:cNvSpPr>
              <a:spLocks noChangeArrowheads="1"/>
            </p:cNvSpPr>
            <p:nvPr/>
          </p:nvSpPr>
          <p:spPr bwMode="auto">
            <a:xfrm>
              <a:off x="3306" y="2052"/>
              <a:ext cx="90" cy="7"/>
            </a:xfrm>
            <a:prstGeom prst="rect">
              <a:avLst/>
            </a:prstGeom>
            <a:solidFill>
              <a:srgbClr val="BF7B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86" name="Rectangle 1949"/>
            <p:cNvSpPr>
              <a:spLocks noChangeArrowheads="1"/>
            </p:cNvSpPr>
            <p:nvPr/>
          </p:nvSpPr>
          <p:spPr bwMode="auto">
            <a:xfrm>
              <a:off x="3306" y="2059"/>
              <a:ext cx="90" cy="8"/>
            </a:xfrm>
            <a:prstGeom prst="rect">
              <a:avLst/>
            </a:prstGeom>
            <a:solidFill>
              <a:srgbClr val="BD75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87" name="Rectangle 1950"/>
            <p:cNvSpPr>
              <a:spLocks noChangeArrowheads="1"/>
            </p:cNvSpPr>
            <p:nvPr/>
          </p:nvSpPr>
          <p:spPr bwMode="auto">
            <a:xfrm>
              <a:off x="3306" y="2067"/>
              <a:ext cx="90" cy="7"/>
            </a:xfrm>
            <a:prstGeom prst="rect">
              <a:avLst/>
            </a:prstGeom>
            <a:solidFill>
              <a:srgbClr val="BB72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88" name="Rectangle 1951"/>
            <p:cNvSpPr>
              <a:spLocks noChangeArrowheads="1"/>
            </p:cNvSpPr>
            <p:nvPr/>
          </p:nvSpPr>
          <p:spPr bwMode="auto">
            <a:xfrm>
              <a:off x="3306" y="2074"/>
              <a:ext cx="90" cy="8"/>
            </a:xfrm>
            <a:prstGeom prst="rect">
              <a:avLst/>
            </a:prstGeom>
            <a:solidFill>
              <a:srgbClr val="B86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89" name="Rectangle 1952"/>
            <p:cNvSpPr>
              <a:spLocks noChangeArrowheads="1"/>
            </p:cNvSpPr>
            <p:nvPr/>
          </p:nvSpPr>
          <p:spPr bwMode="auto">
            <a:xfrm>
              <a:off x="3306" y="2082"/>
              <a:ext cx="90" cy="7"/>
            </a:xfrm>
            <a:prstGeom prst="rect">
              <a:avLst/>
            </a:prstGeom>
            <a:solidFill>
              <a:srgbClr val="B768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90" name="Rectangle 1953"/>
            <p:cNvSpPr>
              <a:spLocks noChangeArrowheads="1"/>
            </p:cNvSpPr>
            <p:nvPr/>
          </p:nvSpPr>
          <p:spPr bwMode="auto">
            <a:xfrm>
              <a:off x="3306" y="2089"/>
              <a:ext cx="90" cy="7"/>
            </a:xfrm>
            <a:prstGeom prst="rect">
              <a:avLst/>
            </a:prstGeom>
            <a:solidFill>
              <a:srgbClr val="B462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91" name="Rectangle 1954"/>
            <p:cNvSpPr>
              <a:spLocks noChangeArrowheads="1"/>
            </p:cNvSpPr>
            <p:nvPr/>
          </p:nvSpPr>
          <p:spPr bwMode="auto">
            <a:xfrm>
              <a:off x="3306" y="2096"/>
              <a:ext cx="90" cy="8"/>
            </a:xfrm>
            <a:prstGeom prst="rect">
              <a:avLst/>
            </a:prstGeom>
            <a:solidFill>
              <a:srgbClr val="B15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92" name="Rectangle 1955"/>
            <p:cNvSpPr>
              <a:spLocks noChangeArrowheads="1"/>
            </p:cNvSpPr>
            <p:nvPr/>
          </p:nvSpPr>
          <p:spPr bwMode="auto">
            <a:xfrm>
              <a:off x="3306" y="2104"/>
              <a:ext cx="90" cy="7"/>
            </a:xfrm>
            <a:prstGeom prst="rect">
              <a:avLst/>
            </a:prstGeom>
            <a:solidFill>
              <a:srgbClr val="B059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93" name="Rectangle 1956"/>
            <p:cNvSpPr>
              <a:spLocks noChangeArrowheads="1"/>
            </p:cNvSpPr>
            <p:nvPr/>
          </p:nvSpPr>
          <p:spPr bwMode="auto">
            <a:xfrm>
              <a:off x="3306" y="2111"/>
              <a:ext cx="90" cy="8"/>
            </a:xfrm>
            <a:prstGeom prst="rect">
              <a:avLst/>
            </a:prstGeom>
            <a:solidFill>
              <a:srgbClr val="AD53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94" name="Rectangle 1957"/>
            <p:cNvSpPr>
              <a:spLocks noChangeArrowheads="1"/>
            </p:cNvSpPr>
            <p:nvPr/>
          </p:nvSpPr>
          <p:spPr bwMode="auto">
            <a:xfrm>
              <a:off x="3306" y="2119"/>
              <a:ext cx="90" cy="7"/>
            </a:xfrm>
            <a:prstGeom prst="rect">
              <a:avLst/>
            </a:prstGeom>
            <a:solidFill>
              <a:srgbClr val="AB4F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95" name="Rectangle 1958"/>
            <p:cNvSpPr>
              <a:spLocks noChangeArrowheads="1"/>
            </p:cNvSpPr>
            <p:nvPr/>
          </p:nvSpPr>
          <p:spPr bwMode="auto">
            <a:xfrm>
              <a:off x="3306" y="2126"/>
              <a:ext cx="90" cy="8"/>
            </a:xfrm>
            <a:prstGeom prst="rect">
              <a:avLst/>
            </a:prstGeom>
            <a:solidFill>
              <a:srgbClr val="A949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96" name="Rectangle 1959"/>
            <p:cNvSpPr>
              <a:spLocks noChangeArrowheads="1"/>
            </p:cNvSpPr>
            <p:nvPr/>
          </p:nvSpPr>
          <p:spPr bwMode="auto">
            <a:xfrm>
              <a:off x="3306" y="2134"/>
              <a:ext cx="90" cy="7"/>
            </a:xfrm>
            <a:prstGeom prst="rect">
              <a:avLst/>
            </a:prstGeom>
            <a:solidFill>
              <a:srgbClr val="A643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97" name="Rectangle 1960"/>
            <p:cNvSpPr>
              <a:spLocks noChangeArrowheads="1"/>
            </p:cNvSpPr>
            <p:nvPr/>
          </p:nvSpPr>
          <p:spPr bwMode="auto">
            <a:xfrm>
              <a:off x="3306" y="2141"/>
              <a:ext cx="90" cy="7"/>
            </a:xfrm>
            <a:prstGeom prst="rect">
              <a:avLst/>
            </a:prstGeom>
            <a:solidFill>
              <a:srgbClr val="A540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98" name="Rectangle 1961"/>
            <p:cNvSpPr>
              <a:spLocks noChangeArrowheads="1"/>
            </p:cNvSpPr>
            <p:nvPr/>
          </p:nvSpPr>
          <p:spPr bwMode="auto">
            <a:xfrm>
              <a:off x="3306" y="2148"/>
              <a:ext cx="90" cy="8"/>
            </a:xfrm>
            <a:prstGeom prst="rect">
              <a:avLst/>
            </a:prstGeom>
            <a:solidFill>
              <a:srgbClr val="A23A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99" name="Rectangle 1962"/>
            <p:cNvSpPr>
              <a:spLocks noChangeArrowheads="1"/>
            </p:cNvSpPr>
            <p:nvPr/>
          </p:nvSpPr>
          <p:spPr bwMode="auto">
            <a:xfrm>
              <a:off x="3306" y="2156"/>
              <a:ext cx="90" cy="7"/>
            </a:xfrm>
            <a:prstGeom prst="rect">
              <a:avLst/>
            </a:prstGeom>
            <a:solidFill>
              <a:srgbClr val="A036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00" name="Rectangle 1963"/>
            <p:cNvSpPr>
              <a:spLocks noChangeArrowheads="1"/>
            </p:cNvSpPr>
            <p:nvPr/>
          </p:nvSpPr>
          <p:spPr bwMode="auto">
            <a:xfrm>
              <a:off x="3306" y="2163"/>
              <a:ext cx="90" cy="8"/>
            </a:xfrm>
            <a:prstGeom prst="rect">
              <a:avLst/>
            </a:prstGeom>
            <a:solidFill>
              <a:srgbClr val="9E30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01" name="Rectangle 1964"/>
            <p:cNvSpPr>
              <a:spLocks noChangeArrowheads="1"/>
            </p:cNvSpPr>
            <p:nvPr/>
          </p:nvSpPr>
          <p:spPr bwMode="auto">
            <a:xfrm>
              <a:off x="3306" y="2171"/>
              <a:ext cx="90" cy="7"/>
            </a:xfrm>
            <a:prstGeom prst="rect">
              <a:avLst/>
            </a:prstGeom>
            <a:solidFill>
              <a:srgbClr val="9B2B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02" name="Rectangle 1965"/>
            <p:cNvSpPr>
              <a:spLocks noChangeArrowheads="1"/>
            </p:cNvSpPr>
            <p:nvPr/>
          </p:nvSpPr>
          <p:spPr bwMode="auto">
            <a:xfrm>
              <a:off x="3306" y="2178"/>
              <a:ext cx="90" cy="7"/>
            </a:xfrm>
            <a:prstGeom prst="rect">
              <a:avLst/>
            </a:prstGeom>
            <a:solidFill>
              <a:srgbClr val="9A27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03" name="Rectangle 1966"/>
            <p:cNvSpPr>
              <a:spLocks noChangeArrowheads="1"/>
            </p:cNvSpPr>
            <p:nvPr/>
          </p:nvSpPr>
          <p:spPr bwMode="auto">
            <a:xfrm>
              <a:off x="3306" y="2185"/>
              <a:ext cx="90" cy="8"/>
            </a:xfrm>
            <a:prstGeom prst="rect">
              <a:avLst/>
            </a:prstGeom>
            <a:solidFill>
              <a:srgbClr val="9721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04" name="Rectangle 1967"/>
            <p:cNvSpPr>
              <a:spLocks noChangeArrowheads="1"/>
            </p:cNvSpPr>
            <p:nvPr/>
          </p:nvSpPr>
          <p:spPr bwMode="auto">
            <a:xfrm>
              <a:off x="3306" y="2193"/>
              <a:ext cx="90" cy="7"/>
            </a:xfrm>
            <a:prstGeom prst="rect">
              <a:avLst/>
            </a:prstGeom>
            <a:solidFill>
              <a:srgbClr val="951D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05" name="Rectangle 1968"/>
            <p:cNvSpPr>
              <a:spLocks noChangeArrowheads="1"/>
            </p:cNvSpPr>
            <p:nvPr/>
          </p:nvSpPr>
          <p:spPr bwMode="auto">
            <a:xfrm>
              <a:off x="3306" y="2200"/>
              <a:ext cx="90" cy="8"/>
            </a:xfrm>
            <a:prstGeom prst="rect">
              <a:avLst/>
            </a:prstGeom>
            <a:solidFill>
              <a:srgbClr val="9317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06" name="Rectangle 1969"/>
            <p:cNvSpPr>
              <a:spLocks noChangeArrowheads="1"/>
            </p:cNvSpPr>
            <p:nvPr/>
          </p:nvSpPr>
          <p:spPr bwMode="auto">
            <a:xfrm>
              <a:off x="3306" y="2208"/>
              <a:ext cx="90" cy="7"/>
            </a:xfrm>
            <a:prstGeom prst="rect">
              <a:avLst/>
            </a:prstGeom>
            <a:solidFill>
              <a:srgbClr val="9012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07" name="Rectangle 1970"/>
            <p:cNvSpPr>
              <a:spLocks noChangeArrowheads="1"/>
            </p:cNvSpPr>
            <p:nvPr/>
          </p:nvSpPr>
          <p:spPr bwMode="auto">
            <a:xfrm>
              <a:off x="3306" y="2215"/>
              <a:ext cx="90" cy="8"/>
            </a:xfrm>
            <a:prstGeom prst="rect">
              <a:avLst/>
            </a:prstGeom>
            <a:solidFill>
              <a:srgbClr val="8F0E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08" name="Rectangle 1971"/>
            <p:cNvSpPr>
              <a:spLocks noChangeArrowheads="1"/>
            </p:cNvSpPr>
            <p:nvPr/>
          </p:nvSpPr>
          <p:spPr bwMode="auto">
            <a:xfrm>
              <a:off x="3306" y="2223"/>
              <a:ext cx="90" cy="7"/>
            </a:xfrm>
            <a:prstGeom prst="rect">
              <a:avLst/>
            </a:prstGeom>
            <a:solidFill>
              <a:srgbClr val="8C08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09" name="Rectangle 1972"/>
            <p:cNvSpPr>
              <a:spLocks noChangeArrowheads="1"/>
            </p:cNvSpPr>
            <p:nvPr/>
          </p:nvSpPr>
          <p:spPr bwMode="auto">
            <a:xfrm>
              <a:off x="3306" y="2230"/>
              <a:ext cx="90" cy="7"/>
            </a:xfrm>
            <a:prstGeom prst="rect">
              <a:avLst/>
            </a:prstGeom>
            <a:solidFill>
              <a:srgbClr val="8A04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10" name="Rectangle 1973"/>
            <p:cNvSpPr>
              <a:spLocks noChangeArrowheads="1"/>
            </p:cNvSpPr>
            <p:nvPr/>
          </p:nvSpPr>
          <p:spPr bwMode="auto">
            <a:xfrm>
              <a:off x="3306" y="2237"/>
              <a:ext cx="90" cy="15"/>
            </a:xfrm>
            <a:prstGeom prst="rect">
              <a:avLst/>
            </a:prstGeom>
            <a:solidFill>
              <a:srgbClr val="8A02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111" name="Rectangle 1974"/>
            <p:cNvSpPr>
              <a:spLocks noChangeArrowheads="1"/>
            </p:cNvSpPr>
            <p:nvPr/>
          </p:nvSpPr>
          <p:spPr bwMode="auto">
            <a:xfrm>
              <a:off x="3309" y="1884"/>
              <a:ext cx="84" cy="358"/>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grpSp>
        <p:nvGrpSpPr>
          <p:cNvPr id="97295" name="Group 1975"/>
          <p:cNvGrpSpPr>
            <a:grpSpLocks/>
          </p:cNvGrpSpPr>
          <p:nvPr/>
        </p:nvGrpSpPr>
        <p:grpSpPr bwMode="auto">
          <a:xfrm>
            <a:off x="6453664" y="3881914"/>
            <a:ext cx="214313" cy="85725"/>
            <a:chOff x="3264" y="2240"/>
            <a:chExt cx="174" cy="57"/>
          </a:xfrm>
        </p:grpSpPr>
        <p:sp>
          <p:nvSpPr>
            <p:cNvPr id="97901" name="Freeform 1976"/>
            <p:cNvSpPr>
              <a:spLocks/>
            </p:cNvSpPr>
            <p:nvPr/>
          </p:nvSpPr>
          <p:spPr bwMode="auto">
            <a:xfrm>
              <a:off x="343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02" name="Freeform 1977"/>
            <p:cNvSpPr>
              <a:spLocks/>
            </p:cNvSpPr>
            <p:nvPr/>
          </p:nvSpPr>
          <p:spPr bwMode="auto">
            <a:xfrm>
              <a:off x="326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03" name="Freeform 1978"/>
            <p:cNvSpPr>
              <a:spLocks/>
            </p:cNvSpPr>
            <p:nvPr/>
          </p:nvSpPr>
          <p:spPr bwMode="auto">
            <a:xfrm>
              <a:off x="343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04" name="Freeform 1979"/>
            <p:cNvSpPr>
              <a:spLocks/>
            </p:cNvSpPr>
            <p:nvPr/>
          </p:nvSpPr>
          <p:spPr bwMode="auto">
            <a:xfrm>
              <a:off x="326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05" name="Freeform 1980"/>
            <p:cNvSpPr>
              <a:spLocks/>
            </p:cNvSpPr>
            <p:nvPr/>
          </p:nvSpPr>
          <p:spPr bwMode="auto">
            <a:xfrm>
              <a:off x="343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06" name="Rectangle 1981"/>
            <p:cNvSpPr>
              <a:spLocks noChangeArrowheads="1"/>
            </p:cNvSpPr>
            <p:nvPr/>
          </p:nvSpPr>
          <p:spPr bwMode="auto">
            <a:xfrm>
              <a:off x="3264" y="2245"/>
              <a:ext cx="7" cy="52"/>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07" name="Rectangle 1982"/>
            <p:cNvSpPr>
              <a:spLocks noChangeArrowheads="1"/>
            </p:cNvSpPr>
            <p:nvPr/>
          </p:nvSpPr>
          <p:spPr bwMode="auto">
            <a:xfrm>
              <a:off x="3430" y="2245"/>
              <a:ext cx="7" cy="52"/>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08" name="Freeform 1983"/>
            <p:cNvSpPr>
              <a:spLocks/>
            </p:cNvSpPr>
            <p:nvPr/>
          </p:nvSpPr>
          <p:spPr bwMode="auto">
            <a:xfrm>
              <a:off x="3271"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09" name="Freeform 1984"/>
            <p:cNvSpPr>
              <a:spLocks/>
            </p:cNvSpPr>
            <p:nvPr/>
          </p:nvSpPr>
          <p:spPr bwMode="auto">
            <a:xfrm>
              <a:off x="343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10" name="Freeform 1985"/>
            <p:cNvSpPr>
              <a:spLocks/>
            </p:cNvSpPr>
            <p:nvPr/>
          </p:nvSpPr>
          <p:spPr bwMode="auto">
            <a:xfrm>
              <a:off x="3271"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11" name="Freeform 1986"/>
            <p:cNvSpPr>
              <a:spLocks/>
            </p:cNvSpPr>
            <p:nvPr/>
          </p:nvSpPr>
          <p:spPr bwMode="auto">
            <a:xfrm>
              <a:off x="343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12" name="Freeform 1987"/>
            <p:cNvSpPr>
              <a:spLocks/>
            </p:cNvSpPr>
            <p:nvPr/>
          </p:nvSpPr>
          <p:spPr bwMode="auto">
            <a:xfrm>
              <a:off x="3271"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13" name="Freeform 1988"/>
            <p:cNvSpPr>
              <a:spLocks/>
            </p:cNvSpPr>
            <p:nvPr/>
          </p:nvSpPr>
          <p:spPr bwMode="auto">
            <a:xfrm>
              <a:off x="343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14" name="Freeform 1989"/>
            <p:cNvSpPr>
              <a:spLocks/>
            </p:cNvSpPr>
            <p:nvPr/>
          </p:nvSpPr>
          <p:spPr bwMode="auto">
            <a:xfrm>
              <a:off x="3271"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15" name="Freeform 1990"/>
            <p:cNvSpPr>
              <a:spLocks/>
            </p:cNvSpPr>
            <p:nvPr/>
          </p:nvSpPr>
          <p:spPr bwMode="auto">
            <a:xfrm>
              <a:off x="343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16" name="Freeform 1991"/>
            <p:cNvSpPr>
              <a:spLocks/>
            </p:cNvSpPr>
            <p:nvPr/>
          </p:nvSpPr>
          <p:spPr bwMode="auto">
            <a:xfrm>
              <a:off x="3271"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17" name="Freeform 1992"/>
            <p:cNvSpPr>
              <a:spLocks/>
            </p:cNvSpPr>
            <p:nvPr/>
          </p:nvSpPr>
          <p:spPr bwMode="auto">
            <a:xfrm>
              <a:off x="343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18" name="Freeform 1993"/>
            <p:cNvSpPr>
              <a:spLocks/>
            </p:cNvSpPr>
            <p:nvPr/>
          </p:nvSpPr>
          <p:spPr bwMode="auto">
            <a:xfrm>
              <a:off x="3271"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19" name="Freeform 1994"/>
            <p:cNvSpPr>
              <a:spLocks/>
            </p:cNvSpPr>
            <p:nvPr/>
          </p:nvSpPr>
          <p:spPr bwMode="auto">
            <a:xfrm>
              <a:off x="343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20" name="Rectangle 1995"/>
            <p:cNvSpPr>
              <a:spLocks noChangeArrowheads="1"/>
            </p:cNvSpPr>
            <p:nvPr/>
          </p:nvSpPr>
          <p:spPr bwMode="auto">
            <a:xfrm>
              <a:off x="3271" y="2245"/>
              <a:ext cx="7" cy="52"/>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21" name="Rectangle 1996"/>
            <p:cNvSpPr>
              <a:spLocks noChangeArrowheads="1"/>
            </p:cNvSpPr>
            <p:nvPr/>
          </p:nvSpPr>
          <p:spPr bwMode="auto">
            <a:xfrm>
              <a:off x="3424" y="2245"/>
              <a:ext cx="6" cy="52"/>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22" name="Freeform 1997"/>
            <p:cNvSpPr>
              <a:spLocks/>
            </p:cNvSpPr>
            <p:nvPr/>
          </p:nvSpPr>
          <p:spPr bwMode="auto">
            <a:xfrm>
              <a:off x="3278"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23" name="Freeform 1998"/>
            <p:cNvSpPr>
              <a:spLocks/>
            </p:cNvSpPr>
            <p:nvPr/>
          </p:nvSpPr>
          <p:spPr bwMode="auto">
            <a:xfrm>
              <a:off x="342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24" name="Freeform 1999"/>
            <p:cNvSpPr>
              <a:spLocks/>
            </p:cNvSpPr>
            <p:nvPr/>
          </p:nvSpPr>
          <p:spPr bwMode="auto">
            <a:xfrm>
              <a:off x="3278"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25" name="Freeform 2000"/>
            <p:cNvSpPr>
              <a:spLocks/>
            </p:cNvSpPr>
            <p:nvPr/>
          </p:nvSpPr>
          <p:spPr bwMode="auto">
            <a:xfrm>
              <a:off x="342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26" name="Freeform 2001"/>
            <p:cNvSpPr>
              <a:spLocks/>
            </p:cNvSpPr>
            <p:nvPr/>
          </p:nvSpPr>
          <p:spPr bwMode="auto">
            <a:xfrm>
              <a:off x="3278"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27" name="Freeform 2002"/>
            <p:cNvSpPr>
              <a:spLocks/>
            </p:cNvSpPr>
            <p:nvPr/>
          </p:nvSpPr>
          <p:spPr bwMode="auto">
            <a:xfrm>
              <a:off x="342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28" name="Freeform 2003"/>
            <p:cNvSpPr>
              <a:spLocks/>
            </p:cNvSpPr>
            <p:nvPr/>
          </p:nvSpPr>
          <p:spPr bwMode="auto">
            <a:xfrm>
              <a:off x="3278"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29" name="Freeform 2004"/>
            <p:cNvSpPr>
              <a:spLocks/>
            </p:cNvSpPr>
            <p:nvPr/>
          </p:nvSpPr>
          <p:spPr bwMode="auto">
            <a:xfrm>
              <a:off x="342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30" name="Freeform 2005"/>
            <p:cNvSpPr>
              <a:spLocks/>
            </p:cNvSpPr>
            <p:nvPr/>
          </p:nvSpPr>
          <p:spPr bwMode="auto">
            <a:xfrm>
              <a:off x="3278"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31" name="Freeform 2006"/>
            <p:cNvSpPr>
              <a:spLocks/>
            </p:cNvSpPr>
            <p:nvPr/>
          </p:nvSpPr>
          <p:spPr bwMode="auto">
            <a:xfrm>
              <a:off x="342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32" name="Rectangle 2007"/>
            <p:cNvSpPr>
              <a:spLocks noChangeArrowheads="1"/>
            </p:cNvSpPr>
            <p:nvPr/>
          </p:nvSpPr>
          <p:spPr bwMode="auto">
            <a:xfrm>
              <a:off x="3278" y="2245"/>
              <a:ext cx="7" cy="52"/>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33" name="Rectangle 2008"/>
            <p:cNvSpPr>
              <a:spLocks noChangeArrowheads="1"/>
            </p:cNvSpPr>
            <p:nvPr/>
          </p:nvSpPr>
          <p:spPr bwMode="auto">
            <a:xfrm>
              <a:off x="3417" y="2245"/>
              <a:ext cx="7" cy="52"/>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34" name="Freeform 2009"/>
            <p:cNvSpPr>
              <a:spLocks/>
            </p:cNvSpPr>
            <p:nvPr/>
          </p:nvSpPr>
          <p:spPr bwMode="auto">
            <a:xfrm>
              <a:off x="3285"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35" name="Freeform 2010"/>
            <p:cNvSpPr>
              <a:spLocks/>
            </p:cNvSpPr>
            <p:nvPr/>
          </p:nvSpPr>
          <p:spPr bwMode="auto">
            <a:xfrm>
              <a:off x="341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36" name="Freeform 2011"/>
            <p:cNvSpPr>
              <a:spLocks/>
            </p:cNvSpPr>
            <p:nvPr/>
          </p:nvSpPr>
          <p:spPr bwMode="auto">
            <a:xfrm>
              <a:off x="3285"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37" name="Freeform 2012"/>
            <p:cNvSpPr>
              <a:spLocks/>
            </p:cNvSpPr>
            <p:nvPr/>
          </p:nvSpPr>
          <p:spPr bwMode="auto">
            <a:xfrm>
              <a:off x="341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38" name="Freeform 2013"/>
            <p:cNvSpPr>
              <a:spLocks/>
            </p:cNvSpPr>
            <p:nvPr/>
          </p:nvSpPr>
          <p:spPr bwMode="auto">
            <a:xfrm>
              <a:off x="3285"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39" name="Freeform 2014"/>
            <p:cNvSpPr>
              <a:spLocks/>
            </p:cNvSpPr>
            <p:nvPr/>
          </p:nvSpPr>
          <p:spPr bwMode="auto">
            <a:xfrm>
              <a:off x="341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40" name="Freeform 2015"/>
            <p:cNvSpPr>
              <a:spLocks/>
            </p:cNvSpPr>
            <p:nvPr/>
          </p:nvSpPr>
          <p:spPr bwMode="auto">
            <a:xfrm>
              <a:off x="3285"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41" name="Freeform 2016"/>
            <p:cNvSpPr>
              <a:spLocks/>
            </p:cNvSpPr>
            <p:nvPr/>
          </p:nvSpPr>
          <p:spPr bwMode="auto">
            <a:xfrm>
              <a:off x="341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4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42" name="Freeform 2017"/>
            <p:cNvSpPr>
              <a:spLocks/>
            </p:cNvSpPr>
            <p:nvPr/>
          </p:nvSpPr>
          <p:spPr bwMode="auto">
            <a:xfrm>
              <a:off x="3285"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4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43" name="Freeform 2018"/>
            <p:cNvSpPr>
              <a:spLocks/>
            </p:cNvSpPr>
            <p:nvPr/>
          </p:nvSpPr>
          <p:spPr bwMode="auto">
            <a:xfrm>
              <a:off x="341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44" name="Freeform 2019"/>
            <p:cNvSpPr>
              <a:spLocks/>
            </p:cNvSpPr>
            <p:nvPr/>
          </p:nvSpPr>
          <p:spPr bwMode="auto">
            <a:xfrm>
              <a:off x="3285"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45" name="Freeform 2020"/>
            <p:cNvSpPr>
              <a:spLocks/>
            </p:cNvSpPr>
            <p:nvPr/>
          </p:nvSpPr>
          <p:spPr bwMode="auto">
            <a:xfrm>
              <a:off x="341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46" name="Rectangle 2021"/>
            <p:cNvSpPr>
              <a:spLocks noChangeArrowheads="1"/>
            </p:cNvSpPr>
            <p:nvPr/>
          </p:nvSpPr>
          <p:spPr bwMode="auto">
            <a:xfrm>
              <a:off x="3285" y="2245"/>
              <a:ext cx="7" cy="52"/>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47" name="Rectangle 2022"/>
            <p:cNvSpPr>
              <a:spLocks noChangeArrowheads="1"/>
            </p:cNvSpPr>
            <p:nvPr/>
          </p:nvSpPr>
          <p:spPr bwMode="auto">
            <a:xfrm>
              <a:off x="3410" y="2245"/>
              <a:ext cx="7" cy="52"/>
            </a:xfrm>
            <a:prstGeom prst="rect">
              <a:avLst/>
            </a:prstGeom>
            <a:solidFill>
              <a:srgbClr val="9E9E9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48" name="Freeform 2023"/>
            <p:cNvSpPr>
              <a:spLocks/>
            </p:cNvSpPr>
            <p:nvPr/>
          </p:nvSpPr>
          <p:spPr bwMode="auto">
            <a:xfrm>
              <a:off x="3292"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49" name="Freeform 2024"/>
            <p:cNvSpPr>
              <a:spLocks/>
            </p:cNvSpPr>
            <p:nvPr/>
          </p:nvSpPr>
          <p:spPr bwMode="auto">
            <a:xfrm>
              <a:off x="341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50" name="Freeform 2025"/>
            <p:cNvSpPr>
              <a:spLocks/>
            </p:cNvSpPr>
            <p:nvPr/>
          </p:nvSpPr>
          <p:spPr bwMode="auto">
            <a:xfrm>
              <a:off x="3292"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51" name="Freeform 2026"/>
            <p:cNvSpPr>
              <a:spLocks/>
            </p:cNvSpPr>
            <p:nvPr/>
          </p:nvSpPr>
          <p:spPr bwMode="auto">
            <a:xfrm>
              <a:off x="341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52" name="Freeform 2027"/>
            <p:cNvSpPr>
              <a:spLocks/>
            </p:cNvSpPr>
            <p:nvPr/>
          </p:nvSpPr>
          <p:spPr bwMode="auto">
            <a:xfrm>
              <a:off x="3292"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53" name="Freeform 2028"/>
            <p:cNvSpPr>
              <a:spLocks/>
            </p:cNvSpPr>
            <p:nvPr/>
          </p:nvSpPr>
          <p:spPr bwMode="auto">
            <a:xfrm>
              <a:off x="341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54" name="Freeform 2029"/>
            <p:cNvSpPr>
              <a:spLocks/>
            </p:cNvSpPr>
            <p:nvPr/>
          </p:nvSpPr>
          <p:spPr bwMode="auto">
            <a:xfrm>
              <a:off x="3292"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55" name="Freeform 2030"/>
            <p:cNvSpPr>
              <a:spLocks/>
            </p:cNvSpPr>
            <p:nvPr/>
          </p:nvSpPr>
          <p:spPr bwMode="auto">
            <a:xfrm>
              <a:off x="341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56" name="Freeform 2031"/>
            <p:cNvSpPr>
              <a:spLocks/>
            </p:cNvSpPr>
            <p:nvPr/>
          </p:nvSpPr>
          <p:spPr bwMode="auto">
            <a:xfrm>
              <a:off x="3292"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57" name="Freeform 2032"/>
            <p:cNvSpPr>
              <a:spLocks/>
            </p:cNvSpPr>
            <p:nvPr/>
          </p:nvSpPr>
          <p:spPr bwMode="auto">
            <a:xfrm>
              <a:off x="341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58" name="Rectangle 2033"/>
            <p:cNvSpPr>
              <a:spLocks noChangeArrowheads="1"/>
            </p:cNvSpPr>
            <p:nvPr/>
          </p:nvSpPr>
          <p:spPr bwMode="auto">
            <a:xfrm>
              <a:off x="3292" y="2245"/>
              <a:ext cx="7" cy="52"/>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59" name="Rectangle 2034"/>
            <p:cNvSpPr>
              <a:spLocks noChangeArrowheads="1"/>
            </p:cNvSpPr>
            <p:nvPr/>
          </p:nvSpPr>
          <p:spPr bwMode="auto">
            <a:xfrm>
              <a:off x="3403" y="2245"/>
              <a:ext cx="7" cy="52"/>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60" name="Freeform 2035"/>
            <p:cNvSpPr>
              <a:spLocks/>
            </p:cNvSpPr>
            <p:nvPr/>
          </p:nvSpPr>
          <p:spPr bwMode="auto">
            <a:xfrm>
              <a:off x="3299"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61" name="Freeform 2036"/>
            <p:cNvSpPr>
              <a:spLocks/>
            </p:cNvSpPr>
            <p:nvPr/>
          </p:nvSpPr>
          <p:spPr bwMode="auto">
            <a:xfrm>
              <a:off x="3403"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62" name="Freeform 2037"/>
            <p:cNvSpPr>
              <a:spLocks/>
            </p:cNvSpPr>
            <p:nvPr/>
          </p:nvSpPr>
          <p:spPr bwMode="auto">
            <a:xfrm>
              <a:off x="3299"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63" name="Freeform 2038"/>
            <p:cNvSpPr>
              <a:spLocks/>
            </p:cNvSpPr>
            <p:nvPr/>
          </p:nvSpPr>
          <p:spPr bwMode="auto">
            <a:xfrm>
              <a:off x="3403"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64" name="Freeform 2039"/>
            <p:cNvSpPr>
              <a:spLocks/>
            </p:cNvSpPr>
            <p:nvPr/>
          </p:nvSpPr>
          <p:spPr bwMode="auto">
            <a:xfrm>
              <a:off x="3299"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65" name="Freeform 2040"/>
            <p:cNvSpPr>
              <a:spLocks/>
            </p:cNvSpPr>
            <p:nvPr/>
          </p:nvSpPr>
          <p:spPr bwMode="auto">
            <a:xfrm>
              <a:off x="3403"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66" name="Freeform 2041"/>
            <p:cNvSpPr>
              <a:spLocks/>
            </p:cNvSpPr>
            <p:nvPr/>
          </p:nvSpPr>
          <p:spPr bwMode="auto">
            <a:xfrm>
              <a:off x="3299"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67" name="Freeform 2042"/>
            <p:cNvSpPr>
              <a:spLocks/>
            </p:cNvSpPr>
            <p:nvPr/>
          </p:nvSpPr>
          <p:spPr bwMode="auto">
            <a:xfrm>
              <a:off x="3403"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68" name="Freeform 2043"/>
            <p:cNvSpPr>
              <a:spLocks/>
            </p:cNvSpPr>
            <p:nvPr/>
          </p:nvSpPr>
          <p:spPr bwMode="auto">
            <a:xfrm>
              <a:off x="3299"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69" name="Freeform 2044"/>
            <p:cNvSpPr>
              <a:spLocks/>
            </p:cNvSpPr>
            <p:nvPr/>
          </p:nvSpPr>
          <p:spPr bwMode="auto">
            <a:xfrm>
              <a:off x="3403"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8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70" name="Freeform 2045"/>
            <p:cNvSpPr>
              <a:spLocks/>
            </p:cNvSpPr>
            <p:nvPr/>
          </p:nvSpPr>
          <p:spPr bwMode="auto">
            <a:xfrm>
              <a:off x="3299"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8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71" name="Freeform 2046"/>
            <p:cNvSpPr>
              <a:spLocks/>
            </p:cNvSpPr>
            <p:nvPr/>
          </p:nvSpPr>
          <p:spPr bwMode="auto">
            <a:xfrm>
              <a:off x="3403"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72" name="Rectangle 2047"/>
            <p:cNvSpPr>
              <a:spLocks noChangeArrowheads="1"/>
            </p:cNvSpPr>
            <p:nvPr/>
          </p:nvSpPr>
          <p:spPr bwMode="auto">
            <a:xfrm>
              <a:off x="3299" y="2245"/>
              <a:ext cx="7" cy="52"/>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73" name="Rectangle 1024"/>
            <p:cNvSpPr>
              <a:spLocks noChangeArrowheads="1"/>
            </p:cNvSpPr>
            <p:nvPr/>
          </p:nvSpPr>
          <p:spPr bwMode="auto">
            <a:xfrm>
              <a:off x="3396" y="2245"/>
              <a:ext cx="7" cy="52"/>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74" name="Freeform 1025"/>
            <p:cNvSpPr>
              <a:spLocks/>
            </p:cNvSpPr>
            <p:nvPr/>
          </p:nvSpPr>
          <p:spPr bwMode="auto">
            <a:xfrm>
              <a:off x="3306"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75" name="Freeform 1026"/>
            <p:cNvSpPr>
              <a:spLocks/>
            </p:cNvSpPr>
            <p:nvPr/>
          </p:nvSpPr>
          <p:spPr bwMode="auto">
            <a:xfrm>
              <a:off x="3396"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76" name="Freeform 1027"/>
            <p:cNvSpPr>
              <a:spLocks/>
            </p:cNvSpPr>
            <p:nvPr/>
          </p:nvSpPr>
          <p:spPr bwMode="auto">
            <a:xfrm>
              <a:off x="3306"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77" name="Freeform 1028"/>
            <p:cNvSpPr>
              <a:spLocks/>
            </p:cNvSpPr>
            <p:nvPr/>
          </p:nvSpPr>
          <p:spPr bwMode="auto">
            <a:xfrm>
              <a:off x="3396"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78" name="Freeform 1029"/>
            <p:cNvSpPr>
              <a:spLocks/>
            </p:cNvSpPr>
            <p:nvPr/>
          </p:nvSpPr>
          <p:spPr bwMode="auto">
            <a:xfrm>
              <a:off x="3306"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79" name="Freeform 1030"/>
            <p:cNvSpPr>
              <a:spLocks/>
            </p:cNvSpPr>
            <p:nvPr/>
          </p:nvSpPr>
          <p:spPr bwMode="auto">
            <a:xfrm>
              <a:off x="3396"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80" name="Freeform 1031"/>
            <p:cNvSpPr>
              <a:spLocks/>
            </p:cNvSpPr>
            <p:nvPr/>
          </p:nvSpPr>
          <p:spPr bwMode="auto">
            <a:xfrm>
              <a:off x="3306"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81" name="Freeform 1032"/>
            <p:cNvSpPr>
              <a:spLocks/>
            </p:cNvSpPr>
            <p:nvPr/>
          </p:nvSpPr>
          <p:spPr bwMode="auto">
            <a:xfrm>
              <a:off x="3396"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82" name="Freeform 1033"/>
            <p:cNvSpPr>
              <a:spLocks/>
            </p:cNvSpPr>
            <p:nvPr/>
          </p:nvSpPr>
          <p:spPr bwMode="auto">
            <a:xfrm>
              <a:off x="3306"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83" name="Freeform 1034"/>
            <p:cNvSpPr>
              <a:spLocks/>
            </p:cNvSpPr>
            <p:nvPr/>
          </p:nvSpPr>
          <p:spPr bwMode="auto">
            <a:xfrm>
              <a:off x="3396"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84" name="Freeform 1035"/>
            <p:cNvSpPr>
              <a:spLocks/>
            </p:cNvSpPr>
            <p:nvPr/>
          </p:nvSpPr>
          <p:spPr bwMode="auto">
            <a:xfrm>
              <a:off x="3306"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85" name="Rectangle 1036"/>
            <p:cNvSpPr>
              <a:spLocks noChangeArrowheads="1"/>
            </p:cNvSpPr>
            <p:nvPr/>
          </p:nvSpPr>
          <p:spPr bwMode="auto">
            <a:xfrm>
              <a:off x="3389" y="2245"/>
              <a:ext cx="7" cy="52"/>
            </a:xfrm>
            <a:prstGeom prst="rect">
              <a:avLst/>
            </a:prstGeom>
            <a:solidFill>
              <a:srgbClr val="7878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86" name="Rectangle 1037"/>
            <p:cNvSpPr>
              <a:spLocks noChangeArrowheads="1"/>
            </p:cNvSpPr>
            <p:nvPr/>
          </p:nvSpPr>
          <p:spPr bwMode="auto">
            <a:xfrm>
              <a:off x="3306" y="2245"/>
              <a:ext cx="7" cy="52"/>
            </a:xfrm>
            <a:prstGeom prst="rect">
              <a:avLst/>
            </a:prstGeom>
            <a:solidFill>
              <a:srgbClr val="7878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87" name="Freeform 1038"/>
            <p:cNvSpPr>
              <a:spLocks/>
            </p:cNvSpPr>
            <p:nvPr/>
          </p:nvSpPr>
          <p:spPr bwMode="auto">
            <a:xfrm>
              <a:off x="3389"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88" name="Freeform 1039"/>
            <p:cNvSpPr>
              <a:spLocks/>
            </p:cNvSpPr>
            <p:nvPr/>
          </p:nvSpPr>
          <p:spPr bwMode="auto">
            <a:xfrm>
              <a:off x="3313"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89" name="Freeform 1040"/>
            <p:cNvSpPr>
              <a:spLocks/>
            </p:cNvSpPr>
            <p:nvPr/>
          </p:nvSpPr>
          <p:spPr bwMode="auto">
            <a:xfrm>
              <a:off x="3389"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90" name="Freeform 1041"/>
            <p:cNvSpPr>
              <a:spLocks/>
            </p:cNvSpPr>
            <p:nvPr/>
          </p:nvSpPr>
          <p:spPr bwMode="auto">
            <a:xfrm>
              <a:off x="3313"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91" name="Freeform 1042"/>
            <p:cNvSpPr>
              <a:spLocks/>
            </p:cNvSpPr>
            <p:nvPr/>
          </p:nvSpPr>
          <p:spPr bwMode="auto">
            <a:xfrm>
              <a:off x="3389"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92" name="Freeform 1043"/>
            <p:cNvSpPr>
              <a:spLocks/>
            </p:cNvSpPr>
            <p:nvPr/>
          </p:nvSpPr>
          <p:spPr bwMode="auto">
            <a:xfrm>
              <a:off x="3313"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93" name="Freeform 1044"/>
            <p:cNvSpPr>
              <a:spLocks/>
            </p:cNvSpPr>
            <p:nvPr/>
          </p:nvSpPr>
          <p:spPr bwMode="auto">
            <a:xfrm>
              <a:off x="3389"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94" name="Freeform 1045"/>
            <p:cNvSpPr>
              <a:spLocks/>
            </p:cNvSpPr>
            <p:nvPr/>
          </p:nvSpPr>
          <p:spPr bwMode="auto">
            <a:xfrm>
              <a:off x="3313"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95" name="Freeform 1046"/>
            <p:cNvSpPr>
              <a:spLocks/>
            </p:cNvSpPr>
            <p:nvPr/>
          </p:nvSpPr>
          <p:spPr bwMode="auto">
            <a:xfrm>
              <a:off x="3389"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96" name="Freeform 1047"/>
            <p:cNvSpPr>
              <a:spLocks/>
            </p:cNvSpPr>
            <p:nvPr/>
          </p:nvSpPr>
          <p:spPr bwMode="auto">
            <a:xfrm>
              <a:off x="3313"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97" name="Freeform 1048"/>
            <p:cNvSpPr>
              <a:spLocks/>
            </p:cNvSpPr>
            <p:nvPr/>
          </p:nvSpPr>
          <p:spPr bwMode="auto">
            <a:xfrm>
              <a:off x="3389"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998" name="Rectangle 1049"/>
            <p:cNvSpPr>
              <a:spLocks noChangeArrowheads="1"/>
            </p:cNvSpPr>
            <p:nvPr/>
          </p:nvSpPr>
          <p:spPr bwMode="auto">
            <a:xfrm>
              <a:off x="3313" y="2245"/>
              <a:ext cx="7" cy="52"/>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99" name="Rectangle 1050"/>
            <p:cNvSpPr>
              <a:spLocks noChangeArrowheads="1"/>
            </p:cNvSpPr>
            <p:nvPr/>
          </p:nvSpPr>
          <p:spPr bwMode="auto">
            <a:xfrm>
              <a:off x="3382" y="2245"/>
              <a:ext cx="7" cy="52"/>
            </a:xfrm>
            <a:prstGeom prst="rect">
              <a:avLst/>
            </a:prstGeom>
            <a:solidFill>
              <a:srgbClr val="6A6A6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00" name="Freeform 1051"/>
            <p:cNvSpPr>
              <a:spLocks/>
            </p:cNvSpPr>
            <p:nvPr/>
          </p:nvSpPr>
          <p:spPr bwMode="auto">
            <a:xfrm>
              <a:off x="332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01" name="Freeform 1052"/>
            <p:cNvSpPr>
              <a:spLocks/>
            </p:cNvSpPr>
            <p:nvPr/>
          </p:nvSpPr>
          <p:spPr bwMode="auto">
            <a:xfrm>
              <a:off x="3382"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02" name="Freeform 1053"/>
            <p:cNvSpPr>
              <a:spLocks/>
            </p:cNvSpPr>
            <p:nvPr/>
          </p:nvSpPr>
          <p:spPr bwMode="auto">
            <a:xfrm>
              <a:off x="332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03" name="Freeform 1054"/>
            <p:cNvSpPr>
              <a:spLocks/>
            </p:cNvSpPr>
            <p:nvPr/>
          </p:nvSpPr>
          <p:spPr bwMode="auto">
            <a:xfrm>
              <a:off x="3382"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04" name="Freeform 1055"/>
            <p:cNvSpPr>
              <a:spLocks/>
            </p:cNvSpPr>
            <p:nvPr/>
          </p:nvSpPr>
          <p:spPr bwMode="auto">
            <a:xfrm>
              <a:off x="332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05" name="Freeform 1056"/>
            <p:cNvSpPr>
              <a:spLocks/>
            </p:cNvSpPr>
            <p:nvPr/>
          </p:nvSpPr>
          <p:spPr bwMode="auto">
            <a:xfrm>
              <a:off x="3382"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06" name="Freeform 1057"/>
            <p:cNvSpPr>
              <a:spLocks/>
            </p:cNvSpPr>
            <p:nvPr/>
          </p:nvSpPr>
          <p:spPr bwMode="auto">
            <a:xfrm>
              <a:off x="332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07" name="Freeform 1058"/>
            <p:cNvSpPr>
              <a:spLocks/>
            </p:cNvSpPr>
            <p:nvPr/>
          </p:nvSpPr>
          <p:spPr bwMode="auto">
            <a:xfrm>
              <a:off x="3382"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08" name="Freeform 1059"/>
            <p:cNvSpPr>
              <a:spLocks/>
            </p:cNvSpPr>
            <p:nvPr/>
          </p:nvSpPr>
          <p:spPr bwMode="auto">
            <a:xfrm>
              <a:off x="332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09" name="Freeform 1060"/>
            <p:cNvSpPr>
              <a:spLocks/>
            </p:cNvSpPr>
            <p:nvPr/>
          </p:nvSpPr>
          <p:spPr bwMode="auto">
            <a:xfrm>
              <a:off x="3382"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10" name="Freeform 1061"/>
            <p:cNvSpPr>
              <a:spLocks/>
            </p:cNvSpPr>
            <p:nvPr/>
          </p:nvSpPr>
          <p:spPr bwMode="auto">
            <a:xfrm>
              <a:off x="332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11" name="Rectangle 1062"/>
            <p:cNvSpPr>
              <a:spLocks noChangeArrowheads="1"/>
            </p:cNvSpPr>
            <p:nvPr/>
          </p:nvSpPr>
          <p:spPr bwMode="auto">
            <a:xfrm>
              <a:off x="3375" y="2245"/>
              <a:ext cx="7" cy="52"/>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12" name="Rectangle 1063"/>
            <p:cNvSpPr>
              <a:spLocks noChangeArrowheads="1"/>
            </p:cNvSpPr>
            <p:nvPr/>
          </p:nvSpPr>
          <p:spPr bwMode="auto">
            <a:xfrm>
              <a:off x="3320" y="2245"/>
              <a:ext cx="7" cy="52"/>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13" name="Freeform 1064"/>
            <p:cNvSpPr>
              <a:spLocks/>
            </p:cNvSpPr>
            <p:nvPr/>
          </p:nvSpPr>
          <p:spPr bwMode="auto">
            <a:xfrm>
              <a:off x="3375"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14" name="Freeform 1065"/>
            <p:cNvSpPr>
              <a:spLocks/>
            </p:cNvSpPr>
            <p:nvPr/>
          </p:nvSpPr>
          <p:spPr bwMode="auto">
            <a:xfrm>
              <a:off x="332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15" name="Freeform 1066"/>
            <p:cNvSpPr>
              <a:spLocks/>
            </p:cNvSpPr>
            <p:nvPr/>
          </p:nvSpPr>
          <p:spPr bwMode="auto">
            <a:xfrm>
              <a:off x="3375"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16" name="Freeform 1067"/>
            <p:cNvSpPr>
              <a:spLocks/>
            </p:cNvSpPr>
            <p:nvPr/>
          </p:nvSpPr>
          <p:spPr bwMode="auto">
            <a:xfrm>
              <a:off x="332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17" name="Freeform 1068"/>
            <p:cNvSpPr>
              <a:spLocks/>
            </p:cNvSpPr>
            <p:nvPr/>
          </p:nvSpPr>
          <p:spPr bwMode="auto">
            <a:xfrm>
              <a:off x="3375"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18" name="Freeform 1069"/>
            <p:cNvSpPr>
              <a:spLocks/>
            </p:cNvSpPr>
            <p:nvPr/>
          </p:nvSpPr>
          <p:spPr bwMode="auto">
            <a:xfrm>
              <a:off x="332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19" name="Freeform 1070"/>
            <p:cNvSpPr>
              <a:spLocks/>
            </p:cNvSpPr>
            <p:nvPr/>
          </p:nvSpPr>
          <p:spPr bwMode="auto">
            <a:xfrm>
              <a:off x="3375"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20" name="Freeform 1071"/>
            <p:cNvSpPr>
              <a:spLocks/>
            </p:cNvSpPr>
            <p:nvPr/>
          </p:nvSpPr>
          <p:spPr bwMode="auto">
            <a:xfrm>
              <a:off x="332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21" name="Freeform 1072"/>
            <p:cNvSpPr>
              <a:spLocks/>
            </p:cNvSpPr>
            <p:nvPr/>
          </p:nvSpPr>
          <p:spPr bwMode="auto">
            <a:xfrm>
              <a:off x="3375"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22" name="Freeform 1073"/>
            <p:cNvSpPr>
              <a:spLocks/>
            </p:cNvSpPr>
            <p:nvPr/>
          </p:nvSpPr>
          <p:spPr bwMode="auto">
            <a:xfrm>
              <a:off x="332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23" name="Freeform 1074"/>
            <p:cNvSpPr>
              <a:spLocks/>
            </p:cNvSpPr>
            <p:nvPr/>
          </p:nvSpPr>
          <p:spPr bwMode="auto">
            <a:xfrm>
              <a:off x="3375"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24" name="Rectangle 1075"/>
            <p:cNvSpPr>
              <a:spLocks noChangeArrowheads="1"/>
            </p:cNvSpPr>
            <p:nvPr/>
          </p:nvSpPr>
          <p:spPr bwMode="auto">
            <a:xfrm>
              <a:off x="3327" y="2245"/>
              <a:ext cx="7" cy="52"/>
            </a:xfrm>
            <a:prstGeom prst="rect">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25" name="Rectangle 1076"/>
            <p:cNvSpPr>
              <a:spLocks noChangeArrowheads="1"/>
            </p:cNvSpPr>
            <p:nvPr/>
          </p:nvSpPr>
          <p:spPr bwMode="auto">
            <a:xfrm>
              <a:off x="3368" y="2245"/>
              <a:ext cx="7" cy="5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26" name="Freeform 1077"/>
            <p:cNvSpPr>
              <a:spLocks/>
            </p:cNvSpPr>
            <p:nvPr/>
          </p:nvSpPr>
          <p:spPr bwMode="auto">
            <a:xfrm>
              <a:off x="333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27" name="Freeform 1078"/>
            <p:cNvSpPr>
              <a:spLocks/>
            </p:cNvSpPr>
            <p:nvPr/>
          </p:nvSpPr>
          <p:spPr bwMode="auto">
            <a:xfrm>
              <a:off x="3368"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28" name="Freeform 1079"/>
            <p:cNvSpPr>
              <a:spLocks/>
            </p:cNvSpPr>
            <p:nvPr/>
          </p:nvSpPr>
          <p:spPr bwMode="auto">
            <a:xfrm>
              <a:off x="333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29" name="Freeform 1080"/>
            <p:cNvSpPr>
              <a:spLocks/>
            </p:cNvSpPr>
            <p:nvPr/>
          </p:nvSpPr>
          <p:spPr bwMode="auto">
            <a:xfrm>
              <a:off x="3368"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30" name="Freeform 1081"/>
            <p:cNvSpPr>
              <a:spLocks/>
            </p:cNvSpPr>
            <p:nvPr/>
          </p:nvSpPr>
          <p:spPr bwMode="auto">
            <a:xfrm>
              <a:off x="333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31" name="Freeform 1082"/>
            <p:cNvSpPr>
              <a:spLocks/>
            </p:cNvSpPr>
            <p:nvPr/>
          </p:nvSpPr>
          <p:spPr bwMode="auto">
            <a:xfrm>
              <a:off x="3368"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32" name="Freeform 1083"/>
            <p:cNvSpPr>
              <a:spLocks/>
            </p:cNvSpPr>
            <p:nvPr/>
          </p:nvSpPr>
          <p:spPr bwMode="auto">
            <a:xfrm>
              <a:off x="333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33" name="Freeform 1084"/>
            <p:cNvSpPr>
              <a:spLocks/>
            </p:cNvSpPr>
            <p:nvPr/>
          </p:nvSpPr>
          <p:spPr bwMode="auto">
            <a:xfrm>
              <a:off x="3368"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34" name="Freeform 1085"/>
            <p:cNvSpPr>
              <a:spLocks/>
            </p:cNvSpPr>
            <p:nvPr/>
          </p:nvSpPr>
          <p:spPr bwMode="auto">
            <a:xfrm>
              <a:off x="333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35" name="Freeform 1086"/>
            <p:cNvSpPr>
              <a:spLocks/>
            </p:cNvSpPr>
            <p:nvPr/>
          </p:nvSpPr>
          <p:spPr bwMode="auto">
            <a:xfrm>
              <a:off x="3368"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36" name="Freeform 1087"/>
            <p:cNvSpPr>
              <a:spLocks/>
            </p:cNvSpPr>
            <p:nvPr/>
          </p:nvSpPr>
          <p:spPr bwMode="auto">
            <a:xfrm>
              <a:off x="333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37" name="Rectangle 1088"/>
            <p:cNvSpPr>
              <a:spLocks noChangeArrowheads="1"/>
            </p:cNvSpPr>
            <p:nvPr/>
          </p:nvSpPr>
          <p:spPr bwMode="auto">
            <a:xfrm>
              <a:off x="3361" y="2245"/>
              <a:ext cx="7" cy="52"/>
            </a:xfrm>
            <a:prstGeom prst="rect">
              <a:avLst/>
            </a:prstGeom>
            <a:solidFill>
              <a:srgbClr val="44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38" name="Rectangle 1089"/>
            <p:cNvSpPr>
              <a:spLocks noChangeArrowheads="1"/>
            </p:cNvSpPr>
            <p:nvPr/>
          </p:nvSpPr>
          <p:spPr bwMode="auto">
            <a:xfrm>
              <a:off x="3334" y="2245"/>
              <a:ext cx="6" cy="52"/>
            </a:xfrm>
            <a:prstGeom prst="rect">
              <a:avLst/>
            </a:prstGeom>
            <a:solidFill>
              <a:srgbClr val="44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39" name="Freeform 1090"/>
            <p:cNvSpPr>
              <a:spLocks/>
            </p:cNvSpPr>
            <p:nvPr/>
          </p:nvSpPr>
          <p:spPr bwMode="auto">
            <a:xfrm>
              <a:off x="3361"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40" name="Freeform 1091"/>
            <p:cNvSpPr>
              <a:spLocks/>
            </p:cNvSpPr>
            <p:nvPr/>
          </p:nvSpPr>
          <p:spPr bwMode="auto">
            <a:xfrm>
              <a:off x="334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41" name="Freeform 1092"/>
            <p:cNvSpPr>
              <a:spLocks/>
            </p:cNvSpPr>
            <p:nvPr/>
          </p:nvSpPr>
          <p:spPr bwMode="auto">
            <a:xfrm>
              <a:off x="3361"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42" name="Freeform 1093"/>
            <p:cNvSpPr>
              <a:spLocks/>
            </p:cNvSpPr>
            <p:nvPr/>
          </p:nvSpPr>
          <p:spPr bwMode="auto">
            <a:xfrm>
              <a:off x="334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43" name="Freeform 1094"/>
            <p:cNvSpPr>
              <a:spLocks/>
            </p:cNvSpPr>
            <p:nvPr/>
          </p:nvSpPr>
          <p:spPr bwMode="auto">
            <a:xfrm>
              <a:off x="3361"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44" name="Freeform 1095"/>
            <p:cNvSpPr>
              <a:spLocks/>
            </p:cNvSpPr>
            <p:nvPr/>
          </p:nvSpPr>
          <p:spPr bwMode="auto">
            <a:xfrm>
              <a:off x="334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45" name="Freeform 1096"/>
            <p:cNvSpPr>
              <a:spLocks/>
            </p:cNvSpPr>
            <p:nvPr/>
          </p:nvSpPr>
          <p:spPr bwMode="auto">
            <a:xfrm>
              <a:off x="3361"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46" name="Freeform 1097"/>
            <p:cNvSpPr>
              <a:spLocks/>
            </p:cNvSpPr>
            <p:nvPr/>
          </p:nvSpPr>
          <p:spPr bwMode="auto">
            <a:xfrm>
              <a:off x="334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47" name="Freeform 1098"/>
            <p:cNvSpPr>
              <a:spLocks/>
            </p:cNvSpPr>
            <p:nvPr/>
          </p:nvSpPr>
          <p:spPr bwMode="auto">
            <a:xfrm>
              <a:off x="3361"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48" name="Freeform 1099"/>
            <p:cNvSpPr>
              <a:spLocks/>
            </p:cNvSpPr>
            <p:nvPr/>
          </p:nvSpPr>
          <p:spPr bwMode="auto">
            <a:xfrm>
              <a:off x="3340"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49" name="Freeform 1100"/>
            <p:cNvSpPr>
              <a:spLocks/>
            </p:cNvSpPr>
            <p:nvPr/>
          </p:nvSpPr>
          <p:spPr bwMode="auto">
            <a:xfrm>
              <a:off x="3361"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50" name="Rectangle 1101"/>
            <p:cNvSpPr>
              <a:spLocks noChangeArrowheads="1"/>
            </p:cNvSpPr>
            <p:nvPr/>
          </p:nvSpPr>
          <p:spPr bwMode="auto">
            <a:xfrm>
              <a:off x="3340" y="2245"/>
              <a:ext cx="7" cy="52"/>
            </a:xfrm>
            <a:prstGeom prst="rect">
              <a:avLst/>
            </a:prstGeom>
            <a:solidFill>
              <a:srgbClr val="38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51" name="Rectangle 1102"/>
            <p:cNvSpPr>
              <a:spLocks noChangeArrowheads="1"/>
            </p:cNvSpPr>
            <p:nvPr/>
          </p:nvSpPr>
          <p:spPr bwMode="auto">
            <a:xfrm>
              <a:off x="3354" y="2245"/>
              <a:ext cx="7" cy="52"/>
            </a:xfrm>
            <a:prstGeom prst="rect">
              <a:avLst/>
            </a:prstGeom>
            <a:solidFill>
              <a:srgbClr val="36363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52" name="Freeform 1103"/>
            <p:cNvSpPr>
              <a:spLocks/>
            </p:cNvSpPr>
            <p:nvPr/>
          </p:nvSpPr>
          <p:spPr bwMode="auto">
            <a:xfrm>
              <a:off x="334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53" name="Freeform 1104"/>
            <p:cNvSpPr>
              <a:spLocks/>
            </p:cNvSpPr>
            <p:nvPr/>
          </p:nvSpPr>
          <p:spPr bwMode="auto">
            <a:xfrm>
              <a:off x="335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54" name="Freeform 1105"/>
            <p:cNvSpPr>
              <a:spLocks/>
            </p:cNvSpPr>
            <p:nvPr/>
          </p:nvSpPr>
          <p:spPr bwMode="auto">
            <a:xfrm>
              <a:off x="334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55" name="Freeform 1106"/>
            <p:cNvSpPr>
              <a:spLocks/>
            </p:cNvSpPr>
            <p:nvPr/>
          </p:nvSpPr>
          <p:spPr bwMode="auto">
            <a:xfrm>
              <a:off x="335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56" name="Freeform 1107"/>
            <p:cNvSpPr>
              <a:spLocks/>
            </p:cNvSpPr>
            <p:nvPr/>
          </p:nvSpPr>
          <p:spPr bwMode="auto">
            <a:xfrm>
              <a:off x="334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57" name="Freeform 1108"/>
            <p:cNvSpPr>
              <a:spLocks/>
            </p:cNvSpPr>
            <p:nvPr/>
          </p:nvSpPr>
          <p:spPr bwMode="auto">
            <a:xfrm>
              <a:off x="335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58" name="Freeform 1109"/>
            <p:cNvSpPr>
              <a:spLocks/>
            </p:cNvSpPr>
            <p:nvPr/>
          </p:nvSpPr>
          <p:spPr bwMode="auto">
            <a:xfrm>
              <a:off x="334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59" name="Freeform 1110"/>
            <p:cNvSpPr>
              <a:spLocks/>
            </p:cNvSpPr>
            <p:nvPr/>
          </p:nvSpPr>
          <p:spPr bwMode="auto">
            <a:xfrm>
              <a:off x="3354"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60" name="Freeform 1111"/>
            <p:cNvSpPr>
              <a:spLocks/>
            </p:cNvSpPr>
            <p:nvPr/>
          </p:nvSpPr>
          <p:spPr bwMode="auto">
            <a:xfrm>
              <a:off x="3347" y="2245"/>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8061" name="Rectangle 1112"/>
            <p:cNvSpPr>
              <a:spLocks noChangeArrowheads="1"/>
            </p:cNvSpPr>
            <p:nvPr/>
          </p:nvSpPr>
          <p:spPr bwMode="auto">
            <a:xfrm>
              <a:off x="3347" y="2245"/>
              <a:ext cx="7" cy="52"/>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8062" name="Rectangle 1113"/>
            <p:cNvSpPr>
              <a:spLocks noChangeArrowheads="1"/>
            </p:cNvSpPr>
            <p:nvPr/>
          </p:nvSpPr>
          <p:spPr bwMode="auto">
            <a:xfrm>
              <a:off x="3267" y="2240"/>
              <a:ext cx="167" cy="46"/>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grpSp>
        <p:nvGrpSpPr>
          <p:cNvPr id="97296" name="Group 1114"/>
          <p:cNvGrpSpPr>
            <a:grpSpLocks/>
          </p:cNvGrpSpPr>
          <p:nvPr/>
        </p:nvGrpSpPr>
        <p:grpSpPr bwMode="auto">
          <a:xfrm>
            <a:off x="6496527" y="3951923"/>
            <a:ext cx="112871" cy="281464"/>
            <a:chOff x="3306" y="2285"/>
            <a:chExt cx="91" cy="190"/>
          </a:xfrm>
        </p:grpSpPr>
        <p:sp>
          <p:nvSpPr>
            <p:cNvPr id="97801" name="Freeform 1115"/>
            <p:cNvSpPr>
              <a:spLocks/>
            </p:cNvSpPr>
            <p:nvPr/>
          </p:nvSpPr>
          <p:spPr bwMode="auto">
            <a:xfrm>
              <a:off x="3396"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02" name="Freeform 1116"/>
            <p:cNvSpPr>
              <a:spLocks/>
            </p:cNvSpPr>
            <p:nvPr/>
          </p:nvSpPr>
          <p:spPr bwMode="auto">
            <a:xfrm>
              <a:off x="3306"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03" name="Freeform 1117"/>
            <p:cNvSpPr>
              <a:spLocks/>
            </p:cNvSpPr>
            <p:nvPr/>
          </p:nvSpPr>
          <p:spPr bwMode="auto">
            <a:xfrm>
              <a:off x="3396"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04" name="Freeform 1118"/>
            <p:cNvSpPr>
              <a:spLocks/>
            </p:cNvSpPr>
            <p:nvPr/>
          </p:nvSpPr>
          <p:spPr bwMode="auto">
            <a:xfrm>
              <a:off x="3306"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05" name="Freeform 1119"/>
            <p:cNvSpPr>
              <a:spLocks/>
            </p:cNvSpPr>
            <p:nvPr/>
          </p:nvSpPr>
          <p:spPr bwMode="auto">
            <a:xfrm>
              <a:off x="3396"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06" name="Freeform 1120"/>
            <p:cNvSpPr>
              <a:spLocks/>
            </p:cNvSpPr>
            <p:nvPr/>
          </p:nvSpPr>
          <p:spPr bwMode="auto">
            <a:xfrm>
              <a:off x="3306"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07" name="Freeform 1121"/>
            <p:cNvSpPr>
              <a:spLocks/>
            </p:cNvSpPr>
            <p:nvPr/>
          </p:nvSpPr>
          <p:spPr bwMode="auto">
            <a:xfrm>
              <a:off x="3396"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08" name="Rectangle 1122"/>
            <p:cNvSpPr>
              <a:spLocks noChangeArrowheads="1"/>
            </p:cNvSpPr>
            <p:nvPr/>
          </p:nvSpPr>
          <p:spPr bwMode="auto">
            <a:xfrm>
              <a:off x="3306" y="2289"/>
              <a:ext cx="7" cy="186"/>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809" name="Rectangle 1123"/>
            <p:cNvSpPr>
              <a:spLocks noChangeArrowheads="1"/>
            </p:cNvSpPr>
            <p:nvPr/>
          </p:nvSpPr>
          <p:spPr bwMode="auto">
            <a:xfrm>
              <a:off x="3389" y="2289"/>
              <a:ext cx="7" cy="186"/>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810" name="Freeform 1124"/>
            <p:cNvSpPr>
              <a:spLocks/>
            </p:cNvSpPr>
            <p:nvPr/>
          </p:nvSpPr>
          <p:spPr bwMode="auto">
            <a:xfrm>
              <a:off x="3313"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11" name="Freeform 1125"/>
            <p:cNvSpPr>
              <a:spLocks/>
            </p:cNvSpPr>
            <p:nvPr/>
          </p:nvSpPr>
          <p:spPr bwMode="auto">
            <a:xfrm>
              <a:off x="3389"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12" name="Freeform 1126"/>
            <p:cNvSpPr>
              <a:spLocks/>
            </p:cNvSpPr>
            <p:nvPr/>
          </p:nvSpPr>
          <p:spPr bwMode="auto">
            <a:xfrm>
              <a:off x="3313"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13" name="Freeform 1127"/>
            <p:cNvSpPr>
              <a:spLocks/>
            </p:cNvSpPr>
            <p:nvPr/>
          </p:nvSpPr>
          <p:spPr bwMode="auto">
            <a:xfrm>
              <a:off x="3389"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14" name="Freeform 1128"/>
            <p:cNvSpPr>
              <a:spLocks/>
            </p:cNvSpPr>
            <p:nvPr/>
          </p:nvSpPr>
          <p:spPr bwMode="auto">
            <a:xfrm>
              <a:off x="3313"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15" name="Freeform 1129"/>
            <p:cNvSpPr>
              <a:spLocks/>
            </p:cNvSpPr>
            <p:nvPr/>
          </p:nvSpPr>
          <p:spPr bwMode="auto">
            <a:xfrm>
              <a:off x="3389"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16" name="Freeform 1130"/>
            <p:cNvSpPr>
              <a:spLocks/>
            </p:cNvSpPr>
            <p:nvPr/>
          </p:nvSpPr>
          <p:spPr bwMode="auto">
            <a:xfrm>
              <a:off x="3313"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17" name="Freeform 1131"/>
            <p:cNvSpPr>
              <a:spLocks/>
            </p:cNvSpPr>
            <p:nvPr/>
          </p:nvSpPr>
          <p:spPr bwMode="auto">
            <a:xfrm>
              <a:off x="3389"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18" name="Freeform 1132"/>
            <p:cNvSpPr>
              <a:spLocks/>
            </p:cNvSpPr>
            <p:nvPr/>
          </p:nvSpPr>
          <p:spPr bwMode="auto">
            <a:xfrm>
              <a:off x="3313"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19" name="Freeform 1133"/>
            <p:cNvSpPr>
              <a:spLocks/>
            </p:cNvSpPr>
            <p:nvPr/>
          </p:nvSpPr>
          <p:spPr bwMode="auto">
            <a:xfrm>
              <a:off x="3389"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20" name="Freeform 1134"/>
            <p:cNvSpPr>
              <a:spLocks/>
            </p:cNvSpPr>
            <p:nvPr/>
          </p:nvSpPr>
          <p:spPr bwMode="auto">
            <a:xfrm>
              <a:off x="3313"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21" name="Freeform 1135"/>
            <p:cNvSpPr>
              <a:spLocks/>
            </p:cNvSpPr>
            <p:nvPr/>
          </p:nvSpPr>
          <p:spPr bwMode="auto">
            <a:xfrm>
              <a:off x="3389"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22" name="Freeform 1136"/>
            <p:cNvSpPr>
              <a:spLocks/>
            </p:cNvSpPr>
            <p:nvPr/>
          </p:nvSpPr>
          <p:spPr bwMode="auto">
            <a:xfrm>
              <a:off x="3313"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23" name="Freeform 1137"/>
            <p:cNvSpPr>
              <a:spLocks/>
            </p:cNvSpPr>
            <p:nvPr/>
          </p:nvSpPr>
          <p:spPr bwMode="auto">
            <a:xfrm>
              <a:off x="3389"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24" name="Rectangle 1138"/>
            <p:cNvSpPr>
              <a:spLocks noChangeArrowheads="1"/>
            </p:cNvSpPr>
            <p:nvPr/>
          </p:nvSpPr>
          <p:spPr bwMode="auto">
            <a:xfrm>
              <a:off x="3313" y="2289"/>
              <a:ext cx="7" cy="186"/>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825" name="Rectangle 1139"/>
            <p:cNvSpPr>
              <a:spLocks noChangeArrowheads="1"/>
            </p:cNvSpPr>
            <p:nvPr/>
          </p:nvSpPr>
          <p:spPr bwMode="auto">
            <a:xfrm>
              <a:off x="3382" y="2289"/>
              <a:ext cx="7" cy="186"/>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826" name="Freeform 1140"/>
            <p:cNvSpPr>
              <a:spLocks/>
            </p:cNvSpPr>
            <p:nvPr/>
          </p:nvSpPr>
          <p:spPr bwMode="auto">
            <a:xfrm>
              <a:off x="3320"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27" name="Freeform 1141"/>
            <p:cNvSpPr>
              <a:spLocks/>
            </p:cNvSpPr>
            <p:nvPr/>
          </p:nvSpPr>
          <p:spPr bwMode="auto">
            <a:xfrm>
              <a:off x="3382"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28" name="Freeform 1142"/>
            <p:cNvSpPr>
              <a:spLocks/>
            </p:cNvSpPr>
            <p:nvPr/>
          </p:nvSpPr>
          <p:spPr bwMode="auto">
            <a:xfrm>
              <a:off x="3320"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29" name="Freeform 1143"/>
            <p:cNvSpPr>
              <a:spLocks/>
            </p:cNvSpPr>
            <p:nvPr/>
          </p:nvSpPr>
          <p:spPr bwMode="auto">
            <a:xfrm>
              <a:off x="3382"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30" name="Freeform 1144"/>
            <p:cNvSpPr>
              <a:spLocks/>
            </p:cNvSpPr>
            <p:nvPr/>
          </p:nvSpPr>
          <p:spPr bwMode="auto">
            <a:xfrm>
              <a:off x="3320"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31" name="Freeform 1145"/>
            <p:cNvSpPr>
              <a:spLocks/>
            </p:cNvSpPr>
            <p:nvPr/>
          </p:nvSpPr>
          <p:spPr bwMode="auto">
            <a:xfrm>
              <a:off x="3382"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32" name="Freeform 1146"/>
            <p:cNvSpPr>
              <a:spLocks/>
            </p:cNvSpPr>
            <p:nvPr/>
          </p:nvSpPr>
          <p:spPr bwMode="auto">
            <a:xfrm>
              <a:off x="3320"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33" name="Freeform 1147"/>
            <p:cNvSpPr>
              <a:spLocks/>
            </p:cNvSpPr>
            <p:nvPr/>
          </p:nvSpPr>
          <p:spPr bwMode="auto">
            <a:xfrm>
              <a:off x="3382"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34" name="Freeform 1148"/>
            <p:cNvSpPr>
              <a:spLocks/>
            </p:cNvSpPr>
            <p:nvPr/>
          </p:nvSpPr>
          <p:spPr bwMode="auto">
            <a:xfrm>
              <a:off x="3320"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35" name="Freeform 1149"/>
            <p:cNvSpPr>
              <a:spLocks/>
            </p:cNvSpPr>
            <p:nvPr/>
          </p:nvSpPr>
          <p:spPr bwMode="auto">
            <a:xfrm>
              <a:off x="3382"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36" name="Freeform 1150"/>
            <p:cNvSpPr>
              <a:spLocks/>
            </p:cNvSpPr>
            <p:nvPr/>
          </p:nvSpPr>
          <p:spPr bwMode="auto">
            <a:xfrm>
              <a:off x="3320"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37" name="Freeform 1151"/>
            <p:cNvSpPr>
              <a:spLocks/>
            </p:cNvSpPr>
            <p:nvPr/>
          </p:nvSpPr>
          <p:spPr bwMode="auto">
            <a:xfrm>
              <a:off x="3382"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38" name="Freeform 1152"/>
            <p:cNvSpPr>
              <a:spLocks/>
            </p:cNvSpPr>
            <p:nvPr/>
          </p:nvSpPr>
          <p:spPr bwMode="auto">
            <a:xfrm>
              <a:off x="3320"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39" name="Freeform 1153"/>
            <p:cNvSpPr>
              <a:spLocks/>
            </p:cNvSpPr>
            <p:nvPr/>
          </p:nvSpPr>
          <p:spPr bwMode="auto">
            <a:xfrm>
              <a:off x="3382"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40" name="Rectangle 1154"/>
            <p:cNvSpPr>
              <a:spLocks noChangeArrowheads="1"/>
            </p:cNvSpPr>
            <p:nvPr/>
          </p:nvSpPr>
          <p:spPr bwMode="auto">
            <a:xfrm>
              <a:off x="3320" y="2289"/>
              <a:ext cx="7" cy="186"/>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841" name="Rectangle 1155"/>
            <p:cNvSpPr>
              <a:spLocks noChangeArrowheads="1"/>
            </p:cNvSpPr>
            <p:nvPr/>
          </p:nvSpPr>
          <p:spPr bwMode="auto">
            <a:xfrm>
              <a:off x="3375" y="2289"/>
              <a:ext cx="7" cy="186"/>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842" name="Freeform 1156"/>
            <p:cNvSpPr>
              <a:spLocks/>
            </p:cNvSpPr>
            <p:nvPr/>
          </p:nvSpPr>
          <p:spPr bwMode="auto">
            <a:xfrm>
              <a:off x="3327"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43" name="Freeform 1157"/>
            <p:cNvSpPr>
              <a:spLocks/>
            </p:cNvSpPr>
            <p:nvPr/>
          </p:nvSpPr>
          <p:spPr bwMode="auto">
            <a:xfrm>
              <a:off x="3375"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44" name="Freeform 1158"/>
            <p:cNvSpPr>
              <a:spLocks/>
            </p:cNvSpPr>
            <p:nvPr/>
          </p:nvSpPr>
          <p:spPr bwMode="auto">
            <a:xfrm>
              <a:off x="3327"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45" name="Freeform 1159"/>
            <p:cNvSpPr>
              <a:spLocks/>
            </p:cNvSpPr>
            <p:nvPr/>
          </p:nvSpPr>
          <p:spPr bwMode="auto">
            <a:xfrm>
              <a:off x="3375"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46" name="Freeform 1160"/>
            <p:cNvSpPr>
              <a:spLocks/>
            </p:cNvSpPr>
            <p:nvPr/>
          </p:nvSpPr>
          <p:spPr bwMode="auto">
            <a:xfrm>
              <a:off x="3327"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47" name="Freeform 1161"/>
            <p:cNvSpPr>
              <a:spLocks/>
            </p:cNvSpPr>
            <p:nvPr/>
          </p:nvSpPr>
          <p:spPr bwMode="auto">
            <a:xfrm>
              <a:off x="3375"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48" name="Freeform 1162"/>
            <p:cNvSpPr>
              <a:spLocks/>
            </p:cNvSpPr>
            <p:nvPr/>
          </p:nvSpPr>
          <p:spPr bwMode="auto">
            <a:xfrm>
              <a:off x="3327"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49" name="Freeform 1163"/>
            <p:cNvSpPr>
              <a:spLocks/>
            </p:cNvSpPr>
            <p:nvPr/>
          </p:nvSpPr>
          <p:spPr bwMode="auto">
            <a:xfrm>
              <a:off x="3375"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50" name="Freeform 1164"/>
            <p:cNvSpPr>
              <a:spLocks/>
            </p:cNvSpPr>
            <p:nvPr/>
          </p:nvSpPr>
          <p:spPr bwMode="auto">
            <a:xfrm>
              <a:off x="3327"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51" name="Freeform 1165"/>
            <p:cNvSpPr>
              <a:spLocks/>
            </p:cNvSpPr>
            <p:nvPr/>
          </p:nvSpPr>
          <p:spPr bwMode="auto">
            <a:xfrm>
              <a:off x="3375"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52" name="Freeform 1166"/>
            <p:cNvSpPr>
              <a:spLocks/>
            </p:cNvSpPr>
            <p:nvPr/>
          </p:nvSpPr>
          <p:spPr bwMode="auto">
            <a:xfrm>
              <a:off x="3327"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53" name="Freeform 1167"/>
            <p:cNvSpPr>
              <a:spLocks/>
            </p:cNvSpPr>
            <p:nvPr/>
          </p:nvSpPr>
          <p:spPr bwMode="auto">
            <a:xfrm>
              <a:off x="3375"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54" name="Freeform 1168"/>
            <p:cNvSpPr>
              <a:spLocks/>
            </p:cNvSpPr>
            <p:nvPr/>
          </p:nvSpPr>
          <p:spPr bwMode="auto">
            <a:xfrm>
              <a:off x="3327"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55" name="Freeform 1169"/>
            <p:cNvSpPr>
              <a:spLocks/>
            </p:cNvSpPr>
            <p:nvPr/>
          </p:nvSpPr>
          <p:spPr bwMode="auto">
            <a:xfrm>
              <a:off x="3375"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56" name="Rectangle 1170"/>
            <p:cNvSpPr>
              <a:spLocks noChangeArrowheads="1"/>
            </p:cNvSpPr>
            <p:nvPr/>
          </p:nvSpPr>
          <p:spPr bwMode="auto">
            <a:xfrm>
              <a:off x="3327" y="2289"/>
              <a:ext cx="7" cy="186"/>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857" name="Rectangle 1171"/>
            <p:cNvSpPr>
              <a:spLocks noChangeArrowheads="1"/>
            </p:cNvSpPr>
            <p:nvPr/>
          </p:nvSpPr>
          <p:spPr bwMode="auto">
            <a:xfrm>
              <a:off x="3368" y="2289"/>
              <a:ext cx="7" cy="186"/>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858" name="Freeform 1172"/>
            <p:cNvSpPr>
              <a:spLocks/>
            </p:cNvSpPr>
            <p:nvPr/>
          </p:nvSpPr>
          <p:spPr bwMode="auto">
            <a:xfrm>
              <a:off x="3334"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59" name="Freeform 1173"/>
            <p:cNvSpPr>
              <a:spLocks/>
            </p:cNvSpPr>
            <p:nvPr/>
          </p:nvSpPr>
          <p:spPr bwMode="auto">
            <a:xfrm>
              <a:off x="3368"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60" name="Freeform 1174"/>
            <p:cNvSpPr>
              <a:spLocks/>
            </p:cNvSpPr>
            <p:nvPr/>
          </p:nvSpPr>
          <p:spPr bwMode="auto">
            <a:xfrm>
              <a:off x="3334"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61" name="Freeform 1175"/>
            <p:cNvSpPr>
              <a:spLocks/>
            </p:cNvSpPr>
            <p:nvPr/>
          </p:nvSpPr>
          <p:spPr bwMode="auto">
            <a:xfrm>
              <a:off x="3368"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62" name="Freeform 1176"/>
            <p:cNvSpPr>
              <a:spLocks/>
            </p:cNvSpPr>
            <p:nvPr/>
          </p:nvSpPr>
          <p:spPr bwMode="auto">
            <a:xfrm>
              <a:off x="3334"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63" name="Freeform 1177"/>
            <p:cNvSpPr>
              <a:spLocks/>
            </p:cNvSpPr>
            <p:nvPr/>
          </p:nvSpPr>
          <p:spPr bwMode="auto">
            <a:xfrm>
              <a:off x="3368"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64" name="Freeform 1178"/>
            <p:cNvSpPr>
              <a:spLocks/>
            </p:cNvSpPr>
            <p:nvPr/>
          </p:nvSpPr>
          <p:spPr bwMode="auto">
            <a:xfrm>
              <a:off x="3334"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65" name="Freeform 1179"/>
            <p:cNvSpPr>
              <a:spLocks/>
            </p:cNvSpPr>
            <p:nvPr/>
          </p:nvSpPr>
          <p:spPr bwMode="auto">
            <a:xfrm>
              <a:off x="3368"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66" name="Freeform 1180"/>
            <p:cNvSpPr>
              <a:spLocks/>
            </p:cNvSpPr>
            <p:nvPr/>
          </p:nvSpPr>
          <p:spPr bwMode="auto">
            <a:xfrm>
              <a:off x="3334"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67" name="Freeform 1181"/>
            <p:cNvSpPr>
              <a:spLocks/>
            </p:cNvSpPr>
            <p:nvPr/>
          </p:nvSpPr>
          <p:spPr bwMode="auto">
            <a:xfrm>
              <a:off x="3368"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68" name="Freeform 1182"/>
            <p:cNvSpPr>
              <a:spLocks/>
            </p:cNvSpPr>
            <p:nvPr/>
          </p:nvSpPr>
          <p:spPr bwMode="auto">
            <a:xfrm>
              <a:off x="3334"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69" name="Freeform 1183"/>
            <p:cNvSpPr>
              <a:spLocks/>
            </p:cNvSpPr>
            <p:nvPr/>
          </p:nvSpPr>
          <p:spPr bwMode="auto">
            <a:xfrm>
              <a:off x="3368"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70" name="Freeform 1184"/>
            <p:cNvSpPr>
              <a:spLocks/>
            </p:cNvSpPr>
            <p:nvPr/>
          </p:nvSpPr>
          <p:spPr bwMode="auto">
            <a:xfrm>
              <a:off x="3334"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71" name="Freeform 1185"/>
            <p:cNvSpPr>
              <a:spLocks/>
            </p:cNvSpPr>
            <p:nvPr/>
          </p:nvSpPr>
          <p:spPr bwMode="auto">
            <a:xfrm>
              <a:off x="3368"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72" name="Rectangle 1186"/>
            <p:cNvSpPr>
              <a:spLocks noChangeArrowheads="1"/>
            </p:cNvSpPr>
            <p:nvPr/>
          </p:nvSpPr>
          <p:spPr bwMode="auto">
            <a:xfrm>
              <a:off x="3334" y="2289"/>
              <a:ext cx="6" cy="186"/>
            </a:xfrm>
            <a:prstGeom prst="rect">
              <a:avLst/>
            </a:prstGeom>
            <a:solidFill>
              <a:srgbClr val="76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873" name="Rectangle 1187"/>
            <p:cNvSpPr>
              <a:spLocks noChangeArrowheads="1"/>
            </p:cNvSpPr>
            <p:nvPr/>
          </p:nvSpPr>
          <p:spPr bwMode="auto">
            <a:xfrm>
              <a:off x="3361" y="2289"/>
              <a:ext cx="7" cy="186"/>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874" name="Freeform 1188"/>
            <p:cNvSpPr>
              <a:spLocks/>
            </p:cNvSpPr>
            <p:nvPr/>
          </p:nvSpPr>
          <p:spPr bwMode="auto">
            <a:xfrm>
              <a:off x="3340"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75" name="Freeform 1189"/>
            <p:cNvSpPr>
              <a:spLocks/>
            </p:cNvSpPr>
            <p:nvPr/>
          </p:nvSpPr>
          <p:spPr bwMode="auto">
            <a:xfrm>
              <a:off x="3361"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76" name="Freeform 1190"/>
            <p:cNvSpPr>
              <a:spLocks/>
            </p:cNvSpPr>
            <p:nvPr/>
          </p:nvSpPr>
          <p:spPr bwMode="auto">
            <a:xfrm>
              <a:off x="3340"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77" name="Freeform 1191"/>
            <p:cNvSpPr>
              <a:spLocks/>
            </p:cNvSpPr>
            <p:nvPr/>
          </p:nvSpPr>
          <p:spPr bwMode="auto">
            <a:xfrm>
              <a:off x="3361"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78" name="Freeform 1192"/>
            <p:cNvSpPr>
              <a:spLocks/>
            </p:cNvSpPr>
            <p:nvPr/>
          </p:nvSpPr>
          <p:spPr bwMode="auto">
            <a:xfrm>
              <a:off x="3340"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79" name="Freeform 1193"/>
            <p:cNvSpPr>
              <a:spLocks/>
            </p:cNvSpPr>
            <p:nvPr/>
          </p:nvSpPr>
          <p:spPr bwMode="auto">
            <a:xfrm>
              <a:off x="3361"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80" name="Freeform 1194"/>
            <p:cNvSpPr>
              <a:spLocks/>
            </p:cNvSpPr>
            <p:nvPr/>
          </p:nvSpPr>
          <p:spPr bwMode="auto">
            <a:xfrm>
              <a:off x="3340"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81" name="Freeform 1195"/>
            <p:cNvSpPr>
              <a:spLocks/>
            </p:cNvSpPr>
            <p:nvPr/>
          </p:nvSpPr>
          <p:spPr bwMode="auto">
            <a:xfrm>
              <a:off x="3361"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82" name="Freeform 1196"/>
            <p:cNvSpPr>
              <a:spLocks/>
            </p:cNvSpPr>
            <p:nvPr/>
          </p:nvSpPr>
          <p:spPr bwMode="auto">
            <a:xfrm>
              <a:off x="3340"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83" name="Freeform 1197"/>
            <p:cNvSpPr>
              <a:spLocks/>
            </p:cNvSpPr>
            <p:nvPr/>
          </p:nvSpPr>
          <p:spPr bwMode="auto">
            <a:xfrm>
              <a:off x="3361"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84" name="Freeform 1198"/>
            <p:cNvSpPr>
              <a:spLocks/>
            </p:cNvSpPr>
            <p:nvPr/>
          </p:nvSpPr>
          <p:spPr bwMode="auto">
            <a:xfrm>
              <a:off x="3340"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85" name="Freeform 1199"/>
            <p:cNvSpPr>
              <a:spLocks/>
            </p:cNvSpPr>
            <p:nvPr/>
          </p:nvSpPr>
          <p:spPr bwMode="auto">
            <a:xfrm>
              <a:off x="3361"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565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86" name="Freeform 1200"/>
            <p:cNvSpPr>
              <a:spLocks/>
            </p:cNvSpPr>
            <p:nvPr/>
          </p:nvSpPr>
          <p:spPr bwMode="auto">
            <a:xfrm>
              <a:off x="3340"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565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87" name="Freeform 1201"/>
            <p:cNvSpPr>
              <a:spLocks/>
            </p:cNvSpPr>
            <p:nvPr/>
          </p:nvSpPr>
          <p:spPr bwMode="auto">
            <a:xfrm>
              <a:off x="3361"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88" name="Rectangle 1202"/>
            <p:cNvSpPr>
              <a:spLocks noChangeArrowheads="1"/>
            </p:cNvSpPr>
            <p:nvPr/>
          </p:nvSpPr>
          <p:spPr bwMode="auto">
            <a:xfrm>
              <a:off x="3340" y="2289"/>
              <a:ext cx="7" cy="186"/>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889" name="Rectangle 1203"/>
            <p:cNvSpPr>
              <a:spLocks noChangeArrowheads="1"/>
            </p:cNvSpPr>
            <p:nvPr/>
          </p:nvSpPr>
          <p:spPr bwMode="auto">
            <a:xfrm>
              <a:off x="3354" y="2289"/>
              <a:ext cx="7" cy="186"/>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890" name="Freeform 1204"/>
            <p:cNvSpPr>
              <a:spLocks/>
            </p:cNvSpPr>
            <p:nvPr/>
          </p:nvSpPr>
          <p:spPr bwMode="auto">
            <a:xfrm>
              <a:off x="3347"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91" name="Freeform 1205"/>
            <p:cNvSpPr>
              <a:spLocks/>
            </p:cNvSpPr>
            <p:nvPr/>
          </p:nvSpPr>
          <p:spPr bwMode="auto">
            <a:xfrm>
              <a:off x="3354"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92" name="Freeform 1206"/>
            <p:cNvSpPr>
              <a:spLocks/>
            </p:cNvSpPr>
            <p:nvPr/>
          </p:nvSpPr>
          <p:spPr bwMode="auto">
            <a:xfrm>
              <a:off x="3347"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93" name="Freeform 1207"/>
            <p:cNvSpPr>
              <a:spLocks/>
            </p:cNvSpPr>
            <p:nvPr/>
          </p:nvSpPr>
          <p:spPr bwMode="auto">
            <a:xfrm>
              <a:off x="3354"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B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94" name="Freeform 1208"/>
            <p:cNvSpPr>
              <a:spLocks/>
            </p:cNvSpPr>
            <p:nvPr/>
          </p:nvSpPr>
          <p:spPr bwMode="auto">
            <a:xfrm>
              <a:off x="3347"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B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95" name="Freeform 1209"/>
            <p:cNvSpPr>
              <a:spLocks/>
            </p:cNvSpPr>
            <p:nvPr/>
          </p:nvSpPr>
          <p:spPr bwMode="auto">
            <a:xfrm>
              <a:off x="3354"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96" name="Freeform 1210"/>
            <p:cNvSpPr>
              <a:spLocks/>
            </p:cNvSpPr>
            <p:nvPr/>
          </p:nvSpPr>
          <p:spPr bwMode="auto">
            <a:xfrm>
              <a:off x="3347"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97" name="Freeform 1211"/>
            <p:cNvSpPr>
              <a:spLocks/>
            </p:cNvSpPr>
            <p:nvPr/>
          </p:nvSpPr>
          <p:spPr bwMode="auto">
            <a:xfrm>
              <a:off x="3354"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98" name="Freeform 1212"/>
            <p:cNvSpPr>
              <a:spLocks/>
            </p:cNvSpPr>
            <p:nvPr/>
          </p:nvSpPr>
          <p:spPr bwMode="auto">
            <a:xfrm>
              <a:off x="3347" y="2289"/>
              <a:ext cx="1" cy="186"/>
            </a:xfrm>
            <a:custGeom>
              <a:avLst/>
              <a:gdLst>
                <a:gd name="T0" fmla="*/ 0 w 1"/>
                <a:gd name="T1" fmla="*/ 0 h 186"/>
                <a:gd name="T2" fmla="*/ 0 w 1"/>
                <a:gd name="T3" fmla="*/ 186 h 186"/>
                <a:gd name="T4" fmla="*/ 0 w 1"/>
                <a:gd name="T5" fmla="*/ 0 h 186"/>
                <a:gd name="T6" fmla="*/ 0 60000 65536"/>
                <a:gd name="T7" fmla="*/ 0 60000 65536"/>
                <a:gd name="T8" fmla="*/ 0 60000 65536"/>
                <a:gd name="T9" fmla="*/ 0 w 1"/>
                <a:gd name="T10" fmla="*/ 0 h 186"/>
                <a:gd name="T11" fmla="*/ 1 w 1"/>
                <a:gd name="T12" fmla="*/ 186 h 186"/>
              </a:gdLst>
              <a:ahLst/>
              <a:cxnLst>
                <a:cxn ang="T6">
                  <a:pos x="T0" y="T1"/>
                </a:cxn>
                <a:cxn ang="T7">
                  <a:pos x="T2" y="T3"/>
                </a:cxn>
                <a:cxn ang="T8">
                  <a:pos x="T4" y="T5"/>
                </a:cxn>
              </a:cxnLst>
              <a:rect l="T9" t="T10" r="T11" b="T12"/>
              <a:pathLst>
                <a:path w="1" h="186">
                  <a:moveTo>
                    <a:pt x="0" y="0"/>
                  </a:moveTo>
                  <a:lnTo>
                    <a:pt x="0" y="186"/>
                  </a:lnTo>
                  <a:lnTo>
                    <a:pt x="0" y="0"/>
                  </a:lnTo>
                  <a:close/>
                </a:path>
              </a:pathLst>
            </a:cu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899" name="Rectangle 1213"/>
            <p:cNvSpPr>
              <a:spLocks noChangeArrowheads="1"/>
            </p:cNvSpPr>
            <p:nvPr/>
          </p:nvSpPr>
          <p:spPr bwMode="auto">
            <a:xfrm>
              <a:off x="3347" y="2289"/>
              <a:ext cx="7" cy="186"/>
            </a:xfrm>
            <a:prstGeom prst="rect">
              <a:avLst/>
            </a:prstGeom>
            <a:solidFill>
              <a:srgbClr val="5555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900" name="Rectangle 1214"/>
            <p:cNvSpPr>
              <a:spLocks noChangeArrowheads="1"/>
            </p:cNvSpPr>
            <p:nvPr/>
          </p:nvSpPr>
          <p:spPr bwMode="auto">
            <a:xfrm>
              <a:off x="3309" y="2285"/>
              <a:ext cx="84" cy="179"/>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grpSp>
        <p:nvGrpSpPr>
          <p:cNvPr id="97297" name="Group 1378"/>
          <p:cNvGrpSpPr>
            <a:grpSpLocks/>
          </p:cNvGrpSpPr>
          <p:nvPr/>
        </p:nvGrpSpPr>
        <p:grpSpPr bwMode="auto">
          <a:xfrm>
            <a:off x="6445092" y="3128963"/>
            <a:ext cx="68580" cy="151448"/>
            <a:chOff x="3264" y="1706"/>
            <a:chExt cx="49" cy="101"/>
          </a:xfrm>
        </p:grpSpPr>
        <p:sp>
          <p:nvSpPr>
            <p:cNvPr id="97787" name="Rectangle 1379"/>
            <p:cNvSpPr>
              <a:spLocks noChangeArrowheads="1"/>
            </p:cNvSpPr>
            <p:nvPr/>
          </p:nvSpPr>
          <p:spPr bwMode="auto">
            <a:xfrm>
              <a:off x="3264" y="1800"/>
              <a:ext cx="49" cy="7"/>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88" name="Rectangle 1380"/>
            <p:cNvSpPr>
              <a:spLocks noChangeArrowheads="1"/>
            </p:cNvSpPr>
            <p:nvPr/>
          </p:nvSpPr>
          <p:spPr bwMode="auto">
            <a:xfrm>
              <a:off x="3264" y="1711"/>
              <a:ext cx="49" cy="7"/>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89" name="Rectangle 1381"/>
            <p:cNvSpPr>
              <a:spLocks noChangeArrowheads="1"/>
            </p:cNvSpPr>
            <p:nvPr/>
          </p:nvSpPr>
          <p:spPr bwMode="auto">
            <a:xfrm>
              <a:off x="3264" y="1792"/>
              <a:ext cx="49" cy="8"/>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90" name="Rectangle 1382"/>
            <p:cNvSpPr>
              <a:spLocks noChangeArrowheads="1"/>
            </p:cNvSpPr>
            <p:nvPr/>
          </p:nvSpPr>
          <p:spPr bwMode="auto">
            <a:xfrm>
              <a:off x="3264" y="1718"/>
              <a:ext cx="49" cy="8"/>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91" name="Rectangle 1383"/>
            <p:cNvSpPr>
              <a:spLocks noChangeArrowheads="1"/>
            </p:cNvSpPr>
            <p:nvPr/>
          </p:nvSpPr>
          <p:spPr bwMode="auto">
            <a:xfrm>
              <a:off x="3264" y="1785"/>
              <a:ext cx="49" cy="7"/>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92" name="Rectangle 1384"/>
            <p:cNvSpPr>
              <a:spLocks noChangeArrowheads="1"/>
            </p:cNvSpPr>
            <p:nvPr/>
          </p:nvSpPr>
          <p:spPr bwMode="auto">
            <a:xfrm>
              <a:off x="3264" y="1726"/>
              <a:ext cx="49" cy="7"/>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93" name="Rectangle 1385"/>
            <p:cNvSpPr>
              <a:spLocks noChangeArrowheads="1"/>
            </p:cNvSpPr>
            <p:nvPr/>
          </p:nvSpPr>
          <p:spPr bwMode="auto">
            <a:xfrm>
              <a:off x="3264" y="1777"/>
              <a:ext cx="49" cy="8"/>
            </a:xfrm>
            <a:prstGeom prst="rect">
              <a:avLst/>
            </a:prstGeom>
            <a:solidFill>
              <a:srgbClr val="76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94" name="Rectangle 1386"/>
            <p:cNvSpPr>
              <a:spLocks noChangeArrowheads="1"/>
            </p:cNvSpPr>
            <p:nvPr/>
          </p:nvSpPr>
          <p:spPr bwMode="auto">
            <a:xfrm>
              <a:off x="3264" y="1733"/>
              <a:ext cx="49" cy="7"/>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95" name="Rectangle 1387"/>
            <p:cNvSpPr>
              <a:spLocks noChangeArrowheads="1"/>
            </p:cNvSpPr>
            <p:nvPr/>
          </p:nvSpPr>
          <p:spPr bwMode="auto">
            <a:xfrm>
              <a:off x="3264" y="1770"/>
              <a:ext cx="49" cy="7"/>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96" name="Rectangle 1388"/>
            <p:cNvSpPr>
              <a:spLocks noChangeArrowheads="1"/>
            </p:cNvSpPr>
            <p:nvPr/>
          </p:nvSpPr>
          <p:spPr bwMode="auto">
            <a:xfrm>
              <a:off x="3264" y="1740"/>
              <a:ext cx="49" cy="8"/>
            </a:xfrm>
            <a:prstGeom prst="rect">
              <a:avLst/>
            </a:prstGeom>
            <a:solidFill>
              <a:srgbClr val="5A5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97" name="Rectangle 1389"/>
            <p:cNvSpPr>
              <a:spLocks noChangeArrowheads="1"/>
            </p:cNvSpPr>
            <p:nvPr/>
          </p:nvSpPr>
          <p:spPr bwMode="auto">
            <a:xfrm>
              <a:off x="3264" y="1763"/>
              <a:ext cx="49" cy="7"/>
            </a:xfrm>
            <a:prstGeom prst="rect">
              <a:avLst/>
            </a:prstGeom>
            <a:solidFill>
              <a:srgbClr val="44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98" name="Rectangle 1390"/>
            <p:cNvSpPr>
              <a:spLocks noChangeArrowheads="1"/>
            </p:cNvSpPr>
            <p:nvPr/>
          </p:nvSpPr>
          <p:spPr bwMode="auto">
            <a:xfrm>
              <a:off x="3264" y="1748"/>
              <a:ext cx="49" cy="7"/>
            </a:xfrm>
            <a:prstGeom prst="rect">
              <a:avLst/>
            </a:prstGeom>
            <a:solidFill>
              <a:srgbClr val="42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99" name="Rectangle 1391"/>
            <p:cNvSpPr>
              <a:spLocks noChangeArrowheads="1"/>
            </p:cNvSpPr>
            <p:nvPr/>
          </p:nvSpPr>
          <p:spPr bwMode="auto">
            <a:xfrm>
              <a:off x="3264" y="1755"/>
              <a:ext cx="49" cy="8"/>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800" name="Rectangle 1392"/>
            <p:cNvSpPr>
              <a:spLocks noChangeArrowheads="1"/>
            </p:cNvSpPr>
            <p:nvPr/>
          </p:nvSpPr>
          <p:spPr bwMode="auto">
            <a:xfrm>
              <a:off x="3267" y="1706"/>
              <a:ext cx="43" cy="91"/>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grpSp>
        <p:nvGrpSpPr>
          <p:cNvPr id="97298" name="Group 1408"/>
          <p:cNvGrpSpPr>
            <a:grpSpLocks/>
          </p:cNvGrpSpPr>
          <p:nvPr/>
        </p:nvGrpSpPr>
        <p:grpSpPr bwMode="auto">
          <a:xfrm>
            <a:off x="6496527" y="4281964"/>
            <a:ext cx="112871" cy="85725"/>
            <a:chOff x="3306" y="2507"/>
            <a:chExt cx="91" cy="57"/>
          </a:xfrm>
        </p:grpSpPr>
        <p:sp>
          <p:nvSpPr>
            <p:cNvPr id="97683" name="Freeform 1409"/>
            <p:cNvSpPr>
              <a:spLocks/>
            </p:cNvSpPr>
            <p:nvPr/>
          </p:nvSpPr>
          <p:spPr bwMode="auto">
            <a:xfrm>
              <a:off x="3396"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84" name="Freeform 1410"/>
            <p:cNvSpPr>
              <a:spLocks/>
            </p:cNvSpPr>
            <p:nvPr/>
          </p:nvSpPr>
          <p:spPr bwMode="auto">
            <a:xfrm>
              <a:off x="3306"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85" name="Freeform 1411"/>
            <p:cNvSpPr>
              <a:spLocks/>
            </p:cNvSpPr>
            <p:nvPr/>
          </p:nvSpPr>
          <p:spPr bwMode="auto">
            <a:xfrm>
              <a:off x="3396"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86" name="Freeform 1412"/>
            <p:cNvSpPr>
              <a:spLocks/>
            </p:cNvSpPr>
            <p:nvPr/>
          </p:nvSpPr>
          <p:spPr bwMode="auto">
            <a:xfrm>
              <a:off x="3306"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87" name="Freeform 1413"/>
            <p:cNvSpPr>
              <a:spLocks/>
            </p:cNvSpPr>
            <p:nvPr/>
          </p:nvSpPr>
          <p:spPr bwMode="auto">
            <a:xfrm>
              <a:off x="3396"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88" name="Freeform 1414"/>
            <p:cNvSpPr>
              <a:spLocks/>
            </p:cNvSpPr>
            <p:nvPr/>
          </p:nvSpPr>
          <p:spPr bwMode="auto">
            <a:xfrm>
              <a:off x="3306"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89" name="Freeform 1415"/>
            <p:cNvSpPr>
              <a:spLocks/>
            </p:cNvSpPr>
            <p:nvPr/>
          </p:nvSpPr>
          <p:spPr bwMode="auto">
            <a:xfrm>
              <a:off x="3396"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90" name="Rectangle 1416"/>
            <p:cNvSpPr>
              <a:spLocks noChangeArrowheads="1"/>
            </p:cNvSpPr>
            <p:nvPr/>
          </p:nvSpPr>
          <p:spPr bwMode="auto">
            <a:xfrm>
              <a:off x="3306" y="2512"/>
              <a:ext cx="7" cy="52"/>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91" name="Rectangle 1417"/>
            <p:cNvSpPr>
              <a:spLocks noChangeArrowheads="1"/>
            </p:cNvSpPr>
            <p:nvPr/>
          </p:nvSpPr>
          <p:spPr bwMode="auto">
            <a:xfrm>
              <a:off x="3389" y="2512"/>
              <a:ext cx="7" cy="52"/>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92" name="Freeform 1418"/>
            <p:cNvSpPr>
              <a:spLocks/>
            </p:cNvSpPr>
            <p:nvPr/>
          </p:nvSpPr>
          <p:spPr bwMode="auto">
            <a:xfrm>
              <a:off x="3313"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93" name="Freeform 1419"/>
            <p:cNvSpPr>
              <a:spLocks/>
            </p:cNvSpPr>
            <p:nvPr/>
          </p:nvSpPr>
          <p:spPr bwMode="auto">
            <a:xfrm>
              <a:off x="3389"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94" name="Freeform 1420"/>
            <p:cNvSpPr>
              <a:spLocks/>
            </p:cNvSpPr>
            <p:nvPr/>
          </p:nvSpPr>
          <p:spPr bwMode="auto">
            <a:xfrm>
              <a:off x="3313"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95" name="Freeform 1421"/>
            <p:cNvSpPr>
              <a:spLocks/>
            </p:cNvSpPr>
            <p:nvPr/>
          </p:nvSpPr>
          <p:spPr bwMode="auto">
            <a:xfrm>
              <a:off x="3389"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96" name="Freeform 1422"/>
            <p:cNvSpPr>
              <a:spLocks/>
            </p:cNvSpPr>
            <p:nvPr/>
          </p:nvSpPr>
          <p:spPr bwMode="auto">
            <a:xfrm>
              <a:off x="3313"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97" name="Freeform 1423"/>
            <p:cNvSpPr>
              <a:spLocks/>
            </p:cNvSpPr>
            <p:nvPr/>
          </p:nvSpPr>
          <p:spPr bwMode="auto">
            <a:xfrm>
              <a:off x="3389"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98" name="Freeform 1424"/>
            <p:cNvSpPr>
              <a:spLocks/>
            </p:cNvSpPr>
            <p:nvPr/>
          </p:nvSpPr>
          <p:spPr bwMode="auto">
            <a:xfrm>
              <a:off x="3313"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99" name="Freeform 1425"/>
            <p:cNvSpPr>
              <a:spLocks/>
            </p:cNvSpPr>
            <p:nvPr/>
          </p:nvSpPr>
          <p:spPr bwMode="auto">
            <a:xfrm>
              <a:off x="3389"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00" name="Freeform 1426"/>
            <p:cNvSpPr>
              <a:spLocks/>
            </p:cNvSpPr>
            <p:nvPr/>
          </p:nvSpPr>
          <p:spPr bwMode="auto">
            <a:xfrm>
              <a:off x="3313"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01" name="Freeform 1427"/>
            <p:cNvSpPr>
              <a:spLocks/>
            </p:cNvSpPr>
            <p:nvPr/>
          </p:nvSpPr>
          <p:spPr bwMode="auto">
            <a:xfrm>
              <a:off x="3389"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02" name="Freeform 1428"/>
            <p:cNvSpPr>
              <a:spLocks/>
            </p:cNvSpPr>
            <p:nvPr/>
          </p:nvSpPr>
          <p:spPr bwMode="auto">
            <a:xfrm>
              <a:off x="3313"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03" name="Freeform 1429"/>
            <p:cNvSpPr>
              <a:spLocks/>
            </p:cNvSpPr>
            <p:nvPr/>
          </p:nvSpPr>
          <p:spPr bwMode="auto">
            <a:xfrm>
              <a:off x="3389"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04" name="Freeform 1430"/>
            <p:cNvSpPr>
              <a:spLocks/>
            </p:cNvSpPr>
            <p:nvPr/>
          </p:nvSpPr>
          <p:spPr bwMode="auto">
            <a:xfrm>
              <a:off x="3313"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05" name="Freeform 1431"/>
            <p:cNvSpPr>
              <a:spLocks/>
            </p:cNvSpPr>
            <p:nvPr/>
          </p:nvSpPr>
          <p:spPr bwMode="auto">
            <a:xfrm>
              <a:off x="3389"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06" name="Rectangle 1432"/>
            <p:cNvSpPr>
              <a:spLocks noChangeArrowheads="1"/>
            </p:cNvSpPr>
            <p:nvPr/>
          </p:nvSpPr>
          <p:spPr bwMode="auto">
            <a:xfrm>
              <a:off x="3313" y="2512"/>
              <a:ext cx="7" cy="52"/>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07" name="Rectangle 1433"/>
            <p:cNvSpPr>
              <a:spLocks noChangeArrowheads="1"/>
            </p:cNvSpPr>
            <p:nvPr/>
          </p:nvSpPr>
          <p:spPr bwMode="auto">
            <a:xfrm>
              <a:off x="3382" y="2512"/>
              <a:ext cx="7" cy="52"/>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08" name="Freeform 1434"/>
            <p:cNvSpPr>
              <a:spLocks/>
            </p:cNvSpPr>
            <p:nvPr/>
          </p:nvSpPr>
          <p:spPr bwMode="auto">
            <a:xfrm>
              <a:off x="3320"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09" name="Freeform 1435"/>
            <p:cNvSpPr>
              <a:spLocks/>
            </p:cNvSpPr>
            <p:nvPr/>
          </p:nvSpPr>
          <p:spPr bwMode="auto">
            <a:xfrm>
              <a:off x="3382"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10" name="Freeform 1436"/>
            <p:cNvSpPr>
              <a:spLocks/>
            </p:cNvSpPr>
            <p:nvPr/>
          </p:nvSpPr>
          <p:spPr bwMode="auto">
            <a:xfrm>
              <a:off x="3320"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11" name="Freeform 1437"/>
            <p:cNvSpPr>
              <a:spLocks/>
            </p:cNvSpPr>
            <p:nvPr/>
          </p:nvSpPr>
          <p:spPr bwMode="auto">
            <a:xfrm>
              <a:off x="3382"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12" name="Freeform 1438"/>
            <p:cNvSpPr>
              <a:spLocks/>
            </p:cNvSpPr>
            <p:nvPr/>
          </p:nvSpPr>
          <p:spPr bwMode="auto">
            <a:xfrm>
              <a:off x="3320"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13" name="Freeform 1439"/>
            <p:cNvSpPr>
              <a:spLocks/>
            </p:cNvSpPr>
            <p:nvPr/>
          </p:nvSpPr>
          <p:spPr bwMode="auto">
            <a:xfrm>
              <a:off x="3382"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14" name="Freeform 1440"/>
            <p:cNvSpPr>
              <a:spLocks/>
            </p:cNvSpPr>
            <p:nvPr/>
          </p:nvSpPr>
          <p:spPr bwMode="auto">
            <a:xfrm>
              <a:off x="3320"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15" name="Freeform 1441"/>
            <p:cNvSpPr>
              <a:spLocks/>
            </p:cNvSpPr>
            <p:nvPr/>
          </p:nvSpPr>
          <p:spPr bwMode="auto">
            <a:xfrm>
              <a:off x="3382"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16" name="Freeform 1442"/>
            <p:cNvSpPr>
              <a:spLocks/>
            </p:cNvSpPr>
            <p:nvPr/>
          </p:nvSpPr>
          <p:spPr bwMode="auto">
            <a:xfrm>
              <a:off x="3320"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17" name="Freeform 1443"/>
            <p:cNvSpPr>
              <a:spLocks/>
            </p:cNvSpPr>
            <p:nvPr/>
          </p:nvSpPr>
          <p:spPr bwMode="auto">
            <a:xfrm>
              <a:off x="3382"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18" name="Freeform 1444"/>
            <p:cNvSpPr>
              <a:spLocks/>
            </p:cNvSpPr>
            <p:nvPr/>
          </p:nvSpPr>
          <p:spPr bwMode="auto">
            <a:xfrm>
              <a:off x="3320"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19" name="Freeform 1445"/>
            <p:cNvSpPr>
              <a:spLocks/>
            </p:cNvSpPr>
            <p:nvPr/>
          </p:nvSpPr>
          <p:spPr bwMode="auto">
            <a:xfrm>
              <a:off x="3382"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20" name="Freeform 1446"/>
            <p:cNvSpPr>
              <a:spLocks/>
            </p:cNvSpPr>
            <p:nvPr/>
          </p:nvSpPr>
          <p:spPr bwMode="auto">
            <a:xfrm>
              <a:off x="3320"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21" name="Freeform 1447"/>
            <p:cNvSpPr>
              <a:spLocks/>
            </p:cNvSpPr>
            <p:nvPr/>
          </p:nvSpPr>
          <p:spPr bwMode="auto">
            <a:xfrm>
              <a:off x="3382"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22" name="Rectangle 1448"/>
            <p:cNvSpPr>
              <a:spLocks noChangeArrowheads="1"/>
            </p:cNvSpPr>
            <p:nvPr/>
          </p:nvSpPr>
          <p:spPr bwMode="auto">
            <a:xfrm>
              <a:off x="3320" y="2512"/>
              <a:ext cx="7" cy="52"/>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23" name="Rectangle 1449"/>
            <p:cNvSpPr>
              <a:spLocks noChangeArrowheads="1"/>
            </p:cNvSpPr>
            <p:nvPr/>
          </p:nvSpPr>
          <p:spPr bwMode="auto">
            <a:xfrm>
              <a:off x="3375" y="2512"/>
              <a:ext cx="7" cy="52"/>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24" name="Freeform 1450"/>
            <p:cNvSpPr>
              <a:spLocks/>
            </p:cNvSpPr>
            <p:nvPr/>
          </p:nvSpPr>
          <p:spPr bwMode="auto">
            <a:xfrm>
              <a:off x="3327"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25" name="Freeform 1451"/>
            <p:cNvSpPr>
              <a:spLocks/>
            </p:cNvSpPr>
            <p:nvPr/>
          </p:nvSpPr>
          <p:spPr bwMode="auto">
            <a:xfrm>
              <a:off x="3375"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26" name="Freeform 1452"/>
            <p:cNvSpPr>
              <a:spLocks/>
            </p:cNvSpPr>
            <p:nvPr/>
          </p:nvSpPr>
          <p:spPr bwMode="auto">
            <a:xfrm>
              <a:off x="3327"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27" name="Freeform 1453"/>
            <p:cNvSpPr>
              <a:spLocks/>
            </p:cNvSpPr>
            <p:nvPr/>
          </p:nvSpPr>
          <p:spPr bwMode="auto">
            <a:xfrm>
              <a:off x="3375"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28" name="Freeform 1454"/>
            <p:cNvSpPr>
              <a:spLocks/>
            </p:cNvSpPr>
            <p:nvPr/>
          </p:nvSpPr>
          <p:spPr bwMode="auto">
            <a:xfrm>
              <a:off x="3327"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29" name="Freeform 1455"/>
            <p:cNvSpPr>
              <a:spLocks/>
            </p:cNvSpPr>
            <p:nvPr/>
          </p:nvSpPr>
          <p:spPr bwMode="auto">
            <a:xfrm>
              <a:off x="3375"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30" name="Freeform 1456"/>
            <p:cNvSpPr>
              <a:spLocks/>
            </p:cNvSpPr>
            <p:nvPr/>
          </p:nvSpPr>
          <p:spPr bwMode="auto">
            <a:xfrm>
              <a:off x="3327"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31" name="Freeform 1457"/>
            <p:cNvSpPr>
              <a:spLocks/>
            </p:cNvSpPr>
            <p:nvPr/>
          </p:nvSpPr>
          <p:spPr bwMode="auto">
            <a:xfrm>
              <a:off x="3375"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32" name="Freeform 1458"/>
            <p:cNvSpPr>
              <a:spLocks/>
            </p:cNvSpPr>
            <p:nvPr/>
          </p:nvSpPr>
          <p:spPr bwMode="auto">
            <a:xfrm>
              <a:off x="3327"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33" name="Freeform 1459"/>
            <p:cNvSpPr>
              <a:spLocks/>
            </p:cNvSpPr>
            <p:nvPr/>
          </p:nvSpPr>
          <p:spPr bwMode="auto">
            <a:xfrm>
              <a:off x="3375"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34" name="Freeform 1460"/>
            <p:cNvSpPr>
              <a:spLocks/>
            </p:cNvSpPr>
            <p:nvPr/>
          </p:nvSpPr>
          <p:spPr bwMode="auto">
            <a:xfrm>
              <a:off x="3327"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35" name="Freeform 1461"/>
            <p:cNvSpPr>
              <a:spLocks/>
            </p:cNvSpPr>
            <p:nvPr/>
          </p:nvSpPr>
          <p:spPr bwMode="auto">
            <a:xfrm>
              <a:off x="3375"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36" name="Freeform 1462"/>
            <p:cNvSpPr>
              <a:spLocks/>
            </p:cNvSpPr>
            <p:nvPr/>
          </p:nvSpPr>
          <p:spPr bwMode="auto">
            <a:xfrm>
              <a:off x="3327"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37" name="Freeform 1463"/>
            <p:cNvSpPr>
              <a:spLocks/>
            </p:cNvSpPr>
            <p:nvPr/>
          </p:nvSpPr>
          <p:spPr bwMode="auto">
            <a:xfrm>
              <a:off x="3375"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38" name="Rectangle 1464"/>
            <p:cNvSpPr>
              <a:spLocks noChangeArrowheads="1"/>
            </p:cNvSpPr>
            <p:nvPr/>
          </p:nvSpPr>
          <p:spPr bwMode="auto">
            <a:xfrm>
              <a:off x="3327" y="2512"/>
              <a:ext cx="7" cy="52"/>
            </a:xfrm>
            <a:prstGeom prst="rect">
              <a:avLst/>
            </a:prstGeom>
            <a:solidFill>
              <a:srgbClr val="76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39" name="Rectangle 1465"/>
            <p:cNvSpPr>
              <a:spLocks noChangeArrowheads="1"/>
            </p:cNvSpPr>
            <p:nvPr/>
          </p:nvSpPr>
          <p:spPr bwMode="auto">
            <a:xfrm>
              <a:off x="3368" y="2512"/>
              <a:ext cx="7" cy="52"/>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40" name="Freeform 1466"/>
            <p:cNvSpPr>
              <a:spLocks/>
            </p:cNvSpPr>
            <p:nvPr/>
          </p:nvSpPr>
          <p:spPr bwMode="auto">
            <a:xfrm>
              <a:off x="3334"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41" name="Freeform 1467"/>
            <p:cNvSpPr>
              <a:spLocks/>
            </p:cNvSpPr>
            <p:nvPr/>
          </p:nvSpPr>
          <p:spPr bwMode="auto">
            <a:xfrm>
              <a:off x="3368"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42" name="Freeform 1468"/>
            <p:cNvSpPr>
              <a:spLocks/>
            </p:cNvSpPr>
            <p:nvPr/>
          </p:nvSpPr>
          <p:spPr bwMode="auto">
            <a:xfrm>
              <a:off x="3334"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43" name="Freeform 1469"/>
            <p:cNvSpPr>
              <a:spLocks/>
            </p:cNvSpPr>
            <p:nvPr/>
          </p:nvSpPr>
          <p:spPr bwMode="auto">
            <a:xfrm>
              <a:off x="3368"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44" name="Freeform 1470"/>
            <p:cNvSpPr>
              <a:spLocks/>
            </p:cNvSpPr>
            <p:nvPr/>
          </p:nvSpPr>
          <p:spPr bwMode="auto">
            <a:xfrm>
              <a:off x="3334"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45" name="Freeform 1471"/>
            <p:cNvSpPr>
              <a:spLocks/>
            </p:cNvSpPr>
            <p:nvPr/>
          </p:nvSpPr>
          <p:spPr bwMode="auto">
            <a:xfrm>
              <a:off x="3368"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46" name="Freeform 1472"/>
            <p:cNvSpPr>
              <a:spLocks/>
            </p:cNvSpPr>
            <p:nvPr/>
          </p:nvSpPr>
          <p:spPr bwMode="auto">
            <a:xfrm>
              <a:off x="3334"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47" name="Freeform 1473"/>
            <p:cNvSpPr>
              <a:spLocks/>
            </p:cNvSpPr>
            <p:nvPr/>
          </p:nvSpPr>
          <p:spPr bwMode="auto">
            <a:xfrm>
              <a:off x="3368"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48" name="Freeform 1474"/>
            <p:cNvSpPr>
              <a:spLocks/>
            </p:cNvSpPr>
            <p:nvPr/>
          </p:nvSpPr>
          <p:spPr bwMode="auto">
            <a:xfrm>
              <a:off x="3334"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49" name="Freeform 1475"/>
            <p:cNvSpPr>
              <a:spLocks/>
            </p:cNvSpPr>
            <p:nvPr/>
          </p:nvSpPr>
          <p:spPr bwMode="auto">
            <a:xfrm>
              <a:off x="3368"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50" name="Freeform 1476"/>
            <p:cNvSpPr>
              <a:spLocks/>
            </p:cNvSpPr>
            <p:nvPr/>
          </p:nvSpPr>
          <p:spPr bwMode="auto">
            <a:xfrm>
              <a:off x="3334"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51" name="Freeform 1477"/>
            <p:cNvSpPr>
              <a:spLocks/>
            </p:cNvSpPr>
            <p:nvPr/>
          </p:nvSpPr>
          <p:spPr bwMode="auto">
            <a:xfrm>
              <a:off x="3368"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52" name="Freeform 1478"/>
            <p:cNvSpPr>
              <a:spLocks/>
            </p:cNvSpPr>
            <p:nvPr/>
          </p:nvSpPr>
          <p:spPr bwMode="auto">
            <a:xfrm>
              <a:off x="3334"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53" name="Freeform 1479"/>
            <p:cNvSpPr>
              <a:spLocks/>
            </p:cNvSpPr>
            <p:nvPr/>
          </p:nvSpPr>
          <p:spPr bwMode="auto">
            <a:xfrm>
              <a:off x="3368"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54" name="Rectangle 1480"/>
            <p:cNvSpPr>
              <a:spLocks noChangeArrowheads="1"/>
            </p:cNvSpPr>
            <p:nvPr/>
          </p:nvSpPr>
          <p:spPr bwMode="auto">
            <a:xfrm>
              <a:off x="3334" y="2512"/>
              <a:ext cx="6" cy="52"/>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55" name="Rectangle 1481"/>
            <p:cNvSpPr>
              <a:spLocks noChangeArrowheads="1"/>
            </p:cNvSpPr>
            <p:nvPr/>
          </p:nvSpPr>
          <p:spPr bwMode="auto">
            <a:xfrm>
              <a:off x="3361" y="2512"/>
              <a:ext cx="7" cy="52"/>
            </a:xfrm>
            <a:prstGeom prst="rect">
              <a:avLst/>
            </a:prstGeom>
            <a:solidFill>
              <a:srgbClr val="5A5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56" name="Freeform 1482"/>
            <p:cNvSpPr>
              <a:spLocks/>
            </p:cNvSpPr>
            <p:nvPr/>
          </p:nvSpPr>
          <p:spPr bwMode="auto">
            <a:xfrm>
              <a:off x="3340"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57" name="Freeform 1483"/>
            <p:cNvSpPr>
              <a:spLocks/>
            </p:cNvSpPr>
            <p:nvPr/>
          </p:nvSpPr>
          <p:spPr bwMode="auto">
            <a:xfrm>
              <a:off x="3361"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58" name="Freeform 1484"/>
            <p:cNvSpPr>
              <a:spLocks/>
            </p:cNvSpPr>
            <p:nvPr/>
          </p:nvSpPr>
          <p:spPr bwMode="auto">
            <a:xfrm>
              <a:off x="3340"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59" name="Freeform 1485"/>
            <p:cNvSpPr>
              <a:spLocks/>
            </p:cNvSpPr>
            <p:nvPr/>
          </p:nvSpPr>
          <p:spPr bwMode="auto">
            <a:xfrm>
              <a:off x="3361"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60" name="Freeform 1486"/>
            <p:cNvSpPr>
              <a:spLocks/>
            </p:cNvSpPr>
            <p:nvPr/>
          </p:nvSpPr>
          <p:spPr bwMode="auto">
            <a:xfrm>
              <a:off x="3340"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61" name="Freeform 1487"/>
            <p:cNvSpPr>
              <a:spLocks/>
            </p:cNvSpPr>
            <p:nvPr/>
          </p:nvSpPr>
          <p:spPr bwMode="auto">
            <a:xfrm>
              <a:off x="3361"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62" name="Freeform 1488"/>
            <p:cNvSpPr>
              <a:spLocks/>
            </p:cNvSpPr>
            <p:nvPr/>
          </p:nvSpPr>
          <p:spPr bwMode="auto">
            <a:xfrm>
              <a:off x="3340"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63" name="Freeform 1489"/>
            <p:cNvSpPr>
              <a:spLocks/>
            </p:cNvSpPr>
            <p:nvPr/>
          </p:nvSpPr>
          <p:spPr bwMode="auto">
            <a:xfrm>
              <a:off x="3361"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64" name="Freeform 1490"/>
            <p:cNvSpPr>
              <a:spLocks/>
            </p:cNvSpPr>
            <p:nvPr/>
          </p:nvSpPr>
          <p:spPr bwMode="auto">
            <a:xfrm>
              <a:off x="3340"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65" name="Freeform 1491"/>
            <p:cNvSpPr>
              <a:spLocks/>
            </p:cNvSpPr>
            <p:nvPr/>
          </p:nvSpPr>
          <p:spPr bwMode="auto">
            <a:xfrm>
              <a:off x="3361"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66" name="Freeform 1492"/>
            <p:cNvSpPr>
              <a:spLocks/>
            </p:cNvSpPr>
            <p:nvPr/>
          </p:nvSpPr>
          <p:spPr bwMode="auto">
            <a:xfrm>
              <a:off x="3340"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67" name="Freeform 1493"/>
            <p:cNvSpPr>
              <a:spLocks/>
            </p:cNvSpPr>
            <p:nvPr/>
          </p:nvSpPr>
          <p:spPr bwMode="auto">
            <a:xfrm>
              <a:off x="3361"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68" name="Freeform 1494"/>
            <p:cNvSpPr>
              <a:spLocks/>
            </p:cNvSpPr>
            <p:nvPr/>
          </p:nvSpPr>
          <p:spPr bwMode="auto">
            <a:xfrm>
              <a:off x="3340"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69" name="Freeform 1495"/>
            <p:cNvSpPr>
              <a:spLocks/>
            </p:cNvSpPr>
            <p:nvPr/>
          </p:nvSpPr>
          <p:spPr bwMode="auto">
            <a:xfrm>
              <a:off x="3361"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70" name="Rectangle 1496"/>
            <p:cNvSpPr>
              <a:spLocks noChangeArrowheads="1"/>
            </p:cNvSpPr>
            <p:nvPr/>
          </p:nvSpPr>
          <p:spPr bwMode="auto">
            <a:xfrm>
              <a:off x="3340" y="2512"/>
              <a:ext cx="7" cy="52"/>
            </a:xfrm>
            <a:prstGeom prst="rect">
              <a:avLst/>
            </a:prstGeom>
            <a:solidFill>
              <a:srgbClr val="44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71" name="Rectangle 1497"/>
            <p:cNvSpPr>
              <a:spLocks noChangeArrowheads="1"/>
            </p:cNvSpPr>
            <p:nvPr/>
          </p:nvSpPr>
          <p:spPr bwMode="auto">
            <a:xfrm>
              <a:off x="3354" y="2512"/>
              <a:ext cx="7" cy="52"/>
            </a:xfrm>
            <a:prstGeom prst="rect">
              <a:avLst/>
            </a:prstGeom>
            <a:solidFill>
              <a:srgbClr val="42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72" name="Freeform 1498"/>
            <p:cNvSpPr>
              <a:spLocks/>
            </p:cNvSpPr>
            <p:nvPr/>
          </p:nvSpPr>
          <p:spPr bwMode="auto">
            <a:xfrm>
              <a:off x="3347"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73" name="Freeform 1499"/>
            <p:cNvSpPr>
              <a:spLocks/>
            </p:cNvSpPr>
            <p:nvPr/>
          </p:nvSpPr>
          <p:spPr bwMode="auto">
            <a:xfrm>
              <a:off x="3354"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74" name="Freeform 1500"/>
            <p:cNvSpPr>
              <a:spLocks/>
            </p:cNvSpPr>
            <p:nvPr/>
          </p:nvSpPr>
          <p:spPr bwMode="auto">
            <a:xfrm>
              <a:off x="3347"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75" name="Freeform 1501"/>
            <p:cNvSpPr>
              <a:spLocks/>
            </p:cNvSpPr>
            <p:nvPr/>
          </p:nvSpPr>
          <p:spPr bwMode="auto">
            <a:xfrm>
              <a:off x="3354"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76" name="Freeform 1502"/>
            <p:cNvSpPr>
              <a:spLocks/>
            </p:cNvSpPr>
            <p:nvPr/>
          </p:nvSpPr>
          <p:spPr bwMode="auto">
            <a:xfrm>
              <a:off x="3347"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77" name="Freeform 1503"/>
            <p:cNvSpPr>
              <a:spLocks/>
            </p:cNvSpPr>
            <p:nvPr/>
          </p:nvSpPr>
          <p:spPr bwMode="auto">
            <a:xfrm>
              <a:off x="3354"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78" name="Freeform 1504"/>
            <p:cNvSpPr>
              <a:spLocks/>
            </p:cNvSpPr>
            <p:nvPr/>
          </p:nvSpPr>
          <p:spPr bwMode="auto">
            <a:xfrm>
              <a:off x="3347"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79" name="Freeform 1505"/>
            <p:cNvSpPr>
              <a:spLocks/>
            </p:cNvSpPr>
            <p:nvPr/>
          </p:nvSpPr>
          <p:spPr bwMode="auto">
            <a:xfrm>
              <a:off x="3354"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80" name="Freeform 1506"/>
            <p:cNvSpPr>
              <a:spLocks/>
            </p:cNvSpPr>
            <p:nvPr/>
          </p:nvSpPr>
          <p:spPr bwMode="auto">
            <a:xfrm>
              <a:off x="3347"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81" name="Freeform 1507"/>
            <p:cNvSpPr>
              <a:spLocks/>
            </p:cNvSpPr>
            <p:nvPr/>
          </p:nvSpPr>
          <p:spPr bwMode="auto">
            <a:xfrm>
              <a:off x="3354"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82" name="Freeform 1508"/>
            <p:cNvSpPr>
              <a:spLocks/>
            </p:cNvSpPr>
            <p:nvPr/>
          </p:nvSpPr>
          <p:spPr bwMode="auto">
            <a:xfrm>
              <a:off x="3347"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83" name="Freeform 1509"/>
            <p:cNvSpPr>
              <a:spLocks/>
            </p:cNvSpPr>
            <p:nvPr/>
          </p:nvSpPr>
          <p:spPr bwMode="auto">
            <a:xfrm>
              <a:off x="3354"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84" name="Freeform 1510"/>
            <p:cNvSpPr>
              <a:spLocks/>
            </p:cNvSpPr>
            <p:nvPr/>
          </p:nvSpPr>
          <p:spPr bwMode="auto">
            <a:xfrm>
              <a:off x="3347" y="2512"/>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785" name="Rectangle 1511"/>
            <p:cNvSpPr>
              <a:spLocks noChangeArrowheads="1"/>
            </p:cNvSpPr>
            <p:nvPr/>
          </p:nvSpPr>
          <p:spPr bwMode="auto">
            <a:xfrm>
              <a:off x="3347" y="2512"/>
              <a:ext cx="7" cy="52"/>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786" name="Rectangle 1512"/>
            <p:cNvSpPr>
              <a:spLocks noChangeArrowheads="1"/>
            </p:cNvSpPr>
            <p:nvPr/>
          </p:nvSpPr>
          <p:spPr bwMode="auto">
            <a:xfrm>
              <a:off x="3309" y="2507"/>
              <a:ext cx="84" cy="46"/>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grpSp>
        <p:nvGrpSpPr>
          <p:cNvPr id="97299" name="Group 1393"/>
          <p:cNvGrpSpPr>
            <a:grpSpLocks/>
          </p:cNvGrpSpPr>
          <p:nvPr/>
        </p:nvGrpSpPr>
        <p:grpSpPr bwMode="auto">
          <a:xfrm>
            <a:off x="6445092" y="4054793"/>
            <a:ext cx="68580" cy="148590"/>
            <a:chOff x="3264" y="2329"/>
            <a:chExt cx="49" cy="101"/>
          </a:xfrm>
        </p:grpSpPr>
        <p:sp>
          <p:nvSpPr>
            <p:cNvPr id="97669" name="Rectangle 1394"/>
            <p:cNvSpPr>
              <a:spLocks noChangeArrowheads="1"/>
            </p:cNvSpPr>
            <p:nvPr/>
          </p:nvSpPr>
          <p:spPr bwMode="auto">
            <a:xfrm>
              <a:off x="3264" y="2423"/>
              <a:ext cx="49" cy="7"/>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70" name="Rectangle 1395"/>
            <p:cNvSpPr>
              <a:spLocks noChangeArrowheads="1"/>
            </p:cNvSpPr>
            <p:nvPr/>
          </p:nvSpPr>
          <p:spPr bwMode="auto">
            <a:xfrm>
              <a:off x="3264" y="2334"/>
              <a:ext cx="49" cy="7"/>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71" name="Rectangle 1396"/>
            <p:cNvSpPr>
              <a:spLocks noChangeArrowheads="1"/>
            </p:cNvSpPr>
            <p:nvPr/>
          </p:nvSpPr>
          <p:spPr bwMode="auto">
            <a:xfrm>
              <a:off x="3264" y="2415"/>
              <a:ext cx="49" cy="8"/>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72" name="Rectangle 1397"/>
            <p:cNvSpPr>
              <a:spLocks noChangeArrowheads="1"/>
            </p:cNvSpPr>
            <p:nvPr/>
          </p:nvSpPr>
          <p:spPr bwMode="auto">
            <a:xfrm>
              <a:off x="3264" y="2341"/>
              <a:ext cx="49" cy="8"/>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73" name="Rectangle 1398"/>
            <p:cNvSpPr>
              <a:spLocks noChangeArrowheads="1"/>
            </p:cNvSpPr>
            <p:nvPr/>
          </p:nvSpPr>
          <p:spPr bwMode="auto">
            <a:xfrm>
              <a:off x="3264" y="2408"/>
              <a:ext cx="49" cy="7"/>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74" name="Rectangle 1399"/>
            <p:cNvSpPr>
              <a:spLocks noChangeArrowheads="1"/>
            </p:cNvSpPr>
            <p:nvPr/>
          </p:nvSpPr>
          <p:spPr bwMode="auto">
            <a:xfrm>
              <a:off x="3264" y="2349"/>
              <a:ext cx="49" cy="7"/>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75" name="Rectangle 1400"/>
            <p:cNvSpPr>
              <a:spLocks noChangeArrowheads="1"/>
            </p:cNvSpPr>
            <p:nvPr/>
          </p:nvSpPr>
          <p:spPr bwMode="auto">
            <a:xfrm>
              <a:off x="3264" y="2401"/>
              <a:ext cx="49" cy="7"/>
            </a:xfrm>
            <a:prstGeom prst="rect">
              <a:avLst/>
            </a:prstGeom>
            <a:solidFill>
              <a:srgbClr val="76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76" name="Rectangle 1401"/>
            <p:cNvSpPr>
              <a:spLocks noChangeArrowheads="1"/>
            </p:cNvSpPr>
            <p:nvPr/>
          </p:nvSpPr>
          <p:spPr bwMode="auto">
            <a:xfrm>
              <a:off x="3264" y="2356"/>
              <a:ext cx="49" cy="7"/>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77" name="Rectangle 1402"/>
            <p:cNvSpPr>
              <a:spLocks noChangeArrowheads="1"/>
            </p:cNvSpPr>
            <p:nvPr/>
          </p:nvSpPr>
          <p:spPr bwMode="auto">
            <a:xfrm>
              <a:off x="3264" y="2393"/>
              <a:ext cx="49" cy="8"/>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78" name="Rectangle 1403"/>
            <p:cNvSpPr>
              <a:spLocks noChangeArrowheads="1"/>
            </p:cNvSpPr>
            <p:nvPr/>
          </p:nvSpPr>
          <p:spPr bwMode="auto">
            <a:xfrm>
              <a:off x="3264" y="2363"/>
              <a:ext cx="49" cy="8"/>
            </a:xfrm>
            <a:prstGeom prst="rect">
              <a:avLst/>
            </a:prstGeom>
            <a:solidFill>
              <a:srgbClr val="5A5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79" name="Rectangle 1404"/>
            <p:cNvSpPr>
              <a:spLocks noChangeArrowheads="1"/>
            </p:cNvSpPr>
            <p:nvPr/>
          </p:nvSpPr>
          <p:spPr bwMode="auto">
            <a:xfrm>
              <a:off x="3264" y="2386"/>
              <a:ext cx="49" cy="7"/>
            </a:xfrm>
            <a:prstGeom prst="rect">
              <a:avLst/>
            </a:prstGeom>
            <a:solidFill>
              <a:srgbClr val="44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80" name="Rectangle 1405"/>
            <p:cNvSpPr>
              <a:spLocks noChangeArrowheads="1"/>
            </p:cNvSpPr>
            <p:nvPr/>
          </p:nvSpPr>
          <p:spPr bwMode="auto">
            <a:xfrm>
              <a:off x="3264" y="2371"/>
              <a:ext cx="49" cy="7"/>
            </a:xfrm>
            <a:prstGeom prst="rect">
              <a:avLst/>
            </a:prstGeom>
            <a:solidFill>
              <a:srgbClr val="42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81" name="Rectangle 1406"/>
            <p:cNvSpPr>
              <a:spLocks noChangeArrowheads="1"/>
            </p:cNvSpPr>
            <p:nvPr/>
          </p:nvSpPr>
          <p:spPr bwMode="auto">
            <a:xfrm>
              <a:off x="3264" y="2378"/>
              <a:ext cx="49" cy="8"/>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82" name="Rectangle 1407"/>
            <p:cNvSpPr>
              <a:spLocks noChangeArrowheads="1"/>
            </p:cNvSpPr>
            <p:nvPr/>
          </p:nvSpPr>
          <p:spPr bwMode="auto">
            <a:xfrm>
              <a:off x="3267" y="2329"/>
              <a:ext cx="43" cy="91"/>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grpSp>
        <p:nvGrpSpPr>
          <p:cNvPr id="97300" name="Group 1513"/>
          <p:cNvGrpSpPr>
            <a:grpSpLocks/>
          </p:cNvGrpSpPr>
          <p:nvPr/>
        </p:nvGrpSpPr>
        <p:grpSpPr bwMode="auto">
          <a:xfrm>
            <a:off x="6747987" y="2247424"/>
            <a:ext cx="328613" cy="168593"/>
            <a:chOff x="3479" y="1102"/>
            <a:chExt cx="235" cy="112"/>
          </a:xfrm>
        </p:grpSpPr>
        <p:sp>
          <p:nvSpPr>
            <p:cNvPr id="97667" name="Freeform 1514"/>
            <p:cNvSpPr>
              <a:spLocks/>
            </p:cNvSpPr>
            <p:nvPr/>
          </p:nvSpPr>
          <p:spPr bwMode="auto">
            <a:xfrm>
              <a:off x="3479" y="1102"/>
              <a:ext cx="152" cy="112"/>
            </a:xfrm>
            <a:custGeom>
              <a:avLst/>
              <a:gdLst>
                <a:gd name="T0" fmla="*/ 0 w 152"/>
                <a:gd name="T1" fmla="*/ 60 h 112"/>
                <a:gd name="T2" fmla="*/ 152 w 152"/>
                <a:gd name="T3" fmla="*/ 112 h 112"/>
                <a:gd name="T4" fmla="*/ 104 w 152"/>
                <a:gd name="T5" fmla="*/ 60 h 112"/>
                <a:gd name="T6" fmla="*/ 152 w 152"/>
                <a:gd name="T7" fmla="*/ 0 h 112"/>
                <a:gd name="T8" fmla="*/ 0 w 152"/>
                <a:gd name="T9" fmla="*/ 60 h 112"/>
                <a:gd name="T10" fmla="*/ 0 60000 65536"/>
                <a:gd name="T11" fmla="*/ 0 60000 65536"/>
                <a:gd name="T12" fmla="*/ 0 60000 65536"/>
                <a:gd name="T13" fmla="*/ 0 60000 65536"/>
                <a:gd name="T14" fmla="*/ 0 60000 65536"/>
                <a:gd name="T15" fmla="*/ 0 w 152"/>
                <a:gd name="T16" fmla="*/ 0 h 112"/>
                <a:gd name="T17" fmla="*/ 152 w 152"/>
                <a:gd name="T18" fmla="*/ 112 h 112"/>
              </a:gdLst>
              <a:ahLst/>
              <a:cxnLst>
                <a:cxn ang="T10">
                  <a:pos x="T0" y="T1"/>
                </a:cxn>
                <a:cxn ang="T11">
                  <a:pos x="T2" y="T3"/>
                </a:cxn>
                <a:cxn ang="T12">
                  <a:pos x="T4" y="T5"/>
                </a:cxn>
                <a:cxn ang="T13">
                  <a:pos x="T6" y="T7"/>
                </a:cxn>
                <a:cxn ang="T14">
                  <a:pos x="T8" y="T9"/>
                </a:cxn>
              </a:cxnLst>
              <a:rect l="T15" t="T16" r="T17" b="T18"/>
              <a:pathLst>
                <a:path w="152" h="112">
                  <a:moveTo>
                    <a:pt x="0" y="60"/>
                  </a:moveTo>
                  <a:lnTo>
                    <a:pt x="152" y="112"/>
                  </a:lnTo>
                  <a:lnTo>
                    <a:pt x="104" y="60"/>
                  </a:lnTo>
                  <a:lnTo>
                    <a:pt x="152" y="0"/>
                  </a:lnTo>
                  <a:lnTo>
                    <a:pt x="0" y="60"/>
                  </a:lnTo>
                  <a:close/>
                </a:path>
              </a:pathLst>
            </a:custGeom>
            <a:solidFill>
              <a:srgbClr val="00FF00"/>
            </a:solidFill>
            <a:ln w="9525">
              <a:solidFill>
                <a:srgbClr val="00FF00"/>
              </a:solidFill>
              <a:round/>
              <a:headEnd/>
              <a:tailEnd/>
            </a:ln>
          </p:spPr>
          <p:txBody>
            <a:bodyPr/>
            <a:lstStyle/>
            <a:p>
              <a:endParaRPr lang="en-GB" sz="1620"/>
            </a:p>
          </p:txBody>
        </p:sp>
        <p:sp>
          <p:nvSpPr>
            <p:cNvPr id="97668" name="Line 1515"/>
            <p:cNvSpPr>
              <a:spLocks noChangeShapeType="1"/>
            </p:cNvSpPr>
            <p:nvPr/>
          </p:nvSpPr>
          <p:spPr bwMode="auto">
            <a:xfrm>
              <a:off x="3583" y="1162"/>
              <a:ext cx="131" cy="1"/>
            </a:xfrm>
            <a:prstGeom prst="line">
              <a:avLst/>
            </a:prstGeom>
            <a:noFill/>
            <a:ln w="44450">
              <a:solidFill>
                <a:srgbClr val="00FF00"/>
              </a:solidFill>
              <a:round/>
              <a:headEnd/>
              <a:tailEnd/>
            </a:ln>
            <a:extLst>
              <a:ext uri="{909E8E84-426E-40DD-AFC4-6F175D3DCCD1}">
                <a14:hiddenFill xmlns:a14="http://schemas.microsoft.com/office/drawing/2010/main">
                  <a:noFill/>
                </a14:hiddenFill>
              </a:ext>
            </a:extLst>
          </p:spPr>
          <p:txBody>
            <a:bodyPr/>
            <a:lstStyle/>
            <a:p>
              <a:endParaRPr lang="en-GB" sz="1620"/>
            </a:p>
          </p:txBody>
        </p:sp>
      </p:grpSp>
      <p:grpSp>
        <p:nvGrpSpPr>
          <p:cNvPr id="97301" name="Group 1516"/>
          <p:cNvGrpSpPr>
            <a:grpSpLocks/>
          </p:cNvGrpSpPr>
          <p:nvPr/>
        </p:nvGrpSpPr>
        <p:grpSpPr bwMode="auto">
          <a:xfrm>
            <a:off x="5930742" y="2247424"/>
            <a:ext cx="467201" cy="168593"/>
            <a:chOff x="2897" y="1102"/>
            <a:chExt cx="333" cy="112"/>
          </a:xfrm>
        </p:grpSpPr>
        <p:sp>
          <p:nvSpPr>
            <p:cNvPr id="97665" name="Freeform 1517"/>
            <p:cNvSpPr>
              <a:spLocks/>
            </p:cNvSpPr>
            <p:nvPr/>
          </p:nvSpPr>
          <p:spPr bwMode="auto">
            <a:xfrm>
              <a:off x="3077" y="1102"/>
              <a:ext cx="153" cy="112"/>
            </a:xfrm>
            <a:custGeom>
              <a:avLst/>
              <a:gdLst>
                <a:gd name="T0" fmla="*/ 153 w 153"/>
                <a:gd name="T1" fmla="*/ 60 h 112"/>
                <a:gd name="T2" fmla="*/ 0 w 153"/>
                <a:gd name="T3" fmla="*/ 112 h 112"/>
                <a:gd name="T4" fmla="*/ 49 w 153"/>
                <a:gd name="T5" fmla="*/ 60 h 112"/>
                <a:gd name="T6" fmla="*/ 0 w 153"/>
                <a:gd name="T7" fmla="*/ 0 h 112"/>
                <a:gd name="T8" fmla="*/ 153 w 153"/>
                <a:gd name="T9" fmla="*/ 60 h 112"/>
                <a:gd name="T10" fmla="*/ 0 60000 65536"/>
                <a:gd name="T11" fmla="*/ 0 60000 65536"/>
                <a:gd name="T12" fmla="*/ 0 60000 65536"/>
                <a:gd name="T13" fmla="*/ 0 60000 65536"/>
                <a:gd name="T14" fmla="*/ 0 60000 65536"/>
                <a:gd name="T15" fmla="*/ 0 w 153"/>
                <a:gd name="T16" fmla="*/ 0 h 112"/>
                <a:gd name="T17" fmla="*/ 153 w 153"/>
                <a:gd name="T18" fmla="*/ 112 h 112"/>
              </a:gdLst>
              <a:ahLst/>
              <a:cxnLst>
                <a:cxn ang="T10">
                  <a:pos x="T0" y="T1"/>
                </a:cxn>
                <a:cxn ang="T11">
                  <a:pos x="T2" y="T3"/>
                </a:cxn>
                <a:cxn ang="T12">
                  <a:pos x="T4" y="T5"/>
                </a:cxn>
                <a:cxn ang="T13">
                  <a:pos x="T6" y="T7"/>
                </a:cxn>
                <a:cxn ang="T14">
                  <a:pos x="T8" y="T9"/>
                </a:cxn>
              </a:cxnLst>
              <a:rect l="T15" t="T16" r="T17" b="T18"/>
              <a:pathLst>
                <a:path w="153" h="112">
                  <a:moveTo>
                    <a:pt x="153" y="60"/>
                  </a:moveTo>
                  <a:lnTo>
                    <a:pt x="0" y="112"/>
                  </a:lnTo>
                  <a:lnTo>
                    <a:pt x="49" y="60"/>
                  </a:lnTo>
                  <a:lnTo>
                    <a:pt x="0" y="0"/>
                  </a:lnTo>
                  <a:lnTo>
                    <a:pt x="153" y="60"/>
                  </a:lnTo>
                  <a:close/>
                </a:path>
              </a:pathLst>
            </a:custGeom>
            <a:solidFill>
              <a:srgbClr val="000099"/>
            </a:solidFill>
            <a:ln w="9525">
              <a:solidFill>
                <a:srgbClr val="000099"/>
              </a:solidFill>
              <a:round/>
              <a:headEnd/>
              <a:tailEnd/>
            </a:ln>
          </p:spPr>
          <p:txBody>
            <a:bodyPr/>
            <a:lstStyle/>
            <a:p>
              <a:endParaRPr lang="en-GB" sz="1620"/>
            </a:p>
          </p:txBody>
        </p:sp>
        <p:sp>
          <p:nvSpPr>
            <p:cNvPr id="97666" name="Line 1518"/>
            <p:cNvSpPr>
              <a:spLocks noChangeShapeType="1"/>
            </p:cNvSpPr>
            <p:nvPr/>
          </p:nvSpPr>
          <p:spPr bwMode="auto">
            <a:xfrm flipH="1">
              <a:off x="2897" y="1162"/>
              <a:ext cx="229" cy="1"/>
            </a:xfrm>
            <a:prstGeom prst="line">
              <a:avLst/>
            </a:prstGeom>
            <a:noFill/>
            <a:ln w="44450">
              <a:solidFill>
                <a:srgbClr val="000099"/>
              </a:solidFill>
              <a:round/>
              <a:headEnd/>
              <a:tailEnd/>
            </a:ln>
            <a:extLst>
              <a:ext uri="{909E8E84-426E-40DD-AFC4-6F175D3DCCD1}">
                <a14:hiddenFill xmlns:a14="http://schemas.microsoft.com/office/drawing/2010/main">
                  <a:noFill/>
                </a14:hiddenFill>
              </a:ext>
            </a:extLst>
          </p:spPr>
          <p:txBody>
            <a:bodyPr/>
            <a:lstStyle/>
            <a:p>
              <a:endParaRPr lang="en-GB" sz="1620"/>
            </a:p>
          </p:txBody>
        </p:sp>
      </p:grpSp>
      <p:grpSp>
        <p:nvGrpSpPr>
          <p:cNvPr id="97302" name="Group 1519"/>
          <p:cNvGrpSpPr>
            <a:grpSpLocks/>
          </p:cNvGrpSpPr>
          <p:nvPr/>
        </p:nvGrpSpPr>
        <p:grpSpPr bwMode="auto">
          <a:xfrm>
            <a:off x="5855018" y="5127785"/>
            <a:ext cx="465773" cy="167163"/>
            <a:chOff x="2842" y="3061"/>
            <a:chExt cx="332" cy="111"/>
          </a:xfrm>
        </p:grpSpPr>
        <p:sp>
          <p:nvSpPr>
            <p:cNvPr id="97663" name="Freeform 1520"/>
            <p:cNvSpPr>
              <a:spLocks/>
            </p:cNvSpPr>
            <p:nvPr/>
          </p:nvSpPr>
          <p:spPr bwMode="auto">
            <a:xfrm>
              <a:off x="2842" y="3061"/>
              <a:ext cx="152" cy="111"/>
            </a:xfrm>
            <a:custGeom>
              <a:avLst/>
              <a:gdLst>
                <a:gd name="T0" fmla="*/ 0 w 152"/>
                <a:gd name="T1" fmla="*/ 59 h 111"/>
                <a:gd name="T2" fmla="*/ 152 w 152"/>
                <a:gd name="T3" fmla="*/ 111 h 111"/>
                <a:gd name="T4" fmla="*/ 104 w 152"/>
                <a:gd name="T5" fmla="*/ 59 h 111"/>
                <a:gd name="T6" fmla="*/ 152 w 152"/>
                <a:gd name="T7" fmla="*/ 0 h 111"/>
                <a:gd name="T8" fmla="*/ 0 w 152"/>
                <a:gd name="T9" fmla="*/ 59 h 111"/>
                <a:gd name="T10" fmla="*/ 0 60000 65536"/>
                <a:gd name="T11" fmla="*/ 0 60000 65536"/>
                <a:gd name="T12" fmla="*/ 0 60000 65536"/>
                <a:gd name="T13" fmla="*/ 0 60000 65536"/>
                <a:gd name="T14" fmla="*/ 0 60000 65536"/>
                <a:gd name="T15" fmla="*/ 0 w 152"/>
                <a:gd name="T16" fmla="*/ 0 h 111"/>
                <a:gd name="T17" fmla="*/ 152 w 152"/>
                <a:gd name="T18" fmla="*/ 111 h 111"/>
              </a:gdLst>
              <a:ahLst/>
              <a:cxnLst>
                <a:cxn ang="T10">
                  <a:pos x="T0" y="T1"/>
                </a:cxn>
                <a:cxn ang="T11">
                  <a:pos x="T2" y="T3"/>
                </a:cxn>
                <a:cxn ang="T12">
                  <a:pos x="T4" y="T5"/>
                </a:cxn>
                <a:cxn ang="T13">
                  <a:pos x="T6" y="T7"/>
                </a:cxn>
                <a:cxn ang="T14">
                  <a:pos x="T8" y="T9"/>
                </a:cxn>
              </a:cxnLst>
              <a:rect l="T15" t="T16" r="T17" b="T18"/>
              <a:pathLst>
                <a:path w="152" h="111">
                  <a:moveTo>
                    <a:pt x="0" y="59"/>
                  </a:moveTo>
                  <a:lnTo>
                    <a:pt x="152" y="111"/>
                  </a:lnTo>
                  <a:lnTo>
                    <a:pt x="104" y="59"/>
                  </a:lnTo>
                  <a:lnTo>
                    <a:pt x="152" y="0"/>
                  </a:lnTo>
                  <a:lnTo>
                    <a:pt x="0" y="5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64" name="Line 1521"/>
            <p:cNvSpPr>
              <a:spLocks noChangeShapeType="1"/>
            </p:cNvSpPr>
            <p:nvPr/>
          </p:nvSpPr>
          <p:spPr bwMode="auto">
            <a:xfrm flipH="1">
              <a:off x="2946" y="3120"/>
              <a:ext cx="228" cy="1"/>
            </a:xfrm>
            <a:prstGeom prst="line">
              <a:avLst/>
            </a:prstGeom>
            <a:noFill/>
            <a:ln w="44450">
              <a:solidFill>
                <a:srgbClr val="00FFFF"/>
              </a:solidFill>
              <a:round/>
              <a:headEnd/>
              <a:tailEnd/>
            </a:ln>
            <a:extLst>
              <a:ext uri="{909E8E84-426E-40DD-AFC4-6F175D3DCCD1}">
                <a14:hiddenFill xmlns:a14="http://schemas.microsoft.com/office/drawing/2010/main">
                  <a:noFill/>
                </a14:hiddenFill>
              </a:ext>
            </a:extLst>
          </p:spPr>
          <p:txBody>
            <a:bodyPr/>
            <a:lstStyle/>
            <a:p>
              <a:endParaRPr lang="en-GB" sz="1620"/>
            </a:p>
          </p:txBody>
        </p:sp>
      </p:grpSp>
      <p:sp>
        <p:nvSpPr>
          <p:cNvPr id="97303" name="Line 1522"/>
          <p:cNvSpPr>
            <a:spLocks noChangeShapeType="1"/>
          </p:cNvSpPr>
          <p:nvPr/>
        </p:nvSpPr>
        <p:spPr bwMode="auto">
          <a:xfrm flipH="1">
            <a:off x="6319362" y="5017770"/>
            <a:ext cx="242888" cy="200025"/>
          </a:xfrm>
          <a:prstGeom prst="line">
            <a:avLst/>
          </a:prstGeom>
          <a:noFill/>
          <a:ln w="55563">
            <a:solidFill>
              <a:srgbClr val="00FFFF"/>
            </a:solidFill>
            <a:round/>
            <a:headEnd/>
            <a:tailEnd/>
          </a:ln>
          <a:extLst>
            <a:ext uri="{909E8E84-426E-40DD-AFC4-6F175D3DCCD1}">
              <a14:hiddenFill xmlns:a14="http://schemas.microsoft.com/office/drawing/2010/main">
                <a:noFill/>
              </a14:hiddenFill>
            </a:ext>
          </a:extLst>
        </p:spPr>
        <p:txBody>
          <a:bodyPr lIns="91438" tIns="45718" rIns="91438" bIns="45718"/>
          <a:lstStyle/>
          <a:p>
            <a:endParaRPr lang="en-GB" sz="1620"/>
          </a:p>
        </p:txBody>
      </p:sp>
      <p:grpSp>
        <p:nvGrpSpPr>
          <p:cNvPr id="97304" name="Group 1523"/>
          <p:cNvGrpSpPr>
            <a:grpSpLocks/>
          </p:cNvGrpSpPr>
          <p:nvPr/>
        </p:nvGrpSpPr>
        <p:grpSpPr bwMode="auto">
          <a:xfrm>
            <a:off x="6803708" y="5127785"/>
            <a:ext cx="467202" cy="167163"/>
            <a:chOff x="3534" y="3061"/>
            <a:chExt cx="333" cy="111"/>
          </a:xfrm>
        </p:grpSpPr>
        <p:sp>
          <p:nvSpPr>
            <p:cNvPr id="97661" name="Freeform 1524"/>
            <p:cNvSpPr>
              <a:spLocks/>
            </p:cNvSpPr>
            <p:nvPr/>
          </p:nvSpPr>
          <p:spPr bwMode="auto">
            <a:xfrm>
              <a:off x="3714" y="3061"/>
              <a:ext cx="153" cy="111"/>
            </a:xfrm>
            <a:custGeom>
              <a:avLst/>
              <a:gdLst>
                <a:gd name="T0" fmla="*/ 153 w 153"/>
                <a:gd name="T1" fmla="*/ 59 h 111"/>
                <a:gd name="T2" fmla="*/ 0 w 153"/>
                <a:gd name="T3" fmla="*/ 0 h 111"/>
                <a:gd name="T4" fmla="*/ 49 w 153"/>
                <a:gd name="T5" fmla="*/ 59 h 111"/>
                <a:gd name="T6" fmla="*/ 0 w 153"/>
                <a:gd name="T7" fmla="*/ 111 h 111"/>
                <a:gd name="T8" fmla="*/ 153 w 153"/>
                <a:gd name="T9" fmla="*/ 59 h 111"/>
                <a:gd name="T10" fmla="*/ 0 60000 65536"/>
                <a:gd name="T11" fmla="*/ 0 60000 65536"/>
                <a:gd name="T12" fmla="*/ 0 60000 65536"/>
                <a:gd name="T13" fmla="*/ 0 60000 65536"/>
                <a:gd name="T14" fmla="*/ 0 60000 65536"/>
                <a:gd name="T15" fmla="*/ 0 w 153"/>
                <a:gd name="T16" fmla="*/ 0 h 111"/>
                <a:gd name="T17" fmla="*/ 153 w 153"/>
                <a:gd name="T18" fmla="*/ 111 h 111"/>
              </a:gdLst>
              <a:ahLst/>
              <a:cxnLst>
                <a:cxn ang="T10">
                  <a:pos x="T0" y="T1"/>
                </a:cxn>
                <a:cxn ang="T11">
                  <a:pos x="T2" y="T3"/>
                </a:cxn>
                <a:cxn ang="T12">
                  <a:pos x="T4" y="T5"/>
                </a:cxn>
                <a:cxn ang="T13">
                  <a:pos x="T6" y="T7"/>
                </a:cxn>
                <a:cxn ang="T14">
                  <a:pos x="T8" y="T9"/>
                </a:cxn>
              </a:cxnLst>
              <a:rect l="T15" t="T16" r="T17" b="T18"/>
              <a:pathLst>
                <a:path w="153" h="111">
                  <a:moveTo>
                    <a:pt x="153" y="59"/>
                  </a:moveTo>
                  <a:lnTo>
                    <a:pt x="0" y="0"/>
                  </a:lnTo>
                  <a:lnTo>
                    <a:pt x="49" y="59"/>
                  </a:lnTo>
                  <a:lnTo>
                    <a:pt x="0" y="111"/>
                  </a:lnTo>
                  <a:lnTo>
                    <a:pt x="153" y="59"/>
                  </a:lnTo>
                  <a:close/>
                </a:path>
              </a:pathLst>
            </a:custGeom>
            <a:solidFill>
              <a:srgbClr val="00FF00"/>
            </a:solidFill>
            <a:ln w="9525">
              <a:solidFill>
                <a:srgbClr val="00FF00"/>
              </a:solidFill>
              <a:round/>
              <a:headEnd/>
              <a:tailEnd/>
            </a:ln>
          </p:spPr>
          <p:txBody>
            <a:bodyPr/>
            <a:lstStyle/>
            <a:p>
              <a:endParaRPr lang="en-GB" sz="1620"/>
            </a:p>
          </p:txBody>
        </p:sp>
        <p:sp>
          <p:nvSpPr>
            <p:cNvPr id="97662" name="Line 1525"/>
            <p:cNvSpPr>
              <a:spLocks noChangeShapeType="1"/>
            </p:cNvSpPr>
            <p:nvPr/>
          </p:nvSpPr>
          <p:spPr bwMode="auto">
            <a:xfrm>
              <a:off x="3534" y="3120"/>
              <a:ext cx="229" cy="1"/>
            </a:xfrm>
            <a:prstGeom prst="line">
              <a:avLst/>
            </a:prstGeom>
            <a:noFill/>
            <a:ln w="44450">
              <a:solidFill>
                <a:srgbClr val="00FF00"/>
              </a:solidFill>
              <a:round/>
              <a:headEnd/>
              <a:tailEnd/>
            </a:ln>
            <a:extLst>
              <a:ext uri="{909E8E84-426E-40DD-AFC4-6F175D3DCCD1}">
                <a14:hiddenFill xmlns:a14="http://schemas.microsoft.com/office/drawing/2010/main">
                  <a:noFill/>
                </a14:hiddenFill>
              </a:ext>
            </a:extLst>
          </p:spPr>
          <p:txBody>
            <a:bodyPr/>
            <a:lstStyle/>
            <a:p>
              <a:endParaRPr lang="en-GB" sz="1620"/>
            </a:p>
          </p:txBody>
        </p:sp>
      </p:grpSp>
      <p:grpSp>
        <p:nvGrpSpPr>
          <p:cNvPr id="97305" name="Group 1526"/>
          <p:cNvGrpSpPr>
            <a:grpSpLocks/>
          </p:cNvGrpSpPr>
          <p:nvPr/>
        </p:nvGrpSpPr>
        <p:grpSpPr bwMode="auto">
          <a:xfrm>
            <a:off x="6426518" y="2214563"/>
            <a:ext cx="272892" cy="451485"/>
            <a:chOff x="3240" y="1080"/>
            <a:chExt cx="222" cy="301"/>
          </a:xfrm>
        </p:grpSpPr>
        <p:sp>
          <p:nvSpPr>
            <p:cNvPr id="97657" name="Line 1527"/>
            <p:cNvSpPr>
              <a:spLocks noChangeShapeType="1"/>
            </p:cNvSpPr>
            <p:nvPr/>
          </p:nvSpPr>
          <p:spPr bwMode="auto">
            <a:xfrm>
              <a:off x="3354" y="1080"/>
              <a:ext cx="1" cy="2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20"/>
            </a:p>
          </p:txBody>
        </p:sp>
        <p:grpSp>
          <p:nvGrpSpPr>
            <p:cNvPr id="97658" name="Group 1528"/>
            <p:cNvGrpSpPr>
              <a:grpSpLocks/>
            </p:cNvGrpSpPr>
            <p:nvPr/>
          </p:nvGrpSpPr>
          <p:grpSpPr bwMode="auto">
            <a:xfrm>
              <a:off x="3240" y="1321"/>
              <a:ext cx="222" cy="60"/>
              <a:chOff x="3240" y="1321"/>
              <a:chExt cx="222" cy="60"/>
            </a:xfrm>
          </p:grpSpPr>
          <p:sp>
            <p:nvSpPr>
              <p:cNvPr id="97659" name="Oval 1529"/>
              <p:cNvSpPr>
                <a:spLocks noChangeArrowheads="1"/>
              </p:cNvSpPr>
              <p:nvPr/>
            </p:nvSpPr>
            <p:spPr bwMode="auto">
              <a:xfrm>
                <a:off x="3240" y="1321"/>
                <a:ext cx="111" cy="60"/>
              </a:xfrm>
              <a:prstGeom prst="ellipse">
                <a:avLst/>
              </a:prstGeom>
              <a:solidFill>
                <a:srgbClr val="000000"/>
              </a:solidFill>
              <a:ln w="11113">
                <a:solidFill>
                  <a:srgbClr val="FFFFFF"/>
                </a:solidFill>
                <a:round/>
                <a:headEnd/>
                <a:tailEnd/>
              </a:ln>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60" name="Oval 1530"/>
              <p:cNvSpPr>
                <a:spLocks noChangeArrowheads="1"/>
              </p:cNvSpPr>
              <p:nvPr/>
            </p:nvSpPr>
            <p:spPr bwMode="auto">
              <a:xfrm>
                <a:off x="3350" y="1321"/>
                <a:ext cx="112" cy="60"/>
              </a:xfrm>
              <a:prstGeom prst="ellipse">
                <a:avLst/>
              </a:prstGeom>
              <a:solidFill>
                <a:srgbClr val="000000"/>
              </a:solidFill>
              <a:ln w="11113">
                <a:solidFill>
                  <a:srgbClr val="FFFFFF"/>
                </a:solidFill>
                <a:round/>
                <a:headEnd/>
                <a:tailEnd/>
              </a:ln>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grpSp>
      <p:sp>
        <p:nvSpPr>
          <p:cNvPr id="97306" name="Rectangle 1531"/>
          <p:cNvSpPr>
            <a:spLocks noChangeArrowheads="1"/>
          </p:cNvSpPr>
          <p:nvPr/>
        </p:nvSpPr>
        <p:spPr bwMode="auto">
          <a:xfrm>
            <a:off x="4880610" y="2170272"/>
            <a:ext cx="108683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1980">
                <a:solidFill>
                  <a:srgbClr val="000099"/>
                </a:solidFill>
                <a:latin typeface="Arial" charset="0"/>
              </a:rPr>
              <a:t>Substrate</a:t>
            </a:r>
            <a:br>
              <a:rPr lang="en-GB" altLang="x-none" sz="1980">
                <a:solidFill>
                  <a:srgbClr val="000099"/>
                </a:solidFill>
                <a:latin typeface="Arial" charset="0"/>
              </a:rPr>
            </a:br>
            <a:r>
              <a:rPr lang="en-GB" altLang="x-none" sz="1980">
                <a:solidFill>
                  <a:srgbClr val="000099"/>
                </a:solidFill>
                <a:latin typeface="Arial" charset="0"/>
              </a:rPr>
              <a:t>   +  H</a:t>
            </a:r>
            <a:r>
              <a:rPr lang="en-GB" altLang="x-none" sz="1980" baseline="-25000">
                <a:solidFill>
                  <a:srgbClr val="000099"/>
                </a:solidFill>
                <a:latin typeface="Arial" charset="0"/>
              </a:rPr>
              <a:t>2</a:t>
            </a:r>
            <a:endParaRPr lang="en-GB" altLang="x-none" sz="1980" baseline="-25000">
              <a:solidFill>
                <a:srgbClr val="000099"/>
              </a:solidFill>
              <a:latin typeface="Times New Roman" charset="0"/>
            </a:endParaRPr>
          </a:p>
        </p:txBody>
      </p:sp>
      <p:sp>
        <p:nvSpPr>
          <p:cNvPr id="97307" name="Rectangle 1532"/>
          <p:cNvSpPr>
            <a:spLocks noChangeArrowheads="1"/>
          </p:cNvSpPr>
          <p:nvPr/>
        </p:nvSpPr>
        <p:spPr bwMode="auto">
          <a:xfrm>
            <a:off x="7116604" y="2170272"/>
            <a:ext cx="253274"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1980">
                <a:solidFill>
                  <a:srgbClr val="00FF00"/>
                </a:solidFill>
                <a:latin typeface="Arial" charset="0"/>
              </a:rPr>
              <a:t>sc</a:t>
            </a:r>
            <a:endParaRPr lang="en-GB" altLang="x-none" sz="1980">
              <a:solidFill>
                <a:srgbClr val="00FF00"/>
              </a:solidFill>
              <a:latin typeface="Times New Roman" charset="0"/>
            </a:endParaRPr>
          </a:p>
        </p:txBody>
      </p:sp>
      <p:sp>
        <p:nvSpPr>
          <p:cNvPr id="97308" name="Rectangle 1533"/>
          <p:cNvSpPr>
            <a:spLocks noChangeArrowheads="1"/>
          </p:cNvSpPr>
          <p:nvPr/>
        </p:nvSpPr>
        <p:spPr bwMode="auto">
          <a:xfrm>
            <a:off x="7349490" y="2170272"/>
            <a:ext cx="549831"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1980">
                <a:solidFill>
                  <a:srgbClr val="00FF00"/>
                </a:solidFill>
                <a:latin typeface="Arial" charset="0"/>
              </a:rPr>
              <a:t>Fluid</a:t>
            </a:r>
            <a:endParaRPr lang="en-GB" altLang="x-none" sz="1980">
              <a:solidFill>
                <a:srgbClr val="00FF00"/>
              </a:solidFill>
              <a:latin typeface="Times New Roman" charset="0"/>
            </a:endParaRPr>
          </a:p>
        </p:txBody>
      </p:sp>
      <p:sp>
        <p:nvSpPr>
          <p:cNvPr id="97309" name="Rectangle 1534"/>
          <p:cNvSpPr>
            <a:spLocks noChangeArrowheads="1"/>
          </p:cNvSpPr>
          <p:nvPr/>
        </p:nvSpPr>
        <p:spPr bwMode="auto">
          <a:xfrm>
            <a:off x="7312343" y="5062062"/>
            <a:ext cx="549831"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1980">
                <a:solidFill>
                  <a:srgbClr val="00FF00"/>
                </a:solidFill>
                <a:latin typeface="Arial" charset="0"/>
              </a:rPr>
              <a:t>Fluid</a:t>
            </a:r>
            <a:endParaRPr lang="en-GB" altLang="x-none" sz="1980">
              <a:solidFill>
                <a:srgbClr val="00FF00"/>
              </a:solidFill>
              <a:latin typeface="Times New Roman" charset="0"/>
            </a:endParaRPr>
          </a:p>
        </p:txBody>
      </p:sp>
      <p:sp>
        <p:nvSpPr>
          <p:cNvPr id="97310" name="Oval 1535"/>
          <p:cNvSpPr>
            <a:spLocks noChangeArrowheads="1"/>
          </p:cNvSpPr>
          <p:nvPr/>
        </p:nvSpPr>
        <p:spPr bwMode="auto">
          <a:xfrm>
            <a:off x="6197918" y="4540568"/>
            <a:ext cx="758667" cy="377190"/>
          </a:xfrm>
          <a:prstGeom prst="ellipse">
            <a:avLst/>
          </a:prstGeom>
          <a:solidFill>
            <a:srgbClr val="000000"/>
          </a:solidFill>
          <a:ln w="11113">
            <a:solidFill>
              <a:srgbClr val="FFFFFF"/>
            </a:solidFill>
            <a:round/>
            <a:headEnd/>
            <a:tailEnd/>
          </a:ln>
        </p:spPr>
        <p:txBody>
          <a:bodyPr lIns="91438" tIns="45718" rIns="91438" bIns="45718"/>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311" name="Rectangle 1536"/>
          <p:cNvSpPr>
            <a:spLocks noChangeArrowheads="1"/>
          </p:cNvSpPr>
          <p:nvPr/>
        </p:nvSpPr>
        <p:spPr bwMode="auto">
          <a:xfrm>
            <a:off x="6272213" y="4646295"/>
            <a:ext cx="631508" cy="1771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8" rIns="91438" bIns="45718"/>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312" name="Rectangle 1537"/>
          <p:cNvSpPr>
            <a:spLocks noChangeArrowheads="1"/>
          </p:cNvSpPr>
          <p:nvPr/>
        </p:nvSpPr>
        <p:spPr bwMode="auto">
          <a:xfrm>
            <a:off x="6272213" y="4637723"/>
            <a:ext cx="642805" cy="1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1170">
                <a:solidFill>
                  <a:srgbClr val="FFFFFF"/>
                </a:solidFill>
                <a:latin typeface="Arial" charset="0"/>
              </a:rPr>
              <a:t>on-line IR</a:t>
            </a:r>
            <a:endParaRPr lang="en-GB" altLang="x-none" sz="1980">
              <a:latin typeface="Times New Roman" charset="0"/>
            </a:endParaRPr>
          </a:p>
        </p:txBody>
      </p:sp>
      <p:sp>
        <p:nvSpPr>
          <p:cNvPr id="97313" name="Rectangle 1538"/>
          <p:cNvSpPr>
            <a:spLocks noChangeArrowheads="1"/>
          </p:cNvSpPr>
          <p:nvPr/>
        </p:nvSpPr>
        <p:spPr bwMode="auto">
          <a:xfrm>
            <a:off x="5629275" y="3367565"/>
            <a:ext cx="8720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1800">
                <a:solidFill>
                  <a:srgbClr val="CC66FF"/>
                </a:solidFill>
                <a:latin typeface="Arial" charset="0"/>
              </a:rPr>
              <a:t>Reactor </a:t>
            </a:r>
            <a:endParaRPr lang="en-GB" altLang="x-none" sz="1980">
              <a:solidFill>
                <a:srgbClr val="CC66FF"/>
              </a:solidFill>
              <a:latin typeface="Times New Roman" charset="0"/>
            </a:endParaRPr>
          </a:p>
        </p:txBody>
      </p:sp>
      <p:sp>
        <p:nvSpPr>
          <p:cNvPr id="97314" name="Rectangle 1539"/>
          <p:cNvSpPr>
            <a:spLocks noChangeArrowheads="1"/>
          </p:cNvSpPr>
          <p:nvPr/>
        </p:nvSpPr>
        <p:spPr bwMode="auto">
          <a:xfrm>
            <a:off x="5910739" y="3526156"/>
            <a:ext cx="198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1800">
                <a:solidFill>
                  <a:srgbClr val="CC66FF"/>
                </a:solidFill>
                <a:latin typeface="Arial" charset="0"/>
              </a:rPr>
              <a:t>+ </a:t>
            </a:r>
            <a:endParaRPr lang="en-GB" altLang="x-none" sz="1980">
              <a:solidFill>
                <a:srgbClr val="CC66FF"/>
              </a:solidFill>
              <a:latin typeface="Times New Roman" charset="0"/>
            </a:endParaRPr>
          </a:p>
        </p:txBody>
      </p:sp>
      <p:sp>
        <p:nvSpPr>
          <p:cNvPr id="97315" name="Rectangle 1540"/>
          <p:cNvSpPr>
            <a:spLocks noChangeArrowheads="1"/>
          </p:cNvSpPr>
          <p:nvPr/>
        </p:nvSpPr>
        <p:spPr bwMode="auto">
          <a:xfrm>
            <a:off x="5590699" y="3703321"/>
            <a:ext cx="8335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1800">
                <a:solidFill>
                  <a:srgbClr val="CC66FF"/>
                </a:solidFill>
                <a:latin typeface="Arial" charset="0"/>
              </a:rPr>
              <a:t>Catalyst</a:t>
            </a:r>
            <a:endParaRPr lang="en-GB" altLang="x-none" sz="1980">
              <a:solidFill>
                <a:srgbClr val="CC66FF"/>
              </a:solidFill>
              <a:latin typeface="Times New Roman" charset="0"/>
            </a:endParaRPr>
          </a:p>
        </p:txBody>
      </p:sp>
      <p:grpSp>
        <p:nvGrpSpPr>
          <p:cNvPr id="97316" name="Group 1541"/>
          <p:cNvGrpSpPr>
            <a:grpSpLocks/>
          </p:cNvGrpSpPr>
          <p:nvPr/>
        </p:nvGrpSpPr>
        <p:grpSpPr bwMode="auto">
          <a:xfrm>
            <a:off x="7535228" y="2520315"/>
            <a:ext cx="107157" cy="2518887"/>
            <a:chOff x="4040" y="1280"/>
            <a:chExt cx="76" cy="1677"/>
          </a:xfrm>
        </p:grpSpPr>
        <p:sp>
          <p:nvSpPr>
            <p:cNvPr id="97644" name="Freeform 1542"/>
            <p:cNvSpPr>
              <a:spLocks/>
            </p:cNvSpPr>
            <p:nvPr/>
          </p:nvSpPr>
          <p:spPr bwMode="auto">
            <a:xfrm>
              <a:off x="4040" y="1280"/>
              <a:ext cx="76" cy="119"/>
            </a:xfrm>
            <a:custGeom>
              <a:avLst/>
              <a:gdLst>
                <a:gd name="T0" fmla="*/ 35 w 76"/>
                <a:gd name="T1" fmla="*/ 0 h 119"/>
                <a:gd name="T2" fmla="*/ 76 w 76"/>
                <a:gd name="T3" fmla="*/ 119 h 119"/>
                <a:gd name="T4" fmla="*/ 35 w 76"/>
                <a:gd name="T5" fmla="*/ 82 h 119"/>
                <a:gd name="T6" fmla="*/ 0 w 76"/>
                <a:gd name="T7" fmla="*/ 119 h 119"/>
                <a:gd name="T8" fmla="*/ 35 w 76"/>
                <a:gd name="T9" fmla="*/ 0 h 119"/>
                <a:gd name="T10" fmla="*/ 0 60000 65536"/>
                <a:gd name="T11" fmla="*/ 0 60000 65536"/>
                <a:gd name="T12" fmla="*/ 0 60000 65536"/>
                <a:gd name="T13" fmla="*/ 0 60000 65536"/>
                <a:gd name="T14" fmla="*/ 0 60000 65536"/>
                <a:gd name="T15" fmla="*/ 0 w 76"/>
                <a:gd name="T16" fmla="*/ 0 h 119"/>
                <a:gd name="T17" fmla="*/ 76 w 76"/>
                <a:gd name="T18" fmla="*/ 119 h 119"/>
              </a:gdLst>
              <a:ahLst/>
              <a:cxnLst>
                <a:cxn ang="T10">
                  <a:pos x="T0" y="T1"/>
                </a:cxn>
                <a:cxn ang="T11">
                  <a:pos x="T2" y="T3"/>
                </a:cxn>
                <a:cxn ang="T12">
                  <a:pos x="T4" y="T5"/>
                </a:cxn>
                <a:cxn ang="T13">
                  <a:pos x="T6" y="T7"/>
                </a:cxn>
                <a:cxn ang="T14">
                  <a:pos x="T8" y="T9"/>
                </a:cxn>
              </a:cxnLst>
              <a:rect l="T15" t="T16" r="T17" b="T18"/>
              <a:pathLst>
                <a:path w="76" h="119">
                  <a:moveTo>
                    <a:pt x="35" y="0"/>
                  </a:moveTo>
                  <a:lnTo>
                    <a:pt x="76" y="119"/>
                  </a:lnTo>
                  <a:lnTo>
                    <a:pt x="35" y="82"/>
                  </a:lnTo>
                  <a:lnTo>
                    <a:pt x="0" y="119"/>
                  </a:lnTo>
                  <a:lnTo>
                    <a:pt x="35" y="0"/>
                  </a:lnTo>
                  <a:close/>
                </a:path>
              </a:pathLst>
            </a:custGeom>
            <a:solidFill>
              <a:srgbClr val="00FF00"/>
            </a:solidFill>
            <a:ln w="9525">
              <a:solidFill>
                <a:srgbClr val="00FF00"/>
              </a:solidFill>
              <a:round/>
              <a:headEnd/>
              <a:tailEnd/>
            </a:ln>
          </p:spPr>
          <p:txBody>
            <a:bodyPr/>
            <a:lstStyle/>
            <a:p>
              <a:endParaRPr lang="en-GB" sz="1620"/>
            </a:p>
          </p:txBody>
        </p:sp>
        <p:sp>
          <p:nvSpPr>
            <p:cNvPr id="97645" name="Line 1543"/>
            <p:cNvSpPr>
              <a:spLocks noChangeShapeType="1"/>
            </p:cNvSpPr>
            <p:nvPr/>
          </p:nvSpPr>
          <p:spPr bwMode="auto">
            <a:xfrm flipV="1">
              <a:off x="4075" y="2898"/>
              <a:ext cx="1" cy="59"/>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97646" name="Line 1544"/>
            <p:cNvSpPr>
              <a:spLocks noChangeShapeType="1"/>
            </p:cNvSpPr>
            <p:nvPr/>
          </p:nvSpPr>
          <p:spPr bwMode="auto">
            <a:xfrm flipV="1">
              <a:off x="4075" y="2764"/>
              <a:ext cx="1" cy="59"/>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97647" name="Line 1545"/>
            <p:cNvSpPr>
              <a:spLocks noChangeShapeType="1"/>
            </p:cNvSpPr>
            <p:nvPr/>
          </p:nvSpPr>
          <p:spPr bwMode="auto">
            <a:xfrm flipV="1">
              <a:off x="4075" y="2631"/>
              <a:ext cx="1" cy="59"/>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97648" name="Line 1546"/>
            <p:cNvSpPr>
              <a:spLocks noChangeShapeType="1"/>
            </p:cNvSpPr>
            <p:nvPr/>
          </p:nvSpPr>
          <p:spPr bwMode="auto">
            <a:xfrm flipV="1">
              <a:off x="4075" y="2497"/>
              <a:ext cx="1" cy="59"/>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97649" name="Line 1547"/>
            <p:cNvSpPr>
              <a:spLocks noChangeShapeType="1"/>
            </p:cNvSpPr>
            <p:nvPr/>
          </p:nvSpPr>
          <p:spPr bwMode="auto">
            <a:xfrm flipV="1">
              <a:off x="4075" y="2363"/>
              <a:ext cx="1" cy="60"/>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97650" name="Line 1548"/>
            <p:cNvSpPr>
              <a:spLocks noChangeShapeType="1"/>
            </p:cNvSpPr>
            <p:nvPr/>
          </p:nvSpPr>
          <p:spPr bwMode="auto">
            <a:xfrm flipV="1">
              <a:off x="4075" y="2230"/>
              <a:ext cx="1" cy="59"/>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97651" name="Line 1549"/>
            <p:cNvSpPr>
              <a:spLocks noChangeShapeType="1"/>
            </p:cNvSpPr>
            <p:nvPr/>
          </p:nvSpPr>
          <p:spPr bwMode="auto">
            <a:xfrm flipV="1">
              <a:off x="4075" y="2096"/>
              <a:ext cx="1" cy="60"/>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97652" name="Line 1550"/>
            <p:cNvSpPr>
              <a:spLocks noChangeShapeType="1"/>
            </p:cNvSpPr>
            <p:nvPr/>
          </p:nvSpPr>
          <p:spPr bwMode="auto">
            <a:xfrm flipV="1">
              <a:off x="4075" y="1963"/>
              <a:ext cx="1" cy="59"/>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97653" name="Line 1551"/>
            <p:cNvSpPr>
              <a:spLocks noChangeShapeType="1"/>
            </p:cNvSpPr>
            <p:nvPr/>
          </p:nvSpPr>
          <p:spPr bwMode="auto">
            <a:xfrm flipV="1">
              <a:off x="4075" y="1829"/>
              <a:ext cx="1" cy="60"/>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97654" name="Line 1552"/>
            <p:cNvSpPr>
              <a:spLocks noChangeShapeType="1"/>
            </p:cNvSpPr>
            <p:nvPr/>
          </p:nvSpPr>
          <p:spPr bwMode="auto">
            <a:xfrm flipV="1">
              <a:off x="4075" y="1696"/>
              <a:ext cx="1" cy="59"/>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97655" name="Line 1553"/>
            <p:cNvSpPr>
              <a:spLocks noChangeShapeType="1"/>
            </p:cNvSpPr>
            <p:nvPr/>
          </p:nvSpPr>
          <p:spPr bwMode="auto">
            <a:xfrm flipV="1">
              <a:off x="4075" y="1562"/>
              <a:ext cx="1" cy="60"/>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GB" sz="1620"/>
            </a:p>
          </p:txBody>
        </p:sp>
        <p:sp>
          <p:nvSpPr>
            <p:cNvPr id="97656" name="Line 1554"/>
            <p:cNvSpPr>
              <a:spLocks noChangeShapeType="1"/>
            </p:cNvSpPr>
            <p:nvPr/>
          </p:nvSpPr>
          <p:spPr bwMode="auto">
            <a:xfrm flipV="1">
              <a:off x="4075" y="1429"/>
              <a:ext cx="1" cy="59"/>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GB" sz="1620"/>
            </a:p>
          </p:txBody>
        </p:sp>
      </p:grpSp>
      <p:grpSp>
        <p:nvGrpSpPr>
          <p:cNvPr id="97317" name="Group 1762"/>
          <p:cNvGrpSpPr>
            <a:grpSpLocks/>
          </p:cNvGrpSpPr>
          <p:nvPr/>
        </p:nvGrpSpPr>
        <p:grpSpPr bwMode="auto">
          <a:xfrm>
            <a:off x="6453664" y="3313272"/>
            <a:ext cx="214313" cy="84296"/>
            <a:chOff x="3264" y="1840"/>
            <a:chExt cx="174" cy="56"/>
          </a:xfrm>
        </p:grpSpPr>
        <p:sp>
          <p:nvSpPr>
            <p:cNvPr id="97482" name="Freeform 1763"/>
            <p:cNvSpPr>
              <a:spLocks/>
            </p:cNvSpPr>
            <p:nvPr/>
          </p:nvSpPr>
          <p:spPr bwMode="auto">
            <a:xfrm>
              <a:off x="343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83" name="Freeform 1764"/>
            <p:cNvSpPr>
              <a:spLocks/>
            </p:cNvSpPr>
            <p:nvPr/>
          </p:nvSpPr>
          <p:spPr bwMode="auto">
            <a:xfrm>
              <a:off x="326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84" name="Freeform 1765"/>
            <p:cNvSpPr>
              <a:spLocks/>
            </p:cNvSpPr>
            <p:nvPr/>
          </p:nvSpPr>
          <p:spPr bwMode="auto">
            <a:xfrm>
              <a:off x="343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85" name="Freeform 1766"/>
            <p:cNvSpPr>
              <a:spLocks/>
            </p:cNvSpPr>
            <p:nvPr/>
          </p:nvSpPr>
          <p:spPr bwMode="auto">
            <a:xfrm>
              <a:off x="326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86" name="Freeform 1767"/>
            <p:cNvSpPr>
              <a:spLocks/>
            </p:cNvSpPr>
            <p:nvPr/>
          </p:nvSpPr>
          <p:spPr bwMode="auto">
            <a:xfrm>
              <a:off x="343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87" name="Rectangle 1768"/>
            <p:cNvSpPr>
              <a:spLocks noChangeArrowheads="1"/>
            </p:cNvSpPr>
            <p:nvPr/>
          </p:nvSpPr>
          <p:spPr bwMode="auto">
            <a:xfrm>
              <a:off x="3264" y="1844"/>
              <a:ext cx="7" cy="52"/>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488" name="Rectangle 1769"/>
            <p:cNvSpPr>
              <a:spLocks noChangeArrowheads="1"/>
            </p:cNvSpPr>
            <p:nvPr/>
          </p:nvSpPr>
          <p:spPr bwMode="auto">
            <a:xfrm>
              <a:off x="3430" y="1844"/>
              <a:ext cx="7" cy="52"/>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489" name="Freeform 1770"/>
            <p:cNvSpPr>
              <a:spLocks/>
            </p:cNvSpPr>
            <p:nvPr/>
          </p:nvSpPr>
          <p:spPr bwMode="auto">
            <a:xfrm>
              <a:off x="3271"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90" name="Freeform 1771"/>
            <p:cNvSpPr>
              <a:spLocks/>
            </p:cNvSpPr>
            <p:nvPr/>
          </p:nvSpPr>
          <p:spPr bwMode="auto">
            <a:xfrm>
              <a:off x="343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91" name="Freeform 1772"/>
            <p:cNvSpPr>
              <a:spLocks/>
            </p:cNvSpPr>
            <p:nvPr/>
          </p:nvSpPr>
          <p:spPr bwMode="auto">
            <a:xfrm>
              <a:off x="3271"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92" name="Freeform 1773"/>
            <p:cNvSpPr>
              <a:spLocks/>
            </p:cNvSpPr>
            <p:nvPr/>
          </p:nvSpPr>
          <p:spPr bwMode="auto">
            <a:xfrm>
              <a:off x="343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93" name="Freeform 1774"/>
            <p:cNvSpPr>
              <a:spLocks/>
            </p:cNvSpPr>
            <p:nvPr/>
          </p:nvSpPr>
          <p:spPr bwMode="auto">
            <a:xfrm>
              <a:off x="3271"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94" name="Freeform 1775"/>
            <p:cNvSpPr>
              <a:spLocks/>
            </p:cNvSpPr>
            <p:nvPr/>
          </p:nvSpPr>
          <p:spPr bwMode="auto">
            <a:xfrm>
              <a:off x="343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95" name="Freeform 1776"/>
            <p:cNvSpPr>
              <a:spLocks/>
            </p:cNvSpPr>
            <p:nvPr/>
          </p:nvSpPr>
          <p:spPr bwMode="auto">
            <a:xfrm>
              <a:off x="3271"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96" name="Freeform 1777"/>
            <p:cNvSpPr>
              <a:spLocks/>
            </p:cNvSpPr>
            <p:nvPr/>
          </p:nvSpPr>
          <p:spPr bwMode="auto">
            <a:xfrm>
              <a:off x="343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97" name="Freeform 1778"/>
            <p:cNvSpPr>
              <a:spLocks/>
            </p:cNvSpPr>
            <p:nvPr/>
          </p:nvSpPr>
          <p:spPr bwMode="auto">
            <a:xfrm>
              <a:off x="3271"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98" name="Freeform 1779"/>
            <p:cNvSpPr>
              <a:spLocks/>
            </p:cNvSpPr>
            <p:nvPr/>
          </p:nvSpPr>
          <p:spPr bwMode="auto">
            <a:xfrm>
              <a:off x="343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99" name="Freeform 1780"/>
            <p:cNvSpPr>
              <a:spLocks/>
            </p:cNvSpPr>
            <p:nvPr/>
          </p:nvSpPr>
          <p:spPr bwMode="auto">
            <a:xfrm>
              <a:off x="3271"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00" name="Freeform 1781"/>
            <p:cNvSpPr>
              <a:spLocks/>
            </p:cNvSpPr>
            <p:nvPr/>
          </p:nvSpPr>
          <p:spPr bwMode="auto">
            <a:xfrm>
              <a:off x="343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01" name="Rectangle 1782"/>
            <p:cNvSpPr>
              <a:spLocks noChangeArrowheads="1"/>
            </p:cNvSpPr>
            <p:nvPr/>
          </p:nvSpPr>
          <p:spPr bwMode="auto">
            <a:xfrm>
              <a:off x="3271" y="1844"/>
              <a:ext cx="7" cy="52"/>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02" name="Rectangle 1783"/>
            <p:cNvSpPr>
              <a:spLocks noChangeArrowheads="1"/>
            </p:cNvSpPr>
            <p:nvPr/>
          </p:nvSpPr>
          <p:spPr bwMode="auto">
            <a:xfrm>
              <a:off x="3424" y="1844"/>
              <a:ext cx="6" cy="52"/>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03" name="Freeform 1784"/>
            <p:cNvSpPr>
              <a:spLocks/>
            </p:cNvSpPr>
            <p:nvPr/>
          </p:nvSpPr>
          <p:spPr bwMode="auto">
            <a:xfrm>
              <a:off x="3278"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04" name="Freeform 1785"/>
            <p:cNvSpPr>
              <a:spLocks/>
            </p:cNvSpPr>
            <p:nvPr/>
          </p:nvSpPr>
          <p:spPr bwMode="auto">
            <a:xfrm>
              <a:off x="342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05" name="Freeform 1786"/>
            <p:cNvSpPr>
              <a:spLocks/>
            </p:cNvSpPr>
            <p:nvPr/>
          </p:nvSpPr>
          <p:spPr bwMode="auto">
            <a:xfrm>
              <a:off x="3278"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06" name="Freeform 1787"/>
            <p:cNvSpPr>
              <a:spLocks/>
            </p:cNvSpPr>
            <p:nvPr/>
          </p:nvSpPr>
          <p:spPr bwMode="auto">
            <a:xfrm>
              <a:off x="342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07" name="Freeform 1788"/>
            <p:cNvSpPr>
              <a:spLocks/>
            </p:cNvSpPr>
            <p:nvPr/>
          </p:nvSpPr>
          <p:spPr bwMode="auto">
            <a:xfrm>
              <a:off x="3278"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08" name="Freeform 1789"/>
            <p:cNvSpPr>
              <a:spLocks/>
            </p:cNvSpPr>
            <p:nvPr/>
          </p:nvSpPr>
          <p:spPr bwMode="auto">
            <a:xfrm>
              <a:off x="342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09" name="Freeform 1790"/>
            <p:cNvSpPr>
              <a:spLocks/>
            </p:cNvSpPr>
            <p:nvPr/>
          </p:nvSpPr>
          <p:spPr bwMode="auto">
            <a:xfrm>
              <a:off x="3278"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10" name="Freeform 1791"/>
            <p:cNvSpPr>
              <a:spLocks/>
            </p:cNvSpPr>
            <p:nvPr/>
          </p:nvSpPr>
          <p:spPr bwMode="auto">
            <a:xfrm>
              <a:off x="342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11" name="Freeform 1792"/>
            <p:cNvSpPr>
              <a:spLocks/>
            </p:cNvSpPr>
            <p:nvPr/>
          </p:nvSpPr>
          <p:spPr bwMode="auto">
            <a:xfrm>
              <a:off x="3278"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12" name="Freeform 1793"/>
            <p:cNvSpPr>
              <a:spLocks/>
            </p:cNvSpPr>
            <p:nvPr/>
          </p:nvSpPr>
          <p:spPr bwMode="auto">
            <a:xfrm>
              <a:off x="342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13" name="Rectangle 1794"/>
            <p:cNvSpPr>
              <a:spLocks noChangeArrowheads="1"/>
            </p:cNvSpPr>
            <p:nvPr/>
          </p:nvSpPr>
          <p:spPr bwMode="auto">
            <a:xfrm>
              <a:off x="3278" y="1844"/>
              <a:ext cx="7" cy="52"/>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14" name="Rectangle 1795"/>
            <p:cNvSpPr>
              <a:spLocks noChangeArrowheads="1"/>
            </p:cNvSpPr>
            <p:nvPr/>
          </p:nvSpPr>
          <p:spPr bwMode="auto">
            <a:xfrm>
              <a:off x="3417" y="1844"/>
              <a:ext cx="7" cy="52"/>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15" name="Freeform 1796"/>
            <p:cNvSpPr>
              <a:spLocks/>
            </p:cNvSpPr>
            <p:nvPr/>
          </p:nvSpPr>
          <p:spPr bwMode="auto">
            <a:xfrm>
              <a:off x="3285"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16" name="Freeform 1797"/>
            <p:cNvSpPr>
              <a:spLocks/>
            </p:cNvSpPr>
            <p:nvPr/>
          </p:nvSpPr>
          <p:spPr bwMode="auto">
            <a:xfrm>
              <a:off x="341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17" name="Freeform 1798"/>
            <p:cNvSpPr>
              <a:spLocks/>
            </p:cNvSpPr>
            <p:nvPr/>
          </p:nvSpPr>
          <p:spPr bwMode="auto">
            <a:xfrm>
              <a:off x="3285"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18" name="Freeform 1799"/>
            <p:cNvSpPr>
              <a:spLocks/>
            </p:cNvSpPr>
            <p:nvPr/>
          </p:nvSpPr>
          <p:spPr bwMode="auto">
            <a:xfrm>
              <a:off x="341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19" name="Freeform 1800"/>
            <p:cNvSpPr>
              <a:spLocks/>
            </p:cNvSpPr>
            <p:nvPr/>
          </p:nvSpPr>
          <p:spPr bwMode="auto">
            <a:xfrm>
              <a:off x="3285"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20" name="Freeform 1801"/>
            <p:cNvSpPr>
              <a:spLocks/>
            </p:cNvSpPr>
            <p:nvPr/>
          </p:nvSpPr>
          <p:spPr bwMode="auto">
            <a:xfrm>
              <a:off x="341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21" name="Freeform 1802"/>
            <p:cNvSpPr>
              <a:spLocks/>
            </p:cNvSpPr>
            <p:nvPr/>
          </p:nvSpPr>
          <p:spPr bwMode="auto">
            <a:xfrm>
              <a:off x="3285"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22" name="Freeform 1803"/>
            <p:cNvSpPr>
              <a:spLocks/>
            </p:cNvSpPr>
            <p:nvPr/>
          </p:nvSpPr>
          <p:spPr bwMode="auto">
            <a:xfrm>
              <a:off x="341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4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23" name="Freeform 1804"/>
            <p:cNvSpPr>
              <a:spLocks/>
            </p:cNvSpPr>
            <p:nvPr/>
          </p:nvSpPr>
          <p:spPr bwMode="auto">
            <a:xfrm>
              <a:off x="3285"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4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24" name="Freeform 1805"/>
            <p:cNvSpPr>
              <a:spLocks/>
            </p:cNvSpPr>
            <p:nvPr/>
          </p:nvSpPr>
          <p:spPr bwMode="auto">
            <a:xfrm>
              <a:off x="341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25" name="Freeform 1806"/>
            <p:cNvSpPr>
              <a:spLocks/>
            </p:cNvSpPr>
            <p:nvPr/>
          </p:nvSpPr>
          <p:spPr bwMode="auto">
            <a:xfrm>
              <a:off x="3285"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26" name="Freeform 1807"/>
            <p:cNvSpPr>
              <a:spLocks/>
            </p:cNvSpPr>
            <p:nvPr/>
          </p:nvSpPr>
          <p:spPr bwMode="auto">
            <a:xfrm>
              <a:off x="341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27" name="Rectangle 1808"/>
            <p:cNvSpPr>
              <a:spLocks noChangeArrowheads="1"/>
            </p:cNvSpPr>
            <p:nvPr/>
          </p:nvSpPr>
          <p:spPr bwMode="auto">
            <a:xfrm>
              <a:off x="3285" y="1844"/>
              <a:ext cx="7" cy="52"/>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28" name="Rectangle 1809"/>
            <p:cNvSpPr>
              <a:spLocks noChangeArrowheads="1"/>
            </p:cNvSpPr>
            <p:nvPr/>
          </p:nvSpPr>
          <p:spPr bwMode="auto">
            <a:xfrm>
              <a:off x="3410" y="1844"/>
              <a:ext cx="7" cy="52"/>
            </a:xfrm>
            <a:prstGeom prst="rect">
              <a:avLst/>
            </a:prstGeom>
            <a:solidFill>
              <a:srgbClr val="9E9E9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29" name="Freeform 1810"/>
            <p:cNvSpPr>
              <a:spLocks/>
            </p:cNvSpPr>
            <p:nvPr/>
          </p:nvSpPr>
          <p:spPr bwMode="auto">
            <a:xfrm>
              <a:off x="3292"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30" name="Freeform 1811"/>
            <p:cNvSpPr>
              <a:spLocks/>
            </p:cNvSpPr>
            <p:nvPr/>
          </p:nvSpPr>
          <p:spPr bwMode="auto">
            <a:xfrm>
              <a:off x="341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31" name="Freeform 1812"/>
            <p:cNvSpPr>
              <a:spLocks/>
            </p:cNvSpPr>
            <p:nvPr/>
          </p:nvSpPr>
          <p:spPr bwMode="auto">
            <a:xfrm>
              <a:off x="3292"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32" name="Freeform 1813"/>
            <p:cNvSpPr>
              <a:spLocks/>
            </p:cNvSpPr>
            <p:nvPr/>
          </p:nvSpPr>
          <p:spPr bwMode="auto">
            <a:xfrm>
              <a:off x="341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33" name="Freeform 1814"/>
            <p:cNvSpPr>
              <a:spLocks/>
            </p:cNvSpPr>
            <p:nvPr/>
          </p:nvSpPr>
          <p:spPr bwMode="auto">
            <a:xfrm>
              <a:off x="3292"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34" name="Freeform 1815"/>
            <p:cNvSpPr>
              <a:spLocks/>
            </p:cNvSpPr>
            <p:nvPr/>
          </p:nvSpPr>
          <p:spPr bwMode="auto">
            <a:xfrm>
              <a:off x="341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35" name="Freeform 1816"/>
            <p:cNvSpPr>
              <a:spLocks/>
            </p:cNvSpPr>
            <p:nvPr/>
          </p:nvSpPr>
          <p:spPr bwMode="auto">
            <a:xfrm>
              <a:off x="3292"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36" name="Freeform 1817"/>
            <p:cNvSpPr>
              <a:spLocks/>
            </p:cNvSpPr>
            <p:nvPr/>
          </p:nvSpPr>
          <p:spPr bwMode="auto">
            <a:xfrm>
              <a:off x="341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37" name="Freeform 1818"/>
            <p:cNvSpPr>
              <a:spLocks/>
            </p:cNvSpPr>
            <p:nvPr/>
          </p:nvSpPr>
          <p:spPr bwMode="auto">
            <a:xfrm>
              <a:off x="3292"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38" name="Freeform 1819"/>
            <p:cNvSpPr>
              <a:spLocks/>
            </p:cNvSpPr>
            <p:nvPr/>
          </p:nvSpPr>
          <p:spPr bwMode="auto">
            <a:xfrm>
              <a:off x="341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39" name="Rectangle 1820"/>
            <p:cNvSpPr>
              <a:spLocks noChangeArrowheads="1"/>
            </p:cNvSpPr>
            <p:nvPr/>
          </p:nvSpPr>
          <p:spPr bwMode="auto">
            <a:xfrm>
              <a:off x="3292" y="1844"/>
              <a:ext cx="7" cy="52"/>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40" name="Rectangle 1821"/>
            <p:cNvSpPr>
              <a:spLocks noChangeArrowheads="1"/>
            </p:cNvSpPr>
            <p:nvPr/>
          </p:nvSpPr>
          <p:spPr bwMode="auto">
            <a:xfrm>
              <a:off x="3403" y="1844"/>
              <a:ext cx="7" cy="52"/>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41" name="Freeform 1822"/>
            <p:cNvSpPr>
              <a:spLocks/>
            </p:cNvSpPr>
            <p:nvPr/>
          </p:nvSpPr>
          <p:spPr bwMode="auto">
            <a:xfrm>
              <a:off x="3299"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42" name="Freeform 1823"/>
            <p:cNvSpPr>
              <a:spLocks/>
            </p:cNvSpPr>
            <p:nvPr/>
          </p:nvSpPr>
          <p:spPr bwMode="auto">
            <a:xfrm>
              <a:off x="3403"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43" name="Freeform 1824"/>
            <p:cNvSpPr>
              <a:spLocks/>
            </p:cNvSpPr>
            <p:nvPr/>
          </p:nvSpPr>
          <p:spPr bwMode="auto">
            <a:xfrm>
              <a:off x="3299"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44" name="Freeform 1825"/>
            <p:cNvSpPr>
              <a:spLocks/>
            </p:cNvSpPr>
            <p:nvPr/>
          </p:nvSpPr>
          <p:spPr bwMode="auto">
            <a:xfrm>
              <a:off x="3403"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45" name="Freeform 1826"/>
            <p:cNvSpPr>
              <a:spLocks/>
            </p:cNvSpPr>
            <p:nvPr/>
          </p:nvSpPr>
          <p:spPr bwMode="auto">
            <a:xfrm>
              <a:off x="3299"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46" name="Freeform 1827"/>
            <p:cNvSpPr>
              <a:spLocks/>
            </p:cNvSpPr>
            <p:nvPr/>
          </p:nvSpPr>
          <p:spPr bwMode="auto">
            <a:xfrm>
              <a:off x="3403"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47" name="Freeform 1828"/>
            <p:cNvSpPr>
              <a:spLocks/>
            </p:cNvSpPr>
            <p:nvPr/>
          </p:nvSpPr>
          <p:spPr bwMode="auto">
            <a:xfrm>
              <a:off x="3299"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48" name="Freeform 1829"/>
            <p:cNvSpPr>
              <a:spLocks/>
            </p:cNvSpPr>
            <p:nvPr/>
          </p:nvSpPr>
          <p:spPr bwMode="auto">
            <a:xfrm>
              <a:off x="3403"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49" name="Freeform 1830"/>
            <p:cNvSpPr>
              <a:spLocks/>
            </p:cNvSpPr>
            <p:nvPr/>
          </p:nvSpPr>
          <p:spPr bwMode="auto">
            <a:xfrm>
              <a:off x="3299"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50" name="Freeform 1831"/>
            <p:cNvSpPr>
              <a:spLocks/>
            </p:cNvSpPr>
            <p:nvPr/>
          </p:nvSpPr>
          <p:spPr bwMode="auto">
            <a:xfrm>
              <a:off x="3403"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8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51" name="Freeform 1832"/>
            <p:cNvSpPr>
              <a:spLocks/>
            </p:cNvSpPr>
            <p:nvPr/>
          </p:nvSpPr>
          <p:spPr bwMode="auto">
            <a:xfrm>
              <a:off x="3299"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8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52" name="Freeform 1833"/>
            <p:cNvSpPr>
              <a:spLocks/>
            </p:cNvSpPr>
            <p:nvPr/>
          </p:nvSpPr>
          <p:spPr bwMode="auto">
            <a:xfrm>
              <a:off x="3403"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53" name="Rectangle 1834"/>
            <p:cNvSpPr>
              <a:spLocks noChangeArrowheads="1"/>
            </p:cNvSpPr>
            <p:nvPr/>
          </p:nvSpPr>
          <p:spPr bwMode="auto">
            <a:xfrm>
              <a:off x="3299" y="1844"/>
              <a:ext cx="7" cy="52"/>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54" name="Rectangle 1835"/>
            <p:cNvSpPr>
              <a:spLocks noChangeArrowheads="1"/>
            </p:cNvSpPr>
            <p:nvPr/>
          </p:nvSpPr>
          <p:spPr bwMode="auto">
            <a:xfrm>
              <a:off x="3396" y="1844"/>
              <a:ext cx="7" cy="52"/>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55" name="Freeform 1836"/>
            <p:cNvSpPr>
              <a:spLocks/>
            </p:cNvSpPr>
            <p:nvPr/>
          </p:nvSpPr>
          <p:spPr bwMode="auto">
            <a:xfrm>
              <a:off x="3306"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56" name="Freeform 1837"/>
            <p:cNvSpPr>
              <a:spLocks/>
            </p:cNvSpPr>
            <p:nvPr/>
          </p:nvSpPr>
          <p:spPr bwMode="auto">
            <a:xfrm>
              <a:off x="3396"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57" name="Freeform 1838"/>
            <p:cNvSpPr>
              <a:spLocks/>
            </p:cNvSpPr>
            <p:nvPr/>
          </p:nvSpPr>
          <p:spPr bwMode="auto">
            <a:xfrm>
              <a:off x="3306"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58" name="Freeform 1839"/>
            <p:cNvSpPr>
              <a:spLocks/>
            </p:cNvSpPr>
            <p:nvPr/>
          </p:nvSpPr>
          <p:spPr bwMode="auto">
            <a:xfrm>
              <a:off x="3396"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59" name="Freeform 1840"/>
            <p:cNvSpPr>
              <a:spLocks/>
            </p:cNvSpPr>
            <p:nvPr/>
          </p:nvSpPr>
          <p:spPr bwMode="auto">
            <a:xfrm>
              <a:off x="3306"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60" name="Freeform 1841"/>
            <p:cNvSpPr>
              <a:spLocks/>
            </p:cNvSpPr>
            <p:nvPr/>
          </p:nvSpPr>
          <p:spPr bwMode="auto">
            <a:xfrm>
              <a:off x="3396"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61" name="Freeform 1842"/>
            <p:cNvSpPr>
              <a:spLocks/>
            </p:cNvSpPr>
            <p:nvPr/>
          </p:nvSpPr>
          <p:spPr bwMode="auto">
            <a:xfrm>
              <a:off x="3306"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62" name="Freeform 1843"/>
            <p:cNvSpPr>
              <a:spLocks/>
            </p:cNvSpPr>
            <p:nvPr/>
          </p:nvSpPr>
          <p:spPr bwMode="auto">
            <a:xfrm>
              <a:off x="3396"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63" name="Freeform 1844"/>
            <p:cNvSpPr>
              <a:spLocks/>
            </p:cNvSpPr>
            <p:nvPr/>
          </p:nvSpPr>
          <p:spPr bwMode="auto">
            <a:xfrm>
              <a:off x="3306"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64" name="Freeform 1845"/>
            <p:cNvSpPr>
              <a:spLocks/>
            </p:cNvSpPr>
            <p:nvPr/>
          </p:nvSpPr>
          <p:spPr bwMode="auto">
            <a:xfrm>
              <a:off x="3396"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65" name="Freeform 1846"/>
            <p:cNvSpPr>
              <a:spLocks/>
            </p:cNvSpPr>
            <p:nvPr/>
          </p:nvSpPr>
          <p:spPr bwMode="auto">
            <a:xfrm>
              <a:off x="3306"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66" name="Rectangle 1847"/>
            <p:cNvSpPr>
              <a:spLocks noChangeArrowheads="1"/>
            </p:cNvSpPr>
            <p:nvPr/>
          </p:nvSpPr>
          <p:spPr bwMode="auto">
            <a:xfrm>
              <a:off x="3389" y="1844"/>
              <a:ext cx="7" cy="52"/>
            </a:xfrm>
            <a:prstGeom prst="rect">
              <a:avLst/>
            </a:prstGeom>
            <a:solidFill>
              <a:srgbClr val="7878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67" name="Rectangle 1848"/>
            <p:cNvSpPr>
              <a:spLocks noChangeArrowheads="1"/>
            </p:cNvSpPr>
            <p:nvPr/>
          </p:nvSpPr>
          <p:spPr bwMode="auto">
            <a:xfrm>
              <a:off x="3306" y="1844"/>
              <a:ext cx="7" cy="52"/>
            </a:xfrm>
            <a:prstGeom prst="rect">
              <a:avLst/>
            </a:prstGeom>
            <a:solidFill>
              <a:srgbClr val="7878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68" name="Freeform 1849"/>
            <p:cNvSpPr>
              <a:spLocks/>
            </p:cNvSpPr>
            <p:nvPr/>
          </p:nvSpPr>
          <p:spPr bwMode="auto">
            <a:xfrm>
              <a:off x="3389"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69" name="Freeform 1850"/>
            <p:cNvSpPr>
              <a:spLocks/>
            </p:cNvSpPr>
            <p:nvPr/>
          </p:nvSpPr>
          <p:spPr bwMode="auto">
            <a:xfrm>
              <a:off x="3313"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70" name="Freeform 1851"/>
            <p:cNvSpPr>
              <a:spLocks/>
            </p:cNvSpPr>
            <p:nvPr/>
          </p:nvSpPr>
          <p:spPr bwMode="auto">
            <a:xfrm>
              <a:off x="3389"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71" name="Freeform 1852"/>
            <p:cNvSpPr>
              <a:spLocks/>
            </p:cNvSpPr>
            <p:nvPr/>
          </p:nvSpPr>
          <p:spPr bwMode="auto">
            <a:xfrm>
              <a:off x="3313"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72" name="Freeform 1853"/>
            <p:cNvSpPr>
              <a:spLocks/>
            </p:cNvSpPr>
            <p:nvPr/>
          </p:nvSpPr>
          <p:spPr bwMode="auto">
            <a:xfrm>
              <a:off x="3389"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73" name="Freeform 1854"/>
            <p:cNvSpPr>
              <a:spLocks/>
            </p:cNvSpPr>
            <p:nvPr/>
          </p:nvSpPr>
          <p:spPr bwMode="auto">
            <a:xfrm>
              <a:off x="3313"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74" name="Freeform 1855"/>
            <p:cNvSpPr>
              <a:spLocks/>
            </p:cNvSpPr>
            <p:nvPr/>
          </p:nvSpPr>
          <p:spPr bwMode="auto">
            <a:xfrm>
              <a:off x="3389"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75" name="Freeform 1856"/>
            <p:cNvSpPr>
              <a:spLocks/>
            </p:cNvSpPr>
            <p:nvPr/>
          </p:nvSpPr>
          <p:spPr bwMode="auto">
            <a:xfrm>
              <a:off x="3313"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76" name="Freeform 1857"/>
            <p:cNvSpPr>
              <a:spLocks/>
            </p:cNvSpPr>
            <p:nvPr/>
          </p:nvSpPr>
          <p:spPr bwMode="auto">
            <a:xfrm>
              <a:off x="3389"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77" name="Freeform 1858"/>
            <p:cNvSpPr>
              <a:spLocks/>
            </p:cNvSpPr>
            <p:nvPr/>
          </p:nvSpPr>
          <p:spPr bwMode="auto">
            <a:xfrm>
              <a:off x="3313"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78" name="Freeform 1859"/>
            <p:cNvSpPr>
              <a:spLocks/>
            </p:cNvSpPr>
            <p:nvPr/>
          </p:nvSpPr>
          <p:spPr bwMode="auto">
            <a:xfrm>
              <a:off x="3389"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79" name="Rectangle 1860"/>
            <p:cNvSpPr>
              <a:spLocks noChangeArrowheads="1"/>
            </p:cNvSpPr>
            <p:nvPr/>
          </p:nvSpPr>
          <p:spPr bwMode="auto">
            <a:xfrm>
              <a:off x="3313" y="1844"/>
              <a:ext cx="7" cy="52"/>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80" name="Rectangle 1861"/>
            <p:cNvSpPr>
              <a:spLocks noChangeArrowheads="1"/>
            </p:cNvSpPr>
            <p:nvPr/>
          </p:nvSpPr>
          <p:spPr bwMode="auto">
            <a:xfrm>
              <a:off x="3382" y="1844"/>
              <a:ext cx="7" cy="52"/>
            </a:xfrm>
            <a:prstGeom prst="rect">
              <a:avLst/>
            </a:prstGeom>
            <a:solidFill>
              <a:srgbClr val="6A6A6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81" name="Freeform 1862"/>
            <p:cNvSpPr>
              <a:spLocks/>
            </p:cNvSpPr>
            <p:nvPr/>
          </p:nvSpPr>
          <p:spPr bwMode="auto">
            <a:xfrm>
              <a:off x="332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82" name="Freeform 1863"/>
            <p:cNvSpPr>
              <a:spLocks/>
            </p:cNvSpPr>
            <p:nvPr/>
          </p:nvSpPr>
          <p:spPr bwMode="auto">
            <a:xfrm>
              <a:off x="3382"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83" name="Freeform 1864"/>
            <p:cNvSpPr>
              <a:spLocks/>
            </p:cNvSpPr>
            <p:nvPr/>
          </p:nvSpPr>
          <p:spPr bwMode="auto">
            <a:xfrm>
              <a:off x="332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84" name="Freeform 1865"/>
            <p:cNvSpPr>
              <a:spLocks/>
            </p:cNvSpPr>
            <p:nvPr/>
          </p:nvSpPr>
          <p:spPr bwMode="auto">
            <a:xfrm>
              <a:off x="3382"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85" name="Freeform 1866"/>
            <p:cNvSpPr>
              <a:spLocks/>
            </p:cNvSpPr>
            <p:nvPr/>
          </p:nvSpPr>
          <p:spPr bwMode="auto">
            <a:xfrm>
              <a:off x="332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86" name="Freeform 1867"/>
            <p:cNvSpPr>
              <a:spLocks/>
            </p:cNvSpPr>
            <p:nvPr/>
          </p:nvSpPr>
          <p:spPr bwMode="auto">
            <a:xfrm>
              <a:off x="3382"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87" name="Freeform 1868"/>
            <p:cNvSpPr>
              <a:spLocks/>
            </p:cNvSpPr>
            <p:nvPr/>
          </p:nvSpPr>
          <p:spPr bwMode="auto">
            <a:xfrm>
              <a:off x="332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88" name="Freeform 1869"/>
            <p:cNvSpPr>
              <a:spLocks/>
            </p:cNvSpPr>
            <p:nvPr/>
          </p:nvSpPr>
          <p:spPr bwMode="auto">
            <a:xfrm>
              <a:off x="3382"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89" name="Freeform 1870"/>
            <p:cNvSpPr>
              <a:spLocks/>
            </p:cNvSpPr>
            <p:nvPr/>
          </p:nvSpPr>
          <p:spPr bwMode="auto">
            <a:xfrm>
              <a:off x="332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90" name="Freeform 1871"/>
            <p:cNvSpPr>
              <a:spLocks/>
            </p:cNvSpPr>
            <p:nvPr/>
          </p:nvSpPr>
          <p:spPr bwMode="auto">
            <a:xfrm>
              <a:off x="3382"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91" name="Freeform 1872"/>
            <p:cNvSpPr>
              <a:spLocks/>
            </p:cNvSpPr>
            <p:nvPr/>
          </p:nvSpPr>
          <p:spPr bwMode="auto">
            <a:xfrm>
              <a:off x="332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92" name="Rectangle 1873"/>
            <p:cNvSpPr>
              <a:spLocks noChangeArrowheads="1"/>
            </p:cNvSpPr>
            <p:nvPr/>
          </p:nvSpPr>
          <p:spPr bwMode="auto">
            <a:xfrm>
              <a:off x="3375" y="1844"/>
              <a:ext cx="7" cy="52"/>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93" name="Rectangle 1874"/>
            <p:cNvSpPr>
              <a:spLocks noChangeArrowheads="1"/>
            </p:cNvSpPr>
            <p:nvPr/>
          </p:nvSpPr>
          <p:spPr bwMode="auto">
            <a:xfrm>
              <a:off x="3320" y="1844"/>
              <a:ext cx="7" cy="52"/>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594" name="Freeform 1875"/>
            <p:cNvSpPr>
              <a:spLocks/>
            </p:cNvSpPr>
            <p:nvPr/>
          </p:nvSpPr>
          <p:spPr bwMode="auto">
            <a:xfrm>
              <a:off x="3375"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95" name="Freeform 1876"/>
            <p:cNvSpPr>
              <a:spLocks/>
            </p:cNvSpPr>
            <p:nvPr/>
          </p:nvSpPr>
          <p:spPr bwMode="auto">
            <a:xfrm>
              <a:off x="332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96" name="Freeform 1877"/>
            <p:cNvSpPr>
              <a:spLocks/>
            </p:cNvSpPr>
            <p:nvPr/>
          </p:nvSpPr>
          <p:spPr bwMode="auto">
            <a:xfrm>
              <a:off x="3375"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97" name="Freeform 1878"/>
            <p:cNvSpPr>
              <a:spLocks/>
            </p:cNvSpPr>
            <p:nvPr/>
          </p:nvSpPr>
          <p:spPr bwMode="auto">
            <a:xfrm>
              <a:off x="332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98" name="Freeform 1879"/>
            <p:cNvSpPr>
              <a:spLocks/>
            </p:cNvSpPr>
            <p:nvPr/>
          </p:nvSpPr>
          <p:spPr bwMode="auto">
            <a:xfrm>
              <a:off x="3375"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599" name="Freeform 1880"/>
            <p:cNvSpPr>
              <a:spLocks/>
            </p:cNvSpPr>
            <p:nvPr/>
          </p:nvSpPr>
          <p:spPr bwMode="auto">
            <a:xfrm>
              <a:off x="332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00" name="Freeform 1881"/>
            <p:cNvSpPr>
              <a:spLocks/>
            </p:cNvSpPr>
            <p:nvPr/>
          </p:nvSpPr>
          <p:spPr bwMode="auto">
            <a:xfrm>
              <a:off x="3375"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01" name="Freeform 1882"/>
            <p:cNvSpPr>
              <a:spLocks/>
            </p:cNvSpPr>
            <p:nvPr/>
          </p:nvSpPr>
          <p:spPr bwMode="auto">
            <a:xfrm>
              <a:off x="332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02" name="Freeform 1883"/>
            <p:cNvSpPr>
              <a:spLocks/>
            </p:cNvSpPr>
            <p:nvPr/>
          </p:nvSpPr>
          <p:spPr bwMode="auto">
            <a:xfrm>
              <a:off x="3375"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03" name="Freeform 1884"/>
            <p:cNvSpPr>
              <a:spLocks/>
            </p:cNvSpPr>
            <p:nvPr/>
          </p:nvSpPr>
          <p:spPr bwMode="auto">
            <a:xfrm>
              <a:off x="332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04" name="Freeform 1885"/>
            <p:cNvSpPr>
              <a:spLocks/>
            </p:cNvSpPr>
            <p:nvPr/>
          </p:nvSpPr>
          <p:spPr bwMode="auto">
            <a:xfrm>
              <a:off x="3375"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05" name="Rectangle 1886"/>
            <p:cNvSpPr>
              <a:spLocks noChangeArrowheads="1"/>
            </p:cNvSpPr>
            <p:nvPr/>
          </p:nvSpPr>
          <p:spPr bwMode="auto">
            <a:xfrm>
              <a:off x="3327" y="1844"/>
              <a:ext cx="7" cy="52"/>
            </a:xfrm>
            <a:prstGeom prst="rect">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06" name="Rectangle 1887"/>
            <p:cNvSpPr>
              <a:spLocks noChangeArrowheads="1"/>
            </p:cNvSpPr>
            <p:nvPr/>
          </p:nvSpPr>
          <p:spPr bwMode="auto">
            <a:xfrm>
              <a:off x="3368" y="1844"/>
              <a:ext cx="7" cy="5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07" name="Freeform 1888"/>
            <p:cNvSpPr>
              <a:spLocks/>
            </p:cNvSpPr>
            <p:nvPr/>
          </p:nvSpPr>
          <p:spPr bwMode="auto">
            <a:xfrm>
              <a:off x="333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08" name="Freeform 1889"/>
            <p:cNvSpPr>
              <a:spLocks/>
            </p:cNvSpPr>
            <p:nvPr/>
          </p:nvSpPr>
          <p:spPr bwMode="auto">
            <a:xfrm>
              <a:off x="3368"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09" name="Freeform 1890"/>
            <p:cNvSpPr>
              <a:spLocks/>
            </p:cNvSpPr>
            <p:nvPr/>
          </p:nvSpPr>
          <p:spPr bwMode="auto">
            <a:xfrm>
              <a:off x="333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10" name="Freeform 1891"/>
            <p:cNvSpPr>
              <a:spLocks/>
            </p:cNvSpPr>
            <p:nvPr/>
          </p:nvSpPr>
          <p:spPr bwMode="auto">
            <a:xfrm>
              <a:off x="3368"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11" name="Freeform 1892"/>
            <p:cNvSpPr>
              <a:spLocks/>
            </p:cNvSpPr>
            <p:nvPr/>
          </p:nvSpPr>
          <p:spPr bwMode="auto">
            <a:xfrm>
              <a:off x="333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12" name="Freeform 1893"/>
            <p:cNvSpPr>
              <a:spLocks/>
            </p:cNvSpPr>
            <p:nvPr/>
          </p:nvSpPr>
          <p:spPr bwMode="auto">
            <a:xfrm>
              <a:off x="3368"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13" name="Freeform 1894"/>
            <p:cNvSpPr>
              <a:spLocks/>
            </p:cNvSpPr>
            <p:nvPr/>
          </p:nvSpPr>
          <p:spPr bwMode="auto">
            <a:xfrm>
              <a:off x="333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14" name="Freeform 1895"/>
            <p:cNvSpPr>
              <a:spLocks/>
            </p:cNvSpPr>
            <p:nvPr/>
          </p:nvSpPr>
          <p:spPr bwMode="auto">
            <a:xfrm>
              <a:off x="3368"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15" name="Freeform 1896"/>
            <p:cNvSpPr>
              <a:spLocks/>
            </p:cNvSpPr>
            <p:nvPr/>
          </p:nvSpPr>
          <p:spPr bwMode="auto">
            <a:xfrm>
              <a:off x="333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16" name="Freeform 1897"/>
            <p:cNvSpPr>
              <a:spLocks/>
            </p:cNvSpPr>
            <p:nvPr/>
          </p:nvSpPr>
          <p:spPr bwMode="auto">
            <a:xfrm>
              <a:off x="3368"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17" name="Freeform 1898"/>
            <p:cNvSpPr>
              <a:spLocks/>
            </p:cNvSpPr>
            <p:nvPr/>
          </p:nvSpPr>
          <p:spPr bwMode="auto">
            <a:xfrm>
              <a:off x="333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18" name="Rectangle 1899"/>
            <p:cNvSpPr>
              <a:spLocks noChangeArrowheads="1"/>
            </p:cNvSpPr>
            <p:nvPr/>
          </p:nvSpPr>
          <p:spPr bwMode="auto">
            <a:xfrm>
              <a:off x="3361" y="1844"/>
              <a:ext cx="7" cy="52"/>
            </a:xfrm>
            <a:prstGeom prst="rect">
              <a:avLst/>
            </a:prstGeom>
            <a:solidFill>
              <a:srgbClr val="44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19" name="Rectangle 1900"/>
            <p:cNvSpPr>
              <a:spLocks noChangeArrowheads="1"/>
            </p:cNvSpPr>
            <p:nvPr/>
          </p:nvSpPr>
          <p:spPr bwMode="auto">
            <a:xfrm>
              <a:off x="3334" y="1844"/>
              <a:ext cx="6" cy="52"/>
            </a:xfrm>
            <a:prstGeom prst="rect">
              <a:avLst/>
            </a:prstGeom>
            <a:solidFill>
              <a:srgbClr val="44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20" name="Freeform 1901"/>
            <p:cNvSpPr>
              <a:spLocks/>
            </p:cNvSpPr>
            <p:nvPr/>
          </p:nvSpPr>
          <p:spPr bwMode="auto">
            <a:xfrm>
              <a:off x="3361"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21" name="Freeform 1902"/>
            <p:cNvSpPr>
              <a:spLocks/>
            </p:cNvSpPr>
            <p:nvPr/>
          </p:nvSpPr>
          <p:spPr bwMode="auto">
            <a:xfrm>
              <a:off x="334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22" name="Freeform 1903"/>
            <p:cNvSpPr>
              <a:spLocks/>
            </p:cNvSpPr>
            <p:nvPr/>
          </p:nvSpPr>
          <p:spPr bwMode="auto">
            <a:xfrm>
              <a:off x="3361"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23" name="Freeform 1904"/>
            <p:cNvSpPr>
              <a:spLocks/>
            </p:cNvSpPr>
            <p:nvPr/>
          </p:nvSpPr>
          <p:spPr bwMode="auto">
            <a:xfrm>
              <a:off x="334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24" name="Freeform 1905"/>
            <p:cNvSpPr>
              <a:spLocks/>
            </p:cNvSpPr>
            <p:nvPr/>
          </p:nvSpPr>
          <p:spPr bwMode="auto">
            <a:xfrm>
              <a:off x="3361"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25" name="Freeform 1906"/>
            <p:cNvSpPr>
              <a:spLocks/>
            </p:cNvSpPr>
            <p:nvPr/>
          </p:nvSpPr>
          <p:spPr bwMode="auto">
            <a:xfrm>
              <a:off x="334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26" name="Freeform 1907"/>
            <p:cNvSpPr>
              <a:spLocks/>
            </p:cNvSpPr>
            <p:nvPr/>
          </p:nvSpPr>
          <p:spPr bwMode="auto">
            <a:xfrm>
              <a:off x="3361"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27" name="Freeform 1908"/>
            <p:cNvSpPr>
              <a:spLocks/>
            </p:cNvSpPr>
            <p:nvPr/>
          </p:nvSpPr>
          <p:spPr bwMode="auto">
            <a:xfrm>
              <a:off x="334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28" name="Freeform 1909"/>
            <p:cNvSpPr>
              <a:spLocks/>
            </p:cNvSpPr>
            <p:nvPr/>
          </p:nvSpPr>
          <p:spPr bwMode="auto">
            <a:xfrm>
              <a:off x="3361"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29" name="Freeform 1910"/>
            <p:cNvSpPr>
              <a:spLocks/>
            </p:cNvSpPr>
            <p:nvPr/>
          </p:nvSpPr>
          <p:spPr bwMode="auto">
            <a:xfrm>
              <a:off x="3340"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30" name="Freeform 1911"/>
            <p:cNvSpPr>
              <a:spLocks/>
            </p:cNvSpPr>
            <p:nvPr/>
          </p:nvSpPr>
          <p:spPr bwMode="auto">
            <a:xfrm>
              <a:off x="3361"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31" name="Rectangle 1912"/>
            <p:cNvSpPr>
              <a:spLocks noChangeArrowheads="1"/>
            </p:cNvSpPr>
            <p:nvPr/>
          </p:nvSpPr>
          <p:spPr bwMode="auto">
            <a:xfrm>
              <a:off x="3340" y="1844"/>
              <a:ext cx="7" cy="52"/>
            </a:xfrm>
            <a:prstGeom prst="rect">
              <a:avLst/>
            </a:prstGeom>
            <a:solidFill>
              <a:srgbClr val="38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32" name="Rectangle 1913"/>
            <p:cNvSpPr>
              <a:spLocks noChangeArrowheads="1"/>
            </p:cNvSpPr>
            <p:nvPr/>
          </p:nvSpPr>
          <p:spPr bwMode="auto">
            <a:xfrm>
              <a:off x="3354" y="1844"/>
              <a:ext cx="7" cy="52"/>
            </a:xfrm>
            <a:prstGeom prst="rect">
              <a:avLst/>
            </a:prstGeom>
            <a:solidFill>
              <a:srgbClr val="36363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33" name="Freeform 1914"/>
            <p:cNvSpPr>
              <a:spLocks/>
            </p:cNvSpPr>
            <p:nvPr/>
          </p:nvSpPr>
          <p:spPr bwMode="auto">
            <a:xfrm>
              <a:off x="334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34" name="Freeform 1915"/>
            <p:cNvSpPr>
              <a:spLocks/>
            </p:cNvSpPr>
            <p:nvPr/>
          </p:nvSpPr>
          <p:spPr bwMode="auto">
            <a:xfrm>
              <a:off x="335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35" name="Freeform 1916"/>
            <p:cNvSpPr>
              <a:spLocks/>
            </p:cNvSpPr>
            <p:nvPr/>
          </p:nvSpPr>
          <p:spPr bwMode="auto">
            <a:xfrm>
              <a:off x="334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36" name="Freeform 1917"/>
            <p:cNvSpPr>
              <a:spLocks/>
            </p:cNvSpPr>
            <p:nvPr/>
          </p:nvSpPr>
          <p:spPr bwMode="auto">
            <a:xfrm>
              <a:off x="335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37" name="Freeform 1918"/>
            <p:cNvSpPr>
              <a:spLocks/>
            </p:cNvSpPr>
            <p:nvPr/>
          </p:nvSpPr>
          <p:spPr bwMode="auto">
            <a:xfrm>
              <a:off x="334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38" name="Freeform 1919"/>
            <p:cNvSpPr>
              <a:spLocks/>
            </p:cNvSpPr>
            <p:nvPr/>
          </p:nvSpPr>
          <p:spPr bwMode="auto">
            <a:xfrm>
              <a:off x="335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39" name="Freeform 1920"/>
            <p:cNvSpPr>
              <a:spLocks/>
            </p:cNvSpPr>
            <p:nvPr/>
          </p:nvSpPr>
          <p:spPr bwMode="auto">
            <a:xfrm>
              <a:off x="334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40" name="Freeform 1921"/>
            <p:cNvSpPr>
              <a:spLocks/>
            </p:cNvSpPr>
            <p:nvPr/>
          </p:nvSpPr>
          <p:spPr bwMode="auto">
            <a:xfrm>
              <a:off x="3354"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41" name="Freeform 1922"/>
            <p:cNvSpPr>
              <a:spLocks/>
            </p:cNvSpPr>
            <p:nvPr/>
          </p:nvSpPr>
          <p:spPr bwMode="auto">
            <a:xfrm>
              <a:off x="3347" y="1844"/>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642" name="Rectangle 1923"/>
            <p:cNvSpPr>
              <a:spLocks noChangeArrowheads="1"/>
            </p:cNvSpPr>
            <p:nvPr/>
          </p:nvSpPr>
          <p:spPr bwMode="auto">
            <a:xfrm>
              <a:off x="3347" y="1844"/>
              <a:ext cx="7" cy="52"/>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643" name="Rectangle 1924"/>
            <p:cNvSpPr>
              <a:spLocks noChangeArrowheads="1"/>
            </p:cNvSpPr>
            <p:nvPr/>
          </p:nvSpPr>
          <p:spPr bwMode="auto">
            <a:xfrm>
              <a:off x="3267" y="1840"/>
              <a:ext cx="167" cy="46"/>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grpSp>
        <p:nvGrpSpPr>
          <p:cNvPr id="97318" name="Group 1215"/>
          <p:cNvGrpSpPr>
            <a:grpSpLocks/>
          </p:cNvGrpSpPr>
          <p:nvPr/>
        </p:nvGrpSpPr>
        <p:grpSpPr bwMode="auto">
          <a:xfrm>
            <a:off x="6453664" y="4226243"/>
            <a:ext cx="214313" cy="84297"/>
            <a:chOff x="3264" y="2463"/>
            <a:chExt cx="174" cy="56"/>
          </a:xfrm>
        </p:grpSpPr>
        <p:sp>
          <p:nvSpPr>
            <p:cNvPr id="97320" name="Freeform 1216"/>
            <p:cNvSpPr>
              <a:spLocks/>
            </p:cNvSpPr>
            <p:nvPr/>
          </p:nvSpPr>
          <p:spPr bwMode="auto">
            <a:xfrm>
              <a:off x="343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21" name="Freeform 1217"/>
            <p:cNvSpPr>
              <a:spLocks/>
            </p:cNvSpPr>
            <p:nvPr/>
          </p:nvSpPr>
          <p:spPr bwMode="auto">
            <a:xfrm>
              <a:off x="326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22" name="Freeform 1218"/>
            <p:cNvSpPr>
              <a:spLocks/>
            </p:cNvSpPr>
            <p:nvPr/>
          </p:nvSpPr>
          <p:spPr bwMode="auto">
            <a:xfrm>
              <a:off x="343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23" name="Freeform 1219"/>
            <p:cNvSpPr>
              <a:spLocks/>
            </p:cNvSpPr>
            <p:nvPr/>
          </p:nvSpPr>
          <p:spPr bwMode="auto">
            <a:xfrm>
              <a:off x="326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24" name="Freeform 1220"/>
            <p:cNvSpPr>
              <a:spLocks/>
            </p:cNvSpPr>
            <p:nvPr/>
          </p:nvSpPr>
          <p:spPr bwMode="auto">
            <a:xfrm>
              <a:off x="343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25" name="Rectangle 1221"/>
            <p:cNvSpPr>
              <a:spLocks noChangeArrowheads="1"/>
            </p:cNvSpPr>
            <p:nvPr/>
          </p:nvSpPr>
          <p:spPr bwMode="auto">
            <a:xfrm>
              <a:off x="3264" y="2467"/>
              <a:ext cx="7" cy="52"/>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326" name="Rectangle 1222"/>
            <p:cNvSpPr>
              <a:spLocks noChangeArrowheads="1"/>
            </p:cNvSpPr>
            <p:nvPr/>
          </p:nvSpPr>
          <p:spPr bwMode="auto">
            <a:xfrm>
              <a:off x="3430" y="2467"/>
              <a:ext cx="7" cy="52"/>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327" name="Freeform 1223"/>
            <p:cNvSpPr>
              <a:spLocks/>
            </p:cNvSpPr>
            <p:nvPr/>
          </p:nvSpPr>
          <p:spPr bwMode="auto">
            <a:xfrm>
              <a:off x="3271"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28" name="Freeform 1224"/>
            <p:cNvSpPr>
              <a:spLocks/>
            </p:cNvSpPr>
            <p:nvPr/>
          </p:nvSpPr>
          <p:spPr bwMode="auto">
            <a:xfrm>
              <a:off x="343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29" name="Freeform 1225"/>
            <p:cNvSpPr>
              <a:spLocks/>
            </p:cNvSpPr>
            <p:nvPr/>
          </p:nvSpPr>
          <p:spPr bwMode="auto">
            <a:xfrm>
              <a:off x="3271"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30" name="Freeform 1226"/>
            <p:cNvSpPr>
              <a:spLocks/>
            </p:cNvSpPr>
            <p:nvPr/>
          </p:nvSpPr>
          <p:spPr bwMode="auto">
            <a:xfrm>
              <a:off x="343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31" name="Freeform 1227"/>
            <p:cNvSpPr>
              <a:spLocks/>
            </p:cNvSpPr>
            <p:nvPr/>
          </p:nvSpPr>
          <p:spPr bwMode="auto">
            <a:xfrm>
              <a:off x="3271"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32" name="Freeform 1228"/>
            <p:cNvSpPr>
              <a:spLocks/>
            </p:cNvSpPr>
            <p:nvPr/>
          </p:nvSpPr>
          <p:spPr bwMode="auto">
            <a:xfrm>
              <a:off x="343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33" name="Freeform 1229"/>
            <p:cNvSpPr>
              <a:spLocks/>
            </p:cNvSpPr>
            <p:nvPr/>
          </p:nvSpPr>
          <p:spPr bwMode="auto">
            <a:xfrm>
              <a:off x="3271"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34" name="Freeform 1230"/>
            <p:cNvSpPr>
              <a:spLocks/>
            </p:cNvSpPr>
            <p:nvPr/>
          </p:nvSpPr>
          <p:spPr bwMode="auto">
            <a:xfrm>
              <a:off x="343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35" name="Freeform 1231"/>
            <p:cNvSpPr>
              <a:spLocks/>
            </p:cNvSpPr>
            <p:nvPr/>
          </p:nvSpPr>
          <p:spPr bwMode="auto">
            <a:xfrm>
              <a:off x="3271"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36" name="Freeform 1232"/>
            <p:cNvSpPr>
              <a:spLocks/>
            </p:cNvSpPr>
            <p:nvPr/>
          </p:nvSpPr>
          <p:spPr bwMode="auto">
            <a:xfrm>
              <a:off x="343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37" name="Freeform 1233"/>
            <p:cNvSpPr>
              <a:spLocks/>
            </p:cNvSpPr>
            <p:nvPr/>
          </p:nvSpPr>
          <p:spPr bwMode="auto">
            <a:xfrm>
              <a:off x="3271"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38" name="Freeform 1234"/>
            <p:cNvSpPr>
              <a:spLocks/>
            </p:cNvSpPr>
            <p:nvPr/>
          </p:nvSpPr>
          <p:spPr bwMode="auto">
            <a:xfrm>
              <a:off x="343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39" name="Rectangle 1235"/>
            <p:cNvSpPr>
              <a:spLocks noChangeArrowheads="1"/>
            </p:cNvSpPr>
            <p:nvPr/>
          </p:nvSpPr>
          <p:spPr bwMode="auto">
            <a:xfrm>
              <a:off x="3271" y="2467"/>
              <a:ext cx="7" cy="52"/>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340" name="Rectangle 1236"/>
            <p:cNvSpPr>
              <a:spLocks noChangeArrowheads="1"/>
            </p:cNvSpPr>
            <p:nvPr/>
          </p:nvSpPr>
          <p:spPr bwMode="auto">
            <a:xfrm>
              <a:off x="3424" y="2467"/>
              <a:ext cx="6" cy="52"/>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341" name="Freeform 1237"/>
            <p:cNvSpPr>
              <a:spLocks/>
            </p:cNvSpPr>
            <p:nvPr/>
          </p:nvSpPr>
          <p:spPr bwMode="auto">
            <a:xfrm>
              <a:off x="3278"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42" name="Freeform 1238"/>
            <p:cNvSpPr>
              <a:spLocks/>
            </p:cNvSpPr>
            <p:nvPr/>
          </p:nvSpPr>
          <p:spPr bwMode="auto">
            <a:xfrm>
              <a:off x="342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43" name="Freeform 1239"/>
            <p:cNvSpPr>
              <a:spLocks/>
            </p:cNvSpPr>
            <p:nvPr/>
          </p:nvSpPr>
          <p:spPr bwMode="auto">
            <a:xfrm>
              <a:off x="3278"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44" name="Freeform 1240"/>
            <p:cNvSpPr>
              <a:spLocks/>
            </p:cNvSpPr>
            <p:nvPr/>
          </p:nvSpPr>
          <p:spPr bwMode="auto">
            <a:xfrm>
              <a:off x="342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45" name="Freeform 1241"/>
            <p:cNvSpPr>
              <a:spLocks/>
            </p:cNvSpPr>
            <p:nvPr/>
          </p:nvSpPr>
          <p:spPr bwMode="auto">
            <a:xfrm>
              <a:off x="3278"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46" name="Freeform 1242"/>
            <p:cNvSpPr>
              <a:spLocks/>
            </p:cNvSpPr>
            <p:nvPr/>
          </p:nvSpPr>
          <p:spPr bwMode="auto">
            <a:xfrm>
              <a:off x="342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47" name="Freeform 1243"/>
            <p:cNvSpPr>
              <a:spLocks/>
            </p:cNvSpPr>
            <p:nvPr/>
          </p:nvSpPr>
          <p:spPr bwMode="auto">
            <a:xfrm>
              <a:off x="3278"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48" name="Freeform 1244"/>
            <p:cNvSpPr>
              <a:spLocks/>
            </p:cNvSpPr>
            <p:nvPr/>
          </p:nvSpPr>
          <p:spPr bwMode="auto">
            <a:xfrm>
              <a:off x="342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49" name="Freeform 1245"/>
            <p:cNvSpPr>
              <a:spLocks/>
            </p:cNvSpPr>
            <p:nvPr/>
          </p:nvSpPr>
          <p:spPr bwMode="auto">
            <a:xfrm>
              <a:off x="3278"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50" name="Freeform 1246"/>
            <p:cNvSpPr>
              <a:spLocks/>
            </p:cNvSpPr>
            <p:nvPr/>
          </p:nvSpPr>
          <p:spPr bwMode="auto">
            <a:xfrm>
              <a:off x="342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51" name="Rectangle 1247"/>
            <p:cNvSpPr>
              <a:spLocks noChangeArrowheads="1"/>
            </p:cNvSpPr>
            <p:nvPr/>
          </p:nvSpPr>
          <p:spPr bwMode="auto">
            <a:xfrm>
              <a:off x="3278" y="2467"/>
              <a:ext cx="7" cy="52"/>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352" name="Rectangle 1248"/>
            <p:cNvSpPr>
              <a:spLocks noChangeArrowheads="1"/>
            </p:cNvSpPr>
            <p:nvPr/>
          </p:nvSpPr>
          <p:spPr bwMode="auto">
            <a:xfrm>
              <a:off x="3417" y="2467"/>
              <a:ext cx="7" cy="52"/>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353" name="Freeform 1249"/>
            <p:cNvSpPr>
              <a:spLocks/>
            </p:cNvSpPr>
            <p:nvPr/>
          </p:nvSpPr>
          <p:spPr bwMode="auto">
            <a:xfrm>
              <a:off x="3285"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54" name="Freeform 1250"/>
            <p:cNvSpPr>
              <a:spLocks/>
            </p:cNvSpPr>
            <p:nvPr/>
          </p:nvSpPr>
          <p:spPr bwMode="auto">
            <a:xfrm>
              <a:off x="341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55" name="Freeform 1251"/>
            <p:cNvSpPr>
              <a:spLocks/>
            </p:cNvSpPr>
            <p:nvPr/>
          </p:nvSpPr>
          <p:spPr bwMode="auto">
            <a:xfrm>
              <a:off x="3285"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56" name="Freeform 1252"/>
            <p:cNvSpPr>
              <a:spLocks/>
            </p:cNvSpPr>
            <p:nvPr/>
          </p:nvSpPr>
          <p:spPr bwMode="auto">
            <a:xfrm>
              <a:off x="341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57" name="Freeform 1253"/>
            <p:cNvSpPr>
              <a:spLocks/>
            </p:cNvSpPr>
            <p:nvPr/>
          </p:nvSpPr>
          <p:spPr bwMode="auto">
            <a:xfrm>
              <a:off x="3285"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58" name="Freeform 1254"/>
            <p:cNvSpPr>
              <a:spLocks/>
            </p:cNvSpPr>
            <p:nvPr/>
          </p:nvSpPr>
          <p:spPr bwMode="auto">
            <a:xfrm>
              <a:off x="341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59" name="Freeform 1255"/>
            <p:cNvSpPr>
              <a:spLocks/>
            </p:cNvSpPr>
            <p:nvPr/>
          </p:nvSpPr>
          <p:spPr bwMode="auto">
            <a:xfrm>
              <a:off x="3285"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60" name="Freeform 1256"/>
            <p:cNvSpPr>
              <a:spLocks/>
            </p:cNvSpPr>
            <p:nvPr/>
          </p:nvSpPr>
          <p:spPr bwMode="auto">
            <a:xfrm>
              <a:off x="341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4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61" name="Freeform 1257"/>
            <p:cNvSpPr>
              <a:spLocks/>
            </p:cNvSpPr>
            <p:nvPr/>
          </p:nvSpPr>
          <p:spPr bwMode="auto">
            <a:xfrm>
              <a:off x="3285"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4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62" name="Freeform 1258"/>
            <p:cNvSpPr>
              <a:spLocks/>
            </p:cNvSpPr>
            <p:nvPr/>
          </p:nvSpPr>
          <p:spPr bwMode="auto">
            <a:xfrm>
              <a:off x="341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63" name="Freeform 1259"/>
            <p:cNvSpPr>
              <a:spLocks/>
            </p:cNvSpPr>
            <p:nvPr/>
          </p:nvSpPr>
          <p:spPr bwMode="auto">
            <a:xfrm>
              <a:off x="3285"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64" name="Freeform 1260"/>
            <p:cNvSpPr>
              <a:spLocks/>
            </p:cNvSpPr>
            <p:nvPr/>
          </p:nvSpPr>
          <p:spPr bwMode="auto">
            <a:xfrm>
              <a:off x="341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65" name="Rectangle 1261"/>
            <p:cNvSpPr>
              <a:spLocks noChangeArrowheads="1"/>
            </p:cNvSpPr>
            <p:nvPr/>
          </p:nvSpPr>
          <p:spPr bwMode="auto">
            <a:xfrm>
              <a:off x="3285" y="2467"/>
              <a:ext cx="7" cy="52"/>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366" name="Rectangle 1262"/>
            <p:cNvSpPr>
              <a:spLocks noChangeArrowheads="1"/>
            </p:cNvSpPr>
            <p:nvPr/>
          </p:nvSpPr>
          <p:spPr bwMode="auto">
            <a:xfrm>
              <a:off x="3410" y="2467"/>
              <a:ext cx="7" cy="52"/>
            </a:xfrm>
            <a:prstGeom prst="rect">
              <a:avLst/>
            </a:prstGeom>
            <a:solidFill>
              <a:srgbClr val="9E9E9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367" name="Freeform 1263"/>
            <p:cNvSpPr>
              <a:spLocks/>
            </p:cNvSpPr>
            <p:nvPr/>
          </p:nvSpPr>
          <p:spPr bwMode="auto">
            <a:xfrm>
              <a:off x="3292"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68" name="Freeform 1264"/>
            <p:cNvSpPr>
              <a:spLocks/>
            </p:cNvSpPr>
            <p:nvPr/>
          </p:nvSpPr>
          <p:spPr bwMode="auto">
            <a:xfrm>
              <a:off x="341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69" name="Freeform 1265"/>
            <p:cNvSpPr>
              <a:spLocks/>
            </p:cNvSpPr>
            <p:nvPr/>
          </p:nvSpPr>
          <p:spPr bwMode="auto">
            <a:xfrm>
              <a:off x="3292"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70" name="Freeform 1266"/>
            <p:cNvSpPr>
              <a:spLocks/>
            </p:cNvSpPr>
            <p:nvPr/>
          </p:nvSpPr>
          <p:spPr bwMode="auto">
            <a:xfrm>
              <a:off x="341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71" name="Freeform 1267"/>
            <p:cNvSpPr>
              <a:spLocks/>
            </p:cNvSpPr>
            <p:nvPr/>
          </p:nvSpPr>
          <p:spPr bwMode="auto">
            <a:xfrm>
              <a:off x="3292"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72" name="Freeform 1268"/>
            <p:cNvSpPr>
              <a:spLocks/>
            </p:cNvSpPr>
            <p:nvPr/>
          </p:nvSpPr>
          <p:spPr bwMode="auto">
            <a:xfrm>
              <a:off x="341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73" name="Freeform 1269"/>
            <p:cNvSpPr>
              <a:spLocks/>
            </p:cNvSpPr>
            <p:nvPr/>
          </p:nvSpPr>
          <p:spPr bwMode="auto">
            <a:xfrm>
              <a:off x="3292"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74" name="Freeform 1270"/>
            <p:cNvSpPr>
              <a:spLocks/>
            </p:cNvSpPr>
            <p:nvPr/>
          </p:nvSpPr>
          <p:spPr bwMode="auto">
            <a:xfrm>
              <a:off x="341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75" name="Freeform 1271"/>
            <p:cNvSpPr>
              <a:spLocks/>
            </p:cNvSpPr>
            <p:nvPr/>
          </p:nvSpPr>
          <p:spPr bwMode="auto">
            <a:xfrm>
              <a:off x="3292"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76" name="Freeform 1272"/>
            <p:cNvSpPr>
              <a:spLocks/>
            </p:cNvSpPr>
            <p:nvPr/>
          </p:nvSpPr>
          <p:spPr bwMode="auto">
            <a:xfrm>
              <a:off x="341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77" name="Rectangle 1273"/>
            <p:cNvSpPr>
              <a:spLocks noChangeArrowheads="1"/>
            </p:cNvSpPr>
            <p:nvPr/>
          </p:nvSpPr>
          <p:spPr bwMode="auto">
            <a:xfrm>
              <a:off x="3292" y="2467"/>
              <a:ext cx="7" cy="52"/>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378" name="Rectangle 1274"/>
            <p:cNvSpPr>
              <a:spLocks noChangeArrowheads="1"/>
            </p:cNvSpPr>
            <p:nvPr/>
          </p:nvSpPr>
          <p:spPr bwMode="auto">
            <a:xfrm>
              <a:off x="3403" y="2467"/>
              <a:ext cx="7" cy="52"/>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379" name="Freeform 1275"/>
            <p:cNvSpPr>
              <a:spLocks/>
            </p:cNvSpPr>
            <p:nvPr/>
          </p:nvSpPr>
          <p:spPr bwMode="auto">
            <a:xfrm>
              <a:off x="3299"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80" name="Freeform 1276"/>
            <p:cNvSpPr>
              <a:spLocks/>
            </p:cNvSpPr>
            <p:nvPr/>
          </p:nvSpPr>
          <p:spPr bwMode="auto">
            <a:xfrm>
              <a:off x="3403"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81" name="Freeform 1277"/>
            <p:cNvSpPr>
              <a:spLocks/>
            </p:cNvSpPr>
            <p:nvPr/>
          </p:nvSpPr>
          <p:spPr bwMode="auto">
            <a:xfrm>
              <a:off x="3299"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82" name="Freeform 1278"/>
            <p:cNvSpPr>
              <a:spLocks/>
            </p:cNvSpPr>
            <p:nvPr/>
          </p:nvSpPr>
          <p:spPr bwMode="auto">
            <a:xfrm>
              <a:off x="3403"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83" name="Freeform 1279"/>
            <p:cNvSpPr>
              <a:spLocks/>
            </p:cNvSpPr>
            <p:nvPr/>
          </p:nvSpPr>
          <p:spPr bwMode="auto">
            <a:xfrm>
              <a:off x="3299"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84" name="Freeform 1280"/>
            <p:cNvSpPr>
              <a:spLocks/>
            </p:cNvSpPr>
            <p:nvPr/>
          </p:nvSpPr>
          <p:spPr bwMode="auto">
            <a:xfrm>
              <a:off x="3403"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85" name="Freeform 1281"/>
            <p:cNvSpPr>
              <a:spLocks/>
            </p:cNvSpPr>
            <p:nvPr/>
          </p:nvSpPr>
          <p:spPr bwMode="auto">
            <a:xfrm>
              <a:off x="3299"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86" name="Freeform 1282"/>
            <p:cNvSpPr>
              <a:spLocks/>
            </p:cNvSpPr>
            <p:nvPr/>
          </p:nvSpPr>
          <p:spPr bwMode="auto">
            <a:xfrm>
              <a:off x="3403"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87" name="Freeform 1283"/>
            <p:cNvSpPr>
              <a:spLocks/>
            </p:cNvSpPr>
            <p:nvPr/>
          </p:nvSpPr>
          <p:spPr bwMode="auto">
            <a:xfrm>
              <a:off x="3299"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88" name="Freeform 1284"/>
            <p:cNvSpPr>
              <a:spLocks/>
            </p:cNvSpPr>
            <p:nvPr/>
          </p:nvSpPr>
          <p:spPr bwMode="auto">
            <a:xfrm>
              <a:off x="3403"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8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89" name="Freeform 1285"/>
            <p:cNvSpPr>
              <a:spLocks/>
            </p:cNvSpPr>
            <p:nvPr/>
          </p:nvSpPr>
          <p:spPr bwMode="auto">
            <a:xfrm>
              <a:off x="3299"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8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90" name="Freeform 1286"/>
            <p:cNvSpPr>
              <a:spLocks/>
            </p:cNvSpPr>
            <p:nvPr/>
          </p:nvSpPr>
          <p:spPr bwMode="auto">
            <a:xfrm>
              <a:off x="3403"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91" name="Rectangle 1287"/>
            <p:cNvSpPr>
              <a:spLocks noChangeArrowheads="1"/>
            </p:cNvSpPr>
            <p:nvPr/>
          </p:nvSpPr>
          <p:spPr bwMode="auto">
            <a:xfrm>
              <a:off x="3299" y="2467"/>
              <a:ext cx="7" cy="52"/>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392" name="Rectangle 1288"/>
            <p:cNvSpPr>
              <a:spLocks noChangeArrowheads="1"/>
            </p:cNvSpPr>
            <p:nvPr/>
          </p:nvSpPr>
          <p:spPr bwMode="auto">
            <a:xfrm>
              <a:off x="3396" y="2467"/>
              <a:ext cx="7" cy="52"/>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393" name="Freeform 1289"/>
            <p:cNvSpPr>
              <a:spLocks/>
            </p:cNvSpPr>
            <p:nvPr/>
          </p:nvSpPr>
          <p:spPr bwMode="auto">
            <a:xfrm>
              <a:off x="3306"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94" name="Freeform 1290"/>
            <p:cNvSpPr>
              <a:spLocks/>
            </p:cNvSpPr>
            <p:nvPr/>
          </p:nvSpPr>
          <p:spPr bwMode="auto">
            <a:xfrm>
              <a:off x="3396"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95" name="Freeform 1291"/>
            <p:cNvSpPr>
              <a:spLocks/>
            </p:cNvSpPr>
            <p:nvPr/>
          </p:nvSpPr>
          <p:spPr bwMode="auto">
            <a:xfrm>
              <a:off x="3306"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96" name="Freeform 1292"/>
            <p:cNvSpPr>
              <a:spLocks/>
            </p:cNvSpPr>
            <p:nvPr/>
          </p:nvSpPr>
          <p:spPr bwMode="auto">
            <a:xfrm>
              <a:off x="3396"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97" name="Freeform 1293"/>
            <p:cNvSpPr>
              <a:spLocks/>
            </p:cNvSpPr>
            <p:nvPr/>
          </p:nvSpPr>
          <p:spPr bwMode="auto">
            <a:xfrm>
              <a:off x="3306"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98" name="Freeform 1294"/>
            <p:cNvSpPr>
              <a:spLocks/>
            </p:cNvSpPr>
            <p:nvPr/>
          </p:nvSpPr>
          <p:spPr bwMode="auto">
            <a:xfrm>
              <a:off x="3396"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399" name="Freeform 1295"/>
            <p:cNvSpPr>
              <a:spLocks/>
            </p:cNvSpPr>
            <p:nvPr/>
          </p:nvSpPr>
          <p:spPr bwMode="auto">
            <a:xfrm>
              <a:off x="3306"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00" name="Freeform 1296"/>
            <p:cNvSpPr>
              <a:spLocks/>
            </p:cNvSpPr>
            <p:nvPr/>
          </p:nvSpPr>
          <p:spPr bwMode="auto">
            <a:xfrm>
              <a:off x="3396"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01" name="Freeform 1297"/>
            <p:cNvSpPr>
              <a:spLocks/>
            </p:cNvSpPr>
            <p:nvPr/>
          </p:nvSpPr>
          <p:spPr bwMode="auto">
            <a:xfrm>
              <a:off x="3306"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02" name="Freeform 1298"/>
            <p:cNvSpPr>
              <a:spLocks/>
            </p:cNvSpPr>
            <p:nvPr/>
          </p:nvSpPr>
          <p:spPr bwMode="auto">
            <a:xfrm>
              <a:off x="3396"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03" name="Freeform 1299"/>
            <p:cNvSpPr>
              <a:spLocks/>
            </p:cNvSpPr>
            <p:nvPr/>
          </p:nvSpPr>
          <p:spPr bwMode="auto">
            <a:xfrm>
              <a:off x="3306"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04" name="Rectangle 1300"/>
            <p:cNvSpPr>
              <a:spLocks noChangeArrowheads="1"/>
            </p:cNvSpPr>
            <p:nvPr/>
          </p:nvSpPr>
          <p:spPr bwMode="auto">
            <a:xfrm>
              <a:off x="3389" y="2467"/>
              <a:ext cx="7" cy="52"/>
            </a:xfrm>
            <a:prstGeom prst="rect">
              <a:avLst/>
            </a:prstGeom>
            <a:solidFill>
              <a:srgbClr val="7878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405" name="Rectangle 1301"/>
            <p:cNvSpPr>
              <a:spLocks noChangeArrowheads="1"/>
            </p:cNvSpPr>
            <p:nvPr/>
          </p:nvSpPr>
          <p:spPr bwMode="auto">
            <a:xfrm>
              <a:off x="3306" y="2467"/>
              <a:ext cx="7" cy="52"/>
            </a:xfrm>
            <a:prstGeom prst="rect">
              <a:avLst/>
            </a:prstGeom>
            <a:solidFill>
              <a:srgbClr val="7878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406" name="Freeform 1302"/>
            <p:cNvSpPr>
              <a:spLocks/>
            </p:cNvSpPr>
            <p:nvPr/>
          </p:nvSpPr>
          <p:spPr bwMode="auto">
            <a:xfrm>
              <a:off x="3389"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07" name="Freeform 1303"/>
            <p:cNvSpPr>
              <a:spLocks/>
            </p:cNvSpPr>
            <p:nvPr/>
          </p:nvSpPr>
          <p:spPr bwMode="auto">
            <a:xfrm>
              <a:off x="3313"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08" name="Freeform 1304"/>
            <p:cNvSpPr>
              <a:spLocks/>
            </p:cNvSpPr>
            <p:nvPr/>
          </p:nvSpPr>
          <p:spPr bwMode="auto">
            <a:xfrm>
              <a:off x="3389"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09" name="Freeform 1305"/>
            <p:cNvSpPr>
              <a:spLocks/>
            </p:cNvSpPr>
            <p:nvPr/>
          </p:nvSpPr>
          <p:spPr bwMode="auto">
            <a:xfrm>
              <a:off x="3313"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10" name="Freeform 1306"/>
            <p:cNvSpPr>
              <a:spLocks/>
            </p:cNvSpPr>
            <p:nvPr/>
          </p:nvSpPr>
          <p:spPr bwMode="auto">
            <a:xfrm>
              <a:off x="3389"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11" name="Freeform 1307"/>
            <p:cNvSpPr>
              <a:spLocks/>
            </p:cNvSpPr>
            <p:nvPr/>
          </p:nvSpPr>
          <p:spPr bwMode="auto">
            <a:xfrm>
              <a:off x="3313"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12" name="Freeform 1308"/>
            <p:cNvSpPr>
              <a:spLocks/>
            </p:cNvSpPr>
            <p:nvPr/>
          </p:nvSpPr>
          <p:spPr bwMode="auto">
            <a:xfrm>
              <a:off x="3389"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13" name="Freeform 1309"/>
            <p:cNvSpPr>
              <a:spLocks/>
            </p:cNvSpPr>
            <p:nvPr/>
          </p:nvSpPr>
          <p:spPr bwMode="auto">
            <a:xfrm>
              <a:off x="3313"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14" name="Freeform 1310"/>
            <p:cNvSpPr>
              <a:spLocks/>
            </p:cNvSpPr>
            <p:nvPr/>
          </p:nvSpPr>
          <p:spPr bwMode="auto">
            <a:xfrm>
              <a:off x="3389"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15" name="Freeform 1311"/>
            <p:cNvSpPr>
              <a:spLocks/>
            </p:cNvSpPr>
            <p:nvPr/>
          </p:nvSpPr>
          <p:spPr bwMode="auto">
            <a:xfrm>
              <a:off x="3313"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16" name="Freeform 1312"/>
            <p:cNvSpPr>
              <a:spLocks/>
            </p:cNvSpPr>
            <p:nvPr/>
          </p:nvSpPr>
          <p:spPr bwMode="auto">
            <a:xfrm>
              <a:off x="3389"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17" name="Rectangle 1313"/>
            <p:cNvSpPr>
              <a:spLocks noChangeArrowheads="1"/>
            </p:cNvSpPr>
            <p:nvPr/>
          </p:nvSpPr>
          <p:spPr bwMode="auto">
            <a:xfrm>
              <a:off x="3313" y="2467"/>
              <a:ext cx="7" cy="52"/>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418" name="Rectangle 1314"/>
            <p:cNvSpPr>
              <a:spLocks noChangeArrowheads="1"/>
            </p:cNvSpPr>
            <p:nvPr/>
          </p:nvSpPr>
          <p:spPr bwMode="auto">
            <a:xfrm>
              <a:off x="3382" y="2467"/>
              <a:ext cx="7" cy="52"/>
            </a:xfrm>
            <a:prstGeom prst="rect">
              <a:avLst/>
            </a:prstGeom>
            <a:solidFill>
              <a:srgbClr val="6A6A6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419" name="Freeform 1315"/>
            <p:cNvSpPr>
              <a:spLocks/>
            </p:cNvSpPr>
            <p:nvPr/>
          </p:nvSpPr>
          <p:spPr bwMode="auto">
            <a:xfrm>
              <a:off x="332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20" name="Freeform 1316"/>
            <p:cNvSpPr>
              <a:spLocks/>
            </p:cNvSpPr>
            <p:nvPr/>
          </p:nvSpPr>
          <p:spPr bwMode="auto">
            <a:xfrm>
              <a:off x="3382"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21" name="Freeform 1317"/>
            <p:cNvSpPr>
              <a:spLocks/>
            </p:cNvSpPr>
            <p:nvPr/>
          </p:nvSpPr>
          <p:spPr bwMode="auto">
            <a:xfrm>
              <a:off x="332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22" name="Freeform 1318"/>
            <p:cNvSpPr>
              <a:spLocks/>
            </p:cNvSpPr>
            <p:nvPr/>
          </p:nvSpPr>
          <p:spPr bwMode="auto">
            <a:xfrm>
              <a:off x="3382"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23" name="Freeform 1319"/>
            <p:cNvSpPr>
              <a:spLocks/>
            </p:cNvSpPr>
            <p:nvPr/>
          </p:nvSpPr>
          <p:spPr bwMode="auto">
            <a:xfrm>
              <a:off x="332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24" name="Freeform 1320"/>
            <p:cNvSpPr>
              <a:spLocks/>
            </p:cNvSpPr>
            <p:nvPr/>
          </p:nvSpPr>
          <p:spPr bwMode="auto">
            <a:xfrm>
              <a:off x="3382"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25" name="Freeform 1321"/>
            <p:cNvSpPr>
              <a:spLocks/>
            </p:cNvSpPr>
            <p:nvPr/>
          </p:nvSpPr>
          <p:spPr bwMode="auto">
            <a:xfrm>
              <a:off x="332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26" name="Freeform 1322"/>
            <p:cNvSpPr>
              <a:spLocks/>
            </p:cNvSpPr>
            <p:nvPr/>
          </p:nvSpPr>
          <p:spPr bwMode="auto">
            <a:xfrm>
              <a:off x="3382"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27" name="Freeform 1323"/>
            <p:cNvSpPr>
              <a:spLocks/>
            </p:cNvSpPr>
            <p:nvPr/>
          </p:nvSpPr>
          <p:spPr bwMode="auto">
            <a:xfrm>
              <a:off x="332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28" name="Freeform 1324"/>
            <p:cNvSpPr>
              <a:spLocks/>
            </p:cNvSpPr>
            <p:nvPr/>
          </p:nvSpPr>
          <p:spPr bwMode="auto">
            <a:xfrm>
              <a:off x="3382"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29" name="Freeform 1325"/>
            <p:cNvSpPr>
              <a:spLocks/>
            </p:cNvSpPr>
            <p:nvPr/>
          </p:nvSpPr>
          <p:spPr bwMode="auto">
            <a:xfrm>
              <a:off x="332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30" name="Rectangle 1326"/>
            <p:cNvSpPr>
              <a:spLocks noChangeArrowheads="1"/>
            </p:cNvSpPr>
            <p:nvPr/>
          </p:nvSpPr>
          <p:spPr bwMode="auto">
            <a:xfrm>
              <a:off x="3375" y="2467"/>
              <a:ext cx="7" cy="52"/>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431" name="Rectangle 1327"/>
            <p:cNvSpPr>
              <a:spLocks noChangeArrowheads="1"/>
            </p:cNvSpPr>
            <p:nvPr/>
          </p:nvSpPr>
          <p:spPr bwMode="auto">
            <a:xfrm>
              <a:off x="3320" y="2467"/>
              <a:ext cx="7" cy="52"/>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432" name="Freeform 1328"/>
            <p:cNvSpPr>
              <a:spLocks/>
            </p:cNvSpPr>
            <p:nvPr/>
          </p:nvSpPr>
          <p:spPr bwMode="auto">
            <a:xfrm>
              <a:off x="3375"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33" name="Freeform 1329"/>
            <p:cNvSpPr>
              <a:spLocks/>
            </p:cNvSpPr>
            <p:nvPr/>
          </p:nvSpPr>
          <p:spPr bwMode="auto">
            <a:xfrm>
              <a:off x="332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34" name="Freeform 1330"/>
            <p:cNvSpPr>
              <a:spLocks/>
            </p:cNvSpPr>
            <p:nvPr/>
          </p:nvSpPr>
          <p:spPr bwMode="auto">
            <a:xfrm>
              <a:off x="3375"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35" name="Freeform 1331"/>
            <p:cNvSpPr>
              <a:spLocks/>
            </p:cNvSpPr>
            <p:nvPr/>
          </p:nvSpPr>
          <p:spPr bwMode="auto">
            <a:xfrm>
              <a:off x="332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36" name="Freeform 1332"/>
            <p:cNvSpPr>
              <a:spLocks/>
            </p:cNvSpPr>
            <p:nvPr/>
          </p:nvSpPr>
          <p:spPr bwMode="auto">
            <a:xfrm>
              <a:off x="3375"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37" name="Freeform 1333"/>
            <p:cNvSpPr>
              <a:spLocks/>
            </p:cNvSpPr>
            <p:nvPr/>
          </p:nvSpPr>
          <p:spPr bwMode="auto">
            <a:xfrm>
              <a:off x="332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38" name="Freeform 1334"/>
            <p:cNvSpPr>
              <a:spLocks/>
            </p:cNvSpPr>
            <p:nvPr/>
          </p:nvSpPr>
          <p:spPr bwMode="auto">
            <a:xfrm>
              <a:off x="3375"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39" name="Freeform 1335"/>
            <p:cNvSpPr>
              <a:spLocks/>
            </p:cNvSpPr>
            <p:nvPr/>
          </p:nvSpPr>
          <p:spPr bwMode="auto">
            <a:xfrm>
              <a:off x="332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40" name="Freeform 1336"/>
            <p:cNvSpPr>
              <a:spLocks/>
            </p:cNvSpPr>
            <p:nvPr/>
          </p:nvSpPr>
          <p:spPr bwMode="auto">
            <a:xfrm>
              <a:off x="3375"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41" name="Freeform 1337"/>
            <p:cNvSpPr>
              <a:spLocks/>
            </p:cNvSpPr>
            <p:nvPr/>
          </p:nvSpPr>
          <p:spPr bwMode="auto">
            <a:xfrm>
              <a:off x="332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42" name="Freeform 1338"/>
            <p:cNvSpPr>
              <a:spLocks/>
            </p:cNvSpPr>
            <p:nvPr/>
          </p:nvSpPr>
          <p:spPr bwMode="auto">
            <a:xfrm>
              <a:off x="3375"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43" name="Rectangle 1339"/>
            <p:cNvSpPr>
              <a:spLocks noChangeArrowheads="1"/>
            </p:cNvSpPr>
            <p:nvPr/>
          </p:nvSpPr>
          <p:spPr bwMode="auto">
            <a:xfrm>
              <a:off x="3327" y="2467"/>
              <a:ext cx="7" cy="52"/>
            </a:xfrm>
            <a:prstGeom prst="rect">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444" name="Rectangle 1340"/>
            <p:cNvSpPr>
              <a:spLocks noChangeArrowheads="1"/>
            </p:cNvSpPr>
            <p:nvPr/>
          </p:nvSpPr>
          <p:spPr bwMode="auto">
            <a:xfrm>
              <a:off x="3368" y="2467"/>
              <a:ext cx="7" cy="5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445" name="Freeform 1341"/>
            <p:cNvSpPr>
              <a:spLocks/>
            </p:cNvSpPr>
            <p:nvPr/>
          </p:nvSpPr>
          <p:spPr bwMode="auto">
            <a:xfrm>
              <a:off x="333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46" name="Freeform 1342"/>
            <p:cNvSpPr>
              <a:spLocks/>
            </p:cNvSpPr>
            <p:nvPr/>
          </p:nvSpPr>
          <p:spPr bwMode="auto">
            <a:xfrm>
              <a:off x="3368"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47" name="Freeform 1343"/>
            <p:cNvSpPr>
              <a:spLocks/>
            </p:cNvSpPr>
            <p:nvPr/>
          </p:nvSpPr>
          <p:spPr bwMode="auto">
            <a:xfrm>
              <a:off x="333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48" name="Freeform 1344"/>
            <p:cNvSpPr>
              <a:spLocks/>
            </p:cNvSpPr>
            <p:nvPr/>
          </p:nvSpPr>
          <p:spPr bwMode="auto">
            <a:xfrm>
              <a:off x="3368"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49" name="Freeform 1345"/>
            <p:cNvSpPr>
              <a:spLocks/>
            </p:cNvSpPr>
            <p:nvPr/>
          </p:nvSpPr>
          <p:spPr bwMode="auto">
            <a:xfrm>
              <a:off x="333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50" name="Freeform 1346"/>
            <p:cNvSpPr>
              <a:spLocks/>
            </p:cNvSpPr>
            <p:nvPr/>
          </p:nvSpPr>
          <p:spPr bwMode="auto">
            <a:xfrm>
              <a:off x="3368"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51" name="Freeform 1347"/>
            <p:cNvSpPr>
              <a:spLocks/>
            </p:cNvSpPr>
            <p:nvPr/>
          </p:nvSpPr>
          <p:spPr bwMode="auto">
            <a:xfrm>
              <a:off x="333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52" name="Freeform 1348"/>
            <p:cNvSpPr>
              <a:spLocks/>
            </p:cNvSpPr>
            <p:nvPr/>
          </p:nvSpPr>
          <p:spPr bwMode="auto">
            <a:xfrm>
              <a:off x="3368"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53" name="Freeform 1349"/>
            <p:cNvSpPr>
              <a:spLocks/>
            </p:cNvSpPr>
            <p:nvPr/>
          </p:nvSpPr>
          <p:spPr bwMode="auto">
            <a:xfrm>
              <a:off x="333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54" name="Freeform 1350"/>
            <p:cNvSpPr>
              <a:spLocks/>
            </p:cNvSpPr>
            <p:nvPr/>
          </p:nvSpPr>
          <p:spPr bwMode="auto">
            <a:xfrm>
              <a:off x="3368"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55" name="Freeform 1351"/>
            <p:cNvSpPr>
              <a:spLocks/>
            </p:cNvSpPr>
            <p:nvPr/>
          </p:nvSpPr>
          <p:spPr bwMode="auto">
            <a:xfrm>
              <a:off x="333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56" name="Rectangle 1352"/>
            <p:cNvSpPr>
              <a:spLocks noChangeArrowheads="1"/>
            </p:cNvSpPr>
            <p:nvPr/>
          </p:nvSpPr>
          <p:spPr bwMode="auto">
            <a:xfrm>
              <a:off x="3361" y="2467"/>
              <a:ext cx="7" cy="52"/>
            </a:xfrm>
            <a:prstGeom prst="rect">
              <a:avLst/>
            </a:prstGeom>
            <a:solidFill>
              <a:srgbClr val="44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457" name="Rectangle 1353"/>
            <p:cNvSpPr>
              <a:spLocks noChangeArrowheads="1"/>
            </p:cNvSpPr>
            <p:nvPr/>
          </p:nvSpPr>
          <p:spPr bwMode="auto">
            <a:xfrm>
              <a:off x="3334" y="2467"/>
              <a:ext cx="6" cy="52"/>
            </a:xfrm>
            <a:prstGeom prst="rect">
              <a:avLst/>
            </a:prstGeom>
            <a:solidFill>
              <a:srgbClr val="44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458" name="Freeform 1354"/>
            <p:cNvSpPr>
              <a:spLocks/>
            </p:cNvSpPr>
            <p:nvPr/>
          </p:nvSpPr>
          <p:spPr bwMode="auto">
            <a:xfrm>
              <a:off x="3361"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59" name="Freeform 1355"/>
            <p:cNvSpPr>
              <a:spLocks/>
            </p:cNvSpPr>
            <p:nvPr/>
          </p:nvSpPr>
          <p:spPr bwMode="auto">
            <a:xfrm>
              <a:off x="334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60" name="Freeform 1356"/>
            <p:cNvSpPr>
              <a:spLocks/>
            </p:cNvSpPr>
            <p:nvPr/>
          </p:nvSpPr>
          <p:spPr bwMode="auto">
            <a:xfrm>
              <a:off x="3361"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61" name="Freeform 1357"/>
            <p:cNvSpPr>
              <a:spLocks/>
            </p:cNvSpPr>
            <p:nvPr/>
          </p:nvSpPr>
          <p:spPr bwMode="auto">
            <a:xfrm>
              <a:off x="334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62" name="Freeform 1358"/>
            <p:cNvSpPr>
              <a:spLocks/>
            </p:cNvSpPr>
            <p:nvPr/>
          </p:nvSpPr>
          <p:spPr bwMode="auto">
            <a:xfrm>
              <a:off x="3361"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63" name="Freeform 1359"/>
            <p:cNvSpPr>
              <a:spLocks/>
            </p:cNvSpPr>
            <p:nvPr/>
          </p:nvSpPr>
          <p:spPr bwMode="auto">
            <a:xfrm>
              <a:off x="334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64" name="Freeform 1360"/>
            <p:cNvSpPr>
              <a:spLocks/>
            </p:cNvSpPr>
            <p:nvPr/>
          </p:nvSpPr>
          <p:spPr bwMode="auto">
            <a:xfrm>
              <a:off x="3361"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65" name="Freeform 1361"/>
            <p:cNvSpPr>
              <a:spLocks/>
            </p:cNvSpPr>
            <p:nvPr/>
          </p:nvSpPr>
          <p:spPr bwMode="auto">
            <a:xfrm>
              <a:off x="334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66" name="Freeform 1362"/>
            <p:cNvSpPr>
              <a:spLocks/>
            </p:cNvSpPr>
            <p:nvPr/>
          </p:nvSpPr>
          <p:spPr bwMode="auto">
            <a:xfrm>
              <a:off x="3361"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67" name="Freeform 1363"/>
            <p:cNvSpPr>
              <a:spLocks/>
            </p:cNvSpPr>
            <p:nvPr/>
          </p:nvSpPr>
          <p:spPr bwMode="auto">
            <a:xfrm>
              <a:off x="3340"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68" name="Freeform 1364"/>
            <p:cNvSpPr>
              <a:spLocks/>
            </p:cNvSpPr>
            <p:nvPr/>
          </p:nvSpPr>
          <p:spPr bwMode="auto">
            <a:xfrm>
              <a:off x="3361"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69" name="Rectangle 1365"/>
            <p:cNvSpPr>
              <a:spLocks noChangeArrowheads="1"/>
            </p:cNvSpPr>
            <p:nvPr/>
          </p:nvSpPr>
          <p:spPr bwMode="auto">
            <a:xfrm>
              <a:off x="3340" y="2467"/>
              <a:ext cx="7" cy="52"/>
            </a:xfrm>
            <a:prstGeom prst="rect">
              <a:avLst/>
            </a:prstGeom>
            <a:solidFill>
              <a:srgbClr val="38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470" name="Rectangle 1366"/>
            <p:cNvSpPr>
              <a:spLocks noChangeArrowheads="1"/>
            </p:cNvSpPr>
            <p:nvPr/>
          </p:nvSpPr>
          <p:spPr bwMode="auto">
            <a:xfrm>
              <a:off x="3354" y="2467"/>
              <a:ext cx="7" cy="52"/>
            </a:xfrm>
            <a:prstGeom prst="rect">
              <a:avLst/>
            </a:prstGeom>
            <a:solidFill>
              <a:srgbClr val="36363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471" name="Freeform 1367"/>
            <p:cNvSpPr>
              <a:spLocks/>
            </p:cNvSpPr>
            <p:nvPr/>
          </p:nvSpPr>
          <p:spPr bwMode="auto">
            <a:xfrm>
              <a:off x="334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72" name="Freeform 1368"/>
            <p:cNvSpPr>
              <a:spLocks/>
            </p:cNvSpPr>
            <p:nvPr/>
          </p:nvSpPr>
          <p:spPr bwMode="auto">
            <a:xfrm>
              <a:off x="335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73" name="Freeform 1369"/>
            <p:cNvSpPr>
              <a:spLocks/>
            </p:cNvSpPr>
            <p:nvPr/>
          </p:nvSpPr>
          <p:spPr bwMode="auto">
            <a:xfrm>
              <a:off x="334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74" name="Freeform 1370"/>
            <p:cNvSpPr>
              <a:spLocks/>
            </p:cNvSpPr>
            <p:nvPr/>
          </p:nvSpPr>
          <p:spPr bwMode="auto">
            <a:xfrm>
              <a:off x="335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75" name="Freeform 1371"/>
            <p:cNvSpPr>
              <a:spLocks/>
            </p:cNvSpPr>
            <p:nvPr/>
          </p:nvSpPr>
          <p:spPr bwMode="auto">
            <a:xfrm>
              <a:off x="334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76" name="Freeform 1372"/>
            <p:cNvSpPr>
              <a:spLocks/>
            </p:cNvSpPr>
            <p:nvPr/>
          </p:nvSpPr>
          <p:spPr bwMode="auto">
            <a:xfrm>
              <a:off x="335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77" name="Freeform 1373"/>
            <p:cNvSpPr>
              <a:spLocks/>
            </p:cNvSpPr>
            <p:nvPr/>
          </p:nvSpPr>
          <p:spPr bwMode="auto">
            <a:xfrm>
              <a:off x="334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78" name="Freeform 1374"/>
            <p:cNvSpPr>
              <a:spLocks/>
            </p:cNvSpPr>
            <p:nvPr/>
          </p:nvSpPr>
          <p:spPr bwMode="auto">
            <a:xfrm>
              <a:off x="3354"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79" name="Freeform 1375"/>
            <p:cNvSpPr>
              <a:spLocks/>
            </p:cNvSpPr>
            <p:nvPr/>
          </p:nvSpPr>
          <p:spPr bwMode="auto">
            <a:xfrm>
              <a:off x="3347" y="2467"/>
              <a:ext cx="1" cy="52"/>
            </a:xfrm>
            <a:custGeom>
              <a:avLst/>
              <a:gdLst>
                <a:gd name="T0" fmla="*/ 0 w 1"/>
                <a:gd name="T1" fmla="*/ 0 h 52"/>
                <a:gd name="T2" fmla="*/ 0 w 1"/>
                <a:gd name="T3" fmla="*/ 52 h 52"/>
                <a:gd name="T4" fmla="*/ 0 w 1"/>
                <a:gd name="T5" fmla="*/ 0 h 52"/>
                <a:gd name="T6" fmla="*/ 0 60000 65536"/>
                <a:gd name="T7" fmla="*/ 0 60000 65536"/>
                <a:gd name="T8" fmla="*/ 0 60000 65536"/>
                <a:gd name="T9" fmla="*/ 0 w 1"/>
                <a:gd name="T10" fmla="*/ 0 h 52"/>
                <a:gd name="T11" fmla="*/ 1 w 1"/>
                <a:gd name="T12" fmla="*/ 52 h 52"/>
              </a:gdLst>
              <a:ahLst/>
              <a:cxnLst>
                <a:cxn ang="T6">
                  <a:pos x="T0" y="T1"/>
                </a:cxn>
                <a:cxn ang="T7">
                  <a:pos x="T2" y="T3"/>
                </a:cxn>
                <a:cxn ang="T8">
                  <a:pos x="T4" y="T5"/>
                </a:cxn>
              </a:cxnLst>
              <a:rect l="T9" t="T10" r="T11" b="T12"/>
              <a:pathLst>
                <a:path w="1" h="52">
                  <a:moveTo>
                    <a:pt x="0" y="0"/>
                  </a:moveTo>
                  <a:lnTo>
                    <a:pt x="0" y="52"/>
                  </a:lnTo>
                  <a:lnTo>
                    <a:pt x="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20"/>
            </a:p>
          </p:txBody>
        </p:sp>
        <p:sp>
          <p:nvSpPr>
            <p:cNvPr id="97480" name="Rectangle 1376"/>
            <p:cNvSpPr>
              <a:spLocks noChangeArrowheads="1"/>
            </p:cNvSpPr>
            <p:nvPr/>
          </p:nvSpPr>
          <p:spPr bwMode="auto">
            <a:xfrm>
              <a:off x="3347" y="2467"/>
              <a:ext cx="7" cy="52"/>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97481" name="Rectangle 1377"/>
            <p:cNvSpPr>
              <a:spLocks noChangeArrowheads="1"/>
            </p:cNvSpPr>
            <p:nvPr/>
          </p:nvSpPr>
          <p:spPr bwMode="auto">
            <a:xfrm>
              <a:off x="3267" y="2463"/>
              <a:ext cx="167" cy="46"/>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pic>
        <p:nvPicPr>
          <p:cNvPr id="9731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8723" y="5423535"/>
            <a:ext cx="6679407" cy="143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57220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r>
              <a:rPr lang="en-US" altLang="x-none" sz="4680">
                <a:ea typeface="ＭＳ Ｐゴシック" charset="-128"/>
              </a:rPr>
              <a:t>Continuous flow hydrogenation</a:t>
            </a:r>
          </a:p>
        </p:txBody>
      </p:sp>
      <p:sp>
        <p:nvSpPr>
          <p:cNvPr id="99330" name="Rectangle 3"/>
          <p:cNvSpPr>
            <a:spLocks noGrp="1" noChangeArrowheads="1"/>
          </p:cNvSpPr>
          <p:nvPr>
            <p:ph type="body" idx="1"/>
          </p:nvPr>
        </p:nvSpPr>
        <p:spPr>
          <a:xfrm>
            <a:off x="0" y="1943100"/>
            <a:ext cx="5623560" cy="4023360"/>
          </a:xfrm>
        </p:spPr>
        <p:txBody>
          <a:bodyPr/>
          <a:lstStyle/>
          <a:p>
            <a:pPr eaLnBrk="1" hangingPunct="1"/>
            <a:r>
              <a:rPr lang="en-US" altLang="x-none">
                <a:ea typeface="ＭＳ Ｐゴシック" charset="-128"/>
              </a:rPr>
              <a:t>First experiment in Nottingham; hydrogenation of cyclohexene</a:t>
            </a:r>
          </a:p>
          <a:p>
            <a:pPr eaLnBrk="1" hangingPunct="1"/>
            <a:r>
              <a:rPr lang="en-US" altLang="x-none">
                <a:ea typeface="ＭＳ Ｐゴシック" charset="-128"/>
              </a:rPr>
              <a:t>100% conversion and selectivity</a:t>
            </a:r>
          </a:p>
          <a:p>
            <a:pPr eaLnBrk="1" hangingPunct="1"/>
            <a:r>
              <a:rPr lang="en-US" altLang="x-none">
                <a:ea typeface="ＭＳ Ｐゴシック" charset="-128"/>
              </a:rPr>
              <a:t>Monitored spectroscopically</a:t>
            </a:r>
          </a:p>
        </p:txBody>
      </p:sp>
      <p:pic>
        <p:nvPicPr>
          <p:cNvPr id="37888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23560" y="2057400"/>
            <a:ext cx="3131820" cy="3756184"/>
          </a:xfrm>
          <a:prstGeom prst="rect">
            <a:avLst/>
          </a:prstGeom>
          <a:noFill/>
          <a:ln>
            <a:noFill/>
          </a:ln>
          <a:effectLst>
            <a:outerShdw blurRad="635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0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 y="2161309"/>
            <a:ext cx="6319364" cy="4696691"/>
          </a:xfrm>
          <a:prstGeom prst="rect">
            <a:avLst/>
          </a:prstGeom>
          <a:solidFill>
            <a:schemeClr val="tx1"/>
          </a:solidFill>
          <a:ln w="9525">
            <a:solidFill>
              <a:srgbClr val="B6DCDF"/>
            </a:solidFill>
            <a:miter lim="800000"/>
            <a:headEnd/>
            <a:tailEnd/>
          </a:ln>
          <a:effectLst>
            <a:outerShdw blurRad="40000" dist="23000" dir="5400000" rotWithShape="0">
              <a:srgbClr val="000000">
                <a:alpha val="34999"/>
              </a:srgbClr>
            </a:outerShdw>
          </a:effectLst>
        </p:spPr>
        <p:txBody>
          <a:bodyPr lIns="91438" tIns="45718" rIns="91438" bIns="45718" anchor="ct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endParaRPr lang="x-none" altLang="x-none" sz="2430">
              <a:solidFill>
                <a:srgbClr val="FFFFFF"/>
              </a:solidFill>
              <a:latin typeface="Arial" charset="0"/>
            </a:endParaRPr>
          </a:p>
        </p:txBody>
      </p:sp>
      <p:sp>
        <p:nvSpPr>
          <p:cNvPr id="101378" name="Rectangle 3"/>
          <p:cNvSpPr>
            <a:spLocks noGrp="1" noChangeArrowheads="1"/>
          </p:cNvSpPr>
          <p:nvPr>
            <p:ph type="body" idx="1"/>
          </p:nvPr>
        </p:nvSpPr>
        <p:spPr>
          <a:xfrm>
            <a:off x="112872" y="815090"/>
            <a:ext cx="5622131" cy="4023360"/>
          </a:xfrm>
        </p:spPr>
        <p:txBody>
          <a:bodyPr/>
          <a:lstStyle/>
          <a:p>
            <a:pPr eaLnBrk="1" hangingPunct="1"/>
            <a:r>
              <a:rPr lang="en-US" altLang="x-none" sz="2430" dirty="0"/>
              <a:t>Hydrogenation of cyclohexene</a:t>
            </a:r>
          </a:p>
          <a:p>
            <a:pPr eaLnBrk="1" hangingPunct="1"/>
            <a:r>
              <a:rPr lang="en-US" altLang="x-none" sz="2430" dirty="0"/>
              <a:t>100% conversion and selectivity</a:t>
            </a:r>
          </a:p>
          <a:p>
            <a:pPr eaLnBrk="1" hangingPunct="1"/>
            <a:r>
              <a:rPr lang="en-US" altLang="x-none" sz="2430" dirty="0"/>
              <a:t>Monitored spectroscopically</a:t>
            </a:r>
          </a:p>
        </p:txBody>
      </p:sp>
      <p:pic>
        <p:nvPicPr>
          <p:cNvPr id="37888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69368" y="2926080"/>
            <a:ext cx="2693194" cy="3230404"/>
          </a:xfrm>
          <a:prstGeom prst="rect">
            <a:avLst/>
          </a:prstGeom>
          <a:noFill/>
          <a:ln>
            <a:noFill/>
          </a:ln>
          <a:effectLst>
            <a:outerShdw blurRad="635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Rectangle 3"/>
          <p:cNvSpPr>
            <a:spLocks noChangeArrowheads="1"/>
          </p:cNvSpPr>
          <p:nvPr/>
        </p:nvSpPr>
        <p:spPr bwMode="auto">
          <a:xfrm>
            <a:off x="4086225" y="2617470"/>
            <a:ext cx="1614219" cy="51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5" tIns="44447" rIns="90485" bIns="44447">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2790">
                <a:solidFill>
                  <a:srgbClr val="FFFFFF"/>
                </a:solidFill>
                <a:latin typeface="Arial" charset="0"/>
              </a:rPr>
              <a:t>Reactant</a:t>
            </a:r>
          </a:p>
        </p:txBody>
      </p:sp>
      <p:sp>
        <p:nvSpPr>
          <p:cNvPr id="101382" name="Rectangle 4"/>
          <p:cNvSpPr>
            <a:spLocks noChangeArrowheads="1"/>
          </p:cNvSpPr>
          <p:nvPr/>
        </p:nvSpPr>
        <p:spPr bwMode="auto">
          <a:xfrm>
            <a:off x="4086225" y="4399122"/>
            <a:ext cx="1415447" cy="51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5" tIns="44447" rIns="90485" bIns="44447">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2790">
                <a:solidFill>
                  <a:srgbClr val="FFFFFF"/>
                </a:solidFill>
                <a:latin typeface="Arial" charset="0"/>
              </a:rPr>
              <a:t>Product</a:t>
            </a:r>
          </a:p>
        </p:txBody>
      </p:sp>
      <p:sp>
        <p:nvSpPr>
          <p:cNvPr id="101383" name="Line 5"/>
          <p:cNvSpPr>
            <a:spLocks noChangeShapeType="1"/>
          </p:cNvSpPr>
          <p:nvPr/>
        </p:nvSpPr>
        <p:spPr bwMode="auto">
          <a:xfrm flipV="1">
            <a:off x="1141572" y="2837498"/>
            <a:ext cx="268605" cy="181452"/>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384" name="Line 6"/>
          <p:cNvSpPr>
            <a:spLocks noChangeShapeType="1"/>
          </p:cNvSpPr>
          <p:nvPr/>
        </p:nvSpPr>
        <p:spPr bwMode="auto">
          <a:xfrm>
            <a:off x="1141572" y="3014663"/>
            <a:ext cx="0" cy="254318"/>
          </a:xfrm>
          <a:prstGeom prst="line">
            <a:avLst/>
          </a:prstGeom>
          <a:noFill/>
          <a:ln w="50800">
            <a:solidFill>
              <a:srgbClr val="3DF53D"/>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385" name="Line 7"/>
          <p:cNvSpPr>
            <a:spLocks noChangeShapeType="1"/>
          </p:cNvSpPr>
          <p:nvPr/>
        </p:nvSpPr>
        <p:spPr bwMode="auto">
          <a:xfrm>
            <a:off x="1234440" y="3080385"/>
            <a:ext cx="0" cy="138589"/>
          </a:xfrm>
          <a:prstGeom prst="line">
            <a:avLst/>
          </a:prstGeom>
          <a:noFill/>
          <a:ln w="50800">
            <a:solidFill>
              <a:srgbClr val="3DF53D"/>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386" name="Freeform 8"/>
          <p:cNvSpPr>
            <a:spLocks/>
          </p:cNvSpPr>
          <p:nvPr/>
        </p:nvSpPr>
        <p:spPr bwMode="auto">
          <a:xfrm>
            <a:off x="1141572" y="2857500"/>
            <a:ext cx="531495" cy="585788"/>
          </a:xfrm>
          <a:custGeom>
            <a:avLst/>
            <a:gdLst>
              <a:gd name="T0" fmla="*/ 0 w 370"/>
              <a:gd name="T1" fmla="*/ 2147483647 h 430"/>
              <a:gd name="T2" fmla="*/ 2147483647 w 370"/>
              <a:gd name="T3" fmla="*/ 2147483647 h 430"/>
              <a:gd name="T4" fmla="*/ 2147483647 w 370"/>
              <a:gd name="T5" fmla="*/ 2147483647 h 430"/>
              <a:gd name="T6" fmla="*/ 2147483647 w 370"/>
              <a:gd name="T7" fmla="*/ 2147483647 h 430"/>
              <a:gd name="T8" fmla="*/ 2147483647 w 370"/>
              <a:gd name="T9" fmla="*/ 0 h 430"/>
              <a:gd name="T10" fmla="*/ 0 60000 65536"/>
              <a:gd name="T11" fmla="*/ 0 60000 65536"/>
              <a:gd name="T12" fmla="*/ 0 60000 65536"/>
              <a:gd name="T13" fmla="*/ 0 60000 65536"/>
              <a:gd name="T14" fmla="*/ 0 60000 65536"/>
              <a:gd name="T15" fmla="*/ 0 w 370"/>
              <a:gd name="T16" fmla="*/ 0 h 430"/>
              <a:gd name="T17" fmla="*/ 370 w 370"/>
              <a:gd name="T18" fmla="*/ 430 h 430"/>
            </a:gdLst>
            <a:ahLst/>
            <a:cxnLst>
              <a:cxn ang="T10">
                <a:pos x="T0" y="T1"/>
              </a:cxn>
              <a:cxn ang="T11">
                <a:pos x="T2" y="T3"/>
              </a:cxn>
              <a:cxn ang="T12">
                <a:pos x="T4" y="T5"/>
              </a:cxn>
              <a:cxn ang="T13">
                <a:pos x="T6" y="T7"/>
              </a:cxn>
              <a:cxn ang="T14">
                <a:pos x="T8" y="T9"/>
              </a:cxn>
            </a:cxnLst>
            <a:rect l="T15" t="T16" r="T17" b="T18"/>
            <a:pathLst>
              <a:path w="370" h="430">
                <a:moveTo>
                  <a:pt x="0" y="322"/>
                </a:moveTo>
                <a:lnTo>
                  <a:pt x="191" y="429"/>
                </a:lnTo>
                <a:lnTo>
                  <a:pt x="369" y="322"/>
                </a:lnTo>
                <a:lnTo>
                  <a:pt x="369" y="107"/>
                </a:lnTo>
                <a:lnTo>
                  <a:pt x="191"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82294" rIns="82294"/>
          <a:lstStyle/>
          <a:p>
            <a:endParaRPr lang="en-GB" sz="1620"/>
          </a:p>
        </p:txBody>
      </p:sp>
      <p:sp>
        <p:nvSpPr>
          <p:cNvPr id="101387" name="Line 9"/>
          <p:cNvSpPr>
            <a:spLocks noChangeShapeType="1"/>
          </p:cNvSpPr>
          <p:nvPr/>
        </p:nvSpPr>
        <p:spPr bwMode="auto">
          <a:xfrm flipV="1">
            <a:off x="1141572" y="4554855"/>
            <a:ext cx="268605" cy="184309"/>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388" name="Freeform 10"/>
          <p:cNvSpPr>
            <a:spLocks/>
          </p:cNvSpPr>
          <p:nvPr/>
        </p:nvSpPr>
        <p:spPr bwMode="auto">
          <a:xfrm>
            <a:off x="1141572" y="4576287"/>
            <a:ext cx="531495" cy="584358"/>
          </a:xfrm>
          <a:custGeom>
            <a:avLst/>
            <a:gdLst>
              <a:gd name="T0" fmla="*/ 0 w 370"/>
              <a:gd name="T1" fmla="*/ 2147483647 h 430"/>
              <a:gd name="T2" fmla="*/ 0 w 370"/>
              <a:gd name="T3" fmla="*/ 2147483647 h 430"/>
              <a:gd name="T4" fmla="*/ 2147483647 w 370"/>
              <a:gd name="T5" fmla="*/ 2147483647 h 430"/>
              <a:gd name="T6" fmla="*/ 2147483647 w 370"/>
              <a:gd name="T7" fmla="*/ 2147483647 h 430"/>
              <a:gd name="T8" fmla="*/ 2147483647 w 370"/>
              <a:gd name="T9" fmla="*/ 2147483647 h 430"/>
              <a:gd name="T10" fmla="*/ 2147483647 w 370"/>
              <a:gd name="T11" fmla="*/ 0 h 430"/>
              <a:gd name="T12" fmla="*/ 0 60000 65536"/>
              <a:gd name="T13" fmla="*/ 0 60000 65536"/>
              <a:gd name="T14" fmla="*/ 0 60000 65536"/>
              <a:gd name="T15" fmla="*/ 0 60000 65536"/>
              <a:gd name="T16" fmla="*/ 0 60000 65536"/>
              <a:gd name="T17" fmla="*/ 0 60000 65536"/>
              <a:gd name="T18" fmla="*/ 0 w 370"/>
              <a:gd name="T19" fmla="*/ 0 h 430"/>
              <a:gd name="T20" fmla="*/ 370 w 370"/>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370" h="430">
                <a:moveTo>
                  <a:pt x="0" y="108"/>
                </a:moveTo>
                <a:lnTo>
                  <a:pt x="0" y="322"/>
                </a:lnTo>
                <a:lnTo>
                  <a:pt x="191" y="429"/>
                </a:lnTo>
                <a:lnTo>
                  <a:pt x="369" y="322"/>
                </a:lnTo>
                <a:lnTo>
                  <a:pt x="369" y="108"/>
                </a:lnTo>
                <a:lnTo>
                  <a:pt x="191"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82294" rIns="82294"/>
          <a:lstStyle/>
          <a:p>
            <a:endParaRPr lang="en-GB" sz="1620"/>
          </a:p>
        </p:txBody>
      </p:sp>
      <p:sp>
        <p:nvSpPr>
          <p:cNvPr id="101389" name="Line 11"/>
          <p:cNvSpPr>
            <a:spLocks noChangeShapeType="1"/>
          </p:cNvSpPr>
          <p:nvPr/>
        </p:nvSpPr>
        <p:spPr bwMode="auto">
          <a:xfrm>
            <a:off x="541497" y="4251960"/>
            <a:ext cx="5436393"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grpSp>
        <p:nvGrpSpPr>
          <p:cNvPr id="101390" name="Group 12"/>
          <p:cNvGrpSpPr>
            <a:grpSpLocks/>
          </p:cNvGrpSpPr>
          <p:nvPr/>
        </p:nvGrpSpPr>
        <p:grpSpPr bwMode="auto">
          <a:xfrm>
            <a:off x="524352" y="2744629"/>
            <a:ext cx="5472113" cy="1428750"/>
            <a:chOff x="1131" y="1239"/>
            <a:chExt cx="3802" cy="1049"/>
          </a:xfrm>
        </p:grpSpPr>
        <p:sp>
          <p:nvSpPr>
            <p:cNvPr id="101461" name="Freeform 13"/>
            <p:cNvSpPr>
              <a:spLocks/>
            </p:cNvSpPr>
            <p:nvPr/>
          </p:nvSpPr>
          <p:spPr bwMode="auto">
            <a:xfrm>
              <a:off x="1143" y="2275"/>
              <a:ext cx="96" cy="13"/>
            </a:xfrm>
            <a:custGeom>
              <a:avLst/>
              <a:gdLst>
                <a:gd name="T0" fmla="*/ 0 w 96"/>
                <a:gd name="T1" fmla="*/ 12 h 13"/>
                <a:gd name="T2" fmla="*/ 0 w 96"/>
                <a:gd name="T3" fmla="*/ 12 h 13"/>
                <a:gd name="T4" fmla="*/ 0 w 96"/>
                <a:gd name="T5" fmla="*/ 0 h 13"/>
                <a:gd name="T6" fmla="*/ 12 w 96"/>
                <a:gd name="T7" fmla="*/ 0 h 13"/>
                <a:gd name="T8" fmla="*/ 24 w 96"/>
                <a:gd name="T9" fmla="*/ 0 h 13"/>
                <a:gd name="T10" fmla="*/ 24 w 96"/>
                <a:gd name="T11" fmla="*/ 12 h 13"/>
                <a:gd name="T12" fmla="*/ 36 w 96"/>
                <a:gd name="T13" fmla="*/ 12 h 13"/>
                <a:gd name="T14" fmla="*/ 48 w 96"/>
                <a:gd name="T15" fmla="*/ 12 h 13"/>
                <a:gd name="T16" fmla="*/ 60 w 96"/>
                <a:gd name="T17" fmla="*/ 12 h 13"/>
                <a:gd name="T18" fmla="*/ 72 w 96"/>
                <a:gd name="T19" fmla="*/ 12 h 13"/>
                <a:gd name="T20" fmla="*/ 83 w 96"/>
                <a:gd name="T21" fmla="*/ 12 h 13"/>
                <a:gd name="T22" fmla="*/ 83 w 96"/>
                <a:gd name="T23" fmla="*/ 0 h 13"/>
                <a:gd name="T24" fmla="*/ 95 w 96"/>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13"/>
                <a:gd name="T41" fmla="*/ 96 w 96"/>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13">
                  <a:moveTo>
                    <a:pt x="0" y="12"/>
                  </a:moveTo>
                  <a:lnTo>
                    <a:pt x="0" y="12"/>
                  </a:lnTo>
                  <a:lnTo>
                    <a:pt x="0" y="0"/>
                  </a:lnTo>
                  <a:lnTo>
                    <a:pt x="12" y="0"/>
                  </a:lnTo>
                  <a:lnTo>
                    <a:pt x="24" y="0"/>
                  </a:lnTo>
                  <a:lnTo>
                    <a:pt x="24" y="12"/>
                  </a:lnTo>
                  <a:lnTo>
                    <a:pt x="36" y="12"/>
                  </a:lnTo>
                  <a:lnTo>
                    <a:pt x="48" y="12"/>
                  </a:lnTo>
                  <a:lnTo>
                    <a:pt x="60" y="12"/>
                  </a:lnTo>
                  <a:lnTo>
                    <a:pt x="72" y="12"/>
                  </a:lnTo>
                  <a:lnTo>
                    <a:pt x="83" y="12"/>
                  </a:lnTo>
                  <a:lnTo>
                    <a:pt x="83" y="0"/>
                  </a:lnTo>
                  <a:lnTo>
                    <a:pt x="95"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62" name="Freeform 14"/>
            <p:cNvSpPr>
              <a:spLocks/>
            </p:cNvSpPr>
            <p:nvPr/>
          </p:nvSpPr>
          <p:spPr bwMode="auto">
            <a:xfrm>
              <a:off x="1238" y="2275"/>
              <a:ext cx="538" cy="13"/>
            </a:xfrm>
            <a:custGeom>
              <a:avLst/>
              <a:gdLst>
                <a:gd name="T0" fmla="*/ 0 w 538"/>
                <a:gd name="T1" fmla="*/ 0 h 13"/>
                <a:gd name="T2" fmla="*/ 12 w 538"/>
                <a:gd name="T3" fmla="*/ 0 h 13"/>
                <a:gd name="T4" fmla="*/ 12 w 538"/>
                <a:gd name="T5" fmla="*/ 12 h 13"/>
                <a:gd name="T6" fmla="*/ 12 w 538"/>
                <a:gd name="T7" fmla="*/ 0 h 13"/>
                <a:gd name="T8" fmla="*/ 24 w 538"/>
                <a:gd name="T9" fmla="*/ 0 h 13"/>
                <a:gd name="T10" fmla="*/ 36 w 538"/>
                <a:gd name="T11" fmla="*/ 0 h 13"/>
                <a:gd name="T12" fmla="*/ 48 w 538"/>
                <a:gd name="T13" fmla="*/ 0 h 13"/>
                <a:gd name="T14" fmla="*/ 60 w 538"/>
                <a:gd name="T15" fmla="*/ 0 h 13"/>
                <a:gd name="T16" fmla="*/ 72 w 538"/>
                <a:gd name="T17" fmla="*/ 0 h 13"/>
                <a:gd name="T18" fmla="*/ 84 w 538"/>
                <a:gd name="T19" fmla="*/ 0 h 13"/>
                <a:gd name="T20" fmla="*/ 96 w 538"/>
                <a:gd name="T21" fmla="*/ 0 h 13"/>
                <a:gd name="T22" fmla="*/ 108 w 538"/>
                <a:gd name="T23" fmla="*/ 0 h 13"/>
                <a:gd name="T24" fmla="*/ 120 w 538"/>
                <a:gd name="T25" fmla="*/ 0 h 13"/>
                <a:gd name="T26" fmla="*/ 131 w 538"/>
                <a:gd name="T27" fmla="*/ 0 h 13"/>
                <a:gd name="T28" fmla="*/ 143 w 538"/>
                <a:gd name="T29" fmla="*/ 0 h 13"/>
                <a:gd name="T30" fmla="*/ 155 w 538"/>
                <a:gd name="T31" fmla="*/ 0 h 13"/>
                <a:gd name="T32" fmla="*/ 167 w 538"/>
                <a:gd name="T33" fmla="*/ 0 h 13"/>
                <a:gd name="T34" fmla="*/ 179 w 538"/>
                <a:gd name="T35" fmla="*/ 0 h 13"/>
                <a:gd name="T36" fmla="*/ 191 w 538"/>
                <a:gd name="T37" fmla="*/ 0 h 13"/>
                <a:gd name="T38" fmla="*/ 203 w 538"/>
                <a:gd name="T39" fmla="*/ 0 h 13"/>
                <a:gd name="T40" fmla="*/ 215 w 538"/>
                <a:gd name="T41" fmla="*/ 0 h 13"/>
                <a:gd name="T42" fmla="*/ 227 w 538"/>
                <a:gd name="T43" fmla="*/ 0 h 13"/>
                <a:gd name="T44" fmla="*/ 239 w 538"/>
                <a:gd name="T45" fmla="*/ 0 h 13"/>
                <a:gd name="T46" fmla="*/ 251 w 538"/>
                <a:gd name="T47" fmla="*/ 0 h 13"/>
                <a:gd name="T48" fmla="*/ 263 w 538"/>
                <a:gd name="T49" fmla="*/ 0 h 13"/>
                <a:gd name="T50" fmla="*/ 274 w 538"/>
                <a:gd name="T51" fmla="*/ 0 h 13"/>
                <a:gd name="T52" fmla="*/ 286 w 538"/>
                <a:gd name="T53" fmla="*/ 0 h 13"/>
                <a:gd name="T54" fmla="*/ 298 w 538"/>
                <a:gd name="T55" fmla="*/ 0 h 13"/>
                <a:gd name="T56" fmla="*/ 310 w 538"/>
                <a:gd name="T57" fmla="*/ 0 h 13"/>
                <a:gd name="T58" fmla="*/ 322 w 538"/>
                <a:gd name="T59" fmla="*/ 0 h 13"/>
                <a:gd name="T60" fmla="*/ 334 w 538"/>
                <a:gd name="T61" fmla="*/ 0 h 13"/>
                <a:gd name="T62" fmla="*/ 346 w 538"/>
                <a:gd name="T63" fmla="*/ 0 h 13"/>
                <a:gd name="T64" fmla="*/ 358 w 538"/>
                <a:gd name="T65" fmla="*/ 0 h 13"/>
                <a:gd name="T66" fmla="*/ 370 w 538"/>
                <a:gd name="T67" fmla="*/ 0 h 13"/>
                <a:gd name="T68" fmla="*/ 382 w 538"/>
                <a:gd name="T69" fmla="*/ 0 h 13"/>
                <a:gd name="T70" fmla="*/ 394 w 538"/>
                <a:gd name="T71" fmla="*/ 0 h 13"/>
                <a:gd name="T72" fmla="*/ 406 w 538"/>
                <a:gd name="T73" fmla="*/ 0 h 13"/>
                <a:gd name="T74" fmla="*/ 417 w 538"/>
                <a:gd name="T75" fmla="*/ 0 h 13"/>
                <a:gd name="T76" fmla="*/ 429 w 538"/>
                <a:gd name="T77" fmla="*/ 0 h 13"/>
                <a:gd name="T78" fmla="*/ 441 w 538"/>
                <a:gd name="T79" fmla="*/ 0 h 13"/>
                <a:gd name="T80" fmla="*/ 453 w 538"/>
                <a:gd name="T81" fmla="*/ 0 h 13"/>
                <a:gd name="T82" fmla="*/ 465 w 538"/>
                <a:gd name="T83" fmla="*/ 0 h 13"/>
                <a:gd name="T84" fmla="*/ 477 w 538"/>
                <a:gd name="T85" fmla="*/ 0 h 13"/>
                <a:gd name="T86" fmla="*/ 489 w 538"/>
                <a:gd name="T87" fmla="*/ 0 h 13"/>
                <a:gd name="T88" fmla="*/ 501 w 538"/>
                <a:gd name="T89" fmla="*/ 0 h 13"/>
                <a:gd name="T90" fmla="*/ 513 w 538"/>
                <a:gd name="T91" fmla="*/ 0 h 13"/>
                <a:gd name="T92" fmla="*/ 525 w 538"/>
                <a:gd name="T93" fmla="*/ 0 h 13"/>
                <a:gd name="T94" fmla="*/ 537 w 538"/>
                <a:gd name="T95" fmla="*/ 0 h 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38"/>
                <a:gd name="T145" fmla="*/ 0 h 13"/>
                <a:gd name="T146" fmla="*/ 538 w 538"/>
                <a:gd name="T147" fmla="*/ 13 h 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38" h="13">
                  <a:moveTo>
                    <a:pt x="0" y="0"/>
                  </a:moveTo>
                  <a:lnTo>
                    <a:pt x="12" y="0"/>
                  </a:lnTo>
                  <a:lnTo>
                    <a:pt x="12" y="12"/>
                  </a:lnTo>
                  <a:lnTo>
                    <a:pt x="12" y="0"/>
                  </a:lnTo>
                  <a:lnTo>
                    <a:pt x="24" y="0"/>
                  </a:lnTo>
                  <a:lnTo>
                    <a:pt x="36" y="0"/>
                  </a:lnTo>
                  <a:lnTo>
                    <a:pt x="48" y="0"/>
                  </a:lnTo>
                  <a:lnTo>
                    <a:pt x="60" y="0"/>
                  </a:lnTo>
                  <a:lnTo>
                    <a:pt x="72" y="0"/>
                  </a:lnTo>
                  <a:lnTo>
                    <a:pt x="84" y="0"/>
                  </a:lnTo>
                  <a:lnTo>
                    <a:pt x="96" y="0"/>
                  </a:lnTo>
                  <a:lnTo>
                    <a:pt x="108" y="0"/>
                  </a:lnTo>
                  <a:lnTo>
                    <a:pt x="120" y="0"/>
                  </a:lnTo>
                  <a:lnTo>
                    <a:pt x="131" y="0"/>
                  </a:lnTo>
                  <a:lnTo>
                    <a:pt x="143" y="0"/>
                  </a:lnTo>
                  <a:lnTo>
                    <a:pt x="155" y="0"/>
                  </a:lnTo>
                  <a:lnTo>
                    <a:pt x="167" y="0"/>
                  </a:lnTo>
                  <a:lnTo>
                    <a:pt x="179" y="0"/>
                  </a:lnTo>
                  <a:lnTo>
                    <a:pt x="191" y="0"/>
                  </a:lnTo>
                  <a:lnTo>
                    <a:pt x="203" y="0"/>
                  </a:lnTo>
                  <a:lnTo>
                    <a:pt x="215" y="0"/>
                  </a:lnTo>
                  <a:lnTo>
                    <a:pt x="227" y="0"/>
                  </a:lnTo>
                  <a:lnTo>
                    <a:pt x="239" y="0"/>
                  </a:lnTo>
                  <a:lnTo>
                    <a:pt x="251" y="0"/>
                  </a:lnTo>
                  <a:lnTo>
                    <a:pt x="263" y="0"/>
                  </a:lnTo>
                  <a:lnTo>
                    <a:pt x="274" y="0"/>
                  </a:lnTo>
                  <a:lnTo>
                    <a:pt x="286" y="0"/>
                  </a:lnTo>
                  <a:lnTo>
                    <a:pt x="298" y="0"/>
                  </a:lnTo>
                  <a:lnTo>
                    <a:pt x="310" y="0"/>
                  </a:lnTo>
                  <a:lnTo>
                    <a:pt x="322" y="0"/>
                  </a:lnTo>
                  <a:lnTo>
                    <a:pt x="334" y="0"/>
                  </a:lnTo>
                  <a:lnTo>
                    <a:pt x="346" y="0"/>
                  </a:lnTo>
                  <a:lnTo>
                    <a:pt x="358" y="0"/>
                  </a:lnTo>
                  <a:lnTo>
                    <a:pt x="370" y="0"/>
                  </a:lnTo>
                  <a:lnTo>
                    <a:pt x="382" y="0"/>
                  </a:lnTo>
                  <a:lnTo>
                    <a:pt x="394" y="0"/>
                  </a:lnTo>
                  <a:lnTo>
                    <a:pt x="406" y="0"/>
                  </a:lnTo>
                  <a:lnTo>
                    <a:pt x="417" y="0"/>
                  </a:lnTo>
                  <a:lnTo>
                    <a:pt x="429" y="0"/>
                  </a:lnTo>
                  <a:lnTo>
                    <a:pt x="441" y="0"/>
                  </a:lnTo>
                  <a:lnTo>
                    <a:pt x="453" y="0"/>
                  </a:lnTo>
                  <a:lnTo>
                    <a:pt x="465" y="0"/>
                  </a:lnTo>
                  <a:lnTo>
                    <a:pt x="477" y="0"/>
                  </a:lnTo>
                  <a:lnTo>
                    <a:pt x="489" y="0"/>
                  </a:lnTo>
                  <a:lnTo>
                    <a:pt x="501" y="0"/>
                  </a:lnTo>
                  <a:lnTo>
                    <a:pt x="513" y="0"/>
                  </a:lnTo>
                  <a:lnTo>
                    <a:pt x="525" y="0"/>
                  </a:lnTo>
                  <a:lnTo>
                    <a:pt x="537"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63" name="Freeform 15"/>
            <p:cNvSpPr>
              <a:spLocks/>
            </p:cNvSpPr>
            <p:nvPr/>
          </p:nvSpPr>
          <p:spPr bwMode="auto">
            <a:xfrm>
              <a:off x="1131" y="2263"/>
              <a:ext cx="633" cy="13"/>
            </a:xfrm>
            <a:custGeom>
              <a:avLst/>
              <a:gdLst>
                <a:gd name="T0" fmla="*/ 0 w 633"/>
                <a:gd name="T1" fmla="*/ 12 h 13"/>
                <a:gd name="T2" fmla="*/ 0 w 633"/>
                <a:gd name="T3" fmla="*/ 0 h 13"/>
                <a:gd name="T4" fmla="*/ 12 w 633"/>
                <a:gd name="T5" fmla="*/ 0 h 13"/>
                <a:gd name="T6" fmla="*/ 24 w 633"/>
                <a:gd name="T7" fmla="*/ 0 h 13"/>
                <a:gd name="T8" fmla="*/ 24 w 633"/>
                <a:gd name="T9" fmla="*/ 12 h 13"/>
                <a:gd name="T10" fmla="*/ 36 w 633"/>
                <a:gd name="T11" fmla="*/ 12 h 13"/>
                <a:gd name="T12" fmla="*/ 48 w 633"/>
                <a:gd name="T13" fmla="*/ 12 h 13"/>
                <a:gd name="T14" fmla="*/ 60 w 633"/>
                <a:gd name="T15" fmla="*/ 12 h 13"/>
                <a:gd name="T16" fmla="*/ 72 w 633"/>
                <a:gd name="T17" fmla="*/ 12 h 13"/>
                <a:gd name="T18" fmla="*/ 84 w 633"/>
                <a:gd name="T19" fmla="*/ 12 h 13"/>
                <a:gd name="T20" fmla="*/ 84 w 633"/>
                <a:gd name="T21" fmla="*/ 0 h 13"/>
                <a:gd name="T22" fmla="*/ 95 w 633"/>
                <a:gd name="T23" fmla="*/ 0 h 13"/>
                <a:gd name="T24" fmla="*/ 107 w 633"/>
                <a:gd name="T25" fmla="*/ 0 h 13"/>
                <a:gd name="T26" fmla="*/ 107 w 633"/>
                <a:gd name="T27" fmla="*/ 12 h 13"/>
                <a:gd name="T28" fmla="*/ 107 w 633"/>
                <a:gd name="T29" fmla="*/ 0 h 13"/>
                <a:gd name="T30" fmla="*/ 119 w 633"/>
                <a:gd name="T31" fmla="*/ 0 h 13"/>
                <a:gd name="T32" fmla="*/ 131 w 633"/>
                <a:gd name="T33" fmla="*/ 0 h 13"/>
                <a:gd name="T34" fmla="*/ 143 w 633"/>
                <a:gd name="T35" fmla="*/ 0 h 13"/>
                <a:gd name="T36" fmla="*/ 155 w 633"/>
                <a:gd name="T37" fmla="*/ 0 h 13"/>
                <a:gd name="T38" fmla="*/ 167 w 633"/>
                <a:gd name="T39" fmla="*/ 0 h 13"/>
                <a:gd name="T40" fmla="*/ 179 w 633"/>
                <a:gd name="T41" fmla="*/ 0 h 13"/>
                <a:gd name="T42" fmla="*/ 191 w 633"/>
                <a:gd name="T43" fmla="*/ 0 h 13"/>
                <a:gd name="T44" fmla="*/ 203 w 633"/>
                <a:gd name="T45" fmla="*/ 0 h 13"/>
                <a:gd name="T46" fmla="*/ 215 w 633"/>
                <a:gd name="T47" fmla="*/ 0 h 13"/>
                <a:gd name="T48" fmla="*/ 227 w 633"/>
                <a:gd name="T49" fmla="*/ 0 h 13"/>
                <a:gd name="T50" fmla="*/ 238 w 633"/>
                <a:gd name="T51" fmla="*/ 0 h 13"/>
                <a:gd name="T52" fmla="*/ 250 w 633"/>
                <a:gd name="T53" fmla="*/ 0 h 13"/>
                <a:gd name="T54" fmla="*/ 262 w 633"/>
                <a:gd name="T55" fmla="*/ 0 h 13"/>
                <a:gd name="T56" fmla="*/ 274 w 633"/>
                <a:gd name="T57" fmla="*/ 0 h 13"/>
                <a:gd name="T58" fmla="*/ 286 w 633"/>
                <a:gd name="T59" fmla="*/ 0 h 13"/>
                <a:gd name="T60" fmla="*/ 298 w 633"/>
                <a:gd name="T61" fmla="*/ 0 h 13"/>
                <a:gd name="T62" fmla="*/ 310 w 633"/>
                <a:gd name="T63" fmla="*/ 0 h 13"/>
                <a:gd name="T64" fmla="*/ 322 w 633"/>
                <a:gd name="T65" fmla="*/ 0 h 13"/>
                <a:gd name="T66" fmla="*/ 334 w 633"/>
                <a:gd name="T67" fmla="*/ 0 h 13"/>
                <a:gd name="T68" fmla="*/ 346 w 633"/>
                <a:gd name="T69" fmla="*/ 0 h 13"/>
                <a:gd name="T70" fmla="*/ 358 w 633"/>
                <a:gd name="T71" fmla="*/ 0 h 13"/>
                <a:gd name="T72" fmla="*/ 370 w 633"/>
                <a:gd name="T73" fmla="*/ 0 h 13"/>
                <a:gd name="T74" fmla="*/ 381 w 633"/>
                <a:gd name="T75" fmla="*/ 0 h 13"/>
                <a:gd name="T76" fmla="*/ 393 w 633"/>
                <a:gd name="T77" fmla="*/ 0 h 13"/>
                <a:gd name="T78" fmla="*/ 405 w 633"/>
                <a:gd name="T79" fmla="*/ 0 h 13"/>
                <a:gd name="T80" fmla="*/ 417 w 633"/>
                <a:gd name="T81" fmla="*/ 0 h 13"/>
                <a:gd name="T82" fmla="*/ 429 w 633"/>
                <a:gd name="T83" fmla="*/ 0 h 13"/>
                <a:gd name="T84" fmla="*/ 441 w 633"/>
                <a:gd name="T85" fmla="*/ 0 h 13"/>
                <a:gd name="T86" fmla="*/ 453 w 633"/>
                <a:gd name="T87" fmla="*/ 0 h 13"/>
                <a:gd name="T88" fmla="*/ 465 w 633"/>
                <a:gd name="T89" fmla="*/ 0 h 13"/>
                <a:gd name="T90" fmla="*/ 477 w 633"/>
                <a:gd name="T91" fmla="*/ 0 h 13"/>
                <a:gd name="T92" fmla="*/ 489 w 633"/>
                <a:gd name="T93" fmla="*/ 0 h 13"/>
                <a:gd name="T94" fmla="*/ 501 w 633"/>
                <a:gd name="T95" fmla="*/ 0 h 13"/>
                <a:gd name="T96" fmla="*/ 513 w 633"/>
                <a:gd name="T97" fmla="*/ 0 h 13"/>
                <a:gd name="T98" fmla="*/ 524 w 633"/>
                <a:gd name="T99" fmla="*/ 0 h 13"/>
                <a:gd name="T100" fmla="*/ 536 w 633"/>
                <a:gd name="T101" fmla="*/ 0 h 13"/>
                <a:gd name="T102" fmla="*/ 548 w 633"/>
                <a:gd name="T103" fmla="*/ 0 h 13"/>
                <a:gd name="T104" fmla="*/ 560 w 633"/>
                <a:gd name="T105" fmla="*/ 0 h 13"/>
                <a:gd name="T106" fmla="*/ 572 w 633"/>
                <a:gd name="T107" fmla="*/ 0 h 13"/>
                <a:gd name="T108" fmla="*/ 584 w 633"/>
                <a:gd name="T109" fmla="*/ 0 h 13"/>
                <a:gd name="T110" fmla="*/ 596 w 633"/>
                <a:gd name="T111" fmla="*/ 0 h 13"/>
                <a:gd name="T112" fmla="*/ 608 w 633"/>
                <a:gd name="T113" fmla="*/ 0 h 13"/>
                <a:gd name="T114" fmla="*/ 620 w 633"/>
                <a:gd name="T115" fmla="*/ 0 h 13"/>
                <a:gd name="T116" fmla="*/ 632 w 633"/>
                <a:gd name="T117" fmla="*/ 0 h 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3"/>
                <a:gd name="T178" fmla="*/ 0 h 13"/>
                <a:gd name="T179" fmla="*/ 633 w 633"/>
                <a:gd name="T180" fmla="*/ 13 h 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3" h="13">
                  <a:moveTo>
                    <a:pt x="0" y="12"/>
                  </a:moveTo>
                  <a:lnTo>
                    <a:pt x="0" y="0"/>
                  </a:lnTo>
                  <a:lnTo>
                    <a:pt x="12" y="0"/>
                  </a:lnTo>
                  <a:lnTo>
                    <a:pt x="24" y="0"/>
                  </a:lnTo>
                  <a:lnTo>
                    <a:pt x="24" y="12"/>
                  </a:lnTo>
                  <a:lnTo>
                    <a:pt x="36" y="12"/>
                  </a:lnTo>
                  <a:lnTo>
                    <a:pt x="48" y="12"/>
                  </a:lnTo>
                  <a:lnTo>
                    <a:pt x="60" y="12"/>
                  </a:lnTo>
                  <a:lnTo>
                    <a:pt x="72" y="12"/>
                  </a:lnTo>
                  <a:lnTo>
                    <a:pt x="84" y="12"/>
                  </a:lnTo>
                  <a:lnTo>
                    <a:pt x="84" y="0"/>
                  </a:lnTo>
                  <a:lnTo>
                    <a:pt x="95" y="0"/>
                  </a:lnTo>
                  <a:lnTo>
                    <a:pt x="107" y="0"/>
                  </a:lnTo>
                  <a:lnTo>
                    <a:pt x="107" y="12"/>
                  </a:lnTo>
                  <a:lnTo>
                    <a:pt x="107" y="0"/>
                  </a:lnTo>
                  <a:lnTo>
                    <a:pt x="119" y="0"/>
                  </a:lnTo>
                  <a:lnTo>
                    <a:pt x="131" y="0"/>
                  </a:lnTo>
                  <a:lnTo>
                    <a:pt x="143" y="0"/>
                  </a:lnTo>
                  <a:lnTo>
                    <a:pt x="155" y="0"/>
                  </a:lnTo>
                  <a:lnTo>
                    <a:pt x="167" y="0"/>
                  </a:lnTo>
                  <a:lnTo>
                    <a:pt x="179" y="0"/>
                  </a:lnTo>
                  <a:lnTo>
                    <a:pt x="191" y="0"/>
                  </a:lnTo>
                  <a:lnTo>
                    <a:pt x="203" y="0"/>
                  </a:lnTo>
                  <a:lnTo>
                    <a:pt x="215" y="0"/>
                  </a:lnTo>
                  <a:lnTo>
                    <a:pt x="227" y="0"/>
                  </a:lnTo>
                  <a:lnTo>
                    <a:pt x="238" y="0"/>
                  </a:lnTo>
                  <a:lnTo>
                    <a:pt x="250" y="0"/>
                  </a:lnTo>
                  <a:lnTo>
                    <a:pt x="262" y="0"/>
                  </a:lnTo>
                  <a:lnTo>
                    <a:pt x="274" y="0"/>
                  </a:lnTo>
                  <a:lnTo>
                    <a:pt x="286" y="0"/>
                  </a:lnTo>
                  <a:lnTo>
                    <a:pt x="298" y="0"/>
                  </a:lnTo>
                  <a:lnTo>
                    <a:pt x="310" y="0"/>
                  </a:lnTo>
                  <a:lnTo>
                    <a:pt x="322" y="0"/>
                  </a:lnTo>
                  <a:lnTo>
                    <a:pt x="334" y="0"/>
                  </a:lnTo>
                  <a:lnTo>
                    <a:pt x="346" y="0"/>
                  </a:lnTo>
                  <a:lnTo>
                    <a:pt x="358" y="0"/>
                  </a:lnTo>
                  <a:lnTo>
                    <a:pt x="370" y="0"/>
                  </a:lnTo>
                  <a:lnTo>
                    <a:pt x="381" y="0"/>
                  </a:lnTo>
                  <a:lnTo>
                    <a:pt x="393" y="0"/>
                  </a:lnTo>
                  <a:lnTo>
                    <a:pt x="405" y="0"/>
                  </a:lnTo>
                  <a:lnTo>
                    <a:pt x="417" y="0"/>
                  </a:lnTo>
                  <a:lnTo>
                    <a:pt x="429" y="0"/>
                  </a:lnTo>
                  <a:lnTo>
                    <a:pt x="441" y="0"/>
                  </a:lnTo>
                  <a:lnTo>
                    <a:pt x="453" y="0"/>
                  </a:lnTo>
                  <a:lnTo>
                    <a:pt x="465" y="0"/>
                  </a:lnTo>
                  <a:lnTo>
                    <a:pt x="477" y="0"/>
                  </a:lnTo>
                  <a:lnTo>
                    <a:pt x="489" y="0"/>
                  </a:lnTo>
                  <a:lnTo>
                    <a:pt x="501" y="0"/>
                  </a:lnTo>
                  <a:lnTo>
                    <a:pt x="513" y="0"/>
                  </a:lnTo>
                  <a:lnTo>
                    <a:pt x="524" y="0"/>
                  </a:lnTo>
                  <a:lnTo>
                    <a:pt x="536" y="0"/>
                  </a:lnTo>
                  <a:lnTo>
                    <a:pt x="548" y="0"/>
                  </a:lnTo>
                  <a:lnTo>
                    <a:pt x="560" y="0"/>
                  </a:lnTo>
                  <a:lnTo>
                    <a:pt x="572" y="0"/>
                  </a:lnTo>
                  <a:lnTo>
                    <a:pt x="584" y="0"/>
                  </a:lnTo>
                  <a:lnTo>
                    <a:pt x="596" y="0"/>
                  </a:lnTo>
                  <a:lnTo>
                    <a:pt x="608" y="0"/>
                  </a:lnTo>
                  <a:lnTo>
                    <a:pt x="620" y="0"/>
                  </a:lnTo>
                  <a:lnTo>
                    <a:pt x="632"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64" name="Freeform 16"/>
            <p:cNvSpPr>
              <a:spLocks/>
            </p:cNvSpPr>
            <p:nvPr/>
          </p:nvSpPr>
          <p:spPr bwMode="auto">
            <a:xfrm>
              <a:off x="1775" y="2120"/>
              <a:ext cx="620" cy="156"/>
            </a:xfrm>
            <a:custGeom>
              <a:avLst/>
              <a:gdLst>
                <a:gd name="T0" fmla="*/ 0 w 620"/>
                <a:gd name="T1" fmla="*/ 155 h 156"/>
                <a:gd name="T2" fmla="*/ 23 w 620"/>
                <a:gd name="T3" fmla="*/ 155 h 156"/>
                <a:gd name="T4" fmla="*/ 47 w 620"/>
                <a:gd name="T5" fmla="*/ 155 h 156"/>
                <a:gd name="T6" fmla="*/ 71 w 620"/>
                <a:gd name="T7" fmla="*/ 155 h 156"/>
                <a:gd name="T8" fmla="*/ 95 w 620"/>
                <a:gd name="T9" fmla="*/ 155 h 156"/>
                <a:gd name="T10" fmla="*/ 107 w 620"/>
                <a:gd name="T11" fmla="*/ 143 h 156"/>
                <a:gd name="T12" fmla="*/ 131 w 620"/>
                <a:gd name="T13" fmla="*/ 143 h 156"/>
                <a:gd name="T14" fmla="*/ 154 w 620"/>
                <a:gd name="T15" fmla="*/ 143 h 156"/>
                <a:gd name="T16" fmla="*/ 178 w 620"/>
                <a:gd name="T17" fmla="*/ 143 h 156"/>
                <a:gd name="T18" fmla="*/ 202 w 620"/>
                <a:gd name="T19" fmla="*/ 143 h 156"/>
                <a:gd name="T20" fmla="*/ 226 w 620"/>
                <a:gd name="T21" fmla="*/ 143 h 156"/>
                <a:gd name="T22" fmla="*/ 250 w 620"/>
                <a:gd name="T23" fmla="*/ 143 h 156"/>
                <a:gd name="T24" fmla="*/ 274 w 620"/>
                <a:gd name="T25" fmla="*/ 143 h 156"/>
                <a:gd name="T26" fmla="*/ 297 w 620"/>
                <a:gd name="T27" fmla="*/ 143 h 156"/>
                <a:gd name="T28" fmla="*/ 309 w 620"/>
                <a:gd name="T29" fmla="*/ 131 h 156"/>
                <a:gd name="T30" fmla="*/ 333 w 620"/>
                <a:gd name="T31" fmla="*/ 131 h 156"/>
                <a:gd name="T32" fmla="*/ 357 w 620"/>
                <a:gd name="T33" fmla="*/ 131 h 156"/>
                <a:gd name="T34" fmla="*/ 381 w 620"/>
                <a:gd name="T35" fmla="*/ 131 h 156"/>
                <a:gd name="T36" fmla="*/ 405 w 620"/>
                <a:gd name="T37" fmla="*/ 131 h 156"/>
                <a:gd name="T38" fmla="*/ 429 w 620"/>
                <a:gd name="T39" fmla="*/ 131 h 156"/>
                <a:gd name="T40" fmla="*/ 452 w 620"/>
                <a:gd name="T41" fmla="*/ 131 h 156"/>
                <a:gd name="T42" fmla="*/ 476 w 620"/>
                <a:gd name="T43" fmla="*/ 131 h 156"/>
                <a:gd name="T44" fmla="*/ 488 w 620"/>
                <a:gd name="T45" fmla="*/ 119 h 156"/>
                <a:gd name="T46" fmla="*/ 512 w 620"/>
                <a:gd name="T47" fmla="*/ 119 h 156"/>
                <a:gd name="T48" fmla="*/ 524 w 620"/>
                <a:gd name="T49" fmla="*/ 107 h 156"/>
                <a:gd name="T50" fmla="*/ 536 w 620"/>
                <a:gd name="T51" fmla="*/ 95 h 156"/>
                <a:gd name="T52" fmla="*/ 548 w 620"/>
                <a:gd name="T53" fmla="*/ 83 h 156"/>
                <a:gd name="T54" fmla="*/ 560 w 620"/>
                <a:gd name="T55" fmla="*/ 71 h 156"/>
                <a:gd name="T56" fmla="*/ 572 w 620"/>
                <a:gd name="T57" fmla="*/ 59 h 156"/>
                <a:gd name="T58" fmla="*/ 583 w 620"/>
                <a:gd name="T59" fmla="*/ 48 h 156"/>
                <a:gd name="T60" fmla="*/ 595 w 620"/>
                <a:gd name="T61" fmla="*/ 36 h 156"/>
                <a:gd name="T62" fmla="*/ 607 w 620"/>
                <a:gd name="T63" fmla="*/ 24 h 156"/>
                <a:gd name="T64" fmla="*/ 619 w 620"/>
                <a:gd name="T65" fmla="*/ 12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0"/>
                <a:gd name="T100" fmla="*/ 0 h 156"/>
                <a:gd name="T101" fmla="*/ 620 w 620"/>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0" h="156">
                  <a:moveTo>
                    <a:pt x="0" y="155"/>
                  </a:moveTo>
                  <a:lnTo>
                    <a:pt x="0" y="155"/>
                  </a:lnTo>
                  <a:lnTo>
                    <a:pt x="11" y="155"/>
                  </a:lnTo>
                  <a:lnTo>
                    <a:pt x="23" y="155"/>
                  </a:lnTo>
                  <a:lnTo>
                    <a:pt x="35" y="155"/>
                  </a:lnTo>
                  <a:lnTo>
                    <a:pt x="47" y="155"/>
                  </a:lnTo>
                  <a:lnTo>
                    <a:pt x="59" y="155"/>
                  </a:lnTo>
                  <a:lnTo>
                    <a:pt x="71" y="155"/>
                  </a:lnTo>
                  <a:lnTo>
                    <a:pt x="83" y="155"/>
                  </a:lnTo>
                  <a:lnTo>
                    <a:pt x="95" y="155"/>
                  </a:lnTo>
                  <a:lnTo>
                    <a:pt x="95" y="143"/>
                  </a:lnTo>
                  <a:lnTo>
                    <a:pt x="107" y="143"/>
                  </a:lnTo>
                  <a:lnTo>
                    <a:pt x="119" y="143"/>
                  </a:lnTo>
                  <a:lnTo>
                    <a:pt x="131" y="143"/>
                  </a:lnTo>
                  <a:lnTo>
                    <a:pt x="143" y="143"/>
                  </a:lnTo>
                  <a:lnTo>
                    <a:pt x="154" y="143"/>
                  </a:lnTo>
                  <a:lnTo>
                    <a:pt x="166" y="143"/>
                  </a:lnTo>
                  <a:lnTo>
                    <a:pt x="178" y="143"/>
                  </a:lnTo>
                  <a:lnTo>
                    <a:pt x="190" y="143"/>
                  </a:lnTo>
                  <a:lnTo>
                    <a:pt x="202" y="143"/>
                  </a:lnTo>
                  <a:lnTo>
                    <a:pt x="214" y="143"/>
                  </a:lnTo>
                  <a:lnTo>
                    <a:pt x="226" y="143"/>
                  </a:lnTo>
                  <a:lnTo>
                    <a:pt x="238" y="143"/>
                  </a:lnTo>
                  <a:lnTo>
                    <a:pt x="250" y="143"/>
                  </a:lnTo>
                  <a:lnTo>
                    <a:pt x="262" y="143"/>
                  </a:lnTo>
                  <a:lnTo>
                    <a:pt x="274" y="143"/>
                  </a:lnTo>
                  <a:lnTo>
                    <a:pt x="286" y="143"/>
                  </a:lnTo>
                  <a:lnTo>
                    <a:pt x="297" y="143"/>
                  </a:lnTo>
                  <a:lnTo>
                    <a:pt x="309" y="143"/>
                  </a:lnTo>
                  <a:lnTo>
                    <a:pt x="309" y="131"/>
                  </a:lnTo>
                  <a:lnTo>
                    <a:pt x="321" y="131"/>
                  </a:lnTo>
                  <a:lnTo>
                    <a:pt x="333" y="131"/>
                  </a:lnTo>
                  <a:lnTo>
                    <a:pt x="345" y="131"/>
                  </a:lnTo>
                  <a:lnTo>
                    <a:pt x="357" y="131"/>
                  </a:lnTo>
                  <a:lnTo>
                    <a:pt x="369" y="131"/>
                  </a:lnTo>
                  <a:lnTo>
                    <a:pt x="381" y="131"/>
                  </a:lnTo>
                  <a:lnTo>
                    <a:pt x="393" y="131"/>
                  </a:lnTo>
                  <a:lnTo>
                    <a:pt x="405" y="131"/>
                  </a:lnTo>
                  <a:lnTo>
                    <a:pt x="417" y="131"/>
                  </a:lnTo>
                  <a:lnTo>
                    <a:pt x="429" y="131"/>
                  </a:lnTo>
                  <a:lnTo>
                    <a:pt x="440" y="131"/>
                  </a:lnTo>
                  <a:lnTo>
                    <a:pt x="452" y="131"/>
                  </a:lnTo>
                  <a:lnTo>
                    <a:pt x="464" y="131"/>
                  </a:lnTo>
                  <a:lnTo>
                    <a:pt x="476" y="131"/>
                  </a:lnTo>
                  <a:lnTo>
                    <a:pt x="488" y="131"/>
                  </a:lnTo>
                  <a:lnTo>
                    <a:pt x="488" y="119"/>
                  </a:lnTo>
                  <a:lnTo>
                    <a:pt x="500" y="119"/>
                  </a:lnTo>
                  <a:lnTo>
                    <a:pt x="512" y="119"/>
                  </a:lnTo>
                  <a:lnTo>
                    <a:pt x="512" y="107"/>
                  </a:lnTo>
                  <a:lnTo>
                    <a:pt x="524" y="107"/>
                  </a:lnTo>
                  <a:lnTo>
                    <a:pt x="524" y="95"/>
                  </a:lnTo>
                  <a:lnTo>
                    <a:pt x="536" y="95"/>
                  </a:lnTo>
                  <a:lnTo>
                    <a:pt x="548" y="95"/>
                  </a:lnTo>
                  <a:lnTo>
                    <a:pt x="548" y="83"/>
                  </a:lnTo>
                  <a:lnTo>
                    <a:pt x="560" y="83"/>
                  </a:lnTo>
                  <a:lnTo>
                    <a:pt x="560" y="71"/>
                  </a:lnTo>
                  <a:lnTo>
                    <a:pt x="572" y="71"/>
                  </a:lnTo>
                  <a:lnTo>
                    <a:pt x="572" y="59"/>
                  </a:lnTo>
                  <a:lnTo>
                    <a:pt x="583" y="59"/>
                  </a:lnTo>
                  <a:lnTo>
                    <a:pt x="583" y="48"/>
                  </a:lnTo>
                  <a:lnTo>
                    <a:pt x="595" y="48"/>
                  </a:lnTo>
                  <a:lnTo>
                    <a:pt x="595" y="36"/>
                  </a:lnTo>
                  <a:lnTo>
                    <a:pt x="595" y="24"/>
                  </a:lnTo>
                  <a:lnTo>
                    <a:pt x="607" y="24"/>
                  </a:lnTo>
                  <a:lnTo>
                    <a:pt x="607" y="12"/>
                  </a:lnTo>
                  <a:lnTo>
                    <a:pt x="619" y="12"/>
                  </a:lnTo>
                  <a:lnTo>
                    <a:pt x="619"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65" name="Freeform 17"/>
            <p:cNvSpPr>
              <a:spLocks/>
            </p:cNvSpPr>
            <p:nvPr/>
          </p:nvSpPr>
          <p:spPr bwMode="auto">
            <a:xfrm>
              <a:off x="1763" y="2239"/>
              <a:ext cx="477" cy="25"/>
            </a:xfrm>
            <a:custGeom>
              <a:avLst/>
              <a:gdLst>
                <a:gd name="T0" fmla="*/ 0 w 477"/>
                <a:gd name="T1" fmla="*/ 24 h 25"/>
                <a:gd name="T2" fmla="*/ 0 w 477"/>
                <a:gd name="T3" fmla="*/ 24 h 25"/>
                <a:gd name="T4" fmla="*/ 12 w 477"/>
                <a:gd name="T5" fmla="*/ 24 h 25"/>
                <a:gd name="T6" fmla="*/ 23 w 477"/>
                <a:gd name="T7" fmla="*/ 24 h 25"/>
                <a:gd name="T8" fmla="*/ 35 w 477"/>
                <a:gd name="T9" fmla="*/ 24 h 25"/>
                <a:gd name="T10" fmla="*/ 47 w 477"/>
                <a:gd name="T11" fmla="*/ 24 h 25"/>
                <a:gd name="T12" fmla="*/ 59 w 477"/>
                <a:gd name="T13" fmla="*/ 24 h 25"/>
                <a:gd name="T14" fmla="*/ 71 w 477"/>
                <a:gd name="T15" fmla="*/ 24 h 25"/>
                <a:gd name="T16" fmla="*/ 83 w 477"/>
                <a:gd name="T17" fmla="*/ 24 h 25"/>
                <a:gd name="T18" fmla="*/ 95 w 477"/>
                <a:gd name="T19" fmla="*/ 24 h 25"/>
                <a:gd name="T20" fmla="*/ 95 w 477"/>
                <a:gd name="T21" fmla="*/ 12 h 25"/>
                <a:gd name="T22" fmla="*/ 107 w 477"/>
                <a:gd name="T23" fmla="*/ 12 h 25"/>
                <a:gd name="T24" fmla="*/ 119 w 477"/>
                <a:gd name="T25" fmla="*/ 12 h 25"/>
                <a:gd name="T26" fmla="*/ 131 w 477"/>
                <a:gd name="T27" fmla="*/ 12 h 25"/>
                <a:gd name="T28" fmla="*/ 143 w 477"/>
                <a:gd name="T29" fmla="*/ 12 h 25"/>
                <a:gd name="T30" fmla="*/ 155 w 477"/>
                <a:gd name="T31" fmla="*/ 12 h 25"/>
                <a:gd name="T32" fmla="*/ 166 w 477"/>
                <a:gd name="T33" fmla="*/ 12 h 25"/>
                <a:gd name="T34" fmla="*/ 178 w 477"/>
                <a:gd name="T35" fmla="*/ 12 h 25"/>
                <a:gd name="T36" fmla="*/ 190 w 477"/>
                <a:gd name="T37" fmla="*/ 12 h 25"/>
                <a:gd name="T38" fmla="*/ 202 w 477"/>
                <a:gd name="T39" fmla="*/ 12 h 25"/>
                <a:gd name="T40" fmla="*/ 214 w 477"/>
                <a:gd name="T41" fmla="*/ 12 h 25"/>
                <a:gd name="T42" fmla="*/ 226 w 477"/>
                <a:gd name="T43" fmla="*/ 12 h 25"/>
                <a:gd name="T44" fmla="*/ 238 w 477"/>
                <a:gd name="T45" fmla="*/ 12 h 25"/>
                <a:gd name="T46" fmla="*/ 250 w 477"/>
                <a:gd name="T47" fmla="*/ 12 h 25"/>
                <a:gd name="T48" fmla="*/ 262 w 477"/>
                <a:gd name="T49" fmla="*/ 12 h 25"/>
                <a:gd name="T50" fmla="*/ 274 w 477"/>
                <a:gd name="T51" fmla="*/ 12 h 25"/>
                <a:gd name="T52" fmla="*/ 286 w 477"/>
                <a:gd name="T53" fmla="*/ 12 h 25"/>
                <a:gd name="T54" fmla="*/ 298 w 477"/>
                <a:gd name="T55" fmla="*/ 12 h 25"/>
                <a:gd name="T56" fmla="*/ 309 w 477"/>
                <a:gd name="T57" fmla="*/ 12 h 25"/>
                <a:gd name="T58" fmla="*/ 309 w 477"/>
                <a:gd name="T59" fmla="*/ 0 h 25"/>
                <a:gd name="T60" fmla="*/ 321 w 477"/>
                <a:gd name="T61" fmla="*/ 0 h 25"/>
                <a:gd name="T62" fmla="*/ 333 w 477"/>
                <a:gd name="T63" fmla="*/ 0 h 25"/>
                <a:gd name="T64" fmla="*/ 345 w 477"/>
                <a:gd name="T65" fmla="*/ 0 h 25"/>
                <a:gd name="T66" fmla="*/ 357 w 477"/>
                <a:gd name="T67" fmla="*/ 0 h 25"/>
                <a:gd name="T68" fmla="*/ 369 w 477"/>
                <a:gd name="T69" fmla="*/ 0 h 25"/>
                <a:gd name="T70" fmla="*/ 381 w 477"/>
                <a:gd name="T71" fmla="*/ 0 h 25"/>
                <a:gd name="T72" fmla="*/ 393 w 477"/>
                <a:gd name="T73" fmla="*/ 0 h 25"/>
                <a:gd name="T74" fmla="*/ 405 w 477"/>
                <a:gd name="T75" fmla="*/ 0 h 25"/>
                <a:gd name="T76" fmla="*/ 417 w 477"/>
                <a:gd name="T77" fmla="*/ 0 h 25"/>
                <a:gd name="T78" fmla="*/ 429 w 477"/>
                <a:gd name="T79" fmla="*/ 0 h 25"/>
                <a:gd name="T80" fmla="*/ 441 w 477"/>
                <a:gd name="T81" fmla="*/ 0 h 25"/>
                <a:gd name="T82" fmla="*/ 452 w 477"/>
                <a:gd name="T83" fmla="*/ 0 h 25"/>
                <a:gd name="T84" fmla="*/ 464 w 477"/>
                <a:gd name="T85" fmla="*/ 0 h 25"/>
                <a:gd name="T86" fmla="*/ 476 w 477"/>
                <a:gd name="T87" fmla="*/ 0 h 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7"/>
                <a:gd name="T133" fmla="*/ 0 h 25"/>
                <a:gd name="T134" fmla="*/ 477 w 477"/>
                <a:gd name="T135" fmla="*/ 25 h 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7" h="25">
                  <a:moveTo>
                    <a:pt x="0" y="24"/>
                  </a:moveTo>
                  <a:lnTo>
                    <a:pt x="0" y="24"/>
                  </a:lnTo>
                  <a:lnTo>
                    <a:pt x="12" y="24"/>
                  </a:lnTo>
                  <a:lnTo>
                    <a:pt x="23" y="24"/>
                  </a:lnTo>
                  <a:lnTo>
                    <a:pt x="35" y="24"/>
                  </a:lnTo>
                  <a:lnTo>
                    <a:pt x="47" y="24"/>
                  </a:lnTo>
                  <a:lnTo>
                    <a:pt x="59" y="24"/>
                  </a:lnTo>
                  <a:lnTo>
                    <a:pt x="71" y="24"/>
                  </a:lnTo>
                  <a:lnTo>
                    <a:pt x="83" y="24"/>
                  </a:lnTo>
                  <a:lnTo>
                    <a:pt x="95" y="24"/>
                  </a:lnTo>
                  <a:lnTo>
                    <a:pt x="95" y="12"/>
                  </a:lnTo>
                  <a:lnTo>
                    <a:pt x="107" y="12"/>
                  </a:lnTo>
                  <a:lnTo>
                    <a:pt x="119" y="12"/>
                  </a:lnTo>
                  <a:lnTo>
                    <a:pt x="131" y="12"/>
                  </a:lnTo>
                  <a:lnTo>
                    <a:pt x="143" y="12"/>
                  </a:lnTo>
                  <a:lnTo>
                    <a:pt x="155" y="12"/>
                  </a:lnTo>
                  <a:lnTo>
                    <a:pt x="166" y="12"/>
                  </a:lnTo>
                  <a:lnTo>
                    <a:pt x="178" y="12"/>
                  </a:lnTo>
                  <a:lnTo>
                    <a:pt x="190" y="12"/>
                  </a:lnTo>
                  <a:lnTo>
                    <a:pt x="202" y="12"/>
                  </a:lnTo>
                  <a:lnTo>
                    <a:pt x="214" y="12"/>
                  </a:lnTo>
                  <a:lnTo>
                    <a:pt x="226" y="12"/>
                  </a:lnTo>
                  <a:lnTo>
                    <a:pt x="238" y="12"/>
                  </a:lnTo>
                  <a:lnTo>
                    <a:pt x="250" y="12"/>
                  </a:lnTo>
                  <a:lnTo>
                    <a:pt x="262" y="12"/>
                  </a:lnTo>
                  <a:lnTo>
                    <a:pt x="274" y="12"/>
                  </a:lnTo>
                  <a:lnTo>
                    <a:pt x="286" y="12"/>
                  </a:lnTo>
                  <a:lnTo>
                    <a:pt x="298" y="12"/>
                  </a:lnTo>
                  <a:lnTo>
                    <a:pt x="309" y="12"/>
                  </a:lnTo>
                  <a:lnTo>
                    <a:pt x="309" y="0"/>
                  </a:lnTo>
                  <a:lnTo>
                    <a:pt x="321" y="0"/>
                  </a:lnTo>
                  <a:lnTo>
                    <a:pt x="333" y="0"/>
                  </a:lnTo>
                  <a:lnTo>
                    <a:pt x="345" y="0"/>
                  </a:lnTo>
                  <a:lnTo>
                    <a:pt x="357" y="0"/>
                  </a:lnTo>
                  <a:lnTo>
                    <a:pt x="369" y="0"/>
                  </a:lnTo>
                  <a:lnTo>
                    <a:pt x="381" y="0"/>
                  </a:lnTo>
                  <a:lnTo>
                    <a:pt x="393" y="0"/>
                  </a:lnTo>
                  <a:lnTo>
                    <a:pt x="405" y="0"/>
                  </a:lnTo>
                  <a:lnTo>
                    <a:pt x="417" y="0"/>
                  </a:lnTo>
                  <a:lnTo>
                    <a:pt x="429" y="0"/>
                  </a:lnTo>
                  <a:lnTo>
                    <a:pt x="441" y="0"/>
                  </a:lnTo>
                  <a:lnTo>
                    <a:pt x="452" y="0"/>
                  </a:lnTo>
                  <a:lnTo>
                    <a:pt x="464" y="0"/>
                  </a:lnTo>
                  <a:lnTo>
                    <a:pt x="476"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66" name="Freeform 18"/>
            <p:cNvSpPr>
              <a:spLocks/>
            </p:cNvSpPr>
            <p:nvPr/>
          </p:nvSpPr>
          <p:spPr bwMode="auto">
            <a:xfrm>
              <a:off x="2239" y="2108"/>
              <a:ext cx="144" cy="132"/>
            </a:xfrm>
            <a:custGeom>
              <a:avLst/>
              <a:gdLst>
                <a:gd name="T0" fmla="*/ 0 w 144"/>
                <a:gd name="T1" fmla="*/ 131 h 132"/>
                <a:gd name="T2" fmla="*/ 0 w 144"/>
                <a:gd name="T3" fmla="*/ 131 h 132"/>
                <a:gd name="T4" fmla="*/ 12 w 144"/>
                <a:gd name="T5" fmla="*/ 131 h 132"/>
                <a:gd name="T6" fmla="*/ 12 w 144"/>
                <a:gd name="T7" fmla="*/ 119 h 132"/>
                <a:gd name="T8" fmla="*/ 24 w 144"/>
                <a:gd name="T9" fmla="*/ 119 h 132"/>
                <a:gd name="T10" fmla="*/ 36 w 144"/>
                <a:gd name="T11" fmla="*/ 119 h 132"/>
                <a:gd name="T12" fmla="*/ 36 w 144"/>
                <a:gd name="T13" fmla="*/ 107 h 132"/>
                <a:gd name="T14" fmla="*/ 48 w 144"/>
                <a:gd name="T15" fmla="*/ 107 h 132"/>
                <a:gd name="T16" fmla="*/ 48 w 144"/>
                <a:gd name="T17" fmla="*/ 95 h 132"/>
                <a:gd name="T18" fmla="*/ 60 w 144"/>
                <a:gd name="T19" fmla="*/ 95 h 132"/>
                <a:gd name="T20" fmla="*/ 72 w 144"/>
                <a:gd name="T21" fmla="*/ 95 h 132"/>
                <a:gd name="T22" fmla="*/ 72 w 144"/>
                <a:gd name="T23" fmla="*/ 83 h 132"/>
                <a:gd name="T24" fmla="*/ 84 w 144"/>
                <a:gd name="T25" fmla="*/ 83 h 132"/>
                <a:gd name="T26" fmla="*/ 84 w 144"/>
                <a:gd name="T27" fmla="*/ 71 h 132"/>
                <a:gd name="T28" fmla="*/ 96 w 144"/>
                <a:gd name="T29" fmla="*/ 71 h 132"/>
                <a:gd name="T30" fmla="*/ 96 w 144"/>
                <a:gd name="T31" fmla="*/ 60 h 132"/>
                <a:gd name="T32" fmla="*/ 108 w 144"/>
                <a:gd name="T33" fmla="*/ 60 h 132"/>
                <a:gd name="T34" fmla="*/ 108 w 144"/>
                <a:gd name="T35" fmla="*/ 48 h 132"/>
                <a:gd name="T36" fmla="*/ 119 w 144"/>
                <a:gd name="T37" fmla="*/ 48 h 132"/>
                <a:gd name="T38" fmla="*/ 119 w 144"/>
                <a:gd name="T39" fmla="*/ 36 h 132"/>
                <a:gd name="T40" fmla="*/ 119 w 144"/>
                <a:gd name="T41" fmla="*/ 24 h 132"/>
                <a:gd name="T42" fmla="*/ 131 w 144"/>
                <a:gd name="T43" fmla="*/ 24 h 132"/>
                <a:gd name="T44" fmla="*/ 131 w 144"/>
                <a:gd name="T45" fmla="*/ 12 h 132"/>
                <a:gd name="T46" fmla="*/ 143 w 144"/>
                <a:gd name="T47" fmla="*/ 12 h 132"/>
                <a:gd name="T48" fmla="*/ 143 w 144"/>
                <a:gd name="T49" fmla="*/ 0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4"/>
                <a:gd name="T76" fmla="*/ 0 h 132"/>
                <a:gd name="T77" fmla="*/ 144 w 144"/>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4" h="132">
                  <a:moveTo>
                    <a:pt x="0" y="131"/>
                  </a:moveTo>
                  <a:lnTo>
                    <a:pt x="0" y="131"/>
                  </a:lnTo>
                  <a:lnTo>
                    <a:pt x="12" y="131"/>
                  </a:lnTo>
                  <a:lnTo>
                    <a:pt x="12" y="119"/>
                  </a:lnTo>
                  <a:lnTo>
                    <a:pt x="24" y="119"/>
                  </a:lnTo>
                  <a:lnTo>
                    <a:pt x="36" y="119"/>
                  </a:lnTo>
                  <a:lnTo>
                    <a:pt x="36" y="107"/>
                  </a:lnTo>
                  <a:lnTo>
                    <a:pt x="48" y="107"/>
                  </a:lnTo>
                  <a:lnTo>
                    <a:pt x="48" y="95"/>
                  </a:lnTo>
                  <a:lnTo>
                    <a:pt x="60" y="95"/>
                  </a:lnTo>
                  <a:lnTo>
                    <a:pt x="72" y="95"/>
                  </a:lnTo>
                  <a:lnTo>
                    <a:pt x="72" y="83"/>
                  </a:lnTo>
                  <a:lnTo>
                    <a:pt x="84" y="83"/>
                  </a:lnTo>
                  <a:lnTo>
                    <a:pt x="84" y="71"/>
                  </a:lnTo>
                  <a:lnTo>
                    <a:pt x="96" y="71"/>
                  </a:lnTo>
                  <a:lnTo>
                    <a:pt x="96" y="60"/>
                  </a:lnTo>
                  <a:lnTo>
                    <a:pt x="108" y="60"/>
                  </a:lnTo>
                  <a:lnTo>
                    <a:pt x="108" y="48"/>
                  </a:lnTo>
                  <a:lnTo>
                    <a:pt x="119" y="48"/>
                  </a:lnTo>
                  <a:lnTo>
                    <a:pt x="119" y="36"/>
                  </a:lnTo>
                  <a:lnTo>
                    <a:pt x="119" y="24"/>
                  </a:lnTo>
                  <a:lnTo>
                    <a:pt x="131" y="24"/>
                  </a:lnTo>
                  <a:lnTo>
                    <a:pt x="131" y="12"/>
                  </a:lnTo>
                  <a:lnTo>
                    <a:pt x="143" y="12"/>
                  </a:lnTo>
                  <a:lnTo>
                    <a:pt x="143"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67" name="Freeform 19"/>
            <p:cNvSpPr>
              <a:spLocks/>
            </p:cNvSpPr>
            <p:nvPr/>
          </p:nvSpPr>
          <p:spPr bwMode="auto">
            <a:xfrm>
              <a:off x="2394" y="2072"/>
              <a:ext cx="299" cy="180"/>
            </a:xfrm>
            <a:custGeom>
              <a:avLst/>
              <a:gdLst>
                <a:gd name="T0" fmla="*/ 0 w 299"/>
                <a:gd name="T1" fmla="*/ 48 h 180"/>
                <a:gd name="T2" fmla="*/ 0 w 299"/>
                <a:gd name="T3" fmla="*/ 48 h 180"/>
                <a:gd name="T4" fmla="*/ 0 w 299"/>
                <a:gd name="T5" fmla="*/ 36 h 180"/>
                <a:gd name="T6" fmla="*/ 12 w 299"/>
                <a:gd name="T7" fmla="*/ 36 h 180"/>
                <a:gd name="T8" fmla="*/ 12 w 299"/>
                <a:gd name="T9" fmla="*/ 24 h 180"/>
                <a:gd name="T10" fmla="*/ 24 w 299"/>
                <a:gd name="T11" fmla="*/ 24 h 180"/>
                <a:gd name="T12" fmla="*/ 24 w 299"/>
                <a:gd name="T13" fmla="*/ 12 h 180"/>
                <a:gd name="T14" fmla="*/ 24 w 299"/>
                <a:gd name="T15" fmla="*/ 0 h 180"/>
                <a:gd name="T16" fmla="*/ 36 w 299"/>
                <a:gd name="T17" fmla="*/ 0 h 180"/>
                <a:gd name="T18" fmla="*/ 48 w 299"/>
                <a:gd name="T19" fmla="*/ 0 h 180"/>
                <a:gd name="T20" fmla="*/ 48 w 299"/>
                <a:gd name="T21" fmla="*/ 12 h 180"/>
                <a:gd name="T22" fmla="*/ 60 w 299"/>
                <a:gd name="T23" fmla="*/ 12 h 180"/>
                <a:gd name="T24" fmla="*/ 60 w 299"/>
                <a:gd name="T25" fmla="*/ 24 h 180"/>
                <a:gd name="T26" fmla="*/ 72 w 299"/>
                <a:gd name="T27" fmla="*/ 24 h 180"/>
                <a:gd name="T28" fmla="*/ 72 w 299"/>
                <a:gd name="T29" fmla="*/ 36 h 180"/>
                <a:gd name="T30" fmla="*/ 72 w 299"/>
                <a:gd name="T31" fmla="*/ 48 h 180"/>
                <a:gd name="T32" fmla="*/ 84 w 299"/>
                <a:gd name="T33" fmla="*/ 48 h 180"/>
                <a:gd name="T34" fmla="*/ 84 w 299"/>
                <a:gd name="T35" fmla="*/ 60 h 180"/>
                <a:gd name="T36" fmla="*/ 84 w 299"/>
                <a:gd name="T37" fmla="*/ 72 h 180"/>
                <a:gd name="T38" fmla="*/ 96 w 299"/>
                <a:gd name="T39" fmla="*/ 72 h 180"/>
                <a:gd name="T40" fmla="*/ 96 w 299"/>
                <a:gd name="T41" fmla="*/ 84 h 180"/>
                <a:gd name="T42" fmla="*/ 96 w 299"/>
                <a:gd name="T43" fmla="*/ 96 h 180"/>
                <a:gd name="T44" fmla="*/ 107 w 299"/>
                <a:gd name="T45" fmla="*/ 96 h 180"/>
                <a:gd name="T46" fmla="*/ 107 w 299"/>
                <a:gd name="T47" fmla="*/ 107 h 180"/>
                <a:gd name="T48" fmla="*/ 119 w 299"/>
                <a:gd name="T49" fmla="*/ 107 h 180"/>
                <a:gd name="T50" fmla="*/ 119 w 299"/>
                <a:gd name="T51" fmla="*/ 119 h 180"/>
                <a:gd name="T52" fmla="*/ 131 w 299"/>
                <a:gd name="T53" fmla="*/ 119 h 180"/>
                <a:gd name="T54" fmla="*/ 131 w 299"/>
                <a:gd name="T55" fmla="*/ 131 h 180"/>
                <a:gd name="T56" fmla="*/ 143 w 299"/>
                <a:gd name="T57" fmla="*/ 131 h 180"/>
                <a:gd name="T58" fmla="*/ 143 w 299"/>
                <a:gd name="T59" fmla="*/ 143 h 180"/>
                <a:gd name="T60" fmla="*/ 155 w 299"/>
                <a:gd name="T61" fmla="*/ 143 h 180"/>
                <a:gd name="T62" fmla="*/ 155 w 299"/>
                <a:gd name="T63" fmla="*/ 155 h 180"/>
                <a:gd name="T64" fmla="*/ 167 w 299"/>
                <a:gd name="T65" fmla="*/ 155 h 180"/>
                <a:gd name="T66" fmla="*/ 179 w 299"/>
                <a:gd name="T67" fmla="*/ 155 h 180"/>
                <a:gd name="T68" fmla="*/ 179 w 299"/>
                <a:gd name="T69" fmla="*/ 167 h 180"/>
                <a:gd name="T70" fmla="*/ 191 w 299"/>
                <a:gd name="T71" fmla="*/ 167 h 180"/>
                <a:gd name="T72" fmla="*/ 203 w 299"/>
                <a:gd name="T73" fmla="*/ 167 h 180"/>
                <a:gd name="T74" fmla="*/ 203 w 299"/>
                <a:gd name="T75" fmla="*/ 179 h 180"/>
                <a:gd name="T76" fmla="*/ 215 w 299"/>
                <a:gd name="T77" fmla="*/ 179 h 180"/>
                <a:gd name="T78" fmla="*/ 227 w 299"/>
                <a:gd name="T79" fmla="*/ 179 h 180"/>
                <a:gd name="T80" fmla="*/ 238 w 299"/>
                <a:gd name="T81" fmla="*/ 179 h 180"/>
                <a:gd name="T82" fmla="*/ 250 w 299"/>
                <a:gd name="T83" fmla="*/ 179 h 180"/>
                <a:gd name="T84" fmla="*/ 262 w 299"/>
                <a:gd name="T85" fmla="*/ 179 h 180"/>
                <a:gd name="T86" fmla="*/ 274 w 299"/>
                <a:gd name="T87" fmla="*/ 179 h 180"/>
                <a:gd name="T88" fmla="*/ 286 w 299"/>
                <a:gd name="T89" fmla="*/ 179 h 180"/>
                <a:gd name="T90" fmla="*/ 298 w 299"/>
                <a:gd name="T91" fmla="*/ 179 h 180"/>
                <a:gd name="T92" fmla="*/ 298 w 299"/>
                <a:gd name="T93" fmla="*/ 167 h 1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9"/>
                <a:gd name="T142" fmla="*/ 0 h 180"/>
                <a:gd name="T143" fmla="*/ 299 w 299"/>
                <a:gd name="T144" fmla="*/ 180 h 1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9" h="180">
                  <a:moveTo>
                    <a:pt x="0" y="48"/>
                  </a:moveTo>
                  <a:lnTo>
                    <a:pt x="0" y="48"/>
                  </a:lnTo>
                  <a:lnTo>
                    <a:pt x="0" y="36"/>
                  </a:lnTo>
                  <a:lnTo>
                    <a:pt x="12" y="36"/>
                  </a:lnTo>
                  <a:lnTo>
                    <a:pt x="12" y="24"/>
                  </a:lnTo>
                  <a:lnTo>
                    <a:pt x="24" y="24"/>
                  </a:lnTo>
                  <a:lnTo>
                    <a:pt x="24" y="12"/>
                  </a:lnTo>
                  <a:lnTo>
                    <a:pt x="24" y="0"/>
                  </a:lnTo>
                  <a:lnTo>
                    <a:pt x="36" y="0"/>
                  </a:lnTo>
                  <a:lnTo>
                    <a:pt x="48" y="0"/>
                  </a:lnTo>
                  <a:lnTo>
                    <a:pt x="48" y="12"/>
                  </a:lnTo>
                  <a:lnTo>
                    <a:pt x="60" y="12"/>
                  </a:lnTo>
                  <a:lnTo>
                    <a:pt x="60" y="24"/>
                  </a:lnTo>
                  <a:lnTo>
                    <a:pt x="72" y="24"/>
                  </a:lnTo>
                  <a:lnTo>
                    <a:pt x="72" y="36"/>
                  </a:lnTo>
                  <a:lnTo>
                    <a:pt x="72" y="48"/>
                  </a:lnTo>
                  <a:lnTo>
                    <a:pt x="84" y="48"/>
                  </a:lnTo>
                  <a:lnTo>
                    <a:pt x="84" y="60"/>
                  </a:lnTo>
                  <a:lnTo>
                    <a:pt x="84" y="72"/>
                  </a:lnTo>
                  <a:lnTo>
                    <a:pt x="96" y="72"/>
                  </a:lnTo>
                  <a:lnTo>
                    <a:pt x="96" y="84"/>
                  </a:lnTo>
                  <a:lnTo>
                    <a:pt x="96" y="96"/>
                  </a:lnTo>
                  <a:lnTo>
                    <a:pt x="107" y="96"/>
                  </a:lnTo>
                  <a:lnTo>
                    <a:pt x="107" y="107"/>
                  </a:lnTo>
                  <a:lnTo>
                    <a:pt x="119" y="107"/>
                  </a:lnTo>
                  <a:lnTo>
                    <a:pt x="119" y="119"/>
                  </a:lnTo>
                  <a:lnTo>
                    <a:pt x="131" y="119"/>
                  </a:lnTo>
                  <a:lnTo>
                    <a:pt x="131" y="131"/>
                  </a:lnTo>
                  <a:lnTo>
                    <a:pt x="143" y="131"/>
                  </a:lnTo>
                  <a:lnTo>
                    <a:pt x="143" y="143"/>
                  </a:lnTo>
                  <a:lnTo>
                    <a:pt x="155" y="143"/>
                  </a:lnTo>
                  <a:lnTo>
                    <a:pt x="155" y="155"/>
                  </a:lnTo>
                  <a:lnTo>
                    <a:pt x="167" y="155"/>
                  </a:lnTo>
                  <a:lnTo>
                    <a:pt x="179" y="155"/>
                  </a:lnTo>
                  <a:lnTo>
                    <a:pt x="179" y="167"/>
                  </a:lnTo>
                  <a:lnTo>
                    <a:pt x="191" y="167"/>
                  </a:lnTo>
                  <a:lnTo>
                    <a:pt x="203" y="167"/>
                  </a:lnTo>
                  <a:lnTo>
                    <a:pt x="203" y="179"/>
                  </a:lnTo>
                  <a:lnTo>
                    <a:pt x="215" y="179"/>
                  </a:lnTo>
                  <a:lnTo>
                    <a:pt x="227" y="179"/>
                  </a:lnTo>
                  <a:lnTo>
                    <a:pt x="238" y="179"/>
                  </a:lnTo>
                  <a:lnTo>
                    <a:pt x="250" y="179"/>
                  </a:lnTo>
                  <a:lnTo>
                    <a:pt x="262" y="179"/>
                  </a:lnTo>
                  <a:lnTo>
                    <a:pt x="274" y="179"/>
                  </a:lnTo>
                  <a:lnTo>
                    <a:pt x="286" y="179"/>
                  </a:lnTo>
                  <a:lnTo>
                    <a:pt x="298" y="179"/>
                  </a:lnTo>
                  <a:lnTo>
                    <a:pt x="298" y="167"/>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68" name="Freeform 20"/>
            <p:cNvSpPr>
              <a:spLocks/>
            </p:cNvSpPr>
            <p:nvPr/>
          </p:nvSpPr>
          <p:spPr bwMode="auto">
            <a:xfrm>
              <a:off x="2692" y="1882"/>
              <a:ext cx="335" cy="358"/>
            </a:xfrm>
            <a:custGeom>
              <a:avLst/>
              <a:gdLst>
                <a:gd name="T0" fmla="*/ 0 w 335"/>
                <a:gd name="T1" fmla="*/ 357 h 358"/>
                <a:gd name="T2" fmla="*/ 0 w 335"/>
                <a:gd name="T3" fmla="*/ 357 h 358"/>
                <a:gd name="T4" fmla="*/ 12 w 335"/>
                <a:gd name="T5" fmla="*/ 357 h 358"/>
                <a:gd name="T6" fmla="*/ 24 w 335"/>
                <a:gd name="T7" fmla="*/ 357 h 358"/>
                <a:gd name="T8" fmla="*/ 36 w 335"/>
                <a:gd name="T9" fmla="*/ 357 h 358"/>
                <a:gd name="T10" fmla="*/ 48 w 335"/>
                <a:gd name="T11" fmla="*/ 357 h 358"/>
                <a:gd name="T12" fmla="*/ 60 w 335"/>
                <a:gd name="T13" fmla="*/ 357 h 358"/>
                <a:gd name="T14" fmla="*/ 72 w 335"/>
                <a:gd name="T15" fmla="*/ 357 h 358"/>
                <a:gd name="T16" fmla="*/ 83 w 335"/>
                <a:gd name="T17" fmla="*/ 357 h 358"/>
                <a:gd name="T18" fmla="*/ 95 w 335"/>
                <a:gd name="T19" fmla="*/ 357 h 358"/>
                <a:gd name="T20" fmla="*/ 107 w 335"/>
                <a:gd name="T21" fmla="*/ 357 h 358"/>
                <a:gd name="T22" fmla="*/ 107 w 335"/>
                <a:gd name="T23" fmla="*/ 345 h 358"/>
                <a:gd name="T24" fmla="*/ 119 w 335"/>
                <a:gd name="T25" fmla="*/ 345 h 358"/>
                <a:gd name="T26" fmla="*/ 131 w 335"/>
                <a:gd name="T27" fmla="*/ 345 h 358"/>
                <a:gd name="T28" fmla="*/ 143 w 335"/>
                <a:gd name="T29" fmla="*/ 345 h 358"/>
                <a:gd name="T30" fmla="*/ 155 w 335"/>
                <a:gd name="T31" fmla="*/ 345 h 358"/>
                <a:gd name="T32" fmla="*/ 155 w 335"/>
                <a:gd name="T33" fmla="*/ 333 h 358"/>
                <a:gd name="T34" fmla="*/ 167 w 335"/>
                <a:gd name="T35" fmla="*/ 333 h 358"/>
                <a:gd name="T36" fmla="*/ 167 w 335"/>
                <a:gd name="T37" fmla="*/ 321 h 358"/>
                <a:gd name="T38" fmla="*/ 179 w 335"/>
                <a:gd name="T39" fmla="*/ 321 h 358"/>
                <a:gd name="T40" fmla="*/ 191 w 335"/>
                <a:gd name="T41" fmla="*/ 321 h 358"/>
                <a:gd name="T42" fmla="*/ 191 w 335"/>
                <a:gd name="T43" fmla="*/ 309 h 358"/>
                <a:gd name="T44" fmla="*/ 203 w 335"/>
                <a:gd name="T45" fmla="*/ 309 h 358"/>
                <a:gd name="T46" fmla="*/ 203 w 335"/>
                <a:gd name="T47" fmla="*/ 297 h 358"/>
                <a:gd name="T48" fmla="*/ 215 w 335"/>
                <a:gd name="T49" fmla="*/ 297 h 358"/>
                <a:gd name="T50" fmla="*/ 215 w 335"/>
                <a:gd name="T51" fmla="*/ 286 h 358"/>
                <a:gd name="T52" fmla="*/ 226 w 335"/>
                <a:gd name="T53" fmla="*/ 286 h 358"/>
                <a:gd name="T54" fmla="*/ 226 w 335"/>
                <a:gd name="T55" fmla="*/ 274 h 358"/>
                <a:gd name="T56" fmla="*/ 238 w 335"/>
                <a:gd name="T57" fmla="*/ 274 h 358"/>
                <a:gd name="T58" fmla="*/ 238 w 335"/>
                <a:gd name="T59" fmla="*/ 262 h 358"/>
                <a:gd name="T60" fmla="*/ 238 w 335"/>
                <a:gd name="T61" fmla="*/ 250 h 358"/>
                <a:gd name="T62" fmla="*/ 250 w 335"/>
                <a:gd name="T63" fmla="*/ 250 h 358"/>
                <a:gd name="T64" fmla="*/ 250 w 335"/>
                <a:gd name="T65" fmla="*/ 238 h 358"/>
                <a:gd name="T66" fmla="*/ 262 w 335"/>
                <a:gd name="T67" fmla="*/ 238 h 358"/>
                <a:gd name="T68" fmla="*/ 262 w 335"/>
                <a:gd name="T69" fmla="*/ 226 h 358"/>
                <a:gd name="T70" fmla="*/ 262 w 335"/>
                <a:gd name="T71" fmla="*/ 214 h 358"/>
                <a:gd name="T72" fmla="*/ 274 w 335"/>
                <a:gd name="T73" fmla="*/ 214 h 358"/>
                <a:gd name="T74" fmla="*/ 274 w 335"/>
                <a:gd name="T75" fmla="*/ 202 h 358"/>
                <a:gd name="T76" fmla="*/ 274 w 335"/>
                <a:gd name="T77" fmla="*/ 190 h 358"/>
                <a:gd name="T78" fmla="*/ 274 w 335"/>
                <a:gd name="T79" fmla="*/ 178 h 358"/>
                <a:gd name="T80" fmla="*/ 286 w 335"/>
                <a:gd name="T81" fmla="*/ 178 h 358"/>
                <a:gd name="T82" fmla="*/ 286 w 335"/>
                <a:gd name="T83" fmla="*/ 166 h 358"/>
                <a:gd name="T84" fmla="*/ 286 w 335"/>
                <a:gd name="T85" fmla="*/ 155 h 358"/>
                <a:gd name="T86" fmla="*/ 286 w 335"/>
                <a:gd name="T87" fmla="*/ 143 h 358"/>
                <a:gd name="T88" fmla="*/ 298 w 335"/>
                <a:gd name="T89" fmla="*/ 143 h 358"/>
                <a:gd name="T90" fmla="*/ 298 w 335"/>
                <a:gd name="T91" fmla="*/ 131 h 358"/>
                <a:gd name="T92" fmla="*/ 298 w 335"/>
                <a:gd name="T93" fmla="*/ 119 h 358"/>
                <a:gd name="T94" fmla="*/ 310 w 335"/>
                <a:gd name="T95" fmla="*/ 119 h 358"/>
                <a:gd name="T96" fmla="*/ 310 w 335"/>
                <a:gd name="T97" fmla="*/ 107 h 358"/>
                <a:gd name="T98" fmla="*/ 310 w 335"/>
                <a:gd name="T99" fmla="*/ 95 h 358"/>
                <a:gd name="T100" fmla="*/ 310 w 335"/>
                <a:gd name="T101" fmla="*/ 83 h 358"/>
                <a:gd name="T102" fmla="*/ 310 w 335"/>
                <a:gd name="T103" fmla="*/ 71 h 358"/>
                <a:gd name="T104" fmla="*/ 310 w 335"/>
                <a:gd name="T105" fmla="*/ 59 h 358"/>
                <a:gd name="T106" fmla="*/ 322 w 335"/>
                <a:gd name="T107" fmla="*/ 59 h 358"/>
                <a:gd name="T108" fmla="*/ 322 w 335"/>
                <a:gd name="T109" fmla="*/ 47 h 358"/>
                <a:gd name="T110" fmla="*/ 322 w 335"/>
                <a:gd name="T111" fmla="*/ 35 h 358"/>
                <a:gd name="T112" fmla="*/ 322 w 335"/>
                <a:gd name="T113" fmla="*/ 24 h 358"/>
                <a:gd name="T114" fmla="*/ 322 w 335"/>
                <a:gd name="T115" fmla="*/ 12 h 358"/>
                <a:gd name="T116" fmla="*/ 334 w 335"/>
                <a:gd name="T117" fmla="*/ 12 h 358"/>
                <a:gd name="T118" fmla="*/ 334 w 335"/>
                <a:gd name="T119" fmla="*/ 0 h 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5"/>
                <a:gd name="T181" fmla="*/ 0 h 358"/>
                <a:gd name="T182" fmla="*/ 335 w 335"/>
                <a:gd name="T183" fmla="*/ 358 h 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5" h="358">
                  <a:moveTo>
                    <a:pt x="0" y="357"/>
                  </a:moveTo>
                  <a:lnTo>
                    <a:pt x="0" y="357"/>
                  </a:lnTo>
                  <a:lnTo>
                    <a:pt x="12" y="357"/>
                  </a:lnTo>
                  <a:lnTo>
                    <a:pt x="24" y="357"/>
                  </a:lnTo>
                  <a:lnTo>
                    <a:pt x="36" y="357"/>
                  </a:lnTo>
                  <a:lnTo>
                    <a:pt x="48" y="357"/>
                  </a:lnTo>
                  <a:lnTo>
                    <a:pt x="60" y="357"/>
                  </a:lnTo>
                  <a:lnTo>
                    <a:pt x="72" y="357"/>
                  </a:lnTo>
                  <a:lnTo>
                    <a:pt x="83" y="357"/>
                  </a:lnTo>
                  <a:lnTo>
                    <a:pt x="95" y="357"/>
                  </a:lnTo>
                  <a:lnTo>
                    <a:pt x="107" y="357"/>
                  </a:lnTo>
                  <a:lnTo>
                    <a:pt x="107" y="345"/>
                  </a:lnTo>
                  <a:lnTo>
                    <a:pt x="119" y="345"/>
                  </a:lnTo>
                  <a:lnTo>
                    <a:pt x="131" y="345"/>
                  </a:lnTo>
                  <a:lnTo>
                    <a:pt x="143" y="345"/>
                  </a:lnTo>
                  <a:lnTo>
                    <a:pt x="155" y="345"/>
                  </a:lnTo>
                  <a:lnTo>
                    <a:pt x="155" y="333"/>
                  </a:lnTo>
                  <a:lnTo>
                    <a:pt x="167" y="333"/>
                  </a:lnTo>
                  <a:lnTo>
                    <a:pt x="167" y="321"/>
                  </a:lnTo>
                  <a:lnTo>
                    <a:pt x="179" y="321"/>
                  </a:lnTo>
                  <a:lnTo>
                    <a:pt x="191" y="321"/>
                  </a:lnTo>
                  <a:lnTo>
                    <a:pt x="191" y="309"/>
                  </a:lnTo>
                  <a:lnTo>
                    <a:pt x="203" y="309"/>
                  </a:lnTo>
                  <a:lnTo>
                    <a:pt x="203" y="297"/>
                  </a:lnTo>
                  <a:lnTo>
                    <a:pt x="215" y="297"/>
                  </a:lnTo>
                  <a:lnTo>
                    <a:pt x="215" y="286"/>
                  </a:lnTo>
                  <a:lnTo>
                    <a:pt x="226" y="286"/>
                  </a:lnTo>
                  <a:lnTo>
                    <a:pt x="226" y="274"/>
                  </a:lnTo>
                  <a:lnTo>
                    <a:pt x="238" y="274"/>
                  </a:lnTo>
                  <a:lnTo>
                    <a:pt x="238" y="262"/>
                  </a:lnTo>
                  <a:lnTo>
                    <a:pt x="238" y="250"/>
                  </a:lnTo>
                  <a:lnTo>
                    <a:pt x="250" y="250"/>
                  </a:lnTo>
                  <a:lnTo>
                    <a:pt x="250" y="238"/>
                  </a:lnTo>
                  <a:lnTo>
                    <a:pt x="262" y="238"/>
                  </a:lnTo>
                  <a:lnTo>
                    <a:pt x="262" y="226"/>
                  </a:lnTo>
                  <a:lnTo>
                    <a:pt x="262" y="214"/>
                  </a:lnTo>
                  <a:lnTo>
                    <a:pt x="274" y="214"/>
                  </a:lnTo>
                  <a:lnTo>
                    <a:pt x="274" y="202"/>
                  </a:lnTo>
                  <a:lnTo>
                    <a:pt x="274" y="190"/>
                  </a:lnTo>
                  <a:lnTo>
                    <a:pt x="274" y="178"/>
                  </a:lnTo>
                  <a:lnTo>
                    <a:pt x="286" y="178"/>
                  </a:lnTo>
                  <a:lnTo>
                    <a:pt x="286" y="166"/>
                  </a:lnTo>
                  <a:lnTo>
                    <a:pt x="286" y="155"/>
                  </a:lnTo>
                  <a:lnTo>
                    <a:pt x="286" y="143"/>
                  </a:lnTo>
                  <a:lnTo>
                    <a:pt x="298" y="143"/>
                  </a:lnTo>
                  <a:lnTo>
                    <a:pt x="298" y="131"/>
                  </a:lnTo>
                  <a:lnTo>
                    <a:pt x="298" y="119"/>
                  </a:lnTo>
                  <a:lnTo>
                    <a:pt x="310" y="119"/>
                  </a:lnTo>
                  <a:lnTo>
                    <a:pt x="310" y="107"/>
                  </a:lnTo>
                  <a:lnTo>
                    <a:pt x="310" y="95"/>
                  </a:lnTo>
                  <a:lnTo>
                    <a:pt x="310" y="83"/>
                  </a:lnTo>
                  <a:lnTo>
                    <a:pt x="310" y="71"/>
                  </a:lnTo>
                  <a:lnTo>
                    <a:pt x="310" y="59"/>
                  </a:lnTo>
                  <a:lnTo>
                    <a:pt x="322" y="59"/>
                  </a:lnTo>
                  <a:lnTo>
                    <a:pt x="322" y="47"/>
                  </a:lnTo>
                  <a:lnTo>
                    <a:pt x="322" y="35"/>
                  </a:lnTo>
                  <a:lnTo>
                    <a:pt x="322" y="24"/>
                  </a:lnTo>
                  <a:lnTo>
                    <a:pt x="322" y="12"/>
                  </a:lnTo>
                  <a:lnTo>
                    <a:pt x="334" y="12"/>
                  </a:lnTo>
                  <a:lnTo>
                    <a:pt x="334"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69" name="Freeform 21"/>
            <p:cNvSpPr>
              <a:spLocks/>
            </p:cNvSpPr>
            <p:nvPr/>
          </p:nvSpPr>
          <p:spPr bwMode="auto">
            <a:xfrm>
              <a:off x="2382" y="1870"/>
              <a:ext cx="633" cy="370"/>
            </a:xfrm>
            <a:custGeom>
              <a:avLst/>
              <a:gdLst>
                <a:gd name="T0" fmla="*/ 0 w 633"/>
                <a:gd name="T1" fmla="*/ 226 h 370"/>
                <a:gd name="T2" fmla="*/ 12 w 633"/>
                <a:gd name="T3" fmla="*/ 214 h 370"/>
                <a:gd name="T4" fmla="*/ 24 w 633"/>
                <a:gd name="T5" fmla="*/ 202 h 370"/>
                <a:gd name="T6" fmla="*/ 36 w 633"/>
                <a:gd name="T7" fmla="*/ 190 h 370"/>
                <a:gd name="T8" fmla="*/ 48 w 633"/>
                <a:gd name="T9" fmla="*/ 202 h 370"/>
                <a:gd name="T10" fmla="*/ 60 w 633"/>
                <a:gd name="T11" fmla="*/ 214 h 370"/>
                <a:gd name="T12" fmla="*/ 72 w 633"/>
                <a:gd name="T13" fmla="*/ 226 h 370"/>
                <a:gd name="T14" fmla="*/ 84 w 633"/>
                <a:gd name="T15" fmla="*/ 238 h 370"/>
                <a:gd name="T16" fmla="*/ 84 w 633"/>
                <a:gd name="T17" fmla="*/ 262 h 370"/>
                <a:gd name="T18" fmla="*/ 96 w 633"/>
                <a:gd name="T19" fmla="*/ 274 h 370"/>
                <a:gd name="T20" fmla="*/ 108 w 633"/>
                <a:gd name="T21" fmla="*/ 286 h 370"/>
                <a:gd name="T22" fmla="*/ 119 w 633"/>
                <a:gd name="T23" fmla="*/ 298 h 370"/>
                <a:gd name="T24" fmla="*/ 131 w 633"/>
                <a:gd name="T25" fmla="*/ 309 h 370"/>
                <a:gd name="T26" fmla="*/ 143 w 633"/>
                <a:gd name="T27" fmla="*/ 321 h 370"/>
                <a:gd name="T28" fmla="*/ 155 w 633"/>
                <a:gd name="T29" fmla="*/ 333 h 370"/>
                <a:gd name="T30" fmla="*/ 167 w 633"/>
                <a:gd name="T31" fmla="*/ 345 h 370"/>
                <a:gd name="T32" fmla="*/ 179 w 633"/>
                <a:gd name="T33" fmla="*/ 357 h 370"/>
                <a:gd name="T34" fmla="*/ 203 w 633"/>
                <a:gd name="T35" fmla="*/ 357 h 370"/>
                <a:gd name="T36" fmla="*/ 215 w 633"/>
                <a:gd name="T37" fmla="*/ 369 h 370"/>
                <a:gd name="T38" fmla="*/ 239 w 633"/>
                <a:gd name="T39" fmla="*/ 369 h 370"/>
                <a:gd name="T40" fmla="*/ 262 w 633"/>
                <a:gd name="T41" fmla="*/ 369 h 370"/>
                <a:gd name="T42" fmla="*/ 286 w 633"/>
                <a:gd name="T43" fmla="*/ 369 h 370"/>
                <a:gd name="T44" fmla="*/ 298 w 633"/>
                <a:gd name="T45" fmla="*/ 357 h 370"/>
                <a:gd name="T46" fmla="*/ 322 w 633"/>
                <a:gd name="T47" fmla="*/ 357 h 370"/>
                <a:gd name="T48" fmla="*/ 346 w 633"/>
                <a:gd name="T49" fmla="*/ 357 h 370"/>
                <a:gd name="T50" fmla="*/ 370 w 633"/>
                <a:gd name="T51" fmla="*/ 357 h 370"/>
                <a:gd name="T52" fmla="*/ 393 w 633"/>
                <a:gd name="T53" fmla="*/ 357 h 370"/>
                <a:gd name="T54" fmla="*/ 405 w 633"/>
                <a:gd name="T55" fmla="*/ 345 h 370"/>
                <a:gd name="T56" fmla="*/ 429 w 633"/>
                <a:gd name="T57" fmla="*/ 345 h 370"/>
                <a:gd name="T58" fmla="*/ 453 w 633"/>
                <a:gd name="T59" fmla="*/ 345 h 370"/>
                <a:gd name="T60" fmla="*/ 465 w 633"/>
                <a:gd name="T61" fmla="*/ 333 h 370"/>
                <a:gd name="T62" fmla="*/ 477 w 633"/>
                <a:gd name="T63" fmla="*/ 321 h 370"/>
                <a:gd name="T64" fmla="*/ 489 w 633"/>
                <a:gd name="T65" fmla="*/ 309 h 370"/>
                <a:gd name="T66" fmla="*/ 501 w 633"/>
                <a:gd name="T67" fmla="*/ 298 h 370"/>
                <a:gd name="T68" fmla="*/ 513 w 633"/>
                <a:gd name="T69" fmla="*/ 286 h 370"/>
                <a:gd name="T70" fmla="*/ 525 w 633"/>
                <a:gd name="T71" fmla="*/ 274 h 370"/>
                <a:gd name="T72" fmla="*/ 536 w 633"/>
                <a:gd name="T73" fmla="*/ 262 h 370"/>
                <a:gd name="T74" fmla="*/ 548 w 633"/>
                <a:gd name="T75" fmla="*/ 250 h 370"/>
                <a:gd name="T76" fmla="*/ 560 w 633"/>
                <a:gd name="T77" fmla="*/ 238 h 370"/>
                <a:gd name="T78" fmla="*/ 560 w 633"/>
                <a:gd name="T79" fmla="*/ 214 h 370"/>
                <a:gd name="T80" fmla="*/ 572 w 633"/>
                <a:gd name="T81" fmla="*/ 202 h 370"/>
                <a:gd name="T82" fmla="*/ 572 w 633"/>
                <a:gd name="T83" fmla="*/ 178 h 370"/>
                <a:gd name="T84" fmla="*/ 584 w 633"/>
                <a:gd name="T85" fmla="*/ 167 h 370"/>
                <a:gd name="T86" fmla="*/ 584 w 633"/>
                <a:gd name="T87" fmla="*/ 143 h 370"/>
                <a:gd name="T88" fmla="*/ 596 w 633"/>
                <a:gd name="T89" fmla="*/ 131 h 370"/>
                <a:gd name="T90" fmla="*/ 608 w 633"/>
                <a:gd name="T91" fmla="*/ 119 h 370"/>
                <a:gd name="T92" fmla="*/ 608 w 633"/>
                <a:gd name="T93" fmla="*/ 95 h 370"/>
                <a:gd name="T94" fmla="*/ 608 w 633"/>
                <a:gd name="T95" fmla="*/ 71 h 370"/>
                <a:gd name="T96" fmla="*/ 620 w 633"/>
                <a:gd name="T97" fmla="*/ 59 h 370"/>
                <a:gd name="T98" fmla="*/ 620 w 633"/>
                <a:gd name="T99" fmla="*/ 36 h 370"/>
                <a:gd name="T100" fmla="*/ 620 w 633"/>
                <a:gd name="T101" fmla="*/ 12 h 370"/>
                <a:gd name="T102" fmla="*/ 632 w 633"/>
                <a:gd name="T103" fmla="*/ 0 h 3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33"/>
                <a:gd name="T157" fmla="*/ 0 h 370"/>
                <a:gd name="T158" fmla="*/ 633 w 633"/>
                <a:gd name="T159" fmla="*/ 370 h 3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33" h="370">
                  <a:moveTo>
                    <a:pt x="0" y="238"/>
                  </a:moveTo>
                  <a:lnTo>
                    <a:pt x="0" y="226"/>
                  </a:lnTo>
                  <a:lnTo>
                    <a:pt x="12" y="226"/>
                  </a:lnTo>
                  <a:lnTo>
                    <a:pt x="12" y="214"/>
                  </a:lnTo>
                  <a:lnTo>
                    <a:pt x="24" y="214"/>
                  </a:lnTo>
                  <a:lnTo>
                    <a:pt x="24" y="202"/>
                  </a:lnTo>
                  <a:lnTo>
                    <a:pt x="24" y="190"/>
                  </a:lnTo>
                  <a:lnTo>
                    <a:pt x="36" y="190"/>
                  </a:lnTo>
                  <a:lnTo>
                    <a:pt x="48" y="190"/>
                  </a:lnTo>
                  <a:lnTo>
                    <a:pt x="48" y="202"/>
                  </a:lnTo>
                  <a:lnTo>
                    <a:pt x="60" y="202"/>
                  </a:lnTo>
                  <a:lnTo>
                    <a:pt x="60" y="214"/>
                  </a:lnTo>
                  <a:lnTo>
                    <a:pt x="72" y="214"/>
                  </a:lnTo>
                  <a:lnTo>
                    <a:pt x="72" y="226"/>
                  </a:lnTo>
                  <a:lnTo>
                    <a:pt x="72" y="238"/>
                  </a:lnTo>
                  <a:lnTo>
                    <a:pt x="84" y="238"/>
                  </a:lnTo>
                  <a:lnTo>
                    <a:pt x="84" y="250"/>
                  </a:lnTo>
                  <a:lnTo>
                    <a:pt x="84" y="262"/>
                  </a:lnTo>
                  <a:lnTo>
                    <a:pt x="96" y="262"/>
                  </a:lnTo>
                  <a:lnTo>
                    <a:pt x="96" y="274"/>
                  </a:lnTo>
                  <a:lnTo>
                    <a:pt x="96" y="286"/>
                  </a:lnTo>
                  <a:lnTo>
                    <a:pt x="108" y="286"/>
                  </a:lnTo>
                  <a:lnTo>
                    <a:pt x="108" y="298"/>
                  </a:lnTo>
                  <a:lnTo>
                    <a:pt x="119" y="298"/>
                  </a:lnTo>
                  <a:lnTo>
                    <a:pt x="119" y="309"/>
                  </a:lnTo>
                  <a:lnTo>
                    <a:pt x="131" y="309"/>
                  </a:lnTo>
                  <a:lnTo>
                    <a:pt x="131" y="321"/>
                  </a:lnTo>
                  <a:lnTo>
                    <a:pt x="143" y="321"/>
                  </a:lnTo>
                  <a:lnTo>
                    <a:pt x="143" y="333"/>
                  </a:lnTo>
                  <a:lnTo>
                    <a:pt x="155" y="333"/>
                  </a:lnTo>
                  <a:lnTo>
                    <a:pt x="155" y="345"/>
                  </a:lnTo>
                  <a:lnTo>
                    <a:pt x="167" y="345"/>
                  </a:lnTo>
                  <a:lnTo>
                    <a:pt x="179" y="345"/>
                  </a:lnTo>
                  <a:lnTo>
                    <a:pt x="179" y="357"/>
                  </a:lnTo>
                  <a:lnTo>
                    <a:pt x="191" y="357"/>
                  </a:lnTo>
                  <a:lnTo>
                    <a:pt x="203" y="357"/>
                  </a:lnTo>
                  <a:lnTo>
                    <a:pt x="203" y="369"/>
                  </a:lnTo>
                  <a:lnTo>
                    <a:pt x="215" y="369"/>
                  </a:lnTo>
                  <a:lnTo>
                    <a:pt x="227" y="369"/>
                  </a:lnTo>
                  <a:lnTo>
                    <a:pt x="239" y="369"/>
                  </a:lnTo>
                  <a:lnTo>
                    <a:pt x="250" y="369"/>
                  </a:lnTo>
                  <a:lnTo>
                    <a:pt x="262" y="369"/>
                  </a:lnTo>
                  <a:lnTo>
                    <a:pt x="274" y="369"/>
                  </a:lnTo>
                  <a:lnTo>
                    <a:pt x="286" y="369"/>
                  </a:lnTo>
                  <a:lnTo>
                    <a:pt x="298" y="369"/>
                  </a:lnTo>
                  <a:lnTo>
                    <a:pt x="298" y="357"/>
                  </a:lnTo>
                  <a:lnTo>
                    <a:pt x="310" y="357"/>
                  </a:lnTo>
                  <a:lnTo>
                    <a:pt x="322" y="357"/>
                  </a:lnTo>
                  <a:lnTo>
                    <a:pt x="334" y="357"/>
                  </a:lnTo>
                  <a:lnTo>
                    <a:pt x="346" y="357"/>
                  </a:lnTo>
                  <a:lnTo>
                    <a:pt x="358" y="357"/>
                  </a:lnTo>
                  <a:lnTo>
                    <a:pt x="370" y="357"/>
                  </a:lnTo>
                  <a:lnTo>
                    <a:pt x="382" y="357"/>
                  </a:lnTo>
                  <a:lnTo>
                    <a:pt x="393" y="357"/>
                  </a:lnTo>
                  <a:lnTo>
                    <a:pt x="405" y="357"/>
                  </a:lnTo>
                  <a:lnTo>
                    <a:pt x="405" y="345"/>
                  </a:lnTo>
                  <a:lnTo>
                    <a:pt x="417" y="345"/>
                  </a:lnTo>
                  <a:lnTo>
                    <a:pt x="429" y="345"/>
                  </a:lnTo>
                  <a:lnTo>
                    <a:pt x="441" y="345"/>
                  </a:lnTo>
                  <a:lnTo>
                    <a:pt x="453" y="345"/>
                  </a:lnTo>
                  <a:lnTo>
                    <a:pt x="453" y="333"/>
                  </a:lnTo>
                  <a:lnTo>
                    <a:pt x="465" y="333"/>
                  </a:lnTo>
                  <a:lnTo>
                    <a:pt x="465" y="321"/>
                  </a:lnTo>
                  <a:lnTo>
                    <a:pt x="477" y="321"/>
                  </a:lnTo>
                  <a:lnTo>
                    <a:pt x="489" y="321"/>
                  </a:lnTo>
                  <a:lnTo>
                    <a:pt x="489" y="309"/>
                  </a:lnTo>
                  <a:lnTo>
                    <a:pt x="501" y="309"/>
                  </a:lnTo>
                  <a:lnTo>
                    <a:pt x="501" y="298"/>
                  </a:lnTo>
                  <a:lnTo>
                    <a:pt x="513" y="298"/>
                  </a:lnTo>
                  <a:lnTo>
                    <a:pt x="513" y="286"/>
                  </a:lnTo>
                  <a:lnTo>
                    <a:pt x="525" y="286"/>
                  </a:lnTo>
                  <a:lnTo>
                    <a:pt x="525" y="274"/>
                  </a:lnTo>
                  <a:lnTo>
                    <a:pt x="536" y="274"/>
                  </a:lnTo>
                  <a:lnTo>
                    <a:pt x="536" y="262"/>
                  </a:lnTo>
                  <a:lnTo>
                    <a:pt x="536" y="250"/>
                  </a:lnTo>
                  <a:lnTo>
                    <a:pt x="548" y="250"/>
                  </a:lnTo>
                  <a:lnTo>
                    <a:pt x="548" y="238"/>
                  </a:lnTo>
                  <a:lnTo>
                    <a:pt x="560" y="238"/>
                  </a:lnTo>
                  <a:lnTo>
                    <a:pt x="560" y="226"/>
                  </a:lnTo>
                  <a:lnTo>
                    <a:pt x="560" y="214"/>
                  </a:lnTo>
                  <a:lnTo>
                    <a:pt x="572" y="214"/>
                  </a:lnTo>
                  <a:lnTo>
                    <a:pt x="572" y="202"/>
                  </a:lnTo>
                  <a:lnTo>
                    <a:pt x="572" y="190"/>
                  </a:lnTo>
                  <a:lnTo>
                    <a:pt x="572" y="178"/>
                  </a:lnTo>
                  <a:lnTo>
                    <a:pt x="584" y="178"/>
                  </a:lnTo>
                  <a:lnTo>
                    <a:pt x="584" y="167"/>
                  </a:lnTo>
                  <a:lnTo>
                    <a:pt x="584" y="155"/>
                  </a:lnTo>
                  <a:lnTo>
                    <a:pt x="584" y="143"/>
                  </a:lnTo>
                  <a:lnTo>
                    <a:pt x="596" y="143"/>
                  </a:lnTo>
                  <a:lnTo>
                    <a:pt x="596" y="131"/>
                  </a:lnTo>
                  <a:lnTo>
                    <a:pt x="596" y="119"/>
                  </a:lnTo>
                  <a:lnTo>
                    <a:pt x="608" y="119"/>
                  </a:lnTo>
                  <a:lnTo>
                    <a:pt x="608" y="107"/>
                  </a:lnTo>
                  <a:lnTo>
                    <a:pt x="608" y="95"/>
                  </a:lnTo>
                  <a:lnTo>
                    <a:pt x="608" y="83"/>
                  </a:lnTo>
                  <a:lnTo>
                    <a:pt x="608" y="71"/>
                  </a:lnTo>
                  <a:lnTo>
                    <a:pt x="608" y="59"/>
                  </a:lnTo>
                  <a:lnTo>
                    <a:pt x="620" y="59"/>
                  </a:lnTo>
                  <a:lnTo>
                    <a:pt x="620" y="47"/>
                  </a:lnTo>
                  <a:lnTo>
                    <a:pt x="620" y="36"/>
                  </a:lnTo>
                  <a:lnTo>
                    <a:pt x="620" y="24"/>
                  </a:lnTo>
                  <a:lnTo>
                    <a:pt x="620" y="12"/>
                  </a:lnTo>
                  <a:lnTo>
                    <a:pt x="632" y="12"/>
                  </a:lnTo>
                  <a:lnTo>
                    <a:pt x="632"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70" name="Freeform 22"/>
            <p:cNvSpPr>
              <a:spLocks/>
            </p:cNvSpPr>
            <p:nvPr/>
          </p:nvSpPr>
          <p:spPr bwMode="auto">
            <a:xfrm>
              <a:off x="3026" y="1548"/>
              <a:ext cx="48" cy="335"/>
            </a:xfrm>
            <a:custGeom>
              <a:avLst/>
              <a:gdLst>
                <a:gd name="T0" fmla="*/ 0 w 48"/>
                <a:gd name="T1" fmla="*/ 334 h 335"/>
                <a:gd name="T2" fmla="*/ 0 w 48"/>
                <a:gd name="T3" fmla="*/ 334 h 335"/>
                <a:gd name="T4" fmla="*/ 0 w 48"/>
                <a:gd name="T5" fmla="*/ 322 h 335"/>
                <a:gd name="T6" fmla="*/ 0 w 48"/>
                <a:gd name="T7" fmla="*/ 298 h 335"/>
                <a:gd name="T8" fmla="*/ 0 w 48"/>
                <a:gd name="T9" fmla="*/ 286 h 335"/>
                <a:gd name="T10" fmla="*/ 0 w 48"/>
                <a:gd name="T11" fmla="*/ 274 h 335"/>
                <a:gd name="T12" fmla="*/ 12 w 48"/>
                <a:gd name="T13" fmla="*/ 274 h 335"/>
                <a:gd name="T14" fmla="*/ 12 w 48"/>
                <a:gd name="T15" fmla="*/ 250 h 335"/>
                <a:gd name="T16" fmla="*/ 12 w 48"/>
                <a:gd name="T17" fmla="*/ 238 h 335"/>
                <a:gd name="T18" fmla="*/ 12 w 48"/>
                <a:gd name="T19" fmla="*/ 227 h 335"/>
                <a:gd name="T20" fmla="*/ 12 w 48"/>
                <a:gd name="T21" fmla="*/ 215 h 335"/>
                <a:gd name="T22" fmla="*/ 12 w 48"/>
                <a:gd name="T23" fmla="*/ 191 h 335"/>
                <a:gd name="T24" fmla="*/ 12 w 48"/>
                <a:gd name="T25" fmla="*/ 179 h 335"/>
                <a:gd name="T26" fmla="*/ 24 w 48"/>
                <a:gd name="T27" fmla="*/ 179 h 335"/>
                <a:gd name="T28" fmla="*/ 24 w 48"/>
                <a:gd name="T29" fmla="*/ 167 h 335"/>
                <a:gd name="T30" fmla="*/ 24 w 48"/>
                <a:gd name="T31" fmla="*/ 143 h 335"/>
                <a:gd name="T32" fmla="*/ 24 w 48"/>
                <a:gd name="T33" fmla="*/ 131 h 335"/>
                <a:gd name="T34" fmla="*/ 24 w 48"/>
                <a:gd name="T35" fmla="*/ 107 h 335"/>
                <a:gd name="T36" fmla="*/ 35 w 48"/>
                <a:gd name="T37" fmla="*/ 107 h 335"/>
                <a:gd name="T38" fmla="*/ 35 w 48"/>
                <a:gd name="T39" fmla="*/ 96 h 335"/>
                <a:gd name="T40" fmla="*/ 35 w 48"/>
                <a:gd name="T41" fmla="*/ 84 h 335"/>
                <a:gd name="T42" fmla="*/ 35 w 48"/>
                <a:gd name="T43" fmla="*/ 72 h 335"/>
                <a:gd name="T44" fmla="*/ 35 w 48"/>
                <a:gd name="T45" fmla="*/ 48 h 335"/>
                <a:gd name="T46" fmla="*/ 35 w 48"/>
                <a:gd name="T47" fmla="*/ 36 h 335"/>
                <a:gd name="T48" fmla="*/ 47 w 48"/>
                <a:gd name="T49" fmla="*/ 36 h 335"/>
                <a:gd name="T50" fmla="*/ 47 w 48"/>
                <a:gd name="T51" fmla="*/ 24 h 335"/>
                <a:gd name="T52" fmla="*/ 47 w 48"/>
                <a:gd name="T53" fmla="*/ 0 h 3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335"/>
                <a:gd name="T83" fmla="*/ 48 w 48"/>
                <a:gd name="T84" fmla="*/ 335 h 3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335">
                  <a:moveTo>
                    <a:pt x="0" y="334"/>
                  </a:moveTo>
                  <a:lnTo>
                    <a:pt x="0" y="334"/>
                  </a:lnTo>
                  <a:lnTo>
                    <a:pt x="0" y="322"/>
                  </a:lnTo>
                  <a:lnTo>
                    <a:pt x="0" y="298"/>
                  </a:lnTo>
                  <a:lnTo>
                    <a:pt x="0" y="286"/>
                  </a:lnTo>
                  <a:lnTo>
                    <a:pt x="0" y="274"/>
                  </a:lnTo>
                  <a:lnTo>
                    <a:pt x="12" y="274"/>
                  </a:lnTo>
                  <a:lnTo>
                    <a:pt x="12" y="250"/>
                  </a:lnTo>
                  <a:lnTo>
                    <a:pt x="12" y="238"/>
                  </a:lnTo>
                  <a:lnTo>
                    <a:pt x="12" y="227"/>
                  </a:lnTo>
                  <a:lnTo>
                    <a:pt x="12" y="215"/>
                  </a:lnTo>
                  <a:lnTo>
                    <a:pt x="12" y="191"/>
                  </a:lnTo>
                  <a:lnTo>
                    <a:pt x="12" y="179"/>
                  </a:lnTo>
                  <a:lnTo>
                    <a:pt x="24" y="179"/>
                  </a:lnTo>
                  <a:lnTo>
                    <a:pt x="24" y="167"/>
                  </a:lnTo>
                  <a:lnTo>
                    <a:pt x="24" y="143"/>
                  </a:lnTo>
                  <a:lnTo>
                    <a:pt x="24" y="131"/>
                  </a:lnTo>
                  <a:lnTo>
                    <a:pt x="24" y="107"/>
                  </a:lnTo>
                  <a:lnTo>
                    <a:pt x="35" y="107"/>
                  </a:lnTo>
                  <a:lnTo>
                    <a:pt x="35" y="96"/>
                  </a:lnTo>
                  <a:lnTo>
                    <a:pt x="35" y="84"/>
                  </a:lnTo>
                  <a:lnTo>
                    <a:pt x="35" y="72"/>
                  </a:lnTo>
                  <a:lnTo>
                    <a:pt x="35" y="48"/>
                  </a:lnTo>
                  <a:lnTo>
                    <a:pt x="35" y="36"/>
                  </a:lnTo>
                  <a:lnTo>
                    <a:pt x="47" y="36"/>
                  </a:lnTo>
                  <a:lnTo>
                    <a:pt x="47" y="24"/>
                  </a:lnTo>
                  <a:lnTo>
                    <a:pt x="47"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71" name="Freeform 23"/>
            <p:cNvSpPr>
              <a:spLocks/>
            </p:cNvSpPr>
            <p:nvPr/>
          </p:nvSpPr>
          <p:spPr bwMode="auto">
            <a:xfrm>
              <a:off x="3073" y="1250"/>
              <a:ext cx="573" cy="859"/>
            </a:xfrm>
            <a:custGeom>
              <a:avLst/>
              <a:gdLst>
                <a:gd name="T0" fmla="*/ 0 w 573"/>
                <a:gd name="T1" fmla="*/ 286 h 859"/>
                <a:gd name="T2" fmla="*/ 12 w 573"/>
                <a:gd name="T3" fmla="*/ 263 h 859"/>
                <a:gd name="T4" fmla="*/ 12 w 573"/>
                <a:gd name="T5" fmla="*/ 227 h 859"/>
                <a:gd name="T6" fmla="*/ 24 w 573"/>
                <a:gd name="T7" fmla="*/ 203 h 859"/>
                <a:gd name="T8" fmla="*/ 24 w 573"/>
                <a:gd name="T9" fmla="*/ 167 h 859"/>
                <a:gd name="T10" fmla="*/ 36 w 573"/>
                <a:gd name="T11" fmla="*/ 131 h 859"/>
                <a:gd name="T12" fmla="*/ 36 w 573"/>
                <a:gd name="T13" fmla="*/ 96 h 859"/>
                <a:gd name="T14" fmla="*/ 48 w 573"/>
                <a:gd name="T15" fmla="*/ 72 h 859"/>
                <a:gd name="T16" fmla="*/ 60 w 573"/>
                <a:gd name="T17" fmla="*/ 48 h 859"/>
                <a:gd name="T18" fmla="*/ 60 w 573"/>
                <a:gd name="T19" fmla="*/ 12 h 859"/>
                <a:gd name="T20" fmla="*/ 84 w 573"/>
                <a:gd name="T21" fmla="*/ 0 h 859"/>
                <a:gd name="T22" fmla="*/ 96 w 573"/>
                <a:gd name="T23" fmla="*/ 24 h 859"/>
                <a:gd name="T24" fmla="*/ 108 w 573"/>
                <a:gd name="T25" fmla="*/ 48 h 859"/>
                <a:gd name="T26" fmla="*/ 120 w 573"/>
                <a:gd name="T27" fmla="*/ 72 h 859"/>
                <a:gd name="T28" fmla="*/ 120 w 573"/>
                <a:gd name="T29" fmla="*/ 108 h 859"/>
                <a:gd name="T30" fmla="*/ 131 w 573"/>
                <a:gd name="T31" fmla="*/ 143 h 859"/>
                <a:gd name="T32" fmla="*/ 131 w 573"/>
                <a:gd name="T33" fmla="*/ 191 h 859"/>
                <a:gd name="T34" fmla="*/ 143 w 573"/>
                <a:gd name="T35" fmla="*/ 215 h 859"/>
                <a:gd name="T36" fmla="*/ 143 w 573"/>
                <a:gd name="T37" fmla="*/ 263 h 859"/>
                <a:gd name="T38" fmla="*/ 155 w 573"/>
                <a:gd name="T39" fmla="*/ 286 h 859"/>
                <a:gd name="T40" fmla="*/ 155 w 573"/>
                <a:gd name="T41" fmla="*/ 322 h 859"/>
                <a:gd name="T42" fmla="*/ 167 w 573"/>
                <a:gd name="T43" fmla="*/ 346 h 859"/>
                <a:gd name="T44" fmla="*/ 179 w 573"/>
                <a:gd name="T45" fmla="*/ 370 h 859"/>
                <a:gd name="T46" fmla="*/ 179 w 573"/>
                <a:gd name="T47" fmla="*/ 405 h 859"/>
                <a:gd name="T48" fmla="*/ 191 w 573"/>
                <a:gd name="T49" fmla="*/ 429 h 859"/>
                <a:gd name="T50" fmla="*/ 191 w 573"/>
                <a:gd name="T51" fmla="*/ 465 h 859"/>
                <a:gd name="T52" fmla="*/ 203 w 573"/>
                <a:gd name="T53" fmla="*/ 489 h 859"/>
                <a:gd name="T54" fmla="*/ 215 w 573"/>
                <a:gd name="T55" fmla="*/ 513 h 859"/>
                <a:gd name="T56" fmla="*/ 215 w 573"/>
                <a:gd name="T57" fmla="*/ 548 h 859"/>
                <a:gd name="T58" fmla="*/ 227 w 573"/>
                <a:gd name="T59" fmla="*/ 572 h 859"/>
                <a:gd name="T60" fmla="*/ 239 w 573"/>
                <a:gd name="T61" fmla="*/ 596 h 859"/>
                <a:gd name="T62" fmla="*/ 251 w 573"/>
                <a:gd name="T63" fmla="*/ 620 h 859"/>
                <a:gd name="T64" fmla="*/ 262 w 573"/>
                <a:gd name="T65" fmla="*/ 644 h 859"/>
                <a:gd name="T66" fmla="*/ 274 w 573"/>
                <a:gd name="T67" fmla="*/ 667 h 859"/>
                <a:gd name="T68" fmla="*/ 286 w 573"/>
                <a:gd name="T69" fmla="*/ 691 h 859"/>
                <a:gd name="T70" fmla="*/ 298 w 573"/>
                <a:gd name="T71" fmla="*/ 715 h 859"/>
                <a:gd name="T72" fmla="*/ 310 w 573"/>
                <a:gd name="T73" fmla="*/ 739 h 859"/>
                <a:gd name="T74" fmla="*/ 322 w 573"/>
                <a:gd name="T75" fmla="*/ 763 h 859"/>
                <a:gd name="T76" fmla="*/ 334 w 573"/>
                <a:gd name="T77" fmla="*/ 787 h 859"/>
                <a:gd name="T78" fmla="*/ 358 w 573"/>
                <a:gd name="T79" fmla="*/ 798 h 859"/>
                <a:gd name="T80" fmla="*/ 382 w 573"/>
                <a:gd name="T81" fmla="*/ 810 h 859"/>
                <a:gd name="T82" fmla="*/ 405 w 573"/>
                <a:gd name="T83" fmla="*/ 822 h 859"/>
                <a:gd name="T84" fmla="*/ 429 w 573"/>
                <a:gd name="T85" fmla="*/ 834 h 859"/>
                <a:gd name="T86" fmla="*/ 453 w 573"/>
                <a:gd name="T87" fmla="*/ 846 h 859"/>
                <a:gd name="T88" fmla="*/ 477 w 573"/>
                <a:gd name="T89" fmla="*/ 858 h 859"/>
                <a:gd name="T90" fmla="*/ 513 w 573"/>
                <a:gd name="T91" fmla="*/ 858 h 859"/>
                <a:gd name="T92" fmla="*/ 525 w 573"/>
                <a:gd name="T93" fmla="*/ 834 h 859"/>
                <a:gd name="T94" fmla="*/ 548 w 573"/>
                <a:gd name="T95" fmla="*/ 822 h 859"/>
                <a:gd name="T96" fmla="*/ 560 w 573"/>
                <a:gd name="T97" fmla="*/ 798 h 859"/>
                <a:gd name="T98" fmla="*/ 572 w 573"/>
                <a:gd name="T99" fmla="*/ 775 h 85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3"/>
                <a:gd name="T151" fmla="*/ 0 h 859"/>
                <a:gd name="T152" fmla="*/ 573 w 573"/>
                <a:gd name="T153" fmla="*/ 859 h 85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3" h="859">
                  <a:moveTo>
                    <a:pt x="0" y="298"/>
                  </a:moveTo>
                  <a:lnTo>
                    <a:pt x="0" y="298"/>
                  </a:lnTo>
                  <a:lnTo>
                    <a:pt x="0" y="286"/>
                  </a:lnTo>
                  <a:lnTo>
                    <a:pt x="0" y="274"/>
                  </a:lnTo>
                  <a:lnTo>
                    <a:pt x="12" y="274"/>
                  </a:lnTo>
                  <a:lnTo>
                    <a:pt x="12" y="263"/>
                  </a:lnTo>
                  <a:lnTo>
                    <a:pt x="12" y="251"/>
                  </a:lnTo>
                  <a:lnTo>
                    <a:pt x="12" y="239"/>
                  </a:lnTo>
                  <a:lnTo>
                    <a:pt x="12" y="227"/>
                  </a:lnTo>
                  <a:lnTo>
                    <a:pt x="12" y="215"/>
                  </a:lnTo>
                  <a:lnTo>
                    <a:pt x="24" y="215"/>
                  </a:lnTo>
                  <a:lnTo>
                    <a:pt x="24" y="203"/>
                  </a:lnTo>
                  <a:lnTo>
                    <a:pt x="24" y="191"/>
                  </a:lnTo>
                  <a:lnTo>
                    <a:pt x="24" y="179"/>
                  </a:lnTo>
                  <a:lnTo>
                    <a:pt x="24" y="167"/>
                  </a:lnTo>
                  <a:lnTo>
                    <a:pt x="24" y="143"/>
                  </a:lnTo>
                  <a:lnTo>
                    <a:pt x="36" y="143"/>
                  </a:lnTo>
                  <a:lnTo>
                    <a:pt x="36" y="131"/>
                  </a:lnTo>
                  <a:lnTo>
                    <a:pt x="36" y="120"/>
                  </a:lnTo>
                  <a:lnTo>
                    <a:pt x="36" y="108"/>
                  </a:lnTo>
                  <a:lnTo>
                    <a:pt x="36" y="96"/>
                  </a:lnTo>
                  <a:lnTo>
                    <a:pt x="48" y="96"/>
                  </a:lnTo>
                  <a:lnTo>
                    <a:pt x="48" y="84"/>
                  </a:lnTo>
                  <a:lnTo>
                    <a:pt x="48" y="72"/>
                  </a:lnTo>
                  <a:lnTo>
                    <a:pt x="48" y="60"/>
                  </a:lnTo>
                  <a:lnTo>
                    <a:pt x="48" y="48"/>
                  </a:lnTo>
                  <a:lnTo>
                    <a:pt x="60" y="48"/>
                  </a:lnTo>
                  <a:lnTo>
                    <a:pt x="60" y="36"/>
                  </a:lnTo>
                  <a:lnTo>
                    <a:pt x="60" y="24"/>
                  </a:lnTo>
                  <a:lnTo>
                    <a:pt x="60" y="12"/>
                  </a:lnTo>
                  <a:lnTo>
                    <a:pt x="72" y="12"/>
                  </a:lnTo>
                  <a:lnTo>
                    <a:pt x="72" y="0"/>
                  </a:lnTo>
                  <a:lnTo>
                    <a:pt x="84" y="0"/>
                  </a:lnTo>
                  <a:lnTo>
                    <a:pt x="84" y="12"/>
                  </a:lnTo>
                  <a:lnTo>
                    <a:pt x="96" y="12"/>
                  </a:lnTo>
                  <a:lnTo>
                    <a:pt x="96" y="24"/>
                  </a:lnTo>
                  <a:lnTo>
                    <a:pt x="96" y="36"/>
                  </a:lnTo>
                  <a:lnTo>
                    <a:pt x="96" y="48"/>
                  </a:lnTo>
                  <a:lnTo>
                    <a:pt x="108" y="48"/>
                  </a:lnTo>
                  <a:lnTo>
                    <a:pt x="108" y="60"/>
                  </a:lnTo>
                  <a:lnTo>
                    <a:pt x="108" y="72"/>
                  </a:lnTo>
                  <a:lnTo>
                    <a:pt x="120" y="72"/>
                  </a:lnTo>
                  <a:lnTo>
                    <a:pt x="120" y="84"/>
                  </a:lnTo>
                  <a:lnTo>
                    <a:pt x="120" y="96"/>
                  </a:lnTo>
                  <a:lnTo>
                    <a:pt x="120" y="108"/>
                  </a:lnTo>
                  <a:lnTo>
                    <a:pt x="120" y="131"/>
                  </a:lnTo>
                  <a:lnTo>
                    <a:pt x="131" y="131"/>
                  </a:lnTo>
                  <a:lnTo>
                    <a:pt x="131" y="143"/>
                  </a:lnTo>
                  <a:lnTo>
                    <a:pt x="131" y="155"/>
                  </a:lnTo>
                  <a:lnTo>
                    <a:pt x="131" y="179"/>
                  </a:lnTo>
                  <a:lnTo>
                    <a:pt x="131" y="191"/>
                  </a:lnTo>
                  <a:lnTo>
                    <a:pt x="131" y="203"/>
                  </a:lnTo>
                  <a:lnTo>
                    <a:pt x="143" y="203"/>
                  </a:lnTo>
                  <a:lnTo>
                    <a:pt x="143" y="215"/>
                  </a:lnTo>
                  <a:lnTo>
                    <a:pt x="143" y="239"/>
                  </a:lnTo>
                  <a:lnTo>
                    <a:pt x="143" y="251"/>
                  </a:lnTo>
                  <a:lnTo>
                    <a:pt x="143" y="263"/>
                  </a:lnTo>
                  <a:lnTo>
                    <a:pt x="155" y="263"/>
                  </a:lnTo>
                  <a:lnTo>
                    <a:pt x="155" y="274"/>
                  </a:lnTo>
                  <a:lnTo>
                    <a:pt x="155" y="286"/>
                  </a:lnTo>
                  <a:lnTo>
                    <a:pt x="155" y="298"/>
                  </a:lnTo>
                  <a:lnTo>
                    <a:pt x="155" y="310"/>
                  </a:lnTo>
                  <a:lnTo>
                    <a:pt x="155" y="322"/>
                  </a:lnTo>
                  <a:lnTo>
                    <a:pt x="167" y="322"/>
                  </a:lnTo>
                  <a:lnTo>
                    <a:pt x="167" y="334"/>
                  </a:lnTo>
                  <a:lnTo>
                    <a:pt x="167" y="346"/>
                  </a:lnTo>
                  <a:lnTo>
                    <a:pt x="167" y="358"/>
                  </a:lnTo>
                  <a:lnTo>
                    <a:pt x="167" y="370"/>
                  </a:lnTo>
                  <a:lnTo>
                    <a:pt x="179" y="370"/>
                  </a:lnTo>
                  <a:lnTo>
                    <a:pt x="179" y="382"/>
                  </a:lnTo>
                  <a:lnTo>
                    <a:pt x="179" y="394"/>
                  </a:lnTo>
                  <a:lnTo>
                    <a:pt x="179" y="405"/>
                  </a:lnTo>
                  <a:lnTo>
                    <a:pt x="179" y="417"/>
                  </a:lnTo>
                  <a:lnTo>
                    <a:pt x="179" y="429"/>
                  </a:lnTo>
                  <a:lnTo>
                    <a:pt x="191" y="429"/>
                  </a:lnTo>
                  <a:lnTo>
                    <a:pt x="191" y="441"/>
                  </a:lnTo>
                  <a:lnTo>
                    <a:pt x="191" y="453"/>
                  </a:lnTo>
                  <a:lnTo>
                    <a:pt x="191" y="465"/>
                  </a:lnTo>
                  <a:lnTo>
                    <a:pt x="203" y="465"/>
                  </a:lnTo>
                  <a:lnTo>
                    <a:pt x="203" y="477"/>
                  </a:lnTo>
                  <a:lnTo>
                    <a:pt x="203" y="489"/>
                  </a:lnTo>
                  <a:lnTo>
                    <a:pt x="203" y="501"/>
                  </a:lnTo>
                  <a:lnTo>
                    <a:pt x="203" y="513"/>
                  </a:lnTo>
                  <a:lnTo>
                    <a:pt x="215" y="513"/>
                  </a:lnTo>
                  <a:lnTo>
                    <a:pt x="215" y="525"/>
                  </a:lnTo>
                  <a:lnTo>
                    <a:pt x="215" y="536"/>
                  </a:lnTo>
                  <a:lnTo>
                    <a:pt x="215" y="548"/>
                  </a:lnTo>
                  <a:lnTo>
                    <a:pt x="227" y="548"/>
                  </a:lnTo>
                  <a:lnTo>
                    <a:pt x="227" y="560"/>
                  </a:lnTo>
                  <a:lnTo>
                    <a:pt x="227" y="572"/>
                  </a:lnTo>
                  <a:lnTo>
                    <a:pt x="227" y="584"/>
                  </a:lnTo>
                  <a:lnTo>
                    <a:pt x="239" y="584"/>
                  </a:lnTo>
                  <a:lnTo>
                    <a:pt x="239" y="596"/>
                  </a:lnTo>
                  <a:lnTo>
                    <a:pt x="239" y="608"/>
                  </a:lnTo>
                  <a:lnTo>
                    <a:pt x="239" y="620"/>
                  </a:lnTo>
                  <a:lnTo>
                    <a:pt x="251" y="620"/>
                  </a:lnTo>
                  <a:lnTo>
                    <a:pt x="251" y="632"/>
                  </a:lnTo>
                  <a:lnTo>
                    <a:pt x="251" y="644"/>
                  </a:lnTo>
                  <a:lnTo>
                    <a:pt x="262" y="644"/>
                  </a:lnTo>
                  <a:lnTo>
                    <a:pt x="262" y="656"/>
                  </a:lnTo>
                  <a:lnTo>
                    <a:pt x="262" y="667"/>
                  </a:lnTo>
                  <a:lnTo>
                    <a:pt x="274" y="667"/>
                  </a:lnTo>
                  <a:lnTo>
                    <a:pt x="274" y="679"/>
                  </a:lnTo>
                  <a:lnTo>
                    <a:pt x="274" y="691"/>
                  </a:lnTo>
                  <a:lnTo>
                    <a:pt x="286" y="691"/>
                  </a:lnTo>
                  <a:lnTo>
                    <a:pt x="286" y="703"/>
                  </a:lnTo>
                  <a:lnTo>
                    <a:pt x="286" y="715"/>
                  </a:lnTo>
                  <a:lnTo>
                    <a:pt x="298" y="715"/>
                  </a:lnTo>
                  <a:lnTo>
                    <a:pt x="298" y="727"/>
                  </a:lnTo>
                  <a:lnTo>
                    <a:pt x="298" y="739"/>
                  </a:lnTo>
                  <a:lnTo>
                    <a:pt x="310" y="739"/>
                  </a:lnTo>
                  <a:lnTo>
                    <a:pt x="310" y="751"/>
                  </a:lnTo>
                  <a:lnTo>
                    <a:pt x="310" y="763"/>
                  </a:lnTo>
                  <a:lnTo>
                    <a:pt x="322" y="763"/>
                  </a:lnTo>
                  <a:lnTo>
                    <a:pt x="322" y="775"/>
                  </a:lnTo>
                  <a:lnTo>
                    <a:pt x="334" y="775"/>
                  </a:lnTo>
                  <a:lnTo>
                    <a:pt x="334" y="787"/>
                  </a:lnTo>
                  <a:lnTo>
                    <a:pt x="346" y="787"/>
                  </a:lnTo>
                  <a:lnTo>
                    <a:pt x="346" y="798"/>
                  </a:lnTo>
                  <a:lnTo>
                    <a:pt x="358" y="798"/>
                  </a:lnTo>
                  <a:lnTo>
                    <a:pt x="370" y="798"/>
                  </a:lnTo>
                  <a:lnTo>
                    <a:pt x="370" y="810"/>
                  </a:lnTo>
                  <a:lnTo>
                    <a:pt x="382" y="810"/>
                  </a:lnTo>
                  <a:lnTo>
                    <a:pt x="394" y="810"/>
                  </a:lnTo>
                  <a:lnTo>
                    <a:pt x="405" y="810"/>
                  </a:lnTo>
                  <a:lnTo>
                    <a:pt x="405" y="822"/>
                  </a:lnTo>
                  <a:lnTo>
                    <a:pt x="417" y="822"/>
                  </a:lnTo>
                  <a:lnTo>
                    <a:pt x="429" y="822"/>
                  </a:lnTo>
                  <a:lnTo>
                    <a:pt x="429" y="834"/>
                  </a:lnTo>
                  <a:lnTo>
                    <a:pt x="441" y="834"/>
                  </a:lnTo>
                  <a:lnTo>
                    <a:pt x="441" y="846"/>
                  </a:lnTo>
                  <a:lnTo>
                    <a:pt x="453" y="846"/>
                  </a:lnTo>
                  <a:lnTo>
                    <a:pt x="465" y="846"/>
                  </a:lnTo>
                  <a:lnTo>
                    <a:pt x="465" y="858"/>
                  </a:lnTo>
                  <a:lnTo>
                    <a:pt x="477" y="858"/>
                  </a:lnTo>
                  <a:lnTo>
                    <a:pt x="489" y="858"/>
                  </a:lnTo>
                  <a:lnTo>
                    <a:pt x="501" y="858"/>
                  </a:lnTo>
                  <a:lnTo>
                    <a:pt x="513" y="858"/>
                  </a:lnTo>
                  <a:lnTo>
                    <a:pt x="513" y="846"/>
                  </a:lnTo>
                  <a:lnTo>
                    <a:pt x="525" y="846"/>
                  </a:lnTo>
                  <a:lnTo>
                    <a:pt x="525" y="834"/>
                  </a:lnTo>
                  <a:lnTo>
                    <a:pt x="537" y="834"/>
                  </a:lnTo>
                  <a:lnTo>
                    <a:pt x="537" y="822"/>
                  </a:lnTo>
                  <a:lnTo>
                    <a:pt x="548" y="822"/>
                  </a:lnTo>
                  <a:lnTo>
                    <a:pt x="548" y="810"/>
                  </a:lnTo>
                  <a:lnTo>
                    <a:pt x="560" y="810"/>
                  </a:lnTo>
                  <a:lnTo>
                    <a:pt x="560" y="798"/>
                  </a:lnTo>
                  <a:lnTo>
                    <a:pt x="560" y="787"/>
                  </a:lnTo>
                  <a:lnTo>
                    <a:pt x="572" y="787"/>
                  </a:lnTo>
                  <a:lnTo>
                    <a:pt x="572" y="775"/>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72" name="Freeform 24"/>
            <p:cNvSpPr>
              <a:spLocks/>
            </p:cNvSpPr>
            <p:nvPr/>
          </p:nvSpPr>
          <p:spPr bwMode="auto">
            <a:xfrm>
              <a:off x="3014" y="1239"/>
              <a:ext cx="620" cy="858"/>
            </a:xfrm>
            <a:custGeom>
              <a:avLst/>
              <a:gdLst>
                <a:gd name="T0" fmla="*/ 0 w 620"/>
                <a:gd name="T1" fmla="*/ 595 h 858"/>
                <a:gd name="T2" fmla="*/ 12 w 620"/>
                <a:gd name="T3" fmla="*/ 571 h 858"/>
                <a:gd name="T4" fmla="*/ 12 w 620"/>
                <a:gd name="T5" fmla="*/ 524 h 858"/>
                <a:gd name="T6" fmla="*/ 12 w 620"/>
                <a:gd name="T7" fmla="*/ 476 h 858"/>
                <a:gd name="T8" fmla="*/ 24 w 620"/>
                <a:gd name="T9" fmla="*/ 440 h 858"/>
                <a:gd name="T10" fmla="*/ 36 w 620"/>
                <a:gd name="T11" fmla="*/ 405 h 858"/>
                <a:gd name="T12" fmla="*/ 36 w 620"/>
                <a:gd name="T13" fmla="*/ 369 h 858"/>
                <a:gd name="T14" fmla="*/ 47 w 620"/>
                <a:gd name="T15" fmla="*/ 333 h 858"/>
                <a:gd name="T16" fmla="*/ 47 w 620"/>
                <a:gd name="T17" fmla="*/ 285 h 858"/>
                <a:gd name="T18" fmla="*/ 59 w 620"/>
                <a:gd name="T19" fmla="*/ 262 h 858"/>
                <a:gd name="T20" fmla="*/ 59 w 620"/>
                <a:gd name="T21" fmla="*/ 226 h 858"/>
                <a:gd name="T22" fmla="*/ 71 w 620"/>
                <a:gd name="T23" fmla="*/ 202 h 858"/>
                <a:gd name="T24" fmla="*/ 71 w 620"/>
                <a:gd name="T25" fmla="*/ 166 h 858"/>
                <a:gd name="T26" fmla="*/ 83 w 620"/>
                <a:gd name="T27" fmla="*/ 131 h 858"/>
                <a:gd name="T28" fmla="*/ 83 w 620"/>
                <a:gd name="T29" fmla="*/ 95 h 858"/>
                <a:gd name="T30" fmla="*/ 95 w 620"/>
                <a:gd name="T31" fmla="*/ 71 h 858"/>
                <a:gd name="T32" fmla="*/ 107 w 620"/>
                <a:gd name="T33" fmla="*/ 47 h 858"/>
                <a:gd name="T34" fmla="*/ 107 w 620"/>
                <a:gd name="T35" fmla="*/ 11 h 858"/>
                <a:gd name="T36" fmla="*/ 131 w 620"/>
                <a:gd name="T37" fmla="*/ 0 h 858"/>
                <a:gd name="T38" fmla="*/ 143 w 620"/>
                <a:gd name="T39" fmla="*/ 23 h 858"/>
                <a:gd name="T40" fmla="*/ 155 w 620"/>
                <a:gd name="T41" fmla="*/ 47 h 858"/>
                <a:gd name="T42" fmla="*/ 167 w 620"/>
                <a:gd name="T43" fmla="*/ 71 h 858"/>
                <a:gd name="T44" fmla="*/ 167 w 620"/>
                <a:gd name="T45" fmla="*/ 107 h 858"/>
                <a:gd name="T46" fmla="*/ 179 w 620"/>
                <a:gd name="T47" fmla="*/ 142 h 858"/>
                <a:gd name="T48" fmla="*/ 179 w 620"/>
                <a:gd name="T49" fmla="*/ 190 h 858"/>
                <a:gd name="T50" fmla="*/ 190 w 620"/>
                <a:gd name="T51" fmla="*/ 214 h 858"/>
                <a:gd name="T52" fmla="*/ 190 w 620"/>
                <a:gd name="T53" fmla="*/ 262 h 858"/>
                <a:gd name="T54" fmla="*/ 202 w 620"/>
                <a:gd name="T55" fmla="*/ 285 h 858"/>
                <a:gd name="T56" fmla="*/ 202 w 620"/>
                <a:gd name="T57" fmla="*/ 321 h 858"/>
                <a:gd name="T58" fmla="*/ 214 w 620"/>
                <a:gd name="T59" fmla="*/ 345 h 858"/>
                <a:gd name="T60" fmla="*/ 226 w 620"/>
                <a:gd name="T61" fmla="*/ 369 h 858"/>
                <a:gd name="T62" fmla="*/ 226 w 620"/>
                <a:gd name="T63" fmla="*/ 405 h 858"/>
                <a:gd name="T64" fmla="*/ 238 w 620"/>
                <a:gd name="T65" fmla="*/ 428 h 858"/>
                <a:gd name="T66" fmla="*/ 238 w 620"/>
                <a:gd name="T67" fmla="*/ 464 h 858"/>
                <a:gd name="T68" fmla="*/ 250 w 620"/>
                <a:gd name="T69" fmla="*/ 488 h 858"/>
                <a:gd name="T70" fmla="*/ 262 w 620"/>
                <a:gd name="T71" fmla="*/ 512 h 858"/>
                <a:gd name="T72" fmla="*/ 262 w 620"/>
                <a:gd name="T73" fmla="*/ 547 h 858"/>
                <a:gd name="T74" fmla="*/ 274 w 620"/>
                <a:gd name="T75" fmla="*/ 571 h 858"/>
                <a:gd name="T76" fmla="*/ 286 w 620"/>
                <a:gd name="T77" fmla="*/ 595 h 858"/>
                <a:gd name="T78" fmla="*/ 298 w 620"/>
                <a:gd name="T79" fmla="*/ 619 h 858"/>
                <a:gd name="T80" fmla="*/ 310 w 620"/>
                <a:gd name="T81" fmla="*/ 643 h 858"/>
                <a:gd name="T82" fmla="*/ 321 w 620"/>
                <a:gd name="T83" fmla="*/ 667 h 858"/>
                <a:gd name="T84" fmla="*/ 333 w 620"/>
                <a:gd name="T85" fmla="*/ 690 h 858"/>
                <a:gd name="T86" fmla="*/ 345 w 620"/>
                <a:gd name="T87" fmla="*/ 714 h 858"/>
                <a:gd name="T88" fmla="*/ 357 w 620"/>
                <a:gd name="T89" fmla="*/ 738 h 858"/>
                <a:gd name="T90" fmla="*/ 369 w 620"/>
                <a:gd name="T91" fmla="*/ 762 h 858"/>
                <a:gd name="T92" fmla="*/ 381 w 620"/>
                <a:gd name="T93" fmla="*/ 786 h 858"/>
                <a:gd name="T94" fmla="*/ 405 w 620"/>
                <a:gd name="T95" fmla="*/ 798 h 858"/>
                <a:gd name="T96" fmla="*/ 429 w 620"/>
                <a:gd name="T97" fmla="*/ 809 h 858"/>
                <a:gd name="T98" fmla="*/ 453 w 620"/>
                <a:gd name="T99" fmla="*/ 821 h 858"/>
                <a:gd name="T100" fmla="*/ 476 w 620"/>
                <a:gd name="T101" fmla="*/ 833 h 858"/>
                <a:gd name="T102" fmla="*/ 500 w 620"/>
                <a:gd name="T103" fmla="*/ 845 h 858"/>
                <a:gd name="T104" fmla="*/ 524 w 620"/>
                <a:gd name="T105" fmla="*/ 857 h 858"/>
                <a:gd name="T106" fmla="*/ 560 w 620"/>
                <a:gd name="T107" fmla="*/ 857 h 858"/>
                <a:gd name="T108" fmla="*/ 572 w 620"/>
                <a:gd name="T109" fmla="*/ 833 h 858"/>
                <a:gd name="T110" fmla="*/ 596 w 620"/>
                <a:gd name="T111" fmla="*/ 821 h 858"/>
                <a:gd name="T112" fmla="*/ 607 w 620"/>
                <a:gd name="T113" fmla="*/ 798 h 858"/>
                <a:gd name="T114" fmla="*/ 619 w 620"/>
                <a:gd name="T115" fmla="*/ 774 h 85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20"/>
                <a:gd name="T175" fmla="*/ 0 h 858"/>
                <a:gd name="T176" fmla="*/ 620 w 620"/>
                <a:gd name="T177" fmla="*/ 858 h 85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20" h="858">
                  <a:moveTo>
                    <a:pt x="0" y="631"/>
                  </a:moveTo>
                  <a:lnTo>
                    <a:pt x="0" y="619"/>
                  </a:lnTo>
                  <a:lnTo>
                    <a:pt x="0" y="595"/>
                  </a:lnTo>
                  <a:lnTo>
                    <a:pt x="0" y="583"/>
                  </a:lnTo>
                  <a:lnTo>
                    <a:pt x="0" y="571"/>
                  </a:lnTo>
                  <a:lnTo>
                    <a:pt x="12" y="571"/>
                  </a:lnTo>
                  <a:lnTo>
                    <a:pt x="12" y="547"/>
                  </a:lnTo>
                  <a:lnTo>
                    <a:pt x="12" y="536"/>
                  </a:lnTo>
                  <a:lnTo>
                    <a:pt x="12" y="524"/>
                  </a:lnTo>
                  <a:lnTo>
                    <a:pt x="12" y="512"/>
                  </a:lnTo>
                  <a:lnTo>
                    <a:pt x="12" y="488"/>
                  </a:lnTo>
                  <a:lnTo>
                    <a:pt x="12" y="476"/>
                  </a:lnTo>
                  <a:lnTo>
                    <a:pt x="24" y="476"/>
                  </a:lnTo>
                  <a:lnTo>
                    <a:pt x="24" y="464"/>
                  </a:lnTo>
                  <a:lnTo>
                    <a:pt x="24" y="440"/>
                  </a:lnTo>
                  <a:lnTo>
                    <a:pt x="24" y="428"/>
                  </a:lnTo>
                  <a:lnTo>
                    <a:pt x="24" y="405"/>
                  </a:lnTo>
                  <a:lnTo>
                    <a:pt x="36" y="405"/>
                  </a:lnTo>
                  <a:lnTo>
                    <a:pt x="36" y="393"/>
                  </a:lnTo>
                  <a:lnTo>
                    <a:pt x="36" y="381"/>
                  </a:lnTo>
                  <a:lnTo>
                    <a:pt x="36" y="369"/>
                  </a:lnTo>
                  <a:lnTo>
                    <a:pt x="36" y="345"/>
                  </a:lnTo>
                  <a:lnTo>
                    <a:pt x="36" y="333"/>
                  </a:lnTo>
                  <a:lnTo>
                    <a:pt x="47" y="333"/>
                  </a:lnTo>
                  <a:lnTo>
                    <a:pt x="47" y="321"/>
                  </a:lnTo>
                  <a:lnTo>
                    <a:pt x="47" y="297"/>
                  </a:lnTo>
                  <a:lnTo>
                    <a:pt x="47" y="285"/>
                  </a:lnTo>
                  <a:lnTo>
                    <a:pt x="47" y="274"/>
                  </a:lnTo>
                  <a:lnTo>
                    <a:pt x="59" y="274"/>
                  </a:lnTo>
                  <a:lnTo>
                    <a:pt x="59" y="262"/>
                  </a:lnTo>
                  <a:lnTo>
                    <a:pt x="59" y="250"/>
                  </a:lnTo>
                  <a:lnTo>
                    <a:pt x="59" y="238"/>
                  </a:lnTo>
                  <a:lnTo>
                    <a:pt x="59" y="226"/>
                  </a:lnTo>
                  <a:lnTo>
                    <a:pt x="59" y="214"/>
                  </a:lnTo>
                  <a:lnTo>
                    <a:pt x="71" y="214"/>
                  </a:lnTo>
                  <a:lnTo>
                    <a:pt x="71" y="202"/>
                  </a:lnTo>
                  <a:lnTo>
                    <a:pt x="71" y="190"/>
                  </a:lnTo>
                  <a:lnTo>
                    <a:pt x="71" y="178"/>
                  </a:lnTo>
                  <a:lnTo>
                    <a:pt x="71" y="166"/>
                  </a:lnTo>
                  <a:lnTo>
                    <a:pt x="71" y="142"/>
                  </a:lnTo>
                  <a:lnTo>
                    <a:pt x="83" y="142"/>
                  </a:lnTo>
                  <a:lnTo>
                    <a:pt x="83" y="131"/>
                  </a:lnTo>
                  <a:lnTo>
                    <a:pt x="83" y="119"/>
                  </a:lnTo>
                  <a:lnTo>
                    <a:pt x="83" y="107"/>
                  </a:lnTo>
                  <a:lnTo>
                    <a:pt x="83" y="95"/>
                  </a:lnTo>
                  <a:lnTo>
                    <a:pt x="95" y="95"/>
                  </a:lnTo>
                  <a:lnTo>
                    <a:pt x="95" y="83"/>
                  </a:lnTo>
                  <a:lnTo>
                    <a:pt x="95" y="71"/>
                  </a:lnTo>
                  <a:lnTo>
                    <a:pt x="95" y="59"/>
                  </a:lnTo>
                  <a:lnTo>
                    <a:pt x="95" y="47"/>
                  </a:lnTo>
                  <a:lnTo>
                    <a:pt x="107" y="47"/>
                  </a:lnTo>
                  <a:lnTo>
                    <a:pt x="107" y="35"/>
                  </a:lnTo>
                  <a:lnTo>
                    <a:pt x="107" y="23"/>
                  </a:lnTo>
                  <a:lnTo>
                    <a:pt x="107" y="11"/>
                  </a:lnTo>
                  <a:lnTo>
                    <a:pt x="119" y="11"/>
                  </a:lnTo>
                  <a:lnTo>
                    <a:pt x="119" y="0"/>
                  </a:lnTo>
                  <a:lnTo>
                    <a:pt x="131" y="0"/>
                  </a:lnTo>
                  <a:lnTo>
                    <a:pt x="131" y="11"/>
                  </a:lnTo>
                  <a:lnTo>
                    <a:pt x="143" y="11"/>
                  </a:lnTo>
                  <a:lnTo>
                    <a:pt x="143" y="23"/>
                  </a:lnTo>
                  <a:lnTo>
                    <a:pt x="143" y="35"/>
                  </a:lnTo>
                  <a:lnTo>
                    <a:pt x="143" y="47"/>
                  </a:lnTo>
                  <a:lnTo>
                    <a:pt x="155" y="47"/>
                  </a:lnTo>
                  <a:lnTo>
                    <a:pt x="155" y="59"/>
                  </a:lnTo>
                  <a:lnTo>
                    <a:pt x="155" y="71"/>
                  </a:lnTo>
                  <a:lnTo>
                    <a:pt x="167" y="71"/>
                  </a:lnTo>
                  <a:lnTo>
                    <a:pt x="167" y="83"/>
                  </a:lnTo>
                  <a:lnTo>
                    <a:pt x="167" y="95"/>
                  </a:lnTo>
                  <a:lnTo>
                    <a:pt x="167" y="107"/>
                  </a:lnTo>
                  <a:lnTo>
                    <a:pt x="167" y="131"/>
                  </a:lnTo>
                  <a:lnTo>
                    <a:pt x="179" y="131"/>
                  </a:lnTo>
                  <a:lnTo>
                    <a:pt x="179" y="142"/>
                  </a:lnTo>
                  <a:lnTo>
                    <a:pt x="179" y="154"/>
                  </a:lnTo>
                  <a:lnTo>
                    <a:pt x="179" y="178"/>
                  </a:lnTo>
                  <a:lnTo>
                    <a:pt x="179" y="190"/>
                  </a:lnTo>
                  <a:lnTo>
                    <a:pt x="179" y="202"/>
                  </a:lnTo>
                  <a:lnTo>
                    <a:pt x="190" y="202"/>
                  </a:lnTo>
                  <a:lnTo>
                    <a:pt x="190" y="214"/>
                  </a:lnTo>
                  <a:lnTo>
                    <a:pt x="190" y="238"/>
                  </a:lnTo>
                  <a:lnTo>
                    <a:pt x="190" y="250"/>
                  </a:lnTo>
                  <a:lnTo>
                    <a:pt x="190" y="262"/>
                  </a:lnTo>
                  <a:lnTo>
                    <a:pt x="202" y="262"/>
                  </a:lnTo>
                  <a:lnTo>
                    <a:pt x="202" y="274"/>
                  </a:lnTo>
                  <a:lnTo>
                    <a:pt x="202" y="285"/>
                  </a:lnTo>
                  <a:lnTo>
                    <a:pt x="202" y="297"/>
                  </a:lnTo>
                  <a:lnTo>
                    <a:pt x="202" y="309"/>
                  </a:lnTo>
                  <a:lnTo>
                    <a:pt x="202" y="321"/>
                  </a:lnTo>
                  <a:lnTo>
                    <a:pt x="214" y="321"/>
                  </a:lnTo>
                  <a:lnTo>
                    <a:pt x="214" y="333"/>
                  </a:lnTo>
                  <a:lnTo>
                    <a:pt x="214" y="345"/>
                  </a:lnTo>
                  <a:lnTo>
                    <a:pt x="214" y="357"/>
                  </a:lnTo>
                  <a:lnTo>
                    <a:pt x="214" y="369"/>
                  </a:lnTo>
                  <a:lnTo>
                    <a:pt x="226" y="369"/>
                  </a:lnTo>
                  <a:lnTo>
                    <a:pt x="226" y="381"/>
                  </a:lnTo>
                  <a:lnTo>
                    <a:pt x="226" y="393"/>
                  </a:lnTo>
                  <a:lnTo>
                    <a:pt x="226" y="405"/>
                  </a:lnTo>
                  <a:lnTo>
                    <a:pt x="226" y="416"/>
                  </a:lnTo>
                  <a:lnTo>
                    <a:pt x="226" y="428"/>
                  </a:lnTo>
                  <a:lnTo>
                    <a:pt x="238" y="428"/>
                  </a:lnTo>
                  <a:lnTo>
                    <a:pt x="238" y="440"/>
                  </a:lnTo>
                  <a:lnTo>
                    <a:pt x="238" y="452"/>
                  </a:lnTo>
                  <a:lnTo>
                    <a:pt x="238" y="464"/>
                  </a:lnTo>
                  <a:lnTo>
                    <a:pt x="250" y="464"/>
                  </a:lnTo>
                  <a:lnTo>
                    <a:pt x="250" y="476"/>
                  </a:lnTo>
                  <a:lnTo>
                    <a:pt x="250" y="488"/>
                  </a:lnTo>
                  <a:lnTo>
                    <a:pt x="250" y="500"/>
                  </a:lnTo>
                  <a:lnTo>
                    <a:pt x="250" y="512"/>
                  </a:lnTo>
                  <a:lnTo>
                    <a:pt x="262" y="512"/>
                  </a:lnTo>
                  <a:lnTo>
                    <a:pt x="262" y="524"/>
                  </a:lnTo>
                  <a:lnTo>
                    <a:pt x="262" y="536"/>
                  </a:lnTo>
                  <a:lnTo>
                    <a:pt x="262" y="547"/>
                  </a:lnTo>
                  <a:lnTo>
                    <a:pt x="274" y="547"/>
                  </a:lnTo>
                  <a:lnTo>
                    <a:pt x="274" y="559"/>
                  </a:lnTo>
                  <a:lnTo>
                    <a:pt x="274" y="571"/>
                  </a:lnTo>
                  <a:lnTo>
                    <a:pt x="274" y="583"/>
                  </a:lnTo>
                  <a:lnTo>
                    <a:pt x="286" y="583"/>
                  </a:lnTo>
                  <a:lnTo>
                    <a:pt x="286" y="595"/>
                  </a:lnTo>
                  <a:lnTo>
                    <a:pt x="286" y="607"/>
                  </a:lnTo>
                  <a:lnTo>
                    <a:pt x="286" y="619"/>
                  </a:lnTo>
                  <a:lnTo>
                    <a:pt x="298" y="619"/>
                  </a:lnTo>
                  <a:lnTo>
                    <a:pt x="298" y="631"/>
                  </a:lnTo>
                  <a:lnTo>
                    <a:pt x="298" y="643"/>
                  </a:lnTo>
                  <a:lnTo>
                    <a:pt x="310" y="643"/>
                  </a:lnTo>
                  <a:lnTo>
                    <a:pt x="310" y="655"/>
                  </a:lnTo>
                  <a:lnTo>
                    <a:pt x="310" y="667"/>
                  </a:lnTo>
                  <a:lnTo>
                    <a:pt x="321" y="667"/>
                  </a:lnTo>
                  <a:lnTo>
                    <a:pt x="321" y="678"/>
                  </a:lnTo>
                  <a:lnTo>
                    <a:pt x="321" y="690"/>
                  </a:lnTo>
                  <a:lnTo>
                    <a:pt x="333" y="690"/>
                  </a:lnTo>
                  <a:lnTo>
                    <a:pt x="333" y="702"/>
                  </a:lnTo>
                  <a:lnTo>
                    <a:pt x="333" y="714"/>
                  </a:lnTo>
                  <a:lnTo>
                    <a:pt x="345" y="714"/>
                  </a:lnTo>
                  <a:lnTo>
                    <a:pt x="345" y="726"/>
                  </a:lnTo>
                  <a:lnTo>
                    <a:pt x="345" y="738"/>
                  </a:lnTo>
                  <a:lnTo>
                    <a:pt x="357" y="738"/>
                  </a:lnTo>
                  <a:lnTo>
                    <a:pt x="357" y="750"/>
                  </a:lnTo>
                  <a:lnTo>
                    <a:pt x="357" y="762"/>
                  </a:lnTo>
                  <a:lnTo>
                    <a:pt x="369" y="762"/>
                  </a:lnTo>
                  <a:lnTo>
                    <a:pt x="369" y="774"/>
                  </a:lnTo>
                  <a:lnTo>
                    <a:pt x="381" y="774"/>
                  </a:lnTo>
                  <a:lnTo>
                    <a:pt x="381" y="786"/>
                  </a:lnTo>
                  <a:lnTo>
                    <a:pt x="393" y="786"/>
                  </a:lnTo>
                  <a:lnTo>
                    <a:pt x="393" y="798"/>
                  </a:lnTo>
                  <a:lnTo>
                    <a:pt x="405" y="798"/>
                  </a:lnTo>
                  <a:lnTo>
                    <a:pt x="417" y="798"/>
                  </a:lnTo>
                  <a:lnTo>
                    <a:pt x="417" y="809"/>
                  </a:lnTo>
                  <a:lnTo>
                    <a:pt x="429" y="809"/>
                  </a:lnTo>
                  <a:lnTo>
                    <a:pt x="441" y="809"/>
                  </a:lnTo>
                  <a:lnTo>
                    <a:pt x="453" y="809"/>
                  </a:lnTo>
                  <a:lnTo>
                    <a:pt x="453" y="821"/>
                  </a:lnTo>
                  <a:lnTo>
                    <a:pt x="464" y="821"/>
                  </a:lnTo>
                  <a:lnTo>
                    <a:pt x="476" y="821"/>
                  </a:lnTo>
                  <a:lnTo>
                    <a:pt x="476" y="833"/>
                  </a:lnTo>
                  <a:lnTo>
                    <a:pt x="488" y="833"/>
                  </a:lnTo>
                  <a:lnTo>
                    <a:pt x="488" y="845"/>
                  </a:lnTo>
                  <a:lnTo>
                    <a:pt x="500" y="845"/>
                  </a:lnTo>
                  <a:lnTo>
                    <a:pt x="512" y="845"/>
                  </a:lnTo>
                  <a:lnTo>
                    <a:pt x="512" y="857"/>
                  </a:lnTo>
                  <a:lnTo>
                    <a:pt x="524" y="857"/>
                  </a:lnTo>
                  <a:lnTo>
                    <a:pt x="536" y="857"/>
                  </a:lnTo>
                  <a:lnTo>
                    <a:pt x="548" y="857"/>
                  </a:lnTo>
                  <a:lnTo>
                    <a:pt x="560" y="857"/>
                  </a:lnTo>
                  <a:lnTo>
                    <a:pt x="560" y="845"/>
                  </a:lnTo>
                  <a:lnTo>
                    <a:pt x="572" y="845"/>
                  </a:lnTo>
                  <a:lnTo>
                    <a:pt x="572" y="833"/>
                  </a:lnTo>
                  <a:lnTo>
                    <a:pt x="584" y="833"/>
                  </a:lnTo>
                  <a:lnTo>
                    <a:pt x="584" y="821"/>
                  </a:lnTo>
                  <a:lnTo>
                    <a:pt x="596" y="821"/>
                  </a:lnTo>
                  <a:lnTo>
                    <a:pt x="596" y="809"/>
                  </a:lnTo>
                  <a:lnTo>
                    <a:pt x="607" y="809"/>
                  </a:lnTo>
                  <a:lnTo>
                    <a:pt x="607" y="798"/>
                  </a:lnTo>
                  <a:lnTo>
                    <a:pt x="607" y="786"/>
                  </a:lnTo>
                  <a:lnTo>
                    <a:pt x="619" y="786"/>
                  </a:lnTo>
                  <a:lnTo>
                    <a:pt x="619" y="774"/>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73" name="Freeform 25"/>
            <p:cNvSpPr>
              <a:spLocks/>
            </p:cNvSpPr>
            <p:nvPr/>
          </p:nvSpPr>
          <p:spPr bwMode="auto">
            <a:xfrm>
              <a:off x="3645" y="1929"/>
              <a:ext cx="204" cy="120"/>
            </a:xfrm>
            <a:custGeom>
              <a:avLst/>
              <a:gdLst>
                <a:gd name="T0" fmla="*/ 0 w 204"/>
                <a:gd name="T1" fmla="*/ 96 h 120"/>
                <a:gd name="T2" fmla="*/ 0 w 204"/>
                <a:gd name="T3" fmla="*/ 96 h 120"/>
                <a:gd name="T4" fmla="*/ 0 w 204"/>
                <a:gd name="T5" fmla="*/ 84 h 120"/>
                <a:gd name="T6" fmla="*/ 0 w 204"/>
                <a:gd name="T7" fmla="*/ 72 h 120"/>
                <a:gd name="T8" fmla="*/ 12 w 204"/>
                <a:gd name="T9" fmla="*/ 72 h 120"/>
                <a:gd name="T10" fmla="*/ 12 w 204"/>
                <a:gd name="T11" fmla="*/ 60 h 120"/>
                <a:gd name="T12" fmla="*/ 24 w 204"/>
                <a:gd name="T13" fmla="*/ 60 h 120"/>
                <a:gd name="T14" fmla="*/ 24 w 204"/>
                <a:gd name="T15" fmla="*/ 48 h 120"/>
                <a:gd name="T16" fmla="*/ 24 w 204"/>
                <a:gd name="T17" fmla="*/ 36 h 120"/>
                <a:gd name="T18" fmla="*/ 36 w 204"/>
                <a:gd name="T19" fmla="*/ 36 h 120"/>
                <a:gd name="T20" fmla="*/ 36 w 204"/>
                <a:gd name="T21" fmla="*/ 24 h 120"/>
                <a:gd name="T22" fmla="*/ 48 w 204"/>
                <a:gd name="T23" fmla="*/ 24 h 120"/>
                <a:gd name="T24" fmla="*/ 48 w 204"/>
                <a:gd name="T25" fmla="*/ 12 h 120"/>
                <a:gd name="T26" fmla="*/ 60 w 204"/>
                <a:gd name="T27" fmla="*/ 12 h 120"/>
                <a:gd name="T28" fmla="*/ 60 w 204"/>
                <a:gd name="T29" fmla="*/ 0 h 120"/>
                <a:gd name="T30" fmla="*/ 72 w 204"/>
                <a:gd name="T31" fmla="*/ 0 h 120"/>
                <a:gd name="T32" fmla="*/ 84 w 204"/>
                <a:gd name="T33" fmla="*/ 0 h 120"/>
                <a:gd name="T34" fmla="*/ 96 w 204"/>
                <a:gd name="T35" fmla="*/ 0 h 120"/>
                <a:gd name="T36" fmla="*/ 96 w 204"/>
                <a:gd name="T37" fmla="*/ 12 h 120"/>
                <a:gd name="T38" fmla="*/ 108 w 204"/>
                <a:gd name="T39" fmla="*/ 12 h 120"/>
                <a:gd name="T40" fmla="*/ 108 w 204"/>
                <a:gd name="T41" fmla="*/ 24 h 120"/>
                <a:gd name="T42" fmla="*/ 119 w 204"/>
                <a:gd name="T43" fmla="*/ 24 h 120"/>
                <a:gd name="T44" fmla="*/ 119 w 204"/>
                <a:gd name="T45" fmla="*/ 36 h 120"/>
                <a:gd name="T46" fmla="*/ 131 w 204"/>
                <a:gd name="T47" fmla="*/ 36 h 120"/>
                <a:gd name="T48" fmla="*/ 131 w 204"/>
                <a:gd name="T49" fmla="*/ 48 h 120"/>
                <a:gd name="T50" fmla="*/ 143 w 204"/>
                <a:gd name="T51" fmla="*/ 48 h 120"/>
                <a:gd name="T52" fmla="*/ 155 w 204"/>
                <a:gd name="T53" fmla="*/ 48 h 120"/>
                <a:gd name="T54" fmla="*/ 155 w 204"/>
                <a:gd name="T55" fmla="*/ 60 h 120"/>
                <a:gd name="T56" fmla="*/ 167 w 204"/>
                <a:gd name="T57" fmla="*/ 60 h 120"/>
                <a:gd name="T58" fmla="*/ 167 w 204"/>
                <a:gd name="T59" fmla="*/ 72 h 120"/>
                <a:gd name="T60" fmla="*/ 179 w 204"/>
                <a:gd name="T61" fmla="*/ 72 h 120"/>
                <a:gd name="T62" fmla="*/ 179 w 204"/>
                <a:gd name="T63" fmla="*/ 84 h 120"/>
                <a:gd name="T64" fmla="*/ 191 w 204"/>
                <a:gd name="T65" fmla="*/ 84 h 120"/>
                <a:gd name="T66" fmla="*/ 191 w 204"/>
                <a:gd name="T67" fmla="*/ 96 h 120"/>
                <a:gd name="T68" fmla="*/ 191 w 204"/>
                <a:gd name="T69" fmla="*/ 108 h 120"/>
                <a:gd name="T70" fmla="*/ 203 w 204"/>
                <a:gd name="T71" fmla="*/ 108 h 120"/>
                <a:gd name="T72" fmla="*/ 203 w 204"/>
                <a:gd name="T73" fmla="*/ 119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4"/>
                <a:gd name="T112" fmla="*/ 0 h 120"/>
                <a:gd name="T113" fmla="*/ 204 w 204"/>
                <a:gd name="T114" fmla="*/ 120 h 1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4" h="120">
                  <a:moveTo>
                    <a:pt x="0" y="96"/>
                  </a:moveTo>
                  <a:lnTo>
                    <a:pt x="0" y="96"/>
                  </a:lnTo>
                  <a:lnTo>
                    <a:pt x="0" y="84"/>
                  </a:lnTo>
                  <a:lnTo>
                    <a:pt x="0" y="72"/>
                  </a:lnTo>
                  <a:lnTo>
                    <a:pt x="12" y="72"/>
                  </a:lnTo>
                  <a:lnTo>
                    <a:pt x="12" y="60"/>
                  </a:lnTo>
                  <a:lnTo>
                    <a:pt x="24" y="60"/>
                  </a:lnTo>
                  <a:lnTo>
                    <a:pt x="24" y="48"/>
                  </a:lnTo>
                  <a:lnTo>
                    <a:pt x="24" y="36"/>
                  </a:lnTo>
                  <a:lnTo>
                    <a:pt x="36" y="36"/>
                  </a:lnTo>
                  <a:lnTo>
                    <a:pt x="36" y="24"/>
                  </a:lnTo>
                  <a:lnTo>
                    <a:pt x="48" y="24"/>
                  </a:lnTo>
                  <a:lnTo>
                    <a:pt x="48" y="12"/>
                  </a:lnTo>
                  <a:lnTo>
                    <a:pt x="60" y="12"/>
                  </a:lnTo>
                  <a:lnTo>
                    <a:pt x="60" y="0"/>
                  </a:lnTo>
                  <a:lnTo>
                    <a:pt x="72" y="0"/>
                  </a:lnTo>
                  <a:lnTo>
                    <a:pt x="84" y="0"/>
                  </a:lnTo>
                  <a:lnTo>
                    <a:pt x="96" y="0"/>
                  </a:lnTo>
                  <a:lnTo>
                    <a:pt x="96" y="12"/>
                  </a:lnTo>
                  <a:lnTo>
                    <a:pt x="108" y="12"/>
                  </a:lnTo>
                  <a:lnTo>
                    <a:pt x="108" y="24"/>
                  </a:lnTo>
                  <a:lnTo>
                    <a:pt x="119" y="24"/>
                  </a:lnTo>
                  <a:lnTo>
                    <a:pt x="119" y="36"/>
                  </a:lnTo>
                  <a:lnTo>
                    <a:pt x="131" y="36"/>
                  </a:lnTo>
                  <a:lnTo>
                    <a:pt x="131" y="48"/>
                  </a:lnTo>
                  <a:lnTo>
                    <a:pt x="143" y="48"/>
                  </a:lnTo>
                  <a:lnTo>
                    <a:pt x="155" y="48"/>
                  </a:lnTo>
                  <a:lnTo>
                    <a:pt x="155" y="60"/>
                  </a:lnTo>
                  <a:lnTo>
                    <a:pt x="167" y="60"/>
                  </a:lnTo>
                  <a:lnTo>
                    <a:pt x="167" y="72"/>
                  </a:lnTo>
                  <a:lnTo>
                    <a:pt x="179" y="72"/>
                  </a:lnTo>
                  <a:lnTo>
                    <a:pt x="179" y="84"/>
                  </a:lnTo>
                  <a:lnTo>
                    <a:pt x="191" y="84"/>
                  </a:lnTo>
                  <a:lnTo>
                    <a:pt x="191" y="96"/>
                  </a:lnTo>
                  <a:lnTo>
                    <a:pt x="191" y="108"/>
                  </a:lnTo>
                  <a:lnTo>
                    <a:pt x="203" y="108"/>
                  </a:lnTo>
                  <a:lnTo>
                    <a:pt x="203" y="119"/>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74" name="Freeform 26"/>
            <p:cNvSpPr>
              <a:spLocks/>
            </p:cNvSpPr>
            <p:nvPr/>
          </p:nvSpPr>
          <p:spPr bwMode="auto">
            <a:xfrm>
              <a:off x="3848" y="2048"/>
              <a:ext cx="418" cy="216"/>
            </a:xfrm>
            <a:custGeom>
              <a:avLst/>
              <a:gdLst>
                <a:gd name="T0" fmla="*/ 0 w 418"/>
                <a:gd name="T1" fmla="*/ 0 h 216"/>
                <a:gd name="T2" fmla="*/ 0 w 418"/>
                <a:gd name="T3" fmla="*/ 0 h 216"/>
                <a:gd name="T4" fmla="*/ 0 w 418"/>
                <a:gd name="T5" fmla="*/ 12 h 216"/>
                <a:gd name="T6" fmla="*/ 0 w 418"/>
                <a:gd name="T7" fmla="*/ 24 h 216"/>
                <a:gd name="T8" fmla="*/ 12 w 418"/>
                <a:gd name="T9" fmla="*/ 24 h 216"/>
                <a:gd name="T10" fmla="*/ 12 w 418"/>
                <a:gd name="T11" fmla="*/ 36 h 216"/>
                <a:gd name="T12" fmla="*/ 12 w 418"/>
                <a:gd name="T13" fmla="*/ 48 h 216"/>
                <a:gd name="T14" fmla="*/ 12 w 418"/>
                <a:gd name="T15" fmla="*/ 60 h 216"/>
                <a:gd name="T16" fmla="*/ 24 w 418"/>
                <a:gd name="T17" fmla="*/ 60 h 216"/>
                <a:gd name="T18" fmla="*/ 24 w 418"/>
                <a:gd name="T19" fmla="*/ 72 h 216"/>
                <a:gd name="T20" fmla="*/ 24 w 418"/>
                <a:gd name="T21" fmla="*/ 84 h 216"/>
                <a:gd name="T22" fmla="*/ 36 w 418"/>
                <a:gd name="T23" fmla="*/ 84 h 216"/>
                <a:gd name="T24" fmla="*/ 36 w 418"/>
                <a:gd name="T25" fmla="*/ 96 h 216"/>
                <a:gd name="T26" fmla="*/ 36 w 418"/>
                <a:gd name="T27" fmla="*/ 108 h 216"/>
                <a:gd name="T28" fmla="*/ 48 w 418"/>
                <a:gd name="T29" fmla="*/ 108 h 216"/>
                <a:gd name="T30" fmla="*/ 48 w 418"/>
                <a:gd name="T31" fmla="*/ 120 h 216"/>
                <a:gd name="T32" fmla="*/ 59 w 418"/>
                <a:gd name="T33" fmla="*/ 120 h 216"/>
                <a:gd name="T34" fmla="*/ 59 w 418"/>
                <a:gd name="T35" fmla="*/ 131 h 216"/>
                <a:gd name="T36" fmla="*/ 59 w 418"/>
                <a:gd name="T37" fmla="*/ 143 h 216"/>
                <a:gd name="T38" fmla="*/ 71 w 418"/>
                <a:gd name="T39" fmla="*/ 143 h 216"/>
                <a:gd name="T40" fmla="*/ 71 w 418"/>
                <a:gd name="T41" fmla="*/ 155 h 216"/>
                <a:gd name="T42" fmla="*/ 83 w 418"/>
                <a:gd name="T43" fmla="*/ 155 h 216"/>
                <a:gd name="T44" fmla="*/ 83 w 418"/>
                <a:gd name="T45" fmla="*/ 167 h 216"/>
                <a:gd name="T46" fmla="*/ 95 w 418"/>
                <a:gd name="T47" fmla="*/ 167 h 216"/>
                <a:gd name="T48" fmla="*/ 95 w 418"/>
                <a:gd name="T49" fmla="*/ 179 h 216"/>
                <a:gd name="T50" fmla="*/ 107 w 418"/>
                <a:gd name="T51" fmla="*/ 179 h 216"/>
                <a:gd name="T52" fmla="*/ 119 w 418"/>
                <a:gd name="T53" fmla="*/ 179 h 216"/>
                <a:gd name="T54" fmla="*/ 119 w 418"/>
                <a:gd name="T55" fmla="*/ 191 h 216"/>
                <a:gd name="T56" fmla="*/ 131 w 418"/>
                <a:gd name="T57" fmla="*/ 191 h 216"/>
                <a:gd name="T58" fmla="*/ 143 w 418"/>
                <a:gd name="T59" fmla="*/ 191 h 216"/>
                <a:gd name="T60" fmla="*/ 143 w 418"/>
                <a:gd name="T61" fmla="*/ 203 h 216"/>
                <a:gd name="T62" fmla="*/ 155 w 418"/>
                <a:gd name="T63" fmla="*/ 203 h 216"/>
                <a:gd name="T64" fmla="*/ 167 w 418"/>
                <a:gd name="T65" fmla="*/ 203 h 216"/>
                <a:gd name="T66" fmla="*/ 179 w 418"/>
                <a:gd name="T67" fmla="*/ 203 h 216"/>
                <a:gd name="T68" fmla="*/ 191 w 418"/>
                <a:gd name="T69" fmla="*/ 203 h 216"/>
                <a:gd name="T70" fmla="*/ 191 w 418"/>
                <a:gd name="T71" fmla="*/ 215 h 216"/>
                <a:gd name="T72" fmla="*/ 202 w 418"/>
                <a:gd name="T73" fmla="*/ 215 h 216"/>
                <a:gd name="T74" fmla="*/ 214 w 418"/>
                <a:gd name="T75" fmla="*/ 215 h 216"/>
                <a:gd name="T76" fmla="*/ 226 w 418"/>
                <a:gd name="T77" fmla="*/ 215 h 216"/>
                <a:gd name="T78" fmla="*/ 238 w 418"/>
                <a:gd name="T79" fmla="*/ 215 h 216"/>
                <a:gd name="T80" fmla="*/ 250 w 418"/>
                <a:gd name="T81" fmla="*/ 215 h 216"/>
                <a:gd name="T82" fmla="*/ 262 w 418"/>
                <a:gd name="T83" fmla="*/ 215 h 216"/>
                <a:gd name="T84" fmla="*/ 274 w 418"/>
                <a:gd name="T85" fmla="*/ 215 h 216"/>
                <a:gd name="T86" fmla="*/ 286 w 418"/>
                <a:gd name="T87" fmla="*/ 215 h 216"/>
                <a:gd name="T88" fmla="*/ 298 w 418"/>
                <a:gd name="T89" fmla="*/ 215 h 216"/>
                <a:gd name="T90" fmla="*/ 310 w 418"/>
                <a:gd name="T91" fmla="*/ 215 h 216"/>
                <a:gd name="T92" fmla="*/ 322 w 418"/>
                <a:gd name="T93" fmla="*/ 215 h 216"/>
                <a:gd name="T94" fmla="*/ 333 w 418"/>
                <a:gd name="T95" fmla="*/ 215 h 216"/>
                <a:gd name="T96" fmla="*/ 345 w 418"/>
                <a:gd name="T97" fmla="*/ 215 h 216"/>
                <a:gd name="T98" fmla="*/ 357 w 418"/>
                <a:gd name="T99" fmla="*/ 215 h 216"/>
                <a:gd name="T100" fmla="*/ 369 w 418"/>
                <a:gd name="T101" fmla="*/ 215 h 216"/>
                <a:gd name="T102" fmla="*/ 381 w 418"/>
                <a:gd name="T103" fmla="*/ 215 h 216"/>
                <a:gd name="T104" fmla="*/ 393 w 418"/>
                <a:gd name="T105" fmla="*/ 215 h 216"/>
                <a:gd name="T106" fmla="*/ 405 w 418"/>
                <a:gd name="T107" fmla="*/ 215 h 216"/>
                <a:gd name="T108" fmla="*/ 417 w 418"/>
                <a:gd name="T109" fmla="*/ 215 h 21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18"/>
                <a:gd name="T166" fmla="*/ 0 h 216"/>
                <a:gd name="T167" fmla="*/ 418 w 418"/>
                <a:gd name="T168" fmla="*/ 216 h 21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18" h="216">
                  <a:moveTo>
                    <a:pt x="0" y="0"/>
                  </a:moveTo>
                  <a:lnTo>
                    <a:pt x="0" y="0"/>
                  </a:lnTo>
                  <a:lnTo>
                    <a:pt x="0" y="12"/>
                  </a:lnTo>
                  <a:lnTo>
                    <a:pt x="0" y="24"/>
                  </a:lnTo>
                  <a:lnTo>
                    <a:pt x="12" y="24"/>
                  </a:lnTo>
                  <a:lnTo>
                    <a:pt x="12" y="36"/>
                  </a:lnTo>
                  <a:lnTo>
                    <a:pt x="12" y="48"/>
                  </a:lnTo>
                  <a:lnTo>
                    <a:pt x="12" y="60"/>
                  </a:lnTo>
                  <a:lnTo>
                    <a:pt x="24" y="60"/>
                  </a:lnTo>
                  <a:lnTo>
                    <a:pt x="24" y="72"/>
                  </a:lnTo>
                  <a:lnTo>
                    <a:pt x="24" y="84"/>
                  </a:lnTo>
                  <a:lnTo>
                    <a:pt x="36" y="84"/>
                  </a:lnTo>
                  <a:lnTo>
                    <a:pt x="36" y="96"/>
                  </a:lnTo>
                  <a:lnTo>
                    <a:pt x="36" y="108"/>
                  </a:lnTo>
                  <a:lnTo>
                    <a:pt x="48" y="108"/>
                  </a:lnTo>
                  <a:lnTo>
                    <a:pt x="48" y="120"/>
                  </a:lnTo>
                  <a:lnTo>
                    <a:pt x="59" y="120"/>
                  </a:lnTo>
                  <a:lnTo>
                    <a:pt x="59" y="131"/>
                  </a:lnTo>
                  <a:lnTo>
                    <a:pt x="59" y="143"/>
                  </a:lnTo>
                  <a:lnTo>
                    <a:pt x="71" y="143"/>
                  </a:lnTo>
                  <a:lnTo>
                    <a:pt x="71" y="155"/>
                  </a:lnTo>
                  <a:lnTo>
                    <a:pt x="83" y="155"/>
                  </a:lnTo>
                  <a:lnTo>
                    <a:pt x="83" y="167"/>
                  </a:lnTo>
                  <a:lnTo>
                    <a:pt x="95" y="167"/>
                  </a:lnTo>
                  <a:lnTo>
                    <a:pt x="95" y="179"/>
                  </a:lnTo>
                  <a:lnTo>
                    <a:pt x="107" y="179"/>
                  </a:lnTo>
                  <a:lnTo>
                    <a:pt x="119" y="179"/>
                  </a:lnTo>
                  <a:lnTo>
                    <a:pt x="119" y="191"/>
                  </a:lnTo>
                  <a:lnTo>
                    <a:pt x="131" y="191"/>
                  </a:lnTo>
                  <a:lnTo>
                    <a:pt x="143" y="191"/>
                  </a:lnTo>
                  <a:lnTo>
                    <a:pt x="143" y="203"/>
                  </a:lnTo>
                  <a:lnTo>
                    <a:pt x="155" y="203"/>
                  </a:lnTo>
                  <a:lnTo>
                    <a:pt x="167" y="203"/>
                  </a:lnTo>
                  <a:lnTo>
                    <a:pt x="179" y="203"/>
                  </a:lnTo>
                  <a:lnTo>
                    <a:pt x="191" y="203"/>
                  </a:lnTo>
                  <a:lnTo>
                    <a:pt x="191" y="215"/>
                  </a:lnTo>
                  <a:lnTo>
                    <a:pt x="202" y="215"/>
                  </a:lnTo>
                  <a:lnTo>
                    <a:pt x="214" y="215"/>
                  </a:lnTo>
                  <a:lnTo>
                    <a:pt x="226" y="215"/>
                  </a:lnTo>
                  <a:lnTo>
                    <a:pt x="238" y="215"/>
                  </a:lnTo>
                  <a:lnTo>
                    <a:pt x="250" y="215"/>
                  </a:lnTo>
                  <a:lnTo>
                    <a:pt x="262" y="215"/>
                  </a:lnTo>
                  <a:lnTo>
                    <a:pt x="274" y="215"/>
                  </a:lnTo>
                  <a:lnTo>
                    <a:pt x="286" y="215"/>
                  </a:lnTo>
                  <a:lnTo>
                    <a:pt x="298" y="215"/>
                  </a:lnTo>
                  <a:lnTo>
                    <a:pt x="310" y="215"/>
                  </a:lnTo>
                  <a:lnTo>
                    <a:pt x="322" y="215"/>
                  </a:lnTo>
                  <a:lnTo>
                    <a:pt x="333" y="215"/>
                  </a:lnTo>
                  <a:lnTo>
                    <a:pt x="345" y="215"/>
                  </a:lnTo>
                  <a:lnTo>
                    <a:pt x="357" y="215"/>
                  </a:lnTo>
                  <a:lnTo>
                    <a:pt x="369" y="215"/>
                  </a:lnTo>
                  <a:lnTo>
                    <a:pt x="381" y="215"/>
                  </a:lnTo>
                  <a:lnTo>
                    <a:pt x="393" y="215"/>
                  </a:lnTo>
                  <a:lnTo>
                    <a:pt x="405" y="215"/>
                  </a:lnTo>
                  <a:lnTo>
                    <a:pt x="417" y="215"/>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75" name="Freeform 27"/>
            <p:cNvSpPr>
              <a:spLocks/>
            </p:cNvSpPr>
            <p:nvPr/>
          </p:nvSpPr>
          <p:spPr bwMode="auto">
            <a:xfrm>
              <a:off x="3633" y="1917"/>
              <a:ext cx="442" cy="335"/>
            </a:xfrm>
            <a:custGeom>
              <a:avLst/>
              <a:gdLst>
                <a:gd name="T0" fmla="*/ 0 w 442"/>
                <a:gd name="T1" fmla="*/ 84 h 335"/>
                <a:gd name="T2" fmla="*/ 12 w 442"/>
                <a:gd name="T3" fmla="*/ 72 h 335"/>
                <a:gd name="T4" fmla="*/ 24 w 442"/>
                <a:gd name="T5" fmla="*/ 60 h 335"/>
                <a:gd name="T6" fmla="*/ 24 w 442"/>
                <a:gd name="T7" fmla="*/ 36 h 335"/>
                <a:gd name="T8" fmla="*/ 36 w 442"/>
                <a:gd name="T9" fmla="*/ 24 h 335"/>
                <a:gd name="T10" fmla="*/ 48 w 442"/>
                <a:gd name="T11" fmla="*/ 12 h 335"/>
                <a:gd name="T12" fmla="*/ 60 w 442"/>
                <a:gd name="T13" fmla="*/ 0 h 335"/>
                <a:gd name="T14" fmla="*/ 84 w 442"/>
                <a:gd name="T15" fmla="*/ 0 h 335"/>
                <a:gd name="T16" fmla="*/ 96 w 442"/>
                <a:gd name="T17" fmla="*/ 12 h 335"/>
                <a:gd name="T18" fmla="*/ 108 w 442"/>
                <a:gd name="T19" fmla="*/ 24 h 335"/>
                <a:gd name="T20" fmla="*/ 120 w 442"/>
                <a:gd name="T21" fmla="*/ 36 h 335"/>
                <a:gd name="T22" fmla="*/ 131 w 442"/>
                <a:gd name="T23" fmla="*/ 48 h 335"/>
                <a:gd name="T24" fmla="*/ 155 w 442"/>
                <a:gd name="T25" fmla="*/ 48 h 335"/>
                <a:gd name="T26" fmla="*/ 167 w 442"/>
                <a:gd name="T27" fmla="*/ 60 h 335"/>
                <a:gd name="T28" fmla="*/ 179 w 442"/>
                <a:gd name="T29" fmla="*/ 72 h 335"/>
                <a:gd name="T30" fmla="*/ 191 w 442"/>
                <a:gd name="T31" fmla="*/ 84 h 335"/>
                <a:gd name="T32" fmla="*/ 191 w 442"/>
                <a:gd name="T33" fmla="*/ 108 h 335"/>
                <a:gd name="T34" fmla="*/ 203 w 442"/>
                <a:gd name="T35" fmla="*/ 120 h 335"/>
                <a:gd name="T36" fmla="*/ 203 w 442"/>
                <a:gd name="T37" fmla="*/ 143 h 335"/>
                <a:gd name="T38" fmla="*/ 215 w 442"/>
                <a:gd name="T39" fmla="*/ 155 h 335"/>
                <a:gd name="T40" fmla="*/ 215 w 442"/>
                <a:gd name="T41" fmla="*/ 179 h 335"/>
                <a:gd name="T42" fmla="*/ 227 w 442"/>
                <a:gd name="T43" fmla="*/ 191 h 335"/>
                <a:gd name="T44" fmla="*/ 239 w 442"/>
                <a:gd name="T45" fmla="*/ 203 h 335"/>
                <a:gd name="T46" fmla="*/ 239 w 442"/>
                <a:gd name="T47" fmla="*/ 227 h 335"/>
                <a:gd name="T48" fmla="*/ 251 w 442"/>
                <a:gd name="T49" fmla="*/ 239 h 335"/>
                <a:gd name="T50" fmla="*/ 263 w 442"/>
                <a:gd name="T51" fmla="*/ 251 h 335"/>
                <a:gd name="T52" fmla="*/ 274 w 442"/>
                <a:gd name="T53" fmla="*/ 262 h 335"/>
                <a:gd name="T54" fmla="*/ 286 w 442"/>
                <a:gd name="T55" fmla="*/ 274 h 335"/>
                <a:gd name="T56" fmla="*/ 298 w 442"/>
                <a:gd name="T57" fmla="*/ 286 h 335"/>
                <a:gd name="T58" fmla="*/ 310 w 442"/>
                <a:gd name="T59" fmla="*/ 298 h 335"/>
                <a:gd name="T60" fmla="*/ 322 w 442"/>
                <a:gd name="T61" fmla="*/ 310 h 335"/>
                <a:gd name="T62" fmla="*/ 346 w 442"/>
                <a:gd name="T63" fmla="*/ 310 h 335"/>
                <a:gd name="T64" fmla="*/ 358 w 442"/>
                <a:gd name="T65" fmla="*/ 322 h 335"/>
                <a:gd name="T66" fmla="*/ 382 w 442"/>
                <a:gd name="T67" fmla="*/ 322 h 335"/>
                <a:gd name="T68" fmla="*/ 394 w 442"/>
                <a:gd name="T69" fmla="*/ 334 h 335"/>
                <a:gd name="T70" fmla="*/ 417 w 442"/>
                <a:gd name="T71" fmla="*/ 334 h 335"/>
                <a:gd name="T72" fmla="*/ 441 w 442"/>
                <a:gd name="T73" fmla="*/ 334 h 3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2"/>
                <a:gd name="T112" fmla="*/ 0 h 335"/>
                <a:gd name="T113" fmla="*/ 442 w 442"/>
                <a:gd name="T114" fmla="*/ 335 h 33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2" h="335">
                  <a:moveTo>
                    <a:pt x="0" y="96"/>
                  </a:moveTo>
                  <a:lnTo>
                    <a:pt x="0" y="84"/>
                  </a:lnTo>
                  <a:lnTo>
                    <a:pt x="0" y="72"/>
                  </a:lnTo>
                  <a:lnTo>
                    <a:pt x="12" y="72"/>
                  </a:lnTo>
                  <a:lnTo>
                    <a:pt x="12" y="60"/>
                  </a:lnTo>
                  <a:lnTo>
                    <a:pt x="24" y="60"/>
                  </a:lnTo>
                  <a:lnTo>
                    <a:pt x="24" y="48"/>
                  </a:lnTo>
                  <a:lnTo>
                    <a:pt x="24" y="36"/>
                  </a:lnTo>
                  <a:lnTo>
                    <a:pt x="36" y="36"/>
                  </a:lnTo>
                  <a:lnTo>
                    <a:pt x="36" y="24"/>
                  </a:lnTo>
                  <a:lnTo>
                    <a:pt x="48" y="24"/>
                  </a:lnTo>
                  <a:lnTo>
                    <a:pt x="48" y="12"/>
                  </a:lnTo>
                  <a:lnTo>
                    <a:pt x="60" y="12"/>
                  </a:lnTo>
                  <a:lnTo>
                    <a:pt x="60" y="0"/>
                  </a:lnTo>
                  <a:lnTo>
                    <a:pt x="72" y="0"/>
                  </a:lnTo>
                  <a:lnTo>
                    <a:pt x="84" y="0"/>
                  </a:lnTo>
                  <a:lnTo>
                    <a:pt x="96" y="0"/>
                  </a:lnTo>
                  <a:lnTo>
                    <a:pt x="96" y="12"/>
                  </a:lnTo>
                  <a:lnTo>
                    <a:pt x="108" y="12"/>
                  </a:lnTo>
                  <a:lnTo>
                    <a:pt x="108" y="24"/>
                  </a:lnTo>
                  <a:lnTo>
                    <a:pt x="120" y="24"/>
                  </a:lnTo>
                  <a:lnTo>
                    <a:pt x="120" y="36"/>
                  </a:lnTo>
                  <a:lnTo>
                    <a:pt x="131" y="36"/>
                  </a:lnTo>
                  <a:lnTo>
                    <a:pt x="131" y="48"/>
                  </a:lnTo>
                  <a:lnTo>
                    <a:pt x="143" y="48"/>
                  </a:lnTo>
                  <a:lnTo>
                    <a:pt x="155" y="48"/>
                  </a:lnTo>
                  <a:lnTo>
                    <a:pt x="155" y="60"/>
                  </a:lnTo>
                  <a:lnTo>
                    <a:pt x="167" y="60"/>
                  </a:lnTo>
                  <a:lnTo>
                    <a:pt x="167" y="72"/>
                  </a:lnTo>
                  <a:lnTo>
                    <a:pt x="179" y="72"/>
                  </a:lnTo>
                  <a:lnTo>
                    <a:pt x="179" y="84"/>
                  </a:lnTo>
                  <a:lnTo>
                    <a:pt x="191" y="84"/>
                  </a:lnTo>
                  <a:lnTo>
                    <a:pt x="191" y="96"/>
                  </a:lnTo>
                  <a:lnTo>
                    <a:pt x="191" y="108"/>
                  </a:lnTo>
                  <a:lnTo>
                    <a:pt x="203" y="108"/>
                  </a:lnTo>
                  <a:lnTo>
                    <a:pt x="203" y="120"/>
                  </a:lnTo>
                  <a:lnTo>
                    <a:pt x="203" y="131"/>
                  </a:lnTo>
                  <a:lnTo>
                    <a:pt x="203" y="143"/>
                  </a:lnTo>
                  <a:lnTo>
                    <a:pt x="215" y="143"/>
                  </a:lnTo>
                  <a:lnTo>
                    <a:pt x="215" y="155"/>
                  </a:lnTo>
                  <a:lnTo>
                    <a:pt x="215" y="167"/>
                  </a:lnTo>
                  <a:lnTo>
                    <a:pt x="215" y="179"/>
                  </a:lnTo>
                  <a:lnTo>
                    <a:pt x="227" y="179"/>
                  </a:lnTo>
                  <a:lnTo>
                    <a:pt x="227" y="191"/>
                  </a:lnTo>
                  <a:lnTo>
                    <a:pt x="227" y="203"/>
                  </a:lnTo>
                  <a:lnTo>
                    <a:pt x="239" y="203"/>
                  </a:lnTo>
                  <a:lnTo>
                    <a:pt x="239" y="215"/>
                  </a:lnTo>
                  <a:lnTo>
                    <a:pt x="239" y="227"/>
                  </a:lnTo>
                  <a:lnTo>
                    <a:pt x="251" y="227"/>
                  </a:lnTo>
                  <a:lnTo>
                    <a:pt x="251" y="239"/>
                  </a:lnTo>
                  <a:lnTo>
                    <a:pt x="263" y="239"/>
                  </a:lnTo>
                  <a:lnTo>
                    <a:pt x="263" y="251"/>
                  </a:lnTo>
                  <a:lnTo>
                    <a:pt x="263" y="262"/>
                  </a:lnTo>
                  <a:lnTo>
                    <a:pt x="274" y="262"/>
                  </a:lnTo>
                  <a:lnTo>
                    <a:pt x="274" y="274"/>
                  </a:lnTo>
                  <a:lnTo>
                    <a:pt x="286" y="274"/>
                  </a:lnTo>
                  <a:lnTo>
                    <a:pt x="286" y="286"/>
                  </a:lnTo>
                  <a:lnTo>
                    <a:pt x="298" y="286"/>
                  </a:lnTo>
                  <a:lnTo>
                    <a:pt x="298" y="298"/>
                  </a:lnTo>
                  <a:lnTo>
                    <a:pt x="310" y="298"/>
                  </a:lnTo>
                  <a:lnTo>
                    <a:pt x="322" y="298"/>
                  </a:lnTo>
                  <a:lnTo>
                    <a:pt x="322" y="310"/>
                  </a:lnTo>
                  <a:lnTo>
                    <a:pt x="334" y="310"/>
                  </a:lnTo>
                  <a:lnTo>
                    <a:pt x="346" y="310"/>
                  </a:lnTo>
                  <a:lnTo>
                    <a:pt x="346" y="322"/>
                  </a:lnTo>
                  <a:lnTo>
                    <a:pt x="358" y="322"/>
                  </a:lnTo>
                  <a:lnTo>
                    <a:pt x="370" y="322"/>
                  </a:lnTo>
                  <a:lnTo>
                    <a:pt x="382" y="322"/>
                  </a:lnTo>
                  <a:lnTo>
                    <a:pt x="394" y="322"/>
                  </a:lnTo>
                  <a:lnTo>
                    <a:pt x="394" y="334"/>
                  </a:lnTo>
                  <a:lnTo>
                    <a:pt x="406" y="334"/>
                  </a:lnTo>
                  <a:lnTo>
                    <a:pt x="417" y="334"/>
                  </a:lnTo>
                  <a:lnTo>
                    <a:pt x="429" y="334"/>
                  </a:lnTo>
                  <a:lnTo>
                    <a:pt x="441" y="334"/>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76" name="Freeform 28"/>
            <p:cNvSpPr>
              <a:spLocks/>
            </p:cNvSpPr>
            <p:nvPr/>
          </p:nvSpPr>
          <p:spPr bwMode="auto">
            <a:xfrm>
              <a:off x="4074" y="2251"/>
              <a:ext cx="180" cy="1"/>
            </a:xfrm>
            <a:custGeom>
              <a:avLst/>
              <a:gdLst>
                <a:gd name="T0" fmla="*/ 0 w 180"/>
                <a:gd name="T1" fmla="*/ 0 h 1"/>
                <a:gd name="T2" fmla="*/ 0 w 180"/>
                <a:gd name="T3" fmla="*/ 0 h 1"/>
                <a:gd name="T4" fmla="*/ 12 w 180"/>
                <a:gd name="T5" fmla="*/ 0 h 1"/>
                <a:gd name="T6" fmla="*/ 24 w 180"/>
                <a:gd name="T7" fmla="*/ 0 h 1"/>
                <a:gd name="T8" fmla="*/ 36 w 180"/>
                <a:gd name="T9" fmla="*/ 0 h 1"/>
                <a:gd name="T10" fmla="*/ 48 w 180"/>
                <a:gd name="T11" fmla="*/ 0 h 1"/>
                <a:gd name="T12" fmla="*/ 60 w 180"/>
                <a:gd name="T13" fmla="*/ 0 h 1"/>
                <a:gd name="T14" fmla="*/ 72 w 180"/>
                <a:gd name="T15" fmla="*/ 0 h 1"/>
                <a:gd name="T16" fmla="*/ 84 w 180"/>
                <a:gd name="T17" fmla="*/ 0 h 1"/>
                <a:gd name="T18" fmla="*/ 96 w 180"/>
                <a:gd name="T19" fmla="*/ 0 h 1"/>
                <a:gd name="T20" fmla="*/ 107 w 180"/>
                <a:gd name="T21" fmla="*/ 0 h 1"/>
                <a:gd name="T22" fmla="*/ 119 w 180"/>
                <a:gd name="T23" fmla="*/ 0 h 1"/>
                <a:gd name="T24" fmla="*/ 131 w 180"/>
                <a:gd name="T25" fmla="*/ 0 h 1"/>
                <a:gd name="T26" fmla="*/ 143 w 180"/>
                <a:gd name="T27" fmla="*/ 0 h 1"/>
                <a:gd name="T28" fmla="*/ 155 w 180"/>
                <a:gd name="T29" fmla="*/ 0 h 1"/>
                <a:gd name="T30" fmla="*/ 167 w 180"/>
                <a:gd name="T31" fmla="*/ 0 h 1"/>
                <a:gd name="T32" fmla="*/ 179 w 180"/>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0"/>
                <a:gd name="T52" fmla="*/ 0 h 1"/>
                <a:gd name="T53" fmla="*/ 180 w 180"/>
                <a:gd name="T54" fmla="*/ 1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0" h="1">
                  <a:moveTo>
                    <a:pt x="0" y="0"/>
                  </a:moveTo>
                  <a:lnTo>
                    <a:pt x="0" y="0"/>
                  </a:lnTo>
                  <a:lnTo>
                    <a:pt x="12" y="0"/>
                  </a:lnTo>
                  <a:lnTo>
                    <a:pt x="24" y="0"/>
                  </a:lnTo>
                  <a:lnTo>
                    <a:pt x="36" y="0"/>
                  </a:lnTo>
                  <a:lnTo>
                    <a:pt x="48" y="0"/>
                  </a:lnTo>
                  <a:lnTo>
                    <a:pt x="60" y="0"/>
                  </a:lnTo>
                  <a:lnTo>
                    <a:pt x="72" y="0"/>
                  </a:lnTo>
                  <a:lnTo>
                    <a:pt x="84" y="0"/>
                  </a:lnTo>
                  <a:lnTo>
                    <a:pt x="96" y="0"/>
                  </a:lnTo>
                  <a:lnTo>
                    <a:pt x="107" y="0"/>
                  </a:lnTo>
                  <a:lnTo>
                    <a:pt x="119" y="0"/>
                  </a:lnTo>
                  <a:lnTo>
                    <a:pt x="131" y="0"/>
                  </a:lnTo>
                  <a:lnTo>
                    <a:pt x="143" y="0"/>
                  </a:lnTo>
                  <a:lnTo>
                    <a:pt x="155" y="0"/>
                  </a:lnTo>
                  <a:lnTo>
                    <a:pt x="167" y="0"/>
                  </a:lnTo>
                  <a:lnTo>
                    <a:pt x="179"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77" name="Freeform 29"/>
            <p:cNvSpPr>
              <a:spLocks/>
            </p:cNvSpPr>
            <p:nvPr/>
          </p:nvSpPr>
          <p:spPr bwMode="auto">
            <a:xfrm>
              <a:off x="4265" y="2263"/>
              <a:ext cx="335" cy="13"/>
            </a:xfrm>
            <a:custGeom>
              <a:avLst/>
              <a:gdLst>
                <a:gd name="T0" fmla="*/ 0 w 335"/>
                <a:gd name="T1" fmla="*/ 0 h 13"/>
                <a:gd name="T2" fmla="*/ 0 w 335"/>
                <a:gd name="T3" fmla="*/ 0 h 13"/>
                <a:gd name="T4" fmla="*/ 0 w 335"/>
                <a:gd name="T5" fmla="*/ 12 h 13"/>
                <a:gd name="T6" fmla="*/ 12 w 335"/>
                <a:gd name="T7" fmla="*/ 12 h 13"/>
                <a:gd name="T8" fmla="*/ 24 w 335"/>
                <a:gd name="T9" fmla="*/ 12 h 13"/>
                <a:gd name="T10" fmla="*/ 36 w 335"/>
                <a:gd name="T11" fmla="*/ 12 h 13"/>
                <a:gd name="T12" fmla="*/ 48 w 335"/>
                <a:gd name="T13" fmla="*/ 12 h 13"/>
                <a:gd name="T14" fmla="*/ 59 w 335"/>
                <a:gd name="T15" fmla="*/ 12 h 13"/>
                <a:gd name="T16" fmla="*/ 71 w 335"/>
                <a:gd name="T17" fmla="*/ 12 h 13"/>
                <a:gd name="T18" fmla="*/ 83 w 335"/>
                <a:gd name="T19" fmla="*/ 12 h 13"/>
                <a:gd name="T20" fmla="*/ 95 w 335"/>
                <a:gd name="T21" fmla="*/ 12 h 13"/>
                <a:gd name="T22" fmla="*/ 107 w 335"/>
                <a:gd name="T23" fmla="*/ 12 h 13"/>
                <a:gd name="T24" fmla="*/ 119 w 335"/>
                <a:gd name="T25" fmla="*/ 12 h 13"/>
                <a:gd name="T26" fmla="*/ 131 w 335"/>
                <a:gd name="T27" fmla="*/ 12 h 13"/>
                <a:gd name="T28" fmla="*/ 143 w 335"/>
                <a:gd name="T29" fmla="*/ 12 h 13"/>
                <a:gd name="T30" fmla="*/ 155 w 335"/>
                <a:gd name="T31" fmla="*/ 12 h 13"/>
                <a:gd name="T32" fmla="*/ 167 w 335"/>
                <a:gd name="T33" fmla="*/ 12 h 13"/>
                <a:gd name="T34" fmla="*/ 179 w 335"/>
                <a:gd name="T35" fmla="*/ 12 h 13"/>
                <a:gd name="T36" fmla="*/ 191 w 335"/>
                <a:gd name="T37" fmla="*/ 12 h 13"/>
                <a:gd name="T38" fmla="*/ 202 w 335"/>
                <a:gd name="T39" fmla="*/ 12 h 13"/>
                <a:gd name="T40" fmla="*/ 214 w 335"/>
                <a:gd name="T41" fmla="*/ 12 h 13"/>
                <a:gd name="T42" fmla="*/ 226 w 335"/>
                <a:gd name="T43" fmla="*/ 12 h 13"/>
                <a:gd name="T44" fmla="*/ 238 w 335"/>
                <a:gd name="T45" fmla="*/ 12 h 13"/>
                <a:gd name="T46" fmla="*/ 250 w 335"/>
                <a:gd name="T47" fmla="*/ 12 h 13"/>
                <a:gd name="T48" fmla="*/ 262 w 335"/>
                <a:gd name="T49" fmla="*/ 12 h 13"/>
                <a:gd name="T50" fmla="*/ 274 w 335"/>
                <a:gd name="T51" fmla="*/ 12 h 13"/>
                <a:gd name="T52" fmla="*/ 286 w 335"/>
                <a:gd name="T53" fmla="*/ 12 h 13"/>
                <a:gd name="T54" fmla="*/ 298 w 335"/>
                <a:gd name="T55" fmla="*/ 12 h 13"/>
                <a:gd name="T56" fmla="*/ 310 w 335"/>
                <a:gd name="T57" fmla="*/ 12 h 13"/>
                <a:gd name="T58" fmla="*/ 322 w 335"/>
                <a:gd name="T59" fmla="*/ 12 h 13"/>
                <a:gd name="T60" fmla="*/ 334 w 335"/>
                <a:gd name="T61" fmla="*/ 12 h 1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5"/>
                <a:gd name="T94" fmla="*/ 0 h 13"/>
                <a:gd name="T95" fmla="*/ 335 w 335"/>
                <a:gd name="T96" fmla="*/ 13 h 1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5" h="13">
                  <a:moveTo>
                    <a:pt x="0" y="0"/>
                  </a:moveTo>
                  <a:lnTo>
                    <a:pt x="0" y="0"/>
                  </a:lnTo>
                  <a:lnTo>
                    <a:pt x="0" y="12"/>
                  </a:lnTo>
                  <a:lnTo>
                    <a:pt x="12" y="12"/>
                  </a:lnTo>
                  <a:lnTo>
                    <a:pt x="24" y="12"/>
                  </a:lnTo>
                  <a:lnTo>
                    <a:pt x="36" y="12"/>
                  </a:lnTo>
                  <a:lnTo>
                    <a:pt x="48" y="12"/>
                  </a:lnTo>
                  <a:lnTo>
                    <a:pt x="59" y="12"/>
                  </a:lnTo>
                  <a:lnTo>
                    <a:pt x="71" y="12"/>
                  </a:lnTo>
                  <a:lnTo>
                    <a:pt x="83" y="12"/>
                  </a:lnTo>
                  <a:lnTo>
                    <a:pt x="95" y="12"/>
                  </a:lnTo>
                  <a:lnTo>
                    <a:pt x="107" y="12"/>
                  </a:lnTo>
                  <a:lnTo>
                    <a:pt x="119" y="12"/>
                  </a:lnTo>
                  <a:lnTo>
                    <a:pt x="131" y="12"/>
                  </a:lnTo>
                  <a:lnTo>
                    <a:pt x="143" y="12"/>
                  </a:lnTo>
                  <a:lnTo>
                    <a:pt x="155" y="12"/>
                  </a:lnTo>
                  <a:lnTo>
                    <a:pt x="167" y="12"/>
                  </a:lnTo>
                  <a:lnTo>
                    <a:pt x="179" y="12"/>
                  </a:lnTo>
                  <a:lnTo>
                    <a:pt x="191" y="12"/>
                  </a:lnTo>
                  <a:lnTo>
                    <a:pt x="202" y="12"/>
                  </a:lnTo>
                  <a:lnTo>
                    <a:pt x="214" y="12"/>
                  </a:lnTo>
                  <a:lnTo>
                    <a:pt x="226" y="12"/>
                  </a:lnTo>
                  <a:lnTo>
                    <a:pt x="238" y="12"/>
                  </a:lnTo>
                  <a:lnTo>
                    <a:pt x="250" y="12"/>
                  </a:lnTo>
                  <a:lnTo>
                    <a:pt x="262" y="12"/>
                  </a:lnTo>
                  <a:lnTo>
                    <a:pt x="274" y="12"/>
                  </a:lnTo>
                  <a:lnTo>
                    <a:pt x="286" y="12"/>
                  </a:lnTo>
                  <a:lnTo>
                    <a:pt x="298" y="12"/>
                  </a:lnTo>
                  <a:lnTo>
                    <a:pt x="310" y="12"/>
                  </a:lnTo>
                  <a:lnTo>
                    <a:pt x="322" y="12"/>
                  </a:lnTo>
                  <a:lnTo>
                    <a:pt x="334" y="12"/>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78" name="Freeform 30"/>
            <p:cNvSpPr>
              <a:spLocks/>
            </p:cNvSpPr>
            <p:nvPr/>
          </p:nvSpPr>
          <p:spPr bwMode="auto">
            <a:xfrm>
              <a:off x="4599" y="2275"/>
              <a:ext cx="298" cy="1"/>
            </a:xfrm>
            <a:custGeom>
              <a:avLst/>
              <a:gdLst>
                <a:gd name="T0" fmla="*/ 0 w 298"/>
                <a:gd name="T1" fmla="*/ 0 h 1"/>
                <a:gd name="T2" fmla="*/ 11 w 298"/>
                <a:gd name="T3" fmla="*/ 0 h 1"/>
                <a:gd name="T4" fmla="*/ 23 w 298"/>
                <a:gd name="T5" fmla="*/ 0 h 1"/>
                <a:gd name="T6" fmla="*/ 35 w 298"/>
                <a:gd name="T7" fmla="*/ 0 h 1"/>
                <a:gd name="T8" fmla="*/ 47 w 298"/>
                <a:gd name="T9" fmla="*/ 0 h 1"/>
                <a:gd name="T10" fmla="*/ 59 w 298"/>
                <a:gd name="T11" fmla="*/ 0 h 1"/>
                <a:gd name="T12" fmla="*/ 71 w 298"/>
                <a:gd name="T13" fmla="*/ 0 h 1"/>
                <a:gd name="T14" fmla="*/ 83 w 298"/>
                <a:gd name="T15" fmla="*/ 0 h 1"/>
                <a:gd name="T16" fmla="*/ 95 w 298"/>
                <a:gd name="T17" fmla="*/ 0 h 1"/>
                <a:gd name="T18" fmla="*/ 107 w 298"/>
                <a:gd name="T19" fmla="*/ 0 h 1"/>
                <a:gd name="T20" fmla="*/ 119 w 298"/>
                <a:gd name="T21" fmla="*/ 0 h 1"/>
                <a:gd name="T22" fmla="*/ 131 w 298"/>
                <a:gd name="T23" fmla="*/ 0 h 1"/>
                <a:gd name="T24" fmla="*/ 143 w 298"/>
                <a:gd name="T25" fmla="*/ 0 h 1"/>
                <a:gd name="T26" fmla="*/ 154 w 298"/>
                <a:gd name="T27" fmla="*/ 0 h 1"/>
                <a:gd name="T28" fmla="*/ 166 w 298"/>
                <a:gd name="T29" fmla="*/ 0 h 1"/>
                <a:gd name="T30" fmla="*/ 178 w 298"/>
                <a:gd name="T31" fmla="*/ 0 h 1"/>
                <a:gd name="T32" fmla="*/ 190 w 298"/>
                <a:gd name="T33" fmla="*/ 0 h 1"/>
                <a:gd name="T34" fmla="*/ 202 w 298"/>
                <a:gd name="T35" fmla="*/ 0 h 1"/>
                <a:gd name="T36" fmla="*/ 214 w 298"/>
                <a:gd name="T37" fmla="*/ 0 h 1"/>
                <a:gd name="T38" fmla="*/ 226 w 298"/>
                <a:gd name="T39" fmla="*/ 0 h 1"/>
                <a:gd name="T40" fmla="*/ 238 w 298"/>
                <a:gd name="T41" fmla="*/ 0 h 1"/>
                <a:gd name="T42" fmla="*/ 250 w 298"/>
                <a:gd name="T43" fmla="*/ 0 h 1"/>
                <a:gd name="T44" fmla="*/ 262 w 298"/>
                <a:gd name="T45" fmla="*/ 0 h 1"/>
                <a:gd name="T46" fmla="*/ 274 w 298"/>
                <a:gd name="T47" fmla="*/ 0 h 1"/>
                <a:gd name="T48" fmla="*/ 286 w 298"/>
                <a:gd name="T49" fmla="*/ 0 h 1"/>
                <a:gd name="T50" fmla="*/ 297 w 298"/>
                <a:gd name="T51" fmla="*/ 0 h 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98"/>
                <a:gd name="T79" fmla="*/ 0 h 1"/>
                <a:gd name="T80" fmla="*/ 298 w 298"/>
                <a:gd name="T81" fmla="*/ 1 h 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98" h="1">
                  <a:moveTo>
                    <a:pt x="0" y="0"/>
                  </a:moveTo>
                  <a:lnTo>
                    <a:pt x="11" y="0"/>
                  </a:lnTo>
                  <a:lnTo>
                    <a:pt x="23" y="0"/>
                  </a:lnTo>
                  <a:lnTo>
                    <a:pt x="35" y="0"/>
                  </a:lnTo>
                  <a:lnTo>
                    <a:pt x="47" y="0"/>
                  </a:lnTo>
                  <a:lnTo>
                    <a:pt x="59" y="0"/>
                  </a:lnTo>
                  <a:lnTo>
                    <a:pt x="71" y="0"/>
                  </a:lnTo>
                  <a:lnTo>
                    <a:pt x="83" y="0"/>
                  </a:lnTo>
                  <a:lnTo>
                    <a:pt x="95" y="0"/>
                  </a:lnTo>
                  <a:lnTo>
                    <a:pt x="107" y="0"/>
                  </a:lnTo>
                  <a:lnTo>
                    <a:pt x="119" y="0"/>
                  </a:lnTo>
                  <a:lnTo>
                    <a:pt x="131" y="0"/>
                  </a:lnTo>
                  <a:lnTo>
                    <a:pt x="143" y="0"/>
                  </a:lnTo>
                  <a:lnTo>
                    <a:pt x="154" y="0"/>
                  </a:lnTo>
                  <a:lnTo>
                    <a:pt x="166" y="0"/>
                  </a:lnTo>
                  <a:lnTo>
                    <a:pt x="178" y="0"/>
                  </a:lnTo>
                  <a:lnTo>
                    <a:pt x="190" y="0"/>
                  </a:lnTo>
                  <a:lnTo>
                    <a:pt x="202" y="0"/>
                  </a:lnTo>
                  <a:lnTo>
                    <a:pt x="214" y="0"/>
                  </a:lnTo>
                  <a:lnTo>
                    <a:pt x="226" y="0"/>
                  </a:lnTo>
                  <a:lnTo>
                    <a:pt x="238" y="0"/>
                  </a:lnTo>
                  <a:lnTo>
                    <a:pt x="250" y="0"/>
                  </a:lnTo>
                  <a:lnTo>
                    <a:pt x="262" y="0"/>
                  </a:lnTo>
                  <a:lnTo>
                    <a:pt x="274" y="0"/>
                  </a:lnTo>
                  <a:lnTo>
                    <a:pt x="286" y="0"/>
                  </a:lnTo>
                  <a:lnTo>
                    <a:pt x="297"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79" name="Freeform 31"/>
            <p:cNvSpPr>
              <a:spLocks/>
            </p:cNvSpPr>
            <p:nvPr/>
          </p:nvSpPr>
          <p:spPr bwMode="auto">
            <a:xfrm>
              <a:off x="4253" y="2251"/>
              <a:ext cx="633" cy="13"/>
            </a:xfrm>
            <a:custGeom>
              <a:avLst/>
              <a:gdLst>
                <a:gd name="T0" fmla="*/ 0 w 633"/>
                <a:gd name="T1" fmla="*/ 0 h 13"/>
                <a:gd name="T2" fmla="*/ 0 w 633"/>
                <a:gd name="T3" fmla="*/ 12 h 13"/>
                <a:gd name="T4" fmla="*/ 12 w 633"/>
                <a:gd name="T5" fmla="*/ 12 h 13"/>
                <a:gd name="T6" fmla="*/ 24 w 633"/>
                <a:gd name="T7" fmla="*/ 12 h 13"/>
                <a:gd name="T8" fmla="*/ 36 w 633"/>
                <a:gd name="T9" fmla="*/ 12 h 13"/>
                <a:gd name="T10" fmla="*/ 48 w 633"/>
                <a:gd name="T11" fmla="*/ 12 h 13"/>
                <a:gd name="T12" fmla="*/ 60 w 633"/>
                <a:gd name="T13" fmla="*/ 12 h 13"/>
                <a:gd name="T14" fmla="*/ 71 w 633"/>
                <a:gd name="T15" fmla="*/ 12 h 13"/>
                <a:gd name="T16" fmla="*/ 83 w 633"/>
                <a:gd name="T17" fmla="*/ 12 h 13"/>
                <a:gd name="T18" fmla="*/ 95 w 633"/>
                <a:gd name="T19" fmla="*/ 12 h 13"/>
                <a:gd name="T20" fmla="*/ 107 w 633"/>
                <a:gd name="T21" fmla="*/ 12 h 13"/>
                <a:gd name="T22" fmla="*/ 119 w 633"/>
                <a:gd name="T23" fmla="*/ 12 h 13"/>
                <a:gd name="T24" fmla="*/ 131 w 633"/>
                <a:gd name="T25" fmla="*/ 12 h 13"/>
                <a:gd name="T26" fmla="*/ 143 w 633"/>
                <a:gd name="T27" fmla="*/ 12 h 13"/>
                <a:gd name="T28" fmla="*/ 155 w 633"/>
                <a:gd name="T29" fmla="*/ 12 h 13"/>
                <a:gd name="T30" fmla="*/ 167 w 633"/>
                <a:gd name="T31" fmla="*/ 12 h 13"/>
                <a:gd name="T32" fmla="*/ 179 w 633"/>
                <a:gd name="T33" fmla="*/ 12 h 13"/>
                <a:gd name="T34" fmla="*/ 191 w 633"/>
                <a:gd name="T35" fmla="*/ 12 h 13"/>
                <a:gd name="T36" fmla="*/ 203 w 633"/>
                <a:gd name="T37" fmla="*/ 12 h 13"/>
                <a:gd name="T38" fmla="*/ 214 w 633"/>
                <a:gd name="T39" fmla="*/ 12 h 13"/>
                <a:gd name="T40" fmla="*/ 226 w 633"/>
                <a:gd name="T41" fmla="*/ 12 h 13"/>
                <a:gd name="T42" fmla="*/ 238 w 633"/>
                <a:gd name="T43" fmla="*/ 12 h 13"/>
                <a:gd name="T44" fmla="*/ 250 w 633"/>
                <a:gd name="T45" fmla="*/ 12 h 13"/>
                <a:gd name="T46" fmla="*/ 262 w 633"/>
                <a:gd name="T47" fmla="*/ 12 h 13"/>
                <a:gd name="T48" fmla="*/ 274 w 633"/>
                <a:gd name="T49" fmla="*/ 12 h 13"/>
                <a:gd name="T50" fmla="*/ 286 w 633"/>
                <a:gd name="T51" fmla="*/ 12 h 13"/>
                <a:gd name="T52" fmla="*/ 298 w 633"/>
                <a:gd name="T53" fmla="*/ 12 h 13"/>
                <a:gd name="T54" fmla="*/ 310 w 633"/>
                <a:gd name="T55" fmla="*/ 12 h 13"/>
                <a:gd name="T56" fmla="*/ 322 w 633"/>
                <a:gd name="T57" fmla="*/ 12 h 13"/>
                <a:gd name="T58" fmla="*/ 334 w 633"/>
                <a:gd name="T59" fmla="*/ 12 h 13"/>
                <a:gd name="T60" fmla="*/ 346 w 633"/>
                <a:gd name="T61" fmla="*/ 12 h 13"/>
                <a:gd name="T62" fmla="*/ 357 w 633"/>
                <a:gd name="T63" fmla="*/ 12 h 13"/>
                <a:gd name="T64" fmla="*/ 369 w 633"/>
                <a:gd name="T65" fmla="*/ 12 h 13"/>
                <a:gd name="T66" fmla="*/ 381 w 633"/>
                <a:gd name="T67" fmla="*/ 12 h 13"/>
                <a:gd name="T68" fmla="*/ 393 w 633"/>
                <a:gd name="T69" fmla="*/ 12 h 13"/>
                <a:gd name="T70" fmla="*/ 405 w 633"/>
                <a:gd name="T71" fmla="*/ 12 h 13"/>
                <a:gd name="T72" fmla="*/ 417 w 633"/>
                <a:gd name="T73" fmla="*/ 12 h 13"/>
                <a:gd name="T74" fmla="*/ 429 w 633"/>
                <a:gd name="T75" fmla="*/ 12 h 13"/>
                <a:gd name="T76" fmla="*/ 441 w 633"/>
                <a:gd name="T77" fmla="*/ 12 h 13"/>
                <a:gd name="T78" fmla="*/ 453 w 633"/>
                <a:gd name="T79" fmla="*/ 12 h 13"/>
                <a:gd name="T80" fmla="*/ 465 w 633"/>
                <a:gd name="T81" fmla="*/ 12 h 13"/>
                <a:gd name="T82" fmla="*/ 477 w 633"/>
                <a:gd name="T83" fmla="*/ 12 h 13"/>
                <a:gd name="T84" fmla="*/ 489 w 633"/>
                <a:gd name="T85" fmla="*/ 12 h 13"/>
                <a:gd name="T86" fmla="*/ 500 w 633"/>
                <a:gd name="T87" fmla="*/ 12 h 13"/>
                <a:gd name="T88" fmla="*/ 512 w 633"/>
                <a:gd name="T89" fmla="*/ 12 h 13"/>
                <a:gd name="T90" fmla="*/ 524 w 633"/>
                <a:gd name="T91" fmla="*/ 12 h 13"/>
                <a:gd name="T92" fmla="*/ 536 w 633"/>
                <a:gd name="T93" fmla="*/ 12 h 13"/>
                <a:gd name="T94" fmla="*/ 548 w 633"/>
                <a:gd name="T95" fmla="*/ 12 h 13"/>
                <a:gd name="T96" fmla="*/ 560 w 633"/>
                <a:gd name="T97" fmla="*/ 12 h 13"/>
                <a:gd name="T98" fmla="*/ 572 w 633"/>
                <a:gd name="T99" fmla="*/ 12 h 13"/>
                <a:gd name="T100" fmla="*/ 584 w 633"/>
                <a:gd name="T101" fmla="*/ 12 h 13"/>
                <a:gd name="T102" fmla="*/ 596 w 633"/>
                <a:gd name="T103" fmla="*/ 12 h 13"/>
                <a:gd name="T104" fmla="*/ 608 w 633"/>
                <a:gd name="T105" fmla="*/ 12 h 13"/>
                <a:gd name="T106" fmla="*/ 620 w 633"/>
                <a:gd name="T107" fmla="*/ 12 h 13"/>
                <a:gd name="T108" fmla="*/ 632 w 633"/>
                <a:gd name="T109" fmla="*/ 12 h 1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3"/>
                <a:gd name="T166" fmla="*/ 0 h 13"/>
                <a:gd name="T167" fmla="*/ 633 w 633"/>
                <a:gd name="T168" fmla="*/ 13 h 1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3" h="13">
                  <a:moveTo>
                    <a:pt x="0" y="0"/>
                  </a:moveTo>
                  <a:lnTo>
                    <a:pt x="0" y="12"/>
                  </a:lnTo>
                  <a:lnTo>
                    <a:pt x="12" y="12"/>
                  </a:lnTo>
                  <a:lnTo>
                    <a:pt x="24" y="12"/>
                  </a:lnTo>
                  <a:lnTo>
                    <a:pt x="36" y="12"/>
                  </a:lnTo>
                  <a:lnTo>
                    <a:pt x="48" y="12"/>
                  </a:lnTo>
                  <a:lnTo>
                    <a:pt x="60" y="12"/>
                  </a:lnTo>
                  <a:lnTo>
                    <a:pt x="71" y="12"/>
                  </a:lnTo>
                  <a:lnTo>
                    <a:pt x="83" y="12"/>
                  </a:lnTo>
                  <a:lnTo>
                    <a:pt x="95" y="12"/>
                  </a:lnTo>
                  <a:lnTo>
                    <a:pt x="107" y="12"/>
                  </a:lnTo>
                  <a:lnTo>
                    <a:pt x="119" y="12"/>
                  </a:lnTo>
                  <a:lnTo>
                    <a:pt x="131" y="12"/>
                  </a:lnTo>
                  <a:lnTo>
                    <a:pt x="143" y="12"/>
                  </a:lnTo>
                  <a:lnTo>
                    <a:pt x="155" y="12"/>
                  </a:lnTo>
                  <a:lnTo>
                    <a:pt x="167" y="12"/>
                  </a:lnTo>
                  <a:lnTo>
                    <a:pt x="179" y="12"/>
                  </a:lnTo>
                  <a:lnTo>
                    <a:pt x="191" y="12"/>
                  </a:lnTo>
                  <a:lnTo>
                    <a:pt x="203" y="12"/>
                  </a:lnTo>
                  <a:lnTo>
                    <a:pt x="214" y="12"/>
                  </a:lnTo>
                  <a:lnTo>
                    <a:pt x="226" y="12"/>
                  </a:lnTo>
                  <a:lnTo>
                    <a:pt x="238" y="12"/>
                  </a:lnTo>
                  <a:lnTo>
                    <a:pt x="250" y="12"/>
                  </a:lnTo>
                  <a:lnTo>
                    <a:pt x="262" y="12"/>
                  </a:lnTo>
                  <a:lnTo>
                    <a:pt x="274" y="12"/>
                  </a:lnTo>
                  <a:lnTo>
                    <a:pt x="286" y="12"/>
                  </a:lnTo>
                  <a:lnTo>
                    <a:pt x="298" y="12"/>
                  </a:lnTo>
                  <a:lnTo>
                    <a:pt x="310" y="12"/>
                  </a:lnTo>
                  <a:lnTo>
                    <a:pt x="322" y="12"/>
                  </a:lnTo>
                  <a:lnTo>
                    <a:pt x="334" y="12"/>
                  </a:lnTo>
                  <a:lnTo>
                    <a:pt x="346" y="12"/>
                  </a:lnTo>
                  <a:lnTo>
                    <a:pt x="357" y="12"/>
                  </a:lnTo>
                  <a:lnTo>
                    <a:pt x="369" y="12"/>
                  </a:lnTo>
                  <a:lnTo>
                    <a:pt x="381" y="12"/>
                  </a:lnTo>
                  <a:lnTo>
                    <a:pt x="393" y="12"/>
                  </a:lnTo>
                  <a:lnTo>
                    <a:pt x="405" y="12"/>
                  </a:lnTo>
                  <a:lnTo>
                    <a:pt x="417" y="12"/>
                  </a:lnTo>
                  <a:lnTo>
                    <a:pt x="429" y="12"/>
                  </a:lnTo>
                  <a:lnTo>
                    <a:pt x="441" y="12"/>
                  </a:lnTo>
                  <a:lnTo>
                    <a:pt x="453" y="12"/>
                  </a:lnTo>
                  <a:lnTo>
                    <a:pt x="465" y="12"/>
                  </a:lnTo>
                  <a:lnTo>
                    <a:pt x="477" y="12"/>
                  </a:lnTo>
                  <a:lnTo>
                    <a:pt x="489" y="12"/>
                  </a:lnTo>
                  <a:lnTo>
                    <a:pt x="500" y="12"/>
                  </a:lnTo>
                  <a:lnTo>
                    <a:pt x="512" y="12"/>
                  </a:lnTo>
                  <a:lnTo>
                    <a:pt x="524" y="12"/>
                  </a:lnTo>
                  <a:lnTo>
                    <a:pt x="536" y="12"/>
                  </a:lnTo>
                  <a:lnTo>
                    <a:pt x="548" y="12"/>
                  </a:lnTo>
                  <a:lnTo>
                    <a:pt x="560" y="12"/>
                  </a:lnTo>
                  <a:lnTo>
                    <a:pt x="572" y="12"/>
                  </a:lnTo>
                  <a:lnTo>
                    <a:pt x="584" y="12"/>
                  </a:lnTo>
                  <a:lnTo>
                    <a:pt x="596" y="12"/>
                  </a:lnTo>
                  <a:lnTo>
                    <a:pt x="608" y="12"/>
                  </a:lnTo>
                  <a:lnTo>
                    <a:pt x="620" y="12"/>
                  </a:lnTo>
                  <a:lnTo>
                    <a:pt x="632" y="12"/>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80" name="Freeform 32"/>
            <p:cNvSpPr>
              <a:spLocks/>
            </p:cNvSpPr>
            <p:nvPr/>
          </p:nvSpPr>
          <p:spPr bwMode="auto">
            <a:xfrm>
              <a:off x="4896" y="2275"/>
              <a:ext cx="37" cy="1"/>
            </a:xfrm>
            <a:custGeom>
              <a:avLst/>
              <a:gdLst>
                <a:gd name="T0" fmla="*/ 0 w 37"/>
                <a:gd name="T1" fmla="*/ 0 h 1"/>
                <a:gd name="T2" fmla="*/ 0 w 37"/>
                <a:gd name="T3" fmla="*/ 0 h 1"/>
                <a:gd name="T4" fmla="*/ 12 w 37"/>
                <a:gd name="T5" fmla="*/ 0 h 1"/>
                <a:gd name="T6" fmla="*/ 24 w 37"/>
                <a:gd name="T7" fmla="*/ 0 h 1"/>
                <a:gd name="T8" fmla="*/ 36 w 37"/>
                <a:gd name="T9" fmla="*/ 0 h 1"/>
                <a:gd name="T10" fmla="*/ 0 60000 65536"/>
                <a:gd name="T11" fmla="*/ 0 60000 65536"/>
                <a:gd name="T12" fmla="*/ 0 60000 65536"/>
                <a:gd name="T13" fmla="*/ 0 60000 65536"/>
                <a:gd name="T14" fmla="*/ 0 60000 65536"/>
                <a:gd name="T15" fmla="*/ 0 w 37"/>
                <a:gd name="T16" fmla="*/ 0 h 1"/>
                <a:gd name="T17" fmla="*/ 37 w 37"/>
                <a:gd name="T18" fmla="*/ 1 h 1"/>
              </a:gdLst>
              <a:ahLst/>
              <a:cxnLst>
                <a:cxn ang="T10">
                  <a:pos x="T0" y="T1"/>
                </a:cxn>
                <a:cxn ang="T11">
                  <a:pos x="T2" y="T3"/>
                </a:cxn>
                <a:cxn ang="T12">
                  <a:pos x="T4" y="T5"/>
                </a:cxn>
                <a:cxn ang="T13">
                  <a:pos x="T6" y="T7"/>
                </a:cxn>
                <a:cxn ang="T14">
                  <a:pos x="T8" y="T9"/>
                </a:cxn>
              </a:cxnLst>
              <a:rect l="T15" t="T16" r="T17" b="T18"/>
              <a:pathLst>
                <a:path w="37" h="1">
                  <a:moveTo>
                    <a:pt x="0" y="0"/>
                  </a:moveTo>
                  <a:lnTo>
                    <a:pt x="0" y="0"/>
                  </a:lnTo>
                  <a:lnTo>
                    <a:pt x="12" y="0"/>
                  </a:lnTo>
                  <a:lnTo>
                    <a:pt x="24" y="0"/>
                  </a:lnTo>
                  <a:lnTo>
                    <a:pt x="36"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81" name="Freeform 33"/>
            <p:cNvSpPr>
              <a:spLocks/>
            </p:cNvSpPr>
            <p:nvPr/>
          </p:nvSpPr>
          <p:spPr bwMode="auto">
            <a:xfrm>
              <a:off x="4885" y="2263"/>
              <a:ext cx="36" cy="1"/>
            </a:xfrm>
            <a:custGeom>
              <a:avLst/>
              <a:gdLst>
                <a:gd name="T0" fmla="*/ 0 w 36"/>
                <a:gd name="T1" fmla="*/ 0 h 1"/>
                <a:gd name="T2" fmla="*/ 0 w 36"/>
                <a:gd name="T3" fmla="*/ 0 h 1"/>
                <a:gd name="T4" fmla="*/ 11 w 36"/>
                <a:gd name="T5" fmla="*/ 0 h 1"/>
                <a:gd name="T6" fmla="*/ 23 w 36"/>
                <a:gd name="T7" fmla="*/ 0 h 1"/>
                <a:gd name="T8" fmla="*/ 35 w 36"/>
                <a:gd name="T9" fmla="*/ 0 h 1"/>
                <a:gd name="T10" fmla="*/ 0 60000 65536"/>
                <a:gd name="T11" fmla="*/ 0 60000 65536"/>
                <a:gd name="T12" fmla="*/ 0 60000 65536"/>
                <a:gd name="T13" fmla="*/ 0 60000 65536"/>
                <a:gd name="T14" fmla="*/ 0 60000 65536"/>
                <a:gd name="T15" fmla="*/ 0 w 36"/>
                <a:gd name="T16" fmla="*/ 0 h 1"/>
                <a:gd name="T17" fmla="*/ 36 w 36"/>
                <a:gd name="T18" fmla="*/ 1 h 1"/>
              </a:gdLst>
              <a:ahLst/>
              <a:cxnLst>
                <a:cxn ang="T10">
                  <a:pos x="T0" y="T1"/>
                </a:cxn>
                <a:cxn ang="T11">
                  <a:pos x="T2" y="T3"/>
                </a:cxn>
                <a:cxn ang="T12">
                  <a:pos x="T4" y="T5"/>
                </a:cxn>
                <a:cxn ang="T13">
                  <a:pos x="T6" y="T7"/>
                </a:cxn>
                <a:cxn ang="T14">
                  <a:pos x="T8" y="T9"/>
                </a:cxn>
              </a:cxnLst>
              <a:rect l="T15" t="T16" r="T17" b="T18"/>
              <a:pathLst>
                <a:path w="36" h="1">
                  <a:moveTo>
                    <a:pt x="0" y="0"/>
                  </a:moveTo>
                  <a:lnTo>
                    <a:pt x="0" y="0"/>
                  </a:lnTo>
                  <a:lnTo>
                    <a:pt x="11" y="0"/>
                  </a:lnTo>
                  <a:lnTo>
                    <a:pt x="23" y="0"/>
                  </a:lnTo>
                  <a:lnTo>
                    <a:pt x="35"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grpSp>
      <p:sp>
        <p:nvSpPr>
          <p:cNvPr id="101391" name="Line 34"/>
          <p:cNvSpPr>
            <a:spLocks noChangeShapeType="1"/>
          </p:cNvSpPr>
          <p:nvPr/>
        </p:nvSpPr>
        <p:spPr bwMode="auto">
          <a:xfrm>
            <a:off x="541497" y="2517458"/>
            <a:ext cx="0" cy="171735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392" name="Line 35"/>
          <p:cNvSpPr>
            <a:spLocks noChangeShapeType="1"/>
          </p:cNvSpPr>
          <p:nvPr/>
        </p:nvSpPr>
        <p:spPr bwMode="auto">
          <a:xfrm>
            <a:off x="541497" y="2517458"/>
            <a:ext cx="0" cy="171735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393" name="Line 36"/>
          <p:cNvSpPr>
            <a:spLocks noChangeShapeType="1"/>
          </p:cNvSpPr>
          <p:nvPr/>
        </p:nvSpPr>
        <p:spPr bwMode="auto">
          <a:xfrm flipH="1">
            <a:off x="465773" y="4171950"/>
            <a:ext cx="8001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394" name="Rectangle 37"/>
          <p:cNvSpPr>
            <a:spLocks noChangeArrowheads="1"/>
          </p:cNvSpPr>
          <p:nvPr/>
        </p:nvSpPr>
        <p:spPr bwMode="auto">
          <a:xfrm>
            <a:off x="124302" y="3891915"/>
            <a:ext cx="432806" cy="44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5" tIns="44447" rIns="90485" bIns="44447">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2340">
                <a:solidFill>
                  <a:srgbClr val="FFFFFF"/>
                </a:solidFill>
                <a:latin typeface="Arial" charset="0"/>
              </a:rPr>
              <a:t> 0</a:t>
            </a:r>
          </a:p>
        </p:txBody>
      </p:sp>
      <p:sp>
        <p:nvSpPr>
          <p:cNvPr id="101395" name="Line 38"/>
          <p:cNvSpPr>
            <a:spLocks noChangeShapeType="1"/>
          </p:cNvSpPr>
          <p:nvPr/>
        </p:nvSpPr>
        <p:spPr bwMode="auto">
          <a:xfrm flipH="1">
            <a:off x="500063" y="3830479"/>
            <a:ext cx="4572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396" name="Line 39"/>
          <p:cNvSpPr>
            <a:spLocks noChangeShapeType="1"/>
          </p:cNvSpPr>
          <p:nvPr/>
        </p:nvSpPr>
        <p:spPr bwMode="auto">
          <a:xfrm flipH="1">
            <a:off x="500063" y="3489008"/>
            <a:ext cx="4572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397" name="Line 40"/>
          <p:cNvSpPr>
            <a:spLocks noChangeShapeType="1"/>
          </p:cNvSpPr>
          <p:nvPr/>
        </p:nvSpPr>
        <p:spPr bwMode="auto">
          <a:xfrm flipH="1">
            <a:off x="500063" y="3131820"/>
            <a:ext cx="4572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398" name="Line 41"/>
          <p:cNvSpPr>
            <a:spLocks noChangeShapeType="1"/>
          </p:cNvSpPr>
          <p:nvPr/>
        </p:nvSpPr>
        <p:spPr bwMode="auto">
          <a:xfrm flipH="1">
            <a:off x="465773" y="2791778"/>
            <a:ext cx="8001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399" name="Rectangle 42"/>
          <p:cNvSpPr>
            <a:spLocks noChangeArrowheads="1"/>
          </p:cNvSpPr>
          <p:nvPr/>
        </p:nvSpPr>
        <p:spPr bwMode="auto">
          <a:xfrm>
            <a:off x="124302" y="2611755"/>
            <a:ext cx="432806" cy="44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5" tIns="44447" rIns="90485" bIns="44447">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2340">
                <a:solidFill>
                  <a:srgbClr val="FFFFFF"/>
                </a:solidFill>
                <a:latin typeface="Arial" charset="0"/>
              </a:rPr>
              <a:t> 2</a:t>
            </a:r>
          </a:p>
        </p:txBody>
      </p:sp>
      <p:grpSp>
        <p:nvGrpSpPr>
          <p:cNvPr id="101400" name="Group 43"/>
          <p:cNvGrpSpPr>
            <a:grpSpLocks/>
          </p:cNvGrpSpPr>
          <p:nvPr/>
        </p:nvGrpSpPr>
        <p:grpSpPr bwMode="auto">
          <a:xfrm>
            <a:off x="524352" y="4366260"/>
            <a:ext cx="5472113" cy="1558767"/>
            <a:chOff x="1131" y="2430"/>
            <a:chExt cx="3802" cy="1144"/>
          </a:xfrm>
        </p:grpSpPr>
        <p:sp>
          <p:nvSpPr>
            <p:cNvPr id="101443" name="Freeform 44"/>
            <p:cNvSpPr>
              <a:spLocks/>
            </p:cNvSpPr>
            <p:nvPr/>
          </p:nvSpPr>
          <p:spPr bwMode="auto">
            <a:xfrm>
              <a:off x="1143" y="3561"/>
              <a:ext cx="633" cy="1"/>
            </a:xfrm>
            <a:custGeom>
              <a:avLst/>
              <a:gdLst>
                <a:gd name="T0" fmla="*/ 0 w 633"/>
                <a:gd name="T1" fmla="*/ 0 h 1"/>
                <a:gd name="T2" fmla="*/ 0 w 633"/>
                <a:gd name="T3" fmla="*/ 0 h 1"/>
                <a:gd name="T4" fmla="*/ 12 w 633"/>
                <a:gd name="T5" fmla="*/ 0 h 1"/>
                <a:gd name="T6" fmla="*/ 24 w 633"/>
                <a:gd name="T7" fmla="*/ 0 h 1"/>
                <a:gd name="T8" fmla="*/ 36 w 633"/>
                <a:gd name="T9" fmla="*/ 0 h 1"/>
                <a:gd name="T10" fmla="*/ 48 w 633"/>
                <a:gd name="T11" fmla="*/ 0 h 1"/>
                <a:gd name="T12" fmla="*/ 60 w 633"/>
                <a:gd name="T13" fmla="*/ 0 h 1"/>
                <a:gd name="T14" fmla="*/ 72 w 633"/>
                <a:gd name="T15" fmla="*/ 0 h 1"/>
                <a:gd name="T16" fmla="*/ 83 w 633"/>
                <a:gd name="T17" fmla="*/ 0 h 1"/>
                <a:gd name="T18" fmla="*/ 95 w 633"/>
                <a:gd name="T19" fmla="*/ 0 h 1"/>
                <a:gd name="T20" fmla="*/ 107 w 633"/>
                <a:gd name="T21" fmla="*/ 0 h 1"/>
                <a:gd name="T22" fmla="*/ 119 w 633"/>
                <a:gd name="T23" fmla="*/ 0 h 1"/>
                <a:gd name="T24" fmla="*/ 131 w 633"/>
                <a:gd name="T25" fmla="*/ 0 h 1"/>
                <a:gd name="T26" fmla="*/ 143 w 633"/>
                <a:gd name="T27" fmla="*/ 0 h 1"/>
                <a:gd name="T28" fmla="*/ 155 w 633"/>
                <a:gd name="T29" fmla="*/ 0 h 1"/>
                <a:gd name="T30" fmla="*/ 167 w 633"/>
                <a:gd name="T31" fmla="*/ 0 h 1"/>
                <a:gd name="T32" fmla="*/ 179 w 633"/>
                <a:gd name="T33" fmla="*/ 0 h 1"/>
                <a:gd name="T34" fmla="*/ 191 w 633"/>
                <a:gd name="T35" fmla="*/ 0 h 1"/>
                <a:gd name="T36" fmla="*/ 203 w 633"/>
                <a:gd name="T37" fmla="*/ 0 h 1"/>
                <a:gd name="T38" fmla="*/ 215 w 633"/>
                <a:gd name="T39" fmla="*/ 0 h 1"/>
                <a:gd name="T40" fmla="*/ 226 w 633"/>
                <a:gd name="T41" fmla="*/ 0 h 1"/>
                <a:gd name="T42" fmla="*/ 238 w 633"/>
                <a:gd name="T43" fmla="*/ 0 h 1"/>
                <a:gd name="T44" fmla="*/ 250 w 633"/>
                <a:gd name="T45" fmla="*/ 0 h 1"/>
                <a:gd name="T46" fmla="*/ 262 w 633"/>
                <a:gd name="T47" fmla="*/ 0 h 1"/>
                <a:gd name="T48" fmla="*/ 274 w 633"/>
                <a:gd name="T49" fmla="*/ 0 h 1"/>
                <a:gd name="T50" fmla="*/ 286 w 633"/>
                <a:gd name="T51" fmla="*/ 0 h 1"/>
                <a:gd name="T52" fmla="*/ 298 w 633"/>
                <a:gd name="T53" fmla="*/ 0 h 1"/>
                <a:gd name="T54" fmla="*/ 310 w 633"/>
                <a:gd name="T55" fmla="*/ 0 h 1"/>
                <a:gd name="T56" fmla="*/ 322 w 633"/>
                <a:gd name="T57" fmla="*/ 0 h 1"/>
                <a:gd name="T58" fmla="*/ 334 w 633"/>
                <a:gd name="T59" fmla="*/ 0 h 1"/>
                <a:gd name="T60" fmla="*/ 346 w 633"/>
                <a:gd name="T61" fmla="*/ 0 h 1"/>
                <a:gd name="T62" fmla="*/ 358 w 633"/>
                <a:gd name="T63" fmla="*/ 0 h 1"/>
                <a:gd name="T64" fmla="*/ 369 w 633"/>
                <a:gd name="T65" fmla="*/ 0 h 1"/>
                <a:gd name="T66" fmla="*/ 381 w 633"/>
                <a:gd name="T67" fmla="*/ 0 h 1"/>
                <a:gd name="T68" fmla="*/ 393 w 633"/>
                <a:gd name="T69" fmla="*/ 0 h 1"/>
                <a:gd name="T70" fmla="*/ 405 w 633"/>
                <a:gd name="T71" fmla="*/ 0 h 1"/>
                <a:gd name="T72" fmla="*/ 417 w 633"/>
                <a:gd name="T73" fmla="*/ 0 h 1"/>
                <a:gd name="T74" fmla="*/ 429 w 633"/>
                <a:gd name="T75" fmla="*/ 0 h 1"/>
                <a:gd name="T76" fmla="*/ 441 w 633"/>
                <a:gd name="T77" fmla="*/ 0 h 1"/>
                <a:gd name="T78" fmla="*/ 453 w 633"/>
                <a:gd name="T79" fmla="*/ 0 h 1"/>
                <a:gd name="T80" fmla="*/ 465 w 633"/>
                <a:gd name="T81" fmla="*/ 0 h 1"/>
                <a:gd name="T82" fmla="*/ 477 w 633"/>
                <a:gd name="T83" fmla="*/ 0 h 1"/>
                <a:gd name="T84" fmla="*/ 489 w 633"/>
                <a:gd name="T85" fmla="*/ 0 h 1"/>
                <a:gd name="T86" fmla="*/ 501 w 633"/>
                <a:gd name="T87" fmla="*/ 0 h 1"/>
                <a:gd name="T88" fmla="*/ 512 w 633"/>
                <a:gd name="T89" fmla="*/ 0 h 1"/>
                <a:gd name="T90" fmla="*/ 524 w 633"/>
                <a:gd name="T91" fmla="*/ 0 h 1"/>
                <a:gd name="T92" fmla="*/ 536 w 633"/>
                <a:gd name="T93" fmla="*/ 0 h 1"/>
                <a:gd name="T94" fmla="*/ 548 w 633"/>
                <a:gd name="T95" fmla="*/ 0 h 1"/>
                <a:gd name="T96" fmla="*/ 560 w 633"/>
                <a:gd name="T97" fmla="*/ 0 h 1"/>
                <a:gd name="T98" fmla="*/ 572 w 633"/>
                <a:gd name="T99" fmla="*/ 0 h 1"/>
                <a:gd name="T100" fmla="*/ 584 w 633"/>
                <a:gd name="T101" fmla="*/ 0 h 1"/>
                <a:gd name="T102" fmla="*/ 596 w 633"/>
                <a:gd name="T103" fmla="*/ 0 h 1"/>
                <a:gd name="T104" fmla="*/ 608 w 633"/>
                <a:gd name="T105" fmla="*/ 0 h 1"/>
                <a:gd name="T106" fmla="*/ 620 w 633"/>
                <a:gd name="T107" fmla="*/ 0 h 1"/>
                <a:gd name="T108" fmla="*/ 632 w 633"/>
                <a:gd name="T109" fmla="*/ 0 h 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3"/>
                <a:gd name="T166" fmla="*/ 0 h 1"/>
                <a:gd name="T167" fmla="*/ 633 w 633"/>
                <a:gd name="T168" fmla="*/ 1 h 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3" h="1">
                  <a:moveTo>
                    <a:pt x="0" y="0"/>
                  </a:moveTo>
                  <a:lnTo>
                    <a:pt x="0" y="0"/>
                  </a:lnTo>
                  <a:lnTo>
                    <a:pt x="12" y="0"/>
                  </a:lnTo>
                  <a:lnTo>
                    <a:pt x="24" y="0"/>
                  </a:lnTo>
                  <a:lnTo>
                    <a:pt x="36" y="0"/>
                  </a:lnTo>
                  <a:lnTo>
                    <a:pt x="48" y="0"/>
                  </a:lnTo>
                  <a:lnTo>
                    <a:pt x="60" y="0"/>
                  </a:lnTo>
                  <a:lnTo>
                    <a:pt x="72" y="0"/>
                  </a:lnTo>
                  <a:lnTo>
                    <a:pt x="83" y="0"/>
                  </a:lnTo>
                  <a:lnTo>
                    <a:pt x="95" y="0"/>
                  </a:lnTo>
                  <a:lnTo>
                    <a:pt x="107" y="0"/>
                  </a:lnTo>
                  <a:lnTo>
                    <a:pt x="119" y="0"/>
                  </a:lnTo>
                  <a:lnTo>
                    <a:pt x="131" y="0"/>
                  </a:lnTo>
                  <a:lnTo>
                    <a:pt x="143" y="0"/>
                  </a:lnTo>
                  <a:lnTo>
                    <a:pt x="155" y="0"/>
                  </a:lnTo>
                  <a:lnTo>
                    <a:pt x="167" y="0"/>
                  </a:lnTo>
                  <a:lnTo>
                    <a:pt x="179" y="0"/>
                  </a:lnTo>
                  <a:lnTo>
                    <a:pt x="191" y="0"/>
                  </a:lnTo>
                  <a:lnTo>
                    <a:pt x="203" y="0"/>
                  </a:lnTo>
                  <a:lnTo>
                    <a:pt x="215" y="0"/>
                  </a:lnTo>
                  <a:lnTo>
                    <a:pt x="226" y="0"/>
                  </a:lnTo>
                  <a:lnTo>
                    <a:pt x="238" y="0"/>
                  </a:lnTo>
                  <a:lnTo>
                    <a:pt x="250" y="0"/>
                  </a:lnTo>
                  <a:lnTo>
                    <a:pt x="262" y="0"/>
                  </a:lnTo>
                  <a:lnTo>
                    <a:pt x="274" y="0"/>
                  </a:lnTo>
                  <a:lnTo>
                    <a:pt x="286" y="0"/>
                  </a:lnTo>
                  <a:lnTo>
                    <a:pt x="298" y="0"/>
                  </a:lnTo>
                  <a:lnTo>
                    <a:pt x="310" y="0"/>
                  </a:lnTo>
                  <a:lnTo>
                    <a:pt x="322" y="0"/>
                  </a:lnTo>
                  <a:lnTo>
                    <a:pt x="334" y="0"/>
                  </a:lnTo>
                  <a:lnTo>
                    <a:pt x="346" y="0"/>
                  </a:lnTo>
                  <a:lnTo>
                    <a:pt x="358" y="0"/>
                  </a:lnTo>
                  <a:lnTo>
                    <a:pt x="369" y="0"/>
                  </a:lnTo>
                  <a:lnTo>
                    <a:pt x="381" y="0"/>
                  </a:lnTo>
                  <a:lnTo>
                    <a:pt x="393" y="0"/>
                  </a:lnTo>
                  <a:lnTo>
                    <a:pt x="405" y="0"/>
                  </a:lnTo>
                  <a:lnTo>
                    <a:pt x="417" y="0"/>
                  </a:lnTo>
                  <a:lnTo>
                    <a:pt x="429" y="0"/>
                  </a:lnTo>
                  <a:lnTo>
                    <a:pt x="441" y="0"/>
                  </a:lnTo>
                  <a:lnTo>
                    <a:pt x="453" y="0"/>
                  </a:lnTo>
                  <a:lnTo>
                    <a:pt x="465" y="0"/>
                  </a:lnTo>
                  <a:lnTo>
                    <a:pt x="477" y="0"/>
                  </a:lnTo>
                  <a:lnTo>
                    <a:pt x="489" y="0"/>
                  </a:lnTo>
                  <a:lnTo>
                    <a:pt x="501" y="0"/>
                  </a:lnTo>
                  <a:lnTo>
                    <a:pt x="512" y="0"/>
                  </a:lnTo>
                  <a:lnTo>
                    <a:pt x="524" y="0"/>
                  </a:lnTo>
                  <a:lnTo>
                    <a:pt x="536" y="0"/>
                  </a:lnTo>
                  <a:lnTo>
                    <a:pt x="548" y="0"/>
                  </a:lnTo>
                  <a:lnTo>
                    <a:pt x="560" y="0"/>
                  </a:lnTo>
                  <a:lnTo>
                    <a:pt x="572" y="0"/>
                  </a:lnTo>
                  <a:lnTo>
                    <a:pt x="584" y="0"/>
                  </a:lnTo>
                  <a:lnTo>
                    <a:pt x="596" y="0"/>
                  </a:lnTo>
                  <a:lnTo>
                    <a:pt x="608" y="0"/>
                  </a:lnTo>
                  <a:lnTo>
                    <a:pt x="620" y="0"/>
                  </a:lnTo>
                  <a:lnTo>
                    <a:pt x="632"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44" name="Freeform 45"/>
            <p:cNvSpPr>
              <a:spLocks/>
            </p:cNvSpPr>
            <p:nvPr/>
          </p:nvSpPr>
          <p:spPr bwMode="auto">
            <a:xfrm>
              <a:off x="1131" y="3549"/>
              <a:ext cx="382" cy="1"/>
            </a:xfrm>
            <a:custGeom>
              <a:avLst/>
              <a:gdLst>
                <a:gd name="T0" fmla="*/ 0 w 382"/>
                <a:gd name="T1" fmla="*/ 0 h 1"/>
                <a:gd name="T2" fmla="*/ 0 w 382"/>
                <a:gd name="T3" fmla="*/ 0 h 1"/>
                <a:gd name="T4" fmla="*/ 12 w 382"/>
                <a:gd name="T5" fmla="*/ 0 h 1"/>
                <a:gd name="T6" fmla="*/ 24 w 382"/>
                <a:gd name="T7" fmla="*/ 0 h 1"/>
                <a:gd name="T8" fmla="*/ 36 w 382"/>
                <a:gd name="T9" fmla="*/ 0 h 1"/>
                <a:gd name="T10" fmla="*/ 48 w 382"/>
                <a:gd name="T11" fmla="*/ 0 h 1"/>
                <a:gd name="T12" fmla="*/ 60 w 382"/>
                <a:gd name="T13" fmla="*/ 0 h 1"/>
                <a:gd name="T14" fmla="*/ 72 w 382"/>
                <a:gd name="T15" fmla="*/ 0 h 1"/>
                <a:gd name="T16" fmla="*/ 84 w 382"/>
                <a:gd name="T17" fmla="*/ 0 h 1"/>
                <a:gd name="T18" fmla="*/ 95 w 382"/>
                <a:gd name="T19" fmla="*/ 0 h 1"/>
                <a:gd name="T20" fmla="*/ 107 w 382"/>
                <a:gd name="T21" fmla="*/ 0 h 1"/>
                <a:gd name="T22" fmla="*/ 119 w 382"/>
                <a:gd name="T23" fmla="*/ 0 h 1"/>
                <a:gd name="T24" fmla="*/ 131 w 382"/>
                <a:gd name="T25" fmla="*/ 0 h 1"/>
                <a:gd name="T26" fmla="*/ 143 w 382"/>
                <a:gd name="T27" fmla="*/ 0 h 1"/>
                <a:gd name="T28" fmla="*/ 155 w 382"/>
                <a:gd name="T29" fmla="*/ 0 h 1"/>
                <a:gd name="T30" fmla="*/ 167 w 382"/>
                <a:gd name="T31" fmla="*/ 0 h 1"/>
                <a:gd name="T32" fmla="*/ 179 w 382"/>
                <a:gd name="T33" fmla="*/ 0 h 1"/>
                <a:gd name="T34" fmla="*/ 191 w 382"/>
                <a:gd name="T35" fmla="*/ 0 h 1"/>
                <a:gd name="T36" fmla="*/ 203 w 382"/>
                <a:gd name="T37" fmla="*/ 0 h 1"/>
                <a:gd name="T38" fmla="*/ 215 w 382"/>
                <a:gd name="T39" fmla="*/ 0 h 1"/>
                <a:gd name="T40" fmla="*/ 227 w 382"/>
                <a:gd name="T41" fmla="*/ 0 h 1"/>
                <a:gd name="T42" fmla="*/ 238 w 382"/>
                <a:gd name="T43" fmla="*/ 0 h 1"/>
                <a:gd name="T44" fmla="*/ 250 w 382"/>
                <a:gd name="T45" fmla="*/ 0 h 1"/>
                <a:gd name="T46" fmla="*/ 262 w 382"/>
                <a:gd name="T47" fmla="*/ 0 h 1"/>
                <a:gd name="T48" fmla="*/ 274 w 382"/>
                <a:gd name="T49" fmla="*/ 0 h 1"/>
                <a:gd name="T50" fmla="*/ 286 w 382"/>
                <a:gd name="T51" fmla="*/ 0 h 1"/>
                <a:gd name="T52" fmla="*/ 298 w 382"/>
                <a:gd name="T53" fmla="*/ 0 h 1"/>
                <a:gd name="T54" fmla="*/ 310 w 382"/>
                <a:gd name="T55" fmla="*/ 0 h 1"/>
                <a:gd name="T56" fmla="*/ 322 w 382"/>
                <a:gd name="T57" fmla="*/ 0 h 1"/>
                <a:gd name="T58" fmla="*/ 334 w 382"/>
                <a:gd name="T59" fmla="*/ 0 h 1"/>
                <a:gd name="T60" fmla="*/ 346 w 382"/>
                <a:gd name="T61" fmla="*/ 0 h 1"/>
                <a:gd name="T62" fmla="*/ 358 w 382"/>
                <a:gd name="T63" fmla="*/ 0 h 1"/>
                <a:gd name="T64" fmla="*/ 370 w 382"/>
                <a:gd name="T65" fmla="*/ 0 h 1"/>
                <a:gd name="T66" fmla="*/ 381 w 382"/>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2"/>
                <a:gd name="T103" fmla="*/ 0 h 1"/>
                <a:gd name="T104" fmla="*/ 382 w 382"/>
                <a:gd name="T105" fmla="*/ 1 h 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2" h="1">
                  <a:moveTo>
                    <a:pt x="0" y="0"/>
                  </a:moveTo>
                  <a:lnTo>
                    <a:pt x="0" y="0"/>
                  </a:lnTo>
                  <a:lnTo>
                    <a:pt x="12" y="0"/>
                  </a:lnTo>
                  <a:lnTo>
                    <a:pt x="24" y="0"/>
                  </a:lnTo>
                  <a:lnTo>
                    <a:pt x="36" y="0"/>
                  </a:lnTo>
                  <a:lnTo>
                    <a:pt x="48" y="0"/>
                  </a:lnTo>
                  <a:lnTo>
                    <a:pt x="60" y="0"/>
                  </a:lnTo>
                  <a:lnTo>
                    <a:pt x="72" y="0"/>
                  </a:lnTo>
                  <a:lnTo>
                    <a:pt x="84" y="0"/>
                  </a:lnTo>
                  <a:lnTo>
                    <a:pt x="95" y="0"/>
                  </a:lnTo>
                  <a:lnTo>
                    <a:pt x="107" y="0"/>
                  </a:lnTo>
                  <a:lnTo>
                    <a:pt x="119" y="0"/>
                  </a:lnTo>
                  <a:lnTo>
                    <a:pt x="131" y="0"/>
                  </a:lnTo>
                  <a:lnTo>
                    <a:pt x="143" y="0"/>
                  </a:lnTo>
                  <a:lnTo>
                    <a:pt x="155" y="0"/>
                  </a:lnTo>
                  <a:lnTo>
                    <a:pt x="167" y="0"/>
                  </a:lnTo>
                  <a:lnTo>
                    <a:pt x="179" y="0"/>
                  </a:lnTo>
                  <a:lnTo>
                    <a:pt x="191" y="0"/>
                  </a:lnTo>
                  <a:lnTo>
                    <a:pt x="203" y="0"/>
                  </a:lnTo>
                  <a:lnTo>
                    <a:pt x="215" y="0"/>
                  </a:lnTo>
                  <a:lnTo>
                    <a:pt x="227" y="0"/>
                  </a:lnTo>
                  <a:lnTo>
                    <a:pt x="238" y="0"/>
                  </a:lnTo>
                  <a:lnTo>
                    <a:pt x="250" y="0"/>
                  </a:lnTo>
                  <a:lnTo>
                    <a:pt x="262" y="0"/>
                  </a:lnTo>
                  <a:lnTo>
                    <a:pt x="274" y="0"/>
                  </a:lnTo>
                  <a:lnTo>
                    <a:pt x="286" y="0"/>
                  </a:lnTo>
                  <a:lnTo>
                    <a:pt x="298" y="0"/>
                  </a:lnTo>
                  <a:lnTo>
                    <a:pt x="310" y="0"/>
                  </a:lnTo>
                  <a:lnTo>
                    <a:pt x="322" y="0"/>
                  </a:lnTo>
                  <a:lnTo>
                    <a:pt x="334" y="0"/>
                  </a:lnTo>
                  <a:lnTo>
                    <a:pt x="346" y="0"/>
                  </a:lnTo>
                  <a:lnTo>
                    <a:pt x="358" y="0"/>
                  </a:lnTo>
                  <a:lnTo>
                    <a:pt x="370" y="0"/>
                  </a:lnTo>
                  <a:lnTo>
                    <a:pt x="381"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45" name="Freeform 46"/>
            <p:cNvSpPr>
              <a:spLocks/>
            </p:cNvSpPr>
            <p:nvPr/>
          </p:nvSpPr>
          <p:spPr bwMode="auto">
            <a:xfrm>
              <a:off x="1512" y="3549"/>
              <a:ext cx="252" cy="1"/>
            </a:xfrm>
            <a:custGeom>
              <a:avLst/>
              <a:gdLst>
                <a:gd name="T0" fmla="*/ 0 w 252"/>
                <a:gd name="T1" fmla="*/ 0 h 1"/>
                <a:gd name="T2" fmla="*/ 0 w 252"/>
                <a:gd name="T3" fmla="*/ 0 h 1"/>
                <a:gd name="T4" fmla="*/ 12 w 252"/>
                <a:gd name="T5" fmla="*/ 0 h 1"/>
                <a:gd name="T6" fmla="*/ 24 w 252"/>
                <a:gd name="T7" fmla="*/ 0 h 1"/>
                <a:gd name="T8" fmla="*/ 36 w 252"/>
                <a:gd name="T9" fmla="*/ 0 h 1"/>
                <a:gd name="T10" fmla="*/ 48 w 252"/>
                <a:gd name="T11" fmla="*/ 0 h 1"/>
                <a:gd name="T12" fmla="*/ 60 w 252"/>
                <a:gd name="T13" fmla="*/ 0 h 1"/>
                <a:gd name="T14" fmla="*/ 72 w 252"/>
                <a:gd name="T15" fmla="*/ 0 h 1"/>
                <a:gd name="T16" fmla="*/ 84 w 252"/>
                <a:gd name="T17" fmla="*/ 0 h 1"/>
                <a:gd name="T18" fmla="*/ 96 w 252"/>
                <a:gd name="T19" fmla="*/ 0 h 1"/>
                <a:gd name="T20" fmla="*/ 108 w 252"/>
                <a:gd name="T21" fmla="*/ 0 h 1"/>
                <a:gd name="T22" fmla="*/ 120 w 252"/>
                <a:gd name="T23" fmla="*/ 0 h 1"/>
                <a:gd name="T24" fmla="*/ 132 w 252"/>
                <a:gd name="T25" fmla="*/ 0 h 1"/>
                <a:gd name="T26" fmla="*/ 143 w 252"/>
                <a:gd name="T27" fmla="*/ 0 h 1"/>
                <a:gd name="T28" fmla="*/ 155 w 252"/>
                <a:gd name="T29" fmla="*/ 0 h 1"/>
                <a:gd name="T30" fmla="*/ 167 w 252"/>
                <a:gd name="T31" fmla="*/ 0 h 1"/>
                <a:gd name="T32" fmla="*/ 179 w 252"/>
                <a:gd name="T33" fmla="*/ 0 h 1"/>
                <a:gd name="T34" fmla="*/ 191 w 252"/>
                <a:gd name="T35" fmla="*/ 0 h 1"/>
                <a:gd name="T36" fmla="*/ 203 w 252"/>
                <a:gd name="T37" fmla="*/ 0 h 1"/>
                <a:gd name="T38" fmla="*/ 215 w 252"/>
                <a:gd name="T39" fmla="*/ 0 h 1"/>
                <a:gd name="T40" fmla="*/ 227 w 252"/>
                <a:gd name="T41" fmla="*/ 0 h 1"/>
                <a:gd name="T42" fmla="*/ 239 w 252"/>
                <a:gd name="T43" fmla="*/ 0 h 1"/>
                <a:gd name="T44" fmla="*/ 251 w 252"/>
                <a:gd name="T45" fmla="*/ 0 h 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2"/>
                <a:gd name="T70" fmla="*/ 0 h 1"/>
                <a:gd name="T71" fmla="*/ 252 w 252"/>
                <a:gd name="T72" fmla="*/ 1 h 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2" h="1">
                  <a:moveTo>
                    <a:pt x="0" y="0"/>
                  </a:moveTo>
                  <a:lnTo>
                    <a:pt x="0" y="0"/>
                  </a:lnTo>
                  <a:lnTo>
                    <a:pt x="12" y="0"/>
                  </a:lnTo>
                  <a:lnTo>
                    <a:pt x="24" y="0"/>
                  </a:lnTo>
                  <a:lnTo>
                    <a:pt x="36" y="0"/>
                  </a:lnTo>
                  <a:lnTo>
                    <a:pt x="48" y="0"/>
                  </a:lnTo>
                  <a:lnTo>
                    <a:pt x="60" y="0"/>
                  </a:lnTo>
                  <a:lnTo>
                    <a:pt x="72" y="0"/>
                  </a:lnTo>
                  <a:lnTo>
                    <a:pt x="84" y="0"/>
                  </a:lnTo>
                  <a:lnTo>
                    <a:pt x="96" y="0"/>
                  </a:lnTo>
                  <a:lnTo>
                    <a:pt x="108" y="0"/>
                  </a:lnTo>
                  <a:lnTo>
                    <a:pt x="120" y="0"/>
                  </a:lnTo>
                  <a:lnTo>
                    <a:pt x="132" y="0"/>
                  </a:lnTo>
                  <a:lnTo>
                    <a:pt x="143" y="0"/>
                  </a:lnTo>
                  <a:lnTo>
                    <a:pt x="155" y="0"/>
                  </a:lnTo>
                  <a:lnTo>
                    <a:pt x="167" y="0"/>
                  </a:lnTo>
                  <a:lnTo>
                    <a:pt x="179" y="0"/>
                  </a:lnTo>
                  <a:lnTo>
                    <a:pt x="191" y="0"/>
                  </a:lnTo>
                  <a:lnTo>
                    <a:pt x="203" y="0"/>
                  </a:lnTo>
                  <a:lnTo>
                    <a:pt x="215" y="0"/>
                  </a:lnTo>
                  <a:lnTo>
                    <a:pt x="227" y="0"/>
                  </a:lnTo>
                  <a:lnTo>
                    <a:pt x="239" y="0"/>
                  </a:lnTo>
                  <a:lnTo>
                    <a:pt x="251"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46" name="Freeform 47"/>
            <p:cNvSpPr>
              <a:spLocks/>
            </p:cNvSpPr>
            <p:nvPr/>
          </p:nvSpPr>
          <p:spPr bwMode="auto">
            <a:xfrm>
              <a:off x="1775" y="3561"/>
              <a:ext cx="620" cy="1"/>
            </a:xfrm>
            <a:custGeom>
              <a:avLst/>
              <a:gdLst>
                <a:gd name="T0" fmla="*/ 0 w 620"/>
                <a:gd name="T1" fmla="*/ 0 h 1"/>
                <a:gd name="T2" fmla="*/ 0 w 620"/>
                <a:gd name="T3" fmla="*/ 0 h 1"/>
                <a:gd name="T4" fmla="*/ 11 w 620"/>
                <a:gd name="T5" fmla="*/ 0 h 1"/>
                <a:gd name="T6" fmla="*/ 23 w 620"/>
                <a:gd name="T7" fmla="*/ 0 h 1"/>
                <a:gd name="T8" fmla="*/ 35 w 620"/>
                <a:gd name="T9" fmla="*/ 0 h 1"/>
                <a:gd name="T10" fmla="*/ 47 w 620"/>
                <a:gd name="T11" fmla="*/ 0 h 1"/>
                <a:gd name="T12" fmla="*/ 59 w 620"/>
                <a:gd name="T13" fmla="*/ 0 h 1"/>
                <a:gd name="T14" fmla="*/ 71 w 620"/>
                <a:gd name="T15" fmla="*/ 0 h 1"/>
                <a:gd name="T16" fmla="*/ 83 w 620"/>
                <a:gd name="T17" fmla="*/ 0 h 1"/>
                <a:gd name="T18" fmla="*/ 95 w 620"/>
                <a:gd name="T19" fmla="*/ 0 h 1"/>
                <a:gd name="T20" fmla="*/ 107 w 620"/>
                <a:gd name="T21" fmla="*/ 0 h 1"/>
                <a:gd name="T22" fmla="*/ 119 w 620"/>
                <a:gd name="T23" fmla="*/ 0 h 1"/>
                <a:gd name="T24" fmla="*/ 131 w 620"/>
                <a:gd name="T25" fmla="*/ 0 h 1"/>
                <a:gd name="T26" fmla="*/ 143 w 620"/>
                <a:gd name="T27" fmla="*/ 0 h 1"/>
                <a:gd name="T28" fmla="*/ 154 w 620"/>
                <a:gd name="T29" fmla="*/ 0 h 1"/>
                <a:gd name="T30" fmla="*/ 166 w 620"/>
                <a:gd name="T31" fmla="*/ 0 h 1"/>
                <a:gd name="T32" fmla="*/ 178 w 620"/>
                <a:gd name="T33" fmla="*/ 0 h 1"/>
                <a:gd name="T34" fmla="*/ 190 w 620"/>
                <a:gd name="T35" fmla="*/ 0 h 1"/>
                <a:gd name="T36" fmla="*/ 202 w 620"/>
                <a:gd name="T37" fmla="*/ 0 h 1"/>
                <a:gd name="T38" fmla="*/ 214 w 620"/>
                <a:gd name="T39" fmla="*/ 0 h 1"/>
                <a:gd name="T40" fmla="*/ 226 w 620"/>
                <a:gd name="T41" fmla="*/ 0 h 1"/>
                <a:gd name="T42" fmla="*/ 238 w 620"/>
                <a:gd name="T43" fmla="*/ 0 h 1"/>
                <a:gd name="T44" fmla="*/ 250 w 620"/>
                <a:gd name="T45" fmla="*/ 0 h 1"/>
                <a:gd name="T46" fmla="*/ 262 w 620"/>
                <a:gd name="T47" fmla="*/ 0 h 1"/>
                <a:gd name="T48" fmla="*/ 274 w 620"/>
                <a:gd name="T49" fmla="*/ 0 h 1"/>
                <a:gd name="T50" fmla="*/ 286 w 620"/>
                <a:gd name="T51" fmla="*/ 0 h 1"/>
                <a:gd name="T52" fmla="*/ 297 w 620"/>
                <a:gd name="T53" fmla="*/ 0 h 1"/>
                <a:gd name="T54" fmla="*/ 309 w 620"/>
                <a:gd name="T55" fmla="*/ 0 h 1"/>
                <a:gd name="T56" fmla="*/ 321 w 620"/>
                <a:gd name="T57" fmla="*/ 0 h 1"/>
                <a:gd name="T58" fmla="*/ 333 w 620"/>
                <a:gd name="T59" fmla="*/ 0 h 1"/>
                <a:gd name="T60" fmla="*/ 345 w 620"/>
                <a:gd name="T61" fmla="*/ 0 h 1"/>
                <a:gd name="T62" fmla="*/ 357 w 620"/>
                <a:gd name="T63" fmla="*/ 0 h 1"/>
                <a:gd name="T64" fmla="*/ 369 w 620"/>
                <a:gd name="T65" fmla="*/ 0 h 1"/>
                <a:gd name="T66" fmla="*/ 381 w 620"/>
                <a:gd name="T67" fmla="*/ 0 h 1"/>
                <a:gd name="T68" fmla="*/ 393 w 620"/>
                <a:gd name="T69" fmla="*/ 0 h 1"/>
                <a:gd name="T70" fmla="*/ 405 w 620"/>
                <a:gd name="T71" fmla="*/ 0 h 1"/>
                <a:gd name="T72" fmla="*/ 417 w 620"/>
                <a:gd name="T73" fmla="*/ 0 h 1"/>
                <a:gd name="T74" fmla="*/ 429 w 620"/>
                <a:gd name="T75" fmla="*/ 0 h 1"/>
                <a:gd name="T76" fmla="*/ 440 w 620"/>
                <a:gd name="T77" fmla="*/ 0 h 1"/>
                <a:gd name="T78" fmla="*/ 452 w 620"/>
                <a:gd name="T79" fmla="*/ 0 h 1"/>
                <a:gd name="T80" fmla="*/ 464 w 620"/>
                <a:gd name="T81" fmla="*/ 0 h 1"/>
                <a:gd name="T82" fmla="*/ 476 w 620"/>
                <a:gd name="T83" fmla="*/ 0 h 1"/>
                <a:gd name="T84" fmla="*/ 488 w 620"/>
                <a:gd name="T85" fmla="*/ 0 h 1"/>
                <a:gd name="T86" fmla="*/ 500 w 620"/>
                <a:gd name="T87" fmla="*/ 0 h 1"/>
                <a:gd name="T88" fmla="*/ 512 w 620"/>
                <a:gd name="T89" fmla="*/ 0 h 1"/>
                <a:gd name="T90" fmla="*/ 524 w 620"/>
                <a:gd name="T91" fmla="*/ 0 h 1"/>
                <a:gd name="T92" fmla="*/ 536 w 620"/>
                <a:gd name="T93" fmla="*/ 0 h 1"/>
                <a:gd name="T94" fmla="*/ 548 w 620"/>
                <a:gd name="T95" fmla="*/ 0 h 1"/>
                <a:gd name="T96" fmla="*/ 560 w 620"/>
                <a:gd name="T97" fmla="*/ 0 h 1"/>
                <a:gd name="T98" fmla="*/ 572 w 620"/>
                <a:gd name="T99" fmla="*/ 0 h 1"/>
                <a:gd name="T100" fmla="*/ 583 w 620"/>
                <a:gd name="T101" fmla="*/ 0 h 1"/>
                <a:gd name="T102" fmla="*/ 595 w 620"/>
                <a:gd name="T103" fmla="*/ 0 h 1"/>
                <a:gd name="T104" fmla="*/ 607 w 620"/>
                <a:gd name="T105" fmla="*/ 0 h 1"/>
                <a:gd name="T106" fmla="*/ 619 w 620"/>
                <a:gd name="T107" fmla="*/ 0 h 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0"/>
                <a:gd name="T163" fmla="*/ 0 h 1"/>
                <a:gd name="T164" fmla="*/ 620 w 620"/>
                <a:gd name="T165" fmla="*/ 1 h 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0" h="1">
                  <a:moveTo>
                    <a:pt x="0" y="0"/>
                  </a:moveTo>
                  <a:lnTo>
                    <a:pt x="0" y="0"/>
                  </a:lnTo>
                  <a:lnTo>
                    <a:pt x="11" y="0"/>
                  </a:lnTo>
                  <a:lnTo>
                    <a:pt x="23" y="0"/>
                  </a:lnTo>
                  <a:lnTo>
                    <a:pt x="35" y="0"/>
                  </a:lnTo>
                  <a:lnTo>
                    <a:pt x="47" y="0"/>
                  </a:lnTo>
                  <a:lnTo>
                    <a:pt x="59" y="0"/>
                  </a:lnTo>
                  <a:lnTo>
                    <a:pt x="71" y="0"/>
                  </a:lnTo>
                  <a:lnTo>
                    <a:pt x="83" y="0"/>
                  </a:lnTo>
                  <a:lnTo>
                    <a:pt x="95" y="0"/>
                  </a:lnTo>
                  <a:lnTo>
                    <a:pt x="107" y="0"/>
                  </a:lnTo>
                  <a:lnTo>
                    <a:pt x="119" y="0"/>
                  </a:lnTo>
                  <a:lnTo>
                    <a:pt x="131" y="0"/>
                  </a:lnTo>
                  <a:lnTo>
                    <a:pt x="143" y="0"/>
                  </a:lnTo>
                  <a:lnTo>
                    <a:pt x="154" y="0"/>
                  </a:lnTo>
                  <a:lnTo>
                    <a:pt x="166" y="0"/>
                  </a:lnTo>
                  <a:lnTo>
                    <a:pt x="178" y="0"/>
                  </a:lnTo>
                  <a:lnTo>
                    <a:pt x="190" y="0"/>
                  </a:lnTo>
                  <a:lnTo>
                    <a:pt x="202" y="0"/>
                  </a:lnTo>
                  <a:lnTo>
                    <a:pt x="214" y="0"/>
                  </a:lnTo>
                  <a:lnTo>
                    <a:pt x="226" y="0"/>
                  </a:lnTo>
                  <a:lnTo>
                    <a:pt x="238" y="0"/>
                  </a:lnTo>
                  <a:lnTo>
                    <a:pt x="250" y="0"/>
                  </a:lnTo>
                  <a:lnTo>
                    <a:pt x="262" y="0"/>
                  </a:lnTo>
                  <a:lnTo>
                    <a:pt x="274" y="0"/>
                  </a:lnTo>
                  <a:lnTo>
                    <a:pt x="286" y="0"/>
                  </a:lnTo>
                  <a:lnTo>
                    <a:pt x="297" y="0"/>
                  </a:lnTo>
                  <a:lnTo>
                    <a:pt x="309" y="0"/>
                  </a:lnTo>
                  <a:lnTo>
                    <a:pt x="321" y="0"/>
                  </a:lnTo>
                  <a:lnTo>
                    <a:pt x="333" y="0"/>
                  </a:lnTo>
                  <a:lnTo>
                    <a:pt x="345" y="0"/>
                  </a:lnTo>
                  <a:lnTo>
                    <a:pt x="357" y="0"/>
                  </a:lnTo>
                  <a:lnTo>
                    <a:pt x="369" y="0"/>
                  </a:lnTo>
                  <a:lnTo>
                    <a:pt x="381" y="0"/>
                  </a:lnTo>
                  <a:lnTo>
                    <a:pt x="393" y="0"/>
                  </a:lnTo>
                  <a:lnTo>
                    <a:pt x="405" y="0"/>
                  </a:lnTo>
                  <a:lnTo>
                    <a:pt x="417" y="0"/>
                  </a:lnTo>
                  <a:lnTo>
                    <a:pt x="429" y="0"/>
                  </a:lnTo>
                  <a:lnTo>
                    <a:pt x="440" y="0"/>
                  </a:lnTo>
                  <a:lnTo>
                    <a:pt x="452" y="0"/>
                  </a:lnTo>
                  <a:lnTo>
                    <a:pt x="464" y="0"/>
                  </a:lnTo>
                  <a:lnTo>
                    <a:pt x="476" y="0"/>
                  </a:lnTo>
                  <a:lnTo>
                    <a:pt x="488" y="0"/>
                  </a:lnTo>
                  <a:lnTo>
                    <a:pt x="500" y="0"/>
                  </a:lnTo>
                  <a:lnTo>
                    <a:pt x="512" y="0"/>
                  </a:lnTo>
                  <a:lnTo>
                    <a:pt x="524" y="0"/>
                  </a:lnTo>
                  <a:lnTo>
                    <a:pt x="536" y="0"/>
                  </a:lnTo>
                  <a:lnTo>
                    <a:pt x="548" y="0"/>
                  </a:lnTo>
                  <a:lnTo>
                    <a:pt x="560" y="0"/>
                  </a:lnTo>
                  <a:lnTo>
                    <a:pt x="572" y="0"/>
                  </a:lnTo>
                  <a:lnTo>
                    <a:pt x="583" y="0"/>
                  </a:lnTo>
                  <a:lnTo>
                    <a:pt x="595" y="0"/>
                  </a:lnTo>
                  <a:lnTo>
                    <a:pt x="607" y="0"/>
                  </a:lnTo>
                  <a:lnTo>
                    <a:pt x="619"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47" name="Freeform 48"/>
            <p:cNvSpPr>
              <a:spLocks/>
            </p:cNvSpPr>
            <p:nvPr/>
          </p:nvSpPr>
          <p:spPr bwMode="auto">
            <a:xfrm>
              <a:off x="1763" y="3549"/>
              <a:ext cx="501" cy="1"/>
            </a:xfrm>
            <a:custGeom>
              <a:avLst/>
              <a:gdLst>
                <a:gd name="T0" fmla="*/ 0 w 501"/>
                <a:gd name="T1" fmla="*/ 0 h 1"/>
                <a:gd name="T2" fmla="*/ 0 w 501"/>
                <a:gd name="T3" fmla="*/ 0 h 1"/>
                <a:gd name="T4" fmla="*/ 12 w 501"/>
                <a:gd name="T5" fmla="*/ 0 h 1"/>
                <a:gd name="T6" fmla="*/ 23 w 501"/>
                <a:gd name="T7" fmla="*/ 0 h 1"/>
                <a:gd name="T8" fmla="*/ 35 w 501"/>
                <a:gd name="T9" fmla="*/ 0 h 1"/>
                <a:gd name="T10" fmla="*/ 47 w 501"/>
                <a:gd name="T11" fmla="*/ 0 h 1"/>
                <a:gd name="T12" fmla="*/ 59 w 501"/>
                <a:gd name="T13" fmla="*/ 0 h 1"/>
                <a:gd name="T14" fmla="*/ 71 w 501"/>
                <a:gd name="T15" fmla="*/ 0 h 1"/>
                <a:gd name="T16" fmla="*/ 83 w 501"/>
                <a:gd name="T17" fmla="*/ 0 h 1"/>
                <a:gd name="T18" fmla="*/ 95 w 501"/>
                <a:gd name="T19" fmla="*/ 0 h 1"/>
                <a:gd name="T20" fmla="*/ 107 w 501"/>
                <a:gd name="T21" fmla="*/ 0 h 1"/>
                <a:gd name="T22" fmla="*/ 119 w 501"/>
                <a:gd name="T23" fmla="*/ 0 h 1"/>
                <a:gd name="T24" fmla="*/ 131 w 501"/>
                <a:gd name="T25" fmla="*/ 0 h 1"/>
                <a:gd name="T26" fmla="*/ 143 w 501"/>
                <a:gd name="T27" fmla="*/ 0 h 1"/>
                <a:gd name="T28" fmla="*/ 155 w 501"/>
                <a:gd name="T29" fmla="*/ 0 h 1"/>
                <a:gd name="T30" fmla="*/ 166 w 501"/>
                <a:gd name="T31" fmla="*/ 0 h 1"/>
                <a:gd name="T32" fmla="*/ 178 w 501"/>
                <a:gd name="T33" fmla="*/ 0 h 1"/>
                <a:gd name="T34" fmla="*/ 190 w 501"/>
                <a:gd name="T35" fmla="*/ 0 h 1"/>
                <a:gd name="T36" fmla="*/ 202 w 501"/>
                <a:gd name="T37" fmla="*/ 0 h 1"/>
                <a:gd name="T38" fmla="*/ 214 w 501"/>
                <a:gd name="T39" fmla="*/ 0 h 1"/>
                <a:gd name="T40" fmla="*/ 226 w 501"/>
                <a:gd name="T41" fmla="*/ 0 h 1"/>
                <a:gd name="T42" fmla="*/ 238 w 501"/>
                <a:gd name="T43" fmla="*/ 0 h 1"/>
                <a:gd name="T44" fmla="*/ 250 w 501"/>
                <a:gd name="T45" fmla="*/ 0 h 1"/>
                <a:gd name="T46" fmla="*/ 262 w 501"/>
                <a:gd name="T47" fmla="*/ 0 h 1"/>
                <a:gd name="T48" fmla="*/ 274 w 501"/>
                <a:gd name="T49" fmla="*/ 0 h 1"/>
                <a:gd name="T50" fmla="*/ 286 w 501"/>
                <a:gd name="T51" fmla="*/ 0 h 1"/>
                <a:gd name="T52" fmla="*/ 298 w 501"/>
                <a:gd name="T53" fmla="*/ 0 h 1"/>
                <a:gd name="T54" fmla="*/ 309 w 501"/>
                <a:gd name="T55" fmla="*/ 0 h 1"/>
                <a:gd name="T56" fmla="*/ 321 w 501"/>
                <a:gd name="T57" fmla="*/ 0 h 1"/>
                <a:gd name="T58" fmla="*/ 333 w 501"/>
                <a:gd name="T59" fmla="*/ 0 h 1"/>
                <a:gd name="T60" fmla="*/ 345 w 501"/>
                <a:gd name="T61" fmla="*/ 0 h 1"/>
                <a:gd name="T62" fmla="*/ 357 w 501"/>
                <a:gd name="T63" fmla="*/ 0 h 1"/>
                <a:gd name="T64" fmla="*/ 369 w 501"/>
                <a:gd name="T65" fmla="*/ 0 h 1"/>
                <a:gd name="T66" fmla="*/ 381 w 501"/>
                <a:gd name="T67" fmla="*/ 0 h 1"/>
                <a:gd name="T68" fmla="*/ 393 w 501"/>
                <a:gd name="T69" fmla="*/ 0 h 1"/>
                <a:gd name="T70" fmla="*/ 405 w 501"/>
                <a:gd name="T71" fmla="*/ 0 h 1"/>
                <a:gd name="T72" fmla="*/ 417 w 501"/>
                <a:gd name="T73" fmla="*/ 0 h 1"/>
                <a:gd name="T74" fmla="*/ 429 w 501"/>
                <a:gd name="T75" fmla="*/ 0 h 1"/>
                <a:gd name="T76" fmla="*/ 441 w 501"/>
                <a:gd name="T77" fmla="*/ 0 h 1"/>
                <a:gd name="T78" fmla="*/ 452 w 501"/>
                <a:gd name="T79" fmla="*/ 0 h 1"/>
                <a:gd name="T80" fmla="*/ 464 w 501"/>
                <a:gd name="T81" fmla="*/ 0 h 1"/>
                <a:gd name="T82" fmla="*/ 476 w 501"/>
                <a:gd name="T83" fmla="*/ 0 h 1"/>
                <a:gd name="T84" fmla="*/ 488 w 501"/>
                <a:gd name="T85" fmla="*/ 0 h 1"/>
                <a:gd name="T86" fmla="*/ 500 w 501"/>
                <a:gd name="T87" fmla="*/ 0 h 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1"/>
                <a:gd name="T133" fmla="*/ 0 h 1"/>
                <a:gd name="T134" fmla="*/ 501 w 501"/>
                <a:gd name="T135" fmla="*/ 1 h 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1" h="1">
                  <a:moveTo>
                    <a:pt x="0" y="0"/>
                  </a:moveTo>
                  <a:lnTo>
                    <a:pt x="0" y="0"/>
                  </a:lnTo>
                  <a:lnTo>
                    <a:pt x="12" y="0"/>
                  </a:lnTo>
                  <a:lnTo>
                    <a:pt x="23" y="0"/>
                  </a:lnTo>
                  <a:lnTo>
                    <a:pt x="35" y="0"/>
                  </a:lnTo>
                  <a:lnTo>
                    <a:pt x="47" y="0"/>
                  </a:lnTo>
                  <a:lnTo>
                    <a:pt x="59" y="0"/>
                  </a:lnTo>
                  <a:lnTo>
                    <a:pt x="71" y="0"/>
                  </a:lnTo>
                  <a:lnTo>
                    <a:pt x="83" y="0"/>
                  </a:lnTo>
                  <a:lnTo>
                    <a:pt x="95" y="0"/>
                  </a:lnTo>
                  <a:lnTo>
                    <a:pt x="107" y="0"/>
                  </a:lnTo>
                  <a:lnTo>
                    <a:pt x="119" y="0"/>
                  </a:lnTo>
                  <a:lnTo>
                    <a:pt x="131" y="0"/>
                  </a:lnTo>
                  <a:lnTo>
                    <a:pt x="143" y="0"/>
                  </a:lnTo>
                  <a:lnTo>
                    <a:pt x="155" y="0"/>
                  </a:lnTo>
                  <a:lnTo>
                    <a:pt x="166" y="0"/>
                  </a:lnTo>
                  <a:lnTo>
                    <a:pt x="178" y="0"/>
                  </a:lnTo>
                  <a:lnTo>
                    <a:pt x="190" y="0"/>
                  </a:lnTo>
                  <a:lnTo>
                    <a:pt x="202" y="0"/>
                  </a:lnTo>
                  <a:lnTo>
                    <a:pt x="214" y="0"/>
                  </a:lnTo>
                  <a:lnTo>
                    <a:pt x="226" y="0"/>
                  </a:lnTo>
                  <a:lnTo>
                    <a:pt x="238" y="0"/>
                  </a:lnTo>
                  <a:lnTo>
                    <a:pt x="250" y="0"/>
                  </a:lnTo>
                  <a:lnTo>
                    <a:pt x="262" y="0"/>
                  </a:lnTo>
                  <a:lnTo>
                    <a:pt x="274" y="0"/>
                  </a:lnTo>
                  <a:lnTo>
                    <a:pt x="286" y="0"/>
                  </a:lnTo>
                  <a:lnTo>
                    <a:pt x="298" y="0"/>
                  </a:lnTo>
                  <a:lnTo>
                    <a:pt x="309" y="0"/>
                  </a:lnTo>
                  <a:lnTo>
                    <a:pt x="321" y="0"/>
                  </a:lnTo>
                  <a:lnTo>
                    <a:pt x="333" y="0"/>
                  </a:lnTo>
                  <a:lnTo>
                    <a:pt x="345" y="0"/>
                  </a:lnTo>
                  <a:lnTo>
                    <a:pt x="357" y="0"/>
                  </a:lnTo>
                  <a:lnTo>
                    <a:pt x="369" y="0"/>
                  </a:lnTo>
                  <a:lnTo>
                    <a:pt x="381" y="0"/>
                  </a:lnTo>
                  <a:lnTo>
                    <a:pt x="393" y="0"/>
                  </a:lnTo>
                  <a:lnTo>
                    <a:pt x="405" y="0"/>
                  </a:lnTo>
                  <a:lnTo>
                    <a:pt x="417" y="0"/>
                  </a:lnTo>
                  <a:lnTo>
                    <a:pt x="429" y="0"/>
                  </a:lnTo>
                  <a:lnTo>
                    <a:pt x="441" y="0"/>
                  </a:lnTo>
                  <a:lnTo>
                    <a:pt x="452" y="0"/>
                  </a:lnTo>
                  <a:lnTo>
                    <a:pt x="464" y="0"/>
                  </a:lnTo>
                  <a:lnTo>
                    <a:pt x="476" y="0"/>
                  </a:lnTo>
                  <a:lnTo>
                    <a:pt x="488" y="0"/>
                  </a:lnTo>
                  <a:lnTo>
                    <a:pt x="500"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48" name="Freeform 49"/>
            <p:cNvSpPr>
              <a:spLocks/>
            </p:cNvSpPr>
            <p:nvPr/>
          </p:nvSpPr>
          <p:spPr bwMode="auto">
            <a:xfrm>
              <a:off x="2263" y="3549"/>
              <a:ext cx="120" cy="1"/>
            </a:xfrm>
            <a:custGeom>
              <a:avLst/>
              <a:gdLst>
                <a:gd name="T0" fmla="*/ 0 w 120"/>
                <a:gd name="T1" fmla="*/ 0 h 1"/>
                <a:gd name="T2" fmla="*/ 0 w 120"/>
                <a:gd name="T3" fmla="*/ 0 h 1"/>
                <a:gd name="T4" fmla="*/ 12 w 120"/>
                <a:gd name="T5" fmla="*/ 0 h 1"/>
                <a:gd name="T6" fmla="*/ 24 w 120"/>
                <a:gd name="T7" fmla="*/ 0 h 1"/>
                <a:gd name="T8" fmla="*/ 36 w 120"/>
                <a:gd name="T9" fmla="*/ 0 h 1"/>
                <a:gd name="T10" fmla="*/ 48 w 120"/>
                <a:gd name="T11" fmla="*/ 0 h 1"/>
                <a:gd name="T12" fmla="*/ 60 w 120"/>
                <a:gd name="T13" fmla="*/ 0 h 1"/>
                <a:gd name="T14" fmla="*/ 72 w 120"/>
                <a:gd name="T15" fmla="*/ 0 h 1"/>
                <a:gd name="T16" fmla="*/ 84 w 120"/>
                <a:gd name="T17" fmla="*/ 0 h 1"/>
                <a:gd name="T18" fmla="*/ 95 w 120"/>
                <a:gd name="T19" fmla="*/ 0 h 1"/>
                <a:gd name="T20" fmla="*/ 107 w 120"/>
                <a:gd name="T21" fmla="*/ 0 h 1"/>
                <a:gd name="T22" fmla="*/ 119 w 120"/>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0"/>
                <a:gd name="T37" fmla="*/ 0 h 1"/>
                <a:gd name="T38" fmla="*/ 120 w 120"/>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0" h="1">
                  <a:moveTo>
                    <a:pt x="0" y="0"/>
                  </a:moveTo>
                  <a:lnTo>
                    <a:pt x="0" y="0"/>
                  </a:lnTo>
                  <a:lnTo>
                    <a:pt x="12" y="0"/>
                  </a:lnTo>
                  <a:lnTo>
                    <a:pt x="24" y="0"/>
                  </a:lnTo>
                  <a:lnTo>
                    <a:pt x="36" y="0"/>
                  </a:lnTo>
                  <a:lnTo>
                    <a:pt x="48" y="0"/>
                  </a:lnTo>
                  <a:lnTo>
                    <a:pt x="60" y="0"/>
                  </a:lnTo>
                  <a:lnTo>
                    <a:pt x="72" y="0"/>
                  </a:lnTo>
                  <a:lnTo>
                    <a:pt x="84" y="0"/>
                  </a:lnTo>
                  <a:lnTo>
                    <a:pt x="95" y="0"/>
                  </a:lnTo>
                  <a:lnTo>
                    <a:pt x="107" y="0"/>
                  </a:lnTo>
                  <a:lnTo>
                    <a:pt x="119"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49" name="Freeform 50"/>
            <p:cNvSpPr>
              <a:spLocks/>
            </p:cNvSpPr>
            <p:nvPr/>
          </p:nvSpPr>
          <p:spPr bwMode="auto">
            <a:xfrm>
              <a:off x="2394" y="3335"/>
              <a:ext cx="633" cy="239"/>
            </a:xfrm>
            <a:custGeom>
              <a:avLst/>
              <a:gdLst>
                <a:gd name="T0" fmla="*/ 0 w 633"/>
                <a:gd name="T1" fmla="*/ 238 h 239"/>
                <a:gd name="T2" fmla="*/ 24 w 633"/>
                <a:gd name="T3" fmla="*/ 238 h 239"/>
                <a:gd name="T4" fmla="*/ 48 w 633"/>
                <a:gd name="T5" fmla="*/ 238 h 239"/>
                <a:gd name="T6" fmla="*/ 72 w 633"/>
                <a:gd name="T7" fmla="*/ 238 h 239"/>
                <a:gd name="T8" fmla="*/ 84 w 633"/>
                <a:gd name="T9" fmla="*/ 226 h 239"/>
                <a:gd name="T10" fmla="*/ 107 w 633"/>
                <a:gd name="T11" fmla="*/ 226 h 239"/>
                <a:gd name="T12" fmla="*/ 131 w 633"/>
                <a:gd name="T13" fmla="*/ 226 h 239"/>
                <a:gd name="T14" fmla="*/ 155 w 633"/>
                <a:gd name="T15" fmla="*/ 226 h 239"/>
                <a:gd name="T16" fmla="*/ 179 w 633"/>
                <a:gd name="T17" fmla="*/ 226 h 239"/>
                <a:gd name="T18" fmla="*/ 203 w 633"/>
                <a:gd name="T19" fmla="*/ 226 h 239"/>
                <a:gd name="T20" fmla="*/ 227 w 633"/>
                <a:gd name="T21" fmla="*/ 226 h 239"/>
                <a:gd name="T22" fmla="*/ 250 w 633"/>
                <a:gd name="T23" fmla="*/ 226 h 239"/>
                <a:gd name="T24" fmla="*/ 274 w 633"/>
                <a:gd name="T25" fmla="*/ 226 h 239"/>
                <a:gd name="T26" fmla="*/ 286 w 633"/>
                <a:gd name="T27" fmla="*/ 214 h 239"/>
                <a:gd name="T28" fmla="*/ 310 w 633"/>
                <a:gd name="T29" fmla="*/ 214 h 239"/>
                <a:gd name="T30" fmla="*/ 334 w 633"/>
                <a:gd name="T31" fmla="*/ 214 h 239"/>
                <a:gd name="T32" fmla="*/ 358 w 633"/>
                <a:gd name="T33" fmla="*/ 214 h 239"/>
                <a:gd name="T34" fmla="*/ 381 w 633"/>
                <a:gd name="T35" fmla="*/ 214 h 239"/>
                <a:gd name="T36" fmla="*/ 393 w 633"/>
                <a:gd name="T37" fmla="*/ 202 h 239"/>
                <a:gd name="T38" fmla="*/ 417 w 633"/>
                <a:gd name="T39" fmla="*/ 202 h 239"/>
                <a:gd name="T40" fmla="*/ 441 w 633"/>
                <a:gd name="T41" fmla="*/ 202 h 239"/>
                <a:gd name="T42" fmla="*/ 453 w 633"/>
                <a:gd name="T43" fmla="*/ 190 h 239"/>
                <a:gd name="T44" fmla="*/ 477 w 633"/>
                <a:gd name="T45" fmla="*/ 190 h 239"/>
                <a:gd name="T46" fmla="*/ 489 w 633"/>
                <a:gd name="T47" fmla="*/ 178 h 239"/>
                <a:gd name="T48" fmla="*/ 513 w 633"/>
                <a:gd name="T49" fmla="*/ 178 h 239"/>
                <a:gd name="T50" fmla="*/ 524 w 633"/>
                <a:gd name="T51" fmla="*/ 167 h 239"/>
                <a:gd name="T52" fmla="*/ 536 w 633"/>
                <a:gd name="T53" fmla="*/ 155 h 239"/>
                <a:gd name="T54" fmla="*/ 548 w 633"/>
                <a:gd name="T55" fmla="*/ 143 h 239"/>
                <a:gd name="T56" fmla="*/ 560 w 633"/>
                <a:gd name="T57" fmla="*/ 131 h 239"/>
                <a:gd name="T58" fmla="*/ 572 w 633"/>
                <a:gd name="T59" fmla="*/ 119 h 239"/>
                <a:gd name="T60" fmla="*/ 584 w 633"/>
                <a:gd name="T61" fmla="*/ 107 h 239"/>
                <a:gd name="T62" fmla="*/ 584 w 633"/>
                <a:gd name="T63" fmla="*/ 83 h 239"/>
                <a:gd name="T64" fmla="*/ 596 w 633"/>
                <a:gd name="T65" fmla="*/ 71 h 239"/>
                <a:gd name="T66" fmla="*/ 608 w 633"/>
                <a:gd name="T67" fmla="*/ 59 h 239"/>
                <a:gd name="T68" fmla="*/ 608 w 633"/>
                <a:gd name="T69" fmla="*/ 36 h 239"/>
                <a:gd name="T70" fmla="*/ 620 w 633"/>
                <a:gd name="T71" fmla="*/ 24 h 239"/>
                <a:gd name="T72" fmla="*/ 620 w 633"/>
                <a:gd name="T73" fmla="*/ 0 h 2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33"/>
                <a:gd name="T112" fmla="*/ 0 h 239"/>
                <a:gd name="T113" fmla="*/ 633 w 633"/>
                <a:gd name="T114" fmla="*/ 239 h 2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33" h="239">
                  <a:moveTo>
                    <a:pt x="0" y="238"/>
                  </a:moveTo>
                  <a:lnTo>
                    <a:pt x="0" y="238"/>
                  </a:lnTo>
                  <a:lnTo>
                    <a:pt x="12" y="238"/>
                  </a:lnTo>
                  <a:lnTo>
                    <a:pt x="24" y="238"/>
                  </a:lnTo>
                  <a:lnTo>
                    <a:pt x="36" y="238"/>
                  </a:lnTo>
                  <a:lnTo>
                    <a:pt x="48" y="238"/>
                  </a:lnTo>
                  <a:lnTo>
                    <a:pt x="60" y="238"/>
                  </a:lnTo>
                  <a:lnTo>
                    <a:pt x="72" y="238"/>
                  </a:lnTo>
                  <a:lnTo>
                    <a:pt x="72" y="226"/>
                  </a:lnTo>
                  <a:lnTo>
                    <a:pt x="84" y="226"/>
                  </a:lnTo>
                  <a:lnTo>
                    <a:pt x="96" y="226"/>
                  </a:lnTo>
                  <a:lnTo>
                    <a:pt x="107" y="226"/>
                  </a:lnTo>
                  <a:lnTo>
                    <a:pt x="119" y="226"/>
                  </a:lnTo>
                  <a:lnTo>
                    <a:pt x="131" y="226"/>
                  </a:lnTo>
                  <a:lnTo>
                    <a:pt x="143" y="226"/>
                  </a:lnTo>
                  <a:lnTo>
                    <a:pt x="155" y="226"/>
                  </a:lnTo>
                  <a:lnTo>
                    <a:pt x="167" y="226"/>
                  </a:lnTo>
                  <a:lnTo>
                    <a:pt x="179" y="226"/>
                  </a:lnTo>
                  <a:lnTo>
                    <a:pt x="191" y="226"/>
                  </a:lnTo>
                  <a:lnTo>
                    <a:pt x="203" y="226"/>
                  </a:lnTo>
                  <a:lnTo>
                    <a:pt x="215" y="226"/>
                  </a:lnTo>
                  <a:lnTo>
                    <a:pt x="227" y="226"/>
                  </a:lnTo>
                  <a:lnTo>
                    <a:pt x="238" y="226"/>
                  </a:lnTo>
                  <a:lnTo>
                    <a:pt x="250" y="226"/>
                  </a:lnTo>
                  <a:lnTo>
                    <a:pt x="262" y="226"/>
                  </a:lnTo>
                  <a:lnTo>
                    <a:pt x="274" y="226"/>
                  </a:lnTo>
                  <a:lnTo>
                    <a:pt x="286" y="226"/>
                  </a:lnTo>
                  <a:lnTo>
                    <a:pt x="286" y="214"/>
                  </a:lnTo>
                  <a:lnTo>
                    <a:pt x="298" y="214"/>
                  </a:lnTo>
                  <a:lnTo>
                    <a:pt x="310" y="214"/>
                  </a:lnTo>
                  <a:lnTo>
                    <a:pt x="322" y="214"/>
                  </a:lnTo>
                  <a:lnTo>
                    <a:pt x="334" y="214"/>
                  </a:lnTo>
                  <a:lnTo>
                    <a:pt x="346" y="214"/>
                  </a:lnTo>
                  <a:lnTo>
                    <a:pt x="358" y="214"/>
                  </a:lnTo>
                  <a:lnTo>
                    <a:pt x="370" y="214"/>
                  </a:lnTo>
                  <a:lnTo>
                    <a:pt x="381" y="214"/>
                  </a:lnTo>
                  <a:lnTo>
                    <a:pt x="393" y="214"/>
                  </a:lnTo>
                  <a:lnTo>
                    <a:pt x="393" y="202"/>
                  </a:lnTo>
                  <a:lnTo>
                    <a:pt x="405" y="202"/>
                  </a:lnTo>
                  <a:lnTo>
                    <a:pt x="417" y="202"/>
                  </a:lnTo>
                  <a:lnTo>
                    <a:pt x="429" y="202"/>
                  </a:lnTo>
                  <a:lnTo>
                    <a:pt x="441" y="202"/>
                  </a:lnTo>
                  <a:lnTo>
                    <a:pt x="453" y="202"/>
                  </a:lnTo>
                  <a:lnTo>
                    <a:pt x="453" y="190"/>
                  </a:lnTo>
                  <a:lnTo>
                    <a:pt x="465" y="190"/>
                  </a:lnTo>
                  <a:lnTo>
                    <a:pt x="477" y="190"/>
                  </a:lnTo>
                  <a:lnTo>
                    <a:pt x="489" y="190"/>
                  </a:lnTo>
                  <a:lnTo>
                    <a:pt x="489" y="178"/>
                  </a:lnTo>
                  <a:lnTo>
                    <a:pt x="501" y="178"/>
                  </a:lnTo>
                  <a:lnTo>
                    <a:pt x="513" y="178"/>
                  </a:lnTo>
                  <a:lnTo>
                    <a:pt x="513" y="167"/>
                  </a:lnTo>
                  <a:lnTo>
                    <a:pt x="524" y="167"/>
                  </a:lnTo>
                  <a:lnTo>
                    <a:pt x="524" y="155"/>
                  </a:lnTo>
                  <a:lnTo>
                    <a:pt x="536" y="155"/>
                  </a:lnTo>
                  <a:lnTo>
                    <a:pt x="536" y="143"/>
                  </a:lnTo>
                  <a:lnTo>
                    <a:pt x="548" y="143"/>
                  </a:lnTo>
                  <a:lnTo>
                    <a:pt x="560" y="143"/>
                  </a:lnTo>
                  <a:lnTo>
                    <a:pt x="560" y="131"/>
                  </a:lnTo>
                  <a:lnTo>
                    <a:pt x="572" y="131"/>
                  </a:lnTo>
                  <a:lnTo>
                    <a:pt x="572" y="119"/>
                  </a:lnTo>
                  <a:lnTo>
                    <a:pt x="572" y="107"/>
                  </a:lnTo>
                  <a:lnTo>
                    <a:pt x="584" y="107"/>
                  </a:lnTo>
                  <a:lnTo>
                    <a:pt x="584" y="95"/>
                  </a:lnTo>
                  <a:lnTo>
                    <a:pt x="584" y="83"/>
                  </a:lnTo>
                  <a:lnTo>
                    <a:pt x="596" y="83"/>
                  </a:lnTo>
                  <a:lnTo>
                    <a:pt x="596" y="71"/>
                  </a:lnTo>
                  <a:lnTo>
                    <a:pt x="596" y="59"/>
                  </a:lnTo>
                  <a:lnTo>
                    <a:pt x="608" y="59"/>
                  </a:lnTo>
                  <a:lnTo>
                    <a:pt x="608" y="47"/>
                  </a:lnTo>
                  <a:lnTo>
                    <a:pt x="608" y="36"/>
                  </a:lnTo>
                  <a:lnTo>
                    <a:pt x="620" y="36"/>
                  </a:lnTo>
                  <a:lnTo>
                    <a:pt x="620" y="24"/>
                  </a:lnTo>
                  <a:lnTo>
                    <a:pt x="620" y="12"/>
                  </a:lnTo>
                  <a:lnTo>
                    <a:pt x="620" y="0"/>
                  </a:lnTo>
                  <a:lnTo>
                    <a:pt x="632"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50" name="Freeform 51"/>
            <p:cNvSpPr>
              <a:spLocks/>
            </p:cNvSpPr>
            <p:nvPr/>
          </p:nvSpPr>
          <p:spPr bwMode="auto">
            <a:xfrm>
              <a:off x="2382" y="3454"/>
              <a:ext cx="561" cy="108"/>
            </a:xfrm>
            <a:custGeom>
              <a:avLst/>
              <a:gdLst>
                <a:gd name="T0" fmla="*/ 0 w 561"/>
                <a:gd name="T1" fmla="*/ 107 h 108"/>
                <a:gd name="T2" fmla="*/ 0 w 561"/>
                <a:gd name="T3" fmla="*/ 107 h 108"/>
                <a:gd name="T4" fmla="*/ 12 w 561"/>
                <a:gd name="T5" fmla="*/ 107 h 108"/>
                <a:gd name="T6" fmla="*/ 24 w 561"/>
                <a:gd name="T7" fmla="*/ 107 h 108"/>
                <a:gd name="T8" fmla="*/ 36 w 561"/>
                <a:gd name="T9" fmla="*/ 107 h 108"/>
                <a:gd name="T10" fmla="*/ 48 w 561"/>
                <a:gd name="T11" fmla="*/ 107 h 108"/>
                <a:gd name="T12" fmla="*/ 60 w 561"/>
                <a:gd name="T13" fmla="*/ 107 h 108"/>
                <a:gd name="T14" fmla="*/ 72 w 561"/>
                <a:gd name="T15" fmla="*/ 107 h 108"/>
                <a:gd name="T16" fmla="*/ 72 w 561"/>
                <a:gd name="T17" fmla="*/ 95 h 108"/>
                <a:gd name="T18" fmla="*/ 84 w 561"/>
                <a:gd name="T19" fmla="*/ 95 h 108"/>
                <a:gd name="T20" fmla="*/ 96 w 561"/>
                <a:gd name="T21" fmla="*/ 95 h 108"/>
                <a:gd name="T22" fmla="*/ 108 w 561"/>
                <a:gd name="T23" fmla="*/ 95 h 108"/>
                <a:gd name="T24" fmla="*/ 119 w 561"/>
                <a:gd name="T25" fmla="*/ 95 h 108"/>
                <a:gd name="T26" fmla="*/ 131 w 561"/>
                <a:gd name="T27" fmla="*/ 95 h 108"/>
                <a:gd name="T28" fmla="*/ 143 w 561"/>
                <a:gd name="T29" fmla="*/ 95 h 108"/>
                <a:gd name="T30" fmla="*/ 155 w 561"/>
                <a:gd name="T31" fmla="*/ 95 h 108"/>
                <a:gd name="T32" fmla="*/ 167 w 561"/>
                <a:gd name="T33" fmla="*/ 95 h 108"/>
                <a:gd name="T34" fmla="*/ 179 w 561"/>
                <a:gd name="T35" fmla="*/ 95 h 108"/>
                <a:gd name="T36" fmla="*/ 191 w 561"/>
                <a:gd name="T37" fmla="*/ 95 h 108"/>
                <a:gd name="T38" fmla="*/ 203 w 561"/>
                <a:gd name="T39" fmla="*/ 95 h 108"/>
                <a:gd name="T40" fmla="*/ 215 w 561"/>
                <a:gd name="T41" fmla="*/ 95 h 108"/>
                <a:gd name="T42" fmla="*/ 227 w 561"/>
                <a:gd name="T43" fmla="*/ 95 h 108"/>
                <a:gd name="T44" fmla="*/ 239 w 561"/>
                <a:gd name="T45" fmla="*/ 95 h 108"/>
                <a:gd name="T46" fmla="*/ 250 w 561"/>
                <a:gd name="T47" fmla="*/ 95 h 108"/>
                <a:gd name="T48" fmla="*/ 262 w 561"/>
                <a:gd name="T49" fmla="*/ 95 h 108"/>
                <a:gd name="T50" fmla="*/ 274 w 561"/>
                <a:gd name="T51" fmla="*/ 95 h 108"/>
                <a:gd name="T52" fmla="*/ 286 w 561"/>
                <a:gd name="T53" fmla="*/ 95 h 108"/>
                <a:gd name="T54" fmla="*/ 286 w 561"/>
                <a:gd name="T55" fmla="*/ 83 h 108"/>
                <a:gd name="T56" fmla="*/ 298 w 561"/>
                <a:gd name="T57" fmla="*/ 83 h 108"/>
                <a:gd name="T58" fmla="*/ 310 w 561"/>
                <a:gd name="T59" fmla="*/ 83 h 108"/>
                <a:gd name="T60" fmla="*/ 322 w 561"/>
                <a:gd name="T61" fmla="*/ 83 h 108"/>
                <a:gd name="T62" fmla="*/ 334 w 561"/>
                <a:gd name="T63" fmla="*/ 83 h 108"/>
                <a:gd name="T64" fmla="*/ 346 w 561"/>
                <a:gd name="T65" fmla="*/ 83 h 108"/>
                <a:gd name="T66" fmla="*/ 358 w 561"/>
                <a:gd name="T67" fmla="*/ 83 h 108"/>
                <a:gd name="T68" fmla="*/ 370 w 561"/>
                <a:gd name="T69" fmla="*/ 83 h 108"/>
                <a:gd name="T70" fmla="*/ 382 w 561"/>
                <a:gd name="T71" fmla="*/ 83 h 108"/>
                <a:gd name="T72" fmla="*/ 393 w 561"/>
                <a:gd name="T73" fmla="*/ 83 h 108"/>
                <a:gd name="T74" fmla="*/ 393 w 561"/>
                <a:gd name="T75" fmla="*/ 71 h 108"/>
                <a:gd name="T76" fmla="*/ 405 w 561"/>
                <a:gd name="T77" fmla="*/ 71 h 108"/>
                <a:gd name="T78" fmla="*/ 417 w 561"/>
                <a:gd name="T79" fmla="*/ 71 h 108"/>
                <a:gd name="T80" fmla="*/ 429 w 561"/>
                <a:gd name="T81" fmla="*/ 71 h 108"/>
                <a:gd name="T82" fmla="*/ 441 w 561"/>
                <a:gd name="T83" fmla="*/ 71 h 108"/>
                <a:gd name="T84" fmla="*/ 453 w 561"/>
                <a:gd name="T85" fmla="*/ 71 h 108"/>
                <a:gd name="T86" fmla="*/ 453 w 561"/>
                <a:gd name="T87" fmla="*/ 59 h 108"/>
                <a:gd name="T88" fmla="*/ 465 w 561"/>
                <a:gd name="T89" fmla="*/ 59 h 108"/>
                <a:gd name="T90" fmla="*/ 477 w 561"/>
                <a:gd name="T91" fmla="*/ 59 h 108"/>
                <a:gd name="T92" fmla="*/ 489 w 561"/>
                <a:gd name="T93" fmla="*/ 59 h 108"/>
                <a:gd name="T94" fmla="*/ 489 w 561"/>
                <a:gd name="T95" fmla="*/ 48 h 108"/>
                <a:gd name="T96" fmla="*/ 501 w 561"/>
                <a:gd name="T97" fmla="*/ 48 h 108"/>
                <a:gd name="T98" fmla="*/ 513 w 561"/>
                <a:gd name="T99" fmla="*/ 48 h 108"/>
                <a:gd name="T100" fmla="*/ 513 w 561"/>
                <a:gd name="T101" fmla="*/ 36 h 108"/>
                <a:gd name="T102" fmla="*/ 525 w 561"/>
                <a:gd name="T103" fmla="*/ 36 h 108"/>
                <a:gd name="T104" fmla="*/ 525 w 561"/>
                <a:gd name="T105" fmla="*/ 24 h 108"/>
                <a:gd name="T106" fmla="*/ 536 w 561"/>
                <a:gd name="T107" fmla="*/ 24 h 108"/>
                <a:gd name="T108" fmla="*/ 536 w 561"/>
                <a:gd name="T109" fmla="*/ 12 h 108"/>
                <a:gd name="T110" fmla="*/ 548 w 561"/>
                <a:gd name="T111" fmla="*/ 12 h 108"/>
                <a:gd name="T112" fmla="*/ 560 w 561"/>
                <a:gd name="T113" fmla="*/ 12 h 108"/>
                <a:gd name="T114" fmla="*/ 560 w 561"/>
                <a:gd name="T115" fmla="*/ 0 h 1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61"/>
                <a:gd name="T175" fmla="*/ 0 h 108"/>
                <a:gd name="T176" fmla="*/ 561 w 561"/>
                <a:gd name="T177" fmla="*/ 108 h 1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61" h="108">
                  <a:moveTo>
                    <a:pt x="0" y="107"/>
                  </a:moveTo>
                  <a:lnTo>
                    <a:pt x="0" y="107"/>
                  </a:lnTo>
                  <a:lnTo>
                    <a:pt x="12" y="107"/>
                  </a:lnTo>
                  <a:lnTo>
                    <a:pt x="24" y="107"/>
                  </a:lnTo>
                  <a:lnTo>
                    <a:pt x="36" y="107"/>
                  </a:lnTo>
                  <a:lnTo>
                    <a:pt x="48" y="107"/>
                  </a:lnTo>
                  <a:lnTo>
                    <a:pt x="60" y="107"/>
                  </a:lnTo>
                  <a:lnTo>
                    <a:pt x="72" y="107"/>
                  </a:lnTo>
                  <a:lnTo>
                    <a:pt x="72" y="95"/>
                  </a:lnTo>
                  <a:lnTo>
                    <a:pt x="84" y="95"/>
                  </a:lnTo>
                  <a:lnTo>
                    <a:pt x="96" y="95"/>
                  </a:lnTo>
                  <a:lnTo>
                    <a:pt x="108" y="95"/>
                  </a:lnTo>
                  <a:lnTo>
                    <a:pt x="119" y="95"/>
                  </a:lnTo>
                  <a:lnTo>
                    <a:pt x="131" y="95"/>
                  </a:lnTo>
                  <a:lnTo>
                    <a:pt x="143" y="95"/>
                  </a:lnTo>
                  <a:lnTo>
                    <a:pt x="155" y="95"/>
                  </a:lnTo>
                  <a:lnTo>
                    <a:pt x="167" y="95"/>
                  </a:lnTo>
                  <a:lnTo>
                    <a:pt x="179" y="95"/>
                  </a:lnTo>
                  <a:lnTo>
                    <a:pt x="191" y="95"/>
                  </a:lnTo>
                  <a:lnTo>
                    <a:pt x="203" y="95"/>
                  </a:lnTo>
                  <a:lnTo>
                    <a:pt x="215" y="95"/>
                  </a:lnTo>
                  <a:lnTo>
                    <a:pt x="227" y="95"/>
                  </a:lnTo>
                  <a:lnTo>
                    <a:pt x="239" y="95"/>
                  </a:lnTo>
                  <a:lnTo>
                    <a:pt x="250" y="95"/>
                  </a:lnTo>
                  <a:lnTo>
                    <a:pt x="262" y="95"/>
                  </a:lnTo>
                  <a:lnTo>
                    <a:pt x="274" y="95"/>
                  </a:lnTo>
                  <a:lnTo>
                    <a:pt x="286" y="95"/>
                  </a:lnTo>
                  <a:lnTo>
                    <a:pt x="286" y="83"/>
                  </a:lnTo>
                  <a:lnTo>
                    <a:pt x="298" y="83"/>
                  </a:lnTo>
                  <a:lnTo>
                    <a:pt x="310" y="83"/>
                  </a:lnTo>
                  <a:lnTo>
                    <a:pt x="322" y="83"/>
                  </a:lnTo>
                  <a:lnTo>
                    <a:pt x="334" y="83"/>
                  </a:lnTo>
                  <a:lnTo>
                    <a:pt x="346" y="83"/>
                  </a:lnTo>
                  <a:lnTo>
                    <a:pt x="358" y="83"/>
                  </a:lnTo>
                  <a:lnTo>
                    <a:pt x="370" y="83"/>
                  </a:lnTo>
                  <a:lnTo>
                    <a:pt x="382" y="83"/>
                  </a:lnTo>
                  <a:lnTo>
                    <a:pt x="393" y="83"/>
                  </a:lnTo>
                  <a:lnTo>
                    <a:pt x="393" y="71"/>
                  </a:lnTo>
                  <a:lnTo>
                    <a:pt x="405" y="71"/>
                  </a:lnTo>
                  <a:lnTo>
                    <a:pt x="417" y="71"/>
                  </a:lnTo>
                  <a:lnTo>
                    <a:pt x="429" y="71"/>
                  </a:lnTo>
                  <a:lnTo>
                    <a:pt x="441" y="71"/>
                  </a:lnTo>
                  <a:lnTo>
                    <a:pt x="453" y="71"/>
                  </a:lnTo>
                  <a:lnTo>
                    <a:pt x="453" y="59"/>
                  </a:lnTo>
                  <a:lnTo>
                    <a:pt x="465" y="59"/>
                  </a:lnTo>
                  <a:lnTo>
                    <a:pt x="477" y="59"/>
                  </a:lnTo>
                  <a:lnTo>
                    <a:pt x="489" y="59"/>
                  </a:lnTo>
                  <a:lnTo>
                    <a:pt x="489" y="48"/>
                  </a:lnTo>
                  <a:lnTo>
                    <a:pt x="501" y="48"/>
                  </a:lnTo>
                  <a:lnTo>
                    <a:pt x="513" y="48"/>
                  </a:lnTo>
                  <a:lnTo>
                    <a:pt x="513" y="36"/>
                  </a:lnTo>
                  <a:lnTo>
                    <a:pt x="525" y="36"/>
                  </a:lnTo>
                  <a:lnTo>
                    <a:pt x="525" y="24"/>
                  </a:lnTo>
                  <a:lnTo>
                    <a:pt x="536" y="24"/>
                  </a:lnTo>
                  <a:lnTo>
                    <a:pt x="536" y="12"/>
                  </a:lnTo>
                  <a:lnTo>
                    <a:pt x="548" y="12"/>
                  </a:lnTo>
                  <a:lnTo>
                    <a:pt x="560" y="12"/>
                  </a:lnTo>
                  <a:lnTo>
                    <a:pt x="560"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51" name="Freeform 52"/>
            <p:cNvSpPr>
              <a:spLocks/>
            </p:cNvSpPr>
            <p:nvPr/>
          </p:nvSpPr>
          <p:spPr bwMode="auto">
            <a:xfrm>
              <a:off x="2942" y="3323"/>
              <a:ext cx="73" cy="132"/>
            </a:xfrm>
            <a:custGeom>
              <a:avLst/>
              <a:gdLst>
                <a:gd name="T0" fmla="*/ 0 w 73"/>
                <a:gd name="T1" fmla="*/ 131 h 132"/>
                <a:gd name="T2" fmla="*/ 0 w 73"/>
                <a:gd name="T3" fmla="*/ 131 h 132"/>
                <a:gd name="T4" fmla="*/ 12 w 73"/>
                <a:gd name="T5" fmla="*/ 131 h 132"/>
                <a:gd name="T6" fmla="*/ 12 w 73"/>
                <a:gd name="T7" fmla="*/ 119 h 132"/>
                <a:gd name="T8" fmla="*/ 12 w 73"/>
                <a:gd name="T9" fmla="*/ 107 h 132"/>
                <a:gd name="T10" fmla="*/ 24 w 73"/>
                <a:gd name="T11" fmla="*/ 107 h 132"/>
                <a:gd name="T12" fmla="*/ 24 w 73"/>
                <a:gd name="T13" fmla="*/ 95 h 132"/>
                <a:gd name="T14" fmla="*/ 24 w 73"/>
                <a:gd name="T15" fmla="*/ 83 h 132"/>
                <a:gd name="T16" fmla="*/ 36 w 73"/>
                <a:gd name="T17" fmla="*/ 83 h 132"/>
                <a:gd name="T18" fmla="*/ 36 w 73"/>
                <a:gd name="T19" fmla="*/ 71 h 132"/>
                <a:gd name="T20" fmla="*/ 36 w 73"/>
                <a:gd name="T21" fmla="*/ 59 h 132"/>
                <a:gd name="T22" fmla="*/ 48 w 73"/>
                <a:gd name="T23" fmla="*/ 59 h 132"/>
                <a:gd name="T24" fmla="*/ 48 w 73"/>
                <a:gd name="T25" fmla="*/ 48 h 132"/>
                <a:gd name="T26" fmla="*/ 48 w 73"/>
                <a:gd name="T27" fmla="*/ 36 h 132"/>
                <a:gd name="T28" fmla="*/ 60 w 73"/>
                <a:gd name="T29" fmla="*/ 36 h 132"/>
                <a:gd name="T30" fmla="*/ 60 w 73"/>
                <a:gd name="T31" fmla="*/ 24 h 132"/>
                <a:gd name="T32" fmla="*/ 60 w 73"/>
                <a:gd name="T33" fmla="*/ 12 h 132"/>
                <a:gd name="T34" fmla="*/ 60 w 73"/>
                <a:gd name="T35" fmla="*/ 0 h 132"/>
                <a:gd name="T36" fmla="*/ 72 w 73"/>
                <a:gd name="T37" fmla="*/ 0 h 1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132"/>
                <a:gd name="T59" fmla="*/ 73 w 73"/>
                <a:gd name="T60" fmla="*/ 132 h 1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132">
                  <a:moveTo>
                    <a:pt x="0" y="131"/>
                  </a:moveTo>
                  <a:lnTo>
                    <a:pt x="0" y="131"/>
                  </a:lnTo>
                  <a:lnTo>
                    <a:pt x="12" y="131"/>
                  </a:lnTo>
                  <a:lnTo>
                    <a:pt x="12" y="119"/>
                  </a:lnTo>
                  <a:lnTo>
                    <a:pt x="12" y="107"/>
                  </a:lnTo>
                  <a:lnTo>
                    <a:pt x="24" y="107"/>
                  </a:lnTo>
                  <a:lnTo>
                    <a:pt x="24" y="95"/>
                  </a:lnTo>
                  <a:lnTo>
                    <a:pt x="24" y="83"/>
                  </a:lnTo>
                  <a:lnTo>
                    <a:pt x="36" y="83"/>
                  </a:lnTo>
                  <a:lnTo>
                    <a:pt x="36" y="71"/>
                  </a:lnTo>
                  <a:lnTo>
                    <a:pt x="36" y="59"/>
                  </a:lnTo>
                  <a:lnTo>
                    <a:pt x="48" y="59"/>
                  </a:lnTo>
                  <a:lnTo>
                    <a:pt x="48" y="48"/>
                  </a:lnTo>
                  <a:lnTo>
                    <a:pt x="48" y="36"/>
                  </a:lnTo>
                  <a:lnTo>
                    <a:pt x="60" y="36"/>
                  </a:lnTo>
                  <a:lnTo>
                    <a:pt x="60" y="24"/>
                  </a:lnTo>
                  <a:lnTo>
                    <a:pt x="60" y="12"/>
                  </a:lnTo>
                  <a:lnTo>
                    <a:pt x="60" y="0"/>
                  </a:lnTo>
                  <a:lnTo>
                    <a:pt x="72"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52" name="Freeform 53"/>
            <p:cNvSpPr>
              <a:spLocks/>
            </p:cNvSpPr>
            <p:nvPr/>
          </p:nvSpPr>
          <p:spPr bwMode="auto">
            <a:xfrm>
              <a:off x="3026" y="2442"/>
              <a:ext cx="608" cy="1049"/>
            </a:xfrm>
            <a:custGeom>
              <a:avLst/>
              <a:gdLst>
                <a:gd name="T0" fmla="*/ 0 w 608"/>
                <a:gd name="T1" fmla="*/ 881 h 1049"/>
                <a:gd name="T2" fmla="*/ 0 w 608"/>
                <a:gd name="T3" fmla="*/ 845 h 1049"/>
                <a:gd name="T4" fmla="*/ 12 w 608"/>
                <a:gd name="T5" fmla="*/ 821 h 1049"/>
                <a:gd name="T6" fmla="*/ 12 w 608"/>
                <a:gd name="T7" fmla="*/ 786 h 1049"/>
                <a:gd name="T8" fmla="*/ 24 w 608"/>
                <a:gd name="T9" fmla="*/ 762 h 1049"/>
                <a:gd name="T10" fmla="*/ 35 w 608"/>
                <a:gd name="T11" fmla="*/ 738 h 1049"/>
                <a:gd name="T12" fmla="*/ 35 w 608"/>
                <a:gd name="T13" fmla="*/ 690 h 1049"/>
                <a:gd name="T14" fmla="*/ 47 w 608"/>
                <a:gd name="T15" fmla="*/ 655 h 1049"/>
                <a:gd name="T16" fmla="*/ 47 w 608"/>
                <a:gd name="T17" fmla="*/ 595 h 1049"/>
                <a:gd name="T18" fmla="*/ 59 w 608"/>
                <a:gd name="T19" fmla="*/ 559 h 1049"/>
                <a:gd name="T20" fmla="*/ 59 w 608"/>
                <a:gd name="T21" fmla="*/ 488 h 1049"/>
                <a:gd name="T22" fmla="*/ 71 w 608"/>
                <a:gd name="T23" fmla="*/ 440 h 1049"/>
                <a:gd name="T24" fmla="*/ 71 w 608"/>
                <a:gd name="T25" fmla="*/ 369 h 1049"/>
                <a:gd name="T26" fmla="*/ 83 w 608"/>
                <a:gd name="T27" fmla="*/ 309 h 1049"/>
                <a:gd name="T28" fmla="*/ 83 w 608"/>
                <a:gd name="T29" fmla="*/ 238 h 1049"/>
                <a:gd name="T30" fmla="*/ 95 w 608"/>
                <a:gd name="T31" fmla="*/ 178 h 1049"/>
                <a:gd name="T32" fmla="*/ 95 w 608"/>
                <a:gd name="T33" fmla="*/ 107 h 1049"/>
                <a:gd name="T34" fmla="*/ 107 w 608"/>
                <a:gd name="T35" fmla="*/ 71 h 1049"/>
                <a:gd name="T36" fmla="*/ 107 w 608"/>
                <a:gd name="T37" fmla="*/ 11 h 1049"/>
                <a:gd name="T38" fmla="*/ 131 w 608"/>
                <a:gd name="T39" fmla="*/ 0 h 1049"/>
                <a:gd name="T40" fmla="*/ 131 w 608"/>
                <a:gd name="T41" fmla="*/ 35 h 1049"/>
                <a:gd name="T42" fmla="*/ 143 w 608"/>
                <a:gd name="T43" fmla="*/ 59 h 1049"/>
                <a:gd name="T44" fmla="*/ 143 w 608"/>
                <a:gd name="T45" fmla="*/ 119 h 1049"/>
                <a:gd name="T46" fmla="*/ 155 w 608"/>
                <a:gd name="T47" fmla="*/ 154 h 1049"/>
                <a:gd name="T48" fmla="*/ 155 w 608"/>
                <a:gd name="T49" fmla="*/ 214 h 1049"/>
                <a:gd name="T50" fmla="*/ 167 w 608"/>
                <a:gd name="T51" fmla="*/ 250 h 1049"/>
                <a:gd name="T52" fmla="*/ 167 w 608"/>
                <a:gd name="T53" fmla="*/ 321 h 1049"/>
                <a:gd name="T54" fmla="*/ 178 w 608"/>
                <a:gd name="T55" fmla="*/ 357 h 1049"/>
                <a:gd name="T56" fmla="*/ 178 w 608"/>
                <a:gd name="T57" fmla="*/ 416 h 1049"/>
                <a:gd name="T58" fmla="*/ 190 w 608"/>
                <a:gd name="T59" fmla="*/ 452 h 1049"/>
                <a:gd name="T60" fmla="*/ 202 w 608"/>
                <a:gd name="T61" fmla="*/ 488 h 1049"/>
                <a:gd name="T62" fmla="*/ 202 w 608"/>
                <a:gd name="T63" fmla="*/ 535 h 1049"/>
                <a:gd name="T64" fmla="*/ 214 w 608"/>
                <a:gd name="T65" fmla="*/ 559 h 1049"/>
                <a:gd name="T66" fmla="*/ 214 w 608"/>
                <a:gd name="T67" fmla="*/ 595 h 1049"/>
                <a:gd name="T68" fmla="*/ 226 w 608"/>
                <a:gd name="T69" fmla="*/ 619 h 1049"/>
                <a:gd name="T70" fmla="*/ 226 w 608"/>
                <a:gd name="T71" fmla="*/ 655 h 1049"/>
                <a:gd name="T72" fmla="*/ 238 w 608"/>
                <a:gd name="T73" fmla="*/ 678 h 1049"/>
                <a:gd name="T74" fmla="*/ 262 w 608"/>
                <a:gd name="T75" fmla="*/ 690 h 1049"/>
                <a:gd name="T76" fmla="*/ 274 w 608"/>
                <a:gd name="T77" fmla="*/ 714 h 1049"/>
                <a:gd name="T78" fmla="*/ 286 w 608"/>
                <a:gd name="T79" fmla="*/ 738 h 1049"/>
                <a:gd name="T80" fmla="*/ 298 w 608"/>
                <a:gd name="T81" fmla="*/ 762 h 1049"/>
                <a:gd name="T82" fmla="*/ 309 w 608"/>
                <a:gd name="T83" fmla="*/ 786 h 1049"/>
                <a:gd name="T84" fmla="*/ 321 w 608"/>
                <a:gd name="T85" fmla="*/ 809 h 1049"/>
                <a:gd name="T86" fmla="*/ 321 w 608"/>
                <a:gd name="T87" fmla="*/ 845 h 1049"/>
                <a:gd name="T88" fmla="*/ 333 w 608"/>
                <a:gd name="T89" fmla="*/ 869 h 1049"/>
                <a:gd name="T90" fmla="*/ 345 w 608"/>
                <a:gd name="T91" fmla="*/ 893 h 1049"/>
                <a:gd name="T92" fmla="*/ 357 w 608"/>
                <a:gd name="T93" fmla="*/ 917 h 1049"/>
                <a:gd name="T94" fmla="*/ 369 w 608"/>
                <a:gd name="T95" fmla="*/ 940 h 1049"/>
                <a:gd name="T96" fmla="*/ 381 w 608"/>
                <a:gd name="T97" fmla="*/ 964 h 1049"/>
                <a:gd name="T98" fmla="*/ 393 w 608"/>
                <a:gd name="T99" fmla="*/ 988 h 1049"/>
                <a:gd name="T100" fmla="*/ 417 w 608"/>
                <a:gd name="T101" fmla="*/ 1000 h 1049"/>
                <a:gd name="T102" fmla="*/ 429 w 608"/>
                <a:gd name="T103" fmla="*/ 1024 h 1049"/>
                <a:gd name="T104" fmla="*/ 452 w 608"/>
                <a:gd name="T105" fmla="*/ 1036 h 1049"/>
                <a:gd name="T106" fmla="*/ 476 w 608"/>
                <a:gd name="T107" fmla="*/ 1048 h 1049"/>
                <a:gd name="T108" fmla="*/ 512 w 608"/>
                <a:gd name="T109" fmla="*/ 1048 h 1049"/>
                <a:gd name="T110" fmla="*/ 536 w 608"/>
                <a:gd name="T111" fmla="*/ 1036 h 1049"/>
                <a:gd name="T112" fmla="*/ 560 w 608"/>
                <a:gd name="T113" fmla="*/ 1024 h 1049"/>
                <a:gd name="T114" fmla="*/ 584 w 608"/>
                <a:gd name="T115" fmla="*/ 1012 h 1049"/>
                <a:gd name="T116" fmla="*/ 607 w 608"/>
                <a:gd name="T117" fmla="*/ 1000 h 10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8"/>
                <a:gd name="T178" fmla="*/ 0 h 1049"/>
                <a:gd name="T179" fmla="*/ 608 w 608"/>
                <a:gd name="T180" fmla="*/ 1049 h 10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8" h="1049">
                  <a:moveTo>
                    <a:pt x="0" y="893"/>
                  </a:moveTo>
                  <a:lnTo>
                    <a:pt x="0" y="893"/>
                  </a:lnTo>
                  <a:lnTo>
                    <a:pt x="0" y="881"/>
                  </a:lnTo>
                  <a:lnTo>
                    <a:pt x="0" y="869"/>
                  </a:lnTo>
                  <a:lnTo>
                    <a:pt x="0" y="857"/>
                  </a:lnTo>
                  <a:lnTo>
                    <a:pt x="0" y="845"/>
                  </a:lnTo>
                  <a:lnTo>
                    <a:pt x="12" y="845"/>
                  </a:lnTo>
                  <a:lnTo>
                    <a:pt x="12" y="833"/>
                  </a:lnTo>
                  <a:lnTo>
                    <a:pt x="12" y="821"/>
                  </a:lnTo>
                  <a:lnTo>
                    <a:pt x="12" y="809"/>
                  </a:lnTo>
                  <a:lnTo>
                    <a:pt x="12" y="798"/>
                  </a:lnTo>
                  <a:lnTo>
                    <a:pt x="12" y="786"/>
                  </a:lnTo>
                  <a:lnTo>
                    <a:pt x="24" y="786"/>
                  </a:lnTo>
                  <a:lnTo>
                    <a:pt x="24" y="774"/>
                  </a:lnTo>
                  <a:lnTo>
                    <a:pt x="24" y="762"/>
                  </a:lnTo>
                  <a:lnTo>
                    <a:pt x="24" y="750"/>
                  </a:lnTo>
                  <a:lnTo>
                    <a:pt x="24" y="738"/>
                  </a:lnTo>
                  <a:lnTo>
                    <a:pt x="35" y="738"/>
                  </a:lnTo>
                  <a:lnTo>
                    <a:pt x="35" y="714"/>
                  </a:lnTo>
                  <a:lnTo>
                    <a:pt x="35" y="702"/>
                  </a:lnTo>
                  <a:lnTo>
                    <a:pt x="35" y="690"/>
                  </a:lnTo>
                  <a:lnTo>
                    <a:pt x="35" y="678"/>
                  </a:lnTo>
                  <a:lnTo>
                    <a:pt x="35" y="655"/>
                  </a:lnTo>
                  <a:lnTo>
                    <a:pt x="47" y="655"/>
                  </a:lnTo>
                  <a:lnTo>
                    <a:pt x="47" y="631"/>
                  </a:lnTo>
                  <a:lnTo>
                    <a:pt x="47" y="619"/>
                  </a:lnTo>
                  <a:lnTo>
                    <a:pt x="47" y="595"/>
                  </a:lnTo>
                  <a:lnTo>
                    <a:pt x="47" y="583"/>
                  </a:lnTo>
                  <a:lnTo>
                    <a:pt x="59" y="583"/>
                  </a:lnTo>
                  <a:lnTo>
                    <a:pt x="59" y="559"/>
                  </a:lnTo>
                  <a:lnTo>
                    <a:pt x="59" y="535"/>
                  </a:lnTo>
                  <a:lnTo>
                    <a:pt x="59" y="512"/>
                  </a:lnTo>
                  <a:lnTo>
                    <a:pt x="59" y="488"/>
                  </a:lnTo>
                  <a:lnTo>
                    <a:pt x="59" y="464"/>
                  </a:lnTo>
                  <a:lnTo>
                    <a:pt x="71" y="464"/>
                  </a:lnTo>
                  <a:lnTo>
                    <a:pt x="71" y="440"/>
                  </a:lnTo>
                  <a:lnTo>
                    <a:pt x="71" y="416"/>
                  </a:lnTo>
                  <a:lnTo>
                    <a:pt x="71" y="393"/>
                  </a:lnTo>
                  <a:lnTo>
                    <a:pt x="71" y="369"/>
                  </a:lnTo>
                  <a:lnTo>
                    <a:pt x="71" y="345"/>
                  </a:lnTo>
                  <a:lnTo>
                    <a:pt x="71" y="309"/>
                  </a:lnTo>
                  <a:lnTo>
                    <a:pt x="83" y="309"/>
                  </a:lnTo>
                  <a:lnTo>
                    <a:pt x="83" y="285"/>
                  </a:lnTo>
                  <a:lnTo>
                    <a:pt x="83" y="262"/>
                  </a:lnTo>
                  <a:lnTo>
                    <a:pt x="83" y="238"/>
                  </a:lnTo>
                  <a:lnTo>
                    <a:pt x="83" y="202"/>
                  </a:lnTo>
                  <a:lnTo>
                    <a:pt x="95" y="202"/>
                  </a:lnTo>
                  <a:lnTo>
                    <a:pt x="95" y="178"/>
                  </a:lnTo>
                  <a:lnTo>
                    <a:pt x="95" y="154"/>
                  </a:lnTo>
                  <a:lnTo>
                    <a:pt x="95" y="131"/>
                  </a:lnTo>
                  <a:lnTo>
                    <a:pt x="95" y="107"/>
                  </a:lnTo>
                  <a:lnTo>
                    <a:pt x="95" y="83"/>
                  </a:lnTo>
                  <a:lnTo>
                    <a:pt x="107" y="83"/>
                  </a:lnTo>
                  <a:lnTo>
                    <a:pt x="107" y="71"/>
                  </a:lnTo>
                  <a:lnTo>
                    <a:pt x="107" y="47"/>
                  </a:lnTo>
                  <a:lnTo>
                    <a:pt x="107" y="23"/>
                  </a:lnTo>
                  <a:lnTo>
                    <a:pt x="107" y="11"/>
                  </a:lnTo>
                  <a:lnTo>
                    <a:pt x="119" y="11"/>
                  </a:lnTo>
                  <a:lnTo>
                    <a:pt x="119" y="0"/>
                  </a:lnTo>
                  <a:lnTo>
                    <a:pt x="131" y="0"/>
                  </a:lnTo>
                  <a:lnTo>
                    <a:pt x="131" y="11"/>
                  </a:lnTo>
                  <a:lnTo>
                    <a:pt x="131" y="23"/>
                  </a:lnTo>
                  <a:lnTo>
                    <a:pt x="131" y="35"/>
                  </a:lnTo>
                  <a:lnTo>
                    <a:pt x="143" y="35"/>
                  </a:lnTo>
                  <a:lnTo>
                    <a:pt x="143" y="47"/>
                  </a:lnTo>
                  <a:lnTo>
                    <a:pt x="143" y="59"/>
                  </a:lnTo>
                  <a:lnTo>
                    <a:pt x="143" y="71"/>
                  </a:lnTo>
                  <a:lnTo>
                    <a:pt x="143" y="95"/>
                  </a:lnTo>
                  <a:lnTo>
                    <a:pt x="143" y="119"/>
                  </a:lnTo>
                  <a:lnTo>
                    <a:pt x="143" y="131"/>
                  </a:lnTo>
                  <a:lnTo>
                    <a:pt x="155" y="131"/>
                  </a:lnTo>
                  <a:lnTo>
                    <a:pt x="155" y="154"/>
                  </a:lnTo>
                  <a:lnTo>
                    <a:pt x="155" y="166"/>
                  </a:lnTo>
                  <a:lnTo>
                    <a:pt x="155" y="190"/>
                  </a:lnTo>
                  <a:lnTo>
                    <a:pt x="155" y="214"/>
                  </a:lnTo>
                  <a:lnTo>
                    <a:pt x="167" y="214"/>
                  </a:lnTo>
                  <a:lnTo>
                    <a:pt x="167" y="238"/>
                  </a:lnTo>
                  <a:lnTo>
                    <a:pt x="167" y="250"/>
                  </a:lnTo>
                  <a:lnTo>
                    <a:pt x="167" y="273"/>
                  </a:lnTo>
                  <a:lnTo>
                    <a:pt x="167" y="297"/>
                  </a:lnTo>
                  <a:lnTo>
                    <a:pt x="167" y="321"/>
                  </a:lnTo>
                  <a:lnTo>
                    <a:pt x="178" y="321"/>
                  </a:lnTo>
                  <a:lnTo>
                    <a:pt x="178" y="333"/>
                  </a:lnTo>
                  <a:lnTo>
                    <a:pt x="178" y="357"/>
                  </a:lnTo>
                  <a:lnTo>
                    <a:pt x="178" y="369"/>
                  </a:lnTo>
                  <a:lnTo>
                    <a:pt x="178" y="393"/>
                  </a:lnTo>
                  <a:lnTo>
                    <a:pt x="178" y="416"/>
                  </a:lnTo>
                  <a:lnTo>
                    <a:pt x="190" y="416"/>
                  </a:lnTo>
                  <a:lnTo>
                    <a:pt x="190" y="428"/>
                  </a:lnTo>
                  <a:lnTo>
                    <a:pt x="190" y="452"/>
                  </a:lnTo>
                  <a:lnTo>
                    <a:pt x="190" y="464"/>
                  </a:lnTo>
                  <a:lnTo>
                    <a:pt x="190" y="488"/>
                  </a:lnTo>
                  <a:lnTo>
                    <a:pt x="202" y="488"/>
                  </a:lnTo>
                  <a:lnTo>
                    <a:pt x="202" y="500"/>
                  </a:lnTo>
                  <a:lnTo>
                    <a:pt x="202" y="524"/>
                  </a:lnTo>
                  <a:lnTo>
                    <a:pt x="202" y="535"/>
                  </a:lnTo>
                  <a:lnTo>
                    <a:pt x="202" y="547"/>
                  </a:lnTo>
                  <a:lnTo>
                    <a:pt x="202" y="559"/>
                  </a:lnTo>
                  <a:lnTo>
                    <a:pt x="214" y="559"/>
                  </a:lnTo>
                  <a:lnTo>
                    <a:pt x="214" y="571"/>
                  </a:lnTo>
                  <a:lnTo>
                    <a:pt x="214" y="583"/>
                  </a:lnTo>
                  <a:lnTo>
                    <a:pt x="214" y="595"/>
                  </a:lnTo>
                  <a:lnTo>
                    <a:pt x="214" y="607"/>
                  </a:lnTo>
                  <a:lnTo>
                    <a:pt x="214" y="619"/>
                  </a:lnTo>
                  <a:lnTo>
                    <a:pt x="226" y="619"/>
                  </a:lnTo>
                  <a:lnTo>
                    <a:pt x="226" y="631"/>
                  </a:lnTo>
                  <a:lnTo>
                    <a:pt x="226" y="643"/>
                  </a:lnTo>
                  <a:lnTo>
                    <a:pt x="226" y="655"/>
                  </a:lnTo>
                  <a:lnTo>
                    <a:pt x="238" y="655"/>
                  </a:lnTo>
                  <a:lnTo>
                    <a:pt x="238" y="667"/>
                  </a:lnTo>
                  <a:lnTo>
                    <a:pt x="238" y="678"/>
                  </a:lnTo>
                  <a:lnTo>
                    <a:pt x="250" y="678"/>
                  </a:lnTo>
                  <a:lnTo>
                    <a:pt x="250" y="690"/>
                  </a:lnTo>
                  <a:lnTo>
                    <a:pt x="262" y="690"/>
                  </a:lnTo>
                  <a:lnTo>
                    <a:pt x="262" y="702"/>
                  </a:lnTo>
                  <a:lnTo>
                    <a:pt x="262" y="714"/>
                  </a:lnTo>
                  <a:lnTo>
                    <a:pt x="274" y="714"/>
                  </a:lnTo>
                  <a:lnTo>
                    <a:pt x="274" y="726"/>
                  </a:lnTo>
                  <a:lnTo>
                    <a:pt x="274" y="738"/>
                  </a:lnTo>
                  <a:lnTo>
                    <a:pt x="286" y="738"/>
                  </a:lnTo>
                  <a:lnTo>
                    <a:pt x="286" y="750"/>
                  </a:lnTo>
                  <a:lnTo>
                    <a:pt x="286" y="762"/>
                  </a:lnTo>
                  <a:lnTo>
                    <a:pt x="298" y="762"/>
                  </a:lnTo>
                  <a:lnTo>
                    <a:pt x="298" y="774"/>
                  </a:lnTo>
                  <a:lnTo>
                    <a:pt x="298" y="786"/>
                  </a:lnTo>
                  <a:lnTo>
                    <a:pt x="309" y="786"/>
                  </a:lnTo>
                  <a:lnTo>
                    <a:pt x="309" y="798"/>
                  </a:lnTo>
                  <a:lnTo>
                    <a:pt x="309" y="809"/>
                  </a:lnTo>
                  <a:lnTo>
                    <a:pt x="321" y="809"/>
                  </a:lnTo>
                  <a:lnTo>
                    <a:pt x="321" y="821"/>
                  </a:lnTo>
                  <a:lnTo>
                    <a:pt x="321" y="833"/>
                  </a:lnTo>
                  <a:lnTo>
                    <a:pt x="321" y="845"/>
                  </a:lnTo>
                  <a:lnTo>
                    <a:pt x="333" y="845"/>
                  </a:lnTo>
                  <a:lnTo>
                    <a:pt x="333" y="857"/>
                  </a:lnTo>
                  <a:lnTo>
                    <a:pt x="333" y="869"/>
                  </a:lnTo>
                  <a:lnTo>
                    <a:pt x="345" y="869"/>
                  </a:lnTo>
                  <a:lnTo>
                    <a:pt x="345" y="881"/>
                  </a:lnTo>
                  <a:lnTo>
                    <a:pt x="345" y="893"/>
                  </a:lnTo>
                  <a:lnTo>
                    <a:pt x="345" y="905"/>
                  </a:lnTo>
                  <a:lnTo>
                    <a:pt x="357" y="905"/>
                  </a:lnTo>
                  <a:lnTo>
                    <a:pt x="357" y="917"/>
                  </a:lnTo>
                  <a:lnTo>
                    <a:pt x="357" y="929"/>
                  </a:lnTo>
                  <a:lnTo>
                    <a:pt x="369" y="929"/>
                  </a:lnTo>
                  <a:lnTo>
                    <a:pt x="369" y="940"/>
                  </a:lnTo>
                  <a:lnTo>
                    <a:pt x="369" y="952"/>
                  </a:lnTo>
                  <a:lnTo>
                    <a:pt x="381" y="952"/>
                  </a:lnTo>
                  <a:lnTo>
                    <a:pt x="381" y="964"/>
                  </a:lnTo>
                  <a:lnTo>
                    <a:pt x="381" y="976"/>
                  </a:lnTo>
                  <a:lnTo>
                    <a:pt x="393" y="976"/>
                  </a:lnTo>
                  <a:lnTo>
                    <a:pt x="393" y="988"/>
                  </a:lnTo>
                  <a:lnTo>
                    <a:pt x="405" y="988"/>
                  </a:lnTo>
                  <a:lnTo>
                    <a:pt x="405" y="1000"/>
                  </a:lnTo>
                  <a:lnTo>
                    <a:pt x="417" y="1000"/>
                  </a:lnTo>
                  <a:lnTo>
                    <a:pt x="417" y="1012"/>
                  </a:lnTo>
                  <a:lnTo>
                    <a:pt x="429" y="1012"/>
                  </a:lnTo>
                  <a:lnTo>
                    <a:pt x="429" y="1024"/>
                  </a:lnTo>
                  <a:lnTo>
                    <a:pt x="441" y="1024"/>
                  </a:lnTo>
                  <a:lnTo>
                    <a:pt x="441" y="1036"/>
                  </a:lnTo>
                  <a:lnTo>
                    <a:pt x="452" y="1036"/>
                  </a:lnTo>
                  <a:lnTo>
                    <a:pt x="464" y="1036"/>
                  </a:lnTo>
                  <a:lnTo>
                    <a:pt x="476" y="1036"/>
                  </a:lnTo>
                  <a:lnTo>
                    <a:pt x="476" y="1048"/>
                  </a:lnTo>
                  <a:lnTo>
                    <a:pt x="488" y="1048"/>
                  </a:lnTo>
                  <a:lnTo>
                    <a:pt x="500" y="1048"/>
                  </a:lnTo>
                  <a:lnTo>
                    <a:pt x="512" y="1048"/>
                  </a:lnTo>
                  <a:lnTo>
                    <a:pt x="524" y="1048"/>
                  </a:lnTo>
                  <a:lnTo>
                    <a:pt x="524" y="1036"/>
                  </a:lnTo>
                  <a:lnTo>
                    <a:pt x="536" y="1036"/>
                  </a:lnTo>
                  <a:lnTo>
                    <a:pt x="548" y="1036"/>
                  </a:lnTo>
                  <a:lnTo>
                    <a:pt x="560" y="1036"/>
                  </a:lnTo>
                  <a:lnTo>
                    <a:pt x="560" y="1024"/>
                  </a:lnTo>
                  <a:lnTo>
                    <a:pt x="572" y="1024"/>
                  </a:lnTo>
                  <a:lnTo>
                    <a:pt x="584" y="1024"/>
                  </a:lnTo>
                  <a:lnTo>
                    <a:pt x="584" y="1012"/>
                  </a:lnTo>
                  <a:lnTo>
                    <a:pt x="595" y="1012"/>
                  </a:lnTo>
                  <a:lnTo>
                    <a:pt x="595" y="1000"/>
                  </a:lnTo>
                  <a:lnTo>
                    <a:pt x="607" y="100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53" name="Freeform 54"/>
            <p:cNvSpPr>
              <a:spLocks/>
            </p:cNvSpPr>
            <p:nvPr/>
          </p:nvSpPr>
          <p:spPr bwMode="auto">
            <a:xfrm>
              <a:off x="3633" y="3418"/>
              <a:ext cx="13" cy="25"/>
            </a:xfrm>
            <a:custGeom>
              <a:avLst/>
              <a:gdLst>
                <a:gd name="T0" fmla="*/ 0 w 13"/>
                <a:gd name="T1" fmla="*/ 24 h 25"/>
                <a:gd name="T2" fmla="*/ 0 w 13"/>
                <a:gd name="T3" fmla="*/ 12 h 25"/>
                <a:gd name="T4" fmla="*/ 12 w 13"/>
                <a:gd name="T5" fmla="*/ 12 h 25"/>
                <a:gd name="T6" fmla="*/ 12 w 13"/>
                <a:gd name="T7" fmla="*/ 0 h 25"/>
                <a:gd name="T8" fmla="*/ 0 60000 65536"/>
                <a:gd name="T9" fmla="*/ 0 60000 65536"/>
                <a:gd name="T10" fmla="*/ 0 60000 65536"/>
                <a:gd name="T11" fmla="*/ 0 60000 65536"/>
                <a:gd name="T12" fmla="*/ 0 w 13"/>
                <a:gd name="T13" fmla="*/ 0 h 25"/>
                <a:gd name="T14" fmla="*/ 13 w 13"/>
                <a:gd name="T15" fmla="*/ 25 h 25"/>
              </a:gdLst>
              <a:ahLst/>
              <a:cxnLst>
                <a:cxn ang="T8">
                  <a:pos x="T0" y="T1"/>
                </a:cxn>
                <a:cxn ang="T9">
                  <a:pos x="T2" y="T3"/>
                </a:cxn>
                <a:cxn ang="T10">
                  <a:pos x="T4" y="T5"/>
                </a:cxn>
                <a:cxn ang="T11">
                  <a:pos x="T6" y="T7"/>
                </a:cxn>
              </a:cxnLst>
              <a:rect l="T12" t="T13" r="T14" b="T15"/>
              <a:pathLst>
                <a:path w="13" h="25">
                  <a:moveTo>
                    <a:pt x="0" y="24"/>
                  </a:moveTo>
                  <a:lnTo>
                    <a:pt x="0" y="12"/>
                  </a:lnTo>
                  <a:lnTo>
                    <a:pt x="12" y="12"/>
                  </a:lnTo>
                  <a:lnTo>
                    <a:pt x="12"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54" name="Freeform 55"/>
            <p:cNvSpPr>
              <a:spLocks/>
            </p:cNvSpPr>
            <p:nvPr/>
          </p:nvSpPr>
          <p:spPr bwMode="auto">
            <a:xfrm>
              <a:off x="3014" y="2430"/>
              <a:ext cx="620" cy="1049"/>
            </a:xfrm>
            <a:custGeom>
              <a:avLst/>
              <a:gdLst>
                <a:gd name="T0" fmla="*/ 0 w 620"/>
                <a:gd name="T1" fmla="*/ 869 h 1049"/>
                <a:gd name="T2" fmla="*/ 12 w 620"/>
                <a:gd name="T3" fmla="*/ 845 h 1049"/>
                <a:gd name="T4" fmla="*/ 12 w 620"/>
                <a:gd name="T5" fmla="*/ 810 h 1049"/>
                <a:gd name="T6" fmla="*/ 24 w 620"/>
                <a:gd name="T7" fmla="*/ 786 h 1049"/>
                <a:gd name="T8" fmla="*/ 24 w 620"/>
                <a:gd name="T9" fmla="*/ 750 h 1049"/>
                <a:gd name="T10" fmla="*/ 36 w 620"/>
                <a:gd name="T11" fmla="*/ 714 h 1049"/>
                <a:gd name="T12" fmla="*/ 36 w 620"/>
                <a:gd name="T13" fmla="*/ 679 h 1049"/>
                <a:gd name="T14" fmla="*/ 47 w 620"/>
                <a:gd name="T15" fmla="*/ 631 h 1049"/>
                <a:gd name="T16" fmla="*/ 47 w 620"/>
                <a:gd name="T17" fmla="*/ 583 h 1049"/>
                <a:gd name="T18" fmla="*/ 59 w 620"/>
                <a:gd name="T19" fmla="*/ 536 h 1049"/>
                <a:gd name="T20" fmla="*/ 59 w 620"/>
                <a:gd name="T21" fmla="*/ 464 h 1049"/>
                <a:gd name="T22" fmla="*/ 71 w 620"/>
                <a:gd name="T23" fmla="*/ 416 h 1049"/>
                <a:gd name="T24" fmla="*/ 71 w 620"/>
                <a:gd name="T25" fmla="*/ 345 h 1049"/>
                <a:gd name="T26" fmla="*/ 83 w 620"/>
                <a:gd name="T27" fmla="*/ 285 h 1049"/>
                <a:gd name="T28" fmla="*/ 83 w 620"/>
                <a:gd name="T29" fmla="*/ 202 h 1049"/>
                <a:gd name="T30" fmla="*/ 95 w 620"/>
                <a:gd name="T31" fmla="*/ 154 h 1049"/>
                <a:gd name="T32" fmla="*/ 95 w 620"/>
                <a:gd name="T33" fmla="*/ 83 h 1049"/>
                <a:gd name="T34" fmla="*/ 107 w 620"/>
                <a:gd name="T35" fmla="*/ 47 h 1049"/>
                <a:gd name="T36" fmla="*/ 119 w 620"/>
                <a:gd name="T37" fmla="*/ 12 h 1049"/>
                <a:gd name="T38" fmla="*/ 131 w 620"/>
                <a:gd name="T39" fmla="*/ 12 h 1049"/>
                <a:gd name="T40" fmla="*/ 143 w 620"/>
                <a:gd name="T41" fmla="*/ 35 h 1049"/>
                <a:gd name="T42" fmla="*/ 143 w 620"/>
                <a:gd name="T43" fmla="*/ 71 h 1049"/>
                <a:gd name="T44" fmla="*/ 143 w 620"/>
                <a:gd name="T45" fmla="*/ 131 h 1049"/>
                <a:gd name="T46" fmla="*/ 155 w 620"/>
                <a:gd name="T47" fmla="*/ 166 h 1049"/>
                <a:gd name="T48" fmla="*/ 167 w 620"/>
                <a:gd name="T49" fmla="*/ 214 h 1049"/>
                <a:gd name="T50" fmla="*/ 167 w 620"/>
                <a:gd name="T51" fmla="*/ 274 h 1049"/>
                <a:gd name="T52" fmla="*/ 179 w 620"/>
                <a:gd name="T53" fmla="*/ 321 h 1049"/>
                <a:gd name="T54" fmla="*/ 179 w 620"/>
                <a:gd name="T55" fmla="*/ 369 h 1049"/>
                <a:gd name="T56" fmla="*/ 190 w 620"/>
                <a:gd name="T57" fmla="*/ 416 h 1049"/>
                <a:gd name="T58" fmla="*/ 190 w 620"/>
                <a:gd name="T59" fmla="*/ 464 h 1049"/>
                <a:gd name="T60" fmla="*/ 202 w 620"/>
                <a:gd name="T61" fmla="*/ 500 h 1049"/>
                <a:gd name="T62" fmla="*/ 202 w 620"/>
                <a:gd name="T63" fmla="*/ 547 h 1049"/>
                <a:gd name="T64" fmla="*/ 214 w 620"/>
                <a:gd name="T65" fmla="*/ 571 h 1049"/>
                <a:gd name="T66" fmla="*/ 214 w 620"/>
                <a:gd name="T67" fmla="*/ 607 h 1049"/>
                <a:gd name="T68" fmla="*/ 226 w 620"/>
                <a:gd name="T69" fmla="*/ 631 h 1049"/>
                <a:gd name="T70" fmla="*/ 238 w 620"/>
                <a:gd name="T71" fmla="*/ 655 h 1049"/>
                <a:gd name="T72" fmla="*/ 250 w 620"/>
                <a:gd name="T73" fmla="*/ 679 h 1049"/>
                <a:gd name="T74" fmla="*/ 262 w 620"/>
                <a:gd name="T75" fmla="*/ 702 h 1049"/>
                <a:gd name="T76" fmla="*/ 274 w 620"/>
                <a:gd name="T77" fmla="*/ 726 h 1049"/>
                <a:gd name="T78" fmla="*/ 286 w 620"/>
                <a:gd name="T79" fmla="*/ 750 h 1049"/>
                <a:gd name="T80" fmla="*/ 298 w 620"/>
                <a:gd name="T81" fmla="*/ 774 h 1049"/>
                <a:gd name="T82" fmla="*/ 310 w 620"/>
                <a:gd name="T83" fmla="*/ 798 h 1049"/>
                <a:gd name="T84" fmla="*/ 321 w 620"/>
                <a:gd name="T85" fmla="*/ 821 h 1049"/>
                <a:gd name="T86" fmla="*/ 333 w 620"/>
                <a:gd name="T87" fmla="*/ 845 h 1049"/>
                <a:gd name="T88" fmla="*/ 345 w 620"/>
                <a:gd name="T89" fmla="*/ 869 h 1049"/>
                <a:gd name="T90" fmla="*/ 345 w 620"/>
                <a:gd name="T91" fmla="*/ 905 h 1049"/>
                <a:gd name="T92" fmla="*/ 357 w 620"/>
                <a:gd name="T93" fmla="*/ 929 h 1049"/>
                <a:gd name="T94" fmla="*/ 369 w 620"/>
                <a:gd name="T95" fmla="*/ 952 h 1049"/>
                <a:gd name="T96" fmla="*/ 381 w 620"/>
                <a:gd name="T97" fmla="*/ 976 h 1049"/>
                <a:gd name="T98" fmla="*/ 405 w 620"/>
                <a:gd name="T99" fmla="*/ 988 h 1049"/>
                <a:gd name="T100" fmla="*/ 417 w 620"/>
                <a:gd name="T101" fmla="*/ 1012 h 1049"/>
                <a:gd name="T102" fmla="*/ 441 w 620"/>
                <a:gd name="T103" fmla="*/ 1024 h 1049"/>
                <a:gd name="T104" fmla="*/ 464 w 620"/>
                <a:gd name="T105" fmla="*/ 1036 h 1049"/>
                <a:gd name="T106" fmla="*/ 488 w 620"/>
                <a:gd name="T107" fmla="*/ 1048 h 1049"/>
                <a:gd name="T108" fmla="*/ 524 w 620"/>
                <a:gd name="T109" fmla="*/ 1048 h 1049"/>
                <a:gd name="T110" fmla="*/ 548 w 620"/>
                <a:gd name="T111" fmla="*/ 1036 h 1049"/>
                <a:gd name="T112" fmla="*/ 572 w 620"/>
                <a:gd name="T113" fmla="*/ 1024 h 1049"/>
                <a:gd name="T114" fmla="*/ 596 w 620"/>
                <a:gd name="T115" fmla="*/ 1012 h 1049"/>
                <a:gd name="T116" fmla="*/ 607 w 620"/>
                <a:gd name="T117" fmla="*/ 988 h 10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20"/>
                <a:gd name="T178" fmla="*/ 0 h 1049"/>
                <a:gd name="T179" fmla="*/ 620 w 620"/>
                <a:gd name="T180" fmla="*/ 1049 h 10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20" h="1049">
                  <a:moveTo>
                    <a:pt x="0" y="893"/>
                  </a:moveTo>
                  <a:lnTo>
                    <a:pt x="0" y="881"/>
                  </a:lnTo>
                  <a:lnTo>
                    <a:pt x="0" y="869"/>
                  </a:lnTo>
                  <a:lnTo>
                    <a:pt x="0" y="857"/>
                  </a:lnTo>
                  <a:lnTo>
                    <a:pt x="0" y="845"/>
                  </a:lnTo>
                  <a:lnTo>
                    <a:pt x="12" y="845"/>
                  </a:lnTo>
                  <a:lnTo>
                    <a:pt x="12" y="833"/>
                  </a:lnTo>
                  <a:lnTo>
                    <a:pt x="12" y="821"/>
                  </a:lnTo>
                  <a:lnTo>
                    <a:pt x="12" y="810"/>
                  </a:lnTo>
                  <a:lnTo>
                    <a:pt x="12" y="798"/>
                  </a:lnTo>
                  <a:lnTo>
                    <a:pt x="12" y="786"/>
                  </a:lnTo>
                  <a:lnTo>
                    <a:pt x="24" y="786"/>
                  </a:lnTo>
                  <a:lnTo>
                    <a:pt x="24" y="774"/>
                  </a:lnTo>
                  <a:lnTo>
                    <a:pt x="24" y="762"/>
                  </a:lnTo>
                  <a:lnTo>
                    <a:pt x="24" y="750"/>
                  </a:lnTo>
                  <a:lnTo>
                    <a:pt x="24" y="738"/>
                  </a:lnTo>
                  <a:lnTo>
                    <a:pt x="36" y="738"/>
                  </a:lnTo>
                  <a:lnTo>
                    <a:pt x="36" y="714"/>
                  </a:lnTo>
                  <a:lnTo>
                    <a:pt x="36" y="702"/>
                  </a:lnTo>
                  <a:lnTo>
                    <a:pt x="36" y="690"/>
                  </a:lnTo>
                  <a:lnTo>
                    <a:pt x="36" y="679"/>
                  </a:lnTo>
                  <a:lnTo>
                    <a:pt x="36" y="655"/>
                  </a:lnTo>
                  <a:lnTo>
                    <a:pt x="47" y="655"/>
                  </a:lnTo>
                  <a:lnTo>
                    <a:pt x="47" y="631"/>
                  </a:lnTo>
                  <a:lnTo>
                    <a:pt x="47" y="619"/>
                  </a:lnTo>
                  <a:lnTo>
                    <a:pt x="47" y="595"/>
                  </a:lnTo>
                  <a:lnTo>
                    <a:pt x="47" y="583"/>
                  </a:lnTo>
                  <a:lnTo>
                    <a:pt x="59" y="583"/>
                  </a:lnTo>
                  <a:lnTo>
                    <a:pt x="59" y="559"/>
                  </a:lnTo>
                  <a:lnTo>
                    <a:pt x="59" y="536"/>
                  </a:lnTo>
                  <a:lnTo>
                    <a:pt x="59" y="512"/>
                  </a:lnTo>
                  <a:lnTo>
                    <a:pt x="59" y="488"/>
                  </a:lnTo>
                  <a:lnTo>
                    <a:pt x="59" y="464"/>
                  </a:lnTo>
                  <a:lnTo>
                    <a:pt x="71" y="464"/>
                  </a:lnTo>
                  <a:lnTo>
                    <a:pt x="71" y="440"/>
                  </a:lnTo>
                  <a:lnTo>
                    <a:pt x="71" y="416"/>
                  </a:lnTo>
                  <a:lnTo>
                    <a:pt x="71" y="393"/>
                  </a:lnTo>
                  <a:lnTo>
                    <a:pt x="71" y="369"/>
                  </a:lnTo>
                  <a:lnTo>
                    <a:pt x="71" y="345"/>
                  </a:lnTo>
                  <a:lnTo>
                    <a:pt x="71" y="309"/>
                  </a:lnTo>
                  <a:lnTo>
                    <a:pt x="83" y="309"/>
                  </a:lnTo>
                  <a:lnTo>
                    <a:pt x="83" y="285"/>
                  </a:lnTo>
                  <a:lnTo>
                    <a:pt x="83" y="262"/>
                  </a:lnTo>
                  <a:lnTo>
                    <a:pt x="83" y="238"/>
                  </a:lnTo>
                  <a:lnTo>
                    <a:pt x="83" y="202"/>
                  </a:lnTo>
                  <a:lnTo>
                    <a:pt x="95" y="202"/>
                  </a:lnTo>
                  <a:lnTo>
                    <a:pt x="95" y="178"/>
                  </a:lnTo>
                  <a:lnTo>
                    <a:pt x="95" y="154"/>
                  </a:lnTo>
                  <a:lnTo>
                    <a:pt x="95" y="131"/>
                  </a:lnTo>
                  <a:lnTo>
                    <a:pt x="95" y="107"/>
                  </a:lnTo>
                  <a:lnTo>
                    <a:pt x="95" y="83"/>
                  </a:lnTo>
                  <a:lnTo>
                    <a:pt x="107" y="83"/>
                  </a:lnTo>
                  <a:lnTo>
                    <a:pt x="107" y="71"/>
                  </a:lnTo>
                  <a:lnTo>
                    <a:pt x="107" y="47"/>
                  </a:lnTo>
                  <a:lnTo>
                    <a:pt x="107" y="23"/>
                  </a:lnTo>
                  <a:lnTo>
                    <a:pt x="107" y="12"/>
                  </a:lnTo>
                  <a:lnTo>
                    <a:pt x="119" y="12"/>
                  </a:lnTo>
                  <a:lnTo>
                    <a:pt x="119" y="0"/>
                  </a:lnTo>
                  <a:lnTo>
                    <a:pt x="131" y="0"/>
                  </a:lnTo>
                  <a:lnTo>
                    <a:pt x="131" y="12"/>
                  </a:lnTo>
                  <a:lnTo>
                    <a:pt x="131" y="23"/>
                  </a:lnTo>
                  <a:lnTo>
                    <a:pt x="131" y="35"/>
                  </a:lnTo>
                  <a:lnTo>
                    <a:pt x="143" y="35"/>
                  </a:lnTo>
                  <a:lnTo>
                    <a:pt x="143" y="47"/>
                  </a:lnTo>
                  <a:lnTo>
                    <a:pt x="143" y="59"/>
                  </a:lnTo>
                  <a:lnTo>
                    <a:pt x="143" y="71"/>
                  </a:lnTo>
                  <a:lnTo>
                    <a:pt x="143" y="95"/>
                  </a:lnTo>
                  <a:lnTo>
                    <a:pt x="143" y="119"/>
                  </a:lnTo>
                  <a:lnTo>
                    <a:pt x="143" y="131"/>
                  </a:lnTo>
                  <a:lnTo>
                    <a:pt x="155" y="131"/>
                  </a:lnTo>
                  <a:lnTo>
                    <a:pt x="155" y="154"/>
                  </a:lnTo>
                  <a:lnTo>
                    <a:pt x="155" y="166"/>
                  </a:lnTo>
                  <a:lnTo>
                    <a:pt x="155" y="190"/>
                  </a:lnTo>
                  <a:lnTo>
                    <a:pt x="155" y="214"/>
                  </a:lnTo>
                  <a:lnTo>
                    <a:pt x="167" y="214"/>
                  </a:lnTo>
                  <a:lnTo>
                    <a:pt x="167" y="238"/>
                  </a:lnTo>
                  <a:lnTo>
                    <a:pt x="167" y="250"/>
                  </a:lnTo>
                  <a:lnTo>
                    <a:pt x="167" y="274"/>
                  </a:lnTo>
                  <a:lnTo>
                    <a:pt x="167" y="297"/>
                  </a:lnTo>
                  <a:lnTo>
                    <a:pt x="167" y="321"/>
                  </a:lnTo>
                  <a:lnTo>
                    <a:pt x="179" y="321"/>
                  </a:lnTo>
                  <a:lnTo>
                    <a:pt x="179" y="333"/>
                  </a:lnTo>
                  <a:lnTo>
                    <a:pt x="179" y="357"/>
                  </a:lnTo>
                  <a:lnTo>
                    <a:pt x="179" y="369"/>
                  </a:lnTo>
                  <a:lnTo>
                    <a:pt x="179" y="393"/>
                  </a:lnTo>
                  <a:lnTo>
                    <a:pt x="179" y="416"/>
                  </a:lnTo>
                  <a:lnTo>
                    <a:pt x="190" y="416"/>
                  </a:lnTo>
                  <a:lnTo>
                    <a:pt x="190" y="428"/>
                  </a:lnTo>
                  <a:lnTo>
                    <a:pt x="190" y="452"/>
                  </a:lnTo>
                  <a:lnTo>
                    <a:pt x="190" y="464"/>
                  </a:lnTo>
                  <a:lnTo>
                    <a:pt x="190" y="488"/>
                  </a:lnTo>
                  <a:lnTo>
                    <a:pt x="202" y="488"/>
                  </a:lnTo>
                  <a:lnTo>
                    <a:pt x="202" y="500"/>
                  </a:lnTo>
                  <a:lnTo>
                    <a:pt x="202" y="524"/>
                  </a:lnTo>
                  <a:lnTo>
                    <a:pt x="202" y="536"/>
                  </a:lnTo>
                  <a:lnTo>
                    <a:pt x="202" y="547"/>
                  </a:lnTo>
                  <a:lnTo>
                    <a:pt x="202" y="559"/>
                  </a:lnTo>
                  <a:lnTo>
                    <a:pt x="214" y="559"/>
                  </a:lnTo>
                  <a:lnTo>
                    <a:pt x="214" y="571"/>
                  </a:lnTo>
                  <a:lnTo>
                    <a:pt x="214" y="583"/>
                  </a:lnTo>
                  <a:lnTo>
                    <a:pt x="214" y="595"/>
                  </a:lnTo>
                  <a:lnTo>
                    <a:pt x="214" y="607"/>
                  </a:lnTo>
                  <a:lnTo>
                    <a:pt x="214" y="619"/>
                  </a:lnTo>
                  <a:lnTo>
                    <a:pt x="226" y="619"/>
                  </a:lnTo>
                  <a:lnTo>
                    <a:pt x="226" y="631"/>
                  </a:lnTo>
                  <a:lnTo>
                    <a:pt x="226" y="643"/>
                  </a:lnTo>
                  <a:lnTo>
                    <a:pt x="226" y="655"/>
                  </a:lnTo>
                  <a:lnTo>
                    <a:pt x="238" y="655"/>
                  </a:lnTo>
                  <a:lnTo>
                    <a:pt x="238" y="667"/>
                  </a:lnTo>
                  <a:lnTo>
                    <a:pt x="238" y="679"/>
                  </a:lnTo>
                  <a:lnTo>
                    <a:pt x="250" y="679"/>
                  </a:lnTo>
                  <a:lnTo>
                    <a:pt x="250" y="690"/>
                  </a:lnTo>
                  <a:lnTo>
                    <a:pt x="262" y="690"/>
                  </a:lnTo>
                  <a:lnTo>
                    <a:pt x="262" y="702"/>
                  </a:lnTo>
                  <a:lnTo>
                    <a:pt x="262" y="714"/>
                  </a:lnTo>
                  <a:lnTo>
                    <a:pt x="274" y="714"/>
                  </a:lnTo>
                  <a:lnTo>
                    <a:pt x="274" y="726"/>
                  </a:lnTo>
                  <a:lnTo>
                    <a:pt x="274" y="738"/>
                  </a:lnTo>
                  <a:lnTo>
                    <a:pt x="286" y="738"/>
                  </a:lnTo>
                  <a:lnTo>
                    <a:pt x="286" y="750"/>
                  </a:lnTo>
                  <a:lnTo>
                    <a:pt x="286" y="762"/>
                  </a:lnTo>
                  <a:lnTo>
                    <a:pt x="298" y="762"/>
                  </a:lnTo>
                  <a:lnTo>
                    <a:pt x="298" y="774"/>
                  </a:lnTo>
                  <a:lnTo>
                    <a:pt x="298" y="786"/>
                  </a:lnTo>
                  <a:lnTo>
                    <a:pt x="310" y="786"/>
                  </a:lnTo>
                  <a:lnTo>
                    <a:pt x="310" y="798"/>
                  </a:lnTo>
                  <a:lnTo>
                    <a:pt x="310" y="810"/>
                  </a:lnTo>
                  <a:lnTo>
                    <a:pt x="321" y="810"/>
                  </a:lnTo>
                  <a:lnTo>
                    <a:pt x="321" y="821"/>
                  </a:lnTo>
                  <a:lnTo>
                    <a:pt x="321" y="833"/>
                  </a:lnTo>
                  <a:lnTo>
                    <a:pt x="321" y="845"/>
                  </a:lnTo>
                  <a:lnTo>
                    <a:pt x="333" y="845"/>
                  </a:lnTo>
                  <a:lnTo>
                    <a:pt x="333" y="857"/>
                  </a:lnTo>
                  <a:lnTo>
                    <a:pt x="333" y="869"/>
                  </a:lnTo>
                  <a:lnTo>
                    <a:pt x="345" y="869"/>
                  </a:lnTo>
                  <a:lnTo>
                    <a:pt x="345" y="881"/>
                  </a:lnTo>
                  <a:lnTo>
                    <a:pt x="345" y="893"/>
                  </a:lnTo>
                  <a:lnTo>
                    <a:pt x="345" y="905"/>
                  </a:lnTo>
                  <a:lnTo>
                    <a:pt x="357" y="905"/>
                  </a:lnTo>
                  <a:lnTo>
                    <a:pt x="357" y="917"/>
                  </a:lnTo>
                  <a:lnTo>
                    <a:pt x="357" y="929"/>
                  </a:lnTo>
                  <a:lnTo>
                    <a:pt x="369" y="929"/>
                  </a:lnTo>
                  <a:lnTo>
                    <a:pt x="369" y="941"/>
                  </a:lnTo>
                  <a:lnTo>
                    <a:pt x="369" y="952"/>
                  </a:lnTo>
                  <a:lnTo>
                    <a:pt x="381" y="952"/>
                  </a:lnTo>
                  <a:lnTo>
                    <a:pt x="381" y="964"/>
                  </a:lnTo>
                  <a:lnTo>
                    <a:pt x="381" y="976"/>
                  </a:lnTo>
                  <a:lnTo>
                    <a:pt x="393" y="976"/>
                  </a:lnTo>
                  <a:lnTo>
                    <a:pt x="393" y="988"/>
                  </a:lnTo>
                  <a:lnTo>
                    <a:pt x="405" y="988"/>
                  </a:lnTo>
                  <a:lnTo>
                    <a:pt x="405" y="1000"/>
                  </a:lnTo>
                  <a:lnTo>
                    <a:pt x="417" y="1000"/>
                  </a:lnTo>
                  <a:lnTo>
                    <a:pt x="417" y="1012"/>
                  </a:lnTo>
                  <a:lnTo>
                    <a:pt x="429" y="1012"/>
                  </a:lnTo>
                  <a:lnTo>
                    <a:pt x="429" y="1024"/>
                  </a:lnTo>
                  <a:lnTo>
                    <a:pt x="441" y="1024"/>
                  </a:lnTo>
                  <a:lnTo>
                    <a:pt x="441" y="1036"/>
                  </a:lnTo>
                  <a:lnTo>
                    <a:pt x="453" y="1036"/>
                  </a:lnTo>
                  <a:lnTo>
                    <a:pt x="464" y="1036"/>
                  </a:lnTo>
                  <a:lnTo>
                    <a:pt x="476" y="1036"/>
                  </a:lnTo>
                  <a:lnTo>
                    <a:pt x="476" y="1048"/>
                  </a:lnTo>
                  <a:lnTo>
                    <a:pt x="488" y="1048"/>
                  </a:lnTo>
                  <a:lnTo>
                    <a:pt x="500" y="1048"/>
                  </a:lnTo>
                  <a:lnTo>
                    <a:pt x="512" y="1048"/>
                  </a:lnTo>
                  <a:lnTo>
                    <a:pt x="524" y="1048"/>
                  </a:lnTo>
                  <a:lnTo>
                    <a:pt x="524" y="1036"/>
                  </a:lnTo>
                  <a:lnTo>
                    <a:pt x="536" y="1036"/>
                  </a:lnTo>
                  <a:lnTo>
                    <a:pt x="548" y="1036"/>
                  </a:lnTo>
                  <a:lnTo>
                    <a:pt x="560" y="1036"/>
                  </a:lnTo>
                  <a:lnTo>
                    <a:pt x="560" y="1024"/>
                  </a:lnTo>
                  <a:lnTo>
                    <a:pt x="572" y="1024"/>
                  </a:lnTo>
                  <a:lnTo>
                    <a:pt x="584" y="1024"/>
                  </a:lnTo>
                  <a:lnTo>
                    <a:pt x="584" y="1012"/>
                  </a:lnTo>
                  <a:lnTo>
                    <a:pt x="596" y="1012"/>
                  </a:lnTo>
                  <a:lnTo>
                    <a:pt x="596" y="1000"/>
                  </a:lnTo>
                  <a:lnTo>
                    <a:pt x="607" y="1000"/>
                  </a:lnTo>
                  <a:lnTo>
                    <a:pt x="607" y="988"/>
                  </a:lnTo>
                  <a:lnTo>
                    <a:pt x="619" y="988"/>
                  </a:lnTo>
                  <a:lnTo>
                    <a:pt x="619" y="976"/>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55" name="Freeform 56"/>
            <p:cNvSpPr>
              <a:spLocks/>
            </p:cNvSpPr>
            <p:nvPr/>
          </p:nvSpPr>
          <p:spPr bwMode="auto">
            <a:xfrm>
              <a:off x="3645" y="3109"/>
              <a:ext cx="621" cy="441"/>
            </a:xfrm>
            <a:custGeom>
              <a:avLst/>
              <a:gdLst>
                <a:gd name="T0" fmla="*/ 0 w 621"/>
                <a:gd name="T1" fmla="*/ 309 h 441"/>
                <a:gd name="T2" fmla="*/ 0 w 621"/>
                <a:gd name="T3" fmla="*/ 285 h 441"/>
                <a:gd name="T4" fmla="*/ 12 w 621"/>
                <a:gd name="T5" fmla="*/ 273 h 441"/>
                <a:gd name="T6" fmla="*/ 24 w 621"/>
                <a:gd name="T7" fmla="*/ 262 h 441"/>
                <a:gd name="T8" fmla="*/ 24 w 621"/>
                <a:gd name="T9" fmla="*/ 238 h 441"/>
                <a:gd name="T10" fmla="*/ 36 w 621"/>
                <a:gd name="T11" fmla="*/ 226 h 441"/>
                <a:gd name="T12" fmla="*/ 36 w 621"/>
                <a:gd name="T13" fmla="*/ 202 h 441"/>
                <a:gd name="T14" fmla="*/ 36 w 621"/>
                <a:gd name="T15" fmla="*/ 178 h 441"/>
                <a:gd name="T16" fmla="*/ 48 w 621"/>
                <a:gd name="T17" fmla="*/ 166 h 441"/>
                <a:gd name="T18" fmla="*/ 48 w 621"/>
                <a:gd name="T19" fmla="*/ 142 h 441"/>
                <a:gd name="T20" fmla="*/ 48 w 621"/>
                <a:gd name="T21" fmla="*/ 119 h 441"/>
                <a:gd name="T22" fmla="*/ 60 w 621"/>
                <a:gd name="T23" fmla="*/ 107 h 441"/>
                <a:gd name="T24" fmla="*/ 60 w 621"/>
                <a:gd name="T25" fmla="*/ 83 h 441"/>
                <a:gd name="T26" fmla="*/ 60 w 621"/>
                <a:gd name="T27" fmla="*/ 59 h 441"/>
                <a:gd name="T28" fmla="*/ 72 w 621"/>
                <a:gd name="T29" fmla="*/ 47 h 441"/>
                <a:gd name="T30" fmla="*/ 72 w 621"/>
                <a:gd name="T31" fmla="*/ 23 h 441"/>
                <a:gd name="T32" fmla="*/ 84 w 621"/>
                <a:gd name="T33" fmla="*/ 11 h 441"/>
                <a:gd name="T34" fmla="*/ 96 w 621"/>
                <a:gd name="T35" fmla="*/ 0 h 441"/>
                <a:gd name="T36" fmla="*/ 96 w 621"/>
                <a:gd name="T37" fmla="*/ 23 h 441"/>
                <a:gd name="T38" fmla="*/ 108 w 621"/>
                <a:gd name="T39" fmla="*/ 35 h 441"/>
                <a:gd name="T40" fmla="*/ 108 w 621"/>
                <a:gd name="T41" fmla="*/ 59 h 441"/>
                <a:gd name="T42" fmla="*/ 108 w 621"/>
                <a:gd name="T43" fmla="*/ 83 h 441"/>
                <a:gd name="T44" fmla="*/ 119 w 621"/>
                <a:gd name="T45" fmla="*/ 95 h 441"/>
                <a:gd name="T46" fmla="*/ 119 w 621"/>
                <a:gd name="T47" fmla="*/ 119 h 441"/>
                <a:gd name="T48" fmla="*/ 131 w 621"/>
                <a:gd name="T49" fmla="*/ 131 h 441"/>
                <a:gd name="T50" fmla="*/ 131 w 621"/>
                <a:gd name="T51" fmla="*/ 154 h 441"/>
                <a:gd name="T52" fmla="*/ 131 w 621"/>
                <a:gd name="T53" fmla="*/ 178 h 441"/>
                <a:gd name="T54" fmla="*/ 143 w 621"/>
                <a:gd name="T55" fmla="*/ 190 h 441"/>
                <a:gd name="T56" fmla="*/ 143 w 621"/>
                <a:gd name="T57" fmla="*/ 214 h 441"/>
                <a:gd name="T58" fmla="*/ 143 w 621"/>
                <a:gd name="T59" fmla="*/ 238 h 441"/>
                <a:gd name="T60" fmla="*/ 155 w 621"/>
                <a:gd name="T61" fmla="*/ 250 h 441"/>
                <a:gd name="T62" fmla="*/ 155 w 621"/>
                <a:gd name="T63" fmla="*/ 273 h 441"/>
                <a:gd name="T64" fmla="*/ 167 w 621"/>
                <a:gd name="T65" fmla="*/ 285 h 441"/>
                <a:gd name="T66" fmla="*/ 167 w 621"/>
                <a:gd name="T67" fmla="*/ 309 h 441"/>
                <a:gd name="T68" fmla="*/ 179 w 621"/>
                <a:gd name="T69" fmla="*/ 321 h 441"/>
                <a:gd name="T70" fmla="*/ 179 w 621"/>
                <a:gd name="T71" fmla="*/ 345 h 441"/>
                <a:gd name="T72" fmla="*/ 191 w 621"/>
                <a:gd name="T73" fmla="*/ 357 h 441"/>
                <a:gd name="T74" fmla="*/ 203 w 621"/>
                <a:gd name="T75" fmla="*/ 369 h 441"/>
                <a:gd name="T76" fmla="*/ 215 w 621"/>
                <a:gd name="T77" fmla="*/ 381 h 441"/>
                <a:gd name="T78" fmla="*/ 227 w 621"/>
                <a:gd name="T79" fmla="*/ 393 h 441"/>
                <a:gd name="T80" fmla="*/ 239 w 621"/>
                <a:gd name="T81" fmla="*/ 404 h 441"/>
                <a:gd name="T82" fmla="*/ 251 w 621"/>
                <a:gd name="T83" fmla="*/ 416 h 441"/>
                <a:gd name="T84" fmla="*/ 274 w 621"/>
                <a:gd name="T85" fmla="*/ 416 h 441"/>
                <a:gd name="T86" fmla="*/ 286 w 621"/>
                <a:gd name="T87" fmla="*/ 428 h 441"/>
                <a:gd name="T88" fmla="*/ 310 w 621"/>
                <a:gd name="T89" fmla="*/ 428 h 441"/>
                <a:gd name="T90" fmla="*/ 334 w 621"/>
                <a:gd name="T91" fmla="*/ 428 h 441"/>
                <a:gd name="T92" fmla="*/ 358 w 621"/>
                <a:gd name="T93" fmla="*/ 428 h 441"/>
                <a:gd name="T94" fmla="*/ 370 w 621"/>
                <a:gd name="T95" fmla="*/ 440 h 441"/>
                <a:gd name="T96" fmla="*/ 394 w 621"/>
                <a:gd name="T97" fmla="*/ 440 h 441"/>
                <a:gd name="T98" fmla="*/ 417 w 621"/>
                <a:gd name="T99" fmla="*/ 440 h 441"/>
                <a:gd name="T100" fmla="*/ 441 w 621"/>
                <a:gd name="T101" fmla="*/ 440 h 441"/>
                <a:gd name="T102" fmla="*/ 465 w 621"/>
                <a:gd name="T103" fmla="*/ 440 h 441"/>
                <a:gd name="T104" fmla="*/ 489 w 621"/>
                <a:gd name="T105" fmla="*/ 440 h 441"/>
                <a:gd name="T106" fmla="*/ 501 w 621"/>
                <a:gd name="T107" fmla="*/ 428 h 441"/>
                <a:gd name="T108" fmla="*/ 525 w 621"/>
                <a:gd name="T109" fmla="*/ 428 h 441"/>
                <a:gd name="T110" fmla="*/ 548 w 621"/>
                <a:gd name="T111" fmla="*/ 428 h 441"/>
                <a:gd name="T112" fmla="*/ 572 w 621"/>
                <a:gd name="T113" fmla="*/ 428 h 441"/>
                <a:gd name="T114" fmla="*/ 584 w 621"/>
                <a:gd name="T115" fmla="*/ 440 h 441"/>
                <a:gd name="T116" fmla="*/ 608 w 621"/>
                <a:gd name="T117" fmla="*/ 440 h 4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21"/>
                <a:gd name="T178" fmla="*/ 0 h 441"/>
                <a:gd name="T179" fmla="*/ 621 w 621"/>
                <a:gd name="T180" fmla="*/ 441 h 4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21" h="441">
                  <a:moveTo>
                    <a:pt x="0" y="309"/>
                  </a:moveTo>
                  <a:lnTo>
                    <a:pt x="0" y="309"/>
                  </a:lnTo>
                  <a:lnTo>
                    <a:pt x="0" y="297"/>
                  </a:lnTo>
                  <a:lnTo>
                    <a:pt x="0" y="285"/>
                  </a:lnTo>
                  <a:lnTo>
                    <a:pt x="12" y="285"/>
                  </a:lnTo>
                  <a:lnTo>
                    <a:pt x="12" y="273"/>
                  </a:lnTo>
                  <a:lnTo>
                    <a:pt x="12" y="262"/>
                  </a:lnTo>
                  <a:lnTo>
                    <a:pt x="24" y="262"/>
                  </a:lnTo>
                  <a:lnTo>
                    <a:pt x="24" y="250"/>
                  </a:lnTo>
                  <a:lnTo>
                    <a:pt x="24" y="238"/>
                  </a:lnTo>
                  <a:lnTo>
                    <a:pt x="24" y="226"/>
                  </a:lnTo>
                  <a:lnTo>
                    <a:pt x="36" y="226"/>
                  </a:lnTo>
                  <a:lnTo>
                    <a:pt x="36" y="214"/>
                  </a:lnTo>
                  <a:lnTo>
                    <a:pt x="36" y="202"/>
                  </a:lnTo>
                  <a:lnTo>
                    <a:pt x="36" y="190"/>
                  </a:lnTo>
                  <a:lnTo>
                    <a:pt x="36" y="178"/>
                  </a:lnTo>
                  <a:lnTo>
                    <a:pt x="36" y="166"/>
                  </a:lnTo>
                  <a:lnTo>
                    <a:pt x="48" y="166"/>
                  </a:lnTo>
                  <a:lnTo>
                    <a:pt x="48" y="154"/>
                  </a:lnTo>
                  <a:lnTo>
                    <a:pt x="48" y="142"/>
                  </a:lnTo>
                  <a:lnTo>
                    <a:pt x="48" y="131"/>
                  </a:lnTo>
                  <a:lnTo>
                    <a:pt x="48" y="119"/>
                  </a:lnTo>
                  <a:lnTo>
                    <a:pt x="60" y="119"/>
                  </a:lnTo>
                  <a:lnTo>
                    <a:pt x="60" y="107"/>
                  </a:lnTo>
                  <a:lnTo>
                    <a:pt x="60" y="95"/>
                  </a:lnTo>
                  <a:lnTo>
                    <a:pt x="60" y="83"/>
                  </a:lnTo>
                  <a:lnTo>
                    <a:pt x="60" y="71"/>
                  </a:lnTo>
                  <a:lnTo>
                    <a:pt x="60" y="59"/>
                  </a:lnTo>
                  <a:lnTo>
                    <a:pt x="72" y="59"/>
                  </a:lnTo>
                  <a:lnTo>
                    <a:pt x="72" y="47"/>
                  </a:lnTo>
                  <a:lnTo>
                    <a:pt x="72" y="35"/>
                  </a:lnTo>
                  <a:lnTo>
                    <a:pt x="72" y="23"/>
                  </a:lnTo>
                  <a:lnTo>
                    <a:pt x="72" y="11"/>
                  </a:lnTo>
                  <a:lnTo>
                    <a:pt x="84" y="11"/>
                  </a:lnTo>
                  <a:lnTo>
                    <a:pt x="84" y="0"/>
                  </a:lnTo>
                  <a:lnTo>
                    <a:pt x="96" y="0"/>
                  </a:lnTo>
                  <a:lnTo>
                    <a:pt x="96" y="11"/>
                  </a:lnTo>
                  <a:lnTo>
                    <a:pt x="96" y="23"/>
                  </a:lnTo>
                  <a:lnTo>
                    <a:pt x="108" y="23"/>
                  </a:lnTo>
                  <a:lnTo>
                    <a:pt x="108" y="35"/>
                  </a:lnTo>
                  <a:lnTo>
                    <a:pt x="108" y="47"/>
                  </a:lnTo>
                  <a:lnTo>
                    <a:pt x="108" y="59"/>
                  </a:lnTo>
                  <a:lnTo>
                    <a:pt x="108" y="71"/>
                  </a:lnTo>
                  <a:lnTo>
                    <a:pt x="108" y="83"/>
                  </a:lnTo>
                  <a:lnTo>
                    <a:pt x="119" y="83"/>
                  </a:lnTo>
                  <a:lnTo>
                    <a:pt x="119" y="95"/>
                  </a:lnTo>
                  <a:lnTo>
                    <a:pt x="119" y="107"/>
                  </a:lnTo>
                  <a:lnTo>
                    <a:pt x="119" y="119"/>
                  </a:lnTo>
                  <a:lnTo>
                    <a:pt x="119" y="131"/>
                  </a:lnTo>
                  <a:lnTo>
                    <a:pt x="131" y="131"/>
                  </a:lnTo>
                  <a:lnTo>
                    <a:pt x="131" y="142"/>
                  </a:lnTo>
                  <a:lnTo>
                    <a:pt x="131" y="154"/>
                  </a:lnTo>
                  <a:lnTo>
                    <a:pt x="131" y="166"/>
                  </a:lnTo>
                  <a:lnTo>
                    <a:pt x="131" y="178"/>
                  </a:lnTo>
                  <a:lnTo>
                    <a:pt x="131" y="190"/>
                  </a:lnTo>
                  <a:lnTo>
                    <a:pt x="143" y="190"/>
                  </a:lnTo>
                  <a:lnTo>
                    <a:pt x="143" y="202"/>
                  </a:lnTo>
                  <a:lnTo>
                    <a:pt x="143" y="214"/>
                  </a:lnTo>
                  <a:lnTo>
                    <a:pt x="143" y="226"/>
                  </a:lnTo>
                  <a:lnTo>
                    <a:pt x="143" y="238"/>
                  </a:lnTo>
                  <a:lnTo>
                    <a:pt x="143" y="250"/>
                  </a:lnTo>
                  <a:lnTo>
                    <a:pt x="155" y="250"/>
                  </a:lnTo>
                  <a:lnTo>
                    <a:pt x="155" y="262"/>
                  </a:lnTo>
                  <a:lnTo>
                    <a:pt x="155" y="273"/>
                  </a:lnTo>
                  <a:lnTo>
                    <a:pt x="155" y="285"/>
                  </a:lnTo>
                  <a:lnTo>
                    <a:pt x="167" y="285"/>
                  </a:lnTo>
                  <a:lnTo>
                    <a:pt x="167" y="297"/>
                  </a:lnTo>
                  <a:lnTo>
                    <a:pt x="167" y="309"/>
                  </a:lnTo>
                  <a:lnTo>
                    <a:pt x="167" y="321"/>
                  </a:lnTo>
                  <a:lnTo>
                    <a:pt x="179" y="321"/>
                  </a:lnTo>
                  <a:lnTo>
                    <a:pt x="179" y="333"/>
                  </a:lnTo>
                  <a:lnTo>
                    <a:pt x="179" y="345"/>
                  </a:lnTo>
                  <a:lnTo>
                    <a:pt x="191" y="345"/>
                  </a:lnTo>
                  <a:lnTo>
                    <a:pt x="191" y="357"/>
                  </a:lnTo>
                  <a:lnTo>
                    <a:pt x="203" y="357"/>
                  </a:lnTo>
                  <a:lnTo>
                    <a:pt x="203" y="369"/>
                  </a:lnTo>
                  <a:lnTo>
                    <a:pt x="203" y="381"/>
                  </a:lnTo>
                  <a:lnTo>
                    <a:pt x="215" y="381"/>
                  </a:lnTo>
                  <a:lnTo>
                    <a:pt x="215" y="393"/>
                  </a:lnTo>
                  <a:lnTo>
                    <a:pt x="227" y="393"/>
                  </a:lnTo>
                  <a:lnTo>
                    <a:pt x="227" y="404"/>
                  </a:lnTo>
                  <a:lnTo>
                    <a:pt x="239" y="404"/>
                  </a:lnTo>
                  <a:lnTo>
                    <a:pt x="251" y="404"/>
                  </a:lnTo>
                  <a:lnTo>
                    <a:pt x="251" y="416"/>
                  </a:lnTo>
                  <a:lnTo>
                    <a:pt x="262" y="416"/>
                  </a:lnTo>
                  <a:lnTo>
                    <a:pt x="274" y="416"/>
                  </a:lnTo>
                  <a:lnTo>
                    <a:pt x="274" y="428"/>
                  </a:lnTo>
                  <a:lnTo>
                    <a:pt x="286" y="428"/>
                  </a:lnTo>
                  <a:lnTo>
                    <a:pt x="298" y="428"/>
                  </a:lnTo>
                  <a:lnTo>
                    <a:pt x="310" y="428"/>
                  </a:lnTo>
                  <a:lnTo>
                    <a:pt x="322" y="428"/>
                  </a:lnTo>
                  <a:lnTo>
                    <a:pt x="334" y="428"/>
                  </a:lnTo>
                  <a:lnTo>
                    <a:pt x="346" y="428"/>
                  </a:lnTo>
                  <a:lnTo>
                    <a:pt x="358" y="428"/>
                  </a:lnTo>
                  <a:lnTo>
                    <a:pt x="370" y="428"/>
                  </a:lnTo>
                  <a:lnTo>
                    <a:pt x="370" y="440"/>
                  </a:lnTo>
                  <a:lnTo>
                    <a:pt x="382" y="440"/>
                  </a:lnTo>
                  <a:lnTo>
                    <a:pt x="394" y="440"/>
                  </a:lnTo>
                  <a:lnTo>
                    <a:pt x="405" y="440"/>
                  </a:lnTo>
                  <a:lnTo>
                    <a:pt x="417" y="440"/>
                  </a:lnTo>
                  <a:lnTo>
                    <a:pt x="429" y="440"/>
                  </a:lnTo>
                  <a:lnTo>
                    <a:pt x="441" y="440"/>
                  </a:lnTo>
                  <a:lnTo>
                    <a:pt x="453" y="440"/>
                  </a:lnTo>
                  <a:lnTo>
                    <a:pt x="465" y="440"/>
                  </a:lnTo>
                  <a:lnTo>
                    <a:pt x="477" y="440"/>
                  </a:lnTo>
                  <a:lnTo>
                    <a:pt x="489" y="440"/>
                  </a:lnTo>
                  <a:lnTo>
                    <a:pt x="501" y="440"/>
                  </a:lnTo>
                  <a:lnTo>
                    <a:pt x="501" y="428"/>
                  </a:lnTo>
                  <a:lnTo>
                    <a:pt x="513" y="428"/>
                  </a:lnTo>
                  <a:lnTo>
                    <a:pt x="525" y="428"/>
                  </a:lnTo>
                  <a:lnTo>
                    <a:pt x="536" y="428"/>
                  </a:lnTo>
                  <a:lnTo>
                    <a:pt x="548" y="428"/>
                  </a:lnTo>
                  <a:lnTo>
                    <a:pt x="560" y="428"/>
                  </a:lnTo>
                  <a:lnTo>
                    <a:pt x="572" y="428"/>
                  </a:lnTo>
                  <a:lnTo>
                    <a:pt x="572" y="440"/>
                  </a:lnTo>
                  <a:lnTo>
                    <a:pt x="584" y="440"/>
                  </a:lnTo>
                  <a:lnTo>
                    <a:pt x="596" y="440"/>
                  </a:lnTo>
                  <a:lnTo>
                    <a:pt x="608" y="440"/>
                  </a:lnTo>
                  <a:lnTo>
                    <a:pt x="620" y="44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56" name="Freeform 57"/>
            <p:cNvSpPr>
              <a:spLocks/>
            </p:cNvSpPr>
            <p:nvPr/>
          </p:nvSpPr>
          <p:spPr bwMode="auto">
            <a:xfrm>
              <a:off x="3633" y="3097"/>
              <a:ext cx="621" cy="441"/>
            </a:xfrm>
            <a:custGeom>
              <a:avLst/>
              <a:gdLst>
                <a:gd name="T0" fmla="*/ 0 w 621"/>
                <a:gd name="T1" fmla="*/ 297 h 441"/>
                <a:gd name="T2" fmla="*/ 12 w 621"/>
                <a:gd name="T3" fmla="*/ 285 h 441"/>
                <a:gd name="T4" fmla="*/ 12 w 621"/>
                <a:gd name="T5" fmla="*/ 262 h 441"/>
                <a:gd name="T6" fmla="*/ 24 w 621"/>
                <a:gd name="T7" fmla="*/ 250 h 441"/>
                <a:gd name="T8" fmla="*/ 24 w 621"/>
                <a:gd name="T9" fmla="*/ 226 h 441"/>
                <a:gd name="T10" fmla="*/ 36 w 621"/>
                <a:gd name="T11" fmla="*/ 214 h 441"/>
                <a:gd name="T12" fmla="*/ 36 w 621"/>
                <a:gd name="T13" fmla="*/ 190 h 441"/>
                <a:gd name="T14" fmla="*/ 36 w 621"/>
                <a:gd name="T15" fmla="*/ 166 h 441"/>
                <a:gd name="T16" fmla="*/ 48 w 621"/>
                <a:gd name="T17" fmla="*/ 154 h 441"/>
                <a:gd name="T18" fmla="*/ 48 w 621"/>
                <a:gd name="T19" fmla="*/ 131 h 441"/>
                <a:gd name="T20" fmla="*/ 60 w 621"/>
                <a:gd name="T21" fmla="*/ 119 h 441"/>
                <a:gd name="T22" fmla="*/ 60 w 621"/>
                <a:gd name="T23" fmla="*/ 95 h 441"/>
                <a:gd name="T24" fmla="*/ 60 w 621"/>
                <a:gd name="T25" fmla="*/ 71 h 441"/>
                <a:gd name="T26" fmla="*/ 72 w 621"/>
                <a:gd name="T27" fmla="*/ 59 h 441"/>
                <a:gd name="T28" fmla="*/ 72 w 621"/>
                <a:gd name="T29" fmla="*/ 35 h 441"/>
                <a:gd name="T30" fmla="*/ 72 w 621"/>
                <a:gd name="T31" fmla="*/ 12 h 441"/>
                <a:gd name="T32" fmla="*/ 84 w 621"/>
                <a:gd name="T33" fmla="*/ 0 h 441"/>
                <a:gd name="T34" fmla="*/ 96 w 621"/>
                <a:gd name="T35" fmla="*/ 12 h 441"/>
                <a:gd name="T36" fmla="*/ 108 w 621"/>
                <a:gd name="T37" fmla="*/ 23 h 441"/>
                <a:gd name="T38" fmla="*/ 108 w 621"/>
                <a:gd name="T39" fmla="*/ 47 h 441"/>
                <a:gd name="T40" fmla="*/ 108 w 621"/>
                <a:gd name="T41" fmla="*/ 71 h 441"/>
                <a:gd name="T42" fmla="*/ 120 w 621"/>
                <a:gd name="T43" fmla="*/ 83 h 441"/>
                <a:gd name="T44" fmla="*/ 120 w 621"/>
                <a:gd name="T45" fmla="*/ 107 h 441"/>
                <a:gd name="T46" fmla="*/ 120 w 621"/>
                <a:gd name="T47" fmla="*/ 131 h 441"/>
                <a:gd name="T48" fmla="*/ 131 w 621"/>
                <a:gd name="T49" fmla="*/ 143 h 441"/>
                <a:gd name="T50" fmla="*/ 131 w 621"/>
                <a:gd name="T51" fmla="*/ 166 h 441"/>
                <a:gd name="T52" fmla="*/ 131 w 621"/>
                <a:gd name="T53" fmla="*/ 190 h 441"/>
                <a:gd name="T54" fmla="*/ 143 w 621"/>
                <a:gd name="T55" fmla="*/ 202 h 441"/>
                <a:gd name="T56" fmla="*/ 143 w 621"/>
                <a:gd name="T57" fmla="*/ 226 h 441"/>
                <a:gd name="T58" fmla="*/ 143 w 621"/>
                <a:gd name="T59" fmla="*/ 250 h 441"/>
                <a:gd name="T60" fmla="*/ 155 w 621"/>
                <a:gd name="T61" fmla="*/ 262 h 441"/>
                <a:gd name="T62" fmla="*/ 155 w 621"/>
                <a:gd name="T63" fmla="*/ 285 h 441"/>
                <a:gd name="T64" fmla="*/ 167 w 621"/>
                <a:gd name="T65" fmla="*/ 297 h 441"/>
                <a:gd name="T66" fmla="*/ 167 w 621"/>
                <a:gd name="T67" fmla="*/ 321 h 441"/>
                <a:gd name="T68" fmla="*/ 179 w 621"/>
                <a:gd name="T69" fmla="*/ 333 h 441"/>
                <a:gd name="T70" fmla="*/ 191 w 621"/>
                <a:gd name="T71" fmla="*/ 345 h 441"/>
                <a:gd name="T72" fmla="*/ 203 w 621"/>
                <a:gd name="T73" fmla="*/ 357 h 441"/>
                <a:gd name="T74" fmla="*/ 203 w 621"/>
                <a:gd name="T75" fmla="*/ 381 h 441"/>
                <a:gd name="T76" fmla="*/ 215 w 621"/>
                <a:gd name="T77" fmla="*/ 393 h 441"/>
                <a:gd name="T78" fmla="*/ 227 w 621"/>
                <a:gd name="T79" fmla="*/ 405 h 441"/>
                <a:gd name="T80" fmla="*/ 251 w 621"/>
                <a:gd name="T81" fmla="*/ 405 h 441"/>
                <a:gd name="T82" fmla="*/ 263 w 621"/>
                <a:gd name="T83" fmla="*/ 416 h 441"/>
                <a:gd name="T84" fmla="*/ 274 w 621"/>
                <a:gd name="T85" fmla="*/ 428 h 441"/>
                <a:gd name="T86" fmla="*/ 298 w 621"/>
                <a:gd name="T87" fmla="*/ 428 h 441"/>
                <a:gd name="T88" fmla="*/ 322 w 621"/>
                <a:gd name="T89" fmla="*/ 428 h 441"/>
                <a:gd name="T90" fmla="*/ 346 w 621"/>
                <a:gd name="T91" fmla="*/ 428 h 441"/>
                <a:gd name="T92" fmla="*/ 370 w 621"/>
                <a:gd name="T93" fmla="*/ 428 h 441"/>
                <a:gd name="T94" fmla="*/ 382 w 621"/>
                <a:gd name="T95" fmla="*/ 440 h 441"/>
                <a:gd name="T96" fmla="*/ 406 w 621"/>
                <a:gd name="T97" fmla="*/ 440 h 441"/>
                <a:gd name="T98" fmla="*/ 429 w 621"/>
                <a:gd name="T99" fmla="*/ 440 h 441"/>
                <a:gd name="T100" fmla="*/ 453 w 621"/>
                <a:gd name="T101" fmla="*/ 440 h 441"/>
                <a:gd name="T102" fmla="*/ 477 w 621"/>
                <a:gd name="T103" fmla="*/ 440 h 441"/>
                <a:gd name="T104" fmla="*/ 501 w 621"/>
                <a:gd name="T105" fmla="*/ 440 h 441"/>
                <a:gd name="T106" fmla="*/ 513 w 621"/>
                <a:gd name="T107" fmla="*/ 428 h 441"/>
                <a:gd name="T108" fmla="*/ 537 w 621"/>
                <a:gd name="T109" fmla="*/ 428 h 441"/>
                <a:gd name="T110" fmla="*/ 560 w 621"/>
                <a:gd name="T111" fmla="*/ 428 h 441"/>
                <a:gd name="T112" fmla="*/ 572 w 621"/>
                <a:gd name="T113" fmla="*/ 440 h 441"/>
                <a:gd name="T114" fmla="*/ 596 w 621"/>
                <a:gd name="T115" fmla="*/ 440 h 441"/>
                <a:gd name="T116" fmla="*/ 620 w 621"/>
                <a:gd name="T117" fmla="*/ 440 h 4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21"/>
                <a:gd name="T178" fmla="*/ 0 h 441"/>
                <a:gd name="T179" fmla="*/ 621 w 621"/>
                <a:gd name="T180" fmla="*/ 441 h 4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21" h="441">
                  <a:moveTo>
                    <a:pt x="0" y="309"/>
                  </a:moveTo>
                  <a:lnTo>
                    <a:pt x="0" y="297"/>
                  </a:lnTo>
                  <a:lnTo>
                    <a:pt x="0" y="285"/>
                  </a:lnTo>
                  <a:lnTo>
                    <a:pt x="12" y="285"/>
                  </a:lnTo>
                  <a:lnTo>
                    <a:pt x="12" y="274"/>
                  </a:lnTo>
                  <a:lnTo>
                    <a:pt x="12" y="262"/>
                  </a:lnTo>
                  <a:lnTo>
                    <a:pt x="24" y="262"/>
                  </a:lnTo>
                  <a:lnTo>
                    <a:pt x="24" y="250"/>
                  </a:lnTo>
                  <a:lnTo>
                    <a:pt x="24" y="238"/>
                  </a:lnTo>
                  <a:lnTo>
                    <a:pt x="24" y="226"/>
                  </a:lnTo>
                  <a:lnTo>
                    <a:pt x="36" y="226"/>
                  </a:lnTo>
                  <a:lnTo>
                    <a:pt x="36" y="214"/>
                  </a:lnTo>
                  <a:lnTo>
                    <a:pt x="36" y="202"/>
                  </a:lnTo>
                  <a:lnTo>
                    <a:pt x="36" y="190"/>
                  </a:lnTo>
                  <a:lnTo>
                    <a:pt x="36" y="178"/>
                  </a:lnTo>
                  <a:lnTo>
                    <a:pt x="36" y="166"/>
                  </a:lnTo>
                  <a:lnTo>
                    <a:pt x="48" y="166"/>
                  </a:lnTo>
                  <a:lnTo>
                    <a:pt x="48" y="154"/>
                  </a:lnTo>
                  <a:lnTo>
                    <a:pt x="48" y="143"/>
                  </a:lnTo>
                  <a:lnTo>
                    <a:pt x="48" y="131"/>
                  </a:lnTo>
                  <a:lnTo>
                    <a:pt x="48" y="119"/>
                  </a:lnTo>
                  <a:lnTo>
                    <a:pt x="60" y="119"/>
                  </a:lnTo>
                  <a:lnTo>
                    <a:pt x="60" y="107"/>
                  </a:lnTo>
                  <a:lnTo>
                    <a:pt x="60" y="95"/>
                  </a:lnTo>
                  <a:lnTo>
                    <a:pt x="60" y="83"/>
                  </a:lnTo>
                  <a:lnTo>
                    <a:pt x="60" y="71"/>
                  </a:lnTo>
                  <a:lnTo>
                    <a:pt x="60" y="59"/>
                  </a:lnTo>
                  <a:lnTo>
                    <a:pt x="72" y="59"/>
                  </a:lnTo>
                  <a:lnTo>
                    <a:pt x="72" y="47"/>
                  </a:lnTo>
                  <a:lnTo>
                    <a:pt x="72" y="35"/>
                  </a:lnTo>
                  <a:lnTo>
                    <a:pt x="72" y="23"/>
                  </a:lnTo>
                  <a:lnTo>
                    <a:pt x="72" y="12"/>
                  </a:lnTo>
                  <a:lnTo>
                    <a:pt x="84" y="12"/>
                  </a:lnTo>
                  <a:lnTo>
                    <a:pt x="84" y="0"/>
                  </a:lnTo>
                  <a:lnTo>
                    <a:pt x="96" y="0"/>
                  </a:lnTo>
                  <a:lnTo>
                    <a:pt x="96" y="12"/>
                  </a:lnTo>
                  <a:lnTo>
                    <a:pt x="96" y="23"/>
                  </a:lnTo>
                  <a:lnTo>
                    <a:pt x="108" y="23"/>
                  </a:lnTo>
                  <a:lnTo>
                    <a:pt x="108" y="35"/>
                  </a:lnTo>
                  <a:lnTo>
                    <a:pt x="108" y="47"/>
                  </a:lnTo>
                  <a:lnTo>
                    <a:pt x="108" y="59"/>
                  </a:lnTo>
                  <a:lnTo>
                    <a:pt x="108" y="71"/>
                  </a:lnTo>
                  <a:lnTo>
                    <a:pt x="108" y="83"/>
                  </a:lnTo>
                  <a:lnTo>
                    <a:pt x="120" y="83"/>
                  </a:lnTo>
                  <a:lnTo>
                    <a:pt x="120" y="95"/>
                  </a:lnTo>
                  <a:lnTo>
                    <a:pt x="120" y="107"/>
                  </a:lnTo>
                  <a:lnTo>
                    <a:pt x="120" y="119"/>
                  </a:lnTo>
                  <a:lnTo>
                    <a:pt x="120" y="131"/>
                  </a:lnTo>
                  <a:lnTo>
                    <a:pt x="131" y="131"/>
                  </a:lnTo>
                  <a:lnTo>
                    <a:pt x="131" y="143"/>
                  </a:lnTo>
                  <a:lnTo>
                    <a:pt x="131" y="154"/>
                  </a:lnTo>
                  <a:lnTo>
                    <a:pt x="131" y="166"/>
                  </a:lnTo>
                  <a:lnTo>
                    <a:pt x="131" y="178"/>
                  </a:lnTo>
                  <a:lnTo>
                    <a:pt x="131" y="190"/>
                  </a:lnTo>
                  <a:lnTo>
                    <a:pt x="143" y="190"/>
                  </a:lnTo>
                  <a:lnTo>
                    <a:pt x="143" y="202"/>
                  </a:lnTo>
                  <a:lnTo>
                    <a:pt x="143" y="214"/>
                  </a:lnTo>
                  <a:lnTo>
                    <a:pt x="143" y="226"/>
                  </a:lnTo>
                  <a:lnTo>
                    <a:pt x="143" y="238"/>
                  </a:lnTo>
                  <a:lnTo>
                    <a:pt x="143" y="250"/>
                  </a:lnTo>
                  <a:lnTo>
                    <a:pt x="155" y="250"/>
                  </a:lnTo>
                  <a:lnTo>
                    <a:pt x="155" y="262"/>
                  </a:lnTo>
                  <a:lnTo>
                    <a:pt x="155" y="274"/>
                  </a:lnTo>
                  <a:lnTo>
                    <a:pt x="155" y="285"/>
                  </a:lnTo>
                  <a:lnTo>
                    <a:pt x="167" y="285"/>
                  </a:lnTo>
                  <a:lnTo>
                    <a:pt x="167" y="297"/>
                  </a:lnTo>
                  <a:lnTo>
                    <a:pt x="167" y="309"/>
                  </a:lnTo>
                  <a:lnTo>
                    <a:pt x="167" y="321"/>
                  </a:lnTo>
                  <a:lnTo>
                    <a:pt x="179" y="321"/>
                  </a:lnTo>
                  <a:lnTo>
                    <a:pt x="179" y="333"/>
                  </a:lnTo>
                  <a:lnTo>
                    <a:pt x="179" y="345"/>
                  </a:lnTo>
                  <a:lnTo>
                    <a:pt x="191" y="345"/>
                  </a:lnTo>
                  <a:lnTo>
                    <a:pt x="191" y="357"/>
                  </a:lnTo>
                  <a:lnTo>
                    <a:pt x="203" y="357"/>
                  </a:lnTo>
                  <a:lnTo>
                    <a:pt x="203" y="369"/>
                  </a:lnTo>
                  <a:lnTo>
                    <a:pt x="203" y="381"/>
                  </a:lnTo>
                  <a:lnTo>
                    <a:pt x="215" y="381"/>
                  </a:lnTo>
                  <a:lnTo>
                    <a:pt x="215" y="393"/>
                  </a:lnTo>
                  <a:lnTo>
                    <a:pt x="227" y="393"/>
                  </a:lnTo>
                  <a:lnTo>
                    <a:pt x="227" y="405"/>
                  </a:lnTo>
                  <a:lnTo>
                    <a:pt x="239" y="405"/>
                  </a:lnTo>
                  <a:lnTo>
                    <a:pt x="251" y="405"/>
                  </a:lnTo>
                  <a:lnTo>
                    <a:pt x="251" y="416"/>
                  </a:lnTo>
                  <a:lnTo>
                    <a:pt x="263" y="416"/>
                  </a:lnTo>
                  <a:lnTo>
                    <a:pt x="274" y="416"/>
                  </a:lnTo>
                  <a:lnTo>
                    <a:pt x="274" y="428"/>
                  </a:lnTo>
                  <a:lnTo>
                    <a:pt x="286" y="428"/>
                  </a:lnTo>
                  <a:lnTo>
                    <a:pt x="298" y="428"/>
                  </a:lnTo>
                  <a:lnTo>
                    <a:pt x="310" y="428"/>
                  </a:lnTo>
                  <a:lnTo>
                    <a:pt x="322" y="428"/>
                  </a:lnTo>
                  <a:lnTo>
                    <a:pt x="334" y="428"/>
                  </a:lnTo>
                  <a:lnTo>
                    <a:pt x="346" y="428"/>
                  </a:lnTo>
                  <a:lnTo>
                    <a:pt x="358" y="428"/>
                  </a:lnTo>
                  <a:lnTo>
                    <a:pt x="370" y="428"/>
                  </a:lnTo>
                  <a:lnTo>
                    <a:pt x="370" y="440"/>
                  </a:lnTo>
                  <a:lnTo>
                    <a:pt x="382" y="440"/>
                  </a:lnTo>
                  <a:lnTo>
                    <a:pt x="394" y="440"/>
                  </a:lnTo>
                  <a:lnTo>
                    <a:pt x="406" y="440"/>
                  </a:lnTo>
                  <a:lnTo>
                    <a:pt x="417" y="440"/>
                  </a:lnTo>
                  <a:lnTo>
                    <a:pt x="429" y="440"/>
                  </a:lnTo>
                  <a:lnTo>
                    <a:pt x="441" y="440"/>
                  </a:lnTo>
                  <a:lnTo>
                    <a:pt x="453" y="440"/>
                  </a:lnTo>
                  <a:lnTo>
                    <a:pt x="465" y="440"/>
                  </a:lnTo>
                  <a:lnTo>
                    <a:pt x="477" y="440"/>
                  </a:lnTo>
                  <a:lnTo>
                    <a:pt x="489" y="440"/>
                  </a:lnTo>
                  <a:lnTo>
                    <a:pt x="501" y="440"/>
                  </a:lnTo>
                  <a:lnTo>
                    <a:pt x="501" y="428"/>
                  </a:lnTo>
                  <a:lnTo>
                    <a:pt x="513" y="428"/>
                  </a:lnTo>
                  <a:lnTo>
                    <a:pt x="525" y="428"/>
                  </a:lnTo>
                  <a:lnTo>
                    <a:pt x="537" y="428"/>
                  </a:lnTo>
                  <a:lnTo>
                    <a:pt x="548" y="428"/>
                  </a:lnTo>
                  <a:lnTo>
                    <a:pt x="560" y="428"/>
                  </a:lnTo>
                  <a:lnTo>
                    <a:pt x="572" y="428"/>
                  </a:lnTo>
                  <a:lnTo>
                    <a:pt x="572" y="440"/>
                  </a:lnTo>
                  <a:lnTo>
                    <a:pt x="584" y="440"/>
                  </a:lnTo>
                  <a:lnTo>
                    <a:pt x="596" y="440"/>
                  </a:lnTo>
                  <a:lnTo>
                    <a:pt x="608" y="440"/>
                  </a:lnTo>
                  <a:lnTo>
                    <a:pt x="620" y="44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57" name="Freeform 58"/>
            <p:cNvSpPr>
              <a:spLocks/>
            </p:cNvSpPr>
            <p:nvPr/>
          </p:nvSpPr>
          <p:spPr bwMode="auto">
            <a:xfrm>
              <a:off x="4265" y="3549"/>
              <a:ext cx="632" cy="13"/>
            </a:xfrm>
            <a:custGeom>
              <a:avLst/>
              <a:gdLst>
                <a:gd name="T0" fmla="*/ 0 w 632"/>
                <a:gd name="T1" fmla="*/ 0 h 13"/>
                <a:gd name="T2" fmla="*/ 0 w 632"/>
                <a:gd name="T3" fmla="*/ 0 h 13"/>
                <a:gd name="T4" fmla="*/ 12 w 632"/>
                <a:gd name="T5" fmla="*/ 0 h 13"/>
                <a:gd name="T6" fmla="*/ 24 w 632"/>
                <a:gd name="T7" fmla="*/ 0 h 13"/>
                <a:gd name="T8" fmla="*/ 36 w 632"/>
                <a:gd name="T9" fmla="*/ 0 h 13"/>
                <a:gd name="T10" fmla="*/ 48 w 632"/>
                <a:gd name="T11" fmla="*/ 0 h 13"/>
                <a:gd name="T12" fmla="*/ 48 w 632"/>
                <a:gd name="T13" fmla="*/ 12 h 13"/>
                <a:gd name="T14" fmla="*/ 59 w 632"/>
                <a:gd name="T15" fmla="*/ 12 h 13"/>
                <a:gd name="T16" fmla="*/ 71 w 632"/>
                <a:gd name="T17" fmla="*/ 12 h 13"/>
                <a:gd name="T18" fmla="*/ 83 w 632"/>
                <a:gd name="T19" fmla="*/ 12 h 13"/>
                <a:gd name="T20" fmla="*/ 95 w 632"/>
                <a:gd name="T21" fmla="*/ 12 h 13"/>
                <a:gd name="T22" fmla="*/ 107 w 632"/>
                <a:gd name="T23" fmla="*/ 12 h 13"/>
                <a:gd name="T24" fmla="*/ 119 w 632"/>
                <a:gd name="T25" fmla="*/ 12 h 13"/>
                <a:gd name="T26" fmla="*/ 131 w 632"/>
                <a:gd name="T27" fmla="*/ 12 h 13"/>
                <a:gd name="T28" fmla="*/ 143 w 632"/>
                <a:gd name="T29" fmla="*/ 12 h 13"/>
                <a:gd name="T30" fmla="*/ 155 w 632"/>
                <a:gd name="T31" fmla="*/ 12 h 13"/>
                <a:gd name="T32" fmla="*/ 167 w 632"/>
                <a:gd name="T33" fmla="*/ 12 h 13"/>
                <a:gd name="T34" fmla="*/ 179 w 632"/>
                <a:gd name="T35" fmla="*/ 12 h 13"/>
                <a:gd name="T36" fmla="*/ 191 w 632"/>
                <a:gd name="T37" fmla="*/ 12 h 13"/>
                <a:gd name="T38" fmla="*/ 202 w 632"/>
                <a:gd name="T39" fmla="*/ 12 h 13"/>
                <a:gd name="T40" fmla="*/ 214 w 632"/>
                <a:gd name="T41" fmla="*/ 12 h 13"/>
                <a:gd name="T42" fmla="*/ 226 w 632"/>
                <a:gd name="T43" fmla="*/ 12 h 13"/>
                <a:gd name="T44" fmla="*/ 238 w 632"/>
                <a:gd name="T45" fmla="*/ 12 h 13"/>
                <a:gd name="T46" fmla="*/ 250 w 632"/>
                <a:gd name="T47" fmla="*/ 12 h 13"/>
                <a:gd name="T48" fmla="*/ 262 w 632"/>
                <a:gd name="T49" fmla="*/ 12 h 13"/>
                <a:gd name="T50" fmla="*/ 274 w 632"/>
                <a:gd name="T51" fmla="*/ 12 h 13"/>
                <a:gd name="T52" fmla="*/ 286 w 632"/>
                <a:gd name="T53" fmla="*/ 12 h 13"/>
                <a:gd name="T54" fmla="*/ 298 w 632"/>
                <a:gd name="T55" fmla="*/ 12 h 13"/>
                <a:gd name="T56" fmla="*/ 310 w 632"/>
                <a:gd name="T57" fmla="*/ 12 h 13"/>
                <a:gd name="T58" fmla="*/ 322 w 632"/>
                <a:gd name="T59" fmla="*/ 12 h 13"/>
                <a:gd name="T60" fmla="*/ 334 w 632"/>
                <a:gd name="T61" fmla="*/ 12 h 13"/>
                <a:gd name="T62" fmla="*/ 345 w 632"/>
                <a:gd name="T63" fmla="*/ 12 h 13"/>
                <a:gd name="T64" fmla="*/ 357 w 632"/>
                <a:gd name="T65" fmla="*/ 12 h 13"/>
                <a:gd name="T66" fmla="*/ 369 w 632"/>
                <a:gd name="T67" fmla="*/ 12 h 13"/>
                <a:gd name="T68" fmla="*/ 381 w 632"/>
                <a:gd name="T69" fmla="*/ 12 h 13"/>
                <a:gd name="T70" fmla="*/ 393 w 632"/>
                <a:gd name="T71" fmla="*/ 12 h 13"/>
                <a:gd name="T72" fmla="*/ 405 w 632"/>
                <a:gd name="T73" fmla="*/ 12 h 13"/>
                <a:gd name="T74" fmla="*/ 417 w 632"/>
                <a:gd name="T75" fmla="*/ 12 h 13"/>
                <a:gd name="T76" fmla="*/ 429 w 632"/>
                <a:gd name="T77" fmla="*/ 12 h 13"/>
                <a:gd name="T78" fmla="*/ 441 w 632"/>
                <a:gd name="T79" fmla="*/ 12 h 13"/>
                <a:gd name="T80" fmla="*/ 453 w 632"/>
                <a:gd name="T81" fmla="*/ 12 h 13"/>
                <a:gd name="T82" fmla="*/ 465 w 632"/>
                <a:gd name="T83" fmla="*/ 12 h 13"/>
                <a:gd name="T84" fmla="*/ 477 w 632"/>
                <a:gd name="T85" fmla="*/ 12 h 13"/>
                <a:gd name="T86" fmla="*/ 488 w 632"/>
                <a:gd name="T87" fmla="*/ 12 h 13"/>
                <a:gd name="T88" fmla="*/ 500 w 632"/>
                <a:gd name="T89" fmla="*/ 12 h 13"/>
                <a:gd name="T90" fmla="*/ 512 w 632"/>
                <a:gd name="T91" fmla="*/ 12 h 13"/>
                <a:gd name="T92" fmla="*/ 524 w 632"/>
                <a:gd name="T93" fmla="*/ 12 h 13"/>
                <a:gd name="T94" fmla="*/ 536 w 632"/>
                <a:gd name="T95" fmla="*/ 12 h 13"/>
                <a:gd name="T96" fmla="*/ 548 w 632"/>
                <a:gd name="T97" fmla="*/ 12 h 13"/>
                <a:gd name="T98" fmla="*/ 560 w 632"/>
                <a:gd name="T99" fmla="*/ 12 h 13"/>
                <a:gd name="T100" fmla="*/ 572 w 632"/>
                <a:gd name="T101" fmla="*/ 12 h 13"/>
                <a:gd name="T102" fmla="*/ 584 w 632"/>
                <a:gd name="T103" fmla="*/ 12 h 13"/>
                <a:gd name="T104" fmla="*/ 596 w 632"/>
                <a:gd name="T105" fmla="*/ 12 h 13"/>
                <a:gd name="T106" fmla="*/ 608 w 632"/>
                <a:gd name="T107" fmla="*/ 12 h 13"/>
                <a:gd name="T108" fmla="*/ 620 w 632"/>
                <a:gd name="T109" fmla="*/ 12 h 13"/>
                <a:gd name="T110" fmla="*/ 631 w 632"/>
                <a:gd name="T111" fmla="*/ 12 h 1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2"/>
                <a:gd name="T169" fmla="*/ 0 h 13"/>
                <a:gd name="T170" fmla="*/ 632 w 632"/>
                <a:gd name="T171" fmla="*/ 13 h 1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2" h="13">
                  <a:moveTo>
                    <a:pt x="0" y="0"/>
                  </a:moveTo>
                  <a:lnTo>
                    <a:pt x="0" y="0"/>
                  </a:lnTo>
                  <a:lnTo>
                    <a:pt x="12" y="0"/>
                  </a:lnTo>
                  <a:lnTo>
                    <a:pt x="24" y="0"/>
                  </a:lnTo>
                  <a:lnTo>
                    <a:pt x="36" y="0"/>
                  </a:lnTo>
                  <a:lnTo>
                    <a:pt x="48" y="0"/>
                  </a:lnTo>
                  <a:lnTo>
                    <a:pt x="48" y="12"/>
                  </a:lnTo>
                  <a:lnTo>
                    <a:pt x="59" y="12"/>
                  </a:lnTo>
                  <a:lnTo>
                    <a:pt x="71" y="12"/>
                  </a:lnTo>
                  <a:lnTo>
                    <a:pt x="83" y="12"/>
                  </a:lnTo>
                  <a:lnTo>
                    <a:pt x="95" y="12"/>
                  </a:lnTo>
                  <a:lnTo>
                    <a:pt x="107" y="12"/>
                  </a:lnTo>
                  <a:lnTo>
                    <a:pt x="119" y="12"/>
                  </a:lnTo>
                  <a:lnTo>
                    <a:pt x="131" y="12"/>
                  </a:lnTo>
                  <a:lnTo>
                    <a:pt x="143" y="12"/>
                  </a:lnTo>
                  <a:lnTo>
                    <a:pt x="155" y="12"/>
                  </a:lnTo>
                  <a:lnTo>
                    <a:pt x="167" y="12"/>
                  </a:lnTo>
                  <a:lnTo>
                    <a:pt x="179" y="12"/>
                  </a:lnTo>
                  <a:lnTo>
                    <a:pt x="191" y="12"/>
                  </a:lnTo>
                  <a:lnTo>
                    <a:pt x="202" y="12"/>
                  </a:lnTo>
                  <a:lnTo>
                    <a:pt x="214" y="12"/>
                  </a:lnTo>
                  <a:lnTo>
                    <a:pt x="226" y="12"/>
                  </a:lnTo>
                  <a:lnTo>
                    <a:pt x="238" y="12"/>
                  </a:lnTo>
                  <a:lnTo>
                    <a:pt x="250" y="12"/>
                  </a:lnTo>
                  <a:lnTo>
                    <a:pt x="262" y="12"/>
                  </a:lnTo>
                  <a:lnTo>
                    <a:pt x="274" y="12"/>
                  </a:lnTo>
                  <a:lnTo>
                    <a:pt x="286" y="12"/>
                  </a:lnTo>
                  <a:lnTo>
                    <a:pt x="298" y="12"/>
                  </a:lnTo>
                  <a:lnTo>
                    <a:pt x="310" y="12"/>
                  </a:lnTo>
                  <a:lnTo>
                    <a:pt x="322" y="12"/>
                  </a:lnTo>
                  <a:lnTo>
                    <a:pt x="334" y="12"/>
                  </a:lnTo>
                  <a:lnTo>
                    <a:pt x="345" y="12"/>
                  </a:lnTo>
                  <a:lnTo>
                    <a:pt x="357" y="12"/>
                  </a:lnTo>
                  <a:lnTo>
                    <a:pt x="369" y="12"/>
                  </a:lnTo>
                  <a:lnTo>
                    <a:pt x="381" y="12"/>
                  </a:lnTo>
                  <a:lnTo>
                    <a:pt x="393" y="12"/>
                  </a:lnTo>
                  <a:lnTo>
                    <a:pt x="405" y="12"/>
                  </a:lnTo>
                  <a:lnTo>
                    <a:pt x="417" y="12"/>
                  </a:lnTo>
                  <a:lnTo>
                    <a:pt x="429" y="12"/>
                  </a:lnTo>
                  <a:lnTo>
                    <a:pt x="441" y="12"/>
                  </a:lnTo>
                  <a:lnTo>
                    <a:pt x="453" y="12"/>
                  </a:lnTo>
                  <a:lnTo>
                    <a:pt x="465" y="12"/>
                  </a:lnTo>
                  <a:lnTo>
                    <a:pt x="477" y="12"/>
                  </a:lnTo>
                  <a:lnTo>
                    <a:pt x="488" y="12"/>
                  </a:lnTo>
                  <a:lnTo>
                    <a:pt x="500" y="12"/>
                  </a:lnTo>
                  <a:lnTo>
                    <a:pt x="512" y="12"/>
                  </a:lnTo>
                  <a:lnTo>
                    <a:pt x="524" y="12"/>
                  </a:lnTo>
                  <a:lnTo>
                    <a:pt x="536" y="12"/>
                  </a:lnTo>
                  <a:lnTo>
                    <a:pt x="548" y="12"/>
                  </a:lnTo>
                  <a:lnTo>
                    <a:pt x="560" y="12"/>
                  </a:lnTo>
                  <a:lnTo>
                    <a:pt x="572" y="12"/>
                  </a:lnTo>
                  <a:lnTo>
                    <a:pt x="584" y="12"/>
                  </a:lnTo>
                  <a:lnTo>
                    <a:pt x="596" y="12"/>
                  </a:lnTo>
                  <a:lnTo>
                    <a:pt x="608" y="12"/>
                  </a:lnTo>
                  <a:lnTo>
                    <a:pt x="620" y="12"/>
                  </a:lnTo>
                  <a:lnTo>
                    <a:pt x="631" y="12"/>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58" name="Freeform 59"/>
            <p:cNvSpPr>
              <a:spLocks/>
            </p:cNvSpPr>
            <p:nvPr/>
          </p:nvSpPr>
          <p:spPr bwMode="auto">
            <a:xfrm>
              <a:off x="4253" y="3537"/>
              <a:ext cx="633" cy="13"/>
            </a:xfrm>
            <a:custGeom>
              <a:avLst/>
              <a:gdLst>
                <a:gd name="T0" fmla="*/ 0 w 633"/>
                <a:gd name="T1" fmla="*/ 0 h 13"/>
                <a:gd name="T2" fmla="*/ 0 w 633"/>
                <a:gd name="T3" fmla="*/ 0 h 13"/>
                <a:gd name="T4" fmla="*/ 12 w 633"/>
                <a:gd name="T5" fmla="*/ 0 h 13"/>
                <a:gd name="T6" fmla="*/ 24 w 633"/>
                <a:gd name="T7" fmla="*/ 0 h 13"/>
                <a:gd name="T8" fmla="*/ 36 w 633"/>
                <a:gd name="T9" fmla="*/ 0 h 13"/>
                <a:gd name="T10" fmla="*/ 48 w 633"/>
                <a:gd name="T11" fmla="*/ 0 h 13"/>
                <a:gd name="T12" fmla="*/ 48 w 633"/>
                <a:gd name="T13" fmla="*/ 12 h 13"/>
                <a:gd name="T14" fmla="*/ 60 w 633"/>
                <a:gd name="T15" fmla="*/ 12 h 13"/>
                <a:gd name="T16" fmla="*/ 71 w 633"/>
                <a:gd name="T17" fmla="*/ 12 h 13"/>
                <a:gd name="T18" fmla="*/ 83 w 633"/>
                <a:gd name="T19" fmla="*/ 12 h 13"/>
                <a:gd name="T20" fmla="*/ 95 w 633"/>
                <a:gd name="T21" fmla="*/ 12 h 13"/>
                <a:gd name="T22" fmla="*/ 107 w 633"/>
                <a:gd name="T23" fmla="*/ 12 h 13"/>
                <a:gd name="T24" fmla="*/ 119 w 633"/>
                <a:gd name="T25" fmla="*/ 12 h 13"/>
                <a:gd name="T26" fmla="*/ 131 w 633"/>
                <a:gd name="T27" fmla="*/ 12 h 13"/>
                <a:gd name="T28" fmla="*/ 143 w 633"/>
                <a:gd name="T29" fmla="*/ 12 h 13"/>
                <a:gd name="T30" fmla="*/ 155 w 633"/>
                <a:gd name="T31" fmla="*/ 12 h 13"/>
                <a:gd name="T32" fmla="*/ 167 w 633"/>
                <a:gd name="T33" fmla="*/ 12 h 13"/>
                <a:gd name="T34" fmla="*/ 179 w 633"/>
                <a:gd name="T35" fmla="*/ 12 h 13"/>
                <a:gd name="T36" fmla="*/ 191 w 633"/>
                <a:gd name="T37" fmla="*/ 12 h 13"/>
                <a:gd name="T38" fmla="*/ 203 w 633"/>
                <a:gd name="T39" fmla="*/ 12 h 13"/>
                <a:gd name="T40" fmla="*/ 214 w 633"/>
                <a:gd name="T41" fmla="*/ 12 h 13"/>
                <a:gd name="T42" fmla="*/ 226 w 633"/>
                <a:gd name="T43" fmla="*/ 12 h 13"/>
                <a:gd name="T44" fmla="*/ 238 w 633"/>
                <a:gd name="T45" fmla="*/ 12 h 13"/>
                <a:gd name="T46" fmla="*/ 250 w 633"/>
                <a:gd name="T47" fmla="*/ 12 h 13"/>
                <a:gd name="T48" fmla="*/ 262 w 633"/>
                <a:gd name="T49" fmla="*/ 12 h 13"/>
                <a:gd name="T50" fmla="*/ 274 w 633"/>
                <a:gd name="T51" fmla="*/ 12 h 13"/>
                <a:gd name="T52" fmla="*/ 286 w 633"/>
                <a:gd name="T53" fmla="*/ 12 h 13"/>
                <a:gd name="T54" fmla="*/ 298 w 633"/>
                <a:gd name="T55" fmla="*/ 12 h 13"/>
                <a:gd name="T56" fmla="*/ 310 w 633"/>
                <a:gd name="T57" fmla="*/ 12 h 13"/>
                <a:gd name="T58" fmla="*/ 322 w 633"/>
                <a:gd name="T59" fmla="*/ 12 h 13"/>
                <a:gd name="T60" fmla="*/ 334 w 633"/>
                <a:gd name="T61" fmla="*/ 12 h 13"/>
                <a:gd name="T62" fmla="*/ 346 w 633"/>
                <a:gd name="T63" fmla="*/ 12 h 13"/>
                <a:gd name="T64" fmla="*/ 357 w 633"/>
                <a:gd name="T65" fmla="*/ 12 h 13"/>
                <a:gd name="T66" fmla="*/ 369 w 633"/>
                <a:gd name="T67" fmla="*/ 12 h 13"/>
                <a:gd name="T68" fmla="*/ 381 w 633"/>
                <a:gd name="T69" fmla="*/ 12 h 13"/>
                <a:gd name="T70" fmla="*/ 393 w 633"/>
                <a:gd name="T71" fmla="*/ 12 h 13"/>
                <a:gd name="T72" fmla="*/ 405 w 633"/>
                <a:gd name="T73" fmla="*/ 12 h 13"/>
                <a:gd name="T74" fmla="*/ 417 w 633"/>
                <a:gd name="T75" fmla="*/ 12 h 13"/>
                <a:gd name="T76" fmla="*/ 429 w 633"/>
                <a:gd name="T77" fmla="*/ 12 h 13"/>
                <a:gd name="T78" fmla="*/ 441 w 633"/>
                <a:gd name="T79" fmla="*/ 12 h 13"/>
                <a:gd name="T80" fmla="*/ 453 w 633"/>
                <a:gd name="T81" fmla="*/ 12 h 13"/>
                <a:gd name="T82" fmla="*/ 465 w 633"/>
                <a:gd name="T83" fmla="*/ 12 h 13"/>
                <a:gd name="T84" fmla="*/ 477 w 633"/>
                <a:gd name="T85" fmla="*/ 12 h 13"/>
                <a:gd name="T86" fmla="*/ 489 w 633"/>
                <a:gd name="T87" fmla="*/ 12 h 13"/>
                <a:gd name="T88" fmla="*/ 500 w 633"/>
                <a:gd name="T89" fmla="*/ 12 h 13"/>
                <a:gd name="T90" fmla="*/ 512 w 633"/>
                <a:gd name="T91" fmla="*/ 12 h 13"/>
                <a:gd name="T92" fmla="*/ 524 w 633"/>
                <a:gd name="T93" fmla="*/ 12 h 13"/>
                <a:gd name="T94" fmla="*/ 536 w 633"/>
                <a:gd name="T95" fmla="*/ 12 h 13"/>
                <a:gd name="T96" fmla="*/ 548 w 633"/>
                <a:gd name="T97" fmla="*/ 12 h 13"/>
                <a:gd name="T98" fmla="*/ 560 w 633"/>
                <a:gd name="T99" fmla="*/ 12 h 13"/>
                <a:gd name="T100" fmla="*/ 572 w 633"/>
                <a:gd name="T101" fmla="*/ 12 h 13"/>
                <a:gd name="T102" fmla="*/ 584 w 633"/>
                <a:gd name="T103" fmla="*/ 12 h 13"/>
                <a:gd name="T104" fmla="*/ 596 w 633"/>
                <a:gd name="T105" fmla="*/ 12 h 13"/>
                <a:gd name="T106" fmla="*/ 608 w 633"/>
                <a:gd name="T107" fmla="*/ 12 h 13"/>
                <a:gd name="T108" fmla="*/ 620 w 633"/>
                <a:gd name="T109" fmla="*/ 12 h 13"/>
                <a:gd name="T110" fmla="*/ 632 w 633"/>
                <a:gd name="T111" fmla="*/ 12 h 1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3"/>
                <a:gd name="T169" fmla="*/ 0 h 13"/>
                <a:gd name="T170" fmla="*/ 633 w 633"/>
                <a:gd name="T171" fmla="*/ 13 h 1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3" h="13">
                  <a:moveTo>
                    <a:pt x="0" y="0"/>
                  </a:moveTo>
                  <a:lnTo>
                    <a:pt x="0" y="0"/>
                  </a:lnTo>
                  <a:lnTo>
                    <a:pt x="12" y="0"/>
                  </a:lnTo>
                  <a:lnTo>
                    <a:pt x="24" y="0"/>
                  </a:lnTo>
                  <a:lnTo>
                    <a:pt x="36" y="0"/>
                  </a:lnTo>
                  <a:lnTo>
                    <a:pt x="48" y="0"/>
                  </a:lnTo>
                  <a:lnTo>
                    <a:pt x="48" y="12"/>
                  </a:lnTo>
                  <a:lnTo>
                    <a:pt x="60" y="12"/>
                  </a:lnTo>
                  <a:lnTo>
                    <a:pt x="71" y="12"/>
                  </a:lnTo>
                  <a:lnTo>
                    <a:pt x="83" y="12"/>
                  </a:lnTo>
                  <a:lnTo>
                    <a:pt x="95" y="12"/>
                  </a:lnTo>
                  <a:lnTo>
                    <a:pt x="107" y="12"/>
                  </a:lnTo>
                  <a:lnTo>
                    <a:pt x="119" y="12"/>
                  </a:lnTo>
                  <a:lnTo>
                    <a:pt x="131" y="12"/>
                  </a:lnTo>
                  <a:lnTo>
                    <a:pt x="143" y="12"/>
                  </a:lnTo>
                  <a:lnTo>
                    <a:pt x="155" y="12"/>
                  </a:lnTo>
                  <a:lnTo>
                    <a:pt x="167" y="12"/>
                  </a:lnTo>
                  <a:lnTo>
                    <a:pt x="179" y="12"/>
                  </a:lnTo>
                  <a:lnTo>
                    <a:pt x="191" y="12"/>
                  </a:lnTo>
                  <a:lnTo>
                    <a:pt x="203" y="12"/>
                  </a:lnTo>
                  <a:lnTo>
                    <a:pt x="214" y="12"/>
                  </a:lnTo>
                  <a:lnTo>
                    <a:pt x="226" y="12"/>
                  </a:lnTo>
                  <a:lnTo>
                    <a:pt x="238" y="12"/>
                  </a:lnTo>
                  <a:lnTo>
                    <a:pt x="250" y="12"/>
                  </a:lnTo>
                  <a:lnTo>
                    <a:pt x="262" y="12"/>
                  </a:lnTo>
                  <a:lnTo>
                    <a:pt x="274" y="12"/>
                  </a:lnTo>
                  <a:lnTo>
                    <a:pt x="286" y="12"/>
                  </a:lnTo>
                  <a:lnTo>
                    <a:pt x="298" y="12"/>
                  </a:lnTo>
                  <a:lnTo>
                    <a:pt x="310" y="12"/>
                  </a:lnTo>
                  <a:lnTo>
                    <a:pt x="322" y="12"/>
                  </a:lnTo>
                  <a:lnTo>
                    <a:pt x="334" y="12"/>
                  </a:lnTo>
                  <a:lnTo>
                    <a:pt x="346" y="12"/>
                  </a:lnTo>
                  <a:lnTo>
                    <a:pt x="357" y="12"/>
                  </a:lnTo>
                  <a:lnTo>
                    <a:pt x="369" y="12"/>
                  </a:lnTo>
                  <a:lnTo>
                    <a:pt x="381" y="12"/>
                  </a:lnTo>
                  <a:lnTo>
                    <a:pt x="393" y="12"/>
                  </a:lnTo>
                  <a:lnTo>
                    <a:pt x="405" y="12"/>
                  </a:lnTo>
                  <a:lnTo>
                    <a:pt x="417" y="12"/>
                  </a:lnTo>
                  <a:lnTo>
                    <a:pt x="429" y="12"/>
                  </a:lnTo>
                  <a:lnTo>
                    <a:pt x="441" y="12"/>
                  </a:lnTo>
                  <a:lnTo>
                    <a:pt x="453" y="12"/>
                  </a:lnTo>
                  <a:lnTo>
                    <a:pt x="465" y="12"/>
                  </a:lnTo>
                  <a:lnTo>
                    <a:pt x="477" y="12"/>
                  </a:lnTo>
                  <a:lnTo>
                    <a:pt x="489" y="12"/>
                  </a:lnTo>
                  <a:lnTo>
                    <a:pt x="500" y="12"/>
                  </a:lnTo>
                  <a:lnTo>
                    <a:pt x="512" y="12"/>
                  </a:lnTo>
                  <a:lnTo>
                    <a:pt x="524" y="12"/>
                  </a:lnTo>
                  <a:lnTo>
                    <a:pt x="536" y="12"/>
                  </a:lnTo>
                  <a:lnTo>
                    <a:pt x="548" y="12"/>
                  </a:lnTo>
                  <a:lnTo>
                    <a:pt x="560" y="12"/>
                  </a:lnTo>
                  <a:lnTo>
                    <a:pt x="572" y="12"/>
                  </a:lnTo>
                  <a:lnTo>
                    <a:pt x="584" y="12"/>
                  </a:lnTo>
                  <a:lnTo>
                    <a:pt x="596" y="12"/>
                  </a:lnTo>
                  <a:lnTo>
                    <a:pt x="608" y="12"/>
                  </a:lnTo>
                  <a:lnTo>
                    <a:pt x="620" y="12"/>
                  </a:lnTo>
                  <a:lnTo>
                    <a:pt x="632" y="12"/>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59" name="Freeform 60"/>
            <p:cNvSpPr>
              <a:spLocks/>
            </p:cNvSpPr>
            <p:nvPr/>
          </p:nvSpPr>
          <p:spPr bwMode="auto">
            <a:xfrm>
              <a:off x="4896" y="3561"/>
              <a:ext cx="37" cy="1"/>
            </a:xfrm>
            <a:custGeom>
              <a:avLst/>
              <a:gdLst>
                <a:gd name="T0" fmla="*/ 0 w 37"/>
                <a:gd name="T1" fmla="*/ 0 h 1"/>
                <a:gd name="T2" fmla="*/ 0 w 37"/>
                <a:gd name="T3" fmla="*/ 0 h 1"/>
                <a:gd name="T4" fmla="*/ 12 w 37"/>
                <a:gd name="T5" fmla="*/ 0 h 1"/>
                <a:gd name="T6" fmla="*/ 24 w 37"/>
                <a:gd name="T7" fmla="*/ 0 h 1"/>
                <a:gd name="T8" fmla="*/ 36 w 37"/>
                <a:gd name="T9" fmla="*/ 0 h 1"/>
                <a:gd name="T10" fmla="*/ 0 60000 65536"/>
                <a:gd name="T11" fmla="*/ 0 60000 65536"/>
                <a:gd name="T12" fmla="*/ 0 60000 65536"/>
                <a:gd name="T13" fmla="*/ 0 60000 65536"/>
                <a:gd name="T14" fmla="*/ 0 60000 65536"/>
                <a:gd name="T15" fmla="*/ 0 w 37"/>
                <a:gd name="T16" fmla="*/ 0 h 1"/>
                <a:gd name="T17" fmla="*/ 37 w 37"/>
                <a:gd name="T18" fmla="*/ 1 h 1"/>
              </a:gdLst>
              <a:ahLst/>
              <a:cxnLst>
                <a:cxn ang="T10">
                  <a:pos x="T0" y="T1"/>
                </a:cxn>
                <a:cxn ang="T11">
                  <a:pos x="T2" y="T3"/>
                </a:cxn>
                <a:cxn ang="T12">
                  <a:pos x="T4" y="T5"/>
                </a:cxn>
                <a:cxn ang="T13">
                  <a:pos x="T6" y="T7"/>
                </a:cxn>
                <a:cxn ang="T14">
                  <a:pos x="T8" y="T9"/>
                </a:cxn>
              </a:cxnLst>
              <a:rect l="T15" t="T16" r="T17" b="T18"/>
              <a:pathLst>
                <a:path w="37" h="1">
                  <a:moveTo>
                    <a:pt x="0" y="0"/>
                  </a:moveTo>
                  <a:lnTo>
                    <a:pt x="0" y="0"/>
                  </a:lnTo>
                  <a:lnTo>
                    <a:pt x="12" y="0"/>
                  </a:lnTo>
                  <a:lnTo>
                    <a:pt x="24" y="0"/>
                  </a:lnTo>
                  <a:lnTo>
                    <a:pt x="36"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sp>
          <p:nvSpPr>
            <p:cNvPr id="101460" name="Freeform 61"/>
            <p:cNvSpPr>
              <a:spLocks/>
            </p:cNvSpPr>
            <p:nvPr/>
          </p:nvSpPr>
          <p:spPr bwMode="auto">
            <a:xfrm>
              <a:off x="4885" y="3549"/>
              <a:ext cx="36" cy="1"/>
            </a:xfrm>
            <a:custGeom>
              <a:avLst/>
              <a:gdLst>
                <a:gd name="T0" fmla="*/ 0 w 36"/>
                <a:gd name="T1" fmla="*/ 0 h 1"/>
                <a:gd name="T2" fmla="*/ 0 w 36"/>
                <a:gd name="T3" fmla="*/ 0 h 1"/>
                <a:gd name="T4" fmla="*/ 11 w 36"/>
                <a:gd name="T5" fmla="*/ 0 h 1"/>
                <a:gd name="T6" fmla="*/ 23 w 36"/>
                <a:gd name="T7" fmla="*/ 0 h 1"/>
                <a:gd name="T8" fmla="*/ 35 w 36"/>
                <a:gd name="T9" fmla="*/ 0 h 1"/>
                <a:gd name="T10" fmla="*/ 0 60000 65536"/>
                <a:gd name="T11" fmla="*/ 0 60000 65536"/>
                <a:gd name="T12" fmla="*/ 0 60000 65536"/>
                <a:gd name="T13" fmla="*/ 0 60000 65536"/>
                <a:gd name="T14" fmla="*/ 0 60000 65536"/>
                <a:gd name="T15" fmla="*/ 0 w 36"/>
                <a:gd name="T16" fmla="*/ 0 h 1"/>
                <a:gd name="T17" fmla="*/ 36 w 36"/>
                <a:gd name="T18" fmla="*/ 1 h 1"/>
              </a:gdLst>
              <a:ahLst/>
              <a:cxnLst>
                <a:cxn ang="T10">
                  <a:pos x="T0" y="T1"/>
                </a:cxn>
                <a:cxn ang="T11">
                  <a:pos x="T2" y="T3"/>
                </a:cxn>
                <a:cxn ang="T12">
                  <a:pos x="T4" y="T5"/>
                </a:cxn>
                <a:cxn ang="T13">
                  <a:pos x="T6" y="T7"/>
                </a:cxn>
                <a:cxn ang="T14">
                  <a:pos x="T8" y="T9"/>
                </a:cxn>
              </a:cxnLst>
              <a:rect l="T15" t="T16" r="T17" b="T18"/>
              <a:pathLst>
                <a:path w="36" h="1">
                  <a:moveTo>
                    <a:pt x="0" y="0"/>
                  </a:moveTo>
                  <a:lnTo>
                    <a:pt x="0" y="0"/>
                  </a:lnTo>
                  <a:lnTo>
                    <a:pt x="11" y="0"/>
                  </a:lnTo>
                  <a:lnTo>
                    <a:pt x="23" y="0"/>
                  </a:lnTo>
                  <a:lnTo>
                    <a:pt x="35" y="0"/>
                  </a:lnTo>
                </a:path>
              </a:pathLst>
            </a:custGeom>
            <a:noFill/>
            <a:ln w="50800" cap="rnd">
              <a:solidFill>
                <a:srgbClr val="E43B1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20"/>
            </a:p>
          </p:txBody>
        </p:sp>
      </p:grpSp>
      <p:sp>
        <p:nvSpPr>
          <p:cNvPr id="101401" name="Line 62"/>
          <p:cNvSpPr>
            <a:spLocks noChangeShapeType="1"/>
          </p:cNvSpPr>
          <p:nvPr/>
        </p:nvSpPr>
        <p:spPr bwMode="auto">
          <a:xfrm>
            <a:off x="541497" y="4251960"/>
            <a:ext cx="0" cy="1720215"/>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02" name="Line 63"/>
          <p:cNvSpPr>
            <a:spLocks noChangeShapeType="1"/>
          </p:cNvSpPr>
          <p:nvPr/>
        </p:nvSpPr>
        <p:spPr bwMode="auto">
          <a:xfrm>
            <a:off x="541497" y="4251960"/>
            <a:ext cx="0" cy="1720215"/>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03" name="Line 64"/>
          <p:cNvSpPr>
            <a:spLocks noChangeShapeType="1"/>
          </p:cNvSpPr>
          <p:nvPr/>
        </p:nvSpPr>
        <p:spPr bwMode="auto">
          <a:xfrm>
            <a:off x="541497" y="4251960"/>
            <a:ext cx="0" cy="1720215"/>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04" name="Line 65"/>
          <p:cNvSpPr>
            <a:spLocks noChangeShapeType="1"/>
          </p:cNvSpPr>
          <p:nvPr/>
        </p:nvSpPr>
        <p:spPr bwMode="auto">
          <a:xfrm flipH="1">
            <a:off x="465773" y="5905024"/>
            <a:ext cx="8001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05" name="Rectangle 66"/>
          <p:cNvSpPr>
            <a:spLocks noChangeArrowheads="1"/>
          </p:cNvSpPr>
          <p:nvPr/>
        </p:nvSpPr>
        <p:spPr bwMode="auto">
          <a:xfrm>
            <a:off x="124302" y="5627847"/>
            <a:ext cx="432806" cy="44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5" tIns="44447" rIns="90485" bIns="44447">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2340">
                <a:solidFill>
                  <a:srgbClr val="FFFFFF"/>
                </a:solidFill>
                <a:latin typeface="Arial" charset="0"/>
              </a:rPr>
              <a:t> 0</a:t>
            </a:r>
          </a:p>
        </p:txBody>
      </p:sp>
      <p:sp>
        <p:nvSpPr>
          <p:cNvPr id="101406" name="Line 67"/>
          <p:cNvSpPr>
            <a:spLocks noChangeShapeType="1"/>
          </p:cNvSpPr>
          <p:nvPr/>
        </p:nvSpPr>
        <p:spPr bwMode="auto">
          <a:xfrm flipH="1">
            <a:off x="500063" y="5566410"/>
            <a:ext cx="4572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07" name="Line 68"/>
          <p:cNvSpPr>
            <a:spLocks noChangeShapeType="1"/>
          </p:cNvSpPr>
          <p:nvPr/>
        </p:nvSpPr>
        <p:spPr bwMode="auto">
          <a:xfrm flipH="1">
            <a:off x="500063" y="5226368"/>
            <a:ext cx="4572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08" name="Line 69"/>
          <p:cNvSpPr>
            <a:spLocks noChangeShapeType="1"/>
          </p:cNvSpPr>
          <p:nvPr/>
        </p:nvSpPr>
        <p:spPr bwMode="auto">
          <a:xfrm flipH="1">
            <a:off x="500063" y="4869180"/>
            <a:ext cx="4572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09" name="Line 70"/>
          <p:cNvSpPr>
            <a:spLocks noChangeShapeType="1"/>
          </p:cNvSpPr>
          <p:nvPr/>
        </p:nvSpPr>
        <p:spPr bwMode="auto">
          <a:xfrm flipH="1">
            <a:off x="465773" y="4529138"/>
            <a:ext cx="8001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10" name="Rectangle 71"/>
          <p:cNvSpPr>
            <a:spLocks noChangeArrowheads="1"/>
          </p:cNvSpPr>
          <p:nvPr/>
        </p:nvSpPr>
        <p:spPr bwMode="auto">
          <a:xfrm>
            <a:off x="124302" y="4346258"/>
            <a:ext cx="432806" cy="44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5" tIns="44447" rIns="90485" bIns="44447">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2340">
                <a:solidFill>
                  <a:srgbClr val="FFFFFF"/>
                </a:solidFill>
                <a:latin typeface="Arial" charset="0"/>
              </a:rPr>
              <a:t> 2</a:t>
            </a:r>
          </a:p>
        </p:txBody>
      </p:sp>
      <p:sp>
        <p:nvSpPr>
          <p:cNvPr id="101411" name="Line 72"/>
          <p:cNvSpPr>
            <a:spLocks noChangeShapeType="1"/>
          </p:cNvSpPr>
          <p:nvPr/>
        </p:nvSpPr>
        <p:spPr bwMode="auto">
          <a:xfrm>
            <a:off x="541497" y="5987892"/>
            <a:ext cx="5436393"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12" name="Line 73"/>
          <p:cNvSpPr>
            <a:spLocks noChangeShapeType="1"/>
          </p:cNvSpPr>
          <p:nvPr/>
        </p:nvSpPr>
        <p:spPr bwMode="auto">
          <a:xfrm>
            <a:off x="541497" y="5987892"/>
            <a:ext cx="5436393"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13" name="Line 74"/>
          <p:cNvSpPr>
            <a:spLocks noChangeShapeType="1"/>
          </p:cNvSpPr>
          <p:nvPr/>
        </p:nvSpPr>
        <p:spPr bwMode="auto">
          <a:xfrm>
            <a:off x="541497" y="5987892"/>
            <a:ext cx="5436393"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14" name="Line 75"/>
          <p:cNvSpPr>
            <a:spLocks noChangeShapeType="1"/>
          </p:cNvSpPr>
          <p:nvPr/>
        </p:nvSpPr>
        <p:spPr bwMode="auto">
          <a:xfrm>
            <a:off x="5446395" y="5987892"/>
            <a:ext cx="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15" name="Line 76"/>
          <p:cNvSpPr>
            <a:spLocks noChangeShapeType="1"/>
          </p:cNvSpPr>
          <p:nvPr/>
        </p:nvSpPr>
        <p:spPr bwMode="auto">
          <a:xfrm>
            <a:off x="5995035" y="5987892"/>
            <a:ext cx="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16" name="Line 77"/>
          <p:cNvSpPr>
            <a:spLocks noChangeShapeType="1"/>
          </p:cNvSpPr>
          <p:nvPr/>
        </p:nvSpPr>
        <p:spPr bwMode="auto">
          <a:xfrm>
            <a:off x="4913472" y="5987892"/>
            <a:ext cx="0" cy="1428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17" name="Rectangle 78"/>
          <p:cNvSpPr>
            <a:spLocks noChangeArrowheads="1"/>
          </p:cNvSpPr>
          <p:nvPr/>
        </p:nvSpPr>
        <p:spPr bwMode="auto">
          <a:xfrm>
            <a:off x="4429126" y="6016467"/>
            <a:ext cx="932943" cy="44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5" tIns="44447" rIns="90485" bIns="44447">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2340">
                <a:solidFill>
                  <a:srgbClr val="FFFFFF"/>
                </a:solidFill>
                <a:latin typeface="Arial" charset="0"/>
              </a:rPr>
              <a:t> 2800</a:t>
            </a:r>
          </a:p>
        </p:txBody>
      </p:sp>
      <p:sp>
        <p:nvSpPr>
          <p:cNvPr id="101418" name="Line 79"/>
          <p:cNvSpPr>
            <a:spLocks noChangeShapeType="1"/>
          </p:cNvSpPr>
          <p:nvPr/>
        </p:nvSpPr>
        <p:spPr bwMode="auto">
          <a:xfrm>
            <a:off x="4366260" y="5987892"/>
            <a:ext cx="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19" name="Line 80"/>
          <p:cNvSpPr>
            <a:spLocks noChangeShapeType="1"/>
          </p:cNvSpPr>
          <p:nvPr/>
        </p:nvSpPr>
        <p:spPr bwMode="auto">
          <a:xfrm>
            <a:off x="3816192" y="5987892"/>
            <a:ext cx="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20" name="Line 81"/>
          <p:cNvSpPr>
            <a:spLocks noChangeShapeType="1"/>
          </p:cNvSpPr>
          <p:nvPr/>
        </p:nvSpPr>
        <p:spPr bwMode="auto">
          <a:xfrm>
            <a:off x="3268980" y="5987892"/>
            <a:ext cx="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21" name="Line 82"/>
          <p:cNvSpPr>
            <a:spLocks noChangeShapeType="1"/>
          </p:cNvSpPr>
          <p:nvPr/>
        </p:nvSpPr>
        <p:spPr bwMode="auto">
          <a:xfrm>
            <a:off x="2717483" y="5987892"/>
            <a:ext cx="0" cy="1428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22" name="Rectangle 83"/>
          <p:cNvSpPr>
            <a:spLocks noChangeArrowheads="1"/>
          </p:cNvSpPr>
          <p:nvPr/>
        </p:nvSpPr>
        <p:spPr bwMode="auto">
          <a:xfrm>
            <a:off x="2251711" y="6016467"/>
            <a:ext cx="932943" cy="44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5" tIns="44447" rIns="90485" bIns="44447">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2340">
                <a:solidFill>
                  <a:srgbClr val="FFFFFF"/>
                </a:solidFill>
                <a:latin typeface="Arial" charset="0"/>
              </a:rPr>
              <a:t> 3000</a:t>
            </a:r>
          </a:p>
        </p:txBody>
      </p:sp>
      <p:sp>
        <p:nvSpPr>
          <p:cNvPr id="101423" name="Line 84"/>
          <p:cNvSpPr>
            <a:spLocks noChangeShapeType="1"/>
          </p:cNvSpPr>
          <p:nvPr/>
        </p:nvSpPr>
        <p:spPr bwMode="auto">
          <a:xfrm>
            <a:off x="2187417" y="5987892"/>
            <a:ext cx="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24" name="Line 85"/>
          <p:cNvSpPr>
            <a:spLocks noChangeShapeType="1"/>
          </p:cNvSpPr>
          <p:nvPr/>
        </p:nvSpPr>
        <p:spPr bwMode="auto">
          <a:xfrm>
            <a:off x="1638777" y="5987892"/>
            <a:ext cx="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25" name="Line 86"/>
          <p:cNvSpPr>
            <a:spLocks noChangeShapeType="1"/>
          </p:cNvSpPr>
          <p:nvPr/>
        </p:nvSpPr>
        <p:spPr bwMode="auto">
          <a:xfrm>
            <a:off x="1088708" y="5987892"/>
            <a:ext cx="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26" name="Line 87"/>
          <p:cNvSpPr>
            <a:spLocks noChangeShapeType="1"/>
          </p:cNvSpPr>
          <p:nvPr/>
        </p:nvSpPr>
        <p:spPr bwMode="auto">
          <a:xfrm>
            <a:off x="541497" y="5987892"/>
            <a:ext cx="0" cy="1428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lIns="82294" rIns="82294" anchor="ctr"/>
          <a:lstStyle/>
          <a:p>
            <a:endParaRPr lang="en-GB" sz="1620"/>
          </a:p>
        </p:txBody>
      </p:sp>
      <p:sp>
        <p:nvSpPr>
          <p:cNvPr id="101427" name="Rectangle 88"/>
          <p:cNvSpPr>
            <a:spLocks noChangeArrowheads="1"/>
          </p:cNvSpPr>
          <p:nvPr/>
        </p:nvSpPr>
        <p:spPr bwMode="auto">
          <a:xfrm>
            <a:off x="71438" y="6016467"/>
            <a:ext cx="932943" cy="44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5" tIns="44447" rIns="90485" bIns="44447">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2340">
                <a:solidFill>
                  <a:srgbClr val="FFFFFF"/>
                </a:solidFill>
                <a:latin typeface="Arial" charset="0"/>
              </a:rPr>
              <a:t> 3200</a:t>
            </a:r>
          </a:p>
        </p:txBody>
      </p:sp>
      <p:sp>
        <p:nvSpPr>
          <p:cNvPr id="101428" name="Rectangle 89"/>
          <p:cNvSpPr>
            <a:spLocks noChangeArrowheads="1"/>
          </p:cNvSpPr>
          <p:nvPr/>
        </p:nvSpPr>
        <p:spPr bwMode="auto">
          <a:xfrm>
            <a:off x="1700213" y="6423660"/>
            <a:ext cx="2323836" cy="36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5" tIns="44447" rIns="90485" bIns="44447">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GB" altLang="x-none" sz="1800">
                <a:solidFill>
                  <a:srgbClr val="FFFFFF"/>
                </a:solidFill>
                <a:latin typeface="Arial" charset="0"/>
              </a:rPr>
              <a:t>Wavenumbers (cm</a:t>
            </a:r>
            <a:r>
              <a:rPr lang="en-GB" altLang="x-none" sz="1800" baseline="30000">
                <a:solidFill>
                  <a:srgbClr val="FFFFFF"/>
                </a:solidFill>
                <a:latin typeface="Arial" charset="0"/>
              </a:rPr>
              <a:t>-1</a:t>
            </a:r>
            <a:r>
              <a:rPr lang="en-GB" altLang="x-none" sz="1800">
                <a:solidFill>
                  <a:srgbClr val="FFFFFF"/>
                </a:solidFill>
                <a:latin typeface="Arial" charset="0"/>
              </a:rPr>
              <a:t>)</a:t>
            </a:r>
          </a:p>
        </p:txBody>
      </p:sp>
      <p:sp>
        <p:nvSpPr>
          <p:cNvPr id="101429" name="Rectangle 90"/>
          <p:cNvSpPr>
            <a:spLocks noChangeArrowheads="1"/>
          </p:cNvSpPr>
          <p:nvPr/>
        </p:nvSpPr>
        <p:spPr bwMode="auto">
          <a:xfrm>
            <a:off x="4311968" y="6352223"/>
            <a:ext cx="35147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294" rIns="82294" anchor="ct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01430" name="Rectangle 91"/>
          <p:cNvSpPr>
            <a:spLocks noChangeArrowheads="1"/>
          </p:cNvSpPr>
          <p:nvPr/>
        </p:nvSpPr>
        <p:spPr bwMode="auto">
          <a:xfrm>
            <a:off x="4501992" y="6426518"/>
            <a:ext cx="270033" cy="43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294" rIns="82294" anchor="ct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01431" name="Freeform 92"/>
          <p:cNvSpPr>
            <a:spLocks/>
          </p:cNvSpPr>
          <p:nvPr/>
        </p:nvSpPr>
        <p:spPr bwMode="auto">
          <a:xfrm>
            <a:off x="2051685" y="3770472"/>
            <a:ext cx="651510" cy="360045"/>
          </a:xfrm>
          <a:custGeom>
            <a:avLst/>
            <a:gdLst>
              <a:gd name="T0" fmla="*/ 2147483647 w 455"/>
              <a:gd name="T1" fmla="*/ 2147483647 h 265"/>
              <a:gd name="T2" fmla="*/ 0 w 455"/>
              <a:gd name="T3" fmla="*/ 2147483647 h 265"/>
              <a:gd name="T4" fmla="*/ 2147483647 w 455"/>
              <a:gd name="T5" fmla="*/ 2147483647 h 265"/>
              <a:gd name="T6" fmla="*/ 2147483647 w 455"/>
              <a:gd name="T7" fmla="*/ 2147483647 h 265"/>
              <a:gd name="T8" fmla="*/ 2147483647 w 455"/>
              <a:gd name="T9" fmla="*/ 2147483647 h 265"/>
              <a:gd name="T10" fmla="*/ 2147483647 w 455"/>
              <a:gd name="T11" fmla="*/ 2147483647 h 265"/>
              <a:gd name="T12" fmla="*/ 2147483647 w 455"/>
              <a:gd name="T13" fmla="*/ 2147483647 h 265"/>
              <a:gd name="T14" fmla="*/ 2147483647 w 455"/>
              <a:gd name="T15" fmla="*/ 2147483647 h 265"/>
              <a:gd name="T16" fmla="*/ 2147483647 w 455"/>
              <a:gd name="T17" fmla="*/ 2147483647 h 265"/>
              <a:gd name="T18" fmla="*/ 2147483647 w 455"/>
              <a:gd name="T19" fmla="*/ 2147483647 h 265"/>
              <a:gd name="T20" fmla="*/ 2147483647 w 455"/>
              <a:gd name="T21" fmla="*/ 0 h 265"/>
              <a:gd name="T22" fmla="*/ 2147483647 w 455"/>
              <a:gd name="T23" fmla="*/ 0 h 265"/>
              <a:gd name="T24" fmla="*/ 2147483647 w 455"/>
              <a:gd name="T25" fmla="*/ 0 h 265"/>
              <a:gd name="T26" fmla="*/ 2147483647 w 455"/>
              <a:gd name="T27" fmla="*/ 2147483647 h 265"/>
              <a:gd name="T28" fmla="*/ 2147483647 w 455"/>
              <a:gd name="T29" fmla="*/ 2147483647 h 265"/>
              <a:gd name="T30" fmla="*/ 2147483647 w 455"/>
              <a:gd name="T31" fmla="*/ 2147483647 h 265"/>
              <a:gd name="T32" fmla="*/ 2147483647 w 455"/>
              <a:gd name="T33" fmla="*/ 2147483647 h 265"/>
              <a:gd name="T34" fmla="*/ 2147483647 w 455"/>
              <a:gd name="T35" fmla="*/ 2147483647 h 265"/>
              <a:gd name="T36" fmla="*/ 2147483647 w 455"/>
              <a:gd name="T37" fmla="*/ 2147483647 h 265"/>
              <a:gd name="T38" fmla="*/ 2147483647 w 455"/>
              <a:gd name="T39" fmla="*/ 2147483647 h 265"/>
              <a:gd name="T40" fmla="*/ 2147483647 w 455"/>
              <a:gd name="T41" fmla="*/ 2147483647 h 265"/>
              <a:gd name="T42" fmla="*/ 2147483647 w 455"/>
              <a:gd name="T43" fmla="*/ 2147483647 h 2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5"/>
              <a:gd name="T67" fmla="*/ 0 h 265"/>
              <a:gd name="T68" fmla="*/ 455 w 455"/>
              <a:gd name="T69" fmla="*/ 265 h 26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5" h="265">
                <a:moveTo>
                  <a:pt x="454" y="264"/>
                </a:moveTo>
                <a:lnTo>
                  <a:pt x="0" y="264"/>
                </a:lnTo>
                <a:lnTo>
                  <a:pt x="33" y="229"/>
                </a:lnTo>
                <a:lnTo>
                  <a:pt x="82" y="211"/>
                </a:lnTo>
                <a:lnTo>
                  <a:pt x="98" y="177"/>
                </a:lnTo>
                <a:lnTo>
                  <a:pt x="129" y="142"/>
                </a:lnTo>
                <a:lnTo>
                  <a:pt x="145" y="106"/>
                </a:lnTo>
                <a:lnTo>
                  <a:pt x="162" y="88"/>
                </a:lnTo>
                <a:lnTo>
                  <a:pt x="178" y="53"/>
                </a:lnTo>
                <a:lnTo>
                  <a:pt x="211" y="18"/>
                </a:lnTo>
                <a:lnTo>
                  <a:pt x="211" y="0"/>
                </a:lnTo>
                <a:lnTo>
                  <a:pt x="227" y="0"/>
                </a:lnTo>
                <a:lnTo>
                  <a:pt x="243" y="0"/>
                </a:lnTo>
                <a:lnTo>
                  <a:pt x="260" y="35"/>
                </a:lnTo>
                <a:lnTo>
                  <a:pt x="276" y="71"/>
                </a:lnTo>
                <a:lnTo>
                  <a:pt x="292" y="88"/>
                </a:lnTo>
                <a:lnTo>
                  <a:pt x="309" y="142"/>
                </a:lnTo>
                <a:lnTo>
                  <a:pt x="340" y="177"/>
                </a:lnTo>
                <a:lnTo>
                  <a:pt x="356" y="193"/>
                </a:lnTo>
                <a:lnTo>
                  <a:pt x="372" y="211"/>
                </a:lnTo>
                <a:lnTo>
                  <a:pt x="421" y="229"/>
                </a:lnTo>
                <a:lnTo>
                  <a:pt x="454" y="264"/>
                </a:lnTo>
              </a:path>
            </a:pathLst>
          </a:custGeom>
          <a:solidFill>
            <a:srgbClr val="3DF53D"/>
          </a:solidFill>
          <a:ln w="25400" cap="rnd">
            <a:solidFill>
              <a:srgbClr val="3DF53D"/>
            </a:solidFill>
            <a:round/>
            <a:headEnd/>
            <a:tailEnd/>
          </a:ln>
        </p:spPr>
        <p:txBody>
          <a:bodyPr lIns="82294" rIns="82294"/>
          <a:lstStyle/>
          <a:p>
            <a:endParaRPr lang="en-GB" sz="1620"/>
          </a:p>
        </p:txBody>
      </p:sp>
      <p:grpSp>
        <p:nvGrpSpPr>
          <p:cNvPr id="101432" name="Group 93"/>
          <p:cNvGrpSpPr>
            <a:grpSpLocks/>
          </p:cNvGrpSpPr>
          <p:nvPr/>
        </p:nvGrpSpPr>
        <p:grpSpPr bwMode="auto">
          <a:xfrm>
            <a:off x="2280285" y="2468880"/>
            <a:ext cx="192882" cy="1271588"/>
            <a:chOff x="2350" y="1036"/>
            <a:chExt cx="136" cy="934"/>
          </a:xfrm>
        </p:grpSpPr>
        <p:sp>
          <p:nvSpPr>
            <p:cNvPr id="101441" name="Freeform 94"/>
            <p:cNvSpPr>
              <a:spLocks/>
            </p:cNvSpPr>
            <p:nvPr/>
          </p:nvSpPr>
          <p:spPr bwMode="auto">
            <a:xfrm>
              <a:off x="2350" y="1774"/>
              <a:ext cx="136" cy="196"/>
            </a:xfrm>
            <a:custGeom>
              <a:avLst/>
              <a:gdLst>
                <a:gd name="T0" fmla="*/ 68 w 136"/>
                <a:gd name="T1" fmla="*/ 195 h 196"/>
                <a:gd name="T2" fmla="*/ 0 w 136"/>
                <a:gd name="T3" fmla="*/ 0 h 196"/>
                <a:gd name="T4" fmla="*/ 68 w 136"/>
                <a:gd name="T5" fmla="*/ 69 h 196"/>
                <a:gd name="T6" fmla="*/ 135 w 136"/>
                <a:gd name="T7" fmla="*/ 0 h 196"/>
                <a:gd name="T8" fmla="*/ 68 w 136"/>
                <a:gd name="T9" fmla="*/ 195 h 196"/>
                <a:gd name="T10" fmla="*/ 0 60000 65536"/>
                <a:gd name="T11" fmla="*/ 0 60000 65536"/>
                <a:gd name="T12" fmla="*/ 0 60000 65536"/>
                <a:gd name="T13" fmla="*/ 0 60000 65536"/>
                <a:gd name="T14" fmla="*/ 0 60000 65536"/>
                <a:gd name="T15" fmla="*/ 0 w 136"/>
                <a:gd name="T16" fmla="*/ 0 h 196"/>
                <a:gd name="T17" fmla="*/ 136 w 136"/>
                <a:gd name="T18" fmla="*/ 196 h 196"/>
              </a:gdLst>
              <a:ahLst/>
              <a:cxnLst>
                <a:cxn ang="T10">
                  <a:pos x="T0" y="T1"/>
                </a:cxn>
                <a:cxn ang="T11">
                  <a:pos x="T2" y="T3"/>
                </a:cxn>
                <a:cxn ang="T12">
                  <a:pos x="T4" y="T5"/>
                </a:cxn>
                <a:cxn ang="T13">
                  <a:pos x="T6" y="T7"/>
                </a:cxn>
                <a:cxn ang="T14">
                  <a:pos x="T8" y="T9"/>
                </a:cxn>
              </a:cxnLst>
              <a:rect l="T15" t="T16" r="T17" b="T18"/>
              <a:pathLst>
                <a:path w="136" h="196">
                  <a:moveTo>
                    <a:pt x="68" y="195"/>
                  </a:moveTo>
                  <a:lnTo>
                    <a:pt x="0" y="0"/>
                  </a:lnTo>
                  <a:lnTo>
                    <a:pt x="68" y="69"/>
                  </a:lnTo>
                  <a:lnTo>
                    <a:pt x="135" y="0"/>
                  </a:lnTo>
                  <a:lnTo>
                    <a:pt x="68" y="195"/>
                  </a:lnTo>
                </a:path>
              </a:pathLst>
            </a:custGeom>
            <a:solidFill>
              <a:srgbClr val="3DF53D"/>
            </a:solidFill>
            <a:ln w="12700" cap="rnd">
              <a:solidFill>
                <a:srgbClr val="3DF53D"/>
              </a:solidFill>
              <a:round/>
              <a:headEnd/>
              <a:tailEnd/>
            </a:ln>
          </p:spPr>
          <p:txBody>
            <a:bodyPr/>
            <a:lstStyle/>
            <a:p>
              <a:endParaRPr lang="en-GB" sz="1620"/>
            </a:p>
          </p:txBody>
        </p:sp>
        <p:sp>
          <p:nvSpPr>
            <p:cNvPr id="101442" name="Line 95"/>
            <p:cNvSpPr>
              <a:spLocks noChangeShapeType="1"/>
            </p:cNvSpPr>
            <p:nvPr/>
          </p:nvSpPr>
          <p:spPr bwMode="auto">
            <a:xfrm flipV="1">
              <a:off x="2410" y="1036"/>
              <a:ext cx="0" cy="830"/>
            </a:xfrm>
            <a:prstGeom prst="line">
              <a:avLst/>
            </a:prstGeom>
            <a:noFill/>
            <a:ln w="50800">
              <a:solidFill>
                <a:srgbClr val="3DF53D"/>
              </a:solidFill>
              <a:round/>
              <a:headEnd/>
              <a:tailEnd/>
            </a:ln>
            <a:extLst>
              <a:ext uri="{909E8E84-426E-40DD-AFC4-6F175D3DCCD1}">
                <a14:hiddenFill xmlns:a14="http://schemas.microsoft.com/office/drawing/2010/main">
                  <a:noFill/>
                </a14:hiddenFill>
              </a:ext>
            </a:extLst>
          </p:spPr>
          <p:txBody>
            <a:bodyPr wrap="none" anchor="ctr"/>
            <a:lstStyle/>
            <a:p>
              <a:endParaRPr lang="en-GB" sz="1620"/>
            </a:p>
          </p:txBody>
        </p:sp>
      </p:grpSp>
      <p:grpSp>
        <p:nvGrpSpPr>
          <p:cNvPr id="101433" name="Group 96"/>
          <p:cNvGrpSpPr>
            <a:grpSpLocks/>
          </p:cNvGrpSpPr>
          <p:nvPr/>
        </p:nvGrpSpPr>
        <p:grpSpPr bwMode="auto">
          <a:xfrm>
            <a:off x="2280285" y="4241959"/>
            <a:ext cx="192882" cy="1318736"/>
            <a:chOff x="2350" y="2338"/>
            <a:chExt cx="136" cy="970"/>
          </a:xfrm>
        </p:grpSpPr>
        <p:sp>
          <p:nvSpPr>
            <p:cNvPr id="101439" name="Freeform 97"/>
            <p:cNvSpPr>
              <a:spLocks/>
            </p:cNvSpPr>
            <p:nvPr/>
          </p:nvSpPr>
          <p:spPr bwMode="auto">
            <a:xfrm>
              <a:off x="2350" y="3112"/>
              <a:ext cx="136" cy="196"/>
            </a:xfrm>
            <a:custGeom>
              <a:avLst/>
              <a:gdLst>
                <a:gd name="T0" fmla="*/ 68 w 136"/>
                <a:gd name="T1" fmla="*/ 195 h 196"/>
                <a:gd name="T2" fmla="*/ 0 w 136"/>
                <a:gd name="T3" fmla="*/ 0 h 196"/>
                <a:gd name="T4" fmla="*/ 68 w 136"/>
                <a:gd name="T5" fmla="*/ 69 h 196"/>
                <a:gd name="T6" fmla="*/ 135 w 136"/>
                <a:gd name="T7" fmla="*/ 0 h 196"/>
                <a:gd name="T8" fmla="*/ 68 w 136"/>
                <a:gd name="T9" fmla="*/ 195 h 196"/>
                <a:gd name="T10" fmla="*/ 0 60000 65536"/>
                <a:gd name="T11" fmla="*/ 0 60000 65536"/>
                <a:gd name="T12" fmla="*/ 0 60000 65536"/>
                <a:gd name="T13" fmla="*/ 0 60000 65536"/>
                <a:gd name="T14" fmla="*/ 0 60000 65536"/>
                <a:gd name="T15" fmla="*/ 0 w 136"/>
                <a:gd name="T16" fmla="*/ 0 h 196"/>
                <a:gd name="T17" fmla="*/ 136 w 136"/>
                <a:gd name="T18" fmla="*/ 196 h 196"/>
              </a:gdLst>
              <a:ahLst/>
              <a:cxnLst>
                <a:cxn ang="T10">
                  <a:pos x="T0" y="T1"/>
                </a:cxn>
                <a:cxn ang="T11">
                  <a:pos x="T2" y="T3"/>
                </a:cxn>
                <a:cxn ang="T12">
                  <a:pos x="T4" y="T5"/>
                </a:cxn>
                <a:cxn ang="T13">
                  <a:pos x="T6" y="T7"/>
                </a:cxn>
                <a:cxn ang="T14">
                  <a:pos x="T8" y="T9"/>
                </a:cxn>
              </a:cxnLst>
              <a:rect l="T15" t="T16" r="T17" b="T18"/>
              <a:pathLst>
                <a:path w="136" h="196">
                  <a:moveTo>
                    <a:pt x="68" y="195"/>
                  </a:moveTo>
                  <a:lnTo>
                    <a:pt x="0" y="0"/>
                  </a:lnTo>
                  <a:lnTo>
                    <a:pt x="68" y="69"/>
                  </a:lnTo>
                  <a:lnTo>
                    <a:pt x="135" y="0"/>
                  </a:lnTo>
                  <a:lnTo>
                    <a:pt x="68" y="195"/>
                  </a:lnTo>
                </a:path>
              </a:pathLst>
            </a:custGeom>
            <a:solidFill>
              <a:srgbClr val="3DF53D"/>
            </a:solidFill>
            <a:ln w="12700" cap="rnd">
              <a:solidFill>
                <a:srgbClr val="3DF53D"/>
              </a:solidFill>
              <a:round/>
              <a:headEnd/>
              <a:tailEnd/>
            </a:ln>
          </p:spPr>
          <p:txBody>
            <a:bodyPr/>
            <a:lstStyle/>
            <a:p>
              <a:endParaRPr lang="en-GB" sz="1620"/>
            </a:p>
          </p:txBody>
        </p:sp>
        <p:sp>
          <p:nvSpPr>
            <p:cNvPr id="101440" name="Line 98"/>
            <p:cNvSpPr>
              <a:spLocks noChangeShapeType="1"/>
            </p:cNvSpPr>
            <p:nvPr/>
          </p:nvSpPr>
          <p:spPr bwMode="auto">
            <a:xfrm flipV="1">
              <a:off x="2410" y="2338"/>
              <a:ext cx="0" cy="866"/>
            </a:xfrm>
            <a:prstGeom prst="line">
              <a:avLst/>
            </a:prstGeom>
            <a:noFill/>
            <a:ln w="50800">
              <a:solidFill>
                <a:srgbClr val="3DF53D"/>
              </a:solidFill>
              <a:round/>
              <a:headEnd/>
              <a:tailEnd/>
            </a:ln>
            <a:extLst>
              <a:ext uri="{909E8E84-426E-40DD-AFC4-6F175D3DCCD1}">
                <a14:hiddenFill xmlns:a14="http://schemas.microsoft.com/office/drawing/2010/main">
                  <a:noFill/>
                </a14:hiddenFill>
              </a:ext>
            </a:extLst>
          </p:spPr>
          <p:txBody>
            <a:bodyPr wrap="none" anchor="ctr"/>
            <a:lstStyle/>
            <a:p>
              <a:endParaRPr lang="en-GB" sz="1620"/>
            </a:p>
          </p:txBody>
        </p:sp>
      </p:grpSp>
      <p:grpSp>
        <p:nvGrpSpPr>
          <p:cNvPr id="102" name="Group 104"/>
          <p:cNvGrpSpPr>
            <a:grpSpLocks/>
          </p:cNvGrpSpPr>
          <p:nvPr/>
        </p:nvGrpSpPr>
        <p:grpSpPr bwMode="auto">
          <a:xfrm>
            <a:off x="6848001" y="2896077"/>
            <a:ext cx="1774508" cy="3221831"/>
            <a:chOff x="5040" y="1536"/>
            <a:chExt cx="1242" cy="2256"/>
          </a:xfrm>
        </p:grpSpPr>
        <p:sp>
          <p:nvSpPr>
            <p:cNvPr id="101435" name="Rectangle 103"/>
            <p:cNvSpPr>
              <a:spLocks/>
            </p:cNvSpPr>
            <p:nvPr/>
          </p:nvSpPr>
          <p:spPr bwMode="auto">
            <a:xfrm>
              <a:off x="5088" y="1584"/>
              <a:ext cx="1152" cy="2208"/>
            </a:xfrm>
            <a:prstGeom prst="rect">
              <a:avLst/>
            </a:prstGeom>
            <a:solidFill>
              <a:srgbClr val="FFFFFF"/>
            </a:solidFill>
            <a:ln w="25400">
              <a:solidFill>
                <a:srgbClr val="000000"/>
              </a:solidFill>
              <a:miter lim="800000"/>
              <a:headEnd/>
              <a:tailEnd/>
            </a:ln>
          </p:spPr>
          <p:txBody>
            <a:bodyPr wrap="none" anchor="ct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sp>
          <p:nvSpPr>
            <p:cNvPr id="101436" name="Text Box 100"/>
            <p:cNvSpPr txBox="1">
              <a:spLocks/>
            </p:cNvSpPr>
            <p:nvPr/>
          </p:nvSpPr>
          <p:spPr bwMode="auto">
            <a:xfrm>
              <a:off x="5040" y="1536"/>
              <a:ext cx="1242"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eaLnBrk="1" hangingPunct="1"/>
              <a:r>
                <a:rPr lang="en-US" altLang="x-none" sz="5580">
                  <a:latin typeface="Arial" charset="0"/>
                </a:rPr>
                <a:t>£$€¥</a:t>
              </a:r>
              <a:endParaRPr lang="en-US" altLang="x-none" sz="1800">
                <a:latin typeface="Arial" charset="0"/>
              </a:endParaRPr>
            </a:p>
          </p:txBody>
        </p:sp>
        <p:sp>
          <p:nvSpPr>
            <p:cNvPr id="101437" name="Text Box 101"/>
            <p:cNvSpPr txBox="1">
              <a:spLocks/>
            </p:cNvSpPr>
            <p:nvPr/>
          </p:nvSpPr>
          <p:spPr bwMode="auto">
            <a:xfrm>
              <a:off x="5382" y="3491"/>
              <a:ext cx="488"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eaLnBrk="1" hangingPunct="1"/>
              <a:r>
                <a:rPr lang="en-US" altLang="x-none" sz="1800">
                  <a:solidFill>
                    <a:srgbClr val="FF0000"/>
                  </a:solidFill>
                  <a:latin typeface="Arial" charset="0"/>
                </a:rPr>
                <a:t>£$€¥</a:t>
              </a:r>
              <a:endParaRPr lang="en-US" altLang="x-none" sz="720">
                <a:solidFill>
                  <a:srgbClr val="FF0000"/>
                </a:solidFill>
                <a:latin typeface="Arial" charset="0"/>
              </a:endParaRPr>
            </a:p>
          </p:txBody>
        </p:sp>
        <p:sp>
          <p:nvSpPr>
            <p:cNvPr id="101438" name="AutoShape 102"/>
            <p:cNvSpPr>
              <a:spLocks/>
            </p:cNvSpPr>
            <p:nvPr/>
          </p:nvSpPr>
          <p:spPr bwMode="auto">
            <a:xfrm flipV="1">
              <a:off x="5280" y="2160"/>
              <a:ext cx="768" cy="1248"/>
            </a:xfrm>
            <a:prstGeom prst="triangle">
              <a:avLst>
                <a:gd name="adj" fmla="val 50000"/>
              </a:avLst>
            </a:prstGeom>
            <a:gradFill rotWithShape="0">
              <a:gsLst>
                <a:gs pos="0">
                  <a:schemeClr val="tx1"/>
                </a:gs>
                <a:gs pos="100000">
                  <a:srgbClr val="FF0000"/>
                </a:gs>
              </a:gsLst>
              <a:lin ang="5400000" scaled="1"/>
            </a:gradFill>
            <a:ln w="25400">
              <a:solidFill>
                <a:srgbClr val="000000"/>
              </a:solidFill>
              <a:miter lim="800000"/>
              <a:headEnd/>
              <a:tailEnd/>
            </a:ln>
          </p:spPr>
          <p:txBody>
            <a:bodyPr wrap="none" anchor="ct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endParaRPr lang="en-GB" altLang="x-none" sz="1800">
                <a:latin typeface="Arial" charset="0"/>
              </a:endParaRPr>
            </a:p>
          </p:txBody>
        </p:sp>
      </p:grpSp>
      <p:sp>
        <p:nvSpPr>
          <p:cNvPr id="108" name="Rectangle 2"/>
          <p:cNvSpPr>
            <a:spLocks noGrp="1" noChangeArrowheads="1"/>
          </p:cNvSpPr>
          <p:nvPr>
            <p:ph type="title"/>
          </p:nvPr>
        </p:nvSpPr>
        <p:spPr>
          <a:xfrm>
            <a:off x="816780" y="-253667"/>
            <a:ext cx="7886700" cy="1325563"/>
          </a:xfrm>
        </p:spPr>
        <p:txBody>
          <a:bodyPr/>
          <a:lstStyle/>
          <a:p>
            <a:r>
              <a:rPr lang="en-US" altLang="x-none" sz="4680">
                <a:ea typeface="ＭＳ Ｐゴシック" charset="-128"/>
              </a:rPr>
              <a:t>Continuous flow hydrogenation</a:t>
            </a:r>
          </a:p>
        </p:txBody>
      </p:sp>
    </p:spTree>
    <p:extLst>
      <p:ext uri="{BB962C8B-B14F-4D97-AF65-F5344CB8AC3E}">
        <p14:creationId xmlns:p14="http://schemas.microsoft.com/office/powerpoint/2010/main" val="8364105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dissolve">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1125855" y="0"/>
            <a:ext cx="7360920" cy="1188720"/>
          </a:xfrm>
        </p:spPr>
        <p:txBody>
          <a:bodyPr/>
          <a:lstStyle/>
          <a:p>
            <a:pPr eaLnBrk="1" hangingPunct="1"/>
            <a:r>
              <a:rPr lang="en-US" altLang="x-none" sz="3240" b="1"/>
              <a:t>Commercial hydrogenation</a:t>
            </a:r>
          </a:p>
        </p:txBody>
      </p:sp>
      <p:pic>
        <p:nvPicPr>
          <p:cNvPr id="103426" name="Picture 8" descr="Image3"/>
          <p:cNvPicPr>
            <a:picLocks noChangeAspect="1" noChangeArrowheads="1"/>
          </p:cNvPicPr>
          <p:nvPr/>
        </p:nvPicPr>
        <p:blipFill>
          <a:blip r:embed="rId3" cstate="screen">
            <a:lum contrast="12000"/>
            <a:extLst>
              <a:ext uri="{28A0092B-C50C-407E-A947-70E740481C1C}">
                <a14:useLocalDpi xmlns:a14="http://schemas.microsoft.com/office/drawing/2010/main"/>
              </a:ext>
            </a:extLst>
          </a:blip>
          <a:srcRect/>
          <a:stretch>
            <a:fillRect/>
          </a:stretch>
        </p:blipFill>
        <p:spPr bwMode="auto">
          <a:xfrm>
            <a:off x="6995160" y="1423035"/>
            <a:ext cx="202311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3"/>
          <p:cNvSpPr>
            <a:spLocks noChangeArrowheads="1"/>
          </p:cNvSpPr>
          <p:nvPr/>
        </p:nvSpPr>
        <p:spPr bwMode="auto">
          <a:xfrm>
            <a:off x="5820728" y="6407042"/>
            <a:ext cx="3004027"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a:r>
              <a:rPr lang="en-US" altLang="x-none" sz="1980" i="1">
                <a:latin typeface="Arial" charset="0"/>
              </a:rPr>
              <a:t>Green Chem.</a:t>
            </a:r>
            <a:r>
              <a:rPr lang="en-US" altLang="x-none" sz="1980">
                <a:latin typeface="Arial" charset="0"/>
              </a:rPr>
              <a:t>, 2003, </a:t>
            </a:r>
            <a:r>
              <a:rPr lang="en-US" altLang="x-none" sz="1980" b="1">
                <a:latin typeface="Arial" charset="0"/>
              </a:rPr>
              <a:t>5</a:t>
            </a:r>
            <a:r>
              <a:rPr lang="en-US" altLang="x-none" sz="1980">
                <a:latin typeface="Arial" charset="0"/>
              </a:rPr>
              <a:t>, 99.</a:t>
            </a:r>
          </a:p>
        </p:txBody>
      </p:sp>
      <p:pic>
        <p:nvPicPr>
          <p:cNvPr id="103428"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224" y="1045845"/>
            <a:ext cx="5912168" cy="390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 Box 13"/>
          <p:cNvSpPr txBox="1">
            <a:spLocks/>
          </p:cNvSpPr>
          <p:nvPr/>
        </p:nvSpPr>
        <p:spPr bwMode="auto">
          <a:xfrm>
            <a:off x="328613" y="4381977"/>
            <a:ext cx="6015554"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82294" rIns="82294">
            <a:spAutoFit/>
          </a:bodyPr>
          <a:lstStyle>
            <a:lvl1pPr eaLnBrk="0" hangingPunct="0">
              <a:defRPr sz="3000">
                <a:solidFill>
                  <a:srgbClr val="000000"/>
                </a:solidFill>
                <a:latin typeface="Gill Sans" charset="0"/>
                <a:ea typeface="ＭＳ Ｐゴシック" charset="-128"/>
                <a:sym typeface="Gill Sans" charset="0"/>
              </a:defRPr>
            </a:lvl1pPr>
            <a:lvl2pPr marL="742950" indent="-285750" eaLnBrk="0" hangingPunct="0">
              <a:defRPr sz="3000">
                <a:solidFill>
                  <a:srgbClr val="000000"/>
                </a:solidFill>
                <a:latin typeface="Gill Sans" charset="0"/>
                <a:ea typeface="ＭＳ Ｐゴシック" charset="-128"/>
                <a:sym typeface="Gill Sans" charset="0"/>
              </a:defRPr>
            </a:lvl2pPr>
            <a:lvl3pPr marL="1143000" indent="-228600" eaLnBrk="0" hangingPunct="0">
              <a:defRPr sz="3000">
                <a:solidFill>
                  <a:srgbClr val="000000"/>
                </a:solidFill>
                <a:latin typeface="Gill Sans" charset="0"/>
                <a:ea typeface="ＭＳ Ｐゴシック" charset="-128"/>
                <a:sym typeface="Gill Sans" charset="0"/>
              </a:defRPr>
            </a:lvl3pPr>
            <a:lvl4pPr marL="1600200" indent="-228600" eaLnBrk="0" hangingPunct="0">
              <a:defRPr sz="3000">
                <a:solidFill>
                  <a:srgbClr val="000000"/>
                </a:solidFill>
                <a:latin typeface="Gill Sans" charset="0"/>
                <a:ea typeface="ＭＳ Ｐゴシック" charset="-128"/>
                <a:sym typeface="Gill Sans" charset="0"/>
              </a:defRPr>
            </a:lvl4pPr>
            <a:lvl5pPr marL="2057400" indent="-228600" eaLnBrk="0" hangingPunct="0">
              <a:defRPr sz="30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ＭＳ Ｐゴシック" charset="-128"/>
                <a:sym typeface="Gill Sans" charset="0"/>
              </a:defRPr>
            </a:lvl9pPr>
          </a:lstStyle>
          <a:p>
            <a:pPr algn="l" eaLnBrk="1" hangingPunct="1"/>
            <a:r>
              <a:rPr lang="en-US" altLang="x-none" sz="2160">
                <a:latin typeface="Arial" charset="0"/>
              </a:rPr>
              <a:t>1.7 mol equiv H</a:t>
            </a:r>
            <a:r>
              <a:rPr lang="en-US" altLang="x-none" sz="2160" baseline="-25000">
                <a:latin typeface="Arial" charset="0"/>
              </a:rPr>
              <a:t>2</a:t>
            </a:r>
          </a:p>
          <a:p>
            <a:pPr algn="l" eaLnBrk="1" hangingPunct="1"/>
            <a:r>
              <a:rPr lang="en-US" altLang="x-none" sz="2160">
                <a:latin typeface="Arial" charset="0"/>
              </a:rPr>
              <a:t>Up to 48 % in solution!</a:t>
            </a:r>
          </a:p>
          <a:p>
            <a:pPr algn="l" eaLnBrk="1" hangingPunct="1"/>
            <a:r>
              <a:rPr lang="en-US" altLang="x-none" sz="2160">
                <a:latin typeface="Arial" charset="0"/>
              </a:rPr>
              <a:t>Quantitative conversion (&gt;99% analytical purity)</a:t>
            </a:r>
          </a:p>
          <a:p>
            <a:pPr algn="l" eaLnBrk="1" hangingPunct="1"/>
            <a:r>
              <a:rPr lang="en-US" altLang="x-none" sz="2160">
                <a:latin typeface="Arial" charset="0"/>
              </a:rPr>
              <a:t>No need for energy intensive separation</a:t>
            </a:r>
          </a:p>
        </p:txBody>
      </p:sp>
    </p:spTree>
    <p:extLst>
      <p:ext uri="{BB962C8B-B14F-4D97-AF65-F5344CB8AC3E}">
        <p14:creationId xmlns:p14="http://schemas.microsoft.com/office/powerpoint/2010/main" val="1618219838"/>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ctrTitle"/>
          </p:nvPr>
        </p:nvSpPr>
        <p:spPr>
          <a:xfrm>
            <a:off x="489858" y="3331028"/>
            <a:ext cx="8128000" cy="1143000"/>
          </a:xfrm>
          <a:noFill/>
        </p:spPr>
        <p:txBody>
          <a:bodyPr anchor="ctr">
            <a:noAutofit/>
          </a:bodyPr>
          <a:lstStyle/>
          <a:p>
            <a:pPr algn="ctr"/>
            <a:r>
              <a:rPr lang="en-US" altLang="x-none" sz="3200" b="1" dirty="0">
                <a:latin typeface="Calibri Regular" charset="0"/>
                <a:ea typeface="ＭＳ Ｐゴシック" charset="-128"/>
              </a:rPr>
              <a:t>PRINCIPLE 12</a:t>
            </a: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Substances and the form of a substance used in a chemical process should be chosen so as to minimize the potential for chemical accidents, including releases, explosions, and fires.</a:t>
            </a:r>
          </a:p>
        </p:txBody>
      </p:sp>
      <p:sp>
        <p:nvSpPr>
          <p:cNvPr id="2" name="Rectangle 1"/>
          <p:cNvSpPr/>
          <p:nvPr/>
        </p:nvSpPr>
        <p:spPr>
          <a:xfrm>
            <a:off x="477158" y="899886"/>
            <a:ext cx="8153400" cy="508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410743"/>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385" y="1978025"/>
            <a:ext cx="7886700" cy="4351338"/>
          </a:xfrm>
        </p:spPr>
        <p:txBody>
          <a:bodyPr>
            <a:normAutofit/>
          </a:bodyPr>
          <a:lstStyle/>
          <a:p>
            <a:r>
              <a:rPr lang="en-US" sz="2400" dirty="0"/>
              <a:t>Accidents can be avoided by minimizing hazard.</a:t>
            </a:r>
          </a:p>
          <a:p>
            <a:endParaRPr lang="en-US" sz="600" dirty="0"/>
          </a:p>
          <a:p>
            <a:r>
              <a:rPr lang="en-US" sz="2400" dirty="0"/>
              <a:t>Approaches to design safer chemistry can include the use of solids or low vapor pressure substances in place of volatile liquids.</a:t>
            </a:r>
          </a:p>
          <a:p>
            <a:endParaRPr lang="en-US" sz="600" dirty="0"/>
          </a:p>
          <a:p>
            <a:r>
              <a:rPr lang="en-US" sz="2400" dirty="0"/>
              <a:t>Other approaches include avoiding the use of molecular halogens in large quantities. </a:t>
            </a:r>
          </a:p>
        </p:txBody>
      </p:sp>
      <p:sp>
        <p:nvSpPr>
          <p:cNvPr id="4" name="Rectangle 2"/>
          <p:cNvSpPr>
            <a:spLocks noChangeArrowheads="1"/>
          </p:cNvSpPr>
          <p:nvPr/>
        </p:nvSpPr>
        <p:spPr bwMode="auto">
          <a:xfrm>
            <a:off x="0" y="355600"/>
            <a:ext cx="7475537" cy="97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363538">
              <a:lnSpc>
                <a:spcPct val="90000"/>
              </a:lnSpc>
            </a:pPr>
            <a:r>
              <a:rPr lang="en-US" altLang="x-none" sz="4400" dirty="0">
                <a:latin typeface="+mj-lt"/>
              </a:rPr>
              <a:t>Principle 12:  Minimize hazard</a:t>
            </a:r>
          </a:p>
        </p:txBody>
      </p:sp>
    </p:spTree>
    <p:extLst>
      <p:ext uri="{BB962C8B-B14F-4D97-AF65-F5344CB8AC3E}">
        <p14:creationId xmlns:p14="http://schemas.microsoft.com/office/powerpoint/2010/main" val="15091221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0" y="116114"/>
            <a:ext cx="8795657" cy="1326103"/>
          </a:xfrm>
        </p:spPr>
        <p:txBody>
          <a:bodyPr>
            <a:noAutofit/>
          </a:bodyPr>
          <a:lstStyle/>
          <a:p>
            <a:pPr marL="363538"/>
            <a:r>
              <a:rPr lang="en-US" altLang="x-none" sz="4200" dirty="0">
                <a:ea typeface="ＭＳ Ｐゴシック" charset="-128"/>
              </a:rPr>
              <a:t>Twelve Principles… </a:t>
            </a:r>
            <a:br>
              <a:rPr lang="en-US" altLang="x-none" sz="4200" dirty="0">
                <a:ea typeface="ＭＳ Ｐゴシック" charset="-128"/>
              </a:rPr>
            </a:br>
            <a:r>
              <a:rPr lang="en-US" altLang="x-none" sz="4200" dirty="0">
                <a:ea typeface="ＭＳ Ｐゴシック" charset="-128"/>
              </a:rPr>
              <a:t>isn’</a:t>
            </a:r>
            <a:r>
              <a:rPr lang="en-US" altLang="ja-JP" sz="4200" dirty="0">
                <a:ea typeface="ＭＳ Ｐゴシック" charset="-128"/>
              </a:rPr>
              <a:t>t that how it is done now?</a:t>
            </a:r>
            <a:endParaRPr lang="en-US" altLang="x-none" sz="4200" dirty="0">
              <a:ea typeface="ＭＳ Ｐゴシック" charset="-128"/>
            </a:endParaRPr>
          </a:p>
        </p:txBody>
      </p:sp>
    </p:spTree>
    <p:extLst>
      <p:ext uri="{BB962C8B-B14F-4D97-AF65-F5344CB8AC3E}">
        <p14:creationId xmlns:p14="http://schemas.microsoft.com/office/powerpoint/2010/main" val="15253116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596900" y="0"/>
            <a:ext cx="8007350" cy="1130300"/>
          </a:xfrm>
        </p:spPr>
        <p:txBody>
          <a:bodyPr/>
          <a:lstStyle/>
          <a:p>
            <a:r>
              <a:rPr lang="en-GB" altLang="x-none" sz="4800" b="1" dirty="0" err="1"/>
              <a:t>Flixborough</a:t>
            </a:r>
            <a:r>
              <a:rPr lang="en-GB" altLang="x-none" sz="4800" b="1" dirty="0"/>
              <a:t> (UK) 1974</a:t>
            </a:r>
          </a:p>
        </p:txBody>
      </p:sp>
      <p:pic>
        <p:nvPicPr>
          <p:cNvPr id="108547" name="Picture 3" descr="flixboroug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23950"/>
            <a:ext cx="9144000" cy="573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3674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3600" y="1371600"/>
            <a:ext cx="7366000" cy="472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05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81000"/>
            <a:ext cx="274320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0596" name="AutoShape 4"/>
          <p:cNvSpPr>
            <a:spLocks noChangeArrowheads="1"/>
          </p:cNvSpPr>
          <p:nvPr/>
        </p:nvSpPr>
        <p:spPr bwMode="auto">
          <a:xfrm rot="8494884">
            <a:off x="5511800" y="1914525"/>
            <a:ext cx="2133600" cy="533400"/>
          </a:xfrm>
          <a:prstGeom prst="notchedRightArrow">
            <a:avLst>
              <a:gd name="adj1" fmla="val 50000"/>
              <a:gd name="adj2" fmla="val 100000"/>
            </a:avLst>
          </a:prstGeom>
          <a:solidFill>
            <a:srgbClr val="FF0000"/>
          </a:solidFill>
          <a:ln w="9525">
            <a:solidFill>
              <a:schemeClr val="tx1"/>
            </a:solidFill>
            <a:miter lim="800000"/>
            <a:headEnd/>
            <a:tailEnd/>
          </a:ln>
        </p:spPr>
        <p:txBody>
          <a:bodyPr wrap="none" anchor="ctr"/>
          <a:lstStyle/>
          <a:p>
            <a:endParaRPr lang="en-GB"/>
          </a:p>
        </p:txBody>
      </p:sp>
      <p:sp>
        <p:nvSpPr>
          <p:cNvPr id="110597" name="Text Box 5"/>
          <p:cNvSpPr txBox="1">
            <a:spLocks noChangeArrowheads="1"/>
          </p:cNvSpPr>
          <p:nvPr/>
        </p:nvSpPr>
        <p:spPr bwMode="auto">
          <a:xfrm>
            <a:off x="609600" y="1468438"/>
            <a:ext cx="18954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tLang="x-none" sz="2000">
                <a:ea typeface="ＭＳ Ｐゴシック" charset="-128"/>
              </a:rPr>
              <a:t>250 °C / 10 bar</a:t>
            </a:r>
          </a:p>
        </p:txBody>
      </p:sp>
    </p:spTree>
    <p:extLst>
      <p:ext uri="{BB962C8B-B14F-4D97-AF65-F5344CB8AC3E}">
        <p14:creationId xmlns:p14="http://schemas.microsoft.com/office/powerpoint/2010/main" val="8196144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227"/>
          <p:cNvGrpSpPr>
            <a:grpSpLocks/>
          </p:cNvGrpSpPr>
          <p:nvPr/>
        </p:nvGrpSpPr>
        <p:grpSpPr bwMode="auto">
          <a:xfrm>
            <a:off x="977900" y="306388"/>
            <a:ext cx="7270750" cy="6424612"/>
            <a:chOff x="1474" y="587"/>
            <a:chExt cx="2994" cy="3147"/>
          </a:xfrm>
        </p:grpSpPr>
        <p:graphicFrame>
          <p:nvGraphicFramePr>
            <p:cNvPr id="86021" name="Object 221"/>
            <p:cNvGraphicFramePr>
              <a:graphicFrameLocks noChangeAspect="1"/>
            </p:cNvGraphicFramePr>
            <p:nvPr/>
          </p:nvGraphicFramePr>
          <p:xfrm>
            <a:off x="1686" y="991"/>
            <a:ext cx="601" cy="1650"/>
          </p:xfrm>
          <a:graphic>
            <a:graphicData uri="http://schemas.openxmlformats.org/presentationml/2006/ole">
              <mc:AlternateContent xmlns:mc="http://schemas.openxmlformats.org/markup-compatibility/2006">
                <mc:Choice xmlns:v="urn:schemas-microsoft-com:vml" Requires="v">
                  <p:oleObj spid="_x0000_s968749" name="CS ChemDraw Drawing" r:id="rId4" imgW="723900" imgH="1981200" progId="ChemDraw.Document.6.0">
                    <p:embed/>
                  </p:oleObj>
                </mc:Choice>
                <mc:Fallback>
                  <p:oleObj name="CS ChemDraw Drawing" r:id="rId4" imgW="723900" imgH="1981200"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6" y="991"/>
                          <a:ext cx="601" cy="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6022" name="Text Box 205"/>
            <p:cNvSpPr txBox="1">
              <a:spLocks noChangeArrowheads="1"/>
            </p:cNvSpPr>
            <p:nvPr/>
          </p:nvSpPr>
          <p:spPr bwMode="auto">
            <a:xfrm>
              <a:off x="2386" y="3580"/>
              <a:ext cx="72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GB" altLang="x-none" sz="1000"/>
                <a:t>Adipic acid</a:t>
              </a:r>
            </a:p>
          </p:txBody>
        </p:sp>
        <p:sp>
          <p:nvSpPr>
            <p:cNvPr id="86023" name="Freeform 201"/>
            <p:cNvSpPr>
              <a:spLocks/>
            </p:cNvSpPr>
            <p:nvPr/>
          </p:nvSpPr>
          <p:spPr bwMode="auto">
            <a:xfrm>
              <a:off x="2321" y="587"/>
              <a:ext cx="2147" cy="2563"/>
            </a:xfrm>
            <a:custGeom>
              <a:avLst/>
              <a:gdLst>
                <a:gd name="T0" fmla="*/ 2123 w 2079"/>
                <a:gd name="T1" fmla="*/ 2253 h 2563"/>
                <a:gd name="T2" fmla="*/ 1890 w 2079"/>
                <a:gd name="T3" fmla="*/ 2435 h 2563"/>
                <a:gd name="T4" fmla="*/ 1375 w 2079"/>
                <a:gd name="T5" fmla="*/ 2480 h 2563"/>
                <a:gd name="T6" fmla="*/ 484 w 2079"/>
                <a:gd name="T7" fmla="*/ 2435 h 2563"/>
                <a:gd name="T8" fmla="*/ 62 w 2079"/>
                <a:gd name="T9" fmla="*/ 1709 h 2563"/>
                <a:gd name="T10" fmla="*/ 109 w 2079"/>
                <a:gd name="T11" fmla="*/ 1029 h 2563"/>
                <a:gd name="T12" fmla="*/ 62 w 2079"/>
                <a:gd name="T13" fmla="*/ 530 h 2563"/>
                <a:gd name="T14" fmla="*/ 344 w 2079"/>
                <a:gd name="T15" fmla="*/ 76 h 2563"/>
                <a:gd name="T16" fmla="*/ 1233 w 2079"/>
                <a:gd name="T17" fmla="*/ 76 h 2563"/>
                <a:gd name="T18" fmla="*/ 1748 w 2079"/>
                <a:gd name="T19" fmla="*/ 212 h 2563"/>
                <a:gd name="T20" fmla="*/ 2077 w 2079"/>
                <a:gd name="T21" fmla="*/ 802 h 2563"/>
                <a:gd name="T22" fmla="*/ 2030 w 2079"/>
                <a:gd name="T23" fmla="*/ 1573 h 2563"/>
                <a:gd name="T24" fmla="*/ 2123 w 2079"/>
                <a:gd name="T25" fmla="*/ 2253 h 25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79" h="2563">
                  <a:moveTo>
                    <a:pt x="2056" y="2253"/>
                  </a:moveTo>
                  <a:cubicBezTo>
                    <a:pt x="2033" y="2397"/>
                    <a:pt x="1951" y="2397"/>
                    <a:pt x="1830" y="2435"/>
                  </a:cubicBezTo>
                  <a:cubicBezTo>
                    <a:pt x="1709" y="2473"/>
                    <a:pt x="1558" y="2480"/>
                    <a:pt x="1331" y="2480"/>
                  </a:cubicBezTo>
                  <a:cubicBezTo>
                    <a:pt x="1104" y="2480"/>
                    <a:pt x="681" y="2563"/>
                    <a:pt x="469" y="2435"/>
                  </a:cubicBezTo>
                  <a:cubicBezTo>
                    <a:pt x="257" y="2307"/>
                    <a:pt x="120" y="1943"/>
                    <a:pt x="60" y="1709"/>
                  </a:cubicBezTo>
                  <a:cubicBezTo>
                    <a:pt x="0" y="1475"/>
                    <a:pt x="106" y="1225"/>
                    <a:pt x="106" y="1029"/>
                  </a:cubicBezTo>
                  <a:cubicBezTo>
                    <a:pt x="106" y="833"/>
                    <a:pt x="22" y="689"/>
                    <a:pt x="60" y="530"/>
                  </a:cubicBezTo>
                  <a:cubicBezTo>
                    <a:pt x="98" y="371"/>
                    <a:pt x="144" y="152"/>
                    <a:pt x="333" y="76"/>
                  </a:cubicBezTo>
                  <a:cubicBezTo>
                    <a:pt x="522" y="0"/>
                    <a:pt x="967" y="53"/>
                    <a:pt x="1194" y="76"/>
                  </a:cubicBezTo>
                  <a:cubicBezTo>
                    <a:pt x="1421" y="99"/>
                    <a:pt x="1557" y="91"/>
                    <a:pt x="1693" y="212"/>
                  </a:cubicBezTo>
                  <a:cubicBezTo>
                    <a:pt x="1829" y="333"/>
                    <a:pt x="1966" y="575"/>
                    <a:pt x="2011" y="802"/>
                  </a:cubicBezTo>
                  <a:cubicBezTo>
                    <a:pt x="2056" y="1029"/>
                    <a:pt x="1959" y="1331"/>
                    <a:pt x="1966" y="1573"/>
                  </a:cubicBezTo>
                  <a:cubicBezTo>
                    <a:pt x="1973" y="1815"/>
                    <a:pt x="2079" y="2109"/>
                    <a:pt x="2056" y="2253"/>
                  </a:cubicBezTo>
                  <a:close/>
                </a:path>
              </a:pathLst>
            </a:custGeom>
            <a:solidFill>
              <a:schemeClr val="folHlink"/>
            </a:solidFill>
            <a:ln w="9525">
              <a:solidFill>
                <a:schemeClr val="tx1"/>
              </a:solidFill>
              <a:round/>
              <a:headEnd/>
              <a:tailEnd/>
            </a:ln>
          </p:spPr>
          <p:txBody>
            <a:bodyPr/>
            <a:lstStyle/>
            <a:p>
              <a:endParaRPr lang="en-GB"/>
            </a:p>
          </p:txBody>
        </p:sp>
        <p:sp>
          <p:nvSpPr>
            <p:cNvPr id="86024" name="Freeform 202"/>
            <p:cNvSpPr>
              <a:spLocks/>
            </p:cNvSpPr>
            <p:nvPr/>
          </p:nvSpPr>
          <p:spPr bwMode="auto">
            <a:xfrm>
              <a:off x="2376" y="670"/>
              <a:ext cx="2047" cy="2435"/>
            </a:xfrm>
            <a:custGeom>
              <a:avLst/>
              <a:gdLst>
                <a:gd name="T0" fmla="*/ 2024 w 2079"/>
                <a:gd name="T1" fmla="*/ 2140 h 2563"/>
                <a:gd name="T2" fmla="*/ 1802 w 2079"/>
                <a:gd name="T3" fmla="*/ 2313 h 2563"/>
                <a:gd name="T4" fmla="*/ 1311 w 2079"/>
                <a:gd name="T5" fmla="*/ 2356 h 2563"/>
                <a:gd name="T6" fmla="*/ 462 w 2079"/>
                <a:gd name="T7" fmla="*/ 2313 h 2563"/>
                <a:gd name="T8" fmla="*/ 59 w 2079"/>
                <a:gd name="T9" fmla="*/ 1624 h 2563"/>
                <a:gd name="T10" fmla="*/ 104 w 2079"/>
                <a:gd name="T11" fmla="*/ 978 h 2563"/>
                <a:gd name="T12" fmla="*/ 59 w 2079"/>
                <a:gd name="T13" fmla="*/ 504 h 2563"/>
                <a:gd name="T14" fmla="*/ 328 w 2079"/>
                <a:gd name="T15" fmla="*/ 72 h 2563"/>
                <a:gd name="T16" fmla="*/ 1176 w 2079"/>
                <a:gd name="T17" fmla="*/ 72 h 2563"/>
                <a:gd name="T18" fmla="*/ 1667 w 2079"/>
                <a:gd name="T19" fmla="*/ 201 h 2563"/>
                <a:gd name="T20" fmla="*/ 1980 w 2079"/>
                <a:gd name="T21" fmla="*/ 762 h 2563"/>
                <a:gd name="T22" fmla="*/ 1936 w 2079"/>
                <a:gd name="T23" fmla="*/ 1494 h 2563"/>
                <a:gd name="T24" fmla="*/ 2024 w 2079"/>
                <a:gd name="T25" fmla="*/ 2140 h 25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79" h="2563">
                  <a:moveTo>
                    <a:pt x="2056" y="2253"/>
                  </a:moveTo>
                  <a:cubicBezTo>
                    <a:pt x="2033" y="2397"/>
                    <a:pt x="1951" y="2397"/>
                    <a:pt x="1830" y="2435"/>
                  </a:cubicBezTo>
                  <a:cubicBezTo>
                    <a:pt x="1709" y="2473"/>
                    <a:pt x="1558" y="2480"/>
                    <a:pt x="1331" y="2480"/>
                  </a:cubicBezTo>
                  <a:cubicBezTo>
                    <a:pt x="1104" y="2480"/>
                    <a:pt x="681" y="2563"/>
                    <a:pt x="469" y="2435"/>
                  </a:cubicBezTo>
                  <a:cubicBezTo>
                    <a:pt x="257" y="2307"/>
                    <a:pt x="120" y="1943"/>
                    <a:pt x="60" y="1709"/>
                  </a:cubicBezTo>
                  <a:cubicBezTo>
                    <a:pt x="0" y="1475"/>
                    <a:pt x="106" y="1225"/>
                    <a:pt x="106" y="1029"/>
                  </a:cubicBezTo>
                  <a:cubicBezTo>
                    <a:pt x="106" y="833"/>
                    <a:pt x="22" y="689"/>
                    <a:pt x="60" y="530"/>
                  </a:cubicBezTo>
                  <a:cubicBezTo>
                    <a:pt x="98" y="371"/>
                    <a:pt x="144" y="152"/>
                    <a:pt x="333" y="76"/>
                  </a:cubicBezTo>
                  <a:cubicBezTo>
                    <a:pt x="522" y="0"/>
                    <a:pt x="967" y="53"/>
                    <a:pt x="1194" y="76"/>
                  </a:cubicBezTo>
                  <a:cubicBezTo>
                    <a:pt x="1421" y="99"/>
                    <a:pt x="1557" y="91"/>
                    <a:pt x="1693" y="212"/>
                  </a:cubicBezTo>
                  <a:cubicBezTo>
                    <a:pt x="1829" y="333"/>
                    <a:pt x="1966" y="575"/>
                    <a:pt x="2011" y="802"/>
                  </a:cubicBezTo>
                  <a:cubicBezTo>
                    <a:pt x="2056" y="1029"/>
                    <a:pt x="1959" y="1331"/>
                    <a:pt x="1966" y="1573"/>
                  </a:cubicBezTo>
                  <a:cubicBezTo>
                    <a:pt x="1973" y="1815"/>
                    <a:pt x="2079" y="2109"/>
                    <a:pt x="2056" y="2253"/>
                  </a:cubicBezTo>
                  <a:close/>
                </a:path>
              </a:pathLst>
            </a:custGeom>
            <a:solidFill>
              <a:schemeClr val="bg1"/>
            </a:solidFill>
            <a:ln w="9525">
              <a:solidFill>
                <a:schemeClr val="tx1"/>
              </a:solidFill>
              <a:round/>
              <a:headEnd/>
              <a:tailEnd/>
            </a:ln>
          </p:spPr>
          <p:txBody>
            <a:bodyPr/>
            <a:lstStyle/>
            <a:p>
              <a:endParaRPr lang="en-GB"/>
            </a:p>
          </p:txBody>
        </p:sp>
        <p:sp>
          <p:nvSpPr>
            <p:cNvPr id="86025" name="Freeform 176"/>
            <p:cNvSpPr>
              <a:spLocks/>
            </p:cNvSpPr>
            <p:nvPr/>
          </p:nvSpPr>
          <p:spPr bwMode="auto">
            <a:xfrm>
              <a:off x="3017" y="1071"/>
              <a:ext cx="136" cy="54"/>
            </a:xfrm>
            <a:custGeom>
              <a:avLst/>
              <a:gdLst>
                <a:gd name="T0" fmla="*/ 0 w 136"/>
                <a:gd name="T1" fmla="*/ 0 h 54"/>
                <a:gd name="T2" fmla="*/ 90 w 136"/>
                <a:gd name="T3" fmla="*/ 46 h 54"/>
                <a:gd name="T4" fmla="*/ 136 w 136"/>
                <a:gd name="T5" fmla="*/ 46 h 54"/>
                <a:gd name="T6" fmla="*/ 0 60000 65536"/>
                <a:gd name="T7" fmla="*/ 0 60000 65536"/>
                <a:gd name="T8" fmla="*/ 0 60000 65536"/>
              </a:gdLst>
              <a:ahLst/>
              <a:cxnLst>
                <a:cxn ang="T6">
                  <a:pos x="T0" y="T1"/>
                </a:cxn>
                <a:cxn ang="T7">
                  <a:pos x="T2" y="T3"/>
                </a:cxn>
                <a:cxn ang="T8">
                  <a:pos x="T4" y="T5"/>
                </a:cxn>
              </a:cxnLst>
              <a:rect l="0" t="0" r="r" b="b"/>
              <a:pathLst>
                <a:path w="136" h="54">
                  <a:moveTo>
                    <a:pt x="0" y="0"/>
                  </a:moveTo>
                  <a:cubicBezTo>
                    <a:pt x="33" y="19"/>
                    <a:pt x="67" y="38"/>
                    <a:pt x="90" y="46"/>
                  </a:cubicBezTo>
                  <a:cubicBezTo>
                    <a:pt x="113" y="54"/>
                    <a:pt x="124" y="50"/>
                    <a:pt x="136" y="46"/>
                  </a:cubicBezTo>
                </a:path>
              </a:pathLst>
            </a:custGeom>
            <a:noFill/>
            <a:ln w="19050" cmpd="sng">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6026" name="Freeform 177"/>
            <p:cNvSpPr>
              <a:spLocks/>
            </p:cNvSpPr>
            <p:nvPr/>
          </p:nvSpPr>
          <p:spPr bwMode="auto">
            <a:xfrm rot="-1522045">
              <a:off x="3073" y="1129"/>
              <a:ext cx="136" cy="54"/>
            </a:xfrm>
            <a:custGeom>
              <a:avLst/>
              <a:gdLst>
                <a:gd name="T0" fmla="*/ 0 w 136"/>
                <a:gd name="T1" fmla="*/ 0 h 54"/>
                <a:gd name="T2" fmla="*/ 90 w 136"/>
                <a:gd name="T3" fmla="*/ 46 h 54"/>
                <a:gd name="T4" fmla="*/ 136 w 136"/>
                <a:gd name="T5" fmla="*/ 46 h 54"/>
                <a:gd name="T6" fmla="*/ 0 60000 65536"/>
                <a:gd name="T7" fmla="*/ 0 60000 65536"/>
                <a:gd name="T8" fmla="*/ 0 60000 65536"/>
              </a:gdLst>
              <a:ahLst/>
              <a:cxnLst>
                <a:cxn ang="T6">
                  <a:pos x="T0" y="T1"/>
                </a:cxn>
                <a:cxn ang="T7">
                  <a:pos x="T2" y="T3"/>
                </a:cxn>
                <a:cxn ang="T8">
                  <a:pos x="T4" y="T5"/>
                </a:cxn>
              </a:cxnLst>
              <a:rect l="0" t="0" r="r" b="b"/>
              <a:pathLst>
                <a:path w="136" h="54">
                  <a:moveTo>
                    <a:pt x="0" y="0"/>
                  </a:moveTo>
                  <a:cubicBezTo>
                    <a:pt x="33" y="19"/>
                    <a:pt x="67" y="38"/>
                    <a:pt x="90" y="46"/>
                  </a:cubicBezTo>
                  <a:cubicBezTo>
                    <a:pt x="113" y="54"/>
                    <a:pt x="124" y="50"/>
                    <a:pt x="136" y="46"/>
                  </a:cubicBezTo>
                </a:path>
              </a:pathLst>
            </a:custGeom>
            <a:noFill/>
            <a:ln w="19050" cmpd="sng">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6027" name="Freeform 178"/>
            <p:cNvSpPr>
              <a:spLocks/>
            </p:cNvSpPr>
            <p:nvPr/>
          </p:nvSpPr>
          <p:spPr bwMode="auto">
            <a:xfrm>
              <a:off x="4014" y="1253"/>
              <a:ext cx="99" cy="181"/>
            </a:xfrm>
            <a:custGeom>
              <a:avLst/>
              <a:gdLst>
                <a:gd name="T0" fmla="*/ 0 w 99"/>
                <a:gd name="T1" fmla="*/ 0 h 181"/>
                <a:gd name="T2" fmla="*/ 91 w 99"/>
                <a:gd name="T3" fmla="*/ 91 h 181"/>
                <a:gd name="T4" fmla="*/ 46 w 99"/>
                <a:gd name="T5" fmla="*/ 181 h 181"/>
                <a:gd name="T6" fmla="*/ 0 60000 65536"/>
                <a:gd name="T7" fmla="*/ 0 60000 65536"/>
                <a:gd name="T8" fmla="*/ 0 60000 65536"/>
              </a:gdLst>
              <a:ahLst/>
              <a:cxnLst>
                <a:cxn ang="T6">
                  <a:pos x="T0" y="T1"/>
                </a:cxn>
                <a:cxn ang="T7">
                  <a:pos x="T2" y="T3"/>
                </a:cxn>
                <a:cxn ang="T8">
                  <a:pos x="T4" y="T5"/>
                </a:cxn>
              </a:cxnLst>
              <a:rect l="0" t="0" r="r" b="b"/>
              <a:pathLst>
                <a:path w="99" h="181">
                  <a:moveTo>
                    <a:pt x="0" y="0"/>
                  </a:moveTo>
                  <a:cubicBezTo>
                    <a:pt x="41" y="30"/>
                    <a:pt x="83" y="61"/>
                    <a:pt x="91" y="91"/>
                  </a:cubicBezTo>
                  <a:cubicBezTo>
                    <a:pt x="99" y="121"/>
                    <a:pt x="72" y="151"/>
                    <a:pt x="46" y="181"/>
                  </a:cubicBezTo>
                </a:path>
              </a:pathLst>
            </a:custGeom>
            <a:noFill/>
            <a:ln w="19050" cmpd="sng">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6028" name="Freeform 179"/>
            <p:cNvSpPr>
              <a:spLocks/>
            </p:cNvSpPr>
            <p:nvPr/>
          </p:nvSpPr>
          <p:spPr bwMode="auto">
            <a:xfrm>
              <a:off x="3379" y="1653"/>
              <a:ext cx="363" cy="114"/>
            </a:xfrm>
            <a:custGeom>
              <a:avLst/>
              <a:gdLst>
                <a:gd name="T0" fmla="*/ 363 w 363"/>
                <a:gd name="T1" fmla="*/ 53 h 114"/>
                <a:gd name="T2" fmla="*/ 227 w 363"/>
                <a:gd name="T3" fmla="*/ 8 h 114"/>
                <a:gd name="T4" fmla="*/ 182 w 363"/>
                <a:gd name="T5" fmla="*/ 99 h 114"/>
                <a:gd name="T6" fmla="*/ 0 w 363"/>
                <a:gd name="T7" fmla="*/ 99 h 1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3" h="114">
                  <a:moveTo>
                    <a:pt x="363" y="53"/>
                  </a:moveTo>
                  <a:cubicBezTo>
                    <a:pt x="310" y="26"/>
                    <a:pt x="257" y="0"/>
                    <a:pt x="227" y="8"/>
                  </a:cubicBezTo>
                  <a:cubicBezTo>
                    <a:pt x="197" y="16"/>
                    <a:pt x="220" y="84"/>
                    <a:pt x="182" y="99"/>
                  </a:cubicBezTo>
                  <a:cubicBezTo>
                    <a:pt x="144" y="114"/>
                    <a:pt x="72" y="106"/>
                    <a:pt x="0" y="99"/>
                  </a:cubicBezTo>
                </a:path>
              </a:pathLst>
            </a:custGeom>
            <a:noFill/>
            <a:ln w="19050" cmpd="sng">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6029" name="Freeform 180"/>
            <p:cNvSpPr>
              <a:spLocks/>
            </p:cNvSpPr>
            <p:nvPr/>
          </p:nvSpPr>
          <p:spPr bwMode="auto">
            <a:xfrm>
              <a:off x="2880" y="1979"/>
              <a:ext cx="182" cy="136"/>
            </a:xfrm>
            <a:custGeom>
              <a:avLst/>
              <a:gdLst>
                <a:gd name="T0" fmla="*/ 182 w 182"/>
                <a:gd name="T1" fmla="*/ 0 h 136"/>
                <a:gd name="T2" fmla="*/ 137 w 182"/>
                <a:gd name="T3" fmla="*/ 90 h 136"/>
                <a:gd name="T4" fmla="*/ 0 w 182"/>
                <a:gd name="T5" fmla="*/ 136 h 136"/>
                <a:gd name="T6" fmla="*/ 0 60000 65536"/>
                <a:gd name="T7" fmla="*/ 0 60000 65536"/>
                <a:gd name="T8" fmla="*/ 0 60000 65536"/>
              </a:gdLst>
              <a:ahLst/>
              <a:cxnLst>
                <a:cxn ang="T6">
                  <a:pos x="T0" y="T1"/>
                </a:cxn>
                <a:cxn ang="T7">
                  <a:pos x="T2" y="T3"/>
                </a:cxn>
                <a:cxn ang="T8">
                  <a:pos x="T4" y="T5"/>
                </a:cxn>
              </a:cxnLst>
              <a:rect l="0" t="0" r="r" b="b"/>
              <a:pathLst>
                <a:path w="182" h="136">
                  <a:moveTo>
                    <a:pt x="182" y="0"/>
                  </a:moveTo>
                  <a:cubicBezTo>
                    <a:pt x="174" y="33"/>
                    <a:pt x="167" y="67"/>
                    <a:pt x="137" y="90"/>
                  </a:cubicBezTo>
                  <a:cubicBezTo>
                    <a:pt x="107" y="113"/>
                    <a:pt x="23" y="128"/>
                    <a:pt x="0" y="136"/>
                  </a:cubicBezTo>
                </a:path>
              </a:pathLst>
            </a:custGeom>
            <a:noFill/>
            <a:ln w="19050" cmpd="sng">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6030" name="Freeform 181"/>
            <p:cNvSpPr>
              <a:spLocks/>
            </p:cNvSpPr>
            <p:nvPr/>
          </p:nvSpPr>
          <p:spPr bwMode="auto">
            <a:xfrm>
              <a:off x="2570" y="2387"/>
              <a:ext cx="265" cy="316"/>
            </a:xfrm>
            <a:custGeom>
              <a:avLst/>
              <a:gdLst>
                <a:gd name="T0" fmla="*/ 38 w 265"/>
                <a:gd name="T1" fmla="*/ 0 h 317"/>
                <a:gd name="T2" fmla="*/ 38 w 265"/>
                <a:gd name="T3" fmla="*/ 180 h 317"/>
                <a:gd name="T4" fmla="*/ 265 w 265"/>
                <a:gd name="T5" fmla="*/ 316 h 317"/>
                <a:gd name="T6" fmla="*/ 0 60000 65536"/>
                <a:gd name="T7" fmla="*/ 0 60000 65536"/>
                <a:gd name="T8" fmla="*/ 0 60000 65536"/>
              </a:gdLst>
              <a:ahLst/>
              <a:cxnLst>
                <a:cxn ang="T6">
                  <a:pos x="T0" y="T1"/>
                </a:cxn>
                <a:cxn ang="T7">
                  <a:pos x="T2" y="T3"/>
                </a:cxn>
                <a:cxn ang="T8">
                  <a:pos x="T4" y="T5"/>
                </a:cxn>
              </a:cxnLst>
              <a:rect l="0" t="0" r="r" b="b"/>
              <a:pathLst>
                <a:path w="265" h="317">
                  <a:moveTo>
                    <a:pt x="38" y="0"/>
                  </a:moveTo>
                  <a:cubicBezTo>
                    <a:pt x="19" y="64"/>
                    <a:pt x="0" y="128"/>
                    <a:pt x="38" y="181"/>
                  </a:cubicBezTo>
                  <a:cubicBezTo>
                    <a:pt x="76" y="234"/>
                    <a:pt x="227" y="294"/>
                    <a:pt x="265" y="317"/>
                  </a:cubicBezTo>
                </a:path>
              </a:pathLst>
            </a:custGeom>
            <a:noFill/>
            <a:ln w="19050" cmpd="sng">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6031" name="Freeform 182"/>
            <p:cNvSpPr>
              <a:spLocks/>
            </p:cNvSpPr>
            <p:nvPr/>
          </p:nvSpPr>
          <p:spPr bwMode="auto">
            <a:xfrm rot="18225636" flipV="1">
              <a:off x="3174" y="2560"/>
              <a:ext cx="226" cy="136"/>
            </a:xfrm>
            <a:custGeom>
              <a:avLst/>
              <a:gdLst>
                <a:gd name="T0" fmla="*/ 0 w 226"/>
                <a:gd name="T1" fmla="*/ 136 h 136"/>
                <a:gd name="T2" fmla="*/ 90 w 226"/>
                <a:gd name="T3" fmla="*/ 46 h 136"/>
                <a:gd name="T4" fmla="*/ 226 w 226"/>
                <a:gd name="T5" fmla="*/ 0 h 136"/>
                <a:gd name="T6" fmla="*/ 0 60000 65536"/>
                <a:gd name="T7" fmla="*/ 0 60000 65536"/>
                <a:gd name="T8" fmla="*/ 0 60000 65536"/>
              </a:gdLst>
              <a:ahLst/>
              <a:cxnLst>
                <a:cxn ang="T6">
                  <a:pos x="T0" y="T1"/>
                </a:cxn>
                <a:cxn ang="T7">
                  <a:pos x="T2" y="T3"/>
                </a:cxn>
                <a:cxn ang="T8">
                  <a:pos x="T4" y="T5"/>
                </a:cxn>
              </a:cxnLst>
              <a:rect l="0" t="0" r="r" b="b"/>
              <a:pathLst>
                <a:path w="226" h="136">
                  <a:moveTo>
                    <a:pt x="0" y="136"/>
                  </a:moveTo>
                  <a:cubicBezTo>
                    <a:pt x="26" y="102"/>
                    <a:pt x="53" y="69"/>
                    <a:pt x="90" y="46"/>
                  </a:cubicBezTo>
                  <a:cubicBezTo>
                    <a:pt x="127" y="23"/>
                    <a:pt x="176" y="11"/>
                    <a:pt x="226" y="0"/>
                  </a:cubicBezTo>
                </a:path>
              </a:pathLst>
            </a:custGeom>
            <a:noFill/>
            <a:ln w="19050" cmpd="sng">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6032" name="Freeform 183"/>
            <p:cNvSpPr>
              <a:spLocks/>
            </p:cNvSpPr>
            <p:nvPr/>
          </p:nvSpPr>
          <p:spPr bwMode="auto">
            <a:xfrm rot="10800000">
              <a:off x="3812" y="2539"/>
              <a:ext cx="137" cy="54"/>
            </a:xfrm>
            <a:custGeom>
              <a:avLst/>
              <a:gdLst>
                <a:gd name="T0" fmla="*/ 0 w 136"/>
                <a:gd name="T1" fmla="*/ 0 h 54"/>
                <a:gd name="T2" fmla="*/ 91 w 136"/>
                <a:gd name="T3" fmla="*/ 46 h 54"/>
                <a:gd name="T4" fmla="*/ 137 w 136"/>
                <a:gd name="T5" fmla="*/ 46 h 54"/>
                <a:gd name="T6" fmla="*/ 0 60000 65536"/>
                <a:gd name="T7" fmla="*/ 0 60000 65536"/>
                <a:gd name="T8" fmla="*/ 0 60000 65536"/>
              </a:gdLst>
              <a:ahLst/>
              <a:cxnLst>
                <a:cxn ang="T6">
                  <a:pos x="T0" y="T1"/>
                </a:cxn>
                <a:cxn ang="T7">
                  <a:pos x="T2" y="T3"/>
                </a:cxn>
                <a:cxn ang="T8">
                  <a:pos x="T4" y="T5"/>
                </a:cxn>
              </a:cxnLst>
              <a:rect l="0" t="0" r="r" b="b"/>
              <a:pathLst>
                <a:path w="136" h="54">
                  <a:moveTo>
                    <a:pt x="0" y="0"/>
                  </a:moveTo>
                  <a:cubicBezTo>
                    <a:pt x="33" y="19"/>
                    <a:pt x="67" y="38"/>
                    <a:pt x="90" y="46"/>
                  </a:cubicBezTo>
                  <a:cubicBezTo>
                    <a:pt x="113" y="54"/>
                    <a:pt x="124" y="50"/>
                    <a:pt x="136" y="46"/>
                  </a:cubicBezTo>
                </a:path>
              </a:pathLst>
            </a:custGeom>
            <a:noFill/>
            <a:ln w="19050" cmpd="sng">
              <a:solidFill>
                <a:schemeClr val="tx1"/>
              </a:solidFill>
              <a:round/>
              <a:headEnd type="triangle" w="sm" len="med"/>
              <a:tailEnd type="none" w="sm"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6033" name="Line 184"/>
            <p:cNvSpPr>
              <a:spLocks noChangeShapeType="1"/>
            </p:cNvSpPr>
            <p:nvPr/>
          </p:nvSpPr>
          <p:spPr bwMode="auto">
            <a:xfrm>
              <a:off x="1968" y="1298"/>
              <a:ext cx="0" cy="227"/>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GB"/>
            </a:p>
          </p:txBody>
        </p:sp>
        <p:sp>
          <p:nvSpPr>
            <p:cNvPr id="86034" name="Line 185"/>
            <p:cNvSpPr>
              <a:spLocks noChangeShapeType="1"/>
            </p:cNvSpPr>
            <p:nvPr/>
          </p:nvSpPr>
          <p:spPr bwMode="auto">
            <a:xfrm>
              <a:off x="1968" y="1933"/>
              <a:ext cx="0" cy="227"/>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GB"/>
            </a:p>
          </p:txBody>
        </p:sp>
        <p:sp>
          <p:nvSpPr>
            <p:cNvPr id="86035" name="Freeform 187"/>
            <p:cNvSpPr>
              <a:spLocks/>
            </p:cNvSpPr>
            <p:nvPr/>
          </p:nvSpPr>
          <p:spPr bwMode="auto">
            <a:xfrm>
              <a:off x="1779" y="1253"/>
              <a:ext cx="180" cy="227"/>
            </a:xfrm>
            <a:custGeom>
              <a:avLst/>
              <a:gdLst>
                <a:gd name="T0" fmla="*/ 0 w 181"/>
                <a:gd name="T1" fmla="*/ 0 h 227"/>
                <a:gd name="T2" fmla="*/ 135 w 181"/>
                <a:gd name="T3" fmla="*/ 91 h 227"/>
                <a:gd name="T4" fmla="*/ 180 w 181"/>
                <a:gd name="T5" fmla="*/ 227 h 227"/>
                <a:gd name="T6" fmla="*/ 0 60000 65536"/>
                <a:gd name="T7" fmla="*/ 0 60000 65536"/>
                <a:gd name="T8" fmla="*/ 0 60000 65536"/>
              </a:gdLst>
              <a:ahLst/>
              <a:cxnLst>
                <a:cxn ang="T6">
                  <a:pos x="T0" y="T1"/>
                </a:cxn>
                <a:cxn ang="T7">
                  <a:pos x="T2" y="T3"/>
                </a:cxn>
                <a:cxn ang="T8">
                  <a:pos x="T4" y="T5"/>
                </a:cxn>
              </a:cxnLst>
              <a:rect l="0" t="0" r="r" b="b"/>
              <a:pathLst>
                <a:path w="181" h="227">
                  <a:moveTo>
                    <a:pt x="0" y="0"/>
                  </a:moveTo>
                  <a:cubicBezTo>
                    <a:pt x="53" y="26"/>
                    <a:pt x="106" y="53"/>
                    <a:pt x="136" y="91"/>
                  </a:cubicBezTo>
                  <a:cubicBezTo>
                    <a:pt x="166" y="129"/>
                    <a:pt x="174" y="204"/>
                    <a:pt x="181" y="227"/>
                  </a:cubicBezTo>
                </a:path>
              </a:pathLst>
            </a:custGeom>
            <a:noFill/>
            <a:ln w="19050" cmpd="sng">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en-GB"/>
            </a:p>
          </p:txBody>
        </p:sp>
        <p:graphicFrame>
          <p:nvGraphicFramePr>
            <p:cNvPr id="86036" name="Object 191"/>
            <p:cNvGraphicFramePr>
              <a:graphicFrameLocks noChangeAspect="1"/>
            </p:cNvGraphicFramePr>
            <p:nvPr/>
          </p:nvGraphicFramePr>
          <p:xfrm>
            <a:off x="1984" y="1370"/>
            <a:ext cx="271" cy="104"/>
          </p:xfrm>
          <a:graphic>
            <a:graphicData uri="http://schemas.openxmlformats.org/presentationml/2006/ole">
              <mc:AlternateContent xmlns:mc="http://schemas.openxmlformats.org/markup-compatibility/2006">
                <mc:Choice xmlns:v="urn:schemas-microsoft-com:vml" Requires="v">
                  <p:oleObj spid="_x0000_s968750" name="CS ChemDraw Drawing" r:id="rId6" imgW="431800" imgH="165100" progId="ChemDraw.Document.6.0">
                    <p:embed/>
                  </p:oleObj>
                </mc:Choice>
                <mc:Fallback>
                  <p:oleObj name="CS ChemDraw Drawing" r:id="rId6" imgW="431800" imgH="165100" progId="ChemDraw.Document.6.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4" y="1370"/>
                          <a:ext cx="271"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6037" name="Object 192"/>
            <p:cNvGraphicFramePr>
              <a:graphicFrameLocks noChangeAspect="1"/>
            </p:cNvGraphicFramePr>
            <p:nvPr/>
          </p:nvGraphicFramePr>
          <p:xfrm>
            <a:off x="1990" y="1982"/>
            <a:ext cx="347" cy="109"/>
          </p:xfrm>
          <a:graphic>
            <a:graphicData uri="http://schemas.openxmlformats.org/presentationml/2006/ole">
              <mc:AlternateContent xmlns:mc="http://schemas.openxmlformats.org/markup-compatibility/2006">
                <mc:Choice xmlns:v="urn:schemas-microsoft-com:vml" Requires="v">
                  <p:oleObj spid="_x0000_s968751" name="CS ChemDraw Drawing" r:id="rId8" imgW="546100" imgH="177800" progId="ChemDraw.Document.6.0">
                    <p:embed/>
                  </p:oleObj>
                </mc:Choice>
                <mc:Fallback>
                  <p:oleObj name="CS ChemDraw Drawing" r:id="rId8" imgW="546100" imgH="177800" progId="ChemDraw.Document.6.0">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0" y="1982"/>
                          <a:ext cx="347" cy="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6038" name="Object 193"/>
            <p:cNvGraphicFramePr>
              <a:graphicFrameLocks noChangeAspect="1"/>
            </p:cNvGraphicFramePr>
            <p:nvPr/>
          </p:nvGraphicFramePr>
          <p:xfrm>
            <a:off x="2194" y="2912"/>
            <a:ext cx="392" cy="104"/>
          </p:xfrm>
          <a:graphic>
            <a:graphicData uri="http://schemas.openxmlformats.org/presentationml/2006/ole">
              <mc:AlternateContent xmlns:mc="http://schemas.openxmlformats.org/markup-compatibility/2006">
                <mc:Choice xmlns:v="urn:schemas-microsoft-com:vml" Requires="v">
                  <p:oleObj spid="_x0000_s968752" name="CS ChemDraw Drawing" r:id="rId10" imgW="622300" imgH="165100" progId="ChemDraw.Document.6.0">
                    <p:embed/>
                  </p:oleObj>
                </mc:Choice>
                <mc:Fallback>
                  <p:oleObj name="CS ChemDraw Drawing" r:id="rId10" imgW="622300" imgH="165100" progId="ChemDraw.Document.6.0">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4" y="2912"/>
                          <a:ext cx="392"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6039" name="Freeform 197"/>
            <p:cNvSpPr>
              <a:spLocks/>
            </p:cNvSpPr>
            <p:nvPr/>
          </p:nvSpPr>
          <p:spPr bwMode="auto">
            <a:xfrm rot="-436686">
              <a:off x="1991" y="2840"/>
              <a:ext cx="181" cy="182"/>
            </a:xfrm>
            <a:custGeom>
              <a:avLst/>
              <a:gdLst>
                <a:gd name="T0" fmla="*/ 0 w 181"/>
                <a:gd name="T1" fmla="*/ 0 h 182"/>
                <a:gd name="T2" fmla="*/ 91 w 181"/>
                <a:gd name="T3" fmla="*/ 46 h 182"/>
                <a:gd name="T4" fmla="*/ 181 w 181"/>
                <a:gd name="T5" fmla="*/ 182 h 182"/>
                <a:gd name="T6" fmla="*/ 0 60000 65536"/>
                <a:gd name="T7" fmla="*/ 0 60000 65536"/>
                <a:gd name="T8" fmla="*/ 0 60000 65536"/>
              </a:gdLst>
              <a:ahLst/>
              <a:cxnLst>
                <a:cxn ang="T6">
                  <a:pos x="T0" y="T1"/>
                </a:cxn>
                <a:cxn ang="T7">
                  <a:pos x="T2" y="T3"/>
                </a:cxn>
                <a:cxn ang="T8">
                  <a:pos x="T4" y="T5"/>
                </a:cxn>
              </a:cxnLst>
              <a:rect l="0" t="0" r="r" b="b"/>
              <a:pathLst>
                <a:path w="181" h="182">
                  <a:moveTo>
                    <a:pt x="0" y="0"/>
                  </a:moveTo>
                  <a:cubicBezTo>
                    <a:pt x="30" y="8"/>
                    <a:pt x="61" y="16"/>
                    <a:pt x="91" y="46"/>
                  </a:cubicBezTo>
                  <a:cubicBezTo>
                    <a:pt x="121" y="76"/>
                    <a:pt x="166" y="159"/>
                    <a:pt x="181" y="182"/>
                  </a:cubicBezTo>
                </a:path>
              </a:pathLst>
            </a:custGeom>
            <a:noFill/>
            <a:ln w="19050" cmpd="sng">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6040" name="Text Box 203"/>
            <p:cNvSpPr txBox="1">
              <a:spLocks noChangeArrowheads="1"/>
            </p:cNvSpPr>
            <p:nvPr/>
          </p:nvSpPr>
          <p:spPr bwMode="auto">
            <a:xfrm>
              <a:off x="4051" y="2551"/>
              <a:ext cx="4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GB" altLang="x-none" sz="800" i="1"/>
                <a:t>cis,cis</a:t>
              </a:r>
              <a:r>
                <a:rPr lang="en-GB" altLang="x-none" sz="800"/>
                <a:t>-muconic acid</a:t>
              </a:r>
              <a:endParaRPr lang="en-GB" altLang="x-none" sz="800" i="1"/>
            </a:p>
          </p:txBody>
        </p:sp>
        <p:sp>
          <p:nvSpPr>
            <p:cNvPr id="86041" name="Text Box 207"/>
            <p:cNvSpPr txBox="1">
              <a:spLocks noChangeArrowheads="1"/>
            </p:cNvSpPr>
            <p:nvPr/>
          </p:nvSpPr>
          <p:spPr bwMode="auto">
            <a:xfrm>
              <a:off x="2984" y="608"/>
              <a:ext cx="475"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x-none" sz="1000" i="1"/>
                <a:t>E. coli</a:t>
              </a:r>
              <a:r>
                <a:rPr lang="en-US" altLang="x-none" sz="1000"/>
                <a:t> cell</a:t>
              </a:r>
              <a:endParaRPr lang="en-US" altLang="x-none" sz="1000" i="1"/>
            </a:p>
          </p:txBody>
        </p:sp>
        <p:graphicFrame>
          <p:nvGraphicFramePr>
            <p:cNvPr id="86042" name="Object 213"/>
            <p:cNvGraphicFramePr>
              <a:graphicFrameLocks noChangeAspect="1"/>
            </p:cNvGraphicFramePr>
            <p:nvPr/>
          </p:nvGraphicFramePr>
          <p:xfrm>
            <a:off x="2199" y="3286"/>
            <a:ext cx="908" cy="386"/>
          </p:xfrm>
          <a:graphic>
            <a:graphicData uri="http://schemas.openxmlformats.org/presentationml/2006/ole">
              <mc:AlternateContent xmlns:mc="http://schemas.openxmlformats.org/markup-compatibility/2006">
                <mc:Choice xmlns:v="urn:schemas-microsoft-com:vml" Requires="v">
                  <p:oleObj spid="_x0000_s968753" name="CS ChemDraw Drawing" r:id="rId12" imgW="1092200" imgH="469900" progId="ChemDraw.Document.6.0">
                    <p:embed/>
                  </p:oleObj>
                </mc:Choice>
                <mc:Fallback>
                  <p:oleObj name="CS ChemDraw Drawing" r:id="rId12" imgW="1092200" imgH="469900" progId="ChemDraw.Document.6.0">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99" y="3286"/>
                          <a:ext cx="908"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6043" name="Object 214"/>
            <p:cNvGraphicFramePr>
              <a:graphicFrameLocks noChangeAspect="1"/>
            </p:cNvGraphicFramePr>
            <p:nvPr/>
          </p:nvGraphicFramePr>
          <p:xfrm>
            <a:off x="2469" y="823"/>
            <a:ext cx="1799" cy="2185"/>
          </p:xfrm>
          <a:graphic>
            <a:graphicData uri="http://schemas.openxmlformats.org/presentationml/2006/ole">
              <mc:AlternateContent xmlns:mc="http://schemas.openxmlformats.org/markup-compatibility/2006">
                <mc:Choice xmlns:v="urn:schemas-microsoft-com:vml" Requires="v">
                  <p:oleObj spid="_x0000_s968754" name="CS ChemDraw Drawing" r:id="rId14" imgW="2171700" imgH="2628900" progId="ChemDraw.Document.6.0">
                    <p:embed/>
                  </p:oleObj>
                </mc:Choice>
                <mc:Fallback>
                  <p:oleObj name="CS ChemDraw Drawing" r:id="rId14" imgW="2171700" imgH="2628900" progId="ChemDraw.Document.6.0">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9" y="823"/>
                          <a:ext cx="1799" cy="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6044" name="Freeform 215"/>
            <p:cNvSpPr>
              <a:spLocks/>
            </p:cNvSpPr>
            <p:nvPr/>
          </p:nvSpPr>
          <p:spPr bwMode="auto">
            <a:xfrm>
              <a:off x="2684" y="2886"/>
              <a:ext cx="1285" cy="499"/>
            </a:xfrm>
            <a:custGeom>
              <a:avLst/>
              <a:gdLst>
                <a:gd name="T0" fmla="*/ 1285 w 1285"/>
                <a:gd name="T1" fmla="*/ 0 h 499"/>
                <a:gd name="T2" fmla="*/ 922 w 1285"/>
                <a:gd name="T3" fmla="*/ 272 h 499"/>
                <a:gd name="T4" fmla="*/ 151 w 1285"/>
                <a:gd name="T5" fmla="*/ 317 h 499"/>
                <a:gd name="T6" fmla="*/ 15 w 1285"/>
                <a:gd name="T7" fmla="*/ 499 h 4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5" h="499">
                  <a:moveTo>
                    <a:pt x="1285" y="0"/>
                  </a:moveTo>
                  <a:cubicBezTo>
                    <a:pt x="1198" y="109"/>
                    <a:pt x="1111" y="219"/>
                    <a:pt x="922" y="272"/>
                  </a:cubicBezTo>
                  <a:cubicBezTo>
                    <a:pt x="733" y="325"/>
                    <a:pt x="302" y="279"/>
                    <a:pt x="151" y="317"/>
                  </a:cubicBezTo>
                  <a:cubicBezTo>
                    <a:pt x="0" y="355"/>
                    <a:pt x="7" y="427"/>
                    <a:pt x="15" y="499"/>
                  </a:cubicBezTo>
                </a:path>
              </a:pathLst>
            </a:custGeom>
            <a:noFill/>
            <a:ln w="19050">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6045" name="Freeform 216"/>
            <p:cNvSpPr>
              <a:spLocks/>
            </p:cNvSpPr>
            <p:nvPr/>
          </p:nvSpPr>
          <p:spPr bwMode="auto">
            <a:xfrm>
              <a:off x="1973" y="2659"/>
              <a:ext cx="703" cy="680"/>
            </a:xfrm>
            <a:custGeom>
              <a:avLst/>
              <a:gdLst>
                <a:gd name="T0" fmla="*/ 0 w 703"/>
                <a:gd name="T1" fmla="*/ 0 h 680"/>
                <a:gd name="T2" fmla="*/ 272 w 703"/>
                <a:gd name="T3" fmla="*/ 408 h 680"/>
                <a:gd name="T4" fmla="*/ 635 w 703"/>
                <a:gd name="T5" fmla="*/ 499 h 680"/>
                <a:gd name="T6" fmla="*/ 680 w 703"/>
                <a:gd name="T7" fmla="*/ 680 h 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3" h="680">
                  <a:moveTo>
                    <a:pt x="0" y="0"/>
                  </a:moveTo>
                  <a:cubicBezTo>
                    <a:pt x="83" y="162"/>
                    <a:pt x="166" y="325"/>
                    <a:pt x="272" y="408"/>
                  </a:cubicBezTo>
                  <a:cubicBezTo>
                    <a:pt x="378" y="491"/>
                    <a:pt x="567" y="454"/>
                    <a:pt x="635" y="499"/>
                  </a:cubicBezTo>
                  <a:cubicBezTo>
                    <a:pt x="703" y="544"/>
                    <a:pt x="691" y="612"/>
                    <a:pt x="680" y="680"/>
                  </a:cubicBezTo>
                </a:path>
              </a:pathLst>
            </a:custGeom>
            <a:noFill/>
            <a:ln w="19050">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6046" name="Text Box 222"/>
            <p:cNvSpPr txBox="1">
              <a:spLocks noChangeArrowheads="1"/>
            </p:cNvSpPr>
            <p:nvPr/>
          </p:nvSpPr>
          <p:spPr bwMode="auto">
            <a:xfrm>
              <a:off x="1474" y="1162"/>
              <a:ext cx="43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altLang="x-none" sz="900"/>
                <a:t>H</a:t>
              </a:r>
              <a:r>
                <a:rPr lang="en-US" altLang="x-none" sz="900" baseline="-25000"/>
                <a:t>2</a:t>
              </a:r>
            </a:p>
            <a:p>
              <a:pPr algn="ctr" eaLnBrk="1" hangingPunct="1"/>
              <a:r>
                <a:rPr lang="en-US" altLang="x-none" sz="900"/>
                <a:t>5000 KPa</a:t>
              </a:r>
            </a:p>
          </p:txBody>
        </p:sp>
        <p:sp>
          <p:nvSpPr>
            <p:cNvPr id="86047" name="Text Box 223"/>
            <p:cNvSpPr txBox="1">
              <a:spLocks noChangeArrowheads="1"/>
            </p:cNvSpPr>
            <p:nvPr/>
          </p:nvSpPr>
          <p:spPr bwMode="auto">
            <a:xfrm>
              <a:off x="1535" y="1794"/>
              <a:ext cx="39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altLang="x-none" sz="900"/>
                <a:t>O</a:t>
              </a:r>
              <a:r>
                <a:rPr lang="en-US" altLang="x-none" sz="900" baseline="-25000"/>
                <a:t>2</a:t>
              </a:r>
            </a:p>
            <a:p>
              <a:pPr algn="ctr" eaLnBrk="1" hangingPunct="1"/>
              <a:r>
                <a:rPr lang="en-US" altLang="x-none" sz="900"/>
                <a:t>900 KPa</a:t>
              </a:r>
            </a:p>
          </p:txBody>
        </p:sp>
        <p:sp>
          <p:nvSpPr>
            <p:cNvPr id="86048" name="Freeform 224"/>
            <p:cNvSpPr>
              <a:spLocks/>
            </p:cNvSpPr>
            <p:nvPr/>
          </p:nvSpPr>
          <p:spPr bwMode="auto">
            <a:xfrm>
              <a:off x="1791" y="1888"/>
              <a:ext cx="181" cy="227"/>
            </a:xfrm>
            <a:custGeom>
              <a:avLst/>
              <a:gdLst>
                <a:gd name="T0" fmla="*/ 0 w 181"/>
                <a:gd name="T1" fmla="*/ 0 h 227"/>
                <a:gd name="T2" fmla="*/ 136 w 181"/>
                <a:gd name="T3" fmla="*/ 91 h 227"/>
                <a:gd name="T4" fmla="*/ 181 w 181"/>
                <a:gd name="T5" fmla="*/ 227 h 227"/>
                <a:gd name="T6" fmla="*/ 0 60000 65536"/>
                <a:gd name="T7" fmla="*/ 0 60000 65536"/>
                <a:gd name="T8" fmla="*/ 0 60000 65536"/>
              </a:gdLst>
              <a:ahLst/>
              <a:cxnLst>
                <a:cxn ang="T6">
                  <a:pos x="T0" y="T1"/>
                </a:cxn>
                <a:cxn ang="T7">
                  <a:pos x="T2" y="T3"/>
                </a:cxn>
                <a:cxn ang="T8">
                  <a:pos x="T4" y="T5"/>
                </a:cxn>
              </a:cxnLst>
              <a:rect l="0" t="0" r="r" b="b"/>
              <a:pathLst>
                <a:path w="181" h="227">
                  <a:moveTo>
                    <a:pt x="0" y="0"/>
                  </a:moveTo>
                  <a:cubicBezTo>
                    <a:pt x="53" y="26"/>
                    <a:pt x="106" y="53"/>
                    <a:pt x="136" y="91"/>
                  </a:cubicBezTo>
                  <a:cubicBezTo>
                    <a:pt x="166" y="129"/>
                    <a:pt x="174" y="204"/>
                    <a:pt x="181" y="227"/>
                  </a:cubicBezTo>
                </a:path>
              </a:pathLst>
            </a:custGeom>
            <a:noFill/>
            <a:ln w="19050" cmpd="sng">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6049" name="Text Box 226"/>
            <p:cNvSpPr txBox="1">
              <a:spLocks noChangeArrowheads="1"/>
            </p:cNvSpPr>
            <p:nvPr/>
          </p:nvSpPr>
          <p:spPr bwMode="auto">
            <a:xfrm>
              <a:off x="1731" y="2736"/>
              <a:ext cx="30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altLang="x-none" sz="900"/>
                <a:t>conc.</a:t>
              </a:r>
            </a:p>
            <a:p>
              <a:pPr algn="ctr" eaLnBrk="1" hangingPunct="1"/>
              <a:r>
                <a:rPr lang="en-US" altLang="x-none" sz="900"/>
                <a:t>HNO</a:t>
              </a:r>
              <a:r>
                <a:rPr lang="en-US" altLang="x-none" sz="900" baseline="-25000"/>
                <a:t>3</a:t>
              </a:r>
              <a:endParaRPr lang="en-US" altLang="x-none" sz="900"/>
            </a:p>
          </p:txBody>
        </p:sp>
      </p:grpSp>
      <p:sp>
        <p:nvSpPr>
          <p:cNvPr id="86018" name="Right Arrow 1"/>
          <p:cNvSpPr>
            <a:spLocks noChangeArrowheads="1"/>
          </p:cNvSpPr>
          <p:nvPr/>
        </p:nvSpPr>
        <p:spPr bwMode="auto">
          <a:xfrm>
            <a:off x="5313363" y="6116638"/>
            <a:ext cx="1212850" cy="306387"/>
          </a:xfrm>
          <a:prstGeom prst="rightArrow">
            <a:avLst>
              <a:gd name="adj1" fmla="val 50000"/>
              <a:gd name="adj2" fmla="val 50087"/>
            </a:avLst>
          </a:prstGeom>
          <a:solidFill>
            <a:srgbClr val="00FF00"/>
          </a:solidFill>
          <a:ln w="25400">
            <a:solidFill>
              <a:srgbClr val="00FF00"/>
            </a:solidFill>
            <a:round/>
            <a:headEnd/>
            <a:tailEnd/>
          </a:ln>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x-none" sz="3000" b="1">
              <a:solidFill>
                <a:srgbClr val="000000"/>
              </a:solidFill>
              <a:latin typeface="Gill Sans" charset="0"/>
              <a:sym typeface="Gill Sans" charset="0"/>
            </a:endParaRPr>
          </a:p>
        </p:txBody>
      </p:sp>
      <p:sp>
        <p:nvSpPr>
          <p:cNvPr id="86019" name="TextBox 2"/>
          <p:cNvSpPr txBox="1">
            <a:spLocks noChangeArrowheads="1"/>
          </p:cNvSpPr>
          <p:nvPr/>
        </p:nvSpPr>
        <p:spPr bwMode="auto">
          <a:xfrm>
            <a:off x="6905625" y="6000750"/>
            <a:ext cx="1484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x-none" sz="2400">
                <a:latin typeface="Arial" charset="0"/>
              </a:rPr>
              <a:t>Nylon 6,6</a:t>
            </a:r>
          </a:p>
        </p:txBody>
      </p:sp>
      <p:sp>
        <p:nvSpPr>
          <p:cNvPr id="86020" name="Rounded Rectangle 3"/>
          <p:cNvSpPr>
            <a:spLocks noChangeArrowheads="1"/>
          </p:cNvSpPr>
          <p:nvPr/>
        </p:nvSpPr>
        <p:spPr bwMode="auto">
          <a:xfrm>
            <a:off x="5518150" y="3810000"/>
            <a:ext cx="1109663" cy="1066800"/>
          </a:xfrm>
          <a:prstGeom prst="roundRect">
            <a:avLst>
              <a:gd name="adj" fmla="val 16667"/>
            </a:avLst>
          </a:prstGeom>
          <a:solidFill>
            <a:srgbClr val="00FF00">
              <a:alpha val="45097"/>
            </a:srgbClr>
          </a:solidFill>
          <a:ln w="25400">
            <a:solidFill>
              <a:srgbClr val="00FF00"/>
            </a:solidFill>
            <a:round/>
            <a:headEnd/>
            <a:tailEnd/>
          </a:ln>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x-none" sz="3000" b="1">
              <a:solidFill>
                <a:srgbClr val="000000"/>
              </a:solidFill>
              <a:latin typeface="Gill Sans" charset="0"/>
              <a:sym typeface="Gill Sans" charset="0"/>
            </a:endParaRPr>
          </a:p>
        </p:txBody>
      </p:sp>
    </p:spTree>
    <p:extLst>
      <p:ext uri="{BB962C8B-B14F-4D97-AF65-F5344CB8AC3E}">
        <p14:creationId xmlns:p14="http://schemas.microsoft.com/office/powerpoint/2010/main" val="9074393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p:cNvSpPr>
            <a:spLocks noChangeArrowheads="1"/>
          </p:cNvSpPr>
          <p:nvPr/>
        </p:nvSpPr>
        <p:spPr bwMode="auto">
          <a:xfrm>
            <a:off x="406965" y="1601333"/>
            <a:ext cx="9153525"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indent="0">
              <a:spcBef>
                <a:spcPct val="20000"/>
              </a:spcBef>
              <a:buClr>
                <a:schemeClr val="tx2"/>
              </a:buClr>
              <a:buSzPct val="75000"/>
            </a:pPr>
            <a:r>
              <a:rPr lang="en-US" altLang="x-none" sz="2600" dirty="0">
                <a:latin typeface="Calibri Regular" charset="0"/>
              </a:rPr>
              <a:t>Designing safer polymers for use in airplanes</a:t>
            </a:r>
          </a:p>
          <a:p>
            <a:pPr marL="0" indent="0">
              <a:spcBef>
                <a:spcPct val="20000"/>
              </a:spcBef>
              <a:buClr>
                <a:schemeClr val="tx2"/>
              </a:buClr>
              <a:buSzPct val="75000"/>
            </a:pPr>
            <a:endParaRPr lang="en-US" altLang="x-none" sz="500" dirty="0">
              <a:latin typeface="Calibri Regular" charset="0"/>
            </a:endParaRPr>
          </a:p>
          <a:p>
            <a:pPr marL="0" indent="0">
              <a:spcBef>
                <a:spcPct val="20000"/>
              </a:spcBef>
              <a:buClr>
                <a:schemeClr val="tx2"/>
              </a:buClr>
              <a:buSzPct val="75000"/>
            </a:pPr>
            <a:r>
              <a:rPr lang="en-US" altLang="x-none" sz="2600" dirty="0" err="1">
                <a:latin typeface="Calibri Regular" charset="0"/>
              </a:rPr>
              <a:t>Polyhydroxyamide</a:t>
            </a:r>
            <a:r>
              <a:rPr lang="en-US" altLang="x-none" sz="2600" dirty="0">
                <a:latin typeface="Calibri Regular" charset="0"/>
              </a:rPr>
              <a:t> (PHA):  synthesized under mild conditions, moldable into seats, bins, wall panels decomposes into fire-resistant </a:t>
            </a:r>
            <a:r>
              <a:rPr lang="en-US" altLang="x-none" sz="2600" dirty="0" err="1">
                <a:latin typeface="Calibri Regular" charset="0"/>
              </a:rPr>
              <a:t>polybenzoxazole</a:t>
            </a:r>
            <a:r>
              <a:rPr lang="en-US" altLang="x-none" sz="2600" dirty="0">
                <a:latin typeface="Calibri Regular" charset="0"/>
              </a:rPr>
              <a:t> (PBO) and water upon heating</a:t>
            </a:r>
          </a:p>
          <a:p>
            <a:pPr lvl="1">
              <a:spcBef>
                <a:spcPct val="20000"/>
              </a:spcBef>
              <a:buClr>
                <a:srgbClr val="33CC33"/>
              </a:buClr>
              <a:buSzPct val="75000"/>
              <a:buFont typeface="Wingdings" charset="2"/>
              <a:buNone/>
            </a:pPr>
            <a:r>
              <a:rPr lang="en-US" altLang="x-none" sz="2600" dirty="0">
                <a:latin typeface="Calibri Regular" charset="0"/>
              </a:rPr>
              <a:t>						</a:t>
            </a:r>
          </a:p>
        </p:txBody>
      </p:sp>
      <p:graphicFrame>
        <p:nvGraphicFramePr>
          <p:cNvPr id="151555" name="Object 2">
            <a:hlinkClick r:id="" action="ppaction://ole?verb=0"/>
          </p:cNvPr>
          <p:cNvGraphicFramePr>
            <a:graphicFrameLocks/>
          </p:cNvGraphicFramePr>
          <p:nvPr>
            <p:extLst>
              <p:ext uri="{D42A27DB-BD31-4B8C-83A1-F6EECF244321}">
                <p14:modId xmlns:p14="http://schemas.microsoft.com/office/powerpoint/2010/main" val="1355645231"/>
              </p:ext>
            </p:extLst>
          </p:nvPr>
        </p:nvGraphicFramePr>
        <p:xfrm>
          <a:off x="116680" y="4356100"/>
          <a:ext cx="8920163" cy="1385888"/>
        </p:xfrm>
        <a:graphic>
          <a:graphicData uri="http://schemas.openxmlformats.org/presentationml/2006/ole">
            <mc:AlternateContent xmlns:mc="http://schemas.openxmlformats.org/markup-compatibility/2006">
              <mc:Choice xmlns:v="urn:schemas-microsoft-com:vml" Requires="v">
                <p:oleObj spid="_x0000_s956657" name="ISIS/Draw Sketch" r:id="rId4" imgW="5372100" imgH="838200" progId="ISISServer">
                  <p:embed/>
                </p:oleObj>
              </mc:Choice>
              <mc:Fallback>
                <p:oleObj name="ISIS/Draw Sketch" r:id="rId4" imgW="5372100" imgH="838200" progId="ISISServer">
                  <p:embed/>
                  <p:pic>
                    <p:nvPicPr>
                      <p:cNvPr id="0" name=""/>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116680" y="4356100"/>
                        <a:ext cx="8920163"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Rectangle 1"/>
          <p:cNvSpPr/>
          <p:nvPr/>
        </p:nvSpPr>
        <p:spPr>
          <a:xfrm>
            <a:off x="5746262" y="6364062"/>
            <a:ext cx="3290581" cy="338554"/>
          </a:xfrm>
          <a:prstGeom prst="rect">
            <a:avLst/>
          </a:prstGeom>
        </p:spPr>
        <p:txBody>
          <a:bodyPr wrap="none">
            <a:spAutoFit/>
          </a:bodyPr>
          <a:lstStyle/>
          <a:p>
            <a:pPr lvl="1">
              <a:spcBef>
                <a:spcPct val="20000"/>
              </a:spcBef>
              <a:buClr>
                <a:srgbClr val="33CC33"/>
              </a:buClr>
              <a:buSzPct val="75000"/>
              <a:buFont typeface="Wingdings" charset="2"/>
              <a:buNone/>
            </a:pPr>
            <a:r>
              <a:rPr lang="en-US" altLang="x-none" sz="1600" dirty="0"/>
              <a:t>Westmoreland, UMass Amherst</a:t>
            </a:r>
          </a:p>
        </p:txBody>
      </p:sp>
      <p:sp>
        <p:nvSpPr>
          <p:cNvPr id="6" name="Rectangle 2">
            <a:extLst>
              <a:ext uri="{FF2B5EF4-FFF2-40B4-BE49-F238E27FC236}">
                <a16:creationId xmlns="" xmlns:a16="http://schemas.microsoft.com/office/drawing/2014/main" id="{EE2947CD-AB62-4639-B67E-7B53F221575B}"/>
              </a:ext>
            </a:extLst>
          </p:cNvPr>
          <p:cNvSpPr>
            <a:spLocks noChangeArrowheads="1"/>
          </p:cNvSpPr>
          <p:nvPr/>
        </p:nvSpPr>
        <p:spPr bwMode="auto">
          <a:xfrm>
            <a:off x="0" y="355600"/>
            <a:ext cx="7475537" cy="97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363538">
              <a:lnSpc>
                <a:spcPct val="90000"/>
              </a:lnSpc>
            </a:pPr>
            <a:r>
              <a:rPr lang="en-US" altLang="x-none" sz="4400" dirty="0">
                <a:latin typeface="+mj-lt"/>
              </a:rPr>
              <a:t>Principle 12:  Minimize hazard</a:t>
            </a:r>
          </a:p>
        </p:txBody>
      </p:sp>
    </p:spTree>
    <p:extLst>
      <p:ext uri="{BB962C8B-B14F-4D97-AF65-F5344CB8AC3E}">
        <p14:creationId xmlns:p14="http://schemas.microsoft.com/office/powerpoint/2010/main" val="2026746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4" y="59442"/>
            <a:ext cx="9133116" cy="1325563"/>
          </a:xfrm>
        </p:spPr>
        <p:txBody>
          <a:bodyPr>
            <a:normAutofit/>
          </a:bodyPr>
          <a:lstStyle/>
          <a:p>
            <a:pPr algn="ctr"/>
            <a:r>
              <a:rPr lang="en-US" sz="4000" dirty="0"/>
              <a:t>Green Chemistry Principles and life-cycle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3814" y="1364401"/>
            <a:ext cx="6647255" cy="5102657"/>
          </a:xfrm>
          <a:prstGeom prst="rect">
            <a:avLst/>
          </a:prstGeom>
        </p:spPr>
      </p:pic>
      <p:sp>
        <p:nvSpPr>
          <p:cNvPr id="6" name="Rectangle 5"/>
          <p:cNvSpPr/>
          <p:nvPr/>
        </p:nvSpPr>
        <p:spPr>
          <a:xfrm>
            <a:off x="10884" y="6570116"/>
            <a:ext cx="2516651" cy="276999"/>
          </a:xfrm>
          <a:prstGeom prst="rect">
            <a:avLst/>
          </a:prstGeom>
        </p:spPr>
        <p:txBody>
          <a:bodyPr wrap="none">
            <a:spAutoFit/>
          </a:bodyPr>
          <a:lstStyle/>
          <a:p>
            <a:r>
              <a:rPr lang="sk-SK" sz="1200" i="1" dirty="0" err="1"/>
              <a:t>Chem</a:t>
            </a:r>
            <a:r>
              <a:rPr lang="sk-SK" sz="1200" i="1" dirty="0"/>
              <a:t>. Soc. Rev.</a:t>
            </a:r>
            <a:r>
              <a:rPr lang="sk-SK" sz="1200" dirty="0"/>
              <a:t>, 2015, 44, 5758-5777</a:t>
            </a:r>
            <a:endParaRPr lang="en-US" sz="1200" dirty="0"/>
          </a:p>
        </p:txBody>
      </p:sp>
    </p:spTree>
    <p:extLst>
      <p:ext uri="{BB962C8B-B14F-4D97-AF65-F5344CB8AC3E}">
        <p14:creationId xmlns:p14="http://schemas.microsoft.com/office/powerpoint/2010/main" val="1238945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90009" y="2883478"/>
            <a:ext cx="2836718" cy="646331"/>
          </a:xfrm>
          <a:prstGeom prst="rect">
            <a:avLst/>
          </a:prstGeom>
          <a:noFill/>
        </p:spPr>
        <p:txBody>
          <a:bodyPr wrap="square" rtlCol="0">
            <a:spAutoFit/>
          </a:bodyPr>
          <a:lstStyle/>
          <a:p>
            <a:r>
              <a:rPr lang="en-US" sz="3600"/>
              <a:t>QUESTIONS?</a:t>
            </a:r>
            <a:endParaRPr lang="en-US" sz="3600" dirty="0"/>
          </a:p>
        </p:txBody>
      </p:sp>
      <p:sp>
        <p:nvSpPr>
          <p:cNvPr id="3" name="TextBox 2"/>
          <p:cNvSpPr txBox="1"/>
          <p:nvPr/>
        </p:nvSpPr>
        <p:spPr>
          <a:xfrm>
            <a:off x="742950" y="940377"/>
            <a:ext cx="6255329" cy="461665"/>
          </a:xfrm>
          <a:prstGeom prst="rect">
            <a:avLst/>
          </a:prstGeom>
          <a:noFill/>
        </p:spPr>
        <p:txBody>
          <a:bodyPr wrap="square" rtlCol="0">
            <a:spAutoFit/>
          </a:bodyPr>
          <a:lstStyle/>
          <a:p>
            <a:r>
              <a:rPr lang="en-US" sz="2400" dirty="0"/>
              <a:t>Sponsored by Yale-UNIDO Initiative</a:t>
            </a:r>
          </a:p>
        </p:txBody>
      </p:sp>
      <p:sp>
        <p:nvSpPr>
          <p:cNvPr id="4" name="Rectangle 3"/>
          <p:cNvSpPr/>
          <p:nvPr/>
        </p:nvSpPr>
        <p:spPr>
          <a:xfrm>
            <a:off x="1527463" y="4572869"/>
            <a:ext cx="3496541" cy="1338828"/>
          </a:xfrm>
          <a:prstGeom prst="rect">
            <a:avLst/>
          </a:prstGeom>
        </p:spPr>
        <p:txBody>
          <a:bodyPr wrap="square">
            <a:spAutoFit/>
          </a:bodyPr>
          <a:lstStyle/>
          <a:p>
            <a:r>
              <a:rPr lang="en-US" sz="1350" dirty="0">
                <a:latin typeface="Times New Roman" charset="0"/>
              </a:rPr>
              <a:t/>
            </a:r>
            <a:br>
              <a:rPr lang="en-US" sz="1350" dirty="0">
                <a:latin typeface="Times New Roman" charset="0"/>
              </a:rPr>
            </a:br>
            <a:endParaRPr lang="en-US" sz="1350" dirty="0">
              <a:latin typeface="Times New Roman" charset="0"/>
            </a:endParaRPr>
          </a:p>
          <a:p>
            <a:r>
              <a:rPr lang="en-US" sz="1350" dirty="0">
                <a:latin typeface="Times New Roman" charset="0"/>
              </a:rPr>
              <a:t/>
            </a:r>
            <a:br>
              <a:rPr lang="en-US" sz="1350" dirty="0">
                <a:latin typeface="Times New Roman" charset="0"/>
              </a:rPr>
            </a:br>
            <a:endParaRPr lang="en-US" sz="1350" dirty="0">
              <a:latin typeface="Times New Roman" charset="0"/>
            </a:endParaRPr>
          </a:p>
          <a:p>
            <a:r>
              <a:rPr lang="en-US" sz="1350" dirty="0">
                <a:solidFill>
                  <a:srgbClr val="2F2A2B"/>
                </a:solidFill>
                <a:latin typeface="Times New Roman" charset="0"/>
              </a:rPr>
              <a:t>CENTER </a:t>
            </a:r>
            <a:r>
              <a:rPr lang="en-US" sz="1350" i="1" dirty="0">
                <a:solidFill>
                  <a:srgbClr val="2F2A2B"/>
                </a:solidFill>
                <a:latin typeface="Times New Roman" charset="0"/>
              </a:rPr>
              <a:t>for </a:t>
            </a:r>
            <a:r>
              <a:rPr lang="en-US" sz="1350" dirty="0">
                <a:solidFill>
                  <a:srgbClr val="2F2A2B"/>
                </a:solidFill>
                <a:latin typeface="Times New Roman" charset="0"/>
              </a:rPr>
              <a:t>GREEN CHEMISTRY</a:t>
            </a:r>
          </a:p>
          <a:p>
            <a:r>
              <a:rPr lang="en-US" sz="1350" i="1" dirty="0">
                <a:solidFill>
                  <a:srgbClr val="2F2A2B"/>
                </a:solidFill>
                <a:latin typeface="Times New Roman" charset="0"/>
              </a:rPr>
              <a:t>and </a:t>
            </a:r>
            <a:r>
              <a:rPr lang="en-US" sz="1350" dirty="0">
                <a:solidFill>
                  <a:srgbClr val="2F2A2B"/>
                </a:solidFill>
                <a:latin typeface="Times New Roman" charset="0"/>
              </a:rPr>
              <a:t>GREEN ENGINEERING </a:t>
            </a:r>
            <a:r>
              <a:rPr lang="en-US" sz="1350" i="1" dirty="0">
                <a:solidFill>
                  <a:srgbClr val="2F2A2B"/>
                </a:solidFill>
                <a:latin typeface="Times New Roman" charset="0"/>
              </a:rPr>
              <a:t>at </a:t>
            </a:r>
            <a:r>
              <a:rPr lang="en-US" sz="1350" dirty="0">
                <a:solidFill>
                  <a:srgbClr val="2F2A2B"/>
                </a:solidFill>
                <a:latin typeface="Times New Roman" charset="0"/>
              </a:rPr>
              <a:t>YALE</a:t>
            </a:r>
          </a:p>
        </p:txBody>
      </p:sp>
      <p:sp>
        <p:nvSpPr>
          <p:cNvPr id="5" name="Rectangle 4"/>
          <p:cNvSpPr/>
          <p:nvPr/>
        </p:nvSpPr>
        <p:spPr>
          <a:xfrm>
            <a:off x="2286000" y="2978877"/>
            <a:ext cx="4572000" cy="923330"/>
          </a:xfrm>
          <a:prstGeom prst="rect">
            <a:avLst/>
          </a:prstGeom>
        </p:spPr>
        <p:txBody>
          <a:bodyPr>
            <a:spAutoFit/>
          </a:bodyPr>
          <a:lstStyle/>
          <a:p>
            <a:r>
              <a:rPr lang="en-US" sz="1350" dirty="0">
                <a:latin typeface="Times New Roman" charset="0"/>
              </a:rPr>
              <a:t/>
            </a:r>
            <a:br>
              <a:rPr lang="en-US" sz="1350" dirty="0">
                <a:latin typeface="Times New Roman" charset="0"/>
              </a:rPr>
            </a:br>
            <a:endParaRPr lang="en-US" sz="1350" dirty="0">
              <a:latin typeface="Times New Roman" charset="0"/>
            </a:endParaRPr>
          </a:p>
          <a:p>
            <a:r>
              <a:rPr lang="en-US" sz="1350" dirty="0">
                <a:latin typeface="Times New Roman" charset="0"/>
              </a:rPr>
              <a:t/>
            </a:r>
            <a:br>
              <a:rPr lang="en-US" sz="1350" dirty="0">
                <a:latin typeface="Times New Roman" charset="0"/>
              </a:rPr>
            </a:br>
            <a:endParaRPr lang="en-US" sz="1350" dirty="0">
              <a:latin typeface="Times New Roman"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985" y="4766395"/>
            <a:ext cx="765149" cy="1122218"/>
          </a:xfrm>
          <a:prstGeom prst="rect">
            <a:avLst/>
          </a:prstGeom>
        </p:spPr>
      </p:pic>
      <p:pic>
        <p:nvPicPr>
          <p:cNvPr id="8" name="Picture 7"/>
          <p:cNvPicPr>
            <a:picLocks noChangeAspect="1"/>
          </p:cNvPicPr>
          <p:nvPr/>
        </p:nvPicPr>
        <p:blipFill>
          <a:blip r:embed="rId3"/>
          <a:stretch>
            <a:fillRect/>
          </a:stretch>
        </p:blipFill>
        <p:spPr>
          <a:xfrm>
            <a:off x="6041756" y="5242283"/>
            <a:ext cx="3048000" cy="914400"/>
          </a:xfrm>
          <a:prstGeom prst="rect">
            <a:avLst/>
          </a:prstGeom>
        </p:spPr>
      </p:pic>
    </p:spTree>
    <p:extLst>
      <p:ext uri="{BB962C8B-B14F-4D97-AF65-F5344CB8AC3E}">
        <p14:creationId xmlns:p14="http://schemas.microsoft.com/office/powerpoint/2010/main" val="1458411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0" y="116114"/>
            <a:ext cx="8795657" cy="1326103"/>
          </a:xfrm>
        </p:spPr>
        <p:txBody>
          <a:bodyPr>
            <a:noAutofit/>
          </a:bodyPr>
          <a:lstStyle/>
          <a:p>
            <a:pPr marL="363538"/>
            <a:r>
              <a:rPr lang="en-US" altLang="x-none" sz="4200" dirty="0">
                <a:ea typeface="ＭＳ Ｐゴシック" charset="-128"/>
              </a:rPr>
              <a:t>Twelve Principles… </a:t>
            </a:r>
            <a:br>
              <a:rPr lang="en-US" altLang="x-none" sz="4200" dirty="0">
                <a:ea typeface="ＭＳ Ｐゴシック" charset="-128"/>
              </a:rPr>
            </a:br>
            <a:r>
              <a:rPr lang="en-US" altLang="x-none" sz="4200" dirty="0">
                <a:ea typeface="ＭＳ Ｐゴシック" charset="-128"/>
              </a:rPr>
              <a:t>isn’</a:t>
            </a:r>
            <a:r>
              <a:rPr lang="en-US" altLang="ja-JP" sz="4200" dirty="0">
                <a:ea typeface="ＭＳ Ｐゴシック" charset="-128"/>
              </a:rPr>
              <a:t>t that how it is done now?</a:t>
            </a:r>
            <a:endParaRPr lang="en-US" altLang="x-none" sz="4200" dirty="0">
              <a:ea typeface="ＭＳ Ｐゴシック" charset="-128"/>
            </a:endParaRPr>
          </a:p>
        </p:txBody>
      </p:sp>
      <p:sp>
        <p:nvSpPr>
          <p:cNvPr id="75778" name="Rectangle 1027"/>
          <p:cNvSpPr>
            <a:spLocks noGrp="1" noChangeArrowheads="1"/>
          </p:cNvSpPr>
          <p:nvPr>
            <p:ph idx="1"/>
          </p:nvPr>
        </p:nvSpPr>
        <p:spPr>
          <a:xfrm>
            <a:off x="457200" y="1600200"/>
            <a:ext cx="8033657" cy="4800600"/>
          </a:xfrm>
        </p:spPr>
        <p:txBody>
          <a:bodyPr>
            <a:noAutofit/>
          </a:bodyPr>
          <a:lstStyle/>
          <a:p>
            <a:r>
              <a:rPr lang="en-US" altLang="x-none" sz="2200" dirty="0">
                <a:ea typeface="ＭＳ Ｐゴシック" charset="-128"/>
              </a:rPr>
              <a:t>Entire industries are geared toward cleaning up after wasteful chemical syntheses</a:t>
            </a:r>
          </a:p>
          <a:p>
            <a:r>
              <a:rPr lang="en-US" altLang="x-none" sz="2200" dirty="0">
                <a:ea typeface="ＭＳ Ｐゴシック" charset="-128"/>
              </a:rPr>
              <a:t>Today’</a:t>
            </a:r>
            <a:r>
              <a:rPr lang="en-US" altLang="ja-JP" sz="2200" dirty="0">
                <a:ea typeface="ＭＳ Ｐゴシック" charset="-128"/>
              </a:rPr>
              <a:t>s scientific literature is filled with synthetic pathways that are inefficient in terms of design</a:t>
            </a:r>
          </a:p>
          <a:p>
            <a:r>
              <a:rPr lang="en-US" altLang="x-none" sz="2200" dirty="0">
                <a:ea typeface="ＭＳ Ｐゴシック" charset="-128"/>
              </a:rPr>
              <a:t>Reagents are seldom selected with regard to hazard</a:t>
            </a:r>
          </a:p>
          <a:p>
            <a:r>
              <a:rPr lang="en-US" altLang="x-none" sz="2200" dirty="0">
                <a:ea typeface="ＭＳ Ｐゴシック" charset="-128"/>
              </a:rPr>
              <a:t>Industrial chemicals do not have minimal hazard as a performance criterion</a:t>
            </a:r>
          </a:p>
          <a:p>
            <a:r>
              <a:rPr lang="en-US" altLang="x-none" sz="2200" dirty="0">
                <a:ea typeface="ＭＳ Ｐゴシック" charset="-128"/>
              </a:rPr>
              <a:t>Persistence of chemicals in the biosphere and in our bodies is a major global health issue (CDC 250 chemicals since 1945)</a:t>
            </a:r>
          </a:p>
          <a:p>
            <a:r>
              <a:rPr lang="en-US" altLang="x-none" sz="2200" dirty="0">
                <a:ea typeface="ＭＳ Ｐゴシック" charset="-128"/>
              </a:rPr>
              <a:t>The vast majority of organic chemicals are made by depleting (non-renewable) feedstocks</a:t>
            </a:r>
          </a:p>
          <a:p>
            <a:r>
              <a:rPr lang="en-US" altLang="x-none" sz="2200" dirty="0">
                <a:ea typeface="ＭＳ Ｐゴシック" charset="-128"/>
              </a:rPr>
              <a:t>Our chemical industry deals with safety through engineering and security through barricades.</a:t>
            </a:r>
          </a:p>
        </p:txBody>
      </p:sp>
    </p:spTree>
    <p:extLst>
      <p:ext uri="{BB962C8B-B14F-4D97-AF65-F5344CB8AC3E}">
        <p14:creationId xmlns:p14="http://schemas.microsoft.com/office/powerpoint/2010/main" val="13206627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44128</TotalTime>
  <Words>3218</Words>
  <Application>Microsoft Macintosh PowerPoint</Application>
  <PresentationFormat>On-screen Show (4:3)</PresentationFormat>
  <Paragraphs>637</Paragraphs>
  <Slides>85</Slides>
  <Notes>64</Notes>
  <HiddenSlides>1</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85</vt:i4>
      </vt:variant>
    </vt:vector>
  </HeadingPairs>
  <TitlesOfParts>
    <vt:vector size="103" baseType="lpstr">
      <vt:lpstr>Arial Black</vt:lpstr>
      <vt:lpstr>Calibri</vt:lpstr>
      <vt:lpstr>Calibri Light</vt:lpstr>
      <vt:lpstr>Calibri Regular</vt:lpstr>
      <vt:lpstr>Gill Sans</vt:lpstr>
      <vt:lpstr>Lucida Grande</vt:lpstr>
      <vt:lpstr>Mangal</vt:lpstr>
      <vt:lpstr>ＭＳ Ｐゴシック</vt:lpstr>
      <vt:lpstr>Source Sans Pro</vt:lpstr>
      <vt:lpstr>Times</vt:lpstr>
      <vt:lpstr>Times New Roman</vt:lpstr>
      <vt:lpstr>Wingdings</vt:lpstr>
      <vt:lpstr>Zapf Dingbats</vt:lpstr>
      <vt:lpstr>ヒラギノ角ゴ Pro W3</vt:lpstr>
      <vt:lpstr>Arial</vt:lpstr>
      <vt:lpstr>Office Theme</vt:lpstr>
      <vt:lpstr>CS ChemDraw Drawing</vt:lpstr>
      <vt:lpstr>ISIS/Draw Sketch</vt:lpstr>
      <vt:lpstr>Fundamentals of Green Chemistry</vt:lpstr>
      <vt:lpstr>Agenda</vt:lpstr>
      <vt:lpstr>What is Green Chemistry?</vt:lpstr>
      <vt:lpstr>The focus on chemical design</vt:lpstr>
      <vt:lpstr>The chemical designing process</vt:lpstr>
      <vt:lpstr>It’s not just how you design but what you design…  Schematic of potential benefits vs. investments</vt:lpstr>
      <vt:lpstr>The 12 Principles of Green Chemistry</vt:lpstr>
      <vt:lpstr>Twelve Principles…  isn’t that how it is done now?</vt:lpstr>
      <vt:lpstr>Twelve Principles…  isn’t that how it is done now?</vt:lpstr>
      <vt:lpstr>Benefits of Green Chemistry</vt:lpstr>
      <vt:lpstr>Green Chemistry across industrial sectors</vt:lpstr>
      <vt:lpstr>Green Chemistry is a fundamental change in thinking</vt:lpstr>
      <vt:lpstr>PowerPoint Presentation</vt:lpstr>
      <vt:lpstr>PowerPoint Presentation</vt:lpstr>
      <vt:lpstr>The Twelve Principles of Green Chemistry</vt:lpstr>
      <vt:lpstr>PRINCIPLE 1  It is better to prevent waste than to treat or clean up waste after it is formed.</vt:lpstr>
      <vt:lpstr>What is waste?</vt:lpstr>
      <vt:lpstr>When is a waste not a waste?</vt:lpstr>
      <vt:lpstr>PowerPoint Presentation</vt:lpstr>
      <vt:lpstr>PRINCIPLE 2  Synthetic methods should be designed to maximize the incorporation of all materials used into the final product.</vt:lpstr>
      <vt:lpstr>Principle 2: Atom economy</vt:lpstr>
      <vt:lpstr>PowerPoint Presentation</vt:lpstr>
      <vt:lpstr>Principle 2: Atom economy Case study: styrene</vt:lpstr>
      <vt:lpstr>PowerPoint Presentation</vt:lpstr>
      <vt:lpstr>PowerPoint Presentation</vt:lpstr>
      <vt:lpstr>PowerPoint Presentation</vt:lpstr>
      <vt:lpstr>PowerPoint Presentation</vt:lpstr>
      <vt:lpstr>PowerPoint Presentation</vt:lpstr>
      <vt:lpstr>PowerPoint Presentation</vt:lpstr>
      <vt:lpstr>PRINCIPLE 3  Wherever practicable, synthetic methodologies should be designed to use and generate substances that possess little or no toxicity to human health or to the environment.</vt:lpstr>
      <vt:lpstr>PowerPoint Presentation</vt:lpstr>
      <vt:lpstr>PowerPoint Presentation</vt:lpstr>
      <vt:lpstr>PowerPoint Presentation</vt:lpstr>
      <vt:lpstr>PowerPoint Presentation</vt:lpstr>
      <vt:lpstr>PowerPoint Presentation</vt:lpstr>
      <vt:lpstr>PRINCIPLE 4  Chemical products should be designed to preserve efficacy of function while reducing toxicity.</vt:lpstr>
      <vt:lpstr>PowerPoint Presentation</vt:lpstr>
      <vt:lpstr>The modern motto of toxicology </vt:lpstr>
      <vt:lpstr>PowerPoint Presentation</vt:lpstr>
      <vt:lpstr>PowerPoint Presentation</vt:lpstr>
      <vt:lpstr>PowerPoint Presentation</vt:lpstr>
      <vt:lpstr>PowerPoint Presentation</vt:lpstr>
      <vt:lpstr>PowerPoint Presentation</vt:lpstr>
      <vt:lpstr>PRINCIPLE 5  The use of auxiliary substances (e.g. solvents, separation agents, etc.) should be made unnecessary wherever possible, and innocuous when used.</vt:lpstr>
      <vt:lpstr>Traditional Solvents</vt:lpstr>
      <vt:lpstr>What Are the Concerns for Solvents?</vt:lpstr>
      <vt:lpstr>Green Chemistry Solvents</vt:lpstr>
      <vt:lpstr>PRINCIPLE 6  Energy requirements should be recognized for their environmental and economic impacts and thus should be minimized.  Synthetic methods should be conducted at ambient temperature and pressure.</vt:lpstr>
      <vt:lpstr>Principle 6:  Minimize energy usage</vt:lpstr>
      <vt:lpstr>Principle 6: Synthesis of Atorvastatin</vt:lpstr>
      <vt:lpstr>PowerPoint Presentation</vt:lpstr>
      <vt:lpstr>PRINCIPLE 7  A raw material or feedstock should be renewable rather than depleting wherever technically and economically practicable.</vt:lpstr>
      <vt:lpstr>Renewable feedstocks</vt:lpstr>
      <vt:lpstr>Biomass platforms</vt:lpstr>
      <vt:lpstr>Principle 7:  Renewable feedstocks Case study: Catechol synthesis</vt:lpstr>
      <vt:lpstr>PowerPoint Presentation</vt:lpstr>
      <vt:lpstr>PRINCIPLE 8  Unnecessary derivatization (blocking group, protection/deprotection, temporary modification of physical/chemical processes) should be avoided whenever possible.</vt:lpstr>
      <vt:lpstr>Principle 8:  Derivatization</vt:lpstr>
      <vt:lpstr>Principle 8:  Derivatization</vt:lpstr>
      <vt:lpstr>Principle 8:  Derivatization Case study: 6-aminopenicillanic acid</vt:lpstr>
      <vt:lpstr>PowerPoint Presentation</vt:lpstr>
      <vt:lpstr>PRINCIPLE 9  Catalytic reagents (as selective as possible) are superior to stoichiometric reagents.</vt:lpstr>
      <vt:lpstr>Principle 9:  Catalytic reagents</vt:lpstr>
      <vt:lpstr>Principle 9:  Catalytic reagents Case study: Naproxen synthesis</vt:lpstr>
      <vt:lpstr>Principle 9:  Catalytic reagents Case study: producing paper</vt:lpstr>
      <vt:lpstr>PRINCIPLE 10  Chemical products should be designed so that at the end of their function they do not persist in the environment and break down into innocuous degradation products.</vt:lpstr>
      <vt:lpstr>Principle 10:  Biodegradability Case study: plasticizers</vt:lpstr>
      <vt:lpstr>PowerPoint Presentation</vt:lpstr>
      <vt:lpstr>PowerPoint Presentation</vt:lpstr>
      <vt:lpstr>PowerPoint Presentation</vt:lpstr>
      <vt:lpstr>PRINCIPLE 11  Analytical methodologies need to be further developed to allow for real-time, in-process monitoring and control prior to the formation of hazardous substances.</vt:lpstr>
      <vt:lpstr>Green Analytical Chemistry</vt:lpstr>
      <vt:lpstr>Role of Analytical Chemistry</vt:lpstr>
      <vt:lpstr>Continuous flow hydrogenation</vt:lpstr>
      <vt:lpstr>Continuous flow hydrogenation</vt:lpstr>
      <vt:lpstr>Continuous flow hydrogenation</vt:lpstr>
      <vt:lpstr>Commercial hydrogenation</vt:lpstr>
      <vt:lpstr>PRINCIPLE 12  Substances and the form of a substance used in a chemical process should be chosen so as to minimize the potential for chemical accidents, including releases, explosions, and fires.</vt:lpstr>
      <vt:lpstr>PowerPoint Presentation</vt:lpstr>
      <vt:lpstr>Flixborough (UK) 1974</vt:lpstr>
      <vt:lpstr>PowerPoint Presentation</vt:lpstr>
      <vt:lpstr>PowerPoint Presentation</vt:lpstr>
      <vt:lpstr>PowerPoint Presentation</vt:lpstr>
      <vt:lpstr>Green Chemistry Principles and life-cycle</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Fundaments of Green Chemistry</dc:title>
  <dc:creator>Mellor, Karolina</dc:creator>
  <cp:lastModifiedBy>Mellor, Karolina</cp:lastModifiedBy>
  <cp:revision>274</cp:revision>
  <dcterms:created xsi:type="dcterms:W3CDTF">2017-03-24T17:34:33Z</dcterms:created>
  <dcterms:modified xsi:type="dcterms:W3CDTF">2018-02-23T21:09:08Z</dcterms:modified>
</cp:coreProperties>
</file>