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2.jpg" ContentType="image/jpg"/>
  <Override PartName="/ppt/notesSlides/notesSlide2.xml" ContentType="application/vnd.openxmlformats-officedocument.presentationml.notesSlide+xml"/>
  <Override PartName="/ppt/media/image13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416" r:id="rId2"/>
    <p:sldId id="347" r:id="rId3"/>
    <p:sldId id="456" r:id="rId4"/>
    <p:sldId id="458" r:id="rId5"/>
    <p:sldId id="460" r:id="rId6"/>
    <p:sldId id="417" r:id="rId7"/>
    <p:sldId id="459" r:id="rId8"/>
    <p:sldId id="457" r:id="rId9"/>
    <p:sldId id="345" r:id="rId10"/>
    <p:sldId id="346" r:id="rId11"/>
    <p:sldId id="348" r:id="rId12"/>
    <p:sldId id="349" r:id="rId13"/>
    <p:sldId id="350" r:id="rId14"/>
    <p:sldId id="351" r:id="rId15"/>
    <p:sldId id="352" r:id="rId16"/>
    <p:sldId id="425" r:id="rId17"/>
    <p:sldId id="353" r:id="rId18"/>
    <p:sldId id="354" r:id="rId19"/>
    <p:sldId id="356" r:id="rId20"/>
    <p:sldId id="357" r:id="rId21"/>
    <p:sldId id="358" r:id="rId22"/>
    <p:sldId id="359" r:id="rId23"/>
    <p:sldId id="360" r:id="rId24"/>
    <p:sldId id="362" r:id="rId25"/>
    <p:sldId id="427" r:id="rId26"/>
    <p:sldId id="426" r:id="rId27"/>
    <p:sldId id="461" r:id="rId28"/>
    <p:sldId id="462" r:id="rId29"/>
    <p:sldId id="363" r:id="rId30"/>
    <p:sldId id="364" r:id="rId31"/>
    <p:sldId id="365" r:id="rId32"/>
    <p:sldId id="366" r:id="rId33"/>
    <p:sldId id="367" r:id="rId34"/>
    <p:sldId id="368" r:id="rId35"/>
    <p:sldId id="369" r:id="rId36"/>
    <p:sldId id="370" r:id="rId37"/>
    <p:sldId id="371" r:id="rId38"/>
    <p:sldId id="372" r:id="rId39"/>
    <p:sldId id="373" r:id="rId40"/>
    <p:sldId id="374" r:id="rId41"/>
    <p:sldId id="375" r:id="rId42"/>
    <p:sldId id="376" r:id="rId43"/>
    <p:sldId id="29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26" autoAdjust="0"/>
    <p:restoredTop sz="86508" autoAdjust="0"/>
  </p:normalViewPr>
  <p:slideViewPr>
    <p:cSldViewPr snapToGrid="0" snapToObjects="1">
      <p:cViewPr varScale="1">
        <p:scale>
          <a:sx n="66" d="100"/>
          <a:sy n="66" d="100"/>
        </p:scale>
        <p:origin x="798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62" d="100"/>
          <a:sy n="62" d="100"/>
        </p:scale>
        <p:origin x="2580" y="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84AE4-840A-6446-8BC3-664AD20DE1A5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857CD-EC52-C24C-8B5E-76CF1277D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56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Water_filtration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Parasite" TargetMode="External"/><Relationship Id="rId5" Type="http://schemas.openxmlformats.org/officeDocument/2006/relationships/hyperlink" Target="https://en.wikipedia.org/wiki/Bacteria" TargetMode="External"/><Relationship Id="rId4" Type="http://schemas.openxmlformats.org/officeDocument/2006/relationships/hyperlink" Target="https://en.wikipedia.org/wiki/Drinking_water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DBC99-33AB-8B45-8A9F-BE7F36C184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24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857CD-EC52-C24C-8B5E-76CF1277D5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2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Old version said avoiding resource depletion was not part of green chemistry!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2857CD-EC52-C24C-8B5E-76CF1277D57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95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857CD-EC52-C24C-8B5E-76CF1277D57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52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Or, should we make</a:t>
            </a:r>
            <a:r>
              <a:rPr lang="en-US" baseline="0" dirty="0"/>
              <a:t> sure that whatever we develop is sustainable for many years to come?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97CD4-A598-A54F-ADE7-BF9360DCAE8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66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CA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LifeStraw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 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Water filtration"/>
              </a:rPr>
              <a:t>water filter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designed to be used by one person to filter 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Drinking water"/>
              </a:rPr>
              <a:t>water for drinking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 filters a maximum of 4000 litres of water, enough for one person for three years. It removes almost all of waterborne 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Bacteria"/>
              </a:rPr>
              <a:t>bacteria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Parasite"/>
              </a:rPr>
              <a:t>parasites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b="0" i="0" u="none" strike="noStrike" kern="1200" baseline="300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sz="1200" b="0" i="0" u="none" strike="noStrike" kern="1200" baseline="300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CA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solarball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water purification device based on evaporation purification. It consists of a clear plastic sphere which users would fill with water and then wear on their heads. A </a:t>
            </a:r>
            <a:r>
              <a:rPr lang="en-CA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solarball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produce three liters of clean water per day.</a:t>
            </a:r>
            <a:endParaRPr lang="en-CA" sz="1200" b="0" i="0" u="none" strike="noStrike" kern="1200" baseline="300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2857CD-EC52-C24C-8B5E-76CF1277D57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06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AE57-CCBF-CB4E-AD34-B277A7AF8D45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80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AE57-CCBF-CB4E-AD34-B277A7AF8D45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59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AE57-CCBF-CB4E-AD34-B277A7AF8D45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77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AE57-CCBF-CB4E-AD34-B277A7AF8D45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1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AE57-CCBF-CB4E-AD34-B277A7AF8D45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62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AE57-CCBF-CB4E-AD34-B277A7AF8D45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82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AE57-CCBF-CB4E-AD34-B277A7AF8D45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058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AE57-CCBF-CB4E-AD34-B277A7AF8D45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72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AE57-CCBF-CB4E-AD34-B277A7AF8D45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58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AE57-CCBF-CB4E-AD34-B277A7AF8D45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0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AE57-CCBF-CB4E-AD34-B277A7AF8D45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24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-171015"/>
            <a:ext cx="71962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FAE57-CCBF-CB4E-AD34-B277A7AF8D45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3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3" Type="http://schemas.openxmlformats.org/officeDocument/2006/relationships/image" Target="../media/image27.tiff"/><Relationship Id="rId7" Type="http://schemas.openxmlformats.org/officeDocument/2006/relationships/image" Target="../media/image3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3674" y="320448"/>
            <a:ext cx="11246129" cy="12109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728A"/>
                </a:solidFill>
                <a:latin typeface="+mn-lt"/>
              </a:rPr>
              <a:t>Yale-UNIDO Train-the-Facilitator Workshop in Green Chemistry</a:t>
            </a:r>
            <a:endParaRPr lang="en-US" sz="4800" b="1" dirty="0">
              <a:solidFill>
                <a:srgbClr val="00728A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9307" y="1603217"/>
            <a:ext cx="9144000" cy="42132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728A"/>
                </a:solidFill>
                <a:latin typeface="+mn-lt"/>
              </a:rPr>
              <a:t>Sustainability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956D2F-7CCB-4003-8B17-95D77E1A2D20}"/>
              </a:ext>
            </a:extLst>
          </p:cNvPr>
          <p:cNvSpPr txBox="1"/>
          <p:nvPr/>
        </p:nvSpPr>
        <p:spPr>
          <a:xfrm>
            <a:off x="710350" y="6525717"/>
            <a:ext cx="5054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Image: Flickr, The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Glenium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Sky admixture, Author: BASF - We create chemistry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D391E3-0EA1-48F7-9F99-D8E52A973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198" y="2351996"/>
            <a:ext cx="5689600" cy="37960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5967" y="5204193"/>
            <a:ext cx="273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sz="1200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668" y="4446658"/>
            <a:ext cx="1020198" cy="1496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6191" y="5460687"/>
            <a:ext cx="2643612" cy="6873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0724" y="4341829"/>
            <a:ext cx="2874547" cy="8623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380C94-486C-464E-A80A-2F176439BF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72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40647" y="2740274"/>
            <a:ext cx="6910705" cy="1648978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5080" algn="ctr">
              <a:lnSpc>
                <a:spcPct val="114000"/>
              </a:lnSpc>
              <a:spcBef>
                <a:spcPts val="844"/>
              </a:spcBef>
              <a:tabLst>
                <a:tab pos="3926106" algn="l"/>
              </a:tabLst>
            </a:pPr>
            <a:r>
              <a:rPr sz="4800" spc="-5" dirty="0">
                <a:cs typeface="Calibri"/>
              </a:rPr>
              <a:t>Nobody</a:t>
            </a:r>
            <a:r>
              <a:rPr sz="4800" spc="5" dirty="0">
                <a:cs typeface="Calibri"/>
              </a:rPr>
              <a:t> </a:t>
            </a:r>
            <a:r>
              <a:rPr sz="4800" spc="-15" dirty="0">
                <a:cs typeface="Calibri"/>
              </a:rPr>
              <a:t>knows	what  sustainability really</a:t>
            </a:r>
            <a:r>
              <a:rPr sz="4800" spc="35" dirty="0">
                <a:cs typeface="Calibri"/>
              </a:rPr>
              <a:t> </a:t>
            </a:r>
            <a:r>
              <a:rPr sz="4800" spc="-5" dirty="0">
                <a:cs typeface="Calibri"/>
              </a:rPr>
              <a:t>means.</a:t>
            </a:r>
            <a:endParaRPr sz="4800" dirty="0"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04B73E-FC43-4FEE-86DA-C1BB3027D8A9}"/>
              </a:ext>
            </a:extLst>
          </p:cNvPr>
          <p:cNvSpPr/>
          <p:nvPr/>
        </p:nvSpPr>
        <p:spPr>
          <a:xfrm>
            <a:off x="5049077" y="224446"/>
            <a:ext cx="20938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Myth</a:t>
            </a:r>
            <a:r>
              <a:rPr lang="en-US" sz="4000" b="1" spc="-91" dirty="0">
                <a:cs typeface="Calibri"/>
              </a:rPr>
              <a:t> #</a:t>
            </a:r>
            <a:r>
              <a:rPr lang="en-US" sz="4000" b="1" dirty="0">
                <a:cs typeface="Calibri"/>
              </a:rPr>
              <a:t>1: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DE7DBB8-0C72-4D70-BB41-BA042B4FF15A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992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34440" y="3060013"/>
            <a:ext cx="9973277" cy="1331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/>
              <a:t>Sustainability presumes that resources are finite and should be used conservatively and wisely with a view to long-term priorities and consequences of the ways in which resources are used.</a:t>
            </a:r>
          </a:p>
        </p:txBody>
      </p:sp>
      <p:sp>
        <p:nvSpPr>
          <p:cNvPr id="4" name="Rectangle 3"/>
          <p:cNvSpPr/>
          <p:nvPr/>
        </p:nvSpPr>
        <p:spPr>
          <a:xfrm>
            <a:off x="1234440" y="1560126"/>
            <a:ext cx="9973277" cy="1331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/>
              <a:t>UN World Commission on Environment and Development: </a:t>
            </a:r>
            <a:r>
              <a:rPr lang="en-US" sz="2400" dirty="0">
                <a:solidFill>
                  <a:srgbClr val="00B050"/>
                </a:solidFill>
              </a:rPr>
              <a:t>“Sustainable development is development that meets the needs of the present without compromising the ability of future generations to meet their own needs.”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2717576" y="222896"/>
            <a:ext cx="67568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/>
              <a:t>The Definition of Sustainability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34440" y="4638132"/>
            <a:ext cx="9973277" cy="91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/>
              <a:t>In simplest terms, sustainability is about our children and our grandchildren, and the world we will leave them.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73444" y="5546993"/>
            <a:ext cx="5997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-5" dirty="0">
                <a:cs typeface="Calibri"/>
              </a:rPr>
              <a:t>- The Brundtland </a:t>
            </a:r>
            <a:r>
              <a:rPr lang="en-US" sz="2400" spc="-11" dirty="0">
                <a:cs typeface="Calibri"/>
              </a:rPr>
              <a:t>Report </a:t>
            </a:r>
            <a:r>
              <a:rPr lang="en-US" sz="2400" spc="-5" dirty="0">
                <a:cs typeface="Calibri"/>
              </a:rPr>
              <a:t>(Our Common </a:t>
            </a:r>
            <a:r>
              <a:rPr lang="en-US" sz="2400" spc="-11" dirty="0">
                <a:cs typeface="Calibri"/>
              </a:rPr>
              <a:t>Future)</a:t>
            </a:r>
            <a:endParaRPr lang="en-US" sz="24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95E6BD-6606-48BA-80AE-75E7299ED80F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10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7040879" y="1584964"/>
            <a:ext cx="3849475" cy="4741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157955" y="2903061"/>
            <a:ext cx="4258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Sustainability wants to avoid this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01646" y="3958733"/>
            <a:ext cx="4564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While also making sure we can lead comfortable lives.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5486293" y="2778293"/>
            <a:ext cx="1026244" cy="711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7D6804-43D2-41FD-BD05-AE1367658A34}"/>
              </a:ext>
            </a:extLst>
          </p:cNvPr>
          <p:cNvSpPr/>
          <p:nvPr/>
        </p:nvSpPr>
        <p:spPr>
          <a:xfrm>
            <a:off x="2706874" y="160173"/>
            <a:ext cx="67782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</a:rPr>
              <a:t>The Definition of Sustainability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34A173-2C17-42A7-886C-E46576A5737C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DD09C75-61D8-594C-ACB3-1369CC628E2E}"/>
              </a:ext>
            </a:extLst>
          </p:cNvPr>
          <p:cNvSpPr txBox="1"/>
          <p:nvPr/>
        </p:nvSpPr>
        <p:spPr>
          <a:xfrm>
            <a:off x="938151" y="6488668"/>
            <a:ext cx="1729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 Source: Wikipedia</a:t>
            </a:r>
          </a:p>
        </p:txBody>
      </p:sp>
    </p:spTree>
    <p:extLst>
      <p:ext uri="{BB962C8B-B14F-4D97-AF65-F5344CB8AC3E}">
        <p14:creationId xmlns:p14="http://schemas.microsoft.com/office/powerpoint/2010/main" val="1699676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26714" y="2978858"/>
            <a:ext cx="6338571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800" spc="-15" dirty="0">
                <a:cs typeface="Calibri"/>
              </a:rPr>
              <a:t>S</a:t>
            </a:r>
            <a:r>
              <a:rPr sz="4800" spc="-15" dirty="0">
                <a:cs typeface="Calibri"/>
              </a:rPr>
              <a:t>ustainability</a:t>
            </a:r>
            <a:r>
              <a:rPr sz="4800" spc="40" dirty="0">
                <a:cs typeface="Calibri"/>
              </a:rPr>
              <a:t> </a:t>
            </a:r>
            <a:r>
              <a:rPr sz="4800" spc="-5" dirty="0">
                <a:cs typeface="Calibri"/>
              </a:rPr>
              <a:t>is</a:t>
            </a:r>
            <a:r>
              <a:rPr lang="en-US" sz="4800" spc="-5" dirty="0">
                <a:cs typeface="Calibri"/>
              </a:rPr>
              <a:t> </a:t>
            </a:r>
            <a:r>
              <a:rPr sz="4800" spc="-5" dirty="0">
                <a:cs typeface="Calibri"/>
              </a:rPr>
              <a:t>all</a:t>
            </a:r>
            <a:r>
              <a:rPr sz="4800" spc="-80" dirty="0">
                <a:cs typeface="Calibri"/>
              </a:rPr>
              <a:t> </a:t>
            </a:r>
            <a:r>
              <a:rPr sz="4800" spc="-5" dirty="0">
                <a:cs typeface="Calibri"/>
              </a:rPr>
              <a:t>about </a:t>
            </a:r>
            <a:r>
              <a:rPr sz="4800" dirty="0">
                <a:cs typeface="Calibri"/>
              </a:rPr>
              <a:t> the</a:t>
            </a:r>
            <a:r>
              <a:rPr sz="4800" spc="-80" dirty="0">
                <a:cs typeface="Calibri"/>
              </a:rPr>
              <a:t> </a:t>
            </a:r>
            <a:r>
              <a:rPr sz="4800" spc="-20" dirty="0">
                <a:cs typeface="Calibri"/>
              </a:rPr>
              <a:t>environment.</a:t>
            </a:r>
            <a:endParaRPr sz="4800" dirty="0"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440B34-DB7D-42BB-8950-41680451F743}"/>
              </a:ext>
            </a:extLst>
          </p:cNvPr>
          <p:cNvSpPr/>
          <p:nvPr/>
        </p:nvSpPr>
        <p:spPr>
          <a:xfrm>
            <a:off x="5054914" y="185000"/>
            <a:ext cx="20821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Myth</a:t>
            </a:r>
            <a:r>
              <a:rPr lang="en-US" sz="4000" b="1" spc="-91" dirty="0">
                <a:cs typeface="Calibri"/>
              </a:rPr>
              <a:t> #2</a:t>
            </a:r>
            <a:r>
              <a:rPr lang="en-US" sz="4000" b="1" dirty="0">
                <a:cs typeface="Calibri"/>
              </a:rPr>
              <a:t>: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2B984F2-A3D2-4E87-A083-C4782265DE9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530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8364" y="291519"/>
            <a:ext cx="10595270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4000" b="1" spc="-5" dirty="0">
                <a:latin typeface="+mn-lt"/>
                <a:cs typeface="Arial"/>
              </a:rPr>
              <a:t>Sustainability</a:t>
            </a:r>
            <a:r>
              <a:rPr lang="en-US" sz="4000" b="1" spc="-5" dirty="0">
                <a:latin typeface="+mn-lt"/>
                <a:cs typeface="Arial"/>
              </a:rPr>
              <a:t> is Not Just About the Environment</a:t>
            </a:r>
            <a:endParaRPr sz="4000" b="1" dirty="0">
              <a:latin typeface="+mn-lt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19200" y="3883217"/>
            <a:ext cx="9875520" cy="14584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14000"/>
              </a:lnSpc>
              <a:spcBef>
                <a:spcPts val="600"/>
              </a:spcBef>
            </a:pPr>
            <a:r>
              <a:rPr lang="en-US" sz="2800" spc="-11" dirty="0">
                <a:cs typeface="Calibri"/>
              </a:rPr>
              <a:t>This requires giving all </a:t>
            </a:r>
            <a:r>
              <a:rPr sz="2800" spc="-11" dirty="0">
                <a:cs typeface="Calibri"/>
              </a:rPr>
              <a:t>countries</a:t>
            </a:r>
            <a:r>
              <a:rPr sz="2800" spc="-20" dirty="0">
                <a:cs typeface="Calibri"/>
              </a:rPr>
              <a:t> </a:t>
            </a:r>
            <a:r>
              <a:rPr sz="2800" spc="-5" dirty="0">
                <a:cs typeface="Calibri"/>
              </a:rPr>
              <a:t>access </a:t>
            </a:r>
            <a:r>
              <a:rPr sz="2800" spc="-15" dirty="0">
                <a:cs typeface="Calibri"/>
              </a:rPr>
              <a:t>to natural resources</a:t>
            </a:r>
            <a:r>
              <a:rPr lang="en-US" sz="2800" spc="-15" dirty="0">
                <a:cs typeface="Calibri"/>
              </a:rPr>
              <a:t> such as</a:t>
            </a:r>
            <a:r>
              <a:rPr sz="2800" spc="-15" dirty="0">
                <a:cs typeface="Calibri"/>
              </a:rPr>
              <a:t> </a:t>
            </a:r>
            <a:r>
              <a:rPr sz="2800" spc="-60" dirty="0">
                <a:cs typeface="Calibri"/>
              </a:rPr>
              <a:t>water, </a:t>
            </a:r>
            <a:r>
              <a:rPr sz="2800" spc="-15" dirty="0">
                <a:cs typeface="Calibri"/>
              </a:rPr>
              <a:t>energy</a:t>
            </a:r>
            <a:r>
              <a:rPr lang="en-US" sz="2800" spc="-15" dirty="0">
                <a:cs typeface="Calibri"/>
              </a:rPr>
              <a:t>,</a:t>
            </a:r>
            <a:r>
              <a:rPr sz="2800" spc="-15" dirty="0">
                <a:cs typeface="Calibri"/>
              </a:rPr>
              <a:t> </a:t>
            </a:r>
            <a:r>
              <a:rPr sz="2800" spc="-5" dirty="0">
                <a:cs typeface="Calibri"/>
              </a:rPr>
              <a:t>and </a:t>
            </a:r>
            <a:r>
              <a:rPr sz="2800" spc="-15" dirty="0">
                <a:cs typeface="Calibri"/>
              </a:rPr>
              <a:t>food</a:t>
            </a:r>
            <a:r>
              <a:rPr lang="en-US" sz="2800" spc="-15" dirty="0">
                <a:cs typeface="Calibri"/>
              </a:rPr>
              <a:t> - </a:t>
            </a:r>
            <a:r>
              <a:rPr sz="2800" spc="-15" dirty="0">
                <a:cs typeface="Calibri"/>
              </a:rPr>
              <a:t>all </a:t>
            </a:r>
            <a:r>
              <a:rPr sz="2800" spc="-5" dirty="0">
                <a:cs typeface="Calibri"/>
              </a:rPr>
              <a:t>of which </a:t>
            </a:r>
            <a:r>
              <a:rPr sz="2800" spc="-11" dirty="0">
                <a:cs typeface="Calibri"/>
              </a:rPr>
              <a:t>come, </a:t>
            </a:r>
            <a:r>
              <a:rPr sz="2800" spc="-5" dirty="0">
                <a:cs typeface="Calibri"/>
              </a:rPr>
              <a:t>one </a:t>
            </a:r>
            <a:r>
              <a:rPr sz="2800" spc="-31" dirty="0">
                <a:cs typeface="Calibri"/>
              </a:rPr>
              <a:t>way </a:t>
            </a:r>
            <a:r>
              <a:rPr sz="2800" spc="-5" dirty="0">
                <a:cs typeface="Calibri"/>
              </a:rPr>
              <a:t>or </a:t>
            </a:r>
            <a:r>
              <a:rPr sz="2800" spc="-35" dirty="0">
                <a:cs typeface="Calibri"/>
              </a:rPr>
              <a:t>another, </a:t>
            </a:r>
            <a:r>
              <a:rPr sz="2800" spc="-15" dirty="0">
                <a:cs typeface="Calibri"/>
              </a:rPr>
              <a:t>from </a:t>
            </a:r>
            <a:r>
              <a:rPr sz="2800" spc="-5" dirty="0">
                <a:cs typeface="Calibri"/>
              </a:rPr>
              <a:t>the </a:t>
            </a:r>
            <a:r>
              <a:rPr sz="2800" spc="-15" dirty="0">
                <a:cs typeface="Calibri"/>
              </a:rPr>
              <a:t>environment.</a:t>
            </a:r>
            <a:endParaRPr sz="28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2B3EDE-F33D-4FB1-B52C-1BD254BCC6F9}"/>
              </a:ext>
            </a:extLst>
          </p:cNvPr>
          <p:cNvSpPr/>
          <p:nvPr/>
        </p:nvSpPr>
        <p:spPr>
          <a:xfrm>
            <a:off x="1219200" y="1901813"/>
            <a:ext cx="9875520" cy="153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/>
              <a:t>Sustainability includes a broad group social and economic development issues including: poverty, hunger, health, education, climate change, water, sanitation, energy, and environment.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9EF784-2490-44B4-B569-014167F2083B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079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ChangeAspect="1"/>
          </p:cNvSpPr>
          <p:nvPr/>
        </p:nvSpPr>
        <p:spPr>
          <a:xfrm>
            <a:off x="4566175" y="890766"/>
            <a:ext cx="7047735" cy="5820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1043426" y="1482304"/>
            <a:ext cx="5144014" cy="1331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spc="-5" dirty="0">
                <a:cs typeface="Calibri"/>
              </a:rPr>
              <a:t>Sustainability has </a:t>
            </a:r>
            <a:r>
              <a:rPr lang="en-US" sz="2400" spc="-20" dirty="0">
                <a:cs typeface="Calibri"/>
              </a:rPr>
              <a:t>transformed into </a:t>
            </a:r>
            <a:r>
              <a:rPr lang="en-US" sz="2400" spc="-5" dirty="0">
                <a:cs typeface="Calibri"/>
              </a:rPr>
              <a:t>an </a:t>
            </a:r>
            <a:r>
              <a:rPr lang="en-US" sz="2400" spc="-20" dirty="0">
                <a:cs typeface="Calibri"/>
              </a:rPr>
              <a:t>environmental </a:t>
            </a:r>
            <a:r>
              <a:rPr lang="en-US" sz="2400" spc="-15" dirty="0">
                <a:cs typeface="Calibri"/>
              </a:rPr>
              <a:t>term </a:t>
            </a:r>
            <a:r>
              <a:rPr lang="en-US" sz="2400" spc="-5" dirty="0">
                <a:cs typeface="Calibri"/>
              </a:rPr>
              <a:t>because the </a:t>
            </a:r>
            <a:r>
              <a:rPr lang="en-US" sz="2400" dirty="0"/>
              <a:t>economy is driven by natural resources.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3426" y="3372756"/>
            <a:ext cx="4612082" cy="2594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>
              <a:lnSpc>
                <a:spcPct val="114000"/>
              </a:lnSpc>
              <a:spcBef>
                <a:spcPts val="600"/>
              </a:spcBef>
            </a:pPr>
            <a:r>
              <a:rPr lang="en-US" sz="2400" dirty="0">
                <a:cs typeface="Calibri"/>
              </a:rPr>
              <a:t>If</a:t>
            </a:r>
            <a:r>
              <a:rPr lang="en-US" sz="2400" b="1" dirty="0">
                <a:cs typeface="Calibri"/>
              </a:rPr>
              <a:t> </a:t>
            </a:r>
            <a:r>
              <a:rPr lang="en-US" sz="2400" spc="-15" dirty="0">
                <a:cs typeface="Calibri"/>
              </a:rPr>
              <a:t>too many </a:t>
            </a:r>
            <a:r>
              <a:rPr lang="en-US" sz="2400" dirty="0">
                <a:cs typeface="Calibri"/>
              </a:rPr>
              <a:t>of </a:t>
            </a:r>
            <a:r>
              <a:rPr lang="en-US" sz="2400" spc="-5" dirty="0">
                <a:cs typeface="Calibri"/>
              </a:rPr>
              <a:t>us use </a:t>
            </a:r>
            <a:r>
              <a:rPr lang="en-US" sz="2400" spc="-15" dirty="0">
                <a:cs typeface="Calibri"/>
              </a:rPr>
              <a:t>resources inefficiently </a:t>
            </a:r>
            <a:r>
              <a:rPr lang="en-US" sz="2400" dirty="0">
                <a:cs typeface="Calibri"/>
              </a:rPr>
              <a:t>or </a:t>
            </a:r>
            <a:r>
              <a:rPr lang="en-US" sz="2400" spc="-25" dirty="0">
                <a:cs typeface="Calibri"/>
              </a:rPr>
              <a:t>generate </a:t>
            </a:r>
            <a:r>
              <a:rPr lang="en-US" sz="2400" spc="-20" dirty="0">
                <a:cs typeface="Calibri"/>
              </a:rPr>
              <a:t>waste </a:t>
            </a:r>
            <a:r>
              <a:rPr lang="en-US" sz="2400" spc="-15" dirty="0">
                <a:cs typeface="Calibri"/>
              </a:rPr>
              <a:t>too </a:t>
            </a:r>
            <a:r>
              <a:rPr lang="en-US" sz="2400" spc="-5" dirty="0">
                <a:cs typeface="Calibri"/>
              </a:rPr>
              <a:t>quickly </a:t>
            </a:r>
            <a:r>
              <a:rPr lang="en-US" sz="2400" spc="-25" dirty="0">
                <a:cs typeface="Calibri"/>
              </a:rPr>
              <a:t>for </a:t>
            </a:r>
            <a:r>
              <a:rPr lang="en-US" sz="2400" spc="-5" dirty="0">
                <a:cs typeface="Calibri"/>
              </a:rPr>
              <a:t>the </a:t>
            </a:r>
            <a:r>
              <a:rPr lang="en-US" sz="2400" spc="-15" dirty="0">
                <a:cs typeface="Calibri"/>
              </a:rPr>
              <a:t>environment </a:t>
            </a:r>
            <a:r>
              <a:rPr lang="en-US" sz="2400" spc="-20" dirty="0">
                <a:cs typeface="Calibri"/>
              </a:rPr>
              <a:t>to </a:t>
            </a:r>
            <a:r>
              <a:rPr lang="en-US" sz="2400" spc="-5" dirty="0">
                <a:cs typeface="Calibri"/>
              </a:rPr>
              <a:t>absorb and </a:t>
            </a:r>
            <a:r>
              <a:rPr lang="en-US" sz="2400" spc="-11" dirty="0">
                <a:cs typeface="Calibri"/>
              </a:rPr>
              <a:t>process, </a:t>
            </a:r>
            <a:r>
              <a:rPr lang="en-US" sz="2400" spc="-15" dirty="0">
                <a:cs typeface="Calibri"/>
              </a:rPr>
              <a:t>future generations </a:t>
            </a:r>
            <a:r>
              <a:rPr lang="en-US" sz="2400" spc="-11" dirty="0">
                <a:cs typeface="Calibri"/>
              </a:rPr>
              <a:t>won’t </a:t>
            </a:r>
            <a:r>
              <a:rPr lang="en-US" sz="2400" spc="-5" dirty="0">
                <a:cs typeface="Calibri"/>
              </a:rPr>
              <a:t>be able </a:t>
            </a:r>
            <a:r>
              <a:rPr lang="en-US" sz="2400" spc="-20" dirty="0">
                <a:cs typeface="Calibri"/>
              </a:rPr>
              <a:t>to </a:t>
            </a:r>
            <a:r>
              <a:rPr lang="en-US" sz="2400" spc="-11" dirty="0">
                <a:cs typeface="Calibri"/>
              </a:rPr>
              <a:t>meet </a:t>
            </a:r>
            <a:r>
              <a:rPr lang="en-US" sz="2400" spc="-5" dirty="0">
                <a:cs typeface="Calibri"/>
              </a:rPr>
              <a:t>their</a:t>
            </a:r>
            <a:r>
              <a:rPr lang="en-US" sz="2400" spc="-100" dirty="0">
                <a:cs typeface="Calibri"/>
              </a:rPr>
              <a:t> </a:t>
            </a:r>
            <a:r>
              <a:rPr lang="en-US" sz="2400" spc="-5" dirty="0">
                <a:cs typeface="Calibri"/>
              </a:rPr>
              <a:t>needs.</a:t>
            </a:r>
            <a:endParaRPr lang="en-US" sz="2400" dirty="0">
              <a:cs typeface="Calibri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76FB4E-ACC0-4251-9197-1537D626865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2">
            <a:extLst>
              <a:ext uri="{FF2B5EF4-FFF2-40B4-BE49-F238E27FC236}">
                <a16:creationId xmlns:a16="http://schemas.microsoft.com/office/drawing/2014/main" id="{5C3DB366-35C0-41D2-B84C-E4FEF3523599}"/>
              </a:ext>
            </a:extLst>
          </p:cNvPr>
          <p:cNvSpPr txBox="1">
            <a:spLocks/>
          </p:cNvSpPr>
          <p:nvPr/>
        </p:nvSpPr>
        <p:spPr>
          <a:xfrm>
            <a:off x="798364" y="261039"/>
            <a:ext cx="10595270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4000" b="1" spc="-5">
                <a:latin typeface="+mn-lt"/>
                <a:cs typeface="Arial"/>
              </a:rPr>
              <a:t>Sustainability is Not Just About the Environment</a:t>
            </a:r>
            <a:endParaRPr lang="en-US" sz="4000" b="1" dirty="0">
              <a:latin typeface="+mn-lt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9197D8-C702-3C44-9961-185293E1F885}"/>
              </a:ext>
            </a:extLst>
          </p:cNvPr>
          <p:cNvSpPr txBox="1"/>
          <p:nvPr/>
        </p:nvSpPr>
        <p:spPr>
          <a:xfrm>
            <a:off x="1014351" y="6488668"/>
            <a:ext cx="1729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 Source: Wikipedia</a:t>
            </a:r>
          </a:p>
        </p:txBody>
      </p:sp>
    </p:spTree>
    <p:extLst>
      <p:ext uri="{BB962C8B-B14F-4D97-AF65-F5344CB8AC3E}">
        <p14:creationId xmlns:p14="http://schemas.microsoft.com/office/powerpoint/2010/main" val="39373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90" y="1151914"/>
            <a:ext cx="9401697" cy="568526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76FB4E-ACC0-4251-9197-1537D626865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2">
            <a:extLst>
              <a:ext uri="{FF2B5EF4-FFF2-40B4-BE49-F238E27FC236}">
                <a16:creationId xmlns:a16="http://schemas.microsoft.com/office/drawing/2014/main" id="{5C3DB366-35C0-41D2-B84C-E4FEF3523599}"/>
              </a:ext>
            </a:extLst>
          </p:cNvPr>
          <p:cNvSpPr txBox="1">
            <a:spLocks/>
          </p:cNvSpPr>
          <p:nvPr/>
        </p:nvSpPr>
        <p:spPr>
          <a:xfrm>
            <a:off x="798364" y="306759"/>
            <a:ext cx="10595270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4000" b="1" spc="-5" dirty="0">
                <a:latin typeface="+mn-lt"/>
                <a:cs typeface="Arial"/>
              </a:rPr>
              <a:t>Sustainability is Not Just About the Environment</a:t>
            </a:r>
            <a:endParaRPr lang="en-US" sz="4000" b="1" dirty="0">
              <a:latin typeface="+mn-lt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07173" y="6420575"/>
            <a:ext cx="82716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https://www.un.org/sustainabledevelopment/sustainable-development-goals/</a:t>
            </a:r>
          </a:p>
        </p:txBody>
      </p:sp>
    </p:spTree>
    <p:extLst>
      <p:ext uri="{BB962C8B-B14F-4D97-AF65-F5344CB8AC3E}">
        <p14:creationId xmlns:p14="http://schemas.microsoft.com/office/powerpoint/2010/main" val="1117052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8870" y="2951133"/>
            <a:ext cx="9954260" cy="6796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ts val="5200"/>
              </a:lnSpc>
              <a:spcBef>
                <a:spcPts val="844"/>
              </a:spcBef>
              <a:tabLst>
                <a:tab pos="4130571" algn="l"/>
              </a:tabLst>
            </a:pPr>
            <a:r>
              <a:rPr sz="4800" spc="-15" dirty="0">
                <a:cs typeface="Calibri"/>
              </a:rPr>
              <a:t>“Sustainable”</a:t>
            </a:r>
            <a:r>
              <a:rPr sz="4800" spc="31" dirty="0">
                <a:cs typeface="Calibri"/>
              </a:rPr>
              <a:t> </a:t>
            </a:r>
            <a:r>
              <a:rPr sz="4800" spc="-5" dirty="0">
                <a:cs typeface="Calibri"/>
              </a:rPr>
              <a:t>is	</a:t>
            </a:r>
            <a:r>
              <a:rPr sz="4800" dirty="0">
                <a:cs typeface="Calibri"/>
              </a:rPr>
              <a:t>a</a:t>
            </a:r>
            <a:r>
              <a:rPr sz="4800" spc="-65" dirty="0">
                <a:cs typeface="Calibri"/>
              </a:rPr>
              <a:t> </a:t>
            </a:r>
            <a:r>
              <a:rPr sz="4800" spc="-31" dirty="0">
                <a:cs typeface="Calibri"/>
              </a:rPr>
              <a:t>synonym </a:t>
            </a:r>
            <a:r>
              <a:rPr sz="4800" dirty="0">
                <a:cs typeface="Calibri"/>
              </a:rPr>
              <a:t> </a:t>
            </a:r>
            <a:r>
              <a:rPr sz="4800" spc="-31" dirty="0">
                <a:cs typeface="Calibri"/>
              </a:rPr>
              <a:t>for</a:t>
            </a:r>
            <a:r>
              <a:rPr sz="4800" spc="-60" dirty="0">
                <a:cs typeface="Calibri"/>
              </a:rPr>
              <a:t> </a:t>
            </a:r>
            <a:r>
              <a:rPr sz="4800" spc="-75" dirty="0">
                <a:cs typeface="Calibri"/>
              </a:rPr>
              <a:t>“green”</a:t>
            </a:r>
            <a:r>
              <a:rPr lang="en-US" sz="4800" spc="-75" dirty="0">
                <a:cs typeface="Calibri"/>
              </a:rPr>
              <a:t>.</a:t>
            </a:r>
            <a:endParaRPr sz="4800" dirty="0"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B192D5-DDD8-4CA5-A69A-4DB1293F3147}"/>
              </a:ext>
            </a:extLst>
          </p:cNvPr>
          <p:cNvSpPr/>
          <p:nvPr/>
        </p:nvSpPr>
        <p:spPr>
          <a:xfrm>
            <a:off x="5054914" y="185000"/>
            <a:ext cx="20821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Myth</a:t>
            </a:r>
            <a:r>
              <a:rPr lang="en-US" sz="4000" b="1" spc="-91" dirty="0">
                <a:cs typeface="Calibri"/>
              </a:rPr>
              <a:t> #3</a:t>
            </a:r>
            <a:r>
              <a:rPr lang="en-US" sz="4000" b="1" dirty="0">
                <a:cs typeface="Calibri"/>
              </a:rPr>
              <a:t>: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F285B23-5F9C-4F19-9A55-3FE501C8324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180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D828B0-50A4-404F-85EC-41C1A81B0C81}"/>
              </a:ext>
            </a:extLst>
          </p:cNvPr>
          <p:cNvSpPr/>
          <p:nvPr/>
        </p:nvSpPr>
        <p:spPr>
          <a:xfrm>
            <a:off x="3615452" y="185000"/>
            <a:ext cx="49611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&amp; Green</a:t>
            </a:r>
            <a:endParaRPr lang="en-US" sz="4000" b="1" dirty="0"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433DAB-260A-4B36-90C6-D4DBDECF71E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021081" y="1498283"/>
            <a:ext cx="4663440" cy="823912"/>
          </a:xfrm>
        </p:spPr>
        <p:txBody>
          <a:bodyPr anchor="ctr">
            <a:normAutofit/>
          </a:bodyPr>
          <a:lstStyle/>
          <a:p>
            <a:r>
              <a:rPr lang="en-US" sz="3000" dirty="0"/>
              <a:t>Green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021080" y="2245994"/>
            <a:ext cx="4976495" cy="4167925"/>
          </a:xfrm>
        </p:spPr>
        <p:txBody>
          <a:bodyPr>
            <a:noAutofit/>
          </a:bodyPr>
          <a:lstStyle/>
          <a:p>
            <a:pPr>
              <a:lnSpc>
                <a:spcPct val="124000"/>
              </a:lnSpc>
            </a:pPr>
            <a:r>
              <a:rPr lang="en-US" sz="2200" dirty="0"/>
              <a:t>Green concepts tend to focus on technologies/products causing </a:t>
            </a:r>
            <a:r>
              <a:rPr lang="en-US" sz="2200" b="1" dirty="0"/>
              <a:t>less harm to human health and the environment </a:t>
            </a:r>
          </a:p>
          <a:p>
            <a:pPr>
              <a:lnSpc>
                <a:spcPct val="124000"/>
              </a:lnSpc>
            </a:pPr>
            <a:r>
              <a:rPr lang="en-US" sz="2200" dirty="0"/>
              <a:t>Avoiding resource depletion is a part of green chemistry (it’s one of the principles of green chemistry)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1498283"/>
            <a:ext cx="4785360" cy="823912"/>
          </a:xfrm>
        </p:spPr>
        <p:txBody>
          <a:bodyPr anchor="ctr">
            <a:normAutofit/>
          </a:bodyPr>
          <a:lstStyle/>
          <a:p>
            <a:r>
              <a:rPr lang="en-US" sz="3000" dirty="0"/>
              <a:t>Sustainability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2322195"/>
            <a:ext cx="4976495" cy="3684588"/>
          </a:xfrm>
        </p:spPr>
        <p:txBody>
          <a:bodyPr>
            <a:normAutofit/>
          </a:bodyPr>
          <a:lstStyle/>
          <a:p>
            <a:pPr>
              <a:lnSpc>
                <a:spcPct val="134000"/>
              </a:lnSpc>
            </a:pPr>
            <a:r>
              <a:rPr lang="en-US" sz="2200" dirty="0"/>
              <a:t>Sustainability and green overlap since a sustainable solution has to preserve health and environment</a:t>
            </a:r>
          </a:p>
          <a:p>
            <a:pPr>
              <a:lnSpc>
                <a:spcPct val="134000"/>
              </a:lnSpc>
            </a:pPr>
            <a:r>
              <a:rPr lang="en-US" sz="2200" dirty="0"/>
              <a:t>Sustainability adds </a:t>
            </a:r>
            <a:r>
              <a:rPr lang="en-US" sz="2200" b="1" dirty="0"/>
              <a:t>social </a:t>
            </a:r>
            <a:r>
              <a:rPr lang="en-US" sz="2200" dirty="0"/>
              <a:t>and</a:t>
            </a:r>
            <a:r>
              <a:rPr lang="en-US" sz="2200" b="1" dirty="0"/>
              <a:t> economic factors</a:t>
            </a:r>
          </a:p>
        </p:txBody>
      </p:sp>
    </p:spTree>
    <p:extLst>
      <p:ext uri="{BB962C8B-B14F-4D97-AF65-F5344CB8AC3E}">
        <p14:creationId xmlns:p14="http://schemas.microsoft.com/office/powerpoint/2010/main" val="1564135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372869" y="3127705"/>
            <a:ext cx="9446261" cy="761747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R="5080" algn="ctr">
              <a:lnSpc>
                <a:spcPts val="5200"/>
              </a:lnSpc>
              <a:spcBef>
                <a:spcPts val="740"/>
              </a:spcBef>
              <a:tabLst>
                <a:tab pos="3022524" algn="l"/>
              </a:tabLst>
            </a:pPr>
            <a:r>
              <a:rPr lang="en-US" sz="4800" spc="-40" dirty="0">
                <a:cs typeface="Calibri"/>
              </a:rPr>
              <a:t>Sustainability is </a:t>
            </a:r>
            <a:r>
              <a:rPr sz="4800" spc="-5" dirty="0">
                <a:cs typeface="Calibri"/>
              </a:rPr>
              <a:t>all</a:t>
            </a:r>
            <a:r>
              <a:rPr sz="4800" spc="-80" dirty="0">
                <a:cs typeface="Calibri"/>
              </a:rPr>
              <a:t> </a:t>
            </a:r>
            <a:r>
              <a:rPr sz="4800" spc="-5" dirty="0">
                <a:cs typeface="Calibri"/>
              </a:rPr>
              <a:t>about</a:t>
            </a:r>
            <a:r>
              <a:rPr sz="4800" dirty="0">
                <a:cs typeface="Calibri"/>
              </a:rPr>
              <a:t> </a:t>
            </a:r>
            <a:r>
              <a:rPr sz="4800" spc="-15" dirty="0">
                <a:cs typeface="Calibri"/>
              </a:rPr>
              <a:t>recycling.</a:t>
            </a:r>
            <a:endParaRPr sz="48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F6FF12-D291-4ECD-A946-3013440B8E45}"/>
              </a:ext>
            </a:extLst>
          </p:cNvPr>
          <p:cNvSpPr/>
          <p:nvPr/>
        </p:nvSpPr>
        <p:spPr>
          <a:xfrm>
            <a:off x="5054914" y="185000"/>
            <a:ext cx="20821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Myth</a:t>
            </a:r>
            <a:r>
              <a:rPr lang="en-US" sz="4000" b="1" spc="-91" dirty="0">
                <a:cs typeface="Calibri"/>
              </a:rPr>
              <a:t> #4</a:t>
            </a:r>
            <a:r>
              <a:rPr lang="en-US" sz="4000" b="1" dirty="0">
                <a:cs typeface="Calibri"/>
              </a:rPr>
              <a:t>: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C28A63A-8122-49CB-8BB8-680C850449B4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387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41AEF-86A7-3C46-89F8-957D556BC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Karolina Mellor, PhD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AF6C63-3A4D-EF4F-A83E-4DC91BB0E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7850"/>
            <a:ext cx="2639096" cy="395864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B1C6C7-12B9-6242-A72A-6A89B5C735EA}"/>
              </a:ext>
            </a:extLst>
          </p:cNvPr>
          <p:cNvSpPr txBox="1"/>
          <p:nvPr/>
        </p:nvSpPr>
        <p:spPr>
          <a:xfrm>
            <a:off x="4240018" y="1690688"/>
            <a:ext cx="7113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Program Manager and Green Chemistry Educator at the </a:t>
            </a:r>
            <a:r>
              <a:rPr lang="en-US" sz="2000" b="1" dirty="0">
                <a:solidFill>
                  <a:srgbClr val="00B050"/>
                </a:solidFill>
              </a:rPr>
              <a:t>Center </a:t>
            </a:r>
            <a:r>
              <a:rPr lang="en-US" sz="2000" b="1" i="1" dirty="0">
                <a:solidFill>
                  <a:srgbClr val="00B050"/>
                </a:solidFill>
              </a:rPr>
              <a:t>for</a:t>
            </a:r>
            <a:r>
              <a:rPr lang="en-US" sz="2000" b="1" dirty="0">
                <a:solidFill>
                  <a:srgbClr val="00B050"/>
                </a:solidFill>
              </a:rPr>
              <a:t> Green Chemistry </a:t>
            </a:r>
            <a:r>
              <a:rPr lang="en-US" sz="2000" b="1" i="1" dirty="0">
                <a:solidFill>
                  <a:srgbClr val="00B050"/>
                </a:solidFill>
              </a:rPr>
              <a:t>and</a:t>
            </a:r>
            <a:r>
              <a:rPr lang="en-US" sz="2000" b="1" dirty="0">
                <a:solidFill>
                  <a:srgbClr val="00B050"/>
                </a:solidFill>
              </a:rPr>
              <a:t> Green Engineering at Yale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E86064-8964-1E4D-AEA1-602BCBDE52DC}"/>
              </a:ext>
            </a:extLst>
          </p:cNvPr>
          <p:cNvSpPr txBox="1"/>
          <p:nvPr/>
        </p:nvSpPr>
        <p:spPr>
          <a:xfrm>
            <a:off x="4318610" y="2582821"/>
            <a:ext cx="787338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10+ years of biotech academic and professional experience –MSc in biotechnology, PhD in molecular biology.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5+ years at the Center for Green Chemistry &amp; Green Engineering </a:t>
            </a:r>
            <a:r>
              <a:rPr lang="en-US"/>
              <a:t>at Yale.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Expertise in research translation to educational materials including classes, workshops, publications, case studies, educational games and online certificates.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Technology transfer experience.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Received three National Science Foundation (NSF) educational grants.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Currently co-leads operations, outreach and development of the Center for Green Chemistry and Green Engineering.</a:t>
            </a:r>
          </a:p>
        </p:txBody>
      </p:sp>
    </p:spTree>
    <p:extLst>
      <p:ext uri="{BB962C8B-B14F-4D97-AF65-F5344CB8AC3E}">
        <p14:creationId xmlns:p14="http://schemas.microsoft.com/office/powerpoint/2010/main" val="3697107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52128" y="2696649"/>
            <a:ext cx="6228728" cy="184101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dirty="0">
                <a:latin typeface="+mn-lt"/>
              </a:rPr>
              <a:t>A question we need to ask:</a:t>
            </a: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r>
              <a:rPr b="1" dirty="0">
                <a:latin typeface="+mn-lt"/>
              </a:rPr>
              <a:t>Is </a:t>
            </a:r>
            <a:r>
              <a:rPr b="1" spc="-20" dirty="0">
                <a:latin typeface="+mn-lt"/>
              </a:rPr>
              <a:t>recycling</a:t>
            </a:r>
            <a:r>
              <a:rPr b="1" spc="-40" dirty="0">
                <a:latin typeface="+mn-lt"/>
              </a:rPr>
              <a:t> </a:t>
            </a:r>
            <a:r>
              <a:rPr b="1" spc="-20" dirty="0">
                <a:latin typeface="+mn-lt"/>
              </a:rPr>
              <a:t>sustainable?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AE9DD3-9F25-4451-B1C4-B5A3F697462E}"/>
              </a:ext>
            </a:extLst>
          </p:cNvPr>
          <p:cNvSpPr/>
          <p:nvPr/>
        </p:nvSpPr>
        <p:spPr>
          <a:xfrm>
            <a:off x="3052128" y="230720"/>
            <a:ext cx="60877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and Recycling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C875864-17BA-4A44-B605-ECF241833C63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9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2040" y="3001404"/>
            <a:ext cx="5176520" cy="2044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lvl="1" indent="-457189">
              <a:lnSpc>
                <a:spcPct val="114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2600" dirty="0"/>
              <a:t>Converting waste materials into new materials and objects.</a:t>
            </a:r>
          </a:p>
          <a:p>
            <a:pPr marL="548640" lvl="1" indent="-457189">
              <a:lnSpc>
                <a:spcPct val="114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2600" dirty="0"/>
              <a:t>Available for metals, plastic, paper, glass.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010400" y="5402055"/>
            <a:ext cx="4661267" cy="64626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+mn-lt"/>
              </a:rPr>
              <a:t>Cost-benefit of recycling: energy savings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2804805"/>
              </p:ext>
            </p:extLst>
          </p:nvPr>
        </p:nvGraphicFramePr>
        <p:xfrm>
          <a:off x="7255058" y="1857025"/>
          <a:ext cx="4171950" cy="34611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5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5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Material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Energy savings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Aluminum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95%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Cardboard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24%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Glass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5-30%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Paper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40%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Plastics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70%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Steel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60%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BCDB1830-A5F6-47E2-9959-F834A17D976C}"/>
              </a:ext>
            </a:extLst>
          </p:cNvPr>
          <p:cNvSpPr/>
          <p:nvPr/>
        </p:nvSpPr>
        <p:spPr>
          <a:xfrm>
            <a:off x="3052128" y="230720"/>
            <a:ext cx="60877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and Recycling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F89D7B-63FB-4D77-8100-2A52D6347B50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F276385-C769-4C68-8041-428FEDED80A8}"/>
              </a:ext>
            </a:extLst>
          </p:cNvPr>
          <p:cNvSpPr txBox="1"/>
          <p:nvPr/>
        </p:nvSpPr>
        <p:spPr>
          <a:xfrm>
            <a:off x="2128981" y="2293518"/>
            <a:ext cx="21631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Recycling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D72E97-92DA-4A73-814B-F0A64953DB1C}"/>
              </a:ext>
            </a:extLst>
          </p:cNvPr>
          <p:cNvCxnSpPr>
            <a:cxnSpLocks/>
          </p:cNvCxnSpPr>
          <p:nvPr/>
        </p:nvCxnSpPr>
        <p:spPr>
          <a:xfrm>
            <a:off x="1122505" y="3004907"/>
            <a:ext cx="50607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138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045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1503" y="6333819"/>
            <a:ext cx="70717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http://</a:t>
            </a:r>
            <a:r>
              <a:rPr lang="en-US" sz="2000" dirty="0" err="1"/>
              <a:t>www.planetaid.org</a:t>
            </a:r>
            <a:r>
              <a:rPr lang="en-US" sz="2000" dirty="0"/>
              <a:t>/blog/recycling-rates-around-the-world</a:t>
            </a:r>
          </a:p>
        </p:txBody>
      </p:sp>
      <p:sp>
        <p:nvSpPr>
          <p:cNvPr id="6" name="Oval 5"/>
          <p:cNvSpPr/>
          <p:nvPr/>
        </p:nvSpPr>
        <p:spPr>
          <a:xfrm rot="20536016">
            <a:off x="6587321" y="5704764"/>
            <a:ext cx="432179" cy="232011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01301" y="5986818"/>
            <a:ext cx="2060811" cy="2638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SOUTH AFRICA 43%</a:t>
            </a:r>
          </a:p>
        </p:txBody>
      </p:sp>
      <p:cxnSp>
        <p:nvCxnSpPr>
          <p:cNvPr id="9" name="Straight Arrow Connector 8"/>
          <p:cNvCxnSpPr>
            <a:endCxn id="6" idx="5"/>
          </p:cNvCxnSpPr>
          <p:nvPr/>
        </p:nvCxnSpPr>
        <p:spPr>
          <a:xfrm flipH="1" flipV="1">
            <a:off x="6973933" y="5852361"/>
            <a:ext cx="350366" cy="1344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231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242514" y="3307433"/>
            <a:ext cx="7706972" cy="761747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5080" algn="ctr">
              <a:lnSpc>
                <a:spcPts val="5200"/>
              </a:lnSpc>
              <a:spcBef>
                <a:spcPts val="740"/>
              </a:spcBef>
            </a:pPr>
            <a:r>
              <a:rPr sz="4800" spc="-15" dirty="0">
                <a:cs typeface="Calibri"/>
              </a:rPr>
              <a:t>Sustainability </a:t>
            </a:r>
            <a:r>
              <a:rPr sz="4800" spc="-5" dirty="0">
                <a:cs typeface="Calibri"/>
              </a:rPr>
              <a:t>is </a:t>
            </a:r>
            <a:r>
              <a:rPr sz="4800" spc="-20" dirty="0">
                <a:cs typeface="Calibri"/>
              </a:rPr>
              <a:t>too</a:t>
            </a:r>
            <a:r>
              <a:rPr sz="4800" spc="-65" dirty="0">
                <a:cs typeface="Calibri"/>
              </a:rPr>
              <a:t> </a:t>
            </a:r>
            <a:r>
              <a:rPr sz="4800" spc="-20" dirty="0">
                <a:cs typeface="Calibri"/>
              </a:rPr>
              <a:t>expensive.</a:t>
            </a:r>
            <a:endParaRPr sz="48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0D1C48-72A0-4C50-898E-5EFD58F2BA33}"/>
              </a:ext>
            </a:extLst>
          </p:cNvPr>
          <p:cNvSpPr/>
          <p:nvPr/>
        </p:nvSpPr>
        <p:spPr>
          <a:xfrm>
            <a:off x="5054919" y="185000"/>
            <a:ext cx="20821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Myth</a:t>
            </a:r>
            <a:r>
              <a:rPr lang="en-US" sz="4000" b="1" spc="-91" dirty="0">
                <a:cs typeface="Calibri"/>
              </a:rPr>
              <a:t> #5</a:t>
            </a:r>
            <a:r>
              <a:rPr lang="en-US" sz="4000" b="1" dirty="0">
                <a:cs typeface="Calibri"/>
              </a:rPr>
              <a:t>: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95771F-1630-490D-8427-62344E4410C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486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07374" y="1266195"/>
            <a:ext cx="9777249" cy="1429622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R="5080">
              <a:lnSpc>
                <a:spcPct val="114000"/>
              </a:lnSpc>
              <a:spcBef>
                <a:spcPts val="600"/>
              </a:spcBef>
              <a:tabLst>
                <a:tab pos="5458324" algn="l"/>
              </a:tabLst>
            </a:pPr>
            <a:r>
              <a:rPr sz="2600" spc="-15" dirty="0">
                <a:cs typeface="Calibri"/>
              </a:rPr>
              <a:t>More sustainable </a:t>
            </a:r>
            <a:r>
              <a:rPr sz="2600" spc="-40" dirty="0">
                <a:cs typeface="Calibri"/>
              </a:rPr>
              <a:t>ways </a:t>
            </a:r>
            <a:r>
              <a:rPr sz="2600" dirty="0">
                <a:cs typeface="Calibri"/>
              </a:rPr>
              <a:t>of </a:t>
            </a:r>
            <a:r>
              <a:rPr sz="2600" spc="-5" dirty="0">
                <a:cs typeface="Calibri"/>
              </a:rPr>
              <a:t>doing things usually </a:t>
            </a:r>
            <a:r>
              <a:rPr sz="2600" spc="-20" dirty="0">
                <a:cs typeface="Calibri"/>
              </a:rPr>
              <a:t>costs </a:t>
            </a:r>
            <a:r>
              <a:rPr sz="2600" spc="-5" dirty="0">
                <a:cs typeface="Calibri"/>
              </a:rPr>
              <a:t>less </a:t>
            </a:r>
            <a:r>
              <a:rPr sz="2600" spc="-15" dirty="0">
                <a:cs typeface="Calibri"/>
              </a:rPr>
              <a:t>over </a:t>
            </a:r>
            <a:r>
              <a:rPr sz="2600" spc="-5" dirty="0">
                <a:cs typeface="Calibri"/>
              </a:rPr>
              <a:t>the </a:t>
            </a:r>
            <a:r>
              <a:rPr sz="2600" spc="-25" dirty="0">
                <a:cs typeface="Calibri"/>
              </a:rPr>
              <a:t>life</a:t>
            </a:r>
            <a:r>
              <a:rPr lang="en-US" sz="2600" spc="-25" dirty="0">
                <a:cs typeface="Calibri"/>
              </a:rPr>
              <a:t>-</a:t>
            </a:r>
            <a:r>
              <a:rPr sz="2600" spc="-5" dirty="0">
                <a:cs typeface="Calibri"/>
              </a:rPr>
              <a:t>time </a:t>
            </a:r>
            <a:r>
              <a:rPr sz="2600" dirty="0">
                <a:cs typeface="Calibri"/>
              </a:rPr>
              <a:t>of a </a:t>
            </a:r>
            <a:r>
              <a:rPr sz="2600" spc="-15" dirty="0">
                <a:cs typeface="Calibri"/>
              </a:rPr>
              <a:t>product</a:t>
            </a:r>
            <a:r>
              <a:rPr sz="2600" spc="-5" dirty="0">
                <a:cs typeface="Calibri"/>
              </a:rPr>
              <a:t> </a:t>
            </a:r>
            <a:r>
              <a:rPr sz="2600" dirty="0">
                <a:cs typeface="Calibri"/>
              </a:rPr>
              <a:t>or</a:t>
            </a:r>
            <a:r>
              <a:rPr sz="2600" spc="-5" dirty="0">
                <a:cs typeface="Calibri"/>
              </a:rPr>
              <a:t> </a:t>
            </a:r>
            <a:r>
              <a:rPr sz="2600" dirty="0">
                <a:cs typeface="Calibri"/>
              </a:rPr>
              <a:t>service.</a:t>
            </a:r>
            <a:endParaRPr lang="en-US" sz="2600" dirty="0">
              <a:cs typeface="Calibri"/>
            </a:endParaRPr>
          </a:p>
          <a:p>
            <a:pPr marR="5080">
              <a:lnSpc>
                <a:spcPct val="114000"/>
              </a:lnSpc>
              <a:spcBef>
                <a:spcPts val="600"/>
              </a:spcBef>
              <a:tabLst>
                <a:tab pos="5458324" algn="l"/>
              </a:tabLst>
            </a:pPr>
            <a:r>
              <a:rPr sz="2600" dirty="0">
                <a:cs typeface="Calibri"/>
              </a:rPr>
              <a:t>It</a:t>
            </a:r>
            <a:r>
              <a:rPr sz="2600" spc="-60" dirty="0">
                <a:cs typeface="Calibri"/>
              </a:rPr>
              <a:t> </a:t>
            </a:r>
            <a:r>
              <a:rPr sz="2600" spc="-5" dirty="0">
                <a:cs typeface="Calibri"/>
              </a:rPr>
              <a:t>is</a:t>
            </a:r>
            <a:r>
              <a:rPr sz="2600" spc="-51" dirty="0">
                <a:cs typeface="Calibri"/>
              </a:rPr>
              <a:t> </a:t>
            </a:r>
            <a:r>
              <a:rPr sz="2600" spc="-5" dirty="0">
                <a:cs typeface="Calibri"/>
              </a:rPr>
              <a:t>the </a:t>
            </a:r>
            <a:r>
              <a:rPr sz="2600" spc="-25" dirty="0">
                <a:cs typeface="Calibri"/>
              </a:rPr>
              <a:t>upfront </a:t>
            </a:r>
            <a:r>
              <a:rPr sz="2600" spc="-20" dirty="0">
                <a:cs typeface="Calibri"/>
              </a:rPr>
              <a:t>costs </a:t>
            </a:r>
            <a:r>
              <a:rPr sz="2600" spc="-15" dirty="0">
                <a:cs typeface="Calibri"/>
              </a:rPr>
              <a:t>that </a:t>
            </a:r>
            <a:r>
              <a:rPr sz="2600" spc="-11" dirty="0">
                <a:cs typeface="Calibri"/>
              </a:rPr>
              <a:t>can</a:t>
            </a:r>
            <a:r>
              <a:rPr lang="en-US" sz="2600" spc="-11" dirty="0">
                <a:cs typeface="Calibri"/>
              </a:rPr>
              <a:t> sometimes</a:t>
            </a:r>
            <a:r>
              <a:rPr sz="2600" spc="-11" dirty="0">
                <a:cs typeface="Calibri"/>
              </a:rPr>
              <a:t> </a:t>
            </a:r>
            <a:r>
              <a:rPr sz="2600" spc="-5" dirty="0">
                <a:cs typeface="Calibri"/>
              </a:rPr>
              <a:t>be higher</a:t>
            </a:r>
            <a:r>
              <a:rPr lang="en-US" sz="2600" spc="-5" dirty="0">
                <a:cs typeface="Calibri"/>
              </a:rPr>
              <a:t>.</a:t>
            </a:r>
            <a:r>
              <a:rPr sz="2600" spc="-5" dirty="0">
                <a:cs typeface="Calibri"/>
              </a:rPr>
              <a:t>  </a:t>
            </a:r>
            <a:endParaRPr sz="2600" dirty="0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70EA9C-F9BE-4F04-BD68-65D18060AF34}"/>
              </a:ext>
            </a:extLst>
          </p:cNvPr>
          <p:cNvSpPr/>
          <p:nvPr/>
        </p:nvSpPr>
        <p:spPr>
          <a:xfrm>
            <a:off x="3157319" y="215480"/>
            <a:ext cx="58773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and Expense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53D9F7-8D93-4C15-A314-DC3CAF718D2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30AEB05-90AA-40C9-81BD-76AFB85DF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545" y="2760340"/>
            <a:ext cx="5584909" cy="37349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AE0A16-D92F-47C0-ABF4-B350048726B3}"/>
              </a:ext>
            </a:extLst>
          </p:cNvPr>
          <p:cNvSpPr txBox="1"/>
          <p:nvPr/>
        </p:nvSpPr>
        <p:spPr>
          <a:xfrm>
            <a:off x="710350" y="6525717"/>
            <a:ext cx="6137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Image: Wikimedia Commons, Solar panels installed in Baja Sur California, Author: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BishopBandita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93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07374" y="1266195"/>
            <a:ext cx="9777249" cy="16098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R="508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tabLst>
                <a:tab pos="5458324" algn="l"/>
              </a:tabLst>
            </a:pPr>
            <a:r>
              <a:rPr lang="en-US" sz="2800" spc="-15" dirty="0">
                <a:cs typeface="Calibri"/>
              </a:rPr>
              <a:t>What is rare is expensive.</a:t>
            </a:r>
          </a:p>
          <a:p>
            <a:pPr marR="5080">
              <a:lnSpc>
                <a:spcPct val="114000"/>
              </a:lnSpc>
              <a:spcBef>
                <a:spcPts val="600"/>
              </a:spcBef>
              <a:tabLst>
                <a:tab pos="5458324" algn="l"/>
              </a:tabLst>
            </a:pPr>
            <a:r>
              <a:rPr lang="en-US" sz="2800" spc="-15" dirty="0">
                <a:cs typeface="Calibri"/>
              </a:rPr>
              <a:t>It is hard to imagine that an expensive process/product is sustainable.</a:t>
            </a:r>
            <a:endParaRPr sz="2800" dirty="0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70EA9C-F9BE-4F04-BD68-65D18060AF34}"/>
              </a:ext>
            </a:extLst>
          </p:cNvPr>
          <p:cNvSpPr/>
          <p:nvPr/>
        </p:nvSpPr>
        <p:spPr>
          <a:xfrm>
            <a:off x="3157319" y="230720"/>
            <a:ext cx="58773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and Expense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53D9F7-8D93-4C15-A314-DC3CAF718D2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534" y="2898769"/>
            <a:ext cx="4616325" cy="2632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5537" y="5561782"/>
            <a:ext cx="505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Roasted gold ore from Cripple Creek, Colorado, USA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5639" y="6437615"/>
            <a:ext cx="92553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https://commons.wikimedia.org/wiki/File:Roasted_Cripple_Creek_gold_ore_3.jpg, https://www.theatlas.com/charts/S1Isjut3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10025" t="15061" r="12432" b="9537"/>
          <a:stretch/>
        </p:blipFill>
        <p:spPr>
          <a:xfrm>
            <a:off x="6347533" y="2879833"/>
            <a:ext cx="4776187" cy="26124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70741" y="5523903"/>
            <a:ext cx="4696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intense use of lithium in batteries means higher cost of lithium and more difficult access</a:t>
            </a:r>
          </a:p>
        </p:txBody>
      </p:sp>
    </p:spTree>
    <p:extLst>
      <p:ext uri="{BB962C8B-B14F-4D97-AF65-F5344CB8AC3E}">
        <p14:creationId xmlns:p14="http://schemas.microsoft.com/office/powerpoint/2010/main" val="1562155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07374" y="1311915"/>
            <a:ext cx="9777249" cy="964688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R="5080">
              <a:lnSpc>
                <a:spcPct val="114000"/>
              </a:lnSpc>
              <a:spcBef>
                <a:spcPts val="600"/>
              </a:spcBef>
              <a:tabLst>
                <a:tab pos="5458324" algn="l"/>
              </a:tabLst>
            </a:pPr>
            <a:r>
              <a:rPr lang="en-US" sz="2800" spc="-15" dirty="0">
                <a:cs typeface="Calibri"/>
              </a:rPr>
              <a:t>Developing new technologies comes with risks and upfront investments</a:t>
            </a:r>
            <a:endParaRPr sz="2800" dirty="0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70EA9C-F9BE-4F04-BD68-65D18060AF34}"/>
              </a:ext>
            </a:extLst>
          </p:cNvPr>
          <p:cNvSpPr/>
          <p:nvPr/>
        </p:nvSpPr>
        <p:spPr>
          <a:xfrm>
            <a:off x="3157319" y="230720"/>
            <a:ext cx="58773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and Expense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53D9F7-8D93-4C15-A314-DC3CAF718D2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AAE0A16-D92F-47C0-ABF4-B350048726B3}"/>
              </a:ext>
            </a:extLst>
          </p:cNvPr>
          <p:cNvSpPr txBox="1"/>
          <p:nvPr/>
        </p:nvSpPr>
        <p:spPr>
          <a:xfrm>
            <a:off x="710350" y="6525717"/>
            <a:ext cx="3567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Image: https://www.gao.gov/products/GAO-14-181SP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54" y="2311375"/>
            <a:ext cx="9644871" cy="388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389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70EA9C-F9BE-4F04-BD68-65D18060AF34}"/>
              </a:ext>
            </a:extLst>
          </p:cNvPr>
          <p:cNvSpPr/>
          <p:nvPr/>
        </p:nvSpPr>
        <p:spPr>
          <a:xfrm>
            <a:off x="3157319" y="230720"/>
            <a:ext cx="58773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and Expense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53D9F7-8D93-4C15-A314-DC3CAF718D2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BCBF823-C7B3-7F41-9B15-C0E3388C3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219" y="1365223"/>
            <a:ext cx="4648200" cy="132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3416B3-DD79-FF43-B549-33AB9FF54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51" y="2899331"/>
            <a:ext cx="3021196" cy="35802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892B6D-7D71-8C43-A3BC-8DBFC0B60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899331"/>
            <a:ext cx="2783629" cy="356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84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70EA9C-F9BE-4F04-BD68-65D18060AF34}"/>
              </a:ext>
            </a:extLst>
          </p:cNvPr>
          <p:cNvSpPr/>
          <p:nvPr/>
        </p:nvSpPr>
        <p:spPr>
          <a:xfrm>
            <a:off x="3157319" y="230720"/>
            <a:ext cx="58773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and Expense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53D9F7-8D93-4C15-A314-DC3CAF718D2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BCBF823-C7B3-7F41-9B15-C0E3388C3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219" y="1365223"/>
            <a:ext cx="4648200" cy="1320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D95FE9-A0F6-7D46-BBAA-F424C0A28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284" y="2881483"/>
            <a:ext cx="4282141" cy="3497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80163B-343E-4446-A221-CF50C1AE0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994" y="3047999"/>
            <a:ext cx="2981468" cy="31645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46D2D3-8B66-AD4A-AB2F-8A8AD3E53C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4913" y="3065845"/>
            <a:ext cx="2268931" cy="33132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CC20EB-B42F-EA44-84F8-5B638DDE3E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264917"/>
            <a:ext cx="5942167" cy="150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461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18869" y="2810117"/>
            <a:ext cx="9954261" cy="1416157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 algn="ctr">
              <a:lnSpc>
                <a:spcPct val="90000"/>
              </a:lnSpc>
              <a:spcBef>
                <a:spcPts val="675"/>
              </a:spcBef>
              <a:tabLst>
                <a:tab pos="1823674" algn="l"/>
              </a:tabLst>
            </a:pPr>
            <a:r>
              <a:rPr sz="4800" spc="-15" dirty="0">
                <a:cs typeface="Calibri"/>
              </a:rPr>
              <a:t>Sustainability </a:t>
            </a:r>
            <a:r>
              <a:rPr sz="4800" spc="-5" dirty="0">
                <a:cs typeface="Calibri"/>
              </a:rPr>
              <a:t>means</a:t>
            </a:r>
            <a:r>
              <a:rPr lang="en-US" sz="4800" spc="-5" dirty="0">
                <a:cs typeface="Calibri"/>
              </a:rPr>
              <a:t> </a:t>
            </a:r>
            <a:r>
              <a:rPr sz="4800" spc="-11" dirty="0">
                <a:cs typeface="Calibri"/>
              </a:rPr>
              <a:t>lowering</a:t>
            </a:r>
            <a:r>
              <a:rPr sz="4800" spc="-91" dirty="0">
                <a:cs typeface="Calibri"/>
              </a:rPr>
              <a:t> </a:t>
            </a:r>
            <a:r>
              <a:rPr sz="4800" spc="-5" dirty="0">
                <a:cs typeface="Calibri"/>
              </a:rPr>
              <a:t>our </a:t>
            </a:r>
            <a:r>
              <a:rPr sz="4800" dirty="0">
                <a:cs typeface="Calibri"/>
              </a:rPr>
              <a:t> </a:t>
            </a:r>
            <a:r>
              <a:rPr sz="4800" spc="-25" dirty="0">
                <a:cs typeface="Calibri"/>
              </a:rPr>
              <a:t>standard </a:t>
            </a:r>
            <a:r>
              <a:rPr sz="4800" spc="-5" dirty="0">
                <a:cs typeface="Calibri"/>
              </a:rPr>
              <a:t>of</a:t>
            </a:r>
            <a:r>
              <a:rPr sz="4800" spc="-25" dirty="0">
                <a:cs typeface="Calibri"/>
              </a:rPr>
              <a:t> </a:t>
            </a:r>
            <a:r>
              <a:rPr sz="4800" spc="-5" dirty="0">
                <a:cs typeface="Calibri"/>
              </a:rPr>
              <a:t>living.</a:t>
            </a:r>
            <a:endParaRPr sz="48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6B3236-EFAC-463A-9328-5EEC305CFE2E}"/>
              </a:ext>
            </a:extLst>
          </p:cNvPr>
          <p:cNvSpPr/>
          <p:nvPr/>
        </p:nvSpPr>
        <p:spPr>
          <a:xfrm>
            <a:off x="5054919" y="185000"/>
            <a:ext cx="20821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Myth</a:t>
            </a:r>
            <a:r>
              <a:rPr lang="en-US" sz="4000" b="1" spc="-91" dirty="0">
                <a:cs typeface="Calibri"/>
              </a:rPr>
              <a:t> #6</a:t>
            </a:r>
            <a:r>
              <a:rPr lang="en-US" sz="4000" b="1" dirty="0">
                <a:cs typeface="Calibri"/>
              </a:rPr>
              <a:t>: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125D5D7-0A92-4F83-A55F-21FBDDC08BA4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087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41AEF-86A7-3C46-89F8-957D556BC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Prof. Philip Jessop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B1C6C7-12B9-6242-A72A-6A89B5C735EA}"/>
              </a:ext>
            </a:extLst>
          </p:cNvPr>
          <p:cNvSpPr txBox="1"/>
          <p:nvPr/>
        </p:nvSpPr>
        <p:spPr>
          <a:xfrm>
            <a:off x="4240018" y="1690688"/>
            <a:ext cx="7113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Professor and Canada Research Chair at </a:t>
            </a:r>
            <a:r>
              <a:rPr lang="en-US" sz="2000" b="1" dirty="0">
                <a:solidFill>
                  <a:srgbClr val="00B050"/>
                </a:solidFill>
              </a:rPr>
              <a:t>Queen’s University</a:t>
            </a:r>
          </a:p>
          <a:p>
            <a:r>
              <a:rPr lang="en-US" sz="2000" b="1" dirty="0"/>
              <a:t>and Technical Director at </a:t>
            </a:r>
            <a:r>
              <a:rPr lang="en-US" sz="2000" b="1" dirty="0" err="1">
                <a:solidFill>
                  <a:srgbClr val="00B050"/>
                </a:solidFill>
              </a:rPr>
              <a:t>GreenCentre</a:t>
            </a:r>
            <a:r>
              <a:rPr lang="en-US" sz="2000" b="1" dirty="0">
                <a:solidFill>
                  <a:srgbClr val="00B050"/>
                </a:solidFill>
              </a:rPr>
              <a:t> Canada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E86064-8964-1E4D-AEA1-602BCBDE52DC}"/>
              </a:ext>
            </a:extLst>
          </p:cNvPr>
          <p:cNvSpPr txBox="1"/>
          <p:nvPr/>
        </p:nvSpPr>
        <p:spPr>
          <a:xfrm>
            <a:off x="4318610" y="2582821"/>
            <a:ext cx="78733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26 years of experience in green chemistry research.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years in Japan, 7 years at University of California Davis, then at Queen’s since 2003.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Head of the editorial board of the journal </a:t>
            </a:r>
            <a:r>
              <a:rPr lang="en-US" i="1" dirty="0"/>
              <a:t>Green Chemistry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GreenCentre</a:t>
            </a:r>
            <a:r>
              <a:rPr lang="en-US" dirty="0"/>
              <a:t> Canada helps commercialize green chemistry technologies.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190 publications, 2 books, 23 patent applications, 2 spin-off companies.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Research interests: green solvents, CO</a:t>
            </a:r>
            <a:r>
              <a:rPr lang="en-US" baseline="-25000" dirty="0"/>
              <a:t>2</a:t>
            </a:r>
            <a:r>
              <a:rPr lang="en-US" dirty="0"/>
              <a:t> utilization.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A729AB-393E-5149-9326-7D15599DB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66" y="1941374"/>
            <a:ext cx="2974856" cy="370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60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49679" y="1617717"/>
            <a:ext cx="9616441" cy="43999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14000"/>
              </a:lnSpc>
              <a:spcBef>
                <a:spcPts val="600"/>
              </a:spcBef>
            </a:pPr>
            <a:r>
              <a:rPr sz="2600" spc="-5" dirty="0">
                <a:cs typeface="Calibri"/>
              </a:rPr>
              <a:t>Once </a:t>
            </a:r>
            <a:r>
              <a:rPr sz="2600" spc="-15" dirty="0">
                <a:cs typeface="Calibri"/>
              </a:rPr>
              <a:t>we start </a:t>
            </a:r>
            <a:r>
              <a:rPr lang="en-US" sz="2600" spc="-25" dirty="0">
                <a:cs typeface="Calibri"/>
              </a:rPr>
              <a:t>becoming organized </a:t>
            </a:r>
            <a:r>
              <a:rPr sz="2600" spc="-5" dirty="0">
                <a:cs typeface="Calibri"/>
              </a:rPr>
              <a:t>and </a:t>
            </a:r>
            <a:r>
              <a:rPr sz="2600" spc="-20" dirty="0">
                <a:cs typeface="Calibri"/>
              </a:rPr>
              <a:t>innovate, </a:t>
            </a:r>
            <a:r>
              <a:rPr sz="2600" spc="-5" dirty="0">
                <a:cs typeface="Calibri"/>
              </a:rPr>
              <a:t>the </a:t>
            </a:r>
            <a:r>
              <a:rPr sz="2600" spc="-11" dirty="0">
                <a:cs typeface="Calibri"/>
              </a:rPr>
              <a:t>breakthroughs </a:t>
            </a:r>
            <a:r>
              <a:rPr lang="en-US" sz="2600" spc="-15" dirty="0">
                <a:cs typeface="Calibri"/>
              </a:rPr>
              <a:t>can be</a:t>
            </a:r>
            <a:r>
              <a:rPr sz="2600" spc="-15" dirty="0">
                <a:cs typeface="Calibri"/>
              </a:rPr>
              <a:t> </a:t>
            </a:r>
            <a:r>
              <a:rPr sz="2600" spc="-31" dirty="0">
                <a:cs typeface="Calibri"/>
              </a:rPr>
              <a:t>extraordinary.</a:t>
            </a:r>
            <a:endParaRPr sz="2600" dirty="0">
              <a:cs typeface="Calibri"/>
            </a:endParaRPr>
          </a:p>
          <a:p>
            <a:pPr>
              <a:lnSpc>
                <a:spcPct val="114000"/>
              </a:lnSpc>
            </a:pPr>
            <a:endParaRPr sz="2600" dirty="0">
              <a:cs typeface="Times New Roman"/>
            </a:endParaRPr>
          </a:p>
          <a:p>
            <a:pPr marR="1352517">
              <a:lnSpc>
                <a:spcPct val="114000"/>
              </a:lnSpc>
              <a:spcBef>
                <a:spcPts val="600"/>
              </a:spcBef>
            </a:pPr>
            <a:r>
              <a:rPr sz="2600" spc="-11" dirty="0">
                <a:cs typeface="Calibri"/>
              </a:rPr>
              <a:t>The</a:t>
            </a:r>
            <a:r>
              <a:rPr lang="en-US" sz="2600" spc="-11" dirty="0">
                <a:cs typeface="Calibri"/>
              </a:rPr>
              <a:t>se innovations</a:t>
            </a:r>
            <a:r>
              <a:rPr sz="2600" spc="-11" dirty="0">
                <a:cs typeface="Calibri"/>
              </a:rPr>
              <a:t> </a:t>
            </a:r>
            <a:r>
              <a:rPr sz="2600" spc="-5" dirty="0">
                <a:cs typeface="Calibri"/>
              </a:rPr>
              <a:t>will </a:t>
            </a:r>
            <a:r>
              <a:rPr sz="2600" spc="-11" dirty="0">
                <a:cs typeface="Calibri"/>
              </a:rPr>
              <a:t>allow </a:t>
            </a:r>
            <a:r>
              <a:rPr sz="2600" dirty="0">
                <a:cs typeface="Calibri"/>
              </a:rPr>
              <a:t>us </a:t>
            </a:r>
            <a:r>
              <a:rPr sz="2600" spc="-15" dirty="0">
                <a:cs typeface="Calibri"/>
              </a:rPr>
              <a:t>to </a:t>
            </a:r>
            <a:r>
              <a:rPr sz="2600" dirty="0">
                <a:cs typeface="Calibri"/>
              </a:rPr>
              <a:t>use </a:t>
            </a:r>
            <a:r>
              <a:rPr sz="2600" spc="-15" dirty="0">
                <a:cs typeface="Calibri"/>
              </a:rPr>
              <a:t>resources more</a:t>
            </a:r>
            <a:r>
              <a:rPr lang="en-US" sz="2600" spc="-15" dirty="0">
                <a:cs typeface="Calibri"/>
              </a:rPr>
              <a:t> </a:t>
            </a:r>
            <a:r>
              <a:rPr lang="en-US" sz="2600" spc="-25" dirty="0">
                <a:cs typeface="Calibri"/>
              </a:rPr>
              <a:t>productively</a:t>
            </a:r>
            <a:r>
              <a:rPr sz="2600" spc="-25" dirty="0">
                <a:cs typeface="Calibri"/>
              </a:rPr>
              <a:t>, </a:t>
            </a:r>
            <a:r>
              <a:rPr sz="2600" spc="-5" dirty="0">
                <a:cs typeface="Calibri"/>
              </a:rPr>
              <a:t>which in turn </a:t>
            </a:r>
            <a:r>
              <a:rPr lang="en-US" sz="2600" spc="-5" dirty="0">
                <a:cs typeface="Calibri"/>
              </a:rPr>
              <a:t>will </a:t>
            </a:r>
            <a:r>
              <a:rPr sz="2600" spc="-11" dirty="0">
                <a:cs typeface="Calibri"/>
              </a:rPr>
              <a:t>allow </a:t>
            </a:r>
            <a:r>
              <a:rPr sz="2600" dirty="0">
                <a:cs typeface="Calibri"/>
              </a:rPr>
              <a:t>us </a:t>
            </a:r>
            <a:r>
              <a:rPr sz="2600" spc="-15" dirty="0">
                <a:cs typeface="Calibri"/>
              </a:rPr>
              <a:t>to </a:t>
            </a:r>
            <a:r>
              <a:rPr sz="2600" dirty="0">
                <a:cs typeface="Calibri"/>
              </a:rPr>
              <a:t>be </a:t>
            </a:r>
            <a:r>
              <a:rPr sz="2600" spc="-15" dirty="0">
                <a:cs typeface="Calibri"/>
              </a:rPr>
              <a:t>prosperous,</a:t>
            </a:r>
            <a:r>
              <a:rPr lang="en-US" sz="2600" spc="-15" dirty="0">
                <a:cs typeface="Calibri"/>
              </a:rPr>
              <a:t> </a:t>
            </a:r>
            <a:r>
              <a:rPr sz="2600" spc="-25" dirty="0">
                <a:cs typeface="Calibri"/>
              </a:rPr>
              <a:t>fed,</a:t>
            </a:r>
            <a:r>
              <a:rPr lang="en-US" sz="2600" spc="-25" dirty="0">
                <a:cs typeface="Calibri"/>
              </a:rPr>
              <a:t> </a:t>
            </a:r>
            <a:r>
              <a:rPr sz="2600" spc="-15" dirty="0">
                <a:cs typeface="Calibri"/>
              </a:rPr>
              <a:t>entertained,</a:t>
            </a:r>
            <a:r>
              <a:rPr sz="2600" spc="75" dirty="0">
                <a:cs typeface="Calibri"/>
              </a:rPr>
              <a:t> </a:t>
            </a:r>
            <a:r>
              <a:rPr lang="en-US" sz="2600" spc="75" dirty="0">
                <a:cs typeface="Calibri"/>
              </a:rPr>
              <a:t>and </a:t>
            </a:r>
            <a:r>
              <a:rPr sz="2600" spc="-11" dirty="0">
                <a:cs typeface="Calibri"/>
              </a:rPr>
              <a:t>secure.</a:t>
            </a:r>
            <a:endParaRPr sz="2600" dirty="0">
              <a:cs typeface="Calibri"/>
            </a:endParaRPr>
          </a:p>
          <a:p>
            <a:pPr>
              <a:lnSpc>
                <a:spcPct val="114000"/>
              </a:lnSpc>
            </a:pPr>
            <a:endParaRPr sz="2600" dirty="0">
              <a:cs typeface="Times New Roman"/>
            </a:endParaRPr>
          </a:p>
          <a:p>
            <a:pPr marR="310507">
              <a:lnSpc>
                <a:spcPct val="114000"/>
              </a:lnSpc>
              <a:spcBef>
                <a:spcPts val="600"/>
              </a:spcBef>
            </a:pPr>
            <a:r>
              <a:rPr sz="2600" spc="-5" dirty="0">
                <a:cs typeface="Calibri"/>
              </a:rPr>
              <a:t>The </a:t>
            </a:r>
            <a:r>
              <a:rPr sz="2600" spc="-15" dirty="0">
                <a:cs typeface="Calibri"/>
              </a:rPr>
              <a:t>innovation at </a:t>
            </a:r>
            <a:r>
              <a:rPr sz="2600" spc="-5" dirty="0">
                <a:cs typeface="Calibri"/>
              </a:rPr>
              <a:t>the heart of </a:t>
            </a:r>
            <a:r>
              <a:rPr sz="2600" spc="-11" dirty="0">
                <a:cs typeface="Calibri"/>
              </a:rPr>
              <a:t>sustainable living </a:t>
            </a:r>
            <a:r>
              <a:rPr sz="2600" spc="-5" dirty="0">
                <a:cs typeface="Calibri"/>
              </a:rPr>
              <a:t>will </a:t>
            </a:r>
            <a:r>
              <a:rPr sz="2600" dirty="0">
                <a:cs typeface="Calibri"/>
              </a:rPr>
              <a:t>be a </a:t>
            </a:r>
            <a:r>
              <a:rPr sz="2600" spc="-11" dirty="0">
                <a:cs typeface="Calibri"/>
              </a:rPr>
              <a:t>powerful economic</a:t>
            </a:r>
            <a:r>
              <a:rPr sz="2600" dirty="0">
                <a:cs typeface="Calibri"/>
              </a:rPr>
              <a:t> </a:t>
            </a:r>
            <a:r>
              <a:rPr sz="2600" spc="-11" dirty="0">
                <a:cs typeface="Calibri"/>
              </a:rPr>
              <a:t>engine.</a:t>
            </a:r>
            <a:endParaRPr sz="26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6C986D-D55B-4B96-B14D-C19019B5706C}"/>
              </a:ext>
            </a:extLst>
          </p:cNvPr>
          <p:cNvSpPr/>
          <p:nvPr/>
        </p:nvSpPr>
        <p:spPr>
          <a:xfrm>
            <a:off x="2129025" y="230720"/>
            <a:ext cx="79339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and Standard of Living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A26F925-14C8-4540-93D0-8B379B831D0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817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546969" y="2187585"/>
            <a:ext cx="9098062" cy="3052760"/>
          </a:xfrm>
          <a:prstGeom prst="rect">
            <a:avLst/>
          </a:prstGeom>
        </p:spPr>
        <p:txBody>
          <a:bodyPr vert="horz" wrap="square" lIns="0" tIns="146051" rIns="0" bIns="0" rtlCol="0">
            <a:spAutoFit/>
          </a:bodyPr>
          <a:lstStyle/>
          <a:p>
            <a:pPr marL="12700" marR="5080" algn="ctr">
              <a:lnSpc>
                <a:spcPct val="114000"/>
              </a:lnSpc>
              <a:spcBef>
                <a:spcPts val="1151"/>
              </a:spcBef>
            </a:pPr>
            <a:r>
              <a:rPr sz="4200" spc="-5" dirty="0">
                <a:cs typeface="Calibri"/>
              </a:rPr>
              <a:t>Consumer choices </a:t>
            </a:r>
            <a:r>
              <a:rPr sz="4200" dirty="0">
                <a:cs typeface="Calibri"/>
              </a:rPr>
              <a:t>and </a:t>
            </a:r>
            <a:r>
              <a:rPr sz="4200" spc="-20" dirty="0">
                <a:cs typeface="Calibri"/>
              </a:rPr>
              <a:t>grassroots </a:t>
            </a:r>
            <a:r>
              <a:rPr sz="4200" spc="-11" dirty="0">
                <a:cs typeface="Calibri"/>
              </a:rPr>
              <a:t>activism, </a:t>
            </a:r>
            <a:r>
              <a:rPr sz="4200" spc="-5" dirty="0">
                <a:cs typeface="Calibri"/>
              </a:rPr>
              <a:t>not </a:t>
            </a:r>
            <a:r>
              <a:rPr sz="4200" spc="-20" dirty="0">
                <a:cs typeface="Calibri"/>
              </a:rPr>
              <a:t>government </a:t>
            </a:r>
            <a:r>
              <a:rPr sz="4200" spc="-15" dirty="0">
                <a:cs typeface="Calibri"/>
              </a:rPr>
              <a:t>intervention, </a:t>
            </a:r>
            <a:r>
              <a:rPr sz="4200" spc="-20" dirty="0">
                <a:cs typeface="Calibri"/>
              </a:rPr>
              <a:t>offer </a:t>
            </a:r>
            <a:r>
              <a:rPr sz="4200" dirty="0">
                <a:cs typeface="Calibri"/>
              </a:rPr>
              <a:t>the </a:t>
            </a:r>
            <a:r>
              <a:rPr sz="4200" spc="-35" dirty="0">
                <a:cs typeface="Calibri"/>
              </a:rPr>
              <a:t>fastest</a:t>
            </a:r>
            <a:r>
              <a:rPr lang="en-US" sz="4200" spc="-35" dirty="0">
                <a:cs typeface="Calibri"/>
              </a:rPr>
              <a:t> and</a:t>
            </a:r>
            <a:r>
              <a:rPr sz="4200" spc="-35" dirty="0">
                <a:cs typeface="Calibri"/>
              </a:rPr>
              <a:t> </a:t>
            </a:r>
            <a:r>
              <a:rPr sz="4200" spc="-20" dirty="0">
                <a:cs typeface="Calibri"/>
              </a:rPr>
              <a:t>most </a:t>
            </a:r>
            <a:r>
              <a:rPr sz="4200" spc="-15" dirty="0">
                <a:cs typeface="Calibri"/>
              </a:rPr>
              <a:t>efficient </a:t>
            </a:r>
            <a:r>
              <a:rPr sz="4200" spc="-25" dirty="0">
                <a:cs typeface="Calibri"/>
              </a:rPr>
              <a:t>routes </a:t>
            </a:r>
            <a:r>
              <a:rPr sz="4200" spc="-20" dirty="0">
                <a:cs typeface="Calibri"/>
              </a:rPr>
              <a:t>to </a:t>
            </a:r>
            <a:r>
              <a:rPr sz="4200" spc="-31" dirty="0">
                <a:cs typeface="Calibri"/>
              </a:rPr>
              <a:t>sustainability.</a:t>
            </a:r>
            <a:endParaRPr sz="42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7F9CAF-807D-4BAB-A8E1-363B535FFF0D}"/>
              </a:ext>
            </a:extLst>
          </p:cNvPr>
          <p:cNvSpPr/>
          <p:nvPr/>
        </p:nvSpPr>
        <p:spPr>
          <a:xfrm>
            <a:off x="5054919" y="185000"/>
            <a:ext cx="20821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Myth</a:t>
            </a:r>
            <a:r>
              <a:rPr lang="en-US" sz="4000" b="1" spc="-91" dirty="0">
                <a:cs typeface="Calibri"/>
              </a:rPr>
              <a:t> #7</a:t>
            </a:r>
            <a:r>
              <a:rPr lang="en-US" sz="4000" b="1" dirty="0">
                <a:cs typeface="Calibri"/>
              </a:rPr>
              <a:t>: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8AF28D2-407D-4506-9A20-D74E0CBA2447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6429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95400" y="2244485"/>
            <a:ext cx="9631680" cy="30090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14000"/>
              </a:lnSpc>
              <a:spcBef>
                <a:spcPts val="600"/>
              </a:spcBef>
            </a:pPr>
            <a:r>
              <a:rPr sz="2800" spc="-11" dirty="0">
                <a:cs typeface="Calibri"/>
              </a:rPr>
              <a:t>Popular </a:t>
            </a:r>
            <a:r>
              <a:rPr sz="2800" spc="-15" dirty="0">
                <a:cs typeface="Calibri"/>
              </a:rPr>
              <a:t>grassroots </a:t>
            </a:r>
            <a:r>
              <a:rPr sz="2800" spc="-5" dirty="0">
                <a:cs typeface="Calibri"/>
              </a:rPr>
              <a:t>actions </a:t>
            </a:r>
            <a:r>
              <a:rPr sz="2800" spc="-15" dirty="0">
                <a:cs typeface="Calibri"/>
              </a:rPr>
              <a:t>are </a:t>
            </a:r>
            <a:r>
              <a:rPr sz="2800" spc="-5" dirty="0">
                <a:cs typeface="Calibri"/>
              </a:rPr>
              <a:t>helpful and </a:t>
            </a:r>
            <a:r>
              <a:rPr lang="en-US" sz="2800" spc="-15" dirty="0">
                <a:cs typeface="Calibri"/>
              </a:rPr>
              <a:t>essential to creating change</a:t>
            </a:r>
            <a:r>
              <a:rPr sz="2800" spc="-25" dirty="0">
                <a:cs typeface="Calibri"/>
              </a:rPr>
              <a:t>. </a:t>
            </a:r>
            <a:r>
              <a:rPr sz="2800" dirty="0">
                <a:cs typeface="Calibri"/>
              </a:rPr>
              <a:t>But </a:t>
            </a:r>
            <a:r>
              <a:rPr sz="2800" spc="-15" dirty="0">
                <a:cs typeface="Calibri"/>
              </a:rPr>
              <a:t>progress </a:t>
            </a:r>
            <a:r>
              <a:rPr sz="2800" spc="-5" dirty="0">
                <a:cs typeface="Calibri"/>
              </a:rPr>
              <a:t>on some </a:t>
            </a:r>
            <a:r>
              <a:rPr sz="2800" spc="-20" dirty="0">
                <a:cs typeface="Calibri"/>
              </a:rPr>
              <a:t>reforms, </a:t>
            </a:r>
            <a:r>
              <a:rPr sz="2800" dirty="0">
                <a:cs typeface="Calibri"/>
              </a:rPr>
              <a:t>such </a:t>
            </a:r>
            <a:r>
              <a:rPr sz="2800" spc="-5" dirty="0">
                <a:cs typeface="Calibri"/>
              </a:rPr>
              <a:t>as curbing </a:t>
            </a:r>
            <a:r>
              <a:rPr sz="2800" spc="-15" dirty="0">
                <a:cs typeface="Calibri"/>
              </a:rPr>
              <a:t>CO</a:t>
            </a:r>
            <a:r>
              <a:rPr sz="2800" spc="-15" baseline="-25000" dirty="0">
                <a:cs typeface="Calibri"/>
              </a:rPr>
              <a:t>2</a:t>
            </a:r>
            <a:r>
              <a:rPr sz="2800" spc="-15" dirty="0">
                <a:cs typeface="Calibri"/>
              </a:rPr>
              <a:t> </a:t>
            </a:r>
            <a:r>
              <a:rPr sz="2800" spc="-5" dirty="0">
                <a:cs typeface="Calibri"/>
              </a:rPr>
              <a:t>emissions, </a:t>
            </a:r>
            <a:r>
              <a:rPr sz="2800" spc="-11" dirty="0">
                <a:cs typeface="Calibri"/>
              </a:rPr>
              <a:t>can </a:t>
            </a:r>
            <a:r>
              <a:rPr sz="2800" spc="-5" dirty="0">
                <a:cs typeface="Calibri"/>
              </a:rPr>
              <a:t>only happen if </a:t>
            </a:r>
            <a:r>
              <a:rPr sz="2800" spc="-15" dirty="0">
                <a:cs typeface="Calibri"/>
              </a:rPr>
              <a:t>central </a:t>
            </a:r>
            <a:r>
              <a:rPr sz="2800" spc="-5" dirty="0">
                <a:cs typeface="Calibri"/>
              </a:rPr>
              <a:t>authorities </a:t>
            </a:r>
            <a:r>
              <a:rPr sz="2800" spc="-11" dirty="0">
                <a:cs typeface="Calibri"/>
              </a:rPr>
              <a:t>commit </a:t>
            </a:r>
            <a:r>
              <a:rPr sz="2800" spc="-15" dirty="0">
                <a:cs typeface="Calibri"/>
              </a:rPr>
              <a:t>to </a:t>
            </a:r>
            <a:r>
              <a:rPr sz="2800" spc="-5" dirty="0">
                <a:cs typeface="Calibri"/>
              </a:rPr>
              <a:t>making it</a:t>
            </a:r>
            <a:r>
              <a:rPr lang="en-US" sz="2800" spc="-5" dirty="0">
                <a:cs typeface="Calibri"/>
              </a:rPr>
              <a:t> </a:t>
            </a:r>
            <a:r>
              <a:rPr sz="2800" spc="-5" dirty="0">
                <a:cs typeface="Calibri"/>
              </a:rPr>
              <a:t>happen. </a:t>
            </a:r>
            <a:endParaRPr lang="en-US" sz="2800" spc="-5" dirty="0">
              <a:cs typeface="Calibri"/>
            </a:endParaRPr>
          </a:p>
          <a:p>
            <a:pPr marR="5080">
              <a:lnSpc>
                <a:spcPct val="114000"/>
              </a:lnSpc>
              <a:spcBef>
                <a:spcPts val="600"/>
              </a:spcBef>
            </a:pPr>
            <a:r>
              <a:rPr sz="2800" spc="-11" dirty="0">
                <a:cs typeface="Calibri"/>
              </a:rPr>
              <a:t>That </a:t>
            </a:r>
            <a:r>
              <a:rPr sz="2800" spc="-5" dirty="0">
                <a:cs typeface="Calibri"/>
              </a:rPr>
              <a:t>is </a:t>
            </a:r>
            <a:r>
              <a:rPr sz="2800" spc="-20" dirty="0">
                <a:cs typeface="Calibri"/>
              </a:rPr>
              <a:t>why </a:t>
            </a:r>
            <a:r>
              <a:rPr sz="2800" spc="-25" dirty="0">
                <a:cs typeface="Calibri"/>
              </a:rPr>
              <a:t>tax </a:t>
            </a:r>
            <a:r>
              <a:rPr sz="2800" spc="-11" dirty="0">
                <a:cs typeface="Calibri"/>
              </a:rPr>
              <a:t>credits, mandatory </a:t>
            </a:r>
            <a:r>
              <a:rPr sz="2800" spc="-5" dirty="0">
                <a:cs typeface="Calibri"/>
              </a:rPr>
              <a:t>fuel-</a:t>
            </a:r>
            <a:r>
              <a:rPr sz="2800" spc="-11" dirty="0">
                <a:cs typeface="Calibri"/>
              </a:rPr>
              <a:t>efficiency </a:t>
            </a:r>
            <a:r>
              <a:rPr sz="2800" spc="-15" dirty="0">
                <a:cs typeface="Calibri"/>
              </a:rPr>
              <a:t>standards</a:t>
            </a:r>
            <a:r>
              <a:rPr lang="en-US" sz="2800" spc="-15" dirty="0">
                <a:cs typeface="Calibri"/>
              </a:rPr>
              <a:t>, and other government regulations are both practical and necessary.</a:t>
            </a:r>
            <a:endParaRPr sz="28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F46B0C-CA5B-4A2A-97B7-F3E12EF4A845}"/>
              </a:ext>
            </a:extLst>
          </p:cNvPr>
          <p:cNvSpPr/>
          <p:nvPr/>
        </p:nvSpPr>
        <p:spPr>
          <a:xfrm>
            <a:off x="2250695" y="230720"/>
            <a:ext cx="76906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and The Government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A29C8ED-0819-4E47-B241-728CFF457D80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5720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58570" y="2943124"/>
            <a:ext cx="9674860" cy="888961"/>
          </a:xfrm>
          <a:prstGeom prst="rect">
            <a:avLst/>
          </a:prstGeom>
        </p:spPr>
        <p:txBody>
          <a:bodyPr vert="horz" wrap="square" lIns="0" tIns="93980" rIns="0" bIns="0" rtlCol="0" anchor="ctr">
            <a:spAutoFit/>
          </a:bodyPr>
          <a:lstStyle/>
          <a:p>
            <a:pPr marL="12700" marR="5080" algn="ctr">
              <a:lnSpc>
                <a:spcPct val="114000"/>
              </a:lnSpc>
            </a:pPr>
            <a:r>
              <a:rPr sz="4800" spc="-11" dirty="0">
                <a:cs typeface="Calibri"/>
              </a:rPr>
              <a:t>New </a:t>
            </a:r>
            <a:r>
              <a:rPr sz="4800" spc="-15" dirty="0">
                <a:cs typeface="Calibri"/>
              </a:rPr>
              <a:t>technology </a:t>
            </a:r>
            <a:r>
              <a:rPr sz="4800" spc="-5" dirty="0">
                <a:cs typeface="Calibri"/>
              </a:rPr>
              <a:t>is </a:t>
            </a:r>
            <a:r>
              <a:rPr sz="4800" spc="-31" dirty="0">
                <a:cs typeface="Calibri"/>
              </a:rPr>
              <a:t>always </a:t>
            </a:r>
            <a:r>
              <a:rPr sz="4800" dirty="0">
                <a:cs typeface="Calibri"/>
              </a:rPr>
              <a:t>the</a:t>
            </a:r>
            <a:r>
              <a:rPr sz="4800" spc="-40" dirty="0">
                <a:cs typeface="Calibri"/>
              </a:rPr>
              <a:t> </a:t>
            </a:r>
            <a:r>
              <a:rPr sz="4800" spc="-71" dirty="0">
                <a:cs typeface="Calibri"/>
              </a:rPr>
              <a:t>answer.</a:t>
            </a:r>
            <a:endParaRPr sz="48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1A14B6-B128-42B5-826B-44AE716E3FFF}"/>
              </a:ext>
            </a:extLst>
          </p:cNvPr>
          <p:cNvSpPr/>
          <p:nvPr/>
        </p:nvSpPr>
        <p:spPr>
          <a:xfrm>
            <a:off x="5054919" y="185000"/>
            <a:ext cx="20821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Myth</a:t>
            </a:r>
            <a:r>
              <a:rPr lang="en-US" sz="4000" b="1" spc="-91" dirty="0">
                <a:cs typeface="Calibri"/>
              </a:rPr>
              <a:t> #8</a:t>
            </a:r>
            <a:r>
              <a:rPr lang="en-US" sz="4000" b="1" dirty="0">
                <a:cs typeface="Calibri"/>
              </a:rPr>
              <a:t>: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E86F24-9127-46C1-8A8F-325F84C529AA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2737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3059180"/>
            <a:ext cx="11277600" cy="705962"/>
          </a:xfrm>
          <a:prstGeom prst="rect">
            <a:avLst/>
          </a:prstGeom>
        </p:spPr>
        <p:txBody>
          <a:bodyPr vert="horz" wrap="square" lIns="0" tIns="89535" rIns="0" bIns="0" rtlCol="0" anchor="ctr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600"/>
              </a:spcBef>
            </a:pPr>
            <a:r>
              <a:rPr b="0" dirty="0">
                <a:latin typeface="+mn-lt"/>
              </a:rPr>
              <a:t>Is </a:t>
            </a:r>
            <a:r>
              <a:rPr b="0" spc="-11" dirty="0">
                <a:latin typeface="+mn-lt"/>
              </a:rPr>
              <a:t>new technology </a:t>
            </a:r>
            <a:r>
              <a:rPr b="0" spc="-5" dirty="0">
                <a:latin typeface="+mn-lt"/>
              </a:rPr>
              <a:t>the </a:t>
            </a:r>
            <a:r>
              <a:rPr b="0" spc="-15" dirty="0">
                <a:latin typeface="+mn-lt"/>
              </a:rPr>
              <a:t>answer </a:t>
            </a:r>
            <a:r>
              <a:rPr b="0" spc="-25" dirty="0">
                <a:latin typeface="+mn-lt"/>
              </a:rPr>
              <a:t>to</a:t>
            </a:r>
            <a:r>
              <a:rPr b="0" spc="-65" dirty="0">
                <a:latin typeface="+mn-lt"/>
              </a:rPr>
              <a:t> </a:t>
            </a:r>
            <a:r>
              <a:rPr b="0" spc="-15" dirty="0">
                <a:latin typeface="+mn-lt"/>
              </a:rPr>
              <a:t>sustainability?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816454-4A07-4F33-AD27-567227130A9D}"/>
              </a:ext>
            </a:extLst>
          </p:cNvPr>
          <p:cNvSpPr/>
          <p:nvPr/>
        </p:nvSpPr>
        <p:spPr>
          <a:xfrm>
            <a:off x="2771512" y="245960"/>
            <a:ext cx="6649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and Technology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75D50AF-136B-4A8A-A8BB-EAE74308F51B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8615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0" y="381001"/>
            <a:ext cx="6609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Water treatment technologies for developing world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1433752"/>
            <a:ext cx="4275189" cy="31128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7200" y="4546601"/>
            <a:ext cx="1312026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err="1"/>
              <a:t>Lifestraw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0" y="2514600"/>
            <a:ext cx="6578600" cy="4214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97601" y="6384332"/>
            <a:ext cx="2652457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/>
              <a:t>Ceramic water filter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873443"/>
            <a:ext cx="6578600" cy="48390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64001" y="5627449"/>
            <a:ext cx="3057697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Water </a:t>
            </a:r>
            <a:r>
              <a:rPr lang="en-US" sz="2400"/>
              <a:t>purifying bicycle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" y="990601"/>
            <a:ext cx="6601475" cy="52615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43995" y="6201274"/>
            <a:ext cx="1232069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/>
              <a:t>Life sack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7200" y="825242"/>
            <a:ext cx="9093200" cy="60282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32154" y="6252112"/>
            <a:ext cx="6254597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“Pure” Water Bottle Filters Water With UV Rays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661" y="714904"/>
            <a:ext cx="6449214" cy="540436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82313" y="6134320"/>
            <a:ext cx="4042389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Hamster Ball-Shaped Solarball</a:t>
            </a:r>
          </a:p>
        </p:txBody>
      </p:sp>
    </p:spTree>
    <p:extLst>
      <p:ext uri="{BB962C8B-B14F-4D97-AF65-F5344CB8AC3E}">
        <p14:creationId xmlns:p14="http://schemas.microsoft.com/office/powerpoint/2010/main" val="124118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8CF81C-12CD-4EF6-9F94-DC99B6AE40DF}"/>
              </a:ext>
            </a:extLst>
          </p:cNvPr>
          <p:cNvSpPr/>
          <p:nvPr/>
        </p:nvSpPr>
        <p:spPr>
          <a:xfrm>
            <a:off x="5054919" y="185000"/>
            <a:ext cx="20821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Myth</a:t>
            </a:r>
            <a:r>
              <a:rPr lang="en-US" sz="4000" b="1" spc="-91" dirty="0">
                <a:cs typeface="Calibri"/>
              </a:rPr>
              <a:t> #9</a:t>
            </a:r>
            <a:r>
              <a:rPr lang="en-US" sz="4000" b="1" dirty="0">
                <a:cs typeface="Calibri"/>
              </a:rPr>
              <a:t>: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42103E-DC96-430F-9575-1FF3DAA1F686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DAE6DCE9-06DF-F94F-8C66-A3C68CD46E11}"/>
              </a:ext>
            </a:extLst>
          </p:cNvPr>
          <p:cNvGrpSpPr/>
          <p:nvPr/>
        </p:nvGrpSpPr>
        <p:grpSpPr>
          <a:xfrm>
            <a:off x="611909" y="1526886"/>
            <a:ext cx="4443010" cy="4465403"/>
            <a:chOff x="611909" y="1526886"/>
            <a:chExt cx="4443010" cy="446540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C540DAF-B893-7346-923D-CAE85E00A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909" y="1526886"/>
              <a:ext cx="2794000" cy="37211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54DBB0E-5D7A-4E4C-B314-73FB648E6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5369" y="1526886"/>
              <a:ext cx="1479550" cy="37211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EDB42D-7000-914B-B40F-89CB50836EAB}"/>
                </a:ext>
              </a:extLst>
            </p:cNvPr>
            <p:cNvSpPr txBox="1"/>
            <p:nvPr/>
          </p:nvSpPr>
          <p:spPr>
            <a:xfrm>
              <a:off x="1394349" y="5622957"/>
              <a:ext cx="12291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Otto Diesel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19A5EB1-1319-584D-95D4-3ADB5FB3DDD9}"/>
                </a:ext>
              </a:extLst>
            </p:cNvPr>
            <p:cNvSpPr txBox="1"/>
            <p:nvPr/>
          </p:nvSpPr>
          <p:spPr>
            <a:xfrm>
              <a:off x="3625788" y="5622957"/>
              <a:ext cx="1378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vegetable oil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B441EF9-1BCA-E749-BF36-66B0A8E2B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674" y="1526887"/>
            <a:ext cx="5778106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600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64920" y="1871192"/>
            <a:ext cx="9784080" cy="3685176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1287113">
              <a:lnSpc>
                <a:spcPct val="114000"/>
              </a:lnSpc>
              <a:spcBef>
                <a:spcPts val="500"/>
              </a:spcBef>
            </a:pPr>
            <a:r>
              <a:rPr sz="2800" spc="-5" dirty="0">
                <a:cs typeface="Calibri"/>
              </a:rPr>
              <a:t>This is </a:t>
            </a:r>
            <a:r>
              <a:rPr sz="2800" u="heavy" spc="-5" dirty="0">
                <a:cs typeface="Calibri"/>
              </a:rPr>
              <a:t>not </a:t>
            </a:r>
            <a:r>
              <a:rPr sz="2800" u="heavy" dirty="0">
                <a:cs typeface="Calibri"/>
              </a:rPr>
              <a:t>a </a:t>
            </a:r>
            <a:r>
              <a:rPr sz="2800" u="heavy" spc="-15" dirty="0">
                <a:cs typeface="Calibri"/>
              </a:rPr>
              <a:t>myth</a:t>
            </a:r>
            <a:r>
              <a:rPr sz="2800" spc="-15" dirty="0">
                <a:cs typeface="Calibri"/>
              </a:rPr>
              <a:t>, </a:t>
            </a:r>
            <a:r>
              <a:rPr sz="2800" dirty="0">
                <a:cs typeface="Calibri"/>
              </a:rPr>
              <a:t>but </a:t>
            </a:r>
            <a:r>
              <a:rPr sz="2800" spc="-5" dirty="0">
                <a:cs typeface="Calibri"/>
              </a:rPr>
              <a:t>it </a:t>
            </a:r>
            <a:r>
              <a:rPr sz="2800" spc="-15" dirty="0">
                <a:cs typeface="Calibri"/>
              </a:rPr>
              <a:t>represents </a:t>
            </a:r>
            <a:r>
              <a:rPr sz="2800" dirty="0">
                <a:cs typeface="Calibri"/>
              </a:rPr>
              <a:t>a </a:t>
            </a:r>
            <a:r>
              <a:rPr sz="2800" spc="-15" dirty="0">
                <a:cs typeface="Calibri"/>
              </a:rPr>
              <a:t>false </a:t>
            </a:r>
            <a:r>
              <a:rPr sz="2800" spc="-5" dirty="0">
                <a:cs typeface="Calibri"/>
              </a:rPr>
              <a:t>solution.</a:t>
            </a:r>
            <a:endParaRPr sz="2800" dirty="0">
              <a:cs typeface="Calibri"/>
            </a:endParaRPr>
          </a:p>
          <a:p>
            <a:pPr>
              <a:lnSpc>
                <a:spcPct val="114000"/>
              </a:lnSpc>
              <a:spcBef>
                <a:spcPts val="5"/>
              </a:spcBef>
            </a:pPr>
            <a:endParaRPr sz="4000" dirty="0">
              <a:cs typeface="Times New Roman"/>
            </a:endParaRPr>
          </a:p>
          <a:p>
            <a:pPr marL="12700" marR="5080">
              <a:lnSpc>
                <a:spcPct val="114000"/>
              </a:lnSpc>
            </a:pPr>
            <a:r>
              <a:rPr sz="2800" spc="-25" dirty="0">
                <a:cs typeface="Calibri"/>
              </a:rPr>
              <a:t>Every </a:t>
            </a:r>
            <a:r>
              <a:rPr sz="2800" spc="-15" dirty="0">
                <a:cs typeface="Calibri"/>
              </a:rPr>
              <a:t>environmental </a:t>
            </a:r>
            <a:r>
              <a:rPr sz="2800" spc="-11" dirty="0">
                <a:cs typeface="Calibri"/>
              </a:rPr>
              <a:t>problem </a:t>
            </a:r>
            <a:r>
              <a:rPr sz="2800" spc="-5" dirty="0">
                <a:cs typeface="Calibri"/>
              </a:rPr>
              <a:t>is </a:t>
            </a:r>
            <a:r>
              <a:rPr sz="2800" spc="-15" dirty="0">
                <a:cs typeface="Calibri"/>
              </a:rPr>
              <a:t>ultimately </a:t>
            </a:r>
            <a:r>
              <a:rPr sz="2800" dirty="0">
                <a:cs typeface="Calibri"/>
              </a:rPr>
              <a:t>a </a:t>
            </a:r>
            <a:r>
              <a:rPr sz="2800" spc="-11" dirty="0">
                <a:cs typeface="Calibri"/>
              </a:rPr>
              <a:t>population problem. </a:t>
            </a:r>
            <a:r>
              <a:rPr sz="2800" spc="-5" dirty="0">
                <a:cs typeface="Calibri"/>
              </a:rPr>
              <a:t>If the </a:t>
            </a:r>
            <a:r>
              <a:rPr sz="2800" spc="-35" dirty="0">
                <a:cs typeface="Calibri"/>
              </a:rPr>
              <a:t>world’s </a:t>
            </a:r>
            <a:r>
              <a:rPr sz="2800" spc="-11" dirty="0">
                <a:cs typeface="Calibri"/>
              </a:rPr>
              <a:t>population </a:t>
            </a:r>
            <a:r>
              <a:rPr sz="2800" spc="-20" dirty="0">
                <a:cs typeface="Calibri"/>
              </a:rPr>
              <a:t>were </a:t>
            </a:r>
            <a:r>
              <a:rPr sz="2800" spc="-5" dirty="0">
                <a:cs typeface="Calibri"/>
              </a:rPr>
              <a:t>only </a:t>
            </a:r>
            <a:r>
              <a:rPr sz="2800" dirty="0">
                <a:cs typeface="Calibri"/>
              </a:rPr>
              <a:t>100 </a:t>
            </a:r>
            <a:r>
              <a:rPr sz="2800" spc="-11" dirty="0">
                <a:cs typeface="Calibri"/>
              </a:rPr>
              <a:t>million </a:t>
            </a:r>
            <a:r>
              <a:rPr sz="2800" spc="-5" dirty="0">
                <a:cs typeface="Calibri"/>
              </a:rPr>
              <a:t>people, </a:t>
            </a:r>
            <a:r>
              <a:rPr sz="2800" spc="-15" dirty="0">
                <a:cs typeface="Calibri"/>
              </a:rPr>
              <a:t>we </a:t>
            </a:r>
            <a:r>
              <a:rPr sz="2800" spc="-11" dirty="0">
                <a:cs typeface="Calibri"/>
              </a:rPr>
              <a:t>would </a:t>
            </a:r>
            <a:r>
              <a:rPr sz="2800" dirty="0">
                <a:cs typeface="Calibri"/>
              </a:rPr>
              <a:t>be </a:t>
            </a:r>
            <a:r>
              <a:rPr sz="2800" spc="-11" dirty="0">
                <a:cs typeface="Calibri"/>
              </a:rPr>
              <a:t>hard-pressed </a:t>
            </a:r>
            <a:r>
              <a:rPr sz="2800" spc="-15" dirty="0">
                <a:cs typeface="Calibri"/>
              </a:rPr>
              <a:t>to </a:t>
            </a:r>
            <a:r>
              <a:rPr sz="2800" spc="-20" dirty="0">
                <a:cs typeface="Calibri"/>
              </a:rPr>
              <a:t>generate </a:t>
            </a:r>
            <a:r>
              <a:rPr sz="2800" spc="-5" dirty="0">
                <a:cs typeface="Calibri"/>
              </a:rPr>
              <a:t>enough </a:t>
            </a:r>
            <a:r>
              <a:rPr sz="2800" spc="-20" dirty="0">
                <a:cs typeface="Calibri"/>
              </a:rPr>
              <a:t>waste </a:t>
            </a:r>
            <a:r>
              <a:rPr sz="2800" spc="-15" dirty="0">
                <a:cs typeface="Calibri"/>
              </a:rPr>
              <a:t>to </a:t>
            </a:r>
            <a:r>
              <a:rPr sz="2800" spc="-11" dirty="0">
                <a:cs typeface="Calibri"/>
              </a:rPr>
              <a:t>overwhelm </a:t>
            </a:r>
            <a:r>
              <a:rPr sz="2800" spc="-35" dirty="0">
                <a:cs typeface="Calibri"/>
              </a:rPr>
              <a:t>nature’s </a:t>
            </a:r>
            <a:r>
              <a:rPr sz="2800" spc="-5" dirty="0">
                <a:cs typeface="Calibri"/>
              </a:rPr>
              <a:t>cleanup </a:t>
            </a:r>
            <a:r>
              <a:rPr sz="2800" spc="-20" dirty="0">
                <a:cs typeface="Calibri"/>
              </a:rPr>
              <a:t>systems. </a:t>
            </a:r>
            <a:r>
              <a:rPr sz="2800" spc="-55" dirty="0">
                <a:cs typeface="Calibri"/>
              </a:rPr>
              <a:t>We </a:t>
            </a:r>
            <a:r>
              <a:rPr sz="2800" spc="-11" dirty="0">
                <a:cs typeface="Calibri"/>
              </a:rPr>
              <a:t>could </a:t>
            </a:r>
            <a:r>
              <a:rPr lang="en-US" sz="2800" dirty="0">
                <a:cs typeface="Calibri"/>
              </a:rPr>
              <a:t>dispose</a:t>
            </a:r>
            <a:r>
              <a:rPr sz="2800" dirty="0">
                <a:cs typeface="Calibri"/>
              </a:rPr>
              <a:t> </a:t>
            </a:r>
            <a:r>
              <a:rPr sz="2800" spc="-5" dirty="0">
                <a:cs typeface="Calibri"/>
              </a:rPr>
              <a:t>all our </a:t>
            </a:r>
            <a:r>
              <a:rPr sz="2800" spc="-15" dirty="0">
                <a:cs typeface="Calibri"/>
              </a:rPr>
              <a:t>trash </a:t>
            </a:r>
            <a:r>
              <a:rPr sz="2800" spc="-5" dirty="0">
                <a:cs typeface="Calibri"/>
              </a:rPr>
              <a:t>in </a:t>
            </a:r>
            <a:r>
              <a:rPr sz="2800" dirty="0">
                <a:cs typeface="Calibri"/>
              </a:rPr>
              <a:t>a </a:t>
            </a:r>
            <a:r>
              <a:rPr sz="2800" spc="-5" dirty="0">
                <a:cs typeface="Calibri"/>
              </a:rPr>
              <a:t>landfill in some </a:t>
            </a:r>
            <a:r>
              <a:rPr sz="2800" spc="-15" dirty="0">
                <a:cs typeface="Calibri"/>
              </a:rPr>
              <a:t>remote area, </a:t>
            </a:r>
            <a:r>
              <a:rPr sz="2800" spc="-5" dirty="0">
                <a:cs typeface="Calibri"/>
              </a:rPr>
              <a:t>and nobody </a:t>
            </a:r>
            <a:r>
              <a:rPr sz="2800" spc="-11" dirty="0">
                <a:cs typeface="Calibri"/>
              </a:rPr>
              <a:t>would </a:t>
            </a:r>
            <a:r>
              <a:rPr sz="2800" spc="-5" dirty="0">
                <a:cs typeface="Calibri"/>
              </a:rPr>
              <a:t>notice.</a:t>
            </a:r>
            <a:endParaRPr sz="2800" dirty="0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3D2FF7-EACC-4F63-8F16-D31C61083CF6}"/>
              </a:ext>
            </a:extLst>
          </p:cNvPr>
          <p:cNvSpPr/>
          <p:nvPr/>
        </p:nvSpPr>
        <p:spPr>
          <a:xfrm>
            <a:off x="2880099" y="245960"/>
            <a:ext cx="64318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and Population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255D95-1FA3-4A4C-8DEC-DF69562E144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0672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463040" y="1590390"/>
            <a:ext cx="9464040" cy="4624214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12700" marR="5080">
              <a:lnSpc>
                <a:spcPct val="114000"/>
              </a:lnSpc>
              <a:spcBef>
                <a:spcPts val="439"/>
              </a:spcBef>
            </a:pPr>
            <a:r>
              <a:rPr sz="2600" spc="-15" dirty="0">
                <a:cs typeface="Calibri"/>
              </a:rPr>
              <a:t>Population experts agree </a:t>
            </a:r>
            <a:r>
              <a:rPr sz="2600" spc="-11" dirty="0">
                <a:cs typeface="Calibri"/>
              </a:rPr>
              <a:t>that </a:t>
            </a:r>
            <a:r>
              <a:rPr sz="2600" spc="-5" dirty="0">
                <a:cs typeface="Calibri"/>
              </a:rPr>
              <a:t>the </a:t>
            </a:r>
            <a:r>
              <a:rPr sz="2600" spc="-11" dirty="0">
                <a:cs typeface="Calibri"/>
              </a:rPr>
              <a:t>best </a:t>
            </a:r>
            <a:r>
              <a:rPr sz="2600" spc="-31" dirty="0">
                <a:cs typeface="Calibri"/>
              </a:rPr>
              <a:t>way </a:t>
            </a:r>
            <a:r>
              <a:rPr sz="2600" spc="-15" dirty="0">
                <a:cs typeface="Calibri"/>
              </a:rPr>
              <a:t>to </a:t>
            </a:r>
            <a:r>
              <a:rPr sz="2600" spc="-11" dirty="0">
                <a:cs typeface="Calibri"/>
              </a:rPr>
              <a:t>limit population </a:t>
            </a:r>
            <a:r>
              <a:rPr sz="2600" spc="-5" dirty="0">
                <a:cs typeface="Calibri"/>
              </a:rPr>
              <a:t>is </a:t>
            </a:r>
            <a:r>
              <a:rPr sz="2600" spc="-15" dirty="0">
                <a:cs typeface="Calibri"/>
              </a:rPr>
              <a:t>to educate </a:t>
            </a:r>
            <a:r>
              <a:rPr sz="2600" spc="-11" dirty="0">
                <a:cs typeface="Calibri"/>
              </a:rPr>
              <a:t>women </a:t>
            </a:r>
            <a:r>
              <a:rPr sz="2600" spc="-5" dirty="0">
                <a:cs typeface="Calibri"/>
              </a:rPr>
              <a:t>and </a:t>
            </a:r>
            <a:r>
              <a:rPr sz="2600" spc="-15" dirty="0">
                <a:cs typeface="Calibri"/>
              </a:rPr>
              <a:t>raise </a:t>
            </a:r>
            <a:r>
              <a:rPr sz="2600" spc="-5" dirty="0">
                <a:cs typeface="Calibri"/>
              </a:rPr>
              <a:t>the </a:t>
            </a:r>
            <a:r>
              <a:rPr sz="2600" spc="-15" dirty="0">
                <a:cs typeface="Calibri"/>
              </a:rPr>
              <a:t>standard </a:t>
            </a:r>
            <a:r>
              <a:rPr sz="2600" spc="-5" dirty="0">
                <a:cs typeface="Calibri"/>
              </a:rPr>
              <a:t>of living </a:t>
            </a:r>
            <a:r>
              <a:rPr lang="en-US" sz="2600" spc="-15" dirty="0">
                <a:cs typeface="Calibri"/>
              </a:rPr>
              <a:t>overall</a:t>
            </a:r>
            <a:r>
              <a:rPr sz="2600" spc="-15" dirty="0">
                <a:cs typeface="Calibri"/>
              </a:rPr>
              <a:t> </a:t>
            </a:r>
            <a:r>
              <a:rPr sz="2600" spc="-5" dirty="0">
                <a:cs typeface="Calibri"/>
              </a:rPr>
              <a:t>in </a:t>
            </a:r>
            <a:r>
              <a:rPr sz="2600" spc="-11" dirty="0">
                <a:cs typeface="Calibri"/>
              </a:rPr>
              <a:t>developing countries.</a:t>
            </a:r>
            <a:endParaRPr lang="en-US" sz="2600" spc="-11" dirty="0">
              <a:cs typeface="Calibri"/>
            </a:endParaRPr>
          </a:p>
          <a:p>
            <a:pPr marL="12700" marR="5080">
              <a:lnSpc>
                <a:spcPct val="114000"/>
              </a:lnSpc>
            </a:pPr>
            <a:endParaRPr lang="en-US" sz="2200" spc="-11" dirty="0">
              <a:cs typeface="Calibri"/>
            </a:endParaRPr>
          </a:p>
          <a:p>
            <a:pPr marL="12700" marR="5080">
              <a:lnSpc>
                <a:spcPct val="114000"/>
              </a:lnSpc>
              <a:spcBef>
                <a:spcPts val="439"/>
              </a:spcBef>
            </a:pPr>
            <a:r>
              <a:rPr sz="2600" dirty="0">
                <a:cs typeface="Calibri"/>
              </a:rPr>
              <a:t>But </a:t>
            </a:r>
            <a:r>
              <a:rPr sz="2600" spc="-11" dirty="0">
                <a:cs typeface="Calibri"/>
              </a:rPr>
              <a:t>that </a:t>
            </a:r>
            <a:r>
              <a:rPr sz="2600" spc="-25" dirty="0">
                <a:cs typeface="Calibri"/>
              </a:rPr>
              <a:t>strategy </a:t>
            </a:r>
            <a:r>
              <a:rPr sz="2600" spc="-11" dirty="0">
                <a:cs typeface="Calibri"/>
              </a:rPr>
              <a:t>cannot </a:t>
            </a:r>
            <a:r>
              <a:rPr sz="2600" spc="-5" dirty="0">
                <a:cs typeface="Calibri"/>
              </a:rPr>
              <a:t>possibly happen quickly enough </a:t>
            </a:r>
            <a:r>
              <a:rPr sz="2600" spc="-15" dirty="0">
                <a:cs typeface="Calibri"/>
              </a:rPr>
              <a:t>to </a:t>
            </a:r>
            <a:r>
              <a:rPr sz="2600" dirty="0">
                <a:cs typeface="Calibri"/>
              </a:rPr>
              <a:t>put a </a:t>
            </a:r>
            <a:r>
              <a:rPr sz="2600" spc="-11" dirty="0">
                <a:cs typeface="Calibri"/>
              </a:rPr>
              <a:t>dent </a:t>
            </a:r>
            <a:r>
              <a:rPr sz="2600" spc="-5" dirty="0">
                <a:cs typeface="Calibri"/>
              </a:rPr>
              <a:t>in the </a:t>
            </a:r>
            <a:r>
              <a:rPr sz="2600" spc="-11" dirty="0">
                <a:cs typeface="Calibri"/>
              </a:rPr>
              <a:t>population </a:t>
            </a:r>
            <a:r>
              <a:rPr sz="2600" spc="-5" dirty="0">
                <a:cs typeface="Calibri"/>
              </a:rPr>
              <a:t>on </a:t>
            </a:r>
            <a:r>
              <a:rPr sz="2600" spc="-20" dirty="0">
                <a:cs typeface="Calibri"/>
              </a:rPr>
              <a:t>any </a:t>
            </a:r>
            <a:r>
              <a:rPr sz="2600" spc="-11" dirty="0">
                <a:cs typeface="Calibri"/>
              </a:rPr>
              <a:t>useful timescale.</a:t>
            </a:r>
            <a:endParaRPr lang="en-US" sz="2600" spc="-11" dirty="0">
              <a:cs typeface="Calibri"/>
            </a:endParaRPr>
          </a:p>
          <a:p>
            <a:pPr marL="12700" marR="5080">
              <a:lnSpc>
                <a:spcPct val="114000"/>
              </a:lnSpc>
            </a:pPr>
            <a:endParaRPr lang="en-US" sz="2200" spc="-11" dirty="0">
              <a:cs typeface="Calibri"/>
            </a:endParaRPr>
          </a:p>
          <a:p>
            <a:pPr marL="12700" marR="5080">
              <a:lnSpc>
                <a:spcPct val="114000"/>
              </a:lnSpc>
              <a:spcBef>
                <a:spcPts val="439"/>
              </a:spcBef>
            </a:pPr>
            <a:r>
              <a:rPr sz="2600" spc="-5" dirty="0">
                <a:cs typeface="Calibri"/>
              </a:rPr>
              <a:t>The </a:t>
            </a:r>
            <a:r>
              <a:rPr sz="2600" spc="-15" dirty="0">
                <a:cs typeface="Calibri"/>
              </a:rPr>
              <a:t>U.N. </a:t>
            </a:r>
            <a:r>
              <a:rPr sz="2600" spc="-11" dirty="0">
                <a:cs typeface="Calibri"/>
              </a:rPr>
              <a:t>projects that </a:t>
            </a:r>
            <a:r>
              <a:rPr sz="2600" spc="-5" dirty="0">
                <a:cs typeface="Calibri"/>
              </a:rPr>
              <a:t>the </a:t>
            </a:r>
            <a:r>
              <a:rPr sz="2600" spc="-11" dirty="0">
                <a:cs typeface="Calibri"/>
              </a:rPr>
              <a:t>planet </a:t>
            </a:r>
            <a:r>
              <a:rPr sz="2600" spc="-5" dirty="0">
                <a:cs typeface="Calibri"/>
              </a:rPr>
              <a:t>will </a:t>
            </a:r>
            <a:r>
              <a:rPr sz="2600" spc="-20" dirty="0">
                <a:cs typeface="Calibri"/>
              </a:rPr>
              <a:t>have </a:t>
            </a:r>
            <a:r>
              <a:rPr sz="2600" spc="-15" dirty="0">
                <a:cs typeface="Calibri"/>
              </a:rPr>
              <a:t>to sustain </a:t>
            </a:r>
            <a:r>
              <a:rPr sz="2600" spc="-5" dirty="0">
                <a:cs typeface="Calibri"/>
              </a:rPr>
              <a:t>another </a:t>
            </a:r>
            <a:r>
              <a:rPr sz="2600" dirty="0">
                <a:cs typeface="Calibri"/>
              </a:rPr>
              <a:t>2.6 </a:t>
            </a:r>
            <a:r>
              <a:rPr sz="2600" spc="-11" dirty="0">
                <a:cs typeface="Calibri"/>
              </a:rPr>
              <a:t>billion </a:t>
            </a:r>
            <a:r>
              <a:rPr sz="2600" spc="-5" dirty="0">
                <a:cs typeface="Calibri"/>
              </a:rPr>
              <a:t>people by </a:t>
            </a:r>
            <a:r>
              <a:rPr sz="2600" dirty="0">
                <a:cs typeface="Calibri"/>
              </a:rPr>
              <a:t>2050. But </a:t>
            </a:r>
            <a:r>
              <a:rPr sz="2600" spc="-15" dirty="0">
                <a:cs typeface="Calibri"/>
              </a:rPr>
              <a:t>even at </a:t>
            </a:r>
            <a:r>
              <a:rPr sz="2600" spc="-5" dirty="0">
                <a:cs typeface="Calibri"/>
              </a:rPr>
              <a:t>the </a:t>
            </a:r>
            <a:r>
              <a:rPr sz="2600" spc="-15" dirty="0">
                <a:cs typeface="Calibri"/>
              </a:rPr>
              <a:t>current </a:t>
            </a:r>
            <a:r>
              <a:rPr sz="2600" spc="-11" dirty="0">
                <a:cs typeface="Calibri"/>
              </a:rPr>
              <a:t>population </a:t>
            </a:r>
            <a:r>
              <a:rPr sz="2600" spc="-15" dirty="0">
                <a:cs typeface="Calibri"/>
              </a:rPr>
              <a:t>level </a:t>
            </a:r>
            <a:r>
              <a:rPr sz="2600" spc="-5" dirty="0">
                <a:cs typeface="Calibri"/>
              </a:rPr>
              <a:t>of </a:t>
            </a:r>
            <a:r>
              <a:rPr sz="2600" dirty="0">
                <a:cs typeface="Calibri"/>
              </a:rPr>
              <a:t>7 </a:t>
            </a:r>
            <a:r>
              <a:rPr sz="2600" spc="-11" dirty="0">
                <a:cs typeface="Calibri"/>
              </a:rPr>
              <a:t>billion</a:t>
            </a:r>
            <a:r>
              <a:rPr lang="en-US" sz="2600" spc="-11" dirty="0">
                <a:cs typeface="Calibri"/>
              </a:rPr>
              <a:t> people</a:t>
            </a:r>
            <a:r>
              <a:rPr sz="2600" spc="-11" dirty="0">
                <a:cs typeface="Calibri"/>
              </a:rPr>
              <a:t>, </a:t>
            </a:r>
            <a:r>
              <a:rPr sz="2600" spc="-31" dirty="0">
                <a:cs typeface="Calibri"/>
              </a:rPr>
              <a:t>we’re </a:t>
            </a:r>
            <a:r>
              <a:rPr sz="2600" spc="-5" dirty="0">
                <a:cs typeface="Calibri"/>
              </a:rPr>
              <a:t>using </a:t>
            </a:r>
            <a:r>
              <a:rPr sz="2600" dirty="0">
                <a:cs typeface="Calibri"/>
              </a:rPr>
              <a:t>up </a:t>
            </a:r>
            <a:r>
              <a:rPr sz="2600" spc="-15" dirty="0">
                <a:cs typeface="Calibri"/>
              </a:rPr>
              <a:t>resources at </a:t>
            </a:r>
            <a:r>
              <a:rPr sz="2600" spc="-5" dirty="0">
                <a:cs typeface="Calibri"/>
              </a:rPr>
              <a:t>an </a:t>
            </a:r>
            <a:r>
              <a:rPr sz="2600" spc="-11" dirty="0">
                <a:cs typeface="Calibri"/>
              </a:rPr>
              <a:t>unsustainable</a:t>
            </a:r>
            <a:r>
              <a:rPr sz="2600" spc="-60" dirty="0">
                <a:cs typeface="Calibri"/>
              </a:rPr>
              <a:t> </a:t>
            </a:r>
            <a:r>
              <a:rPr sz="2600" spc="-25" dirty="0">
                <a:cs typeface="Calibri"/>
              </a:rPr>
              <a:t>rate.</a:t>
            </a:r>
            <a:endParaRPr sz="26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DBCA37-9030-448C-ACAE-4F764CE95001}"/>
              </a:ext>
            </a:extLst>
          </p:cNvPr>
          <p:cNvSpPr/>
          <p:nvPr/>
        </p:nvSpPr>
        <p:spPr>
          <a:xfrm>
            <a:off x="2880099" y="230720"/>
            <a:ext cx="64318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and Population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7DFA6C-0E22-456F-8AA1-AC7A62F53CA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6713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25330" y="2617301"/>
            <a:ext cx="9741339" cy="1722076"/>
          </a:xfrm>
          <a:prstGeom prst="rect">
            <a:avLst/>
          </a:prstGeom>
        </p:spPr>
        <p:txBody>
          <a:bodyPr vert="horz" wrap="square" lIns="0" tIns="85091" rIns="0" bIns="0" rtlCol="0" anchor="ctr">
            <a:spAutoFit/>
          </a:bodyPr>
          <a:lstStyle/>
          <a:p>
            <a:pPr marL="12700" marR="5080" algn="ctr">
              <a:lnSpc>
                <a:spcPct val="114000"/>
              </a:lnSpc>
              <a:tabLst>
                <a:tab pos="5027805" algn="l"/>
              </a:tabLst>
            </a:pPr>
            <a:r>
              <a:rPr sz="4800" spc="-5" dirty="0">
                <a:cs typeface="Calibri"/>
              </a:rPr>
              <a:t>Once </a:t>
            </a:r>
            <a:r>
              <a:rPr sz="4800" spc="-20" dirty="0">
                <a:cs typeface="Calibri"/>
              </a:rPr>
              <a:t>you understand </a:t>
            </a:r>
            <a:r>
              <a:rPr sz="4800" dirty="0">
                <a:cs typeface="Calibri"/>
              </a:rPr>
              <a:t>the </a:t>
            </a:r>
            <a:r>
              <a:rPr sz="4800" spc="-11" dirty="0">
                <a:cs typeface="Calibri"/>
              </a:rPr>
              <a:t>concept, </a:t>
            </a:r>
            <a:r>
              <a:rPr sz="4800" spc="-5" dirty="0">
                <a:cs typeface="Calibri"/>
              </a:rPr>
              <a:t>living</a:t>
            </a:r>
            <a:r>
              <a:rPr sz="4800" spc="11" dirty="0">
                <a:cs typeface="Calibri"/>
              </a:rPr>
              <a:t> </a:t>
            </a:r>
            <a:r>
              <a:rPr sz="4800" spc="-15" dirty="0">
                <a:cs typeface="Calibri"/>
              </a:rPr>
              <a:t>sustainably</a:t>
            </a:r>
            <a:r>
              <a:rPr sz="4800" spc="15" dirty="0">
                <a:cs typeface="Calibri"/>
              </a:rPr>
              <a:t> </a:t>
            </a:r>
            <a:r>
              <a:rPr sz="4800" spc="-5" dirty="0">
                <a:cs typeface="Calibri"/>
              </a:rPr>
              <a:t>is</a:t>
            </a:r>
            <a:r>
              <a:rPr lang="en-US" sz="4800" spc="-5" dirty="0">
                <a:cs typeface="Calibri"/>
              </a:rPr>
              <a:t> </a:t>
            </a:r>
            <a:r>
              <a:rPr lang="en-US" sz="4800" dirty="0">
                <a:cs typeface="Calibri"/>
              </a:rPr>
              <a:t>easy</a:t>
            </a:r>
            <a:r>
              <a:rPr sz="4800" spc="-35" dirty="0">
                <a:cs typeface="Calibri"/>
              </a:rPr>
              <a:t> </a:t>
            </a:r>
            <a:r>
              <a:rPr sz="4800" spc="-25" dirty="0">
                <a:cs typeface="Calibri"/>
              </a:rPr>
              <a:t>to </a:t>
            </a:r>
            <a:r>
              <a:rPr sz="4800" spc="-15" dirty="0">
                <a:cs typeface="Calibri"/>
              </a:rPr>
              <a:t>figure</a:t>
            </a:r>
            <a:r>
              <a:rPr sz="4800" spc="-5" dirty="0">
                <a:cs typeface="Calibri"/>
              </a:rPr>
              <a:t> out.</a:t>
            </a:r>
            <a:endParaRPr sz="48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B39362-B99D-49AA-A289-F959ECDDFE29}"/>
              </a:ext>
            </a:extLst>
          </p:cNvPr>
          <p:cNvSpPr/>
          <p:nvPr/>
        </p:nvSpPr>
        <p:spPr>
          <a:xfrm>
            <a:off x="4930911" y="185000"/>
            <a:ext cx="23301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Myth</a:t>
            </a:r>
            <a:r>
              <a:rPr lang="en-US" sz="4000" b="1" spc="-91" dirty="0">
                <a:cs typeface="Calibri"/>
              </a:rPr>
              <a:t> #10</a:t>
            </a:r>
            <a:r>
              <a:rPr lang="en-US" sz="4000" b="1" dirty="0">
                <a:cs typeface="Calibri"/>
              </a:rPr>
              <a:t>: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2E9E040-4B15-47AD-8F19-09E50A988300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885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8A95427-3833-4554-9530-FFA11871C6B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198336" y="156411"/>
            <a:ext cx="57953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What does “green” mean?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B68485EC-7E0F-FB43-A742-939A454E3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450" y="2040834"/>
            <a:ext cx="4114800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2901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14820" y="1815907"/>
            <a:ext cx="9762359" cy="2492221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ct val="114000"/>
              </a:lnSpc>
              <a:spcBef>
                <a:spcPts val="500"/>
              </a:spcBef>
            </a:pPr>
            <a:r>
              <a:rPr sz="2800" spc="-5" dirty="0">
                <a:cs typeface="Calibri"/>
              </a:rPr>
              <a:t>All </a:t>
            </a:r>
            <a:r>
              <a:rPr sz="2800" spc="-15" dirty="0">
                <a:cs typeface="Calibri"/>
              </a:rPr>
              <a:t>too </a:t>
            </a:r>
            <a:r>
              <a:rPr sz="2800" spc="-11" dirty="0">
                <a:cs typeface="Calibri"/>
              </a:rPr>
              <a:t>often, </a:t>
            </a:r>
            <a:r>
              <a:rPr sz="2800" dirty="0">
                <a:cs typeface="Calibri"/>
              </a:rPr>
              <a:t>a </a:t>
            </a:r>
            <a:r>
              <a:rPr sz="2800" spc="-5" dirty="0">
                <a:cs typeface="Calibri"/>
              </a:rPr>
              <a:t>choice </a:t>
            </a:r>
            <a:r>
              <a:rPr sz="2800" spc="-11" dirty="0">
                <a:cs typeface="Calibri"/>
              </a:rPr>
              <a:t>that </a:t>
            </a:r>
            <a:r>
              <a:rPr sz="2800" spc="-5" dirty="0">
                <a:cs typeface="Calibri"/>
              </a:rPr>
              <a:t>seems </a:t>
            </a:r>
            <a:r>
              <a:rPr sz="2800" spc="-11" dirty="0">
                <a:cs typeface="Calibri"/>
              </a:rPr>
              <a:t>sustainable </a:t>
            </a:r>
            <a:r>
              <a:rPr sz="2800" spc="-5" dirty="0">
                <a:cs typeface="Calibri"/>
              </a:rPr>
              <a:t>turns out on closer </a:t>
            </a:r>
            <a:r>
              <a:rPr sz="2800" spc="-15" dirty="0">
                <a:cs typeface="Calibri"/>
              </a:rPr>
              <a:t>examination to </a:t>
            </a:r>
            <a:r>
              <a:rPr sz="2800" dirty="0">
                <a:cs typeface="Calibri"/>
              </a:rPr>
              <a:t>be</a:t>
            </a:r>
            <a:r>
              <a:rPr sz="2800" spc="-11" dirty="0">
                <a:cs typeface="Calibri"/>
              </a:rPr>
              <a:t> problematic.</a:t>
            </a:r>
            <a:endParaRPr sz="2800" dirty="0">
              <a:cs typeface="Calibri"/>
            </a:endParaRPr>
          </a:p>
          <a:p>
            <a:pPr>
              <a:lnSpc>
                <a:spcPct val="114000"/>
              </a:lnSpc>
              <a:spcBef>
                <a:spcPts val="5"/>
              </a:spcBef>
            </a:pPr>
            <a:endParaRPr sz="2800" dirty="0">
              <a:cs typeface="Times New Roman"/>
            </a:endParaRPr>
          </a:p>
          <a:p>
            <a:pPr marL="12700" marR="424804">
              <a:lnSpc>
                <a:spcPct val="114000"/>
              </a:lnSpc>
              <a:spcBef>
                <a:spcPts val="5"/>
              </a:spcBef>
            </a:pPr>
            <a:r>
              <a:rPr sz="2800" spc="-11" dirty="0">
                <a:cs typeface="Calibri"/>
              </a:rPr>
              <a:t>Probably </a:t>
            </a:r>
            <a:r>
              <a:rPr sz="2800" spc="-5" dirty="0">
                <a:cs typeface="Calibri"/>
              </a:rPr>
              <a:t>the </a:t>
            </a:r>
            <a:r>
              <a:rPr sz="2800" spc="-11" dirty="0">
                <a:cs typeface="Calibri"/>
              </a:rPr>
              <a:t>best </a:t>
            </a:r>
            <a:r>
              <a:rPr sz="2800" spc="-15" dirty="0">
                <a:cs typeface="Calibri"/>
              </a:rPr>
              <a:t>current </a:t>
            </a:r>
            <a:r>
              <a:rPr sz="2800" spc="-20" dirty="0">
                <a:cs typeface="Calibri"/>
              </a:rPr>
              <a:t>example </a:t>
            </a:r>
            <a:r>
              <a:rPr sz="2800" spc="-5" dirty="0">
                <a:cs typeface="Calibri"/>
              </a:rPr>
              <a:t>is the rush </a:t>
            </a:r>
            <a:r>
              <a:rPr sz="2800" spc="-15" dirty="0">
                <a:cs typeface="Calibri"/>
              </a:rPr>
              <a:t>to </a:t>
            </a:r>
            <a:r>
              <a:rPr sz="2800" spc="-11" dirty="0">
                <a:cs typeface="Calibri"/>
              </a:rPr>
              <a:t>produce </a:t>
            </a:r>
            <a:r>
              <a:rPr sz="2800" spc="-5" dirty="0">
                <a:cs typeface="Calibri"/>
              </a:rPr>
              <a:t>ethanol </a:t>
            </a:r>
            <a:r>
              <a:rPr sz="2800" spc="-25" dirty="0">
                <a:cs typeface="Calibri"/>
              </a:rPr>
              <a:t>for </a:t>
            </a:r>
            <a:r>
              <a:rPr sz="2800" spc="-5" dirty="0">
                <a:cs typeface="Calibri"/>
              </a:rPr>
              <a:t>fuel </a:t>
            </a:r>
            <a:r>
              <a:rPr sz="2800" spc="-15" dirty="0">
                <a:cs typeface="Calibri"/>
              </a:rPr>
              <a:t>from</a:t>
            </a:r>
            <a:r>
              <a:rPr sz="2800" spc="-11" dirty="0">
                <a:cs typeface="Calibri"/>
              </a:rPr>
              <a:t> corn.</a:t>
            </a:r>
            <a:endParaRPr lang="en-US" sz="2800" dirty="0"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16896" y="4678577"/>
            <a:ext cx="7958204" cy="820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4400" spc="-11" dirty="0">
                <a:cs typeface="Calibri"/>
              </a:rPr>
              <a:t>What </a:t>
            </a:r>
            <a:r>
              <a:rPr lang="en-US" sz="4400" spc="-5" dirty="0">
                <a:cs typeface="Calibri"/>
              </a:rPr>
              <a:t>are the issues with</a:t>
            </a:r>
            <a:r>
              <a:rPr lang="en-US" sz="4400" spc="-60" dirty="0">
                <a:cs typeface="Calibri"/>
              </a:rPr>
              <a:t> </a:t>
            </a:r>
            <a:r>
              <a:rPr lang="en-US" sz="4400" spc="-11" dirty="0">
                <a:cs typeface="Calibri"/>
              </a:rPr>
              <a:t>ethanol?</a:t>
            </a:r>
            <a:endParaRPr lang="en-US" sz="44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9AD84E-F75D-4962-BCD9-ABC1A4C36B1E}"/>
              </a:ext>
            </a:extLst>
          </p:cNvPr>
          <p:cNvSpPr/>
          <p:nvPr/>
        </p:nvSpPr>
        <p:spPr>
          <a:xfrm>
            <a:off x="3593337" y="230720"/>
            <a:ext cx="50053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</a:t>
            </a:r>
            <a:r>
              <a:rPr lang="en-US" sz="4000" b="1" dirty="0">
                <a:latin typeface="Calibri" panose="020F0502020204030204" pitchFamily="34" charset="0"/>
                <a:cs typeface="Calibri"/>
              </a:rPr>
              <a:t>≠ Simple</a:t>
            </a:r>
            <a:endParaRPr lang="en-US" sz="4000" b="1" dirty="0">
              <a:cs typeface="Calibri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1D6D7B-3A08-4C00-A655-A44843C29277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5347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6160" y="1459694"/>
            <a:ext cx="4521200" cy="2811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3200" b="1" dirty="0"/>
              <a:t>Corn Cultivation:</a:t>
            </a:r>
          </a:p>
          <a:p>
            <a:pPr marL="457200" indent="-274320">
              <a:lnSpc>
                <a:spcPct val="114000"/>
              </a:lnSpc>
              <a:buFont typeface="Arial" charset="0"/>
              <a:buChar char="•"/>
            </a:pPr>
            <a:r>
              <a:rPr lang="en-US" sz="2400" dirty="0"/>
              <a:t>Competition with food supply</a:t>
            </a:r>
          </a:p>
          <a:p>
            <a:pPr marL="457200" indent="-274320">
              <a:lnSpc>
                <a:spcPct val="114000"/>
              </a:lnSpc>
              <a:buFont typeface="Arial" charset="0"/>
              <a:buChar char="•"/>
            </a:pPr>
            <a:r>
              <a:rPr lang="en-US" sz="2400" dirty="0"/>
              <a:t>Land demand</a:t>
            </a:r>
          </a:p>
          <a:p>
            <a:pPr marL="457200" indent="-274320">
              <a:lnSpc>
                <a:spcPct val="114000"/>
              </a:lnSpc>
              <a:buFont typeface="Arial" charset="0"/>
              <a:buChar char="•"/>
            </a:pPr>
            <a:r>
              <a:rPr lang="en-US" sz="2400" dirty="0"/>
              <a:t>Nutritional needs</a:t>
            </a:r>
          </a:p>
          <a:p>
            <a:pPr marL="457200" indent="-274320">
              <a:lnSpc>
                <a:spcPct val="114000"/>
              </a:lnSpc>
              <a:buFont typeface="Arial" charset="0"/>
              <a:buChar char="•"/>
            </a:pPr>
            <a:r>
              <a:rPr lang="en-US" sz="2400" dirty="0"/>
              <a:t>Diseases</a:t>
            </a:r>
          </a:p>
          <a:p>
            <a:pPr marL="457200" indent="-274320">
              <a:lnSpc>
                <a:spcPct val="114000"/>
              </a:lnSpc>
              <a:buFont typeface="Arial" charset="0"/>
              <a:buChar char="•"/>
            </a:pPr>
            <a:r>
              <a:rPr lang="en-US" sz="2400" dirty="0"/>
              <a:t>Initial investment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5715001" y="1459694"/>
            <a:ext cx="5407584" cy="4954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3200" b="1" dirty="0"/>
              <a:t>Ethanol Demand and Corn Prices:</a:t>
            </a:r>
          </a:p>
          <a:p>
            <a:pPr marL="457200" indent="-274320">
              <a:lnSpc>
                <a:spcPct val="114000"/>
              </a:lnSpc>
              <a:buFont typeface="Arial" charset="0"/>
              <a:buChar char="•"/>
            </a:pPr>
            <a:r>
              <a:rPr lang="en-US" sz="2200" dirty="0"/>
              <a:t>Large increase in demand for corn for ethanol production.</a:t>
            </a:r>
          </a:p>
          <a:p>
            <a:pPr marL="731520" lvl="1" indent="-27432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Current production capacity is at over 5 billion gallons.</a:t>
            </a:r>
          </a:p>
          <a:p>
            <a:pPr marL="731520" lvl="1" indent="-27432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It is projected to increase to over 9 billion gallons with current plants currently under construction.</a:t>
            </a:r>
          </a:p>
          <a:p>
            <a:pPr marL="457200" indent="-274320">
              <a:lnSpc>
                <a:spcPct val="114000"/>
              </a:lnSpc>
              <a:buFont typeface="Arial" charset="0"/>
              <a:buChar char="•"/>
            </a:pPr>
            <a:r>
              <a:rPr lang="en-US" sz="2200" dirty="0"/>
              <a:t>Bushels of corn sold for over $8 (USD) each in July 2012. </a:t>
            </a:r>
          </a:p>
          <a:p>
            <a:pPr marL="457200" indent="-274320">
              <a:lnSpc>
                <a:spcPct val="114000"/>
              </a:lnSpc>
              <a:buFont typeface="Arial" charset="0"/>
              <a:buChar char="•"/>
            </a:pPr>
            <a:r>
              <a:rPr lang="en-US" sz="2200" dirty="0"/>
              <a:t>Corn prices continue to fluctuate.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D775AC-B78A-47BD-8580-C2E8567C0312}"/>
              </a:ext>
            </a:extLst>
          </p:cNvPr>
          <p:cNvSpPr/>
          <p:nvPr/>
        </p:nvSpPr>
        <p:spPr>
          <a:xfrm>
            <a:off x="3593337" y="245960"/>
            <a:ext cx="50053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</a:t>
            </a:r>
            <a:r>
              <a:rPr lang="en-US" sz="4000" b="1" dirty="0">
                <a:latin typeface="Calibri" panose="020F0502020204030204" pitchFamily="34" charset="0"/>
                <a:cs typeface="Calibri"/>
              </a:rPr>
              <a:t>≠ Simple</a:t>
            </a:r>
            <a:endParaRPr lang="en-US" sz="4000" b="1" dirty="0">
              <a:cs typeface="Calibri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EEDC967-B945-40AB-88CE-519FFC127A8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6586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44879" y="1588392"/>
            <a:ext cx="6165049" cy="4606901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>
              <a:lnSpc>
                <a:spcPct val="114000"/>
              </a:lnSpc>
              <a:spcBef>
                <a:spcPts val="435"/>
              </a:spcBef>
            </a:pPr>
            <a:r>
              <a:rPr sz="2500" spc="-75" dirty="0">
                <a:cs typeface="Calibri"/>
              </a:rPr>
              <a:t>You </a:t>
            </a:r>
            <a:r>
              <a:rPr sz="2500" spc="-5" dirty="0">
                <a:cs typeface="Calibri"/>
              </a:rPr>
              <a:t>cannot </a:t>
            </a:r>
            <a:r>
              <a:rPr sz="2500" spc="-15" dirty="0">
                <a:cs typeface="Calibri"/>
              </a:rPr>
              <a:t>really </a:t>
            </a:r>
            <a:r>
              <a:rPr sz="2500" spc="-11" dirty="0">
                <a:cs typeface="Calibri"/>
              </a:rPr>
              <a:t>declare </a:t>
            </a:r>
            <a:r>
              <a:rPr sz="2500" spc="-20" dirty="0">
                <a:cs typeface="Calibri"/>
              </a:rPr>
              <a:t>any </a:t>
            </a:r>
            <a:r>
              <a:rPr sz="2500" spc="-11" dirty="0">
                <a:cs typeface="Calibri"/>
              </a:rPr>
              <a:t>practice </a:t>
            </a:r>
            <a:r>
              <a:rPr sz="2500" spc="-15" dirty="0">
                <a:cs typeface="Calibri"/>
              </a:rPr>
              <a:t>“sustainable” </a:t>
            </a:r>
            <a:r>
              <a:rPr sz="2500" spc="-11" dirty="0">
                <a:cs typeface="Calibri"/>
              </a:rPr>
              <a:t>until </a:t>
            </a:r>
            <a:r>
              <a:rPr sz="2500" spc="-15" dirty="0">
                <a:cs typeface="Calibri"/>
              </a:rPr>
              <a:t>you </a:t>
            </a:r>
            <a:r>
              <a:rPr sz="2500" spc="-20" dirty="0">
                <a:cs typeface="Calibri"/>
              </a:rPr>
              <a:t>have </a:t>
            </a:r>
            <a:r>
              <a:rPr sz="2500" spc="-5" dirty="0">
                <a:cs typeface="Calibri"/>
              </a:rPr>
              <a:t>done </a:t>
            </a:r>
            <a:r>
              <a:rPr sz="2500" dirty="0">
                <a:cs typeface="Calibri"/>
              </a:rPr>
              <a:t>a </a:t>
            </a:r>
            <a:r>
              <a:rPr sz="2500" spc="-15" dirty="0">
                <a:cs typeface="Calibri"/>
              </a:rPr>
              <a:t>complete </a:t>
            </a:r>
            <a:r>
              <a:rPr sz="2500" spc="-20" dirty="0">
                <a:cs typeface="Calibri"/>
              </a:rPr>
              <a:t>life</a:t>
            </a:r>
            <a:r>
              <a:rPr lang="en-US" sz="2500" spc="-20" dirty="0">
                <a:cs typeface="Calibri"/>
              </a:rPr>
              <a:t>-</a:t>
            </a:r>
            <a:r>
              <a:rPr sz="2500" spc="-11" dirty="0">
                <a:cs typeface="Calibri"/>
              </a:rPr>
              <a:t>cycle analysis </a:t>
            </a:r>
            <a:r>
              <a:rPr sz="2500" spc="-5" dirty="0">
                <a:cs typeface="Calibri"/>
              </a:rPr>
              <a:t>of its </a:t>
            </a:r>
            <a:r>
              <a:rPr sz="2500" spc="-20" dirty="0">
                <a:cs typeface="Calibri"/>
              </a:rPr>
              <a:t>environmental </a:t>
            </a:r>
            <a:r>
              <a:rPr sz="2500" spc="-11" dirty="0">
                <a:cs typeface="Calibri"/>
              </a:rPr>
              <a:t>costs. </a:t>
            </a:r>
            <a:endParaRPr lang="en-US" sz="2500" spc="-11" dirty="0">
              <a:cs typeface="Calibri"/>
            </a:endParaRPr>
          </a:p>
          <a:p>
            <a:pPr marL="12700" marR="5080">
              <a:lnSpc>
                <a:spcPct val="114000"/>
              </a:lnSpc>
            </a:pPr>
            <a:endParaRPr lang="en-US" sz="2700" spc="-11" dirty="0">
              <a:cs typeface="Calibri"/>
            </a:endParaRPr>
          </a:p>
          <a:p>
            <a:pPr marL="12700" marR="5080">
              <a:lnSpc>
                <a:spcPct val="114000"/>
              </a:lnSpc>
              <a:spcBef>
                <a:spcPts val="435"/>
              </a:spcBef>
            </a:pPr>
            <a:r>
              <a:rPr sz="2500" spc="-31" dirty="0">
                <a:cs typeface="Calibri"/>
              </a:rPr>
              <a:t>Even </a:t>
            </a:r>
            <a:r>
              <a:rPr sz="2500" spc="-5" dirty="0">
                <a:cs typeface="Calibri"/>
              </a:rPr>
              <a:t>then, </a:t>
            </a:r>
            <a:r>
              <a:rPr sz="2500" spc="-11" dirty="0">
                <a:cs typeface="Calibri"/>
              </a:rPr>
              <a:t>technology </a:t>
            </a:r>
            <a:r>
              <a:rPr sz="2500" spc="-5" dirty="0">
                <a:cs typeface="Calibri"/>
              </a:rPr>
              <a:t>and public policy </a:t>
            </a:r>
            <a:r>
              <a:rPr sz="2500" spc="-31" dirty="0">
                <a:cs typeface="Calibri"/>
              </a:rPr>
              <a:t>keep </a:t>
            </a:r>
            <a:r>
              <a:rPr sz="2500" spc="-11" dirty="0">
                <a:cs typeface="Calibri"/>
              </a:rPr>
              <a:t>evolving, </a:t>
            </a:r>
            <a:r>
              <a:rPr sz="2500" spc="-5" dirty="0">
                <a:cs typeface="Calibri"/>
              </a:rPr>
              <a:t>and </a:t>
            </a:r>
            <a:r>
              <a:rPr sz="2500" spc="-11" dirty="0">
                <a:cs typeface="Calibri"/>
              </a:rPr>
              <a:t>that evolution can </a:t>
            </a:r>
            <a:r>
              <a:rPr sz="2500" spc="-5" dirty="0">
                <a:cs typeface="Calibri"/>
              </a:rPr>
              <a:t>lead </a:t>
            </a:r>
            <a:r>
              <a:rPr sz="2500" spc="-15" dirty="0">
                <a:cs typeface="Calibri"/>
              </a:rPr>
              <a:t>to unforeseen </a:t>
            </a:r>
            <a:r>
              <a:rPr sz="2500" spc="-5" dirty="0">
                <a:cs typeface="Calibri"/>
              </a:rPr>
              <a:t>and </a:t>
            </a:r>
            <a:r>
              <a:rPr sz="2500" spc="-11" dirty="0">
                <a:cs typeface="Calibri"/>
              </a:rPr>
              <a:t>unintended </a:t>
            </a:r>
            <a:r>
              <a:rPr sz="2500" spc="-5" dirty="0">
                <a:cs typeface="Calibri"/>
              </a:rPr>
              <a:t>consequences.</a:t>
            </a:r>
            <a:r>
              <a:rPr sz="2600" spc="-5" dirty="0">
                <a:cs typeface="Calibri"/>
              </a:rPr>
              <a:t> </a:t>
            </a:r>
            <a:endParaRPr lang="en-US" sz="2600" spc="-5" dirty="0">
              <a:cs typeface="Calibri"/>
            </a:endParaRPr>
          </a:p>
          <a:p>
            <a:pPr marL="12700" marR="5080">
              <a:lnSpc>
                <a:spcPct val="114000"/>
              </a:lnSpc>
            </a:pPr>
            <a:endParaRPr lang="en-US" sz="2700" spc="-5" dirty="0">
              <a:cs typeface="Calibri"/>
            </a:endParaRPr>
          </a:p>
          <a:p>
            <a:pPr marL="12700" marR="5080">
              <a:lnSpc>
                <a:spcPct val="114000"/>
              </a:lnSpc>
              <a:spcBef>
                <a:spcPts val="435"/>
              </a:spcBef>
            </a:pPr>
            <a:r>
              <a:rPr sz="2500" spc="-5" dirty="0">
                <a:cs typeface="Calibri"/>
              </a:rPr>
              <a:t>The </a:t>
            </a:r>
            <a:r>
              <a:rPr sz="2500" spc="-11" dirty="0">
                <a:cs typeface="Calibri"/>
              </a:rPr>
              <a:t>admirable goal </a:t>
            </a:r>
            <a:r>
              <a:rPr sz="2500" spc="-5" dirty="0">
                <a:cs typeface="Calibri"/>
              </a:rPr>
              <a:t>of </a:t>
            </a:r>
            <a:r>
              <a:rPr sz="2500" spc="-11" dirty="0">
                <a:cs typeface="Calibri"/>
              </a:rPr>
              <a:t>living sustainably </a:t>
            </a:r>
            <a:r>
              <a:rPr sz="2500" spc="-15" dirty="0">
                <a:cs typeface="Calibri"/>
              </a:rPr>
              <a:t>requires </a:t>
            </a:r>
            <a:r>
              <a:rPr sz="2500" spc="-11" dirty="0">
                <a:cs typeface="Calibri"/>
              </a:rPr>
              <a:t>plenty </a:t>
            </a:r>
            <a:r>
              <a:rPr sz="2500" spc="-5" dirty="0">
                <a:cs typeface="Calibri"/>
              </a:rPr>
              <a:t>of </a:t>
            </a:r>
            <a:r>
              <a:rPr sz="2500" spc="-11" dirty="0">
                <a:cs typeface="Calibri"/>
              </a:rPr>
              <a:t>thought </a:t>
            </a:r>
            <a:r>
              <a:rPr sz="2500" spc="-5" dirty="0">
                <a:cs typeface="Calibri"/>
              </a:rPr>
              <a:t>on an </a:t>
            </a:r>
            <a:r>
              <a:rPr sz="2500" spc="-11" dirty="0">
                <a:cs typeface="Calibri"/>
              </a:rPr>
              <a:t>ongoing</a:t>
            </a:r>
            <a:r>
              <a:rPr sz="2500" spc="-55" dirty="0">
                <a:cs typeface="Calibri"/>
              </a:rPr>
              <a:t> </a:t>
            </a:r>
            <a:r>
              <a:rPr sz="2500" spc="-5" dirty="0">
                <a:cs typeface="Calibri"/>
              </a:rPr>
              <a:t>basis.</a:t>
            </a:r>
            <a:endParaRPr sz="25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066B17-F580-4732-9137-A6BCB75FF1B5}"/>
              </a:ext>
            </a:extLst>
          </p:cNvPr>
          <p:cNvSpPr/>
          <p:nvPr/>
        </p:nvSpPr>
        <p:spPr>
          <a:xfrm>
            <a:off x="3593337" y="245960"/>
            <a:ext cx="50053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</a:t>
            </a:r>
            <a:r>
              <a:rPr lang="en-US" sz="4000" b="1" dirty="0">
                <a:latin typeface="Calibri" panose="020F0502020204030204" pitchFamily="34" charset="0"/>
                <a:cs typeface="Calibri"/>
              </a:rPr>
              <a:t>≠ Simple</a:t>
            </a:r>
            <a:endParaRPr lang="en-US" sz="4000" b="1" dirty="0"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7217B1-5490-4282-96FE-2B35D0757513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7E00D636-3F52-4787-BEA6-64831773B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929" y="1410943"/>
            <a:ext cx="4772989" cy="514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892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3345" y="2701636"/>
            <a:ext cx="3782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QUESTIONS?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990599" y="110836"/>
            <a:ext cx="8340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Sponsored by Yale-UNIDO Initiative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1701338" y="4954158"/>
            <a:ext cx="46620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effectLst/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34" y="5212194"/>
            <a:ext cx="1020198" cy="1496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636" y="5831321"/>
            <a:ext cx="38100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36" y="4446658"/>
            <a:ext cx="4064000" cy="1219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2E2137-3C66-7F44-9E14-68E9345DA3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21" y="3429000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28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8A95427-3833-4554-9530-FFA11871C6B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198336" y="156411"/>
            <a:ext cx="57953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What does “green” mean?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A2B6D0DB-C698-A14B-A379-605EC3B0581D}"/>
              </a:ext>
            </a:extLst>
          </p:cNvPr>
          <p:cNvSpPr/>
          <p:nvPr/>
        </p:nvSpPr>
        <p:spPr bwMode="auto">
          <a:xfrm>
            <a:off x="3009900" y="2638804"/>
            <a:ext cx="6172200" cy="2209800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  <a:gs pos="99000">
                <a:schemeClr val="bg2"/>
              </a:gs>
            </a:gsLst>
            <a:lin ang="1032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604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8A95427-3833-4554-9530-FFA11871C6B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811984" y="156411"/>
            <a:ext cx="25680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Is it heavy?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201943D-77AB-5447-A5B7-88C0A3B7E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357" y="1345580"/>
            <a:ext cx="6089650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CB78BA72-ED7E-8C4B-A7E8-A1DA00DD4B27}"/>
              </a:ext>
            </a:extLst>
          </p:cNvPr>
          <p:cNvSpPr>
            <a:spLocks/>
          </p:cNvSpPr>
          <p:nvPr/>
        </p:nvSpPr>
        <p:spPr bwMode="auto">
          <a:xfrm>
            <a:off x="3359012" y="5711756"/>
            <a:ext cx="6032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i="1" dirty="0">
                <a:cs typeface="Helvetica" charset="0"/>
                <a:sym typeface="Helvetica" charset="0"/>
              </a:rPr>
              <a:t>Nothing is </a:t>
            </a:r>
            <a:r>
              <a:rPr lang="ja-JP" altLang="en-US" sz="1700" i="1">
                <a:cs typeface="Helvetica" charset="0"/>
                <a:sym typeface="Helvetica" charset="0"/>
              </a:rPr>
              <a:t>“</a:t>
            </a:r>
            <a:r>
              <a:rPr lang="en-US" altLang="ja-JP" sz="1700" i="1" dirty="0">
                <a:cs typeface="Helvetica" charset="0"/>
                <a:sym typeface="Helvetica" charset="0"/>
              </a:rPr>
              <a:t>heavy</a:t>
            </a:r>
            <a:r>
              <a:rPr lang="ja-JP" altLang="en-US" sz="1700" i="1">
                <a:cs typeface="Helvetica" charset="0"/>
                <a:sym typeface="Helvetica" charset="0"/>
              </a:rPr>
              <a:t>”</a:t>
            </a:r>
            <a:r>
              <a:rPr lang="en-US" altLang="ja-JP" sz="1700" i="1" dirty="0">
                <a:cs typeface="Helvetica" charset="0"/>
                <a:sym typeface="Helvetica" charset="0"/>
              </a:rPr>
              <a:t> in the absolute sense.  </a:t>
            </a:r>
            <a:r>
              <a:rPr lang="ja-JP" altLang="en-US" sz="1700" i="1">
                <a:cs typeface="Helvetica" charset="0"/>
                <a:sym typeface="Helvetica" charset="0"/>
              </a:rPr>
              <a:t>“</a:t>
            </a:r>
            <a:r>
              <a:rPr lang="en-US" altLang="ja-JP" sz="1700" i="1" dirty="0">
                <a:cs typeface="Helvetica" charset="0"/>
                <a:sym typeface="Helvetica" charset="0"/>
              </a:rPr>
              <a:t>Heavy</a:t>
            </a:r>
            <a:r>
              <a:rPr lang="ja-JP" altLang="en-US" sz="1700" i="1">
                <a:cs typeface="Helvetica" charset="0"/>
                <a:sym typeface="Helvetica" charset="0"/>
              </a:rPr>
              <a:t>”</a:t>
            </a:r>
            <a:r>
              <a:rPr lang="en-US" altLang="ja-JP" sz="1700" i="1" dirty="0">
                <a:cs typeface="Helvetica" charset="0"/>
                <a:sym typeface="Helvetica" charset="0"/>
              </a:rPr>
              <a:t>  is relative.</a:t>
            </a:r>
            <a:endParaRPr lang="en-US" sz="1700" i="1" dirty="0">
              <a:cs typeface="Helvetica" charset="0"/>
              <a:sym typeface="Helvetica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A459E67A-91A7-BA4E-A2DB-6A437AA32DDE}"/>
              </a:ext>
            </a:extLst>
          </p:cNvPr>
          <p:cNvSpPr>
            <a:spLocks/>
          </p:cNvSpPr>
          <p:nvPr/>
        </p:nvSpPr>
        <p:spPr bwMode="auto">
          <a:xfrm>
            <a:off x="3349487" y="6099106"/>
            <a:ext cx="60690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i="1">
                <a:cs typeface="Helvetica" charset="0"/>
                <a:sym typeface="Helvetica" charset="0"/>
              </a:rPr>
              <a:t>Nothing is </a:t>
            </a:r>
            <a:r>
              <a:rPr lang="ja-JP" altLang="en-US" sz="1700" i="1">
                <a:cs typeface="Helvetica" charset="0"/>
                <a:sym typeface="Helvetica" charset="0"/>
              </a:rPr>
              <a:t>“</a:t>
            </a:r>
            <a:r>
              <a:rPr lang="en-US" altLang="ja-JP" sz="1700" b="1" i="1">
                <a:solidFill>
                  <a:srgbClr val="03B306"/>
                </a:solidFill>
                <a:cs typeface="Helvetica" charset="0"/>
                <a:sym typeface="Helvetica" charset="0"/>
              </a:rPr>
              <a:t>green</a:t>
            </a:r>
            <a:r>
              <a:rPr lang="ja-JP" altLang="en-US" sz="1700" i="1">
                <a:cs typeface="Helvetica" charset="0"/>
                <a:sym typeface="Helvetica" charset="0"/>
              </a:rPr>
              <a:t>”</a:t>
            </a:r>
            <a:r>
              <a:rPr lang="en-US" altLang="ja-JP" sz="1700" i="1">
                <a:cs typeface="Helvetica" charset="0"/>
                <a:sym typeface="Helvetica" charset="0"/>
              </a:rPr>
              <a:t> in the absolute sense.  </a:t>
            </a:r>
            <a:r>
              <a:rPr lang="ja-JP" altLang="en-US" sz="1700" i="1">
                <a:cs typeface="Helvetica" charset="0"/>
                <a:sym typeface="Helvetica" charset="0"/>
              </a:rPr>
              <a:t>“</a:t>
            </a:r>
            <a:r>
              <a:rPr lang="en-US" altLang="ja-JP" sz="1700" b="1" i="1">
                <a:solidFill>
                  <a:srgbClr val="03B306"/>
                </a:solidFill>
                <a:cs typeface="Helvetica" charset="0"/>
                <a:sym typeface="Helvetica" charset="0"/>
              </a:rPr>
              <a:t>Green</a:t>
            </a:r>
            <a:r>
              <a:rPr lang="ja-JP" altLang="en-US" sz="1700" i="1">
                <a:cs typeface="Helvetica" charset="0"/>
                <a:sym typeface="Helvetica" charset="0"/>
              </a:rPr>
              <a:t>”</a:t>
            </a:r>
            <a:r>
              <a:rPr lang="en-US" altLang="ja-JP" sz="1700" i="1">
                <a:cs typeface="Helvetica" charset="0"/>
                <a:sym typeface="Helvetica" charset="0"/>
              </a:rPr>
              <a:t>  is relative.</a:t>
            </a:r>
            <a:endParaRPr lang="en-US" sz="1700" i="1">
              <a:cs typeface="Helvetica" charset="0"/>
              <a:sym typeface="Helvetica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59A97D-DD89-304B-87A0-B513044F7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826" y="2347292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78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8A95427-3833-4554-9530-FFA11871C6B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198338" y="156411"/>
            <a:ext cx="57953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What does “green” mean?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F8417-1A18-2042-A998-198052526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328" y="1439532"/>
            <a:ext cx="3786484" cy="42133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88AACC-E27E-CD4B-92F9-F47F73B7284F}"/>
              </a:ext>
            </a:extLst>
          </p:cNvPr>
          <p:cNvSpPr txBox="1"/>
          <p:nvPr/>
        </p:nvSpPr>
        <p:spPr>
          <a:xfrm>
            <a:off x="3384648" y="5940451"/>
            <a:ext cx="542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The least harmful of the available choices.</a:t>
            </a:r>
          </a:p>
        </p:txBody>
      </p:sp>
    </p:spTree>
    <p:extLst>
      <p:ext uri="{BB962C8B-B14F-4D97-AF65-F5344CB8AC3E}">
        <p14:creationId xmlns:p14="http://schemas.microsoft.com/office/powerpoint/2010/main" val="721474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8A95427-3833-4554-9530-FFA11871C6B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785992" y="156411"/>
            <a:ext cx="4620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Topics To Be Covered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C658CE-B97A-D244-8EC2-846FDB3BDB03}"/>
              </a:ext>
            </a:extLst>
          </p:cNvPr>
          <p:cNvSpPr txBox="1"/>
          <p:nvPr/>
        </p:nvSpPr>
        <p:spPr>
          <a:xfrm>
            <a:off x="1642679" y="1635846"/>
            <a:ext cx="720504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Sustainability – Myths and Facts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Society, Economy, and the Environment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Business and Sustainability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Applying Green Chemistry to Management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Different Models of Sustainability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Case Study: The Interface Company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Green Washing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Life-Cycle Assessment</a:t>
            </a:r>
          </a:p>
        </p:txBody>
      </p:sp>
    </p:spTree>
    <p:extLst>
      <p:ext uri="{BB962C8B-B14F-4D97-AF65-F5344CB8AC3E}">
        <p14:creationId xmlns:p14="http://schemas.microsoft.com/office/powerpoint/2010/main" val="3486297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455683" y="2775973"/>
            <a:ext cx="928063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5400" dirty="0">
                <a:cs typeface="Calibri"/>
              </a:rPr>
              <a:t>Sustainability Myths</a:t>
            </a:r>
            <a:endParaRPr sz="5400" dirty="0"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DEB040-C8A3-49A6-A9A2-7A9CBD3764C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906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9898</TotalTime>
  <Words>1522</Words>
  <Application>Microsoft Office PowerPoint</Application>
  <PresentationFormat>Widescreen</PresentationFormat>
  <Paragraphs>206</Paragraphs>
  <Slides>43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Yu Gothic</vt:lpstr>
      <vt:lpstr>Arial</vt:lpstr>
      <vt:lpstr>Calibri</vt:lpstr>
      <vt:lpstr>Calibri Light</vt:lpstr>
      <vt:lpstr>Helvetica</vt:lpstr>
      <vt:lpstr>Times New Roman</vt:lpstr>
      <vt:lpstr>Office Theme</vt:lpstr>
      <vt:lpstr>Yale-UNIDO Train-the-Facilitator Workshop in Green Chemistry</vt:lpstr>
      <vt:lpstr>Karolina Mellor, PhD</vt:lpstr>
      <vt:lpstr>Prof. Philip Jessop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Sustainability is Not Just About the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question we need to ask:  Is recycling sustainable?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new technology the answer to sustainability?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Mellor</dc:creator>
  <cp:lastModifiedBy>Chapman, Kimberly</cp:lastModifiedBy>
  <cp:revision>287</cp:revision>
  <cp:lastPrinted>2018-04-25T15:39:23Z</cp:lastPrinted>
  <dcterms:created xsi:type="dcterms:W3CDTF">2018-01-23T19:46:39Z</dcterms:created>
  <dcterms:modified xsi:type="dcterms:W3CDTF">2019-04-18T17:36:27Z</dcterms:modified>
</cp:coreProperties>
</file>