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18.jpg" ContentType="image/jpeg"/>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28.jpg" ContentType="image/jpeg"/>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416" r:id="rId2"/>
    <p:sldId id="417" r:id="rId3"/>
    <p:sldId id="342" r:id="rId4"/>
    <p:sldId id="454" r:id="rId5"/>
    <p:sldId id="345" r:id="rId6"/>
    <p:sldId id="346" r:id="rId7"/>
    <p:sldId id="347" r:id="rId8"/>
    <p:sldId id="348" r:id="rId9"/>
    <p:sldId id="349" r:id="rId10"/>
    <p:sldId id="350" r:id="rId11"/>
    <p:sldId id="351" r:id="rId12"/>
    <p:sldId id="352" r:id="rId13"/>
    <p:sldId id="425" r:id="rId14"/>
    <p:sldId id="353" r:id="rId15"/>
    <p:sldId id="1618" r:id="rId16"/>
    <p:sldId id="343" r:id="rId17"/>
    <p:sldId id="356" r:id="rId18"/>
    <p:sldId id="357" r:id="rId19"/>
    <p:sldId id="358" r:id="rId20"/>
    <p:sldId id="359" r:id="rId21"/>
    <p:sldId id="360" r:id="rId22"/>
    <p:sldId id="362" r:id="rId23"/>
    <p:sldId id="427" r:id="rId24"/>
    <p:sldId id="426" r:id="rId25"/>
    <p:sldId id="363" r:id="rId26"/>
    <p:sldId id="364" r:id="rId27"/>
    <p:sldId id="1608" r:id="rId28"/>
    <p:sldId id="1619" r:id="rId29"/>
    <p:sldId id="365" r:id="rId30"/>
    <p:sldId id="366" r:id="rId31"/>
    <p:sldId id="367" r:id="rId32"/>
    <p:sldId id="368" r:id="rId33"/>
    <p:sldId id="369" r:id="rId34"/>
    <p:sldId id="370" r:id="rId35"/>
    <p:sldId id="371" r:id="rId36"/>
    <p:sldId id="1609" r:id="rId37"/>
    <p:sldId id="372" r:id="rId38"/>
    <p:sldId id="373" r:id="rId39"/>
    <p:sldId id="374" r:id="rId40"/>
    <p:sldId id="375" r:id="rId41"/>
    <p:sldId id="376" r:id="rId42"/>
    <p:sldId id="298"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15" autoAdjust="0"/>
    <p:restoredTop sz="86401" autoAdjust="0"/>
  </p:normalViewPr>
  <p:slideViewPr>
    <p:cSldViewPr snapToGrid="0" snapToObjects="1">
      <p:cViewPr varScale="1">
        <p:scale>
          <a:sx n="66" d="100"/>
          <a:sy n="66" d="100"/>
        </p:scale>
        <p:origin x="528" y="8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showGuides="1">
      <p:cViewPr varScale="1">
        <p:scale>
          <a:sx n="62" d="100"/>
          <a:sy n="62" d="100"/>
        </p:scale>
        <p:origin x="258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384AE4-840A-6446-8BC3-664AD20DE1A5}" type="datetimeFigureOut">
              <a:rPr lang="en-US" smtClean="0"/>
              <a:t>3/4/2019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2857CD-EC52-C24C-8B5E-76CF1277D578}" type="slidenum">
              <a:rPr lang="en-US" smtClean="0"/>
              <a:t>‹#›</a:t>
            </a:fld>
            <a:endParaRPr lang="en-US"/>
          </a:p>
        </p:txBody>
      </p:sp>
    </p:spTree>
    <p:extLst>
      <p:ext uri="{BB962C8B-B14F-4D97-AF65-F5344CB8AC3E}">
        <p14:creationId xmlns:p14="http://schemas.microsoft.com/office/powerpoint/2010/main" val="1424356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oprah.com/world/Ocean-Pollution-Fabien-Cousteaus-Warning-to-the-World"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CDBC99-33AB-8B45-8A9F-BE7F36C184D4}" type="slidenum">
              <a:rPr lang="en-US" smtClean="0"/>
              <a:t>1</a:t>
            </a:fld>
            <a:endParaRPr lang="en-US"/>
          </a:p>
        </p:txBody>
      </p:sp>
    </p:spTree>
    <p:extLst>
      <p:ext uri="{BB962C8B-B14F-4D97-AF65-F5344CB8AC3E}">
        <p14:creationId xmlns:p14="http://schemas.microsoft.com/office/powerpoint/2010/main" val="1026924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2857CD-EC52-C24C-8B5E-76CF1277D578}" type="slidenum">
              <a:rPr lang="en-US" smtClean="0"/>
              <a:t>7</a:t>
            </a:fld>
            <a:endParaRPr lang="en-US"/>
          </a:p>
        </p:txBody>
      </p:sp>
    </p:spTree>
    <p:extLst>
      <p:ext uri="{BB962C8B-B14F-4D97-AF65-F5344CB8AC3E}">
        <p14:creationId xmlns:p14="http://schemas.microsoft.com/office/powerpoint/2010/main" val="1493003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2857CD-EC52-C24C-8B5E-76CF1277D578}" type="slidenum">
              <a:rPr lang="en-US" smtClean="0"/>
              <a:t>23</a:t>
            </a:fld>
            <a:endParaRPr lang="en-US"/>
          </a:p>
        </p:txBody>
      </p:sp>
    </p:spTree>
    <p:extLst>
      <p:ext uri="{BB962C8B-B14F-4D97-AF65-F5344CB8AC3E}">
        <p14:creationId xmlns:p14="http://schemas.microsoft.com/office/powerpoint/2010/main" val="2519152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2857CD-EC52-C24C-8B5E-76CF1277D578}" type="slidenum">
              <a:rPr lang="en-US" smtClean="0"/>
              <a:t>27</a:t>
            </a:fld>
            <a:endParaRPr lang="en-US"/>
          </a:p>
        </p:txBody>
      </p:sp>
    </p:spTree>
    <p:extLst>
      <p:ext uri="{BB962C8B-B14F-4D97-AF65-F5344CB8AC3E}">
        <p14:creationId xmlns:p14="http://schemas.microsoft.com/office/powerpoint/2010/main" val="3228662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should we make</a:t>
            </a:r>
            <a:r>
              <a:rPr lang="en-US" baseline="0" dirty="0"/>
              <a:t> sure that whatever we develop is sustainable for many years to come?</a:t>
            </a:r>
            <a:endParaRPr lang="en-US" dirty="0"/>
          </a:p>
        </p:txBody>
      </p:sp>
      <p:sp>
        <p:nvSpPr>
          <p:cNvPr id="4" name="Slide Number Placeholder 3"/>
          <p:cNvSpPr>
            <a:spLocks noGrp="1"/>
          </p:cNvSpPr>
          <p:nvPr>
            <p:ph type="sldNum" sz="quarter" idx="10"/>
          </p:nvPr>
        </p:nvSpPr>
        <p:spPr/>
        <p:txBody>
          <a:bodyPr/>
          <a:lstStyle/>
          <a:p>
            <a:fld id="{C2A97CD4-A598-A54F-ADE7-BF9360DCAE88}" type="slidenum">
              <a:rPr lang="en-US" smtClean="0"/>
              <a:t>32</a:t>
            </a:fld>
            <a:endParaRPr lang="en-US"/>
          </a:p>
        </p:txBody>
      </p:sp>
    </p:spTree>
    <p:extLst>
      <p:ext uri="{BB962C8B-B14F-4D97-AF65-F5344CB8AC3E}">
        <p14:creationId xmlns:p14="http://schemas.microsoft.com/office/powerpoint/2010/main" val="961566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The Great Pacific Garbage Patch</a:t>
            </a:r>
            <a:endParaRPr lang="en-US" dirty="0"/>
          </a:p>
          <a:p>
            <a:r>
              <a:rPr lang="en-US" dirty="0"/>
              <a:t>This out-of-sight, out-of-mind free landfill in the middle of the Pacific gained some space in the public conscious after </a:t>
            </a:r>
            <a:r>
              <a:rPr lang="en-US" dirty="0">
                <a:hlinkClick r:id="rId3"/>
              </a:rPr>
              <a:t>Oprah’s Earth Day oeuvre</a:t>
            </a:r>
            <a:r>
              <a:rPr lang="en-US" dirty="0"/>
              <a:t>, but I still encounter tons of people who are completely ignorant of this phenomenon. It is a startling reminder of the unseen costs of the West’s out-of-control consumerism.</a:t>
            </a:r>
          </a:p>
          <a:p>
            <a:r>
              <a:rPr lang="en-US" dirty="0"/>
              <a:t>This garbage patch, swept together and kept in place by ocean gyres (currents), reaches from California to Japan, floating at or just below the surface with a surface area of two </a:t>
            </a:r>
            <a:r>
              <a:rPr lang="en-US" dirty="0" err="1"/>
              <a:t>Texases</a:t>
            </a:r>
            <a:r>
              <a:rPr lang="en-US" dirty="0"/>
              <a:t>, and a depth of up to 90 feet. Almost 90% of the patch is plastic waste, which has blown into the ocean or washed in from waterways across the continent. The environmental effects of this patch are difficult to measure, due to the enormity of the aqueous dump and the vast number of species dependent on the local ecosystem</a:t>
            </a:r>
          </a:p>
          <a:p>
            <a:endParaRPr lang="en-US" dirty="0"/>
          </a:p>
        </p:txBody>
      </p:sp>
      <p:sp>
        <p:nvSpPr>
          <p:cNvPr id="4" name="Slide Number Placeholder 3"/>
          <p:cNvSpPr>
            <a:spLocks noGrp="1"/>
          </p:cNvSpPr>
          <p:nvPr>
            <p:ph type="sldNum" sz="quarter" idx="10"/>
          </p:nvPr>
        </p:nvSpPr>
        <p:spPr/>
        <p:txBody>
          <a:bodyPr/>
          <a:lstStyle/>
          <a:p>
            <a:fld id="{7623F697-BEC9-4E21-A37A-B13E9152F6BF}" type="slidenum">
              <a:rPr lang="en-US" smtClean="0"/>
              <a:pPr/>
              <a:t>36</a:t>
            </a:fld>
            <a:endParaRPr lang="en-US"/>
          </a:p>
        </p:txBody>
      </p:sp>
    </p:spTree>
    <p:extLst>
      <p:ext uri="{BB962C8B-B14F-4D97-AF65-F5344CB8AC3E}">
        <p14:creationId xmlns:p14="http://schemas.microsoft.com/office/powerpoint/2010/main" val="3248202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30FAE57-CCBF-CB4E-AD34-B277A7AF8D45}"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1065780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0FAE57-CCBF-CB4E-AD34-B277A7AF8D45}"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1048759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0FAE57-CCBF-CB4E-AD34-B277A7AF8D45}"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2108877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0FAE57-CCBF-CB4E-AD34-B277A7AF8D45}"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415881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0FAE57-CCBF-CB4E-AD34-B277A7AF8D45}"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1810062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0FAE57-CCBF-CB4E-AD34-B277A7AF8D45}" type="datetimeFigureOut">
              <a:rPr lang="en-US" smtClean="0"/>
              <a:t>3/4/2019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461682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0FAE57-CCBF-CB4E-AD34-B277A7AF8D45}" type="datetimeFigureOut">
              <a:rPr lang="en-US" smtClean="0"/>
              <a:t>3/4/2019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635058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Date Placeholder 2"/>
          <p:cNvSpPr>
            <a:spLocks noGrp="1"/>
          </p:cNvSpPr>
          <p:nvPr>
            <p:ph type="dt" sz="half" idx="10"/>
          </p:nvPr>
        </p:nvSpPr>
        <p:spPr/>
        <p:txBody>
          <a:bodyPr/>
          <a:lstStyle/>
          <a:p>
            <a:fld id="{F30FAE57-CCBF-CB4E-AD34-B277A7AF8D45}" type="datetimeFigureOut">
              <a:rPr lang="en-US" smtClean="0"/>
              <a:t>3/4/2019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43107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0FAE57-CCBF-CB4E-AD34-B277A7AF8D45}" type="datetimeFigureOut">
              <a:rPr lang="en-US" smtClean="0"/>
              <a:t>3/4/2019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1566258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0FAE57-CCBF-CB4E-AD34-B277A7AF8D45}" type="datetimeFigureOut">
              <a:rPr lang="en-US" smtClean="0"/>
              <a:t>3/4/2019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251930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0FAE57-CCBF-CB4E-AD34-B277A7AF8D45}" type="datetimeFigureOut">
              <a:rPr lang="en-US" smtClean="0"/>
              <a:t>3/4/2019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1499224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95600" y="-171015"/>
            <a:ext cx="7196254"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0FAE57-CCBF-CB4E-AD34-B277A7AF8D45}" type="datetimeFigureOut">
              <a:rPr lang="en-US" smtClean="0"/>
              <a:t>3/4/2019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554A1D-DD45-F343-86C0-3994C2FF6262}" type="slidenum">
              <a:rPr lang="en-US" smtClean="0"/>
              <a:t>‹#›</a:t>
            </a:fld>
            <a:endParaRPr lang="en-US"/>
          </a:p>
        </p:txBody>
      </p:sp>
    </p:spTree>
    <p:extLst>
      <p:ext uri="{BB962C8B-B14F-4D97-AF65-F5344CB8AC3E}">
        <p14:creationId xmlns:p14="http://schemas.microsoft.com/office/powerpoint/2010/main" val="1279839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image" Target="../media/image3.tiff"/><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hyperlink" Target="https://www.businessinsider.com/how-to-use-apples-group-facetime-video-chat-feature-2018-1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freeholdboropublications.com/2469/folioliterary/messenger/" TargetMode="External"/><Relationship Id="rId5" Type="http://schemas.openxmlformats.org/officeDocument/2006/relationships/image" Target="../media/image20.jpeg"/><Relationship Id="rId4" Type="http://schemas.openxmlformats.org/officeDocument/2006/relationships/image" Target="../media/image19.gif"/></Relationships>
</file>

<file path=ppt/slides/_rels/slide28.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3.tiff"/><Relationship Id="rId7" Type="http://schemas.openxmlformats.org/officeDocument/2006/relationships/image" Target="../media/image27.tiff"/><Relationship Id="rId2" Type="http://schemas.openxmlformats.org/officeDocument/2006/relationships/image" Target="../media/image22.jpeg"/><Relationship Id="rId1" Type="http://schemas.openxmlformats.org/officeDocument/2006/relationships/slideLayout" Target="../slideLayouts/slideLayout6.xml"/><Relationship Id="rId6" Type="http://schemas.openxmlformats.org/officeDocument/2006/relationships/image" Target="../media/image26.tiff"/><Relationship Id="rId5" Type="http://schemas.openxmlformats.org/officeDocument/2006/relationships/image" Target="../media/image25.tiff"/><Relationship Id="rId4" Type="http://schemas.openxmlformats.org/officeDocument/2006/relationships/image" Target="../media/image24.tif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image" Target="../media/image30.tiff"/><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2.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3674" y="320448"/>
            <a:ext cx="11246129" cy="1210900"/>
          </a:xfrm>
        </p:spPr>
        <p:txBody>
          <a:bodyPr>
            <a:noAutofit/>
          </a:bodyPr>
          <a:lstStyle/>
          <a:p>
            <a:r>
              <a:rPr lang="en-US" sz="4800" dirty="0">
                <a:solidFill>
                  <a:srgbClr val="00728A"/>
                </a:solidFill>
                <a:latin typeface="+mn-lt"/>
              </a:rPr>
              <a:t>Yale-UNIDO Train-the-Facilitator Workshop in Green Chemistry</a:t>
            </a:r>
            <a:endParaRPr lang="en-US" sz="4800" b="1" dirty="0">
              <a:solidFill>
                <a:srgbClr val="00728A"/>
              </a:solidFill>
              <a:latin typeface="+mn-lt"/>
            </a:endParaRPr>
          </a:p>
        </p:txBody>
      </p:sp>
      <p:sp>
        <p:nvSpPr>
          <p:cNvPr id="3" name="Subtitle 2"/>
          <p:cNvSpPr>
            <a:spLocks noGrp="1"/>
          </p:cNvSpPr>
          <p:nvPr>
            <p:ph type="subTitle" idx="1"/>
          </p:nvPr>
        </p:nvSpPr>
        <p:spPr>
          <a:xfrm>
            <a:off x="1399307" y="1603217"/>
            <a:ext cx="9144000" cy="421322"/>
          </a:xfrm>
        </p:spPr>
        <p:txBody>
          <a:bodyPr>
            <a:noAutofit/>
          </a:bodyPr>
          <a:lstStyle/>
          <a:p>
            <a:r>
              <a:rPr lang="en-US" sz="4000" dirty="0">
                <a:solidFill>
                  <a:srgbClr val="00728A"/>
                </a:solidFill>
                <a:latin typeface="+mn-lt"/>
              </a:rPr>
              <a:t>Sustainability</a:t>
            </a:r>
          </a:p>
        </p:txBody>
      </p:sp>
      <p:sp>
        <p:nvSpPr>
          <p:cNvPr id="6" name="TextBox 5">
            <a:extLst>
              <a:ext uri="{FF2B5EF4-FFF2-40B4-BE49-F238E27FC236}">
                <a16:creationId xmlns:a16="http://schemas.microsoft.com/office/drawing/2014/main" id="{D9956D2F-7CCB-4003-8B17-95D77E1A2D20}"/>
              </a:ext>
            </a:extLst>
          </p:cNvPr>
          <p:cNvSpPr txBox="1"/>
          <p:nvPr/>
        </p:nvSpPr>
        <p:spPr>
          <a:xfrm>
            <a:off x="710350" y="6525717"/>
            <a:ext cx="5054141" cy="276999"/>
          </a:xfrm>
          <a:prstGeom prst="rect">
            <a:avLst/>
          </a:prstGeom>
          <a:noFill/>
        </p:spPr>
        <p:txBody>
          <a:bodyPr wrap="none" rtlCol="0">
            <a:spAutoFit/>
          </a:bodyPr>
          <a:lstStyle/>
          <a:p>
            <a:r>
              <a:rPr lang="en-US" sz="1200" dirty="0">
                <a:solidFill>
                  <a:schemeClr val="bg1">
                    <a:lumMod val="65000"/>
                  </a:schemeClr>
                </a:solidFill>
              </a:rPr>
              <a:t>Image: Flickr, The </a:t>
            </a:r>
            <a:r>
              <a:rPr lang="en-US" sz="1200" dirty="0" err="1">
                <a:solidFill>
                  <a:schemeClr val="bg1">
                    <a:lumMod val="65000"/>
                  </a:schemeClr>
                </a:solidFill>
              </a:rPr>
              <a:t>Glenium</a:t>
            </a:r>
            <a:r>
              <a:rPr lang="en-US" sz="1200" dirty="0">
                <a:solidFill>
                  <a:schemeClr val="bg1">
                    <a:lumMod val="65000"/>
                  </a:schemeClr>
                </a:solidFill>
              </a:rPr>
              <a:t> Sky admixture, Author: BASF - We create chemistry</a:t>
            </a:r>
          </a:p>
        </p:txBody>
      </p:sp>
      <p:pic>
        <p:nvPicPr>
          <p:cNvPr id="7" name="Picture 6">
            <a:extLst>
              <a:ext uri="{FF2B5EF4-FFF2-40B4-BE49-F238E27FC236}">
                <a16:creationId xmlns:a16="http://schemas.microsoft.com/office/drawing/2014/main" id="{BFD391E3-0EA1-48F7-9F99-D8E52A973F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51198" y="2351996"/>
            <a:ext cx="5689600" cy="3796030"/>
          </a:xfrm>
          <a:prstGeom prst="rect">
            <a:avLst/>
          </a:prstGeom>
        </p:spPr>
      </p:pic>
      <p:sp>
        <p:nvSpPr>
          <p:cNvPr id="8" name="Rectangle 7"/>
          <p:cNvSpPr/>
          <p:nvPr/>
        </p:nvSpPr>
        <p:spPr>
          <a:xfrm>
            <a:off x="385967" y="5204193"/>
            <a:ext cx="2734156" cy="1200329"/>
          </a:xfrm>
          <a:prstGeom prst="rect">
            <a:avLst/>
          </a:prstGeom>
        </p:spPr>
        <p:txBody>
          <a:bodyPr wrap="square">
            <a:spAutoFit/>
          </a:bodyPr>
          <a:lstStyle/>
          <a:p>
            <a:br>
              <a:rPr lang="en-US" sz="1200" dirty="0">
                <a:latin typeface="Times New Roman" charset="0"/>
              </a:rPr>
            </a:br>
            <a:endParaRPr lang="en-US" sz="1200" dirty="0">
              <a:latin typeface="Times New Roman" charset="0"/>
            </a:endParaRPr>
          </a:p>
          <a:p>
            <a:br>
              <a:rPr lang="en-US" sz="1200" dirty="0">
                <a:latin typeface="Times New Roman" charset="0"/>
              </a:rPr>
            </a:br>
            <a:endParaRPr lang="en-US" sz="1200" dirty="0">
              <a:latin typeface="Times New Roman" charset="0"/>
            </a:endParaRPr>
          </a:p>
          <a:p>
            <a:r>
              <a:rPr lang="en-US" sz="1200" dirty="0">
                <a:solidFill>
                  <a:srgbClr val="2F2A2B"/>
                </a:solidFill>
                <a:latin typeface="Times New Roman" charset="0"/>
              </a:rPr>
              <a:t>CENTER </a:t>
            </a:r>
            <a:r>
              <a:rPr lang="en-US" sz="1200" i="1" dirty="0">
                <a:solidFill>
                  <a:srgbClr val="2F2A2B"/>
                </a:solidFill>
                <a:latin typeface="Times New Roman" charset="0"/>
              </a:rPr>
              <a:t>for </a:t>
            </a:r>
            <a:r>
              <a:rPr lang="en-US" sz="1200" dirty="0">
                <a:solidFill>
                  <a:srgbClr val="2F2A2B"/>
                </a:solidFill>
                <a:latin typeface="Times New Roman" charset="0"/>
              </a:rPr>
              <a:t>GREEN CHEMISTRY</a:t>
            </a:r>
          </a:p>
          <a:p>
            <a:r>
              <a:rPr lang="en-US" sz="1200" i="1" dirty="0">
                <a:solidFill>
                  <a:srgbClr val="2F2A2B"/>
                </a:solidFill>
                <a:latin typeface="Times New Roman" charset="0"/>
              </a:rPr>
              <a:t>and </a:t>
            </a:r>
            <a:r>
              <a:rPr lang="en-US" sz="1200" dirty="0">
                <a:solidFill>
                  <a:srgbClr val="2F2A2B"/>
                </a:solidFill>
                <a:latin typeface="Times New Roman" charset="0"/>
              </a:rPr>
              <a:t>GREEN ENGINEERING </a:t>
            </a:r>
            <a:r>
              <a:rPr lang="en-US" sz="1200" i="1" dirty="0">
                <a:solidFill>
                  <a:srgbClr val="2F2A2B"/>
                </a:solidFill>
                <a:latin typeface="Times New Roman" charset="0"/>
              </a:rPr>
              <a:t>at </a:t>
            </a:r>
            <a:r>
              <a:rPr lang="en-US" sz="1200" dirty="0">
                <a:solidFill>
                  <a:srgbClr val="2F2A2B"/>
                </a:solidFill>
                <a:latin typeface="Times New Roman" charset="0"/>
              </a:rPr>
              <a:t>YALE</a:t>
            </a:r>
            <a:endParaRPr lang="en-US" sz="1200" dirty="0">
              <a:solidFill>
                <a:srgbClr val="2F2A2B"/>
              </a:solidFill>
              <a:effectLst/>
              <a:latin typeface="Times New Roman" charset="0"/>
            </a:endParaRPr>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4668" y="4446658"/>
            <a:ext cx="1020198" cy="1496290"/>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46191" y="5460687"/>
            <a:ext cx="2643612" cy="687339"/>
          </a:xfrm>
          <a:prstGeom prst="rect">
            <a:avLst/>
          </a:prstGeom>
        </p:spPr>
      </p:pic>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230724" y="4341829"/>
            <a:ext cx="2874547" cy="862364"/>
          </a:xfrm>
          <a:prstGeom prst="rect">
            <a:avLst/>
          </a:prstGeom>
        </p:spPr>
      </p:pic>
      <p:pic>
        <p:nvPicPr>
          <p:cNvPr id="12" name="Picture 11">
            <a:extLst>
              <a:ext uri="{FF2B5EF4-FFF2-40B4-BE49-F238E27FC236}">
                <a16:creationId xmlns:a16="http://schemas.microsoft.com/office/drawing/2014/main" id="{B8380C94-486C-464E-A80A-2F176439BFD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42764" y="2816379"/>
            <a:ext cx="3032234" cy="2274176"/>
          </a:xfrm>
          <a:prstGeom prst="rect">
            <a:avLst/>
          </a:prstGeom>
        </p:spPr>
      </p:pic>
    </p:spTree>
    <p:extLst>
      <p:ext uri="{BB962C8B-B14F-4D97-AF65-F5344CB8AC3E}">
        <p14:creationId xmlns:p14="http://schemas.microsoft.com/office/powerpoint/2010/main" val="1627772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26714" y="2978858"/>
            <a:ext cx="6338571" cy="1490152"/>
          </a:xfrm>
          <a:prstGeom prst="rect">
            <a:avLst/>
          </a:prstGeom>
        </p:spPr>
        <p:txBody>
          <a:bodyPr vert="horz" wrap="square" lIns="0" tIns="12700" rIns="0" bIns="0" rtlCol="0">
            <a:spAutoFit/>
          </a:bodyPr>
          <a:lstStyle/>
          <a:p>
            <a:pPr marL="12700" algn="ctr">
              <a:spcBef>
                <a:spcPts val="100"/>
              </a:spcBef>
            </a:pPr>
            <a:r>
              <a:rPr lang="en-US" sz="4800" spc="-15" dirty="0">
                <a:cs typeface="Calibri"/>
              </a:rPr>
              <a:t>S</a:t>
            </a:r>
            <a:r>
              <a:rPr sz="4800" spc="-15" dirty="0">
                <a:cs typeface="Calibri"/>
              </a:rPr>
              <a:t>ustainability</a:t>
            </a:r>
            <a:r>
              <a:rPr sz="4800" spc="40" dirty="0">
                <a:cs typeface="Calibri"/>
              </a:rPr>
              <a:t> </a:t>
            </a:r>
            <a:r>
              <a:rPr sz="4800" spc="-5" dirty="0">
                <a:cs typeface="Calibri"/>
              </a:rPr>
              <a:t>is</a:t>
            </a:r>
            <a:r>
              <a:rPr lang="en-US" sz="4800" spc="-5" dirty="0">
                <a:cs typeface="Calibri"/>
              </a:rPr>
              <a:t> </a:t>
            </a:r>
            <a:r>
              <a:rPr sz="4800" spc="-5" dirty="0">
                <a:cs typeface="Calibri"/>
              </a:rPr>
              <a:t>all</a:t>
            </a:r>
            <a:r>
              <a:rPr sz="4800" spc="-80" dirty="0">
                <a:cs typeface="Calibri"/>
              </a:rPr>
              <a:t> </a:t>
            </a:r>
            <a:r>
              <a:rPr sz="4800" spc="-5" dirty="0">
                <a:cs typeface="Calibri"/>
              </a:rPr>
              <a:t>about </a:t>
            </a:r>
            <a:r>
              <a:rPr sz="4800" dirty="0">
                <a:cs typeface="Calibri"/>
              </a:rPr>
              <a:t> the</a:t>
            </a:r>
            <a:r>
              <a:rPr sz="4800" spc="-80" dirty="0">
                <a:cs typeface="Calibri"/>
              </a:rPr>
              <a:t> </a:t>
            </a:r>
            <a:r>
              <a:rPr sz="4800" spc="-20" dirty="0">
                <a:cs typeface="Calibri"/>
              </a:rPr>
              <a:t>environment.</a:t>
            </a:r>
            <a:endParaRPr sz="4800" dirty="0">
              <a:cs typeface="Calibri"/>
            </a:endParaRPr>
          </a:p>
        </p:txBody>
      </p:sp>
      <p:sp>
        <p:nvSpPr>
          <p:cNvPr id="3" name="Rectangle 2">
            <a:extLst>
              <a:ext uri="{FF2B5EF4-FFF2-40B4-BE49-F238E27FC236}">
                <a16:creationId xmlns:a16="http://schemas.microsoft.com/office/drawing/2014/main" id="{13440B34-DB7D-42BB-8950-41680451F743}"/>
              </a:ext>
            </a:extLst>
          </p:cNvPr>
          <p:cNvSpPr/>
          <p:nvPr/>
        </p:nvSpPr>
        <p:spPr>
          <a:xfrm>
            <a:off x="5054914" y="185000"/>
            <a:ext cx="2082173" cy="707886"/>
          </a:xfrm>
          <a:prstGeom prst="rect">
            <a:avLst/>
          </a:prstGeom>
        </p:spPr>
        <p:txBody>
          <a:bodyPr wrap="none">
            <a:spAutoFit/>
          </a:bodyPr>
          <a:lstStyle/>
          <a:p>
            <a:pPr marL="12700" algn="ctr">
              <a:spcBef>
                <a:spcPts val="100"/>
              </a:spcBef>
            </a:pPr>
            <a:r>
              <a:rPr lang="en-US" sz="4000" b="1" dirty="0">
                <a:cs typeface="Calibri"/>
              </a:rPr>
              <a:t>Myth</a:t>
            </a:r>
            <a:r>
              <a:rPr lang="en-US" sz="4000" b="1" spc="-91" dirty="0">
                <a:cs typeface="Calibri"/>
              </a:rPr>
              <a:t> #2</a:t>
            </a:r>
            <a:r>
              <a:rPr lang="en-US" sz="4000" b="1" dirty="0">
                <a:cs typeface="Calibri"/>
              </a:rPr>
              <a:t>:</a:t>
            </a:r>
          </a:p>
        </p:txBody>
      </p:sp>
      <p:cxnSp>
        <p:nvCxnSpPr>
          <p:cNvPr id="4" name="Straight Connector 3">
            <a:extLst>
              <a:ext uri="{FF2B5EF4-FFF2-40B4-BE49-F238E27FC236}">
                <a16:creationId xmlns:a16="http://schemas.microsoft.com/office/drawing/2014/main" id="{62B984F2-A3D2-4E87-A083-C4782265DE9D}"/>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1530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98364" y="261039"/>
            <a:ext cx="10595270" cy="566822"/>
          </a:xfrm>
          <a:prstGeom prst="rect">
            <a:avLst/>
          </a:prstGeom>
        </p:spPr>
        <p:txBody>
          <a:bodyPr vert="horz" wrap="square" lIns="0" tIns="12700" rIns="0" bIns="0" rtlCol="0" anchor="ctr">
            <a:spAutoFit/>
          </a:bodyPr>
          <a:lstStyle/>
          <a:p>
            <a:pPr marL="12700" algn="ctr">
              <a:spcBef>
                <a:spcPts val="100"/>
              </a:spcBef>
            </a:pPr>
            <a:r>
              <a:rPr sz="4000" b="1" spc="-5" dirty="0">
                <a:latin typeface="+mn-lt"/>
                <a:cs typeface="Arial"/>
              </a:rPr>
              <a:t>Sustainability</a:t>
            </a:r>
            <a:r>
              <a:rPr lang="en-US" sz="4000" b="1" spc="-5" dirty="0">
                <a:latin typeface="+mn-lt"/>
                <a:cs typeface="Arial"/>
              </a:rPr>
              <a:t> is Not Just About the Environment</a:t>
            </a:r>
            <a:endParaRPr sz="4000" b="1" dirty="0">
              <a:latin typeface="+mn-lt"/>
              <a:cs typeface="Arial"/>
            </a:endParaRPr>
          </a:p>
        </p:txBody>
      </p:sp>
      <p:sp>
        <p:nvSpPr>
          <p:cNvPr id="3" name="object 3"/>
          <p:cNvSpPr txBox="1"/>
          <p:nvPr/>
        </p:nvSpPr>
        <p:spPr>
          <a:xfrm>
            <a:off x="925058" y="3230474"/>
            <a:ext cx="10519540" cy="1305486"/>
          </a:xfrm>
          <a:prstGeom prst="rect">
            <a:avLst/>
          </a:prstGeom>
        </p:spPr>
        <p:txBody>
          <a:bodyPr vert="horz" wrap="square" lIns="0" tIns="12700" rIns="0" bIns="0" rtlCol="0">
            <a:spAutoFit/>
          </a:bodyPr>
          <a:lstStyle/>
          <a:p>
            <a:pPr marR="5080">
              <a:spcBef>
                <a:spcPts val="600"/>
              </a:spcBef>
            </a:pPr>
            <a:r>
              <a:rPr lang="en-US" sz="2800" spc="-11" dirty="0">
                <a:cs typeface="Calibri"/>
              </a:rPr>
              <a:t>This requires giving all </a:t>
            </a:r>
            <a:r>
              <a:rPr sz="2800" spc="-11" dirty="0">
                <a:cs typeface="Calibri"/>
              </a:rPr>
              <a:t>countries</a:t>
            </a:r>
            <a:r>
              <a:rPr sz="2800" spc="-20" dirty="0">
                <a:cs typeface="Calibri"/>
              </a:rPr>
              <a:t> </a:t>
            </a:r>
            <a:r>
              <a:rPr sz="2800" spc="-5" dirty="0">
                <a:cs typeface="Calibri"/>
              </a:rPr>
              <a:t>access </a:t>
            </a:r>
            <a:r>
              <a:rPr sz="2800" spc="-15" dirty="0">
                <a:cs typeface="Calibri"/>
              </a:rPr>
              <a:t>to natural resources</a:t>
            </a:r>
            <a:r>
              <a:rPr lang="en-US" sz="2800" spc="-15" dirty="0">
                <a:cs typeface="Calibri"/>
              </a:rPr>
              <a:t> such as</a:t>
            </a:r>
            <a:r>
              <a:rPr sz="2800" spc="-15" dirty="0">
                <a:cs typeface="Calibri"/>
              </a:rPr>
              <a:t> </a:t>
            </a:r>
            <a:r>
              <a:rPr sz="2800" spc="-60" dirty="0">
                <a:cs typeface="Calibri"/>
              </a:rPr>
              <a:t>water, </a:t>
            </a:r>
            <a:r>
              <a:rPr sz="2800" spc="-15" dirty="0">
                <a:cs typeface="Calibri"/>
              </a:rPr>
              <a:t>energy</a:t>
            </a:r>
            <a:r>
              <a:rPr lang="en-US" sz="2800" spc="-15" dirty="0">
                <a:cs typeface="Calibri"/>
              </a:rPr>
              <a:t>,</a:t>
            </a:r>
            <a:r>
              <a:rPr sz="2800" spc="-15" dirty="0">
                <a:cs typeface="Calibri"/>
              </a:rPr>
              <a:t> </a:t>
            </a:r>
            <a:r>
              <a:rPr sz="2800" spc="-5" dirty="0">
                <a:cs typeface="Calibri"/>
              </a:rPr>
              <a:t>and </a:t>
            </a:r>
            <a:r>
              <a:rPr sz="2800" spc="-15" dirty="0">
                <a:cs typeface="Calibri"/>
              </a:rPr>
              <a:t>food</a:t>
            </a:r>
            <a:r>
              <a:rPr lang="en-US" sz="2800" spc="-15" dirty="0">
                <a:cs typeface="Calibri"/>
              </a:rPr>
              <a:t> - </a:t>
            </a:r>
            <a:r>
              <a:rPr sz="2800" spc="-15" dirty="0">
                <a:cs typeface="Calibri"/>
              </a:rPr>
              <a:t>all </a:t>
            </a:r>
            <a:r>
              <a:rPr sz="2800" spc="-5" dirty="0">
                <a:cs typeface="Calibri"/>
              </a:rPr>
              <a:t>of which </a:t>
            </a:r>
            <a:r>
              <a:rPr sz="2800" spc="-11" dirty="0">
                <a:cs typeface="Calibri"/>
              </a:rPr>
              <a:t>come, </a:t>
            </a:r>
            <a:r>
              <a:rPr sz="2800" spc="-5" dirty="0">
                <a:cs typeface="Calibri"/>
              </a:rPr>
              <a:t>one </a:t>
            </a:r>
            <a:r>
              <a:rPr sz="2800" spc="-31" dirty="0">
                <a:cs typeface="Calibri"/>
              </a:rPr>
              <a:t>way </a:t>
            </a:r>
            <a:r>
              <a:rPr sz="2800" spc="-5" dirty="0">
                <a:cs typeface="Calibri"/>
              </a:rPr>
              <a:t>or </a:t>
            </a:r>
            <a:r>
              <a:rPr sz="2800" spc="-35" dirty="0">
                <a:cs typeface="Calibri"/>
              </a:rPr>
              <a:t>another, </a:t>
            </a:r>
            <a:r>
              <a:rPr sz="2800" spc="-15" dirty="0">
                <a:cs typeface="Calibri"/>
              </a:rPr>
              <a:t>from </a:t>
            </a:r>
            <a:r>
              <a:rPr sz="2800" spc="-5" dirty="0">
                <a:cs typeface="Calibri"/>
              </a:rPr>
              <a:t>the </a:t>
            </a:r>
            <a:r>
              <a:rPr sz="2800" spc="-15" dirty="0">
                <a:cs typeface="Calibri"/>
              </a:rPr>
              <a:t>environment.</a:t>
            </a:r>
            <a:endParaRPr sz="2800" dirty="0">
              <a:cs typeface="Calibri"/>
            </a:endParaRPr>
          </a:p>
        </p:txBody>
      </p:sp>
      <p:sp>
        <p:nvSpPr>
          <p:cNvPr id="4" name="Rectangle 3">
            <a:extLst>
              <a:ext uri="{FF2B5EF4-FFF2-40B4-BE49-F238E27FC236}">
                <a16:creationId xmlns:a16="http://schemas.microsoft.com/office/drawing/2014/main" id="{612B3EDE-F33D-4FB1-B52C-1BD254BCC6F9}"/>
              </a:ext>
            </a:extLst>
          </p:cNvPr>
          <p:cNvSpPr/>
          <p:nvPr/>
        </p:nvSpPr>
        <p:spPr>
          <a:xfrm>
            <a:off x="836230" y="1357527"/>
            <a:ext cx="10519540" cy="1384995"/>
          </a:xfrm>
          <a:prstGeom prst="rect">
            <a:avLst/>
          </a:prstGeom>
        </p:spPr>
        <p:txBody>
          <a:bodyPr wrap="square">
            <a:spAutoFit/>
          </a:bodyPr>
          <a:lstStyle/>
          <a:p>
            <a:r>
              <a:rPr lang="en-US" sz="2800" dirty="0"/>
              <a:t>Sustainability include a broad range of social and economic development issues including: poverty, hunger, health, education, climate change, water, sanitation, energy, and environment.</a:t>
            </a:r>
          </a:p>
        </p:txBody>
      </p:sp>
      <p:cxnSp>
        <p:nvCxnSpPr>
          <p:cNvPr id="5" name="Straight Connector 4">
            <a:extLst>
              <a:ext uri="{FF2B5EF4-FFF2-40B4-BE49-F238E27FC236}">
                <a16:creationId xmlns:a16="http://schemas.microsoft.com/office/drawing/2014/main" id="{059EF784-2490-44B4-B569-014167F2083B}"/>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F89D394-AEAC-4A89-9B71-4D35C4D75413}"/>
              </a:ext>
            </a:extLst>
          </p:cNvPr>
          <p:cNvSpPr txBox="1"/>
          <p:nvPr/>
        </p:nvSpPr>
        <p:spPr>
          <a:xfrm>
            <a:off x="836230" y="4849312"/>
            <a:ext cx="10768812" cy="954107"/>
          </a:xfrm>
          <a:prstGeom prst="rect">
            <a:avLst/>
          </a:prstGeom>
          <a:noFill/>
        </p:spPr>
        <p:txBody>
          <a:bodyPr wrap="square" rtlCol="0">
            <a:spAutoFit/>
          </a:bodyPr>
          <a:lstStyle/>
          <a:p>
            <a:r>
              <a:rPr lang="en-US" sz="2800" dirty="0">
                <a:solidFill>
                  <a:schemeClr val="accent1"/>
                </a:solidFill>
              </a:rPr>
              <a:t>Clearly, access to technology, healthcare, and diverse political issues in the structure of the society are also involved.</a:t>
            </a:r>
          </a:p>
        </p:txBody>
      </p:sp>
    </p:spTree>
    <p:extLst>
      <p:ext uri="{BB962C8B-B14F-4D97-AF65-F5344CB8AC3E}">
        <p14:creationId xmlns:p14="http://schemas.microsoft.com/office/powerpoint/2010/main" val="3524493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a:spLocks noChangeAspect="1"/>
          </p:cNvSpPr>
          <p:nvPr/>
        </p:nvSpPr>
        <p:spPr>
          <a:xfrm>
            <a:off x="4703335" y="890766"/>
            <a:ext cx="7047735" cy="5820448"/>
          </a:xfrm>
          <a:prstGeom prst="rect">
            <a:avLst/>
          </a:prstGeom>
          <a:blipFill>
            <a:blip r:embed="rId2" cstate="print"/>
            <a:stretch>
              <a:fillRect/>
            </a:stretch>
          </a:blipFill>
        </p:spPr>
        <p:txBody>
          <a:bodyPr wrap="square" lIns="0" tIns="0" rIns="0" bIns="0" rtlCol="0"/>
          <a:lstStyle/>
          <a:p>
            <a:endParaRPr/>
          </a:p>
        </p:txBody>
      </p:sp>
      <p:sp>
        <p:nvSpPr>
          <p:cNvPr id="4" name="TextBox 3"/>
          <p:cNvSpPr txBox="1"/>
          <p:nvPr/>
        </p:nvSpPr>
        <p:spPr>
          <a:xfrm>
            <a:off x="525266" y="1329904"/>
            <a:ext cx="5959135" cy="1938992"/>
          </a:xfrm>
          <a:prstGeom prst="rect">
            <a:avLst/>
          </a:prstGeom>
          <a:noFill/>
        </p:spPr>
        <p:txBody>
          <a:bodyPr wrap="square" rtlCol="0">
            <a:spAutoFit/>
          </a:bodyPr>
          <a:lstStyle/>
          <a:p>
            <a:r>
              <a:rPr lang="en-US" sz="2400" spc="-5" dirty="0">
                <a:cs typeface="Calibri"/>
              </a:rPr>
              <a:t>Sustainability has </a:t>
            </a:r>
            <a:r>
              <a:rPr lang="en-US" sz="2400" spc="-20" dirty="0">
                <a:cs typeface="Calibri"/>
              </a:rPr>
              <a:t>transformed into </a:t>
            </a:r>
            <a:r>
              <a:rPr lang="en-US" sz="2400" spc="-5" dirty="0">
                <a:cs typeface="Calibri"/>
              </a:rPr>
              <a:t>an </a:t>
            </a:r>
            <a:r>
              <a:rPr lang="en-US" sz="2400" spc="-20" dirty="0">
                <a:cs typeface="Calibri"/>
              </a:rPr>
              <a:t>environmental </a:t>
            </a:r>
            <a:r>
              <a:rPr lang="en-US" sz="2400" spc="-15" dirty="0">
                <a:cs typeface="Calibri"/>
              </a:rPr>
              <a:t>term </a:t>
            </a:r>
            <a:r>
              <a:rPr lang="en-US" sz="2400" spc="-5" dirty="0">
                <a:cs typeface="Calibri"/>
              </a:rPr>
              <a:t>because the </a:t>
            </a:r>
            <a:r>
              <a:rPr lang="en-US" sz="2400" dirty="0"/>
              <a:t>economy is </a:t>
            </a:r>
            <a:r>
              <a:rPr lang="en-US" sz="2400" dirty="0">
                <a:solidFill>
                  <a:schemeClr val="accent1"/>
                </a:solidFill>
              </a:rPr>
              <a:t>without exception </a:t>
            </a:r>
            <a:r>
              <a:rPr lang="en-US" sz="2400" dirty="0"/>
              <a:t>driven by natural resources, </a:t>
            </a:r>
            <a:r>
              <a:rPr lang="en-US" sz="2400" dirty="0">
                <a:solidFill>
                  <a:schemeClr val="accent1"/>
                </a:solidFill>
              </a:rPr>
              <a:t>although that might not sometimes be obvious.</a:t>
            </a:r>
          </a:p>
        </p:txBody>
      </p:sp>
      <p:sp>
        <p:nvSpPr>
          <p:cNvPr id="5" name="Rectangle 4"/>
          <p:cNvSpPr/>
          <p:nvPr/>
        </p:nvSpPr>
        <p:spPr>
          <a:xfrm>
            <a:off x="572291" y="3381465"/>
            <a:ext cx="5274643" cy="2103333"/>
          </a:xfrm>
          <a:prstGeom prst="rect">
            <a:avLst/>
          </a:prstGeom>
        </p:spPr>
        <p:txBody>
          <a:bodyPr wrap="square">
            <a:spAutoFit/>
          </a:bodyPr>
          <a:lstStyle/>
          <a:p>
            <a:pPr marR="5080">
              <a:lnSpc>
                <a:spcPct val="110000"/>
              </a:lnSpc>
              <a:spcBef>
                <a:spcPts val="600"/>
              </a:spcBef>
            </a:pPr>
            <a:r>
              <a:rPr lang="en-US" sz="2400" dirty="0">
                <a:cs typeface="Calibri"/>
              </a:rPr>
              <a:t>If</a:t>
            </a:r>
            <a:r>
              <a:rPr lang="en-US" sz="2400" b="1" dirty="0">
                <a:cs typeface="Calibri"/>
              </a:rPr>
              <a:t> </a:t>
            </a:r>
            <a:r>
              <a:rPr lang="en-US" sz="2400" spc="-15" dirty="0">
                <a:cs typeface="Calibri"/>
              </a:rPr>
              <a:t>too many </a:t>
            </a:r>
            <a:r>
              <a:rPr lang="en-US" sz="2400" dirty="0">
                <a:cs typeface="Calibri"/>
              </a:rPr>
              <a:t>of </a:t>
            </a:r>
            <a:r>
              <a:rPr lang="en-US" sz="2400" spc="-5" dirty="0">
                <a:cs typeface="Calibri"/>
              </a:rPr>
              <a:t>us use </a:t>
            </a:r>
            <a:r>
              <a:rPr lang="en-US" sz="2400" spc="-15" dirty="0">
                <a:cs typeface="Calibri"/>
              </a:rPr>
              <a:t>resources inefficiently </a:t>
            </a:r>
            <a:r>
              <a:rPr lang="en-US" sz="2400" dirty="0">
                <a:cs typeface="Calibri"/>
              </a:rPr>
              <a:t>or </a:t>
            </a:r>
            <a:r>
              <a:rPr lang="en-US" sz="2400" spc="-25" dirty="0">
                <a:cs typeface="Calibri"/>
              </a:rPr>
              <a:t>generate </a:t>
            </a:r>
            <a:r>
              <a:rPr lang="en-US" sz="2400" spc="-20" dirty="0">
                <a:cs typeface="Calibri"/>
              </a:rPr>
              <a:t>waste </a:t>
            </a:r>
            <a:r>
              <a:rPr lang="en-US" sz="2400" spc="-15" dirty="0">
                <a:cs typeface="Calibri"/>
              </a:rPr>
              <a:t>too </a:t>
            </a:r>
            <a:r>
              <a:rPr lang="en-US" sz="2400" spc="-5" dirty="0">
                <a:cs typeface="Calibri"/>
              </a:rPr>
              <a:t>quickly </a:t>
            </a:r>
            <a:r>
              <a:rPr lang="en-US" sz="2400" spc="-25" dirty="0">
                <a:cs typeface="Calibri"/>
              </a:rPr>
              <a:t>for </a:t>
            </a:r>
            <a:r>
              <a:rPr lang="en-US" sz="2400" spc="-5" dirty="0">
                <a:cs typeface="Calibri"/>
              </a:rPr>
              <a:t>the </a:t>
            </a:r>
            <a:r>
              <a:rPr lang="en-US" sz="2400" spc="-15" dirty="0">
                <a:cs typeface="Calibri"/>
              </a:rPr>
              <a:t>environment </a:t>
            </a:r>
            <a:r>
              <a:rPr lang="en-US" sz="2400" spc="-20" dirty="0">
                <a:cs typeface="Calibri"/>
              </a:rPr>
              <a:t>to </a:t>
            </a:r>
            <a:r>
              <a:rPr lang="en-US" sz="2400" spc="-5" dirty="0">
                <a:cs typeface="Calibri"/>
              </a:rPr>
              <a:t>absorb and </a:t>
            </a:r>
            <a:r>
              <a:rPr lang="en-US" sz="2400" spc="-11" dirty="0">
                <a:cs typeface="Calibri"/>
              </a:rPr>
              <a:t>process, </a:t>
            </a:r>
            <a:r>
              <a:rPr lang="en-US" sz="2400" spc="-15" dirty="0">
                <a:cs typeface="Calibri"/>
              </a:rPr>
              <a:t>future generations </a:t>
            </a:r>
            <a:r>
              <a:rPr lang="en-US" sz="2400" spc="-11" dirty="0">
                <a:cs typeface="Calibri"/>
              </a:rPr>
              <a:t>won’t </a:t>
            </a:r>
            <a:r>
              <a:rPr lang="en-US" sz="2400" spc="-5" dirty="0">
                <a:cs typeface="Calibri"/>
              </a:rPr>
              <a:t>be able </a:t>
            </a:r>
            <a:r>
              <a:rPr lang="en-US" sz="2400" spc="-20" dirty="0">
                <a:cs typeface="Calibri"/>
              </a:rPr>
              <a:t>to </a:t>
            </a:r>
            <a:r>
              <a:rPr lang="en-US" sz="2400" spc="-11" dirty="0">
                <a:cs typeface="Calibri"/>
              </a:rPr>
              <a:t>meet </a:t>
            </a:r>
            <a:r>
              <a:rPr lang="en-US" sz="2400" spc="-5" dirty="0">
                <a:cs typeface="Calibri"/>
              </a:rPr>
              <a:t>their</a:t>
            </a:r>
            <a:r>
              <a:rPr lang="en-US" sz="2400" spc="-100" dirty="0">
                <a:cs typeface="Calibri"/>
              </a:rPr>
              <a:t> </a:t>
            </a:r>
            <a:r>
              <a:rPr lang="en-US" sz="2400" spc="-5" dirty="0">
                <a:cs typeface="Calibri"/>
              </a:rPr>
              <a:t>needs.</a:t>
            </a:r>
            <a:endParaRPr lang="en-US" sz="2400" dirty="0">
              <a:cs typeface="Calibri"/>
            </a:endParaRPr>
          </a:p>
        </p:txBody>
      </p:sp>
      <p:cxnSp>
        <p:nvCxnSpPr>
          <p:cNvPr id="6" name="Straight Connector 5">
            <a:extLst>
              <a:ext uri="{FF2B5EF4-FFF2-40B4-BE49-F238E27FC236}">
                <a16:creationId xmlns:a16="http://schemas.microsoft.com/office/drawing/2014/main" id="{F176FB4E-ACC0-4251-9197-1537D6268655}"/>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bject 2">
            <a:extLst>
              <a:ext uri="{FF2B5EF4-FFF2-40B4-BE49-F238E27FC236}">
                <a16:creationId xmlns:a16="http://schemas.microsoft.com/office/drawing/2014/main" id="{5C3DB366-35C0-41D2-B84C-E4FEF3523599}"/>
              </a:ext>
            </a:extLst>
          </p:cNvPr>
          <p:cNvSpPr txBox="1">
            <a:spLocks/>
          </p:cNvSpPr>
          <p:nvPr/>
        </p:nvSpPr>
        <p:spPr>
          <a:xfrm>
            <a:off x="798364" y="261039"/>
            <a:ext cx="10595270"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a:latin typeface="+mn-lt"/>
                <a:cs typeface="Arial"/>
              </a:rPr>
              <a:t>Sustainability is Not Just About the Environment</a:t>
            </a:r>
            <a:endParaRPr lang="en-US" sz="4000" b="1" dirty="0">
              <a:latin typeface="+mn-lt"/>
              <a:cs typeface="Arial"/>
            </a:endParaRPr>
          </a:p>
        </p:txBody>
      </p:sp>
      <p:sp>
        <p:nvSpPr>
          <p:cNvPr id="8" name="TextBox 7">
            <a:extLst>
              <a:ext uri="{FF2B5EF4-FFF2-40B4-BE49-F238E27FC236}">
                <a16:creationId xmlns:a16="http://schemas.microsoft.com/office/drawing/2014/main" id="{A69197D8-C702-3C44-9961-185293E1F885}"/>
              </a:ext>
            </a:extLst>
          </p:cNvPr>
          <p:cNvSpPr txBox="1"/>
          <p:nvPr/>
        </p:nvSpPr>
        <p:spPr>
          <a:xfrm>
            <a:off x="10528813" y="6242060"/>
            <a:ext cx="1729641" cy="276999"/>
          </a:xfrm>
          <a:prstGeom prst="rect">
            <a:avLst/>
          </a:prstGeom>
          <a:noFill/>
        </p:spPr>
        <p:txBody>
          <a:bodyPr wrap="none" rtlCol="0">
            <a:spAutoFit/>
          </a:bodyPr>
          <a:lstStyle/>
          <a:p>
            <a:r>
              <a:rPr lang="en-US" sz="1200" dirty="0">
                <a:solidFill>
                  <a:schemeClr val="bg1">
                    <a:lumMod val="50000"/>
                  </a:schemeClr>
                </a:solidFill>
              </a:rPr>
              <a:t>Image Source: Wikipedia</a:t>
            </a:r>
          </a:p>
        </p:txBody>
      </p:sp>
    </p:spTree>
    <p:extLst>
      <p:ext uri="{BB962C8B-B14F-4D97-AF65-F5344CB8AC3E}">
        <p14:creationId xmlns:p14="http://schemas.microsoft.com/office/powerpoint/2010/main" val="3473101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l="5815" t="3435" r="6205" b="7875"/>
          <a:stretch/>
        </p:blipFill>
        <p:spPr>
          <a:xfrm>
            <a:off x="3406553" y="1238360"/>
            <a:ext cx="8271641" cy="5042262"/>
          </a:xfrm>
          <a:prstGeom prst="rect">
            <a:avLst/>
          </a:prstGeom>
        </p:spPr>
      </p:pic>
      <p:cxnSp>
        <p:nvCxnSpPr>
          <p:cNvPr id="6" name="Straight Connector 5">
            <a:extLst>
              <a:ext uri="{FF2B5EF4-FFF2-40B4-BE49-F238E27FC236}">
                <a16:creationId xmlns:a16="http://schemas.microsoft.com/office/drawing/2014/main" id="{F176FB4E-ACC0-4251-9197-1537D6268655}"/>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bject 2">
            <a:extLst>
              <a:ext uri="{FF2B5EF4-FFF2-40B4-BE49-F238E27FC236}">
                <a16:creationId xmlns:a16="http://schemas.microsoft.com/office/drawing/2014/main" id="{5C3DB366-35C0-41D2-B84C-E4FEF3523599}"/>
              </a:ext>
            </a:extLst>
          </p:cNvPr>
          <p:cNvSpPr txBox="1">
            <a:spLocks/>
          </p:cNvSpPr>
          <p:nvPr/>
        </p:nvSpPr>
        <p:spPr>
          <a:xfrm>
            <a:off x="798364" y="261039"/>
            <a:ext cx="10595270"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a:latin typeface="+mn-lt"/>
                <a:cs typeface="Arial"/>
              </a:rPr>
              <a:t>Sustainability is Not Just About the Environment</a:t>
            </a:r>
            <a:endParaRPr lang="en-US" sz="4000" b="1" dirty="0">
              <a:latin typeface="+mn-lt"/>
              <a:cs typeface="Arial"/>
            </a:endParaRPr>
          </a:p>
        </p:txBody>
      </p:sp>
      <p:sp>
        <p:nvSpPr>
          <p:cNvPr id="10" name="Rectangle 9"/>
          <p:cNvSpPr/>
          <p:nvPr/>
        </p:nvSpPr>
        <p:spPr>
          <a:xfrm>
            <a:off x="350084" y="6280622"/>
            <a:ext cx="9109827" cy="400110"/>
          </a:xfrm>
          <a:prstGeom prst="rect">
            <a:avLst/>
          </a:prstGeom>
        </p:spPr>
        <p:txBody>
          <a:bodyPr wrap="square">
            <a:spAutoFit/>
          </a:bodyPr>
          <a:lstStyle/>
          <a:p>
            <a:r>
              <a:rPr lang="en-US" sz="2000" b="1" dirty="0"/>
              <a:t>https://www.un.org/sustainabledevelopment/sustainable-development-goals/</a:t>
            </a:r>
          </a:p>
        </p:txBody>
      </p:sp>
      <p:sp>
        <p:nvSpPr>
          <p:cNvPr id="8" name="TextBox 7">
            <a:extLst>
              <a:ext uri="{FF2B5EF4-FFF2-40B4-BE49-F238E27FC236}">
                <a16:creationId xmlns:a16="http://schemas.microsoft.com/office/drawing/2014/main" id="{BEE1BCA9-1485-45F4-BE1E-0F3D91C375C7}"/>
              </a:ext>
            </a:extLst>
          </p:cNvPr>
          <p:cNvSpPr txBox="1"/>
          <p:nvPr/>
        </p:nvSpPr>
        <p:spPr>
          <a:xfrm>
            <a:off x="209591" y="1198661"/>
            <a:ext cx="3029998" cy="1569660"/>
          </a:xfrm>
          <a:prstGeom prst="rect">
            <a:avLst/>
          </a:prstGeom>
          <a:noFill/>
        </p:spPr>
        <p:txBody>
          <a:bodyPr wrap="square" rtlCol="0">
            <a:spAutoFit/>
          </a:bodyPr>
          <a:lstStyle/>
          <a:p>
            <a:r>
              <a:rPr lang="en-US" sz="2400" dirty="0">
                <a:solidFill>
                  <a:schemeClr val="accent1"/>
                </a:solidFill>
              </a:rPr>
              <a:t>“A blueprint on how to achieve a better, more sustainable future for all.” </a:t>
            </a:r>
          </a:p>
        </p:txBody>
      </p:sp>
      <p:sp>
        <p:nvSpPr>
          <p:cNvPr id="11" name="TextBox 10">
            <a:extLst>
              <a:ext uri="{FF2B5EF4-FFF2-40B4-BE49-F238E27FC236}">
                <a16:creationId xmlns:a16="http://schemas.microsoft.com/office/drawing/2014/main" id="{5118C77A-6041-41AE-B31A-5DACAC7C9AA7}"/>
              </a:ext>
            </a:extLst>
          </p:cNvPr>
          <p:cNvSpPr txBox="1"/>
          <p:nvPr/>
        </p:nvSpPr>
        <p:spPr>
          <a:xfrm>
            <a:off x="162445" y="3008195"/>
            <a:ext cx="3416778" cy="1569660"/>
          </a:xfrm>
          <a:prstGeom prst="rect">
            <a:avLst/>
          </a:prstGeom>
          <a:noFill/>
        </p:spPr>
        <p:txBody>
          <a:bodyPr wrap="square" rtlCol="0">
            <a:spAutoFit/>
          </a:bodyPr>
          <a:lstStyle/>
          <a:p>
            <a:r>
              <a:rPr lang="en-US" sz="2400" dirty="0">
                <a:solidFill>
                  <a:schemeClr val="accent1"/>
                </a:solidFill>
              </a:rPr>
              <a:t>How do the goals interconnect?</a:t>
            </a:r>
          </a:p>
          <a:p>
            <a:endParaRPr lang="en-US" sz="2400" dirty="0">
              <a:solidFill>
                <a:schemeClr val="accent1"/>
              </a:solidFill>
            </a:endParaRPr>
          </a:p>
          <a:p>
            <a:r>
              <a:rPr lang="en-US" sz="2400" dirty="0">
                <a:solidFill>
                  <a:schemeClr val="accent1"/>
                </a:solidFill>
              </a:rPr>
              <a:t>What are the challenges?</a:t>
            </a:r>
          </a:p>
        </p:txBody>
      </p:sp>
    </p:spTree>
    <p:extLst>
      <p:ext uri="{BB962C8B-B14F-4D97-AF65-F5344CB8AC3E}">
        <p14:creationId xmlns:p14="http://schemas.microsoft.com/office/powerpoint/2010/main" val="2477107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18870" y="2995982"/>
            <a:ext cx="9954260" cy="1859483"/>
          </a:xfrm>
          <a:prstGeom prst="rect">
            <a:avLst/>
          </a:prstGeom>
        </p:spPr>
        <p:txBody>
          <a:bodyPr vert="horz" wrap="square" lIns="0" tIns="12700" rIns="0" bIns="0" rtlCol="0">
            <a:spAutoFit/>
          </a:bodyPr>
          <a:lstStyle/>
          <a:p>
            <a:pPr marL="12700" marR="5080" algn="ctr">
              <a:spcBef>
                <a:spcPts val="844"/>
              </a:spcBef>
              <a:tabLst>
                <a:tab pos="4130571" algn="l"/>
              </a:tabLst>
            </a:pPr>
            <a:r>
              <a:rPr sz="6000" spc="-15" dirty="0">
                <a:cs typeface="Calibri"/>
              </a:rPr>
              <a:t>“</a:t>
            </a:r>
            <a:r>
              <a:rPr sz="6000" b="1" spc="-15" dirty="0">
                <a:cs typeface="Calibri"/>
              </a:rPr>
              <a:t>Sustainable</a:t>
            </a:r>
            <a:r>
              <a:rPr sz="6000" spc="-15" dirty="0">
                <a:cs typeface="Calibri"/>
              </a:rPr>
              <a:t>”</a:t>
            </a:r>
            <a:r>
              <a:rPr sz="6000" spc="31" dirty="0">
                <a:cs typeface="Calibri"/>
              </a:rPr>
              <a:t> </a:t>
            </a:r>
            <a:r>
              <a:rPr sz="6000" spc="-5" dirty="0">
                <a:cs typeface="Calibri"/>
              </a:rPr>
              <a:t>is	</a:t>
            </a:r>
            <a:r>
              <a:rPr sz="6000" dirty="0">
                <a:cs typeface="Calibri"/>
              </a:rPr>
              <a:t>a</a:t>
            </a:r>
            <a:r>
              <a:rPr sz="6000" spc="-65" dirty="0">
                <a:cs typeface="Calibri"/>
              </a:rPr>
              <a:t> </a:t>
            </a:r>
            <a:r>
              <a:rPr sz="6000" spc="-31" dirty="0">
                <a:cs typeface="Calibri"/>
              </a:rPr>
              <a:t>synonym </a:t>
            </a:r>
            <a:r>
              <a:rPr sz="6000" dirty="0">
                <a:cs typeface="Calibri"/>
              </a:rPr>
              <a:t> </a:t>
            </a:r>
            <a:r>
              <a:rPr sz="6000" spc="-31" dirty="0">
                <a:cs typeface="Calibri"/>
              </a:rPr>
              <a:t>for</a:t>
            </a:r>
            <a:r>
              <a:rPr sz="6000" spc="-60" dirty="0">
                <a:cs typeface="Calibri"/>
              </a:rPr>
              <a:t> </a:t>
            </a:r>
            <a:r>
              <a:rPr sz="6000" spc="-75" dirty="0">
                <a:cs typeface="Calibri"/>
              </a:rPr>
              <a:t>“</a:t>
            </a:r>
            <a:r>
              <a:rPr lang="en-CA" sz="6000" b="1" spc="-75" dirty="0">
                <a:solidFill>
                  <a:srgbClr val="00B050"/>
                </a:solidFill>
                <a:cs typeface="Calibri"/>
              </a:rPr>
              <a:t>G</a:t>
            </a:r>
            <a:r>
              <a:rPr sz="6000" b="1" spc="-75" dirty="0" err="1">
                <a:solidFill>
                  <a:srgbClr val="00B050"/>
                </a:solidFill>
                <a:cs typeface="Calibri"/>
              </a:rPr>
              <a:t>reen</a:t>
            </a:r>
            <a:r>
              <a:rPr sz="6000" spc="-75" dirty="0">
                <a:cs typeface="Calibri"/>
              </a:rPr>
              <a:t>”</a:t>
            </a:r>
            <a:r>
              <a:rPr lang="en-US" sz="6000" spc="-75" dirty="0">
                <a:cs typeface="Calibri"/>
              </a:rPr>
              <a:t>.</a:t>
            </a:r>
            <a:endParaRPr sz="6000" dirty="0">
              <a:cs typeface="Calibri"/>
            </a:endParaRPr>
          </a:p>
        </p:txBody>
      </p:sp>
      <p:sp>
        <p:nvSpPr>
          <p:cNvPr id="3" name="Rectangle 2">
            <a:extLst>
              <a:ext uri="{FF2B5EF4-FFF2-40B4-BE49-F238E27FC236}">
                <a16:creationId xmlns:a16="http://schemas.microsoft.com/office/drawing/2014/main" id="{21B192D5-DDD8-4CA5-A69A-4DB1293F3147}"/>
              </a:ext>
            </a:extLst>
          </p:cNvPr>
          <p:cNvSpPr/>
          <p:nvPr/>
        </p:nvSpPr>
        <p:spPr>
          <a:xfrm>
            <a:off x="5054914" y="185000"/>
            <a:ext cx="2082173" cy="707886"/>
          </a:xfrm>
          <a:prstGeom prst="rect">
            <a:avLst/>
          </a:prstGeom>
        </p:spPr>
        <p:txBody>
          <a:bodyPr wrap="none">
            <a:spAutoFit/>
          </a:bodyPr>
          <a:lstStyle/>
          <a:p>
            <a:pPr marL="12700" algn="ctr">
              <a:spcBef>
                <a:spcPts val="100"/>
              </a:spcBef>
            </a:pPr>
            <a:r>
              <a:rPr lang="en-US" sz="4000" b="1" dirty="0">
                <a:cs typeface="Calibri"/>
              </a:rPr>
              <a:t>Myth</a:t>
            </a:r>
            <a:r>
              <a:rPr lang="en-US" sz="4000" b="1" spc="-91" dirty="0">
                <a:cs typeface="Calibri"/>
              </a:rPr>
              <a:t> #3</a:t>
            </a:r>
            <a:r>
              <a:rPr lang="en-US" sz="4000" b="1" dirty="0">
                <a:cs typeface="Calibri"/>
              </a:rPr>
              <a:t>:</a:t>
            </a:r>
          </a:p>
        </p:txBody>
      </p:sp>
      <p:cxnSp>
        <p:nvCxnSpPr>
          <p:cNvPr id="4" name="Straight Connector 3">
            <a:extLst>
              <a:ext uri="{FF2B5EF4-FFF2-40B4-BE49-F238E27FC236}">
                <a16:creationId xmlns:a16="http://schemas.microsoft.com/office/drawing/2014/main" id="{8F285B23-5F9C-4F19-9A55-3FE501C8324D}"/>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0314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D828B0-50A4-404F-85EC-41C1A81B0C81}"/>
              </a:ext>
            </a:extLst>
          </p:cNvPr>
          <p:cNvSpPr/>
          <p:nvPr/>
        </p:nvSpPr>
        <p:spPr>
          <a:xfrm>
            <a:off x="1392961" y="185000"/>
            <a:ext cx="9406101" cy="707886"/>
          </a:xfrm>
          <a:prstGeom prst="rect">
            <a:avLst/>
          </a:prstGeom>
        </p:spPr>
        <p:txBody>
          <a:bodyPr wrap="none">
            <a:spAutoFit/>
          </a:bodyPr>
          <a:lstStyle/>
          <a:p>
            <a:pPr marL="12700" algn="ctr">
              <a:spcBef>
                <a:spcPts val="100"/>
              </a:spcBef>
            </a:pPr>
            <a:r>
              <a:rPr lang="en-US" sz="4000" b="1" dirty="0">
                <a:cs typeface="Calibri"/>
              </a:rPr>
              <a:t>Relationship of “</a:t>
            </a:r>
            <a:r>
              <a:rPr lang="en-US" sz="4000" b="1" dirty="0">
                <a:solidFill>
                  <a:schemeClr val="accent1"/>
                </a:solidFill>
                <a:cs typeface="Calibri"/>
              </a:rPr>
              <a:t>Sustainability</a:t>
            </a:r>
            <a:r>
              <a:rPr lang="en-US" sz="4000" b="1" dirty="0">
                <a:cs typeface="Calibri"/>
              </a:rPr>
              <a:t>” </a:t>
            </a:r>
            <a:r>
              <a:rPr lang="en-US" sz="4000" b="1" dirty="0">
                <a:latin typeface="Calibri" panose="020F0502020204030204" pitchFamily="34" charset="0"/>
                <a:cs typeface="Calibri" panose="020F0502020204030204" pitchFamily="34" charset="0"/>
              </a:rPr>
              <a:t>vs. “</a:t>
            </a:r>
            <a:r>
              <a:rPr lang="en-US" sz="4000" b="1" dirty="0">
                <a:solidFill>
                  <a:srgbClr val="00B050"/>
                </a:solidFill>
                <a:latin typeface="Calibri" panose="020F0502020204030204" pitchFamily="34" charset="0"/>
                <a:cs typeface="Calibri" panose="020F0502020204030204" pitchFamily="34" charset="0"/>
              </a:rPr>
              <a:t>Green</a:t>
            </a:r>
            <a:r>
              <a:rPr lang="en-US" sz="4000" b="1" dirty="0">
                <a:latin typeface="Calibri" panose="020F0502020204030204" pitchFamily="34" charset="0"/>
                <a:cs typeface="Calibri" panose="020F0502020204030204" pitchFamily="34" charset="0"/>
              </a:rPr>
              <a:t>”</a:t>
            </a:r>
            <a:endParaRPr lang="en-US" sz="4000" b="1" dirty="0">
              <a:cs typeface="Calibri"/>
            </a:endParaRPr>
          </a:p>
        </p:txBody>
      </p:sp>
      <p:cxnSp>
        <p:nvCxnSpPr>
          <p:cNvPr id="5" name="Straight Connector 4">
            <a:extLst>
              <a:ext uri="{FF2B5EF4-FFF2-40B4-BE49-F238E27FC236}">
                <a16:creationId xmlns:a16="http://schemas.microsoft.com/office/drawing/2014/main" id="{79433DAB-260A-4B36-90C6-D4DBDECF71ED}"/>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idx="1"/>
          </p:nvPr>
        </p:nvSpPr>
        <p:spPr>
          <a:xfrm>
            <a:off x="594208" y="1515291"/>
            <a:ext cx="5157787" cy="540421"/>
          </a:xfrm>
        </p:spPr>
        <p:txBody>
          <a:bodyPr>
            <a:normAutofit/>
          </a:bodyPr>
          <a:lstStyle/>
          <a:p>
            <a:r>
              <a:rPr lang="en-US" sz="3000" dirty="0">
                <a:solidFill>
                  <a:srgbClr val="00B050"/>
                </a:solidFill>
              </a:rPr>
              <a:t>Green</a:t>
            </a:r>
          </a:p>
        </p:txBody>
      </p:sp>
      <p:sp>
        <p:nvSpPr>
          <p:cNvPr id="7" name="Content Placeholder 6"/>
          <p:cNvSpPr>
            <a:spLocks noGrp="1"/>
          </p:cNvSpPr>
          <p:nvPr>
            <p:ph sz="half" idx="2"/>
          </p:nvPr>
        </p:nvSpPr>
        <p:spPr>
          <a:xfrm>
            <a:off x="400876" y="2419088"/>
            <a:ext cx="5550562" cy="3462038"/>
          </a:xfrm>
        </p:spPr>
        <p:txBody>
          <a:bodyPr>
            <a:normAutofit lnSpcReduction="10000"/>
          </a:bodyPr>
          <a:lstStyle/>
          <a:p>
            <a:r>
              <a:rPr lang="en-US" dirty="0"/>
              <a:t>“Green” concepts tend to focus on technologies/products causing </a:t>
            </a:r>
            <a:r>
              <a:rPr lang="en-US" b="1" dirty="0"/>
              <a:t>less harm to human health and the environment </a:t>
            </a:r>
          </a:p>
          <a:p>
            <a:r>
              <a:rPr lang="en-US" dirty="0"/>
              <a:t>In popular discourse it is often assumed that green = natural as opposed to artificial</a:t>
            </a:r>
          </a:p>
          <a:p>
            <a:r>
              <a:rPr lang="en-US" dirty="0"/>
              <a:t>Yet natural may not always be </a:t>
            </a:r>
            <a:r>
              <a:rPr lang="en-US" i="1" dirty="0"/>
              <a:t>sustainable</a:t>
            </a:r>
          </a:p>
        </p:txBody>
      </p:sp>
      <p:sp>
        <p:nvSpPr>
          <p:cNvPr id="8" name="Text Placeholder 7"/>
          <p:cNvSpPr>
            <a:spLocks noGrp="1"/>
          </p:cNvSpPr>
          <p:nvPr>
            <p:ph type="body" sz="quarter" idx="3"/>
          </p:nvPr>
        </p:nvSpPr>
        <p:spPr>
          <a:xfrm>
            <a:off x="6172200" y="1515291"/>
            <a:ext cx="5183188" cy="540422"/>
          </a:xfrm>
        </p:spPr>
        <p:txBody>
          <a:bodyPr>
            <a:normAutofit/>
          </a:bodyPr>
          <a:lstStyle/>
          <a:p>
            <a:r>
              <a:rPr lang="en-US" sz="3000" dirty="0">
                <a:solidFill>
                  <a:srgbClr val="0070C0"/>
                </a:solidFill>
              </a:rPr>
              <a:t>Sustainability</a:t>
            </a:r>
          </a:p>
        </p:txBody>
      </p:sp>
      <p:sp>
        <p:nvSpPr>
          <p:cNvPr id="9" name="Content Placeholder 8"/>
          <p:cNvSpPr>
            <a:spLocks noGrp="1"/>
          </p:cNvSpPr>
          <p:nvPr>
            <p:ph sz="quarter" idx="4"/>
          </p:nvPr>
        </p:nvSpPr>
        <p:spPr>
          <a:xfrm>
            <a:off x="6135624" y="2394147"/>
            <a:ext cx="5183188" cy="3684588"/>
          </a:xfrm>
        </p:spPr>
        <p:txBody>
          <a:bodyPr/>
          <a:lstStyle/>
          <a:p>
            <a:r>
              <a:rPr lang="en-US" dirty="0"/>
              <a:t>Sustainability and green overlap since a sustainable solution </a:t>
            </a:r>
            <a:r>
              <a:rPr lang="en-US" b="1" dirty="0"/>
              <a:t>must be able</a:t>
            </a:r>
            <a:r>
              <a:rPr lang="en-US" dirty="0"/>
              <a:t> to preserve health and environment</a:t>
            </a:r>
          </a:p>
          <a:p>
            <a:r>
              <a:rPr lang="en-US" dirty="0"/>
              <a:t>Sustainability adds the important idea of </a:t>
            </a:r>
            <a:r>
              <a:rPr lang="en-US" b="1" dirty="0"/>
              <a:t>preserving resources for the next generation</a:t>
            </a:r>
          </a:p>
        </p:txBody>
      </p:sp>
      <p:sp>
        <p:nvSpPr>
          <p:cNvPr id="10" name="Content Placeholder 6">
            <a:extLst>
              <a:ext uri="{FF2B5EF4-FFF2-40B4-BE49-F238E27FC236}">
                <a16:creationId xmlns:a16="http://schemas.microsoft.com/office/drawing/2014/main" id="{FD4EB8C3-D9D7-410C-8374-9F54772C55A6}"/>
              </a:ext>
            </a:extLst>
          </p:cNvPr>
          <p:cNvSpPr txBox="1">
            <a:spLocks/>
          </p:cNvSpPr>
          <p:nvPr/>
        </p:nvSpPr>
        <p:spPr>
          <a:xfrm>
            <a:off x="469239" y="5834139"/>
            <a:ext cx="5550562" cy="4891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i="1" dirty="0">
                <a:solidFill>
                  <a:srgbClr val="0070C0"/>
                </a:solidFill>
              </a:rPr>
              <a:t>One example are GM crops, is a society built on non-GM crops sustainable or not?</a:t>
            </a:r>
          </a:p>
        </p:txBody>
      </p:sp>
      <p:sp>
        <p:nvSpPr>
          <p:cNvPr id="11" name="Text Placeholder 7">
            <a:extLst>
              <a:ext uri="{FF2B5EF4-FFF2-40B4-BE49-F238E27FC236}">
                <a16:creationId xmlns:a16="http://schemas.microsoft.com/office/drawing/2014/main" id="{35A84CE7-7792-43C6-8E9E-24C716CFB4D6}"/>
              </a:ext>
            </a:extLst>
          </p:cNvPr>
          <p:cNvSpPr txBox="1">
            <a:spLocks/>
          </p:cNvSpPr>
          <p:nvPr/>
        </p:nvSpPr>
        <p:spPr>
          <a:xfrm>
            <a:off x="6356385" y="5965447"/>
            <a:ext cx="5624867" cy="54042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9pPr>
          </a:lstStyle>
          <a:p>
            <a:pPr>
              <a:lnSpc>
                <a:spcPct val="100000"/>
              </a:lnSpc>
              <a:spcBef>
                <a:spcPts val="0"/>
              </a:spcBef>
            </a:pPr>
            <a:r>
              <a:rPr lang="en-US" sz="2000" dirty="0">
                <a:solidFill>
                  <a:srgbClr val="0070C0"/>
                </a:solidFill>
              </a:rPr>
              <a:t>Think about terms of sustainability vs. survivability on a large (societal, planetary) scale</a:t>
            </a:r>
          </a:p>
        </p:txBody>
      </p:sp>
    </p:spTree>
    <p:extLst>
      <p:ext uri="{BB962C8B-B14F-4D97-AF65-F5344CB8AC3E}">
        <p14:creationId xmlns:p14="http://schemas.microsoft.com/office/powerpoint/2010/main" val="1944496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175443" y="1467119"/>
            <a:ext cx="10056437" cy="1182375"/>
          </a:xfrm>
          <a:prstGeom prst="rect">
            <a:avLst/>
          </a:prstGeom>
        </p:spPr>
        <p:txBody>
          <a:bodyPr vert="horz" wrap="square" lIns="0" tIns="73660" rIns="0" bIns="0" rtlCol="0">
            <a:spAutoFit/>
          </a:bodyPr>
          <a:lstStyle/>
          <a:p>
            <a:pPr marR="5080">
              <a:spcBef>
                <a:spcPts val="1200"/>
              </a:spcBef>
            </a:pPr>
            <a:r>
              <a:rPr lang="en-US" sz="3000" spc="-20" dirty="0">
                <a:cs typeface="Calibri"/>
              </a:rPr>
              <a:t>Both terms often used outside of context, outside of true metric</a:t>
            </a:r>
          </a:p>
          <a:p>
            <a:pPr marR="5080">
              <a:spcBef>
                <a:spcPts val="1200"/>
              </a:spcBef>
            </a:pPr>
            <a:r>
              <a:rPr lang="en-US" sz="3200" spc="-20" dirty="0">
                <a:cs typeface="Calibri"/>
              </a:rPr>
              <a:t>	=&gt; </a:t>
            </a:r>
            <a:r>
              <a:rPr lang="en-US" sz="3200" i="1" spc="-20" dirty="0">
                <a:cs typeface="Calibri"/>
              </a:rPr>
              <a:t>Green washing</a:t>
            </a:r>
            <a:endParaRPr sz="3200" i="1" dirty="0">
              <a:cs typeface="Times New Roman"/>
            </a:endParaRPr>
          </a:p>
        </p:txBody>
      </p:sp>
      <p:sp>
        <p:nvSpPr>
          <p:cNvPr id="4" name="object 2"/>
          <p:cNvSpPr/>
          <p:nvPr/>
        </p:nvSpPr>
        <p:spPr>
          <a:xfrm>
            <a:off x="1175443" y="3225975"/>
            <a:ext cx="2540000" cy="28194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2"/>
          <p:cNvSpPr/>
          <p:nvPr/>
        </p:nvSpPr>
        <p:spPr>
          <a:xfrm>
            <a:off x="4864100" y="3225975"/>
            <a:ext cx="2463800" cy="271780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 name="object 2"/>
          <p:cNvSpPr/>
          <p:nvPr/>
        </p:nvSpPr>
        <p:spPr>
          <a:xfrm>
            <a:off x="8476557" y="3225975"/>
            <a:ext cx="2542541" cy="2157075"/>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3200"/>
          </a:p>
        </p:txBody>
      </p:sp>
      <p:sp>
        <p:nvSpPr>
          <p:cNvPr id="7" name="object 3"/>
          <p:cNvSpPr txBox="1"/>
          <p:nvPr/>
        </p:nvSpPr>
        <p:spPr>
          <a:xfrm>
            <a:off x="8104877" y="5202934"/>
            <a:ext cx="3285900" cy="644857"/>
          </a:xfrm>
          <a:prstGeom prst="rect">
            <a:avLst/>
          </a:prstGeom>
        </p:spPr>
        <p:txBody>
          <a:bodyPr vert="horz" wrap="square" lIns="0" tIns="12700" rIns="0" bIns="0" rtlCol="0">
            <a:spAutoFit/>
          </a:bodyPr>
          <a:lstStyle/>
          <a:p>
            <a:pPr marL="12700" algn="ctr">
              <a:lnSpc>
                <a:spcPts val="5645"/>
              </a:lnSpc>
              <a:tabLst>
                <a:tab pos="2999665" algn="l"/>
              </a:tabLst>
            </a:pPr>
            <a:r>
              <a:rPr lang="en-US" sz="3200" b="1" spc="-400" dirty="0">
                <a:solidFill>
                  <a:srgbClr val="3B2B18"/>
                </a:solidFill>
                <a:latin typeface="Arial"/>
                <a:cs typeface="Arial"/>
              </a:rPr>
              <a:t>g</a:t>
            </a:r>
            <a:r>
              <a:rPr lang="en-US" sz="3200" b="1" spc="-785" dirty="0">
                <a:solidFill>
                  <a:srgbClr val="3B2B18"/>
                </a:solidFill>
                <a:latin typeface="Arial"/>
                <a:cs typeface="Arial"/>
              </a:rPr>
              <a:t>     </a:t>
            </a:r>
            <a:r>
              <a:rPr lang="en-US" sz="3200" b="1" spc="360" dirty="0" err="1">
                <a:solidFill>
                  <a:srgbClr val="3B2B18"/>
                </a:solidFill>
                <a:latin typeface="Arial"/>
                <a:cs typeface="Arial"/>
              </a:rPr>
              <a:t>oin</a:t>
            </a:r>
            <a:r>
              <a:rPr sz="3200" b="1" spc="455" dirty="0" err="1">
                <a:solidFill>
                  <a:srgbClr val="3B2B18"/>
                </a:solidFill>
                <a:latin typeface="Arial"/>
                <a:cs typeface="Arial"/>
              </a:rPr>
              <a:t>g</a:t>
            </a:r>
            <a:r>
              <a:rPr lang="en-US" sz="3200" b="1" spc="455" dirty="0">
                <a:solidFill>
                  <a:srgbClr val="3B2B18"/>
                </a:solidFill>
                <a:latin typeface="Arial"/>
                <a:cs typeface="Arial"/>
              </a:rPr>
              <a:t> </a:t>
            </a:r>
            <a:r>
              <a:rPr sz="3200" b="1" spc="325" dirty="0">
                <a:solidFill>
                  <a:srgbClr val="74A542"/>
                </a:solidFill>
                <a:latin typeface="Arial"/>
                <a:cs typeface="Arial"/>
              </a:rPr>
              <a:t>g</a:t>
            </a:r>
            <a:r>
              <a:rPr lang="en-US" sz="3200" b="1" spc="325" dirty="0">
                <a:solidFill>
                  <a:srgbClr val="74A542"/>
                </a:solidFill>
                <a:latin typeface="Arial"/>
                <a:cs typeface="Arial"/>
              </a:rPr>
              <a:t>r</a:t>
            </a:r>
            <a:r>
              <a:rPr sz="3200" b="1" spc="300" dirty="0">
                <a:solidFill>
                  <a:srgbClr val="74A542"/>
                </a:solidFill>
                <a:latin typeface="Arial"/>
                <a:cs typeface="Arial"/>
              </a:rPr>
              <a:t>een</a:t>
            </a:r>
            <a:endParaRPr sz="3200" dirty="0">
              <a:latin typeface="Arial"/>
              <a:cs typeface="Arial"/>
            </a:endParaRPr>
          </a:p>
        </p:txBody>
      </p:sp>
      <p:cxnSp>
        <p:nvCxnSpPr>
          <p:cNvPr id="11" name="Straight Connector 10">
            <a:extLst>
              <a:ext uri="{FF2B5EF4-FFF2-40B4-BE49-F238E27FC236}">
                <a16:creationId xmlns:a16="http://schemas.microsoft.com/office/drawing/2014/main" id="{A64A7ABA-0336-479F-B72D-7D97A844301B}"/>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3D828B0-50A4-404F-85EC-41C1A81B0C81}"/>
              </a:ext>
            </a:extLst>
          </p:cNvPr>
          <p:cNvSpPr/>
          <p:nvPr/>
        </p:nvSpPr>
        <p:spPr>
          <a:xfrm>
            <a:off x="3615452" y="185000"/>
            <a:ext cx="4961103" cy="707886"/>
          </a:xfrm>
          <a:prstGeom prst="rect">
            <a:avLst/>
          </a:prstGeom>
        </p:spPr>
        <p:txBody>
          <a:bodyPr wrap="none">
            <a:spAutoFit/>
          </a:bodyPr>
          <a:lstStyle/>
          <a:p>
            <a:pPr marL="12700" algn="ctr">
              <a:spcBef>
                <a:spcPts val="100"/>
              </a:spcBef>
            </a:pPr>
            <a:r>
              <a:rPr lang="en-US" sz="4000" b="1" dirty="0">
                <a:cs typeface="Calibri"/>
              </a:rPr>
              <a:t>Sustainability </a:t>
            </a:r>
            <a:r>
              <a:rPr lang="en-US" sz="4000" b="1" dirty="0">
                <a:latin typeface="Calibri" panose="020F0502020204030204" pitchFamily="34" charset="0"/>
                <a:cs typeface="Calibri" panose="020F0502020204030204" pitchFamily="34" charset="0"/>
              </a:rPr>
              <a:t>&amp; Green</a:t>
            </a:r>
            <a:endParaRPr lang="en-US" sz="4000" b="1" dirty="0">
              <a:cs typeface="Calibri"/>
            </a:endParaRPr>
          </a:p>
        </p:txBody>
      </p:sp>
      <p:sp>
        <p:nvSpPr>
          <p:cNvPr id="9" name="TextBox 8">
            <a:extLst>
              <a:ext uri="{FF2B5EF4-FFF2-40B4-BE49-F238E27FC236}">
                <a16:creationId xmlns:a16="http://schemas.microsoft.com/office/drawing/2014/main" id="{6F42DCFC-F092-3046-8D48-175921C344FB}"/>
              </a:ext>
            </a:extLst>
          </p:cNvPr>
          <p:cNvSpPr txBox="1"/>
          <p:nvPr/>
        </p:nvSpPr>
        <p:spPr>
          <a:xfrm>
            <a:off x="1121031" y="6500543"/>
            <a:ext cx="1729641" cy="276999"/>
          </a:xfrm>
          <a:prstGeom prst="rect">
            <a:avLst/>
          </a:prstGeom>
          <a:noFill/>
        </p:spPr>
        <p:txBody>
          <a:bodyPr wrap="none" rtlCol="0">
            <a:spAutoFit/>
          </a:bodyPr>
          <a:lstStyle/>
          <a:p>
            <a:r>
              <a:rPr lang="en-US" sz="1200" dirty="0">
                <a:solidFill>
                  <a:schemeClr val="bg1">
                    <a:lumMod val="50000"/>
                  </a:schemeClr>
                </a:solidFill>
              </a:rPr>
              <a:t>Image Source: Wikipedia</a:t>
            </a:r>
          </a:p>
        </p:txBody>
      </p:sp>
    </p:spTree>
    <p:extLst>
      <p:ext uri="{BB962C8B-B14F-4D97-AF65-F5344CB8AC3E}">
        <p14:creationId xmlns:p14="http://schemas.microsoft.com/office/powerpoint/2010/main" val="557473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372869" y="3127705"/>
            <a:ext cx="9446261" cy="761747"/>
          </a:xfrm>
          <a:prstGeom prst="rect">
            <a:avLst/>
          </a:prstGeom>
        </p:spPr>
        <p:txBody>
          <a:bodyPr vert="horz" wrap="square" lIns="0" tIns="93980" rIns="0" bIns="0" rtlCol="0">
            <a:spAutoFit/>
          </a:bodyPr>
          <a:lstStyle/>
          <a:p>
            <a:pPr marR="5080" algn="ctr">
              <a:lnSpc>
                <a:spcPts val="5200"/>
              </a:lnSpc>
              <a:spcBef>
                <a:spcPts val="740"/>
              </a:spcBef>
              <a:tabLst>
                <a:tab pos="3022524" algn="l"/>
              </a:tabLst>
            </a:pPr>
            <a:r>
              <a:rPr lang="en-US" sz="4800" spc="-40" dirty="0">
                <a:cs typeface="Calibri"/>
              </a:rPr>
              <a:t>Sustainability is </a:t>
            </a:r>
            <a:r>
              <a:rPr sz="4800" spc="-5" dirty="0">
                <a:cs typeface="Calibri"/>
              </a:rPr>
              <a:t>all</a:t>
            </a:r>
            <a:r>
              <a:rPr sz="4800" spc="-80" dirty="0">
                <a:cs typeface="Calibri"/>
              </a:rPr>
              <a:t> </a:t>
            </a:r>
            <a:r>
              <a:rPr sz="4800" spc="-5" dirty="0">
                <a:cs typeface="Calibri"/>
              </a:rPr>
              <a:t>about</a:t>
            </a:r>
            <a:r>
              <a:rPr sz="4800" dirty="0">
                <a:cs typeface="Calibri"/>
              </a:rPr>
              <a:t> </a:t>
            </a:r>
            <a:r>
              <a:rPr sz="4800" spc="-15" dirty="0">
                <a:cs typeface="Calibri"/>
              </a:rPr>
              <a:t>recycling.</a:t>
            </a:r>
            <a:endParaRPr sz="4800" dirty="0">
              <a:cs typeface="Calibri"/>
            </a:endParaRPr>
          </a:p>
        </p:txBody>
      </p:sp>
      <p:sp>
        <p:nvSpPr>
          <p:cNvPr id="4" name="Rectangle 3">
            <a:extLst>
              <a:ext uri="{FF2B5EF4-FFF2-40B4-BE49-F238E27FC236}">
                <a16:creationId xmlns:a16="http://schemas.microsoft.com/office/drawing/2014/main" id="{82F6FF12-D291-4ECD-A946-3013440B8E45}"/>
              </a:ext>
            </a:extLst>
          </p:cNvPr>
          <p:cNvSpPr/>
          <p:nvPr/>
        </p:nvSpPr>
        <p:spPr>
          <a:xfrm>
            <a:off x="5054914" y="185000"/>
            <a:ext cx="2082173" cy="707886"/>
          </a:xfrm>
          <a:prstGeom prst="rect">
            <a:avLst/>
          </a:prstGeom>
        </p:spPr>
        <p:txBody>
          <a:bodyPr wrap="none">
            <a:spAutoFit/>
          </a:bodyPr>
          <a:lstStyle/>
          <a:p>
            <a:pPr marL="12700" algn="ctr">
              <a:spcBef>
                <a:spcPts val="100"/>
              </a:spcBef>
            </a:pPr>
            <a:r>
              <a:rPr lang="en-US" sz="4000" b="1" dirty="0">
                <a:cs typeface="Calibri"/>
              </a:rPr>
              <a:t>Myth</a:t>
            </a:r>
            <a:r>
              <a:rPr lang="en-US" sz="4000" b="1" spc="-91" dirty="0">
                <a:cs typeface="Calibri"/>
              </a:rPr>
              <a:t> #4</a:t>
            </a:r>
            <a:r>
              <a:rPr lang="en-US" sz="4000" b="1" dirty="0">
                <a:cs typeface="Calibri"/>
              </a:rPr>
              <a:t>:</a:t>
            </a:r>
          </a:p>
        </p:txBody>
      </p:sp>
      <p:cxnSp>
        <p:nvCxnSpPr>
          <p:cNvPr id="5" name="Straight Connector 4">
            <a:extLst>
              <a:ext uri="{FF2B5EF4-FFF2-40B4-BE49-F238E27FC236}">
                <a16:creationId xmlns:a16="http://schemas.microsoft.com/office/drawing/2014/main" id="{5C28A63A-8122-49CB-8BB8-680C850449B4}"/>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9387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60176" y="1246071"/>
            <a:ext cx="8871648" cy="2505814"/>
          </a:xfrm>
          <a:prstGeom prst="rect">
            <a:avLst/>
          </a:prstGeom>
        </p:spPr>
        <p:txBody>
          <a:bodyPr vert="horz" wrap="square" lIns="0" tIns="12700" rIns="0" bIns="0" rtlCol="0" anchor="ctr">
            <a:spAutoFit/>
          </a:bodyPr>
          <a:lstStyle/>
          <a:p>
            <a:pPr marL="12700" algn="ctr">
              <a:spcBef>
                <a:spcPts val="100"/>
              </a:spcBef>
            </a:pPr>
            <a:r>
              <a:rPr lang="en-US" sz="6000" dirty="0">
                <a:latin typeface="+mn-lt"/>
              </a:rPr>
              <a:t>A question we need to ask:</a:t>
            </a:r>
            <a:br>
              <a:rPr lang="en-US" sz="6000" dirty="0">
                <a:latin typeface="+mn-lt"/>
              </a:rPr>
            </a:br>
            <a:br>
              <a:rPr lang="en-US" sz="6000" dirty="0">
                <a:latin typeface="+mn-lt"/>
              </a:rPr>
            </a:br>
            <a:r>
              <a:rPr sz="6000" b="1" dirty="0">
                <a:solidFill>
                  <a:srgbClr val="FF0000"/>
                </a:solidFill>
                <a:latin typeface="+mn-lt"/>
              </a:rPr>
              <a:t>Is </a:t>
            </a:r>
            <a:r>
              <a:rPr sz="6000" b="1" spc="-20" dirty="0">
                <a:solidFill>
                  <a:srgbClr val="FF0000"/>
                </a:solidFill>
                <a:latin typeface="+mn-lt"/>
              </a:rPr>
              <a:t>recycling</a:t>
            </a:r>
            <a:r>
              <a:rPr sz="6000" b="1" spc="-40" dirty="0">
                <a:solidFill>
                  <a:srgbClr val="FF0000"/>
                </a:solidFill>
                <a:latin typeface="+mn-lt"/>
              </a:rPr>
              <a:t> </a:t>
            </a:r>
            <a:r>
              <a:rPr sz="6000" b="1" spc="-20" dirty="0">
                <a:solidFill>
                  <a:srgbClr val="FF0000"/>
                </a:solidFill>
                <a:latin typeface="+mn-lt"/>
              </a:rPr>
              <a:t>sustainable?</a:t>
            </a:r>
          </a:p>
        </p:txBody>
      </p:sp>
      <p:sp>
        <p:nvSpPr>
          <p:cNvPr id="3" name="Rectangle 2">
            <a:extLst>
              <a:ext uri="{FF2B5EF4-FFF2-40B4-BE49-F238E27FC236}">
                <a16:creationId xmlns:a16="http://schemas.microsoft.com/office/drawing/2014/main" id="{78AE9DD3-9F25-4451-B1C4-B5A3F697462E}"/>
              </a:ext>
            </a:extLst>
          </p:cNvPr>
          <p:cNvSpPr/>
          <p:nvPr/>
        </p:nvSpPr>
        <p:spPr>
          <a:xfrm>
            <a:off x="3052128" y="185000"/>
            <a:ext cx="6087757" cy="707886"/>
          </a:xfrm>
          <a:prstGeom prst="rect">
            <a:avLst/>
          </a:prstGeom>
        </p:spPr>
        <p:txBody>
          <a:bodyPr wrap="none">
            <a:spAutoFit/>
          </a:bodyPr>
          <a:lstStyle/>
          <a:p>
            <a:pPr marL="12700" algn="ctr">
              <a:spcBef>
                <a:spcPts val="100"/>
              </a:spcBef>
            </a:pPr>
            <a:r>
              <a:rPr lang="en-US" sz="4000" b="1" dirty="0">
                <a:cs typeface="Calibri"/>
              </a:rPr>
              <a:t>Sustainability and Recycling</a:t>
            </a:r>
          </a:p>
        </p:txBody>
      </p:sp>
      <p:cxnSp>
        <p:nvCxnSpPr>
          <p:cNvPr id="4" name="Straight Connector 3">
            <a:extLst>
              <a:ext uri="{FF2B5EF4-FFF2-40B4-BE49-F238E27FC236}">
                <a16:creationId xmlns:a16="http://schemas.microsoft.com/office/drawing/2014/main" id="{1C875864-17BA-4A44-B605-ECF241833C63}"/>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87B14A2B-650F-4F02-8BC1-D67DEEA62DC2}"/>
              </a:ext>
            </a:extLst>
          </p:cNvPr>
          <p:cNvSpPr/>
          <p:nvPr/>
        </p:nvSpPr>
        <p:spPr>
          <a:xfrm>
            <a:off x="4822806" y="3835256"/>
            <a:ext cx="2100508" cy="2006454"/>
          </a:xfrm>
          <a:prstGeom prst="flowChartConnector">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Arrow: Right 5">
            <a:extLst>
              <a:ext uri="{FF2B5EF4-FFF2-40B4-BE49-F238E27FC236}">
                <a16:creationId xmlns:a16="http://schemas.microsoft.com/office/drawing/2014/main" id="{523FC77E-4301-4FCD-84D1-E6735E45E960}"/>
              </a:ext>
            </a:extLst>
          </p:cNvPr>
          <p:cNvSpPr/>
          <p:nvPr/>
        </p:nvSpPr>
        <p:spPr>
          <a:xfrm>
            <a:off x="2194560" y="3788230"/>
            <a:ext cx="2576640" cy="21032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Arrow: Right 6">
            <a:extLst>
              <a:ext uri="{FF2B5EF4-FFF2-40B4-BE49-F238E27FC236}">
                <a16:creationId xmlns:a16="http://schemas.microsoft.com/office/drawing/2014/main" id="{B7DC0C62-49A2-40D4-99B3-DB2B5AA0BF05}"/>
              </a:ext>
            </a:extLst>
          </p:cNvPr>
          <p:cNvSpPr/>
          <p:nvPr/>
        </p:nvSpPr>
        <p:spPr>
          <a:xfrm>
            <a:off x="6974920" y="4281890"/>
            <a:ext cx="2576640" cy="9275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Arrow: Down 8">
            <a:extLst>
              <a:ext uri="{FF2B5EF4-FFF2-40B4-BE49-F238E27FC236}">
                <a16:creationId xmlns:a16="http://schemas.microsoft.com/office/drawing/2014/main" id="{DD60EC4D-756D-437D-96F0-2B52EC1FBB70}"/>
              </a:ext>
            </a:extLst>
          </p:cNvPr>
          <p:cNvSpPr/>
          <p:nvPr/>
        </p:nvSpPr>
        <p:spPr>
          <a:xfrm>
            <a:off x="4936017" y="5841710"/>
            <a:ext cx="1854927" cy="9614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bject 2">
            <a:extLst>
              <a:ext uri="{FF2B5EF4-FFF2-40B4-BE49-F238E27FC236}">
                <a16:creationId xmlns:a16="http://schemas.microsoft.com/office/drawing/2014/main" id="{E08F219E-5B5E-4A99-80FC-26DC5D7DE908}"/>
              </a:ext>
            </a:extLst>
          </p:cNvPr>
          <p:cNvSpPr txBox="1">
            <a:spLocks/>
          </p:cNvSpPr>
          <p:nvPr/>
        </p:nvSpPr>
        <p:spPr>
          <a:xfrm>
            <a:off x="2029743" y="4308699"/>
            <a:ext cx="2576640" cy="952568"/>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marL="12700" algn="ctr">
              <a:spcBef>
                <a:spcPts val="100"/>
              </a:spcBef>
            </a:pPr>
            <a:r>
              <a:rPr lang="en-US" sz="2200" dirty="0">
                <a:solidFill>
                  <a:schemeClr val="bg1"/>
                </a:solidFill>
                <a:latin typeface="+mn-lt"/>
              </a:rPr>
              <a:t>Inputs</a:t>
            </a:r>
          </a:p>
          <a:p>
            <a:pPr marL="12700" algn="ctr">
              <a:spcBef>
                <a:spcPts val="100"/>
              </a:spcBef>
            </a:pPr>
            <a:r>
              <a:rPr lang="en-US" sz="2200" dirty="0">
                <a:solidFill>
                  <a:schemeClr val="bg1"/>
                </a:solidFill>
                <a:latin typeface="+mn-lt"/>
              </a:rPr>
              <a:t>(raw materials</a:t>
            </a:r>
          </a:p>
          <a:p>
            <a:pPr marL="12700" algn="ctr">
              <a:spcBef>
                <a:spcPts val="100"/>
              </a:spcBef>
            </a:pPr>
            <a:r>
              <a:rPr lang="en-US" sz="2200" spc="-20" dirty="0">
                <a:solidFill>
                  <a:schemeClr val="bg1"/>
                </a:solidFill>
                <a:latin typeface="+mn-lt"/>
              </a:rPr>
              <a:t>energy, auxiliaries)</a:t>
            </a:r>
          </a:p>
        </p:txBody>
      </p:sp>
      <p:sp>
        <p:nvSpPr>
          <p:cNvPr id="11" name="object 2">
            <a:extLst>
              <a:ext uri="{FF2B5EF4-FFF2-40B4-BE49-F238E27FC236}">
                <a16:creationId xmlns:a16="http://schemas.microsoft.com/office/drawing/2014/main" id="{59CE7B7E-A7C9-45F7-AA28-45AF92B40003}"/>
              </a:ext>
            </a:extLst>
          </p:cNvPr>
          <p:cNvSpPr txBox="1">
            <a:spLocks/>
          </p:cNvSpPr>
          <p:nvPr/>
        </p:nvSpPr>
        <p:spPr>
          <a:xfrm>
            <a:off x="6780268" y="4552765"/>
            <a:ext cx="2576640" cy="317523"/>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marL="12700" algn="ctr">
              <a:spcBef>
                <a:spcPts val="100"/>
              </a:spcBef>
            </a:pPr>
            <a:r>
              <a:rPr lang="en-US" sz="2200" dirty="0">
                <a:solidFill>
                  <a:schemeClr val="bg1"/>
                </a:solidFill>
                <a:latin typeface="+mn-lt"/>
              </a:rPr>
              <a:t>useful</a:t>
            </a:r>
            <a:endParaRPr lang="en-US" sz="2200" spc="-20" dirty="0">
              <a:solidFill>
                <a:schemeClr val="bg1"/>
              </a:solidFill>
              <a:latin typeface="+mn-lt"/>
            </a:endParaRPr>
          </a:p>
        </p:txBody>
      </p:sp>
      <p:sp>
        <p:nvSpPr>
          <p:cNvPr id="12" name="object 2">
            <a:extLst>
              <a:ext uri="{FF2B5EF4-FFF2-40B4-BE49-F238E27FC236}">
                <a16:creationId xmlns:a16="http://schemas.microsoft.com/office/drawing/2014/main" id="{A5028EF2-0AF2-4B01-B61F-E1330AB795DE}"/>
              </a:ext>
            </a:extLst>
          </p:cNvPr>
          <p:cNvSpPr txBox="1">
            <a:spLocks/>
          </p:cNvSpPr>
          <p:nvPr/>
        </p:nvSpPr>
        <p:spPr>
          <a:xfrm>
            <a:off x="4548163" y="6115801"/>
            <a:ext cx="2576640" cy="317523"/>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marL="12700" algn="ctr">
              <a:spcBef>
                <a:spcPts val="100"/>
              </a:spcBef>
            </a:pPr>
            <a:r>
              <a:rPr lang="en-US" sz="2200" dirty="0">
                <a:solidFill>
                  <a:schemeClr val="bg1"/>
                </a:solidFill>
                <a:latin typeface="+mn-lt"/>
              </a:rPr>
              <a:t>waste</a:t>
            </a:r>
            <a:endParaRPr lang="en-US" sz="2200" spc="-20" dirty="0">
              <a:solidFill>
                <a:schemeClr val="bg1"/>
              </a:solidFill>
              <a:latin typeface="+mn-lt"/>
            </a:endParaRPr>
          </a:p>
        </p:txBody>
      </p:sp>
    </p:spTree>
    <p:extLst>
      <p:ext uri="{BB962C8B-B14F-4D97-AF65-F5344CB8AC3E}">
        <p14:creationId xmlns:p14="http://schemas.microsoft.com/office/powerpoint/2010/main" val="1280097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8523" y="1794832"/>
            <a:ext cx="7248864" cy="1323632"/>
          </a:xfrm>
          <a:prstGeom prst="rect">
            <a:avLst/>
          </a:prstGeom>
        </p:spPr>
        <p:txBody>
          <a:bodyPr wrap="square">
            <a:spAutoFit/>
          </a:bodyPr>
          <a:lstStyle/>
          <a:p>
            <a:pPr marL="1066773" lvl="1" indent="-457189">
              <a:buFont typeface="Arial" charset="0"/>
              <a:buChar char="•"/>
            </a:pPr>
            <a:r>
              <a:rPr lang="en-US" sz="2667" dirty="0"/>
              <a:t>Converting waste materials into new materials and objects.</a:t>
            </a:r>
          </a:p>
          <a:p>
            <a:pPr marL="1066773" lvl="1" indent="-457189">
              <a:buFont typeface="Arial" charset="0"/>
              <a:buChar char="•"/>
            </a:pPr>
            <a:r>
              <a:rPr lang="en-US" sz="2667" dirty="0"/>
              <a:t>Available for metals, plastic, paper, glass.</a:t>
            </a:r>
          </a:p>
        </p:txBody>
      </p:sp>
      <p:sp>
        <p:nvSpPr>
          <p:cNvPr id="5" name="Title 1"/>
          <p:cNvSpPr txBox="1">
            <a:spLocks/>
          </p:cNvSpPr>
          <p:nvPr/>
        </p:nvSpPr>
        <p:spPr>
          <a:xfrm>
            <a:off x="7010400" y="5402055"/>
            <a:ext cx="4661267" cy="646261"/>
          </a:xfrm>
          <a:prstGeom prst="rect">
            <a:avLst/>
          </a:prstGeom>
        </p:spPr>
        <p:txBody>
          <a:bodyPr vert="horz" lIns="121920" tIns="60960" rIns="121920" bIns="6096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latin typeface="+mn-lt"/>
              </a:rPr>
              <a:t>Cost-benefit of recycling: energy savings</a:t>
            </a:r>
          </a:p>
        </p:txBody>
      </p:sp>
      <p:graphicFrame>
        <p:nvGraphicFramePr>
          <p:cNvPr id="6" name="Content Placeholder 3"/>
          <p:cNvGraphicFramePr>
            <a:graphicFrameLocks/>
          </p:cNvGraphicFramePr>
          <p:nvPr>
            <p:extLst/>
          </p:nvPr>
        </p:nvGraphicFramePr>
        <p:xfrm>
          <a:off x="7255058" y="1857025"/>
          <a:ext cx="4171950" cy="3461171"/>
        </p:xfrm>
        <a:graphic>
          <a:graphicData uri="http://schemas.openxmlformats.org/drawingml/2006/table">
            <a:tbl>
              <a:tblPr firstRow="1" bandRow="1">
                <a:tableStyleId>{5C22544A-7EE6-4342-B048-85BDC9FD1C3A}</a:tableStyleId>
              </a:tblPr>
              <a:tblGrid>
                <a:gridCol w="2085975">
                  <a:extLst>
                    <a:ext uri="{9D8B030D-6E8A-4147-A177-3AD203B41FA5}">
                      <a16:colId xmlns:a16="http://schemas.microsoft.com/office/drawing/2014/main" val="20000"/>
                    </a:ext>
                  </a:extLst>
                </a:gridCol>
                <a:gridCol w="2085975">
                  <a:extLst>
                    <a:ext uri="{9D8B030D-6E8A-4147-A177-3AD203B41FA5}">
                      <a16:colId xmlns:a16="http://schemas.microsoft.com/office/drawing/2014/main" val="20001"/>
                    </a:ext>
                  </a:extLst>
                </a:gridCol>
              </a:tblGrid>
              <a:tr h="494453">
                <a:tc>
                  <a:txBody>
                    <a:bodyPr/>
                    <a:lstStyle/>
                    <a:p>
                      <a:pPr algn="ctr"/>
                      <a:r>
                        <a:rPr lang="en-US" sz="2400" b="0" i="0" dirty="0">
                          <a:latin typeface="+mn-lt"/>
                        </a:rPr>
                        <a:t>Material</a:t>
                      </a:r>
                    </a:p>
                  </a:txBody>
                  <a:tcPr marL="121920" marR="121920" marT="60960" marB="60960"/>
                </a:tc>
                <a:tc>
                  <a:txBody>
                    <a:bodyPr/>
                    <a:lstStyle/>
                    <a:p>
                      <a:pPr algn="ctr"/>
                      <a:r>
                        <a:rPr lang="en-US" sz="2400" b="0" i="0" dirty="0">
                          <a:latin typeface="+mn-lt"/>
                        </a:rPr>
                        <a:t>Energy savings</a:t>
                      </a:r>
                    </a:p>
                  </a:txBody>
                  <a:tcPr marL="121920" marR="121920" marT="60960" marB="60960"/>
                </a:tc>
                <a:extLst>
                  <a:ext uri="{0D108BD9-81ED-4DB2-BD59-A6C34878D82A}">
                    <a16:rowId xmlns:a16="http://schemas.microsoft.com/office/drawing/2014/main" val="10000"/>
                  </a:ext>
                </a:extLst>
              </a:tr>
              <a:tr h="494453">
                <a:tc>
                  <a:txBody>
                    <a:bodyPr/>
                    <a:lstStyle/>
                    <a:p>
                      <a:pPr algn="ctr"/>
                      <a:r>
                        <a:rPr lang="en-US" sz="2400" b="0" i="0" dirty="0">
                          <a:latin typeface="+mn-lt"/>
                        </a:rPr>
                        <a:t>Aluminum</a:t>
                      </a:r>
                    </a:p>
                  </a:txBody>
                  <a:tcPr marL="121920" marR="121920" marT="60960" marB="60960"/>
                </a:tc>
                <a:tc>
                  <a:txBody>
                    <a:bodyPr/>
                    <a:lstStyle/>
                    <a:p>
                      <a:pPr algn="ctr"/>
                      <a:r>
                        <a:rPr lang="en-US" sz="2400" b="0" i="0" dirty="0">
                          <a:latin typeface="+mn-lt"/>
                        </a:rPr>
                        <a:t>95%</a:t>
                      </a:r>
                    </a:p>
                  </a:txBody>
                  <a:tcPr marL="121920" marR="121920" marT="60960" marB="60960"/>
                </a:tc>
                <a:extLst>
                  <a:ext uri="{0D108BD9-81ED-4DB2-BD59-A6C34878D82A}">
                    <a16:rowId xmlns:a16="http://schemas.microsoft.com/office/drawing/2014/main" val="10001"/>
                  </a:ext>
                </a:extLst>
              </a:tr>
              <a:tr h="494453">
                <a:tc>
                  <a:txBody>
                    <a:bodyPr/>
                    <a:lstStyle/>
                    <a:p>
                      <a:pPr algn="ctr"/>
                      <a:r>
                        <a:rPr lang="en-US" sz="2400" b="0" i="0" dirty="0">
                          <a:latin typeface="+mn-lt"/>
                        </a:rPr>
                        <a:t>Cardboard</a:t>
                      </a:r>
                    </a:p>
                  </a:txBody>
                  <a:tcPr marL="121920" marR="121920" marT="60960" marB="60960"/>
                </a:tc>
                <a:tc>
                  <a:txBody>
                    <a:bodyPr/>
                    <a:lstStyle/>
                    <a:p>
                      <a:pPr algn="ctr"/>
                      <a:r>
                        <a:rPr lang="en-US" sz="2400" b="0" i="0" dirty="0">
                          <a:latin typeface="+mn-lt"/>
                        </a:rPr>
                        <a:t>24%</a:t>
                      </a:r>
                    </a:p>
                  </a:txBody>
                  <a:tcPr marL="121920" marR="121920" marT="60960" marB="60960"/>
                </a:tc>
                <a:extLst>
                  <a:ext uri="{0D108BD9-81ED-4DB2-BD59-A6C34878D82A}">
                    <a16:rowId xmlns:a16="http://schemas.microsoft.com/office/drawing/2014/main" val="10002"/>
                  </a:ext>
                </a:extLst>
              </a:tr>
              <a:tr h="494453">
                <a:tc>
                  <a:txBody>
                    <a:bodyPr/>
                    <a:lstStyle/>
                    <a:p>
                      <a:pPr algn="ctr"/>
                      <a:r>
                        <a:rPr lang="en-US" sz="2400" b="0" i="0" dirty="0">
                          <a:latin typeface="+mn-lt"/>
                        </a:rPr>
                        <a:t>Glass</a:t>
                      </a:r>
                    </a:p>
                  </a:txBody>
                  <a:tcPr marL="121920" marR="121920" marT="60960" marB="60960"/>
                </a:tc>
                <a:tc>
                  <a:txBody>
                    <a:bodyPr/>
                    <a:lstStyle/>
                    <a:p>
                      <a:pPr algn="ctr"/>
                      <a:r>
                        <a:rPr lang="en-US" sz="2400" b="0" i="0" dirty="0">
                          <a:latin typeface="+mn-lt"/>
                        </a:rPr>
                        <a:t>5-30%</a:t>
                      </a:r>
                    </a:p>
                  </a:txBody>
                  <a:tcPr marL="121920" marR="121920" marT="60960" marB="60960"/>
                </a:tc>
                <a:extLst>
                  <a:ext uri="{0D108BD9-81ED-4DB2-BD59-A6C34878D82A}">
                    <a16:rowId xmlns:a16="http://schemas.microsoft.com/office/drawing/2014/main" val="10003"/>
                  </a:ext>
                </a:extLst>
              </a:tr>
              <a:tr h="494453">
                <a:tc>
                  <a:txBody>
                    <a:bodyPr/>
                    <a:lstStyle/>
                    <a:p>
                      <a:pPr algn="ctr"/>
                      <a:r>
                        <a:rPr lang="en-US" sz="2400" b="0" i="0" dirty="0">
                          <a:latin typeface="+mn-lt"/>
                        </a:rPr>
                        <a:t>Paper</a:t>
                      </a:r>
                    </a:p>
                  </a:txBody>
                  <a:tcPr marL="121920" marR="121920" marT="60960" marB="60960"/>
                </a:tc>
                <a:tc>
                  <a:txBody>
                    <a:bodyPr/>
                    <a:lstStyle/>
                    <a:p>
                      <a:pPr algn="ctr"/>
                      <a:r>
                        <a:rPr lang="en-US" sz="2400" b="0" i="0" dirty="0">
                          <a:latin typeface="+mn-lt"/>
                        </a:rPr>
                        <a:t>40%</a:t>
                      </a:r>
                    </a:p>
                  </a:txBody>
                  <a:tcPr marL="121920" marR="121920" marT="60960" marB="60960"/>
                </a:tc>
                <a:extLst>
                  <a:ext uri="{0D108BD9-81ED-4DB2-BD59-A6C34878D82A}">
                    <a16:rowId xmlns:a16="http://schemas.microsoft.com/office/drawing/2014/main" val="10004"/>
                  </a:ext>
                </a:extLst>
              </a:tr>
              <a:tr h="494453">
                <a:tc>
                  <a:txBody>
                    <a:bodyPr/>
                    <a:lstStyle/>
                    <a:p>
                      <a:pPr algn="ctr"/>
                      <a:r>
                        <a:rPr lang="en-US" sz="2400" b="0" i="0" dirty="0">
                          <a:latin typeface="+mn-lt"/>
                        </a:rPr>
                        <a:t>Plastics</a:t>
                      </a:r>
                    </a:p>
                  </a:txBody>
                  <a:tcPr marL="121920" marR="121920" marT="60960" marB="60960"/>
                </a:tc>
                <a:tc>
                  <a:txBody>
                    <a:bodyPr/>
                    <a:lstStyle/>
                    <a:p>
                      <a:pPr algn="ctr"/>
                      <a:r>
                        <a:rPr lang="en-US" sz="2400" b="0" i="0" dirty="0">
                          <a:latin typeface="+mn-lt"/>
                        </a:rPr>
                        <a:t>70%</a:t>
                      </a:r>
                    </a:p>
                  </a:txBody>
                  <a:tcPr marL="121920" marR="121920" marT="60960" marB="60960"/>
                </a:tc>
                <a:extLst>
                  <a:ext uri="{0D108BD9-81ED-4DB2-BD59-A6C34878D82A}">
                    <a16:rowId xmlns:a16="http://schemas.microsoft.com/office/drawing/2014/main" val="10005"/>
                  </a:ext>
                </a:extLst>
              </a:tr>
              <a:tr h="494453">
                <a:tc>
                  <a:txBody>
                    <a:bodyPr/>
                    <a:lstStyle/>
                    <a:p>
                      <a:pPr algn="ctr"/>
                      <a:r>
                        <a:rPr lang="en-US" sz="2400" b="0" i="0" dirty="0">
                          <a:latin typeface="+mn-lt"/>
                        </a:rPr>
                        <a:t>Steel</a:t>
                      </a:r>
                    </a:p>
                  </a:txBody>
                  <a:tcPr marL="121920" marR="121920" marT="60960" marB="60960"/>
                </a:tc>
                <a:tc>
                  <a:txBody>
                    <a:bodyPr/>
                    <a:lstStyle/>
                    <a:p>
                      <a:pPr algn="ctr"/>
                      <a:r>
                        <a:rPr lang="en-US" sz="2400" b="0" i="0" dirty="0">
                          <a:latin typeface="+mn-lt"/>
                        </a:rPr>
                        <a:t>60%</a:t>
                      </a:r>
                    </a:p>
                  </a:txBody>
                  <a:tcPr marL="121920" marR="121920" marT="60960" marB="60960"/>
                </a:tc>
                <a:extLst>
                  <a:ext uri="{0D108BD9-81ED-4DB2-BD59-A6C34878D82A}">
                    <a16:rowId xmlns:a16="http://schemas.microsoft.com/office/drawing/2014/main" val="10006"/>
                  </a:ext>
                </a:extLst>
              </a:tr>
            </a:tbl>
          </a:graphicData>
        </a:graphic>
      </p:graphicFrame>
      <p:sp>
        <p:nvSpPr>
          <p:cNvPr id="10" name="Rectangle 9">
            <a:extLst>
              <a:ext uri="{FF2B5EF4-FFF2-40B4-BE49-F238E27FC236}">
                <a16:creationId xmlns:a16="http://schemas.microsoft.com/office/drawing/2014/main" id="{BCDB1830-A5F6-47E2-9959-F834A17D976C}"/>
              </a:ext>
            </a:extLst>
          </p:cNvPr>
          <p:cNvSpPr/>
          <p:nvPr/>
        </p:nvSpPr>
        <p:spPr>
          <a:xfrm>
            <a:off x="3052128" y="185000"/>
            <a:ext cx="6087757" cy="707886"/>
          </a:xfrm>
          <a:prstGeom prst="rect">
            <a:avLst/>
          </a:prstGeom>
        </p:spPr>
        <p:txBody>
          <a:bodyPr wrap="none">
            <a:spAutoFit/>
          </a:bodyPr>
          <a:lstStyle/>
          <a:p>
            <a:pPr marL="12700" algn="ctr">
              <a:spcBef>
                <a:spcPts val="100"/>
              </a:spcBef>
            </a:pPr>
            <a:r>
              <a:rPr lang="en-US" sz="4000" b="1" dirty="0">
                <a:cs typeface="Calibri"/>
              </a:rPr>
              <a:t>Sustainability and Recycling</a:t>
            </a:r>
          </a:p>
        </p:txBody>
      </p:sp>
      <p:cxnSp>
        <p:nvCxnSpPr>
          <p:cNvPr id="11" name="Straight Connector 10">
            <a:extLst>
              <a:ext uri="{FF2B5EF4-FFF2-40B4-BE49-F238E27FC236}">
                <a16:creationId xmlns:a16="http://schemas.microsoft.com/office/drawing/2014/main" id="{90F89D7B-63FB-4D77-8100-2A52D6347B50}"/>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F276385-C769-4C68-8041-428FEDED80A8}"/>
              </a:ext>
            </a:extLst>
          </p:cNvPr>
          <p:cNvSpPr txBox="1"/>
          <p:nvPr/>
        </p:nvSpPr>
        <p:spPr>
          <a:xfrm>
            <a:off x="1687898" y="1086946"/>
            <a:ext cx="2163157" cy="707886"/>
          </a:xfrm>
          <a:prstGeom prst="rect">
            <a:avLst/>
          </a:prstGeom>
          <a:noFill/>
        </p:spPr>
        <p:txBody>
          <a:bodyPr wrap="none" rtlCol="0">
            <a:spAutoFit/>
          </a:bodyPr>
          <a:lstStyle/>
          <a:p>
            <a:pPr algn="ctr"/>
            <a:r>
              <a:rPr lang="en-US" sz="4000" b="1" dirty="0"/>
              <a:t>Recycling</a:t>
            </a:r>
          </a:p>
        </p:txBody>
      </p:sp>
      <p:cxnSp>
        <p:nvCxnSpPr>
          <p:cNvPr id="12" name="Straight Connector 11">
            <a:extLst>
              <a:ext uri="{FF2B5EF4-FFF2-40B4-BE49-F238E27FC236}">
                <a16:creationId xmlns:a16="http://schemas.microsoft.com/office/drawing/2014/main" id="{30D72E97-92DA-4A73-814B-F0A64953DB1C}"/>
              </a:ext>
            </a:extLst>
          </p:cNvPr>
          <p:cNvCxnSpPr>
            <a:cxnSpLocks/>
          </p:cNvCxnSpPr>
          <p:nvPr/>
        </p:nvCxnSpPr>
        <p:spPr>
          <a:xfrm>
            <a:off x="756745" y="3355427"/>
            <a:ext cx="50607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9ADFC028-BA35-4329-B47D-681DAA6902A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48085" y="3592391"/>
            <a:ext cx="4419213" cy="2670038"/>
          </a:xfrm>
          <a:prstGeom prst="rect">
            <a:avLst/>
          </a:prstGeom>
        </p:spPr>
      </p:pic>
    </p:spTree>
    <p:extLst>
      <p:ext uri="{BB962C8B-B14F-4D97-AF65-F5344CB8AC3E}">
        <p14:creationId xmlns:p14="http://schemas.microsoft.com/office/powerpoint/2010/main" val="2110338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8A95427-3833-4554-9530-FFA11871C6B5}"/>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374DC12-982D-428A-94EF-5FE58037DD06}"/>
              </a:ext>
            </a:extLst>
          </p:cNvPr>
          <p:cNvSpPr txBox="1"/>
          <p:nvPr/>
        </p:nvSpPr>
        <p:spPr>
          <a:xfrm>
            <a:off x="3785992" y="156411"/>
            <a:ext cx="4620047" cy="707886"/>
          </a:xfrm>
          <a:prstGeom prst="rect">
            <a:avLst/>
          </a:prstGeom>
          <a:noFill/>
        </p:spPr>
        <p:txBody>
          <a:bodyPr wrap="none" rtlCol="0">
            <a:spAutoFit/>
          </a:bodyPr>
          <a:lstStyle/>
          <a:p>
            <a:pPr algn="ctr"/>
            <a:r>
              <a:rPr lang="en-US" sz="4000" b="1" dirty="0"/>
              <a:t>Topics To Be Covered</a:t>
            </a:r>
          </a:p>
        </p:txBody>
      </p:sp>
      <p:sp>
        <p:nvSpPr>
          <p:cNvPr id="6" name="TextBox 5">
            <a:extLst>
              <a:ext uri="{FF2B5EF4-FFF2-40B4-BE49-F238E27FC236}">
                <a16:creationId xmlns:a16="http://schemas.microsoft.com/office/drawing/2014/main" id="{56C658CE-B97A-D244-8EC2-846FDB3BDB03}"/>
              </a:ext>
            </a:extLst>
          </p:cNvPr>
          <p:cNvSpPr txBox="1"/>
          <p:nvPr/>
        </p:nvSpPr>
        <p:spPr>
          <a:xfrm>
            <a:off x="1642679" y="1635846"/>
            <a:ext cx="7205045" cy="4616648"/>
          </a:xfrm>
          <a:prstGeom prst="rect">
            <a:avLst/>
          </a:prstGeom>
          <a:noFill/>
        </p:spPr>
        <p:txBody>
          <a:bodyPr wrap="square" rtlCol="0">
            <a:spAutoFit/>
          </a:bodyPr>
          <a:lstStyle/>
          <a:p>
            <a:pPr marL="514350" indent="-514350">
              <a:spcBef>
                <a:spcPts val="1200"/>
              </a:spcBef>
              <a:buFont typeface="+mj-lt"/>
              <a:buAutoNum type="arabicPeriod"/>
            </a:pPr>
            <a:r>
              <a:rPr lang="en-US" sz="2800" dirty="0"/>
              <a:t>Sustainability – Myths and Facts</a:t>
            </a:r>
          </a:p>
          <a:p>
            <a:pPr marL="514350" indent="-514350">
              <a:spcBef>
                <a:spcPts val="1200"/>
              </a:spcBef>
              <a:buFont typeface="+mj-lt"/>
              <a:buAutoNum type="arabicPeriod"/>
            </a:pPr>
            <a:r>
              <a:rPr lang="en-US" sz="2800" dirty="0"/>
              <a:t>Society, Economy, and the Environment</a:t>
            </a:r>
          </a:p>
          <a:p>
            <a:pPr marL="514350" indent="-514350">
              <a:spcBef>
                <a:spcPts val="1200"/>
              </a:spcBef>
              <a:buFont typeface="+mj-lt"/>
              <a:buAutoNum type="arabicPeriod"/>
            </a:pPr>
            <a:r>
              <a:rPr lang="en-US" sz="2800" dirty="0"/>
              <a:t>Business and Sustainability</a:t>
            </a:r>
          </a:p>
          <a:p>
            <a:pPr marL="914400" lvl="1" indent="-457200">
              <a:spcBef>
                <a:spcPts val="1200"/>
              </a:spcBef>
              <a:buFont typeface="Arial" panose="020B0604020202020204" pitchFamily="34" charset="0"/>
              <a:buChar char="•"/>
            </a:pPr>
            <a:r>
              <a:rPr lang="en-US" sz="2400" dirty="0"/>
              <a:t>Applying Green Chemistry to Management</a:t>
            </a:r>
          </a:p>
          <a:p>
            <a:pPr marL="514350" indent="-514350">
              <a:spcBef>
                <a:spcPts val="1200"/>
              </a:spcBef>
              <a:buFont typeface="+mj-lt"/>
              <a:buAutoNum type="arabicPeriod"/>
            </a:pPr>
            <a:r>
              <a:rPr lang="en-US" sz="2800" dirty="0"/>
              <a:t>Different Models of Sustainability</a:t>
            </a:r>
          </a:p>
          <a:p>
            <a:pPr marL="514350" indent="-514350">
              <a:spcBef>
                <a:spcPts val="1200"/>
              </a:spcBef>
              <a:buFont typeface="+mj-lt"/>
              <a:buAutoNum type="arabicPeriod"/>
            </a:pPr>
            <a:r>
              <a:rPr lang="en-US" sz="2800" dirty="0"/>
              <a:t>Case Study: The Interface Company</a:t>
            </a:r>
          </a:p>
          <a:p>
            <a:pPr marL="514350" indent="-514350">
              <a:spcBef>
                <a:spcPts val="1200"/>
              </a:spcBef>
              <a:buFont typeface="+mj-lt"/>
              <a:buAutoNum type="arabicPeriod"/>
            </a:pPr>
            <a:r>
              <a:rPr lang="en-US" sz="2800" dirty="0"/>
              <a:t>Green Washing</a:t>
            </a:r>
          </a:p>
          <a:p>
            <a:pPr marL="514350" indent="-514350">
              <a:spcBef>
                <a:spcPts val="1200"/>
              </a:spcBef>
              <a:buFont typeface="+mj-lt"/>
              <a:buAutoNum type="arabicPeriod"/>
            </a:pPr>
            <a:r>
              <a:rPr lang="en-US" sz="2800" dirty="0"/>
              <a:t>Life-Cycle Assessment</a:t>
            </a:r>
          </a:p>
        </p:txBody>
      </p:sp>
    </p:spTree>
    <p:extLst>
      <p:ext uri="{BB962C8B-B14F-4D97-AF65-F5344CB8AC3E}">
        <p14:creationId xmlns:p14="http://schemas.microsoft.com/office/powerpoint/2010/main" val="13707783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04572"/>
          </a:xfrm>
          <a:prstGeom prst="rect">
            <a:avLst/>
          </a:prstGeom>
        </p:spPr>
      </p:pic>
      <p:sp>
        <p:nvSpPr>
          <p:cNvPr id="4" name="Rectangle 3"/>
          <p:cNvSpPr/>
          <p:nvPr/>
        </p:nvSpPr>
        <p:spPr>
          <a:xfrm>
            <a:off x="511503" y="6333819"/>
            <a:ext cx="7071710" cy="400110"/>
          </a:xfrm>
          <a:prstGeom prst="rect">
            <a:avLst/>
          </a:prstGeom>
        </p:spPr>
        <p:txBody>
          <a:bodyPr wrap="square">
            <a:spAutoFit/>
          </a:bodyPr>
          <a:lstStyle/>
          <a:p>
            <a:r>
              <a:rPr lang="en-US" sz="2000" dirty="0"/>
              <a:t>http://</a:t>
            </a:r>
            <a:r>
              <a:rPr lang="en-US" sz="2000" dirty="0" err="1"/>
              <a:t>www.planetaid.org</a:t>
            </a:r>
            <a:r>
              <a:rPr lang="en-US" sz="2000" dirty="0"/>
              <a:t>/blog/recycling-rates-around-the-world</a:t>
            </a:r>
          </a:p>
        </p:txBody>
      </p:sp>
      <p:sp>
        <p:nvSpPr>
          <p:cNvPr id="6" name="Oval 5"/>
          <p:cNvSpPr/>
          <p:nvPr/>
        </p:nvSpPr>
        <p:spPr>
          <a:xfrm rot="20536016">
            <a:off x="6587321" y="5704764"/>
            <a:ext cx="432179" cy="232011"/>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7" name="Rectangle 6"/>
          <p:cNvSpPr/>
          <p:nvPr/>
        </p:nvSpPr>
        <p:spPr>
          <a:xfrm>
            <a:off x="7001301" y="5986818"/>
            <a:ext cx="2060811" cy="2638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SOUTH AFRICA 43%</a:t>
            </a:r>
          </a:p>
        </p:txBody>
      </p:sp>
      <p:cxnSp>
        <p:nvCxnSpPr>
          <p:cNvPr id="9" name="Straight Arrow Connector 8"/>
          <p:cNvCxnSpPr>
            <a:endCxn id="6" idx="5"/>
          </p:cNvCxnSpPr>
          <p:nvPr/>
        </p:nvCxnSpPr>
        <p:spPr>
          <a:xfrm flipH="1" flipV="1">
            <a:off x="6973933" y="5852361"/>
            <a:ext cx="350366" cy="1344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98231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242514" y="3307433"/>
            <a:ext cx="7706972" cy="761747"/>
          </a:xfrm>
          <a:prstGeom prst="rect">
            <a:avLst/>
          </a:prstGeom>
        </p:spPr>
        <p:txBody>
          <a:bodyPr vert="horz" wrap="square" lIns="0" tIns="93980" rIns="0" bIns="0" rtlCol="0">
            <a:spAutoFit/>
          </a:bodyPr>
          <a:lstStyle/>
          <a:p>
            <a:pPr marL="12700" marR="5080" algn="ctr">
              <a:lnSpc>
                <a:spcPts val="5200"/>
              </a:lnSpc>
              <a:spcBef>
                <a:spcPts val="740"/>
              </a:spcBef>
            </a:pPr>
            <a:r>
              <a:rPr sz="4800" spc="-15" dirty="0">
                <a:cs typeface="Calibri"/>
              </a:rPr>
              <a:t>Sustainability </a:t>
            </a:r>
            <a:r>
              <a:rPr sz="4800" spc="-5" dirty="0">
                <a:cs typeface="Calibri"/>
              </a:rPr>
              <a:t>is </a:t>
            </a:r>
            <a:r>
              <a:rPr sz="4800" spc="-20" dirty="0">
                <a:cs typeface="Calibri"/>
              </a:rPr>
              <a:t>too</a:t>
            </a:r>
            <a:r>
              <a:rPr sz="4800" spc="-65" dirty="0">
                <a:cs typeface="Calibri"/>
              </a:rPr>
              <a:t> </a:t>
            </a:r>
            <a:r>
              <a:rPr sz="4800" spc="-20" dirty="0">
                <a:cs typeface="Calibri"/>
              </a:rPr>
              <a:t>expensive.</a:t>
            </a:r>
            <a:endParaRPr sz="4800" dirty="0">
              <a:cs typeface="Calibri"/>
            </a:endParaRPr>
          </a:p>
        </p:txBody>
      </p:sp>
      <p:sp>
        <p:nvSpPr>
          <p:cNvPr id="4" name="Rectangle 3">
            <a:extLst>
              <a:ext uri="{FF2B5EF4-FFF2-40B4-BE49-F238E27FC236}">
                <a16:creationId xmlns:a16="http://schemas.microsoft.com/office/drawing/2014/main" id="{BA0D1C48-72A0-4C50-898E-5EFD58F2BA33}"/>
              </a:ext>
            </a:extLst>
          </p:cNvPr>
          <p:cNvSpPr/>
          <p:nvPr/>
        </p:nvSpPr>
        <p:spPr>
          <a:xfrm>
            <a:off x="5054919" y="185000"/>
            <a:ext cx="2082173" cy="707886"/>
          </a:xfrm>
          <a:prstGeom prst="rect">
            <a:avLst/>
          </a:prstGeom>
        </p:spPr>
        <p:txBody>
          <a:bodyPr wrap="none">
            <a:spAutoFit/>
          </a:bodyPr>
          <a:lstStyle/>
          <a:p>
            <a:pPr marL="12700" algn="ctr">
              <a:spcBef>
                <a:spcPts val="100"/>
              </a:spcBef>
            </a:pPr>
            <a:r>
              <a:rPr lang="en-US" sz="4000" b="1" dirty="0">
                <a:cs typeface="Calibri"/>
              </a:rPr>
              <a:t>Myth</a:t>
            </a:r>
            <a:r>
              <a:rPr lang="en-US" sz="4000" b="1" spc="-91" dirty="0">
                <a:cs typeface="Calibri"/>
              </a:rPr>
              <a:t> #5</a:t>
            </a:r>
            <a:r>
              <a:rPr lang="en-US" sz="4000" b="1" dirty="0">
                <a:cs typeface="Calibri"/>
              </a:rPr>
              <a:t>:</a:t>
            </a:r>
          </a:p>
        </p:txBody>
      </p:sp>
      <p:cxnSp>
        <p:nvCxnSpPr>
          <p:cNvPr id="5" name="Straight Connector 4">
            <a:extLst>
              <a:ext uri="{FF2B5EF4-FFF2-40B4-BE49-F238E27FC236}">
                <a16:creationId xmlns:a16="http://schemas.microsoft.com/office/drawing/2014/main" id="{AB95771F-1630-490D-8427-62344E4410C1}"/>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7486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35854" y="1266195"/>
            <a:ext cx="5784233" cy="4042132"/>
          </a:xfrm>
          <a:prstGeom prst="rect">
            <a:avLst/>
          </a:prstGeom>
        </p:spPr>
        <p:txBody>
          <a:bodyPr vert="horz" wrap="square" lIns="0" tIns="10160" rIns="0" bIns="0" rtlCol="0">
            <a:spAutoFit/>
          </a:bodyPr>
          <a:lstStyle/>
          <a:p>
            <a:pPr marR="5080">
              <a:spcBef>
                <a:spcPts val="600"/>
              </a:spcBef>
              <a:tabLst>
                <a:tab pos="5458324" algn="l"/>
              </a:tabLst>
            </a:pPr>
            <a:r>
              <a:rPr sz="2800" spc="-15" dirty="0">
                <a:cs typeface="Calibri"/>
              </a:rPr>
              <a:t>More sustainable </a:t>
            </a:r>
            <a:r>
              <a:rPr sz="2800" spc="-40" dirty="0">
                <a:cs typeface="Calibri"/>
              </a:rPr>
              <a:t>ways </a:t>
            </a:r>
            <a:r>
              <a:rPr sz="2800" dirty="0">
                <a:cs typeface="Calibri"/>
              </a:rPr>
              <a:t>of </a:t>
            </a:r>
            <a:r>
              <a:rPr sz="2800" spc="-5" dirty="0">
                <a:cs typeface="Calibri"/>
              </a:rPr>
              <a:t>doing things usually </a:t>
            </a:r>
            <a:r>
              <a:rPr sz="2800" b="1" spc="-20" dirty="0">
                <a:cs typeface="Calibri"/>
              </a:rPr>
              <a:t>costs </a:t>
            </a:r>
            <a:r>
              <a:rPr sz="2800" b="1" spc="-5" dirty="0">
                <a:cs typeface="Calibri"/>
              </a:rPr>
              <a:t>less</a:t>
            </a:r>
            <a:r>
              <a:rPr sz="2800" spc="-5" dirty="0">
                <a:cs typeface="Calibri"/>
              </a:rPr>
              <a:t> </a:t>
            </a:r>
            <a:r>
              <a:rPr sz="2800" spc="-15" dirty="0">
                <a:cs typeface="Calibri"/>
              </a:rPr>
              <a:t>over </a:t>
            </a:r>
            <a:r>
              <a:rPr sz="2800" spc="-5" dirty="0">
                <a:cs typeface="Calibri"/>
              </a:rPr>
              <a:t>the </a:t>
            </a:r>
            <a:r>
              <a:rPr sz="2800" spc="-25" dirty="0">
                <a:cs typeface="Calibri"/>
              </a:rPr>
              <a:t>life</a:t>
            </a:r>
            <a:r>
              <a:rPr lang="en-US" sz="2800" spc="-25" dirty="0">
                <a:cs typeface="Calibri"/>
              </a:rPr>
              <a:t>-</a:t>
            </a:r>
            <a:r>
              <a:rPr sz="2800" spc="-5" dirty="0">
                <a:cs typeface="Calibri"/>
              </a:rPr>
              <a:t>time </a:t>
            </a:r>
            <a:r>
              <a:rPr sz="2800" dirty="0">
                <a:cs typeface="Calibri"/>
              </a:rPr>
              <a:t>of a </a:t>
            </a:r>
            <a:r>
              <a:rPr sz="2800" spc="-15" dirty="0">
                <a:cs typeface="Calibri"/>
              </a:rPr>
              <a:t>product</a:t>
            </a:r>
            <a:r>
              <a:rPr sz="2800" spc="-5" dirty="0">
                <a:cs typeface="Calibri"/>
              </a:rPr>
              <a:t> </a:t>
            </a:r>
            <a:r>
              <a:rPr sz="2800" dirty="0">
                <a:cs typeface="Calibri"/>
              </a:rPr>
              <a:t>or</a:t>
            </a:r>
            <a:r>
              <a:rPr sz="2800" spc="-5" dirty="0">
                <a:cs typeface="Calibri"/>
              </a:rPr>
              <a:t> </a:t>
            </a:r>
            <a:r>
              <a:rPr sz="2800" dirty="0">
                <a:cs typeface="Calibri"/>
              </a:rPr>
              <a:t>service.</a:t>
            </a:r>
            <a:endParaRPr lang="en-US" sz="2800" dirty="0">
              <a:cs typeface="Calibri"/>
            </a:endParaRPr>
          </a:p>
          <a:p>
            <a:pPr marR="5080">
              <a:spcBef>
                <a:spcPts val="600"/>
              </a:spcBef>
              <a:tabLst>
                <a:tab pos="5458324" algn="l"/>
              </a:tabLst>
            </a:pPr>
            <a:endParaRPr lang="en-CA" sz="2800" dirty="0">
              <a:cs typeface="Calibri"/>
            </a:endParaRPr>
          </a:p>
          <a:p>
            <a:pPr marR="5080">
              <a:spcBef>
                <a:spcPts val="600"/>
              </a:spcBef>
              <a:tabLst>
                <a:tab pos="5458324" algn="l"/>
              </a:tabLst>
            </a:pPr>
            <a:r>
              <a:rPr sz="2800" dirty="0">
                <a:cs typeface="Calibri"/>
              </a:rPr>
              <a:t>It</a:t>
            </a:r>
            <a:r>
              <a:rPr sz="2800" spc="-60" dirty="0">
                <a:cs typeface="Calibri"/>
              </a:rPr>
              <a:t> </a:t>
            </a:r>
            <a:r>
              <a:rPr sz="2800" spc="-5" dirty="0">
                <a:cs typeface="Calibri"/>
              </a:rPr>
              <a:t>is</a:t>
            </a:r>
            <a:r>
              <a:rPr sz="2800" spc="-51" dirty="0">
                <a:cs typeface="Calibri"/>
              </a:rPr>
              <a:t> </a:t>
            </a:r>
            <a:r>
              <a:rPr sz="2800" spc="-5" dirty="0">
                <a:cs typeface="Calibri"/>
              </a:rPr>
              <a:t>the </a:t>
            </a:r>
            <a:r>
              <a:rPr sz="2800" spc="-25" dirty="0">
                <a:cs typeface="Calibri"/>
              </a:rPr>
              <a:t>upfront </a:t>
            </a:r>
            <a:r>
              <a:rPr sz="2800" spc="-20" dirty="0">
                <a:cs typeface="Calibri"/>
              </a:rPr>
              <a:t>costs </a:t>
            </a:r>
            <a:r>
              <a:rPr sz="2800" spc="-15" dirty="0">
                <a:cs typeface="Calibri"/>
              </a:rPr>
              <a:t>that </a:t>
            </a:r>
            <a:r>
              <a:rPr sz="2800" spc="-11" dirty="0">
                <a:cs typeface="Calibri"/>
              </a:rPr>
              <a:t>can</a:t>
            </a:r>
            <a:r>
              <a:rPr lang="en-US" sz="2800" spc="-11" dirty="0">
                <a:cs typeface="Calibri"/>
              </a:rPr>
              <a:t> sometimes</a:t>
            </a:r>
            <a:r>
              <a:rPr sz="2800" spc="-11" dirty="0">
                <a:cs typeface="Calibri"/>
              </a:rPr>
              <a:t> </a:t>
            </a:r>
            <a:r>
              <a:rPr sz="2800" spc="-5" dirty="0">
                <a:cs typeface="Calibri"/>
              </a:rPr>
              <a:t>be higher</a:t>
            </a:r>
            <a:r>
              <a:rPr lang="en-CA" sz="2800" spc="-5" dirty="0">
                <a:cs typeface="Calibri"/>
              </a:rPr>
              <a:t>: </a:t>
            </a:r>
            <a:r>
              <a:rPr lang="en-CA" sz="2800" spc="-5" dirty="0">
                <a:solidFill>
                  <a:schemeClr val="accent1"/>
                </a:solidFill>
                <a:cs typeface="Calibri"/>
              </a:rPr>
              <a:t>cost of innovation, implementation, training, redesign, all contribute to something chemists know as “</a:t>
            </a:r>
            <a:r>
              <a:rPr lang="en-CA" sz="2800" i="1" spc="-5" dirty="0">
                <a:solidFill>
                  <a:schemeClr val="accent1"/>
                </a:solidFill>
                <a:cs typeface="Calibri"/>
              </a:rPr>
              <a:t>activation energy</a:t>
            </a:r>
            <a:r>
              <a:rPr lang="en-CA" sz="2800" spc="-5" dirty="0">
                <a:solidFill>
                  <a:schemeClr val="accent1"/>
                </a:solidFill>
                <a:cs typeface="Calibri"/>
              </a:rPr>
              <a:t>”</a:t>
            </a:r>
            <a:r>
              <a:rPr lang="en-US" sz="2800" spc="-5" dirty="0">
                <a:solidFill>
                  <a:schemeClr val="accent1"/>
                </a:solidFill>
                <a:cs typeface="Calibri"/>
              </a:rPr>
              <a:t> </a:t>
            </a:r>
            <a:r>
              <a:rPr lang="en-US" sz="2800" spc="-5" dirty="0">
                <a:solidFill>
                  <a:schemeClr val="accent1"/>
                </a:solidFill>
                <a:cs typeface="Calibri"/>
                <a:sym typeface="Wingdings" panose="05000000000000000000" pitchFamily="2" charset="2"/>
              </a:rPr>
              <a:t></a:t>
            </a:r>
            <a:r>
              <a:rPr sz="2800" spc="-5" dirty="0">
                <a:solidFill>
                  <a:schemeClr val="accent1"/>
                </a:solidFill>
                <a:cs typeface="Calibri"/>
              </a:rPr>
              <a:t>  </a:t>
            </a:r>
            <a:endParaRPr sz="2800" dirty="0">
              <a:solidFill>
                <a:schemeClr val="accent1"/>
              </a:solidFill>
              <a:cs typeface="Calibri"/>
            </a:endParaRPr>
          </a:p>
        </p:txBody>
      </p:sp>
      <p:sp>
        <p:nvSpPr>
          <p:cNvPr id="6" name="Rectangle 5">
            <a:extLst>
              <a:ext uri="{FF2B5EF4-FFF2-40B4-BE49-F238E27FC236}">
                <a16:creationId xmlns:a16="http://schemas.microsoft.com/office/drawing/2014/main" id="{EB70EA9C-F9BE-4F04-BD68-65D18060AF34}"/>
              </a:ext>
            </a:extLst>
          </p:cNvPr>
          <p:cNvSpPr/>
          <p:nvPr/>
        </p:nvSpPr>
        <p:spPr>
          <a:xfrm>
            <a:off x="3157319" y="185000"/>
            <a:ext cx="5877379" cy="707886"/>
          </a:xfrm>
          <a:prstGeom prst="rect">
            <a:avLst/>
          </a:prstGeom>
        </p:spPr>
        <p:txBody>
          <a:bodyPr wrap="none">
            <a:spAutoFit/>
          </a:bodyPr>
          <a:lstStyle/>
          <a:p>
            <a:pPr marL="12700" algn="ctr">
              <a:spcBef>
                <a:spcPts val="100"/>
              </a:spcBef>
            </a:pPr>
            <a:r>
              <a:rPr lang="en-US" sz="4000" b="1" dirty="0">
                <a:cs typeface="Calibri"/>
              </a:rPr>
              <a:t>Sustainability and Expense</a:t>
            </a:r>
          </a:p>
        </p:txBody>
      </p:sp>
      <p:cxnSp>
        <p:nvCxnSpPr>
          <p:cNvPr id="7" name="Straight Connector 6">
            <a:extLst>
              <a:ext uri="{FF2B5EF4-FFF2-40B4-BE49-F238E27FC236}">
                <a16:creationId xmlns:a16="http://schemas.microsoft.com/office/drawing/2014/main" id="{EC53D9F7-8D93-4C15-A314-DC3CAF718D21}"/>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30AEB05-90AA-40C9-81BD-76AFB85DFBA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57195" y="1328650"/>
            <a:ext cx="5584909" cy="3734909"/>
          </a:xfrm>
          <a:prstGeom prst="rect">
            <a:avLst/>
          </a:prstGeom>
        </p:spPr>
      </p:pic>
      <p:sp>
        <p:nvSpPr>
          <p:cNvPr id="9" name="TextBox 8">
            <a:extLst>
              <a:ext uri="{FF2B5EF4-FFF2-40B4-BE49-F238E27FC236}">
                <a16:creationId xmlns:a16="http://schemas.microsoft.com/office/drawing/2014/main" id="{DAAE0A16-D92F-47C0-ABF4-B350048726B3}"/>
              </a:ext>
            </a:extLst>
          </p:cNvPr>
          <p:cNvSpPr txBox="1"/>
          <p:nvPr/>
        </p:nvSpPr>
        <p:spPr>
          <a:xfrm>
            <a:off x="5872791" y="5101794"/>
            <a:ext cx="5784233" cy="523220"/>
          </a:xfrm>
          <a:prstGeom prst="rect">
            <a:avLst/>
          </a:prstGeom>
          <a:noFill/>
        </p:spPr>
        <p:txBody>
          <a:bodyPr wrap="square" rtlCol="0">
            <a:spAutoFit/>
          </a:bodyPr>
          <a:lstStyle/>
          <a:p>
            <a:r>
              <a:rPr lang="en-US" sz="1400" dirty="0"/>
              <a:t>Image: Wikimedia Commons, Solar panels installed in Baja Sur California, Author: </a:t>
            </a:r>
            <a:r>
              <a:rPr lang="en-US" sz="1400" dirty="0" err="1"/>
              <a:t>BishopBandita</a:t>
            </a:r>
            <a:endParaRPr lang="en-US" sz="1400" dirty="0"/>
          </a:p>
        </p:txBody>
      </p:sp>
    </p:spTree>
    <p:extLst>
      <p:ext uri="{BB962C8B-B14F-4D97-AF65-F5344CB8AC3E}">
        <p14:creationId xmlns:p14="http://schemas.microsoft.com/office/powerpoint/2010/main" val="2209437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207374" y="1266195"/>
            <a:ext cx="9777249" cy="1609800"/>
          </a:xfrm>
          <a:prstGeom prst="rect">
            <a:avLst/>
          </a:prstGeom>
        </p:spPr>
        <p:txBody>
          <a:bodyPr vert="horz" wrap="square" lIns="0" tIns="10160" rIns="0" bIns="0" rtlCol="0">
            <a:spAutoFit/>
          </a:bodyPr>
          <a:lstStyle/>
          <a:p>
            <a:pPr marR="5080">
              <a:lnSpc>
                <a:spcPct val="114000"/>
              </a:lnSpc>
              <a:spcBef>
                <a:spcPts val="600"/>
              </a:spcBef>
              <a:spcAft>
                <a:spcPts val="600"/>
              </a:spcAft>
              <a:tabLst>
                <a:tab pos="5458324" algn="l"/>
              </a:tabLst>
            </a:pPr>
            <a:r>
              <a:rPr lang="en-US" sz="2800" spc="-15" dirty="0">
                <a:cs typeface="Calibri"/>
              </a:rPr>
              <a:t>What is rare is expensive.</a:t>
            </a:r>
          </a:p>
          <a:p>
            <a:pPr marR="5080">
              <a:lnSpc>
                <a:spcPct val="114000"/>
              </a:lnSpc>
              <a:spcBef>
                <a:spcPts val="600"/>
              </a:spcBef>
              <a:tabLst>
                <a:tab pos="5458324" algn="l"/>
              </a:tabLst>
            </a:pPr>
            <a:r>
              <a:rPr lang="en-US" sz="2800" spc="-15" dirty="0">
                <a:cs typeface="Calibri"/>
              </a:rPr>
              <a:t>It is hard to imagine that an expensive process/product is sustainable.</a:t>
            </a:r>
            <a:endParaRPr sz="2800" dirty="0">
              <a:cs typeface="Calibri"/>
            </a:endParaRPr>
          </a:p>
        </p:txBody>
      </p:sp>
      <p:sp>
        <p:nvSpPr>
          <p:cNvPr id="6" name="Rectangle 5">
            <a:extLst>
              <a:ext uri="{FF2B5EF4-FFF2-40B4-BE49-F238E27FC236}">
                <a16:creationId xmlns:a16="http://schemas.microsoft.com/office/drawing/2014/main" id="{EB70EA9C-F9BE-4F04-BD68-65D18060AF34}"/>
              </a:ext>
            </a:extLst>
          </p:cNvPr>
          <p:cNvSpPr/>
          <p:nvPr/>
        </p:nvSpPr>
        <p:spPr>
          <a:xfrm>
            <a:off x="3157319" y="230720"/>
            <a:ext cx="5877379" cy="707886"/>
          </a:xfrm>
          <a:prstGeom prst="rect">
            <a:avLst/>
          </a:prstGeom>
        </p:spPr>
        <p:txBody>
          <a:bodyPr wrap="none">
            <a:spAutoFit/>
          </a:bodyPr>
          <a:lstStyle/>
          <a:p>
            <a:pPr marL="12700" algn="ctr">
              <a:spcBef>
                <a:spcPts val="100"/>
              </a:spcBef>
            </a:pPr>
            <a:r>
              <a:rPr lang="en-US" sz="4000" b="1" dirty="0">
                <a:cs typeface="Calibri"/>
              </a:rPr>
              <a:t>Sustainability and Expense</a:t>
            </a:r>
          </a:p>
        </p:txBody>
      </p:sp>
      <p:cxnSp>
        <p:nvCxnSpPr>
          <p:cNvPr id="7" name="Straight Connector 6">
            <a:extLst>
              <a:ext uri="{FF2B5EF4-FFF2-40B4-BE49-F238E27FC236}">
                <a16:creationId xmlns:a16="http://schemas.microsoft.com/office/drawing/2014/main" id="{EC53D9F7-8D93-4C15-A314-DC3CAF718D21}"/>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60534" y="2898769"/>
            <a:ext cx="4616325" cy="2632840"/>
          </a:xfrm>
          <a:prstGeom prst="rect">
            <a:avLst/>
          </a:prstGeom>
        </p:spPr>
      </p:pic>
      <p:sp>
        <p:nvSpPr>
          <p:cNvPr id="4" name="TextBox 3"/>
          <p:cNvSpPr txBox="1"/>
          <p:nvPr/>
        </p:nvSpPr>
        <p:spPr>
          <a:xfrm>
            <a:off x="1085537" y="5561782"/>
            <a:ext cx="5057760" cy="369332"/>
          </a:xfrm>
          <a:prstGeom prst="rect">
            <a:avLst/>
          </a:prstGeom>
          <a:noFill/>
        </p:spPr>
        <p:txBody>
          <a:bodyPr wrap="square" rtlCol="0">
            <a:spAutoFit/>
          </a:bodyPr>
          <a:lstStyle/>
          <a:p>
            <a:r>
              <a:rPr lang="en-US" dirty="0"/>
              <a:t>Roasted gold ore from Cripple Creek, Colorado, USA</a:t>
            </a:r>
          </a:p>
        </p:txBody>
      </p:sp>
      <p:sp>
        <p:nvSpPr>
          <p:cNvPr id="5" name="Rectangle 4"/>
          <p:cNvSpPr/>
          <p:nvPr/>
        </p:nvSpPr>
        <p:spPr>
          <a:xfrm>
            <a:off x="1145639" y="6437615"/>
            <a:ext cx="9255398" cy="307777"/>
          </a:xfrm>
          <a:prstGeom prst="rect">
            <a:avLst/>
          </a:prstGeom>
        </p:spPr>
        <p:txBody>
          <a:bodyPr wrap="square">
            <a:spAutoFit/>
          </a:bodyPr>
          <a:lstStyle/>
          <a:p>
            <a:r>
              <a:rPr lang="en-US" sz="1400" dirty="0">
                <a:solidFill>
                  <a:schemeClr val="bg1">
                    <a:lumMod val="50000"/>
                  </a:schemeClr>
                </a:solidFill>
              </a:rPr>
              <a:t>https://commons.wikimedia.org/wiki/File:Roasted_Cripple_Creek_gold_ore_3.jpg, https://www.theatlas.com/charts/S1Isjut3</a:t>
            </a:r>
          </a:p>
        </p:txBody>
      </p:sp>
      <p:pic>
        <p:nvPicPr>
          <p:cNvPr id="14" name="Picture 1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347533" y="2879833"/>
            <a:ext cx="4776187" cy="2612429"/>
          </a:xfrm>
          <a:prstGeom prst="rect">
            <a:avLst/>
          </a:prstGeom>
        </p:spPr>
      </p:pic>
      <p:sp>
        <p:nvSpPr>
          <p:cNvPr id="15" name="TextBox 14"/>
          <p:cNvSpPr txBox="1"/>
          <p:nvPr/>
        </p:nvSpPr>
        <p:spPr>
          <a:xfrm>
            <a:off x="6470741" y="5523903"/>
            <a:ext cx="4696762" cy="646331"/>
          </a:xfrm>
          <a:prstGeom prst="rect">
            <a:avLst/>
          </a:prstGeom>
          <a:noFill/>
        </p:spPr>
        <p:txBody>
          <a:bodyPr wrap="square" rtlCol="0">
            <a:spAutoFit/>
          </a:bodyPr>
          <a:lstStyle/>
          <a:p>
            <a:r>
              <a:rPr lang="en-US" dirty="0"/>
              <a:t>More intense use of lithium in batteries means higher cost of lithium and more difficult access</a:t>
            </a:r>
          </a:p>
        </p:txBody>
      </p:sp>
    </p:spTree>
    <p:extLst>
      <p:ext uri="{BB962C8B-B14F-4D97-AF65-F5344CB8AC3E}">
        <p14:creationId xmlns:p14="http://schemas.microsoft.com/office/powerpoint/2010/main" val="15621556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207374" y="1311915"/>
            <a:ext cx="9777249" cy="964688"/>
          </a:xfrm>
          <a:prstGeom prst="rect">
            <a:avLst/>
          </a:prstGeom>
        </p:spPr>
        <p:txBody>
          <a:bodyPr vert="horz" wrap="square" lIns="0" tIns="10160" rIns="0" bIns="0" rtlCol="0">
            <a:spAutoFit/>
          </a:bodyPr>
          <a:lstStyle/>
          <a:p>
            <a:pPr marR="5080">
              <a:lnSpc>
                <a:spcPct val="114000"/>
              </a:lnSpc>
              <a:spcBef>
                <a:spcPts val="600"/>
              </a:spcBef>
              <a:tabLst>
                <a:tab pos="5458324" algn="l"/>
              </a:tabLst>
            </a:pPr>
            <a:r>
              <a:rPr lang="en-US" sz="2800" spc="-15" dirty="0">
                <a:cs typeface="Calibri"/>
              </a:rPr>
              <a:t>Developing new technologies comes with risks and upfront investments</a:t>
            </a:r>
            <a:endParaRPr sz="2800" dirty="0">
              <a:cs typeface="Calibri"/>
            </a:endParaRPr>
          </a:p>
        </p:txBody>
      </p:sp>
      <p:sp>
        <p:nvSpPr>
          <p:cNvPr id="6" name="Rectangle 5">
            <a:extLst>
              <a:ext uri="{FF2B5EF4-FFF2-40B4-BE49-F238E27FC236}">
                <a16:creationId xmlns:a16="http://schemas.microsoft.com/office/drawing/2014/main" id="{EB70EA9C-F9BE-4F04-BD68-65D18060AF34}"/>
              </a:ext>
            </a:extLst>
          </p:cNvPr>
          <p:cNvSpPr/>
          <p:nvPr/>
        </p:nvSpPr>
        <p:spPr>
          <a:xfrm>
            <a:off x="3157319" y="230720"/>
            <a:ext cx="5877379" cy="707886"/>
          </a:xfrm>
          <a:prstGeom prst="rect">
            <a:avLst/>
          </a:prstGeom>
        </p:spPr>
        <p:txBody>
          <a:bodyPr wrap="none">
            <a:spAutoFit/>
          </a:bodyPr>
          <a:lstStyle/>
          <a:p>
            <a:pPr marL="12700" algn="ctr">
              <a:spcBef>
                <a:spcPts val="100"/>
              </a:spcBef>
            </a:pPr>
            <a:r>
              <a:rPr lang="en-US" sz="4000" b="1" dirty="0">
                <a:cs typeface="Calibri"/>
              </a:rPr>
              <a:t>Sustainability and Expense</a:t>
            </a:r>
          </a:p>
        </p:txBody>
      </p:sp>
      <p:cxnSp>
        <p:nvCxnSpPr>
          <p:cNvPr id="7" name="Straight Connector 6">
            <a:extLst>
              <a:ext uri="{FF2B5EF4-FFF2-40B4-BE49-F238E27FC236}">
                <a16:creationId xmlns:a16="http://schemas.microsoft.com/office/drawing/2014/main" id="{EC53D9F7-8D93-4C15-A314-DC3CAF718D21}"/>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AAE0A16-D92F-47C0-ABF4-B350048726B3}"/>
              </a:ext>
            </a:extLst>
          </p:cNvPr>
          <p:cNvSpPr txBox="1"/>
          <p:nvPr/>
        </p:nvSpPr>
        <p:spPr>
          <a:xfrm>
            <a:off x="710350" y="6525717"/>
            <a:ext cx="3567964" cy="276999"/>
          </a:xfrm>
          <a:prstGeom prst="rect">
            <a:avLst/>
          </a:prstGeom>
          <a:noFill/>
        </p:spPr>
        <p:txBody>
          <a:bodyPr wrap="none" rtlCol="0">
            <a:spAutoFit/>
          </a:bodyPr>
          <a:lstStyle/>
          <a:p>
            <a:r>
              <a:rPr lang="en-US" sz="1200" dirty="0">
                <a:solidFill>
                  <a:schemeClr val="bg1">
                    <a:lumMod val="65000"/>
                  </a:schemeClr>
                </a:solidFill>
              </a:rPr>
              <a:t>Image: https://www.gao.gov/products/GAO-14-181SP</a:t>
            </a:r>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55354" y="2311375"/>
            <a:ext cx="9644871" cy="3887625"/>
          </a:xfrm>
          <a:prstGeom prst="rect">
            <a:avLst/>
          </a:prstGeom>
        </p:spPr>
      </p:pic>
    </p:spTree>
    <p:extLst>
      <p:ext uri="{BB962C8B-B14F-4D97-AF65-F5344CB8AC3E}">
        <p14:creationId xmlns:p14="http://schemas.microsoft.com/office/powerpoint/2010/main" val="1793238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118869" y="2810117"/>
            <a:ext cx="9954261" cy="1416157"/>
          </a:xfrm>
          <a:prstGeom prst="rect">
            <a:avLst/>
          </a:prstGeom>
        </p:spPr>
        <p:txBody>
          <a:bodyPr vert="horz" wrap="square" lIns="0" tIns="85725" rIns="0" bIns="0" rtlCol="0">
            <a:spAutoFit/>
          </a:bodyPr>
          <a:lstStyle/>
          <a:p>
            <a:pPr marL="12700" marR="5080" algn="ctr">
              <a:lnSpc>
                <a:spcPct val="90000"/>
              </a:lnSpc>
              <a:spcBef>
                <a:spcPts val="675"/>
              </a:spcBef>
              <a:tabLst>
                <a:tab pos="1823674" algn="l"/>
              </a:tabLst>
            </a:pPr>
            <a:r>
              <a:rPr sz="4800" spc="-15" dirty="0">
                <a:cs typeface="Calibri"/>
              </a:rPr>
              <a:t>Sustainability </a:t>
            </a:r>
            <a:r>
              <a:rPr sz="4800" spc="-5" dirty="0">
                <a:cs typeface="Calibri"/>
              </a:rPr>
              <a:t>means</a:t>
            </a:r>
            <a:r>
              <a:rPr lang="en-US" sz="4800" spc="-5" dirty="0">
                <a:cs typeface="Calibri"/>
              </a:rPr>
              <a:t> </a:t>
            </a:r>
            <a:r>
              <a:rPr sz="4800" spc="-11" dirty="0">
                <a:cs typeface="Calibri"/>
              </a:rPr>
              <a:t>lowering</a:t>
            </a:r>
            <a:r>
              <a:rPr sz="4800" spc="-91" dirty="0">
                <a:cs typeface="Calibri"/>
              </a:rPr>
              <a:t> </a:t>
            </a:r>
            <a:r>
              <a:rPr sz="4800" spc="-5" dirty="0">
                <a:cs typeface="Calibri"/>
              </a:rPr>
              <a:t>our </a:t>
            </a:r>
            <a:r>
              <a:rPr sz="4800" dirty="0">
                <a:cs typeface="Calibri"/>
              </a:rPr>
              <a:t> </a:t>
            </a:r>
            <a:r>
              <a:rPr sz="4800" spc="-25" dirty="0">
                <a:cs typeface="Calibri"/>
              </a:rPr>
              <a:t>standard </a:t>
            </a:r>
            <a:r>
              <a:rPr sz="4800" spc="-5" dirty="0">
                <a:cs typeface="Calibri"/>
              </a:rPr>
              <a:t>of</a:t>
            </a:r>
            <a:r>
              <a:rPr sz="4800" spc="-25" dirty="0">
                <a:cs typeface="Calibri"/>
              </a:rPr>
              <a:t> </a:t>
            </a:r>
            <a:r>
              <a:rPr sz="4800" spc="-5" dirty="0">
                <a:cs typeface="Calibri"/>
              </a:rPr>
              <a:t>living.</a:t>
            </a:r>
            <a:endParaRPr sz="4800" dirty="0">
              <a:cs typeface="Calibri"/>
            </a:endParaRPr>
          </a:p>
        </p:txBody>
      </p:sp>
      <p:sp>
        <p:nvSpPr>
          <p:cNvPr id="4" name="Rectangle 3">
            <a:extLst>
              <a:ext uri="{FF2B5EF4-FFF2-40B4-BE49-F238E27FC236}">
                <a16:creationId xmlns:a16="http://schemas.microsoft.com/office/drawing/2014/main" id="{3F6B3236-EFAC-463A-9328-5EEC305CFE2E}"/>
              </a:ext>
            </a:extLst>
          </p:cNvPr>
          <p:cNvSpPr/>
          <p:nvPr/>
        </p:nvSpPr>
        <p:spPr>
          <a:xfrm>
            <a:off x="5054919" y="185000"/>
            <a:ext cx="2082173" cy="707886"/>
          </a:xfrm>
          <a:prstGeom prst="rect">
            <a:avLst/>
          </a:prstGeom>
        </p:spPr>
        <p:txBody>
          <a:bodyPr wrap="none">
            <a:spAutoFit/>
          </a:bodyPr>
          <a:lstStyle/>
          <a:p>
            <a:pPr marL="12700" algn="ctr">
              <a:spcBef>
                <a:spcPts val="100"/>
              </a:spcBef>
            </a:pPr>
            <a:r>
              <a:rPr lang="en-US" sz="4000" b="1" dirty="0">
                <a:cs typeface="Calibri"/>
              </a:rPr>
              <a:t>Myth</a:t>
            </a:r>
            <a:r>
              <a:rPr lang="en-US" sz="4000" b="1" spc="-91" dirty="0">
                <a:cs typeface="Calibri"/>
              </a:rPr>
              <a:t> #6</a:t>
            </a:r>
            <a:r>
              <a:rPr lang="en-US" sz="4000" b="1" dirty="0">
                <a:cs typeface="Calibri"/>
              </a:rPr>
              <a:t>:</a:t>
            </a:r>
          </a:p>
        </p:txBody>
      </p:sp>
      <p:cxnSp>
        <p:nvCxnSpPr>
          <p:cNvPr id="5" name="Straight Connector 4">
            <a:extLst>
              <a:ext uri="{FF2B5EF4-FFF2-40B4-BE49-F238E27FC236}">
                <a16:creationId xmlns:a16="http://schemas.microsoft.com/office/drawing/2014/main" id="{B125D5D7-0A92-4F83-A55F-21FBDDC08BA4}"/>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30870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249679" y="1617717"/>
            <a:ext cx="9616441" cy="4399922"/>
          </a:xfrm>
          <a:prstGeom prst="rect">
            <a:avLst/>
          </a:prstGeom>
        </p:spPr>
        <p:txBody>
          <a:bodyPr vert="horz" wrap="square" lIns="0" tIns="12700" rIns="0" bIns="0" rtlCol="0">
            <a:spAutoFit/>
          </a:bodyPr>
          <a:lstStyle/>
          <a:p>
            <a:pPr marR="5080">
              <a:lnSpc>
                <a:spcPct val="114000"/>
              </a:lnSpc>
              <a:spcBef>
                <a:spcPts val="600"/>
              </a:spcBef>
            </a:pPr>
            <a:r>
              <a:rPr sz="2600" spc="-5" dirty="0">
                <a:cs typeface="Calibri"/>
              </a:rPr>
              <a:t>Once </a:t>
            </a:r>
            <a:r>
              <a:rPr sz="2600" spc="-15" dirty="0">
                <a:cs typeface="Calibri"/>
              </a:rPr>
              <a:t>we start </a:t>
            </a:r>
            <a:r>
              <a:rPr lang="en-US" sz="2600" spc="-25" dirty="0">
                <a:cs typeface="Calibri"/>
              </a:rPr>
              <a:t>becoming organized </a:t>
            </a:r>
            <a:r>
              <a:rPr sz="2600" spc="-5" dirty="0">
                <a:cs typeface="Calibri"/>
              </a:rPr>
              <a:t>and </a:t>
            </a:r>
            <a:r>
              <a:rPr sz="2600" spc="-20" dirty="0">
                <a:cs typeface="Calibri"/>
              </a:rPr>
              <a:t>innovate, </a:t>
            </a:r>
            <a:r>
              <a:rPr sz="2600" spc="-5" dirty="0">
                <a:cs typeface="Calibri"/>
              </a:rPr>
              <a:t>the </a:t>
            </a:r>
            <a:r>
              <a:rPr sz="2600" spc="-11" dirty="0">
                <a:cs typeface="Calibri"/>
              </a:rPr>
              <a:t>breakthroughs </a:t>
            </a:r>
            <a:r>
              <a:rPr lang="en-US" sz="2600" spc="-15" dirty="0">
                <a:cs typeface="Calibri"/>
              </a:rPr>
              <a:t>can be</a:t>
            </a:r>
            <a:r>
              <a:rPr sz="2600" spc="-15" dirty="0">
                <a:cs typeface="Calibri"/>
              </a:rPr>
              <a:t> </a:t>
            </a:r>
            <a:r>
              <a:rPr sz="2600" spc="-31" dirty="0">
                <a:cs typeface="Calibri"/>
              </a:rPr>
              <a:t>extraordinary.</a:t>
            </a:r>
            <a:endParaRPr sz="2600" dirty="0">
              <a:cs typeface="Calibri"/>
            </a:endParaRPr>
          </a:p>
          <a:p>
            <a:pPr>
              <a:lnSpc>
                <a:spcPct val="114000"/>
              </a:lnSpc>
            </a:pPr>
            <a:endParaRPr sz="2600" dirty="0">
              <a:cs typeface="Times New Roman"/>
            </a:endParaRPr>
          </a:p>
          <a:p>
            <a:pPr marR="1352517">
              <a:lnSpc>
                <a:spcPct val="114000"/>
              </a:lnSpc>
              <a:spcBef>
                <a:spcPts val="600"/>
              </a:spcBef>
            </a:pPr>
            <a:r>
              <a:rPr sz="2600" spc="-11" dirty="0">
                <a:cs typeface="Calibri"/>
              </a:rPr>
              <a:t>The</a:t>
            </a:r>
            <a:r>
              <a:rPr lang="en-US" sz="2600" spc="-11" dirty="0">
                <a:cs typeface="Calibri"/>
              </a:rPr>
              <a:t>se innovations</a:t>
            </a:r>
            <a:r>
              <a:rPr sz="2600" spc="-11" dirty="0">
                <a:cs typeface="Calibri"/>
              </a:rPr>
              <a:t> </a:t>
            </a:r>
            <a:r>
              <a:rPr sz="2600" spc="-5" dirty="0">
                <a:cs typeface="Calibri"/>
              </a:rPr>
              <a:t>will </a:t>
            </a:r>
            <a:r>
              <a:rPr sz="2600" spc="-11" dirty="0">
                <a:cs typeface="Calibri"/>
              </a:rPr>
              <a:t>allow </a:t>
            </a:r>
            <a:r>
              <a:rPr sz="2600" dirty="0">
                <a:cs typeface="Calibri"/>
              </a:rPr>
              <a:t>us </a:t>
            </a:r>
            <a:r>
              <a:rPr sz="2600" spc="-15" dirty="0">
                <a:cs typeface="Calibri"/>
              </a:rPr>
              <a:t>to </a:t>
            </a:r>
            <a:r>
              <a:rPr sz="2600" dirty="0">
                <a:cs typeface="Calibri"/>
              </a:rPr>
              <a:t>use </a:t>
            </a:r>
            <a:r>
              <a:rPr sz="2600" spc="-15" dirty="0">
                <a:cs typeface="Calibri"/>
              </a:rPr>
              <a:t>resources more</a:t>
            </a:r>
            <a:r>
              <a:rPr lang="en-US" sz="2600" spc="-15" dirty="0">
                <a:cs typeface="Calibri"/>
              </a:rPr>
              <a:t> </a:t>
            </a:r>
            <a:r>
              <a:rPr lang="en-US" sz="2600" spc="-25" dirty="0">
                <a:cs typeface="Calibri"/>
              </a:rPr>
              <a:t>productively</a:t>
            </a:r>
            <a:r>
              <a:rPr sz="2600" spc="-25" dirty="0">
                <a:cs typeface="Calibri"/>
              </a:rPr>
              <a:t>, </a:t>
            </a:r>
            <a:r>
              <a:rPr sz="2600" spc="-5" dirty="0">
                <a:cs typeface="Calibri"/>
              </a:rPr>
              <a:t>which in turn </a:t>
            </a:r>
            <a:r>
              <a:rPr lang="en-US" sz="2600" spc="-5" dirty="0">
                <a:cs typeface="Calibri"/>
              </a:rPr>
              <a:t>will </a:t>
            </a:r>
            <a:r>
              <a:rPr sz="2600" spc="-11" dirty="0">
                <a:cs typeface="Calibri"/>
              </a:rPr>
              <a:t>allow </a:t>
            </a:r>
            <a:r>
              <a:rPr sz="2600" dirty="0">
                <a:cs typeface="Calibri"/>
              </a:rPr>
              <a:t>us </a:t>
            </a:r>
            <a:r>
              <a:rPr sz="2600" spc="-15" dirty="0">
                <a:cs typeface="Calibri"/>
              </a:rPr>
              <a:t>to </a:t>
            </a:r>
            <a:r>
              <a:rPr sz="2600" dirty="0">
                <a:cs typeface="Calibri"/>
              </a:rPr>
              <a:t>be </a:t>
            </a:r>
            <a:r>
              <a:rPr sz="2600" spc="-15" dirty="0">
                <a:cs typeface="Calibri"/>
              </a:rPr>
              <a:t>prosperous,</a:t>
            </a:r>
            <a:r>
              <a:rPr lang="en-US" sz="2600" spc="-15" dirty="0">
                <a:cs typeface="Calibri"/>
              </a:rPr>
              <a:t> </a:t>
            </a:r>
            <a:r>
              <a:rPr sz="2600" spc="-25" dirty="0">
                <a:cs typeface="Calibri"/>
              </a:rPr>
              <a:t>fed,</a:t>
            </a:r>
            <a:r>
              <a:rPr lang="en-US" sz="2600" spc="-25" dirty="0">
                <a:cs typeface="Calibri"/>
              </a:rPr>
              <a:t> </a:t>
            </a:r>
            <a:r>
              <a:rPr sz="2600" spc="-15" dirty="0">
                <a:cs typeface="Calibri"/>
              </a:rPr>
              <a:t>entertained,</a:t>
            </a:r>
            <a:r>
              <a:rPr sz="2600" spc="75" dirty="0">
                <a:cs typeface="Calibri"/>
              </a:rPr>
              <a:t> </a:t>
            </a:r>
            <a:r>
              <a:rPr lang="en-US" sz="2600" spc="75" dirty="0">
                <a:cs typeface="Calibri"/>
              </a:rPr>
              <a:t>and </a:t>
            </a:r>
            <a:r>
              <a:rPr sz="2600" spc="-11" dirty="0">
                <a:cs typeface="Calibri"/>
              </a:rPr>
              <a:t>secure.</a:t>
            </a:r>
            <a:endParaRPr sz="2600" dirty="0">
              <a:cs typeface="Calibri"/>
            </a:endParaRPr>
          </a:p>
          <a:p>
            <a:pPr>
              <a:lnSpc>
                <a:spcPct val="114000"/>
              </a:lnSpc>
            </a:pPr>
            <a:endParaRPr sz="2600" dirty="0">
              <a:cs typeface="Times New Roman"/>
            </a:endParaRPr>
          </a:p>
          <a:p>
            <a:pPr marR="310507">
              <a:lnSpc>
                <a:spcPct val="114000"/>
              </a:lnSpc>
              <a:spcBef>
                <a:spcPts val="600"/>
              </a:spcBef>
            </a:pPr>
            <a:r>
              <a:rPr sz="2600" spc="-5" dirty="0">
                <a:cs typeface="Calibri"/>
              </a:rPr>
              <a:t>The </a:t>
            </a:r>
            <a:r>
              <a:rPr sz="2600" spc="-15" dirty="0">
                <a:cs typeface="Calibri"/>
              </a:rPr>
              <a:t>innovation at </a:t>
            </a:r>
            <a:r>
              <a:rPr sz="2600" spc="-5" dirty="0">
                <a:cs typeface="Calibri"/>
              </a:rPr>
              <a:t>the heart of </a:t>
            </a:r>
            <a:r>
              <a:rPr sz="2600" spc="-11" dirty="0">
                <a:cs typeface="Calibri"/>
              </a:rPr>
              <a:t>sustainable living </a:t>
            </a:r>
            <a:r>
              <a:rPr sz="2600" spc="-5" dirty="0">
                <a:cs typeface="Calibri"/>
              </a:rPr>
              <a:t>will </a:t>
            </a:r>
            <a:r>
              <a:rPr sz="2600" dirty="0">
                <a:cs typeface="Calibri"/>
              </a:rPr>
              <a:t>be a </a:t>
            </a:r>
            <a:r>
              <a:rPr sz="2600" spc="-11" dirty="0">
                <a:cs typeface="Calibri"/>
              </a:rPr>
              <a:t>powerful economic</a:t>
            </a:r>
            <a:r>
              <a:rPr sz="2600" dirty="0">
                <a:cs typeface="Calibri"/>
              </a:rPr>
              <a:t> </a:t>
            </a:r>
            <a:r>
              <a:rPr sz="2600" spc="-11" dirty="0">
                <a:cs typeface="Calibri"/>
              </a:rPr>
              <a:t>engine.</a:t>
            </a:r>
            <a:endParaRPr sz="2600" dirty="0">
              <a:cs typeface="Calibri"/>
            </a:endParaRPr>
          </a:p>
        </p:txBody>
      </p:sp>
      <p:sp>
        <p:nvSpPr>
          <p:cNvPr id="4" name="Rectangle 3">
            <a:extLst>
              <a:ext uri="{FF2B5EF4-FFF2-40B4-BE49-F238E27FC236}">
                <a16:creationId xmlns:a16="http://schemas.microsoft.com/office/drawing/2014/main" id="{086C986D-D55B-4B96-B14D-C19019B5706C}"/>
              </a:ext>
            </a:extLst>
          </p:cNvPr>
          <p:cNvSpPr/>
          <p:nvPr/>
        </p:nvSpPr>
        <p:spPr>
          <a:xfrm>
            <a:off x="2129025" y="230720"/>
            <a:ext cx="7933968" cy="707886"/>
          </a:xfrm>
          <a:prstGeom prst="rect">
            <a:avLst/>
          </a:prstGeom>
        </p:spPr>
        <p:txBody>
          <a:bodyPr wrap="none">
            <a:spAutoFit/>
          </a:bodyPr>
          <a:lstStyle/>
          <a:p>
            <a:pPr marL="12700" algn="ctr">
              <a:spcBef>
                <a:spcPts val="100"/>
              </a:spcBef>
            </a:pPr>
            <a:r>
              <a:rPr lang="en-US" sz="4000" b="1" dirty="0">
                <a:cs typeface="Calibri"/>
              </a:rPr>
              <a:t>Sustainability and Standard of Living</a:t>
            </a:r>
          </a:p>
        </p:txBody>
      </p:sp>
      <p:cxnSp>
        <p:nvCxnSpPr>
          <p:cNvPr id="5" name="Straight Connector 4">
            <a:extLst>
              <a:ext uri="{FF2B5EF4-FFF2-40B4-BE49-F238E27FC236}">
                <a16:creationId xmlns:a16="http://schemas.microsoft.com/office/drawing/2014/main" id="{9A26F925-14C8-4540-93D0-8B379B831D0D}"/>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1817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Battle of New Orleans (1815)</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55575" y="1180650"/>
            <a:ext cx="4286250" cy="3038475"/>
          </a:xfrm>
        </p:spPr>
      </p:pic>
      <p:sp>
        <p:nvSpPr>
          <p:cNvPr id="5" name="AutoShape 2" descr="Resultado de imagen para messenger on a hors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4" descr="Resultado de imagen para messenger on a hors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25117" y="1179717"/>
            <a:ext cx="2119842" cy="3039408"/>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44959" y="1071459"/>
            <a:ext cx="4097289" cy="2310871"/>
          </a:xfrm>
          <a:prstGeom prst="rect">
            <a:avLst/>
          </a:prstGeom>
        </p:spPr>
      </p:pic>
      <p:sp>
        <p:nvSpPr>
          <p:cNvPr id="9" name="TextBox 8"/>
          <p:cNvSpPr txBox="1"/>
          <p:nvPr/>
        </p:nvSpPr>
        <p:spPr>
          <a:xfrm>
            <a:off x="175555" y="5960840"/>
            <a:ext cx="917239" cy="307777"/>
          </a:xfrm>
          <a:prstGeom prst="rect">
            <a:avLst/>
          </a:prstGeom>
          <a:noFill/>
        </p:spPr>
        <p:txBody>
          <a:bodyPr wrap="none" rtlCol="0">
            <a:spAutoFit/>
          </a:bodyPr>
          <a:lstStyle/>
          <a:p>
            <a:r>
              <a:rPr lang="en-CA" sz="1400" dirty="0"/>
              <a:t>Wikipedia</a:t>
            </a:r>
          </a:p>
        </p:txBody>
      </p:sp>
      <p:sp>
        <p:nvSpPr>
          <p:cNvPr id="10" name="TextBox 9"/>
          <p:cNvSpPr txBox="1"/>
          <p:nvPr/>
        </p:nvSpPr>
        <p:spPr>
          <a:xfrm>
            <a:off x="147334" y="6243062"/>
            <a:ext cx="5650842" cy="523220"/>
          </a:xfrm>
          <a:prstGeom prst="rect">
            <a:avLst/>
          </a:prstGeom>
          <a:noFill/>
        </p:spPr>
        <p:txBody>
          <a:bodyPr wrap="none" rtlCol="0">
            <a:spAutoFit/>
          </a:bodyPr>
          <a:lstStyle/>
          <a:p>
            <a:r>
              <a:rPr lang="en-US" sz="1400" u="sng" dirty="0">
                <a:hlinkClick r:id="rId6"/>
              </a:rPr>
              <a:t>https://www.freeholdboropublications.com/2469/folioliterary/messenger/</a:t>
            </a:r>
            <a:endParaRPr lang="en-CA" sz="1400" dirty="0"/>
          </a:p>
          <a:p>
            <a:endParaRPr lang="en-CA" sz="1400" dirty="0"/>
          </a:p>
        </p:txBody>
      </p:sp>
      <p:sp>
        <p:nvSpPr>
          <p:cNvPr id="11" name="Rectangle 10"/>
          <p:cNvSpPr/>
          <p:nvPr/>
        </p:nvSpPr>
        <p:spPr>
          <a:xfrm>
            <a:off x="147334" y="6566227"/>
            <a:ext cx="12504914" cy="307777"/>
          </a:xfrm>
          <a:prstGeom prst="rect">
            <a:avLst/>
          </a:prstGeom>
        </p:spPr>
        <p:txBody>
          <a:bodyPr wrap="square">
            <a:spAutoFit/>
          </a:bodyPr>
          <a:lstStyle/>
          <a:p>
            <a:pPr>
              <a:spcAft>
                <a:spcPts val="0"/>
              </a:spcAft>
            </a:pPr>
            <a:r>
              <a:rPr lang="en-US" sz="1400" u="sng" dirty="0">
                <a:solidFill>
                  <a:srgbClr val="0563C1"/>
                </a:solidFill>
                <a:latin typeface="Calibri" panose="020F0502020204030204" pitchFamily="34" charset="0"/>
                <a:ea typeface="SimSun" panose="02010600030101010101" pitchFamily="2" charset="-122"/>
                <a:hlinkClick r:id="rId7"/>
              </a:rPr>
              <a:t>https://www.businessinsider.com/how-to-use-apples-group-facetime-video-chat-feature-2018-10</a:t>
            </a:r>
            <a:endParaRPr lang="en-CA" sz="1400" dirty="0">
              <a:effectLst/>
              <a:latin typeface="Calibri" panose="020F0502020204030204" pitchFamily="34" charset="0"/>
              <a:ea typeface="SimSun" panose="02010600030101010101" pitchFamily="2" charset="-122"/>
            </a:endParaRPr>
          </a:p>
        </p:txBody>
      </p:sp>
      <p:sp>
        <p:nvSpPr>
          <p:cNvPr id="3" name="TextBox 2">
            <a:extLst>
              <a:ext uri="{FF2B5EF4-FFF2-40B4-BE49-F238E27FC236}">
                <a16:creationId xmlns:a16="http://schemas.microsoft.com/office/drawing/2014/main" id="{8F6252CC-5679-BE45-A246-CD3960A1C96A}"/>
              </a:ext>
            </a:extLst>
          </p:cNvPr>
          <p:cNvSpPr txBox="1"/>
          <p:nvPr/>
        </p:nvSpPr>
        <p:spPr>
          <a:xfrm>
            <a:off x="240968" y="4521985"/>
            <a:ext cx="11430000" cy="1200329"/>
          </a:xfrm>
          <a:prstGeom prst="rect">
            <a:avLst/>
          </a:prstGeom>
          <a:noFill/>
        </p:spPr>
        <p:txBody>
          <a:bodyPr wrap="square" rtlCol="0">
            <a:spAutoFit/>
          </a:bodyPr>
          <a:lstStyle/>
          <a:p>
            <a:r>
              <a:rPr lang="en-US" dirty="0"/>
              <a:t>The Battle of New Orleans took place directly after the signing of the Treaty of Ghent on December 24, 1814, before news of the treaty could reach the United States; the Americans defended against a British assault on New Orleans, resulting in a major American victory. In just over a half hour, the Americans suffered around 70 casualties, while the British suffered roughly 2,000 casualties. Now technology allows us to communicate much faster.</a:t>
            </a:r>
          </a:p>
        </p:txBody>
      </p:sp>
    </p:spTree>
    <p:extLst>
      <p:ext uri="{BB962C8B-B14F-4D97-AF65-F5344CB8AC3E}">
        <p14:creationId xmlns:p14="http://schemas.microsoft.com/office/powerpoint/2010/main" val="391124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1388" y="-137617"/>
            <a:ext cx="7346778" cy="1325563"/>
          </a:xfrm>
        </p:spPr>
        <p:txBody>
          <a:bodyPr>
            <a:normAutofit/>
          </a:bodyPr>
          <a:lstStyle/>
          <a:p>
            <a:r>
              <a:rPr lang="en-CA" dirty="0" err="1"/>
              <a:t>Comuna</a:t>
            </a:r>
            <a:r>
              <a:rPr lang="en-CA" dirty="0"/>
              <a:t> 13 – Medellin, Colombia</a:t>
            </a:r>
          </a:p>
        </p:txBody>
      </p:sp>
      <p:sp>
        <p:nvSpPr>
          <p:cNvPr id="3" name="TextBox 2">
            <a:extLst>
              <a:ext uri="{FF2B5EF4-FFF2-40B4-BE49-F238E27FC236}">
                <a16:creationId xmlns:a16="http://schemas.microsoft.com/office/drawing/2014/main" id="{7107112A-5072-D14B-9B4C-C3EF5B1DA6C1}"/>
              </a:ext>
            </a:extLst>
          </p:cNvPr>
          <p:cNvSpPr txBox="1"/>
          <p:nvPr/>
        </p:nvSpPr>
        <p:spPr>
          <a:xfrm>
            <a:off x="464446" y="1304042"/>
            <a:ext cx="5973424" cy="2862322"/>
          </a:xfrm>
          <a:prstGeom prst="rect">
            <a:avLst/>
          </a:prstGeom>
          <a:noFill/>
        </p:spPr>
        <p:txBody>
          <a:bodyPr wrap="square" rtlCol="0">
            <a:spAutoFit/>
          </a:bodyPr>
          <a:lstStyle/>
          <a:p>
            <a:r>
              <a:rPr lang="en-US" sz="2000" dirty="0"/>
              <a:t>Once one of the most dangerous neighborhoods in Medellín, the </a:t>
            </a:r>
            <a:r>
              <a:rPr lang="en-US" sz="2000" dirty="0" err="1"/>
              <a:t>Comuna</a:t>
            </a:r>
            <a:r>
              <a:rPr lang="en-US" sz="2000" dirty="0"/>
              <a:t> 13, which clings to the mountainside above the San Javier metro station, has undergone an impressive transformation in recent times and is now considered safe to visit. The focal point of a trip to the </a:t>
            </a:r>
            <a:r>
              <a:rPr lang="en-US" sz="2000" i="1" dirty="0" err="1"/>
              <a:t>comuna</a:t>
            </a:r>
            <a:r>
              <a:rPr lang="en-US" sz="2000" dirty="0"/>
              <a:t> is the area around the </a:t>
            </a:r>
            <a:r>
              <a:rPr lang="en-US" sz="2000" i="1" dirty="0" err="1"/>
              <a:t>escaleras</a:t>
            </a:r>
            <a:r>
              <a:rPr lang="en-US" sz="2000" i="1" dirty="0"/>
              <a:t> </a:t>
            </a:r>
            <a:r>
              <a:rPr lang="en-US" sz="2000" i="1" dirty="0" err="1"/>
              <a:t>electricas</a:t>
            </a:r>
            <a:r>
              <a:rPr lang="en-US" sz="2000" i="1" dirty="0"/>
              <a:t>,</a:t>
            </a:r>
            <a:r>
              <a:rPr lang="en-US" sz="2000" dirty="0"/>
              <a:t> the outdoor escalators that provide access to homes in marginalized barrios that were formerly isolated from the city below. </a:t>
            </a:r>
          </a:p>
        </p:txBody>
      </p:sp>
      <p:pic>
        <p:nvPicPr>
          <p:cNvPr id="7" name="Picture 6">
            <a:extLst>
              <a:ext uri="{FF2B5EF4-FFF2-40B4-BE49-F238E27FC236}">
                <a16:creationId xmlns:a16="http://schemas.microsoft.com/office/drawing/2014/main" id="{BB41886E-B0B1-564D-B624-A443A62862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94906" y="1396313"/>
            <a:ext cx="3966519" cy="5288692"/>
          </a:xfrm>
          <a:prstGeom prst="rect">
            <a:avLst/>
          </a:prstGeom>
        </p:spPr>
      </p:pic>
      <p:sp>
        <p:nvSpPr>
          <p:cNvPr id="8" name="TextBox 7">
            <a:extLst>
              <a:ext uri="{FF2B5EF4-FFF2-40B4-BE49-F238E27FC236}">
                <a16:creationId xmlns:a16="http://schemas.microsoft.com/office/drawing/2014/main" id="{084AABF3-8A87-F441-8478-83F67EEF3780}"/>
              </a:ext>
            </a:extLst>
          </p:cNvPr>
          <p:cNvSpPr txBox="1"/>
          <p:nvPr/>
        </p:nvSpPr>
        <p:spPr>
          <a:xfrm>
            <a:off x="259492" y="6546505"/>
            <a:ext cx="2170209" cy="276999"/>
          </a:xfrm>
          <a:prstGeom prst="rect">
            <a:avLst/>
          </a:prstGeom>
          <a:noFill/>
        </p:spPr>
        <p:txBody>
          <a:bodyPr wrap="none" rtlCol="0">
            <a:spAutoFit/>
          </a:bodyPr>
          <a:lstStyle/>
          <a:p>
            <a:r>
              <a:rPr lang="en-US" sz="1200" dirty="0"/>
              <a:t>Photo credit: </a:t>
            </a:r>
            <a:r>
              <a:rPr lang="en-US" sz="1200" dirty="0" err="1"/>
              <a:t>Dr</a:t>
            </a:r>
            <a:r>
              <a:rPr lang="en-US" sz="1200" dirty="0"/>
              <a:t> Karolina Mellor</a:t>
            </a:r>
          </a:p>
        </p:txBody>
      </p:sp>
    </p:spTree>
    <p:extLst>
      <p:ext uri="{BB962C8B-B14F-4D97-AF65-F5344CB8AC3E}">
        <p14:creationId xmlns:p14="http://schemas.microsoft.com/office/powerpoint/2010/main" val="32217702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546969" y="2187585"/>
            <a:ext cx="9098062" cy="3052760"/>
          </a:xfrm>
          <a:prstGeom prst="rect">
            <a:avLst/>
          </a:prstGeom>
        </p:spPr>
        <p:txBody>
          <a:bodyPr vert="horz" wrap="square" lIns="0" tIns="146051" rIns="0" bIns="0" rtlCol="0">
            <a:spAutoFit/>
          </a:bodyPr>
          <a:lstStyle/>
          <a:p>
            <a:pPr marL="12700" marR="5080" algn="ctr">
              <a:lnSpc>
                <a:spcPct val="114000"/>
              </a:lnSpc>
              <a:spcBef>
                <a:spcPts val="1151"/>
              </a:spcBef>
            </a:pPr>
            <a:r>
              <a:rPr sz="4200" spc="-5" dirty="0">
                <a:cs typeface="Calibri"/>
              </a:rPr>
              <a:t>Consumer choices </a:t>
            </a:r>
            <a:r>
              <a:rPr sz="4200" dirty="0">
                <a:cs typeface="Calibri"/>
              </a:rPr>
              <a:t>and </a:t>
            </a:r>
            <a:r>
              <a:rPr sz="4200" spc="-20" dirty="0">
                <a:cs typeface="Calibri"/>
              </a:rPr>
              <a:t>grassroots </a:t>
            </a:r>
            <a:r>
              <a:rPr sz="4200" spc="-11" dirty="0">
                <a:cs typeface="Calibri"/>
              </a:rPr>
              <a:t>activism, </a:t>
            </a:r>
            <a:r>
              <a:rPr sz="4200" spc="-5" dirty="0">
                <a:cs typeface="Calibri"/>
              </a:rPr>
              <a:t>not </a:t>
            </a:r>
            <a:r>
              <a:rPr sz="4200" spc="-20" dirty="0">
                <a:cs typeface="Calibri"/>
              </a:rPr>
              <a:t>government </a:t>
            </a:r>
            <a:r>
              <a:rPr sz="4200" spc="-15" dirty="0">
                <a:cs typeface="Calibri"/>
              </a:rPr>
              <a:t>intervention, </a:t>
            </a:r>
            <a:r>
              <a:rPr sz="4200" spc="-20" dirty="0">
                <a:cs typeface="Calibri"/>
              </a:rPr>
              <a:t>offer </a:t>
            </a:r>
            <a:r>
              <a:rPr sz="4200" dirty="0">
                <a:cs typeface="Calibri"/>
              </a:rPr>
              <a:t>the </a:t>
            </a:r>
            <a:r>
              <a:rPr sz="4200" spc="-35" dirty="0">
                <a:cs typeface="Calibri"/>
              </a:rPr>
              <a:t>fastest</a:t>
            </a:r>
            <a:r>
              <a:rPr lang="en-US" sz="4200" spc="-35" dirty="0">
                <a:cs typeface="Calibri"/>
              </a:rPr>
              <a:t> and</a:t>
            </a:r>
            <a:r>
              <a:rPr sz="4200" spc="-35" dirty="0">
                <a:cs typeface="Calibri"/>
              </a:rPr>
              <a:t> </a:t>
            </a:r>
            <a:r>
              <a:rPr sz="4200" spc="-20" dirty="0">
                <a:cs typeface="Calibri"/>
              </a:rPr>
              <a:t>most </a:t>
            </a:r>
            <a:r>
              <a:rPr sz="4200" spc="-15" dirty="0">
                <a:cs typeface="Calibri"/>
              </a:rPr>
              <a:t>efficient </a:t>
            </a:r>
            <a:r>
              <a:rPr sz="4200" spc="-25" dirty="0">
                <a:cs typeface="Calibri"/>
              </a:rPr>
              <a:t>routes </a:t>
            </a:r>
            <a:r>
              <a:rPr sz="4200" spc="-20" dirty="0">
                <a:cs typeface="Calibri"/>
              </a:rPr>
              <a:t>to </a:t>
            </a:r>
            <a:r>
              <a:rPr sz="4200" spc="-31" dirty="0">
                <a:cs typeface="Calibri"/>
              </a:rPr>
              <a:t>sustainability.</a:t>
            </a:r>
            <a:endParaRPr sz="4200" dirty="0">
              <a:cs typeface="Calibri"/>
            </a:endParaRPr>
          </a:p>
        </p:txBody>
      </p:sp>
      <p:sp>
        <p:nvSpPr>
          <p:cNvPr id="4" name="Rectangle 3">
            <a:extLst>
              <a:ext uri="{FF2B5EF4-FFF2-40B4-BE49-F238E27FC236}">
                <a16:creationId xmlns:a16="http://schemas.microsoft.com/office/drawing/2014/main" id="{177F9CAF-807D-4BAB-A8E1-363B535FFF0D}"/>
              </a:ext>
            </a:extLst>
          </p:cNvPr>
          <p:cNvSpPr/>
          <p:nvPr/>
        </p:nvSpPr>
        <p:spPr>
          <a:xfrm>
            <a:off x="5054919" y="185000"/>
            <a:ext cx="2082173" cy="707886"/>
          </a:xfrm>
          <a:prstGeom prst="rect">
            <a:avLst/>
          </a:prstGeom>
        </p:spPr>
        <p:txBody>
          <a:bodyPr wrap="none">
            <a:spAutoFit/>
          </a:bodyPr>
          <a:lstStyle/>
          <a:p>
            <a:pPr marL="12700" algn="ctr">
              <a:spcBef>
                <a:spcPts val="100"/>
              </a:spcBef>
            </a:pPr>
            <a:r>
              <a:rPr lang="en-US" sz="4000" b="1" dirty="0">
                <a:cs typeface="Calibri"/>
              </a:rPr>
              <a:t>Myth</a:t>
            </a:r>
            <a:r>
              <a:rPr lang="en-US" sz="4000" b="1" spc="-91" dirty="0">
                <a:cs typeface="Calibri"/>
              </a:rPr>
              <a:t> #7</a:t>
            </a:r>
            <a:r>
              <a:rPr lang="en-US" sz="4000" b="1" dirty="0">
                <a:cs typeface="Calibri"/>
              </a:rPr>
              <a:t>:</a:t>
            </a:r>
          </a:p>
        </p:txBody>
      </p:sp>
      <p:cxnSp>
        <p:nvCxnSpPr>
          <p:cNvPr id="5" name="Straight Connector 4">
            <a:extLst>
              <a:ext uri="{FF2B5EF4-FFF2-40B4-BE49-F238E27FC236}">
                <a16:creationId xmlns:a16="http://schemas.microsoft.com/office/drawing/2014/main" id="{68AF28D2-407D-4506-9A20-D74E0CBA2447}"/>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7642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97872" y="284555"/>
            <a:ext cx="7196254" cy="566822"/>
          </a:xfrm>
          <a:prstGeom prst="rect">
            <a:avLst/>
          </a:prstGeom>
        </p:spPr>
        <p:txBody>
          <a:bodyPr vert="horz" wrap="square" lIns="0" tIns="12700" rIns="0" bIns="0" rtlCol="0" anchor="ctr">
            <a:spAutoFit/>
          </a:bodyPr>
          <a:lstStyle/>
          <a:p>
            <a:pPr marL="12700" algn="ctr">
              <a:spcBef>
                <a:spcPts val="0"/>
              </a:spcBef>
            </a:pPr>
            <a:r>
              <a:rPr sz="4000" b="1" spc="-5" dirty="0">
                <a:latin typeface="+mn-lt"/>
                <a:cs typeface="Arial"/>
              </a:rPr>
              <a:t>Sustainability</a:t>
            </a:r>
            <a:endParaRPr sz="4000" b="1" dirty="0">
              <a:latin typeface="+mn-lt"/>
              <a:cs typeface="Arial"/>
            </a:endParaRPr>
          </a:p>
        </p:txBody>
      </p:sp>
      <p:sp>
        <p:nvSpPr>
          <p:cNvPr id="3" name="object 3"/>
          <p:cNvSpPr txBox="1"/>
          <p:nvPr/>
        </p:nvSpPr>
        <p:spPr>
          <a:xfrm>
            <a:off x="1219199" y="2072465"/>
            <a:ext cx="9890761" cy="3531350"/>
          </a:xfrm>
          <a:prstGeom prst="rect">
            <a:avLst/>
          </a:prstGeom>
        </p:spPr>
        <p:txBody>
          <a:bodyPr vert="horz" wrap="square" lIns="0" tIns="58419" rIns="0" bIns="0" rtlCol="0">
            <a:spAutoFit/>
          </a:bodyPr>
          <a:lstStyle/>
          <a:p>
            <a:pPr marR="5080">
              <a:lnSpc>
                <a:spcPct val="114000"/>
              </a:lnSpc>
              <a:spcBef>
                <a:spcPts val="600"/>
              </a:spcBef>
            </a:pPr>
            <a:r>
              <a:rPr sz="3000" spc="-5" dirty="0">
                <a:cs typeface="Calibri"/>
              </a:rPr>
              <a:t>When </a:t>
            </a:r>
            <a:r>
              <a:rPr sz="3000" dirty="0">
                <a:cs typeface="Calibri"/>
              </a:rPr>
              <a:t>a </a:t>
            </a:r>
            <a:r>
              <a:rPr sz="3000" spc="-15" dirty="0">
                <a:cs typeface="Calibri"/>
              </a:rPr>
              <a:t>word </a:t>
            </a:r>
            <a:r>
              <a:rPr sz="3000" spc="-11" dirty="0">
                <a:cs typeface="Calibri"/>
              </a:rPr>
              <a:t>becomes </a:t>
            </a:r>
            <a:r>
              <a:rPr sz="3000" dirty="0">
                <a:cs typeface="Calibri"/>
              </a:rPr>
              <a:t>so </a:t>
            </a:r>
            <a:r>
              <a:rPr sz="3000" spc="-5" dirty="0">
                <a:cs typeface="Calibri"/>
              </a:rPr>
              <a:t>popular </a:t>
            </a:r>
            <a:r>
              <a:rPr sz="3000" spc="-11" dirty="0">
                <a:cs typeface="Calibri"/>
              </a:rPr>
              <a:t>you </a:t>
            </a:r>
            <a:r>
              <a:rPr sz="3000" spc="-5" dirty="0">
                <a:cs typeface="Calibri"/>
              </a:rPr>
              <a:t>begin hearing it </a:t>
            </a:r>
            <a:r>
              <a:rPr sz="3000" spc="-11" dirty="0">
                <a:cs typeface="Calibri"/>
              </a:rPr>
              <a:t>everywhere, </a:t>
            </a:r>
            <a:r>
              <a:rPr sz="3000" spc="-5" dirty="0">
                <a:cs typeface="Calibri"/>
              </a:rPr>
              <a:t>in all sorts </a:t>
            </a:r>
            <a:r>
              <a:rPr sz="3000" dirty="0">
                <a:cs typeface="Calibri"/>
              </a:rPr>
              <a:t>of </a:t>
            </a:r>
            <a:r>
              <a:rPr sz="3000" spc="-11" dirty="0">
                <a:cs typeface="Calibri"/>
              </a:rPr>
              <a:t>marginally </a:t>
            </a:r>
            <a:r>
              <a:rPr sz="3000" spc="-20" dirty="0">
                <a:cs typeface="Calibri"/>
              </a:rPr>
              <a:t>related </a:t>
            </a:r>
            <a:r>
              <a:rPr sz="3000" dirty="0">
                <a:cs typeface="Calibri"/>
              </a:rPr>
              <a:t>or </a:t>
            </a:r>
            <a:r>
              <a:rPr sz="3000" spc="-20" dirty="0">
                <a:cs typeface="Calibri"/>
              </a:rPr>
              <a:t>even unrelated contexts, </a:t>
            </a:r>
            <a:r>
              <a:rPr sz="3000" spc="-5" dirty="0">
                <a:cs typeface="Calibri"/>
              </a:rPr>
              <a:t>it means one </a:t>
            </a:r>
            <a:r>
              <a:rPr sz="3000" dirty="0">
                <a:cs typeface="Calibri"/>
              </a:rPr>
              <a:t>of </a:t>
            </a:r>
            <a:r>
              <a:rPr sz="3000" spc="-11" dirty="0">
                <a:cs typeface="Calibri"/>
              </a:rPr>
              <a:t>two </a:t>
            </a:r>
            <a:r>
              <a:rPr sz="3000" spc="-5" dirty="0">
                <a:cs typeface="Calibri"/>
              </a:rPr>
              <a:t>things. Either the </a:t>
            </a:r>
            <a:r>
              <a:rPr sz="3000" spc="-15" dirty="0">
                <a:cs typeface="Calibri"/>
              </a:rPr>
              <a:t>word </a:t>
            </a:r>
            <a:r>
              <a:rPr sz="3000" spc="-5" dirty="0">
                <a:cs typeface="Calibri"/>
              </a:rPr>
              <a:t>has </a:t>
            </a:r>
            <a:r>
              <a:rPr sz="3000" spc="-15" dirty="0">
                <a:cs typeface="Calibri"/>
              </a:rPr>
              <a:t>devolved into:</a:t>
            </a:r>
            <a:endParaRPr sz="3000" dirty="0">
              <a:cs typeface="Calibri"/>
            </a:endParaRPr>
          </a:p>
          <a:p>
            <a:pPr>
              <a:spcBef>
                <a:spcPts val="5"/>
              </a:spcBef>
            </a:pPr>
            <a:endParaRPr sz="2951" dirty="0">
              <a:cs typeface="Times New Roman"/>
            </a:endParaRPr>
          </a:p>
          <a:p>
            <a:pPr marL="979145" indent="-450839">
              <a:buAutoNum type="arabicPeriod"/>
              <a:tabLst>
                <a:tab pos="979781" algn="l"/>
              </a:tabLst>
            </a:pPr>
            <a:r>
              <a:rPr sz="2800" dirty="0">
                <a:cs typeface="Calibri"/>
              </a:rPr>
              <a:t>A </a:t>
            </a:r>
            <a:r>
              <a:rPr sz="2800" spc="-5" dirty="0">
                <a:cs typeface="Calibri"/>
              </a:rPr>
              <a:t>meaningless cliché,</a:t>
            </a:r>
            <a:r>
              <a:rPr sz="2800" spc="-55" dirty="0">
                <a:cs typeface="Calibri"/>
              </a:rPr>
              <a:t> </a:t>
            </a:r>
            <a:r>
              <a:rPr sz="2800" dirty="0">
                <a:cs typeface="Calibri"/>
              </a:rPr>
              <a:t>or</a:t>
            </a:r>
          </a:p>
          <a:p>
            <a:pPr marL="979781" indent="-451473">
              <a:spcBef>
                <a:spcPts val="375"/>
              </a:spcBef>
              <a:buAutoNum type="arabicPeriod"/>
              <a:tabLst>
                <a:tab pos="980415" algn="l"/>
              </a:tabLst>
            </a:pPr>
            <a:r>
              <a:rPr sz="2800" dirty="0">
                <a:cs typeface="Calibri"/>
              </a:rPr>
              <a:t>It </a:t>
            </a:r>
            <a:r>
              <a:rPr sz="2800" spc="-5" dirty="0">
                <a:cs typeface="Calibri"/>
              </a:rPr>
              <a:t>has </a:t>
            </a:r>
            <a:r>
              <a:rPr sz="2800" spc="-20" dirty="0">
                <a:cs typeface="Calibri"/>
              </a:rPr>
              <a:t>real </a:t>
            </a:r>
            <a:r>
              <a:rPr sz="2800" spc="-11" dirty="0">
                <a:cs typeface="Calibri"/>
              </a:rPr>
              <a:t>conceptual</a:t>
            </a:r>
            <a:r>
              <a:rPr sz="2800" spc="-40" dirty="0">
                <a:cs typeface="Calibri"/>
              </a:rPr>
              <a:t> </a:t>
            </a:r>
            <a:r>
              <a:rPr sz="2800" spc="-15" dirty="0">
                <a:cs typeface="Calibri"/>
              </a:rPr>
              <a:t>heft.</a:t>
            </a:r>
            <a:endParaRPr sz="2800" dirty="0">
              <a:cs typeface="Calibri"/>
            </a:endParaRPr>
          </a:p>
        </p:txBody>
      </p:sp>
      <p:cxnSp>
        <p:nvCxnSpPr>
          <p:cNvPr id="4" name="Straight Connector 3">
            <a:extLst>
              <a:ext uri="{FF2B5EF4-FFF2-40B4-BE49-F238E27FC236}">
                <a16:creationId xmlns:a16="http://schemas.microsoft.com/office/drawing/2014/main" id="{198C2816-A817-4DD1-8C01-C541A9DB03EA}"/>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85105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124607" y="1579150"/>
            <a:ext cx="9942785" cy="2167260"/>
          </a:xfrm>
          <a:prstGeom prst="rect">
            <a:avLst/>
          </a:prstGeom>
        </p:spPr>
        <p:txBody>
          <a:bodyPr vert="horz" wrap="square" lIns="0" tIns="12700" rIns="0" bIns="0" rtlCol="0">
            <a:spAutoFit/>
          </a:bodyPr>
          <a:lstStyle/>
          <a:p>
            <a:pPr marR="5080"/>
            <a:r>
              <a:rPr sz="2800" spc="-11" dirty="0">
                <a:cs typeface="Calibri"/>
              </a:rPr>
              <a:t>Popular </a:t>
            </a:r>
            <a:r>
              <a:rPr sz="2800" spc="-15" dirty="0">
                <a:cs typeface="Calibri"/>
              </a:rPr>
              <a:t>grassroots </a:t>
            </a:r>
            <a:r>
              <a:rPr sz="2800" spc="-5" dirty="0">
                <a:cs typeface="Calibri"/>
              </a:rPr>
              <a:t>actions </a:t>
            </a:r>
            <a:r>
              <a:rPr sz="2800" spc="-15" dirty="0">
                <a:cs typeface="Calibri"/>
              </a:rPr>
              <a:t>are </a:t>
            </a:r>
            <a:r>
              <a:rPr sz="2800" spc="-5" dirty="0">
                <a:cs typeface="Calibri"/>
              </a:rPr>
              <a:t>helpful and </a:t>
            </a:r>
            <a:r>
              <a:rPr lang="en-US" sz="2800" spc="-15" dirty="0">
                <a:cs typeface="Calibri"/>
              </a:rPr>
              <a:t>essential to creating change</a:t>
            </a:r>
            <a:r>
              <a:rPr sz="2800" spc="-25" dirty="0">
                <a:cs typeface="Calibri"/>
              </a:rPr>
              <a:t>. </a:t>
            </a:r>
            <a:r>
              <a:rPr sz="2800" dirty="0">
                <a:cs typeface="Calibri"/>
              </a:rPr>
              <a:t>But </a:t>
            </a:r>
            <a:r>
              <a:rPr sz="2800" spc="-15" dirty="0">
                <a:cs typeface="Calibri"/>
              </a:rPr>
              <a:t>progress </a:t>
            </a:r>
            <a:r>
              <a:rPr sz="2800" spc="-5" dirty="0">
                <a:cs typeface="Calibri"/>
              </a:rPr>
              <a:t>on some </a:t>
            </a:r>
            <a:r>
              <a:rPr sz="2800" spc="-20" dirty="0">
                <a:cs typeface="Calibri"/>
              </a:rPr>
              <a:t>reforms, </a:t>
            </a:r>
            <a:r>
              <a:rPr sz="2800" dirty="0">
                <a:cs typeface="Calibri"/>
              </a:rPr>
              <a:t>such </a:t>
            </a:r>
            <a:r>
              <a:rPr sz="2800" spc="-5" dirty="0">
                <a:cs typeface="Calibri"/>
              </a:rPr>
              <a:t>as curbing </a:t>
            </a:r>
            <a:r>
              <a:rPr sz="2800" spc="-15" dirty="0">
                <a:cs typeface="Calibri"/>
              </a:rPr>
              <a:t>CO</a:t>
            </a:r>
            <a:r>
              <a:rPr sz="2800" spc="-15" baseline="-25000" dirty="0">
                <a:cs typeface="Calibri"/>
              </a:rPr>
              <a:t>2</a:t>
            </a:r>
            <a:r>
              <a:rPr sz="2800" spc="-15" dirty="0">
                <a:cs typeface="Calibri"/>
              </a:rPr>
              <a:t> </a:t>
            </a:r>
            <a:r>
              <a:rPr sz="2800" spc="-5" dirty="0">
                <a:cs typeface="Calibri"/>
              </a:rPr>
              <a:t>emissions, </a:t>
            </a:r>
            <a:r>
              <a:rPr sz="2800" spc="-11" dirty="0">
                <a:cs typeface="Calibri"/>
              </a:rPr>
              <a:t>can </a:t>
            </a:r>
            <a:r>
              <a:rPr sz="2800" spc="-5" dirty="0">
                <a:cs typeface="Calibri"/>
              </a:rPr>
              <a:t>only happen if </a:t>
            </a:r>
            <a:r>
              <a:rPr sz="2800" spc="-15" dirty="0">
                <a:cs typeface="Calibri"/>
              </a:rPr>
              <a:t>central </a:t>
            </a:r>
            <a:r>
              <a:rPr sz="2800" spc="-5" dirty="0">
                <a:cs typeface="Calibri"/>
              </a:rPr>
              <a:t>authorities </a:t>
            </a:r>
            <a:r>
              <a:rPr sz="2800" spc="-11" dirty="0">
                <a:cs typeface="Calibri"/>
              </a:rPr>
              <a:t>commit </a:t>
            </a:r>
            <a:r>
              <a:rPr sz="2800" spc="-15" dirty="0">
                <a:cs typeface="Calibri"/>
              </a:rPr>
              <a:t>to </a:t>
            </a:r>
            <a:r>
              <a:rPr sz="2800" spc="-5" dirty="0">
                <a:cs typeface="Calibri"/>
              </a:rPr>
              <a:t>making it</a:t>
            </a:r>
            <a:r>
              <a:rPr lang="en-US" sz="2800" spc="-5" dirty="0">
                <a:cs typeface="Calibri"/>
              </a:rPr>
              <a:t> </a:t>
            </a:r>
            <a:r>
              <a:rPr sz="2800" spc="-5" dirty="0">
                <a:cs typeface="Calibri"/>
              </a:rPr>
              <a:t>happen. </a:t>
            </a:r>
            <a:r>
              <a:rPr sz="2800" spc="-11" dirty="0">
                <a:cs typeface="Calibri"/>
              </a:rPr>
              <a:t>That </a:t>
            </a:r>
            <a:r>
              <a:rPr sz="2800" spc="-5" dirty="0">
                <a:cs typeface="Calibri"/>
              </a:rPr>
              <a:t>is </a:t>
            </a:r>
            <a:r>
              <a:rPr sz="2800" spc="-20" dirty="0">
                <a:cs typeface="Calibri"/>
              </a:rPr>
              <a:t>why </a:t>
            </a:r>
            <a:r>
              <a:rPr sz="2800" spc="-25" dirty="0">
                <a:cs typeface="Calibri"/>
              </a:rPr>
              <a:t>tax </a:t>
            </a:r>
            <a:r>
              <a:rPr sz="2800" spc="-11" dirty="0">
                <a:cs typeface="Calibri"/>
              </a:rPr>
              <a:t>credits, mandatory </a:t>
            </a:r>
            <a:r>
              <a:rPr sz="2800" spc="-5" dirty="0">
                <a:cs typeface="Calibri"/>
              </a:rPr>
              <a:t>fuel-</a:t>
            </a:r>
            <a:r>
              <a:rPr sz="2800" spc="-11" dirty="0">
                <a:cs typeface="Calibri"/>
              </a:rPr>
              <a:t>efficiency </a:t>
            </a:r>
            <a:r>
              <a:rPr sz="2800" spc="-15" dirty="0">
                <a:cs typeface="Calibri"/>
              </a:rPr>
              <a:t>standards</a:t>
            </a:r>
            <a:r>
              <a:rPr lang="en-US" sz="2800" spc="-15" dirty="0">
                <a:cs typeface="Calibri"/>
              </a:rPr>
              <a:t>, and other government regulations are both practical and necessary.</a:t>
            </a:r>
            <a:endParaRPr sz="2800" dirty="0">
              <a:cs typeface="Calibri"/>
            </a:endParaRPr>
          </a:p>
        </p:txBody>
      </p:sp>
      <p:sp>
        <p:nvSpPr>
          <p:cNvPr id="4" name="Rectangle 3">
            <a:extLst>
              <a:ext uri="{FF2B5EF4-FFF2-40B4-BE49-F238E27FC236}">
                <a16:creationId xmlns:a16="http://schemas.microsoft.com/office/drawing/2014/main" id="{5EF46B0C-CA5B-4A2A-97B7-F3E12EF4A845}"/>
              </a:ext>
            </a:extLst>
          </p:cNvPr>
          <p:cNvSpPr/>
          <p:nvPr/>
        </p:nvSpPr>
        <p:spPr>
          <a:xfrm>
            <a:off x="2250695" y="185000"/>
            <a:ext cx="7690631" cy="707886"/>
          </a:xfrm>
          <a:prstGeom prst="rect">
            <a:avLst/>
          </a:prstGeom>
        </p:spPr>
        <p:txBody>
          <a:bodyPr wrap="none">
            <a:spAutoFit/>
          </a:bodyPr>
          <a:lstStyle/>
          <a:p>
            <a:pPr marL="12700" algn="ctr">
              <a:spcBef>
                <a:spcPts val="100"/>
              </a:spcBef>
            </a:pPr>
            <a:r>
              <a:rPr lang="en-US" sz="4000" b="1" dirty="0">
                <a:cs typeface="Calibri"/>
              </a:rPr>
              <a:t>Sustainability and The Government</a:t>
            </a:r>
          </a:p>
        </p:txBody>
      </p:sp>
      <p:cxnSp>
        <p:nvCxnSpPr>
          <p:cNvPr id="5" name="Straight Connector 4">
            <a:extLst>
              <a:ext uri="{FF2B5EF4-FFF2-40B4-BE49-F238E27FC236}">
                <a16:creationId xmlns:a16="http://schemas.microsoft.com/office/drawing/2014/main" id="{3A29C8ED-0819-4E47-B241-728CFF457D80}"/>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object 3">
            <a:extLst>
              <a:ext uri="{FF2B5EF4-FFF2-40B4-BE49-F238E27FC236}">
                <a16:creationId xmlns:a16="http://schemas.microsoft.com/office/drawing/2014/main" id="{DD658CD6-DD93-4B8F-BABA-772F8B94E03D}"/>
              </a:ext>
            </a:extLst>
          </p:cNvPr>
          <p:cNvSpPr txBox="1"/>
          <p:nvPr/>
        </p:nvSpPr>
        <p:spPr>
          <a:xfrm>
            <a:off x="1041004" y="4143522"/>
            <a:ext cx="9942785" cy="1305486"/>
          </a:xfrm>
          <a:prstGeom prst="rect">
            <a:avLst/>
          </a:prstGeom>
        </p:spPr>
        <p:txBody>
          <a:bodyPr vert="horz" wrap="square" lIns="0" tIns="12700" rIns="0" bIns="0" rtlCol="0">
            <a:spAutoFit/>
          </a:bodyPr>
          <a:lstStyle/>
          <a:p>
            <a:pPr marR="5080" algn="ctr"/>
            <a:r>
              <a:rPr sz="2800" spc="-11" dirty="0">
                <a:solidFill>
                  <a:schemeClr val="accent1"/>
                </a:solidFill>
                <a:cs typeface="Calibri"/>
              </a:rPr>
              <a:t>P</a:t>
            </a:r>
            <a:r>
              <a:rPr lang="en-CA" sz="2800" spc="-11" dirty="0" err="1">
                <a:solidFill>
                  <a:schemeClr val="accent1"/>
                </a:solidFill>
                <a:cs typeface="Calibri"/>
              </a:rPr>
              <a:t>articipation</a:t>
            </a:r>
            <a:r>
              <a:rPr lang="en-CA" sz="2800" spc="-11" dirty="0">
                <a:solidFill>
                  <a:schemeClr val="accent1"/>
                </a:solidFill>
                <a:cs typeface="Calibri"/>
              </a:rPr>
              <a:t> and dedication of governments is a necessary component of societal, environmental, technological sustainability – by definition</a:t>
            </a:r>
            <a:endParaRPr sz="2800" dirty="0">
              <a:solidFill>
                <a:schemeClr val="accent1"/>
              </a:solidFill>
              <a:cs typeface="Calibri"/>
            </a:endParaRPr>
          </a:p>
        </p:txBody>
      </p:sp>
    </p:spTree>
    <p:extLst>
      <p:ext uri="{BB962C8B-B14F-4D97-AF65-F5344CB8AC3E}">
        <p14:creationId xmlns:p14="http://schemas.microsoft.com/office/powerpoint/2010/main" val="36346238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258570" y="2943124"/>
            <a:ext cx="9674860" cy="888961"/>
          </a:xfrm>
          <a:prstGeom prst="rect">
            <a:avLst/>
          </a:prstGeom>
        </p:spPr>
        <p:txBody>
          <a:bodyPr vert="horz" wrap="square" lIns="0" tIns="93980" rIns="0" bIns="0" rtlCol="0" anchor="ctr">
            <a:spAutoFit/>
          </a:bodyPr>
          <a:lstStyle/>
          <a:p>
            <a:pPr marL="12700" marR="5080" algn="ctr">
              <a:lnSpc>
                <a:spcPct val="114000"/>
              </a:lnSpc>
            </a:pPr>
            <a:r>
              <a:rPr sz="4800" spc="-11" dirty="0">
                <a:cs typeface="Calibri"/>
              </a:rPr>
              <a:t>New </a:t>
            </a:r>
            <a:r>
              <a:rPr sz="4800" spc="-15" dirty="0">
                <a:cs typeface="Calibri"/>
              </a:rPr>
              <a:t>technology </a:t>
            </a:r>
            <a:r>
              <a:rPr sz="4800" spc="-5" dirty="0">
                <a:cs typeface="Calibri"/>
              </a:rPr>
              <a:t>is </a:t>
            </a:r>
            <a:r>
              <a:rPr sz="4800" spc="-31" dirty="0">
                <a:cs typeface="Calibri"/>
              </a:rPr>
              <a:t>always </a:t>
            </a:r>
            <a:r>
              <a:rPr sz="4800" dirty="0">
                <a:cs typeface="Calibri"/>
              </a:rPr>
              <a:t>the</a:t>
            </a:r>
            <a:r>
              <a:rPr sz="4800" spc="-40" dirty="0">
                <a:cs typeface="Calibri"/>
              </a:rPr>
              <a:t> </a:t>
            </a:r>
            <a:r>
              <a:rPr sz="4800" spc="-71" dirty="0">
                <a:cs typeface="Calibri"/>
              </a:rPr>
              <a:t>answer.</a:t>
            </a:r>
            <a:endParaRPr sz="4800" dirty="0">
              <a:cs typeface="Calibri"/>
            </a:endParaRPr>
          </a:p>
        </p:txBody>
      </p:sp>
      <p:sp>
        <p:nvSpPr>
          <p:cNvPr id="4" name="Rectangle 3">
            <a:extLst>
              <a:ext uri="{FF2B5EF4-FFF2-40B4-BE49-F238E27FC236}">
                <a16:creationId xmlns:a16="http://schemas.microsoft.com/office/drawing/2014/main" id="{411A14B6-B128-42B5-826B-44AE716E3FFF}"/>
              </a:ext>
            </a:extLst>
          </p:cNvPr>
          <p:cNvSpPr/>
          <p:nvPr/>
        </p:nvSpPr>
        <p:spPr>
          <a:xfrm>
            <a:off x="5054919" y="185000"/>
            <a:ext cx="2082173" cy="707886"/>
          </a:xfrm>
          <a:prstGeom prst="rect">
            <a:avLst/>
          </a:prstGeom>
        </p:spPr>
        <p:txBody>
          <a:bodyPr wrap="none">
            <a:spAutoFit/>
          </a:bodyPr>
          <a:lstStyle/>
          <a:p>
            <a:pPr marL="12700" algn="ctr">
              <a:spcBef>
                <a:spcPts val="100"/>
              </a:spcBef>
            </a:pPr>
            <a:r>
              <a:rPr lang="en-US" sz="4000" b="1" dirty="0">
                <a:cs typeface="Calibri"/>
              </a:rPr>
              <a:t>Myth</a:t>
            </a:r>
            <a:r>
              <a:rPr lang="en-US" sz="4000" b="1" spc="-91" dirty="0">
                <a:cs typeface="Calibri"/>
              </a:rPr>
              <a:t> #8</a:t>
            </a:r>
            <a:r>
              <a:rPr lang="en-US" sz="4000" b="1" dirty="0">
                <a:cs typeface="Calibri"/>
              </a:rPr>
              <a:t>:</a:t>
            </a:r>
          </a:p>
        </p:txBody>
      </p:sp>
      <p:cxnSp>
        <p:nvCxnSpPr>
          <p:cNvPr id="5" name="Straight Connector 4">
            <a:extLst>
              <a:ext uri="{FF2B5EF4-FFF2-40B4-BE49-F238E27FC236}">
                <a16:creationId xmlns:a16="http://schemas.microsoft.com/office/drawing/2014/main" id="{1EE86F24-9127-46C1-8A8F-325F84C529AA}"/>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32737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3059180"/>
            <a:ext cx="11277600" cy="705962"/>
          </a:xfrm>
          <a:prstGeom prst="rect">
            <a:avLst/>
          </a:prstGeom>
        </p:spPr>
        <p:txBody>
          <a:bodyPr vert="horz" wrap="square" lIns="0" tIns="89535" rIns="0" bIns="0" rtlCol="0" anchor="ctr">
            <a:spAutoFit/>
          </a:bodyPr>
          <a:lstStyle/>
          <a:p>
            <a:pPr marR="5080" algn="ctr">
              <a:lnSpc>
                <a:spcPct val="100000"/>
              </a:lnSpc>
              <a:spcBef>
                <a:spcPts val="600"/>
              </a:spcBef>
            </a:pPr>
            <a:r>
              <a:rPr b="0" dirty="0">
                <a:latin typeface="+mn-lt"/>
              </a:rPr>
              <a:t>Is </a:t>
            </a:r>
            <a:r>
              <a:rPr b="0" spc="-11" dirty="0">
                <a:latin typeface="+mn-lt"/>
              </a:rPr>
              <a:t>new technology </a:t>
            </a:r>
            <a:r>
              <a:rPr b="0" spc="-5" dirty="0">
                <a:latin typeface="+mn-lt"/>
              </a:rPr>
              <a:t>the </a:t>
            </a:r>
            <a:r>
              <a:rPr b="0" spc="-15" dirty="0">
                <a:latin typeface="+mn-lt"/>
              </a:rPr>
              <a:t>answer </a:t>
            </a:r>
            <a:r>
              <a:rPr b="0" spc="-25" dirty="0">
                <a:latin typeface="+mn-lt"/>
              </a:rPr>
              <a:t>to</a:t>
            </a:r>
            <a:r>
              <a:rPr b="0" spc="-65" dirty="0">
                <a:latin typeface="+mn-lt"/>
              </a:rPr>
              <a:t> </a:t>
            </a:r>
            <a:r>
              <a:rPr b="0" spc="-15" dirty="0">
                <a:latin typeface="+mn-lt"/>
              </a:rPr>
              <a:t>sustainability?</a:t>
            </a:r>
          </a:p>
        </p:txBody>
      </p:sp>
      <p:sp>
        <p:nvSpPr>
          <p:cNvPr id="3" name="Rectangle 2">
            <a:extLst>
              <a:ext uri="{FF2B5EF4-FFF2-40B4-BE49-F238E27FC236}">
                <a16:creationId xmlns:a16="http://schemas.microsoft.com/office/drawing/2014/main" id="{0C816454-4A07-4F33-AD27-567227130A9D}"/>
              </a:ext>
            </a:extLst>
          </p:cNvPr>
          <p:cNvSpPr/>
          <p:nvPr/>
        </p:nvSpPr>
        <p:spPr>
          <a:xfrm>
            <a:off x="2771512" y="245960"/>
            <a:ext cx="6649000" cy="707886"/>
          </a:xfrm>
          <a:prstGeom prst="rect">
            <a:avLst/>
          </a:prstGeom>
        </p:spPr>
        <p:txBody>
          <a:bodyPr wrap="none">
            <a:spAutoFit/>
          </a:bodyPr>
          <a:lstStyle/>
          <a:p>
            <a:pPr marL="12700" algn="ctr">
              <a:spcBef>
                <a:spcPts val="100"/>
              </a:spcBef>
            </a:pPr>
            <a:r>
              <a:rPr lang="en-US" sz="4000" b="1" dirty="0">
                <a:cs typeface="Calibri"/>
              </a:rPr>
              <a:t>Sustainability and Technology</a:t>
            </a:r>
          </a:p>
        </p:txBody>
      </p:sp>
      <p:cxnSp>
        <p:nvCxnSpPr>
          <p:cNvPr id="4" name="Straight Connector 3">
            <a:extLst>
              <a:ext uri="{FF2B5EF4-FFF2-40B4-BE49-F238E27FC236}">
                <a16:creationId xmlns:a16="http://schemas.microsoft.com/office/drawing/2014/main" id="{775D50AF-136B-4A8A-A8BB-EAE74308F51B}"/>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48615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43200" y="381001"/>
            <a:ext cx="6609438" cy="461665"/>
          </a:xfrm>
          <a:prstGeom prst="rect">
            <a:avLst/>
          </a:prstGeom>
          <a:noFill/>
        </p:spPr>
        <p:txBody>
          <a:bodyPr wrap="none" rtlCol="0">
            <a:spAutoFit/>
          </a:bodyPr>
          <a:lstStyle/>
          <a:p>
            <a:r>
              <a:rPr lang="en-US" sz="2400" dirty="0"/>
              <a:t>Water treatment technologies for developing world</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6400" y="1433752"/>
            <a:ext cx="4275189" cy="3112848"/>
          </a:xfrm>
          <a:prstGeom prst="rect">
            <a:avLst/>
          </a:prstGeom>
        </p:spPr>
      </p:pic>
      <p:sp>
        <p:nvSpPr>
          <p:cNvPr id="5" name="TextBox 4"/>
          <p:cNvSpPr txBox="1"/>
          <p:nvPr/>
        </p:nvSpPr>
        <p:spPr>
          <a:xfrm>
            <a:off x="1727200" y="4546601"/>
            <a:ext cx="1312026"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US" sz="2400" dirty="0" err="1"/>
              <a:t>Lifestraw</a:t>
            </a:r>
            <a:endParaRPr lang="en-US" sz="2400" dirty="0"/>
          </a:p>
        </p:txBody>
      </p:sp>
      <p:pic>
        <p:nvPicPr>
          <p:cNvPr id="6" name="Picture 5"/>
          <p:cNvPicPr>
            <a:picLocks noChangeAspect="1"/>
          </p:cNvPicPr>
          <p:nvPr/>
        </p:nvPicPr>
        <p:blipFill>
          <a:blip r:embed="rId3"/>
          <a:stretch>
            <a:fillRect/>
          </a:stretch>
        </p:blipFill>
        <p:spPr>
          <a:xfrm>
            <a:off x="4064000" y="2514600"/>
            <a:ext cx="6578600" cy="4214224"/>
          </a:xfrm>
          <a:prstGeom prst="rect">
            <a:avLst/>
          </a:prstGeom>
        </p:spPr>
      </p:pic>
      <p:sp>
        <p:nvSpPr>
          <p:cNvPr id="7" name="TextBox 6"/>
          <p:cNvSpPr txBox="1"/>
          <p:nvPr/>
        </p:nvSpPr>
        <p:spPr>
          <a:xfrm>
            <a:off x="6197601" y="6384332"/>
            <a:ext cx="2652457"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US" sz="2400"/>
              <a:t>Ceramic water filter</a:t>
            </a:r>
          </a:p>
        </p:txBody>
      </p:sp>
      <p:pic>
        <p:nvPicPr>
          <p:cNvPr id="8" name="Picture 7"/>
          <p:cNvPicPr>
            <a:picLocks noChangeAspect="1"/>
          </p:cNvPicPr>
          <p:nvPr/>
        </p:nvPicPr>
        <p:blipFill>
          <a:blip r:embed="rId4"/>
          <a:stretch>
            <a:fillRect/>
          </a:stretch>
        </p:blipFill>
        <p:spPr>
          <a:xfrm>
            <a:off x="2133600" y="873443"/>
            <a:ext cx="6578600" cy="4839008"/>
          </a:xfrm>
          <a:prstGeom prst="rect">
            <a:avLst/>
          </a:prstGeom>
        </p:spPr>
      </p:pic>
      <p:sp>
        <p:nvSpPr>
          <p:cNvPr id="9" name="TextBox 8"/>
          <p:cNvSpPr txBox="1"/>
          <p:nvPr/>
        </p:nvSpPr>
        <p:spPr>
          <a:xfrm>
            <a:off x="4064001" y="5627449"/>
            <a:ext cx="3057697"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US" sz="2400" dirty="0"/>
              <a:t>Water </a:t>
            </a:r>
            <a:r>
              <a:rPr lang="en-US" sz="2400"/>
              <a:t>purifying bicycle</a:t>
            </a:r>
          </a:p>
        </p:txBody>
      </p:sp>
      <p:pic>
        <p:nvPicPr>
          <p:cNvPr id="10" name="Picture 9"/>
          <p:cNvPicPr>
            <a:picLocks noChangeAspect="1"/>
          </p:cNvPicPr>
          <p:nvPr/>
        </p:nvPicPr>
        <p:blipFill>
          <a:blip r:embed="rId5"/>
          <a:stretch>
            <a:fillRect/>
          </a:stretch>
        </p:blipFill>
        <p:spPr>
          <a:xfrm>
            <a:off x="203200" y="990601"/>
            <a:ext cx="6601475" cy="5261511"/>
          </a:xfrm>
          <a:prstGeom prst="rect">
            <a:avLst/>
          </a:prstGeom>
        </p:spPr>
      </p:pic>
      <p:sp>
        <p:nvSpPr>
          <p:cNvPr id="11" name="TextBox 10"/>
          <p:cNvSpPr txBox="1"/>
          <p:nvPr/>
        </p:nvSpPr>
        <p:spPr>
          <a:xfrm>
            <a:off x="2543995" y="6201274"/>
            <a:ext cx="1232069"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US" sz="2400"/>
              <a:t>Life sack</a:t>
            </a:r>
          </a:p>
        </p:txBody>
      </p:sp>
      <p:pic>
        <p:nvPicPr>
          <p:cNvPr id="12" name="Picture 11"/>
          <p:cNvPicPr>
            <a:picLocks noChangeAspect="1"/>
          </p:cNvPicPr>
          <p:nvPr/>
        </p:nvPicPr>
        <p:blipFill>
          <a:blip r:embed="rId6"/>
          <a:stretch>
            <a:fillRect/>
          </a:stretch>
        </p:blipFill>
        <p:spPr>
          <a:xfrm>
            <a:off x="1727200" y="825242"/>
            <a:ext cx="9093200" cy="6028267"/>
          </a:xfrm>
          <a:prstGeom prst="rect">
            <a:avLst/>
          </a:prstGeom>
        </p:spPr>
      </p:pic>
      <p:sp>
        <p:nvSpPr>
          <p:cNvPr id="13" name="TextBox 12"/>
          <p:cNvSpPr txBox="1"/>
          <p:nvPr/>
        </p:nvSpPr>
        <p:spPr>
          <a:xfrm>
            <a:off x="4032154" y="6252112"/>
            <a:ext cx="6254597"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US" sz="2400" b="1" dirty="0"/>
              <a:t>“Pure” Water Bottle Filters Water With UV Rays</a:t>
            </a:r>
          </a:p>
        </p:txBody>
      </p:sp>
      <p:pic>
        <p:nvPicPr>
          <p:cNvPr id="14" name="Picture 13"/>
          <p:cNvPicPr>
            <a:picLocks noChangeAspect="1"/>
          </p:cNvPicPr>
          <p:nvPr/>
        </p:nvPicPr>
        <p:blipFill>
          <a:blip r:embed="rId7"/>
          <a:stretch>
            <a:fillRect/>
          </a:stretch>
        </p:blipFill>
        <p:spPr>
          <a:xfrm>
            <a:off x="558661" y="714904"/>
            <a:ext cx="6449214" cy="5404369"/>
          </a:xfrm>
          <a:prstGeom prst="rect">
            <a:avLst/>
          </a:prstGeom>
        </p:spPr>
      </p:pic>
      <p:sp>
        <p:nvSpPr>
          <p:cNvPr id="15" name="TextBox 14"/>
          <p:cNvSpPr txBox="1"/>
          <p:nvPr/>
        </p:nvSpPr>
        <p:spPr>
          <a:xfrm>
            <a:off x="2082313" y="6134320"/>
            <a:ext cx="4042389"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US" sz="2400" b="1" dirty="0">
                <a:solidFill>
                  <a:schemeClr val="bg1"/>
                </a:solidFill>
              </a:rPr>
              <a:t>Hamster Ball-Shaped Solarball</a:t>
            </a:r>
          </a:p>
        </p:txBody>
      </p:sp>
    </p:spTree>
    <p:extLst>
      <p:ext uri="{BB962C8B-B14F-4D97-AF65-F5344CB8AC3E}">
        <p14:creationId xmlns:p14="http://schemas.microsoft.com/office/powerpoint/2010/main" val="1241184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13" grpId="0" animBg="1"/>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271269" y="2832474"/>
            <a:ext cx="9649461" cy="1722716"/>
          </a:xfrm>
          <a:prstGeom prst="rect">
            <a:avLst/>
          </a:prstGeom>
        </p:spPr>
        <p:txBody>
          <a:bodyPr vert="horz" wrap="square" lIns="0" tIns="85725" rIns="0" bIns="0" rtlCol="0">
            <a:spAutoFit/>
          </a:bodyPr>
          <a:lstStyle/>
          <a:p>
            <a:pPr marL="12700" marR="5080" algn="ctr">
              <a:lnSpc>
                <a:spcPct val="114000"/>
              </a:lnSpc>
              <a:spcBef>
                <a:spcPts val="675"/>
              </a:spcBef>
            </a:pPr>
            <a:r>
              <a:rPr sz="4800" spc="-15" dirty="0">
                <a:latin typeface="Calibri"/>
                <a:cs typeface="Calibri"/>
              </a:rPr>
              <a:t>Sustainability </a:t>
            </a:r>
            <a:r>
              <a:rPr sz="4800" spc="-5" dirty="0">
                <a:latin typeface="Calibri"/>
                <a:cs typeface="Calibri"/>
              </a:rPr>
              <a:t>is </a:t>
            </a:r>
            <a:r>
              <a:rPr sz="4800" spc="-15" dirty="0">
                <a:latin typeface="Calibri"/>
                <a:cs typeface="Calibri"/>
              </a:rPr>
              <a:t>ultimately </a:t>
            </a:r>
            <a:r>
              <a:rPr sz="4800" dirty="0">
                <a:latin typeface="Calibri"/>
                <a:cs typeface="Calibri"/>
              </a:rPr>
              <a:t>a </a:t>
            </a:r>
            <a:r>
              <a:rPr sz="4800" spc="-11" dirty="0">
                <a:latin typeface="Calibri"/>
                <a:cs typeface="Calibri"/>
              </a:rPr>
              <a:t>population </a:t>
            </a:r>
            <a:r>
              <a:rPr sz="4800" spc="-15" dirty="0">
                <a:latin typeface="Calibri"/>
                <a:cs typeface="Calibri"/>
              </a:rPr>
              <a:t>problem.</a:t>
            </a:r>
            <a:endParaRPr sz="4800" dirty="0">
              <a:latin typeface="Calibri"/>
              <a:cs typeface="Calibri"/>
            </a:endParaRPr>
          </a:p>
        </p:txBody>
      </p:sp>
      <p:sp>
        <p:nvSpPr>
          <p:cNvPr id="4" name="Rectangle 3">
            <a:extLst>
              <a:ext uri="{FF2B5EF4-FFF2-40B4-BE49-F238E27FC236}">
                <a16:creationId xmlns:a16="http://schemas.microsoft.com/office/drawing/2014/main" id="{508CF81C-12CD-4EF6-9F94-DC99B6AE40DF}"/>
              </a:ext>
            </a:extLst>
          </p:cNvPr>
          <p:cNvSpPr/>
          <p:nvPr/>
        </p:nvSpPr>
        <p:spPr>
          <a:xfrm>
            <a:off x="5054919" y="185000"/>
            <a:ext cx="2082173" cy="707886"/>
          </a:xfrm>
          <a:prstGeom prst="rect">
            <a:avLst/>
          </a:prstGeom>
        </p:spPr>
        <p:txBody>
          <a:bodyPr wrap="none">
            <a:spAutoFit/>
          </a:bodyPr>
          <a:lstStyle/>
          <a:p>
            <a:pPr marL="12700" algn="ctr">
              <a:spcBef>
                <a:spcPts val="100"/>
              </a:spcBef>
            </a:pPr>
            <a:r>
              <a:rPr lang="en-US" sz="4000" b="1" dirty="0">
                <a:cs typeface="Calibri"/>
              </a:rPr>
              <a:t>Myth</a:t>
            </a:r>
            <a:r>
              <a:rPr lang="en-US" sz="4000" b="1" spc="-91" dirty="0">
                <a:cs typeface="Calibri"/>
              </a:rPr>
              <a:t> #9</a:t>
            </a:r>
            <a:r>
              <a:rPr lang="en-US" sz="4000" b="1" dirty="0">
                <a:cs typeface="Calibri"/>
              </a:rPr>
              <a:t>:</a:t>
            </a:r>
          </a:p>
        </p:txBody>
      </p:sp>
      <p:cxnSp>
        <p:nvCxnSpPr>
          <p:cNvPr id="5" name="Straight Connector 4">
            <a:extLst>
              <a:ext uri="{FF2B5EF4-FFF2-40B4-BE49-F238E27FC236}">
                <a16:creationId xmlns:a16="http://schemas.microsoft.com/office/drawing/2014/main" id="{FF42103E-DC96-430F-9575-1FF3DAA1F686}"/>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30600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264920" y="1871192"/>
            <a:ext cx="9784080" cy="3685176"/>
          </a:xfrm>
          <a:prstGeom prst="rect">
            <a:avLst/>
          </a:prstGeom>
        </p:spPr>
        <p:txBody>
          <a:bodyPr vert="horz" wrap="square" lIns="0" tIns="63500" rIns="0" bIns="0" rtlCol="0">
            <a:spAutoFit/>
          </a:bodyPr>
          <a:lstStyle/>
          <a:p>
            <a:pPr marL="12700" marR="1287113">
              <a:lnSpc>
                <a:spcPct val="114000"/>
              </a:lnSpc>
              <a:spcBef>
                <a:spcPts val="500"/>
              </a:spcBef>
            </a:pPr>
            <a:r>
              <a:rPr sz="2800" spc="-5" dirty="0">
                <a:cs typeface="Calibri"/>
              </a:rPr>
              <a:t>This is </a:t>
            </a:r>
            <a:r>
              <a:rPr sz="2800" u="heavy" spc="-5" dirty="0">
                <a:cs typeface="Calibri"/>
              </a:rPr>
              <a:t>not </a:t>
            </a:r>
            <a:r>
              <a:rPr sz="2800" u="heavy" dirty="0">
                <a:cs typeface="Calibri"/>
              </a:rPr>
              <a:t>a </a:t>
            </a:r>
            <a:r>
              <a:rPr sz="2800" u="heavy" spc="-15" dirty="0">
                <a:cs typeface="Calibri"/>
              </a:rPr>
              <a:t>myth</a:t>
            </a:r>
            <a:r>
              <a:rPr sz="2800" spc="-15" dirty="0">
                <a:cs typeface="Calibri"/>
              </a:rPr>
              <a:t>, </a:t>
            </a:r>
            <a:r>
              <a:rPr sz="2800" dirty="0">
                <a:cs typeface="Calibri"/>
              </a:rPr>
              <a:t>but </a:t>
            </a:r>
            <a:r>
              <a:rPr sz="2800" spc="-5" dirty="0">
                <a:cs typeface="Calibri"/>
              </a:rPr>
              <a:t>it </a:t>
            </a:r>
            <a:r>
              <a:rPr sz="2800" spc="-15" dirty="0">
                <a:cs typeface="Calibri"/>
              </a:rPr>
              <a:t>represents </a:t>
            </a:r>
            <a:r>
              <a:rPr sz="2800" dirty="0">
                <a:cs typeface="Calibri"/>
              </a:rPr>
              <a:t>a </a:t>
            </a:r>
            <a:r>
              <a:rPr sz="2800" spc="-15" dirty="0">
                <a:cs typeface="Calibri"/>
              </a:rPr>
              <a:t>false </a:t>
            </a:r>
            <a:r>
              <a:rPr sz="2800" spc="-5" dirty="0">
                <a:cs typeface="Calibri"/>
              </a:rPr>
              <a:t>solution.</a:t>
            </a:r>
            <a:endParaRPr sz="2800" dirty="0">
              <a:cs typeface="Calibri"/>
            </a:endParaRPr>
          </a:p>
          <a:p>
            <a:pPr>
              <a:lnSpc>
                <a:spcPct val="114000"/>
              </a:lnSpc>
              <a:spcBef>
                <a:spcPts val="5"/>
              </a:spcBef>
            </a:pPr>
            <a:endParaRPr sz="4000" dirty="0">
              <a:cs typeface="Times New Roman"/>
            </a:endParaRPr>
          </a:p>
          <a:p>
            <a:pPr marL="12700" marR="5080">
              <a:lnSpc>
                <a:spcPct val="114000"/>
              </a:lnSpc>
            </a:pPr>
            <a:r>
              <a:rPr sz="2800" spc="-25" dirty="0">
                <a:cs typeface="Calibri"/>
              </a:rPr>
              <a:t>Every </a:t>
            </a:r>
            <a:r>
              <a:rPr sz="2800" spc="-15" dirty="0">
                <a:cs typeface="Calibri"/>
              </a:rPr>
              <a:t>environmental </a:t>
            </a:r>
            <a:r>
              <a:rPr sz="2800" spc="-11" dirty="0">
                <a:cs typeface="Calibri"/>
              </a:rPr>
              <a:t>problem </a:t>
            </a:r>
            <a:r>
              <a:rPr sz="2800" spc="-5" dirty="0">
                <a:cs typeface="Calibri"/>
              </a:rPr>
              <a:t>is </a:t>
            </a:r>
            <a:r>
              <a:rPr sz="2800" spc="-15" dirty="0">
                <a:cs typeface="Calibri"/>
              </a:rPr>
              <a:t>ultimately </a:t>
            </a:r>
            <a:r>
              <a:rPr sz="2800" dirty="0">
                <a:cs typeface="Calibri"/>
              </a:rPr>
              <a:t>a </a:t>
            </a:r>
            <a:r>
              <a:rPr sz="2800" spc="-11" dirty="0">
                <a:cs typeface="Calibri"/>
              </a:rPr>
              <a:t>population problem. </a:t>
            </a:r>
            <a:r>
              <a:rPr sz="2800" spc="-5" dirty="0">
                <a:cs typeface="Calibri"/>
              </a:rPr>
              <a:t>If the </a:t>
            </a:r>
            <a:r>
              <a:rPr sz="2800" spc="-35" dirty="0">
                <a:cs typeface="Calibri"/>
              </a:rPr>
              <a:t>world’s </a:t>
            </a:r>
            <a:r>
              <a:rPr sz="2800" spc="-11" dirty="0">
                <a:cs typeface="Calibri"/>
              </a:rPr>
              <a:t>population </a:t>
            </a:r>
            <a:r>
              <a:rPr sz="2800" spc="-20" dirty="0">
                <a:cs typeface="Calibri"/>
              </a:rPr>
              <a:t>were </a:t>
            </a:r>
            <a:r>
              <a:rPr sz="2800" spc="-5" dirty="0">
                <a:cs typeface="Calibri"/>
              </a:rPr>
              <a:t>only </a:t>
            </a:r>
            <a:r>
              <a:rPr sz="2800" dirty="0">
                <a:cs typeface="Calibri"/>
              </a:rPr>
              <a:t>100 </a:t>
            </a:r>
            <a:r>
              <a:rPr sz="2800" spc="-11" dirty="0">
                <a:cs typeface="Calibri"/>
              </a:rPr>
              <a:t>million </a:t>
            </a:r>
            <a:r>
              <a:rPr sz="2800" spc="-5" dirty="0">
                <a:cs typeface="Calibri"/>
              </a:rPr>
              <a:t>people, </a:t>
            </a:r>
            <a:r>
              <a:rPr sz="2800" spc="-15" dirty="0">
                <a:cs typeface="Calibri"/>
              </a:rPr>
              <a:t>we </a:t>
            </a:r>
            <a:r>
              <a:rPr sz="2800" spc="-11" dirty="0">
                <a:cs typeface="Calibri"/>
              </a:rPr>
              <a:t>would </a:t>
            </a:r>
            <a:r>
              <a:rPr sz="2800" dirty="0">
                <a:cs typeface="Calibri"/>
              </a:rPr>
              <a:t>be </a:t>
            </a:r>
            <a:r>
              <a:rPr sz="2800" spc="-11" dirty="0">
                <a:cs typeface="Calibri"/>
              </a:rPr>
              <a:t>hard-pressed </a:t>
            </a:r>
            <a:r>
              <a:rPr sz="2800" spc="-15" dirty="0">
                <a:cs typeface="Calibri"/>
              </a:rPr>
              <a:t>to </a:t>
            </a:r>
            <a:r>
              <a:rPr sz="2800" spc="-20" dirty="0">
                <a:cs typeface="Calibri"/>
              </a:rPr>
              <a:t>generate </a:t>
            </a:r>
            <a:r>
              <a:rPr sz="2800" spc="-5" dirty="0">
                <a:cs typeface="Calibri"/>
              </a:rPr>
              <a:t>enough </a:t>
            </a:r>
            <a:r>
              <a:rPr sz="2800" spc="-20" dirty="0">
                <a:cs typeface="Calibri"/>
              </a:rPr>
              <a:t>waste </a:t>
            </a:r>
            <a:r>
              <a:rPr sz="2800" spc="-15" dirty="0">
                <a:cs typeface="Calibri"/>
              </a:rPr>
              <a:t>to </a:t>
            </a:r>
            <a:r>
              <a:rPr sz="2800" spc="-11" dirty="0">
                <a:cs typeface="Calibri"/>
              </a:rPr>
              <a:t>overwhelm </a:t>
            </a:r>
            <a:r>
              <a:rPr sz="2800" spc="-35" dirty="0">
                <a:cs typeface="Calibri"/>
              </a:rPr>
              <a:t>nature’s </a:t>
            </a:r>
            <a:r>
              <a:rPr sz="2800" spc="-5" dirty="0">
                <a:cs typeface="Calibri"/>
              </a:rPr>
              <a:t>cleanup </a:t>
            </a:r>
            <a:r>
              <a:rPr sz="2800" spc="-20" dirty="0">
                <a:cs typeface="Calibri"/>
              </a:rPr>
              <a:t>systems. </a:t>
            </a:r>
            <a:r>
              <a:rPr sz="2800" spc="-55" dirty="0">
                <a:cs typeface="Calibri"/>
              </a:rPr>
              <a:t>We </a:t>
            </a:r>
            <a:r>
              <a:rPr sz="2800" spc="-11" dirty="0">
                <a:cs typeface="Calibri"/>
              </a:rPr>
              <a:t>could </a:t>
            </a:r>
            <a:r>
              <a:rPr lang="en-US" sz="2800" dirty="0">
                <a:cs typeface="Calibri"/>
              </a:rPr>
              <a:t>dispose</a:t>
            </a:r>
            <a:r>
              <a:rPr sz="2800" dirty="0">
                <a:cs typeface="Calibri"/>
              </a:rPr>
              <a:t> </a:t>
            </a:r>
            <a:r>
              <a:rPr sz="2800" spc="-5" dirty="0">
                <a:cs typeface="Calibri"/>
              </a:rPr>
              <a:t>all our </a:t>
            </a:r>
            <a:r>
              <a:rPr sz="2800" spc="-15" dirty="0">
                <a:cs typeface="Calibri"/>
              </a:rPr>
              <a:t>trash </a:t>
            </a:r>
            <a:r>
              <a:rPr sz="2800" spc="-5" dirty="0">
                <a:cs typeface="Calibri"/>
              </a:rPr>
              <a:t>in </a:t>
            </a:r>
            <a:r>
              <a:rPr sz="2800" dirty="0">
                <a:cs typeface="Calibri"/>
              </a:rPr>
              <a:t>a </a:t>
            </a:r>
            <a:r>
              <a:rPr sz="2800" spc="-5" dirty="0">
                <a:cs typeface="Calibri"/>
              </a:rPr>
              <a:t>landfill in some </a:t>
            </a:r>
            <a:r>
              <a:rPr sz="2800" spc="-15" dirty="0">
                <a:cs typeface="Calibri"/>
              </a:rPr>
              <a:t>remote area, </a:t>
            </a:r>
            <a:r>
              <a:rPr sz="2800" spc="-5" dirty="0">
                <a:cs typeface="Calibri"/>
              </a:rPr>
              <a:t>and nobody </a:t>
            </a:r>
            <a:r>
              <a:rPr sz="2800" spc="-11" dirty="0">
                <a:cs typeface="Calibri"/>
              </a:rPr>
              <a:t>would </a:t>
            </a:r>
            <a:r>
              <a:rPr sz="2800" spc="-5" dirty="0">
                <a:cs typeface="Calibri"/>
              </a:rPr>
              <a:t>notice.</a:t>
            </a:r>
            <a:endParaRPr sz="2800" dirty="0">
              <a:cs typeface="Calibri"/>
            </a:endParaRPr>
          </a:p>
        </p:txBody>
      </p:sp>
      <p:sp>
        <p:nvSpPr>
          <p:cNvPr id="6" name="Rectangle 5">
            <a:extLst>
              <a:ext uri="{FF2B5EF4-FFF2-40B4-BE49-F238E27FC236}">
                <a16:creationId xmlns:a16="http://schemas.microsoft.com/office/drawing/2014/main" id="{AA3D2FF7-EACC-4F63-8F16-D31C61083CF6}"/>
              </a:ext>
            </a:extLst>
          </p:cNvPr>
          <p:cNvSpPr/>
          <p:nvPr/>
        </p:nvSpPr>
        <p:spPr>
          <a:xfrm>
            <a:off x="2880099" y="245960"/>
            <a:ext cx="6431825" cy="707886"/>
          </a:xfrm>
          <a:prstGeom prst="rect">
            <a:avLst/>
          </a:prstGeom>
        </p:spPr>
        <p:txBody>
          <a:bodyPr wrap="none">
            <a:spAutoFit/>
          </a:bodyPr>
          <a:lstStyle/>
          <a:p>
            <a:pPr marL="12700" algn="ctr">
              <a:spcBef>
                <a:spcPts val="100"/>
              </a:spcBef>
            </a:pPr>
            <a:r>
              <a:rPr lang="en-US" sz="4000" b="1" dirty="0">
                <a:cs typeface="Calibri"/>
              </a:rPr>
              <a:t>Sustainability and Population</a:t>
            </a:r>
          </a:p>
        </p:txBody>
      </p:sp>
      <p:cxnSp>
        <p:nvCxnSpPr>
          <p:cNvPr id="7" name="Straight Connector 6">
            <a:extLst>
              <a:ext uri="{FF2B5EF4-FFF2-40B4-BE49-F238E27FC236}">
                <a16:creationId xmlns:a16="http://schemas.microsoft.com/office/drawing/2014/main" id="{24255D95-1FA3-4A4C-8DEC-DF69562E1441}"/>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0672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28800" y="175998"/>
            <a:ext cx="8458200" cy="707886"/>
          </a:xfrm>
          <a:prstGeom prst="rect">
            <a:avLst/>
          </a:prstGeom>
        </p:spPr>
        <p:txBody>
          <a:bodyPr wrap="square">
            <a:spAutoFit/>
          </a:bodyPr>
          <a:lstStyle/>
          <a:p>
            <a:r>
              <a:rPr lang="en-US" sz="4000" b="1" dirty="0"/>
              <a:t>The Great Pacific Garbage Patch</a:t>
            </a:r>
            <a:endParaRPr lang="en-US" sz="4000" dirty="0"/>
          </a:p>
        </p:txBody>
      </p:sp>
      <p:sp>
        <p:nvSpPr>
          <p:cNvPr id="4" name="Rectangle 3"/>
          <p:cNvSpPr/>
          <p:nvPr/>
        </p:nvSpPr>
        <p:spPr>
          <a:xfrm>
            <a:off x="185351" y="5486401"/>
            <a:ext cx="10101649" cy="923330"/>
          </a:xfrm>
          <a:prstGeom prst="rect">
            <a:avLst/>
          </a:prstGeom>
        </p:spPr>
        <p:txBody>
          <a:bodyPr wrap="square">
            <a:spAutoFit/>
          </a:bodyPr>
          <a:lstStyle/>
          <a:p>
            <a:r>
              <a:rPr lang="en-US" dirty="0"/>
              <a:t>Floating at or just below the surface with a surface area of two </a:t>
            </a:r>
            <a:r>
              <a:rPr lang="en-US" dirty="0" err="1"/>
              <a:t>Texases</a:t>
            </a:r>
            <a:r>
              <a:rPr lang="en-US" dirty="0"/>
              <a:t> a depth of up to 90 feet.</a:t>
            </a:r>
          </a:p>
          <a:p>
            <a:r>
              <a:rPr lang="en-US" dirty="0"/>
              <a:t>Almost 90% of the patch is plastic waste.</a:t>
            </a:r>
          </a:p>
          <a:p>
            <a:endParaRPr lang="en-US"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06133" y="1419945"/>
            <a:ext cx="6524978" cy="4027135"/>
          </a:xfrm>
          <a:prstGeom prst="rect">
            <a:avLst/>
          </a:prstGeom>
        </p:spPr>
      </p:pic>
      <p:sp>
        <p:nvSpPr>
          <p:cNvPr id="5" name="TextBox 4"/>
          <p:cNvSpPr txBox="1"/>
          <p:nvPr/>
        </p:nvSpPr>
        <p:spPr>
          <a:xfrm>
            <a:off x="7733346" y="6548230"/>
            <a:ext cx="4186852" cy="276999"/>
          </a:xfrm>
          <a:prstGeom prst="rect">
            <a:avLst/>
          </a:prstGeom>
          <a:noFill/>
        </p:spPr>
        <p:txBody>
          <a:bodyPr wrap="none" rtlCol="0">
            <a:spAutoFit/>
          </a:bodyPr>
          <a:lstStyle/>
          <a:p>
            <a:r>
              <a:rPr lang="en-CA" sz="1200" dirty="0"/>
              <a:t>https://phys.org/news/2018-03-pacific-plastic-dump-larger.html</a:t>
            </a:r>
          </a:p>
        </p:txBody>
      </p:sp>
      <p:cxnSp>
        <p:nvCxnSpPr>
          <p:cNvPr id="6" name="Straight Connector 5">
            <a:extLst>
              <a:ext uri="{FF2B5EF4-FFF2-40B4-BE49-F238E27FC236}">
                <a16:creationId xmlns:a16="http://schemas.microsoft.com/office/drawing/2014/main" id="{FA0DEA70-E9FA-2948-A000-2FAFB04C0E53}"/>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756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463040" y="1590390"/>
            <a:ext cx="9464040" cy="4624214"/>
          </a:xfrm>
          <a:prstGeom prst="rect">
            <a:avLst/>
          </a:prstGeom>
        </p:spPr>
        <p:txBody>
          <a:bodyPr vert="horz" wrap="square" lIns="0" tIns="55879" rIns="0" bIns="0" rtlCol="0">
            <a:spAutoFit/>
          </a:bodyPr>
          <a:lstStyle/>
          <a:p>
            <a:pPr marL="12700" marR="5080">
              <a:lnSpc>
                <a:spcPct val="114000"/>
              </a:lnSpc>
              <a:spcBef>
                <a:spcPts val="439"/>
              </a:spcBef>
            </a:pPr>
            <a:r>
              <a:rPr sz="2600" spc="-15" dirty="0">
                <a:cs typeface="Calibri"/>
              </a:rPr>
              <a:t>Population experts agree </a:t>
            </a:r>
            <a:r>
              <a:rPr sz="2600" spc="-11" dirty="0">
                <a:cs typeface="Calibri"/>
              </a:rPr>
              <a:t>that </a:t>
            </a:r>
            <a:r>
              <a:rPr sz="2600" spc="-5" dirty="0">
                <a:cs typeface="Calibri"/>
              </a:rPr>
              <a:t>the </a:t>
            </a:r>
            <a:r>
              <a:rPr sz="2600" spc="-11" dirty="0">
                <a:cs typeface="Calibri"/>
              </a:rPr>
              <a:t>best </a:t>
            </a:r>
            <a:r>
              <a:rPr sz="2600" spc="-31" dirty="0">
                <a:cs typeface="Calibri"/>
              </a:rPr>
              <a:t>way </a:t>
            </a:r>
            <a:r>
              <a:rPr sz="2600" spc="-15" dirty="0">
                <a:cs typeface="Calibri"/>
              </a:rPr>
              <a:t>to </a:t>
            </a:r>
            <a:r>
              <a:rPr sz="2600" spc="-11" dirty="0">
                <a:cs typeface="Calibri"/>
              </a:rPr>
              <a:t>limit population </a:t>
            </a:r>
            <a:r>
              <a:rPr sz="2600" spc="-5" dirty="0">
                <a:cs typeface="Calibri"/>
              </a:rPr>
              <a:t>is </a:t>
            </a:r>
            <a:r>
              <a:rPr sz="2600" spc="-15" dirty="0">
                <a:cs typeface="Calibri"/>
              </a:rPr>
              <a:t>to educate </a:t>
            </a:r>
            <a:r>
              <a:rPr sz="2600" spc="-11" dirty="0">
                <a:cs typeface="Calibri"/>
              </a:rPr>
              <a:t>women </a:t>
            </a:r>
            <a:r>
              <a:rPr sz="2600" spc="-5" dirty="0">
                <a:cs typeface="Calibri"/>
              </a:rPr>
              <a:t>and </a:t>
            </a:r>
            <a:r>
              <a:rPr sz="2600" spc="-15" dirty="0">
                <a:cs typeface="Calibri"/>
              </a:rPr>
              <a:t>raise </a:t>
            </a:r>
            <a:r>
              <a:rPr sz="2600" spc="-5" dirty="0">
                <a:cs typeface="Calibri"/>
              </a:rPr>
              <a:t>the </a:t>
            </a:r>
            <a:r>
              <a:rPr sz="2600" spc="-15" dirty="0">
                <a:cs typeface="Calibri"/>
              </a:rPr>
              <a:t>standard </a:t>
            </a:r>
            <a:r>
              <a:rPr sz="2600" spc="-5" dirty="0">
                <a:cs typeface="Calibri"/>
              </a:rPr>
              <a:t>of living </a:t>
            </a:r>
            <a:r>
              <a:rPr lang="en-US" sz="2600" spc="-15" dirty="0">
                <a:cs typeface="Calibri"/>
              </a:rPr>
              <a:t>overall</a:t>
            </a:r>
            <a:r>
              <a:rPr sz="2600" spc="-15" dirty="0">
                <a:cs typeface="Calibri"/>
              </a:rPr>
              <a:t> </a:t>
            </a:r>
            <a:r>
              <a:rPr sz="2600" spc="-5" dirty="0">
                <a:cs typeface="Calibri"/>
              </a:rPr>
              <a:t>in </a:t>
            </a:r>
            <a:r>
              <a:rPr sz="2600" spc="-11" dirty="0">
                <a:cs typeface="Calibri"/>
              </a:rPr>
              <a:t>developing countries.</a:t>
            </a:r>
            <a:endParaRPr lang="en-US" sz="2600" spc="-11" dirty="0">
              <a:cs typeface="Calibri"/>
            </a:endParaRPr>
          </a:p>
          <a:p>
            <a:pPr marL="12700" marR="5080">
              <a:lnSpc>
                <a:spcPct val="114000"/>
              </a:lnSpc>
            </a:pPr>
            <a:endParaRPr lang="en-US" sz="2200" spc="-11" dirty="0">
              <a:cs typeface="Calibri"/>
            </a:endParaRPr>
          </a:p>
          <a:p>
            <a:pPr marL="12700" marR="5080">
              <a:lnSpc>
                <a:spcPct val="114000"/>
              </a:lnSpc>
              <a:spcBef>
                <a:spcPts val="439"/>
              </a:spcBef>
            </a:pPr>
            <a:r>
              <a:rPr sz="2600" dirty="0">
                <a:cs typeface="Calibri"/>
              </a:rPr>
              <a:t>But </a:t>
            </a:r>
            <a:r>
              <a:rPr sz="2600" spc="-11" dirty="0">
                <a:cs typeface="Calibri"/>
              </a:rPr>
              <a:t>that </a:t>
            </a:r>
            <a:r>
              <a:rPr sz="2600" spc="-25" dirty="0">
                <a:cs typeface="Calibri"/>
              </a:rPr>
              <a:t>strategy </a:t>
            </a:r>
            <a:r>
              <a:rPr sz="2600" spc="-11" dirty="0">
                <a:cs typeface="Calibri"/>
              </a:rPr>
              <a:t>cannot </a:t>
            </a:r>
            <a:r>
              <a:rPr sz="2600" spc="-5" dirty="0">
                <a:cs typeface="Calibri"/>
              </a:rPr>
              <a:t>possibly happen quickly enough </a:t>
            </a:r>
            <a:r>
              <a:rPr sz="2600" spc="-15" dirty="0">
                <a:cs typeface="Calibri"/>
              </a:rPr>
              <a:t>to </a:t>
            </a:r>
            <a:r>
              <a:rPr sz="2600" dirty="0">
                <a:cs typeface="Calibri"/>
              </a:rPr>
              <a:t>put a </a:t>
            </a:r>
            <a:r>
              <a:rPr sz="2600" spc="-11" dirty="0">
                <a:cs typeface="Calibri"/>
              </a:rPr>
              <a:t>dent </a:t>
            </a:r>
            <a:r>
              <a:rPr sz="2600" spc="-5" dirty="0">
                <a:cs typeface="Calibri"/>
              </a:rPr>
              <a:t>in the </a:t>
            </a:r>
            <a:r>
              <a:rPr sz="2600" spc="-11" dirty="0">
                <a:cs typeface="Calibri"/>
              </a:rPr>
              <a:t>population </a:t>
            </a:r>
            <a:r>
              <a:rPr sz="2600" spc="-5" dirty="0">
                <a:cs typeface="Calibri"/>
              </a:rPr>
              <a:t>on </a:t>
            </a:r>
            <a:r>
              <a:rPr sz="2600" spc="-20" dirty="0">
                <a:cs typeface="Calibri"/>
              </a:rPr>
              <a:t>any </a:t>
            </a:r>
            <a:r>
              <a:rPr sz="2600" spc="-11" dirty="0">
                <a:cs typeface="Calibri"/>
              </a:rPr>
              <a:t>useful timescale.</a:t>
            </a:r>
            <a:endParaRPr lang="en-US" sz="2600" spc="-11" dirty="0">
              <a:cs typeface="Calibri"/>
            </a:endParaRPr>
          </a:p>
          <a:p>
            <a:pPr marL="12700" marR="5080">
              <a:lnSpc>
                <a:spcPct val="114000"/>
              </a:lnSpc>
            </a:pPr>
            <a:endParaRPr lang="en-US" sz="2200" spc="-11" dirty="0">
              <a:cs typeface="Calibri"/>
            </a:endParaRPr>
          </a:p>
          <a:p>
            <a:pPr marL="12700" marR="5080">
              <a:lnSpc>
                <a:spcPct val="114000"/>
              </a:lnSpc>
              <a:spcBef>
                <a:spcPts val="439"/>
              </a:spcBef>
            </a:pPr>
            <a:r>
              <a:rPr sz="2600" spc="-5" dirty="0">
                <a:cs typeface="Calibri"/>
              </a:rPr>
              <a:t>The </a:t>
            </a:r>
            <a:r>
              <a:rPr sz="2600" spc="-15" dirty="0">
                <a:cs typeface="Calibri"/>
              </a:rPr>
              <a:t>U.N. </a:t>
            </a:r>
            <a:r>
              <a:rPr sz="2600" spc="-11" dirty="0">
                <a:cs typeface="Calibri"/>
              </a:rPr>
              <a:t>projects that </a:t>
            </a:r>
            <a:r>
              <a:rPr sz="2600" spc="-5" dirty="0">
                <a:cs typeface="Calibri"/>
              </a:rPr>
              <a:t>the </a:t>
            </a:r>
            <a:r>
              <a:rPr sz="2600" spc="-11" dirty="0">
                <a:cs typeface="Calibri"/>
              </a:rPr>
              <a:t>planet </a:t>
            </a:r>
            <a:r>
              <a:rPr sz="2600" spc="-5" dirty="0">
                <a:cs typeface="Calibri"/>
              </a:rPr>
              <a:t>will </a:t>
            </a:r>
            <a:r>
              <a:rPr sz="2600" spc="-20" dirty="0">
                <a:cs typeface="Calibri"/>
              </a:rPr>
              <a:t>have </a:t>
            </a:r>
            <a:r>
              <a:rPr sz="2600" spc="-15" dirty="0">
                <a:cs typeface="Calibri"/>
              </a:rPr>
              <a:t>to sustain </a:t>
            </a:r>
            <a:r>
              <a:rPr sz="2600" spc="-5" dirty="0">
                <a:cs typeface="Calibri"/>
              </a:rPr>
              <a:t>another </a:t>
            </a:r>
            <a:r>
              <a:rPr sz="2600" dirty="0">
                <a:cs typeface="Calibri"/>
              </a:rPr>
              <a:t>2.6 </a:t>
            </a:r>
            <a:r>
              <a:rPr sz="2600" spc="-11" dirty="0">
                <a:cs typeface="Calibri"/>
              </a:rPr>
              <a:t>billion </a:t>
            </a:r>
            <a:r>
              <a:rPr sz="2600" spc="-5" dirty="0">
                <a:cs typeface="Calibri"/>
              </a:rPr>
              <a:t>people by </a:t>
            </a:r>
            <a:r>
              <a:rPr sz="2600" dirty="0">
                <a:cs typeface="Calibri"/>
              </a:rPr>
              <a:t>2050. But </a:t>
            </a:r>
            <a:r>
              <a:rPr sz="2600" spc="-15" dirty="0">
                <a:cs typeface="Calibri"/>
              </a:rPr>
              <a:t>even at </a:t>
            </a:r>
            <a:r>
              <a:rPr sz="2600" spc="-5" dirty="0">
                <a:cs typeface="Calibri"/>
              </a:rPr>
              <a:t>the </a:t>
            </a:r>
            <a:r>
              <a:rPr sz="2600" spc="-15" dirty="0">
                <a:cs typeface="Calibri"/>
              </a:rPr>
              <a:t>current </a:t>
            </a:r>
            <a:r>
              <a:rPr sz="2600" spc="-11" dirty="0">
                <a:cs typeface="Calibri"/>
              </a:rPr>
              <a:t>population </a:t>
            </a:r>
            <a:r>
              <a:rPr sz="2600" spc="-15" dirty="0">
                <a:cs typeface="Calibri"/>
              </a:rPr>
              <a:t>level </a:t>
            </a:r>
            <a:r>
              <a:rPr sz="2600" spc="-5" dirty="0">
                <a:cs typeface="Calibri"/>
              </a:rPr>
              <a:t>of </a:t>
            </a:r>
            <a:r>
              <a:rPr sz="2600" dirty="0">
                <a:cs typeface="Calibri"/>
              </a:rPr>
              <a:t>7 </a:t>
            </a:r>
            <a:r>
              <a:rPr sz="2600" spc="-11" dirty="0">
                <a:cs typeface="Calibri"/>
              </a:rPr>
              <a:t>billion</a:t>
            </a:r>
            <a:r>
              <a:rPr lang="en-US" sz="2600" spc="-11" dirty="0">
                <a:cs typeface="Calibri"/>
              </a:rPr>
              <a:t> people</a:t>
            </a:r>
            <a:r>
              <a:rPr sz="2600" spc="-11" dirty="0">
                <a:cs typeface="Calibri"/>
              </a:rPr>
              <a:t>, </a:t>
            </a:r>
            <a:r>
              <a:rPr sz="2600" spc="-31" dirty="0">
                <a:cs typeface="Calibri"/>
              </a:rPr>
              <a:t>we’re </a:t>
            </a:r>
            <a:r>
              <a:rPr sz="2600" spc="-5" dirty="0">
                <a:cs typeface="Calibri"/>
              </a:rPr>
              <a:t>using </a:t>
            </a:r>
            <a:r>
              <a:rPr sz="2600" dirty="0">
                <a:cs typeface="Calibri"/>
              </a:rPr>
              <a:t>up </a:t>
            </a:r>
            <a:r>
              <a:rPr sz="2600" spc="-15" dirty="0">
                <a:cs typeface="Calibri"/>
              </a:rPr>
              <a:t>resources at </a:t>
            </a:r>
            <a:r>
              <a:rPr sz="2600" spc="-5" dirty="0">
                <a:cs typeface="Calibri"/>
              </a:rPr>
              <a:t>an </a:t>
            </a:r>
            <a:r>
              <a:rPr sz="2600" spc="-11" dirty="0">
                <a:cs typeface="Calibri"/>
              </a:rPr>
              <a:t>unsustainable</a:t>
            </a:r>
            <a:r>
              <a:rPr sz="2600" spc="-60" dirty="0">
                <a:cs typeface="Calibri"/>
              </a:rPr>
              <a:t> </a:t>
            </a:r>
            <a:r>
              <a:rPr sz="2600" spc="-25" dirty="0">
                <a:cs typeface="Calibri"/>
              </a:rPr>
              <a:t>rate.</a:t>
            </a:r>
            <a:endParaRPr sz="2600" dirty="0">
              <a:cs typeface="Calibri"/>
            </a:endParaRPr>
          </a:p>
        </p:txBody>
      </p:sp>
      <p:sp>
        <p:nvSpPr>
          <p:cNvPr id="4" name="Rectangle 3">
            <a:extLst>
              <a:ext uri="{FF2B5EF4-FFF2-40B4-BE49-F238E27FC236}">
                <a16:creationId xmlns:a16="http://schemas.microsoft.com/office/drawing/2014/main" id="{5FDBCA37-9030-448C-ACAE-4F764CE95001}"/>
              </a:ext>
            </a:extLst>
          </p:cNvPr>
          <p:cNvSpPr/>
          <p:nvPr/>
        </p:nvSpPr>
        <p:spPr>
          <a:xfrm>
            <a:off x="2880099" y="230720"/>
            <a:ext cx="6431825" cy="707886"/>
          </a:xfrm>
          <a:prstGeom prst="rect">
            <a:avLst/>
          </a:prstGeom>
        </p:spPr>
        <p:txBody>
          <a:bodyPr wrap="none">
            <a:spAutoFit/>
          </a:bodyPr>
          <a:lstStyle/>
          <a:p>
            <a:pPr marL="12700" algn="ctr">
              <a:spcBef>
                <a:spcPts val="100"/>
              </a:spcBef>
            </a:pPr>
            <a:r>
              <a:rPr lang="en-US" sz="4000" b="1" dirty="0">
                <a:cs typeface="Calibri"/>
              </a:rPr>
              <a:t>Sustainability and Population</a:t>
            </a:r>
          </a:p>
        </p:txBody>
      </p:sp>
      <p:cxnSp>
        <p:nvCxnSpPr>
          <p:cNvPr id="5" name="Straight Connector 4">
            <a:extLst>
              <a:ext uri="{FF2B5EF4-FFF2-40B4-BE49-F238E27FC236}">
                <a16:creationId xmlns:a16="http://schemas.microsoft.com/office/drawing/2014/main" id="{E17DFA6C-0E22-456F-8AA1-AC7A62F53CA9}"/>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36713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225330" y="2617301"/>
            <a:ext cx="9741339" cy="1722076"/>
          </a:xfrm>
          <a:prstGeom prst="rect">
            <a:avLst/>
          </a:prstGeom>
        </p:spPr>
        <p:txBody>
          <a:bodyPr vert="horz" wrap="square" lIns="0" tIns="85091" rIns="0" bIns="0" rtlCol="0" anchor="ctr">
            <a:spAutoFit/>
          </a:bodyPr>
          <a:lstStyle/>
          <a:p>
            <a:pPr marL="12700" marR="5080" algn="ctr">
              <a:lnSpc>
                <a:spcPct val="114000"/>
              </a:lnSpc>
              <a:tabLst>
                <a:tab pos="5027805" algn="l"/>
              </a:tabLst>
            </a:pPr>
            <a:r>
              <a:rPr sz="4800" spc="-5" dirty="0">
                <a:cs typeface="Calibri"/>
              </a:rPr>
              <a:t>Once </a:t>
            </a:r>
            <a:r>
              <a:rPr sz="4800" spc="-20" dirty="0">
                <a:cs typeface="Calibri"/>
              </a:rPr>
              <a:t>you understand </a:t>
            </a:r>
            <a:r>
              <a:rPr sz="4800" dirty="0">
                <a:cs typeface="Calibri"/>
              </a:rPr>
              <a:t>the </a:t>
            </a:r>
            <a:r>
              <a:rPr sz="4800" spc="-11" dirty="0">
                <a:cs typeface="Calibri"/>
              </a:rPr>
              <a:t>concept, </a:t>
            </a:r>
            <a:r>
              <a:rPr sz="4800" spc="-5" dirty="0">
                <a:cs typeface="Calibri"/>
              </a:rPr>
              <a:t>living</a:t>
            </a:r>
            <a:r>
              <a:rPr sz="4800" spc="11" dirty="0">
                <a:cs typeface="Calibri"/>
              </a:rPr>
              <a:t> </a:t>
            </a:r>
            <a:r>
              <a:rPr sz="4800" spc="-15" dirty="0">
                <a:cs typeface="Calibri"/>
              </a:rPr>
              <a:t>sustainably</a:t>
            </a:r>
            <a:r>
              <a:rPr sz="4800" spc="15" dirty="0">
                <a:cs typeface="Calibri"/>
              </a:rPr>
              <a:t> </a:t>
            </a:r>
            <a:r>
              <a:rPr sz="4800" spc="-5" dirty="0">
                <a:cs typeface="Calibri"/>
              </a:rPr>
              <a:t>is</a:t>
            </a:r>
            <a:r>
              <a:rPr lang="en-US" sz="4800" spc="-5" dirty="0">
                <a:cs typeface="Calibri"/>
              </a:rPr>
              <a:t> </a:t>
            </a:r>
            <a:r>
              <a:rPr lang="en-US" sz="4800" dirty="0">
                <a:cs typeface="Calibri"/>
              </a:rPr>
              <a:t>easy</a:t>
            </a:r>
            <a:r>
              <a:rPr sz="4800" spc="-35" dirty="0">
                <a:cs typeface="Calibri"/>
              </a:rPr>
              <a:t> </a:t>
            </a:r>
            <a:r>
              <a:rPr sz="4800" spc="-25" dirty="0">
                <a:cs typeface="Calibri"/>
              </a:rPr>
              <a:t>to </a:t>
            </a:r>
            <a:r>
              <a:rPr sz="4800" spc="-15" dirty="0">
                <a:cs typeface="Calibri"/>
              </a:rPr>
              <a:t>figure</a:t>
            </a:r>
            <a:r>
              <a:rPr sz="4800" spc="-5" dirty="0">
                <a:cs typeface="Calibri"/>
              </a:rPr>
              <a:t> out.</a:t>
            </a:r>
            <a:endParaRPr sz="4800" dirty="0">
              <a:cs typeface="Calibri"/>
            </a:endParaRPr>
          </a:p>
        </p:txBody>
      </p:sp>
      <p:sp>
        <p:nvSpPr>
          <p:cNvPr id="4" name="Rectangle 3">
            <a:extLst>
              <a:ext uri="{FF2B5EF4-FFF2-40B4-BE49-F238E27FC236}">
                <a16:creationId xmlns:a16="http://schemas.microsoft.com/office/drawing/2014/main" id="{28B39362-B99D-49AA-A289-F959ECDDFE29}"/>
              </a:ext>
            </a:extLst>
          </p:cNvPr>
          <p:cNvSpPr/>
          <p:nvPr/>
        </p:nvSpPr>
        <p:spPr>
          <a:xfrm>
            <a:off x="4930911" y="185000"/>
            <a:ext cx="2330190" cy="707886"/>
          </a:xfrm>
          <a:prstGeom prst="rect">
            <a:avLst/>
          </a:prstGeom>
        </p:spPr>
        <p:txBody>
          <a:bodyPr wrap="none">
            <a:spAutoFit/>
          </a:bodyPr>
          <a:lstStyle/>
          <a:p>
            <a:pPr marL="12700" algn="ctr">
              <a:spcBef>
                <a:spcPts val="100"/>
              </a:spcBef>
            </a:pPr>
            <a:r>
              <a:rPr lang="en-US" sz="4000" b="1" dirty="0">
                <a:cs typeface="Calibri"/>
              </a:rPr>
              <a:t>Myth</a:t>
            </a:r>
            <a:r>
              <a:rPr lang="en-US" sz="4000" b="1" spc="-91" dirty="0">
                <a:cs typeface="Calibri"/>
              </a:rPr>
              <a:t> #10</a:t>
            </a:r>
            <a:r>
              <a:rPr lang="en-US" sz="4000" b="1" dirty="0">
                <a:cs typeface="Calibri"/>
              </a:rPr>
              <a:t>:</a:t>
            </a:r>
          </a:p>
        </p:txBody>
      </p:sp>
      <p:cxnSp>
        <p:nvCxnSpPr>
          <p:cNvPr id="5" name="Straight Connector 4">
            <a:extLst>
              <a:ext uri="{FF2B5EF4-FFF2-40B4-BE49-F238E27FC236}">
                <a16:creationId xmlns:a16="http://schemas.microsoft.com/office/drawing/2014/main" id="{D2E9E040-4B15-47AD-8F19-09E50A988300}"/>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38854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214820" y="1815907"/>
            <a:ext cx="9762359" cy="2492221"/>
          </a:xfrm>
          <a:prstGeom prst="rect">
            <a:avLst/>
          </a:prstGeom>
        </p:spPr>
        <p:txBody>
          <a:bodyPr vert="horz" wrap="square" lIns="0" tIns="63500" rIns="0" bIns="0" rtlCol="0">
            <a:spAutoFit/>
          </a:bodyPr>
          <a:lstStyle/>
          <a:p>
            <a:pPr marL="12700" marR="5080">
              <a:lnSpc>
                <a:spcPct val="114000"/>
              </a:lnSpc>
              <a:spcBef>
                <a:spcPts val="500"/>
              </a:spcBef>
            </a:pPr>
            <a:r>
              <a:rPr sz="2800" spc="-5" dirty="0">
                <a:cs typeface="Calibri"/>
              </a:rPr>
              <a:t>All </a:t>
            </a:r>
            <a:r>
              <a:rPr sz="2800" spc="-15" dirty="0">
                <a:cs typeface="Calibri"/>
              </a:rPr>
              <a:t>too </a:t>
            </a:r>
            <a:r>
              <a:rPr sz="2800" spc="-11" dirty="0">
                <a:cs typeface="Calibri"/>
              </a:rPr>
              <a:t>often, </a:t>
            </a:r>
            <a:r>
              <a:rPr sz="2800" dirty="0">
                <a:cs typeface="Calibri"/>
              </a:rPr>
              <a:t>a </a:t>
            </a:r>
            <a:r>
              <a:rPr sz="2800" spc="-5" dirty="0">
                <a:cs typeface="Calibri"/>
              </a:rPr>
              <a:t>choice </a:t>
            </a:r>
            <a:r>
              <a:rPr sz="2800" spc="-11" dirty="0">
                <a:cs typeface="Calibri"/>
              </a:rPr>
              <a:t>that </a:t>
            </a:r>
            <a:r>
              <a:rPr sz="2800" spc="-5" dirty="0">
                <a:cs typeface="Calibri"/>
              </a:rPr>
              <a:t>seems </a:t>
            </a:r>
            <a:r>
              <a:rPr sz="2800" spc="-11" dirty="0">
                <a:cs typeface="Calibri"/>
              </a:rPr>
              <a:t>sustainable </a:t>
            </a:r>
            <a:r>
              <a:rPr sz="2800" spc="-5" dirty="0">
                <a:cs typeface="Calibri"/>
              </a:rPr>
              <a:t>turns out on closer </a:t>
            </a:r>
            <a:r>
              <a:rPr sz="2800" spc="-15" dirty="0">
                <a:cs typeface="Calibri"/>
              </a:rPr>
              <a:t>examination to </a:t>
            </a:r>
            <a:r>
              <a:rPr sz="2800" dirty="0">
                <a:cs typeface="Calibri"/>
              </a:rPr>
              <a:t>be</a:t>
            </a:r>
            <a:r>
              <a:rPr sz="2800" spc="-11" dirty="0">
                <a:cs typeface="Calibri"/>
              </a:rPr>
              <a:t> problematic.</a:t>
            </a:r>
            <a:endParaRPr sz="2800" dirty="0">
              <a:cs typeface="Calibri"/>
            </a:endParaRPr>
          </a:p>
          <a:p>
            <a:pPr>
              <a:lnSpc>
                <a:spcPct val="114000"/>
              </a:lnSpc>
              <a:spcBef>
                <a:spcPts val="5"/>
              </a:spcBef>
            </a:pPr>
            <a:endParaRPr sz="2800" dirty="0">
              <a:cs typeface="Times New Roman"/>
            </a:endParaRPr>
          </a:p>
          <a:p>
            <a:pPr marL="12700" marR="424804">
              <a:lnSpc>
                <a:spcPct val="114000"/>
              </a:lnSpc>
              <a:spcBef>
                <a:spcPts val="5"/>
              </a:spcBef>
            </a:pPr>
            <a:r>
              <a:rPr sz="2800" spc="-11" dirty="0">
                <a:cs typeface="Calibri"/>
              </a:rPr>
              <a:t>Probably </a:t>
            </a:r>
            <a:r>
              <a:rPr sz="2800" spc="-5" dirty="0">
                <a:cs typeface="Calibri"/>
              </a:rPr>
              <a:t>the </a:t>
            </a:r>
            <a:r>
              <a:rPr sz="2800" spc="-11" dirty="0">
                <a:cs typeface="Calibri"/>
              </a:rPr>
              <a:t>best </a:t>
            </a:r>
            <a:r>
              <a:rPr sz="2800" spc="-15" dirty="0">
                <a:cs typeface="Calibri"/>
              </a:rPr>
              <a:t>current </a:t>
            </a:r>
            <a:r>
              <a:rPr sz="2800" spc="-20" dirty="0">
                <a:cs typeface="Calibri"/>
              </a:rPr>
              <a:t>example </a:t>
            </a:r>
            <a:r>
              <a:rPr sz="2800" spc="-5" dirty="0">
                <a:cs typeface="Calibri"/>
              </a:rPr>
              <a:t>is the rush </a:t>
            </a:r>
            <a:r>
              <a:rPr sz="2800" spc="-15" dirty="0">
                <a:cs typeface="Calibri"/>
              </a:rPr>
              <a:t>to </a:t>
            </a:r>
            <a:r>
              <a:rPr sz="2800" spc="-11" dirty="0">
                <a:cs typeface="Calibri"/>
              </a:rPr>
              <a:t>produce </a:t>
            </a:r>
            <a:r>
              <a:rPr sz="2800" spc="-5" dirty="0">
                <a:cs typeface="Calibri"/>
              </a:rPr>
              <a:t>ethanol </a:t>
            </a:r>
            <a:r>
              <a:rPr sz="2800" spc="-25" dirty="0">
                <a:cs typeface="Calibri"/>
              </a:rPr>
              <a:t>for </a:t>
            </a:r>
            <a:r>
              <a:rPr sz="2800" spc="-5" dirty="0">
                <a:cs typeface="Calibri"/>
              </a:rPr>
              <a:t>fuel </a:t>
            </a:r>
            <a:r>
              <a:rPr sz="2800" spc="-15" dirty="0">
                <a:cs typeface="Calibri"/>
              </a:rPr>
              <a:t>from</a:t>
            </a:r>
            <a:r>
              <a:rPr sz="2800" spc="-11" dirty="0">
                <a:cs typeface="Calibri"/>
              </a:rPr>
              <a:t> corn.</a:t>
            </a:r>
            <a:endParaRPr lang="en-US" sz="2800" dirty="0">
              <a:cs typeface="Calibri"/>
            </a:endParaRPr>
          </a:p>
        </p:txBody>
      </p:sp>
      <p:sp>
        <p:nvSpPr>
          <p:cNvPr id="5" name="TextBox 4"/>
          <p:cNvSpPr txBox="1"/>
          <p:nvPr/>
        </p:nvSpPr>
        <p:spPr>
          <a:xfrm>
            <a:off x="2116896" y="4678577"/>
            <a:ext cx="7958204" cy="820225"/>
          </a:xfrm>
          <a:prstGeom prst="rect">
            <a:avLst/>
          </a:prstGeom>
          <a:noFill/>
        </p:spPr>
        <p:txBody>
          <a:bodyPr wrap="none" rtlCol="0">
            <a:spAutoFit/>
          </a:bodyPr>
          <a:lstStyle/>
          <a:p>
            <a:pPr algn="ctr">
              <a:lnSpc>
                <a:spcPct val="114000"/>
              </a:lnSpc>
            </a:pPr>
            <a:r>
              <a:rPr lang="en-US" sz="4400" spc="-11" dirty="0">
                <a:cs typeface="Calibri"/>
              </a:rPr>
              <a:t>What </a:t>
            </a:r>
            <a:r>
              <a:rPr lang="en-US" sz="4400" spc="-5" dirty="0">
                <a:cs typeface="Calibri"/>
              </a:rPr>
              <a:t>are the issues with</a:t>
            </a:r>
            <a:r>
              <a:rPr lang="en-US" sz="4400" spc="-60" dirty="0">
                <a:cs typeface="Calibri"/>
              </a:rPr>
              <a:t> </a:t>
            </a:r>
            <a:r>
              <a:rPr lang="en-US" sz="4400" spc="-11" dirty="0">
                <a:cs typeface="Calibri"/>
              </a:rPr>
              <a:t>ethanol?</a:t>
            </a:r>
            <a:endParaRPr lang="en-US" sz="4400" dirty="0">
              <a:cs typeface="Calibri"/>
            </a:endParaRPr>
          </a:p>
        </p:txBody>
      </p:sp>
      <p:sp>
        <p:nvSpPr>
          <p:cNvPr id="4" name="Rectangle 3">
            <a:extLst>
              <a:ext uri="{FF2B5EF4-FFF2-40B4-BE49-F238E27FC236}">
                <a16:creationId xmlns:a16="http://schemas.microsoft.com/office/drawing/2014/main" id="{A79AD84E-F75D-4962-BCD9-ABC1A4C36B1E}"/>
              </a:ext>
            </a:extLst>
          </p:cNvPr>
          <p:cNvSpPr/>
          <p:nvPr/>
        </p:nvSpPr>
        <p:spPr>
          <a:xfrm>
            <a:off x="3593337" y="230720"/>
            <a:ext cx="5005346" cy="707886"/>
          </a:xfrm>
          <a:prstGeom prst="rect">
            <a:avLst/>
          </a:prstGeom>
        </p:spPr>
        <p:txBody>
          <a:bodyPr wrap="none">
            <a:spAutoFit/>
          </a:bodyPr>
          <a:lstStyle/>
          <a:p>
            <a:pPr marL="12700" algn="ctr">
              <a:spcBef>
                <a:spcPts val="100"/>
              </a:spcBef>
            </a:pPr>
            <a:r>
              <a:rPr lang="en-US" sz="4000" b="1" dirty="0">
                <a:cs typeface="Calibri"/>
              </a:rPr>
              <a:t>Sustainability </a:t>
            </a:r>
            <a:r>
              <a:rPr lang="en-US" sz="4000" b="1" dirty="0">
                <a:latin typeface="Calibri" panose="020F0502020204030204" pitchFamily="34" charset="0"/>
                <a:cs typeface="Calibri"/>
              </a:rPr>
              <a:t>≠ Simple</a:t>
            </a:r>
            <a:endParaRPr lang="en-US" sz="4000" b="1" dirty="0">
              <a:cs typeface="Calibri"/>
            </a:endParaRPr>
          </a:p>
        </p:txBody>
      </p:sp>
      <p:cxnSp>
        <p:nvCxnSpPr>
          <p:cNvPr id="6" name="Straight Connector 5">
            <a:extLst>
              <a:ext uri="{FF2B5EF4-FFF2-40B4-BE49-F238E27FC236}">
                <a16:creationId xmlns:a16="http://schemas.microsoft.com/office/drawing/2014/main" id="{881D6D7B-3A08-4C00-A655-A44843C29277}"/>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3534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203960" y="1397001"/>
            <a:ext cx="9860280" cy="2991846"/>
          </a:xfrm>
          <a:prstGeom prst="rect">
            <a:avLst/>
          </a:prstGeom>
        </p:spPr>
        <p:txBody>
          <a:bodyPr vert="horz" wrap="square" lIns="0" tIns="67311" rIns="0" bIns="0" rtlCol="0">
            <a:spAutoFit/>
          </a:bodyPr>
          <a:lstStyle/>
          <a:p>
            <a:pPr marR="5080">
              <a:spcBef>
                <a:spcPts val="600"/>
              </a:spcBef>
            </a:pPr>
            <a:r>
              <a:rPr sz="3400" spc="-35" dirty="0">
                <a:cs typeface="Calibri"/>
              </a:rPr>
              <a:t>“</a:t>
            </a:r>
            <a:r>
              <a:rPr lang="en-US" sz="3400" spc="-35" dirty="0">
                <a:cs typeface="Calibri"/>
              </a:rPr>
              <a:t>S</a:t>
            </a:r>
            <a:r>
              <a:rPr sz="3400" spc="-35" dirty="0">
                <a:cs typeface="Calibri"/>
              </a:rPr>
              <a:t>ustainable</a:t>
            </a:r>
            <a:r>
              <a:rPr lang="en-US" sz="3400" spc="-35" dirty="0">
                <a:cs typeface="Calibri"/>
              </a:rPr>
              <a:t>“,</a:t>
            </a:r>
            <a:r>
              <a:rPr sz="3400" spc="-35" dirty="0">
                <a:cs typeface="Calibri"/>
              </a:rPr>
              <a:t> </a:t>
            </a:r>
            <a:r>
              <a:rPr sz="3400" spc="-5" dirty="0">
                <a:cs typeface="Calibri"/>
              </a:rPr>
              <a:t>which </a:t>
            </a:r>
            <a:r>
              <a:rPr sz="3400" spc="-20" dirty="0">
                <a:cs typeface="Calibri"/>
              </a:rPr>
              <a:t>at </a:t>
            </a:r>
            <a:r>
              <a:rPr sz="3400" spc="-25" dirty="0">
                <a:cs typeface="Calibri"/>
              </a:rPr>
              <a:t>first </a:t>
            </a:r>
            <a:r>
              <a:rPr sz="3400" spc="-15" dirty="0">
                <a:cs typeface="Calibri"/>
              </a:rPr>
              <a:t>conjures </a:t>
            </a:r>
            <a:r>
              <a:rPr sz="3400" spc="-5" dirty="0">
                <a:cs typeface="Calibri"/>
              </a:rPr>
              <a:t>up </a:t>
            </a:r>
            <a:r>
              <a:rPr sz="3400" dirty="0">
                <a:cs typeface="Calibri"/>
              </a:rPr>
              <a:t>a </a:t>
            </a:r>
            <a:r>
              <a:rPr sz="3400" spc="-5" dirty="0">
                <a:cs typeface="Calibri"/>
              </a:rPr>
              <a:t>similarly </a:t>
            </a:r>
            <a:r>
              <a:rPr sz="3400" spc="-15" dirty="0">
                <a:cs typeface="Calibri"/>
              </a:rPr>
              <a:t>vague </a:t>
            </a:r>
            <a:r>
              <a:rPr sz="3400" spc="-5" dirty="0">
                <a:cs typeface="Calibri"/>
              </a:rPr>
              <a:t>sense </a:t>
            </a:r>
            <a:r>
              <a:rPr sz="3400" dirty="0">
                <a:cs typeface="Calibri"/>
              </a:rPr>
              <a:t>of </a:t>
            </a:r>
            <a:r>
              <a:rPr sz="3400" spc="-20" dirty="0">
                <a:cs typeface="Calibri"/>
              </a:rPr>
              <a:t>environmental </a:t>
            </a:r>
            <a:r>
              <a:rPr sz="3400" spc="-11" dirty="0">
                <a:cs typeface="Calibri"/>
              </a:rPr>
              <a:t>virtue, </a:t>
            </a:r>
            <a:r>
              <a:rPr sz="3400" spc="-5" dirty="0">
                <a:cs typeface="Calibri"/>
              </a:rPr>
              <a:t>actually belongs in the</a:t>
            </a:r>
            <a:r>
              <a:rPr sz="3400" spc="-85" dirty="0">
                <a:cs typeface="Calibri"/>
              </a:rPr>
              <a:t> </a:t>
            </a:r>
            <a:r>
              <a:rPr sz="3400" spc="-11" dirty="0">
                <a:cs typeface="Calibri"/>
              </a:rPr>
              <a:t>second</a:t>
            </a:r>
            <a:r>
              <a:rPr lang="en-US" sz="3400" spc="-11" dirty="0">
                <a:cs typeface="Calibri"/>
              </a:rPr>
              <a:t> category:</a:t>
            </a:r>
            <a:endParaRPr sz="3400" dirty="0">
              <a:cs typeface="Calibri"/>
            </a:endParaRPr>
          </a:p>
          <a:p>
            <a:endParaRPr sz="4300" dirty="0">
              <a:cs typeface="Times New Roman"/>
            </a:endParaRPr>
          </a:p>
          <a:p>
            <a:pPr algn="ctr">
              <a:spcBef>
                <a:spcPts val="600"/>
              </a:spcBef>
            </a:pPr>
            <a:r>
              <a:rPr sz="4000" b="1" dirty="0">
                <a:cs typeface="Calibri"/>
              </a:rPr>
              <a:t>It </a:t>
            </a:r>
            <a:r>
              <a:rPr sz="4000" b="1" spc="-5" dirty="0">
                <a:cs typeface="Calibri"/>
              </a:rPr>
              <a:t>has </a:t>
            </a:r>
            <a:r>
              <a:rPr sz="4000" b="1" spc="-15" dirty="0">
                <a:cs typeface="Calibri"/>
              </a:rPr>
              <a:t>real </a:t>
            </a:r>
            <a:r>
              <a:rPr sz="4000" b="1" spc="-11" dirty="0">
                <a:cs typeface="Calibri"/>
              </a:rPr>
              <a:t>conceptual</a:t>
            </a:r>
            <a:r>
              <a:rPr sz="4000" b="1" spc="-120" dirty="0">
                <a:cs typeface="Calibri"/>
              </a:rPr>
              <a:t> </a:t>
            </a:r>
            <a:r>
              <a:rPr sz="4000" b="1" spc="-11" dirty="0">
                <a:cs typeface="Calibri"/>
              </a:rPr>
              <a:t>heft.</a:t>
            </a:r>
            <a:endParaRPr sz="4000" b="1" dirty="0">
              <a:cs typeface="Calibri"/>
            </a:endParaRPr>
          </a:p>
        </p:txBody>
      </p:sp>
      <p:sp>
        <p:nvSpPr>
          <p:cNvPr id="4" name="object 3"/>
          <p:cNvSpPr txBox="1"/>
          <p:nvPr/>
        </p:nvSpPr>
        <p:spPr>
          <a:xfrm>
            <a:off x="1203960" y="4942412"/>
            <a:ext cx="10073640" cy="1115049"/>
          </a:xfrm>
          <a:prstGeom prst="rect">
            <a:avLst/>
          </a:prstGeom>
        </p:spPr>
        <p:txBody>
          <a:bodyPr vert="horz" wrap="square" lIns="0" tIns="67945" rIns="0" bIns="0" rtlCol="0">
            <a:spAutoFit/>
          </a:bodyPr>
          <a:lstStyle/>
          <a:p>
            <a:pPr marR="5080">
              <a:spcBef>
                <a:spcPts val="600"/>
              </a:spcBef>
            </a:pPr>
            <a:r>
              <a:rPr sz="3400" spc="-11" dirty="0">
                <a:cs typeface="Calibri"/>
              </a:rPr>
              <a:t>Despite </a:t>
            </a:r>
            <a:r>
              <a:rPr sz="3400" spc="-5" dirty="0">
                <a:cs typeface="Calibri"/>
              </a:rPr>
              <a:t>its </a:t>
            </a:r>
            <a:r>
              <a:rPr sz="3400" spc="-31" dirty="0">
                <a:cs typeface="Calibri"/>
              </a:rPr>
              <a:t>simplicity</a:t>
            </a:r>
            <a:r>
              <a:rPr lang="en-US" sz="3400" spc="-31" dirty="0">
                <a:cs typeface="Calibri"/>
              </a:rPr>
              <a:t> </a:t>
            </a:r>
            <a:r>
              <a:rPr sz="3400" spc="-11" dirty="0">
                <a:cs typeface="Calibri"/>
              </a:rPr>
              <a:t>sustainability </a:t>
            </a:r>
            <a:r>
              <a:rPr sz="3400" spc="-5" dirty="0">
                <a:cs typeface="Calibri"/>
              </a:rPr>
              <a:t>is </a:t>
            </a:r>
            <a:r>
              <a:rPr sz="3400" dirty="0">
                <a:cs typeface="Calibri"/>
              </a:rPr>
              <a:t>a </a:t>
            </a:r>
            <a:r>
              <a:rPr sz="3400" spc="-11" dirty="0">
                <a:cs typeface="Calibri"/>
              </a:rPr>
              <a:t>concept</a:t>
            </a:r>
            <a:r>
              <a:rPr lang="en-US" sz="3400" spc="-11" dirty="0">
                <a:cs typeface="Calibri"/>
              </a:rPr>
              <a:t> many</a:t>
            </a:r>
            <a:r>
              <a:rPr sz="3400" spc="-11" dirty="0">
                <a:cs typeface="Calibri"/>
              </a:rPr>
              <a:t> </a:t>
            </a:r>
            <a:r>
              <a:rPr sz="3400" spc="-5" dirty="0">
                <a:cs typeface="Calibri"/>
              </a:rPr>
              <a:t>people </a:t>
            </a:r>
            <a:r>
              <a:rPr sz="3400" spc="-25" dirty="0">
                <a:cs typeface="Calibri"/>
              </a:rPr>
              <a:t>have </a:t>
            </a:r>
            <a:r>
              <a:rPr sz="3400" dirty="0">
                <a:cs typeface="Calibri"/>
              </a:rPr>
              <a:t>a </a:t>
            </a:r>
            <a:r>
              <a:rPr lang="en-US" sz="3400" dirty="0">
                <a:cs typeface="Calibri"/>
              </a:rPr>
              <a:t>difficult </a:t>
            </a:r>
            <a:r>
              <a:rPr sz="3400" spc="-5" dirty="0">
                <a:cs typeface="Calibri"/>
              </a:rPr>
              <a:t>time </a:t>
            </a:r>
            <a:r>
              <a:rPr sz="3400" spc="-15" dirty="0">
                <a:cs typeface="Calibri"/>
              </a:rPr>
              <a:t>wrapping </a:t>
            </a:r>
            <a:r>
              <a:rPr sz="3400" spc="-11" dirty="0">
                <a:cs typeface="Calibri"/>
              </a:rPr>
              <a:t>their </a:t>
            </a:r>
            <a:r>
              <a:rPr sz="3400" spc="-5" dirty="0">
                <a:cs typeface="Calibri"/>
              </a:rPr>
              <a:t>minds</a:t>
            </a:r>
            <a:r>
              <a:rPr sz="3400" dirty="0">
                <a:cs typeface="Calibri"/>
              </a:rPr>
              <a:t> </a:t>
            </a:r>
            <a:r>
              <a:rPr sz="3400" spc="-15" dirty="0">
                <a:cs typeface="Calibri"/>
              </a:rPr>
              <a:t>around.</a:t>
            </a:r>
            <a:endParaRPr sz="3400" dirty="0">
              <a:cs typeface="Calibri"/>
            </a:endParaRPr>
          </a:p>
        </p:txBody>
      </p:sp>
      <p:cxnSp>
        <p:nvCxnSpPr>
          <p:cNvPr id="8" name="Straight Connector 7">
            <a:extLst>
              <a:ext uri="{FF2B5EF4-FFF2-40B4-BE49-F238E27FC236}">
                <a16:creationId xmlns:a16="http://schemas.microsoft.com/office/drawing/2014/main" id="{E152D83D-5086-4E93-95D5-E784D2DE8979}"/>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bject 2">
            <a:extLst>
              <a:ext uri="{FF2B5EF4-FFF2-40B4-BE49-F238E27FC236}">
                <a16:creationId xmlns:a16="http://schemas.microsoft.com/office/drawing/2014/main" id="{BA3A3959-E180-4AFE-B6A5-BF03E4B963E8}"/>
              </a:ext>
            </a:extLst>
          </p:cNvPr>
          <p:cNvSpPr txBox="1">
            <a:spLocks noGrp="1"/>
          </p:cNvSpPr>
          <p:nvPr>
            <p:ph type="title"/>
          </p:nvPr>
        </p:nvSpPr>
        <p:spPr>
          <a:xfrm>
            <a:off x="2497872" y="284555"/>
            <a:ext cx="7196254" cy="566822"/>
          </a:xfrm>
          <a:prstGeom prst="rect">
            <a:avLst/>
          </a:prstGeom>
        </p:spPr>
        <p:txBody>
          <a:bodyPr vert="horz" wrap="square" lIns="0" tIns="12700" rIns="0" bIns="0" rtlCol="0" anchor="ctr">
            <a:spAutoFit/>
          </a:bodyPr>
          <a:lstStyle/>
          <a:p>
            <a:pPr marL="12700" algn="ctr">
              <a:spcBef>
                <a:spcPts val="0"/>
              </a:spcBef>
            </a:pPr>
            <a:r>
              <a:rPr sz="4000" b="1" spc="-5" dirty="0">
                <a:latin typeface="+mn-lt"/>
                <a:cs typeface="Arial"/>
              </a:rPr>
              <a:t>Sustainability</a:t>
            </a:r>
            <a:endParaRPr sz="4000" b="1" dirty="0">
              <a:latin typeface="+mn-lt"/>
              <a:cs typeface="Arial"/>
            </a:endParaRPr>
          </a:p>
        </p:txBody>
      </p:sp>
    </p:spTree>
    <p:extLst>
      <p:ext uri="{BB962C8B-B14F-4D97-AF65-F5344CB8AC3E}">
        <p14:creationId xmlns:p14="http://schemas.microsoft.com/office/powerpoint/2010/main" val="21400346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26160" y="1459694"/>
            <a:ext cx="4521200" cy="2811732"/>
          </a:xfrm>
          <a:prstGeom prst="rect">
            <a:avLst/>
          </a:prstGeom>
          <a:noFill/>
        </p:spPr>
        <p:txBody>
          <a:bodyPr wrap="square" rtlCol="0">
            <a:spAutoFit/>
          </a:bodyPr>
          <a:lstStyle/>
          <a:p>
            <a:pPr>
              <a:lnSpc>
                <a:spcPct val="114000"/>
              </a:lnSpc>
              <a:spcAft>
                <a:spcPts val="600"/>
              </a:spcAft>
            </a:pPr>
            <a:r>
              <a:rPr lang="en-US" sz="3200" b="1" dirty="0"/>
              <a:t>Corn Cultivation:</a:t>
            </a:r>
          </a:p>
          <a:p>
            <a:pPr marL="457200" indent="-274320">
              <a:lnSpc>
                <a:spcPct val="114000"/>
              </a:lnSpc>
              <a:buFont typeface="Arial" charset="0"/>
              <a:buChar char="•"/>
            </a:pPr>
            <a:r>
              <a:rPr lang="en-US" sz="2400" dirty="0"/>
              <a:t>Competition with food supply</a:t>
            </a:r>
          </a:p>
          <a:p>
            <a:pPr marL="457200" indent="-274320">
              <a:lnSpc>
                <a:spcPct val="114000"/>
              </a:lnSpc>
              <a:buFont typeface="Arial" charset="0"/>
              <a:buChar char="•"/>
            </a:pPr>
            <a:r>
              <a:rPr lang="en-US" sz="2400" dirty="0"/>
              <a:t>Land demand</a:t>
            </a:r>
          </a:p>
          <a:p>
            <a:pPr marL="457200" indent="-274320">
              <a:lnSpc>
                <a:spcPct val="114000"/>
              </a:lnSpc>
              <a:buFont typeface="Arial" charset="0"/>
              <a:buChar char="•"/>
            </a:pPr>
            <a:r>
              <a:rPr lang="en-US" sz="2400" dirty="0"/>
              <a:t>Nutritional needs</a:t>
            </a:r>
          </a:p>
          <a:p>
            <a:pPr marL="457200" indent="-274320">
              <a:lnSpc>
                <a:spcPct val="114000"/>
              </a:lnSpc>
              <a:buFont typeface="Arial" charset="0"/>
              <a:buChar char="•"/>
            </a:pPr>
            <a:r>
              <a:rPr lang="en-US" sz="2400" dirty="0"/>
              <a:t>Diseases</a:t>
            </a:r>
          </a:p>
          <a:p>
            <a:pPr marL="457200" indent="-274320">
              <a:lnSpc>
                <a:spcPct val="114000"/>
              </a:lnSpc>
              <a:buFont typeface="Arial" charset="0"/>
              <a:buChar char="•"/>
            </a:pPr>
            <a:r>
              <a:rPr lang="en-US" sz="2400" dirty="0"/>
              <a:t>Initial investment</a:t>
            </a:r>
          </a:p>
        </p:txBody>
      </p:sp>
      <p:sp>
        <p:nvSpPr>
          <p:cNvPr id="5" name="Rectangle 4"/>
          <p:cNvSpPr/>
          <p:nvPr/>
        </p:nvSpPr>
        <p:spPr>
          <a:xfrm>
            <a:off x="5715001" y="1459694"/>
            <a:ext cx="5407584" cy="4954113"/>
          </a:xfrm>
          <a:prstGeom prst="rect">
            <a:avLst/>
          </a:prstGeom>
        </p:spPr>
        <p:txBody>
          <a:bodyPr wrap="square">
            <a:spAutoFit/>
          </a:bodyPr>
          <a:lstStyle/>
          <a:p>
            <a:pPr>
              <a:lnSpc>
                <a:spcPct val="114000"/>
              </a:lnSpc>
              <a:spcAft>
                <a:spcPts val="600"/>
              </a:spcAft>
            </a:pPr>
            <a:r>
              <a:rPr lang="en-US" sz="3200" b="1" dirty="0"/>
              <a:t>Ethanol Demand and Corn Prices:</a:t>
            </a:r>
          </a:p>
          <a:p>
            <a:pPr marL="457200" indent="-274320">
              <a:lnSpc>
                <a:spcPct val="114000"/>
              </a:lnSpc>
              <a:buFont typeface="Arial" charset="0"/>
              <a:buChar char="•"/>
            </a:pPr>
            <a:r>
              <a:rPr lang="en-US" sz="2200" dirty="0"/>
              <a:t>Large increase in demand for corn for ethanol production.</a:t>
            </a:r>
          </a:p>
          <a:p>
            <a:pPr marL="731520" lvl="1" indent="-274320">
              <a:lnSpc>
                <a:spcPct val="114000"/>
              </a:lnSpc>
              <a:buFont typeface="Arial" charset="0"/>
              <a:buChar char="•"/>
            </a:pPr>
            <a:r>
              <a:rPr lang="en-US" sz="2000" dirty="0"/>
              <a:t>Current production capacity is at over 5 billion gallons.</a:t>
            </a:r>
          </a:p>
          <a:p>
            <a:pPr marL="731520" lvl="1" indent="-274320">
              <a:lnSpc>
                <a:spcPct val="114000"/>
              </a:lnSpc>
              <a:buFont typeface="Arial" charset="0"/>
              <a:buChar char="•"/>
            </a:pPr>
            <a:r>
              <a:rPr lang="en-US" sz="2000" dirty="0"/>
              <a:t>It is projected to increase to over 9 billion gallons with current plants currently under construction.</a:t>
            </a:r>
          </a:p>
          <a:p>
            <a:pPr marL="457200" indent="-274320">
              <a:lnSpc>
                <a:spcPct val="114000"/>
              </a:lnSpc>
              <a:buFont typeface="Arial" charset="0"/>
              <a:buChar char="•"/>
            </a:pPr>
            <a:r>
              <a:rPr lang="en-US" sz="2200" dirty="0"/>
              <a:t>Bushels of corn sold for over $8 (USD) each in July 2012. </a:t>
            </a:r>
          </a:p>
          <a:p>
            <a:pPr marL="457200" indent="-274320">
              <a:lnSpc>
                <a:spcPct val="114000"/>
              </a:lnSpc>
              <a:buFont typeface="Arial" charset="0"/>
              <a:buChar char="•"/>
            </a:pPr>
            <a:r>
              <a:rPr lang="en-US" sz="2200" dirty="0"/>
              <a:t>Corn prices continue to fluctuate.</a:t>
            </a:r>
          </a:p>
        </p:txBody>
      </p:sp>
      <p:sp>
        <p:nvSpPr>
          <p:cNvPr id="6" name="Rectangle 5">
            <a:extLst>
              <a:ext uri="{FF2B5EF4-FFF2-40B4-BE49-F238E27FC236}">
                <a16:creationId xmlns:a16="http://schemas.microsoft.com/office/drawing/2014/main" id="{78D775AC-B78A-47BD-8580-C2E8567C0312}"/>
              </a:ext>
            </a:extLst>
          </p:cNvPr>
          <p:cNvSpPr/>
          <p:nvPr/>
        </p:nvSpPr>
        <p:spPr>
          <a:xfrm>
            <a:off x="3593337" y="245960"/>
            <a:ext cx="5005346" cy="707886"/>
          </a:xfrm>
          <a:prstGeom prst="rect">
            <a:avLst/>
          </a:prstGeom>
        </p:spPr>
        <p:txBody>
          <a:bodyPr wrap="none">
            <a:spAutoFit/>
          </a:bodyPr>
          <a:lstStyle/>
          <a:p>
            <a:pPr marL="12700" algn="ctr">
              <a:spcBef>
                <a:spcPts val="100"/>
              </a:spcBef>
            </a:pPr>
            <a:r>
              <a:rPr lang="en-US" sz="4000" b="1" dirty="0">
                <a:cs typeface="Calibri"/>
              </a:rPr>
              <a:t>Sustainability </a:t>
            </a:r>
            <a:r>
              <a:rPr lang="en-US" sz="4000" b="1" dirty="0">
                <a:latin typeface="Calibri" panose="020F0502020204030204" pitchFamily="34" charset="0"/>
                <a:cs typeface="Calibri"/>
              </a:rPr>
              <a:t>≠ Simple</a:t>
            </a:r>
            <a:endParaRPr lang="en-US" sz="4000" b="1" dirty="0">
              <a:cs typeface="Calibri"/>
            </a:endParaRPr>
          </a:p>
        </p:txBody>
      </p:sp>
      <p:cxnSp>
        <p:nvCxnSpPr>
          <p:cNvPr id="7" name="Straight Connector 6">
            <a:extLst>
              <a:ext uri="{FF2B5EF4-FFF2-40B4-BE49-F238E27FC236}">
                <a16:creationId xmlns:a16="http://schemas.microsoft.com/office/drawing/2014/main" id="{BEEDC967-B945-40AB-88CE-519FFC127A85}"/>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6586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944879" y="1588392"/>
            <a:ext cx="6165049" cy="4606901"/>
          </a:xfrm>
          <a:prstGeom prst="rect">
            <a:avLst/>
          </a:prstGeom>
        </p:spPr>
        <p:txBody>
          <a:bodyPr vert="horz" wrap="square" lIns="0" tIns="55244" rIns="0" bIns="0" rtlCol="0">
            <a:spAutoFit/>
          </a:bodyPr>
          <a:lstStyle/>
          <a:p>
            <a:pPr marL="12700" marR="5080">
              <a:lnSpc>
                <a:spcPct val="114000"/>
              </a:lnSpc>
              <a:spcBef>
                <a:spcPts val="435"/>
              </a:spcBef>
            </a:pPr>
            <a:r>
              <a:rPr sz="2500" spc="-75" dirty="0">
                <a:cs typeface="Calibri"/>
              </a:rPr>
              <a:t>You </a:t>
            </a:r>
            <a:r>
              <a:rPr sz="2500" spc="-5" dirty="0">
                <a:cs typeface="Calibri"/>
              </a:rPr>
              <a:t>cannot </a:t>
            </a:r>
            <a:r>
              <a:rPr sz="2500" spc="-15" dirty="0">
                <a:cs typeface="Calibri"/>
              </a:rPr>
              <a:t>really </a:t>
            </a:r>
            <a:r>
              <a:rPr sz="2500" spc="-11" dirty="0">
                <a:cs typeface="Calibri"/>
              </a:rPr>
              <a:t>declare </a:t>
            </a:r>
            <a:r>
              <a:rPr sz="2500" spc="-20" dirty="0">
                <a:cs typeface="Calibri"/>
              </a:rPr>
              <a:t>any </a:t>
            </a:r>
            <a:r>
              <a:rPr sz="2500" spc="-11" dirty="0">
                <a:cs typeface="Calibri"/>
              </a:rPr>
              <a:t>practice </a:t>
            </a:r>
            <a:r>
              <a:rPr sz="2500" spc="-15" dirty="0">
                <a:cs typeface="Calibri"/>
              </a:rPr>
              <a:t>“sustainable” </a:t>
            </a:r>
            <a:r>
              <a:rPr sz="2500" spc="-11" dirty="0">
                <a:cs typeface="Calibri"/>
              </a:rPr>
              <a:t>until </a:t>
            </a:r>
            <a:r>
              <a:rPr sz="2500" spc="-15" dirty="0">
                <a:cs typeface="Calibri"/>
              </a:rPr>
              <a:t>you </a:t>
            </a:r>
            <a:r>
              <a:rPr sz="2500" spc="-20" dirty="0">
                <a:cs typeface="Calibri"/>
              </a:rPr>
              <a:t>have </a:t>
            </a:r>
            <a:r>
              <a:rPr sz="2500" spc="-5" dirty="0">
                <a:cs typeface="Calibri"/>
              </a:rPr>
              <a:t>done </a:t>
            </a:r>
            <a:r>
              <a:rPr sz="2500" dirty="0">
                <a:cs typeface="Calibri"/>
              </a:rPr>
              <a:t>a </a:t>
            </a:r>
            <a:r>
              <a:rPr sz="2500" spc="-15" dirty="0">
                <a:cs typeface="Calibri"/>
              </a:rPr>
              <a:t>complete </a:t>
            </a:r>
            <a:r>
              <a:rPr sz="2500" spc="-20" dirty="0">
                <a:cs typeface="Calibri"/>
              </a:rPr>
              <a:t>life</a:t>
            </a:r>
            <a:r>
              <a:rPr lang="en-US" sz="2500" spc="-20" dirty="0">
                <a:cs typeface="Calibri"/>
              </a:rPr>
              <a:t>-</a:t>
            </a:r>
            <a:r>
              <a:rPr sz="2500" spc="-11" dirty="0">
                <a:cs typeface="Calibri"/>
              </a:rPr>
              <a:t>cycle analysis </a:t>
            </a:r>
            <a:r>
              <a:rPr sz="2500" spc="-5" dirty="0">
                <a:cs typeface="Calibri"/>
              </a:rPr>
              <a:t>of its </a:t>
            </a:r>
            <a:r>
              <a:rPr sz="2500" spc="-20" dirty="0">
                <a:cs typeface="Calibri"/>
              </a:rPr>
              <a:t>environmental </a:t>
            </a:r>
            <a:r>
              <a:rPr sz="2500" spc="-11" dirty="0">
                <a:cs typeface="Calibri"/>
              </a:rPr>
              <a:t>costs. </a:t>
            </a:r>
            <a:endParaRPr lang="en-US" sz="2500" spc="-11" dirty="0">
              <a:cs typeface="Calibri"/>
            </a:endParaRPr>
          </a:p>
          <a:p>
            <a:pPr marL="12700" marR="5080">
              <a:lnSpc>
                <a:spcPct val="114000"/>
              </a:lnSpc>
            </a:pPr>
            <a:endParaRPr lang="en-US" sz="2700" spc="-11" dirty="0">
              <a:cs typeface="Calibri"/>
            </a:endParaRPr>
          </a:p>
          <a:p>
            <a:pPr marL="12700" marR="5080">
              <a:lnSpc>
                <a:spcPct val="114000"/>
              </a:lnSpc>
              <a:spcBef>
                <a:spcPts val="435"/>
              </a:spcBef>
            </a:pPr>
            <a:r>
              <a:rPr sz="2500" spc="-31" dirty="0">
                <a:cs typeface="Calibri"/>
              </a:rPr>
              <a:t>Even </a:t>
            </a:r>
            <a:r>
              <a:rPr sz="2500" spc="-5" dirty="0">
                <a:cs typeface="Calibri"/>
              </a:rPr>
              <a:t>then, </a:t>
            </a:r>
            <a:r>
              <a:rPr sz="2500" spc="-11" dirty="0">
                <a:cs typeface="Calibri"/>
              </a:rPr>
              <a:t>technology </a:t>
            </a:r>
            <a:r>
              <a:rPr sz="2500" spc="-5" dirty="0">
                <a:cs typeface="Calibri"/>
              </a:rPr>
              <a:t>and public policy </a:t>
            </a:r>
            <a:r>
              <a:rPr sz="2500" spc="-31" dirty="0">
                <a:cs typeface="Calibri"/>
              </a:rPr>
              <a:t>keep </a:t>
            </a:r>
            <a:r>
              <a:rPr sz="2500" spc="-11" dirty="0">
                <a:cs typeface="Calibri"/>
              </a:rPr>
              <a:t>evolving, </a:t>
            </a:r>
            <a:r>
              <a:rPr sz="2500" spc="-5" dirty="0">
                <a:cs typeface="Calibri"/>
              </a:rPr>
              <a:t>and </a:t>
            </a:r>
            <a:r>
              <a:rPr sz="2500" spc="-11" dirty="0">
                <a:cs typeface="Calibri"/>
              </a:rPr>
              <a:t>that evolution can </a:t>
            </a:r>
            <a:r>
              <a:rPr sz="2500" spc="-5" dirty="0">
                <a:cs typeface="Calibri"/>
              </a:rPr>
              <a:t>lead </a:t>
            </a:r>
            <a:r>
              <a:rPr sz="2500" spc="-15" dirty="0">
                <a:cs typeface="Calibri"/>
              </a:rPr>
              <a:t>to unforeseen </a:t>
            </a:r>
            <a:r>
              <a:rPr sz="2500" spc="-5" dirty="0">
                <a:cs typeface="Calibri"/>
              </a:rPr>
              <a:t>and </a:t>
            </a:r>
            <a:r>
              <a:rPr sz="2500" spc="-11" dirty="0">
                <a:cs typeface="Calibri"/>
              </a:rPr>
              <a:t>unintended </a:t>
            </a:r>
            <a:r>
              <a:rPr sz="2500" spc="-5" dirty="0">
                <a:cs typeface="Calibri"/>
              </a:rPr>
              <a:t>consequences.</a:t>
            </a:r>
            <a:r>
              <a:rPr sz="2600" spc="-5" dirty="0">
                <a:cs typeface="Calibri"/>
              </a:rPr>
              <a:t> </a:t>
            </a:r>
            <a:endParaRPr lang="en-US" sz="2600" spc="-5" dirty="0">
              <a:cs typeface="Calibri"/>
            </a:endParaRPr>
          </a:p>
          <a:p>
            <a:pPr marL="12700" marR="5080">
              <a:lnSpc>
                <a:spcPct val="114000"/>
              </a:lnSpc>
            </a:pPr>
            <a:endParaRPr lang="en-US" sz="2700" spc="-5" dirty="0">
              <a:cs typeface="Calibri"/>
            </a:endParaRPr>
          </a:p>
          <a:p>
            <a:pPr marL="12700" marR="5080">
              <a:lnSpc>
                <a:spcPct val="114000"/>
              </a:lnSpc>
              <a:spcBef>
                <a:spcPts val="435"/>
              </a:spcBef>
            </a:pPr>
            <a:r>
              <a:rPr sz="2500" spc="-5" dirty="0">
                <a:cs typeface="Calibri"/>
              </a:rPr>
              <a:t>The </a:t>
            </a:r>
            <a:r>
              <a:rPr sz="2500" spc="-11" dirty="0">
                <a:cs typeface="Calibri"/>
              </a:rPr>
              <a:t>admirable goal </a:t>
            </a:r>
            <a:r>
              <a:rPr sz="2500" spc="-5" dirty="0">
                <a:cs typeface="Calibri"/>
              </a:rPr>
              <a:t>of </a:t>
            </a:r>
            <a:r>
              <a:rPr sz="2500" spc="-11" dirty="0">
                <a:cs typeface="Calibri"/>
              </a:rPr>
              <a:t>living sustainably </a:t>
            </a:r>
            <a:r>
              <a:rPr sz="2500" spc="-15" dirty="0">
                <a:cs typeface="Calibri"/>
              </a:rPr>
              <a:t>requires </a:t>
            </a:r>
            <a:r>
              <a:rPr sz="2500" spc="-11" dirty="0">
                <a:cs typeface="Calibri"/>
              </a:rPr>
              <a:t>plenty </a:t>
            </a:r>
            <a:r>
              <a:rPr sz="2500" spc="-5" dirty="0">
                <a:cs typeface="Calibri"/>
              </a:rPr>
              <a:t>of </a:t>
            </a:r>
            <a:r>
              <a:rPr sz="2500" spc="-11" dirty="0">
                <a:cs typeface="Calibri"/>
              </a:rPr>
              <a:t>thought </a:t>
            </a:r>
            <a:r>
              <a:rPr sz="2500" spc="-5" dirty="0">
                <a:cs typeface="Calibri"/>
              </a:rPr>
              <a:t>on an </a:t>
            </a:r>
            <a:r>
              <a:rPr sz="2500" spc="-11" dirty="0">
                <a:cs typeface="Calibri"/>
              </a:rPr>
              <a:t>ongoing</a:t>
            </a:r>
            <a:r>
              <a:rPr sz="2500" spc="-55" dirty="0">
                <a:cs typeface="Calibri"/>
              </a:rPr>
              <a:t> </a:t>
            </a:r>
            <a:r>
              <a:rPr sz="2500" spc="-5" dirty="0">
                <a:cs typeface="Calibri"/>
              </a:rPr>
              <a:t>basis.</a:t>
            </a:r>
            <a:endParaRPr sz="2500" dirty="0">
              <a:cs typeface="Calibri"/>
            </a:endParaRPr>
          </a:p>
        </p:txBody>
      </p:sp>
      <p:sp>
        <p:nvSpPr>
          <p:cNvPr id="4" name="Rectangle 3">
            <a:extLst>
              <a:ext uri="{FF2B5EF4-FFF2-40B4-BE49-F238E27FC236}">
                <a16:creationId xmlns:a16="http://schemas.microsoft.com/office/drawing/2014/main" id="{9E066B17-F580-4732-9137-A6BCB75FF1B5}"/>
              </a:ext>
            </a:extLst>
          </p:cNvPr>
          <p:cNvSpPr/>
          <p:nvPr/>
        </p:nvSpPr>
        <p:spPr>
          <a:xfrm>
            <a:off x="3593337" y="245960"/>
            <a:ext cx="5005346" cy="707886"/>
          </a:xfrm>
          <a:prstGeom prst="rect">
            <a:avLst/>
          </a:prstGeom>
        </p:spPr>
        <p:txBody>
          <a:bodyPr wrap="none">
            <a:spAutoFit/>
          </a:bodyPr>
          <a:lstStyle/>
          <a:p>
            <a:pPr marL="12700" algn="ctr">
              <a:spcBef>
                <a:spcPts val="100"/>
              </a:spcBef>
            </a:pPr>
            <a:r>
              <a:rPr lang="en-US" sz="4000" b="1" dirty="0">
                <a:cs typeface="Calibri"/>
              </a:rPr>
              <a:t>Sustainability </a:t>
            </a:r>
            <a:r>
              <a:rPr lang="en-US" sz="4000" b="1" dirty="0">
                <a:latin typeface="Calibri" panose="020F0502020204030204" pitchFamily="34" charset="0"/>
                <a:cs typeface="Calibri"/>
              </a:rPr>
              <a:t>≠ Simple</a:t>
            </a:r>
            <a:endParaRPr lang="en-US" sz="4000" b="1" dirty="0">
              <a:cs typeface="Calibri"/>
            </a:endParaRPr>
          </a:p>
        </p:txBody>
      </p:sp>
      <p:cxnSp>
        <p:nvCxnSpPr>
          <p:cNvPr id="5" name="Straight Connector 4">
            <a:extLst>
              <a:ext uri="{FF2B5EF4-FFF2-40B4-BE49-F238E27FC236}">
                <a16:creationId xmlns:a16="http://schemas.microsoft.com/office/drawing/2014/main" id="{667217B1-5490-4282-96FE-2B35D0757513}"/>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2">
            <a:extLst>
              <a:ext uri="{FF2B5EF4-FFF2-40B4-BE49-F238E27FC236}">
                <a16:creationId xmlns:a16="http://schemas.microsoft.com/office/drawing/2014/main" id="{7E00D636-3F52-4787-BEA6-64831773B5B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09929" y="1410943"/>
            <a:ext cx="4772989" cy="5142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7892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53345" y="2701636"/>
            <a:ext cx="3782291" cy="830997"/>
          </a:xfrm>
          <a:prstGeom prst="rect">
            <a:avLst/>
          </a:prstGeom>
          <a:noFill/>
        </p:spPr>
        <p:txBody>
          <a:bodyPr wrap="square" rtlCol="0">
            <a:spAutoFit/>
          </a:bodyPr>
          <a:lstStyle/>
          <a:p>
            <a:r>
              <a:rPr lang="en-US" sz="4800"/>
              <a:t>QUESTIONS?</a:t>
            </a:r>
            <a:endParaRPr lang="en-US" sz="4800" dirty="0"/>
          </a:p>
        </p:txBody>
      </p:sp>
      <p:sp>
        <p:nvSpPr>
          <p:cNvPr id="3" name="TextBox 2"/>
          <p:cNvSpPr txBox="1"/>
          <p:nvPr/>
        </p:nvSpPr>
        <p:spPr>
          <a:xfrm>
            <a:off x="990599" y="110836"/>
            <a:ext cx="8340439" cy="584775"/>
          </a:xfrm>
          <a:prstGeom prst="rect">
            <a:avLst/>
          </a:prstGeom>
          <a:noFill/>
        </p:spPr>
        <p:txBody>
          <a:bodyPr wrap="square" rtlCol="0">
            <a:spAutoFit/>
          </a:bodyPr>
          <a:lstStyle/>
          <a:p>
            <a:r>
              <a:rPr lang="en-US" sz="3200" dirty="0"/>
              <a:t>Sponsored by Yale-UNIDO Initiative</a:t>
            </a:r>
          </a:p>
        </p:txBody>
      </p:sp>
      <p:sp>
        <p:nvSpPr>
          <p:cNvPr id="4" name="Rectangle 3"/>
          <p:cNvSpPr/>
          <p:nvPr/>
        </p:nvSpPr>
        <p:spPr>
          <a:xfrm>
            <a:off x="1701338" y="4954158"/>
            <a:ext cx="4662054" cy="1754326"/>
          </a:xfrm>
          <a:prstGeom prst="rect">
            <a:avLst/>
          </a:prstGeom>
        </p:spPr>
        <p:txBody>
          <a:bodyPr wrap="square">
            <a:spAutoFit/>
          </a:bodyPr>
          <a:lstStyle/>
          <a:p>
            <a:br>
              <a:rPr lang="en-US" dirty="0">
                <a:latin typeface="Times New Roman" charset="0"/>
              </a:rPr>
            </a:br>
            <a:endParaRPr lang="en-US" dirty="0">
              <a:latin typeface="Times New Roman" charset="0"/>
            </a:endParaRPr>
          </a:p>
          <a:p>
            <a:br>
              <a:rPr lang="en-US" dirty="0">
                <a:latin typeface="Times New Roman" charset="0"/>
              </a:rPr>
            </a:br>
            <a:endParaRPr lang="en-US" dirty="0">
              <a:latin typeface="Times New Roman" charset="0"/>
            </a:endParaRPr>
          </a:p>
          <a:p>
            <a:r>
              <a:rPr lang="en-US" dirty="0">
                <a:solidFill>
                  <a:srgbClr val="2F2A2B"/>
                </a:solidFill>
                <a:latin typeface="Times New Roman" charset="0"/>
              </a:rPr>
              <a:t>CENTER </a:t>
            </a:r>
            <a:r>
              <a:rPr lang="en-US" i="1" dirty="0">
                <a:solidFill>
                  <a:srgbClr val="2F2A2B"/>
                </a:solidFill>
                <a:latin typeface="Times New Roman" charset="0"/>
              </a:rPr>
              <a:t>for </a:t>
            </a:r>
            <a:r>
              <a:rPr lang="en-US" dirty="0">
                <a:solidFill>
                  <a:srgbClr val="2F2A2B"/>
                </a:solidFill>
                <a:latin typeface="Times New Roman" charset="0"/>
              </a:rPr>
              <a:t>GREEN CHEMISTRY</a:t>
            </a:r>
          </a:p>
          <a:p>
            <a:r>
              <a:rPr lang="en-US" i="1" dirty="0">
                <a:solidFill>
                  <a:srgbClr val="2F2A2B"/>
                </a:solidFill>
                <a:latin typeface="Times New Roman" charset="0"/>
              </a:rPr>
              <a:t>and </a:t>
            </a:r>
            <a:r>
              <a:rPr lang="en-US" dirty="0">
                <a:solidFill>
                  <a:srgbClr val="2F2A2B"/>
                </a:solidFill>
                <a:latin typeface="Times New Roman" charset="0"/>
              </a:rPr>
              <a:t>GREEN ENGINEERING </a:t>
            </a:r>
            <a:r>
              <a:rPr lang="en-US" i="1" dirty="0">
                <a:solidFill>
                  <a:srgbClr val="2F2A2B"/>
                </a:solidFill>
                <a:latin typeface="Times New Roman" charset="0"/>
              </a:rPr>
              <a:t>at </a:t>
            </a:r>
            <a:r>
              <a:rPr lang="en-US" dirty="0">
                <a:solidFill>
                  <a:srgbClr val="2F2A2B"/>
                </a:solidFill>
                <a:latin typeface="Times New Roman" charset="0"/>
              </a:rPr>
              <a:t>YALE</a:t>
            </a:r>
            <a:endParaRPr lang="en-US" dirty="0">
              <a:solidFill>
                <a:srgbClr val="2F2A2B"/>
              </a:solidFill>
              <a:effectLst/>
              <a:latin typeface="Times New Roman" charset="0"/>
            </a:endParaRPr>
          </a:p>
        </p:txBody>
      </p:sp>
      <p:sp>
        <p:nvSpPr>
          <p:cNvPr id="5" name="Rectangle 4"/>
          <p:cNvSpPr/>
          <p:nvPr/>
        </p:nvSpPr>
        <p:spPr>
          <a:xfrm>
            <a:off x="3048000" y="2828836"/>
            <a:ext cx="6096000" cy="1200329"/>
          </a:xfrm>
          <a:prstGeom prst="rect">
            <a:avLst/>
          </a:prstGeom>
        </p:spPr>
        <p:txBody>
          <a:bodyPr>
            <a:spAutoFit/>
          </a:bodyPr>
          <a:lstStyle/>
          <a:p>
            <a:br>
              <a:rPr lang="en-US" dirty="0">
                <a:latin typeface="Times New Roman" charset="0"/>
              </a:rPr>
            </a:br>
            <a:endParaRPr lang="en-US" dirty="0">
              <a:latin typeface="Times New Roman" charset="0"/>
            </a:endParaRPr>
          </a:p>
          <a:p>
            <a:br>
              <a:rPr lang="en-US" dirty="0">
                <a:latin typeface="Times New Roman" charset="0"/>
              </a:rPr>
            </a:br>
            <a:endParaRPr lang="en-US" dirty="0">
              <a:effectLst/>
              <a:latin typeface="Times New Roman" charset="0"/>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8034" y="5212194"/>
            <a:ext cx="1020198" cy="1496290"/>
          </a:xfrm>
          <a:prstGeom prst="rect">
            <a:avLst/>
          </a:prstGeom>
        </p:spPr>
      </p:pic>
      <p:pic>
        <p:nvPicPr>
          <p:cNvPr id="7" name="Picture 6"/>
          <p:cNvPicPr>
            <a:picLocks noChangeAspect="1"/>
          </p:cNvPicPr>
          <p:nvPr/>
        </p:nvPicPr>
        <p:blipFill>
          <a:blip r:embed="rId3"/>
          <a:stretch>
            <a:fillRect/>
          </a:stretch>
        </p:blipFill>
        <p:spPr>
          <a:xfrm>
            <a:off x="8035636" y="5831321"/>
            <a:ext cx="3810000" cy="990600"/>
          </a:xfrm>
          <a:prstGeom prst="rect">
            <a:avLst/>
          </a:prstGeom>
        </p:spPr>
      </p:pic>
      <p:pic>
        <p:nvPicPr>
          <p:cNvPr id="8" name="Picture 7"/>
          <p:cNvPicPr>
            <a:picLocks noChangeAspect="1"/>
          </p:cNvPicPr>
          <p:nvPr/>
        </p:nvPicPr>
        <p:blipFill>
          <a:blip r:embed="rId4"/>
          <a:stretch>
            <a:fillRect/>
          </a:stretch>
        </p:blipFill>
        <p:spPr>
          <a:xfrm>
            <a:off x="8035636" y="4446658"/>
            <a:ext cx="4064000" cy="1219200"/>
          </a:xfrm>
          <a:prstGeom prst="rect">
            <a:avLst/>
          </a:prstGeom>
        </p:spPr>
      </p:pic>
      <p:pic>
        <p:nvPicPr>
          <p:cNvPr id="9" name="Picture 8">
            <a:extLst>
              <a:ext uri="{FF2B5EF4-FFF2-40B4-BE49-F238E27FC236}">
                <a16:creationId xmlns:a16="http://schemas.microsoft.com/office/drawing/2014/main" id="{1A2E2137-3C66-7F44-9E14-68E9345DA3A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8964" y="2816379"/>
            <a:ext cx="3032234" cy="2274176"/>
          </a:xfrm>
          <a:prstGeom prst="rect">
            <a:avLst/>
          </a:prstGeom>
        </p:spPr>
      </p:pic>
    </p:spTree>
    <p:extLst>
      <p:ext uri="{BB962C8B-B14F-4D97-AF65-F5344CB8AC3E}">
        <p14:creationId xmlns:p14="http://schemas.microsoft.com/office/powerpoint/2010/main" val="1368228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455683" y="2775973"/>
            <a:ext cx="9280634" cy="843821"/>
          </a:xfrm>
          <a:prstGeom prst="rect">
            <a:avLst/>
          </a:prstGeom>
        </p:spPr>
        <p:txBody>
          <a:bodyPr vert="horz" wrap="square" lIns="0" tIns="12700" rIns="0" bIns="0" rtlCol="0">
            <a:spAutoFit/>
          </a:bodyPr>
          <a:lstStyle/>
          <a:p>
            <a:pPr marL="12700" algn="ctr">
              <a:spcBef>
                <a:spcPts val="100"/>
              </a:spcBef>
            </a:pPr>
            <a:r>
              <a:rPr lang="en-US" sz="5400" dirty="0">
                <a:cs typeface="Calibri"/>
              </a:rPr>
              <a:t>Sustainability Myths</a:t>
            </a:r>
            <a:endParaRPr sz="5400" dirty="0">
              <a:cs typeface="Calibri"/>
            </a:endParaRPr>
          </a:p>
        </p:txBody>
      </p:sp>
      <p:cxnSp>
        <p:nvCxnSpPr>
          <p:cNvPr id="4" name="Straight Connector 3">
            <a:extLst>
              <a:ext uri="{FF2B5EF4-FFF2-40B4-BE49-F238E27FC236}">
                <a16:creationId xmlns:a16="http://schemas.microsoft.com/office/drawing/2014/main" id="{BADEB040-C8A3-49A6-A9A2-7A9CBD3764CD}"/>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5906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40647" y="2740274"/>
            <a:ext cx="6910705" cy="1648978"/>
          </a:xfrm>
          <a:prstGeom prst="rect">
            <a:avLst/>
          </a:prstGeom>
        </p:spPr>
        <p:txBody>
          <a:bodyPr vert="horz" wrap="square" lIns="0" tIns="12700" rIns="0" bIns="0" rtlCol="0" anchor="ctr">
            <a:spAutoFit/>
          </a:bodyPr>
          <a:lstStyle/>
          <a:p>
            <a:pPr marL="12700" marR="5080" algn="ctr">
              <a:lnSpc>
                <a:spcPct val="114000"/>
              </a:lnSpc>
              <a:spcBef>
                <a:spcPts val="844"/>
              </a:spcBef>
              <a:tabLst>
                <a:tab pos="3926106" algn="l"/>
              </a:tabLst>
            </a:pPr>
            <a:r>
              <a:rPr sz="4800" spc="-5" dirty="0">
                <a:cs typeface="Calibri"/>
              </a:rPr>
              <a:t>Nobody</a:t>
            </a:r>
            <a:r>
              <a:rPr sz="4800" spc="5" dirty="0">
                <a:cs typeface="Calibri"/>
              </a:rPr>
              <a:t> </a:t>
            </a:r>
            <a:r>
              <a:rPr sz="4800" spc="-15" dirty="0">
                <a:cs typeface="Calibri"/>
              </a:rPr>
              <a:t>knows	what  sustainability really</a:t>
            </a:r>
            <a:r>
              <a:rPr sz="4800" spc="35" dirty="0">
                <a:cs typeface="Calibri"/>
              </a:rPr>
              <a:t> </a:t>
            </a:r>
            <a:r>
              <a:rPr sz="4800" spc="-5" dirty="0">
                <a:cs typeface="Calibri"/>
              </a:rPr>
              <a:t>means.</a:t>
            </a:r>
            <a:endParaRPr sz="4800" dirty="0">
              <a:cs typeface="Calibri"/>
            </a:endParaRPr>
          </a:p>
        </p:txBody>
      </p:sp>
      <p:sp>
        <p:nvSpPr>
          <p:cNvPr id="3" name="Rectangle 2">
            <a:extLst>
              <a:ext uri="{FF2B5EF4-FFF2-40B4-BE49-F238E27FC236}">
                <a16:creationId xmlns:a16="http://schemas.microsoft.com/office/drawing/2014/main" id="{F004B73E-FC43-4FEE-86DA-C1BB3027D8A9}"/>
              </a:ext>
            </a:extLst>
          </p:cNvPr>
          <p:cNvSpPr/>
          <p:nvPr/>
        </p:nvSpPr>
        <p:spPr>
          <a:xfrm>
            <a:off x="5049077" y="224446"/>
            <a:ext cx="2093843" cy="707886"/>
          </a:xfrm>
          <a:prstGeom prst="rect">
            <a:avLst/>
          </a:prstGeom>
        </p:spPr>
        <p:txBody>
          <a:bodyPr wrap="none">
            <a:spAutoFit/>
          </a:bodyPr>
          <a:lstStyle/>
          <a:p>
            <a:pPr marL="12700" algn="ctr">
              <a:spcBef>
                <a:spcPts val="100"/>
              </a:spcBef>
            </a:pPr>
            <a:r>
              <a:rPr lang="en-US" sz="4000" b="1" dirty="0">
                <a:cs typeface="Calibri"/>
              </a:rPr>
              <a:t>Myth</a:t>
            </a:r>
            <a:r>
              <a:rPr lang="en-US" sz="4000" b="1" spc="-91" dirty="0">
                <a:cs typeface="Calibri"/>
              </a:rPr>
              <a:t> #</a:t>
            </a:r>
            <a:r>
              <a:rPr lang="en-US" sz="4000" b="1" dirty="0">
                <a:cs typeface="Calibri"/>
              </a:rPr>
              <a:t>1:</a:t>
            </a:r>
          </a:p>
        </p:txBody>
      </p:sp>
      <p:cxnSp>
        <p:nvCxnSpPr>
          <p:cNvPr id="4" name="Straight Connector 3">
            <a:extLst>
              <a:ext uri="{FF2B5EF4-FFF2-40B4-BE49-F238E27FC236}">
                <a16:creationId xmlns:a16="http://schemas.microsoft.com/office/drawing/2014/main" id="{5DE7DBB8-0C72-4D70-BB41-BA042B4FF15A}"/>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4992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299182" y="2838288"/>
            <a:ext cx="7616496" cy="1152881"/>
          </a:xfrm>
          <a:prstGeom prst="rect">
            <a:avLst/>
          </a:prstGeom>
        </p:spPr>
        <p:txBody>
          <a:bodyPr vert="horz" wrap="square" lIns="0" tIns="44451" rIns="0" bIns="0" rtlCol="0">
            <a:spAutoFit/>
          </a:bodyPr>
          <a:lstStyle/>
          <a:p>
            <a:pPr marR="5080" algn="ctr">
              <a:spcBef>
                <a:spcPts val="600"/>
              </a:spcBef>
            </a:pPr>
            <a:r>
              <a:rPr lang="en-US" sz="3600" spc="-35" dirty="0">
                <a:cs typeface="Calibri"/>
              </a:rPr>
              <a:t>Take a moment to w</a:t>
            </a:r>
            <a:r>
              <a:rPr sz="3600" spc="-35" dirty="0">
                <a:cs typeface="Calibri"/>
              </a:rPr>
              <a:t>rite </a:t>
            </a:r>
            <a:r>
              <a:rPr sz="3600" dirty="0">
                <a:cs typeface="Calibri"/>
              </a:rPr>
              <a:t>a </a:t>
            </a:r>
            <a:r>
              <a:rPr sz="3600" spc="-15" dirty="0">
                <a:cs typeface="Calibri"/>
              </a:rPr>
              <a:t>sentence </a:t>
            </a:r>
            <a:r>
              <a:rPr sz="3600" dirty="0">
                <a:cs typeface="Calibri"/>
              </a:rPr>
              <a:t>or </a:t>
            </a:r>
            <a:r>
              <a:rPr sz="3600" spc="-15" dirty="0">
                <a:cs typeface="Calibri"/>
              </a:rPr>
              <a:t>two </a:t>
            </a:r>
            <a:r>
              <a:rPr sz="3600" spc="-5" dirty="0">
                <a:cs typeface="Calibri"/>
              </a:rPr>
              <a:t>about </a:t>
            </a:r>
            <a:r>
              <a:rPr sz="3600" spc="-11" dirty="0">
                <a:cs typeface="Calibri"/>
              </a:rPr>
              <a:t>what sustainability</a:t>
            </a:r>
            <a:r>
              <a:rPr sz="3600" spc="-91" dirty="0">
                <a:cs typeface="Calibri"/>
              </a:rPr>
              <a:t> </a:t>
            </a:r>
            <a:r>
              <a:rPr sz="3600" spc="-5" dirty="0">
                <a:cs typeface="Calibri"/>
              </a:rPr>
              <a:t>is.</a:t>
            </a:r>
            <a:endParaRPr sz="3600" dirty="0">
              <a:cs typeface="Calibri"/>
            </a:endParaRPr>
          </a:p>
        </p:txBody>
      </p:sp>
      <p:sp>
        <p:nvSpPr>
          <p:cNvPr id="2" name="Rectangle 1">
            <a:extLst>
              <a:ext uri="{FF2B5EF4-FFF2-40B4-BE49-F238E27FC236}">
                <a16:creationId xmlns:a16="http://schemas.microsoft.com/office/drawing/2014/main" id="{D79C3E00-A53C-4AEE-BA03-0A77BB316D35}"/>
              </a:ext>
            </a:extLst>
          </p:cNvPr>
          <p:cNvSpPr/>
          <p:nvPr/>
        </p:nvSpPr>
        <p:spPr>
          <a:xfrm>
            <a:off x="3595458" y="165656"/>
            <a:ext cx="5023945" cy="707886"/>
          </a:xfrm>
          <a:prstGeom prst="rect">
            <a:avLst/>
          </a:prstGeom>
        </p:spPr>
        <p:txBody>
          <a:bodyPr wrap="square">
            <a:spAutoFit/>
          </a:bodyPr>
          <a:lstStyle/>
          <a:p>
            <a:pPr algn="ctr">
              <a:spcBef>
                <a:spcPts val="600"/>
              </a:spcBef>
            </a:pPr>
            <a:r>
              <a:rPr lang="en-US" sz="4000" b="1" spc="-11" dirty="0">
                <a:cs typeface="Calibri"/>
              </a:rPr>
              <a:t>What </a:t>
            </a:r>
            <a:r>
              <a:rPr lang="en-US" sz="4000" b="1" dirty="0">
                <a:cs typeface="Calibri"/>
              </a:rPr>
              <a:t>is</a:t>
            </a:r>
            <a:r>
              <a:rPr lang="en-US" sz="4000" b="1" spc="-45" dirty="0">
                <a:cs typeface="Calibri"/>
              </a:rPr>
              <a:t> </a:t>
            </a:r>
            <a:r>
              <a:rPr lang="en-US" sz="4000" b="1" spc="-11" dirty="0">
                <a:cs typeface="Calibri"/>
              </a:rPr>
              <a:t>sustainability?</a:t>
            </a:r>
            <a:endParaRPr lang="en-US" sz="4000" b="1" dirty="0">
              <a:cs typeface="Calibri"/>
            </a:endParaRPr>
          </a:p>
        </p:txBody>
      </p:sp>
      <p:cxnSp>
        <p:nvCxnSpPr>
          <p:cNvPr id="4" name="Straight Connector 3">
            <a:extLst>
              <a:ext uri="{FF2B5EF4-FFF2-40B4-BE49-F238E27FC236}">
                <a16:creationId xmlns:a16="http://schemas.microsoft.com/office/drawing/2014/main" id="{CC75CA3B-AB36-4AAD-9AA9-06574823E081}"/>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533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34440" y="3060013"/>
            <a:ext cx="9973277" cy="1331390"/>
          </a:xfrm>
          <a:prstGeom prst="rect">
            <a:avLst/>
          </a:prstGeom>
          <a:noFill/>
        </p:spPr>
        <p:txBody>
          <a:bodyPr wrap="square" rtlCol="0">
            <a:spAutoFit/>
          </a:bodyPr>
          <a:lstStyle/>
          <a:p>
            <a:pPr>
              <a:lnSpc>
                <a:spcPct val="114000"/>
              </a:lnSpc>
            </a:pPr>
            <a:r>
              <a:rPr lang="en-US" sz="2400" dirty="0"/>
              <a:t>Sustainability presumes that resources are finite and should be used conservatively and wisely with a view to long-term priorities and consequences of the ways in which resources are used.</a:t>
            </a:r>
          </a:p>
        </p:txBody>
      </p:sp>
      <p:sp>
        <p:nvSpPr>
          <p:cNvPr id="4" name="Rectangle 3"/>
          <p:cNvSpPr/>
          <p:nvPr/>
        </p:nvSpPr>
        <p:spPr>
          <a:xfrm>
            <a:off x="1234440" y="1560126"/>
            <a:ext cx="9973277" cy="1331390"/>
          </a:xfrm>
          <a:prstGeom prst="rect">
            <a:avLst/>
          </a:prstGeom>
        </p:spPr>
        <p:txBody>
          <a:bodyPr wrap="square">
            <a:spAutoFit/>
          </a:bodyPr>
          <a:lstStyle/>
          <a:p>
            <a:pPr>
              <a:lnSpc>
                <a:spcPct val="114000"/>
              </a:lnSpc>
            </a:pPr>
            <a:r>
              <a:rPr lang="en-US" sz="2400" dirty="0"/>
              <a:t>UN World Commission on Environment and Development: </a:t>
            </a:r>
            <a:r>
              <a:rPr lang="en-US" sz="2400" dirty="0">
                <a:solidFill>
                  <a:srgbClr val="00B050"/>
                </a:solidFill>
              </a:rPr>
              <a:t>“Sustainable development is development that meets the needs of the present without compromising the ability of future generations to meet their own needs.”</a:t>
            </a:r>
          </a:p>
        </p:txBody>
      </p:sp>
      <p:sp>
        <p:nvSpPr>
          <p:cNvPr id="5" name="Rectangle 4"/>
          <p:cNvSpPr/>
          <p:nvPr/>
        </p:nvSpPr>
        <p:spPr>
          <a:xfrm>
            <a:off x="2717576" y="222896"/>
            <a:ext cx="6756850" cy="707886"/>
          </a:xfrm>
          <a:prstGeom prst="rect">
            <a:avLst/>
          </a:prstGeom>
        </p:spPr>
        <p:txBody>
          <a:bodyPr wrap="none">
            <a:spAutoFit/>
          </a:bodyPr>
          <a:lstStyle/>
          <a:p>
            <a:pPr algn="ctr"/>
            <a:r>
              <a:rPr lang="en-US" sz="4000" b="1" dirty="0"/>
              <a:t>The Definition of Sustainability</a:t>
            </a:r>
          </a:p>
        </p:txBody>
      </p:sp>
      <p:sp>
        <p:nvSpPr>
          <p:cNvPr id="6" name="TextBox 5"/>
          <p:cNvSpPr txBox="1"/>
          <p:nvPr/>
        </p:nvSpPr>
        <p:spPr>
          <a:xfrm>
            <a:off x="1234440" y="4638132"/>
            <a:ext cx="9973277" cy="910377"/>
          </a:xfrm>
          <a:prstGeom prst="rect">
            <a:avLst/>
          </a:prstGeom>
          <a:noFill/>
        </p:spPr>
        <p:txBody>
          <a:bodyPr wrap="square" rtlCol="0">
            <a:spAutoFit/>
          </a:bodyPr>
          <a:lstStyle/>
          <a:p>
            <a:pPr>
              <a:lnSpc>
                <a:spcPct val="114000"/>
              </a:lnSpc>
            </a:pPr>
            <a:r>
              <a:rPr lang="en-US" sz="2400" dirty="0"/>
              <a:t>In simplest terms, sustainability is about our children and our grandchildren, and the world we will leave them.</a:t>
            </a:r>
          </a:p>
        </p:txBody>
      </p:sp>
      <p:sp>
        <p:nvSpPr>
          <p:cNvPr id="7" name="TextBox 6"/>
          <p:cNvSpPr txBox="1"/>
          <p:nvPr/>
        </p:nvSpPr>
        <p:spPr>
          <a:xfrm>
            <a:off x="5173444" y="5546993"/>
            <a:ext cx="5997476" cy="461665"/>
          </a:xfrm>
          <a:prstGeom prst="rect">
            <a:avLst/>
          </a:prstGeom>
          <a:noFill/>
        </p:spPr>
        <p:txBody>
          <a:bodyPr wrap="none" rtlCol="0">
            <a:spAutoFit/>
          </a:bodyPr>
          <a:lstStyle/>
          <a:p>
            <a:r>
              <a:rPr lang="en-US" sz="2400" spc="-5" dirty="0">
                <a:cs typeface="Calibri"/>
              </a:rPr>
              <a:t>- The Brundtland </a:t>
            </a:r>
            <a:r>
              <a:rPr lang="en-US" sz="2400" spc="-11" dirty="0">
                <a:cs typeface="Calibri"/>
              </a:rPr>
              <a:t>Report </a:t>
            </a:r>
            <a:r>
              <a:rPr lang="en-US" sz="2400" spc="-5" dirty="0">
                <a:cs typeface="Calibri"/>
              </a:rPr>
              <a:t>(Our Common </a:t>
            </a:r>
            <a:r>
              <a:rPr lang="en-US" sz="2400" spc="-11" dirty="0">
                <a:cs typeface="Calibri"/>
              </a:rPr>
              <a:t>Future)</a:t>
            </a:r>
            <a:endParaRPr lang="en-US" sz="2400" dirty="0"/>
          </a:p>
        </p:txBody>
      </p:sp>
      <p:cxnSp>
        <p:nvCxnSpPr>
          <p:cNvPr id="8" name="Straight Connector 7">
            <a:extLst>
              <a:ext uri="{FF2B5EF4-FFF2-40B4-BE49-F238E27FC236}">
                <a16:creationId xmlns:a16="http://schemas.microsoft.com/office/drawing/2014/main" id="{4895E6BD-6606-48BA-80AE-75E7299ED80F}"/>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5105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p:nvPr/>
        </p:nvSpPr>
        <p:spPr>
          <a:xfrm>
            <a:off x="7040879" y="1867988"/>
            <a:ext cx="3605349" cy="4458407"/>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 name="TextBox 5"/>
          <p:cNvSpPr txBox="1"/>
          <p:nvPr/>
        </p:nvSpPr>
        <p:spPr>
          <a:xfrm>
            <a:off x="1157955" y="2903061"/>
            <a:ext cx="4258217" cy="461665"/>
          </a:xfrm>
          <a:prstGeom prst="rect">
            <a:avLst/>
          </a:prstGeom>
          <a:noFill/>
        </p:spPr>
        <p:txBody>
          <a:bodyPr wrap="none" rtlCol="0">
            <a:spAutoFit/>
          </a:bodyPr>
          <a:lstStyle/>
          <a:p>
            <a:r>
              <a:rPr lang="en-US" sz="2400" dirty="0"/>
              <a:t>Sustainability wants to avoid this</a:t>
            </a:r>
          </a:p>
        </p:txBody>
      </p:sp>
      <p:sp>
        <p:nvSpPr>
          <p:cNvPr id="7" name="TextBox 6"/>
          <p:cNvSpPr txBox="1"/>
          <p:nvPr/>
        </p:nvSpPr>
        <p:spPr>
          <a:xfrm>
            <a:off x="1301646" y="3958733"/>
            <a:ext cx="4564565" cy="830997"/>
          </a:xfrm>
          <a:prstGeom prst="rect">
            <a:avLst/>
          </a:prstGeom>
          <a:noFill/>
        </p:spPr>
        <p:txBody>
          <a:bodyPr wrap="square" rtlCol="0">
            <a:spAutoFit/>
          </a:bodyPr>
          <a:lstStyle/>
          <a:p>
            <a:r>
              <a:rPr lang="en-US" sz="2400" dirty="0"/>
              <a:t>While also making sure we can lead comfortable lives.</a:t>
            </a:r>
          </a:p>
        </p:txBody>
      </p:sp>
      <p:sp>
        <p:nvSpPr>
          <p:cNvPr id="8" name="Right Arrow 7"/>
          <p:cNvSpPr/>
          <p:nvPr/>
        </p:nvSpPr>
        <p:spPr>
          <a:xfrm>
            <a:off x="5486293" y="2778293"/>
            <a:ext cx="1026244" cy="711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9" name="Rectangle 8">
            <a:extLst>
              <a:ext uri="{FF2B5EF4-FFF2-40B4-BE49-F238E27FC236}">
                <a16:creationId xmlns:a16="http://schemas.microsoft.com/office/drawing/2014/main" id="{137D6804-43D2-41FD-BD05-AE1367658A34}"/>
              </a:ext>
            </a:extLst>
          </p:cNvPr>
          <p:cNvSpPr/>
          <p:nvPr/>
        </p:nvSpPr>
        <p:spPr>
          <a:xfrm>
            <a:off x="2706874" y="160173"/>
            <a:ext cx="6778252" cy="707886"/>
          </a:xfrm>
          <a:prstGeom prst="rect">
            <a:avLst/>
          </a:prstGeom>
        </p:spPr>
        <p:txBody>
          <a:bodyPr wrap="square">
            <a:spAutoFit/>
          </a:bodyPr>
          <a:lstStyle/>
          <a:p>
            <a:pPr lvl="0" algn="ctr"/>
            <a:r>
              <a:rPr lang="en-US" sz="4000" b="1" dirty="0">
                <a:solidFill>
                  <a:prstClr val="black"/>
                </a:solidFill>
              </a:rPr>
              <a:t>The Definition of Sustainability</a:t>
            </a:r>
          </a:p>
        </p:txBody>
      </p:sp>
      <p:cxnSp>
        <p:nvCxnSpPr>
          <p:cNvPr id="10" name="Straight Connector 9">
            <a:extLst>
              <a:ext uri="{FF2B5EF4-FFF2-40B4-BE49-F238E27FC236}">
                <a16:creationId xmlns:a16="http://schemas.microsoft.com/office/drawing/2014/main" id="{1934A173-2C17-42A7-886C-E46576A5737C}"/>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DD09C75-61D8-594C-ACB3-1369CC628E2E}"/>
              </a:ext>
            </a:extLst>
          </p:cNvPr>
          <p:cNvSpPr txBox="1"/>
          <p:nvPr/>
        </p:nvSpPr>
        <p:spPr>
          <a:xfrm>
            <a:off x="938151" y="6488668"/>
            <a:ext cx="1729641" cy="276999"/>
          </a:xfrm>
          <a:prstGeom prst="rect">
            <a:avLst/>
          </a:prstGeom>
          <a:noFill/>
        </p:spPr>
        <p:txBody>
          <a:bodyPr wrap="none" rtlCol="0">
            <a:spAutoFit/>
          </a:bodyPr>
          <a:lstStyle/>
          <a:p>
            <a:r>
              <a:rPr lang="en-US" sz="1200" dirty="0">
                <a:solidFill>
                  <a:schemeClr val="bg1">
                    <a:lumMod val="50000"/>
                  </a:schemeClr>
                </a:solidFill>
              </a:rPr>
              <a:t>Image Source: Wikipedia</a:t>
            </a:r>
          </a:p>
        </p:txBody>
      </p:sp>
      <p:sp>
        <p:nvSpPr>
          <p:cNvPr id="11" name="TextBox 10">
            <a:extLst>
              <a:ext uri="{FF2B5EF4-FFF2-40B4-BE49-F238E27FC236}">
                <a16:creationId xmlns:a16="http://schemas.microsoft.com/office/drawing/2014/main" id="{1350499E-5DC4-4100-BCAC-2B8FA7DDD221}"/>
              </a:ext>
            </a:extLst>
          </p:cNvPr>
          <p:cNvSpPr txBox="1"/>
          <p:nvPr/>
        </p:nvSpPr>
        <p:spPr>
          <a:xfrm>
            <a:off x="1301645" y="4971215"/>
            <a:ext cx="4564565" cy="1200329"/>
          </a:xfrm>
          <a:prstGeom prst="rect">
            <a:avLst/>
          </a:prstGeom>
          <a:noFill/>
        </p:spPr>
        <p:txBody>
          <a:bodyPr wrap="square" rtlCol="0">
            <a:spAutoFit/>
          </a:bodyPr>
          <a:lstStyle/>
          <a:p>
            <a:r>
              <a:rPr lang="en-US" sz="2400" dirty="0">
                <a:solidFill>
                  <a:schemeClr val="accent1"/>
                </a:solidFill>
              </a:rPr>
              <a:t>A related concept is circular economy – how to efficiently close the loops in use of resources</a:t>
            </a:r>
          </a:p>
        </p:txBody>
      </p:sp>
    </p:spTree>
    <p:extLst>
      <p:ext uri="{BB962C8B-B14F-4D97-AF65-F5344CB8AC3E}">
        <p14:creationId xmlns:p14="http://schemas.microsoft.com/office/powerpoint/2010/main" val="12156703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9328</TotalTime>
  <Words>1882</Words>
  <Application>Microsoft Office PowerPoint</Application>
  <PresentationFormat>Widescreen</PresentationFormat>
  <Paragraphs>212</Paragraphs>
  <Slides>42</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SimSun</vt:lpstr>
      <vt:lpstr>Arial</vt:lpstr>
      <vt:lpstr>Calibri</vt:lpstr>
      <vt:lpstr>Calibri Light</vt:lpstr>
      <vt:lpstr>Times New Roman</vt:lpstr>
      <vt:lpstr>Wingdings</vt:lpstr>
      <vt:lpstr>Office Theme</vt:lpstr>
      <vt:lpstr>Yale-UNIDO Train-the-Facilitator Workshop in Green Chemistry</vt:lpstr>
      <vt:lpstr>PowerPoint Presentation</vt:lpstr>
      <vt:lpstr>Sustainability</vt:lpstr>
      <vt:lpstr>Sustainability</vt:lpstr>
      <vt:lpstr>PowerPoint Presentation</vt:lpstr>
      <vt:lpstr>PowerPoint Presentation</vt:lpstr>
      <vt:lpstr>PowerPoint Presentation</vt:lpstr>
      <vt:lpstr>PowerPoint Presentation</vt:lpstr>
      <vt:lpstr>PowerPoint Presentation</vt:lpstr>
      <vt:lpstr>PowerPoint Presentation</vt:lpstr>
      <vt:lpstr>Sustainability is Not Just About the Environment</vt:lpstr>
      <vt:lpstr>PowerPoint Presentation</vt:lpstr>
      <vt:lpstr>PowerPoint Presentation</vt:lpstr>
      <vt:lpstr>PowerPoint Presentation</vt:lpstr>
      <vt:lpstr>PowerPoint Presentation</vt:lpstr>
      <vt:lpstr>PowerPoint Presentation</vt:lpstr>
      <vt:lpstr>PowerPoint Presentation</vt:lpstr>
      <vt:lpstr>A question we need to ask:  Is recycling sustainable?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Battle of New Orleans (1815)</vt:lpstr>
      <vt:lpstr>Comuna 13 – Medellin, Colombia</vt:lpstr>
      <vt:lpstr>PowerPoint Presentation</vt:lpstr>
      <vt:lpstr>PowerPoint Presentation</vt:lpstr>
      <vt:lpstr>PowerPoint Presentation</vt:lpstr>
      <vt:lpstr>Is new technology the answer to sustainability?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Karolina Mellor</dc:creator>
  <cp:lastModifiedBy>Chapman, Kimberly</cp:lastModifiedBy>
  <cp:revision>283</cp:revision>
  <cp:lastPrinted>2018-04-25T15:39:23Z</cp:lastPrinted>
  <dcterms:created xsi:type="dcterms:W3CDTF">2018-01-23T19:46:39Z</dcterms:created>
  <dcterms:modified xsi:type="dcterms:W3CDTF">2019-03-04T15:40:39Z</dcterms:modified>
</cp:coreProperties>
</file>