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333" r:id="rId2"/>
    <p:sldId id="334" r:id="rId3"/>
    <p:sldId id="257" r:id="rId4"/>
    <p:sldId id="339" r:id="rId5"/>
    <p:sldId id="340" r:id="rId6"/>
    <p:sldId id="341" r:id="rId7"/>
    <p:sldId id="342" r:id="rId8"/>
    <p:sldId id="259" r:id="rId9"/>
    <p:sldId id="327" r:id="rId10"/>
    <p:sldId id="328" r:id="rId11"/>
    <p:sldId id="258" r:id="rId12"/>
    <p:sldId id="264" r:id="rId13"/>
    <p:sldId id="275" r:id="rId14"/>
    <p:sldId id="283" r:id="rId15"/>
    <p:sldId id="329" r:id="rId16"/>
    <p:sldId id="263" r:id="rId17"/>
    <p:sldId id="262" r:id="rId18"/>
    <p:sldId id="265" r:id="rId19"/>
    <p:sldId id="266" r:id="rId20"/>
    <p:sldId id="483" r:id="rId21"/>
    <p:sldId id="330" r:id="rId22"/>
    <p:sldId id="331" r:id="rId23"/>
    <p:sldId id="484" r:id="rId24"/>
    <p:sldId id="343" r:id="rId25"/>
    <p:sldId id="345" r:id="rId26"/>
    <p:sldId id="485" r:id="rId27"/>
    <p:sldId id="346" r:id="rId28"/>
    <p:sldId id="353" r:id="rId29"/>
    <p:sldId id="352" r:id="rId30"/>
    <p:sldId id="357" r:id="rId31"/>
    <p:sldId id="358" r:id="rId32"/>
    <p:sldId id="359" r:id="rId33"/>
    <p:sldId id="362" r:id="rId34"/>
    <p:sldId id="363" r:id="rId35"/>
    <p:sldId id="365" r:id="rId36"/>
    <p:sldId id="366" r:id="rId37"/>
    <p:sldId id="367" r:id="rId38"/>
    <p:sldId id="369" r:id="rId39"/>
    <p:sldId id="370" r:id="rId40"/>
    <p:sldId id="374" r:id="rId41"/>
    <p:sldId id="375" r:id="rId42"/>
    <p:sldId id="376" r:id="rId43"/>
    <p:sldId id="382" r:id="rId44"/>
    <p:sldId id="383" r:id="rId45"/>
    <p:sldId id="384" r:id="rId46"/>
    <p:sldId id="385" r:id="rId47"/>
    <p:sldId id="386" r:id="rId48"/>
    <p:sldId id="388" r:id="rId49"/>
    <p:sldId id="396" r:id="rId50"/>
    <p:sldId id="397" r:id="rId51"/>
    <p:sldId id="398" r:id="rId52"/>
    <p:sldId id="399" r:id="rId53"/>
    <p:sldId id="400" r:id="rId54"/>
    <p:sldId id="401" r:id="rId55"/>
    <p:sldId id="402" r:id="rId56"/>
    <p:sldId id="437" r:id="rId57"/>
    <p:sldId id="438" r:id="rId58"/>
    <p:sldId id="410" r:id="rId59"/>
    <p:sldId id="411" r:id="rId60"/>
    <p:sldId id="414" r:id="rId61"/>
    <p:sldId id="415" r:id="rId62"/>
    <p:sldId id="418" r:id="rId63"/>
    <p:sldId id="419" r:id="rId64"/>
    <p:sldId id="421" r:id="rId65"/>
    <p:sldId id="422" r:id="rId66"/>
    <p:sldId id="423" r:id="rId67"/>
    <p:sldId id="426" r:id="rId68"/>
    <p:sldId id="427" r:id="rId69"/>
    <p:sldId id="428" r:id="rId70"/>
    <p:sldId id="432" r:id="rId71"/>
    <p:sldId id="433" r:id="rId72"/>
    <p:sldId id="435" r:id="rId73"/>
    <p:sldId id="33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1DE49F-F6D4-F341-AD86-A989138F6485}">
          <p14:sldIdLst>
            <p14:sldId id="333"/>
            <p14:sldId id="334"/>
            <p14:sldId id="257"/>
            <p14:sldId id="339"/>
            <p14:sldId id="340"/>
            <p14:sldId id="341"/>
            <p14:sldId id="342"/>
            <p14:sldId id="259"/>
            <p14:sldId id="327"/>
            <p14:sldId id="328"/>
            <p14:sldId id="258"/>
            <p14:sldId id="264"/>
            <p14:sldId id="275"/>
            <p14:sldId id="283"/>
            <p14:sldId id="329"/>
            <p14:sldId id="263"/>
            <p14:sldId id="262"/>
            <p14:sldId id="265"/>
            <p14:sldId id="266"/>
            <p14:sldId id="483"/>
            <p14:sldId id="330"/>
            <p14:sldId id="331"/>
            <p14:sldId id="484"/>
            <p14:sldId id="343"/>
            <p14:sldId id="345"/>
            <p14:sldId id="485"/>
            <p14:sldId id="346"/>
            <p14:sldId id="353"/>
            <p14:sldId id="352"/>
            <p14:sldId id="357"/>
            <p14:sldId id="358"/>
            <p14:sldId id="359"/>
            <p14:sldId id="362"/>
            <p14:sldId id="363"/>
            <p14:sldId id="365"/>
            <p14:sldId id="366"/>
            <p14:sldId id="367"/>
            <p14:sldId id="369"/>
            <p14:sldId id="370"/>
            <p14:sldId id="374"/>
            <p14:sldId id="375"/>
            <p14:sldId id="376"/>
            <p14:sldId id="382"/>
            <p14:sldId id="383"/>
            <p14:sldId id="384"/>
            <p14:sldId id="385"/>
            <p14:sldId id="386"/>
            <p14:sldId id="388"/>
            <p14:sldId id="396"/>
            <p14:sldId id="397"/>
            <p14:sldId id="398"/>
            <p14:sldId id="399"/>
            <p14:sldId id="400"/>
            <p14:sldId id="401"/>
            <p14:sldId id="402"/>
            <p14:sldId id="437"/>
            <p14:sldId id="438"/>
            <p14:sldId id="410"/>
            <p14:sldId id="411"/>
            <p14:sldId id="414"/>
            <p14:sldId id="415"/>
            <p14:sldId id="418"/>
            <p14:sldId id="419"/>
            <p14:sldId id="421"/>
            <p14:sldId id="422"/>
            <p14:sldId id="423"/>
            <p14:sldId id="426"/>
            <p14:sldId id="427"/>
            <p14:sldId id="428"/>
            <p14:sldId id="432"/>
            <p14:sldId id="433"/>
            <p14:sldId id="435"/>
            <p14:sldId id="3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5"/>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06" autoAdjust="0"/>
    <p:restoredTop sz="91896" autoAdjust="0"/>
  </p:normalViewPr>
  <p:slideViewPr>
    <p:cSldViewPr snapToGrid="0" snapToObjects="1">
      <p:cViewPr varScale="1">
        <p:scale>
          <a:sx n="71" d="100"/>
          <a:sy n="71" d="100"/>
        </p:scale>
        <p:origin x="318"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CB3E7-B263-A54B-B845-8726BAC5C66D}" type="doc">
      <dgm:prSet loTypeId="urn:microsoft.com/office/officeart/2005/8/layout/process1" loCatId="" qsTypeId="urn:microsoft.com/office/officeart/2005/8/quickstyle/simple4" qsCatId="simple" csTypeId="urn:microsoft.com/office/officeart/2005/8/colors/accent6_2" csCatId="accent6" phldr="1"/>
      <dgm:spPr/>
    </dgm:pt>
    <dgm:pt modelId="{E98CCC1F-1C10-A64D-A93C-779E6F5405A6}">
      <dgm:prSet phldrT="[Text]" custT="1"/>
      <dgm:spPr/>
      <dgm:t>
        <a:bodyPr/>
        <a:lstStyle/>
        <a:p>
          <a:r>
            <a:rPr lang="en-US" sz="1800" dirty="0"/>
            <a:t>Substrate</a:t>
          </a:r>
        </a:p>
      </dgm:t>
    </dgm:pt>
    <dgm:pt modelId="{0856D7EA-61CC-F046-A022-B11DAAC7E0D8}" type="parTrans" cxnId="{9022165B-C1B9-9E42-9233-84145E02B205}">
      <dgm:prSet/>
      <dgm:spPr/>
      <dgm:t>
        <a:bodyPr/>
        <a:lstStyle/>
        <a:p>
          <a:endParaRPr lang="en-US" sz="1800"/>
        </a:p>
      </dgm:t>
    </dgm:pt>
    <dgm:pt modelId="{CDC82865-6403-7E4A-8E26-71301F7B740F}" type="sibTrans" cxnId="{9022165B-C1B9-9E42-9233-84145E02B205}">
      <dgm:prSet custT="1"/>
      <dgm:spPr/>
      <dgm:t>
        <a:bodyPr/>
        <a:lstStyle/>
        <a:p>
          <a:endParaRPr lang="en-US" sz="1800"/>
        </a:p>
      </dgm:t>
    </dgm:pt>
    <dgm:pt modelId="{BBF55DD4-695D-AD4A-9D8D-16A27B5047E3}">
      <dgm:prSet phldrT="[Text]" custT="1"/>
      <dgm:spPr/>
      <dgm:t>
        <a:bodyPr/>
        <a:lstStyle/>
        <a:p>
          <a:r>
            <a:rPr lang="en-US" sz="1800" dirty="0"/>
            <a:t>Product</a:t>
          </a:r>
        </a:p>
      </dgm:t>
    </dgm:pt>
    <dgm:pt modelId="{D7FCE7BE-36CA-034D-BCB8-9AAB6FDC9A36}" type="parTrans" cxnId="{05736862-D237-1948-B82B-B408E9A5D304}">
      <dgm:prSet/>
      <dgm:spPr/>
      <dgm:t>
        <a:bodyPr/>
        <a:lstStyle/>
        <a:p>
          <a:endParaRPr lang="en-US" sz="1800"/>
        </a:p>
      </dgm:t>
    </dgm:pt>
    <dgm:pt modelId="{FC23F6A1-EF37-5E41-B85B-CB1044BA0FBB}" type="sibTrans" cxnId="{05736862-D237-1948-B82B-B408E9A5D304}">
      <dgm:prSet/>
      <dgm:spPr/>
      <dgm:t>
        <a:bodyPr/>
        <a:lstStyle/>
        <a:p>
          <a:endParaRPr lang="en-US" sz="1800"/>
        </a:p>
      </dgm:t>
    </dgm:pt>
    <dgm:pt modelId="{86301049-EA4C-1248-A521-EC0D111FB65A}" type="pres">
      <dgm:prSet presAssocID="{64BCB3E7-B263-A54B-B845-8726BAC5C66D}" presName="Name0" presStyleCnt="0">
        <dgm:presLayoutVars>
          <dgm:dir/>
          <dgm:resizeHandles val="exact"/>
        </dgm:presLayoutVars>
      </dgm:prSet>
      <dgm:spPr/>
    </dgm:pt>
    <dgm:pt modelId="{1F5C8EEA-CBB2-224E-8874-2115E1175457}" type="pres">
      <dgm:prSet presAssocID="{E98CCC1F-1C10-A64D-A93C-779E6F5405A6}" presName="node" presStyleLbl="node1" presStyleIdx="0" presStyleCnt="2">
        <dgm:presLayoutVars>
          <dgm:bulletEnabled val="1"/>
        </dgm:presLayoutVars>
      </dgm:prSet>
      <dgm:spPr/>
    </dgm:pt>
    <dgm:pt modelId="{E8EA51FF-16E0-DD44-94C5-152C9D9C8AE0}" type="pres">
      <dgm:prSet presAssocID="{CDC82865-6403-7E4A-8E26-71301F7B740F}" presName="sibTrans" presStyleLbl="sibTrans2D1" presStyleIdx="0" presStyleCnt="1" custScaleX="149178"/>
      <dgm:spPr/>
    </dgm:pt>
    <dgm:pt modelId="{FC930698-C4A4-0C4C-B012-7CF8D90EB7D4}" type="pres">
      <dgm:prSet presAssocID="{CDC82865-6403-7E4A-8E26-71301F7B740F}" presName="connectorText" presStyleLbl="sibTrans2D1" presStyleIdx="0" presStyleCnt="1"/>
      <dgm:spPr/>
    </dgm:pt>
    <dgm:pt modelId="{A724A9D9-B184-EF45-BD99-D13E770A0F9F}" type="pres">
      <dgm:prSet presAssocID="{BBF55DD4-695D-AD4A-9D8D-16A27B5047E3}" presName="node" presStyleLbl="node1" presStyleIdx="1" presStyleCnt="2">
        <dgm:presLayoutVars>
          <dgm:bulletEnabled val="1"/>
        </dgm:presLayoutVars>
      </dgm:prSet>
      <dgm:spPr/>
    </dgm:pt>
  </dgm:ptLst>
  <dgm:cxnLst>
    <dgm:cxn modelId="{02A25237-A011-5443-A160-D911C7A9F155}" type="presOf" srcId="{CDC82865-6403-7E4A-8E26-71301F7B740F}" destId="{E8EA51FF-16E0-DD44-94C5-152C9D9C8AE0}" srcOrd="0" destOrd="0" presId="urn:microsoft.com/office/officeart/2005/8/layout/process1"/>
    <dgm:cxn modelId="{9022165B-C1B9-9E42-9233-84145E02B205}" srcId="{64BCB3E7-B263-A54B-B845-8726BAC5C66D}" destId="{E98CCC1F-1C10-A64D-A93C-779E6F5405A6}" srcOrd="0" destOrd="0" parTransId="{0856D7EA-61CC-F046-A022-B11DAAC7E0D8}" sibTransId="{CDC82865-6403-7E4A-8E26-71301F7B740F}"/>
    <dgm:cxn modelId="{05736862-D237-1948-B82B-B408E9A5D304}" srcId="{64BCB3E7-B263-A54B-B845-8726BAC5C66D}" destId="{BBF55DD4-695D-AD4A-9D8D-16A27B5047E3}" srcOrd="1" destOrd="0" parTransId="{D7FCE7BE-36CA-034D-BCB8-9AAB6FDC9A36}" sibTransId="{FC23F6A1-EF37-5E41-B85B-CB1044BA0FBB}"/>
    <dgm:cxn modelId="{7096C94F-696E-634C-BC73-B25B6F68CC38}" type="presOf" srcId="{64BCB3E7-B263-A54B-B845-8726BAC5C66D}" destId="{86301049-EA4C-1248-A521-EC0D111FB65A}" srcOrd="0" destOrd="0" presId="urn:microsoft.com/office/officeart/2005/8/layout/process1"/>
    <dgm:cxn modelId="{9BC2ED59-D5C5-A749-8AB8-AB933055DBD2}" type="presOf" srcId="{E98CCC1F-1C10-A64D-A93C-779E6F5405A6}" destId="{1F5C8EEA-CBB2-224E-8874-2115E1175457}" srcOrd="0" destOrd="0" presId="urn:microsoft.com/office/officeart/2005/8/layout/process1"/>
    <dgm:cxn modelId="{97BEF7BA-6443-D247-B91A-F6FE49195FC3}" type="presOf" srcId="{BBF55DD4-695D-AD4A-9D8D-16A27B5047E3}" destId="{A724A9D9-B184-EF45-BD99-D13E770A0F9F}" srcOrd="0" destOrd="0" presId="urn:microsoft.com/office/officeart/2005/8/layout/process1"/>
    <dgm:cxn modelId="{F3076AF5-28CB-8D4D-84DE-6C98E04F2576}" type="presOf" srcId="{CDC82865-6403-7E4A-8E26-71301F7B740F}" destId="{FC930698-C4A4-0C4C-B012-7CF8D90EB7D4}" srcOrd="1" destOrd="0" presId="urn:microsoft.com/office/officeart/2005/8/layout/process1"/>
    <dgm:cxn modelId="{1B860A3D-E5F1-8040-8DCE-CB72546AF2A6}" type="presParOf" srcId="{86301049-EA4C-1248-A521-EC0D111FB65A}" destId="{1F5C8EEA-CBB2-224E-8874-2115E1175457}" srcOrd="0" destOrd="0" presId="urn:microsoft.com/office/officeart/2005/8/layout/process1"/>
    <dgm:cxn modelId="{318FC4A7-C1FB-014B-A826-673BAC625CD5}" type="presParOf" srcId="{86301049-EA4C-1248-A521-EC0D111FB65A}" destId="{E8EA51FF-16E0-DD44-94C5-152C9D9C8AE0}" srcOrd="1" destOrd="0" presId="urn:microsoft.com/office/officeart/2005/8/layout/process1"/>
    <dgm:cxn modelId="{E8DA56C9-B4EC-8340-AA01-0454678E0A68}" type="presParOf" srcId="{E8EA51FF-16E0-DD44-94C5-152C9D9C8AE0}" destId="{FC930698-C4A4-0C4C-B012-7CF8D90EB7D4}" srcOrd="0" destOrd="0" presId="urn:microsoft.com/office/officeart/2005/8/layout/process1"/>
    <dgm:cxn modelId="{8A1FAE3B-16FB-FA4E-9C9F-920F2C963305}" type="presParOf" srcId="{86301049-EA4C-1248-A521-EC0D111FB65A}" destId="{A724A9D9-B184-EF45-BD99-D13E770A0F9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3C7A4-5874-EA4B-9624-386CC4CD914C}"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26D7F1AC-D04F-2343-9486-3D6B498AE2B8}">
      <dgm:prSet phldrT="[Text]"/>
      <dgm:spPr/>
      <dgm:t>
        <a:bodyPr/>
        <a:lstStyle/>
        <a:p>
          <a:r>
            <a:rPr lang="en-US" dirty="0"/>
            <a:t>Substrate</a:t>
          </a:r>
        </a:p>
      </dgm:t>
    </dgm:pt>
    <dgm:pt modelId="{EF9C07B8-8E43-474E-890C-7CB90A87D296}" type="parTrans" cxnId="{C285FB7B-5218-B940-BF08-2397D9F86151}">
      <dgm:prSet/>
      <dgm:spPr/>
      <dgm:t>
        <a:bodyPr/>
        <a:lstStyle/>
        <a:p>
          <a:endParaRPr lang="en-US"/>
        </a:p>
      </dgm:t>
    </dgm:pt>
    <dgm:pt modelId="{E5EC3A85-62C7-6F44-8F06-B98AD4CB78EB}" type="sibTrans" cxnId="{C285FB7B-5218-B940-BF08-2397D9F86151}">
      <dgm:prSet/>
      <dgm:spPr>
        <a:solidFill>
          <a:schemeClr val="tx1">
            <a:lumMod val="75000"/>
            <a:lumOff val="25000"/>
          </a:schemeClr>
        </a:solidFill>
      </dgm:spPr>
      <dgm:t>
        <a:bodyPr/>
        <a:lstStyle/>
        <a:p>
          <a:endParaRPr lang="en-US"/>
        </a:p>
      </dgm:t>
    </dgm:pt>
    <dgm:pt modelId="{BDC89ABB-B3A9-A943-83EE-70763175F72B}">
      <dgm:prSet phldrT="[Text]" custT="1"/>
      <dgm:spPr/>
      <dgm:t>
        <a:bodyPr/>
        <a:lstStyle/>
        <a:p>
          <a:r>
            <a:rPr lang="en-US" sz="1600" dirty="0"/>
            <a:t>Intermediate A</a:t>
          </a:r>
        </a:p>
      </dgm:t>
    </dgm:pt>
    <dgm:pt modelId="{A2C28509-F450-1D4A-90D2-A4B040FF17CF}" type="parTrans" cxnId="{254D31A0-6504-364F-A7A1-EAD6D8E924B3}">
      <dgm:prSet/>
      <dgm:spPr/>
      <dgm:t>
        <a:bodyPr/>
        <a:lstStyle/>
        <a:p>
          <a:endParaRPr lang="en-US"/>
        </a:p>
      </dgm:t>
    </dgm:pt>
    <dgm:pt modelId="{3CE90F2D-C36D-F449-868F-2FB7EFB7EF81}" type="sibTrans" cxnId="{254D31A0-6504-364F-A7A1-EAD6D8E924B3}">
      <dgm:prSet/>
      <dgm:spPr>
        <a:solidFill>
          <a:schemeClr val="tx1">
            <a:lumMod val="75000"/>
            <a:lumOff val="25000"/>
          </a:schemeClr>
        </a:solidFill>
      </dgm:spPr>
      <dgm:t>
        <a:bodyPr/>
        <a:lstStyle/>
        <a:p>
          <a:endParaRPr lang="en-US"/>
        </a:p>
      </dgm:t>
    </dgm:pt>
    <dgm:pt modelId="{CBAB665B-B7E9-414C-861C-719377EF5152}">
      <dgm:prSet phldrT="[Text]" custT="1"/>
      <dgm:spPr/>
      <dgm:t>
        <a:bodyPr/>
        <a:lstStyle/>
        <a:p>
          <a:r>
            <a:rPr lang="en-US" sz="1600" dirty="0"/>
            <a:t>Intermediate B</a:t>
          </a:r>
        </a:p>
      </dgm:t>
    </dgm:pt>
    <dgm:pt modelId="{99CBEA17-6A14-364F-89A8-D080B85B6DD2}" type="parTrans" cxnId="{116EB4AF-9008-7F43-ABAC-10FB49E33D77}">
      <dgm:prSet/>
      <dgm:spPr/>
      <dgm:t>
        <a:bodyPr/>
        <a:lstStyle/>
        <a:p>
          <a:endParaRPr lang="en-US"/>
        </a:p>
      </dgm:t>
    </dgm:pt>
    <dgm:pt modelId="{0F84829D-E617-3748-94DF-8C1EC5C358FF}" type="sibTrans" cxnId="{116EB4AF-9008-7F43-ABAC-10FB49E33D77}">
      <dgm:prSet/>
      <dgm:spPr>
        <a:solidFill>
          <a:schemeClr val="tx1">
            <a:lumMod val="75000"/>
            <a:lumOff val="25000"/>
          </a:schemeClr>
        </a:solidFill>
      </dgm:spPr>
      <dgm:t>
        <a:bodyPr/>
        <a:lstStyle/>
        <a:p>
          <a:endParaRPr lang="en-US"/>
        </a:p>
      </dgm:t>
    </dgm:pt>
    <dgm:pt modelId="{91F3654C-2B5F-8445-B0EE-5710373BCCD8}">
      <dgm:prSet phldrT="[Text]" custT="1"/>
      <dgm:spPr/>
      <dgm:t>
        <a:bodyPr/>
        <a:lstStyle/>
        <a:p>
          <a:r>
            <a:rPr lang="en-US" sz="1600" dirty="0"/>
            <a:t>Intermediate C</a:t>
          </a:r>
        </a:p>
      </dgm:t>
    </dgm:pt>
    <dgm:pt modelId="{6CE98746-E98A-9840-8B59-3F2B08149D4C}" type="parTrans" cxnId="{9654FF49-9085-F94C-BB98-D09EAEDBCA72}">
      <dgm:prSet/>
      <dgm:spPr/>
      <dgm:t>
        <a:bodyPr/>
        <a:lstStyle/>
        <a:p>
          <a:endParaRPr lang="en-US"/>
        </a:p>
      </dgm:t>
    </dgm:pt>
    <dgm:pt modelId="{D24A668E-A92B-0840-A144-205ACC6B8CD1}" type="sibTrans" cxnId="{9654FF49-9085-F94C-BB98-D09EAEDBCA72}">
      <dgm:prSet/>
      <dgm:spPr>
        <a:solidFill>
          <a:schemeClr val="tx1">
            <a:lumMod val="75000"/>
            <a:lumOff val="25000"/>
          </a:schemeClr>
        </a:solidFill>
      </dgm:spPr>
      <dgm:t>
        <a:bodyPr/>
        <a:lstStyle/>
        <a:p>
          <a:endParaRPr lang="en-US"/>
        </a:p>
      </dgm:t>
    </dgm:pt>
    <dgm:pt modelId="{60E1B8C8-EACC-5D41-BD6D-8D2901169C99}">
      <dgm:prSet phldrT="[Text]" custT="1"/>
      <dgm:spPr/>
      <dgm:t>
        <a:bodyPr/>
        <a:lstStyle/>
        <a:p>
          <a:r>
            <a:rPr lang="en-US" sz="1600" dirty="0"/>
            <a:t>Intermediate D</a:t>
          </a:r>
        </a:p>
      </dgm:t>
    </dgm:pt>
    <dgm:pt modelId="{7BA9C3D3-ADCC-5543-B452-0462395151BC}" type="parTrans" cxnId="{4E0F77D5-22ED-E347-821A-EAC56D41A851}">
      <dgm:prSet/>
      <dgm:spPr/>
      <dgm:t>
        <a:bodyPr/>
        <a:lstStyle/>
        <a:p>
          <a:endParaRPr lang="en-US"/>
        </a:p>
      </dgm:t>
    </dgm:pt>
    <dgm:pt modelId="{E7596BF6-5950-1242-A0C3-53E37FF7F708}" type="sibTrans" cxnId="{4E0F77D5-22ED-E347-821A-EAC56D41A851}">
      <dgm:prSet/>
      <dgm:spPr>
        <a:solidFill>
          <a:schemeClr val="tx1">
            <a:lumMod val="75000"/>
            <a:lumOff val="25000"/>
          </a:schemeClr>
        </a:solidFill>
      </dgm:spPr>
      <dgm:t>
        <a:bodyPr/>
        <a:lstStyle/>
        <a:p>
          <a:endParaRPr lang="en-US"/>
        </a:p>
      </dgm:t>
    </dgm:pt>
    <dgm:pt modelId="{F3CE930A-6DA6-7149-B602-E4686BFA74B4}">
      <dgm:prSet phldrT="[Text]" custT="1"/>
      <dgm:spPr/>
      <dgm:t>
        <a:bodyPr/>
        <a:lstStyle/>
        <a:p>
          <a:r>
            <a:rPr lang="en-US" sz="1600" dirty="0"/>
            <a:t>Intermediate E</a:t>
          </a:r>
        </a:p>
      </dgm:t>
    </dgm:pt>
    <dgm:pt modelId="{0F32E3F2-C805-944C-AC7F-6BFEEB20D243}" type="parTrans" cxnId="{A59110C2-7078-8044-8762-0A5AA4D1F6DA}">
      <dgm:prSet/>
      <dgm:spPr/>
      <dgm:t>
        <a:bodyPr/>
        <a:lstStyle/>
        <a:p>
          <a:endParaRPr lang="en-US"/>
        </a:p>
      </dgm:t>
    </dgm:pt>
    <dgm:pt modelId="{9EDDDAC8-E122-6843-ACCE-C6705DC4B999}" type="sibTrans" cxnId="{A59110C2-7078-8044-8762-0A5AA4D1F6DA}">
      <dgm:prSet/>
      <dgm:spPr>
        <a:solidFill>
          <a:schemeClr val="tx1">
            <a:lumMod val="75000"/>
            <a:lumOff val="25000"/>
          </a:schemeClr>
        </a:solidFill>
      </dgm:spPr>
      <dgm:t>
        <a:bodyPr/>
        <a:lstStyle/>
        <a:p>
          <a:endParaRPr lang="en-US"/>
        </a:p>
      </dgm:t>
    </dgm:pt>
    <dgm:pt modelId="{CB908DAF-34EA-2C44-9D19-3FDD360B1BB3}">
      <dgm:prSet phldrT="[Text]"/>
      <dgm:spPr/>
      <dgm:t>
        <a:bodyPr/>
        <a:lstStyle/>
        <a:p>
          <a:r>
            <a:rPr lang="en-US" dirty="0"/>
            <a:t>Product</a:t>
          </a:r>
        </a:p>
      </dgm:t>
    </dgm:pt>
    <dgm:pt modelId="{3D00F5B1-CC3E-2644-BD17-9EEA26F36038}" type="parTrans" cxnId="{DCA0A18A-0FF4-EC42-90CD-9E8968ECEB34}">
      <dgm:prSet/>
      <dgm:spPr/>
      <dgm:t>
        <a:bodyPr/>
        <a:lstStyle/>
        <a:p>
          <a:endParaRPr lang="en-US"/>
        </a:p>
      </dgm:t>
    </dgm:pt>
    <dgm:pt modelId="{0CD818FF-581C-6D46-B7AB-4E86A24C6FE2}" type="sibTrans" cxnId="{DCA0A18A-0FF4-EC42-90CD-9E8968ECEB34}">
      <dgm:prSet/>
      <dgm:spPr/>
      <dgm:t>
        <a:bodyPr/>
        <a:lstStyle/>
        <a:p>
          <a:endParaRPr lang="en-US"/>
        </a:p>
      </dgm:t>
    </dgm:pt>
    <dgm:pt modelId="{41E291ED-C4C3-4B6C-BA13-473D49D1FA06}" type="pres">
      <dgm:prSet presAssocID="{AF83C7A4-5874-EA4B-9624-386CC4CD914C}" presName="diagram" presStyleCnt="0">
        <dgm:presLayoutVars>
          <dgm:dir/>
          <dgm:resizeHandles val="exact"/>
        </dgm:presLayoutVars>
      </dgm:prSet>
      <dgm:spPr/>
    </dgm:pt>
    <dgm:pt modelId="{27AF5AFF-0C2A-4D03-805B-C5372230BB7F}" type="pres">
      <dgm:prSet presAssocID="{26D7F1AC-D04F-2343-9486-3D6B498AE2B8}" presName="node" presStyleLbl="node1" presStyleIdx="0" presStyleCnt="7">
        <dgm:presLayoutVars>
          <dgm:bulletEnabled val="1"/>
        </dgm:presLayoutVars>
      </dgm:prSet>
      <dgm:spPr/>
    </dgm:pt>
    <dgm:pt modelId="{5A416B57-20BC-4D5B-8048-1145C3349C09}" type="pres">
      <dgm:prSet presAssocID="{E5EC3A85-62C7-6F44-8F06-B98AD4CB78EB}" presName="sibTrans" presStyleLbl="sibTrans2D1" presStyleIdx="0" presStyleCnt="6"/>
      <dgm:spPr/>
    </dgm:pt>
    <dgm:pt modelId="{EAF927AA-A91B-47E8-BA6C-01B980DFA788}" type="pres">
      <dgm:prSet presAssocID="{E5EC3A85-62C7-6F44-8F06-B98AD4CB78EB}" presName="connectorText" presStyleLbl="sibTrans2D1" presStyleIdx="0" presStyleCnt="6"/>
      <dgm:spPr/>
    </dgm:pt>
    <dgm:pt modelId="{C7549D7E-154C-4F09-8542-63B7C1B4F187}" type="pres">
      <dgm:prSet presAssocID="{BDC89ABB-B3A9-A943-83EE-70763175F72B}" presName="node" presStyleLbl="node1" presStyleIdx="1" presStyleCnt="7" custLinFactY="71978" custLinFactNeighborX="-88056" custLinFactNeighborY="100000">
        <dgm:presLayoutVars>
          <dgm:bulletEnabled val="1"/>
        </dgm:presLayoutVars>
      </dgm:prSet>
      <dgm:spPr/>
    </dgm:pt>
    <dgm:pt modelId="{99732C4B-9C8E-49EA-9EB0-B964B359B35A}" type="pres">
      <dgm:prSet presAssocID="{3CE90F2D-C36D-F449-868F-2FB7EFB7EF81}" presName="sibTrans" presStyleLbl="sibTrans2D1" presStyleIdx="1" presStyleCnt="6"/>
      <dgm:spPr/>
    </dgm:pt>
    <dgm:pt modelId="{88DE23DE-1DD8-4D0D-A23E-7D9BFA6AC17B}" type="pres">
      <dgm:prSet presAssocID="{3CE90F2D-C36D-F449-868F-2FB7EFB7EF81}" presName="connectorText" presStyleLbl="sibTrans2D1" presStyleIdx="1" presStyleCnt="6"/>
      <dgm:spPr/>
    </dgm:pt>
    <dgm:pt modelId="{694E744D-6458-4EAC-90E6-12128841C521}" type="pres">
      <dgm:prSet presAssocID="{CBAB665B-B7E9-414C-861C-719377EF5152}" presName="node" presStyleLbl="node1" presStyleIdx="2" presStyleCnt="7" custLinFactX="-45212" custLinFactNeighborX="-100000" custLinFactNeighborY="-506">
        <dgm:presLayoutVars>
          <dgm:bulletEnabled val="1"/>
        </dgm:presLayoutVars>
      </dgm:prSet>
      <dgm:spPr/>
    </dgm:pt>
    <dgm:pt modelId="{FF7D3440-EFAC-4213-AD4B-E8DA71B003CE}" type="pres">
      <dgm:prSet presAssocID="{0F84829D-E617-3748-94DF-8C1EC5C358FF}" presName="sibTrans" presStyleLbl="sibTrans2D1" presStyleIdx="2" presStyleCnt="6"/>
      <dgm:spPr/>
    </dgm:pt>
    <dgm:pt modelId="{C745406B-7889-44C7-9E24-CED620C4A91C}" type="pres">
      <dgm:prSet presAssocID="{0F84829D-E617-3748-94DF-8C1EC5C358FF}" presName="connectorText" presStyleLbl="sibTrans2D1" presStyleIdx="2" presStyleCnt="6"/>
      <dgm:spPr/>
    </dgm:pt>
    <dgm:pt modelId="{22A48457-424D-48DF-A35D-BE31952E6679}" type="pres">
      <dgm:prSet presAssocID="{91F3654C-2B5F-8445-B0EE-5710373BCCD8}" presName="node" presStyleLbl="node1" presStyleIdx="3" presStyleCnt="7" custLinFactX="-100000" custLinFactY="71978" custLinFactNeighborX="-127909" custLinFactNeighborY="100000">
        <dgm:presLayoutVars>
          <dgm:bulletEnabled val="1"/>
        </dgm:presLayoutVars>
      </dgm:prSet>
      <dgm:spPr/>
    </dgm:pt>
    <dgm:pt modelId="{A9956409-7229-468D-A15C-CB9ECE211615}" type="pres">
      <dgm:prSet presAssocID="{D24A668E-A92B-0840-A144-205ACC6B8CD1}" presName="sibTrans" presStyleLbl="sibTrans2D1" presStyleIdx="3" presStyleCnt="6"/>
      <dgm:spPr/>
    </dgm:pt>
    <dgm:pt modelId="{B26316D8-5820-4950-8543-0236619DF17D}" type="pres">
      <dgm:prSet presAssocID="{D24A668E-A92B-0840-A144-205ACC6B8CD1}" presName="connectorText" presStyleLbl="sibTrans2D1" presStyleIdx="3" presStyleCnt="6"/>
      <dgm:spPr/>
    </dgm:pt>
    <dgm:pt modelId="{70DB0DEB-08C2-43C8-B5ED-4856DF4589D8}" type="pres">
      <dgm:prSet presAssocID="{60E1B8C8-EACC-5D41-BD6D-8D2901169C99}" presName="node" presStyleLbl="node1" presStyleIdx="4" presStyleCnt="7" custLinFactX="-56520" custLinFactY="-67557" custLinFactNeighborX="-100000" custLinFactNeighborY="-100000">
        <dgm:presLayoutVars>
          <dgm:bulletEnabled val="1"/>
        </dgm:presLayoutVars>
      </dgm:prSet>
      <dgm:spPr/>
    </dgm:pt>
    <dgm:pt modelId="{FCB34E1D-A08C-47D6-832F-78CF0A7D4A0D}" type="pres">
      <dgm:prSet presAssocID="{E7596BF6-5950-1242-A0C3-53E37FF7F708}" presName="sibTrans" presStyleLbl="sibTrans2D1" presStyleIdx="4" presStyleCnt="6"/>
      <dgm:spPr/>
    </dgm:pt>
    <dgm:pt modelId="{5839990D-20D8-40B7-B5BC-A178142D461A}" type="pres">
      <dgm:prSet presAssocID="{E7596BF6-5950-1242-A0C3-53E37FF7F708}" presName="connectorText" presStyleLbl="sibTrans2D1" presStyleIdx="4" presStyleCnt="6"/>
      <dgm:spPr/>
    </dgm:pt>
    <dgm:pt modelId="{83234F80-5167-4814-B5BC-FBD53D0BC2A0}" type="pres">
      <dgm:prSet presAssocID="{F3CE930A-6DA6-7149-B602-E4686BFA74B4}" presName="node" presStyleLbl="node1" presStyleIdx="5" presStyleCnt="7" custLinFactNeighborX="42379" custLinFactNeighborY="6524">
        <dgm:presLayoutVars>
          <dgm:bulletEnabled val="1"/>
        </dgm:presLayoutVars>
      </dgm:prSet>
      <dgm:spPr/>
    </dgm:pt>
    <dgm:pt modelId="{932B4A50-1B0A-4047-9B7F-17AC191484E2}" type="pres">
      <dgm:prSet presAssocID="{9EDDDAC8-E122-6843-ACCE-C6705DC4B999}" presName="sibTrans" presStyleLbl="sibTrans2D1" presStyleIdx="5" presStyleCnt="6"/>
      <dgm:spPr/>
    </dgm:pt>
    <dgm:pt modelId="{292752F6-997D-46E0-9174-52CA12B17B97}" type="pres">
      <dgm:prSet presAssocID="{9EDDDAC8-E122-6843-ACCE-C6705DC4B999}" presName="connectorText" presStyleLbl="sibTrans2D1" presStyleIdx="5" presStyleCnt="6"/>
      <dgm:spPr/>
    </dgm:pt>
    <dgm:pt modelId="{C4C3D057-3D21-4424-A299-750D6842D48B}" type="pres">
      <dgm:prSet presAssocID="{CB908DAF-34EA-2C44-9D19-3FDD360B1BB3}" presName="node" presStyleLbl="node1" presStyleIdx="6" presStyleCnt="7" custLinFactX="100000" custLinFactY="-67023" custLinFactNeighborX="158852" custLinFactNeighborY="-100000">
        <dgm:presLayoutVars>
          <dgm:bulletEnabled val="1"/>
        </dgm:presLayoutVars>
      </dgm:prSet>
      <dgm:spPr/>
    </dgm:pt>
  </dgm:ptLst>
  <dgm:cxnLst>
    <dgm:cxn modelId="{D7EB3D21-2149-5042-89DE-92F1DC096C5E}" type="presOf" srcId="{BDC89ABB-B3A9-A943-83EE-70763175F72B}" destId="{C7549D7E-154C-4F09-8542-63B7C1B4F187}" srcOrd="0" destOrd="0" presId="urn:microsoft.com/office/officeart/2005/8/layout/process5"/>
    <dgm:cxn modelId="{C1554227-92A3-D846-82D2-A46CA74A2850}" type="presOf" srcId="{E5EC3A85-62C7-6F44-8F06-B98AD4CB78EB}" destId="{5A416B57-20BC-4D5B-8048-1145C3349C09}" srcOrd="0" destOrd="0" presId="urn:microsoft.com/office/officeart/2005/8/layout/process5"/>
    <dgm:cxn modelId="{9DD46D29-3CCA-3C45-A579-EEAD770BB47B}" type="presOf" srcId="{9EDDDAC8-E122-6843-ACCE-C6705DC4B999}" destId="{292752F6-997D-46E0-9174-52CA12B17B97}" srcOrd="1" destOrd="0" presId="urn:microsoft.com/office/officeart/2005/8/layout/process5"/>
    <dgm:cxn modelId="{54D43D2D-E88C-B846-8394-998BB241B8E3}" type="presOf" srcId="{3CE90F2D-C36D-F449-868F-2FB7EFB7EF81}" destId="{99732C4B-9C8E-49EA-9EB0-B964B359B35A}" srcOrd="0" destOrd="0" presId="urn:microsoft.com/office/officeart/2005/8/layout/process5"/>
    <dgm:cxn modelId="{55020B60-4335-704D-92C4-B1C7DC699D52}" type="presOf" srcId="{0F84829D-E617-3748-94DF-8C1EC5C358FF}" destId="{C745406B-7889-44C7-9E24-CED620C4A91C}" srcOrd="1" destOrd="0" presId="urn:microsoft.com/office/officeart/2005/8/layout/process5"/>
    <dgm:cxn modelId="{B954FB64-E490-F44A-B783-F71FB6622BD4}" type="presOf" srcId="{CB908DAF-34EA-2C44-9D19-3FDD360B1BB3}" destId="{C4C3D057-3D21-4424-A299-750D6842D48B}" srcOrd="0" destOrd="0" presId="urn:microsoft.com/office/officeart/2005/8/layout/process5"/>
    <dgm:cxn modelId="{B2D39D68-2C11-984F-8FB2-34C4B48DCD33}" type="presOf" srcId="{60E1B8C8-EACC-5D41-BD6D-8D2901169C99}" destId="{70DB0DEB-08C2-43C8-B5ED-4856DF4589D8}" srcOrd="0" destOrd="0" presId="urn:microsoft.com/office/officeart/2005/8/layout/process5"/>
    <dgm:cxn modelId="{9654FF49-9085-F94C-BB98-D09EAEDBCA72}" srcId="{AF83C7A4-5874-EA4B-9624-386CC4CD914C}" destId="{91F3654C-2B5F-8445-B0EE-5710373BCCD8}" srcOrd="3" destOrd="0" parTransId="{6CE98746-E98A-9840-8B59-3F2B08149D4C}" sibTransId="{D24A668E-A92B-0840-A144-205ACC6B8CD1}"/>
    <dgm:cxn modelId="{4F282B4A-87D0-A543-956B-996D5BF6176B}" type="presOf" srcId="{9EDDDAC8-E122-6843-ACCE-C6705DC4B999}" destId="{932B4A50-1B0A-4047-9B7F-17AC191484E2}" srcOrd="0" destOrd="0" presId="urn:microsoft.com/office/officeart/2005/8/layout/process5"/>
    <dgm:cxn modelId="{8147184B-7655-4D4D-8500-4F50D53D8850}" type="presOf" srcId="{E7596BF6-5950-1242-A0C3-53E37FF7F708}" destId="{FCB34E1D-A08C-47D6-832F-78CF0A7D4A0D}" srcOrd="0" destOrd="0" presId="urn:microsoft.com/office/officeart/2005/8/layout/process5"/>
    <dgm:cxn modelId="{92D8B34B-F695-4D47-990D-C8E664A37599}" type="presOf" srcId="{26D7F1AC-D04F-2343-9486-3D6B498AE2B8}" destId="{27AF5AFF-0C2A-4D03-805B-C5372230BB7F}" srcOrd="0" destOrd="0" presId="urn:microsoft.com/office/officeart/2005/8/layout/process5"/>
    <dgm:cxn modelId="{9615C44C-121C-C146-9253-0959BFE08177}" type="presOf" srcId="{0F84829D-E617-3748-94DF-8C1EC5C358FF}" destId="{FF7D3440-EFAC-4213-AD4B-E8DA71B003CE}" srcOrd="0" destOrd="0" presId="urn:microsoft.com/office/officeart/2005/8/layout/process5"/>
    <dgm:cxn modelId="{9BEDE377-51A6-DA47-A87A-852B1ECD206A}" type="presOf" srcId="{CBAB665B-B7E9-414C-861C-719377EF5152}" destId="{694E744D-6458-4EAC-90E6-12128841C521}" srcOrd="0" destOrd="0" presId="urn:microsoft.com/office/officeart/2005/8/layout/process5"/>
    <dgm:cxn modelId="{C285FB7B-5218-B940-BF08-2397D9F86151}" srcId="{AF83C7A4-5874-EA4B-9624-386CC4CD914C}" destId="{26D7F1AC-D04F-2343-9486-3D6B498AE2B8}" srcOrd="0" destOrd="0" parTransId="{EF9C07B8-8E43-474E-890C-7CB90A87D296}" sibTransId="{E5EC3A85-62C7-6F44-8F06-B98AD4CB78EB}"/>
    <dgm:cxn modelId="{DCA0A18A-0FF4-EC42-90CD-9E8968ECEB34}" srcId="{AF83C7A4-5874-EA4B-9624-386CC4CD914C}" destId="{CB908DAF-34EA-2C44-9D19-3FDD360B1BB3}" srcOrd="6" destOrd="0" parTransId="{3D00F5B1-CC3E-2644-BD17-9EEA26F36038}" sibTransId="{0CD818FF-581C-6D46-B7AB-4E86A24C6FE2}"/>
    <dgm:cxn modelId="{234BEF92-5D09-8943-872E-EAA1F3F937D5}" type="presOf" srcId="{F3CE930A-6DA6-7149-B602-E4686BFA74B4}" destId="{83234F80-5167-4814-B5BC-FBD53D0BC2A0}" srcOrd="0" destOrd="0" presId="urn:microsoft.com/office/officeart/2005/8/layout/process5"/>
    <dgm:cxn modelId="{2A3AFB94-003A-7045-8ED8-754AE7410F48}" type="presOf" srcId="{D24A668E-A92B-0840-A144-205ACC6B8CD1}" destId="{B26316D8-5820-4950-8543-0236619DF17D}" srcOrd="1" destOrd="0" presId="urn:microsoft.com/office/officeart/2005/8/layout/process5"/>
    <dgm:cxn modelId="{8B71D59E-1C72-D245-8835-552632A8AB18}" type="presOf" srcId="{3CE90F2D-C36D-F449-868F-2FB7EFB7EF81}" destId="{88DE23DE-1DD8-4D0D-A23E-7D9BFA6AC17B}" srcOrd="1" destOrd="0" presId="urn:microsoft.com/office/officeart/2005/8/layout/process5"/>
    <dgm:cxn modelId="{254D31A0-6504-364F-A7A1-EAD6D8E924B3}" srcId="{AF83C7A4-5874-EA4B-9624-386CC4CD914C}" destId="{BDC89ABB-B3A9-A943-83EE-70763175F72B}" srcOrd="1" destOrd="0" parTransId="{A2C28509-F450-1D4A-90D2-A4B040FF17CF}" sibTransId="{3CE90F2D-C36D-F449-868F-2FB7EFB7EF81}"/>
    <dgm:cxn modelId="{116EB4AF-9008-7F43-ABAC-10FB49E33D77}" srcId="{AF83C7A4-5874-EA4B-9624-386CC4CD914C}" destId="{CBAB665B-B7E9-414C-861C-719377EF5152}" srcOrd="2" destOrd="0" parTransId="{99CBEA17-6A14-364F-89A8-D080B85B6DD2}" sibTransId="{0F84829D-E617-3748-94DF-8C1EC5C358FF}"/>
    <dgm:cxn modelId="{A59110C2-7078-8044-8762-0A5AA4D1F6DA}" srcId="{AF83C7A4-5874-EA4B-9624-386CC4CD914C}" destId="{F3CE930A-6DA6-7149-B602-E4686BFA74B4}" srcOrd="5" destOrd="0" parTransId="{0F32E3F2-C805-944C-AC7F-6BFEEB20D243}" sibTransId="{9EDDDAC8-E122-6843-ACCE-C6705DC4B999}"/>
    <dgm:cxn modelId="{296D20CB-A2C4-A34C-90E7-ACAC183AD882}" type="presOf" srcId="{E7596BF6-5950-1242-A0C3-53E37FF7F708}" destId="{5839990D-20D8-40B7-B5BC-A178142D461A}" srcOrd="1" destOrd="0" presId="urn:microsoft.com/office/officeart/2005/8/layout/process5"/>
    <dgm:cxn modelId="{4C9E7BCB-AD6F-0B45-A5CC-2A55B7A210D2}" type="presOf" srcId="{91F3654C-2B5F-8445-B0EE-5710373BCCD8}" destId="{22A48457-424D-48DF-A35D-BE31952E6679}" srcOrd="0" destOrd="0" presId="urn:microsoft.com/office/officeart/2005/8/layout/process5"/>
    <dgm:cxn modelId="{7B9390CF-DABD-E242-B4F2-2B172A6F2AF4}" type="presOf" srcId="{E5EC3A85-62C7-6F44-8F06-B98AD4CB78EB}" destId="{EAF927AA-A91B-47E8-BA6C-01B980DFA788}" srcOrd="1" destOrd="0" presId="urn:microsoft.com/office/officeart/2005/8/layout/process5"/>
    <dgm:cxn modelId="{4E0F77D5-22ED-E347-821A-EAC56D41A851}" srcId="{AF83C7A4-5874-EA4B-9624-386CC4CD914C}" destId="{60E1B8C8-EACC-5D41-BD6D-8D2901169C99}" srcOrd="4" destOrd="0" parTransId="{7BA9C3D3-ADCC-5543-B452-0462395151BC}" sibTransId="{E7596BF6-5950-1242-A0C3-53E37FF7F708}"/>
    <dgm:cxn modelId="{67678FF0-D525-A14E-8442-280BB54AAF1C}" type="presOf" srcId="{AF83C7A4-5874-EA4B-9624-386CC4CD914C}" destId="{41E291ED-C4C3-4B6C-BA13-473D49D1FA06}" srcOrd="0" destOrd="0" presId="urn:microsoft.com/office/officeart/2005/8/layout/process5"/>
    <dgm:cxn modelId="{498CBAF2-4A7C-9446-9ED9-4D299DF25806}" type="presOf" srcId="{D24A668E-A92B-0840-A144-205ACC6B8CD1}" destId="{A9956409-7229-468D-A15C-CB9ECE211615}" srcOrd="0" destOrd="0" presId="urn:microsoft.com/office/officeart/2005/8/layout/process5"/>
    <dgm:cxn modelId="{CFFCDAAD-26D6-4A47-AF23-E08BD57B99FF}" type="presParOf" srcId="{41E291ED-C4C3-4B6C-BA13-473D49D1FA06}" destId="{27AF5AFF-0C2A-4D03-805B-C5372230BB7F}" srcOrd="0" destOrd="0" presId="urn:microsoft.com/office/officeart/2005/8/layout/process5"/>
    <dgm:cxn modelId="{7577585F-AB59-6946-B869-53D5EEE19AC3}" type="presParOf" srcId="{41E291ED-C4C3-4B6C-BA13-473D49D1FA06}" destId="{5A416B57-20BC-4D5B-8048-1145C3349C09}" srcOrd="1" destOrd="0" presId="urn:microsoft.com/office/officeart/2005/8/layout/process5"/>
    <dgm:cxn modelId="{E6FC74DF-E0B0-6E47-A8FB-980861C4695E}" type="presParOf" srcId="{5A416B57-20BC-4D5B-8048-1145C3349C09}" destId="{EAF927AA-A91B-47E8-BA6C-01B980DFA788}" srcOrd="0" destOrd="0" presId="urn:microsoft.com/office/officeart/2005/8/layout/process5"/>
    <dgm:cxn modelId="{7B98343C-B6F8-1845-A473-3CE277BDC373}" type="presParOf" srcId="{41E291ED-C4C3-4B6C-BA13-473D49D1FA06}" destId="{C7549D7E-154C-4F09-8542-63B7C1B4F187}" srcOrd="2" destOrd="0" presId="urn:microsoft.com/office/officeart/2005/8/layout/process5"/>
    <dgm:cxn modelId="{975CD4FD-829B-E54D-AA12-DAD88BC1232F}" type="presParOf" srcId="{41E291ED-C4C3-4B6C-BA13-473D49D1FA06}" destId="{99732C4B-9C8E-49EA-9EB0-B964B359B35A}" srcOrd="3" destOrd="0" presId="urn:microsoft.com/office/officeart/2005/8/layout/process5"/>
    <dgm:cxn modelId="{C9CCC1A3-007F-A649-B050-B4A68D15883C}" type="presParOf" srcId="{99732C4B-9C8E-49EA-9EB0-B964B359B35A}" destId="{88DE23DE-1DD8-4D0D-A23E-7D9BFA6AC17B}" srcOrd="0" destOrd="0" presId="urn:microsoft.com/office/officeart/2005/8/layout/process5"/>
    <dgm:cxn modelId="{D9635CDC-D10D-9C43-83AF-47BA65F87E6A}" type="presParOf" srcId="{41E291ED-C4C3-4B6C-BA13-473D49D1FA06}" destId="{694E744D-6458-4EAC-90E6-12128841C521}" srcOrd="4" destOrd="0" presId="urn:microsoft.com/office/officeart/2005/8/layout/process5"/>
    <dgm:cxn modelId="{7E58906A-75E4-1E43-8DB7-048588B52FA9}" type="presParOf" srcId="{41E291ED-C4C3-4B6C-BA13-473D49D1FA06}" destId="{FF7D3440-EFAC-4213-AD4B-E8DA71B003CE}" srcOrd="5" destOrd="0" presId="urn:microsoft.com/office/officeart/2005/8/layout/process5"/>
    <dgm:cxn modelId="{5BAB974E-93A1-D04A-8D42-20358C5B17DD}" type="presParOf" srcId="{FF7D3440-EFAC-4213-AD4B-E8DA71B003CE}" destId="{C745406B-7889-44C7-9E24-CED620C4A91C}" srcOrd="0" destOrd="0" presId="urn:microsoft.com/office/officeart/2005/8/layout/process5"/>
    <dgm:cxn modelId="{8B559BF4-CA64-2649-A79D-0D81E3710A35}" type="presParOf" srcId="{41E291ED-C4C3-4B6C-BA13-473D49D1FA06}" destId="{22A48457-424D-48DF-A35D-BE31952E6679}" srcOrd="6" destOrd="0" presId="urn:microsoft.com/office/officeart/2005/8/layout/process5"/>
    <dgm:cxn modelId="{62302ED6-6E3C-1D45-A51F-64547FDFD8B6}" type="presParOf" srcId="{41E291ED-C4C3-4B6C-BA13-473D49D1FA06}" destId="{A9956409-7229-468D-A15C-CB9ECE211615}" srcOrd="7" destOrd="0" presId="urn:microsoft.com/office/officeart/2005/8/layout/process5"/>
    <dgm:cxn modelId="{493674DE-E79B-CB44-9B65-8B34F4E90959}" type="presParOf" srcId="{A9956409-7229-468D-A15C-CB9ECE211615}" destId="{B26316D8-5820-4950-8543-0236619DF17D}" srcOrd="0" destOrd="0" presId="urn:microsoft.com/office/officeart/2005/8/layout/process5"/>
    <dgm:cxn modelId="{44C714E2-E2A3-9945-A0B9-54DD0218621F}" type="presParOf" srcId="{41E291ED-C4C3-4B6C-BA13-473D49D1FA06}" destId="{70DB0DEB-08C2-43C8-B5ED-4856DF4589D8}" srcOrd="8" destOrd="0" presId="urn:microsoft.com/office/officeart/2005/8/layout/process5"/>
    <dgm:cxn modelId="{41A53DDB-4930-124F-A0E9-476F093458C4}" type="presParOf" srcId="{41E291ED-C4C3-4B6C-BA13-473D49D1FA06}" destId="{FCB34E1D-A08C-47D6-832F-78CF0A7D4A0D}" srcOrd="9" destOrd="0" presId="urn:microsoft.com/office/officeart/2005/8/layout/process5"/>
    <dgm:cxn modelId="{58E2769B-CAED-D546-98DD-CEEC87877E87}" type="presParOf" srcId="{FCB34E1D-A08C-47D6-832F-78CF0A7D4A0D}" destId="{5839990D-20D8-40B7-B5BC-A178142D461A}" srcOrd="0" destOrd="0" presId="urn:microsoft.com/office/officeart/2005/8/layout/process5"/>
    <dgm:cxn modelId="{449159DA-FE86-D344-B4C1-ABBA687E12AF}" type="presParOf" srcId="{41E291ED-C4C3-4B6C-BA13-473D49D1FA06}" destId="{83234F80-5167-4814-B5BC-FBD53D0BC2A0}" srcOrd="10" destOrd="0" presId="urn:microsoft.com/office/officeart/2005/8/layout/process5"/>
    <dgm:cxn modelId="{286A2C50-0A19-F74E-ADEF-F752E0196EE9}" type="presParOf" srcId="{41E291ED-C4C3-4B6C-BA13-473D49D1FA06}" destId="{932B4A50-1B0A-4047-9B7F-17AC191484E2}" srcOrd="11" destOrd="0" presId="urn:microsoft.com/office/officeart/2005/8/layout/process5"/>
    <dgm:cxn modelId="{6BF18068-CD94-9643-8BD7-FE4B7B7F3392}" type="presParOf" srcId="{932B4A50-1B0A-4047-9B7F-17AC191484E2}" destId="{292752F6-997D-46E0-9174-52CA12B17B97}" srcOrd="0" destOrd="0" presId="urn:microsoft.com/office/officeart/2005/8/layout/process5"/>
    <dgm:cxn modelId="{CB440A78-6E5E-2041-AB8C-DC64D5B422DE}" type="presParOf" srcId="{41E291ED-C4C3-4B6C-BA13-473D49D1FA06}" destId="{C4C3D057-3D21-4424-A299-750D6842D48B}" srcOrd="12"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8EEA-CBB2-224E-8874-2115E1175457}">
      <dsp:nvSpPr>
        <dsp:cNvPr id="0" name=""/>
        <dsp:cNvSpPr/>
      </dsp:nvSpPr>
      <dsp:spPr>
        <a:xfrm>
          <a:off x="787"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Substrate</a:t>
          </a:r>
        </a:p>
      </dsp:txBody>
      <dsp:txXfrm>
        <a:off x="23698" y="22911"/>
        <a:ext cx="1633984" cy="736434"/>
      </dsp:txXfrm>
    </dsp:sp>
    <dsp:sp modelId="{E8EA51FF-16E0-DD44-94C5-152C9D9C8AE0}">
      <dsp:nvSpPr>
        <dsp:cNvPr id="0" name=""/>
        <dsp:cNvSpPr/>
      </dsp:nvSpPr>
      <dsp:spPr>
        <a:xfrm>
          <a:off x="1761008" y="182831"/>
          <a:ext cx="531251" cy="416592"/>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61008" y="266149"/>
        <a:ext cx="406273" cy="249956"/>
      </dsp:txXfrm>
    </dsp:sp>
    <dsp:sp modelId="{A724A9D9-B184-EF45-BD99-D13E770A0F9F}">
      <dsp:nvSpPr>
        <dsp:cNvPr id="0" name=""/>
        <dsp:cNvSpPr/>
      </dsp:nvSpPr>
      <dsp:spPr>
        <a:xfrm>
          <a:off x="2352516"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Product</a:t>
          </a:r>
        </a:p>
      </dsp:txBody>
      <dsp:txXfrm>
        <a:off x="2375427" y="22911"/>
        <a:ext cx="1633984" cy="73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F5AFF-0C2A-4D03-805B-C5372230BB7F}">
      <dsp:nvSpPr>
        <dsp:cNvPr id="0" name=""/>
        <dsp:cNvSpPr/>
      </dsp:nvSpPr>
      <dsp:spPr>
        <a:xfrm>
          <a:off x="3363" y="68295"/>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Substrate</a:t>
          </a:r>
        </a:p>
      </dsp:txBody>
      <dsp:txXfrm>
        <a:off x="29203" y="94135"/>
        <a:ext cx="1418713" cy="830556"/>
      </dsp:txXfrm>
    </dsp:sp>
    <dsp:sp modelId="{5A416B57-20BC-4D5B-8048-1145C3349C09}">
      <dsp:nvSpPr>
        <dsp:cNvPr id="0" name=""/>
        <dsp:cNvSpPr/>
      </dsp:nvSpPr>
      <dsp:spPr>
        <a:xfrm rot="3796765">
          <a:off x="927257" y="1076185"/>
          <a:ext cx="37679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981663" y="1075957"/>
        <a:ext cx="218795" cy="267399"/>
      </dsp:txXfrm>
    </dsp:sp>
    <dsp:sp modelId="{C7549D7E-154C-4F09-8542-63B7C1B4F187}">
      <dsp:nvSpPr>
        <dsp:cNvPr id="0" name=""/>
        <dsp:cNvSpPr/>
      </dsp:nvSpPr>
      <dsp:spPr>
        <a:xfrm>
          <a:off x="767144"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A</a:t>
          </a:r>
        </a:p>
      </dsp:txBody>
      <dsp:txXfrm>
        <a:off x="792984" y="1611387"/>
        <a:ext cx="1418713" cy="830556"/>
      </dsp:txXfrm>
    </dsp:sp>
    <dsp:sp modelId="{99732C4B-9C8E-49EA-9EB0-B964B359B35A}">
      <dsp:nvSpPr>
        <dsp:cNvPr id="0" name=""/>
        <dsp:cNvSpPr/>
      </dsp:nvSpPr>
      <dsp:spPr>
        <a:xfrm rot="18520635">
          <a:off x="1886658" y="1093071"/>
          <a:ext cx="43414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1960148" y="1155730"/>
        <a:ext cx="218795" cy="324743"/>
      </dsp:txXfrm>
    </dsp:sp>
    <dsp:sp modelId="{694E744D-6458-4EAC-90E6-12128841C521}">
      <dsp:nvSpPr>
        <dsp:cNvPr id="0" name=""/>
        <dsp:cNvSpPr/>
      </dsp:nvSpPr>
      <dsp:spPr>
        <a:xfrm>
          <a:off x="1985277" y="6383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B</a:t>
          </a:r>
        </a:p>
      </dsp:txBody>
      <dsp:txXfrm>
        <a:off x="2011117" y="89671"/>
        <a:ext cx="1418713" cy="830556"/>
      </dsp:txXfrm>
    </dsp:sp>
    <dsp:sp modelId="{FF7D3440-EFAC-4213-AD4B-E8DA71B003CE}">
      <dsp:nvSpPr>
        <dsp:cNvPr id="0" name=""/>
        <dsp:cNvSpPr/>
      </dsp:nvSpPr>
      <dsp:spPr>
        <a:xfrm rot="3661593">
          <a:off x="2942747" y="1073886"/>
          <a:ext cx="387411"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3000558" y="1069355"/>
        <a:ext cx="218795" cy="278014"/>
      </dsp:txXfrm>
    </dsp:sp>
    <dsp:sp modelId="{22A48457-424D-48DF-A35D-BE31952E6679}">
      <dsp:nvSpPr>
        <dsp:cNvPr id="0" name=""/>
        <dsp:cNvSpPr/>
      </dsp:nvSpPr>
      <dsp:spPr>
        <a:xfrm>
          <a:off x="2827857"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C</a:t>
          </a:r>
        </a:p>
      </dsp:txBody>
      <dsp:txXfrm>
        <a:off x="2853697" y="1611387"/>
        <a:ext cx="1418713" cy="830556"/>
      </dsp:txXfrm>
    </dsp:sp>
    <dsp:sp modelId="{A9956409-7229-468D-A15C-CB9ECE211615}">
      <dsp:nvSpPr>
        <dsp:cNvPr id="0" name=""/>
        <dsp:cNvSpPr/>
      </dsp:nvSpPr>
      <dsp:spPr>
        <a:xfrm rot="18272330">
          <a:off x="3874453" y="1091426"/>
          <a:ext cx="41362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3940856" y="1166697"/>
        <a:ext cx="218795" cy="304229"/>
      </dsp:txXfrm>
    </dsp:sp>
    <dsp:sp modelId="{70DB0DEB-08C2-43C8-B5ED-4856DF4589D8}">
      <dsp:nvSpPr>
        <dsp:cNvPr id="0" name=""/>
        <dsp:cNvSpPr/>
      </dsp:nvSpPr>
      <dsp:spPr>
        <a:xfrm>
          <a:off x="3877556" y="60440"/>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D</a:t>
          </a:r>
        </a:p>
      </dsp:txBody>
      <dsp:txXfrm>
        <a:off x="3903396" y="86280"/>
        <a:ext cx="1418713" cy="830556"/>
      </dsp:txXfrm>
    </dsp:sp>
    <dsp:sp modelId="{FCB34E1D-A08C-47D6-832F-78CF0A7D4A0D}">
      <dsp:nvSpPr>
        <dsp:cNvPr id="0" name=""/>
        <dsp:cNvSpPr/>
      </dsp:nvSpPr>
      <dsp:spPr>
        <a:xfrm rot="3634870">
          <a:off x="4841413" y="1077329"/>
          <a:ext cx="39767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903983" y="1067876"/>
        <a:ext cx="218795" cy="288273"/>
      </dsp:txXfrm>
    </dsp:sp>
    <dsp:sp modelId="{83234F80-5167-4814-B5BC-FBD53D0BC2A0}">
      <dsp:nvSpPr>
        <dsp:cNvPr id="0" name=""/>
        <dsp:cNvSpPr/>
      </dsp:nvSpPr>
      <dsp:spPr>
        <a:xfrm>
          <a:off x="4743603" y="1596246"/>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E</a:t>
          </a:r>
        </a:p>
      </dsp:txBody>
      <dsp:txXfrm>
        <a:off x="4769443" y="1622086"/>
        <a:ext cx="1418713" cy="830556"/>
      </dsp:txXfrm>
    </dsp:sp>
    <dsp:sp modelId="{932B4A50-1B0A-4047-9B7F-17AC191484E2}">
      <dsp:nvSpPr>
        <dsp:cNvPr id="0" name=""/>
        <dsp:cNvSpPr/>
      </dsp:nvSpPr>
      <dsp:spPr>
        <a:xfrm rot="18377640">
          <a:off x="5820543" y="1099221"/>
          <a:ext cx="426673"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5892104" y="1166998"/>
        <a:ext cx="218795" cy="317276"/>
      </dsp:txXfrm>
    </dsp:sp>
    <dsp:sp modelId="{C4C3D057-3D21-4424-A299-750D6842D48B}">
      <dsp:nvSpPr>
        <dsp:cNvPr id="0" name=""/>
        <dsp:cNvSpPr/>
      </dsp:nvSpPr>
      <dsp:spPr>
        <a:xfrm>
          <a:off x="5868058" y="6515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Product</a:t>
          </a:r>
        </a:p>
      </dsp:txBody>
      <dsp:txXfrm>
        <a:off x="5893898" y="90991"/>
        <a:ext cx="1418713" cy="8305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media/image71.png"/><Relationship Id="rId4"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FB299-2540-E440-98E9-CAAD9BD919E2}"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3D1F3-E474-F946-B4DE-C58D2CF87078}" type="slidenum">
              <a:rPr lang="en-US" smtClean="0"/>
              <a:t>‹#›</a:t>
            </a:fld>
            <a:endParaRPr lang="en-US"/>
          </a:p>
        </p:txBody>
      </p:sp>
    </p:spTree>
    <p:extLst>
      <p:ext uri="{BB962C8B-B14F-4D97-AF65-F5344CB8AC3E}">
        <p14:creationId xmlns:p14="http://schemas.microsoft.com/office/powerpoint/2010/main" val="211932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Organofluorine_chemistry#cite_note-9" TargetMode="External"/><Relationship Id="rId3" Type="http://schemas.openxmlformats.org/officeDocument/2006/relationships/hyperlink" Target="https://en.wikipedia.org/wiki/Organofluorine_chemistry#cite_note-ny-declaration-on-hfcs-2016-7" TargetMode="External"/><Relationship Id="rId7" Type="http://schemas.openxmlformats.org/officeDocument/2006/relationships/hyperlink" Target="https://en.wikipedia.org/wiki/Organofluorine_chemistry#cite_note-8"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Montreal_Protocol" TargetMode="External"/><Relationship Id="rId5" Type="http://schemas.openxmlformats.org/officeDocument/2006/relationships/hyperlink" Target="https://en.wikipedia.org/wiki/United_Nations_Environment_Programme" TargetMode="External"/><Relationship Id="rId4" Type="http://schemas.openxmlformats.org/officeDocument/2006/relationships/hyperlink" Target="https://en.wikipedia.org/wiki/Global_warming" TargetMode="External"/><Relationship Id="rId9" Type="http://schemas.openxmlformats.org/officeDocument/2006/relationships/hyperlink" Target="https://en.wikipedia.org/wiki/Organofluorine_chemistry#cite_note-1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cripps.edu/barbas/pdf/Barbas90JACS.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2972355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DD189D90-C50B-DA4E-AA96-B4644D5CB652}" type="slidenum">
              <a:rPr lang="en-US" altLang="x-none" sz="1200">
                <a:solidFill>
                  <a:schemeClr val="tx1"/>
                </a:solidFill>
                <a:latin typeface="Calibri Regular" charset="0"/>
              </a:rPr>
              <a:pPr/>
              <a:t>12</a:t>
            </a:fld>
            <a:endParaRPr lang="en-US" altLang="x-none" sz="1200" dirty="0">
              <a:solidFill>
                <a:schemeClr val="tx1"/>
              </a:solidFill>
              <a:latin typeface="Calibri Regular" charset="0"/>
            </a:endParaRPr>
          </a:p>
        </p:txBody>
      </p:sp>
      <p:sp>
        <p:nvSpPr>
          <p:cNvPr id="114691"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464562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24148D-18D7-1F40-91C9-CB75229FDF59}" type="slidenum">
              <a:rPr lang="en-US" sz="1200"/>
              <a:pPr eaLnBrk="1" hangingPunct="1"/>
              <a:t>13</a:t>
            </a:fld>
            <a:endParaRPr lang="en-US" sz="1200"/>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3916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September 2016, the so-called New York Declaration urged a global reduction in the use of HFCs.</a:t>
            </a:r>
            <a:r>
              <a:rPr lang="en-US" baseline="30000" dirty="0">
                <a:hlinkClick r:id="rId3"/>
              </a:rPr>
              <a:t>[7]</a:t>
            </a:r>
            <a:r>
              <a:rPr lang="en-US" dirty="0"/>
              <a:t> On 15 October 2016, due to these chemicals contribution to </a:t>
            </a:r>
            <a:r>
              <a:rPr lang="en-US" dirty="0">
                <a:hlinkClick r:id="rId4" tooltip="Global warming"/>
              </a:rPr>
              <a:t>climate change</a:t>
            </a:r>
            <a:r>
              <a:rPr lang="en-US" dirty="0"/>
              <a:t>, negotiators from 197 nations meeting at the summit of the </a:t>
            </a:r>
            <a:r>
              <a:rPr lang="en-US" dirty="0">
                <a:hlinkClick r:id="rId5" tooltip="United Nations Environment Programme"/>
              </a:rPr>
              <a:t>United Nations Environment Programme</a:t>
            </a:r>
            <a:r>
              <a:rPr lang="en-US" dirty="0"/>
              <a:t> in Kigali, Rwanda reached a legally-binding accord to phase out hydrofluorocarbons (HFCs) in an amendment to the </a:t>
            </a:r>
            <a:r>
              <a:rPr lang="en-US" dirty="0">
                <a:hlinkClick r:id="rId6" tooltip="Montreal Protocol"/>
              </a:rPr>
              <a:t>Montreal Protocol</a:t>
            </a:r>
            <a:r>
              <a:rPr lang="en-US" dirty="0"/>
              <a:t>.</a:t>
            </a:r>
            <a:r>
              <a:rPr lang="en-US" baseline="30000" dirty="0">
                <a:hlinkClick r:id="rId7"/>
              </a:rPr>
              <a:t>[8]</a:t>
            </a:r>
            <a:r>
              <a:rPr lang="en-US" baseline="30000" dirty="0">
                <a:hlinkClick r:id="rId8"/>
              </a:rPr>
              <a:t>[9]</a:t>
            </a:r>
            <a:r>
              <a:rPr lang="en-US" baseline="30000" dirty="0">
                <a:hlinkClick r:id="rId9"/>
              </a:rPr>
              <a:t>[10]</a:t>
            </a:r>
            <a:endParaRPr lang="en-US" dirty="0"/>
          </a:p>
        </p:txBody>
      </p:sp>
      <p:sp>
        <p:nvSpPr>
          <p:cNvPr id="4" name="Slide Number Placeholder 3"/>
          <p:cNvSpPr>
            <a:spLocks noGrp="1"/>
          </p:cNvSpPr>
          <p:nvPr>
            <p:ph type="sldNum" sz="quarter" idx="10"/>
          </p:nvPr>
        </p:nvSpPr>
        <p:spPr/>
        <p:txBody>
          <a:bodyPr/>
          <a:lstStyle/>
          <a:p>
            <a:fld id="{36227FFC-5B0B-894B-AA07-D59DAC4EE795}" type="slidenum">
              <a:rPr lang="en-US" smtClean="0"/>
              <a:t>15</a:t>
            </a:fld>
            <a:endParaRPr lang="en-US"/>
          </a:p>
        </p:txBody>
      </p:sp>
    </p:spTree>
    <p:extLst>
      <p:ext uri="{BB962C8B-B14F-4D97-AF65-F5344CB8AC3E}">
        <p14:creationId xmlns:p14="http://schemas.microsoft.com/office/powerpoint/2010/main" val="160082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9E3B0489-7EBC-7E44-A406-B072BB271AF4}" type="slidenum">
              <a:rPr lang="en-US" altLang="x-none" sz="1200">
                <a:solidFill>
                  <a:schemeClr val="tx1"/>
                </a:solidFill>
                <a:latin typeface="Calibri Regular" charset="0"/>
              </a:rPr>
              <a:pPr/>
              <a:t>16</a:t>
            </a:fld>
            <a:endParaRPr lang="en-US" altLang="x-none" sz="1200" dirty="0">
              <a:solidFill>
                <a:schemeClr val="tx1"/>
              </a:solidFill>
              <a:latin typeface="Calibri Regular" charset="0"/>
            </a:endParaRPr>
          </a:p>
        </p:txBody>
      </p:sp>
      <p:sp>
        <p:nvSpPr>
          <p:cNvPr id="112643"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30084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26"/>
          <p:cNvSpPr>
            <a:spLocks noGrp="1" noRot="1" noChangeAspect="1" noChangeArrowheads="1" noTextEdit="1"/>
          </p:cNvSpPr>
          <p:nvPr>
            <p:ph type="sldImg"/>
          </p:nvPr>
        </p:nvSpPr>
        <p:spPr>
          <a:solidFill>
            <a:srgbClr val="FFFFFF"/>
          </a:solidFill>
          <a:ln/>
        </p:spPr>
      </p:sp>
      <p:sp>
        <p:nvSpPr>
          <p:cNvPr id="76802" name="Rectangle 1027"/>
          <p:cNvSpPr>
            <a:spLocks noGrp="1" noChangeArrowheads="1"/>
          </p:cNvSpPr>
          <p:nvPr>
            <p:ph type="body" idx="1"/>
          </p:nvPr>
        </p:nvSpPr>
        <p:spPr>
          <a:solidFill>
            <a:srgbClr val="FFFFFF"/>
          </a:solidFill>
          <a:ln>
            <a:solidFill>
              <a:srgbClr val="000000"/>
            </a:solidFill>
          </a:ln>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92945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0D57B756-C55E-B540-B14F-FC8945BB650D}" type="slidenum">
              <a:rPr lang="en-US" altLang="x-none" sz="1200">
                <a:solidFill>
                  <a:schemeClr val="tx1"/>
                </a:solidFill>
                <a:latin typeface="Calibri Regular" charset="0"/>
              </a:rPr>
              <a:pPr/>
              <a:t>18</a:t>
            </a:fld>
            <a:endParaRPr lang="en-US" altLang="x-none" sz="1200" dirty="0">
              <a:solidFill>
                <a:schemeClr val="tx1"/>
              </a:solidFill>
              <a:latin typeface="Calibri Regular" charset="0"/>
            </a:endParaRPr>
          </a:p>
        </p:txBody>
      </p:sp>
      <p:sp>
        <p:nvSpPr>
          <p:cNvPr id="116739"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1791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19</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01310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F41FCACF-343B-5042-B56B-CF3879FA2FF9}" type="slidenum">
              <a:rPr lang="en-US" altLang="x-none" sz="1200">
                <a:solidFill>
                  <a:schemeClr val="tx1"/>
                </a:solidFill>
                <a:latin typeface="Calibri Regular" charset="0"/>
              </a:rPr>
              <a:pPr/>
              <a:t>20</a:t>
            </a:fld>
            <a:endParaRPr lang="en-US" altLang="x-none" sz="1200" dirty="0">
              <a:solidFill>
                <a:schemeClr val="tx1"/>
              </a:solidFill>
              <a:latin typeface="Calibri Regular" charset="0"/>
            </a:endParaRPr>
          </a:p>
        </p:txBody>
      </p:sp>
      <p:sp>
        <p:nvSpPr>
          <p:cNvPr id="120835"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636921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23</a:t>
            </a:fld>
            <a:endParaRPr lang="en-US"/>
          </a:p>
        </p:txBody>
      </p:sp>
    </p:spTree>
    <p:extLst>
      <p:ext uri="{BB962C8B-B14F-4D97-AF65-F5344CB8AC3E}">
        <p14:creationId xmlns:p14="http://schemas.microsoft.com/office/powerpoint/2010/main" val="1239927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844791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Definition of the green chemistry: </a:t>
            </a:r>
            <a:r>
              <a:rPr lang="en-US" altLang="en-US" sz="1200" dirty="0"/>
              <a:t>Green chemistry is the </a:t>
            </a:r>
            <a:r>
              <a:rPr lang="en-US" altLang="en-US" sz="1200" b="1" dirty="0"/>
              <a:t>design</a:t>
            </a:r>
            <a:r>
              <a:rPr lang="en-US" altLang="en-US" sz="1200" dirty="0"/>
              <a:t> of chemical products and processes that reduce or eliminate the use and generation of hazardous substances.</a:t>
            </a:r>
          </a:p>
          <a:p>
            <a:pPr eaLnBrk="1" hangingPunct="1"/>
            <a:r>
              <a:rPr lang="en-US" altLang="en-US" dirty="0"/>
              <a:t>. The field</a:t>
            </a:r>
            <a:r>
              <a:rPr lang="en-US" altLang="en-US" baseline="0" dirty="0"/>
              <a:t> was developed 25 years ago by </a:t>
            </a:r>
            <a:r>
              <a:rPr lang="en-US" altLang="en-US" baseline="0" dirty="0" err="1"/>
              <a:t>Anastas</a:t>
            </a:r>
            <a:r>
              <a:rPr lang="en-US" altLang="en-US" baseline="0" dirty="0"/>
              <a:t> and Warner, and presented in their seminal work “Green Chemistry: Theory and Practice”.</a:t>
            </a:r>
            <a:endParaRPr lang="en-US" altLang="en-US" dirty="0"/>
          </a:p>
        </p:txBody>
      </p:sp>
    </p:spTree>
    <p:extLst>
      <p:ext uri="{BB962C8B-B14F-4D97-AF65-F5344CB8AC3E}">
        <p14:creationId xmlns:p14="http://schemas.microsoft.com/office/powerpoint/2010/main" val="1369035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26"/>
          <p:cNvSpPr>
            <a:spLocks noGrp="1" noRot="1" noChangeAspect="1" noChangeArrowheads="1" noTextEdit="1"/>
          </p:cNvSpPr>
          <p:nvPr>
            <p:ph type="sldImg"/>
          </p:nvPr>
        </p:nvSpPr>
        <p:spPr>
          <a:ln/>
        </p:spPr>
      </p:sp>
      <p:sp>
        <p:nvSpPr>
          <p:cNvPr id="1361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267123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26"/>
          <p:cNvSpPr>
            <a:spLocks noGrp="1" noRot="1" noChangeAspect="1" noChangeArrowheads="1" noTextEdit="1"/>
          </p:cNvSpPr>
          <p:nvPr>
            <p:ph type="sldImg"/>
          </p:nvPr>
        </p:nvSpPr>
        <p:spPr>
          <a:ln/>
        </p:spPr>
      </p:sp>
      <p:sp>
        <p:nvSpPr>
          <p:cNvPr id="13824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531865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34</a:t>
            </a:fld>
            <a:endParaRPr lang="en-US"/>
          </a:p>
        </p:txBody>
      </p:sp>
    </p:spTree>
    <p:extLst>
      <p:ext uri="{BB962C8B-B14F-4D97-AF65-F5344CB8AC3E}">
        <p14:creationId xmlns:p14="http://schemas.microsoft.com/office/powerpoint/2010/main" val="4115611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02513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a:xfrm>
            <a:off x="381000" y="685800"/>
            <a:ext cx="6096000" cy="3429000"/>
          </a:xfrm>
          <a:solidFill>
            <a:srgbClr val="FFFFFF"/>
          </a:solidFill>
          <a:ln/>
        </p:spPr>
      </p:sp>
      <p:sp>
        <p:nvSpPr>
          <p:cNvPr id="122883" name="Rectangle 3"/>
          <p:cNvSpPr>
            <a:spLocks noGrp="1" noChangeArrowheads="1"/>
          </p:cNvSpPr>
          <p:nvPr>
            <p:ph type="body" idx="1"/>
          </p:nvPr>
        </p:nvSpPr>
        <p:spPr>
          <a:xfrm>
            <a:off x="685800" y="4344108"/>
            <a:ext cx="5486400" cy="4114643"/>
          </a:xfrm>
          <a:solidFill>
            <a:srgbClr val="FFFFFF"/>
          </a:solidFill>
          <a:ln>
            <a:solidFill>
              <a:srgbClr val="000000"/>
            </a:solidFill>
          </a:ln>
          <a:extLst>
            <a:ext uri="{FAA26D3D-D897-4be2-8F04-BA451C77F1D7}">
              <ma14:placeholderFlag xmlns="" xmlns:ma14="http://schemas.microsoft.com/office/mac/drawingml/2011/main" val="1"/>
            </a:ext>
          </a:extLst>
        </p:spPr>
        <p:txBody>
          <a:bodyPr lIns="90452" tIns="45226" rIns="90452" bIns="45226"/>
          <a:lstStyle/>
          <a:p>
            <a:endParaRPr lang="en-US">
              <a:latin typeface="Times New Roman" charset="0"/>
            </a:endParaRPr>
          </a:p>
        </p:txBody>
      </p:sp>
    </p:spTree>
    <p:extLst>
      <p:ext uri="{BB962C8B-B14F-4D97-AF65-F5344CB8AC3E}">
        <p14:creationId xmlns:p14="http://schemas.microsoft.com/office/powerpoint/2010/main" val="374631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Deoxyribose-5-phosphate Aldolase as a Synthetic Catalyst'</a:t>
            </a:r>
            <a:endParaRPr lang="en-US" b="1" dirty="0"/>
          </a:p>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47</a:t>
            </a:fld>
            <a:endParaRPr lang="en-US"/>
          </a:p>
        </p:txBody>
      </p:sp>
    </p:spTree>
    <p:extLst>
      <p:ext uri="{BB962C8B-B14F-4D97-AF65-F5344CB8AC3E}">
        <p14:creationId xmlns:p14="http://schemas.microsoft.com/office/powerpoint/2010/main" val="97593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52</a:t>
            </a:fld>
            <a:endParaRPr lang="en-US"/>
          </a:p>
        </p:txBody>
      </p:sp>
    </p:spTree>
    <p:extLst>
      <p:ext uri="{BB962C8B-B14F-4D97-AF65-F5344CB8AC3E}">
        <p14:creationId xmlns:p14="http://schemas.microsoft.com/office/powerpoint/2010/main" val="1076881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142973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Catalysts lower the</a:t>
            </a:r>
            <a:r>
              <a:rPr lang="en-US" baseline="0" dirty="0"/>
              <a:t> activation (threshold energy) in the reaction.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55</a:t>
            </a:fld>
            <a:endParaRPr lang="en-US"/>
          </a:p>
        </p:txBody>
      </p:sp>
    </p:spTree>
    <p:extLst>
      <p:ext uri="{BB962C8B-B14F-4D97-AF65-F5344CB8AC3E}">
        <p14:creationId xmlns:p14="http://schemas.microsoft.com/office/powerpoint/2010/main" val="1309936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56</a:t>
            </a:fld>
            <a:endParaRPr lang="en-US"/>
          </a:p>
        </p:txBody>
      </p:sp>
    </p:spTree>
    <p:extLst>
      <p:ext uri="{BB962C8B-B14F-4D97-AF65-F5344CB8AC3E}">
        <p14:creationId xmlns:p14="http://schemas.microsoft.com/office/powerpoint/2010/main" val="190110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347A4-F713-40B2-A3FD-294CC67241CC}" type="slidenum">
              <a:rPr lang="fr-FR"/>
              <a:pPr/>
              <a:t>4</a:t>
            </a:fld>
            <a:endParaRPr lang="fr-FR"/>
          </a:p>
        </p:txBody>
      </p:sp>
      <p:sp>
        <p:nvSpPr>
          <p:cNvPr id="732162" name="Rectangle 2"/>
          <p:cNvSpPr>
            <a:spLocks noGrp="1" noRot="1" noChangeAspect="1" noChangeArrowheads="1" noTextEdit="1"/>
          </p:cNvSpPr>
          <p:nvPr>
            <p:ph type="sldImg"/>
          </p:nvPr>
        </p:nvSpPr>
        <p:spPr>
          <a:xfrm>
            <a:off x="457200" y="720725"/>
            <a:ext cx="6400800" cy="3600450"/>
          </a:xfrm>
          <a:ln/>
        </p:spPr>
      </p:sp>
      <p:sp>
        <p:nvSpPr>
          <p:cNvPr id="73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831578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p:cNvSpPr>
            <a:spLocks noGrp="1" noRot="1" noChangeAspect="1" noChangeArrowheads="1" noTextEdit="1"/>
          </p:cNvSpPr>
          <p:nvPr>
            <p:ph type="sldImg"/>
          </p:nvPr>
        </p:nvSpPr>
        <p:spPr>
          <a:ln/>
        </p:spPr>
      </p:sp>
      <p:sp>
        <p:nvSpPr>
          <p:cNvPr id="12185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t>cyclooxygenase</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902646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58</a:t>
            </a:fld>
            <a:endParaRPr lang="en-US"/>
          </a:p>
        </p:txBody>
      </p:sp>
    </p:spTree>
    <p:extLst>
      <p:ext uri="{BB962C8B-B14F-4D97-AF65-F5344CB8AC3E}">
        <p14:creationId xmlns:p14="http://schemas.microsoft.com/office/powerpoint/2010/main" val="3678339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509366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36013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Alkylation of </a:t>
            </a:r>
            <a:r>
              <a:rPr lang="en-US" dirty="0" err="1"/>
              <a:t>isobutane</a:t>
            </a:r>
            <a:r>
              <a:rPr lang="en-US" dirty="0"/>
              <a:t> with </a:t>
            </a:r>
            <a:r>
              <a:rPr lang="en-US" i="1" dirty="0"/>
              <a:t>n</a:t>
            </a:r>
            <a:r>
              <a:rPr lang="en-US" dirty="0"/>
              <a:t>-</a:t>
            </a:r>
            <a:r>
              <a:rPr lang="en-US" dirty="0" err="1"/>
              <a:t>butenes</a:t>
            </a:r>
            <a:r>
              <a:rPr lang="en-US" dirty="0"/>
              <a:t> to form highly branched </a:t>
            </a:r>
            <a:r>
              <a:rPr lang="en-US" dirty="0" err="1"/>
              <a:t>isoparaffins</a:t>
            </a:r>
            <a:r>
              <a:rPr lang="en-US" dirty="0"/>
              <a:t> is an important process in gasoline manufacture. This reaction is currently catalyzed using either liquid hydrofluoric acid or sulfuric acid. Although these liquid acids rapidly catalyze the alkylation reaction, there are a number of drawbacks associated with their use. Solid acids have been studied extensively as possible catalysts for alkylation. However, with solid acid catalysts, the catalyst deactivates rapidly with time on stream. It is been hypothesized and shown that when the reaction is carried in supercritical media, the solid acid catalyst deactivation slows down considerably; however, high temperatures are needed to bring the reaction mixture to supercritical conditions, which results in the formation of undesired products. In this study, the effects of using different operation conditions for alkylation on a USY zeolite were investigated. It was observed that the deactivation rate was slower in supercritical-phase alkylation. Carbon dioxide was used as a diluent to lower the critical temperature of the reaction mixture in the ratio 27/9/1 for carbon dioxide/isobutene/1-butene. The use of diluent favored both alkylate selectivity and coke precursor removal. </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561277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67</a:t>
            </a:fld>
            <a:endParaRPr lang="en-US"/>
          </a:p>
        </p:txBody>
      </p:sp>
    </p:spTree>
    <p:extLst>
      <p:ext uri="{BB962C8B-B14F-4D97-AF65-F5344CB8AC3E}">
        <p14:creationId xmlns:p14="http://schemas.microsoft.com/office/powerpoint/2010/main" val="451143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69</a:t>
            </a:fld>
            <a:endParaRPr lang="en-US"/>
          </a:p>
        </p:txBody>
      </p:sp>
    </p:spTree>
    <p:extLst>
      <p:ext uri="{BB962C8B-B14F-4D97-AF65-F5344CB8AC3E}">
        <p14:creationId xmlns:p14="http://schemas.microsoft.com/office/powerpoint/2010/main" val="294143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347A4-F713-40B2-A3FD-294CC67241CC}" type="slidenum">
              <a:rPr lang="fr-FR"/>
              <a:pPr/>
              <a:t>5</a:t>
            </a:fld>
            <a:endParaRPr lang="fr-FR"/>
          </a:p>
        </p:txBody>
      </p:sp>
      <p:sp>
        <p:nvSpPr>
          <p:cNvPr id="732162" name="Rectangle 2"/>
          <p:cNvSpPr>
            <a:spLocks noGrp="1" noRot="1" noChangeAspect="1" noChangeArrowheads="1" noTextEdit="1"/>
          </p:cNvSpPr>
          <p:nvPr>
            <p:ph type="sldImg"/>
          </p:nvPr>
        </p:nvSpPr>
        <p:spPr>
          <a:xfrm>
            <a:off x="457200" y="720725"/>
            <a:ext cx="6400800" cy="3600450"/>
          </a:xfrm>
          <a:ln/>
        </p:spPr>
      </p:sp>
      <p:sp>
        <p:nvSpPr>
          <p:cNvPr id="73216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65040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chemistry is defined by 12 Principles, which address various topics. Most principles have tools or metrics associated to help the researcher and guide them through green chemistry improvements.</a:t>
            </a:r>
          </a:p>
          <a:p>
            <a:endParaRPr lang="en-US" dirty="0"/>
          </a:p>
        </p:txBody>
      </p:sp>
      <p:sp>
        <p:nvSpPr>
          <p:cNvPr id="4" name="Slide Number Placeholder 3"/>
          <p:cNvSpPr>
            <a:spLocks noGrp="1"/>
          </p:cNvSpPr>
          <p:nvPr>
            <p:ph type="sldNum" sz="quarter" idx="10"/>
          </p:nvPr>
        </p:nvSpPr>
        <p:spPr/>
        <p:txBody>
          <a:bodyPr/>
          <a:lstStyle/>
          <a:p>
            <a:fld id="{8263D1F3-E474-F946-B4DE-C58D2CF87078}" type="slidenum">
              <a:rPr lang="en-US" smtClean="0"/>
              <a:t>6</a:t>
            </a:fld>
            <a:endParaRPr lang="en-US"/>
          </a:p>
        </p:txBody>
      </p:sp>
    </p:spTree>
    <p:extLst>
      <p:ext uri="{BB962C8B-B14F-4D97-AF65-F5344CB8AC3E}">
        <p14:creationId xmlns:p14="http://schemas.microsoft.com/office/powerpoint/2010/main" val="126233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Grp="1" noRot="1" noChangeAspect="1" noChangeArrowheads="1" noTextEdit="1"/>
          </p:cNvSpPr>
          <p:nvPr>
            <p:ph type="sldImg"/>
          </p:nvPr>
        </p:nvSpPr>
        <p:spPr>
          <a:xfrm>
            <a:off x="381000" y="685800"/>
            <a:ext cx="6096000" cy="3429000"/>
          </a:xfrm>
          <a:solidFill>
            <a:srgbClr val="FFFFFF"/>
          </a:solidFill>
          <a:ln/>
        </p:spPr>
      </p:sp>
      <p:sp>
        <p:nvSpPr>
          <p:cNvPr id="68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tLang="x-none" dirty="0">
                <a:latin typeface="Times New Roman" charset="0"/>
                <a:ea typeface="ＭＳ Ｐゴシック" charset="-128"/>
              </a:rPr>
              <a:t>Types of resources: </a:t>
            </a:r>
          </a:p>
          <a:p>
            <a:r>
              <a:rPr lang="en-US" altLang="x-none" dirty="0">
                <a:latin typeface="Times New Roman" charset="0"/>
                <a:ea typeface="ＭＳ Ｐゴシック" charset="-128"/>
              </a:rPr>
              <a:t>While the starting materials are important (feedstocks), at the design phase</a:t>
            </a:r>
            <a:r>
              <a:rPr lang="en-US" altLang="x-none" baseline="0" dirty="0">
                <a:latin typeface="Times New Roman" charset="0"/>
                <a:ea typeface="ＭＳ Ｐゴシック" charset="-128"/>
              </a:rPr>
              <a:t> the decision on the solvents, additional reactants is also necessary. </a:t>
            </a:r>
          </a:p>
          <a:p>
            <a:r>
              <a:rPr lang="en-US" altLang="x-none" baseline="0" dirty="0">
                <a:latin typeface="Times New Roman" charset="0"/>
                <a:ea typeface="ＭＳ Ｐゴシック" charset="-128"/>
              </a:rPr>
              <a:t>Decision on the scale of the manufacturing process is needed. Each industry is different, for example a big pharma will have other scale than a startup.</a:t>
            </a:r>
          </a:p>
          <a:p>
            <a:endParaRPr lang="en-US" altLang="x-none" baseline="0" dirty="0">
              <a:latin typeface="Times New Roman" charset="0"/>
              <a:ea typeface="ＭＳ Ｐゴシック" charset="-128"/>
            </a:endParaRPr>
          </a:p>
          <a:p>
            <a:r>
              <a:rPr lang="en-US" altLang="x-none" baseline="0" dirty="0">
                <a:latin typeface="Times New Roman" charset="0"/>
                <a:ea typeface="ＭＳ Ｐゴシック" charset="-128"/>
              </a:rPr>
              <a:t>All these decisions determine the characteristics of the waste </a:t>
            </a:r>
            <a:r>
              <a:rPr lang="en-US" altLang="x-none" baseline="0" dirty="0" err="1">
                <a:latin typeface="Times New Roman" charset="0"/>
                <a:ea typeface="ＭＳ Ｐゴシック" charset="-128"/>
              </a:rPr>
              <a:t>streem</a:t>
            </a:r>
            <a:r>
              <a:rPr lang="en-US" altLang="x-none" baseline="0" dirty="0">
                <a:latin typeface="Times New Roman" charset="0"/>
                <a:ea typeface="ＭＳ Ｐゴシック" charset="-128"/>
              </a:rPr>
              <a:t>, energy usage, and toxicity of the entire process.</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1075122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5EA959-EF5E-164F-85A8-FE352E623818}" type="slidenum">
              <a:rPr lang="en-US" sz="1200">
                <a:solidFill>
                  <a:srgbClr val="000000"/>
                </a:solidFill>
                <a:latin typeface="Calibri" charset="0"/>
              </a:rPr>
              <a:pPr eaLnBrk="1" hangingPunct="1"/>
              <a:t>9</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401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1A62DE-CFA3-CF4B-8DFE-50F3C8767939}" type="slidenum">
              <a:rPr lang="en-US" sz="1200">
                <a:solidFill>
                  <a:prstClr val="black"/>
                </a:solidFill>
                <a:latin typeface="Calibri" charset="0"/>
              </a:rPr>
              <a:pPr eaLnBrk="1" hangingPunct="1"/>
              <a:t>10</a:t>
            </a:fld>
            <a:endParaRPr lang="en-US" sz="1200">
              <a:solidFill>
                <a:prstClr val="black"/>
              </a:solidFill>
              <a:latin typeface="Calibri"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879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B975F3C2-E4E4-A04C-B245-8BFF3B4D8457}" type="slidenum">
              <a:rPr lang="en-US" altLang="x-none" sz="1200">
                <a:solidFill>
                  <a:schemeClr val="tx1"/>
                </a:solidFill>
                <a:latin typeface="Calibri Regular" charset="0"/>
              </a:rPr>
              <a:pPr/>
              <a:t>11</a:t>
            </a:fld>
            <a:endParaRPr lang="en-US" altLang="x-none" sz="1200" dirty="0">
              <a:solidFill>
                <a:schemeClr val="tx1"/>
              </a:solidFill>
              <a:latin typeface="Calibri Regular" charset="0"/>
            </a:endParaRPr>
          </a:p>
        </p:txBody>
      </p:sp>
      <p:sp>
        <p:nvSpPr>
          <p:cNvPr id="102403" name="Rectangle 2"/>
          <p:cNvSpPr>
            <a:spLocks noGrp="1" noRot="1" noChangeAspect="1" noChangeArrowheads="1" noTextEdit="1"/>
          </p:cNvSpPr>
          <p:nvPr>
            <p:ph type="sldImg"/>
          </p:nvPr>
        </p:nvSpPr>
        <p:spPr>
          <a:xfrm>
            <a:off x="395288" y="693738"/>
            <a:ext cx="6070600" cy="3414712"/>
          </a:xfrm>
          <a:ln/>
        </p:spPr>
      </p:sp>
      <p:sp>
        <p:nvSpPr>
          <p:cNvPr id="13315" name="Rectangle 3"/>
          <p:cNvSpPr>
            <a:spLocks noGrp="1" noChangeArrowheads="1"/>
          </p:cNvSpPr>
          <p:nvPr>
            <p:ph type="body" idx="1"/>
          </p:nvPr>
        </p:nvSpPr>
        <p:spPr>
          <a:xfrm>
            <a:off x="914400" y="4338638"/>
            <a:ext cx="5027613" cy="4114800"/>
          </a:xfrm>
        </p:spPr>
        <p:txBody>
          <a:bodyPr/>
          <a:lstStyle/>
          <a:p>
            <a:pPr defTabSz="949325" eaLnBrk="1" hangingPunct="1">
              <a:defRPr/>
            </a:pPr>
            <a:endParaRPr lang="en-US" dirty="0">
              <a:cs typeface="+mn-cs"/>
            </a:endParaRPr>
          </a:p>
        </p:txBody>
      </p:sp>
    </p:spTree>
    <p:extLst>
      <p:ext uri="{BB962C8B-B14F-4D97-AF65-F5344CB8AC3E}">
        <p14:creationId xmlns:p14="http://schemas.microsoft.com/office/powerpoint/2010/main" val="946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E9D9CF-F6DA-4BF1-AE00-3B5E3A7840CC}"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45163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E3D55-93F9-43C4-ACFB-89251D4C8820}"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98229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49EC09-926E-411A-BA3A-F3382B395692}"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38594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27EEB61B-0767-42C0-875F-1A667A54BA68}" type="datetime1">
              <a:rPr lang="en-US" smtClean="0"/>
              <a:t>11/1/2018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B4811772-91A4-3644-907D-64912D1A0ACD}" type="slidenum">
              <a:rPr lang="en-US" altLang="x-none"/>
              <a:pPr/>
              <a:t>‹#›</a:t>
            </a:fld>
            <a:endParaRPr lang="en-US" altLang="x-none"/>
          </a:p>
        </p:txBody>
      </p:sp>
    </p:spTree>
    <p:extLst>
      <p:ext uri="{BB962C8B-B14F-4D97-AF65-F5344CB8AC3E}">
        <p14:creationId xmlns:p14="http://schemas.microsoft.com/office/powerpoint/2010/main" val="124639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C950C179-52D3-4163-B246-154458F0C2D9}" type="datetime1">
              <a:rPr lang="en-US" smtClean="0"/>
              <a:t>11/1/2018</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73687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1016000" y="1600201"/>
            <a:ext cx="5181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181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38589"/>
            <a:ext cx="5181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0496880C-2551-4BEA-AF43-43CF447A2008}" type="datetime1">
              <a:rPr lang="en-US" smtClean="0"/>
              <a:t>11/1/2018</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60BDFC0-F3B2-8640-8D8A-D24A09A0D4BA}" type="slidenum">
              <a:rPr lang="en-US"/>
              <a:pPr/>
              <a:t>‹#›</a:t>
            </a:fld>
            <a:endParaRPr lang="en-US"/>
          </a:p>
        </p:txBody>
      </p:sp>
    </p:spTree>
    <p:extLst>
      <p:ext uri="{BB962C8B-B14F-4D97-AF65-F5344CB8AC3E}">
        <p14:creationId xmlns:p14="http://schemas.microsoft.com/office/powerpoint/2010/main" val="8784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2" name="Picture 11"/>
          <p:cNvPicPr>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79926" y="6041708"/>
            <a:ext cx="791804" cy="81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989" y="6004757"/>
            <a:ext cx="1105975" cy="799857"/>
          </a:xfrm>
          <a:prstGeom prst="rect">
            <a:avLst/>
          </a:prstGeom>
        </p:spPr>
      </p:pic>
    </p:spTree>
    <p:extLst>
      <p:ext uri="{BB962C8B-B14F-4D97-AF65-F5344CB8AC3E}">
        <p14:creationId xmlns:p14="http://schemas.microsoft.com/office/powerpoint/2010/main" val="147116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Text Placeholder 2"/>
          <p:cNvSpPr>
            <a:spLocks noGrp="1"/>
          </p:cNvSpPr>
          <p:nvPr>
            <p:ph type="body" sz="half" idx="1"/>
          </p:nvPr>
        </p:nvSpPr>
        <p:spPr>
          <a:xfrm>
            <a:off x="1253068" y="16129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53068" y="37465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040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6B7270-27BB-4693-ADA0-518695A0E286}"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1941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D3FF1-AAB0-4542-B5A3-0F5A900165EE}" type="datetime1">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2385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80024D-D7CE-47D8-86D4-3F76B10BCE6B}" type="datetime1">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79661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1AC266-7F94-4099-B11F-57A58251E696}" type="datetime1">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29676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42DD8C-D2A8-4B87-9C85-CD5A53EFBB5F}" type="datetime1">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018783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53815-2B9D-4A6F-8E8B-9C36FE088360}" type="datetime1">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59960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62AB6-C761-49F8-B0B0-40331FBA9B90}" type="datetime1">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259223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74553-B635-4971-892C-B0B629D72E95}" type="datetime1">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0577F-FD3A-4045-8506-FCEBD73AA348}" type="slidenum">
              <a:rPr lang="en-US" smtClean="0"/>
              <a:t>‹#›</a:t>
            </a:fld>
            <a:endParaRPr lang="en-US"/>
          </a:p>
        </p:txBody>
      </p:sp>
    </p:spTree>
    <p:extLst>
      <p:ext uri="{BB962C8B-B14F-4D97-AF65-F5344CB8AC3E}">
        <p14:creationId xmlns:p14="http://schemas.microsoft.com/office/powerpoint/2010/main" val="167535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6EE97-230C-4792-A0A4-5F9B7285ADAC}" type="datetime1">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0577F-FD3A-4045-8506-FCEBD73AA348}" type="slidenum">
              <a:rPr lang="en-US" smtClean="0"/>
              <a:t>‹#›</a:t>
            </a:fld>
            <a:endParaRPr lang="en-US"/>
          </a:p>
        </p:txBody>
      </p:sp>
    </p:spTree>
    <p:extLst>
      <p:ext uri="{BB962C8B-B14F-4D97-AF65-F5344CB8AC3E}">
        <p14:creationId xmlns:p14="http://schemas.microsoft.com/office/powerpoint/2010/main" val="9223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6" r:id="rId15"/>
    <p:sldLayoutId id="2147483667"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ytimes.com/2016/10/17/business/how-the-chemical-industry-joined-the-fight-against-climate-change.html?_r=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5.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6.emf"/><Relationship Id="rId4" Type="http://schemas.openxmlformats.org/officeDocument/2006/relationships/image" Target="../media/image55.emf"/></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3.bin"/><Relationship Id="rId7"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wmf"/></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7.xml"/><Relationship Id="rId7" Type="http://schemas.openxmlformats.org/officeDocument/2006/relationships/image" Target="../media/image66.emf"/><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65.emf"/><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9.bin"/><Relationship Id="rId3" Type="http://schemas.openxmlformats.org/officeDocument/2006/relationships/notesSlide" Target="../notesSlides/notesSlide29.xml"/><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73.emf"/><Relationship Id="rId5" Type="http://schemas.openxmlformats.org/officeDocument/2006/relationships/image" Target="../media/image75.png"/><Relationship Id="rId10" Type="http://schemas.openxmlformats.org/officeDocument/2006/relationships/oleObject" Target="../embeddings/oleObject8.bin"/><Relationship Id="rId4" Type="http://schemas.openxmlformats.org/officeDocument/2006/relationships/image" Target="../media/image67.png"/><Relationship Id="rId9" Type="http://schemas.openxmlformats.org/officeDocument/2006/relationships/image" Target="../media/image72.emf"/><Relationship Id="rId14" Type="http://schemas.openxmlformats.org/officeDocument/2006/relationships/image" Target="../media/image74.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image" Target="../media/image67.png"/><Relationship Id="rId5" Type="http://schemas.openxmlformats.org/officeDocument/2006/relationships/image" Target="../media/image77.emf"/><Relationship Id="rId4" Type="http://schemas.openxmlformats.org/officeDocument/2006/relationships/oleObject" Target="../embeddings/oleObject10.bin"/></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7.jpeg"/></Relationships>
</file>

<file path=ppt/slides/_rels/slide64.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1.gif"/><Relationship Id="rId5" Type="http://schemas.openxmlformats.org/officeDocument/2006/relationships/image" Target="../media/image83.png"/><Relationship Id="rId4" Type="http://schemas.openxmlformats.org/officeDocument/2006/relationships/image" Target="../media/image90.tiff"/></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6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epa.gov/greenchemistry/presidential-green-chemistry-challenge-winner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200" dirty="0">
                <a:solidFill>
                  <a:srgbClr val="00728A"/>
                </a:solidFill>
                <a:latin typeface="+mn-lt"/>
              </a:rPr>
              <a:t>Green Chemistry, principles and metrics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5406352" cy="276999"/>
          </a:xfrm>
          <a:prstGeom prst="rect">
            <a:avLst/>
          </a:prstGeom>
          <a:noFill/>
        </p:spPr>
        <p:txBody>
          <a:bodyPr wrap="none" rtlCol="0">
            <a:spAutoFit/>
          </a:bodyPr>
          <a:lstStyle/>
          <a:p>
            <a:r>
              <a:rPr lang="en-US" sz="1200" dirty="0">
                <a:solidFill>
                  <a:schemeClr val="bg1">
                    <a:lumMod val="65000"/>
                  </a:schemeClr>
                </a:solidFill>
              </a:rPr>
              <a:t>Image: Wikipedia, Biodegradation of nanocellulose, Author: </a:t>
            </a:r>
            <a:r>
              <a:rPr lang="it-IT" sz="1200" dirty="0">
                <a:solidFill>
                  <a:schemeClr val="bg1">
                    <a:lumMod val="65000"/>
                  </a:schemeClr>
                </a:solidFill>
              </a:rPr>
              <a:t>Shaohui Li, Pooi See Lee</a:t>
            </a:r>
            <a:endParaRPr lang="en-US" sz="1200" dirty="0">
              <a:solidFill>
                <a:schemeClr val="bg1">
                  <a:lumMod val="65000"/>
                </a:schemeClr>
              </a:solidFill>
            </a:endParaRPr>
          </a:p>
        </p:txBody>
      </p:sp>
      <p:pic>
        <p:nvPicPr>
          <p:cNvPr id="5" name="Picture 4">
            <a:extLst>
              <a:ext uri="{FF2B5EF4-FFF2-40B4-BE49-F238E27FC236}">
                <a16:creationId xmlns:a16="http://schemas.microsoft.com/office/drawing/2014/main" id="{C6ACE764-F703-45AB-8FF4-D2AA2E8D95BD}"/>
              </a:ext>
            </a:extLst>
          </p:cNvPr>
          <p:cNvPicPr>
            <a:picLocks noChangeAspect="1"/>
          </p:cNvPicPr>
          <p:nvPr/>
        </p:nvPicPr>
        <p:blipFill>
          <a:blip r:embed="rId3"/>
          <a:stretch>
            <a:fillRect/>
          </a:stretch>
        </p:blipFill>
        <p:spPr>
          <a:xfrm>
            <a:off x="2666720" y="2366741"/>
            <a:ext cx="6367902" cy="3936340"/>
          </a:xfrm>
          <a:prstGeom prst="rect">
            <a:avLst/>
          </a:prstGeom>
        </p:spPr>
      </p:pic>
      <p:sp>
        <p:nvSpPr>
          <p:cNvPr id="7" name="Rectangle 6"/>
          <p:cNvSpPr/>
          <p:nvPr/>
        </p:nvSpPr>
        <p:spPr>
          <a:xfrm>
            <a:off x="568847"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7548"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3" name="Title 1">
            <a:extLst>
              <a:ext uri="{FF2B5EF4-FFF2-40B4-BE49-F238E27FC236}">
                <a16:creationId xmlns:a16="http://schemas.microsoft.com/office/drawing/2014/main" id="{34C62954-09B2-564F-AF7C-35DD98326D1C}"/>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00F40BEC-E640-404B-AE4A-81DEAF3134F0}"/>
              </a:ext>
            </a:extLst>
          </p:cNvPr>
          <p:cNvSpPr txBox="1">
            <a:spLocks noChangeArrowheads="1"/>
          </p:cNvSpPr>
          <p:nvPr/>
        </p:nvSpPr>
        <p:spPr>
          <a:xfrm>
            <a:off x="1425615" y="2023923"/>
            <a:ext cx="4753405" cy="398160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dirty="0">
                <a:ea typeface="ＭＳ Ｐゴシック" charset="0"/>
                <a:cs typeface="Calibri" charset="0"/>
              </a:rPr>
              <a:t>Solubility</a:t>
            </a:r>
          </a:p>
          <a:p>
            <a:pPr>
              <a:defRPr/>
            </a:pPr>
            <a:r>
              <a:rPr lang="en-US" sz="2400" dirty="0">
                <a:ea typeface="ＭＳ Ｐゴシック" charset="0"/>
                <a:cs typeface="Calibri" charset="0"/>
              </a:rPr>
              <a:t>Melting Point</a:t>
            </a:r>
          </a:p>
          <a:p>
            <a:pPr>
              <a:defRPr/>
            </a:pPr>
            <a:r>
              <a:rPr lang="en-US" sz="2400" dirty="0">
                <a:ea typeface="ＭＳ Ｐゴシック" charset="0"/>
                <a:cs typeface="Calibri" charset="0"/>
              </a:rPr>
              <a:t>Glass transition temperature</a:t>
            </a:r>
          </a:p>
          <a:p>
            <a:pPr>
              <a:defRPr/>
            </a:pPr>
            <a:r>
              <a:rPr lang="en-US" sz="2400" dirty="0">
                <a:ea typeface="ＭＳ Ｐゴシック" charset="0"/>
                <a:cs typeface="Calibri" charset="0"/>
              </a:rPr>
              <a:t>Mechanical Properties (Tensile Strength, Modulus, Elongation)</a:t>
            </a:r>
          </a:p>
          <a:p>
            <a:pPr>
              <a:defRPr/>
            </a:pPr>
            <a:r>
              <a:rPr lang="en-US" sz="2400" dirty="0">
                <a:ea typeface="ＭＳ Ｐゴシック" charset="0"/>
                <a:cs typeface="Calibri" charset="0"/>
              </a:rPr>
              <a:t>Refractive Index</a:t>
            </a:r>
          </a:p>
          <a:p>
            <a:pPr>
              <a:defRPr/>
            </a:pPr>
            <a:r>
              <a:rPr lang="en-US" sz="2400" dirty="0">
                <a:ea typeface="ＭＳ Ｐゴシック" charset="0"/>
                <a:cs typeface="Calibri" charset="0"/>
              </a:rPr>
              <a:t>Surface Tension</a:t>
            </a:r>
          </a:p>
          <a:p>
            <a:r>
              <a:rPr lang="en-US" sz="2400" b="1" dirty="0">
                <a:ea typeface="ＭＳ Ｐゴシック" charset="0"/>
                <a:cs typeface="ＭＳ Ｐゴシック" charset="0"/>
              </a:rPr>
              <a:t>Toxicity</a:t>
            </a:r>
          </a:p>
          <a:p>
            <a:r>
              <a:rPr lang="en-US" sz="2400" b="1" dirty="0">
                <a:ea typeface="ＭＳ Ｐゴシック" charset="0"/>
                <a:cs typeface="ＭＳ Ｐゴシック" charset="0"/>
              </a:rPr>
              <a:t>Environmental Impact</a:t>
            </a:r>
            <a:endParaRPr lang="en-US" sz="2400" dirty="0">
              <a:ea typeface="ＭＳ Ｐゴシック" charset="0"/>
              <a:cs typeface="ＭＳ Ｐゴシック" charset="0"/>
            </a:endParaRPr>
          </a:p>
        </p:txBody>
      </p:sp>
      <p:sp>
        <p:nvSpPr>
          <p:cNvPr id="2" name="Rectangle 1"/>
          <p:cNvSpPr/>
          <p:nvPr/>
        </p:nvSpPr>
        <p:spPr>
          <a:xfrm>
            <a:off x="1449386" y="5039278"/>
            <a:ext cx="4230457" cy="94253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a:stCxn id="2" idx="3"/>
          </p:cNvCxnSpPr>
          <p:nvPr/>
        </p:nvCxnSpPr>
        <p:spPr>
          <a:xfrm>
            <a:off x="5679843" y="5510546"/>
            <a:ext cx="6029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45272" y="4838189"/>
            <a:ext cx="4943418" cy="1477328"/>
          </a:xfrm>
          <a:prstGeom prst="rect">
            <a:avLst/>
          </a:prstGeom>
          <a:noFill/>
        </p:spPr>
        <p:txBody>
          <a:bodyPr wrap="square" rtlCol="0">
            <a:spAutoFit/>
          </a:bodyPr>
          <a:lstStyle/>
          <a:p>
            <a:r>
              <a:rPr lang="en-US" dirty="0"/>
              <a:t>As you can see, Green Chemistry’s view on the development of new products isn’t far from what’s currently being practiced. It’s simply thinking of the toxicological effects at the inception of product development that makes it a powerful tool. </a:t>
            </a:r>
          </a:p>
        </p:txBody>
      </p:sp>
      <p:sp>
        <p:nvSpPr>
          <p:cNvPr id="3" name="Title 2"/>
          <p:cNvSpPr>
            <a:spLocks noGrp="1"/>
          </p:cNvSpPr>
          <p:nvPr>
            <p:ph type="title"/>
          </p:nvPr>
        </p:nvSpPr>
        <p:spPr>
          <a:xfrm>
            <a:off x="1205706" y="224066"/>
            <a:ext cx="9780588" cy="646331"/>
          </a:xfrm>
        </p:spPr>
        <p:txBody>
          <a:bodyPr>
            <a:spAutoFit/>
          </a:bodyPr>
          <a:lstStyle/>
          <a:p>
            <a:pPr algn="ctr"/>
            <a:r>
              <a:rPr lang="en-US" sz="4000" b="1" dirty="0">
                <a:latin typeface="+mn-lt"/>
              </a:rPr>
              <a:t>Green Chemistry Inspired Design Criteria</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1853" y="1403935"/>
            <a:ext cx="4840179" cy="3225526"/>
          </a:xfrm>
          <a:prstGeom prst="rect">
            <a:avLst/>
          </a:prstGeom>
        </p:spPr>
      </p:pic>
      <p:cxnSp>
        <p:nvCxnSpPr>
          <p:cNvPr id="12" name="Straight Connector 11">
            <a:extLst>
              <a:ext uri="{FF2B5EF4-FFF2-40B4-BE49-F238E27FC236}">
                <a16:creationId xmlns:a16="http://schemas.microsoft.com/office/drawing/2014/main" id="{FA6767B0-1FF5-41D3-933D-38F31BC366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16CE77-66AC-5241-A9CE-CDEBA89F59B4}"/>
              </a:ext>
            </a:extLst>
          </p:cNvPr>
          <p:cNvSpPr txBox="1"/>
          <p:nvPr/>
        </p:nvSpPr>
        <p:spPr>
          <a:xfrm>
            <a:off x="710350" y="6525717"/>
            <a:ext cx="1051442" cy="276999"/>
          </a:xfrm>
          <a:prstGeom prst="rect">
            <a:avLst/>
          </a:prstGeom>
          <a:noFill/>
        </p:spPr>
        <p:txBody>
          <a:bodyPr wrap="none" rtlCol="0">
            <a:spAutoFit/>
          </a:bodyPr>
          <a:lstStyle/>
          <a:p>
            <a:r>
              <a:rPr lang="en-US" sz="1200" dirty="0">
                <a:solidFill>
                  <a:schemeClr val="bg1">
                    <a:lumMod val="65000"/>
                  </a:schemeClr>
                </a:solidFill>
              </a:rPr>
              <a:t>Image: Philips</a:t>
            </a:r>
          </a:p>
        </p:txBody>
      </p:sp>
    </p:spTree>
    <p:extLst>
      <p:ext uri="{BB962C8B-B14F-4D97-AF65-F5344CB8AC3E}">
        <p14:creationId xmlns:p14="http://schemas.microsoft.com/office/powerpoint/2010/main" val="20037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2"/>
          </p:nvPr>
        </p:nvSpPr>
        <p:spPr>
          <a:xfrm>
            <a:off x="6096000" y="1796226"/>
            <a:ext cx="5430662" cy="1815882"/>
          </a:xfrm>
        </p:spPr>
        <p:txBody>
          <a:bodyPr wrap="square">
            <a:spAutoFit/>
          </a:bodyPr>
          <a:lstStyle/>
          <a:p>
            <a:pPr marL="0" indent="0" eaLnBrk="1" hangingPunct="1">
              <a:lnSpc>
                <a:spcPct val="100000"/>
              </a:lnSpc>
              <a:spcBef>
                <a:spcPts val="600"/>
              </a:spcBef>
              <a:buFont typeface="Wingdings" pitchFamily="-106" charset="2"/>
              <a:buNone/>
              <a:defRPr/>
            </a:pPr>
            <a:r>
              <a:rPr lang="en-US" dirty="0">
                <a:latin typeface="+mn-lt"/>
                <a:cs typeface="ＭＳ Ｐゴシック" pitchFamily="-106" charset="-128"/>
              </a:rPr>
              <a:t>The moment chemists begin to design, they are making choices about the health and environmental impacts of their product:</a:t>
            </a:r>
            <a:endParaRPr lang="en-US" sz="2400" dirty="0">
              <a:latin typeface="+mn-lt"/>
              <a:cs typeface="ＭＳ Ｐゴシック" pitchFamily="-106"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4991" y="1796226"/>
            <a:ext cx="4477355" cy="4004745"/>
          </a:xfrm>
          <a:prstGeom prst="rect">
            <a:avLst/>
          </a:prstGeom>
        </p:spPr>
      </p:pic>
      <p:sp>
        <p:nvSpPr>
          <p:cNvPr id="4" name="TextBox 3"/>
          <p:cNvSpPr txBox="1"/>
          <p:nvPr/>
        </p:nvSpPr>
        <p:spPr>
          <a:xfrm>
            <a:off x="6523211" y="3753106"/>
            <a:ext cx="4059845" cy="1569660"/>
          </a:xfrm>
          <a:prstGeom prst="rect">
            <a:avLst/>
          </a:prstGeom>
          <a:noFill/>
        </p:spPr>
        <p:txBody>
          <a:bodyPr wrap="square" rtlCol="0">
            <a:spAutoFit/>
          </a:bodyPr>
          <a:lstStyle/>
          <a:p>
            <a:pPr marL="285750" indent="-285750">
              <a:buFont typeface="Arial" charset="0"/>
              <a:buChar char="•"/>
            </a:pPr>
            <a:r>
              <a:rPr lang="en-US" sz="2400" dirty="0"/>
              <a:t>Design is intentional.</a:t>
            </a:r>
          </a:p>
          <a:p>
            <a:pPr marL="285750" indent="-285750">
              <a:buFont typeface="Arial" charset="0"/>
              <a:buChar char="•"/>
            </a:pPr>
            <a:r>
              <a:rPr lang="en-US" sz="2400" dirty="0"/>
              <a:t>All characteristics, including performance and toxicity, can be designed.</a:t>
            </a:r>
          </a:p>
        </p:txBody>
      </p:sp>
      <p:sp>
        <p:nvSpPr>
          <p:cNvPr id="2" name="TextBox 1"/>
          <p:cNvSpPr txBox="1"/>
          <p:nvPr/>
        </p:nvSpPr>
        <p:spPr>
          <a:xfrm>
            <a:off x="819666" y="6445126"/>
            <a:ext cx="3064557"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ChemDoodle</a:t>
            </a:r>
            <a:r>
              <a:rPr lang="en-US" sz="1200" dirty="0">
                <a:solidFill>
                  <a:schemeClr val="bg1">
                    <a:lumMod val="50000"/>
                  </a:schemeClr>
                </a:solidFill>
              </a:rPr>
              <a:t> Web Components</a:t>
            </a:r>
          </a:p>
        </p:txBody>
      </p:sp>
      <p:sp>
        <p:nvSpPr>
          <p:cNvPr id="8" name="Title 2">
            <a:extLst>
              <a:ext uri="{FF2B5EF4-FFF2-40B4-BE49-F238E27FC236}">
                <a16:creationId xmlns:a16="http://schemas.microsoft.com/office/drawing/2014/main" id="{F4B98C4E-4181-4C29-ACAD-B446F4945C28}"/>
              </a:ext>
            </a:extLst>
          </p:cNvPr>
          <p:cNvSpPr>
            <a:spLocks noGrp="1"/>
          </p:cNvSpPr>
          <p:nvPr>
            <p:ph type="title"/>
          </p:nvPr>
        </p:nvSpPr>
        <p:spPr>
          <a:xfrm>
            <a:off x="2880615" y="224066"/>
            <a:ext cx="6430771" cy="646331"/>
          </a:xfrm>
        </p:spPr>
        <p:txBody>
          <a:bodyPr wrap="square">
            <a:spAutoFit/>
          </a:bodyPr>
          <a:lstStyle/>
          <a:p>
            <a:pPr algn="ctr"/>
            <a:r>
              <a:rPr lang="en-US" sz="4000" b="1" dirty="0">
                <a:latin typeface="+mn-lt"/>
              </a:rPr>
              <a:t>Focus on Chemical Design</a:t>
            </a:r>
          </a:p>
        </p:txBody>
      </p:sp>
      <p:cxnSp>
        <p:nvCxnSpPr>
          <p:cNvPr id="9" name="Straight Connector 8">
            <a:extLst>
              <a:ext uri="{FF2B5EF4-FFF2-40B4-BE49-F238E27FC236}">
                <a16:creationId xmlns:a16="http://schemas.microsoft.com/office/drawing/2014/main" id="{EBACA376-ED92-4400-A7CC-19013109B3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664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679101" y="138665"/>
            <a:ext cx="10833799" cy="707886"/>
          </a:xfrm>
        </p:spPr>
        <p:txBody>
          <a:bodyPr wrap="square">
            <a:spAutoFit/>
          </a:bodyPr>
          <a:lstStyle/>
          <a:p>
            <a:pPr algn="ctr">
              <a:lnSpc>
                <a:spcPct val="100000"/>
              </a:lnSpc>
              <a:defRPr/>
            </a:pPr>
            <a:r>
              <a:rPr lang="en-US" sz="4000" b="1" dirty="0">
                <a:latin typeface="+mn-lt"/>
                <a:cs typeface="ＭＳ Ｐゴシック" pitchFamily="-106" charset="-128"/>
              </a:rPr>
              <a:t>Green Chemistry Across Industrial Sectors</a:t>
            </a:r>
          </a:p>
        </p:txBody>
      </p:sp>
      <p:sp>
        <p:nvSpPr>
          <p:cNvPr id="2" name="Retângulo 1">
            <a:extLst>
              <a:ext uri="{FF2B5EF4-FFF2-40B4-BE49-F238E27FC236}">
                <a16:creationId xmlns:a16="http://schemas.microsoft.com/office/drawing/2014/main" id="{ED530778-AF3F-4951-B493-BAF0F57563AF}"/>
              </a:ext>
            </a:extLst>
          </p:cNvPr>
          <p:cNvSpPr/>
          <p:nvPr/>
        </p:nvSpPr>
        <p:spPr>
          <a:xfrm>
            <a:off x="2288042" y="1492341"/>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Defense and aerospace</a:t>
            </a:r>
          </a:p>
          <a:p>
            <a:pPr marL="261938" indent="-187325">
              <a:buFont typeface="Arial" panose="020B0604020202020204" pitchFamily="34" charset="0"/>
              <a:buChar char="•"/>
            </a:pPr>
            <a:r>
              <a:rPr lang="en-US" dirty="0">
                <a:solidFill>
                  <a:schemeClr val="tx1">
                    <a:lumMod val="85000"/>
                    <a:lumOff val="15000"/>
                  </a:schemeClr>
                </a:solidFill>
              </a:rPr>
              <a:t>Adhesives</a:t>
            </a:r>
          </a:p>
          <a:p>
            <a:pPr marL="261938" indent="-187325">
              <a:buFont typeface="Arial" panose="020B0604020202020204" pitchFamily="34" charset="0"/>
              <a:buChar char="•"/>
            </a:pPr>
            <a:r>
              <a:rPr lang="en-US" dirty="0">
                <a:solidFill>
                  <a:schemeClr val="tx1">
                    <a:lumMod val="85000"/>
                    <a:lumOff val="15000"/>
                  </a:schemeClr>
                </a:solidFill>
              </a:rPr>
              <a:t>Coatings</a:t>
            </a:r>
          </a:p>
          <a:p>
            <a:pPr marL="261938" indent="-187325">
              <a:buFont typeface="Arial" panose="020B0604020202020204" pitchFamily="34" charset="0"/>
              <a:buChar char="•"/>
            </a:pPr>
            <a:r>
              <a:rPr lang="en-US" dirty="0">
                <a:solidFill>
                  <a:schemeClr val="tx1">
                    <a:lumMod val="85000"/>
                    <a:lumOff val="15000"/>
                  </a:schemeClr>
                </a:solidFill>
              </a:rPr>
              <a:t>Corrosion, inhibitors</a:t>
            </a:r>
          </a:p>
        </p:txBody>
      </p:sp>
      <p:sp>
        <p:nvSpPr>
          <p:cNvPr id="5" name="Retângulo 4">
            <a:extLst>
              <a:ext uri="{FF2B5EF4-FFF2-40B4-BE49-F238E27FC236}">
                <a16:creationId xmlns:a16="http://schemas.microsoft.com/office/drawing/2014/main" id="{23C79CF6-2CB2-4727-A592-30717E79AC99}"/>
              </a:ext>
            </a:extLst>
          </p:cNvPr>
          <p:cNvSpPr/>
          <p:nvPr/>
        </p:nvSpPr>
        <p:spPr>
          <a:xfrm>
            <a:off x="4877027"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Automotive</a:t>
            </a:r>
          </a:p>
          <a:p>
            <a:pPr marL="261938" indent="-187325">
              <a:buFont typeface="Arial" panose="020B0604020202020204" pitchFamily="34" charset="0"/>
              <a:buChar char="•"/>
            </a:pPr>
            <a:r>
              <a:rPr lang="en-US" dirty="0">
                <a:solidFill>
                  <a:schemeClr val="tx1">
                    <a:lumMod val="85000"/>
                    <a:lumOff val="15000"/>
                  </a:schemeClr>
                </a:solidFill>
              </a:rPr>
              <a:t>Solvents</a:t>
            </a:r>
          </a:p>
          <a:p>
            <a:pPr marL="261938" indent="-187325">
              <a:buFont typeface="Arial" panose="020B0604020202020204" pitchFamily="34" charset="0"/>
              <a:buChar char="•"/>
            </a:pPr>
            <a:r>
              <a:rPr lang="en-US" dirty="0">
                <a:solidFill>
                  <a:schemeClr val="tx1">
                    <a:lumMod val="85000"/>
                    <a:lumOff val="15000"/>
                  </a:schemeClr>
                </a:solidFill>
              </a:rPr>
              <a:t>Polymers</a:t>
            </a:r>
          </a:p>
          <a:p>
            <a:pPr marL="261938" indent="-187325">
              <a:buFont typeface="Arial" panose="020B0604020202020204" pitchFamily="34" charset="0"/>
              <a:buChar char="•"/>
            </a:pPr>
            <a:r>
              <a:rPr lang="en-US" dirty="0">
                <a:solidFill>
                  <a:schemeClr val="tx1">
                    <a:lumMod val="85000"/>
                    <a:lumOff val="15000"/>
                  </a:schemeClr>
                </a:solidFill>
              </a:rPr>
              <a:t>Fuels</a:t>
            </a:r>
          </a:p>
        </p:txBody>
      </p:sp>
      <p:sp>
        <p:nvSpPr>
          <p:cNvPr id="7" name="Retângulo 6">
            <a:extLst>
              <a:ext uri="{FF2B5EF4-FFF2-40B4-BE49-F238E27FC236}">
                <a16:creationId xmlns:a16="http://schemas.microsoft.com/office/drawing/2014/main" id="{5427E3BC-86FB-48D6-B179-9E7E3C664928}"/>
              </a:ext>
            </a:extLst>
          </p:cNvPr>
          <p:cNvSpPr/>
          <p:nvPr/>
        </p:nvSpPr>
        <p:spPr>
          <a:xfrm>
            <a:off x="7483248" y="1491237"/>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Household cleaners</a:t>
            </a:r>
          </a:p>
          <a:p>
            <a:pPr marL="261938" indent="-187325">
              <a:buFont typeface="Arial" panose="020B0604020202020204" pitchFamily="34" charset="0"/>
              <a:buChar char="•"/>
            </a:pPr>
            <a:r>
              <a:rPr lang="en-US" dirty="0">
                <a:solidFill>
                  <a:schemeClr val="tx1">
                    <a:lumMod val="85000"/>
                    <a:lumOff val="15000"/>
                  </a:schemeClr>
                </a:solidFill>
              </a:rPr>
              <a:t>Surfactants</a:t>
            </a:r>
          </a:p>
          <a:p>
            <a:pPr marL="261938" indent="-187325">
              <a:buFont typeface="Arial" panose="020B0604020202020204" pitchFamily="34" charset="0"/>
              <a:buChar char="•"/>
            </a:pPr>
            <a:r>
              <a:rPr lang="en-US" dirty="0">
                <a:solidFill>
                  <a:schemeClr val="tx1">
                    <a:lumMod val="85000"/>
                    <a:lumOff val="15000"/>
                  </a:schemeClr>
                </a:solidFill>
              </a:rPr>
              <a:t>Fragrances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8" name="Retângulo 7">
            <a:extLst>
              <a:ext uri="{FF2B5EF4-FFF2-40B4-BE49-F238E27FC236}">
                <a16:creationId xmlns:a16="http://schemas.microsoft.com/office/drawing/2014/main" id="{2E4E5F39-8AB3-40A7-A5F5-157309708E99}"/>
              </a:ext>
            </a:extLst>
          </p:cNvPr>
          <p:cNvSpPr/>
          <p:nvPr/>
        </p:nvSpPr>
        <p:spPr>
          <a:xfrm>
            <a:off x="7483248" y="3142353"/>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Cosmetics</a:t>
            </a:r>
          </a:p>
          <a:p>
            <a:pPr marL="261938" indent="-187325">
              <a:buFont typeface="Arial" panose="020B0604020202020204" pitchFamily="34" charset="0"/>
              <a:buChar char="•"/>
            </a:pPr>
            <a:r>
              <a:rPr lang="en-US" dirty="0">
                <a:solidFill>
                  <a:schemeClr val="tx1">
                    <a:lumMod val="85000"/>
                    <a:lumOff val="15000"/>
                  </a:schemeClr>
                </a:solidFill>
              </a:rPr>
              <a:t>Builders</a:t>
            </a:r>
          </a:p>
          <a:p>
            <a:pPr marL="261938" indent="-187325">
              <a:buFont typeface="Arial" panose="020B0604020202020204" pitchFamily="34" charset="0"/>
              <a:buChar char="•"/>
            </a:pPr>
            <a:r>
              <a:rPr lang="en-US" dirty="0">
                <a:solidFill>
                  <a:schemeClr val="tx1">
                    <a:lumMod val="85000"/>
                    <a:lumOff val="15000"/>
                  </a:schemeClr>
                </a:solidFill>
              </a:rPr>
              <a:t>Chelating agents</a:t>
            </a:r>
          </a:p>
          <a:p>
            <a:pPr marL="261938" indent="-187325">
              <a:buFont typeface="Arial" panose="020B0604020202020204" pitchFamily="34" charset="0"/>
              <a:buChar char="•"/>
            </a:pPr>
            <a:r>
              <a:rPr lang="en-US" dirty="0">
                <a:solidFill>
                  <a:schemeClr val="tx1">
                    <a:lumMod val="85000"/>
                    <a:lumOff val="15000"/>
                  </a:schemeClr>
                </a:solidFill>
              </a:rPr>
              <a:t>Dyes</a:t>
            </a:r>
          </a:p>
        </p:txBody>
      </p:sp>
      <p:sp>
        <p:nvSpPr>
          <p:cNvPr id="9" name="Retângulo 8">
            <a:extLst>
              <a:ext uri="{FF2B5EF4-FFF2-40B4-BE49-F238E27FC236}">
                <a16:creationId xmlns:a16="http://schemas.microsoft.com/office/drawing/2014/main" id="{DC994897-FF3A-4F25-A0FD-1DDBC5E06EB4}"/>
              </a:ext>
            </a:extLst>
          </p:cNvPr>
          <p:cNvSpPr/>
          <p:nvPr/>
        </p:nvSpPr>
        <p:spPr>
          <a:xfrm>
            <a:off x="4877027" y="31423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Agriculture</a:t>
            </a:r>
          </a:p>
          <a:p>
            <a:pPr marL="261938" indent="-187325">
              <a:buFont typeface="Arial" panose="020B0604020202020204" pitchFamily="34" charset="0"/>
              <a:buChar char="•"/>
            </a:pPr>
            <a:r>
              <a:rPr lang="en-US" dirty="0">
                <a:solidFill>
                  <a:schemeClr val="tx1">
                    <a:lumMod val="85000"/>
                    <a:lumOff val="15000"/>
                  </a:schemeClr>
                </a:solidFill>
              </a:rPr>
              <a:t>Pesticides</a:t>
            </a:r>
          </a:p>
          <a:p>
            <a:pPr marL="261938" indent="-187325">
              <a:buFont typeface="Arial" panose="020B0604020202020204" pitchFamily="34" charset="0"/>
              <a:buChar char="•"/>
            </a:pPr>
            <a:r>
              <a:rPr lang="en-US" dirty="0">
                <a:solidFill>
                  <a:schemeClr val="tx1">
                    <a:lumMod val="85000"/>
                    <a:lumOff val="15000"/>
                  </a:schemeClr>
                </a:solidFill>
              </a:rPr>
              <a:t>Fungicides</a:t>
            </a:r>
          </a:p>
          <a:p>
            <a:pPr marL="261938" indent="-187325">
              <a:buFont typeface="Arial" panose="020B0604020202020204" pitchFamily="34" charset="0"/>
              <a:buChar char="•"/>
            </a:pPr>
            <a:r>
              <a:rPr lang="en-US" dirty="0">
                <a:solidFill>
                  <a:schemeClr val="tx1">
                    <a:lumMod val="85000"/>
                    <a:lumOff val="15000"/>
                  </a:schemeClr>
                </a:solidFill>
              </a:rPr>
              <a:t>Fertilizers</a:t>
            </a:r>
          </a:p>
        </p:txBody>
      </p:sp>
      <p:sp>
        <p:nvSpPr>
          <p:cNvPr id="10" name="Retângulo 9">
            <a:extLst>
              <a:ext uri="{FF2B5EF4-FFF2-40B4-BE49-F238E27FC236}">
                <a16:creationId xmlns:a16="http://schemas.microsoft.com/office/drawing/2014/main" id="{A3296F6C-2156-4EC4-AB57-B8F217A0960E}"/>
              </a:ext>
            </a:extLst>
          </p:cNvPr>
          <p:cNvSpPr/>
          <p:nvPr/>
        </p:nvSpPr>
        <p:spPr>
          <a:xfrm>
            <a:off x="2288042" y="3146844"/>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Electronics</a:t>
            </a:r>
          </a:p>
          <a:p>
            <a:pPr marL="261938" indent="-187325">
              <a:buFont typeface="Arial" panose="020B0604020202020204" pitchFamily="34" charset="0"/>
              <a:buChar char="•"/>
            </a:pPr>
            <a:r>
              <a:rPr lang="en-US" dirty="0">
                <a:solidFill>
                  <a:schemeClr val="tx1">
                    <a:lumMod val="85000"/>
                    <a:lumOff val="15000"/>
                  </a:schemeClr>
                </a:solidFill>
              </a:rPr>
              <a:t>Solder</a:t>
            </a:r>
          </a:p>
          <a:p>
            <a:pPr marL="261938" indent="-187325">
              <a:buFont typeface="Arial" panose="020B0604020202020204" pitchFamily="34" charset="0"/>
              <a:buChar char="•"/>
            </a:pPr>
            <a:r>
              <a:rPr lang="en-US" dirty="0">
                <a:solidFill>
                  <a:schemeClr val="tx1">
                    <a:lumMod val="85000"/>
                    <a:lumOff val="15000"/>
                  </a:schemeClr>
                </a:solidFill>
              </a:rPr>
              <a:t>Housings</a:t>
            </a:r>
          </a:p>
          <a:p>
            <a:pPr marL="261938" indent="-187325">
              <a:buFont typeface="Arial" panose="020B0604020202020204" pitchFamily="34" charset="0"/>
              <a:buChar char="•"/>
            </a:pPr>
            <a:r>
              <a:rPr lang="en-US" dirty="0">
                <a:solidFill>
                  <a:schemeClr val="tx1">
                    <a:lumMod val="85000"/>
                    <a:lumOff val="15000"/>
                  </a:schemeClr>
                </a:solidFill>
              </a:rPr>
              <a:t>Displays</a:t>
            </a:r>
          </a:p>
        </p:txBody>
      </p:sp>
      <p:sp>
        <p:nvSpPr>
          <p:cNvPr id="11" name="Retângulo 10">
            <a:extLst>
              <a:ext uri="{FF2B5EF4-FFF2-40B4-BE49-F238E27FC236}">
                <a16:creationId xmlns:a16="http://schemas.microsoft.com/office/drawing/2014/main" id="{F493C8B7-FAC4-45BB-BCC9-22945C60F49F}"/>
              </a:ext>
            </a:extLst>
          </p:cNvPr>
          <p:cNvSpPr/>
          <p:nvPr/>
        </p:nvSpPr>
        <p:spPr>
          <a:xfrm>
            <a:off x="4877027" y="4818762"/>
            <a:ext cx="2437947" cy="152400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85000"/>
                    <a:lumOff val="15000"/>
                  </a:schemeClr>
                </a:solidFill>
              </a:rPr>
              <a:t>Pharmaceuticals</a:t>
            </a:r>
          </a:p>
        </p:txBody>
      </p:sp>
      <p:cxnSp>
        <p:nvCxnSpPr>
          <p:cNvPr id="12" name="Straight Connector 11">
            <a:extLst>
              <a:ext uri="{FF2B5EF4-FFF2-40B4-BE49-F238E27FC236}">
                <a16:creationId xmlns:a16="http://schemas.microsoft.com/office/drawing/2014/main" id="{EC4742B7-67C9-42BE-A077-AB333B5726C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7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38200" y="219346"/>
            <a:ext cx="10515600" cy="646331"/>
          </a:xfrm>
        </p:spPr>
        <p:txBody>
          <a:bodyPr wrap="square">
            <a:spAutoFit/>
          </a:bodyPr>
          <a:lstStyle/>
          <a:p>
            <a:pPr algn="ctr" eaLnBrk="1" hangingPunct="1"/>
            <a:r>
              <a:rPr lang="en-US" sz="4000" b="1" dirty="0">
                <a:latin typeface="+mn-lt"/>
              </a:rPr>
              <a:t>Green Chemistry Innovation in Other Fields</a:t>
            </a:r>
          </a:p>
        </p:txBody>
      </p:sp>
      <p:pic>
        <p:nvPicPr>
          <p:cNvPr id="83972" name="Picture 4" descr="product_messenger"/>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4843751" y="1501470"/>
            <a:ext cx="1308100" cy="1341437"/>
          </a:xfrm>
        </p:spPr>
      </p:pic>
      <p:sp>
        <p:nvSpPr>
          <p:cNvPr id="83973" name="Text Box 5"/>
          <p:cNvSpPr txBox="1">
            <a:spLocks noChangeArrowheads="1"/>
          </p:cNvSpPr>
          <p:nvPr/>
        </p:nvSpPr>
        <p:spPr bwMode="auto">
          <a:xfrm>
            <a:off x="8887403" y="3540628"/>
            <a:ext cx="1339516"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Electronics</a:t>
            </a:r>
          </a:p>
        </p:txBody>
      </p:sp>
      <p:sp>
        <p:nvSpPr>
          <p:cNvPr id="83974" name="Text Box 6"/>
          <p:cNvSpPr txBox="1">
            <a:spLocks noChangeArrowheads="1"/>
          </p:cNvSpPr>
          <p:nvPr/>
        </p:nvSpPr>
        <p:spPr bwMode="auto">
          <a:xfrm>
            <a:off x="2060072" y="3413917"/>
            <a:ext cx="10668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Clothing</a:t>
            </a:r>
          </a:p>
        </p:txBody>
      </p:sp>
      <p:sp>
        <p:nvSpPr>
          <p:cNvPr id="83975" name="Text Box 7"/>
          <p:cNvSpPr txBox="1">
            <a:spLocks noChangeArrowheads="1"/>
          </p:cNvSpPr>
          <p:nvPr/>
        </p:nvSpPr>
        <p:spPr bwMode="auto">
          <a:xfrm>
            <a:off x="5112038" y="2957207"/>
            <a:ext cx="21336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Home and Garden</a:t>
            </a:r>
          </a:p>
        </p:txBody>
      </p:sp>
      <p:sp>
        <p:nvSpPr>
          <p:cNvPr id="83976" name="Text Box 8"/>
          <p:cNvSpPr txBox="1">
            <a:spLocks noChangeArrowheads="1"/>
          </p:cNvSpPr>
          <p:nvPr/>
        </p:nvSpPr>
        <p:spPr bwMode="auto">
          <a:xfrm>
            <a:off x="8076048" y="5735286"/>
            <a:ext cx="1179095"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Medicine</a:t>
            </a:r>
          </a:p>
        </p:txBody>
      </p:sp>
      <p:sp>
        <p:nvSpPr>
          <p:cNvPr id="83977" name="Text Box 9"/>
          <p:cNvSpPr txBox="1">
            <a:spLocks noChangeArrowheads="1"/>
          </p:cNvSpPr>
          <p:nvPr/>
        </p:nvSpPr>
        <p:spPr bwMode="auto">
          <a:xfrm>
            <a:off x="2459604" y="5703597"/>
            <a:ext cx="17526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Entertainment</a:t>
            </a:r>
          </a:p>
        </p:txBody>
      </p:sp>
      <p:pic>
        <p:nvPicPr>
          <p:cNvPr id="83978" name="Picture 10" descr="product_serenade"/>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6351876" y="1585606"/>
            <a:ext cx="969962" cy="1119188"/>
          </a:xfrm>
        </p:spPr>
      </p:pic>
      <p:pic>
        <p:nvPicPr>
          <p:cNvPr id="83979" name="Picture 11" descr="pharmaceutical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41696" y="4598696"/>
            <a:ext cx="1447800" cy="1084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3980" name="Picture 12" descr="sany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1504" y="4546309"/>
            <a:ext cx="1828800" cy="1136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3981" name="Picture 13" descr="scorr_clean machine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011730" y="1940428"/>
            <a:ext cx="1120775" cy="1600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3982" name="Picture 14" descr="yog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60072" y="1843259"/>
            <a:ext cx="1093787" cy="15500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83983" name="Text Box 15"/>
          <p:cNvSpPr txBox="1">
            <a:spLocks noChangeArrowheads="1"/>
          </p:cNvSpPr>
          <p:nvPr/>
        </p:nvSpPr>
        <p:spPr bwMode="auto">
          <a:xfrm>
            <a:off x="5054976" y="3888627"/>
            <a:ext cx="2082048" cy="22467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latin typeface="+mn-lt"/>
              </a:rPr>
              <a:t>Building materials</a:t>
            </a:r>
          </a:p>
          <a:p>
            <a:pPr algn="ctr">
              <a:spcBef>
                <a:spcPct val="50000"/>
              </a:spcBef>
            </a:pPr>
            <a:r>
              <a:rPr lang="en-US" sz="2000" dirty="0">
                <a:latin typeface="+mn-lt"/>
              </a:rPr>
              <a:t>Cleaning products</a:t>
            </a:r>
          </a:p>
          <a:p>
            <a:pPr algn="ctr">
              <a:spcBef>
                <a:spcPct val="50000"/>
              </a:spcBef>
            </a:pPr>
            <a:r>
              <a:rPr lang="en-US" sz="2000" dirty="0">
                <a:latin typeface="+mn-lt"/>
              </a:rPr>
              <a:t>Food products</a:t>
            </a:r>
          </a:p>
          <a:p>
            <a:pPr algn="ctr">
              <a:spcBef>
                <a:spcPct val="50000"/>
              </a:spcBef>
            </a:pPr>
            <a:r>
              <a:rPr lang="en-US" sz="2000" dirty="0">
                <a:latin typeface="+mn-lt"/>
              </a:rPr>
              <a:t>Jewelry</a:t>
            </a:r>
          </a:p>
          <a:p>
            <a:pPr algn="ctr">
              <a:spcBef>
                <a:spcPct val="50000"/>
              </a:spcBef>
            </a:pPr>
            <a:r>
              <a:rPr lang="en-US" sz="2000" dirty="0">
                <a:latin typeface="+mn-lt"/>
              </a:rPr>
              <a:t>And more!</a:t>
            </a:r>
          </a:p>
        </p:txBody>
      </p:sp>
      <p:cxnSp>
        <p:nvCxnSpPr>
          <p:cNvPr id="15" name="Straight Connector 14">
            <a:extLst>
              <a:ext uri="{FF2B5EF4-FFF2-40B4-BE49-F238E27FC236}">
                <a16:creationId xmlns:a16="http://schemas.microsoft.com/office/drawing/2014/main" id="{4508E9BD-4D20-4F7B-8ECD-3025959D01C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49F7287-44FA-7948-A1F4-9DCECDAF9B57}"/>
              </a:ext>
            </a:extLst>
          </p:cNvPr>
          <p:cNvSpPr txBox="1"/>
          <p:nvPr/>
        </p:nvSpPr>
        <p:spPr>
          <a:xfrm>
            <a:off x="819666" y="6445126"/>
            <a:ext cx="1720023"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Tree>
    <p:extLst>
      <p:ext uri="{BB962C8B-B14F-4D97-AF65-F5344CB8AC3E}">
        <p14:creationId xmlns:p14="http://schemas.microsoft.com/office/powerpoint/2010/main" val="104474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701"/>
            <a:ext cx="10515600" cy="646331"/>
          </a:xfrm>
        </p:spPr>
        <p:txBody>
          <a:bodyPr>
            <a:spAutoFit/>
          </a:bodyPr>
          <a:lstStyle/>
          <a:p>
            <a:pPr algn="ctr"/>
            <a:r>
              <a:rPr lang="en-US" sz="4000" b="1" dirty="0">
                <a:latin typeface="+mn-lt"/>
              </a:rPr>
              <a:t>Green Chemistry Market Predictions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9488" y="1477665"/>
            <a:ext cx="7469945" cy="4624252"/>
          </a:xfrm>
        </p:spPr>
      </p:pic>
      <p:sp>
        <p:nvSpPr>
          <p:cNvPr id="4" name="TextBox 3"/>
          <p:cNvSpPr txBox="1"/>
          <p:nvPr/>
        </p:nvSpPr>
        <p:spPr>
          <a:xfrm>
            <a:off x="8022772" y="2697184"/>
            <a:ext cx="3681339" cy="2185214"/>
          </a:xfrm>
          <a:prstGeom prst="rect">
            <a:avLst/>
          </a:prstGeom>
          <a:noFill/>
        </p:spPr>
        <p:txBody>
          <a:bodyPr wrap="square" rtlCol="0">
            <a:spAutoFit/>
          </a:bodyPr>
          <a:lstStyle/>
          <a:p>
            <a:r>
              <a:rPr lang="en-US" sz="2000" b="1" dirty="0"/>
              <a:t>Forecasted market size of the green chemistry industry worldwide from 2015 to 2020 (in billion U.S. dollars).</a:t>
            </a:r>
          </a:p>
          <a:p>
            <a:r>
              <a:rPr lang="en-US" sz="1400" dirty="0"/>
              <a:t>* Calculated based on the compound annual growth rate (CAGR) of 10.6 between 2015 and 2020, as stated by the source. Figures from 2016 to 2020 are forecasted.</a:t>
            </a:r>
          </a:p>
        </p:txBody>
      </p:sp>
      <p:sp>
        <p:nvSpPr>
          <p:cNvPr id="6" name="TextBox 5"/>
          <p:cNvSpPr txBox="1"/>
          <p:nvPr/>
        </p:nvSpPr>
        <p:spPr>
          <a:xfrm>
            <a:off x="1077040" y="6400800"/>
            <a:ext cx="1653338" cy="307777"/>
          </a:xfrm>
          <a:prstGeom prst="rect">
            <a:avLst/>
          </a:prstGeom>
          <a:noFill/>
        </p:spPr>
        <p:txBody>
          <a:bodyPr wrap="none" rtlCol="0">
            <a:spAutoFit/>
          </a:bodyPr>
          <a:lstStyle/>
          <a:p>
            <a:r>
              <a:rPr lang="en-US" sz="1400" dirty="0">
                <a:solidFill>
                  <a:schemeClr val="bg1">
                    <a:lumMod val="50000"/>
                  </a:schemeClr>
                </a:solidFill>
              </a:rPr>
              <a:t>Source: </a:t>
            </a:r>
            <a:r>
              <a:rPr lang="en-US" sz="1400" dirty="0" err="1">
                <a:solidFill>
                  <a:schemeClr val="bg1">
                    <a:lumMod val="50000"/>
                  </a:schemeClr>
                </a:solidFill>
              </a:rPr>
              <a:t>statista.com</a:t>
            </a:r>
            <a:endParaRPr lang="en-US" sz="1400" dirty="0">
              <a:solidFill>
                <a:schemeClr val="bg1">
                  <a:lumMod val="50000"/>
                </a:schemeClr>
              </a:solidFill>
            </a:endParaRPr>
          </a:p>
        </p:txBody>
      </p:sp>
      <p:cxnSp>
        <p:nvCxnSpPr>
          <p:cNvPr id="7" name="Straight Connector 6">
            <a:extLst>
              <a:ext uri="{FF2B5EF4-FFF2-40B4-BE49-F238E27FC236}">
                <a16:creationId xmlns:a16="http://schemas.microsoft.com/office/drawing/2014/main" id="{238DC018-AD7B-4CA8-9BD9-4C376D99ADD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37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412"/>
            <a:ext cx="10515600" cy="646331"/>
          </a:xfrm>
        </p:spPr>
        <p:txBody>
          <a:bodyPr>
            <a:spAutoFit/>
          </a:bodyPr>
          <a:lstStyle/>
          <a:p>
            <a:pPr algn="ctr"/>
            <a:r>
              <a:rPr lang="en-US" sz="4000" b="1" dirty="0">
                <a:latin typeface="+mn-lt"/>
              </a:rPr>
              <a:t>The Growing Demand for “Greener” Chemicals</a:t>
            </a:r>
          </a:p>
        </p:txBody>
      </p:sp>
      <p:sp>
        <p:nvSpPr>
          <p:cNvPr id="3" name="Content Placeholder 2"/>
          <p:cNvSpPr>
            <a:spLocks noGrp="1"/>
          </p:cNvSpPr>
          <p:nvPr>
            <p:ph idx="1"/>
          </p:nvPr>
        </p:nvSpPr>
        <p:spPr>
          <a:xfrm>
            <a:off x="775137" y="1661006"/>
            <a:ext cx="5940972" cy="4249368"/>
          </a:xfrm>
        </p:spPr>
        <p:txBody>
          <a:bodyPr wrap="square">
            <a:spAutoFit/>
          </a:bodyPr>
          <a:lstStyle/>
          <a:p>
            <a:pPr marL="0" indent="0">
              <a:buNone/>
            </a:pPr>
            <a:r>
              <a:rPr lang="en-US" sz="2400" b="1" dirty="0">
                <a:latin typeface="+mn-lt"/>
              </a:rPr>
              <a:t>How the Chemical Industry Joined the Fight Against Climate Change</a:t>
            </a:r>
          </a:p>
          <a:p>
            <a:pPr marL="0" indent="0">
              <a:buNone/>
            </a:pPr>
            <a:endParaRPr lang="en-US" sz="400" b="1" dirty="0">
              <a:latin typeface="+mn-lt"/>
            </a:endParaRPr>
          </a:p>
          <a:p>
            <a:pPr marL="250825" indent="0">
              <a:lnSpc>
                <a:spcPct val="100000"/>
              </a:lnSpc>
              <a:spcBef>
                <a:spcPts val="600"/>
              </a:spcBef>
              <a:buNone/>
            </a:pPr>
            <a:r>
              <a:rPr lang="en-US" sz="2000" dirty="0">
                <a:latin typeface="+mn-lt"/>
              </a:rPr>
              <a:t>Honeywell and Chemours (DuPont spin-off) actively backed regulations and moved towards more environmentally friendly refrigerants</a:t>
            </a:r>
            <a:r>
              <a:rPr lang="en-US" sz="2000" dirty="0"/>
              <a:t>. (New York Times, October 16, 2016)</a:t>
            </a:r>
          </a:p>
          <a:p>
            <a:pPr marL="250825" indent="0">
              <a:lnSpc>
                <a:spcPct val="100000"/>
              </a:lnSpc>
              <a:spcBef>
                <a:spcPts val="600"/>
              </a:spcBef>
              <a:buNone/>
            </a:pPr>
            <a:endParaRPr lang="en-US" sz="2000" dirty="0">
              <a:latin typeface="+mn-lt"/>
            </a:endParaRPr>
          </a:p>
          <a:p>
            <a:pPr marL="469900" indent="-219075">
              <a:lnSpc>
                <a:spcPct val="100000"/>
              </a:lnSpc>
              <a:spcBef>
                <a:spcPts val="600"/>
              </a:spcBef>
            </a:pPr>
            <a:endParaRPr lang="en-US" sz="2000" dirty="0">
              <a:latin typeface="+mn-lt"/>
            </a:endParaRPr>
          </a:p>
          <a:p>
            <a:pPr marL="469900" indent="-219075">
              <a:lnSpc>
                <a:spcPct val="100000"/>
              </a:lnSpc>
              <a:spcBef>
                <a:spcPts val="600"/>
              </a:spcBef>
            </a:pPr>
            <a:endParaRPr lang="en-US" sz="1000" dirty="0">
              <a:latin typeface="+mn-lt"/>
            </a:endParaRPr>
          </a:p>
          <a:p>
            <a:pPr marL="57150" indent="0" algn="ctr">
              <a:lnSpc>
                <a:spcPct val="100000"/>
              </a:lnSpc>
              <a:spcBef>
                <a:spcPts val="600"/>
              </a:spcBef>
              <a:buNone/>
            </a:pPr>
            <a:r>
              <a:rPr lang="en-US" sz="2000" dirty="0">
                <a:latin typeface="+mn-lt"/>
              </a:rPr>
              <a:t>“The companies were driven less by idealism than by intense competition, and a bet that they could create more environmentally friendly alternatives.”</a:t>
            </a:r>
            <a:endParaRPr lang="en-US" sz="2400" dirty="0">
              <a:latin typeface="+mn-lt"/>
              <a:hlinkClick r:id="rId3"/>
            </a:endParaRPr>
          </a:p>
        </p:txBody>
      </p:sp>
      <p:sp>
        <p:nvSpPr>
          <p:cNvPr id="4" name="TextBox 3"/>
          <p:cNvSpPr txBox="1"/>
          <p:nvPr/>
        </p:nvSpPr>
        <p:spPr>
          <a:xfrm>
            <a:off x="838200" y="6469119"/>
            <a:ext cx="9965267" cy="307777"/>
          </a:xfrm>
          <a:prstGeom prst="rect">
            <a:avLst/>
          </a:prstGeom>
          <a:noFill/>
        </p:spPr>
        <p:txBody>
          <a:bodyPr wrap="square" rtlCol="0">
            <a:spAutoFit/>
          </a:bodyPr>
          <a:lstStyle/>
          <a:p>
            <a:pPr marL="57150"/>
            <a:r>
              <a:rPr lang="en-US" sz="1400" dirty="0">
                <a:solidFill>
                  <a:schemeClr val="bg1">
                    <a:lumMod val="50000"/>
                  </a:schemeClr>
                </a:solidFill>
                <a:hlinkClick r:id="" action="ppaction://noaction"/>
              </a:rPr>
              <a:t>http://www.nytimes.com/2016/10/17/business/how-the-chemical-industry-joined-the-fight-against-climate-change.html?_r=0</a:t>
            </a:r>
            <a:r>
              <a:rPr lang="en-US" sz="1400" dirty="0">
                <a:solidFill>
                  <a:schemeClr val="bg1">
                    <a:lumMod val="50000"/>
                  </a:schemeClr>
                </a:solidFill>
              </a:rPr>
              <a:t> </a:t>
            </a:r>
          </a:p>
        </p:txBody>
      </p:sp>
      <p:pic>
        <p:nvPicPr>
          <p:cNvPr id="1026" name="Picture 2" descr="he Global Warming Potential of HFO-1234yf is 4. That is 99.7% less than current ref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2623" y="2035294"/>
            <a:ext cx="4042910" cy="2194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88574" y="1649383"/>
            <a:ext cx="4831007" cy="400110"/>
          </a:xfrm>
          <a:prstGeom prst="rect">
            <a:avLst/>
          </a:prstGeom>
        </p:spPr>
        <p:txBody>
          <a:bodyPr wrap="square">
            <a:spAutoFit/>
          </a:bodyPr>
          <a:lstStyle/>
          <a:p>
            <a:pPr algn="ctr"/>
            <a:r>
              <a:rPr lang="en-US" sz="2000" dirty="0"/>
              <a:t>Global Warming Potential Comparison Chart</a:t>
            </a:r>
          </a:p>
        </p:txBody>
      </p:sp>
      <p:sp>
        <p:nvSpPr>
          <p:cNvPr id="6" name="TextBox 5"/>
          <p:cNvSpPr txBox="1"/>
          <p:nvPr/>
        </p:nvSpPr>
        <p:spPr>
          <a:xfrm>
            <a:off x="6945834" y="4289232"/>
            <a:ext cx="4698124" cy="1754326"/>
          </a:xfrm>
          <a:prstGeom prst="rect">
            <a:avLst/>
          </a:prstGeom>
          <a:noFill/>
        </p:spPr>
        <p:txBody>
          <a:bodyPr wrap="square" rtlCol="0">
            <a:spAutoFit/>
          </a:bodyPr>
          <a:lstStyle/>
          <a:p>
            <a:r>
              <a:rPr lang="en-US" dirty="0"/>
              <a:t>In 2006, the EU adopted the Mobile Air Conditioning (MAC) Directive that would reduce the climate impact of air conditioning in cars sold in the EU.  The MAC Directive requires an automotive refrigerant with a GWP of less than 150 for use in new model vehicle platforms.</a:t>
            </a:r>
          </a:p>
        </p:txBody>
      </p:sp>
      <p:cxnSp>
        <p:nvCxnSpPr>
          <p:cNvPr id="8" name="Straight Connector 7">
            <a:extLst>
              <a:ext uri="{FF2B5EF4-FFF2-40B4-BE49-F238E27FC236}">
                <a16:creationId xmlns:a16="http://schemas.microsoft.com/office/drawing/2014/main" id="{33DEF985-78A1-478D-9061-83D3B4A1A71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168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Grp="1" noChangeArrowheads="1"/>
          </p:cNvSpPr>
          <p:nvPr>
            <p:ph type="body" sz="half" idx="1"/>
          </p:nvPr>
        </p:nvSpPr>
        <p:spPr>
          <a:xfrm>
            <a:off x="2149385" y="1738996"/>
            <a:ext cx="3592286" cy="4608441"/>
          </a:xfrm>
        </p:spPr>
        <p:txBody>
          <a:bodyPr wrap="square">
            <a:spAutoFit/>
          </a:bodyPr>
          <a:lstStyle/>
          <a:p>
            <a:pPr marL="0" indent="0">
              <a:buNone/>
              <a:defRPr/>
            </a:pPr>
            <a:r>
              <a:rPr lang="en-US" dirty="0">
                <a:latin typeface="+mn-lt"/>
                <a:cs typeface="ＭＳ Ｐゴシック" pitchFamily="-106" charset="-128"/>
              </a:rPr>
              <a:t>For the environment:</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human health:</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the economy: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sustainability:</a:t>
            </a:r>
          </a:p>
          <a:p>
            <a:pPr marL="0" indent="0">
              <a:buNone/>
              <a:defRPr/>
            </a:pPr>
            <a:endParaRPr lang="en-US" dirty="0">
              <a:latin typeface="+mn-lt"/>
              <a:cs typeface="ＭＳ Ｐゴシック" pitchFamily="-106" charset="-128"/>
            </a:endParaRPr>
          </a:p>
          <a:p>
            <a:pPr marL="0" indent="0">
              <a:buNone/>
              <a:defRPr/>
            </a:pPr>
            <a:r>
              <a:rPr lang="en-US" dirty="0">
                <a:latin typeface="+mn-lt"/>
                <a:cs typeface="ＭＳ Ｐゴシック" pitchFamily="-106" charset="-128"/>
              </a:rPr>
              <a:t>For science:</a:t>
            </a:r>
          </a:p>
        </p:txBody>
      </p:sp>
      <p:sp>
        <p:nvSpPr>
          <p:cNvPr id="2" name="Rectangle 1"/>
          <p:cNvSpPr/>
          <p:nvPr/>
        </p:nvSpPr>
        <p:spPr>
          <a:xfrm>
            <a:off x="5873532" y="1631634"/>
            <a:ext cx="4572000" cy="769441"/>
          </a:xfrm>
          <a:prstGeom prst="rect">
            <a:avLst/>
          </a:prstGeom>
        </p:spPr>
        <p:txBody>
          <a:bodyPr>
            <a:spAutoFit/>
          </a:bodyPr>
          <a:lstStyle/>
          <a:p>
            <a:pPr marL="0" lvl="1">
              <a:defRPr/>
            </a:pPr>
            <a:r>
              <a:rPr lang="en-US" sz="2200" dirty="0">
                <a:solidFill>
                  <a:schemeClr val="accent6">
                    <a:lumMod val="75000"/>
                  </a:schemeClr>
                </a:solidFill>
                <a:cs typeface="ＭＳ Ｐゴシック" pitchFamily="-106" charset="-128"/>
              </a:rPr>
              <a:t>Products will biodegrade and won’t persist in the environment.</a:t>
            </a:r>
          </a:p>
        </p:txBody>
      </p:sp>
      <p:sp>
        <p:nvSpPr>
          <p:cNvPr id="3" name="Rectangle 2"/>
          <p:cNvSpPr/>
          <p:nvPr/>
        </p:nvSpPr>
        <p:spPr>
          <a:xfrm>
            <a:off x="5873532" y="2642196"/>
            <a:ext cx="4489668" cy="769441"/>
          </a:xfrm>
          <a:prstGeom prst="rect">
            <a:avLst/>
          </a:prstGeom>
        </p:spPr>
        <p:txBody>
          <a:bodyPr wrap="square">
            <a:spAutoFit/>
          </a:bodyPr>
          <a:lstStyle/>
          <a:p>
            <a:pPr marL="0" lvl="1">
              <a:defRPr/>
            </a:pPr>
            <a:r>
              <a:rPr lang="en-US" sz="2200" dirty="0">
                <a:solidFill>
                  <a:schemeClr val="accent6">
                    <a:lumMod val="75000"/>
                  </a:schemeClr>
                </a:solidFill>
              </a:rPr>
              <a:t>Products that won’t cause toxic harm to humans (employees, consumers)</a:t>
            </a:r>
          </a:p>
        </p:txBody>
      </p:sp>
      <p:sp>
        <p:nvSpPr>
          <p:cNvPr id="4" name="Rectangle 3"/>
          <p:cNvSpPr/>
          <p:nvPr/>
        </p:nvSpPr>
        <p:spPr>
          <a:xfrm>
            <a:off x="5873532" y="3652758"/>
            <a:ext cx="4572000" cy="769441"/>
          </a:xfrm>
          <a:prstGeom prst="rect">
            <a:avLst/>
          </a:prstGeom>
        </p:spPr>
        <p:txBody>
          <a:bodyPr>
            <a:spAutoFit/>
          </a:bodyPr>
          <a:lstStyle/>
          <a:p>
            <a:pPr marL="0" lvl="1">
              <a:defRPr/>
            </a:pPr>
            <a:r>
              <a:rPr lang="en-US" sz="2200" dirty="0">
                <a:solidFill>
                  <a:schemeClr val="accent6">
                    <a:lumMod val="75000"/>
                  </a:schemeClr>
                </a:solidFill>
              </a:rPr>
              <a:t>Novel products can boost competitiveness.</a:t>
            </a:r>
          </a:p>
        </p:txBody>
      </p:sp>
      <p:sp>
        <p:nvSpPr>
          <p:cNvPr id="5" name="Rectangle 4"/>
          <p:cNvSpPr/>
          <p:nvPr/>
        </p:nvSpPr>
        <p:spPr>
          <a:xfrm>
            <a:off x="5873532" y="4663320"/>
            <a:ext cx="4123908" cy="769441"/>
          </a:xfrm>
          <a:prstGeom prst="rect">
            <a:avLst/>
          </a:prstGeom>
        </p:spPr>
        <p:txBody>
          <a:bodyPr wrap="square">
            <a:spAutoFit/>
          </a:bodyPr>
          <a:lstStyle/>
          <a:p>
            <a:pPr>
              <a:defRPr/>
            </a:pPr>
            <a:r>
              <a:rPr lang="en-US" sz="2200" dirty="0">
                <a:solidFill>
                  <a:schemeClr val="accent6">
                    <a:lumMod val="75000"/>
                  </a:schemeClr>
                </a:solidFill>
              </a:rPr>
              <a:t>Products made from renewable, abundant resources.</a:t>
            </a:r>
          </a:p>
        </p:txBody>
      </p:sp>
      <p:sp>
        <p:nvSpPr>
          <p:cNvPr id="6" name="Rectangle 5"/>
          <p:cNvSpPr/>
          <p:nvPr/>
        </p:nvSpPr>
        <p:spPr>
          <a:xfrm>
            <a:off x="5873532" y="5858279"/>
            <a:ext cx="3250762" cy="430887"/>
          </a:xfrm>
          <a:prstGeom prst="rect">
            <a:avLst/>
          </a:prstGeom>
        </p:spPr>
        <p:txBody>
          <a:bodyPr wrap="none">
            <a:spAutoFit/>
          </a:bodyPr>
          <a:lstStyle/>
          <a:p>
            <a:pPr marL="0" lvl="1">
              <a:defRPr/>
            </a:pPr>
            <a:r>
              <a:rPr lang="en-US" sz="2200" dirty="0">
                <a:solidFill>
                  <a:schemeClr val="accent6">
                    <a:lumMod val="75000"/>
                  </a:schemeClr>
                </a:solidFill>
                <a:cs typeface="ＭＳ Ｐゴシック" pitchFamily="-106" charset="-128"/>
              </a:rPr>
              <a:t>Fundamental new insights.</a:t>
            </a:r>
          </a:p>
        </p:txBody>
      </p:sp>
      <p:sp>
        <p:nvSpPr>
          <p:cNvPr id="11" name="Title 1">
            <a:extLst>
              <a:ext uri="{FF2B5EF4-FFF2-40B4-BE49-F238E27FC236}">
                <a16:creationId xmlns:a16="http://schemas.microsoft.com/office/drawing/2014/main" id="{5673177B-DBBE-42A4-BA15-B91CE12E1C7A}"/>
              </a:ext>
            </a:extLst>
          </p:cNvPr>
          <p:cNvSpPr>
            <a:spLocks noGrp="1"/>
          </p:cNvSpPr>
          <p:nvPr>
            <p:ph type="title"/>
          </p:nvPr>
        </p:nvSpPr>
        <p:spPr>
          <a:xfrm>
            <a:off x="838200" y="206701"/>
            <a:ext cx="10515600" cy="646331"/>
          </a:xfrm>
        </p:spPr>
        <p:txBody>
          <a:bodyPr>
            <a:spAutoFit/>
          </a:bodyPr>
          <a:lstStyle/>
          <a:p>
            <a:pPr algn="ctr"/>
            <a:r>
              <a:rPr lang="en-US" sz="4000" b="1" dirty="0">
                <a:latin typeface="+mn-lt"/>
              </a:rPr>
              <a:t>Benefits of Green Chemistry</a:t>
            </a:r>
          </a:p>
        </p:txBody>
      </p:sp>
      <p:cxnSp>
        <p:nvCxnSpPr>
          <p:cNvPr id="12" name="Straight Connector 11">
            <a:extLst>
              <a:ext uri="{FF2B5EF4-FFF2-40B4-BE49-F238E27FC236}">
                <a16:creationId xmlns:a16="http://schemas.microsoft.com/office/drawing/2014/main" id="{4214F199-5B33-4080-B612-9F909F94EA9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6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479766" y="209070"/>
            <a:ext cx="7232469" cy="646331"/>
          </a:xfrm>
        </p:spPr>
        <p:txBody>
          <a:bodyPr wrap="square">
            <a:spAutoFit/>
          </a:bodyPr>
          <a:lstStyle/>
          <a:p>
            <a:pPr algn="ctr"/>
            <a:r>
              <a:rPr lang="en-US" altLang="x-none" sz="4000" b="1" dirty="0">
                <a:latin typeface="+mn-lt"/>
                <a:ea typeface="ＭＳ Ｐゴシック" charset="-128"/>
              </a:rPr>
              <a:t>Isn’</a:t>
            </a:r>
            <a:r>
              <a:rPr lang="en-US" altLang="ja-JP" sz="4000" b="1" dirty="0">
                <a:latin typeface="+mn-lt"/>
                <a:ea typeface="ＭＳ Ｐゴシック" charset="-128"/>
              </a:rPr>
              <a:t>t That How it is Done Now?</a:t>
            </a:r>
            <a:endParaRPr lang="en-US" altLang="x-none" sz="4000" b="1" dirty="0">
              <a:latin typeface="+mn-lt"/>
              <a:ea typeface="ＭＳ Ｐゴシック" charset="-128"/>
            </a:endParaRPr>
          </a:p>
        </p:txBody>
      </p:sp>
      <p:sp>
        <p:nvSpPr>
          <p:cNvPr id="75778" name="Rectangle 1027"/>
          <p:cNvSpPr>
            <a:spLocks noGrp="1" noChangeArrowheads="1"/>
          </p:cNvSpPr>
          <p:nvPr>
            <p:ph idx="1"/>
          </p:nvPr>
        </p:nvSpPr>
        <p:spPr>
          <a:xfrm>
            <a:off x="1088571" y="1562728"/>
            <a:ext cx="10360479" cy="4800600"/>
          </a:xfrm>
        </p:spPr>
        <p:txBody>
          <a:bodyPr>
            <a:noAutofit/>
          </a:bodyPr>
          <a:lstStyle/>
          <a:p>
            <a:pPr>
              <a:spcBef>
                <a:spcPts val="1600"/>
              </a:spcBef>
            </a:pPr>
            <a:r>
              <a:rPr lang="en-US" altLang="x-none" sz="2200" dirty="0">
                <a:latin typeface="+mn-lt"/>
                <a:ea typeface="ＭＳ Ｐゴシック" charset="-128"/>
              </a:rPr>
              <a:t>Entire industries are geared toward cleaning up after wasteful chemical syntheses.</a:t>
            </a:r>
          </a:p>
          <a:p>
            <a:pPr>
              <a:spcBef>
                <a:spcPts val="1600"/>
              </a:spcBef>
            </a:pPr>
            <a:r>
              <a:rPr lang="en-US" altLang="x-none" sz="2200" dirty="0">
                <a:latin typeface="+mn-lt"/>
                <a:ea typeface="ＭＳ Ｐゴシック" charset="-128"/>
              </a:rPr>
              <a:t>Today’</a:t>
            </a:r>
            <a:r>
              <a:rPr lang="en-US" altLang="ja-JP" sz="2200" dirty="0">
                <a:latin typeface="+mn-lt"/>
                <a:ea typeface="ＭＳ Ｐゴシック" charset="-128"/>
              </a:rPr>
              <a:t>s scientific literature is filled with synthetic pathways that are inefficient in terms of design.</a:t>
            </a:r>
          </a:p>
          <a:p>
            <a:pPr>
              <a:spcBef>
                <a:spcPts val="1600"/>
              </a:spcBef>
            </a:pPr>
            <a:r>
              <a:rPr lang="en-US" altLang="x-none" sz="2200" dirty="0">
                <a:latin typeface="+mn-lt"/>
                <a:ea typeface="ＭＳ Ｐゴシック" charset="-128"/>
              </a:rPr>
              <a:t>Reagents are seldom selected with regard to hazard.</a:t>
            </a:r>
          </a:p>
          <a:p>
            <a:pPr>
              <a:spcBef>
                <a:spcPts val="1600"/>
              </a:spcBef>
            </a:pPr>
            <a:r>
              <a:rPr lang="en-US" altLang="x-none" sz="2200" dirty="0">
                <a:latin typeface="+mn-lt"/>
                <a:ea typeface="ＭＳ Ｐゴシック" charset="-128"/>
              </a:rPr>
              <a:t>Industrial chemicals do not have minimal hazard as a performance criterion.</a:t>
            </a:r>
          </a:p>
          <a:p>
            <a:pPr>
              <a:spcBef>
                <a:spcPts val="1600"/>
              </a:spcBef>
            </a:pPr>
            <a:r>
              <a:rPr lang="en-US" altLang="x-none" sz="2200" dirty="0">
                <a:latin typeface="+mn-lt"/>
                <a:ea typeface="ＭＳ Ｐゴシック" charset="-128"/>
              </a:rPr>
              <a:t>Persistence of chemicals in the biosphere and in our bodies is a major global health issue (CDC 250 chemicals since 1945).</a:t>
            </a:r>
          </a:p>
          <a:p>
            <a:pPr>
              <a:spcBef>
                <a:spcPts val="1600"/>
              </a:spcBef>
            </a:pPr>
            <a:r>
              <a:rPr lang="en-US" altLang="x-none" sz="2200" dirty="0">
                <a:latin typeface="+mn-lt"/>
                <a:ea typeface="ＭＳ Ｐゴシック" charset="-128"/>
              </a:rPr>
              <a:t>The vast majority of organic chemicals are made from depleting (non-renewable) feedstocks.</a:t>
            </a:r>
          </a:p>
          <a:p>
            <a:pPr>
              <a:spcBef>
                <a:spcPts val="1600"/>
              </a:spcBef>
            </a:pPr>
            <a:r>
              <a:rPr lang="en-US" altLang="x-none" sz="2200" dirty="0">
                <a:latin typeface="+mn-lt"/>
                <a:ea typeface="ＭＳ Ｐゴシック" charset="-128"/>
              </a:rPr>
              <a:t>Our chemical industry deals with safety through engineering and security through barricades.</a:t>
            </a:r>
          </a:p>
        </p:txBody>
      </p:sp>
      <p:cxnSp>
        <p:nvCxnSpPr>
          <p:cNvPr id="4" name="Straight Connector 3">
            <a:extLst>
              <a:ext uri="{FF2B5EF4-FFF2-40B4-BE49-F238E27FC236}">
                <a16:creationId xmlns:a16="http://schemas.microsoft.com/office/drawing/2014/main" id="{2282C6BF-A25C-4BFC-9F55-A59D129C54A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20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1278" y="212256"/>
            <a:ext cx="9144000" cy="646331"/>
          </a:xfrm>
        </p:spPr>
        <p:txBody>
          <a:bodyPr>
            <a:spAutoFit/>
          </a:bodyPr>
          <a:lstStyle/>
          <a:p>
            <a:pPr algn="ctr">
              <a:defRPr/>
            </a:pPr>
            <a:r>
              <a:rPr lang="en-US" sz="4000" b="1" dirty="0">
                <a:latin typeface="+mn-lt"/>
                <a:cs typeface="ＭＳ Ｐゴシック" pitchFamily="-106" charset="-128"/>
              </a:rPr>
              <a:t>A Fundamental Change in Thinking</a:t>
            </a:r>
          </a:p>
        </p:txBody>
      </p:sp>
      <p:sp>
        <p:nvSpPr>
          <p:cNvPr id="66563" name="Rectangle 3"/>
          <p:cNvSpPr>
            <a:spLocks noGrp="1" noChangeArrowheads="1"/>
          </p:cNvSpPr>
          <p:nvPr>
            <p:ph idx="1"/>
          </p:nvPr>
        </p:nvSpPr>
        <p:spPr>
          <a:xfrm>
            <a:off x="873578" y="1748177"/>
            <a:ext cx="10439400" cy="4708981"/>
          </a:xfrm>
        </p:spPr>
        <p:txBody>
          <a:bodyPr wrap="square">
            <a:spAutoFit/>
          </a:bodyPr>
          <a:lstStyle/>
          <a:p>
            <a:pPr marL="0" indent="0" algn="ctr" eaLnBrk="1" hangingPunct="1">
              <a:buNone/>
            </a:pPr>
            <a:r>
              <a:rPr lang="en-US" altLang="x-none" sz="2400" dirty="0">
                <a:latin typeface="+mn-lt"/>
              </a:rPr>
              <a:t>Green Chemistry moves our consideration of how to deal with environmental problems from the </a:t>
            </a:r>
            <a:r>
              <a:rPr lang="en-US" altLang="x-none" sz="2400" b="1" i="1" dirty="0">
                <a:latin typeface="+mn-lt"/>
              </a:rPr>
              <a:t>circumstantial</a:t>
            </a:r>
            <a:r>
              <a:rPr lang="en-US" altLang="x-none" sz="2400" dirty="0">
                <a:latin typeface="+mn-lt"/>
              </a:rPr>
              <a:t> to the </a:t>
            </a:r>
            <a:r>
              <a:rPr lang="en-US" altLang="x-none" sz="2400" b="1" i="1" dirty="0">
                <a:latin typeface="+mn-lt"/>
              </a:rPr>
              <a:t>intrinsic.</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r>
              <a:rPr lang="en-US" altLang="x-none" sz="2400" dirty="0">
                <a:latin typeface="+mn-lt"/>
              </a:rPr>
              <a:t>Hazard must be recognized as a</a:t>
            </a:r>
            <a:r>
              <a:rPr lang="en-US" altLang="x-none" sz="2400" b="1" i="1" dirty="0">
                <a:latin typeface="+mn-lt"/>
              </a:rPr>
              <a:t> flaw in the designing process.</a:t>
            </a:r>
            <a:endParaRPr lang="en-US" altLang="x-none" sz="2400" dirty="0">
              <a:latin typeface="+mn-lt"/>
            </a:endParaRPr>
          </a:p>
        </p:txBody>
      </p:sp>
      <p:sp>
        <p:nvSpPr>
          <p:cNvPr id="4" name="Rectangle 3"/>
          <p:cNvSpPr txBox="1">
            <a:spLocks noChangeArrowheads="1"/>
          </p:cNvSpPr>
          <p:nvPr/>
        </p:nvSpPr>
        <p:spPr>
          <a:xfrm>
            <a:off x="2483982" y="2812822"/>
            <a:ext cx="2873829"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Circumstantial</a:t>
            </a:r>
          </a:p>
          <a:p>
            <a:pPr marL="174625" lvl="1" indent="0">
              <a:buNone/>
            </a:pPr>
            <a:r>
              <a:rPr lang="en-US" altLang="x-none" sz="2000" dirty="0">
                <a:solidFill>
                  <a:srgbClr val="0070C0"/>
                </a:solidFill>
              </a:rPr>
              <a:t>-  Use</a:t>
            </a:r>
          </a:p>
          <a:p>
            <a:pPr marL="174625" lvl="1" indent="0">
              <a:buNone/>
            </a:pPr>
            <a:r>
              <a:rPr lang="en-US" altLang="x-none" sz="2000" dirty="0">
                <a:solidFill>
                  <a:srgbClr val="0070C0"/>
                </a:solidFill>
              </a:rPr>
              <a:t>-  Exposure</a:t>
            </a:r>
          </a:p>
          <a:p>
            <a:pPr marL="174625" lvl="1" indent="0">
              <a:buNone/>
            </a:pPr>
            <a:r>
              <a:rPr lang="en-US" altLang="x-none" sz="2000" dirty="0">
                <a:solidFill>
                  <a:srgbClr val="0070C0"/>
                </a:solidFill>
              </a:rPr>
              <a:t>-  Handling</a:t>
            </a:r>
          </a:p>
          <a:p>
            <a:pPr marL="174625" lvl="1" indent="0">
              <a:buNone/>
            </a:pPr>
            <a:r>
              <a:rPr lang="en-US" altLang="x-none" sz="2000" dirty="0">
                <a:solidFill>
                  <a:srgbClr val="0070C0"/>
                </a:solidFill>
              </a:rPr>
              <a:t>-  Treatment</a:t>
            </a:r>
          </a:p>
          <a:p>
            <a:pPr marL="174625" lvl="1" indent="0">
              <a:buNone/>
            </a:pPr>
            <a:r>
              <a:rPr lang="en-US" altLang="x-none" sz="2000" dirty="0">
                <a:solidFill>
                  <a:srgbClr val="0070C0"/>
                </a:solidFill>
              </a:rPr>
              <a:t>-  Protection</a:t>
            </a:r>
          </a:p>
          <a:p>
            <a:pPr marL="174625" lvl="1" indent="0">
              <a:buNone/>
            </a:pPr>
            <a:r>
              <a:rPr lang="en-US" altLang="x-none" sz="2000" dirty="0">
                <a:solidFill>
                  <a:srgbClr val="0070C0"/>
                </a:solidFill>
              </a:rPr>
              <a:t>-  Recycling</a:t>
            </a:r>
          </a:p>
          <a:p>
            <a:pPr marL="174625" lvl="1" indent="0">
              <a:buNone/>
            </a:pPr>
            <a:r>
              <a:rPr lang="en-US" altLang="x-none" sz="2000" dirty="0">
                <a:solidFill>
                  <a:srgbClr val="0070C0"/>
                </a:solidFill>
              </a:rPr>
              <a:t>-  Costly</a:t>
            </a:r>
          </a:p>
          <a:p>
            <a:pPr lvl="1"/>
            <a:endParaRPr lang="en-US" altLang="x-none" sz="2000" dirty="0">
              <a:solidFill>
                <a:srgbClr val="0070C0"/>
              </a:solidFill>
            </a:endParaRPr>
          </a:p>
        </p:txBody>
      </p:sp>
      <p:sp>
        <p:nvSpPr>
          <p:cNvPr id="5" name="Rectangle 4"/>
          <p:cNvSpPr txBox="1">
            <a:spLocks noChangeArrowheads="1"/>
          </p:cNvSpPr>
          <p:nvPr/>
        </p:nvSpPr>
        <p:spPr>
          <a:xfrm>
            <a:off x="7020375" y="2812822"/>
            <a:ext cx="303802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Intrinsic</a:t>
            </a:r>
          </a:p>
          <a:p>
            <a:pPr marL="174625" lvl="1" indent="0">
              <a:buNone/>
            </a:pPr>
            <a:r>
              <a:rPr lang="en-US" altLang="x-none" sz="2000" dirty="0">
                <a:solidFill>
                  <a:srgbClr val="7030A0"/>
                </a:solidFill>
              </a:rPr>
              <a:t>-  Molecular design for reduced toxicity</a:t>
            </a:r>
          </a:p>
          <a:p>
            <a:pPr marL="174625" lvl="1" indent="0">
              <a:buNone/>
            </a:pPr>
            <a:r>
              <a:rPr lang="en-US" altLang="x-none" sz="2000" dirty="0">
                <a:solidFill>
                  <a:srgbClr val="7030A0"/>
                </a:solidFill>
              </a:rPr>
              <a:t>-  Reduced ability to manifest hazard</a:t>
            </a:r>
          </a:p>
          <a:p>
            <a:pPr marL="174625" lvl="1" indent="0">
              <a:buNone/>
            </a:pPr>
            <a:r>
              <a:rPr lang="en-US" altLang="x-none" sz="2000" dirty="0">
                <a:solidFill>
                  <a:srgbClr val="7030A0"/>
                </a:solidFill>
              </a:rPr>
              <a:t>-  Inherent safety from accidents or terrorism</a:t>
            </a:r>
          </a:p>
          <a:p>
            <a:pPr marL="174625" lvl="1" indent="0">
              <a:buNone/>
            </a:pPr>
            <a:r>
              <a:rPr lang="en-US" altLang="x-none" sz="2000" dirty="0">
                <a:solidFill>
                  <a:srgbClr val="7030A0"/>
                </a:solidFill>
              </a:rPr>
              <a:t>-  Increased potential profitability </a:t>
            </a:r>
          </a:p>
          <a:p>
            <a:pPr lvl="1"/>
            <a:endParaRPr lang="en-US" altLang="x-none" sz="2000" dirty="0">
              <a:solidFill>
                <a:srgbClr val="7030A0"/>
              </a:solidFill>
            </a:endParaRPr>
          </a:p>
        </p:txBody>
      </p:sp>
      <p:sp>
        <p:nvSpPr>
          <p:cNvPr id="2" name="Notched Right Arrow 1"/>
          <p:cNvSpPr/>
          <p:nvPr/>
        </p:nvSpPr>
        <p:spPr>
          <a:xfrm>
            <a:off x="4800600" y="4032590"/>
            <a:ext cx="1978930" cy="425110"/>
          </a:xfrm>
          <a:prstGeom prst="notchedRightArrow">
            <a:avLst/>
          </a:prstGeom>
          <a:solidFill>
            <a:schemeClr val="accent5">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1F7006F-C8F8-4063-8F9B-08F6E719B53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50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871" y="4614881"/>
            <a:ext cx="9259207" cy="984885"/>
          </a:xfrm>
          <a:prstGeom prst="rect">
            <a:avLst/>
          </a:prstGeom>
        </p:spPr>
        <p:txBody>
          <a:bodyPr wrap="square">
            <a:spAutoFit/>
          </a:bodyPr>
          <a:lstStyle/>
          <a:p>
            <a:r>
              <a:rPr lang="en-US" sz="2800" b="1" dirty="0">
                <a:cs typeface="ＭＳ Ｐゴシック" pitchFamily="-106" charset="-128"/>
              </a:rPr>
              <a:t>Green chemistry </a:t>
            </a:r>
            <a:r>
              <a:rPr lang="en-US" sz="2800" dirty="0">
                <a:cs typeface="ＭＳ Ｐゴシック" pitchFamily="-106" charset="-128"/>
              </a:rPr>
              <a:t>focuses on reducing risk by reducing hazard.</a:t>
            </a:r>
          </a:p>
          <a:p>
            <a:endParaRPr lang="en-US" sz="600" dirty="0">
              <a:cs typeface="ＭＳ Ｐゴシック" pitchFamily="-106" charset="-128"/>
            </a:endParaRPr>
          </a:p>
          <a:p>
            <a:pPr marL="530225" indent="-176213"/>
            <a:r>
              <a:rPr lang="en-US" sz="2400" dirty="0">
                <a:cs typeface="ＭＳ Ｐゴシック" pitchFamily="-106" charset="-128"/>
              </a:rPr>
              <a:t>-  If there is no hazard, exposure becomes irrelevant.</a:t>
            </a:r>
            <a:endParaRPr lang="en-US" sz="2400" dirty="0"/>
          </a:p>
        </p:txBody>
      </p:sp>
      <p:sp>
        <p:nvSpPr>
          <p:cNvPr id="3" name="TextBox 2"/>
          <p:cNvSpPr txBox="1"/>
          <p:nvPr/>
        </p:nvSpPr>
        <p:spPr>
          <a:xfrm>
            <a:off x="1075871" y="2067046"/>
            <a:ext cx="10011229" cy="1785104"/>
          </a:xfrm>
          <a:prstGeom prst="rect">
            <a:avLst/>
          </a:prstGeom>
          <a:noFill/>
        </p:spPr>
        <p:txBody>
          <a:bodyPr wrap="square" rtlCol="0">
            <a:spAutoFit/>
          </a:bodyPr>
          <a:lstStyle/>
          <a:p>
            <a:r>
              <a:rPr lang="en-US" sz="2800" b="1" dirty="0"/>
              <a:t>The conventional approach </a:t>
            </a:r>
            <a:r>
              <a:rPr lang="en-US" sz="2800" dirty="0"/>
              <a:t>to hazards focuses on reducing risk by minimizing exposure.</a:t>
            </a:r>
          </a:p>
          <a:p>
            <a:endParaRPr lang="en-US" sz="600" dirty="0"/>
          </a:p>
          <a:p>
            <a:pPr marL="536575" indent="-177800"/>
            <a:r>
              <a:rPr lang="en-US" sz="2400" dirty="0"/>
              <a:t>-  For example, wearing personal protective equipment or space ventilation if the chemical is volatile.</a:t>
            </a:r>
          </a:p>
        </p:txBody>
      </p:sp>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1295624" y="212256"/>
            <a:ext cx="9600753" cy="646331"/>
          </a:xfrm>
        </p:spPr>
        <p:txBody>
          <a:bodyPr wrap="square">
            <a:spAutoFit/>
          </a:bodyPr>
          <a:lstStyle/>
          <a:p>
            <a:pPr algn="ctr">
              <a:defRPr/>
            </a:pPr>
            <a:r>
              <a:rPr lang="en-US" sz="4000" b="1" dirty="0">
                <a:latin typeface="+mn-lt"/>
                <a:cs typeface="ＭＳ Ｐゴシック" pitchFamily="-106" charset="-128"/>
              </a:rPr>
              <a:t>Approaching Risk: Exposure Versus Design</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800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
        <p:nvSpPr>
          <p:cNvPr id="4" name="TextBox 3">
            <a:extLst>
              <a:ext uri="{FF2B5EF4-FFF2-40B4-BE49-F238E27FC236}">
                <a16:creationId xmlns:a16="http://schemas.microsoft.com/office/drawing/2014/main" id="{EB4221CC-BEBC-4283-B0AD-C9ED7755C0E8}"/>
              </a:ext>
            </a:extLst>
          </p:cNvPr>
          <p:cNvSpPr txBox="1"/>
          <p:nvPr/>
        </p:nvSpPr>
        <p:spPr>
          <a:xfrm>
            <a:off x="1075836" y="1517072"/>
            <a:ext cx="7031657" cy="3877985"/>
          </a:xfrm>
          <a:prstGeom prst="rect">
            <a:avLst/>
          </a:prstGeom>
          <a:noFill/>
        </p:spPr>
        <p:txBody>
          <a:bodyPr wrap="square" rtlCol="0">
            <a:spAutoFit/>
          </a:bodyPr>
          <a:lstStyle/>
          <a:p>
            <a:pPr marL="514350" indent="-514350">
              <a:spcBef>
                <a:spcPts val="1200"/>
              </a:spcBef>
              <a:buFont typeface="+mj-lt"/>
              <a:buAutoNum type="arabicPeriod"/>
            </a:pPr>
            <a:r>
              <a:rPr lang="en-US" sz="2800" dirty="0"/>
              <a:t>What is Green Chemistry </a:t>
            </a:r>
          </a:p>
          <a:p>
            <a:pPr marL="514350" indent="-514350">
              <a:spcBef>
                <a:spcPts val="1200"/>
              </a:spcBef>
              <a:buFont typeface="+mj-lt"/>
              <a:buAutoNum type="arabicPeriod"/>
            </a:pPr>
            <a:r>
              <a:rPr lang="en-US" sz="2800" dirty="0"/>
              <a:t>Twelve principles</a:t>
            </a:r>
          </a:p>
          <a:p>
            <a:pPr marL="514350" indent="-514350">
              <a:spcBef>
                <a:spcPts val="1200"/>
              </a:spcBef>
              <a:buFont typeface="+mj-lt"/>
              <a:buAutoNum type="arabicPeriod"/>
            </a:pPr>
            <a:r>
              <a:rPr lang="en-US" sz="2800" dirty="0"/>
              <a:t>Chemical and green chemistry Design</a:t>
            </a:r>
          </a:p>
          <a:p>
            <a:pPr marL="514350" indent="-514350">
              <a:spcBef>
                <a:spcPts val="1200"/>
              </a:spcBef>
              <a:buFont typeface="+mj-lt"/>
              <a:buAutoNum type="arabicPeriod"/>
            </a:pPr>
            <a:r>
              <a:rPr lang="en-US" sz="2800" dirty="0"/>
              <a:t>The Market and demand for Green Chemistry</a:t>
            </a:r>
          </a:p>
          <a:p>
            <a:pPr marL="514350" indent="-514350">
              <a:spcBef>
                <a:spcPts val="1200"/>
              </a:spcBef>
              <a:buFont typeface="+mj-lt"/>
              <a:buAutoNum type="arabicPeriod"/>
            </a:pPr>
            <a:r>
              <a:rPr lang="en-US" sz="2800" dirty="0"/>
              <a:t>Examples of the 12 principles</a:t>
            </a:r>
          </a:p>
          <a:p>
            <a:pPr>
              <a:spcBef>
                <a:spcPts val="1200"/>
              </a:spcBef>
            </a:pPr>
            <a:endParaRPr lang="en-US" sz="2800"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FF89B21-447C-49DB-9E19-041058AE791C}"/>
              </a:ext>
            </a:extLst>
          </p:cNvPr>
          <p:cNvSpPr>
            <a:spLocks noGrp="1" noChangeArrowheads="1"/>
          </p:cNvSpPr>
          <p:nvPr>
            <p:ph type="title"/>
          </p:nvPr>
        </p:nvSpPr>
        <p:spPr>
          <a:xfrm>
            <a:off x="660400" y="212256"/>
            <a:ext cx="11084560" cy="646331"/>
          </a:xfrm>
        </p:spPr>
        <p:txBody>
          <a:bodyPr wrap="square">
            <a:spAutoFit/>
          </a:bodyPr>
          <a:lstStyle/>
          <a:p>
            <a:pPr algn="ctr">
              <a:defRPr/>
            </a:pPr>
            <a:r>
              <a:rPr lang="en-US" sz="4000" b="1" dirty="0">
                <a:latin typeface="+mn-lt"/>
                <a:cs typeface="ＭＳ Ｐゴシック" pitchFamily="-106" charset="-128"/>
              </a:rPr>
              <a:t>Another design principle: Function </a:t>
            </a:r>
            <a:r>
              <a:rPr lang="en-US" sz="4000" b="1" i="1" dirty="0">
                <a:latin typeface="+mn-lt"/>
                <a:cs typeface="ＭＳ Ｐゴシック" pitchFamily="-106" charset="-128"/>
              </a:rPr>
              <a:t>vs</a:t>
            </a:r>
            <a:r>
              <a:rPr lang="en-US" sz="4000" b="1" dirty="0">
                <a:latin typeface="+mn-lt"/>
                <a:cs typeface="ＭＳ Ｐゴシック" pitchFamily="-106" charset="-128"/>
              </a:rPr>
              <a:t> molecule</a:t>
            </a:r>
          </a:p>
        </p:txBody>
      </p:sp>
      <p:cxnSp>
        <p:nvCxnSpPr>
          <p:cNvPr id="6" name="Straight Connector 5">
            <a:extLst>
              <a:ext uri="{FF2B5EF4-FFF2-40B4-BE49-F238E27FC236}">
                <a16:creationId xmlns:a16="http://schemas.microsoft.com/office/drawing/2014/main" id="{6E8B3E2F-3A1F-44DE-91BC-0ED97A09355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
          <p:cNvSpPr>
            <a:spLocks noGrp="1" noChangeArrowheads="1"/>
          </p:cNvSpPr>
          <p:nvPr>
            <p:ph idx="1"/>
          </p:nvPr>
        </p:nvSpPr>
        <p:spPr>
          <a:xfrm>
            <a:off x="873578" y="1748177"/>
            <a:ext cx="10439400" cy="4580741"/>
          </a:xfrm>
        </p:spPr>
        <p:txBody>
          <a:bodyPr wrap="square">
            <a:spAutoFit/>
          </a:bodyPr>
          <a:lstStyle/>
          <a:p>
            <a:pPr marL="0" indent="0" algn="ctr" eaLnBrk="1" hangingPunct="1">
              <a:buNone/>
            </a:pPr>
            <a:r>
              <a:rPr lang="en-US" altLang="x-none" sz="2400" dirty="0">
                <a:latin typeface="+mn-lt"/>
              </a:rPr>
              <a:t>Green Chemistry also needs to rethink the problem </a:t>
            </a:r>
            <a:r>
              <a:rPr lang="en-US" altLang="x-none" sz="2400" i="1" dirty="0">
                <a:latin typeface="+mn-lt"/>
              </a:rPr>
              <a:t>de novo</a:t>
            </a:r>
            <a:r>
              <a:rPr lang="en-US" altLang="x-none" sz="2400" dirty="0">
                <a:latin typeface="+mn-lt"/>
              </a:rPr>
              <a:t>. We move from considering the </a:t>
            </a:r>
            <a:r>
              <a:rPr lang="en-US" altLang="x-none" sz="2400" b="1" i="1" dirty="0">
                <a:latin typeface="+mn-lt"/>
              </a:rPr>
              <a:t>molecule/material</a:t>
            </a:r>
            <a:r>
              <a:rPr lang="en-US" altLang="x-none" sz="2400" dirty="0">
                <a:latin typeface="+mn-lt"/>
              </a:rPr>
              <a:t> to the </a:t>
            </a:r>
            <a:r>
              <a:rPr lang="en-US" altLang="x-none" sz="2400" b="1" i="1" dirty="0">
                <a:latin typeface="+mn-lt"/>
              </a:rPr>
              <a:t>function.</a:t>
            </a: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b="1" i="1" dirty="0">
              <a:latin typeface="+mn-lt"/>
            </a:endParaRPr>
          </a:p>
          <a:p>
            <a:pPr eaLnBrk="1" hangingPunct="1"/>
            <a:endParaRPr lang="en-US" altLang="x-none" sz="2400" dirty="0">
              <a:latin typeface="+mn-lt"/>
            </a:endParaRPr>
          </a:p>
          <a:p>
            <a:pPr eaLnBrk="1" hangingPunct="1"/>
            <a:endParaRPr lang="en-US" altLang="x-none" sz="2400" dirty="0">
              <a:latin typeface="+mn-lt"/>
            </a:endParaRPr>
          </a:p>
          <a:p>
            <a:pPr eaLnBrk="1" hangingPunct="1"/>
            <a:endParaRPr lang="en-US" altLang="x-none" sz="2400" dirty="0">
              <a:latin typeface="+mn-lt"/>
            </a:endParaRPr>
          </a:p>
          <a:p>
            <a:pPr marL="0" indent="0" algn="ctr" eaLnBrk="1" hangingPunct="1">
              <a:buNone/>
            </a:pPr>
            <a:endParaRPr lang="en-US" altLang="x-none" sz="1000" dirty="0">
              <a:latin typeface="+mn-lt"/>
            </a:endParaRPr>
          </a:p>
          <a:p>
            <a:pPr marL="0" indent="0" algn="ctr" eaLnBrk="1" hangingPunct="1">
              <a:buNone/>
            </a:pPr>
            <a:r>
              <a:rPr lang="en-US" altLang="x-none" sz="2400" dirty="0">
                <a:latin typeface="+mn-lt"/>
              </a:rPr>
              <a:t>Thinking about function calls for interdisciplinary research to “think outside the box”</a:t>
            </a:r>
          </a:p>
        </p:txBody>
      </p:sp>
      <p:sp>
        <p:nvSpPr>
          <p:cNvPr id="8" name="Rectangle 3"/>
          <p:cNvSpPr txBox="1">
            <a:spLocks noChangeArrowheads="1"/>
          </p:cNvSpPr>
          <p:nvPr/>
        </p:nvSpPr>
        <p:spPr>
          <a:xfrm>
            <a:off x="2483982" y="2812822"/>
            <a:ext cx="2873829" cy="28332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0070C0"/>
                </a:solidFill>
              </a:rPr>
              <a:t>Molecule/materials</a:t>
            </a:r>
          </a:p>
          <a:p>
            <a:pPr marL="174625" lvl="1" indent="0">
              <a:buNone/>
            </a:pPr>
            <a:r>
              <a:rPr lang="en-US" altLang="x-none" sz="2000" dirty="0">
                <a:solidFill>
                  <a:srgbClr val="0070C0"/>
                </a:solidFill>
              </a:rPr>
              <a:t>-  </a:t>
            </a:r>
            <a:r>
              <a:rPr lang="en-US" altLang="x-none" sz="2000" dirty="0" err="1">
                <a:solidFill>
                  <a:srgbClr val="0070C0"/>
                </a:solidFill>
              </a:rPr>
              <a:t>Bis</a:t>
            </a:r>
            <a:r>
              <a:rPr lang="en-US" altLang="x-none" sz="2000" dirty="0">
                <a:solidFill>
                  <a:srgbClr val="0070C0"/>
                </a:solidFill>
              </a:rPr>
              <a:t> phenol A/</a:t>
            </a:r>
            <a:r>
              <a:rPr lang="en-US" altLang="x-none" sz="2000" dirty="0" err="1">
                <a:solidFill>
                  <a:srgbClr val="0070C0"/>
                </a:solidFill>
              </a:rPr>
              <a:t>phtalate</a:t>
            </a:r>
            <a:endParaRPr lang="en-US" altLang="x-none" sz="2000" dirty="0">
              <a:solidFill>
                <a:srgbClr val="0070C0"/>
              </a:solidFill>
            </a:endParaRPr>
          </a:p>
          <a:p>
            <a:pPr marL="174625" lvl="1" indent="0">
              <a:buNone/>
            </a:pPr>
            <a:r>
              <a:rPr lang="en-US" altLang="x-none" sz="2000" dirty="0">
                <a:solidFill>
                  <a:srgbClr val="0070C0"/>
                </a:solidFill>
              </a:rPr>
              <a:t>-  Epoxy resin</a:t>
            </a:r>
          </a:p>
          <a:p>
            <a:pPr marL="174625" lvl="1" indent="0">
              <a:buNone/>
            </a:pPr>
            <a:r>
              <a:rPr lang="en-US" altLang="x-none" sz="2000" dirty="0">
                <a:solidFill>
                  <a:srgbClr val="0070C0"/>
                </a:solidFill>
              </a:rPr>
              <a:t>-  Cis platinum</a:t>
            </a:r>
          </a:p>
          <a:p>
            <a:pPr marL="174625" lvl="1" indent="0">
              <a:buNone/>
            </a:pPr>
            <a:r>
              <a:rPr lang="en-US" altLang="x-none" sz="2000" dirty="0">
                <a:solidFill>
                  <a:srgbClr val="0070C0"/>
                </a:solidFill>
              </a:rPr>
              <a:t>-  Poly ethylene terephthalate (PET)</a:t>
            </a:r>
          </a:p>
          <a:p>
            <a:pPr marL="174625" lvl="1" indent="0">
              <a:buNone/>
            </a:pPr>
            <a:r>
              <a:rPr lang="en-US" altLang="x-none" sz="2000" dirty="0">
                <a:solidFill>
                  <a:srgbClr val="0070C0"/>
                </a:solidFill>
              </a:rPr>
              <a:t>-  dichloromethane</a:t>
            </a:r>
          </a:p>
          <a:p>
            <a:pPr lvl="1"/>
            <a:endParaRPr lang="en-US" altLang="x-none" sz="2000" dirty="0">
              <a:solidFill>
                <a:srgbClr val="0070C0"/>
              </a:solidFill>
            </a:endParaRPr>
          </a:p>
        </p:txBody>
      </p:sp>
      <p:sp>
        <p:nvSpPr>
          <p:cNvPr id="9" name="Rectangle 4"/>
          <p:cNvSpPr txBox="1">
            <a:spLocks noChangeArrowheads="1"/>
          </p:cNvSpPr>
          <p:nvPr/>
        </p:nvSpPr>
        <p:spPr>
          <a:xfrm>
            <a:off x="7020375" y="2812822"/>
            <a:ext cx="3038025" cy="283323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2400" dirty="0">
                <a:solidFill>
                  <a:srgbClr val="7030A0"/>
                </a:solidFill>
              </a:rPr>
              <a:t>Function</a:t>
            </a:r>
          </a:p>
          <a:p>
            <a:pPr marL="174625" lvl="1" indent="0">
              <a:buNone/>
            </a:pPr>
            <a:r>
              <a:rPr lang="en-US" altLang="x-none" sz="2000" dirty="0">
                <a:solidFill>
                  <a:srgbClr val="7030A0"/>
                </a:solidFill>
              </a:rPr>
              <a:t>-  Plasticizing</a:t>
            </a:r>
          </a:p>
          <a:p>
            <a:pPr marL="174625" lvl="1" indent="0">
              <a:buNone/>
            </a:pPr>
            <a:r>
              <a:rPr lang="en-US" altLang="x-none" sz="2000" dirty="0">
                <a:solidFill>
                  <a:srgbClr val="7030A0"/>
                </a:solidFill>
              </a:rPr>
              <a:t>-  Coating</a:t>
            </a:r>
          </a:p>
          <a:p>
            <a:pPr marL="174625" lvl="1" indent="0">
              <a:buNone/>
            </a:pPr>
            <a:r>
              <a:rPr lang="en-US" altLang="x-none" sz="2000" dirty="0">
                <a:solidFill>
                  <a:srgbClr val="7030A0"/>
                </a:solidFill>
              </a:rPr>
              <a:t>-  Catalyst</a:t>
            </a:r>
          </a:p>
          <a:p>
            <a:pPr marL="174625" lvl="1" indent="0">
              <a:buNone/>
            </a:pPr>
            <a:r>
              <a:rPr lang="en-US" altLang="x-none" sz="2000" dirty="0">
                <a:solidFill>
                  <a:srgbClr val="7030A0"/>
                </a:solidFill>
              </a:rPr>
              <a:t>-  Materials which can be molded, does not leak..</a:t>
            </a:r>
          </a:p>
          <a:p>
            <a:pPr marL="174625" lvl="1" indent="0">
              <a:buNone/>
            </a:pPr>
            <a:r>
              <a:rPr lang="en-US" altLang="x-none" sz="2000" dirty="0">
                <a:solidFill>
                  <a:srgbClr val="7030A0"/>
                </a:solidFill>
              </a:rPr>
              <a:t>- Solvent</a:t>
            </a:r>
          </a:p>
          <a:p>
            <a:pPr lvl="1"/>
            <a:endParaRPr lang="en-US" altLang="x-none" sz="2000" dirty="0">
              <a:solidFill>
                <a:srgbClr val="7030A0"/>
              </a:solidFill>
            </a:endParaRPr>
          </a:p>
        </p:txBody>
      </p:sp>
    </p:spTree>
    <p:extLst>
      <p:ext uri="{BB962C8B-B14F-4D97-AF65-F5344CB8AC3E}">
        <p14:creationId xmlns:p14="http://schemas.microsoft.com/office/powerpoint/2010/main" val="28123838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175234" y="171450"/>
            <a:ext cx="3882916" cy="3254376"/>
            <a:chOff x="1584" y="0"/>
            <a:chExt cx="2496" cy="2158"/>
          </a:xfrm>
        </p:grpSpPr>
        <p:sp>
          <p:nvSpPr>
            <p:cNvPr id="3" name="AutoShape 3"/>
            <p:cNvSpPr>
              <a:spLocks noChangeArrowheads="1"/>
            </p:cNvSpPr>
            <p:nvPr/>
          </p:nvSpPr>
          <p:spPr bwMode="auto">
            <a:xfrm>
              <a:off x="2208"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rot="10800000">
              <a:off x="1584"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2832" y="1079"/>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2208"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1584"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rot="10800000" flipV="1">
              <a:off x="2832" y="0"/>
              <a:ext cx="1248" cy="1079"/>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9" name="Text Box 9"/>
            <p:cNvSpPr txBox="1">
              <a:spLocks noChangeArrowheads="1"/>
            </p:cNvSpPr>
            <p:nvPr/>
          </p:nvSpPr>
          <p:spPr bwMode="auto">
            <a:xfrm>
              <a:off x="2050" y="768"/>
              <a:ext cx="1553"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environmentally</a:t>
              </a:r>
            </a:p>
            <a:p>
              <a:pPr algn="ctr" eaLnBrk="1" hangingPunct="1"/>
              <a:r>
                <a:rPr lang="en-US" dirty="0">
                  <a:solidFill>
                    <a:prstClr val="black"/>
                  </a:solidFill>
                  <a:latin typeface="+mn-lt"/>
                </a:rPr>
                <a:t>benign than alternatives</a:t>
              </a:r>
            </a:p>
          </p:txBody>
        </p:sp>
      </p:grpSp>
      <p:grpSp>
        <p:nvGrpSpPr>
          <p:cNvPr id="10" name="Group 10"/>
          <p:cNvGrpSpPr>
            <a:grpSpLocks/>
          </p:cNvGrpSpPr>
          <p:nvPr/>
        </p:nvGrpSpPr>
        <p:grpSpPr bwMode="auto">
          <a:xfrm>
            <a:off x="2194034" y="3429000"/>
            <a:ext cx="3733800" cy="3295650"/>
            <a:chOff x="192" y="2160"/>
            <a:chExt cx="2496" cy="2160"/>
          </a:xfrm>
        </p:grpSpPr>
        <p:sp>
          <p:nvSpPr>
            <p:cNvPr id="11" name="AutoShape 11"/>
            <p:cNvSpPr>
              <a:spLocks noChangeArrowheads="1"/>
            </p:cNvSpPr>
            <p:nvPr/>
          </p:nvSpPr>
          <p:spPr bwMode="auto">
            <a:xfrm>
              <a:off x="1440"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rot="10800000">
              <a:off x="816"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flipV="1">
              <a:off x="1440"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flipV="1">
              <a:off x="192"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AutoShape 15"/>
            <p:cNvSpPr>
              <a:spLocks noChangeArrowheads="1"/>
            </p:cNvSpPr>
            <p:nvPr/>
          </p:nvSpPr>
          <p:spPr bwMode="auto">
            <a:xfrm>
              <a:off x="192" y="2160"/>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6" name="AutoShape 16"/>
            <p:cNvSpPr>
              <a:spLocks noChangeArrowheads="1"/>
            </p:cNvSpPr>
            <p:nvPr/>
          </p:nvSpPr>
          <p:spPr bwMode="auto">
            <a:xfrm rot="10800000" flipV="1">
              <a:off x="816" y="3241"/>
              <a:ext cx="1248" cy="1079"/>
            </a:xfrm>
            <a:prstGeom prst="triangle">
              <a:avLst>
                <a:gd name="adj" fmla="val 50000"/>
              </a:avLst>
            </a:prstGeom>
            <a:solidFill>
              <a:srgbClr val="FF0BFF"/>
            </a:solidFill>
            <a:ln w="9525">
              <a:solidFill>
                <a:srgbClr val="000000"/>
              </a:solidFill>
              <a:miter lim="800000"/>
              <a:headEnd/>
              <a:tailEnd/>
            </a:ln>
            <a:extLst/>
          </p:spPr>
          <p:txBody>
            <a:bodyPr wrap="none" anchor="ctr"/>
            <a:lstStyle/>
            <a:p>
              <a:endParaRPr lang="en-US">
                <a:solidFill>
                  <a:prstClr val="black"/>
                </a:solidFill>
              </a:endParaRPr>
            </a:p>
          </p:txBody>
        </p:sp>
        <p:sp>
          <p:nvSpPr>
            <p:cNvPr id="17" name="Text Box 17"/>
            <p:cNvSpPr txBox="1">
              <a:spLocks noChangeArrowheads="1"/>
            </p:cNvSpPr>
            <p:nvPr/>
          </p:nvSpPr>
          <p:spPr bwMode="auto">
            <a:xfrm>
              <a:off x="876" y="2976"/>
              <a:ext cx="1115"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Performs better</a:t>
              </a:r>
            </a:p>
            <a:p>
              <a:pPr algn="ctr" eaLnBrk="1" hangingPunct="1"/>
              <a:r>
                <a:rPr lang="en-US" dirty="0">
                  <a:solidFill>
                    <a:prstClr val="black"/>
                  </a:solidFill>
                  <a:latin typeface="+mn-lt"/>
                </a:rPr>
                <a:t>than alternatives</a:t>
              </a:r>
            </a:p>
          </p:txBody>
        </p:sp>
      </p:grpSp>
      <p:grpSp>
        <p:nvGrpSpPr>
          <p:cNvPr id="18" name="Group 18"/>
          <p:cNvGrpSpPr>
            <a:grpSpLocks/>
          </p:cNvGrpSpPr>
          <p:nvPr/>
        </p:nvGrpSpPr>
        <p:grpSpPr bwMode="auto">
          <a:xfrm>
            <a:off x="6343650" y="3429000"/>
            <a:ext cx="3794234" cy="3295650"/>
            <a:chOff x="2976" y="2160"/>
            <a:chExt cx="2496" cy="2160"/>
          </a:xfrm>
        </p:grpSpPr>
        <p:sp>
          <p:nvSpPr>
            <p:cNvPr id="19" name="AutoShape 19"/>
            <p:cNvSpPr>
              <a:spLocks noChangeArrowheads="1"/>
            </p:cNvSpPr>
            <p:nvPr/>
          </p:nvSpPr>
          <p:spPr bwMode="auto">
            <a:xfrm>
              <a:off x="2976"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0" name="AutoShape 20"/>
            <p:cNvSpPr>
              <a:spLocks noChangeArrowheads="1"/>
            </p:cNvSpPr>
            <p:nvPr/>
          </p:nvSpPr>
          <p:spPr bwMode="auto">
            <a:xfrm flipV="1">
              <a:off x="2976"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1" name="AutoShape 21"/>
            <p:cNvSpPr>
              <a:spLocks noChangeArrowheads="1"/>
            </p:cNvSpPr>
            <p:nvPr/>
          </p:nvSpPr>
          <p:spPr bwMode="auto">
            <a:xfrm rot="10800000">
              <a:off x="3600"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2" name="AutoShape 22"/>
            <p:cNvSpPr>
              <a:spLocks noChangeArrowheads="1"/>
            </p:cNvSpPr>
            <p:nvPr/>
          </p:nvSpPr>
          <p:spPr bwMode="auto">
            <a:xfrm flipV="1">
              <a:off x="4224"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3" name="AutoShape 23"/>
            <p:cNvSpPr>
              <a:spLocks noChangeArrowheads="1"/>
            </p:cNvSpPr>
            <p:nvPr/>
          </p:nvSpPr>
          <p:spPr bwMode="auto">
            <a:xfrm rot="10800000" flipV="1">
              <a:off x="3600" y="3241"/>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4" name="AutoShape 24"/>
            <p:cNvSpPr>
              <a:spLocks noChangeArrowheads="1"/>
            </p:cNvSpPr>
            <p:nvPr/>
          </p:nvSpPr>
          <p:spPr bwMode="auto">
            <a:xfrm>
              <a:off x="4224" y="2160"/>
              <a:ext cx="1248" cy="1079"/>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25" name="Text Box 25"/>
            <p:cNvSpPr txBox="1">
              <a:spLocks noChangeArrowheads="1"/>
            </p:cNvSpPr>
            <p:nvPr/>
          </p:nvSpPr>
          <p:spPr bwMode="auto">
            <a:xfrm>
              <a:off x="3644" y="2976"/>
              <a:ext cx="1148" cy="407"/>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More economical</a:t>
              </a:r>
            </a:p>
            <a:p>
              <a:pPr algn="ctr" eaLnBrk="1" hangingPunct="1"/>
              <a:r>
                <a:rPr lang="en-US" dirty="0">
                  <a:solidFill>
                    <a:prstClr val="black"/>
                  </a:solidFill>
                  <a:latin typeface="+mn-lt"/>
                </a:rPr>
                <a:t>than alternatives</a:t>
              </a:r>
            </a:p>
          </p:txBody>
        </p:sp>
      </p:grpSp>
      <p:sp>
        <p:nvSpPr>
          <p:cNvPr id="28" name="Title 27">
            <a:extLst>
              <a:ext uri="{FF2B5EF4-FFF2-40B4-BE49-F238E27FC236}">
                <a16:creationId xmlns:a16="http://schemas.microsoft.com/office/drawing/2014/main" id="{51621F53-7541-724B-AF85-410565D3C290}"/>
              </a:ext>
            </a:extLst>
          </p:cNvPr>
          <p:cNvSpPr>
            <a:spLocks noGrp="1"/>
          </p:cNvSpPr>
          <p:nvPr>
            <p:ph type="title"/>
          </p:nvPr>
        </p:nvSpPr>
        <p:spPr>
          <a:xfrm>
            <a:off x="190290" y="263525"/>
            <a:ext cx="4347411" cy="1325563"/>
          </a:xfrm>
        </p:spPr>
        <p:txBody>
          <a:bodyPr>
            <a:normAutofit/>
          </a:bodyPr>
          <a:lstStyle/>
          <a:p>
            <a:r>
              <a:rPr lang="en-US" sz="4000" b="1" dirty="0"/>
              <a:t>Traditional approach</a:t>
            </a:r>
          </a:p>
        </p:txBody>
      </p:sp>
    </p:spTree>
    <p:extLst>
      <p:ext uri="{BB962C8B-B14F-4D97-AF65-F5344CB8AC3E}">
        <p14:creationId xmlns:p14="http://schemas.microsoft.com/office/powerpoint/2010/main" val="193665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5117622" y="2632165"/>
            <a:ext cx="1981200" cy="1712913"/>
          </a:xfrm>
          <a:prstGeom prst="triangle">
            <a:avLst>
              <a:gd name="adj" fmla="val 50000"/>
            </a:avLst>
          </a:prstGeom>
          <a:solidFill>
            <a:srgbClr val="000000"/>
          </a:solidFill>
          <a:ln w="9525">
            <a:solidFill>
              <a:srgbClr val="000000"/>
            </a:solidFill>
            <a:miter lim="800000"/>
            <a:headEnd/>
            <a:tailEnd/>
          </a:ln>
          <a:extLst/>
        </p:spPr>
        <p:txBody>
          <a:bodyPr wrap="none" anchor="ctr"/>
          <a:lstStyle/>
          <a:p>
            <a:endParaRPr lang="en-US">
              <a:solidFill>
                <a:prstClr val="black"/>
              </a:solidFill>
            </a:endParaRPr>
          </a:p>
        </p:txBody>
      </p:sp>
      <p:sp>
        <p:nvSpPr>
          <p:cNvPr id="3" name="AutoShape 3"/>
          <p:cNvSpPr>
            <a:spLocks noChangeArrowheads="1"/>
          </p:cNvSpPr>
          <p:nvPr/>
        </p:nvSpPr>
        <p:spPr bwMode="auto">
          <a:xfrm rot="10800000">
            <a:off x="4127022" y="2632165"/>
            <a:ext cx="1981200" cy="1712913"/>
          </a:xfrm>
          <a:prstGeom prst="triangle">
            <a:avLst>
              <a:gd name="adj" fmla="val 50000"/>
            </a:avLst>
          </a:prstGeom>
          <a:solidFill>
            <a:srgbClr val="FF0000"/>
          </a:solidFill>
          <a:ln w="9525">
            <a:solidFill>
              <a:srgbClr val="000000"/>
            </a:solidFill>
            <a:miter lim="800000"/>
            <a:headEnd/>
            <a:tailEnd/>
          </a:ln>
          <a:extLst/>
        </p:spPr>
        <p:txBody>
          <a:bodyPr wrap="none" anchor="ctr"/>
          <a:lstStyle/>
          <a:p>
            <a:endParaRPr lang="en-US">
              <a:solidFill>
                <a:prstClr val="black"/>
              </a:solidFill>
            </a:endParaRPr>
          </a:p>
        </p:txBody>
      </p:sp>
      <p:sp>
        <p:nvSpPr>
          <p:cNvPr id="4" name="AutoShape 4"/>
          <p:cNvSpPr>
            <a:spLocks noChangeArrowheads="1"/>
          </p:cNvSpPr>
          <p:nvPr/>
        </p:nvSpPr>
        <p:spPr bwMode="auto">
          <a:xfrm flipV="1">
            <a:off x="5117622" y="4348252"/>
            <a:ext cx="1981200" cy="1712912"/>
          </a:xfrm>
          <a:prstGeom prst="triangle">
            <a:avLst>
              <a:gd name="adj" fmla="val 50000"/>
            </a:avLst>
          </a:prstGeom>
          <a:solidFill>
            <a:srgbClr val="0000FF"/>
          </a:solidFill>
          <a:ln w="9525">
            <a:solidFill>
              <a:srgbClr val="000000"/>
            </a:solidFill>
            <a:miter lim="800000"/>
            <a:headEnd/>
            <a:tailEnd/>
          </a:ln>
          <a:extLst/>
        </p:spPr>
        <p:txBody>
          <a:bodyPr wrap="none" anchor="ctr"/>
          <a:lstStyle/>
          <a:p>
            <a:endParaRPr lang="en-US">
              <a:solidFill>
                <a:prstClr val="black"/>
              </a:solidFill>
            </a:endParaRPr>
          </a:p>
        </p:txBody>
      </p:sp>
      <p:sp>
        <p:nvSpPr>
          <p:cNvPr id="5" name="AutoShape 5"/>
          <p:cNvSpPr>
            <a:spLocks noChangeArrowheads="1"/>
          </p:cNvSpPr>
          <p:nvPr/>
        </p:nvSpPr>
        <p:spPr bwMode="auto">
          <a:xfrm rot="10800000">
            <a:off x="6108222" y="2632165"/>
            <a:ext cx="1981200" cy="1712913"/>
          </a:xfrm>
          <a:prstGeom prst="triangle">
            <a:avLst>
              <a:gd name="adj" fmla="val 50000"/>
            </a:avLst>
          </a:prstGeom>
          <a:solidFill>
            <a:srgbClr val="00FF00"/>
          </a:solidFill>
          <a:ln w="9525">
            <a:solidFill>
              <a:srgbClr val="000000"/>
            </a:solidFill>
            <a:miter lim="800000"/>
            <a:headEnd/>
            <a:tailEnd/>
          </a:ln>
          <a:extLst/>
        </p:spPr>
        <p:txBody>
          <a:bodyPr wrap="none" anchor="ctr"/>
          <a:lstStyle/>
          <a:p>
            <a:endParaRPr lang="en-US">
              <a:solidFill>
                <a:prstClr val="black"/>
              </a:solidFill>
            </a:endParaRPr>
          </a:p>
        </p:txBody>
      </p:sp>
      <p:sp>
        <p:nvSpPr>
          <p:cNvPr id="6" name="AutoShape 6"/>
          <p:cNvSpPr>
            <a:spLocks noChangeArrowheads="1"/>
          </p:cNvSpPr>
          <p:nvPr/>
        </p:nvSpPr>
        <p:spPr bwMode="auto">
          <a:xfrm flipV="1">
            <a:off x="70988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7" name="AutoShape 7"/>
          <p:cNvSpPr>
            <a:spLocks noChangeArrowheads="1"/>
          </p:cNvSpPr>
          <p:nvPr/>
        </p:nvSpPr>
        <p:spPr bwMode="auto">
          <a:xfrm rot="10800000" flipV="1">
            <a:off x="6108222" y="4348252"/>
            <a:ext cx="1981200" cy="1712912"/>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8" name="AutoShape 8"/>
          <p:cNvSpPr>
            <a:spLocks noChangeArrowheads="1"/>
          </p:cNvSpPr>
          <p:nvPr/>
        </p:nvSpPr>
        <p:spPr bwMode="auto">
          <a:xfrm>
            <a:off x="7098822" y="2632165"/>
            <a:ext cx="1981200" cy="1712913"/>
          </a:xfrm>
          <a:prstGeom prst="triangle">
            <a:avLst>
              <a:gd name="adj" fmla="val 50000"/>
            </a:avLst>
          </a:prstGeom>
          <a:solidFill>
            <a:srgbClr val="00FFFF"/>
          </a:solidFill>
          <a:ln w="9525">
            <a:solidFill>
              <a:srgbClr val="000000"/>
            </a:solidFill>
            <a:miter lim="800000"/>
            <a:headEnd/>
            <a:tailEnd/>
          </a:ln>
          <a:extLst/>
        </p:spPr>
        <p:txBody>
          <a:bodyPr wrap="none" anchor="ctr"/>
          <a:lstStyle/>
          <a:p>
            <a:endParaRPr lang="en-US">
              <a:solidFill>
                <a:prstClr val="black"/>
              </a:solidFill>
            </a:endParaRPr>
          </a:p>
        </p:txBody>
      </p:sp>
      <p:sp>
        <p:nvSpPr>
          <p:cNvPr id="9" name="AutoShape 9"/>
          <p:cNvSpPr>
            <a:spLocks noChangeArrowheads="1"/>
          </p:cNvSpPr>
          <p:nvPr/>
        </p:nvSpPr>
        <p:spPr bwMode="auto">
          <a:xfrm flipV="1">
            <a:off x="3136422" y="4348252"/>
            <a:ext cx="1981200" cy="1712912"/>
          </a:xfrm>
          <a:prstGeom prst="triangle">
            <a:avLst>
              <a:gd name="adj" fmla="val 50000"/>
            </a:avLst>
          </a:prstGeom>
          <a:solidFill>
            <a:srgbClr val="FF00FF"/>
          </a:solidFill>
          <a:ln w="9525">
            <a:solidFill>
              <a:srgbClr val="000000"/>
            </a:solidFill>
            <a:miter lim="800000"/>
            <a:headEnd/>
            <a:tailEnd/>
          </a:ln>
          <a:extLst/>
        </p:spPr>
        <p:txBody>
          <a:bodyPr rot="10800000" wrap="none" anchor="ctr"/>
          <a:lstStyle/>
          <a:p>
            <a:pPr algn="ctr"/>
            <a:endParaRPr lang="en-US">
              <a:solidFill>
                <a:prstClr val="black"/>
              </a:solidFill>
            </a:endParaRPr>
          </a:p>
        </p:txBody>
      </p:sp>
      <p:sp>
        <p:nvSpPr>
          <p:cNvPr id="10" name="AutoShape 10"/>
          <p:cNvSpPr>
            <a:spLocks noChangeArrowheads="1"/>
          </p:cNvSpPr>
          <p:nvPr/>
        </p:nvSpPr>
        <p:spPr bwMode="auto">
          <a:xfrm>
            <a:off x="3136422" y="2632165"/>
            <a:ext cx="1981200" cy="1712913"/>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1" name="AutoShape 11"/>
          <p:cNvSpPr>
            <a:spLocks noChangeArrowheads="1"/>
          </p:cNvSpPr>
          <p:nvPr/>
        </p:nvSpPr>
        <p:spPr bwMode="auto">
          <a:xfrm rot="10800000" flipV="1">
            <a:off x="4127022" y="4348252"/>
            <a:ext cx="1981200" cy="1712912"/>
          </a:xfrm>
          <a:prstGeom prst="triangle">
            <a:avLst>
              <a:gd name="adj" fmla="val 50000"/>
            </a:avLst>
          </a:prstGeom>
          <a:solidFill>
            <a:srgbClr val="FF00FF"/>
          </a:solidFill>
          <a:ln w="9525">
            <a:solidFill>
              <a:srgbClr val="000000"/>
            </a:solidFill>
            <a:miter lim="800000"/>
            <a:headEnd/>
            <a:tailEnd/>
          </a:ln>
          <a:extLst/>
        </p:spPr>
        <p:txBody>
          <a:bodyPr wrap="none" anchor="ctr"/>
          <a:lstStyle/>
          <a:p>
            <a:endParaRPr lang="en-US">
              <a:solidFill>
                <a:prstClr val="black"/>
              </a:solidFill>
            </a:endParaRPr>
          </a:p>
        </p:txBody>
      </p:sp>
      <p:sp>
        <p:nvSpPr>
          <p:cNvPr id="12" name="AutoShape 12"/>
          <p:cNvSpPr>
            <a:spLocks noChangeArrowheads="1"/>
          </p:cNvSpPr>
          <p:nvPr/>
        </p:nvSpPr>
        <p:spPr bwMode="auto">
          <a:xfrm flipV="1">
            <a:off x="51176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3" name="AutoShape 13"/>
          <p:cNvSpPr>
            <a:spLocks noChangeArrowheads="1"/>
          </p:cNvSpPr>
          <p:nvPr/>
        </p:nvSpPr>
        <p:spPr bwMode="auto">
          <a:xfrm rot="10800000" flipV="1">
            <a:off x="41270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4" name="AutoShape 14"/>
          <p:cNvSpPr>
            <a:spLocks noChangeArrowheads="1"/>
          </p:cNvSpPr>
          <p:nvPr/>
        </p:nvSpPr>
        <p:spPr bwMode="auto">
          <a:xfrm rot="10800000" flipV="1">
            <a:off x="6108222" y="919252"/>
            <a:ext cx="1981200" cy="1712912"/>
          </a:xfrm>
          <a:prstGeom prst="triangle">
            <a:avLst>
              <a:gd name="adj" fmla="val 50000"/>
            </a:avLst>
          </a:prstGeom>
          <a:solidFill>
            <a:srgbClr val="FFFF00"/>
          </a:solidFill>
          <a:ln w="9525">
            <a:solidFill>
              <a:srgbClr val="000000"/>
            </a:solidFill>
            <a:miter lim="800000"/>
            <a:headEnd/>
            <a:tailEnd/>
          </a:ln>
          <a:extLst/>
        </p:spPr>
        <p:txBody>
          <a:bodyPr wrap="none" anchor="ctr"/>
          <a:lstStyle/>
          <a:p>
            <a:endParaRPr lang="en-US">
              <a:solidFill>
                <a:prstClr val="black"/>
              </a:solidFill>
            </a:endParaRPr>
          </a:p>
        </p:txBody>
      </p:sp>
      <p:sp>
        <p:nvSpPr>
          <p:cNvPr id="15" name="Text Box 15"/>
          <p:cNvSpPr txBox="1">
            <a:spLocks noChangeArrowheads="1"/>
          </p:cNvSpPr>
          <p:nvPr/>
        </p:nvSpPr>
        <p:spPr bwMode="auto">
          <a:xfrm>
            <a:off x="5737835" y="1793965"/>
            <a:ext cx="759823"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Safety</a:t>
            </a:r>
          </a:p>
        </p:txBody>
      </p:sp>
      <p:sp>
        <p:nvSpPr>
          <p:cNvPr id="16" name="Text Box 16"/>
          <p:cNvSpPr txBox="1">
            <a:spLocks noChangeArrowheads="1"/>
          </p:cNvSpPr>
          <p:nvPr/>
        </p:nvSpPr>
        <p:spPr bwMode="auto">
          <a:xfrm>
            <a:off x="3643819" y="4460965"/>
            <a:ext cx="1391856"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Performance</a:t>
            </a:r>
          </a:p>
        </p:txBody>
      </p:sp>
      <p:sp>
        <p:nvSpPr>
          <p:cNvPr id="17" name="Text Box 17"/>
          <p:cNvSpPr txBox="1">
            <a:spLocks noChangeArrowheads="1"/>
          </p:cNvSpPr>
          <p:nvPr/>
        </p:nvSpPr>
        <p:spPr bwMode="auto">
          <a:xfrm>
            <a:off x="7522511" y="4460965"/>
            <a:ext cx="594072" cy="369332"/>
          </a:xfrm>
          <a:prstGeom prst="rect">
            <a:avLst/>
          </a:prstGeom>
          <a:solidFill>
            <a:schemeClr val="bg1"/>
          </a:solidFill>
          <a:ln w="9525">
            <a:solidFill>
              <a:srgbClr val="000000"/>
            </a:solidFill>
            <a:miter lim="800000"/>
            <a:headEnd/>
            <a:tailEnd/>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dirty="0">
                <a:solidFill>
                  <a:prstClr val="black"/>
                </a:solidFill>
                <a:latin typeface="+mn-lt"/>
              </a:rPr>
              <a:t>Cost</a:t>
            </a:r>
          </a:p>
        </p:txBody>
      </p:sp>
      <p:sp>
        <p:nvSpPr>
          <p:cNvPr id="18" name="Text Box 18"/>
          <p:cNvSpPr txBox="1">
            <a:spLocks noChangeArrowheads="1"/>
          </p:cNvSpPr>
          <p:nvPr/>
        </p:nvSpPr>
        <p:spPr bwMode="auto">
          <a:xfrm>
            <a:off x="5378858" y="3297327"/>
            <a:ext cx="1477777" cy="830997"/>
          </a:xfrm>
          <a:prstGeom prst="rect">
            <a:avLst/>
          </a:prstGeom>
          <a:noFill/>
          <a:ln w="9525">
            <a:no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2400" b="1" dirty="0">
                <a:solidFill>
                  <a:schemeClr val="bg1"/>
                </a:solidFill>
                <a:latin typeface="+mn-lt"/>
              </a:rPr>
              <a:t>Green</a:t>
            </a:r>
          </a:p>
          <a:p>
            <a:pPr algn="ctr" eaLnBrk="1" hangingPunct="1"/>
            <a:r>
              <a:rPr lang="en-US" sz="2400" b="1" dirty="0">
                <a:solidFill>
                  <a:schemeClr val="bg1"/>
                </a:solidFill>
                <a:latin typeface="+mn-lt"/>
              </a:rPr>
              <a:t>Chemistry</a:t>
            </a:r>
          </a:p>
        </p:txBody>
      </p:sp>
      <p:sp>
        <p:nvSpPr>
          <p:cNvPr id="20" name="Title 27">
            <a:extLst>
              <a:ext uri="{FF2B5EF4-FFF2-40B4-BE49-F238E27FC236}">
                <a16:creationId xmlns:a16="http://schemas.microsoft.com/office/drawing/2014/main" id="{251AB3DE-8F16-CD42-93A4-92A7D85DE740}"/>
              </a:ext>
            </a:extLst>
          </p:cNvPr>
          <p:cNvSpPr txBox="1">
            <a:spLocks/>
          </p:cNvSpPr>
          <p:nvPr/>
        </p:nvSpPr>
        <p:spPr>
          <a:xfrm>
            <a:off x="190291" y="263525"/>
            <a:ext cx="354729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Holistic approach</a:t>
            </a:r>
          </a:p>
        </p:txBody>
      </p:sp>
    </p:spTree>
    <p:extLst>
      <p:ext uri="{BB962C8B-B14F-4D97-AF65-F5344CB8AC3E}">
        <p14:creationId xmlns:p14="http://schemas.microsoft.com/office/powerpoint/2010/main" val="1709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247025"/>
            <a:ext cx="5922430" cy="5478423"/>
          </a:xfrm>
          <a:prstGeom prst="rect">
            <a:avLst/>
          </a:prstGeom>
          <a:ln>
            <a:noFill/>
          </a:ln>
        </p:spPr>
        <p:txBody>
          <a:bodyPr wrap="square">
            <a:spAutoFit/>
          </a:bodyPr>
          <a:lstStyle/>
          <a:p>
            <a:pPr marL="463550" indent="-446088">
              <a:spcBef>
                <a:spcPts val="1200"/>
              </a:spcBef>
              <a:buFont typeface="+mj-lt"/>
              <a:buAutoNum type="arabicPeriod"/>
            </a:pPr>
            <a:r>
              <a:rPr lang="en-US" altLang="en-US" sz="2000" dirty="0">
                <a:ea typeface="ＭＳ Ｐゴシック" charset="-128"/>
              </a:rPr>
              <a:t>Waste Prevention</a:t>
            </a:r>
          </a:p>
          <a:p>
            <a:pPr marL="463550" indent="-446088">
              <a:spcBef>
                <a:spcPts val="1200"/>
              </a:spcBef>
              <a:buFont typeface="+mj-lt"/>
              <a:buAutoNum type="arabicPeriod"/>
            </a:pPr>
            <a:r>
              <a:rPr lang="en-US" altLang="en-US" sz="2000" dirty="0">
                <a:ea typeface="ＭＳ Ｐゴシック" charset="-128"/>
              </a:rPr>
              <a:t>Atom Economy</a:t>
            </a:r>
          </a:p>
          <a:p>
            <a:pPr marL="463550" indent="-446088">
              <a:spcBef>
                <a:spcPts val="1200"/>
              </a:spcBef>
              <a:buFont typeface="+mj-lt"/>
              <a:buAutoNum type="arabicPeriod"/>
            </a:pPr>
            <a:r>
              <a:rPr lang="en-US" altLang="en-US" sz="2000" dirty="0">
                <a:ea typeface="ＭＳ Ｐゴシック" charset="-128"/>
              </a:rPr>
              <a:t>Less Hazardous Chemical Synthesis</a:t>
            </a:r>
          </a:p>
          <a:p>
            <a:pPr marL="463550" indent="-446088">
              <a:spcBef>
                <a:spcPts val="1200"/>
              </a:spcBef>
              <a:buFont typeface="+mj-lt"/>
              <a:buAutoNum type="arabicPeriod"/>
            </a:pPr>
            <a:r>
              <a:rPr lang="en-US" altLang="en-US" sz="2000" dirty="0">
                <a:ea typeface="ＭＳ Ｐゴシック" charset="-128"/>
              </a:rPr>
              <a:t>Designing Safer Chemicals</a:t>
            </a:r>
          </a:p>
          <a:p>
            <a:pPr marL="463550" indent="-446088">
              <a:spcBef>
                <a:spcPts val="1200"/>
              </a:spcBef>
              <a:buFont typeface="+mj-lt"/>
              <a:buAutoNum type="arabicPeriod"/>
            </a:pPr>
            <a:r>
              <a:rPr lang="en-US" altLang="en-US" sz="2000" dirty="0">
                <a:ea typeface="ＭＳ Ｐゴシック" charset="-128"/>
              </a:rPr>
              <a:t>Safer Solvents and Auxiliaries</a:t>
            </a:r>
          </a:p>
          <a:p>
            <a:pPr marL="463550" indent="-446088">
              <a:spcBef>
                <a:spcPts val="1200"/>
              </a:spcBef>
              <a:buFont typeface="+mj-lt"/>
              <a:buAutoNum type="arabicPeriod"/>
            </a:pPr>
            <a:r>
              <a:rPr lang="en-US" altLang="en-US" sz="2000" dirty="0">
                <a:ea typeface="ＭＳ Ｐゴシック" charset="-128"/>
              </a:rPr>
              <a:t>Design for Energy Efficiency</a:t>
            </a:r>
          </a:p>
          <a:p>
            <a:pPr marL="463550" indent="-446088">
              <a:spcBef>
                <a:spcPts val="1200"/>
              </a:spcBef>
              <a:buFont typeface="+mj-lt"/>
              <a:buAutoNum type="arabicPeriod"/>
            </a:pPr>
            <a:r>
              <a:rPr lang="en-US" altLang="en-US" sz="2000" dirty="0">
                <a:ea typeface="ＭＳ Ｐゴシック" charset="-128"/>
              </a:rPr>
              <a:t>Use of Renewable Feedstocks</a:t>
            </a:r>
          </a:p>
          <a:p>
            <a:pPr marL="463550" indent="-446088">
              <a:spcBef>
                <a:spcPts val="1200"/>
              </a:spcBef>
              <a:buFont typeface="+mj-lt"/>
              <a:buAutoNum type="arabicPeriod"/>
            </a:pPr>
            <a:r>
              <a:rPr lang="en-US" altLang="en-US" sz="2000" dirty="0">
                <a:ea typeface="ＭＳ Ｐゴシック" charset="-128"/>
              </a:rPr>
              <a:t>Reduce Derivatives</a:t>
            </a:r>
          </a:p>
          <a:p>
            <a:pPr marL="463550" indent="-446088">
              <a:spcBef>
                <a:spcPts val="1200"/>
              </a:spcBef>
              <a:buFont typeface="+mj-lt"/>
              <a:buAutoNum type="arabicPeriod"/>
            </a:pPr>
            <a:r>
              <a:rPr lang="en-US" altLang="en-US" sz="2000" dirty="0">
                <a:ea typeface="ＭＳ Ｐゴシック" charset="-128"/>
              </a:rPr>
              <a:t>Catalysis</a:t>
            </a:r>
          </a:p>
          <a:p>
            <a:pPr marL="463550" indent="-446088">
              <a:spcBef>
                <a:spcPts val="1200"/>
              </a:spcBef>
              <a:buFont typeface="+mj-lt"/>
              <a:buAutoNum type="arabicPeriod"/>
            </a:pPr>
            <a:r>
              <a:rPr lang="en-US" altLang="en-US" sz="2000" dirty="0">
                <a:ea typeface="ＭＳ Ｐゴシック" charset="-128"/>
              </a:rPr>
              <a:t>Design for Degradation</a:t>
            </a:r>
          </a:p>
          <a:p>
            <a:pPr marL="463550" indent="-446088">
              <a:spcBef>
                <a:spcPts val="1200"/>
              </a:spcBef>
              <a:buFont typeface="+mj-lt"/>
              <a:buAutoNum type="arabicPeriod"/>
            </a:pPr>
            <a:r>
              <a:rPr lang="en-US" altLang="en-US" sz="2000" dirty="0">
                <a:ea typeface="ＭＳ Ｐゴシック" charset="-128"/>
              </a:rPr>
              <a:t>Real-time Analysis for Pollution Prevention</a:t>
            </a:r>
          </a:p>
          <a:p>
            <a:pPr marL="463550" indent="-446088">
              <a:spcBef>
                <a:spcPts val="12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13583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325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851" y="2381412"/>
            <a:ext cx="10346296" cy="954107"/>
          </a:xfrm>
          <a:prstGeom prst="rect">
            <a:avLst/>
          </a:prstGeom>
          <a:noFill/>
        </p:spPr>
        <p:txBody>
          <a:bodyPr wrap="square" rtlCol="0">
            <a:spAutoFit/>
          </a:bodyPr>
          <a:lstStyle/>
          <a:p>
            <a:pPr algn="ctr"/>
            <a:r>
              <a:rPr lang="en-US" sz="2800" dirty="0"/>
              <a:t>Waste is anything that is a leftover from the product/process and cannot be re-used.</a:t>
            </a:r>
          </a:p>
        </p:txBody>
      </p:sp>
      <p:sp>
        <p:nvSpPr>
          <p:cNvPr id="7" name="Rectangle 3">
            <a:extLst>
              <a:ext uri="{FF2B5EF4-FFF2-40B4-BE49-F238E27FC236}">
                <a16:creationId xmlns:a16="http://schemas.microsoft.com/office/drawing/2014/main" id="{726FD63A-B954-4F18-BB5D-4DBB6B1912AE}"/>
              </a:ext>
            </a:extLst>
          </p:cNvPr>
          <p:cNvSpPr txBox="1">
            <a:spLocks noChangeArrowheads="1"/>
          </p:cNvSpPr>
          <p:nvPr/>
        </p:nvSpPr>
        <p:spPr>
          <a:xfrm>
            <a:off x="1456116" y="3401119"/>
            <a:ext cx="4773285" cy="359069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x-none" sz="2600" b="1" dirty="0">
                <a:ea typeface="ＭＳ Ｐゴシック" charset="-128"/>
              </a:rPr>
              <a:t>Waste can be produced in any stage of a process life-cycle:</a:t>
            </a:r>
            <a:endParaRPr lang="en-US" altLang="x-none" sz="500" dirty="0">
              <a:ea typeface="ＭＳ Ｐゴシック" charset="-128"/>
            </a:endParaRPr>
          </a:p>
          <a:p>
            <a:pPr marL="265113" indent="-93663" algn="l">
              <a:lnSpc>
                <a:spcPct val="100000"/>
              </a:lnSpc>
              <a:buFont typeface="Arial" panose="020B0604020202020204" pitchFamily="34" charset="0"/>
              <a:buChar char="•"/>
            </a:pPr>
            <a:r>
              <a:rPr lang="en-US" altLang="x-none" sz="2200" dirty="0">
                <a:ea typeface="ＭＳ Ｐゴシック" charset="-128"/>
              </a:rPr>
              <a:t>  Origins of feedstock</a:t>
            </a:r>
          </a:p>
          <a:p>
            <a:pPr marL="265113" indent="-93663" algn="l">
              <a:lnSpc>
                <a:spcPct val="100000"/>
              </a:lnSpc>
              <a:buFont typeface="Arial" panose="020B0604020202020204" pitchFamily="34" charset="0"/>
              <a:buChar char="•"/>
            </a:pPr>
            <a:r>
              <a:rPr lang="en-US" altLang="x-none" sz="2200" dirty="0">
                <a:ea typeface="ＭＳ Ｐゴシック" charset="-128"/>
              </a:rPr>
              <a:t>  Manufacturing</a:t>
            </a:r>
          </a:p>
          <a:p>
            <a:pPr marL="265113" indent="-93663" algn="l">
              <a:lnSpc>
                <a:spcPct val="100000"/>
              </a:lnSpc>
              <a:buFont typeface="Arial" panose="020B0604020202020204" pitchFamily="34" charset="0"/>
              <a:buChar char="•"/>
            </a:pPr>
            <a:r>
              <a:rPr lang="en-US" altLang="x-none" sz="2200" dirty="0">
                <a:ea typeface="ＭＳ Ｐゴシック" charset="-128"/>
              </a:rPr>
              <a:t>  Distribution</a:t>
            </a:r>
          </a:p>
          <a:p>
            <a:pPr marL="265113" indent="-93663" algn="l">
              <a:lnSpc>
                <a:spcPct val="100000"/>
              </a:lnSpc>
              <a:buFont typeface="Arial" panose="020B0604020202020204" pitchFamily="34" charset="0"/>
              <a:buChar char="•"/>
            </a:pPr>
            <a:r>
              <a:rPr lang="en-US" altLang="x-none" sz="2200" dirty="0">
                <a:ea typeface="ＭＳ Ｐゴシック" charset="-128"/>
              </a:rPr>
              <a:t>  Use</a:t>
            </a:r>
          </a:p>
          <a:p>
            <a:pPr marL="265113" indent="-93663" algn="l">
              <a:lnSpc>
                <a:spcPct val="100000"/>
              </a:lnSpc>
              <a:buFont typeface="Arial" panose="020B0604020202020204" pitchFamily="34" charset="0"/>
              <a:buChar char="•"/>
            </a:pPr>
            <a:r>
              <a:rPr lang="en-US" altLang="x-none" sz="2200" dirty="0">
                <a:ea typeface="ＭＳ Ｐゴシック" charset="-128"/>
              </a:rPr>
              <a:t>  End of life</a:t>
            </a:r>
          </a:p>
          <a:p>
            <a:pPr marL="457200" indent="-457200" algn="l">
              <a:buFont typeface="Arial" panose="020B0604020202020204" pitchFamily="34" charset="0"/>
              <a:buChar char="•"/>
            </a:pPr>
            <a:endParaRPr lang="en-US" altLang="x-none" sz="2800" dirty="0">
              <a:ea typeface="ＭＳ Ｐゴシック" charset="-128"/>
            </a:endParaRPr>
          </a:p>
        </p:txBody>
      </p:sp>
      <p:sp>
        <p:nvSpPr>
          <p:cNvPr id="8" name="TextBox 7"/>
          <p:cNvSpPr txBox="1"/>
          <p:nvPr/>
        </p:nvSpPr>
        <p:spPr>
          <a:xfrm>
            <a:off x="7020914" y="3420683"/>
            <a:ext cx="4105338" cy="2051844"/>
          </a:xfrm>
          <a:prstGeom prst="rect">
            <a:avLst/>
          </a:prstGeom>
          <a:noFill/>
        </p:spPr>
        <p:txBody>
          <a:bodyPr wrap="square" rtlCol="0">
            <a:spAutoFit/>
          </a:bodyPr>
          <a:lstStyle/>
          <a:p>
            <a:r>
              <a:rPr lang="en-US" sz="2600" b="1" dirty="0"/>
              <a:t>When is waste </a:t>
            </a:r>
            <a:r>
              <a:rPr lang="en-US" sz="2600" b="1" i="1" dirty="0"/>
              <a:t>not </a:t>
            </a:r>
            <a:r>
              <a:rPr lang="en-US" sz="2600" b="1" dirty="0"/>
              <a:t>waste?</a:t>
            </a:r>
          </a:p>
          <a:p>
            <a:pPr marL="265176" indent="-228600" defTabSz="457200">
              <a:spcBef>
                <a:spcPts val="750"/>
              </a:spcBef>
              <a:buFont typeface="Arial" panose="020B0604020202020204" pitchFamily="34" charset="0"/>
              <a:buChar char="•"/>
            </a:pPr>
            <a:r>
              <a:rPr lang="en-US" sz="2200" dirty="0"/>
              <a:t>When it can be reused, becoming a feedstock.</a:t>
            </a:r>
          </a:p>
          <a:p>
            <a:pPr marL="265176" indent="-228600" defTabSz="457200">
              <a:spcBef>
                <a:spcPts val="750"/>
              </a:spcBef>
              <a:buFont typeface="Arial" panose="020B0604020202020204" pitchFamily="34" charset="0"/>
              <a:buChar char="•"/>
            </a:pPr>
            <a:r>
              <a:rPr lang="en-US" sz="2200" dirty="0"/>
              <a:t>When it can be reduced or completely eliminated.</a:t>
            </a:r>
          </a:p>
        </p:txBody>
      </p:sp>
      <p:pic>
        <p:nvPicPr>
          <p:cNvPr id="6" name="Picture 5">
            <a:extLst>
              <a:ext uri="{FF2B5EF4-FFF2-40B4-BE49-F238E27FC236}">
                <a16:creationId xmlns:a16="http://schemas.microsoft.com/office/drawing/2014/main" id="{CB3DD552-BF8E-4D41-81A3-4FC2342439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733" y="145884"/>
            <a:ext cx="1900766" cy="1236643"/>
          </a:xfrm>
          <a:prstGeom prst="rect">
            <a:avLst/>
          </a:prstGeom>
        </p:spPr>
      </p:pic>
      <p:sp>
        <p:nvSpPr>
          <p:cNvPr id="3" name="Rectangle 2">
            <a:extLst>
              <a:ext uri="{FF2B5EF4-FFF2-40B4-BE49-F238E27FC236}">
                <a16:creationId xmlns:a16="http://schemas.microsoft.com/office/drawing/2014/main" id="{11375246-C010-47AC-B73A-565C1038B2D3}"/>
              </a:ext>
            </a:extLst>
          </p:cNvPr>
          <p:cNvSpPr/>
          <p:nvPr/>
        </p:nvSpPr>
        <p:spPr>
          <a:xfrm>
            <a:off x="2406499" y="338727"/>
            <a:ext cx="3956276" cy="707886"/>
          </a:xfrm>
          <a:prstGeom prst="rect">
            <a:avLst/>
          </a:prstGeom>
        </p:spPr>
        <p:txBody>
          <a:bodyPr wrap="none">
            <a:spAutoFit/>
          </a:bodyPr>
          <a:lstStyle/>
          <a:p>
            <a:pPr lvl="0"/>
            <a:r>
              <a:rPr lang="en-US" altLang="en-US" sz="4000" b="1" dirty="0">
                <a:solidFill>
                  <a:srgbClr val="00728A"/>
                </a:solidFill>
                <a:latin typeface="Calibri" charset="0"/>
                <a:ea typeface="ＭＳ Ｐゴシック" charset="-128"/>
              </a:rPr>
              <a:t>Waste Prevention</a:t>
            </a:r>
          </a:p>
        </p:txBody>
      </p:sp>
      <p:cxnSp>
        <p:nvCxnSpPr>
          <p:cNvPr id="5" name="Straight Connector 4">
            <a:extLst>
              <a:ext uri="{FF2B5EF4-FFF2-40B4-BE49-F238E27FC236}">
                <a16:creationId xmlns:a16="http://schemas.microsoft.com/office/drawing/2014/main" id="{49CC86E0-4086-4CF4-B9D2-F93B2776B985}"/>
              </a:ext>
            </a:extLst>
          </p:cNvPr>
          <p:cNvCxnSpPr>
            <a:cxnSpLocks/>
          </p:cNvCxnSpPr>
          <p:nvPr/>
        </p:nvCxnSpPr>
        <p:spPr>
          <a:xfrm>
            <a:off x="0" y="1611093"/>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1" name="Title 10">
            <a:extLst>
              <a:ext uri="{FF2B5EF4-FFF2-40B4-BE49-F238E27FC236}">
                <a16:creationId xmlns:a16="http://schemas.microsoft.com/office/drawing/2014/main" id="{67914686-3BFA-4489-BCC6-D1D4E0186612}"/>
              </a:ext>
            </a:extLst>
          </p:cNvPr>
          <p:cNvSpPr>
            <a:spLocks noGrp="1"/>
          </p:cNvSpPr>
          <p:nvPr>
            <p:ph type="ctrTitle"/>
          </p:nvPr>
        </p:nvSpPr>
        <p:spPr>
          <a:xfrm>
            <a:off x="1523999" y="1577208"/>
            <a:ext cx="9144000" cy="735982"/>
          </a:xfrm>
        </p:spPr>
        <p:txBody>
          <a:bodyPr>
            <a:normAutofit/>
          </a:bodyPr>
          <a:lstStyle/>
          <a:p>
            <a:r>
              <a:rPr lang="en-US" sz="4000" b="1" dirty="0"/>
              <a:t>What is waste?</a:t>
            </a:r>
          </a:p>
        </p:txBody>
      </p:sp>
    </p:spTree>
    <p:extLst>
      <p:ext uri="{BB962C8B-B14F-4D97-AF65-F5344CB8AC3E}">
        <p14:creationId xmlns:p14="http://schemas.microsoft.com/office/powerpoint/2010/main" val="387598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sp>
        <p:nvSpPr>
          <p:cNvPr id="9" name="TextBox 8"/>
          <p:cNvSpPr txBox="1"/>
          <p:nvPr/>
        </p:nvSpPr>
        <p:spPr>
          <a:xfrm>
            <a:off x="855595" y="3080610"/>
            <a:ext cx="5240405" cy="320344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Conventional sildenafil citrate synthesis included:</a:t>
            </a:r>
          </a:p>
          <a:p>
            <a:pPr marL="290513" indent="-153988">
              <a:spcBef>
                <a:spcPts val="100"/>
              </a:spcBef>
              <a:buFont typeface="Arial" charset="0"/>
              <a:buChar char="•"/>
            </a:pPr>
            <a:r>
              <a:rPr lang="en-US" dirty="0"/>
              <a:t>11 step synthesis, which gave a 4.2% overall yield.</a:t>
            </a:r>
          </a:p>
          <a:p>
            <a:pPr marL="290513" indent="-153988">
              <a:spcBef>
                <a:spcPts val="100"/>
              </a:spcBef>
              <a:buFont typeface="Arial" charset="0"/>
              <a:buChar char="•"/>
            </a:pPr>
            <a:r>
              <a:rPr lang="en-US" dirty="0"/>
              <a:t>Tin chloride, a heavy metal and a major environmental polluter.</a:t>
            </a:r>
          </a:p>
          <a:p>
            <a:pPr marL="290513" indent="-153988">
              <a:spcBef>
                <a:spcPts val="100"/>
              </a:spcBef>
              <a:buFont typeface="Arial" charset="0"/>
              <a:buChar char="•"/>
            </a:pPr>
            <a:r>
              <a:rPr lang="en-US" dirty="0"/>
              <a:t>The use of stoichiometric quantities of thionyl chloride in a solvent. This has a high environmental impact.</a:t>
            </a:r>
          </a:p>
          <a:p>
            <a:pPr marL="290513" indent="-153988">
              <a:spcBef>
                <a:spcPts val="100"/>
              </a:spcBef>
              <a:buFont typeface="Arial" charset="0"/>
              <a:buChar char="•"/>
            </a:pPr>
            <a:r>
              <a:rPr lang="en-US" dirty="0"/>
              <a:t>Hydrogen peroxide, which causes burns upon skin contact and is a fire and transportation hazard, especially when in contact with organic materials.</a:t>
            </a:r>
          </a:p>
          <a:p>
            <a:pPr marL="290513" indent="-153988">
              <a:spcBef>
                <a:spcPts val="100"/>
              </a:spcBef>
              <a:buFont typeface="Arial" charset="0"/>
              <a:buChar char="•"/>
            </a:pPr>
            <a:r>
              <a:rPr lang="en-US" dirty="0"/>
              <a:t>Produced over 1300 L of waste per 1 kg of product.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6381424" y="2957500"/>
            <a:ext cx="1457758" cy="3196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093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5" name="Rectangle 4"/>
          <p:cNvSpPr/>
          <p:nvPr/>
        </p:nvSpPr>
        <p:spPr>
          <a:xfrm>
            <a:off x="9906293" y="4892272"/>
            <a:ext cx="1056233" cy="14263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2952" y="3320527"/>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sp>
        <p:nvSpPr>
          <p:cNvPr id="14" name="TextBox 13"/>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 production - Pfizer  </a:t>
            </a:r>
          </a:p>
        </p:txBody>
      </p:sp>
    </p:spTree>
    <p:extLst>
      <p:ext uri="{BB962C8B-B14F-4D97-AF65-F5344CB8AC3E}">
        <p14:creationId xmlns:p14="http://schemas.microsoft.com/office/powerpoint/2010/main" val="398850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60216"/>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12115" y="1604188"/>
            <a:ext cx="1220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63912" y="4348137"/>
            <a:ext cx="2008386" cy="1999017"/>
          </a:xfrm>
          <a:prstGeom prst="rect">
            <a:avLst/>
          </a:prstGeom>
        </p:spPr>
      </p:pic>
      <p:sp>
        <p:nvSpPr>
          <p:cNvPr id="7" name="TextBox 6"/>
          <p:cNvSpPr txBox="1"/>
          <p:nvPr/>
        </p:nvSpPr>
        <p:spPr>
          <a:xfrm>
            <a:off x="602952" y="2180095"/>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71271" y="2064729"/>
            <a:ext cx="5765181" cy="4282425"/>
          </a:xfrm>
          <a:prstGeom prst="rect">
            <a:avLst/>
          </a:prstGeom>
        </p:spPr>
      </p:pic>
      <p:sp>
        <p:nvSpPr>
          <p:cNvPr id="10" name="TextBox 9"/>
          <p:cNvSpPr txBox="1"/>
          <p:nvPr/>
        </p:nvSpPr>
        <p:spPr>
          <a:xfrm>
            <a:off x="685800" y="6536741"/>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12" name="Rectangle 11"/>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sp>
        <p:nvSpPr>
          <p:cNvPr id="13" name="TextBox 12"/>
          <p:cNvSpPr txBox="1"/>
          <p:nvPr/>
        </p:nvSpPr>
        <p:spPr>
          <a:xfrm>
            <a:off x="735471" y="1622489"/>
            <a:ext cx="7422206" cy="461665"/>
          </a:xfrm>
          <a:prstGeom prst="rect">
            <a:avLst/>
          </a:prstGeom>
          <a:noFill/>
        </p:spPr>
        <p:txBody>
          <a:bodyPr wrap="square" rtlCol="0">
            <a:spAutoFit/>
          </a:bodyPr>
          <a:lstStyle/>
          <a:p>
            <a:r>
              <a:rPr lang="en-US" sz="2400" b="1" dirty="0">
                <a:solidFill>
                  <a:srgbClr val="002060"/>
                </a:solidFill>
              </a:rPr>
              <a:t>Case study: </a:t>
            </a:r>
            <a:r>
              <a:rPr lang="en-US" sz="2400" dirty="0">
                <a:solidFill>
                  <a:srgbClr val="002060"/>
                </a:solidFill>
              </a:rPr>
              <a:t>Sildenafil citrate</a:t>
            </a:r>
            <a:r>
              <a:rPr lang="en-US" sz="2400">
                <a:solidFill>
                  <a:srgbClr val="002060"/>
                </a:solidFill>
              </a:rPr>
              <a:t> production - </a:t>
            </a:r>
            <a:r>
              <a:rPr lang="en-US" sz="2400" dirty="0">
                <a:solidFill>
                  <a:srgbClr val="002060"/>
                </a:solidFill>
              </a:rPr>
              <a:t>Pfizer  </a:t>
            </a:r>
          </a:p>
        </p:txBody>
      </p:sp>
    </p:spTree>
    <p:extLst>
      <p:ext uri="{BB962C8B-B14F-4D97-AF65-F5344CB8AC3E}">
        <p14:creationId xmlns:p14="http://schemas.microsoft.com/office/powerpoint/2010/main" val="3148850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sp>
        <p:nvSpPr>
          <p:cNvPr id="9" name="TextBox 8"/>
          <p:cNvSpPr txBox="1"/>
          <p:nvPr/>
        </p:nvSpPr>
        <p:spPr>
          <a:xfrm>
            <a:off x="714462" y="2167521"/>
            <a:ext cx="11345116" cy="2554545"/>
          </a:xfrm>
          <a:prstGeom prst="rect">
            <a:avLst/>
          </a:prstGeom>
          <a:noFill/>
        </p:spPr>
        <p:txBody>
          <a:bodyPr wrap="square" rtlCol="0">
            <a:spAutoFit/>
          </a:bodyPr>
          <a:lstStyle/>
          <a:p>
            <a:r>
              <a:rPr lang="en-US" sz="2000" dirty="0"/>
              <a:t>In 1990 Barry </a:t>
            </a:r>
            <a:r>
              <a:rPr lang="en-US" sz="2000" dirty="0" err="1"/>
              <a:t>Trost</a:t>
            </a:r>
            <a:r>
              <a:rPr lang="en-US" sz="2000" dirty="0"/>
              <a:t> introduced the concept of synthetic efficiency: Atom Economy (AE). It refers to the concept of maximizing the use of raw materials so that the final product contains the maximum number of atoms from the reactants.</a:t>
            </a:r>
          </a:p>
          <a:p>
            <a:endParaRPr lang="en-US" sz="2000" dirty="0"/>
          </a:p>
          <a:p>
            <a:r>
              <a:rPr lang="en-US" sz="2000" dirty="0"/>
              <a:t>The ideal reaction would incorporate all of the atoms of the reactants.</a:t>
            </a:r>
          </a:p>
          <a:p>
            <a:endParaRPr lang="en-US" sz="2000" dirty="0"/>
          </a:p>
          <a:p>
            <a:r>
              <a:rPr lang="en-US" sz="2000" dirty="0"/>
              <a:t>The AE is measured as the ratio of the molecular weight of the desired product over the molecular weights of all reactants used in the reaction.</a:t>
            </a:r>
          </a:p>
        </p:txBody>
      </p:sp>
      <p:sp>
        <p:nvSpPr>
          <p:cNvPr id="2" name="TextBox 1"/>
          <p:cNvSpPr txBox="1"/>
          <p:nvPr/>
        </p:nvSpPr>
        <p:spPr>
          <a:xfrm>
            <a:off x="714462" y="5093262"/>
            <a:ext cx="11051202" cy="1015663"/>
          </a:xfrm>
          <a:prstGeom prst="rect">
            <a:avLst/>
          </a:prstGeom>
          <a:noFill/>
        </p:spPr>
        <p:txBody>
          <a:bodyPr wrap="square" rtlCol="0">
            <a:spAutoFit/>
          </a:bodyPr>
          <a:lstStyle/>
          <a:p>
            <a:r>
              <a:rPr lang="en-US" sz="2000" b="1" dirty="0"/>
              <a:t>Additional considerations when designing a green reaction:</a:t>
            </a:r>
          </a:p>
          <a:p>
            <a:r>
              <a:rPr lang="en-US" sz="2000" dirty="0"/>
              <a:t>Generation of co-products and waste, toxicity of co-products and waste, energy needs, purification steps, solvent and catalyst usage</a:t>
            </a:r>
          </a:p>
        </p:txBody>
      </p:sp>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9919100" y="0"/>
            <a:ext cx="1846564" cy="1846564"/>
          </a:xfrm>
          <a:prstGeom prst="rect">
            <a:avLst/>
          </a:prstGeom>
        </p:spPr>
      </p:pic>
      <p:sp>
        <p:nvSpPr>
          <p:cNvPr id="6" name="Rectangle 5"/>
          <p:cNvSpPr/>
          <p:nvPr/>
        </p:nvSpPr>
        <p:spPr>
          <a:xfrm>
            <a:off x="10216345" y="1848428"/>
            <a:ext cx="1252074" cy="369332"/>
          </a:xfrm>
          <a:prstGeom prst="rect">
            <a:avLst/>
          </a:prstGeom>
        </p:spPr>
        <p:txBody>
          <a:bodyPr wrap="none">
            <a:spAutoFit/>
          </a:bodyPr>
          <a:lstStyle/>
          <a:p>
            <a:r>
              <a:rPr lang="en-US" i="1" dirty="0"/>
              <a:t>Barry </a:t>
            </a:r>
            <a:r>
              <a:rPr lang="en-US" i="1" dirty="0" err="1"/>
              <a:t>Trost</a:t>
            </a:r>
            <a:r>
              <a:rPr lang="en-US" i="1" dirty="0"/>
              <a:t> </a:t>
            </a:r>
          </a:p>
        </p:txBody>
      </p:sp>
    </p:spTree>
    <p:extLst>
      <p:ext uri="{BB962C8B-B14F-4D97-AF65-F5344CB8AC3E}">
        <p14:creationId xmlns:p14="http://schemas.microsoft.com/office/powerpoint/2010/main" val="805577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6558" y="385099"/>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312" y="56444"/>
            <a:ext cx="2112246" cy="1382561"/>
          </a:xfrm>
          <a:prstGeom prst="rect">
            <a:avLst/>
          </a:prstGeom>
        </p:spPr>
      </p:pic>
      <p:sp>
        <p:nvSpPr>
          <p:cNvPr id="6" name="Rectangle 5"/>
          <p:cNvSpPr/>
          <p:nvPr/>
        </p:nvSpPr>
        <p:spPr>
          <a:xfrm>
            <a:off x="1552073" y="1681059"/>
            <a:ext cx="9156031" cy="830997"/>
          </a:xfrm>
          <a:prstGeom prst="rect">
            <a:avLst/>
          </a:prstGeom>
        </p:spPr>
        <p:txBody>
          <a:bodyPr wrap="square">
            <a:spAutoFit/>
          </a:bodyPr>
          <a:lstStyle/>
          <a:p>
            <a:pPr algn="ctr"/>
            <a:r>
              <a:rPr lang="en-US" altLang="en-US" sz="2400" b="1" dirty="0">
                <a:latin typeface="Calibri" charset="0"/>
                <a:ea typeface="ＭＳ Ｐゴシック" charset="-128"/>
              </a:rPr>
              <a:t>Synthetic methods should be designed to maximize the incorporation of all materials used in the process into the final product.</a:t>
            </a:r>
            <a:endParaRPr lang="en-US" sz="2400" b="1" dirty="0"/>
          </a:p>
        </p:txBody>
      </p:sp>
      <p:cxnSp>
        <p:nvCxnSpPr>
          <p:cNvPr id="8" name="Straight Connector 7">
            <a:extLst>
              <a:ext uri="{FF2B5EF4-FFF2-40B4-BE49-F238E27FC236}">
                <a16:creationId xmlns:a16="http://schemas.microsoft.com/office/drawing/2014/main" id="{BD6E0DB7-242A-44A6-955B-86C39EEAA2CA}"/>
              </a:ext>
            </a:extLst>
          </p:cNvPr>
          <p:cNvCxnSpPr>
            <a:cxnSpLocks/>
          </p:cNvCxnSpPr>
          <p:nvPr/>
        </p:nvCxnSpPr>
        <p:spPr>
          <a:xfrm>
            <a:off x="0" y="16033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03CEF2-C8FC-4C37-B5FD-4D701E7CDF9E}"/>
              </a:ext>
            </a:extLst>
          </p:cNvPr>
          <p:cNvSpPr txBox="1"/>
          <p:nvPr/>
        </p:nvSpPr>
        <p:spPr>
          <a:xfrm>
            <a:off x="686522" y="6522161"/>
            <a:ext cx="3127972" cy="276999"/>
          </a:xfrm>
          <a:prstGeom prst="rect">
            <a:avLst/>
          </a:prstGeom>
          <a:noFill/>
        </p:spPr>
        <p:txBody>
          <a:bodyPr wrap="none" rtlCol="0">
            <a:spAutoFit/>
          </a:bodyPr>
          <a:lstStyle/>
          <a:p>
            <a:r>
              <a:rPr lang="en-US" sz="1200" dirty="0">
                <a:solidFill>
                  <a:schemeClr val="bg1">
                    <a:lumMod val="50000"/>
                  </a:schemeClr>
                </a:solidFill>
              </a:rPr>
              <a:t>Image: Wikimedia Commons, Author: Astrid 91</a:t>
            </a:r>
          </a:p>
        </p:txBody>
      </p:sp>
      <p:grpSp>
        <p:nvGrpSpPr>
          <p:cNvPr id="20" name="Group 19">
            <a:extLst>
              <a:ext uri="{FF2B5EF4-FFF2-40B4-BE49-F238E27FC236}">
                <a16:creationId xmlns:a16="http://schemas.microsoft.com/office/drawing/2014/main" id="{914CBEA9-CC22-3E4E-BCCD-460362284019}"/>
              </a:ext>
            </a:extLst>
          </p:cNvPr>
          <p:cNvGrpSpPr/>
          <p:nvPr/>
        </p:nvGrpSpPr>
        <p:grpSpPr>
          <a:xfrm>
            <a:off x="2625246" y="2727798"/>
            <a:ext cx="6941507" cy="3700064"/>
            <a:chOff x="2625246" y="2727798"/>
            <a:chExt cx="6941507" cy="3700064"/>
          </a:xfrm>
        </p:grpSpPr>
        <p:pic>
          <p:nvPicPr>
            <p:cNvPr id="13" name="Picture 12">
              <a:extLst>
                <a:ext uri="{FF2B5EF4-FFF2-40B4-BE49-F238E27FC236}">
                  <a16:creationId xmlns:a16="http://schemas.microsoft.com/office/drawing/2014/main" id="{8FF56F16-54C1-4175-8FAE-323604896212}"/>
                </a:ext>
              </a:extLst>
            </p:cNvPr>
            <p:cNvPicPr>
              <a:picLocks noChangeAspect="1"/>
            </p:cNvPicPr>
            <p:nvPr/>
          </p:nvPicPr>
          <p:blipFill>
            <a:blip r:embed="rId3"/>
            <a:stretch>
              <a:fillRect/>
            </a:stretch>
          </p:blipFill>
          <p:spPr>
            <a:xfrm>
              <a:off x="2625246" y="2727798"/>
              <a:ext cx="6941507" cy="3700064"/>
            </a:xfrm>
            <a:prstGeom prst="rect">
              <a:avLst/>
            </a:prstGeom>
          </p:spPr>
        </p:pic>
        <p:cxnSp>
          <p:nvCxnSpPr>
            <p:cNvPr id="3" name="Straight Connector 2">
              <a:extLst>
                <a:ext uri="{FF2B5EF4-FFF2-40B4-BE49-F238E27FC236}">
                  <a16:creationId xmlns:a16="http://schemas.microsoft.com/office/drawing/2014/main" id="{34308FE7-B9B6-EC4E-8942-1EB5DE5D60A9}"/>
                </a:ext>
              </a:extLst>
            </p:cNvPr>
            <p:cNvCxnSpPr/>
            <p:nvPr/>
          </p:nvCxnSpPr>
          <p:spPr>
            <a:xfrm>
              <a:off x="2857500" y="3234690"/>
              <a:ext cx="2377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E4E7B6-6DF7-794F-97B9-A995330A77D7}"/>
                </a:ext>
              </a:extLst>
            </p:cNvPr>
            <p:cNvCxnSpPr>
              <a:cxnSpLocks/>
            </p:cNvCxnSpPr>
            <p:nvPr/>
          </p:nvCxnSpPr>
          <p:spPr>
            <a:xfrm>
              <a:off x="3017520" y="3775710"/>
              <a:ext cx="1985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BDA1E1-3836-AD40-B8AC-B5AED347A215}"/>
                </a:ext>
              </a:extLst>
            </p:cNvPr>
            <p:cNvCxnSpPr>
              <a:cxnSpLocks/>
            </p:cNvCxnSpPr>
            <p:nvPr/>
          </p:nvCxnSpPr>
          <p:spPr>
            <a:xfrm>
              <a:off x="3291840" y="4438650"/>
              <a:ext cx="1463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E3C111-9EBE-FF41-8FCA-E8CF1C7D0ADB}"/>
                </a:ext>
              </a:extLst>
            </p:cNvPr>
            <p:cNvCxnSpPr>
              <a:cxnSpLocks/>
            </p:cNvCxnSpPr>
            <p:nvPr/>
          </p:nvCxnSpPr>
          <p:spPr>
            <a:xfrm>
              <a:off x="3497580" y="4968240"/>
              <a:ext cx="1051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8B7B9D-F86C-8548-894A-86CE5287B2AC}"/>
                </a:ext>
              </a:extLst>
            </p:cNvPr>
            <p:cNvCxnSpPr>
              <a:cxnSpLocks/>
            </p:cNvCxnSpPr>
            <p:nvPr/>
          </p:nvCxnSpPr>
          <p:spPr>
            <a:xfrm>
              <a:off x="3749040" y="5574030"/>
              <a:ext cx="54864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958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sz="half" idx="1"/>
          </p:nvPr>
        </p:nvSpPr>
        <p:spPr>
          <a:xfrm>
            <a:off x="2057400" y="1399387"/>
            <a:ext cx="8077200" cy="1550168"/>
          </a:xfrm>
        </p:spPr>
        <p:txBody>
          <a:bodyPr>
            <a:spAutoFit/>
          </a:bodyPr>
          <a:lstStyle/>
          <a:p>
            <a:pPr marL="0" indent="0" algn="ctr">
              <a:buNone/>
            </a:pPr>
            <a:r>
              <a:rPr lang="en-US" altLang="en-US" sz="2400" dirty="0">
                <a:latin typeface="+mn-lt"/>
              </a:rPr>
              <a:t>Green chemistry is the </a:t>
            </a:r>
            <a:r>
              <a:rPr lang="en-US" altLang="en-US" sz="2400" b="1" dirty="0">
                <a:latin typeface="+mn-lt"/>
              </a:rPr>
              <a:t>design</a:t>
            </a:r>
            <a:r>
              <a:rPr lang="en-US" altLang="en-US" sz="2400" dirty="0">
                <a:latin typeface="+mn-lt"/>
              </a:rPr>
              <a:t> of chemical products and processes to </a:t>
            </a:r>
            <a:r>
              <a:rPr lang="en-US" altLang="en-US" sz="2400" b="1" dirty="0">
                <a:latin typeface="+mn-lt"/>
              </a:rPr>
              <a:t>reduce or eliminate </a:t>
            </a:r>
            <a:r>
              <a:rPr lang="en-US" altLang="en-US" sz="2400" dirty="0">
                <a:latin typeface="+mn-lt"/>
              </a:rPr>
              <a:t>the generation and use of </a:t>
            </a:r>
            <a:r>
              <a:rPr lang="en-US" altLang="en-US" sz="2400" b="1" dirty="0">
                <a:latin typeface="+mn-lt"/>
              </a:rPr>
              <a:t>hazardous substances</a:t>
            </a:r>
            <a:r>
              <a:rPr lang="en-US" altLang="en-US" sz="2400" dirty="0"/>
              <a:t>.</a:t>
            </a:r>
          </a:p>
          <a:p>
            <a:pPr marL="0" indent="0" algn="ctr">
              <a:buNone/>
            </a:pPr>
            <a:r>
              <a:rPr lang="en-US" altLang="en-US" sz="2400" b="1" dirty="0">
                <a:latin typeface="+mn-lt"/>
              </a:rPr>
              <a:t>Hazardous = to human health and environment</a:t>
            </a:r>
          </a:p>
        </p:txBody>
      </p:sp>
      <p:sp>
        <p:nvSpPr>
          <p:cNvPr id="13317" name="TextBox 2"/>
          <p:cNvSpPr txBox="1">
            <a:spLocks noChangeArrowheads="1"/>
          </p:cNvSpPr>
          <p:nvPr/>
        </p:nvSpPr>
        <p:spPr bwMode="auto">
          <a:xfrm>
            <a:off x="6731434" y="6221932"/>
            <a:ext cx="5460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B4074"/>
              </a:buClr>
              <a:buFont typeface="Times" panose="02020603050405020304" pitchFamily="18"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ClrTx/>
              <a:buFontTx/>
              <a:buNone/>
            </a:pPr>
            <a:r>
              <a:rPr lang="en-US" altLang="en-US" sz="1400" dirty="0">
                <a:solidFill>
                  <a:schemeClr val="bg1">
                    <a:lumMod val="50000"/>
                  </a:schemeClr>
                </a:solidFill>
                <a:latin typeface="+mn-lt"/>
              </a:rPr>
              <a:t>Anastas, P. T., Warner, J. C. (2000). Green chemistry: Theory and Practice. </a:t>
            </a:r>
          </a:p>
          <a:p>
            <a:pPr algn="r">
              <a:spcBef>
                <a:spcPct val="0"/>
              </a:spcBef>
              <a:buClrTx/>
              <a:buFontTx/>
              <a:buNone/>
            </a:pPr>
            <a:r>
              <a:rPr lang="en-US" altLang="en-US" sz="1400" dirty="0">
                <a:solidFill>
                  <a:schemeClr val="bg1">
                    <a:lumMod val="50000"/>
                  </a:schemeClr>
                </a:solidFill>
                <a:latin typeface="+mn-lt"/>
              </a:rPr>
              <a:t>New York; Oxford University Press</a:t>
            </a:r>
            <a:r>
              <a:rPr lang="en-US" altLang="en-US" sz="1400" dirty="0">
                <a:solidFill>
                  <a:schemeClr val="bg1">
                    <a:lumMod val="50000"/>
                  </a:schemeClr>
                </a:solidFill>
                <a:latin typeface="Calibri Regular"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3730" y="2899338"/>
            <a:ext cx="2558709" cy="335814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497" y="2961607"/>
            <a:ext cx="2815572" cy="3295875"/>
          </a:xfrm>
          <a:prstGeom prst="rect">
            <a:avLst/>
          </a:prstGeom>
        </p:spPr>
      </p:pic>
      <p:cxnSp>
        <p:nvCxnSpPr>
          <p:cNvPr id="10" name="Straight Connector 9">
            <a:extLst>
              <a:ext uri="{FF2B5EF4-FFF2-40B4-BE49-F238E27FC236}">
                <a16:creationId xmlns:a16="http://schemas.microsoft.com/office/drawing/2014/main" id="{C576652B-8BAB-49F3-8FCE-8CF10A704C9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5CBB55-3DA4-4F2A-8EE1-3E671BEF7BF5}"/>
              </a:ext>
            </a:extLst>
          </p:cNvPr>
          <p:cNvSpPr txBox="1"/>
          <p:nvPr/>
        </p:nvSpPr>
        <p:spPr>
          <a:xfrm>
            <a:off x="3237506" y="156411"/>
            <a:ext cx="5717014" cy="707886"/>
          </a:xfrm>
          <a:prstGeom prst="rect">
            <a:avLst/>
          </a:prstGeom>
          <a:noFill/>
        </p:spPr>
        <p:txBody>
          <a:bodyPr wrap="none" rtlCol="0">
            <a:spAutoFit/>
          </a:bodyPr>
          <a:lstStyle/>
          <a:p>
            <a:pPr algn="ctr"/>
            <a:r>
              <a:rPr lang="en-US" sz="4000" b="1" dirty="0"/>
              <a:t>What is Green Chemistry?</a:t>
            </a:r>
          </a:p>
        </p:txBody>
      </p:sp>
    </p:spTree>
    <p:extLst>
      <p:ext uri="{BB962C8B-B14F-4D97-AF65-F5344CB8AC3E}">
        <p14:creationId xmlns:p14="http://schemas.microsoft.com/office/powerpoint/2010/main" val="76727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sz="half" idx="1"/>
          </p:nvPr>
        </p:nvSpPr>
        <p:spPr>
          <a:xfrm>
            <a:off x="1830974" y="2103815"/>
            <a:ext cx="3909702" cy="369127"/>
          </a:xfrm>
          <a:noFill/>
        </p:spPr>
        <p:txBody>
          <a:bodyPr>
            <a:normAutofit fontScale="77500" lnSpcReduction="20000"/>
          </a:bodyPr>
          <a:lstStyle/>
          <a:p>
            <a:pPr marL="0" indent="0">
              <a:buNone/>
            </a:pPr>
            <a:r>
              <a:rPr lang="en-US" altLang="x-none" sz="2000" b="1" dirty="0">
                <a:latin typeface="Calibri Regular" charset="0"/>
                <a:ea typeface="ＭＳ Ｐゴシック" charset="-128"/>
              </a:rPr>
              <a:t>Conventional synthesis of ibuprofen:</a:t>
            </a:r>
          </a:p>
        </p:txBody>
      </p:sp>
      <p:graphicFrame>
        <p:nvGraphicFramePr>
          <p:cNvPr id="135171" name="Object 2">
            <a:hlinkClick r:id="" action="ppaction://ole?verb=0"/>
          </p:cNvPr>
          <p:cNvGraphicFramePr>
            <a:graphicFrameLocks noGrp="1"/>
          </p:cNvGraphicFramePr>
          <p:nvPr>
            <p:ph sz="half" idx="2"/>
            <p:extLst/>
          </p:nvPr>
        </p:nvGraphicFramePr>
        <p:xfrm>
          <a:off x="2773852" y="3065290"/>
          <a:ext cx="6618120" cy="3383934"/>
        </p:xfrm>
        <a:graphic>
          <a:graphicData uri="http://schemas.openxmlformats.org/presentationml/2006/ole">
            <mc:AlternateContent xmlns:mc="http://schemas.openxmlformats.org/markup-compatibility/2006">
              <mc:Choice xmlns:v="urn:schemas-microsoft-com:vml" Requires="v">
                <p:oleObj spid="_x0000_s6175" name="ISIS/Draw Sketch" r:id="rId4" imgW="7327900" imgH="3746500" progId="ISISServer">
                  <p:embed/>
                </p:oleObj>
              </mc:Choice>
              <mc:Fallback>
                <p:oleObj name="ISIS/Draw Sketch" r:id="rId4" imgW="7327900" imgH="3746500" progId="ISISServer">
                  <p:embed/>
                  <p:pic>
                    <p:nvPicPr>
                      <p:cNvPr id="135171"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773852" y="3065290"/>
                        <a:ext cx="6618120" cy="3383934"/>
                      </a:xfrm>
                      <a:prstGeom prst="rect">
                        <a:avLst/>
                      </a:prstGeom>
                      <a:noFill/>
                      <a:ln>
                        <a:noFill/>
                      </a:ln>
                      <a:effectLst/>
                      <a:extLst>
                        <a:ext uri="{FAA26D3D-D897-4be2-8F04-BA451C77F1D7}">
                          <ma14:placeholderFlag xmlns="" xmlns:ma14="http://schemas.microsoft.com/office/mac/drawingml/2011/main" val="1"/>
                        </a:ext>
                      </a:extLst>
                    </p:spPr>
                  </p:pic>
                </p:oleObj>
              </mc:Fallback>
            </mc:AlternateContent>
          </a:graphicData>
        </a:graphic>
      </p:graphicFrame>
      <p:sp>
        <p:nvSpPr>
          <p:cNvPr id="5" name="Retângulo 4">
            <a:extLst>
              <a:ext uri="{FF2B5EF4-FFF2-40B4-BE49-F238E27FC236}">
                <a16:creationId xmlns:a16="http://schemas.microsoft.com/office/drawing/2014/main" id="{5254F68C-12FA-4F58-92A6-DF4C9FD9BFEB}"/>
              </a:ext>
            </a:extLst>
          </p:cNvPr>
          <p:cNvSpPr/>
          <p:nvPr/>
        </p:nvSpPr>
        <p:spPr>
          <a:xfrm>
            <a:off x="1730477" y="2049957"/>
            <a:ext cx="8686800" cy="4509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1929" y="1628944"/>
            <a:ext cx="3027688"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a:t>
            </a:r>
            <a:r>
              <a:rPr lang="en-US" altLang="x-none" sz="2400" dirty="0">
                <a:solidFill>
                  <a:srgbClr val="002060"/>
                </a:solidFill>
              </a:rPr>
              <a:t> Ibuprofen</a:t>
            </a:r>
          </a:p>
        </p:txBody>
      </p:sp>
      <p:sp>
        <p:nvSpPr>
          <p:cNvPr id="2" name="TextBox 1">
            <a:extLst>
              <a:ext uri="{FF2B5EF4-FFF2-40B4-BE49-F238E27FC236}">
                <a16:creationId xmlns:a16="http://schemas.microsoft.com/office/drawing/2014/main" id="{BAAE6976-09B7-47B7-A7B8-6FE9115822AA}"/>
              </a:ext>
            </a:extLst>
          </p:cNvPr>
          <p:cNvSpPr txBox="1"/>
          <p:nvPr/>
        </p:nvSpPr>
        <p:spPr>
          <a:xfrm>
            <a:off x="1915694" y="2368364"/>
            <a:ext cx="2751651" cy="597599"/>
          </a:xfrm>
          <a:prstGeom prst="rect">
            <a:avLst/>
          </a:prstGeom>
          <a:noFill/>
        </p:spPr>
        <p:txBody>
          <a:bodyPr wrap="square" rtlCol="0">
            <a:spAutoFit/>
          </a:bodyPr>
          <a:lstStyle/>
          <a:p>
            <a:pPr lvl="1" indent="-228600">
              <a:spcBef>
                <a:spcPts val="100"/>
              </a:spcBef>
              <a:buFont typeface="Arial" panose="020B0604020202020204" pitchFamily="34" charset="0"/>
              <a:buChar char="•"/>
            </a:pPr>
            <a:r>
              <a:rPr lang="en-US" altLang="x-none" sz="1600" dirty="0">
                <a:latin typeface="Calibri Regular" charset="0"/>
                <a:ea typeface="ＭＳ Ｐゴシック" charset="-128"/>
              </a:rPr>
              <a:t>6 stoichiometric steps.</a:t>
            </a:r>
          </a:p>
          <a:p>
            <a:pPr lvl="1" indent="-228600" defTabSz="577850">
              <a:spcBef>
                <a:spcPts val="100"/>
              </a:spcBef>
              <a:buFont typeface="Arial" panose="020B0604020202020204" pitchFamily="34" charset="0"/>
              <a:buChar char="•"/>
            </a:pPr>
            <a:r>
              <a:rPr lang="en-US" altLang="x-none" sz="1600" dirty="0">
                <a:latin typeface="Calibri Regular" charset="0"/>
                <a:ea typeface="ＭＳ Ｐゴシック" charset="-128"/>
              </a:rPr>
              <a:t>&lt;40% atom utilization.</a:t>
            </a:r>
            <a:endParaRPr lang="en-US" altLang="x-none" sz="2000" dirty="0">
              <a:ea typeface="ＭＳ Ｐゴシック" charset="-128"/>
            </a:endParaRPr>
          </a:p>
        </p:txBody>
      </p:sp>
      <p:cxnSp>
        <p:nvCxnSpPr>
          <p:cNvPr id="9" name="Straight Connector 8">
            <a:extLst>
              <a:ext uri="{FF2B5EF4-FFF2-40B4-BE49-F238E27FC236}">
                <a16:creationId xmlns:a16="http://schemas.microsoft.com/office/drawing/2014/main" id="{B72A6C59-AB65-41D9-8112-F50BD1094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B0ECC3-681A-4117-B701-9E8B18D0C2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1" name="TextBox 10">
            <a:extLst>
              <a:ext uri="{FF2B5EF4-FFF2-40B4-BE49-F238E27FC236}">
                <a16:creationId xmlns:a16="http://schemas.microsoft.com/office/drawing/2014/main" id="{C9991C10-C1C9-4ED8-A52A-835EE66E2FAC}"/>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spTree>
    <p:extLst>
      <p:ext uri="{BB962C8B-B14F-4D97-AF65-F5344CB8AC3E}">
        <p14:creationId xmlns:p14="http://schemas.microsoft.com/office/powerpoint/2010/main" val="41965296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sz="half" idx="1"/>
          </p:nvPr>
        </p:nvSpPr>
        <p:spPr>
          <a:xfrm>
            <a:off x="1730476" y="2189179"/>
            <a:ext cx="6917577" cy="1118789"/>
          </a:xfrm>
          <a:noFill/>
        </p:spPr>
        <p:txBody>
          <a:bodyPr>
            <a:normAutofit/>
          </a:bodyPr>
          <a:lstStyle/>
          <a:p>
            <a:pPr marL="0" indent="0">
              <a:buNone/>
            </a:pPr>
            <a:r>
              <a:rPr lang="en-US" altLang="x-none" sz="2000" b="1" dirty="0">
                <a:latin typeface="Calibri Regular" charset="0"/>
                <a:ea typeface="ＭＳ Ｐゴシック" charset="-128"/>
              </a:rPr>
              <a:t>Alternative catalytic synthesis of ibuprofen:</a:t>
            </a:r>
          </a:p>
          <a:p>
            <a:pPr marL="548640" lvl="1">
              <a:lnSpc>
                <a:spcPct val="100000"/>
              </a:lnSpc>
              <a:spcBef>
                <a:spcPts val="200"/>
              </a:spcBef>
            </a:pPr>
            <a:r>
              <a:rPr lang="en-US" altLang="x-none" sz="1600" dirty="0">
                <a:latin typeface="Calibri Regular" charset="0"/>
                <a:ea typeface="ＭＳ Ｐゴシック" charset="-128"/>
              </a:rPr>
              <a:t>3 catalytic steps.</a:t>
            </a:r>
          </a:p>
          <a:p>
            <a:pPr marL="548640" lvl="1">
              <a:lnSpc>
                <a:spcPct val="100000"/>
              </a:lnSpc>
              <a:spcBef>
                <a:spcPts val="200"/>
              </a:spcBef>
            </a:pPr>
            <a:r>
              <a:rPr lang="en-US" altLang="x-none" sz="1600" dirty="0">
                <a:latin typeface="Calibri Regular" charset="0"/>
                <a:ea typeface="ＭＳ Ｐゴシック" charset="-128"/>
              </a:rPr>
              <a:t>80% atom utilization.</a:t>
            </a:r>
          </a:p>
        </p:txBody>
      </p:sp>
      <p:graphicFrame>
        <p:nvGraphicFramePr>
          <p:cNvPr id="137219" name="Object 2">
            <a:hlinkClick r:id="" action="ppaction://ole?verb=0"/>
          </p:cNvPr>
          <p:cNvGraphicFramePr>
            <a:graphicFrameLocks noGrp="1"/>
          </p:cNvGraphicFramePr>
          <p:nvPr>
            <p:ph sz="half" idx="2"/>
            <p:extLst/>
          </p:nvPr>
        </p:nvGraphicFramePr>
        <p:xfrm>
          <a:off x="2683958" y="3350459"/>
          <a:ext cx="6759926" cy="2757283"/>
        </p:xfrm>
        <a:graphic>
          <a:graphicData uri="http://schemas.openxmlformats.org/presentationml/2006/ole">
            <mc:AlternateContent xmlns:mc="http://schemas.openxmlformats.org/markup-compatibility/2006">
              <mc:Choice xmlns:v="urn:schemas-microsoft-com:vml" Requires="v">
                <p:oleObj spid="_x0000_s7199" name="ISIS/Draw Sketch" r:id="rId4" imgW="5778500" imgH="2298700" progId="ISISServer">
                  <p:embed/>
                </p:oleObj>
              </mc:Choice>
              <mc:Fallback>
                <p:oleObj name="ISIS/Draw Sketch" r:id="rId4" imgW="5778500" imgH="2298700" progId="ISISServer">
                  <p:embed/>
                  <p:pic>
                    <p:nvPicPr>
                      <p:cNvPr id="137219"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83958" y="3350459"/>
                        <a:ext cx="6759926" cy="2757283"/>
                      </a:xfrm>
                      <a:prstGeom prst="rect">
                        <a:avLst/>
                      </a:prstGeom>
                      <a:noFill/>
                      <a:ln>
                        <a:noFill/>
                      </a:ln>
                      <a:effectLst/>
                      <a:extLst>
                        <a:ext uri="{FAA26D3D-D897-4be2-8F04-BA451C77F1D7}">
                          <ma14:placeholderFlag xmlns="" xmlns:ma14="http://schemas.microsoft.com/office/mac/drawingml/2011/main" val="1"/>
                        </a:ext>
                      </a:extLst>
                    </p:spPr>
                  </p:pic>
                </p:oleObj>
              </mc:Fallback>
            </mc:AlternateContent>
          </a:graphicData>
        </a:graphic>
      </p:graphicFrame>
      <p:sp>
        <p:nvSpPr>
          <p:cNvPr id="2" name="Rectangle 1"/>
          <p:cNvSpPr/>
          <p:nvPr/>
        </p:nvSpPr>
        <p:spPr>
          <a:xfrm>
            <a:off x="9406069" y="6025494"/>
            <a:ext cx="1039067" cy="369332"/>
          </a:xfrm>
          <a:prstGeom prst="rect">
            <a:avLst/>
          </a:prstGeom>
        </p:spPr>
        <p:txBody>
          <a:bodyPr wrap="none">
            <a:spAutoFit/>
          </a:bodyPr>
          <a:lstStyle/>
          <a:p>
            <a:pPr lvl="1">
              <a:buFont typeface="Wingdings" charset="2"/>
              <a:buNone/>
            </a:pPr>
            <a:r>
              <a:rPr lang="en-US" altLang="x-none" dirty="0">
                <a:latin typeface="Calibri Regular" charset="0"/>
                <a:ea typeface="ＭＳ Ｐゴシック" charset="-128"/>
              </a:rPr>
              <a:t>BHC</a:t>
            </a:r>
          </a:p>
        </p:txBody>
      </p:sp>
      <p:sp>
        <p:nvSpPr>
          <p:cNvPr id="6" name="Retângulo 5">
            <a:extLst>
              <a:ext uri="{FF2B5EF4-FFF2-40B4-BE49-F238E27FC236}">
                <a16:creationId xmlns:a16="http://schemas.microsoft.com/office/drawing/2014/main" id="{7CB19774-76E2-4728-82DE-52624121C232}"/>
              </a:ext>
            </a:extLst>
          </p:cNvPr>
          <p:cNvSpPr/>
          <p:nvPr/>
        </p:nvSpPr>
        <p:spPr>
          <a:xfrm>
            <a:off x="1720521" y="2091987"/>
            <a:ext cx="8686800" cy="431321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9603" y="1628484"/>
            <a:ext cx="3027687"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 </a:t>
            </a:r>
            <a:r>
              <a:rPr lang="en-US" altLang="x-none" sz="2400" dirty="0">
                <a:solidFill>
                  <a:srgbClr val="002060"/>
                </a:solidFill>
              </a:rPr>
              <a:t>Ibuprofen</a:t>
            </a:r>
          </a:p>
        </p:txBody>
      </p:sp>
      <p:pic>
        <p:nvPicPr>
          <p:cNvPr id="8" name="Picture 7">
            <a:extLst>
              <a:ext uri="{FF2B5EF4-FFF2-40B4-BE49-F238E27FC236}">
                <a16:creationId xmlns:a16="http://schemas.microsoft.com/office/drawing/2014/main" id="{12CC10AE-F884-4309-8FCA-4D2A3942D3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0" name="TextBox 9">
            <a:extLst>
              <a:ext uri="{FF2B5EF4-FFF2-40B4-BE49-F238E27FC236}">
                <a16:creationId xmlns:a16="http://schemas.microsoft.com/office/drawing/2014/main" id="{4AFF4F73-C524-49D0-9687-A65AF5ED1067}"/>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cxnSp>
        <p:nvCxnSpPr>
          <p:cNvPr id="11" name="Straight Connector 10">
            <a:extLst>
              <a:ext uri="{FF2B5EF4-FFF2-40B4-BE49-F238E27FC236}">
                <a16:creationId xmlns:a16="http://schemas.microsoft.com/office/drawing/2014/main" id="{FF35025F-8AE8-4918-BE95-8CD1991050C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119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sp>
        <p:nvSpPr>
          <p:cNvPr id="6" name="Rectangle 5"/>
          <p:cNvSpPr/>
          <p:nvPr/>
        </p:nvSpPr>
        <p:spPr>
          <a:xfrm>
            <a:off x="412665" y="1754338"/>
            <a:ext cx="11330608" cy="830997"/>
          </a:xfrm>
          <a:prstGeom prst="rect">
            <a:avLst/>
          </a:prstGeom>
        </p:spPr>
        <p:txBody>
          <a:bodyPr wrap="square">
            <a:spAutoFit/>
          </a:bodyPr>
          <a:lstStyle/>
          <a:p>
            <a:pPr algn="ctr"/>
            <a:r>
              <a:rPr lang="en-US" altLang="en-US" sz="2400" b="1" dirty="0">
                <a:latin typeface="Calibri" charset="0"/>
                <a:ea typeface="ＭＳ Ｐゴシック" charset="-128"/>
              </a:rPr>
              <a:t>Whenever practicable, synthetic methodologies should be designed to use and generate substances that possess little or no toxicity to human health and the environment.</a:t>
            </a:r>
            <a:endParaRPr lang="en-US" sz="2400" b="1" dirty="0"/>
          </a:p>
        </p:txBody>
      </p:sp>
      <p:cxnSp>
        <p:nvCxnSpPr>
          <p:cNvPr id="8" name="Straight Connector 7">
            <a:extLst>
              <a:ext uri="{FF2B5EF4-FFF2-40B4-BE49-F238E27FC236}">
                <a16:creationId xmlns:a16="http://schemas.microsoft.com/office/drawing/2014/main" id="{BC910898-65FD-412D-991A-8EC63F98857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825715"/>
            <a:ext cx="4876800" cy="3438525"/>
          </a:xfrm>
          <a:prstGeom prst="rect">
            <a:avLst/>
          </a:prstGeom>
        </p:spPr>
      </p:pic>
      <p:sp>
        <p:nvSpPr>
          <p:cNvPr id="7" name="Rectangle 6">
            <a:extLst>
              <a:ext uri="{FF2B5EF4-FFF2-40B4-BE49-F238E27FC236}">
                <a16:creationId xmlns:a16="http://schemas.microsoft.com/office/drawing/2014/main" id="{684F5B09-FFE1-4FF7-B27A-8C5C5A38F61E}"/>
              </a:ext>
            </a:extLst>
          </p:cNvPr>
          <p:cNvSpPr/>
          <p:nvPr/>
        </p:nvSpPr>
        <p:spPr>
          <a:xfrm>
            <a:off x="669175" y="6504625"/>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2833197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9" name="TextBox 8"/>
          <p:cNvSpPr txBox="1"/>
          <p:nvPr/>
        </p:nvSpPr>
        <p:spPr>
          <a:xfrm>
            <a:off x="746792" y="2213442"/>
            <a:ext cx="10946673" cy="1200329"/>
          </a:xfrm>
          <a:prstGeom prst="rect">
            <a:avLst/>
          </a:prstGeom>
          <a:noFill/>
        </p:spPr>
        <p:txBody>
          <a:bodyPr wrap="square" rtlCol="0">
            <a:spAutoFit/>
          </a:bodyPr>
          <a:lstStyle/>
          <a:p>
            <a:r>
              <a:rPr lang="en-US" dirty="0" err="1"/>
              <a:t>Adipic</a:t>
            </a:r>
            <a:r>
              <a:rPr lang="en-US" dirty="0"/>
              <a:t> acid (AA), also referred to as </a:t>
            </a:r>
            <a:r>
              <a:rPr lang="en-US" dirty="0" err="1"/>
              <a:t>hexanedioic</a:t>
            </a:r>
            <a:r>
              <a:rPr lang="en-US" dirty="0"/>
              <a:t> acid, is one of the most produced commodity chemicals worldwide. With a projected global market size of more than 7 billion US dollars by 2019, AA is a versatile building block for an array of processes in the chemical, pharmaceutical and food industries.</a:t>
            </a:r>
            <a:r>
              <a:rPr lang="en-US" baseline="30000" dirty="0"/>
              <a:t> </a:t>
            </a:r>
            <a:r>
              <a:rPr lang="en-US" dirty="0"/>
              <a:t>Its primary use is as a precursor for the synthesis of the polyamide Nylon-6,6.</a:t>
            </a:r>
          </a:p>
        </p:txBody>
      </p:sp>
      <p:sp>
        <p:nvSpPr>
          <p:cNvPr id="10" name="TextBox 9"/>
          <p:cNvSpPr txBox="1"/>
          <p:nvPr/>
        </p:nvSpPr>
        <p:spPr>
          <a:xfrm>
            <a:off x="848390" y="3578990"/>
            <a:ext cx="4424082" cy="2364750"/>
          </a:xfrm>
          <a:prstGeom prst="rect">
            <a:avLst/>
          </a:prstGeom>
          <a:noFill/>
          <a:ln>
            <a:solidFill>
              <a:srgbClr val="C00000"/>
            </a:solidFill>
          </a:ln>
        </p:spPr>
        <p:txBody>
          <a:bodyPr wrap="square" rtlCol="0">
            <a:spAutoFit/>
          </a:bodyPr>
          <a:lstStyle/>
          <a:p>
            <a:pPr marL="274320" indent="-274320">
              <a:spcBef>
                <a:spcPts val="100"/>
              </a:spcBef>
            </a:pPr>
            <a:r>
              <a:rPr lang="en-US" sz="2000" b="1" dirty="0"/>
              <a:t>Conventional synthesis of adipic acid</a:t>
            </a:r>
            <a:r>
              <a:rPr lang="en-US" sz="2000" dirty="0"/>
              <a:t>:</a:t>
            </a:r>
          </a:p>
          <a:p>
            <a:pPr marL="287338" indent="-169863">
              <a:spcBef>
                <a:spcPts val="100"/>
              </a:spcBef>
              <a:buFont typeface="Arial" panose="020B0604020202020204" pitchFamily="34" charset="0"/>
              <a:buChar char="•"/>
            </a:pPr>
            <a:r>
              <a:rPr lang="en-US" dirty="0"/>
              <a:t>Uses benzene, a known carcinogen, as a starting material.</a:t>
            </a:r>
          </a:p>
          <a:p>
            <a:pPr marL="287338" indent="-169863">
              <a:spcBef>
                <a:spcPts val="100"/>
              </a:spcBef>
              <a:buFont typeface="Arial" panose="020B0604020202020204" pitchFamily="34" charset="0"/>
              <a:buChar char="•"/>
            </a:pPr>
            <a:r>
              <a:rPr lang="en-US" dirty="0"/>
              <a:t>Involves oxidation with an excess of HNO</a:t>
            </a:r>
            <a:r>
              <a:rPr lang="en-US" baseline="-25000" dirty="0"/>
              <a:t>3</a:t>
            </a:r>
            <a:r>
              <a:rPr lang="en-US" dirty="0"/>
              <a:t>, and production of greenhouse gas nitrous oxide (N</a:t>
            </a:r>
            <a:r>
              <a:rPr lang="en-US" baseline="-25000" dirty="0">
                <a:effectLst/>
              </a:rPr>
              <a:t>2</a:t>
            </a:r>
            <a:r>
              <a:rPr lang="en-US" dirty="0"/>
              <a:t>O), the latter accounting for approximately 5–8% of the worldwide anthropogenic N</a:t>
            </a:r>
            <a:r>
              <a:rPr lang="en-US" baseline="-25000" dirty="0">
                <a:effectLst/>
              </a:rPr>
              <a:t>2</a:t>
            </a:r>
            <a:r>
              <a:rPr lang="en-US" dirty="0"/>
              <a:t>O emissions.</a:t>
            </a:r>
          </a:p>
        </p:txBody>
      </p:sp>
      <p:sp>
        <p:nvSpPr>
          <p:cNvPr id="11" name="TextBox 10">
            <a:extLst>
              <a:ext uri="{FF2B5EF4-FFF2-40B4-BE49-F238E27FC236}">
                <a16:creationId xmlns:a16="http://schemas.microsoft.com/office/drawing/2014/main" id="{F8612C62-7B4C-4476-8A8F-CF1645E2C99E}"/>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2A258C2D-8FFB-4DAC-B27E-C02B321DD1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7A0EF7D0-2052-4151-87ED-C2A383D548E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7F5D4D-A914-2349-8DD9-C07EBA9D424E}"/>
              </a:ext>
            </a:extLst>
          </p:cNvPr>
          <p:cNvPicPr>
            <a:picLocks noChangeAspect="1"/>
          </p:cNvPicPr>
          <p:nvPr/>
        </p:nvPicPr>
        <p:blipFill>
          <a:blip r:embed="rId3"/>
          <a:stretch>
            <a:fillRect/>
          </a:stretch>
        </p:blipFill>
        <p:spPr>
          <a:xfrm>
            <a:off x="5525861" y="3515369"/>
            <a:ext cx="5709838" cy="2529969"/>
          </a:xfrm>
          <a:prstGeom prst="rect">
            <a:avLst/>
          </a:prstGeom>
        </p:spPr>
      </p:pic>
      <p:sp>
        <p:nvSpPr>
          <p:cNvPr id="14" name="Caution">
            <a:extLst>
              <a:ext uri="{FF2B5EF4-FFF2-40B4-BE49-F238E27FC236}">
                <a16:creationId xmlns:a16="http://schemas.microsoft.com/office/drawing/2014/main" id="{B6782351-929C-4F61-9C1B-23DE2A169ABC}"/>
              </a:ext>
            </a:extLst>
          </p:cNvPr>
          <p:cNvSpPr>
            <a:spLocks noChangeAspect="1"/>
          </p:cNvSpPr>
          <p:nvPr/>
        </p:nvSpPr>
        <p:spPr>
          <a:xfrm>
            <a:off x="9499410" y="5400815"/>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flipV="1">
            <a:off x="9785087" y="4761365"/>
            <a:ext cx="209705" cy="94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9499410" y="5080000"/>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ution">
            <a:extLst>
              <a:ext uri="{FF2B5EF4-FFF2-40B4-BE49-F238E27FC236}">
                <a16:creationId xmlns:a16="http://schemas.microsoft.com/office/drawing/2014/main" id="{B6782351-929C-4F61-9C1B-23DE2A169ABC}"/>
              </a:ext>
            </a:extLst>
          </p:cNvPr>
          <p:cNvSpPr>
            <a:spLocks noChangeAspect="1"/>
          </p:cNvSpPr>
          <p:nvPr/>
        </p:nvSpPr>
        <p:spPr>
          <a:xfrm>
            <a:off x="6045581" y="5395818"/>
            <a:ext cx="629793" cy="542925"/>
          </a:xfrm>
          <a:custGeom>
            <a:avLst/>
            <a:gdLst>
              <a:gd name="connsiteX0" fmla="*/ 957551 w 1915105"/>
              <a:gd name="connsiteY0" fmla="*/ 1312007 h 1650953"/>
              <a:gd name="connsiteX1" fmla="*/ 1058240 w 1915105"/>
              <a:gd name="connsiteY1" fmla="*/ 1412696 h 1650953"/>
              <a:gd name="connsiteX2" fmla="*/ 957551 w 1915105"/>
              <a:gd name="connsiteY2" fmla="*/ 1513385 h 1650953"/>
              <a:gd name="connsiteX3" fmla="*/ 856862 w 1915105"/>
              <a:gd name="connsiteY3" fmla="*/ 1412696 h 1650953"/>
              <a:gd name="connsiteX4" fmla="*/ 957551 w 1915105"/>
              <a:gd name="connsiteY4" fmla="*/ 1312007 h 1650953"/>
              <a:gd name="connsiteX5" fmla="*/ 957553 w 1915105"/>
              <a:gd name="connsiteY5" fmla="*/ 439775 h 1650953"/>
              <a:gd name="connsiteX6" fmla="*/ 1026486 w 1915105"/>
              <a:gd name="connsiteY6" fmla="*/ 508708 h 1650953"/>
              <a:gd name="connsiteX7" fmla="*/ 1026485 w 1915105"/>
              <a:gd name="connsiteY7" fmla="*/ 1135578 h 1650953"/>
              <a:gd name="connsiteX8" fmla="*/ 957552 w 1915105"/>
              <a:gd name="connsiteY8" fmla="*/ 1204511 h 1650953"/>
              <a:gd name="connsiteX9" fmla="*/ 957553 w 1915105"/>
              <a:gd name="connsiteY9" fmla="*/ 1204510 h 1650953"/>
              <a:gd name="connsiteX10" fmla="*/ 888620 w 1915105"/>
              <a:gd name="connsiteY10" fmla="*/ 1135577 h 1650953"/>
              <a:gd name="connsiteX11" fmla="*/ 888620 w 1915105"/>
              <a:gd name="connsiteY11" fmla="*/ 508708 h 1650953"/>
              <a:gd name="connsiteX12" fmla="*/ 957553 w 1915105"/>
              <a:gd name="connsiteY12" fmla="*/ 439775 h 1650953"/>
              <a:gd name="connsiteX13" fmla="*/ 957553 w 1915105"/>
              <a:gd name="connsiteY13" fmla="*/ 100443 h 1650953"/>
              <a:gd name="connsiteX14" fmla="*/ 87050 w 1915105"/>
              <a:gd name="connsiteY14" fmla="*/ 1601309 h 1650953"/>
              <a:gd name="connsiteX15" fmla="*/ 1828055 w 1915105"/>
              <a:gd name="connsiteY15" fmla="*/ 1601309 h 1650953"/>
              <a:gd name="connsiteX16" fmla="*/ 957553 w 1915105"/>
              <a:gd name="connsiteY16" fmla="*/ 0 h 1650953"/>
              <a:gd name="connsiteX17" fmla="*/ 1915105 w 1915105"/>
              <a:gd name="connsiteY17" fmla="*/ 1650953 h 1650953"/>
              <a:gd name="connsiteX18" fmla="*/ 0 w 1915105"/>
              <a:gd name="connsiteY18" fmla="*/ 1650953 h 165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5105" h="1650953">
                <a:moveTo>
                  <a:pt x="957551" y="1312007"/>
                </a:moveTo>
                <a:cubicBezTo>
                  <a:pt x="1013160" y="1312007"/>
                  <a:pt x="1058240" y="1357087"/>
                  <a:pt x="1058240" y="1412696"/>
                </a:cubicBezTo>
                <a:cubicBezTo>
                  <a:pt x="1058240" y="1468305"/>
                  <a:pt x="1013160" y="1513385"/>
                  <a:pt x="957551" y="1513385"/>
                </a:cubicBezTo>
                <a:cubicBezTo>
                  <a:pt x="901942" y="1513385"/>
                  <a:pt x="856862" y="1468305"/>
                  <a:pt x="856862" y="1412696"/>
                </a:cubicBezTo>
                <a:cubicBezTo>
                  <a:pt x="856862" y="1357087"/>
                  <a:pt x="901942" y="1312007"/>
                  <a:pt x="957551" y="1312007"/>
                </a:cubicBezTo>
                <a:close/>
                <a:moveTo>
                  <a:pt x="957553" y="439775"/>
                </a:moveTo>
                <a:cubicBezTo>
                  <a:pt x="995624" y="439775"/>
                  <a:pt x="1026486" y="470637"/>
                  <a:pt x="1026486" y="508708"/>
                </a:cubicBezTo>
                <a:cubicBezTo>
                  <a:pt x="1026486" y="717665"/>
                  <a:pt x="1026485" y="926621"/>
                  <a:pt x="1026485" y="1135578"/>
                </a:cubicBezTo>
                <a:cubicBezTo>
                  <a:pt x="1026485" y="1173649"/>
                  <a:pt x="995623" y="1204511"/>
                  <a:pt x="957552" y="1204511"/>
                </a:cubicBezTo>
                <a:lnTo>
                  <a:pt x="957553" y="1204510"/>
                </a:lnTo>
                <a:cubicBezTo>
                  <a:pt x="919482" y="1204510"/>
                  <a:pt x="888620" y="1173648"/>
                  <a:pt x="888620" y="1135577"/>
                </a:cubicBezTo>
                <a:lnTo>
                  <a:pt x="888620" y="508708"/>
                </a:lnTo>
                <a:cubicBezTo>
                  <a:pt x="888620" y="470637"/>
                  <a:pt x="919482" y="439775"/>
                  <a:pt x="957553" y="439775"/>
                </a:cubicBezTo>
                <a:close/>
                <a:moveTo>
                  <a:pt x="957553" y="100443"/>
                </a:moveTo>
                <a:lnTo>
                  <a:pt x="87050" y="1601309"/>
                </a:lnTo>
                <a:lnTo>
                  <a:pt x="1828055" y="1601309"/>
                </a:lnTo>
                <a:close/>
                <a:moveTo>
                  <a:pt x="957553" y="0"/>
                </a:moveTo>
                <a:lnTo>
                  <a:pt x="1915105" y="1650953"/>
                </a:lnTo>
                <a:lnTo>
                  <a:pt x="0" y="16509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H="1" flipV="1">
            <a:off x="6045581" y="5075003"/>
            <a:ext cx="172593" cy="558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09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5226" y="2970442"/>
            <a:ext cx="3939155" cy="400110"/>
          </a:xfrm>
          <a:prstGeom prst="rect">
            <a:avLst/>
          </a:prstGeom>
        </p:spPr>
        <p:txBody>
          <a:bodyPr wrap="none">
            <a:spAutoFit/>
          </a:bodyPr>
          <a:lstStyle/>
          <a:p>
            <a:r>
              <a:rPr lang="en-US" sz="2000" b="1" dirty="0"/>
              <a:t>Alternative synthesis of </a:t>
            </a:r>
            <a:r>
              <a:rPr lang="en-US" sz="2000" b="1" dirty="0" err="1"/>
              <a:t>adipic</a:t>
            </a:r>
            <a:r>
              <a:rPr lang="en-US" sz="2000" b="1" dirty="0"/>
              <a:t> acid</a:t>
            </a:r>
            <a:r>
              <a:rPr lang="en-US" sz="2000" dirty="0"/>
              <a:t>:</a:t>
            </a:r>
          </a:p>
        </p:txBody>
      </p:sp>
      <p:sp>
        <p:nvSpPr>
          <p:cNvPr id="9" name="Rectangle 8"/>
          <p:cNvSpPr/>
          <p:nvPr/>
        </p:nvSpPr>
        <p:spPr>
          <a:xfrm>
            <a:off x="1611683" y="3289010"/>
            <a:ext cx="4608446" cy="2610971"/>
          </a:xfrm>
          <a:prstGeom prst="rect">
            <a:avLst/>
          </a:prstGeom>
        </p:spPr>
        <p:txBody>
          <a:bodyPr wrap="square">
            <a:spAutoFit/>
          </a:bodyPr>
          <a:lstStyle/>
          <a:p>
            <a:pPr marL="285750" indent="-285750">
              <a:spcBef>
                <a:spcPts val="100"/>
              </a:spcBef>
              <a:buFont typeface="Arial" panose="020B0604020202020204" pitchFamily="34" charset="0"/>
              <a:buChar char="•"/>
            </a:pPr>
            <a:r>
              <a:rPr lang="en-US" dirty="0"/>
              <a:t>Development of biocatalytic processes for producing adipic acid and catechol from sugars.</a:t>
            </a:r>
          </a:p>
          <a:p>
            <a:pPr marL="285750" indent="-285750">
              <a:spcBef>
                <a:spcPts val="100"/>
              </a:spcBef>
              <a:buFont typeface="Arial" panose="020B0604020202020204" pitchFamily="34" charset="0"/>
              <a:buChar char="•"/>
            </a:pPr>
            <a:r>
              <a:rPr lang="en-US" dirty="0"/>
              <a:t>Biocatalytic process using yeast converts sugars to </a:t>
            </a:r>
            <a:r>
              <a:rPr lang="en-US" dirty="0" err="1"/>
              <a:t>cis,cis-muconic</a:t>
            </a:r>
            <a:r>
              <a:rPr lang="en-US" dirty="0"/>
              <a:t> acid, and this intermediate stage allows ready access to catechol and adipic acid.</a:t>
            </a:r>
          </a:p>
          <a:p>
            <a:pPr marL="285750" indent="-285750">
              <a:spcBef>
                <a:spcPts val="100"/>
              </a:spcBef>
              <a:buFont typeface="Arial" panose="020B0604020202020204" pitchFamily="34" charset="0"/>
              <a:buChar char="•"/>
            </a:pPr>
            <a:r>
              <a:rPr lang="en-US" dirty="0"/>
              <a:t>Uses water as solvent at ambient temperature and pressure.</a:t>
            </a:r>
          </a:p>
        </p:txBody>
      </p:sp>
      <p:sp>
        <p:nvSpPr>
          <p:cNvPr id="11" name="TextBox 10">
            <a:extLst>
              <a:ext uri="{FF2B5EF4-FFF2-40B4-BE49-F238E27FC236}">
                <a16:creationId xmlns:a16="http://schemas.microsoft.com/office/drawing/2014/main" id="{D2E2EDF2-EC85-4F05-82D1-C83600AC9E14}"/>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6D308660-D5B2-4EC7-BDC0-A471FBBB4D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03C41154-BED1-4233-8772-3B9281FB830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ACEBCE-BE22-4628-8A63-756788AC5B81}"/>
              </a:ext>
            </a:extLst>
          </p:cNvPr>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2" name="Rectangle 1">
            <a:extLst>
              <a:ext uri="{FF2B5EF4-FFF2-40B4-BE49-F238E27FC236}">
                <a16:creationId xmlns:a16="http://schemas.microsoft.com/office/drawing/2014/main" id="{5A013485-9A8D-4922-A294-2753F02024EE}"/>
              </a:ext>
            </a:extLst>
          </p:cNvPr>
          <p:cNvSpPr/>
          <p:nvPr/>
        </p:nvSpPr>
        <p:spPr>
          <a:xfrm>
            <a:off x="1351998" y="2751422"/>
            <a:ext cx="4706994" cy="306701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2FBAED-C818-BF40-8A13-80C831EDCC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1380" y="1766878"/>
            <a:ext cx="3391420" cy="5080347"/>
          </a:xfrm>
          <a:prstGeom prst="rect">
            <a:avLst/>
          </a:prstGeom>
        </p:spPr>
      </p:pic>
      <p:sp>
        <p:nvSpPr>
          <p:cNvPr id="4" name="TextBox 3">
            <a:extLst>
              <a:ext uri="{FF2B5EF4-FFF2-40B4-BE49-F238E27FC236}">
                <a16:creationId xmlns:a16="http://schemas.microsoft.com/office/drawing/2014/main" id="{831F35A9-2791-C14B-88F0-E399D78E2C2B}"/>
              </a:ext>
            </a:extLst>
          </p:cNvPr>
          <p:cNvSpPr txBox="1"/>
          <p:nvPr/>
        </p:nvSpPr>
        <p:spPr>
          <a:xfrm>
            <a:off x="734705" y="6448055"/>
            <a:ext cx="7094845" cy="461665"/>
          </a:xfrm>
          <a:prstGeom prst="rect">
            <a:avLst/>
          </a:prstGeom>
          <a:noFill/>
        </p:spPr>
        <p:txBody>
          <a:bodyPr wrap="square" rtlCol="0">
            <a:spAutoFit/>
          </a:bodyPr>
          <a:lstStyle/>
          <a:p>
            <a:r>
              <a:rPr lang="en-US" sz="1200" dirty="0">
                <a:solidFill>
                  <a:schemeClr val="bg1">
                    <a:lumMod val="50000"/>
                  </a:schemeClr>
                </a:solidFill>
              </a:rPr>
              <a:t>Raj, K et al. </a:t>
            </a:r>
            <a:r>
              <a:rPr lang="en-US" sz="1200" dirty="0" err="1">
                <a:solidFill>
                  <a:schemeClr val="bg1">
                    <a:lumMod val="50000"/>
                  </a:schemeClr>
                </a:solidFill>
              </a:rPr>
              <a:t>Biocatalytic</a:t>
            </a:r>
            <a:r>
              <a:rPr lang="en-US" sz="1200" dirty="0">
                <a:solidFill>
                  <a:schemeClr val="bg1">
                    <a:lumMod val="50000"/>
                  </a:schemeClr>
                </a:solidFill>
              </a:rPr>
              <a:t> production of </a:t>
            </a:r>
            <a:r>
              <a:rPr lang="en-US" sz="1200" dirty="0" err="1">
                <a:solidFill>
                  <a:schemeClr val="bg1">
                    <a:lumMod val="50000"/>
                  </a:schemeClr>
                </a:solidFill>
              </a:rPr>
              <a:t>adipic</a:t>
            </a:r>
            <a:r>
              <a:rPr lang="en-US" sz="1200" dirty="0">
                <a:solidFill>
                  <a:schemeClr val="bg1">
                    <a:lumMod val="50000"/>
                  </a:schemeClr>
                </a:solidFill>
              </a:rPr>
              <a:t> acid from glucose using engineered Saccharomyces cerevisiae. Metabolic Engineering Communications. 6, 2018, 28-32</a:t>
            </a:r>
          </a:p>
        </p:txBody>
      </p:sp>
    </p:spTree>
    <p:extLst>
      <p:ext uri="{BB962C8B-B14F-4D97-AF65-F5344CB8AC3E}">
        <p14:creationId xmlns:p14="http://schemas.microsoft.com/office/powerpoint/2010/main" val="2270976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6" name="Rectangle 5"/>
          <p:cNvSpPr/>
          <p:nvPr/>
        </p:nvSpPr>
        <p:spPr>
          <a:xfrm>
            <a:off x="1351998" y="1787854"/>
            <a:ext cx="9368589" cy="690638"/>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Chemical products should be designed to preserve efficacy of the function while reducing toxicity.</a:t>
            </a:r>
          </a:p>
        </p:txBody>
      </p:sp>
      <p:cxnSp>
        <p:nvCxnSpPr>
          <p:cNvPr id="8" name="Straight Connector 7">
            <a:extLst>
              <a:ext uri="{FF2B5EF4-FFF2-40B4-BE49-F238E27FC236}">
                <a16:creationId xmlns:a16="http://schemas.microsoft.com/office/drawing/2014/main" id="{89AABE04-ACA6-4959-855C-2DDF85408EB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7C087C-7F39-4A02-A160-7C19E82164ED}"/>
              </a:ext>
            </a:extLst>
          </p:cNvPr>
          <p:cNvPicPr>
            <a:picLocks noChangeAspect="1"/>
          </p:cNvPicPr>
          <p:nvPr/>
        </p:nvPicPr>
        <p:blipFill>
          <a:blip r:embed="rId3"/>
          <a:stretch>
            <a:fillRect/>
          </a:stretch>
        </p:blipFill>
        <p:spPr>
          <a:xfrm>
            <a:off x="3185267" y="2545417"/>
            <a:ext cx="5702049" cy="3813245"/>
          </a:xfrm>
          <a:prstGeom prst="rect">
            <a:avLst/>
          </a:prstGeom>
        </p:spPr>
      </p:pic>
      <p:sp>
        <p:nvSpPr>
          <p:cNvPr id="9" name="Rectangle 8">
            <a:extLst>
              <a:ext uri="{FF2B5EF4-FFF2-40B4-BE49-F238E27FC236}">
                <a16:creationId xmlns:a16="http://schemas.microsoft.com/office/drawing/2014/main" id="{9D648F5A-1BF8-4E82-9A0A-ACF77DC6653E}"/>
              </a:ext>
            </a:extLst>
          </p:cNvPr>
          <p:cNvSpPr/>
          <p:nvPr/>
        </p:nvSpPr>
        <p:spPr>
          <a:xfrm>
            <a:off x="685798" y="6527185"/>
            <a:ext cx="3162019"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Sentryair</a:t>
            </a:r>
            <a:r>
              <a:rPr lang="en-US" sz="1200" dirty="0">
                <a:solidFill>
                  <a:prstClr val="white">
                    <a:lumMod val="65000"/>
                  </a:prstClr>
                </a:solidFill>
              </a:rPr>
              <a:t> </a:t>
            </a:r>
          </a:p>
        </p:txBody>
      </p:sp>
    </p:spTree>
    <p:extLst>
      <p:ext uri="{BB962C8B-B14F-4D97-AF65-F5344CB8AC3E}">
        <p14:creationId xmlns:p14="http://schemas.microsoft.com/office/powerpoint/2010/main" val="1658848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1"/>
          </p:nvPr>
        </p:nvSpPr>
        <p:spPr>
          <a:xfrm>
            <a:off x="1595663" y="1823559"/>
            <a:ext cx="8964612" cy="2189379"/>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altLang="x-none" b="1" dirty="0">
                <a:ea typeface="ＭＳ Ｐゴシック" charset="-128"/>
              </a:rPr>
              <a:t>The modern motto of toxicology: </a:t>
            </a:r>
            <a:r>
              <a:rPr lang="en-US" altLang="ja-JP" i="1" dirty="0">
                <a:ea typeface="ＭＳ Ｐゴシック" charset="-128"/>
              </a:rPr>
              <a:t>“Everything is toxic. It is simply depends on the dose”</a:t>
            </a:r>
          </a:p>
          <a:p>
            <a:pPr marL="0" indent="0" algn="ctr">
              <a:buNone/>
            </a:pPr>
            <a:endParaRPr lang="en-US" altLang="ja-JP" sz="1000" dirty="0">
              <a:ea typeface="ＭＳ Ｐゴシック" charset="-128"/>
            </a:endParaRPr>
          </a:p>
          <a:p>
            <a:pPr marL="0" indent="0" algn="ctr">
              <a:buNone/>
            </a:pPr>
            <a:r>
              <a:rPr lang="en-US" altLang="x-none" sz="2200" dirty="0">
                <a:ea typeface="ＭＳ Ｐゴシック" charset="-128"/>
              </a:rPr>
              <a:t>Often otherwise phrased as </a:t>
            </a:r>
          </a:p>
          <a:p>
            <a:pPr marL="0" indent="0" algn="ctr">
              <a:buNone/>
            </a:pPr>
            <a:r>
              <a:rPr lang="pt-BR" altLang="x-none" i="1" dirty="0">
                <a:ea typeface="ＭＳ Ｐゴシック" charset="-128"/>
              </a:rPr>
              <a:t>“</a:t>
            </a:r>
            <a:r>
              <a:rPr lang="en-US" altLang="ja-JP" i="1" dirty="0">
                <a:ea typeface="ＭＳ Ｐゴシック" charset="-128"/>
              </a:rPr>
              <a:t>The dose makes the poison.</a:t>
            </a:r>
            <a:r>
              <a:rPr lang="pt-BR" altLang="ja-JP" dirty="0">
                <a:ea typeface="ＭＳ Ｐゴシック" charset="-128"/>
              </a:rPr>
              <a:t>”</a:t>
            </a:r>
            <a:endParaRPr lang="en-US" altLang="x-none" sz="2400" i="1" dirty="0">
              <a:ea typeface="ＭＳ Ｐゴシック" charset="-128"/>
            </a:endParaRPr>
          </a:p>
        </p:txBody>
      </p:sp>
      <p:sp>
        <p:nvSpPr>
          <p:cNvPr id="4" name="Rectangle 3"/>
          <p:cNvSpPr txBox="1">
            <a:spLocks noChangeArrowheads="1"/>
          </p:cNvSpPr>
          <p:nvPr/>
        </p:nvSpPr>
        <p:spPr>
          <a:xfrm>
            <a:off x="2671773" y="4545648"/>
            <a:ext cx="6812392" cy="642803"/>
          </a:xfrm>
          <a:prstGeom prst="rect">
            <a:avLst/>
          </a:prstGeom>
          <a:solidFill>
            <a:schemeClr val="accent4">
              <a:lumMod val="60000"/>
              <a:lumOff val="4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 typeface="Monotype Sorts" charset="0"/>
              <a:buNone/>
            </a:pPr>
            <a:r>
              <a:rPr lang="en-US" sz="4000" dirty="0">
                <a:latin typeface="Calibri" charset="0"/>
              </a:rPr>
              <a:t>Risk = Hazard </a:t>
            </a:r>
            <a:r>
              <a:rPr lang="en-US" sz="4000" dirty="0">
                <a:solidFill>
                  <a:schemeClr val="accent6">
                    <a:lumMod val="75000"/>
                  </a:schemeClr>
                </a:solidFill>
                <a:latin typeface="Calibri" charset="0"/>
              </a:rPr>
              <a:t>x</a:t>
            </a:r>
            <a:r>
              <a:rPr lang="en-US" sz="4000" dirty="0">
                <a:latin typeface="Calibri" charset="0"/>
              </a:rPr>
              <a:t> Exposure</a:t>
            </a:r>
          </a:p>
        </p:txBody>
      </p:sp>
      <p:cxnSp>
        <p:nvCxnSpPr>
          <p:cNvPr id="5" name="Straight Connector 4">
            <a:extLst>
              <a:ext uri="{FF2B5EF4-FFF2-40B4-BE49-F238E27FC236}">
                <a16:creationId xmlns:a16="http://schemas.microsoft.com/office/drawing/2014/main" id="{7ECEA972-992E-49A5-BFDF-48C73E1796B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39EDF7-6E53-483F-9501-B8DDC714B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E406AE2B-71B7-47B4-9A52-2CE29165C800}"/>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p:cNvSpPr/>
          <p:nvPr/>
        </p:nvSpPr>
        <p:spPr>
          <a:xfrm>
            <a:off x="2852791" y="5860527"/>
            <a:ext cx="6096000" cy="95410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buFont typeface="Monotype Sorts" charset="0"/>
              <a:buNone/>
            </a:pPr>
            <a:r>
              <a:rPr lang="en-US" sz="2800" dirty="0">
                <a:solidFill>
                  <a:schemeClr val="accent6">
                    <a:lumMod val="75000"/>
                  </a:schemeClr>
                </a:solidFill>
              </a:rPr>
              <a:t>Green chemistry and engineering </a:t>
            </a:r>
            <a:r>
              <a:rPr lang="en-US" sz="2800" dirty="0"/>
              <a:t>focus on reducing risk by </a:t>
            </a:r>
            <a:r>
              <a:rPr lang="en-US" sz="2800" b="1" dirty="0"/>
              <a:t>reducing hazard.</a:t>
            </a:r>
          </a:p>
        </p:txBody>
      </p:sp>
      <p:sp>
        <p:nvSpPr>
          <p:cNvPr id="8" name="Down Arrow 7"/>
          <p:cNvSpPr/>
          <p:nvPr/>
        </p:nvSpPr>
        <p:spPr>
          <a:xfrm>
            <a:off x="7315200" y="4037748"/>
            <a:ext cx="400692" cy="472611"/>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Down Arrow 8"/>
          <p:cNvSpPr/>
          <p:nvPr/>
        </p:nvSpPr>
        <p:spPr>
          <a:xfrm rot="10800000">
            <a:off x="5288079" y="5250095"/>
            <a:ext cx="434627" cy="53425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1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half" idx="1"/>
          </p:nvPr>
        </p:nvSpPr>
        <p:spPr>
          <a:xfrm>
            <a:off x="1407524" y="1832153"/>
            <a:ext cx="4902561" cy="5078883"/>
          </a:xfrm>
        </p:spPr>
        <p:txBody>
          <a:bodyPr>
            <a:normAutofit/>
          </a:bodyPr>
          <a:lstStyle/>
          <a:p>
            <a:pPr marL="0" indent="0">
              <a:lnSpc>
                <a:spcPct val="80000"/>
              </a:lnSpc>
              <a:buNone/>
            </a:pPr>
            <a:r>
              <a:rPr lang="en-US" sz="2400" b="1" dirty="0"/>
              <a:t>Hazard types to avoid:</a:t>
            </a:r>
          </a:p>
          <a:p>
            <a:pPr marL="0" indent="0">
              <a:lnSpc>
                <a:spcPct val="80000"/>
              </a:lnSpc>
              <a:buNone/>
            </a:pPr>
            <a:endParaRPr lang="en-US" sz="700" b="1" dirty="0"/>
          </a:p>
          <a:p>
            <a:pPr lvl="1">
              <a:lnSpc>
                <a:spcPct val="80000"/>
              </a:lnSpc>
            </a:pPr>
            <a:r>
              <a:rPr lang="en-US" sz="2000" b="1" dirty="0">
                <a:ea typeface="ＭＳ Ｐゴシック" charset="0"/>
              </a:rPr>
              <a:t>Toxicological/Eco-toxicological</a:t>
            </a:r>
          </a:p>
          <a:p>
            <a:pPr lvl="2">
              <a:lnSpc>
                <a:spcPct val="80000"/>
              </a:lnSpc>
              <a:spcBef>
                <a:spcPts val="600"/>
              </a:spcBef>
            </a:pPr>
            <a:r>
              <a:rPr lang="en-US" dirty="0">
                <a:ea typeface="ＭＳ Ｐゴシック" charset="0"/>
              </a:rPr>
              <a:t>Carcinogenicity</a:t>
            </a:r>
          </a:p>
          <a:p>
            <a:pPr lvl="2">
              <a:lnSpc>
                <a:spcPct val="80000"/>
              </a:lnSpc>
              <a:spcBef>
                <a:spcPts val="600"/>
              </a:spcBef>
            </a:pPr>
            <a:r>
              <a:rPr lang="en-US" dirty="0">
                <a:ea typeface="ＭＳ Ｐゴシック" charset="0"/>
              </a:rPr>
              <a:t>Reproductive</a:t>
            </a:r>
          </a:p>
          <a:p>
            <a:pPr lvl="2">
              <a:lnSpc>
                <a:spcPct val="80000"/>
              </a:lnSpc>
              <a:spcBef>
                <a:spcPts val="600"/>
              </a:spcBef>
            </a:pPr>
            <a:r>
              <a:rPr lang="en-US" dirty="0">
                <a:ea typeface="ＭＳ Ｐゴシック" charset="0"/>
              </a:rPr>
              <a:t>Developmental</a:t>
            </a:r>
          </a:p>
          <a:p>
            <a:pPr lvl="2">
              <a:lnSpc>
                <a:spcPct val="80000"/>
              </a:lnSpc>
              <a:spcBef>
                <a:spcPts val="600"/>
              </a:spcBef>
            </a:pPr>
            <a:r>
              <a:rPr lang="en-US" dirty="0">
                <a:ea typeface="ＭＳ Ｐゴシック" charset="0"/>
              </a:rPr>
              <a:t>Neurological</a:t>
            </a:r>
          </a:p>
          <a:p>
            <a:pPr lvl="2">
              <a:lnSpc>
                <a:spcPct val="80000"/>
              </a:lnSpc>
              <a:spcBef>
                <a:spcPts val="600"/>
              </a:spcBef>
            </a:pPr>
            <a:r>
              <a:rPr lang="en-US" dirty="0">
                <a:ea typeface="ＭＳ Ｐゴシック" charset="0"/>
              </a:rPr>
              <a:t>Global warming potential</a:t>
            </a:r>
          </a:p>
          <a:p>
            <a:pPr lvl="2">
              <a:lnSpc>
                <a:spcPct val="80000"/>
              </a:lnSpc>
              <a:spcBef>
                <a:spcPts val="600"/>
              </a:spcBef>
            </a:pPr>
            <a:r>
              <a:rPr lang="en-US" dirty="0">
                <a:ea typeface="ＭＳ Ｐゴシック" charset="0"/>
              </a:rPr>
              <a:t>Ozone depleting potential</a:t>
            </a:r>
          </a:p>
          <a:p>
            <a:pPr lvl="2">
              <a:lnSpc>
                <a:spcPct val="80000"/>
              </a:lnSpc>
              <a:spcBef>
                <a:spcPts val="600"/>
              </a:spcBef>
            </a:pPr>
            <a:r>
              <a:rPr lang="en-US" dirty="0">
                <a:ea typeface="ＭＳ Ｐゴシック" charset="0"/>
              </a:rPr>
              <a:t>Bioaccumulation</a:t>
            </a:r>
          </a:p>
          <a:p>
            <a:pPr lvl="2">
              <a:lnSpc>
                <a:spcPct val="80000"/>
              </a:lnSpc>
              <a:spcBef>
                <a:spcPts val="600"/>
              </a:spcBef>
            </a:pPr>
            <a:r>
              <a:rPr lang="en-US" dirty="0">
                <a:ea typeface="ＭＳ Ｐゴシック" charset="0"/>
              </a:rPr>
              <a:t>Persistence</a:t>
            </a:r>
          </a:p>
          <a:p>
            <a:pPr lvl="1">
              <a:lnSpc>
                <a:spcPct val="80000"/>
              </a:lnSpc>
            </a:pPr>
            <a:r>
              <a:rPr lang="en-US" sz="2000" b="1" dirty="0">
                <a:ea typeface="ＭＳ Ｐゴシック" charset="0"/>
              </a:rPr>
              <a:t>Physical</a:t>
            </a:r>
          </a:p>
          <a:p>
            <a:pPr lvl="2">
              <a:lnSpc>
                <a:spcPct val="80000"/>
              </a:lnSpc>
              <a:spcBef>
                <a:spcPts val="600"/>
              </a:spcBef>
            </a:pPr>
            <a:r>
              <a:rPr lang="en-US" dirty="0">
                <a:ea typeface="ＭＳ Ｐゴシック" charset="0"/>
              </a:rPr>
              <a:t>Explosivity</a:t>
            </a:r>
          </a:p>
          <a:p>
            <a:pPr lvl="2">
              <a:lnSpc>
                <a:spcPct val="80000"/>
              </a:lnSpc>
              <a:spcBef>
                <a:spcPts val="600"/>
              </a:spcBef>
            </a:pPr>
            <a:r>
              <a:rPr lang="en-US" dirty="0">
                <a:ea typeface="ＭＳ Ｐゴシック" charset="0"/>
              </a:rPr>
              <a:t>Flammability</a:t>
            </a:r>
          </a:p>
          <a:p>
            <a:pPr lvl="2">
              <a:lnSpc>
                <a:spcPct val="80000"/>
              </a:lnSpc>
              <a:spcBef>
                <a:spcPts val="600"/>
              </a:spcBef>
            </a:pPr>
            <a:r>
              <a:rPr lang="en-US" dirty="0" err="1">
                <a:ea typeface="ＭＳ Ｐゴシック" charset="0"/>
              </a:rPr>
              <a:t>Corrosivity</a:t>
            </a:r>
            <a:endParaRPr lang="en-US" dirty="0">
              <a:ea typeface="ＭＳ Ｐゴシック" charset="0"/>
            </a:endParaRPr>
          </a:p>
        </p:txBody>
      </p:sp>
      <p:sp>
        <p:nvSpPr>
          <p:cNvPr id="121860" name="Rectangle 4"/>
          <p:cNvSpPr>
            <a:spLocks noGrp="1" noChangeArrowheads="1"/>
          </p:cNvSpPr>
          <p:nvPr>
            <p:ph sz="half" idx="2"/>
          </p:nvPr>
        </p:nvSpPr>
        <p:spPr>
          <a:xfrm>
            <a:off x="6513284" y="1864901"/>
            <a:ext cx="4747381" cy="5078883"/>
          </a:xfrm>
        </p:spPr>
        <p:txBody>
          <a:bodyPr>
            <a:normAutofit/>
          </a:bodyPr>
          <a:lstStyle/>
          <a:p>
            <a:pPr marL="0" indent="0">
              <a:lnSpc>
                <a:spcPct val="80000"/>
              </a:lnSpc>
              <a:buNone/>
            </a:pPr>
            <a:r>
              <a:rPr lang="en-US" sz="2400" b="1" dirty="0"/>
              <a:t>Physical/Chemical Properties to consider:</a:t>
            </a:r>
          </a:p>
          <a:p>
            <a:pPr>
              <a:lnSpc>
                <a:spcPct val="80000"/>
              </a:lnSpc>
              <a:spcBef>
                <a:spcPts val="600"/>
              </a:spcBef>
            </a:pPr>
            <a:endParaRPr lang="en-US" sz="700" b="1" dirty="0"/>
          </a:p>
          <a:p>
            <a:pPr lvl="1">
              <a:lnSpc>
                <a:spcPct val="80000"/>
              </a:lnSpc>
              <a:spcBef>
                <a:spcPts val="600"/>
              </a:spcBef>
            </a:pPr>
            <a:r>
              <a:rPr lang="en-US" sz="2000" dirty="0">
                <a:ea typeface="ＭＳ Ｐゴシック" charset="0"/>
              </a:rPr>
              <a:t>Water solubility</a:t>
            </a:r>
          </a:p>
          <a:p>
            <a:pPr lvl="1">
              <a:lnSpc>
                <a:spcPct val="80000"/>
              </a:lnSpc>
              <a:spcBef>
                <a:spcPts val="600"/>
              </a:spcBef>
            </a:pPr>
            <a:r>
              <a:rPr lang="en-US" sz="2000" dirty="0">
                <a:ea typeface="ＭＳ Ｐゴシック" charset="0"/>
              </a:rPr>
              <a:t>Log </a:t>
            </a:r>
            <a:r>
              <a:rPr lang="en-US" sz="2000" dirty="0" err="1">
                <a:ea typeface="ＭＳ Ｐゴシック" charset="0"/>
              </a:rPr>
              <a:t>Kow</a:t>
            </a:r>
            <a:endParaRPr lang="en-US" sz="2000" dirty="0">
              <a:ea typeface="ＭＳ Ｐゴシック" charset="0"/>
            </a:endParaRPr>
          </a:p>
          <a:p>
            <a:pPr lvl="1">
              <a:lnSpc>
                <a:spcPct val="80000"/>
              </a:lnSpc>
              <a:spcBef>
                <a:spcPts val="600"/>
              </a:spcBef>
            </a:pPr>
            <a:r>
              <a:rPr lang="en-US" sz="2000" dirty="0">
                <a:ea typeface="ＭＳ Ｐゴシック" charset="0"/>
              </a:rPr>
              <a:t>Volatility</a:t>
            </a:r>
          </a:p>
          <a:p>
            <a:pPr lvl="1">
              <a:lnSpc>
                <a:spcPct val="80000"/>
              </a:lnSpc>
              <a:spcBef>
                <a:spcPts val="600"/>
              </a:spcBef>
            </a:pPr>
            <a:r>
              <a:rPr lang="en-US" sz="2000" dirty="0">
                <a:ea typeface="ＭＳ Ｐゴシック" charset="0"/>
              </a:rPr>
              <a:t>Molar volume</a:t>
            </a:r>
          </a:p>
          <a:p>
            <a:pPr lvl="1">
              <a:lnSpc>
                <a:spcPct val="80000"/>
              </a:lnSpc>
              <a:spcBef>
                <a:spcPts val="600"/>
              </a:spcBef>
            </a:pPr>
            <a:r>
              <a:rPr lang="en-US" sz="2000" dirty="0">
                <a:ea typeface="ＭＳ Ｐゴシック" charset="0"/>
              </a:rPr>
              <a:t>Aspect ratio</a:t>
            </a:r>
          </a:p>
          <a:p>
            <a:pPr lvl="1">
              <a:lnSpc>
                <a:spcPct val="80000"/>
              </a:lnSpc>
              <a:spcBef>
                <a:spcPts val="600"/>
              </a:spcBef>
            </a:pPr>
            <a:r>
              <a:rPr lang="en-US" sz="2000" dirty="0">
                <a:ea typeface="ＭＳ Ｐゴシック" charset="0"/>
              </a:rPr>
              <a:t>Radical formation</a:t>
            </a:r>
          </a:p>
          <a:p>
            <a:pPr lvl="1">
              <a:lnSpc>
                <a:spcPct val="80000"/>
              </a:lnSpc>
              <a:spcBef>
                <a:spcPts val="600"/>
              </a:spcBef>
            </a:pPr>
            <a:r>
              <a:rPr lang="en-US" sz="2000" dirty="0">
                <a:ea typeface="ＭＳ Ｐゴシック" charset="0"/>
              </a:rPr>
              <a:t>Nucleophilicity</a:t>
            </a:r>
          </a:p>
          <a:p>
            <a:pPr lvl="1">
              <a:lnSpc>
                <a:spcPct val="80000"/>
              </a:lnSpc>
              <a:spcBef>
                <a:spcPts val="600"/>
              </a:spcBef>
            </a:pPr>
            <a:r>
              <a:rPr lang="en-US" sz="2000" dirty="0">
                <a:ea typeface="ＭＳ Ｐゴシック" charset="0"/>
              </a:rPr>
              <a:t>Electrophilicity</a:t>
            </a:r>
          </a:p>
          <a:p>
            <a:pPr lvl="1">
              <a:lnSpc>
                <a:spcPct val="80000"/>
              </a:lnSpc>
              <a:spcBef>
                <a:spcPts val="600"/>
              </a:spcBef>
            </a:pPr>
            <a:r>
              <a:rPr lang="en-US" sz="2000" dirty="0">
                <a:ea typeface="ＭＳ Ｐゴシック" charset="0"/>
              </a:rPr>
              <a:t>pH/</a:t>
            </a:r>
            <a:r>
              <a:rPr lang="en-US" sz="2000" dirty="0" err="1">
                <a:ea typeface="ＭＳ Ｐゴシック" charset="0"/>
              </a:rPr>
              <a:t>pKa</a:t>
            </a:r>
            <a:endParaRPr lang="en-US" sz="2000" dirty="0">
              <a:ea typeface="ＭＳ Ｐゴシック" charset="0"/>
            </a:endParaRPr>
          </a:p>
          <a:p>
            <a:pPr lvl="1">
              <a:lnSpc>
                <a:spcPct val="80000"/>
              </a:lnSpc>
              <a:spcBef>
                <a:spcPts val="600"/>
              </a:spcBef>
            </a:pPr>
            <a:r>
              <a:rPr lang="en-US" sz="2000" dirty="0">
                <a:ea typeface="ＭＳ Ｐゴシック" charset="0"/>
              </a:rPr>
              <a:t>Surface area</a:t>
            </a:r>
          </a:p>
          <a:p>
            <a:pPr lvl="1">
              <a:lnSpc>
                <a:spcPct val="80000"/>
              </a:lnSpc>
              <a:spcBef>
                <a:spcPts val="600"/>
              </a:spcBef>
            </a:pPr>
            <a:r>
              <a:rPr lang="en-US" sz="2000" dirty="0">
                <a:ea typeface="ＭＳ Ｐゴシック" charset="0"/>
              </a:rPr>
              <a:t>Reducing potential</a:t>
            </a:r>
          </a:p>
          <a:p>
            <a:pPr lvl="1">
              <a:lnSpc>
                <a:spcPct val="80000"/>
              </a:lnSpc>
              <a:spcBef>
                <a:spcPts val="600"/>
              </a:spcBef>
            </a:pPr>
            <a:r>
              <a:rPr lang="en-US" sz="2000" dirty="0">
                <a:ea typeface="ＭＳ Ｐゴシック" charset="0"/>
              </a:rPr>
              <a:t>Oxidizing potential</a:t>
            </a:r>
          </a:p>
          <a:p>
            <a:pPr lvl="1">
              <a:lnSpc>
                <a:spcPct val="80000"/>
              </a:lnSpc>
              <a:spcBef>
                <a:spcPts val="600"/>
              </a:spcBef>
            </a:pPr>
            <a:r>
              <a:rPr lang="en-US" sz="2000" dirty="0">
                <a:ea typeface="ＭＳ Ｐゴシック" charset="0"/>
              </a:rPr>
              <a:t>Polarizability</a:t>
            </a:r>
          </a:p>
          <a:p>
            <a:pPr lvl="1">
              <a:lnSpc>
                <a:spcPct val="80000"/>
              </a:lnSpc>
            </a:pPr>
            <a:endParaRPr lang="en-US" sz="1800" dirty="0">
              <a:ea typeface="ＭＳ Ｐゴシック" charset="0"/>
            </a:endParaRPr>
          </a:p>
        </p:txBody>
      </p:sp>
      <p:cxnSp>
        <p:nvCxnSpPr>
          <p:cNvPr id="5" name="Straight Connector 4">
            <a:extLst>
              <a:ext uri="{FF2B5EF4-FFF2-40B4-BE49-F238E27FC236}">
                <a16:creationId xmlns:a16="http://schemas.microsoft.com/office/drawing/2014/main" id="{6D66D1A2-4B09-4FEB-8FD5-102A93A62D8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968E15-50A5-42E1-8A37-22AC856FB4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72C31746-FF4A-4CD9-8643-E31EE941E928}"/>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11" name="Rectangle 4"/>
          <p:cNvSpPr txBox="1">
            <a:spLocks noChangeArrowheads="1"/>
          </p:cNvSpPr>
          <p:nvPr/>
        </p:nvSpPr>
        <p:spPr>
          <a:xfrm>
            <a:off x="10071736" y="4160711"/>
            <a:ext cx="1783933" cy="76864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design without toxicity</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3368921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778788" y="3144815"/>
            <a:ext cx="6593749" cy="346761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en-US" b="1" dirty="0">
                <a:latin typeface="+mn-lt"/>
              </a:rPr>
              <a:t>Conventional use of organotin compounds as antifoulants:</a:t>
            </a:r>
          </a:p>
          <a:p>
            <a:pPr eaLnBrk="1" hangingPunct="1"/>
            <a:endParaRPr lang="en-US" altLang="en-US" sz="1000" dirty="0">
              <a:latin typeface="+mn-lt"/>
            </a:endParaRPr>
          </a:p>
          <a:p>
            <a:pPr marL="457200" indent="-207963" eaLnBrk="1" hangingPunct="1">
              <a:spcBef>
                <a:spcPts val="200"/>
              </a:spcBef>
              <a:buFont typeface="Arial" panose="020B0604020202020204" pitchFamily="34" charset="0"/>
              <a:buChar char="•"/>
            </a:pPr>
            <a:r>
              <a:rPr lang="en-US" altLang="en-US" dirty="0">
                <a:latin typeface="+mn-lt"/>
              </a:rPr>
              <a:t>TBTO and other organotin antifoulants have long half-lives in the environment (the half-life of TBTO in seawater is over 6 months).</a:t>
            </a:r>
          </a:p>
          <a:p>
            <a:pPr marL="457200" indent="-207963" eaLnBrk="1" hangingPunct="1">
              <a:spcBef>
                <a:spcPts val="200"/>
              </a:spcBef>
              <a:buFont typeface="Arial" panose="020B0604020202020204" pitchFamily="34" charset="0"/>
              <a:buChar char="•"/>
            </a:pPr>
            <a:r>
              <a:rPr lang="en-US" altLang="en-US" dirty="0">
                <a:latin typeface="+mn-lt"/>
              </a:rPr>
              <a:t>They bioconcentrate in marine organisms (the concentration of TBTO in marine organisms has been found to be up to 104 times greater than in the surrounding water).</a:t>
            </a:r>
          </a:p>
          <a:p>
            <a:pPr marL="457200" indent="-207963" eaLnBrk="1" hangingPunct="1">
              <a:spcBef>
                <a:spcPts val="200"/>
              </a:spcBef>
              <a:buFont typeface="Arial" panose="020B0604020202020204" pitchFamily="34" charset="0"/>
              <a:buChar char="•"/>
            </a:pPr>
            <a:r>
              <a:rPr lang="en-US" altLang="en-US" dirty="0">
                <a:latin typeface="+mn-lt"/>
              </a:rPr>
              <a:t>Organotin compounds are chronically toxic to marine life and can enter food chain.</a:t>
            </a:r>
          </a:p>
          <a:p>
            <a:pPr marL="457200" indent="-207963" eaLnBrk="1" hangingPunct="1">
              <a:spcBef>
                <a:spcPts val="200"/>
              </a:spcBef>
              <a:buFont typeface="Arial" panose="020B0604020202020204" pitchFamily="34" charset="0"/>
              <a:buChar char="•"/>
            </a:pPr>
            <a:r>
              <a:rPr lang="en-US" altLang="en-US" dirty="0">
                <a:latin typeface="+mn-lt"/>
              </a:rPr>
              <a:t>They are </a:t>
            </a:r>
            <a:r>
              <a:rPr lang="en-US" altLang="en-US" dirty="0" err="1">
                <a:latin typeface="+mn-lt"/>
              </a:rPr>
              <a:t>bioaccumulative</a:t>
            </a:r>
            <a:r>
              <a:rPr lang="en-US" altLang="en-US" dirty="0">
                <a:latin typeface="+mn-lt"/>
              </a:rPr>
              <a:t>.</a:t>
            </a:r>
          </a:p>
          <a:p>
            <a:pPr eaLnBrk="1" hangingPunct="1"/>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4873" y="3296468"/>
            <a:ext cx="3713165" cy="2475443"/>
          </a:xfrm>
          <a:prstGeom prst="rect">
            <a:avLst/>
          </a:prstGeom>
        </p:spPr>
      </p:pic>
      <p:sp>
        <p:nvSpPr>
          <p:cNvPr id="9" name="TextBox 8"/>
          <p:cNvSpPr txBox="1"/>
          <p:nvPr/>
        </p:nvSpPr>
        <p:spPr>
          <a:xfrm>
            <a:off x="8397478" y="5919184"/>
            <a:ext cx="2388795" cy="369332"/>
          </a:xfrm>
          <a:prstGeom prst="rect">
            <a:avLst/>
          </a:prstGeom>
          <a:noFill/>
        </p:spPr>
        <p:txBody>
          <a:bodyPr wrap="none" rtlCol="0">
            <a:spAutoFit/>
          </a:bodyPr>
          <a:lstStyle/>
          <a:p>
            <a:r>
              <a:rPr lang="en-US" dirty="0"/>
              <a:t>Tributyltin oxide (TBTO)</a:t>
            </a:r>
          </a:p>
        </p:txBody>
      </p:sp>
      <p:sp>
        <p:nvSpPr>
          <p:cNvPr id="8" name="TextBox 7"/>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cxnSp>
        <p:nvCxnSpPr>
          <p:cNvPr id="10" name="Straight Connector 9">
            <a:extLst>
              <a:ext uri="{FF2B5EF4-FFF2-40B4-BE49-F238E27FC236}">
                <a16:creationId xmlns:a16="http://schemas.microsoft.com/office/drawing/2014/main" id="{FFC3AE5B-C634-446A-9C38-3A5FDD36549A}"/>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23D20E-09D1-4598-B76A-E0A0DB682F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2" name="TextBox 11">
            <a:extLst>
              <a:ext uri="{FF2B5EF4-FFF2-40B4-BE49-F238E27FC236}">
                <a16:creationId xmlns:a16="http://schemas.microsoft.com/office/drawing/2014/main" id="{5B92776C-872C-4567-B074-551AD26EF75E}"/>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3" name="Rectangle 2">
            <a:extLst>
              <a:ext uri="{FF2B5EF4-FFF2-40B4-BE49-F238E27FC236}">
                <a16:creationId xmlns:a16="http://schemas.microsoft.com/office/drawing/2014/main" id="{42A49778-0307-40BC-A02B-1FA79C65718C}"/>
              </a:ext>
            </a:extLst>
          </p:cNvPr>
          <p:cNvSpPr/>
          <p:nvPr/>
        </p:nvSpPr>
        <p:spPr>
          <a:xfrm>
            <a:off x="1058416" y="2058747"/>
            <a:ext cx="10039105" cy="923330"/>
          </a:xfrm>
          <a:prstGeom prst="rect">
            <a:avLst/>
          </a:prstGeom>
        </p:spPr>
        <p:txBody>
          <a:bodyPr wrap="square">
            <a:spAutoFit/>
          </a:bodyPr>
          <a:lstStyle/>
          <a:p>
            <a:r>
              <a:rPr lang="en-US" dirty="0"/>
              <a:t>Antifoulants are generally dispersed in the paint as it is applied to the hull.  Organotin compounds such as tributyltin oxide (TBTO) have traditionally been used. TBTO works by gradually leaching from the hull and killing the fouling organisms in the surrounding area.</a:t>
            </a:r>
          </a:p>
        </p:txBody>
      </p:sp>
    </p:spTree>
    <p:extLst>
      <p:ext uri="{BB962C8B-B14F-4D97-AF65-F5344CB8AC3E}">
        <p14:creationId xmlns:p14="http://schemas.microsoft.com/office/powerpoint/2010/main" val="153648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8998" y="2549474"/>
            <a:ext cx="4590424" cy="400110"/>
          </a:xfrm>
          <a:prstGeom prst="rect">
            <a:avLst/>
          </a:prstGeom>
          <a:noFill/>
        </p:spPr>
        <p:txBody>
          <a:bodyPr wrap="none" rtlCol="0">
            <a:spAutoFit/>
          </a:bodyPr>
          <a:lstStyle/>
          <a:p>
            <a:r>
              <a:rPr lang="en-US" sz="2000" b="1" dirty="0"/>
              <a:t>Alternative </a:t>
            </a:r>
            <a:r>
              <a:rPr lang="en-US" sz="2000" b="1" dirty="0" err="1"/>
              <a:t>antifoulants</a:t>
            </a:r>
            <a:r>
              <a:rPr lang="en-US" sz="2000" b="1" dirty="0"/>
              <a:t> (Dow chemicals):</a:t>
            </a:r>
          </a:p>
        </p:txBody>
      </p:sp>
      <p:sp>
        <p:nvSpPr>
          <p:cNvPr id="10" name="Rectangle 3"/>
          <p:cNvSpPr txBox="1">
            <a:spLocks noChangeArrowheads="1"/>
          </p:cNvSpPr>
          <p:nvPr/>
        </p:nvSpPr>
        <p:spPr>
          <a:xfrm>
            <a:off x="948266" y="2918806"/>
            <a:ext cx="6406123" cy="3422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r>
              <a:rPr lang="en-US" altLang="en-US" sz="1800" dirty="0">
                <a:ea typeface="ＭＳ Ｐゴシック" charset="-128"/>
              </a:rPr>
              <a:t>Sea-Nine® 211 works by maintaining a hostile growing environment for marine organisms. When organisms attach to the hull (treated with DCOI), proteins at the point of attachment with the hull react with the DCOI.  This reaction with the DCOI prevents the use of these proteins for other metabolic processes. The organism detaches itself and searches for a more hospitable surface to grow upon.</a:t>
            </a:r>
          </a:p>
          <a:p>
            <a:pPr>
              <a:lnSpc>
                <a:spcPct val="100000"/>
              </a:lnSpc>
              <a:spcBef>
                <a:spcPts val="200"/>
              </a:spcBef>
            </a:pPr>
            <a:r>
              <a:rPr lang="en-US" altLang="en-US" sz="1800" dirty="0">
                <a:ea typeface="ＭＳ Ｐゴシック" charset="-128"/>
              </a:rPr>
              <a:t>Only organisms attached to hull of ship are exposed to toxic levels of DCOI.</a:t>
            </a:r>
          </a:p>
          <a:p>
            <a:pPr>
              <a:lnSpc>
                <a:spcPct val="100000"/>
              </a:lnSpc>
              <a:spcBef>
                <a:spcPts val="200"/>
              </a:spcBef>
            </a:pPr>
            <a:r>
              <a:rPr lang="en-US" altLang="en-US" sz="1800" dirty="0">
                <a:ea typeface="ＭＳ Ｐゴシック" charset="-128"/>
              </a:rPr>
              <a:t>Readily biodegrades once leached from ship (half-life is less than one hour in sea water).</a:t>
            </a:r>
          </a:p>
          <a:p>
            <a:pPr>
              <a:buFontTx/>
              <a:buNone/>
            </a:pPr>
            <a:endParaRPr lang="en-US" altLang="en-US" sz="2000" dirty="0">
              <a:ea typeface="ＭＳ Ｐゴシック" charset="-128"/>
            </a:endParaRPr>
          </a:p>
          <a:p>
            <a:pPr>
              <a:buFontTx/>
              <a:buNone/>
            </a:pPr>
            <a:endParaRPr lang="en-US" altLang="en-US" sz="2000" dirty="0">
              <a:ea typeface="ＭＳ Ｐゴシック" charset="-128"/>
            </a:endParaRPr>
          </a:p>
        </p:txBody>
      </p:sp>
      <p:cxnSp>
        <p:nvCxnSpPr>
          <p:cNvPr id="12" name="Straight Connector 11">
            <a:extLst>
              <a:ext uri="{FF2B5EF4-FFF2-40B4-BE49-F238E27FC236}">
                <a16:creationId xmlns:a16="http://schemas.microsoft.com/office/drawing/2014/main" id="{02EC3A1C-0985-4A3E-B8B4-0180659D4F1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C9A677-C70E-4F7C-AB16-185EC26B29BA}"/>
              </a:ext>
            </a:extLst>
          </p:cNvPr>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pic>
        <p:nvPicPr>
          <p:cNvPr id="14" name="Picture 13">
            <a:extLst>
              <a:ext uri="{FF2B5EF4-FFF2-40B4-BE49-F238E27FC236}">
                <a16:creationId xmlns:a16="http://schemas.microsoft.com/office/drawing/2014/main" id="{E8D85C54-CF2D-4936-B95E-7A0CDEFA66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5" name="TextBox 14">
            <a:extLst>
              <a:ext uri="{FF2B5EF4-FFF2-40B4-BE49-F238E27FC236}">
                <a16:creationId xmlns:a16="http://schemas.microsoft.com/office/drawing/2014/main" id="{B9E365EE-FB72-450B-8AF9-989A4B29CA9A}"/>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a:extLst>
              <a:ext uri="{FF2B5EF4-FFF2-40B4-BE49-F238E27FC236}">
                <a16:creationId xmlns:a16="http://schemas.microsoft.com/office/drawing/2014/main" id="{88F64346-AC49-4E68-B6C5-B7884378F7A3}"/>
              </a:ext>
            </a:extLst>
          </p:cNvPr>
          <p:cNvSpPr/>
          <p:nvPr/>
        </p:nvSpPr>
        <p:spPr>
          <a:xfrm>
            <a:off x="829732" y="2549474"/>
            <a:ext cx="6524657" cy="359006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6084B7-5C8B-F34D-9A50-81479958D05E}"/>
              </a:ext>
            </a:extLst>
          </p:cNvPr>
          <p:cNvPicPr>
            <a:picLocks noChangeAspect="1"/>
          </p:cNvPicPr>
          <p:nvPr/>
        </p:nvPicPr>
        <p:blipFill>
          <a:blip r:embed="rId3"/>
          <a:stretch>
            <a:fillRect/>
          </a:stretch>
        </p:blipFill>
        <p:spPr>
          <a:xfrm>
            <a:off x="7827556" y="1824156"/>
            <a:ext cx="3873377" cy="2189300"/>
          </a:xfrm>
          <a:prstGeom prst="rect">
            <a:avLst/>
          </a:prstGeom>
        </p:spPr>
      </p:pic>
      <p:pic>
        <p:nvPicPr>
          <p:cNvPr id="7" name="Picture 6">
            <a:extLst>
              <a:ext uri="{FF2B5EF4-FFF2-40B4-BE49-F238E27FC236}">
                <a16:creationId xmlns:a16="http://schemas.microsoft.com/office/drawing/2014/main" id="{635395EA-0DF3-C04F-B014-DC739A423548}"/>
              </a:ext>
            </a:extLst>
          </p:cNvPr>
          <p:cNvPicPr>
            <a:picLocks noChangeAspect="1"/>
          </p:cNvPicPr>
          <p:nvPr/>
        </p:nvPicPr>
        <p:blipFill>
          <a:blip r:embed="rId4"/>
          <a:stretch>
            <a:fillRect/>
          </a:stretch>
        </p:blipFill>
        <p:spPr>
          <a:xfrm>
            <a:off x="7569828" y="4240529"/>
            <a:ext cx="4388832" cy="1899014"/>
          </a:xfrm>
          <a:prstGeom prst="rect">
            <a:avLst/>
          </a:prstGeom>
        </p:spPr>
      </p:pic>
      <p:sp>
        <p:nvSpPr>
          <p:cNvPr id="4" name="Rectangle 3"/>
          <p:cNvSpPr/>
          <p:nvPr/>
        </p:nvSpPr>
        <p:spPr>
          <a:xfrm>
            <a:off x="130140" y="6445603"/>
            <a:ext cx="11672978" cy="369332"/>
          </a:xfrm>
          <a:prstGeom prst="rect">
            <a:avLst/>
          </a:prstGeom>
        </p:spPr>
        <p:txBody>
          <a:bodyPr wrap="square">
            <a:spAutoFit/>
          </a:bodyPr>
          <a:lstStyle/>
          <a:p>
            <a:r>
              <a:rPr lang="en-US" dirty="0"/>
              <a:t>https://www.epa.gov/greenchemistry/presidential-green-chemistry-challenge-1996-designing-greener-chemicals-award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843" y="216155"/>
            <a:ext cx="1256090" cy="1454971"/>
          </a:xfrm>
          <a:prstGeom prst="rect">
            <a:avLst/>
          </a:prstGeom>
        </p:spPr>
      </p:pic>
      <p:sp>
        <p:nvSpPr>
          <p:cNvPr id="9" name="Rounded Rectangle 8"/>
          <p:cNvSpPr/>
          <p:nvPr/>
        </p:nvSpPr>
        <p:spPr>
          <a:xfrm>
            <a:off x="10309175" y="1767800"/>
            <a:ext cx="1527425" cy="5491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Awardee in 1996</a:t>
            </a:r>
          </a:p>
        </p:txBody>
      </p:sp>
    </p:spTree>
    <p:extLst>
      <p:ext uri="{BB962C8B-B14F-4D97-AF65-F5344CB8AC3E}">
        <p14:creationId xmlns:p14="http://schemas.microsoft.com/office/powerpoint/2010/main" val="399992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42" name="Rectangle 6"/>
          <p:cNvSpPr>
            <a:spLocks noChangeArrowheads="1"/>
          </p:cNvSpPr>
          <p:nvPr/>
        </p:nvSpPr>
        <p:spPr bwMode="auto">
          <a:xfrm>
            <a:off x="1524001" y="6562825"/>
            <a:ext cx="89646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dirty="0">
                <a:solidFill>
                  <a:schemeClr val="bg1">
                    <a:lumMod val="50000"/>
                  </a:schemeClr>
                </a:solidFill>
              </a:rPr>
              <a:t>P. Anastas, J. Warner in Green Chemistry: Theory and Practice (New York, 1998). </a:t>
            </a:r>
          </a:p>
        </p:txBody>
      </p:sp>
      <p:sp>
        <p:nvSpPr>
          <p:cNvPr id="9" name="Title 1"/>
          <p:cNvSpPr>
            <a:spLocks noGrp="1"/>
          </p:cNvSpPr>
          <p:nvPr>
            <p:ph type="title"/>
          </p:nvPr>
        </p:nvSpPr>
        <p:spPr>
          <a:xfrm>
            <a:off x="1981200" y="274638"/>
            <a:ext cx="7467600" cy="1143000"/>
          </a:xfrm>
        </p:spPr>
        <p:txBody>
          <a:bodyPr/>
          <a:lstStyle/>
          <a:p>
            <a:r>
              <a:rPr lang="en-US" cap="none" dirty="0"/>
              <a:t>The birth of Green Chemistry</a:t>
            </a:r>
          </a:p>
        </p:txBody>
      </p:sp>
      <p:sp>
        <p:nvSpPr>
          <p:cNvPr id="2" name="Text Placeholder 1"/>
          <p:cNvSpPr>
            <a:spLocks noGrp="1"/>
          </p:cNvSpPr>
          <p:nvPr>
            <p:ph type="body" sz="half" idx="1"/>
          </p:nvPr>
        </p:nvSpPr>
        <p:spPr>
          <a:xfrm>
            <a:off x="1981200" y="2362200"/>
            <a:ext cx="4038600" cy="3886200"/>
          </a:xfrm>
        </p:spPr>
        <p:txBody>
          <a:bodyPr/>
          <a:lstStyle/>
          <a:p>
            <a:r>
              <a:rPr lang="en-US" dirty="0"/>
              <a:t>Paul Anastas </a:t>
            </a:r>
            <a:r>
              <a:rPr lang="en-US" sz="1800" dirty="0"/>
              <a:t>(EPA, US)</a:t>
            </a:r>
          </a:p>
        </p:txBody>
      </p:sp>
      <p:pic>
        <p:nvPicPr>
          <p:cNvPr id="5" name="Picture 4"/>
          <p:cNvPicPr>
            <a:picLocks noChangeAspect="1"/>
          </p:cNvPicPr>
          <p:nvPr/>
        </p:nvPicPr>
        <p:blipFill>
          <a:blip r:embed="rId3"/>
          <a:stretch>
            <a:fillRect/>
          </a:stretch>
        </p:blipFill>
        <p:spPr>
          <a:xfrm>
            <a:off x="2794635" y="2869186"/>
            <a:ext cx="2411730" cy="3014663"/>
          </a:xfrm>
          <a:prstGeom prst="rect">
            <a:avLst/>
          </a:prstGeom>
        </p:spPr>
      </p:pic>
      <p:sp>
        <p:nvSpPr>
          <p:cNvPr id="6" name="TextBox 5"/>
          <p:cNvSpPr txBox="1"/>
          <p:nvPr/>
        </p:nvSpPr>
        <p:spPr>
          <a:xfrm>
            <a:off x="1981200" y="1524001"/>
            <a:ext cx="8077200" cy="646331"/>
          </a:xfrm>
          <a:prstGeom prst="rect">
            <a:avLst/>
          </a:prstGeom>
          <a:noFill/>
        </p:spPr>
        <p:txBody>
          <a:bodyPr wrap="square" rtlCol="0">
            <a:spAutoFit/>
          </a:bodyPr>
          <a:lstStyle/>
          <a:p>
            <a:r>
              <a:rPr lang="en-US" dirty="0"/>
              <a:t>As a scientific endeavor, Green Chemistry was born in the 1990s with researchers theorizing that sustainability questions call for chemistry </a:t>
            </a:r>
          </a:p>
        </p:txBody>
      </p:sp>
      <p:sp>
        <p:nvSpPr>
          <p:cNvPr id="11" name="Text Placeholder 1"/>
          <p:cNvSpPr txBox="1">
            <a:spLocks/>
          </p:cNvSpPr>
          <p:nvPr/>
        </p:nvSpPr>
        <p:spPr bwMode="auto">
          <a:xfrm>
            <a:off x="6172200" y="2362200"/>
            <a:ext cx="4038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6FB833"/>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C0E5AF"/>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F3AABE"/>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US" dirty="0"/>
              <a:t>John Warner </a:t>
            </a:r>
            <a:r>
              <a:rPr lang="en-US" sz="1800" dirty="0"/>
              <a:t>(Polaroid </a:t>
            </a:r>
            <a:r>
              <a:rPr lang="en-US" sz="1800" dirty="0" err="1"/>
              <a:t>corp</a:t>
            </a:r>
            <a:r>
              <a:rPr lang="en-US" sz="1800" dirty="0"/>
              <a: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1" y="2879983"/>
            <a:ext cx="3057307" cy="3057307"/>
          </a:xfrm>
          <a:prstGeom prst="rect">
            <a:avLst/>
          </a:prstGeom>
        </p:spPr>
      </p:pic>
      <p:sp>
        <p:nvSpPr>
          <p:cNvPr id="10" name="TextBox 9"/>
          <p:cNvSpPr txBox="1"/>
          <p:nvPr/>
        </p:nvSpPr>
        <p:spPr>
          <a:xfrm>
            <a:off x="2133600" y="5933976"/>
            <a:ext cx="7696200" cy="369332"/>
          </a:xfrm>
          <a:prstGeom prst="rect">
            <a:avLst/>
          </a:prstGeom>
          <a:noFill/>
        </p:spPr>
        <p:txBody>
          <a:bodyPr wrap="square" rtlCol="0">
            <a:spAutoFit/>
          </a:bodyPr>
          <a:lstStyle/>
          <a:p>
            <a:r>
              <a:rPr lang="en-US" dirty="0"/>
              <a:t>Together they wrote a book in 1998, setting the foundation of green chemistry</a:t>
            </a:r>
          </a:p>
        </p:txBody>
      </p:sp>
      <p:sp>
        <p:nvSpPr>
          <p:cNvPr id="12" name="Right Arrow 11"/>
          <p:cNvSpPr/>
          <p:nvPr/>
        </p:nvSpPr>
        <p:spPr>
          <a:xfrm flipH="1">
            <a:off x="8485188" y="6500620"/>
            <a:ext cx="658813" cy="31775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825062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809083"/>
            <a:ext cx="9720644" cy="68326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90F5810-697E-4D2E-8FB1-08E8AD4C1D86}"/>
              </a:ext>
            </a:extLst>
          </p:cNvPr>
          <p:cNvPicPr>
            <a:picLocks noChangeAspect="1"/>
          </p:cNvPicPr>
          <p:nvPr/>
        </p:nvPicPr>
        <p:blipFill>
          <a:blip r:embed="rId3"/>
          <a:stretch>
            <a:fillRect/>
          </a:stretch>
        </p:blipFill>
        <p:spPr>
          <a:xfrm>
            <a:off x="3334769" y="2721932"/>
            <a:ext cx="5486400" cy="3657600"/>
          </a:xfrm>
          <a:prstGeom prst="rect">
            <a:avLst/>
          </a:prstGeom>
        </p:spPr>
      </p:pic>
      <p:sp>
        <p:nvSpPr>
          <p:cNvPr id="6" name="TextBox 5">
            <a:extLst>
              <a:ext uri="{FF2B5EF4-FFF2-40B4-BE49-F238E27FC236}">
                <a16:creationId xmlns:a16="http://schemas.microsoft.com/office/drawing/2014/main" id="{4F30ED5F-3894-4FCC-B5CB-EE4CDAD8F80C}"/>
              </a:ext>
            </a:extLst>
          </p:cNvPr>
          <p:cNvSpPr txBox="1"/>
          <p:nvPr/>
        </p:nvSpPr>
        <p:spPr>
          <a:xfrm>
            <a:off x="668215" y="6573947"/>
            <a:ext cx="4398384" cy="276999"/>
          </a:xfrm>
          <a:prstGeom prst="rect">
            <a:avLst/>
          </a:prstGeom>
          <a:noFill/>
        </p:spPr>
        <p:txBody>
          <a:bodyPr wrap="none" rtlCol="0">
            <a:spAutoFit/>
          </a:bodyPr>
          <a:lstStyle/>
          <a:p>
            <a:r>
              <a:rPr lang="en-US" sz="1200" dirty="0">
                <a:solidFill>
                  <a:schemeClr val="bg1">
                    <a:lumMod val="50000"/>
                  </a:schemeClr>
                </a:solidFill>
              </a:rPr>
              <a:t>Image: Dr. El Sayed Arafat from NAWCAD’s Materials Lab, U.S. Navy </a:t>
            </a:r>
          </a:p>
        </p:txBody>
      </p:sp>
    </p:spTree>
    <p:extLst>
      <p:ext uri="{BB962C8B-B14F-4D97-AF65-F5344CB8AC3E}">
        <p14:creationId xmlns:p14="http://schemas.microsoft.com/office/powerpoint/2010/main" val="2963912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2117785"/>
            <a:ext cx="7482465" cy="3785652"/>
          </a:xfrm>
          <a:prstGeom prst="rect">
            <a:avLst/>
          </a:prstGeom>
          <a:noFill/>
        </p:spPr>
        <p:txBody>
          <a:bodyPr wrap="square" rtlCol="0">
            <a:spAutoFit/>
          </a:bodyPr>
          <a:lstStyle/>
          <a:p>
            <a:r>
              <a:rPr lang="en-US" sz="2000" dirty="0"/>
              <a:t>Solvents account for the vast majority of mass wasted in syntheses and processes.</a:t>
            </a:r>
            <a:r>
              <a:rPr lang="en-US" sz="2000" baseline="30000" dirty="0"/>
              <a:t> </a:t>
            </a:r>
            <a:r>
              <a:rPr lang="en-US" sz="2000" dirty="0"/>
              <a:t>Moreover, many conventional solvents are toxic, flammable, and/or corrosive. </a:t>
            </a:r>
          </a:p>
          <a:p>
            <a:endParaRPr lang="en-US" sz="2000" dirty="0"/>
          </a:p>
          <a:p>
            <a:r>
              <a:rPr lang="en-US" sz="2000" dirty="0"/>
              <a:t>Solvents volatility and solubility have contributed to air, water and land pollution, have increased the risk of workers’ exposure, and have led to serious accidents. </a:t>
            </a:r>
          </a:p>
          <a:p>
            <a:endParaRPr lang="en-US" sz="2000" dirty="0"/>
          </a:p>
          <a:p>
            <a:r>
              <a:rPr lang="en-US" sz="2000" dirty="0"/>
              <a:t>Recovery and reuse, when possible, is often associated with energy-intensive distillation and sometimes cross contamination. In an effort to address all those shortcomings, chemists have started to search for safer solutions.</a:t>
            </a:r>
            <a:r>
              <a:rPr lang="en-US" dirty="0"/>
              <a:t> </a:t>
            </a:r>
          </a:p>
        </p:txBody>
      </p:sp>
      <p:pic>
        <p:nvPicPr>
          <p:cNvPr id="28" name="Imagem 2">
            <a:extLst>
              <a:ext uri="{FF2B5EF4-FFF2-40B4-BE49-F238E27FC236}">
                <a16:creationId xmlns:a16="http://schemas.microsoft.com/office/drawing/2014/main" id="{844A2D09-DE0C-4616-9BF2-ACE6D49CEA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2060" y="1987499"/>
            <a:ext cx="2930729" cy="4220071"/>
          </a:xfrm>
          <a:prstGeom prst="rect">
            <a:avLst/>
          </a:prstGeom>
        </p:spPr>
      </p:pic>
      <p:cxnSp>
        <p:nvCxnSpPr>
          <p:cNvPr id="7" name="Straight Connector 6">
            <a:extLst>
              <a:ext uri="{FF2B5EF4-FFF2-40B4-BE49-F238E27FC236}">
                <a16:creationId xmlns:a16="http://schemas.microsoft.com/office/drawing/2014/main" id="{D81318BD-F92F-4B81-8043-8A4F131698E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201E16-515C-4C9E-826B-65ED38179D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0" name="TextBox 9">
            <a:extLst>
              <a:ext uri="{FF2B5EF4-FFF2-40B4-BE49-F238E27FC236}">
                <a16:creationId xmlns:a16="http://schemas.microsoft.com/office/drawing/2014/main" id="{82769DF5-5A05-4862-A804-2DD388D68C63}"/>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3456129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0580" y="1597082"/>
            <a:ext cx="8636000" cy="5114204"/>
            <a:chOff x="321559" y="674956"/>
            <a:chExt cx="8636000" cy="3835653"/>
          </a:xfrm>
        </p:grpSpPr>
        <p:sp>
          <p:nvSpPr>
            <p:cNvPr id="4" name="Text Box 4"/>
            <p:cNvSpPr txBox="1">
              <a:spLocks noChangeArrowheads="1"/>
            </p:cNvSpPr>
            <p:nvPr/>
          </p:nvSpPr>
          <p:spPr bwMode="auto">
            <a:xfrm>
              <a:off x="1659466" y="674956"/>
              <a:ext cx="5054600" cy="346249"/>
            </a:xfrm>
            <a:prstGeom prst="rect">
              <a:avLst/>
            </a:prstGeom>
            <a:noFill/>
            <a:ln w="9525">
              <a:noFill/>
              <a:miter lim="800000"/>
              <a:headEnd/>
              <a:tailEnd/>
            </a:ln>
            <a:effectLst/>
          </p:spPr>
          <p:txBody>
            <a:bodyPr wrap="square">
              <a:spAutoFit/>
            </a:bodyPr>
            <a:lstStyle/>
            <a:p>
              <a:pPr algn="ctr" eaLnBrk="0" hangingPunct="0">
                <a:spcBef>
                  <a:spcPct val="50000"/>
                </a:spcBef>
              </a:pPr>
              <a:r>
                <a:rPr lang="en-GB" sz="2400" dirty="0"/>
                <a:t>Problematic organic solvents</a:t>
              </a:r>
              <a:endParaRPr lang="en-GB" sz="2400" dirty="0">
                <a:latin typeface="Times New Roman" pitchFamily="18" charset="0"/>
              </a:endParaRPr>
            </a:p>
          </p:txBody>
        </p:sp>
        <p:sp>
          <p:nvSpPr>
            <p:cNvPr id="5" name="Line 5"/>
            <p:cNvSpPr>
              <a:spLocks noChangeShapeType="1"/>
            </p:cNvSpPr>
            <p:nvPr/>
          </p:nvSpPr>
          <p:spPr bwMode="auto">
            <a:xfrm>
              <a:off x="4191000" y="1071563"/>
              <a:ext cx="0" cy="1028700"/>
            </a:xfrm>
            <a:prstGeom prst="line">
              <a:avLst/>
            </a:prstGeom>
            <a:noFill/>
            <a:ln w="9525">
              <a:solidFill>
                <a:schemeClr val="tx1"/>
              </a:solidFill>
              <a:round/>
              <a:headEnd/>
              <a:tailEnd/>
            </a:ln>
            <a:effectLst/>
          </p:spPr>
          <p:txBody>
            <a:bodyPr wrap="none" anchor="ctr"/>
            <a:lstStyle/>
            <a:p>
              <a:endParaRPr lang="en-US"/>
            </a:p>
          </p:txBody>
        </p:sp>
        <p:sp>
          <p:nvSpPr>
            <p:cNvPr id="6" name="Line 6"/>
            <p:cNvSpPr>
              <a:spLocks noChangeShapeType="1"/>
            </p:cNvSpPr>
            <p:nvPr/>
          </p:nvSpPr>
          <p:spPr bwMode="auto">
            <a:xfrm>
              <a:off x="1431138" y="2100262"/>
              <a:ext cx="5892800" cy="0"/>
            </a:xfrm>
            <a:prstGeom prst="line">
              <a:avLst/>
            </a:prstGeom>
            <a:noFill/>
            <a:ln w="9525">
              <a:solidFill>
                <a:schemeClr val="tx1"/>
              </a:solidFill>
              <a:round/>
              <a:headEnd/>
              <a:tailEnd/>
            </a:ln>
            <a:effectLst/>
          </p:spPr>
          <p:txBody>
            <a:bodyPr wrap="none" anchor="ctr"/>
            <a:lstStyle/>
            <a:p>
              <a:endParaRPr lang="en-US"/>
            </a:p>
          </p:txBody>
        </p:sp>
        <p:sp>
          <p:nvSpPr>
            <p:cNvPr id="7" name="Line 7"/>
            <p:cNvSpPr>
              <a:spLocks noChangeShapeType="1"/>
            </p:cNvSpPr>
            <p:nvPr/>
          </p:nvSpPr>
          <p:spPr bwMode="auto">
            <a:xfrm>
              <a:off x="1447800" y="2100263"/>
              <a:ext cx="0" cy="1408317"/>
            </a:xfrm>
            <a:prstGeom prst="line">
              <a:avLst/>
            </a:prstGeom>
            <a:noFill/>
            <a:ln w="9525">
              <a:solidFill>
                <a:schemeClr val="tx1"/>
              </a:solidFill>
              <a:round/>
              <a:headEnd/>
              <a:tailEnd/>
            </a:ln>
            <a:effectLst/>
          </p:spPr>
          <p:txBody>
            <a:bodyPr wrap="none" anchor="ctr"/>
            <a:lstStyle/>
            <a:p>
              <a:endParaRPr lang="en-US"/>
            </a:p>
          </p:txBody>
        </p:sp>
        <p:sp>
          <p:nvSpPr>
            <p:cNvPr id="8" name="Line 8"/>
            <p:cNvSpPr>
              <a:spLocks noChangeShapeType="1"/>
            </p:cNvSpPr>
            <p:nvPr/>
          </p:nvSpPr>
          <p:spPr bwMode="auto">
            <a:xfrm>
              <a:off x="3175000" y="2100263"/>
              <a:ext cx="0" cy="2100263"/>
            </a:xfrm>
            <a:prstGeom prst="line">
              <a:avLst/>
            </a:prstGeom>
            <a:noFill/>
            <a:ln w="9525">
              <a:solidFill>
                <a:schemeClr val="tx1"/>
              </a:solidFill>
              <a:round/>
              <a:headEnd/>
              <a:tailEnd/>
            </a:ln>
            <a:effectLst/>
          </p:spPr>
          <p:txBody>
            <a:bodyPr wrap="none" anchor="ctr"/>
            <a:lstStyle/>
            <a:p>
              <a:endParaRPr lang="en-US"/>
            </a:p>
          </p:txBody>
        </p:sp>
        <p:sp>
          <p:nvSpPr>
            <p:cNvPr id="9" name="Line 9"/>
            <p:cNvSpPr>
              <a:spLocks noChangeShapeType="1"/>
            </p:cNvSpPr>
            <p:nvPr/>
          </p:nvSpPr>
          <p:spPr bwMode="auto">
            <a:xfrm>
              <a:off x="5003800" y="2100262"/>
              <a:ext cx="50800" cy="1371601"/>
            </a:xfrm>
            <a:prstGeom prst="line">
              <a:avLst/>
            </a:prstGeom>
            <a:noFill/>
            <a:ln w="9525">
              <a:solidFill>
                <a:schemeClr val="tx1"/>
              </a:solidFill>
              <a:round/>
              <a:headEnd/>
              <a:tailEnd/>
            </a:ln>
            <a:effectLst/>
          </p:spPr>
          <p:txBody>
            <a:bodyPr wrap="none" anchor="ctr"/>
            <a:lstStyle/>
            <a:p>
              <a:endParaRPr lang="en-US"/>
            </a:p>
          </p:txBody>
        </p:sp>
        <p:sp>
          <p:nvSpPr>
            <p:cNvPr id="10" name="Line 10"/>
            <p:cNvSpPr>
              <a:spLocks noChangeShapeType="1"/>
            </p:cNvSpPr>
            <p:nvPr/>
          </p:nvSpPr>
          <p:spPr bwMode="auto">
            <a:xfrm>
              <a:off x="7340600" y="2100263"/>
              <a:ext cx="0" cy="2100263"/>
            </a:xfrm>
            <a:prstGeom prst="line">
              <a:avLst/>
            </a:prstGeom>
            <a:noFill/>
            <a:ln w="9525">
              <a:solidFill>
                <a:schemeClr val="tx1"/>
              </a:solidFill>
              <a:round/>
              <a:headEnd/>
              <a:tailEnd/>
            </a:ln>
            <a:effectLst/>
          </p:spPr>
          <p:txBody>
            <a:bodyPr wrap="none" anchor="ctr"/>
            <a:lstStyle/>
            <a:p>
              <a:endParaRPr lang="en-US"/>
            </a:p>
          </p:txBody>
        </p:sp>
        <p:sp>
          <p:nvSpPr>
            <p:cNvPr id="11" name="Oval 11"/>
            <p:cNvSpPr>
              <a:spLocks noChangeArrowheads="1"/>
            </p:cNvSpPr>
            <p:nvPr/>
          </p:nvSpPr>
          <p:spPr bwMode="auto">
            <a:xfrm>
              <a:off x="736600" y="2486026"/>
              <a:ext cx="15240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 name="Oval 12"/>
            <p:cNvSpPr>
              <a:spLocks noChangeArrowheads="1"/>
            </p:cNvSpPr>
            <p:nvPr/>
          </p:nvSpPr>
          <p:spPr bwMode="auto">
            <a:xfrm>
              <a:off x="2006600" y="2857501"/>
              <a:ext cx="2540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3" name="Text Box 13"/>
            <p:cNvSpPr txBox="1">
              <a:spLocks noChangeArrowheads="1"/>
            </p:cNvSpPr>
            <p:nvPr/>
          </p:nvSpPr>
          <p:spPr bwMode="auto">
            <a:xfrm>
              <a:off x="321559" y="3471863"/>
              <a:ext cx="8636000" cy="1038746"/>
            </a:xfrm>
            <a:prstGeom prst="rect">
              <a:avLst/>
            </a:prstGeom>
            <a:noFill/>
            <a:ln w="9525">
              <a:noFill/>
              <a:miter lim="800000"/>
              <a:headEnd/>
              <a:tailEnd/>
            </a:ln>
            <a:effectLst/>
          </p:spPr>
          <p:txBody>
            <a:bodyPr wrap="square">
              <a:spAutoFit/>
            </a:bodyPr>
            <a:lstStyle/>
            <a:p>
              <a:pPr eaLnBrk="0" hangingPunct="0"/>
              <a:r>
                <a:rPr lang="en-GB" sz="2400" dirty="0">
                  <a:latin typeface="Times New Roman" pitchFamily="18" charset="0"/>
                </a:rPr>
                <a:t>     </a:t>
              </a:r>
              <a:r>
                <a:rPr lang="en-GB" sz="2400" dirty="0"/>
                <a:t>No Solvent                            Supercritical fluids</a:t>
              </a:r>
            </a:p>
            <a:p>
              <a:pPr algn="l" eaLnBrk="0" hangingPunct="0"/>
              <a:r>
                <a:rPr lang="en-GB" sz="2400" dirty="0"/>
                <a:t>			</a:t>
              </a:r>
            </a:p>
            <a:p>
              <a:pPr algn="l" defTabSz="998538" eaLnBrk="0" hangingPunct="0">
                <a:spcBef>
                  <a:spcPct val="50000"/>
                </a:spcBef>
                <a:tabLst>
                  <a:tab pos="1660525" algn="l"/>
                </a:tabLst>
              </a:pPr>
              <a:r>
                <a:rPr lang="en-GB" sz="2400" dirty="0"/>
                <a:t>                            Water solvent                                      Ionic liquids</a:t>
              </a:r>
              <a:endParaRPr lang="en-GB" sz="2400" dirty="0">
                <a:latin typeface="Times New Roman" pitchFamily="18" charset="0"/>
              </a:endParaRPr>
            </a:p>
          </p:txBody>
        </p:sp>
        <p:sp>
          <p:nvSpPr>
            <p:cNvPr id="14" name="Oval 14"/>
            <p:cNvSpPr>
              <a:spLocks noChangeArrowheads="1"/>
            </p:cNvSpPr>
            <p:nvPr/>
          </p:nvSpPr>
          <p:spPr bwMode="auto">
            <a:xfrm>
              <a:off x="3759200" y="2271713"/>
              <a:ext cx="25654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5" name="Oval 15"/>
            <p:cNvSpPr>
              <a:spLocks noChangeArrowheads="1"/>
            </p:cNvSpPr>
            <p:nvPr/>
          </p:nvSpPr>
          <p:spPr bwMode="auto">
            <a:xfrm>
              <a:off x="6426200" y="2743200"/>
              <a:ext cx="1524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6" name="Text Box 16"/>
            <p:cNvSpPr txBox="1">
              <a:spLocks noChangeArrowheads="1"/>
            </p:cNvSpPr>
            <p:nvPr/>
          </p:nvSpPr>
          <p:spPr bwMode="auto">
            <a:xfrm>
              <a:off x="787400" y="2628901"/>
              <a:ext cx="2235200" cy="588622"/>
            </a:xfrm>
            <a:prstGeom prst="rect">
              <a:avLst/>
            </a:prstGeom>
            <a:noFill/>
            <a:ln w="9525">
              <a:noFill/>
              <a:miter lim="800000"/>
              <a:headEnd/>
              <a:tailEnd/>
            </a:ln>
            <a:effectLst/>
          </p:spPr>
          <p:txBody>
            <a:bodyPr>
              <a:spAutoFit/>
            </a:bodyPr>
            <a:lstStyle/>
            <a:p>
              <a:pPr algn="l" eaLnBrk="0" hangingPunct="0">
                <a:spcBef>
                  <a:spcPct val="50000"/>
                </a:spcBef>
              </a:pPr>
              <a:r>
                <a:rPr lang="en-GB" dirty="0">
                  <a:latin typeface="Times New Roman" pitchFamily="18" charset="0"/>
                </a:rPr>
                <a:t>  </a:t>
              </a:r>
              <a:r>
                <a:rPr lang="en-GB" dirty="0"/>
                <a:t>Avoidance</a:t>
              </a:r>
            </a:p>
            <a:p>
              <a:pPr algn="l" eaLnBrk="0" hangingPunct="0">
                <a:spcBef>
                  <a:spcPct val="50000"/>
                </a:spcBef>
              </a:pPr>
              <a:endParaRPr lang="en-GB" dirty="0">
                <a:latin typeface="Times New Roman" pitchFamily="18" charset="0"/>
              </a:endParaRPr>
            </a:p>
          </p:txBody>
        </p:sp>
        <p:sp>
          <p:nvSpPr>
            <p:cNvPr id="17" name="Text Box 17"/>
            <p:cNvSpPr txBox="1">
              <a:spLocks noChangeArrowheads="1"/>
            </p:cNvSpPr>
            <p:nvPr/>
          </p:nvSpPr>
          <p:spPr bwMode="auto">
            <a:xfrm>
              <a:off x="2057400" y="2961507"/>
              <a:ext cx="2438400" cy="547072"/>
            </a:xfrm>
            <a:prstGeom prst="rect">
              <a:avLst/>
            </a:prstGeom>
            <a:noFill/>
            <a:ln w="9525">
              <a:noFill/>
              <a:miter lim="800000"/>
              <a:headEnd/>
              <a:tailEnd/>
            </a:ln>
            <a:effectLst/>
          </p:spPr>
          <p:txBody>
            <a:bodyPr>
              <a:spAutoFit/>
            </a:bodyPr>
            <a:lstStyle/>
            <a:p>
              <a:pPr algn="ctr" eaLnBrk="0" hangingPunct="0">
                <a:spcBef>
                  <a:spcPct val="30000"/>
                </a:spcBef>
              </a:pPr>
              <a:r>
                <a:rPr lang="en-GB" dirty="0"/>
                <a:t>Environmentally</a:t>
              </a:r>
            </a:p>
            <a:p>
              <a:pPr algn="ctr" eaLnBrk="0" hangingPunct="0">
                <a:spcBef>
                  <a:spcPct val="30000"/>
                </a:spcBef>
              </a:pPr>
              <a:r>
                <a:rPr lang="en-GB" dirty="0"/>
                <a:t>benign and safe</a:t>
              </a:r>
              <a:endParaRPr lang="en-GB" sz="1200" dirty="0">
                <a:latin typeface="Times New Roman" pitchFamily="18" charset="0"/>
              </a:endParaRPr>
            </a:p>
          </p:txBody>
        </p:sp>
        <p:sp>
          <p:nvSpPr>
            <p:cNvPr id="18" name="Text Box 18"/>
            <p:cNvSpPr txBox="1">
              <a:spLocks noChangeArrowheads="1"/>
            </p:cNvSpPr>
            <p:nvPr/>
          </p:nvSpPr>
          <p:spPr bwMode="auto">
            <a:xfrm>
              <a:off x="4084053" y="2418888"/>
              <a:ext cx="2291347" cy="276999"/>
            </a:xfrm>
            <a:prstGeom prst="rect">
              <a:avLst/>
            </a:prstGeom>
            <a:noFill/>
            <a:ln w="9525">
              <a:noFill/>
              <a:miter lim="800000"/>
              <a:headEnd/>
              <a:tailEnd/>
            </a:ln>
            <a:effectLst/>
          </p:spPr>
          <p:txBody>
            <a:bodyPr wrap="square">
              <a:spAutoFit/>
            </a:bodyPr>
            <a:lstStyle/>
            <a:p>
              <a:pPr eaLnBrk="0" hangingPunct="0">
                <a:spcBef>
                  <a:spcPct val="50000"/>
                </a:spcBef>
              </a:pPr>
              <a:r>
                <a:rPr lang="en-GB" dirty="0"/>
                <a:t>Easily separable, safe</a:t>
              </a:r>
            </a:p>
          </p:txBody>
        </p:sp>
        <p:sp>
          <p:nvSpPr>
            <p:cNvPr id="19" name="Text Box 19"/>
            <p:cNvSpPr txBox="1">
              <a:spLocks noChangeArrowheads="1"/>
            </p:cNvSpPr>
            <p:nvPr/>
          </p:nvSpPr>
          <p:spPr bwMode="auto">
            <a:xfrm>
              <a:off x="6350000" y="2812565"/>
              <a:ext cx="1727200" cy="547072"/>
            </a:xfrm>
            <a:prstGeom prst="rect">
              <a:avLst/>
            </a:prstGeom>
            <a:noFill/>
            <a:ln w="9525">
              <a:noFill/>
              <a:miter lim="800000"/>
              <a:headEnd/>
              <a:tailEnd/>
            </a:ln>
            <a:effectLst/>
          </p:spPr>
          <p:txBody>
            <a:bodyPr wrap="square">
              <a:spAutoFit/>
            </a:bodyPr>
            <a:lstStyle/>
            <a:p>
              <a:pPr algn="ctr" eaLnBrk="0" hangingPunct="0">
                <a:spcBef>
                  <a:spcPct val="30000"/>
                </a:spcBef>
              </a:pPr>
              <a:r>
                <a:rPr lang="en-GB" dirty="0"/>
                <a:t>Zero </a:t>
              </a:r>
            </a:p>
            <a:p>
              <a:pPr algn="ctr" eaLnBrk="0" hangingPunct="0">
                <a:spcBef>
                  <a:spcPct val="30000"/>
                </a:spcBef>
              </a:pPr>
              <a:r>
                <a:rPr lang="en-GB" dirty="0"/>
                <a:t>Volatility</a:t>
              </a:r>
              <a:endParaRPr lang="en-GB" dirty="0">
                <a:latin typeface="Times New Roman" pitchFamily="18" charset="0"/>
              </a:endParaRPr>
            </a:p>
          </p:txBody>
        </p:sp>
        <p:sp>
          <p:nvSpPr>
            <p:cNvPr id="20" name="Text Box 20"/>
            <p:cNvSpPr txBox="1">
              <a:spLocks noChangeArrowheads="1"/>
            </p:cNvSpPr>
            <p:nvPr/>
          </p:nvSpPr>
          <p:spPr bwMode="auto">
            <a:xfrm>
              <a:off x="4061326" y="1209671"/>
              <a:ext cx="2336800" cy="623248"/>
            </a:xfrm>
            <a:prstGeom prst="rect">
              <a:avLst/>
            </a:prstGeom>
            <a:noFill/>
            <a:ln w="9525">
              <a:noFill/>
              <a:miter lim="800000"/>
              <a:headEnd/>
              <a:tailEnd/>
            </a:ln>
            <a:effectLst/>
          </p:spPr>
          <p:txBody>
            <a:bodyPr>
              <a:spAutoFit/>
            </a:bodyPr>
            <a:lstStyle/>
            <a:p>
              <a:pPr algn="ctr" eaLnBrk="0" hangingPunct="0">
                <a:spcBef>
                  <a:spcPct val="50000"/>
                </a:spcBef>
              </a:pPr>
              <a:r>
                <a:rPr lang="en-GB" sz="2400" dirty="0">
                  <a:solidFill>
                    <a:schemeClr val="accent6">
                      <a:lumMod val="75000"/>
                    </a:schemeClr>
                  </a:solidFill>
                </a:rPr>
                <a:t>Greener alternatives</a:t>
              </a:r>
              <a:endParaRPr lang="en-GB" sz="2400" dirty="0">
                <a:solidFill>
                  <a:schemeClr val="accent6">
                    <a:lumMod val="75000"/>
                  </a:schemeClr>
                </a:solidFill>
                <a:latin typeface="Times New Roman" pitchFamily="18" charset="0"/>
              </a:endParaRPr>
            </a:p>
          </p:txBody>
        </p:sp>
      </p:grpSp>
      <p:cxnSp>
        <p:nvCxnSpPr>
          <p:cNvPr id="21" name="Straight Connector 20">
            <a:extLst>
              <a:ext uri="{FF2B5EF4-FFF2-40B4-BE49-F238E27FC236}">
                <a16:creationId xmlns:a16="http://schemas.microsoft.com/office/drawing/2014/main" id="{11DD46B3-5305-40C4-A2FD-23E87FF13EF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1C2D6B0-F3B5-4398-A266-F6F1FF5DF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23" name="TextBox 22">
            <a:extLst>
              <a:ext uri="{FF2B5EF4-FFF2-40B4-BE49-F238E27FC236}">
                <a16:creationId xmlns:a16="http://schemas.microsoft.com/office/drawing/2014/main" id="{2AE6A59B-EF13-447A-AC0A-0420FCB5E5DB}"/>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4168258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8609" y="2404416"/>
            <a:ext cx="8491100" cy="707886"/>
          </a:xfrm>
          <a:prstGeom prst="rect">
            <a:avLst/>
          </a:prstGeom>
        </p:spPr>
        <p:txBody>
          <a:bodyPr wrap="square">
            <a:spAutoFit/>
          </a:bodyPr>
          <a:lstStyle/>
          <a:p>
            <a:r>
              <a:rPr lang="en-US" sz="2000" dirty="0"/>
              <a:t>Zoloft</a:t>
            </a:r>
            <a:r>
              <a:rPr lang="en-US" sz="2000" baseline="30000" dirty="0"/>
              <a:t>®</a:t>
            </a:r>
            <a:r>
              <a:rPr lang="en-US" sz="2000" dirty="0"/>
              <a:t> is an anti-depressant and was once one of the best selling pharmaceuticals on the market.</a:t>
            </a:r>
          </a:p>
        </p:txBody>
      </p:sp>
      <p:sp>
        <p:nvSpPr>
          <p:cNvPr id="9" name="TextBox 8"/>
          <p:cNvSpPr txBox="1"/>
          <p:nvPr/>
        </p:nvSpPr>
        <p:spPr>
          <a:xfrm>
            <a:off x="1150370" y="3533727"/>
            <a:ext cx="3775905" cy="400110"/>
          </a:xfrm>
          <a:prstGeom prst="rect">
            <a:avLst/>
          </a:prstGeom>
          <a:noFill/>
        </p:spPr>
        <p:txBody>
          <a:bodyPr wrap="none" rtlCol="0">
            <a:spAutoFit/>
          </a:bodyPr>
          <a:lstStyle/>
          <a:p>
            <a:r>
              <a:rPr lang="en-US" sz="2000" b="1" dirty="0"/>
              <a:t>Conventional sertraline synthesis:</a:t>
            </a:r>
          </a:p>
        </p:txBody>
      </p:sp>
      <p:sp>
        <p:nvSpPr>
          <p:cNvPr id="10" name="Rectangle 9"/>
          <p:cNvSpPr/>
          <p:nvPr/>
        </p:nvSpPr>
        <p:spPr>
          <a:xfrm>
            <a:off x="1423790" y="3949655"/>
            <a:ext cx="5118749" cy="961802"/>
          </a:xfrm>
          <a:prstGeom prst="rect">
            <a:avLst/>
          </a:prstGeom>
        </p:spPr>
        <p:txBody>
          <a:bodyPr wrap="square">
            <a:spAutoFit/>
          </a:bodyPr>
          <a:lstStyle/>
          <a:p>
            <a:pPr marL="274320" indent="-274320">
              <a:spcBef>
                <a:spcPts val="300"/>
              </a:spcBef>
              <a:buFont typeface="Arial" panose="020B0604020202020204" pitchFamily="34" charset="0"/>
              <a:buChar char="•"/>
            </a:pPr>
            <a:r>
              <a:rPr lang="en-US" dirty="0"/>
              <a:t>Synthesis was a three step process. </a:t>
            </a:r>
          </a:p>
          <a:p>
            <a:pPr marL="274320" indent="-274320">
              <a:spcBef>
                <a:spcPts val="300"/>
              </a:spcBef>
              <a:buFont typeface="Arial" panose="020B0604020202020204" pitchFamily="34" charset="0"/>
              <a:buChar char="•"/>
            </a:pPr>
            <a:r>
              <a:rPr lang="en-US" dirty="0"/>
              <a:t>Used 4 hazardous solvents (methylene chloride, tetrahydrofuran, toluene, and hexane).</a:t>
            </a:r>
          </a:p>
        </p:txBody>
      </p:sp>
      <p:sp>
        <p:nvSpPr>
          <p:cNvPr id="12" name="TextBox 11"/>
          <p:cNvSpPr txBox="1"/>
          <p:nvPr/>
        </p:nvSpPr>
        <p:spPr>
          <a:xfrm>
            <a:off x="8782242" y="5489274"/>
            <a:ext cx="1020279" cy="461665"/>
          </a:xfrm>
          <a:prstGeom prst="rect">
            <a:avLst/>
          </a:prstGeom>
          <a:noFill/>
        </p:spPr>
        <p:txBody>
          <a:bodyPr wrap="none" rtlCol="0">
            <a:spAutoFit/>
          </a:bodyPr>
          <a:lstStyle/>
          <a:p>
            <a:r>
              <a:rPr lang="en-US" sz="2400" dirty="0"/>
              <a:t>Zoloft</a:t>
            </a:r>
            <a:r>
              <a:rPr lang="en-US" sz="2400" baseline="30000" dirty="0"/>
              <a:t>®</a:t>
            </a:r>
            <a:endParaRPr lang="en-US" sz="2400" dirty="0"/>
          </a:p>
        </p:txBody>
      </p:sp>
      <p:cxnSp>
        <p:nvCxnSpPr>
          <p:cNvPr id="13" name="Straight Connector 12">
            <a:extLst>
              <a:ext uri="{FF2B5EF4-FFF2-40B4-BE49-F238E27FC236}">
                <a16:creationId xmlns:a16="http://schemas.microsoft.com/office/drawing/2014/main" id="{EEDB63FC-D4BE-4A54-AC97-0D3765CECA0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954DD40-6B66-49B8-A580-912E91C3E4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5" name="TextBox 14">
            <a:extLst>
              <a:ext uri="{FF2B5EF4-FFF2-40B4-BE49-F238E27FC236}">
                <a16:creationId xmlns:a16="http://schemas.microsoft.com/office/drawing/2014/main" id="{E61FAF35-5E47-4229-9EC1-F675D6C5B533}"/>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16" name="Rectangle 15">
            <a:extLst>
              <a:ext uri="{FF2B5EF4-FFF2-40B4-BE49-F238E27FC236}">
                <a16:creationId xmlns:a16="http://schemas.microsoft.com/office/drawing/2014/main" id="{ACD40F71-8D18-4D73-976D-ADD7D903B3D3}"/>
              </a:ext>
            </a:extLst>
          </p:cNvPr>
          <p:cNvSpPr/>
          <p:nvPr/>
        </p:nvSpPr>
        <p:spPr>
          <a:xfrm>
            <a:off x="609534" y="1612665"/>
            <a:ext cx="9044420" cy="830997"/>
          </a:xfrm>
          <a:prstGeom prst="rect">
            <a:avLst/>
          </a:prstGeom>
        </p:spPr>
        <p:txBody>
          <a:bodyPr wrap="square">
            <a:spAutoFit/>
          </a:bodyPr>
          <a:lstStyle/>
          <a:p>
            <a:r>
              <a:rPr lang="en-US" sz="2400" b="1" dirty="0">
                <a:solidFill>
                  <a:srgbClr val="002060"/>
                </a:solidFill>
              </a:rPr>
              <a:t>Case study: </a:t>
            </a:r>
            <a:r>
              <a:rPr lang="en-US" sz="2400" dirty="0">
                <a:solidFill>
                  <a:srgbClr val="002060"/>
                </a:solidFill>
              </a:rPr>
              <a:t>Manufacturing process for sertraline, the active ingredient in the popular drug Zoloft</a:t>
            </a:r>
            <a:r>
              <a:rPr lang="en-US" sz="2400" baseline="30000" dirty="0">
                <a:solidFill>
                  <a:srgbClr val="002060"/>
                </a:solidFill>
              </a:rPr>
              <a:t>®</a:t>
            </a:r>
          </a:p>
        </p:txBody>
      </p:sp>
      <p:sp>
        <p:nvSpPr>
          <p:cNvPr id="2" name="Rectangle 1">
            <a:extLst>
              <a:ext uri="{FF2B5EF4-FFF2-40B4-BE49-F238E27FC236}">
                <a16:creationId xmlns:a16="http://schemas.microsoft.com/office/drawing/2014/main" id="{B18648A1-B67B-4F28-A74D-F0A176F9DF25}"/>
              </a:ext>
            </a:extLst>
          </p:cNvPr>
          <p:cNvSpPr/>
          <p:nvPr/>
        </p:nvSpPr>
        <p:spPr>
          <a:xfrm>
            <a:off x="1150370" y="3519621"/>
            <a:ext cx="5392169" cy="15623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3F1C9D-5CDA-F94F-B645-87A0DC9003EC}"/>
              </a:ext>
            </a:extLst>
          </p:cNvPr>
          <p:cNvPicPr>
            <a:picLocks noChangeAspect="1"/>
          </p:cNvPicPr>
          <p:nvPr/>
        </p:nvPicPr>
        <p:blipFill>
          <a:blip r:embed="rId3"/>
          <a:stretch>
            <a:fillRect/>
          </a:stretch>
        </p:blipFill>
        <p:spPr>
          <a:xfrm>
            <a:off x="7367178" y="3112302"/>
            <a:ext cx="3854429" cy="2253861"/>
          </a:xfrm>
          <a:prstGeom prst="rect">
            <a:avLst/>
          </a:prstGeom>
        </p:spPr>
      </p:pic>
    </p:spTree>
    <p:extLst>
      <p:ext uri="{BB962C8B-B14F-4D97-AF65-F5344CB8AC3E}">
        <p14:creationId xmlns:p14="http://schemas.microsoft.com/office/powerpoint/2010/main" val="3354056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1067" y="3126297"/>
            <a:ext cx="6286687" cy="2942589"/>
          </a:xfrm>
        </p:spPr>
        <p:txBody>
          <a:bodyPr>
            <a:normAutofit/>
          </a:bodyPr>
          <a:lstStyle/>
          <a:p>
            <a:pPr marL="274320" indent="-274320">
              <a:lnSpc>
                <a:spcPct val="100000"/>
              </a:lnSpc>
              <a:spcBef>
                <a:spcPts val="300"/>
              </a:spcBef>
            </a:pPr>
            <a:r>
              <a:rPr lang="en-US" sz="1800" dirty="0"/>
              <a:t>The process was streamlined to a single step that is carried out in ethanol, a much less toxic solvent.</a:t>
            </a:r>
          </a:p>
          <a:p>
            <a:pPr marL="274320" indent="-274320">
              <a:lnSpc>
                <a:spcPct val="100000"/>
              </a:lnSpc>
              <a:spcBef>
                <a:spcPts val="300"/>
              </a:spcBef>
            </a:pPr>
            <a:r>
              <a:rPr lang="en-US" sz="1800" dirty="0"/>
              <a:t>The new process is also catalytic, cutting down on starting materials by 60%, 45%, and 20% for the three components of the reaction.</a:t>
            </a:r>
          </a:p>
          <a:p>
            <a:pPr marL="274320" indent="-274320">
              <a:lnSpc>
                <a:spcPct val="100000"/>
              </a:lnSpc>
              <a:spcBef>
                <a:spcPts val="300"/>
              </a:spcBef>
            </a:pPr>
            <a:r>
              <a:rPr lang="en-US" sz="1800" dirty="0"/>
              <a:t>The combined steps eliminated 310,000 pounds of titanium tetrachloride, 220,000 pounds of 50% sodium hydroxide, 330,000 pounds of 35% hydrochloric acid waste, and 970,000 pounds of solid titanium dioxide waste per year.</a:t>
            </a:r>
          </a:p>
        </p:txBody>
      </p:sp>
      <p:sp>
        <p:nvSpPr>
          <p:cNvPr id="5" name="Rectangle 4"/>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sp>
        <p:nvSpPr>
          <p:cNvPr id="10" name="Rectangle 9"/>
          <p:cNvSpPr/>
          <p:nvPr/>
        </p:nvSpPr>
        <p:spPr>
          <a:xfrm>
            <a:off x="609534" y="1612665"/>
            <a:ext cx="6473842" cy="830997"/>
          </a:xfrm>
          <a:prstGeom prst="rect">
            <a:avLst/>
          </a:prstGeom>
        </p:spPr>
        <p:txBody>
          <a:bodyPr wrap="square">
            <a:spAutoFit/>
          </a:bodyPr>
          <a:lstStyle/>
          <a:p>
            <a:r>
              <a:rPr lang="en-US" sz="2400" b="1" dirty="0">
                <a:solidFill>
                  <a:srgbClr val="002060"/>
                </a:solidFill>
              </a:rPr>
              <a:t>Case study: </a:t>
            </a:r>
            <a:r>
              <a:rPr lang="en-US" sz="2400" dirty="0">
                <a:solidFill>
                  <a:srgbClr val="002060"/>
                </a:solidFill>
              </a:rPr>
              <a:t>Manufacturing process for sertraline, the active ingredient in the popular drug Zoloft</a:t>
            </a:r>
            <a:r>
              <a:rPr lang="en-US" sz="2400" baseline="30000" dirty="0">
                <a:solidFill>
                  <a:srgbClr val="002060"/>
                </a:solidFill>
              </a:rPr>
              <a:t>®</a:t>
            </a:r>
          </a:p>
        </p:txBody>
      </p:sp>
      <p:sp>
        <p:nvSpPr>
          <p:cNvPr id="11" name="TextBox 10"/>
          <p:cNvSpPr txBox="1"/>
          <p:nvPr/>
        </p:nvSpPr>
        <p:spPr>
          <a:xfrm>
            <a:off x="832036" y="2756965"/>
            <a:ext cx="3316306" cy="369332"/>
          </a:xfrm>
          <a:prstGeom prst="rect">
            <a:avLst/>
          </a:prstGeom>
          <a:noFill/>
        </p:spPr>
        <p:txBody>
          <a:bodyPr wrap="square" rtlCol="0">
            <a:spAutoFit/>
          </a:bodyPr>
          <a:lstStyle/>
          <a:p>
            <a:r>
              <a:rPr lang="en-US" b="1" dirty="0"/>
              <a:t>Alternative sertraline synthesis:</a:t>
            </a:r>
          </a:p>
        </p:txBody>
      </p:sp>
      <p:cxnSp>
        <p:nvCxnSpPr>
          <p:cNvPr id="12" name="Straight Connector 11">
            <a:extLst>
              <a:ext uri="{FF2B5EF4-FFF2-40B4-BE49-F238E27FC236}">
                <a16:creationId xmlns:a16="http://schemas.microsoft.com/office/drawing/2014/main" id="{0E79E062-EA3F-430B-B93F-3B89D17947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A4B2572-A523-463A-AA86-21A6F2C4E6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4" name="TextBox 13">
            <a:extLst>
              <a:ext uri="{FF2B5EF4-FFF2-40B4-BE49-F238E27FC236}">
                <a16:creationId xmlns:a16="http://schemas.microsoft.com/office/drawing/2014/main" id="{15575454-37F4-4655-A44F-58B40D3323E8}"/>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CB712F0F-5ECB-4BC0-96F4-844B1C3DE895}"/>
              </a:ext>
            </a:extLst>
          </p:cNvPr>
          <p:cNvSpPr/>
          <p:nvPr/>
        </p:nvSpPr>
        <p:spPr>
          <a:xfrm>
            <a:off x="832036" y="2756965"/>
            <a:ext cx="6395718" cy="31035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778724-93DB-4205-B3CE-E2E3D6E4AE5C}"/>
              </a:ext>
            </a:extLst>
          </p:cNvPr>
          <p:cNvPicPr>
            <a:picLocks noChangeAspect="1"/>
          </p:cNvPicPr>
          <p:nvPr/>
        </p:nvPicPr>
        <p:blipFill>
          <a:blip r:embed="rId3"/>
          <a:stretch>
            <a:fillRect/>
          </a:stretch>
        </p:blipFill>
        <p:spPr>
          <a:xfrm>
            <a:off x="7489712" y="2437375"/>
            <a:ext cx="4210524" cy="3742688"/>
          </a:xfrm>
          <a:prstGeom prst="rect">
            <a:avLst/>
          </a:prstGeom>
        </p:spPr>
      </p:pic>
      <p:sp>
        <p:nvSpPr>
          <p:cNvPr id="15" name="Rectangle 14">
            <a:extLst>
              <a:ext uri="{FF2B5EF4-FFF2-40B4-BE49-F238E27FC236}">
                <a16:creationId xmlns:a16="http://schemas.microsoft.com/office/drawing/2014/main" id="{9D117FEA-898F-4C14-A90C-6FF7808BB1D2}"/>
              </a:ext>
            </a:extLst>
          </p:cNvPr>
          <p:cNvSpPr/>
          <p:nvPr/>
        </p:nvSpPr>
        <p:spPr>
          <a:xfrm>
            <a:off x="685798" y="6425587"/>
            <a:ext cx="3171702"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Ragesoss</a:t>
            </a:r>
            <a:r>
              <a:rPr lang="en-US" sz="1200" dirty="0">
                <a:solidFill>
                  <a:prstClr val="white">
                    <a:lumMod val="65000"/>
                  </a:prstClr>
                </a:solidFill>
              </a:rPr>
              <a:t> </a:t>
            </a:r>
          </a:p>
        </p:txBody>
      </p:sp>
    </p:spTree>
    <p:extLst>
      <p:ext uri="{BB962C8B-B14F-4D97-AF65-F5344CB8AC3E}">
        <p14:creationId xmlns:p14="http://schemas.microsoft.com/office/powerpoint/2010/main" val="3822029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Rectangle 7"/>
          <p:cNvSpPr/>
          <p:nvPr/>
        </p:nvSpPr>
        <p:spPr>
          <a:xfrm>
            <a:off x="1235445" y="1714727"/>
            <a:ext cx="9685043" cy="98610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Energy requirements should be recognized for their environmental and economic impacts and should be minimized.  Synthetic methods should be conducted at ambient temperature and pressure.</a:t>
            </a:r>
          </a:p>
        </p:txBody>
      </p:sp>
      <p:cxnSp>
        <p:nvCxnSpPr>
          <p:cNvPr id="7" name="Straight Connector 6">
            <a:extLst>
              <a:ext uri="{FF2B5EF4-FFF2-40B4-BE49-F238E27FC236}">
                <a16:creationId xmlns:a16="http://schemas.microsoft.com/office/drawing/2014/main" id="{32CE9C35-8ED2-417B-8FE7-4553CA85A3F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F7138E-E50E-4B26-9F3C-20B7AC3039D5}"/>
              </a:ext>
            </a:extLst>
          </p:cNvPr>
          <p:cNvSpPr txBox="1"/>
          <p:nvPr/>
        </p:nvSpPr>
        <p:spPr>
          <a:xfrm>
            <a:off x="685800" y="6435447"/>
            <a:ext cx="2527038" cy="276999"/>
          </a:xfrm>
          <a:prstGeom prst="rect">
            <a:avLst/>
          </a:prstGeom>
          <a:noFill/>
        </p:spPr>
        <p:txBody>
          <a:bodyPr wrap="none" rtlCol="0">
            <a:spAutoFit/>
          </a:bodyPr>
          <a:lstStyle/>
          <a:p>
            <a:r>
              <a:rPr lang="en-US" sz="1200" dirty="0">
                <a:solidFill>
                  <a:schemeClr val="bg1">
                    <a:lumMod val="50000"/>
                  </a:schemeClr>
                </a:solidFill>
              </a:rPr>
              <a:t>Image: U.S. Air Force photo/Bill Evans</a:t>
            </a:r>
          </a:p>
        </p:txBody>
      </p:sp>
      <p:pic>
        <p:nvPicPr>
          <p:cNvPr id="3" name="Picture 2">
            <a:extLst>
              <a:ext uri="{FF2B5EF4-FFF2-40B4-BE49-F238E27FC236}">
                <a16:creationId xmlns:a16="http://schemas.microsoft.com/office/drawing/2014/main" id="{C4714AC1-BFD5-473B-B35B-33D5D17B06BA}"/>
              </a:ext>
            </a:extLst>
          </p:cNvPr>
          <p:cNvPicPr>
            <a:picLocks noChangeAspect="1"/>
          </p:cNvPicPr>
          <p:nvPr/>
        </p:nvPicPr>
        <p:blipFill>
          <a:blip r:embed="rId3"/>
          <a:stretch>
            <a:fillRect/>
          </a:stretch>
        </p:blipFill>
        <p:spPr>
          <a:xfrm>
            <a:off x="3388454" y="2778158"/>
            <a:ext cx="5379027" cy="3579961"/>
          </a:xfrm>
          <a:prstGeom prst="rect">
            <a:avLst/>
          </a:prstGeom>
        </p:spPr>
      </p:pic>
    </p:spTree>
    <p:extLst>
      <p:ext uri="{BB962C8B-B14F-4D97-AF65-F5344CB8AC3E}">
        <p14:creationId xmlns:p14="http://schemas.microsoft.com/office/powerpoint/2010/main" val="151094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814" y="1857389"/>
            <a:ext cx="10924309" cy="4516946"/>
          </a:xfrm>
        </p:spPr>
        <p:txBody>
          <a:bodyPr>
            <a:normAutofit/>
          </a:bodyPr>
          <a:lstStyle/>
          <a:p>
            <a:pPr marL="0" indent="0" algn="ctr">
              <a:buNone/>
            </a:pPr>
            <a:r>
              <a:rPr lang="en-US" dirty="0"/>
              <a:t>Most energy is used for heating, cooling, separations and pumping.</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Ideally, all reactions are performed at ‘ambient’ conditions – room temperature and atmospheric pressure – in order to minimize energy usage.</a:t>
            </a:r>
          </a:p>
        </p:txBody>
      </p:sp>
      <p:cxnSp>
        <p:nvCxnSpPr>
          <p:cNvPr id="6" name="Straight Connector 5">
            <a:extLst>
              <a:ext uri="{FF2B5EF4-FFF2-40B4-BE49-F238E27FC236}">
                <a16:creationId xmlns:a16="http://schemas.microsoft.com/office/drawing/2014/main" id="{0671B90A-0B81-4E0E-AADA-D0A4ABF6F16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128AA09-D687-4AA7-A6A1-FD8887784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TextBox 7">
            <a:extLst>
              <a:ext uri="{FF2B5EF4-FFF2-40B4-BE49-F238E27FC236}">
                <a16:creationId xmlns:a16="http://schemas.microsoft.com/office/drawing/2014/main" id="{51E48B96-9FE3-412A-B360-C237D09F697F}"/>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
        <p:nvSpPr>
          <p:cNvPr id="9" name="Rectangle 8">
            <a:extLst>
              <a:ext uri="{FF2B5EF4-FFF2-40B4-BE49-F238E27FC236}">
                <a16:creationId xmlns:a16="http://schemas.microsoft.com/office/drawing/2014/main" id="{11C704BE-DB01-402D-91FE-FF3F129B02D0}"/>
              </a:ext>
            </a:extLst>
          </p:cNvPr>
          <p:cNvSpPr/>
          <p:nvPr/>
        </p:nvSpPr>
        <p:spPr>
          <a:xfrm>
            <a:off x="685798" y="6480451"/>
            <a:ext cx="6947351" cy="276999"/>
          </a:xfrm>
          <a:prstGeom prst="rect">
            <a:avLst/>
          </a:prstGeom>
        </p:spPr>
        <p:txBody>
          <a:bodyPr wrap="none">
            <a:spAutoFit/>
          </a:bodyPr>
          <a:lstStyle/>
          <a:p>
            <a:pPr lvl="0"/>
            <a:r>
              <a:rPr lang="en-US" sz="1200" dirty="0">
                <a:solidFill>
                  <a:prstClr val="white">
                    <a:lumMod val="65000"/>
                  </a:prstClr>
                </a:solidFill>
              </a:rPr>
              <a:t>Image: Wikimedia Commons, </a:t>
            </a:r>
            <a:r>
              <a:rPr lang="en-US" sz="1200" dirty="0" err="1">
                <a:solidFill>
                  <a:prstClr val="white">
                    <a:lumMod val="65000"/>
                  </a:prstClr>
                </a:solidFill>
              </a:rPr>
              <a:t>Janicki</a:t>
            </a:r>
            <a:r>
              <a:rPr lang="en-US" sz="1200" dirty="0">
                <a:solidFill>
                  <a:prstClr val="white">
                    <a:lumMod val="65000"/>
                  </a:prstClr>
                </a:solidFill>
              </a:rPr>
              <a:t> Omni Processor Pilot Plant in Dakar, Senegal , Author: </a:t>
            </a:r>
            <a:r>
              <a:rPr lang="en-US" sz="1200" dirty="0" err="1">
                <a:solidFill>
                  <a:prstClr val="white">
                    <a:lumMod val="65000"/>
                  </a:prstClr>
                </a:solidFill>
              </a:rPr>
              <a:t>Janicki</a:t>
            </a:r>
            <a:r>
              <a:rPr lang="en-US" sz="1200" dirty="0">
                <a:solidFill>
                  <a:prstClr val="white">
                    <a:lumMod val="65000"/>
                  </a:prstClr>
                </a:solidFill>
              </a:rPr>
              <a:t> Bioenergy</a:t>
            </a:r>
          </a:p>
        </p:txBody>
      </p:sp>
      <p:pic>
        <p:nvPicPr>
          <p:cNvPr id="4" name="Picture 3">
            <a:extLst>
              <a:ext uri="{FF2B5EF4-FFF2-40B4-BE49-F238E27FC236}">
                <a16:creationId xmlns:a16="http://schemas.microsoft.com/office/drawing/2014/main" id="{1E69C9F3-F7F5-41F3-AA15-78AF65CE7898}"/>
              </a:ext>
            </a:extLst>
          </p:cNvPr>
          <p:cNvPicPr>
            <a:picLocks noChangeAspect="1"/>
          </p:cNvPicPr>
          <p:nvPr/>
        </p:nvPicPr>
        <p:blipFill>
          <a:blip r:embed="rId3"/>
          <a:stretch>
            <a:fillRect/>
          </a:stretch>
        </p:blipFill>
        <p:spPr>
          <a:xfrm>
            <a:off x="2761488" y="2409357"/>
            <a:ext cx="6626034" cy="3002422"/>
          </a:xfrm>
          <a:prstGeom prst="rect">
            <a:avLst/>
          </a:prstGeom>
        </p:spPr>
      </p:pic>
    </p:spTree>
    <p:extLst>
      <p:ext uri="{BB962C8B-B14F-4D97-AF65-F5344CB8AC3E}">
        <p14:creationId xmlns:p14="http://schemas.microsoft.com/office/powerpoint/2010/main" val="3974504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713" y="2049307"/>
            <a:ext cx="8328733" cy="707886"/>
          </a:xfrm>
          <a:prstGeom prst="rect">
            <a:avLst/>
          </a:prstGeom>
          <a:noFill/>
        </p:spPr>
        <p:txBody>
          <a:bodyPr wrap="square" rtlCol="0">
            <a:spAutoFit/>
          </a:bodyPr>
          <a:lstStyle/>
          <a:p>
            <a:r>
              <a:rPr lang="en-US" sz="2000" dirty="0"/>
              <a:t>Atorvastatin, a cholesterol-lowering drug, suffers from an energy-demanding synthesis as a result of two cryogenic reactions at - 70 </a:t>
            </a:r>
            <a:r>
              <a:rPr lang="en-US" sz="2000" baseline="30000" dirty="0" err="1"/>
              <a:t>o</a:t>
            </a:r>
            <a:r>
              <a:rPr lang="en-US" sz="2000" dirty="0" err="1"/>
              <a:t>C</a:t>
            </a:r>
            <a:endParaRPr lang="en-US" sz="2000" dirty="0"/>
          </a:p>
        </p:txBody>
      </p:sp>
      <p:sp>
        <p:nvSpPr>
          <p:cNvPr id="4" name="TextBox 3"/>
          <p:cNvSpPr txBox="1"/>
          <p:nvPr/>
        </p:nvSpPr>
        <p:spPr>
          <a:xfrm>
            <a:off x="1323079" y="2908041"/>
            <a:ext cx="9581467" cy="830997"/>
          </a:xfrm>
          <a:prstGeom prst="rect">
            <a:avLst/>
          </a:prstGeom>
          <a:noFill/>
        </p:spPr>
        <p:txBody>
          <a:bodyPr wrap="square" rtlCol="0">
            <a:spAutoFit/>
          </a:bodyPr>
          <a:lstStyle/>
          <a:p>
            <a:pPr algn="ctr"/>
            <a:r>
              <a:rPr lang="en-US" sz="2400" dirty="0"/>
              <a:t>New </a:t>
            </a:r>
            <a:r>
              <a:rPr lang="en-US" sz="2400" b="1" i="1" dirty="0" err="1"/>
              <a:t>biocatalytic</a:t>
            </a:r>
            <a:r>
              <a:rPr lang="en-US" sz="2400" b="1" i="1" dirty="0"/>
              <a:t> </a:t>
            </a:r>
            <a:r>
              <a:rPr lang="en-US" sz="2400" dirty="0"/>
              <a:t>synthesis uses enzyme DERA and shortens the process by removing two energy intensive chemical steps.</a:t>
            </a:r>
          </a:p>
        </p:txBody>
      </p:sp>
      <p:pic>
        <p:nvPicPr>
          <p:cNvPr id="5" name="Picture 4"/>
          <p:cNvPicPr>
            <a:picLocks noChangeAspect="1"/>
          </p:cNvPicPr>
          <p:nvPr/>
        </p:nvPicPr>
        <p:blipFill>
          <a:blip r:embed="rId3"/>
          <a:stretch>
            <a:fillRect/>
          </a:stretch>
        </p:blipFill>
        <p:spPr>
          <a:xfrm>
            <a:off x="985902" y="4869584"/>
            <a:ext cx="4848250" cy="1029354"/>
          </a:xfrm>
          <a:prstGeom prst="rect">
            <a:avLst/>
          </a:prstGeom>
        </p:spPr>
      </p:pic>
      <p:pic>
        <p:nvPicPr>
          <p:cNvPr id="6" name="Picture 5"/>
          <p:cNvPicPr>
            <a:picLocks noChangeAspect="1"/>
          </p:cNvPicPr>
          <p:nvPr/>
        </p:nvPicPr>
        <p:blipFill>
          <a:blip r:embed="rId4"/>
          <a:stretch>
            <a:fillRect/>
          </a:stretch>
        </p:blipFill>
        <p:spPr>
          <a:xfrm>
            <a:off x="6430327" y="4247930"/>
            <a:ext cx="4491668" cy="1048398"/>
          </a:xfrm>
          <a:prstGeom prst="rect">
            <a:avLst/>
          </a:prstGeom>
        </p:spPr>
      </p:pic>
      <p:pic>
        <p:nvPicPr>
          <p:cNvPr id="7" name="Picture 6"/>
          <p:cNvPicPr>
            <a:picLocks noChangeAspect="1"/>
          </p:cNvPicPr>
          <p:nvPr/>
        </p:nvPicPr>
        <p:blipFill>
          <a:blip r:embed="rId5"/>
          <a:stretch>
            <a:fillRect/>
          </a:stretch>
        </p:blipFill>
        <p:spPr>
          <a:xfrm>
            <a:off x="6575495" y="5414426"/>
            <a:ext cx="3868276" cy="1102073"/>
          </a:xfrm>
          <a:prstGeom prst="rect">
            <a:avLst/>
          </a:prstGeom>
        </p:spPr>
      </p:pic>
      <p:sp>
        <p:nvSpPr>
          <p:cNvPr id="13" name="Rectangle 12"/>
          <p:cNvSpPr/>
          <p:nvPr/>
        </p:nvSpPr>
        <p:spPr>
          <a:xfrm>
            <a:off x="510201" y="1604113"/>
            <a:ext cx="3343415"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Atorvastatin</a:t>
            </a:r>
          </a:p>
        </p:txBody>
      </p:sp>
      <p:cxnSp>
        <p:nvCxnSpPr>
          <p:cNvPr id="10" name="Straight Connector 9">
            <a:extLst>
              <a:ext uri="{FF2B5EF4-FFF2-40B4-BE49-F238E27FC236}">
                <a16:creationId xmlns:a16="http://schemas.microsoft.com/office/drawing/2014/main" id="{8A304133-0081-4BB1-9056-AADA81074EC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8EA996-D60A-44EC-A784-CC27046099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14" name="TextBox 13">
            <a:extLst>
              <a:ext uri="{FF2B5EF4-FFF2-40B4-BE49-F238E27FC236}">
                <a16:creationId xmlns:a16="http://schemas.microsoft.com/office/drawing/2014/main" id="{75B7060F-D89B-4C0F-A0DF-33C587AC76AE}"/>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Tree>
    <p:extLst>
      <p:ext uri="{BB962C8B-B14F-4D97-AF65-F5344CB8AC3E}">
        <p14:creationId xmlns:p14="http://schemas.microsoft.com/office/powerpoint/2010/main" val="1059004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02892" y="1702286"/>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321625" y="2707000"/>
            <a:ext cx="5512686" cy="3677995"/>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710577" y="6558712"/>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826777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8" name="TextBox 7"/>
          <p:cNvSpPr txBox="1"/>
          <p:nvPr/>
        </p:nvSpPr>
        <p:spPr>
          <a:xfrm>
            <a:off x="647700" y="2165950"/>
            <a:ext cx="10201587" cy="707886"/>
          </a:xfrm>
          <a:prstGeom prst="rect">
            <a:avLst/>
          </a:prstGeom>
          <a:noFill/>
        </p:spPr>
        <p:txBody>
          <a:bodyPr wrap="square" rtlCol="0">
            <a:spAutoFit/>
          </a:bodyPr>
          <a:lstStyle/>
          <a:p>
            <a:r>
              <a:rPr lang="en-US" sz="2000" dirty="0" err="1"/>
              <a:t>Levulinic</a:t>
            </a:r>
            <a:r>
              <a:rPr lang="en-US" sz="2000" dirty="0"/>
              <a:t> acid is used as a precursor for pharmaceuticals, plasticizers, and various other additives. It is also widely used as a building block or starting material for a wide number of compounds.</a:t>
            </a:r>
          </a:p>
        </p:txBody>
      </p:sp>
      <p:sp>
        <p:nvSpPr>
          <p:cNvPr id="61" name="TextBox 60"/>
          <p:cNvSpPr txBox="1"/>
          <p:nvPr/>
        </p:nvSpPr>
        <p:spPr>
          <a:xfrm>
            <a:off x="453858" y="3823798"/>
            <a:ext cx="2701124" cy="400110"/>
          </a:xfrm>
          <a:prstGeom prst="rect">
            <a:avLst/>
          </a:prstGeom>
          <a:noFill/>
        </p:spPr>
        <p:txBody>
          <a:bodyPr wrap="none" rtlCol="0">
            <a:spAutoFit/>
          </a:bodyPr>
          <a:lstStyle/>
          <a:p>
            <a:r>
              <a:rPr lang="en-US" sz="2000" b="1" dirty="0"/>
              <a:t>Conventional synthesis:</a:t>
            </a:r>
          </a:p>
        </p:txBody>
      </p:sp>
      <p:sp>
        <p:nvSpPr>
          <p:cNvPr id="63" name="TextBox 62"/>
          <p:cNvSpPr txBox="1"/>
          <p:nvPr/>
        </p:nvSpPr>
        <p:spPr>
          <a:xfrm>
            <a:off x="552806" y="4134328"/>
            <a:ext cx="3539554" cy="2636619"/>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Obtained by heating hexoses (glucose, fructose) or starch in dilute hydrochloric acid or sulfuric acid.</a:t>
            </a:r>
            <a:endParaRPr lang="en-US" baseline="30000" dirty="0"/>
          </a:p>
          <a:p>
            <a:pPr marL="274320" indent="-274320">
              <a:spcBef>
                <a:spcPts val="200"/>
              </a:spcBef>
              <a:buFont typeface="Arial" panose="020B0604020202020204" pitchFamily="34" charset="0"/>
              <a:buChar char="•"/>
            </a:pPr>
            <a:r>
              <a:rPr lang="en-US" dirty="0"/>
              <a:t>The yield depends on the nature of the acid, acid concentration, temperature, and pressure.</a:t>
            </a:r>
            <a:endParaRPr lang="en-US" baseline="30000" dirty="0"/>
          </a:p>
          <a:p>
            <a:pPr marL="274320" indent="-274320">
              <a:spcBef>
                <a:spcPts val="200"/>
              </a:spcBef>
              <a:buFont typeface="Arial" panose="020B0604020202020204" pitchFamily="34" charset="0"/>
              <a:buChar char="•"/>
            </a:pPr>
            <a:r>
              <a:rPr lang="en-US" dirty="0"/>
              <a:t>The reaction also produces hard to remove by-products.</a:t>
            </a:r>
          </a:p>
        </p:txBody>
      </p:sp>
      <p:cxnSp>
        <p:nvCxnSpPr>
          <p:cNvPr id="62" name="Straight Connector 61">
            <a:extLst>
              <a:ext uri="{FF2B5EF4-FFF2-40B4-BE49-F238E27FC236}">
                <a16:creationId xmlns:a16="http://schemas.microsoft.com/office/drawing/2014/main" id="{B191ED3B-3116-4865-A2EB-C10AE80D489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A0CFF1-5BBA-43ED-9FA5-8BEF2BA972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34" name="TextBox 33">
            <a:extLst>
              <a:ext uri="{FF2B5EF4-FFF2-40B4-BE49-F238E27FC236}">
                <a16:creationId xmlns:a16="http://schemas.microsoft.com/office/drawing/2014/main" id="{F4D34EAF-7B33-458D-A2B7-F30D4B526F96}"/>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a:extLst>
              <a:ext uri="{FF2B5EF4-FFF2-40B4-BE49-F238E27FC236}">
                <a16:creationId xmlns:a16="http://schemas.microsoft.com/office/drawing/2014/main" id="{D2E190D6-6381-43E7-9663-C1F73495FC71}"/>
              </a:ext>
            </a:extLst>
          </p:cNvPr>
          <p:cNvSpPr/>
          <p:nvPr/>
        </p:nvSpPr>
        <p:spPr>
          <a:xfrm>
            <a:off x="453858" y="3823798"/>
            <a:ext cx="3638502" cy="2902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57336C-5B5C-2D41-9168-98971674AB36}"/>
              </a:ext>
            </a:extLst>
          </p:cNvPr>
          <p:cNvPicPr>
            <a:picLocks noChangeAspect="1"/>
          </p:cNvPicPr>
          <p:nvPr/>
        </p:nvPicPr>
        <p:blipFill>
          <a:blip r:embed="rId3"/>
          <a:stretch>
            <a:fillRect/>
          </a:stretch>
        </p:blipFill>
        <p:spPr>
          <a:xfrm>
            <a:off x="4503420" y="2999059"/>
            <a:ext cx="7002780" cy="3067718"/>
          </a:xfrm>
          <a:prstGeom prst="rect">
            <a:avLst/>
          </a:prstGeom>
        </p:spPr>
      </p:pic>
    </p:spTree>
    <p:extLst>
      <p:ext uri="{BB962C8B-B14F-4D97-AF65-F5344CB8AC3E}">
        <p14:creationId xmlns:p14="http://schemas.microsoft.com/office/powerpoint/2010/main" val="168689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42" name="Rectangle 6"/>
          <p:cNvSpPr>
            <a:spLocks noChangeArrowheads="1"/>
          </p:cNvSpPr>
          <p:nvPr/>
        </p:nvSpPr>
        <p:spPr bwMode="auto">
          <a:xfrm>
            <a:off x="1524001" y="6562825"/>
            <a:ext cx="89646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dirty="0">
                <a:solidFill>
                  <a:schemeClr val="bg1">
                    <a:lumMod val="50000"/>
                  </a:schemeClr>
                </a:solidFill>
              </a:rPr>
              <a:t>P. Anastas, J. Warner in Green Chemistry: Theory and Practice (New York, 1998). </a:t>
            </a:r>
          </a:p>
        </p:txBody>
      </p:sp>
      <p:sp>
        <p:nvSpPr>
          <p:cNvPr id="9" name="Title 1"/>
          <p:cNvSpPr>
            <a:spLocks noGrp="1"/>
          </p:cNvSpPr>
          <p:nvPr>
            <p:ph type="title"/>
          </p:nvPr>
        </p:nvSpPr>
        <p:spPr>
          <a:xfrm>
            <a:off x="1981200" y="274638"/>
            <a:ext cx="7467600" cy="1143000"/>
          </a:xfrm>
        </p:spPr>
        <p:txBody>
          <a:bodyPr>
            <a:normAutofit fontScale="90000"/>
          </a:bodyPr>
          <a:lstStyle/>
          <a:p>
            <a:r>
              <a:rPr lang="en-US" cap="none" dirty="0"/>
              <a:t>12 principles for Green Chemistry</a:t>
            </a:r>
          </a:p>
        </p:txBody>
      </p:sp>
      <p:sp>
        <p:nvSpPr>
          <p:cNvPr id="3" name="Text Placeholder 2"/>
          <p:cNvSpPr>
            <a:spLocks noGrp="1"/>
          </p:cNvSpPr>
          <p:nvPr>
            <p:ph type="body" sz="half" idx="1"/>
          </p:nvPr>
        </p:nvSpPr>
        <p:spPr>
          <a:xfrm>
            <a:off x="1981200" y="1828800"/>
            <a:ext cx="8077200" cy="4343400"/>
          </a:xfrm>
        </p:spPr>
        <p:txBody>
          <a:bodyPr>
            <a:normAutofit fontScale="92500" lnSpcReduction="20000"/>
          </a:bodyPr>
          <a:lstStyle/>
          <a:p>
            <a:pPr marL="457200" indent="-457200">
              <a:buFont typeface="+mj-lt"/>
              <a:buAutoNum type="arabicPeriod"/>
            </a:pPr>
            <a:r>
              <a:rPr lang="en-US" sz="2000" dirty="0"/>
              <a:t>Waste Prevention</a:t>
            </a:r>
          </a:p>
          <a:p>
            <a:pPr marL="457200" indent="-457200">
              <a:buFont typeface="+mj-lt"/>
              <a:buAutoNum type="arabicPeriod"/>
            </a:pPr>
            <a:r>
              <a:rPr lang="en-US" sz="2000" dirty="0"/>
              <a:t>Atom Economy</a:t>
            </a:r>
          </a:p>
          <a:p>
            <a:pPr marL="457200" indent="-457200">
              <a:buFont typeface="+mj-lt"/>
              <a:buAutoNum type="arabicPeriod"/>
            </a:pPr>
            <a:r>
              <a:rPr lang="en-US" sz="2000" dirty="0"/>
              <a:t>Less Hazardous Chemical Syntheses</a:t>
            </a:r>
          </a:p>
          <a:p>
            <a:pPr marL="457200" indent="-457200">
              <a:buFont typeface="+mj-lt"/>
              <a:buAutoNum type="arabicPeriod"/>
            </a:pPr>
            <a:r>
              <a:rPr lang="en-US" sz="2000" dirty="0"/>
              <a:t>Designing Safer Chemicals</a:t>
            </a:r>
          </a:p>
          <a:p>
            <a:pPr marL="457200" indent="-457200">
              <a:buFont typeface="+mj-lt"/>
              <a:buAutoNum type="arabicPeriod"/>
            </a:pPr>
            <a:r>
              <a:rPr lang="en-US" sz="2000" dirty="0"/>
              <a:t>Safer Solvents and Auxiliaries</a:t>
            </a:r>
          </a:p>
          <a:p>
            <a:pPr marL="457200" indent="-457200">
              <a:buFont typeface="+mj-lt"/>
              <a:buAutoNum type="arabicPeriod"/>
            </a:pPr>
            <a:r>
              <a:rPr lang="en-US" sz="2000" dirty="0"/>
              <a:t>Design for Energy Efficiency</a:t>
            </a:r>
          </a:p>
          <a:p>
            <a:pPr marL="457200" indent="-457200">
              <a:buFont typeface="+mj-lt"/>
              <a:buAutoNum type="arabicPeriod"/>
            </a:pPr>
            <a:r>
              <a:rPr lang="en-US" sz="2000" dirty="0"/>
              <a:t>Use of Renewable </a:t>
            </a:r>
            <a:r>
              <a:rPr lang="en-US" sz="2000" dirty="0" err="1"/>
              <a:t>Feedstocks</a:t>
            </a:r>
            <a:endParaRPr lang="en-US" sz="2000" dirty="0"/>
          </a:p>
          <a:p>
            <a:pPr marL="457200" indent="-457200">
              <a:buFont typeface="+mj-lt"/>
              <a:buAutoNum type="arabicPeriod"/>
            </a:pPr>
            <a:r>
              <a:rPr lang="en-US" sz="2000" dirty="0"/>
              <a:t>Reduce Derivatives</a:t>
            </a:r>
          </a:p>
          <a:p>
            <a:pPr marL="457200" indent="-457200">
              <a:buFont typeface="+mj-lt"/>
              <a:buAutoNum type="arabicPeriod"/>
            </a:pPr>
            <a:r>
              <a:rPr lang="en-US" sz="2000" dirty="0"/>
              <a:t>Catalysis</a:t>
            </a:r>
          </a:p>
          <a:p>
            <a:pPr marL="457200" indent="-457200">
              <a:buFont typeface="+mj-lt"/>
              <a:buAutoNum type="arabicPeriod"/>
            </a:pPr>
            <a:r>
              <a:rPr lang="en-US" sz="2000" dirty="0"/>
              <a:t>Design for Degradation</a:t>
            </a:r>
          </a:p>
          <a:p>
            <a:pPr marL="457200" indent="-457200">
              <a:buFont typeface="+mj-lt"/>
              <a:buAutoNum type="arabicPeriod"/>
            </a:pPr>
            <a:r>
              <a:rPr lang="en-US" sz="2000" dirty="0"/>
              <a:t>Real-time analysis for Pollution Prevention</a:t>
            </a:r>
          </a:p>
          <a:p>
            <a:pPr marL="457200" indent="-457200">
              <a:buFont typeface="+mj-lt"/>
              <a:buAutoNum type="arabicPeriod"/>
            </a:pPr>
            <a:r>
              <a:rPr lang="en-US" sz="2000" dirty="0"/>
              <a:t>Inherently Safer Chemistry for Accident Prevention</a:t>
            </a:r>
            <a:br>
              <a:rPr lang="en-US" dirty="0"/>
            </a:br>
            <a:endParaRPr lang="en-US" dirty="0"/>
          </a:p>
        </p:txBody>
      </p:sp>
      <p:pic>
        <p:nvPicPr>
          <p:cNvPr id="2437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1" y="1847850"/>
            <a:ext cx="206692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3785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Grp="1" noChangeAspect="1"/>
          </p:cNvGraphicFramePr>
          <p:nvPr>
            <p:ph sz="quarter" idx="1"/>
            <p:extLst/>
          </p:nvPr>
        </p:nvGraphicFramePr>
        <p:xfrm>
          <a:off x="9546120" y="2965544"/>
          <a:ext cx="2049759" cy="2251515"/>
        </p:xfrm>
        <a:graphic>
          <a:graphicData uri="http://schemas.openxmlformats.org/presentationml/2006/ole">
            <mc:AlternateContent xmlns:mc="http://schemas.openxmlformats.org/markup-compatibility/2006">
              <mc:Choice xmlns:v="urn:schemas-microsoft-com:vml" Requires="v">
                <p:oleObj spid="_x0000_s9246" name="CS ChemDraw Drawing" r:id="rId3" imgW="1516380" imgH="1666240" progId="ChemDraw.Document.6.0">
                  <p:embed/>
                </p:oleObj>
              </mc:Choice>
              <mc:Fallback>
                <p:oleObj name="CS ChemDraw Drawing" r:id="rId3" imgW="1516380" imgH="1666240" progId="ChemDraw.Document.6.0">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120" y="2965544"/>
                        <a:ext cx="2049759" cy="2251515"/>
                      </a:xfrm>
                      <a:prstGeom prst="rect">
                        <a:avLst/>
                      </a:prstGeom>
                      <a:noFill/>
                      <a:ln>
                        <a:noFill/>
                      </a:ln>
                      <a:effectLst/>
                      <a:extLst/>
                    </p:spPr>
                  </p:pic>
                </p:oleObj>
              </mc:Fallback>
            </mc:AlternateContent>
          </a:graphicData>
        </a:graphic>
      </p:graphicFrame>
      <p:pic>
        <p:nvPicPr>
          <p:cNvPr id="9" name="Picture 4" descr="Woodpul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6538893" y="3440980"/>
            <a:ext cx="1397107" cy="1643991"/>
          </a:xfrm>
          <a:prstGeom prst="rect">
            <a:avLst/>
          </a:prstGeom>
          <a:noFill/>
        </p:spPr>
      </p:pic>
      <p:sp>
        <p:nvSpPr>
          <p:cNvPr id="10" name="Text Box 5"/>
          <p:cNvSpPr txBox="1">
            <a:spLocks noChangeArrowheads="1"/>
          </p:cNvSpPr>
          <p:nvPr/>
        </p:nvSpPr>
        <p:spPr bwMode="auto">
          <a:xfrm>
            <a:off x="4398672" y="5754269"/>
            <a:ext cx="10618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Paper mill </a:t>
            </a:r>
          </a:p>
          <a:p>
            <a:pPr algn="ctr" eaLnBrk="1" hangingPunct="1"/>
            <a:r>
              <a:rPr lang="en-US" altLang="x-none" sz="1600" dirty="0">
                <a:latin typeface="+mn-lt"/>
              </a:rPr>
              <a:t>sludge</a:t>
            </a:r>
          </a:p>
        </p:txBody>
      </p:sp>
      <p:sp>
        <p:nvSpPr>
          <p:cNvPr id="11" name="AutoShape 6"/>
          <p:cNvSpPr>
            <a:spLocks noChangeArrowheads="1"/>
          </p:cNvSpPr>
          <p:nvPr/>
        </p:nvSpPr>
        <p:spPr bwMode="auto">
          <a:xfrm>
            <a:off x="8123027" y="3953951"/>
            <a:ext cx="1143000" cy="609600"/>
          </a:xfrm>
          <a:prstGeom prst="rightArrow">
            <a:avLst>
              <a:gd name="adj1" fmla="val 50000"/>
              <a:gd name="adj2" fmla="val 4687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2" name="Text Box 7"/>
          <p:cNvSpPr txBox="1">
            <a:spLocks noChangeArrowheads="1"/>
          </p:cNvSpPr>
          <p:nvPr/>
        </p:nvSpPr>
        <p:spPr bwMode="auto">
          <a:xfrm>
            <a:off x="9793125" y="5515656"/>
            <a:ext cx="155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dirty="0" err="1">
                <a:latin typeface="+mn-lt"/>
              </a:rPr>
              <a:t>Levulinic</a:t>
            </a:r>
            <a:r>
              <a:rPr lang="en-US" altLang="x-none" dirty="0">
                <a:latin typeface="+mn-lt"/>
              </a:rPr>
              <a:t> acid</a:t>
            </a:r>
          </a:p>
        </p:txBody>
      </p:sp>
      <p:pic>
        <p:nvPicPr>
          <p:cNvPr id="13" name="Picture 8" descr="Stack of pap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5508772" y="5217059"/>
            <a:ext cx="2190905" cy="1452916"/>
          </a:xfrm>
          <a:prstGeom prst="rect">
            <a:avLst/>
          </a:prstGeom>
          <a:noFill/>
        </p:spPr>
      </p:pic>
      <p:pic>
        <p:nvPicPr>
          <p:cNvPr id="14" name="Picture 9" descr="Yard trimming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5907126" y="1979281"/>
            <a:ext cx="1828800" cy="1371600"/>
          </a:xfrm>
          <a:prstGeom prst="rect">
            <a:avLst/>
          </a:prstGeom>
          <a:noFill/>
        </p:spPr>
      </p:pic>
      <p:sp>
        <p:nvSpPr>
          <p:cNvPr id="15" name="Text Box 10"/>
          <p:cNvSpPr txBox="1">
            <a:spLocks noChangeArrowheads="1"/>
          </p:cNvSpPr>
          <p:nvPr/>
        </p:nvSpPr>
        <p:spPr bwMode="auto">
          <a:xfrm>
            <a:off x="5217568" y="3720142"/>
            <a:ext cx="11999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Municipal solid waste</a:t>
            </a:r>
          </a:p>
          <a:p>
            <a:pPr algn="ctr" eaLnBrk="1" hangingPunct="1"/>
            <a:r>
              <a:rPr lang="en-US" altLang="x-none" sz="1600" dirty="0">
                <a:latin typeface="+mn-lt"/>
              </a:rPr>
              <a:t>and waste paper</a:t>
            </a:r>
          </a:p>
        </p:txBody>
      </p:sp>
      <p:sp>
        <p:nvSpPr>
          <p:cNvPr id="16" name="Text Box 11"/>
          <p:cNvSpPr txBox="1">
            <a:spLocks noChangeArrowheads="1"/>
          </p:cNvSpPr>
          <p:nvPr/>
        </p:nvSpPr>
        <p:spPr bwMode="auto">
          <a:xfrm>
            <a:off x="4594859" y="2314209"/>
            <a:ext cx="12227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Agricultural </a:t>
            </a:r>
          </a:p>
          <a:p>
            <a:pPr algn="ctr" eaLnBrk="1" hangingPunct="1"/>
            <a:r>
              <a:rPr lang="en-US" altLang="x-none" sz="1600" dirty="0">
                <a:latin typeface="+mn-lt"/>
              </a:rPr>
              <a:t>residues,</a:t>
            </a:r>
          </a:p>
          <a:p>
            <a:pPr algn="ctr" eaLnBrk="1" hangingPunct="1"/>
            <a:r>
              <a:rPr lang="en-US" altLang="x-none" sz="1600" dirty="0">
                <a:latin typeface="+mn-lt"/>
              </a:rPr>
              <a:t>waste wood</a:t>
            </a:r>
          </a:p>
        </p:txBody>
      </p:sp>
      <p:sp>
        <p:nvSpPr>
          <p:cNvPr id="17" name="TextBox 16"/>
          <p:cNvSpPr txBox="1"/>
          <p:nvPr/>
        </p:nvSpPr>
        <p:spPr>
          <a:xfrm>
            <a:off x="884850" y="2969016"/>
            <a:ext cx="3518595" cy="2462213"/>
          </a:xfrm>
          <a:prstGeom prst="rect">
            <a:avLst/>
          </a:prstGeom>
          <a:noFill/>
          <a:ln>
            <a:solidFill>
              <a:schemeClr val="accent6"/>
            </a:solidFill>
          </a:ln>
        </p:spPr>
        <p:txBody>
          <a:bodyPr wrap="square" rtlCol="0">
            <a:spAutoFit/>
          </a:bodyPr>
          <a:lstStyle/>
          <a:p>
            <a:pPr>
              <a:spcBef>
                <a:spcPts val="600"/>
              </a:spcBef>
            </a:pPr>
            <a:r>
              <a:rPr lang="en-US" b="1" dirty="0"/>
              <a:t>Alternative synthesis:</a:t>
            </a:r>
            <a:endParaRPr lang="en-US" dirty="0"/>
          </a:p>
          <a:p>
            <a:pPr marL="285750" indent="-285750">
              <a:spcBef>
                <a:spcPts val="600"/>
              </a:spcBef>
              <a:buFont typeface="Arial" panose="020B0604020202020204" pitchFamily="34" charset="0"/>
              <a:buChar char="•"/>
            </a:pPr>
            <a:r>
              <a:rPr lang="en-US" dirty="0" err="1"/>
              <a:t>Levulinic</a:t>
            </a:r>
            <a:r>
              <a:rPr lang="en-US" dirty="0"/>
              <a:t> acid can be obtained from paper mill sludge, agricultural and municipal waste and paper.</a:t>
            </a:r>
          </a:p>
          <a:p>
            <a:pPr marL="285750" indent="-285750">
              <a:spcBef>
                <a:spcPts val="600"/>
              </a:spcBef>
              <a:buFont typeface="Arial" panose="020B0604020202020204" pitchFamily="34" charset="0"/>
              <a:buChar char="•"/>
            </a:pPr>
            <a:r>
              <a:rPr lang="en-US" dirty="0"/>
              <a:t>Utilizes a high-temperature, dilute-acid hydrolysis process that converts cellulosic biomass.</a:t>
            </a:r>
          </a:p>
        </p:txBody>
      </p:sp>
      <p:sp>
        <p:nvSpPr>
          <p:cNvPr id="18" name="TextBox 17"/>
          <p:cNvSpPr txBox="1"/>
          <p:nvPr/>
        </p:nvSpPr>
        <p:spPr>
          <a:xfrm>
            <a:off x="685800" y="6407624"/>
            <a:ext cx="998991" cy="307777"/>
          </a:xfrm>
          <a:prstGeom prst="rect">
            <a:avLst/>
          </a:prstGeom>
          <a:noFill/>
        </p:spPr>
        <p:txBody>
          <a:bodyPr wrap="none" rtlCol="0">
            <a:spAutoFit/>
          </a:bodyPr>
          <a:lstStyle/>
          <a:p>
            <a:r>
              <a:rPr lang="en-US" sz="1400" dirty="0" err="1">
                <a:solidFill>
                  <a:schemeClr val="bg1">
                    <a:lumMod val="50000"/>
                  </a:schemeClr>
                </a:solidFill>
              </a:rPr>
              <a:t>Biofine</a:t>
            </a:r>
            <a:r>
              <a:rPr lang="en-US" sz="1400" dirty="0">
                <a:solidFill>
                  <a:schemeClr val="bg1">
                    <a:lumMod val="50000"/>
                  </a:schemeClr>
                </a:solidFill>
              </a:rPr>
              <a:t>, </a:t>
            </a:r>
            <a:r>
              <a:rPr lang="en-US" sz="1400" dirty="0" err="1">
                <a:solidFill>
                  <a:schemeClr val="bg1">
                    <a:lumMod val="50000"/>
                  </a:schemeClr>
                </a:solidFill>
              </a:rPr>
              <a:t>Inc</a:t>
            </a:r>
            <a:endParaRPr lang="en-US" sz="1400" dirty="0">
              <a:solidFill>
                <a:schemeClr val="bg1">
                  <a:lumMod val="50000"/>
                </a:schemeClr>
              </a:solidFill>
            </a:endParaRPr>
          </a:p>
        </p:txBody>
      </p:sp>
      <p:cxnSp>
        <p:nvCxnSpPr>
          <p:cNvPr id="19" name="Straight Connector 18">
            <a:extLst>
              <a:ext uri="{FF2B5EF4-FFF2-40B4-BE49-F238E27FC236}">
                <a16:creationId xmlns:a16="http://schemas.microsoft.com/office/drawing/2014/main" id="{9CCF5FFE-8FF6-4DD6-A903-832D6DD378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77EABC-83F4-45E1-818D-2A37293F5C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21" name="TextBox 20">
            <a:extLst>
              <a:ext uri="{FF2B5EF4-FFF2-40B4-BE49-F238E27FC236}">
                <a16:creationId xmlns:a16="http://schemas.microsoft.com/office/drawing/2014/main" id="{C5D710E2-372E-463D-98DE-B3C58E020F91}"/>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2" name="TextBox 21">
            <a:extLst>
              <a:ext uri="{FF2B5EF4-FFF2-40B4-BE49-F238E27FC236}">
                <a16:creationId xmlns:a16="http://schemas.microsoft.com/office/drawing/2014/main" id="{5FC52629-9B19-46E0-A76C-E39E10863F45}"/>
              </a:ext>
            </a:extLst>
          </p:cNvPr>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24" name="Rectangle 4"/>
          <p:cNvSpPr txBox="1">
            <a:spLocks noChangeArrowheads="1"/>
          </p:cNvSpPr>
          <p:nvPr/>
        </p:nvSpPr>
        <p:spPr>
          <a:xfrm>
            <a:off x="10153930" y="1979281"/>
            <a:ext cx="1783933" cy="49679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renewables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1386715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8" name="Rectangle 7"/>
          <p:cNvSpPr/>
          <p:nvPr/>
        </p:nvSpPr>
        <p:spPr>
          <a:xfrm>
            <a:off x="1566127" y="1663370"/>
            <a:ext cx="9023684" cy="98610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Unnecessary derivatization (blocking group, protection/deprotection, temporary modification of physical/chemical processes) should be avoided whenever possible.</a:t>
            </a:r>
          </a:p>
        </p:txBody>
      </p:sp>
      <p:cxnSp>
        <p:nvCxnSpPr>
          <p:cNvPr id="7" name="Straight Connector 6">
            <a:extLst>
              <a:ext uri="{FF2B5EF4-FFF2-40B4-BE49-F238E27FC236}">
                <a16:creationId xmlns:a16="http://schemas.microsoft.com/office/drawing/2014/main" id="{B567FC05-F8E2-40CD-A2E0-F430A6B0452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742590"/>
            <a:ext cx="4876800" cy="3438525"/>
          </a:xfrm>
          <a:prstGeom prst="rect">
            <a:avLst/>
          </a:prstGeom>
        </p:spPr>
      </p:pic>
      <p:sp>
        <p:nvSpPr>
          <p:cNvPr id="11" name="Rectangle 10">
            <a:extLst>
              <a:ext uri="{FF2B5EF4-FFF2-40B4-BE49-F238E27FC236}">
                <a16:creationId xmlns:a16="http://schemas.microsoft.com/office/drawing/2014/main" id="{684F5B09-FFE1-4FF7-B27A-8C5C5A38F61E}"/>
              </a:ext>
            </a:extLst>
          </p:cNvPr>
          <p:cNvSpPr/>
          <p:nvPr/>
        </p:nvSpPr>
        <p:spPr>
          <a:xfrm>
            <a:off x="685800" y="6452670"/>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1675869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4061413" y="5351468"/>
          <a:ext cx="4033111" cy="782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2388830" y="2029439"/>
          <a:ext cx="7652774" cy="24892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4490923" y="1630368"/>
            <a:ext cx="3138039" cy="461665"/>
          </a:xfrm>
          <a:prstGeom prst="rect">
            <a:avLst/>
          </a:prstGeom>
          <a:noFill/>
        </p:spPr>
        <p:txBody>
          <a:bodyPr wrap="none" rtlCol="0">
            <a:spAutoFit/>
          </a:bodyPr>
          <a:lstStyle/>
          <a:p>
            <a:pPr algn="ctr"/>
            <a:r>
              <a:rPr lang="en-US" sz="2400" b="1" i="1" dirty="0"/>
              <a:t>Conventional approach</a:t>
            </a:r>
          </a:p>
        </p:txBody>
      </p:sp>
      <p:sp>
        <p:nvSpPr>
          <p:cNvPr id="8" name="TextBox 7"/>
          <p:cNvSpPr txBox="1"/>
          <p:nvPr/>
        </p:nvSpPr>
        <p:spPr>
          <a:xfrm>
            <a:off x="4055750" y="4798188"/>
            <a:ext cx="4008383" cy="461665"/>
          </a:xfrm>
          <a:prstGeom prst="rect">
            <a:avLst/>
          </a:prstGeom>
          <a:noFill/>
        </p:spPr>
        <p:txBody>
          <a:bodyPr wrap="square" rtlCol="0">
            <a:spAutoFit/>
          </a:bodyPr>
          <a:lstStyle/>
          <a:p>
            <a:pPr algn="ctr"/>
            <a:r>
              <a:rPr lang="en-US" sz="2400" b="1" i="1" dirty="0"/>
              <a:t>Green Chemistry approach</a:t>
            </a:r>
          </a:p>
        </p:txBody>
      </p:sp>
      <p:sp>
        <p:nvSpPr>
          <p:cNvPr id="9" name="Retângulo 7">
            <a:extLst>
              <a:ext uri="{FF2B5EF4-FFF2-40B4-BE49-F238E27FC236}">
                <a16:creationId xmlns:a16="http://schemas.microsoft.com/office/drawing/2014/main" id="{C4AF1B86-E2FC-4EFD-96A0-1C86DC105954}"/>
              </a:ext>
            </a:extLst>
          </p:cNvPr>
          <p:cNvSpPr/>
          <p:nvPr/>
        </p:nvSpPr>
        <p:spPr>
          <a:xfrm>
            <a:off x="2114334" y="1700130"/>
            <a:ext cx="7927270" cy="29995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7">
            <a:extLst>
              <a:ext uri="{FF2B5EF4-FFF2-40B4-BE49-F238E27FC236}">
                <a16:creationId xmlns:a16="http://schemas.microsoft.com/office/drawing/2014/main" id="{C4AF1B86-E2FC-4EFD-96A0-1C86DC105954}"/>
              </a:ext>
            </a:extLst>
          </p:cNvPr>
          <p:cNvSpPr/>
          <p:nvPr/>
        </p:nvSpPr>
        <p:spPr>
          <a:xfrm>
            <a:off x="2114334" y="4791327"/>
            <a:ext cx="7927270" cy="16469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C766538-2C0D-481F-8574-509A9F1FF6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DBC8CE-E8C1-4A23-97E8-01138CB6F66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3" name="TextBox 12">
            <a:extLst>
              <a:ext uri="{FF2B5EF4-FFF2-40B4-BE49-F238E27FC236}">
                <a16:creationId xmlns:a16="http://schemas.microsoft.com/office/drawing/2014/main" id="{1C0AA067-EC7E-46AA-BAA1-325C198B1B77}"/>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281895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sz="half" idx="1"/>
          </p:nvPr>
        </p:nvSpPr>
        <p:spPr>
          <a:xfrm>
            <a:off x="2185373" y="2029296"/>
            <a:ext cx="7733942" cy="403630"/>
          </a:xfrm>
          <a:noFill/>
        </p:spPr>
        <p:txBody>
          <a:bodyPr>
            <a:normAutofit/>
          </a:bodyPr>
          <a:lstStyle/>
          <a:p>
            <a:pPr marL="0" indent="0" algn="ctr">
              <a:buNone/>
            </a:pPr>
            <a:r>
              <a:rPr lang="en-US" altLang="x-none" sz="2200" dirty="0">
                <a:ea typeface="ＭＳ Ｐゴシック" charset="-128"/>
              </a:rPr>
              <a:t>Synthesis of 6-aminopenicillanic acid – core moiety of penicillin</a:t>
            </a:r>
          </a:p>
        </p:txBody>
      </p:sp>
      <p:graphicFrame>
        <p:nvGraphicFramePr>
          <p:cNvPr id="114693" name="Object 4">
            <a:hlinkClick r:id="" action="ppaction://ole?verb=0"/>
          </p:cNvPr>
          <p:cNvGraphicFramePr>
            <a:graphicFrameLocks/>
          </p:cNvGraphicFramePr>
          <p:nvPr>
            <p:extLst/>
          </p:nvPr>
        </p:nvGraphicFramePr>
        <p:xfrm>
          <a:off x="2658370" y="2805608"/>
          <a:ext cx="6831013" cy="2089916"/>
        </p:xfrm>
        <a:graphic>
          <a:graphicData uri="http://schemas.openxmlformats.org/presentationml/2006/ole">
            <mc:AlternateContent xmlns:mc="http://schemas.openxmlformats.org/markup-compatibility/2006">
              <mc:Choice xmlns:v="urn:schemas-microsoft-com:vml" Requires="v">
                <p:oleObj spid="_x0000_s10298" name="ISIS/Draw Sketch" r:id="rId4" imgW="7188200" imgH="2489200" progId="ISISServer">
                  <p:embed/>
                </p:oleObj>
              </mc:Choice>
              <mc:Fallback>
                <p:oleObj name="ISIS/Draw Sketch" r:id="rId4" imgW="7188200" imgH="2489200" progId="ISISServer">
                  <p:embed/>
                  <p:pic>
                    <p:nvPicPr>
                      <p:cNvPr id="114693" name="Object 4">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58370" y="2805608"/>
                        <a:ext cx="6831013" cy="2089916"/>
                      </a:xfrm>
                      <a:prstGeom prst="rect">
                        <a:avLst/>
                      </a:prstGeom>
                      <a:noFill/>
                      <a:ln>
                        <a:noFill/>
                      </a:ln>
                      <a:effectLst/>
                      <a:extLst/>
                    </p:spPr>
                  </p:pic>
                </p:oleObj>
              </mc:Fallback>
            </mc:AlternateContent>
          </a:graphicData>
        </a:graphic>
      </p:graphicFrame>
      <p:graphicFrame>
        <p:nvGraphicFramePr>
          <p:cNvPr id="114694" name="Object 5">
            <a:hlinkClick r:id="" action="ppaction://ole?verb=0"/>
          </p:cNvPr>
          <p:cNvGraphicFramePr>
            <a:graphicFrameLocks/>
          </p:cNvGraphicFramePr>
          <p:nvPr>
            <p:extLst/>
          </p:nvPr>
        </p:nvGraphicFramePr>
        <p:xfrm>
          <a:off x="3148806" y="5598544"/>
          <a:ext cx="5807076" cy="988050"/>
        </p:xfrm>
        <a:graphic>
          <a:graphicData uri="http://schemas.openxmlformats.org/presentationml/2006/ole">
            <mc:AlternateContent xmlns:mc="http://schemas.openxmlformats.org/markup-compatibility/2006">
              <mc:Choice xmlns:v="urn:schemas-microsoft-com:vml" Requires="v">
                <p:oleObj spid="_x0000_s10299" name="ISIS/Draw Sketch" r:id="rId6" imgW="6350000" imgH="1206500" progId="ISISServer">
                  <p:embed/>
                </p:oleObj>
              </mc:Choice>
              <mc:Fallback>
                <p:oleObj name="ISIS/Draw Sketch" r:id="rId6" imgW="6350000" imgH="1206500" progId="ISISServer">
                  <p:embed/>
                  <p:pic>
                    <p:nvPicPr>
                      <p:cNvPr id="114694" name="Object 5">
                        <a:hlinkClick r:id="" action="ppaction://ole?verb=0"/>
                      </p:cNvPr>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3148806" y="5598544"/>
                        <a:ext cx="5807076" cy="988050"/>
                      </a:xfrm>
                      <a:prstGeom prst="rect">
                        <a:avLst/>
                      </a:prstGeom>
                      <a:noFill/>
                      <a:ln>
                        <a:noFill/>
                      </a:ln>
                      <a:effectLst/>
                      <a:extLst/>
                    </p:spPr>
                  </p:pic>
                </p:oleObj>
              </mc:Fallback>
            </mc:AlternateContent>
          </a:graphicData>
        </a:graphic>
      </p:graphicFrame>
      <p:sp>
        <p:nvSpPr>
          <p:cNvPr id="9" name="TextBox 8"/>
          <p:cNvSpPr txBox="1"/>
          <p:nvPr/>
        </p:nvSpPr>
        <p:spPr>
          <a:xfrm>
            <a:off x="1560869" y="2571945"/>
            <a:ext cx="9026013" cy="369332"/>
          </a:xfrm>
          <a:prstGeom prst="rect">
            <a:avLst/>
          </a:prstGeom>
          <a:noFill/>
        </p:spPr>
        <p:txBody>
          <a:bodyPr wrap="square" rtlCol="0">
            <a:spAutoFit/>
          </a:bodyPr>
          <a:lstStyle/>
          <a:p>
            <a:pPr algn="ctr"/>
            <a:r>
              <a:rPr lang="en-US" dirty="0"/>
              <a:t>Conventional synthesis of 6-aminopenicillanic acid using 3 steps and intermediate products:</a:t>
            </a:r>
          </a:p>
        </p:txBody>
      </p:sp>
      <p:sp>
        <p:nvSpPr>
          <p:cNvPr id="3" name="TextBox 2"/>
          <p:cNvSpPr txBox="1"/>
          <p:nvPr/>
        </p:nvSpPr>
        <p:spPr>
          <a:xfrm>
            <a:off x="3258085" y="5222430"/>
            <a:ext cx="5588518" cy="369332"/>
          </a:xfrm>
          <a:prstGeom prst="rect">
            <a:avLst/>
          </a:prstGeom>
          <a:noFill/>
        </p:spPr>
        <p:txBody>
          <a:bodyPr wrap="none" rtlCol="0">
            <a:spAutoFit/>
          </a:bodyPr>
          <a:lstStyle/>
          <a:p>
            <a:pPr algn="ctr"/>
            <a:r>
              <a:rPr lang="en-US" dirty="0"/>
              <a:t>Alternative synthesis using enzyme and fewer derivatives:</a:t>
            </a:r>
          </a:p>
        </p:txBody>
      </p:sp>
      <p:sp>
        <p:nvSpPr>
          <p:cNvPr id="8" name="Retângulo 7">
            <a:extLst>
              <a:ext uri="{FF2B5EF4-FFF2-40B4-BE49-F238E27FC236}">
                <a16:creationId xmlns:a16="http://schemas.microsoft.com/office/drawing/2014/main" id="{C4AF1B86-E2FC-4EFD-96A0-1C86DC105954}"/>
              </a:ext>
            </a:extLst>
          </p:cNvPr>
          <p:cNvSpPr/>
          <p:nvPr/>
        </p:nvSpPr>
        <p:spPr>
          <a:xfrm>
            <a:off x="1730477" y="2545239"/>
            <a:ext cx="8686800" cy="24752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a16="http://schemas.microsoft.com/office/drawing/2014/main" id="{2F9307D2-B506-4A99-B589-E52574F32846}"/>
              </a:ext>
            </a:extLst>
          </p:cNvPr>
          <p:cNvSpPr/>
          <p:nvPr/>
        </p:nvSpPr>
        <p:spPr>
          <a:xfrm>
            <a:off x="1730477" y="5129188"/>
            <a:ext cx="8686800" cy="1596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0228" y="1614218"/>
            <a:ext cx="4882169" cy="461665"/>
          </a:xfrm>
          <a:prstGeom prst="rect">
            <a:avLst/>
          </a:prstGeom>
        </p:spPr>
        <p:txBody>
          <a:bodyPr wrap="none">
            <a:spAutoFit/>
          </a:bodyPr>
          <a:lstStyle/>
          <a:p>
            <a:pPr marL="91440" algn="ctr">
              <a:spcBef>
                <a:spcPct val="0"/>
              </a:spcBef>
            </a:pPr>
            <a:r>
              <a:rPr lang="en-US" altLang="x-none" sz="2400" b="1" dirty="0">
                <a:solidFill>
                  <a:srgbClr val="002060"/>
                </a:solidFill>
              </a:rPr>
              <a:t>Case study: 6-aminopenicillanic acid</a:t>
            </a:r>
          </a:p>
        </p:txBody>
      </p:sp>
      <p:cxnSp>
        <p:nvCxnSpPr>
          <p:cNvPr id="13" name="Straight Connector 12">
            <a:extLst>
              <a:ext uri="{FF2B5EF4-FFF2-40B4-BE49-F238E27FC236}">
                <a16:creationId xmlns:a16="http://schemas.microsoft.com/office/drawing/2014/main" id="{F7037D5A-D6D4-40B5-9DD0-5F621F2BC7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039EFC8-4C88-4EE5-A08A-87A89214E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5" name="TextBox 14">
            <a:extLst>
              <a:ext uri="{FF2B5EF4-FFF2-40B4-BE49-F238E27FC236}">
                <a16:creationId xmlns:a16="http://schemas.microsoft.com/office/drawing/2014/main" id="{4D474914-6472-4048-ADE9-2819F41C214F}"/>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135055363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7" name="Rectangle 6"/>
          <p:cNvSpPr/>
          <p:nvPr/>
        </p:nvSpPr>
        <p:spPr>
          <a:xfrm>
            <a:off x="1358348" y="1739967"/>
            <a:ext cx="9144000" cy="830997"/>
          </a:xfrm>
          <a:prstGeom prst="rect">
            <a:avLst/>
          </a:prstGeom>
        </p:spPr>
        <p:txBody>
          <a:bodyPr wrap="square">
            <a:spAutoFit/>
          </a:bodyPr>
          <a:lstStyle/>
          <a:p>
            <a:pPr algn="ctr"/>
            <a:r>
              <a:rPr lang="en-US" altLang="en-US" sz="2400" b="1" dirty="0">
                <a:latin typeface="Calibri" charset="0"/>
                <a:ea typeface="ＭＳ Ｐゴシック" charset="-128"/>
              </a:rPr>
              <a:t>Catalytic reagents (as selective as possible) are superior to stoichiometric reagents.</a:t>
            </a:r>
            <a:endParaRPr lang="en-US" sz="2400" b="1" dirty="0"/>
          </a:p>
        </p:txBody>
      </p:sp>
      <p:cxnSp>
        <p:nvCxnSpPr>
          <p:cNvPr id="6" name="Straight Connector 5">
            <a:extLst>
              <a:ext uri="{FF2B5EF4-FFF2-40B4-BE49-F238E27FC236}">
                <a16:creationId xmlns:a16="http://schemas.microsoft.com/office/drawing/2014/main" id="{C689ABCF-3368-41F6-B8B4-98AD82170E7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7FEAD7-F828-4293-A9C5-F7D65427A85B}"/>
              </a:ext>
            </a:extLst>
          </p:cNvPr>
          <p:cNvPicPr>
            <a:picLocks noChangeAspect="1"/>
          </p:cNvPicPr>
          <p:nvPr/>
        </p:nvPicPr>
        <p:blipFill>
          <a:blip r:embed="rId3"/>
          <a:stretch>
            <a:fillRect/>
          </a:stretch>
        </p:blipFill>
        <p:spPr>
          <a:xfrm>
            <a:off x="4058161" y="2688407"/>
            <a:ext cx="3744373" cy="3744373"/>
          </a:xfrm>
          <a:prstGeom prst="rect">
            <a:avLst/>
          </a:prstGeom>
        </p:spPr>
      </p:pic>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3558988" cy="307777"/>
          </a:xfrm>
          <a:prstGeom prst="rect">
            <a:avLst/>
          </a:prstGeom>
          <a:noFill/>
        </p:spPr>
        <p:txBody>
          <a:bodyPr wrap="none" rtlCol="0">
            <a:spAutoFit/>
          </a:bodyPr>
          <a:lstStyle/>
          <a:p>
            <a:r>
              <a:rPr lang="en-US" sz="1400" dirty="0">
                <a:solidFill>
                  <a:schemeClr val="bg1">
                    <a:lumMod val="50000"/>
                  </a:schemeClr>
                </a:solidFill>
              </a:rPr>
              <a:t>Image: Flickr, Catalysts, Author: BASF Catalysts</a:t>
            </a:r>
          </a:p>
        </p:txBody>
      </p:sp>
    </p:spTree>
    <p:extLst>
      <p:ext uri="{BB962C8B-B14F-4D97-AF65-F5344CB8AC3E}">
        <p14:creationId xmlns:p14="http://schemas.microsoft.com/office/powerpoint/2010/main" val="4250053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323" y="1816169"/>
            <a:ext cx="6564107" cy="2058809"/>
          </a:xfrm>
        </p:spPr>
        <p:txBody>
          <a:bodyPr>
            <a:normAutofit fontScale="70000" lnSpcReduction="20000"/>
          </a:bodyPr>
          <a:lstStyle/>
          <a:p>
            <a:pPr marL="0" indent="0">
              <a:buNone/>
            </a:pPr>
            <a:r>
              <a:rPr lang="en-US" b="1" dirty="0"/>
              <a:t>Catalysts can facilitate complex reactions by:</a:t>
            </a:r>
          </a:p>
          <a:p>
            <a:pPr marL="274320" indent="-274320">
              <a:lnSpc>
                <a:spcPct val="110000"/>
              </a:lnSpc>
              <a:spcBef>
                <a:spcPts val="1200"/>
              </a:spcBef>
              <a:buNone/>
            </a:pPr>
            <a:endParaRPr lang="en-US" sz="500" dirty="0"/>
          </a:p>
          <a:p>
            <a:pPr marL="404813" lvl="1" indent="-258763">
              <a:lnSpc>
                <a:spcPct val="110000"/>
              </a:lnSpc>
              <a:spcBef>
                <a:spcPts val="1200"/>
              </a:spcBef>
            </a:pPr>
            <a:r>
              <a:rPr lang="en-US" dirty="0"/>
              <a:t>Lowering the activation energy of the reaction.</a:t>
            </a:r>
          </a:p>
          <a:p>
            <a:pPr marL="404813" lvl="1" indent="-258763">
              <a:lnSpc>
                <a:spcPct val="110000"/>
              </a:lnSpc>
              <a:spcBef>
                <a:spcPts val="1200"/>
              </a:spcBef>
            </a:pPr>
            <a:r>
              <a:rPr lang="en-US" dirty="0"/>
              <a:t>Reducing temperature necessary to achieve a reaction.</a:t>
            </a:r>
          </a:p>
          <a:p>
            <a:pPr marL="404813" lvl="1" indent="-258763">
              <a:lnSpc>
                <a:spcPct val="110000"/>
              </a:lnSpc>
              <a:spcBef>
                <a:spcPts val="1200"/>
              </a:spcBef>
            </a:pPr>
            <a:r>
              <a:rPr lang="en-US" dirty="0"/>
              <a:t>Controlling the site of the reaction (selectivity enhancement).</a:t>
            </a:r>
          </a:p>
          <a:p>
            <a:pPr marL="404813" lvl="1" indent="-258763">
              <a:lnSpc>
                <a:spcPct val="110000"/>
              </a:lnSpc>
              <a:spcBef>
                <a:spcPts val="1200"/>
              </a:spcBef>
            </a:pPr>
            <a:r>
              <a:rPr lang="en-US" dirty="0"/>
              <a:t>Catalysis is a cyclic event</a:t>
            </a:r>
          </a:p>
        </p:txBody>
      </p:sp>
      <p:sp>
        <p:nvSpPr>
          <p:cNvPr id="7" name="TextBox 6"/>
          <p:cNvSpPr txBox="1"/>
          <p:nvPr/>
        </p:nvSpPr>
        <p:spPr>
          <a:xfrm>
            <a:off x="666323" y="6432596"/>
            <a:ext cx="1867755" cy="276999"/>
          </a:xfrm>
          <a:prstGeom prst="rect">
            <a:avLst/>
          </a:prstGeom>
          <a:noFill/>
        </p:spPr>
        <p:txBody>
          <a:bodyPr wrap="none" rtlCol="0">
            <a:spAutoFit/>
          </a:bodyPr>
          <a:lstStyle/>
          <a:p>
            <a:r>
              <a:rPr lang="en-US" sz="1200" dirty="0">
                <a:solidFill>
                  <a:schemeClr val="bg1">
                    <a:lumMod val="65000"/>
                  </a:schemeClr>
                </a:solidFill>
              </a:rPr>
              <a:t>Image source: Adobe stock</a:t>
            </a:r>
          </a:p>
        </p:txBody>
      </p:sp>
      <p:pic>
        <p:nvPicPr>
          <p:cNvPr id="2" name="Imagem 1">
            <a:extLst>
              <a:ext uri="{FF2B5EF4-FFF2-40B4-BE49-F238E27FC236}">
                <a16:creationId xmlns:a16="http://schemas.microsoft.com/office/drawing/2014/main" id="{109D7882-1EBB-4077-97BD-8F54EDF6E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7700" y="2293662"/>
            <a:ext cx="4937700" cy="3465378"/>
          </a:xfrm>
          <a:prstGeom prst="rect">
            <a:avLst/>
          </a:prstGeom>
        </p:spPr>
      </p:pic>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1" name="Rectangle 7"/>
          <p:cNvSpPr>
            <a:spLocks noChangeArrowheads="1"/>
          </p:cNvSpPr>
          <p:nvPr/>
        </p:nvSpPr>
        <p:spPr bwMode="auto">
          <a:xfrm>
            <a:off x="3442316" y="6455619"/>
            <a:ext cx="7416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200" i="1"/>
              <a:t>I. </a:t>
            </a:r>
            <a:r>
              <a:rPr lang="fr-FR" sz="1200" i="1" dirty="0" err="1"/>
              <a:t>Chorkendorff</a:t>
            </a:r>
            <a:r>
              <a:rPr lang="fr-FR" sz="1200" i="1" dirty="0"/>
              <a:t>, J. W. </a:t>
            </a:r>
            <a:r>
              <a:rPr lang="fr-FR" sz="1200" i="1" dirty="0" err="1"/>
              <a:t>Niemantsverdriet</a:t>
            </a:r>
            <a:r>
              <a:rPr lang="fr-FR" sz="1200" i="1" dirty="0"/>
              <a:t>, Concepts of Modern </a:t>
            </a:r>
            <a:r>
              <a:rPr lang="fr-FR" sz="1200" i="1" dirty="0" err="1"/>
              <a:t>Catalysis</a:t>
            </a:r>
            <a:r>
              <a:rPr lang="fr-FR" sz="1200" i="1" dirty="0"/>
              <a:t> and </a:t>
            </a:r>
            <a:r>
              <a:rPr lang="fr-FR" sz="1200" i="1" dirty="0" err="1"/>
              <a:t>Kinetics</a:t>
            </a:r>
            <a:r>
              <a:rPr lang="fr-FR" sz="1200" i="1" dirty="0"/>
              <a:t>, </a:t>
            </a:r>
            <a:r>
              <a:rPr lang="fr-FR" sz="1200" i="1" dirty="0" err="1"/>
              <a:t>Wiley</a:t>
            </a:r>
            <a:r>
              <a:rPr lang="fr-FR" sz="1200" i="1" dirty="0"/>
              <a:t>-VCH, 2003</a:t>
            </a:r>
          </a:p>
        </p:txBody>
      </p:sp>
      <p:pic>
        <p:nvPicPr>
          <p:cNvPr id="12" name="Picture 8" descr="catalys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86554" y="3874979"/>
            <a:ext cx="3311525" cy="2457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2710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Many molecules/enzymes/materials can be catalysts</a:t>
            </a:r>
          </a:p>
        </p:txBody>
      </p:sp>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3" name="Rectangle 10"/>
          <p:cNvSpPr>
            <a:spLocks noChangeArrowheads="1"/>
          </p:cNvSpPr>
          <p:nvPr/>
        </p:nvSpPr>
        <p:spPr bwMode="auto">
          <a:xfrm>
            <a:off x="124154" y="6565743"/>
            <a:ext cx="96192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1" dirty="0">
                <a:solidFill>
                  <a:schemeClr val="bg1">
                    <a:lumMod val="50000"/>
                  </a:schemeClr>
                </a:solidFill>
              </a:rPr>
              <a:t>Catalysis, Concepts and green applications, by </a:t>
            </a:r>
            <a:r>
              <a:rPr lang="en-US" sz="1200" i="1" dirty="0" err="1">
                <a:solidFill>
                  <a:schemeClr val="bg1">
                    <a:lumMod val="50000"/>
                  </a:schemeClr>
                </a:solidFill>
              </a:rPr>
              <a:t>Gadi</a:t>
            </a:r>
            <a:r>
              <a:rPr lang="en-US" sz="1200" i="1" dirty="0">
                <a:solidFill>
                  <a:schemeClr val="bg1">
                    <a:lumMod val="50000"/>
                  </a:schemeClr>
                </a:solidFill>
              </a:rPr>
              <a:t> Rothenberg, Wiley-VCH 2008. </a:t>
            </a:r>
            <a:endParaRPr lang="en-US" sz="1200" dirty="0">
              <a:solidFill>
                <a:schemeClr val="bg1">
                  <a:lumMod val="50000"/>
                </a:schemeClr>
              </a:solidFill>
            </a:endParaRPr>
          </a:p>
        </p:txBody>
      </p:sp>
      <p:sp>
        <p:nvSpPr>
          <p:cNvPr id="175" name="Text Box 278"/>
          <p:cNvSpPr txBox="1">
            <a:spLocks noChangeArrowheads="1"/>
          </p:cNvSpPr>
          <p:nvPr/>
        </p:nvSpPr>
        <p:spPr bwMode="auto">
          <a:xfrm>
            <a:off x="2165747" y="5910709"/>
            <a:ext cx="2668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copper-zinc crystallites on silica</a:t>
            </a:r>
          </a:p>
        </p:txBody>
      </p:sp>
      <p:grpSp>
        <p:nvGrpSpPr>
          <p:cNvPr id="176" name="Group 286"/>
          <p:cNvGrpSpPr>
            <a:grpSpLocks/>
          </p:cNvGrpSpPr>
          <p:nvPr/>
        </p:nvGrpSpPr>
        <p:grpSpPr bwMode="auto">
          <a:xfrm>
            <a:off x="9367203" y="1889896"/>
            <a:ext cx="2600082" cy="2346904"/>
            <a:chOff x="3243" y="1344"/>
            <a:chExt cx="1188" cy="1190"/>
          </a:xfrm>
        </p:grpSpPr>
        <p:pic>
          <p:nvPicPr>
            <p:cNvPr id="177" name="Picture 162" descr="zeol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3" y="1344"/>
              <a:ext cx="1043" cy="1089"/>
            </a:xfrm>
            <a:prstGeom prst="rect">
              <a:avLst/>
            </a:prstGeom>
            <a:noFill/>
            <a:extLst>
              <a:ext uri="{909E8E84-426E-40DD-AFC4-6F175D3DCCD1}">
                <a14:hiddenFill xmlns:a14="http://schemas.microsoft.com/office/drawing/2010/main">
                  <a:solidFill>
                    <a:srgbClr val="FFFFFF"/>
                  </a:solidFill>
                </a14:hiddenFill>
              </a:ext>
            </a:extLst>
          </p:spPr>
        </p:pic>
        <p:sp>
          <p:nvSpPr>
            <p:cNvPr id="178" name="Text Box 163"/>
            <p:cNvSpPr txBox="1">
              <a:spLocks noChangeArrowheads="1"/>
            </p:cNvSpPr>
            <p:nvPr/>
          </p:nvSpPr>
          <p:spPr bwMode="auto">
            <a:xfrm>
              <a:off x="3288" y="2394"/>
              <a:ext cx="1143"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rgbClr val="000000"/>
                  </a:solidFill>
                  <a:cs typeface="Arial" pitchFamily="34" charset="0"/>
                </a:rPr>
                <a:t>zeolite (crystalline </a:t>
              </a:r>
              <a:r>
                <a:rPr lang="en-US" sz="1200" dirty="0" err="1">
                  <a:solidFill>
                    <a:srgbClr val="000000"/>
                  </a:solidFill>
                  <a:cs typeface="Arial" pitchFamily="34" charset="0"/>
                </a:rPr>
                <a:t>aluminosilicate</a:t>
              </a:r>
              <a:r>
                <a:rPr lang="en-US" sz="1200" dirty="0">
                  <a:solidFill>
                    <a:srgbClr val="000000"/>
                  </a:solidFill>
                  <a:cs typeface="Arial" pitchFamily="34" charset="0"/>
                </a:rPr>
                <a:t>)</a:t>
              </a:r>
            </a:p>
          </p:txBody>
        </p:sp>
      </p:grpSp>
      <p:grpSp>
        <p:nvGrpSpPr>
          <p:cNvPr id="179" name="Group 290"/>
          <p:cNvGrpSpPr>
            <a:grpSpLocks/>
          </p:cNvGrpSpPr>
          <p:nvPr/>
        </p:nvGrpSpPr>
        <p:grpSpPr bwMode="auto">
          <a:xfrm>
            <a:off x="1515103" y="2694454"/>
            <a:ext cx="2208213" cy="2201862"/>
            <a:chOff x="1247" y="1162"/>
            <a:chExt cx="1009" cy="1117"/>
          </a:xfrm>
        </p:grpSpPr>
        <p:graphicFrame>
          <p:nvGraphicFramePr>
            <p:cNvPr id="180" name="Object 161"/>
            <p:cNvGraphicFramePr>
              <a:graphicFrameLocks noChangeAspect="1"/>
            </p:cNvGraphicFramePr>
            <p:nvPr/>
          </p:nvGraphicFramePr>
          <p:xfrm>
            <a:off x="1247" y="1162"/>
            <a:ext cx="997" cy="1043"/>
          </p:xfrm>
          <a:graphic>
            <a:graphicData uri="http://schemas.openxmlformats.org/presentationml/2006/ole">
              <mc:AlternateContent xmlns:mc="http://schemas.openxmlformats.org/markup-compatibility/2006">
                <mc:Choice xmlns:v="urn:schemas-microsoft-com:vml" Requires="v">
                  <p:oleObj spid="_x0000_s13430" name="Photo Editor Photo" r:id="rId6" imgW="2057143" imgH="2152951" progId="">
                    <p:embed/>
                  </p:oleObj>
                </mc:Choice>
                <mc:Fallback>
                  <p:oleObj name="Photo Editor Photo" r:id="rId6" imgW="2057143" imgH="2152951" progId="">
                    <p:embed/>
                    <p:pic>
                      <p:nvPicPr>
                        <p:cNvPr id="14" name="Object 1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 y="1162"/>
                          <a:ext cx="997"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1" name="Text Box 164"/>
            <p:cNvSpPr txBox="1">
              <a:spLocks noChangeArrowheads="1"/>
            </p:cNvSpPr>
            <p:nvPr/>
          </p:nvSpPr>
          <p:spPr bwMode="auto">
            <a:xfrm>
              <a:off x="1429" y="2124"/>
              <a:ext cx="82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cs typeface="Arial" pitchFamily="34" charset="0"/>
                </a:rPr>
                <a:t>enzyme (biocatalyst)</a:t>
              </a:r>
            </a:p>
          </p:txBody>
        </p:sp>
      </p:grpSp>
      <p:sp>
        <p:nvSpPr>
          <p:cNvPr id="182" name="Freeform 244"/>
          <p:cNvSpPr>
            <a:spLocks/>
          </p:cNvSpPr>
          <p:nvPr/>
        </p:nvSpPr>
        <p:spPr bwMode="auto">
          <a:xfrm>
            <a:off x="1984375" y="5536595"/>
            <a:ext cx="2579687" cy="444500"/>
          </a:xfrm>
          <a:custGeom>
            <a:avLst/>
            <a:gdLst>
              <a:gd name="T0" fmla="*/ 0 w 816"/>
              <a:gd name="T1" fmla="*/ 310 h 310"/>
              <a:gd name="T2" fmla="*/ 45 w 816"/>
              <a:gd name="T3" fmla="*/ 38 h 310"/>
              <a:gd name="T4" fmla="*/ 226 w 816"/>
              <a:gd name="T5" fmla="*/ 83 h 310"/>
              <a:gd name="T6" fmla="*/ 498 w 816"/>
              <a:gd name="T7" fmla="*/ 38 h 310"/>
              <a:gd name="T8" fmla="*/ 725 w 816"/>
              <a:gd name="T9" fmla="*/ 83 h 310"/>
              <a:gd name="T10" fmla="*/ 816 w 816"/>
              <a:gd name="T11" fmla="*/ 310 h 310"/>
            </a:gdLst>
            <a:ahLst/>
            <a:cxnLst>
              <a:cxn ang="0">
                <a:pos x="T0" y="T1"/>
              </a:cxn>
              <a:cxn ang="0">
                <a:pos x="T2" y="T3"/>
              </a:cxn>
              <a:cxn ang="0">
                <a:pos x="T4" y="T5"/>
              </a:cxn>
              <a:cxn ang="0">
                <a:pos x="T6" y="T7"/>
              </a:cxn>
              <a:cxn ang="0">
                <a:pos x="T8" y="T9"/>
              </a:cxn>
              <a:cxn ang="0">
                <a:pos x="T10" y="T11"/>
              </a:cxn>
            </a:cxnLst>
            <a:rect l="0" t="0" r="r" b="b"/>
            <a:pathLst>
              <a:path w="816" h="310">
                <a:moveTo>
                  <a:pt x="0" y="310"/>
                </a:moveTo>
                <a:cubicBezTo>
                  <a:pt x="3" y="193"/>
                  <a:pt x="7" y="76"/>
                  <a:pt x="45" y="38"/>
                </a:cubicBezTo>
                <a:cubicBezTo>
                  <a:pt x="83" y="0"/>
                  <a:pt x="151" y="83"/>
                  <a:pt x="226" y="83"/>
                </a:cubicBezTo>
                <a:cubicBezTo>
                  <a:pt x="301" y="83"/>
                  <a:pt x="415" y="38"/>
                  <a:pt x="498" y="38"/>
                </a:cubicBezTo>
                <a:cubicBezTo>
                  <a:pt x="581" y="38"/>
                  <a:pt x="672" y="38"/>
                  <a:pt x="725" y="83"/>
                </a:cubicBezTo>
                <a:cubicBezTo>
                  <a:pt x="778" y="128"/>
                  <a:pt x="797" y="219"/>
                  <a:pt x="816" y="310"/>
                </a:cubicBezTo>
              </a:path>
            </a:pathLst>
          </a:custGeom>
          <a:solidFill>
            <a:srgbClr val="99CCFF"/>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nvGrpSpPr>
          <p:cNvPr id="183" name="Group 245"/>
          <p:cNvGrpSpPr>
            <a:grpSpLocks/>
          </p:cNvGrpSpPr>
          <p:nvPr/>
        </p:nvGrpSpPr>
        <p:grpSpPr bwMode="auto">
          <a:xfrm>
            <a:off x="2430860" y="5396359"/>
            <a:ext cx="944562" cy="284163"/>
            <a:chOff x="2784" y="2400"/>
            <a:chExt cx="672" cy="240"/>
          </a:xfrm>
        </p:grpSpPr>
        <p:sp>
          <p:nvSpPr>
            <p:cNvPr id="184" name="Freeform 246"/>
            <p:cNvSpPr>
              <a:spLocks/>
            </p:cNvSpPr>
            <p:nvPr/>
          </p:nvSpPr>
          <p:spPr bwMode="auto">
            <a:xfrm>
              <a:off x="2784" y="2400"/>
              <a:ext cx="672" cy="240"/>
            </a:xfrm>
            <a:custGeom>
              <a:avLst/>
              <a:gdLst>
                <a:gd name="T0" fmla="*/ 48 w 672"/>
                <a:gd name="T1" fmla="*/ 240 h 240"/>
                <a:gd name="T2" fmla="*/ 0 w 672"/>
                <a:gd name="T3" fmla="*/ 96 h 240"/>
                <a:gd name="T4" fmla="*/ 144 w 672"/>
                <a:gd name="T5" fmla="*/ 0 h 240"/>
                <a:gd name="T6" fmla="*/ 576 w 672"/>
                <a:gd name="T7" fmla="*/ 0 h 240"/>
                <a:gd name="T8" fmla="*/ 672 w 672"/>
                <a:gd name="T9" fmla="*/ 96 h 240"/>
                <a:gd name="T10" fmla="*/ 624 w 672"/>
                <a:gd name="T11" fmla="*/ 192 h 240"/>
              </a:gdLst>
              <a:ahLst/>
              <a:cxnLst>
                <a:cxn ang="0">
                  <a:pos x="T0" y="T1"/>
                </a:cxn>
                <a:cxn ang="0">
                  <a:pos x="T2" y="T3"/>
                </a:cxn>
                <a:cxn ang="0">
                  <a:pos x="T4" y="T5"/>
                </a:cxn>
                <a:cxn ang="0">
                  <a:pos x="T6" y="T7"/>
                </a:cxn>
                <a:cxn ang="0">
                  <a:pos x="T8" y="T9"/>
                </a:cxn>
                <a:cxn ang="0">
                  <a:pos x="T10" y="T11"/>
                </a:cxn>
              </a:cxnLst>
              <a:rect l="0" t="0" r="r" b="b"/>
              <a:pathLst>
                <a:path w="672" h="240">
                  <a:moveTo>
                    <a:pt x="48" y="240"/>
                  </a:moveTo>
                  <a:lnTo>
                    <a:pt x="0" y="96"/>
                  </a:lnTo>
                  <a:lnTo>
                    <a:pt x="144" y="0"/>
                  </a:lnTo>
                  <a:lnTo>
                    <a:pt x="576" y="0"/>
                  </a:lnTo>
                  <a:lnTo>
                    <a:pt x="672" y="96"/>
                  </a:lnTo>
                  <a:lnTo>
                    <a:pt x="624" y="192"/>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5" name="Freeform 247"/>
            <p:cNvSpPr>
              <a:spLocks/>
            </p:cNvSpPr>
            <p:nvPr/>
          </p:nvSpPr>
          <p:spPr bwMode="auto">
            <a:xfrm>
              <a:off x="2784" y="2496"/>
              <a:ext cx="672" cy="48"/>
            </a:xfrm>
            <a:custGeom>
              <a:avLst/>
              <a:gdLst>
                <a:gd name="T0" fmla="*/ 0 w 672"/>
                <a:gd name="T1" fmla="*/ 0 h 48"/>
                <a:gd name="T2" fmla="*/ 144 w 672"/>
                <a:gd name="T3" fmla="*/ 48 h 48"/>
                <a:gd name="T4" fmla="*/ 528 w 672"/>
                <a:gd name="T5" fmla="*/ 48 h 48"/>
                <a:gd name="T6" fmla="*/ 672 w 672"/>
                <a:gd name="T7" fmla="*/ 0 h 48"/>
              </a:gdLst>
              <a:ahLst/>
              <a:cxnLst>
                <a:cxn ang="0">
                  <a:pos x="T0" y="T1"/>
                </a:cxn>
                <a:cxn ang="0">
                  <a:pos x="T2" y="T3"/>
                </a:cxn>
                <a:cxn ang="0">
                  <a:pos x="T4" y="T5"/>
                </a:cxn>
                <a:cxn ang="0">
                  <a:pos x="T6" y="T7"/>
                </a:cxn>
              </a:cxnLst>
              <a:rect l="0" t="0" r="r" b="b"/>
              <a:pathLst>
                <a:path w="672" h="48">
                  <a:moveTo>
                    <a:pt x="0" y="0"/>
                  </a:moveTo>
                  <a:lnTo>
                    <a:pt x="144" y="48"/>
                  </a:lnTo>
                  <a:lnTo>
                    <a:pt x="528" y="48"/>
                  </a:lnTo>
                  <a:lnTo>
                    <a:pt x="672" y="0"/>
                  </a:lnTo>
                </a:path>
              </a:pathLst>
            </a:custGeom>
            <a:solidFill>
              <a:srgbClr val="FFCC66"/>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86" name="AutoShape 248"/>
            <p:cNvSpPr>
              <a:spLocks noChangeArrowheads="1"/>
            </p:cNvSpPr>
            <p:nvPr/>
          </p:nvSpPr>
          <p:spPr bwMode="auto">
            <a:xfrm>
              <a:off x="2918" y="2424"/>
              <a:ext cx="394" cy="96"/>
            </a:xfrm>
            <a:prstGeom prst="hexagon">
              <a:avLst>
                <a:gd name="adj" fmla="val 102604"/>
                <a:gd name="vf" fmla="val 115470"/>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solidFill>
                  <a:srgbClr val="000000"/>
                </a:solidFill>
                <a:latin typeface="Times New Roman" pitchFamily="18" charset="0"/>
              </a:endParaRPr>
            </a:p>
          </p:txBody>
        </p:sp>
        <p:cxnSp>
          <p:nvCxnSpPr>
            <p:cNvPr id="187" name="AutoShape 249"/>
            <p:cNvCxnSpPr>
              <a:cxnSpLocks noChangeShapeType="1"/>
              <a:stCxn id="186" idx="1"/>
              <a:endCxn id="184" idx="1"/>
            </p:cNvCxnSpPr>
            <p:nvPr/>
          </p:nvCxnSpPr>
          <p:spPr bwMode="auto">
            <a:xfrm flipH="1">
              <a:off x="2784" y="2472"/>
              <a:ext cx="13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250"/>
            <p:cNvCxnSpPr>
              <a:cxnSpLocks noChangeShapeType="1"/>
              <a:stCxn id="186" idx="3"/>
              <a:endCxn id="184" idx="4"/>
            </p:cNvCxnSpPr>
            <p:nvPr/>
          </p:nvCxnSpPr>
          <p:spPr bwMode="auto">
            <a:xfrm>
              <a:off x="3312" y="2472"/>
              <a:ext cx="144"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251"/>
            <p:cNvCxnSpPr>
              <a:cxnSpLocks noChangeShapeType="1"/>
              <a:stCxn id="185" idx="2"/>
              <a:endCxn id="186" idx="2"/>
            </p:cNvCxnSpPr>
            <p:nvPr/>
          </p:nvCxnSpPr>
          <p:spPr bwMode="auto">
            <a:xfrm flipH="1" flipV="1">
              <a:off x="3115" y="2520"/>
              <a:ext cx="19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AutoShape 252"/>
            <p:cNvCxnSpPr>
              <a:cxnSpLocks noChangeShapeType="1"/>
              <a:stCxn id="186" idx="2"/>
              <a:endCxn id="185" idx="1"/>
            </p:cNvCxnSpPr>
            <p:nvPr/>
          </p:nvCxnSpPr>
          <p:spPr bwMode="auto">
            <a:xfrm flipH="1">
              <a:off x="2928" y="252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AutoShape 253"/>
            <p:cNvCxnSpPr>
              <a:cxnSpLocks noChangeShapeType="1"/>
              <a:stCxn id="186" idx="0"/>
              <a:endCxn id="184" idx="2"/>
            </p:cNvCxnSpPr>
            <p:nvPr/>
          </p:nvCxnSpPr>
          <p:spPr bwMode="auto">
            <a:xfrm flipH="1" flipV="1">
              <a:off x="2928" y="2400"/>
              <a:ext cx="187"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AutoShape 254"/>
            <p:cNvCxnSpPr>
              <a:cxnSpLocks noChangeShapeType="1"/>
              <a:stCxn id="186" idx="0"/>
              <a:endCxn id="184" idx="3"/>
            </p:cNvCxnSpPr>
            <p:nvPr/>
          </p:nvCxnSpPr>
          <p:spPr bwMode="auto">
            <a:xfrm flipV="1">
              <a:off x="3115" y="2400"/>
              <a:ext cx="245" cy="24"/>
            </a:xfrm>
            <a:prstGeom prst="straightConnector1">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3" name="Line 255"/>
            <p:cNvSpPr>
              <a:spLocks noChangeShapeType="1"/>
            </p:cNvSpPr>
            <p:nvPr/>
          </p:nvSpPr>
          <p:spPr bwMode="auto">
            <a:xfrm>
              <a:off x="2928"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sp>
          <p:nvSpPr>
            <p:cNvPr id="194" name="Line 256"/>
            <p:cNvSpPr>
              <a:spLocks noChangeShapeType="1"/>
            </p:cNvSpPr>
            <p:nvPr/>
          </p:nvSpPr>
          <p:spPr bwMode="auto">
            <a:xfrm flipH="1">
              <a:off x="3264" y="2544"/>
              <a:ext cx="48" cy="96"/>
            </a:xfrm>
            <a:prstGeom prst="line">
              <a:avLst/>
            </a:prstGeom>
            <a:no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000000"/>
                </a:solidFill>
                <a:latin typeface="Times New Roman" pitchFamily="18" charset="0"/>
              </a:endParaRPr>
            </a:p>
          </p:txBody>
        </p:sp>
      </p:grpSp>
      <p:graphicFrame>
        <p:nvGraphicFramePr>
          <p:cNvPr id="195" name="Object 281"/>
          <p:cNvGraphicFramePr>
            <a:graphicFrameLocks noChangeAspect="1"/>
          </p:cNvGraphicFramePr>
          <p:nvPr>
            <p:extLst>
              <p:ext uri="{D42A27DB-BD31-4B8C-83A1-F6EECF244321}">
                <p14:modId xmlns:p14="http://schemas.microsoft.com/office/powerpoint/2010/main" val="2863441512"/>
              </p:ext>
            </p:extLst>
          </p:nvPr>
        </p:nvGraphicFramePr>
        <p:xfrm>
          <a:off x="6810058" y="4458377"/>
          <a:ext cx="4511675" cy="1908175"/>
        </p:xfrm>
        <a:graphic>
          <a:graphicData uri="http://schemas.openxmlformats.org/presentationml/2006/ole">
            <mc:AlternateContent xmlns:mc="http://schemas.openxmlformats.org/markup-compatibility/2006">
              <mc:Choice xmlns:v="urn:schemas-microsoft-com:vml" Requires="v">
                <p:oleObj spid="_x0000_s13431" name="CS ChemDraw Drawing" r:id="rId8" imgW="2473920" imgH="1162080" progId="ChemDraw.Document.6.0">
                  <p:embed/>
                </p:oleObj>
              </mc:Choice>
              <mc:Fallback>
                <p:oleObj name="CS ChemDraw Drawing" r:id="rId8" imgW="2473920" imgH="1162080" progId="ChemDraw.Document.6.0">
                  <p:embed/>
                  <p:pic>
                    <p:nvPicPr>
                      <p:cNvPr id="29" name="Object 2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058" y="4458377"/>
                        <a:ext cx="45116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6" name="Object 282"/>
          <p:cNvGraphicFramePr>
            <a:graphicFrameLocks noChangeAspect="1"/>
          </p:cNvGraphicFramePr>
          <p:nvPr>
            <p:extLst>
              <p:ext uri="{D42A27DB-BD31-4B8C-83A1-F6EECF244321}">
                <p14:modId xmlns:p14="http://schemas.microsoft.com/office/powerpoint/2010/main" val="1833947967"/>
              </p:ext>
            </p:extLst>
          </p:nvPr>
        </p:nvGraphicFramePr>
        <p:xfrm>
          <a:off x="6537687" y="2467233"/>
          <a:ext cx="1836738" cy="798512"/>
        </p:xfrm>
        <a:graphic>
          <a:graphicData uri="http://schemas.openxmlformats.org/presentationml/2006/ole">
            <mc:AlternateContent xmlns:mc="http://schemas.openxmlformats.org/markup-compatibility/2006">
              <mc:Choice xmlns:v="urn:schemas-microsoft-com:vml" Requires="v">
                <p:oleObj spid="_x0000_s13432" name="CS ChemDraw Drawing" r:id="rId10" imgW="1007640" imgH="486360" progId="ChemDraw.Document.6.0">
                  <p:embed/>
                </p:oleObj>
              </mc:Choice>
              <mc:Fallback>
                <p:oleObj name="CS ChemDraw Drawing" r:id="rId10" imgW="1007640" imgH="486360" progId="ChemDraw.Document.6.0">
                  <p:embed/>
                  <p:pic>
                    <p:nvPicPr>
                      <p:cNvPr id="30" name="Object 28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7687" y="2467233"/>
                        <a:ext cx="1836738"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7" name="Group 291"/>
          <p:cNvGrpSpPr>
            <a:grpSpLocks/>
          </p:cNvGrpSpPr>
          <p:nvPr/>
        </p:nvGrpSpPr>
        <p:grpSpPr bwMode="auto">
          <a:xfrm>
            <a:off x="4469896" y="3380016"/>
            <a:ext cx="2544763" cy="987425"/>
            <a:chOff x="1746" y="1187"/>
            <a:chExt cx="1163" cy="501"/>
          </a:xfrm>
        </p:grpSpPr>
        <p:pic>
          <p:nvPicPr>
            <p:cNvPr id="198" name="Picture 160" descr="prol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0" y="1187"/>
              <a:ext cx="649" cy="3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9" name="Object 283"/>
            <p:cNvGraphicFramePr>
              <a:graphicFrameLocks noChangeAspect="1"/>
            </p:cNvGraphicFramePr>
            <p:nvPr/>
          </p:nvGraphicFramePr>
          <p:xfrm>
            <a:off x="1746" y="1253"/>
            <a:ext cx="944" cy="435"/>
          </p:xfrm>
          <a:graphic>
            <a:graphicData uri="http://schemas.openxmlformats.org/presentationml/2006/ole">
              <mc:AlternateContent xmlns:mc="http://schemas.openxmlformats.org/markup-compatibility/2006">
                <mc:Choice xmlns:v="urn:schemas-microsoft-com:vml" Requires="v">
                  <p:oleObj spid="_x0000_s13433" name="CS ChemDraw Drawing" r:id="rId13" imgW="1133280" imgH="521640" progId="ChemDraw.Document.6.0">
                    <p:embed/>
                  </p:oleObj>
                </mc:Choice>
                <mc:Fallback>
                  <p:oleObj name="CS ChemDraw Drawing" r:id="rId13" imgW="1133280" imgH="521640" progId="ChemDraw.Document.6.0">
                    <p:embed/>
                    <p:pic>
                      <p:nvPicPr>
                        <p:cNvPr id="33" name="Object 2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 y="1253"/>
                          <a:ext cx="944"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509567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597018" y="4755886"/>
            <a:ext cx="961901" cy="885791"/>
          </a:xfrm>
          <a:prstGeom prst="ellipse">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0835" name="Object 2">
            <a:hlinkClick r:id="" action="ppaction://ole?verb=0"/>
          </p:cNvPr>
          <p:cNvGraphicFramePr>
            <a:graphicFrameLocks noGrp="1"/>
          </p:cNvGraphicFramePr>
          <p:nvPr>
            <p:ph sz="half" idx="2"/>
            <p:extLst/>
          </p:nvPr>
        </p:nvGraphicFramePr>
        <p:xfrm>
          <a:off x="3096743" y="2885499"/>
          <a:ext cx="5962449" cy="2984916"/>
        </p:xfrm>
        <a:graphic>
          <a:graphicData uri="http://schemas.openxmlformats.org/presentationml/2006/ole">
            <mc:AlternateContent xmlns:mc="http://schemas.openxmlformats.org/markup-compatibility/2006">
              <mc:Choice xmlns:v="urn:schemas-microsoft-com:vml" Requires="v">
                <p:oleObj spid="_x0000_s14365" name="ISIS/Draw Sketch" r:id="rId4" imgW="6273800" imgH="3175000" progId="ISISServer">
                  <p:embed/>
                </p:oleObj>
              </mc:Choice>
              <mc:Fallback>
                <p:oleObj name="ISIS/Draw Sketch" r:id="rId4" imgW="6273800" imgH="3175000" progId="ISISServer">
                  <p:embed/>
                  <p:pic>
                    <p:nvPicPr>
                      <p:cNvPr id="120835" name="Object 2">
                        <a:hlinkClick r:id="" action="ppaction://ole?verb=0"/>
                      </p:cNvPr>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3096743" y="2885499"/>
                        <a:ext cx="5962449" cy="2984916"/>
                      </a:xfrm>
                      <a:prstGeom prst="rect">
                        <a:avLst/>
                      </a:prstGeom>
                      <a:noFill/>
                      <a:ln>
                        <a:noFill/>
                      </a:ln>
                      <a:effectLst/>
                      <a:extLst>
                        <a:ext uri="{FAA26D3D-D897-4be2-8F04-BA451C77F1D7}">
                          <ma14:placeholderFlag xmlns="" xmlns:ma14="http://schemas.microsoft.com/office/mac/drawingml/2011/main" val="1"/>
                        </a:ext>
                      </a:extLst>
                    </p:spPr>
                  </p:pic>
                </p:oleObj>
              </mc:Fallback>
            </mc:AlternateContent>
          </a:graphicData>
        </a:graphic>
      </p:graphicFrame>
      <p:sp>
        <p:nvSpPr>
          <p:cNvPr id="2" name="Rectangle 1"/>
          <p:cNvSpPr/>
          <p:nvPr/>
        </p:nvSpPr>
        <p:spPr>
          <a:xfrm>
            <a:off x="647700" y="6417423"/>
            <a:ext cx="1307666" cy="307777"/>
          </a:xfrm>
          <a:prstGeom prst="rect">
            <a:avLst/>
          </a:prstGeom>
        </p:spPr>
        <p:txBody>
          <a:bodyPr wrap="none">
            <a:spAutoFit/>
          </a:bodyPr>
          <a:lstStyle/>
          <a:p>
            <a:pPr marL="0" lvl="1">
              <a:buFont typeface="Wingdings" charset="2"/>
              <a:buNone/>
            </a:pPr>
            <a:r>
              <a:rPr lang="en-US" altLang="x-none" sz="1400" dirty="0" err="1">
                <a:solidFill>
                  <a:schemeClr val="bg1">
                    <a:lumMod val="50000"/>
                  </a:schemeClr>
                </a:solidFill>
                <a:ea typeface="ＭＳ Ｐゴシック" charset="-128"/>
              </a:rPr>
              <a:t>Dartt</a:t>
            </a:r>
            <a:r>
              <a:rPr lang="en-US" altLang="x-none" sz="1400" dirty="0">
                <a:solidFill>
                  <a:schemeClr val="bg1">
                    <a:lumMod val="50000"/>
                  </a:schemeClr>
                </a:solidFill>
                <a:ea typeface="ＭＳ Ｐゴシック" charset="-128"/>
              </a:rPr>
              <a:t> and Davis</a:t>
            </a:r>
          </a:p>
        </p:txBody>
      </p:sp>
      <p:sp>
        <p:nvSpPr>
          <p:cNvPr id="6" name="Retângulo 5">
            <a:extLst>
              <a:ext uri="{FF2B5EF4-FFF2-40B4-BE49-F238E27FC236}">
                <a16:creationId xmlns:a16="http://schemas.microsoft.com/office/drawing/2014/main" id="{7A7EC29D-7122-488E-ACB5-09D9FED40176}"/>
              </a:ext>
            </a:extLst>
          </p:cNvPr>
          <p:cNvSpPr/>
          <p:nvPr/>
        </p:nvSpPr>
        <p:spPr>
          <a:xfrm>
            <a:off x="1927791" y="2082730"/>
            <a:ext cx="8290685" cy="412623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658" y="1597082"/>
            <a:ext cx="5006307" cy="461665"/>
          </a:xfrm>
          <a:prstGeom prst="rect">
            <a:avLst/>
          </a:prstGeom>
        </p:spPr>
        <p:txBody>
          <a:bodyPr wrap="none">
            <a:spAutoFit/>
          </a:bodyPr>
          <a:lstStyle/>
          <a:p>
            <a:pPr marL="91440">
              <a:spcBef>
                <a:spcPct val="0"/>
              </a:spcBef>
            </a:pPr>
            <a:r>
              <a:rPr lang="en-US" altLang="x-none" sz="2400" b="1" dirty="0">
                <a:solidFill>
                  <a:srgbClr val="002060"/>
                </a:solidFill>
              </a:rPr>
              <a:t>Case study: </a:t>
            </a:r>
            <a:r>
              <a:rPr lang="en-US" altLang="x-none" sz="2400" dirty="0">
                <a:solidFill>
                  <a:srgbClr val="002060"/>
                </a:solidFill>
              </a:rPr>
              <a:t>Green naproxen synthesis</a:t>
            </a:r>
          </a:p>
        </p:txBody>
      </p:sp>
      <p:sp>
        <p:nvSpPr>
          <p:cNvPr id="4" name="Rectangle 3"/>
          <p:cNvSpPr/>
          <p:nvPr/>
        </p:nvSpPr>
        <p:spPr>
          <a:xfrm>
            <a:off x="3052344" y="5839637"/>
            <a:ext cx="2411621" cy="369332"/>
          </a:xfrm>
          <a:prstGeom prst="rect">
            <a:avLst/>
          </a:prstGeom>
        </p:spPr>
        <p:txBody>
          <a:bodyPr wrap="none">
            <a:spAutoFit/>
          </a:bodyPr>
          <a:lstStyle/>
          <a:p>
            <a:pPr marL="0" lvl="1" algn="ctr"/>
            <a:r>
              <a:rPr lang="en-US" altLang="x-none" dirty="0">
                <a:solidFill>
                  <a:schemeClr val="accent6">
                    <a:lumMod val="75000"/>
                  </a:schemeClr>
                </a:solidFill>
                <a:ea typeface="ＭＳ Ｐゴシック" charset="-128"/>
              </a:rPr>
              <a:t>97% yield in three steps</a:t>
            </a:r>
          </a:p>
        </p:txBody>
      </p:sp>
      <p:sp>
        <p:nvSpPr>
          <p:cNvPr id="10" name="Rectangle 9"/>
          <p:cNvSpPr/>
          <p:nvPr/>
        </p:nvSpPr>
        <p:spPr>
          <a:xfrm>
            <a:off x="1982938" y="2100669"/>
            <a:ext cx="8235538" cy="646331"/>
          </a:xfrm>
          <a:prstGeom prst="rect">
            <a:avLst/>
          </a:prstGeom>
        </p:spPr>
        <p:txBody>
          <a:bodyPr wrap="square">
            <a:spAutoFit/>
          </a:bodyPr>
          <a:lstStyle/>
          <a:p>
            <a:r>
              <a:rPr lang="en-US" dirty="0"/>
              <a:t>Nonsteroidal anti-inflammatory drug (NSAID) of the propionic acid class (the same class as ibuprofen) that relieves pain, fever, swelling, and stiffness; COX inhibitor</a:t>
            </a:r>
          </a:p>
        </p:txBody>
      </p:sp>
      <p:cxnSp>
        <p:nvCxnSpPr>
          <p:cNvPr id="11" name="Straight Connector 10">
            <a:extLst>
              <a:ext uri="{FF2B5EF4-FFF2-40B4-BE49-F238E27FC236}">
                <a16:creationId xmlns:a16="http://schemas.microsoft.com/office/drawing/2014/main" id="{F135FBFC-141B-49D1-8A9F-4E6EB40D6E7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CC2DF3E-1364-4B82-8260-8DBACD8EC2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3" name="TextBox 12">
            <a:extLst>
              <a:ext uri="{FF2B5EF4-FFF2-40B4-BE49-F238E27FC236}">
                <a16:creationId xmlns:a16="http://schemas.microsoft.com/office/drawing/2014/main" id="{2029FA22-4E16-414B-B20E-15487832C4D0}"/>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4" name="Rectangle 4"/>
          <p:cNvSpPr txBox="1">
            <a:spLocks noChangeArrowheads="1"/>
          </p:cNvSpPr>
          <p:nvPr/>
        </p:nvSpPr>
        <p:spPr>
          <a:xfrm>
            <a:off x="9866002" y="524939"/>
            <a:ext cx="1783933" cy="610479"/>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80000"/>
              </a:lnSpc>
              <a:buFont typeface="Arial"/>
              <a:buNone/>
            </a:pPr>
            <a:r>
              <a:rPr lang="en-US" sz="1800" dirty="0">
                <a:solidFill>
                  <a:schemeClr val="bg1"/>
                </a:solidFill>
              </a:rPr>
              <a:t>See class on catalysis</a:t>
            </a:r>
            <a:endParaRPr lang="en-US" sz="1600" dirty="0">
              <a:solidFill>
                <a:schemeClr val="bg1"/>
              </a:solidFill>
              <a:ea typeface="ＭＳ Ｐゴシック" charset="0"/>
            </a:endParaRPr>
          </a:p>
          <a:p>
            <a:pPr lvl="1" algn="ctr">
              <a:lnSpc>
                <a:spcPct val="80000"/>
              </a:lnSpc>
            </a:pPr>
            <a:endParaRPr lang="en-US" sz="1800" dirty="0">
              <a:ea typeface="ＭＳ Ｐゴシック" charset="0"/>
            </a:endParaRPr>
          </a:p>
        </p:txBody>
      </p:sp>
    </p:spTree>
    <p:extLst>
      <p:ext uri="{BB962C8B-B14F-4D97-AF65-F5344CB8AC3E}">
        <p14:creationId xmlns:p14="http://schemas.microsoft.com/office/powerpoint/2010/main" val="981427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5" name="Rectangle 4"/>
          <p:cNvSpPr/>
          <p:nvPr/>
        </p:nvSpPr>
        <p:spPr>
          <a:xfrm>
            <a:off x="1015636" y="1632865"/>
            <a:ext cx="10124661" cy="707886"/>
          </a:xfrm>
          <a:prstGeom prst="rect">
            <a:avLst/>
          </a:prstGeom>
        </p:spPr>
        <p:txBody>
          <a:bodyPr wrap="square">
            <a:spAutoFit/>
          </a:bodyPr>
          <a:lstStyle/>
          <a:p>
            <a:pPr algn="ctr"/>
            <a:r>
              <a:rPr lang="en-US" altLang="en-US" sz="2000" b="1" dirty="0">
                <a:latin typeface="Calibri" charset="0"/>
                <a:ea typeface="ＭＳ Ｐゴシック" charset="-128"/>
              </a:rPr>
              <a:t>Chemical products should be designed so that at the end of their function they do not persist in the environment and instead break down into innocuous degradation products.</a:t>
            </a:r>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cxnSp>
        <p:nvCxnSpPr>
          <p:cNvPr id="6" name="Straight Connector 5">
            <a:extLst>
              <a:ext uri="{FF2B5EF4-FFF2-40B4-BE49-F238E27FC236}">
                <a16:creationId xmlns:a16="http://schemas.microsoft.com/office/drawing/2014/main" id="{3C297A4C-56B0-4BC8-8422-9DB509846E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EA3F29-5B39-4FE0-BD0C-540C0CB0B871}"/>
              </a:ext>
            </a:extLst>
          </p:cNvPr>
          <p:cNvPicPr>
            <a:picLocks noChangeAspect="1"/>
          </p:cNvPicPr>
          <p:nvPr/>
        </p:nvPicPr>
        <p:blipFill>
          <a:blip r:embed="rId4"/>
          <a:stretch>
            <a:fillRect/>
          </a:stretch>
        </p:blipFill>
        <p:spPr>
          <a:xfrm>
            <a:off x="3424022" y="2452814"/>
            <a:ext cx="5307887" cy="3980915"/>
          </a:xfrm>
          <a:prstGeom prst="rect">
            <a:avLst/>
          </a:prstGeom>
        </p:spPr>
      </p:pic>
      <p:sp>
        <p:nvSpPr>
          <p:cNvPr id="8" name="TextBox 7">
            <a:extLst>
              <a:ext uri="{FF2B5EF4-FFF2-40B4-BE49-F238E27FC236}">
                <a16:creationId xmlns:a16="http://schemas.microsoft.com/office/drawing/2014/main" id="{3A21250F-60A6-407E-A46E-48F4DA4F5D54}"/>
              </a:ext>
            </a:extLst>
          </p:cNvPr>
          <p:cNvSpPr txBox="1"/>
          <p:nvPr/>
        </p:nvSpPr>
        <p:spPr>
          <a:xfrm>
            <a:off x="647700" y="6545793"/>
            <a:ext cx="5717061" cy="276999"/>
          </a:xfrm>
          <a:prstGeom prst="rect">
            <a:avLst/>
          </a:prstGeom>
          <a:noFill/>
        </p:spPr>
        <p:txBody>
          <a:bodyPr wrap="square" rtlCol="0">
            <a:spAutoFit/>
          </a:bodyPr>
          <a:lstStyle/>
          <a:p>
            <a:r>
              <a:rPr lang="en-US" sz="1200" dirty="0">
                <a:solidFill>
                  <a:schemeClr val="bg1">
                    <a:lumMod val="50000"/>
                  </a:schemeClr>
                </a:solidFill>
              </a:rPr>
              <a:t>Image: </a:t>
            </a:r>
            <a:r>
              <a:rPr lang="en-US" sz="1200" dirty="0" err="1">
                <a:solidFill>
                  <a:schemeClr val="bg1">
                    <a:lumMod val="50000"/>
                  </a:schemeClr>
                </a:solidFill>
              </a:rPr>
              <a:t>Wikicommons</a:t>
            </a:r>
            <a:r>
              <a:rPr lang="en-US" sz="1200" dirty="0">
                <a:solidFill>
                  <a:schemeClr val="bg1">
                    <a:lumMod val="50000"/>
                  </a:schemeClr>
                </a:solidFill>
              </a:rPr>
              <a:t>, a landfill in Dryden, Ontario, Author: Michelle </a:t>
            </a:r>
            <a:r>
              <a:rPr lang="en-US" sz="1200" dirty="0" err="1">
                <a:solidFill>
                  <a:schemeClr val="bg1">
                    <a:lumMod val="50000"/>
                  </a:schemeClr>
                </a:solidFill>
              </a:rPr>
              <a:t>Arseneault</a:t>
            </a:r>
            <a:endParaRPr lang="en-US" sz="1200" dirty="0">
              <a:solidFill>
                <a:schemeClr val="bg1">
                  <a:lumMod val="50000"/>
                </a:schemeClr>
              </a:solidFill>
            </a:endParaRPr>
          </a:p>
        </p:txBody>
      </p:sp>
    </p:spTree>
    <p:extLst>
      <p:ext uri="{BB962C8B-B14F-4D97-AF65-F5344CB8AC3E}">
        <p14:creationId xmlns:p14="http://schemas.microsoft.com/office/powerpoint/2010/main" val="569316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918526" y="1858269"/>
            <a:ext cx="9820122" cy="4204741"/>
          </a:xfrm>
        </p:spPr>
        <p:txBody>
          <a:bodyPr wrap="square">
            <a:spAutoFit/>
          </a:bodyPr>
          <a:lstStyle/>
          <a:p>
            <a:pPr marL="0" indent="0">
              <a:buNone/>
            </a:pPr>
            <a:r>
              <a:rPr lang="en-US" altLang="x-none" sz="2400" b="1" dirty="0"/>
              <a:t>Early examples of non degrading products: </a:t>
            </a:r>
          </a:p>
          <a:p>
            <a:pPr marL="0" indent="0">
              <a:buNone/>
            </a:pPr>
            <a:endParaRPr lang="en-US" altLang="x-none" sz="1000" b="1" dirty="0"/>
          </a:p>
          <a:p>
            <a:pPr lvl="1"/>
            <a:r>
              <a:rPr lang="en-US" altLang="x-none" dirty="0"/>
              <a:t>Sulfonated detergents</a:t>
            </a:r>
          </a:p>
          <a:p>
            <a:pPr lvl="2"/>
            <a:r>
              <a:rPr lang="en-US" altLang="x-none" dirty="0"/>
              <a:t>Alkylbenzene sulfonates – 1950’s &amp; 60’s	</a:t>
            </a:r>
          </a:p>
          <a:p>
            <a:pPr lvl="2"/>
            <a:r>
              <a:rPr lang="en-US" altLang="x-none" dirty="0"/>
              <a:t>Foam in sewage plants, rivers, and streams</a:t>
            </a:r>
          </a:p>
          <a:p>
            <a:pPr lvl="2"/>
            <a:r>
              <a:rPr lang="en-US" altLang="x-none" dirty="0"/>
              <a:t>Persistence was due to long alkyl chain</a:t>
            </a:r>
          </a:p>
          <a:p>
            <a:pPr lvl="2"/>
            <a:r>
              <a:rPr lang="en-US" altLang="x-none" dirty="0"/>
              <a:t>Introduction of an alkene group into the chain increased degradation</a:t>
            </a:r>
          </a:p>
          <a:p>
            <a:pPr lvl="1"/>
            <a:r>
              <a:rPr lang="en-US" altLang="x-none" dirty="0"/>
              <a:t>Chlorofluorocarbons (CFCs)</a:t>
            </a:r>
          </a:p>
          <a:p>
            <a:pPr lvl="2"/>
            <a:r>
              <a:rPr lang="en-US" altLang="x-none" dirty="0"/>
              <a:t>Do not break down, persist in atmosphere and contribute to destruction of the ozone layer.</a:t>
            </a:r>
          </a:p>
          <a:p>
            <a:pPr lvl="1"/>
            <a:r>
              <a:rPr lang="en-US" altLang="x-none" dirty="0"/>
              <a:t>DDT</a:t>
            </a:r>
          </a:p>
          <a:p>
            <a:pPr lvl="2"/>
            <a:r>
              <a:rPr lang="en-US" altLang="x-none" dirty="0"/>
              <a:t>Bioaccumulate and cause thinning of egg shells</a:t>
            </a:r>
          </a:p>
        </p:txBody>
      </p:sp>
      <p:cxnSp>
        <p:nvCxnSpPr>
          <p:cNvPr id="4" name="Straight Connector 3">
            <a:extLst>
              <a:ext uri="{FF2B5EF4-FFF2-40B4-BE49-F238E27FC236}">
                <a16:creationId xmlns:a16="http://schemas.microsoft.com/office/drawing/2014/main" id="{68FC1AA7-9FD0-4C43-B813-F06C89E2C2F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5DA8CC-C2F4-45F4-A069-BCCF065C18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1" name="TextBox 10">
            <a:extLst>
              <a:ext uri="{FF2B5EF4-FFF2-40B4-BE49-F238E27FC236}">
                <a16:creationId xmlns:a16="http://schemas.microsoft.com/office/drawing/2014/main" id="{8A1A757E-308D-447E-9D7D-1E689EFC1111}"/>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167235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10795" t="8527" r="3269" b="12961"/>
          <a:stretch/>
        </p:blipFill>
        <p:spPr>
          <a:xfrm>
            <a:off x="5524795" y="1676399"/>
            <a:ext cx="6448693" cy="4418635"/>
          </a:xfrm>
          <a:prstGeom prst="rect">
            <a:avLst/>
          </a:prstGeom>
          <a:noFill/>
        </p:spPr>
      </p:pic>
      <p:sp>
        <p:nvSpPr>
          <p:cNvPr id="4" name="Rectangle 3"/>
          <p:cNvSpPr/>
          <p:nvPr/>
        </p:nvSpPr>
        <p:spPr>
          <a:xfrm>
            <a:off x="1041624" y="1247025"/>
            <a:ext cx="5922430" cy="5478423"/>
          </a:xfrm>
          <a:prstGeom prst="rect">
            <a:avLst/>
          </a:prstGeom>
          <a:ln>
            <a:noFill/>
          </a:ln>
        </p:spPr>
        <p:txBody>
          <a:bodyPr wrap="square">
            <a:spAutoFit/>
          </a:bodyPr>
          <a:lstStyle/>
          <a:p>
            <a:pPr marL="463550" indent="-446088">
              <a:spcBef>
                <a:spcPts val="1200"/>
              </a:spcBef>
              <a:buFont typeface="+mj-lt"/>
              <a:buAutoNum type="arabicPeriod"/>
            </a:pPr>
            <a:r>
              <a:rPr lang="en-US" altLang="en-US" sz="2000" dirty="0">
                <a:ea typeface="ＭＳ Ｐゴシック" charset="-128"/>
              </a:rPr>
              <a:t>Waste Prevention</a:t>
            </a:r>
          </a:p>
          <a:p>
            <a:pPr marL="463550" indent="-446088">
              <a:spcBef>
                <a:spcPts val="1200"/>
              </a:spcBef>
              <a:buFont typeface="+mj-lt"/>
              <a:buAutoNum type="arabicPeriod"/>
            </a:pPr>
            <a:r>
              <a:rPr lang="en-US" altLang="en-US" sz="2000" dirty="0">
                <a:ea typeface="ＭＳ Ｐゴシック" charset="-128"/>
              </a:rPr>
              <a:t>Atom Economy</a:t>
            </a:r>
          </a:p>
          <a:p>
            <a:pPr marL="463550" indent="-446088">
              <a:spcBef>
                <a:spcPts val="1200"/>
              </a:spcBef>
              <a:buFont typeface="+mj-lt"/>
              <a:buAutoNum type="arabicPeriod"/>
            </a:pPr>
            <a:r>
              <a:rPr lang="en-US" altLang="en-US" sz="2000" dirty="0">
                <a:ea typeface="ＭＳ Ｐゴシック" charset="-128"/>
              </a:rPr>
              <a:t>Less Hazardous Chemical Synthesis</a:t>
            </a:r>
          </a:p>
          <a:p>
            <a:pPr marL="463550" indent="-446088">
              <a:spcBef>
                <a:spcPts val="1200"/>
              </a:spcBef>
              <a:buFont typeface="+mj-lt"/>
              <a:buAutoNum type="arabicPeriod"/>
            </a:pPr>
            <a:r>
              <a:rPr lang="en-US" altLang="en-US" sz="2000" dirty="0">
                <a:ea typeface="ＭＳ Ｐゴシック" charset="-128"/>
              </a:rPr>
              <a:t>Designing Safer Chemicals</a:t>
            </a:r>
          </a:p>
          <a:p>
            <a:pPr marL="463550" indent="-446088">
              <a:spcBef>
                <a:spcPts val="1200"/>
              </a:spcBef>
              <a:buFont typeface="+mj-lt"/>
              <a:buAutoNum type="arabicPeriod"/>
            </a:pPr>
            <a:r>
              <a:rPr lang="en-US" altLang="en-US" sz="2000" dirty="0">
                <a:ea typeface="ＭＳ Ｐゴシック" charset="-128"/>
              </a:rPr>
              <a:t>Safer Solvents and Auxiliaries</a:t>
            </a:r>
          </a:p>
          <a:p>
            <a:pPr marL="463550" indent="-446088">
              <a:spcBef>
                <a:spcPts val="1200"/>
              </a:spcBef>
              <a:buFont typeface="+mj-lt"/>
              <a:buAutoNum type="arabicPeriod"/>
            </a:pPr>
            <a:r>
              <a:rPr lang="en-US" altLang="en-US" sz="2000" dirty="0">
                <a:ea typeface="ＭＳ Ｐゴシック" charset="-128"/>
              </a:rPr>
              <a:t>Design for Energy Efficiency</a:t>
            </a:r>
          </a:p>
          <a:p>
            <a:pPr marL="463550" indent="-446088">
              <a:spcBef>
                <a:spcPts val="1200"/>
              </a:spcBef>
              <a:buFont typeface="+mj-lt"/>
              <a:buAutoNum type="arabicPeriod"/>
            </a:pPr>
            <a:r>
              <a:rPr lang="en-US" altLang="en-US" sz="2000" dirty="0">
                <a:ea typeface="ＭＳ Ｐゴシック" charset="-128"/>
              </a:rPr>
              <a:t>Use of Renewable Feedstocks</a:t>
            </a:r>
          </a:p>
          <a:p>
            <a:pPr marL="463550" indent="-446088">
              <a:spcBef>
                <a:spcPts val="1200"/>
              </a:spcBef>
              <a:buFont typeface="+mj-lt"/>
              <a:buAutoNum type="arabicPeriod"/>
            </a:pPr>
            <a:r>
              <a:rPr lang="en-US" altLang="en-US" sz="2000" dirty="0">
                <a:ea typeface="ＭＳ Ｐゴシック" charset="-128"/>
              </a:rPr>
              <a:t>Reduce Derivatives</a:t>
            </a:r>
          </a:p>
          <a:p>
            <a:pPr marL="463550" indent="-446088">
              <a:spcBef>
                <a:spcPts val="1200"/>
              </a:spcBef>
              <a:buFont typeface="+mj-lt"/>
              <a:buAutoNum type="arabicPeriod"/>
            </a:pPr>
            <a:r>
              <a:rPr lang="en-US" altLang="en-US" sz="2000" dirty="0">
                <a:ea typeface="ＭＳ Ｐゴシック" charset="-128"/>
              </a:rPr>
              <a:t>Catalysis</a:t>
            </a:r>
          </a:p>
          <a:p>
            <a:pPr marL="463550" indent="-446088">
              <a:spcBef>
                <a:spcPts val="1200"/>
              </a:spcBef>
              <a:buFont typeface="+mj-lt"/>
              <a:buAutoNum type="arabicPeriod"/>
            </a:pPr>
            <a:r>
              <a:rPr lang="en-US" altLang="en-US" sz="2000" dirty="0">
                <a:ea typeface="ＭＳ Ｐゴシック" charset="-128"/>
              </a:rPr>
              <a:t>Design for Degradation</a:t>
            </a:r>
          </a:p>
          <a:p>
            <a:pPr marL="463550" indent="-446088">
              <a:spcBef>
                <a:spcPts val="1200"/>
              </a:spcBef>
              <a:buFont typeface="+mj-lt"/>
              <a:buAutoNum type="arabicPeriod"/>
            </a:pPr>
            <a:r>
              <a:rPr lang="en-US" altLang="en-US" sz="2000" dirty="0">
                <a:ea typeface="ＭＳ Ｐゴシック" charset="-128"/>
              </a:rPr>
              <a:t>Real-time Analysis for Pollution Prevention</a:t>
            </a:r>
          </a:p>
          <a:p>
            <a:pPr marL="463550" indent="-446088">
              <a:spcBef>
                <a:spcPts val="1200"/>
              </a:spcBef>
              <a:buFont typeface="+mj-lt"/>
              <a:buAutoNum type="arabicPeriod"/>
            </a:pPr>
            <a:r>
              <a:rPr lang="en-US" altLang="en-US" sz="2000" dirty="0">
                <a:ea typeface="ＭＳ Ｐゴシック" charset="-128"/>
              </a:rPr>
              <a:t>Inherently Safer Chemistry for Accident Prevention</a:t>
            </a:r>
          </a:p>
        </p:txBody>
      </p:sp>
      <p:sp>
        <p:nvSpPr>
          <p:cNvPr id="6" name="TextBox 5"/>
          <p:cNvSpPr txBox="1"/>
          <p:nvPr/>
        </p:nvSpPr>
        <p:spPr>
          <a:xfrm>
            <a:off x="6003235" y="6603555"/>
            <a:ext cx="6188765" cy="243785"/>
          </a:xfrm>
          <a:prstGeom prst="rect">
            <a:avLst/>
          </a:prstGeom>
          <a:noFill/>
        </p:spPr>
        <p:txBody>
          <a:bodyPr wrap="square" rtlCol="0">
            <a:spAutoFit/>
          </a:bodyPr>
          <a:lstStyle/>
          <a:p>
            <a:pPr marL="609600" indent="-609600">
              <a:lnSpc>
                <a:spcPct val="80000"/>
              </a:lnSpc>
            </a:pPr>
            <a:r>
              <a:rPr lang="en-US" altLang="en-US" sz="1200" b="1" dirty="0">
                <a:solidFill>
                  <a:schemeClr val="bg1">
                    <a:lumMod val="65000"/>
                  </a:schemeClr>
                </a:solidFill>
                <a:latin typeface="Calibri" charset="0"/>
                <a:ea typeface="ＭＳ Ｐゴシック" charset="-128"/>
              </a:rPr>
              <a:t>Anastas,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111045" y="135837"/>
            <a:ext cx="7969910" cy="707886"/>
          </a:xfrm>
          <a:prstGeom prst="rect">
            <a:avLst/>
          </a:prstGeom>
          <a:noFill/>
        </p:spPr>
        <p:txBody>
          <a:bodyPr wrap="square" rtlCol="0">
            <a:spAutoFit/>
          </a:bodyPr>
          <a:lstStyle/>
          <a:p>
            <a:r>
              <a:rPr lang="en-US" sz="4000" b="1" dirty="0"/>
              <a:t>The 12 Principles of Green Chemistry</a:t>
            </a:r>
          </a:p>
        </p:txBody>
      </p:sp>
      <p:cxnSp>
        <p:nvCxnSpPr>
          <p:cNvPr id="11" name="Straight Connector 10">
            <a:extLst>
              <a:ext uri="{FF2B5EF4-FFF2-40B4-BE49-F238E27FC236}">
                <a16:creationId xmlns:a16="http://schemas.microsoft.com/office/drawing/2014/main" id="{9EE671BB-178E-426D-9BD3-AB8A1B6F06B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003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956" y="2215649"/>
            <a:ext cx="5338097" cy="341632"/>
          </a:xfrm>
        </p:spPr>
        <p:txBody>
          <a:bodyPr wrap="square">
            <a:spAutoFit/>
          </a:bodyPr>
          <a:lstStyle/>
          <a:p>
            <a:pPr marL="0" indent="0">
              <a:buNone/>
            </a:pPr>
            <a:r>
              <a:rPr lang="en-US" sz="1800" b="1" dirty="0"/>
              <a:t>Conventional plastics (PET) are made from petroleum: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6717" b="39211"/>
          <a:stretch/>
        </p:blipFill>
        <p:spPr>
          <a:xfrm>
            <a:off x="2174024" y="3489799"/>
            <a:ext cx="5822958" cy="3230505"/>
          </a:xfrm>
          <a:prstGeom prst="rect">
            <a:avLst/>
          </a:prstGeom>
        </p:spPr>
      </p:pic>
      <p:sp>
        <p:nvSpPr>
          <p:cNvPr id="9" name="TextBox 8"/>
          <p:cNvSpPr txBox="1"/>
          <p:nvPr/>
        </p:nvSpPr>
        <p:spPr>
          <a:xfrm>
            <a:off x="2600742" y="2624545"/>
            <a:ext cx="4235545" cy="723275"/>
          </a:xfrm>
          <a:prstGeom prst="rect">
            <a:avLst/>
          </a:prstGeom>
          <a:noFill/>
        </p:spPr>
        <p:txBody>
          <a:bodyPr wrap="square" rtlCol="0">
            <a:spAutoFit/>
          </a:bodyPr>
          <a:lstStyle/>
          <a:p>
            <a:pPr marL="365760" indent="-365760">
              <a:spcBef>
                <a:spcPts val="600"/>
              </a:spcBef>
              <a:buFont typeface="Arial" charset="0"/>
              <a:buChar char="•"/>
            </a:pPr>
            <a:r>
              <a:rPr lang="en-US" dirty="0"/>
              <a:t>PET Plastic persists in the environment</a:t>
            </a:r>
          </a:p>
          <a:p>
            <a:pPr marL="365760" indent="-365760">
              <a:spcBef>
                <a:spcPts val="600"/>
              </a:spcBef>
              <a:buFont typeface="Arial" charset="0"/>
              <a:buChar char="•"/>
            </a:pPr>
            <a:r>
              <a:rPr lang="en-US" dirty="0"/>
              <a:t>It is made from depleting resources</a:t>
            </a:r>
          </a:p>
        </p:txBody>
      </p:sp>
      <p:pic>
        <p:nvPicPr>
          <p:cNvPr id="11" name="Picture 7">
            <a:extLst>
              <a:ext uri="{FF2B5EF4-FFF2-40B4-BE49-F238E27FC236}">
                <a16:creationId xmlns:a16="http://schemas.microsoft.com/office/drawing/2014/main" id="{52860282-2AB8-4CC8-B4F5-9C22B3D761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011" t="78125"/>
          <a:stretch/>
        </p:blipFill>
        <p:spPr>
          <a:xfrm>
            <a:off x="6836287" y="2753075"/>
            <a:ext cx="3618956" cy="1846513"/>
          </a:xfrm>
          <a:prstGeom prst="rect">
            <a:avLst/>
          </a:prstGeom>
        </p:spPr>
      </p:pic>
      <p:cxnSp>
        <p:nvCxnSpPr>
          <p:cNvPr id="6" name="Conector: Angulado 5">
            <a:extLst>
              <a:ext uri="{FF2B5EF4-FFF2-40B4-BE49-F238E27FC236}">
                <a16:creationId xmlns:a16="http://schemas.microsoft.com/office/drawing/2014/main" id="{A23E08EF-347F-4792-AE34-B5F9A6C51752}"/>
              </a:ext>
            </a:extLst>
          </p:cNvPr>
          <p:cNvCxnSpPr>
            <a:cxnSpLocks/>
          </p:cNvCxnSpPr>
          <p:nvPr/>
        </p:nvCxnSpPr>
        <p:spPr>
          <a:xfrm flipV="1">
            <a:off x="8073511" y="4728118"/>
            <a:ext cx="1499156" cy="1304845"/>
          </a:xfrm>
          <a:prstGeom prst="bentConnector3">
            <a:avLst>
              <a:gd name="adj1" fmla="val 100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95A09C5-46CD-4145-B263-8D9995CA3B79}"/>
              </a:ext>
            </a:extLst>
          </p:cNvPr>
          <p:cNvSpPr txBox="1"/>
          <p:nvPr/>
        </p:nvSpPr>
        <p:spPr>
          <a:xfrm>
            <a:off x="7997041" y="5315199"/>
            <a:ext cx="1499157" cy="892552"/>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high temperature</a:t>
            </a:r>
          </a:p>
          <a:p>
            <a:pPr algn="ctr"/>
            <a:r>
              <a:rPr lang="en-US" sz="1300" dirty="0">
                <a:latin typeface="Arial" panose="020B0604020202020204" pitchFamily="34" charset="0"/>
                <a:cs typeface="Arial" panose="020B0604020202020204" pitchFamily="34" charset="0"/>
              </a:rPr>
              <a:t>vacuum</a:t>
            </a:r>
          </a:p>
          <a:p>
            <a:pPr algn="ctr"/>
            <a:r>
              <a:rPr lang="en-US" sz="1300" dirty="0">
                <a:latin typeface="Arial" panose="020B0604020202020204" pitchFamily="34" charset="0"/>
                <a:cs typeface="Arial" panose="020B0604020202020204" pitchFamily="34" charset="0"/>
              </a:rPr>
              <a:t>catalyst</a:t>
            </a:r>
          </a:p>
          <a:p>
            <a:pPr algn="ctr"/>
            <a:endParaRPr lang="en-US" sz="13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9B6B2BA6-C714-469B-9F74-051A417E9E21}"/>
              </a:ext>
            </a:extLst>
          </p:cNvPr>
          <p:cNvSpPr txBox="1"/>
          <p:nvPr/>
        </p:nvSpPr>
        <p:spPr>
          <a:xfrm>
            <a:off x="3169527" y="3672792"/>
            <a:ext cx="1204686" cy="369332"/>
          </a:xfrm>
          <a:prstGeom prst="rect">
            <a:avLst/>
          </a:prstGeom>
          <a:noFill/>
        </p:spPr>
        <p:txBody>
          <a:bodyPr wrap="square" rtlCol="0">
            <a:spAutoFit/>
          </a:bodyPr>
          <a:lstStyle/>
          <a:p>
            <a:r>
              <a:rPr lang="en-US" dirty="0"/>
              <a:t>Petroleum</a:t>
            </a:r>
          </a:p>
        </p:txBody>
      </p:sp>
      <p:sp>
        <p:nvSpPr>
          <p:cNvPr id="18" name="Retângulo 17">
            <a:extLst>
              <a:ext uri="{FF2B5EF4-FFF2-40B4-BE49-F238E27FC236}">
                <a16:creationId xmlns:a16="http://schemas.microsoft.com/office/drawing/2014/main" id="{4C8DF03F-876A-416B-A5B0-992131E1E7E4}"/>
              </a:ext>
            </a:extLst>
          </p:cNvPr>
          <p:cNvSpPr/>
          <p:nvPr/>
        </p:nvSpPr>
        <p:spPr>
          <a:xfrm>
            <a:off x="2111007" y="2186424"/>
            <a:ext cx="8235491" cy="45338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479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cxnSp>
        <p:nvCxnSpPr>
          <p:cNvPr id="16" name="Straight Connector 15">
            <a:extLst>
              <a:ext uri="{FF2B5EF4-FFF2-40B4-BE49-F238E27FC236}">
                <a16:creationId xmlns:a16="http://schemas.microsoft.com/office/drawing/2014/main" id="{2372BA97-0BDD-4DBE-9B9F-F363E524E4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B6B377-1EC6-45E5-AA9E-EE742F4A4A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9" name="TextBox 18">
            <a:extLst>
              <a:ext uri="{FF2B5EF4-FFF2-40B4-BE49-F238E27FC236}">
                <a16:creationId xmlns:a16="http://schemas.microsoft.com/office/drawing/2014/main" id="{3621299B-9E09-4924-9AFB-E5452504CD6E}"/>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3468509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075" y="2779000"/>
            <a:ext cx="1324075" cy="1077218"/>
          </a:xfrm>
        </p:spPr>
        <p:txBody>
          <a:bodyPr wrap="square">
            <a:spAutoFit/>
          </a:bodyPr>
          <a:lstStyle/>
          <a:p>
            <a:pPr marL="0" indent="0" algn="ctr">
              <a:lnSpc>
                <a:spcPct val="100000"/>
              </a:lnSpc>
              <a:spcBef>
                <a:spcPts val="0"/>
              </a:spcBef>
              <a:buNone/>
              <a:defRPr/>
            </a:pPr>
            <a:r>
              <a:rPr lang="en-US" sz="1600" dirty="0"/>
              <a:t>Synthesis of </a:t>
            </a:r>
            <a:r>
              <a:rPr lang="en-US" sz="1600" dirty="0" err="1"/>
              <a:t>PolyLactic</a:t>
            </a:r>
            <a:r>
              <a:rPr lang="en-US" sz="1600" dirty="0"/>
              <a:t> Acid (PLA) from starch: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75587"/>
          <a:stretch/>
        </p:blipFill>
        <p:spPr>
          <a:xfrm>
            <a:off x="5900240" y="2708982"/>
            <a:ext cx="1277510" cy="147208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47330"/>
          <a:stretch/>
        </p:blipFill>
        <p:spPr>
          <a:xfrm>
            <a:off x="2969843" y="2509237"/>
            <a:ext cx="1674177" cy="1738476"/>
          </a:xfrm>
          <a:prstGeom prst="rect">
            <a:avLst/>
          </a:prstGeom>
        </p:spPr>
      </p:pic>
      <p:pic>
        <p:nvPicPr>
          <p:cNvPr id="9" name="Picture 4">
            <a:extLst>
              <a:ext uri="{FF2B5EF4-FFF2-40B4-BE49-F238E27FC236}">
                <a16:creationId xmlns:a16="http://schemas.microsoft.com/office/drawing/2014/main" id="{68AD9469-1010-4A4D-9A02-4AA7D59304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5774"/>
          <a:stretch/>
        </p:blipFill>
        <p:spPr>
          <a:xfrm>
            <a:off x="8433970" y="2770410"/>
            <a:ext cx="2446177" cy="1483442"/>
          </a:xfrm>
          <a:prstGeom prst="rect">
            <a:avLst/>
          </a:prstGeom>
        </p:spPr>
      </p:pic>
      <p:cxnSp>
        <p:nvCxnSpPr>
          <p:cNvPr id="10" name="Conector de Seta Reta 9">
            <a:extLst>
              <a:ext uri="{FF2B5EF4-FFF2-40B4-BE49-F238E27FC236}">
                <a16:creationId xmlns:a16="http://schemas.microsoft.com/office/drawing/2014/main" id="{E530B6B2-2CFE-4F34-B80E-52B2E81E10FD}"/>
              </a:ext>
            </a:extLst>
          </p:cNvPr>
          <p:cNvCxnSpPr>
            <a:cxnSpLocks/>
          </p:cNvCxnSpPr>
          <p:nvPr/>
        </p:nvCxnSpPr>
        <p:spPr>
          <a:xfrm>
            <a:off x="4654198" y="3360522"/>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2842E5C5-EFF2-4C9B-B119-24CA77831A72}"/>
              </a:ext>
            </a:extLst>
          </p:cNvPr>
          <p:cNvCxnSpPr>
            <a:cxnSpLocks/>
          </p:cNvCxnSpPr>
          <p:nvPr/>
        </p:nvCxnSpPr>
        <p:spPr>
          <a:xfrm>
            <a:off x="7371135" y="3317609"/>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73713" y="4282681"/>
            <a:ext cx="10319066" cy="2423740"/>
          </a:xfrm>
          <a:prstGeom prst="rect">
            <a:avLst/>
          </a:prstGeom>
          <a:noFill/>
        </p:spPr>
        <p:txBody>
          <a:bodyPr wrap="square" rtlCol="0">
            <a:spAutoFit/>
          </a:bodyPr>
          <a:lstStyle/>
          <a:p>
            <a:pPr marL="296863" indent="-157163">
              <a:spcBef>
                <a:spcPts val="300"/>
              </a:spcBef>
              <a:buFont typeface="Arial" panose="020B0604020202020204" pitchFamily="34" charset="0"/>
              <a:buChar char="•"/>
            </a:pPr>
            <a:r>
              <a:rPr lang="en-US" dirty="0"/>
              <a:t>The development of a </a:t>
            </a:r>
            <a:r>
              <a:rPr lang="en-US" dirty="0" err="1"/>
              <a:t>biobased</a:t>
            </a:r>
            <a:r>
              <a:rPr lang="en-US" dirty="0"/>
              <a:t>, compostable, and recyclable polylactic acid (PLA) polymer that uses 20–50 percent less fossil fuel resources than comparable petroleum-based polymers.</a:t>
            </a:r>
          </a:p>
          <a:p>
            <a:pPr marL="296863" indent="-157163">
              <a:spcBef>
                <a:spcPts val="300"/>
              </a:spcBef>
              <a:buFont typeface="Arial" panose="020B0604020202020204" pitchFamily="34" charset="0"/>
              <a:buChar char="•"/>
            </a:pPr>
            <a:r>
              <a:rPr lang="en-US" dirty="0"/>
              <a:t>It is the first family of polymers derived entirely from renewable resources that can compete cost-effectively with traditional fibers and plastic packaging materials.</a:t>
            </a:r>
          </a:p>
          <a:p>
            <a:pPr marL="296863" indent="-157163">
              <a:spcBef>
                <a:spcPts val="300"/>
              </a:spcBef>
              <a:buFont typeface="Arial" panose="020B0604020202020204" pitchFamily="34" charset="0"/>
              <a:buChar char="•"/>
            </a:pPr>
            <a:r>
              <a:rPr lang="en-US" dirty="0"/>
              <a:t>The manufacturing process consists of three solvent-free steps that lead to the production of lactic acid, lactide, and PLA high polymer with very high yields and internal recycling schemes that reduce waste.</a:t>
            </a:r>
          </a:p>
          <a:p>
            <a:pPr marL="296863" indent="-157163">
              <a:spcBef>
                <a:spcPts val="300"/>
              </a:spcBef>
              <a:buFont typeface="Arial" panose="020B0604020202020204" pitchFamily="34" charset="0"/>
              <a:buChar char="•"/>
            </a:pPr>
            <a:r>
              <a:rPr lang="en-US" dirty="0"/>
              <a:t>PLA can be biodegraded under industrial compositing conditions. They do not degrade though in he environment</a:t>
            </a:r>
          </a:p>
        </p:txBody>
      </p:sp>
      <p:sp>
        <p:nvSpPr>
          <p:cNvPr id="15" name="TextBox 14"/>
          <p:cNvSpPr txBox="1"/>
          <p:nvPr/>
        </p:nvSpPr>
        <p:spPr>
          <a:xfrm>
            <a:off x="802977" y="6548369"/>
            <a:ext cx="1295291" cy="307777"/>
          </a:xfrm>
          <a:prstGeom prst="rect">
            <a:avLst/>
          </a:prstGeom>
          <a:noFill/>
        </p:spPr>
        <p:txBody>
          <a:bodyPr wrap="none" rtlCol="0">
            <a:spAutoFit/>
          </a:bodyPr>
          <a:lstStyle/>
          <a:p>
            <a:r>
              <a:rPr lang="en-US" sz="1400" dirty="0">
                <a:solidFill>
                  <a:schemeClr val="bg1">
                    <a:lumMod val="50000"/>
                  </a:schemeClr>
                </a:solidFill>
              </a:rPr>
              <a:t>Cargill Dow LLC</a:t>
            </a:r>
          </a:p>
        </p:txBody>
      </p:sp>
      <p:cxnSp>
        <p:nvCxnSpPr>
          <p:cNvPr id="16" name="Straight Connector 15">
            <a:extLst>
              <a:ext uri="{FF2B5EF4-FFF2-40B4-BE49-F238E27FC236}">
                <a16:creationId xmlns:a16="http://schemas.microsoft.com/office/drawing/2014/main" id="{8C92ED9C-EEBA-4E03-885A-E06B6E58971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0F9CD04-4BF0-4A39-A828-9E2715F5E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8" name="TextBox 17">
            <a:extLst>
              <a:ext uri="{FF2B5EF4-FFF2-40B4-BE49-F238E27FC236}">
                <a16:creationId xmlns:a16="http://schemas.microsoft.com/office/drawing/2014/main" id="{33B5B50F-0A3C-407F-AD73-572E5A0901C3}"/>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14" name="Rectangle 13">
            <a:extLst>
              <a:ext uri="{FF2B5EF4-FFF2-40B4-BE49-F238E27FC236}">
                <a16:creationId xmlns:a16="http://schemas.microsoft.com/office/drawing/2014/main" id="{F3E1F75F-14FF-48FD-A77F-551255493889}"/>
              </a:ext>
            </a:extLst>
          </p:cNvPr>
          <p:cNvSpPr/>
          <p:nvPr/>
        </p:nvSpPr>
        <p:spPr>
          <a:xfrm>
            <a:off x="37479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sp>
        <p:nvSpPr>
          <p:cNvPr id="2" name="TextBox 1">
            <a:extLst>
              <a:ext uri="{FF2B5EF4-FFF2-40B4-BE49-F238E27FC236}">
                <a16:creationId xmlns:a16="http://schemas.microsoft.com/office/drawing/2014/main" id="{031C98FB-5D4C-4F0A-8646-A00768F4E1A7}"/>
              </a:ext>
            </a:extLst>
          </p:cNvPr>
          <p:cNvSpPr txBox="1"/>
          <p:nvPr/>
        </p:nvSpPr>
        <p:spPr>
          <a:xfrm>
            <a:off x="1020976" y="2074396"/>
            <a:ext cx="2305631" cy="400110"/>
          </a:xfrm>
          <a:prstGeom prst="rect">
            <a:avLst/>
          </a:prstGeom>
          <a:noFill/>
        </p:spPr>
        <p:txBody>
          <a:bodyPr wrap="none" rtlCol="0">
            <a:spAutoFit/>
          </a:bodyPr>
          <a:lstStyle/>
          <a:p>
            <a:r>
              <a:rPr lang="en-US" sz="2000" b="1" dirty="0"/>
              <a:t>Alternative process:</a:t>
            </a:r>
          </a:p>
        </p:txBody>
      </p:sp>
      <p:sp>
        <p:nvSpPr>
          <p:cNvPr id="4" name="Rectangle 3">
            <a:extLst>
              <a:ext uri="{FF2B5EF4-FFF2-40B4-BE49-F238E27FC236}">
                <a16:creationId xmlns:a16="http://schemas.microsoft.com/office/drawing/2014/main" id="{972FDAB8-CFA2-4AE7-ACFF-05E46593C446}"/>
              </a:ext>
            </a:extLst>
          </p:cNvPr>
          <p:cNvSpPr/>
          <p:nvPr/>
        </p:nvSpPr>
        <p:spPr>
          <a:xfrm>
            <a:off x="890775" y="2056020"/>
            <a:ext cx="10412665" cy="460163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735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2" name="Rectangle 1"/>
          <p:cNvSpPr/>
          <p:nvPr/>
        </p:nvSpPr>
        <p:spPr>
          <a:xfrm>
            <a:off x="711264" y="1876973"/>
            <a:ext cx="10733410" cy="690638"/>
          </a:xfrm>
          <a:prstGeom prst="rect">
            <a:avLst/>
          </a:prstGeom>
        </p:spPr>
        <p:txBody>
          <a:bodyPr wrap="square">
            <a:spAutoFit/>
          </a:bodyPr>
          <a:lstStyle/>
          <a:p>
            <a:pPr marL="15875" indent="-15875" algn="ctr">
              <a:lnSpc>
                <a:spcPct val="80000"/>
              </a:lnSpc>
            </a:pPr>
            <a:r>
              <a:rPr lang="en-US" altLang="en-US" sz="2400" b="1" dirty="0">
                <a:latin typeface="Calibri" charset="0"/>
                <a:ea typeface="ＭＳ Ｐゴシック" charset="-128"/>
              </a:rPr>
              <a:t>Analytical methodologies need to be further developed to allow for real-time in-process monitoring and control prior to the formation of hazardous substances.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cxnSp>
        <p:nvCxnSpPr>
          <p:cNvPr id="6" name="Straight Connector 5">
            <a:extLst>
              <a:ext uri="{FF2B5EF4-FFF2-40B4-BE49-F238E27FC236}">
                <a16:creationId xmlns:a16="http://schemas.microsoft.com/office/drawing/2014/main" id="{EC905BC8-56D9-40B7-948A-6C947896B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36F0A23-5D27-4D00-ABA3-0C03E3B1EA0A}"/>
              </a:ext>
            </a:extLst>
          </p:cNvPr>
          <p:cNvPicPr>
            <a:picLocks noChangeAspect="1"/>
          </p:cNvPicPr>
          <p:nvPr/>
        </p:nvPicPr>
        <p:blipFill>
          <a:blip r:embed="rId3"/>
          <a:stretch>
            <a:fillRect/>
          </a:stretch>
        </p:blipFill>
        <p:spPr>
          <a:xfrm>
            <a:off x="3737198" y="2743609"/>
            <a:ext cx="4984025" cy="3738019"/>
          </a:xfrm>
          <a:prstGeom prst="rect">
            <a:avLst/>
          </a:prstGeom>
        </p:spPr>
      </p:pic>
      <p:sp>
        <p:nvSpPr>
          <p:cNvPr id="8" name="Rectangle 7">
            <a:extLst>
              <a:ext uri="{FF2B5EF4-FFF2-40B4-BE49-F238E27FC236}">
                <a16:creationId xmlns:a16="http://schemas.microsoft.com/office/drawing/2014/main" id="{367BF1F5-0A2E-4054-B6A5-2AB8A98A5F5A}"/>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Hindustanilanguage</a:t>
            </a:r>
            <a:endParaRPr lang="en-US" sz="1200" dirty="0">
              <a:solidFill>
                <a:prstClr val="white">
                  <a:lumMod val="65000"/>
                </a:prstClr>
              </a:solidFill>
            </a:endParaRPr>
          </a:p>
        </p:txBody>
      </p:sp>
    </p:spTree>
    <p:extLst>
      <p:ext uri="{BB962C8B-B14F-4D97-AF65-F5344CB8AC3E}">
        <p14:creationId xmlns:p14="http://schemas.microsoft.com/office/powerpoint/2010/main" val="3201399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929709" y="2362198"/>
            <a:ext cx="42248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Real time analysis for a chemist is the process of “checking the progress of chemical reactions as it happens”.</a:t>
            </a:r>
          </a:p>
        </p:txBody>
      </p:sp>
      <p:sp>
        <p:nvSpPr>
          <p:cNvPr id="3" name="TextBox 3"/>
          <p:cNvSpPr txBox="1">
            <a:spLocks noChangeArrowheads="1"/>
          </p:cNvSpPr>
          <p:nvPr/>
        </p:nvSpPr>
        <p:spPr bwMode="auto">
          <a:xfrm>
            <a:off x="6345044" y="5064816"/>
            <a:ext cx="3505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Knowing when your product is “done” can save a lot of waste, time, and energy!</a:t>
            </a:r>
          </a:p>
        </p:txBody>
      </p:sp>
      <p:pic>
        <p:nvPicPr>
          <p:cNvPr id="4" name="Picture 4" descr="http://www.offthemark.com/site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John\AppData\Local\Microsoft\Windows\Temporary Internet Files\Content.IE5\R1PK7V5N\MPj040957600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0026" y="3657598"/>
            <a:ext cx="31242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PLC-FPL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8862" y="2431210"/>
            <a:ext cx="3137564" cy="235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DBFF9649-3679-41A0-98D7-B7F8A827F7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0EEC477-2DFE-4730-AD55-D4D97DECFC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9D4D5E71-BA62-414B-A505-C2F4CF363205}"/>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13" name="Rectangle 12">
            <a:extLst>
              <a:ext uri="{FF2B5EF4-FFF2-40B4-BE49-F238E27FC236}">
                <a16:creationId xmlns:a16="http://schemas.microsoft.com/office/drawing/2014/main" id="{772D937B-F2C8-2D4C-B59A-1E377AF49F47}"/>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a:t>
            </a:r>
          </a:p>
        </p:txBody>
      </p:sp>
    </p:spTree>
    <p:extLst>
      <p:ext uri="{BB962C8B-B14F-4D97-AF65-F5344CB8AC3E}">
        <p14:creationId xmlns:p14="http://schemas.microsoft.com/office/powerpoint/2010/main" val="1558110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960058" y="1742363"/>
            <a:ext cx="9962866" cy="650292"/>
          </a:xfrm>
        </p:spPr>
        <p:txBody>
          <a:bodyPr>
            <a:normAutofit/>
          </a:bodyPr>
          <a:lstStyle/>
          <a:p>
            <a:pPr marL="363538" algn="ctr"/>
            <a:r>
              <a:rPr lang="en-US" altLang="x-none" sz="3400" b="1" dirty="0">
                <a:latin typeface="+mn-lt"/>
                <a:ea typeface="ＭＳ Ｐゴシック" charset="-128"/>
              </a:rPr>
              <a:t>What Does Green Analytical Chemistry Mean?</a:t>
            </a:r>
          </a:p>
        </p:txBody>
      </p:sp>
      <p:sp>
        <p:nvSpPr>
          <p:cNvPr id="137218" name="Rectangle 3"/>
          <p:cNvSpPr>
            <a:spLocks noGrp="1" noChangeArrowheads="1"/>
          </p:cNvSpPr>
          <p:nvPr>
            <p:ph type="body" idx="1"/>
          </p:nvPr>
        </p:nvSpPr>
        <p:spPr>
          <a:xfrm>
            <a:off x="1523999" y="2451325"/>
            <a:ext cx="9270972" cy="757130"/>
          </a:xfrm>
        </p:spPr>
        <p:txBody>
          <a:bodyPr wrap="square">
            <a:spAutoFit/>
          </a:bodyPr>
          <a:lstStyle/>
          <a:p>
            <a:pPr marL="0" indent="0" algn="ctr">
              <a:buNone/>
            </a:pPr>
            <a:r>
              <a:rPr lang="en-US" altLang="x-none" sz="2400" dirty="0">
                <a:ea typeface="ＭＳ Ｐゴシック" charset="-128"/>
              </a:rPr>
              <a:t>Green Chemistry is applicable to all chemical processes, including the methods, protocols and processes of environmental analytical chemistry.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29" y="3403022"/>
            <a:ext cx="8485713" cy="3048606"/>
          </a:xfrm>
          <a:prstGeom prst="rect">
            <a:avLst/>
          </a:prstGeom>
        </p:spPr>
      </p:pic>
      <p:sp>
        <p:nvSpPr>
          <p:cNvPr id="5" name="TextBox 4"/>
          <p:cNvSpPr txBox="1"/>
          <p:nvPr/>
        </p:nvSpPr>
        <p:spPr>
          <a:xfrm>
            <a:off x="715548" y="6581001"/>
            <a:ext cx="1268617" cy="276999"/>
          </a:xfrm>
          <a:prstGeom prst="rect">
            <a:avLst/>
          </a:prstGeom>
          <a:noFill/>
        </p:spPr>
        <p:txBody>
          <a:bodyPr wrap="none" rtlCol="0">
            <a:spAutoFit/>
          </a:bodyPr>
          <a:lstStyle/>
          <a:p>
            <a:r>
              <a:rPr lang="en-US" sz="1200" dirty="0">
                <a:solidFill>
                  <a:schemeClr val="bg1">
                    <a:lumMod val="50000"/>
                  </a:schemeClr>
                </a:solidFill>
              </a:rPr>
              <a:t>Image: Wikipedia</a:t>
            </a:r>
          </a:p>
        </p:txBody>
      </p:sp>
      <p:cxnSp>
        <p:nvCxnSpPr>
          <p:cNvPr id="6" name="Straight Connector 5">
            <a:extLst>
              <a:ext uri="{FF2B5EF4-FFF2-40B4-BE49-F238E27FC236}">
                <a16:creationId xmlns:a16="http://schemas.microsoft.com/office/drawing/2014/main" id="{F04D6EE5-DE80-4011-92F3-18333C9BE57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257BD1-14FF-4E81-8AF2-34C760C645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8" name="TextBox 7">
            <a:extLst>
              <a:ext uri="{FF2B5EF4-FFF2-40B4-BE49-F238E27FC236}">
                <a16:creationId xmlns:a16="http://schemas.microsoft.com/office/drawing/2014/main" id="{391549CD-4A98-4395-8D4C-84AC770FA350}"/>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1596190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531870" y="1630653"/>
            <a:ext cx="11088331" cy="961901"/>
          </a:xfrm>
        </p:spPr>
        <p:txBody>
          <a:bodyPr>
            <a:noAutofit/>
          </a:bodyPr>
          <a:lstStyle/>
          <a:p>
            <a:pPr algn="ctr">
              <a:lnSpc>
                <a:spcPct val="100000"/>
              </a:lnSpc>
            </a:pPr>
            <a:r>
              <a:rPr lang="en-US" altLang="x-none" sz="3400" b="1" dirty="0">
                <a:latin typeface="+mn-lt"/>
                <a:ea typeface="ＭＳ Ｐゴシック" charset="-128"/>
              </a:rPr>
              <a:t>Examples of Green Analytical Chemistry Methodologies</a:t>
            </a:r>
          </a:p>
        </p:txBody>
      </p:sp>
      <p:pic>
        <p:nvPicPr>
          <p:cNvPr id="4" name="Picture 3"/>
          <p:cNvPicPr>
            <a:picLocks noChangeAspect="1"/>
          </p:cNvPicPr>
          <p:nvPr/>
        </p:nvPicPr>
        <p:blipFill>
          <a:blip r:embed="rId3"/>
          <a:stretch>
            <a:fillRect/>
          </a:stretch>
        </p:blipFill>
        <p:spPr>
          <a:xfrm>
            <a:off x="1264856" y="3022860"/>
            <a:ext cx="2857500" cy="2844800"/>
          </a:xfrm>
          <a:prstGeom prst="rect">
            <a:avLst/>
          </a:prstGeom>
        </p:spPr>
      </p:pic>
      <p:sp>
        <p:nvSpPr>
          <p:cNvPr id="5" name="Rectangle 4"/>
          <p:cNvSpPr/>
          <p:nvPr/>
        </p:nvSpPr>
        <p:spPr>
          <a:xfrm>
            <a:off x="183246" y="2384081"/>
            <a:ext cx="5020721" cy="507831"/>
          </a:xfrm>
          <a:prstGeom prst="rect">
            <a:avLst/>
          </a:prstGeom>
        </p:spPr>
        <p:txBody>
          <a:bodyPr wrap="square">
            <a:spAutoFit/>
          </a:bodyPr>
          <a:lstStyle/>
          <a:p>
            <a:pPr>
              <a:lnSpc>
                <a:spcPct val="150000"/>
              </a:lnSpc>
            </a:pPr>
            <a:r>
              <a:rPr lang="en-US" altLang="x-none" dirty="0">
                <a:ea typeface="ＭＳ Ｐゴシック" charset="-128"/>
              </a:rPr>
              <a:t>X-ray fluorescence detection for multi-metal matrix</a:t>
            </a:r>
          </a:p>
        </p:txBody>
      </p:sp>
      <p:sp>
        <p:nvSpPr>
          <p:cNvPr id="6" name="Rectangle 5"/>
          <p:cNvSpPr/>
          <p:nvPr/>
        </p:nvSpPr>
        <p:spPr>
          <a:xfrm>
            <a:off x="7844025" y="2397053"/>
            <a:ext cx="4278992" cy="507831"/>
          </a:xfrm>
          <a:prstGeom prst="rect">
            <a:avLst/>
          </a:prstGeom>
        </p:spPr>
        <p:txBody>
          <a:bodyPr wrap="none">
            <a:spAutoFit/>
          </a:bodyPr>
          <a:lstStyle/>
          <a:p>
            <a:pPr>
              <a:lnSpc>
                <a:spcPct val="150000"/>
              </a:lnSpc>
            </a:pPr>
            <a:r>
              <a:rPr lang="en-US" altLang="x-none" dirty="0">
                <a:ea typeface="ＭＳ Ｐゴシック" charset="-128"/>
              </a:rPr>
              <a:t>Solid-phase extraction and micro-extraction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2618" y="3021689"/>
            <a:ext cx="2503113" cy="1698988"/>
          </a:xfrm>
          <a:prstGeom prst="rect">
            <a:avLst/>
          </a:prstGeom>
        </p:spPr>
      </p:pic>
      <p:sp>
        <p:nvSpPr>
          <p:cNvPr id="3" name="TextBox 2">
            <a:extLst>
              <a:ext uri="{FF2B5EF4-FFF2-40B4-BE49-F238E27FC236}">
                <a16:creationId xmlns:a16="http://schemas.microsoft.com/office/drawing/2014/main" id="{BD58177E-793F-4BE9-AE84-FC31FBCFA108}"/>
              </a:ext>
            </a:extLst>
          </p:cNvPr>
          <p:cNvSpPr txBox="1"/>
          <p:nvPr/>
        </p:nvSpPr>
        <p:spPr>
          <a:xfrm>
            <a:off x="773071" y="6357155"/>
            <a:ext cx="9603828" cy="646331"/>
          </a:xfrm>
          <a:prstGeom prst="rect">
            <a:avLst/>
          </a:prstGeom>
          <a:noFill/>
        </p:spPr>
        <p:txBody>
          <a:bodyPr wrap="square" rtlCol="0">
            <a:spAutoFit/>
          </a:bodyPr>
          <a:lstStyle/>
          <a:p>
            <a:r>
              <a:rPr lang="en-US" sz="1200" dirty="0">
                <a:solidFill>
                  <a:schemeClr val="bg1">
                    <a:lumMod val="50000"/>
                  </a:schemeClr>
                </a:solidFill>
              </a:rPr>
              <a:t>Image Sources: https://www.thermofisher.com, https://www.intechopen.com/books/herbicides-advances-in-research/recent-advances-in-the-extraction-of-triazines-from-water-samples, </a:t>
            </a:r>
            <a:r>
              <a:rPr lang="de-DE" sz="1200" dirty="0"/>
              <a:t>J. P. McMullen, M. T. Stone, S. L. Buchwald and K. F. Jensen, Angew. Chem., 2010, 39, 7230</a:t>
            </a:r>
            <a:endParaRPr lang="en-CA" sz="1200" dirty="0"/>
          </a:p>
          <a:p>
            <a:endParaRPr lang="en-US" sz="1200" dirty="0">
              <a:solidFill>
                <a:schemeClr val="bg1">
                  <a:lumMod val="50000"/>
                </a:schemeClr>
              </a:solidFill>
            </a:endParaRPr>
          </a:p>
        </p:txBody>
      </p:sp>
      <p:cxnSp>
        <p:nvCxnSpPr>
          <p:cNvPr id="10" name="Straight Connector 9">
            <a:extLst>
              <a:ext uri="{FF2B5EF4-FFF2-40B4-BE49-F238E27FC236}">
                <a16:creationId xmlns:a16="http://schemas.microsoft.com/office/drawing/2014/main" id="{225F82F8-61D0-431B-B072-5B5DB191C6D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3F3D315-E77F-46E7-A287-038B2C5BB8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DDDADA72-C619-4D61-ABFB-42B1B2EB48C7}"/>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9647" y="3264242"/>
            <a:ext cx="4226805" cy="2236405"/>
          </a:xfrm>
          <a:prstGeom prst="rect">
            <a:avLst/>
          </a:prstGeom>
        </p:spPr>
      </p:pic>
      <p:sp>
        <p:nvSpPr>
          <p:cNvPr id="16" name="Down Arrow 15"/>
          <p:cNvSpPr/>
          <p:nvPr/>
        </p:nvSpPr>
        <p:spPr>
          <a:xfrm rot="10800000">
            <a:off x="7222734" y="5029200"/>
            <a:ext cx="3810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6785688" y="5471208"/>
            <a:ext cx="1404472"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Desired product</a:t>
            </a:r>
          </a:p>
        </p:txBody>
      </p:sp>
      <p:sp>
        <p:nvSpPr>
          <p:cNvPr id="18" name="Rectangle 17"/>
          <p:cNvSpPr/>
          <p:nvPr/>
        </p:nvSpPr>
        <p:spPr>
          <a:xfrm>
            <a:off x="4698278" y="2762381"/>
            <a:ext cx="3305002" cy="507831"/>
          </a:xfrm>
          <a:prstGeom prst="rect">
            <a:avLst/>
          </a:prstGeom>
        </p:spPr>
        <p:txBody>
          <a:bodyPr wrap="square">
            <a:spAutoFit/>
          </a:bodyPr>
          <a:lstStyle/>
          <a:p>
            <a:pPr>
              <a:lnSpc>
                <a:spcPct val="150000"/>
              </a:lnSpc>
            </a:pPr>
            <a:r>
              <a:rPr lang="en-US" altLang="x-none" dirty="0">
                <a:ea typeface="ＭＳ Ｐゴシック" charset="-128"/>
              </a:rPr>
              <a:t>In-line HPLC analyzer, on flow</a:t>
            </a:r>
          </a:p>
        </p:txBody>
      </p:sp>
      <p:sp>
        <p:nvSpPr>
          <p:cNvPr id="19" name="Down Arrow 18"/>
          <p:cNvSpPr/>
          <p:nvPr/>
        </p:nvSpPr>
        <p:spPr>
          <a:xfrm rot="10800000">
            <a:off x="4501493" y="5064102"/>
            <a:ext cx="381002" cy="602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p:cNvSpPr txBox="1"/>
          <p:nvPr/>
        </p:nvSpPr>
        <p:spPr>
          <a:xfrm>
            <a:off x="3626779" y="5712998"/>
            <a:ext cx="232195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Real-time adaptation of addition of </a:t>
            </a:r>
            <a:r>
              <a:rPr lang="en-US" sz="1400" b="1" dirty="0"/>
              <a:t>1</a:t>
            </a:r>
            <a:r>
              <a:rPr lang="en-US" sz="1400" dirty="0"/>
              <a:t> and </a:t>
            </a:r>
            <a:r>
              <a:rPr lang="en-US" sz="1400" b="1" dirty="0"/>
              <a:t>2</a:t>
            </a:r>
            <a:r>
              <a:rPr lang="en-US" sz="1400" dirty="0"/>
              <a:t> to max. </a:t>
            </a:r>
            <a:r>
              <a:rPr lang="en-US" sz="1400" b="1" dirty="0"/>
              <a:t>3</a:t>
            </a:r>
          </a:p>
        </p:txBody>
      </p:sp>
    </p:spTree>
    <p:extLst>
      <p:ext uri="{BB962C8B-B14F-4D97-AF65-F5344CB8AC3E}">
        <p14:creationId xmlns:p14="http://schemas.microsoft.com/office/powerpoint/2010/main" val="2083380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316948" y="1680864"/>
            <a:ext cx="11648933" cy="615553"/>
          </a:xfrm>
        </p:spPr>
        <p:txBody>
          <a:bodyPr wrap="square">
            <a:spAutoFit/>
          </a:bodyPr>
          <a:lstStyle/>
          <a:p>
            <a:pPr algn="ctr">
              <a:lnSpc>
                <a:spcPct val="100000"/>
              </a:lnSpc>
            </a:pPr>
            <a:r>
              <a:rPr lang="en-US" altLang="x-none" sz="3400" dirty="0">
                <a:latin typeface="+mn-lt"/>
                <a:ea typeface="ＭＳ Ｐゴシック" charset="-128"/>
              </a:rPr>
              <a:t>Process Analytical Chemistry to Minimize Waste Generation</a:t>
            </a:r>
          </a:p>
        </p:txBody>
      </p:sp>
      <p:sp>
        <p:nvSpPr>
          <p:cNvPr id="145410" name="Rectangle 3"/>
          <p:cNvSpPr>
            <a:spLocks noGrp="1" noChangeArrowheads="1"/>
          </p:cNvSpPr>
          <p:nvPr>
            <p:ph type="body" idx="1"/>
          </p:nvPr>
        </p:nvSpPr>
        <p:spPr>
          <a:xfrm>
            <a:off x="1311122" y="2318021"/>
            <a:ext cx="9330200" cy="830997"/>
          </a:xfrm>
        </p:spPr>
        <p:txBody>
          <a:bodyPr wrap="square">
            <a:spAutoFit/>
          </a:bodyPr>
          <a:lstStyle/>
          <a:p>
            <a:pPr marL="0" indent="0" algn="ctr">
              <a:lnSpc>
                <a:spcPct val="120000"/>
              </a:lnSpc>
              <a:buNone/>
            </a:pPr>
            <a:r>
              <a:rPr lang="en-US" altLang="x-none" sz="2000" dirty="0">
                <a:ea typeface="ＭＳ Ｐゴシック" charset="-128"/>
              </a:rPr>
              <a:t>Through the use of real-time, in-process monitors, sensors, etc., pollution and hazardous waste generation can be prevented rather than simply measured after it is produced.</a:t>
            </a:r>
          </a:p>
        </p:txBody>
      </p:sp>
      <p:sp>
        <p:nvSpPr>
          <p:cNvPr id="4" name="Rectangle 3"/>
          <p:cNvSpPr txBox="1">
            <a:spLocks noChangeArrowheads="1"/>
          </p:cNvSpPr>
          <p:nvPr/>
        </p:nvSpPr>
        <p:spPr>
          <a:xfrm>
            <a:off x="2766871" y="3365640"/>
            <a:ext cx="6009168" cy="1680460"/>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1800" b="1" dirty="0">
                <a:ea typeface="ＭＳ Ｐゴシック" charset="-128"/>
              </a:rPr>
              <a:t>Solid-acid catalyzed 1-butene/isobutane alkylation process:</a:t>
            </a:r>
            <a:endParaRPr lang="en-US" altLang="x-none" sz="1800" dirty="0">
              <a:ea typeface="ＭＳ Ｐゴシック" charset="-128"/>
            </a:endParaRPr>
          </a:p>
          <a:p>
            <a:pPr lvl="1">
              <a:lnSpc>
                <a:spcPct val="100000"/>
              </a:lnSpc>
              <a:spcBef>
                <a:spcPts val="600"/>
              </a:spcBef>
            </a:pPr>
            <a:r>
              <a:rPr lang="en-US" altLang="x-none" dirty="0">
                <a:ea typeface="ＭＳ Ｐゴシック" charset="-128"/>
              </a:rPr>
              <a:t>replaces HF and H</a:t>
            </a:r>
            <a:r>
              <a:rPr lang="en-US" altLang="x-none" baseline="-25000" dirty="0">
                <a:ea typeface="ＭＳ Ｐゴシック" charset="-128"/>
              </a:rPr>
              <a:t>2</a:t>
            </a:r>
            <a:r>
              <a:rPr lang="en-US" altLang="x-none" dirty="0">
                <a:ea typeface="ＭＳ Ｐゴシック" charset="-128"/>
              </a:rPr>
              <a:t>SO</a:t>
            </a:r>
            <a:r>
              <a:rPr lang="en-US" altLang="x-none" baseline="-25000" dirty="0">
                <a:ea typeface="ＭＳ Ｐゴシック" charset="-128"/>
              </a:rPr>
              <a:t>4</a:t>
            </a:r>
            <a:r>
              <a:rPr lang="en-US" altLang="x-none" dirty="0">
                <a:ea typeface="ＭＳ Ｐゴシック" charset="-128"/>
              </a:rPr>
              <a:t> catalysts</a:t>
            </a:r>
          </a:p>
          <a:p>
            <a:pPr lvl="1">
              <a:lnSpc>
                <a:spcPct val="100000"/>
              </a:lnSpc>
              <a:spcBef>
                <a:spcPts val="600"/>
              </a:spcBef>
            </a:pPr>
            <a:r>
              <a:rPr lang="en-US" altLang="x-none" dirty="0">
                <a:ea typeface="ＭＳ Ｐゴシック" charset="-128"/>
              </a:rPr>
              <a:t>process utilizes supercritical CO</a:t>
            </a:r>
            <a:r>
              <a:rPr lang="en-US" altLang="x-none" baseline="-25000" dirty="0">
                <a:ea typeface="ＭＳ Ｐゴシック" charset="-128"/>
              </a:rPr>
              <a:t>2</a:t>
            </a:r>
            <a:r>
              <a:rPr lang="en-US" altLang="x-none" dirty="0">
                <a:ea typeface="ＭＳ Ｐゴシック" charset="-128"/>
              </a:rPr>
              <a:t> to prevent coke accumulation in pores of solid catalyst</a:t>
            </a:r>
          </a:p>
          <a:p>
            <a:pPr lvl="1">
              <a:lnSpc>
                <a:spcPct val="100000"/>
              </a:lnSpc>
              <a:spcBef>
                <a:spcPts val="600"/>
              </a:spcBef>
            </a:pPr>
            <a:r>
              <a:rPr lang="en-US" altLang="x-none" dirty="0">
                <a:ea typeface="ＭＳ Ｐゴシック" charset="-128"/>
              </a:rPr>
              <a:t>on-line GC analysis</a:t>
            </a:r>
          </a:p>
        </p:txBody>
      </p:sp>
      <p:sp>
        <p:nvSpPr>
          <p:cNvPr id="5" name="CaixaDeTexto 1">
            <a:extLst>
              <a:ext uri="{FF2B5EF4-FFF2-40B4-BE49-F238E27FC236}">
                <a16:creationId xmlns:a16="http://schemas.microsoft.com/office/drawing/2014/main" id="{1C3EE743-CE1C-4E6F-A1F7-6BCABA6C353B}"/>
              </a:ext>
            </a:extLst>
          </p:cNvPr>
          <p:cNvSpPr txBox="1"/>
          <p:nvPr/>
        </p:nvSpPr>
        <p:spPr>
          <a:xfrm>
            <a:off x="9269904" y="5381540"/>
            <a:ext cx="2742835" cy="738664"/>
          </a:xfrm>
          <a:prstGeom prst="rect">
            <a:avLst/>
          </a:prstGeom>
          <a:noFill/>
        </p:spPr>
        <p:txBody>
          <a:bodyPr wrap="square" rtlCol="0">
            <a:spAutoFit/>
          </a:bodyPr>
          <a:lstStyle/>
          <a:p>
            <a:r>
              <a:rPr lang="en-US" altLang="x-none" sz="1400" dirty="0">
                <a:latin typeface="Calibri Regular" charset="0"/>
                <a:ea typeface="ＭＳ Ｐゴシック" charset="-128"/>
              </a:rPr>
              <a:t>Subramaniam, University of Kansas</a:t>
            </a:r>
          </a:p>
          <a:p>
            <a:r>
              <a:rPr lang="nb-NO" sz="1400" i="1" dirty="0"/>
              <a:t>Ind. Eng. </a:t>
            </a:r>
            <a:r>
              <a:rPr lang="nb-NO" sz="1400" i="1" dirty="0" err="1"/>
              <a:t>Chem</a:t>
            </a:r>
            <a:r>
              <a:rPr lang="nb-NO" sz="1400" i="1" dirty="0"/>
              <a:t>. Res.</a:t>
            </a:r>
            <a:r>
              <a:rPr lang="nb-NO" sz="1400" dirty="0"/>
              <a:t>, 2001, 40 (18), </a:t>
            </a:r>
            <a:r>
              <a:rPr lang="nb-NO" sz="1400" dirty="0" err="1"/>
              <a:t>pp</a:t>
            </a:r>
            <a:r>
              <a:rPr lang="nb-NO" sz="1400" dirty="0"/>
              <a:t> 3879–3882</a:t>
            </a:r>
            <a:endParaRPr lang="en-US" sz="1400" dirty="0"/>
          </a:p>
        </p:txBody>
      </p:sp>
      <p:sp>
        <p:nvSpPr>
          <p:cNvPr id="6" name="Retângulo 4">
            <a:extLst>
              <a:ext uri="{FF2B5EF4-FFF2-40B4-BE49-F238E27FC236}">
                <a16:creationId xmlns:a16="http://schemas.microsoft.com/office/drawing/2014/main" id="{6834A5F5-2C0D-408E-9D1C-CAC8129A59DC}"/>
              </a:ext>
            </a:extLst>
          </p:cNvPr>
          <p:cNvSpPr/>
          <p:nvPr/>
        </p:nvSpPr>
        <p:spPr>
          <a:xfrm>
            <a:off x="2657636" y="3263151"/>
            <a:ext cx="6606617" cy="285705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050854D-FDB9-4F17-9033-D1C74E40E1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BFBED2A-92F5-43BF-AF0F-6CE7790E87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9" name="TextBox 8">
            <a:extLst>
              <a:ext uri="{FF2B5EF4-FFF2-40B4-BE49-F238E27FC236}">
                <a16:creationId xmlns:a16="http://schemas.microsoft.com/office/drawing/2014/main" id="{F83ADF4C-278D-471E-8AA4-398DA99711E2}"/>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pic>
        <p:nvPicPr>
          <p:cNvPr id="3" name="Picture 2">
            <a:extLst>
              <a:ext uri="{FF2B5EF4-FFF2-40B4-BE49-F238E27FC236}">
                <a16:creationId xmlns:a16="http://schemas.microsoft.com/office/drawing/2014/main" id="{07583F16-43D6-42F5-92FF-95668048C706}"/>
              </a:ext>
            </a:extLst>
          </p:cNvPr>
          <p:cNvPicPr>
            <a:picLocks noChangeAspect="1"/>
          </p:cNvPicPr>
          <p:nvPr/>
        </p:nvPicPr>
        <p:blipFill>
          <a:blip r:embed="rId4"/>
          <a:stretch>
            <a:fillRect/>
          </a:stretch>
        </p:blipFill>
        <p:spPr>
          <a:xfrm>
            <a:off x="2891685" y="5003560"/>
            <a:ext cx="6372568" cy="1116645"/>
          </a:xfrm>
          <a:prstGeom prst="rect">
            <a:avLst/>
          </a:prstGeom>
        </p:spPr>
      </p:pic>
      <p:sp>
        <p:nvSpPr>
          <p:cNvPr id="12" name="Rectangle 11">
            <a:extLst>
              <a:ext uri="{FF2B5EF4-FFF2-40B4-BE49-F238E27FC236}">
                <a16:creationId xmlns:a16="http://schemas.microsoft.com/office/drawing/2014/main" id="{BC34BBAD-1066-4C48-8ED8-534CB05F39AB}"/>
              </a:ext>
            </a:extLst>
          </p:cNvPr>
          <p:cNvSpPr/>
          <p:nvPr/>
        </p:nvSpPr>
        <p:spPr>
          <a:xfrm>
            <a:off x="647700" y="6466970"/>
            <a:ext cx="3799695" cy="276999"/>
          </a:xfrm>
          <a:prstGeom prst="rect">
            <a:avLst/>
          </a:prstGeom>
        </p:spPr>
        <p:txBody>
          <a:bodyPr wrap="squar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Smokefoot</a:t>
            </a:r>
            <a:endParaRPr lang="en-US" sz="1200" dirty="0">
              <a:solidFill>
                <a:prstClr val="white">
                  <a:lumMod val="65000"/>
                </a:prstClr>
              </a:solidFill>
            </a:endParaRPr>
          </a:p>
        </p:txBody>
      </p:sp>
    </p:spTree>
    <p:extLst>
      <p:ext uri="{BB962C8B-B14F-4D97-AF65-F5344CB8AC3E}">
        <p14:creationId xmlns:p14="http://schemas.microsoft.com/office/powerpoint/2010/main" val="548931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54F22F-52EE-4B6E-93C5-E1CA5BB3ECBA}"/>
              </a:ext>
            </a:extLst>
          </p:cNvPr>
          <p:cNvSpPr txBox="1"/>
          <p:nvPr/>
        </p:nvSpPr>
        <p:spPr>
          <a:xfrm>
            <a:off x="848117" y="1976626"/>
            <a:ext cx="9294949" cy="707886"/>
          </a:xfrm>
          <a:prstGeom prst="rect">
            <a:avLst/>
          </a:prstGeom>
          <a:noFill/>
        </p:spPr>
        <p:txBody>
          <a:bodyPr wrap="square" rtlCol="0">
            <a:spAutoFit/>
          </a:bodyPr>
          <a:lstStyle/>
          <a:p>
            <a:r>
              <a:rPr lang="en-US" sz="2000" dirty="0"/>
              <a:t>In 2008 </a:t>
            </a:r>
            <a:r>
              <a:rPr lang="en-US" sz="2000" dirty="0" err="1"/>
              <a:t>Naclo</a:t>
            </a:r>
            <a:r>
              <a:rPr lang="en-US" sz="2000" dirty="0"/>
              <a:t> Company won the EPA Greener Reaction Conditions Award for their innovative 3D TRASAR® Technology. </a:t>
            </a:r>
          </a:p>
        </p:txBody>
      </p:sp>
      <p:sp>
        <p:nvSpPr>
          <p:cNvPr id="5" name="TextBox 4">
            <a:extLst>
              <a:ext uri="{FF2B5EF4-FFF2-40B4-BE49-F238E27FC236}">
                <a16:creationId xmlns:a16="http://schemas.microsoft.com/office/drawing/2014/main" id="{B3B6D91D-2BC8-49A4-A70F-18749F6B2E4D}"/>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6" name="TextBox 5">
            <a:extLst>
              <a:ext uri="{FF2B5EF4-FFF2-40B4-BE49-F238E27FC236}">
                <a16:creationId xmlns:a16="http://schemas.microsoft.com/office/drawing/2014/main" id="{A1414BFA-9E76-4674-BCC9-3FE4494ACF7F}"/>
              </a:ext>
            </a:extLst>
          </p:cNvPr>
          <p:cNvSpPr txBox="1"/>
          <p:nvPr/>
        </p:nvSpPr>
        <p:spPr>
          <a:xfrm>
            <a:off x="465906" y="1606424"/>
            <a:ext cx="636610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Real-time analysis in cooling systems</a:t>
            </a:r>
          </a:p>
        </p:txBody>
      </p:sp>
      <p:cxnSp>
        <p:nvCxnSpPr>
          <p:cNvPr id="7" name="Straight Connector 6">
            <a:extLst>
              <a:ext uri="{FF2B5EF4-FFF2-40B4-BE49-F238E27FC236}">
                <a16:creationId xmlns:a16="http://schemas.microsoft.com/office/drawing/2014/main" id="{98EE02F2-353A-4B65-8308-BED6AE51A9D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F564E-DBE5-45FD-92A3-EB26809EDC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9" name="TextBox 8">
            <a:extLst>
              <a:ext uri="{FF2B5EF4-FFF2-40B4-BE49-F238E27FC236}">
                <a16:creationId xmlns:a16="http://schemas.microsoft.com/office/drawing/2014/main" id="{E710EA56-C59F-4FED-8481-4BEB4C466A38}"/>
              </a:ext>
            </a:extLst>
          </p:cNvPr>
          <p:cNvSpPr txBox="1"/>
          <p:nvPr/>
        </p:nvSpPr>
        <p:spPr>
          <a:xfrm>
            <a:off x="1142053" y="2755170"/>
            <a:ext cx="6993114" cy="3331681"/>
          </a:xfrm>
          <a:prstGeom prst="rect">
            <a:avLst/>
          </a:prstGeom>
          <a:noFill/>
          <a:ln>
            <a:solidFill>
              <a:schemeClr val="accent6"/>
            </a:solidFill>
          </a:ln>
        </p:spPr>
        <p:txBody>
          <a:bodyPr wrap="square" rtlCol="0">
            <a:spAutoFit/>
          </a:bodyPr>
          <a:lstStyle/>
          <a:p>
            <a:r>
              <a:rPr lang="en-US" sz="2000" b="1" dirty="0"/>
              <a:t>Alternative Cooling System with 3D TRASAR® Technology:</a:t>
            </a:r>
          </a:p>
          <a:p>
            <a:pPr marL="274320" indent="-274320">
              <a:spcBef>
                <a:spcPts val="300"/>
              </a:spcBef>
              <a:buFont typeface="Arial" panose="020B0604020202020204" pitchFamily="34" charset="0"/>
              <a:buChar char="•"/>
            </a:pPr>
            <a:r>
              <a:rPr lang="en-US" dirty="0"/>
              <a:t>The 3D TRASAR® System allows for the real-time monitoring of mineral scale buildup.</a:t>
            </a:r>
          </a:p>
          <a:p>
            <a:pPr marL="274320" indent="-274320">
              <a:spcBef>
                <a:spcPts val="300"/>
              </a:spcBef>
              <a:buFont typeface="Arial" panose="020B0604020202020204" pitchFamily="34" charset="0"/>
              <a:buChar char="•"/>
            </a:pPr>
            <a:r>
              <a:rPr lang="en-US" dirty="0"/>
              <a:t>This system can also utilize poor-quality water.</a:t>
            </a:r>
          </a:p>
          <a:p>
            <a:pPr marL="274320" indent="-274320">
              <a:spcBef>
                <a:spcPts val="300"/>
              </a:spcBef>
              <a:buFont typeface="Arial" panose="020B0604020202020204" pitchFamily="34" charset="0"/>
              <a:buChar char="•"/>
            </a:pPr>
            <a:r>
              <a:rPr lang="en-US" dirty="0"/>
              <a:t>3D Scale Control prevents mineral scale formation to increase efficiency.</a:t>
            </a:r>
          </a:p>
          <a:p>
            <a:pPr marL="274320" indent="-274320">
              <a:spcBef>
                <a:spcPts val="300"/>
              </a:spcBef>
              <a:buFont typeface="Arial" panose="020B0604020202020204" pitchFamily="34" charset="0"/>
              <a:buChar char="•"/>
            </a:pPr>
            <a:r>
              <a:rPr lang="en-US" dirty="0"/>
              <a:t>3D Bio-control performs a real-time check for planktonic and sessile bacteria. This reduces the amount of biocide used since biocides are then added only when necessary, rather than on a set schedule.</a:t>
            </a:r>
          </a:p>
          <a:p>
            <a:pPr marL="274320" indent="-274320">
              <a:spcBef>
                <a:spcPts val="300"/>
              </a:spcBef>
              <a:buFont typeface="Arial" panose="020B0604020202020204" pitchFamily="34" charset="0"/>
              <a:buChar char="•"/>
            </a:pPr>
            <a:r>
              <a:rPr lang="en-US" dirty="0"/>
              <a:t>The 3D TRASAR® System greatly reduces the amount of wastewater discharged from cooling systems.</a:t>
            </a:r>
          </a:p>
        </p:txBody>
      </p:sp>
      <p:pic>
        <p:nvPicPr>
          <p:cNvPr id="11" name="Picture 10">
            <a:extLst>
              <a:ext uri="{FF2B5EF4-FFF2-40B4-BE49-F238E27FC236}">
                <a16:creationId xmlns:a16="http://schemas.microsoft.com/office/drawing/2014/main" id="{9B972636-BD27-4499-8C0C-9A6DD69CD477}"/>
              </a:ext>
            </a:extLst>
          </p:cNvPr>
          <p:cNvPicPr>
            <a:picLocks noChangeAspect="1"/>
          </p:cNvPicPr>
          <p:nvPr/>
        </p:nvPicPr>
        <p:blipFill>
          <a:blip r:embed="rId4"/>
          <a:stretch>
            <a:fillRect/>
          </a:stretch>
        </p:blipFill>
        <p:spPr>
          <a:xfrm>
            <a:off x="8633108" y="2600754"/>
            <a:ext cx="2709194" cy="3612258"/>
          </a:xfrm>
          <a:prstGeom prst="rect">
            <a:avLst/>
          </a:prstGeom>
        </p:spPr>
      </p:pic>
      <p:sp>
        <p:nvSpPr>
          <p:cNvPr id="12" name="Rectangle 11">
            <a:extLst>
              <a:ext uri="{FF2B5EF4-FFF2-40B4-BE49-F238E27FC236}">
                <a16:creationId xmlns:a16="http://schemas.microsoft.com/office/drawing/2014/main" id="{CD761FC5-D088-4BBF-B88E-E45BF3428FAF}"/>
              </a:ext>
            </a:extLst>
          </p:cNvPr>
          <p:cNvSpPr/>
          <p:nvPr/>
        </p:nvSpPr>
        <p:spPr>
          <a:xfrm>
            <a:off x="769032" y="6321587"/>
            <a:ext cx="10573270" cy="338554"/>
          </a:xfrm>
          <a:prstGeom prst="rect">
            <a:avLst/>
          </a:prstGeom>
        </p:spPr>
        <p:txBody>
          <a:bodyPr wrap="square">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/presidential-green-chemistry-challenge-2008-greener-reaction-conditions-award</a:t>
            </a:r>
          </a:p>
        </p:txBody>
      </p:sp>
      <p:sp>
        <p:nvSpPr>
          <p:cNvPr id="13" name="Rectangle 12">
            <a:extLst>
              <a:ext uri="{FF2B5EF4-FFF2-40B4-BE49-F238E27FC236}">
                <a16:creationId xmlns:a16="http://schemas.microsoft.com/office/drawing/2014/main" id="{8EB771AE-11FA-4593-AA96-174813B83928}"/>
              </a:ext>
            </a:extLst>
          </p:cNvPr>
          <p:cNvSpPr/>
          <p:nvPr/>
        </p:nvSpPr>
        <p:spPr>
          <a:xfrm>
            <a:off x="780385" y="6581001"/>
            <a:ext cx="7735434" cy="276999"/>
          </a:xfrm>
          <a:prstGeom prst="rect">
            <a:avLst/>
          </a:prstGeom>
        </p:spPr>
        <p:txBody>
          <a:bodyPr wrap="square">
            <a:spAutoFit/>
          </a:bodyPr>
          <a:lstStyle/>
          <a:p>
            <a:pPr lvl="0"/>
            <a:r>
              <a:rPr lang="en-US" sz="1200" dirty="0">
                <a:solidFill>
                  <a:prstClr val="white">
                    <a:lumMod val="65000"/>
                  </a:prstClr>
                </a:solidFill>
              </a:rPr>
              <a:t>Image: Wikipedia, A lavender-colored </a:t>
            </a:r>
            <a:r>
              <a:rPr lang="en-US" sz="1200" dirty="0" err="1">
                <a:solidFill>
                  <a:prstClr val="white">
                    <a:lumMod val="65000"/>
                  </a:prstClr>
                </a:solidFill>
              </a:rPr>
              <a:t>nonpotable</a:t>
            </a:r>
            <a:r>
              <a:rPr lang="en-US" sz="1200" dirty="0">
                <a:solidFill>
                  <a:prstClr val="white">
                    <a:lumMod val="65000"/>
                  </a:prstClr>
                </a:solidFill>
              </a:rPr>
              <a:t> water pipeline in Mountain View, California, Author: </a:t>
            </a:r>
            <a:r>
              <a:rPr lang="en-US" sz="1200" dirty="0" err="1">
                <a:solidFill>
                  <a:prstClr val="white">
                    <a:lumMod val="65000"/>
                  </a:prstClr>
                </a:solidFill>
              </a:rPr>
              <a:t>Grendelkhan</a:t>
            </a:r>
            <a:endParaRPr lang="en-US" sz="1200" dirty="0">
              <a:solidFill>
                <a:prstClr val="white">
                  <a:lumMod val="65000"/>
                </a:prstClr>
              </a:solidFill>
            </a:endParaRPr>
          </a:p>
        </p:txBody>
      </p:sp>
    </p:spTree>
    <p:extLst>
      <p:ext uri="{BB962C8B-B14F-4D97-AF65-F5344CB8AC3E}">
        <p14:creationId xmlns:p14="http://schemas.microsoft.com/office/powerpoint/2010/main" val="3974999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Rectangle 6"/>
          <p:cNvSpPr/>
          <p:nvPr/>
        </p:nvSpPr>
        <p:spPr>
          <a:xfrm>
            <a:off x="1360584" y="1730472"/>
            <a:ext cx="9434769" cy="986104"/>
          </a:xfrm>
          <a:prstGeom prst="rect">
            <a:avLst/>
          </a:prstGeom>
        </p:spPr>
        <p:txBody>
          <a:bodyPr wrap="square">
            <a:spAutoFit/>
          </a:bodyPr>
          <a:lstStyle/>
          <a:p>
            <a:pPr marL="15875" indent="-15875" algn="ctr">
              <a:lnSpc>
                <a:spcPct val="80000"/>
              </a:lnSpc>
            </a:pPr>
            <a:r>
              <a:rPr lang="en-US" altLang="en-US" sz="2400" b="1" dirty="0">
                <a:latin typeface="Calibri" charset="0"/>
                <a:ea typeface="ＭＳ Ｐゴシック" charset="-128"/>
              </a:rPr>
              <a:t>Substance and the form of a substance used in a chemical process should be chosen so as to minimize the potential for chemical accidents, including releases, explosions, and fires. </a:t>
            </a:r>
          </a:p>
        </p:txBody>
      </p:sp>
      <p:cxnSp>
        <p:nvCxnSpPr>
          <p:cNvPr id="6" name="Straight Connector 5">
            <a:extLst>
              <a:ext uri="{FF2B5EF4-FFF2-40B4-BE49-F238E27FC236}">
                <a16:creationId xmlns:a16="http://schemas.microsoft.com/office/drawing/2014/main" id="{446EE9AB-C052-4535-B032-919EDE48AF6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B85094C-06A7-4E87-A288-E0B67702E5DA}"/>
              </a:ext>
            </a:extLst>
          </p:cNvPr>
          <p:cNvPicPr>
            <a:picLocks noChangeAspect="1"/>
          </p:cNvPicPr>
          <p:nvPr/>
        </p:nvPicPr>
        <p:blipFill>
          <a:blip r:embed="rId3"/>
          <a:stretch>
            <a:fillRect/>
          </a:stretch>
        </p:blipFill>
        <p:spPr>
          <a:xfrm>
            <a:off x="3669934" y="2791433"/>
            <a:ext cx="4816067" cy="3612050"/>
          </a:xfrm>
          <a:prstGeom prst="rect">
            <a:avLst/>
          </a:prstGeom>
        </p:spPr>
      </p:pic>
      <p:sp>
        <p:nvSpPr>
          <p:cNvPr id="8" name="Rectangle 7">
            <a:extLst>
              <a:ext uri="{FF2B5EF4-FFF2-40B4-BE49-F238E27FC236}">
                <a16:creationId xmlns:a16="http://schemas.microsoft.com/office/drawing/2014/main" id="{BBA94B03-6DBA-47B6-BD39-9A5695D2F719}"/>
              </a:ext>
            </a:extLst>
          </p:cNvPr>
          <p:cNvSpPr/>
          <p:nvPr/>
        </p:nvSpPr>
        <p:spPr>
          <a:xfrm>
            <a:off x="762907" y="6531096"/>
            <a:ext cx="3799695" cy="276999"/>
          </a:xfrm>
          <a:prstGeom prst="rect">
            <a:avLst/>
          </a:prstGeom>
        </p:spPr>
        <p:txBody>
          <a:bodyPr wrap="square">
            <a:spAutoFit/>
          </a:bodyPr>
          <a:lstStyle/>
          <a:p>
            <a:pPr lvl="0"/>
            <a:r>
              <a:rPr lang="en-US" sz="1200" dirty="0">
                <a:solidFill>
                  <a:prstClr val="white">
                    <a:lumMod val="65000"/>
                  </a:prstClr>
                </a:solidFill>
              </a:rPr>
              <a:t>Image: Flickr, Author: sea turtle </a:t>
            </a:r>
          </a:p>
        </p:txBody>
      </p:sp>
    </p:spTree>
    <p:extLst>
      <p:ext uri="{BB962C8B-B14F-4D97-AF65-F5344CB8AC3E}">
        <p14:creationId xmlns:p14="http://schemas.microsoft.com/office/powerpoint/2010/main" val="1781527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791" y="3154384"/>
            <a:ext cx="10637640" cy="2595582"/>
          </a:xfrm>
        </p:spPr>
        <p:txBody>
          <a:bodyPr wrap="square">
            <a:spAutoFit/>
          </a:bodyPr>
          <a:lstStyle/>
          <a:p>
            <a:pPr>
              <a:spcBef>
                <a:spcPts val="2200"/>
              </a:spcBef>
            </a:pPr>
            <a:r>
              <a:rPr lang="en-US" dirty="0"/>
              <a:t>Approaches to design safer chemistry can include the use of solids or low vapor pressure substances in place of volatile liquids.</a:t>
            </a:r>
          </a:p>
          <a:p>
            <a:pPr>
              <a:spcBef>
                <a:spcPts val="2200"/>
              </a:spcBef>
            </a:pPr>
            <a:r>
              <a:rPr lang="en-US" dirty="0"/>
              <a:t>Other approaches include avoiding the use of molecular halogens in large quantities. </a:t>
            </a:r>
          </a:p>
          <a:p>
            <a:pPr>
              <a:spcBef>
                <a:spcPts val="2200"/>
              </a:spcBef>
            </a:pPr>
            <a:r>
              <a:rPr lang="en-US" dirty="0"/>
              <a:t>Continuous flow processes can help to minimize chemical hazards.</a:t>
            </a:r>
          </a:p>
        </p:txBody>
      </p:sp>
      <p:cxnSp>
        <p:nvCxnSpPr>
          <p:cNvPr id="6" name="Straight Connector 5">
            <a:extLst>
              <a:ext uri="{FF2B5EF4-FFF2-40B4-BE49-F238E27FC236}">
                <a16:creationId xmlns:a16="http://schemas.microsoft.com/office/drawing/2014/main" id="{C4854942-471D-4A93-A06C-21D1F021743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FF4882-665B-468A-A7EB-67C54A39D4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8" name="TextBox 7">
            <a:extLst>
              <a:ext uri="{FF2B5EF4-FFF2-40B4-BE49-F238E27FC236}">
                <a16:creationId xmlns:a16="http://schemas.microsoft.com/office/drawing/2014/main" id="{A09E5DC1-D210-4FD7-B327-754EB62F7228}"/>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2" name="TextBox 1">
            <a:extLst>
              <a:ext uri="{FF2B5EF4-FFF2-40B4-BE49-F238E27FC236}">
                <a16:creationId xmlns:a16="http://schemas.microsoft.com/office/drawing/2014/main" id="{D3352826-87BC-4AFE-A623-D0C07533212C}"/>
              </a:ext>
            </a:extLst>
          </p:cNvPr>
          <p:cNvSpPr txBox="1"/>
          <p:nvPr/>
        </p:nvSpPr>
        <p:spPr>
          <a:xfrm>
            <a:off x="1650090" y="1938268"/>
            <a:ext cx="8855758" cy="615553"/>
          </a:xfrm>
          <a:prstGeom prst="rect">
            <a:avLst/>
          </a:prstGeom>
          <a:noFill/>
        </p:spPr>
        <p:txBody>
          <a:bodyPr wrap="none" rtlCol="0">
            <a:spAutoFit/>
          </a:bodyPr>
          <a:lstStyle/>
          <a:p>
            <a:pPr algn="ctr"/>
            <a:r>
              <a:rPr lang="en-US" sz="3400" b="1" dirty="0"/>
              <a:t>Accidents can be avoided by minimizing hazards</a:t>
            </a:r>
          </a:p>
        </p:txBody>
      </p:sp>
    </p:spTree>
    <p:extLst>
      <p:ext uri="{BB962C8B-B14F-4D97-AF65-F5344CB8AC3E}">
        <p14:creationId xmlns:p14="http://schemas.microsoft.com/office/powerpoint/2010/main" val="4120675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235" y="152217"/>
            <a:ext cx="11141528" cy="999697"/>
          </a:xfrm>
        </p:spPr>
        <p:txBody>
          <a:bodyPr wrap="square">
            <a:spAutoFit/>
          </a:bodyPr>
          <a:lstStyle/>
          <a:p>
            <a:pPr algn="ctr">
              <a:lnSpc>
                <a:spcPts val="3500"/>
              </a:lnSpc>
            </a:pPr>
            <a:r>
              <a:rPr lang="en-US" sz="3600" b="1" dirty="0">
                <a:latin typeface="+mn-lt"/>
              </a:rPr>
              <a:t>How Frequently Are The 12 Principles of Green Chemistry Implemented in Chemical Manufacturing?</a:t>
            </a:r>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2271" y="1408669"/>
            <a:ext cx="6251440" cy="4678231"/>
          </a:xfrm>
        </p:spPr>
      </p:pic>
      <p:sp>
        <p:nvSpPr>
          <p:cNvPr id="4" name="TextBox 3"/>
          <p:cNvSpPr txBox="1"/>
          <p:nvPr/>
        </p:nvSpPr>
        <p:spPr>
          <a:xfrm>
            <a:off x="6648735" y="2516651"/>
            <a:ext cx="5115636" cy="3693319"/>
          </a:xfrm>
          <a:prstGeom prst="rect">
            <a:avLst/>
          </a:prstGeom>
          <a:noFill/>
        </p:spPr>
        <p:txBody>
          <a:bodyPr wrap="square" rtlCol="0">
            <a:spAutoFit/>
          </a:bodyPr>
          <a:lstStyle/>
          <a:p>
            <a:r>
              <a:rPr lang="en-US" dirty="0"/>
              <a:t>This graph illustrates the frequency that the 12 principles of green chemistry are implemented in chemical manufacturing. Average chemical manufacturer responses (</a:t>
            </a:r>
            <a:r>
              <a:rPr lang="en-US" i="1" dirty="0"/>
              <a:t>n</a:t>
            </a:r>
            <a:r>
              <a:rPr lang="en-US" dirty="0"/>
              <a:t> = 17) to the 2012 Roundtable survey question “In your opinion, how frequently does your company implement the following principles of green chemistry?” on a scale of 1 to 4, where 1 is never implemented (same value used for not applicable), 2 is rarely implemented, 3 is regularly implemented, and 4 is fully implemented. The magnitude of each bar is the average response calculated using the corresponding scale value (e.g., 3 for regularly implemented).</a:t>
            </a:r>
          </a:p>
        </p:txBody>
      </p:sp>
      <p:sp>
        <p:nvSpPr>
          <p:cNvPr id="6" name="TextBox 5"/>
          <p:cNvSpPr txBox="1"/>
          <p:nvPr/>
        </p:nvSpPr>
        <p:spPr>
          <a:xfrm>
            <a:off x="212271" y="6317015"/>
            <a:ext cx="11767457" cy="461665"/>
          </a:xfrm>
          <a:prstGeom prst="rect">
            <a:avLst/>
          </a:prstGeom>
          <a:noFill/>
        </p:spPr>
        <p:txBody>
          <a:bodyPr wrap="square" rtlCol="0">
            <a:spAutoFit/>
          </a:bodyPr>
          <a:lstStyle/>
          <a:p>
            <a:r>
              <a:rPr lang="en-US" sz="1200" b="1" dirty="0">
                <a:solidFill>
                  <a:schemeClr val="bg1">
                    <a:lumMod val="50000"/>
                  </a:schemeClr>
                </a:solidFill>
              </a:rPr>
              <a:t>Implementing Green Chemistry in Chemical Manufacturing</a:t>
            </a:r>
            <a:r>
              <a:rPr lang="en-US" sz="1200" dirty="0">
                <a:solidFill>
                  <a:schemeClr val="bg1">
                    <a:lumMod val="50000"/>
                  </a:schemeClr>
                </a:solidFill>
              </a:rPr>
              <a:t>: A Survey Report Robert J. Giraud, Paul A. Williams, Amit Sehgal, </a:t>
            </a:r>
            <a:r>
              <a:rPr lang="en-US" sz="1200" dirty="0" err="1">
                <a:solidFill>
                  <a:schemeClr val="bg1">
                    <a:lumMod val="50000"/>
                  </a:schemeClr>
                </a:solidFill>
              </a:rPr>
              <a:t>Ettigounder</a:t>
            </a:r>
            <a:r>
              <a:rPr lang="en-US" sz="1200" dirty="0">
                <a:solidFill>
                  <a:schemeClr val="bg1">
                    <a:lumMod val="50000"/>
                  </a:schemeClr>
                </a:solidFill>
              </a:rPr>
              <a:t> </a:t>
            </a:r>
            <a:r>
              <a:rPr lang="en-US" sz="1200" dirty="0" err="1">
                <a:solidFill>
                  <a:schemeClr val="bg1">
                    <a:lumMod val="50000"/>
                  </a:schemeClr>
                </a:solidFill>
              </a:rPr>
              <a:t>Ponnusamy</a:t>
            </a:r>
            <a:r>
              <a:rPr lang="en-US" sz="1200" dirty="0">
                <a:solidFill>
                  <a:schemeClr val="bg1">
                    <a:lumMod val="50000"/>
                  </a:schemeClr>
                </a:solidFill>
              </a:rPr>
              <a:t>, Alan K. Phillips, and Julie B. Manley</a:t>
            </a:r>
          </a:p>
          <a:p>
            <a:r>
              <a:rPr lang="en-US" sz="1200" dirty="0">
                <a:solidFill>
                  <a:schemeClr val="bg1">
                    <a:lumMod val="50000"/>
                  </a:schemeClr>
                </a:solidFill>
              </a:rPr>
              <a:t>ACS Sustainable Chemistry &amp; Engineering 2014 2 (10), 2237-2242</a:t>
            </a:r>
          </a:p>
        </p:txBody>
      </p:sp>
      <p:cxnSp>
        <p:nvCxnSpPr>
          <p:cNvPr id="7" name="Straight Connector 6">
            <a:extLst>
              <a:ext uri="{FF2B5EF4-FFF2-40B4-BE49-F238E27FC236}">
                <a16:creationId xmlns:a16="http://schemas.microsoft.com/office/drawing/2014/main" id="{40204412-8930-4860-9908-94949571ED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904" y="727572"/>
            <a:ext cx="1576883" cy="1584575"/>
          </a:xfrm>
          <a:prstGeom prst="rect">
            <a:avLst/>
          </a:prstGeom>
        </p:spPr>
      </p:pic>
      <p:sp>
        <p:nvSpPr>
          <p:cNvPr id="8" name="Rectangle 7"/>
          <p:cNvSpPr/>
          <p:nvPr/>
        </p:nvSpPr>
        <p:spPr>
          <a:xfrm>
            <a:off x="6648735" y="1431227"/>
            <a:ext cx="3419939"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Survey done on chemical manufacturers contacted </a:t>
            </a:r>
            <a:r>
              <a:rPr lang="en-US" i="1" dirty="0"/>
              <a:t>via The Nexus </a:t>
            </a:r>
            <a:r>
              <a:rPr lang="en-US" dirty="0"/>
              <a:t>(ACS Green Chemistry Inst.)</a:t>
            </a:r>
          </a:p>
        </p:txBody>
      </p:sp>
    </p:spTree>
    <p:extLst>
      <p:ext uri="{BB962C8B-B14F-4D97-AF65-F5344CB8AC3E}">
        <p14:creationId xmlns:p14="http://schemas.microsoft.com/office/powerpoint/2010/main" val="359045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36F520-A6AA-4519-9509-2EF71BB022D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E339A9-ED9E-4D23-8A46-FC8A2954D1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6" name="TextBox 5">
            <a:extLst>
              <a:ext uri="{FF2B5EF4-FFF2-40B4-BE49-F238E27FC236}">
                <a16:creationId xmlns:a16="http://schemas.microsoft.com/office/drawing/2014/main" id="{FA63CCC2-BAEC-43DD-A8A1-5610C2FA98C5}"/>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7" name="Rectangle 6">
            <a:extLst>
              <a:ext uri="{FF2B5EF4-FFF2-40B4-BE49-F238E27FC236}">
                <a16:creationId xmlns:a16="http://schemas.microsoft.com/office/drawing/2014/main" id="{A4C14D40-7222-4F69-8FE4-B512E2CA4E8E}"/>
              </a:ext>
            </a:extLst>
          </p:cNvPr>
          <p:cNvSpPr/>
          <p:nvPr/>
        </p:nvSpPr>
        <p:spPr>
          <a:xfrm>
            <a:off x="548802" y="1615721"/>
            <a:ext cx="9280810" cy="461665"/>
          </a:xfrm>
          <a:prstGeom prst="rect">
            <a:avLst/>
          </a:prstGeom>
        </p:spPr>
        <p:txBody>
          <a:bodyPr wrap="none">
            <a:spAutoFit/>
          </a:bodyPr>
          <a:lstStyle/>
          <a:p>
            <a:pPr>
              <a:spcBef>
                <a:spcPct val="20000"/>
              </a:spcBef>
              <a:buClr>
                <a:schemeClr val="tx2"/>
              </a:buClr>
              <a:buSzPct val="75000"/>
            </a:pPr>
            <a:r>
              <a:rPr lang="en-US" altLang="x-none" sz="2400" b="1" dirty="0">
                <a:solidFill>
                  <a:schemeClr val="accent5">
                    <a:lumMod val="50000"/>
                  </a:schemeClr>
                </a:solidFill>
                <a:latin typeface="Calibri Regular" charset="0"/>
              </a:rPr>
              <a:t>Case study:</a:t>
            </a:r>
            <a:r>
              <a:rPr lang="en-US" altLang="x-none" sz="2400" dirty="0">
                <a:solidFill>
                  <a:schemeClr val="accent5">
                    <a:lumMod val="50000"/>
                  </a:schemeClr>
                </a:solidFill>
                <a:latin typeface="Calibri Regular" charset="0"/>
              </a:rPr>
              <a:t> Production of gasoline alkylate with AlkyClean® Technology</a:t>
            </a:r>
          </a:p>
        </p:txBody>
      </p:sp>
      <p:sp>
        <p:nvSpPr>
          <p:cNvPr id="8" name="TextBox 7">
            <a:extLst>
              <a:ext uri="{FF2B5EF4-FFF2-40B4-BE49-F238E27FC236}">
                <a16:creationId xmlns:a16="http://schemas.microsoft.com/office/drawing/2014/main" id="{7A80B45A-F3CE-4AB0-96B7-8CF1CBC735A9}"/>
              </a:ext>
            </a:extLst>
          </p:cNvPr>
          <p:cNvSpPr txBox="1"/>
          <p:nvPr/>
        </p:nvSpPr>
        <p:spPr>
          <a:xfrm>
            <a:off x="798013" y="2056872"/>
            <a:ext cx="8323837" cy="707886"/>
          </a:xfrm>
          <a:prstGeom prst="rect">
            <a:avLst/>
          </a:prstGeom>
          <a:noFill/>
        </p:spPr>
        <p:txBody>
          <a:bodyPr wrap="square" rtlCol="0">
            <a:spAutoFit/>
          </a:bodyPr>
          <a:lstStyle/>
          <a:p>
            <a:r>
              <a:rPr lang="en-US" sz="2000" dirty="0"/>
              <a:t>In 2016 Albemarle and CB&amp;I won the EPA green chemistry award for their inherently safer AlkyClean® process technology.</a:t>
            </a:r>
          </a:p>
        </p:txBody>
      </p:sp>
      <p:sp>
        <p:nvSpPr>
          <p:cNvPr id="9" name="TextBox 8">
            <a:extLst>
              <a:ext uri="{FF2B5EF4-FFF2-40B4-BE49-F238E27FC236}">
                <a16:creationId xmlns:a16="http://schemas.microsoft.com/office/drawing/2014/main" id="{B17DBD46-0074-477B-8705-F4C5CC8E0B0C}"/>
              </a:ext>
            </a:extLst>
          </p:cNvPr>
          <p:cNvSpPr txBox="1"/>
          <p:nvPr/>
        </p:nvSpPr>
        <p:spPr>
          <a:xfrm>
            <a:off x="6341015" y="2891118"/>
            <a:ext cx="5298510" cy="3370153"/>
          </a:xfrm>
          <a:prstGeom prst="rect">
            <a:avLst/>
          </a:prstGeom>
          <a:noFill/>
          <a:ln>
            <a:solidFill>
              <a:schemeClr val="accent6"/>
            </a:solidFill>
          </a:ln>
        </p:spPr>
        <p:txBody>
          <a:bodyPr wrap="square" rtlCol="0">
            <a:spAutoFit/>
          </a:bodyPr>
          <a:lstStyle/>
          <a:p>
            <a:r>
              <a:rPr lang="en-US" sz="2000" b="1" dirty="0"/>
              <a:t>AlkyClean® Technology:</a:t>
            </a:r>
          </a:p>
          <a:p>
            <a:pPr marL="342900" indent="-138113">
              <a:spcBef>
                <a:spcPts val="600"/>
              </a:spcBef>
              <a:buFont typeface="Arial" panose="020B0604020202020204" pitchFamily="34" charset="0"/>
              <a:buChar char="•"/>
            </a:pPr>
            <a:r>
              <a:rPr lang="en-US" dirty="0"/>
              <a:t>The AlkyClean® solid acid alkylation process produces high quality alkylate without using liquid acid catalysts.</a:t>
            </a:r>
          </a:p>
          <a:p>
            <a:pPr marL="342900" indent="-138113">
              <a:spcBef>
                <a:spcPts val="600"/>
              </a:spcBef>
              <a:buFont typeface="Arial" panose="020B0604020202020204" pitchFamily="34" charset="0"/>
              <a:buChar char="•"/>
            </a:pPr>
            <a:r>
              <a:rPr lang="en-US" dirty="0"/>
              <a:t>The solid acid alkylation process is safer for both people working directly in production and for people in the area surrounding the production facility.</a:t>
            </a:r>
          </a:p>
          <a:p>
            <a:pPr marL="342900" indent="-138113">
              <a:spcBef>
                <a:spcPts val="600"/>
              </a:spcBef>
              <a:buFont typeface="Arial" panose="020B0604020202020204" pitchFamily="34" charset="0"/>
              <a:buChar char="•"/>
            </a:pPr>
            <a:r>
              <a:rPr lang="en-US" dirty="0"/>
              <a:t>There are also environmental and economic benefits since neither acid-soluble oils nor spent acids are produced.</a:t>
            </a:r>
          </a:p>
        </p:txBody>
      </p:sp>
      <p:sp>
        <p:nvSpPr>
          <p:cNvPr id="10" name="TextBox 9">
            <a:extLst>
              <a:ext uri="{FF2B5EF4-FFF2-40B4-BE49-F238E27FC236}">
                <a16:creationId xmlns:a16="http://schemas.microsoft.com/office/drawing/2014/main" id="{B9F21FA1-E4B4-4484-89E7-165B6E93D965}"/>
              </a:ext>
            </a:extLst>
          </p:cNvPr>
          <p:cNvSpPr txBox="1"/>
          <p:nvPr/>
        </p:nvSpPr>
        <p:spPr>
          <a:xfrm>
            <a:off x="798013" y="3305786"/>
            <a:ext cx="5135671" cy="2569934"/>
          </a:xfrm>
          <a:prstGeom prst="rect">
            <a:avLst/>
          </a:prstGeom>
          <a:noFill/>
          <a:ln>
            <a:solidFill>
              <a:srgbClr val="C00000"/>
            </a:solidFill>
          </a:ln>
        </p:spPr>
        <p:txBody>
          <a:bodyPr wrap="square" rtlCol="0">
            <a:spAutoFit/>
          </a:bodyPr>
          <a:lstStyle/>
          <a:p>
            <a:r>
              <a:rPr lang="en-US" sz="2000" b="1" dirty="0"/>
              <a:t>Conventional alkylate production:</a:t>
            </a:r>
          </a:p>
          <a:p>
            <a:pPr marL="290513" indent="-153988">
              <a:spcBef>
                <a:spcPts val="600"/>
              </a:spcBef>
              <a:buFont typeface="Arial" panose="020B0604020202020204" pitchFamily="34" charset="0"/>
              <a:buChar char="•"/>
            </a:pPr>
            <a:r>
              <a:rPr lang="en-US" dirty="0"/>
              <a:t>Alkylate is typically produced from the reaction of isobutane and light olefins.</a:t>
            </a:r>
          </a:p>
          <a:p>
            <a:pPr marL="290513" indent="-153988">
              <a:spcBef>
                <a:spcPts val="600"/>
              </a:spcBef>
              <a:buFont typeface="Arial" panose="020B0604020202020204" pitchFamily="34" charset="0"/>
              <a:buChar char="•"/>
            </a:pPr>
            <a:r>
              <a:rPr lang="en-US" dirty="0"/>
              <a:t>This requires the use of liquid acid catalyzed processes, such as hydrofluoric acid.</a:t>
            </a:r>
          </a:p>
          <a:p>
            <a:pPr marL="290513" indent="-153988">
              <a:spcBef>
                <a:spcPts val="600"/>
              </a:spcBef>
              <a:buFont typeface="Arial" panose="020B0604020202020204" pitchFamily="34" charset="0"/>
              <a:buChar char="•"/>
            </a:pPr>
            <a:r>
              <a:rPr lang="en-US" dirty="0"/>
              <a:t>Hydrofluoric acid is extremely toxic. When released it forms clouds that can be lethal for up to five miles.</a:t>
            </a:r>
          </a:p>
        </p:txBody>
      </p:sp>
    </p:spTree>
    <p:extLst>
      <p:ext uri="{BB962C8B-B14F-4D97-AF65-F5344CB8AC3E}">
        <p14:creationId xmlns:p14="http://schemas.microsoft.com/office/powerpoint/2010/main" val="4195537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960" y="3118722"/>
            <a:ext cx="10515600" cy="2471446"/>
          </a:xfrm>
        </p:spPr>
        <p:txBody>
          <a:bodyPr>
            <a:spAutoFit/>
          </a:bodyPr>
          <a:lstStyle/>
          <a:p>
            <a:r>
              <a:rPr lang="en-US" sz="2400" dirty="0"/>
              <a:t>Presidential Green Chemistry Challenge Winners</a:t>
            </a:r>
          </a:p>
          <a:p>
            <a:pPr marL="688975" indent="0">
              <a:buNone/>
            </a:pPr>
            <a:r>
              <a:rPr lang="en-US" sz="2400" dirty="0">
                <a:hlinkClick r:id="rId2"/>
              </a:rPr>
              <a:t>https://www.epa.gov/greenchemistry/presidential-green-chemistry-challenge-winners</a:t>
            </a:r>
            <a:endParaRPr lang="en-US" sz="2400" dirty="0"/>
          </a:p>
          <a:p>
            <a:pPr marL="688975" indent="0">
              <a:buNone/>
            </a:pPr>
            <a:endParaRPr lang="en-US" sz="2400" dirty="0"/>
          </a:p>
          <a:p>
            <a:r>
              <a:rPr lang="en-US" sz="2400" dirty="0"/>
              <a:t>How Industrial Applications in Green Chemistry Are Changing Our World (white paper) by American Chemical Society</a:t>
            </a:r>
          </a:p>
        </p:txBody>
      </p:sp>
      <p:sp>
        <p:nvSpPr>
          <p:cNvPr id="4" name="Title 3"/>
          <p:cNvSpPr>
            <a:spLocks noGrp="1"/>
          </p:cNvSpPr>
          <p:nvPr>
            <p:ph type="title"/>
          </p:nvPr>
        </p:nvSpPr>
        <p:spPr>
          <a:xfrm>
            <a:off x="3102441" y="1986241"/>
            <a:ext cx="5951055" cy="563231"/>
          </a:xfrm>
        </p:spPr>
        <p:txBody>
          <a:bodyPr wrap="square">
            <a:spAutoFit/>
          </a:bodyPr>
          <a:lstStyle/>
          <a:p>
            <a:pPr algn="ctr"/>
            <a:r>
              <a:rPr lang="en-US" sz="3400" dirty="0">
                <a:latin typeface="+mn-lt"/>
              </a:rPr>
              <a:t>More examples available</a:t>
            </a:r>
          </a:p>
        </p:txBody>
      </p:sp>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31D145-0DE8-4D0B-A451-763F29A8D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TextBox 6">
            <a:extLst>
              <a:ext uri="{FF2B5EF4-FFF2-40B4-BE49-F238E27FC236}">
                <a16:creationId xmlns:a16="http://schemas.microsoft.com/office/drawing/2014/main" id="{45454A68-EAA5-476A-B4F2-01DB1D72AD79}"/>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Tree>
    <p:extLst>
      <p:ext uri="{BB962C8B-B14F-4D97-AF65-F5344CB8AC3E}">
        <p14:creationId xmlns:p14="http://schemas.microsoft.com/office/powerpoint/2010/main" val="4043854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74DC12-982D-428A-94EF-5FE58037DD06}"/>
              </a:ext>
            </a:extLst>
          </p:cNvPr>
          <p:cNvSpPr txBox="1"/>
          <p:nvPr/>
        </p:nvSpPr>
        <p:spPr>
          <a:xfrm>
            <a:off x="4359097" y="156411"/>
            <a:ext cx="3473835" cy="707886"/>
          </a:xfrm>
          <a:prstGeom prst="rect">
            <a:avLst/>
          </a:prstGeom>
          <a:noFill/>
        </p:spPr>
        <p:txBody>
          <a:bodyPr wrap="none" rtlCol="0">
            <a:spAutoFit/>
          </a:bodyPr>
          <a:lstStyle/>
          <a:p>
            <a:pPr algn="ctr"/>
            <a:r>
              <a:rPr lang="en-US" sz="4000" b="1" dirty="0"/>
              <a:t>Topics Covered</a:t>
            </a:r>
          </a:p>
        </p:txBody>
      </p:sp>
      <p:sp>
        <p:nvSpPr>
          <p:cNvPr id="4" name="TextBox 3">
            <a:extLst>
              <a:ext uri="{FF2B5EF4-FFF2-40B4-BE49-F238E27FC236}">
                <a16:creationId xmlns:a16="http://schemas.microsoft.com/office/drawing/2014/main" id="{EB4221CC-BEBC-4283-B0AD-C9ED7755C0E8}"/>
              </a:ext>
            </a:extLst>
          </p:cNvPr>
          <p:cNvSpPr txBox="1"/>
          <p:nvPr/>
        </p:nvSpPr>
        <p:spPr>
          <a:xfrm>
            <a:off x="1075836" y="1517072"/>
            <a:ext cx="7031657" cy="3877985"/>
          </a:xfrm>
          <a:prstGeom prst="rect">
            <a:avLst/>
          </a:prstGeom>
          <a:noFill/>
        </p:spPr>
        <p:txBody>
          <a:bodyPr wrap="square" rtlCol="0">
            <a:spAutoFit/>
          </a:bodyPr>
          <a:lstStyle/>
          <a:p>
            <a:pPr marL="514350" indent="-514350">
              <a:spcBef>
                <a:spcPts val="1200"/>
              </a:spcBef>
              <a:buFont typeface="+mj-lt"/>
              <a:buAutoNum type="arabicPeriod"/>
            </a:pPr>
            <a:r>
              <a:rPr lang="en-US" sz="2800" dirty="0"/>
              <a:t>What is Green Chemistry </a:t>
            </a:r>
          </a:p>
          <a:p>
            <a:pPr marL="514350" indent="-514350">
              <a:spcBef>
                <a:spcPts val="1200"/>
              </a:spcBef>
              <a:buFont typeface="+mj-lt"/>
              <a:buAutoNum type="arabicPeriod"/>
            </a:pPr>
            <a:r>
              <a:rPr lang="en-US" sz="2800" dirty="0"/>
              <a:t>Twelve principles</a:t>
            </a:r>
          </a:p>
          <a:p>
            <a:pPr marL="514350" indent="-514350">
              <a:spcBef>
                <a:spcPts val="1200"/>
              </a:spcBef>
              <a:buFont typeface="+mj-lt"/>
              <a:buAutoNum type="arabicPeriod"/>
            </a:pPr>
            <a:r>
              <a:rPr lang="en-US" sz="2800" dirty="0"/>
              <a:t>Chemical and green chemistry Design</a:t>
            </a:r>
          </a:p>
          <a:p>
            <a:pPr marL="514350" indent="-514350">
              <a:spcBef>
                <a:spcPts val="1200"/>
              </a:spcBef>
              <a:buFont typeface="+mj-lt"/>
              <a:buAutoNum type="arabicPeriod"/>
            </a:pPr>
            <a:r>
              <a:rPr lang="en-US" sz="2800" dirty="0"/>
              <a:t>The Market and demand for Green Chemistry</a:t>
            </a:r>
          </a:p>
          <a:p>
            <a:pPr marL="514350" indent="-514350">
              <a:spcBef>
                <a:spcPts val="1200"/>
              </a:spcBef>
              <a:buFont typeface="+mj-lt"/>
              <a:buAutoNum type="arabicPeriod"/>
            </a:pPr>
            <a:r>
              <a:rPr lang="en-US" sz="2800" dirty="0"/>
              <a:t>Examples of the 12 principles</a:t>
            </a:r>
          </a:p>
          <a:p>
            <a:pPr>
              <a:spcBef>
                <a:spcPts val="1200"/>
              </a:spcBef>
            </a:pPr>
            <a:endParaRPr lang="en-US" sz="2800" dirty="0"/>
          </a:p>
        </p:txBody>
      </p:sp>
    </p:spTree>
    <p:extLst>
      <p:ext uri="{BB962C8B-B14F-4D97-AF65-F5344CB8AC3E}">
        <p14:creationId xmlns:p14="http://schemas.microsoft.com/office/powerpoint/2010/main" val="3484129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90816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026"/>
          <p:cNvSpPr>
            <a:spLocks noGrp="1" noChangeArrowheads="1"/>
          </p:cNvSpPr>
          <p:nvPr>
            <p:ph type="title"/>
          </p:nvPr>
        </p:nvSpPr>
        <p:spPr>
          <a:xfrm>
            <a:off x="2722016" y="209620"/>
            <a:ext cx="6747968" cy="646331"/>
          </a:xfrm>
        </p:spPr>
        <p:txBody>
          <a:bodyPr wrap="square">
            <a:spAutoFit/>
          </a:bodyPr>
          <a:lstStyle/>
          <a:p>
            <a:pPr marL="363538" algn="ctr"/>
            <a:r>
              <a:rPr lang="en-US" altLang="x-none" sz="4000" b="1" dirty="0">
                <a:latin typeface="+mn-lt"/>
                <a:ea typeface="ＭＳ Ｐゴシック" charset="-128"/>
              </a:rPr>
              <a:t>The Chemical Design Process</a:t>
            </a:r>
          </a:p>
        </p:txBody>
      </p:sp>
      <p:sp>
        <p:nvSpPr>
          <p:cNvPr id="67586" name="Rectangle 1027"/>
          <p:cNvSpPr>
            <a:spLocks noGrp="1" noChangeArrowheads="1"/>
          </p:cNvSpPr>
          <p:nvPr>
            <p:ph idx="1"/>
          </p:nvPr>
        </p:nvSpPr>
        <p:spPr>
          <a:xfrm>
            <a:off x="2064162" y="5521631"/>
            <a:ext cx="8043634" cy="757130"/>
          </a:xfrm>
        </p:spPr>
        <p:txBody>
          <a:bodyPr>
            <a:spAutoFit/>
          </a:bodyPr>
          <a:lstStyle/>
          <a:p>
            <a:pPr marL="0" indent="0" algn="ctr">
              <a:buNone/>
            </a:pPr>
            <a:r>
              <a:rPr lang="en-US" altLang="x-none" sz="2400" dirty="0">
                <a:latin typeface="+mn-lt"/>
                <a:ea typeface="ＭＳ Ｐゴシック" charset="-128"/>
              </a:rPr>
              <a:t>Ultimately determining the characteristics of the waste stream, energy requirements, and the toxicity of the entire process.</a:t>
            </a:r>
          </a:p>
        </p:txBody>
      </p:sp>
      <p:grpSp>
        <p:nvGrpSpPr>
          <p:cNvPr id="5" name="Agrupar 4">
            <a:extLst>
              <a:ext uri="{FF2B5EF4-FFF2-40B4-BE49-F238E27FC236}">
                <a16:creationId xmlns:a16="http://schemas.microsoft.com/office/drawing/2014/main" id="{C2123F0F-AD3B-499E-B0F5-C503EF3681FB}"/>
              </a:ext>
            </a:extLst>
          </p:cNvPr>
          <p:cNvGrpSpPr/>
          <p:nvPr/>
        </p:nvGrpSpPr>
        <p:grpSpPr>
          <a:xfrm>
            <a:off x="2152650" y="1530511"/>
            <a:ext cx="7886700" cy="2905775"/>
            <a:chOff x="650423" y="1317882"/>
            <a:chExt cx="7886700" cy="2905775"/>
          </a:xfrm>
        </p:grpSpPr>
        <p:sp>
          <p:nvSpPr>
            <p:cNvPr id="3" name="Retângulo 2">
              <a:extLst>
                <a:ext uri="{FF2B5EF4-FFF2-40B4-BE49-F238E27FC236}">
                  <a16:creationId xmlns:a16="http://schemas.microsoft.com/office/drawing/2014/main" id="{08568CC3-A275-4DF0-AB0B-C621790671BC}"/>
                </a:ext>
              </a:extLst>
            </p:cNvPr>
            <p:cNvSpPr/>
            <p:nvPr/>
          </p:nvSpPr>
          <p:spPr>
            <a:xfrm>
              <a:off x="650423" y="1317882"/>
              <a:ext cx="7886700" cy="2905775"/>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b="1" dirty="0">
                  <a:solidFill>
                    <a:schemeClr val="tx1"/>
                  </a:solidFill>
                </a:rPr>
                <a:t>DECISION MAKING</a:t>
              </a:r>
            </a:p>
          </p:txBody>
        </p:sp>
        <p:sp>
          <p:nvSpPr>
            <p:cNvPr id="4" name="Retângulo 3">
              <a:extLst>
                <a:ext uri="{FF2B5EF4-FFF2-40B4-BE49-F238E27FC236}">
                  <a16:creationId xmlns:a16="http://schemas.microsoft.com/office/drawing/2014/main" id="{65C82995-C132-4782-AE04-8A84F519821D}"/>
                </a:ext>
              </a:extLst>
            </p:cNvPr>
            <p:cNvSpPr/>
            <p:nvPr/>
          </p:nvSpPr>
          <p:spPr>
            <a:xfrm>
              <a:off x="928916" y="1744945"/>
              <a:ext cx="3309257"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en-US" b="1" u="sng" dirty="0">
                  <a:solidFill>
                    <a:schemeClr val="tx1"/>
                  </a:solidFill>
                </a:rPr>
                <a:t>Type of resources</a:t>
              </a:r>
              <a:endParaRPr lang="en-US" u="sng" dirty="0">
                <a:solidFill>
                  <a:schemeClr val="tx1"/>
                </a:solidFill>
              </a:endParaRPr>
            </a:p>
            <a:p>
              <a:pPr marL="273050" indent="-217488">
                <a:spcBef>
                  <a:spcPts val="600"/>
                </a:spcBef>
                <a:buFont typeface="Arial" panose="020B0604020202020204" pitchFamily="34" charset="0"/>
                <a:buChar char="•"/>
              </a:pPr>
              <a:r>
                <a:rPr lang="en-US" dirty="0">
                  <a:solidFill>
                    <a:schemeClr val="tx1"/>
                  </a:solidFill>
                </a:rPr>
                <a:t>What materials (feedstocks, additives) are needed?</a:t>
              </a:r>
            </a:p>
            <a:p>
              <a:pPr marL="273050" indent="-217488">
                <a:spcBef>
                  <a:spcPts val="600"/>
                </a:spcBef>
                <a:buFont typeface="Arial" panose="020B0604020202020204" pitchFamily="34" charset="0"/>
                <a:buChar char="•"/>
              </a:pPr>
              <a:r>
                <a:rPr lang="en-US" dirty="0">
                  <a:solidFill>
                    <a:schemeClr val="tx1"/>
                  </a:solidFill>
                </a:rPr>
                <a:t>Are the materials readily available?</a:t>
              </a:r>
            </a:p>
            <a:p>
              <a:pPr marL="273050" indent="-217488">
                <a:spcBef>
                  <a:spcPts val="600"/>
                </a:spcBef>
                <a:buFont typeface="Arial" panose="020B0604020202020204" pitchFamily="34" charset="0"/>
                <a:buChar char="•"/>
              </a:pPr>
              <a:r>
                <a:rPr lang="en-US" dirty="0">
                  <a:solidFill>
                    <a:schemeClr val="tx1"/>
                  </a:solidFill>
                </a:rPr>
                <a:t>How much material is needed?</a:t>
              </a:r>
            </a:p>
          </p:txBody>
        </p:sp>
        <p:sp>
          <p:nvSpPr>
            <p:cNvPr id="7" name="Retângulo 6">
              <a:extLst>
                <a:ext uri="{FF2B5EF4-FFF2-40B4-BE49-F238E27FC236}">
                  <a16:creationId xmlns:a16="http://schemas.microsoft.com/office/drawing/2014/main" id="{FF81F885-A56C-46FF-AF42-6AD1139AFB2A}"/>
                </a:ext>
              </a:extLst>
            </p:cNvPr>
            <p:cNvSpPr/>
            <p:nvPr/>
          </p:nvSpPr>
          <p:spPr>
            <a:xfrm>
              <a:off x="4952406" y="1744946"/>
              <a:ext cx="3309257" cy="22642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en-US" b="1" u="sng" dirty="0">
                  <a:solidFill>
                    <a:schemeClr val="tx1"/>
                  </a:solidFill>
                </a:rPr>
                <a:t>Manufacturing process</a:t>
              </a:r>
              <a:endParaRPr lang="en-US" u="sng" dirty="0">
                <a:solidFill>
                  <a:schemeClr val="tx1"/>
                </a:solidFill>
              </a:endParaRPr>
            </a:p>
            <a:p>
              <a:pPr marL="273050" indent="-217488">
                <a:spcBef>
                  <a:spcPts val="600"/>
                </a:spcBef>
                <a:buFont typeface="Arial" panose="020B0604020202020204" pitchFamily="34" charset="0"/>
                <a:buChar char="•"/>
              </a:pPr>
              <a:r>
                <a:rPr lang="en-US" dirty="0">
                  <a:solidFill>
                    <a:schemeClr val="tx1"/>
                  </a:solidFill>
                </a:rPr>
                <a:t>What technology is needed?</a:t>
              </a:r>
            </a:p>
            <a:p>
              <a:pPr marL="273050" indent="-217488">
                <a:spcBef>
                  <a:spcPts val="600"/>
                </a:spcBef>
                <a:buFont typeface="Arial" panose="020B0604020202020204" pitchFamily="34" charset="0"/>
                <a:buChar char="•"/>
              </a:pPr>
              <a:r>
                <a:rPr lang="en-US" dirty="0">
                  <a:solidFill>
                    <a:schemeClr val="tx1"/>
                  </a:solidFill>
                </a:rPr>
                <a:t>What is the scale of the experiment?</a:t>
              </a:r>
            </a:p>
          </p:txBody>
        </p:sp>
      </p:grpSp>
      <p:sp>
        <p:nvSpPr>
          <p:cNvPr id="6" name="Seta: para Baixo 5">
            <a:extLst>
              <a:ext uri="{FF2B5EF4-FFF2-40B4-BE49-F238E27FC236}">
                <a16:creationId xmlns:a16="http://schemas.microsoft.com/office/drawing/2014/main" id="{C4019002-CE6C-4AB5-A3AD-DE87461885BE}"/>
              </a:ext>
            </a:extLst>
          </p:cNvPr>
          <p:cNvSpPr/>
          <p:nvPr/>
        </p:nvSpPr>
        <p:spPr>
          <a:xfrm>
            <a:off x="5740400" y="4455886"/>
            <a:ext cx="711200" cy="888765"/>
          </a:xfrm>
          <a:prstGeom prst="downArrow">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F382DD9-A2AC-4E30-B3E5-657BE841C29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95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931377" y="216226"/>
            <a:ext cx="8329246" cy="646331"/>
          </a:xfrm>
        </p:spPr>
        <p:txBody>
          <a:bodyPr wrap="square">
            <a:spAutoFit/>
          </a:bodyPr>
          <a:lstStyle/>
          <a:p>
            <a:pPr algn="ctr" eaLnBrk="1" hangingPunct="1">
              <a:defRPr/>
            </a:pPr>
            <a:r>
              <a:rPr lang="en-US" sz="4000" b="1" dirty="0">
                <a:latin typeface="+mn-lt"/>
                <a:ea typeface="ＭＳ Ｐゴシック" charset="0"/>
                <a:cs typeface="Calibri" charset="0"/>
              </a:rPr>
              <a:t>Traditional Design Criteria</a:t>
            </a:r>
          </a:p>
        </p:txBody>
      </p:sp>
      <p:sp>
        <p:nvSpPr>
          <p:cNvPr id="204803" name="Rectangle 3"/>
          <p:cNvSpPr>
            <a:spLocks noGrp="1" noChangeArrowheads="1"/>
          </p:cNvSpPr>
          <p:nvPr>
            <p:ph type="body" idx="1"/>
          </p:nvPr>
        </p:nvSpPr>
        <p:spPr>
          <a:xfrm>
            <a:off x="1420458" y="2185520"/>
            <a:ext cx="4321277" cy="3982629"/>
          </a:xfrm>
        </p:spPr>
        <p:txBody>
          <a:bodyPr>
            <a:spAutoFit/>
          </a:bodyPr>
          <a:lstStyle/>
          <a:p>
            <a:pPr eaLnBrk="1" hangingPunct="1">
              <a:spcBef>
                <a:spcPts val="1600"/>
              </a:spcBef>
              <a:defRPr/>
            </a:pPr>
            <a:r>
              <a:rPr lang="en-US" sz="2400" dirty="0">
                <a:latin typeface="+mn-lt"/>
                <a:ea typeface="ＭＳ Ｐゴシック" charset="0"/>
                <a:cs typeface="Calibri" charset="0"/>
              </a:rPr>
              <a:t>Solubility</a:t>
            </a:r>
          </a:p>
          <a:p>
            <a:pPr eaLnBrk="1" hangingPunct="1">
              <a:spcBef>
                <a:spcPts val="1600"/>
              </a:spcBef>
              <a:defRPr/>
            </a:pPr>
            <a:r>
              <a:rPr lang="en-US" sz="2400" dirty="0">
                <a:latin typeface="+mn-lt"/>
                <a:ea typeface="ＭＳ Ｐゴシック" charset="0"/>
                <a:cs typeface="Calibri" charset="0"/>
              </a:rPr>
              <a:t>Melting Point</a:t>
            </a:r>
          </a:p>
          <a:p>
            <a:pPr eaLnBrk="1" hangingPunct="1">
              <a:spcBef>
                <a:spcPts val="1600"/>
              </a:spcBef>
              <a:defRPr/>
            </a:pPr>
            <a:r>
              <a:rPr lang="en-US" sz="2400" dirty="0">
                <a:latin typeface="+mn-lt"/>
                <a:ea typeface="ＭＳ Ｐゴシック" charset="0"/>
                <a:cs typeface="Calibri" charset="0"/>
              </a:rPr>
              <a:t>Glass transition temperature</a:t>
            </a:r>
          </a:p>
          <a:p>
            <a:pPr eaLnBrk="1" hangingPunct="1">
              <a:spcBef>
                <a:spcPts val="1600"/>
              </a:spcBef>
              <a:defRPr/>
            </a:pPr>
            <a:r>
              <a:rPr lang="en-US" sz="2400" dirty="0">
                <a:latin typeface="+mn-lt"/>
                <a:ea typeface="ＭＳ Ｐゴシック" charset="0"/>
                <a:cs typeface="Calibri" charset="0"/>
              </a:rPr>
              <a:t>Mechanical Properties (Tensile Strength, Modulus, Elongation)</a:t>
            </a:r>
          </a:p>
          <a:p>
            <a:pPr eaLnBrk="1" hangingPunct="1">
              <a:spcBef>
                <a:spcPts val="1600"/>
              </a:spcBef>
              <a:defRPr/>
            </a:pPr>
            <a:r>
              <a:rPr lang="en-US" sz="2400" dirty="0">
                <a:latin typeface="+mn-lt"/>
                <a:ea typeface="ＭＳ Ｐゴシック" charset="0"/>
                <a:cs typeface="Calibri" charset="0"/>
              </a:rPr>
              <a:t>Refractive Index</a:t>
            </a:r>
          </a:p>
          <a:p>
            <a:pPr eaLnBrk="1" hangingPunct="1">
              <a:spcBef>
                <a:spcPts val="1600"/>
              </a:spcBef>
              <a:defRPr/>
            </a:pPr>
            <a:r>
              <a:rPr lang="en-US" sz="2400" dirty="0">
                <a:latin typeface="+mn-lt"/>
                <a:ea typeface="ＭＳ Ｐゴシック" charset="0"/>
                <a:cs typeface="Calibri" charset="0"/>
              </a:rPr>
              <a:t>Surface Tension</a:t>
            </a:r>
          </a:p>
          <a:p>
            <a:pPr eaLnBrk="1" hangingPunct="1">
              <a:spcBef>
                <a:spcPts val="1600"/>
              </a:spcBef>
              <a:defRPr/>
            </a:pPr>
            <a:r>
              <a:rPr lang="en-US" sz="2400" dirty="0">
                <a:ea typeface="ＭＳ Ｐゴシック" charset="0"/>
                <a:cs typeface="Calibri" charset="0"/>
              </a:rPr>
              <a:t>Yields/selectivity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6342" y="2216954"/>
            <a:ext cx="4709363" cy="3382179"/>
          </a:xfrm>
          <a:prstGeom prst="rect">
            <a:avLst/>
          </a:prstGeom>
        </p:spPr>
      </p:pic>
      <p:cxnSp>
        <p:nvCxnSpPr>
          <p:cNvPr id="5" name="Straight Connector 4">
            <a:extLst>
              <a:ext uri="{FF2B5EF4-FFF2-40B4-BE49-F238E27FC236}">
                <a16:creationId xmlns:a16="http://schemas.microsoft.com/office/drawing/2014/main" id="{5F9E432D-5DA8-4C29-803C-9BF24225CB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5E8916A-01A2-B249-8BB6-F861F0D6CC2E}"/>
              </a:ext>
            </a:extLst>
          </p:cNvPr>
          <p:cNvSpPr txBox="1"/>
          <p:nvPr/>
        </p:nvSpPr>
        <p:spPr>
          <a:xfrm>
            <a:off x="710350" y="6525717"/>
            <a:ext cx="821379" cy="276999"/>
          </a:xfrm>
          <a:prstGeom prst="rect">
            <a:avLst/>
          </a:prstGeom>
          <a:noFill/>
        </p:spPr>
        <p:txBody>
          <a:bodyPr wrap="none" rtlCol="0">
            <a:spAutoFit/>
          </a:bodyPr>
          <a:lstStyle/>
          <a:p>
            <a:r>
              <a:rPr lang="en-US" sz="1200" dirty="0">
                <a:solidFill>
                  <a:schemeClr val="bg1">
                    <a:lumMod val="65000"/>
                  </a:schemeClr>
                </a:solidFill>
              </a:rPr>
              <a:t>Image: HP</a:t>
            </a:r>
          </a:p>
        </p:txBody>
      </p:sp>
    </p:spTree>
    <p:extLst>
      <p:ext uri="{BB962C8B-B14F-4D97-AF65-F5344CB8AC3E}">
        <p14:creationId xmlns:p14="http://schemas.microsoft.com/office/powerpoint/2010/main" val="58776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57150">
          <a:defRPr sz="1400" dirty="0">
            <a:hlinkClick xmlns:r="http://schemas.openxmlformats.org/officeDocument/2006/relationships" r:id="" action="ppaction://noaction"/>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17111</TotalTime>
  <Words>4915</Words>
  <Application>Microsoft Office PowerPoint</Application>
  <PresentationFormat>Widescreen</PresentationFormat>
  <Paragraphs>664</Paragraphs>
  <Slides>73</Slides>
  <Notes>36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85" baseType="lpstr">
      <vt:lpstr>ＭＳ Ｐゴシック</vt:lpstr>
      <vt:lpstr>Arial</vt:lpstr>
      <vt:lpstr>Calibri</vt:lpstr>
      <vt:lpstr>Calibri Light</vt:lpstr>
      <vt:lpstr>Calibri Regular</vt:lpstr>
      <vt:lpstr>Monotype Sorts</vt:lpstr>
      <vt:lpstr>Times New Roman</vt:lpstr>
      <vt:lpstr>Wingdings</vt:lpstr>
      <vt:lpstr>Office Theme</vt:lpstr>
      <vt:lpstr>ISIS/Draw Sketch</vt:lpstr>
      <vt:lpstr>CS ChemDraw Drawing</vt:lpstr>
      <vt:lpstr>Photo Editor Photo</vt:lpstr>
      <vt:lpstr>Yale-UNIDO Train-the-Facilitator Workshop in Green Chemistry</vt:lpstr>
      <vt:lpstr>PowerPoint Presentation</vt:lpstr>
      <vt:lpstr>PowerPoint Presentation</vt:lpstr>
      <vt:lpstr>The birth of Green Chemistry</vt:lpstr>
      <vt:lpstr>12 principles for Green Chemistry</vt:lpstr>
      <vt:lpstr>PowerPoint Presentation</vt:lpstr>
      <vt:lpstr>How Frequently Are The 12 Principles of Green Chemistry Implemented in Chemical Manufacturing?</vt:lpstr>
      <vt:lpstr>The Chemical Design Process</vt:lpstr>
      <vt:lpstr>Traditional Design Criteria</vt:lpstr>
      <vt:lpstr>Green Chemistry Inspired Design Criteria</vt:lpstr>
      <vt:lpstr>Focus on Chemical Design</vt:lpstr>
      <vt:lpstr>Green Chemistry Across Industrial Sectors</vt:lpstr>
      <vt:lpstr>Green Chemistry Innovation in Other Fields</vt:lpstr>
      <vt:lpstr>Green Chemistry Market Predictions</vt:lpstr>
      <vt:lpstr>The Growing Demand for “Greener” Chemicals</vt:lpstr>
      <vt:lpstr>Benefits of Green Chemistry</vt:lpstr>
      <vt:lpstr>Isn’t That How it is Done Now?</vt:lpstr>
      <vt:lpstr>A Fundamental Change in Thinking</vt:lpstr>
      <vt:lpstr>Approaching Risk: Exposure Versus Design</vt:lpstr>
      <vt:lpstr>Another design principle: Function vs molecule</vt:lpstr>
      <vt:lpstr>Traditional approach</vt:lpstr>
      <vt:lpstr>PowerPoint Presentation</vt:lpstr>
      <vt:lpstr>PowerPoint Presentation</vt:lpstr>
      <vt:lpstr>What is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Green Analytical Chemistry Mean?</vt:lpstr>
      <vt:lpstr>Examples of Green Analytical Chemistry Methodologies</vt:lpstr>
      <vt:lpstr>Process Analytical Chemistry to Minimize Waste Generation</vt:lpstr>
      <vt:lpstr>PowerPoint Presentation</vt:lpstr>
      <vt:lpstr>PowerPoint Presentation</vt:lpstr>
      <vt:lpstr>PowerPoint Presentation</vt:lpstr>
      <vt:lpstr>PowerPoint Presentation</vt:lpstr>
      <vt:lpstr>More examples available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Chapman, Kimberly</cp:lastModifiedBy>
  <cp:revision>182</cp:revision>
  <dcterms:created xsi:type="dcterms:W3CDTF">2018-01-15T20:20:35Z</dcterms:created>
  <dcterms:modified xsi:type="dcterms:W3CDTF">2018-11-01T20:03:23Z</dcterms:modified>
</cp:coreProperties>
</file>