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02" r:id="rId2"/>
    <p:sldId id="303" r:id="rId3"/>
    <p:sldId id="284" r:id="rId4"/>
    <p:sldId id="285" r:id="rId5"/>
    <p:sldId id="286" r:id="rId6"/>
    <p:sldId id="287" r:id="rId7"/>
    <p:sldId id="288" r:id="rId8"/>
    <p:sldId id="289" r:id="rId9"/>
    <p:sldId id="291" r:id="rId10"/>
    <p:sldId id="1607" r:id="rId11"/>
    <p:sldId id="1608" r:id="rId12"/>
    <p:sldId id="292" r:id="rId13"/>
    <p:sldId id="293" r:id="rId14"/>
    <p:sldId id="294" r:id="rId15"/>
    <p:sldId id="295" r:id="rId16"/>
    <p:sldId id="298" r:id="rId17"/>
    <p:sldId id="299" r:id="rId18"/>
    <p:sldId id="300" r:id="rId19"/>
    <p:sldId id="301" r:id="rId20"/>
    <p:sldId id="276" r:id="rId21"/>
    <p:sldId id="277" r:id="rId22"/>
    <p:sldId id="278" r:id="rId23"/>
    <p:sldId id="279" r:id="rId24"/>
    <p:sldId id="280" r:id="rId25"/>
    <p:sldId id="258" r:id="rId26"/>
    <p:sldId id="259" r:id="rId27"/>
    <p:sldId id="260" r:id="rId28"/>
    <p:sldId id="261" r:id="rId29"/>
    <p:sldId id="262" r:id="rId30"/>
    <p:sldId id="264" r:id="rId31"/>
    <p:sldId id="265" r:id="rId32"/>
    <p:sldId id="266" r:id="rId33"/>
    <p:sldId id="267" r:id="rId34"/>
    <p:sldId id="268" r:id="rId35"/>
    <p:sldId id="269" r:id="rId36"/>
    <p:sldId id="270" r:id="rId37"/>
    <p:sldId id="271" r:id="rId38"/>
    <p:sldId id="281" r:id="rId39"/>
    <p:sldId id="282" r:id="rId40"/>
    <p:sldId id="283" r:id="rId41"/>
    <p:sldId id="305" r:id="rId42"/>
    <p:sldId id="30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7" autoAdjust="0"/>
    <p:restoredTop sz="90659" autoAdjust="0"/>
  </p:normalViewPr>
  <p:slideViewPr>
    <p:cSldViewPr snapToGrid="0" snapToObjects="1">
      <p:cViewPr varScale="1">
        <p:scale>
          <a:sx n="110" d="100"/>
          <a:sy n="110" d="100"/>
        </p:scale>
        <p:origin x="344"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1/30/19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30</a:t>
            </a:fld>
            <a:endParaRPr lang="en-US"/>
          </a:p>
        </p:txBody>
      </p:sp>
    </p:spTree>
    <p:extLst>
      <p:ext uri="{BB962C8B-B14F-4D97-AF65-F5344CB8AC3E}">
        <p14:creationId xmlns:p14="http://schemas.microsoft.com/office/powerpoint/2010/main" val="337287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i="1">
                <a:solidFill>
                  <a:schemeClr val="tx1"/>
                </a:solidFill>
                <a:latin typeface="Comic Sans MS" pitchFamily="66" charset="0"/>
                <a:ea typeface="MS PGothic" pitchFamily="34" charset="-128"/>
              </a:defRPr>
            </a:lvl1pPr>
            <a:lvl2pPr marL="742950" indent="-285750" eaLnBrk="0" hangingPunct="0">
              <a:defRPr sz="2400" i="1">
                <a:solidFill>
                  <a:schemeClr val="tx1"/>
                </a:solidFill>
                <a:latin typeface="Comic Sans MS" pitchFamily="66" charset="0"/>
                <a:ea typeface="MS PGothic" pitchFamily="34" charset="-128"/>
              </a:defRPr>
            </a:lvl2pPr>
            <a:lvl3pPr marL="1143000" indent="-228600" eaLnBrk="0" hangingPunct="0">
              <a:defRPr sz="2400" i="1">
                <a:solidFill>
                  <a:schemeClr val="tx1"/>
                </a:solidFill>
                <a:latin typeface="Comic Sans MS" pitchFamily="66" charset="0"/>
                <a:ea typeface="MS PGothic" pitchFamily="34" charset="-128"/>
              </a:defRPr>
            </a:lvl3pPr>
            <a:lvl4pPr marL="1600200" indent="-228600" eaLnBrk="0" hangingPunct="0">
              <a:defRPr sz="2400" i="1">
                <a:solidFill>
                  <a:schemeClr val="tx1"/>
                </a:solidFill>
                <a:latin typeface="Comic Sans MS" pitchFamily="66" charset="0"/>
                <a:ea typeface="MS PGothic" pitchFamily="34" charset="-128"/>
              </a:defRPr>
            </a:lvl4pPr>
            <a:lvl5pPr marL="2057400" indent="-228600" eaLnBrk="0" hangingPunct="0">
              <a:defRPr sz="24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72209-334D-4DB1-9D61-40A0FDAF7977}" type="slidenum">
              <a:rPr kumimoji="0" lang="en-GB"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831490" name="Rectangle 2"/>
          <p:cNvSpPr>
            <a:spLocks noGrp="1" noRot="1" noChangeAspect="1" noChangeArrowheads="1" noTextEdit="1"/>
          </p:cNvSpPr>
          <p:nvPr>
            <p:ph type="sldImg"/>
          </p:nvPr>
        </p:nvSpPr>
        <p:spPr>
          <a:ln/>
          <a:extLst>
            <a:ext uri="{FAA26D3D-D897-4be2-8F04-BA451C77F1D7}"/>
          </a:extLst>
        </p:spPr>
      </p:sp>
      <p:sp>
        <p:nvSpPr>
          <p:cNvPr id="831491"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77084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05EB2-203F-46EC-BB43-0C4253670670}"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3698" name="Rectangle 2"/>
          <p:cNvSpPr>
            <a:spLocks noGrp="1" noRot="1" noChangeAspect="1" noChangeArrowheads="1" noTextEdit="1"/>
          </p:cNvSpPr>
          <p:nvPr>
            <p:ph type="sldImg"/>
          </p:nvPr>
        </p:nvSpPr>
        <p:spPr>
          <a:ln/>
          <a:extLst>
            <a:ext uri="{FAA26D3D-D897-4be2-8F04-BA451C77F1D7}"/>
          </a:extLst>
        </p:spPr>
      </p:sp>
      <p:sp>
        <p:nvSpPr>
          <p:cNvPr id="413699"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242210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13</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F0E3A9E-BC21-634C-A4DA-E46B9ECD9880}" type="slidenum">
              <a:rPr lang="en-US" smtClean="0"/>
              <a:t>14</a:t>
            </a:fld>
            <a:endParaRPr lang="en-US"/>
          </a:p>
        </p:txBody>
      </p:sp>
    </p:spTree>
    <p:extLst>
      <p:ext uri="{BB962C8B-B14F-4D97-AF65-F5344CB8AC3E}">
        <p14:creationId xmlns:p14="http://schemas.microsoft.com/office/powerpoint/2010/main" val="356708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15</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17</a:t>
            </a:fld>
            <a:endParaRPr lang="en-US"/>
          </a:p>
        </p:txBody>
      </p:sp>
    </p:spTree>
    <p:extLst>
      <p:ext uri="{BB962C8B-B14F-4D97-AF65-F5344CB8AC3E}">
        <p14:creationId xmlns:p14="http://schemas.microsoft.com/office/powerpoint/2010/main" val="122655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18</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19</a:t>
            </a:fld>
            <a:endParaRPr lang="en-US"/>
          </a:p>
        </p:txBody>
      </p:sp>
    </p:spTree>
    <p:extLst>
      <p:ext uri="{BB962C8B-B14F-4D97-AF65-F5344CB8AC3E}">
        <p14:creationId xmlns:p14="http://schemas.microsoft.com/office/powerpoint/2010/main" val="73651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1/30/19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1/30/19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1/30/19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1/30/19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845805" y="2614584"/>
            <a:ext cx="6153859"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66BF7137-8D7F-4EDA-ABB2-CEAA8811F3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6"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vecser_ali_20102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655" y="1694194"/>
            <a:ext cx="8170788" cy="408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67" name="Text Box 3"/>
          <p:cNvSpPr txBox="1">
            <a:spLocks noChangeArrowheads="1"/>
          </p:cNvSpPr>
          <p:nvPr/>
        </p:nvSpPr>
        <p:spPr bwMode="auto">
          <a:xfrm>
            <a:off x="154983" y="1797899"/>
            <a:ext cx="289818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GB" sz="2000" dirty="0">
                <a:latin typeface="Calibri" panose="020F0502020204030204" pitchFamily="34" charset="0"/>
                <a:ea typeface="ＭＳ Ｐゴシック" charset="0"/>
                <a:cs typeface="Calibri" panose="020F0502020204030204" pitchFamily="34" charset="0"/>
              </a:rPr>
              <a:t>"toxic red sludge" alkaline medium in the Bayer process for aluminium refinement - virtually unchanged since 1887.</a:t>
            </a:r>
          </a:p>
        </p:txBody>
      </p:sp>
      <p:sp>
        <p:nvSpPr>
          <p:cNvPr id="6" name="Text Box 5"/>
          <p:cNvSpPr txBox="1">
            <a:spLocks noChangeArrowheads="1"/>
          </p:cNvSpPr>
          <p:nvPr/>
        </p:nvSpPr>
        <p:spPr bwMode="auto">
          <a:xfrm>
            <a:off x="413773" y="5515316"/>
            <a:ext cx="8466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fontAlgn="base">
              <a:spcBef>
                <a:spcPct val="50000"/>
              </a:spcBef>
              <a:spcAft>
                <a:spcPct val="0"/>
              </a:spcAft>
              <a:defRPr/>
            </a:pPr>
            <a:r>
              <a:rPr lang="en-GB" dirty="0">
                <a:latin typeface="Calibri" panose="020F0502020204030204" pitchFamily="34" charset="0"/>
                <a:ea typeface="ＭＳ Ｐゴシック" charset="0"/>
                <a:cs typeface="Calibri" panose="020F0502020204030204" pitchFamily="34" charset="0"/>
              </a:rPr>
              <a:t>9 killed, 122 injured</a:t>
            </a:r>
          </a:p>
          <a:p>
            <a:pPr algn="just" fontAlgn="base">
              <a:spcBef>
                <a:spcPct val="50000"/>
              </a:spcBef>
              <a:spcAft>
                <a:spcPct val="0"/>
              </a:spcAft>
              <a:defRPr/>
            </a:pPr>
            <a:r>
              <a:rPr lang="en-GB" dirty="0">
                <a:latin typeface="Calibri" panose="020F0502020204030204" pitchFamily="34" charset="0"/>
                <a:ea typeface="ＭＳ Ｐゴシック" charset="0"/>
                <a:cs typeface="Calibri" panose="020F0502020204030204" pitchFamily="34" charset="0"/>
              </a:rPr>
              <a:t>1-3 meter wave of pH 13 solution (1 million </a:t>
            </a:r>
            <a:r>
              <a:rPr lang="en-GB" baseline="30000" dirty="0">
                <a:latin typeface="Calibri" panose="020F0502020204030204" pitchFamily="34" charset="0"/>
                <a:ea typeface="ＭＳ Ｐゴシック" charset="0"/>
                <a:cs typeface="Calibri" panose="020F0502020204030204" pitchFamily="34" charset="0"/>
              </a:rPr>
              <a:t>3</a:t>
            </a:r>
            <a:r>
              <a:rPr lang="en-GB" dirty="0">
                <a:latin typeface="Calibri" panose="020F0502020204030204" pitchFamily="34" charset="0"/>
                <a:ea typeface="ＭＳ Ｐゴシック" charset="0"/>
                <a:cs typeface="Calibri" panose="020F0502020204030204" pitchFamily="34" charset="0"/>
              </a:rPr>
              <a:t>)</a:t>
            </a:r>
          </a:p>
          <a:p>
            <a:pPr algn="just" fontAlgn="base">
              <a:spcBef>
                <a:spcPct val="50000"/>
              </a:spcBef>
              <a:spcAft>
                <a:spcPct val="0"/>
              </a:spcAft>
              <a:defRPr/>
            </a:pPr>
            <a:r>
              <a:rPr lang="en-CA" dirty="0">
                <a:latin typeface="Calibri" panose="020F0502020204030204" pitchFamily="34" charset="0"/>
                <a:ea typeface="MS PGothic" panose="020B0600070205080204" pitchFamily="34" charset="-128"/>
                <a:cs typeface="Calibri" panose="020F0502020204030204" pitchFamily="34" charset="0"/>
              </a:rPr>
              <a:t>extinguished all life in the </a:t>
            </a:r>
            <a:r>
              <a:rPr lang="en-CA" dirty="0" err="1">
                <a:latin typeface="Calibri" panose="020F0502020204030204" pitchFamily="34" charset="0"/>
                <a:ea typeface="MS PGothic" panose="020B0600070205080204" pitchFamily="34" charset="-128"/>
                <a:cs typeface="Calibri" panose="020F0502020204030204" pitchFamily="34" charset="0"/>
              </a:rPr>
              <a:t>Marcal</a:t>
            </a:r>
            <a:r>
              <a:rPr lang="en-CA" dirty="0">
                <a:latin typeface="Calibri" panose="020F0502020204030204" pitchFamily="34" charset="0"/>
                <a:ea typeface="MS PGothic" panose="020B0600070205080204" pitchFamily="34" charset="-128"/>
                <a:cs typeface="Calibri" panose="020F0502020204030204" pitchFamily="34" charset="0"/>
              </a:rPr>
              <a:t> river, immediately affected ca. 15 sq. mi. of land </a:t>
            </a:r>
            <a:endParaRPr lang="en-GB" dirty="0">
              <a:latin typeface="Calibri" panose="020F0502020204030204" pitchFamily="34" charset="0"/>
              <a:ea typeface="ＭＳ Ｐゴシック" charset="0"/>
              <a:cs typeface="Calibri" panose="020F0502020204030204" pitchFamily="34" charset="0"/>
            </a:endParaRPr>
          </a:p>
        </p:txBody>
      </p:sp>
      <p:sp>
        <p:nvSpPr>
          <p:cNvPr id="7" name="Text Box 5"/>
          <p:cNvSpPr txBox="1">
            <a:spLocks noChangeArrowheads="1"/>
          </p:cNvSpPr>
          <p:nvPr/>
        </p:nvSpPr>
        <p:spPr bwMode="auto">
          <a:xfrm>
            <a:off x="779604" y="0"/>
            <a:ext cx="1045209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GB" sz="4000" dirty="0" err="1">
                <a:latin typeface="Calibri" panose="020F0502020204030204" pitchFamily="34" charset="0"/>
                <a:ea typeface="ＭＳ Ｐゴシック" charset="0"/>
                <a:cs typeface="Calibri" panose="020F0502020204030204" pitchFamily="34" charset="0"/>
              </a:rPr>
              <a:t>Kolontar</a:t>
            </a:r>
            <a:r>
              <a:rPr lang="en-GB" sz="4000" dirty="0">
                <a:latin typeface="Calibri" panose="020F0502020204030204" pitchFamily="34" charset="0"/>
                <a:ea typeface="ＭＳ Ｐゴシック" charset="0"/>
                <a:cs typeface="Calibri" panose="020F0502020204030204" pitchFamily="34" charset="0"/>
              </a:rPr>
              <a:t>: Major disaster resulting from a hydrometallurgical process</a:t>
            </a:r>
          </a:p>
        </p:txBody>
      </p:sp>
      <p:cxnSp>
        <p:nvCxnSpPr>
          <p:cNvPr id="9" name="Straight Connector 8">
            <a:extLst>
              <a:ext uri="{FF2B5EF4-FFF2-40B4-BE49-F238E27FC236}">
                <a16:creationId xmlns:a16="http://schemas.microsoft.com/office/drawing/2014/main" id="{056A03A6-F9F2-9A48-906C-5261F1B5858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24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8"/>
          <p:cNvSpPr txBox="1">
            <a:spLocks noChangeArrowheads="1"/>
          </p:cNvSpPr>
          <p:nvPr/>
        </p:nvSpPr>
        <p:spPr bwMode="auto">
          <a:xfrm>
            <a:off x="1535114" y="206412"/>
            <a:ext cx="86409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0"/>
              </a:spcBef>
              <a:spcAft>
                <a:spcPct val="0"/>
              </a:spcAft>
              <a:defRPr/>
            </a:pPr>
            <a:r>
              <a:rPr lang="en-US" sz="4000" dirty="0">
                <a:solidFill>
                  <a:srgbClr val="000000"/>
                </a:solidFill>
                <a:latin typeface="Calibri" panose="020F0502020204030204" pitchFamily="34" charset="0"/>
                <a:ea typeface="MS PGothic" panose="020B0600070205080204" pitchFamily="34" charset="-128"/>
                <a:cs typeface="Calibri" panose="020F0502020204030204" pitchFamily="34" charset="0"/>
              </a:rPr>
              <a:t>The Bayer process</a:t>
            </a:r>
          </a:p>
        </p:txBody>
      </p:sp>
      <p:sp>
        <p:nvSpPr>
          <p:cNvPr id="2" name="TextBox 1"/>
          <p:cNvSpPr txBox="1"/>
          <p:nvPr/>
        </p:nvSpPr>
        <p:spPr>
          <a:xfrm>
            <a:off x="1631504" y="2730364"/>
            <a:ext cx="3672408" cy="1015663"/>
          </a:xfrm>
          <a:prstGeom prst="rect">
            <a:avLst/>
          </a:prstGeom>
          <a:noFill/>
        </p:spPr>
        <p:txBody>
          <a:bodyPr wrap="square" rtlCol="0">
            <a:spAutoFit/>
          </a:bodyPr>
          <a:lstStyle/>
          <a:p>
            <a:pPr eaLnBrk="0" fontAlgn="base" hangingPunct="0">
              <a:spcBef>
                <a:spcPct val="0"/>
              </a:spcBef>
              <a:spcAft>
                <a:spcPct val="0"/>
              </a:spcAft>
              <a:defRPr/>
            </a:pP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Al</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3 </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Fe</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3</a:t>
            </a:r>
          </a:p>
          <a:p>
            <a:pPr eaLnBrk="0" fontAlgn="base" hangingPunct="0">
              <a:spcBef>
                <a:spcPct val="0"/>
              </a:spcBef>
              <a:spcAft>
                <a:spcPct val="0"/>
              </a:spcAft>
              <a:defRPr/>
            </a:pPr>
            <a:endPar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p:txBody>
      </p:sp>
      <p:cxnSp>
        <p:nvCxnSpPr>
          <p:cNvPr id="4" name="Straight Arrow Connector 3"/>
          <p:cNvCxnSpPr/>
          <p:nvPr/>
        </p:nvCxnSpPr>
        <p:spPr bwMode="auto">
          <a:xfrm>
            <a:off x="4799857" y="3068960"/>
            <a:ext cx="1601925" cy="0"/>
          </a:xfrm>
          <a:prstGeom prst="straightConnector1">
            <a:avLst/>
          </a:prstGeom>
          <a:solidFill>
            <a:schemeClr val="accent1"/>
          </a:solidFill>
          <a:ln w="60325" cap="flat" cmpd="sng" algn="ctr">
            <a:solidFill>
              <a:schemeClr val="tx1"/>
            </a:solidFill>
            <a:prstDash val="solid"/>
            <a:round/>
            <a:headEnd type="none" w="med" len="med"/>
            <a:tailEnd type="arrow"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6401781" y="2744421"/>
            <a:ext cx="4464496" cy="1015663"/>
          </a:xfrm>
          <a:prstGeom prst="rect">
            <a:avLst/>
          </a:prstGeom>
          <a:noFill/>
        </p:spPr>
        <p:txBody>
          <a:bodyPr wrap="square" rtlCol="0">
            <a:spAutoFit/>
          </a:bodyPr>
          <a:lstStyle/>
          <a:p>
            <a:pPr eaLnBrk="0" fontAlgn="base" hangingPunct="0">
              <a:spcBef>
                <a:spcPct val="0"/>
              </a:spcBef>
              <a:spcAft>
                <a:spcPct val="0"/>
              </a:spcAft>
              <a:defRPr/>
            </a:pP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Fe</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3</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(s)</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 Al(OH)</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4</a:t>
            </a:r>
            <a:r>
              <a:rPr lang="en-CA" sz="3600" i="1"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a:p>
            <a:pPr eaLnBrk="0" fontAlgn="base" hangingPunct="0">
              <a:spcBef>
                <a:spcPct val="0"/>
              </a:spcBef>
              <a:spcAft>
                <a:spcPct val="0"/>
              </a:spcAft>
              <a:defRPr/>
            </a:pPr>
            <a:endPar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p:txBody>
      </p:sp>
      <p:sp>
        <p:nvSpPr>
          <p:cNvPr id="5" name="TextBox 4"/>
          <p:cNvSpPr txBox="1"/>
          <p:nvPr/>
        </p:nvSpPr>
        <p:spPr>
          <a:xfrm>
            <a:off x="4441468" y="2195897"/>
            <a:ext cx="2318701" cy="646331"/>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aqueous OH</a:t>
            </a:r>
            <a:r>
              <a:rPr lang="en-CA" i="1"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b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b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(as in </a:t>
            </a:r>
            <a:r>
              <a:rPr lang="en-CA" i="1" dirty="0" err="1">
                <a:solidFill>
                  <a:srgbClr val="000000"/>
                </a:solidFill>
                <a:latin typeface="Calibri" panose="020F0502020204030204" pitchFamily="34" charset="0"/>
                <a:ea typeface="MS PGothic" panose="020B0600070205080204" pitchFamily="34" charset="-128"/>
                <a:cs typeface="Calibri" panose="020F0502020204030204" pitchFamily="34" charset="0"/>
              </a:rPr>
              <a:t>NaOH</a:t>
            </a: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p:txBody>
      </p:sp>
      <p:sp>
        <p:nvSpPr>
          <p:cNvPr id="14" name="TextBox 13"/>
          <p:cNvSpPr txBox="1"/>
          <p:nvPr/>
        </p:nvSpPr>
        <p:spPr>
          <a:xfrm>
            <a:off x="2064869" y="3390751"/>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solid mixture</a:t>
            </a:r>
          </a:p>
        </p:txBody>
      </p:sp>
      <p:sp>
        <p:nvSpPr>
          <p:cNvPr id="15" name="TextBox 14"/>
          <p:cNvSpPr txBox="1"/>
          <p:nvPr/>
        </p:nvSpPr>
        <p:spPr>
          <a:xfrm>
            <a:off x="6139299" y="3417307"/>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solid</a:t>
            </a:r>
          </a:p>
        </p:txBody>
      </p:sp>
      <p:sp>
        <p:nvSpPr>
          <p:cNvPr id="16" name="TextBox 15"/>
          <p:cNvSpPr txBox="1"/>
          <p:nvPr/>
        </p:nvSpPr>
        <p:spPr>
          <a:xfrm>
            <a:off x="8501663" y="3374655"/>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dissolved</a:t>
            </a:r>
          </a:p>
        </p:txBody>
      </p:sp>
      <p:sp>
        <p:nvSpPr>
          <p:cNvPr id="17" name="TextBox 16"/>
          <p:cNvSpPr txBox="1"/>
          <p:nvPr/>
        </p:nvSpPr>
        <p:spPr>
          <a:xfrm>
            <a:off x="1535114" y="4011725"/>
            <a:ext cx="2318701" cy="646331"/>
          </a:xfrm>
          <a:prstGeom prst="rect">
            <a:avLst/>
          </a:prstGeom>
          <a:noFill/>
        </p:spPr>
        <p:txBody>
          <a:bodyPr wrap="square" rtlCol="0">
            <a:spAutoFit/>
          </a:bodyPr>
          <a:lstStyle/>
          <a:p>
            <a:pPr algn="ctr" eaLnBrk="0" fontAlgn="base" hangingPunct="0">
              <a:spcBef>
                <a:spcPct val="0"/>
              </a:spcBef>
              <a:spcAft>
                <a:spcPct val="0"/>
              </a:spcAft>
              <a:defRPr/>
            </a:pPr>
            <a:r>
              <a:rPr lang="en-CA" sz="36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Safe?</a:t>
            </a:r>
          </a:p>
        </p:txBody>
      </p:sp>
      <p:sp>
        <p:nvSpPr>
          <p:cNvPr id="18" name="TextBox 17"/>
          <p:cNvSpPr txBox="1"/>
          <p:nvPr/>
        </p:nvSpPr>
        <p:spPr>
          <a:xfrm>
            <a:off x="3810609" y="4057891"/>
            <a:ext cx="7243155" cy="553998"/>
          </a:xfrm>
          <a:prstGeom prst="rect">
            <a:avLst/>
          </a:prstGeom>
          <a:noFill/>
        </p:spPr>
        <p:txBody>
          <a:bodyPr wrap="square" rtlCol="0">
            <a:spAutoFit/>
          </a:bodyPr>
          <a:lstStyle/>
          <a:p>
            <a:pPr algn="ctr" eaLnBrk="0" fontAlgn="base" hangingPunct="0">
              <a:spcBef>
                <a:spcPct val="0"/>
              </a:spcBef>
              <a:spcAft>
                <a:spcPct val="0"/>
              </a:spcAft>
              <a:defRPr/>
            </a:pPr>
            <a:r>
              <a:rPr lang="en-CA" sz="3000" i="1" dirty="0">
                <a:solidFill>
                  <a:srgbClr val="000000"/>
                </a:solidFill>
                <a:latin typeface="Calibri" panose="020F0502020204030204" pitchFamily="34" charset="0"/>
                <a:ea typeface="MS PGothic" panose="020B0600070205080204" pitchFamily="34" charset="-128"/>
                <a:cs typeface="Calibri" panose="020F0502020204030204" pitchFamily="34" charset="0"/>
              </a:rPr>
              <a:t>all chemistry is done in water</a:t>
            </a:r>
          </a:p>
        </p:txBody>
      </p:sp>
      <p:sp>
        <p:nvSpPr>
          <p:cNvPr id="19" name="TextBox 18"/>
          <p:cNvSpPr txBox="1"/>
          <p:nvPr/>
        </p:nvSpPr>
        <p:spPr>
          <a:xfrm>
            <a:off x="3853815" y="4680632"/>
            <a:ext cx="7243155" cy="1015663"/>
          </a:xfrm>
          <a:prstGeom prst="rect">
            <a:avLst/>
          </a:prstGeom>
          <a:noFill/>
        </p:spPr>
        <p:txBody>
          <a:bodyPr wrap="square" rtlCol="0">
            <a:spAutoFit/>
          </a:bodyPr>
          <a:lstStyle/>
          <a:p>
            <a:pPr algn="ctr" eaLnBrk="0" fontAlgn="base" hangingPunct="0">
              <a:spcBef>
                <a:spcPct val="0"/>
              </a:spcBef>
              <a:spcAft>
                <a:spcPct val="0"/>
              </a:spcAft>
              <a:defRPr/>
            </a:pPr>
            <a:r>
              <a:rPr lang="en-CA" sz="3000" i="1" dirty="0">
                <a:solidFill>
                  <a:srgbClr val="000000"/>
                </a:solidFill>
                <a:latin typeface="Calibri" panose="020F0502020204030204" pitchFamily="34" charset="0"/>
                <a:ea typeface="MS PGothic" panose="020B0600070205080204" pitchFamily="34" charset="-128"/>
                <a:cs typeface="Calibri" panose="020F0502020204030204" pitchFamily="34" charset="0"/>
              </a:rPr>
              <a:t>chemicals are all food grade or approved for use in food industry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510" t="19460" r="9772" b="25416"/>
          <a:stretch/>
        </p:blipFill>
        <p:spPr>
          <a:xfrm>
            <a:off x="1741200" y="4768195"/>
            <a:ext cx="2112615" cy="1082071"/>
          </a:xfrm>
          <a:prstGeom prst="rect">
            <a:avLst/>
          </a:prstGeom>
        </p:spPr>
      </p:pic>
      <p:cxnSp>
        <p:nvCxnSpPr>
          <p:cNvPr id="21" name="Straight Connector 20">
            <a:extLst>
              <a:ext uri="{FF2B5EF4-FFF2-40B4-BE49-F238E27FC236}">
                <a16:creationId xmlns:a16="http://schemas.microsoft.com/office/drawing/2014/main" id="{FABA84B9-95B0-694F-9F56-F4CAC07BA78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39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27633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private homes. Of the five listed chemicals, CO had the highest rate of fatalities.</a:t>
            </a:r>
          </a:p>
          <a:p>
            <a:pPr>
              <a:spcBef>
                <a:spcPts val="1600"/>
              </a:spcBef>
            </a:pPr>
            <a:r>
              <a:rPr lang="en-US" sz="1900" b="1" dirty="0"/>
              <a:t>Ammonia (1,153): </a:t>
            </a:r>
            <a:r>
              <a:rPr lang="en-US" sz="1900" dirty="0"/>
              <a:t>Ammonia can also cause sudden death. More than half of the accidents involving this colorless gas happened in agriculture, where it is applied directly on soil,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printing manufacturing facilities and at swimming pools.</a:t>
            </a:r>
          </a:p>
          <a:p>
            <a:pPr>
              <a:spcBef>
                <a:spcPts val="1600"/>
              </a:spcBef>
            </a:pPr>
            <a:r>
              <a:rPr lang="en-US" sz="1900" b="1" dirty="0"/>
              <a:t>Hydrochloric acid (326): </a:t>
            </a:r>
            <a:r>
              <a:rPr lang="en-US" sz="1900" dirty="0"/>
              <a:t>Used to manufacture fertilizers, dyes and rubber, hydrochloric acid is highly corrosive to human skin. Most of the reports involving hydrochloric acid happened in warehousing and transportation.</a:t>
            </a:r>
          </a:p>
          <a:p>
            <a:pPr>
              <a:spcBef>
                <a:spcPts val="1600"/>
              </a:spcBef>
            </a:pPr>
            <a:r>
              <a:rPr lang="en-US" sz="1900" b="1" dirty="0"/>
              <a:t>Sulfuric acid (318): </a:t>
            </a:r>
            <a:r>
              <a:rPr lang="en-US" sz="1900" dirty="0"/>
              <a:t>Another corrosive substance, sulfuric acid is used to make explosives, glue, other acids, and used to purify petroleum and in the pickling of metal. A high percentage of recorded incidents with sulfuric acid involved equipment failure.</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3"/>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3"/>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2" y="1755336"/>
            <a:ext cx="3694402" cy="1614160"/>
          </a:xfrm>
          <a:prstGeom prst="rect">
            <a:avLst/>
          </a:prstGeom>
          <a:noFill/>
        </p:spPr>
        <p:txBody>
          <a:bodyPr wrap="square" rtlCol="0">
            <a:spAutoFit/>
          </a:bodyPr>
          <a:lstStyle/>
          <a:p>
            <a:pPr>
              <a:lnSpc>
                <a:spcPct val="114000"/>
              </a:lnSpc>
            </a:pPr>
            <a:r>
              <a:rPr lang="en-US" sz="22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453444"/>
            <a:ext cx="7992649" cy="1951112"/>
          </a:xfrm>
        </p:spPr>
        <p:txBody>
          <a:bodyPr wrap="square">
            <a:spAutoFit/>
          </a:bodyPr>
          <a:lstStyle/>
          <a:p>
            <a:pPr algn="ctr">
              <a:lnSpc>
                <a:spcPct val="114000"/>
              </a:lnSpc>
            </a:pPr>
            <a:r>
              <a:rPr lang="en-US" sz="3600" b="1" dirty="0">
                <a:latin typeface="+mn-lt"/>
              </a:rPr>
              <a:t>We’ve tried to fix some of these problems, but ended up doing the right thing in the wrong way.</a:t>
            </a:r>
          </a:p>
        </p:txBody>
      </p:sp>
      <p:cxnSp>
        <p:nvCxnSpPr>
          <p:cNvPr id="3" name="Straight Connector 2">
            <a:extLst>
              <a:ext uri="{FF2B5EF4-FFF2-40B4-BE49-F238E27FC236}">
                <a16:creationId xmlns:a16="http://schemas.microsoft.com/office/drawing/2014/main" id="{3CC7A79F-70A4-45B5-9105-CE55B34DDA9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9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075729"/>
            <a:ext cx="4333744" cy="1537985"/>
          </a:xfrm>
        </p:spPr>
        <p:txBody>
          <a:bodyPr wrap="square">
            <a:spAutoFit/>
          </a:bodyPr>
          <a:lstStyle/>
          <a:p>
            <a:pPr marL="0" indent="0" algn="ctr">
              <a:lnSpc>
                <a:spcPct val="114000"/>
              </a:lnSpc>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121993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537985"/>
          </a:xfrm>
        </p:spPr>
        <p:txBody>
          <a:bodyPr>
            <a:spAutoFit/>
          </a:bodyPr>
          <a:lstStyle/>
          <a:p>
            <a:pPr marL="0" indent="0" algn="ctr">
              <a:lnSpc>
                <a:spcPct val="114000"/>
              </a:lnSpc>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118743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023063"/>
            <a:ext cx="4470441" cy="1537985"/>
          </a:xfrm>
        </p:spPr>
        <p:txBody>
          <a:bodyPr wrap="square">
            <a:spAutoFit/>
          </a:bodyPr>
          <a:lstStyle/>
          <a:p>
            <a:pPr marL="0" indent="0" algn="ctr">
              <a:lnSpc>
                <a:spcPct val="114000"/>
              </a:lnSpc>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1326843"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568337" y="1649392"/>
            <a:ext cx="7935427"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1637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23136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108700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341923"/>
          </a:xfrm>
        </p:spPr>
        <p:txBody>
          <a:bodyPr wrap="square">
            <a:spAutoFit/>
          </a:bodyPr>
          <a:lstStyle/>
          <a:p>
            <a:pPr marL="0" indent="0" eaLnBrk="1" hangingPunct="1">
              <a:lnSpc>
                <a:spcPct val="114000"/>
              </a:lnSpc>
              <a:spcBef>
                <a:spcPts val="1200"/>
              </a:spcBef>
              <a:buNone/>
              <a:defRPr/>
            </a:pPr>
            <a:r>
              <a:rPr lang="en-US" dirty="0">
                <a:latin typeface="+mn-lt"/>
              </a:rPr>
              <a:t>The meals I make are delicious!</a:t>
            </a:r>
          </a:p>
          <a:p>
            <a:pPr marL="0" indent="0" eaLnBrk="1" hangingPunct="1">
              <a:lnSpc>
                <a:spcPct val="114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14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21637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1021454"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798164" y="2154349"/>
            <a:ext cx="5137940" cy="3273076"/>
          </a:xfrm>
        </p:spPr>
        <p:txBody>
          <a:bodyPr wrap="square">
            <a:spAutoFit/>
          </a:bodyPr>
          <a:lstStyle/>
          <a:p>
            <a:pPr marL="0" indent="0" eaLnBrk="1" hangingPunct="1">
              <a:lnSpc>
                <a:spcPct val="114000"/>
              </a:lnSpc>
              <a:buFont typeface="Wingdings" pitchFamily="-106" charset="2"/>
              <a:buNone/>
              <a:defRPr/>
            </a:pPr>
            <a:r>
              <a:rPr lang="en-US" dirty="0">
                <a:latin typeface="+mn-lt"/>
              </a:rPr>
              <a:t>The homes I’</a:t>
            </a:r>
            <a:r>
              <a:rPr lang="en-US" altLang="ja-JP" dirty="0">
                <a:latin typeface="+mn-lt"/>
              </a:rPr>
              <a:t>ve built are luxurious and attractive.</a:t>
            </a:r>
          </a:p>
          <a:p>
            <a:pPr marL="0" indent="0" eaLnBrk="1" hangingPunct="1">
              <a:lnSpc>
                <a:spcPct val="114000"/>
              </a:lnSpc>
              <a:buFont typeface="Wingdings" pitchFamily="-106" charset="2"/>
              <a:buNone/>
              <a:defRPr/>
            </a:pPr>
            <a:r>
              <a:rPr lang="en-US" dirty="0">
                <a:latin typeface="+mn-lt"/>
              </a:rPr>
              <a:t>Sure, they collapse and kill people on a regular basis.</a:t>
            </a:r>
          </a:p>
          <a:p>
            <a:pPr marL="0" indent="0" eaLnBrk="1" hangingPunct="1">
              <a:lnSpc>
                <a:spcPct val="114000"/>
              </a:lnSpc>
              <a:buFont typeface="Wingdings" pitchFamily="-106" charset="2"/>
              <a:buNone/>
              <a:defRPr/>
            </a:pPr>
            <a:r>
              <a:rPr lang="en-US" dirty="0">
                <a:latin typeface="+mn-lt"/>
              </a:rPr>
              <a:t>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23136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103644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91365" y="2169339"/>
            <a:ext cx="4975914" cy="3324372"/>
          </a:xfrm>
        </p:spPr>
        <p:txBody>
          <a:bodyPr wrap="square">
            <a:spAutoFit/>
          </a:bodyPr>
          <a:lstStyle/>
          <a:p>
            <a:pPr marL="0" indent="0" eaLnBrk="1" hangingPunct="1">
              <a:lnSpc>
                <a:spcPct val="114000"/>
              </a:lnSpc>
              <a:spcBef>
                <a:spcPts val="1200"/>
              </a:spcBef>
              <a:buFont typeface="Wingdings" pitchFamily="-106" charset="2"/>
              <a:buNone/>
              <a:defRPr/>
            </a:pPr>
            <a:r>
              <a:rPr lang="en-US" dirty="0">
                <a:latin typeface="+mn-lt"/>
              </a:rPr>
              <a:t>I build the fastest and most beautiful cars in the world.</a:t>
            </a:r>
          </a:p>
          <a:p>
            <a:pPr marL="0" indent="0" eaLnBrk="1" hangingPunct="1">
              <a:lnSpc>
                <a:spcPct val="114000"/>
              </a:lnSpc>
              <a:spcBef>
                <a:spcPts val="1200"/>
              </a:spcBef>
              <a:buFont typeface="Wingdings" pitchFamily="-106" charset="2"/>
              <a:buNone/>
              <a:defRPr/>
            </a:pPr>
            <a:r>
              <a:rPr lang="en-US" dirty="0"/>
              <a:t>Sure, they</a:t>
            </a:r>
            <a:r>
              <a:rPr lang="en-US" dirty="0">
                <a:latin typeface="+mn-lt"/>
              </a:rPr>
              <a:t> often fall apart and explode unexpectedly.</a:t>
            </a:r>
          </a:p>
          <a:p>
            <a:pPr marL="0" indent="0" eaLnBrk="1" hangingPunct="1">
              <a:lnSpc>
                <a:spcPct val="114000"/>
              </a:lnSpc>
              <a:spcBef>
                <a:spcPts val="1200"/>
              </a:spcBef>
              <a:buFont typeface="Wingdings" pitchFamily="-106" charset="2"/>
              <a:buNone/>
              <a:defRPr/>
            </a:pPr>
            <a:r>
              <a:rPr lang="en-US" dirty="0">
                <a:latin typeface="+mn-lt"/>
              </a:rPr>
              <a:t>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23136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84157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787267" cy="3861192"/>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869410" y="1922012"/>
            <a:ext cx="5411469" cy="3815596"/>
          </a:xfrm>
        </p:spPr>
        <p:txBody>
          <a:bodyPr wrap="square">
            <a:spAutoFit/>
          </a:bodyPr>
          <a:lstStyle/>
          <a:p>
            <a:pPr marL="0" indent="0" eaLnBrk="1" hangingPunct="1">
              <a:lnSpc>
                <a:spcPct val="114000"/>
              </a:lnSpc>
              <a:spcBef>
                <a:spcPts val="1200"/>
              </a:spcBef>
              <a:buFont typeface="Wingdings" pitchFamily="-106" charset="2"/>
              <a:buNone/>
              <a:defRPr/>
            </a:pPr>
            <a:r>
              <a:rPr lang="en-US" sz="2700" dirty="0">
                <a:latin typeface="+mn-lt"/>
              </a:rPr>
              <a:t>I’</a:t>
            </a:r>
            <a:r>
              <a:rPr lang="en-US" altLang="ja-JP" sz="2700" dirty="0">
                <a:latin typeface="+mn-lt"/>
              </a:rPr>
              <a:t>ve developed some of the best methodologies and processes for making hundreds of target molecules.</a:t>
            </a:r>
          </a:p>
          <a:p>
            <a:pPr marL="0" indent="0" eaLnBrk="1" hangingPunct="1">
              <a:lnSpc>
                <a:spcPct val="114000"/>
              </a:lnSpc>
              <a:spcBef>
                <a:spcPts val="1200"/>
              </a:spcBef>
              <a:buFont typeface="Wingdings" pitchFamily="-106" charset="2"/>
              <a:buNone/>
              <a:defRPr/>
            </a:pPr>
            <a:r>
              <a:rPr lang="en-US" sz="2700" dirty="0">
                <a:latin typeface="+mn-lt"/>
              </a:rPr>
              <a:t>Sure, they harm humans and the environment.</a:t>
            </a:r>
          </a:p>
          <a:p>
            <a:pPr marL="0" indent="0" eaLnBrk="1" hangingPunct="1">
              <a:lnSpc>
                <a:spcPct val="114000"/>
              </a:lnSpc>
              <a:spcBef>
                <a:spcPts val="1200"/>
              </a:spcBef>
              <a:buFont typeface="Wingdings" pitchFamily="-106" charset="2"/>
              <a:buNone/>
              <a:defRPr/>
            </a:pPr>
            <a:r>
              <a:rPr lang="en-US" sz="2700" dirty="0">
                <a:latin typeface="+mn-lt"/>
              </a:rPr>
              <a:t>But there are </a:t>
            </a:r>
            <a:r>
              <a:rPr lang="en-US" sz="2700" b="1" dirty="0">
                <a:latin typeface="+mn-lt"/>
              </a:rPr>
              <a:t>other</a:t>
            </a:r>
            <a:r>
              <a:rPr lang="en-US" sz="2700" dirty="0">
                <a:latin typeface="+mn-lt"/>
              </a:rPr>
              <a:t> chemists working on </a:t>
            </a:r>
            <a:r>
              <a:rPr lang="ja-JP" altLang="en-US" sz="2700" dirty="0">
                <a:latin typeface="+mn-lt"/>
              </a:rPr>
              <a:t>“</a:t>
            </a:r>
            <a:r>
              <a:rPr lang="en-US" altLang="ja-JP" sz="2700" dirty="0">
                <a:latin typeface="+mn-lt"/>
              </a:rPr>
              <a:t>green chemistry</a:t>
            </a:r>
            <a:r>
              <a:rPr lang="ja-JP" altLang="en-US" sz="2700" dirty="0">
                <a:latin typeface="+mn-lt"/>
              </a:rPr>
              <a:t>”</a:t>
            </a:r>
            <a:r>
              <a:rPr lang="en-US" altLang="ja-JP" sz="2700" dirty="0">
                <a:latin typeface="+mn-lt"/>
              </a:rPr>
              <a:t>.</a:t>
            </a:r>
            <a:endParaRPr lang="en-US" sz="2700"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24635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38550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108141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379094" y="1630920"/>
            <a:ext cx="9835900" cy="4741811"/>
          </a:xfrm>
        </p:spPr>
        <p:txBody>
          <a:bodyPr wrap="square">
            <a:spAutoFit/>
          </a:bodyPr>
          <a:lstStyle/>
          <a:p>
            <a:pPr marL="0" indent="0" eaLnBrk="1" hangingPunct="1">
              <a:lnSpc>
                <a:spcPct val="114000"/>
              </a:lnSpc>
              <a:spcBef>
                <a:spcPts val="2000"/>
              </a:spcBef>
              <a:buNone/>
            </a:pPr>
            <a:r>
              <a:rPr lang="en-US" altLang="x-none" dirty="0">
                <a:latin typeface="+mn-lt"/>
              </a:rPr>
              <a:t>We need to remember that fundamentally green chemistry is about redesigning the tools of our trade - the molecules, and the transformations, and the processes themselves.</a:t>
            </a:r>
          </a:p>
          <a:p>
            <a:pPr marL="0" indent="0" eaLnBrk="1" hangingPunct="1">
              <a:lnSpc>
                <a:spcPct val="114000"/>
              </a:lnSpc>
              <a:spcBef>
                <a:spcPts val="2000"/>
              </a:spcBef>
              <a:buNone/>
            </a:pPr>
            <a:r>
              <a:rPr lang="en-US" altLang="x-none" dirty="0">
                <a:latin typeface="+mn-lt"/>
              </a:rPr>
              <a:t>The fact that even today the vast majority of chemists and chemical engineers are generally and fundamentally unaware of the inherent nature and the consequences of the molecules we use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23136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880169" y="1468919"/>
            <a:ext cx="6578372" cy="1752403"/>
          </a:xfrm>
        </p:spPr>
        <p:txBody>
          <a:bodyPr wrap="square">
            <a:spAutoFit/>
          </a:bodyPr>
          <a:lstStyle/>
          <a:p>
            <a:pPr marL="0" indent="0" eaLnBrk="1" hangingPunct="1">
              <a:lnSpc>
                <a:spcPct val="114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23136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94552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1096404"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4874743"/>
            <a:ext cx="5132497" cy="13313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14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1920752"/>
            <a:ext cx="6077472" cy="4088299"/>
          </a:xfrm>
        </p:spPr>
        <p:txBody>
          <a:bodyPr wrap="square">
            <a:spAutoFit/>
          </a:bodyPr>
          <a:lstStyle/>
          <a:p>
            <a:pPr marL="0" indent="0" eaLnBrk="1" hangingPunct="1">
              <a:lnSpc>
                <a:spcPct val="114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114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23136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114137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236607" y="2747149"/>
            <a:ext cx="5464244" cy="2173415"/>
          </a:xfrm>
        </p:spPr>
        <p:txBody>
          <a:bodyPr wrap="square">
            <a:spAutoFit/>
          </a:bodyPr>
          <a:lstStyle/>
          <a:p>
            <a:pPr marL="0" indent="0" algn="r" eaLnBrk="1" hangingPunct="1">
              <a:lnSpc>
                <a:spcPct val="114000"/>
              </a:lnSpc>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23136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899410" y="2672896"/>
            <a:ext cx="10666810" cy="1999650"/>
          </a:xfrm>
        </p:spPr>
        <p:txBody>
          <a:bodyPr wrap="square">
            <a:spAutoFit/>
          </a:bodyPr>
          <a:lstStyle/>
          <a:p>
            <a:pPr marL="0" indent="0" algn="ctr" eaLnBrk="1" hangingPunct="1">
              <a:lnSpc>
                <a:spcPct val="114000"/>
              </a:lnSpc>
              <a:spcBef>
                <a:spcPts val="1800"/>
              </a:spcBef>
              <a:buNone/>
            </a:pPr>
            <a:r>
              <a:rPr lang="en-US" altLang="x-none" dirty="0">
                <a:latin typeface="+mn-lt"/>
              </a:rPr>
              <a:t>These luminaries were not careless, thoughtless, or stupid. </a:t>
            </a:r>
          </a:p>
          <a:p>
            <a:pPr marL="0" indent="0" algn="ctr" eaLnBrk="1" hangingPunct="1">
              <a:lnSpc>
                <a:spcPct val="114000"/>
              </a:lnSpc>
              <a:spcBef>
                <a:spcPts val="1800"/>
              </a:spcBef>
              <a:buNone/>
            </a:pPr>
            <a:r>
              <a:rPr lang="en-US" altLang="x-none" dirty="0">
                <a:latin typeface="+mn-lt"/>
              </a:rPr>
              <a:t>They were just working in the context and perspectives of their time.</a:t>
            </a:r>
          </a:p>
          <a:p>
            <a:pPr marL="0" indent="0" algn="ctr" eaLnBrk="1" hangingPunct="1">
              <a:lnSpc>
                <a:spcPct val="114000"/>
              </a:lnSpc>
              <a:spcBef>
                <a:spcPts val="1800"/>
              </a:spcBef>
              <a:buNone/>
            </a:pPr>
            <a:r>
              <a:rPr lang="en-US" altLang="x-none" dirty="0">
                <a:latin typeface="+mn-lt"/>
              </a:rPr>
              <a:t>There didn’t yet exist an understanding of the molecular basis of hazard.</a:t>
            </a:r>
          </a:p>
        </p:txBody>
      </p:sp>
      <p:cxnSp>
        <p:nvCxnSpPr>
          <p:cNvPr id="3" name="Straight Connector 2">
            <a:extLst>
              <a:ext uri="{FF2B5EF4-FFF2-40B4-BE49-F238E27FC236}">
                <a16:creationId xmlns:a16="http://schemas.microsoft.com/office/drawing/2014/main" id="{DEB3D84A-BE19-4A15-8F70-0B26CE17FE3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281" y="1439532"/>
            <a:ext cx="4628271" cy="3054659"/>
          </a:xfrm>
          <a:prstGeom prst="rect">
            <a:avLst/>
          </a:prstGeom>
          <a:ln w="57150">
            <a:solidFill>
              <a:srgbClr val="00728A"/>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ect">
            <a:avLst/>
          </a:prstGeom>
          <a:ln w="57150">
            <a:solidFill>
              <a:srgbClr val="00B2DB"/>
            </a:solidFill>
          </a:ln>
        </p:spPr>
      </p:pic>
      <p:sp>
        <p:nvSpPr>
          <p:cNvPr id="3" name="TextBox 2"/>
          <p:cNvSpPr txBox="1"/>
          <p:nvPr/>
        </p:nvSpPr>
        <p:spPr>
          <a:xfrm>
            <a:off x="1360250" y="4770322"/>
            <a:ext cx="4372607" cy="430887"/>
          </a:xfrm>
          <a:prstGeom prst="rect">
            <a:avLst/>
          </a:prstGeom>
          <a:noFill/>
        </p:spPr>
        <p:txBody>
          <a:bodyPr wrap="none" rtlCol="0">
            <a:spAutoFit/>
          </a:bodyPr>
          <a:lstStyle/>
          <a:p>
            <a:r>
              <a:rPr lang="en-US" sz="2200" b="1" dirty="0"/>
              <a:t>Aftermath of infrastructure damage</a:t>
            </a:r>
          </a:p>
        </p:txBody>
      </p:sp>
      <p:sp>
        <p:nvSpPr>
          <p:cNvPr id="10" name="TextBox 9"/>
          <p:cNvSpPr txBox="1"/>
          <p:nvPr/>
        </p:nvSpPr>
        <p:spPr>
          <a:xfrm>
            <a:off x="1393708" y="6449921"/>
            <a:ext cx="6737742"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www.theatlantic.com</a:t>
            </a:r>
            <a:r>
              <a:rPr lang="en-US" sz="1100" dirty="0">
                <a:solidFill>
                  <a:schemeClr val="bg1">
                    <a:lumMod val="50000"/>
                  </a:schemeClr>
                </a:solidFill>
              </a:rPr>
              <a:t>/photo/2014/12/bhopal-the-worlds-worst-industrial-disaster-30-years-later/100864/</a:t>
            </a:r>
          </a:p>
        </p:txBody>
      </p:sp>
      <p:sp>
        <p:nvSpPr>
          <p:cNvPr id="6" name="TextBox 5"/>
          <p:cNvSpPr txBox="1"/>
          <p:nvPr/>
        </p:nvSpPr>
        <p:spPr>
          <a:xfrm>
            <a:off x="6559612" y="1635457"/>
            <a:ext cx="3759042" cy="1124923"/>
          </a:xfrm>
          <a:prstGeom prst="rect">
            <a:avLst/>
          </a:prstGeom>
          <a:noFill/>
        </p:spPr>
        <p:txBody>
          <a:bodyPr wrap="none" rtlCol="0">
            <a:spAutoFit/>
          </a:bodyPr>
          <a:lstStyle/>
          <a:p>
            <a:pPr marL="342900" indent="-342900">
              <a:lnSpc>
                <a:spcPct val="114000"/>
              </a:lnSpc>
              <a:buFont typeface="+mj-lt"/>
              <a:buAutoNum type="arabicPeriod"/>
            </a:pPr>
            <a:r>
              <a:rPr lang="en-US" sz="2000" b="1" dirty="0"/>
              <a:t>What do you see?</a:t>
            </a:r>
          </a:p>
          <a:p>
            <a:pPr marL="342900" indent="-342900">
              <a:lnSpc>
                <a:spcPct val="114000"/>
              </a:lnSpc>
              <a:buFont typeface="+mj-lt"/>
              <a:buAutoNum type="arabicPeriod"/>
            </a:pPr>
            <a:endParaRPr lang="en-US" sz="2000" b="1" dirty="0"/>
          </a:p>
          <a:p>
            <a:pPr marL="342900" indent="-342900">
              <a:lnSpc>
                <a:spcPct val="114000"/>
              </a:lnSpc>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20138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1259174" y="2101500"/>
            <a:ext cx="9908498" cy="3473323"/>
          </a:xfrm>
        </p:spPr>
        <p:txBody>
          <a:bodyPr wrap="square">
            <a:spAutoFit/>
          </a:bodyPr>
          <a:lstStyle/>
          <a:p>
            <a:pPr marL="0" indent="0" eaLnBrk="1" hangingPunct="1">
              <a:lnSpc>
                <a:spcPct val="114000"/>
              </a:lnSpc>
              <a:spcBef>
                <a:spcPts val="1800"/>
              </a:spcBef>
              <a:buNone/>
            </a:pPr>
            <a:r>
              <a:rPr lang="en-US" altLang="x-none" dirty="0">
                <a:latin typeface="+mn-lt"/>
              </a:rPr>
              <a:t>We would like to believe that innovation and change is the hallmark of scientific advance – it is also true that change can come much more slowly than anyone might expect. </a:t>
            </a:r>
          </a:p>
          <a:p>
            <a:pPr marL="0" indent="0" eaLnBrk="1" hangingPunct="1">
              <a:lnSpc>
                <a:spcPct val="114000"/>
              </a:lnSpc>
              <a:spcBef>
                <a:spcPts val="1800"/>
              </a:spcBef>
              <a:buNone/>
            </a:pPr>
            <a:r>
              <a:rPr lang="en-US" altLang="x-none" dirty="0">
                <a:latin typeface="+mn-lt"/>
              </a:rPr>
              <a:t>Simply stated, people don't like to do things differently from the way they have done them before.</a:t>
            </a:r>
          </a:p>
          <a:p>
            <a:pPr marL="0" indent="0" eaLnBrk="1" hangingPunct="1">
              <a:lnSpc>
                <a:spcPct val="114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231361"/>
            <a:ext cx="5983306" cy="707886"/>
          </a:xfrm>
          <a:prstGeom prst="rect">
            <a:avLst/>
          </a:prstGeom>
          <a:noFill/>
        </p:spPr>
        <p:txBody>
          <a:bodyPr wrap="none" rtlCol="0">
            <a:spAutoFit/>
          </a:bodyPr>
          <a:lstStyle/>
          <a:p>
            <a:pPr algn="ctr"/>
            <a:r>
              <a:rPr lang="en-US" sz="4000" b="1" dirty="0"/>
              <a:t>Impediments to Innovation</a:t>
            </a:r>
          </a:p>
        </p:txBody>
      </p:sp>
    </p:spTree>
    <p:extLst>
      <p:ext uri="{BB962C8B-B14F-4D97-AF65-F5344CB8AC3E}">
        <p14:creationId xmlns:p14="http://schemas.microsoft.com/office/powerpoint/2010/main" val="186331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33754" y="2387519"/>
            <a:ext cx="6112486" cy="3011658"/>
          </a:xfrm>
        </p:spPr>
        <p:txBody>
          <a:bodyPr wrap="square">
            <a:spAutoFit/>
          </a:bodyPr>
          <a:lstStyle/>
          <a:p>
            <a:pPr marL="0" indent="0" eaLnBrk="1" hangingPunct="1">
              <a:lnSpc>
                <a:spcPct val="114000"/>
              </a:lnSpc>
              <a:buNone/>
            </a:pPr>
            <a:r>
              <a:rPr lang="en-US" altLang="x-none" dirty="0">
                <a:latin typeface="+mn-lt"/>
              </a:rPr>
              <a:t>Lord Kelvin - discoverer of the temperature scale named for him - insisted that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21637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1276288"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56756" y="3083156"/>
            <a:ext cx="5482834" cy="2029210"/>
          </a:xfrm>
        </p:spPr>
        <p:txBody>
          <a:bodyPr wrap="square">
            <a:spAutoFit/>
          </a:bodyPr>
          <a:lstStyle/>
          <a:p>
            <a:pPr marL="0" indent="0" algn="r" eaLnBrk="1" hangingPunct="1">
              <a:lnSpc>
                <a:spcPct val="114000"/>
              </a:lnSpc>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23136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105143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764090"/>
            <a:ext cx="5747794" cy="2204642"/>
          </a:xfrm>
        </p:spPr>
        <p:txBody>
          <a:bodyPr wrap="square">
            <a:spAutoFit/>
          </a:bodyPr>
          <a:lstStyle/>
          <a:p>
            <a:pPr marL="0" indent="0" eaLnBrk="1" hangingPunct="1">
              <a:lnSpc>
                <a:spcPct val="114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14000"/>
              </a:lnSpc>
              <a:spcBef>
                <a:spcPts val="0"/>
              </a:spcBef>
              <a:buNone/>
            </a:pPr>
            <a:endParaRPr lang="en-US" altLang="ja-JP" sz="1000" dirty="0"/>
          </a:p>
          <a:p>
            <a:pPr marL="0" indent="0" algn="r" eaLnBrk="1" hangingPunct="1">
              <a:lnSpc>
                <a:spcPct val="114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23136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130626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173758"/>
            <a:ext cx="5666288" cy="1542923"/>
          </a:xfrm>
        </p:spPr>
        <p:txBody>
          <a:bodyPr wrap="square">
            <a:spAutoFit/>
          </a:bodyPr>
          <a:lstStyle/>
          <a:p>
            <a:pPr marL="0" indent="0" algn="r" eaLnBrk="1" hangingPunct="1">
              <a:lnSpc>
                <a:spcPct val="114000"/>
              </a:lnSpc>
              <a:buNone/>
            </a:pPr>
            <a:r>
              <a:rPr lang="en-US" altLang="x-none" dirty="0">
                <a:latin typeface="+mn-lt"/>
              </a:rPr>
              <a:t>Einstein's rejection of quantum mechanics </a:t>
            </a:r>
            <a:r>
              <a:rPr lang="ja-JP" altLang="en-US" dirty="0">
                <a:latin typeface="+mn-lt"/>
              </a:rPr>
              <a:t>“</a:t>
            </a:r>
            <a:r>
              <a:rPr lang="en-US" altLang="ja-JP" dirty="0">
                <a:latin typeface="+mn-lt"/>
              </a:rPr>
              <a:t>God does not play dice with the universe</a:t>
            </a:r>
            <a:r>
              <a:rPr lang="ja-JP" altLang="en-US"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23136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1096404"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136473"/>
            <a:ext cx="10139558" cy="3216843"/>
          </a:xfrm>
        </p:spPr>
        <p:txBody>
          <a:bodyPr wrap="square">
            <a:spAutoFit/>
          </a:bodyPr>
          <a:lstStyle/>
          <a:p>
            <a:pPr marL="0" indent="0" eaLnBrk="1" hangingPunct="1">
              <a:lnSpc>
                <a:spcPct val="114000"/>
              </a:lnSpc>
              <a:spcBef>
                <a:spcPts val="1600"/>
              </a:spcBef>
              <a:buNone/>
            </a:pPr>
            <a:r>
              <a:rPr lang="en-US" altLang="x-none" dirty="0">
                <a:latin typeface="+mn-lt"/>
              </a:rPr>
              <a:t>These cases are not meant to ridicule or demean the great scientists of the past. Exactly to the contrary. Many of them were geniuses and all of them dramatically moved science forward.</a:t>
            </a:r>
          </a:p>
          <a:p>
            <a:pPr marL="0" indent="0" eaLnBrk="1" hangingPunct="1">
              <a:lnSpc>
                <a:spcPct val="114000"/>
              </a:lnSpc>
              <a:spcBef>
                <a:spcPts val="1600"/>
              </a:spcBef>
              <a:buNone/>
            </a:pPr>
            <a:r>
              <a:rPr lang="en-US" altLang="x-none" dirty="0">
                <a:latin typeface="+mn-lt"/>
              </a:rPr>
              <a:t>The point is that leaders in scientific thought - even those who have had great breakthroughs - 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23136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26134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49541"/>
            <a:ext cx="6092738" cy="687945"/>
          </a:xfrm>
        </p:spPr>
        <p:txBody>
          <a:bodyPr wrap="square">
            <a:spAutoFit/>
          </a:bodyPr>
          <a:lstStyle/>
          <a:p>
            <a:pPr algn="ctr">
              <a:lnSpc>
                <a:spcPct val="114000"/>
              </a:lnSpc>
            </a:pP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1156364"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169233" y="2212888"/>
            <a:ext cx="10074964" cy="2952347"/>
          </a:xfrm>
        </p:spPr>
        <p:txBody>
          <a:bodyPr wrap="square">
            <a:spAutoFit/>
          </a:bodyPr>
          <a:lstStyle/>
          <a:p>
            <a:pPr marL="0" indent="0">
              <a:lnSpc>
                <a:spcPct val="114000"/>
              </a:lnSpc>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lnSpc>
                <a:spcPct val="114000"/>
              </a:lnSpc>
              <a:buNone/>
            </a:pPr>
            <a:endParaRPr lang="en-US" sz="1000" dirty="0">
              <a:latin typeface="+mn-lt"/>
            </a:endParaRPr>
          </a:p>
          <a:p>
            <a:pPr marL="0" indent="0" algn="r">
              <a:lnSpc>
                <a:spcPct val="114000"/>
              </a:lnSpc>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231361"/>
            <a:ext cx="5717014" cy="707886"/>
          </a:xfrm>
          <a:prstGeom prst="rect">
            <a:avLst/>
          </a:prstGeom>
          <a:noFill/>
        </p:spPr>
        <p:txBody>
          <a:bodyPr wrap="none" rtlCol="0">
            <a:spAutoFit/>
          </a:bodyPr>
          <a:lstStyle/>
          <a:p>
            <a:pPr algn="ctr"/>
            <a:r>
              <a:rPr lang="en-US" sz="4000" b="1" dirty="0"/>
              <a:t>What is Green Chemistry?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8" t="4731" r="46371" b="28998"/>
          <a:stretch/>
        </p:blipFill>
        <p:spPr>
          <a:xfrm>
            <a:off x="10097729" y="156412"/>
            <a:ext cx="1818968" cy="2006686"/>
          </a:xfrm>
          <a:prstGeom prst="rect">
            <a:avLst/>
          </a:prstGeom>
        </p:spPr>
      </p:pic>
      <p:sp>
        <p:nvSpPr>
          <p:cNvPr id="4" name="Rectangle 3"/>
          <p:cNvSpPr/>
          <p:nvPr/>
        </p:nvSpPr>
        <p:spPr>
          <a:xfrm>
            <a:off x="10323115" y="2163098"/>
            <a:ext cx="1368195" cy="369332"/>
          </a:xfrm>
          <a:prstGeom prst="rect">
            <a:avLst/>
          </a:prstGeom>
        </p:spPr>
        <p:txBody>
          <a:bodyPr wrap="none">
            <a:spAutoFit/>
          </a:bodyPr>
          <a:lstStyle/>
          <a:p>
            <a:r>
              <a:rPr lang="en-US" i="1" dirty="0"/>
              <a:t>John Warner</a:t>
            </a:r>
            <a:endParaRPr lang="en-US" dirty="0"/>
          </a:p>
        </p:txBody>
      </p:sp>
    </p:spTree>
    <p:extLst>
      <p:ext uri="{BB962C8B-B14F-4D97-AF65-F5344CB8AC3E}">
        <p14:creationId xmlns:p14="http://schemas.microsoft.com/office/powerpoint/2010/main" val="171993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2617496"/>
            <a:ext cx="8267439" cy="1934760"/>
          </a:xfrm>
        </p:spPr>
        <p:txBody>
          <a:bodyPr wrap="square">
            <a:spAutoFit/>
          </a:bodyPr>
          <a:lstStyle/>
          <a:p>
            <a:pPr marL="0" indent="0" algn="ctr" eaLnBrk="1" hangingPunct="1">
              <a:lnSpc>
                <a:spcPct val="114000"/>
              </a:lnSpc>
              <a:buNone/>
              <a:defRPr/>
            </a:pPr>
            <a:r>
              <a:rPr lang="en-US" sz="3200" dirty="0">
                <a:latin typeface="+mn-lt"/>
              </a:rPr>
              <a:t>With brilliance and optimism</a:t>
            </a:r>
          </a:p>
          <a:p>
            <a:pPr marL="0" indent="0" algn="ctr" eaLnBrk="1" hangingPunct="1">
              <a:lnSpc>
                <a:spcPct val="114000"/>
              </a:lnSpc>
              <a:buNone/>
              <a:defRPr/>
            </a:pPr>
            <a:endParaRPr lang="en-US" sz="400" dirty="0"/>
          </a:p>
          <a:p>
            <a:pPr marL="0" indent="0" algn="ctr" eaLnBrk="1" hangingPunct="1">
              <a:lnSpc>
                <a:spcPct val="114000"/>
              </a:lnSpc>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1349116" y="2351676"/>
            <a:ext cx="9698636" cy="3275512"/>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lnSpc>
                <a:spcPct val="114000"/>
              </a:lnSpc>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4204" y="1401284"/>
            <a:ext cx="9863528" cy="5159874"/>
          </a:xfrm>
          <a:prstGeom prst="rect">
            <a:avLst/>
          </a:prstGeom>
        </p:spPr>
        <p:txBody>
          <a:bodyPr wrap="square">
            <a:spAutoFit/>
          </a:bodyPr>
          <a:lstStyle/>
          <a:p>
            <a:pPr>
              <a:lnSpc>
                <a:spcPct val="114000"/>
              </a:lnSpc>
            </a:pPr>
            <a:r>
              <a:rPr lang="en-US" altLang="en-US" sz="2000" dirty="0">
                <a:ea typeface="ＭＳ Ｐゴシック" charset="-128"/>
              </a:rPr>
              <a:t>Poison gas leaked from a Union Carbide factory (Bhopal, India), killing thousands of people instantaneously, and injuring many more (many of whom died later of exposure). Up to </a:t>
            </a:r>
            <a:r>
              <a:rPr lang="en-US" altLang="en-US" sz="2000" b="1" dirty="0">
                <a:ea typeface="ＭＳ Ｐゴシック" charset="-128"/>
              </a:rPr>
              <a:t>20,000</a:t>
            </a:r>
            <a:r>
              <a:rPr lang="en-US" altLang="en-US" sz="2000" dirty="0">
                <a:ea typeface="ＭＳ Ｐゴシック" charset="-128"/>
              </a:rPr>
              <a:t> people have died as a result of exposure (3-8,000 immediately after). More than </a:t>
            </a:r>
            <a:r>
              <a:rPr lang="en-US" altLang="en-US" sz="2000" b="1" dirty="0">
                <a:ea typeface="ＭＳ Ｐゴシック" charset="-128"/>
              </a:rPr>
              <a:t>120,000</a:t>
            </a:r>
            <a:r>
              <a:rPr lang="en-US" altLang="en-US" sz="2000" dirty="0">
                <a:ea typeface="ＭＳ Ｐゴシック" charset="-128"/>
              </a:rPr>
              <a:t> still suffer from ailments caused by exposure.</a:t>
            </a:r>
          </a:p>
          <a:p>
            <a:pPr>
              <a:lnSpc>
                <a:spcPct val="114000"/>
              </a:lnSpc>
            </a:pPr>
            <a:endParaRPr lang="en-US" altLang="en-US" sz="2000" dirty="0">
              <a:ea typeface="ＭＳ Ｐゴシック" charset="-128"/>
            </a:endParaRPr>
          </a:p>
          <a:p>
            <a:pPr>
              <a:lnSpc>
                <a:spcPct val="114000"/>
              </a:lnSpc>
            </a:pPr>
            <a:r>
              <a:rPr lang="en-US" altLang="en-US" sz="2200" b="1" dirty="0">
                <a:ea typeface="ＭＳ Ｐゴシック" charset="-128"/>
              </a:rPr>
              <a:t>How did this happen?</a:t>
            </a:r>
          </a:p>
          <a:p>
            <a:pPr>
              <a:lnSpc>
                <a:spcPct val="114000"/>
              </a:lnSpc>
            </a:pPr>
            <a:endParaRPr lang="en-US" altLang="en-US" sz="600" b="1" dirty="0">
              <a:ea typeface="ＭＳ Ｐゴシック" charset="-128"/>
            </a:endParaRPr>
          </a:p>
          <a:p>
            <a:pPr marL="573088" indent="-277813">
              <a:lnSpc>
                <a:spcPct val="114000"/>
              </a:lnSpc>
              <a:buFont typeface="Arial" charset="0"/>
              <a:buChar char="•"/>
            </a:pPr>
            <a:r>
              <a:rPr lang="en-US" altLang="en-US" sz="2000" dirty="0">
                <a:ea typeface="ＭＳ Ｐゴシック" charset="-128"/>
              </a:rPr>
              <a:t>Methyl isocyanate – used to make pesticides was being stored in large quantities on-site at the plant.</a:t>
            </a:r>
          </a:p>
          <a:p>
            <a:pPr marL="573088" indent="-277813">
              <a:lnSpc>
                <a:spcPct val="114000"/>
              </a:lnSpc>
              <a:buFont typeface="Arial" charset="0"/>
              <a:buChar char="•"/>
            </a:pPr>
            <a:r>
              <a:rPr lang="en-US" altLang="en-US" sz="2000" dirty="0">
                <a:ea typeface="ＭＳ Ｐゴシック" charset="-128"/>
              </a:rPr>
              <a:t>Methyl isocyanate is a highly reactive molecule, through an exothermic process with water</a:t>
            </a:r>
          </a:p>
          <a:p>
            <a:pPr marL="573088" indent="-277813">
              <a:lnSpc>
                <a:spcPct val="114000"/>
              </a:lnSpc>
              <a:buFont typeface="Arial" charset="0"/>
              <a:buChar char="•"/>
            </a:pPr>
            <a:r>
              <a:rPr lang="en-US" altLang="en-US" sz="2000" dirty="0">
                <a:ea typeface="ＭＳ Ｐゴシック" charset="-128"/>
              </a:rPr>
              <a:t>Most safety systems either failed, were inoperative or ignored by employees</a:t>
            </a:r>
          </a:p>
          <a:p>
            <a:pPr marL="573088" indent="-277813">
              <a:lnSpc>
                <a:spcPct val="114000"/>
              </a:lnSpc>
              <a:buFont typeface="Arial" charset="0"/>
              <a:buChar char="•"/>
            </a:pPr>
            <a:r>
              <a:rPr lang="en-US" altLang="en-US" sz="2000" dirty="0">
                <a:ea typeface="ＭＳ Ｐゴシック" charset="-128"/>
              </a:rPr>
              <a:t>Water was released into the tank holding the methyl isocyanate.</a:t>
            </a:r>
          </a:p>
          <a:p>
            <a:pPr marL="573088" indent="-277813">
              <a:lnSpc>
                <a:spcPct val="114000"/>
              </a:lnSpc>
              <a:buFont typeface="Arial" charset="0"/>
              <a:buChar char="•"/>
            </a:pPr>
            <a:r>
              <a:rPr lang="en-US" altLang="en-US" sz="2000" dirty="0">
                <a:ea typeface="ＭＳ Ｐゴシック" charset="-128"/>
              </a:rPr>
              <a:t>The reaction occurred and the methyl isocyanate rapidly boiled, producing large quantities of toxic gas, released into the surrounding region</a:t>
            </a: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377389"/>
            <a:ext cx="10515600" cy="621773"/>
          </a:xfrm>
        </p:spPr>
        <p:txBody>
          <a:bodyPr>
            <a:spAutoFit/>
          </a:bodyPr>
          <a:lstStyle/>
          <a:p>
            <a:pPr marL="0" indent="0" algn="ctr">
              <a:lnSpc>
                <a:spcPct val="114000"/>
              </a:lnSpc>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515070"/>
            <a:ext cx="7515616" cy="1691873"/>
          </a:xfrm>
          <a:prstGeom prst="rect">
            <a:avLst/>
          </a:prstGeom>
        </p:spPr>
        <p:txBody>
          <a:bodyPr wrap="square">
            <a:spAutoFit/>
          </a:bodyPr>
          <a:lstStyle/>
          <a:p>
            <a:pPr marL="0" lvl="1" algn="ctr">
              <a:lnSpc>
                <a:spcPct val="114000"/>
              </a:lnSpc>
              <a:spcBef>
                <a:spcPts val="600"/>
              </a:spcBef>
              <a:defRPr/>
            </a:pPr>
            <a:r>
              <a:rPr lang="en-US" sz="2800" dirty="0"/>
              <a:t>Green Chemistry and Green Engineering</a:t>
            </a:r>
          </a:p>
          <a:p>
            <a:pPr marL="0" lvl="1" algn="ctr">
              <a:lnSpc>
                <a:spcPct val="114000"/>
              </a:lnSpc>
              <a:spcBef>
                <a:spcPts val="600"/>
              </a:spcBef>
              <a:defRPr/>
            </a:pPr>
            <a:r>
              <a:rPr lang="en-US" sz="2800" dirty="0"/>
              <a:t>Because we can.</a:t>
            </a:r>
          </a:p>
          <a:p>
            <a:pPr marL="0" lvl="1" algn="ctr">
              <a:lnSpc>
                <a:spcPct val="114000"/>
              </a:lnSpc>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24635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628298" y="1544462"/>
            <a:ext cx="8100318"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38BE9AA2-61AB-874F-88BE-DC7B03926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9287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12" y="1439532"/>
            <a:ext cx="4714853" cy="3080371"/>
          </a:xfrm>
          <a:prstGeom prst="rect">
            <a:avLst/>
          </a:prstGeom>
          <a:ln w="57150">
            <a:solidFill>
              <a:srgbClr val="00B2DB"/>
            </a:solidFill>
          </a:ln>
        </p:spPr>
      </p:pic>
      <p:sp>
        <p:nvSpPr>
          <p:cNvPr id="11" name="TextBox 10"/>
          <p:cNvSpPr txBox="1"/>
          <p:nvPr/>
        </p:nvSpPr>
        <p:spPr>
          <a:xfrm>
            <a:off x="6748487" y="1668990"/>
            <a:ext cx="3365296" cy="1124923"/>
          </a:xfrm>
          <a:prstGeom prst="rect">
            <a:avLst/>
          </a:prstGeom>
          <a:noFill/>
        </p:spPr>
        <p:txBody>
          <a:bodyPr wrap="square" rtlCol="0">
            <a:spAutoFit/>
          </a:bodyPr>
          <a:lstStyle/>
          <a:p>
            <a:pPr>
              <a:lnSpc>
                <a:spcPct val="114000"/>
              </a:lnSpc>
            </a:pPr>
            <a:r>
              <a:rPr lang="en-US" sz="2000" dirty="0"/>
              <a:t>Flare tower where toxic methyl isocyanate gas was released into the air.</a:t>
            </a:r>
          </a:p>
        </p:txBody>
      </p:sp>
      <p:sp>
        <p:nvSpPr>
          <p:cNvPr id="12" name="TextBox 11"/>
          <p:cNvSpPr txBox="1"/>
          <p:nvPr/>
        </p:nvSpPr>
        <p:spPr>
          <a:xfrm>
            <a:off x="2310892" y="5056162"/>
            <a:ext cx="3357201" cy="774058"/>
          </a:xfrm>
          <a:prstGeom prst="rect">
            <a:avLst/>
          </a:prstGeom>
          <a:noFill/>
        </p:spPr>
        <p:txBody>
          <a:bodyPr wrap="none" rtlCol="0">
            <a:spAutoFit/>
          </a:bodyPr>
          <a:lstStyle/>
          <a:p>
            <a:pPr algn="r">
              <a:lnSpc>
                <a:spcPct val="114000"/>
              </a:lnSpc>
            </a:pPr>
            <a:r>
              <a:rPr lang="en-US" sz="2000" dirty="0"/>
              <a:t>What is left of the abandoned </a:t>
            </a:r>
          </a:p>
          <a:p>
            <a:pPr algn="r">
              <a:lnSpc>
                <a:spcPct val="114000"/>
              </a:lnSpc>
            </a:pPr>
            <a:r>
              <a:rPr lang="en-US" sz="2000" dirty="0"/>
              <a:t>Union Carbide plant.</a:t>
            </a:r>
          </a:p>
        </p:txBody>
      </p:sp>
      <p:sp>
        <p:nvSpPr>
          <p:cNvPr id="13" name="TextBox 12"/>
          <p:cNvSpPr txBox="1"/>
          <p:nvPr/>
        </p:nvSpPr>
        <p:spPr>
          <a:xfrm>
            <a:off x="978712" y="6553201"/>
            <a:ext cx="7303410"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www.theatlantic.com</a:t>
            </a:r>
            <a:r>
              <a:rPr lang="en-US" sz="1200" dirty="0">
                <a:solidFill>
                  <a:schemeClr val="bg1">
                    <a:lumMod val="50000"/>
                  </a:schemeClr>
                </a:solidFill>
              </a:rPr>
              <a:t>/photo/2014/12/bhopal-the-worlds-worst-industrial-disaster-30-years-later/100864/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986" y="3213910"/>
            <a:ext cx="4628271" cy="3080371"/>
          </a:xfrm>
          <a:prstGeom prst="rect">
            <a:avLst/>
          </a:prstGeom>
          <a:ln w="57150">
            <a:solidFill>
              <a:srgbClr val="00728A"/>
            </a:solidFill>
          </a:ln>
        </p:spPr>
      </p:pic>
    </p:spTree>
    <p:extLst>
      <p:ext uri="{BB962C8B-B14F-4D97-AF65-F5344CB8AC3E}">
        <p14:creationId xmlns:p14="http://schemas.microsoft.com/office/powerpoint/2010/main" val="16675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184224" y="1252521"/>
            <a:ext cx="10223292" cy="55553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600"/>
              </a:spcBef>
              <a:buNone/>
            </a:pPr>
            <a:r>
              <a:rPr lang="en-US" altLang="en-US" sz="2000" dirty="0">
                <a:ea typeface="ＭＳ Ｐゴシック" charset="-128"/>
              </a:rPr>
              <a:t>There were many things being dumped in the river such as: gasoline, oil, paint, and metals. The river was called "</a:t>
            </a:r>
            <a:r>
              <a:rPr lang="en-US" altLang="en-US" sz="2000" dirty="0">
                <a:solidFill>
                  <a:schemeClr val="accent2"/>
                </a:solidFill>
                <a:ea typeface="ＭＳ Ｐゴシック" charset="-128"/>
              </a:rPr>
              <a:t>a rainbow of many different colors.</a:t>
            </a:r>
            <a:r>
              <a:rPr lang="en-US" altLang="en-US" sz="2000" dirty="0">
                <a:ea typeface="ＭＳ Ｐゴシック" charset="-128"/>
              </a:rPr>
              <a:t>"</a:t>
            </a:r>
          </a:p>
          <a:p>
            <a:pPr marL="0" lvl="1" indent="0">
              <a:lnSpc>
                <a:spcPct val="100000"/>
              </a:lnSpc>
              <a:spcBef>
                <a:spcPts val="600"/>
              </a:spcBef>
              <a:buNone/>
            </a:pPr>
            <a:r>
              <a:rPr lang="en-US" altLang="en-US" sz="2000" dirty="0">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1000" b="1" dirty="0">
              <a:ea typeface="ＭＳ Ｐゴシック" charset="-128"/>
            </a:endParaRPr>
          </a:p>
          <a:p>
            <a:pPr marL="0" lvl="1" indent="0">
              <a:lnSpc>
                <a:spcPct val="100000"/>
              </a:lnSpc>
              <a:spcBef>
                <a:spcPts val="0"/>
              </a:spcBef>
              <a:buFontTx/>
              <a:buNone/>
            </a:pPr>
            <a:r>
              <a:rPr lang="en-US" altLang="en-US" sz="2000" b="1" dirty="0">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ea typeface="ＭＳ Ｐゴシック" charset="-128"/>
              </a:rPr>
            </a:br>
            <a:r>
              <a:rPr lang="en-US" altLang="en-US" sz="2000" b="1" dirty="0">
                <a:ea typeface="ＭＳ Ｐゴシック" charset="-128"/>
              </a:rPr>
              <a:t>							- Time Magazine, August 1969</a:t>
            </a:r>
            <a:endParaRPr lang="en-US" altLang="en-US" sz="2000" dirty="0">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2008682" y="2727243"/>
            <a:ext cx="3794241" cy="2589288"/>
          </a:xfrm>
          <a:prstGeom prst="rect">
            <a:avLst/>
          </a:prstGeom>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3" y="2737329"/>
            <a:ext cx="3794242" cy="2580085"/>
          </a:xfrm>
          <a:prstGeom prst="rect">
            <a:avLst/>
          </a:prstGeom>
        </p:spPr>
      </p:pic>
    </p:spTree>
    <p:extLst>
      <p:ext uri="{BB962C8B-B14F-4D97-AF65-F5344CB8AC3E}">
        <p14:creationId xmlns:p14="http://schemas.microsoft.com/office/powerpoint/2010/main" val="155394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2148181" y="1409194"/>
            <a:ext cx="4559708" cy="2832537"/>
          </a:xfrm>
          <a:prstGeom prst="rect">
            <a:avLst/>
          </a:prstGeom>
          <a:ln w="57150">
            <a:solidFill>
              <a:srgbClr val="00728A"/>
            </a:solidFill>
          </a:ln>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lumMod val="50000"/>
                  </a:schemeClr>
                </a:solidFill>
              </a:rPr>
              <a:t>Images Courtesy of The Cleveland Press Collection, Cleveland State University Library; Author: Fred </a:t>
            </a:r>
            <a:r>
              <a:rPr lang="en-US" sz="1200" dirty="0" err="1">
                <a:solidFill>
                  <a:schemeClr val="bg1">
                    <a:lumMod val="50000"/>
                  </a:schemeClr>
                </a:solidFill>
              </a:rPr>
              <a:t>Bottomer</a:t>
            </a:r>
            <a:r>
              <a:rPr lang="en-US" sz="1200" dirty="0">
                <a:solidFill>
                  <a:schemeClr val="bg1">
                    <a:lumMod val="50000"/>
                  </a:schemeClr>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3"/>
          <a:srcRect t="22604" b="8700"/>
          <a:stretch/>
        </p:blipFill>
        <p:spPr>
          <a:xfrm>
            <a:off x="5607140" y="3377345"/>
            <a:ext cx="4559708" cy="2832537"/>
          </a:xfrm>
          <a:prstGeom prst="rect">
            <a:avLst/>
          </a:prstGeom>
          <a:ln w="57150">
            <a:solidFill>
              <a:srgbClr val="00B2DB"/>
            </a:solidFill>
          </a:ln>
        </p:spPr>
      </p:pic>
    </p:spTree>
    <p:extLst>
      <p:ext uri="{BB962C8B-B14F-4D97-AF65-F5344CB8AC3E}">
        <p14:creationId xmlns:p14="http://schemas.microsoft.com/office/powerpoint/2010/main" val="15347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173" y="1705081"/>
            <a:ext cx="9938479" cy="4196533"/>
          </a:xfrm>
          <a:prstGeom prst="rect">
            <a:avLst/>
          </a:prstGeom>
          <a:noFill/>
        </p:spPr>
        <p:txBody>
          <a:bodyPr wrap="square" rtlCol="0">
            <a:spAutoFit/>
          </a:bodyPr>
          <a:lstStyle/>
          <a:p>
            <a:pPr>
              <a:lnSpc>
                <a:spcPct val="114000"/>
              </a:lnSpc>
              <a:spcBef>
                <a:spcPts val="1200"/>
              </a:spcBef>
            </a:pPr>
            <a:r>
              <a:rPr lang="en-US" sz="2000" dirty="0"/>
              <a:t>A series of explosions killed 173 people and injured hundreds of others at a container storage station.</a:t>
            </a:r>
          </a:p>
          <a:p>
            <a:pPr>
              <a:lnSpc>
                <a:spcPct val="114000"/>
              </a:lnSpc>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lnSpc>
                <a:spcPct val="114000"/>
              </a:lnSpc>
              <a:spcBef>
                <a:spcPts val="1200"/>
              </a:spcBef>
            </a:pPr>
            <a:r>
              <a:rPr lang="en-US" sz="2000" dirty="0"/>
              <a:t>The facility stored large quantities of sodium cyanide and calcium carbide, as well as 800 tons of ammonium nitrate, which is principally used in manufacturing fertilizer. </a:t>
            </a:r>
          </a:p>
          <a:p>
            <a:pPr>
              <a:lnSpc>
                <a:spcPct val="114000"/>
              </a:lnSpc>
              <a:spcBef>
                <a:spcPts val="1200"/>
              </a:spcBef>
            </a:pPr>
            <a:r>
              <a:rPr lang="en-US" sz="2000" dirty="0"/>
              <a:t>In total, 304 buildings, 12,428 cars, and 7,533 intermodal containers were damaged.</a:t>
            </a:r>
          </a:p>
          <a:p>
            <a:pPr>
              <a:lnSpc>
                <a:spcPct val="114000"/>
              </a:lnSpc>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21637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353" y="6004008"/>
            <a:ext cx="7462760" cy="307777"/>
          </a:xfrm>
          <a:prstGeom prst="rect">
            <a:avLst/>
          </a:prstGeom>
        </p:spPr>
        <p:txBody>
          <a:bodyPr wrap="square">
            <a:spAutoFit/>
          </a:bodyPr>
          <a:lstStyle/>
          <a:p>
            <a:r>
              <a:rPr lang="en-US" sz="1400" dirty="0"/>
              <a:t>https://</a:t>
            </a:r>
            <a:r>
              <a:rPr lang="en-US" sz="1400" dirty="0" err="1"/>
              <a:t>sploid.gizmodo.com</a:t>
            </a:r>
            <a:r>
              <a:rPr lang="en-US" sz="1400" dirty="0"/>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869080" y="220239"/>
            <a:ext cx="4462681" cy="2787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4126991" y="546215"/>
            <a:ext cx="890950" cy="400110"/>
          </a:xfrm>
          <a:prstGeom prst="rect">
            <a:avLst/>
          </a:prstGeom>
          <a:noFill/>
        </p:spPr>
        <p:txBody>
          <a:bodyPr wrap="none" rtlCol="0">
            <a:spAutoFit/>
          </a:bodyPr>
          <a:lstStyle/>
          <a:p>
            <a:pPr algn="ctr"/>
            <a:r>
              <a:rPr lang="en-US" sz="2000" b="1" dirty="0"/>
              <a:t>before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756907" y="3084792"/>
            <a:ext cx="4559708"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5A071133-3471-4C12-A0C7-CFE67D7F38D0}"/>
              </a:ext>
            </a:extLst>
          </p:cNvPr>
          <p:cNvSpPr txBox="1"/>
          <p:nvPr/>
        </p:nvSpPr>
        <p:spPr>
          <a:xfrm>
            <a:off x="4226932" y="3489033"/>
            <a:ext cx="697948" cy="400110"/>
          </a:xfrm>
          <a:prstGeom prst="rect">
            <a:avLst/>
          </a:prstGeom>
          <a:noFill/>
        </p:spPr>
        <p:txBody>
          <a:bodyPr wrap="none" rtlCol="0">
            <a:spAutoFit/>
          </a:bodyPr>
          <a:lstStyle/>
          <a:p>
            <a:pPr algn="ctr"/>
            <a:r>
              <a:rPr lang="en-US" sz="2000" b="1" dirty="0"/>
              <a:t>after</a:t>
            </a:r>
          </a:p>
        </p:txBody>
      </p:sp>
      <p:pic>
        <p:nvPicPr>
          <p:cNvPr id="15" name="Picture 14">
            <a:extLst>
              <a:ext uri="{FF2B5EF4-FFF2-40B4-BE49-F238E27FC236}">
                <a16:creationId xmlns:a16="http://schemas.microsoft.com/office/drawing/2014/main" id="{49E43622-AF24-462E-AF94-453003658B46}"/>
              </a:ext>
            </a:extLst>
          </p:cNvPr>
          <p:cNvPicPr>
            <a:picLocks noChangeAspect="1"/>
          </p:cNvPicPr>
          <p:nvPr/>
        </p:nvPicPr>
        <p:blipFill rotWithShape="1">
          <a:blip r:embed="rId4">
            <a:extLst>
              <a:ext uri="{28A0092B-C50C-407E-A947-70E740481C1C}">
                <a14:useLocalDpi xmlns:a14="http://schemas.microsoft.com/office/drawing/2010/main" val="0"/>
              </a:ext>
            </a:extLst>
          </a:blip>
          <a:srcRect t="8533" b="7451"/>
          <a:stretch/>
        </p:blipFill>
        <p:spPr>
          <a:xfrm>
            <a:off x="6896135" y="241830"/>
            <a:ext cx="4559708"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a:extLst>
              <a:ext uri="{FF2B5EF4-FFF2-40B4-BE49-F238E27FC236}">
                <a16:creationId xmlns:a16="http://schemas.microsoft.com/office/drawing/2014/main" id="{8A879740-9482-49CB-A775-EF0438BC1885}"/>
              </a:ext>
            </a:extLst>
          </p:cNvPr>
          <p:cNvSpPr/>
          <p:nvPr/>
        </p:nvSpPr>
        <p:spPr>
          <a:xfrm>
            <a:off x="165236" y="6445803"/>
            <a:ext cx="7655271" cy="307777"/>
          </a:xfrm>
          <a:prstGeom prst="rect">
            <a:avLst/>
          </a:prstGeom>
        </p:spPr>
        <p:txBody>
          <a:bodyPr wrap="square">
            <a:spAutoFit/>
          </a:bodyPr>
          <a:lstStyle/>
          <a:p>
            <a:r>
              <a:rPr lang="en-US" sz="1400" dirty="0"/>
              <a:t>http://</a:t>
            </a:r>
            <a:r>
              <a:rPr lang="en-US" sz="1400" dirty="0" err="1"/>
              <a:t>www.radionacional.com.pe</a:t>
            </a:r>
            <a:r>
              <a:rPr lang="en-US" sz="1400" dirty="0"/>
              <a:t>/sites/default/files/</a:t>
            </a:r>
            <a:r>
              <a:rPr lang="en-US" sz="1400" dirty="0" err="1"/>
              <a:t>noticias</a:t>
            </a:r>
            <a:r>
              <a:rPr lang="en-US" sz="1400" dirty="0"/>
              <a:t>/explosion%20tianjin.jpg</a:t>
            </a:r>
          </a:p>
        </p:txBody>
      </p:sp>
      <p:sp>
        <p:nvSpPr>
          <p:cNvPr id="17" name="Rectangle 16">
            <a:extLst>
              <a:ext uri="{FF2B5EF4-FFF2-40B4-BE49-F238E27FC236}">
                <a16:creationId xmlns:a16="http://schemas.microsoft.com/office/drawing/2014/main" id="{EDA8329A-3178-4BEA-83F4-EC6E49E51C99}"/>
              </a:ext>
            </a:extLst>
          </p:cNvPr>
          <p:cNvSpPr/>
          <p:nvPr/>
        </p:nvSpPr>
        <p:spPr>
          <a:xfrm>
            <a:off x="165236" y="6209248"/>
            <a:ext cx="7334172" cy="307777"/>
          </a:xfrm>
          <a:prstGeom prst="rect">
            <a:avLst/>
          </a:prstGeom>
        </p:spPr>
        <p:txBody>
          <a:bodyPr wrap="square">
            <a:spAutoFit/>
          </a:bodyPr>
          <a:lstStyle/>
          <a:p>
            <a:r>
              <a:rPr lang="en-US" sz="1400" dirty="0"/>
              <a:t>https://</a:t>
            </a:r>
            <a:r>
              <a:rPr lang="en-US" sz="1400" dirty="0" err="1"/>
              <a:t>www.nytimes.com</a:t>
            </a:r>
            <a:r>
              <a:rPr lang="en-US" sz="1400" dirty="0"/>
              <a:t>/2015/08/21/world/</a:t>
            </a:r>
            <a:r>
              <a:rPr lang="en-US" sz="1400" dirty="0" err="1"/>
              <a:t>asia</a:t>
            </a:r>
            <a:r>
              <a:rPr lang="en-US" sz="1400" dirty="0"/>
              <a:t>/cyanide-levels-</a:t>
            </a:r>
            <a:r>
              <a:rPr lang="en-US" sz="1400" dirty="0" err="1"/>
              <a:t>tianjin</a:t>
            </a:r>
            <a:r>
              <a:rPr lang="en-US" sz="1400" dirty="0"/>
              <a:t>-china-</a:t>
            </a:r>
            <a:r>
              <a:rPr lang="en-US" sz="1400" dirty="0" err="1"/>
              <a:t>explosion.html</a:t>
            </a:r>
            <a:endParaRPr lang="en-US" sz="1400" dirty="0"/>
          </a:p>
        </p:txBody>
      </p:sp>
      <p:pic>
        <p:nvPicPr>
          <p:cNvPr id="18" name="Picture 17">
            <a:extLst>
              <a:ext uri="{FF2B5EF4-FFF2-40B4-BE49-F238E27FC236}">
                <a16:creationId xmlns:a16="http://schemas.microsoft.com/office/drawing/2014/main" id="{4795D2A9-0536-4BCE-8974-38495E4B7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135" y="3235732"/>
            <a:ext cx="4568607"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22488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2292</Words>
  <Application>Microsoft Macintosh PowerPoint</Application>
  <PresentationFormat>Widescreen</PresentationFormat>
  <Paragraphs>223</Paragraphs>
  <Slides>42</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ＭＳ Ｐゴシック</vt:lpstr>
      <vt:lpstr>ＭＳ Ｐゴシック</vt:lpstr>
      <vt:lpstr>Yu Gothic</vt:lpstr>
      <vt:lpstr>Arial</vt:lpstr>
      <vt:lpstr>Calibri</vt:lpstr>
      <vt:lpstr>Calibri Light</vt:lpstr>
      <vt:lpstr>Cambria</vt:lpstr>
      <vt:lpstr>Mangal</vt:lpstr>
      <vt:lpstr>Times New Roman</vt:lpstr>
      <vt:lpstr>Wingdings</vt:lpstr>
      <vt:lpstr>Office Theme</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123</cp:revision>
  <dcterms:created xsi:type="dcterms:W3CDTF">2018-01-15T18:40:37Z</dcterms:created>
  <dcterms:modified xsi:type="dcterms:W3CDTF">2019-01-30T18:09:23Z</dcterms:modified>
</cp:coreProperties>
</file>