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sldIdLst>
    <p:sldId id="256" r:id="rId2"/>
    <p:sldId id="341" r:id="rId3"/>
    <p:sldId id="283" r:id="rId4"/>
    <p:sldId id="257" r:id="rId5"/>
    <p:sldId id="303" r:id="rId6"/>
    <p:sldId id="277" r:id="rId7"/>
    <p:sldId id="284" r:id="rId8"/>
    <p:sldId id="258" r:id="rId9"/>
    <p:sldId id="259" r:id="rId10"/>
    <p:sldId id="260" r:id="rId11"/>
    <p:sldId id="261" r:id="rId12"/>
    <p:sldId id="343" r:id="rId13"/>
    <p:sldId id="262" r:id="rId14"/>
    <p:sldId id="263" r:id="rId15"/>
    <p:sldId id="342" r:id="rId16"/>
    <p:sldId id="344" r:id="rId17"/>
    <p:sldId id="304" r:id="rId18"/>
    <p:sldId id="266" r:id="rId19"/>
    <p:sldId id="287" r:id="rId20"/>
    <p:sldId id="288" r:id="rId21"/>
    <p:sldId id="285" r:id="rId22"/>
    <p:sldId id="295" r:id="rId23"/>
    <p:sldId id="275" r:id="rId24"/>
    <p:sldId id="292" r:id="rId25"/>
    <p:sldId id="294" r:id="rId26"/>
    <p:sldId id="264" r:id="rId27"/>
    <p:sldId id="268" r:id="rId28"/>
    <p:sldId id="270" r:id="rId29"/>
    <p:sldId id="293" r:id="rId30"/>
    <p:sldId id="298" r:id="rId31"/>
    <p:sldId id="296" r:id="rId32"/>
    <p:sldId id="286" r:id="rId33"/>
    <p:sldId id="301" r:id="rId34"/>
    <p:sldId id="302" r:id="rId35"/>
    <p:sldId id="300" r:id="rId36"/>
    <p:sldId id="276" r:id="rId37"/>
    <p:sldId id="346" r:id="rId38"/>
    <p:sldId id="335" r:id="rId39"/>
    <p:sldId id="297" r:id="rId40"/>
    <p:sldId id="299" r:id="rId41"/>
    <p:sldId id="339" r:id="rId42"/>
    <p:sldId id="337" r:id="rId43"/>
    <p:sldId id="340" r:id="rId44"/>
    <p:sldId id="347" r:id="rId45"/>
    <p:sldId id="329" r:id="rId46"/>
    <p:sldId id="330" r:id="rId47"/>
    <p:sldId id="348" r:id="rId48"/>
    <p:sldId id="331" r:id="rId49"/>
    <p:sldId id="332" r:id="rId50"/>
    <p:sldId id="349" r:id="rId51"/>
    <p:sldId id="280" r:id="rId52"/>
    <p:sldId id="290" r:id="rId53"/>
    <p:sldId id="291" r:id="rId54"/>
    <p:sldId id="281" r:id="rId55"/>
    <p:sldId id="338" r:id="rId56"/>
    <p:sldId id="350" r:id="rId57"/>
    <p:sldId id="345"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86"/>
    <p:restoredTop sz="83690"/>
  </p:normalViewPr>
  <p:slideViewPr>
    <p:cSldViewPr snapToGrid="0" snapToObjects="1">
      <p:cViewPr varScale="1">
        <p:scale>
          <a:sx n="64" d="100"/>
          <a:sy n="64" d="100"/>
        </p:scale>
        <p:origin x="1056" y="66"/>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image" Target="../media/image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2D2BD8-9FC9-4C4F-AD14-2EFE329956D2}" type="datetimeFigureOut">
              <a:rPr lang="en-US" smtClean="0"/>
              <a:t>3/13/2019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F87D83-502F-494A-88CE-69191304B63F}" type="slidenum">
              <a:rPr lang="en-US" smtClean="0"/>
              <a:t>‹#›</a:t>
            </a:fld>
            <a:endParaRPr lang="en-US"/>
          </a:p>
        </p:txBody>
      </p:sp>
    </p:spTree>
    <p:extLst>
      <p:ext uri="{BB962C8B-B14F-4D97-AF65-F5344CB8AC3E}">
        <p14:creationId xmlns:p14="http://schemas.microsoft.com/office/powerpoint/2010/main" val="2279222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en.wikipedia.org/wiki/Haber_process#cite_note-Appl-3" TargetMode="External"/><Relationship Id="rId3" Type="http://schemas.openxmlformats.org/officeDocument/2006/relationships/hyperlink" Target="https://en.wikipedia.org/wiki/Pascal_(unit)" TargetMode="External"/><Relationship Id="rId7" Type="http://schemas.openxmlformats.org/officeDocument/2006/relationships/hyperlink" Target="https://en.wikipedia.org/wiki/Equilibrium_constant" TargetMode="External"/><Relationship Id="rId2" Type="http://schemas.openxmlformats.org/officeDocument/2006/relationships/slide" Target="../slides/slide56.xml"/><Relationship Id="rId1" Type="http://schemas.openxmlformats.org/officeDocument/2006/relationships/notesMaster" Target="../notesMasters/notesMaster1.xml"/><Relationship Id="rId6" Type="http://schemas.openxmlformats.org/officeDocument/2006/relationships/hyperlink" Target="https://en.wikipedia.org/wiki/Catalyst" TargetMode="External"/><Relationship Id="rId5" Type="http://schemas.openxmlformats.org/officeDocument/2006/relationships/hyperlink" Target="https://en.wikipedia.org/wiki/Pounds_per_square_inch" TargetMode="External"/><Relationship Id="rId4" Type="http://schemas.openxmlformats.org/officeDocument/2006/relationships/hyperlink" Target="https://en.wikipedia.org/wiki/Atmosphere_(unit)"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oi.org/10.1016/j.mattod.2017.07.006"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oi.org/10.1016/j.mattod.2017.07.006"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Carvalho, P., </a:t>
            </a:r>
            <a:r>
              <a:rPr lang="en-US" dirty="0" err="1"/>
              <a:t>Contesini</a:t>
            </a:r>
            <a:r>
              <a:rPr lang="en-US" dirty="0"/>
              <a:t>, F. J., </a:t>
            </a:r>
            <a:r>
              <a:rPr lang="en-US" dirty="0" err="1"/>
              <a:t>Ikegaki</a:t>
            </a:r>
            <a:r>
              <a:rPr lang="en-US" dirty="0"/>
              <a:t>, M., Brazilian Journal of Microbiology, 2006, 37: 329-337, http://</a:t>
            </a:r>
            <a:r>
              <a:rPr lang="en-US" dirty="0" err="1"/>
              <a:t>www.scielo.br</a:t>
            </a:r>
            <a:r>
              <a:rPr lang="en-US" dirty="0"/>
              <a:t>/pdf/</a:t>
            </a:r>
            <a:r>
              <a:rPr lang="en-US" dirty="0" err="1"/>
              <a:t>bjm</a:t>
            </a:r>
            <a:r>
              <a:rPr lang="en-US" dirty="0"/>
              <a:t>/v37n3/v37n3a24 </a:t>
            </a:r>
          </a:p>
        </p:txBody>
      </p:sp>
      <p:sp>
        <p:nvSpPr>
          <p:cNvPr id="4" name="Slide Number Placeholder 3"/>
          <p:cNvSpPr>
            <a:spLocks noGrp="1"/>
          </p:cNvSpPr>
          <p:nvPr>
            <p:ph type="sldNum" sz="quarter" idx="5"/>
          </p:nvPr>
        </p:nvSpPr>
        <p:spPr/>
        <p:txBody>
          <a:bodyPr/>
          <a:lstStyle/>
          <a:p>
            <a:fld id="{10F87D83-502F-494A-88CE-69191304B63F}" type="slidenum">
              <a:rPr lang="en-US" smtClean="0"/>
              <a:t>31</a:t>
            </a:fld>
            <a:endParaRPr lang="en-US"/>
          </a:p>
        </p:txBody>
      </p:sp>
    </p:spTree>
    <p:extLst>
      <p:ext uri="{BB962C8B-B14F-4D97-AF65-F5344CB8AC3E}">
        <p14:creationId xmlns:p14="http://schemas.microsoft.com/office/powerpoint/2010/main" val="3452747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Article: ThoughtCo., Overview of the Haber-Bosch Process, March 6, 2017 by Amanda </a:t>
            </a:r>
            <a:r>
              <a:rPr lang="en-US" dirty="0" err="1"/>
              <a:t>Briney</a:t>
            </a:r>
            <a:r>
              <a:rPr lang="en-US" dirty="0"/>
              <a:t>, https://</a:t>
            </a:r>
            <a:r>
              <a:rPr lang="en-US" dirty="0" err="1"/>
              <a:t>www.thoughtco.com</a:t>
            </a:r>
            <a:r>
              <a:rPr lang="en-US" dirty="0"/>
              <a:t>/overview-of-the-haber-bosch-process-1434563 </a:t>
            </a:r>
          </a:p>
          <a:p>
            <a:endParaRPr lang="en-US" dirty="0"/>
          </a:p>
          <a:p>
            <a:r>
              <a:rPr lang="en-US" dirty="0"/>
              <a:t>Reactor image: High pressure reactor (steel) used for ammonia production following the Haber process. Built in 1921 by the </a:t>
            </a:r>
            <a:r>
              <a:rPr lang="en-US" i="1" dirty="0" err="1"/>
              <a:t>Badische</a:t>
            </a:r>
            <a:r>
              <a:rPr lang="en-US" i="1" dirty="0"/>
              <a:t> </a:t>
            </a:r>
            <a:r>
              <a:rPr lang="en-US" i="1" dirty="0" err="1"/>
              <a:t>Anilin</a:t>
            </a:r>
            <a:r>
              <a:rPr lang="en-US" i="1" dirty="0"/>
              <a:t>- und </a:t>
            </a:r>
            <a:r>
              <a:rPr lang="en-US" i="1" dirty="0" err="1"/>
              <a:t>Sodafabrik</a:t>
            </a:r>
            <a:r>
              <a:rPr lang="en-US" i="1" dirty="0"/>
              <a:t> AG</a:t>
            </a:r>
            <a:r>
              <a:rPr lang="en-US" dirty="0"/>
              <a:t> in Ludwigshafen am Rhein. Now re-erected on the premises of the University Karlsruhe, Germany.</a:t>
            </a:r>
          </a:p>
        </p:txBody>
      </p:sp>
      <p:sp>
        <p:nvSpPr>
          <p:cNvPr id="4" name="Slide Number Placeholder 3"/>
          <p:cNvSpPr>
            <a:spLocks noGrp="1"/>
          </p:cNvSpPr>
          <p:nvPr>
            <p:ph type="sldNum" sz="quarter" idx="5"/>
          </p:nvPr>
        </p:nvSpPr>
        <p:spPr/>
        <p:txBody>
          <a:bodyPr/>
          <a:lstStyle/>
          <a:p>
            <a:fld id="{10F87D83-502F-494A-88CE-69191304B63F}" type="slidenum">
              <a:rPr lang="en-US" smtClean="0"/>
              <a:t>55</a:t>
            </a:fld>
            <a:endParaRPr lang="en-US"/>
          </a:p>
        </p:txBody>
      </p:sp>
    </p:spTree>
    <p:extLst>
      <p:ext uri="{BB962C8B-B14F-4D97-AF65-F5344CB8AC3E}">
        <p14:creationId xmlns:p14="http://schemas.microsoft.com/office/powerpoint/2010/main" val="2202203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Flow diagram of the Haber-Bosch Process:</a:t>
            </a:r>
          </a:p>
          <a:p>
            <a:endParaRPr lang="en-US" dirty="0"/>
          </a:p>
          <a:p>
            <a:r>
              <a:rPr lang="en-US" dirty="0"/>
              <a:t>Description from Wikipedia: This conversion is typically conducted at 15–25 </a:t>
            </a:r>
            <a:r>
              <a:rPr lang="en-US" dirty="0">
                <a:hlinkClick r:id="rId3" tooltip="Pascal (unit)"/>
              </a:rPr>
              <a:t>MPa</a:t>
            </a:r>
            <a:r>
              <a:rPr lang="en-US" dirty="0"/>
              <a:t> (150–250 </a:t>
            </a:r>
            <a:r>
              <a:rPr lang="en-US" dirty="0">
                <a:hlinkClick r:id="rId4" tooltip="Atmosphere (unit)"/>
              </a:rPr>
              <a:t>atm</a:t>
            </a:r>
            <a:r>
              <a:rPr lang="en-US" dirty="0"/>
              <a:t>; 2,200–3,600 </a:t>
            </a:r>
            <a:r>
              <a:rPr lang="en-US" dirty="0">
                <a:hlinkClick r:id="rId5" tooltip="Pounds per square inch"/>
              </a:rPr>
              <a:t>psi</a:t>
            </a:r>
            <a:r>
              <a:rPr lang="en-US" dirty="0"/>
              <a:t>) and between 400–500 °C (752–932 °F), as the gases (nitrogen and hydrogen) are passed over four beds of </a:t>
            </a:r>
            <a:r>
              <a:rPr lang="en-US" dirty="0">
                <a:hlinkClick r:id="rId6" tooltip="Catalyst"/>
              </a:rPr>
              <a:t>catalyst</a:t>
            </a:r>
            <a:r>
              <a:rPr lang="en-US" dirty="0"/>
              <a:t>, with cooling between each pass so as to maintain a reasonable </a:t>
            </a:r>
            <a:r>
              <a:rPr lang="en-US" dirty="0">
                <a:hlinkClick r:id="rId7" tooltip="Equilibrium constant"/>
              </a:rPr>
              <a:t>equilibrium constant</a:t>
            </a:r>
            <a:r>
              <a:rPr lang="en-US" dirty="0"/>
              <a:t>. On each pass only about 15% conversion occurs, but any unreacted gases are recycled, and eventually an overall conversion of 97% is achieved.</a:t>
            </a:r>
            <a:r>
              <a:rPr lang="en-US" baseline="30000" dirty="0">
                <a:hlinkClick r:id="rId8"/>
              </a:rPr>
              <a:t>[3]</a:t>
            </a:r>
            <a:r>
              <a:rPr lang="en-US" dirty="0"/>
              <a:t> </a:t>
            </a:r>
          </a:p>
          <a:p>
            <a:r>
              <a:rPr lang="en-US" dirty="0"/>
              <a:t>The steam reforming, shift conversion, carbon dioxide removal, and methanation steps each operate at pressures of about 2.5–3.5 </a:t>
            </a:r>
            <a:r>
              <a:rPr lang="en-US" dirty="0" err="1"/>
              <a:t>MPa</a:t>
            </a:r>
            <a:r>
              <a:rPr lang="en-US" dirty="0"/>
              <a:t> (25–35 bar; 360–510 psi), and the ammonia synthesis loop operates at pressures ranging from 6–18 </a:t>
            </a:r>
            <a:r>
              <a:rPr lang="en-US" dirty="0" err="1"/>
              <a:t>MPa</a:t>
            </a:r>
            <a:r>
              <a:rPr lang="en-US" dirty="0"/>
              <a:t> (60–180 bar; 870–2,610 psi), depending upon which proprietary process is used.</a:t>
            </a:r>
            <a:r>
              <a:rPr lang="en-US" baseline="30000" dirty="0">
                <a:hlinkClick r:id="rId8"/>
              </a:rPr>
              <a:t>[3]</a:t>
            </a:r>
            <a:r>
              <a:rPr lang="en-US" dirty="0"/>
              <a:t> </a:t>
            </a:r>
          </a:p>
          <a:p>
            <a:endParaRPr lang="en-US" dirty="0"/>
          </a:p>
          <a:p>
            <a:endParaRPr lang="en-US" dirty="0"/>
          </a:p>
          <a:p>
            <a:r>
              <a:rPr lang="en-US" dirty="0"/>
              <a:t>The process works today much like it originally did by using extremely high pressure to force a chemical reaction. It works by fixing nitrogen from the air with hydrogen from natural gas to produce ammonia. The process must use high pressure because nitrogen molecules are held together with strong triple bonds. The Haber-Bosch process uses a catalyst or container made of iron or ruthenium with an inside temperature of over 800̊F (426̊C) and a pressure of around 200 atmospheres to force nitrogen and hydrogen together (Rae-Dupree, 2011). The elements then move out of the catalyst and into industrial reactors where the elements are eventually converted into fluid ammonia (Rae-Dupree, 2011). The fluid ammonia is then used to create fertilizers.</a:t>
            </a:r>
          </a:p>
          <a:p>
            <a:r>
              <a:rPr lang="en-US" dirty="0"/>
              <a:t>Today chemical fertilizers contribute to about half of the nitrogen put into global agriculture and this number is higher in developed countries.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0F87D83-502F-494A-88CE-69191304B63F}" type="slidenum">
              <a:rPr lang="en-US" smtClean="0"/>
              <a:t>56</a:t>
            </a:fld>
            <a:endParaRPr lang="en-US"/>
          </a:p>
        </p:txBody>
      </p:sp>
    </p:spTree>
    <p:extLst>
      <p:ext uri="{BB962C8B-B14F-4D97-AF65-F5344CB8AC3E}">
        <p14:creationId xmlns:p14="http://schemas.microsoft.com/office/powerpoint/2010/main" val="248922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Titanium dioxide is commonly used as a photocatalyst to oxidize organic molecules and break them down – and, also to oxidize inorganic species such as arsenic – oxidizing the </a:t>
            </a:r>
            <a:r>
              <a:rPr lang="en-US" dirty="0" err="1"/>
              <a:t>arsenite</a:t>
            </a:r>
            <a:r>
              <a:rPr lang="en-US" dirty="0"/>
              <a:t> to arsenate, which can readily be removed from drinking water by binding it to iron. </a:t>
            </a:r>
          </a:p>
        </p:txBody>
      </p:sp>
      <p:sp>
        <p:nvSpPr>
          <p:cNvPr id="4" name="Slide Number Placeholder 3"/>
          <p:cNvSpPr>
            <a:spLocks noGrp="1"/>
          </p:cNvSpPr>
          <p:nvPr>
            <p:ph type="sldNum" sz="quarter" idx="5"/>
          </p:nvPr>
        </p:nvSpPr>
        <p:spPr/>
        <p:txBody>
          <a:bodyPr/>
          <a:lstStyle/>
          <a:p>
            <a:fld id="{10F87D83-502F-494A-88CE-69191304B63F}" type="slidenum">
              <a:rPr lang="en-US" smtClean="0"/>
              <a:t>35</a:t>
            </a:fld>
            <a:endParaRPr lang="en-US"/>
          </a:p>
        </p:txBody>
      </p:sp>
    </p:spTree>
    <p:extLst>
      <p:ext uri="{BB962C8B-B14F-4D97-AF65-F5344CB8AC3E}">
        <p14:creationId xmlns:p14="http://schemas.microsoft.com/office/powerpoint/2010/main" val="1149313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 about MOF’s: </a:t>
            </a:r>
            <a:r>
              <a:rPr lang="en-US" sz="1200" kern="1200" dirty="0">
                <a:solidFill>
                  <a:schemeClr val="tx1"/>
                </a:solidFill>
                <a:effectLst/>
                <a:latin typeface="+mn-lt"/>
                <a:ea typeface="+mn-ea"/>
                <a:cs typeface="+mn-cs"/>
              </a:rPr>
              <a:t>“Recent advances in gas storage and separation using metal–organic frameworks”, Li, H., et. al., Materials Today, Vol. 21, Issue 2, March 2018, pp. 108-121, </a:t>
            </a:r>
            <a:r>
              <a:rPr lang="en-US" sz="1200" u="sng" kern="1200" dirty="0">
                <a:solidFill>
                  <a:schemeClr val="tx1"/>
                </a:solidFill>
                <a:effectLst/>
                <a:latin typeface="+mn-lt"/>
                <a:ea typeface="+mn-ea"/>
                <a:cs typeface="+mn-cs"/>
                <a:hlinkClick r:id="rId3" tooltip="Persistent link using digital object identifier"/>
              </a:rPr>
              <a:t>https://doi.org/10.1016/j.mattod.2017.07.006</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0F87D83-502F-494A-88CE-69191304B63F}" type="slidenum">
              <a:rPr lang="en-US" smtClean="0"/>
              <a:t>36</a:t>
            </a:fld>
            <a:endParaRPr lang="en-US"/>
          </a:p>
        </p:txBody>
      </p:sp>
    </p:spTree>
    <p:extLst>
      <p:ext uri="{BB962C8B-B14F-4D97-AF65-F5344CB8AC3E}">
        <p14:creationId xmlns:p14="http://schemas.microsoft.com/office/powerpoint/2010/main" val="1075722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Creative Commons </a:t>
            </a:r>
            <a:r>
              <a:rPr lang="en-US" dirty="0" err="1"/>
              <a:t>Liscense</a:t>
            </a:r>
            <a:r>
              <a:rPr lang="en-US" dirty="0"/>
              <a:t>: “</a:t>
            </a:r>
            <a:r>
              <a:rPr lang="en-US" sz="1200" b="0" i="0" kern="1200" dirty="0">
                <a:solidFill>
                  <a:schemeClr val="tx1"/>
                </a:solidFill>
                <a:effectLst/>
                <a:latin typeface="+mn-lt"/>
                <a:ea typeface="+mn-ea"/>
                <a:cs typeface="+mn-cs"/>
              </a:rPr>
              <a:t>Recent advances in gas storage and separation using metal–organic frameworks” Volume 21, Number 2. https://</a:t>
            </a:r>
            <a:r>
              <a:rPr lang="en-US" sz="1200" b="0" i="0" kern="1200" dirty="0" err="1">
                <a:solidFill>
                  <a:schemeClr val="tx1"/>
                </a:solidFill>
                <a:effectLst/>
                <a:latin typeface="+mn-lt"/>
                <a:ea typeface="+mn-ea"/>
                <a:cs typeface="+mn-cs"/>
              </a:rPr>
              <a:t>doi.org</a:t>
            </a:r>
            <a:r>
              <a:rPr lang="en-US" sz="1200" b="0" i="0" kern="1200" dirty="0">
                <a:solidFill>
                  <a:schemeClr val="tx1"/>
                </a:solidFill>
                <a:effectLst/>
                <a:latin typeface="+mn-lt"/>
                <a:ea typeface="+mn-ea"/>
                <a:cs typeface="+mn-cs"/>
              </a:rPr>
              <a:t>/10.1016/j.mattod.2017.07.006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“Recent advances in gas storage and separation using metal–organic frameworks”, Li, H., et. al., Materials Today, Vol. 21, Issue 2, March 2018, pp. 108-121, </a:t>
            </a:r>
            <a:r>
              <a:rPr lang="en-US" sz="1200" u="sng" kern="1200" dirty="0">
                <a:solidFill>
                  <a:schemeClr val="tx1"/>
                </a:solidFill>
                <a:effectLst/>
                <a:latin typeface="+mn-lt"/>
                <a:ea typeface="+mn-ea"/>
                <a:cs typeface="+mn-cs"/>
                <a:hlinkClick r:id="rId3" tooltip="Persistent link using digital object identifier"/>
              </a:rPr>
              <a:t>https://doi.org/10.1016/j.mattod.2017.07.006</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0F87D83-502F-494A-88CE-69191304B63F}" type="slidenum">
              <a:rPr lang="en-US" smtClean="0"/>
              <a:t>38</a:t>
            </a:fld>
            <a:endParaRPr lang="en-US"/>
          </a:p>
        </p:txBody>
      </p:sp>
    </p:spTree>
    <p:extLst>
      <p:ext uri="{BB962C8B-B14F-4D97-AF65-F5344CB8AC3E}">
        <p14:creationId xmlns:p14="http://schemas.microsoft.com/office/powerpoint/2010/main" val="623008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F87D83-502F-494A-88CE-69191304B63F}" type="slidenum">
              <a:rPr lang="en-US" smtClean="0"/>
              <a:t>39</a:t>
            </a:fld>
            <a:endParaRPr lang="en-US"/>
          </a:p>
        </p:txBody>
      </p:sp>
    </p:spTree>
    <p:extLst>
      <p:ext uri="{BB962C8B-B14F-4D97-AF65-F5344CB8AC3E}">
        <p14:creationId xmlns:p14="http://schemas.microsoft.com/office/powerpoint/2010/main" val="96302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a:t>
            </a:r>
            <a:r>
              <a:rPr lang="en-US" dirty="0" err="1"/>
              <a:t>europa.eu</a:t>
            </a:r>
            <a:r>
              <a:rPr lang="en-US" dirty="0"/>
              <a:t>/rapid/press-release_MEMO-10-263_en.htm</a:t>
            </a:r>
          </a:p>
          <a:p>
            <a:endParaRPr lang="en-US" dirty="0"/>
          </a:p>
          <a:p>
            <a:r>
              <a:rPr lang="en-US" sz="1200" b="0" i="0" kern="1200" dirty="0">
                <a:solidFill>
                  <a:schemeClr val="tx1"/>
                </a:solidFill>
                <a:effectLst/>
                <a:latin typeface="+mn-lt"/>
                <a:ea typeface="+mn-ea"/>
                <a:cs typeface="+mn-cs"/>
              </a:rPr>
              <a:t>For the critical raw materials, their </a:t>
            </a:r>
            <a:r>
              <a:rPr lang="en-US" sz="1200" b="1" i="0" kern="1200" dirty="0">
                <a:solidFill>
                  <a:schemeClr val="tx1"/>
                </a:solidFill>
                <a:effectLst/>
                <a:latin typeface="+mn-lt"/>
                <a:ea typeface="+mn-ea"/>
                <a:cs typeface="+mn-cs"/>
              </a:rPr>
              <a:t>high supply risk</a:t>
            </a:r>
            <a:r>
              <a:rPr lang="en-US" sz="1200" b="0" i="0" kern="1200" dirty="0">
                <a:solidFill>
                  <a:schemeClr val="tx1"/>
                </a:solidFill>
                <a:effectLst/>
                <a:latin typeface="+mn-lt"/>
                <a:ea typeface="+mn-ea"/>
                <a:cs typeface="+mn-cs"/>
              </a:rPr>
              <a:t> is mainly due to the fact that a high share of the worldwide production comes from China (antimony, fluorspar, gallium, germanium, graphite, indium, magnesium, rare earths, tungsten), Russia (PGM), the Democratic Republic of Congo (cobalt, tantalum) and Brazil (niobium and tantalum). This production concentration, in many cases, is compounded by low substitutability and low recycling rates.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One of the most powerful forces influencing the economic importance of raw materials in the future is technological change. In many cases, their rapid diffusion can drastically increase the demand for certain raw materials. Based on a study commissioned by the German Federal Ministry of Economics and Technology, the demand from driving emerging technologies is expected to evolve sometimes very rapidly by 2030.</a:t>
            </a:r>
            <a:endParaRPr lang="en-US" dirty="0"/>
          </a:p>
        </p:txBody>
      </p:sp>
      <p:sp>
        <p:nvSpPr>
          <p:cNvPr id="4" name="Slide Number Placeholder 3"/>
          <p:cNvSpPr>
            <a:spLocks noGrp="1"/>
          </p:cNvSpPr>
          <p:nvPr>
            <p:ph type="sldNum" sz="quarter" idx="10"/>
          </p:nvPr>
        </p:nvSpPr>
        <p:spPr/>
        <p:txBody>
          <a:bodyPr/>
          <a:lstStyle/>
          <a:p>
            <a:fld id="{ADA74212-DB77-7B41-A786-AC628206B4E9}" type="slidenum">
              <a:rPr lang="en-US" smtClean="0"/>
              <a:t>45</a:t>
            </a:fld>
            <a:endParaRPr lang="en-US"/>
          </a:p>
        </p:txBody>
      </p:sp>
    </p:spTree>
    <p:extLst>
      <p:ext uri="{BB962C8B-B14F-4D97-AF65-F5344CB8AC3E}">
        <p14:creationId xmlns:p14="http://schemas.microsoft.com/office/powerpoint/2010/main" val="2420832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ideal catalyst would be the overlap area!!</a:t>
            </a:r>
          </a:p>
        </p:txBody>
      </p:sp>
      <p:sp>
        <p:nvSpPr>
          <p:cNvPr id="4" name="Slide Number Placeholder 3"/>
          <p:cNvSpPr>
            <a:spLocks noGrp="1"/>
          </p:cNvSpPr>
          <p:nvPr>
            <p:ph type="sldNum" sz="quarter" idx="5"/>
          </p:nvPr>
        </p:nvSpPr>
        <p:spPr/>
        <p:txBody>
          <a:bodyPr/>
          <a:lstStyle/>
          <a:p>
            <a:fld id="{10F87D83-502F-494A-88CE-69191304B63F}" type="slidenum">
              <a:rPr lang="en-US" smtClean="0"/>
              <a:t>46</a:t>
            </a:fld>
            <a:endParaRPr lang="en-US"/>
          </a:p>
        </p:txBody>
      </p:sp>
    </p:spTree>
    <p:extLst>
      <p:ext uri="{BB962C8B-B14F-4D97-AF65-F5344CB8AC3E}">
        <p14:creationId xmlns:p14="http://schemas.microsoft.com/office/powerpoint/2010/main" val="2027302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information on Non-precious metal catalysis, see the Organic Process Research &amp; Development special issue : https://</a:t>
            </a:r>
            <a:r>
              <a:rPr lang="en-US" dirty="0" err="1"/>
              <a:t>pubs.acs.org</a:t>
            </a:r>
            <a:r>
              <a:rPr lang="en-US" dirty="0"/>
              <a:t>/toc/</a:t>
            </a:r>
            <a:r>
              <a:rPr lang="en-US" dirty="0" err="1"/>
              <a:t>oprdfk</a:t>
            </a:r>
            <a:r>
              <a:rPr lang="en-US" dirty="0"/>
              <a:t>/19/10 </a:t>
            </a:r>
          </a:p>
          <a:p>
            <a:endParaRPr lang="en-US" dirty="0"/>
          </a:p>
          <a:p>
            <a:r>
              <a:rPr lang="en-US" dirty="0"/>
              <a:t>And</a:t>
            </a:r>
          </a:p>
          <a:p>
            <a:endParaRPr lang="en-US" dirty="0"/>
          </a:p>
          <a:p>
            <a:r>
              <a:rPr lang="en-US" i="1" dirty="0"/>
              <a:t>Getting Down to Earth: The Renaissance of Catalysis with Abundant Metals, Acc. Chem. Res.</a:t>
            </a:r>
            <a:r>
              <a:rPr lang="en-US" dirty="0"/>
              <a:t>, 2015, 48 (9), pp 2495–2495</a:t>
            </a:r>
          </a:p>
          <a:p>
            <a:r>
              <a:rPr lang="en-US" b="1" dirty="0"/>
              <a:t>DOI: </a:t>
            </a:r>
            <a:r>
              <a:rPr lang="en-US" dirty="0"/>
              <a:t>10.1021/acs.accounts.5b00385, https://</a:t>
            </a:r>
            <a:r>
              <a:rPr lang="en-US" dirty="0" err="1"/>
              <a:t>pubs.acs.org</a:t>
            </a:r>
            <a:r>
              <a:rPr lang="en-US" dirty="0"/>
              <a:t>/</a:t>
            </a:r>
            <a:r>
              <a:rPr lang="en-US" dirty="0" err="1"/>
              <a:t>doi</a:t>
            </a:r>
            <a:r>
              <a:rPr lang="en-US" dirty="0"/>
              <a:t>/abs/10.1021/acs.accounts.5b00385# </a:t>
            </a:r>
          </a:p>
          <a:p>
            <a:endParaRPr lang="en-US" dirty="0"/>
          </a:p>
        </p:txBody>
      </p:sp>
      <p:sp>
        <p:nvSpPr>
          <p:cNvPr id="4" name="Slide Number Placeholder 3"/>
          <p:cNvSpPr>
            <a:spLocks noGrp="1"/>
          </p:cNvSpPr>
          <p:nvPr>
            <p:ph type="sldNum" sz="quarter" idx="10"/>
          </p:nvPr>
        </p:nvSpPr>
        <p:spPr/>
        <p:txBody>
          <a:bodyPr/>
          <a:lstStyle/>
          <a:p>
            <a:fld id="{0BA5770B-2526-40D7-9F57-E16D00AA15AE}" type="slidenum">
              <a:rPr lang="en-US" smtClean="0"/>
              <a:t>47</a:t>
            </a:fld>
            <a:endParaRPr lang="en-US"/>
          </a:p>
        </p:txBody>
      </p:sp>
    </p:spTree>
    <p:extLst>
      <p:ext uri="{BB962C8B-B14F-4D97-AF65-F5344CB8AC3E}">
        <p14:creationId xmlns:p14="http://schemas.microsoft.com/office/powerpoint/2010/main" val="2377091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Pd is used catalytically,</a:t>
            </a:r>
            <a:r>
              <a:rPr lang="en-US" baseline="0" dirty="0"/>
              <a:t> in small amount, to carry out the reaction</a:t>
            </a:r>
            <a:br>
              <a:rPr lang="en-US" baseline="0" dirty="0"/>
            </a:br>
            <a:r>
              <a:rPr lang="en-US" baseline="0" dirty="0"/>
              <a:t>In some cases, Pd needs NOT to be purified </a:t>
            </a:r>
            <a:endParaRPr lang="en-US" dirty="0"/>
          </a:p>
        </p:txBody>
      </p:sp>
      <p:sp>
        <p:nvSpPr>
          <p:cNvPr id="4" name="Slide Number Placeholder 3"/>
          <p:cNvSpPr>
            <a:spLocks noGrp="1"/>
          </p:cNvSpPr>
          <p:nvPr>
            <p:ph type="sldNum" sz="quarter" idx="10"/>
          </p:nvPr>
        </p:nvSpPr>
        <p:spPr/>
        <p:txBody>
          <a:bodyPr/>
          <a:lstStyle/>
          <a:p>
            <a:fld id="{0BA5770B-2526-40D7-9F57-E16D00AA15AE}" type="slidenum">
              <a:rPr lang="en-US" smtClean="0"/>
              <a:t>48</a:t>
            </a:fld>
            <a:endParaRPr lang="en-US"/>
          </a:p>
        </p:txBody>
      </p:sp>
    </p:spTree>
    <p:extLst>
      <p:ext uri="{BB962C8B-B14F-4D97-AF65-F5344CB8AC3E}">
        <p14:creationId xmlns:p14="http://schemas.microsoft.com/office/powerpoint/2010/main" val="21106461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28000">
              <a:schemeClr val="bg1"/>
            </a:gs>
            <a:gs pos="71000">
              <a:schemeClr val="bg1"/>
            </a:gs>
            <a:gs pos="48000">
              <a:schemeClr val="accent3">
                <a:lumMod val="20000"/>
                <a:lumOff val="80000"/>
                <a:alpha val="29000"/>
              </a:schemeClr>
            </a:gs>
          </a:gsLst>
          <a:lin ang="162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64C1B-6864-DF41-876F-7A3FE53A4021}"/>
              </a:ext>
            </a:extLst>
          </p:cNvPr>
          <p:cNvSpPr>
            <a:spLocks noGrp="1"/>
          </p:cNvSpPr>
          <p:nvPr>
            <p:ph type="ctrTitle"/>
          </p:nvPr>
        </p:nvSpPr>
        <p:spPr>
          <a:xfrm>
            <a:off x="1524000" y="2192038"/>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E4CB47C-3A2A-0D41-A163-90FBD398236C}"/>
              </a:ext>
            </a:extLst>
          </p:cNvPr>
          <p:cNvSpPr>
            <a:spLocks noGrp="1"/>
          </p:cNvSpPr>
          <p:nvPr>
            <p:ph type="subTitle" idx="1"/>
          </p:nvPr>
        </p:nvSpPr>
        <p:spPr>
          <a:xfrm>
            <a:off x="1524000" y="4761780"/>
            <a:ext cx="9144000" cy="937883"/>
          </a:xfrm>
        </p:spPr>
        <p:txBody>
          <a:bodyPr/>
          <a:lstStyle>
            <a:lvl1pPr marL="0" indent="0" algn="ctr">
              <a:buNone/>
              <a:defRPr sz="24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DA9FA16A-B15E-C84A-9010-2656FB4BDD29}"/>
              </a:ext>
            </a:extLst>
          </p:cNvPr>
          <p:cNvSpPr>
            <a:spLocks noGrp="1"/>
          </p:cNvSpPr>
          <p:nvPr>
            <p:ph type="sldNum" sz="quarter" idx="12"/>
          </p:nvPr>
        </p:nvSpPr>
        <p:spPr/>
        <p:txBody>
          <a:bodyPr/>
          <a:lstStyle/>
          <a:p>
            <a:fld id="{7FC1B1FC-28D5-1941-A781-1AB2CBD52035}" type="slidenum">
              <a:rPr lang="en-US" smtClean="0"/>
              <a:t>‹#›</a:t>
            </a:fld>
            <a:endParaRPr lang="en-US"/>
          </a:p>
        </p:txBody>
      </p:sp>
      <p:pic>
        <p:nvPicPr>
          <p:cNvPr id="8" name="Picture 7">
            <a:extLst>
              <a:ext uri="{FF2B5EF4-FFF2-40B4-BE49-F238E27FC236}">
                <a16:creationId xmlns:a16="http://schemas.microsoft.com/office/drawing/2014/main" id="{AADC5850-73E2-DE45-9B77-BAF8951CCB74}"/>
              </a:ext>
            </a:extLst>
          </p:cNvPr>
          <p:cNvPicPr>
            <a:picLocks noChangeAspect="1"/>
          </p:cNvPicPr>
          <p:nvPr userDrawn="1"/>
        </p:nvPicPr>
        <p:blipFill>
          <a:blip r:embed="rId2"/>
          <a:stretch>
            <a:fillRect/>
          </a:stretch>
        </p:blipFill>
        <p:spPr>
          <a:xfrm>
            <a:off x="398253" y="824023"/>
            <a:ext cx="4001219" cy="711328"/>
          </a:xfrm>
          <a:prstGeom prst="rect">
            <a:avLst/>
          </a:prstGeom>
        </p:spPr>
      </p:pic>
      <p:pic>
        <p:nvPicPr>
          <p:cNvPr id="10" name="Picture 9">
            <a:extLst>
              <a:ext uri="{FF2B5EF4-FFF2-40B4-BE49-F238E27FC236}">
                <a16:creationId xmlns:a16="http://schemas.microsoft.com/office/drawing/2014/main" id="{7518DC9D-857A-EA46-B0C0-2B50520A55F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37490" y="463064"/>
            <a:ext cx="644106" cy="945041"/>
          </a:xfrm>
          <a:prstGeom prst="rect">
            <a:avLst/>
          </a:prstGeom>
        </p:spPr>
      </p:pic>
      <p:sp>
        <p:nvSpPr>
          <p:cNvPr id="11" name="TextBox 10">
            <a:extLst>
              <a:ext uri="{FF2B5EF4-FFF2-40B4-BE49-F238E27FC236}">
                <a16:creationId xmlns:a16="http://schemas.microsoft.com/office/drawing/2014/main" id="{3BB9C9F5-C3C1-6949-ABC3-29D642A9654B}"/>
              </a:ext>
            </a:extLst>
          </p:cNvPr>
          <p:cNvSpPr txBox="1"/>
          <p:nvPr userDrawn="1"/>
        </p:nvSpPr>
        <p:spPr>
          <a:xfrm>
            <a:off x="5181596" y="877451"/>
            <a:ext cx="3674852" cy="584775"/>
          </a:xfrm>
          <a:prstGeom prst="rect">
            <a:avLst/>
          </a:prstGeom>
          <a:noFill/>
        </p:spPr>
        <p:txBody>
          <a:bodyPr wrap="square" rtlCol="0">
            <a:spAutoFit/>
          </a:bodyPr>
          <a:lstStyle/>
          <a:p>
            <a:r>
              <a:rPr lang="en-US" sz="1600" dirty="0">
                <a:solidFill>
                  <a:srgbClr val="002060"/>
                </a:solidFill>
                <a:latin typeface="Corbel" panose="020B0503020204020204" pitchFamily="34" charset="0"/>
                <a:ea typeface="Bodoni Ornaments" pitchFamily="2" charset="0"/>
                <a:cs typeface="Baghdad" pitchFamily="2" charset="-78"/>
              </a:rPr>
              <a:t>Center For Green Chemistry </a:t>
            </a:r>
          </a:p>
          <a:p>
            <a:r>
              <a:rPr lang="en-US" sz="1600" dirty="0">
                <a:solidFill>
                  <a:srgbClr val="002060"/>
                </a:solidFill>
                <a:latin typeface="Corbel" panose="020B0503020204020204" pitchFamily="34" charset="0"/>
                <a:ea typeface="Bodoni Ornaments" pitchFamily="2" charset="0"/>
                <a:cs typeface="Baghdad" pitchFamily="2" charset="-78"/>
              </a:rPr>
              <a:t>and Green Engineering at Yale</a:t>
            </a:r>
          </a:p>
        </p:txBody>
      </p:sp>
      <p:pic>
        <p:nvPicPr>
          <p:cNvPr id="14" name="Picture 13">
            <a:extLst>
              <a:ext uri="{FF2B5EF4-FFF2-40B4-BE49-F238E27FC236}">
                <a16:creationId xmlns:a16="http://schemas.microsoft.com/office/drawing/2014/main" id="{C38C637F-429E-DB4E-A329-FD5E0A2BBFCF}"/>
              </a:ext>
            </a:extLst>
          </p:cNvPr>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a:ext>
            </a:extLst>
          </a:blip>
          <a:srcRect t="33849" b="36966"/>
          <a:stretch/>
        </p:blipFill>
        <p:spPr>
          <a:xfrm>
            <a:off x="8153400" y="602713"/>
            <a:ext cx="3353709" cy="984397"/>
          </a:xfrm>
          <a:prstGeom prst="rect">
            <a:avLst/>
          </a:prstGeom>
        </p:spPr>
      </p:pic>
    </p:spTree>
    <p:extLst>
      <p:ext uri="{BB962C8B-B14F-4D97-AF65-F5344CB8AC3E}">
        <p14:creationId xmlns:p14="http://schemas.microsoft.com/office/powerpoint/2010/main" val="4071011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bg>
      <p:bgRef idx="1001">
        <a:schemeClr val="bg1"/>
      </p:bgRef>
    </p:bg>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38A42F44-BC79-7F4B-A0A9-17AFDFF6A04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AB8341C-89C7-214A-B1A0-C7C64858356A}"/>
              </a:ext>
            </a:extLst>
          </p:cNvPr>
          <p:cNvSpPr>
            <a:spLocks noGrp="1"/>
          </p:cNvSpPr>
          <p:nvPr>
            <p:ph type="sldNum" sz="quarter" idx="12"/>
          </p:nvPr>
        </p:nvSpPr>
        <p:spPr/>
        <p:txBody>
          <a:bodyPr/>
          <a:lstStyle/>
          <a:p>
            <a:fld id="{7FC1B1FC-28D5-1941-A781-1AB2CBD52035}" type="slidenum">
              <a:rPr lang="en-US" smtClean="0"/>
              <a:t>‹#›</a:t>
            </a:fld>
            <a:endParaRPr lang="en-US"/>
          </a:p>
        </p:txBody>
      </p:sp>
      <p:sp>
        <p:nvSpPr>
          <p:cNvPr id="10" name="Title 1">
            <a:extLst>
              <a:ext uri="{FF2B5EF4-FFF2-40B4-BE49-F238E27FC236}">
                <a16:creationId xmlns:a16="http://schemas.microsoft.com/office/drawing/2014/main" id="{F86F49F5-B43C-7943-BA50-D48E9B7545E8}"/>
              </a:ext>
            </a:extLst>
          </p:cNvPr>
          <p:cNvSpPr>
            <a:spLocks noGrp="1"/>
          </p:cNvSpPr>
          <p:nvPr>
            <p:ph type="title"/>
          </p:nvPr>
        </p:nvSpPr>
        <p:spPr>
          <a:xfrm>
            <a:off x="838200" y="17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11" name="Straight Connector 10">
            <a:extLst>
              <a:ext uri="{FF2B5EF4-FFF2-40B4-BE49-F238E27FC236}">
                <a16:creationId xmlns:a16="http://schemas.microsoft.com/office/drawing/2014/main" id="{CCA03329-2166-D74E-8790-205799C81EC7}"/>
              </a:ext>
            </a:extLst>
          </p:cNvPr>
          <p:cNvCxnSpPr>
            <a:cxnSpLocks/>
          </p:cNvCxnSpPr>
          <p:nvPr userDrawn="1"/>
        </p:nvCxnSpPr>
        <p:spPr>
          <a:xfrm>
            <a:off x="838200" y="1291385"/>
            <a:ext cx="8093529" cy="0"/>
          </a:xfrm>
          <a:prstGeom prst="line">
            <a:avLst/>
          </a:prstGeom>
          <a:ln>
            <a:gradFill flip="none" rotWithShape="1">
              <a:gsLst>
                <a:gs pos="0">
                  <a:schemeClr val="accent1">
                    <a:lumMod val="5000"/>
                    <a:lumOff val="95000"/>
                    <a:alpha val="50000"/>
                  </a:schemeClr>
                </a:gs>
                <a:gs pos="60000">
                  <a:schemeClr val="accent5"/>
                </a:gs>
              </a:gsLst>
              <a:lin ang="10800000" scaled="1"/>
              <a:tileRect/>
            </a:gradFill>
          </a:ln>
        </p:spPr>
        <p:style>
          <a:lnRef idx="1">
            <a:schemeClr val="accent5"/>
          </a:lnRef>
          <a:fillRef idx="0">
            <a:schemeClr val="accent5"/>
          </a:fillRef>
          <a:effectRef idx="0">
            <a:schemeClr val="accent5"/>
          </a:effectRef>
          <a:fontRef idx="minor">
            <a:schemeClr val="tx1"/>
          </a:fontRef>
        </p:style>
      </p:cxnSp>
      <p:cxnSp>
        <p:nvCxnSpPr>
          <p:cNvPr id="12" name="Straight Connector 11">
            <a:extLst>
              <a:ext uri="{FF2B5EF4-FFF2-40B4-BE49-F238E27FC236}">
                <a16:creationId xmlns:a16="http://schemas.microsoft.com/office/drawing/2014/main" id="{C6D20731-5A2D-9D41-8A3F-660B56861403}"/>
              </a:ext>
            </a:extLst>
          </p:cNvPr>
          <p:cNvCxnSpPr>
            <a:cxnSpLocks/>
          </p:cNvCxnSpPr>
          <p:nvPr userDrawn="1"/>
        </p:nvCxnSpPr>
        <p:spPr>
          <a:xfrm>
            <a:off x="827315" y="1355160"/>
            <a:ext cx="9884228" cy="0"/>
          </a:xfrm>
          <a:prstGeom prst="line">
            <a:avLst/>
          </a:prstGeom>
          <a:ln>
            <a:gradFill flip="none" rotWithShape="1">
              <a:gsLst>
                <a:gs pos="0">
                  <a:schemeClr val="accent1">
                    <a:lumMod val="5000"/>
                    <a:lumOff val="95000"/>
                    <a:alpha val="50000"/>
                  </a:schemeClr>
                </a:gs>
                <a:gs pos="60000">
                  <a:schemeClr val="accent4"/>
                </a:gs>
              </a:gsLst>
              <a:lin ang="10800000" scaled="1"/>
              <a:tileRect/>
            </a:gradFill>
          </a:ln>
        </p:spPr>
        <p:style>
          <a:lnRef idx="1">
            <a:schemeClr val="accent4"/>
          </a:lnRef>
          <a:fillRef idx="0">
            <a:schemeClr val="accent4"/>
          </a:fillRef>
          <a:effectRef idx="0">
            <a:schemeClr val="accent4"/>
          </a:effectRef>
          <a:fontRef idx="minor">
            <a:schemeClr val="tx1"/>
          </a:fontRef>
        </p:style>
      </p:cxnSp>
      <p:cxnSp>
        <p:nvCxnSpPr>
          <p:cNvPr id="13" name="Straight Connector 12">
            <a:extLst>
              <a:ext uri="{FF2B5EF4-FFF2-40B4-BE49-F238E27FC236}">
                <a16:creationId xmlns:a16="http://schemas.microsoft.com/office/drawing/2014/main" id="{8039FA56-C3E4-874B-9B4B-14817B001C7C}"/>
              </a:ext>
            </a:extLst>
          </p:cNvPr>
          <p:cNvCxnSpPr>
            <a:cxnSpLocks/>
          </p:cNvCxnSpPr>
          <p:nvPr userDrawn="1"/>
        </p:nvCxnSpPr>
        <p:spPr>
          <a:xfrm>
            <a:off x="832758" y="1418935"/>
            <a:ext cx="10521042" cy="0"/>
          </a:xfrm>
          <a:prstGeom prst="line">
            <a:avLst/>
          </a:prstGeom>
          <a:ln>
            <a:gradFill flip="none" rotWithShape="1">
              <a:gsLst>
                <a:gs pos="0">
                  <a:schemeClr val="accent1">
                    <a:lumMod val="5000"/>
                    <a:lumOff val="95000"/>
                    <a:alpha val="50000"/>
                  </a:schemeClr>
                </a:gs>
                <a:gs pos="60000">
                  <a:schemeClr val="accent3"/>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433947003"/>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B6758E-AF18-F84B-A585-C08AC818F1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239E3D-67C9-0A4E-8ADB-3CD08C501A8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3CA4158-6399-B54C-AA71-81A9BD888A6B}"/>
              </a:ext>
            </a:extLst>
          </p:cNvPr>
          <p:cNvSpPr>
            <a:spLocks noGrp="1"/>
          </p:cNvSpPr>
          <p:nvPr>
            <p:ph type="sldNum" sz="quarter" idx="12"/>
          </p:nvPr>
        </p:nvSpPr>
        <p:spPr/>
        <p:txBody>
          <a:bodyPr/>
          <a:lstStyle/>
          <a:p>
            <a:fld id="{7FC1B1FC-28D5-1941-A781-1AB2CBD52035}" type="slidenum">
              <a:rPr lang="en-US" smtClean="0"/>
              <a:t>‹#›</a:t>
            </a:fld>
            <a:endParaRPr lang="en-US"/>
          </a:p>
        </p:txBody>
      </p:sp>
    </p:spTree>
    <p:extLst>
      <p:ext uri="{BB962C8B-B14F-4D97-AF65-F5344CB8AC3E}">
        <p14:creationId xmlns:p14="http://schemas.microsoft.com/office/powerpoint/2010/main" val="9366609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E6AF8-B7AA-7346-AC50-CFADEB71D650}"/>
              </a:ext>
            </a:extLst>
          </p:cNvPr>
          <p:cNvSpPr>
            <a:spLocks noGrp="1"/>
          </p:cNvSpPr>
          <p:nvPr>
            <p:ph type="title"/>
          </p:nvPr>
        </p:nvSpPr>
        <p:spPr>
          <a:xfrm>
            <a:off x="838200" y="17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B9E0161-8239-9948-97DD-EEE29AD78059}"/>
              </a:ext>
            </a:extLst>
          </p:cNvPr>
          <p:cNvSpPr>
            <a:spLocks noGrp="1"/>
          </p:cNvSpPr>
          <p:nvPr>
            <p:ph idx="1"/>
          </p:nvPr>
        </p:nvSpPr>
        <p:spPr>
          <a:xfrm>
            <a:off x="838200" y="1750132"/>
            <a:ext cx="10515600" cy="42012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AA5D9A7-5D32-CB4E-9742-19D55408F015}"/>
              </a:ext>
            </a:extLst>
          </p:cNvPr>
          <p:cNvSpPr>
            <a:spLocks noGrp="1"/>
          </p:cNvSpPr>
          <p:nvPr>
            <p:ph type="sldNum" sz="quarter" idx="12"/>
          </p:nvPr>
        </p:nvSpPr>
        <p:spPr/>
        <p:txBody>
          <a:bodyPr/>
          <a:lstStyle/>
          <a:p>
            <a:fld id="{7FC1B1FC-28D5-1941-A781-1AB2CBD52035}" type="slidenum">
              <a:rPr lang="en-US" smtClean="0"/>
              <a:t>‹#›</a:t>
            </a:fld>
            <a:endParaRPr lang="en-US"/>
          </a:p>
        </p:txBody>
      </p:sp>
      <p:cxnSp>
        <p:nvCxnSpPr>
          <p:cNvPr id="7" name="Straight Connector 6">
            <a:extLst>
              <a:ext uri="{FF2B5EF4-FFF2-40B4-BE49-F238E27FC236}">
                <a16:creationId xmlns:a16="http://schemas.microsoft.com/office/drawing/2014/main" id="{3C50BF42-6BEC-3940-BA96-2C84E2C801E1}"/>
              </a:ext>
            </a:extLst>
          </p:cNvPr>
          <p:cNvCxnSpPr>
            <a:cxnSpLocks/>
          </p:cNvCxnSpPr>
          <p:nvPr userDrawn="1"/>
        </p:nvCxnSpPr>
        <p:spPr>
          <a:xfrm>
            <a:off x="838200" y="1291385"/>
            <a:ext cx="8093529" cy="0"/>
          </a:xfrm>
          <a:prstGeom prst="line">
            <a:avLst/>
          </a:prstGeom>
          <a:ln>
            <a:gradFill flip="none" rotWithShape="1">
              <a:gsLst>
                <a:gs pos="0">
                  <a:schemeClr val="accent1">
                    <a:lumMod val="5000"/>
                    <a:lumOff val="95000"/>
                    <a:alpha val="50000"/>
                  </a:schemeClr>
                </a:gs>
                <a:gs pos="60000">
                  <a:schemeClr val="accent5"/>
                </a:gs>
              </a:gsLst>
              <a:lin ang="10800000" scaled="1"/>
              <a:tileRect/>
            </a:gradFill>
          </a:ln>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0B8AB681-BF74-3A40-9BB6-8671DE36C2BE}"/>
              </a:ext>
            </a:extLst>
          </p:cNvPr>
          <p:cNvCxnSpPr>
            <a:cxnSpLocks/>
          </p:cNvCxnSpPr>
          <p:nvPr userDrawn="1"/>
        </p:nvCxnSpPr>
        <p:spPr>
          <a:xfrm>
            <a:off x="827315" y="1355160"/>
            <a:ext cx="9884228" cy="0"/>
          </a:xfrm>
          <a:prstGeom prst="line">
            <a:avLst/>
          </a:prstGeom>
          <a:ln>
            <a:gradFill flip="none" rotWithShape="1">
              <a:gsLst>
                <a:gs pos="0">
                  <a:schemeClr val="accent1">
                    <a:lumMod val="5000"/>
                    <a:lumOff val="95000"/>
                    <a:alpha val="50000"/>
                  </a:schemeClr>
                </a:gs>
                <a:gs pos="60000">
                  <a:schemeClr val="accent4"/>
                </a:gs>
              </a:gsLst>
              <a:lin ang="10800000" scaled="1"/>
              <a:tileRect/>
            </a:gradFill>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id="{03095283-C1FA-C94C-A02C-DF500D23C50F}"/>
              </a:ext>
            </a:extLst>
          </p:cNvPr>
          <p:cNvCxnSpPr>
            <a:cxnSpLocks/>
          </p:cNvCxnSpPr>
          <p:nvPr userDrawn="1"/>
        </p:nvCxnSpPr>
        <p:spPr>
          <a:xfrm>
            <a:off x="832758" y="1418935"/>
            <a:ext cx="10521042" cy="0"/>
          </a:xfrm>
          <a:prstGeom prst="line">
            <a:avLst/>
          </a:prstGeom>
          <a:ln>
            <a:gradFill flip="none" rotWithShape="1">
              <a:gsLst>
                <a:gs pos="0">
                  <a:schemeClr val="accent1">
                    <a:lumMod val="5000"/>
                    <a:lumOff val="95000"/>
                    <a:alpha val="50000"/>
                  </a:schemeClr>
                </a:gs>
                <a:gs pos="60000">
                  <a:schemeClr val="accent3"/>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81509407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0C18C-79CE-FD40-99A9-B7E86545D0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3885D8-026B-E240-B5BD-E2864685B8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56B46E09-C6DE-6A44-AD21-E51CBBDE0AAE}"/>
              </a:ext>
            </a:extLst>
          </p:cNvPr>
          <p:cNvSpPr>
            <a:spLocks noGrp="1"/>
          </p:cNvSpPr>
          <p:nvPr>
            <p:ph type="sldNum" sz="quarter" idx="12"/>
          </p:nvPr>
        </p:nvSpPr>
        <p:spPr/>
        <p:txBody>
          <a:bodyPr/>
          <a:lstStyle/>
          <a:p>
            <a:fld id="{7FC1B1FC-28D5-1941-A781-1AB2CBD52035}" type="slidenum">
              <a:rPr lang="en-US" smtClean="0"/>
              <a:t>‹#›</a:t>
            </a:fld>
            <a:endParaRPr lang="en-US"/>
          </a:p>
        </p:txBody>
      </p:sp>
    </p:spTree>
    <p:extLst>
      <p:ext uri="{BB962C8B-B14F-4D97-AF65-F5344CB8AC3E}">
        <p14:creationId xmlns:p14="http://schemas.microsoft.com/office/powerpoint/2010/main" val="415438614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1F017D-ABCE-5746-A9E0-B38B4DC9A00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5AF57A-6649-A443-82B5-5B3222A793D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F9276E91-7C34-0E41-ADBB-BF83A632669A}"/>
              </a:ext>
            </a:extLst>
          </p:cNvPr>
          <p:cNvSpPr>
            <a:spLocks noGrp="1"/>
          </p:cNvSpPr>
          <p:nvPr>
            <p:ph type="sldNum" sz="quarter" idx="12"/>
          </p:nvPr>
        </p:nvSpPr>
        <p:spPr/>
        <p:txBody>
          <a:bodyPr/>
          <a:lstStyle/>
          <a:p>
            <a:fld id="{7FC1B1FC-28D5-1941-A781-1AB2CBD52035}" type="slidenum">
              <a:rPr lang="en-US" smtClean="0"/>
              <a:t>‹#›</a:t>
            </a:fld>
            <a:endParaRPr lang="en-US"/>
          </a:p>
        </p:txBody>
      </p:sp>
      <p:sp>
        <p:nvSpPr>
          <p:cNvPr id="11" name="Title 1">
            <a:extLst>
              <a:ext uri="{FF2B5EF4-FFF2-40B4-BE49-F238E27FC236}">
                <a16:creationId xmlns:a16="http://schemas.microsoft.com/office/drawing/2014/main" id="{E6DC5E7D-3955-F147-AC39-66524DFFC4EA}"/>
              </a:ext>
            </a:extLst>
          </p:cNvPr>
          <p:cNvSpPr>
            <a:spLocks noGrp="1"/>
          </p:cNvSpPr>
          <p:nvPr>
            <p:ph type="title"/>
          </p:nvPr>
        </p:nvSpPr>
        <p:spPr>
          <a:xfrm>
            <a:off x="838200" y="17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12" name="Straight Connector 11">
            <a:extLst>
              <a:ext uri="{FF2B5EF4-FFF2-40B4-BE49-F238E27FC236}">
                <a16:creationId xmlns:a16="http://schemas.microsoft.com/office/drawing/2014/main" id="{FF5EBF79-051A-AA43-A88C-24F9F9CB5791}"/>
              </a:ext>
            </a:extLst>
          </p:cNvPr>
          <p:cNvCxnSpPr>
            <a:cxnSpLocks/>
          </p:cNvCxnSpPr>
          <p:nvPr userDrawn="1"/>
        </p:nvCxnSpPr>
        <p:spPr>
          <a:xfrm>
            <a:off x="838200" y="1291385"/>
            <a:ext cx="8093529" cy="0"/>
          </a:xfrm>
          <a:prstGeom prst="line">
            <a:avLst/>
          </a:prstGeom>
          <a:ln>
            <a:gradFill flip="none" rotWithShape="1">
              <a:gsLst>
                <a:gs pos="0">
                  <a:schemeClr val="accent1">
                    <a:lumMod val="5000"/>
                    <a:lumOff val="95000"/>
                    <a:alpha val="50000"/>
                  </a:schemeClr>
                </a:gs>
                <a:gs pos="60000">
                  <a:schemeClr val="accent5"/>
                </a:gs>
              </a:gsLst>
              <a:lin ang="10800000" scaled="1"/>
              <a:tileRect/>
            </a:gradFill>
          </a:ln>
        </p:spPr>
        <p:style>
          <a:lnRef idx="1">
            <a:schemeClr val="accent5"/>
          </a:lnRef>
          <a:fillRef idx="0">
            <a:schemeClr val="accent5"/>
          </a:fillRef>
          <a:effectRef idx="0">
            <a:schemeClr val="accent5"/>
          </a:effectRef>
          <a:fontRef idx="minor">
            <a:schemeClr val="tx1"/>
          </a:fontRef>
        </p:style>
      </p:cxnSp>
      <p:cxnSp>
        <p:nvCxnSpPr>
          <p:cNvPr id="13" name="Straight Connector 12">
            <a:extLst>
              <a:ext uri="{FF2B5EF4-FFF2-40B4-BE49-F238E27FC236}">
                <a16:creationId xmlns:a16="http://schemas.microsoft.com/office/drawing/2014/main" id="{B9082CA2-F6B3-1D42-AEBD-8082A9D4DBA2}"/>
              </a:ext>
            </a:extLst>
          </p:cNvPr>
          <p:cNvCxnSpPr>
            <a:cxnSpLocks/>
          </p:cNvCxnSpPr>
          <p:nvPr userDrawn="1"/>
        </p:nvCxnSpPr>
        <p:spPr>
          <a:xfrm>
            <a:off x="827315" y="1355160"/>
            <a:ext cx="9884228" cy="0"/>
          </a:xfrm>
          <a:prstGeom prst="line">
            <a:avLst/>
          </a:prstGeom>
          <a:ln>
            <a:gradFill flip="none" rotWithShape="1">
              <a:gsLst>
                <a:gs pos="0">
                  <a:schemeClr val="accent1">
                    <a:lumMod val="5000"/>
                    <a:lumOff val="95000"/>
                    <a:alpha val="50000"/>
                  </a:schemeClr>
                </a:gs>
                <a:gs pos="60000">
                  <a:schemeClr val="accent4"/>
                </a:gs>
              </a:gsLst>
              <a:lin ang="10800000" scaled="1"/>
              <a:tileRect/>
            </a:gradFill>
          </a:ln>
        </p:spPr>
        <p:style>
          <a:lnRef idx="1">
            <a:schemeClr val="accent4"/>
          </a:lnRef>
          <a:fillRef idx="0">
            <a:schemeClr val="accent4"/>
          </a:fillRef>
          <a:effectRef idx="0">
            <a:schemeClr val="accent4"/>
          </a:effectRef>
          <a:fontRef idx="minor">
            <a:schemeClr val="tx1"/>
          </a:fontRef>
        </p:style>
      </p:cxnSp>
      <p:cxnSp>
        <p:nvCxnSpPr>
          <p:cNvPr id="14" name="Straight Connector 13">
            <a:extLst>
              <a:ext uri="{FF2B5EF4-FFF2-40B4-BE49-F238E27FC236}">
                <a16:creationId xmlns:a16="http://schemas.microsoft.com/office/drawing/2014/main" id="{BC7C05F3-E838-E848-B614-1F4E6A263655}"/>
              </a:ext>
            </a:extLst>
          </p:cNvPr>
          <p:cNvCxnSpPr>
            <a:cxnSpLocks/>
          </p:cNvCxnSpPr>
          <p:nvPr userDrawn="1"/>
        </p:nvCxnSpPr>
        <p:spPr>
          <a:xfrm>
            <a:off x="832758" y="1418935"/>
            <a:ext cx="10521042" cy="0"/>
          </a:xfrm>
          <a:prstGeom prst="line">
            <a:avLst/>
          </a:prstGeom>
          <a:ln>
            <a:gradFill flip="none" rotWithShape="1">
              <a:gsLst>
                <a:gs pos="0">
                  <a:schemeClr val="accent1">
                    <a:lumMod val="5000"/>
                    <a:lumOff val="95000"/>
                    <a:alpha val="50000"/>
                  </a:schemeClr>
                </a:gs>
                <a:gs pos="60000">
                  <a:schemeClr val="accent3"/>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80210161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31D4869-718A-604B-B5B2-6679947339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C1C89A0-4A92-7A49-B4F6-9B93A9D4300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2AB146-9153-2E4F-AA85-729FC94311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73C46C2-E4CF-8F41-8DD1-37F5F438BE6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DD2A5A9E-A363-C249-AA41-41C70BFC1774}"/>
              </a:ext>
            </a:extLst>
          </p:cNvPr>
          <p:cNvSpPr>
            <a:spLocks noGrp="1"/>
          </p:cNvSpPr>
          <p:nvPr>
            <p:ph type="sldNum" sz="quarter" idx="12"/>
          </p:nvPr>
        </p:nvSpPr>
        <p:spPr/>
        <p:txBody>
          <a:bodyPr/>
          <a:lstStyle/>
          <a:p>
            <a:fld id="{7FC1B1FC-28D5-1941-A781-1AB2CBD52035}" type="slidenum">
              <a:rPr lang="en-US" smtClean="0"/>
              <a:t>‹#›</a:t>
            </a:fld>
            <a:endParaRPr lang="en-US"/>
          </a:p>
        </p:txBody>
      </p:sp>
      <p:sp>
        <p:nvSpPr>
          <p:cNvPr id="13" name="Title 1">
            <a:extLst>
              <a:ext uri="{FF2B5EF4-FFF2-40B4-BE49-F238E27FC236}">
                <a16:creationId xmlns:a16="http://schemas.microsoft.com/office/drawing/2014/main" id="{1BBA1F89-C84D-BF4F-A9BC-074FBABA387B}"/>
              </a:ext>
            </a:extLst>
          </p:cNvPr>
          <p:cNvSpPr>
            <a:spLocks noGrp="1"/>
          </p:cNvSpPr>
          <p:nvPr>
            <p:ph type="title"/>
          </p:nvPr>
        </p:nvSpPr>
        <p:spPr>
          <a:xfrm>
            <a:off x="838200" y="17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84B4CC71-0AF6-FB47-9882-BAB6EBF37B82}"/>
              </a:ext>
            </a:extLst>
          </p:cNvPr>
          <p:cNvCxnSpPr>
            <a:cxnSpLocks/>
          </p:cNvCxnSpPr>
          <p:nvPr userDrawn="1"/>
        </p:nvCxnSpPr>
        <p:spPr>
          <a:xfrm>
            <a:off x="838200" y="1291385"/>
            <a:ext cx="8093529" cy="0"/>
          </a:xfrm>
          <a:prstGeom prst="line">
            <a:avLst/>
          </a:prstGeom>
          <a:ln>
            <a:gradFill flip="none" rotWithShape="1">
              <a:gsLst>
                <a:gs pos="0">
                  <a:schemeClr val="accent1">
                    <a:lumMod val="5000"/>
                    <a:lumOff val="95000"/>
                    <a:alpha val="50000"/>
                  </a:schemeClr>
                </a:gs>
                <a:gs pos="60000">
                  <a:schemeClr val="accent5"/>
                </a:gs>
              </a:gsLst>
              <a:lin ang="10800000" scaled="1"/>
              <a:tileRect/>
            </a:gradFill>
          </a:ln>
        </p:spPr>
        <p:style>
          <a:lnRef idx="1">
            <a:schemeClr val="accent5"/>
          </a:lnRef>
          <a:fillRef idx="0">
            <a:schemeClr val="accent5"/>
          </a:fillRef>
          <a:effectRef idx="0">
            <a:schemeClr val="accent5"/>
          </a:effectRef>
          <a:fontRef idx="minor">
            <a:schemeClr val="tx1"/>
          </a:fontRef>
        </p:style>
      </p:cxnSp>
      <p:cxnSp>
        <p:nvCxnSpPr>
          <p:cNvPr id="15" name="Straight Connector 14">
            <a:extLst>
              <a:ext uri="{FF2B5EF4-FFF2-40B4-BE49-F238E27FC236}">
                <a16:creationId xmlns:a16="http://schemas.microsoft.com/office/drawing/2014/main" id="{A10EEFC7-52D9-024A-B075-C8E32A333BCD}"/>
              </a:ext>
            </a:extLst>
          </p:cNvPr>
          <p:cNvCxnSpPr>
            <a:cxnSpLocks/>
          </p:cNvCxnSpPr>
          <p:nvPr userDrawn="1"/>
        </p:nvCxnSpPr>
        <p:spPr>
          <a:xfrm>
            <a:off x="827315" y="1355160"/>
            <a:ext cx="9884228" cy="0"/>
          </a:xfrm>
          <a:prstGeom prst="line">
            <a:avLst/>
          </a:prstGeom>
          <a:ln>
            <a:gradFill flip="none" rotWithShape="1">
              <a:gsLst>
                <a:gs pos="0">
                  <a:schemeClr val="accent1">
                    <a:lumMod val="5000"/>
                    <a:lumOff val="95000"/>
                    <a:alpha val="50000"/>
                  </a:schemeClr>
                </a:gs>
                <a:gs pos="60000">
                  <a:schemeClr val="accent4"/>
                </a:gs>
              </a:gsLst>
              <a:lin ang="10800000" scaled="1"/>
              <a:tileRect/>
            </a:gradFill>
          </a:ln>
        </p:spPr>
        <p:style>
          <a:lnRef idx="1">
            <a:schemeClr val="accent4"/>
          </a:lnRef>
          <a:fillRef idx="0">
            <a:schemeClr val="accent4"/>
          </a:fillRef>
          <a:effectRef idx="0">
            <a:schemeClr val="accent4"/>
          </a:effectRef>
          <a:fontRef idx="minor">
            <a:schemeClr val="tx1"/>
          </a:fontRef>
        </p:style>
      </p:cxnSp>
      <p:cxnSp>
        <p:nvCxnSpPr>
          <p:cNvPr id="16" name="Straight Connector 15">
            <a:extLst>
              <a:ext uri="{FF2B5EF4-FFF2-40B4-BE49-F238E27FC236}">
                <a16:creationId xmlns:a16="http://schemas.microsoft.com/office/drawing/2014/main" id="{3B72A71F-E00A-A743-A233-2E66060D91C7}"/>
              </a:ext>
            </a:extLst>
          </p:cNvPr>
          <p:cNvCxnSpPr>
            <a:cxnSpLocks/>
          </p:cNvCxnSpPr>
          <p:nvPr userDrawn="1"/>
        </p:nvCxnSpPr>
        <p:spPr>
          <a:xfrm>
            <a:off x="832758" y="1418935"/>
            <a:ext cx="10521042" cy="0"/>
          </a:xfrm>
          <a:prstGeom prst="line">
            <a:avLst/>
          </a:prstGeom>
          <a:ln>
            <a:gradFill flip="none" rotWithShape="1">
              <a:gsLst>
                <a:gs pos="0">
                  <a:schemeClr val="accent1">
                    <a:lumMod val="5000"/>
                    <a:lumOff val="95000"/>
                    <a:alpha val="50000"/>
                  </a:schemeClr>
                </a:gs>
                <a:gs pos="60000">
                  <a:schemeClr val="accent3"/>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730251215"/>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51A2AFF-A88D-0940-BDF0-71CDE7A2740B}"/>
              </a:ext>
            </a:extLst>
          </p:cNvPr>
          <p:cNvSpPr>
            <a:spLocks noGrp="1"/>
          </p:cNvSpPr>
          <p:nvPr>
            <p:ph type="sldNum" sz="quarter" idx="12"/>
          </p:nvPr>
        </p:nvSpPr>
        <p:spPr/>
        <p:txBody>
          <a:bodyPr/>
          <a:lstStyle/>
          <a:p>
            <a:fld id="{7FC1B1FC-28D5-1941-A781-1AB2CBD52035}" type="slidenum">
              <a:rPr lang="en-US" smtClean="0"/>
              <a:t>‹#›</a:t>
            </a:fld>
            <a:endParaRPr lang="en-US"/>
          </a:p>
        </p:txBody>
      </p:sp>
      <p:sp>
        <p:nvSpPr>
          <p:cNvPr id="9" name="Title 1">
            <a:extLst>
              <a:ext uri="{FF2B5EF4-FFF2-40B4-BE49-F238E27FC236}">
                <a16:creationId xmlns:a16="http://schemas.microsoft.com/office/drawing/2014/main" id="{9F52CFFF-F207-6B4A-A321-46CA0F442BEC}"/>
              </a:ext>
            </a:extLst>
          </p:cNvPr>
          <p:cNvSpPr>
            <a:spLocks noGrp="1"/>
          </p:cNvSpPr>
          <p:nvPr>
            <p:ph type="title"/>
          </p:nvPr>
        </p:nvSpPr>
        <p:spPr>
          <a:xfrm>
            <a:off x="838200" y="17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8B91205-C77B-C548-BE32-2140A87EF463}"/>
              </a:ext>
            </a:extLst>
          </p:cNvPr>
          <p:cNvCxnSpPr>
            <a:cxnSpLocks/>
          </p:cNvCxnSpPr>
          <p:nvPr userDrawn="1"/>
        </p:nvCxnSpPr>
        <p:spPr>
          <a:xfrm>
            <a:off x="838200" y="1291385"/>
            <a:ext cx="8093529" cy="0"/>
          </a:xfrm>
          <a:prstGeom prst="line">
            <a:avLst/>
          </a:prstGeom>
          <a:ln>
            <a:gradFill flip="none" rotWithShape="1">
              <a:gsLst>
                <a:gs pos="0">
                  <a:schemeClr val="accent1">
                    <a:lumMod val="5000"/>
                    <a:lumOff val="95000"/>
                    <a:alpha val="50000"/>
                  </a:schemeClr>
                </a:gs>
                <a:gs pos="60000">
                  <a:schemeClr val="accent5"/>
                </a:gs>
              </a:gsLst>
              <a:lin ang="10800000" scaled="1"/>
              <a:tileRect/>
            </a:gradFill>
          </a:ln>
        </p:spPr>
        <p:style>
          <a:lnRef idx="1">
            <a:schemeClr val="accent5"/>
          </a:lnRef>
          <a:fillRef idx="0">
            <a:schemeClr val="accent5"/>
          </a:fillRef>
          <a:effectRef idx="0">
            <a:schemeClr val="accent5"/>
          </a:effectRef>
          <a:fontRef idx="minor">
            <a:schemeClr val="tx1"/>
          </a:fontRef>
        </p:style>
      </p:cxnSp>
      <p:cxnSp>
        <p:nvCxnSpPr>
          <p:cNvPr id="11" name="Straight Connector 10">
            <a:extLst>
              <a:ext uri="{FF2B5EF4-FFF2-40B4-BE49-F238E27FC236}">
                <a16:creationId xmlns:a16="http://schemas.microsoft.com/office/drawing/2014/main" id="{EFC5485E-2843-9A43-9BAE-B21E54E2B353}"/>
              </a:ext>
            </a:extLst>
          </p:cNvPr>
          <p:cNvCxnSpPr>
            <a:cxnSpLocks/>
          </p:cNvCxnSpPr>
          <p:nvPr userDrawn="1"/>
        </p:nvCxnSpPr>
        <p:spPr>
          <a:xfrm>
            <a:off x="827315" y="1355160"/>
            <a:ext cx="9884228" cy="0"/>
          </a:xfrm>
          <a:prstGeom prst="line">
            <a:avLst/>
          </a:prstGeom>
          <a:ln>
            <a:gradFill flip="none" rotWithShape="1">
              <a:gsLst>
                <a:gs pos="0">
                  <a:schemeClr val="accent1">
                    <a:lumMod val="5000"/>
                    <a:lumOff val="95000"/>
                    <a:alpha val="50000"/>
                  </a:schemeClr>
                </a:gs>
                <a:gs pos="60000">
                  <a:schemeClr val="accent4"/>
                </a:gs>
              </a:gsLst>
              <a:lin ang="10800000" scaled="1"/>
              <a:tileRect/>
            </a:gradFill>
          </a:ln>
        </p:spPr>
        <p:style>
          <a:lnRef idx="1">
            <a:schemeClr val="accent4"/>
          </a:lnRef>
          <a:fillRef idx="0">
            <a:schemeClr val="accent4"/>
          </a:fillRef>
          <a:effectRef idx="0">
            <a:schemeClr val="accent4"/>
          </a:effectRef>
          <a:fontRef idx="minor">
            <a:schemeClr val="tx1"/>
          </a:fontRef>
        </p:style>
      </p:cxnSp>
      <p:cxnSp>
        <p:nvCxnSpPr>
          <p:cNvPr id="12" name="Straight Connector 11">
            <a:extLst>
              <a:ext uri="{FF2B5EF4-FFF2-40B4-BE49-F238E27FC236}">
                <a16:creationId xmlns:a16="http://schemas.microsoft.com/office/drawing/2014/main" id="{17286D31-75E5-6E4F-89F5-20FB1532B22D}"/>
              </a:ext>
            </a:extLst>
          </p:cNvPr>
          <p:cNvCxnSpPr>
            <a:cxnSpLocks/>
          </p:cNvCxnSpPr>
          <p:nvPr userDrawn="1"/>
        </p:nvCxnSpPr>
        <p:spPr>
          <a:xfrm>
            <a:off x="832758" y="1418935"/>
            <a:ext cx="10521042" cy="0"/>
          </a:xfrm>
          <a:prstGeom prst="line">
            <a:avLst/>
          </a:prstGeom>
          <a:ln>
            <a:gradFill flip="none" rotWithShape="1">
              <a:gsLst>
                <a:gs pos="0">
                  <a:schemeClr val="accent1">
                    <a:lumMod val="5000"/>
                    <a:lumOff val="95000"/>
                    <a:alpha val="50000"/>
                  </a:schemeClr>
                </a:gs>
                <a:gs pos="60000">
                  <a:schemeClr val="accent3"/>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249163288"/>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ECCF5E-06EB-924F-B1F7-498C9C03115A}"/>
              </a:ext>
            </a:extLst>
          </p:cNvPr>
          <p:cNvSpPr>
            <a:spLocks noGrp="1"/>
          </p:cNvSpPr>
          <p:nvPr>
            <p:ph type="sldNum" sz="quarter" idx="12"/>
          </p:nvPr>
        </p:nvSpPr>
        <p:spPr/>
        <p:txBody>
          <a:bodyPr/>
          <a:lstStyle/>
          <a:p>
            <a:fld id="{7FC1B1FC-28D5-1941-A781-1AB2CBD52035}" type="slidenum">
              <a:rPr lang="en-US" smtClean="0"/>
              <a:t>‹#›</a:t>
            </a:fld>
            <a:endParaRPr lang="en-US"/>
          </a:p>
        </p:txBody>
      </p:sp>
    </p:spTree>
    <p:extLst>
      <p:ext uri="{BB962C8B-B14F-4D97-AF65-F5344CB8AC3E}">
        <p14:creationId xmlns:p14="http://schemas.microsoft.com/office/powerpoint/2010/main" val="330473392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D1103-8FF6-514D-95F9-D477DBD3A6EA}"/>
              </a:ext>
            </a:extLst>
          </p:cNvPr>
          <p:cNvSpPr>
            <a:spLocks noGrp="1"/>
          </p:cNvSpPr>
          <p:nvPr>
            <p:ph type="title"/>
          </p:nvPr>
        </p:nvSpPr>
        <p:spPr>
          <a:xfrm>
            <a:off x="839788" y="457200"/>
            <a:ext cx="3932237" cy="1600200"/>
          </a:xfrm>
        </p:spPr>
        <p:txBody>
          <a:bodyPr anchor="b"/>
          <a:lstStyle>
            <a:lvl1pPr>
              <a:defRPr sz="3200">
                <a:solidFill>
                  <a:schemeClr val="tx1">
                    <a:lumMod val="65000"/>
                    <a:lumOff val="3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F63CD72-F03F-244E-A370-5C99DA4BED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487B1E-96B8-0C41-AF22-2F0D9F112F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D4548BED-582A-F147-809E-552F347B6C46}"/>
              </a:ext>
            </a:extLst>
          </p:cNvPr>
          <p:cNvSpPr>
            <a:spLocks noGrp="1"/>
          </p:cNvSpPr>
          <p:nvPr>
            <p:ph type="sldNum" sz="quarter" idx="12"/>
          </p:nvPr>
        </p:nvSpPr>
        <p:spPr/>
        <p:txBody>
          <a:bodyPr/>
          <a:lstStyle/>
          <a:p>
            <a:fld id="{7FC1B1FC-28D5-1941-A781-1AB2CBD52035}" type="slidenum">
              <a:rPr lang="en-US" smtClean="0"/>
              <a:t>‹#›</a:t>
            </a:fld>
            <a:endParaRPr lang="en-US"/>
          </a:p>
        </p:txBody>
      </p:sp>
    </p:spTree>
    <p:extLst>
      <p:ext uri="{BB962C8B-B14F-4D97-AF65-F5344CB8AC3E}">
        <p14:creationId xmlns:p14="http://schemas.microsoft.com/office/powerpoint/2010/main" val="389355613"/>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00E03-F261-B64F-A79D-5A1C35202AC3}"/>
              </a:ext>
            </a:extLst>
          </p:cNvPr>
          <p:cNvSpPr>
            <a:spLocks noGrp="1"/>
          </p:cNvSpPr>
          <p:nvPr>
            <p:ph type="title"/>
          </p:nvPr>
        </p:nvSpPr>
        <p:spPr>
          <a:xfrm>
            <a:off x="839788" y="457200"/>
            <a:ext cx="3932237" cy="1600200"/>
          </a:xfrm>
        </p:spPr>
        <p:txBody>
          <a:bodyPr anchor="b"/>
          <a:lstStyle>
            <a:lvl1pPr>
              <a:defRPr sz="3200">
                <a:solidFill>
                  <a:schemeClr val="tx1">
                    <a:lumMod val="65000"/>
                    <a:lumOff val="35000"/>
                  </a:schemeClr>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C35825EF-0162-0D4A-9105-CBAD572DA9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04D4626-464E-8C49-9E35-2CFDD41722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053EECE8-B9C7-6B44-B11D-D2ED263E140E}"/>
              </a:ext>
            </a:extLst>
          </p:cNvPr>
          <p:cNvSpPr>
            <a:spLocks noGrp="1"/>
          </p:cNvSpPr>
          <p:nvPr>
            <p:ph type="sldNum" sz="quarter" idx="12"/>
          </p:nvPr>
        </p:nvSpPr>
        <p:spPr/>
        <p:txBody>
          <a:bodyPr/>
          <a:lstStyle/>
          <a:p>
            <a:fld id="{7FC1B1FC-28D5-1941-A781-1AB2CBD52035}" type="slidenum">
              <a:rPr lang="en-US" smtClean="0"/>
              <a:t>‹#›</a:t>
            </a:fld>
            <a:endParaRPr lang="en-US"/>
          </a:p>
        </p:txBody>
      </p:sp>
    </p:spTree>
    <p:extLst>
      <p:ext uri="{BB962C8B-B14F-4D97-AF65-F5344CB8AC3E}">
        <p14:creationId xmlns:p14="http://schemas.microsoft.com/office/powerpoint/2010/main" val="2585719845"/>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0000">
              <a:schemeClr val="bg1"/>
            </a:gs>
            <a:gs pos="100000">
              <a:schemeClr val="accent3">
                <a:lumMod val="20000"/>
                <a:lumOff val="80000"/>
              </a:schemeClr>
            </a:gs>
          </a:gsLst>
          <a:lin ang="13200000" scaled="0"/>
          <a:tileRect/>
        </a:gra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730E9A4-02F4-4443-B0F9-A1856003D4FC}"/>
              </a:ext>
            </a:extLst>
          </p:cNvPr>
          <p:cNvGrpSpPr/>
          <p:nvPr userDrawn="1"/>
        </p:nvGrpSpPr>
        <p:grpSpPr>
          <a:xfrm>
            <a:off x="172530" y="6294646"/>
            <a:ext cx="5470899" cy="511595"/>
            <a:chOff x="398253" y="575137"/>
            <a:chExt cx="11849269" cy="1107744"/>
          </a:xfrm>
        </p:grpSpPr>
        <p:pic>
          <p:nvPicPr>
            <p:cNvPr id="11" name="Picture 10">
              <a:extLst>
                <a:ext uri="{FF2B5EF4-FFF2-40B4-BE49-F238E27FC236}">
                  <a16:creationId xmlns:a16="http://schemas.microsoft.com/office/drawing/2014/main" id="{F81C1BF8-3A37-E543-9FA2-5B3B121DFF9B}"/>
                </a:ext>
              </a:extLst>
            </p:cNvPr>
            <p:cNvPicPr>
              <a:picLocks noChangeAspect="1"/>
            </p:cNvPicPr>
            <p:nvPr userDrawn="1"/>
          </p:nvPicPr>
          <p:blipFill>
            <a:blip r:embed="rId13" cstate="print">
              <a:grayscl/>
              <a:extLst>
                <a:ext uri="{28A0092B-C50C-407E-A947-70E740481C1C}">
                  <a14:useLocalDpi xmlns:a14="http://schemas.microsoft.com/office/drawing/2010/main"/>
                </a:ext>
              </a:extLst>
            </a:blip>
            <a:stretch>
              <a:fillRect/>
            </a:stretch>
          </p:blipFill>
          <p:spPr>
            <a:xfrm>
              <a:off x="398253" y="824023"/>
              <a:ext cx="4001219" cy="711328"/>
            </a:xfrm>
            <a:prstGeom prst="rect">
              <a:avLst/>
            </a:prstGeom>
          </p:spPr>
        </p:pic>
        <p:pic>
          <p:nvPicPr>
            <p:cNvPr id="12" name="Picture 11">
              <a:extLst>
                <a:ext uri="{FF2B5EF4-FFF2-40B4-BE49-F238E27FC236}">
                  <a16:creationId xmlns:a16="http://schemas.microsoft.com/office/drawing/2014/main" id="{8A68EA78-BE0C-E143-8D7C-E6CC1DAD29C7}"/>
                </a:ext>
              </a:extLst>
            </p:cNvPr>
            <p:cNvPicPr>
              <a:picLocks noChangeAspect="1"/>
            </p:cNvPicPr>
            <p:nvPr userDrawn="1"/>
          </p:nvPicPr>
          <p:blipFill>
            <a:blip r:embed="rId14" cstate="print">
              <a:grayscl/>
              <a:extLst>
                <a:ext uri="{28A0092B-C50C-407E-A947-70E740481C1C}">
                  <a14:useLocalDpi xmlns:a14="http://schemas.microsoft.com/office/drawing/2010/main"/>
                </a:ext>
              </a:extLst>
            </a:blip>
            <a:stretch>
              <a:fillRect/>
            </a:stretch>
          </p:blipFill>
          <p:spPr>
            <a:xfrm>
              <a:off x="4612226" y="575137"/>
              <a:ext cx="644107" cy="945041"/>
            </a:xfrm>
            <a:prstGeom prst="rect">
              <a:avLst/>
            </a:prstGeom>
          </p:spPr>
        </p:pic>
        <p:sp>
          <p:nvSpPr>
            <p:cNvPr id="13" name="TextBox 12">
              <a:extLst>
                <a:ext uri="{FF2B5EF4-FFF2-40B4-BE49-F238E27FC236}">
                  <a16:creationId xmlns:a16="http://schemas.microsoft.com/office/drawing/2014/main" id="{E18C93EB-71B2-C64F-A4BF-D68796CEF9B5}"/>
                </a:ext>
              </a:extLst>
            </p:cNvPr>
            <p:cNvSpPr txBox="1"/>
            <p:nvPr userDrawn="1"/>
          </p:nvSpPr>
          <p:spPr>
            <a:xfrm>
              <a:off x="5181595" y="796207"/>
              <a:ext cx="3674851" cy="799706"/>
            </a:xfrm>
            <a:prstGeom prst="rect">
              <a:avLst/>
            </a:prstGeom>
            <a:noFill/>
          </p:spPr>
          <p:txBody>
            <a:bodyPr wrap="square" rtlCol="0">
              <a:spAutoFit/>
            </a:bodyPr>
            <a:lstStyle/>
            <a:p>
              <a:r>
                <a:rPr lang="en-US" sz="900" dirty="0">
                  <a:solidFill>
                    <a:schemeClr val="tx1">
                      <a:lumMod val="65000"/>
                      <a:lumOff val="35000"/>
                    </a:schemeClr>
                  </a:solidFill>
                  <a:latin typeface="Corbel" panose="020B0503020204020204" pitchFamily="34" charset="0"/>
                  <a:ea typeface="Bodoni Ornaments" pitchFamily="2" charset="0"/>
                  <a:cs typeface="Baghdad" pitchFamily="2" charset="-78"/>
                </a:rPr>
                <a:t>Center For Green Chemistry </a:t>
              </a:r>
            </a:p>
            <a:p>
              <a:r>
                <a:rPr lang="en-US" sz="900" dirty="0">
                  <a:solidFill>
                    <a:schemeClr val="tx1">
                      <a:lumMod val="65000"/>
                      <a:lumOff val="35000"/>
                    </a:schemeClr>
                  </a:solidFill>
                  <a:latin typeface="Corbel" panose="020B0503020204020204" pitchFamily="34" charset="0"/>
                  <a:ea typeface="Bodoni Ornaments" pitchFamily="2" charset="0"/>
                  <a:cs typeface="Baghdad" pitchFamily="2" charset="-78"/>
                </a:rPr>
                <a:t>and Green Engineering at Yale</a:t>
              </a:r>
            </a:p>
          </p:txBody>
        </p:sp>
        <p:pic>
          <p:nvPicPr>
            <p:cNvPr id="14" name="Picture 13">
              <a:extLst>
                <a:ext uri="{FF2B5EF4-FFF2-40B4-BE49-F238E27FC236}">
                  <a16:creationId xmlns:a16="http://schemas.microsoft.com/office/drawing/2014/main" id="{96A9CC74-5940-4645-A435-2C7DACF00BE1}"/>
                </a:ext>
              </a:extLst>
            </p:cNvPr>
            <p:cNvPicPr>
              <a:picLocks noChangeAspect="1"/>
            </p:cNvPicPr>
            <p:nvPr userDrawn="1"/>
          </p:nvPicPr>
          <p:blipFill rotWithShape="1">
            <a:blip r:embed="rId15" cstate="print">
              <a:grayscl/>
              <a:extLst>
                <a:ext uri="{BEBA8EAE-BF5A-486C-A8C5-ECC9F3942E4B}">
                  <a14:imgProps xmlns:a14="http://schemas.microsoft.com/office/drawing/2010/main">
                    <a14:imgLayer r:embed="rId16">
                      <a14:imgEffect>
                        <a14:brightnessContrast bright="10000"/>
                      </a14:imgEffect>
                    </a14:imgLayer>
                  </a14:imgProps>
                </a:ext>
                <a:ext uri="{28A0092B-C50C-407E-A947-70E740481C1C}">
                  <a14:useLocalDpi xmlns:a14="http://schemas.microsoft.com/office/drawing/2010/main"/>
                </a:ext>
              </a:extLst>
            </a:blip>
            <a:srcRect/>
            <a:stretch/>
          </p:blipFill>
          <p:spPr>
            <a:xfrm>
              <a:off x="8893814" y="698484"/>
              <a:ext cx="3353708" cy="984397"/>
            </a:xfrm>
            <a:prstGeom prst="rect">
              <a:avLst/>
            </a:prstGeom>
          </p:spPr>
        </p:pic>
      </p:grpSp>
      <p:sp>
        <p:nvSpPr>
          <p:cNvPr id="2" name="Title Placeholder 1">
            <a:extLst>
              <a:ext uri="{FF2B5EF4-FFF2-40B4-BE49-F238E27FC236}">
                <a16:creationId xmlns:a16="http://schemas.microsoft.com/office/drawing/2014/main" id="{FF679091-E3A8-A041-9806-A4FE029CBA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481EFE-6B2D-374E-B13E-39EB65D90F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66EAE97-4033-3E44-B448-F0AE3F7221BE}"/>
              </a:ext>
            </a:extLst>
          </p:cNvPr>
          <p:cNvSpPr>
            <a:spLocks noGrp="1"/>
          </p:cNvSpPr>
          <p:nvPr>
            <p:ph type="sldNum" sz="quarter" idx="4"/>
          </p:nvPr>
        </p:nvSpPr>
        <p:spPr>
          <a:xfrm>
            <a:off x="9266208" y="6330309"/>
            <a:ext cx="2743200" cy="365125"/>
          </a:xfrm>
          <a:prstGeom prst="rect">
            <a:avLst/>
          </a:prstGeom>
        </p:spPr>
        <p:txBody>
          <a:bodyPr vert="horz" lIns="91440" tIns="45720" rIns="91440" bIns="45720" rtlCol="0" anchor="ctr"/>
          <a:lstStyle>
            <a:lvl1pPr algn="r">
              <a:defRPr sz="1200">
                <a:solidFill>
                  <a:schemeClr val="tx1">
                    <a:lumMod val="65000"/>
                    <a:lumOff val="35000"/>
                  </a:schemeClr>
                </a:solidFill>
                <a:latin typeface="Corbel" panose="020B0503020204020204" pitchFamily="34" charset="0"/>
              </a:defRPr>
            </a:lvl1pPr>
          </a:lstStyle>
          <a:p>
            <a:fld id="{7FC1B1FC-28D5-1941-A781-1AB2CBD52035}" type="slidenum">
              <a:rPr lang="en-US" smtClean="0"/>
              <a:pPr/>
              <a:t>‹#›</a:t>
            </a:fld>
            <a:endParaRPr lang="en-US"/>
          </a:p>
        </p:txBody>
      </p:sp>
    </p:spTree>
    <p:extLst>
      <p:ext uri="{BB962C8B-B14F-4D97-AF65-F5344CB8AC3E}">
        <p14:creationId xmlns:p14="http://schemas.microsoft.com/office/powerpoint/2010/main" val="39244885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www.youtube.com/watch?time_continue=3&amp;v=p2_A3EBmawg"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1.emf"/></Relationships>
</file>

<file path=ppt/slides/_rels/slide41.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6.emf"/><Relationship Id="rId5" Type="http://schemas.openxmlformats.org/officeDocument/2006/relationships/oleObject" Target="../embeddings/oleObject3.bin"/><Relationship Id="rId4" Type="http://schemas.openxmlformats.org/officeDocument/2006/relationships/image" Target="../media/image25.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9.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FD781-DE95-B248-8C4C-74F44859F14C}"/>
              </a:ext>
            </a:extLst>
          </p:cNvPr>
          <p:cNvSpPr>
            <a:spLocks noGrp="1"/>
          </p:cNvSpPr>
          <p:nvPr>
            <p:ph type="ctrTitle"/>
          </p:nvPr>
        </p:nvSpPr>
        <p:spPr/>
        <p:txBody>
          <a:bodyPr anchor="ctr">
            <a:normAutofit/>
          </a:bodyPr>
          <a:lstStyle/>
          <a:p>
            <a:r>
              <a:rPr lang="en-US" sz="4000" dirty="0">
                <a:latin typeface="+mn-lt"/>
              </a:rPr>
              <a:t>Catalysis</a:t>
            </a:r>
            <a:br>
              <a:rPr lang="en-US" dirty="0"/>
            </a:br>
            <a:r>
              <a:rPr lang="en-US" sz="2800" dirty="0">
                <a:solidFill>
                  <a:schemeClr val="tx1">
                    <a:lumMod val="75000"/>
                    <a:lumOff val="25000"/>
                  </a:schemeClr>
                </a:solidFill>
                <a:latin typeface="+mn-lt"/>
              </a:rPr>
              <a:t>Designing future catalysts to be more benign</a:t>
            </a:r>
            <a:endParaRPr lang="en-US" sz="3200" dirty="0">
              <a:solidFill>
                <a:schemeClr val="tx1">
                  <a:lumMod val="75000"/>
                  <a:lumOff val="25000"/>
                </a:schemeClr>
              </a:solidFill>
              <a:latin typeface="+mn-lt"/>
            </a:endParaRPr>
          </a:p>
        </p:txBody>
      </p:sp>
      <p:sp>
        <p:nvSpPr>
          <p:cNvPr id="4" name="Subtitle 2">
            <a:extLst>
              <a:ext uri="{FF2B5EF4-FFF2-40B4-BE49-F238E27FC236}">
                <a16:creationId xmlns:a16="http://schemas.microsoft.com/office/drawing/2014/main" id="{D16CAE1F-9C48-47A4-8708-27C4B8240DBE}"/>
              </a:ext>
            </a:extLst>
          </p:cNvPr>
          <p:cNvSpPr>
            <a:spLocks noGrp="1"/>
          </p:cNvSpPr>
          <p:nvPr>
            <p:ph type="subTitle" idx="1"/>
          </p:nvPr>
        </p:nvSpPr>
        <p:spPr>
          <a:xfrm>
            <a:off x="1524000" y="4762500"/>
            <a:ext cx="9144000" cy="936625"/>
          </a:xfrm>
        </p:spPr>
        <p:txBody>
          <a:bodyPr>
            <a:normAutofit fontScale="70000" lnSpcReduction="20000"/>
          </a:bodyPr>
          <a:lstStyle/>
          <a:p>
            <a:r>
              <a:rPr lang="en-US" sz="2400" dirty="0"/>
              <a:t>Lecture #15</a:t>
            </a:r>
          </a:p>
          <a:p>
            <a:r>
              <a:rPr lang="en-US" sz="2400" dirty="0"/>
              <a:t>Date:</a:t>
            </a:r>
          </a:p>
          <a:p>
            <a:r>
              <a:rPr lang="en-US" sz="2400" dirty="0"/>
              <a:t>Course #</a:t>
            </a:r>
            <a:endParaRPr lang="en-US" sz="2400" dirty="0">
              <a:solidFill>
                <a:srgbClr val="00B050"/>
              </a:solidFill>
            </a:endParaRPr>
          </a:p>
        </p:txBody>
      </p:sp>
    </p:spTree>
    <p:extLst>
      <p:ext uri="{BB962C8B-B14F-4D97-AF65-F5344CB8AC3E}">
        <p14:creationId xmlns:p14="http://schemas.microsoft.com/office/powerpoint/2010/main" val="33265711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Catalysts</a:t>
            </a:r>
          </a:p>
        </p:txBody>
      </p:sp>
      <p:sp>
        <p:nvSpPr>
          <p:cNvPr id="4" name="Content Placeholder 2">
            <a:extLst>
              <a:ext uri="{FF2B5EF4-FFF2-40B4-BE49-F238E27FC236}">
                <a16:creationId xmlns:a16="http://schemas.microsoft.com/office/drawing/2014/main" id="{4434B53A-399F-AF4E-BE88-33578E1DE47D}"/>
              </a:ext>
            </a:extLst>
          </p:cNvPr>
          <p:cNvSpPr>
            <a:spLocks noGrp="1"/>
          </p:cNvSpPr>
          <p:nvPr>
            <p:ph idx="1"/>
          </p:nvPr>
        </p:nvSpPr>
        <p:spPr>
          <a:xfrm>
            <a:off x="1342106" y="2363638"/>
            <a:ext cx="3866536" cy="3674477"/>
          </a:xfrm>
        </p:spPr>
        <p:txBody>
          <a:bodyPr>
            <a:normAutofit/>
          </a:bodyPr>
          <a:lstStyle/>
          <a:p>
            <a:pPr marL="0" indent="0">
              <a:buNone/>
            </a:pPr>
            <a:r>
              <a:rPr lang="en-US" b="1" dirty="0"/>
              <a:t>Using catalysts should reduce:</a:t>
            </a:r>
            <a:endParaRPr lang="en-US" dirty="0"/>
          </a:p>
          <a:p>
            <a:r>
              <a:rPr lang="en-US" dirty="0"/>
              <a:t>energy required (e.g. heat)</a:t>
            </a:r>
          </a:p>
          <a:p>
            <a:r>
              <a:rPr lang="en-US" dirty="0"/>
              <a:t>the use of stoichiometric reagents</a:t>
            </a:r>
          </a:p>
          <a:p>
            <a:r>
              <a:rPr lang="en-US" dirty="0"/>
              <a:t>by-products</a:t>
            </a:r>
          </a:p>
          <a:p>
            <a:r>
              <a:rPr lang="en-US" dirty="0"/>
              <a:t>waste.</a:t>
            </a:r>
          </a:p>
          <a:p>
            <a:endParaRPr lang="en-US" dirty="0"/>
          </a:p>
        </p:txBody>
      </p:sp>
      <p:cxnSp>
        <p:nvCxnSpPr>
          <p:cNvPr id="5" name="Straight Connector 4">
            <a:extLst>
              <a:ext uri="{FF2B5EF4-FFF2-40B4-BE49-F238E27FC236}">
                <a16:creationId xmlns:a16="http://schemas.microsoft.com/office/drawing/2014/main" id="{15D3AA77-47C0-BE4A-9C2D-1A6D560FD5E5}"/>
              </a:ext>
            </a:extLst>
          </p:cNvPr>
          <p:cNvCxnSpPr/>
          <p:nvPr/>
        </p:nvCxnSpPr>
        <p:spPr>
          <a:xfrm>
            <a:off x="1342106" y="2285997"/>
            <a:ext cx="942421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A4F5399-C582-3A4F-B8E3-687DE487C3DC}"/>
              </a:ext>
            </a:extLst>
          </p:cNvPr>
          <p:cNvCxnSpPr>
            <a:cxnSpLocks/>
          </p:cNvCxnSpPr>
          <p:nvPr/>
        </p:nvCxnSpPr>
        <p:spPr>
          <a:xfrm>
            <a:off x="5218883" y="1784551"/>
            <a:ext cx="0" cy="4253564"/>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A55116E-5CD3-5343-8187-53D59D19E0F1}"/>
              </a:ext>
            </a:extLst>
          </p:cNvPr>
          <p:cNvSpPr txBox="1"/>
          <p:nvPr/>
        </p:nvSpPr>
        <p:spPr>
          <a:xfrm>
            <a:off x="2148804" y="1657588"/>
            <a:ext cx="1915974" cy="523220"/>
          </a:xfrm>
          <a:prstGeom prst="rect">
            <a:avLst/>
          </a:prstGeom>
          <a:noFill/>
        </p:spPr>
        <p:txBody>
          <a:bodyPr wrap="none" rtlCol="0">
            <a:spAutoFit/>
          </a:bodyPr>
          <a:lstStyle/>
          <a:p>
            <a:r>
              <a:rPr lang="en-US" sz="2800" b="1" dirty="0"/>
              <a:t>Advantages</a:t>
            </a:r>
          </a:p>
        </p:txBody>
      </p:sp>
      <p:sp>
        <p:nvSpPr>
          <p:cNvPr id="8" name="TextBox 7">
            <a:extLst>
              <a:ext uri="{FF2B5EF4-FFF2-40B4-BE49-F238E27FC236}">
                <a16:creationId xmlns:a16="http://schemas.microsoft.com/office/drawing/2014/main" id="{788E31B7-DB9F-514F-A822-BDAE7AA55E88}"/>
              </a:ext>
            </a:extLst>
          </p:cNvPr>
          <p:cNvSpPr txBox="1"/>
          <p:nvPr/>
        </p:nvSpPr>
        <p:spPr>
          <a:xfrm>
            <a:off x="6673624" y="1657588"/>
            <a:ext cx="2332754" cy="523220"/>
          </a:xfrm>
          <a:prstGeom prst="rect">
            <a:avLst/>
          </a:prstGeom>
          <a:noFill/>
        </p:spPr>
        <p:txBody>
          <a:bodyPr wrap="none" rtlCol="0">
            <a:spAutoFit/>
          </a:bodyPr>
          <a:lstStyle/>
          <a:p>
            <a:r>
              <a:rPr lang="en-US" sz="2800" b="1" dirty="0"/>
              <a:t>Disadvantages</a:t>
            </a:r>
          </a:p>
        </p:txBody>
      </p:sp>
      <p:sp>
        <p:nvSpPr>
          <p:cNvPr id="9" name="Content Placeholder 2">
            <a:extLst>
              <a:ext uri="{FF2B5EF4-FFF2-40B4-BE49-F238E27FC236}">
                <a16:creationId xmlns:a16="http://schemas.microsoft.com/office/drawing/2014/main" id="{32922EF4-67B9-DA42-90EF-C1C5CABC7DE9}"/>
              </a:ext>
            </a:extLst>
          </p:cNvPr>
          <p:cNvSpPr txBox="1">
            <a:spLocks/>
          </p:cNvSpPr>
          <p:nvPr/>
        </p:nvSpPr>
        <p:spPr>
          <a:xfrm>
            <a:off x="5506989" y="2363638"/>
            <a:ext cx="5392991" cy="36744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Many catalysts contain heavy metals so…</a:t>
            </a:r>
            <a:endParaRPr lang="en-US" dirty="0"/>
          </a:p>
          <a:p>
            <a:r>
              <a:rPr lang="en-US" dirty="0"/>
              <a:t>Removal and separation of catalyst residues</a:t>
            </a:r>
          </a:p>
          <a:p>
            <a:r>
              <a:rPr lang="en-US" dirty="0"/>
              <a:t>Recyclability of catalyst</a:t>
            </a:r>
          </a:p>
          <a:p>
            <a:r>
              <a:rPr lang="en-US" dirty="0"/>
              <a:t>Degradation of catalyst over time. </a:t>
            </a:r>
          </a:p>
          <a:p>
            <a:r>
              <a:rPr lang="en-US" dirty="0"/>
              <a:t>Potential toxicity to humans and the environment</a:t>
            </a:r>
          </a:p>
          <a:p>
            <a:endParaRPr lang="en-US" dirty="0"/>
          </a:p>
        </p:txBody>
      </p:sp>
    </p:spTree>
    <p:extLst>
      <p:ext uri="{BB962C8B-B14F-4D97-AF65-F5344CB8AC3E}">
        <p14:creationId xmlns:p14="http://schemas.microsoft.com/office/powerpoint/2010/main" val="23508752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Catalysis Reaction Diagram</a:t>
            </a:r>
          </a:p>
        </p:txBody>
      </p:sp>
      <p:pic>
        <p:nvPicPr>
          <p:cNvPr id="4" name="Picture 3">
            <a:extLst>
              <a:ext uri="{FF2B5EF4-FFF2-40B4-BE49-F238E27FC236}">
                <a16:creationId xmlns:a16="http://schemas.microsoft.com/office/drawing/2014/main" id="{5F783272-62D7-9449-B1B5-2DA595578F5E}"/>
              </a:ext>
            </a:extLst>
          </p:cNvPr>
          <p:cNvPicPr>
            <a:picLocks noChangeAspect="1"/>
          </p:cNvPicPr>
          <p:nvPr/>
        </p:nvPicPr>
        <p:blipFill>
          <a:blip r:embed="rId2"/>
          <a:stretch>
            <a:fillRect/>
          </a:stretch>
        </p:blipFill>
        <p:spPr>
          <a:xfrm>
            <a:off x="2459908" y="1619897"/>
            <a:ext cx="5957734" cy="3498497"/>
          </a:xfrm>
          <a:prstGeom prst="rect">
            <a:avLst/>
          </a:prstGeom>
        </p:spPr>
      </p:pic>
      <p:sp>
        <p:nvSpPr>
          <p:cNvPr id="5" name="Rectangle 4">
            <a:extLst>
              <a:ext uri="{FF2B5EF4-FFF2-40B4-BE49-F238E27FC236}">
                <a16:creationId xmlns:a16="http://schemas.microsoft.com/office/drawing/2014/main" id="{9AF55DFE-BF70-8148-BA21-C70A276654F0}"/>
              </a:ext>
            </a:extLst>
          </p:cNvPr>
          <p:cNvSpPr/>
          <p:nvPr/>
        </p:nvSpPr>
        <p:spPr>
          <a:xfrm>
            <a:off x="7944464" y="6438971"/>
            <a:ext cx="6096000" cy="246221"/>
          </a:xfrm>
          <a:prstGeom prst="rect">
            <a:avLst/>
          </a:prstGeom>
        </p:spPr>
        <p:txBody>
          <a:bodyPr>
            <a:spAutoFit/>
          </a:bodyPr>
          <a:lstStyle/>
          <a:p>
            <a:r>
              <a:rPr lang="en-US" sz="1000" dirty="0">
                <a:solidFill>
                  <a:schemeClr val="bg1">
                    <a:lumMod val="75000"/>
                  </a:schemeClr>
                </a:solidFill>
              </a:rPr>
              <a:t>https://</a:t>
            </a:r>
            <a:r>
              <a:rPr lang="en-US" sz="1000" dirty="0" err="1">
                <a:solidFill>
                  <a:schemeClr val="bg1">
                    <a:lumMod val="75000"/>
                  </a:schemeClr>
                </a:solidFill>
              </a:rPr>
              <a:t>commons.wikimedia.org</a:t>
            </a:r>
            <a:r>
              <a:rPr lang="en-US" sz="1000" dirty="0">
                <a:solidFill>
                  <a:schemeClr val="bg1">
                    <a:lumMod val="75000"/>
                  </a:schemeClr>
                </a:solidFill>
              </a:rPr>
              <a:t>/wiki/</a:t>
            </a:r>
            <a:r>
              <a:rPr lang="en-US" sz="1000" dirty="0" err="1">
                <a:solidFill>
                  <a:schemeClr val="bg1">
                    <a:lumMod val="75000"/>
                  </a:schemeClr>
                </a:solidFill>
              </a:rPr>
              <a:t>File:Catalysis</a:t>
            </a:r>
            <a:r>
              <a:rPr lang="en-US" sz="1000" dirty="0">
                <a:solidFill>
                  <a:schemeClr val="bg1">
                    <a:lumMod val="75000"/>
                  </a:schemeClr>
                </a:solidFill>
              </a:rPr>
              <a:t>-_</a:t>
            </a:r>
            <a:r>
              <a:rPr lang="en-US" sz="1000" dirty="0" err="1">
                <a:solidFill>
                  <a:schemeClr val="bg1">
                    <a:lumMod val="75000"/>
                  </a:schemeClr>
                </a:solidFill>
              </a:rPr>
              <a:t>Reaction_progress.png</a:t>
            </a:r>
            <a:endParaRPr lang="en-US" sz="1000" dirty="0">
              <a:solidFill>
                <a:schemeClr val="bg1">
                  <a:lumMod val="75000"/>
                </a:schemeClr>
              </a:solidFill>
            </a:endParaRPr>
          </a:p>
        </p:txBody>
      </p:sp>
      <p:sp>
        <p:nvSpPr>
          <p:cNvPr id="3" name="TextBox 2">
            <a:extLst>
              <a:ext uri="{FF2B5EF4-FFF2-40B4-BE49-F238E27FC236}">
                <a16:creationId xmlns:a16="http://schemas.microsoft.com/office/drawing/2014/main" id="{0E08F57B-B123-2E4D-BEB1-D7B957AC5EEC}"/>
              </a:ext>
            </a:extLst>
          </p:cNvPr>
          <p:cNvSpPr txBox="1"/>
          <p:nvPr/>
        </p:nvSpPr>
        <p:spPr>
          <a:xfrm>
            <a:off x="916858" y="5301656"/>
            <a:ext cx="10358283" cy="461665"/>
          </a:xfrm>
          <a:prstGeom prst="rect">
            <a:avLst/>
          </a:prstGeom>
          <a:solidFill>
            <a:schemeClr val="accent4">
              <a:lumMod val="60000"/>
              <a:lumOff val="40000"/>
            </a:schemeClr>
          </a:solidFill>
          <a:ln w="28575">
            <a:solidFill>
              <a:schemeClr val="tx1"/>
            </a:solidFill>
          </a:ln>
        </p:spPr>
        <p:txBody>
          <a:bodyPr wrap="square" rtlCol="0">
            <a:spAutoFit/>
          </a:bodyPr>
          <a:lstStyle/>
          <a:p>
            <a:pPr algn="ctr"/>
            <a:r>
              <a:rPr lang="en-US" sz="2400" b="1" dirty="0"/>
              <a:t>In general it’s more effective, safer, and sustainable to use catalysts than not!</a:t>
            </a:r>
          </a:p>
        </p:txBody>
      </p:sp>
      <p:sp>
        <p:nvSpPr>
          <p:cNvPr id="6" name="TextBox 5">
            <a:extLst>
              <a:ext uri="{FF2B5EF4-FFF2-40B4-BE49-F238E27FC236}">
                <a16:creationId xmlns:a16="http://schemas.microsoft.com/office/drawing/2014/main" id="{8E898FED-95CF-084F-89A7-13D46164B016}"/>
              </a:ext>
            </a:extLst>
          </p:cNvPr>
          <p:cNvSpPr txBox="1"/>
          <p:nvPr/>
        </p:nvSpPr>
        <p:spPr>
          <a:xfrm>
            <a:off x="8584328" y="2953646"/>
            <a:ext cx="2562225" cy="830997"/>
          </a:xfrm>
          <a:prstGeom prst="rect">
            <a:avLst/>
          </a:prstGeom>
          <a:noFill/>
        </p:spPr>
        <p:txBody>
          <a:bodyPr wrap="square" rtlCol="0">
            <a:spAutoFit/>
          </a:bodyPr>
          <a:lstStyle/>
          <a:p>
            <a:pPr algn="ctr"/>
            <a:r>
              <a:rPr lang="en-US" sz="2400" b="1" dirty="0"/>
              <a:t>Lowered activation energy!</a:t>
            </a:r>
          </a:p>
        </p:txBody>
      </p:sp>
    </p:spTree>
    <p:extLst>
      <p:ext uri="{BB962C8B-B14F-4D97-AF65-F5344CB8AC3E}">
        <p14:creationId xmlns:p14="http://schemas.microsoft.com/office/powerpoint/2010/main" val="324948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91405-0E79-964D-B2F8-B9B55BD988B8}"/>
              </a:ext>
            </a:extLst>
          </p:cNvPr>
          <p:cNvSpPr>
            <a:spLocks noGrp="1"/>
          </p:cNvSpPr>
          <p:nvPr>
            <p:ph type="title"/>
          </p:nvPr>
        </p:nvSpPr>
        <p:spPr/>
        <p:txBody>
          <a:bodyPr>
            <a:normAutofit/>
          </a:bodyPr>
          <a:lstStyle/>
          <a:p>
            <a:r>
              <a:rPr lang="en-US" sz="4000" dirty="0">
                <a:latin typeface="+mn-lt"/>
              </a:rPr>
              <a:t>Outline</a:t>
            </a:r>
          </a:p>
        </p:txBody>
      </p:sp>
      <p:sp>
        <p:nvSpPr>
          <p:cNvPr id="3" name="Content Placeholder 2">
            <a:extLst>
              <a:ext uri="{FF2B5EF4-FFF2-40B4-BE49-F238E27FC236}">
                <a16:creationId xmlns:a16="http://schemas.microsoft.com/office/drawing/2014/main" id="{7B374ADA-E9B7-A64A-AF53-7439675D3183}"/>
              </a:ext>
            </a:extLst>
          </p:cNvPr>
          <p:cNvSpPr>
            <a:spLocks noGrp="1"/>
          </p:cNvSpPr>
          <p:nvPr>
            <p:ph idx="1"/>
          </p:nvPr>
        </p:nvSpPr>
        <p:spPr/>
        <p:txBody>
          <a:bodyPr>
            <a:normAutofit/>
          </a:bodyPr>
          <a:lstStyle/>
          <a:p>
            <a:r>
              <a:rPr lang="en-US" sz="2400" dirty="0"/>
              <a:t>What is Catalysis?</a:t>
            </a:r>
          </a:p>
          <a:p>
            <a:r>
              <a:rPr lang="en-US" sz="2400" dirty="0"/>
              <a:t>Why its important and improves performance</a:t>
            </a:r>
          </a:p>
          <a:p>
            <a:r>
              <a:rPr lang="en-US" sz="2400" dirty="0">
                <a:solidFill>
                  <a:srgbClr val="00B050"/>
                </a:solidFill>
              </a:rPr>
              <a:t>Categories of Catalysis</a:t>
            </a:r>
          </a:p>
          <a:p>
            <a:pPr lvl="1"/>
            <a:r>
              <a:rPr lang="en-US" dirty="0">
                <a:solidFill>
                  <a:srgbClr val="00B050"/>
                </a:solidFill>
              </a:rPr>
              <a:t>Homogeneous vs. Heterogeneous</a:t>
            </a:r>
          </a:p>
          <a:p>
            <a:r>
              <a:rPr lang="en-US" sz="2400" dirty="0"/>
              <a:t>Greener Alternatives for Catalysis</a:t>
            </a:r>
          </a:p>
          <a:p>
            <a:r>
              <a:rPr lang="en-US" sz="2400" dirty="0"/>
              <a:t>Current Trends for the Next Generation of Catalysts</a:t>
            </a:r>
          </a:p>
          <a:p>
            <a:r>
              <a:rPr lang="en-US" sz="2400" dirty="0"/>
              <a:t>Additional applications for catalysts</a:t>
            </a:r>
          </a:p>
          <a:p>
            <a:endParaRPr lang="en-US" sz="2400" dirty="0"/>
          </a:p>
        </p:txBody>
      </p:sp>
    </p:spTree>
    <p:extLst>
      <p:ext uri="{BB962C8B-B14F-4D97-AF65-F5344CB8AC3E}">
        <p14:creationId xmlns:p14="http://schemas.microsoft.com/office/powerpoint/2010/main" val="1436189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Types of Catalysts</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a:xfrm>
            <a:off x="1080247" y="2037807"/>
            <a:ext cx="4876800" cy="3291840"/>
          </a:xfrm>
          <a:noFill/>
        </p:spPr>
        <p:txBody>
          <a:bodyPr>
            <a:normAutofit/>
          </a:bodyPr>
          <a:lstStyle/>
          <a:p>
            <a:pPr marL="0" indent="0">
              <a:buNone/>
            </a:pPr>
            <a:r>
              <a:rPr lang="en-US" b="1" u="sng" dirty="0"/>
              <a:t>Homogeneous catalyst</a:t>
            </a:r>
          </a:p>
          <a:p>
            <a:r>
              <a:rPr lang="en-US" sz="2600" dirty="0"/>
              <a:t>A catalytic reaction where the catalyst is in the </a:t>
            </a:r>
            <a:r>
              <a:rPr lang="en-US" sz="2600" b="1" dirty="0"/>
              <a:t>SAME</a:t>
            </a:r>
            <a:r>
              <a:rPr lang="en-US" sz="2600" dirty="0"/>
              <a:t> phase as the reactants. Ideally, the catalyst is soluble in a solution.</a:t>
            </a:r>
          </a:p>
          <a:p>
            <a:pPr marL="0" indent="0">
              <a:buNone/>
            </a:pPr>
            <a:endParaRPr lang="en-US" dirty="0"/>
          </a:p>
        </p:txBody>
      </p:sp>
      <p:sp>
        <p:nvSpPr>
          <p:cNvPr id="4" name="Content Placeholder 2">
            <a:extLst>
              <a:ext uri="{FF2B5EF4-FFF2-40B4-BE49-F238E27FC236}">
                <a16:creationId xmlns:a16="http://schemas.microsoft.com/office/drawing/2014/main" id="{A06E2FB4-4E47-9548-A4CC-957AE8D74AA5}"/>
              </a:ext>
            </a:extLst>
          </p:cNvPr>
          <p:cNvSpPr txBox="1">
            <a:spLocks/>
          </p:cNvSpPr>
          <p:nvPr/>
        </p:nvSpPr>
        <p:spPr>
          <a:xfrm>
            <a:off x="5957047" y="2037807"/>
            <a:ext cx="5396753" cy="35400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u="sng" dirty="0"/>
              <a:t>Heterogeneous catalyst</a:t>
            </a:r>
          </a:p>
          <a:p>
            <a:r>
              <a:rPr lang="en-US" sz="2600" dirty="0"/>
              <a:t>A catalytic reaction where the catalyst is in a </a:t>
            </a:r>
            <a:r>
              <a:rPr lang="en-US" sz="2600" b="1" dirty="0"/>
              <a:t>DIFFERENT</a:t>
            </a:r>
            <a:r>
              <a:rPr lang="en-US" sz="2600" dirty="0"/>
              <a:t> phase as the reactants. Ideally, the catalyst is immiscible in a solution and is a solid.</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922462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Homogeneous vs. Heterogeneous</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a:xfrm>
            <a:off x="1406668" y="2391187"/>
            <a:ext cx="3819525" cy="4022532"/>
          </a:xfrm>
        </p:spPr>
        <p:txBody>
          <a:bodyPr/>
          <a:lstStyle/>
          <a:p>
            <a:r>
              <a:rPr lang="en-US" dirty="0"/>
              <a:t>Difficult separation</a:t>
            </a:r>
          </a:p>
          <a:p>
            <a:r>
              <a:rPr lang="en-US" dirty="0"/>
              <a:t>Difficult to regenerate</a:t>
            </a:r>
          </a:p>
          <a:p>
            <a:r>
              <a:rPr lang="en-US" dirty="0"/>
              <a:t>Expensive</a:t>
            </a:r>
          </a:p>
          <a:p>
            <a:r>
              <a:rPr lang="en-US" dirty="0"/>
              <a:t>High reaction rates</a:t>
            </a:r>
          </a:p>
          <a:p>
            <a:r>
              <a:rPr lang="en-US" dirty="0"/>
              <a:t>Less sensitive</a:t>
            </a:r>
          </a:p>
          <a:p>
            <a:r>
              <a:rPr lang="en-US" dirty="0"/>
              <a:t>High selectivity</a:t>
            </a:r>
          </a:p>
          <a:p>
            <a:r>
              <a:rPr lang="en-US" dirty="0"/>
              <a:t>Known mechanisms</a:t>
            </a:r>
          </a:p>
          <a:p>
            <a:endParaRPr lang="en-US" dirty="0"/>
          </a:p>
        </p:txBody>
      </p:sp>
      <p:cxnSp>
        <p:nvCxnSpPr>
          <p:cNvPr id="4" name="Straight Connector 3">
            <a:extLst>
              <a:ext uri="{FF2B5EF4-FFF2-40B4-BE49-F238E27FC236}">
                <a16:creationId xmlns:a16="http://schemas.microsoft.com/office/drawing/2014/main" id="{5917C5B6-2DAB-6E4B-A404-4E28E8D9A5B5}"/>
              </a:ext>
            </a:extLst>
          </p:cNvPr>
          <p:cNvCxnSpPr/>
          <p:nvPr/>
        </p:nvCxnSpPr>
        <p:spPr>
          <a:xfrm>
            <a:off x="1342106" y="2285997"/>
            <a:ext cx="942421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4849F2E-35EB-3948-9D54-50BF31EFF76A}"/>
              </a:ext>
            </a:extLst>
          </p:cNvPr>
          <p:cNvCxnSpPr>
            <a:cxnSpLocks/>
          </p:cNvCxnSpPr>
          <p:nvPr/>
        </p:nvCxnSpPr>
        <p:spPr>
          <a:xfrm>
            <a:off x="5490352" y="1784551"/>
            <a:ext cx="0" cy="4253564"/>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414E8F6-0710-7E4D-AC30-95C36C7D323B}"/>
              </a:ext>
            </a:extLst>
          </p:cNvPr>
          <p:cNvSpPr txBox="1"/>
          <p:nvPr/>
        </p:nvSpPr>
        <p:spPr>
          <a:xfrm>
            <a:off x="2148804" y="1657588"/>
            <a:ext cx="2335255" cy="523220"/>
          </a:xfrm>
          <a:prstGeom prst="rect">
            <a:avLst/>
          </a:prstGeom>
          <a:noFill/>
        </p:spPr>
        <p:txBody>
          <a:bodyPr wrap="none" rtlCol="0">
            <a:spAutoFit/>
          </a:bodyPr>
          <a:lstStyle/>
          <a:p>
            <a:r>
              <a:rPr lang="en-US" sz="2800" b="1" dirty="0"/>
              <a:t>Homogeneous</a:t>
            </a:r>
          </a:p>
        </p:txBody>
      </p:sp>
      <p:sp>
        <p:nvSpPr>
          <p:cNvPr id="7" name="TextBox 6">
            <a:extLst>
              <a:ext uri="{FF2B5EF4-FFF2-40B4-BE49-F238E27FC236}">
                <a16:creationId xmlns:a16="http://schemas.microsoft.com/office/drawing/2014/main" id="{614AA5B4-2397-554C-A97F-0B76BE1E47E5}"/>
              </a:ext>
            </a:extLst>
          </p:cNvPr>
          <p:cNvSpPr txBox="1"/>
          <p:nvPr/>
        </p:nvSpPr>
        <p:spPr>
          <a:xfrm>
            <a:off x="6673624" y="1657588"/>
            <a:ext cx="2455544" cy="523220"/>
          </a:xfrm>
          <a:prstGeom prst="rect">
            <a:avLst/>
          </a:prstGeom>
          <a:noFill/>
        </p:spPr>
        <p:txBody>
          <a:bodyPr wrap="none" rtlCol="0">
            <a:spAutoFit/>
          </a:bodyPr>
          <a:lstStyle/>
          <a:p>
            <a:r>
              <a:rPr lang="en-US" sz="2800" b="1" dirty="0"/>
              <a:t>Heterogeneous</a:t>
            </a:r>
          </a:p>
        </p:txBody>
      </p:sp>
      <p:sp>
        <p:nvSpPr>
          <p:cNvPr id="8" name="Content Placeholder 2">
            <a:extLst>
              <a:ext uri="{FF2B5EF4-FFF2-40B4-BE49-F238E27FC236}">
                <a16:creationId xmlns:a16="http://schemas.microsoft.com/office/drawing/2014/main" id="{BCF7F3AC-D6C5-F043-BA80-FE89B1B78E0F}"/>
              </a:ext>
            </a:extLst>
          </p:cNvPr>
          <p:cNvSpPr txBox="1">
            <a:spLocks/>
          </p:cNvSpPr>
          <p:nvPr/>
        </p:nvSpPr>
        <p:spPr>
          <a:xfrm>
            <a:off x="5953708" y="2391187"/>
            <a:ext cx="4812617" cy="42012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Easy separation</a:t>
            </a:r>
          </a:p>
          <a:p>
            <a:r>
              <a:rPr lang="en-US" dirty="0"/>
              <a:t>Easy regeneration</a:t>
            </a:r>
          </a:p>
          <a:p>
            <a:r>
              <a:rPr lang="en-US" dirty="0"/>
              <a:t>Cheap</a:t>
            </a:r>
          </a:p>
          <a:p>
            <a:r>
              <a:rPr lang="en-US" dirty="0"/>
              <a:t>Lower rates</a:t>
            </a:r>
          </a:p>
          <a:p>
            <a:r>
              <a:rPr lang="en-US" dirty="0"/>
              <a:t>Sensitive to more </a:t>
            </a:r>
          </a:p>
          <a:p>
            <a:r>
              <a:rPr lang="en-US" dirty="0"/>
              <a:t>Lower selectivity</a:t>
            </a:r>
          </a:p>
          <a:p>
            <a:r>
              <a:rPr lang="en-US" dirty="0"/>
              <a:t>Requires more energy</a:t>
            </a:r>
          </a:p>
          <a:p>
            <a:r>
              <a:rPr lang="en-US" dirty="0"/>
              <a:t>Unique mechanisms</a:t>
            </a:r>
          </a:p>
          <a:p>
            <a:pPr marL="0" indent="0">
              <a:buNone/>
            </a:pPr>
            <a:endParaRPr lang="en-US" dirty="0"/>
          </a:p>
        </p:txBody>
      </p:sp>
      <p:sp>
        <p:nvSpPr>
          <p:cNvPr id="9" name="Rounded Rectangle 8">
            <a:extLst>
              <a:ext uri="{FF2B5EF4-FFF2-40B4-BE49-F238E27FC236}">
                <a16:creationId xmlns:a16="http://schemas.microsoft.com/office/drawing/2014/main" id="{01BC969D-DE25-DE45-AF5D-E89D36E62E0E}"/>
              </a:ext>
            </a:extLst>
          </p:cNvPr>
          <p:cNvSpPr/>
          <p:nvPr/>
        </p:nvSpPr>
        <p:spPr>
          <a:xfrm>
            <a:off x="5772150" y="2391187"/>
            <a:ext cx="3543300" cy="1552163"/>
          </a:xfrm>
          <a:prstGeom prst="roundRect">
            <a:avLst/>
          </a:prstGeom>
          <a:solidFill>
            <a:schemeClr val="accent1">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2719934A-3140-7049-8F4B-C44478CBEEEE}"/>
              </a:ext>
            </a:extLst>
          </p:cNvPr>
          <p:cNvSpPr/>
          <p:nvPr/>
        </p:nvSpPr>
        <p:spPr>
          <a:xfrm>
            <a:off x="1321249" y="3911333"/>
            <a:ext cx="3705748" cy="2126782"/>
          </a:xfrm>
          <a:prstGeom prst="roundRect">
            <a:avLst/>
          </a:prstGeom>
          <a:solidFill>
            <a:schemeClr val="accent1">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2815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6CEEF-5505-0B4C-B2CB-88EE03C22FB8}"/>
              </a:ext>
            </a:extLst>
          </p:cNvPr>
          <p:cNvSpPr>
            <a:spLocks noGrp="1"/>
          </p:cNvSpPr>
          <p:nvPr>
            <p:ph type="title"/>
          </p:nvPr>
        </p:nvSpPr>
        <p:spPr/>
        <p:txBody>
          <a:bodyPr>
            <a:normAutofit/>
          </a:bodyPr>
          <a:lstStyle/>
          <a:p>
            <a:r>
              <a:rPr lang="en-US" sz="4000" dirty="0">
                <a:latin typeface="+mn-lt"/>
              </a:rPr>
              <a:t>Mechanistic Differences</a:t>
            </a:r>
          </a:p>
        </p:txBody>
      </p:sp>
      <p:sp>
        <p:nvSpPr>
          <p:cNvPr id="4" name="Oval 3">
            <a:extLst>
              <a:ext uri="{FF2B5EF4-FFF2-40B4-BE49-F238E27FC236}">
                <a16:creationId xmlns:a16="http://schemas.microsoft.com/office/drawing/2014/main" id="{EAB488F6-1F6D-C646-B5F1-DE9F35361E29}"/>
              </a:ext>
            </a:extLst>
          </p:cNvPr>
          <p:cNvSpPr/>
          <p:nvPr/>
        </p:nvSpPr>
        <p:spPr>
          <a:xfrm>
            <a:off x="3316638" y="2061275"/>
            <a:ext cx="263471" cy="2479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9798AD7-5854-0E4A-9648-BCB62BD4B7E8}"/>
              </a:ext>
            </a:extLst>
          </p:cNvPr>
          <p:cNvSpPr/>
          <p:nvPr/>
        </p:nvSpPr>
        <p:spPr>
          <a:xfrm>
            <a:off x="3316637" y="2461648"/>
            <a:ext cx="263471" cy="24797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CC4ED96-B2AF-3B47-92D8-55523D2697D6}"/>
              </a:ext>
            </a:extLst>
          </p:cNvPr>
          <p:cNvSpPr/>
          <p:nvPr/>
        </p:nvSpPr>
        <p:spPr>
          <a:xfrm>
            <a:off x="3316637" y="2862021"/>
            <a:ext cx="263471" cy="24797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 Brace 6">
            <a:extLst>
              <a:ext uri="{FF2B5EF4-FFF2-40B4-BE49-F238E27FC236}">
                <a16:creationId xmlns:a16="http://schemas.microsoft.com/office/drawing/2014/main" id="{21314872-B9B2-924A-8428-9B647104D9E0}"/>
              </a:ext>
            </a:extLst>
          </p:cNvPr>
          <p:cNvSpPr/>
          <p:nvPr/>
        </p:nvSpPr>
        <p:spPr>
          <a:xfrm>
            <a:off x="2805194" y="2061275"/>
            <a:ext cx="278969" cy="1048719"/>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DBADAFCE-F851-9647-88F0-47F4B30259B6}"/>
              </a:ext>
            </a:extLst>
          </p:cNvPr>
          <p:cNvSpPr txBox="1"/>
          <p:nvPr/>
        </p:nvSpPr>
        <p:spPr>
          <a:xfrm>
            <a:off x="1481960" y="2385579"/>
            <a:ext cx="1206997" cy="400110"/>
          </a:xfrm>
          <a:prstGeom prst="rect">
            <a:avLst/>
          </a:prstGeom>
          <a:noFill/>
        </p:spPr>
        <p:txBody>
          <a:bodyPr wrap="none" rtlCol="0">
            <a:spAutoFit/>
          </a:bodyPr>
          <a:lstStyle/>
          <a:p>
            <a:r>
              <a:rPr lang="en-US" sz="2000" dirty="0"/>
              <a:t>Reactants</a:t>
            </a:r>
          </a:p>
        </p:txBody>
      </p:sp>
      <p:sp>
        <p:nvSpPr>
          <p:cNvPr id="9" name="Right Arrow 8">
            <a:extLst>
              <a:ext uri="{FF2B5EF4-FFF2-40B4-BE49-F238E27FC236}">
                <a16:creationId xmlns:a16="http://schemas.microsoft.com/office/drawing/2014/main" id="{007CCDE7-1D9B-3E47-9C8C-5A100453ED32}"/>
              </a:ext>
            </a:extLst>
          </p:cNvPr>
          <p:cNvSpPr/>
          <p:nvPr/>
        </p:nvSpPr>
        <p:spPr>
          <a:xfrm>
            <a:off x="4045058" y="2485606"/>
            <a:ext cx="929899" cy="20005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37BCAAB-C8CA-F845-BCAE-DF44D101A063}"/>
              </a:ext>
            </a:extLst>
          </p:cNvPr>
          <p:cNvSpPr/>
          <p:nvPr/>
        </p:nvSpPr>
        <p:spPr>
          <a:xfrm>
            <a:off x="5499315" y="2206636"/>
            <a:ext cx="263471" cy="2479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ADD290B-8181-5848-A983-D5CF66B5BF4D}"/>
              </a:ext>
            </a:extLst>
          </p:cNvPr>
          <p:cNvSpPr/>
          <p:nvPr/>
        </p:nvSpPr>
        <p:spPr>
          <a:xfrm>
            <a:off x="5499315" y="2461646"/>
            <a:ext cx="263471" cy="24797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F50DB2D-4CB4-6446-A002-E2B6E5E72759}"/>
              </a:ext>
            </a:extLst>
          </p:cNvPr>
          <p:cNvSpPr/>
          <p:nvPr/>
        </p:nvSpPr>
        <p:spPr>
          <a:xfrm>
            <a:off x="5731790" y="2346121"/>
            <a:ext cx="263471" cy="24797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2886B96-74FA-3E46-9D0C-9B65F7A46E40}"/>
              </a:ext>
            </a:extLst>
          </p:cNvPr>
          <p:cNvSpPr txBox="1"/>
          <p:nvPr/>
        </p:nvSpPr>
        <p:spPr>
          <a:xfrm>
            <a:off x="5060318" y="2862021"/>
            <a:ext cx="1404936" cy="369332"/>
          </a:xfrm>
          <a:prstGeom prst="rect">
            <a:avLst/>
          </a:prstGeom>
          <a:noFill/>
        </p:spPr>
        <p:txBody>
          <a:bodyPr wrap="none" rtlCol="0">
            <a:spAutoFit/>
          </a:bodyPr>
          <a:lstStyle/>
          <a:p>
            <a:r>
              <a:rPr lang="en-US" dirty="0"/>
              <a:t>Intermediate</a:t>
            </a:r>
          </a:p>
        </p:txBody>
      </p:sp>
      <p:sp>
        <p:nvSpPr>
          <p:cNvPr id="14" name="Right Arrow 13">
            <a:extLst>
              <a:ext uri="{FF2B5EF4-FFF2-40B4-BE49-F238E27FC236}">
                <a16:creationId xmlns:a16="http://schemas.microsoft.com/office/drawing/2014/main" id="{46D1679E-ADF6-A94C-B2DC-15E1A160826C}"/>
              </a:ext>
            </a:extLst>
          </p:cNvPr>
          <p:cNvSpPr/>
          <p:nvPr/>
        </p:nvSpPr>
        <p:spPr>
          <a:xfrm>
            <a:off x="6485919" y="2485604"/>
            <a:ext cx="929899" cy="20005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B1D0010-DE61-5744-A2D5-91966E04F1CE}"/>
              </a:ext>
            </a:extLst>
          </p:cNvPr>
          <p:cNvSpPr/>
          <p:nvPr/>
        </p:nvSpPr>
        <p:spPr>
          <a:xfrm>
            <a:off x="7898968" y="2309248"/>
            <a:ext cx="263471" cy="2479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74BBC20-6741-CF45-B666-83574410503B}"/>
              </a:ext>
            </a:extLst>
          </p:cNvPr>
          <p:cNvSpPr/>
          <p:nvPr/>
        </p:nvSpPr>
        <p:spPr>
          <a:xfrm>
            <a:off x="7898968" y="2536557"/>
            <a:ext cx="263471" cy="24797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0BD77D8-2A41-B449-B98B-6786F8013EE3}"/>
              </a:ext>
            </a:extLst>
          </p:cNvPr>
          <p:cNvSpPr/>
          <p:nvPr/>
        </p:nvSpPr>
        <p:spPr>
          <a:xfrm>
            <a:off x="8921856" y="2433234"/>
            <a:ext cx="263471" cy="24797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E27C570-7F91-3D41-8121-BDCA8220CE44}"/>
              </a:ext>
            </a:extLst>
          </p:cNvPr>
          <p:cNvSpPr txBox="1"/>
          <p:nvPr/>
        </p:nvSpPr>
        <p:spPr>
          <a:xfrm>
            <a:off x="7570737" y="2900723"/>
            <a:ext cx="919932" cy="369332"/>
          </a:xfrm>
          <a:prstGeom prst="rect">
            <a:avLst/>
          </a:prstGeom>
          <a:noFill/>
        </p:spPr>
        <p:txBody>
          <a:bodyPr wrap="none" rtlCol="0">
            <a:spAutoFit/>
          </a:bodyPr>
          <a:lstStyle/>
          <a:p>
            <a:r>
              <a:rPr lang="en-US" dirty="0"/>
              <a:t>Product</a:t>
            </a:r>
          </a:p>
        </p:txBody>
      </p:sp>
      <p:sp>
        <p:nvSpPr>
          <p:cNvPr id="19" name="TextBox 18">
            <a:extLst>
              <a:ext uri="{FF2B5EF4-FFF2-40B4-BE49-F238E27FC236}">
                <a16:creationId xmlns:a16="http://schemas.microsoft.com/office/drawing/2014/main" id="{C21ECBF6-40BD-824A-9DB1-D131FF5F9A8D}"/>
              </a:ext>
            </a:extLst>
          </p:cNvPr>
          <p:cNvSpPr txBox="1"/>
          <p:nvPr/>
        </p:nvSpPr>
        <p:spPr>
          <a:xfrm>
            <a:off x="8593368" y="2900723"/>
            <a:ext cx="920445" cy="369332"/>
          </a:xfrm>
          <a:prstGeom prst="rect">
            <a:avLst/>
          </a:prstGeom>
          <a:noFill/>
        </p:spPr>
        <p:txBody>
          <a:bodyPr wrap="none" rtlCol="0">
            <a:spAutoFit/>
          </a:bodyPr>
          <a:lstStyle/>
          <a:p>
            <a:r>
              <a:rPr lang="en-US" dirty="0"/>
              <a:t>Catalyst</a:t>
            </a:r>
          </a:p>
        </p:txBody>
      </p:sp>
      <p:sp>
        <p:nvSpPr>
          <p:cNvPr id="20" name="Rectangle 19">
            <a:extLst>
              <a:ext uri="{FF2B5EF4-FFF2-40B4-BE49-F238E27FC236}">
                <a16:creationId xmlns:a16="http://schemas.microsoft.com/office/drawing/2014/main" id="{8FA0EF30-F954-3F4C-B5B1-7FC16AC32AFB}"/>
              </a:ext>
            </a:extLst>
          </p:cNvPr>
          <p:cNvSpPr/>
          <p:nvPr/>
        </p:nvSpPr>
        <p:spPr>
          <a:xfrm>
            <a:off x="2903348" y="5718874"/>
            <a:ext cx="5455404" cy="41845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Solid Catalyst Surface</a:t>
            </a:r>
          </a:p>
        </p:txBody>
      </p:sp>
      <p:sp>
        <p:nvSpPr>
          <p:cNvPr id="21" name="Oval 20">
            <a:extLst>
              <a:ext uri="{FF2B5EF4-FFF2-40B4-BE49-F238E27FC236}">
                <a16:creationId xmlns:a16="http://schemas.microsoft.com/office/drawing/2014/main" id="{5D2C7F59-2C5B-D14A-A3EA-FB015268C72D}"/>
              </a:ext>
            </a:extLst>
          </p:cNvPr>
          <p:cNvSpPr/>
          <p:nvPr/>
        </p:nvSpPr>
        <p:spPr>
          <a:xfrm>
            <a:off x="3084164" y="4802646"/>
            <a:ext cx="263471" cy="2479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6967612-71F2-484C-9947-A993E0C8AEE7}"/>
              </a:ext>
            </a:extLst>
          </p:cNvPr>
          <p:cNvSpPr/>
          <p:nvPr/>
        </p:nvSpPr>
        <p:spPr>
          <a:xfrm>
            <a:off x="3084164" y="5158440"/>
            <a:ext cx="263471" cy="24797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Left Brace 22">
            <a:extLst>
              <a:ext uri="{FF2B5EF4-FFF2-40B4-BE49-F238E27FC236}">
                <a16:creationId xmlns:a16="http://schemas.microsoft.com/office/drawing/2014/main" id="{F791DEAB-B942-8A4D-B568-45DCF722ECEE}"/>
              </a:ext>
            </a:extLst>
          </p:cNvPr>
          <p:cNvSpPr/>
          <p:nvPr/>
        </p:nvSpPr>
        <p:spPr>
          <a:xfrm>
            <a:off x="2688957" y="4796769"/>
            <a:ext cx="255721" cy="54569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232C71E5-5C75-FF4F-9BB3-8ABA4846B625}"/>
              </a:ext>
            </a:extLst>
          </p:cNvPr>
          <p:cNvSpPr txBox="1"/>
          <p:nvPr/>
        </p:nvSpPr>
        <p:spPr>
          <a:xfrm>
            <a:off x="1412217" y="4869358"/>
            <a:ext cx="1206997" cy="400110"/>
          </a:xfrm>
          <a:prstGeom prst="rect">
            <a:avLst/>
          </a:prstGeom>
          <a:noFill/>
        </p:spPr>
        <p:txBody>
          <a:bodyPr wrap="none" rtlCol="0">
            <a:spAutoFit/>
          </a:bodyPr>
          <a:lstStyle/>
          <a:p>
            <a:r>
              <a:rPr lang="en-US" sz="2000" dirty="0"/>
              <a:t>Reactants</a:t>
            </a:r>
          </a:p>
        </p:txBody>
      </p:sp>
      <p:cxnSp>
        <p:nvCxnSpPr>
          <p:cNvPr id="26" name="Straight Arrow Connector 25">
            <a:extLst>
              <a:ext uri="{FF2B5EF4-FFF2-40B4-BE49-F238E27FC236}">
                <a16:creationId xmlns:a16="http://schemas.microsoft.com/office/drawing/2014/main" id="{F63ECEBB-54C8-2F41-9D0C-7331506A1A43}"/>
              </a:ext>
            </a:extLst>
          </p:cNvPr>
          <p:cNvCxnSpPr/>
          <p:nvPr/>
        </p:nvCxnSpPr>
        <p:spPr>
          <a:xfrm>
            <a:off x="3448372" y="5158440"/>
            <a:ext cx="457201" cy="24797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CC7D55CE-D902-A04A-97FD-3E42C51AF92F}"/>
              </a:ext>
            </a:extLst>
          </p:cNvPr>
          <p:cNvSpPr/>
          <p:nvPr/>
        </p:nvSpPr>
        <p:spPr>
          <a:xfrm>
            <a:off x="4494509" y="5434784"/>
            <a:ext cx="263471" cy="2634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a:extLst>
              <a:ext uri="{FF2B5EF4-FFF2-40B4-BE49-F238E27FC236}">
                <a16:creationId xmlns:a16="http://schemas.microsoft.com/office/drawing/2014/main" id="{14B7D23D-3811-0843-A486-FDECBEB7D383}"/>
              </a:ext>
            </a:extLst>
          </p:cNvPr>
          <p:cNvCxnSpPr/>
          <p:nvPr/>
        </p:nvCxnSpPr>
        <p:spPr>
          <a:xfrm>
            <a:off x="4974957" y="5563892"/>
            <a:ext cx="63542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85326DD0-1A99-A944-952E-44AA94A140AF}"/>
              </a:ext>
            </a:extLst>
          </p:cNvPr>
          <p:cNvSpPr/>
          <p:nvPr/>
        </p:nvSpPr>
        <p:spPr>
          <a:xfrm>
            <a:off x="6062301" y="5448364"/>
            <a:ext cx="263471" cy="2634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2A617A8-FAE7-DC4F-B297-4163125E96E3}"/>
              </a:ext>
            </a:extLst>
          </p:cNvPr>
          <p:cNvSpPr/>
          <p:nvPr/>
        </p:nvSpPr>
        <p:spPr>
          <a:xfrm>
            <a:off x="5775579" y="5463862"/>
            <a:ext cx="263471" cy="24797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D280B337-CFCA-544A-83B7-8250F3415861}"/>
              </a:ext>
            </a:extLst>
          </p:cNvPr>
          <p:cNvCxnSpPr>
            <a:cxnSpLocks/>
          </p:cNvCxnSpPr>
          <p:nvPr/>
        </p:nvCxnSpPr>
        <p:spPr>
          <a:xfrm flipV="1">
            <a:off x="6485919" y="5158440"/>
            <a:ext cx="534813" cy="37187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00EB145A-9103-9C4B-8FBC-BABAD6F3BE54}"/>
              </a:ext>
            </a:extLst>
          </p:cNvPr>
          <p:cNvSpPr/>
          <p:nvPr/>
        </p:nvSpPr>
        <p:spPr>
          <a:xfrm>
            <a:off x="7423503" y="4804561"/>
            <a:ext cx="263471" cy="2634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AB2C6762-5C87-6445-86F0-AEB09838B041}"/>
              </a:ext>
            </a:extLst>
          </p:cNvPr>
          <p:cNvSpPr/>
          <p:nvPr/>
        </p:nvSpPr>
        <p:spPr>
          <a:xfrm>
            <a:off x="7152279" y="4820059"/>
            <a:ext cx="263471" cy="24797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6EF37AE9-5F15-4C4D-BD0D-E2087573181C}"/>
              </a:ext>
            </a:extLst>
          </p:cNvPr>
          <p:cNvSpPr txBox="1"/>
          <p:nvPr/>
        </p:nvSpPr>
        <p:spPr>
          <a:xfrm>
            <a:off x="7817774" y="4726577"/>
            <a:ext cx="1002903" cy="400110"/>
          </a:xfrm>
          <a:prstGeom prst="rect">
            <a:avLst/>
          </a:prstGeom>
          <a:noFill/>
        </p:spPr>
        <p:txBody>
          <a:bodyPr wrap="none" rtlCol="0">
            <a:spAutoFit/>
          </a:bodyPr>
          <a:lstStyle/>
          <a:p>
            <a:r>
              <a:rPr lang="en-US" sz="2000" dirty="0"/>
              <a:t>Product</a:t>
            </a:r>
          </a:p>
        </p:txBody>
      </p:sp>
      <p:sp>
        <p:nvSpPr>
          <p:cNvPr id="38" name="Oval 37">
            <a:extLst>
              <a:ext uri="{FF2B5EF4-FFF2-40B4-BE49-F238E27FC236}">
                <a16:creationId xmlns:a16="http://schemas.microsoft.com/office/drawing/2014/main" id="{F65B0582-0D5D-E648-B081-6EED7731B819}"/>
              </a:ext>
            </a:extLst>
          </p:cNvPr>
          <p:cNvSpPr/>
          <p:nvPr/>
        </p:nvSpPr>
        <p:spPr>
          <a:xfrm>
            <a:off x="4087677" y="5448364"/>
            <a:ext cx="263471" cy="24797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0F542843-49C6-B94B-BA81-B37F8A3C3D06}"/>
              </a:ext>
            </a:extLst>
          </p:cNvPr>
          <p:cNvSpPr txBox="1"/>
          <p:nvPr/>
        </p:nvSpPr>
        <p:spPr>
          <a:xfrm>
            <a:off x="555231" y="4072237"/>
            <a:ext cx="2218684" cy="461665"/>
          </a:xfrm>
          <a:prstGeom prst="rect">
            <a:avLst/>
          </a:prstGeom>
          <a:noFill/>
        </p:spPr>
        <p:txBody>
          <a:bodyPr wrap="none" rtlCol="0">
            <a:spAutoFit/>
          </a:bodyPr>
          <a:lstStyle/>
          <a:p>
            <a:r>
              <a:rPr lang="en-US" sz="2400" b="1" u="sng" dirty="0"/>
              <a:t>Heterogeneous:</a:t>
            </a:r>
          </a:p>
        </p:txBody>
      </p:sp>
      <p:sp>
        <p:nvSpPr>
          <p:cNvPr id="40" name="TextBox 39">
            <a:extLst>
              <a:ext uri="{FF2B5EF4-FFF2-40B4-BE49-F238E27FC236}">
                <a16:creationId xmlns:a16="http://schemas.microsoft.com/office/drawing/2014/main" id="{17711E07-5445-0E4E-AB9A-3E6B75F4DE97}"/>
              </a:ext>
            </a:extLst>
          </p:cNvPr>
          <p:cNvSpPr txBox="1"/>
          <p:nvPr/>
        </p:nvSpPr>
        <p:spPr>
          <a:xfrm>
            <a:off x="555231" y="1622829"/>
            <a:ext cx="2116157" cy="461665"/>
          </a:xfrm>
          <a:prstGeom prst="rect">
            <a:avLst/>
          </a:prstGeom>
          <a:noFill/>
        </p:spPr>
        <p:txBody>
          <a:bodyPr wrap="none" rtlCol="0">
            <a:spAutoFit/>
          </a:bodyPr>
          <a:lstStyle/>
          <a:p>
            <a:r>
              <a:rPr lang="en-US" sz="2400" b="1" u="sng" dirty="0"/>
              <a:t>Homogeneous:</a:t>
            </a:r>
          </a:p>
        </p:txBody>
      </p:sp>
      <p:sp>
        <p:nvSpPr>
          <p:cNvPr id="41" name="TextBox 40">
            <a:extLst>
              <a:ext uri="{FF2B5EF4-FFF2-40B4-BE49-F238E27FC236}">
                <a16:creationId xmlns:a16="http://schemas.microsoft.com/office/drawing/2014/main" id="{564B8B2B-779D-1F4E-AB29-1F2728ADDAB7}"/>
              </a:ext>
            </a:extLst>
          </p:cNvPr>
          <p:cNvSpPr txBox="1"/>
          <p:nvPr/>
        </p:nvSpPr>
        <p:spPr>
          <a:xfrm>
            <a:off x="9699232" y="1977393"/>
            <a:ext cx="2582868" cy="923330"/>
          </a:xfrm>
          <a:prstGeom prst="rect">
            <a:avLst/>
          </a:prstGeom>
          <a:noFill/>
        </p:spPr>
        <p:txBody>
          <a:bodyPr wrap="square" rtlCol="0">
            <a:spAutoFit/>
          </a:bodyPr>
          <a:lstStyle/>
          <a:p>
            <a:r>
              <a:rPr lang="en-US" dirty="0"/>
              <a:t>*Catalyst has to be</a:t>
            </a:r>
          </a:p>
          <a:p>
            <a:r>
              <a:rPr lang="en-US" dirty="0"/>
              <a:t>properly separated from</a:t>
            </a:r>
          </a:p>
          <a:p>
            <a:r>
              <a:rPr lang="en-US" dirty="0"/>
              <a:t>the reaction mixture</a:t>
            </a:r>
          </a:p>
        </p:txBody>
      </p:sp>
    </p:spTree>
    <p:extLst>
      <p:ext uri="{BB962C8B-B14F-4D97-AF65-F5344CB8AC3E}">
        <p14:creationId xmlns:p14="http://schemas.microsoft.com/office/powerpoint/2010/main" val="3586893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91405-0E79-964D-B2F8-B9B55BD988B8}"/>
              </a:ext>
            </a:extLst>
          </p:cNvPr>
          <p:cNvSpPr>
            <a:spLocks noGrp="1"/>
          </p:cNvSpPr>
          <p:nvPr>
            <p:ph type="title"/>
          </p:nvPr>
        </p:nvSpPr>
        <p:spPr/>
        <p:txBody>
          <a:bodyPr>
            <a:normAutofit/>
          </a:bodyPr>
          <a:lstStyle/>
          <a:p>
            <a:r>
              <a:rPr lang="en-US" sz="4000" dirty="0">
                <a:latin typeface="+mn-lt"/>
              </a:rPr>
              <a:t>Outline</a:t>
            </a:r>
          </a:p>
        </p:txBody>
      </p:sp>
      <p:sp>
        <p:nvSpPr>
          <p:cNvPr id="3" name="Content Placeholder 2">
            <a:extLst>
              <a:ext uri="{FF2B5EF4-FFF2-40B4-BE49-F238E27FC236}">
                <a16:creationId xmlns:a16="http://schemas.microsoft.com/office/drawing/2014/main" id="{7B374ADA-E9B7-A64A-AF53-7439675D3183}"/>
              </a:ext>
            </a:extLst>
          </p:cNvPr>
          <p:cNvSpPr>
            <a:spLocks noGrp="1"/>
          </p:cNvSpPr>
          <p:nvPr>
            <p:ph idx="1"/>
          </p:nvPr>
        </p:nvSpPr>
        <p:spPr/>
        <p:txBody>
          <a:bodyPr>
            <a:normAutofit/>
          </a:bodyPr>
          <a:lstStyle/>
          <a:p>
            <a:r>
              <a:rPr lang="en-US" sz="2400" dirty="0"/>
              <a:t>What is Catalysis?</a:t>
            </a:r>
          </a:p>
          <a:p>
            <a:r>
              <a:rPr lang="en-US" sz="2400" dirty="0"/>
              <a:t>Why its important and improves performance</a:t>
            </a:r>
          </a:p>
          <a:p>
            <a:r>
              <a:rPr lang="en-US" sz="2400" dirty="0"/>
              <a:t>Categories of Catalysis</a:t>
            </a:r>
          </a:p>
          <a:p>
            <a:pPr lvl="1"/>
            <a:r>
              <a:rPr lang="en-US" dirty="0"/>
              <a:t>Homogeneous vs. Heterogeneous</a:t>
            </a:r>
          </a:p>
          <a:p>
            <a:r>
              <a:rPr lang="en-US" sz="2400" dirty="0">
                <a:solidFill>
                  <a:srgbClr val="00B050"/>
                </a:solidFill>
              </a:rPr>
              <a:t>Greener Alternatives for Catalysis</a:t>
            </a:r>
          </a:p>
          <a:p>
            <a:r>
              <a:rPr lang="en-US" sz="2400" dirty="0"/>
              <a:t>Current Trends for the Next Generation of Catalysts</a:t>
            </a:r>
          </a:p>
          <a:p>
            <a:r>
              <a:rPr lang="en-US" sz="2400" dirty="0"/>
              <a:t>Additional applications for catalysts</a:t>
            </a:r>
          </a:p>
          <a:p>
            <a:endParaRPr lang="en-US" sz="2400" dirty="0"/>
          </a:p>
        </p:txBody>
      </p:sp>
    </p:spTree>
    <p:extLst>
      <p:ext uri="{BB962C8B-B14F-4D97-AF65-F5344CB8AC3E}">
        <p14:creationId xmlns:p14="http://schemas.microsoft.com/office/powerpoint/2010/main" val="1104640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341" y="300037"/>
            <a:ext cx="9144000" cy="925947"/>
          </a:xfrm>
        </p:spPr>
        <p:txBody>
          <a:bodyPr>
            <a:normAutofit/>
          </a:bodyPr>
          <a:lstStyle/>
          <a:p>
            <a:pPr marL="365125"/>
            <a:r>
              <a:rPr lang="en-US" sz="4000" dirty="0">
                <a:latin typeface="+mn-lt"/>
              </a:rPr>
              <a:t>Designing a Green Catalyst</a:t>
            </a:r>
          </a:p>
        </p:txBody>
      </p:sp>
      <p:sp>
        <p:nvSpPr>
          <p:cNvPr id="3" name="Content Placeholder 2"/>
          <p:cNvSpPr>
            <a:spLocks noGrp="1"/>
          </p:cNvSpPr>
          <p:nvPr>
            <p:ph idx="1"/>
          </p:nvPr>
        </p:nvSpPr>
        <p:spPr>
          <a:xfrm>
            <a:off x="900005" y="2658886"/>
            <a:ext cx="4456490" cy="4239896"/>
          </a:xfrm>
        </p:spPr>
        <p:txBody>
          <a:bodyPr>
            <a:normAutofit/>
          </a:bodyPr>
          <a:lstStyle/>
          <a:p>
            <a:r>
              <a:rPr lang="en-US" sz="1900" dirty="0"/>
              <a:t>Low toxicity</a:t>
            </a:r>
          </a:p>
          <a:p>
            <a:r>
              <a:rPr lang="en-US" sz="1900" dirty="0"/>
              <a:t>Earth abundance</a:t>
            </a:r>
          </a:p>
          <a:p>
            <a:r>
              <a:rPr lang="en-US" sz="1900" dirty="0"/>
              <a:t>Efficiency </a:t>
            </a:r>
          </a:p>
          <a:p>
            <a:pPr marL="457200" lvl="1" indent="0">
              <a:buNone/>
            </a:pPr>
            <a:r>
              <a:rPr lang="en-US" sz="1900" dirty="0"/>
              <a:t>-  Rate and energy input</a:t>
            </a:r>
          </a:p>
          <a:p>
            <a:r>
              <a:rPr lang="en-US" sz="1900" dirty="0"/>
              <a:t>Compatible with green solvent</a:t>
            </a:r>
          </a:p>
          <a:p>
            <a:r>
              <a:rPr lang="en-US" sz="1900" dirty="0"/>
              <a:t>Longevity and Recyclability </a:t>
            </a:r>
          </a:p>
          <a:p>
            <a:r>
              <a:rPr lang="en-US" sz="1900" dirty="0"/>
              <a:t>Ease of production</a:t>
            </a:r>
          </a:p>
          <a:p>
            <a:pPr marL="457200" lvl="1" indent="0">
              <a:buNone/>
            </a:pPr>
            <a:r>
              <a:rPr lang="en-US" sz="1900" dirty="0"/>
              <a:t>-  Large volume and consistent in quality</a:t>
            </a:r>
          </a:p>
          <a:p>
            <a:r>
              <a:rPr lang="en-US" sz="1900" dirty="0"/>
              <a:t>High selectivity for desired product(s)</a:t>
            </a:r>
          </a:p>
          <a:p>
            <a:endParaRPr lang="en-US" sz="1800" dirty="0"/>
          </a:p>
        </p:txBody>
      </p:sp>
      <p:sp>
        <p:nvSpPr>
          <p:cNvPr id="5" name="Rectangle 4"/>
          <p:cNvSpPr/>
          <p:nvPr/>
        </p:nvSpPr>
        <p:spPr>
          <a:xfrm>
            <a:off x="6054418" y="6404074"/>
            <a:ext cx="5811361" cy="307777"/>
          </a:xfrm>
          <a:prstGeom prst="rect">
            <a:avLst/>
          </a:prstGeom>
        </p:spPr>
        <p:txBody>
          <a:bodyPr wrap="square">
            <a:spAutoFit/>
          </a:bodyPr>
          <a:lstStyle/>
          <a:p>
            <a:r>
              <a:rPr lang="en-US" sz="1400" dirty="0">
                <a:solidFill>
                  <a:schemeClr val="bg1">
                    <a:lumMod val="75000"/>
                  </a:schemeClr>
                </a:solidFill>
                <a:latin typeface="Calibri Regular" charset="0"/>
              </a:rPr>
              <a:t>http://www.rsc.org/chemistryworld/Issues/2011/January/CriticalThinking.asp</a:t>
            </a:r>
          </a:p>
        </p:txBody>
      </p:sp>
      <p:sp>
        <p:nvSpPr>
          <p:cNvPr id="6" name="TextBox 5"/>
          <p:cNvSpPr txBox="1"/>
          <p:nvPr/>
        </p:nvSpPr>
        <p:spPr>
          <a:xfrm>
            <a:off x="718325" y="1458557"/>
            <a:ext cx="5628687" cy="1200329"/>
          </a:xfrm>
          <a:prstGeom prst="rect">
            <a:avLst/>
          </a:prstGeom>
          <a:noFill/>
        </p:spPr>
        <p:txBody>
          <a:bodyPr wrap="square" rtlCol="0">
            <a:spAutoFit/>
          </a:bodyPr>
          <a:lstStyle/>
          <a:p>
            <a:r>
              <a:rPr lang="en-US" sz="2400" dirty="0">
                <a:latin typeface="Calibri Regular" charset="0"/>
              </a:rPr>
              <a:t>Not all catalysts are created equal. Chemists need to consider various factors when deciding on the catalyst.</a:t>
            </a:r>
          </a:p>
        </p:txBody>
      </p:sp>
      <p:sp>
        <p:nvSpPr>
          <p:cNvPr id="7" name="TextBox 6"/>
          <p:cNvSpPr txBox="1"/>
          <p:nvPr/>
        </p:nvSpPr>
        <p:spPr>
          <a:xfrm>
            <a:off x="7536128" y="5469439"/>
            <a:ext cx="3691054" cy="646331"/>
          </a:xfrm>
          <a:prstGeom prst="rect">
            <a:avLst/>
          </a:prstGeom>
          <a:noFill/>
        </p:spPr>
        <p:txBody>
          <a:bodyPr wrap="square" rtlCol="0">
            <a:spAutoFit/>
          </a:bodyPr>
          <a:lstStyle/>
          <a:p>
            <a:pPr algn="ctr"/>
            <a:r>
              <a:rPr lang="en-US" dirty="0">
                <a:latin typeface="Calibri Regular" charset="0"/>
              </a:rPr>
              <a:t>Many metals which are used as catalysts are depleting</a:t>
            </a:r>
          </a:p>
        </p:txBody>
      </p:sp>
      <p:pic>
        <p:nvPicPr>
          <p:cNvPr id="8" name="Picture 7"/>
          <p:cNvPicPr>
            <a:picLocks noChangeAspect="1"/>
          </p:cNvPicPr>
          <p:nvPr/>
        </p:nvPicPr>
        <p:blipFill>
          <a:blip r:embed="rId2"/>
          <a:stretch>
            <a:fillRect/>
          </a:stretch>
        </p:blipFill>
        <p:spPr>
          <a:xfrm>
            <a:off x="6544213" y="1619149"/>
            <a:ext cx="5380892" cy="3941114"/>
          </a:xfrm>
          <a:prstGeom prst="rect">
            <a:avLst/>
          </a:prstGeom>
          <a:solidFill>
            <a:srgbClr val="FF0000"/>
          </a:solidFill>
        </p:spPr>
      </p:pic>
    </p:spTree>
    <p:extLst>
      <p:ext uri="{BB962C8B-B14F-4D97-AF65-F5344CB8AC3E}">
        <p14:creationId xmlns:p14="http://schemas.microsoft.com/office/powerpoint/2010/main" val="197734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a:xfrm>
            <a:off x="779320" y="107889"/>
            <a:ext cx="11353800" cy="1325563"/>
          </a:xfrm>
        </p:spPr>
        <p:txBody>
          <a:bodyPr>
            <a:normAutofit/>
          </a:bodyPr>
          <a:lstStyle/>
          <a:p>
            <a:r>
              <a:rPr lang="en-US" sz="4000" dirty="0">
                <a:latin typeface="+mn-lt"/>
              </a:rPr>
              <a:t>Factors on catalyst viability as a greener alternative</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p:txBody>
          <a:bodyPr/>
          <a:lstStyle/>
          <a:p>
            <a:pPr marL="0" indent="0">
              <a:buNone/>
            </a:pPr>
            <a:r>
              <a:rPr lang="en-US" u="sng" dirty="0"/>
              <a:t>1. Selectivity</a:t>
            </a:r>
          </a:p>
          <a:p>
            <a:pPr marL="0" indent="0">
              <a:buNone/>
            </a:pPr>
            <a:endParaRPr lang="en-US" u="sng" dirty="0"/>
          </a:p>
          <a:p>
            <a:pPr marL="457200" lvl="1" indent="0">
              <a:buNone/>
            </a:pPr>
            <a:r>
              <a:rPr lang="en-US" dirty="0"/>
              <a:t>The amount of reactant converted into the final product. A high percentage of consumed reactant is necessary. A greener alternative catalyst will not be beneficial if the amount and rate of by-product is increased. Making it a less atom economical reaction.</a:t>
            </a:r>
          </a:p>
          <a:p>
            <a:pPr marL="457200" lvl="1" indent="0">
              <a:buNone/>
            </a:pPr>
            <a:endParaRPr lang="en-US" dirty="0"/>
          </a:p>
        </p:txBody>
      </p:sp>
    </p:spTree>
    <p:extLst>
      <p:ext uri="{BB962C8B-B14F-4D97-AF65-F5344CB8AC3E}">
        <p14:creationId xmlns:p14="http://schemas.microsoft.com/office/powerpoint/2010/main" val="2544619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a:xfrm>
            <a:off x="779325" y="107889"/>
            <a:ext cx="11353800" cy="1325563"/>
          </a:xfrm>
        </p:spPr>
        <p:txBody>
          <a:bodyPr>
            <a:normAutofit/>
          </a:bodyPr>
          <a:lstStyle/>
          <a:p>
            <a:r>
              <a:rPr lang="en-US" sz="4000" dirty="0">
                <a:latin typeface="+mn-lt"/>
              </a:rPr>
              <a:t>Factors on catalyst viability as a greener alternative</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a:xfrm>
            <a:off x="838200" y="1750132"/>
            <a:ext cx="10515600" cy="1167880"/>
          </a:xfrm>
        </p:spPr>
        <p:txBody>
          <a:bodyPr/>
          <a:lstStyle/>
          <a:p>
            <a:pPr marL="0" indent="0">
              <a:buNone/>
            </a:pPr>
            <a:r>
              <a:rPr lang="en-US" u="sng" dirty="0"/>
              <a:t>2. Turnover Frequency (TOF)</a:t>
            </a:r>
          </a:p>
          <a:p>
            <a:pPr marL="457200" lvl="1" indent="0">
              <a:buNone/>
            </a:pPr>
            <a:r>
              <a:rPr lang="en-US" dirty="0"/>
              <a:t>The number of moles of product made/active site per second</a:t>
            </a:r>
          </a:p>
          <a:p>
            <a:pPr marL="457200" indent="-457200">
              <a:buFont typeface="+mj-lt"/>
              <a:buAutoNum type="arabicPeriod"/>
            </a:pPr>
            <a:endParaRPr lang="en-US" dirty="0"/>
          </a:p>
        </p:txBody>
      </p:sp>
      <p:sp>
        <p:nvSpPr>
          <p:cNvPr id="4" name="Oval 3">
            <a:extLst>
              <a:ext uri="{FF2B5EF4-FFF2-40B4-BE49-F238E27FC236}">
                <a16:creationId xmlns:a16="http://schemas.microsoft.com/office/drawing/2014/main" id="{F9D64C4B-F073-F741-A09B-9CCE9A29FCDE}"/>
              </a:ext>
            </a:extLst>
          </p:cNvPr>
          <p:cNvSpPr/>
          <p:nvPr/>
        </p:nvSpPr>
        <p:spPr>
          <a:xfrm>
            <a:off x="2918012" y="3160059"/>
            <a:ext cx="1102659" cy="10892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6155252-31FB-144D-A1AB-EF7BDE6236CF}"/>
              </a:ext>
            </a:extLst>
          </p:cNvPr>
          <p:cNvSpPr/>
          <p:nvPr/>
        </p:nvSpPr>
        <p:spPr>
          <a:xfrm>
            <a:off x="6015314" y="3160059"/>
            <a:ext cx="1102659" cy="10892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7AAA4A5-A968-A842-8471-E94DF93E2566}"/>
              </a:ext>
            </a:extLst>
          </p:cNvPr>
          <p:cNvSpPr/>
          <p:nvPr/>
        </p:nvSpPr>
        <p:spPr>
          <a:xfrm flipH="1">
            <a:off x="3388659" y="3072653"/>
            <a:ext cx="161364" cy="17481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77DE68B-D38E-E548-966E-58BC3A1EF2B3}"/>
              </a:ext>
            </a:extLst>
          </p:cNvPr>
          <p:cNvSpPr/>
          <p:nvPr/>
        </p:nvSpPr>
        <p:spPr>
          <a:xfrm flipH="1">
            <a:off x="2837330" y="3617259"/>
            <a:ext cx="161364" cy="17481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9EC1CC3-D5FC-294D-9987-7FFEC0620486}"/>
              </a:ext>
            </a:extLst>
          </p:cNvPr>
          <p:cNvSpPr/>
          <p:nvPr/>
        </p:nvSpPr>
        <p:spPr>
          <a:xfrm flipH="1">
            <a:off x="3939989" y="3613897"/>
            <a:ext cx="161364" cy="17481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170C936-91B9-FE4E-B6C4-72E89FC2DDAD}"/>
              </a:ext>
            </a:extLst>
          </p:cNvPr>
          <p:cNvSpPr/>
          <p:nvPr/>
        </p:nvSpPr>
        <p:spPr>
          <a:xfrm flipH="1">
            <a:off x="3388659" y="4161865"/>
            <a:ext cx="161364" cy="17481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405B20D8-2396-3846-8B8C-46D399A4275C}"/>
              </a:ext>
            </a:extLst>
          </p:cNvPr>
          <p:cNvSpPr/>
          <p:nvPr/>
        </p:nvSpPr>
        <p:spPr>
          <a:xfrm flipH="1">
            <a:off x="5934632" y="3613897"/>
            <a:ext cx="161364" cy="17481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AE457BB9-2B32-654C-B4C8-B290FEABEFD9}"/>
              </a:ext>
            </a:extLst>
          </p:cNvPr>
          <p:cNvSpPr/>
          <p:nvPr/>
        </p:nvSpPr>
        <p:spPr>
          <a:xfrm flipH="1">
            <a:off x="6015314" y="3293523"/>
            <a:ext cx="161364" cy="17481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217F75A6-B0E6-DA48-96BD-E96B4B6F3EF3}"/>
              </a:ext>
            </a:extLst>
          </p:cNvPr>
          <p:cNvSpPr/>
          <p:nvPr/>
        </p:nvSpPr>
        <p:spPr>
          <a:xfrm flipH="1">
            <a:off x="6485961" y="3068959"/>
            <a:ext cx="161364" cy="17481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8A538F80-8B0F-3448-BE5C-2898DD827B97}"/>
              </a:ext>
            </a:extLst>
          </p:cNvPr>
          <p:cNvSpPr/>
          <p:nvPr/>
        </p:nvSpPr>
        <p:spPr>
          <a:xfrm flipH="1">
            <a:off x="6248394" y="3118711"/>
            <a:ext cx="161364" cy="17481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16D3DEEC-76E6-2A46-B132-15AE359F3A6F}"/>
              </a:ext>
            </a:extLst>
          </p:cNvPr>
          <p:cNvSpPr/>
          <p:nvPr/>
        </p:nvSpPr>
        <p:spPr>
          <a:xfrm flipH="1">
            <a:off x="6728007" y="3118711"/>
            <a:ext cx="161364" cy="17481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9C814C50-900E-6F4D-87C0-E0652F76B0DB}"/>
              </a:ext>
            </a:extLst>
          </p:cNvPr>
          <p:cNvSpPr/>
          <p:nvPr/>
        </p:nvSpPr>
        <p:spPr>
          <a:xfrm flipH="1">
            <a:off x="6922990" y="3299240"/>
            <a:ext cx="161364" cy="17481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3BC7AEE0-9DEC-264D-B757-6DBC6840EF5A}"/>
              </a:ext>
            </a:extLst>
          </p:cNvPr>
          <p:cNvSpPr/>
          <p:nvPr/>
        </p:nvSpPr>
        <p:spPr>
          <a:xfrm flipH="1">
            <a:off x="7037291" y="3608855"/>
            <a:ext cx="161364" cy="17481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0178079C-0BA4-6343-B7E2-2E24227CD8F0}"/>
              </a:ext>
            </a:extLst>
          </p:cNvPr>
          <p:cNvSpPr/>
          <p:nvPr/>
        </p:nvSpPr>
        <p:spPr>
          <a:xfrm flipH="1">
            <a:off x="6485961" y="4148077"/>
            <a:ext cx="161364" cy="17481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91BE58A6-BC70-1C43-85FE-5DF22645D6EF}"/>
              </a:ext>
            </a:extLst>
          </p:cNvPr>
          <p:cNvSpPr/>
          <p:nvPr/>
        </p:nvSpPr>
        <p:spPr>
          <a:xfrm flipH="1">
            <a:off x="6732488" y="4087907"/>
            <a:ext cx="161364" cy="17481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E6F7070A-815E-3145-AC3A-440BF738E64C}"/>
              </a:ext>
            </a:extLst>
          </p:cNvPr>
          <p:cNvSpPr/>
          <p:nvPr/>
        </p:nvSpPr>
        <p:spPr>
          <a:xfrm flipH="1">
            <a:off x="6938684" y="3929063"/>
            <a:ext cx="161364" cy="17481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FD4115B3-EFE6-E041-8493-8BF3C47B4A1B}"/>
              </a:ext>
            </a:extLst>
          </p:cNvPr>
          <p:cNvSpPr/>
          <p:nvPr/>
        </p:nvSpPr>
        <p:spPr>
          <a:xfrm flipH="1">
            <a:off x="6230479" y="4105552"/>
            <a:ext cx="161364" cy="17481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9E18AB1F-5ABF-4E40-B66B-A0E7F832CAC4}"/>
              </a:ext>
            </a:extLst>
          </p:cNvPr>
          <p:cNvSpPr/>
          <p:nvPr/>
        </p:nvSpPr>
        <p:spPr>
          <a:xfrm flipH="1">
            <a:off x="6001859" y="3922173"/>
            <a:ext cx="161364" cy="17481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89DA34C3-BDA5-CA4B-84C0-6AC463E0CFC6}"/>
              </a:ext>
            </a:extLst>
          </p:cNvPr>
          <p:cNvSpPr txBox="1"/>
          <p:nvPr/>
        </p:nvSpPr>
        <p:spPr>
          <a:xfrm>
            <a:off x="2320244" y="4518443"/>
            <a:ext cx="2298193" cy="369332"/>
          </a:xfrm>
          <a:prstGeom prst="rect">
            <a:avLst/>
          </a:prstGeom>
          <a:noFill/>
        </p:spPr>
        <p:txBody>
          <a:bodyPr wrap="none" rtlCol="0">
            <a:spAutoFit/>
          </a:bodyPr>
          <a:lstStyle/>
          <a:p>
            <a:r>
              <a:rPr lang="en-US" dirty="0"/>
              <a:t>Low active site density</a:t>
            </a:r>
          </a:p>
        </p:txBody>
      </p:sp>
      <p:sp>
        <p:nvSpPr>
          <p:cNvPr id="23" name="TextBox 22">
            <a:extLst>
              <a:ext uri="{FF2B5EF4-FFF2-40B4-BE49-F238E27FC236}">
                <a16:creationId xmlns:a16="http://schemas.microsoft.com/office/drawing/2014/main" id="{22C53E0F-A3A5-A941-8DE4-3EA79F11B683}"/>
              </a:ext>
            </a:extLst>
          </p:cNvPr>
          <p:cNvSpPr txBox="1"/>
          <p:nvPr/>
        </p:nvSpPr>
        <p:spPr>
          <a:xfrm>
            <a:off x="5479045" y="4513401"/>
            <a:ext cx="2342373" cy="369332"/>
          </a:xfrm>
          <a:prstGeom prst="rect">
            <a:avLst/>
          </a:prstGeom>
          <a:noFill/>
        </p:spPr>
        <p:txBody>
          <a:bodyPr wrap="none" rtlCol="0">
            <a:spAutoFit/>
          </a:bodyPr>
          <a:lstStyle/>
          <a:p>
            <a:r>
              <a:rPr lang="en-US" dirty="0"/>
              <a:t>High active site density</a:t>
            </a:r>
          </a:p>
        </p:txBody>
      </p:sp>
      <p:sp>
        <p:nvSpPr>
          <p:cNvPr id="24" name="TextBox 23">
            <a:extLst>
              <a:ext uri="{FF2B5EF4-FFF2-40B4-BE49-F238E27FC236}">
                <a16:creationId xmlns:a16="http://schemas.microsoft.com/office/drawing/2014/main" id="{82519C0F-5BA0-3E4D-A506-8F192F36AC4F}"/>
              </a:ext>
            </a:extLst>
          </p:cNvPr>
          <p:cNvSpPr txBox="1"/>
          <p:nvPr/>
        </p:nvSpPr>
        <p:spPr>
          <a:xfrm>
            <a:off x="1262598" y="5152571"/>
            <a:ext cx="10294320" cy="830997"/>
          </a:xfrm>
          <a:prstGeom prst="rect">
            <a:avLst/>
          </a:prstGeom>
          <a:noFill/>
        </p:spPr>
        <p:txBody>
          <a:bodyPr wrap="square" rtlCol="0">
            <a:spAutoFit/>
          </a:bodyPr>
          <a:lstStyle/>
          <a:p>
            <a:r>
              <a:rPr lang="en-US" sz="2400" dirty="0"/>
              <a:t>Low TOF will mean larger quantity of catalyst is required to have effective production yields. This results in higher costs and potentially more waste.</a:t>
            </a:r>
          </a:p>
        </p:txBody>
      </p:sp>
      <p:sp>
        <p:nvSpPr>
          <p:cNvPr id="25" name="TextBox 24">
            <a:extLst>
              <a:ext uri="{FF2B5EF4-FFF2-40B4-BE49-F238E27FC236}">
                <a16:creationId xmlns:a16="http://schemas.microsoft.com/office/drawing/2014/main" id="{5724E1B1-F725-3842-AB24-4BE6DE99F7CB}"/>
              </a:ext>
            </a:extLst>
          </p:cNvPr>
          <p:cNvSpPr txBox="1"/>
          <p:nvPr/>
        </p:nvSpPr>
        <p:spPr>
          <a:xfrm>
            <a:off x="7668893" y="2836785"/>
            <a:ext cx="1914370" cy="369332"/>
          </a:xfrm>
          <a:prstGeom prst="rect">
            <a:avLst/>
          </a:prstGeom>
          <a:noFill/>
        </p:spPr>
        <p:txBody>
          <a:bodyPr wrap="none" rtlCol="0">
            <a:spAutoFit/>
          </a:bodyPr>
          <a:lstStyle/>
          <a:p>
            <a:r>
              <a:rPr lang="en-US" dirty="0"/>
              <a:t>Catalyst active site</a:t>
            </a:r>
          </a:p>
        </p:txBody>
      </p:sp>
      <p:cxnSp>
        <p:nvCxnSpPr>
          <p:cNvPr id="27" name="Straight Arrow Connector 26">
            <a:extLst>
              <a:ext uri="{FF2B5EF4-FFF2-40B4-BE49-F238E27FC236}">
                <a16:creationId xmlns:a16="http://schemas.microsoft.com/office/drawing/2014/main" id="{1BFB9237-1366-6842-8E96-B74D4E9A8F40}"/>
              </a:ext>
            </a:extLst>
          </p:cNvPr>
          <p:cNvCxnSpPr>
            <a:endCxn id="15" idx="1"/>
          </p:cNvCxnSpPr>
          <p:nvPr/>
        </p:nvCxnSpPr>
        <p:spPr>
          <a:xfrm flipH="1">
            <a:off x="7060723" y="3028841"/>
            <a:ext cx="590653" cy="2960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9814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91405-0E79-964D-B2F8-B9B55BD988B8}"/>
              </a:ext>
            </a:extLst>
          </p:cNvPr>
          <p:cNvSpPr>
            <a:spLocks noGrp="1"/>
          </p:cNvSpPr>
          <p:nvPr>
            <p:ph type="title"/>
          </p:nvPr>
        </p:nvSpPr>
        <p:spPr/>
        <p:txBody>
          <a:bodyPr>
            <a:normAutofit/>
          </a:bodyPr>
          <a:lstStyle/>
          <a:p>
            <a:r>
              <a:rPr lang="en-US" sz="4000" dirty="0">
                <a:latin typeface="+mn-lt"/>
              </a:rPr>
              <a:t>Outline</a:t>
            </a:r>
          </a:p>
        </p:txBody>
      </p:sp>
      <p:sp>
        <p:nvSpPr>
          <p:cNvPr id="3" name="Content Placeholder 2">
            <a:extLst>
              <a:ext uri="{FF2B5EF4-FFF2-40B4-BE49-F238E27FC236}">
                <a16:creationId xmlns:a16="http://schemas.microsoft.com/office/drawing/2014/main" id="{7B374ADA-E9B7-A64A-AF53-7439675D3183}"/>
              </a:ext>
            </a:extLst>
          </p:cNvPr>
          <p:cNvSpPr>
            <a:spLocks noGrp="1"/>
          </p:cNvSpPr>
          <p:nvPr>
            <p:ph idx="1"/>
          </p:nvPr>
        </p:nvSpPr>
        <p:spPr/>
        <p:txBody>
          <a:bodyPr>
            <a:normAutofit/>
          </a:bodyPr>
          <a:lstStyle/>
          <a:p>
            <a:r>
              <a:rPr lang="en-US" sz="2400" dirty="0"/>
              <a:t>What is Catalysis?</a:t>
            </a:r>
          </a:p>
          <a:p>
            <a:r>
              <a:rPr lang="en-US" sz="2400" dirty="0"/>
              <a:t>Why its important and improves performance</a:t>
            </a:r>
          </a:p>
          <a:p>
            <a:r>
              <a:rPr lang="en-US" sz="2400" dirty="0"/>
              <a:t>Categories of Catalysis</a:t>
            </a:r>
          </a:p>
          <a:p>
            <a:pPr lvl="1"/>
            <a:r>
              <a:rPr lang="en-US" dirty="0"/>
              <a:t>Homogeneous vs. Heterogeneous</a:t>
            </a:r>
          </a:p>
          <a:p>
            <a:r>
              <a:rPr lang="en-US" sz="2400" dirty="0"/>
              <a:t>Greener Alternatives for Catalysis</a:t>
            </a:r>
          </a:p>
          <a:p>
            <a:r>
              <a:rPr lang="en-US" sz="2400" dirty="0"/>
              <a:t>Current Trends for the Next Generation of Catalysts</a:t>
            </a:r>
          </a:p>
          <a:p>
            <a:r>
              <a:rPr lang="en-US" sz="2400" dirty="0"/>
              <a:t>Additional applications for catalysts</a:t>
            </a:r>
          </a:p>
          <a:p>
            <a:endParaRPr lang="en-US" sz="2400" dirty="0"/>
          </a:p>
        </p:txBody>
      </p:sp>
    </p:spTree>
    <p:extLst>
      <p:ext uri="{BB962C8B-B14F-4D97-AF65-F5344CB8AC3E}">
        <p14:creationId xmlns:p14="http://schemas.microsoft.com/office/powerpoint/2010/main" val="340552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a:xfrm>
            <a:off x="779324" y="107889"/>
            <a:ext cx="11353800" cy="1325563"/>
          </a:xfrm>
        </p:spPr>
        <p:txBody>
          <a:bodyPr>
            <a:normAutofit/>
          </a:bodyPr>
          <a:lstStyle/>
          <a:p>
            <a:r>
              <a:rPr lang="en-US" sz="4000" dirty="0">
                <a:latin typeface="+mn-lt"/>
              </a:rPr>
              <a:t>Factors on catalyst viability as a greener alternative</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p:txBody>
          <a:bodyPr/>
          <a:lstStyle/>
          <a:p>
            <a:pPr marL="0" indent="0">
              <a:buNone/>
            </a:pPr>
            <a:r>
              <a:rPr lang="en-US" u="sng" dirty="0"/>
              <a:t>3. Turnover Number</a:t>
            </a:r>
          </a:p>
          <a:p>
            <a:pPr marL="0" indent="0">
              <a:buNone/>
            </a:pPr>
            <a:endParaRPr lang="en-US" u="sng" dirty="0"/>
          </a:p>
          <a:p>
            <a:pPr marL="457200" lvl="1" indent="0">
              <a:buNone/>
            </a:pPr>
            <a:r>
              <a:rPr lang="en-US" dirty="0"/>
              <a:t>The amount of desired product/mole of catalyst</a:t>
            </a:r>
          </a:p>
          <a:p>
            <a:pPr marL="457200" lvl="1" indent="0">
              <a:buNone/>
            </a:pPr>
            <a:endParaRPr lang="en-US" dirty="0"/>
          </a:p>
          <a:p>
            <a:pPr marL="457200" lvl="1" indent="0">
              <a:buNone/>
            </a:pPr>
            <a:r>
              <a:rPr lang="en-US" dirty="0"/>
              <a:t>The turnover number directly relates to the catalyst lifetime and how many times it can be used before its efficiency is minimal. So a greener alternative catalyst must have a higher turnover number to make is commercially viable. If not, this can lead to increased costs and waste.</a:t>
            </a:r>
          </a:p>
          <a:p>
            <a:pPr marL="457200" lvl="1" indent="0">
              <a:buNone/>
            </a:pPr>
            <a:endParaRPr lang="en-US" dirty="0"/>
          </a:p>
        </p:txBody>
      </p:sp>
    </p:spTree>
    <p:extLst>
      <p:ext uri="{BB962C8B-B14F-4D97-AF65-F5344CB8AC3E}">
        <p14:creationId xmlns:p14="http://schemas.microsoft.com/office/powerpoint/2010/main" val="19243748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Alternative Types of Catalysts</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a:xfrm>
            <a:off x="838200" y="1587901"/>
            <a:ext cx="10515600" cy="1435520"/>
          </a:xfrm>
          <a:noFill/>
        </p:spPr>
        <p:txBody>
          <a:bodyPr>
            <a:noAutofit/>
          </a:bodyPr>
          <a:lstStyle/>
          <a:p>
            <a:pPr marL="0" indent="0">
              <a:buNone/>
            </a:pPr>
            <a:r>
              <a:rPr lang="en-US" sz="2400" b="1" u="sng" dirty="0"/>
              <a:t>Biphasic Catalysis</a:t>
            </a:r>
          </a:p>
          <a:p>
            <a:r>
              <a:rPr lang="en-US" sz="2400" dirty="0"/>
              <a:t>Also referred to as Phase Transfer Catalysis, act by transporting reactants from one liquid phase to another. Often times the reactions happen at the interface of the phases. Most common is aqueous/organic layers</a:t>
            </a:r>
          </a:p>
        </p:txBody>
      </p:sp>
      <p:sp>
        <p:nvSpPr>
          <p:cNvPr id="4" name="Content Placeholder 2">
            <a:extLst>
              <a:ext uri="{FF2B5EF4-FFF2-40B4-BE49-F238E27FC236}">
                <a16:creationId xmlns:a16="http://schemas.microsoft.com/office/drawing/2014/main" id="{A06E2FB4-4E47-9548-A4CC-957AE8D74AA5}"/>
              </a:ext>
            </a:extLst>
          </p:cNvPr>
          <p:cNvSpPr txBox="1">
            <a:spLocks/>
          </p:cNvSpPr>
          <p:nvPr/>
        </p:nvSpPr>
        <p:spPr>
          <a:xfrm>
            <a:off x="838200" y="4933230"/>
            <a:ext cx="10515600" cy="14355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u="sng" dirty="0"/>
              <a:t>Photocatalysis</a:t>
            </a:r>
          </a:p>
          <a:p>
            <a:r>
              <a:rPr lang="en-US" sz="2400" dirty="0"/>
              <a:t>Utilize the UV energy to carry out chemical reactions</a:t>
            </a:r>
          </a:p>
          <a:p>
            <a:r>
              <a:rPr lang="en-US" sz="2400" dirty="0"/>
              <a:t>Proven to be effective in reducing harmful waste during processes</a:t>
            </a:r>
          </a:p>
          <a:p>
            <a:pPr marL="0" indent="0">
              <a:buFont typeface="Arial" panose="020B0604020202020204" pitchFamily="34" charset="0"/>
              <a:buNone/>
            </a:pPr>
            <a:endParaRPr lang="en-US" sz="2400" dirty="0"/>
          </a:p>
        </p:txBody>
      </p:sp>
      <p:sp>
        <p:nvSpPr>
          <p:cNvPr id="5" name="Content Placeholder 2">
            <a:extLst>
              <a:ext uri="{FF2B5EF4-FFF2-40B4-BE49-F238E27FC236}">
                <a16:creationId xmlns:a16="http://schemas.microsoft.com/office/drawing/2014/main" id="{B4FDC6FA-4712-0E49-AEFC-4648B28FE32A}"/>
              </a:ext>
            </a:extLst>
          </p:cNvPr>
          <p:cNvSpPr txBox="1">
            <a:spLocks/>
          </p:cNvSpPr>
          <p:nvPr/>
        </p:nvSpPr>
        <p:spPr>
          <a:xfrm>
            <a:off x="838200" y="3110634"/>
            <a:ext cx="10515600" cy="17353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u="sng" dirty="0" err="1"/>
              <a:t>Biocatalysis</a:t>
            </a:r>
            <a:endParaRPr lang="en-US" sz="2400" b="1" u="sng" dirty="0"/>
          </a:p>
          <a:p>
            <a:r>
              <a:rPr lang="en-US" sz="2400" dirty="0"/>
              <a:t>A catalytic reaction where proteins and enzymes perform chemical transformations/reactions. Often in the same solution.</a:t>
            </a:r>
          </a:p>
          <a:p>
            <a:r>
              <a:rPr lang="en-US" sz="2400" dirty="0"/>
              <a:t>Sometimes referred to as enzymatic catalysis.</a:t>
            </a:r>
          </a:p>
          <a:p>
            <a:endParaRPr lang="en-US" sz="2400" dirty="0"/>
          </a:p>
          <a:p>
            <a:pPr marL="0" indent="0">
              <a:buFont typeface="Arial" panose="020B0604020202020204" pitchFamily="34" charset="0"/>
              <a:buNone/>
            </a:pPr>
            <a:endParaRPr lang="en-US" sz="2400" dirty="0"/>
          </a:p>
        </p:txBody>
      </p:sp>
    </p:spTree>
    <p:extLst>
      <p:ext uri="{BB962C8B-B14F-4D97-AF65-F5344CB8AC3E}">
        <p14:creationId xmlns:p14="http://schemas.microsoft.com/office/powerpoint/2010/main" val="40870938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Alternative Types of Catalysts</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a:xfrm>
            <a:off x="838200" y="1702203"/>
            <a:ext cx="10515600" cy="1435520"/>
          </a:xfrm>
          <a:noFill/>
        </p:spPr>
        <p:txBody>
          <a:bodyPr>
            <a:noAutofit/>
          </a:bodyPr>
          <a:lstStyle/>
          <a:p>
            <a:pPr marL="0" indent="0">
              <a:buNone/>
            </a:pPr>
            <a:r>
              <a:rPr lang="en-US" sz="2400" b="1" u="sng" dirty="0"/>
              <a:t>Metal Organic Frameworks</a:t>
            </a:r>
          </a:p>
          <a:p>
            <a:r>
              <a:rPr lang="en-US" sz="2200" dirty="0"/>
              <a:t>High surface area</a:t>
            </a:r>
          </a:p>
          <a:p>
            <a:r>
              <a:rPr lang="en-US" sz="2200" dirty="0"/>
              <a:t>Tunable pores allow for wide range of possibilities to selectively sequester chemical compounds</a:t>
            </a:r>
          </a:p>
          <a:p>
            <a:pPr marL="0" indent="0">
              <a:buNone/>
            </a:pPr>
            <a:endParaRPr lang="en-US" sz="2400" b="1" u="sng" dirty="0"/>
          </a:p>
        </p:txBody>
      </p:sp>
      <p:sp>
        <p:nvSpPr>
          <p:cNvPr id="5" name="Content Placeholder 2">
            <a:extLst>
              <a:ext uri="{FF2B5EF4-FFF2-40B4-BE49-F238E27FC236}">
                <a16:creationId xmlns:a16="http://schemas.microsoft.com/office/drawing/2014/main" id="{B4FDC6FA-4712-0E49-AEFC-4648B28FE32A}"/>
              </a:ext>
            </a:extLst>
          </p:cNvPr>
          <p:cNvSpPr txBox="1">
            <a:spLocks/>
          </p:cNvSpPr>
          <p:nvPr/>
        </p:nvSpPr>
        <p:spPr>
          <a:xfrm>
            <a:off x="838200" y="3428139"/>
            <a:ext cx="10515600" cy="173538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b="1" u="sng" dirty="0"/>
              <a:t>Zeolites</a:t>
            </a:r>
          </a:p>
          <a:p>
            <a:pPr marL="350838" indent="-350838"/>
            <a:r>
              <a:rPr lang="en-US" altLang="en-US" sz="2400" dirty="0"/>
              <a:t>3-D framework of crystalline hydrated </a:t>
            </a:r>
            <a:r>
              <a:rPr lang="en-US" altLang="en-US" sz="2400" dirty="0" err="1"/>
              <a:t>alumino</a:t>
            </a:r>
            <a:r>
              <a:rPr lang="en-US" altLang="en-US" sz="2400" dirty="0"/>
              <a:t>-silicates consisting of TO</a:t>
            </a:r>
            <a:r>
              <a:rPr lang="en-US" altLang="en-US" sz="2400" baseline="-25000" dirty="0"/>
              <a:t>4</a:t>
            </a:r>
            <a:r>
              <a:rPr lang="en-US" altLang="en-US" sz="2400" dirty="0"/>
              <a:t> tetrahedra (T = Si or Al)</a:t>
            </a:r>
          </a:p>
          <a:p>
            <a:pPr marL="350838" indent="-350838"/>
            <a:r>
              <a:rPr lang="en-US" altLang="en-US" sz="2400" dirty="0"/>
              <a:t>Nature of the Zeolite is determined by the Si/Al ratio and base used in preparation of the catalyst – the catalyst can be fine-tuned for specific purposes</a:t>
            </a:r>
          </a:p>
          <a:p>
            <a:endParaRPr lang="en-US" sz="2400" dirty="0"/>
          </a:p>
          <a:p>
            <a:pPr marL="0" indent="0">
              <a:buFont typeface="Arial" panose="020B0604020202020204" pitchFamily="34" charset="0"/>
              <a:buNone/>
            </a:pPr>
            <a:endParaRPr lang="en-US" sz="2400" dirty="0"/>
          </a:p>
        </p:txBody>
      </p:sp>
    </p:spTree>
    <p:extLst>
      <p:ext uri="{BB962C8B-B14F-4D97-AF65-F5344CB8AC3E}">
        <p14:creationId xmlns:p14="http://schemas.microsoft.com/office/powerpoint/2010/main" val="421846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Biphasic Catalysis</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p:txBody>
          <a:bodyPr>
            <a:normAutofit/>
          </a:bodyPr>
          <a:lstStyle/>
          <a:p>
            <a:r>
              <a:rPr lang="en-US" sz="2400" dirty="0"/>
              <a:t>Most common biphasic systems leverage aqueous/organic layers due to their distinct hydrophilic and lipophilic properties.</a:t>
            </a:r>
          </a:p>
          <a:p>
            <a:pPr marL="0" indent="0">
              <a:buNone/>
            </a:pPr>
            <a:endParaRPr lang="en-US" sz="2400" dirty="0"/>
          </a:p>
          <a:p>
            <a:r>
              <a:rPr lang="en-US" sz="2400" dirty="0"/>
              <a:t>The dual systems allow reactants to travel between layers and allow the desired product to remain in one layer. This facilitates easy separations.</a:t>
            </a:r>
          </a:p>
          <a:p>
            <a:pPr marL="0" indent="0">
              <a:buNone/>
            </a:pPr>
            <a:endParaRPr lang="en-US" sz="2400" dirty="0"/>
          </a:p>
          <a:p>
            <a:r>
              <a:rPr lang="en-US" sz="2400" dirty="0"/>
              <a:t>Commonly used biphasic catalysts consist of various quaternary ammonium salts.</a:t>
            </a:r>
          </a:p>
        </p:txBody>
      </p:sp>
    </p:spTree>
    <p:extLst>
      <p:ext uri="{BB962C8B-B14F-4D97-AF65-F5344CB8AC3E}">
        <p14:creationId xmlns:p14="http://schemas.microsoft.com/office/powerpoint/2010/main" val="1500608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Biphasic Catalysis</a:t>
            </a:r>
          </a:p>
        </p:txBody>
      </p:sp>
      <p:cxnSp>
        <p:nvCxnSpPr>
          <p:cNvPr id="5" name="Straight Connector 4">
            <a:extLst>
              <a:ext uri="{FF2B5EF4-FFF2-40B4-BE49-F238E27FC236}">
                <a16:creationId xmlns:a16="http://schemas.microsoft.com/office/drawing/2014/main" id="{39D44D11-DB90-1E43-B698-9A9B43477673}"/>
              </a:ext>
            </a:extLst>
          </p:cNvPr>
          <p:cNvCxnSpPr>
            <a:cxnSpLocks/>
          </p:cNvCxnSpPr>
          <p:nvPr/>
        </p:nvCxnSpPr>
        <p:spPr>
          <a:xfrm>
            <a:off x="1757367" y="3729036"/>
            <a:ext cx="612933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51A506-9A61-B14B-8242-7737EEA4D6F8}"/>
              </a:ext>
            </a:extLst>
          </p:cNvPr>
          <p:cNvSpPr txBox="1"/>
          <p:nvPr/>
        </p:nvSpPr>
        <p:spPr>
          <a:xfrm>
            <a:off x="523880" y="3986211"/>
            <a:ext cx="1588576" cy="369332"/>
          </a:xfrm>
          <a:prstGeom prst="rect">
            <a:avLst/>
          </a:prstGeom>
          <a:noFill/>
        </p:spPr>
        <p:txBody>
          <a:bodyPr wrap="none" rtlCol="0">
            <a:spAutoFit/>
          </a:bodyPr>
          <a:lstStyle/>
          <a:p>
            <a:r>
              <a:rPr lang="en-US" b="1" dirty="0"/>
              <a:t>Aqueous Layer</a:t>
            </a:r>
          </a:p>
        </p:txBody>
      </p:sp>
      <p:sp>
        <p:nvSpPr>
          <p:cNvPr id="7" name="TextBox 6">
            <a:extLst>
              <a:ext uri="{FF2B5EF4-FFF2-40B4-BE49-F238E27FC236}">
                <a16:creationId xmlns:a16="http://schemas.microsoft.com/office/drawing/2014/main" id="{01D28FC3-DD9D-CD47-ACCD-9FBB9FBF99A2}"/>
              </a:ext>
            </a:extLst>
          </p:cNvPr>
          <p:cNvSpPr txBox="1"/>
          <p:nvPr/>
        </p:nvSpPr>
        <p:spPr>
          <a:xfrm>
            <a:off x="578093" y="3002516"/>
            <a:ext cx="1477712" cy="369332"/>
          </a:xfrm>
          <a:prstGeom prst="rect">
            <a:avLst/>
          </a:prstGeom>
          <a:noFill/>
        </p:spPr>
        <p:txBody>
          <a:bodyPr wrap="none" rtlCol="0">
            <a:spAutoFit/>
          </a:bodyPr>
          <a:lstStyle/>
          <a:p>
            <a:r>
              <a:rPr lang="en-US" b="1" dirty="0"/>
              <a:t>Organic Layer</a:t>
            </a:r>
          </a:p>
        </p:txBody>
      </p:sp>
      <p:cxnSp>
        <p:nvCxnSpPr>
          <p:cNvPr id="9" name="Straight Arrow Connector 8">
            <a:extLst>
              <a:ext uri="{FF2B5EF4-FFF2-40B4-BE49-F238E27FC236}">
                <a16:creationId xmlns:a16="http://schemas.microsoft.com/office/drawing/2014/main" id="{A69D491E-1D49-254F-A850-D7727D14F6E8}"/>
              </a:ext>
            </a:extLst>
          </p:cNvPr>
          <p:cNvCxnSpPr/>
          <p:nvPr/>
        </p:nvCxnSpPr>
        <p:spPr>
          <a:xfrm flipV="1">
            <a:off x="2814643" y="3072879"/>
            <a:ext cx="0" cy="129909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68814E9-1F7A-1D40-A0FE-E4C7FE0E6CE9}"/>
              </a:ext>
            </a:extLst>
          </p:cNvPr>
          <p:cNvCxnSpPr/>
          <p:nvPr/>
        </p:nvCxnSpPr>
        <p:spPr>
          <a:xfrm>
            <a:off x="3071818" y="3117882"/>
            <a:ext cx="0" cy="128266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4DC77F2-BBE7-404B-8454-12AFFF653B9B}"/>
              </a:ext>
            </a:extLst>
          </p:cNvPr>
          <p:cNvCxnSpPr/>
          <p:nvPr/>
        </p:nvCxnSpPr>
        <p:spPr>
          <a:xfrm flipV="1">
            <a:off x="6438919" y="3072879"/>
            <a:ext cx="0" cy="129909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09E80E0-ADC1-7548-B44A-E8F81EE8C101}"/>
              </a:ext>
            </a:extLst>
          </p:cNvPr>
          <p:cNvCxnSpPr/>
          <p:nvPr/>
        </p:nvCxnSpPr>
        <p:spPr>
          <a:xfrm>
            <a:off x="6696094" y="3117882"/>
            <a:ext cx="0" cy="128266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EBD0053-2C96-BE4B-B909-E97921CCA7F8}"/>
              </a:ext>
            </a:extLst>
          </p:cNvPr>
          <p:cNvSpPr txBox="1"/>
          <p:nvPr/>
        </p:nvSpPr>
        <p:spPr>
          <a:xfrm>
            <a:off x="2814643" y="2371723"/>
            <a:ext cx="1053109" cy="369332"/>
          </a:xfrm>
          <a:prstGeom prst="rect">
            <a:avLst/>
          </a:prstGeom>
          <a:noFill/>
        </p:spPr>
        <p:txBody>
          <a:bodyPr wrap="none" rtlCol="0">
            <a:spAutoFit/>
          </a:bodyPr>
          <a:lstStyle/>
          <a:p>
            <a:r>
              <a:rPr lang="en-US" b="1" dirty="0"/>
              <a:t>Q</a:t>
            </a:r>
            <a:r>
              <a:rPr lang="en-US" b="1" baseline="30000" dirty="0"/>
              <a:t>+</a:t>
            </a:r>
            <a:r>
              <a:rPr lang="en-US" b="1" dirty="0"/>
              <a:t>X</a:t>
            </a:r>
            <a:r>
              <a:rPr lang="en-US" b="1" baseline="30000" dirty="0"/>
              <a:t>-</a:t>
            </a:r>
            <a:r>
              <a:rPr lang="en-US" b="1" dirty="0"/>
              <a:t> + RY</a:t>
            </a:r>
            <a:endParaRPr lang="en-US" b="1" baseline="30000" dirty="0"/>
          </a:p>
        </p:txBody>
      </p:sp>
      <p:sp>
        <p:nvSpPr>
          <p:cNvPr id="16" name="TextBox 15">
            <a:extLst>
              <a:ext uri="{FF2B5EF4-FFF2-40B4-BE49-F238E27FC236}">
                <a16:creationId xmlns:a16="http://schemas.microsoft.com/office/drawing/2014/main" id="{31B18647-660E-F54B-B2C8-50B5EA857894}"/>
              </a:ext>
            </a:extLst>
          </p:cNvPr>
          <p:cNvSpPr txBox="1"/>
          <p:nvPr/>
        </p:nvSpPr>
        <p:spPr>
          <a:xfrm>
            <a:off x="5642985" y="2371723"/>
            <a:ext cx="1052339" cy="369332"/>
          </a:xfrm>
          <a:prstGeom prst="rect">
            <a:avLst/>
          </a:prstGeom>
          <a:noFill/>
        </p:spPr>
        <p:txBody>
          <a:bodyPr wrap="none" rtlCol="0">
            <a:spAutoFit/>
          </a:bodyPr>
          <a:lstStyle/>
          <a:p>
            <a:r>
              <a:rPr lang="en-US" b="1" dirty="0"/>
              <a:t>Q</a:t>
            </a:r>
            <a:r>
              <a:rPr lang="en-US" b="1" baseline="30000" dirty="0"/>
              <a:t>+</a:t>
            </a:r>
            <a:r>
              <a:rPr lang="en-US" b="1" dirty="0"/>
              <a:t>Y</a:t>
            </a:r>
            <a:r>
              <a:rPr lang="en-US" b="1" baseline="30000" dirty="0"/>
              <a:t>-</a:t>
            </a:r>
            <a:r>
              <a:rPr lang="en-US" b="1" dirty="0"/>
              <a:t> + RX</a:t>
            </a:r>
            <a:endParaRPr lang="en-US" b="1" baseline="30000" dirty="0"/>
          </a:p>
        </p:txBody>
      </p:sp>
      <p:cxnSp>
        <p:nvCxnSpPr>
          <p:cNvPr id="18" name="Straight Arrow Connector 17">
            <a:extLst>
              <a:ext uri="{FF2B5EF4-FFF2-40B4-BE49-F238E27FC236}">
                <a16:creationId xmlns:a16="http://schemas.microsoft.com/office/drawing/2014/main" id="{AD454F75-3E69-3441-A43E-0B922D38DE83}"/>
              </a:ext>
            </a:extLst>
          </p:cNvPr>
          <p:cNvCxnSpPr/>
          <p:nvPr/>
        </p:nvCxnSpPr>
        <p:spPr>
          <a:xfrm>
            <a:off x="4171955" y="2556389"/>
            <a:ext cx="12001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82449ED-E109-A542-955D-0537C7DF2FB1}"/>
              </a:ext>
            </a:extLst>
          </p:cNvPr>
          <p:cNvSpPr txBox="1"/>
          <p:nvPr/>
        </p:nvSpPr>
        <p:spPr>
          <a:xfrm>
            <a:off x="2814643" y="4613792"/>
            <a:ext cx="946541" cy="369332"/>
          </a:xfrm>
          <a:prstGeom prst="rect">
            <a:avLst/>
          </a:prstGeom>
          <a:noFill/>
        </p:spPr>
        <p:txBody>
          <a:bodyPr wrap="none" rtlCol="0">
            <a:spAutoFit/>
          </a:bodyPr>
          <a:lstStyle/>
          <a:p>
            <a:r>
              <a:rPr lang="en-US" b="1" dirty="0"/>
              <a:t>Q</a:t>
            </a:r>
            <a:r>
              <a:rPr lang="en-US" b="1" baseline="30000" dirty="0"/>
              <a:t>+</a:t>
            </a:r>
            <a:r>
              <a:rPr lang="en-US" b="1" dirty="0"/>
              <a:t>X + Y</a:t>
            </a:r>
            <a:r>
              <a:rPr lang="en-US" b="1" baseline="30000" dirty="0"/>
              <a:t>-</a:t>
            </a:r>
          </a:p>
        </p:txBody>
      </p:sp>
      <p:sp>
        <p:nvSpPr>
          <p:cNvPr id="20" name="TextBox 19">
            <a:extLst>
              <a:ext uri="{FF2B5EF4-FFF2-40B4-BE49-F238E27FC236}">
                <a16:creationId xmlns:a16="http://schemas.microsoft.com/office/drawing/2014/main" id="{1700BA49-7367-0344-857D-163399DD71B8}"/>
              </a:ext>
            </a:extLst>
          </p:cNvPr>
          <p:cNvSpPr txBox="1"/>
          <p:nvPr/>
        </p:nvSpPr>
        <p:spPr>
          <a:xfrm>
            <a:off x="5642985" y="4613792"/>
            <a:ext cx="985719" cy="369332"/>
          </a:xfrm>
          <a:prstGeom prst="rect">
            <a:avLst/>
          </a:prstGeom>
          <a:noFill/>
        </p:spPr>
        <p:txBody>
          <a:bodyPr wrap="none" rtlCol="0">
            <a:spAutoFit/>
          </a:bodyPr>
          <a:lstStyle/>
          <a:p>
            <a:r>
              <a:rPr lang="en-US" b="1" dirty="0"/>
              <a:t>X</a:t>
            </a:r>
            <a:r>
              <a:rPr lang="en-US" b="1" baseline="30000" dirty="0"/>
              <a:t>-</a:t>
            </a:r>
            <a:r>
              <a:rPr lang="en-US" b="1" dirty="0"/>
              <a:t> + Q</a:t>
            </a:r>
            <a:r>
              <a:rPr lang="en-US" b="1" baseline="30000" dirty="0"/>
              <a:t>+</a:t>
            </a:r>
            <a:r>
              <a:rPr lang="en-US" b="1" dirty="0"/>
              <a:t>Y</a:t>
            </a:r>
            <a:r>
              <a:rPr lang="en-US" b="1" baseline="30000" dirty="0"/>
              <a:t>-</a:t>
            </a:r>
          </a:p>
        </p:txBody>
      </p:sp>
      <p:cxnSp>
        <p:nvCxnSpPr>
          <p:cNvPr id="21" name="Straight Arrow Connector 20">
            <a:extLst>
              <a:ext uri="{FF2B5EF4-FFF2-40B4-BE49-F238E27FC236}">
                <a16:creationId xmlns:a16="http://schemas.microsoft.com/office/drawing/2014/main" id="{042A53F8-7BC0-2F4A-9FD3-8B9227F684C0}"/>
              </a:ext>
            </a:extLst>
          </p:cNvPr>
          <p:cNvCxnSpPr>
            <a:cxnSpLocks/>
          </p:cNvCxnSpPr>
          <p:nvPr/>
        </p:nvCxnSpPr>
        <p:spPr>
          <a:xfrm flipH="1">
            <a:off x="4077462" y="4812746"/>
            <a:ext cx="132321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8C0740A-880F-A641-9DF5-310410CFC8F3}"/>
              </a:ext>
            </a:extLst>
          </p:cNvPr>
          <p:cNvSpPr txBox="1"/>
          <p:nvPr/>
        </p:nvSpPr>
        <p:spPr>
          <a:xfrm>
            <a:off x="8143878" y="1532145"/>
            <a:ext cx="3714568" cy="4708981"/>
          </a:xfrm>
          <a:prstGeom prst="rect">
            <a:avLst/>
          </a:prstGeom>
          <a:noFill/>
        </p:spPr>
        <p:txBody>
          <a:bodyPr wrap="square" rtlCol="0">
            <a:spAutoFit/>
          </a:bodyPr>
          <a:lstStyle/>
          <a:p>
            <a:r>
              <a:rPr lang="en-US" sz="2000" dirty="0"/>
              <a:t>Biphasic catalysis allow the transportation of reactive anions, X-, from the aqueous layer to the organic layer where it reactions with the desired substrate.</a:t>
            </a:r>
          </a:p>
          <a:p>
            <a:endParaRPr lang="en-US" sz="2000" dirty="0"/>
          </a:p>
          <a:p>
            <a:r>
              <a:rPr lang="en-US" sz="2000" dirty="0"/>
              <a:t>After the reaction, the catalyst returns to the aqueous layer to be transformed back into its original salt form to transport more X- anion across the biphasic layer. </a:t>
            </a:r>
          </a:p>
          <a:p>
            <a:endParaRPr lang="en-US" sz="2000" dirty="0"/>
          </a:p>
          <a:p>
            <a:r>
              <a:rPr lang="en-US" sz="2000" dirty="0"/>
              <a:t>The reactive cycle continues until the quaternary salts can no longer pass the bilayers.</a:t>
            </a:r>
          </a:p>
        </p:txBody>
      </p:sp>
    </p:spTree>
    <p:extLst>
      <p:ext uri="{BB962C8B-B14F-4D97-AF65-F5344CB8AC3E}">
        <p14:creationId xmlns:p14="http://schemas.microsoft.com/office/powerpoint/2010/main" val="27862806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Biphasic Catalysis</a:t>
            </a:r>
          </a:p>
        </p:txBody>
      </p:sp>
      <p:sp>
        <p:nvSpPr>
          <p:cNvPr id="3" name="Content Placeholder 2">
            <a:extLst>
              <a:ext uri="{FF2B5EF4-FFF2-40B4-BE49-F238E27FC236}">
                <a16:creationId xmlns:a16="http://schemas.microsoft.com/office/drawing/2014/main" id="{0F5C41D9-8B54-324C-A190-86AAA4ADB485}"/>
              </a:ext>
            </a:extLst>
          </p:cNvPr>
          <p:cNvSpPr>
            <a:spLocks noGrp="1"/>
          </p:cNvSpPr>
          <p:nvPr>
            <p:ph idx="1"/>
          </p:nvPr>
        </p:nvSpPr>
        <p:spPr/>
        <p:txBody>
          <a:bodyPr>
            <a:normAutofit/>
          </a:bodyPr>
          <a:lstStyle/>
          <a:p>
            <a:pPr marL="0" indent="0">
              <a:buNone/>
            </a:pPr>
            <a:r>
              <a:rPr lang="en-US" sz="2400" u="sng" dirty="0"/>
              <a:t>Advantages:</a:t>
            </a:r>
          </a:p>
          <a:p>
            <a:r>
              <a:rPr lang="en-US" sz="2400" dirty="0"/>
              <a:t>High productivity - reactions are often very rapid and expedient due to anions having limited interaction with water molecules (entropic effects)</a:t>
            </a:r>
          </a:p>
          <a:p>
            <a:r>
              <a:rPr lang="en-US" sz="2400" dirty="0"/>
              <a:t>High Selectivity – Operates at lower temperatures leading to reduction in by-products.</a:t>
            </a:r>
          </a:p>
          <a:p>
            <a:r>
              <a:rPr lang="en-US" sz="2400" dirty="0"/>
              <a:t>Product separation – organic soluble products will be present in the organic layer with little to no water. This allows products to be extracted and purified.</a:t>
            </a:r>
          </a:p>
          <a:p>
            <a:r>
              <a:rPr lang="en-US" sz="2400" dirty="0"/>
              <a:t>Utilize more benign solvents</a:t>
            </a:r>
          </a:p>
        </p:txBody>
      </p:sp>
    </p:spTree>
    <p:extLst>
      <p:ext uri="{BB962C8B-B14F-4D97-AF65-F5344CB8AC3E}">
        <p14:creationId xmlns:p14="http://schemas.microsoft.com/office/powerpoint/2010/main" val="11227024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err="1">
                <a:latin typeface="+mn-lt"/>
              </a:rPr>
              <a:t>Biocatalysis</a:t>
            </a:r>
            <a:r>
              <a:rPr lang="en-US" sz="4000" dirty="0">
                <a:latin typeface="+mn-lt"/>
              </a:rPr>
              <a:t>-Enzymes</a:t>
            </a:r>
          </a:p>
        </p:txBody>
      </p:sp>
      <p:pic>
        <p:nvPicPr>
          <p:cNvPr id="11" name="Picture 10">
            <a:extLst>
              <a:ext uri="{FF2B5EF4-FFF2-40B4-BE49-F238E27FC236}">
                <a16:creationId xmlns:a16="http://schemas.microsoft.com/office/drawing/2014/main" id="{2B50CC58-4126-A54F-B973-D1705846177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0942" y="1500688"/>
            <a:ext cx="6021297" cy="4714675"/>
          </a:xfrm>
          <a:prstGeom prst="rect">
            <a:avLst/>
          </a:prstGeom>
        </p:spPr>
      </p:pic>
      <p:sp>
        <p:nvSpPr>
          <p:cNvPr id="12" name="Rectangle 11">
            <a:extLst>
              <a:ext uri="{FF2B5EF4-FFF2-40B4-BE49-F238E27FC236}">
                <a16:creationId xmlns:a16="http://schemas.microsoft.com/office/drawing/2014/main" id="{4404C828-06D0-2148-AA1B-CE22E24DA6C3}"/>
              </a:ext>
            </a:extLst>
          </p:cNvPr>
          <p:cNvSpPr/>
          <p:nvPr/>
        </p:nvSpPr>
        <p:spPr>
          <a:xfrm>
            <a:off x="7207045" y="6453718"/>
            <a:ext cx="6096000" cy="246221"/>
          </a:xfrm>
          <a:prstGeom prst="rect">
            <a:avLst/>
          </a:prstGeom>
        </p:spPr>
        <p:txBody>
          <a:bodyPr>
            <a:spAutoFit/>
          </a:bodyPr>
          <a:lstStyle/>
          <a:p>
            <a:r>
              <a:rPr lang="en-US" sz="1000" dirty="0">
                <a:solidFill>
                  <a:schemeClr val="bg1">
                    <a:lumMod val="75000"/>
                  </a:schemeClr>
                </a:solidFill>
              </a:rPr>
              <a:t>https://</a:t>
            </a:r>
            <a:r>
              <a:rPr lang="en-US" sz="1000" dirty="0" err="1">
                <a:solidFill>
                  <a:schemeClr val="bg1">
                    <a:lumMod val="75000"/>
                  </a:schemeClr>
                </a:solidFill>
              </a:rPr>
              <a:t>commons.wikimedia.org</a:t>
            </a:r>
            <a:r>
              <a:rPr lang="en-US" sz="1000" dirty="0">
                <a:solidFill>
                  <a:schemeClr val="bg1">
                    <a:lumMod val="75000"/>
                  </a:schemeClr>
                </a:solidFill>
              </a:rPr>
              <a:t>/wiki/</a:t>
            </a:r>
            <a:r>
              <a:rPr lang="en-US" sz="1000" dirty="0" err="1">
                <a:solidFill>
                  <a:schemeClr val="bg1">
                    <a:lumMod val="75000"/>
                  </a:schemeClr>
                </a:solidFill>
              </a:rPr>
              <a:t>File:Carbonic_anhydrase_reaction_in_tissue.svg</a:t>
            </a:r>
            <a:endParaRPr lang="en-US" sz="1000" dirty="0">
              <a:solidFill>
                <a:schemeClr val="bg1">
                  <a:lumMod val="75000"/>
                </a:schemeClr>
              </a:solidFill>
            </a:endParaRPr>
          </a:p>
        </p:txBody>
      </p:sp>
      <p:sp>
        <p:nvSpPr>
          <p:cNvPr id="3" name="Rectangle 2">
            <a:extLst>
              <a:ext uri="{FF2B5EF4-FFF2-40B4-BE49-F238E27FC236}">
                <a16:creationId xmlns:a16="http://schemas.microsoft.com/office/drawing/2014/main" id="{80944172-6C01-274E-9CC2-1EC5E3170517}"/>
              </a:ext>
            </a:extLst>
          </p:cNvPr>
          <p:cNvSpPr/>
          <p:nvPr/>
        </p:nvSpPr>
        <p:spPr>
          <a:xfrm>
            <a:off x="1071562" y="4271962"/>
            <a:ext cx="1157288" cy="171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B6B47EC-E5D7-354E-9E74-F1BA107A36DD}"/>
              </a:ext>
            </a:extLst>
          </p:cNvPr>
          <p:cNvSpPr/>
          <p:nvPr/>
        </p:nvSpPr>
        <p:spPr>
          <a:xfrm>
            <a:off x="4681537" y="5010149"/>
            <a:ext cx="1157288" cy="171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7250B76-9CD8-DD49-B4C7-DB7F5586247B}"/>
              </a:ext>
            </a:extLst>
          </p:cNvPr>
          <p:cNvSpPr txBox="1"/>
          <p:nvPr/>
        </p:nvSpPr>
        <p:spPr>
          <a:xfrm>
            <a:off x="6892404" y="1934030"/>
            <a:ext cx="4768654" cy="2462213"/>
          </a:xfrm>
          <a:prstGeom prst="rect">
            <a:avLst/>
          </a:prstGeom>
          <a:noFill/>
        </p:spPr>
        <p:txBody>
          <a:bodyPr wrap="square" rtlCol="0">
            <a:spAutoFit/>
          </a:bodyPr>
          <a:lstStyle/>
          <a:p>
            <a:r>
              <a:rPr lang="en-US" sz="2200" dirty="0"/>
              <a:t>Similar to traditional Homogeneous and Heterogeneous catalysts, enzyme lowers the activation energy to expedite chemical reactions.</a:t>
            </a:r>
          </a:p>
          <a:p>
            <a:endParaRPr lang="en-US" sz="2200" dirty="0"/>
          </a:p>
          <a:p>
            <a:r>
              <a:rPr lang="en-US" sz="2200" dirty="0"/>
              <a:t>However, enzymes are much more effective and and accurate. </a:t>
            </a:r>
          </a:p>
        </p:txBody>
      </p:sp>
    </p:spTree>
    <p:extLst>
      <p:ext uri="{BB962C8B-B14F-4D97-AF65-F5344CB8AC3E}">
        <p14:creationId xmlns:p14="http://schemas.microsoft.com/office/powerpoint/2010/main" val="776325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How are Enzymes so Accurate?</a:t>
            </a:r>
          </a:p>
        </p:txBody>
      </p:sp>
      <p:pic>
        <p:nvPicPr>
          <p:cNvPr id="4" name="Picture 3">
            <a:extLst>
              <a:ext uri="{FF2B5EF4-FFF2-40B4-BE49-F238E27FC236}">
                <a16:creationId xmlns:a16="http://schemas.microsoft.com/office/drawing/2014/main" id="{BDC2748A-96FA-C842-A0FF-2B0F25A2AE7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tretch>
            <a:fillRect/>
          </a:stretch>
        </p:blipFill>
        <p:spPr>
          <a:xfrm>
            <a:off x="1987420" y="2183635"/>
            <a:ext cx="8217159" cy="3208801"/>
          </a:xfrm>
          <a:prstGeom prst="rect">
            <a:avLst/>
          </a:prstGeom>
        </p:spPr>
      </p:pic>
      <p:sp>
        <p:nvSpPr>
          <p:cNvPr id="7" name="Rectangle 6">
            <a:extLst>
              <a:ext uri="{FF2B5EF4-FFF2-40B4-BE49-F238E27FC236}">
                <a16:creationId xmlns:a16="http://schemas.microsoft.com/office/drawing/2014/main" id="{389461F5-9D99-7142-ADD6-D7876270FE60}"/>
              </a:ext>
            </a:extLst>
          </p:cNvPr>
          <p:cNvSpPr/>
          <p:nvPr/>
        </p:nvSpPr>
        <p:spPr>
          <a:xfrm>
            <a:off x="8166847" y="6421265"/>
            <a:ext cx="4025153" cy="261610"/>
          </a:xfrm>
          <a:prstGeom prst="rect">
            <a:avLst/>
          </a:prstGeom>
        </p:spPr>
        <p:txBody>
          <a:bodyPr wrap="square">
            <a:spAutoFit/>
          </a:bodyPr>
          <a:lstStyle/>
          <a:p>
            <a:r>
              <a:rPr lang="en-US" sz="1100" dirty="0">
                <a:solidFill>
                  <a:schemeClr val="bg1">
                    <a:lumMod val="75000"/>
                  </a:schemeClr>
                </a:solidFill>
              </a:rPr>
              <a:t>https://</a:t>
            </a:r>
            <a:r>
              <a:rPr lang="en-US" sz="1100" dirty="0" err="1">
                <a:solidFill>
                  <a:schemeClr val="bg1">
                    <a:lumMod val="75000"/>
                  </a:schemeClr>
                </a:solidFill>
              </a:rPr>
              <a:t>commons.wikimedia.org</a:t>
            </a:r>
            <a:r>
              <a:rPr lang="en-US" sz="1100" dirty="0">
                <a:solidFill>
                  <a:schemeClr val="bg1">
                    <a:lumMod val="75000"/>
                  </a:schemeClr>
                </a:solidFill>
              </a:rPr>
              <a:t>/wiki/</a:t>
            </a:r>
            <a:r>
              <a:rPr lang="en-US" sz="1100" dirty="0" err="1">
                <a:solidFill>
                  <a:schemeClr val="bg1">
                    <a:lumMod val="75000"/>
                  </a:schemeClr>
                </a:solidFill>
              </a:rPr>
              <a:t>File:Induced_fit_diagram.svg</a:t>
            </a:r>
            <a:endParaRPr lang="en-US" sz="1100" dirty="0">
              <a:solidFill>
                <a:schemeClr val="bg1">
                  <a:lumMod val="75000"/>
                </a:schemeClr>
              </a:solidFill>
            </a:endParaRPr>
          </a:p>
        </p:txBody>
      </p:sp>
      <p:sp>
        <p:nvSpPr>
          <p:cNvPr id="3" name="TextBox 2">
            <a:extLst>
              <a:ext uri="{FF2B5EF4-FFF2-40B4-BE49-F238E27FC236}">
                <a16:creationId xmlns:a16="http://schemas.microsoft.com/office/drawing/2014/main" id="{70F9D059-19CE-7846-8184-547D3BC4ACEF}"/>
              </a:ext>
            </a:extLst>
          </p:cNvPr>
          <p:cNvSpPr txBox="1"/>
          <p:nvPr/>
        </p:nvSpPr>
        <p:spPr>
          <a:xfrm>
            <a:off x="2171699" y="3773747"/>
            <a:ext cx="1517467" cy="338554"/>
          </a:xfrm>
          <a:prstGeom prst="rect">
            <a:avLst/>
          </a:prstGeom>
          <a:noFill/>
        </p:spPr>
        <p:txBody>
          <a:bodyPr wrap="none" rtlCol="0">
            <a:spAutoFit/>
          </a:bodyPr>
          <a:lstStyle/>
          <a:p>
            <a:r>
              <a:rPr lang="en-US" sz="1600" dirty="0"/>
              <a:t>Protein/Enzyme</a:t>
            </a:r>
          </a:p>
        </p:txBody>
      </p:sp>
      <p:sp>
        <p:nvSpPr>
          <p:cNvPr id="6" name="TextBox 5">
            <a:extLst>
              <a:ext uri="{FF2B5EF4-FFF2-40B4-BE49-F238E27FC236}">
                <a16:creationId xmlns:a16="http://schemas.microsoft.com/office/drawing/2014/main" id="{39329109-CC93-F04F-86AE-E568F19FBCC7}"/>
              </a:ext>
            </a:extLst>
          </p:cNvPr>
          <p:cNvSpPr txBox="1"/>
          <p:nvPr/>
        </p:nvSpPr>
        <p:spPr>
          <a:xfrm>
            <a:off x="4210049" y="3773747"/>
            <a:ext cx="1517467" cy="338554"/>
          </a:xfrm>
          <a:prstGeom prst="rect">
            <a:avLst/>
          </a:prstGeom>
          <a:noFill/>
        </p:spPr>
        <p:txBody>
          <a:bodyPr wrap="none" rtlCol="0">
            <a:spAutoFit/>
          </a:bodyPr>
          <a:lstStyle/>
          <a:p>
            <a:r>
              <a:rPr lang="en-US" sz="1600" dirty="0"/>
              <a:t>Protein/Enzyme</a:t>
            </a:r>
          </a:p>
        </p:txBody>
      </p:sp>
      <p:sp>
        <p:nvSpPr>
          <p:cNvPr id="8" name="TextBox 7">
            <a:extLst>
              <a:ext uri="{FF2B5EF4-FFF2-40B4-BE49-F238E27FC236}">
                <a16:creationId xmlns:a16="http://schemas.microsoft.com/office/drawing/2014/main" id="{DBA284F1-606B-2849-9DFC-6FFB10FFA38E}"/>
              </a:ext>
            </a:extLst>
          </p:cNvPr>
          <p:cNvSpPr txBox="1"/>
          <p:nvPr/>
        </p:nvSpPr>
        <p:spPr>
          <a:xfrm>
            <a:off x="6208528" y="3773747"/>
            <a:ext cx="1517467" cy="338554"/>
          </a:xfrm>
          <a:prstGeom prst="rect">
            <a:avLst/>
          </a:prstGeom>
          <a:noFill/>
        </p:spPr>
        <p:txBody>
          <a:bodyPr wrap="none" rtlCol="0">
            <a:spAutoFit/>
          </a:bodyPr>
          <a:lstStyle/>
          <a:p>
            <a:r>
              <a:rPr lang="en-US" sz="1600" dirty="0"/>
              <a:t>Protein/Enzyme</a:t>
            </a:r>
          </a:p>
        </p:txBody>
      </p:sp>
      <p:sp>
        <p:nvSpPr>
          <p:cNvPr id="9" name="TextBox 8">
            <a:extLst>
              <a:ext uri="{FF2B5EF4-FFF2-40B4-BE49-F238E27FC236}">
                <a16:creationId xmlns:a16="http://schemas.microsoft.com/office/drawing/2014/main" id="{93E9E90C-D229-9A49-ACC9-8E5991832A51}"/>
              </a:ext>
            </a:extLst>
          </p:cNvPr>
          <p:cNvSpPr txBox="1"/>
          <p:nvPr/>
        </p:nvSpPr>
        <p:spPr>
          <a:xfrm>
            <a:off x="8361178" y="3773747"/>
            <a:ext cx="1517467" cy="338554"/>
          </a:xfrm>
          <a:prstGeom prst="rect">
            <a:avLst/>
          </a:prstGeom>
          <a:noFill/>
        </p:spPr>
        <p:txBody>
          <a:bodyPr wrap="none" rtlCol="0">
            <a:spAutoFit/>
          </a:bodyPr>
          <a:lstStyle/>
          <a:p>
            <a:r>
              <a:rPr lang="en-US" sz="1600" dirty="0"/>
              <a:t>Protein/Enzyme</a:t>
            </a:r>
          </a:p>
        </p:txBody>
      </p:sp>
      <p:sp>
        <p:nvSpPr>
          <p:cNvPr id="5" name="TextBox 4">
            <a:extLst>
              <a:ext uri="{FF2B5EF4-FFF2-40B4-BE49-F238E27FC236}">
                <a16:creationId xmlns:a16="http://schemas.microsoft.com/office/drawing/2014/main" id="{22D39E94-021A-2749-B2D7-2CB7FBDB07F4}"/>
              </a:ext>
            </a:extLst>
          </p:cNvPr>
          <p:cNvSpPr txBox="1"/>
          <p:nvPr/>
        </p:nvSpPr>
        <p:spPr>
          <a:xfrm>
            <a:off x="1013012" y="1553437"/>
            <a:ext cx="1754006" cy="461665"/>
          </a:xfrm>
          <a:prstGeom prst="rect">
            <a:avLst/>
          </a:prstGeom>
          <a:noFill/>
        </p:spPr>
        <p:txBody>
          <a:bodyPr wrap="none" rtlCol="0">
            <a:spAutoFit/>
          </a:bodyPr>
          <a:lstStyle/>
          <a:p>
            <a:r>
              <a:rPr lang="en-US" sz="2400" b="1" u="sng" dirty="0"/>
              <a:t>Mechanism:</a:t>
            </a:r>
          </a:p>
        </p:txBody>
      </p:sp>
    </p:spTree>
    <p:extLst>
      <p:ext uri="{BB962C8B-B14F-4D97-AF65-F5344CB8AC3E}">
        <p14:creationId xmlns:p14="http://schemas.microsoft.com/office/powerpoint/2010/main" val="10162283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Enzymes</a:t>
            </a:r>
          </a:p>
        </p:txBody>
      </p:sp>
      <p:sp>
        <p:nvSpPr>
          <p:cNvPr id="4" name="Content Placeholder 2">
            <a:extLst>
              <a:ext uri="{FF2B5EF4-FFF2-40B4-BE49-F238E27FC236}">
                <a16:creationId xmlns:a16="http://schemas.microsoft.com/office/drawing/2014/main" id="{4434B53A-399F-AF4E-BE88-33578E1DE47D}"/>
              </a:ext>
            </a:extLst>
          </p:cNvPr>
          <p:cNvSpPr>
            <a:spLocks noGrp="1"/>
          </p:cNvSpPr>
          <p:nvPr>
            <p:ph idx="1"/>
          </p:nvPr>
        </p:nvSpPr>
        <p:spPr>
          <a:xfrm>
            <a:off x="1342106" y="2192182"/>
            <a:ext cx="4028876" cy="3674477"/>
          </a:xfrm>
        </p:spPr>
        <p:txBody>
          <a:bodyPr>
            <a:normAutofit fontScale="77500" lnSpcReduction="20000"/>
          </a:bodyPr>
          <a:lstStyle/>
          <a:p>
            <a:r>
              <a:rPr lang="en-US" dirty="0"/>
              <a:t>Reactions run in water w/o organic solvents</a:t>
            </a:r>
          </a:p>
          <a:p>
            <a:r>
              <a:rPr lang="en-US" dirty="0"/>
              <a:t>Reactions run at room temperature</a:t>
            </a:r>
          </a:p>
          <a:p>
            <a:r>
              <a:rPr lang="en-US" dirty="0"/>
              <a:t>No toxic metals</a:t>
            </a:r>
          </a:p>
          <a:p>
            <a:r>
              <a:rPr lang="en-US" dirty="0"/>
              <a:t>No carcinogens</a:t>
            </a:r>
          </a:p>
          <a:p>
            <a:r>
              <a:rPr lang="en-US" dirty="0"/>
              <a:t>No toxic waste</a:t>
            </a:r>
          </a:p>
          <a:p>
            <a:r>
              <a:rPr lang="en-US" b="1" dirty="0"/>
              <a:t>VERY High selectivity</a:t>
            </a:r>
          </a:p>
          <a:p>
            <a:r>
              <a:rPr lang="en-US" dirty="0"/>
              <a:t>No protecting groups needed</a:t>
            </a:r>
          </a:p>
          <a:p>
            <a:r>
              <a:rPr lang="en-US" dirty="0"/>
              <a:t>Overall minimal energy is required.</a:t>
            </a:r>
          </a:p>
        </p:txBody>
      </p:sp>
      <p:cxnSp>
        <p:nvCxnSpPr>
          <p:cNvPr id="5" name="Straight Connector 4">
            <a:extLst>
              <a:ext uri="{FF2B5EF4-FFF2-40B4-BE49-F238E27FC236}">
                <a16:creationId xmlns:a16="http://schemas.microsoft.com/office/drawing/2014/main" id="{15D3AA77-47C0-BE4A-9C2D-1A6D560FD5E5}"/>
              </a:ext>
            </a:extLst>
          </p:cNvPr>
          <p:cNvCxnSpPr/>
          <p:nvPr/>
        </p:nvCxnSpPr>
        <p:spPr>
          <a:xfrm>
            <a:off x="1342106" y="2071677"/>
            <a:ext cx="942421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A4F5399-C582-3A4F-B8E3-687DE487C3DC}"/>
              </a:ext>
            </a:extLst>
          </p:cNvPr>
          <p:cNvCxnSpPr>
            <a:cxnSpLocks/>
          </p:cNvCxnSpPr>
          <p:nvPr/>
        </p:nvCxnSpPr>
        <p:spPr>
          <a:xfrm>
            <a:off x="5533212" y="1670247"/>
            <a:ext cx="0" cy="4253564"/>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A55116E-5CD3-5343-8187-53D59D19E0F1}"/>
              </a:ext>
            </a:extLst>
          </p:cNvPr>
          <p:cNvSpPr txBox="1"/>
          <p:nvPr/>
        </p:nvSpPr>
        <p:spPr>
          <a:xfrm>
            <a:off x="2263106" y="1543284"/>
            <a:ext cx="1915974" cy="523220"/>
          </a:xfrm>
          <a:prstGeom prst="rect">
            <a:avLst/>
          </a:prstGeom>
          <a:noFill/>
        </p:spPr>
        <p:txBody>
          <a:bodyPr wrap="none" rtlCol="0">
            <a:spAutoFit/>
          </a:bodyPr>
          <a:lstStyle/>
          <a:p>
            <a:r>
              <a:rPr lang="en-US" sz="2800" b="1" dirty="0"/>
              <a:t>Advantages</a:t>
            </a:r>
          </a:p>
        </p:txBody>
      </p:sp>
      <p:sp>
        <p:nvSpPr>
          <p:cNvPr id="8" name="TextBox 7">
            <a:extLst>
              <a:ext uri="{FF2B5EF4-FFF2-40B4-BE49-F238E27FC236}">
                <a16:creationId xmlns:a16="http://schemas.microsoft.com/office/drawing/2014/main" id="{788E31B7-DB9F-514F-A822-BDAE7AA55E88}"/>
              </a:ext>
            </a:extLst>
          </p:cNvPr>
          <p:cNvSpPr txBox="1"/>
          <p:nvPr/>
        </p:nvSpPr>
        <p:spPr>
          <a:xfrm>
            <a:off x="6673624" y="1543284"/>
            <a:ext cx="2332754" cy="523220"/>
          </a:xfrm>
          <a:prstGeom prst="rect">
            <a:avLst/>
          </a:prstGeom>
          <a:noFill/>
        </p:spPr>
        <p:txBody>
          <a:bodyPr wrap="none" rtlCol="0">
            <a:spAutoFit/>
          </a:bodyPr>
          <a:lstStyle/>
          <a:p>
            <a:r>
              <a:rPr lang="en-US" sz="2800" b="1" dirty="0"/>
              <a:t>Disadvantages</a:t>
            </a:r>
          </a:p>
        </p:txBody>
      </p:sp>
      <p:sp>
        <p:nvSpPr>
          <p:cNvPr id="9" name="Content Placeholder 2">
            <a:extLst>
              <a:ext uri="{FF2B5EF4-FFF2-40B4-BE49-F238E27FC236}">
                <a16:creationId xmlns:a16="http://schemas.microsoft.com/office/drawing/2014/main" id="{32922EF4-67B9-DA42-90EF-C1C5CABC7DE9}"/>
              </a:ext>
            </a:extLst>
          </p:cNvPr>
          <p:cNvSpPr txBox="1">
            <a:spLocks/>
          </p:cNvSpPr>
          <p:nvPr/>
        </p:nvSpPr>
        <p:spPr>
          <a:xfrm>
            <a:off x="5535564" y="2173383"/>
            <a:ext cx="5392991" cy="36744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0" name="Content Placeholder 2">
            <a:extLst>
              <a:ext uri="{FF2B5EF4-FFF2-40B4-BE49-F238E27FC236}">
                <a16:creationId xmlns:a16="http://schemas.microsoft.com/office/drawing/2014/main" id="{21B7753D-3DC0-ED4D-B1B3-5B4E01BBC3A8}"/>
              </a:ext>
            </a:extLst>
          </p:cNvPr>
          <p:cNvSpPr txBox="1">
            <a:spLocks/>
          </p:cNvSpPr>
          <p:nvPr/>
        </p:nvSpPr>
        <p:spPr>
          <a:xfrm>
            <a:off x="5915025" y="2192183"/>
            <a:ext cx="4851300" cy="4051451"/>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Reaction times may be slower compared to traditional organic synthesis</a:t>
            </a:r>
          </a:p>
          <a:p>
            <a:r>
              <a:rPr lang="en-US" dirty="0"/>
              <a:t>Reactions sample are more dilute</a:t>
            </a:r>
          </a:p>
          <a:p>
            <a:r>
              <a:rPr lang="en-US" dirty="0"/>
              <a:t>Enzymes are more expensive and difficult to recover</a:t>
            </a:r>
          </a:p>
          <a:p>
            <a:r>
              <a:rPr lang="en-US" dirty="0"/>
              <a:t>Enzymes lose activity quickly</a:t>
            </a:r>
          </a:p>
          <a:p>
            <a:r>
              <a:rPr lang="en-US" dirty="0"/>
              <a:t>Sensitive to elevated temperatures</a:t>
            </a:r>
          </a:p>
          <a:p>
            <a:r>
              <a:rPr lang="en-US" dirty="0"/>
              <a:t>Inhibition of the reaction can occur and may be difficult to alter equilibrium</a:t>
            </a:r>
          </a:p>
          <a:p>
            <a:r>
              <a:rPr lang="en-US" dirty="0"/>
              <a:t>Complication is recovery and isolation of desired product</a:t>
            </a:r>
          </a:p>
          <a:p>
            <a:endParaRPr lang="en-US" dirty="0"/>
          </a:p>
        </p:txBody>
      </p:sp>
    </p:spTree>
    <p:extLst>
      <p:ext uri="{BB962C8B-B14F-4D97-AF65-F5344CB8AC3E}">
        <p14:creationId xmlns:p14="http://schemas.microsoft.com/office/powerpoint/2010/main" val="1116975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Enzymatic </a:t>
            </a:r>
            <a:r>
              <a:rPr lang="en-US" sz="4000" dirty="0" err="1">
                <a:latin typeface="+mn-lt"/>
              </a:rPr>
              <a:t>Rxn</a:t>
            </a:r>
            <a:r>
              <a:rPr lang="en-US" sz="4000" dirty="0">
                <a:latin typeface="+mn-lt"/>
              </a:rPr>
              <a:t> Categories</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p:txBody>
          <a:bodyPr>
            <a:normAutofit/>
          </a:bodyPr>
          <a:lstStyle/>
          <a:p>
            <a:pPr marL="0" indent="0">
              <a:buNone/>
            </a:pPr>
            <a:r>
              <a:rPr lang="en-US" sz="2400" u="sng" dirty="0"/>
              <a:t>Hydrolases:</a:t>
            </a:r>
          </a:p>
          <a:p>
            <a:pPr marL="0" indent="0">
              <a:buNone/>
            </a:pPr>
            <a:r>
              <a:rPr lang="en-US" sz="2400" dirty="0"/>
              <a:t>Catalyze the hydrolysis of esters, amides, and glycosides</a:t>
            </a:r>
          </a:p>
          <a:p>
            <a:pPr marL="0" indent="0">
              <a:buNone/>
            </a:pPr>
            <a:endParaRPr lang="en-US" sz="2400" dirty="0"/>
          </a:p>
          <a:p>
            <a:pPr marL="0" indent="0">
              <a:buNone/>
            </a:pPr>
            <a:r>
              <a:rPr lang="en-US" sz="2400" u="sng" dirty="0"/>
              <a:t>Transferases:</a:t>
            </a:r>
          </a:p>
          <a:p>
            <a:pPr marL="0" indent="0">
              <a:buNone/>
            </a:pPr>
            <a:r>
              <a:rPr lang="en-US" sz="2400" dirty="0"/>
              <a:t>Catalyze the transfer of specific functional groups from one molecule to another (ex. </a:t>
            </a:r>
            <a:r>
              <a:rPr lang="en-US" sz="2400" dirty="0" err="1"/>
              <a:t>Transmethylases</a:t>
            </a:r>
            <a:r>
              <a:rPr lang="en-US" sz="2400" dirty="0"/>
              <a:t> and transaminases)</a:t>
            </a:r>
          </a:p>
          <a:p>
            <a:pPr marL="0" indent="0">
              <a:buNone/>
            </a:pPr>
            <a:endParaRPr lang="en-US" sz="2400" dirty="0"/>
          </a:p>
          <a:p>
            <a:pPr marL="0" indent="0">
              <a:buNone/>
            </a:pPr>
            <a:r>
              <a:rPr lang="en-US" sz="2400" u="sng" dirty="0"/>
              <a:t>Lyases:</a:t>
            </a:r>
          </a:p>
          <a:p>
            <a:pPr marL="0" indent="0">
              <a:buNone/>
            </a:pPr>
            <a:r>
              <a:rPr lang="en-US" sz="2400" dirty="0"/>
              <a:t>Catalyze group removal such as </a:t>
            </a:r>
            <a:r>
              <a:rPr lang="en-US" sz="2400" dirty="0" err="1"/>
              <a:t>decarboxylations</a:t>
            </a:r>
            <a:endParaRPr lang="en-US" sz="2400" dirty="0"/>
          </a:p>
        </p:txBody>
      </p:sp>
    </p:spTree>
    <p:extLst>
      <p:ext uri="{BB962C8B-B14F-4D97-AF65-F5344CB8AC3E}">
        <p14:creationId xmlns:p14="http://schemas.microsoft.com/office/powerpoint/2010/main" val="2209578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C2651-CA5E-AF40-9CE2-8A7E2EB022C8}"/>
              </a:ext>
            </a:extLst>
          </p:cNvPr>
          <p:cNvSpPr>
            <a:spLocks noGrp="1"/>
          </p:cNvSpPr>
          <p:nvPr>
            <p:ph type="title"/>
          </p:nvPr>
        </p:nvSpPr>
        <p:spPr/>
        <p:txBody>
          <a:bodyPr>
            <a:normAutofit/>
          </a:bodyPr>
          <a:lstStyle/>
          <a:p>
            <a:r>
              <a:rPr lang="en-US" sz="4000" dirty="0">
                <a:latin typeface="+mn-lt"/>
              </a:rPr>
              <a:t>UNIDO Catalysis Video</a:t>
            </a:r>
          </a:p>
        </p:txBody>
      </p:sp>
      <p:sp>
        <p:nvSpPr>
          <p:cNvPr id="4" name="Content Placeholder 3">
            <a:extLst>
              <a:ext uri="{FF2B5EF4-FFF2-40B4-BE49-F238E27FC236}">
                <a16:creationId xmlns:a16="http://schemas.microsoft.com/office/drawing/2014/main" id="{E1118A02-F8A0-4CAC-827D-D9C8CE16B73B}"/>
              </a:ext>
            </a:extLst>
          </p:cNvPr>
          <p:cNvSpPr>
            <a:spLocks noGrp="1"/>
          </p:cNvSpPr>
          <p:nvPr>
            <p:ph idx="1"/>
          </p:nvPr>
        </p:nvSpPr>
        <p:spPr>
          <a:xfrm>
            <a:off x="988671" y="3301140"/>
            <a:ext cx="10515600" cy="4201206"/>
          </a:xfrm>
        </p:spPr>
        <p:txBody>
          <a:bodyPr/>
          <a:lstStyle/>
          <a:p>
            <a:pPr marL="0" indent="0">
              <a:buNone/>
            </a:pPr>
            <a:r>
              <a:rPr lang="en-US" u="sng" dirty="0">
                <a:hlinkClick r:id="rId2">
                  <a:extLst>
                    <a:ext uri="{A12FA001-AC4F-418D-AE19-62706E023703}">
                      <ahyp:hlinkClr xmlns:ahyp="http://schemas.microsoft.com/office/drawing/2018/hyperlinkcolor" xmlns="" val="tx"/>
                    </a:ext>
                  </a:extLst>
                </a:hlinkClick>
              </a:rPr>
              <a:t>https://www.youtube.com/watch?time_continue=3&amp;v=p2_A3EBmawg</a:t>
            </a:r>
            <a:r>
              <a:rPr lang="en-US" u="sng" dirty="0"/>
              <a:t> </a:t>
            </a:r>
            <a:endParaRPr lang="en-US" dirty="0"/>
          </a:p>
        </p:txBody>
      </p:sp>
    </p:spTree>
    <p:extLst>
      <p:ext uri="{BB962C8B-B14F-4D97-AF65-F5344CB8AC3E}">
        <p14:creationId xmlns:p14="http://schemas.microsoft.com/office/powerpoint/2010/main" val="40710365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Enzymatic </a:t>
            </a:r>
            <a:r>
              <a:rPr lang="en-US" sz="4000" dirty="0" err="1">
                <a:latin typeface="+mn-lt"/>
              </a:rPr>
              <a:t>Rxn</a:t>
            </a:r>
            <a:r>
              <a:rPr lang="en-US" sz="4000" dirty="0">
                <a:latin typeface="+mn-lt"/>
              </a:rPr>
              <a:t> Categories</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a:xfrm>
            <a:off x="838200" y="1664405"/>
            <a:ext cx="10515600" cy="4201206"/>
          </a:xfrm>
        </p:spPr>
        <p:txBody>
          <a:bodyPr>
            <a:normAutofit/>
          </a:bodyPr>
          <a:lstStyle/>
          <a:p>
            <a:pPr marL="0" indent="0">
              <a:buNone/>
            </a:pPr>
            <a:r>
              <a:rPr lang="en-US" sz="2400" u="sng" dirty="0" err="1"/>
              <a:t>Oxoreductases</a:t>
            </a:r>
            <a:r>
              <a:rPr lang="en-US" sz="2400" u="sng" dirty="0"/>
              <a:t>:</a:t>
            </a:r>
          </a:p>
          <a:p>
            <a:pPr marL="0" indent="0">
              <a:buNone/>
            </a:pPr>
            <a:r>
              <a:rPr lang="en-US" sz="2400" dirty="0"/>
              <a:t>Catalyze the oxidation of alcohols to carbonyls and dehydration of alkanes to alkenes. Typical enzymes are oxidases, peroxidases, and </a:t>
            </a:r>
            <a:r>
              <a:rPr lang="en-US" sz="2400" dirty="0" err="1"/>
              <a:t>dehyrdogenases</a:t>
            </a:r>
            <a:r>
              <a:rPr lang="en-US" sz="2400" dirty="0"/>
              <a:t>.</a:t>
            </a:r>
          </a:p>
          <a:p>
            <a:pPr marL="0" indent="0">
              <a:buNone/>
            </a:pPr>
            <a:endParaRPr lang="en-US" sz="2400" dirty="0"/>
          </a:p>
          <a:p>
            <a:pPr marL="0" indent="0">
              <a:buNone/>
            </a:pPr>
            <a:r>
              <a:rPr lang="en-US" sz="2400" u="sng" dirty="0"/>
              <a:t>Isomerases:</a:t>
            </a:r>
          </a:p>
          <a:p>
            <a:pPr marL="0" indent="0">
              <a:buNone/>
            </a:pPr>
            <a:r>
              <a:rPr lang="en-US" sz="2400" dirty="0"/>
              <a:t>Catalyze the transfer of stereochemistry from cis to trans isomers. </a:t>
            </a:r>
          </a:p>
          <a:p>
            <a:pPr marL="0" indent="0">
              <a:buNone/>
            </a:pPr>
            <a:endParaRPr lang="en-US" sz="2400" u="sng" dirty="0"/>
          </a:p>
          <a:p>
            <a:pPr marL="0" indent="0">
              <a:buNone/>
            </a:pPr>
            <a:r>
              <a:rPr lang="en-US" sz="2400" u="sng" dirty="0"/>
              <a:t>Ligases:</a:t>
            </a:r>
          </a:p>
          <a:p>
            <a:pPr marL="0" indent="0">
              <a:buNone/>
            </a:pPr>
            <a:r>
              <a:rPr lang="en-US" sz="2400" dirty="0"/>
              <a:t>Catalyze bond forming </a:t>
            </a:r>
            <a:r>
              <a:rPr lang="en-US" sz="2400" dirty="0" err="1"/>
              <a:t>reactsions</a:t>
            </a:r>
            <a:r>
              <a:rPr lang="en-US" sz="2400" dirty="0"/>
              <a:t>, such as condensation reactions</a:t>
            </a:r>
          </a:p>
        </p:txBody>
      </p:sp>
    </p:spTree>
    <p:extLst>
      <p:ext uri="{BB962C8B-B14F-4D97-AF65-F5344CB8AC3E}">
        <p14:creationId xmlns:p14="http://schemas.microsoft.com/office/powerpoint/2010/main" val="22813073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Example</a:t>
            </a:r>
          </a:p>
        </p:txBody>
      </p:sp>
      <p:sp>
        <p:nvSpPr>
          <p:cNvPr id="4" name="Rectangle 3">
            <a:extLst>
              <a:ext uri="{FF2B5EF4-FFF2-40B4-BE49-F238E27FC236}">
                <a16:creationId xmlns:a16="http://schemas.microsoft.com/office/drawing/2014/main" id="{8ECDED56-2147-914C-ACA6-30F7B9AF59BF}"/>
              </a:ext>
            </a:extLst>
          </p:cNvPr>
          <p:cNvSpPr/>
          <p:nvPr/>
        </p:nvSpPr>
        <p:spPr>
          <a:xfrm>
            <a:off x="838200" y="1596715"/>
            <a:ext cx="4976813" cy="4154984"/>
          </a:xfrm>
          <a:prstGeom prst="rect">
            <a:avLst/>
          </a:prstGeom>
        </p:spPr>
        <p:txBody>
          <a:bodyPr wrap="square">
            <a:spAutoFit/>
          </a:bodyPr>
          <a:lstStyle/>
          <a:p>
            <a:r>
              <a:rPr lang="en-US" sz="2400" u="sng" dirty="0" err="1"/>
              <a:t>Biocatalysis</a:t>
            </a:r>
            <a:r>
              <a:rPr lang="en-US" sz="2400" u="sng" dirty="0"/>
              <a:t> of S-Ibuprofen:</a:t>
            </a:r>
          </a:p>
          <a:p>
            <a:pPr marL="342900" indent="-342900">
              <a:buFont typeface="Arial" panose="020B0604020202020204" pitchFamily="34" charset="0"/>
              <a:buChar char="•"/>
            </a:pPr>
            <a:r>
              <a:rPr lang="en-US" sz="2400" dirty="0"/>
              <a:t>A. </a:t>
            </a:r>
            <a:r>
              <a:rPr lang="en-US" sz="2400" dirty="0" err="1"/>
              <a:t>niger</a:t>
            </a:r>
            <a:r>
              <a:rPr lang="en-US" sz="2400" dirty="0"/>
              <a:t> is an epoxide hydrolase</a:t>
            </a:r>
          </a:p>
          <a:p>
            <a:r>
              <a:rPr lang="en-US" sz="2400" dirty="0"/>
              <a:t>     responsible for the selective</a:t>
            </a:r>
          </a:p>
          <a:p>
            <a:r>
              <a:rPr lang="en-US" sz="2400" dirty="0"/>
              <a:t>     hydrolysis of the R-enantiomer of</a:t>
            </a:r>
          </a:p>
          <a:p>
            <a:r>
              <a:rPr lang="en-US" sz="2400" dirty="0"/>
              <a:t>     ibuprofen.</a:t>
            </a:r>
          </a:p>
          <a:p>
            <a:pPr marL="342900" indent="-342900">
              <a:buFont typeface="Arial" panose="020B0604020202020204" pitchFamily="34" charset="0"/>
              <a:buChar char="•"/>
            </a:pPr>
            <a:r>
              <a:rPr lang="en-US" sz="2400" dirty="0"/>
              <a:t>Only selective for the S-enantiomer which is active configuration of ibuprofen.</a:t>
            </a:r>
          </a:p>
          <a:p>
            <a:pPr marL="342900" indent="-342900">
              <a:buFont typeface="Arial" panose="020B0604020202020204" pitchFamily="34" charset="0"/>
              <a:buChar char="•"/>
            </a:pPr>
            <a:r>
              <a:rPr lang="en-US" sz="2400" dirty="0"/>
              <a:t>Eliminates the amount of waste produced</a:t>
            </a:r>
          </a:p>
          <a:p>
            <a:endParaRPr lang="en-US" sz="2400" dirty="0"/>
          </a:p>
        </p:txBody>
      </p:sp>
      <p:pic>
        <p:nvPicPr>
          <p:cNvPr id="5" name="Picture 4">
            <a:extLst>
              <a:ext uri="{FF2B5EF4-FFF2-40B4-BE49-F238E27FC236}">
                <a16:creationId xmlns:a16="http://schemas.microsoft.com/office/drawing/2014/main" id="{D906463F-09CF-244E-9AC7-84A6F785F6BC}"/>
              </a:ext>
            </a:extLst>
          </p:cNvPr>
          <p:cNvPicPr>
            <a:picLocks noChangeAspect="1"/>
          </p:cNvPicPr>
          <p:nvPr/>
        </p:nvPicPr>
        <p:blipFill>
          <a:blip r:embed="rId3"/>
          <a:stretch>
            <a:fillRect/>
          </a:stretch>
        </p:blipFill>
        <p:spPr>
          <a:xfrm>
            <a:off x="6096000" y="1924824"/>
            <a:ext cx="5626100" cy="4229100"/>
          </a:xfrm>
          <a:prstGeom prst="rect">
            <a:avLst/>
          </a:prstGeom>
        </p:spPr>
      </p:pic>
      <p:sp>
        <p:nvSpPr>
          <p:cNvPr id="6" name="TextBox 5">
            <a:extLst>
              <a:ext uri="{FF2B5EF4-FFF2-40B4-BE49-F238E27FC236}">
                <a16:creationId xmlns:a16="http://schemas.microsoft.com/office/drawing/2014/main" id="{6E693083-BC6A-5B48-8FDE-6020687D3D2B}"/>
              </a:ext>
            </a:extLst>
          </p:cNvPr>
          <p:cNvSpPr txBox="1"/>
          <p:nvPr/>
        </p:nvSpPr>
        <p:spPr>
          <a:xfrm>
            <a:off x="6177776" y="6445405"/>
            <a:ext cx="5904950" cy="276999"/>
          </a:xfrm>
          <a:prstGeom prst="rect">
            <a:avLst/>
          </a:prstGeom>
          <a:noFill/>
        </p:spPr>
        <p:txBody>
          <a:bodyPr wrap="none" rtlCol="0">
            <a:spAutoFit/>
          </a:bodyPr>
          <a:lstStyle/>
          <a:p>
            <a:r>
              <a:rPr lang="en-US" sz="1200" dirty="0"/>
              <a:t>Carvalho, P., </a:t>
            </a:r>
            <a:r>
              <a:rPr lang="en-US" sz="1200" dirty="0" err="1"/>
              <a:t>Contesini</a:t>
            </a:r>
            <a:r>
              <a:rPr lang="en-US" sz="1200" dirty="0"/>
              <a:t>, F. J., </a:t>
            </a:r>
            <a:r>
              <a:rPr lang="en-US" sz="1200" dirty="0" err="1"/>
              <a:t>Ikegaki</a:t>
            </a:r>
            <a:r>
              <a:rPr lang="en-US" sz="1200" dirty="0"/>
              <a:t>, M., Brazilian Journal of Microbiology, 2006, 37: 329-337</a:t>
            </a:r>
          </a:p>
        </p:txBody>
      </p:sp>
    </p:spTree>
    <p:extLst>
      <p:ext uri="{BB962C8B-B14F-4D97-AF65-F5344CB8AC3E}">
        <p14:creationId xmlns:p14="http://schemas.microsoft.com/office/powerpoint/2010/main" val="4588150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Photocatalysis</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a:xfrm>
            <a:off x="846819" y="3014155"/>
            <a:ext cx="6651812" cy="4475855"/>
          </a:xfrm>
        </p:spPr>
        <p:txBody>
          <a:bodyPr>
            <a:normAutofit/>
          </a:bodyPr>
          <a:lstStyle/>
          <a:p>
            <a:pPr marL="0" indent="0">
              <a:buNone/>
            </a:pPr>
            <a:endParaRPr lang="en-US" sz="2400" dirty="0"/>
          </a:p>
          <a:p>
            <a:pPr marL="0" indent="0">
              <a:buNone/>
            </a:pPr>
            <a:r>
              <a:rPr lang="en-US" sz="2400" dirty="0"/>
              <a:t>We can look to nature and find photocatalysis as a fundamental reaction to support life….</a:t>
            </a:r>
            <a:r>
              <a:rPr lang="en-US" sz="2400" b="1" dirty="0"/>
              <a:t>PHOTOSYNTHESIS</a:t>
            </a:r>
          </a:p>
          <a:p>
            <a:pPr marL="0" indent="0">
              <a:buNone/>
            </a:pPr>
            <a:endParaRPr lang="en-US" sz="2400" b="1" dirty="0"/>
          </a:p>
          <a:p>
            <a:pPr marL="0" indent="0">
              <a:buNone/>
            </a:pPr>
            <a:r>
              <a:rPr lang="en-US" sz="2400" b="1" dirty="0"/>
              <a:t>Sun Light = light energy</a:t>
            </a:r>
          </a:p>
          <a:p>
            <a:pPr marL="0" indent="0">
              <a:buNone/>
            </a:pPr>
            <a:r>
              <a:rPr lang="en-US" sz="2400" b="1" dirty="0"/>
              <a:t>Chlorophyll = natural  photocatalyst</a:t>
            </a:r>
          </a:p>
        </p:txBody>
      </p:sp>
      <p:pic>
        <p:nvPicPr>
          <p:cNvPr id="4" name="Picture 3">
            <a:extLst>
              <a:ext uri="{FF2B5EF4-FFF2-40B4-BE49-F238E27FC236}">
                <a16:creationId xmlns:a16="http://schemas.microsoft.com/office/drawing/2014/main" id="{FEB6BDA8-AAC5-4B4A-A332-DD30C9F259E1}"/>
              </a:ext>
            </a:extLst>
          </p:cNvPr>
          <p:cNvPicPr>
            <a:picLocks noChangeAspect="1"/>
          </p:cNvPicPr>
          <p:nvPr/>
        </p:nvPicPr>
        <p:blipFill>
          <a:blip r:embed="rId2"/>
          <a:stretch>
            <a:fillRect/>
          </a:stretch>
        </p:blipFill>
        <p:spPr>
          <a:xfrm>
            <a:off x="8082029" y="3321424"/>
            <a:ext cx="3379348" cy="2904563"/>
          </a:xfrm>
          <a:prstGeom prst="rect">
            <a:avLst/>
          </a:prstGeom>
        </p:spPr>
      </p:pic>
      <p:sp>
        <p:nvSpPr>
          <p:cNvPr id="5" name="Rectangle 4">
            <a:extLst>
              <a:ext uri="{FF2B5EF4-FFF2-40B4-BE49-F238E27FC236}">
                <a16:creationId xmlns:a16="http://schemas.microsoft.com/office/drawing/2014/main" id="{E7CEBB42-2D30-2740-ADCD-7F98692BB262}"/>
              </a:ext>
            </a:extLst>
          </p:cNvPr>
          <p:cNvSpPr/>
          <p:nvPr/>
        </p:nvSpPr>
        <p:spPr>
          <a:xfrm>
            <a:off x="7324165" y="6436654"/>
            <a:ext cx="6096000" cy="246221"/>
          </a:xfrm>
          <a:prstGeom prst="rect">
            <a:avLst/>
          </a:prstGeom>
        </p:spPr>
        <p:txBody>
          <a:bodyPr>
            <a:spAutoFit/>
          </a:bodyPr>
          <a:lstStyle/>
          <a:p>
            <a:r>
              <a:rPr lang="en-US" sz="1000" dirty="0">
                <a:solidFill>
                  <a:schemeClr val="bg1">
                    <a:lumMod val="75000"/>
                  </a:schemeClr>
                </a:solidFill>
              </a:rPr>
              <a:t>https://</a:t>
            </a:r>
            <a:r>
              <a:rPr lang="en-US" sz="1000" dirty="0" err="1">
                <a:solidFill>
                  <a:schemeClr val="bg1">
                    <a:lumMod val="75000"/>
                  </a:schemeClr>
                </a:solidFill>
              </a:rPr>
              <a:t>upload.wikimedia.org</a:t>
            </a:r>
            <a:r>
              <a:rPr lang="en-US" sz="1000" dirty="0">
                <a:solidFill>
                  <a:schemeClr val="bg1">
                    <a:lumMod val="75000"/>
                  </a:schemeClr>
                </a:solidFill>
              </a:rPr>
              <a:t>/</a:t>
            </a:r>
            <a:r>
              <a:rPr lang="en-US" sz="1000" dirty="0" err="1">
                <a:solidFill>
                  <a:schemeClr val="bg1">
                    <a:lumMod val="75000"/>
                  </a:schemeClr>
                </a:solidFill>
              </a:rPr>
              <a:t>wikipedia</a:t>
            </a:r>
            <a:r>
              <a:rPr lang="en-US" sz="1000" dirty="0">
                <a:solidFill>
                  <a:schemeClr val="bg1">
                    <a:lumMod val="75000"/>
                  </a:schemeClr>
                </a:solidFill>
              </a:rPr>
              <a:t>/commons/2/27/</a:t>
            </a:r>
            <a:r>
              <a:rPr lang="en-US" sz="1000" dirty="0" err="1">
                <a:solidFill>
                  <a:schemeClr val="bg1">
                    <a:lumMod val="75000"/>
                  </a:schemeClr>
                </a:solidFill>
              </a:rPr>
              <a:t>Photosynthesis_Images.jpg</a:t>
            </a:r>
            <a:endParaRPr lang="en-US" sz="1000" dirty="0">
              <a:solidFill>
                <a:schemeClr val="bg1">
                  <a:lumMod val="75000"/>
                </a:schemeClr>
              </a:solidFill>
            </a:endParaRPr>
          </a:p>
        </p:txBody>
      </p:sp>
      <p:sp>
        <p:nvSpPr>
          <p:cNvPr id="6" name="Rectangle 5">
            <a:extLst>
              <a:ext uri="{FF2B5EF4-FFF2-40B4-BE49-F238E27FC236}">
                <a16:creationId xmlns:a16="http://schemas.microsoft.com/office/drawing/2014/main" id="{9680D0FF-9143-6D4E-8239-03531B373068}"/>
              </a:ext>
            </a:extLst>
          </p:cNvPr>
          <p:cNvSpPr/>
          <p:nvPr/>
        </p:nvSpPr>
        <p:spPr>
          <a:xfrm>
            <a:off x="995082" y="1784930"/>
            <a:ext cx="10044954" cy="830997"/>
          </a:xfrm>
          <a:prstGeom prst="rect">
            <a:avLst/>
          </a:prstGeom>
          <a:noFill/>
          <a:ln>
            <a:solidFill>
              <a:schemeClr val="accent3"/>
            </a:solidFill>
          </a:ln>
        </p:spPr>
        <p:txBody>
          <a:bodyPr wrap="square">
            <a:spAutoFit/>
          </a:bodyPr>
          <a:lstStyle/>
          <a:p>
            <a:pPr algn="ctr"/>
            <a:r>
              <a:rPr lang="en-US" sz="2400" dirty="0"/>
              <a:t>The use of light, at various wavelengths, as a source of energy to activate/charge catalysts to perform chemical transformations</a:t>
            </a:r>
          </a:p>
        </p:txBody>
      </p:sp>
    </p:spTree>
    <p:extLst>
      <p:ext uri="{BB962C8B-B14F-4D97-AF65-F5344CB8AC3E}">
        <p14:creationId xmlns:p14="http://schemas.microsoft.com/office/powerpoint/2010/main" val="35565939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B748E-55B2-534B-BE05-8E0B7FFD6DD5}"/>
              </a:ext>
            </a:extLst>
          </p:cNvPr>
          <p:cNvSpPr>
            <a:spLocks noGrp="1"/>
          </p:cNvSpPr>
          <p:nvPr>
            <p:ph type="title"/>
          </p:nvPr>
        </p:nvSpPr>
        <p:spPr/>
        <p:txBody>
          <a:bodyPr>
            <a:normAutofit/>
          </a:bodyPr>
          <a:lstStyle/>
          <a:p>
            <a:r>
              <a:rPr lang="en-US" sz="4000" dirty="0">
                <a:latin typeface="+mn-lt"/>
              </a:rPr>
              <a:t>Photocatalyst</a:t>
            </a:r>
          </a:p>
        </p:txBody>
      </p:sp>
      <p:sp>
        <p:nvSpPr>
          <p:cNvPr id="3" name="Content Placeholder 2">
            <a:extLst>
              <a:ext uri="{FF2B5EF4-FFF2-40B4-BE49-F238E27FC236}">
                <a16:creationId xmlns:a16="http://schemas.microsoft.com/office/drawing/2014/main" id="{A8975D3A-27EE-6648-B462-7856F9D96813}"/>
              </a:ext>
            </a:extLst>
          </p:cNvPr>
          <p:cNvSpPr>
            <a:spLocks noGrp="1"/>
          </p:cNvSpPr>
          <p:nvPr>
            <p:ph idx="1"/>
          </p:nvPr>
        </p:nvSpPr>
        <p:spPr/>
        <p:txBody>
          <a:bodyPr>
            <a:normAutofit/>
          </a:bodyPr>
          <a:lstStyle/>
          <a:p>
            <a:r>
              <a:rPr lang="en-US" sz="2400" dirty="0"/>
              <a:t>Photocatalysts are strong oxidizing agents in the presence of oxygen and water that they are generally known for their mechanisms to breakdown organic matter to water and carbon dioxide.</a:t>
            </a:r>
          </a:p>
          <a:p>
            <a:endParaRPr lang="en-US" sz="2400" dirty="0"/>
          </a:p>
          <a:p>
            <a:r>
              <a:rPr lang="en-US" sz="2400" dirty="0"/>
              <a:t>However, photocatalysis has direct applications in the industrial sector. Titanium dioxide is a popular semiconductor that can utilize UV light to overcome the band gap energy requirements to promote electrons from the valence band.</a:t>
            </a:r>
          </a:p>
        </p:txBody>
      </p:sp>
    </p:spTree>
    <p:extLst>
      <p:ext uri="{BB962C8B-B14F-4D97-AF65-F5344CB8AC3E}">
        <p14:creationId xmlns:p14="http://schemas.microsoft.com/office/powerpoint/2010/main" val="39510757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CC127-E9B4-E246-994F-725E82584844}"/>
              </a:ext>
            </a:extLst>
          </p:cNvPr>
          <p:cNvSpPr>
            <a:spLocks noGrp="1"/>
          </p:cNvSpPr>
          <p:nvPr>
            <p:ph type="title"/>
          </p:nvPr>
        </p:nvSpPr>
        <p:spPr/>
        <p:txBody>
          <a:bodyPr>
            <a:normAutofit/>
          </a:bodyPr>
          <a:lstStyle/>
          <a:p>
            <a:r>
              <a:rPr lang="en-US" sz="4000" dirty="0">
                <a:latin typeface="+mn-lt"/>
              </a:rPr>
              <a:t>Photocatalyst</a:t>
            </a:r>
          </a:p>
        </p:txBody>
      </p:sp>
      <p:sp>
        <p:nvSpPr>
          <p:cNvPr id="3" name="Content Placeholder 2">
            <a:extLst>
              <a:ext uri="{FF2B5EF4-FFF2-40B4-BE49-F238E27FC236}">
                <a16:creationId xmlns:a16="http://schemas.microsoft.com/office/drawing/2014/main" id="{7CB6DAA9-511B-634D-A625-B5720F5D634C}"/>
              </a:ext>
            </a:extLst>
          </p:cNvPr>
          <p:cNvSpPr>
            <a:spLocks noGrp="1"/>
          </p:cNvSpPr>
          <p:nvPr>
            <p:ph idx="1"/>
          </p:nvPr>
        </p:nvSpPr>
        <p:spPr>
          <a:xfrm>
            <a:off x="838200" y="1625437"/>
            <a:ext cx="4392706" cy="4395174"/>
          </a:xfrm>
        </p:spPr>
        <p:txBody>
          <a:bodyPr>
            <a:noAutofit/>
          </a:bodyPr>
          <a:lstStyle/>
          <a:p>
            <a:pPr marL="0" indent="0">
              <a:buNone/>
            </a:pPr>
            <a:r>
              <a:rPr lang="en-US" sz="2400" b="1" u="sng" dirty="0"/>
              <a:t>Mechanism:</a:t>
            </a:r>
          </a:p>
          <a:p>
            <a:pPr marL="514350" indent="-514350">
              <a:buFont typeface="+mj-lt"/>
              <a:buAutoNum type="arabicPeriod"/>
            </a:pPr>
            <a:r>
              <a:rPr lang="en-US" sz="2400" dirty="0"/>
              <a:t>Photocatalyst absorbs light energy to produce pairs of electrons</a:t>
            </a:r>
          </a:p>
          <a:p>
            <a:pPr marL="514350" indent="-514350">
              <a:buFont typeface="+mj-lt"/>
              <a:buAutoNum type="arabicPeriod"/>
            </a:pPr>
            <a:r>
              <a:rPr lang="en-US" sz="2400" dirty="0"/>
              <a:t>Electrons in the valence band are “excited” and move to the conduction band.</a:t>
            </a:r>
          </a:p>
          <a:p>
            <a:pPr marL="514350" indent="-514350">
              <a:buFont typeface="+mj-lt"/>
              <a:buAutoNum type="arabicPeriod"/>
            </a:pPr>
            <a:r>
              <a:rPr lang="en-US" sz="2400" dirty="0"/>
              <a:t>The “excited” electrons then help to promote organic compounds to react via oxidation and decompose to CO</a:t>
            </a:r>
            <a:r>
              <a:rPr lang="en-US" sz="2400" baseline="-25000" dirty="0"/>
              <a:t>2</a:t>
            </a:r>
            <a:r>
              <a:rPr lang="en-US" sz="2400" dirty="0"/>
              <a:t> and water</a:t>
            </a:r>
          </a:p>
        </p:txBody>
      </p:sp>
      <p:cxnSp>
        <p:nvCxnSpPr>
          <p:cNvPr id="5" name="Straight Connector 4">
            <a:extLst>
              <a:ext uri="{FF2B5EF4-FFF2-40B4-BE49-F238E27FC236}">
                <a16:creationId xmlns:a16="http://schemas.microsoft.com/office/drawing/2014/main" id="{ADAB2CC5-137F-4443-8AA0-C0259B4BF2F8}"/>
              </a:ext>
            </a:extLst>
          </p:cNvPr>
          <p:cNvCxnSpPr/>
          <p:nvPr/>
        </p:nvCxnSpPr>
        <p:spPr>
          <a:xfrm>
            <a:off x="6597218" y="4012442"/>
            <a:ext cx="419548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BF1A8C5-FA17-C449-9F4C-EB6568EDCA86}"/>
              </a:ext>
            </a:extLst>
          </p:cNvPr>
          <p:cNvCxnSpPr/>
          <p:nvPr/>
        </p:nvCxnSpPr>
        <p:spPr>
          <a:xfrm>
            <a:off x="6597218" y="4998559"/>
            <a:ext cx="419548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88C368D-B553-0444-B28F-6D7199DCCD0D}"/>
              </a:ext>
            </a:extLst>
          </p:cNvPr>
          <p:cNvCxnSpPr/>
          <p:nvPr/>
        </p:nvCxnSpPr>
        <p:spPr>
          <a:xfrm>
            <a:off x="6597218" y="3138383"/>
            <a:ext cx="470647" cy="7261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3ED99DA-296C-8A46-839B-9196BBE38CC6}"/>
              </a:ext>
            </a:extLst>
          </p:cNvPr>
          <p:cNvCxnSpPr/>
          <p:nvPr/>
        </p:nvCxnSpPr>
        <p:spPr>
          <a:xfrm>
            <a:off x="6832541" y="2999432"/>
            <a:ext cx="470647" cy="7261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2E4E497-50C9-D943-9873-E919E9A39328}"/>
              </a:ext>
            </a:extLst>
          </p:cNvPr>
          <p:cNvCxnSpPr>
            <a:cxnSpLocks/>
          </p:cNvCxnSpPr>
          <p:nvPr/>
        </p:nvCxnSpPr>
        <p:spPr>
          <a:xfrm>
            <a:off x="6718241" y="3026325"/>
            <a:ext cx="1304365" cy="19722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DE5CEAE-CC10-3940-8331-85843EC82DCA}"/>
              </a:ext>
            </a:extLst>
          </p:cNvPr>
          <p:cNvSpPr txBox="1"/>
          <p:nvPr/>
        </p:nvSpPr>
        <p:spPr>
          <a:xfrm>
            <a:off x="6053817" y="2625617"/>
            <a:ext cx="1336776" cy="369332"/>
          </a:xfrm>
          <a:prstGeom prst="rect">
            <a:avLst/>
          </a:prstGeom>
          <a:noFill/>
        </p:spPr>
        <p:txBody>
          <a:bodyPr wrap="none" rtlCol="0">
            <a:spAutoFit/>
          </a:bodyPr>
          <a:lstStyle/>
          <a:p>
            <a:r>
              <a:rPr lang="en-US" dirty="0"/>
              <a:t>Light energy</a:t>
            </a:r>
          </a:p>
        </p:txBody>
      </p:sp>
      <p:sp>
        <p:nvSpPr>
          <p:cNvPr id="15" name="TextBox 14">
            <a:extLst>
              <a:ext uri="{FF2B5EF4-FFF2-40B4-BE49-F238E27FC236}">
                <a16:creationId xmlns:a16="http://schemas.microsoft.com/office/drawing/2014/main" id="{E56FC884-64C2-6146-A206-51F42EEADD46}"/>
              </a:ext>
            </a:extLst>
          </p:cNvPr>
          <p:cNvSpPr txBox="1"/>
          <p:nvPr/>
        </p:nvSpPr>
        <p:spPr>
          <a:xfrm>
            <a:off x="10187582" y="5119628"/>
            <a:ext cx="1446230" cy="369332"/>
          </a:xfrm>
          <a:prstGeom prst="rect">
            <a:avLst/>
          </a:prstGeom>
          <a:noFill/>
        </p:spPr>
        <p:txBody>
          <a:bodyPr wrap="none" rtlCol="0">
            <a:spAutoFit/>
          </a:bodyPr>
          <a:lstStyle/>
          <a:p>
            <a:r>
              <a:rPr lang="en-US" dirty="0"/>
              <a:t>Valence band</a:t>
            </a:r>
          </a:p>
        </p:txBody>
      </p:sp>
      <p:sp>
        <p:nvSpPr>
          <p:cNvPr id="16" name="TextBox 15">
            <a:extLst>
              <a:ext uri="{FF2B5EF4-FFF2-40B4-BE49-F238E27FC236}">
                <a16:creationId xmlns:a16="http://schemas.microsoft.com/office/drawing/2014/main" id="{06C5722C-645B-F84E-986C-A07BE454AC02}"/>
              </a:ext>
            </a:extLst>
          </p:cNvPr>
          <p:cNvSpPr txBox="1"/>
          <p:nvPr/>
        </p:nvSpPr>
        <p:spPr>
          <a:xfrm>
            <a:off x="10012855" y="3509546"/>
            <a:ext cx="1795684" cy="369332"/>
          </a:xfrm>
          <a:prstGeom prst="rect">
            <a:avLst/>
          </a:prstGeom>
          <a:noFill/>
        </p:spPr>
        <p:txBody>
          <a:bodyPr wrap="none" rtlCol="0">
            <a:spAutoFit/>
          </a:bodyPr>
          <a:lstStyle/>
          <a:p>
            <a:r>
              <a:rPr lang="en-US" dirty="0"/>
              <a:t>Conduction band</a:t>
            </a:r>
          </a:p>
        </p:txBody>
      </p:sp>
      <p:cxnSp>
        <p:nvCxnSpPr>
          <p:cNvPr id="18" name="Straight Arrow Connector 17">
            <a:extLst>
              <a:ext uri="{FF2B5EF4-FFF2-40B4-BE49-F238E27FC236}">
                <a16:creationId xmlns:a16="http://schemas.microsoft.com/office/drawing/2014/main" id="{1E4FFDC6-FCAF-9E48-AEAE-AE5AE341820F}"/>
              </a:ext>
            </a:extLst>
          </p:cNvPr>
          <p:cNvCxnSpPr>
            <a:cxnSpLocks/>
          </p:cNvCxnSpPr>
          <p:nvPr/>
        </p:nvCxnSpPr>
        <p:spPr>
          <a:xfrm flipV="1">
            <a:off x="8157076" y="3138383"/>
            <a:ext cx="370614" cy="186017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DD234C1-C97A-6F4B-8E50-8751524B6A6A}"/>
              </a:ext>
            </a:extLst>
          </p:cNvPr>
          <p:cNvSpPr txBox="1"/>
          <p:nvPr/>
        </p:nvSpPr>
        <p:spPr>
          <a:xfrm>
            <a:off x="8422246" y="3355351"/>
            <a:ext cx="370614" cy="369332"/>
          </a:xfrm>
          <a:prstGeom prst="rect">
            <a:avLst/>
          </a:prstGeom>
          <a:noFill/>
        </p:spPr>
        <p:txBody>
          <a:bodyPr wrap="none" rtlCol="0">
            <a:spAutoFit/>
          </a:bodyPr>
          <a:lstStyle/>
          <a:p>
            <a:r>
              <a:rPr lang="en-US" dirty="0"/>
              <a:t>e-</a:t>
            </a:r>
          </a:p>
        </p:txBody>
      </p:sp>
      <p:sp>
        <p:nvSpPr>
          <p:cNvPr id="20" name="TextBox 19">
            <a:extLst>
              <a:ext uri="{FF2B5EF4-FFF2-40B4-BE49-F238E27FC236}">
                <a16:creationId xmlns:a16="http://schemas.microsoft.com/office/drawing/2014/main" id="{93CBCB93-3346-6548-9853-239C91272240}"/>
              </a:ext>
            </a:extLst>
          </p:cNvPr>
          <p:cNvSpPr txBox="1"/>
          <p:nvPr/>
        </p:nvSpPr>
        <p:spPr>
          <a:xfrm>
            <a:off x="7725725" y="2611268"/>
            <a:ext cx="1313180" cy="646331"/>
          </a:xfrm>
          <a:prstGeom prst="rect">
            <a:avLst/>
          </a:prstGeom>
          <a:noFill/>
        </p:spPr>
        <p:txBody>
          <a:bodyPr wrap="none" rtlCol="0">
            <a:spAutoFit/>
          </a:bodyPr>
          <a:lstStyle/>
          <a:p>
            <a:r>
              <a:rPr lang="en-US" dirty="0"/>
              <a:t>Organic</a:t>
            </a:r>
          </a:p>
          <a:p>
            <a:r>
              <a:rPr lang="en-US" dirty="0"/>
              <a:t>Compounds</a:t>
            </a:r>
          </a:p>
        </p:txBody>
      </p:sp>
      <p:cxnSp>
        <p:nvCxnSpPr>
          <p:cNvPr id="23" name="Straight Arrow Connector 22">
            <a:extLst>
              <a:ext uri="{FF2B5EF4-FFF2-40B4-BE49-F238E27FC236}">
                <a16:creationId xmlns:a16="http://schemas.microsoft.com/office/drawing/2014/main" id="{5F9D084B-FD3E-AE44-AB8A-F67E736B7FBD}"/>
              </a:ext>
            </a:extLst>
          </p:cNvPr>
          <p:cNvCxnSpPr>
            <a:stCxn id="20" idx="3"/>
          </p:cNvCxnSpPr>
          <p:nvPr/>
        </p:nvCxnSpPr>
        <p:spPr>
          <a:xfrm flipV="1">
            <a:off x="9038905" y="2934433"/>
            <a:ext cx="583901" cy="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7E21DEB-DF8D-304D-A4B8-4513D7D22DA5}"/>
              </a:ext>
            </a:extLst>
          </p:cNvPr>
          <p:cNvSpPr txBox="1"/>
          <p:nvPr/>
        </p:nvSpPr>
        <p:spPr>
          <a:xfrm>
            <a:off x="9837959" y="2810283"/>
            <a:ext cx="1611082" cy="369332"/>
          </a:xfrm>
          <a:prstGeom prst="rect">
            <a:avLst/>
          </a:prstGeom>
          <a:noFill/>
        </p:spPr>
        <p:txBody>
          <a:bodyPr wrap="none" rtlCol="0">
            <a:spAutoFit/>
          </a:bodyPr>
          <a:lstStyle/>
          <a:p>
            <a:r>
              <a:rPr lang="en-US" dirty="0"/>
              <a:t>Water and CO</a:t>
            </a:r>
            <a:r>
              <a:rPr lang="en-US" baseline="-25000" dirty="0"/>
              <a:t>2</a:t>
            </a:r>
          </a:p>
        </p:txBody>
      </p:sp>
      <p:sp>
        <p:nvSpPr>
          <p:cNvPr id="25" name="TextBox 24">
            <a:extLst>
              <a:ext uri="{FF2B5EF4-FFF2-40B4-BE49-F238E27FC236}">
                <a16:creationId xmlns:a16="http://schemas.microsoft.com/office/drawing/2014/main" id="{54B5E062-35F6-554B-8E56-BFAB85561DAB}"/>
              </a:ext>
            </a:extLst>
          </p:cNvPr>
          <p:cNvSpPr txBox="1"/>
          <p:nvPr/>
        </p:nvSpPr>
        <p:spPr>
          <a:xfrm>
            <a:off x="5244613" y="4182334"/>
            <a:ext cx="1054006" cy="646331"/>
          </a:xfrm>
          <a:prstGeom prst="rect">
            <a:avLst/>
          </a:prstGeom>
          <a:noFill/>
        </p:spPr>
        <p:txBody>
          <a:bodyPr wrap="none" rtlCol="0">
            <a:spAutoFit/>
          </a:bodyPr>
          <a:lstStyle/>
          <a:p>
            <a:pPr algn="ctr"/>
            <a:r>
              <a:rPr lang="en-US" dirty="0"/>
              <a:t>Band gap</a:t>
            </a:r>
          </a:p>
          <a:p>
            <a:pPr algn="ctr"/>
            <a:r>
              <a:rPr lang="en-US" dirty="0"/>
              <a:t>energy</a:t>
            </a:r>
          </a:p>
        </p:txBody>
      </p:sp>
      <p:sp>
        <p:nvSpPr>
          <p:cNvPr id="26" name="Left Brace 25">
            <a:extLst>
              <a:ext uri="{FF2B5EF4-FFF2-40B4-BE49-F238E27FC236}">
                <a16:creationId xmlns:a16="http://schemas.microsoft.com/office/drawing/2014/main" id="{B3170CCD-0714-C747-BD10-05DFDF8C0C50}"/>
              </a:ext>
            </a:extLst>
          </p:cNvPr>
          <p:cNvSpPr/>
          <p:nvPr/>
        </p:nvSpPr>
        <p:spPr>
          <a:xfrm>
            <a:off x="6373100" y="4012442"/>
            <a:ext cx="210671" cy="986117"/>
          </a:xfrm>
          <a:prstGeom prst="lef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a:extLst>
              <a:ext uri="{FF2B5EF4-FFF2-40B4-BE49-F238E27FC236}">
                <a16:creationId xmlns:a16="http://schemas.microsoft.com/office/drawing/2014/main" id="{A659E6C4-F120-654F-A07B-33AD3280F8CA}"/>
              </a:ext>
            </a:extLst>
          </p:cNvPr>
          <p:cNvSpPr txBox="1"/>
          <p:nvPr/>
        </p:nvSpPr>
        <p:spPr>
          <a:xfrm>
            <a:off x="7063988" y="5034473"/>
            <a:ext cx="2186176" cy="369332"/>
          </a:xfrm>
          <a:prstGeom prst="rect">
            <a:avLst/>
          </a:prstGeom>
          <a:noFill/>
        </p:spPr>
        <p:txBody>
          <a:bodyPr wrap="none" rtlCol="0">
            <a:spAutoFit/>
          </a:bodyPr>
          <a:lstStyle/>
          <a:p>
            <a:r>
              <a:rPr lang="en-US" dirty="0"/>
              <a:t>Photocatalyst surface</a:t>
            </a:r>
          </a:p>
        </p:txBody>
      </p:sp>
    </p:spTree>
    <p:extLst>
      <p:ext uri="{BB962C8B-B14F-4D97-AF65-F5344CB8AC3E}">
        <p14:creationId xmlns:p14="http://schemas.microsoft.com/office/powerpoint/2010/main" val="4406210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C0D27-FEAF-D741-8807-CCDEEC7235CB}"/>
              </a:ext>
            </a:extLst>
          </p:cNvPr>
          <p:cNvSpPr>
            <a:spLocks noGrp="1"/>
          </p:cNvSpPr>
          <p:nvPr>
            <p:ph type="title"/>
          </p:nvPr>
        </p:nvSpPr>
        <p:spPr/>
        <p:txBody>
          <a:bodyPr>
            <a:normAutofit/>
          </a:bodyPr>
          <a:lstStyle/>
          <a:p>
            <a:r>
              <a:rPr lang="en-US" sz="4000" dirty="0">
                <a:latin typeface="+mn-lt"/>
              </a:rPr>
              <a:t>Applications of Photocatalysts</a:t>
            </a:r>
          </a:p>
        </p:txBody>
      </p:sp>
      <p:pic>
        <p:nvPicPr>
          <p:cNvPr id="4" name="Picture 3">
            <a:extLst>
              <a:ext uri="{FF2B5EF4-FFF2-40B4-BE49-F238E27FC236}">
                <a16:creationId xmlns:a16="http://schemas.microsoft.com/office/drawing/2014/main" id="{F69236BB-061B-B44E-97B2-908B45C6B5B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4910" y="1829546"/>
            <a:ext cx="3781160" cy="4101353"/>
          </a:xfrm>
          <a:prstGeom prst="rect">
            <a:avLst/>
          </a:prstGeom>
        </p:spPr>
      </p:pic>
      <p:sp>
        <p:nvSpPr>
          <p:cNvPr id="5" name="Rectangle 4">
            <a:extLst>
              <a:ext uri="{FF2B5EF4-FFF2-40B4-BE49-F238E27FC236}">
                <a16:creationId xmlns:a16="http://schemas.microsoft.com/office/drawing/2014/main" id="{5681B64E-9B85-9241-B279-647CB089ADEA}"/>
              </a:ext>
            </a:extLst>
          </p:cNvPr>
          <p:cNvSpPr/>
          <p:nvPr/>
        </p:nvSpPr>
        <p:spPr>
          <a:xfrm>
            <a:off x="6826624" y="6436654"/>
            <a:ext cx="6096000" cy="246221"/>
          </a:xfrm>
          <a:prstGeom prst="rect">
            <a:avLst/>
          </a:prstGeom>
        </p:spPr>
        <p:txBody>
          <a:bodyPr>
            <a:spAutoFit/>
          </a:bodyPr>
          <a:lstStyle/>
          <a:p>
            <a:r>
              <a:rPr lang="en-US" sz="1000" dirty="0">
                <a:solidFill>
                  <a:schemeClr val="bg1">
                    <a:lumMod val="75000"/>
                  </a:schemeClr>
                </a:solidFill>
              </a:rPr>
              <a:t>https://</a:t>
            </a:r>
            <a:r>
              <a:rPr lang="en-US" sz="1000" dirty="0" err="1">
                <a:solidFill>
                  <a:schemeClr val="bg1">
                    <a:lumMod val="75000"/>
                  </a:schemeClr>
                </a:solidFill>
              </a:rPr>
              <a:t>upload.wikimedia.org</a:t>
            </a:r>
            <a:r>
              <a:rPr lang="en-US" sz="1000" dirty="0">
                <a:solidFill>
                  <a:schemeClr val="bg1">
                    <a:lumMod val="75000"/>
                  </a:schemeClr>
                </a:solidFill>
              </a:rPr>
              <a:t>/</a:t>
            </a:r>
            <a:r>
              <a:rPr lang="en-US" sz="1000" dirty="0" err="1">
                <a:solidFill>
                  <a:schemeClr val="bg1">
                    <a:lumMod val="75000"/>
                  </a:schemeClr>
                </a:solidFill>
              </a:rPr>
              <a:t>wikipedia</a:t>
            </a:r>
            <a:r>
              <a:rPr lang="en-US" sz="1000" dirty="0">
                <a:solidFill>
                  <a:schemeClr val="bg1">
                    <a:lumMod val="75000"/>
                  </a:schemeClr>
                </a:solidFill>
              </a:rPr>
              <a:t>/commons/a/ab/</a:t>
            </a:r>
            <a:r>
              <a:rPr lang="en-US" sz="1000" dirty="0" err="1">
                <a:solidFill>
                  <a:schemeClr val="bg1">
                    <a:lumMod val="75000"/>
                  </a:schemeClr>
                </a:solidFill>
              </a:rPr>
              <a:t>Photocatalysis_dye_degredation.png</a:t>
            </a:r>
            <a:endParaRPr lang="en-US" sz="1000" dirty="0">
              <a:solidFill>
                <a:schemeClr val="bg1">
                  <a:lumMod val="75000"/>
                </a:schemeClr>
              </a:solidFill>
            </a:endParaRPr>
          </a:p>
        </p:txBody>
      </p:sp>
      <p:sp>
        <p:nvSpPr>
          <p:cNvPr id="6" name="TextBox 5">
            <a:extLst>
              <a:ext uri="{FF2B5EF4-FFF2-40B4-BE49-F238E27FC236}">
                <a16:creationId xmlns:a16="http://schemas.microsoft.com/office/drawing/2014/main" id="{6AD52BBE-ECC1-FC43-A8FC-4BFA3A7095EA}"/>
              </a:ext>
            </a:extLst>
          </p:cNvPr>
          <p:cNvSpPr txBox="1"/>
          <p:nvPr/>
        </p:nvSpPr>
        <p:spPr>
          <a:xfrm>
            <a:off x="1816848" y="2878418"/>
            <a:ext cx="1317284" cy="369332"/>
          </a:xfrm>
          <a:prstGeom prst="rect">
            <a:avLst/>
          </a:prstGeom>
          <a:noFill/>
        </p:spPr>
        <p:txBody>
          <a:bodyPr wrap="none" rtlCol="0">
            <a:spAutoFit/>
          </a:bodyPr>
          <a:lstStyle/>
          <a:p>
            <a:r>
              <a:rPr lang="en-US" dirty="0"/>
              <a:t>Light source</a:t>
            </a:r>
          </a:p>
        </p:txBody>
      </p:sp>
      <p:sp>
        <p:nvSpPr>
          <p:cNvPr id="3" name="TextBox 2">
            <a:extLst>
              <a:ext uri="{FF2B5EF4-FFF2-40B4-BE49-F238E27FC236}">
                <a16:creationId xmlns:a16="http://schemas.microsoft.com/office/drawing/2014/main" id="{CCA0F77C-804E-0D44-9664-F45BB03D24C8}"/>
              </a:ext>
            </a:extLst>
          </p:cNvPr>
          <p:cNvSpPr txBox="1"/>
          <p:nvPr/>
        </p:nvSpPr>
        <p:spPr>
          <a:xfrm>
            <a:off x="4777933" y="1689846"/>
            <a:ext cx="7238999" cy="4862870"/>
          </a:xfrm>
          <a:prstGeom prst="rect">
            <a:avLst/>
          </a:prstGeom>
          <a:noFill/>
        </p:spPr>
        <p:txBody>
          <a:bodyPr wrap="square" rtlCol="0">
            <a:spAutoFit/>
          </a:bodyPr>
          <a:lstStyle/>
          <a:p>
            <a:r>
              <a:rPr lang="en-US" sz="2000" dirty="0"/>
              <a:t>Destruction of hazardous chemicals or pollutants – e.g., Photocatalytic oxidation of Arsenic:</a:t>
            </a:r>
          </a:p>
          <a:p>
            <a:endParaRPr lang="en-US" altLang="en-US" sz="2000" dirty="0">
              <a:latin typeface="Goudy Old Style" panose="02020502050305020303" pitchFamily="18" charset="77"/>
            </a:endParaRPr>
          </a:p>
          <a:p>
            <a:r>
              <a:rPr lang="en-US" altLang="en-US" sz="1600" dirty="0"/>
              <a:t>Step 1: Absorption of photon energy (</a:t>
            </a:r>
            <a:r>
              <a:rPr lang="en-US" altLang="en-US" sz="1600" i="1" dirty="0" err="1">
                <a:latin typeface="Goudy Old Style" panose="02020502050305020303" pitchFamily="18" charset="77"/>
              </a:rPr>
              <a:t>h</a:t>
            </a:r>
            <a:r>
              <a:rPr lang="en-US" altLang="en-US" sz="1600" dirty="0" err="1">
                <a:latin typeface="Symbol" pitchFamily="2" charset="2"/>
              </a:rPr>
              <a:t>n</a:t>
            </a:r>
            <a:r>
              <a:rPr lang="en-US" altLang="en-US" sz="1600" dirty="0"/>
              <a:t>) with formation of an electron-hole pair. The electron (e</a:t>
            </a:r>
            <a:r>
              <a:rPr lang="en-US" altLang="en-US" sz="1600" baseline="30000" dirty="0"/>
              <a:t>-</a:t>
            </a:r>
            <a:r>
              <a:rPr lang="en-US" altLang="en-US" sz="1600" dirty="0"/>
              <a:t>) moves to the conduction band, leaving an electron vacancy (h</a:t>
            </a:r>
            <a:r>
              <a:rPr lang="en-US" altLang="en-US" sz="1600" baseline="30000" dirty="0"/>
              <a:t>+</a:t>
            </a:r>
            <a:r>
              <a:rPr lang="en-US" altLang="en-US" sz="1600" dirty="0"/>
              <a:t>) in the valence band: </a:t>
            </a:r>
            <a:endParaRPr lang="en-US" altLang="en-US" dirty="0"/>
          </a:p>
          <a:p>
            <a:pPr algn="ctr"/>
            <a:r>
              <a:rPr lang="en-US" altLang="en-US" dirty="0">
                <a:latin typeface="Goudy Old Style" panose="02020502050305020303" pitchFamily="18" charset="77"/>
              </a:rPr>
              <a:t>TiO</a:t>
            </a:r>
            <a:r>
              <a:rPr lang="en-US" altLang="en-US" baseline="-25000" dirty="0">
                <a:latin typeface="Goudy Old Style" panose="02020502050305020303" pitchFamily="18" charset="77"/>
              </a:rPr>
              <a:t>2</a:t>
            </a:r>
            <a:r>
              <a:rPr lang="en-US" altLang="en-US" dirty="0">
                <a:latin typeface="Goudy Old Style" panose="02020502050305020303" pitchFamily="18" charset="77"/>
              </a:rPr>
              <a:t> + </a:t>
            </a:r>
            <a:r>
              <a:rPr lang="en-US" altLang="en-US" i="1" dirty="0" err="1">
                <a:latin typeface="Goudy Old Style" panose="02020502050305020303" pitchFamily="18" charset="77"/>
              </a:rPr>
              <a:t>h</a:t>
            </a:r>
            <a:r>
              <a:rPr lang="en-US" altLang="en-US" dirty="0" err="1">
                <a:latin typeface="Symbol" pitchFamily="2" charset="2"/>
              </a:rPr>
              <a:t>n</a:t>
            </a:r>
            <a:r>
              <a:rPr lang="en-US" altLang="en-US" dirty="0">
                <a:latin typeface="Symbol" pitchFamily="2" charset="2"/>
              </a:rPr>
              <a:t>  -&gt;  </a:t>
            </a:r>
            <a:r>
              <a:rPr lang="en-US" altLang="en-US" dirty="0">
                <a:latin typeface="Goudy Old Style" panose="02020502050305020303" pitchFamily="18" charset="77"/>
              </a:rPr>
              <a:t>e</a:t>
            </a:r>
            <a:r>
              <a:rPr lang="en-US" altLang="en-US" baseline="30000" dirty="0">
                <a:latin typeface="Goudy Old Style" panose="02020502050305020303" pitchFamily="18" charset="77"/>
              </a:rPr>
              <a:t>-</a:t>
            </a:r>
            <a:r>
              <a:rPr lang="en-US" altLang="en-US" dirty="0">
                <a:latin typeface="Goudy Old Style" panose="02020502050305020303" pitchFamily="18" charset="77"/>
              </a:rPr>
              <a:t>  +  h</a:t>
            </a:r>
            <a:r>
              <a:rPr lang="en-US" altLang="en-US" baseline="30000" dirty="0">
                <a:latin typeface="Goudy Old Style" panose="02020502050305020303" pitchFamily="18" charset="77"/>
              </a:rPr>
              <a:t>+</a:t>
            </a:r>
          </a:p>
          <a:p>
            <a:pPr algn="ctr"/>
            <a:endParaRPr lang="en-US" altLang="en-US" baseline="30000" dirty="0">
              <a:latin typeface="Goudy Old Style" panose="02020502050305020303" pitchFamily="18" charset="77"/>
            </a:endParaRPr>
          </a:p>
          <a:p>
            <a:pPr>
              <a:buFontTx/>
              <a:buNone/>
            </a:pPr>
            <a:r>
              <a:rPr lang="en-US" altLang="en-US" sz="1600" dirty="0"/>
              <a:t>Step 2: The hole readily accepts electrons and so is a powerful oxidizing agent capable of oxidizing adsorbed hydroxyl ions and water to hydroxyl radicals: </a:t>
            </a:r>
          </a:p>
          <a:p>
            <a:pPr algn="ctr">
              <a:buFontTx/>
              <a:buNone/>
            </a:pPr>
            <a:r>
              <a:rPr lang="en-US" altLang="en-US" dirty="0">
                <a:latin typeface="Goudy Old Style" panose="02020502050305020303" pitchFamily="18" charset="77"/>
              </a:rPr>
              <a:t>h</a:t>
            </a:r>
            <a:r>
              <a:rPr lang="en-US" altLang="en-US" baseline="30000" dirty="0">
                <a:latin typeface="Goudy Old Style" panose="02020502050305020303" pitchFamily="18" charset="77"/>
              </a:rPr>
              <a:t>+</a:t>
            </a:r>
            <a:r>
              <a:rPr lang="en-US" altLang="en-US" dirty="0">
                <a:latin typeface="Goudy Old Style" panose="02020502050305020303" pitchFamily="18" charset="77"/>
              </a:rPr>
              <a:t> + OH</a:t>
            </a:r>
            <a:r>
              <a:rPr lang="en-US" altLang="en-US" baseline="30000" dirty="0">
                <a:latin typeface="Goudy Old Style" panose="02020502050305020303" pitchFamily="18" charset="77"/>
              </a:rPr>
              <a:t>-</a:t>
            </a:r>
            <a:r>
              <a:rPr lang="en-US" altLang="en-US" baseline="-25000" dirty="0">
                <a:latin typeface="Goudy Old Style" panose="02020502050305020303" pitchFamily="18" charset="77"/>
              </a:rPr>
              <a:t>abs</a:t>
            </a:r>
            <a:r>
              <a:rPr lang="en-US" altLang="en-US" baseline="30000" dirty="0">
                <a:latin typeface="Goudy Old Style" panose="02020502050305020303" pitchFamily="18" charset="77"/>
              </a:rPr>
              <a:t> </a:t>
            </a:r>
            <a:r>
              <a:rPr lang="en-US" altLang="en-US" sz="2000" dirty="0">
                <a:latin typeface="Symbol" pitchFamily="2" charset="2"/>
              </a:rPr>
              <a:t>-&gt; </a:t>
            </a:r>
            <a:r>
              <a:rPr lang="en-US" altLang="en-US" dirty="0">
                <a:latin typeface="Symbol" pitchFamily="2" charset="2"/>
                <a:sym typeface="Symbol" pitchFamily="2" charset="2"/>
              </a:rPr>
              <a:t></a:t>
            </a:r>
            <a:r>
              <a:rPr lang="en-US" altLang="en-US" dirty="0" err="1">
                <a:latin typeface="Goudy Old Style" panose="02020502050305020303" pitchFamily="18" charset="77"/>
                <a:sym typeface="Symbol" pitchFamily="2" charset="2"/>
              </a:rPr>
              <a:t>HO</a:t>
            </a:r>
            <a:r>
              <a:rPr lang="en-US" altLang="en-US" baseline="-25000" dirty="0" err="1">
                <a:latin typeface="Goudy Old Style" panose="02020502050305020303" pitchFamily="18" charset="77"/>
                <a:sym typeface="Symbol" pitchFamily="2" charset="2"/>
              </a:rPr>
              <a:t>ads</a:t>
            </a:r>
            <a:endParaRPr lang="en-US" altLang="en-US" baseline="-25000" dirty="0">
              <a:latin typeface="Goudy Old Style" panose="02020502050305020303" pitchFamily="18" charset="77"/>
              <a:sym typeface="Symbol" pitchFamily="2" charset="2"/>
            </a:endParaRPr>
          </a:p>
          <a:p>
            <a:pPr algn="ctr">
              <a:buFontTx/>
              <a:buNone/>
            </a:pPr>
            <a:r>
              <a:rPr lang="en-US" altLang="en-US" dirty="0">
                <a:latin typeface="Goudy Old Style" panose="02020502050305020303" pitchFamily="18" charset="77"/>
              </a:rPr>
              <a:t>h</a:t>
            </a:r>
            <a:r>
              <a:rPr lang="en-US" altLang="en-US" baseline="30000" dirty="0">
                <a:latin typeface="Goudy Old Style" panose="02020502050305020303" pitchFamily="18" charset="77"/>
              </a:rPr>
              <a:t>+</a:t>
            </a:r>
            <a:r>
              <a:rPr lang="en-US" altLang="en-US" dirty="0">
                <a:latin typeface="Goudy Old Style" panose="02020502050305020303" pitchFamily="18" charset="77"/>
              </a:rPr>
              <a:t> + H</a:t>
            </a:r>
            <a:r>
              <a:rPr lang="en-US" altLang="en-US" baseline="-25000" dirty="0">
                <a:latin typeface="Goudy Old Style" panose="02020502050305020303" pitchFamily="18" charset="77"/>
              </a:rPr>
              <a:t>2</a:t>
            </a:r>
            <a:r>
              <a:rPr lang="en-US" altLang="en-US" dirty="0">
                <a:latin typeface="Goudy Old Style" panose="02020502050305020303" pitchFamily="18" charset="77"/>
              </a:rPr>
              <a:t>O</a:t>
            </a:r>
            <a:r>
              <a:rPr lang="en-US" altLang="en-US" baseline="-25000" dirty="0">
                <a:latin typeface="Goudy Old Style" panose="02020502050305020303" pitchFamily="18" charset="77"/>
              </a:rPr>
              <a:t>abs</a:t>
            </a:r>
            <a:r>
              <a:rPr lang="en-US" altLang="en-US" baseline="30000" dirty="0">
                <a:latin typeface="Goudy Old Style" panose="02020502050305020303" pitchFamily="18" charset="77"/>
              </a:rPr>
              <a:t> </a:t>
            </a:r>
            <a:r>
              <a:rPr lang="en-US" altLang="en-US" sz="2000" dirty="0">
                <a:latin typeface="Symbol" pitchFamily="2" charset="2"/>
              </a:rPr>
              <a:t>-&gt; </a:t>
            </a:r>
            <a:r>
              <a:rPr lang="en-US" altLang="en-US" dirty="0">
                <a:latin typeface="Symbol" pitchFamily="2" charset="2"/>
                <a:sym typeface="Symbol" pitchFamily="2" charset="2"/>
              </a:rPr>
              <a:t></a:t>
            </a:r>
            <a:r>
              <a:rPr lang="en-US" altLang="en-US" dirty="0" err="1">
                <a:latin typeface="Goudy Old Style" panose="02020502050305020303" pitchFamily="18" charset="77"/>
                <a:sym typeface="Symbol" pitchFamily="2" charset="2"/>
              </a:rPr>
              <a:t>HO</a:t>
            </a:r>
            <a:r>
              <a:rPr lang="en-US" altLang="en-US" baseline="-25000" dirty="0" err="1">
                <a:latin typeface="Goudy Old Style" panose="02020502050305020303" pitchFamily="18" charset="77"/>
                <a:sym typeface="Symbol" pitchFamily="2" charset="2"/>
              </a:rPr>
              <a:t>ads</a:t>
            </a:r>
            <a:r>
              <a:rPr lang="en-US" altLang="en-US" baseline="-25000" dirty="0">
                <a:latin typeface="Goudy Old Style" panose="02020502050305020303" pitchFamily="18" charset="77"/>
                <a:sym typeface="Symbol" pitchFamily="2" charset="2"/>
              </a:rPr>
              <a:t> </a:t>
            </a:r>
            <a:r>
              <a:rPr lang="en-US" altLang="en-US" dirty="0">
                <a:latin typeface="Goudy Old Style" panose="02020502050305020303" pitchFamily="18" charset="77"/>
                <a:sym typeface="Symbol" pitchFamily="2" charset="2"/>
              </a:rPr>
              <a:t>+ H</a:t>
            </a:r>
            <a:r>
              <a:rPr lang="en-US" altLang="en-US" baseline="30000" dirty="0">
                <a:latin typeface="Goudy Old Style" panose="02020502050305020303" pitchFamily="18" charset="77"/>
                <a:sym typeface="Symbol" pitchFamily="2" charset="2"/>
              </a:rPr>
              <a:t>+</a:t>
            </a:r>
          </a:p>
          <a:p>
            <a:pPr algn="ctr">
              <a:buFontTx/>
              <a:buNone/>
            </a:pPr>
            <a:endParaRPr lang="en-US" altLang="en-US" baseline="30000" dirty="0">
              <a:latin typeface="Goudy Old Style" panose="02020502050305020303" pitchFamily="18" charset="77"/>
              <a:sym typeface="Symbol" pitchFamily="2" charset="2"/>
            </a:endParaRPr>
          </a:p>
          <a:p>
            <a:r>
              <a:rPr lang="en-US" altLang="en-US" sz="1600" dirty="0">
                <a:sym typeface="Symbol" pitchFamily="2" charset="2"/>
              </a:rPr>
              <a:t>Step 3: The radicals formed then oxidize the </a:t>
            </a:r>
            <a:r>
              <a:rPr lang="en-US" altLang="en-US" sz="1600" dirty="0" err="1">
                <a:sym typeface="Symbol" pitchFamily="2" charset="2"/>
              </a:rPr>
              <a:t>arsenite</a:t>
            </a:r>
            <a:r>
              <a:rPr lang="en-US" altLang="en-US" sz="1600" dirty="0">
                <a:sym typeface="Symbol" pitchFamily="2" charset="2"/>
              </a:rPr>
              <a:t> to arsenate in a series of complex reactions involving an As(IV) intermediate:</a:t>
            </a:r>
          </a:p>
          <a:p>
            <a:pPr algn="ctr">
              <a:buFontTx/>
              <a:buNone/>
            </a:pPr>
            <a:r>
              <a:rPr lang="en-US" altLang="en-US" sz="1600" dirty="0">
                <a:latin typeface="Goudy Old Style" panose="02020502050305020303" pitchFamily="18" charset="77"/>
              </a:rPr>
              <a:t>As(III) + </a:t>
            </a:r>
            <a:r>
              <a:rPr lang="en-US" altLang="en-US" sz="1600" dirty="0">
                <a:latin typeface="Symbol" pitchFamily="2" charset="2"/>
                <a:sym typeface="Symbol" pitchFamily="2" charset="2"/>
              </a:rPr>
              <a:t></a:t>
            </a:r>
            <a:r>
              <a:rPr lang="en-US" altLang="en-US" sz="1600" dirty="0">
                <a:latin typeface="Goudy Old Style" panose="02020502050305020303" pitchFamily="18" charset="77"/>
                <a:sym typeface="Symbol" pitchFamily="2" charset="2"/>
              </a:rPr>
              <a:t>HO</a:t>
            </a:r>
            <a:r>
              <a:rPr lang="en-US" altLang="en-US" sz="1600" baseline="30000" dirty="0">
                <a:latin typeface="Goudy Old Style" panose="02020502050305020303" pitchFamily="18" charset="77"/>
              </a:rPr>
              <a:t>  </a:t>
            </a:r>
            <a:r>
              <a:rPr lang="en-US" altLang="en-US" dirty="0">
                <a:latin typeface="Symbol" pitchFamily="2" charset="2"/>
              </a:rPr>
              <a:t>-&gt; </a:t>
            </a:r>
            <a:r>
              <a:rPr lang="en-US" altLang="en-US" sz="1600" dirty="0">
                <a:latin typeface="Goudy Old Style" panose="02020502050305020303" pitchFamily="18" charset="77"/>
                <a:sym typeface="Symbol" pitchFamily="2" charset="2"/>
              </a:rPr>
              <a:t>As(IV) + OH</a:t>
            </a:r>
            <a:r>
              <a:rPr lang="en-US" altLang="en-US" sz="1600" baseline="30000" dirty="0">
                <a:latin typeface="Goudy Old Style" panose="02020502050305020303" pitchFamily="18" charset="77"/>
                <a:sym typeface="Symbol" pitchFamily="2" charset="2"/>
              </a:rPr>
              <a:t>-</a:t>
            </a:r>
            <a:endParaRPr lang="en-US" altLang="en-US" sz="1600" baseline="-25000" dirty="0">
              <a:latin typeface="Goudy Old Style" panose="02020502050305020303" pitchFamily="18" charset="77"/>
              <a:sym typeface="Symbol" pitchFamily="2" charset="2"/>
            </a:endParaRPr>
          </a:p>
          <a:p>
            <a:pPr algn="ctr">
              <a:buFontTx/>
              <a:buNone/>
            </a:pPr>
            <a:r>
              <a:rPr lang="en-US" altLang="en-US" sz="1600" dirty="0">
                <a:latin typeface="Goudy Old Style" panose="02020502050305020303" pitchFamily="18" charset="77"/>
              </a:rPr>
              <a:t>As(IV) + </a:t>
            </a:r>
            <a:r>
              <a:rPr lang="en-US" altLang="en-US" sz="1600" dirty="0">
                <a:latin typeface="Symbol" pitchFamily="2" charset="2"/>
                <a:sym typeface="Symbol" pitchFamily="2" charset="2"/>
              </a:rPr>
              <a:t></a:t>
            </a:r>
            <a:r>
              <a:rPr lang="en-US" altLang="en-US" sz="1600" dirty="0">
                <a:latin typeface="Goudy Old Style" panose="02020502050305020303" pitchFamily="18" charset="77"/>
                <a:sym typeface="Symbol" pitchFamily="2" charset="2"/>
              </a:rPr>
              <a:t>HO</a:t>
            </a:r>
            <a:r>
              <a:rPr lang="en-US" altLang="en-US" sz="1600" baseline="30000" dirty="0">
                <a:latin typeface="Goudy Old Style" panose="02020502050305020303" pitchFamily="18" charset="77"/>
              </a:rPr>
              <a:t> </a:t>
            </a:r>
            <a:r>
              <a:rPr lang="en-US" altLang="en-US" dirty="0">
                <a:latin typeface="Symbol" pitchFamily="2" charset="2"/>
              </a:rPr>
              <a:t>-&gt; </a:t>
            </a:r>
            <a:r>
              <a:rPr lang="en-US" altLang="en-US" sz="1600" dirty="0">
                <a:latin typeface="Goudy Old Style" panose="02020502050305020303" pitchFamily="18" charset="77"/>
                <a:sym typeface="Symbol" pitchFamily="2" charset="2"/>
              </a:rPr>
              <a:t>As(V)</a:t>
            </a:r>
            <a:r>
              <a:rPr lang="en-US" altLang="en-US" sz="1600" baseline="-25000" dirty="0">
                <a:latin typeface="Goudy Old Style" panose="02020502050305020303" pitchFamily="18" charset="77"/>
                <a:sym typeface="Symbol" pitchFamily="2" charset="2"/>
              </a:rPr>
              <a:t> </a:t>
            </a:r>
            <a:r>
              <a:rPr lang="en-US" altLang="en-US" sz="1600" dirty="0">
                <a:latin typeface="Goudy Old Style" panose="02020502050305020303" pitchFamily="18" charset="77"/>
                <a:sym typeface="Symbol" pitchFamily="2" charset="2"/>
              </a:rPr>
              <a:t>+ OH</a:t>
            </a:r>
            <a:r>
              <a:rPr lang="en-US" altLang="en-US" sz="1600" baseline="30000" dirty="0">
                <a:latin typeface="Goudy Old Style" panose="02020502050305020303" pitchFamily="18" charset="77"/>
                <a:sym typeface="Symbol" pitchFamily="2" charset="2"/>
              </a:rPr>
              <a:t>-</a:t>
            </a:r>
            <a:endParaRPr lang="en-US" altLang="en-US" sz="2000" dirty="0">
              <a:latin typeface="Goudy Old Style" panose="02020502050305020303" pitchFamily="18" charset="77"/>
            </a:endParaRP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9015580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Metal Organic Frameworks (MOF’s)</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a:xfrm>
            <a:off x="5529263" y="2029102"/>
            <a:ext cx="5824537" cy="4201206"/>
          </a:xfrm>
        </p:spPr>
        <p:txBody>
          <a:bodyPr/>
          <a:lstStyle/>
          <a:p>
            <a:r>
              <a:rPr lang="en-US" sz="2400" dirty="0"/>
              <a:t>MOF’s are 3-D microporous crystalline materials comprise of inorganic metal nodes and organic linkers </a:t>
            </a:r>
          </a:p>
          <a:p>
            <a:r>
              <a:rPr lang="en-US" sz="2400" dirty="0"/>
              <a:t>Extraordinary high surface area</a:t>
            </a:r>
          </a:p>
          <a:p>
            <a:r>
              <a:rPr lang="en-US" sz="2400" dirty="0"/>
              <a:t>Tunable pore sizes depending on transition metal and organic linker combinations.</a:t>
            </a:r>
          </a:p>
          <a:p>
            <a:r>
              <a:rPr lang="en-US" sz="2400" dirty="0"/>
              <a:t>The tunable pores allow for wide range of possibilities to selectively sequester chemical compounds</a:t>
            </a:r>
          </a:p>
          <a:p>
            <a:r>
              <a:rPr lang="en-US" sz="2400" dirty="0"/>
              <a:t>Many shapes and sizes</a:t>
            </a:r>
          </a:p>
          <a:p>
            <a:endParaRPr lang="en-US" dirty="0"/>
          </a:p>
        </p:txBody>
      </p:sp>
      <p:pic>
        <p:nvPicPr>
          <p:cNvPr id="4" name="Picture 3">
            <a:extLst>
              <a:ext uri="{FF2B5EF4-FFF2-40B4-BE49-F238E27FC236}">
                <a16:creationId xmlns:a16="http://schemas.microsoft.com/office/drawing/2014/main" id="{F60FA769-332C-4644-A60B-8B43DFC6A07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8200" y="1902059"/>
            <a:ext cx="4233863" cy="3949263"/>
          </a:xfrm>
          <a:prstGeom prst="rect">
            <a:avLst/>
          </a:prstGeom>
        </p:spPr>
      </p:pic>
      <p:sp>
        <p:nvSpPr>
          <p:cNvPr id="5" name="Rectangle 4">
            <a:extLst>
              <a:ext uri="{FF2B5EF4-FFF2-40B4-BE49-F238E27FC236}">
                <a16:creationId xmlns:a16="http://schemas.microsoft.com/office/drawing/2014/main" id="{24BD3C4D-829B-9441-9D20-6504F5FF0B59}"/>
              </a:ext>
            </a:extLst>
          </p:cNvPr>
          <p:cNvSpPr/>
          <p:nvPr/>
        </p:nvSpPr>
        <p:spPr>
          <a:xfrm>
            <a:off x="6577013" y="6436654"/>
            <a:ext cx="6096000" cy="246221"/>
          </a:xfrm>
          <a:prstGeom prst="rect">
            <a:avLst/>
          </a:prstGeom>
        </p:spPr>
        <p:txBody>
          <a:bodyPr>
            <a:spAutoFit/>
          </a:bodyPr>
          <a:lstStyle/>
          <a:p>
            <a:r>
              <a:rPr lang="en-US" sz="1000" dirty="0">
                <a:solidFill>
                  <a:schemeClr val="bg1">
                    <a:lumMod val="75000"/>
                  </a:schemeClr>
                </a:solidFill>
              </a:rPr>
              <a:t>https://</a:t>
            </a:r>
            <a:r>
              <a:rPr lang="en-US" sz="1000" dirty="0" err="1">
                <a:solidFill>
                  <a:schemeClr val="bg1">
                    <a:lumMod val="75000"/>
                  </a:schemeClr>
                </a:solidFill>
              </a:rPr>
              <a:t>commons.wikimedia.org</a:t>
            </a:r>
            <a:r>
              <a:rPr lang="en-US" sz="1000" dirty="0">
                <a:solidFill>
                  <a:schemeClr val="bg1">
                    <a:lumMod val="75000"/>
                  </a:schemeClr>
                </a:solidFill>
              </a:rPr>
              <a:t>/wiki/</a:t>
            </a:r>
            <a:r>
              <a:rPr lang="en-US" sz="1000" dirty="0" err="1">
                <a:solidFill>
                  <a:schemeClr val="bg1">
                    <a:lumMod val="75000"/>
                  </a:schemeClr>
                </a:solidFill>
              </a:rPr>
              <a:t>File:Metal-Organic_Framework</a:t>
            </a:r>
            <a:r>
              <a:rPr lang="en-US" sz="1000" dirty="0">
                <a:solidFill>
                  <a:schemeClr val="bg1">
                    <a:lumMod val="75000"/>
                  </a:schemeClr>
                </a:solidFill>
              </a:rPr>
              <a:t>_(6898958430).jpg</a:t>
            </a:r>
          </a:p>
        </p:txBody>
      </p:sp>
    </p:spTree>
    <p:extLst>
      <p:ext uri="{BB962C8B-B14F-4D97-AF65-F5344CB8AC3E}">
        <p14:creationId xmlns:p14="http://schemas.microsoft.com/office/powerpoint/2010/main" val="41851964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Metal Organic Frameworks (MOF’s)</a:t>
            </a:r>
          </a:p>
        </p:txBody>
      </p:sp>
      <p:sp>
        <p:nvSpPr>
          <p:cNvPr id="8" name="TextBox 7">
            <a:extLst>
              <a:ext uri="{FF2B5EF4-FFF2-40B4-BE49-F238E27FC236}">
                <a16:creationId xmlns:a16="http://schemas.microsoft.com/office/drawing/2014/main" id="{917764E2-C30B-2642-9E0F-A839AD99A56F}"/>
              </a:ext>
            </a:extLst>
          </p:cNvPr>
          <p:cNvSpPr txBox="1"/>
          <p:nvPr/>
        </p:nvSpPr>
        <p:spPr>
          <a:xfrm>
            <a:off x="838200" y="1673817"/>
            <a:ext cx="4269246" cy="461665"/>
          </a:xfrm>
          <a:prstGeom prst="rect">
            <a:avLst/>
          </a:prstGeom>
          <a:noFill/>
        </p:spPr>
        <p:txBody>
          <a:bodyPr wrap="none" rtlCol="0">
            <a:spAutoFit/>
          </a:bodyPr>
          <a:lstStyle/>
          <a:p>
            <a:r>
              <a:rPr lang="en-US" sz="2400" u="sng" dirty="0"/>
              <a:t>Illustration of MOF coordination:</a:t>
            </a:r>
          </a:p>
        </p:txBody>
      </p:sp>
      <p:sp>
        <p:nvSpPr>
          <p:cNvPr id="9" name="Oval 8">
            <a:extLst>
              <a:ext uri="{FF2B5EF4-FFF2-40B4-BE49-F238E27FC236}">
                <a16:creationId xmlns:a16="http://schemas.microsoft.com/office/drawing/2014/main" id="{E82AF34B-9B72-9243-80AF-07EBBC208B89}"/>
              </a:ext>
            </a:extLst>
          </p:cNvPr>
          <p:cNvSpPr/>
          <p:nvPr/>
        </p:nvSpPr>
        <p:spPr>
          <a:xfrm>
            <a:off x="1981391" y="2971801"/>
            <a:ext cx="929898" cy="9144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7A1B338-50E6-DF45-BC2A-C4670DAC7AA7}"/>
              </a:ext>
            </a:extLst>
          </p:cNvPr>
          <p:cNvSpPr txBox="1"/>
          <p:nvPr/>
        </p:nvSpPr>
        <p:spPr>
          <a:xfrm>
            <a:off x="3360740" y="3136613"/>
            <a:ext cx="389850" cy="584775"/>
          </a:xfrm>
          <a:prstGeom prst="rect">
            <a:avLst/>
          </a:prstGeom>
          <a:noFill/>
        </p:spPr>
        <p:txBody>
          <a:bodyPr wrap="none" rtlCol="0">
            <a:spAutoFit/>
          </a:bodyPr>
          <a:lstStyle/>
          <a:p>
            <a:r>
              <a:rPr lang="en-US" sz="3200" dirty="0"/>
              <a:t>+</a:t>
            </a:r>
          </a:p>
        </p:txBody>
      </p:sp>
      <p:sp>
        <p:nvSpPr>
          <p:cNvPr id="11" name="Rectangle 10">
            <a:extLst>
              <a:ext uri="{FF2B5EF4-FFF2-40B4-BE49-F238E27FC236}">
                <a16:creationId xmlns:a16="http://schemas.microsoft.com/office/drawing/2014/main" id="{9410EE75-FFF3-AD47-BAEF-D9C5D036BA54}"/>
              </a:ext>
            </a:extLst>
          </p:cNvPr>
          <p:cNvSpPr/>
          <p:nvPr/>
        </p:nvSpPr>
        <p:spPr>
          <a:xfrm>
            <a:off x="4200041" y="3277891"/>
            <a:ext cx="1895959" cy="302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9BC63557-3877-9747-8819-7BEFF550C90B}"/>
              </a:ext>
            </a:extLst>
          </p:cNvPr>
          <p:cNvCxnSpPr/>
          <p:nvPr/>
        </p:nvCxnSpPr>
        <p:spPr>
          <a:xfrm>
            <a:off x="6692876" y="3428999"/>
            <a:ext cx="1239864"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79B0C9FF-3A34-1849-A79E-F212AFFE1761}"/>
              </a:ext>
            </a:extLst>
          </p:cNvPr>
          <p:cNvSpPr/>
          <p:nvPr/>
        </p:nvSpPr>
        <p:spPr>
          <a:xfrm>
            <a:off x="8382191" y="2739327"/>
            <a:ext cx="356461" cy="37196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7702C94-5D66-1144-813A-D412D42E47D2}"/>
              </a:ext>
            </a:extLst>
          </p:cNvPr>
          <p:cNvSpPr/>
          <p:nvPr/>
        </p:nvSpPr>
        <p:spPr>
          <a:xfrm>
            <a:off x="8382190" y="3740614"/>
            <a:ext cx="356461" cy="37196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68F4005-AB4A-D942-9016-A909670CF43D}"/>
              </a:ext>
            </a:extLst>
          </p:cNvPr>
          <p:cNvSpPr/>
          <p:nvPr/>
        </p:nvSpPr>
        <p:spPr>
          <a:xfrm>
            <a:off x="9603973" y="3740614"/>
            <a:ext cx="356461" cy="37196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F54A235-15AB-6448-A306-BAEF96392602}"/>
              </a:ext>
            </a:extLst>
          </p:cNvPr>
          <p:cNvSpPr/>
          <p:nvPr/>
        </p:nvSpPr>
        <p:spPr>
          <a:xfrm>
            <a:off x="9603973" y="2739327"/>
            <a:ext cx="356461" cy="37196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C0645BE-4190-7C41-891F-87984E3DD07C}"/>
              </a:ext>
            </a:extLst>
          </p:cNvPr>
          <p:cNvSpPr/>
          <p:nvPr/>
        </p:nvSpPr>
        <p:spPr>
          <a:xfrm>
            <a:off x="8471305" y="3134819"/>
            <a:ext cx="178230"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658C1D6-5F9C-144A-86B1-5A7E7482B160}"/>
              </a:ext>
            </a:extLst>
          </p:cNvPr>
          <p:cNvSpPr/>
          <p:nvPr/>
        </p:nvSpPr>
        <p:spPr>
          <a:xfrm>
            <a:off x="9693088" y="3134819"/>
            <a:ext cx="178230"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28D6AC7-64FD-BD4F-BDA7-0F0C8C8EC37A}"/>
              </a:ext>
            </a:extLst>
          </p:cNvPr>
          <p:cNvSpPr/>
          <p:nvPr/>
        </p:nvSpPr>
        <p:spPr>
          <a:xfrm rot="5400000">
            <a:off x="9082196" y="3682929"/>
            <a:ext cx="178230"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DF3A285-A1EF-A943-B8D6-7C4564FE1BBC}"/>
              </a:ext>
            </a:extLst>
          </p:cNvPr>
          <p:cNvSpPr/>
          <p:nvPr/>
        </p:nvSpPr>
        <p:spPr>
          <a:xfrm rot="5400000">
            <a:off x="9082195" y="2632920"/>
            <a:ext cx="178230"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39AA24C-61BB-6A4C-AC05-4B58BCF7A892}"/>
              </a:ext>
            </a:extLst>
          </p:cNvPr>
          <p:cNvSpPr txBox="1"/>
          <p:nvPr/>
        </p:nvSpPr>
        <p:spPr>
          <a:xfrm>
            <a:off x="1592099" y="4091554"/>
            <a:ext cx="1708481" cy="369332"/>
          </a:xfrm>
          <a:prstGeom prst="rect">
            <a:avLst/>
          </a:prstGeom>
          <a:noFill/>
        </p:spPr>
        <p:txBody>
          <a:bodyPr wrap="none" rtlCol="0">
            <a:spAutoFit/>
          </a:bodyPr>
          <a:lstStyle/>
          <a:p>
            <a:r>
              <a:rPr lang="en-US" dirty="0"/>
              <a:t>Transition Metal</a:t>
            </a:r>
          </a:p>
        </p:txBody>
      </p:sp>
      <p:sp>
        <p:nvSpPr>
          <p:cNvPr id="23" name="TextBox 22">
            <a:extLst>
              <a:ext uri="{FF2B5EF4-FFF2-40B4-BE49-F238E27FC236}">
                <a16:creationId xmlns:a16="http://schemas.microsoft.com/office/drawing/2014/main" id="{2D619EC6-E285-D142-94FC-3D2369426207}"/>
              </a:ext>
            </a:extLst>
          </p:cNvPr>
          <p:cNvSpPr txBox="1"/>
          <p:nvPr/>
        </p:nvSpPr>
        <p:spPr>
          <a:xfrm>
            <a:off x="4388260" y="4091554"/>
            <a:ext cx="1519519" cy="369332"/>
          </a:xfrm>
          <a:prstGeom prst="rect">
            <a:avLst/>
          </a:prstGeom>
          <a:noFill/>
        </p:spPr>
        <p:txBody>
          <a:bodyPr wrap="none" rtlCol="0">
            <a:spAutoFit/>
          </a:bodyPr>
          <a:lstStyle/>
          <a:p>
            <a:r>
              <a:rPr lang="en-US" dirty="0"/>
              <a:t>Organic Linker</a:t>
            </a:r>
          </a:p>
        </p:txBody>
      </p:sp>
      <p:sp>
        <p:nvSpPr>
          <p:cNvPr id="24" name="TextBox 23">
            <a:extLst>
              <a:ext uri="{FF2B5EF4-FFF2-40B4-BE49-F238E27FC236}">
                <a16:creationId xmlns:a16="http://schemas.microsoft.com/office/drawing/2014/main" id="{196A6915-F3C8-4143-8663-D9DD3D56FE86}"/>
              </a:ext>
            </a:extLst>
          </p:cNvPr>
          <p:cNvSpPr txBox="1"/>
          <p:nvPr/>
        </p:nvSpPr>
        <p:spPr>
          <a:xfrm>
            <a:off x="8964054" y="4432606"/>
            <a:ext cx="639919" cy="369332"/>
          </a:xfrm>
          <a:prstGeom prst="rect">
            <a:avLst/>
          </a:prstGeom>
          <a:noFill/>
        </p:spPr>
        <p:txBody>
          <a:bodyPr wrap="none" rtlCol="0">
            <a:spAutoFit/>
          </a:bodyPr>
          <a:lstStyle/>
          <a:p>
            <a:r>
              <a:rPr lang="en-US" dirty="0"/>
              <a:t>MOF</a:t>
            </a:r>
          </a:p>
        </p:txBody>
      </p:sp>
      <p:sp>
        <p:nvSpPr>
          <p:cNvPr id="3" name="TextBox 2">
            <a:extLst>
              <a:ext uri="{FF2B5EF4-FFF2-40B4-BE49-F238E27FC236}">
                <a16:creationId xmlns:a16="http://schemas.microsoft.com/office/drawing/2014/main" id="{BEB61E8B-5327-404F-90E0-CC0775F425B0}"/>
              </a:ext>
            </a:extLst>
          </p:cNvPr>
          <p:cNvSpPr txBox="1"/>
          <p:nvPr/>
        </p:nvSpPr>
        <p:spPr>
          <a:xfrm>
            <a:off x="1660607" y="5372180"/>
            <a:ext cx="8519320" cy="369332"/>
          </a:xfrm>
          <a:prstGeom prst="rect">
            <a:avLst/>
          </a:prstGeom>
          <a:noFill/>
        </p:spPr>
        <p:txBody>
          <a:bodyPr wrap="none" rtlCol="0">
            <a:spAutoFit/>
          </a:bodyPr>
          <a:lstStyle/>
          <a:p>
            <a:r>
              <a:rPr lang="en-US" dirty="0"/>
              <a:t>MOF’s have tunable properties by changing the inorganic moiety and the organic linkers. </a:t>
            </a:r>
          </a:p>
        </p:txBody>
      </p:sp>
    </p:spTree>
    <p:extLst>
      <p:ext uri="{BB962C8B-B14F-4D97-AF65-F5344CB8AC3E}">
        <p14:creationId xmlns:p14="http://schemas.microsoft.com/office/powerpoint/2010/main" val="27787128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A3676-72EF-AA41-BD1F-1DD155C156EA}"/>
              </a:ext>
            </a:extLst>
          </p:cNvPr>
          <p:cNvSpPr>
            <a:spLocks noGrp="1"/>
          </p:cNvSpPr>
          <p:nvPr>
            <p:ph type="title"/>
          </p:nvPr>
        </p:nvSpPr>
        <p:spPr/>
        <p:txBody>
          <a:bodyPr>
            <a:normAutofit/>
          </a:bodyPr>
          <a:lstStyle/>
          <a:p>
            <a:r>
              <a:rPr lang="en-US" sz="4000" dirty="0">
                <a:latin typeface="+mn-lt"/>
              </a:rPr>
              <a:t>Applications of MOF’s</a:t>
            </a:r>
          </a:p>
        </p:txBody>
      </p:sp>
      <p:sp>
        <p:nvSpPr>
          <p:cNvPr id="3" name="Content Placeholder 2">
            <a:extLst>
              <a:ext uri="{FF2B5EF4-FFF2-40B4-BE49-F238E27FC236}">
                <a16:creationId xmlns:a16="http://schemas.microsoft.com/office/drawing/2014/main" id="{08FE369E-AF4E-1043-A728-33FF83E96240}"/>
              </a:ext>
            </a:extLst>
          </p:cNvPr>
          <p:cNvSpPr>
            <a:spLocks noGrp="1"/>
          </p:cNvSpPr>
          <p:nvPr>
            <p:ph idx="1"/>
          </p:nvPr>
        </p:nvSpPr>
        <p:spPr/>
        <p:txBody>
          <a:bodyPr>
            <a:normAutofit/>
          </a:bodyPr>
          <a:lstStyle/>
          <a:p>
            <a:pPr marL="514350" indent="-514350">
              <a:buFont typeface="+mj-lt"/>
              <a:buAutoNum type="arabicPeriod"/>
            </a:pPr>
            <a:r>
              <a:rPr lang="en-US" dirty="0"/>
              <a:t>Gas Storage</a:t>
            </a:r>
          </a:p>
          <a:p>
            <a:pPr lvl="1"/>
            <a:r>
              <a:rPr lang="en-US" dirty="0"/>
              <a:t>CO</a:t>
            </a:r>
            <a:r>
              <a:rPr lang="en-US" baseline="-25000" dirty="0"/>
              <a:t>2</a:t>
            </a:r>
            <a:r>
              <a:rPr lang="en-US" dirty="0"/>
              <a:t> and Methane storage</a:t>
            </a:r>
          </a:p>
          <a:p>
            <a:pPr lvl="1"/>
            <a:r>
              <a:rPr lang="en-US" dirty="0"/>
              <a:t>One interesting application of MOF’s</a:t>
            </a:r>
          </a:p>
          <a:p>
            <a:pPr marL="457200" lvl="1" indent="0">
              <a:buNone/>
            </a:pPr>
            <a:r>
              <a:rPr lang="en-US" dirty="0"/>
              <a:t>    include the capturing and </a:t>
            </a:r>
          </a:p>
          <a:p>
            <a:pPr marL="457200" lvl="1" indent="0">
              <a:buNone/>
            </a:pPr>
            <a:r>
              <a:rPr lang="en-US" dirty="0"/>
              <a:t>    storage of toxic gases.</a:t>
            </a:r>
          </a:p>
          <a:p>
            <a:pPr lvl="1"/>
            <a:r>
              <a:rPr lang="en-US" dirty="0"/>
              <a:t>Ex: Carbon Monoxide</a:t>
            </a:r>
          </a:p>
          <a:p>
            <a:pPr marL="514350" indent="-514350">
              <a:buFont typeface="+mj-lt"/>
              <a:buAutoNum type="arabicPeriod"/>
            </a:pPr>
            <a:r>
              <a:rPr lang="en-US" dirty="0"/>
              <a:t>Separations</a:t>
            </a:r>
          </a:p>
          <a:p>
            <a:pPr lvl="1"/>
            <a:r>
              <a:rPr lang="en-US" dirty="0"/>
              <a:t>MOF’s help facilitate the separations</a:t>
            </a:r>
          </a:p>
          <a:p>
            <a:pPr marL="457200" lvl="1" indent="0">
              <a:buNone/>
            </a:pPr>
            <a:r>
              <a:rPr lang="en-US" dirty="0"/>
              <a:t>    of very similar chemical structures</a:t>
            </a:r>
          </a:p>
          <a:p>
            <a:pPr marL="457200" lvl="1" indent="0">
              <a:buNone/>
            </a:pPr>
            <a:r>
              <a:rPr lang="en-US" dirty="0"/>
              <a:t>    that otherwise couldn’t </a:t>
            </a:r>
            <a:r>
              <a:rPr lang="en-US"/>
              <a:t>be achieved</a:t>
            </a:r>
            <a:endParaRPr lang="en-US" dirty="0"/>
          </a:p>
          <a:p>
            <a:pPr marL="514350" indent="-514350">
              <a:buFont typeface="+mj-lt"/>
              <a:buAutoNum type="arabicPeriod"/>
            </a:pPr>
            <a:endParaRPr lang="en-US" dirty="0"/>
          </a:p>
        </p:txBody>
      </p:sp>
      <p:pic>
        <p:nvPicPr>
          <p:cNvPr id="5" name="Picture 4">
            <a:extLst>
              <a:ext uri="{FF2B5EF4-FFF2-40B4-BE49-F238E27FC236}">
                <a16:creationId xmlns:a16="http://schemas.microsoft.com/office/drawing/2014/main" id="{C18576B8-7CF6-9044-B3E6-778D0DBA7C8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81344" y="1937900"/>
            <a:ext cx="5363992" cy="3825670"/>
          </a:xfrm>
          <a:prstGeom prst="rect">
            <a:avLst/>
          </a:prstGeom>
        </p:spPr>
      </p:pic>
      <p:sp>
        <p:nvSpPr>
          <p:cNvPr id="6" name="Rectangle 5">
            <a:extLst>
              <a:ext uri="{FF2B5EF4-FFF2-40B4-BE49-F238E27FC236}">
                <a16:creationId xmlns:a16="http://schemas.microsoft.com/office/drawing/2014/main" id="{81E7A096-24A4-9140-AF09-8947B1FE42C5}"/>
              </a:ext>
            </a:extLst>
          </p:cNvPr>
          <p:cNvSpPr/>
          <p:nvPr/>
        </p:nvSpPr>
        <p:spPr>
          <a:xfrm>
            <a:off x="6245158" y="6388550"/>
            <a:ext cx="6096000" cy="400110"/>
          </a:xfrm>
          <a:prstGeom prst="rect">
            <a:avLst/>
          </a:prstGeom>
        </p:spPr>
        <p:txBody>
          <a:bodyPr>
            <a:spAutoFit/>
          </a:bodyPr>
          <a:lstStyle/>
          <a:p>
            <a:pPr lvl="0">
              <a:defRPr/>
            </a:pPr>
            <a:r>
              <a:rPr lang="en-US" sz="1000" dirty="0">
                <a:solidFill>
                  <a:schemeClr val="bg1">
                    <a:lumMod val="75000"/>
                  </a:schemeClr>
                </a:solidFill>
              </a:rPr>
              <a:t>Creative Commons </a:t>
            </a:r>
            <a:r>
              <a:rPr lang="en-US" sz="1000" dirty="0" err="1">
                <a:solidFill>
                  <a:schemeClr val="bg1">
                    <a:lumMod val="75000"/>
                  </a:schemeClr>
                </a:solidFill>
              </a:rPr>
              <a:t>Liscense</a:t>
            </a:r>
            <a:r>
              <a:rPr lang="en-US" sz="1000" dirty="0">
                <a:solidFill>
                  <a:schemeClr val="bg1">
                    <a:lumMod val="75000"/>
                  </a:schemeClr>
                </a:solidFill>
              </a:rPr>
              <a:t>: “Recent advances in gas storage and separation using metal–organic frameworks” Volume 21, Number 2. https://</a:t>
            </a:r>
            <a:r>
              <a:rPr lang="en-US" sz="1000" dirty="0" err="1">
                <a:solidFill>
                  <a:schemeClr val="bg1">
                    <a:lumMod val="75000"/>
                  </a:schemeClr>
                </a:solidFill>
              </a:rPr>
              <a:t>doi.org</a:t>
            </a:r>
            <a:r>
              <a:rPr lang="en-US" sz="1000" dirty="0">
                <a:solidFill>
                  <a:schemeClr val="bg1">
                    <a:lumMod val="75000"/>
                  </a:schemeClr>
                </a:solidFill>
              </a:rPr>
              <a:t>/10.1016/j.mattod.2017.07.006</a:t>
            </a:r>
          </a:p>
        </p:txBody>
      </p:sp>
    </p:spTree>
    <p:extLst>
      <p:ext uri="{BB962C8B-B14F-4D97-AF65-F5344CB8AC3E}">
        <p14:creationId xmlns:p14="http://schemas.microsoft.com/office/powerpoint/2010/main" val="20785504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Zeolites</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a:xfrm>
            <a:off x="5271966" y="1750132"/>
            <a:ext cx="6657763" cy="4665463"/>
          </a:xfrm>
        </p:spPr>
        <p:txBody>
          <a:bodyPr>
            <a:normAutofit fontScale="92500" lnSpcReduction="10000"/>
          </a:bodyPr>
          <a:lstStyle/>
          <a:p>
            <a:r>
              <a:rPr lang="en-US" sz="2400" dirty="0"/>
              <a:t>Zeolites have been well known in the scientific industry. However, they have been more familiar to engineers due to their use in industrial separations. Industrial uses: </a:t>
            </a:r>
          </a:p>
          <a:p>
            <a:pPr marL="808038" lvl="1" indent="-350838"/>
            <a:r>
              <a:rPr lang="en-US" altLang="en-US" sz="2000" dirty="0"/>
              <a:t>Zeolite A – most widely produced zeolite, used as a detergent builder (removes Ca &amp; Mg ions) (traditionally used – sodium tripolyphosphate)</a:t>
            </a:r>
          </a:p>
          <a:p>
            <a:pPr marL="808038" lvl="1" indent="-350838"/>
            <a:r>
              <a:rPr lang="en-US" altLang="en-US" sz="2000" dirty="0"/>
              <a:t>Zeolites are used in catalytic cracking of heavy oil to gasoline (traditionally used – thermal, high-energy process; AlCl</a:t>
            </a:r>
            <a:r>
              <a:rPr lang="en-US" altLang="en-US" sz="2000" baseline="-25000" dirty="0"/>
              <a:t>3</a:t>
            </a:r>
            <a:r>
              <a:rPr lang="en-US" altLang="en-US" sz="2000" dirty="0"/>
              <a:t> catalyst)</a:t>
            </a:r>
            <a:endParaRPr lang="en-US" sz="2000" dirty="0"/>
          </a:p>
          <a:p>
            <a:r>
              <a:rPr lang="en-US" sz="2400" dirty="0"/>
              <a:t>Until recent years have zeolites been used by chemists for catalysts. </a:t>
            </a:r>
          </a:p>
          <a:p>
            <a:r>
              <a:rPr lang="en-US" sz="2400" dirty="0"/>
              <a:t>Like all greener alternative catalysts, zeolites can provide more environmentally friendly materials by increasing selectivity and reducing waste</a:t>
            </a:r>
          </a:p>
        </p:txBody>
      </p:sp>
      <p:pic>
        <p:nvPicPr>
          <p:cNvPr id="4" name="Picture 3">
            <a:extLst>
              <a:ext uri="{FF2B5EF4-FFF2-40B4-BE49-F238E27FC236}">
                <a16:creationId xmlns:a16="http://schemas.microsoft.com/office/drawing/2014/main" id="{8020A8B0-A80B-2A4B-8AED-30DB45B5BFF8}"/>
              </a:ext>
            </a:extLst>
          </p:cNvPr>
          <p:cNvPicPr>
            <a:picLocks noChangeAspect="1"/>
          </p:cNvPicPr>
          <p:nvPr/>
        </p:nvPicPr>
        <p:blipFill>
          <a:blip r:embed="rId3"/>
          <a:stretch>
            <a:fillRect/>
          </a:stretch>
        </p:blipFill>
        <p:spPr>
          <a:xfrm>
            <a:off x="1081087" y="1750132"/>
            <a:ext cx="3656171" cy="4062412"/>
          </a:xfrm>
          <a:prstGeom prst="rect">
            <a:avLst/>
          </a:prstGeom>
        </p:spPr>
      </p:pic>
      <p:sp>
        <p:nvSpPr>
          <p:cNvPr id="5" name="Rectangle 4">
            <a:extLst>
              <a:ext uri="{FF2B5EF4-FFF2-40B4-BE49-F238E27FC236}">
                <a16:creationId xmlns:a16="http://schemas.microsoft.com/office/drawing/2014/main" id="{85DFC1CD-F5A7-C14E-9FE5-CF3AFBDA7AD8}"/>
              </a:ext>
            </a:extLst>
          </p:cNvPr>
          <p:cNvSpPr/>
          <p:nvPr/>
        </p:nvSpPr>
        <p:spPr>
          <a:xfrm>
            <a:off x="8215312" y="6436654"/>
            <a:ext cx="3952875" cy="246221"/>
          </a:xfrm>
          <a:prstGeom prst="rect">
            <a:avLst/>
          </a:prstGeom>
        </p:spPr>
        <p:txBody>
          <a:bodyPr wrap="square">
            <a:spAutoFit/>
          </a:bodyPr>
          <a:lstStyle/>
          <a:p>
            <a:r>
              <a:rPr lang="en-US" sz="1000" dirty="0">
                <a:solidFill>
                  <a:schemeClr val="bg1">
                    <a:lumMod val="75000"/>
                  </a:schemeClr>
                </a:solidFill>
              </a:rPr>
              <a:t>https://</a:t>
            </a:r>
            <a:r>
              <a:rPr lang="en-US" sz="1000" dirty="0" err="1">
                <a:solidFill>
                  <a:schemeClr val="bg1">
                    <a:lumMod val="75000"/>
                  </a:schemeClr>
                </a:solidFill>
              </a:rPr>
              <a:t>commons.wikimedia.org</a:t>
            </a:r>
            <a:r>
              <a:rPr lang="en-US" sz="1000" dirty="0">
                <a:solidFill>
                  <a:schemeClr val="bg1">
                    <a:lumMod val="75000"/>
                  </a:schemeClr>
                </a:solidFill>
              </a:rPr>
              <a:t>/wiki/File:Zeolite-ZSM-5-3D-vdW.png</a:t>
            </a:r>
          </a:p>
        </p:txBody>
      </p:sp>
      <p:sp>
        <p:nvSpPr>
          <p:cNvPr id="6" name="TextBox 5">
            <a:extLst>
              <a:ext uri="{FF2B5EF4-FFF2-40B4-BE49-F238E27FC236}">
                <a16:creationId xmlns:a16="http://schemas.microsoft.com/office/drawing/2014/main" id="{8AD90777-1D10-F948-854C-1FB7EFD34FBA}"/>
              </a:ext>
            </a:extLst>
          </p:cNvPr>
          <p:cNvSpPr txBox="1"/>
          <p:nvPr/>
        </p:nvSpPr>
        <p:spPr>
          <a:xfrm>
            <a:off x="2173009" y="5812544"/>
            <a:ext cx="1472326" cy="369332"/>
          </a:xfrm>
          <a:prstGeom prst="rect">
            <a:avLst/>
          </a:prstGeom>
          <a:noFill/>
        </p:spPr>
        <p:txBody>
          <a:bodyPr wrap="none" rtlCol="0">
            <a:spAutoFit/>
          </a:bodyPr>
          <a:lstStyle/>
          <a:p>
            <a:r>
              <a:rPr lang="en-US" dirty="0"/>
              <a:t>ZSM-5 Zeolite</a:t>
            </a:r>
          </a:p>
        </p:txBody>
      </p:sp>
    </p:spTree>
    <p:extLst>
      <p:ext uri="{BB962C8B-B14F-4D97-AF65-F5344CB8AC3E}">
        <p14:creationId xmlns:p14="http://schemas.microsoft.com/office/powerpoint/2010/main" val="4194897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0C46E-EEBF-944A-9BA1-35C53B27CCA2}"/>
              </a:ext>
            </a:extLst>
          </p:cNvPr>
          <p:cNvSpPr>
            <a:spLocks noGrp="1"/>
          </p:cNvSpPr>
          <p:nvPr>
            <p:ph type="title"/>
          </p:nvPr>
        </p:nvSpPr>
        <p:spPr/>
        <p:txBody>
          <a:bodyPr>
            <a:normAutofit/>
          </a:bodyPr>
          <a:lstStyle/>
          <a:p>
            <a:r>
              <a:rPr lang="en-US" sz="4000" dirty="0">
                <a:latin typeface="+mn-lt"/>
              </a:rPr>
              <a:t>Learning Objectives</a:t>
            </a:r>
          </a:p>
        </p:txBody>
      </p:sp>
      <p:sp>
        <p:nvSpPr>
          <p:cNvPr id="4" name="TextBox 3">
            <a:extLst>
              <a:ext uri="{FF2B5EF4-FFF2-40B4-BE49-F238E27FC236}">
                <a16:creationId xmlns:a16="http://schemas.microsoft.com/office/drawing/2014/main" id="{B2D51698-0E98-784A-8EE3-1DFB878A4732}"/>
              </a:ext>
            </a:extLst>
          </p:cNvPr>
          <p:cNvSpPr txBox="1"/>
          <p:nvPr/>
        </p:nvSpPr>
        <p:spPr>
          <a:xfrm>
            <a:off x="1887794" y="1993234"/>
            <a:ext cx="8082116" cy="830997"/>
          </a:xfrm>
          <a:prstGeom prst="rect">
            <a:avLst/>
          </a:prstGeom>
          <a:solidFill>
            <a:schemeClr val="accent6"/>
          </a:solidFill>
          <a:ln w="38100">
            <a:solidFill>
              <a:schemeClr val="tx1"/>
            </a:solidFill>
          </a:ln>
        </p:spPr>
        <p:txBody>
          <a:bodyPr wrap="square" rtlCol="0">
            <a:spAutoFit/>
          </a:bodyPr>
          <a:lstStyle/>
          <a:p>
            <a:pPr algn="ctr"/>
            <a:r>
              <a:rPr lang="en-US" sz="2400" b="1" dirty="0"/>
              <a:t>Explain why the incorporation of catalysts is key to Green Chemistry</a:t>
            </a:r>
          </a:p>
        </p:txBody>
      </p:sp>
      <p:sp>
        <p:nvSpPr>
          <p:cNvPr id="5" name="TextBox 4">
            <a:extLst>
              <a:ext uri="{FF2B5EF4-FFF2-40B4-BE49-F238E27FC236}">
                <a16:creationId xmlns:a16="http://schemas.microsoft.com/office/drawing/2014/main" id="{9E2FCA14-B69C-EE41-95D4-ED2DAA06602C}"/>
              </a:ext>
            </a:extLst>
          </p:cNvPr>
          <p:cNvSpPr txBox="1"/>
          <p:nvPr/>
        </p:nvSpPr>
        <p:spPr>
          <a:xfrm>
            <a:off x="1887793" y="3358532"/>
            <a:ext cx="8082116" cy="830997"/>
          </a:xfrm>
          <a:prstGeom prst="rect">
            <a:avLst/>
          </a:prstGeom>
          <a:solidFill>
            <a:schemeClr val="accent6"/>
          </a:solidFill>
          <a:ln w="38100">
            <a:solidFill>
              <a:schemeClr val="tx1"/>
            </a:solidFill>
          </a:ln>
        </p:spPr>
        <p:txBody>
          <a:bodyPr wrap="square" rtlCol="0">
            <a:spAutoFit/>
          </a:bodyPr>
          <a:lstStyle/>
          <a:p>
            <a:pPr algn="ctr"/>
            <a:r>
              <a:rPr lang="en-US" sz="2400" b="1" dirty="0"/>
              <a:t>Understand the difference between homogeneous, heterogeneous, and </a:t>
            </a:r>
            <a:r>
              <a:rPr lang="en-US" sz="2400" b="1" dirty="0" err="1"/>
              <a:t>biocatalysis</a:t>
            </a:r>
            <a:endParaRPr lang="en-US" sz="2400" dirty="0"/>
          </a:p>
        </p:txBody>
      </p:sp>
      <p:sp>
        <p:nvSpPr>
          <p:cNvPr id="6" name="TextBox 5">
            <a:extLst>
              <a:ext uri="{FF2B5EF4-FFF2-40B4-BE49-F238E27FC236}">
                <a16:creationId xmlns:a16="http://schemas.microsoft.com/office/drawing/2014/main" id="{A36F9890-8EB5-984A-9EAF-18268FA6B63B}"/>
              </a:ext>
            </a:extLst>
          </p:cNvPr>
          <p:cNvSpPr txBox="1"/>
          <p:nvPr/>
        </p:nvSpPr>
        <p:spPr>
          <a:xfrm>
            <a:off x="1887793" y="4682075"/>
            <a:ext cx="8082116" cy="830997"/>
          </a:xfrm>
          <a:prstGeom prst="rect">
            <a:avLst/>
          </a:prstGeom>
          <a:solidFill>
            <a:schemeClr val="accent6"/>
          </a:solidFill>
          <a:ln w="38100">
            <a:solidFill>
              <a:schemeClr val="tx1"/>
            </a:solidFill>
          </a:ln>
        </p:spPr>
        <p:txBody>
          <a:bodyPr wrap="square" rtlCol="0">
            <a:spAutoFit/>
          </a:bodyPr>
          <a:lstStyle/>
          <a:p>
            <a:pPr lvl="1" algn="ctr"/>
            <a:r>
              <a:rPr lang="en-US" sz="2400" b="1" dirty="0"/>
              <a:t>Describe three examples of greener alternatives which use biphasic systems,  </a:t>
            </a:r>
            <a:r>
              <a:rPr lang="en-US" sz="2400" b="1" dirty="0" err="1"/>
              <a:t>biocatalysis</a:t>
            </a:r>
            <a:r>
              <a:rPr lang="en-US" sz="2400" b="1" dirty="0"/>
              <a:t>, or photocatalysis</a:t>
            </a:r>
            <a:endParaRPr lang="en-US" sz="2400" dirty="0"/>
          </a:p>
        </p:txBody>
      </p:sp>
    </p:spTree>
    <p:extLst>
      <p:ext uri="{BB962C8B-B14F-4D97-AF65-F5344CB8AC3E}">
        <p14:creationId xmlns:p14="http://schemas.microsoft.com/office/powerpoint/2010/main" val="27486922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Zeolites</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a:xfrm>
            <a:off x="669963" y="1732113"/>
            <a:ext cx="9159173" cy="3366301"/>
          </a:xfrm>
        </p:spPr>
        <p:txBody>
          <a:bodyPr>
            <a:normAutofit/>
          </a:bodyPr>
          <a:lstStyle/>
          <a:p>
            <a:pPr marL="350838" indent="-350838"/>
            <a:r>
              <a:rPr lang="en-US" altLang="en-US" sz="2400" dirty="0"/>
              <a:t>Zeolites: 3-D framework of crystalline hydrated </a:t>
            </a:r>
            <a:r>
              <a:rPr lang="en-US" altLang="en-US" sz="2400" dirty="0" err="1"/>
              <a:t>alumino</a:t>
            </a:r>
            <a:r>
              <a:rPr lang="en-US" altLang="en-US" sz="2400" dirty="0"/>
              <a:t>-silicates consisting of TO</a:t>
            </a:r>
            <a:r>
              <a:rPr lang="en-US" altLang="en-US" sz="2400" baseline="-25000" dirty="0"/>
              <a:t>4</a:t>
            </a:r>
            <a:r>
              <a:rPr lang="en-US" altLang="en-US" sz="2400" dirty="0"/>
              <a:t> tetrahedra (T = Si or Al)</a:t>
            </a:r>
          </a:p>
          <a:p>
            <a:pPr marL="808038" lvl="1" indent="-350838"/>
            <a:r>
              <a:rPr lang="en-US" altLang="en-US" sz="2000" dirty="0"/>
              <a:t>Nature of the Zeolite is determined by the Si/Al ratio and base used in preparation of the catalyst</a:t>
            </a:r>
          </a:p>
          <a:p>
            <a:pPr marL="350838" indent="-350838"/>
            <a:r>
              <a:rPr lang="en-US" altLang="en-US" sz="2400" dirty="0"/>
              <a:t>45 naturally occurring zeolites have been discovered</a:t>
            </a:r>
          </a:p>
          <a:p>
            <a:pPr marL="350838" indent="-350838"/>
            <a:r>
              <a:rPr lang="en-US" altLang="en-US" sz="2400" dirty="0"/>
              <a:t>Exhibit acidity in presence of water</a:t>
            </a:r>
          </a:p>
          <a:p>
            <a:pPr marL="350838" indent="-350838"/>
            <a:r>
              <a:rPr lang="en-US" altLang="en-US" sz="2400" dirty="0"/>
              <a:t>Natural zeolites – vary in pores sizes</a:t>
            </a:r>
          </a:p>
          <a:p>
            <a:pPr marL="350838" indent="-350838"/>
            <a:r>
              <a:rPr lang="en-US" altLang="en-US" sz="2400" dirty="0"/>
              <a:t>Synthetic zeolites – tailored pore sizes, tuned acidities</a:t>
            </a:r>
          </a:p>
        </p:txBody>
      </p:sp>
      <p:graphicFrame>
        <p:nvGraphicFramePr>
          <p:cNvPr id="7" name="Object 4">
            <a:extLst>
              <a:ext uri="{FF2B5EF4-FFF2-40B4-BE49-F238E27FC236}">
                <a16:creationId xmlns:a16="http://schemas.microsoft.com/office/drawing/2014/main" id="{1BBE7A5E-C222-0844-8C3E-456A8380D3DE}"/>
              </a:ext>
            </a:extLst>
          </p:cNvPr>
          <p:cNvGraphicFramePr>
            <a:graphicFrameLocks noChangeAspect="1"/>
          </p:cNvGraphicFramePr>
          <p:nvPr>
            <p:extLst>
              <p:ext uri="{D42A27DB-BD31-4B8C-83A1-F6EECF244321}">
                <p14:modId xmlns:p14="http://schemas.microsoft.com/office/powerpoint/2010/main" val="614220447"/>
              </p:ext>
            </p:extLst>
          </p:nvPr>
        </p:nvGraphicFramePr>
        <p:xfrm>
          <a:off x="5443826" y="4522441"/>
          <a:ext cx="6501480" cy="1945138"/>
        </p:xfrm>
        <a:graphic>
          <a:graphicData uri="http://schemas.openxmlformats.org/presentationml/2006/ole">
            <mc:AlternateContent xmlns:mc="http://schemas.openxmlformats.org/markup-compatibility/2006">
              <mc:Choice xmlns:v="urn:schemas-microsoft-com:vml" Requires="v">
                <p:oleObj spid="_x0000_s1142" name="CS ChemDraw Drawing" r:id="rId3" imgW="19189700" imgH="5740400" progId="ChemDraw.Document.6.0">
                  <p:embed/>
                </p:oleObj>
              </mc:Choice>
              <mc:Fallback>
                <p:oleObj name="CS ChemDraw Drawing" r:id="rId3" imgW="19189700" imgH="5740400" progId="ChemDraw.Document.6.0">
                  <p:embed/>
                  <p:pic>
                    <p:nvPicPr>
                      <p:cNvPr id="143364" name="Object 4">
                        <a:extLst>
                          <a:ext uri="{FF2B5EF4-FFF2-40B4-BE49-F238E27FC236}">
                            <a16:creationId xmlns:a16="http://schemas.microsoft.com/office/drawing/2014/main" id="{407452E0-27BA-7F47-913C-5CAF438D86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3826" y="4522441"/>
                        <a:ext cx="6501480" cy="1945138"/>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1778740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Zeolites</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a:xfrm>
            <a:off x="5271967" y="1750132"/>
            <a:ext cx="5524620" cy="4665463"/>
          </a:xfrm>
        </p:spPr>
        <p:txBody>
          <a:bodyPr>
            <a:normAutofit/>
          </a:bodyPr>
          <a:lstStyle/>
          <a:p>
            <a:pPr marL="350838" indent="-350838"/>
            <a:r>
              <a:rPr lang="en-US" altLang="en-US" dirty="0"/>
              <a:t>Commercial uses of Zeolites: ZSM-5 (pore size 0.55 nm)</a:t>
            </a:r>
          </a:p>
          <a:p>
            <a:pPr marL="808038" lvl="1" indent="-350838"/>
            <a:r>
              <a:rPr lang="en-US" altLang="en-US" dirty="0"/>
              <a:t>Used for selectively making p-xylene from toluene (used in making PET)</a:t>
            </a:r>
          </a:p>
          <a:p>
            <a:pPr marL="808038" lvl="1" indent="-350838"/>
            <a:r>
              <a:rPr lang="en-US" altLang="en-US" dirty="0"/>
              <a:t>Toluene is small enough to enter pores, m and o-xylene are too large to exit, only get p-xylene</a:t>
            </a:r>
          </a:p>
          <a:p>
            <a:pPr marL="808038" lvl="1" indent="-350838"/>
            <a:r>
              <a:rPr lang="en-US" altLang="en-US" dirty="0"/>
              <a:t>ZSM-5 is also used in Mobil MTG process and in the alkylation of benzene to ethyl benzene</a:t>
            </a:r>
          </a:p>
        </p:txBody>
      </p:sp>
      <p:pic>
        <p:nvPicPr>
          <p:cNvPr id="4" name="Picture 3">
            <a:extLst>
              <a:ext uri="{FF2B5EF4-FFF2-40B4-BE49-F238E27FC236}">
                <a16:creationId xmlns:a16="http://schemas.microsoft.com/office/drawing/2014/main" id="{8020A8B0-A80B-2A4B-8AED-30DB45B5BFF8}"/>
              </a:ext>
            </a:extLst>
          </p:cNvPr>
          <p:cNvPicPr>
            <a:picLocks noChangeAspect="1"/>
          </p:cNvPicPr>
          <p:nvPr/>
        </p:nvPicPr>
        <p:blipFill>
          <a:blip r:embed="rId2"/>
          <a:stretch>
            <a:fillRect/>
          </a:stretch>
        </p:blipFill>
        <p:spPr>
          <a:xfrm>
            <a:off x="1081087" y="1750132"/>
            <a:ext cx="3656171" cy="4062412"/>
          </a:xfrm>
          <a:prstGeom prst="rect">
            <a:avLst/>
          </a:prstGeom>
        </p:spPr>
      </p:pic>
      <p:sp>
        <p:nvSpPr>
          <p:cNvPr id="6" name="TextBox 5">
            <a:extLst>
              <a:ext uri="{FF2B5EF4-FFF2-40B4-BE49-F238E27FC236}">
                <a16:creationId xmlns:a16="http://schemas.microsoft.com/office/drawing/2014/main" id="{8AD90777-1D10-F948-854C-1FB7EFD34FBA}"/>
              </a:ext>
            </a:extLst>
          </p:cNvPr>
          <p:cNvSpPr txBox="1"/>
          <p:nvPr/>
        </p:nvSpPr>
        <p:spPr>
          <a:xfrm>
            <a:off x="2173009" y="5812544"/>
            <a:ext cx="1472326" cy="369332"/>
          </a:xfrm>
          <a:prstGeom prst="rect">
            <a:avLst/>
          </a:prstGeom>
          <a:noFill/>
        </p:spPr>
        <p:txBody>
          <a:bodyPr wrap="none" rtlCol="0">
            <a:spAutoFit/>
          </a:bodyPr>
          <a:lstStyle/>
          <a:p>
            <a:r>
              <a:rPr lang="en-US" dirty="0"/>
              <a:t>ZSM-5 Zeolite</a:t>
            </a:r>
          </a:p>
        </p:txBody>
      </p:sp>
      <p:sp>
        <p:nvSpPr>
          <p:cNvPr id="7" name="Rectangle 6">
            <a:extLst>
              <a:ext uri="{FF2B5EF4-FFF2-40B4-BE49-F238E27FC236}">
                <a16:creationId xmlns:a16="http://schemas.microsoft.com/office/drawing/2014/main" id="{77C894A4-6911-E844-A8D7-D443E830B8A9}"/>
              </a:ext>
            </a:extLst>
          </p:cNvPr>
          <p:cNvSpPr/>
          <p:nvPr/>
        </p:nvSpPr>
        <p:spPr>
          <a:xfrm>
            <a:off x="8215312" y="6436654"/>
            <a:ext cx="3952875" cy="246221"/>
          </a:xfrm>
          <a:prstGeom prst="rect">
            <a:avLst/>
          </a:prstGeom>
        </p:spPr>
        <p:txBody>
          <a:bodyPr wrap="square">
            <a:spAutoFit/>
          </a:bodyPr>
          <a:lstStyle/>
          <a:p>
            <a:r>
              <a:rPr lang="en-US" sz="1000" dirty="0">
                <a:solidFill>
                  <a:schemeClr val="bg1">
                    <a:lumMod val="75000"/>
                  </a:schemeClr>
                </a:solidFill>
              </a:rPr>
              <a:t>https://</a:t>
            </a:r>
            <a:r>
              <a:rPr lang="en-US" sz="1000" dirty="0" err="1">
                <a:solidFill>
                  <a:schemeClr val="bg1">
                    <a:lumMod val="75000"/>
                  </a:schemeClr>
                </a:solidFill>
              </a:rPr>
              <a:t>commons.wikimedia.org</a:t>
            </a:r>
            <a:r>
              <a:rPr lang="en-US" sz="1000" dirty="0">
                <a:solidFill>
                  <a:schemeClr val="bg1">
                    <a:lumMod val="75000"/>
                  </a:schemeClr>
                </a:solidFill>
              </a:rPr>
              <a:t>/wiki/File:Zeolite-ZSM-5-3D-vdW.png</a:t>
            </a:r>
          </a:p>
        </p:txBody>
      </p:sp>
    </p:spTree>
    <p:extLst>
      <p:ext uri="{BB962C8B-B14F-4D97-AF65-F5344CB8AC3E}">
        <p14:creationId xmlns:p14="http://schemas.microsoft.com/office/powerpoint/2010/main" val="39992029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C5461-FB29-4F4D-97CD-E788EFDD52EF}"/>
              </a:ext>
            </a:extLst>
          </p:cNvPr>
          <p:cNvSpPr>
            <a:spLocks noGrp="1"/>
          </p:cNvSpPr>
          <p:nvPr>
            <p:ph type="title"/>
          </p:nvPr>
        </p:nvSpPr>
        <p:spPr/>
        <p:txBody>
          <a:bodyPr>
            <a:normAutofit/>
          </a:bodyPr>
          <a:lstStyle/>
          <a:p>
            <a:r>
              <a:rPr lang="en-US" sz="4000" dirty="0">
                <a:latin typeface="+mn-lt"/>
              </a:rPr>
              <a:t>Application of Zeolites</a:t>
            </a:r>
          </a:p>
        </p:txBody>
      </p:sp>
      <p:sp>
        <p:nvSpPr>
          <p:cNvPr id="3" name="Content Placeholder 2">
            <a:extLst>
              <a:ext uri="{FF2B5EF4-FFF2-40B4-BE49-F238E27FC236}">
                <a16:creationId xmlns:a16="http://schemas.microsoft.com/office/drawing/2014/main" id="{76C4392F-488C-FE45-A12D-5DF72D5D4185}"/>
              </a:ext>
            </a:extLst>
          </p:cNvPr>
          <p:cNvSpPr>
            <a:spLocks noGrp="1"/>
          </p:cNvSpPr>
          <p:nvPr>
            <p:ph idx="1"/>
          </p:nvPr>
        </p:nvSpPr>
        <p:spPr>
          <a:xfrm>
            <a:off x="838200" y="1750132"/>
            <a:ext cx="10515600" cy="652105"/>
          </a:xfrm>
        </p:spPr>
        <p:txBody>
          <a:bodyPr/>
          <a:lstStyle/>
          <a:p>
            <a:pPr marL="0" indent="0">
              <a:buNone/>
            </a:pPr>
            <a:r>
              <a:rPr lang="en-US" u="sng" dirty="0"/>
              <a:t>Selective production of </a:t>
            </a:r>
            <a:r>
              <a:rPr lang="en-US" i="1" u="sng" dirty="0"/>
              <a:t>p</a:t>
            </a:r>
            <a:r>
              <a:rPr lang="en-US" u="sng" dirty="0"/>
              <a:t>-xylene </a:t>
            </a:r>
          </a:p>
        </p:txBody>
      </p:sp>
      <p:sp>
        <p:nvSpPr>
          <p:cNvPr id="4" name="Rectangle 3">
            <a:extLst>
              <a:ext uri="{FF2B5EF4-FFF2-40B4-BE49-F238E27FC236}">
                <a16:creationId xmlns:a16="http://schemas.microsoft.com/office/drawing/2014/main" id="{6B11BEE5-0833-9240-986F-3B35F2784CA9}"/>
              </a:ext>
            </a:extLst>
          </p:cNvPr>
          <p:cNvSpPr/>
          <p:nvPr/>
        </p:nvSpPr>
        <p:spPr>
          <a:xfrm>
            <a:off x="3409627" y="3429000"/>
            <a:ext cx="5052448" cy="321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ZSM-5</a:t>
            </a:r>
          </a:p>
        </p:txBody>
      </p:sp>
      <p:sp>
        <p:nvSpPr>
          <p:cNvPr id="5" name="Rectangle 4">
            <a:extLst>
              <a:ext uri="{FF2B5EF4-FFF2-40B4-BE49-F238E27FC236}">
                <a16:creationId xmlns:a16="http://schemas.microsoft.com/office/drawing/2014/main" id="{A6D14F42-9A4D-594F-B90B-A4CDE5204A89}"/>
              </a:ext>
            </a:extLst>
          </p:cNvPr>
          <p:cNvSpPr/>
          <p:nvPr/>
        </p:nvSpPr>
        <p:spPr>
          <a:xfrm>
            <a:off x="3409627" y="4294969"/>
            <a:ext cx="5052448" cy="321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ZSM-5</a:t>
            </a:r>
          </a:p>
        </p:txBody>
      </p:sp>
      <p:sp>
        <p:nvSpPr>
          <p:cNvPr id="6" name="Right Arrow 5">
            <a:extLst>
              <a:ext uri="{FF2B5EF4-FFF2-40B4-BE49-F238E27FC236}">
                <a16:creationId xmlns:a16="http://schemas.microsoft.com/office/drawing/2014/main" id="{14A32BB3-3CC2-0C40-9322-3E5E93531B9F}"/>
              </a:ext>
            </a:extLst>
          </p:cNvPr>
          <p:cNvSpPr/>
          <p:nvPr/>
        </p:nvSpPr>
        <p:spPr>
          <a:xfrm>
            <a:off x="4693403" y="4866470"/>
            <a:ext cx="2805193" cy="29446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2A45717-5A60-364B-9DA1-6C09352F5621}"/>
              </a:ext>
            </a:extLst>
          </p:cNvPr>
          <p:cNvSpPr txBox="1"/>
          <p:nvPr/>
        </p:nvSpPr>
        <p:spPr>
          <a:xfrm>
            <a:off x="4854216" y="5160938"/>
            <a:ext cx="2483565" cy="369332"/>
          </a:xfrm>
          <a:prstGeom prst="rect">
            <a:avLst/>
          </a:prstGeom>
          <a:noFill/>
        </p:spPr>
        <p:txBody>
          <a:bodyPr wrap="none" rtlCol="0">
            <a:spAutoFit/>
          </a:bodyPr>
          <a:lstStyle/>
          <a:p>
            <a:r>
              <a:rPr lang="en-US" dirty="0"/>
              <a:t>Flow of reaction mixture</a:t>
            </a:r>
          </a:p>
        </p:txBody>
      </p:sp>
      <p:pic>
        <p:nvPicPr>
          <p:cNvPr id="8" name="Picture 7">
            <a:extLst>
              <a:ext uri="{FF2B5EF4-FFF2-40B4-BE49-F238E27FC236}">
                <a16:creationId xmlns:a16="http://schemas.microsoft.com/office/drawing/2014/main" id="{0588DC0A-6A1C-5249-AB7D-108B0422245F}"/>
              </a:ext>
            </a:extLst>
          </p:cNvPr>
          <p:cNvPicPr>
            <a:picLocks noChangeAspect="1"/>
          </p:cNvPicPr>
          <p:nvPr/>
        </p:nvPicPr>
        <p:blipFill>
          <a:blip r:embed="rId2"/>
          <a:stretch>
            <a:fillRect/>
          </a:stretch>
        </p:blipFill>
        <p:spPr>
          <a:xfrm>
            <a:off x="3456120" y="3762860"/>
            <a:ext cx="1092200" cy="533400"/>
          </a:xfrm>
          <a:prstGeom prst="rect">
            <a:avLst/>
          </a:prstGeom>
        </p:spPr>
      </p:pic>
      <p:pic>
        <p:nvPicPr>
          <p:cNvPr id="9" name="Picture 8">
            <a:extLst>
              <a:ext uri="{FF2B5EF4-FFF2-40B4-BE49-F238E27FC236}">
                <a16:creationId xmlns:a16="http://schemas.microsoft.com/office/drawing/2014/main" id="{DC5F9781-62C6-E948-A59E-96AE9E2C8199}"/>
              </a:ext>
            </a:extLst>
          </p:cNvPr>
          <p:cNvPicPr>
            <a:picLocks noChangeAspect="1"/>
          </p:cNvPicPr>
          <p:nvPr/>
        </p:nvPicPr>
        <p:blipFill>
          <a:blip r:embed="rId2"/>
          <a:stretch>
            <a:fillRect/>
          </a:stretch>
        </p:blipFill>
        <p:spPr>
          <a:xfrm>
            <a:off x="4718799" y="3761569"/>
            <a:ext cx="1092200" cy="533400"/>
          </a:xfrm>
          <a:prstGeom prst="rect">
            <a:avLst/>
          </a:prstGeom>
        </p:spPr>
      </p:pic>
      <p:pic>
        <p:nvPicPr>
          <p:cNvPr id="10" name="Picture 9">
            <a:extLst>
              <a:ext uri="{FF2B5EF4-FFF2-40B4-BE49-F238E27FC236}">
                <a16:creationId xmlns:a16="http://schemas.microsoft.com/office/drawing/2014/main" id="{9C599760-8D43-6A45-BE11-C02403F43A6A}"/>
              </a:ext>
            </a:extLst>
          </p:cNvPr>
          <p:cNvPicPr>
            <a:picLocks noChangeAspect="1"/>
          </p:cNvPicPr>
          <p:nvPr/>
        </p:nvPicPr>
        <p:blipFill>
          <a:blip r:embed="rId2"/>
          <a:stretch>
            <a:fillRect/>
          </a:stretch>
        </p:blipFill>
        <p:spPr>
          <a:xfrm>
            <a:off x="6021089" y="3762860"/>
            <a:ext cx="1092200" cy="533400"/>
          </a:xfrm>
          <a:prstGeom prst="rect">
            <a:avLst/>
          </a:prstGeom>
        </p:spPr>
      </p:pic>
      <p:pic>
        <p:nvPicPr>
          <p:cNvPr id="11" name="Picture 10">
            <a:extLst>
              <a:ext uri="{FF2B5EF4-FFF2-40B4-BE49-F238E27FC236}">
                <a16:creationId xmlns:a16="http://schemas.microsoft.com/office/drawing/2014/main" id="{B13CCDBE-0730-6E40-9BA5-720B85336072}"/>
              </a:ext>
            </a:extLst>
          </p:cNvPr>
          <p:cNvPicPr>
            <a:picLocks noChangeAspect="1"/>
          </p:cNvPicPr>
          <p:nvPr/>
        </p:nvPicPr>
        <p:blipFill>
          <a:blip r:embed="rId2"/>
          <a:stretch>
            <a:fillRect/>
          </a:stretch>
        </p:blipFill>
        <p:spPr>
          <a:xfrm>
            <a:off x="7288292" y="3761569"/>
            <a:ext cx="1092200" cy="533400"/>
          </a:xfrm>
          <a:prstGeom prst="rect">
            <a:avLst/>
          </a:prstGeom>
        </p:spPr>
      </p:pic>
      <p:pic>
        <p:nvPicPr>
          <p:cNvPr id="12" name="Picture 11">
            <a:extLst>
              <a:ext uri="{FF2B5EF4-FFF2-40B4-BE49-F238E27FC236}">
                <a16:creationId xmlns:a16="http://schemas.microsoft.com/office/drawing/2014/main" id="{30340CE0-3D99-F341-9209-D8D3C667B972}"/>
              </a:ext>
            </a:extLst>
          </p:cNvPr>
          <p:cNvPicPr>
            <a:picLocks noChangeAspect="1"/>
          </p:cNvPicPr>
          <p:nvPr/>
        </p:nvPicPr>
        <p:blipFill>
          <a:blip r:embed="rId3"/>
          <a:stretch>
            <a:fillRect/>
          </a:stretch>
        </p:blipFill>
        <p:spPr>
          <a:xfrm>
            <a:off x="2383724" y="3278969"/>
            <a:ext cx="850900" cy="749300"/>
          </a:xfrm>
          <a:prstGeom prst="rect">
            <a:avLst/>
          </a:prstGeom>
        </p:spPr>
      </p:pic>
      <p:pic>
        <p:nvPicPr>
          <p:cNvPr id="13" name="Picture 12">
            <a:extLst>
              <a:ext uri="{FF2B5EF4-FFF2-40B4-BE49-F238E27FC236}">
                <a16:creationId xmlns:a16="http://schemas.microsoft.com/office/drawing/2014/main" id="{A882DFA6-56E8-6B4B-B26A-C8605BF2DF7D}"/>
              </a:ext>
            </a:extLst>
          </p:cNvPr>
          <p:cNvPicPr>
            <a:picLocks noChangeAspect="1"/>
          </p:cNvPicPr>
          <p:nvPr/>
        </p:nvPicPr>
        <p:blipFill>
          <a:blip r:embed="rId3"/>
          <a:stretch>
            <a:fillRect/>
          </a:stretch>
        </p:blipFill>
        <p:spPr>
          <a:xfrm>
            <a:off x="1391190" y="4081114"/>
            <a:ext cx="850900" cy="749300"/>
          </a:xfrm>
          <a:prstGeom prst="rect">
            <a:avLst/>
          </a:prstGeom>
        </p:spPr>
      </p:pic>
      <p:pic>
        <p:nvPicPr>
          <p:cNvPr id="14" name="Picture 13">
            <a:extLst>
              <a:ext uri="{FF2B5EF4-FFF2-40B4-BE49-F238E27FC236}">
                <a16:creationId xmlns:a16="http://schemas.microsoft.com/office/drawing/2014/main" id="{D71D3C4B-D825-4D45-9D4E-249E5784451A}"/>
              </a:ext>
            </a:extLst>
          </p:cNvPr>
          <p:cNvPicPr>
            <a:picLocks noChangeAspect="1"/>
          </p:cNvPicPr>
          <p:nvPr/>
        </p:nvPicPr>
        <p:blipFill>
          <a:blip r:embed="rId4"/>
          <a:stretch>
            <a:fillRect/>
          </a:stretch>
        </p:blipFill>
        <p:spPr>
          <a:xfrm>
            <a:off x="2383724" y="4124060"/>
            <a:ext cx="850900" cy="749300"/>
          </a:xfrm>
          <a:prstGeom prst="rect">
            <a:avLst/>
          </a:prstGeom>
        </p:spPr>
      </p:pic>
      <p:pic>
        <p:nvPicPr>
          <p:cNvPr id="15" name="Picture 14">
            <a:extLst>
              <a:ext uri="{FF2B5EF4-FFF2-40B4-BE49-F238E27FC236}">
                <a16:creationId xmlns:a16="http://schemas.microsoft.com/office/drawing/2014/main" id="{EBD36586-5A75-B74C-87CE-976D83B71F49}"/>
              </a:ext>
            </a:extLst>
          </p:cNvPr>
          <p:cNvPicPr>
            <a:picLocks noChangeAspect="1"/>
          </p:cNvPicPr>
          <p:nvPr/>
        </p:nvPicPr>
        <p:blipFill>
          <a:blip r:embed="rId4"/>
          <a:stretch>
            <a:fillRect/>
          </a:stretch>
        </p:blipFill>
        <p:spPr>
          <a:xfrm>
            <a:off x="1311328" y="3215145"/>
            <a:ext cx="850900" cy="749300"/>
          </a:xfrm>
          <a:prstGeom prst="rect">
            <a:avLst/>
          </a:prstGeom>
        </p:spPr>
      </p:pic>
      <p:pic>
        <p:nvPicPr>
          <p:cNvPr id="16" name="Picture 15">
            <a:extLst>
              <a:ext uri="{FF2B5EF4-FFF2-40B4-BE49-F238E27FC236}">
                <a16:creationId xmlns:a16="http://schemas.microsoft.com/office/drawing/2014/main" id="{14413EB2-F468-E04B-8067-7125F69F3071}"/>
              </a:ext>
            </a:extLst>
          </p:cNvPr>
          <p:cNvPicPr>
            <a:picLocks noChangeAspect="1"/>
          </p:cNvPicPr>
          <p:nvPr/>
        </p:nvPicPr>
        <p:blipFill>
          <a:blip r:embed="rId2"/>
          <a:stretch>
            <a:fillRect/>
          </a:stretch>
        </p:blipFill>
        <p:spPr>
          <a:xfrm>
            <a:off x="8765585" y="3697745"/>
            <a:ext cx="1092200" cy="533400"/>
          </a:xfrm>
          <a:prstGeom prst="rect">
            <a:avLst/>
          </a:prstGeom>
        </p:spPr>
      </p:pic>
      <p:sp>
        <p:nvSpPr>
          <p:cNvPr id="17" name="TextBox 16">
            <a:extLst>
              <a:ext uri="{FF2B5EF4-FFF2-40B4-BE49-F238E27FC236}">
                <a16:creationId xmlns:a16="http://schemas.microsoft.com/office/drawing/2014/main" id="{38F7AAEF-7FC9-474A-9963-F950F730F0BA}"/>
              </a:ext>
            </a:extLst>
          </p:cNvPr>
          <p:cNvSpPr txBox="1"/>
          <p:nvPr/>
        </p:nvSpPr>
        <p:spPr>
          <a:xfrm>
            <a:off x="8826404" y="4231145"/>
            <a:ext cx="981872" cy="369332"/>
          </a:xfrm>
          <a:prstGeom prst="rect">
            <a:avLst/>
          </a:prstGeom>
          <a:noFill/>
        </p:spPr>
        <p:txBody>
          <a:bodyPr wrap="none" rtlCol="0">
            <a:spAutoFit/>
          </a:bodyPr>
          <a:lstStyle/>
          <a:p>
            <a:r>
              <a:rPr lang="en-US" dirty="0"/>
              <a:t>p-xylene</a:t>
            </a:r>
          </a:p>
        </p:txBody>
      </p:sp>
      <p:sp>
        <p:nvSpPr>
          <p:cNvPr id="18" name="TextBox 17">
            <a:extLst>
              <a:ext uri="{FF2B5EF4-FFF2-40B4-BE49-F238E27FC236}">
                <a16:creationId xmlns:a16="http://schemas.microsoft.com/office/drawing/2014/main" id="{D4037604-7677-4143-8A83-CBFC17B3CE75}"/>
              </a:ext>
            </a:extLst>
          </p:cNvPr>
          <p:cNvSpPr txBox="1"/>
          <p:nvPr/>
        </p:nvSpPr>
        <p:spPr>
          <a:xfrm>
            <a:off x="1117840" y="4873360"/>
            <a:ext cx="1044388" cy="369332"/>
          </a:xfrm>
          <a:prstGeom prst="rect">
            <a:avLst/>
          </a:prstGeom>
          <a:noFill/>
        </p:spPr>
        <p:txBody>
          <a:bodyPr wrap="none" rtlCol="0">
            <a:spAutoFit/>
          </a:bodyPr>
          <a:lstStyle/>
          <a:p>
            <a:r>
              <a:rPr lang="en-US" dirty="0"/>
              <a:t>m-xylene</a:t>
            </a:r>
          </a:p>
        </p:txBody>
      </p:sp>
      <p:sp>
        <p:nvSpPr>
          <p:cNvPr id="19" name="TextBox 18">
            <a:extLst>
              <a:ext uri="{FF2B5EF4-FFF2-40B4-BE49-F238E27FC236}">
                <a16:creationId xmlns:a16="http://schemas.microsoft.com/office/drawing/2014/main" id="{ED7A968F-F184-DB48-A3CC-60960E05D760}"/>
              </a:ext>
            </a:extLst>
          </p:cNvPr>
          <p:cNvSpPr txBox="1"/>
          <p:nvPr/>
        </p:nvSpPr>
        <p:spPr>
          <a:xfrm>
            <a:off x="1117840" y="2845813"/>
            <a:ext cx="981872" cy="369332"/>
          </a:xfrm>
          <a:prstGeom prst="rect">
            <a:avLst/>
          </a:prstGeom>
          <a:noFill/>
        </p:spPr>
        <p:txBody>
          <a:bodyPr wrap="none" rtlCol="0">
            <a:spAutoFit/>
          </a:bodyPr>
          <a:lstStyle/>
          <a:p>
            <a:r>
              <a:rPr lang="en-US" dirty="0"/>
              <a:t>o-xylene</a:t>
            </a:r>
          </a:p>
        </p:txBody>
      </p:sp>
      <p:sp>
        <p:nvSpPr>
          <p:cNvPr id="20" name="TextBox 19">
            <a:extLst>
              <a:ext uri="{FF2B5EF4-FFF2-40B4-BE49-F238E27FC236}">
                <a16:creationId xmlns:a16="http://schemas.microsoft.com/office/drawing/2014/main" id="{048903DF-05A9-8F43-AE8D-46661977F29A}"/>
              </a:ext>
            </a:extLst>
          </p:cNvPr>
          <p:cNvSpPr txBox="1"/>
          <p:nvPr/>
        </p:nvSpPr>
        <p:spPr>
          <a:xfrm>
            <a:off x="9515959" y="4882187"/>
            <a:ext cx="2455672" cy="1477328"/>
          </a:xfrm>
          <a:prstGeom prst="rect">
            <a:avLst/>
          </a:prstGeom>
          <a:noFill/>
        </p:spPr>
        <p:txBody>
          <a:bodyPr wrap="none" rtlCol="0">
            <a:spAutoFit/>
          </a:bodyPr>
          <a:lstStyle/>
          <a:p>
            <a:r>
              <a:rPr lang="en-US" dirty="0"/>
              <a:t>*Only p-xylene can</a:t>
            </a:r>
          </a:p>
          <a:p>
            <a:r>
              <a:rPr lang="en-US" dirty="0"/>
              <a:t>selectively pass through</a:t>
            </a:r>
          </a:p>
          <a:p>
            <a:r>
              <a:rPr lang="en-US" dirty="0"/>
              <a:t>she ZSM-5 pores due to </a:t>
            </a:r>
          </a:p>
          <a:p>
            <a:r>
              <a:rPr lang="en-US" dirty="0"/>
              <a:t>the location of methyl</a:t>
            </a:r>
          </a:p>
          <a:p>
            <a:r>
              <a:rPr lang="en-US" dirty="0"/>
              <a:t>groups.</a:t>
            </a:r>
          </a:p>
        </p:txBody>
      </p:sp>
    </p:spTree>
    <p:extLst>
      <p:ext uri="{BB962C8B-B14F-4D97-AF65-F5344CB8AC3E}">
        <p14:creationId xmlns:p14="http://schemas.microsoft.com/office/powerpoint/2010/main" val="18774330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Zeolites</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a:xfrm>
            <a:off x="838200" y="1672602"/>
            <a:ext cx="4384729" cy="4708659"/>
          </a:xfrm>
          <a:ln w="28575">
            <a:noFill/>
          </a:ln>
        </p:spPr>
        <p:txBody>
          <a:bodyPr>
            <a:normAutofit/>
          </a:bodyPr>
          <a:lstStyle/>
          <a:p>
            <a:pPr marL="350838" indent="-350838"/>
            <a:r>
              <a:rPr lang="en-US" altLang="en-US" sz="2400" dirty="0"/>
              <a:t>Not stable at high temperatures or in presence of water. </a:t>
            </a:r>
          </a:p>
          <a:p>
            <a:pPr marL="350838" indent="-350838"/>
            <a:r>
              <a:rPr lang="en-US" altLang="en-US" sz="2400" dirty="0"/>
              <a:t>Depends on concentration of Al</a:t>
            </a:r>
          </a:p>
          <a:p>
            <a:pPr marL="808038" lvl="1" indent="-350838"/>
            <a:r>
              <a:rPr lang="en-US" altLang="en-US" sz="2000" dirty="0"/>
              <a:t>More Al = the less stable</a:t>
            </a:r>
          </a:p>
          <a:p>
            <a:pPr marL="350838" indent="-350838"/>
            <a:r>
              <a:rPr lang="en-US" altLang="en-US" sz="2400" dirty="0"/>
              <a:t>The manipulation of the ratio of Aluminum to Silicon Oxides allows for a range of combinations in which zeolites can be customized depending on their anticipated use.</a:t>
            </a:r>
          </a:p>
        </p:txBody>
      </p:sp>
      <p:graphicFrame>
        <p:nvGraphicFramePr>
          <p:cNvPr id="7" name="Object 4">
            <a:extLst>
              <a:ext uri="{FF2B5EF4-FFF2-40B4-BE49-F238E27FC236}">
                <a16:creationId xmlns:a16="http://schemas.microsoft.com/office/drawing/2014/main" id="{B4EC79B3-E61C-A248-B4E0-488AB5338F80}"/>
              </a:ext>
            </a:extLst>
          </p:cNvPr>
          <p:cNvGraphicFramePr>
            <a:graphicFrameLocks noChangeAspect="1"/>
          </p:cNvGraphicFramePr>
          <p:nvPr>
            <p:extLst>
              <p:ext uri="{D42A27DB-BD31-4B8C-83A1-F6EECF244321}">
                <p14:modId xmlns:p14="http://schemas.microsoft.com/office/powerpoint/2010/main" val="120609192"/>
              </p:ext>
            </p:extLst>
          </p:nvPr>
        </p:nvGraphicFramePr>
        <p:xfrm>
          <a:off x="5646550" y="2215041"/>
          <a:ext cx="5500688" cy="1460500"/>
        </p:xfrm>
        <a:graphic>
          <a:graphicData uri="http://schemas.openxmlformats.org/presentationml/2006/ole">
            <mc:AlternateContent xmlns:mc="http://schemas.openxmlformats.org/markup-compatibility/2006">
              <mc:Choice xmlns:v="urn:schemas-microsoft-com:vml" Requires="v">
                <p:oleObj spid="_x0000_s2283" name="CS ChemDraw Drawing" r:id="rId3" imgW="17106900" imgH="4546600" progId="ChemDraw.Document.6.0">
                  <p:embed/>
                </p:oleObj>
              </mc:Choice>
              <mc:Fallback>
                <p:oleObj name="CS ChemDraw Drawing" r:id="rId3" imgW="17106900" imgH="4546600" progId="ChemDraw.Document.6.0">
                  <p:embed/>
                  <p:pic>
                    <p:nvPicPr>
                      <p:cNvPr id="147460" name="Object 4">
                        <a:extLst>
                          <a:ext uri="{FF2B5EF4-FFF2-40B4-BE49-F238E27FC236}">
                            <a16:creationId xmlns:a16="http://schemas.microsoft.com/office/drawing/2014/main" id="{07841C8A-B530-7D48-A45D-48BC676E6F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6550" y="2215041"/>
                        <a:ext cx="5500688" cy="146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 name="Object 5">
            <a:extLst>
              <a:ext uri="{FF2B5EF4-FFF2-40B4-BE49-F238E27FC236}">
                <a16:creationId xmlns:a16="http://schemas.microsoft.com/office/drawing/2014/main" id="{86EC1E64-8D7B-1B46-882C-0CBD0F4BCBF2}"/>
              </a:ext>
            </a:extLst>
          </p:cNvPr>
          <p:cNvGraphicFramePr>
            <a:graphicFrameLocks noChangeAspect="1"/>
          </p:cNvGraphicFramePr>
          <p:nvPr>
            <p:extLst>
              <p:ext uri="{D42A27DB-BD31-4B8C-83A1-F6EECF244321}">
                <p14:modId xmlns:p14="http://schemas.microsoft.com/office/powerpoint/2010/main" val="3439418519"/>
              </p:ext>
            </p:extLst>
          </p:nvPr>
        </p:nvGraphicFramePr>
        <p:xfrm>
          <a:off x="9075550" y="3909447"/>
          <a:ext cx="2667000" cy="2419350"/>
        </p:xfrm>
        <a:graphic>
          <a:graphicData uri="http://schemas.openxmlformats.org/presentationml/2006/ole">
            <mc:AlternateContent xmlns:mc="http://schemas.openxmlformats.org/markup-compatibility/2006">
              <mc:Choice xmlns:v="urn:schemas-microsoft-com:vml" Requires="v">
                <p:oleObj spid="_x0000_s2284" name="CS ChemDraw Drawing" r:id="rId5" imgW="8534400" imgH="7747000" progId="ChemDraw.Document.6.0">
                  <p:embed/>
                </p:oleObj>
              </mc:Choice>
              <mc:Fallback>
                <p:oleObj name="CS ChemDraw Drawing" r:id="rId5" imgW="8534400" imgH="7747000" progId="ChemDraw.Document.6.0">
                  <p:embed/>
                  <p:pic>
                    <p:nvPicPr>
                      <p:cNvPr id="147461" name="Object 5">
                        <a:extLst>
                          <a:ext uri="{FF2B5EF4-FFF2-40B4-BE49-F238E27FC236}">
                            <a16:creationId xmlns:a16="http://schemas.microsoft.com/office/drawing/2014/main" id="{CF272865-0303-D84C-9787-1A6CC8E4CE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75550" y="3909447"/>
                        <a:ext cx="2667000"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7942751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91405-0E79-964D-B2F8-B9B55BD988B8}"/>
              </a:ext>
            </a:extLst>
          </p:cNvPr>
          <p:cNvSpPr>
            <a:spLocks noGrp="1"/>
          </p:cNvSpPr>
          <p:nvPr>
            <p:ph type="title"/>
          </p:nvPr>
        </p:nvSpPr>
        <p:spPr/>
        <p:txBody>
          <a:bodyPr>
            <a:normAutofit/>
          </a:bodyPr>
          <a:lstStyle/>
          <a:p>
            <a:r>
              <a:rPr lang="en-US" sz="4000" dirty="0">
                <a:latin typeface="+mn-lt"/>
              </a:rPr>
              <a:t>Outline</a:t>
            </a:r>
          </a:p>
        </p:txBody>
      </p:sp>
      <p:sp>
        <p:nvSpPr>
          <p:cNvPr id="3" name="Content Placeholder 2">
            <a:extLst>
              <a:ext uri="{FF2B5EF4-FFF2-40B4-BE49-F238E27FC236}">
                <a16:creationId xmlns:a16="http://schemas.microsoft.com/office/drawing/2014/main" id="{7B374ADA-E9B7-A64A-AF53-7439675D3183}"/>
              </a:ext>
            </a:extLst>
          </p:cNvPr>
          <p:cNvSpPr>
            <a:spLocks noGrp="1"/>
          </p:cNvSpPr>
          <p:nvPr>
            <p:ph idx="1"/>
          </p:nvPr>
        </p:nvSpPr>
        <p:spPr/>
        <p:txBody>
          <a:bodyPr>
            <a:normAutofit/>
          </a:bodyPr>
          <a:lstStyle/>
          <a:p>
            <a:r>
              <a:rPr lang="en-US" sz="2400" dirty="0"/>
              <a:t>What is Catalysis?</a:t>
            </a:r>
          </a:p>
          <a:p>
            <a:r>
              <a:rPr lang="en-US" sz="2400" dirty="0"/>
              <a:t>Why its important and improves performance</a:t>
            </a:r>
          </a:p>
          <a:p>
            <a:r>
              <a:rPr lang="en-US" sz="2400" dirty="0"/>
              <a:t>Categories of Catalysis</a:t>
            </a:r>
          </a:p>
          <a:p>
            <a:pPr lvl="1"/>
            <a:r>
              <a:rPr lang="en-US" dirty="0"/>
              <a:t>Homogeneous vs. Heterogeneous</a:t>
            </a:r>
          </a:p>
          <a:p>
            <a:r>
              <a:rPr lang="en-US" sz="2400" dirty="0"/>
              <a:t>Greener Alternatives for Catalysis</a:t>
            </a:r>
          </a:p>
          <a:p>
            <a:r>
              <a:rPr lang="en-US" sz="2400" dirty="0">
                <a:solidFill>
                  <a:schemeClr val="accent2"/>
                </a:solidFill>
              </a:rPr>
              <a:t>Current Trends for the Next Generation of Catalysts</a:t>
            </a:r>
          </a:p>
          <a:p>
            <a:r>
              <a:rPr lang="en-US" sz="2400" dirty="0"/>
              <a:t>Additional applications for catalysts</a:t>
            </a:r>
          </a:p>
          <a:p>
            <a:endParaRPr lang="en-US" sz="2400" dirty="0"/>
          </a:p>
        </p:txBody>
      </p:sp>
    </p:spTree>
    <p:extLst>
      <p:ext uri="{BB962C8B-B14F-4D97-AF65-F5344CB8AC3E}">
        <p14:creationId xmlns:p14="http://schemas.microsoft.com/office/powerpoint/2010/main" val="9104444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mn-lt"/>
                <a:ea typeface="Arial" charset="0"/>
                <a:cs typeface="Arial" charset="0"/>
              </a:rPr>
              <a:t>Need to Develop More Sustainable Catalysts</a:t>
            </a:r>
          </a:p>
        </p:txBody>
      </p:sp>
      <p:pic>
        <p:nvPicPr>
          <p:cNvPr id="5" name="Picture 4"/>
          <p:cNvPicPr>
            <a:picLocks noChangeAspect="1"/>
          </p:cNvPicPr>
          <p:nvPr/>
        </p:nvPicPr>
        <p:blipFill>
          <a:blip r:embed="rId3"/>
          <a:stretch>
            <a:fillRect/>
          </a:stretch>
        </p:blipFill>
        <p:spPr>
          <a:xfrm>
            <a:off x="2792753" y="1658304"/>
            <a:ext cx="6248500" cy="4240054"/>
          </a:xfrm>
          <a:prstGeom prst="rect">
            <a:avLst/>
          </a:prstGeom>
        </p:spPr>
      </p:pic>
      <p:sp>
        <p:nvSpPr>
          <p:cNvPr id="6" name="Rectangle 5"/>
          <p:cNvSpPr/>
          <p:nvPr/>
        </p:nvSpPr>
        <p:spPr>
          <a:xfrm>
            <a:off x="6617191" y="5782942"/>
            <a:ext cx="2424062" cy="230832"/>
          </a:xfrm>
          <a:prstGeom prst="rect">
            <a:avLst/>
          </a:prstGeom>
        </p:spPr>
        <p:txBody>
          <a:bodyPr wrap="none">
            <a:spAutoFit/>
          </a:bodyPr>
          <a:lstStyle/>
          <a:p>
            <a:r>
              <a:rPr lang="en-US" sz="900" dirty="0"/>
              <a:t>European Commission Press Release, June 2010</a:t>
            </a:r>
            <a:endParaRPr lang="en-US" sz="2700" dirty="0"/>
          </a:p>
        </p:txBody>
      </p:sp>
    </p:spTree>
    <p:extLst>
      <p:ext uri="{BB962C8B-B14F-4D97-AF65-F5344CB8AC3E}">
        <p14:creationId xmlns:p14="http://schemas.microsoft.com/office/powerpoint/2010/main" val="41209781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553" y="416860"/>
            <a:ext cx="9144000" cy="821410"/>
          </a:xfrm>
        </p:spPr>
        <p:txBody>
          <a:bodyPr>
            <a:normAutofit/>
          </a:bodyPr>
          <a:lstStyle/>
          <a:p>
            <a:pPr marL="365125"/>
            <a:r>
              <a:rPr lang="en-US" sz="4000" dirty="0">
                <a:latin typeface="+mn-lt"/>
              </a:rPr>
              <a:t>Current trend in catalyst design</a:t>
            </a:r>
          </a:p>
        </p:txBody>
      </p:sp>
      <p:sp>
        <p:nvSpPr>
          <p:cNvPr id="4" name="Oval 3"/>
          <p:cNvSpPr/>
          <p:nvPr/>
        </p:nvSpPr>
        <p:spPr>
          <a:xfrm>
            <a:off x="2584174" y="1841066"/>
            <a:ext cx="3888363" cy="3886200"/>
          </a:xfrm>
          <a:prstGeom prst="ellipse">
            <a:avLst/>
          </a:prstGeom>
          <a:solidFill>
            <a:schemeClr val="accent6">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Calibri Regular" charset="0"/>
              </a:rPr>
              <a:t>Reduce Loading</a:t>
            </a:r>
          </a:p>
          <a:p>
            <a:pPr marL="285750" indent="-285750">
              <a:buFont typeface="Arial" panose="020B0604020202020204" pitchFamily="34" charset="0"/>
              <a:buChar char="•"/>
            </a:pPr>
            <a:r>
              <a:rPr lang="en-US" sz="2400" dirty="0">
                <a:solidFill>
                  <a:schemeClr val="tx1"/>
                </a:solidFill>
                <a:latin typeface="Calibri Regular" charset="0"/>
              </a:rPr>
              <a:t>High Surface Area Support</a:t>
            </a:r>
          </a:p>
          <a:p>
            <a:pPr marL="285750" indent="-285750">
              <a:buFont typeface="Arial" panose="020B0604020202020204" pitchFamily="34" charset="0"/>
              <a:buChar char="•"/>
            </a:pPr>
            <a:r>
              <a:rPr lang="en-US" sz="2400" dirty="0">
                <a:solidFill>
                  <a:schemeClr val="tx1"/>
                </a:solidFill>
                <a:latin typeface="Calibri Regular" charset="0"/>
              </a:rPr>
              <a:t>Atomic Layer deposition</a:t>
            </a:r>
            <a:endParaRPr lang="en-US" sz="2400" dirty="0">
              <a:latin typeface="Calibri Regular" charset="0"/>
            </a:endParaRPr>
          </a:p>
        </p:txBody>
      </p:sp>
      <p:sp>
        <p:nvSpPr>
          <p:cNvPr id="6" name="Oval 5"/>
          <p:cNvSpPr/>
          <p:nvPr/>
        </p:nvSpPr>
        <p:spPr>
          <a:xfrm>
            <a:off x="5719463" y="1841069"/>
            <a:ext cx="3888363" cy="3886200"/>
          </a:xfrm>
          <a:prstGeom prst="ellipse">
            <a:avLst/>
          </a:prstGeom>
          <a:solidFill>
            <a:schemeClr val="accent3">
              <a:alpha val="2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a:r>
              <a:rPr lang="en-US" sz="2400" dirty="0">
                <a:solidFill>
                  <a:schemeClr val="tx1"/>
                </a:solidFill>
                <a:latin typeface="Calibri Regular" charset="0"/>
              </a:rPr>
              <a:t>Earth Abundant Alternative</a:t>
            </a:r>
          </a:p>
          <a:p>
            <a:pPr marL="533400" indent="-182563">
              <a:buFont typeface="Arial" panose="020B0604020202020204" pitchFamily="34" charset="0"/>
              <a:buChar char="•"/>
            </a:pPr>
            <a:r>
              <a:rPr lang="en-US" sz="2000" dirty="0">
                <a:solidFill>
                  <a:schemeClr val="tx1"/>
                </a:solidFill>
                <a:latin typeface="Calibri Regular" charset="0"/>
              </a:rPr>
              <a:t>Abundant metal </a:t>
            </a:r>
          </a:p>
          <a:p>
            <a:pPr marL="533400" indent="-182563">
              <a:buFont typeface="Arial" panose="020B0604020202020204" pitchFamily="34" charset="0"/>
              <a:buChar char="•"/>
            </a:pPr>
            <a:r>
              <a:rPr lang="en-US" sz="2000" dirty="0">
                <a:solidFill>
                  <a:schemeClr val="tx1"/>
                </a:solidFill>
                <a:latin typeface="Calibri Regular" charset="0"/>
              </a:rPr>
              <a:t>Alloy - Synergistic Effect</a:t>
            </a:r>
          </a:p>
          <a:p>
            <a:pPr marL="533400" indent="-182563">
              <a:buFont typeface="Arial" panose="020B0604020202020204" pitchFamily="34" charset="0"/>
              <a:buChar char="•"/>
            </a:pPr>
            <a:r>
              <a:rPr lang="en-US" sz="2000" dirty="0">
                <a:solidFill>
                  <a:schemeClr val="tx1"/>
                </a:solidFill>
                <a:latin typeface="Calibri Regular" charset="0"/>
              </a:rPr>
              <a:t>Adjust other parameters</a:t>
            </a:r>
          </a:p>
          <a:p>
            <a:pPr marL="547688" lvl="1" defTabSz="808038"/>
            <a:r>
              <a:rPr lang="en-US" sz="2000" dirty="0">
                <a:solidFill>
                  <a:schemeClr val="tx1"/>
                </a:solidFill>
                <a:latin typeface="Calibri Regular" charset="0"/>
              </a:rPr>
              <a:t>-  Solvent</a:t>
            </a:r>
          </a:p>
          <a:p>
            <a:pPr marL="547688" lvl="1" defTabSz="852488"/>
            <a:r>
              <a:rPr lang="en-US" sz="2000" dirty="0">
                <a:solidFill>
                  <a:schemeClr val="tx1"/>
                </a:solidFill>
                <a:latin typeface="Calibri Regular" charset="0"/>
              </a:rPr>
              <a:t>-  Surfactants</a:t>
            </a:r>
          </a:p>
        </p:txBody>
      </p:sp>
    </p:spTree>
    <p:extLst>
      <p:ext uri="{BB962C8B-B14F-4D97-AF65-F5344CB8AC3E}">
        <p14:creationId xmlns:p14="http://schemas.microsoft.com/office/powerpoint/2010/main" val="33335726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236" y="63551"/>
            <a:ext cx="9252782" cy="1325563"/>
          </a:xfrm>
        </p:spPr>
        <p:txBody>
          <a:bodyPr>
            <a:normAutofit/>
          </a:bodyPr>
          <a:lstStyle/>
          <a:p>
            <a:pPr marL="363538"/>
            <a:r>
              <a:rPr lang="en-US" sz="4000" dirty="0">
                <a:latin typeface="+mn-lt"/>
              </a:rPr>
              <a:t>Other catalyst improvements:</a:t>
            </a:r>
            <a:br>
              <a:rPr lang="en-US" sz="4000" dirty="0">
                <a:latin typeface="+mn-lt"/>
              </a:rPr>
            </a:br>
            <a:r>
              <a:rPr lang="en-US" sz="4000" dirty="0">
                <a:latin typeface="+mn-lt"/>
              </a:rPr>
              <a:t>Non-precious metal catalysis</a:t>
            </a:r>
          </a:p>
        </p:txBody>
      </p:sp>
      <p:sp>
        <p:nvSpPr>
          <p:cNvPr id="3" name="Content Placeholder 2"/>
          <p:cNvSpPr>
            <a:spLocks noGrp="1"/>
          </p:cNvSpPr>
          <p:nvPr>
            <p:ph idx="1"/>
          </p:nvPr>
        </p:nvSpPr>
        <p:spPr>
          <a:xfrm>
            <a:off x="795450" y="1617855"/>
            <a:ext cx="10928463" cy="4905859"/>
          </a:xfrm>
        </p:spPr>
        <p:txBody>
          <a:bodyPr>
            <a:normAutofit lnSpcReduction="10000"/>
          </a:bodyPr>
          <a:lstStyle/>
          <a:p>
            <a:r>
              <a:rPr lang="en-US" sz="2600" dirty="0"/>
              <a:t>Catalysts derived from non-precious metals</a:t>
            </a:r>
          </a:p>
          <a:p>
            <a:pPr lvl="1"/>
            <a:r>
              <a:rPr lang="en-US" sz="2200" dirty="0"/>
              <a:t>Much lower costs (i.e., </a:t>
            </a:r>
            <a:r>
              <a:rPr lang="en-US" sz="2200" dirty="0" err="1"/>
              <a:t>Pd</a:t>
            </a:r>
            <a:r>
              <a:rPr lang="en-US" sz="2200" dirty="0"/>
              <a:t>(</a:t>
            </a:r>
            <a:r>
              <a:rPr lang="en-US" sz="2200" dirty="0" err="1"/>
              <a:t>OAc</a:t>
            </a:r>
            <a:r>
              <a:rPr lang="en-US" sz="2200" dirty="0"/>
              <a:t>)</a:t>
            </a:r>
            <a:r>
              <a:rPr lang="en-US" sz="2200" baseline="-25000" dirty="0"/>
              <a:t>2</a:t>
            </a:r>
            <a:r>
              <a:rPr lang="en-US" sz="2200" dirty="0"/>
              <a:t> is $75/gram, Ni(</a:t>
            </a:r>
            <a:r>
              <a:rPr lang="en-US" sz="2200" dirty="0" err="1"/>
              <a:t>OAc</a:t>
            </a:r>
            <a:r>
              <a:rPr lang="en-US" sz="2200" dirty="0"/>
              <a:t>)</a:t>
            </a:r>
            <a:r>
              <a:rPr lang="en-US" sz="2200" baseline="-25000" dirty="0"/>
              <a:t>2</a:t>
            </a:r>
            <a:r>
              <a:rPr lang="en-US" sz="2200" dirty="0"/>
              <a:t> is $10/gram)</a:t>
            </a:r>
          </a:p>
          <a:p>
            <a:pPr lvl="1"/>
            <a:r>
              <a:rPr lang="en-US" sz="2200" dirty="0"/>
              <a:t>Generally more “benign” (Fe, Ni, Cu, Zn)</a:t>
            </a:r>
          </a:p>
          <a:p>
            <a:pPr lvl="1"/>
            <a:r>
              <a:rPr lang="en-US" sz="2200" dirty="0"/>
              <a:t>More abundant (see Endangered Elements, slide 17)</a:t>
            </a:r>
          </a:p>
          <a:p>
            <a:pPr lvl="1"/>
            <a:r>
              <a:rPr lang="en-US" sz="2200" dirty="0"/>
              <a:t>Generally easier to extract from the earth (less polluting processes)</a:t>
            </a:r>
          </a:p>
          <a:p>
            <a:r>
              <a:rPr lang="en-US" sz="2600" dirty="0"/>
              <a:t>Historical examples:</a:t>
            </a:r>
          </a:p>
          <a:p>
            <a:pPr lvl="1"/>
            <a:r>
              <a:rPr lang="en-US" sz="2200" dirty="0"/>
              <a:t>Haber-Bosch (Fe)</a:t>
            </a:r>
          </a:p>
          <a:p>
            <a:pPr lvl="1"/>
            <a:r>
              <a:rPr lang="en-US" sz="2200" dirty="0"/>
              <a:t>Steam reforming (Ni)</a:t>
            </a:r>
          </a:p>
          <a:p>
            <a:pPr lvl="1"/>
            <a:r>
              <a:rPr lang="en-US" sz="2200" dirty="0"/>
              <a:t>Fisher-</a:t>
            </a:r>
            <a:r>
              <a:rPr lang="en-US" sz="2200" dirty="0" err="1"/>
              <a:t>Tropsch</a:t>
            </a:r>
            <a:r>
              <a:rPr lang="en-US" sz="2200" dirty="0"/>
              <a:t> (Co/Fe)</a:t>
            </a:r>
          </a:p>
          <a:p>
            <a:pPr lvl="1"/>
            <a:r>
              <a:rPr lang="en-US" sz="2200" dirty="0"/>
              <a:t>Water-gas shift reaction (Fe/Cr/Cu/Zn)</a:t>
            </a:r>
          </a:p>
          <a:p>
            <a:r>
              <a:rPr lang="en-US" sz="2600" dirty="0"/>
              <a:t>Current advancements for non-precious metal catalysis:</a:t>
            </a:r>
          </a:p>
          <a:p>
            <a:pPr lvl="1"/>
            <a:r>
              <a:rPr lang="en-US" sz="2200" dirty="0"/>
              <a:t>Cross-couplings, Hydrogenations, Oxidations, Aminations, Alkoxylations, </a:t>
            </a:r>
            <a:r>
              <a:rPr lang="en-US" sz="2200" dirty="0" err="1"/>
              <a:t>Hydrosilyations</a:t>
            </a:r>
            <a:r>
              <a:rPr lang="en-US" sz="2200" dirty="0"/>
              <a:t>, C-H activations</a:t>
            </a:r>
          </a:p>
          <a:p>
            <a:endParaRPr lang="en-US" sz="2600" dirty="0"/>
          </a:p>
        </p:txBody>
      </p:sp>
    </p:spTree>
    <p:extLst>
      <p:ext uri="{BB962C8B-B14F-4D97-AF65-F5344CB8AC3E}">
        <p14:creationId xmlns:p14="http://schemas.microsoft.com/office/powerpoint/2010/main" val="40304256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236" y="63551"/>
            <a:ext cx="9252782" cy="1325563"/>
          </a:xfrm>
        </p:spPr>
        <p:txBody>
          <a:bodyPr>
            <a:normAutofit/>
          </a:bodyPr>
          <a:lstStyle/>
          <a:p>
            <a:pPr marL="363538"/>
            <a:r>
              <a:rPr lang="en-US" sz="4000" dirty="0">
                <a:latin typeface="+mn-lt"/>
              </a:rPr>
              <a:t>Other catalyst improvements:</a:t>
            </a:r>
            <a:br>
              <a:rPr lang="en-US" sz="4000" dirty="0">
                <a:latin typeface="+mn-lt"/>
              </a:rPr>
            </a:br>
            <a:r>
              <a:rPr lang="en-US" sz="4000" dirty="0">
                <a:latin typeface="+mn-lt"/>
              </a:rPr>
              <a:t>Non-precious metal catalysis</a:t>
            </a:r>
          </a:p>
        </p:txBody>
      </p:sp>
      <p:sp>
        <p:nvSpPr>
          <p:cNvPr id="3" name="Content Placeholder 2"/>
          <p:cNvSpPr>
            <a:spLocks noGrp="1"/>
          </p:cNvSpPr>
          <p:nvPr>
            <p:ph idx="1"/>
          </p:nvPr>
        </p:nvSpPr>
        <p:spPr>
          <a:xfrm>
            <a:off x="795451" y="1617855"/>
            <a:ext cx="7886700" cy="4905859"/>
          </a:xfrm>
        </p:spPr>
        <p:txBody>
          <a:bodyPr>
            <a:normAutofit/>
          </a:bodyPr>
          <a:lstStyle/>
          <a:p>
            <a:pPr marL="0" indent="0">
              <a:buNone/>
            </a:pPr>
            <a:r>
              <a:rPr lang="en-US" dirty="0"/>
              <a:t>Palladium to Nickel</a:t>
            </a:r>
            <a:endParaRPr lang="en-US" sz="2600" dirty="0"/>
          </a:p>
          <a:p>
            <a:pPr marL="0" indent="0">
              <a:buNone/>
            </a:pPr>
            <a:r>
              <a:rPr lang="en-US" sz="2600" dirty="0"/>
              <a:t>Example: Cross Coupling Reactions</a:t>
            </a:r>
          </a:p>
          <a:p>
            <a:pPr marL="812800" lvl="1" indent="-355600">
              <a:buNone/>
            </a:pPr>
            <a:r>
              <a:rPr lang="en-US" sz="2600" dirty="0">
                <a:sym typeface="Wingdings" panose="05000000000000000000" pitchFamily="2" charset="2"/>
              </a:rPr>
              <a:t> </a:t>
            </a:r>
            <a:r>
              <a:rPr lang="en-US" sz="2600" dirty="0"/>
              <a:t>Connect two separate organic molecules together with high selectivity and high yield</a:t>
            </a:r>
          </a:p>
        </p:txBody>
      </p:sp>
      <p:grpSp>
        <p:nvGrpSpPr>
          <p:cNvPr id="9" name="Agrupar 8">
            <a:extLst>
              <a:ext uri="{FF2B5EF4-FFF2-40B4-BE49-F238E27FC236}">
                <a16:creationId xmlns:a16="http://schemas.microsoft.com/office/drawing/2014/main" id="{E07856DF-4243-4202-8321-B7DAAA9B5ACB}"/>
              </a:ext>
            </a:extLst>
          </p:cNvPr>
          <p:cNvGrpSpPr/>
          <p:nvPr/>
        </p:nvGrpSpPr>
        <p:grpSpPr>
          <a:xfrm>
            <a:off x="2208966" y="3601308"/>
            <a:ext cx="5731321" cy="2102160"/>
            <a:chOff x="910504" y="3375744"/>
            <a:chExt cx="5731321" cy="2102160"/>
          </a:xfrm>
        </p:grpSpPr>
        <p:pic>
          <p:nvPicPr>
            <p:cNvPr id="2050" name="Picture 2" descr="http://novelcs.com/img/Bromide%20Couplings.GIF"/>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9463" b="40414"/>
            <a:stretch/>
          </p:blipFill>
          <p:spPr bwMode="auto">
            <a:xfrm>
              <a:off x="1935468" y="3375744"/>
              <a:ext cx="4706357" cy="1950999"/>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1757998" y="4797678"/>
              <a:ext cx="947853" cy="4795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Regular" charset="0"/>
              </a:endParaRPr>
            </a:p>
          </p:txBody>
        </p:sp>
        <p:sp>
          <p:nvSpPr>
            <p:cNvPr id="7" name="Oval 6"/>
            <p:cNvSpPr/>
            <p:nvPr/>
          </p:nvSpPr>
          <p:spPr>
            <a:xfrm>
              <a:off x="4873243" y="3533873"/>
              <a:ext cx="947853" cy="4795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Regular" charset="0"/>
              </a:endParaRPr>
            </a:p>
          </p:txBody>
        </p:sp>
        <p:sp>
          <p:nvSpPr>
            <p:cNvPr id="8" name="Oval 7"/>
            <p:cNvSpPr/>
            <p:nvPr/>
          </p:nvSpPr>
          <p:spPr>
            <a:xfrm>
              <a:off x="1924994" y="4109884"/>
              <a:ext cx="947853" cy="4795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Regular" charset="0"/>
              </a:endParaRPr>
            </a:p>
          </p:txBody>
        </p:sp>
        <p:pic>
          <p:nvPicPr>
            <p:cNvPr id="2052" name="Picture 4" descr="http://www.extravaganzi.com/wp-content/uploads/2015/09/Francis-Peyton-Rous-Nobel-Prize-Medal4.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0504" y="4797678"/>
              <a:ext cx="680226" cy="6802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www.extravaganzi.com/wp-content/uploads/2015/09/Francis-Peyton-Rous-Nobel-Prize-Medal4.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51572" y="3886858"/>
              <a:ext cx="680226" cy="6802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www.extravaganzi.com/wp-content/uploads/2015/09/Francis-Peyton-Rous-Nobel-Prize-Medal4.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88560" y="3433511"/>
              <a:ext cx="680226" cy="680226"/>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6" name="Table 5"/>
          <p:cNvGraphicFramePr>
            <a:graphicFrameLocks noGrp="1"/>
          </p:cNvGraphicFramePr>
          <p:nvPr>
            <p:extLst>
              <p:ext uri="{D42A27DB-BD31-4B8C-83A1-F6EECF244321}">
                <p14:modId xmlns:p14="http://schemas.microsoft.com/office/powerpoint/2010/main" val="3613674785"/>
              </p:ext>
            </p:extLst>
          </p:nvPr>
        </p:nvGraphicFramePr>
        <p:xfrm>
          <a:off x="8821523" y="4015706"/>
          <a:ext cx="1758990" cy="1184912"/>
        </p:xfrm>
        <a:graphic>
          <a:graphicData uri="http://schemas.openxmlformats.org/drawingml/2006/table">
            <a:tbl>
              <a:tblPr firstRow="1" bandRow="1">
                <a:tableStyleId>{5C22544A-7EE6-4342-B048-85BDC9FD1C3A}</a:tableStyleId>
              </a:tblPr>
              <a:tblGrid>
                <a:gridCol w="420506">
                  <a:extLst>
                    <a:ext uri="{9D8B030D-6E8A-4147-A177-3AD203B41FA5}">
                      <a16:colId xmlns:a16="http://schemas.microsoft.com/office/drawing/2014/main" val="20000"/>
                    </a:ext>
                  </a:extLst>
                </a:gridCol>
                <a:gridCol w="1338484">
                  <a:extLst>
                    <a:ext uri="{9D8B030D-6E8A-4147-A177-3AD203B41FA5}">
                      <a16:colId xmlns:a16="http://schemas.microsoft.com/office/drawing/2014/main" val="20001"/>
                    </a:ext>
                  </a:extLst>
                </a:gridCol>
              </a:tblGrid>
              <a:tr h="341313">
                <a:tc>
                  <a:txBody>
                    <a:bodyPr/>
                    <a:lstStyle/>
                    <a:p>
                      <a:pPr algn="ctr"/>
                      <a:endParaRPr lang="en-US" b="0" i="0" dirty="0">
                        <a:solidFill>
                          <a:schemeClr val="tx1"/>
                        </a:solidFill>
                        <a:latin typeface="Calibri Regular"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i="0" dirty="0">
                          <a:solidFill>
                            <a:schemeClr val="tx1"/>
                          </a:solidFill>
                          <a:latin typeface="Calibri Regular" charset="0"/>
                        </a:rPr>
                        <a:t>USD</a:t>
                      </a:r>
                      <a:r>
                        <a:rPr lang="en-US" b="0" i="0" baseline="0" dirty="0">
                          <a:solidFill>
                            <a:schemeClr val="tx1"/>
                          </a:solidFill>
                          <a:latin typeface="Calibri Regular" charset="0"/>
                        </a:rPr>
                        <a:t> mol</a:t>
                      </a:r>
                      <a:r>
                        <a:rPr lang="en-US" b="0" i="0" baseline="30000" dirty="0">
                          <a:solidFill>
                            <a:schemeClr val="tx1"/>
                          </a:solidFill>
                          <a:latin typeface="Calibri Regular"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09576">
                <a:tc>
                  <a:txBody>
                    <a:bodyPr/>
                    <a:lstStyle/>
                    <a:p>
                      <a:pPr algn="ctr"/>
                      <a:r>
                        <a:rPr lang="en-US" b="0" i="0" dirty="0">
                          <a:latin typeface="Calibri Regular" charset="0"/>
                        </a:rPr>
                        <a:t>Ni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i="0" dirty="0">
                          <a:latin typeface="Calibri Regular" charset="0"/>
                        </a:rPr>
                        <a:t>$1.20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09576">
                <a:tc>
                  <a:txBody>
                    <a:bodyPr/>
                    <a:lstStyle/>
                    <a:p>
                      <a:pPr algn="ctr"/>
                      <a:r>
                        <a:rPr lang="en-US" b="0" i="0" dirty="0">
                          <a:latin typeface="Calibri Regular" charset="0"/>
                        </a:rPr>
                        <a:t>Pd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i="0" dirty="0">
                          <a:latin typeface="Calibri Regular" charset="0"/>
                        </a:rPr>
                        <a:t>$1,500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4" name="TextBox 3">
            <a:extLst>
              <a:ext uri="{FF2B5EF4-FFF2-40B4-BE49-F238E27FC236}">
                <a16:creationId xmlns:a16="http://schemas.microsoft.com/office/drawing/2014/main" id="{6D3651C5-CB75-462B-89A6-C3D4EDAEE298}"/>
              </a:ext>
            </a:extLst>
          </p:cNvPr>
          <p:cNvSpPr txBox="1"/>
          <p:nvPr/>
        </p:nvSpPr>
        <p:spPr>
          <a:xfrm>
            <a:off x="7118214" y="6369826"/>
            <a:ext cx="4543103" cy="307777"/>
          </a:xfrm>
          <a:prstGeom prst="rect">
            <a:avLst/>
          </a:prstGeom>
          <a:noFill/>
        </p:spPr>
        <p:txBody>
          <a:bodyPr wrap="none" rtlCol="0">
            <a:spAutoFit/>
          </a:bodyPr>
          <a:lstStyle/>
          <a:p>
            <a:r>
              <a:rPr lang="en-US" sz="1400" dirty="0">
                <a:solidFill>
                  <a:schemeClr val="bg1">
                    <a:lumMod val="65000"/>
                  </a:schemeClr>
                </a:solidFill>
              </a:rPr>
              <a:t>Image Source: http://www.novelcs.com/NCSChemistry.html</a:t>
            </a:r>
          </a:p>
        </p:txBody>
      </p:sp>
    </p:spTree>
    <p:extLst>
      <p:ext uri="{BB962C8B-B14F-4D97-AF65-F5344CB8AC3E}">
        <p14:creationId xmlns:p14="http://schemas.microsoft.com/office/powerpoint/2010/main" val="5166044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8507" y="2380913"/>
            <a:ext cx="7886700" cy="3944023"/>
          </a:xfrm>
        </p:spPr>
        <p:txBody>
          <a:bodyPr>
            <a:noAutofit/>
          </a:bodyPr>
          <a:lstStyle/>
          <a:p>
            <a:r>
              <a:rPr lang="en-US" sz="2400" dirty="0"/>
              <a:t>Alloying of multiple metals</a:t>
            </a:r>
          </a:p>
          <a:p>
            <a:pPr marL="457200" lvl="1" indent="0">
              <a:buNone/>
            </a:pPr>
            <a:r>
              <a:rPr lang="en-US" dirty="0"/>
              <a:t>-  Bronze – Copper + Tin (or Zinc)</a:t>
            </a:r>
          </a:p>
          <a:p>
            <a:pPr marL="457200" lvl="1" indent="0">
              <a:buNone/>
            </a:pPr>
            <a:r>
              <a:rPr lang="en-US" dirty="0"/>
              <a:t>-  Monel – Copper + Nickel</a:t>
            </a:r>
          </a:p>
          <a:p>
            <a:pPr marL="457200" lvl="1" indent="0">
              <a:buNone/>
            </a:pPr>
            <a:r>
              <a:rPr lang="en-US" dirty="0"/>
              <a:t>-  Stainless Steel – Steel (Iron + C) + Chromium with many others</a:t>
            </a:r>
          </a:p>
          <a:p>
            <a:pPr lvl="1"/>
            <a:endParaRPr lang="en-US" dirty="0"/>
          </a:p>
          <a:p>
            <a:r>
              <a:rPr lang="en-US" sz="2400" dirty="0"/>
              <a:t>The surface area</a:t>
            </a:r>
          </a:p>
          <a:p>
            <a:pPr marL="457200" lvl="1" indent="0">
              <a:buNone/>
            </a:pPr>
            <a:r>
              <a:rPr lang="en-US" dirty="0"/>
              <a:t>-  Thin layer deposition</a:t>
            </a:r>
          </a:p>
          <a:p>
            <a:pPr marL="457200" lvl="1" indent="0">
              <a:buNone/>
            </a:pPr>
            <a:r>
              <a:rPr lang="en-US" dirty="0"/>
              <a:t>-  Ultra high area support</a:t>
            </a:r>
          </a:p>
          <a:p>
            <a:pPr lvl="1"/>
            <a:endParaRPr lang="en-US" dirty="0"/>
          </a:p>
          <a:p>
            <a:endParaRPr lang="en-US" sz="2400" dirty="0"/>
          </a:p>
          <a:p>
            <a:pPr lvl="1"/>
            <a:endParaRPr lang="en-US" dirty="0"/>
          </a:p>
        </p:txBody>
      </p:sp>
      <p:sp>
        <p:nvSpPr>
          <p:cNvPr id="4" name="TextBox 3"/>
          <p:cNvSpPr txBox="1"/>
          <p:nvPr/>
        </p:nvSpPr>
        <p:spPr>
          <a:xfrm>
            <a:off x="845005" y="1549916"/>
            <a:ext cx="8414989" cy="830997"/>
          </a:xfrm>
          <a:prstGeom prst="rect">
            <a:avLst/>
          </a:prstGeom>
          <a:noFill/>
        </p:spPr>
        <p:txBody>
          <a:bodyPr wrap="square" rtlCol="0">
            <a:spAutoFit/>
          </a:bodyPr>
          <a:lstStyle/>
          <a:p>
            <a:r>
              <a:rPr lang="en-US" sz="2400" dirty="0">
                <a:latin typeface="Calibri Regular" charset="0"/>
              </a:rPr>
              <a:t>In addition to moving away from precious metals, scientists use metal alloys for synergistic effect:</a:t>
            </a:r>
          </a:p>
        </p:txBody>
      </p:sp>
      <p:sp>
        <p:nvSpPr>
          <p:cNvPr id="5" name="Title 4"/>
          <p:cNvSpPr>
            <a:spLocks noGrp="1"/>
          </p:cNvSpPr>
          <p:nvPr>
            <p:ph type="title"/>
          </p:nvPr>
        </p:nvSpPr>
        <p:spPr>
          <a:xfrm>
            <a:off x="510797" y="335585"/>
            <a:ext cx="9162121" cy="929898"/>
          </a:xfrm>
        </p:spPr>
        <p:txBody>
          <a:bodyPr>
            <a:normAutofit/>
          </a:bodyPr>
          <a:lstStyle/>
          <a:p>
            <a:pPr marL="365125"/>
            <a:r>
              <a:rPr lang="en-US" sz="4000" dirty="0">
                <a:latin typeface="+mn-lt"/>
              </a:rPr>
              <a:t>Other catalyst improvements: alloys</a:t>
            </a:r>
          </a:p>
        </p:txBody>
      </p:sp>
    </p:spTree>
    <p:extLst>
      <p:ext uri="{BB962C8B-B14F-4D97-AF65-F5344CB8AC3E}">
        <p14:creationId xmlns:p14="http://schemas.microsoft.com/office/powerpoint/2010/main" val="3845498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0802" y="465471"/>
            <a:ext cx="8884920" cy="646331"/>
          </a:xfrm>
          <a:prstGeom prst="rect">
            <a:avLst/>
          </a:prstGeom>
          <a:noFill/>
        </p:spPr>
        <p:txBody>
          <a:bodyPr wrap="square" rtlCol="0">
            <a:spAutoFit/>
          </a:bodyPr>
          <a:lstStyle/>
          <a:p>
            <a:pPr marL="365125">
              <a:lnSpc>
                <a:spcPct val="90000"/>
              </a:lnSpc>
            </a:pPr>
            <a:r>
              <a:rPr lang="en-US" sz="4000" dirty="0">
                <a:solidFill>
                  <a:schemeClr val="tx1">
                    <a:lumMod val="75000"/>
                    <a:lumOff val="25000"/>
                  </a:schemeClr>
                </a:solidFill>
              </a:rPr>
              <a:t>Catalysis Drives the Chemical Industry</a:t>
            </a:r>
          </a:p>
        </p:txBody>
      </p:sp>
      <p:sp>
        <p:nvSpPr>
          <p:cNvPr id="4" name="CaixaDeTexto 3">
            <a:extLst>
              <a:ext uri="{FF2B5EF4-FFF2-40B4-BE49-F238E27FC236}">
                <a16:creationId xmlns:a16="http://schemas.microsoft.com/office/drawing/2014/main" id="{3CF70B1F-FF60-43F3-8F26-BA9BD6F49149}"/>
              </a:ext>
            </a:extLst>
          </p:cNvPr>
          <p:cNvSpPr txBox="1"/>
          <p:nvPr/>
        </p:nvSpPr>
        <p:spPr>
          <a:xfrm>
            <a:off x="9166692" y="6495344"/>
            <a:ext cx="2277162" cy="307777"/>
          </a:xfrm>
          <a:prstGeom prst="rect">
            <a:avLst/>
          </a:prstGeom>
          <a:noFill/>
        </p:spPr>
        <p:txBody>
          <a:bodyPr wrap="none" rtlCol="0">
            <a:spAutoFit/>
          </a:bodyPr>
          <a:lstStyle/>
          <a:p>
            <a:r>
              <a:rPr lang="en-US" sz="1400" dirty="0"/>
              <a:t>Source: Wikipedia Commons</a:t>
            </a:r>
          </a:p>
        </p:txBody>
      </p:sp>
      <p:pic>
        <p:nvPicPr>
          <p:cNvPr id="9" name="Picture 8"/>
          <p:cNvPicPr>
            <a:picLocks noChangeAspect="1"/>
          </p:cNvPicPr>
          <p:nvPr/>
        </p:nvPicPr>
        <p:blipFill>
          <a:blip r:embed="rId2"/>
          <a:stretch>
            <a:fillRect/>
          </a:stretch>
        </p:blipFill>
        <p:spPr>
          <a:xfrm>
            <a:off x="8560323" y="2228436"/>
            <a:ext cx="1222439" cy="1968334"/>
          </a:xfrm>
          <a:prstGeom prst="rect">
            <a:avLst/>
          </a:prstGeom>
        </p:spPr>
      </p:pic>
      <p:pic>
        <p:nvPicPr>
          <p:cNvPr id="10" name="Picture 9"/>
          <p:cNvPicPr>
            <a:picLocks noChangeAspect="1"/>
          </p:cNvPicPr>
          <p:nvPr/>
        </p:nvPicPr>
        <p:blipFill>
          <a:blip r:embed="rId3"/>
          <a:stretch>
            <a:fillRect/>
          </a:stretch>
        </p:blipFill>
        <p:spPr>
          <a:xfrm>
            <a:off x="3565937" y="2111481"/>
            <a:ext cx="1965050" cy="2064546"/>
          </a:xfrm>
          <a:prstGeom prst="rect">
            <a:avLst/>
          </a:prstGeom>
        </p:spPr>
      </p:pic>
      <p:pic>
        <p:nvPicPr>
          <p:cNvPr id="11" name="Picture 10"/>
          <p:cNvPicPr>
            <a:picLocks noChangeAspect="1"/>
          </p:cNvPicPr>
          <p:nvPr/>
        </p:nvPicPr>
        <p:blipFill>
          <a:blip r:embed="rId4"/>
          <a:stretch>
            <a:fillRect/>
          </a:stretch>
        </p:blipFill>
        <p:spPr>
          <a:xfrm>
            <a:off x="6247302" y="1999241"/>
            <a:ext cx="1926188" cy="2154719"/>
          </a:xfrm>
          <a:prstGeom prst="rect">
            <a:avLst/>
          </a:prstGeom>
        </p:spPr>
      </p:pic>
      <p:sp>
        <p:nvSpPr>
          <p:cNvPr id="12" name="TextBox 11"/>
          <p:cNvSpPr txBox="1"/>
          <p:nvPr/>
        </p:nvSpPr>
        <p:spPr>
          <a:xfrm>
            <a:off x="8518660" y="4462401"/>
            <a:ext cx="1890261" cy="369332"/>
          </a:xfrm>
          <a:prstGeom prst="rect">
            <a:avLst/>
          </a:prstGeom>
          <a:noFill/>
          <a:ln w="25400">
            <a:noFill/>
          </a:ln>
        </p:spPr>
        <p:txBody>
          <a:bodyPr wrap="none" rtlCol="0">
            <a:spAutoFit/>
          </a:bodyPr>
          <a:lstStyle/>
          <a:p>
            <a:r>
              <a:rPr lang="en-US" dirty="0">
                <a:latin typeface="Arial" charset="0"/>
                <a:ea typeface="Arial" charset="0"/>
                <a:cs typeface="Arial" charset="0"/>
              </a:rPr>
              <a:t>Pharmaceuticals</a:t>
            </a:r>
          </a:p>
        </p:txBody>
      </p:sp>
      <p:sp>
        <p:nvSpPr>
          <p:cNvPr id="13" name="TextBox 12"/>
          <p:cNvSpPr txBox="1"/>
          <p:nvPr/>
        </p:nvSpPr>
        <p:spPr>
          <a:xfrm>
            <a:off x="3694259" y="4464883"/>
            <a:ext cx="1723549" cy="369332"/>
          </a:xfrm>
          <a:prstGeom prst="rect">
            <a:avLst/>
          </a:prstGeom>
          <a:noFill/>
          <a:ln w="25400">
            <a:noFill/>
          </a:ln>
        </p:spPr>
        <p:txBody>
          <a:bodyPr wrap="none" rtlCol="0">
            <a:spAutoFit/>
          </a:bodyPr>
          <a:lstStyle/>
          <a:p>
            <a:r>
              <a:rPr lang="en-US" dirty="0">
                <a:latin typeface="Arial" charset="0"/>
                <a:ea typeface="Arial" charset="0"/>
                <a:cs typeface="Arial" charset="0"/>
              </a:rPr>
              <a:t>Fine chemicals</a:t>
            </a:r>
          </a:p>
        </p:txBody>
      </p:sp>
      <p:grpSp>
        <p:nvGrpSpPr>
          <p:cNvPr id="14" name="Group 13"/>
          <p:cNvGrpSpPr/>
          <p:nvPr/>
        </p:nvGrpSpPr>
        <p:grpSpPr>
          <a:xfrm>
            <a:off x="1751095" y="2181800"/>
            <a:ext cx="1477642" cy="2652417"/>
            <a:chOff x="391239" y="1812387"/>
            <a:chExt cx="1970189" cy="3536556"/>
          </a:xfrm>
        </p:grpSpPr>
        <p:pic>
          <p:nvPicPr>
            <p:cNvPr id="15" name="Picture 1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1239" y="1812387"/>
              <a:ext cx="1696121" cy="2597344"/>
            </a:xfrm>
            <a:prstGeom prst="rect">
              <a:avLst/>
            </a:prstGeom>
          </p:spPr>
        </p:pic>
        <p:sp>
          <p:nvSpPr>
            <p:cNvPr id="16" name="TextBox 15"/>
            <p:cNvSpPr txBox="1"/>
            <p:nvPr/>
          </p:nvSpPr>
          <p:spPr>
            <a:xfrm>
              <a:off x="713114" y="4856500"/>
              <a:ext cx="1648314" cy="492443"/>
            </a:xfrm>
            <a:prstGeom prst="rect">
              <a:avLst/>
            </a:prstGeom>
            <a:noFill/>
            <a:ln w="25400">
              <a:noFill/>
            </a:ln>
          </p:spPr>
          <p:txBody>
            <a:bodyPr wrap="none" rtlCol="0">
              <a:spAutoFit/>
            </a:bodyPr>
            <a:lstStyle/>
            <a:p>
              <a:r>
                <a:rPr lang="en-US" dirty="0">
                  <a:latin typeface="Arial" charset="0"/>
                  <a:ea typeface="Arial" charset="0"/>
                  <a:cs typeface="Arial" charset="0"/>
                </a:rPr>
                <a:t>Petroleum</a:t>
              </a:r>
            </a:p>
          </p:txBody>
        </p:sp>
      </p:grpSp>
      <p:sp>
        <p:nvSpPr>
          <p:cNvPr id="17" name="TextBox 16"/>
          <p:cNvSpPr txBox="1"/>
          <p:nvPr/>
        </p:nvSpPr>
        <p:spPr>
          <a:xfrm>
            <a:off x="6120434" y="4464883"/>
            <a:ext cx="2223686" cy="369332"/>
          </a:xfrm>
          <a:prstGeom prst="rect">
            <a:avLst/>
          </a:prstGeom>
          <a:noFill/>
          <a:ln w="25400">
            <a:noFill/>
          </a:ln>
        </p:spPr>
        <p:txBody>
          <a:bodyPr wrap="none" rtlCol="0">
            <a:spAutoFit/>
          </a:bodyPr>
          <a:lstStyle/>
          <a:p>
            <a:r>
              <a:rPr lang="en-US" dirty="0">
                <a:latin typeface="Arial" charset="0"/>
                <a:ea typeface="Arial" charset="0"/>
                <a:cs typeface="Arial" charset="0"/>
              </a:rPr>
              <a:t>Consumer Products</a:t>
            </a:r>
          </a:p>
        </p:txBody>
      </p:sp>
      <p:sp>
        <p:nvSpPr>
          <p:cNvPr id="18" name="TextBox 17"/>
          <p:cNvSpPr txBox="1"/>
          <p:nvPr/>
        </p:nvSpPr>
        <p:spPr>
          <a:xfrm>
            <a:off x="2272142" y="5175706"/>
            <a:ext cx="7603538" cy="369332"/>
          </a:xfrm>
          <a:prstGeom prst="rect">
            <a:avLst/>
          </a:prstGeom>
          <a:noFill/>
          <a:ln w="25400">
            <a:solidFill>
              <a:srgbClr val="00B050"/>
            </a:solidFill>
          </a:ln>
        </p:spPr>
        <p:txBody>
          <a:bodyPr wrap="square" rtlCol="0">
            <a:spAutoFit/>
          </a:bodyPr>
          <a:lstStyle/>
          <a:p>
            <a:pPr algn="ctr"/>
            <a:r>
              <a:rPr lang="en-US" dirty="0">
                <a:latin typeface="Arial" charset="0"/>
                <a:ea typeface="Arial" charset="0"/>
                <a:cs typeface="Arial" charset="0"/>
              </a:rPr>
              <a:t>Catalytic processes contribute to more than 35% of global  GDP</a:t>
            </a:r>
          </a:p>
        </p:txBody>
      </p:sp>
    </p:spTree>
    <p:extLst>
      <p:ext uri="{BB962C8B-B14F-4D97-AF65-F5344CB8AC3E}">
        <p14:creationId xmlns:p14="http://schemas.microsoft.com/office/powerpoint/2010/main" val="121986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91405-0E79-964D-B2F8-B9B55BD988B8}"/>
              </a:ext>
            </a:extLst>
          </p:cNvPr>
          <p:cNvSpPr>
            <a:spLocks noGrp="1"/>
          </p:cNvSpPr>
          <p:nvPr>
            <p:ph type="title"/>
          </p:nvPr>
        </p:nvSpPr>
        <p:spPr/>
        <p:txBody>
          <a:bodyPr>
            <a:normAutofit/>
          </a:bodyPr>
          <a:lstStyle/>
          <a:p>
            <a:r>
              <a:rPr lang="en-US" sz="4000" dirty="0">
                <a:latin typeface="+mn-lt"/>
              </a:rPr>
              <a:t>Outline</a:t>
            </a:r>
          </a:p>
        </p:txBody>
      </p:sp>
      <p:sp>
        <p:nvSpPr>
          <p:cNvPr id="3" name="Content Placeholder 2">
            <a:extLst>
              <a:ext uri="{FF2B5EF4-FFF2-40B4-BE49-F238E27FC236}">
                <a16:creationId xmlns:a16="http://schemas.microsoft.com/office/drawing/2014/main" id="{7B374ADA-E9B7-A64A-AF53-7439675D3183}"/>
              </a:ext>
            </a:extLst>
          </p:cNvPr>
          <p:cNvSpPr>
            <a:spLocks noGrp="1"/>
          </p:cNvSpPr>
          <p:nvPr>
            <p:ph idx="1"/>
          </p:nvPr>
        </p:nvSpPr>
        <p:spPr/>
        <p:txBody>
          <a:bodyPr>
            <a:normAutofit/>
          </a:bodyPr>
          <a:lstStyle/>
          <a:p>
            <a:r>
              <a:rPr lang="en-US" sz="2400" dirty="0"/>
              <a:t>What is Catalysis?</a:t>
            </a:r>
          </a:p>
          <a:p>
            <a:r>
              <a:rPr lang="en-US" sz="2400" dirty="0"/>
              <a:t>Why its important and improves performance</a:t>
            </a:r>
          </a:p>
          <a:p>
            <a:r>
              <a:rPr lang="en-US" sz="2400" dirty="0"/>
              <a:t>Categories of Catalysis</a:t>
            </a:r>
          </a:p>
          <a:p>
            <a:pPr lvl="1"/>
            <a:r>
              <a:rPr lang="en-US" dirty="0"/>
              <a:t>Homogeneous vs. Heterogeneous</a:t>
            </a:r>
          </a:p>
          <a:p>
            <a:r>
              <a:rPr lang="en-US" sz="2400" dirty="0"/>
              <a:t>Greener Alternatives for Catalysis</a:t>
            </a:r>
          </a:p>
          <a:p>
            <a:r>
              <a:rPr lang="en-US" sz="2400" dirty="0"/>
              <a:t>Current Trends for the Next Generation of Catalysts</a:t>
            </a:r>
          </a:p>
          <a:p>
            <a:r>
              <a:rPr lang="en-US" sz="2400" dirty="0">
                <a:solidFill>
                  <a:schemeClr val="accent2"/>
                </a:solidFill>
              </a:rPr>
              <a:t>Additional applications for catalysts</a:t>
            </a:r>
          </a:p>
          <a:p>
            <a:endParaRPr lang="en-US" sz="2400" dirty="0"/>
          </a:p>
        </p:txBody>
      </p:sp>
    </p:spTree>
    <p:extLst>
      <p:ext uri="{BB962C8B-B14F-4D97-AF65-F5344CB8AC3E}">
        <p14:creationId xmlns:p14="http://schemas.microsoft.com/office/powerpoint/2010/main" val="31514764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Automotive Industry</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a:xfrm>
            <a:off x="6224587" y="1700213"/>
            <a:ext cx="4838700" cy="4286865"/>
          </a:xfrm>
        </p:spPr>
        <p:txBody>
          <a:bodyPr>
            <a:normAutofit fontScale="92500"/>
          </a:bodyPr>
          <a:lstStyle/>
          <a:p>
            <a:pPr marL="0" indent="0">
              <a:buNone/>
            </a:pPr>
            <a:r>
              <a:rPr lang="en-US" u="sng" dirty="0"/>
              <a:t>Composition of parts:</a:t>
            </a:r>
          </a:p>
          <a:p>
            <a:r>
              <a:rPr lang="en-US" dirty="0"/>
              <a:t>Ceramic support with heat shield. Provides strength and stability over a wide range of temperatures</a:t>
            </a:r>
          </a:p>
          <a:p>
            <a:r>
              <a:rPr lang="en-US" dirty="0"/>
              <a:t>A </a:t>
            </a:r>
            <a:r>
              <a:rPr lang="en-US" dirty="0" err="1"/>
              <a:t>washcoat</a:t>
            </a:r>
            <a:r>
              <a:rPr lang="en-US" dirty="0"/>
              <a:t>, which facilitates high surface area for the catalyst</a:t>
            </a:r>
          </a:p>
          <a:p>
            <a:r>
              <a:rPr lang="en-US" dirty="0"/>
              <a:t>Active catalyst: Pt, </a:t>
            </a:r>
            <a:r>
              <a:rPr lang="en-US" dirty="0" err="1"/>
              <a:t>Pd</a:t>
            </a:r>
            <a:r>
              <a:rPr lang="en-US" dirty="0"/>
              <a:t>, and Rh</a:t>
            </a:r>
          </a:p>
          <a:p>
            <a:r>
              <a:rPr lang="en-US" dirty="0"/>
              <a:t>High quality steel to house and support the converter</a:t>
            </a:r>
          </a:p>
        </p:txBody>
      </p:sp>
      <p:pic>
        <p:nvPicPr>
          <p:cNvPr id="4" name="Picture 3">
            <a:extLst>
              <a:ext uri="{FF2B5EF4-FFF2-40B4-BE49-F238E27FC236}">
                <a16:creationId xmlns:a16="http://schemas.microsoft.com/office/drawing/2014/main" id="{1E09DD23-EA40-6047-9D06-33624CBE9002}"/>
              </a:ext>
            </a:extLst>
          </p:cNvPr>
          <p:cNvPicPr>
            <a:picLocks noChangeAspect="1"/>
          </p:cNvPicPr>
          <p:nvPr/>
        </p:nvPicPr>
        <p:blipFill>
          <a:blip r:embed="rId2"/>
          <a:stretch>
            <a:fillRect/>
          </a:stretch>
        </p:blipFill>
        <p:spPr>
          <a:xfrm>
            <a:off x="838200" y="2071688"/>
            <a:ext cx="4604766" cy="3132494"/>
          </a:xfrm>
          <a:prstGeom prst="rect">
            <a:avLst/>
          </a:prstGeom>
        </p:spPr>
      </p:pic>
      <p:sp>
        <p:nvSpPr>
          <p:cNvPr id="5" name="Rectangle 4">
            <a:extLst>
              <a:ext uri="{FF2B5EF4-FFF2-40B4-BE49-F238E27FC236}">
                <a16:creationId xmlns:a16="http://schemas.microsoft.com/office/drawing/2014/main" id="{4DFCF57E-D723-C140-8593-17C0D305B9A2}"/>
              </a:ext>
            </a:extLst>
          </p:cNvPr>
          <p:cNvSpPr/>
          <p:nvPr/>
        </p:nvSpPr>
        <p:spPr>
          <a:xfrm>
            <a:off x="8420100" y="6436654"/>
            <a:ext cx="3595688" cy="246221"/>
          </a:xfrm>
          <a:prstGeom prst="rect">
            <a:avLst/>
          </a:prstGeom>
        </p:spPr>
        <p:txBody>
          <a:bodyPr wrap="square">
            <a:spAutoFit/>
          </a:bodyPr>
          <a:lstStyle/>
          <a:p>
            <a:r>
              <a:rPr lang="en-US" sz="1000" dirty="0">
                <a:solidFill>
                  <a:schemeClr val="bg1">
                    <a:lumMod val="75000"/>
                  </a:schemeClr>
                </a:solidFill>
              </a:rPr>
              <a:t>https://</a:t>
            </a:r>
            <a:r>
              <a:rPr lang="en-US" sz="1000" dirty="0" err="1">
                <a:solidFill>
                  <a:schemeClr val="bg1">
                    <a:lumMod val="75000"/>
                  </a:schemeClr>
                </a:solidFill>
              </a:rPr>
              <a:t>commons.wikimedia.org</a:t>
            </a:r>
            <a:r>
              <a:rPr lang="en-US" sz="1000" dirty="0">
                <a:solidFill>
                  <a:schemeClr val="bg1">
                    <a:lumMod val="75000"/>
                  </a:schemeClr>
                </a:solidFill>
              </a:rPr>
              <a:t>/wiki/</a:t>
            </a:r>
            <a:r>
              <a:rPr lang="en-US" sz="1000" dirty="0" err="1">
                <a:solidFill>
                  <a:schemeClr val="bg1">
                    <a:lumMod val="75000"/>
                  </a:schemeClr>
                </a:solidFill>
              </a:rPr>
              <a:t>File:Catalyticconverter.jpg</a:t>
            </a:r>
            <a:endParaRPr lang="en-US" sz="1000" dirty="0">
              <a:solidFill>
                <a:schemeClr val="bg1">
                  <a:lumMod val="75000"/>
                </a:schemeClr>
              </a:solidFill>
            </a:endParaRPr>
          </a:p>
        </p:txBody>
      </p:sp>
    </p:spTree>
    <p:extLst>
      <p:ext uri="{BB962C8B-B14F-4D97-AF65-F5344CB8AC3E}">
        <p14:creationId xmlns:p14="http://schemas.microsoft.com/office/powerpoint/2010/main" val="38464235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Automotive Industry</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a:xfrm>
            <a:off x="838200" y="1714501"/>
            <a:ext cx="8191500" cy="585787"/>
          </a:xfrm>
        </p:spPr>
        <p:txBody>
          <a:bodyPr/>
          <a:lstStyle/>
          <a:p>
            <a:pPr marL="0" indent="0">
              <a:buNone/>
            </a:pPr>
            <a:r>
              <a:rPr lang="en-US" u="sng" dirty="0"/>
              <a:t>Some reactions happening in the catalytic converter:</a:t>
            </a:r>
          </a:p>
          <a:p>
            <a:pPr marL="0" indent="0">
              <a:buNone/>
            </a:pPr>
            <a:endParaRPr lang="en-US" dirty="0"/>
          </a:p>
        </p:txBody>
      </p:sp>
      <p:sp>
        <p:nvSpPr>
          <p:cNvPr id="6" name="TextBox 5">
            <a:extLst>
              <a:ext uri="{FF2B5EF4-FFF2-40B4-BE49-F238E27FC236}">
                <a16:creationId xmlns:a16="http://schemas.microsoft.com/office/drawing/2014/main" id="{D4D91CDA-E356-974C-A971-BC87C9C2E304}"/>
              </a:ext>
            </a:extLst>
          </p:cNvPr>
          <p:cNvSpPr txBox="1"/>
          <p:nvPr/>
        </p:nvSpPr>
        <p:spPr>
          <a:xfrm>
            <a:off x="1200151" y="2383312"/>
            <a:ext cx="2890407" cy="3970318"/>
          </a:xfrm>
          <a:prstGeom prst="rect">
            <a:avLst/>
          </a:prstGeom>
          <a:noFill/>
        </p:spPr>
        <p:txBody>
          <a:bodyPr wrap="none" rtlCol="0">
            <a:spAutoFit/>
          </a:bodyPr>
          <a:lstStyle/>
          <a:p>
            <a:r>
              <a:rPr lang="en-US" sz="2800" dirty="0"/>
              <a:t>2 NO + 2 CO</a:t>
            </a:r>
          </a:p>
          <a:p>
            <a:endParaRPr lang="en-US" sz="2800" dirty="0"/>
          </a:p>
          <a:p>
            <a:r>
              <a:rPr lang="en-US" sz="2800" dirty="0"/>
              <a:t>Hydrocarbon + NO</a:t>
            </a:r>
          </a:p>
          <a:p>
            <a:endParaRPr lang="en-US" sz="2800" dirty="0"/>
          </a:p>
          <a:p>
            <a:r>
              <a:rPr lang="en-US" sz="2800" dirty="0"/>
              <a:t>2 NO</a:t>
            </a:r>
            <a:r>
              <a:rPr lang="en-US" sz="2800" baseline="-25000" dirty="0"/>
              <a:t>2</a:t>
            </a:r>
            <a:r>
              <a:rPr lang="en-US" sz="2800" dirty="0"/>
              <a:t> + 4 CO</a:t>
            </a:r>
          </a:p>
          <a:p>
            <a:endParaRPr lang="en-US" sz="2800" dirty="0"/>
          </a:p>
          <a:p>
            <a:r>
              <a:rPr lang="en-US" sz="2800" dirty="0"/>
              <a:t>Hydrocarbon + O</a:t>
            </a:r>
            <a:r>
              <a:rPr lang="en-US" sz="2800" baseline="-25000" dirty="0"/>
              <a:t>2</a:t>
            </a:r>
          </a:p>
          <a:p>
            <a:endParaRPr lang="en-US" sz="2800" dirty="0"/>
          </a:p>
          <a:p>
            <a:r>
              <a:rPr lang="en-US" sz="2800" dirty="0"/>
              <a:t>2 CO + O</a:t>
            </a:r>
            <a:r>
              <a:rPr lang="en-US" sz="2800" baseline="-25000" dirty="0"/>
              <a:t>2</a:t>
            </a:r>
          </a:p>
        </p:txBody>
      </p:sp>
      <p:cxnSp>
        <p:nvCxnSpPr>
          <p:cNvPr id="8" name="Straight Arrow Connector 7">
            <a:extLst>
              <a:ext uri="{FF2B5EF4-FFF2-40B4-BE49-F238E27FC236}">
                <a16:creationId xmlns:a16="http://schemas.microsoft.com/office/drawing/2014/main" id="{4CE6CB00-DAC5-614F-867B-CBB1575C22FF}"/>
              </a:ext>
            </a:extLst>
          </p:cNvPr>
          <p:cNvCxnSpPr/>
          <p:nvPr/>
        </p:nvCxnSpPr>
        <p:spPr>
          <a:xfrm>
            <a:off x="4572007" y="2671763"/>
            <a:ext cx="16002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EA5844D-6B75-7641-BBAE-71C00B1B1E86}"/>
              </a:ext>
            </a:extLst>
          </p:cNvPr>
          <p:cNvCxnSpPr/>
          <p:nvPr/>
        </p:nvCxnSpPr>
        <p:spPr>
          <a:xfrm>
            <a:off x="4572007" y="3538538"/>
            <a:ext cx="16002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48E1B36-D7AD-B841-B105-8C782372AE3D}"/>
              </a:ext>
            </a:extLst>
          </p:cNvPr>
          <p:cNvCxnSpPr/>
          <p:nvPr/>
        </p:nvCxnSpPr>
        <p:spPr>
          <a:xfrm>
            <a:off x="4572007" y="4344659"/>
            <a:ext cx="16002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D2DC312-C7A7-8C4E-8A2F-0E51F92562ED}"/>
              </a:ext>
            </a:extLst>
          </p:cNvPr>
          <p:cNvCxnSpPr/>
          <p:nvPr/>
        </p:nvCxnSpPr>
        <p:spPr>
          <a:xfrm>
            <a:off x="4572007" y="5268584"/>
            <a:ext cx="16002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5CD4763-893D-B141-93D3-B1259A7D7D40}"/>
              </a:ext>
            </a:extLst>
          </p:cNvPr>
          <p:cNvCxnSpPr/>
          <p:nvPr/>
        </p:nvCxnSpPr>
        <p:spPr>
          <a:xfrm>
            <a:off x="4572007" y="6063921"/>
            <a:ext cx="16002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1F2C055-F3B5-8840-B045-565D7BB715CB}"/>
              </a:ext>
            </a:extLst>
          </p:cNvPr>
          <p:cNvSpPr txBox="1"/>
          <p:nvPr/>
        </p:nvSpPr>
        <p:spPr>
          <a:xfrm>
            <a:off x="4876807" y="2306808"/>
            <a:ext cx="920445" cy="369332"/>
          </a:xfrm>
          <a:prstGeom prst="rect">
            <a:avLst/>
          </a:prstGeom>
          <a:noFill/>
        </p:spPr>
        <p:txBody>
          <a:bodyPr wrap="none" rtlCol="0">
            <a:spAutoFit/>
          </a:bodyPr>
          <a:lstStyle/>
          <a:p>
            <a:r>
              <a:rPr lang="en-US" dirty="0"/>
              <a:t>Catalyst</a:t>
            </a:r>
          </a:p>
        </p:txBody>
      </p:sp>
      <p:sp>
        <p:nvSpPr>
          <p:cNvPr id="14" name="TextBox 13">
            <a:extLst>
              <a:ext uri="{FF2B5EF4-FFF2-40B4-BE49-F238E27FC236}">
                <a16:creationId xmlns:a16="http://schemas.microsoft.com/office/drawing/2014/main" id="{2599413D-ED47-1E4A-8CDF-FE83A39F5056}"/>
              </a:ext>
            </a:extLst>
          </p:cNvPr>
          <p:cNvSpPr txBox="1"/>
          <p:nvPr/>
        </p:nvSpPr>
        <p:spPr>
          <a:xfrm>
            <a:off x="4876807" y="3200848"/>
            <a:ext cx="920445" cy="369332"/>
          </a:xfrm>
          <a:prstGeom prst="rect">
            <a:avLst/>
          </a:prstGeom>
          <a:noFill/>
        </p:spPr>
        <p:txBody>
          <a:bodyPr wrap="none" rtlCol="0">
            <a:spAutoFit/>
          </a:bodyPr>
          <a:lstStyle/>
          <a:p>
            <a:r>
              <a:rPr lang="en-US" dirty="0"/>
              <a:t>Catalyst</a:t>
            </a:r>
          </a:p>
        </p:txBody>
      </p:sp>
      <p:sp>
        <p:nvSpPr>
          <p:cNvPr id="15" name="TextBox 14">
            <a:extLst>
              <a:ext uri="{FF2B5EF4-FFF2-40B4-BE49-F238E27FC236}">
                <a16:creationId xmlns:a16="http://schemas.microsoft.com/office/drawing/2014/main" id="{683BD576-305C-5F46-81BB-3FAB1A492AB2}"/>
              </a:ext>
            </a:extLst>
          </p:cNvPr>
          <p:cNvSpPr txBox="1"/>
          <p:nvPr/>
        </p:nvSpPr>
        <p:spPr>
          <a:xfrm>
            <a:off x="4911884" y="3958608"/>
            <a:ext cx="920445" cy="369332"/>
          </a:xfrm>
          <a:prstGeom prst="rect">
            <a:avLst/>
          </a:prstGeom>
          <a:noFill/>
        </p:spPr>
        <p:txBody>
          <a:bodyPr wrap="none" rtlCol="0">
            <a:spAutoFit/>
          </a:bodyPr>
          <a:lstStyle/>
          <a:p>
            <a:r>
              <a:rPr lang="en-US" dirty="0"/>
              <a:t>Catalyst</a:t>
            </a:r>
          </a:p>
        </p:txBody>
      </p:sp>
      <p:sp>
        <p:nvSpPr>
          <p:cNvPr id="16" name="TextBox 15">
            <a:extLst>
              <a:ext uri="{FF2B5EF4-FFF2-40B4-BE49-F238E27FC236}">
                <a16:creationId xmlns:a16="http://schemas.microsoft.com/office/drawing/2014/main" id="{0DB5F96E-36AB-3941-BA9E-41722CD492E0}"/>
              </a:ext>
            </a:extLst>
          </p:cNvPr>
          <p:cNvSpPr txBox="1"/>
          <p:nvPr/>
        </p:nvSpPr>
        <p:spPr>
          <a:xfrm>
            <a:off x="4876807" y="4882532"/>
            <a:ext cx="920445" cy="369332"/>
          </a:xfrm>
          <a:prstGeom prst="rect">
            <a:avLst/>
          </a:prstGeom>
          <a:noFill/>
        </p:spPr>
        <p:txBody>
          <a:bodyPr wrap="none" rtlCol="0">
            <a:spAutoFit/>
          </a:bodyPr>
          <a:lstStyle/>
          <a:p>
            <a:r>
              <a:rPr lang="en-US" dirty="0"/>
              <a:t>Catalyst</a:t>
            </a:r>
          </a:p>
        </p:txBody>
      </p:sp>
      <p:sp>
        <p:nvSpPr>
          <p:cNvPr id="17" name="TextBox 16">
            <a:extLst>
              <a:ext uri="{FF2B5EF4-FFF2-40B4-BE49-F238E27FC236}">
                <a16:creationId xmlns:a16="http://schemas.microsoft.com/office/drawing/2014/main" id="{88B27BE3-877D-5F4C-ACFF-A290FF21C327}"/>
              </a:ext>
            </a:extLst>
          </p:cNvPr>
          <p:cNvSpPr txBox="1"/>
          <p:nvPr/>
        </p:nvSpPr>
        <p:spPr>
          <a:xfrm>
            <a:off x="4911884" y="5677868"/>
            <a:ext cx="920445" cy="369332"/>
          </a:xfrm>
          <a:prstGeom prst="rect">
            <a:avLst/>
          </a:prstGeom>
          <a:noFill/>
        </p:spPr>
        <p:txBody>
          <a:bodyPr wrap="none" rtlCol="0">
            <a:spAutoFit/>
          </a:bodyPr>
          <a:lstStyle/>
          <a:p>
            <a:r>
              <a:rPr lang="en-US" dirty="0"/>
              <a:t>Catalyst</a:t>
            </a:r>
          </a:p>
        </p:txBody>
      </p:sp>
      <p:sp>
        <p:nvSpPr>
          <p:cNvPr id="18" name="TextBox 17">
            <a:extLst>
              <a:ext uri="{FF2B5EF4-FFF2-40B4-BE49-F238E27FC236}">
                <a16:creationId xmlns:a16="http://schemas.microsoft.com/office/drawing/2014/main" id="{772129D2-C991-874C-A24F-F65619F7934A}"/>
              </a:ext>
            </a:extLst>
          </p:cNvPr>
          <p:cNvSpPr txBox="1"/>
          <p:nvPr/>
        </p:nvSpPr>
        <p:spPr>
          <a:xfrm>
            <a:off x="6656240" y="2300288"/>
            <a:ext cx="2436949" cy="3970318"/>
          </a:xfrm>
          <a:prstGeom prst="rect">
            <a:avLst/>
          </a:prstGeom>
          <a:noFill/>
        </p:spPr>
        <p:txBody>
          <a:bodyPr wrap="none" rtlCol="0">
            <a:spAutoFit/>
          </a:bodyPr>
          <a:lstStyle/>
          <a:p>
            <a:r>
              <a:rPr lang="en-US" sz="2800" dirty="0"/>
              <a:t>N</a:t>
            </a:r>
            <a:r>
              <a:rPr lang="en-US" sz="2800" baseline="-25000" dirty="0"/>
              <a:t>2</a:t>
            </a:r>
            <a:r>
              <a:rPr lang="en-US" sz="2800" dirty="0"/>
              <a:t> + 2CO</a:t>
            </a:r>
            <a:r>
              <a:rPr lang="en-US" sz="2800" baseline="-25000" dirty="0"/>
              <a:t>2</a:t>
            </a:r>
          </a:p>
          <a:p>
            <a:endParaRPr lang="en-US" sz="2800" dirty="0"/>
          </a:p>
          <a:p>
            <a:r>
              <a:rPr lang="en-US" sz="2800" dirty="0"/>
              <a:t>N</a:t>
            </a:r>
            <a:r>
              <a:rPr lang="en-US" sz="2800" baseline="-25000" dirty="0"/>
              <a:t>2</a:t>
            </a:r>
            <a:r>
              <a:rPr lang="en-US" sz="2800" dirty="0"/>
              <a:t> +  CO</a:t>
            </a:r>
            <a:r>
              <a:rPr lang="en-US" sz="2800" baseline="-25000" dirty="0"/>
              <a:t>2</a:t>
            </a:r>
            <a:r>
              <a:rPr lang="en-US" sz="2800" dirty="0"/>
              <a:t> + H</a:t>
            </a:r>
            <a:r>
              <a:rPr lang="en-US" sz="2800" baseline="-25000" dirty="0"/>
              <a:t>2</a:t>
            </a:r>
            <a:r>
              <a:rPr lang="en-US" sz="2800" dirty="0"/>
              <a:t>O</a:t>
            </a:r>
          </a:p>
          <a:p>
            <a:endParaRPr lang="en-US" sz="2800" dirty="0"/>
          </a:p>
          <a:p>
            <a:r>
              <a:rPr lang="en-US" sz="2800" dirty="0"/>
              <a:t>N</a:t>
            </a:r>
            <a:r>
              <a:rPr lang="en-US" sz="2800" baseline="-25000" dirty="0"/>
              <a:t>2</a:t>
            </a:r>
            <a:r>
              <a:rPr lang="en-US" sz="2800" dirty="0"/>
              <a:t> + 4CO</a:t>
            </a:r>
            <a:r>
              <a:rPr lang="en-US" sz="2800" baseline="-25000" dirty="0"/>
              <a:t>2</a:t>
            </a:r>
          </a:p>
          <a:p>
            <a:endParaRPr lang="en-US" sz="2800" dirty="0"/>
          </a:p>
          <a:p>
            <a:r>
              <a:rPr lang="en-US" sz="2800" dirty="0"/>
              <a:t>CO</a:t>
            </a:r>
            <a:r>
              <a:rPr lang="en-US" sz="2800" baseline="-25000" dirty="0"/>
              <a:t>2 </a:t>
            </a:r>
            <a:r>
              <a:rPr lang="en-US" sz="2800" dirty="0"/>
              <a:t>+ H</a:t>
            </a:r>
            <a:r>
              <a:rPr lang="en-US" sz="2800" baseline="-25000" dirty="0"/>
              <a:t>2</a:t>
            </a:r>
            <a:r>
              <a:rPr lang="en-US" sz="2800" dirty="0"/>
              <a:t>O</a:t>
            </a:r>
            <a:endParaRPr lang="en-US" sz="2800" baseline="-25000" dirty="0"/>
          </a:p>
          <a:p>
            <a:endParaRPr lang="en-US" sz="2800" dirty="0"/>
          </a:p>
          <a:p>
            <a:r>
              <a:rPr lang="en-US" sz="2800" dirty="0"/>
              <a:t>2CO</a:t>
            </a:r>
            <a:r>
              <a:rPr lang="en-US" sz="2800" baseline="-25000" dirty="0"/>
              <a:t>2</a:t>
            </a:r>
          </a:p>
        </p:txBody>
      </p:sp>
      <p:sp>
        <p:nvSpPr>
          <p:cNvPr id="19" name="TextBox 18">
            <a:extLst>
              <a:ext uri="{FF2B5EF4-FFF2-40B4-BE49-F238E27FC236}">
                <a16:creationId xmlns:a16="http://schemas.microsoft.com/office/drawing/2014/main" id="{5B6D0CE7-F91C-FF47-B3B3-120350B4B9AB}"/>
              </a:ext>
            </a:extLst>
          </p:cNvPr>
          <p:cNvSpPr txBox="1"/>
          <p:nvPr/>
        </p:nvSpPr>
        <p:spPr>
          <a:xfrm>
            <a:off x="8923275" y="4121843"/>
            <a:ext cx="3092513" cy="2031325"/>
          </a:xfrm>
          <a:prstGeom prst="rect">
            <a:avLst/>
          </a:prstGeom>
          <a:noFill/>
          <a:ln w="28575">
            <a:solidFill>
              <a:srgbClr val="00B050"/>
            </a:solidFill>
          </a:ln>
        </p:spPr>
        <p:txBody>
          <a:bodyPr wrap="none" rtlCol="0">
            <a:spAutoFit/>
          </a:bodyPr>
          <a:lstStyle/>
          <a:p>
            <a:r>
              <a:rPr lang="en-US" dirty="0"/>
              <a:t>Pt and </a:t>
            </a:r>
            <a:r>
              <a:rPr lang="en-US" dirty="0" err="1"/>
              <a:t>Pd</a:t>
            </a:r>
            <a:r>
              <a:rPr lang="en-US" dirty="0"/>
              <a:t> are responsible</a:t>
            </a:r>
          </a:p>
          <a:p>
            <a:r>
              <a:rPr lang="en-US" dirty="0"/>
              <a:t>for the catalytic removal of</a:t>
            </a:r>
          </a:p>
          <a:p>
            <a:r>
              <a:rPr lang="en-US" dirty="0"/>
              <a:t>hydrocarbons and carbon </a:t>
            </a:r>
          </a:p>
          <a:p>
            <a:r>
              <a:rPr lang="en-US" dirty="0"/>
              <a:t>monoxide</a:t>
            </a:r>
          </a:p>
          <a:p>
            <a:endParaRPr lang="en-US" dirty="0"/>
          </a:p>
          <a:p>
            <a:r>
              <a:rPr lang="en-US" dirty="0"/>
              <a:t>Rh catalysts are responsible for</a:t>
            </a:r>
          </a:p>
          <a:p>
            <a:r>
              <a:rPr lang="en-US" dirty="0"/>
              <a:t>the removal of NOx</a:t>
            </a:r>
          </a:p>
        </p:txBody>
      </p:sp>
    </p:spTree>
    <p:extLst>
      <p:ext uri="{BB962C8B-B14F-4D97-AF65-F5344CB8AC3E}">
        <p14:creationId xmlns:p14="http://schemas.microsoft.com/office/powerpoint/2010/main" val="30614552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Automotive Industry</a:t>
            </a:r>
          </a:p>
        </p:txBody>
      </p:sp>
      <p:sp>
        <p:nvSpPr>
          <p:cNvPr id="7" name="Content Placeholder 6">
            <a:extLst>
              <a:ext uri="{FF2B5EF4-FFF2-40B4-BE49-F238E27FC236}">
                <a16:creationId xmlns:a16="http://schemas.microsoft.com/office/drawing/2014/main" id="{F41E2709-73B2-C54E-B8BA-255A8A30D2B4}"/>
              </a:ext>
            </a:extLst>
          </p:cNvPr>
          <p:cNvSpPr>
            <a:spLocks noGrp="1"/>
          </p:cNvSpPr>
          <p:nvPr>
            <p:ph idx="1"/>
          </p:nvPr>
        </p:nvSpPr>
        <p:spPr/>
        <p:txBody>
          <a:bodyPr>
            <a:normAutofit/>
          </a:bodyPr>
          <a:lstStyle/>
          <a:p>
            <a:r>
              <a:rPr lang="en-US" sz="2400" dirty="0"/>
              <a:t>A catalytic converter has a high operating efficiency.</a:t>
            </a:r>
          </a:p>
          <a:p>
            <a:pPr lvl="1"/>
            <a:r>
              <a:rPr lang="en-US" dirty="0"/>
              <a:t>Reduces hydrocarbon and CO emissions by 95%</a:t>
            </a:r>
          </a:p>
          <a:p>
            <a:pPr lvl="1"/>
            <a:r>
              <a:rPr lang="en-US" dirty="0"/>
              <a:t>Reduces NOx emissions by 90%</a:t>
            </a:r>
          </a:p>
          <a:p>
            <a:pPr marL="0" indent="0">
              <a:buNone/>
            </a:pPr>
            <a:endParaRPr lang="en-US" sz="2400" dirty="0"/>
          </a:p>
          <a:p>
            <a:r>
              <a:rPr lang="en-US" sz="2400" dirty="0"/>
              <a:t>Expected designed life span on 160,000 km</a:t>
            </a:r>
          </a:p>
          <a:p>
            <a:pPr marL="0" indent="0">
              <a:buNone/>
            </a:pPr>
            <a:endParaRPr lang="en-US" sz="2400" dirty="0"/>
          </a:p>
          <a:p>
            <a:pPr marL="0" indent="0">
              <a:buNone/>
            </a:pPr>
            <a:endParaRPr lang="en-US" sz="2400" dirty="0"/>
          </a:p>
        </p:txBody>
      </p:sp>
    </p:spTree>
    <p:extLst>
      <p:ext uri="{BB962C8B-B14F-4D97-AF65-F5344CB8AC3E}">
        <p14:creationId xmlns:p14="http://schemas.microsoft.com/office/powerpoint/2010/main" val="15295721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Other applications</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p:txBody>
          <a:bodyPr/>
          <a:lstStyle/>
          <a:p>
            <a:pPr marL="514350" indent="-514350">
              <a:buFont typeface="+mj-lt"/>
              <a:buAutoNum type="arabicPeriod"/>
            </a:pPr>
            <a:r>
              <a:rPr lang="en-US" dirty="0"/>
              <a:t>Fine Chemicals</a:t>
            </a:r>
          </a:p>
          <a:p>
            <a:pPr lvl="1"/>
            <a:r>
              <a:rPr lang="en-US" dirty="0"/>
              <a:t>Cross-coupling reactions</a:t>
            </a:r>
          </a:p>
          <a:p>
            <a:pPr lvl="1"/>
            <a:r>
              <a:rPr lang="en-US" dirty="0"/>
              <a:t>Oxidation reactions</a:t>
            </a:r>
          </a:p>
          <a:p>
            <a:pPr lvl="1"/>
            <a:r>
              <a:rPr lang="en-US" dirty="0"/>
              <a:t>Reductive reactions</a:t>
            </a:r>
          </a:p>
          <a:p>
            <a:pPr lvl="1"/>
            <a:r>
              <a:rPr lang="en-US" dirty="0"/>
              <a:t>C-H activation reactions</a:t>
            </a:r>
          </a:p>
          <a:p>
            <a:pPr marL="514350" indent="-514350">
              <a:buFont typeface="+mj-lt"/>
              <a:buAutoNum type="arabicPeriod"/>
            </a:pPr>
            <a:r>
              <a:rPr lang="en-US" dirty="0"/>
              <a:t>Pharmaceuticals</a:t>
            </a:r>
          </a:p>
          <a:p>
            <a:pPr marL="514350" indent="-514350">
              <a:buFont typeface="+mj-lt"/>
              <a:buAutoNum type="arabicPeriod"/>
            </a:pPr>
            <a:r>
              <a:rPr lang="en-US" dirty="0"/>
              <a:t>Conversion of crude petroleum</a:t>
            </a:r>
          </a:p>
          <a:p>
            <a:pPr marL="514350" indent="-514350">
              <a:buFont typeface="+mj-lt"/>
              <a:buAutoNum type="arabicPeriod"/>
            </a:pPr>
            <a:r>
              <a:rPr lang="en-US" dirty="0"/>
              <a:t>Conversion of biomass materials to valuable platform chemicals</a:t>
            </a:r>
          </a:p>
          <a:p>
            <a:pPr marL="514350" indent="-514350">
              <a:buFont typeface="+mj-lt"/>
              <a:buAutoNum type="arabicPeriod"/>
            </a:pPr>
            <a:r>
              <a:rPr lang="en-US" dirty="0"/>
              <a:t>Fertilizers (Haber-Bosch)</a:t>
            </a:r>
          </a:p>
        </p:txBody>
      </p:sp>
    </p:spTree>
    <p:extLst>
      <p:ext uri="{BB962C8B-B14F-4D97-AF65-F5344CB8AC3E}">
        <p14:creationId xmlns:p14="http://schemas.microsoft.com/office/powerpoint/2010/main" val="8736225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B61A7-4683-EB40-AE0C-DB3DC4F710CB}"/>
              </a:ext>
            </a:extLst>
          </p:cNvPr>
          <p:cNvSpPr>
            <a:spLocks noGrp="1"/>
          </p:cNvSpPr>
          <p:nvPr>
            <p:ph type="title"/>
          </p:nvPr>
        </p:nvSpPr>
        <p:spPr/>
        <p:txBody>
          <a:bodyPr>
            <a:normAutofit/>
          </a:bodyPr>
          <a:lstStyle/>
          <a:p>
            <a:r>
              <a:rPr lang="en-US" sz="4000" dirty="0">
                <a:latin typeface="+mn-lt"/>
              </a:rPr>
              <a:t>Haber-Bosch Process</a:t>
            </a:r>
          </a:p>
        </p:txBody>
      </p:sp>
      <p:sp>
        <p:nvSpPr>
          <p:cNvPr id="3" name="Content Placeholder 2">
            <a:extLst>
              <a:ext uri="{FF2B5EF4-FFF2-40B4-BE49-F238E27FC236}">
                <a16:creationId xmlns:a16="http://schemas.microsoft.com/office/drawing/2014/main" id="{DFB01CD6-570F-AB4D-9173-4C38AB76B8E0}"/>
              </a:ext>
            </a:extLst>
          </p:cNvPr>
          <p:cNvSpPr>
            <a:spLocks noGrp="1"/>
          </p:cNvSpPr>
          <p:nvPr>
            <p:ph idx="1"/>
          </p:nvPr>
        </p:nvSpPr>
        <p:spPr>
          <a:xfrm>
            <a:off x="838200" y="1750132"/>
            <a:ext cx="7683500" cy="4450650"/>
          </a:xfrm>
        </p:spPr>
        <p:txBody>
          <a:bodyPr>
            <a:normAutofit lnSpcReduction="10000"/>
          </a:bodyPr>
          <a:lstStyle/>
          <a:p>
            <a:r>
              <a:rPr lang="en-US" dirty="0"/>
              <a:t>History:</a:t>
            </a:r>
          </a:p>
          <a:p>
            <a:pPr lvl="1"/>
            <a:r>
              <a:rPr lang="en-US" sz="2000" dirty="0"/>
              <a:t>Developed in early 1900’s by Fritz Haber, later modified as an industrial process to make fertilizers by Carl Bosch</a:t>
            </a:r>
          </a:p>
          <a:p>
            <a:pPr lvl="1"/>
            <a:r>
              <a:rPr lang="en-US" sz="2000" dirty="0"/>
              <a:t>Considered one of the most important technological advances of the 20</a:t>
            </a:r>
            <a:r>
              <a:rPr lang="en-US" sz="2000" baseline="30000" dirty="0"/>
              <a:t>th</a:t>
            </a:r>
            <a:r>
              <a:rPr lang="en-US" sz="2000" dirty="0"/>
              <a:t> century</a:t>
            </a:r>
          </a:p>
          <a:p>
            <a:pPr lvl="1"/>
            <a:r>
              <a:rPr lang="en-US" sz="2000" dirty="0"/>
              <a:t>Allowed for the mass-production of plant fertilizers &amp; increasing productivity of agricultural land</a:t>
            </a:r>
          </a:p>
          <a:p>
            <a:pPr lvl="1"/>
            <a:r>
              <a:rPr lang="en-US" sz="2000" dirty="0"/>
              <a:t>One of the 1</a:t>
            </a:r>
            <a:r>
              <a:rPr lang="en-US" sz="2000" baseline="30000" dirty="0"/>
              <a:t>st</a:t>
            </a:r>
            <a:r>
              <a:rPr lang="en-US" sz="2000" dirty="0"/>
              <a:t> industrial processes to use high pressure to create a chemical reaction</a:t>
            </a:r>
          </a:p>
          <a:p>
            <a:pPr lvl="1"/>
            <a:r>
              <a:rPr lang="en-US" sz="2000" dirty="0"/>
              <a:t>Process also used in World War I to manufacture explosives</a:t>
            </a:r>
          </a:p>
          <a:p>
            <a:r>
              <a:rPr lang="en-US" sz="2400" dirty="0"/>
              <a:t>Today</a:t>
            </a:r>
          </a:p>
          <a:p>
            <a:pPr lvl="1"/>
            <a:r>
              <a:rPr lang="en-US" sz="2000" dirty="0"/>
              <a:t>Used to produce 450 million tons of nitrogen fertilizer/year</a:t>
            </a:r>
          </a:p>
          <a:p>
            <a:pPr lvl="1"/>
            <a:r>
              <a:rPr lang="en-US" sz="2000" dirty="0"/>
              <a:t>3-5% of the world’s natural gas production is consumed by this process</a:t>
            </a:r>
          </a:p>
        </p:txBody>
      </p:sp>
      <p:pic>
        <p:nvPicPr>
          <p:cNvPr id="4098" name="Picture 2" descr="File:The Haber–Bosch process.png">
            <a:extLst>
              <a:ext uri="{FF2B5EF4-FFF2-40B4-BE49-F238E27FC236}">
                <a16:creationId xmlns:a16="http://schemas.microsoft.com/office/drawing/2014/main" id="{3707B97E-A817-9049-9E38-E21A6688CB4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4665" t="-2954" r="4625" b="17441"/>
          <a:stretch/>
        </p:blipFill>
        <p:spPr bwMode="auto">
          <a:xfrm>
            <a:off x="6235536" y="439747"/>
            <a:ext cx="4796641" cy="6534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1035B52-F503-1544-A146-0C82D0B655C7}"/>
              </a:ext>
            </a:extLst>
          </p:cNvPr>
          <p:cNvSpPr txBox="1"/>
          <p:nvPr/>
        </p:nvSpPr>
        <p:spPr>
          <a:xfrm>
            <a:off x="7005683" y="6200782"/>
            <a:ext cx="5368406" cy="600164"/>
          </a:xfrm>
          <a:prstGeom prst="rect">
            <a:avLst/>
          </a:prstGeom>
          <a:noFill/>
        </p:spPr>
        <p:txBody>
          <a:bodyPr wrap="square" rtlCol="0">
            <a:spAutoFit/>
          </a:bodyPr>
          <a:lstStyle/>
          <a:p>
            <a:r>
              <a:rPr lang="en-US" sz="1100" dirty="0">
                <a:solidFill>
                  <a:schemeClr val="bg1">
                    <a:lumMod val="50000"/>
                  </a:schemeClr>
                </a:solidFill>
              </a:rPr>
              <a:t>Images, </a:t>
            </a:r>
            <a:r>
              <a:rPr lang="en-US" sz="1100" dirty="0" err="1">
                <a:solidFill>
                  <a:schemeClr val="bg1">
                    <a:lumMod val="50000"/>
                  </a:schemeClr>
                </a:solidFill>
              </a:rPr>
              <a:t>WikiMedia</a:t>
            </a:r>
            <a:r>
              <a:rPr lang="en-US" sz="1100" dirty="0">
                <a:solidFill>
                  <a:schemeClr val="bg1">
                    <a:lumMod val="50000"/>
                  </a:schemeClr>
                </a:solidFill>
              </a:rPr>
              <a:t> Commons: https://commons.wikimedia.org/wiki/File:The_Haber%E2%80%93Bosch_process.png</a:t>
            </a:r>
          </a:p>
          <a:p>
            <a:r>
              <a:rPr lang="en-US" sz="1100" dirty="0">
                <a:solidFill>
                  <a:schemeClr val="bg1">
                    <a:lumMod val="50000"/>
                  </a:schemeClr>
                </a:solidFill>
              </a:rPr>
              <a:t>https://commons.wikimedia.org/wiki/</a:t>
            </a:r>
            <a:r>
              <a:rPr lang="en-US" sz="1100" dirty="0" err="1">
                <a:solidFill>
                  <a:schemeClr val="bg1">
                    <a:lumMod val="50000"/>
                  </a:schemeClr>
                </a:solidFill>
              </a:rPr>
              <a:t>File:Ammoniak_Reaktor_BASF.jpg</a:t>
            </a:r>
            <a:r>
              <a:rPr lang="en-US" sz="1100" dirty="0">
                <a:solidFill>
                  <a:schemeClr val="bg1">
                    <a:lumMod val="50000"/>
                  </a:schemeClr>
                </a:solidFill>
              </a:rPr>
              <a:t> </a:t>
            </a:r>
          </a:p>
        </p:txBody>
      </p:sp>
      <p:pic>
        <p:nvPicPr>
          <p:cNvPr id="4100" name="Picture 4" descr="File:Ammoniak Reaktor BASF.jpg">
            <a:extLst>
              <a:ext uri="{FF2B5EF4-FFF2-40B4-BE49-F238E27FC236}">
                <a16:creationId xmlns:a16="http://schemas.microsoft.com/office/drawing/2014/main" id="{B2516F1F-2466-114D-B47A-4A73385AA4E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633856" y="1908604"/>
            <a:ext cx="2913545" cy="3884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4775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B61A7-4683-EB40-AE0C-DB3DC4F710CB}"/>
              </a:ext>
            </a:extLst>
          </p:cNvPr>
          <p:cNvSpPr>
            <a:spLocks noGrp="1"/>
          </p:cNvSpPr>
          <p:nvPr>
            <p:ph type="title"/>
          </p:nvPr>
        </p:nvSpPr>
        <p:spPr/>
        <p:txBody>
          <a:bodyPr>
            <a:normAutofit/>
          </a:bodyPr>
          <a:lstStyle/>
          <a:p>
            <a:r>
              <a:rPr lang="en-US" sz="4000" dirty="0">
                <a:latin typeface="+mn-lt"/>
              </a:rPr>
              <a:t>Haber-Bosch Process</a:t>
            </a:r>
          </a:p>
        </p:txBody>
      </p:sp>
      <p:sp>
        <p:nvSpPr>
          <p:cNvPr id="4" name="TextBox 3">
            <a:extLst>
              <a:ext uri="{FF2B5EF4-FFF2-40B4-BE49-F238E27FC236}">
                <a16:creationId xmlns:a16="http://schemas.microsoft.com/office/drawing/2014/main" id="{1587B06F-FDE0-1D45-9A50-C4EFCEB63AE9}"/>
              </a:ext>
            </a:extLst>
          </p:cNvPr>
          <p:cNvSpPr txBox="1"/>
          <p:nvPr/>
        </p:nvSpPr>
        <p:spPr>
          <a:xfrm>
            <a:off x="6609636" y="6544375"/>
            <a:ext cx="5482783" cy="276999"/>
          </a:xfrm>
          <a:prstGeom prst="rect">
            <a:avLst/>
          </a:prstGeom>
          <a:noFill/>
        </p:spPr>
        <p:txBody>
          <a:bodyPr wrap="none" rtlCol="0">
            <a:spAutoFit/>
          </a:bodyPr>
          <a:lstStyle/>
          <a:p>
            <a:r>
              <a:rPr lang="en-US" sz="1200" dirty="0" err="1">
                <a:solidFill>
                  <a:schemeClr val="bg1">
                    <a:lumMod val="50000"/>
                  </a:schemeClr>
                </a:solidFill>
              </a:rPr>
              <a:t>WikiMedia</a:t>
            </a:r>
            <a:r>
              <a:rPr lang="en-US" sz="1200" dirty="0">
                <a:solidFill>
                  <a:schemeClr val="bg1">
                    <a:lumMod val="50000"/>
                  </a:schemeClr>
                </a:solidFill>
              </a:rPr>
              <a:t> Commons: https://</a:t>
            </a:r>
            <a:r>
              <a:rPr lang="en-US" sz="1200" dirty="0" err="1">
                <a:solidFill>
                  <a:schemeClr val="bg1">
                    <a:lumMod val="50000"/>
                  </a:schemeClr>
                </a:solidFill>
              </a:rPr>
              <a:t>commons.wikimedia.org</a:t>
            </a:r>
            <a:r>
              <a:rPr lang="en-US" sz="1200" dirty="0">
                <a:solidFill>
                  <a:schemeClr val="bg1">
                    <a:lumMod val="50000"/>
                  </a:schemeClr>
                </a:solidFill>
              </a:rPr>
              <a:t>/wiki/</a:t>
            </a:r>
            <a:r>
              <a:rPr lang="en-US" sz="1200" dirty="0" err="1">
                <a:solidFill>
                  <a:schemeClr val="bg1">
                    <a:lumMod val="50000"/>
                  </a:schemeClr>
                </a:solidFill>
              </a:rPr>
              <a:t>File:Haber-Bosch-En.svg</a:t>
            </a:r>
            <a:endParaRPr lang="en-US" sz="1200" dirty="0">
              <a:solidFill>
                <a:schemeClr val="bg1">
                  <a:lumMod val="50000"/>
                </a:schemeClr>
              </a:solidFill>
            </a:endParaRPr>
          </a:p>
        </p:txBody>
      </p:sp>
      <p:pic>
        <p:nvPicPr>
          <p:cNvPr id="3076" name="Picture 4" descr="https://upload.wikimedia.org/wikipedia/commons/thumb/d/db/Haber-Bosch-En.svg/2000px-Haber-Bosch-En.svg.png">
            <a:extLst>
              <a:ext uri="{FF2B5EF4-FFF2-40B4-BE49-F238E27FC236}">
                <a16:creationId xmlns:a16="http://schemas.microsoft.com/office/drawing/2014/main" id="{9B5A0F72-B213-0445-BA1F-1EA12BD4BA5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8760" y="1800705"/>
            <a:ext cx="11634479" cy="4002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0211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CED7C-426D-264F-8B0A-9838206FA3A5}"/>
              </a:ext>
            </a:extLst>
          </p:cNvPr>
          <p:cNvSpPr>
            <a:spLocks noGrp="1"/>
          </p:cNvSpPr>
          <p:nvPr>
            <p:ph type="title"/>
          </p:nvPr>
        </p:nvSpPr>
        <p:spPr/>
        <p:txBody>
          <a:bodyPr>
            <a:normAutofit/>
          </a:bodyPr>
          <a:lstStyle/>
          <a:p>
            <a:r>
              <a:rPr lang="en-US" sz="4000" dirty="0">
                <a:latin typeface="+mn-lt"/>
              </a:rPr>
              <a:t>Summary </a:t>
            </a:r>
          </a:p>
        </p:txBody>
      </p:sp>
      <p:sp>
        <p:nvSpPr>
          <p:cNvPr id="3" name="Content Placeholder 2">
            <a:extLst>
              <a:ext uri="{FF2B5EF4-FFF2-40B4-BE49-F238E27FC236}">
                <a16:creationId xmlns:a16="http://schemas.microsoft.com/office/drawing/2014/main" id="{3B45E8BA-87D1-DD4D-83A3-ABFD96BD04CC}"/>
              </a:ext>
            </a:extLst>
          </p:cNvPr>
          <p:cNvSpPr>
            <a:spLocks noGrp="1"/>
          </p:cNvSpPr>
          <p:nvPr>
            <p:ph idx="1"/>
          </p:nvPr>
        </p:nvSpPr>
        <p:spPr>
          <a:xfrm>
            <a:off x="838200" y="1658319"/>
            <a:ext cx="10515600" cy="4835471"/>
          </a:xfrm>
        </p:spPr>
        <p:txBody>
          <a:bodyPr>
            <a:noAutofit/>
          </a:bodyPr>
          <a:lstStyle/>
          <a:p>
            <a:r>
              <a:rPr lang="en-US" sz="2000" dirty="0"/>
              <a:t>Catalysis is the increase in the rate of a chemical reaction due to the participation of a catalyst.</a:t>
            </a:r>
          </a:p>
          <a:p>
            <a:r>
              <a:rPr lang="en-US" sz="2000" dirty="0"/>
              <a:t>Scientifically, a catalyst (material that enables catalysis) allows for the lowering of the activation energy for a reaction to occur.</a:t>
            </a:r>
          </a:p>
          <a:p>
            <a:r>
              <a:rPr lang="en-US" sz="2000" dirty="0"/>
              <a:t>Decreased activation energy results in faster and less energy intensive reactions and processes.</a:t>
            </a:r>
          </a:p>
          <a:p>
            <a:r>
              <a:rPr lang="en-US" sz="2000" dirty="0"/>
              <a:t>There are advantages and disadvantages to using homogeneous or heterogeneous catalysis. Depending on the application a scientist should keep this in mind.</a:t>
            </a:r>
          </a:p>
          <a:p>
            <a:r>
              <a:rPr lang="en-US" sz="2000" dirty="0"/>
              <a:t>Greener alternatives are available due to the research efforts made through Green Chemistry.</a:t>
            </a:r>
          </a:p>
          <a:p>
            <a:r>
              <a:rPr lang="en-US" sz="2000" dirty="0"/>
              <a:t>The next generation of catalysts will need to be developed that utilized non-precious metals all while maintain performance and recyclability.</a:t>
            </a:r>
          </a:p>
          <a:p>
            <a:r>
              <a:rPr lang="en-US" sz="2000" dirty="0"/>
              <a:t>Catalysis can be found in many commercial processes that we depend on to make our medicines, cleaning supplies, and even our cars.</a:t>
            </a:r>
          </a:p>
          <a:p>
            <a:endParaRPr lang="en-US" sz="2000" dirty="0"/>
          </a:p>
          <a:p>
            <a:endParaRPr lang="en-US" sz="2000" dirty="0"/>
          </a:p>
        </p:txBody>
      </p:sp>
    </p:spTree>
    <p:extLst>
      <p:ext uri="{BB962C8B-B14F-4D97-AF65-F5344CB8AC3E}">
        <p14:creationId xmlns:p14="http://schemas.microsoft.com/office/powerpoint/2010/main" val="3311318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3FF97-59C1-8147-BE94-56F0EB5318BA}"/>
              </a:ext>
            </a:extLst>
          </p:cNvPr>
          <p:cNvSpPr>
            <a:spLocks noGrp="1"/>
          </p:cNvSpPr>
          <p:nvPr>
            <p:ph type="title"/>
          </p:nvPr>
        </p:nvSpPr>
        <p:spPr/>
        <p:txBody>
          <a:bodyPr>
            <a:normAutofit/>
          </a:bodyPr>
          <a:lstStyle/>
          <a:p>
            <a:r>
              <a:rPr lang="en-US" sz="4000" dirty="0">
                <a:latin typeface="+mn-lt"/>
              </a:rPr>
              <a:t>Catalysis</a:t>
            </a:r>
          </a:p>
        </p:txBody>
      </p:sp>
      <p:sp>
        <p:nvSpPr>
          <p:cNvPr id="3" name="Content Placeholder 2">
            <a:extLst>
              <a:ext uri="{FF2B5EF4-FFF2-40B4-BE49-F238E27FC236}">
                <a16:creationId xmlns:a16="http://schemas.microsoft.com/office/drawing/2014/main" id="{2D6E1155-0645-7647-AB74-70C3F5D26E42}"/>
              </a:ext>
            </a:extLst>
          </p:cNvPr>
          <p:cNvSpPr>
            <a:spLocks noGrp="1"/>
          </p:cNvSpPr>
          <p:nvPr>
            <p:ph idx="1"/>
          </p:nvPr>
        </p:nvSpPr>
        <p:spPr/>
        <p:txBody>
          <a:bodyPr>
            <a:normAutofit/>
          </a:bodyPr>
          <a:lstStyle/>
          <a:p>
            <a:r>
              <a:rPr lang="en-US" sz="2400" dirty="0"/>
              <a:t>Catalysis is the increase in the rate of a chemical reaction due to the participation of a catalyst.</a:t>
            </a:r>
          </a:p>
          <a:p>
            <a:pPr marL="0" indent="0">
              <a:buNone/>
            </a:pPr>
            <a:endParaRPr lang="en-US" sz="2400" dirty="0"/>
          </a:p>
          <a:p>
            <a:r>
              <a:rPr lang="en-US" sz="2400" dirty="0"/>
              <a:t>Scientifically, a catalyst (material that enables catalysis) allows for the lowering of the activation energy for a reaction to occur.</a:t>
            </a:r>
          </a:p>
          <a:p>
            <a:pPr marL="0" indent="0">
              <a:buNone/>
            </a:pPr>
            <a:endParaRPr lang="en-US" sz="2400" dirty="0"/>
          </a:p>
          <a:p>
            <a:r>
              <a:rPr lang="en-US" sz="2400" dirty="0"/>
              <a:t>Decreased activation energy results in faster and less energy intensive reactions and processes.</a:t>
            </a:r>
          </a:p>
        </p:txBody>
      </p:sp>
    </p:spTree>
    <p:extLst>
      <p:ext uri="{BB962C8B-B14F-4D97-AF65-F5344CB8AC3E}">
        <p14:creationId xmlns:p14="http://schemas.microsoft.com/office/powerpoint/2010/main" val="1380133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C2651-CA5E-AF40-9CE2-8A7E2EB022C8}"/>
              </a:ext>
            </a:extLst>
          </p:cNvPr>
          <p:cNvSpPr>
            <a:spLocks noGrp="1"/>
          </p:cNvSpPr>
          <p:nvPr>
            <p:ph type="title"/>
          </p:nvPr>
        </p:nvSpPr>
        <p:spPr/>
        <p:txBody>
          <a:bodyPr>
            <a:normAutofit/>
          </a:bodyPr>
          <a:lstStyle/>
          <a:p>
            <a:r>
              <a:rPr lang="en-US" sz="4000" dirty="0">
                <a:latin typeface="+mn-lt"/>
              </a:rPr>
              <a:t>Activation energy</a:t>
            </a:r>
          </a:p>
        </p:txBody>
      </p:sp>
      <p:sp>
        <p:nvSpPr>
          <p:cNvPr id="6" name="TextBox 5">
            <a:extLst>
              <a:ext uri="{FF2B5EF4-FFF2-40B4-BE49-F238E27FC236}">
                <a16:creationId xmlns:a16="http://schemas.microsoft.com/office/drawing/2014/main" id="{D5EE5B35-54AC-3E4B-A1C1-50F3BCA9DA04}"/>
              </a:ext>
            </a:extLst>
          </p:cNvPr>
          <p:cNvSpPr txBox="1"/>
          <p:nvPr/>
        </p:nvSpPr>
        <p:spPr>
          <a:xfrm>
            <a:off x="1887794" y="1993234"/>
            <a:ext cx="8082116" cy="2554545"/>
          </a:xfrm>
          <a:prstGeom prst="rect">
            <a:avLst/>
          </a:prstGeom>
          <a:solidFill>
            <a:schemeClr val="accent6"/>
          </a:solidFill>
          <a:ln w="38100">
            <a:solidFill>
              <a:schemeClr val="tx1"/>
            </a:solidFill>
          </a:ln>
        </p:spPr>
        <p:txBody>
          <a:bodyPr wrap="square" rtlCol="0">
            <a:spAutoFit/>
          </a:bodyPr>
          <a:lstStyle/>
          <a:p>
            <a:pPr algn="ctr"/>
            <a:r>
              <a:rPr lang="en-US" sz="2400" b="1" dirty="0"/>
              <a:t>The Activation Energy, </a:t>
            </a:r>
            <a:r>
              <a:rPr lang="en-US" sz="2400" b="1" dirty="0" err="1"/>
              <a:t>E</a:t>
            </a:r>
            <a:r>
              <a:rPr lang="en-US" sz="2400" b="1" baseline="-25000" dirty="0" err="1"/>
              <a:t>a</a:t>
            </a:r>
            <a:r>
              <a:rPr lang="en-US" sz="2400" b="1" dirty="0"/>
              <a:t>, is the minimum  energy necessary to form an activated complex in a reaction</a:t>
            </a:r>
            <a:endParaRPr lang="en-US" sz="2400" b="1" baseline="-25000" dirty="0"/>
          </a:p>
          <a:p>
            <a:pPr algn="ctr"/>
            <a:endParaRPr lang="en-US" sz="2400" b="1" baseline="-25000" dirty="0"/>
          </a:p>
          <a:p>
            <a:pPr algn="ctr"/>
            <a:r>
              <a:rPr lang="en-US" sz="2400" b="1" dirty="0"/>
              <a:t>Or….</a:t>
            </a:r>
          </a:p>
          <a:p>
            <a:pPr algn="ctr"/>
            <a:endParaRPr lang="en-US" sz="2400" b="1" dirty="0"/>
          </a:p>
          <a:p>
            <a:pPr algn="ctr"/>
            <a:r>
              <a:rPr lang="en-US" sz="2400" b="1" dirty="0"/>
              <a:t>The minimum energy requirement to overcome a reaction barrier and initiate a reaction</a:t>
            </a:r>
          </a:p>
        </p:txBody>
      </p:sp>
    </p:spTree>
    <p:extLst>
      <p:ext uri="{BB962C8B-B14F-4D97-AF65-F5344CB8AC3E}">
        <p14:creationId xmlns:p14="http://schemas.microsoft.com/office/powerpoint/2010/main" val="141342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Why add a catalyst?</a:t>
            </a:r>
          </a:p>
        </p:txBody>
      </p:sp>
      <p:sp>
        <p:nvSpPr>
          <p:cNvPr id="3" name="Content Placeholder 2">
            <a:extLst>
              <a:ext uri="{FF2B5EF4-FFF2-40B4-BE49-F238E27FC236}">
                <a16:creationId xmlns:a16="http://schemas.microsoft.com/office/drawing/2014/main" id="{DD3378FC-7278-DC42-ABE0-6F885818D913}"/>
              </a:ext>
            </a:extLst>
          </p:cNvPr>
          <p:cNvSpPr>
            <a:spLocks noGrp="1"/>
          </p:cNvSpPr>
          <p:nvPr>
            <p:ph idx="1"/>
          </p:nvPr>
        </p:nvSpPr>
        <p:spPr>
          <a:xfrm>
            <a:off x="1478526" y="1998091"/>
            <a:ext cx="9234948" cy="919325"/>
          </a:xfrm>
        </p:spPr>
        <p:txBody>
          <a:bodyPr/>
          <a:lstStyle/>
          <a:p>
            <a:pPr marL="0" indent="0" algn="ctr">
              <a:buNone/>
            </a:pPr>
            <a:r>
              <a:rPr lang="en-US" dirty="0"/>
              <a:t>Doesn’t adding a catalyst increase the amount of raw materials in any given process?</a:t>
            </a:r>
          </a:p>
        </p:txBody>
      </p:sp>
      <p:sp>
        <p:nvSpPr>
          <p:cNvPr id="4" name="Content Placeholder 2">
            <a:extLst>
              <a:ext uri="{FF2B5EF4-FFF2-40B4-BE49-F238E27FC236}">
                <a16:creationId xmlns:a16="http://schemas.microsoft.com/office/drawing/2014/main" id="{F9A7684A-202C-514B-91EC-C96E5FC2D22F}"/>
              </a:ext>
            </a:extLst>
          </p:cNvPr>
          <p:cNvSpPr txBox="1">
            <a:spLocks/>
          </p:cNvSpPr>
          <p:nvPr/>
        </p:nvSpPr>
        <p:spPr>
          <a:xfrm>
            <a:off x="1478526" y="3834572"/>
            <a:ext cx="9234948" cy="9193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Yes…..</a:t>
            </a:r>
            <a:r>
              <a:rPr lang="en-US" b="1" dirty="0"/>
              <a:t>BUT</a:t>
            </a:r>
            <a:r>
              <a:rPr lang="en-US" dirty="0"/>
              <a:t> the added benefits of a catalyst outweighs the addition of a new reagent. </a:t>
            </a:r>
          </a:p>
        </p:txBody>
      </p:sp>
    </p:spTree>
    <p:extLst>
      <p:ext uri="{BB962C8B-B14F-4D97-AF65-F5344CB8AC3E}">
        <p14:creationId xmlns:p14="http://schemas.microsoft.com/office/powerpoint/2010/main" val="60055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Catalysis</a:t>
            </a:r>
          </a:p>
        </p:txBody>
      </p:sp>
      <p:sp>
        <p:nvSpPr>
          <p:cNvPr id="4" name="Content Placeholder 2">
            <a:extLst>
              <a:ext uri="{FF2B5EF4-FFF2-40B4-BE49-F238E27FC236}">
                <a16:creationId xmlns:a16="http://schemas.microsoft.com/office/drawing/2014/main" id="{9710C846-4225-B149-BD00-87C3D4AB3DC2}"/>
              </a:ext>
            </a:extLst>
          </p:cNvPr>
          <p:cNvSpPr txBox="1">
            <a:spLocks/>
          </p:cNvSpPr>
          <p:nvPr/>
        </p:nvSpPr>
        <p:spPr>
          <a:xfrm>
            <a:off x="838200" y="2595716"/>
            <a:ext cx="10531579" cy="954107"/>
          </a:xfrm>
          <a:prstGeom prst="rect">
            <a:avLst/>
          </a:prstGeom>
          <a:ln w="28575">
            <a:solidFill>
              <a:schemeClr val="accent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Principle #1: </a:t>
            </a:r>
            <a:r>
              <a:rPr lang="en-US" dirty="0"/>
              <a:t>It is better to prevent waste than to treat or clean up waste after it is formed.</a:t>
            </a:r>
          </a:p>
        </p:txBody>
      </p:sp>
      <p:sp>
        <p:nvSpPr>
          <p:cNvPr id="3" name="TextBox 2">
            <a:extLst>
              <a:ext uri="{FF2B5EF4-FFF2-40B4-BE49-F238E27FC236}">
                <a16:creationId xmlns:a16="http://schemas.microsoft.com/office/drawing/2014/main" id="{162B3C68-27A7-514A-A55C-FDB4ED27D719}"/>
              </a:ext>
            </a:extLst>
          </p:cNvPr>
          <p:cNvSpPr txBox="1"/>
          <p:nvPr/>
        </p:nvSpPr>
        <p:spPr>
          <a:xfrm>
            <a:off x="838200" y="1795497"/>
            <a:ext cx="8199424" cy="800219"/>
          </a:xfrm>
          <a:prstGeom prst="rect">
            <a:avLst/>
          </a:prstGeom>
          <a:noFill/>
        </p:spPr>
        <p:txBody>
          <a:bodyPr wrap="none" rtlCol="0">
            <a:spAutoFit/>
          </a:bodyPr>
          <a:lstStyle/>
          <a:p>
            <a:r>
              <a:rPr lang="en-US" sz="2800" b="1" dirty="0"/>
              <a:t>Recall the 12 principles of green chemistry (lecture 3)?</a:t>
            </a:r>
            <a:endParaRPr lang="en-US" sz="2800" dirty="0"/>
          </a:p>
          <a:p>
            <a:endParaRPr lang="en-US" dirty="0"/>
          </a:p>
        </p:txBody>
      </p:sp>
      <p:sp>
        <p:nvSpPr>
          <p:cNvPr id="5" name="TextBox 4">
            <a:extLst>
              <a:ext uri="{FF2B5EF4-FFF2-40B4-BE49-F238E27FC236}">
                <a16:creationId xmlns:a16="http://schemas.microsoft.com/office/drawing/2014/main" id="{30430D74-2C81-B549-A0D3-0F556B52DE90}"/>
              </a:ext>
            </a:extLst>
          </p:cNvPr>
          <p:cNvSpPr txBox="1"/>
          <p:nvPr/>
        </p:nvSpPr>
        <p:spPr>
          <a:xfrm>
            <a:off x="838198" y="3872988"/>
            <a:ext cx="10531581" cy="954107"/>
          </a:xfrm>
          <a:prstGeom prst="rect">
            <a:avLst/>
          </a:prstGeom>
          <a:noFill/>
          <a:ln w="28575">
            <a:solidFill>
              <a:schemeClr val="accent1"/>
            </a:solidFill>
          </a:ln>
        </p:spPr>
        <p:txBody>
          <a:bodyPr wrap="square" rtlCol="0">
            <a:spAutoFit/>
          </a:bodyPr>
          <a:lstStyle/>
          <a:p>
            <a:r>
              <a:rPr lang="en-US" sz="2800" b="1" dirty="0"/>
              <a:t>Principle #6: </a:t>
            </a:r>
            <a:r>
              <a:rPr lang="en-US" sz="2800" dirty="0"/>
              <a:t>Energy requirements should be minimized. Synthetic methods should be conducted at ambient temperature and pressure.</a:t>
            </a:r>
          </a:p>
        </p:txBody>
      </p:sp>
      <p:sp>
        <p:nvSpPr>
          <p:cNvPr id="6" name="TextBox 5">
            <a:extLst>
              <a:ext uri="{FF2B5EF4-FFF2-40B4-BE49-F238E27FC236}">
                <a16:creationId xmlns:a16="http://schemas.microsoft.com/office/drawing/2014/main" id="{A702771F-2C7B-C145-8399-17C557568C0B}"/>
              </a:ext>
            </a:extLst>
          </p:cNvPr>
          <p:cNvSpPr txBox="1"/>
          <p:nvPr/>
        </p:nvSpPr>
        <p:spPr>
          <a:xfrm>
            <a:off x="838198" y="5150260"/>
            <a:ext cx="10531581" cy="523220"/>
          </a:xfrm>
          <a:prstGeom prst="rect">
            <a:avLst/>
          </a:prstGeom>
          <a:noFill/>
          <a:ln w="28575">
            <a:solidFill>
              <a:schemeClr val="accent1"/>
            </a:solidFill>
          </a:ln>
        </p:spPr>
        <p:txBody>
          <a:bodyPr wrap="square" rtlCol="0">
            <a:spAutoFit/>
          </a:bodyPr>
          <a:lstStyle/>
          <a:p>
            <a:r>
              <a:rPr lang="en-US" sz="2800" b="1" dirty="0"/>
              <a:t>Principle #9: </a:t>
            </a:r>
            <a:r>
              <a:rPr lang="en-US" sz="2800" dirty="0"/>
              <a:t>Catalytic reagents are superior to stoichiometric reagents.</a:t>
            </a:r>
          </a:p>
        </p:txBody>
      </p:sp>
    </p:spTree>
    <p:extLst>
      <p:ext uri="{BB962C8B-B14F-4D97-AF65-F5344CB8AC3E}">
        <p14:creationId xmlns:p14="http://schemas.microsoft.com/office/powerpoint/2010/main" val="2885782851"/>
      </p:ext>
    </p:extLst>
  </p:cSld>
  <p:clrMapOvr>
    <a:masterClrMapping/>
  </p:clrMapOvr>
</p:sld>
</file>

<file path=ppt/theme/theme1.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versityCurriculum_Template" id="{EDCD831D-5535-F64D-8D88-89EFE9E5963E}" vid="{88332C8B-8202-4946-816A-D92DC749C4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4880</TotalTime>
  <Words>3907</Words>
  <Application>Microsoft Office PowerPoint</Application>
  <PresentationFormat>Widescreen</PresentationFormat>
  <Paragraphs>530</Paragraphs>
  <Slides>57</Slides>
  <Notes>11</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57</vt:i4>
      </vt:variant>
    </vt:vector>
  </HeadingPairs>
  <TitlesOfParts>
    <vt:vector size="69" baseType="lpstr">
      <vt:lpstr>Arial</vt:lpstr>
      <vt:lpstr>Baghdad</vt:lpstr>
      <vt:lpstr>Bodoni Ornaments</vt:lpstr>
      <vt:lpstr>Calibri</vt:lpstr>
      <vt:lpstr>Calibri Regular</vt:lpstr>
      <vt:lpstr>Cambria</vt:lpstr>
      <vt:lpstr>Corbel</vt:lpstr>
      <vt:lpstr>Goudy Old Style</vt:lpstr>
      <vt:lpstr>Symbol</vt:lpstr>
      <vt:lpstr>Wingdings</vt:lpstr>
      <vt:lpstr>Office Theme</vt:lpstr>
      <vt:lpstr>CS ChemDraw Drawing</vt:lpstr>
      <vt:lpstr>Catalysis Designing future catalysts to be more benign</vt:lpstr>
      <vt:lpstr>Outline</vt:lpstr>
      <vt:lpstr>UNIDO Catalysis Video</vt:lpstr>
      <vt:lpstr>Learning Objectives</vt:lpstr>
      <vt:lpstr>PowerPoint Presentation</vt:lpstr>
      <vt:lpstr>Catalysis</vt:lpstr>
      <vt:lpstr>Activation energy</vt:lpstr>
      <vt:lpstr>Why add a catalyst?</vt:lpstr>
      <vt:lpstr>Catalysis</vt:lpstr>
      <vt:lpstr>Catalysts</vt:lpstr>
      <vt:lpstr>Catalysis Reaction Diagram</vt:lpstr>
      <vt:lpstr>Outline</vt:lpstr>
      <vt:lpstr>Types of Catalysts</vt:lpstr>
      <vt:lpstr>Homogeneous vs. Heterogeneous</vt:lpstr>
      <vt:lpstr>Mechanistic Differences</vt:lpstr>
      <vt:lpstr>Outline</vt:lpstr>
      <vt:lpstr>Designing a Green Catalyst</vt:lpstr>
      <vt:lpstr>Factors on catalyst viability as a greener alternative</vt:lpstr>
      <vt:lpstr>Factors on catalyst viability as a greener alternative</vt:lpstr>
      <vt:lpstr>Factors on catalyst viability as a greener alternative</vt:lpstr>
      <vt:lpstr>Alternative Types of Catalysts</vt:lpstr>
      <vt:lpstr>Alternative Types of Catalysts</vt:lpstr>
      <vt:lpstr>Biphasic Catalysis</vt:lpstr>
      <vt:lpstr>Biphasic Catalysis</vt:lpstr>
      <vt:lpstr>Biphasic Catalysis</vt:lpstr>
      <vt:lpstr>Biocatalysis-Enzymes</vt:lpstr>
      <vt:lpstr>How are Enzymes so Accurate?</vt:lpstr>
      <vt:lpstr>Enzymes</vt:lpstr>
      <vt:lpstr>Enzymatic Rxn Categories</vt:lpstr>
      <vt:lpstr>Enzymatic Rxn Categories</vt:lpstr>
      <vt:lpstr>Example</vt:lpstr>
      <vt:lpstr>Photocatalysis</vt:lpstr>
      <vt:lpstr>Photocatalyst</vt:lpstr>
      <vt:lpstr>Photocatalyst</vt:lpstr>
      <vt:lpstr>Applications of Photocatalysts</vt:lpstr>
      <vt:lpstr>Metal Organic Frameworks (MOF’s)</vt:lpstr>
      <vt:lpstr>Metal Organic Frameworks (MOF’s)</vt:lpstr>
      <vt:lpstr>Applications of MOF’s</vt:lpstr>
      <vt:lpstr>Zeolites</vt:lpstr>
      <vt:lpstr>Zeolites</vt:lpstr>
      <vt:lpstr>Zeolites</vt:lpstr>
      <vt:lpstr>Application of Zeolites</vt:lpstr>
      <vt:lpstr>Zeolites</vt:lpstr>
      <vt:lpstr>Outline</vt:lpstr>
      <vt:lpstr>Need to Develop More Sustainable Catalysts</vt:lpstr>
      <vt:lpstr>Current trend in catalyst design</vt:lpstr>
      <vt:lpstr>Other catalyst improvements: Non-precious metal catalysis</vt:lpstr>
      <vt:lpstr>Other catalyst improvements: Non-precious metal catalysis</vt:lpstr>
      <vt:lpstr>Other catalyst improvements: alloys</vt:lpstr>
      <vt:lpstr>Outline</vt:lpstr>
      <vt:lpstr>Automotive Industry</vt:lpstr>
      <vt:lpstr>Automotive Industry</vt:lpstr>
      <vt:lpstr>Automotive Industry</vt:lpstr>
      <vt:lpstr>Other applications</vt:lpstr>
      <vt:lpstr>Haber-Bosch Process</vt:lpstr>
      <vt:lpstr>Haber-Bosch Process</vt:lpstr>
      <vt:lpstr>Summary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Mellor, Karolina</dc:creator>
  <cp:lastModifiedBy>Chapman, Kimberly</cp:lastModifiedBy>
  <cp:revision>270</cp:revision>
  <dcterms:created xsi:type="dcterms:W3CDTF">2018-04-03T14:35:18Z</dcterms:created>
  <dcterms:modified xsi:type="dcterms:W3CDTF">2019-03-13T17:08:35Z</dcterms:modified>
</cp:coreProperties>
</file>