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8" r:id="rId1"/>
  </p:sldMasterIdLst>
  <p:notesMasterIdLst>
    <p:notesMasterId r:id="rId58"/>
  </p:notesMasterIdLst>
  <p:sldIdLst>
    <p:sldId id="256" r:id="rId2"/>
    <p:sldId id="322" r:id="rId3"/>
    <p:sldId id="325" r:id="rId4"/>
    <p:sldId id="328" r:id="rId5"/>
    <p:sldId id="329" r:id="rId6"/>
    <p:sldId id="261" r:id="rId7"/>
    <p:sldId id="336" r:id="rId8"/>
    <p:sldId id="370" r:id="rId9"/>
    <p:sldId id="337" r:id="rId10"/>
    <p:sldId id="338" r:id="rId11"/>
    <p:sldId id="340" r:id="rId12"/>
    <p:sldId id="341" r:id="rId13"/>
    <p:sldId id="351" r:id="rId14"/>
    <p:sldId id="343" r:id="rId15"/>
    <p:sldId id="346" r:id="rId16"/>
    <p:sldId id="279" r:id="rId17"/>
    <p:sldId id="376" r:id="rId18"/>
    <p:sldId id="352" r:id="rId19"/>
    <p:sldId id="353" r:id="rId20"/>
    <p:sldId id="372" r:id="rId21"/>
    <p:sldId id="373" r:id="rId22"/>
    <p:sldId id="355" r:id="rId23"/>
    <p:sldId id="260" r:id="rId24"/>
    <p:sldId id="356" r:id="rId25"/>
    <p:sldId id="300" r:id="rId26"/>
    <p:sldId id="301" r:id="rId27"/>
    <p:sldId id="365" r:id="rId28"/>
    <p:sldId id="366" r:id="rId29"/>
    <p:sldId id="368" r:id="rId30"/>
    <p:sldId id="369" r:id="rId31"/>
    <p:sldId id="302" r:id="rId32"/>
    <p:sldId id="357" r:id="rId33"/>
    <p:sldId id="358" r:id="rId34"/>
    <p:sldId id="359" r:id="rId35"/>
    <p:sldId id="360" r:id="rId36"/>
    <p:sldId id="361" r:id="rId37"/>
    <p:sldId id="362" r:id="rId38"/>
    <p:sldId id="363" r:id="rId39"/>
    <p:sldId id="364" r:id="rId40"/>
    <p:sldId id="371" r:id="rId41"/>
    <p:sldId id="303" r:id="rId42"/>
    <p:sldId id="304" r:id="rId43"/>
    <p:sldId id="374" r:id="rId44"/>
    <p:sldId id="307" r:id="rId45"/>
    <p:sldId id="308" r:id="rId46"/>
    <p:sldId id="309" r:id="rId47"/>
    <p:sldId id="375" r:id="rId48"/>
    <p:sldId id="314" r:id="rId49"/>
    <p:sldId id="315" r:id="rId50"/>
    <p:sldId id="316" r:id="rId51"/>
    <p:sldId id="317" r:id="rId52"/>
    <p:sldId id="318" r:id="rId53"/>
    <p:sldId id="321" r:id="rId54"/>
    <p:sldId id="320" r:id="rId55"/>
    <p:sldId id="354" r:id="rId56"/>
    <p:sldId id="326" r:id="rId5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D18E"/>
    <a:srgbClr val="FE97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41"/>
    <p:restoredTop sz="93132" autoAdjust="0"/>
  </p:normalViewPr>
  <p:slideViewPr>
    <p:cSldViewPr snapToGrid="0" snapToObjects="1">
      <p:cViewPr varScale="1">
        <p:scale>
          <a:sx n="64" d="100"/>
          <a:sy n="64" d="100"/>
        </p:scale>
        <p:origin x="592"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8.png"/></Relationships>
</file>

<file path=ppt/ink/ink1.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0-18T14:05:56.124"/>
    </inkml:context>
    <inkml:brush xml:id="br0">
      <inkml:brushProperty name="width" value="0.03528" units="cm"/>
      <inkml:brushProperty name="height" value="0.03528" units="cm"/>
      <inkml:brushProperty name="color" value="#FF0000"/>
      <inkml:brushProperty name="fitToCurve" value="1"/>
      <inkml:brushProperty name="ignorePressure" value="1"/>
    </inkml:brush>
  </inkml:definitions>
  <inkml:trace contextRef="#ctx0" brushRef="#br0">61 0 20,'-8'78'32,"8"-78"-1,-18 52 2,18-52-18,0 0-5,0 0-4,0 0-4,-35 50 0,35-50-1,0 0-1,0 0 2,0 0-1,0 0-1,0 0 0,0 0-3,0 0-11,0 0-17,0 0-3,0 0 0,0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582FF4-D10C-5E47-B9A7-E97BCBD6E1EB}" type="datetimeFigureOut">
              <a:rPr lang="en-US" smtClean="0"/>
              <a:t>10/30/2018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913036-5E09-C84D-ABFF-993D4B8AADD3}" type="slidenum">
              <a:rPr lang="en-US" smtClean="0"/>
              <a:t>‹#›</a:t>
            </a:fld>
            <a:endParaRPr lang="en-US"/>
          </a:p>
        </p:txBody>
      </p:sp>
    </p:spTree>
    <p:extLst>
      <p:ext uri="{BB962C8B-B14F-4D97-AF65-F5344CB8AC3E}">
        <p14:creationId xmlns:p14="http://schemas.microsoft.com/office/powerpoint/2010/main" val="10080778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1E1D4B-6365-EF49-9F42-2B004D96DC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33262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5E749B-33E1-9844-859E-898D7E5F8F20}" type="slidenum">
              <a:rPr lang="en-US" altLang="en-US"/>
              <a:pPr/>
              <a:t>31</a:t>
            </a:fld>
            <a:endParaRPr lang="en-US" altLang="en-US"/>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p:txBody>
          <a:bodyPr/>
          <a:lstStyle/>
          <a:p>
            <a:r>
              <a:rPr lang="en-US" altLang="en-US"/>
              <a:t>Source: Department of Energy, Alternative Fuels Data Center, “How is Ethanol Made?”, available at http://www.eere.energy.gov/afdc/altfuel/eth_made.html</a:t>
            </a:r>
          </a:p>
          <a:p>
            <a:endParaRPr lang="en-US" altLang="en-US"/>
          </a:p>
        </p:txBody>
      </p:sp>
    </p:spTree>
    <p:extLst>
      <p:ext uri="{BB962C8B-B14F-4D97-AF65-F5344CB8AC3E}">
        <p14:creationId xmlns:p14="http://schemas.microsoft.com/office/powerpoint/2010/main" val="8065994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85372" indent="-302066" eaLnBrk="0" hangingPunct="0">
              <a:defRPr>
                <a:solidFill>
                  <a:schemeClr val="tx1"/>
                </a:solidFill>
                <a:latin typeface="Arial" charset="0"/>
              </a:defRPr>
            </a:lvl2pPr>
            <a:lvl3pPr marL="1208265" indent="-241653" eaLnBrk="0" hangingPunct="0">
              <a:defRPr>
                <a:solidFill>
                  <a:schemeClr val="tx1"/>
                </a:solidFill>
                <a:latin typeface="Arial" charset="0"/>
              </a:defRPr>
            </a:lvl3pPr>
            <a:lvl4pPr marL="1691571" indent="-241653" eaLnBrk="0" hangingPunct="0">
              <a:defRPr>
                <a:solidFill>
                  <a:schemeClr val="tx1"/>
                </a:solidFill>
                <a:latin typeface="Arial" charset="0"/>
              </a:defRPr>
            </a:lvl4pPr>
            <a:lvl5pPr marL="2174878" indent="-241653" eaLnBrk="0" hangingPunct="0">
              <a:defRPr>
                <a:solidFill>
                  <a:schemeClr val="tx1"/>
                </a:solidFill>
                <a:latin typeface="Arial" charset="0"/>
              </a:defRPr>
            </a:lvl5pPr>
            <a:lvl6pPr marL="2658184" indent="-241653" eaLnBrk="0" fontAlgn="base" hangingPunct="0">
              <a:spcBef>
                <a:spcPct val="0"/>
              </a:spcBef>
              <a:spcAft>
                <a:spcPct val="0"/>
              </a:spcAft>
              <a:defRPr>
                <a:solidFill>
                  <a:schemeClr val="tx1"/>
                </a:solidFill>
                <a:latin typeface="Arial" charset="0"/>
              </a:defRPr>
            </a:lvl6pPr>
            <a:lvl7pPr marL="3141490" indent="-241653" eaLnBrk="0" fontAlgn="base" hangingPunct="0">
              <a:spcBef>
                <a:spcPct val="0"/>
              </a:spcBef>
              <a:spcAft>
                <a:spcPct val="0"/>
              </a:spcAft>
              <a:defRPr>
                <a:solidFill>
                  <a:schemeClr val="tx1"/>
                </a:solidFill>
                <a:latin typeface="Arial" charset="0"/>
              </a:defRPr>
            </a:lvl7pPr>
            <a:lvl8pPr marL="3624796" indent="-241653" eaLnBrk="0" fontAlgn="base" hangingPunct="0">
              <a:spcBef>
                <a:spcPct val="0"/>
              </a:spcBef>
              <a:spcAft>
                <a:spcPct val="0"/>
              </a:spcAft>
              <a:defRPr>
                <a:solidFill>
                  <a:schemeClr val="tx1"/>
                </a:solidFill>
                <a:latin typeface="Arial" charset="0"/>
              </a:defRPr>
            </a:lvl8pPr>
            <a:lvl9pPr marL="4108102" indent="-241653" eaLnBrk="0" fontAlgn="base" hangingPunct="0">
              <a:spcBef>
                <a:spcPct val="0"/>
              </a:spcBef>
              <a:spcAft>
                <a:spcPct val="0"/>
              </a:spcAft>
              <a:defRPr>
                <a:solidFill>
                  <a:schemeClr val="tx1"/>
                </a:solidFill>
                <a:latin typeface="Arial" charset="0"/>
              </a:defRPr>
            </a:lvl9pPr>
          </a:lstStyle>
          <a:p>
            <a:pPr eaLnBrk="1" hangingPunct="1"/>
            <a:fld id="{C4F12430-D63F-46C6-8C12-106AD458EB3C}" type="slidenum">
              <a:rPr lang="fr-FR" smtClean="0"/>
              <a:pPr eaLnBrk="1" hangingPunct="1"/>
              <a:t>33</a:t>
            </a:fld>
            <a:endParaRPr lang="fr-FR" smtClean="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smtClean="0">
              <a:latin typeface="Arial" charset="0"/>
            </a:endParaRPr>
          </a:p>
        </p:txBody>
      </p:sp>
    </p:spTree>
    <p:extLst>
      <p:ext uri="{BB962C8B-B14F-4D97-AF65-F5344CB8AC3E}">
        <p14:creationId xmlns:p14="http://schemas.microsoft.com/office/powerpoint/2010/main" val="25874424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85372" indent="-302066" eaLnBrk="0" hangingPunct="0">
              <a:defRPr>
                <a:solidFill>
                  <a:schemeClr val="tx1"/>
                </a:solidFill>
                <a:latin typeface="Arial" charset="0"/>
              </a:defRPr>
            </a:lvl2pPr>
            <a:lvl3pPr marL="1208265" indent="-241653" eaLnBrk="0" hangingPunct="0">
              <a:defRPr>
                <a:solidFill>
                  <a:schemeClr val="tx1"/>
                </a:solidFill>
                <a:latin typeface="Arial" charset="0"/>
              </a:defRPr>
            </a:lvl3pPr>
            <a:lvl4pPr marL="1691571" indent="-241653" eaLnBrk="0" hangingPunct="0">
              <a:defRPr>
                <a:solidFill>
                  <a:schemeClr val="tx1"/>
                </a:solidFill>
                <a:latin typeface="Arial" charset="0"/>
              </a:defRPr>
            </a:lvl4pPr>
            <a:lvl5pPr marL="2174878" indent="-241653" eaLnBrk="0" hangingPunct="0">
              <a:defRPr>
                <a:solidFill>
                  <a:schemeClr val="tx1"/>
                </a:solidFill>
                <a:latin typeface="Arial" charset="0"/>
              </a:defRPr>
            </a:lvl5pPr>
            <a:lvl6pPr marL="2658184" indent="-241653" eaLnBrk="0" fontAlgn="base" hangingPunct="0">
              <a:spcBef>
                <a:spcPct val="0"/>
              </a:spcBef>
              <a:spcAft>
                <a:spcPct val="0"/>
              </a:spcAft>
              <a:defRPr>
                <a:solidFill>
                  <a:schemeClr val="tx1"/>
                </a:solidFill>
                <a:latin typeface="Arial" charset="0"/>
              </a:defRPr>
            </a:lvl6pPr>
            <a:lvl7pPr marL="3141490" indent="-241653" eaLnBrk="0" fontAlgn="base" hangingPunct="0">
              <a:spcBef>
                <a:spcPct val="0"/>
              </a:spcBef>
              <a:spcAft>
                <a:spcPct val="0"/>
              </a:spcAft>
              <a:defRPr>
                <a:solidFill>
                  <a:schemeClr val="tx1"/>
                </a:solidFill>
                <a:latin typeface="Arial" charset="0"/>
              </a:defRPr>
            </a:lvl7pPr>
            <a:lvl8pPr marL="3624796" indent="-241653" eaLnBrk="0" fontAlgn="base" hangingPunct="0">
              <a:spcBef>
                <a:spcPct val="0"/>
              </a:spcBef>
              <a:spcAft>
                <a:spcPct val="0"/>
              </a:spcAft>
              <a:defRPr>
                <a:solidFill>
                  <a:schemeClr val="tx1"/>
                </a:solidFill>
                <a:latin typeface="Arial" charset="0"/>
              </a:defRPr>
            </a:lvl8pPr>
            <a:lvl9pPr marL="4108102" indent="-241653" eaLnBrk="0" fontAlgn="base" hangingPunct="0">
              <a:spcBef>
                <a:spcPct val="0"/>
              </a:spcBef>
              <a:spcAft>
                <a:spcPct val="0"/>
              </a:spcAft>
              <a:defRPr>
                <a:solidFill>
                  <a:schemeClr val="tx1"/>
                </a:solidFill>
                <a:latin typeface="Arial" charset="0"/>
              </a:defRPr>
            </a:lvl9pPr>
          </a:lstStyle>
          <a:p>
            <a:pPr eaLnBrk="1" hangingPunct="1"/>
            <a:fld id="{C4F12430-D63F-46C6-8C12-106AD458EB3C}" type="slidenum">
              <a:rPr lang="fr-FR" smtClean="0"/>
              <a:pPr eaLnBrk="1" hangingPunct="1"/>
              <a:t>34</a:t>
            </a:fld>
            <a:endParaRPr lang="fr-FR" smtClean="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smtClean="0">
              <a:latin typeface="Arial" charset="0"/>
            </a:endParaRPr>
          </a:p>
        </p:txBody>
      </p:sp>
    </p:spTree>
    <p:extLst>
      <p:ext uri="{BB962C8B-B14F-4D97-AF65-F5344CB8AC3E}">
        <p14:creationId xmlns:p14="http://schemas.microsoft.com/office/powerpoint/2010/main" val="22007307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85372" indent="-302066" eaLnBrk="0" hangingPunct="0">
              <a:defRPr>
                <a:solidFill>
                  <a:schemeClr val="tx1"/>
                </a:solidFill>
                <a:latin typeface="Arial" charset="0"/>
              </a:defRPr>
            </a:lvl2pPr>
            <a:lvl3pPr marL="1208265" indent="-241653" eaLnBrk="0" hangingPunct="0">
              <a:defRPr>
                <a:solidFill>
                  <a:schemeClr val="tx1"/>
                </a:solidFill>
                <a:latin typeface="Arial" charset="0"/>
              </a:defRPr>
            </a:lvl3pPr>
            <a:lvl4pPr marL="1691571" indent="-241653" eaLnBrk="0" hangingPunct="0">
              <a:defRPr>
                <a:solidFill>
                  <a:schemeClr val="tx1"/>
                </a:solidFill>
                <a:latin typeface="Arial" charset="0"/>
              </a:defRPr>
            </a:lvl4pPr>
            <a:lvl5pPr marL="2174878" indent="-241653" eaLnBrk="0" hangingPunct="0">
              <a:defRPr>
                <a:solidFill>
                  <a:schemeClr val="tx1"/>
                </a:solidFill>
                <a:latin typeface="Arial" charset="0"/>
              </a:defRPr>
            </a:lvl5pPr>
            <a:lvl6pPr marL="2658184" indent="-241653" eaLnBrk="0" fontAlgn="base" hangingPunct="0">
              <a:spcBef>
                <a:spcPct val="0"/>
              </a:spcBef>
              <a:spcAft>
                <a:spcPct val="0"/>
              </a:spcAft>
              <a:defRPr>
                <a:solidFill>
                  <a:schemeClr val="tx1"/>
                </a:solidFill>
                <a:latin typeface="Arial" charset="0"/>
              </a:defRPr>
            </a:lvl6pPr>
            <a:lvl7pPr marL="3141490" indent="-241653" eaLnBrk="0" fontAlgn="base" hangingPunct="0">
              <a:spcBef>
                <a:spcPct val="0"/>
              </a:spcBef>
              <a:spcAft>
                <a:spcPct val="0"/>
              </a:spcAft>
              <a:defRPr>
                <a:solidFill>
                  <a:schemeClr val="tx1"/>
                </a:solidFill>
                <a:latin typeface="Arial" charset="0"/>
              </a:defRPr>
            </a:lvl7pPr>
            <a:lvl8pPr marL="3624796" indent="-241653" eaLnBrk="0" fontAlgn="base" hangingPunct="0">
              <a:spcBef>
                <a:spcPct val="0"/>
              </a:spcBef>
              <a:spcAft>
                <a:spcPct val="0"/>
              </a:spcAft>
              <a:defRPr>
                <a:solidFill>
                  <a:schemeClr val="tx1"/>
                </a:solidFill>
                <a:latin typeface="Arial" charset="0"/>
              </a:defRPr>
            </a:lvl8pPr>
            <a:lvl9pPr marL="4108102" indent="-241653" eaLnBrk="0" fontAlgn="base" hangingPunct="0">
              <a:spcBef>
                <a:spcPct val="0"/>
              </a:spcBef>
              <a:spcAft>
                <a:spcPct val="0"/>
              </a:spcAft>
              <a:defRPr>
                <a:solidFill>
                  <a:schemeClr val="tx1"/>
                </a:solidFill>
                <a:latin typeface="Arial" charset="0"/>
              </a:defRPr>
            </a:lvl9pPr>
          </a:lstStyle>
          <a:p>
            <a:pPr eaLnBrk="1" hangingPunct="1"/>
            <a:fld id="{C4F12430-D63F-46C6-8C12-106AD458EB3C}" type="slidenum">
              <a:rPr lang="fr-FR" smtClean="0"/>
              <a:pPr eaLnBrk="1" hangingPunct="1"/>
              <a:t>35</a:t>
            </a:fld>
            <a:endParaRPr lang="fr-FR" smtClean="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smtClean="0">
              <a:latin typeface="Arial" charset="0"/>
            </a:endParaRPr>
          </a:p>
        </p:txBody>
      </p:sp>
    </p:spTree>
    <p:extLst>
      <p:ext uri="{BB962C8B-B14F-4D97-AF65-F5344CB8AC3E}">
        <p14:creationId xmlns:p14="http://schemas.microsoft.com/office/powerpoint/2010/main" val="1508766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85372" indent="-302066" eaLnBrk="0" hangingPunct="0">
              <a:defRPr>
                <a:solidFill>
                  <a:schemeClr val="tx1"/>
                </a:solidFill>
                <a:latin typeface="Arial" charset="0"/>
              </a:defRPr>
            </a:lvl2pPr>
            <a:lvl3pPr marL="1208265" indent="-241653" eaLnBrk="0" hangingPunct="0">
              <a:defRPr>
                <a:solidFill>
                  <a:schemeClr val="tx1"/>
                </a:solidFill>
                <a:latin typeface="Arial" charset="0"/>
              </a:defRPr>
            </a:lvl3pPr>
            <a:lvl4pPr marL="1691571" indent="-241653" eaLnBrk="0" hangingPunct="0">
              <a:defRPr>
                <a:solidFill>
                  <a:schemeClr val="tx1"/>
                </a:solidFill>
                <a:latin typeface="Arial" charset="0"/>
              </a:defRPr>
            </a:lvl4pPr>
            <a:lvl5pPr marL="2174878" indent="-241653" eaLnBrk="0" hangingPunct="0">
              <a:defRPr>
                <a:solidFill>
                  <a:schemeClr val="tx1"/>
                </a:solidFill>
                <a:latin typeface="Arial" charset="0"/>
              </a:defRPr>
            </a:lvl5pPr>
            <a:lvl6pPr marL="2658184" indent="-241653" eaLnBrk="0" fontAlgn="base" hangingPunct="0">
              <a:spcBef>
                <a:spcPct val="0"/>
              </a:spcBef>
              <a:spcAft>
                <a:spcPct val="0"/>
              </a:spcAft>
              <a:defRPr>
                <a:solidFill>
                  <a:schemeClr val="tx1"/>
                </a:solidFill>
                <a:latin typeface="Arial" charset="0"/>
              </a:defRPr>
            </a:lvl6pPr>
            <a:lvl7pPr marL="3141490" indent="-241653" eaLnBrk="0" fontAlgn="base" hangingPunct="0">
              <a:spcBef>
                <a:spcPct val="0"/>
              </a:spcBef>
              <a:spcAft>
                <a:spcPct val="0"/>
              </a:spcAft>
              <a:defRPr>
                <a:solidFill>
                  <a:schemeClr val="tx1"/>
                </a:solidFill>
                <a:latin typeface="Arial" charset="0"/>
              </a:defRPr>
            </a:lvl7pPr>
            <a:lvl8pPr marL="3624796" indent="-241653" eaLnBrk="0" fontAlgn="base" hangingPunct="0">
              <a:spcBef>
                <a:spcPct val="0"/>
              </a:spcBef>
              <a:spcAft>
                <a:spcPct val="0"/>
              </a:spcAft>
              <a:defRPr>
                <a:solidFill>
                  <a:schemeClr val="tx1"/>
                </a:solidFill>
                <a:latin typeface="Arial" charset="0"/>
              </a:defRPr>
            </a:lvl8pPr>
            <a:lvl9pPr marL="4108102" indent="-241653" eaLnBrk="0" fontAlgn="base" hangingPunct="0">
              <a:spcBef>
                <a:spcPct val="0"/>
              </a:spcBef>
              <a:spcAft>
                <a:spcPct val="0"/>
              </a:spcAft>
              <a:defRPr>
                <a:solidFill>
                  <a:schemeClr val="tx1"/>
                </a:solidFill>
                <a:latin typeface="Arial" charset="0"/>
              </a:defRPr>
            </a:lvl9pPr>
          </a:lstStyle>
          <a:p>
            <a:pPr eaLnBrk="1" hangingPunct="1"/>
            <a:fld id="{C4F12430-D63F-46C6-8C12-106AD458EB3C}" type="slidenum">
              <a:rPr lang="fr-FR" smtClean="0"/>
              <a:pPr eaLnBrk="1" hangingPunct="1"/>
              <a:t>36</a:t>
            </a:fld>
            <a:endParaRPr lang="fr-FR" smtClean="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smtClean="0">
              <a:latin typeface="Arial" charset="0"/>
            </a:endParaRPr>
          </a:p>
        </p:txBody>
      </p:sp>
    </p:spTree>
    <p:extLst>
      <p:ext uri="{BB962C8B-B14F-4D97-AF65-F5344CB8AC3E}">
        <p14:creationId xmlns:p14="http://schemas.microsoft.com/office/powerpoint/2010/main" val="10165884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85372" indent="-302066" eaLnBrk="0" hangingPunct="0">
              <a:defRPr>
                <a:solidFill>
                  <a:schemeClr val="tx1"/>
                </a:solidFill>
                <a:latin typeface="Arial" charset="0"/>
              </a:defRPr>
            </a:lvl2pPr>
            <a:lvl3pPr marL="1208265" indent="-241653" eaLnBrk="0" hangingPunct="0">
              <a:defRPr>
                <a:solidFill>
                  <a:schemeClr val="tx1"/>
                </a:solidFill>
                <a:latin typeface="Arial" charset="0"/>
              </a:defRPr>
            </a:lvl3pPr>
            <a:lvl4pPr marL="1691571" indent="-241653" eaLnBrk="0" hangingPunct="0">
              <a:defRPr>
                <a:solidFill>
                  <a:schemeClr val="tx1"/>
                </a:solidFill>
                <a:latin typeface="Arial" charset="0"/>
              </a:defRPr>
            </a:lvl4pPr>
            <a:lvl5pPr marL="2174878" indent="-241653" eaLnBrk="0" hangingPunct="0">
              <a:defRPr>
                <a:solidFill>
                  <a:schemeClr val="tx1"/>
                </a:solidFill>
                <a:latin typeface="Arial" charset="0"/>
              </a:defRPr>
            </a:lvl5pPr>
            <a:lvl6pPr marL="2658184" indent="-241653" eaLnBrk="0" fontAlgn="base" hangingPunct="0">
              <a:spcBef>
                <a:spcPct val="0"/>
              </a:spcBef>
              <a:spcAft>
                <a:spcPct val="0"/>
              </a:spcAft>
              <a:defRPr>
                <a:solidFill>
                  <a:schemeClr val="tx1"/>
                </a:solidFill>
                <a:latin typeface="Arial" charset="0"/>
              </a:defRPr>
            </a:lvl6pPr>
            <a:lvl7pPr marL="3141490" indent="-241653" eaLnBrk="0" fontAlgn="base" hangingPunct="0">
              <a:spcBef>
                <a:spcPct val="0"/>
              </a:spcBef>
              <a:spcAft>
                <a:spcPct val="0"/>
              </a:spcAft>
              <a:defRPr>
                <a:solidFill>
                  <a:schemeClr val="tx1"/>
                </a:solidFill>
                <a:latin typeface="Arial" charset="0"/>
              </a:defRPr>
            </a:lvl7pPr>
            <a:lvl8pPr marL="3624796" indent="-241653" eaLnBrk="0" fontAlgn="base" hangingPunct="0">
              <a:spcBef>
                <a:spcPct val="0"/>
              </a:spcBef>
              <a:spcAft>
                <a:spcPct val="0"/>
              </a:spcAft>
              <a:defRPr>
                <a:solidFill>
                  <a:schemeClr val="tx1"/>
                </a:solidFill>
                <a:latin typeface="Arial" charset="0"/>
              </a:defRPr>
            </a:lvl8pPr>
            <a:lvl9pPr marL="4108102" indent="-241653" eaLnBrk="0" fontAlgn="base" hangingPunct="0">
              <a:spcBef>
                <a:spcPct val="0"/>
              </a:spcBef>
              <a:spcAft>
                <a:spcPct val="0"/>
              </a:spcAft>
              <a:defRPr>
                <a:solidFill>
                  <a:schemeClr val="tx1"/>
                </a:solidFill>
                <a:latin typeface="Arial" charset="0"/>
              </a:defRPr>
            </a:lvl9pPr>
          </a:lstStyle>
          <a:p>
            <a:pPr eaLnBrk="1" hangingPunct="1"/>
            <a:fld id="{36C7CF45-2A37-4AAA-BF78-0ABFDA4CCDBB}" type="slidenum">
              <a:rPr lang="fr-FR" smtClean="0"/>
              <a:pPr eaLnBrk="1" hangingPunct="1"/>
              <a:t>37</a:t>
            </a:fld>
            <a:endParaRPr lang="fr-FR" smtClean="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smtClean="0">
              <a:latin typeface="Arial" charset="0"/>
            </a:endParaRPr>
          </a:p>
        </p:txBody>
      </p:sp>
    </p:spTree>
    <p:extLst>
      <p:ext uri="{BB962C8B-B14F-4D97-AF65-F5344CB8AC3E}">
        <p14:creationId xmlns:p14="http://schemas.microsoft.com/office/powerpoint/2010/main" val="35211087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85372" indent="-302066" eaLnBrk="0" hangingPunct="0">
              <a:defRPr>
                <a:solidFill>
                  <a:schemeClr val="tx1"/>
                </a:solidFill>
                <a:latin typeface="Arial" charset="0"/>
              </a:defRPr>
            </a:lvl2pPr>
            <a:lvl3pPr marL="1208265" indent="-241653" eaLnBrk="0" hangingPunct="0">
              <a:defRPr>
                <a:solidFill>
                  <a:schemeClr val="tx1"/>
                </a:solidFill>
                <a:latin typeface="Arial" charset="0"/>
              </a:defRPr>
            </a:lvl3pPr>
            <a:lvl4pPr marL="1691571" indent="-241653" eaLnBrk="0" hangingPunct="0">
              <a:defRPr>
                <a:solidFill>
                  <a:schemeClr val="tx1"/>
                </a:solidFill>
                <a:latin typeface="Arial" charset="0"/>
              </a:defRPr>
            </a:lvl4pPr>
            <a:lvl5pPr marL="2174878" indent="-241653" eaLnBrk="0" hangingPunct="0">
              <a:defRPr>
                <a:solidFill>
                  <a:schemeClr val="tx1"/>
                </a:solidFill>
                <a:latin typeface="Arial" charset="0"/>
              </a:defRPr>
            </a:lvl5pPr>
            <a:lvl6pPr marL="2658184" indent="-241653" eaLnBrk="0" fontAlgn="base" hangingPunct="0">
              <a:spcBef>
                <a:spcPct val="0"/>
              </a:spcBef>
              <a:spcAft>
                <a:spcPct val="0"/>
              </a:spcAft>
              <a:defRPr>
                <a:solidFill>
                  <a:schemeClr val="tx1"/>
                </a:solidFill>
                <a:latin typeface="Arial" charset="0"/>
              </a:defRPr>
            </a:lvl6pPr>
            <a:lvl7pPr marL="3141490" indent="-241653" eaLnBrk="0" fontAlgn="base" hangingPunct="0">
              <a:spcBef>
                <a:spcPct val="0"/>
              </a:spcBef>
              <a:spcAft>
                <a:spcPct val="0"/>
              </a:spcAft>
              <a:defRPr>
                <a:solidFill>
                  <a:schemeClr val="tx1"/>
                </a:solidFill>
                <a:latin typeface="Arial" charset="0"/>
              </a:defRPr>
            </a:lvl7pPr>
            <a:lvl8pPr marL="3624796" indent="-241653" eaLnBrk="0" fontAlgn="base" hangingPunct="0">
              <a:spcBef>
                <a:spcPct val="0"/>
              </a:spcBef>
              <a:spcAft>
                <a:spcPct val="0"/>
              </a:spcAft>
              <a:defRPr>
                <a:solidFill>
                  <a:schemeClr val="tx1"/>
                </a:solidFill>
                <a:latin typeface="Arial" charset="0"/>
              </a:defRPr>
            </a:lvl8pPr>
            <a:lvl9pPr marL="4108102" indent="-241653" eaLnBrk="0" fontAlgn="base" hangingPunct="0">
              <a:spcBef>
                <a:spcPct val="0"/>
              </a:spcBef>
              <a:spcAft>
                <a:spcPct val="0"/>
              </a:spcAft>
              <a:defRPr>
                <a:solidFill>
                  <a:schemeClr val="tx1"/>
                </a:solidFill>
                <a:latin typeface="Arial" charset="0"/>
              </a:defRPr>
            </a:lvl9pPr>
          </a:lstStyle>
          <a:p>
            <a:pPr eaLnBrk="1" hangingPunct="1"/>
            <a:fld id="{9511A380-72E5-485B-9BA8-D94CF8C397FF}" type="slidenum">
              <a:rPr lang="fr-FR" smtClean="0"/>
              <a:pPr eaLnBrk="1" hangingPunct="1"/>
              <a:t>38</a:t>
            </a:fld>
            <a:endParaRPr lang="fr-FR" smtClean="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smtClean="0">
              <a:latin typeface="Arial" charset="0"/>
            </a:endParaRPr>
          </a:p>
        </p:txBody>
      </p:sp>
    </p:spTree>
    <p:extLst>
      <p:ext uri="{BB962C8B-B14F-4D97-AF65-F5344CB8AC3E}">
        <p14:creationId xmlns:p14="http://schemas.microsoft.com/office/powerpoint/2010/main" val="5623748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85372" indent="-302066" eaLnBrk="0" hangingPunct="0">
              <a:defRPr>
                <a:solidFill>
                  <a:schemeClr val="tx1"/>
                </a:solidFill>
                <a:latin typeface="Arial" charset="0"/>
              </a:defRPr>
            </a:lvl2pPr>
            <a:lvl3pPr marL="1208265" indent="-241653" eaLnBrk="0" hangingPunct="0">
              <a:defRPr>
                <a:solidFill>
                  <a:schemeClr val="tx1"/>
                </a:solidFill>
                <a:latin typeface="Arial" charset="0"/>
              </a:defRPr>
            </a:lvl3pPr>
            <a:lvl4pPr marL="1691571" indent="-241653" eaLnBrk="0" hangingPunct="0">
              <a:defRPr>
                <a:solidFill>
                  <a:schemeClr val="tx1"/>
                </a:solidFill>
                <a:latin typeface="Arial" charset="0"/>
              </a:defRPr>
            </a:lvl4pPr>
            <a:lvl5pPr marL="2174878" indent="-241653" eaLnBrk="0" hangingPunct="0">
              <a:defRPr>
                <a:solidFill>
                  <a:schemeClr val="tx1"/>
                </a:solidFill>
                <a:latin typeface="Arial" charset="0"/>
              </a:defRPr>
            </a:lvl5pPr>
            <a:lvl6pPr marL="2658184" indent="-241653" eaLnBrk="0" fontAlgn="base" hangingPunct="0">
              <a:spcBef>
                <a:spcPct val="0"/>
              </a:spcBef>
              <a:spcAft>
                <a:spcPct val="0"/>
              </a:spcAft>
              <a:defRPr>
                <a:solidFill>
                  <a:schemeClr val="tx1"/>
                </a:solidFill>
                <a:latin typeface="Arial" charset="0"/>
              </a:defRPr>
            </a:lvl6pPr>
            <a:lvl7pPr marL="3141490" indent="-241653" eaLnBrk="0" fontAlgn="base" hangingPunct="0">
              <a:spcBef>
                <a:spcPct val="0"/>
              </a:spcBef>
              <a:spcAft>
                <a:spcPct val="0"/>
              </a:spcAft>
              <a:defRPr>
                <a:solidFill>
                  <a:schemeClr val="tx1"/>
                </a:solidFill>
                <a:latin typeface="Arial" charset="0"/>
              </a:defRPr>
            </a:lvl7pPr>
            <a:lvl8pPr marL="3624796" indent="-241653" eaLnBrk="0" fontAlgn="base" hangingPunct="0">
              <a:spcBef>
                <a:spcPct val="0"/>
              </a:spcBef>
              <a:spcAft>
                <a:spcPct val="0"/>
              </a:spcAft>
              <a:defRPr>
                <a:solidFill>
                  <a:schemeClr val="tx1"/>
                </a:solidFill>
                <a:latin typeface="Arial" charset="0"/>
              </a:defRPr>
            </a:lvl8pPr>
            <a:lvl9pPr marL="4108102" indent="-241653" eaLnBrk="0" fontAlgn="base" hangingPunct="0">
              <a:spcBef>
                <a:spcPct val="0"/>
              </a:spcBef>
              <a:spcAft>
                <a:spcPct val="0"/>
              </a:spcAft>
              <a:defRPr>
                <a:solidFill>
                  <a:schemeClr val="tx1"/>
                </a:solidFill>
                <a:latin typeface="Arial" charset="0"/>
              </a:defRPr>
            </a:lvl9pPr>
          </a:lstStyle>
          <a:p>
            <a:pPr eaLnBrk="1" hangingPunct="1"/>
            <a:fld id="{9511A380-72E5-485B-9BA8-D94CF8C397FF}" type="slidenum">
              <a:rPr lang="fr-FR" smtClean="0"/>
              <a:pPr eaLnBrk="1" hangingPunct="1"/>
              <a:t>39</a:t>
            </a:fld>
            <a:endParaRPr lang="fr-FR" smtClean="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smtClean="0">
              <a:latin typeface="Arial" charset="0"/>
            </a:endParaRPr>
          </a:p>
        </p:txBody>
      </p:sp>
    </p:spTree>
    <p:extLst>
      <p:ext uri="{BB962C8B-B14F-4D97-AF65-F5344CB8AC3E}">
        <p14:creationId xmlns:p14="http://schemas.microsoft.com/office/powerpoint/2010/main" val="15159644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FA786A-E418-8B48-BBE4-DDB36B6570A3}" type="slidenum">
              <a:rPr lang="en-US" altLang="en-US"/>
              <a:pPr/>
              <a:t>41</a:t>
            </a:fld>
            <a:endParaRPr lang="en-US" altLang="en-US"/>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p:txBody>
          <a:bodyPr/>
          <a:lstStyle/>
          <a:p>
            <a:r>
              <a:rPr lang="en-US" altLang="en-US"/>
              <a:t>Source: Sharon Astyk,  “Ethics of Biofuels”</a:t>
            </a:r>
            <a:r>
              <a:rPr lang="en-US" altLang="en-US" b="1"/>
              <a:t> </a:t>
            </a:r>
            <a:r>
              <a:rPr lang="en-US" altLang="en-US" u="sng"/>
              <a:t>Energy Bulletin</a:t>
            </a:r>
            <a:r>
              <a:rPr lang="en-US" altLang="en-US"/>
              <a:t> (Dec. 28 2006), </a:t>
            </a:r>
            <a:r>
              <a:rPr lang="en-US" altLang="en-US" i="1"/>
              <a:t>available at</a:t>
            </a:r>
            <a:r>
              <a:rPr lang="en-US" altLang="en-US"/>
              <a:t>  http://www.energybulletin.net/24169.html</a:t>
            </a:r>
            <a:endParaRPr lang="en-US" altLang="en-US" b="1"/>
          </a:p>
          <a:p>
            <a:endParaRPr lang="en-US" altLang="en-US"/>
          </a:p>
        </p:txBody>
      </p:sp>
    </p:spTree>
    <p:extLst>
      <p:ext uri="{BB962C8B-B14F-4D97-AF65-F5344CB8AC3E}">
        <p14:creationId xmlns:p14="http://schemas.microsoft.com/office/powerpoint/2010/main" val="21270329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38647B-6F3D-C641-BB50-3E7EC8570B00}" type="slidenum">
              <a:rPr lang="en-US" altLang="en-US"/>
              <a:pPr/>
              <a:t>44</a:t>
            </a:fld>
            <a:endParaRPr lang="en-US" altLang="en-US"/>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xfrm>
            <a:off x="914400" y="4343400"/>
            <a:ext cx="5029200" cy="4114800"/>
          </a:xfrm>
        </p:spPr>
        <p:txBody>
          <a:bodyPr/>
          <a:lstStyle/>
          <a:p>
            <a:endParaRPr lang="en-US" altLang="en-US"/>
          </a:p>
        </p:txBody>
      </p:sp>
    </p:spTree>
    <p:extLst>
      <p:ext uri="{BB962C8B-B14F-4D97-AF65-F5344CB8AC3E}">
        <p14:creationId xmlns:p14="http://schemas.microsoft.com/office/powerpoint/2010/main" val="1977993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1E1D4B-6365-EF49-9F42-2B004D96DC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9456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omic Sans MS" charset="0"/>
                <a:ea typeface="ＭＳ Ｐゴシック" charset="-128"/>
              </a:defRPr>
            </a:lvl1pPr>
            <a:lvl2pPr marL="742950" indent="-285750">
              <a:defRPr sz="3200">
                <a:solidFill>
                  <a:schemeClr val="tx1"/>
                </a:solidFill>
                <a:latin typeface="Comic Sans MS" charset="0"/>
                <a:ea typeface="ＭＳ Ｐゴシック" charset="-128"/>
              </a:defRPr>
            </a:lvl2pPr>
            <a:lvl3pPr marL="1143000" indent="-228600">
              <a:defRPr sz="3200">
                <a:solidFill>
                  <a:schemeClr val="tx1"/>
                </a:solidFill>
                <a:latin typeface="Comic Sans MS" charset="0"/>
                <a:ea typeface="ＭＳ Ｐゴシック" charset="-128"/>
              </a:defRPr>
            </a:lvl3pPr>
            <a:lvl4pPr marL="1600200" indent="-228600">
              <a:defRPr sz="3200">
                <a:solidFill>
                  <a:schemeClr val="tx1"/>
                </a:solidFill>
                <a:latin typeface="Comic Sans MS" charset="0"/>
                <a:ea typeface="ＭＳ Ｐゴシック" charset="-128"/>
              </a:defRPr>
            </a:lvl4pPr>
            <a:lvl5pPr marL="2057400" indent="-228600">
              <a:defRPr sz="3200">
                <a:solidFill>
                  <a:schemeClr val="tx1"/>
                </a:solidFill>
                <a:latin typeface="Comic Sans MS" charset="0"/>
                <a:ea typeface="ＭＳ Ｐゴシック" charset="-128"/>
              </a:defRPr>
            </a:lvl5pPr>
            <a:lvl6pPr marL="2514600" indent="-228600" eaLnBrk="0" fontAlgn="base" hangingPunct="0">
              <a:spcBef>
                <a:spcPct val="0"/>
              </a:spcBef>
              <a:spcAft>
                <a:spcPct val="0"/>
              </a:spcAft>
              <a:defRPr sz="3200">
                <a:solidFill>
                  <a:schemeClr val="tx1"/>
                </a:solidFill>
                <a:latin typeface="Comic Sans MS" charset="0"/>
                <a:ea typeface="ＭＳ Ｐゴシック" charset="-128"/>
              </a:defRPr>
            </a:lvl6pPr>
            <a:lvl7pPr marL="2971800" indent="-228600" eaLnBrk="0" fontAlgn="base" hangingPunct="0">
              <a:spcBef>
                <a:spcPct val="0"/>
              </a:spcBef>
              <a:spcAft>
                <a:spcPct val="0"/>
              </a:spcAft>
              <a:defRPr sz="3200">
                <a:solidFill>
                  <a:schemeClr val="tx1"/>
                </a:solidFill>
                <a:latin typeface="Comic Sans MS" charset="0"/>
                <a:ea typeface="ＭＳ Ｐゴシック" charset="-128"/>
              </a:defRPr>
            </a:lvl7pPr>
            <a:lvl8pPr marL="3429000" indent="-228600" eaLnBrk="0" fontAlgn="base" hangingPunct="0">
              <a:spcBef>
                <a:spcPct val="0"/>
              </a:spcBef>
              <a:spcAft>
                <a:spcPct val="0"/>
              </a:spcAft>
              <a:defRPr sz="3200">
                <a:solidFill>
                  <a:schemeClr val="tx1"/>
                </a:solidFill>
                <a:latin typeface="Comic Sans MS" charset="0"/>
                <a:ea typeface="ＭＳ Ｐゴシック" charset="-128"/>
              </a:defRPr>
            </a:lvl8pPr>
            <a:lvl9pPr marL="3886200" indent="-228600" eaLnBrk="0" fontAlgn="base" hangingPunct="0">
              <a:spcBef>
                <a:spcPct val="0"/>
              </a:spcBef>
              <a:spcAft>
                <a:spcPct val="0"/>
              </a:spcAft>
              <a:defRPr sz="3200">
                <a:solidFill>
                  <a:schemeClr val="tx1"/>
                </a:solidFill>
                <a:latin typeface="Comic Sans MS" charset="0"/>
                <a:ea typeface="ＭＳ Ｐゴシック" charset="-128"/>
              </a:defRPr>
            </a:lvl9pPr>
          </a:lstStyle>
          <a:p>
            <a:fld id="{B8216B5B-744F-7548-9CB6-80C99E70EABA}" type="slidenum">
              <a:rPr lang="en-US" altLang="en-US" sz="1200"/>
              <a:pPr/>
              <a:t>46</a:t>
            </a:fld>
            <a:endParaRPr lang="en-US" altLang="en-US" sz="1200"/>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en-US">
              <a:latin typeface="Times" charset="0"/>
              <a:ea typeface="ＭＳ Ｐゴシック" charset="-128"/>
            </a:endParaRPr>
          </a:p>
        </p:txBody>
      </p:sp>
    </p:spTree>
    <p:extLst>
      <p:ext uri="{BB962C8B-B14F-4D97-AF65-F5344CB8AC3E}">
        <p14:creationId xmlns:p14="http://schemas.microsoft.com/office/powerpoint/2010/main" val="1184284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983848-C6CC-EE49-998E-A9FDC3B96AB4}" type="slidenum">
              <a:rPr lang="en-US"/>
              <a:pPr/>
              <a:t>48</a:t>
            </a:fld>
            <a:endParaRPr lang="en-US"/>
          </a:p>
        </p:txBody>
      </p:sp>
      <p:sp>
        <p:nvSpPr>
          <p:cNvPr id="737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73731" name="Rectangle 3"/>
          <p:cNvSpPr>
            <a:spLocks noGrp="1" noChangeArrowheads="1"/>
          </p:cNvSpPr>
          <p:nvPr>
            <p:ph type="body" idx="1"/>
          </p:nvPr>
        </p:nvSpPr>
        <p:spPr>
          <a:xfrm>
            <a:off x="914400" y="4343400"/>
            <a:ext cx="5029200" cy="4114800"/>
          </a:xfrm>
        </p:spPr>
        <p:txBody>
          <a:bodyPr/>
          <a:lstStyle/>
          <a:p>
            <a:endParaRPr lang="en-US"/>
          </a:p>
        </p:txBody>
      </p:sp>
    </p:spTree>
    <p:extLst>
      <p:ext uri="{BB962C8B-B14F-4D97-AF65-F5344CB8AC3E}">
        <p14:creationId xmlns:p14="http://schemas.microsoft.com/office/powerpoint/2010/main" val="15583185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FF73B3-3D64-0045-BE05-44B6B969B40B}" type="slidenum">
              <a:rPr lang="en-US" altLang="en-US"/>
              <a:pPr/>
              <a:t>51</a:t>
            </a:fld>
            <a:endParaRPr lang="en-US" altLang="en-US"/>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p:txBody>
          <a:bodyPr/>
          <a:lstStyle/>
          <a:p>
            <a:r>
              <a:rPr lang="en-US" altLang="en-US"/>
              <a:t>Source: EcoFriend Article, “Algae BioFuels: PetroSun’s Subsidiary to Develop Bio-diesel Form Algae” India (2006), </a:t>
            </a:r>
            <a:r>
              <a:rPr lang="en-US" altLang="en-US" i="1"/>
              <a:t>available at</a:t>
            </a:r>
            <a:r>
              <a:rPr lang="en-US" altLang="en-US"/>
              <a:t> http://www.ecofriend.org/entry/algae-biofuels-petrosuns-subsidiary-to-develop-bio-diesel-form-algae/</a:t>
            </a:r>
          </a:p>
          <a:p>
            <a:endParaRPr lang="en-US" altLang="en-US"/>
          </a:p>
        </p:txBody>
      </p:sp>
    </p:spTree>
    <p:extLst>
      <p:ext uri="{BB962C8B-B14F-4D97-AF65-F5344CB8AC3E}">
        <p14:creationId xmlns:p14="http://schemas.microsoft.com/office/powerpoint/2010/main" val="7341971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1"/>
        <p:cNvGrpSpPr/>
        <p:nvPr/>
      </p:nvGrpSpPr>
      <p:grpSpPr>
        <a:xfrm>
          <a:off x="0" y="0"/>
          <a:ext cx="0" cy="0"/>
          <a:chOff x="0" y="0"/>
          <a:chExt cx="0" cy="0"/>
        </a:xfrm>
      </p:grpSpPr>
      <p:sp>
        <p:nvSpPr>
          <p:cNvPr id="1362" name="Shape 1362"/>
          <p:cNvSpPr>
            <a:spLocks noGrp="1" noRot="1" noChangeAspect="1"/>
          </p:cNvSpPr>
          <p:nvPr>
            <p:ph type="sldImg" idx="2"/>
          </p:nvPr>
        </p:nvSpPr>
        <p:spPr>
          <a:xfrm>
            <a:off x="401638" y="708025"/>
            <a:ext cx="6283325"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1363" name="Shape 1363"/>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None/>
            </a:pPr>
            <a:endParaRPr sz="1200" b="0" i="0" u="none" strike="noStrike" cap="none" baseline="0">
              <a:solidFill>
                <a:schemeClr val="dk1"/>
              </a:solidFill>
              <a:latin typeface="Calibri"/>
              <a:ea typeface="Calibri"/>
              <a:cs typeface="Calibri"/>
              <a:sym typeface="Calibri"/>
            </a:endParaRPr>
          </a:p>
        </p:txBody>
      </p:sp>
      <p:sp>
        <p:nvSpPr>
          <p:cNvPr id="1364" name="Shape 1364"/>
          <p:cNvSpPr txBox="1">
            <a:spLocks noGrp="1"/>
          </p:cNvSpPr>
          <p:nvPr>
            <p:ph type="sldNum" idx="12"/>
          </p:nvPr>
        </p:nvSpPr>
        <p:spPr>
          <a:xfrm>
            <a:off x="4013894" y="8955820"/>
            <a:ext cx="3071167" cy="470784"/>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53</a:t>
            </a:fld>
            <a:endParaRPr lang="en-US" sz="13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1562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A8F91F-0802-40EE-9A53-0348634E3AF7}" type="slidenum">
              <a:rPr lang="fr-FR"/>
              <a:pPr/>
              <a:t>7</a:t>
            </a:fld>
            <a:endParaRPr lang="fr-F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2953515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97155D-CDAF-4655-AF55-03D2B1AA5EB1}" type="slidenum">
              <a:rPr lang="fr-FR"/>
              <a:pPr/>
              <a:t>9</a:t>
            </a:fld>
            <a:endParaRPr lang="fr-FR"/>
          </a:p>
        </p:txBody>
      </p:sp>
      <p:sp>
        <p:nvSpPr>
          <p:cNvPr id="926722" name="Rectangle 2"/>
          <p:cNvSpPr>
            <a:spLocks noGrp="1" noRot="1" noChangeAspect="1" noChangeArrowheads="1" noTextEdit="1"/>
          </p:cNvSpPr>
          <p:nvPr>
            <p:ph type="sldImg"/>
          </p:nvPr>
        </p:nvSpPr>
        <p:spPr>
          <a:ln/>
        </p:spPr>
      </p:sp>
      <p:sp>
        <p:nvSpPr>
          <p:cNvPr id="926723"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1714823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F6335F-4C5A-46FA-9A57-5844D02C5D5B}" type="slidenum">
              <a:rPr lang="fr-FR"/>
              <a:pPr/>
              <a:t>10</a:t>
            </a:fld>
            <a:endParaRPr lang="fr-FR"/>
          </a:p>
        </p:txBody>
      </p:sp>
      <p:sp>
        <p:nvSpPr>
          <p:cNvPr id="912386" name="Rectangle 2"/>
          <p:cNvSpPr>
            <a:spLocks noGrp="1" noRot="1" noChangeAspect="1" noChangeArrowheads="1" noTextEdit="1"/>
          </p:cNvSpPr>
          <p:nvPr>
            <p:ph type="sldImg"/>
          </p:nvPr>
        </p:nvSpPr>
        <p:spPr>
          <a:ln/>
        </p:spPr>
      </p:sp>
      <p:sp>
        <p:nvSpPr>
          <p:cNvPr id="912387"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31621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Rot="1" noChangeAspect="1" noTextEdit="1"/>
          </p:cNvSpPr>
          <p:nvPr>
            <p:ph type="sldImg"/>
          </p:nvPr>
        </p:nvSpPr>
        <p:spPr bwMode="auto">
          <a:noFill/>
          <a:ln>
            <a:solidFill>
              <a:srgbClr val="000000"/>
            </a:solidFill>
            <a:miter lim="800000"/>
            <a:headEnd/>
            <a:tailEnd/>
          </a:ln>
        </p:spPr>
      </p:sp>
      <p:sp>
        <p:nvSpPr>
          <p:cNvPr id="56322"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CA" smtClean="0"/>
          </a:p>
        </p:txBody>
      </p:sp>
    </p:spTree>
    <p:extLst>
      <p:ext uri="{BB962C8B-B14F-4D97-AF65-F5344CB8AC3E}">
        <p14:creationId xmlns:p14="http://schemas.microsoft.com/office/powerpoint/2010/main" val="2379668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Rot="1" noChangeAspect="1" noTextEdit="1"/>
          </p:cNvSpPr>
          <p:nvPr>
            <p:ph type="sldImg"/>
          </p:nvPr>
        </p:nvSpPr>
        <p:spPr bwMode="auto">
          <a:noFill/>
          <a:ln>
            <a:solidFill>
              <a:srgbClr val="000000"/>
            </a:solidFill>
            <a:miter lim="800000"/>
            <a:headEnd/>
            <a:tailEnd/>
          </a:ln>
        </p:spPr>
      </p:sp>
      <p:sp>
        <p:nvSpPr>
          <p:cNvPr id="58370"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CA" smtClean="0"/>
          </a:p>
        </p:txBody>
      </p:sp>
    </p:spTree>
    <p:extLst>
      <p:ext uri="{BB962C8B-B14F-4D97-AF65-F5344CB8AC3E}">
        <p14:creationId xmlns:p14="http://schemas.microsoft.com/office/powerpoint/2010/main" val="19542221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904F94B-5A3B-2247-80AE-F5D4BB3C91AE}" type="slidenum">
              <a:rPr lang="de-DE" altLang="en-US"/>
              <a:pPr/>
              <a:t>25</a:t>
            </a:fld>
            <a:endParaRPr lang="de-DE" altLang="en-US"/>
          </a:p>
        </p:txBody>
      </p:sp>
      <p:sp>
        <p:nvSpPr>
          <p:cNvPr id="621570" name="Rectangle 2"/>
          <p:cNvSpPr>
            <a:spLocks noGrp="1" noRot="1" noChangeAspect="1" noChangeArrowheads="1" noTextEdit="1"/>
          </p:cNvSpPr>
          <p:nvPr>
            <p:ph type="sldImg"/>
          </p:nvPr>
        </p:nvSpPr>
        <p:spPr>
          <a:xfrm>
            <a:off x="201613" y="727075"/>
            <a:ext cx="6454775" cy="3632200"/>
          </a:xfrm>
          <a:ln/>
        </p:spPr>
      </p:sp>
      <p:sp>
        <p:nvSpPr>
          <p:cNvPr id="621571" name="Rectangle 3"/>
          <p:cNvSpPr>
            <a:spLocks noGrp="1" noChangeArrowheads="1"/>
          </p:cNvSpPr>
          <p:nvPr>
            <p:ph type="body" idx="1"/>
          </p:nvPr>
        </p:nvSpPr>
        <p:spPr/>
        <p:txBody>
          <a:bodyPr/>
          <a:lstStyle/>
          <a:p>
            <a:endParaRPr lang="nb-NO" altLang="en-US"/>
          </a:p>
        </p:txBody>
      </p:sp>
    </p:spTree>
    <p:extLst>
      <p:ext uri="{BB962C8B-B14F-4D97-AF65-F5344CB8AC3E}">
        <p14:creationId xmlns:p14="http://schemas.microsoft.com/office/powerpoint/2010/main" val="253681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37FFDE-DFC9-1C44-BAE4-52B8548283A1}" type="slidenum">
              <a:rPr lang="en-US" altLang="en-US"/>
              <a:pPr/>
              <a:t>29</a:t>
            </a:fld>
            <a:endParaRPr lang="en-US" altLang="en-US"/>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p:txBody>
          <a:bodyPr/>
          <a:lstStyle/>
          <a:p>
            <a:r>
              <a:rPr lang="en-US" altLang="en-US" dirty="0"/>
              <a:t>Source: National Biodiesel Board,” Lifecycle Summary,” </a:t>
            </a:r>
            <a:r>
              <a:rPr lang="en-US" altLang="en-US" i="1" dirty="0"/>
              <a:t>available at</a:t>
            </a:r>
            <a:r>
              <a:rPr lang="en-US" altLang="en-US" dirty="0"/>
              <a:t> http://</a:t>
            </a:r>
            <a:r>
              <a:rPr lang="en-US" altLang="en-US" dirty="0" err="1"/>
              <a:t>www.nbb.org</a:t>
            </a:r>
            <a:r>
              <a:rPr lang="en-US" altLang="en-US" dirty="0"/>
              <a:t>/</a:t>
            </a:r>
            <a:r>
              <a:rPr lang="en-US" altLang="en-US" dirty="0" err="1"/>
              <a:t>pdf_files</a:t>
            </a:r>
            <a:r>
              <a:rPr lang="en-US" altLang="en-US" dirty="0"/>
              <a:t>/</a:t>
            </a:r>
            <a:r>
              <a:rPr lang="en-US" altLang="en-US" dirty="0" err="1"/>
              <a:t>fuelfactsheets</a:t>
            </a:r>
            <a:r>
              <a:rPr lang="en-US" altLang="en-US" dirty="0"/>
              <a:t>/</a:t>
            </a:r>
            <a:r>
              <a:rPr lang="en-US" altLang="en-US" dirty="0" err="1"/>
              <a:t>LifeCycle_Summary.PDF</a:t>
            </a:r>
            <a:endParaRPr lang="en-US" altLang="en-US" dirty="0"/>
          </a:p>
        </p:txBody>
      </p:sp>
    </p:spTree>
    <p:extLst>
      <p:ext uri="{BB962C8B-B14F-4D97-AF65-F5344CB8AC3E}">
        <p14:creationId xmlns:p14="http://schemas.microsoft.com/office/powerpoint/2010/main" val="31337979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7DC98A1-DEE6-4B1D-8B90-4BDF0E2C6BB2}" type="datetime1">
              <a:rPr lang="en-US" smtClean="0"/>
              <a:t>10/30/2018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08F2B6-4A33-B34B-88C5-4D0E2420B093}" type="slidenum">
              <a:rPr lang="en-US" smtClean="0"/>
              <a:t>‹#›</a:t>
            </a:fld>
            <a:endParaRPr lang="en-US"/>
          </a:p>
        </p:txBody>
      </p:sp>
    </p:spTree>
    <p:extLst>
      <p:ext uri="{BB962C8B-B14F-4D97-AF65-F5344CB8AC3E}">
        <p14:creationId xmlns:p14="http://schemas.microsoft.com/office/powerpoint/2010/main" val="41866452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D226C59-8D5B-4040-91A9-B87DB9D8FF47}" type="datetime1">
              <a:rPr lang="en-US" smtClean="0"/>
              <a:t>10/30/2018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08F2B6-4A33-B34B-88C5-4D0E2420B093}" type="slidenum">
              <a:rPr lang="en-US" smtClean="0"/>
              <a:t>‹#›</a:t>
            </a:fld>
            <a:endParaRPr lang="en-US"/>
          </a:p>
        </p:txBody>
      </p:sp>
    </p:spTree>
    <p:extLst>
      <p:ext uri="{BB962C8B-B14F-4D97-AF65-F5344CB8AC3E}">
        <p14:creationId xmlns:p14="http://schemas.microsoft.com/office/powerpoint/2010/main" val="4192828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fld id="{1FEB84DE-0612-4F73-84B8-48002C0ADAB8}" type="datetime1">
              <a:rPr lang="en-US" smtClean="0"/>
              <a:t>10/30/2018</a:t>
            </a:fld>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smtClean="0"/>
            </a:lvl1pPr>
          </a:lstStyle>
          <a:p>
            <a:fld id="{A5DB7EE4-FE0F-1143-8757-673A9E6CB62B}" type="slidenum">
              <a:rPr lang="en-US"/>
              <a:pPr/>
              <a:t>‹#›</a:t>
            </a:fld>
            <a:endParaRPr lang="en-US"/>
          </a:p>
        </p:txBody>
      </p:sp>
    </p:spTree>
    <p:extLst>
      <p:ext uri="{BB962C8B-B14F-4D97-AF65-F5344CB8AC3E}">
        <p14:creationId xmlns:p14="http://schemas.microsoft.com/office/powerpoint/2010/main" val="3983480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6098B1-9066-468B-86E0-5A1A60C76B79}" type="datetime1">
              <a:rPr lang="en-US" smtClean="0"/>
              <a:t>10/30/2018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08F2B6-4A33-B34B-88C5-4D0E2420B093}" type="slidenum">
              <a:rPr lang="en-US" smtClean="0"/>
              <a:t>‹#›</a:t>
            </a:fld>
            <a:endParaRPr lang="en-US"/>
          </a:p>
        </p:txBody>
      </p:sp>
      <p:cxnSp>
        <p:nvCxnSpPr>
          <p:cNvPr id="7" name="Straight Connector 6">
            <a:extLst>
              <a:ext uri="{FF2B5EF4-FFF2-40B4-BE49-F238E27FC236}">
                <a16:creationId xmlns:a16="http://schemas.microsoft.com/office/drawing/2014/main" id="{C6BA2468-730F-40AF-AA36-4ACF2714E50F}"/>
              </a:ext>
            </a:extLst>
          </p:cNvPr>
          <p:cNvCxnSpPr>
            <a:cxnSpLocks/>
          </p:cNvCxnSpPr>
          <p:nvPr userDrawn="1"/>
        </p:nvCxnSpPr>
        <p:spPr>
          <a:xfrm>
            <a:off x="0" y="1136469"/>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9702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341869F-B85B-4FD4-A966-C71BF3873D3E}" type="datetime1">
              <a:rPr lang="en-US" smtClean="0"/>
              <a:t>10/30/2018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08F2B6-4A33-B34B-88C5-4D0E2420B093}" type="slidenum">
              <a:rPr lang="en-US" smtClean="0"/>
              <a:t>‹#›</a:t>
            </a:fld>
            <a:endParaRPr lang="en-US"/>
          </a:p>
        </p:txBody>
      </p:sp>
    </p:spTree>
    <p:extLst>
      <p:ext uri="{BB962C8B-B14F-4D97-AF65-F5344CB8AC3E}">
        <p14:creationId xmlns:p14="http://schemas.microsoft.com/office/powerpoint/2010/main" val="3346172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BD32CB8-6AFC-403A-A20C-FF7EF3B36BE4}" type="datetime1">
              <a:rPr lang="en-US" smtClean="0"/>
              <a:t>10/30/2018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08F2B6-4A33-B34B-88C5-4D0E2420B093}" type="slidenum">
              <a:rPr lang="en-US" smtClean="0"/>
              <a:t>‹#›</a:t>
            </a:fld>
            <a:endParaRPr lang="en-US"/>
          </a:p>
        </p:txBody>
      </p:sp>
    </p:spTree>
    <p:extLst>
      <p:ext uri="{BB962C8B-B14F-4D97-AF65-F5344CB8AC3E}">
        <p14:creationId xmlns:p14="http://schemas.microsoft.com/office/powerpoint/2010/main" val="4007790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9525C96-9236-4F25-B65E-4EEDF97E350D}" type="datetime1">
              <a:rPr lang="en-US" smtClean="0"/>
              <a:t>10/30/2018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08F2B6-4A33-B34B-88C5-4D0E2420B093}" type="slidenum">
              <a:rPr lang="en-US" smtClean="0"/>
              <a:t>‹#›</a:t>
            </a:fld>
            <a:endParaRPr lang="en-US"/>
          </a:p>
        </p:txBody>
      </p:sp>
    </p:spTree>
    <p:extLst>
      <p:ext uri="{BB962C8B-B14F-4D97-AF65-F5344CB8AC3E}">
        <p14:creationId xmlns:p14="http://schemas.microsoft.com/office/powerpoint/2010/main" val="29653417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CAD31A-F604-4FB5-BA13-106E666C0BCA}" type="datetime1">
              <a:rPr lang="en-US" smtClean="0"/>
              <a:t>10/30/2018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08F2B6-4A33-B34B-88C5-4D0E2420B093}" type="slidenum">
              <a:rPr lang="en-US" smtClean="0"/>
              <a:t>‹#›</a:t>
            </a:fld>
            <a:endParaRPr lang="en-US"/>
          </a:p>
        </p:txBody>
      </p:sp>
    </p:spTree>
    <p:extLst>
      <p:ext uri="{BB962C8B-B14F-4D97-AF65-F5344CB8AC3E}">
        <p14:creationId xmlns:p14="http://schemas.microsoft.com/office/powerpoint/2010/main" val="2300178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1EAC956-ACBA-4D2B-BAFD-442E69DF7D5D}" type="datetime1">
              <a:rPr lang="en-US" smtClean="0"/>
              <a:t>10/30/2018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08F2B6-4A33-B34B-88C5-4D0E2420B093}" type="slidenum">
              <a:rPr lang="en-US" smtClean="0"/>
              <a:t>‹#›</a:t>
            </a:fld>
            <a:endParaRPr lang="en-US"/>
          </a:p>
        </p:txBody>
      </p:sp>
    </p:spTree>
    <p:extLst>
      <p:ext uri="{BB962C8B-B14F-4D97-AF65-F5344CB8AC3E}">
        <p14:creationId xmlns:p14="http://schemas.microsoft.com/office/powerpoint/2010/main" val="28875470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A3E1453-D38C-42B8-B214-634E695FDE71}" type="datetime1">
              <a:rPr lang="en-US" smtClean="0"/>
              <a:t>10/30/2018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08F2B6-4A33-B34B-88C5-4D0E2420B093}" type="slidenum">
              <a:rPr lang="en-US" smtClean="0"/>
              <a:t>‹#›</a:t>
            </a:fld>
            <a:endParaRPr lang="en-US"/>
          </a:p>
        </p:txBody>
      </p:sp>
    </p:spTree>
    <p:extLst>
      <p:ext uri="{BB962C8B-B14F-4D97-AF65-F5344CB8AC3E}">
        <p14:creationId xmlns:p14="http://schemas.microsoft.com/office/powerpoint/2010/main" val="16312892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DFF0CC-BDCA-4B6C-8F7B-4F84252B4FA3}" type="datetime1">
              <a:rPr lang="en-US" smtClean="0"/>
              <a:t>10/30/2018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08F2B6-4A33-B34B-88C5-4D0E2420B093}" type="slidenum">
              <a:rPr lang="en-US" smtClean="0"/>
              <a:t>‹#›</a:t>
            </a:fld>
            <a:endParaRPr lang="en-US"/>
          </a:p>
        </p:txBody>
      </p:sp>
    </p:spTree>
    <p:extLst>
      <p:ext uri="{BB962C8B-B14F-4D97-AF65-F5344CB8AC3E}">
        <p14:creationId xmlns:p14="http://schemas.microsoft.com/office/powerpoint/2010/main" val="42351298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4DBE78-292D-4D2D-9BA8-F4864284C441}" type="datetime1">
              <a:rPr lang="en-US" smtClean="0"/>
              <a:t>10/30/2018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08F2B6-4A33-B34B-88C5-4D0E2420B093}" type="slidenum">
              <a:rPr lang="en-US" smtClean="0"/>
              <a:t>‹#›</a:t>
            </a:fld>
            <a:endParaRPr lang="en-US"/>
          </a:p>
        </p:txBody>
      </p:sp>
    </p:spTree>
    <p:extLst>
      <p:ext uri="{BB962C8B-B14F-4D97-AF65-F5344CB8AC3E}">
        <p14:creationId xmlns:p14="http://schemas.microsoft.com/office/powerpoint/2010/main" val="970349034"/>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tiff"/><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tiff"/></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2.emf"/></Relationships>
</file>

<file path=ppt/slides/_rels/slide16.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2.wmf"/><Relationship Id="rId5" Type="http://schemas.openxmlformats.org/officeDocument/2006/relationships/image" Target="../media/image41.wmf"/><Relationship Id="rId4" Type="http://schemas.openxmlformats.org/officeDocument/2006/relationships/image" Target="../media/image40.wmf"/></Relationships>
</file>

<file path=ppt/slides/_rels/slide21.xml.rels><?xml version="1.0" encoding="UTF-8" standalone="yes"?>
<Relationships xmlns="http://schemas.openxmlformats.org/package/2006/relationships"><Relationship Id="rId8" Type="http://schemas.openxmlformats.org/officeDocument/2006/relationships/image" Target="../media/image43.emf"/><Relationship Id="rId3" Type="http://schemas.openxmlformats.org/officeDocument/2006/relationships/notesSlide" Target="../notesSlides/notesSlide7.xml"/><Relationship Id="rId7"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image" Target="../media/image49.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3.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6.JPG"/></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jpg"/></Relationships>
</file>

<file path=ppt/slides/_rels/slide3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 Id="rId9" Type="http://schemas.openxmlformats.org/officeDocument/2006/relationships/image" Target="../media/image72.wmf"/></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7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8.jpeg"/><Relationship Id="rId7"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0.jpe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tiff"/></Relationships>
</file>

<file path=ppt/slides/_rels/slide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8.w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D8AEE64A-2CC2-4A7A-B06B-4A92B2EC43DC}"/>
              </a:ext>
            </a:extLst>
          </p:cNvPr>
          <p:cNvSpPr txBox="1">
            <a:spLocks/>
          </p:cNvSpPr>
          <p:nvPr/>
        </p:nvSpPr>
        <p:spPr>
          <a:xfrm>
            <a:off x="1523998" y="1532054"/>
            <a:ext cx="9144000" cy="42132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dirty="0">
                <a:solidFill>
                  <a:srgbClr val="00728A"/>
                </a:solidFill>
              </a:rPr>
              <a:t>Renewable </a:t>
            </a:r>
            <a:r>
              <a:rPr lang="en-US" sz="3600" dirty="0" err="1" smtClean="0">
                <a:solidFill>
                  <a:srgbClr val="00728A"/>
                </a:solidFill>
              </a:rPr>
              <a:t>Feedstocks</a:t>
            </a:r>
            <a:r>
              <a:rPr lang="en-US" sz="3600" dirty="0" smtClean="0">
                <a:solidFill>
                  <a:srgbClr val="00728A"/>
                </a:solidFill>
              </a:rPr>
              <a:t> for energy</a:t>
            </a:r>
            <a:endParaRPr lang="en-US" sz="3600" dirty="0">
              <a:solidFill>
                <a:srgbClr val="00728A"/>
              </a:solidFill>
            </a:endParaRPr>
          </a:p>
        </p:txBody>
      </p:sp>
      <p:pic>
        <p:nvPicPr>
          <p:cNvPr id="11" name="Picture 10">
            <a:extLst>
              <a:ext uri="{FF2B5EF4-FFF2-40B4-BE49-F238E27FC236}">
                <a16:creationId xmlns:a16="http://schemas.microsoft.com/office/drawing/2014/main" id="{5E48EE55-50BA-4F8F-B67B-3ECADFB1C55F}"/>
              </a:ext>
            </a:extLst>
          </p:cNvPr>
          <p:cNvPicPr>
            <a:picLocks noChangeAspect="1"/>
          </p:cNvPicPr>
          <p:nvPr/>
        </p:nvPicPr>
        <p:blipFill>
          <a:blip r:embed="rId2"/>
          <a:stretch>
            <a:fillRect/>
          </a:stretch>
        </p:blipFill>
        <p:spPr>
          <a:xfrm>
            <a:off x="3142341" y="2144106"/>
            <a:ext cx="5907314" cy="4430486"/>
          </a:xfrm>
          <a:prstGeom prst="rect">
            <a:avLst/>
          </a:prstGeom>
        </p:spPr>
      </p:pic>
      <p:sp>
        <p:nvSpPr>
          <p:cNvPr id="12" name="TextBox 11">
            <a:extLst>
              <a:ext uri="{FF2B5EF4-FFF2-40B4-BE49-F238E27FC236}">
                <a16:creationId xmlns:a16="http://schemas.microsoft.com/office/drawing/2014/main" id="{66B1D73F-817C-43DB-97A4-82A1ABDE7B42}"/>
              </a:ext>
            </a:extLst>
          </p:cNvPr>
          <p:cNvSpPr txBox="1"/>
          <p:nvPr/>
        </p:nvSpPr>
        <p:spPr>
          <a:xfrm>
            <a:off x="650946" y="6546791"/>
            <a:ext cx="3180935" cy="276999"/>
          </a:xfrm>
          <a:prstGeom prst="rect">
            <a:avLst/>
          </a:prstGeom>
          <a:noFill/>
        </p:spPr>
        <p:txBody>
          <a:bodyPr wrap="none" rtlCol="0">
            <a:spAutoFit/>
          </a:bodyPr>
          <a:lstStyle/>
          <a:p>
            <a:r>
              <a:rPr lang="en-US" sz="1200" dirty="0">
                <a:solidFill>
                  <a:schemeClr val="bg1">
                    <a:lumMod val="50000"/>
                  </a:schemeClr>
                </a:solidFill>
              </a:rPr>
              <a:t>Image: Wikimedia Commons, Author: R. </a:t>
            </a:r>
            <a:r>
              <a:rPr lang="en-US" sz="1200" dirty="0" err="1">
                <a:solidFill>
                  <a:schemeClr val="bg1">
                    <a:lumMod val="50000"/>
                  </a:schemeClr>
                </a:solidFill>
              </a:rPr>
              <a:t>Möhler</a:t>
            </a:r>
            <a:endParaRPr lang="en-US" sz="1200" dirty="0">
              <a:solidFill>
                <a:schemeClr val="bg1">
                  <a:lumMod val="50000"/>
                </a:schemeClr>
              </a:solidFill>
            </a:endParaRPr>
          </a:p>
        </p:txBody>
      </p:sp>
      <p:sp>
        <p:nvSpPr>
          <p:cNvPr id="8" name="Rectangle 7"/>
          <p:cNvSpPr/>
          <p:nvPr/>
        </p:nvSpPr>
        <p:spPr>
          <a:xfrm>
            <a:off x="111649" y="5204193"/>
            <a:ext cx="2734156" cy="1200329"/>
          </a:xfrm>
          <a:prstGeom prst="rect">
            <a:avLst/>
          </a:prstGeom>
        </p:spPr>
        <p:txBody>
          <a:bodyPr wrap="square">
            <a:spAutoFit/>
          </a:bodyPr>
          <a:lstStyle/>
          <a:p>
            <a:r>
              <a:rPr lang="en-US" sz="1200" dirty="0">
                <a:latin typeface="Times New Roman" charset="0"/>
              </a:rPr>
              <a:t/>
            </a:r>
            <a:br>
              <a:rPr lang="en-US" sz="1200" dirty="0">
                <a:latin typeface="Times New Roman" charset="0"/>
              </a:rPr>
            </a:br>
            <a:endParaRPr lang="en-US" sz="1200" dirty="0">
              <a:latin typeface="Times New Roman" charset="0"/>
            </a:endParaRPr>
          </a:p>
          <a:p>
            <a:r>
              <a:rPr lang="en-US" sz="1200" dirty="0">
                <a:latin typeface="Times New Roman" charset="0"/>
              </a:rPr>
              <a:t/>
            </a:r>
            <a:br>
              <a:rPr lang="en-US" sz="1200" dirty="0">
                <a:latin typeface="Times New Roman" charset="0"/>
              </a:rPr>
            </a:br>
            <a:endParaRPr lang="en-US" sz="1200" dirty="0">
              <a:latin typeface="Times New Roman" charset="0"/>
            </a:endParaRPr>
          </a:p>
          <a:p>
            <a:r>
              <a:rPr lang="en-US" sz="1200" dirty="0">
                <a:solidFill>
                  <a:srgbClr val="2F2A2B"/>
                </a:solidFill>
                <a:latin typeface="Times New Roman" charset="0"/>
              </a:rPr>
              <a:t>CENTER </a:t>
            </a:r>
            <a:r>
              <a:rPr lang="en-US" sz="1200" i="1" dirty="0">
                <a:solidFill>
                  <a:srgbClr val="2F2A2B"/>
                </a:solidFill>
                <a:latin typeface="Times New Roman" charset="0"/>
              </a:rPr>
              <a:t>for </a:t>
            </a:r>
            <a:r>
              <a:rPr lang="en-US" sz="1200" dirty="0">
                <a:solidFill>
                  <a:srgbClr val="2F2A2B"/>
                </a:solidFill>
                <a:latin typeface="Times New Roman" charset="0"/>
              </a:rPr>
              <a:t>GREEN CHEMISTRY</a:t>
            </a:r>
          </a:p>
          <a:p>
            <a:r>
              <a:rPr lang="en-US" sz="1200" i="1" dirty="0">
                <a:solidFill>
                  <a:srgbClr val="2F2A2B"/>
                </a:solidFill>
                <a:latin typeface="Times New Roman" charset="0"/>
              </a:rPr>
              <a:t>and </a:t>
            </a:r>
            <a:r>
              <a:rPr lang="en-US" sz="1200" dirty="0">
                <a:solidFill>
                  <a:srgbClr val="2F2A2B"/>
                </a:solidFill>
                <a:latin typeface="Times New Roman" charset="0"/>
              </a:rPr>
              <a:t>GREEN ENGINEERING </a:t>
            </a:r>
            <a:r>
              <a:rPr lang="en-US" sz="1200" i="1" dirty="0">
                <a:solidFill>
                  <a:srgbClr val="2F2A2B"/>
                </a:solidFill>
                <a:latin typeface="Times New Roman" charset="0"/>
              </a:rPr>
              <a:t>at </a:t>
            </a:r>
            <a:r>
              <a:rPr lang="en-US" sz="1200" dirty="0">
                <a:solidFill>
                  <a:srgbClr val="2F2A2B"/>
                </a:solidFill>
                <a:latin typeface="Times New Roman" charset="0"/>
              </a:rPr>
              <a:t>YALE</a:t>
            </a:r>
            <a:endParaRPr lang="en-US" sz="1200" dirty="0">
              <a:solidFill>
                <a:srgbClr val="2F2A2B"/>
              </a:solidFill>
              <a:effectLst/>
              <a:latin typeface="Times New Roman" charset="0"/>
            </a:endParaRP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0350" y="4446658"/>
            <a:ext cx="1020198" cy="1496290"/>
          </a:xfrm>
          <a:prstGeom prst="rect">
            <a:avLst/>
          </a:prstGeom>
        </p:spPr>
      </p:pic>
      <p:pic>
        <p:nvPicPr>
          <p:cNvPr id="10" name="Picture 9"/>
          <p:cNvPicPr>
            <a:picLocks noChangeAspect="1"/>
          </p:cNvPicPr>
          <p:nvPr/>
        </p:nvPicPr>
        <p:blipFill>
          <a:blip r:embed="rId4"/>
          <a:stretch>
            <a:fillRect/>
          </a:stretch>
        </p:blipFill>
        <p:spPr>
          <a:xfrm>
            <a:off x="9346191" y="5460687"/>
            <a:ext cx="2643612" cy="687339"/>
          </a:xfrm>
          <a:prstGeom prst="rect">
            <a:avLst/>
          </a:prstGeom>
        </p:spPr>
      </p:pic>
      <p:pic>
        <p:nvPicPr>
          <p:cNvPr id="13" name="Picture 12"/>
          <p:cNvPicPr>
            <a:picLocks noChangeAspect="1"/>
          </p:cNvPicPr>
          <p:nvPr/>
        </p:nvPicPr>
        <p:blipFill>
          <a:blip r:embed="rId5"/>
          <a:stretch>
            <a:fillRect/>
          </a:stretch>
        </p:blipFill>
        <p:spPr>
          <a:xfrm>
            <a:off x="9230724" y="4341829"/>
            <a:ext cx="2874547" cy="862364"/>
          </a:xfrm>
          <a:prstGeom prst="rect">
            <a:avLst/>
          </a:prstGeom>
        </p:spPr>
      </p:pic>
      <p:sp>
        <p:nvSpPr>
          <p:cNvPr id="14" name="Title 1">
            <a:extLst>
              <a:ext uri="{FF2B5EF4-FFF2-40B4-BE49-F238E27FC236}">
                <a16:creationId xmlns:a16="http://schemas.microsoft.com/office/drawing/2014/main" id="{CB3C1DB0-85C0-EC4B-9AFF-AF5BB586B92B}"/>
              </a:ext>
            </a:extLst>
          </p:cNvPr>
          <p:cNvSpPr>
            <a:spLocks noGrp="1"/>
          </p:cNvSpPr>
          <p:nvPr>
            <p:ph type="ctrTitle"/>
          </p:nvPr>
        </p:nvSpPr>
        <p:spPr>
          <a:xfrm>
            <a:off x="743674" y="320448"/>
            <a:ext cx="11246129" cy="1210900"/>
          </a:xfrm>
        </p:spPr>
        <p:txBody>
          <a:bodyPr>
            <a:noAutofit/>
          </a:bodyPr>
          <a:lstStyle/>
          <a:p>
            <a:r>
              <a:rPr lang="en-US" sz="4800" dirty="0">
                <a:solidFill>
                  <a:srgbClr val="00728A"/>
                </a:solidFill>
                <a:latin typeface="+mn-lt"/>
              </a:rPr>
              <a:t>Yale-UNIDO Train-the-Facilitator Workshop in Green Chemistry</a:t>
            </a:r>
            <a:endParaRPr lang="en-US" sz="4800" b="1" dirty="0">
              <a:solidFill>
                <a:srgbClr val="00728A"/>
              </a:solidFill>
              <a:latin typeface="+mn-lt"/>
            </a:endParaRPr>
          </a:p>
        </p:txBody>
      </p:sp>
      <p:pic>
        <p:nvPicPr>
          <p:cNvPr id="16" name="Picture 15">
            <a:extLst>
              <a:ext uri="{FF2B5EF4-FFF2-40B4-BE49-F238E27FC236}">
                <a16:creationId xmlns:a16="http://schemas.microsoft.com/office/drawing/2014/main" id="{8A53B7E6-B772-134E-B314-7865DDC7F9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8964" y="2816379"/>
            <a:ext cx="3032234" cy="2274176"/>
          </a:xfrm>
          <a:prstGeom prst="rect">
            <a:avLst/>
          </a:prstGeom>
        </p:spPr>
      </p:pic>
    </p:spTree>
    <p:extLst>
      <p:ext uri="{BB962C8B-B14F-4D97-AF65-F5344CB8AC3E}">
        <p14:creationId xmlns:p14="http://schemas.microsoft.com/office/powerpoint/2010/main" val="5752372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65" name="Rectangle 5"/>
          <p:cNvSpPr>
            <a:spLocks noGrp="1" noChangeArrowheads="1"/>
          </p:cNvSpPr>
          <p:nvPr>
            <p:ph sz="quarter" idx="1"/>
          </p:nvPr>
        </p:nvSpPr>
        <p:spPr>
          <a:noFill/>
          <a:ln/>
        </p:spPr>
        <p:txBody>
          <a:bodyPr/>
          <a:lstStyle/>
          <a:p>
            <a:r>
              <a:rPr lang="en-US" dirty="0"/>
              <a:t>Fossil fuels provide a significant part of our energy supply (almost three quarter): </a:t>
            </a:r>
          </a:p>
          <a:p>
            <a:pPr lvl="1"/>
            <a:r>
              <a:rPr lang="en-US" dirty="0"/>
              <a:t>oil + coal + gas</a:t>
            </a:r>
          </a:p>
          <a:p>
            <a:pPr>
              <a:buFont typeface="Wingdings" pitchFamily="2" charset="2"/>
              <a:buNone/>
            </a:pPr>
            <a:endParaRPr lang="en-US" dirty="0"/>
          </a:p>
        </p:txBody>
      </p:sp>
      <p:sp>
        <p:nvSpPr>
          <p:cNvPr id="911369" name="Rectangle 9"/>
          <p:cNvSpPr>
            <a:spLocks noChangeArrowheads="1"/>
          </p:cNvSpPr>
          <p:nvPr/>
        </p:nvSpPr>
        <p:spPr bwMode="auto">
          <a:xfrm>
            <a:off x="9016034" y="2118415"/>
            <a:ext cx="312002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lvl="2">
              <a:spcBef>
                <a:spcPct val="20000"/>
              </a:spcBef>
              <a:buClr>
                <a:schemeClr val="bg2"/>
              </a:buClr>
              <a:buSzPct val="65000"/>
              <a:buFont typeface="Wingdings" pitchFamily="2" charset="2"/>
              <a:buNone/>
            </a:pPr>
            <a:r>
              <a:rPr lang="en-US" sz="1600"/>
              <a:t>Sources of world energy</a:t>
            </a:r>
          </a:p>
        </p:txBody>
      </p:sp>
      <p:pic>
        <p:nvPicPr>
          <p:cNvPr id="911370" name="Picture 10" descr="Worlenergysour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89435" y="62645"/>
            <a:ext cx="2246620" cy="176298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p:cNvSpPr>
          <p:nvPr>
            <p:ph type="title"/>
          </p:nvPr>
        </p:nvSpPr>
        <p:spPr>
          <a:xfrm>
            <a:off x="2124229" y="207050"/>
            <a:ext cx="7937346" cy="707886"/>
          </a:xfrm>
        </p:spPr>
        <p:txBody>
          <a:bodyPr wrap="square">
            <a:spAutoFit/>
          </a:bodyPr>
          <a:lstStyle/>
          <a:p>
            <a:pPr algn="ctr">
              <a:lnSpc>
                <a:spcPct val="100000"/>
              </a:lnSpc>
            </a:pPr>
            <a:r>
              <a:rPr lang="en-US" sz="4000" b="1" dirty="0">
                <a:latin typeface="+mn-lt"/>
              </a:rPr>
              <a:t>Where does energy come from?</a:t>
            </a:r>
          </a:p>
        </p:txBody>
      </p:sp>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07083" y="2454966"/>
            <a:ext cx="4786624" cy="3559900"/>
          </a:xfrm>
          <a:prstGeom prst="rect">
            <a:avLst/>
          </a:prstGeom>
        </p:spPr>
      </p:pic>
      <p:sp>
        <p:nvSpPr>
          <p:cNvPr id="10" name="Rectangle 9"/>
          <p:cNvSpPr/>
          <p:nvPr/>
        </p:nvSpPr>
        <p:spPr>
          <a:xfrm>
            <a:off x="5313913" y="6182559"/>
            <a:ext cx="7092618" cy="738664"/>
          </a:xfrm>
          <a:prstGeom prst="rect">
            <a:avLst/>
          </a:prstGeom>
        </p:spPr>
        <p:txBody>
          <a:bodyPr wrap="square">
            <a:spAutoFit/>
          </a:bodyPr>
          <a:lstStyle/>
          <a:p>
            <a:r>
              <a:rPr lang="en-US" sz="1400" dirty="0">
                <a:latin typeface="Calibri Regular" charset="0"/>
                <a:ea typeface="ＭＳ 明朝" charset="-128"/>
                <a:cs typeface="Calibri Regular" charset="0"/>
              </a:rPr>
              <a:t>The graph includes a prediction for year 2035, where the projected energy consumption will reach 770 quadrillion British Thermal Unit [BTU].</a:t>
            </a:r>
          </a:p>
          <a:p>
            <a:r>
              <a:rPr lang="en-US" sz="1400" dirty="0">
                <a:solidFill>
                  <a:schemeClr val="bg1">
                    <a:lumMod val="50000"/>
                  </a:schemeClr>
                </a:solidFill>
                <a:latin typeface="Calibri Regular" charset="0"/>
                <a:ea typeface="ＭＳ 明朝" charset="-128"/>
                <a:cs typeface="Calibri Regular" charset="0"/>
              </a:rPr>
              <a:t>Source: U.S. Energy Information Administration [U.S. EIA].</a:t>
            </a:r>
            <a:endParaRPr lang="en-US" sz="1400" dirty="0">
              <a:solidFill>
                <a:schemeClr val="bg1">
                  <a:lumMod val="50000"/>
                </a:schemeClr>
              </a:solidFill>
              <a:latin typeface="Cambria" charset="0"/>
              <a:ea typeface="ＭＳ 明朝" charset="-128"/>
              <a:cs typeface="Calibri Regular" charset="0"/>
            </a:endParaRPr>
          </a:p>
        </p:txBody>
      </p:sp>
      <p:sp>
        <p:nvSpPr>
          <p:cNvPr id="11" name="TextBox 10">
            <a:extLst>
              <a:ext uri="{FF2B5EF4-FFF2-40B4-BE49-F238E27FC236}">
                <a16:creationId xmlns:a16="http://schemas.microsoft.com/office/drawing/2014/main" id="{CE58E77E-0D98-401F-ADDA-6B5AD4CFF542}"/>
              </a:ext>
            </a:extLst>
          </p:cNvPr>
          <p:cNvSpPr txBox="1"/>
          <p:nvPr/>
        </p:nvSpPr>
        <p:spPr>
          <a:xfrm>
            <a:off x="6127791" y="5937152"/>
            <a:ext cx="4745209" cy="338554"/>
          </a:xfrm>
          <a:prstGeom prst="rect">
            <a:avLst/>
          </a:prstGeom>
          <a:noFill/>
        </p:spPr>
        <p:txBody>
          <a:bodyPr wrap="none" rtlCol="0">
            <a:spAutoFit/>
          </a:bodyPr>
          <a:lstStyle/>
          <a:p>
            <a:pPr algn="ctr"/>
            <a:r>
              <a:rPr lang="en-US" sz="1600" dirty="0">
                <a:latin typeface="Calibri Regular" charset="0"/>
                <a:ea typeface="ＭＳ 明朝" charset="-128"/>
                <a:cs typeface="Calibri Regular" charset="0"/>
              </a:rPr>
              <a:t>Increasing world energy consumption since 1990. </a:t>
            </a:r>
          </a:p>
        </p:txBody>
      </p:sp>
      <p:pic>
        <p:nvPicPr>
          <p:cNvPr id="12" name="Picture 2" descr="http://www.eia.gov/todayinenergy/images/2013.07.03/history.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0861" y="3417498"/>
            <a:ext cx="4943967" cy="244605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275881" y="6170957"/>
            <a:ext cx="5472608" cy="307777"/>
          </a:xfrm>
          <a:prstGeom prst="rect">
            <a:avLst/>
          </a:prstGeom>
        </p:spPr>
        <p:txBody>
          <a:bodyPr wrap="square">
            <a:spAutoFit/>
          </a:bodyPr>
          <a:lstStyle/>
          <a:p>
            <a:r>
              <a:rPr lang="en-CA" sz="1400" dirty="0">
                <a:solidFill>
                  <a:schemeClr val="bg1">
                    <a:lumMod val="50000"/>
                  </a:schemeClr>
                </a:solidFill>
              </a:rPr>
              <a:t>http://www.eia.gov/todayinenergy/detail.cfm?id=11951</a:t>
            </a:r>
          </a:p>
        </p:txBody>
      </p:sp>
    </p:spTree>
    <p:extLst>
      <p:ext uri="{BB962C8B-B14F-4D97-AF65-F5344CB8AC3E}">
        <p14:creationId xmlns:p14="http://schemas.microsoft.com/office/powerpoint/2010/main" val="2236054162"/>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981200" y="1844824"/>
            <a:ext cx="3826768" cy="3886200"/>
          </a:xfrm>
        </p:spPr>
        <p:txBody>
          <a:bodyPr/>
          <a:lstStyle/>
          <a:p>
            <a:r>
              <a:rPr lang="en-US" dirty="0"/>
              <a:t>The oil peak may actually not happen soon… or at all</a:t>
            </a:r>
          </a:p>
        </p:txBody>
      </p:sp>
      <p:pic>
        <p:nvPicPr>
          <p:cNvPr id="300034" name="Picture 2" descr="Marion King Hubbert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51362" y="457200"/>
            <a:ext cx="2476500" cy="155344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023992" y="2187702"/>
            <a:ext cx="4405401" cy="1477328"/>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dirty="0"/>
              <a:t>M. King </a:t>
            </a:r>
            <a:r>
              <a:rPr lang="en-US" dirty="0" err="1"/>
              <a:t>Hubbert</a:t>
            </a:r>
            <a:r>
              <a:rPr lang="en-US" dirty="0"/>
              <a:t>, was an oil geologist of developed the theory of the ‘ultimately recoverable reserve’. He predicted that oil production in the USA would peak at about 1970</a:t>
            </a:r>
          </a:p>
        </p:txBody>
      </p:sp>
      <p:pic>
        <p:nvPicPr>
          <p:cNvPr id="6" name="Picture 2" descr="Global production of fossil energy from 1800 to 2010. Adapted from Höök et al.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1102" y="3820898"/>
            <a:ext cx="4680520" cy="267114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973424" y="5313982"/>
            <a:ext cx="3186472" cy="923330"/>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US" dirty="0"/>
              <a:t>“The peak concept is not valid for modelling mineral resource depletion”</a:t>
            </a:r>
          </a:p>
        </p:txBody>
      </p:sp>
      <p:sp>
        <p:nvSpPr>
          <p:cNvPr id="8" name="Rectangle 7"/>
          <p:cNvSpPr/>
          <p:nvPr/>
        </p:nvSpPr>
        <p:spPr>
          <a:xfrm>
            <a:off x="1553497" y="6634161"/>
            <a:ext cx="6083710" cy="261610"/>
          </a:xfrm>
          <a:prstGeom prst="rect">
            <a:avLst/>
          </a:prstGeom>
        </p:spPr>
        <p:txBody>
          <a:bodyPr wrap="square">
            <a:spAutoFit/>
          </a:bodyPr>
          <a:lstStyle/>
          <a:p>
            <a:r>
              <a:rPr lang="en-US" sz="1100" i="1" dirty="0">
                <a:solidFill>
                  <a:schemeClr val="bg1">
                    <a:lumMod val="50000"/>
                  </a:schemeClr>
                </a:solidFill>
              </a:rPr>
              <a:t>Critical Metals Handbook</a:t>
            </a:r>
            <a:r>
              <a:rPr lang="en-US" sz="1100" dirty="0">
                <a:solidFill>
                  <a:schemeClr val="bg1">
                    <a:lumMod val="50000"/>
                  </a:schemeClr>
                </a:solidFill>
              </a:rPr>
              <a:t>, First Edition. Edited by Gus Gunn, </a:t>
            </a:r>
            <a:r>
              <a:rPr lang="en-US" sz="1100" b="1" dirty="0">
                <a:solidFill>
                  <a:schemeClr val="bg1">
                    <a:lumMod val="50000"/>
                  </a:schemeClr>
                </a:solidFill>
              </a:rPr>
              <a:t>2014</a:t>
            </a:r>
            <a:r>
              <a:rPr lang="en-US" sz="1100" dirty="0">
                <a:solidFill>
                  <a:schemeClr val="bg1">
                    <a:lumMod val="50000"/>
                  </a:schemeClr>
                </a:solidFill>
              </a:rPr>
              <a:t> John Wiley &amp; Sons, </a:t>
            </a:r>
            <a:endParaRPr lang="en-US" sz="3200" dirty="0">
              <a:solidFill>
                <a:schemeClr val="bg1">
                  <a:lumMod val="50000"/>
                </a:schemeClr>
              </a:solidFill>
            </a:endParaRPr>
          </a:p>
        </p:txBody>
      </p:sp>
      <p:sp>
        <p:nvSpPr>
          <p:cNvPr id="9" name="Rectangle 8"/>
          <p:cNvSpPr/>
          <p:nvPr/>
        </p:nvSpPr>
        <p:spPr>
          <a:xfrm>
            <a:off x="1973424" y="3975188"/>
            <a:ext cx="3186472" cy="1200329"/>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US" dirty="0"/>
              <a:t>A peak in resource science is defined as a moment when production peaks before it drops continuously.</a:t>
            </a:r>
          </a:p>
        </p:txBody>
      </p:sp>
      <p:sp>
        <p:nvSpPr>
          <p:cNvPr id="11" name="Title 1"/>
          <p:cNvSpPr>
            <a:spLocks noGrp="1"/>
          </p:cNvSpPr>
          <p:nvPr>
            <p:ph type="title"/>
          </p:nvPr>
        </p:nvSpPr>
        <p:spPr>
          <a:xfrm>
            <a:off x="742689" y="207050"/>
            <a:ext cx="7937346" cy="707886"/>
          </a:xfrm>
        </p:spPr>
        <p:txBody>
          <a:bodyPr wrap="square">
            <a:spAutoFit/>
          </a:bodyPr>
          <a:lstStyle/>
          <a:p>
            <a:pPr algn="ctr">
              <a:lnSpc>
                <a:spcPct val="100000"/>
              </a:lnSpc>
            </a:pPr>
            <a:r>
              <a:rPr lang="en-US" sz="4000" b="1" dirty="0">
                <a:latin typeface="+mn-lt"/>
              </a:rPr>
              <a:t>Carbon peak?</a:t>
            </a:r>
          </a:p>
        </p:txBody>
      </p:sp>
    </p:spTree>
    <p:extLst>
      <p:ext uri="{BB962C8B-B14F-4D97-AF65-F5344CB8AC3E}">
        <p14:creationId xmlns:p14="http://schemas.microsoft.com/office/powerpoint/2010/main" val="23418908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553497" y="6634161"/>
            <a:ext cx="9367039" cy="261610"/>
          </a:xfrm>
          <a:prstGeom prst="rect">
            <a:avLst/>
          </a:prstGeom>
        </p:spPr>
        <p:txBody>
          <a:bodyPr wrap="square">
            <a:spAutoFit/>
          </a:bodyPr>
          <a:lstStyle/>
          <a:p>
            <a:r>
              <a:rPr lang="en-US" sz="1100" dirty="0" err="1">
                <a:solidFill>
                  <a:schemeClr val="bg1">
                    <a:lumMod val="50000"/>
                  </a:schemeClr>
                </a:solidFill>
              </a:rPr>
              <a:t>Zhiltsov</a:t>
            </a:r>
            <a:r>
              <a:rPr lang="en-US" sz="1100" dirty="0">
                <a:solidFill>
                  <a:schemeClr val="bg1">
                    <a:lumMod val="50000"/>
                  </a:schemeClr>
                </a:solidFill>
              </a:rPr>
              <a:t>, S. S.; Semenov, A. V. In </a:t>
            </a:r>
            <a:r>
              <a:rPr lang="en-US" sz="1100" i="1" dirty="0">
                <a:solidFill>
                  <a:schemeClr val="bg1">
                    <a:lumMod val="50000"/>
                  </a:schemeClr>
                </a:solidFill>
              </a:rPr>
              <a:t>Shale Gas: Ecology, Politics, Economy</a:t>
            </a:r>
            <a:r>
              <a:rPr lang="en-US" sz="1100" dirty="0">
                <a:solidFill>
                  <a:schemeClr val="bg1">
                    <a:lumMod val="50000"/>
                  </a:schemeClr>
                </a:solidFill>
              </a:rPr>
              <a:t>; Springer International Publishing, 2016; pp 9–16. </a:t>
            </a:r>
            <a:endParaRPr lang="en-US" sz="3200" dirty="0">
              <a:solidFill>
                <a:schemeClr val="bg1">
                  <a:lumMod val="50000"/>
                </a:schemeClr>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9326" y="2701467"/>
            <a:ext cx="3852103" cy="3705023"/>
          </a:xfrm>
          <a:prstGeom prst="rect">
            <a:avLst/>
          </a:prstGeom>
        </p:spPr>
      </p:pic>
      <p:pic>
        <p:nvPicPr>
          <p:cNvPr id="13" name="Picture 2" descr="https://images.angelpub.com/2013/31/20715/fracking-stocks-us-dry-natural-gas-producti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1985" y="2996952"/>
            <a:ext cx="4577231" cy="3103798"/>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sz="quarter" idx="1"/>
          </p:nvPr>
        </p:nvSpPr>
        <p:spPr/>
        <p:txBody>
          <a:bodyPr/>
          <a:lstStyle/>
          <a:p>
            <a:r>
              <a:rPr lang="en-US" kern="0" dirty="0"/>
              <a:t>Gas production by fracking as exploded over the past 10 years</a:t>
            </a:r>
          </a:p>
          <a:p>
            <a:endParaRPr lang="en-US" dirty="0"/>
          </a:p>
        </p:txBody>
      </p:sp>
      <p:sp>
        <p:nvSpPr>
          <p:cNvPr id="9" name="Title 1"/>
          <p:cNvSpPr>
            <a:spLocks noGrp="1"/>
          </p:cNvSpPr>
          <p:nvPr>
            <p:ph type="title"/>
          </p:nvPr>
        </p:nvSpPr>
        <p:spPr>
          <a:xfrm>
            <a:off x="2124229" y="207050"/>
            <a:ext cx="7937346" cy="707886"/>
          </a:xfrm>
        </p:spPr>
        <p:txBody>
          <a:bodyPr wrap="square">
            <a:spAutoFit/>
          </a:bodyPr>
          <a:lstStyle/>
          <a:p>
            <a:pPr algn="ctr">
              <a:lnSpc>
                <a:spcPct val="100000"/>
              </a:lnSpc>
            </a:pPr>
            <a:r>
              <a:rPr lang="en-US" sz="4000" b="1" dirty="0">
                <a:latin typeface="+mn-lt"/>
              </a:rPr>
              <a:t>Gas from fracking</a:t>
            </a:r>
          </a:p>
        </p:txBody>
      </p:sp>
    </p:spTree>
    <p:extLst>
      <p:ext uri="{BB962C8B-B14F-4D97-AF65-F5344CB8AC3E}">
        <p14:creationId xmlns:p14="http://schemas.microsoft.com/office/powerpoint/2010/main" val="18238348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2124229" y="207050"/>
            <a:ext cx="7937346" cy="707886"/>
          </a:xfrm>
        </p:spPr>
        <p:txBody>
          <a:bodyPr wrap="square">
            <a:spAutoFit/>
          </a:bodyPr>
          <a:lstStyle/>
          <a:p>
            <a:pPr algn="ctr">
              <a:lnSpc>
                <a:spcPct val="100000"/>
              </a:lnSpc>
            </a:pPr>
            <a:r>
              <a:rPr lang="en-US" sz="4000" b="1" dirty="0">
                <a:latin typeface="+mn-lt"/>
              </a:rPr>
              <a:t>Gas from fracking</a:t>
            </a:r>
          </a:p>
        </p:txBody>
      </p:sp>
      <p:sp>
        <p:nvSpPr>
          <p:cNvPr id="11" name="Rectangle 5"/>
          <p:cNvSpPr txBox="1">
            <a:spLocks noChangeArrowheads="1"/>
          </p:cNvSpPr>
          <p:nvPr/>
        </p:nvSpPr>
        <p:spPr>
          <a:xfrm>
            <a:off x="1992314" y="1628775"/>
            <a:ext cx="8370887" cy="4679950"/>
          </a:xfrm>
          <a:prstGeom prst="rect">
            <a:avLst/>
          </a:prstGeom>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Gas production by fracking as exploded over the past 10 years</a:t>
            </a:r>
            <a:endParaRPr lang="en-US" dirty="0"/>
          </a:p>
        </p:txBody>
      </p:sp>
      <p:pic>
        <p:nvPicPr>
          <p:cNvPr id="12" name="Picture 6" descr="http://www.eia.gov/todayinenergy/images/2013.12.09/mai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6726" y="2747004"/>
            <a:ext cx="3273425" cy="163386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http://moneymorning.com/wp-content/blogs.dir/1/files/2015/07/7-2-15-oil-price-histor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4517292"/>
            <a:ext cx="2852738" cy="234070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2220" y="3218754"/>
            <a:ext cx="4905122" cy="2456856"/>
          </a:xfrm>
          <a:prstGeom prst="rect">
            <a:avLst/>
          </a:prstGeom>
        </p:spPr>
      </p:pic>
      <p:sp>
        <p:nvSpPr>
          <p:cNvPr id="16" name="Rectangle 15"/>
          <p:cNvSpPr/>
          <p:nvPr/>
        </p:nvSpPr>
        <p:spPr>
          <a:xfrm>
            <a:off x="5676680" y="6000949"/>
            <a:ext cx="4686520" cy="307777"/>
          </a:xfrm>
          <a:prstGeom prst="rect">
            <a:avLst/>
          </a:prstGeom>
        </p:spPr>
        <p:txBody>
          <a:bodyPr wrap="square">
            <a:spAutoFit/>
          </a:bodyPr>
          <a:lstStyle/>
          <a:p>
            <a:r>
              <a:rPr lang="en-CA" sz="1400" dirty="0">
                <a:solidFill>
                  <a:schemeClr val="bg1">
                    <a:lumMod val="50000"/>
                  </a:schemeClr>
                </a:solidFill>
              </a:rPr>
              <a:t>http://www.eia.gov/todayinenergy/detail.cfm?id=11951</a:t>
            </a:r>
          </a:p>
        </p:txBody>
      </p:sp>
    </p:spTree>
    <p:extLst>
      <p:ext uri="{BB962C8B-B14F-4D97-AF65-F5344CB8AC3E}">
        <p14:creationId xmlns:p14="http://schemas.microsoft.com/office/powerpoint/2010/main" val="42917595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2351088" y="115889"/>
            <a:ext cx="284379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dirty="0">
                <a:solidFill>
                  <a:schemeClr val="bg1"/>
                </a:solidFill>
              </a:rPr>
              <a:t>CHEM 512: Heterogeneous catalysis</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90390"/>
          <a:stretch/>
        </p:blipFill>
        <p:spPr>
          <a:xfrm>
            <a:off x="3071664" y="6237313"/>
            <a:ext cx="6171016" cy="497603"/>
          </a:xfrm>
          <a:prstGeom prst="rect">
            <a:avLst/>
          </a:prstGeom>
        </p:spPr>
      </p:pic>
      <p:pic>
        <p:nvPicPr>
          <p:cNvPr id="5" name="Picture 4"/>
          <p:cNvPicPr>
            <a:picLocks noChangeAspect="1"/>
          </p:cNvPicPr>
          <p:nvPr/>
        </p:nvPicPr>
        <p:blipFill rotWithShape="1">
          <a:blip r:embed="rId3"/>
          <a:srcRect l="22831" t="22700" r="25194" b="12901"/>
          <a:stretch/>
        </p:blipFill>
        <p:spPr>
          <a:xfrm>
            <a:off x="3006040" y="1556792"/>
            <a:ext cx="6302265" cy="4392488"/>
          </a:xfrm>
          <a:prstGeom prst="rect">
            <a:avLst/>
          </a:prstGeom>
        </p:spPr>
      </p:pic>
      <p:sp>
        <p:nvSpPr>
          <p:cNvPr id="8" name="Title 1"/>
          <p:cNvSpPr>
            <a:spLocks noGrp="1"/>
          </p:cNvSpPr>
          <p:nvPr>
            <p:ph type="title"/>
          </p:nvPr>
        </p:nvSpPr>
        <p:spPr>
          <a:xfrm>
            <a:off x="2124229" y="207050"/>
            <a:ext cx="7937346" cy="707886"/>
          </a:xfrm>
        </p:spPr>
        <p:txBody>
          <a:bodyPr wrap="square">
            <a:spAutoFit/>
          </a:bodyPr>
          <a:lstStyle/>
          <a:p>
            <a:pPr algn="ctr">
              <a:lnSpc>
                <a:spcPct val="100000"/>
              </a:lnSpc>
            </a:pPr>
            <a:r>
              <a:rPr lang="en-US" sz="4000" b="1" dirty="0">
                <a:latin typeface="+mn-lt"/>
              </a:rPr>
              <a:t>Crude oil in the world</a:t>
            </a:r>
          </a:p>
        </p:txBody>
      </p:sp>
    </p:spTree>
    <p:extLst>
      <p:ext uri="{BB962C8B-B14F-4D97-AF65-F5344CB8AC3E}">
        <p14:creationId xmlns:p14="http://schemas.microsoft.com/office/powerpoint/2010/main" val="1247877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Grp="1" noChangeArrowheads="1"/>
          </p:cNvSpPr>
          <p:nvPr>
            <p:ph type="body" idx="1"/>
          </p:nvPr>
        </p:nvSpPr>
        <p:spPr>
          <a:xfrm>
            <a:off x="6781800" y="2117973"/>
            <a:ext cx="3581400" cy="3177952"/>
          </a:xfrm>
        </p:spPr>
        <p:txBody>
          <a:bodyPr>
            <a:normAutofit lnSpcReduction="10000"/>
          </a:bodyPr>
          <a:lstStyle/>
          <a:p>
            <a:pPr>
              <a:lnSpc>
                <a:spcPct val="80000"/>
              </a:lnSpc>
            </a:pPr>
            <a:r>
              <a:rPr lang="en-US" sz="2400" dirty="0"/>
              <a:t>Only ~ 3.5 % of all crude oil processed ends up in </a:t>
            </a:r>
            <a:r>
              <a:rPr lang="en-US" sz="2400" b="1" dirty="0"/>
              <a:t>petrochemicals</a:t>
            </a:r>
          </a:p>
          <a:p>
            <a:pPr>
              <a:lnSpc>
                <a:spcPct val="80000"/>
              </a:lnSpc>
            </a:pPr>
            <a:r>
              <a:rPr lang="en-US" sz="2400" dirty="0"/>
              <a:t>The rest is called the </a:t>
            </a:r>
            <a:r>
              <a:rPr lang="en-US" sz="2400" b="1" dirty="0" err="1"/>
              <a:t>paraffins</a:t>
            </a:r>
            <a:endParaRPr lang="en-US" sz="2400" b="1" dirty="0"/>
          </a:p>
          <a:p>
            <a:pPr lvl="1">
              <a:lnSpc>
                <a:spcPct val="80000"/>
              </a:lnSpc>
            </a:pPr>
            <a:r>
              <a:rPr lang="en-US" sz="2000" dirty="0"/>
              <a:t>70 % is used as fuel</a:t>
            </a:r>
          </a:p>
          <a:p>
            <a:pPr lvl="1">
              <a:lnSpc>
                <a:spcPct val="80000"/>
              </a:lnSpc>
            </a:pPr>
            <a:r>
              <a:rPr lang="en-US" sz="2000" dirty="0"/>
              <a:t>25% is asphalt, coke, bitumen, wax, etc.</a:t>
            </a:r>
          </a:p>
          <a:p>
            <a:pPr>
              <a:lnSpc>
                <a:spcPct val="80000"/>
              </a:lnSpc>
            </a:pPr>
            <a:r>
              <a:rPr lang="en-US" sz="2400" b="1" dirty="0"/>
              <a:t>chemicals are worth as much as the fuel !</a:t>
            </a:r>
          </a:p>
          <a:p>
            <a:pPr>
              <a:lnSpc>
                <a:spcPct val="80000"/>
              </a:lnSpc>
            </a:pPr>
            <a:endParaRPr lang="en-US" sz="2400" b="1" dirty="0"/>
          </a:p>
        </p:txBody>
      </p:sp>
      <p:pic>
        <p:nvPicPr>
          <p:cNvPr id="36868" name="Picture 4" descr="Oil_barrel_use_breakdown_new_Scientist_200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1" y="1705570"/>
            <a:ext cx="5146675" cy="4603750"/>
          </a:xfrm>
          <a:prstGeom prst="rect">
            <a:avLst/>
          </a:prstGeom>
          <a:noFill/>
          <a:extLst>
            <a:ext uri="{909E8E84-426E-40DD-AFC4-6F175D3DCCD1}">
              <a14:hiddenFill xmlns:a14="http://schemas.microsoft.com/office/drawing/2010/main">
                <a:solidFill>
                  <a:srgbClr val="FFFFFF"/>
                </a:solidFill>
              </a14:hiddenFill>
            </a:ext>
          </a:extLst>
        </p:spPr>
      </p:pic>
      <p:sp>
        <p:nvSpPr>
          <p:cNvPr id="36869" name="Rectangle 5"/>
          <p:cNvSpPr>
            <a:spLocks noChangeArrowheads="1"/>
          </p:cNvSpPr>
          <p:nvPr/>
        </p:nvSpPr>
        <p:spPr bwMode="auto">
          <a:xfrm>
            <a:off x="2652713" y="6580585"/>
            <a:ext cx="21604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sz="1400" dirty="0">
                <a:solidFill>
                  <a:schemeClr val="bg1">
                    <a:lumMod val="50000"/>
                  </a:schemeClr>
                </a:solidFill>
              </a:rPr>
              <a:t>Source: New Scientist 2007</a:t>
            </a:r>
          </a:p>
        </p:txBody>
      </p:sp>
      <p:sp>
        <p:nvSpPr>
          <p:cNvPr id="36870" name="Text Box 6"/>
          <p:cNvSpPr txBox="1">
            <a:spLocks noChangeArrowheads="1"/>
          </p:cNvSpPr>
          <p:nvPr/>
        </p:nvSpPr>
        <p:spPr bwMode="auto">
          <a:xfrm>
            <a:off x="7299325" y="65897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36871" name="Text Box 7"/>
          <p:cNvSpPr txBox="1">
            <a:spLocks noChangeArrowheads="1"/>
          </p:cNvSpPr>
          <p:nvPr/>
        </p:nvSpPr>
        <p:spPr bwMode="auto">
          <a:xfrm>
            <a:off x="7010400" y="6538738"/>
            <a:ext cx="3352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200" dirty="0"/>
              <a:t>Source: www.fas.org</a:t>
            </a:r>
          </a:p>
        </p:txBody>
      </p:sp>
      <p:sp>
        <p:nvSpPr>
          <p:cNvPr id="8" name="Rectangle 2"/>
          <p:cNvSpPr>
            <a:spLocks noChangeArrowheads="1"/>
          </p:cNvSpPr>
          <p:nvPr/>
        </p:nvSpPr>
        <p:spPr bwMode="auto">
          <a:xfrm>
            <a:off x="2351088" y="115889"/>
            <a:ext cx="284379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dirty="0">
                <a:solidFill>
                  <a:schemeClr val="bg1"/>
                </a:solidFill>
              </a:rPr>
              <a:t>CHEM 512: Heterogeneous catalysis</a:t>
            </a:r>
          </a:p>
        </p:txBody>
      </p:sp>
      <mc:AlternateContent xmlns:mc="http://schemas.openxmlformats.org/markup-compatibility/2006" xmlns:p14="http://schemas.microsoft.com/office/powerpoint/2010/main">
        <mc:Choice Requires="p14">
          <p:contentPart p14:bwMode="auto" r:id="rId3">
            <p14:nvContentPartPr>
              <p14:cNvPr id="35842" name="Ink 2"/>
              <p14:cNvContentPartPr>
                <a14:cpLocks xmlns:a14="http://schemas.microsoft.com/office/drawing/2010/main" noRot="1" noChangeAspect="1" noEditPoints="1" noChangeArrowheads="1" noChangeShapeType="1"/>
              </p14:cNvContentPartPr>
              <p14:nvPr/>
            </p14:nvContentPartPr>
            <p14:xfrm>
              <a:off x="2743201" y="6780214"/>
              <a:ext cx="22225" cy="65087"/>
            </p14:xfrm>
          </p:contentPart>
        </mc:Choice>
        <mc:Fallback xmlns="">
          <p:pic>
            <p:nvPicPr>
              <p:cNvPr id="35842" name="Ink 2"/>
              <p:cNvPicPr>
                <a:picLocks noRot="1" noChangeAspect="1" noEditPoints="1" noChangeArrowheads="1" noChangeShapeType="1"/>
              </p:cNvPicPr>
              <p:nvPr/>
            </p:nvPicPr>
            <p:blipFill>
              <a:blip r:embed="rId4"/>
              <a:stretch>
                <a:fillRect/>
              </a:stretch>
            </p:blipFill>
            <p:spPr>
              <a:xfrm>
                <a:off x="2736749" y="6773741"/>
                <a:ext cx="35130" cy="78032"/>
              </a:xfrm>
              <a:prstGeom prst="rect">
                <a:avLst/>
              </a:prstGeom>
            </p:spPr>
          </p:pic>
        </mc:Fallback>
      </mc:AlternateContent>
      <p:sp>
        <p:nvSpPr>
          <p:cNvPr id="10" name="Title 1"/>
          <p:cNvSpPr txBox="1">
            <a:spLocks/>
          </p:cNvSpPr>
          <p:nvPr/>
        </p:nvSpPr>
        <p:spPr>
          <a:xfrm>
            <a:off x="2124229" y="207050"/>
            <a:ext cx="7937346" cy="70788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4000" b="1" dirty="0">
                <a:latin typeface="+mn-lt"/>
              </a:rPr>
              <a:t>Use &amp; Cost of Crude Oil (USA)</a:t>
            </a:r>
          </a:p>
        </p:txBody>
      </p:sp>
    </p:spTree>
    <p:extLst>
      <p:ext uri="{BB962C8B-B14F-4D97-AF65-F5344CB8AC3E}">
        <p14:creationId xmlns:p14="http://schemas.microsoft.com/office/powerpoint/2010/main" val="12531298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56778" y="1197770"/>
            <a:ext cx="5591265" cy="5617590"/>
          </a:xfrm>
          <a:prstGeom prst="rect">
            <a:avLst/>
          </a:prstGeom>
        </p:spPr>
      </p:pic>
      <p:sp>
        <p:nvSpPr>
          <p:cNvPr id="2" name="Title 1"/>
          <p:cNvSpPr>
            <a:spLocks noGrp="1"/>
          </p:cNvSpPr>
          <p:nvPr>
            <p:ph type="title"/>
          </p:nvPr>
        </p:nvSpPr>
        <p:spPr>
          <a:xfrm>
            <a:off x="2177143" y="267508"/>
            <a:ext cx="7814155" cy="646331"/>
          </a:xfrm>
        </p:spPr>
        <p:txBody>
          <a:bodyPr wrap="square">
            <a:spAutoFit/>
          </a:bodyPr>
          <a:lstStyle/>
          <a:p>
            <a:pPr algn="ctr"/>
            <a:r>
              <a:rPr lang="en-US" sz="4000" b="1" dirty="0">
                <a:latin typeface="+mn-lt"/>
              </a:rPr>
              <a:t>How are petroleum products made?</a:t>
            </a:r>
          </a:p>
        </p:txBody>
      </p:sp>
      <p:sp>
        <p:nvSpPr>
          <p:cNvPr id="5" name="TextBox 4"/>
          <p:cNvSpPr txBox="1"/>
          <p:nvPr/>
        </p:nvSpPr>
        <p:spPr>
          <a:xfrm>
            <a:off x="6574971" y="2806236"/>
            <a:ext cx="5617029" cy="2400657"/>
          </a:xfrm>
          <a:prstGeom prst="rect">
            <a:avLst/>
          </a:prstGeom>
          <a:noFill/>
        </p:spPr>
        <p:txBody>
          <a:bodyPr wrap="square" rtlCol="0">
            <a:spAutoFit/>
          </a:bodyPr>
          <a:lstStyle/>
          <a:p>
            <a:pPr marL="457200" indent="-457200">
              <a:spcBef>
                <a:spcPts val="1200"/>
              </a:spcBef>
              <a:buAutoNum type="arabicPeriod"/>
            </a:pPr>
            <a:r>
              <a:rPr lang="en-US" sz="2800" dirty="0"/>
              <a:t>By using a fractionation column.</a:t>
            </a:r>
          </a:p>
          <a:p>
            <a:pPr marL="457200" indent="-457200">
              <a:spcBef>
                <a:spcPts val="1200"/>
              </a:spcBef>
              <a:buAutoNum type="arabicPeriod"/>
            </a:pPr>
            <a:r>
              <a:rPr lang="en-US" sz="2800" dirty="0"/>
              <a:t>By oxidation (typically by a powerful oxidizing agent like chloride) and adding numerous additives.</a:t>
            </a:r>
          </a:p>
        </p:txBody>
      </p:sp>
    </p:spTree>
    <p:extLst>
      <p:ext uri="{BB962C8B-B14F-4D97-AF65-F5344CB8AC3E}">
        <p14:creationId xmlns:p14="http://schemas.microsoft.com/office/powerpoint/2010/main" val="10616016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01AC508D-FE69-4B27-929C-DB3E9B1AF2A0}"/>
              </a:ext>
            </a:extLst>
          </p:cNvPr>
          <p:cNvCxnSpPr>
            <a:cxnSpLocks/>
          </p:cNvCxnSpPr>
          <p:nvPr/>
        </p:nvCxnSpPr>
        <p:spPr>
          <a:xfrm>
            <a:off x="0" y="1137648"/>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2975882" y="250980"/>
            <a:ext cx="6240235" cy="646331"/>
          </a:xfrm>
        </p:spPr>
        <p:txBody>
          <a:bodyPr wrap="square">
            <a:spAutoFit/>
          </a:bodyPr>
          <a:lstStyle/>
          <a:p>
            <a:pPr algn="ctr"/>
            <a:r>
              <a:rPr lang="en-US" sz="4000" b="1" dirty="0">
                <a:latin typeface="+mn-lt"/>
              </a:rPr>
              <a:t>What is petroleum used for?</a:t>
            </a:r>
          </a:p>
        </p:txBody>
      </p:sp>
      <p:pic>
        <p:nvPicPr>
          <p:cNvPr id="4" name="Content Placeholder 3" descr="FinalPetroleumTree.jpg"/>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r="-1716"/>
          <a:stretch/>
        </p:blipFill>
        <p:spPr>
          <a:xfrm>
            <a:off x="2196684" y="762000"/>
            <a:ext cx="7801899" cy="6001961"/>
          </a:xfrm>
        </p:spPr>
      </p:pic>
    </p:spTree>
    <p:extLst>
      <p:ext uri="{BB962C8B-B14F-4D97-AF65-F5344CB8AC3E}">
        <p14:creationId xmlns:p14="http://schemas.microsoft.com/office/powerpoint/2010/main" val="250388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2351088" y="115889"/>
            <a:ext cx="284379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dirty="0">
                <a:solidFill>
                  <a:schemeClr val="bg1"/>
                </a:solidFill>
              </a:rPr>
              <a:t>CHEM 512: Heterogeneous catalysis</a:t>
            </a:r>
          </a:p>
        </p:txBody>
      </p:sp>
      <p:sp>
        <p:nvSpPr>
          <p:cNvPr id="11" name="Content Placeholder 2"/>
          <p:cNvSpPr txBox="1">
            <a:spLocks/>
          </p:cNvSpPr>
          <p:nvPr/>
        </p:nvSpPr>
        <p:spPr bwMode="auto">
          <a:xfrm>
            <a:off x="1981200" y="1600201"/>
            <a:ext cx="8001000" cy="4873625"/>
          </a:xfrm>
          <a:prstGeom prst="rect">
            <a:avLst/>
          </a:prstGeom>
          <a:noFill/>
          <a:ln w="9525">
            <a:noFill/>
            <a:miter lim="800000"/>
            <a:headEnd/>
            <a:tailEnd/>
          </a:ln>
        </p:spPr>
        <p:txBody>
          <a:bodyPr/>
          <a:lstStyle/>
          <a:p>
            <a:pPr marL="342900" indent="-342900">
              <a:spcBef>
                <a:spcPts val="600"/>
              </a:spcBef>
              <a:buClr>
                <a:schemeClr val="accent1"/>
              </a:buClr>
              <a:buSzPct val="70000"/>
              <a:buFont typeface="Arial" panose="020B0604020202020204" pitchFamily="34" charset="0"/>
              <a:buChar char="•"/>
            </a:pPr>
            <a:r>
              <a:rPr lang="fr-CA" sz="2400" dirty="0">
                <a:latin typeface="+mj-lt"/>
              </a:rPr>
              <a:t>South </a:t>
            </a:r>
            <a:r>
              <a:rPr lang="fr-CA" sz="2400" dirty="0" err="1">
                <a:latin typeface="+mj-lt"/>
              </a:rPr>
              <a:t>Africa</a:t>
            </a:r>
            <a:r>
              <a:rPr lang="fr-CA" sz="2400" dirty="0">
                <a:latin typeface="+mj-lt"/>
              </a:rPr>
              <a:t> has no </a:t>
            </a:r>
            <a:r>
              <a:rPr lang="fr-CA" sz="2400" dirty="0" err="1">
                <a:latin typeface="+mj-lt"/>
              </a:rPr>
              <a:t>oil</a:t>
            </a:r>
            <a:endParaRPr lang="fr-CA" sz="2400" dirty="0">
              <a:latin typeface="+mj-lt"/>
            </a:endParaRPr>
          </a:p>
          <a:p>
            <a:pPr marL="709613" lvl="1" indent="-342900">
              <a:spcBef>
                <a:spcPct val="20000"/>
              </a:spcBef>
              <a:buClr>
                <a:schemeClr val="accent1"/>
              </a:buClr>
              <a:buSzPct val="80000"/>
              <a:buFont typeface="Arial" panose="020B0604020202020204" pitchFamily="34" charset="0"/>
              <a:buChar char="•"/>
            </a:pPr>
            <a:r>
              <a:rPr lang="fr-CA" sz="2100" dirty="0">
                <a:latin typeface="+mj-lt"/>
              </a:rPr>
              <a:t>Apartheid: South </a:t>
            </a:r>
            <a:r>
              <a:rPr lang="fr-CA" sz="2100" dirty="0" err="1">
                <a:latin typeface="+mj-lt"/>
              </a:rPr>
              <a:t>Africa</a:t>
            </a:r>
            <a:r>
              <a:rPr lang="fr-CA" sz="2100" dirty="0">
                <a:latin typeface="+mj-lt"/>
              </a:rPr>
              <a:t> </a:t>
            </a:r>
            <a:r>
              <a:rPr lang="fr-CA" sz="2100" dirty="0" err="1">
                <a:latin typeface="+mj-lt"/>
              </a:rPr>
              <a:t>under</a:t>
            </a:r>
            <a:r>
              <a:rPr lang="fr-CA" sz="2100" dirty="0">
                <a:latin typeface="+mj-lt"/>
              </a:rPr>
              <a:t> embargo </a:t>
            </a:r>
            <a:r>
              <a:rPr lang="fr-CA" sz="2100" dirty="0" err="1">
                <a:latin typeface="+mj-lt"/>
              </a:rPr>
              <a:t>between</a:t>
            </a:r>
            <a:r>
              <a:rPr lang="fr-CA" sz="2100" dirty="0">
                <a:latin typeface="+mj-lt"/>
              </a:rPr>
              <a:t> the 1960s and 1990s</a:t>
            </a:r>
          </a:p>
          <a:p>
            <a:pPr marL="709613" lvl="1" indent="-342900">
              <a:spcBef>
                <a:spcPct val="20000"/>
              </a:spcBef>
              <a:buClr>
                <a:schemeClr val="accent1"/>
              </a:buClr>
              <a:buSzPct val="80000"/>
              <a:buFont typeface="Arial" panose="020B0604020202020204" pitchFamily="34" charset="0"/>
              <a:buChar char="•"/>
            </a:pPr>
            <a:r>
              <a:rPr lang="fr-CA" sz="2100" dirty="0">
                <a:latin typeface="+mj-lt"/>
              </a:rPr>
              <a:t>South </a:t>
            </a:r>
            <a:r>
              <a:rPr lang="fr-CA" sz="2100" dirty="0" err="1">
                <a:latin typeface="+mj-lt"/>
              </a:rPr>
              <a:t>Africa</a:t>
            </a:r>
            <a:r>
              <a:rPr lang="fr-CA" sz="2100" dirty="0">
                <a:latin typeface="+mj-lt"/>
              </a:rPr>
              <a:t> has a lot of </a:t>
            </a:r>
            <a:r>
              <a:rPr lang="fr-CA" sz="2100" dirty="0" err="1">
                <a:latin typeface="+mj-lt"/>
              </a:rPr>
              <a:t>mining</a:t>
            </a:r>
            <a:r>
              <a:rPr lang="fr-CA" sz="2100" dirty="0">
                <a:latin typeface="+mj-lt"/>
              </a:rPr>
              <a:t> ressources: Gold, Nickel, </a:t>
            </a:r>
            <a:r>
              <a:rPr lang="fr-CA" sz="2100" dirty="0" err="1">
                <a:latin typeface="+mj-lt"/>
              </a:rPr>
              <a:t>Chromium</a:t>
            </a:r>
            <a:r>
              <a:rPr lang="fr-CA" sz="2100" dirty="0">
                <a:latin typeface="+mj-lt"/>
              </a:rPr>
              <a:t>, Copper, </a:t>
            </a:r>
            <a:r>
              <a:rPr lang="fr-CA" sz="2100" dirty="0" err="1">
                <a:latin typeface="+mj-lt"/>
              </a:rPr>
              <a:t>Platinum</a:t>
            </a:r>
            <a:r>
              <a:rPr lang="fr-CA" sz="2100" dirty="0">
                <a:latin typeface="+mj-lt"/>
              </a:rPr>
              <a:t>…and </a:t>
            </a:r>
            <a:r>
              <a:rPr lang="fr-CA" sz="2100" dirty="0" err="1">
                <a:latin typeface="+mj-lt"/>
              </a:rPr>
              <a:t>coal</a:t>
            </a:r>
            <a:r>
              <a:rPr lang="fr-CA" sz="2100" dirty="0">
                <a:latin typeface="+mj-lt"/>
              </a:rPr>
              <a:t>. But no </a:t>
            </a:r>
            <a:r>
              <a:rPr lang="fr-CA" sz="2100" dirty="0" err="1">
                <a:latin typeface="+mj-lt"/>
              </a:rPr>
              <a:t>oil</a:t>
            </a:r>
            <a:r>
              <a:rPr lang="fr-CA" sz="2100" dirty="0">
                <a:latin typeface="+mj-lt"/>
              </a:rPr>
              <a:t>.</a:t>
            </a:r>
          </a:p>
          <a:p>
            <a:pPr marL="709613" lvl="1" indent="-342900">
              <a:spcBef>
                <a:spcPct val="20000"/>
              </a:spcBef>
              <a:buClr>
                <a:schemeClr val="accent1"/>
              </a:buClr>
              <a:buSzPct val="80000"/>
              <a:buFont typeface="Arial" panose="020B0604020202020204" pitchFamily="34" charset="0"/>
              <a:buChar char="•"/>
            </a:pPr>
            <a:r>
              <a:rPr lang="fr-CA" sz="2100" dirty="0" err="1">
                <a:latin typeface="+mj-lt"/>
              </a:rPr>
              <a:t>Sasol</a:t>
            </a:r>
            <a:r>
              <a:rPr lang="fr-CA" sz="2100" dirty="0">
                <a:latin typeface="+mj-lt"/>
              </a:rPr>
              <a:t> </a:t>
            </a:r>
            <a:r>
              <a:rPr lang="fr-CA" sz="2100" dirty="0" err="1">
                <a:latin typeface="+mj-lt"/>
              </a:rPr>
              <a:t>company</a:t>
            </a:r>
            <a:r>
              <a:rPr lang="fr-CA" sz="2100" dirty="0">
                <a:latin typeface="+mj-lt"/>
              </a:rPr>
              <a:t> (</a:t>
            </a:r>
            <a:r>
              <a:rPr lang="nl-NL" sz="2100" dirty="0">
                <a:latin typeface="+mj-lt"/>
              </a:rPr>
              <a:t>Suid Afrikaanse Steenkool en Olie) makes most of current diesel fuel used in SA by Fisher Trosph process</a:t>
            </a:r>
            <a:endParaRPr lang="fr-CA" dirty="0">
              <a:latin typeface="+mj-lt"/>
            </a:endParaRPr>
          </a:p>
          <a:p>
            <a:pPr marL="1017587" lvl="2" indent="-285750">
              <a:spcBef>
                <a:spcPct val="20000"/>
              </a:spcBef>
              <a:buClr>
                <a:srgbClr val="6FB833"/>
              </a:buClr>
              <a:buSzPct val="60000"/>
              <a:buFont typeface="Arial" panose="020B0604020202020204" pitchFamily="34" charset="0"/>
              <a:buChar char="•"/>
            </a:pPr>
            <a:endParaRPr lang="fr-CA" dirty="0">
              <a:latin typeface="+mj-lt"/>
            </a:endParaRPr>
          </a:p>
          <a:p>
            <a:pPr marL="1017587" lvl="2" indent="-285750">
              <a:spcBef>
                <a:spcPct val="20000"/>
              </a:spcBef>
              <a:buClr>
                <a:srgbClr val="6FB833"/>
              </a:buClr>
              <a:buSzPct val="60000"/>
              <a:buFont typeface="Arial" panose="020B0604020202020204" pitchFamily="34" charset="0"/>
              <a:buChar char="•"/>
            </a:pPr>
            <a:endParaRPr lang="fr-CA" dirty="0">
              <a:latin typeface="+mj-lt"/>
            </a:endParaRPr>
          </a:p>
        </p:txBody>
      </p:sp>
      <p:pic>
        <p:nvPicPr>
          <p:cNvPr id="7" name="Picture 5"/>
          <p:cNvPicPr>
            <a:picLocks noChangeAspect="1" noChangeArrowheads="1"/>
          </p:cNvPicPr>
          <p:nvPr/>
        </p:nvPicPr>
        <p:blipFill>
          <a:blip r:embed="rId2" cstate="print"/>
          <a:srcRect/>
          <a:stretch>
            <a:fillRect/>
          </a:stretch>
        </p:blipFill>
        <p:spPr bwMode="auto">
          <a:xfrm>
            <a:off x="1524000" y="4725145"/>
            <a:ext cx="2667000" cy="1457325"/>
          </a:xfrm>
          <a:prstGeom prst="rect">
            <a:avLst/>
          </a:prstGeom>
          <a:noFill/>
          <a:ln w="9525">
            <a:noFill/>
            <a:miter lim="800000"/>
            <a:headEnd/>
            <a:tailEnd/>
          </a:ln>
          <a:effectLst/>
        </p:spPr>
      </p:pic>
      <p:pic>
        <p:nvPicPr>
          <p:cNvPr id="8" name="Picture 6"/>
          <p:cNvPicPr>
            <a:picLocks noChangeAspect="1" noChangeArrowheads="1"/>
          </p:cNvPicPr>
          <p:nvPr/>
        </p:nvPicPr>
        <p:blipFill>
          <a:blip r:embed="rId3" cstate="print"/>
          <a:srcRect/>
          <a:stretch>
            <a:fillRect/>
          </a:stretch>
        </p:blipFill>
        <p:spPr bwMode="auto">
          <a:xfrm>
            <a:off x="4511824" y="4581128"/>
            <a:ext cx="2324100" cy="1962150"/>
          </a:xfrm>
          <a:prstGeom prst="rect">
            <a:avLst/>
          </a:prstGeom>
          <a:noFill/>
          <a:ln w="9525">
            <a:noFill/>
            <a:miter lim="800000"/>
            <a:headEnd/>
            <a:tailEnd/>
          </a:ln>
          <a:effectLst/>
        </p:spPr>
      </p:pic>
      <p:pic>
        <p:nvPicPr>
          <p:cNvPr id="138242" name="Picture 2"/>
          <p:cNvPicPr>
            <a:picLocks noChangeAspect="1" noChangeArrowheads="1"/>
          </p:cNvPicPr>
          <p:nvPr/>
        </p:nvPicPr>
        <p:blipFill>
          <a:blip r:embed="rId4" cstate="print"/>
          <a:srcRect l="22512" t="42938" r="19903" b="10797"/>
          <a:stretch>
            <a:fillRect/>
          </a:stretch>
        </p:blipFill>
        <p:spPr bwMode="auto">
          <a:xfrm>
            <a:off x="7104112" y="4572820"/>
            <a:ext cx="3240360" cy="1952524"/>
          </a:xfrm>
          <a:prstGeom prst="rect">
            <a:avLst/>
          </a:prstGeom>
          <a:noFill/>
          <a:ln w="9525">
            <a:noFill/>
            <a:miter lim="800000"/>
            <a:headEnd/>
            <a:tailEnd/>
          </a:ln>
        </p:spPr>
      </p:pic>
      <p:sp>
        <p:nvSpPr>
          <p:cNvPr id="12" name="TextBox 11"/>
          <p:cNvSpPr txBox="1"/>
          <p:nvPr/>
        </p:nvSpPr>
        <p:spPr>
          <a:xfrm>
            <a:off x="3647728" y="6488668"/>
            <a:ext cx="4392488" cy="276999"/>
          </a:xfrm>
          <a:prstGeom prst="rect">
            <a:avLst/>
          </a:prstGeom>
          <a:noFill/>
        </p:spPr>
        <p:txBody>
          <a:bodyPr wrap="square" rtlCol="0">
            <a:spAutoFit/>
          </a:bodyPr>
          <a:lstStyle/>
          <a:p>
            <a:r>
              <a:rPr lang="en-US" sz="1200" dirty="0">
                <a:solidFill>
                  <a:schemeClr val="bg1">
                    <a:lumMod val="50000"/>
                  </a:schemeClr>
                </a:solidFill>
              </a:rPr>
              <a:t>http://www.fischer-tropsch.org/</a:t>
            </a:r>
          </a:p>
        </p:txBody>
      </p:sp>
      <p:sp>
        <p:nvSpPr>
          <p:cNvPr id="10" name="Title 1"/>
          <p:cNvSpPr>
            <a:spLocks noGrp="1"/>
          </p:cNvSpPr>
          <p:nvPr>
            <p:ph type="title"/>
          </p:nvPr>
        </p:nvSpPr>
        <p:spPr>
          <a:xfrm>
            <a:off x="2975882" y="250980"/>
            <a:ext cx="6240235" cy="646331"/>
          </a:xfrm>
        </p:spPr>
        <p:txBody>
          <a:bodyPr wrap="square">
            <a:spAutoFit/>
          </a:bodyPr>
          <a:lstStyle/>
          <a:p>
            <a:pPr algn="ctr"/>
            <a:r>
              <a:rPr lang="en-US" sz="4000" b="1" dirty="0">
                <a:latin typeface="+mn-lt"/>
              </a:rPr>
              <a:t>The South African context</a:t>
            </a:r>
          </a:p>
        </p:txBody>
      </p:sp>
    </p:spTree>
    <p:extLst>
      <p:ext uri="{BB962C8B-B14F-4D97-AF65-F5344CB8AC3E}">
        <p14:creationId xmlns:p14="http://schemas.microsoft.com/office/powerpoint/2010/main" val="16026528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2351088" y="115889"/>
            <a:ext cx="284379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dirty="0">
                <a:solidFill>
                  <a:schemeClr val="bg1"/>
                </a:solidFill>
              </a:rPr>
              <a:t>CHEM 512: Heterogeneous catalysis</a:t>
            </a:r>
          </a:p>
        </p:txBody>
      </p:sp>
      <p:sp>
        <p:nvSpPr>
          <p:cNvPr id="11" name="Content Placeholder 2"/>
          <p:cNvSpPr txBox="1">
            <a:spLocks/>
          </p:cNvSpPr>
          <p:nvPr/>
        </p:nvSpPr>
        <p:spPr bwMode="auto">
          <a:xfrm>
            <a:off x="1981200" y="1600201"/>
            <a:ext cx="8001000" cy="4873625"/>
          </a:xfrm>
          <a:prstGeom prst="rect">
            <a:avLst/>
          </a:prstGeom>
          <a:noFill/>
          <a:ln w="9525">
            <a:noFill/>
            <a:miter lim="800000"/>
            <a:headEnd/>
            <a:tailEnd/>
          </a:ln>
        </p:spPr>
        <p:txBody>
          <a:bodyPr/>
          <a:lstStyle/>
          <a:p>
            <a:pPr marL="273050" indent="-273050">
              <a:spcBef>
                <a:spcPts val="600"/>
              </a:spcBef>
              <a:buClr>
                <a:schemeClr val="accent1"/>
              </a:buClr>
              <a:buSzPct val="70000"/>
              <a:buFont typeface="Wingdings" pitchFamily="2" charset="2"/>
              <a:buChar char=""/>
            </a:pPr>
            <a:r>
              <a:rPr lang="fr-CA" sz="2400" dirty="0">
                <a:latin typeface="+mj-lt"/>
              </a:rPr>
              <a:t>South </a:t>
            </a:r>
            <a:r>
              <a:rPr lang="fr-CA" sz="2400" dirty="0" err="1">
                <a:latin typeface="+mj-lt"/>
              </a:rPr>
              <a:t>Africa</a:t>
            </a:r>
            <a:r>
              <a:rPr lang="fr-CA" sz="2400" dirty="0">
                <a:latin typeface="+mj-lt"/>
              </a:rPr>
              <a:t> has no </a:t>
            </a:r>
            <a:r>
              <a:rPr lang="fr-CA" sz="2400" dirty="0" err="1">
                <a:latin typeface="+mj-lt"/>
              </a:rPr>
              <a:t>oil</a:t>
            </a:r>
            <a:endParaRPr lang="fr-CA" sz="2400" dirty="0">
              <a:latin typeface="+mj-lt"/>
            </a:endParaRPr>
          </a:p>
          <a:p>
            <a:pPr lvl="2" indent="-182563">
              <a:spcBef>
                <a:spcPct val="20000"/>
              </a:spcBef>
              <a:buClr>
                <a:srgbClr val="6FB833"/>
              </a:buClr>
              <a:buSzPct val="60000"/>
              <a:buFont typeface="Wingdings" pitchFamily="2" charset="2"/>
              <a:buChar char=""/>
            </a:pPr>
            <a:endParaRPr lang="fr-CA" dirty="0">
              <a:latin typeface="+mj-lt"/>
            </a:endParaRPr>
          </a:p>
          <a:p>
            <a:pPr lvl="2" indent="-182563">
              <a:spcBef>
                <a:spcPct val="20000"/>
              </a:spcBef>
              <a:buClr>
                <a:srgbClr val="6FB833"/>
              </a:buClr>
              <a:buSzPct val="60000"/>
              <a:buFont typeface="Wingdings" pitchFamily="2" charset="2"/>
              <a:buChar char=""/>
            </a:pPr>
            <a:endParaRPr lang="fr-CA" dirty="0">
              <a:latin typeface="+mj-lt"/>
            </a:endParaRPr>
          </a:p>
        </p:txBody>
      </p:sp>
      <p:pic>
        <p:nvPicPr>
          <p:cNvPr id="7" name="Picture 5"/>
          <p:cNvPicPr>
            <a:picLocks noChangeAspect="1" noChangeArrowheads="1"/>
          </p:cNvPicPr>
          <p:nvPr/>
        </p:nvPicPr>
        <p:blipFill>
          <a:blip r:embed="rId3" cstate="print"/>
          <a:srcRect/>
          <a:stretch>
            <a:fillRect/>
          </a:stretch>
        </p:blipFill>
        <p:spPr bwMode="auto">
          <a:xfrm>
            <a:off x="239512" y="3188432"/>
            <a:ext cx="1931775" cy="1055577"/>
          </a:xfrm>
          <a:prstGeom prst="rect">
            <a:avLst/>
          </a:prstGeom>
          <a:noFill/>
          <a:ln w="9525">
            <a:noFill/>
            <a:miter lim="800000"/>
            <a:headEnd/>
            <a:tailEnd/>
          </a:ln>
          <a:effectLst/>
        </p:spPr>
      </p:pic>
      <p:sp>
        <p:nvSpPr>
          <p:cNvPr id="10" name="Title 1"/>
          <p:cNvSpPr>
            <a:spLocks noGrp="1"/>
          </p:cNvSpPr>
          <p:nvPr>
            <p:ph type="title"/>
          </p:nvPr>
        </p:nvSpPr>
        <p:spPr>
          <a:xfrm>
            <a:off x="2975882" y="250980"/>
            <a:ext cx="6240235" cy="646331"/>
          </a:xfrm>
        </p:spPr>
        <p:txBody>
          <a:bodyPr wrap="square">
            <a:spAutoFit/>
          </a:bodyPr>
          <a:lstStyle/>
          <a:p>
            <a:pPr algn="ctr"/>
            <a:r>
              <a:rPr lang="en-US" sz="4000" b="1" dirty="0">
                <a:latin typeface="+mn-lt"/>
              </a:rPr>
              <a:t>The South African context</a:t>
            </a:r>
          </a:p>
        </p:txBody>
      </p:sp>
      <p:sp>
        <p:nvSpPr>
          <p:cNvPr id="9" name="Rectangle 17"/>
          <p:cNvSpPr>
            <a:spLocks noChangeArrowheads="1"/>
          </p:cNvSpPr>
          <p:nvPr/>
        </p:nvSpPr>
        <p:spPr bwMode="auto">
          <a:xfrm>
            <a:off x="2351088" y="6066012"/>
            <a:ext cx="7416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CA" altLang="en-US" sz="1200" i="1" dirty="0">
                <a:solidFill>
                  <a:schemeClr val="bg1">
                    <a:lumMod val="50000"/>
                  </a:schemeClr>
                </a:solidFill>
              </a:rPr>
              <a:t>Catalysis, From principles to Applications, by M. </a:t>
            </a:r>
            <a:r>
              <a:rPr lang="en-CA" altLang="en-US" sz="1200" i="1" dirty="0" err="1">
                <a:solidFill>
                  <a:schemeClr val="bg1">
                    <a:lumMod val="50000"/>
                  </a:schemeClr>
                </a:solidFill>
              </a:rPr>
              <a:t>Beller</a:t>
            </a:r>
            <a:r>
              <a:rPr lang="en-CA" altLang="en-US" sz="1200" i="1" dirty="0">
                <a:solidFill>
                  <a:schemeClr val="bg1">
                    <a:lumMod val="50000"/>
                  </a:schemeClr>
                </a:solidFill>
              </a:rPr>
              <a:t>, A. </a:t>
            </a:r>
            <a:r>
              <a:rPr lang="en-CA" altLang="en-US" sz="1200" i="1" dirty="0" err="1">
                <a:solidFill>
                  <a:schemeClr val="bg1">
                    <a:lumMod val="50000"/>
                  </a:schemeClr>
                </a:solidFill>
              </a:rPr>
              <a:t>Renken</a:t>
            </a:r>
            <a:r>
              <a:rPr lang="en-CA" altLang="en-US" sz="1200" i="1" dirty="0">
                <a:solidFill>
                  <a:schemeClr val="bg1">
                    <a:lumMod val="50000"/>
                  </a:schemeClr>
                </a:solidFill>
              </a:rPr>
              <a:t>, R.A. van Santen, Wiley-VCH 2012.</a:t>
            </a:r>
          </a:p>
          <a:p>
            <a:r>
              <a:rPr lang="en-US" altLang="en-US" sz="1200" i="1" dirty="0">
                <a:solidFill>
                  <a:schemeClr val="bg1">
                    <a:lumMod val="50000"/>
                  </a:schemeClr>
                </a:solidFill>
              </a:rPr>
              <a:t>.</a:t>
            </a:r>
            <a:endParaRPr lang="fr-FR" altLang="en-US" sz="1200" i="1" dirty="0">
              <a:solidFill>
                <a:schemeClr val="bg1">
                  <a:lumMod val="50000"/>
                </a:schemeClr>
              </a:solidFill>
            </a:endParaRPr>
          </a:p>
        </p:txBody>
      </p:sp>
      <p:pic>
        <p:nvPicPr>
          <p:cNvPr id="13" name="Picture 12"/>
          <p:cNvPicPr>
            <a:picLocks noChangeAspect="1"/>
          </p:cNvPicPr>
          <p:nvPr/>
        </p:nvPicPr>
        <p:blipFill>
          <a:blip r:embed="rId4"/>
          <a:stretch>
            <a:fillRect/>
          </a:stretch>
        </p:blipFill>
        <p:spPr>
          <a:xfrm>
            <a:off x="2361375" y="2643183"/>
            <a:ext cx="7036210" cy="2736304"/>
          </a:xfrm>
          <a:prstGeom prst="rect">
            <a:avLst/>
          </a:prstGeom>
        </p:spPr>
      </p:pic>
      <p:grpSp>
        <p:nvGrpSpPr>
          <p:cNvPr id="14" name="Gas">
            <a:extLst>
              <a:ext uri="{FF2B5EF4-FFF2-40B4-BE49-F238E27FC236}">
                <a16:creationId xmlns:a16="http://schemas.microsoft.com/office/drawing/2014/main" id="{B378F0FE-4CFA-4E44-BFF1-3CB9A4BAB3DE}"/>
              </a:ext>
            </a:extLst>
          </p:cNvPr>
          <p:cNvGrpSpPr>
            <a:grpSpLocks noChangeAspect="1"/>
          </p:cNvGrpSpPr>
          <p:nvPr/>
        </p:nvGrpSpPr>
        <p:grpSpPr>
          <a:xfrm>
            <a:off x="9790720" y="3206550"/>
            <a:ext cx="1013069" cy="1037459"/>
            <a:chOff x="1571525" y="1606876"/>
            <a:chExt cx="2597780" cy="2660324"/>
          </a:xfrm>
        </p:grpSpPr>
        <p:sp>
          <p:nvSpPr>
            <p:cNvPr id="15" name="Gas">
              <a:extLst>
                <a:ext uri="{FF2B5EF4-FFF2-40B4-BE49-F238E27FC236}">
                  <a16:creationId xmlns:a16="http://schemas.microsoft.com/office/drawing/2014/main" id="{E81AE1F8-F481-4E56-BC5B-6E0B067BC07D}"/>
                </a:ext>
              </a:extLst>
            </p:cNvPr>
            <p:cNvSpPr>
              <a:spLocks noChangeAspect="1" noEditPoints="1"/>
            </p:cNvSpPr>
            <p:nvPr>
              <p:custDataLst>
                <p:tags r:id="rId1"/>
              </p:custDataLst>
            </p:nvPr>
          </p:nvSpPr>
          <p:spPr bwMode="auto">
            <a:xfrm>
              <a:off x="1743434" y="1606876"/>
              <a:ext cx="2425871" cy="2494730"/>
            </a:xfrm>
            <a:custGeom>
              <a:avLst/>
              <a:gdLst>
                <a:gd name="T0" fmla="*/ 1146 w 1216"/>
                <a:gd name="T1" fmla="*/ 214 h 1250"/>
                <a:gd name="T2" fmla="*/ 1198 w 1216"/>
                <a:gd name="T3" fmla="*/ 165 h 1250"/>
                <a:gd name="T4" fmla="*/ 1216 w 1216"/>
                <a:gd name="T5" fmla="*/ 149 h 1250"/>
                <a:gd name="T6" fmla="*/ 1163 w 1216"/>
                <a:gd name="T7" fmla="*/ 90 h 1250"/>
                <a:gd name="T8" fmla="*/ 1145 w 1216"/>
                <a:gd name="T9" fmla="*/ 106 h 1250"/>
                <a:gd name="T10" fmla="*/ 1007 w 1216"/>
                <a:gd name="T11" fmla="*/ 293 h 1250"/>
                <a:gd name="T12" fmla="*/ 987 w 1216"/>
                <a:gd name="T13" fmla="*/ 533 h 1250"/>
                <a:gd name="T14" fmla="*/ 1015 w 1216"/>
                <a:gd name="T15" fmla="*/ 722 h 1250"/>
                <a:gd name="T16" fmla="*/ 1023 w 1216"/>
                <a:gd name="T17" fmla="*/ 744 h 1250"/>
                <a:gd name="T18" fmla="*/ 1076 w 1216"/>
                <a:gd name="T19" fmla="*/ 982 h 1250"/>
                <a:gd name="T20" fmla="*/ 925 w 1216"/>
                <a:gd name="T21" fmla="*/ 1171 h 1250"/>
                <a:gd name="T22" fmla="*/ 778 w 1216"/>
                <a:gd name="T23" fmla="*/ 990 h 1250"/>
                <a:gd name="T24" fmla="*/ 806 w 1216"/>
                <a:gd name="T25" fmla="*/ 801 h 1250"/>
                <a:gd name="T26" fmla="*/ 840 w 1216"/>
                <a:gd name="T27" fmla="*/ 618 h 1250"/>
                <a:gd name="T28" fmla="*/ 811 w 1216"/>
                <a:gd name="T29" fmla="*/ 469 h 1250"/>
                <a:gd name="T30" fmla="*/ 674 w 1216"/>
                <a:gd name="T31" fmla="*/ 430 h 1250"/>
                <a:gd name="T32" fmla="*/ 662 w 1216"/>
                <a:gd name="T33" fmla="*/ 430 h 1250"/>
                <a:gd name="T34" fmla="*/ 662 w 1216"/>
                <a:gd name="T35" fmla="*/ 57 h 1250"/>
                <a:gd name="T36" fmla="*/ 605 w 1216"/>
                <a:gd name="T37" fmla="*/ 0 h 1250"/>
                <a:gd name="T38" fmla="*/ 57 w 1216"/>
                <a:gd name="T39" fmla="*/ 0 h 1250"/>
                <a:gd name="T40" fmla="*/ 0 w 1216"/>
                <a:gd name="T41" fmla="*/ 57 h 1250"/>
                <a:gd name="T42" fmla="*/ 0 w 1216"/>
                <a:gd name="T43" fmla="*/ 1227 h 1250"/>
                <a:gd name="T44" fmla="*/ 662 w 1216"/>
                <a:gd name="T45" fmla="*/ 1227 h 1250"/>
                <a:gd name="T46" fmla="*/ 662 w 1216"/>
                <a:gd name="T47" fmla="*/ 509 h 1250"/>
                <a:gd name="T48" fmla="*/ 674 w 1216"/>
                <a:gd name="T49" fmla="*/ 509 h 1250"/>
                <a:gd name="T50" fmla="*/ 752 w 1216"/>
                <a:gd name="T51" fmla="*/ 522 h 1250"/>
                <a:gd name="T52" fmla="*/ 761 w 1216"/>
                <a:gd name="T53" fmla="*/ 609 h 1250"/>
                <a:gd name="T54" fmla="*/ 729 w 1216"/>
                <a:gd name="T55" fmla="*/ 784 h 1250"/>
                <a:gd name="T56" fmla="*/ 699 w 1216"/>
                <a:gd name="T57" fmla="*/ 993 h 1250"/>
                <a:gd name="T58" fmla="*/ 925 w 1216"/>
                <a:gd name="T59" fmla="*/ 1250 h 1250"/>
                <a:gd name="T60" fmla="*/ 1156 w 1216"/>
                <a:gd name="T61" fmla="*/ 982 h 1250"/>
                <a:gd name="T62" fmla="*/ 1097 w 1216"/>
                <a:gd name="T63" fmla="*/ 714 h 1250"/>
                <a:gd name="T64" fmla="*/ 1089 w 1216"/>
                <a:gd name="T65" fmla="*/ 694 h 1250"/>
                <a:gd name="T66" fmla="*/ 1067 w 1216"/>
                <a:gd name="T67" fmla="*/ 545 h 1250"/>
                <a:gd name="T68" fmla="*/ 1137 w 1216"/>
                <a:gd name="T69" fmla="*/ 544 h 1250"/>
                <a:gd name="T70" fmla="*/ 1198 w 1216"/>
                <a:gd name="T71" fmla="*/ 494 h 1250"/>
                <a:gd name="T72" fmla="*/ 1202 w 1216"/>
                <a:gd name="T73" fmla="*/ 406 h 1250"/>
                <a:gd name="T74" fmla="*/ 1202 w 1216"/>
                <a:gd name="T75" fmla="*/ 394 h 1250"/>
                <a:gd name="T76" fmla="*/ 1146 w 1216"/>
                <a:gd name="T77" fmla="*/ 214 h 1250"/>
                <a:gd name="T78" fmla="*/ 580 w 1216"/>
                <a:gd name="T79" fmla="*/ 437 h 1250"/>
                <a:gd name="T80" fmla="*/ 83 w 1216"/>
                <a:gd name="T81" fmla="*/ 437 h 1250"/>
                <a:gd name="T82" fmla="*/ 83 w 1216"/>
                <a:gd name="T83" fmla="*/ 112 h 1250"/>
                <a:gd name="T84" fmla="*/ 580 w 1216"/>
                <a:gd name="T85" fmla="*/ 112 h 1250"/>
                <a:gd name="T86" fmla="*/ 580 w 1216"/>
                <a:gd name="T87" fmla="*/ 437 h 1250"/>
                <a:gd name="T88" fmla="*/ 1122 w 1216"/>
                <a:gd name="T89" fmla="*/ 406 h 1250"/>
                <a:gd name="T90" fmla="*/ 1122 w 1216"/>
                <a:gd name="T91" fmla="*/ 465 h 1250"/>
                <a:gd name="T92" fmla="*/ 1066 w 1216"/>
                <a:gd name="T93" fmla="*/ 466 h 1250"/>
                <a:gd name="T94" fmla="*/ 1084 w 1216"/>
                <a:gd name="T95" fmla="*/ 313 h 1250"/>
                <a:gd name="T96" fmla="*/ 1097 w 1216"/>
                <a:gd name="T97" fmla="*/ 277 h 1250"/>
                <a:gd name="T98" fmla="*/ 1122 w 1216"/>
                <a:gd name="T99" fmla="*/ 394 h 1250"/>
                <a:gd name="T100" fmla="*/ 1122 w 1216"/>
                <a:gd name="T101" fmla="*/ 406 h 1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16" h="1250">
                  <a:moveTo>
                    <a:pt x="1146" y="214"/>
                  </a:moveTo>
                  <a:cubicBezTo>
                    <a:pt x="1160" y="200"/>
                    <a:pt x="1178" y="184"/>
                    <a:pt x="1198" y="165"/>
                  </a:cubicBezTo>
                  <a:lnTo>
                    <a:pt x="1216" y="149"/>
                  </a:lnTo>
                  <a:lnTo>
                    <a:pt x="1163" y="90"/>
                  </a:lnTo>
                  <a:lnTo>
                    <a:pt x="1145" y="106"/>
                  </a:lnTo>
                  <a:cubicBezTo>
                    <a:pt x="1072" y="172"/>
                    <a:pt x="1028" y="212"/>
                    <a:pt x="1007" y="293"/>
                  </a:cubicBezTo>
                  <a:cubicBezTo>
                    <a:pt x="986" y="374"/>
                    <a:pt x="985" y="456"/>
                    <a:pt x="987" y="533"/>
                  </a:cubicBezTo>
                  <a:cubicBezTo>
                    <a:pt x="989" y="612"/>
                    <a:pt x="992" y="664"/>
                    <a:pt x="1015" y="722"/>
                  </a:cubicBezTo>
                  <a:lnTo>
                    <a:pt x="1023" y="744"/>
                  </a:lnTo>
                  <a:cubicBezTo>
                    <a:pt x="1044" y="797"/>
                    <a:pt x="1076" y="878"/>
                    <a:pt x="1076" y="982"/>
                  </a:cubicBezTo>
                  <a:cubicBezTo>
                    <a:pt x="1076" y="1107"/>
                    <a:pt x="1025" y="1171"/>
                    <a:pt x="925" y="1171"/>
                  </a:cubicBezTo>
                  <a:cubicBezTo>
                    <a:pt x="833" y="1171"/>
                    <a:pt x="784" y="1110"/>
                    <a:pt x="778" y="990"/>
                  </a:cubicBezTo>
                  <a:cubicBezTo>
                    <a:pt x="776" y="936"/>
                    <a:pt x="791" y="871"/>
                    <a:pt x="806" y="801"/>
                  </a:cubicBezTo>
                  <a:cubicBezTo>
                    <a:pt x="820" y="743"/>
                    <a:pt x="833" y="682"/>
                    <a:pt x="840" y="618"/>
                  </a:cubicBezTo>
                  <a:cubicBezTo>
                    <a:pt x="848" y="547"/>
                    <a:pt x="838" y="499"/>
                    <a:pt x="811" y="469"/>
                  </a:cubicBezTo>
                  <a:cubicBezTo>
                    <a:pt x="776" y="430"/>
                    <a:pt x="722" y="430"/>
                    <a:pt x="674" y="430"/>
                  </a:cubicBezTo>
                  <a:lnTo>
                    <a:pt x="662" y="430"/>
                  </a:lnTo>
                  <a:lnTo>
                    <a:pt x="662" y="57"/>
                  </a:lnTo>
                  <a:cubicBezTo>
                    <a:pt x="662" y="26"/>
                    <a:pt x="636" y="0"/>
                    <a:pt x="605" y="0"/>
                  </a:cubicBezTo>
                  <a:lnTo>
                    <a:pt x="57" y="0"/>
                  </a:lnTo>
                  <a:cubicBezTo>
                    <a:pt x="26" y="0"/>
                    <a:pt x="0" y="26"/>
                    <a:pt x="0" y="57"/>
                  </a:cubicBezTo>
                  <a:lnTo>
                    <a:pt x="0" y="1227"/>
                  </a:lnTo>
                  <a:lnTo>
                    <a:pt x="662" y="1227"/>
                  </a:lnTo>
                  <a:lnTo>
                    <a:pt x="662" y="509"/>
                  </a:lnTo>
                  <a:lnTo>
                    <a:pt x="674" y="509"/>
                  </a:lnTo>
                  <a:cubicBezTo>
                    <a:pt x="707" y="509"/>
                    <a:pt x="740" y="509"/>
                    <a:pt x="752" y="522"/>
                  </a:cubicBezTo>
                  <a:cubicBezTo>
                    <a:pt x="758" y="529"/>
                    <a:pt x="767" y="549"/>
                    <a:pt x="761" y="609"/>
                  </a:cubicBezTo>
                  <a:cubicBezTo>
                    <a:pt x="755" y="669"/>
                    <a:pt x="742" y="727"/>
                    <a:pt x="729" y="784"/>
                  </a:cubicBezTo>
                  <a:cubicBezTo>
                    <a:pt x="712" y="858"/>
                    <a:pt x="696" y="929"/>
                    <a:pt x="699" y="993"/>
                  </a:cubicBezTo>
                  <a:cubicBezTo>
                    <a:pt x="707" y="1157"/>
                    <a:pt x="789" y="1250"/>
                    <a:pt x="925" y="1250"/>
                  </a:cubicBezTo>
                  <a:cubicBezTo>
                    <a:pt x="1070" y="1250"/>
                    <a:pt x="1156" y="1150"/>
                    <a:pt x="1156" y="982"/>
                  </a:cubicBezTo>
                  <a:cubicBezTo>
                    <a:pt x="1156" y="863"/>
                    <a:pt x="1119" y="770"/>
                    <a:pt x="1097" y="714"/>
                  </a:cubicBezTo>
                  <a:lnTo>
                    <a:pt x="1089" y="694"/>
                  </a:lnTo>
                  <a:cubicBezTo>
                    <a:pt x="1073" y="652"/>
                    <a:pt x="1069" y="613"/>
                    <a:pt x="1067" y="545"/>
                  </a:cubicBezTo>
                  <a:cubicBezTo>
                    <a:pt x="1093" y="545"/>
                    <a:pt x="1123" y="544"/>
                    <a:pt x="1137" y="544"/>
                  </a:cubicBezTo>
                  <a:cubicBezTo>
                    <a:pt x="1169" y="544"/>
                    <a:pt x="1191" y="526"/>
                    <a:pt x="1198" y="494"/>
                  </a:cubicBezTo>
                  <a:cubicBezTo>
                    <a:pt x="1202" y="475"/>
                    <a:pt x="1202" y="450"/>
                    <a:pt x="1202" y="406"/>
                  </a:cubicBezTo>
                  <a:lnTo>
                    <a:pt x="1202" y="394"/>
                  </a:lnTo>
                  <a:cubicBezTo>
                    <a:pt x="1202" y="276"/>
                    <a:pt x="1178" y="242"/>
                    <a:pt x="1146" y="214"/>
                  </a:cubicBezTo>
                  <a:close/>
                  <a:moveTo>
                    <a:pt x="580" y="437"/>
                  </a:moveTo>
                  <a:lnTo>
                    <a:pt x="83" y="437"/>
                  </a:lnTo>
                  <a:lnTo>
                    <a:pt x="83" y="112"/>
                  </a:lnTo>
                  <a:lnTo>
                    <a:pt x="580" y="112"/>
                  </a:lnTo>
                  <a:lnTo>
                    <a:pt x="580" y="437"/>
                  </a:lnTo>
                  <a:close/>
                  <a:moveTo>
                    <a:pt x="1122" y="406"/>
                  </a:moveTo>
                  <a:cubicBezTo>
                    <a:pt x="1122" y="429"/>
                    <a:pt x="1122" y="451"/>
                    <a:pt x="1122" y="465"/>
                  </a:cubicBezTo>
                  <a:cubicBezTo>
                    <a:pt x="1106" y="465"/>
                    <a:pt x="1085" y="466"/>
                    <a:pt x="1066" y="466"/>
                  </a:cubicBezTo>
                  <a:cubicBezTo>
                    <a:pt x="1067" y="415"/>
                    <a:pt x="1071" y="363"/>
                    <a:pt x="1084" y="313"/>
                  </a:cubicBezTo>
                  <a:cubicBezTo>
                    <a:pt x="1087" y="300"/>
                    <a:pt x="1092" y="288"/>
                    <a:pt x="1097" y="277"/>
                  </a:cubicBezTo>
                  <a:cubicBezTo>
                    <a:pt x="1111" y="291"/>
                    <a:pt x="1122" y="311"/>
                    <a:pt x="1122" y="394"/>
                  </a:cubicBezTo>
                  <a:lnTo>
                    <a:pt x="1122" y="40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 name="Rectangle 15">
              <a:extLst>
                <a:ext uri="{FF2B5EF4-FFF2-40B4-BE49-F238E27FC236}">
                  <a16:creationId xmlns:a16="http://schemas.microsoft.com/office/drawing/2014/main" id="{626FCAD4-15DC-4DE5-AC86-1F81427D1D0E}"/>
                </a:ext>
              </a:extLst>
            </p:cNvPr>
            <p:cNvSpPr/>
            <p:nvPr/>
          </p:nvSpPr>
          <p:spPr>
            <a:xfrm>
              <a:off x="1647181" y="3936013"/>
              <a:ext cx="1513113" cy="1655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66EF940A-5F69-453D-AD93-A672C95F0E53}"/>
                </a:ext>
              </a:extLst>
            </p:cNvPr>
            <p:cNvSpPr/>
            <p:nvPr/>
          </p:nvSpPr>
          <p:spPr>
            <a:xfrm>
              <a:off x="1571525" y="4101606"/>
              <a:ext cx="1664424" cy="1655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9A92708D-F3A2-4D11-A637-3E45BC57AFB3}"/>
                </a:ext>
              </a:extLst>
            </p:cNvPr>
            <p:cNvSpPr/>
            <p:nvPr/>
          </p:nvSpPr>
          <p:spPr>
            <a:xfrm>
              <a:off x="2030194" y="1990352"/>
              <a:ext cx="204467" cy="93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6FBAB0E2-760E-42AD-8EF4-8AE1A0F60A3E}"/>
                </a:ext>
              </a:extLst>
            </p:cNvPr>
            <p:cNvSpPr/>
            <p:nvPr/>
          </p:nvSpPr>
          <p:spPr>
            <a:xfrm>
              <a:off x="2309594" y="1990352"/>
              <a:ext cx="204467" cy="93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42877A4-46BF-46CF-83CB-8EF873571BD6}"/>
                </a:ext>
              </a:extLst>
            </p:cNvPr>
            <p:cNvSpPr/>
            <p:nvPr/>
          </p:nvSpPr>
          <p:spPr>
            <a:xfrm>
              <a:off x="2588994" y="1990352"/>
              <a:ext cx="204467" cy="93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extBox 1"/>
          <p:cNvSpPr txBox="1"/>
          <p:nvPr/>
        </p:nvSpPr>
        <p:spPr>
          <a:xfrm>
            <a:off x="3409122" y="4939748"/>
            <a:ext cx="1093304" cy="92333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dirty="0" smtClean="0"/>
              <a:t>High energy input</a:t>
            </a:r>
            <a:endParaRPr lang="en-US" dirty="0"/>
          </a:p>
        </p:txBody>
      </p:sp>
      <p:sp>
        <p:nvSpPr>
          <p:cNvPr id="22" name="TextBox 21"/>
          <p:cNvSpPr txBox="1"/>
          <p:nvPr/>
        </p:nvSpPr>
        <p:spPr>
          <a:xfrm>
            <a:off x="6695661" y="4943061"/>
            <a:ext cx="1093304" cy="92333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dirty="0" smtClean="0"/>
              <a:t>High energy input</a:t>
            </a:r>
            <a:endParaRPr lang="en-US" dirty="0"/>
          </a:p>
        </p:txBody>
      </p:sp>
    </p:spTree>
    <p:extLst>
      <p:ext uri="{BB962C8B-B14F-4D97-AF65-F5344CB8AC3E}">
        <p14:creationId xmlns:p14="http://schemas.microsoft.com/office/powerpoint/2010/main" val="3418924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25148" y="368494"/>
            <a:ext cx="6457665"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Use of Renewable Feedstocks</a:t>
            </a:r>
          </a:p>
        </p:txBody>
      </p:sp>
      <p:sp>
        <p:nvSpPr>
          <p:cNvPr id="2" name="Rectangle 1"/>
          <p:cNvSpPr/>
          <p:nvPr/>
        </p:nvSpPr>
        <p:spPr>
          <a:xfrm>
            <a:off x="1620923" y="1727394"/>
            <a:ext cx="8950153" cy="830997"/>
          </a:xfrm>
          <a:prstGeom prst="rect">
            <a:avLst/>
          </a:prstGeom>
        </p:spPr>
        <p:txBody>
          <a:bodyPr wrap="square">
            <a:spAutoFit/>
          </a:bodyPr>
          <a:lstStyle/>
          <a:p>
            <a:pPr algn="ctr"/>
            <a:r>
              <a:rPr lang="en-US" altLang="en-US" sz="2400" b="1" dirty="0">
                <a:latin typeface="Calibri" charset="0"/>
                <a:ea typeface="ＭＳ Ｐゴシック" charset="-128"/>
              </a:rPr>
              <a:t>A raw material or feedstock should be renewable rather than depleting whenever technically and economically practical. </a:t>
            </a:r>
            <a:endParaRPr lang="en-US" sz="2400" b="1" dirty="0"/>
          </a:p>
        </p:txBody>
      </p:sp>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42348" y="58237"/>
            <a:ext cx="2082800" cy="1358900"/>
          </a:xfrm>
          <a:prstGeom prst="rect">
            <a:avLst/>
          </a:prstGeom>
        </p:spPr>
      </p:pic>
      <p:cxnSp>
        <p:nvCxnSpPr>
          <p:cNvPr id="8" name="Straight Connector 7">
            <a:extLst>
              <a:ext uri="{FF2B5EF4-FFF2-40B4-BE49-F238E27FC236}">
                <a16:creationId xmlns:a16="http://schemas.microsoft.com/office/drawing/2014/main" id="{E6AE06F5-8089-4719-AFB5-518E4B97E487}"/>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49F6AEE-F73A-4BA0-B222-FFDB150E5E02}"/>
              </a:ext>
            </a:extLst>
          </p:cNvPr>
          <p:cNvPicPr>
            <a:picLocks noChangeAspect="1"/>
          </p:cNvPicPr>
          <p:nvPr/>
        </p:nvPicPr>
        <p:blipFill>
          <a:blip r:embed="rId3"/>
          <a:stretch>
            <a:fillRect/>
          </a:stretch>
        </p:blipFill>
        <p:spPr>
          <a:xfrm>
            <a:off x="3154591" y="2688702"/>
            <a:ext cx="5882817" cy="3924942"/>
          </a:xfrm>
          <a:prstGeom prst="rect">
            <a:avLst/>
          </a:prstGeom>
        </p:spPr>
      </p:pic>
      <p:sp>
        <p:nvSpPr>
          <p:cNvPr id="9" name="Rectangle 8">
            <a:extLst>
              <a:ext uri="{FF2B5EF4-FFF2-40B4-BE49-F238E27FC236}">
                <a16:creationId xmlns:a16="http://schemas.microsoft.com/office/drawing/2014/main" id="{376D2657-6925-4B96-A59E-24789D34A29B}"/>
              </a:ext>
            </a:extLst>
          </p:cNvPr>
          <p:cNvSpPr/>
          <p:nvPr/>
        </p:nvSpPr>
        <p:spPr>
          <a:xfrm>
            <a:off x="9274714" y="6420213"/>
            <a:ext cx="2899255" cy="276999"/>
          </a:xfrm>
          <a:prstGeom prst="rect">
            <a:avLst/>
          </a:prstGeom>
        </p:spPr>
        <p:txBody>
          <a:bodyPr wrap="none">
            <a:spAutoFit/>
          </a:bodyPr>
          <a:lstStyle/>
          <a:p>
            <a:pPr lvl="0"/>
            <a:r>
              <a:rPr lang="en-US" sz="1200" dirty="0">
                <a:solidFill>
                  <a:prstClr val="white">
                    <a:lumMod val="65000"/>
                  </a:prstClr>
                </a:solidFill>
              </a:rPr>
              <a:t>Image: Wikipedia, </a:t>
            </a:r>
            <a:r>
              <a:rPr lang="en-US" sz="1200" dirty="0" err="1">
                <a:solidFill>
                  <a:prstClr val="white">
                    <a:lumMod val="65000"/>
                  </a:prstClr>
                </a:solidFill>
              </a:rPr>
              <a:t>Pongamia</a:t>
            </a:r>
            <a:r>
              <a:rPr lang="en-US" sz="1200" dirty="0">
                <a:solidFill>
                  <a:prstClr val="white">
                    <a:lumMod val="65000"/>
                  </a:prstClr>
                </a:solidFill>
              </a:rPr>
              <a:t> </a:t>
            </a:r>
            <a:r>
              <a:rPr lang="en-US" sz="1200" dirty="0" err="1">
                <a:solidFill>
                  <a:prstClr val="white">
                    <a:lumMod val="65000"/>
                  </a:prstClr>
                </a:solidFill>
              </a:rPr>
              <a:t>Pinnata</a:t>
            </a:r>
            <a:r>
              <a:rPr lang="en-US" sz="1200" dirty="0">
                <a:solidFill>
                  <a:prstClr val="white">
                    <a:lumMod val="65000"/>
                  </a:prstClr>
                </a:solidFill>
              </a:rPr>
              <a:t> Seeds </a:t>
            </a:r>
          </a:p>
        </p:txBody>
      </p:sp>
    </p:spTree>
    <p:extLst>
      <p:ext uri="{BB962C8B-B14F-4D97-AF65-F5344CB8AC3E}">
        <p14:creationId xmlns:p14="http://schemas.microsoft.com/office/powerpoint/2010/main" val="4531081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7" descr="C:\Program Files\Microsoft Office\MEDIA\CAGCAT10\j0233312.wmf"/>
          <p:cNvPicPr>
            <a:picLocks noChangeAspect="1" noChangeArrowheads="1"/>
          </p:cNvPicPr>
          <p:nvPr/>
        </p:nvPicPr>
        <p:blipFill>
          <a:blip r:embed="rId3" cstate="print"/>
          <a:srcRect/>
          <a:stretch>
            <a:fillRect/>
          </a:stretch>
        </p:blipFill>
        <p:spPr bwMode="auto">
          <a:xfrm>
            <a:off x="2057401" y="2667000"/>
            <a:ext cx="1870075" cy="1905000"/>
          </a:xfrm>
          <a:prstGeom prst="rect">
            <a:avLst/>
          </a:prstGeom>
          <a:noFill/>
          <a:ln w="9525">
            <a:noFill/>
            <a:miter lim="800000"/>
            <a:headEnd/>
            <a:tailEnd/>
          </a:ln>
        </p:spPr>
      </p:pic>
      <p:pic>
        <p:nvPicPr>
          <p:cNvPr id="55299" name="Picture 8" descr="C:\Users\Audrey Moores\AppData\Local\Microsoft\Windows\Temporary Internet Files\Content.IE5\6YN4SR03\MC900243611[1].wmf"/>
          <p:cNvPicPr>
            <a:picLocks noChangeAspect="1" noChangeArrowheads="1"/>
          </p:cNvPicPr>
          <p:nvPr/>
        </p:nvPicPr>
        <p:blipFill>
          <a:blip r:embed="rId4" cstate="print"/>
          <a:srcRect/>
          <a:stretch>
            <a:fillRect/>
          </a:stretch>
        </p:blipFill>
        <p:spPr bwMode="auto">
          <a:xfrm>
            <a:off x="2667000" y="4648200"/>
            <a:ext cx="3644900" cy="2057400"/>
          </a:xfrm>
          <a:prstGeom prst="rect">
            <a:avLst/>
          </a:prstGeom>
          <a:noFill/>
          <a:ln w="9525">
            <a:noFill/>
            <a:miter lim="800000"/>
            <a:headEnd/>
            <a:tailEnd/>
          </a:ln>
        </p:spPr>
      </p:pic>
      <p:sp>
        <p:nvSpPr>
          <p:cNvPr id="55300" name="Content Placeholder 2"/>
          <p:cNvSpPr txBox="1">
            <a:spLocks/>
          </p:cNvSpPr>
          <p:nvPr/>
        </p:nvSpPr>
        <p:spPr bwMode="auto">
          <a:xfrm>
            <a:off x="1981200" y="1600201"/>
            <a:ext cx="8001000" cy="4873625"/>
          </a:xfrm>
          <a:prstGeom prst="rect">
            <a:avLst/>
          </a:prstGeom>
          <a:noFill/>
          <a:ln w="9525">
            <a:noFill/>
            <a:miter lim="800000"/>
            <a:headEnd/>
            <a:tailEnd/>
          </a:ln>
        </p:spPr>
        <p:txBody>
          <a:bodyPr/>
          <a:lstStyle/>
          <a:p>
            <a:pPr marL="273050" indent="-273050">
              <a:spcBef>
                <a:spcPts val="600"/>
              </a:spcBef>
              <a:buClr>
                <a:schemeClr val="accent1"/>
              </a:buClr>
              <a:buSzPct val="70000"/>
              <a:buFont typeface="Wingdings" pitchFamily="2" charset="2"/>
              <a:buChar char=""/>
            </a:pPr>
            <a:r>
              <a:rPr lang="fr-CA" sz="2400" dirty="0">
                <a:latin typeface="Century Schoolbook" pitchFamily="18" charset="0"/>
              </a:rPr>
              <a:t>Future of Fischer-</a:t>
            </a:r>
            <a:r>
              <a:rPr lang="fr-CA" sz="2400" dirty="0" err="1">
                <a:latin typeface="Century Schoolbook" pitchFamily="18" charset="0"/>
              </a:rPr>
              <a:t>Tropsch</a:t>
            </a:r>
            <a:endParaRPr lang="fr-CA" sz="2400" dirty="0">
              <a:latin typeface="Century Schoolbook" pitchFamily="18" charset="0"/>
            </a:endParaRPr>
          </a:p>
          <a:p>
            <a:pPr marL="639763" lvl="1" indent="-273050">
              <a:spcBef>
                <a:spcPct val="20000"/>
              </a:spcBef>
              <a:buClr>
                <a:schemeClr val="accent1"/>
              </a:buClr>
              <a:buSzPct val="80000"/>
              <a:buFont typeface="Wingdings 2" pitchFamily="18" charset="2"/>
              <a:buChar char=""/>
            </a:pPr>
            <a:r>
              <a:rPr lang="fr-CA" sz="2100" dirty="0" err="1">
                <a:latin typeface="Century Schoolbook" pitchFamily="18" charset="0"/>
              </a:rPr>
              <a:t>Turn</a:t>
            </a:r>
            <a:r>
              <a:rPr lang="fr-CA" sz="2100" dirty="0">
                <a:latin typeface="Century Schoolbook" pitchFamily="18" charset="0"/>
              </a:rPr>
              <a:t> </a:t>
            </a:r>
            <a:r>
              <a:rPr lang="fr-CA" sz="2100" dirty="0" err="1">
                <a:latin typeface="Century Schoolbook" pitchFamily="18" charset="0"/>
              </a:rPr>
              <a:t>biomass</a:t>
            </a:r>
            <a:r>
              <a:rPr lang="fr-CA" sz="2100" dirty="0">
                <a:latin typeface="Century Schoolbook" pitchFamily="18" charset="0"/>
              </a:rPr>
              <a:t> </a:t>
            </a:r>
            <a:r>
              <a:rPr lang="fr-CA" sz="2100" dirty="0" err="1">
                <a:latin typeface="Century Schoolbook" pitchFamily="18" charset="0"/>
              </a:rPr>
              <a:t>into</a:t>
            </a:r>
            <a:r>
              <a:rPr lang="fr-CA" sz="2100" dirty="0">
                <a:latin typeface="Century Schoolbook" pitchFamily="18" charset="0"/>
              </a:rPr>
              <a:t> fuels… and </a:t>
            </a:r>
            <a:r>
              <a:rPr lang="fr-CA" sz="2100" dirty="0" err="1">
                <a:latin typeface="Century Schoolbook" pitchFamily="18" charset="0"/>
              </a:rPr>
              <a:t>waste</a:t>
            </a:r>
            <a:r>
              <a:rPr lang="fr-CA" sz="2100" dirty="0">
                <a:latin typeface="Century Schoolbook" pitchFamily="18" charset="0"/>
              </a:rPr>
              <a:t> </a:t>
            </a:r>
            <a:r>
              <a:rPr lang="fr-CA" sz="2100" dirty="0" err="1">
                <a:latin typeface="Century Schoolbook" pitchFamily="18" charset="0"/>
              </a:rPr>
              <a:t>too</a:t>
            </a:r>
            <a:r>
              <a:rPr lang="fr-CA" sz="2100" dirty="0">
                <a:latin typeface="Century Schoolbook" pitchFamily="18" charset="0"/>
              </a:rPr>
              <a:t>!</a:t>
            </a:r>
            <a:endParaRPr lang="fr-CA" dirty="0">
              <a:latin typeface="Century Schoolbook" pitchFamily="18" charset="0"/>
            </a:endParaRPr>
          </a:p>
          <a:p>
            <a:pPr lvl="2" indent="-182563">
              <a:spcBef>
                <a:spcPct val="20000"/>
              </a:spcBef>
              <a:buClr>
                <a:srgbClr val="6FB833"/>
              </a:buClr>
              <a:buSzPct val="60000"/>
              <a:buFont typeface="Wingdings" pitchFamily="2" charset="2"/>
              <a:buChar char=""/>
            </a:pPr>
            <a:endParaRPr lang="fr-CA" dirty="0">
              <a:latin typeface="Century Schoolbook" pitchFamily="18" charset="0"/>
            </a:endParaRPr>
          </a:p>
        </p:txBody>
      </p:sp>
      <p:pic>
        <p:nvPicPr>
          <p:cNvPr id="55301" name="Picture 11" descr="MC900215192[1]"/>
          <p:cNvPicPr>
            <a:picLocks noChangeAspect="1" noChangeArrowheads="1"/>
          </p:cNvPicPr>
          <p:nvPr/>
        </p:nvPicPr>
        <p:blipFill>
          <a:blip r:embed="rId5" cstate="print"/>
          <a:srcRect/>
          <a:stretch>
            <a:fillRect/>
          </a:stretch>
        </p:blipFill>
        <p:spPr bwMode="auto">
          <a:xfrm>
            <a:off x="4724400" y="2895600"/>
            <a:ext cx="1447800" cy="1600200"/>
          </a:xfrm>
          <a:prstGeom prst="rect">
            <a:avLst/>
          </a:prstGeom>
          <a:noFill/>
          <a:ln w="9525">
            <a:noFill/>
            <a:miter lim="800000"/>
            <a:headEnd/>
            <a:tailEnd/>
          </a:ln>
        </p:spPr>
      </p:pic>
      <p:pic>
        <p:nvPicPr>
          <p:cNvPr id="55302" name="Picture 10" descr="C:\Users\Audrey Moores\AppData\Local\Microsoft\Windows\Temporary Internet Files\Content.IE5\5ILAVHPR\MC900155503[1].wmf"/>
          <p:cNvPicPr>
            <a:picLocks noChangeAspect="1" noChangeArrowheads="1"/>
          </p:cNvPicPr>
          <p:nvPr/>
        </p:nvPicPr>
        <p:blipFill>
          <a:blip r:embed="rId6" cstate="print"/>
          <a:srcRect/>
          <a:stretch>
            <a:fillRect/>
          </a:stretch>
        </p:blipFill>
        <p:spPr bwMode="auto">
          <a:xfrm>
            <a:off x="7543800" y="5334000"/>
            <a:ext cx="2566988" cy="1206500"/>
          </a:xfrm>
          <a:prstGeom prst="rect">
            <a:avLst/>
          </a:prstGeom>
          <a:noFill/>
          <a:ln w="9525">
            <a:noFill/>
            <a:miter lim="800000"/>
            <a:headEnd/>
            <a:tailEnd/>
          </a:ln>
        </p:spPr>
      </p:pic>
      <p:sp>
        <p:nvSpPr>
          <p:cNvPr id="12" name="Right Arrow 11"/>
          <p:cNvSpPr/>
          <p:nvPr/>
        </p:nvSpPr>
        <p:spPr>
          <a:xfrm>
            <a:off x="7239000" y="3048000"/>
            <a:ext cx="1219200" cy="914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Right Arrow 11"/>
          <p:cNvSpPr>
            <a:spLocks noChangeArrowheads="1"/>
          </p:cNvSpPr>
          <p:nvPr/>
        </p:nvSpPr>
        <p:spPr bwMode="auto">
          <a:xfrm rot="5400000">
            <a:off x="8229600" y="4191000"/>
            <a:ext cx="1219200" cy="914400"/>
          </a:xfrm>
          <a:prstGeom prst="rightArrow">
            <a:avLst>
              <a:gd name="adj1" fmla="val 50000"/>
              <a:gd name="adj2" fmla="val 41667"/>
            </a:avLst>
          </a:prstGeom>
          <a:solidFill>
            <a:schemeClr val="accent1"/>
          </a:solidFill>
          <a:ln w="25400" algn="ctr">
            <a:solidFill>
              <a:srgbClr val="5C9929"/>
            </a:solidFill>
            <a:miter lim="800000"/>
            <a:headEnd/>
            <a:tailEnd/>
          </a:ln>
        </p:spPr>
        <p:txBody>
          <a:bodyPr rot="10800000" vert="eaVert" anchor="ctr"/>
          <a:lstStyle/>
          <a:p>
            <a:pPr algn="ctr">
              <a:defRPr/>
            </a:pPr>
            <a:endParaRPr lang="en-US">
              <a:solidFill>
                <a:schemeClr val="lt1"/>
              </a:solidFill>
            </a:endParaRPr>
          </a:p>
        </p:txBody>
      </p:sp>
      <p:sp>
        <p:nvSpPr>
          <p:cNvPr id="55305" name="Rectangle 15"/>
          <p:cNvSpPr>
            <a:spLocks noChangeArrowheads="1"/>
          </p:cNvSpPr>
          <p:nvPr/>
        </p:nvSpPr>
        <p:spPr bwMode="auto">
          <a:xfrm>
            <a:off x="8610601" y="3276601"/>
            <a:ext cx="458331" cy="646331"/>
          </a:xfrm>
          <a:prstGeom prst="rect">
            <a:avLst/>
          </a:prstGeom>
          <a:noFill/>
          <a:ln w="9525">
            <a:noFill/>
            <a:miter lim="800000"/>
            <a:headEnd/>
            <a:tailEnd/>
          </a:ln>
        </p:spPr>
        <p:txBody>
          <a:bodyPr wrap="none">
            <a:spAutoFit/>
          </a:bodyPr>
          <a:lstStyle/>
          <a:p>
            <a:r>
              <a:rPr lang="fr-CA"/>
              <a:t>CO</a:t>
            </a:r>
          </a:p>
          <a:p>
            <a:r>
              <a:rPr lang="fr-CA"/>
              <a:t>H</a:t>
            </a:r>
            <a:r>
              <a:rPr lang="fr-CA" baseline="-25000"/>
              <a:t>2</a:t>
            </a:r>
            <a:endParaRPr lang="en-CA" baseline="-25000"/>
          </a:p>
        </p:txBody>
      </p:sp>
      <p:sp>
        <p:nvSpPr>
          <p:cNvPr id="11" name="Title 1"/>
          <p:cNvSpPr>
            <a:spLocks noGrp="1"/>
          </p:cNvSpPr>
          <p:nvPr>
            <p:ph type="title"/>
          </p:nvPr>
        </p:nvSpPr>
        <p:spPr>
          <a:xfrm>
            <a:off x="2975882" y="250980"/>
            <a:ext cx="6240235" cy="646331"/>
          </a:xfrm>
        </p:spPr>
        <p:txBody>
          <a:bodyPr wrap="square">
            <a:spAutoFit/>
          </a:bodyPr>
          <a:lstStyle/>
          <a:p>
            <a:pPr algn="ctr"/>
            <a:r>
              <a:rPr lang="en-US" sz="4000" b="1" dirty="0" smtClean="0">
                <a:latin typeface="+mn-lt"/>
              </a:rPr>
              <a:t>Fisher </a:t>
            </a:r>
            <a:r>
              <a:rPr lang="en-US" sz="4000" b="1" dirty="0" err="1" smtClean="0">
                <a:latin typeface="+mn-lt"/>
              </a:rPr>
              <a:t>Tropsch</a:t>
            </a:r>
            <a:endParaRPr lang="en-US" sz="4000" b="1" dirty="0">
              <a:latin typeface="+mn-lt"/>
            </a:endParaRPr>
          </a:p>
        </p:txBody>
      </p:sp>
    </p:spTree>
    <p:extLst>
      <p:ext uri="{BB962C8B-B14F-4D97-AF65-F5344CB8AC3E}">
        <p14:creationId xmlns:p14="http://schemas.microsoft.com/office/powerpoint/2010/main" val="9661101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8" name="Picture 11"/>
          <p:cNvPicPr>
            <a:picLocks noChangeAspect="1" noChangeArrowheads="1"/>
          </p:cNvPicPr>
          <p:nvPr/>
        </p:nvPicPr>
        <p:blipFill>
          <a:blip r:embed="rId4" cstate="print"/>
          <a:srcRect/>
          <a:stretch>
            <a:fillRect/>
          </a:stretch>
        </p:blipFill>
        <p:spPr bwMode="auto">
          <a:xfrm>
            <a:off x="6639683" y="0"/>
            <a:ext cx="4010025" cy="2019300"/>
          </a:xfrm>
          <a:prstGeom prst="rect">
            <a:avLst/>
          </a:prstGeom>
          <a:noFill/>
          <a:ln w="9525">
            <a:noFill/>
            <a:miter lim="800000"/>
            <a:headEnd/>
            <a:tailEnd/>
          </a:ln>
        </p:spPr>
      </p:pic>
      <p:sp>
        <p:nvSpPr>
          <p:cNvPr id="57350" name="Rectangle 13"/>
          <p:cNvSpPr>
            <a:spLocks noChangeArrowheads="1"/>
          </p:cNvSpPr>
          <p:nvPr/>
        </p:nvSpPr>
        <p:spPr bwMode="auto">
          <a:xfrm>
            <a:off x="1524001" y="5688450"/>
            <a:ext cx="6340325" cy="1169551"/>
          </a:xfrm>
          <a:prstGeom prst="rect">
            <a:avLst/>
          </a:prstGeom>
          <a:noFill/>
          <a:ln w="9525">
            <a:noFill/>
            <a:miter lim="800000"/>
            <a:headEnd/>
            <a:tailEnd/>
          </a:ln>
        </p:spPr>
        <p:txBody>
          <a:bodyPr wrap="none">
            <a:spAutoFit/>
          </a:bodyPr>
          <a:lstStyle/>
          <a:p>
            <a:r>
              <a:rPr lang="en-CA" sz="1400" b="1" dirty="0"/>
              <a:t>Type</a:t>
            </a:r>
            <a:r>
              <a:rPr lang="en-CA" sz="1400" dirty="0"/>
              <a:t>: commercial</a:t>
            </a:r>
            <a:br>
              <a:rPr lang="en-CA" sz="1400" dirty="0"/>
            </a:br>
            <a:r>
              <a:rPr lang="en-CA" sz="1400" b="1" dirty="0"/>
              <a:t>Status</a:t>
            </a:r>
            <a:r>
              <a:rPr lang="en-CA" sz="1400" dirty="0"/>
              <a:t>: initiated production  and commercial operations (</a:t>
            </a:r>
            <a:r>
              <a:rPr lang="en-CA" sz="1400" dirty="0" err="1"/>
              <a:t>biomethanol</a:t>
            </a:r>
            <a:r>
              <a:rPr lang="en-CA" sz="1400" dirty="0"/>
              <a:t>)</a:t>
            </a:r>
          </a:p>
          <a:p>
            <a:r>
              <a:rPr lang="en-CA" sz="1400" b="1" dirty="0"/>
              <a:t>Feedstock</a:t>
            </a:r>
            <a:r>
              <a:rPr lang="en-CA" sz="1400" dirty="0"/>
              <a:t>: post-sorted municipal solid waste (after recycling and composting)</a:t>
            </a:r>
            <a:br>
              <a:rPr lang="en-CA" sz="1400" dirty="0"/>
            </a:br>
            <a:r>
              <a:rPr lang="en-CA" sz="1400" b="1" dirty="0"/>
              <a:t>Products</a:t>
            </a:r>
            <a:r>
              <a:rPr lang="en-CA" sz="1400" dirty="0"/>
              <a:t>: methanol, ethanol</a:t>
            </a:r>
            <a:br>
              <a:rPr lang="en-CA" sz="1400" dirty="0"/>
            </a:br>
            <a:r>
              <a:rPr lang="en-CA" sz="1400" b="1" dirty="0"/>
              <a:t>Capacity</a:t>
            </a:r>
            <a:r>
              <a:rPr lang="en-CA" sz="1400" dirty="0"/>
              <a:t>: 38 million litres / 10 million gallons per year - </a:t>
            </a:r>
            <a:r>
              <a:rPr lang="fr-CA" sz="1400" dirty="0">
                <a:latin typeface="Century Schoolbook" pitchFamily="18" charset="0"/>
              </a:rPr>
              <a:t>Source: </a:t>
            </a:r>
            <a:r>
              <a:rPr lang="fr-CA" sz="1400" dirty="0" err="1">
                <a:latin typeface="Century Schoolbook" pitchFamily="18" charset="0"/>
              </a:rPr>
              <a:t>Enerkem</a:t>
            </a:r>
            <a:r>
              <a:rPr lang="fr-CA" sz="1400" dirty="0">
                <a:latin typeface="Century Schoolbook" pitchFamily="18" charset="0"/>
              </a:rPr>
              <a:t> </a:t>
            </a:r>
            <a:r>
              <a:rPr lang="fr-CA" sz="1400" dirty="0" err="1">
                <a:latin typeface="Century Schoolbook" pitchFamily="18" charset="0"/>
              </a:rPr>
              <a:t>website</a:t>
            </a:r>
            <a:endParaRPr lang="fr-CA" sz="1400" dirty="0">
              <a:latin typeface="Century Schoolbook" pitchFamily="18" charset="0"/>
            </a:endParaRPr>
          </a:p>
        </p:txBody>
      </p:sp>
      <p:pic>
        <p:nvPicPr>
          <p:cNvPr id="51202" name="Picture 2" descr="http://enerkem.com/wp-content/uploads/2014/10/Nouv-logo_D3S7760_36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58194" y="2509336"/>
            <a:ext cx="5046318" cy="3358500"/>
          </a:xfrm>
          <a:prstGeom prst="rect">
            <a:avLst/>
          </a:prstGeom>
          <a:noFill/>
          <a:extLst>
            <a:ext uri="{909E8E84-426E-40DD-AFC4-6F175D3DCCD1}">
              <a14:hiddenFill xmlns:a14="http://schemas.microsoft.com/office/drawing/2010/main">
                <a:solidFill>
                  <a:srgbClr val="FFFFFF"/>
                </a:solidFill>
              </a14:hiddenFill>
            </a:ext>
          </a:extLst>
        </p:spPr>
      </p:pic>
      <p:pic>
        <p:nvPicPr>
          <p:cNvPr id="57345" name="Picture 14"/>
          <p:cNvPicPr>
            <a:picLocks noChangeAspect="1" noChangeArrowheads="1"/>
          </p:cNvPicPr>
          <p:nvPr/>
        </p:nvPicPr>
        <p:blipFill>
          <a:blip r:embed="rId6" cstate="print"/>
          <a:srcRect/>
          <a:stretch>
            <a:fillRect/>
          </a:stretch>
        </p:blipFill>
        <p:spPr bwMode="auto">
          <a:xfrm>
            <a:off x="1824506" y="2822802"/>
            <a:ext cx="3810000" cy="582613"/>
          </a:xfrm>
          <a:prstGeom prst="rect">
            <a:avLst/>
          </a:prstGeom>
          <a:noFill/>
          <a:ln w="9525">
            <a:noFill/>
            <a:miter lim="800000"/>
            <a:headEnd/>
            <a:tailEnd/>
          </a:ln>
        </p:spPr>
      </p:pic>
      <p:sp>
        <p:nvSpPr>
          <p:cNvPr id="57347" name="Content Placeholder 2"/>
          <p:cNvSpPr txBox="1">
            <a:spLocks/>
          </p:cNvSpPr>
          <p:nvPr/>
        </p:nvSpPr>
        <p:spPr bwMode="auto">
          <a:xfrm>
            <a:off x="1756595" y="1427391"/>
            <a:ext cx="8001000" cy="4873625"/>
          </a:xfrm>
          <a:prstGeom prst="rect">
            <a:avLst/>
          </a:prstGeom>
          <a:noFill/>
          <a:ln w="9525">
            <a:noFill/>
            <a:miter lim="800000"/>
            <a:headEnd/>
            <a:tailEnd/>
          </a:ln>
        </p:spPr>
        <p:txBody>
          <a:bodyPr/>
          <a:lstStyle/>
          <a:p>
            <a:pPr marL="273050" indent="-273050">
              <a:spcBef>
                <a:spcPts val="600"/>
              </a:spcBef>
              <a:buClr>
                <a:schemeClr val="accent1"/>
              </a:buClr>
              <a:buSzPct val="70000"/>
              <a:buFont typeface="Wingdings" pitchFamily="2" charset="2"/>
              <a:buChar char=""/>
            </a:pPr>
            <a:r>
              <a:rPr lang="fr-CA" sz="2400" dirty="0">
                <a:latin typeface="Century Schoolbook" pitchFamily="18" charset="0"/>
              </a:rPr>
              <a:t>Fischer-</a:t>
            </a:r>
            <a:r>
              <a:rPr lang="fr-CA" sz="2400" dirty="0" err="1">
                <a:latin typeface="Century Schoolbook" pitchFamily="18" charset="0"/>
              </a:rPr>
              <a:t>Tropsch</a:t>
            </a:r>
            <a:r>
              <a:rPr lang="fr-CA" sz="2400" dirty="0">
                <a:latin typeface="Century Schoolbook" pitchFamily="18" charset="0"/>
              </a:rPr>
              <a:t> to </a:t>
            </a:r>
            <a:r>
              <a:rPr lang="fr-CA" sz="2400" dirty="0" err="1">
                <a:latin typeface="Century Schoolbook" pitchFamily="18" charset="0"/>
              </a:rPr>
              <a:t>methanol</a:t>
            </a:r>
            <a:endParaRPr lang="fr-CA" sz="2400" dirty="0">
              <a:latin typeface="Century Schoolbook" pitchFamily="18" charset="0"/>
            </a:endParaRPr>
          </a:p>
          <a:p>
            <a:pPr marL="639763" lvl="1" indent="-273050">
              <a:spcBef>
                <a:spcPct val="20000"/>
              </a:spcBef>
              <a:buClr>
                <a:schemeClr val="accent1"/>
              </a:buClr>
              <a:buSzPct val="80000"/>
              <a:buFont typeface="Wingdings 2" pitchFamily="18" charset="2"/>
              <a:buChar char=""/>
            </a:pPr>
            <a:r>
              <a:rPr lang="fr-CA" sz="2100" dirty="0" err="1">
                <a:latin typeface="Century Schoolbook" pitchFamily="18" charset="0"/>
              </a:rPr>
              <a:t>Enerkem</a:t>
            </a:r>
            <a:r>
              <a:rPr lang="fr-CA" sz="2100" dirty="0">
                <a:latin typeface="Century Schoolbook" pitchFamily="18" charset="0"/>
              </a:rPr>
              <a:t>, </a:t>
            </a:r>
            <a:r>
              <a:rPr lang="fr-CA" sz="2100" dirty="0" err="1">
                <a:latin typeface="Century Schoolbook" pitchFamily="18" charset="0"/>
              </a:rPr>
              <a:t>Quebec</a:t>
            </a:r>
            <a:r>
              <a:rPr lang="fr-CA" sz="2100" dirty="0">
                <a:latin typeface="Century Schoolbook" pitchFamily="18" charset="0"/>
              </a:rPr>
              <a:t> </a:t>
            </a:r>
            <a:r>
              <a:rPr lang="fr-CA" sz="2100" dirty="0" err="1">
                <a:latin typeface="Century Schoolbook" pitchFamily="18" charset="0"/>
              </a:rPr>
              <a:t>company</a:t>
            </a:r>
            <a:r>
              <a:rPr lang="fr-CA" sz="2100" dirty="0">
                <a:latin typeface="Century Schoolbook" pitchFamily="18" charset="0"/>
              </a:rPr>
              <a:t> </a:t>
            </a:r>
            <a:r>
              <a:rPr lang="fr-CA" sz="2100" dirty="0" err="1">
                <a:latin typeface="Century Schoolbook" pitchFamily="18" charset="0"/>
              </a:rPr>
              <a:t>founded</a:t>
            </a:r>
            <a:r>
              <a:rPr lang="fr-CA" sz="2100" dirty="0">
                <a:latin typeface="Century Schoolbook" pitchFamily="18" charset="0"/>
              </a:rPr>
              <a:t> by Prof. </a:t>
            </a:r>
            <a:r>
              <a:rPr lang="fr-CA" sz="2100" dirty="0" err="1">
                <a:latin typeface="Century Schoolbook" pitchFamily="18" charset="0"/>
              </a:rPr>
              <a:t>Esteban</a:t>
            </a:r>
            <a:r>
              <a:rPr lang="fr-CA" sz="2100" dirty="0">
                <a:latin typeface="Century Schoolbook" pitchFamily="18" charset="0"/>
              </a:rPr>
              <a:t> </a:t>
            </a:r>
            <a:r>
              <a:rPr lang="fr-CA" sz="2100" dirty="0" err="1">
                <a:latin typeface="Century Schoolbook" pitchFamily="18" charset="0"/>
              </a:rPr>
              <a:t>Chornet</a:t>
            </a:r>
            <a:r>
              <a:rPr lang="fr-CA" sz="2100" dirty="0">
                <a:latin typeface="Century Schoolbook" pitchFamily="18" charset="0"/>
              </a:rPr>
              <a:t> (U. Sherbrooke)</a:t>
            </a:r>
            <a:endParaRPr lang="fr-CA" dirty="0">
              <a:latin typeface="Century Schoolbook" pitchFamily="18" charset="0"/>
            </a:endParaRPr>
          </a:p>
          <a:p>
            <a:pPr lvl="2" indent="-182563">
              <a:spcBef>
                <a:spcPct val="20000"/>
              </a:spcBef>
              <a:buClr>
                <a:srgbClr val="6FB833"/>
              </a:buClr>
              <a:buSzPct val="60000"/>
              <a:buFont typeface="Wingdings" pitchFamily="2" charset="2"/>
              <a:buChar char=""/>
            </a:pPr>
            <a:endParaRPr lang="fr-CA" dirty="0">
              <a:latin typeface="Century Schoolbook" pitchFamily="18" charset="0"/>
            </a:endParaRPr>
          </a:p>
        </p:txBody>
      </p:sp>
      <p:sp>
        <p:nvSpPr>
          <p:cNvPr id="3" name="TextBox 2"/>
          <p:cNvSpPr txBox="1"/>
          <p:nvPr/>
        </p:nvSpPr>
        <p:spPr>
          <a:xfrm>
            <a:off x="7824192" y="5867836"/>
            <a:ext cx="2160240" cy="369332"/>
          </a:xfrm>
          <a:prstGeom prst="rect">
            <a:avLst/>
          </a:prstGeom>
          <a:noFill/>
        </p:spPr>
        <p:txBody>
          <a:bodyPr wrap="square" rtlCol="0">
            <a:spAutoFit/>
          </a:bodyPr>
          <a:lstStyle/>
          <a:p>
            <a:r>
              <a:rPr lang="en-US" dirty="0"/>
              <a:t>Edmonton plant</a:t>
            </a:r>
          </a:p>
        </p:txBody>
      </p:sp>
      <p:graphicFrame>
        <p:nvGraphicFramePr>
          <p:cNvPr id="5" name="Object 4"/>
          <p:cNvGraphicFramePr>
            <a:graphicFrameLocks noChangeAspect="1"/>
          </p:cNvGraphicFramePr>
          <p:nvPr>
            <p:extLst/>
          </p:nvPr>
        </p:nvGraphicFramePr>
        <p:xfrm>
          <a:off x="1524000" y="4243606"/>
          <a:ext cx="4110506" cy="298063"/>
        </p:xfrm>
        <a:graphic>
          <a:graphicData uri="http://schemas.openxmlformats.org/presentationml/2006/ole">
            <mc:AlternateContent xmlns:mc="http://schemas.openxmlformats.org/markup-compatibility/2006">
              <mc:Choice xmlns:v="urn:schemas-microsoft-com:vml" Requires="v">
                <p:oleObj spid="_x0000_s6150" name="CS ChemDraw Drawing" r:id="rId7" imgW="2823494" imgH="205346" progId="ChemDraw.Document.6.0">
                  <p:embed/>
                </p:oleObj>
              </mc:Choice>
              <mc:Fallback>
                <p:oleObj name="CS ChemDraw Drawing" r:id="rId7" imgW="2823494" imgH="205346" progId="ChemDraw.Document.6.0">
                  <p:embed/>
                  <p:pic>
                    <p:nvPicPr>
                      <p:cNvPr id="5" name="Object 4"/>
                      <p:cNvPicPr/>
                      <p:nvPr/>
                    </p:nvPicPr>
                    <p:blipFill>
                      <a:blip r:embed="rId8"/>
                      <a:stretch>
                        <a:fillRect/>
                      </a:stretch>
                    </p:blipFill>
                    <p:spPr>
                      <a:xfrm>
                        <a:off x="1524000" y="4243606"/>
                        <a:ext cx="4110506" cy="298063"/>
                      </a:xfrm>
                      <a:prstGeom prst="rect">
                        <a:avLst/>
                      </a:prstGeom>
                    </p:spPr>
                  </p:pic>
                </p:oleObj>
              </mc:Fallback>
            </mc:AlternateContent>
          </a:graphicData>
        </a:graphic>
      </p:graphicFrame>
      <p:sp>
        <p:nvSpPr>
          <p:cNvPr id="10" name="Title 1"/>
          <p:cNvSpPr>
            <a:spLocks noGrp="1"/>
          </p:cNvSpPr>
          <p:nvPr>
            <p:ph type="title"/>
          </p:nvPr>
        </p:nvSpPr>
        <p:spPr>
          <a:xfrm>
            <a:off x="1872639" y="250980"/>
            <a:ext cx="6240235" cy="646331"/>
          </a:xfrm>
        </p:spPr>
        <p:txBody>
          <a:bodyPr wrap="square">
            <a:spAutoFit/>
          </a:bodyPr>
          <a:lstStyle/>
          <a:p>
            <a:pPr algn="ctr"/>
            <a:r>
              <a:rPr lang="en-US" sz="4000" b="1" dirty="0" smtClean="0">
                <a:latin typeface="+mn-lt"/>
              </a:rPr>
              <a:t>Fisher </a:t>
            </a:r>
            <a:r>
              <a:rPr lang="en-US" sz="4000" b="1" dirty="0" err="1" smtClean="0">
                <a:latin typeface="+mn-lt"/>
              </a:rPr>
              <a:t>Tropsch</a:t>
            </a:r>
            <a:endParaRPr lang="en-US" sz="4000" b="1" dirty="0">
              <a:latin typeface="+mn-lt"/>
            </a:endParaRPr>
          </a:p>
        </p:txBody>
      </p:sp>
    </p:spTree>
    <p:extLst>
      <p:ext uri="{BB962C8B-B14F-4D97-AF65-F5344CB8AC3E}">
        <p14:creationId xmlns:p14="http://schemas.microsoft.com/office/powerpoint/2010/main" val="25512794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5431" y="204063"/>
            <a:ext cx="10147300" cy="707886"/>
          </a:xfrm>
        </p:spPr>
        <p:txBody>
          <a:bodyPr wrap="square">
            <a:spAutoFit/>
          </a:bodyPr>
          <a:lstStyle/>
          <a:p>
            <a:pPr algn="ctr">
              <a:lnSpc>
                <a:spcPct val="100000"/>
              </a:lnSpc>
            </a:pPr>
            <a:r>
              <a:rPr lang="en-US" sz="4000" b="1" dirty="0">
                <a:latin typeface="+mn-lt"/>
              </a:rPr>
              <a:t>What about energy from renewable resources?</a:t>
            </a:r>
          </a:p>
        </p:txBody>
      </p:sp>
      <p:pic>
        <p:nvPicPr>
          <p:cNvPr id="2050" name="Picture 2" descr="dobeStock_22318651.jpe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148814" y="1892300"/>
            <a:ext cx="7920533" cy="36068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3660995-603F-6A47-852F-5D5B4F278D5A}"/>
              </a:ext>
            </a:extLst>
          </p:cNvPr>
          <p:cNvSpPr txBox="1"/>
          <p:nvPr/>
        </p:nvSpPr>
        <p:spPr>
          <a:xfrm>
            <a:off x="386862" y="6353908"/>
            <a:ext cx="1469761" cy="276999"/>
          </a:xfrm>
          <a:prstGeom prst="rect">
            <a:avLst/>
          </a:prstGeom>
          <a:noFill/>
        </p:spPr>
        <p:txBody>
          <a:bodyPr wrap="none" rtlCol="0">
            <a:spAutoFit/>
          </a:bodyPr>
          <a:lstStyle/>
          <a:p>
            <a:r>
              <a:rPr lang="en-US" sz="1200" dirty="0">
                <a:solidFill>
                  <a:schemeClr val="bg1">
                    <a:lumMod val="50000"/>
                  </a:schemeClr>
                </a:solidFill>
              </a:rPr>
              <a:t>Source: Adobe Stock</a:t>
            </a:r>
          </a:p>
        </p:txBody>
      </p:sp>
    </p:spTree>
    <p:extLst>
      <p:ext uri="{BB962C8B-B14F-4D97-AF65-F5344CB8AC3E}">
        <p14:creationId xmlns:p14="http://schemas.microsoft.com/office/powerpoint/2010/main" val="25659211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screen">
            <a:extLst>
              <a:ext uri="{28A0092B-C50C-407E-A947-70E740481C1C}">
                <a14:useLocalDpi xmlns:a14="http://schemas.microsoft.com/office/drawing/2010/main"/>
              </a:ext>
            </a:extLst>
          </a:blip>
          <a:srcRect/>
          <a:stretch>
            <a:fillRect/>
          </a:stretch>
        </p:blipFill>
        <p:spPr bwMode="auto">
          <a:xfrm>
            <a:off x="2023706" y="1214769"/>
            <a:ext cx="8062306" cy="4156152"/>
          </a:xfrm>
          <a:prstGeom prst="rect">
            <a:avLst/>
          </a:prstGeom>
          <a:noFill/>
          <a:ln>
            <a:noFill/>
          </a:ln>
        </p:spPr>
      </p:pic>
      <p:sp>
        <p:nvSpPr>
          <p:cNvPr id="5" name="Rectangle 4"/>
          <p:cNvSpPr/>
          <p:nvPr/>
        </p:nvSpPr>
        <p:spPr>
          <a:xfrm>
            <a:off x="2023706" y="5370921"/>
            <a:ext cx="8141939" cy="1246495"/>
          </a:xfrm>
          <a:prstGeom prst="rect">
            <a:avLst/>
          </a:prstGeom>
        </p:spPr>
        <p:txBody>
          <a:bodyPr wrap="square">
            <a:spAutoFit/>
          </a:bodyPr>
          <a:lstStyle/>
          <a:p>
            <a:pPr>
              <a:spcBef>
                <a:spcPts val="600"/>
              </a:spcBef>
            </a:pPr>
            <a:r>
              <a:rPr lang="en-US" dirty="0">
                <a:latin typeface="Calibri Regular" charset="0"/>
                <a:ea typeface="ＭＳ 明朝" charset="-128"/>
                <a:cs typeface="Calibri Regular" charset="0"/>
              </a:rPr>
              <a:t>World energy consumption by source as reported in 2013.</a:t>
            </a:r>
          </a:p>
          <a:p>
            <a:pPr>
              <a:spcBef>
                <a:spcPts val="600"/>
              </a:spcBef>
            </a:pPr>
            <a:r>
              <a:rPr lang="en-US" dirty="0">
                <a:latin typeface="Calibri Regular" charset="0"/>
                <a:ea typeface="ＭＳ 明朝" charset="-128"/>
                <a:cs typeface="Calibri Regular" charset="0"/>
              </a:rPr>
              <a:t>While the use of fossil fuels is still predominant, by 2013 there was an increase in the use of renewable sources of energy. Most renewable energy comes from biomass.</a:t>
            </a:r>
          </a:p>
          <a:p>
            <a:r>
              <a:rPr lang="en-US" sz="1600" dirty="0">
                <a:solidFill>
                  <a:schemeClr val="bg1">
                    <a:lumMod val="50000"/>
                  </a:schemeClr>
                </a:solidFill>
                <a:latin typeface="Calibri Regular" charset="0"/>
                <a:ea typeface="ＭＳ 明朝" charset="-128"/>
                <a:cs typeface="Calibri Regular" charset="0"/>
              </a:rPr>
              <a:t>Source: REN21 Renewables 2014 Global Status Report.</a:t>
            </a:r>
            <a:endParaRPr lang="en-US" sz="1600" dirty="0">
              <a:solidFill>
                <a:schemeClr val="bg1">
                  <a:lumMod val="50000"/>
                </a:schemeClr>
              </a:solidFill>
              <a:latin typeface="Cambria" charset="0"/>
              <a:ea typeface="ＭＳ 明朝" charset="-128"/>
              <a:cs typeface="Calibri Regular" charset="0"/>
            </a:endParaRPr>
          </a:p>
        </p:txBody>
      </p:sp>
      <p:sp>
        <p:nvSpPr>
          <p:cNvPr id="6" name="Title 1"/>
          <p:cNvSpPr txBox="1">
            <a:spLocks/>
          </p:cNvSpPr>
          <p:nvPr/>
        </p:nvSpPr>
        <p:spPr>
          <a:xfrm>
            <a:off x="3199076" y="226302"/>
            <a:ext cx="5791200" cy="707886"/>
          </a:xfrm>
          <a:prstGeom prst="rect">
            <a:avLst/>
          </a:prstGeom>
        </p:spPr>
        <p:txBody>
          <a:bodyPr vert="horz" wrap="square" lIns="91440" tIns="45720" rIns="91440" bIns="45720" rtlCol="0" anchor="ctr">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b="1" dirty="0">
                <a:latin typeface="+mn-lt"/>
              </a:rPr>
              <a:t>Energy Feedstocks Sources</a:t>
            </a:r>
          </a:p>
        </p:txBody>
      </p:sp>
    </p:spTree>
    <p:extLst>
      <p:ext uri="{BB962C8B-B14F-4D97-AF65-F5344CB8AC3E}">
        <p14:creationId xmlns:p14="http://schemas.microsoft.com/office/powerpoint/2010/main" val="14855625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0648" y="184379"/>
            <a:ext cx="4992440" cy="707886"/>
          </a:xfrm>
        </p:spPr>
        <p:txBody>
          <a:bodyPr wrap="square">
            <a:spAutoFit/>
          </a:bodyPr>
          <a:lstStyle/>
          <a:p>
            <a:pPr algn="ctr">
              <a:lnSpc>
                <a:spcPct val="100000"/>
              </a:lnSpc>
            </a:pPr>
            <a:r>
              <a:rPr lang="en-US" sz="4000" b="1" dirty="0">
                <a:latin typeface="+mn-lt"/>
              </a:rPr>
              <a:t>Renewable </a:t>
            </a:r>
            <a:r>
              <a:rPr lang="en-US" sz="4000" b="1" dirty="0" err="1">
                <a:latin typeface="+mn-lt"/>
              </a:rPr>
              <a:t>feedstocks</a:t>
            </a:r>
            <a:endParaRPr lang="en-US" sz="4000" b="1" dirty="0">
              <a:latin typeface="+mn-lt"/>
            </a:endParaRPr>
          </a:p>
        </p:txBody>
      </p:sp>
      <p:sp>
        <p:nvSpPr>
          <p:cNvPr id="3" name="Content Placeholder 2"/>
          <p:cNvSpPr>
            <a:spLocks noGrp="1"/>
          </p:cNvSpPr>
          <p:nvPr>
            <p:ph idx="1"/>
          </p:nvPr>
        </p:nvSpPr>
        <p:spPr>
          <a:xfrm>
            <a:off x="2143519" y="1992204"/>
            <a:ext cx="7886700" cy="2194447"/>
          </a:xfrm>
        </p:spPr>
        <p:txBody>
          <a:bodyPr>
            <a:spAutoFit/>
          </a:bodyPr>
          <a:lstStyle/>
          <a:p>
            <a:r>
              <a:rPr lang="en-US" sz="2400" dirty="0"/>
              <a:t>Biomass (algae, corn, switchgrass, poplar, willow, sorghum, and bamboo)</a:t>
            </a:r>
          </a:p>
          <a:p>
            <a:r>
              <a:rPr lang="en-US" sz="2400" dirty="0"/>
              <a:t>Agricultural waste (ex. manure</a:t>
            </a:r>
            <a:r>
              <a:rPr lang="en-US" sz="2400" dirty="0" smtClean="0"/>
              <a:t>)</a:t>
            </a:r>
          </a:p>
          <a:p>
            <a:r>
              <a:rPr lang="en-US" sz="2400" dirty="0" smtClean="0"/>
              <a:t>Urban waste (garbage, sewage)</a:t>
            </a:r>
            <a:endParaRPr lang="en-US" sz="2400" dirty="0"/>
          </a:p>
          <a:p>
            <a:r>
              <a:rPr lang="en-US" dirty="0"/>
              <a:t>CO</a:t>
            </a:r>
            <a:r>
              <a:rPr lang="en-US" baseline="-25000" dirty="0"/>
              <a:t>2</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34665" y="4119903"/>
            <a:ext cx="4310991" cy="2057061"/>
          </a:xfrm>
          <a:prstGeom prst="rect">
            <a:avLst/>
          </a:prstGeom>
        </p:spPr>
      </p:pic>
      <p:pic>
        <p:nvPicPr>
          <p:cNvPr id="5" name="Picture 4"/>
          <p:cNvPicPr>
            <a:picLocks noChangeAspect="1"/>
          </p:cNvPicPr>
          <p:nvPr/>
        </p:nvPicPr>
        <p:blipFill>
          <a:blip r:embed="rId3"/>
          <a:stretch>
            <a:fillRect/>
          </a:stretch>
        </p:blipFill>
        <p:spPr>
          <a:xfrm>
            <a:off x="6916166" y="4255954"/>
            <a:ext cx="3455982" cy="1784958"/>
          </a:xfrm>
          <a:prstGeom prst="rect">
            <a:avLst/>
          </a:prstGeom>
        </p:spPr>
      </p:pic>
      <p:sp>
        <p:nvSpPr>
          <p:cNvPr id="6" name="TextBox 5"/>
          <p:cNvSpPr txBox="1"/>
          <p:nvPr/>
        </p:nvSpPr>
        <p:spPr>
          <a:xfrm>
            <a:off x="1479870" y="1286156"/>
            <a:ext cx="9213997" cy="584775"/>
          </a:xfrm>
          <a:prstGeom prst="rect">
            <a:avLst/>
          </a:prstGeom>
          <a:noFill/>
        </p:spPr>
        <p:txBody>
          <a:bodyPr wrap="none" rtlCol="0">
            <a:spAutoFit/>
          </a:bodyPr>
          <a:lstStyle/>
          <a:p>
            <a:r>
              <a:rPr lang="en-US" sz="3200" dirty="0"/>
              <a:t>Renewable feedstocks include the following materials:</a:t>
            </a:r>
          </a:p>
        </p:txBody>
      </p:sp>
      <p:sp>
        <p:nvSpPr>
          <p:cNvPr id="7" name="TextBox 6">
            <a:extLst>
              <a:ext uri="{FF2B5EF4-FFF2-40B4-BE49-F238E27FC236}">
                <a16:creationId xmlns:a16="http://schemas.microsoft.com/office/drawing/2014/main" id="{106D892B-F4D0-4341-9DA8-276B3C56A4FA}"/>
              </a:ext>
            </a:extLst>
          </p:cNvPr>
          <p:cNvSpPr txBox="1"/>
          <p:nvPr/>
        </p:nvSpPr>
        <p:spPr>
          <a:xfrm>
            <a:off x="386862" y="6353908"/>
            <a:ext cx="1469761" cy="276999"/>
          </a:xfrm>
          <a:prstGeom prst="rect">
            <a:avLst/>
          </a:prstGeom>
          <a:noFill/>
        </p:spPr>
        <p:txBody>
          <a:bodyPr wrap="none" rtlCol="0">
            <a:spAutoFit/>
          </a:bodyPr>
          <a:lstStyle/>
          <a:p>
            <a:r>
              <a:rPr lang="en-US" sz="1200" dirty="0">
                <a:solidFill>
                  <a:schemeClr val="bg1">
                    <a:lumMod val="50000"/>
                  </a:schemeClr>
                </a:solidFill>
              </a:rPr>
              <a:t>Source: Adobe Stock</a:t>
            </a:r>
          </a:p>
        </p:txBody>
      </p:sp>
    </p:spTree>
    <p:extLst>
      <p:ext uri="{BB962C8B-B14F-4D97-AF65-F5344CB8AC3E}">
        <p14:creationId xmlns:p14="http://schemas.microsoft.com/office/powerpoint/2010/main" val="33649542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2"/>
          <p:cNvSpPr>
            <a:spLocks noChangeArrowheads="1"/>
          </p:cNvSpPr>
          <p:nvPr/>
        </p:nvSpPr>
        <p:spPr bwMode="auto">
          <a:xfrm>
            <a:off x="874712" y="1847292"/>
            <a:ext cx="10307637" cy="4508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chorCtr="0">
            <a:spAutoFit/>
          </a:bodyPr>
          <a:lstStyle>
            <a:lvl1pPr marL="533400" indent="-533400">
              <a:defRPr sz="2800" b="1">
                <a:solidFill>
                  <a:schemeClr val="tx1"/>
                </a:solidFill>
                <a:latin typeface="Arial" charset="0"/>
              </a:defRPr>
            </a:lvl1pPr>
            <a:lvl2pPr marL="914400" indent="-457200">
              <a:defRPr sz="2400">
                <a:solidFill>
                  <a:schemeClr val="tx1"/>
                </a:solidFill>
                <a:latin typeface="Arial" charset="0"/>
              </a:defRPr>
            </a:lvl2pPr>
            <a:lvl3pPr marL="1295400" indent="-381000">
              <a:defRPr sz="2000">
                <a:solidFill>
                  <a:schemeClr val="tx1"/>
                </a:solidFill>
                <a:latin typeface="Arial" charset="0"/>
              </a:defRPr>
            </a:lvl3pPr>
            <a:lvl4pPr marL="1905000" indent="-571500">
              <a:buChar char="–"/>
              <a:defRPr sz="2000">
                <a:solidFill>
                  <a:schemeClr val="tx1"/>
                </a:solidFill>
                <a:latin typeface="Arial" charset="0"/>
              </a:defRPr>
            </a:lvl4pPr>
            <a:lvl5pPr marL="2362200" indent="-609600">
              <a:buChar char="»"/>
              <a:defRPr sz="2000">
                <a:solidFill>
                  <a:schemeClr val="tx1"/>
                </a:solidFill>
                <a:latin typeface="Arial" charset="0"/>
              </a:defRPr>
            </a:lvl5pPr>
            <a:lvl6pPr marL="2819400" indent="-609600" fontAlgn="base">
              <a:spcBef>
                <a:spcPct val="20000"/>
              </a:spcBef>
              <a:spcAft>
                <a:spcPct val="0"/>
              </a:spcAft>
              <a:buChar char="»"/>
              <a:defRPr sz="2000">
                <a:solidFill>
                  <a:schemeClr val="tx1"/>
                </a:solidFill>
                <a:latin typeface="Arial" charset="0"/>
              </a:defRPr>
            </a:lvl6pPr>
            <a:lvl7pPr marL="3276600" indent="-609600" fontAlgn="base">
              <a:spcBef>
                <a:spcPct val="20000"/>
              </a:spcBef>
              <a:spcAft>
                <a:spcPct val="0"/>
              </a:spcAft>
              <a:buChar char="»"/>
              <a:defRPr sz="2000">
                <a:solidFill>
                  <a:schemeClr val="tx1"/>
                </a:solidFill>
                <a:latin typeface="Arial" charset="0"/>
              </a:defRPr>
            </a:lvl7pPr>
            <a:lvl8pPr marL="3733800" indent="-609600" fontAlgn="base">
              <a:spcBef>
                <a:spcPct val="20000"/>
              </a:spcBef>
              <a:spcAft>
                <a:spcPct val="0"/>
              </a:spcAft>
              <a:buChar char="»"/>
              <a:defRPr sz="2000">
                <a:solidFill>
                  <a:schemeClr val="tx1"/>
                </a:solidFill>
                <a:latin typeface="Arial" charset="0"/>
              </a:defRPr>
            </a:lvl8pPr>
            <a:lvl9pPr marL="4191000" indent="-609600" fontAlgn="base">
              <a:spcBef>
                <a:spcPct val="20000"/>
              </a:spcBef>
              <a:spcAft>
                <a:spcPct val="0"/>
              </a:spcAft>
              <a:buChar char="»"/>
              <a:defRPr sz="2000">
                <a:solidFill>
                  <a:schemeClr val="tx1"/>
                </a:solidFill>
                <a:latin typeface="Arial" charset="0"/>
              </a:defRPr>
            </a:lvl9pPr>
          </a:lstStyle>
          <a:p>
            <a:pPr marL="0" indent="0">
              <a:spcBef>
                <a:spcPts val="600"/>
              </a:spcBef>
              <a:buSzPct val="150000"/>
            </a:pPr>
            <a:r>
              <a:rPr lang="en-US" altLang="en-US" dirty="0">
                <a:latin typeface="+mn-lt"/>
                <a:ea typeface="Times New Roman" charset="0"/>
                <a:cs typeface="Times New Roman" charset="0"/>
              </a:rPr>
              <a:t>Bioenergy can have positive impacts: </a:t>
            </a:r>
          </a:p>
          <a:p>
            <a:pPr marL="574675" indent="-287338">
              <a:spcBef>
                <a:spcPts val="600"/>
              </a:spcBef>
              <a:buSzPct val="150000"/>
            </a:pPr>
            <a:r>
              <a:rPr lang="en-US" altLang="en-US" sz="2400" b="0" dirty="0">
                <a:latin typeface="+mn-lt"/>
                <a:ea typeface="Times New Roman" charset="0"/>
                <a:cs typeface="Times New Roman" charset="0"/>
              </a:rPr>
              <a:t>•	Green house gas reduction (through fossil-fuel substitution).</a:t>
            </a:r>
          </a:p>
          <a:p>
            <a:pPr marL="574675" indent="-287338">
              <a:spcBef>
                <a:spcPts val="600"/>
              </a:spcBef>
              <a:buSzPct val="150000"/>
            </a:pPr>
            <a:r>
              <a:rPr lang="en-US" altLang="en-US" sz="2400" b="0" dirty="0">
                <a:latin typeface="+mn-lt"/>
                <a:ea typeface="Times New Roman" charset="0"/>
                <a:cs typeface="Times New Roman" charset="0"/>
              </a:rPr>
              <a:t>•	More agrobiodiversity, soil carbon increase, less erosion.</a:t>
            </a:r>
          </a:p>
          <a:p>
            <a:pPr marL="0" indent="0">
              <a:spcBef>
                <a:spcPts val="600"/>
              </a:spcBef>
              <a:buSzPct val="150000"/>
            </a:pPr>
            <a:endParaRPr lang="en-US" altLang="en-US" dirty="0">
              <a:latin typeface="+mn-lt"/>
              <a:ea typeface="Times New Roman" charset="0"/>
              <a:cs typeface="Times New Roman" charset="0"/>
            </a:endParaRPr>
          </a:p>
          <a:p>
            <a:pPr marL="0" indent="0">
              <a:spcBef>
                <a:spcPts val="600"/>
              </a:spcBef>
              <a:buSzPct val="150000"/>
            </a:pPr>
            <a:r>
              <a:rPr lang="en-US" altLang="en-US" dirty="0">
                <a:latin typeface="+mn-lt"/>
                <a:ea typeface="Times New Roman" charset="0"/>
                <a:cs typeface="Times New Roman" charset="0"/>
              </a:rPr>
              <a:t>But these impacts can also be negative:</a:t>
            </a:r>
          </a:p>
          <a:p>
            <a:pPr marL="574675" indent="-287338">
              <a:spcBef>
                <a:spcPts val="600"/>
              </a:spcBef>
              <a:buSzPct val="150000"/>
            </a:pPr>
            <a:r>
              <a:rPr lang="en-US" altLang="en-US" sz="2400" b="0" dirty="0">
                <a:latin typeface="+mn-lt"/>
                <a:ea typeface="Times New Roman" charset="0"/>
                <a:cs typeface="Times New Roman" charset="0"/>
              </a:rPr>
              <a:t>•	Green house gas from cultivation, soil carbon, life-cycle, direct and indirect land-use changes.</a:t>
            </a:r>
          </a:p>
          <a:p>
            <a:pPr marL="574675" indent="-287338">
              <a:spcBef>
                <a:spcPts val="600"/>
              </a:spcBef>
              <a:buSzPct val="150000"/>
            </a:pPr>
            <a:r>
              <a:rPr lang="en-US" altLang="en-US" sz="2400" b="0" dirty="0">
                <a:latin typeface="+mn-lt"/>
                <a:ea typeface="Times New Roman" charset="0"/>
                <a:cs typeface="Times New Roman" charset="0"/>
              </a:rPr>
              <a:t>•	Loss of biodiversity from land-use changes, water use, agrochemicals, erosion</a:t>
            </a:r>
            <a:r>
              <a:rPr lang="en-US" altLang="en-US" sz="2400" b="0" dirty="0" smtClean="0">
                <a:latin typeface="+mn-lt"/>
                <a:ea typeface="Times New Roman" charset="0"/>
                <a:cs typeface="Times New Roman" charset="0"/>
              </a:rPr>
              <a:t>.</a:t>
            </a:r>
          </a:p>
          <a:p>
            <a:pPr marL="630237" indent="-342900">
              <a:spcBef>
                <a:spcPts val="600"/>
              </a:spcBef>
              <a:buSzPct val="150000"/>
              <a:buFont typeface="Arial" panose="020B0604020202020204" pitchFamily="34" charset="0"/>
              <a:buChar char="•"/>
            </a:pPr>
            <a:r>
              <a:rPr lang="en-US" altLang="en-US" sz="2400" b="0" dirty="0" smtClean="0">
                <a:latin typeface="+mn-lt"/>
                <a:ea typeface="Times New Roman" charset="0"/>
                <a:cs typeface="Times New Roman" charset="0"/>
              </a:rPr>
              <a:t>Competition with food</a:t>
            </a:r>
            <a:endParaRPr lang="en-US" altLang="en-US" sz="2400" b="0" dirty="0">
              <a:latin typeface="+mn-lt"/>
              <a:ea typeface="Times New Roman" charset="0"/>
              <a:cs typeface="Times New Roman" charset="0"/>
            </a:endParaRPr>
          </a:p>
        </p:txBody>
      </p:sp>
      <p:sp>
        <p:nvSpPr>
          <p:cNvPr id="620547" name="Rectangle 3"/>
          <p:cNvSpPr>
            <a:spLocks noGrp="1" noChangeArrowheads="1"/>
          </p:cNvSpPr>
          <p:nvPr>
            <p:ph type="title"/>
          </p:nvPr>
        </p:nvSpPr>
        <p:spPr>
          <a:xfrm>
            <a:off x="874713" y="240284"/>
            <a:ext cx="10515600" cy="646331"/>
          </a:xfrm>
        </p:spPr>
        <p:txBody>
          <a:bodyPr>
            <a:spAutoFit/>
          </a:bodyPr>
          <a:lstStyle/>
          <a:p>
            <a:pPr algn="ctr"/>
            <a:r>
              <a:rPr lang="de-DE" altLang="en-US" sz="4000" b="1" dirty="0">
                <a:latin typeface="+mn-lt"/>
              </a:rPr>
              <a:t>Environmental Issues</a:t>
            </a:r>
          </a:p>
        </p:txBody>
      </p:sp>
    </p:spTree>
    <p:extLst>
      <p:ext uri="{BB962C8B-B14F-4D97-AF65-F5344CB8AC3E}">
        <p14:creationId xmlns:p14="http://schemas.microsoft.com/office/powerpoint/2010/main" val="58277493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Box 4"/>
          <p:cNvSpPr txBox="1">
            <a:spLocks noChangeArrowheads="1"/>
          </p:cNvSpPr>
          <p:nvPr/>
        </p:nvSpPr>
        <p:spPr bwMode="auto">
          <a:xfrm>
            <a:off x="962193" y="1359818"/>
            <a:ext cx="10696407" cy="52014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200">
                <a:solidFill>
                  <a:schemeClr val="tx1"/>
                </a:solidFill>
                <a:latin typeface="Comic Sans MS" charset="0"/>
                <a:ea typeface="ＭＳ Ｐゴシック" charset="-128"/>
              </a:defRPr>
            </a:lvl1pPr>
            <a:lvl2pPr marL="742950" indent="-285750">
              <a:defRPr sz="3200">
                <a:solidFill>
                  <a:schemeClr val="tx1"/>
                </a:solidFill>
                <a:latin typeface="Comic Sans MS" charset="0"/>
                <a:ea typeface="ＭＳ Ｐゴシック" charset="-128"/>
              </a:defRPr>
            </a:lvl2pPr>
            <a:lvl3pPr marL="1143000" indent="-228600">
              <a:defRPr sz="3200">
                <a:solidFill>
                  <a:schemeClr val="tx1"/>
                </a:solidFill>
                <a:latin typeface="Comic Sans MS" charset="0"/>
                <a:ea typeface="ＭＳ Ｐゴシック" charset="-128"/>
              </a:defRPr>
            </a:lvl3pPr>
            <a:lvl4pPr marL="1600200" indent="-228600">
              <a:defRPr sz="3200">
                <a:solidFill>
                  <a:schemeClr val="tx1"/>
                </a:solidFill>
                <a:latin typeface="Comic Sans MS" charset="0"/>
                <a:ea typeface="ＭＳ Ｐゴシック" charset="-128"/>
              </a:defRPr>
            </a:lvl4pPr>
            <a:lvl5pPr marL="2057400" indent="-228600">
              <a:defRPr sz="3200">
                <a:solidFill>
                  <a:schemeClr val="tx1"/>
                </a:solidFill>
                <a:latin typeface="Comic Sans MS" charset="0"/>
                <a:ea typeface="ＭＳ Ｐゴシック" charset="-128"/>
              </a:defRPr>
            </a:lvl5pPr>
            <a:lvl6pPr marL="2514600" indent="-228600" eaLnBrk="0" fontAlgn="base" hangingPunct="0">
              <a:spcBef>
                <a:spcPct val="0"/>
              </a:spcBef>
              <a:spcAft>
                <a:spcPct val="0"/>
              </a:spcAft>
              <a:defRPr sz="3200">
                <a:solidFill>
                  <a:schemeClr val="tx1"/>
                </a:solidFill>
                <a:latin typeface="Comic Sans MS" charset="0"/>
                <a:ea typeface="ＭＳ Ｐゴシック" charset="-128"/>
              </a:defRPr>
            </a:lvl6pPr>
            <a:lvl7pPr marL="2971800" indent="-228600" eaLnBrk="0" fontAlgn="base" hangingPunct="0">
              <a:spcBef>
                <a:spcPct val="0"/>
              </a:spcBef>
              <a:spcAft>
                <a:spcPct val="0"/>
              </a:spcAft>
              <a:defRPr sz="3200">
                <a:solidFill>
                  <a:schemeClr val="tx1"/>
                </a:solidFill>
                <a:latin typeface="Comic Sans MS" charset="0"/>
                <a:ea typeface="ＭＳ Ｐゴシック" charset="-128"/>
              </a:defRPr>
            </a:lvl7pPr>
            <a:lvl8pPr marL="3429000" indent="-228600" eaLnBrk="0" fontAlgn="base" hangingPunct="0">
              <a:spcBef>
                <a:spcPct val="0"/>
              </a:spcBef>
              <a:spcAft>
                <a:spcPct val="0"/>
              </a:spcAft>
              <a:defRPr sz="3200">
                <a:solidFill>
                  <a:schemeClr val="tx1"/>
                </a:solidFill>
                <a:latin typeface="Comic Sans MS" charset="0"/>
                <a:ea typeface="ＭＳ Ｐゴシック" charset="-128"/>
              </a:defRPr>
            </a:lvl8pPr>
            <a:lvl9pPr marL="3886200" indent="-228600" eaLnBrk="0" fontAlgn="base" hangingPunct="0">
              <a:spcBef>
                <a:spcPct val="0"/>
              </a:spcBef>
              <a:spcAft>
                <a:spcPct val="0"/>
              </a:spcAft>
              <a:defRPr sz="3200">
                <a:solidFill>
                  <a:schemeClr val="tx1"/>
                </a:solidFill>
                <a:latin typeface="Comic Sans MS" charset="0"/>
                <a:ea typeface="ＭＳ Ｐゴシック" charset="-128"/>
              </a:defRPr>
            </a:lvl9pPr>
          </a:lstStyle>
          <a:p>
            <a:r>
              <a:rPr lang="en-US" altLang="en-US" sz="2800" b="1" dirty="0">
                <a:latin typeface="+mn-lt"/>
              </a:rPr>
              <a:t>First Generation Biofuels</a:t>
            </a:r>
          </a:p>
          <a:p>
            <a:pPr marL="625475" indent="-276225">
              <a:buFont typeface="Arial" panose="020B0604020202020204" pitchFamily="34" charset="0"/>
              <a:buChar char="•"/>
            </a:pPr>
            <a:r>
              <a:rPr lang="en-US" altLang="en-US" sz="2400" b="1" dirty="0" smtClean="0">
                <a:latin typeface="+mn-lt"/>
              </a:rPr>
              <a:t>Oils for diesel</a:t>
            </a:r>
          </a:p>
          <a:p>
            <a:pPr marL="625475" indent="-276225">
              <a:buFont typeface="Arial" panose="020B0604020202020204" pitchFamily="34" charset="0"/>
              <a:buChar char="•"/>
            </a:pPr>
            <a:r>
              <a:rPr lang="en-US" altLang="en-US" sz="2400" b="1" dirty="0" smtClean="0">
                <a:latin typeface="+mn-lt"/>
              </a:rPr>
              <a:t>Grains </a:t>
            </a:r>
            <a:r>
              <a:rPr lang="en-US" altLang="en-US" sz="2400" b="1" dirty="0">
                <a:latin typeface="+mn-lt"/>
              </a:rPr>
              <a:t>are used to produce ethanol</a:t>
            </a:r>
          </a:p>
          <a:p>
            <a:pPr marL="625475" indent="288925">
              <a:buFont typeface="Arial" panose="020B0604020202020204" pitchFamily="34" charset="0"/>
              <a:buChar char="•"/>
              <a:tabLst>
                <a:tab pos="914400" algn="l"/>
              </a:tabLst>
            </a:pPr>
            <a:r>
              <a:rPr lang="en-US" altLang="en-US" sz="2400" b="1" dirty="0">
                <a:latin typeface="+mn-lt"/>
              </a:rPr>
              <a:t>Food versus fuel</a:t>
            </a:r>
          </a:p>
          <a:p>
            <a:endParaRPr lang="en-US" altLang="en-US" sz="2800" dirty="0">
              <a:latin typeface="+mn-lt"/>
            </a:endParaRPr>
          </a:p>
          <a:p>
            <a:r>
              <a:rPr lang="en-US" altLang="en-US" sz="2800" dirty="0">
                <a:latin typeface="+mn-lt"/>
              </a:rPr>
              <a:t>Second Generation Biofuels</a:t>
            </a:r>
          </a:p>
          <a:p>
            <a:pPr marL="625475" indent="-276225">
              <a:buFont typeface="Arial" panose="020B0604020202020204" pitchFamily="34" charset="0"/>
              <a:buChar char="•"/>
            </a:pPr>
            <a:r>
              <a:rPr lang="en-US" altLang="en-US" sz="2400" dirty="0">
                <a:latin typeface="+mn-lt"/>
              </a:rPr>
              <a:t>Using agricultural wastes </a:t>
            </a:r>
            <a:r>
              <a:rPr lang="en-US" altLang="en-US" sz="2400" dirty="0">
                <a:latin typeface="+mn-lt"/>
                <a:sym typeface="Wingdings" charset="2"/>
              </a:rPr>
              <a:t> </a:t>
            </a:r>
            <a:r>
              <a:rPr lang="en-US" altLang="en-US" sz="2400" dirty="0" err="1" smtClean="0">
                <a:latin typeface="+mn-lt"/>
              </a:rPr>
              <a:t>lignocellulosics</a:t>
            </a:r>
            <a:endParaRPr lang="en-US" altLang="en-US" sz="2400" dirty="0" smtClean="0">
              <a:latin typeface="+mn-lt"/>
            </a:endParaRPr>
          </a:p>
          <a:p>
            <a:pPr marL="625475" indent="288925">
              <a:buFont typeface="Arial" panose="020B0604020202020204" pitchFamily="34" charset="0"/>
              <a:buChar char="•"/>
            </a:pPr>
            <a:r>
              <a:rPr lang="en-US" altLang="en-US" sz="2400" dirty="0" err="1">
                <a:latin typeface="+mn-lt"/>
              </a:rPr>
              <a:t>Lignocellulosics</a:t>
            </a:r>
            <a:r>
              <a:rPr lang="en-US" altLang="en-US" sz="2400" dirty="0">
                <a:latin typeface="+mn-lt"/>
              </a:rPr>
              <a:t> </a:t>
            </a:r>
            <a:r>
              <a:rPr lang="en-US" altLang="en-US" sz="2400" dirty="0" smtClean="0">
                <a:latin typeface="+mn-lt"/>
              </a:rPr>
              <a:t>from </a:t>
            </a:r>
            <a:r>
              <a:rPr lang="en-US" altLang="en-US" sz="2400" dirty="0" err="1" smtClean="0">
                <a:latin typeface="+mn-lt"/>
              </a:rPr>
              <a:t>agrowaste</a:t>
            </a:r>
            <a:endParaRPr lang="en-US" altLang="en-US" sz="2400" dirty="0">
              <a:latin typeface="+mn-lt"/>
            </a:endParaRPr>
          </a:p>
          <a:p>
            <a:pPr marL="625475" indent="288925">
              <a:buFont typeface="Arial" panose="020B0604020202020204" pitchFamily="34" charset="0"/>
              <a:buChar char="•"/>
            </a:pPr>
            <a:r>
              <a:rPr lang="en-US" altLang="en-US" sz="2400" dirty="0">
                <a:latin typeface="+mn-lt"/>
              </a:rPr>
              <a:t>Grasses</a:t>
            </a:r>
          </a:p>
          <a:p>
            <a:pPr marL="914400" indent="288925">
              <a:buFont typeface="Arial" panose="020B0604020202020204" pitchFamily="34" charset="0"/>
              <a:buChar char="•"/>
            </a:pPr>
            <a:r>
              <a:rPr lang="en-US" altLang="en-US" sz="2400" dirty="0">
                <a:latin typeface="+mn-lt"/>
              </a:rPr>
              <a:t>These crops were not domesticated for use as </a:t>
            </a:r>
            <a:r>
              <a:rPr lang="en-US" altLang="en-US" sz="2400" dirty="0" smtClean="0">
                <a:latin typeface="+mn-lt"/>
              </a:rPr>
              <a:t>biofuels</a:t>
            </a:r>
          </a:p>
          <a:p>
            <a:pPr marL="914400" indent="288925">
              <a:buFont typeface="Arial" panose="020B0604020202020204" pitchFamily="34" charset="0"/>
              <a:buChar char="•"/>
            </a:pPr>
            <a:endParaRPr lang="en-US" altLang="en-US" sz="2800" dirty="0">
              <a:latin typeface="+mn-lt"/>
            </a:endParaRPr>
          </a:p>
          <a:p>
            <a:r>
              <a:rPr lang="en-US" altLang="en-US" sz="2800" dirty="0">
                <a:latin typeface="+mn-lt"/>
              </a:rPr>
              <a:t>Third Generation Biofuels (looking to the future)</a:t>
            </a:r>
          </a:p>
          <a:p>
            <a:pPr marL="685800" indent="-336550">
              <a:buFont typeface="Arial" panose="020B0604020202020204" pitchFamily="34" charset="0"/>
              <a:buChar char="•"/>
            </a:pPr>
            <a:r>
              <a:rPr lang="en-US" altLang="en-US" sz="2400" dirty="0">
                <a:latin typeface="+mn-lt"/>
              </a:rPr>
              <a:t>Algae</a:t>
            </a:r>
          </a:p>
        </p:txBody>
      </p:sp>
      <p:sp>
        <p:nvSpPr>
          <p:cNvPr id="2" name="TextBox 1"/>
          <p:cNvSpPr txBox="1"/>
          <p:nvPr/>
        </p:nvSpPr>
        <p:spPr>
          <a:xfrm>
            <a:off x="4304016" y="184167"/>
            <a:ext cx="3584636" cy="707886"/>
          </a:xfrm>
          <a:prstGeom prst="rect">
            <a:avLst/>
          </a:prstGeom>
          <a:noFill/>
        </p:spPr>
        <p:txBody>
          <a:bodyPr wrap="none" rtlCol="0">
            <a:spAutoFit/>
          </a:bodyPr>
          <a:lstStyle/>
          <a:p>
            <a:pPr algn="ctr"/>
            <a:r>
              <a:rPr lang="en-US" sz="4000" b="1" dirty="0"/>
              <a:t>Types of Biofuel</a:t>
            </a:r>
          </a:p>
        </p:txBody>
      </p:sp>
    </p:spTree>
    <p:extLst>
      <p:ext uri="{BB962C8B-B14F-4D97-AF65-F5344CB8AC3E}">
        <p14:creationId xmlns:p14="http://schemas.microsoft.com/office/powerpoint/2010/main" val="776826071"/>
      </p:ext>
    </p:extLst>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981201" y="1600200"/>
            <a:ext cx="6227379" cy="4873752"/>
          </a:xfrm>
        </p:spPr>
        <p:txBody>
          <a:bodyPr>
            <a:normAutofit/>
          </a:bodyPr>
          <a:lstStyle/>
          <a:p>
            <a:r>
              <a:rPr lang="en-CA" dirty="0" smtClean="0"/>
              <a:t>The first Diesel </a:t>
            </a:r>
            <a:r>
              <a:rPr lang="en-CA" dirty="0" err="1"/>
              <a:t>e</a:t>
            </a:r>
            <a:r>
              <a:rPr lang="en-CA" dirty="0" err="1" smtClean="0"/>
              <a:t>ngin</a:t>
            </a:r>
            <a:r>
              <a:rPr lang="en-CA" dirty="0" smtClean="0"/>
              <a:t> was exhibited to function with vegetable oil</a:t>
            </a:r>
          </a:p>
          <a:p>
            <a:pPr marL="0" indent="0">
              <a:buNone/>
            </a:pPr>
            <a:endParaRPr lang="en-CA" dirty="0"/>
          </a:p>
          <a:p>
            <a:pPr marL="0" indent="0">
              <a:buNone/>
            </a:pPr>
            <a:r>
              <a:rPr lang="en-CA" i="1" dirty="0" smtClean="0"/>
              <a:t>In </a:t>
            </a:r>
            <a:r>
              <a:rPr lang="en-CA" i="1" dirty="0"/>
              <a:t>1900 a small Diesel engine was exhibited by the Otto company which, on the suggestion of the French Government, was run on </a:t>
            </a:r>
            <a:r>
              <a:rPr lang="en-CA" i="1" dirty="0" err="1"/>
              <a:t>Arachide</a:t>
            </a:r>
            <a:r>
              <a:rPr lang="en-CA" i="1" dirty="0"/>
              <a:t> oil, and operated so well that very few people were aware of the fact. The motor was built for ordinary oils, and without any modification was run on vegetable oil</a:t>
            </a:r>
            <a:r>
              <a:rPr lang="en-CA" dirty="0" smtClean="0"/>
              <a:t>. Rudolf Diesel </a:t>
            </a:r>
            <a:endParaRPr lang="en-CA" dirty="0"/>
          </a:p>
          <a:p>
            <a:endParaRPr lang="en-CA"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82870" y="98339"/>
            <a:ext cx="1981200" cy="2638598"/>
          </a:xfrm>
          <a:prstGeom prst="rect">
            <a:avLst/>
          </a:prstGeom>
        </p:spPr>
      </p:pic>
      <p:sp>
        <p:nvSpPr>
          <p:cNvPr id="7" name="Rectangle 6"/>
          <p:cNvSpPr/>
          <p:nvPr/>
        </p:nvSpPr>
        <p:spPr>
          <a:xfrm>
            <a:off x="9582870" y="2750075"/>
            <a:ext cx="1420582" cy="369332"/>
          </a:xfrm>
          <a:prstGeom prst="rect">
            <a:avLst/>
          </a:prstGeom>
        </p:spPr>
        <p:txBody>
          <a:bodyPr wrap="none">
            <a:spAutoFit/>
          </a:bodyPr>
          <a:lstStyle/>
          <a:p>
            <a:r>
              <a:rPr lang="en-CA" dirty="0"/>
              <a:t>Rudolf Diesel</a:t>
            </a:r>
          </a:p>
        </p:txBody>
      </p:sp>
      <p:pic>
        <p:nvPicPr>
          <p:cNvPr id="10" name="Picture 9"/>
          <p:cNvPicPr>
            <a:picLocks noChangeAspect="1"/>
          </p:cNvPicPr>
          <p:nvPr/>
        </p:nvPicPr>
        <p:blipFill>
          <a:blip r:embed="rId3"/>
          <a:stretch>
            <a:fillRect/>
          </a:stretch>
        </p:blipFill>
        <p:spPr>
          <a:xfrm>
            <a:off x="9703903" y="3249657"/>
            <a:ext cx="1828800" cy="2957513"/>
          </a:xfrm>
          <a:prstGeom prst="rect">
            <a:avLst/>
          </a:prstGeom>
        </p:spPr>
      </p:pic>
      <p:sp>
        <p:nvSpPr>
          <p:cNvPr id="12" name="Rectangle 11"/>
          <p:cNvSpPr/>
          <p:nvPr/>
        </p:nvSpPr>
        <p:spPr>
          <a:xfrm>
            <a:off x="1807779" y="6324600"/>
            <a:ext cx="8403021" cy="523220"/>
          </a:xfrm>
          <a:prstGeom prst="rect">
            <a:avLst/>
          </a:prstGeom>
        </p:spPr>
        <p:txBody>
          <a:bodyPr wrap="square">
            <a:spAutoFit/>
          </a:bodyPr>
          <a:lstStyle/>
          <a:p>
            <a:r>
              <a:rPr lang="en-CA" sz="1400" dirty="0" err="1"/>
              <a:t>Chalkley</a:t>
            </a:r>
            <a:r>
              <a:rPr lang="en-CA" sz="1400" dirty="0"/>
              <a:t>, Alfred Philip (1912), Diesel engines for land and marine work (2nd ed.), New York, New York, USA: D. Van Nostrand, p. 3</a:t>
            </a:r>
          </a:p>
        </p:txBody>
      </p:sp>
      <p:sp>
        <p:nvSpPr>
          <p:cNvPr id="11" name="TextBox 10"/>
          <p:cNvSpPr txBox="1"/>
          <p:nvPr/>
        </p:nvSpPr>
        <p:spPr>
          <a:xfrm>
            <a:off x="5034185" y="184167"/>
            <a:ext cx="2124300" cy="707886"/>
          </a:xfrm>
          <a:prstGeom prst="rect">
            <a:avLst/>
          </a:prstGeom>
          <a:noFill/>
        </p:spPr>
        <p:txBody>
          <a:bodyPr wrap="none" rtlCol="0">
            <a:spAutoFit/>
          </a:bodyPr>
          <a:lstStyle/>
          <a:p>
            <a:pPr algn="ctr"/>
            <a:r>
              <a:rPr lang="en-US" sz="4000" b="1" dirty="0" smtClean="0"/>
              <a:t>Biodiesel</a:t>
            </a:r>
            <a:endParaRPr lang="en-US" sz="4000" b="1" dirty="0"/>
          </a:p>
        </p:txBody>
      </p:sp>
    </p:spTree>
    <p:extLst>
      <p:ext uri="{BB962C8B-B14F-4D97-AF65-F5344CB8AC3E}">
        <p14:creationId xmlns:p14="http://schemas.microsoft.com/office/powerpoint/2010/main" val="2394273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2462" y="1502164"/>
            <a:ext cx="10887075" cy="1421928"/>
          </a:xfrm>
        </p:spPr>
        <p:txBody>
          <a:bodyPr wrap="square">
            <a:spAutoFit/>
          </a:bodyPr>
          <a:lstStyle/>
          <a:p>
            <a:pPr marL="0" indent="0" algn="ctr">
              <a:buNone/>
            </a:pPr>
            <a:r>
              <a:rPr lang="en-US" sz="2400" dirty="0"/>
              <a:t>Biodiesel refers to vegetable oil or animal fat-based diesel fuel consisting of long-chain esters. The main component of vegetable oil is triglycerides, which require transesterification prior to usage as a fuel</a:t>
            </a:r>
            <a:r>
              <a:rPr lang="en-US" sz="2400" dirty="0" smtClean="0"/>
              <a:t>. </a:t>
            </a:r>
            <a:r>
              <a:rPr lang="en-US" sz="2400" b="1" dirty="0" smtClean="0"/>
              <a:t>Transesterification</a:t>
            </a:r>
            <a:r>
              <a:rPr lang="en-US" sz="2400" dirty="0" smtClean="0"/>
              <a:t> is essential to get a good fuel.</a:t>
            </a:r>
            <a:endParaRPr lang="en-US" sz="2400" dirty="0"/>
          </a:p>
        </p:txBody>
      </p:sp>
      <p:pic>
        <p:nvPicPr>
          <p:cNvPr id="2" name="Picture 1">
            <a:extLst>
              <a:ext uri="{FF2B5EF4-FFF2-40B4-BE49-F238E27FC236}">
                <a16:creationId xmlns:a16="http://schemas.microsoft.com/office/drawing/2014/main" id="{55981A1F-CA9E-684C-916D-3D80767B916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75691" y="3193930"/>
            <a:ext cx="7866185" cy="2919958"/>
          </a:xfrm>
          <a:prstGeom prst="rect">
            <a:avLst/>
          </a:prstGeom>
        </p:spPr>
      </p:pic>
      <p:sp>
        <p:nvSpPr>
          <p:cNvPr id="6" name="TextBox 5">
            <a:extLst>
              <a:ext uri="{FF2B5EF4-FFF2-40B4-BE49-F238E27FC236}">
                <a16:creationId xmlns:a16="http://schemas.microsoft.com/office/drawing/2014/main" id="{CC75B8D6-6E3C-4840-BD15-53954307A533}"/>
              </a:ext>
            </a:extLst>
          </p:cNvPr>
          <p:cNvSpPr txBox="1"/>
          <p:nvPr/>
        </p:nvSpPr>
        <p:spPr>
          <a:xfrm>
            <a:off x="8253045" y="6113888"/>
            <a:ext cx="1145826" cy="369332"/>
          </a:xfrm>
          <a:prstGeom prst="rect">
            <a:avLst/>
          </a:prstGeom>
          <a:noFill/>
        </p:spPr>
        <p:txBody>
          <a:bodyPr wrap="none" rtlCol="0">
            <a:spAutoFit/>
          </a:bodyPr>
          <a:lstStyle/>
          <a:p>
            <a:r>
              <a:rPr lang="en-US" dirty="0"/>
              <a:t>BIODIESEL</a:t>
            </a:r>
          </a:p>
        </p:txBody>
      </p:sp>
      <p:sp>
        <p:nvSpPr>
          <p:cNvPr id="8" name="Rectangle 7">
            <a:extLst>
              <a:ext uri="{FF2B5EF4-FFF2-40B4-BE49-F238E27FC236}">
                <a16:creationId xmlns:a16="http://schemas.microsoft.com/office/drawing/2014/main" id="{95040511-77D2-1C47-BF1D-89CDE9954B0F}"/>
              </a:ext>
            </a:extLst>
          </p:cNvPr>
          <p:cNvSpPr/>
          <p:nvPr/>
        </p:nvSpPr>
        <p:spPr>
          <a:xfrm>
            <a:off x="7631723" y="3193930"/>
            <a:ext cx="2590800" cy="3289290"/>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9" name="TextBox 8"/>
          <p:cNvSpPr txBox="1"/>
          <p:nvPr/>
        </p:nvSpPr>
        <p:spPr>
          <a:xfrm>
            <a:off x="5034185" y="184167"/>
            <a:ext cx="2124300" cy="707886"/>
          </a:xfrm>
          <a:prstGeom prst="rect">
            <a:avLst/>
          </a:prstGeom>
          <a:noFill/>
        </p:spPr>
        <p:txBody>
          <a:bodyPr wrap="none" rtlCol="0">
            <a:spAutoFit/>
          </a:bodyPr>
          <a:lstStyle/>
          <a:p>
            <a:pPr algn="ctr"/>
            <a:r>
              <a:rPr lang="en-US" sz="4000" b="1" dirty="0" smtClean="0"/>
              <a:t>Biodiesel</a:t>
            </a:r>
            <a:endParaRPr lang="en-US" sz="4000" b="1" dirty="0"/>
          </a:p>
        </p:txBody>
      </p:sp>
    </p:spTree>
    <p:extLst>
      <p:ext uri="{BB962C8B-B14F-4D97-AF65-F5344CB8AC3E}">
        <p14:creationId xmlns:p14="http://schemas.microsoft.com/office/powerpoint/2010/main" val="37379726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AutoShape 2"/>
          <p:cNvSpPr>
            <a:spLocks noGrp="1" noChangeArrowheads="1"/>
          </p:cNvSpPr>
          <p:nvPr>
            <p:ph type="title"/>
          </p:nvPr>
        </p:nvSpPr>
        <p:spPr>
          <a:xfrm>
            <a:off x="3050824" y="191743"/>
            <a:ext cx="6104082" cy="707886"/>
          </a:xfrm>
        </p:spPr>
        <p:txBody>
          <a:bodyPr wrap="square">
            <a:spAutoFit/>
          </a:bodyPr>
          <a:lstStyle/>
          <a:p>
            <a:pPr algn="ctr">
              <a:lnSpc>
                <a:spcPct val="100000"/>
              </a:lnSpc>
            </a:pPr>
            <a:r>
              <a:rPr lang="en-US" altLang="en-US" sz="4000" b="1" dirty="0">
                <a:latin typeface="+mn-lt"/>
              </a:rPr>
              <a:t>Advantages of Biodiesel</a:t>
            </a:r>
          </a:p>
        </p:txBody>
      </p:sp>
      <p:sp>
        <p:nvSpPr>
          <p:cNvPr id="34819" name="Rectangle 3"/>
          <p:cNvSpPr>
            <a:spLocks noGrp="1" noChangeArrowheads="1"/>
          </p:cNvSpPr>
          <p:nvPr>
            <p:ph idx="1"/>
          </p:nvPr>
        </p:nvSpPr>
        <p:spPr>
          <a:xfrm>
            <a:off x="1013751" y="1345337"/>
            <a:ext cx="10164497" cy="3649204"/>
          </a:xfrm>
        </p:spPr>
        <p:txBody>
          <a:bodyPr wrap="square">
            <a:spAutoFit/>
          </a:bodyPr>
          <a:lstStyle/>
          <a:p>
            <a:pPr>
              <a:lnSpc>
                <a:spcPct val="90000"/>
              </a:lnSpc>
            </a:pPr>
            <a:r>
              <a:rPr lang="en-US" altLang="en-US" sz="2400" dirty="0" smtClean="0"/>
              <a:t>40% reduction in global warming potential compared to conventional diesel </a:t>
            </a:r>
          </a:p>
          <a:p>
            <a:pPr>
              <a:lnSpc>
                <a:spcPct val="90000"/>
              </a:lnSpc>
            </a:pPr>
            <a:r>
              <a:rPr lang="en-US" altLang="en-US" sz="2400" dirty="0" smtClean="0"/>
              <a:t>8</a:t>
            </a:r>
            <a:r>
              <a:rPr lang="en-US" altLang="en-US" sz="2400" dirty="0"/>
              <a:t>% reduction in sulfur oxides. The release of sulfur oxides can lead to acid rain.</a:t>
            </a:r>
          </a:p>
          <a:p>
            <a:pPr>
              <a:lnSpc>
                <a:spcPct val="90000"/>
              </a:lnSpc>
            </a:pPr>
            <a:r>
              <a:rPr lang="en-US" altLang="en-US" sz="2400" dirty="0"/>
              <a:t>3% reduction in methane.</a:t>
            </a:r>
          </a:p>
          <a:p>
            <a:pPr>
              <a:lnSpc>
                <a:spcPct val="90000"/>
              </a:lnSpc>
            </a:pPr>
            <a:r>
              <a:rPr lang="en-US" altLang="en-US" sz="2400" dirty="0"/>
              <a:t>32% reduction in particulate matter (PM10 68%).</a:t>
            </a:r>
          </a:p>
          <a:p>
            <a:pPr>
              <a:lnSpc>
                <a:spcPct val="90000"/>
              </a:lnSpc>
            </a:pPr>
            <a:r>
              <a:rPr lang="en-US" altLang="en-US" sz="2400" dirty="0"/>
              <a:t>83.6% reduction in particulate matter soot.</a:t>
            </a:r>
          </a:p>
          <a:p>
            <a:pPr>
              <a:lnSpc>
                <a:spcPct val="90000"/>
              </a:lnSpc>
            </a:pPr>
            <a:r>
              <a:rPr lang="en-US" altLang="en-US" sz="2400" dirty="0"/>
              <a:t>79% reduction in wastewater.</a:t>
            </a:r>
          </a:p>
          <a:p>
            <a:pPr>
              <a:lnSpc>
                <a:spcPct val="90000"/>
              </a:lnSpc>
            </a:pPr>
            <a:r>
              <a:rPr lang="en-US" altLang="en-US" sz="2400" dirty="0"/>
              <a:t>96% reduction in hazardous waste, but double the non-hazardous waste</a:t>
            </a:r>
            <a:r>
              <a:rPr lang="en-US" altLang="en-US" sz="2400" dirty="0" smtClean="0"/>
              <a:t>.</a:t>
            </a:r>
          </a:p>
          <a:p>
            <a:pPr>
              <a:lnSpc>
                <a:spcPct val="90000"/>
              </a:lnSpc>
            </a:pPr>
            <a:r>
              <a:rPr lang="en-US" altLang="en-US" sz="2400" dirty="0" smtClean="0"/>
              <a:t>By using spent oil, diesel can be turned from a first to second generation fuel</a:t>
            </a:r>
            <a:endParaRPr lang="en-US" altLang="en-US" sz="2400" dirty="0"/>
          </a:p>
        </p:txBody>
      </p:sp>
      <p:sp>
        <p:nvSpPr>
          <p:cNvPr id="3" name="Rectangle 2"/>
          <p:cNvSpPr/>
          <p:nvPr/>
        </p:nvSpPr>
        <p:spPr>
          <a:xfrm>
            <a:off x="730766" y="5360835"/>
            <a:ext cx="10744200" cy="120032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r>
              <a:rPr lang="en-US" b="0" i="0" dirty="0">
                <a:solidFill>
                  <a:srgbClr val="000000"/>
                </a:solidFill>
                <a:effectLst/>
              </a:rPr>
              <a:t>Compared to conventional diesel processing, biodiesel requires additional processing and has a lower overall energy return. Energy return is one of the important parameters that enables engineers to evaluate the efficiency and viability of </a:t>
            </a:r>
            <a:r>
              <a:rPr lang="en-US" dirty="0">
                <a:solidFill>
                  <a:srgbClr val="000000"/>
                </a:solidFill>
              </a:rPr>
              <a:t>a</a:t>
            </a:r>
            <a:r>
              <a:rPr lang="en-US" b="0" i="0" dirty="0">
                <a:solidFill>
                  <a:srgbClr val="000000"/>
                </a:solidFill>
                <a:effectLst/>
              </a:rPr>
              <a:t> process. Energy return describes the amount one can gain from the production verses the amount of energy input. Biodiesel </a:t>
            </a:r>
            <a:r>
              <a:rPr lang="en-US" dirty="0">
                <a:solidFill>
                  <a:srgbClr val="000000"/>
                </a:solidFill>
              </a:rPr>
              <a:t>lags</a:t>
            </a:r>
            <a:r>
              <a:rPr lang="en-US" b="0" i="0" dirty="0">
                <a:solidFill>
                  <a:srgbClr val="000000"/>
                </a:solidFill>
                <a:effectLst/>
              </a:rPr>
              <a:t> far behind conventional diesel processing in this regard.</a:t>
            </a:r>
            <a:endParaRPr lang="en-US" dirty="0"/>
          </a:p>
        </p:txBody>
      </p:sp>
      <p:sp>
        <p:nvSpPr>
          <p:cNvPr id="2" name="Rectangle 1">
            <a:extLst>
              <a:ext uri="{FF2B5EF4-FFF2-40B4-BE49-F238E27FC236}">
                <a16:creationId xmlns:a16="http://schemas.microsoft.com/office/drawing/2014/main" id="{CB2ACD9D-3868-8346-8528-51317FAB3BA2}"/>
              </a:ext>
            </a:extLst>
          </p:cNvPr>
          <p:cNvSpPr/>
          <p:nvPr/>
        </p:nvSpPr>
        <p:spPr>
          <a:xfrm>
            <a:off x="105506" y="6556774"/>
            <a:ext cx="11072741" cy="276999"/>
          </a:xfrm>
          <a:prstGeom prst="rect">
            <a:avLst/>
          </a:prstGeom>
        </p:spPr>
        <p:txBody>
          <a:bodyPr wrap="square">
            <a:spAutoFit/>
          </a:bodyPr>
          <a:lstStyle/>
          <a:p>
            <a:r>
              <a:rPr lang="en-US" altLang="en-US" sz="1200" dirty="0">
                <a:solidFill>
                  <a:schemeClr val="bg1">
                    <a:lumMod val="50000"/>
                  </a:schemeClr>
                </a:solidFill>
              </a:rPr>
              <a:t>Source: National Biodiesel Board,” Lifecycle Summary,” </a:t>
            </a:r>
            <a:r>
              <a:rPr lang="en-US" altLang="en-US" sz="1200" i="1" dirty="0">
                <a:solidFill>
                  <a:schemeClr val="bg1">
                    <a:lumMod val="50000"/>
                  </a:schemeClr>
                </a:solidFill>
              </a:rPr>
              <a:t>available at</a:t>
            </a:r>
            <a:r>
              <a:rPr lang="en-US" altLang="en-US" sz="1200" dirty="0">
                <a:solidFill>
                  <a:schemeClr val="bg1">
                    <a:lumMod val="50000"/>
                  </a:schemeClr>
                </a:solidFill>
              </a:rPr>
              <a:t> http://</a:t>
            </a:r>
            <a:r>
              <a:rPr lang="en-US" altLang="en-US" sz="1200" dirty="0" err="1">
                <a:solidFill>
                  <a:schemeClr val="bg1">
                    <a:lumMod val="50000"/>
                  </a:schemeClr>
                </a:solidFill>
              </a:rPr>
              <a:t>www.nbb.org</a:t>
            </a:r>
            <a:r>
              <a:rPr lang="en-US" altLang="en-US" sz="1200" dirty="0">
                <a:solidFill>
                  <a:schemeClr val="bg1">
                    <a:lumMod val="50000"/>
                  </a:schemeClr>
                </a:solidFill>
              </a:rPr>
              <a:t>/</a:t>
            </a:r>
            <a:r>
              <a:rPr lang="en-US" altLang="en-US" sz="1200" dirty="0" err="1">
                <a:solidFill>
                  <a:schemeClr val="bg1">
                    <a:lumMod val="50000"/>
                  </a:schemeClr>
                </a:solidFill>
              </a:rPr>
              <a:t>pdf_files</a:t>
            </a:r>
            <a:r>
              <a:rPr lang="en-US" altLang="en-US" sz="1200" dirty="0">
                <a:solidFill>
                  <a:schemeClr val="bg1">
                    <a:lumMod val="50000"/>
                  </a:schemeClr>
                </a:solidFill>
              </a:rPr>
              <a:t>/</a:t>
            </a:r>
            <a:r>
              <a:rPr lang="en-US" altLang="en-US" sz="1200" dirty="0" err="1">
                <a:solidFill>
                  <a:schemeClr val="bg1">
                    <a:lumMod val="50000"/>
                  </a:schemeClr>
                </a:solidFill>
              </a:rPr>
              <a:t>fuelfactsheets</a:t>
            </a:r>
            <a:r>
              <a:rPr lang="en-US" altLang="en-US" sz="1200" dirty="0">
                <a:solidFill>
                  <a:schemeClr val="bg1">
                    <a:lumMod val="50000"/>
                  </a:schemeClr>
                </a:solidFill>
              </a:rPr>
              <a:t>/</a:t>
            </a:r>
            <a:r>
              <a:rPr lang="en-US" altLang="en-US" sz="1200" dirty="0" err="1">
                <a:solidFill>
                  <a:schemeClr val="bg1">
                    <a:lumMod val="50000"/>
                  </a:schemeClr>
                </a:solidFill>
              </a:rPr>
              <a:t>LifeCycle_Summary.PDF</a:t>
            </a:r>
            <a:endParaRPr lang="en-US" altLang="en-US" sz="1200" dirty="0">
              <a:solidFill>
                <a:schemeClr val="bg1">
                  <a:lumMod val="50000"/>
                </a:schemeClr>
              </a:solidFill>
            </a:endParaRPr>
          </a:p>
        </p:txBody>
      </p:sp>
    </p:spTree>
    <p:extLst>
      <p:ext uri="{BB962C8B-B14F-4D97-AF65-F5344CB8AC3E}">
        <p14:creationId xmlns:p14="http://schemas.microsoft.com/office/powerpoint/2010/main" val="16591528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75BDFD8-4B64-4B29-8048-99B1D368F0CA}"/>
              </a:ext>
            </a:extLst>
          </p:cNvPr>
          <p:cNvSpPr txBox="1"/>
          <p:nvPr/>
        </p:nvSpPr>
        <p:spPr>
          <a:xfrm>
            <a:off x="887699" y="1646608"/>
            <a:ext cx="7518340" cy="4832092"/>
          </a:xfrm>
          <a:prstGeom prst="rect">
            <a:avLst/>
          </a:prstGeom>
          <a:noFill/>
        </p:spPr>
        <p:txBody>
          <a:bodyPr wrap="none" rtlCol="0">
            <a:spAutoFit/>
          </a:bodyPr>
          <a:lstStyle/>
          <a:p>
            <a:pPr marL="514350" indent="-514350">
              <a:buFont typeface="+mj-lt"/>
              <a:buAutoNum type="arabicPeriod"/>
            </a:pPr>
            <a:r>
              <a:rPr lang="en-US" sz="2800" dirty="0"/>
              <a:t>Where does things come from</a:t>
            </a:r>
          </a:p>
          <a:p>
            <a:pPr marL="514350" indent="-514350">
              <a:buFont typeface="+mj-lt"/>
              <a:buAutoNum type="arabicPeriod"/>
            </a:pPr>
            <a:r>
              <a:rPr lang="en-US" sz="2800" dirty="0"/>
              <a:t>Fossil carbon</a:t>
            </a:r>
          </a:p>
          <a:p>
            <a:pPr marL="971550" lvl="1" indent="-514350">
              <a:buFont typeface="+mj-lt"/>
              <a:buAutoNum type="arabicPeriod"/>
            </a:pPr>
            <a:r>
              <a:rPr lang="en-US" sz="2800" dirty="0"/>
              <a:t>Gas</a:t>
            </a:r>
          </a:p>
          <a:p>
            <a:pPr marL="971550" lvl="1" indent="-514350">
              <a:buFont typeface="+mj-lt"/>
              <a:buAutoNum type="arabicPeriod"/>
            </a:pPr>
            <a:r>
              <a:rPr lang="en-US" sz="2800" dirty="0"/>
              <a:t>Oil</a:t>
            </a:r>
          </a:p>
          <a:p>
            <a:pPr marL="971550" lvl="1" indent="-514350">
              <a:buFont typeface="+mj-lt"/>
              <a:buAutoNum type="arabicPeriod"/>
            </a:pPr>
            <a:r>
              <a:rPr lang="en-US" sz="2800" dirty="0"/>
              <a:t>Coal</a:t>
            </a:r>
          </a:p>
          <a:p>
            <a:pPr marL="514350" indent="-514350">
              <a:buFont typeface="+mj-lt"/>
              <a:buAutoNum type="arabicPeriod"/>
            </a:pPr>
            <a:r>
              <a:rPr lang="en-US" sz="2800" dirty="0"/>
              <a:t>First, Second, and Third Generation </a:t>
            </a:r>
            <a:r>
              <a:rPr lang="en-US" sz="2800" dirty="0" err="1"/>
              <a:t>Feedstocks</a:t>
            </a:r>
            <a:endParaRPr lang="en-US" sz="2800" dirty="0"/>
          </a:p>
          <a:p>
            <a:pPr marL="971550" lvl="1" indent="-514350">
              <a:buFont typeface="+mj-lt"/>
              <a:buAutoNum type="arabicPeriod"/>
            </a:pPr>
            <a:r>
              <a:rPr lang="en-US" sz="2800" dirty="0"/>
              <a:t>Bioethanol</a:t>
            </a:r>
          </a:p>
          <a:p>
            <a:pPr marL="971550" lvl="1" indent="-514350">
              <a:buFont typeface="+mj-lt"/>
              <a:buAutoNum type="arabicPeriod"/>
            </a:pPr>
            <a:r>
              <a:rPr lang="en-US" sz="2800" dirty="0"/>
              <a:t>Ethanol from cellulose</a:t>
            </a:r>
          </a:p>
          <a:p>
            <a:pPr marL="971550" lvl="1" indent="-514350">
              <a:buFont typeface="+mj-lt"/>
              <a:buAutoNum type="arabicPeriod"/>
            </a:pPr>
            <a:r>
              <a:rPr lang="en-US" sz="2800" dirty="0"/>
              <a:t>Biodiesel</a:t>
            </a:r>
          </a:p>
          <a:p>
            <a:pPr marL="971550" lvl="1" indent="-514350">
              <a:buFont typeface="+mj-lt"/>
              <a:buAutoNum type="arabicPeriod"/>
            </a:pPr>
            <a:r>
              <a:rPr lang="en-US" sz="2800" dirty="0"/>
              <a:t>Biofuel from </a:t>
            </a:r>
            <a:r>
              <a:rPr lang="en-US" sz="2800" dirty="0" err="1"/>
              <a:t>algea</a:t>
            </a:r>
            <a:endParaRPr lang="en-US" sz="2800" dirty="0"/>
          </a:p>
          <a:p>
            <a:pPr marL="514350" indent="-514350">
              <a:buFont typeface="+mj-lt"/>
              <a:buAutoNum type="arabicPeriod"/>
            </a:pPr>
            <a:r>
              <a:rPr lang="en-US" sz="2800" dirty="0"/>
              <a:t>The Advantages and Drawbacks of Biofuel</a:t>
            </a:r>
          </a:p>
        </p:txBody>
      </p:sp>
      <p:sp>
        <p:nvSpPr>
          <p:cNvPr id="5" name="TextBox 4">
            <a:extLst>
              <a:ext uri="{FF2B5EF4-FFF2-40B4-BE49-F238E27FC236}">
                <a16:creationId xmlns:a16="http://schemas.microsoft.com/office/drawing/2014/main" id="{7374DC12-982D-428A-94EF-5FE58037DD06}"/>
              </a:ext>
            </a:extLst>
          </p:cNvPr>
          <p:cNvSpPr txBox="1"/>
          <p:nvPr/>
        </p:nvSpPr>
        <p:spPr>
          <a:xfrm>
            <a:off x="3785992" y="156411"/>
            <a:ext cx="4620047" cy="707886"/>
          </a:xfrm>
          <a:prstGeom prst="rect">
            <a:avLst/>
          </a:prstGeom>
          <a:noFill/>
        </p:spPr>
        <p:txBody>
          <a:bodyPr wrap="none" rtlCol="0">
            <a:spAutoFit/>
          </a:bodyPr>
          <a:lstStyle/>
          <a:p>
            <a:pPr algn="ctr"/>
            <a:r>
              <a:rPr lang="en-US" sz="4000" b="1"/>
              <a:t>Topics To Be Covered</a:t>
            </a:r>
            <a:endParaRPr lang="en-US" sz="4000" b="1" dirty="0"/>
          </a:p>
        </p:txBody>
      </p:sp>
    </p:spTree>
    <p:extLst>
      <p:ext uri="{BB962C8B-B14F-4D97-AF65-F5344CB8AC3E}">
        <p14:creationId xmlns:p14="http://schemas.microsoft.com/office/powerpoint/2010/main" val="34205621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418F29E8-67EF-471B-8662-EDE31592E850}"/>
              </a:ext>
            </a:extLst>
          </p:cNvPr>
          <p:cNvCxnSpPr>
            <a:cxnSpLocks/>
          </p:cNvCxnSpPr>
          <p:nvPr/>
        </p:nvCxnSpPr>
        <p:spPr>
          <a:xfrm>
            <a:off x="0" y="1137444"/>
            <a:ext cx="12192000" cy="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4" name="TextBox 3"/>
          <p:cNvSpPr txBox="1"/>
          <p:nvPr/>
        </p:nvSpPr>
        <p:spPr>
          <a:xfrm>
            <a:off x="609600" y="6581001"/>
            <a:ext cx="2395528" cy="276999"/>
          </a:xfrm>
          <a:prstGeom prst="rect">
            <a:avLst/>
          </a:prstGeom>
          <a:noFill/>
        </p:spPr>
        <p:txBody>
          <a:bodyPr wrap="none" rtlCol="0">
            <a:spAutoFit/>
          </a:bodyPr>
          <a:lstStyle/>
          <a:p>
            <a:r>
              <a:rPr lang="en-US" sz="1200" dirty="0">
                <a:solidFill>
                  <a:schemeClr val="bg1">
                    <a:lumMod val="50000"/>
                  </a:schemeClr>
                </a:solidFill>
              </a:rPr>
              <a:t>Retrieved: nancymeyersdesign.com</a:t>
            </a:r>
          </a:p>
        </p:txBody>
      </p:sp>
      <p:sp>
        <p:nvSpPr>
          <p:cNvPr id="2" name="Title 1"/>
          <p:cNvSpPr>
            <a:spLocks noGrp="1"/>
          </p:cNvSpPr>
          <p:nvPr>
            <p:ph type="title"/>
          </p:nvPr>
        </p:nvSpPr>
        <p:spPr>
          <a:xfrm>
            <a:off x="95250" y="170173"/>
            <a:ext cx="12001500" cy="707886"/>
          </a:xfrm>
        </p:spPr>
        <p:txBody>
          <a:bodyPr>
            <a:spAutoFit/>
          </a:bodyPr>
          <a:lstStyle/>
          <a:p>
            <a:pPr algn="ctr">
              <a:lnSpc>
                <a:spcPct val="100000"/>
              </a:lnSpc>
            </a:pPr>
            <a:r>
              <a:rPr lang="en-US" sz="4000" b="1" dirty="0">
                <a:latin typeface="+mn-lt"/>
              </a:rPr>
              <a:t>Steps Required to Produce Biofuel from Soybeans</a:t>
            </a:r>
          </a:p>
        </p:txBody>
      </p:sp>
      <p:pic>
        <p:nvPicPr>
          <p:cNvPr id="3074" name="Picture 2" descr="ig13.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6227" y="878059"/>
            <a:ext cx="11119546" cy="582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552070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2"/>
          <p:cNvSpPr>
            <a:spLocks noGrp="1" noChangeArrowheads="1"/>
          </p:cNvSpPr>
          <p:nvPr>
            <p:ph type="title"/>
          </p:nvPr>
        </p:nvSpPr>
        <p:spPr>
          <a:xfrm>
            <a:off x="1401535" y="254798"/>
            <a:ext cx="9388929" cy="646331"/>
          </a:xfrm>
        </p:spPr>
        <p:txBody>
          <a:bodyPr wrap="square">
            <a:spAutoFit/>
          </a:bodyPr>
          <a:lstStyle/>
          <a:p>
            <a:pPr algn="ctr"/>
            <a:r>
              <a:rPr lang="en-US" altLang="en-US" sz="4000" b="1" dirty="0">
                <a:latin typeface="+mn-lt"/>
              </a:rPr>
              <a:t>First </a:t>
            </a:r>
            <a:r>
              <a:rPr lang="en-US" altLang="en-US" sz="4000" b="1" dirty="0" smtClean="0">
                <a:latin typeface="+mn-lt"/>
              </a:rPr>
              <a:t>Generation bioethanol</a:t>
            </a:r>
            <a:endParaRPr lang="en-US" altLang="en-US" sz="4000" b="1" dirty="0">
              <a:latin typeface="+mn-lt"/>
            </a:endParaRPr>
          </a:p>
        </p:txBody>
      </p:sp>
      <p:sp>
        <p:nvSpPr>
          <p:cNvPr id="11267" name="Rectangle 3"/>
          <p:cNvSpPr>
            <a:spLocks noGrp="1" noChangeArrowheads="1"/>
          </p:cNvSpPr>
          <p:nvPr>
            <p:ph idx="1"/>
          </p:nvPr>
        </p:nvSpPr>
        <p:spPr>
          <a:xfrm>
            <a:off x="956580" y="1259185"/>
            <a:ext cx="10278837" cy="2139047"/>
          </a:xfrm>
        </p:spPr>
        <p:txBody>
          <a:bodyPr wrap="square">
            <a:spAutoFit/>
          </a:bodyPr>
          <a:lstStyle/>
          <a:p>
            <a:r>
              <a:rPr lang="en-US" altLang="en-US" sz="2400" dirty="0"/>
              <a:t>Grind up the feedstock so it can be easily and quickly processed. </a:t>
            </a:r>
          </a:p>
          <a:p>
            <a:r>
              <a:rPr lang="en-US" altLang="en-US" sz="2400" dirty="0"/>
              <a:t>Sugar is dissolved out of the material.</a:t>
            </a:r>
          </a:p>
          <a:p>
            <a:r>
              <a:rPr lang="en-US" altLang="en-US" sz="2400" dirty="0"/>
              <a:t>The sugar is fed to microbes that use it for food, producing ethanol and carbon dioxide in the process.</a:t>
            </a:r>
          </a:p>
          <a:p>
            <a:r>
              <a:rPr lang="en-US" altLang="en-US" sz="2400" dirty="0"/>
              <a:t>Purify the ethanol to desired concentration.</a:t>
            </a:r>
          </a:p>
        </p:txBody>
      </p:sp>
      <p:pic>
        <p:nvPicPr>
          <p:cNvPr id="4" name="Picture 3">
            <a:extLst>
              <a:ext uri="{FF2B5EF4-FFF2-40B4-BE49-F238E27FC236}">
                <a16:creationId xmlns:a16="http://schemas.microsoft.com/office/drawing/2014/main" id="{9232616A-7DAD-499F-81FC-75EAC0839EB6}"/>
              </a:ext>
            </a:extLst>
          </p:cNvPr>
          <p:cNvPicPr>
            <a:picLocks noChangeAspect="1"/>
          </p:cNvPicPr>
          <p:nvPr/>
        </p:nvPicPr>
        <p:blipFill>
          <a:blip r:embed="rId3"/>
          <a:stretch>
            <a:fillRect/>
          </a:stretch>
        </p:blipFill>
        <p:spPr>
          <a:xfrm>
            <a:off x="1164281" y="3479289"/>
            <a:ext cx="4385695" cy="2926081"/>
          </a:xfrm>
          <a:prstGeom prst="rect">
            <a:avLst/>
          </a:prstGeom>
        </p:spPr>
      </p:pic>
      <p:pic>
        <p:nvPicPr>
          <p:cNvPr id="6" name="Picture 5">
            <a:extLst>
              <a:ext uri="{FF2B5EF4-FFF2-40B4-BE49-F238E27FC236}">
                <a16:creationId xmlns:a16="http://schemas.microsoft.com/office/drawing/2014/main" id="{CA4BF566-A61E-43DA-93BA-3232F23D61C8}"/>
              </a:ext>
            </a:extLst>
          </p:cNvPr>
          <p:cNvPicPr>
            <a:picLocks noChangeAspect="1"/>
          </p:cNvPicPr>
          <p:nvPr/>
        </p:nvPicPr>
        <p:blipFill>
          <a:blip r:embed="rId4"/>
          <a:stretch>
            <a:fillRect/>
          </a:stretch>
        </p:blipFill>
        <p:spPr>
          <a:xfrm>
            <a:off x="6642024" y="3479289"/>
            <a:ext cx="4385695" cy="2926081"/>
          </a:xfrm>
          <a:prstGeom prst="rect">
            <a:avLst/>
          </a:prstGeom>
        </p:spPr>
      </p:pic>
      <p:sp>
        <p:nvSpPr>
          <p:cNvPr id="7" name="TextBox 6">
            <a:extLst>
              <a:ext uri="{FF2B5EF4-FFF2-40B4-BE49-F238E27FC236}">
                <a16:creationId xmlns:a16="http://schemas.microsoft.com/office/drawing/2014/main" id="{790C7B51-AF7D-47A9-A2DE-BC1AD5384B0E}"/>
              </a:ext>
            </a:extLst>
          </p:cNvPr>
          <p:cNvSpPr txBox="1"/>
          <p:nvPr/>
        </p:nvSpPr>
        <p:spPr>
          <a:xfrm>
            <a:off x="309489" y="6581001"/>
            <a:ext cx="8706294" cy="276999"/>
          </a:xfrm>
          <a:prstGeom prst="rect">
            <a:avLst/>
          </a:prstGeom>
          <a:noFill/>
        </p:spPr>
        <p:txBody>
          <a:bodyPr wrap="none" rtlCol="0">
            <a:spAutoFit/>
          </a:bodyPr>
          <a:lstStyle/>
          <a:p>
            <a:r>
              <a:rPr lang="en-US" sz="1200" dirty="0">
                <a:solidFill>
                  <a:schemeClr val="bg1">
                    <a:lumMod val="50000"/>
                  </a:schemeClr>
                </a:solidFill>
              </a:rPr>
              <a:t>Images: Wikipedia Commons, Corncobs, Author: Sam Fentress; Wikimedia Commons, Biofuel Pumps, Author: Mario Roberto Duran Ortiz</a:t>
            </a:r>
          </a:p>
        </p:txBody>
      </p:sp>
    </p:spTree>
    <p:extLst>
      <p:ext uri="{BB962C8B-B14F-4D97-AF65-F5344CB8AC3E}">
        <p14:creationId xmlns:p14="http://schemas.microsoft.com/office/powerpoint/2010/main" val="91183732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981200" y="1600200"/>
            <a:ext cx="7848600" cy="4873752"/>
          </a:xfrm>
        </p:spPr>
        <p:txBody>
          <a:bodyPr/>
          <a:lstStyle/>
          <a:p>
            <a:r>
              <a:rPr lang="en-CA" dirty="0" smtClean="0"/>
              <a:t>This biofuel can be generated from:</a:t>
            </a:r>
          </a:p>
          <a:p>
            <a:pPr lvl="1"/>
            <a:r>
              <a:rPr lang="en-CA" dirty="0" smtClean="0"/>
              <a:t>Sugar cane 		-&gt; Sugar</a:t>
            </a:r>
          </a:p>
          <a:p>
            <a:pPr lvl="1"/>
            <a:r>
              <a:rPr lang="en-CA" dirty="0" smtClean="0"/>
              <a:t>Corn </a:t>
            </a:r>
            <a:r>
              <a:rPr lang="en-CA" dirty="0"/>
              <a:t>	</a:t>
            </a:r>
            <a:r>
              <a:rPr lang="en-CA" dirty="0" smtClean="0"/>
              <a:t>		-&gt; Starch</a:t>
            </a:r>
          </a:p>
          <a:p>
            <a:pPr lvl="1"/>
            <a:r>
              <a:rPr lang="en-CA" dirty="0" err="1" smtClean="0"/>
              <a:t>Lignocellulosic</a:t>
            </a:r>
            <a:r>
              <a:rPr lang="en-CA" dirty="0" smtClean="0"/>
              <a:t> materials (waste or grasses) -&gt; Cellulose</a:t>
            </a:r>
            <a:endParaRPr lang="en-CA" dirty="0"/>
          </a:p>
        </p:txBody>
      </p:sp>
      <p:pic>
        <p:nvPicPr>
          <p:cNvPr id="7" name="Picture 6"/>
          <p:cNvPicPr>
            <a:picLocks noChangeAspect="1"/>
          </p:cNvPicPr>
          <p:nvPr/>
        </p:nvPicPr>
        <p:blipFill>
          <a:blip r:embed="rId2"/>
          <a:stretch>
            <a:fillRect/>
          </a:stretch>
        </p:blipFill>
        <p:spPr>
          <a:xfrm>
            <a:off x="9982199" y="1351561"/>
            <a:ext cx="2023675" cy="2369126"/>
          </a:xfrm>
          <a:prstGeom prst="rect">
            <a:avLst/>
          </a:prstGeom>
        </p:spPr>
      </p:pic>
      <p:pic>
        <p:nvPicPr>
          <p:cNvPr id="12" name="Picture 11"/>
          <p:cNvPicPr>
            <a:picLocks noChangeAspect="1"/>
          </p:cNvPicPr>
          <p:nvPr/>
        </p:nvPicPr>
        <p:blipFill>
          <a:blip r:embed="rId3"/>
          <a:stretch>
            <a:fillRect/>
          </a:stretch>
        </p:blipFill>
        <p:spPr>
          <a:xfrm>
            <a:off x="1828801" y="3352800"/>
            <a:ext cx="3968509" cy="2684336"/>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8350" y="3569873"/>
            <a:ext cx="4133850" cy="2362200"/>
          </a:xfrm>
          <a:prstGeom prst="rect">
            <a:avLst/>
          </a:prstGeom>
        </p:spPr>
      </p:pic>
      <p:sp>
        <p:nvSpPr>
          <p:cNvPr id="14" name="Rectangle 13"/>
          <p:cNvSpPr/>
          <p:nvPr/>
        </p:nvSpPr>
        <p:spPr>
          <a:xfrm>
            <a:off x="1633926" y="6263247"/>
            <a:ext cx="7738675" cy="523220"/>
          </a:xfrm>
          <a:prstGeom prst="rect">
            <a:avLst/>
          </a:prstGeom>
        </p:spPr>
        <p:txBody>
          <a:bodyPr wrap="square">
            <a:spAutoFit/>
          </a:bodyPr>
          <a:lstStyle/>
          <a:p>
            <a:r>
              <a:rPr lang="en-US" sz="1400" dirty="0"/>
              <a:t>http://www.cropenergies.com/en/Bioethanol/Markt/Dynamisches_Wachstum/</a:t>
            </a:r>
          </a:p>
          <a:p>
            <a:r>
              <a:rPr lang="en-US" sz="1400" dirty="0"/>
              <a:t>https://marketresearch.biz/report/bioethanol-market/</a:t>
            </a:r>
          </a:p>
        </p:txBody>
      </p:sp>
      <p:sp>
        <p:nvSpPr>
          <p:cNvPr id="10" name="AutoShape 2"/>
          <p:cNvSpPr>
            <a:spLocks noGrp="1" noChangeArrowheads="1"/>
          </p:cNvSpPr>
          <p:nvPr>
            <p:ph type="title"/>
          </p:nvPr>
        </p:nvSpPr>
        <p:spPr>
          <a:xfrm>
            <a:off x="1401535" y="254798"/>
            <a:ext cx="9388929" cy="646331"/>
          </a:xfrm>
        </p:spPr>
        <p:txBody>
          <a:bodyPr wrap="square">
            <a:spAutoFit/>
          </a:bodyPr>
          <a:lstStyle/>
          <a:p>
            <a:pPr algn="ctr"/>
            <a:r>
              <a:rPr lang="en-US" altLang="en-US" sz="4000" b="1" dirty="0">
                <a:latin typeface="+mn-lt"/>
              </a:rPr>
              <a:t>First </a:t>
            </a:r>
            <a:r>
              <a:rPr lang="en-US" altLang="en-US" sz="4000" b="1" dirty="0" smtClean="0">
                <a:latin typeface="+mn-lt"/>
              </a:rPr>
              <a:t>Generation bioethanol</a:t>
            </a:r>
            <a:endParaRPr lang="en-US" altLang="en-US" sz="4000" b="1" dirty="0">
              <a:latin typeface="+mn-lt"/>
            </a:endParaRPr>
          </a:p>
        </p:txBody>
      </p:sp>
    </p:spTree>
    <p:extLst>
      <p:ext uri="{BB962C8B-B14F-4D97-AF65-F5344CB8AC3E}">
        <p14:creationId xmlns:p14="http://schemas.microsoft.com/office/powerpoint/2010/main" val="74126661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Rectangle 5"/>
          <p:cNvSpPr>
            <a:spLocks noGrp="1" noChangeArrowheads="1"/>
          </p:cNvSpPr>
          <p:nvPr>
            <p:ph sz="quarter" idx="1"/>
          </p:nvPr>
        </p:nvSpPr>
        <p:spPr>
          <a:noFill/>
        </p:spPr>
        <p:txBody>
          <a:bodyPr/>
          <a:lstStyle/>
          <a:p>
            <a:pPr lvl="1" eaLnBrk="1" hangingPunct="1">
              <a:lnSpc>
                <a:spcPct val="80000"/>
              </a:lnSpc>
            </a:pPr>
            <a:r>
              <a:rPr lang="en-US" sz="1800" dirty="0"/>
              <a:t>Canes are crushed  -&gt; sugar juice</a:t>
            </a:r>
          </a:p>
          <a:p>
            <a:pPr lvl="1" eaLnBrk="1" hangingPunct="1">
              <a:lnSpc>
                <a:spcPct val="80000"/>
              </a:lnSpc>
            </a:pPr>
            <a:r>
              <a:rPr lang="en-US" sz="1800" dirty="0"/>
              <a:t>For ethanol the sugar juice is diluted into 20% solution and fermented (yeast) for 8 hours: 6-10% ethanol solution. The yeast is removed and either recycled or dried and used as animal feed.</a:t>
            </a:r>
          </a:p>
          <a:p>
            <a:pPr lvl="1" eaLnBrk="1" hangingPunct="1">
              <a:lnSpc>
                <a:spcPct val="80000"/>
              </a:lnSpc>
            </a:pPr>
            <a:r>
              <a:rPr lang="en-US" sz="1800" dirty="0"/>
              <a:t>The fibrous material left from the crusher is then used and burnt to provide electricity. </a:t>
            </a:r>
          </a:p>
          <a:p>
            <a:pPr lvl="1" eaLnBrk="1" hangingPunct="1">
              <a:lnSpc>
                <a:spcPct val="80000"/>
              </a:lnSpc>
            </a:pPr>
            <a:r>
              <a:rPr lang="en-US" sz="1800" dirty="0"/>
              <a:t>From that 95 or 100% ethanol can be obtained by distillation (or membrane-filtration). </a:t>
            </a:r>
          </a:p>
          <a:p>
            <a:pPr lvl="1" eaLnBrk="1" hangingPunct="1">
              <a:lnSpc>
                <a:spcPct val="80000"/>
              </a:lnSpc>
            </a:pPr>
            <a:r>
              <a:rPr lang="en-US" sz="1800" i="1" dirty="0"/>
              <a:t>For sugar production. the syrup can be filtered, condensed and sugar is recrystallized.</a:t>
            </a:r>
          </a:p>
          <a:p>
            <a:pPr lvl="1" eaLnBrk="1" hangingPunct="1">
              <a:lnSpc>
                <a:spcPct val="80000"/>
              </a:lnSpc>
            </a:pPr>
            <a:endParaRPr lang="en-US" sz="1800" dirty="0"/>
          </a:p>
          <a:p>
            <a:pPr lvl="1" eaLnBrk="1" hangingPunct="1">
              <a:lnSpc>
                <a:spcPct val="80000"/>
              </a:lnSpc>
            </a:pPr>
            <a:endParaRPr lang="en-US" sz="1800" dirty="0"/>
          </a:p>
          <a:p>
            <a:pPr lvl="1" eaLnBrk="1" hangingPunct="1">
              <a:lnSpc>
                <a:spcPct val="80000"/>
              </a:lnSpc>
            </a:pPr>
            <a:endParaRPr lang="en-US" sz="1800" dirty="0"/>
          </a:p>
          <a:p>
            <a:pPr lvl="1" eaLnBrk="1" hangingPunct="1">
              <a:lnSpc>
                <a:spcPct val="80000"/>
              </a:lnSpc>
            </a:pPr>
            <a:endParaRPr lang="en-US" sz="1800" dirty="0"/>
          </a:p>
        </p:txBody>
      </p:sp>
      <p:pic>
        <p:nvPicPr>
          <p:cNvPr id="8198" name="Picture 42" descr="image0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0419" y="4634761"/>
            <a:ext cx="3132137" cy="20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43"/>
          <p:cNvSpPr>
            <a:spLocks noChangeArrowheads="1"/>
          </p:cNvSpPr>
          <p:nvPr/>
        </p:nvSpPr>
        <p:spPr bwMode="auto">
          <a:xfrm>
            <a:off x="7134226" y="6254751"/>
            <a:ext cx="27358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r>
              <a:rPr lang="en-US" sz="1200" dirty="0"/>
              <a:t>Fibrous remains of processed sugarcane, called bagasse, are burned in Brazil to generate electricity </a:t>
            </a:r>
          </a:p>
        </p:txBody>
      </p:sp>
      <p:pic>
        <p:nvPicPr>
          <p:cNvPr id="9" name="Picture 44" descr="8526cov1_bagassecx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2592" y="4248727"/>
            <a:ext cx="2519363"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AutoShape 2"/>
          <p:cNvSpPr>
            <a:spLocks noGrp="1" noChangeArrowheads="1"/>
          </p:cNvSpPr>
          <p:nvPr>
            <p:ph type="title"/>
          </p:nvPr>
        </p:nvSpPr>
        <p:spPr>
          <a:xfrm>
            <a:off x="1401535" y="254798"/>
            <a:ext cx="9388929" cy="646331"/>
          </a:xfrm>
        </p:spPr>
        <p:txBody>
          <a:bodyPr wrap="square">
            <a:spAutoFit/>
          </a:bodyPr>
          <a:lstStyle/>
          <a:p>
            <a:pPr algn="ctr"/>
            <a:r>
              <a:rPr lang="en-US" altLang="en-US" sz="4000" b="1" dirty="0" smtClean="0">
                <a:latin typeface="+mn-lt"/>
              </a:rPr>
              <a:t>Bioethanol: the Brazilian case – from sugar</a:t>
            </a:r>
            <a:endParaRPr lang="en-US" altLang="en-US" sz="4000" b="1" dirty="0">
              <a:latin typeface="+mn-lt"/>
            </a:endParaRPr>
          </a:p>
        </p:txBody>
      </p:sp>
    </p:spTree>
    <p:extLst>
      <p:ext uri="{BB962C8B-B14F-4D97-AF65-F5344CB8AC3E}">
        <p14:creationId xmlns:p14="http://schemas.microsoft.com/office/powerpoint/2010/main" val="426176421"/>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Rectangle 5"/>
          <p:cNvSpPr>
            <a:spLocks noGrp="1" noChangeArrowheads="1"/>
          </p:cNvSpPr>
          <p:nvPr>
            <p:ph sz="quarter" idx="1"/>
          </p:nvPr>
        </p:nvSpPr>
        <p:spPr>
          <a:noFill/>
        </p:spPr>
        <p:txBody>
          <a:bodyPr/>
          <a:lstStyle/>
          <a:p>
            <a:pPr lvl="1" eaLnBrk="1" hangingPunct="1">
              <a:lnSpc>
                <a:spcPct val="80000"/>
              </a:lnSpc>
            </a:pPr>
            <a:r>
              <a:rPr lang="en-US" sz="2000" dirty="0"/>
              <a:t>A fermentation process</a:t>
            </a:r>
          </a:p>
          <a:p>
            <a:pPr lvl="2" eaLnBrk="1" hangingPunct="1">
              <a:lnSpc>
                <a:spcPct val="80000"/>
              </a:lnSpc>
            </a:pPr>
            <a:r>
              <a:rPr lang="en-US" dirty="0" smtClean="0"/>
              <a:t>In the example below, </a:t>
            </a:r>
            <a:r>
              <a:rPr lang="en-US" dirty="0" err="1" smtClean="0"/>
              <a:t>Nozoyme</a:t>
            </a:r>
            <a:r>
              <a:rPr lang="en-US" dirty="0" smtClean="0"/>
              <a:t> introduces a new enzyme able to prevent foaming (no more surfactant use)</a:t>
            </a:r>
          </a:p>
          <a:p>
            <a:pPr lvl="1" eaLnBrk="1" hangingPunct="1">
              <a:lnSpc>
                <a:spcPct val="80000"/>
              </a:lnSpc>
            </a:pPr>
            <a:endParaRPr lang="en-US" sz="1800" dirty="0"/>
          </a:p>
          <a:p>
            <a:pPr lvl="1" eaLnBrk="1" hangingPunct="1">
              <a:lnSpc>
                <a:spcPct val="80000"/>
              </a:lnSpc>
            </a:pPr>
            <a:endParaRPr lang="en-US" sz="1800" dirty="0"/>
          </a:p>
          <a:p>
            <a:pPr lvl="1" eaLnBrk="1" hangingPunct="1">
              <a:lnSpc>
                <a:spcPct val="80000"/>
              </a:lnSpc>
            </a:pPr>
            <a:endParaRPr lang="en-US" sz="1800" dirty="0"/>
          </a:p>
          <a:p>
            <a:pPr lvl="1" eaLnBrk="1" hangingPunct="1">
              <a:lnSpc>
                <a:spcPct val="80000"/>
              </a:lnSpc>
            </a:pPr>
            <a:endParaRPr lang="en-US" sz="18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3509" y="2619664"/>
            <a:ext cx="7844556" cy="3600450"/>
          </a:xfrm>
          <a:prstGeom prst="rect">
            <a:avLst/>
          </a:prstGeom>
        </p:spPr>
      </p:pic>
      <p:sp>
        <p:nvSpPr>
          <p:cNvPr id="5" name="Rectangle 4"/>
          <p:cNvSpPr/>
          <p:nvPr/>
        </p:nvSpPr>
        <p:spPr>
          <a:xfrm>
            <a:off x="1776412" y="6254750"/>
            <a:ext cx="8486776" cy="523220"/>
          </a:xfrm>
          <a:prstGeom prst="rect">
            <a:avLst/>
          </a:prstGeom>
        </p:spPr>
        <p:txBody>
          <a:bodyPr wrap="square">
            <a:spAutoFit/>
          </a:bodyPr>
          <a:lstStyle/>
          <a:p>
            <a:r>
              <a:rPr lang="en-US" sz="1400" dirty="0"/>
              <a:t>https://www.novozymes.com/en/news/news-archive/2016/11/launch-of-worlds-first-biological-foam-control-for-sugarcane-ethanol</a:t>
            </a:r>
          </a:p>
        </p:txBody>
      </p:sp>
      <p:sp>
        <p:nvSpPr>
          <p:cNvPr id="8" name="AutoShape 2"/>
          <p:cNvSpPr>
            <a:spLocks noGrp="1" noChangeArrowheads="1"/>
          </p:cNvSpPr>
          <p:nvPr>
            <p:ph type="title"/>
          </p:nvPr>
        </p:nvSpPr>
        <p:spPr>
          <a:xfrm>
            <a:off x="1401535" y="254798"/>
            <a:ext cx="9388929" cy="646331"/>
          </a:xfrm>
        </p:spPr>
        <p:txBody>
          <a:bodyPr wrap="square">
            <a:spAutoFit/>
          </a:bodyPr>
          <a:lstStyle/>
          <a:p>
            <a:pPr algn="ctr"/>
            <a:r>
              <a:rPr lang="en-US" altLang="en-US" sz="4000" b="1" dirty="0" smtClean="0">
                <a:latin typeface="+mn-lt"/>
              </a:rPr>
              <a:t>Bioethanol: the Brazilian case – from sugar</a:t>
            </a:r>
            <a:endParaRPr lang="en-US" altLang="en-US" sz="4000" b="1" dirty="0">
              <a:latin typeface="+mn-lt"/>
            </a:endParaRPr>
          </a:p>
        </p:txBody>
      </p:sp>
    </p:spTree>
    <p:extLst>
      <p:ext uri="{BB962C8B-B14F-4D97-AF65-F5344CB8AC3E}">
        <p14:creationId xmlns:p14="http://schemas.microsoft.com/office/powerpoint/2010/main" val="150355387"/>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Rectangle 5"/>
          <p:cNvSpPr>
            <a:spLocks noGrp="1" noChangeArrowheads="1"/>
          </p:cNvSpPr>
          <p:nvPr>
            <p:ph sz="quarter" idx="1"/>
          </p:nvPr>
        </p:nvSpPr>
        <p:spPr>
          <a:noFill/>
        </p:spPr>
        <p:txBody>
          <a:bodyPr/>
          <a:lstStyle/>
          <a:p>
            <a:pPr marL="731837" lvl="2" indent="0">
              <a:lnSpc>
                <a:spcPct val="80000"/>
              </a:lnSpc>
              <a:buNone/>
            </a:pPr>
            <a:endParaRPr lang="en-US" sz="1400" dirty="0"/>
          </a:p>
          <a:p>
            <a:pPr eaLnBrk="1" hangingPunct="1">
              <a:lnSpc>
                <a:spcPct val="80000"/>
              </a:lnSpc>
            </a:pPr>
            <a:r>
              <a:rPr lang="en-US" sz="2400" dirty="0"/>
              <a:t>Ethanol can be used directly as a </a:t>
            </a:r>
            <a:r>
              <a:rPr lang="en-US" sz="2400" b="1" dirty="0"/>
              <a:t>liquid fuel</a:t>
            </a:r>
            <a:r>
              <a:rPr lang="en-US" sz="2400" dirty="0"/>
              <a:t>:</a:t>
            </a:r>
          </a:p>
          <a:p>
            <a:pPr lvl="1" eaLnBrk="1" hangingPunct="1">
              <a:lnSpc>
                <a:spcPct val="80000"/>
              </a:lnSpc>
            </a:pPr>
            <a:r>
              <a:rPr lang="en-US" sz="2000" dirty="0"/>
              <a:t>Either mixed with normal gasoline: a blend can have up to 25% of ethanol (US)</a:t>
            </a:r>
          </a:p>
          <a:p>
            <a:pPr lvl="1" eaLnBrk="1" hangingPunct="1">
              <a:lnSpc>
                <a:spcPct val="80000"/>
              </a:lnSpc>
            </a:pPr>
            <a:r>
              <a:rPr lang="en-US" sz="2000" dirty="0"/>
              <a:t>Another strategy is to use 100% ethanol: it requires a special engine: 12.6% of transportation energy is made up with ethanol in Brazil (flex fuel technology)</a:t>
            </a:r>
          </a:p>
          <a:p>
            <a:pPr lvl="1" eaLnBrk="1" hangingPunct="1">
              <a:lnSpc>
                <a:spcPct val="80000"/>
              </a:lnSpc>
            </a:pPr>
            <a:endParaRPr lang="en-US" sz="1400" dirty="0"/>
          </a:p>
          <a:p>
            <a:pPr lvl="1" eaLnBrk="1" hangingPunct="1">
              <a:lnSpc>
                <a:spcPct val="80000"/>
              </a:lnSpc>
            </a:pPr>
            <a:endParaRPr lang="en-US" sz="14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2444" y="3696960"/>
            <a:ext cx="2331720" cy="1558013"/>
          </a:xfrm>
          <a:prstGeom prst="rect">
            <a:avLst/>
          </a:prstGeom>
        </p:spPr>
      </p:pic>
      <p:sp>
        <p:nvSpPr>
          <p:cNvPr id="3" name="TextBox 2"/>
          <p:cNvSpPr txBox="1"/>
          <p:nvPr/>
        </p:nvSpPr>
        <p:spPr>
          <a:xfrm>
            <a:off x="1726406" y="6400801"/>
            <a:ext cx="8536782" cy="307777"/>
          </a:xfrm>
          <a:prstGeom prst="rect">
            <a:avLst/>
          </a:prstGeom>
          <a:noFill/>
        </p:spPr>
        <p:txBody>
          <a:bodyPr wrap="square" rtlCol="0">
            <a:spAutoFit/>
          </a:bodyPr>
          <a:lstStyle/>
          <a:p>
            <a:r>
              <a:rPr lang="en-CA" sz="1400" dirty="0"/>
              <a:t>Source: Wikipedia, Ethanol fuel in Brazil - </a:t>
            </a:r>
            <a:r>
              <a:rPr lang="en-US" sz="1400" dirty="0"/>
              <a:t>Fuel Ethanol Market Analysis 2018 – 2025</a:t>
            </a:r>
            <a:r>
              <a:rPr lang="en-CA" sz="1400" dirty="0"/>
              <a:t>, Grand view research 2017.</a:t>
            </a:r>
          </a:p>
        </p:txBody>
      </p:sp>
      <p:sp>
        <p:nvSpPr>
          <p:cNvPr id="5" name="Rectangle 4"/>
          <p:cNvSpPr/>
          <p:nvPr/>
        </p:nvSpPr>
        <p:spPr>
          <a:xfrm>
            <a:off x="6934200" y="5316740"/>
            <a:ext cx="2819400" cy="738664"/>
          </a:xfrm>
          <a:prstGeom prst="rect">
            <a:avLst/>
          </a:prstGeom>
        </p:spPr>
        <p:txBody>
          <a:bodyPr wrap="square">
            <a:spAutoFit/>
          </a:bodyPr>
          <a:lstStyle/>
          <a:p>
            <a:r>
              <a:rPr lang="en-CA" sz="1400" dirty="0"/>
              <a:t> Petrobras gas station at São Paulo with dual fuel service, marked A for alcohol (ethanol) and G for gasoline</a:t>
            </a:r>
          </a:p>
        </p:txBody>
      </p:sp>
      <p:pic>
        <p:nvPicPr>
          <p:cNvPr id="7" name="Picture 6"/>
          <p:cNvPicPr>
            <a:picLocks noChangeAspect="1"/>
          </p:cNvPicPr>
          <p:nvPr/>
        </p:nvPicPr>
        <p:blipFill>
          <a:blip r:embed="rId4"/>
          <a:stretch>
            <a:fillRect/>
          </a:stretch>
        </p:blipFill>
        <p:spPr>
          <a:xfrm>
            <a:off x="9879496" y="1205949"/>
            <a:ext cx="2146300" cy="1609725"/>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2201" y="3898699"/>
            <a:ext cx="3638697" cy="2462213"/>
          </a:xfrm>
          <a:prstGeom prst="rect">
            <a:avLst/>
          </a:prstGeom>
        </p:spPr>
      </p:pic>
      <p:sp>
        <p:nvSpPr>
          <p:cNvPr id="6" name="Rectangle 5"/>
          <p:cNvSpPr/>
          <p:nvPr/>
        </p:nvSpPr>
        <p:spPr>
          <a:xfrm>
            <a:off x="2464970" y="3505200"/>
            <a:ext cx="3433156" cy="523220"/>
          </a:xfrm>
          <a:prstGeom prst="rect">
            <a:avLst/>
          </a:prstGeom>
        </p:spPr>
        <p:txBody>
          <a:bodyPr wrap="square">
            <a:spAutoFit/>
          </a:bodyPr>
          <a:lstStyle/>
          <a:p>
            <a:r>
              <a:rPr lang="en-US" sz="1400" b="1" dirty="0"/>
              <a:t>Global fuel ethanol market volume by application, 2016 (%)</a:t>
            </a:r>
            <a:endParaRPr lang="en-US" sz="1400" dirty="0"/>
          </a:p>
        </p:txBody>
      </p:sp>
      <p:sp>
        <p:nvSpPr>
          <p:cNvPr id="12" name="AutoShape 2"/>
          <p:cNvSpPr>
            <a:spLocks noGrp="1" noChangeArrowheads="1"/>
          </p:cNvSpPr>
          <p:nvPr>
            <p:ph type="title"/>
          </p:nvPr>
        </p:nvSpPr>
        <p:spPr>
          <a:xfrm>
            <a:off x="1401535" y="254798"/>
            <a:ext cx="9388929" cy="646331"/>
          </a:xfrm>
        </p:spPr>
        <p:txBody>
          <a:bodyPr wrap="square">
            <a:spAutoFit/>
          </a:bodyPr>
          <a:lstStyle/>
          <a:p>
            <a:pPr algn="ctr"/>
            <a:r>
              <a:rPr lang="en-US" altLang="en-US" sz="4000" b="1" dirty="0" smtClean="0">
                <a:latin typeface="+mn-lt"/>
              </a:rPr>
              <a:t>Bioethanol: the Brazilian case – from sugar</a:t>
            </a:r>
            <a:endParaRPr lang="en-US" altLang="en-US" sz="4000" b="1" dirty="0">
              <a:latin typeface="+mn-lt"/>
            </a:endParaRPr>
          </a:p>
        </p:txBody>
      </p:sp>
    </p:spTree>
    <p:extLst>
      <p:ext uri="{BB962C8B-B14F-4D97-AF65-F5344CB8AC3E}">
        <p14:creationId xmlns:p14="http://schemas.microsoft.com/office/powerpoint/2010/main" val="722034766"/>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Rectangle 5"/>
          <p:cNvSpPr>
            <a:spLocks noGrp="1" noChangeArrowheads="1"/>
          </p:cNvSpPr>
          <p:nvPr>
            <p:ph sz="quarter" idx="1"/>
          </p:nvPr>
        </p:nvSpPr>
        <p:spPr>
          <a:xfrm>
            <a:off x="838200" y="2312640"/>
            <a:ext cx="10515600" cy="4351338"/>
          </a:xfrm>
          <a:noFill/>
        </p:spPr>
        <p:txBody>
          <a:bodyPr/>
          <a:lstStyle/>
          <a:p>
            <a:pPr marL="731837" lvl="2" indent="0">
              <a:lnSpc>
                <a:spcPct val="80000"/>
              </a:lnSpc>
              <a:buNone/>
            </a:pPr>
            <a:endParaRPr lang="en-US" sz="1400" dirty="0"/>
          </a:p>
          <a:p>
            <a:pPr eaLnBrk="1" hangingPunct="1">
              <a:lnSpc>
                <a:spcPct val="80000"/>
              </a:lnSpc>
            </a:pPr>
            <a:r>
              <a:rPr lang="en-US" sz="2400" dirty="0"/>
              <a:t>Ethanol can be used directly as a </a:t>
            </a:r>
            <a:r>
              <a:rPr lang="en-US" sz="2400" b="1" dirty="0"/>
              <a:t>liquid fuel</a:t>
            </a:r>
            <a:r>
              <a:rPr lang="en-US" sz="2400" dirty="0"/>
              <a:t>:</a:t>
            </a:r>
          </a:p>
          <a:p>
            <a:pPr lvl="1" eaLnBrk="1" hangingPunct="1">
              <a:lnSpc>
                <a:spcPct val="80000"/>
              </a:lnSpc>
            </a:pPr>
            <a:r>
              <a:rPr lang="en-US" dirty="0"/>
              <a:t>Either mixed with normal gasoline: a blend can have up to 25% of ethanol (US)</a:t>
            </a:r>
          </a:p>
          <a:p>
            <a:pPr lvl="1" eaLnBrk="1" hangingPunct="1">
              <a:lnSpc>
                <a:spcPct val="80000"/>
              </a:lnSpc>
            </a:pPr>
            <a:r>
              <a:rPr lang="en-US" dirty="0"/>
              <a:t>Another strategy is to use 100% ethanol: it requires a special engine: 12.6% of transportation energy is made up with ethanol in Brazil (flex fuel technology)</a:t>
            </a:r>
          </a:p>
          <a:p>
            <a:pPr lvl="1" eaLnBrk="1" hangingPunct="1">
              <a:lnSpc>
                <a:spcPct val="80000"/>
              </a:lnSpc>
            </a:pPr>
            <a:r>
              <a:rPr lang="en-US" dirty="0"/>
              <a:t>The country has </a:t>
            </a:r>
            <a:r>
              <a:rPr lang="en-US" b="1" dirty="0"/>
              <a:t>reduced CO</a:t>
            </a:r>
            <a:r>
              <a:rPr lang="en-US" b="1" baseline="-25000" dirty="0"/>
              <a:t>2</a:t>
            </a:r>
            <a:r>
              <a:rPr lang="en-US" b="1" dirty="0"/>
              <a:t> emissions by more than 350 million tons </a:t>
            </a:r>
            <a:r>
              <a:rPr lang="en-US" dirty="0"/>
              <a:t>since the introduction of flex-fuel vehicles that can run on any combination of ethanol and gasoline. There are more than </a:t>
            </a:r>
            <a:r>
              <a:rPr lang="en-US" b="1" dirty="0"/>
              <a:t>26 million such vehicles in Brazil</a:t>
            </a:r>
            <a:r>
              <a:rPr lang="en-US" dirty="0"/>
              <a:t>.</a:t>
            </a:r>
          </a:p>
          <a:p>
            <a:pPr lvl="1" eaLnBrk="1" hangingPunct="1">
              <a:lnSpc>
                <a:spcPct val="80000"/>
              </a:lnSpc>
            </a:pPr>
            <a:endParaRPr lang="en-US" dirty="0" smtClean="0"/>
          </a:p>
        </p:txBody>
      </p:sp>
      <p:sp>
        <p:nvSpPr>
          <p:cNvPr id="3" name="TextBox 2"/>
          <p:cNvSpPr txBox="1"/>
          <p:nvPr/>
        </p:nvSpPr>
        <p:spPr>
          <a:xfrm>
            <a:off x="1726406" y="6400801"/>
            <a:ext cx="8536782" cy="307777"/>
          </a:xfrm>
          <a:prstGeom prst="rect">
            <a:avLst/>
          </a:prstGeom>
          <a:noFill/>
        </p:spPr>
        <p:txBody>
          <a:bodyPr wrap="square" rtlCol="0">
            <a:spAutoFit/>
          </a:bodyPr>
          <a:lstStyle/>
          <a:p>
            <a:r>
              <a:rPr lang="en-CA" sz="1400" dirty="0"/>
              <a:t>Source: </a:t>
            </a:r>
            <a:r>
              <a:rPr lang="en-US" sz="1400" dirty="0" err="1"/>
              <a:t>Novozyme</a:t>
            </a:r>
            <a:endParaRPr lang="en-CA" sz="1400" dirty="0"/>
          </a:p>
        </p:txBody>
      </p:sp>
      <p:pic>
        <p:nvPicPr>
          <p:cNvPr id="7" name="Picture 6"/>
          <p:cNvPicPr>
            <a:picLocks noChangeAspect="1"/>
          </p:cNvPicPr>
          <p:nvPr/>
        </p:nvPicPr>
        <p:blipFill>
          <a:blip r:embed="rId3"/>
          <a:stretch>
            <a:fillRect/>
          </a:stretch>
        </p:blipFill>
        <p:spPr>
          <a:xfrm>
            <a:off x="9889435" y="1205949"/>
            <a:ext cx="2146300" cy="1609725"/>
          </a:xfrm>
          <a:prstGeom prst="rect">
            <a:avLst/>
          </a:prstGeom>
        </p:spPr>
      </p:pic>
      <p:sp>
        <p:nvSpPr>
          <p:cNvPr id="8" name="AutoShape 2"/>
          <p:cNvSpPr>
            <a:spLocks noGrp="1" noChangeArrowheads="1"/>
          </p:cNvSpPr>
          <p:nvPr>
            <p:ph type="title"/>
          </p:nvPr>
        </p:nvSpPr>
        <p:spPr>
          <a:xfrm>
            <a:off x="1401535" y="254798"/>
            <a:ext cx="9388929" cy="646331"/>
          </a:xfrm>
        </p:spPr>
        <p:txBody>
          <a:bodyPr wrap="square">
            <a:spAutoFit/>
          </a:bodyPr>
          <a:lstStyle/>
          <a:p>
            <a:pPr algn="ctr"/>
            <a:r>
              <a:rPr lang="en-US" altLang="en-US" sz="4000" b="1" dirty="0" smtClean="0">
                <a:latin typeface="+mn-lt"/>
              </a:rPr>
              <a:t>Bioethanol: the Brazilian case – from sugar</a:t>
            </a:r>
            <a:endParaRPr lang="en-US" altLang="en-US" sz="4000" b="1" dirty="0">
              <a:latin typeface="+mn-lt"/>
            </a:endParaRPr>
          </a:p>
        </p:txBody>
      </p:sp>
    </p:spTree>
    <p:extLst>
      <p:ext uri="{BB962C8B-B14F-4D97-AF65-F5344CB8AC3E}">
        <p14:creationId xmlns:p14="http://schemas.microsoft.com/office/powerpoint/2010/main" val="3350524200"/>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5"/>
          <p:cNvSpPr>
            <a:spLocks noGrp="1" noChangeArrowheads="1"/>
          </p:cNvSpPr>
          <p:nvPr>
            <p:ph sz="quarter" idx="1"/>
          </p:nvPr>
        </p:nvSpPr>
        <p:spPr>
          <a:xfrm>
            <a:off x="1981200" y="1600200"/>
            <a:ext cx="6559550" cy="4873752"/>
          </a:xfrm>
          <a:noFill/>
        </p:spPr>
        <p:txBody>
          <a:bodyPr/>
          <a:lstStyle/>
          <a:p>
            <a:pPr lvl="1" eaLnBrk="1" hangingPunct="1">
              <a:lnSpc>
                <a:spcPct val="90000"/>
              </a:lnSpc>
            </a:pPr>
            <a:r>
              <a:rPr lang="en-US" sz="1800" dirty="0"/>
              <a:t>Ethanol is produced from cornstarch</a:t>
            </a:r>
          </a:p>
          <a:p>
            <a:pPr lvl="1" eaLnBrk="1" hangingPunct="1">
              <a:lnSpc>
                <a:spcPct val="90000"/>
              </a:lnSpc>
            </a:pPr>
            <a:r>
              <a:rPr lang="en-US" sz="1800" dirty="0"/>
              <a:t>Cornstarch need to be converted into glucose by enzymes: the process is less efficient</a:t>
            </a:r>
          </a:p>
          <a:p>
            <a:pPr lvl="1" eaLnBrk="1" hangingPunct="1">
              <a:lnSpc>
                <a:spcPct val="90000"/>
              </a:lnSpc>
            </a:pPr>
            <a:endParaRPr lang="en-US" sz="1800" dirty="0"/>
          </a:p>
        </p:txBody>
      </p:sp>
      <p:pic>
        <p:nvPicPr>
          <p:cNvPr id="9220" name="Picture 9" descr="corn_fie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8314" y="2887664"/>
            <a:ext cx="2143125"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Image 12" descr="FT_Starch_logo.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3101975"/>
            <a:ext cx="1785938"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Flèche droite 13"/>
          <p:cNvSpPr/>
          <p:nvPr/>
        </p:nvSpPr>
        <p:spPr>
          <a:xfrm>
            <a:off x="4024313" y="3673475"/>
            <a:ext cx="785812" cy="571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5" name="Flèche droite 14"/>
          <p:cNvSpPr/>
          <p:nvPr/>
        </p:nvSpPr>
        <p:spPr>
          <a:xfrm>
            <a:off x="7754938" y="3697288"/>
            <a:ext cx="785812" cy="571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pic>
        <p:nvPicPr>
          <p:cNvPr id="9226" name="Image 15" descr="starch.jpg"/>
          <p:cNvPicPr>
            <a:picLocks noChangeAspect="1"/>
          </p:cNvPicPr>
          <p:nvPr/>
        </p:nvPicPr>
        <p:blipFill>
          <a:blip r:embed="rId5">
            <a:extLst>
              <a:ext uri="{28A0092B-C50C-407E-A947-70E740481C1C}">
                <a14:useLocalDpi xmlns:a14="http://schemas.microsoft.com/office/drawing/2010/main" val="0"/>
              </a:ext>
            </a:extLst>
          </a:blip>
          <a:srcRect b="51282"/>
          <a:stretch>
            <a:fillRect/>
          </a:stretch>
        </p:blipFill>
        <p:spPr bwMode="auto">
          <a:xfrm>
            <a:off x="5953126" y="2601913"/>
            <a:ext cx="1592263" cy="103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7" name="Image 16" descr="starch2.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810126" y="4959350"/>
            <a:ext cx="2797175" cy="167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8" name="Image 17" descr="Glucose.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739189" y="3459164"/>
            <a:ext cx="1500187"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Flèche droite 18"/>
          <p:cNvSpPr/>
          <p:nvPr/>
        </p:nvSpPr>
        <p:spPr>
          <a:xfrm rot="5400000">
            <a:off x="9274969" y="4423569"/>
            <a:ext cx="785812" cy="571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pic>
        <p:nvPicPr>
          <p:cNvPr id="9230" name="Image 19" descr="enz_makes_corn_starch_into_sugar.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382000" y="601663"/>
            <a:ext cx="1714500" cy="245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1" name="Rectangle 20"/>
          <p:cNvSpPr>
            <a:spLocks noChangeArrowheads="1"/>
          </p:cNvSpPr>
          <p:nvPr/>
        </p:nvSpPr>
        <p:spPr bwMode="auto">
          <a:xfrm>
            <a:off x="8289926" y="2959100"/>
            <a:ext cx="16914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i="1"/>
              <a:t>From Novozyme</a:t>
            </a:r>
            <a:endParaRPr lang="en-CA" i="1"/>
          </a:p>
        </p:txBody>
      </p:sp>
      <p:pic>
        <p:nvPicPr>
          <p:cNvPr id="9232" name="Picture 11" descr="C:\Users\Audrey\AppData\Local\Microsoft\Windows\Temporary Internet Files\Content.IE5\AYO4OEN6\MCj04040770000[1].wm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096376" y="5283200"/>
            <a:ext cx="1281113"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780405" y="4952484"/>
            <a:ext cx="1200200" cy="369332"/>
          </a:xfrm>
          <a:prstGeom prst="rect">
            <a:avLst/>
          </a:prstGeom>
        </p:spPr>
        <p:txBody>
          <a:bodyPr wrap="none">
            <a:spAutoFit/>
          </a:bodyPr>
          <a:lstStyle/>
          <a:p>
            <a:r>
              <a:rPr lang="en-US" dirty="0"/>
              <a:t>Cornstarch</a:t>
            </a:r>
          </a:p>
        </p:txBody>
      </p:sp>
      <p:sp>
        <p:nvSpPr>
          <p:cNvPr id="17" name="Rectangle 16"/>
          <p:cNvSpPr/>
          <p:nvPr/>
        </p:nvSpPr>
        <p:spPr>
          <a:xfrm>
            <a:off x="8581906" y="4060309"/>
            <a:ext cx="707758" cy="369332"/>
          </a:xfrm>
          <a:prstGeom prst="rect">
            <a:avLst/>
          </a:prstGeom>
        </p:spPr>
        <p:txBody>
          <a:bodyPr wrap="none">
            <a:spAutoFit/>
          </a:bodyPr>
          <a:lstStyle/>
          <a:p>
            <a:r>
              <a:rPr lang="en-US" dirty="0"/>
              <a:t>Sugar</a:t>
            </a:r>
          </a:p>
        </p:txBody>
      </p:sp>
      <p:sp>
        <p:nvSpPr>
          <p:cNvPr id="18" name="Rectangle 17"/>
          <p:cNvSpPr/>
          <p:nvPr/>
        </p:nvSpPr>
        <p:spPr>
          <a:xfrm>
            <a:off x="8481869" y="5186704"/>
            <a:ext cx="900118" cy="369332"/>
          </a:xfrm>
          <a:prstGeom prst="rect">
            <a:avLst/>
          </a:prstGeom>
        </p:spPr>
        <p:txBody>
          <a:bodyPr wrap="none">
            <a:spAutoFit/>
          </a:bodyPr>
          <a:lstStyle/>
          <a:p>
            <a:r>
              <a:rPr lang="en-US" dirty="0"/>
              <a:t>Ethanol</a:t>
            </a:r>
          </a:p>
        </p:txBody>
      </p:sp>
      <p:sp>
        <p:nvSpPr>
          <p:cNvPr id="20" name="AutoShape 2"/>
          <p:cNvSpPr>
            <a:spLocks noGrp="1" noChangeArrowheads="1"/>
          </p:cNvSpPr>
          <p:nvPr>
            <p:ph type="title"/>
          </p:nvPr>
        </p:nvSpPr>
        <p:spPr>
          <a:xfrm>
            <a:off x="1401535" y="254798"/>
            <a:ext cx="9388929" cy="646331"/>
          </a:xfrm>
        </p:spPr>
        <p:txBody>
          <a:bodyPr wrap="square">
            <a:spAutoFit/>
          </a:bodyPr>
          <a:lstStyle/>
          <a:p>
            <a:pPr algn="ctr"/>
            <a:r>
              <a:rPr lang="en-US" altLang="en-US" sz="4000" b="1" dirty="0" smtClean="0">
                <a:latin typeface="+mn-lt"/>
              </a:rPr>
              <a:t>Bioethanol: the US case – from starch</a:t>
            </a:r>
            <a:endParaRPr lang="en-US" altLang="en-US" sz="4000" b="1" dirty="0">
              <a:latin typeface="+mn-lt"/>
            </a:endParaRPr>
          </a:p>
        </p:txBody>
      </p:sp>
    </p:spTree>
    <p:extLst>
      <p:ext uri="{BB962C8B-B14F-4D97-AF65-F5344CB8AC3E}">
        <p14:creationId xmlns:p14="http://schemas.microsoft.com/office/powerpoint/2010/main" val="232231600"/>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1600201"/>
            <a:ext cx="5181600" cy="3761205"/>
          </a:xfrm>
          <a:prstGeom prst="rect">
            <a:avLst/>
          </a:prstGeom>
        </p:spPr>
      </p:pic>
      <p:sp>
        <p:nvSpPr>
          <p:cNvPr id="10243" name="Rectangle 5"/>
          <p:cNvSpPr>
            <a:spLocks noGrp="1" noChangeArrowheads="1"/>
          </p:cNvSpPr>
          <p:nvPr>
            <p:ph sz="quarter" idx="1"/>
          </p:nvPr>
        </p:nvSpPr>
        <p:spPr>
          <a:xfrm>
            <a:off x="1828800" y="1600200"/>
            <a:ext cx="3733800" cy="4873752"/>
          </a:xfrm>
          <a:noFill/>
        </p:spPr>
        <p:txBody>
          <a:bodyPr/>
          <a:lstStyle/>
          <a:p>
            <a:pPr lvl="1" eaLnBrk="1" hangingPunct="1">
              <a:lnSpc>
                <a:spcPct val="90000"/>
              </a:lnSpc>
            </a:pPr>
            <a:r>
              <a:rPr lang="en-US" sz="1800" dirty="0"/>
              <a:t>To provide energy for the USA society, the surface necessary to plant with corn is… the whole surface of the USA.</a:t>
            </a:r>
          </a:p>
          <a:p>
            <a:pPr lvl="1" eaLnBrk="1" hangingPunct="1">
              <a:lnSpc>
                <a:spcPct val="90000"/>
              </a:lnSpc>
            </a:pPr>
            <a:r>
              <a:rPr lang="en-US" sz="1800" dirty="0"/>
              <a:t>Bioethanol from corn is controversial: scientists (Pimentel and others) claim that bioethanol from corn costs more energy to produce than the energy it delivers… Is it really worth then?</a:t>
            </a:r>
          </a:p>
          <a:p>
            <a:pPr lvl="1" eaLnBrk="1" hangingPunct="1">
              <a:lnSpc>
                <a:spcPct val="90000"/>
              </a:lnSpc>
            </a:pPr>
            <a:r>
              <a:rPr lang="en-US" sz="1800" dirty="0"/>
              <a:t>Since 2004/5, George Bush has launched a program dedicated to bioethanol from corn.</a:t>
            </a:r>
          </a:p>
          <a:p>
            <a:pPr lvl="1" eaLnBrk="1" hangingPunct="1">
              <a:lnSpc>
                <a:spcPct val="90000"/>
              </a:lnSpc>
            </a:pPr>
            <a:endParaRPr lang="en-US" sz="1800" dirty="0"/>
          </a:p>
        </p:txBody>
      </p:sp>
      <p:sp>
        <p:nvSpPr>
          <p:cNvPr id="7" name="AutoShape 2"/>
          <p:cNvSpPr>
            <a:spLocks noGrp="1" noChangeArrowheads="1"/>
          </p:cNvSpPr>
          <p:nvPr>
            <p:ph type="title"/>
          </p:nvPr>
        </p:nvSpPr>
        <p:spPr>
          <a:xfrm>
            <a:off x="1401535" y="254798"/>
            <a:ext cx="9388929" cy="646331"/>
          </a:xfrm>
        </p:spPr>
        <p:txBody>
          <a:bodyPr wrap="square">
            <a:spAutoFit/>
          </a:bodyPr>
          <a:lstStyle/>
          <a:p>
            <a:pPr algn="ctr"/>
            <a:r>
              <a:rPr lang="en-US" altLang="en-US" sz="4000" b="1" dirty="0" smtClean="0">
                <a:latin typeface="+mn-lt"/>
              </a:rPr>
              <a:t>Bioethanol: the US case – from starch</a:t>
            </a:r>
            <a:endParaRPr lang="en-US" altLang="en-US" sz="4000" b="1" dirty="0">
              <a:latin typeface="+mn-lt"/>
            </a:endParaRPr>
          </a:p>
        </p:txBody>
      </p:sp>
    </p:spTree>
    <p:extLst>
      <p:ext uri="{BB962C8B-B14F-4D97-AF65-F5344CB8AC3E}">
        <p14:creationId xmlns:p14="http://schemas.microsoft.com/office/powerpoint/2010/main" val="1511872690"/>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5"/>
          <p:cNvSpPr>
            <a:spLocks noGrp="1" noChangeArrowheads="1"/>
          </p:cNvSpPr>
          <p:nvPr>
            <p:ph sz="quarter" idx="1"/>
          </p:nvPr>
        </p:nvSpPr>
        <p:spPr>
          <a:xfrm>
            <a:off x="1981200" y="1600200"/>
            <a:ext cx="8001000" cy="4873752"/>
          </a:xfrm>
          <a:noFill/>
        </p:spPr>
        <p:txBody>
          <a:bodyPr/>
          <a:lstStyle/>
          <a:p>
            <a:pPr eaLnBrk="1" hangingPunct="1">
              <a:lnSpc>
                <a:spcPct val="90000"/>
              </a:lnSpc>
            </a:pPr>
            <a:r>
              <a:rPr lang="en-CA" sz="2600" dirty="0"/>
              <a:t>Bioethanol pushed the demand for U.S. corn</a:t>
            </a:r>
            <a:endParaRPr lang="en-US" sz="18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1700" y="2403079"/>
            <a:ext cx="4319588" cy="3239691"/>
          </a:xfrm>
          <a:prstGeom prst="rect">
            <a:avLst/>
          </a:prstGeom>
        </p:spPr>
      </p:pic>
      <p:sp>
        <p:nvSpPr>
          <p:cNvPr id="4" name="TextBox 3"/>
          <p:cNvSpPr txBox="1"/>
          <p:nvPr/>
        </p:nvSpPr>
        <p:spPr>
          <a:xfrm>
            <a:off x="5981701" y="2134058"/>
            <a:ext cx="2108269" cy="369332"/>
          </a:xfrm>
          <a:prstGeom prst="rect">
            <a:avLst/>
          </a:prstGeom>
          <a:noFill/>
        </p:spPr>
        <p:txBody>
          <a:bodyPr wrap="none" rtlCol="0">
            <a:spAutoFit/>
          </a:bodyPr>
          <a:lstStyle/>
          <a:p>
            <a:r>
              <a:rPr lang="en-CA" dirty="0"/>
              <a:t>Million tonnes/year</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1670" y="2819400"/>
            <a:ext cx="4239249" cy="2060456"/>
          </a:xfrm>
          <a:prstGeom prst="rect">
            <a:avLst/>
          </a:prstGeom>
        </p:spPr>
      </p:pic>
      <p:sp>
        <p:nvSpPr>
          <p:cNvPr id="8" name="TextBox 7"/>
          <p:cNvSpPr txBox="1"/>
          <p:nvPr/>
        </p:nvSpPr>
        <p:spPr>
          <a:xfrm>
            <a:off x="1713309" y="6471766"/>
            <a:ext cx="8536782" cy="307777"/>
          </a:xfrm>
          <a:prstGeom prst="rect">
            <a:avLst/>
          </a:prstGeom>
          <a:noFill/>
        </p:spPr>
        <p:txBody>
          <a:bodyPr wrap="square" rtlCol="0">
            <a:spAutoFit/>
          </a:bodyPr>
          <a:lstStyle/>
          <a:p>
            <a:r>
              <a:rPr lang="en-US" sz="1400" dirty="0"/>
              <a:t>Fuel Ethanol Market Analysis 2018 – 2025</a:t>
            </a:r>
            <a:r>
              <a:rPr lang="en-CA" sz="1400" dirty="0"/>
              <a:t>, Grand view research 2017.</a:t>
            </a:r>
          </a:p>
        </p:txBody>
      </p:sp>
      <p:sp>
        <p:nvSpPr>
          <p:cNvPr id="10" name="AutoShape 2"/>
          <p:cNvSpPr>
            <a:spLocks noGrp="1" noChangeArrowheads="1"/>
          </p:cNvSpPr>
          <p:nvPr>
            <p:ph type="title"/>
          </p:nvPr>
        </p:nvSpPr>
        <p:spPr>
          <a:xfrm>
            <a:off x="1401535" y="254798"/>
            <a:ext cx="9388929" cy="646331"/>
          </a:xfrm>
        </p:spPr>
        <p:txBody>
          <a:bodyPr wrap="square">
            <a:spAutoFit/>
          </a:bodyPr>
          <a:lstStyle/>
          <a:p>
            <a:pPr algn="ctr"/>
            <a:r>
              <a:rPr lang="en-US" altLang="en-US" sz="4000" b="1" dirty="0" smtClean="0">
                <a:latin typeface="+mn-lt"/>
              </a:rPr>
              <a:t>Bioethanol: the US case – from starch</a:t>
            </a:r>
            <a:endParaRPr lang="en-US" altLang="en-US" sz="4000" b="1" dirty="0">
              <a:latin typeface="+mn-lt"/>
            </a:endParaRPr>
          </a:p>
        </p:txBody>
      </p:sp>
    </p:spTree>
    <p:extLst>
      <p:ext uri="{BB962C8B-B14F-4D97-AF65-F5344CB8AC3E}">
        <p14:creationId xmlns:p14="http://schemas.microsoft.com/office/powerpoint/2010/main" val="2535221242"/>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a:spLocks noGrp="1"/>
          </p:cNvSpPr>
          <p:nvPr>
            <p:ph sz="quarter" idx="1"/>
          </p:nvPr>
        </p:nvSpPr>
        <p:spPr>
          <a:xfrm>
            <a:off x="2152650" y="1825625"/>
            <a:ext cx="7886700" cy="4351338"/>
          </a:xfrm>
        </p:spPr>
        <p:txBody>
          <a:bodyPr/>
          <a:lstStyle/>
          <a:p>
            <a:r>
              <a:rPr lang="en-US" dirty="0"/>
              <a:t> </a:t>
            </a:r>
          </a:p>
        </p:txBody>
      </p:sp>
      <p:pic>
        <p:nvPicPr>
          <p:cNvPr id="10" name="Picture 2" descr="For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555291"/>
            <a:ext cx="2819400" cy="196132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4"/>
          <a:stretch>
            <a:fillRect/>
          </a:stretch>
        </p:blipFill>
        <p:spPr>
          <a:xfrm>
            <a:off x="1524000" y="5114926"/>
            <a:ext cx="2628900" cy="1743075"/>
          </a:xfrm>
          <a:prstGeom prst="rect">
            <a:avLst/>
          </a:prstGeom>
        </p:spPr>
      </p:pic>
      <p:pic>
        <p:nvPicPr>
          <p:cNvPr id="12" name="Picture 4" descr="Image result for faun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3274681"/>
            <a:ext cx="2628900" cy="203301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Image result for super pi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73247" y="4858928"/>
            <a:ext cx="3717925" cy="1691808"/>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6313528" y="6595646"/>
            <a:ext cx="3522503" cy="338554"/>
          </a:xfrm>
          <a:prstGeom prst="rect">
            <a:avLst/>
          </a:prstGeom>
        </p:spPr>
        <p:txBody>
          <a:bodyPr wrap="none">
            <a:spAutoFit/>
          </a:bodyPr>
          <a:lstStyle/>
          <a:p>
            <a:r>
              <a:rPr lang="en-US" sz="1600" dirty="0" err="1"/>
              <a:t>Fimiston</a:t>
            </a:r>
            <a:r>
              <a:rPr lang="en-US" sz="1600" dirty="0"/>
              <a:t> Open Pit (Gold mine, Australia)</a:t>
            </a:r>
          </a:p>
        </p:txBody>
      </p:sp>
      <p:pic>
        <p:nvPicPr>
          <p:cNvPr id="17" name="Picture 12" descr="phot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02591" y="1936215"/>
            <a:ext cx="3484466" cy="2296897"/>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6271258" y="1351440"/>
            <a:ext cx="3921900" cy="584775"/>
          </a:xfrm>
          <a:prstGeom prst="rect">
            <a:avLst/>
          </a:prstGeom>
        </p:spPr>
        <p:txBody>
          <a:bodyPr wrap="square">
            <a:spAutoFit/>
          </a:bodyPr>
          <a:lstStyle/>
          <a:p>
            <a:r>
              <a:rPr lang="en-US" sz="1600" dirty="0"/>
              <a:t>Brine pools (Lithium mine, </a:t>
            </a:r>
            <a:r>
              <a:rPr lang="en-US" sz="1600" dirty="0" err="1"/>
              <a:t>Soquimich</a:t>
            </a:r>
            <a:r>
              <a:rPr lang="en-US" sz="1600" dirty="0"/>
              <a:t>, Atacama, Chile)</a:t>
            </a:r>
          </a:p>
        </p:txBody>
      </p:sp>
      <p:sp>
        <p:nvSpPr>
          <p:cNvPr id="19" name="Rectangle 18"/>
          <p:cNvSpPr/>
          <p:nvPr/>
        </p:nvSpPr>
        <p:spPr>
          <a:xfrm>
            <a:off x="5581436" y="3677936"/>
            <a:ext cx="765146"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vs</a:t>
            </a:r>
          </a:p>
        </p:txBody>
      </p:sp>
      <p:sp>
        <p:nvSpPr>
          <p:cNvPr id="20" name="TextBox 19"/>
          <p:cNvSpPr txBox="1"/>
          <p:nvPr/>
        </p:nvSpPr>
        <p:spPr>
          <a:xfrm>
            <a:off x="1676400" y="3942006"/>
            <a:ext cx="11430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a:t>Biomass</a:t>
            </a:r>
          </a:p>
        </p:txBody>
      </p:sp>
      <p:sp>
        <p:nvSpPr>
          <p:cNvPr id="21" name="TextBox 20"/>
          <p:cNvSpPr txBox="1"/>
          <p:nvPr/>
        </p:nvSpPr>
        <p:spPr>
          <a:xfrm>
            <a:off x="7010400" y="4382355"/>
            <a:ext cx="22860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a:t>Mined materials</a:t>
            </a:r>
          </a:p>
        </p:txBody>
      </p:sp>
      <p:sp>
        <p:nvSpPr>
          <p:cNvPr id="22" name="Rectangle 2"/>
          <p:cNvSpPr>
            <a:spLocks noChangeArrowheads="1"/>
          </p:cNvSpPr>
          <p:nvPr/>
        </p:nvSpPr>
        <p:spPr bwMode="auto">
          <a:xfrm>
            <a:off x="2351088" y="115889"/>
            <a:ext cx="284379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dirty="0">
                <a:solidFill>
                  <a:schemeClr val="bg1"/>
                </a:solidFill>
              </a:rPr>
              <a:t>CHEM 512: Heterogeneous catalysis</a:t>
            </a:r>
          </a:p>
        </p:txBody>
      </p:sp>
      <p:sp>
        <p:nvSpPr>
          <p:cNvPr id="23" name="Title 1"/>
          <p:cNvSpPr>
            <a:spLocks noGrp="1"/>
          </p:cNvSpPr>
          <p:nvPr>
            <p:ph type="title"/>
          </p:nvPr>
        </p:nvSpPr>
        <p:spPr>
          <a:xfrm>
            <a:off x="2124229" y="207050"/>
            <a:ext cx="7937346" cy="707886"/>
          </a:xfrm>
        </p:spPr>
        <p:txBody>
          <a:bodyPr wrap="square">
            <a:spAutoFit/>
          </a:bodyPr>
          <a:lstStyle/>
          <a:p>
            <a:pPr algn="ctr">
              <a:lnSpc>
                <a:spcPct val="100000"/>
              </a:lnSpc>
            </a:pPr>
            <a:r>
              <a:rPr lang="en-US" sz="4000" b="1" dirty="0">
                <a:latin typeface="+mn-lt"/>
              </a:rPr>
              <a:t>Where does stuff come?</a:t>
            </a:r>
          </a:p>
        </p:txBody>
      </p:sp>
    </p:spTree>
    <p:extLst>
      <p:ext uri="{BB962C8B-B14F-4D97-AF65-F5344CB8AC3E}">
        <p14:creationId xmlns:p14="http://schemas.microsoft.com/office/powerpoint/2010/main" val="410047584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839020" y="1276156"/>
            <a:ext cx="4448464" cy="867930"/>
          </a:xfrm>
        </p:spPr>
        <p:txBody>
          <a:bodyPr>
            <a:spAutoFit/>
          </a:bodyPr>
          <a:lstStyle/>
          <a:p>
            <a:pPr algn="ctr"/>
            <a:r>
              <a:rPr lang="en-US" altLang="en-US" sz="2800" dirty="0">
                <a:latin typeface="+mn-lt"/>
              </a:rPr>
              <a:t>Environmental Consequences per Unit Energy</a:t>
            </a:r>
          </a:p>
        </p:txBody>
      </p:sp>
      <p:pic>
        <p:nvPicPr>
          <p:cNvPr id="19459" name="Picture 3"/>
          <p:cNvPicPr>
            <a:picLocks noGrp="1" noChangeAspect="1" noChangeArrowheads="1"/>
          </p:cNvPicPr>
          <p:nvPr>
            <p:ph idx="1"/>
          </p:nvPr>
        </p:nvPicPr>
        <p:blipFill rotWithShape="1">
          <a:blip r:embed="rId2" cstate="screen">
            <a:extLst>
              <a:ext uri="{28A0092B-C50C-407E-A947-70E740481C1C}">
                <a14:useLocalDpi xmlns:a14="http://schemas.microsoft.com/office/drawing/2010/main"/>
              </a:ext>
            </a:extLst>
          </a:blip>
          <a:srcRect l="4489" t="2126" b="1209"/>
          <a:stretch/>
        </p:blipFill>
        <p:spPr>
          <a:xfrm>
            <a:off x="865727" y="2144086"/>
            <a:ext cx="6525857" cy="3780282"/>
          </a:xfrm>
          <a:noFill/>
          <a:ln/>
        </p:spPr>
      </p:pic>
      <p:sp>
        <p:nvSpPr>
          <p:cNvPr id="4" name="Rectangle 2"/>
          <p:cNvSpPr txBox="1">
            <a:spLocks noChangeArrowheads="1"/>
          </p:cNvSpPr>
          <p:nvPr/>
        </p:nvSpPr>
        <p:spPr>
          <a:xfrm>
            <a:off x="7260777" y="1276156"/>
            <a:ext cx="4430862" cy="867930"/>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2800" dirty="0">
                <a:latin typeface="+mn-lt"/>
              </a:rPr>
              <a:t>Greenhouse Gas Emissions per Unit Energy</a:t>
            </a:r>
          </a:p>
        </p:txBody>
      </p:sp>
      <p:pic>
        <p:nvPicPr>
          <p:cNvPr id="5"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4427" t="2713" r="7769" b="1670"/>
          <a:stretch/>
        </p:blipFill>
        <p:spPr>
          <a:xfrm>
            <a:off x="7702250" y="2179941"/>
            <a:ext cx="3452932" cy="3879675"/>
          </a:xfrm>
          <a:prstGeom prst="rect">
            <a:avLst/>
          </a:prstGeom>
          <a:noFill/>
          <a:ln/>
        </p:spPr>
      </p:pic>
      <p:sp>
        <p:nvSpPr>
          <p:cNvPr id="2" name="TextBox 1"/>
          <p:cNvSpPr txBox="1"/>
          <p:nvPr/>
        </p:nvSpPr>
        <p:spPr>
          <a:xfrm>
            <a:off x="2235778" y="5969000"/>
            <a:ext cx="3785754" cy="646331"/>
          </a:xfrm>
          <a:prstGeom prst="rect">
            <a:avLst/>
          </a:prstGeom>
          <a:noFill/>
        </p:spPr>
        <p:txBody>
          <a:bodyPr wrap="square" rtlCol="0">
            <a:spAutoFit/>
          </a:bodyPr>
          <a:lstStyle/>
          <a:p>
            <a:pPr algn="ctr"/>
            <a:r>
              <a:rPr lang="en-US" dirty="0"/>
              <a:t>Soybean biodiesel needs less fertilizer and pesticide than corn ethanol.</a:t>
            </a:r>
          </a:p>
        </p:txBody>
      </p:sp>
      <p:sp>
        <p:nvSpPr>
          <p:cNvPr id="3" name="TextBox 2"/>
          <p:cNvSpPr txBox="1"/>
          <p:nvPr/>
        </p:nvSpPr>
        <p:spPr>
          <a:xfrm>
            <a:off x="7702250" y="5969000"/>
            <a:ext cx="3547917" cy="646331"/>
          </a:xfrm>
          <a:prstGeom prst="rect">
            <a:avLst/>
          </a:prstGeom>
          <a:noFill/>
        </p:spPr>
        <p:txBody>
          <a:bodyPr wrap="square" rtlCol="0">
            <a:spAutoFit/>
          </a:bodyPr>
          <a:lstStyle/>
          <a:p>
            <a:pPr algn="ctr"/>
            <a:r>
              <a:rPr lang="en-US" dirty="0"/>
              <a:t>Soybean biodiesel produces significantly less green house gas.</a:t>
            </a:r>
          </a:p>
        </p:txBody>
      </p:sp>
      <p:sp>
        <p:nvSpPr>
          <p:cNvPr id="6" name="TextBox 5">
            <a:extLst>
              <a:ext uri="{FF2B5EF4-FFF2-40B4-BE49-F238E27FC236}">
                <a16:creationId xmlns:a16="http://schemas.microsoft.com/office/drawing/2014/main" id="{DF31EB4E-51DB-4D13-AA60-13534939DCFB}"/>
              </a:ext>
            </a:extLst>
          </p:cNvPr>
          <p:cNvSpPr txBox="1"/>
          <p:nvPr/>
        </p:nvSpPr>
        <p:spPr>
          <a:xfrm>
            <a:off x="1636514" y="187350"/>
            <a:ext cx="8964698" cy="707886"/>
          </a:xfrm>
          <a:prstGeom prst="rect">
            <a:avLst/>
          </a:prstGeom>
          <a:noFill/>
        </p:spPr>
        <p:txBody>
          <a:bodyPr wrap="none" rtlCol="0">
            <a:spAutoFit/>
          </a:bodyPr>
          <a:lstStyle/>
          <a:p>
            <a:pPr algn="ctr"/>
            <a:r>
              <a:rPr lang="en-US" sz="4000" b="1" dirty="0"/>
              <a:t>Comparing </a:t>
            </a:r>
            <a:r>
              <a:rPr lang="en-US" sz="4000" b="1" dirty="0" smtClean="0"/>
              <a:t>corn bioethanol and biodiesel</a:t>
            </a:r>
            <a:endParaRPr lang="en-US" sz="4000" b="1" dirty="0"/>
          </a:p>
        </p:txBody>
      </p:sp>
      <p:sp>
        <p:nvSpPr>
          <p:cNvPr id="9" name="Rectangle 4">
            <a:extLst>
              <a:ext uri="{FF2B5EF4-FFF2-40B4-BE49-F238E27FC236}">
                <a16:creationId xmlns:a16="http://schemas.microsoft.com/office/drawing/2014/main" id="{0C5BDFD9-893F-9740-9AF3-9150ADE57601}"/>
              </a:ext>
            </a:extLst>
          </p:cNvPr>
          <p:cNvSpPr>
            <a:spLocks noChangeArrowheads="1"/>
          </p:cNvSpPr>
          <p:nvPr/>
        </p:nvSpPr>
        <p:spPr bwMode="auto">
          <a:xfrm>
            <a:off x="0" y="6506074"/>
            <a:ext cx="740558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omic Sans MS" charset="0"/>
                <a:ea typeface="ＭＳ Ｐゴシック" charset="-128"/>
              </a:defRPr>
            </a:lvl1pPr>
            <a:lvl2pPr marL="742950" indent="-285750">
              <a:defRPr sz="3200">
                <a:solidFill>
                  <a:schemeClr val="tx1"/>
                </a:solidFill>
                <a:latin typeface="Comic Sans MS" charset="0"/>
                <a:ea typeface="ＭＳ Ｐゴシック" charset="-128"/>
              </a:defRPr>
            </a:lvl2pPr>
            <a:lvl3pPr marL="1143000" indent="-228600">
              <a:defRPr sz="3200">
                <a:solidFill>
                  <a:schemeClr val="tx1"/>
                </a:solidFill>
                <a:latin typeface="Comic Sans MS" charset="0"/>
                <a:ea typeface="ＭＳ Ｐゴシック" charset="-128"/>
              </a:defRPr>
            </a:lvl3pPr>
            <a:lvl4pPr marL="1600200" indent="-228600">
              <a:defRPr sz="3200">
                <a:solidFill>
                  <a:schemeClr val="tx1"/>
                </a:solidFill>
                <a:latin typeface="Comic Sans MS" charset="0"/>
                <a:ea typeface="ＭＳ Ｐゴシック" charset="-128"/>
              </a:defRPr>
            </a:lvl4pPr>
            <a:lvl5pPr marL="2057400" indent="-228600">
              <a:defRPr sz="3200">
                <a:solidFill>
                  <a:schemeClr val="tx1"/>
                </a:solidFill>
                <a:latin typeface="Comic Sans MS" charset="0"/>
                <a:ea typeface="ＭＳ Ｐゴシック" charset="-128"/>
              </a:defRPr>
            </a:lvl5pPr>
            <a:lvl6pPr marL="2514600" indent="-228600" eaLnBrk="0" fontAlgn="base" hangingPunct="0">
              <a:spcBef>
                <a:spcPct val="0"/>
              </a:spcBef>
              <a:spcAft>
                <a:spcPct val="0"/>
              </a:spcAft>
              <a:defRPr sz="3200">
                <a:solidFill>
                  <a:schemeClr val="tx1"/>
                </a:solidFill>
                <a:latin typeface="Comic Sans MS" charset="0"/>
                <a:ea typeface="ＭＳ Ｐゴシック" charset="-128"/>
              </a:defRPr>
            </a:lvl6pPr>
            <a:lvl7pPr marL="2971800" indent="-228600" eaLnBrk="0" fontAlgn="base" hangingPunct="0">
              <a:spcBef>
                <a:spcPct val="0"/>
              </a:spcBef>
              <a:spcAft>
                <a:spcPct val="0"/>
              </a:spcAft>
              <a:defRPr sz="3200">
                <a:solidFill>
                  <a:schemeClr val="tx1"/>
                </a:solidFill>
                <a:latin typeface="Comic Sans MS" charset="0"/>
                <a:ea typeface="ＭＳ Ｐゴシック" charset="-128"/>
              </a:defRPr>
            </a:lvl7pPr>
            <a:lvl8pPr marL="3429000" indent="-228600" eaLnBrk="0" fontAlgn="base" hangingPunct="0">
              <a:spcBef>
                <a:spcPct val="0"/>
              </a:spcBef>
              <a:spcAft>
                <a:spcPct val="0"/>
              </a:spcAft>
              <a:defRPr sz="3200">
                <a:solidFill>
                  <a:schemeClr val="tx1"/>
                </a:solidFill>
                <a:latin typeface="Comic Sans MS" charset="0"/>
                <a:ea typeface="ＭＳ Ｐゴシック" charset="-128"/>
              </a:defRPr>
            </a:lvl8pPr>
            <a:lvl9pPr marL="3886200" indent="-228600" eaLnBrk="0" fontAlgn="base" hangingPunct="0">
              <a:spcBef>
                <a:spcPct val="0"/>
              </a:spcBef>
              <a:spcAft>
                <a:spcPct val="0"/>
              </a:spcAft>
              <a:defRPr sz="3200">
                <a:solidFill>
                  <a:schemeClr val="tx1"/>
                </a:solidFill>
                <a:latin typeface="Comic Sans MS" charset="0"/>
                <a:ea typeface="ＭＳ Ｐゴシック" charset="-128"/>
              </a:defRPr>
            </a:lvl9pPr>
          </a:lstStyle>
          <a:p>
            <a:r>
              <a:rPr lang="en-US" altLang="en-US" sz="1400" dirty="0">
                <a:solidFill>
                  <a:schemeClr val="bg1">
                    <a:lumMod val="50000"/>
                  </a:schemeClr>
                </a:solidFill>
                <a:latin typeface="+mn-lt"/>
              </a:rPr>
              <a:t>Data of Lee et al. and Muir et al, collated in </a:t>
            </a:r>
            <a:r>
              <a:rPr lang="en-US" altLang="en-US" sz="1400" dirty="0" err="1">
                <a:solidFill>
                  <a:schemeClr val="bg1">
                    <a:lumMod val="50000"/>
                  </a:schemeClr>
                </a:solidFill>
                <a:latin typeface="+mn-lt"/>
              </a:rPr>
              <a:t>Gressel</a:t>
            </a:r>
            <a:r>
              <a:rPr lang="ja-JP" altLang="en-US" sz="1400">
                <a:solidFill>
                  <a:schemeClr val="bg1">
                    <a:lumMod val="50000"/>
                  </a:schemeClr>
                </a:solidFill>
                <a:latin typeface="+mn-lt"/>
              </a:rPr>
              <a:t>“</a:t>
            </a:r>
            <a:r>
              <a:rPr lang="en-US" altLang="ja-JP" sz="1400" dirty="0">
                <a:solidFill>
                  <a:schemeClr val="bg1">
                    <a:lumMod val="50000"/>
                  </a:schemeClr>
                </a:solidFill>
                <a:latin typeface="+mn-lt"/>
              </a:rPr>
              <a:t>Genetic Glass Ceilings,  Hopkins, 2007</a:t>
            </a:r>
            <a:endParaRPr lang="en-US" altLang="en-US" sz="1400" dirty="0">
              <a:solidFill>
                <a:schemeClr val="bg1">
                  <a:lumMod val="50000"/>
                </a:schemeClr>
              </a:solidFill>
              <a:latin typeface="+mn-lt"/>
            </a:endParaRPr>
          </a:p>
        </p:txBody>
      </p:sp>
    </p:spTree>
    <p:extLst>
      <p:ext uri="{BB962C8B-B14F-4D97-AF65-F5344CB8AC3E}">
        <p14:creationId xmlns:p14="http://schemas.microsoft.com/office/powerpoint/2010/main" val="359273263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3"/>
          <p:cNvSpPr>
            <a:spLocks noGrp="1" noChangeArrowheads="1"/>
          </p:cNvSpPr>
          <p:nvPr>
            <p:ph idx="1"/>
          </p:nvPr>
        </p:nvSpPr>
        <p:spPr>
          <a:xfrm>
            <a:off x="965745" y="1593362"/>
            <a:ext cx="10426155" cy="4001095"/>
          </a:xfrm>
        </p:spPr>
        <p:txBody>
          <a:bodyPr wrap="square">
            <a:spAutoFit/>
          </a:bodyPr>
          <a:lstStyle/>
          <a:p>
            <a:pPr marL="274320" indent="-274320">
              <a:lnSpc>
                <a:spcPct val="100000"/>
              </a:lnSpc>
              <a:spcBef>
                <a:spcPts val="1200"/>
              </a:spcBef>
            </a:pPr>
            <a:r>
              <a:rPr lang="en-US" altLang="en-US" dirty="0"/>
              <a:t>To fill up an average 25 gallon SUV gas tank with ethanol requires the same amount of grain as it takes to feed 1 person for 1 year. </a:t>
            </a:r>
          </a:p>
          <a:p>
            <a:pPr marL="274320" indent="-274320">
              <a:lnSpc>
                <a:spcPct val="100000"/>
              </a:lnSpc>
              <a:spcBef>
                <a:spcPts val="1200"/>
              </a:spcBef>
            </a:pPr>
            <a:r>
              <a:rPr lang="en-US" altLang="en-US" dirty="0"/>
              <a:t>Every person in the U.S. uses 500 gallons of gasoline per year.</a:t>
            </a:r>
          </a:p>
          <a:p>
            <a:pPr marL="274320" indent="-274320">
              <a:lnSpc>
                <a:spcPct val="100000"/>
              </a:lnSpc>
              <a:spcBef>
                <a:spcPts val="1200"/>
              </a:spcBef>
            </a:pPr>
            <a:r>
              <a:rPr lang="en-US" altLang="en-US" dirty="0"/>
              <a:t>That means that each year, every person in the U.S. would use enough gasoline to feed 20 people for one year. </a:t>
            </a:r>
          </a:p>
          <a:p>
            <a:pPr marL="274320" indent="-274320">
              <a:lnSpc>
                <a:spcPct val="100000"/>
              </a:lnSpc>
              <a:spcBef>
                <a:spcPts val="1200"/>
              </a:spcBef>
            </a:pPr>
            <a:r>
              <a:rPr lang="en-US" altLang="en-US" dirty="0"/>
              <a:t>There are 300 million people in the U.S. – if each person was using enough food to feed 20 people to run their cars, that alone would require enough grain to feed 6 billion people.</a:t>
            </a:r>
          </a:p>
        </p:txBody>
      </p:sp>
      <p:sp>
        <p:nvSpPr>
          <p:cNvPr id="3" name="Rectangle 2"/>
          <p:cNvSpPr/>
          <p:nvPr/>
        </p:nvSpPr>
        <p:spPr>
          <a:xfrm>
            <a:off x="2779579" y="198993"/>
            <a:ext cx="6633932" cy="707886"/>
          </a:xfrm>
          <a:prstGeom prst="rect">
            <a:avLst/>
          </a:prstGeom>
        </p:spPr>
        <p:txBody>
          <a:bodyPr wrap="none">
            <a:spAutoFit/>
          </a:bodyPr>
          <a:lstStyle/>
          <a:p>
            <a:pPr algn="ctr"/>
            <a:r>
              <a:rPr lang="en-US" altLang="en-US" sz="4000" b="1" dirty="0">
                <a:latin typeface="+mn-lt"/>
              </a:rPr>
              <a:t>Food verses Biofuel: The Math</a:t>
            </a:r>
          </a:p>
        </p:txBody>
      </p:sp>
    </p:spTree>
    <p:extLst>
      <p:ext uri="{BB962C8B-B14F-4D97-AF65-F5344CB8AC3E}">
        <p14:creationId xmlns:p14="http://schemas.microsoft.com/office/powerpoint/2010/main" val="160061326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8306" name="Object 2"/>
          <p:cNvGraphicFramePr>
            <a:graphicFrameLocks noChangeAspect="1"/>
          </p:cNvGraphicFramePr>
          <p:nvPr>
            <p:extLst>
              <p:ext uri="{D42A27DB-BD31-4B8C-83A1-F6EECF244321}">
                <p14:modId xmlns:p14="http://schemas.microsoft.com/office/powerpoint/2010/main" val="508391470"/>
              </p:ext>
            </p:extLst>
          </p:nvPr>
        </p:nvGraphicFramePr>
        <p:xfrm>
          <a:off x="1359317" y="1328058"/>
          <a:ext cx="7941129" cy="5294086"/>
        </p:xfrm>
        <a:graphic>
          <a:graphicData uri="http://schemas.openxmlformats.org/presentationml/2006/ole">
            <mc:AlternateContent xmlns:mc="http://schemas.openxmlformats.org/markup-compatibility/2006">
              <mc:Choice xmlns:v="urn:schemas-microsoft-com:vml" Requires="v">
                <p:oleObj spid="_x0000_s5225" name="Photo Editor Photo" r:id="rId3" imgW="22628571" imgH="15085714" progId="MSPhotoEd.3">
                  <p:embed/>
                </p:oleObj>
              </mc:Choice>
              <mc:Fallback>
                <p:oleObj name="Photo Editor Photo" r:id="rId3" imgW="22628571" imgH="15085714"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9317" y="1328058"/>
                        <a:ext cx="7941129" cy="5294086"/>
                      </a:xfrm>
                      <a:prstGeom prst="rect">
                        <a:avLst/>
                      </a:prstGeom>
                      <a:noFill/>
                      <a:ln>
                        <a:noFill/>
                      </a:ln>
                      <a:effectLst/>
                      <a:extLst/>
                    </p:spPr>
                  </p:pic>
                </p:oleObj>
              </mc:Fallback>
            </mc:AlternateContent>
          </a:graphicData>
        </a:graphic>
      </p:graphicFrame>
      <p:sp>
        <p:nvSpPr>
          <p:cNvPr id="98307" name="Rectangle 3"/>
          <p:cNvSpPr>
            <a:spLocks noGrp="1" noChangeArrowheads="1"/>
          </p:cNvSpPr>
          <p:nvPr>
            <p:ph type="title"/>
          </p:nvPr>
        </p:nvSpPr>
        <p:spPr>
          <a:xfrm>
            <a:off x="2638390" y="57613"/>
            <a:ext cx="6917871" cy="990015"/>
          </a:xfrm>
        </p:spPr>
        <p:txBody>
          <a:bodyPr>
            <a:spAutoFit/>
          </a:bodyPr>
          <a:lstStyle/>
          <a:p>
            <a:pPr algn="ctr">
              <a:lnSpc>
                <a:spcPts val="3500"/>
              </a:lnSpc>
            </a:pPr>
            <a:r>
              <a:rPr lang="en-US" altLang="en-US" sz="3600" b="1" dirty="0">
                <a:latin typeface="+mn-lt"/>
              </a:rPr>
              <a:t>Ethanol Supply: The Effect on Corn Supply and on Gasoline Supply</a:t>
            </a:r>
          </a:p>
        </p:txBody>
      </p:sp>
    </p:spTree>
    <p:extLst>
      <p:ext uri="{BB962C8B-B14F-4D97-AF65-F5344CB8AC3E}">
        <p14:creationId xmlns:p14="http://schemas.microsoft.com/office/powerpoint/2010/main" val="205648196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Box 4"/>
          <p:cNvSpPr txBox="1">
            <a:spLocks noChangeArrowheads="1"/>
          </p:cNvSpPr>
          <p:nvPr/>
        </p:nvSpPr>
        <p:spPr bwMode="auto">
          <a:xfrm>
            <a:off x="962193" y="1359818"/>
            <a:ext cx="10696407" cy="52014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200">
                <a:solidFill>
                  <a:schemeClr val="tx1"/>
                </a:solidFill>
                <a:latin typeface="Comic Sans MS" charset="0"/>
                <a:ea typeface="ＭＳ Ｐゴシック" charset="-128"/>
              </a:defRPr>
            </a:lvl1pPr>
            <a:lvl2pPr marL="742950" indent="-285750">
              <a:defRPr sz="3200">
                <a:solidFill>
                  <a:schemeClr val="tx1"/>
                </a:solidFill>
                <a:latin typeface="Comic Sans MS" charset="0"/>
                <a:ea typeface="ＭＳ Ｐゴシック" charset="-128"/>
              </a:defRPr>
            </a:lvl2pPr>
            <a:lvl3pPr marL="1143000" indent="-228600">
              <a:defRPr sz="3200">
                <a:solidFill>
                  <a:schemeClr val="tx1"/>
                </a:solidFill>
                <a:latin typeface="Comic Sans MS" charset="0"/>
                <a:ea typeface="ＭＳ Ｐゴシック" charset="-128"/>
              </a:defRPr>
            </a:lvl3pPr>
            <a:lvl4pPr marL="1600200" indent="-228600">
              <a:defRPr sz="3200">
                <a:solidFill>
                  <a:schemeClr val="tx1"/>
                </a:solidFill>
                <a:latin typeface="Comic Sans MS" charset="0"/>
                <a:ea typeface="ＭＳ Ｐゴシック" charset="-128"/>
              </a:defRPr>
            </a:lvl4pPr>
            <a:lvl5pPr marL="2057400" indent="-228600">
              <a:defRPr sz="3200">
                <a:solidFill>
                  <a:schemeClr val="tx1"/>
                </a:solidFill>
                <a:latin typeface="Comic Sans MS" charset="0"/>
                <a:ea typeface="ＭＳ Ｐゴシック" charset="-128"/>
              </a:defRPr>
            </a:lvl5pPr>
            <a:lvl6pPr marL="2514600" indent="-228600" eaLnBrk="0" fontAlgn="base" hangingPunct="0">
              <a:spcBef>
                <a:spcPct val="0"/>
              </a:spcBef>
              <a:spcAft>
                <a:spcPct val="0"/>
              </a:spcAft>
              <a:defRPr sz="3200">
                <a:solidFill>
                  <a:schemeClr val="tx1"/>
                </a:solidFill>
                <a:latin typeface="Comic Sans MS" charset="0"/>
                <a:ea typeface="ＭＳ Ｐゴシック" charset="-128"/>
              </a:defRPr>
            </a:lvl6pPr>
            <a:lvl7pPr marL="2971800" indent="-228600" eaLnBrk="0" fontAlgn="base" hangingPunct="0">
              <a:spcBef>
                <a:spcPct val="0"/>
              </a:spcBef>
              <a:spcAft>
                <a:spcPct val="0"/>
              </a:spcAft>
              <a:defRPr sz="3200">
                <a:solidFill>
                  <a:schemeClr val="tx1"/>
                </a:solidFill>
                <a:latin typeface="Comic Sans MS" charset="0"/>
                <a:ea typeface="ＭＳ Ｐゴシック" charset="-128"/>
              </a:defRPr>
            </a:lvl7pPr>
            <a:lvl8pPr marL="3429000" indent="-228600" eaLnBrk="0" fontAlgn="base" hangingPunct="0">
              <a:spcBef>
                <a:spcPct val="0"/>
              </a:spcBef>
              <a:spcAft>
                <a:spcPct val="0"/>
              </a:spcAft>
              <a:defRPr sz="3200">
                <a:solidFill>
                  <a:schemeClr val="tx1"/>
                </a:solidFill>
                <a:latin typeface="Comic Sans MS" charset="0"/>
                <a:ea typeface="ＭＳ Ｐゴシック" charset="-128"/>
              </a:defRPr>
            </a:lvl8pPr>
            <a:lvl9pPr marL="3886200" indent="-228600" eaLnBrk="0" fontAlgn="base" hangingPunct="0">
              <a:spcBef>
                <a:spcPct val="0"/>
              </a:spcBef>
              <a:spcAft>
                <a:spcPct val="0"/>
              </a:spcAft>
              <a:defRPr sz="3200">
                <a:solidFill>
                  <a:schemeClr val="tx1"/>
                </a:solidFill>
                <a:latin typeface="Comic Sans MS" charset="0"/>
                <a:ea typeface="ＭＳ Ｐゴシック" charset="-128"/>
              </a:defRPr>
            </a:lvl9pPr>
          </a:lstStyle>
          <a:p>
            <a:r>
              <a:rPr lang="en-US" altLang="en-US" sz="2800" dirty="0">
                <a:latin typeface="+mn-lt"/>
              </a:rPr>
              <a:t>First Generation Biofuels</a:t>
            </a:r>
          </a:p>
          <a:p>
            <a:pPr marL="625475" indent="-276225">
              <a:buFont typeface="Arial" panose="020B0604020202020204" pitchFamily="34" charset="0"/>
              <a:buChar char="•"/>
            </a:pPr>
            <a:r>
              <a:rPr lang="en-US" altLang="en-US" sz="2400" dirty="0" smtClean="0">
                <a:latin typeface="+mn-lt"/>
              </a:rPr>
              <a:t>Oils for diesel</a:t>
            </a:r>
          </a:p>
          <a:p>
            <a:pPr marL="625475" indent="-276225">
              <a:buFont typeface="Arial" panose="020B0604020202020204" pitchFamily="34" charset="0"/>
              <a:buChar char="•"/>
            </a:pPr>
            <a:r>
              <a:rPr lang="en-US" altLang="en-US" sz="2400" dirty="0" smtClean="0">
                <a:latin typeface="+mn-lt"/>
              </a:rPr>
              <a:t>Grains </a:t>
            </a:r>
            <a:r>
              <a:rPr lang="en-US" altLang="en-US" sz="2400" dirty="0">
                <a:latin typeface="+mn-lt"/>
              </a:rPr>
              <a:t>are used to produce ethanol</a:t>
            </a:r>
          </a:p>
          <a:p>
            <a:pPr marL="625475" indent="288925">
              <a:buFont typeface="Arial" panose="020B0604020202020204" pitchFamily="34" charset="0"/>
              <a:buChar char="•"/>
              <a:tabLst>
                <a:tab pos="914400" algn="l"/>
              </a:tabLst>
            </a:pPr>
            <a:r>
              <a:rPr lang="en-US" altLang="en-US" sz="2400" dirty="0">
                <a:latin typeface="+mn-lt"/>
              </a:rPr>
              <a:t>Food versus fuel</a:t>
            </a:r>
          </a:p>
          <a:p>
            <a:endParaRPr lang="en-US" altLang="en-US" sz="2800" dirty="0">
              <a:latin typeface="+mn-lt"/>
            </a:endParaRPr>
          </a:p>
          <a:p>
            <a:r>
              <a:rPr lang="en-US" altLang="en-US" sz="2800" b="1" dirty="0">
                <a:latin typeface="+mn-lt"/>
              </a:rPr>
              <a:t>Second Generation Biofuels</a:t>
            </a:r>
          </a:p>
          <a:p>
            <a:pPr marL="625475" indent="-276225">
              <a:buFont typeface="Arial" panose="020B0604020202020204" pitchFamily="34" charset="0"/>
              <a:buChar char="•"/>
            </a:pPr>
            <a:r>
              <a:rPr lang="en-US" altLang="en-US" sz="2400" b="1" dirty="0">
                <a:latin typeface="+mn-lt"/>
              </a:rPr>
              <a:t>Using agricultural wastes </a:t>
            </a:r>
            <a:r>
              <a:rPr lang="en-US" altLang="en-US" sz="2400" b="1" dirty="0">
                <a:latin typeface="+mn-lt"/>
                <a:sym typeface="Wingdings" charset="2"/>
              </a:rPr>
              <a:t> </a:t>
            </a:r>
            <a:r>
              <a:rPr lang="en-US" altLang="en-US" sz="2400" b="1" dirty="0" err="1" smtClean="0">
                <a:latin typeface="+mn-lt"/>
              </a:rPr>
              <a:t>lignocellulosics</a:t>
            </a:r>
            <a:endParaRPr lang="en-US" altLang="en-US" sz="2400" b="1" dirty="0" smtClean="0">
              <a:latin typeface="+mn-lt"/>
            </a:endParaRPr>
          </a:p>
          <a:p>
            <a:pPr marL="625475" indent="288925">
              <a:buFont typeface="Arial" panose="020B0604020202020204" pitchFamily="34" charset="0"/>
              <a:buChar char="•"/>
            </a:pPr>
            <a:r>
              <a:rPr lang="en-US" altLang="en-US" sz="2400" b="1" dirty="0" err="1">
                <a:latin typeface="+mn-lt"/>
              </a:rPr>
              <a:t>Lignocellulosics</a:t>
            </a:r>
            <a:r>
              <a:rPr lang="en-US" altLang="en-US" sz="2400" b="1" dirty="0">
                <a:latin typeface="+mn-lt"/>
              </a:rPr>
              <a:t> </a:t>
            </a:r>
            <a:r>
              <a:rPr lang="en-US" altLang="en-US" sz="2400" b="1" dirty="0" smtClean="0">
                <a:latin typeface="+mn-lt"/>
              </a:rPr>
              <a:t>from </a:t>
            </a:r>
            <a:r>
              <a:rPr lang="en-US" altLang="en-US" sz="2400" b="1" dirty="0" err="1" smtClean="0">
                <a:latin typeface="+mn-lt"/>
              </a:rPr>
              <a:t>agrowaste</a:t>
            </a:r>
            <a:endParaRPr lang="en-US" altLang="en-US" sz="2400" b="1" dirty="0">
              <a:latin typeface="+mn-lt"/>
            </a:endParaRPr>
          </a:p>
          <a:p>
            <a:pPr marL="625475" indent="288925">
              <a:buFont typeface="Arial" panose="020B0604020202020204" pitchFamily="34" charset="0"/>
              <a:buChar char="•"/>
            </a:pPr>
            <a:r>
              <a:rPr lang="en-US" altLang="en-US" sz="2400" b="1" dirty="0">
                <a:latin typeface="+mn-lt"/>
              </a:rPr>
              <a:t>Grasses</a:t>
            </a:r>
          </a:p>
          <a:p>
            <a:pPr marL="914400" indent="288925">
              <a:buFont typeface="Arial" panose="020B0604020202020204" pitchFamily="34" charset="0"/>
              <a:buChar char="•"/>
            </a:pPr>
            <a:r>
              <a:rPr lang="en-US" altLang="en-US" sz="2400" b="1" dirty="0">
                <a:latin typeface="+mn-lt"/>
              </a:rPr>
              <a:t>These crops were not domesticated for use as </a:t>
            </a:r>
            <a:r>
              <a:rPr lang="en-US" altLang="en-US" sz="2400" b="1" dirty="0" smtClean="0">
                <a:latin typeface="+mn-lt"/>
              </a:rPr>
              <a:t>biofuels</a:t>
            </a:r>
          </a:p>
          <a:p>
            <a:pPr marL="914400" indent="288925">
              <a:buFont typeface="Arial" panose="020B0604020202020204" pitchFamily="34" charset="0"/>
              <a:buChar char="•"/>
            </a:pPr>
            <a:endParaRPr lang="en-US" altLang="en-US" sz="2800" dirty="0">
              <a:latin typeface="+mn-lt"/>
            </a:endParaRPr>
          </a:p>
          <a:p>
            <a:r>
              <a:rPr lang="en-US" altLang="en-US" sz="2800" dirty="0">
                <a:latin typeface="+mn-lt"/>
              </a:rPr>
              <a:t>Third Generation Biofuels (looking to the future)</a:t>
            </a:r>
          </a:p>
          <a:p>
            <a:pPr marL="685800" indent="-336550">
              <a:buFont typeface="Arial" panose="020B0604020202020204" pitchFamily="34" charset="0"/>
              <a:buChar char="•"/>
            </a:pPr>
            <a:r>
              <a:rPr lang="en-US" altLang="en-US" sz="2400" dirty="0">
                <a:latin typeface="+mn-lt"/>
              </a:rPr>
              <a:t>Algae</a:t>
            </a:r>
          </a:p>
        </p:txBody>
      </p:sp>
      <p:sp>
        <p:nvSpPr>
          <p:cNvPr id="2" name="TextBox 1"/>
          <p:cNvSpPr txBox="1"/>
          <p:nvPr/>
        </p:nvSpPr>
        <p:spPr>
          <a:xfrm>
            <a:off x="4304016" y="184167"/>
            <a:ext cx="3584636" cy="707886"/>
          </a:xfrm>
          <a:prstGeom prst="rect">
            <a:avLst/>
          </a:prstGeom>
          <a:noFill/>
        </p:spPr>
        <p:txBody>
          <a:bodyPr wrap="none" rtlCol="0">
            <a:spAutoFit/>
          </a:bodyPr>
          <a:lstStyle/>
          <a:p>
            <a:pPr algn="ctr"/>
            <a:r>
              <a:rPr lang="en-US" sz="4000" b="1" dirty="0"/>
              <a:t>Types of Biofuel</a:t>
            </a:r>
          </a:p>
        </p:txBody>
      </p:sp>
    </p:spTree>
    <p:extLst>
      <p:ext uri="{BB962C8B-B14F-4D97-AF65-F5344CB8AC3E}">
        <p14:creationId xmlns:p14="http://schemas.microsoft.com/office/powerpoint/2010/main" val="2387934187"/>
      </p:ext>
    </p:extLst>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291255" y="191273"/>
            <a:ext cx="11625943" cy="707886"/>
          </a:xfrm>
        </p:spPr>
        <p:txBody>
          <a:bodyPr wrap="square">
            <a:spAutoFit/>
          </a:bodyPr>
          <a:lstStyle/>
          <a:p>
            <a:pPr algn="ctr">
              <a:lnSpc>
                <a:spcPct val="100000"/>
              </a:lnSpc>
            </a:pPr>
            <a:r>
              <a:rPr lang="en-US" altLang="en-US" sz="4000" b="1" dirty="0">
                <a:latin typeface="+mn-lt"/>
              </a:rPr>
              <a:t>Second Generation Biofuels: Cellulosic Feedstock</a:t>
            </a:r>
          </a:p>
        </p:txBody>
      </p:sp>
      <p:pic>
        <p:nvPicPr>
          <p:cNvPr id="75780"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466426" y="1786689"/>
            <a:ext cx="2438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2" name="Picture 6"/>
          <p:cNvPicPr>
            <a:picLocks noChangeAspect="1" noChangeArrowheads="1"/>
          </p:cNvPicPr>
          <p:nvPr/>
        </p:nvPicPr>
        <p:blipFill rotWithShape="1">
          <a:blip r:embed="rId4">
            <a:extLst>
              <a:ext uri="{28A0092B-C50C-407E-A947-70E740481C1C}">
                <a14:useLocalDpi xmlns:a14="http://schemas.microsoft.com/office/drawing/2010/main"/>
              </a:ext>
            </a:extLst>
          </a:blip>
          <a:srcRect/>
          <a:stretch/>
        </p:blipFill>
        <p:spPr bwMode="auto">
          <a:xfrm>
            <a:off x="1295605" y="1786689"/>
            <a:ext cx="22860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3"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104226" y="1786689"/>
            <a:ext cx="23622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A4C16DD4-40B8-41AF-BF42-FFDF0006545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581605" y="1786689"/>
            <a:ext cx="2522621" cy="3886200"/>
          </a:xfrm>
          <a:prstGeom prst="rect">
            <a:avLst/>
          </a:prstGeom>
        </p:spPr>
      </p:pic>
      <p:sp>
        <p:nvSpPr>
          <p:cNvPr id="5" name="TextBox 4">
            <a:extLst>
              <a:ext uri="{FF2B5EF4-FFF2-40B4-BE49-F238E27FC236}">
                <a16:creationId xmlns:a16="http://schemas.microsoft.com/office/drawing/2014/main" id="{EBE0A6E0-9916-4E9C-AF6E-37E260D79886}"/>
              </a:ext>
            </a:extLst>
          </p:cNvPr>
          <p:cNvSpPr txBox="1"/>
          <p:nvPr/>
        </p:nvSpPr>
        <p:spPr>
          <a:xfrm>
            <a:off x="1620015" y="5770605"/>
            <a:ext cx="1637179" cy="461665"/>
          </a:xfrm>
          <a:prstGeom prst="rect">
            <a:avLst/>
          </a:prstGeom>
          <a:noFill/>
        </p:spPr>
        <p:txBody>
          <a:bodyPr wrap="none" rtlCol="0">
            <a:spAutoFit/>
          </a:bodyPr>
          <a:lstStyle/>
          <a:p>
            <a:pPr algn="ctr"/>
            <a:r>
              <a:rPr lang="en-US" sz="2400" dirty="0"/>
              <a:t>Switchgrass</a:t>
            </a:r>
          </a:p>
        </p:txBody>
      </p:sp>
      <p:sp>
        <p:nvSpPr>
          <p:cNvPr id="6" name="TextBox 5">
            <a:extLst>
              <a:ext uri="{FF2B5EF4-FFF2-40B4-BE49-F238E27FC236}">
                <a16:creationId xmlns:a16="http://schemas.microsoft.com/office/drawing/2014/main" id="{CCFD9729-096F-4BF0-90FB-3F58EC797F32}"/>
              </a:ext>
            </a:extLst>
          </p:cNvPr>
          <p:cNvSpPr txBox="1"/>
          <p:nvPr/>
        </p:nvSpPr>
        <p:spPr>
          <a:xfrm>
            <a:off x="3942700" y="5762712"/>
            <a:ext cx="1800429" cy="461665"/>
          </a:xfrm>
          <a:prstGeom prst="rect">
            <a:avLst/>
          </a:prstGeom>
          <a:noFill/>
        </p:spPr>
        <p:txBody>
          <a:bodyPr wrap="none" rtlCol="0">
            <a:spAutoFit/>
          </a:bodyPr>
          <a:lstStyle/>
          <a:p>
            <a:pPr algn="ctr"/>
            <a:r>
              <a:rPr lang="en-US" sz="2400" dirty="0"/>
              <a:t>Wheat Straw</a:t>
            </a:r>
          </a:p>
        </p:txBody>
      </p:sp>
      <p:sp>
        <p:nvSpPr>
          <p:cNvPr id="7" name="TextBox 6">
            <a:extLst>
              <a:ext uri="{FF2B5EF4-FFF2-40B4-BE49-F238E27FC236}">
                <a16:creationId xmlns:a16="http://schemas.microsoft.com/office/drawing/2014/main" id="{ED6FDFDE-D556-4C31-B8D1-ED8C279E81A6}"/>
              </a:ext>
            </a:extLst>
          </p:cNvPr>
          <p:cNvSpPr txBox="1"/>
          <p:nvPr/>
        </p:nvSpPr>
        <p:spPr>
          <a:xfrm>
            <a:off x="6340868" y="5770605"/>
            <a:ext cx="1888915" cy="461665"/>
          </a:xfrm>
          <a:prstGeom prst="rect">
            <a:avLst/>
          </a:prstGeom>
          <a:noFill/>
        </p:spPr>
        <p:txBody>
          <a:bodyPr wrap="none" rtlCol="0">
            <a:spAutoFit/>
          </a:bodyPr>
          <a:lstStyle/>
          <a:p>
            <a:pPr algn="ctr"/>
            <a:r>
              <a:rPr lang="en-US" sz="2400" dirty="0"/>
              <a:t>Hybrid Poplar</a:t>
            </a:r>
          </a:p>
        </p:txBody>
      </p:sp>
      <p:sp>
        <p:nvSpPr>
          <p:cNvPr id="8" name="TextBox 7">
            <a:extLst>
              <a:ext uri="{FF2B5EF4-FFF2-40B4-BE49-F238E27FC236}">
                <a16:creationId xmlns:a16="http://schemas.microsoft.com/office/drawing/2014/main" id="{07ABDC09-4014-439A-83DF-66669737A92C}"/>
              </a:ext>
            </a:extLst>
          </p:cNvPr>
          <p:cNvSpPr txBox="1"/>
          <p:nvPr/>
        </p:nvSpPr>
        <p:spPr>
          <a:xfrm>
            <a:off x="8904130" y="5770605"/>
            <a:ext cx="1562992" cy="461665"/>
          </a:xfrm>
          <a:prstGeom prst="rect">
            <a:avLst/>
          </a:prstGeom>
          <a:noFill/>
        </p:spPr>
        <p:txBody>
          <a:bodyPr wrap="none" rtlCol="0">
            <a:spAutoFit/>
          </a:bodyPr>
          <a:lstStyle/>
          <a:p>
            <a:pPr algn="ctr"/>
            <a:r>
              <a:rPr lang="en-US" sz="2400" dirty="0"/>
              <a:t>Corn Stalks</a:t>
            </a:r>
          </a:p>
        </p:txBody>
      </p:sp>
      <p:sp>
        <p:nvSpPr>
          <p:cNvPr id="9" name="TextBox 8">
            <a:extLst>
              <a:ext uri="{FF2B5EF4-FFF2-40B4-BE49-F238E27FC236}">
                <a16:creationId xmlns:a16="http://schemas.microsoft.com/office/drawing/2014/main" id="{A23E1B47-8927-448F-B711-34E28E904769}"/>
              </a:ext>
            </a:extLst>
          </p:cNvPr>
          <p:cNvSpPr txBox="1"/>
          <p:nvPr/>
        </p:nvSpPr>
        <p:spPr>
          <a:xfrm>
            <a:off x="667542" y="6453146"/>
            <a:ext cx="3542124" cy="276999"/>
          </a:xfrm>
          <a:prstGeom prst="rect">
            <a:avLst/>
          </a:prstGeom>
          <a:noFill/>
        </p:spPr>
        <p:txBody>
          <a:bodyPr wrap="none" rtlCol="0">
            <a:spAutoFit/>
          </a:bodyPr>
          <a:lstStyle/>
          <a:p>
            <a:r>
              <a:rPr lang="en-US" sz="1200" dirty="0">
                <a:solidFill>
                  <a:schemeClr val="bg1">
                    <a:lumMod val="50000"/>
                  </a:schemeClr>
                </a:solidFill>
              </a:rPr>
              <a:t>Image, Wikimedia Commons, Author: David </a:t>
            </a:r>
            <a:r>
              <a:rPr lang="en-US" sz="1200" dirty="0" err="1">
                <a:solidFill>
                  <a:schemeClr val="bg1">
                    <a:lumMod val="50000"/>
                  </a:schemeClr>
                </a:solidFill>
              </a:rPr>
              <a:t>Hawgood</a:t>
            </a:r>
            <a:endParaRPr lang="en-US" sz="1200" dirty="0">
              <a:solidFill>
                <a:schemeClr val="bg1">
                  <a:lumMod val="50000"/>
                </a:schemeClr>
              </a:solidFill>
            </a:endParaRPr>
          </a:p>
        </p:txBody>
      </p:sp>
    </p:spTree>
    <p:extLst>
      <p:ext uri="{BB962C8B-B14F-4D97-AF65-F5344CB8AC3E}">
        <p14:creationId xmlns:p14="http://schemas.microsoft.com/office/powerpoint/2010/main" val="50469393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189054"/>
            <a:ext cx="7183582" cy="707886"/>
          </a:xfrm>
        </p:spPr>
        <p:txBody>
          <a:bodyPr wrap="square">
            <a:spAutoFit/>
          </a:bodyPr>
          <a:lstStyle/>
          <a:p>
            <a:pPr algn="ctr">
              <a:lnSpc>
                <a:spcPct val="100000"/>
              </a:lnSpc>
            </a:pPr>
            <a:r>
              <a:rPr lang="en-US" sz="4000" b="1" dirty="0">
                <a:latin typeface="+mn-lt"/>
              </a:rPr>
              <a:t>Second Generation Biofuels</a:t>
            </a:r>
          </a:p>
        </p:txBody>
      </p:sp>
      <p:sp>
        <p:nvSpPr>
          <p:cNvPr id="3" name="Content Placeholder 2"/>
          <p:cNvSpPr>
            <a:spLocks noGrp="1"/>
          </p:cNvSpPr>
          <p:nvPr>
            <p:ph idx="1"/>
          </p:nvPr>
        </p:nvSpPr>
        <p:spPr>
          <a:xfrm>
            <a:off x="1020584" y="1474932"/>
            <a:ext cx="10314165" cy="3754874"/>
          </a:xfrm>
        </p:spPr>
        <p:txBody>
          <a:bodyPr wrap="square">
            <a:spAutoFit/>
          </a:bodyPr>
          <a:lstStyle/>
          <a:p>
            <a:pPr marL="0" lvl="1" indent="0">
              <a:lnSpc>
                <a:spcPct val="100000"/>
              </a:lnSpc>
              <a:spcBef>
                <a:spcPts val="600"/>
              </a:spcBef>
              <a:buNone/>
            </a:pPr>
            <a:r>
              <a:rPr lang="en-US" sz="2800" dirty="0"/>
              <a:t>To qualify as second generation, a feedstock must not be suitable for human consumption and meet the following criteria:</a:t>
            </a:r>
          </a:p>
          <a:p>
            <a:pPr marL="0" lvl="1" indent="0">
              <a:lnSpc>
                <a:spcPct val="100000"/>
              </a:lnSpc>
              <a:spcBef>
                <a:spcPts val="600"/>
              </a:spcBef>
              <a:buNone/>
            </a:pPr>
            <a:endParaRPr lang="en-US" sz="800" dirty="0"/>
          </a:p>
          <a:p>
            <a:pPr marL="742950" lvl="2" indent="-342900">
              <a:lnSpc>
                <a:spcPct val="100000"/>
              </a:lnSpc>
              <a:spcBef>
                <a:spcPts val="600"/>
              </a:spcBef>
            </a:pPr>
            <a:r>
              <a:rPr lang="en-US" sz="2400" dirty="0"/>
              <a:t>Should grow on marginal (non-agricultural) land.</a:t>
            </a:r>
          </a:p>
          <a:p>
            <a:pPr marL="742950" lvl="2" indent="-342900">
              <a:lnSpc>
                <a:spcPct val="100000"/>
              </a:lnSpc>
              <a:spcBef>
                <a:spcPts val="600"/>
              </a:spcBef>
            </a:pPr>
            <a:r>
              <a:rPr lang="en-US" sz="2400" dirty="0"/>
              <a:t>Should not require large amounts of water or fertilizer.</a:t>
            </a:r>
          </a:p>
          <a:p>
            <a:pPr marL="742950" lvl="2" indent="-342900">
              <a:lnSpc>
                <a:spcPct val="100000"/>
              </a:lnSpc>
              <a:spcBef>
                <a:spcPts val="600"/>
              </a:spcBef>
            </a:pPr>
            <a:r>
              <a:rPr lang="en-US" sz="2400" dirty="0"/>
              <a:t>Certain food products can become second generation fuels when they are no longer useful for consumption:</a:t>
            </a:r>
          </a:p>
          <a:p>
            <a:pPr marL="1657350" lvl="4" indent="-342900">
              <a:lnSpc>
                <a:spcPct val="100000"/>
              </a:lnSpc>
              <a:spcBef>
                <a:spcPts val="600"/>
              </a:spcBef>
            </a:pPr>
            <a:r>
              <a:rPr lang="en-US" sz="2400" dirty="0"/>
              <a:t>Waste vegetable oil (2</a:t>
            </a:r>
            <a:r>
              <a:rPr lang="en-US" sz="2400" baseline="30000" dirty="0"/>
              <a:t>nd</a:t>
            </a:r>
            <a:r>
              <a:rPr lang="en-US" sz="2400" dirty="0"/>
              <a:t> generation feedstock).</a:t>
            </a:r>
          </a:p>
          <a:p>
            <a:pPr marL="1657350" lvl="4" indent="-342900">
              <a:lnSpc>
                <a:spcPct val="100000"/>
              </a:lnSpc>
              <a:spcBef>
                <a:spcPts val="600"/>
              </a:spcBef>
            </a:pPr>
            <a:r>
              <a:rPr lang="en-US" sz="2400" dirty="0"/>
              <a:t>Virgin vegetable oil (1</a:t>
            </a:r>
            <a:r>
              <a:rPr lang="en-US" sz="2400" baseline="30000" dirty="0"/>
              <a:t>st</a:t>
            </a:r>
            <a:r>
              <a:rPr lang="en-US" sz="2400" dirty="0"/>
              <a:t> generation feedstock).</a:t>
            </a:r>
          </a:p>
        </p:txBody>
      </p:sp>
    </p:spTree>
    <p:extLst>
      <p:ext uri="{BB962C8B-B14F-4D97-AF65-F5344CB8AC3E}">
        <p14:creationId xmlns:p14="http://schemas.microsoft.com/office/powerpoint/2010/main" val="108352908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2" descr="Fi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9026" y="3089324"/>
            <a:ext cx="6175374" cy="2295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Rectangle 4"/>
          <p:cNvSpPr>
            <a:spLocks noChangeArrowheads="1"/>
          </p:cNvSpPr>
          <p:nvPr/>
        </p:nvSpPr>
        <p:spPr bwMode="auto">
          <a:xfrm>
            <a:off x="647990" y="6271491"/>
            <a:ext cx="393786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omic Sans MS" charset="0"/>
                <a:ea typeface="ＭＳ Ｐゴシック" charset="-128"/>
              </a:defRPr>
            </a:lvl1pPr>
            <a:lvl2pPr marL="742950" indent="-285750">
              <a:defRPr sz="3200">
                <a:solidFill>
                  <a:schemeClr val="tx1"/>
                </a:solidFill>
                <a:latin typeface="Comic Sans MS" charset="0"/>
                <a:ea typeface="ＭＳ Ｐゴシック" charset="-128"/>
              </a:defRPr>
            </a:lvl2pPr>
            <a:lvl3pPr marL="1143000" indent="-228600">
              <a:defRPr sz="3200">
                <a:solidFill>
                  <a:schemeClr val="tx1"/>
                </a:solidFill>
                <a:latin typeface="Comic Sans MS" charset="0"/>
                <a:ea typeface="ＭＳ Ｐゴシック" charset="-128"/>
              </a:defRPr>
            </a:lvl3pPr>
            <a:lvl4pPr marL="1600200" indent="-228600">
              <a:defRPr sz="3200">
                <a:solidFill>
                  <a:schemeClr val="tx1"/>
                </a:solidFill>
                <a:latin typeface="Comic Sans MS" charset="0"/>
                <a:ea typeface="ＭＳ Ｐゴシック" charset="-128"/>
              </a:defRPr>
            </a:lvl4pPr>
            <a:lvl5pPr marL="2057400" indent="-228600">
              <a:defRPr sz="3200">
                <a:solidFill>
                  <a:schemeClr val="tx1"/>
                </a:solidFill>
                <a:latin typeface="Comic Sans MS" charset="0"/>
                <a:ea typeface="ＭＳ Ｐゴシック" charset="-128"/>
              </a:defRPr>
            </a:lvl5pPr>
            <a:lvl6pPr marL="2514600" indent="-228600" eaLnBrk="0" fontAlgn="base" hangingPunct="0">
              <a:spcBef>
                <a:spcPct val="0"/>
              </a:spcBef>
              <a:spcAft>
                <a:spcPct val="0"/>
              </a:spcAft>
              <a:defRPr sz="3200">
                <a:solidFill>
                  <a:schemeClr val="tx1"/>
                </a:solidFill>
                <a:latin typeface="Comic Sans MS" charset="0"/>
                <a:ea typeface="ＭＳ Ｐゴシック" charset="-128"/>
              </a:defRPr>
            </a:lvl6pPr>
            <a:lvl7pPr marL="2971800" indent="-228600" eaLnBrk="0" fontAlgn="base" hangingPunct="0">
              <a:spcBef>
                <a:spcPct val="0"/>
              </a:spcBef>
              <a:spcAft>
                <a:spcPct val="0"/>
              </a:spcAft>
              <a:defRPr sz="3200">
                <a:solidFill>
                  <a:schemeClr val="tx1"/>
                </a:solidFill>
                <a:latin typeface="Comic Sans MS" charset="0"/>
                <a:ea typeface="ＭＳ Ｐゴシック" charset="-128"/>
              </a:defRPr>
            </a:lvl7pPr>
            <a:lvl8pPr marL="3429000" indent="-228600" eaLnBrk="0" fontAlgn="base" hangingPunct="0">
              <a:spcBef>
                <a:spcPct val="0"/>
              </a:spcBef>
              <a:spcAft>
                <a:spcPct val="0"/>
              </a:spcAft>
              <a:defRPr sz="3200">
                <a:solidFill>
                  <a:schemeClr val="tx1"/>
                </a:solidFill>
                <a:latin typeface="Comic Sans MS" charset="0"/>
                <a:ea typeface="ＭＳ Ｐゴシック" charset="-128"/>
              </a:defRPr>
            </a:lvl8pPr>
            <a:lvl9pPr marL="3886200" indent="-228600" eaLnBrk="0" fontAlgn="base" hangingPunct="0">
              <a:spcBef>
                <a:spcPct val="0"/>
              </a:spcBef>
              <a:spcAft>
                <a:spcPct val="0"/>
              </a:spcAft>
              <a:defRPr sz="3200">
                <a:solidFill>
                  <a:schemeClr val="tx1"/>
                </a:solidFill>
                <a:latin typeface="Comic Sans MS" charset="0"/>
                <a:ea typeface="ＭＳ Ｐゴシック" charset="-128"/>
              </a:defRPr>
            </a:lvl9pPr>
          </a:lstStyle>
          <a:p>
            <a:r>
              <a:rPr lang="en-US" altLang="en-US" sz="1400" dirty="0">
                <a:solidFill>
                  <a:schemeClr val="bg1">
                    <a:lumMod val="50000"/>
                  </a:schemeClr>
                </a:solidFill>
                <a:latin typeface="+mn-lt"/>
              </a:rPr>
              <a:t>Data of Lee et al. and Muir et al, collated in </a:t>
            </a:r>
            <a:r>
              <a:rPr lang="en-US" altLang="en-US" sz="1400" dirty="0" err="1">
                <a:solidFill>
                  <a:schemeClr val="bg1">
                    <a:lumMod val="50000"/>
                  </a:schemeClr>
                </a:solidFill>
                <a:latin typeface="+mn-lt"/>
              </a:rPr>
              <a:t>Gressel</a:t>
            </a:r>
            <a:r>
              <a:rPr lang="en-US" altLang="en-US" sz="1400" dirty="0">
                <a:solidFill>
                  <a:schemeClr val="bg1">
                    <a:lumMod val="50000"/>
                  </a:schemeClr>
                </a:solidFill>
                <a:latin typeface="+mn-lt"/>
              </a:rPr>
              <a:t>,</a:t>
            </a:r>
          </a:p>
          <a:p>
            <a:r>
              <a:rPr lang="ja-JP" altLang="en-US" sz="1400" dirty="0">
                <a:solidFill>
                  <a:schemeClr val="bg1">
                    <a:lumMod val="50000"/>
                  </a:schemeClr>
                </a:solidFill>
                <a:latin typeface="+mn-lt"/>
              </a:rPr>
              <a:t>“</a:t>
            </a:r>
            <a:r>
              <a:rPr lang="en-US" altLang="ja-JP" sz="1400" dirty="0">
                <a:solidFill>
                  <a:schemeClr val="bg1">
                    <a:lumMod val="50000"/>
                  </a:schemeClr>
                </a:solidFill>
                <a:latin typeface="+mn-lt"/>
              </a:rPr>
              <a:t>Genetic Glass Ceilings,  Hopkins, 2007</a:t>
            </a:r>
            <a:endParaRPr lang="en-US" altLang="en-US" sz="1400" dirty="0">
              <a:solidFill>
                <a:schemeClr val="bg1">
                  <a:lumMod val="50000"/>
                </a:schemeClr>
              </a:solidFill>
              <a:latin typeface="+mn-lt"/>
            </a:endParaRPr>
          </a:p>
        </p:txBody>
      </p:sp>
      <p:sp>
        <p:nvSpPr>
          <p:cNvPr id="2" name="TextBox 1"/>
          <p:cNvSpPr txBox="1"/>
          <p:nvPr/>
        </p:nvSpPr>
        <p:spPr>
          <a:xfrm>
            <a:off x="1712513" y="1711769"/>
            <a:ext cx="3708399" cy="830997"/>
          </a:xfrm>
          <a:prstGeom prst="rect">
            <a:avLst/>
          </a:prstGeom>
          <a:noFill/>
        </p:spPr>
        <p:txBody>
          <a:bodyPr wrap="square" rtlCol="0">
            <a:spAutoFit/>
          </a:bodyPr>
          <a:lstStyle/>
          <a:p>
            <a:pPr algn="ctr"/>
            <a:r>
              <a:rPr lang="en-US" sz="2400" dirty="0"/>
              <a:t>Switchgrass still needs water and fertilizer to grow.</a:t>
            </a:r>
          </a:p>
        </p:txBody>
      </p:sp>
      <p:graphicFrame>
        <p:nvGraphicFramePr>
          <p:cNvPr id="9" name="Group 3"/>
          <p:cNvGraphicFramePr>
            <a:graphicFrameLocks/>
          </p:cNvGraphicFramePr>
          <p:nvPr>
            <p:extLst>
              <p:ext uri="{D42A27DB-BD31-4B8C-83A1-F6EECF244321}">
                <p14:modId xmlns:p14="http://schemas.microsoft.com/office/powerpoint/2010/main" val="1255005298"/>
              </p:ext>
            </p:extLst>
          </p:nvPr>
        </p:nvGraphicFramePr>
        <p:xfrm>
          <a:off x="7244772" y="2891974"/>
          <a:ext cx="4102100" cy="2999232"/>
        </p:xfrm>
        <a:graphic>
          <a:graphicData uri="http://schemas.openxmlformats.org/drawingml/2006/table">
            <a:tbl>
              <a:tblPr/>
              <a:tblGrid>
                <a:gridCol w="799471">
                  <a:extLst>
                    <a:ext uri="{9D8B030D-6E8A-4147-A177-3AD203B41FA5}">
                      <a16:colId xmlns:a16="http://schemas.microsoft.com/office/drawing/2014/main" val="20000"/>
                    </a:ext>
                  </a:extLst>
                </a:gridCol>
                <a:gridCol w="1448429">
                  <a:extLst>
                    <a:ext uri="{9D8B030D-6E8A-4147-A177-3AD203B41FA5}">
                      <a16:colId xmlns:a16="http://schemas.microsoft.com/office/drawing/2014/main" val="20001"/>
                    </a:ext>
                  </a:extLst>
                </a:gridCol>
                <a:gridCol w="1854200">
                  <a:extLst>
                    <a:ext uri="{9D8B030D-6E8A-4147-A177-3AD203B41FA5}">
                      <a16:colId xmlns:a16="http://schemas.microsoft.com/office/drawing/2014/main" val="20002"/>
                    </a:ext>
                  </a:extLst>
                </a:gridCol>
              </a:tblGrid>
              <a:tr h="711989">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80000"/>
                        </a:lnSpc>
                        <a:spcBef>
                          <a:spcPct val="20000"/>
                        </a:spcBef>
                        <a:spcAft>
                          <a:spcPct val="0"/>
                        </a:spcAft>
                        <a:buClrTx/>
                        <a:buSzTx/>
                        <a:buFontTx/>
                        <a:buNone/>
                        <a:tabLst/>
                      </a:pPr>
                      <a:r>
                        <a:rPr kumimoji="0" lang="en-US" altLang="en-US" sz="1800" b="0" i="0" u="none" strike="noStrike" cap="none" normalizeH="0" baseline="0" dirty="0">
                          <a:ln>
                            <a:noFill/>
                          </a:ln>
                          <a:solidFill>
                            <a:schemeClr val="tx1"/>
                          </a:solidFill>
                          <a:effectLst>
                            <a:outerShdw blurRad="38100" dist="38100" dir="2700000" algn="tl">
                              <a:srgbClr val="C0C0C0"/>
                            </a:outerShdw>
                          </a:effectLst>
                          <a:latin typeface="Arial" charset="0"/>
                        </a:rPr>
                        <a:t>kg ha</a:t>
                      </a:r>
                      <a:r>
                        <a:rPr kumimoji="0" lang="en-US" altLang="en-US" sz="1800" b="0" i="0" u="none" strike="noStrike" cap="none" normalizeH="0" baseline="30000" dirty="0">
                          <a:ln>
                            <a:noFill/>
                          </a:ln>
                          <a:solidFill>
                            <a:schemeClr val="tx1"/>
                          </a:solidFill>
                          <a:effectLst>
                            <a:outerShdw blurRad="38100" dist="38100" dir="2700000" algn="tl">
                              <a:srgbClr val="C0C0C0"/>
                            </a:outerShdw>
                          </a:effectLst>
                          <a:latin typeface="Arial" charset="0"/>
                        </a:rPr>
                        <a:t>-1</a:t>
                      </a:r>
                      <a:r>
                        <a:rPr kumimoji="0" lang="en-US" altLang="en-US" sz="1800" b="0" i="0" u="none" strike="noStrike" cap="none" normalizeH="0" baseline="0" dirty="0">
                          <a:ln>
                            <a:noFill/>
                          </a:ln>
                          <a:solidFill>
                            <a:schemeClr val="tx1"/>
                          </a:solidFill>
                          <a:effectLst>
                            <a:outerShdw blurRad="38100" dist="38100" dir="2700000" algn="tl">
                              <a:srgbClr val="C0C0C0"/>
                            </a:outerShdw>
                          </a:effectLst>
                          <a:latin typeface="Arial" charset="0"/>
                        </a:rPr>
                        <a:t> yr</a:t>
                      </a:r>
                      <a:r>
                        <a:rPr kumimoji="0" lang="en-US" altLang="en-US" sz="1800" b="0" i="0" u="none" strike="noStrike" cap="none" normalizeH="0" baseline="30000" dirty="0">
                          <a:ln>
                            <a:noFill/>
                          </a:ln>
                          <a:solidFill>
                            <a:schemeClr val="tx1"/>
                          </a:solidFill>
                          <a:effectLst>
                            <a:outerShdw blurRad="38100" dist="38100" dir="2700000" algn="tl">
                              <a:srgbClr val="C0C0C0"/>
                            </a:outerShdw>
                          </a:effectLst>
                          <a:latin typeface="Arial" charset="0"/>
                        </a:rPr>
                        <a:t>-1</a:t>
                      </a:r>
                      <a:endParaRPr kumimoji="0" lang="en-US" altLang="en-US" sz="1800" b="0" i="0" u="none" strike="noStrike" cap="none" normalizeH="0" baseline="0" dirty="0">
                        <a:ln>
                          <a:noFill/>
                        </a:ln>
                        <a:solidFill>
                          <a:schemeClr val="tx1"/>
                        </a:solidFill>
                        <a:effectLst>
                          <a:outerShdw blurRad="38100" dist="38100" dir="2700000" algn="tl">
                            <a:srgbClr val="C0C0C0"/>
                          </a:outerShdw>
                        </a:effectLst>
                        <a:latin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8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outerShdw blurRad="38100" dist="38100" dir="2700000" algn="tl">
                              <a:srgbClr val="C0C0C0"/>
                            </a:outerShdw>
                          </a:effectLst>
                          <a:latin typeface="Arial" charset="0"/>
                        </a:rPr>
                        <a:t>Corn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8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outerShdw blurRad="38100" dist="38100" dir="2700000" algn="tl">
                              <a:srgbClr val="C0C0C0"/>
                            </a:outerShdw>
                          </a:effectLst>
                          <a:latin typeface="Arial" charset="0"/>
                        </a:rPr>
                        <a:t>Switchgrass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84929">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2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outerShdw blurRad="38100" dist="38100" dir="2700000" algn="tl">
                              <a:srgbClr val="C0C0C0"/>
                            </a:outerShdw>
                          </a:effectLst>
                          <a:latin typeface="Arial" charset="0"/>
                        </a:rPr>
                        <a:t>N</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8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outerShdw blurRad="38100" dist="38100" dir="2700000" algn="tl">
                              <a:srgbClr val="C0C0C0"/>
                            </a:outerShdw>
                          </a:effectLst>
                          <a:latin typeface="Arial" charset="0"/>
                        </a:rPr>
                        <a:t>148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8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outerShdw blurRad="38100" dist="38100" dir="2700000" algn="tl">
                              <a:srgbClr val="C0C0C0"/>
                            </a:outerShdw>
                          </a:effectLst>
                          <a:latin typeface="Arial" charset="0"/>
                        </a:rPr>
                        <a:t>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92916">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2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outerShdw blurRad="38100" dist="38100" dir="2700000" algn="tl">
                              <a:srgbClr val="C0C0C0"/>
                            </a:outerShdw>
                          </a:effectLst>
                          <a:latin typeface="Arial" charset="0"/>
                        </a:rPr>
                        <a:t>P</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8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outerShdw blurRad="38100" dist="38100" dir="2700000" algn="tl">
                              <a:srgbClr val="C0C0C0"/>
                            </a:outerShdw>
                          </a:effectLst>
                          <a:latin typeface="Arial" charset="0"/>
                        </a:rPr>
                        <a:t>23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8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outerShdw blurRad="38100" dist="38100" dir="2700000" algn="tl">
                              <a:srgbClr val="C0C0C0"/>
                            </a:outerShdw>
                          </a:effectLst>
                          <a:latin typeface="Arial" charset="0"/>
                        </a:rPr>
                        <a:t>4</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92916">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2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outerShdw blurRad="38100" dist="38100" dir="2700000" algn="tl">
                              <a:srgbClr val="C0C0C0"/>
                            </a:outerShdw>
                          </a:effectLst>
                          <a:latin typeface="Arial" charset="0"/>
                        </a:rPr>
                        <a:t>K</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8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outerShdw blurRad="38100" dist="38100" dir="2700000" algn="tl">
                              <a:srgbClr val="C0C0C0"/>
                            </a:outerShdw>
                          </a:effectLst>
                          <a:latin typeface="Arial" charset="0"/>
                        </a:rPr>
                        <a:t>50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8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outerShdw blurRad="38100" dist="38100" dir="2700000" algn="tl">
                              <a:srgbClr val="C0C0C0"/>
                            </a:outerShdw>
                          </a:effectLst>
                          <a:latin typeface="Arial" charset="0"/>
                        </a:rPr>
                        <a:t>6</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4" name="TextBox 3"/>
          <p:cNvSpPr txBox="1"/>
          <p:nvPr/>
        </p:nvSpPr>
        <p:spPr>
          <a:xfrm>
            <a:off x="7563269" y="1711770"/>
            <a:ext cx="3465106" cy="830997"/>
          </a:xfrm>
          <a:prstGeom prst="rect">
            <a:avLst/>
          </a:prstGeom>
          <a:noFill/>
        </p:spPr>
        <p:txBody>
          <a:bodyPr wrap="square" rtlCol="0">
            <a:spAutoFit/>
          </a:bodyPr>
          <a:lstStyle/>
          <a:p>
            <a:pPr algn="ctr"/>
            <a:r>
              <a:rPr lang="en-US" sz="2400" dirty="0"/>
              <a:t>Nutrients needed:</a:t>
            </a:r>
          </a:p>
          <a:p>
            <a:pPr algn="ctr"/>
            <a:r>
              <a:rPr lang="en-US" sz="2400" dirty="0"/>
              <a:t>corn versus switchgrass.</a:t>
            </a:r>
          </a:p>
        </p:txBody>
      </p:sp>
      <p:sp>
        <p:nvSpPr>
          <p:cNvPr id="6" name="TextBox 5">
            <a:extLst>
              <a:ext uri="{FF2B5EF4-FFF2-40B4-BE49-F238E27FC236}">
                <a16:creationId xmlns:a16="http://schemas.microsoft.com/office/drawing/2014/main" id="{58A4E088-7FE4-4C43-B6AA-9E99985D37EB}"/>
              </a:ext>
            </a:extLst>
          </p:cNvPr>
          <p:cNvSpPr txBox="1"/>
          <p:nvPr/>
        </p:nvSpPr>
        <p:spPr>
          <a:xfrm>
            <a:off x="3915775" y="2786182"/>
            <a:ext cx="2022541" cy="400110"/>
          </a:xfrm>
          <a:prstGeom prst="rect">
            <a:avLst/>
          </a:prstGeom>
          <a:noFill/>
        </p:spPr>
        <p:txBody>
          <a:bodyPr wrap="none" rtlCol="0">
            <a:spAutoFit/>
          </a:bodyPr>
          <a:lstStyle/>
          <a:p>
            <a:pPr algn="ctr"/>
            <a:r>
              <a:rPr lang="en-US" sz="2000" dirty="0"/>
              <a:t>Nitrogen fertilizer</a:t>
            </a:r>
          </a:p>
        </p:txBody>
      </p:sp>
      <p:sp>
        <p:nvSpPr>
          <p:cNvPr id="7" name="TextBox 6">
            <a:extLst>
              <a:ext uri="{FF2B5EF4-FFF2-40B4-BE49-F238E27FC236}">
                <a16:creationId xmlns:a16="http://schemas.microsoft.com/office/drawing/2014/main" id="{C64F370D-C8E3-4ECE-AA9D-B2E46B1FD20E}"/>
              </a:ext>
            </a:extLst>
          </p:cNvPr>
          <p:cNvSpPr txBox="1"/>
          <p:nvPr/>
        </p:nvSpPr>
        <p:spPr>
          <a:xfrm>
            <a:off x="1790669" y="2786182"/>
            <a:ext cx="826253" cy="400110"/>
          </a:xfrm>
          <a:prstGeom prst="rect">
            <a:avLst/>
          </a:prstGeom>
          <a:noFill/>
        </p:spPr>
        <p:txBody>
          <a:bodyPr wrap="none" rtlCol="0">
            <a:spAutoFit/>
          </a:bodyPr>
          <a:lstStyle/>
          <a:p>
            <a:pPr algn="ctr"/>
            <a:r>
              <a:rPr lang="en-US" sz="2000" dirty="0"/>
              <a:t>Water</a:t>
            </a:r>
          </a:p>
        </p:txBody>
      </p:sp>
      <p:sp>
        <p:nvSpPr>
          <p:cNvPr id="8" name="TextBox 7">
            <a:extLst>
              <a:ext uri="{FF2B5EF4-FFF2-40B4-BE49-F238E27FC236}">
                <a16:creationId xmlns:a16="http://schemas.microsoft.com/office/drawing/2014/main" id="{E9855A88-F28F-44C3-8AA0-EBA605E343DE}"/>
              </a:ext>
            </a:extLst>
          </p:cNvPr>
          <p:cNvSpPr txBox="1"/>
          <p:nvPr/>
        </p:nvSpPr>
        <p:spPr>
          <a:xfrm>
            <a:off x="3152153" y="206469"/>
            <a:ext cx="5858335" cy="707886"/>
          </a:xfrm>
          <a:prstGeom prst="rect">
            <a:avLst/>
          </a:prstGeom>
          <a:noFill/>
        </p:spPr>
        <p:txBody>
          <a:bodyPr wrap="none" rtlCol="0">
            <a:spAutoFit/>
          </a:bodyPr>
          <a:lstStyle/>
          <a:p>
            <a:pPr algn="ctr"/>
            <a:r>
              <a:rPr lang="en-US" sz="4000" b="1" dirty="0"/>
              <a:t>Switchgrass as a Feedstock</a:t>
            </a:r>
          </a:p>
        </p:txBody>
      </p:sp>
    </p:spTree>
    <p:extLst>
      <p:ext uri="{BB962C8B-B14F-4D97-AF65-F5344CB8AC3E}">
        <p14:creationId xmlns:p14="http://schemas.microsoft.com/office/powerpoint/2010/main" val="54189305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Box 4"/>
          <p:cNvSpPr txBox="1">
            <a:spLocks noChangeArrowheads="1"/>
          </p:cNvSpPr>
          <p:nvPr/>
        </p:nvSpPr>
        <p:spPr bwMode="auto">
          <a:xfrm>
            <a:off x="962193" y="1359818"/>
            <a:ext cx="10696407" cy="52014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200">
                <a:solidFill>
                  <a:schemeClr val="tx1"/>
                </a:solidFill>
                <a:latin typeface="Comic Sans MS" charset="0"/>
                <a:ea typeface="ＭＳ Ｐゴシック" charset="-128"/>
              </a:defRPr>
            </a:lvl1pPr>
            <a:lvl2pPr marL="742950" indent="-285750">
              <a:defRPr sz="3200">
                <a:solidFill>
                  <a:schemeClr val="tx1"/>
                </a:solidFill>
                <a:latin typeface="Comic Sans MS" charset="0"/>
                <a:ea typeface="ＭＳ Ｐゴシック" charset="-128"/>
              </a:defRPr>
            </a:lvl2pPr>
            <a:lvl3pPr marL="1143000" indent="-228600">
              <a:defRPr sz="3200">
                <a:solidFill>
                  <a:schemeClr val="tx1"/>
                </a:solidFill>
                <a:latin typeface="Comic Sans MS" charset="0"/>
                <a:ea typeface="ＭＳ Ｐゴシック" charset="-128"/>
              </a:defRPr>
            </a:lvl3pPr>
            <a:lvl4pPr marL="1600200" indent="-228600">
              <a:defRPr sz="3200">
                <a:solidFill>
                  <a:schemeClr val="tx1"/>
                </a:solidFill>
                <a:latin typeface="Comic Sans MS" charset="0"/>
                <a:ea typeface="ＭＳ Ｐゴシック" charset="-128"/>
              </a:defRPr>
            </a:lvl4pPr>
            <a:lvl5pPr marL="2057400" indent="-228600">
              <a:defRPr sz="3200">
                <a:solidFill>
                  <a:schemeClr val="tx1"/>
                </a:solidFill>
                <a:latin typeface="Comic Sans MS" charset="0"/>
                <a:ea typeface="ＭＳ Ｐゴシック" charset="-128"/>
              </a:defRPr>
            </a:lvl5pPr>
            <a:lvl6pPr marL="2514600" indent="-228600" eaLnBrk="0" fontAlgn="base" hangingPunct="0">
              <a:spcBef>
                <a:spcPct val="0"/>
              </a:spcBef>
              <a:spcAft>
                <a:spcPct val="0"/>
              </a:spcAft>
              <a:defRPr sz="3200">
                <a:solidFill>
                  <a:schemeClr val="tx1"/>
                </a:solidFill>
                <a:latin typeface="Comic Sans MS" charset="0"/>
                <a:ea typeface="ＭＳ Ｐゴシック" charset="-128"/>
              </a:defRPr>
            </a:lvl6pPr>
            <a:lvl7pPr marL="2971800" indent="-228600" eaLnBrk="0" fontAlgn="base" hangingPunct="0">
              <a:spcBef>
                <a:spcPct val="0"/>
              </a:spcBef>
              <a:spcAft>
                <a:spcPct val="0"/>
              </a:spcAft>
              <a:defRPr sz="3200">
                <a:solidFill>
                  <a:schemeClr val="tx1"/>
                </a:solidFill>
                <a:latin typeface="Comic Sans MS" charset="0"/>
                <a:ea typeface="ＭＳ Ｐゴシック" charset="-128"/>
              </a:defRPr>
            </a:lvl7pPr>
            <a:lvl8pPr marL="3429000" indent="-228600" eaLnBrk="0" fontAlgn="base" hangingPunct="0">
              <a:spcBef>
                <a:spcPct val="0"/>
              </a:spcBef>
              <a:spcAft>
                <a:spcPct val="0"/>
              </a:spcAft>
              <a:defRPr sz="3200">
                <a:solidFill>
                  <a:schemeClr val="tx1"/>
                </a:solidFill>
                <a:latin typeface="Comic Sans MS" charset="0"/>
                <a:ea typeface="ＭＳ Ｐゴシック" charset="-128"/>
              </a:defRPr>
            </a:lvl8pPr>
            <a:lvl9pPr marL="3886200" indent="-228600" eaLnBrk="0" fontAlgn="base" hangingPunct="0">
              <a:spcBef>
                <a:spcPct val="0"/>
              </a:spcBef>
              <a:spcAft>
                <a:spcPct val="0"/>
              </a:spcAft>
              <a:defRPr sz="3200">
                <a:solidFill>
                  <a:schemeClr val="tx1"/>
                </a:solidFill>
                <a:latin typeface="Comic Sans MS" charset="0"/>
                <a:ea typeface="ＭＳ Ｐゴシック" charset="-128"/>
              </a:defRPr>
            </a:lvl9pPr>
          </a:lstStyle>
          <a:p>
            <a:r>
              <a:rPr lang="en-US" altLang="en-US" sz="2800" dirty="0">
                <a:latin typeface="+mn-lt"/>
              </a:rPr>
              <a:t>First Generation Biofuels</a:t>
            </a:r>
          </a:p>
          <a:p>
            <a:pPr marL="625475" indent="-276225">
              <a:buFont typeface="Arial" panose="020B0604020202020204" pitchFamily="34" charset="0"/>
              <a:buChar char="•"/>
            </a:pPr>
            <a:r>
              <a:rPr lang="en-US" altLang="en-US" sz="2400" dirty="0" smtClean="0">
                <a:latin typeface="+mn-lt"/>
              </a:rPr>
              <a:t>Oils for diesel</a:t>
            </a:r>
          </a:p>
          <a:p>
            <a:pPr marL="625475" indent="-276225">
              <a:buFont typeface="Arial" panose="020B0604020202020204" pitchFamily="34" charset="0"/>
              <a:buChar char="•"/>
            </a:pPr>
            <a:r>
              <a:rPr lang="en-US" altLang="en-US" sz="2400" dirty="0" smtClean="0">
                <a:latin typeface="+mn-lt"/>
              </a:rPr>
              <a:t>Grains </a:t>
            </a:r>
            <a:r>
              <a:rPr lang="en-US" altLang="en-US" sz="2400" dirty="0">
                <a:latin typeface="+mn-lt"/>
              </a:rPr>
              <a:t>are used to produce ethanol</a:t>
            </a:r>
          </a:p>
          <a:p>
            <a:pPr marL="625475" indent="288925">
              <a:buFont typeface="Arial" panose="020B0604020202020204" pitchFamily="34" charset="0"/>
              <a:buChar char="•"/>
              <a:tabLst>
                <a:tab pos="914400" algn="l"/>
              </a:tabLst>
            </a:pPr>
            <a:r>
              <a:rPr lang="en-US" altLang="en-US" sz="2400" dirty="0">
                <a:latin typeface="+mn-lt"/>
              </a:rPr>
              <a:t>Food versus fuel</a:t>
            </a:r>
          </a:p>
          <a:p>
            <a:endParaRPr lang="en-US" altLang="en-US" sz="2800" dirty="0">
              <a:latin typeface="+mn-lt"/>
            </a:endParaRPr>
          </a:p>
          <a:p>
            <a:r>
              <a:rPr lang="en-US" altLang="en-US" sz="2800" dirty="0">
                <a:latin typeface="+mn-lt"/>
              </a:rPr>
              <a:t>Second Generation Biofuels</a:t>
            </a:r>
          </a:p>
          <a:p>
            <a:pPr marL="625475" indent="-276225">
              <a:buFont typeface="Arial" panose="020B0604020202020204" pitchFamily="34" charset="0"/>
              <a:buChar char="•"/>
            </a:pPr>
            <a:r>
              <a:rPr lang="en-US" altLang="en-US" sz="2400" dirty="0">
                <a:latin typeface="+mn-lt"/>
              </a:rPr>
              <a:t>Using agricultural wastes </a:t>
            </a:r>
            <a:r>
              <a:rPr lang="en-US" altLang="en-US" sz="2400" dirty="0">
                <a:latin typeface="+mn-lt"/>
                <a:sym typeface="Wingdings" charset="2"/>
              </a:rPr>
              <a:t> </a:t>
            </a:r>
            <a:r>
              <a:rPr lang="en-US" altLang="en-US" sz="2400" dirty="0" err="1" smtClean="0">
                <a:latin typeface="+mn-lt"/>
              </a:rPr>
              <a:t>lignocellulosics</a:t>
            </a:r>
            <a:endParaRPr lang="en-US" altLang="en-US" sz="2400" dirty="0" smtClean="0">
              <a:latin typeface="+mn-lt"/>
            </a:endParaRPr>
          </a:p>
          <a:p>
            <a:pPr marL="625475" indent="288925">
              <a:buFont typeface="Arial" panose="020B0604020202020204" pitchFamily="34" charset="0"/>
              <a:buChar char="•"/>
            </a:pPr>
            <a:r>
              <a:rPr lang="en-US" altLang="en-US" sz="2400" dirty="0" err="1">
                <a:latin typeface="+mn-lt"/>
              </a:rPr>
              <a:t>Lignocellulosics</a:t>
            </a:r>
            <a:r>
              <a:rPr lang="en-US" altLang="en-US" sz="2400" dirty="0">
                <a:latin typeface="+mn-lt"/>
              </a:rPr>
              <a:t> </a:t>
            </a:r>
            <a:r>
              <a:rPr lang="en-US" altLang="en-US" sz="2400" dirty="0" smtClean="0">
                <a:latin typeface="+mn-lt"/>
              </a:rPr>
              <a:t>from </a:t>
            </a:r>
            <a:r>
              <a:rPr lang="en-US" altLang="en-US" sz="2400" dirty="0" err="1" smtClean="0">
                <a:latin typeface="+mn-lt"/>
              </a:rPr>
              <a:t>agrowaste</a:t>
            </a:r>
            <a:endParaRPr lang="en-US" altLang="en-US" sz="2400" dirty="0">
              <a:latin typeface="+mn-lt"/>
            </a:endParaRPr>
          </a:p>
          <a:p>
            <a:pPr marL="625475" indent="288925">
              <a:buFont typeface="Arial" panose="020B0604020202020204" pitchFamily="34" charset="0"/>
              <a:buChar char="•"/>
            </a:pPr>
            <a:r>
              <a:rPr lang="en-US" altLang="en-US" sz="2400" dirty="0">
                <a:latin typeface="+mn-lt"/>
              </a:rPr>
              <a:t>Grasses</a:t>
            </a:r>
          </a:p>
          <a:p>
            <a:pPr marL="914400" indent="288925">
              <a:buFont typeface="Arial" panose="020B0604020202020204" pitchFamily="34" charset="0"/>
              <a:buChar char="•"/>
            </a:pPr>
            <a:r>
              <a:rPr lang="en-US" altLang="en-US" sz="2400" dirty="0">
                <a:latin typeface="+mn-lt"/>
              </a:rPr>
              <a:t>These crops were not domesticated for use as </a:t>
            </a:r>
            <a:r>
              <a:rPr lang="en-US" altLang="en-US" sz="2400" dirty="0" smtClean="0">
                <a:latin typeface="+mn-lt"/>
              </a:rPr>
              <a:t>biofuels</a:t>
            </a:r>
          </a:p>
          <a:p>
            <a:pPr marL="914400" indent="288925">
              <a:buFont typeface="Arial" panose="020B0604020202020204" pitchFamily="34" charset="0"/>
              <a:buChar char="•"/>
            </a:pPr>
            <a:endParaRPr lang="en-US" altLang="en-US" sz="2800" dirty="0">
              <a:latin typeface="+mn-lt"/>
            </a:endParaRPr>
          </a:p>
          <a:p>
            <a:r>
              <a:rPr lang="en-US" altLang="en-US" sz="2800" b="1" dirty="0">
                <a:latin typeface="+mn-lt"/>
              </a:rPr>
              <a:t>Third Generation Biofuels (looking to the future)</a:t>
            </a:r>
          </a:p>
          <a:p>
            <a:pPr marL="685800" indent="-336550">
              <a:buFont typeface="Arial" panose="020B0604020202020204" pitchFamily="34" charset="0"/>
              <a:buChar char="•"/>
            </a:pPr>
            <a:r>
              <a:rPr lang="en-US" altLang="en-US" sz="2400" b="1" dirty="0">
                <a:latin typeface="+mn-lt"/>
              </a:rPr>
              <a:t>Algae</a:t>
            </a:r>
          </a:p>
        </p:txBody>
      </p:sp>
      <p:sp>
        <p:nvSpPr>
          <p:cNvPr id="2" name="TextBox 1"/>
          <p:cNvSpPr txBox="1"/>
          <p:nvPr/>
        </p:nvSpPr>
        <p:spPr>
          <a:xfrm>
            <a:off x="4304016" y="184167"/>
            <a:ext cx="3584636" cy="707886"/>
          </a:xfrm>
          <a:prstGeom prst="rect">
            <a:avLst/>
          </a:prstGeom>
          <a:noFill/>
        </p:spPr>
        <p:txBody>
          <a:bodyPr wrap="none" rtlCol="0">
            <a:spAutoFit/>
          </a:bodyPr>
          <a:lstStyle/>
          <a:p>
            <a:pPr algn="ctr"/>
            <a:r>
              <a:rPr lang="en-US" sz="4000" b="1" dirty="0"/>
              <a:t>Types of Biofuel</a:t>
            </a:r>
          </a:p>
        </p:txBody>
      </p:sp>
    </p:spTree>
    <p:extLst>
      <p:ext uri="{BB962C8B-B14F-4D97-AF65-F5344CB8AC3E}">
        <p14:creationId xmlns:p14="http://schemas.microsoft.com/office/powerpoint/2010/main" val="494284773"/>
      </p:ext>
    </p:extLst>
  </p:cSld>
  <p:clrMapOvr>
    <a:masterClrMapping/>
  </p:clrMapOvr>
  <p:transition spd="slow"/>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lgae5.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98100" y="1690022"/>
            <a:ext cx="6819900" cy="4546600"/>
          </a:xfrm>
          <a:prstGeom prst="rect">
            <a:avLst/>
          </a:prstGeom>
        </p:spPr>
      </p:pic>
      <p:sp>
        <p:nvSpPr>
          <p:cNvPr id="6" name="TextBox 5">
            <a:extLst>
              <a:ext uri="{FF2B5EF4-FFF2-40B4-BE49-F238E27FC236}">
                <a16:creationId xmlns:a16="http://schemas.microsoft.com/office/drawing/2014/main" id="{A197AB00-F7F5-4116-A8A8-4A173BE2FE6D}"/>
              </a:ext>
            </a:extLst>
          </p:cNvPr>
          <p:cNvSpPr txBox="1"/>
          <p:nvPr/>
        </p:nvSpPr>
        <p:spPr>
          <a:xfrm>
            <a:off x="1257300" y="179457"/>
            <a:ext cx="9701500" cy="707886"/>
          </a:xfrm>
          <a:prstGeom prst="rect">
            <a:avLst/>
          </a:prstGeom>
          <a:noFill/>
        </p:spPr>
        <p:txBody>
          <a:bodyPr wrap="square" rtlCol="0">
            <a:spAutoFit/>
          </a:bodyPr>
          <a:lstStyle/>
          <a:p>
            <a:pPr algn="ctr"/>
            <a:r>
              <a:rPr lang="en-US" sz="4000" b="1" dirty="0"/>
              <a:t>Third Generation Biofuels: Algae Feedstock</a:t>
            </a:r>
          </a:p>
        </p:txBody>
      </p:sp>
      <p:sp>
        <p:nvSpPr>
          <p:cNvPr id="2" name="TextBox 1">
            <a:extLst>
              <a:ext uri="{FF2B5EF4-FFF2-40B4-BE49-F238E27FC236}">
                <a16:creationId xmlns:a16="http://schemas.microsoft.com/office/drawing/2014/main" id="{454404D3-D73A-BF4C-9C47-C81A3052F461}"/>
              </a:ext>
            </a:extLst>
          </p:cNvPr>
          <p:cNvSpPr txBox="1"/>
          <p:nvPr/>
        </p:nvSpPr>
        <p:spPr>
          <a:xfrm>
            <a:off x="338715" y="6488668"/>
            <a:ext cx="1285288" cy="276999"/>
          </a:xfrm>
          <a:prstGeom prst="rect">
            <a:avLst/>
          </a:prstGeom>
          <a:noFill/>
        </p:spPr>
        <p:txBody>
          <a:bodyPr wrap="none" rtlCol="0">
            <a:spAutoFit/>
          </a:bodyPr>
          <a:lstStyle/>
          <a:p>
            <a:r>
              <a:rPr lang="en-US" sz="1200" dirty="0">
                <a:solidFill>
                  <a:schemeClr val="bg1">
                    <a:lumMod val="50000"/>
                  </a:schemeClr>
                </a:solidFill>
              </a:rPr>
              <a:t>Source: </a:t>
            </a:r>
            <a:r>
              <a:rPr lang="en-US" sz="1200" dirty="0" err="1">
                <a:solidFill>
                  <a:schemeClr val="bg1">
                    <a:lumMod val="50000"/>
                  </a:schemeClr>
                </a:solidFill>
              </a:rPr>
              <a:t>wikipedia</a:t>
            </a:r>
            <a:endParaRPr lang="en-US" sz="1200" dirty="0">
              <a:solidFill>
                <a:schemeClr val="bg1">
                  <a:lumMod val="50000"/>
                </a:schemeClr>
              </a:solidFill>
            </a:endParaRPr>
          </a:p>
        </p:txBody>
      </p:sp>
    </p:spTree>
    <p:extLst>
      <p:ext uri="{BB962C8B-B14F-4D97-AF65-F5344CB8AC3E}">
        <p14:creationId xmlns:p14="http://schemas.microsoft.com/office/powerpoint/2010/main" val="171033658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774956" y="193954"/>
            <a:ext cx="4629150" cy="707886"/>
          </a:xfrm>
        </p:spPr>
        <p:txBody>
          <a:bodyPr wrap="square">
            <a:spAutoFit/>
          </a:bodyPr>
          <a:lstStyle/>
          <a:p>
            <a:pPr algn="ctr">
              <a:lnSpc>
                <a:spcPct val="100000"/>
              </a:lnSpc>
            </a:pPr>
            <a:r>
              <a:rPr lang="en-US" altLang="en-US" sz="4000" b="1" dirty="0">
                <a:latin typeface="+mn-lt"/>
              </a:rPr>
              <a:t>Biodiesel from algae</a:t>
            </a:r>
          </a:p>
        </p:txBody>
      </p:sp>
      <p:sp>
        <p:nvSpPr>
          <p:cNvPr id="7" name="Rectangle 6"/>
          <p:cNvSpPr/>
          <p:nvPr/>
        </p:nvSpPr>
        <p:spPr>
          <a:xfrm>
            <a:off x="1917908" y="5133975"/>
            <a:ext cx="7766115" cy="1200329"/>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en-US" dirty="0"/>
              <a:t>“It has more oil per pound than corn and soybeans, does not divert crops from the food supply and can potentially be grown in sewage water and seawater without impacting the freshwater supply.” J. Zimmerman</a:t>
            </a:r>
          </a:p>
        </p:txBody>
      </p:sp>
      <p:pic>
        <p:nvPicPr>
          <p:cNvPr id="8" name="Picture 2" descr="biodiesel from alga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6928" y="1546709"/>
            <a:ext cx="4587295" cy="358726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917908" y="6534834"/>
            <a:ext cx="6927916" cy="276999"/>
          </a:xfrm>
          <a:prstGeom prst="rect">
            <a:avLst/>
          </a:prstGeom>
        </p:spPr>
        <p:txBody>
          <a:bodyPr wrap="square">
            <a:spAutoFit/>
          </a:bodyPr>
          <a:lstStyle/>
          <a:p>
            <a:r>
              <a:rPr lang="en-US" sz="1200" dirty="0">
                <a:solidFill>
                  <a:schemeClr val="bg1">
                    <a:lumMod val="50000"/>
                  </a:schemeClr>
                </a:solidFill>
              </a:rPr>
              <a:t>http://www.csa.com/discoveryguides/biofuel/review7.php</a:t>
            </a:r>
          </a:p>
        </p:txBody>
      </p:sp>
    </p:spTree>
    <p:extLst>
      <p:ext uri="{BB962C8B-B14F-4D97-AF65-F5344CB8AC3E}">
        <p14:creationId xmlns:p14="http://schemas.microsoft.com/office/powerpoint/2010/main" val="20972820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a:spLocks noGrp="1"/>
          </p:cNvSpPr>
          <p:nvPr>
            <p:ph sz="quarter" idx="1"/>
          </p:nvPr>
        </p:nvSpPr>
        <p:spPr>
          <a:xfrm>
            <a:off x="2152650" y="1825625"/>
            <a:ext cx="7886700" cy="4351338"/>
          </a:xfrm>
        </p:spPr>
        <p:txBody>
          <a:bodyPr/>
          <a:lstStyle/>
          <a:p>
            <a:r>
              <a:rPr lang="en-US" dirty="0"/>
              <a:t> </a:t>
            </a:r>
          </a:p>
        </p:txBody>
      </p:sp>
      <p:pic>
        <p:nvPicPr>
          <p:cNvPr id="10" name="Picture 2" descr="For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555291"/>
            <a:ext cx="2819400" cy="196132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4"/>
          <a:stretch>
            <a:fillRect/>
          </a:stretch>
        </p:blipFill>
        <p:spPr>
          <a:xfrm>
            <a:off x="1524000" y="5114926"/>
            <a:ext cx="2628900" cy="1743075"/>
          </a:xfrm>
          <a:prstGeom prst="rect">
            <a:avLst/>
          </a:prstGeom>
        </p:spPr>
      </p:pic>
      <p:pic>
        <p:nvPicPr>
          <p:cNvPr id="12" name="Picture 4" descr="Image result for faun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3274681"/>
            <a:ext cx="2628900" cy="2033017"/>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5581436" y="3677936"/>
            <a:ext cx="765146"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vs</a:t>
            </a:r>
          </a:p>
        </p:txBody>
      </p:sp>
      <p:sp>
        <p:nvSpPr>
          <p:cNvPr id="20" name="TextBox 19"/>
          <p:cNvSpPr txBox="1"/>
          <p:nvPr/>
        </p:nvSpPr>
        <p:spPr>
          <a:xfrm>
            <a:off x="1676400" y="3942006"/>
            <a:ext cx="11430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a:t>Biomass</a:t>
            </a:r>
          </a:p>
        </p:txBody>
      </p:sp>
      <p:sp>
        <p:nvSpPr>
          <p:cNvPr id="21" name="TextBox 20"/>
          <p:cNvSpPr txBox="1"/>
          <p:nvPr/>
        </p:nvSpPr>
        <p:spPr>
          <a:xfrm>
            <a:off x="7010400" y="4382355"/>
            <a:ext cx="22860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a:t>Mined materials</a:t>
            </a:r>
          </a:p>
        </p:txBody>
      </p:sp>
      <p:sp>
        <p:nvSpPr>
          <p:cNvPr id="22" name="Rectangle 2"/>
          <p:cNvSpPr>
            <a:spLocks noChangeArrowheads="1"/>
          </p:cNvSpPr>
          <p:nvPr/>
        </p:nvSpPr>
        <p:spPr bwMode="auto">
          <a:xfrm>
            <a:off x="2351088" y="115889"/>
            <a:ext cx="284379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dirty="0">
                <a:solidFill>
                  <a:schemeClr val="bg1"/>
                </a:solidFill>
              </a:rPr>
              <a:t>CHEM 512: Heterogeneous catalysis</a:t>
            </a:r>
          </a:p>
        </p:txBody>
      </p:sp>
      <p:pic>
        <p:nvPicPr>
          <p:cNvPr id="4" name="Picture 3"/>
          <p:cNvPicPr>
            <a:picLocks noChangeAspect="1"/>
          </p:cNvPicPr>
          <p:nvPr/>
        </p:nvPicPr>
        <p:blipFill>
          <a:blip r:embed="rId6"/>
          <a:stretch>
            <a:fillRect/>
          </a:stretch>
        </p:blipFill>
        <p:spPr>
          <a:xfrm>
            <a:off x="6283089" y="1828873"/>
            <a:ext cx="1874121" cy="1168026"/>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30763" y="3052101"/>
            <a:ext cx="1943093" cy="1088132"/>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76912" y="4893795"/>
            <a:ext cx="2466975" cy="1847850"/>
          </a:xfrm>
          <a:prstGeom prst="rect">
            <a:avLst/>
          </a:prstGeom>
        </p:spPr>
      </p:pic>
      <p:sp>
        <p:nvSpPr>
          <p:cNvPr id="3" name="Rectangle 2"/>
          <p:cNvSpPr/>
          <p:nvPr/>
        </p:nvSpPr>
        <p:spPr>
          <a:xfrm>
            <a:off x="8230762" y="260648"/>
            <a:ext cx="1808588" cy="1800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9600" b="1" dirty="0"/>
              <a:t>C</a:t>
            </a:r>
            <a:endParaRPr lang="en-US" b="1" dirty="0"/>
          </a:p>
        </p:txBody>
      </p:sp>
      <p:sp>
        <p:nvSpPr>
          <p:cNvPr id="16" name="Title 1"/>
          <p:cNvSpPr>
            <a:spLocks noGrp="1"/>
          </p:cNvSpPr>
          <p:nvPr>
            <p:ph type="title"/>
          </p:nvPr>
        </p:nvSpPr>
        <p:spPr>
          <a:xfrm>
            <a:off x="2124229" y="207050"/>
            <a:ext cx="7937346" cy="707886"/>
          </a:xfrm>
        </p:spPr>
        <p:txBody>
          <a:bodyPr wrap="square">
            <a:spAutoFit/>
          </a:bodyPr>
          <a:lstStyle/>
          <a:p>
            <a:pPr algn="ctr">
              <a:lnSpc>
                <a:spcPct val="100000"/>
              </a:lnSpc>
            </a:pPr>
            <a:r>
              <a:rPr lang="en-US" sz="4000" b="1" dirty="0">
                <a:latin typeface="+mn-lt"/>
              </a:rPr>
              <a:t>Where does stuff come?</a:t>
            </a:r>
          </a:p>
        </p:txBody>
      </p:sp>
      <p:sp>
        <p:nvSpPr>
          <p:cNvPr id="17" name="Title 1"/>
          <p:cNvSpPr txBox="1">
            <a:spLocks/>
          </p:cNvSpPr>
          <p:nvPr/>
        </p:nvSpPr>
        <p:spPr>
          <a:xfrm>
            <a:off x="1995336" y="1118009"/>
            <a:ext cx="7937346" cy="584775"/>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3200" dirty="0">
                <a:latin typeface="+mn-lt"/>
              </a:rPr>
              <a:t>For carbon</a:t>
            </a:r>
          </a:p>
        </p:txBody>
      </p:sp>
    </p:spTree>
    <p:extLst>
      <p:ext uri="{BB962C8B-B14F-4D97-AF65-F5344CB8AC3E}">
        <p14:creationId xmlns:p14="http://schemas.microsoft.com/office/powerpoint/2010/main" val="393140039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2505075" y="277158"/>
            <a:ext cx="7181850" cy="707886"/>
          </a:xfrm>
        </p:spPr>
        <p:txBody>
          <a:bodyPr wrap="square">
            <a:spAutoFit/>
          </a:bodyPr>
          <a:lstStyle/>
          <a:p>
            <a:pPr algn="ctr">
              <a:lnSpc>
                <a:spcPct val="100000"/>
              </a:lnSpc>
            </a:pPr>
            <a:r>
              <a:rPr lang="en-US" altLang="en-US" sz="4000" b="1" dirty="0">
                <a:latin typeface="+mn-lt"/>
              </a:rPr>
              <a:t>Biodiesel from algae</a:t>
            </a:r>
          </a:p>
        </p:txBody>
      </p:sp>
      <p:sp>
        <p:nvSpPr>
          <p:cNvPr id="6" name="Rectangle 5"/>
          <p:cNvSpPr txBox="1">
            <a:spLocks noChangeArrowheads="1"/>
          </p:cNvSpPr>
          <p:nvPr/>
        </p:nvSpPr>
        <p:spPr>
          <a:xfrm>
            <a:off x="1881188" y="1196753"/>
            <a:ext cx="5170488" cy="4122709"/>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Adaptable to large scale</a:t>
            </a:r>
          </a:p>
          <a:p>
            <a:pPr lvl="1"/>
            <a:r>
              <a:rPr lang="en-US" dirty="0"/>
              <a:t>On a larger scale, </a:t>
            </a:r>
            <a:r>
              <a:rPr lang="en-US" dirty="0" err="1"/>
              <a:t>Solix</a:t>
            </a:r>
            <a:r>
              <a:rPr lang="en-US" dirty="0"/>
              <a:t> has built a pilot-scale demonstration facility with three-quarters of an acre of photosynthetic area forecasted to generate 1,500–2,000 gallons/year of </a:t>
            </a:r>
            <a:r>
              <a:rPr lang="en-US" dirty="0" err="1"/>
              <a:t>biocrude</a:t>
            </a:r>
            <a:r>
              <a:rPr lang="en-US" dirty="0"/>
              <a:t>, or an estimated several tons of biomass per year if the solids are included (2011)</a:t>
            </a:r>
          </a:p>
          <a:p>
            <a:pPr lvl="1"/>
            <a:r>
              <a:rPr lang="en-US" sz="2100" dirty="0"/>
              <a:t>Note: </a:t>
            </a:r>
            <a:r>
              <a:rPr lang="en-US" sz="2100" dirty="0" err="1"/>
              <a:t>Solix</a:t>
            </a:r>
            <a:r>
              <a:rPr lang="en-US" sz="2100" dirty="0"/>
              <a:t> today seems focused on the specialty nutrition products from </a:t>
            </a:r>
            <a:r>
              <a:rPr lang="en-US" sz="2100" dirty="0" err="1"/>
              <a:t>algea</a:t>
            </a:r>
            <a:endParaRPr lang="en-US" sz="2100" dirty="0"/>
          </a:p>
          <a:p>
            <a:pPr lvl="1"/>
            <a:endParaRPr lang="en-US" sz="2000" dirty="0"/>
          </a:p>
          <a:p>
            <a:pPr lvl="1"/>
            <a:endParaRPr lang="en-US" sz="2000" dirty="0"/>
          </a:p>
          <a:p>
            <a:pPr lvl="1"/>
            <a:endParaRPr lang="en-US" sz="2000" dirty="0"/>
          </a:p>
        </p:txBody>
      </p:sp>
      <p:sp>
        <p:nvSpPr>
          <p:cNvPr id="7" name="Rectangle 6"/>
          <p:cNvSpPr/>
          <p:nvPr/>
        </p:nvSpPr>
        <p:spPr>
          <a:xfrm>
            <a:off x="499928" y="5123983"/>
            <a:ext cx="7766115" cy="923330"/>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en-US" dirty="0"/>
              <a:t>“The ideal location is in a dry, sunny, flat desert, with a carbon dioxide source such as a coal-fired power plant and a significant wastewater </a:t>
            </a:r>
            <a:r>
              <a:rPr lang="en-US" dirty="0" err="1"/>
              <a:t>source"Bryan</a:t>
            </a:r>
            <a:r>
              <a:rPr lang="en-US" dirty="0"/>
              <a:t> McCarty, </a:t>
            </a:r>
            <a:r>
              <a:rPr lang="en-US" dirty="0" err="1"/>
              <a:t>Solix</a:t>
            </a:r>
            <a:r>
              <a:rPr lang="en-US" dirty="0"/>
              <a:t> Biofuels' vice president of engineering</a:t>
            </a:r>
          </a:p>
        </p:txBody>
      </p:sp>
      <p:sp>
        <p:nvSpPr>
          <p:cNvPr id="8" name="Rectangle 7"/>
          <p:cNvSpPr/>
          <p:nvPr/>
        </p:nvSpPr>
        <p:spPr>
          <a:xfrm>
            <a:off x="1541106" y="6248401"/>
            <a:ext cx="7526694" cy="276999"/>
          </a:xfrm>
          <a:prstGeom prst="rect">
            <a:avLst/>
          </a:prstGeom>
        </p:spPr>
        <p:txBody>
          <a:bodyPr wrap="square">
            <a:spAutoFit/>
          </a:bodyPr>
          <a:lstStyle/>
          <a:p>
            <a:r>
              <a:rPr lang="en-US" sz="1200" dirty="0">
                <a:solidFill>
                  <a:schemeClr val="bg1">
                    <a:lumMod val="50000"/>
                  </a:schemeClr>
                </a:solidFill>
              </a:rPr>
              <a:t>https://www.asme.org/engineering-topics/articles/bioengineering/scaling-algae-growth-for-biofuels</a:t>
            </a:r>
          </a:p>
        </p:txBody>
      </p:sp>
      <p:pic>
        <p:nvPicPr>
          <p:cNvPr id="9" name="Picture 6" descr="DSC_26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82878" y="1298713"/>
            <a:ext cx="3048000" cy="4583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47115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AutoShape 2"/>
          <p:cNvSpPr>
            <a:spLocks noGrp="1" noChangeArrowheads="1"/>
          </p:cNvSpPr>
          <p:nvPr>
            <p:ph type="title"/>
          </p:nvPr>
        </p:nvSpPr>
        <p:spPr>
          <a:xfrm>
            <a:off x="3142480" y="182435"/>
            <a:ext cx="5962650" cy="707886"/>
          </a:xfrm>
        </p:spPr>
        <p:txBody>
          <a:bodyPr wrap="square">
            <a:spAutoFit/>
          </a:bodyPr>
          <a:lstStyle/>
          <a:p>
            <a:pPr algn="ctr">
              <a:lnSpc>
                <a:spcPct val="100000"/>
              </a:lnSpc>
            </a:pPr>
            <a:r>
              <a:rPr lang="en-US" altLang="en-US" sz="4000" b="1" dirty="0">
                <a:latin typeface="+mn-lt"/>
              </a:rPr>
              <a:t> Is Algae “Green Gold”?</a:t>
            </a:r>
          </a:p>
        </p:txBody>
      </p:sp>
      <p:sp>
        <p:nvSpPr>
          <p:cNvPr id="108547" name="AutoShape 3"/>
          <p:cNvSpPr>
            <a:spLocks noGrp="1" noChangeAspect="1" noChangeArrowheads="1"/>
          </p:cNvSpPr>
          <p:nvPr>
            <p:ph type="body" sz="half" idx="4294967295"/>
          </p:nvPr>
        </p:nvSpPr>
        <p:spPr>
          <a:xfrm>
            <a:off x="942973" y="2214789"/>
            <a:ext cx="5022397" cy="3392724"/>
          </a:xfrm>
        </p:spPr>
        <p:txBody>
          <a:bodyPr wrap="square">
            <a:spAutoFit/>
          </a:bodyPr>
          <a:lstStyle/>
          <a:p>
            <a:r>
              <a:rPr lang="en-US" altLang="en-US" sz="2400" dirty="0"/>
              <a:t>Currently being developed.</a:t>
            </a:r>
          </a:p>
          <a:p>
            <a:r>
              <a:rPr lang="en-US" altLang="en-US" sz="2400" dirty="0"/>
              <a:t>30 times more oil per acre than current crops that are being used.</a:t>
            </a:r>
          </a:p>
          <a:p>
            <a:r>
              <a:rPr lang="en-US" altLang="en-US" sz="2400" dirty="0"/>
              <a:t>No sulfur.</a:t>
            </a:r>
          </a:p>
          <a:p>
            <a:r>
              <a:rPr lang="en-US" altLang="en-US" sz="2400" dirty="0"/>
              <a:t>Non-toxic</a:t>
            </a:r>
          </a:p>
          <a:p>
            <a:r>
              <a:rPr lang="en-US" altLang="en-US" sz="2400" dirty="0"/>
              <a:t>Highly biodegradable,</a:t>
            </a:r>
          </a:p>
          <a:p>
            <a:r>
              <a:rPr lang="en-US" altLang="en-US" sz="2400" dirty="0"/>
              <a:t>Not subject to a commodity risk like crude oil, corn, and soybeans are. </a:t>
            </a:r>
          </a:p>
        </p:txBody>
      </p:sp>
      <p:pic>
        <p:nvPicPr>
          <p:cNvPr id="5" name="Picture 4" descr="medium.jpeg">
            <a:extLst>
              <a:ext uri="{FF2B5EF4-FFF2-40B4-BE49-F238E27FC236}">
                <a16:creationId xmlns:a16="http://schemas.microsoft.com/office/drawing/2014/main" id="{86EED5C8-59F5-4A18-823F-DC8B535F2AB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23805" y="1964918"/>
            <a:ext cx="5179116" cy="3884337"/>
          </a:xfrm>
          <a:prstGeom prst="rect">
            <a:avLst/>
          </a:prstGeom>
        </p:spPr>
      </p:pic>
    </p:spTree>
    <p:extLst>
      <p:ext uri="{BB962C8B-B14F-4D97-AF65-F5344CB8AC3E}">
        <p14:creationId xmlns:p14="http://schemas.microsoft.com/office/powerpoint/2010/main" val="179768439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2030638" y="2010753"/>
            <a:ext cx="2228850" cy="646331"/>
          </a:xfrm>
        </p:spPr>
        <p:txBody>
          <a:bodyPr wrap="square">
            <a:spAutoFit/>
          </a:bodyPr>
          <a:lstStyle/>
          <a:p>
            <a:pPr algn="ctr"/>
            <a:r>
              <a:rPr lang="en-US" altLang="en-US" sz="4000" b="1" dirty="0">
                <a:latin typeface="+mn-lt"/>
              </a:rPr>
              <a:t>Pros</a:t>
            </a:r>
          </a:p>
        </p:txBody>
      </p:sp>
      <p:sp>
        <p:nvSpPr>
          <p:cNvPr id="32771" name="Rectangle 3"/>
          <p:cNvSpPr>
            <a:spLocks noGrp="1" noChangeArrowheads="1"/>
          </p:cNvSpPr>
          <p:nvPr>
            <p:ph idx="1"/>
          </p:nvPr>
        </p:nvSpPr>
        <p:spPr>
          <a:xfrm>
            <a:off x="722085" y="2860753"/>
            <a:ext cx="4845957" cy="2267287"/>
          </a:xfrm>
        </p:spPr>
        <p:txBody>
          <a:bodyPr wrap="square">
            <a:spAutoFit/>
          </a:bodyPr>
          <a:lstStyle/>
          <a:p>
            <a:r>
              <a:rPr lang="en-US" altLang="en-US" sz="2400" dirty="0"/>
              <a:t>Versatility in growth methods</a:t>
            </a:r>
          </a:p>
          <a:p>
            <a:r>
              <a:rPr lang="en-US" altLang="en-US" sz="2400" dirty="0"/>
              <a:t>Versatility in uses</a:t>
            </a:r>
          </a:p>
          <a:p>
            <a:r>
              <a:rPr lang="en-US" altLang="en-US" sz="2400" dirty="0"/>
              <a:t>Speed of production</a:t>
            </a:r>
          </a:p>
          <a:p>
            <a:r>
              <a:rPr lang="en-US" altLang="en-US" sz="2400" dirty="0"/>
              <a:t>Potential for huge production levels</a:t>
            </a:r>
          </a:p>
          <a:p>
            <a:r>
              <a:rPr lang="en-US" altLang="en-US" sz="2400" dirty="0"/>
              <a:t>CO</a:t>
            </a:r>
            <a:r>
              <a:rPr lang="en-US" altLang="en-US" sz="2400" baseline="-25000" dirty="0"/>
              <a:t>2</a:t>
            </a:r>
            <a:r>
              <a:rPr lang="en-US" altLang="en-US" sz="2400" dirty="0"/>
              <a:t> reduction</a:t>
            </a:r>
          </a:p>
        </p:txBody>
      </p:sp>
      <p:sp>
        <p:nvSpPr>
          <p:cNvPr id="4" name="Rectangle 2"/>
          <p:cNvSpPr txBox="1">
            <a:spLocks noChangeArrowheads="1"/>
          </p:cNvSpPr>
          <p:nvPr/>
        </p:nvSpPr>
        <p:spPr>
          <a:xfrm>
            <a:off x="7842250" y="2010752"/>
            <a:ext cx="2476500" cy="6463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4000" b="1" dirty="0">
                <a:latin typeface="+mn-lt"/>
              </a:rPr>
              <a:t>Cons</a:t>
            </a:r>
          </a:p>
        </p:txBody>
      </p:sp>
      <p:sp>
        <p:nvSpPr>
          <p:cNvPr id="5" name="Rectangle 3"/>
          <p:cNvSpPr txBox="1">
            <a:spLocks noChangeArrowheads="1"/>
          </p:cNvSpPr>
          <p:nvPr/>
        </p:nvSpPr>
        <p:spPr>
          <a:xfrm>
            <a:off x="6388100" y="2860753"/>
            <a:ext cx="5384800" cy="1806648"/>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ltLang="en-US" sz="2400" dirty="0"/>
              <a:t>Energy intensive</a:t>
            </a:r>
          </a:p>
          <a:p>
            <a:r>
              <a:rPr lang="en-US" altLang="en-US" sz="2400" dirty="0"/>
              <a:t>Not competitive against foreign oil (yet)</a:t>
            </a:r>
          </a:p>
          <a:p>
            <a:r>
              <a:rPr lang="en-US" altLang="en-US" sz="2400" dirty="0"/>
              <a:t>Needs funding</a:t>
            </a:r>
          </a:p>
          <a:p>
            <a:r>
              <a:rPr lang="en-US" altLang="en-US" sz="2400" dirty="0"/>
              <a:t>Technology not ready (yet)</a:t>
            </a:r>
          </a:p>
        </p:txBody>
      </p:sp>
      <p:sp>
        <p:nvSpPr>
          <p:cNvPr id="2" name="TextBox 1">
            <a:extLst>
              <a:ext uri="{FF2B5EF4-FFF2-40B4-BE49-F238E27FC236}">
                <a16:creationId xmlns:a16="http://schemas.microsoft.com/office/drawing/2014/main" id="{34AE9E22-E899-4CF4-A88D-67A21472C0F4}"/>
              </a:ext>
            </a:extLst>
          </p:cNvPr>
          <p:cNvSpPr txBox="1"/>
          <p:nvPr/>
        </p:nvSpPr>
        <p:spPr>
          <a:xfrm>
            <a:off x="3348347" y="200138"/>
            <a:ext cx="5520422" cy="707886"/>
          </a:xfrm>
          <a:prstGeom prst="rect">
            <a:avLst/>
          </a:prstGeom>
          <a:noFill/>
        </p:spPr>
        <p:txBody>
          <a:bodyPr wrap="none" rtlCol="0">
            <a:spAutoFit/>
          </a:bodyPr>
          <a:lstStyle/>
          <a:p>
            <a:pPr algn="ctr"/>
            <a:r>
              <a:rPr lang="en-US" sz="4000" b="1" dirty="0"/>
              <a:t>Algae: The Pros and Cons</a:t>
            </a:r>
          </a:p>
        </p:txBody>
      </p:sp>
    </p:spTree>
    <p:extLst>
      <p:ext uri="{BB962C8B-B14F-4D97-AF65-F5344CB8AC3E}">
        <p14:creationId xmlns:p14="http://schemas.microsoft.com/office/powerpoint/2010/main" val="20999379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354"/>
        <p:cNvGrpSpPr/>
        <p:nvPr/>
      </p:nvGrpSpPr>
      <p:grpSpPr>
        <a:xfrm>
          <a:off x="0" y="0"/>
          <a:ext cx="0" cy="0"/>
          <a:chOff x="0" y="0"/>
          <a:chExt cx="0" cy="0"/>
        </a:xfrm>
      </p:grpSpPr>
      <p:sp>
        <p:nvSpPr>
          <p:cNvPr id="1355" name="Shape 1355"/>
          <p:cNvSpPr txBox="1">
            <a:spLocks noGrp="1"/>
          </p:cNvSpPr>
          <p:nvPr>
            <p:ph type="title"/>
          </p:nvPr>
        </p:nvSpPr>
        <p:spPr>
          <a:xfrm>
            <a:off x="1225647" y="118494"/>
            <a:ext cx="9740705" cy="999657"/>
          </a:xfrm>
          <a:prstGeom prst="rect">
            <a:avLst/>
          </a:prstGeom>
          <a:noFill/>
          <a:ln>
            <a:noFill/>
          </a:ln>
        </p:spPr>
        <p:txBody>
          <a:bodyPr vert="horz" wrap="square" lIns="91425" tIns="45700" rIns="91425" bIns="45700" rtlCol="0" anchor="ctr" anchorCtr="0">
            <a:spAutoFit/>
          </a:bodyPr>
          <a:lstStyle/>
          <a:p>
            <a:pPr algn="ctr">
              <a:lnSpc>
                <a:spcPts val="3500"/>
              </a:lnSpc>
              <a:spcBef>
                <a:spcPts val="0"/>
              </a:spcBef>
              <a:buSzPct val="25000"/>
            </a:pPr>
            <a:r>
              <a:rPr lang="en-US" sz="3600" b="1" dirty="0">
                <a:latin typeface="+mn-lt"/>
                <a:ea typeface="Times New Roman"/>
                <a:cs typeface="Times New Roman"/>
                <a:sym typeface="Times New Roman"/>
              </a:rPr>
              <a:t>How to Overcome the Technical Roadblocks to Low-Cost Advanced Biofuel Production</a:t>
            </a:r>
          </a:p>
        </p:txBody>
      </p:sp>
      <p:sp>
        <p:nvSpPr>
          <p:cNvPr id="1356" name="Shape 1356"/>
          <p:cNvSpPr txBox="1">
            <a:spLocks noGrp="1"/>
          </p:cNvSpPr>
          <p:nvPr>
            <p:ph idx="1"/>
          </p:nvPr>
        </p:nvSpPr>
        <p:spPr>
          <a:xfrm>
            <a:off x="1291882" y="1839693"/>
            <a:ext cx="9608234" cy="4062610"/>
          </a:xfrm>
          <a:prstGeom prst="rect">
            <a:avLst/>
          </a:prstGeom>
          <a:noFill/>
          <a:ln>
            <a:noFill/>
          </a:ln>
        </p:spPr>
        <p:txBody>
          <a:bodyPr vert="horz" wrap="square" lIns="91425" tIns="45700" rIns="91425" bIns="45700" rtlCol="0" anchor="t" anchorCtr="0">
            <a:spAutoFit/>
          </a:bodyPr>
          <a:lstStyle/>
          <a:p>
            <a:pPr marL="0" indent="0">
              <a:lnSpc>
                <a:spcPct val="100000"/>
              </a:lnSpc>
              <a:spcBef>
                <a:spcPts val="600"/>
              </a:spcBef>
              <a:spcAft>
                <a:spcPts val="600"/>
              </a:spcAft>
              <a:buClr>
                <a:srgbClr val="FBFCF5"/>
              </a:buClr>
              <a:buSzPct val="100000"/>
              <a:buNone/>
            </a:pPr>
            <a:r>
              <a:rPr lang="en-US" dirty="0">
                <a:ea typeface="Times New Roman"/>
                <a:cs typeface="Times New Roman"/>
                <a:sym typeface="Times New Roman"/>
              </a:rPr>
              <a:t>Make all of the components of biomass available for biofuel and co-product production:</a:t>
            </a:r>
          </a:p>
          <a:p>
            <a:pPr marL="0" indent="0" algn="ctr">
              <a:lnSpc>
                <a:spcPct val="100000"/>
              </a:lnSpc>
              <a:spcBef>
                <a:spcPts val="600"/>
              </a:spcBef>
              <a:spcAft>
                <a:spcPts val="600"/>
              </a:spcAft>
              <a:buClr>
                <a:srgbClr val="FBFCF5"/>
              </a:buClr>
              <a:buSzPct val="100000"/>
              <a:buNone/>
            </a:pPr>
            <a:r>
              <a:rPr lang="en-US" sz="3200" b="1" dirty="0">
                <a:ea typeface="Times New Roman"/>
                <a:cs typeface="Times New Roman"/>
                <a:sym typeface="Times New Roman"/>
              </a:rPr>
              <a:t>Use the appropriate parts of specific plants.</a:t>
            </a:r>
          </a:p>
          <a:p>
            <a:pPr marL="0" indent="0">
              <a:lnSpc>
                <a:spcPct val="100000"/>
              </a:lnSpc>
              <a:spcBef>
                <a:spcPts val="600"/>
              </a:spcBef>
              <a:spcAft>
                <a:spcPts val="600"/>
              </a:spcAft>
              <a:buClr>
                <a:srgbClr val="FBFCF5"/>
              </a:buClr>
              <a:buSzPct val="100000"/>
              <a:buNone/>
            </a:pPr>
            <a:r>
              <a:rPr lang="en-US" dirty="0">
                <a:ea typeface="Times New Roman"/>
                <a:cs typeface="Times New Roman"/>
                <a:sym typeface="Times New Roman"/>
              </a:rPr>
              <a:t>Improve the efficiency of biomass to biofuel conversion:</a:t>
            </a:r>
          </a:p>
          <a:p>
            <a:pPr marL="0" indent="0" algn="ctr">
              <a:lnSpc>
                <a:spcPct val="100000"/>
              </a:lnSpc>
              <a:spcBef>
                <a:spcPts val="600"/>
              </a:spcBef>
              <a:spcAft>
                <a:spcPts val="600"/>
              </a:spcAft>
              <a:buClr>
                <a:srgbClr val="FBFCF5"/>
              </a:buClr>
              <a:buSzPct val="100000"/>
              <a:buNone/>
            </a:pPr>
            <a:r>
              <a:rPr lang="en-US" sz="3200" b="1" dirty="0">
                <a:ea typeface="Times New Roman"/>
                <a:cs typeface="Times New Roman"/>
                <a:sym typeface="Times New Roman"/>
              </a:rPr>
              <a:t>Do it faster, cheaper, and sustainably.</a:t>
            </a:r>
          </a:p>
          <a:p>
            <a:pPr marL="0" indent="0">
              <a:lnSpc>
                <a:spcPct val="100000"/>
              </a:lnSpc>
              <a:spcBef>
                <a:spcPts val="600"/>
              </a:spcBef>
              <a:spcAft>
                <a:spcPts val="600"/>
              </a:spcAft>
              <a:buClr>
                <a:srgbClr val="FBFCF5"/>
              </a:buClr>
              <a:buSzPct val="100000"/>
              <a:buNone/>
            </a:pPr>
            <a:r>
              <a:rPr lang="en-US" dirty="0">
                <a:ea typeface="Times New Roman"/>
                <a:cs typeface="Times New Roman"/>
                <a:sym typeface="Times New Roman"/>
              </a:rPr>
              <a:t>Minimize the cost of biomass transportation.</a:t>
            </a:r>
          </a:p>
          <a:p>
            <a:pPr marL="0" indent="0" algn="ctr">
              <a:lnSpc>
                <a:spcPct val="100000"/>
              </a:lnSpc>
              <a:spcBef>
                <a:spcPts val="600"/>
              </a:spcBef>
              <a:spcAft>
                <a:spcPts val="600"/>
              </a:spcAft>
              <a:buClr>
                <a:srgbClr val="FBFCF5"/>
              </a:buClr>
              <a:buSzPct val="100000"/>
              <a:buNone/>
            </a:pPr>
            <a:r>
              <a:rPr lang="en-US" sz="3200" b="1" dirty="0">
                <a:ea typeface="Times New Roman"/>
                <a:cs typeface="Times New Roman"/>
                <a:sym typeface="Times New Roman"/>
              </a:rPr>
              <a:t>Move more for less.</a:t>
            </a:r>
          </a:p>
        </p:txBody>
      </p:sp>
    </p:spTree>
    <p:extLst>
      <p:ext uri="{BB962C8B-B14F-4D97-AF65-F5344CB8AC3E}">
        <p14:creationId xmlns:p14="http://schemas.microsoft.com/office/powerpoint/2010/main" val="1808518183"/>
      </p:ext>
    </p:extLst>
  </p:cSld>
  <p:clrMapOvr>
    <a:masterClrMapping/>
  </p:clrMapOvr>
  <p:transition spd="slow">
    <p:cut/>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2587534" y="182247"/>
            <a:ext cx="7016931" cy="707886"/>
          </a:xfrm>
        </p:spPr>
        <p:txBody>
          <a:bodyPr wrap="square">
            <a:spAutoFit/>
          </a:bodyPr>
          <a:lstStyle/>
          <a:p>
            <a:pPr algn="ctr">
              <a:lnSpc>
                <a:spcPct val="100000"/>
              </a:lnSpc>
            </a:pPr>
            <a:r>
              <a:rPr lang="en-US" sz="4000" b="1" dirty="0">
                <a:latin typeface="+mn-lt"/>
              </a:rPr>
              <a:t>Biofuels as an Alternative</a:t>
            </a:r>
          </a:p>
        </p:txBody>
      </p:sp>
      <p:sp>
        <p:nvSpPr>
          <p:cNvPr id="67587" name="Rectangle 3"/>
          <p:cNvSpPr>
            <a:spLocks noGrp="1" noChangeArrowheads="1"/>
          </p:cNvSpPr>
          <p:nvPr>
            <p:ph idx="1"/>
          </p:nvPr>
        </p:nvSpPr>
        <p:spPr>
          <a:xfrm>
            <a:off x="961293" y="2614421"/>
            <a:ext cx="10380784" cy="2426305"/>
          </a:xfrm>
        </p:spPr>
        <p:txBody>
          <a:bodyPr wrap="square">
            <a:spAutoFit/>
          </a:bodyPr>
          <a:lstStyle/>
          <a:p>
            <a:r>
              <a:rPr lang="en-US" dirty="0"/>
              <a:t>Biofuels are not THE answer to sustainable energy, but biofuels may be part of the answer.</a:t>
            </a:r>
          </a:p>
          <a:p>
            <a:endParaRPr lang="en-US" sz="1000" dirty="0"/>
          </a:p>
          <a:p>
            <a:r>
              <a:rPr lang="en-US" dirty="0"/>
              <a:t>Biofuels may offer environmental and economic advantages over fossil fuels, but the magnitude of these advantages depends on how a biofuel crop is grown and converted into a usable fuel.</a:t>
            </a:r>
          </a:p>
        </p:txBody>
      </p:sp>
    </p:spTree>
    <p:extLst>
      <p:ext uri="{BB962C8B-B14F-4D97-AF65-F5344CB8AC3E}">
        <p14:creationId xmlns:p14="http://schemas.microsoft.com/office/powerpoint/2010/main" val="8905588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58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58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75BDFD8-4B64-4B29-8048-99B1D368F0CA}"/>
              </a:ext>
            </a:extLst>
          </p:cNvPr>
          <p:cNvSpPr txBox="1"/>
          <p:nvPr/>
        </p:nvSpPr>
        <p:spPr>
          <a:xfrm>
            <a:off x="887699" y="1646608"/>
            <a:ext cx="7518340" cy="4832092"/>
          </a:xfrm>
          <a:prstGeom prst="rect">
            <a:avLst/>
          </a:prstGeom>
          <a:noFill/>
        </p:spPr>
        <p:txBody>
          <a:bodyPr wrap="none" rtlCol="0">
            <a:spAutoFit/>
          </a:bodyPr>
          <a:lstStyle/>
          <a:p>
            <a:pPr marL="514350" indent="-514350">
              <a:buFont typeface="+mj-lt"/>
              <a:buAutoNum type="arabicPeriod"/>
            </a:pPr>
            <a:r>
              <a:rPr lang="en-US" sz="2800" dirty="0"/>
              <a:t>Where does things come from</a:t>
            </a:r>
          </a:p>
          <a:p>
            <a:pPr marL="514350" indent="-514350">
              <a:buFont typeface="+mj-lt"/>
              <a:buAutoNum type="arabicPeriod"/>
            </a:pPr>
            <a:r>
              <a:rPr lang="en-US" sz="2800" dirty="0"/>
              <a:t>Fossil carbon</a:t>
            </a:r>
          </a:p>
          <a:p>
            <a:pPr marL="971550" lvl="1" indent="-514350">
              <a:buFont typeface="+mj-lt"/>
              <a:buAutoNum type="arabicPeriod"/>
            </a:pPr>
            <a:r>
              <a:rPr lang="en-US" sz="2800" dirty="0"/>
              <a:t>Gas</a:t>
            </a:r>
          </a:p>
          <a:p>
            <a:pPr marL="971550" lvl="1" indent="-514350">
              <a:buFont typeface="+mj-lt"/>
              <a:buAutoNum type="arabicPeriod"/>
            </a:pPr>
            <a:r>
              <a:rPr lang="en-US" sz="2800" dirty="0"/>
              <a:t>Oil</a:t>
            </a:r>
          </a:p>
          <a:p>
            <a:pPr marL="971550" lvl="1" indent="-514350">
              <a:buFont typeface="+mj-lt"/>
              <a:buAutoNum type="arabicPeriod"/>
            </a:pPr>
            <a:r>
              <a:rPr lang="en-US" sz="2800" dirty="0"/>
              <a:t>Coal</a:t>
            </a:r>
          </a:p>
          <a:p>
            <a:pPr marL="514350" indent="-514350">
              <a:buFont typeface="+mj-lt"/>
              <a:buAutoNum type="arabicPeriod"/>
            </a:pPr>
            <a:r>
              <a:rPr lang="en-US" sz="2800" dirty="0"/>
              <a:t>First, Second, and Third Generation </a:t>
            </a:r>
            <a:r>
              <a:rPr lang="en-US" sz="2800" dirty="0" err="1"/>
              <a:t>Feedstocks</a:t>
            </a:r>
            <a:endParaRPr lang="en-US" sz="2800" dirty="0"/>
          </a:p>
          <a:p>
            <a:pPr marL="971550" lvl="1" indent="-514350">
              <a:buFont typeface="+mj-lt"/>
              <a:buAutoNum type="arabicPeriod"/>
            </a:pPr>
            <a:r>
              <a:rPr lang="en-US" sz="2800" dirty="0"/>
              <a:t>Bioethanol</a:t>
            </a:r>
          </a:p>
          <a:p>
            <a:pPr marL="971550" lvl="1" indent="-514350">
              <a:buFont typeface="+mj-lt"/>
              <a:buAutoNum type="arabicPeriod"/>
            </a:pPr>
            <a:r>
              <a:rPr lang="en-US" sz="2800" dirty="0"/>
              <a:t>Ethanol from cellulose</a:t>
            </a:r>
          </a:p>
          <a:p>
            <a:pPr marL="971550" lvl="1" indent="-514350">
              <a:buFont typeface="+mj-lt"/>
              <a:buAutoNum type="arabicPeriod"/>
            </a:pPr>
            <a:r>
              <a:rPr lang="en-US" sz="2800" dirty="0"/>
              <a:t>Biodiesel</a:t>
            </a:r>
          </a:p>
          <a:p>
            <a:pPr marL="971550" lvl="1" indent="-514350">
              <a:buFont typeface="+mj-lt"/>
              <a:buAutoNum type="arabicPeriod"/>
            </a:pPr>
            <a:r>
              <a:rPr lang="en-US" sz="2800" dirty="0"/>
              <a:t>Biofuel from </a:t>
            </a:r>
            <a:r>
              <a:rPr lang="en-US" sz="2800" dirty="0" smtClean="0"/>
              <a:t>algae</a:t>
            </a:r>
            <a:endParaRPr lang="en-US" sz="2800" dirty="0"/>
          </a:p>
          <a:p>
            <a:pPr marL="514350" indent="-514350">
              <a:buFont typeface="+mj-lt"/>
              <a:buAutoNum type="arabicPeriod"/>
            </a:pPr>
            <a:r>
              <a:rPr lang="en-US" sz="2800" dirty="0"/>
              <a:t>The Advantages and Drawbacks of Biofuel</a:t>
            </a:r>
          </a:p>
        </p:txBody>
      </p:sp>
      <p:sp>
        <p:nvSpPr>
          <p:cNvPr id="5" name="TextBox 4">
            <a:extLst>
              <a:ext uri="{FF2B5EF4-FFF2-40B4-BE49-F238E27FC236}">
                <a16:creationId xmlns:a16="http://schemas.microsoft.com/office/drawing/2014/main" id="{7374DC12-982D-428A-94EF-5FE58037DD06}"/>
              </a:ext>
            </a:extLst>
          </p:cNvPr>
          <p:cNvSpPr txBox="1"/>
          <p:nvPr/>
        </p:nvSpPr>
        <p:spPr>
          <a:xfrm>
            <a:off x="3785992" y="156411"/>
            <a:ext cx="4620047" cy="707886"/>
          </a:xfrm>
          <a:prstGeom prst="rect">
            <a:avLst/>
          </a:prstGeom>
          <a:noFill/>
        </p:spPr>
        <p:txBody>
          <a:bodyPr wrap="none" rtlCol="0">
            <a:spAutoFit/>
          </a:bodyPr>
          <a:lstStyle/>
          <a:p>
            <a:pPr algn="ctr"/>
            <a:r>
              <a:rPr lang="en-US" sz="4000" b="1"/>
              <a:t>Topics To Be Covered</a:t>
            </a:r>
            <a:endParaRPr lang="en-US" sz="4000" b="1" dirty="0"/>
          </a:p>
        </p:txBody>
      </p:sp>
    </p:spTree>
    <p:extLst>
      <p:ext uri="{BB962C8B-B14F-4D97-AF65-F5344CB8AC3E}">
        <p14:creationId xmlns:p14="http://schemas.microsoft.com/office/powerpoint/2010/main" val="326645251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53345" y="2701636"/>
            <a:ext cx="3782291" cy="830997"/>
          </a:xfrm>
          <a:prstGeom prst="rect">
            <a:avLst/>
          </a:prstGeom>
          <a:noFill/>
        </p:spPr>
        <p:txBody>
          <a:bodyPr wrap="square" rtlCol="0">
            <a:spAutoFit/>
          </a:bodyPr>
          <a:lstStyle/>
          <a:p>
            <a:r>
              <a:rPr lang="en-US" sz="4800"/>
              <a:t>QUESTIONS?</a:t>
            </a:r>
            <a:endParaRPr lang="en-US" sz="4800" dirty="0"/>
          </a:p>
        </p:txBody>
      </p:sp>
      <p:sp>
        <p:nvSpPr>
          <p:cNvPr id="3" name="TextBox 2"/>
          <p:cNvSpPr txBox="1"/>
          <p:nvPr/>
        </p:nvSpPr>
        <p:spPr>
          <a:xfrm>
            <a:off x="990599" y="110836"/>
            <a:ext cx="8340439" cy="584775"/>
          </a:xfrm>
          <a:prstGeom prst="rect">
            <a:avLst/>
          </a:prstGeom>
          <a:noFill/>
        </p:spPr>
        <p:txBody>
          <a:bodyPr wrap="square" rtlCol="0">
            <a:spAutoFit/>
          </a:bodyPr>
          <a:lstStyle/>
          <a:p>
            <a:r>
              <a:rPr lang="en-US" sz="3200" dirty="0"/>
              <a:t>Sponsored by Yale-UNIDO Initiative</a:t>
            </a:r>
          </a:p>
        </p:txBody>
      </p:sp>
      <p:sp>
        <p:nvSpPr>
          <p:cNvPr id="4" name="Rectangle 3"/>
          <p:cNvSpPr/>
          <p:nvPr/>
        </p:nvSpPr>
        <p:spPr>
          <a:xfrm>
            <a:off x="2036618" y="4954158"/>
            <a:ext cx="4662054" cy="1754326"/>
          </a:xfrm>
          <a:prstGeom prst="rect">
            <a:avLst/>
          </a:prstGeom>
        </p:spPr>
        <p:txBody>
          <a:bodyPr wrap="square">
            <a:spAutoFit/>
          </a:bodyPr>
          <a:lstStyle/>
          <a:p>
            <a:r>
              <a:rPr lang="en-US" dirty="0">
                <a:latin typeface="Times New Roman" charset="0"/>
              </a:rPr>
              <a:t/>
            </a:r>
            <a:br>
              <a:rPr lang="en-US" dirty="0">
                <a:latin typeface="Times New Roman" charset="0"/>
              </a:rPr>
            </a:br>
            <a:endParaRPr lang="en-US" dirty="0">
              <a:latin typeface="Times New Roman" charset="0"/>
            </a:endParaRPr>
          </a:p>
          <a:p>
            <a:r>
              <a:rPr lang="en-US" dirty="0">
                <a:latin typeface="Times New Roman" charset="0"/>
              </a:rPr>
              <a:t/>
            </a:r>
            <a:br>
              <a:rPr lang="en-US" dirty="0">
                <a:latin typeface="Times New Roman" charset="0"/>
              </a:rPr>
            </a:br>
            <a:endParaRPr lang="en-US" dirty="0">
              <a:latin typeface="Times New Roman" charset="0"/>
            </a:endParaRPr>
          </a:p>
          <a:p>
            <a:r>
              <a:rPr lang="en-US" dirty="0">
                <a:solidFill>
                  <a:srgbClr val="2F2A2B"/>
                </a:solidFill>
                <a:latin typeface="Times New Roman" charset="0"/>
              </a:rPr>
              <a:t>CENTER </a:t>
            </a:r>
            <a:r>
              <a:rPr lang="en-US" i="1" dirty="0">
                <a:solidFill>
                  <a:srgbClr val="2F2A2B"/>
                </a:solidFill>
                <a:latin typeface="Times New Roman" charset="0"/>
              </a:rPr>
              <a:t>for </a:t>
            </a:r>
            <a:r>
              <a:rPr lang="en-US" dirty="0">
                <a:solidFill>
                  <a:srgbClr val="2F2A2B"/>
                </a:solidFill>
                <a:latin typeface="Times New Roman" charset="0"/>
              </a:rPr>
              <a:t>GREEN CHEMISTRY</a:t>
            </a:r>
          </a:p>
          <a:p>
            <a:r>
              <a:rPr lang="en-US" i="1" dirty="0">
                <a:solidFill>
                  <a:srgbClr val="2F2A2B"/>
                </a:solidFill>
                <a:latin typeface="Times New Roman" charset="0"/>
              </a:rPr>
              <a:t>and </a:t>
            </a:r>
            <a:r>
              <a:rPr lang="en-US" dirty="0">
                <a:solidFill>
                  <a:srgbClr val="2F2A2B"/>
                </a:solidFill>
                <a:latin typeface="Times New Roman" charset="0"/>
              </a:rPr>
              <a:t>GREEN ENGINEERING </a:t>
            </a:r>
            <a:r>
              <a:rPr lang="en-US" i="1" dirty="0">
                <a:solidFill>
                  <a:srgbClr val="2F2A2B"/>
                </a:solidFill>
                <a:latin typeface="Times New Roman" charset="0"/>
              </a:rPr>
              <a:t>at </a:t>
            </a:r>
            <a:r>
              <a:rPr lang="en-US" dirty="0">
                <a:solidFill>
                  <a:srgbClr val="2F2A2B"/>
                </a:solidFill>
                <a:latin typeface="Times New Roman" charset="0"/>
              </a:rPr>
              <a:t>YALE</a:t>
            </a:r>
            <a:endParaRPr lang="en-US" dirty="0">
              <a:solidFill>
                <a:srgbClr val="2F2A2B"/>
              </a:solidFill>
              <a:effectLst/>
              <a:latin typeface="Times New Roman" charset="0"/>
            </a:endParaRPr>
          </a:p>
        </p:txBody>
      </p:sp>
      <p:sp>
        <p:nvSpPr>
          <p:cNvPr id="5" name="Rectangle 4"/>
          <p:cNvSpPr/>
          <p:nvPr/>
        </p:nvSpPr>
        <p:spPr>
          <a:xfrm>
            <a:off x="3048000" y="2828836"/>
            <a:ext cx="6096000" cy="1200329"/>
          </a:xfrm>
          <a:prstGeom prst="rect">
            <a:avLst/>
          </a:prstGeom>
        </p:spPr>
        <p:txBody>
          <a:bodyPr>
            <a:spAutoFit/>
          </a:bodyPr>
          <a:lstStyle/>
          <a:p>
            <a:r>
              <a:rPr lang="en-US" dirty="0">
                <a:latin typeface="Times New Roman" charset="0"/>
              </a:rPr>
              <a:t/>
            </a:r>
            <a:br>
              <a:rPr lang="en-US" dirty="0">
                <a:latin typeface="Times New Roman" charset="0"/>
              </a:rPr>
            </a:br>
            <a:endParaRPr lang="en-US" dirty="0">
              <a:latin typeface="Times New Roman" charset="0"/>
            </a:endParaRPr>
          </a:p>
          <a:p>
            <a:r>
              <a:rPr lang="en-US" dirty="0">
                <a:latin typeface="Times New Roman" charset="0"/>
              </a:rPr>
              <a:t/>
            </a:r>
            <a:br>
              <a:rPr lang="en-US" dirty="0">
                <a:latin typeface="Times New Roman" charset="0"/>
              </a:rPr>
            </a:br>
            <a:endParaRPr lang="en-US" dirty="0">
              <a:effectLst/>
              <a:latin typeface="Times New Roman" charset="0"/>
            </a:endParaRP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53314" y="5212194"/>
            <a:ext cx="1020198" cy="1496290"/>
          </a:xfrm>
          <a:prstGeom prst="rect">
            <a:avLst/>
          </a:prstGeom>
        </p:spPr>
      </p:pic>
      <p:pic>
        <p:nvPicPr>
          <p:cNvPr id="7" name="Picture 6"/>
          <p:cNvPicPr>
            <a:picLocks noChangeAspect="1"/>
          </p:cNvPicPr>
          <p:nvPr/>
        </p:nvPicPr>
        <p:blipFill>
          <a:blip r:embed="rId3"/>
          <a:stretch>
            <a:fillRect/>
          </a:stretch>
        </p:blipFill>
        <p:spPr>
          <a:xfrm>
            <a:off x="8035636" y="5831321"/>
            <a:ext cx="3810000" cy="990600"/>
          </a:xfrm>
          <a:prstGeom prst="rect">
            <a:avLst/>
          </a:prstGeom>
        </p:spPr>
      </p:pic>
      <p:pic>
        <p:nvPicPr>
          <p:cNvPr id="8" name="Picture 7"/>
          <p:cNvPicPr>
            <a:picLocks noChangeAspect="1"/>
          </p:cNvPicPr>
          <p:nvPr/>
        </p:nvPicPr>
        <p:blipFill>
          <a:blip r:embed="rId4"/>
          <a:stretch>
            <a:fillRect/>
          </a:stretch>
        </p:blipFill>
        <p:spPr>
          <a:xfrm>
            <a:off x="8035636" y="4446658"/>
            <a:ext cx="4064000" cy="1219200"/>
          </a:xfrm>
          <a:prstGeom prst="rect">
            <a:avLst/>
          </a:prstGeom>
        </p:spPr>
      </p:pic>
      <p:pic>
        <p:nvPicPr>
          <p:cNvPr id="10" name="Picture 9">
            <a:extLst>
              <a:ext uri="{FF2B5EF4-FFF2-40B4-BE49-F238E27FC236}">
                <a16:creationId xmlns:a16="http://schemas.microsoft.com/office/drawing/2014/main" id="{04F1E52B-5CB2-7844-8C37-9EB42F39B6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964" y="2816379"/>
            <a:ext cx="3032234" cy="2274176"/>
          </a:xfrm>
          <a:prstGeom prst="rect">
            <a:avLst/>
          </a:prstGeom>
        </p:spPr>
      </p:pic>
    </p:spTree>
    <p:extLst>
      <p:ext uri="{BB962C8B-B14F-4D97-AF65-F5344CB8AC3E}">
        <p14:creationId xmlns:p14="http://schemas.microsoft.com/office/powerpoint/2010/main" val="10138340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4229" y="207050"/>
            <a:ext cx="7937346" cy="707886"/>
          </a:xfrm>
        </p:spPr>
        <p:txBody>
          <a:bodyPr wrap="square">
            <a:spAutoFit/>
          </a:bodyPr>
          <a:lstStyle/>
          <a:p>
            <a:pPr algn="ctr">
              <a:lnSpc>
                <a:spcPct val="100000"/>
              </a:lnSpc>
            </a:pPr>
            <a:r>
              <a:rPr lang="en-US" sz="4000" b="1" dirty="0">
                <a:latin typeface="+mn-lt"/>
              </a:rPr>
              <a:t>Renewable vs. Fossil Feedstocks</a:t>
            </a:r>
          </a:p>
        </p:txBody>
      </p:sp>
      <p:sp>
        <p:nvSpPr>
          <p:cNvPr id="3" name="Content Placeholder 2"/>
          <p:cNvSpPr>
            <a:spLocks noGrp="1"/>
          </p:cNvSpPr>
          <p:nvPr>
            <p:ph idx="1"/>
          </p:nvPr>
        </p:nvSpPr>
        <p:spPr>
          <a:xfrm>
            <a:off x="913557" y="1726264"/>
            <a:ext cx="7271799" cy="4535601"/>
          </a:xfrm>
        </p:spPr>
        <p:txBody>
          <a:bodyPr wrap="square">
            <a:spAutoFit/>
          </a:bodyPr>
          <a:lstStyle/>
          <a:p>
            <a:pPr marL="0" indent="0">
              <a:buNone/>
            </a:pPr>
            <a:r>
              <a:rPr lang="en-US" sz="2600" b="1" dirty="0"/>
              <a:t>Feedstock:</a:t>
            </a:r>
            <a:endParaRPr lang="en-US" sz="2600" dirty="0"/>
          </a:p>
          <a:p>
            <a:pPr marL="0" indent="0">
              <a:buNone/>
            </a:pPr>
            <a:endParaRPr lang="en-US" sz="500" dirty="0"/>
          </a:p>
          <a:p>
            <a:pPr marL="533400"/>
            <a:r>
              <a:rPr lang="en-US" sz="2400" dirty="0"/>
              <a:t>A raw material to supply or fuel or industrial process.</a:t>
            </a:r>
          </a:p>
          <a:p>
            <a:pPr marL="0" indent="0">
              <a:buNone/>
            </a:pPr>
            <a:endParaRPr lang="en-US" sz="2600" dirty="0"/>
          </a:p>
          <a:p>
            <a:pPr marL="0" indent="0">
              <a:buNone/>
            </a:pPr>
            <a:r>
              <a:rPr lang="en-US" sz="2600" b="1" dirty="0"/>
              <a:t>Renewable or Depleting is a question of time:</a:t>
            </a:r>
          </a:p>
          <a:p>
            <a:pPr marL="0" indent="0">
              <a:buNone/>
            </a:pPr>
            <a:endParaRPr lang="en-US" sz="500" dirty="0"/>
          </a:p>
          <a:p>
            <a:pPr marL="533400"/>
            <a:r>
              <a:rPr lang="en-US" sz="2400" dirty="0"/>
              <a:t>A renewable resource is determined to be renewable if it can be replenished in a relevant amount of time.</a:t>
            </a:r>
          </a:p>
          <a:p>
            <a:pPr marL="533400"/>
            <a:r>
              <a:rPr lang="en-US" sz="2400" dirty="0"/>
              <a:t>Fossil fuels are depleting because they cannot be replenished in a practical timeframe from vegetation.</a:t>
            </a:r>
          </a:p>
        </p:txBody>
      </p:sp>
      <p:sp>
        <p:nvSpPr>
          <p:cNvPr id="4" name="TextBox 3">
            <a:extLst>
              <a:ext uri="{FF2B5EF4-FFF2-40B4-BE49-F238E27FC236}">
                <a16:creationId xmlns:a16="http://schemas.microsoft.com/office/drawing/2014/main" id="{64231A91-A38C-464F-86F8-D9B6B7595694}"/>
              </a:ext>
            </a:extLst>
          </p:cNvPr>
          <p:cNvSpPr txBox="1"/>
          <p:nvPr/>
        </p:nvSpPr>
        <p:spPr>
          <a:xfrm>
            <a:off x="8381101" y="6372999"/>
            <a:ext cx="3364447" cy="276999"/>
          </a:xfrm>
          <a:prstGeom prst="rect">
            <a:avLst/>
          </a:prstGeom>
          <a:noFill/>
        </p:spPr>
        <p:txBody>
          <a:bodyPr wrap="none" rtlCol="0">
            <a:spAutoFit/>
          </a:bodyPr>
          <a:lstStyle/>
          <a:p>
            <a:r>
              <a:rPr lang="en-US" sz="1200" dirty="0">
                <a:solidFill>
                  <a:schemeClr val="bg1">
                    <a:lumMod val="50000"/>
                  </a:schemeClr>
                </a:solidFill>
              </a:rPr>
              <a:t>Image: Wikimedia Commons, Author: Johnlacrosse</a:t>
            </a:r>
          </a:p>
        </p:txBody>
      </p:sp>
      <p:pic>
        <p:nvPicPr>
          <p:cNvPr id="6" name="Picture 5">
            <a:extLst>
              <a:ext uri="{FF2B5EF4-FFF2-40B4-BE49-F238E27FC236}">
                <a16:creationId xmlns:a16="http://schemas.microsoft.com/office/drawing/2014/main" id="{18BEF396-AF5C-4257-98AD-01CD6B0BD32F}"/>
              </a:ext>
            </a:extLst>
          </p:cNvPr>
          <p:cNvPicPr>
            <a:picLocks noChangeAspect="1"/>
          </p:cNvPicPr>
          <p:nvPr/>
        </p:nvPicPr>
        <p:blipFill>
          <a:blip r:embed="rId2"/>
          <a:stretch>
            <a:fillRect/>
          </a:stretch>
        </p:blipFill>
        <p:spPr>
          <a:xfrm>
            <a:off x="8229600" y="1831079"/>
            <a:ext cx="3663950" cy="3952126"/>
          </a:xfrm>
          <a:prstGeom prst="rect">
            <a:avLst/>
          </a:prstGeom>
        </p:spPr>
      </p:pic>
      <p:cxnSp>
        <p:nvCxnSpPr>
          <p:cNvPr id="8" name="Straight Connector 7">
            <a:extLst>
              <a:ext uri="{FF2B5EF4-FFF2-40B4-BE49-F238E27FC236}">
                <a16:creationId xmlns:a16="http://schemas.microsoft.com/office/drawing/2014/main" id="{CC794820-2D8D-4F7E-A774-693EEC3030FC}"/>
              </a:ext>
            </a:extLst>
          </p:cNvPr>
          <p:cNvCxnSpPr>
            <a:cxnSpLocks/>
          </p:cNvCxnSpPr>
          <p:nvPr/>
        </p:nvCxnSpPr>
        <p:spPr>
          <a:xfrm>
            <a:off x="0" y="1136469"/>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43263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629" name="Rectangle 5"/>
          <p:cNvSpPr>
            <a:spLocks noGrp="1" noChangeArrowheads="1"/>
          </p:cNvSpPr>
          <p:nvPr>
            <p:ph sz="quarter" idx="1"/>
          </p:nvPr>
        </p:nvSpPr>
        <p:spPr>
          <a:noFill/>
          <a:ln/>
        </p:spPr>
        <p:txBody>
          <a:bodyPr/>
          <a:lstStyle/>
          <a:p>
            <a:r>
              <a:rPr lang="en-US" dirty="0"/>
              <a:t>Fossil carbon is formed over 300 million years ago </a:t>
            </a:r>
          </a:p>
        </p:txBody>
      </p:sp>
      <p:pic>
        <p:nvPicPr>
          <p:cNvPr id="922639" name="Picture 15" descr="MCj03398660000[1]"/>
          <p:cNvPicPr>
            <a:picLocks noGrp="1" noChangeAspect="1" noChangeArrowheads="1"/>
          </p:cNvPicPr>
          <p:nvPr>
            <p:ph sz="quarter" idx="4294967295"/>
          </p:nvPr>
        </p:nvPicPr>
        <p:blipFill>
          <a:blip r:embed="rId3" cstate="print">
            <a:extLst>
              <a:ext uri="{28A0092B-C50C-407E-A947-70E740481C1C}">
                <a14:useLocalDpi xmlns:a14="http://schemas.microsoft.com/office/drawing/2010/main" val="0"/>
              </a:ext>
            </a:extLst>
          </a:blip>
          <a:srcRect/>
          <a:stretch>
            <a:fillRect/>
          </a:stretch>
        </p:blipFill>
        <p:spPr>
          <a:xfrm>
            <a:off x="9115138" y="3934383"/>
            <a:ext cx="890587" cy="5445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2641" name="Picture 17" descr="MCj03510120000[1]"/>
          <p:cNvPicPr>
            <a:picLocks noGrp="1" noChangeAspect="1" noChangeArrowheads="1"/>
          </p:cNvPicPr>
          <p:nvPr>
            <p:ph sz="quarter" idx="4294967295"/>
          </p:nvPr>
        </p:nvPicPr>
        <p:blipFill>
          <a:blip r:embed="rId4" cstate="print">
            <a:extLst>
              <a:ext uri="{28A0092B-C50C-407E-A947-70E740481C1C}">
                <a14:useLocalDpi xmlns:a14="http://schemas.microsoft.com/office/drawing/2010/main" val="0"/>
              </a:ext>
            </a:extLst>
          </a:blip>
          <a:srcRect/>
          <a:stretch>
            <a:fillRect/>
          </a:stretch>
        </p:blipFill>
        <p:spPr>
          <a:xfrm>
            <a:off x="8183563" y="3815197"/>
            <a:ext cx="803275" cy="8302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2630" name="Tree"/>
          <p:cNvSpPr>
            <a:spLocks noEditPoints="1" noChangeArrowheads="1"/>
          </p:cNvSpPr>
          <p:nvPr/>
        </p:nvSpPr>
        <p:spPr bwMode="auto">
          <a:xfrm>
            <a:off x="2279650" y="3500439"/>
            <a:ext cx="1296988" cy="1512887"/>
          </a:xfrm>
          <a:custGeom>
            <a:avLst/>
            <a:gdLst>
              <a:gd name="G0" fmla="+- 0 0 0"/>
              <a:gd name="G1" fmla="*/ 18900 1 3"/>
              <a:gd name="G2" fmla="*/ 18900 2 3"/>
              <a:gd name="G3" fmla="+- 18900 0 0"/>
              <a:gd name="T0" fmla="*/ 10800 w 21600"/>
              <a:gd name="T1" fmla="*/ 0 h 21600"/>
              <a:gd name="T2" fmla="*/ 6171 w 21600"/>
              <a:gd name="T3" fmla="*/ 6300 h 21600"/>
              <a:gd name="T4" fmla="*/ 3086 w 21600"/>
              <a:gd name="T5" fmla="*/ 12600 h 21600"/>
              <a:gd name="T6" fmla="*/ 0 w 21600"/>
              <a:gd name="T7" fmla="*/ 18900 h 21600"/>
              <a:gd name="T8" fmla="*/ 15429 w 21600"/>
              <a:gd name="T9" fmla="*/ 6300 h 21600"/>
              <a:gd name="T10" fmla="*/ 18514 w 21600"/>
              <a:gd name="T11" fmla="*/ 12600 h 21600"/>
              <a:gd name="T12" fmla="*/ 21600 w 21600"/>
              <a:gd name="T13" fmla="*/ 18900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922631" name="plant"/>
          <p:cNvSpPr>
            <a:spLocks noEditPoints="1" noChangeArrowheads="1"/>
          </p:cNvSpPr>
          <p:nvPr/>
        </p:nvSpPr>
        <p:spPr bwMode="auto">
          <a:xfrm>
            <a:off x="3287714" y="3429001"/>
            <a:ext cx="1152525" cy="1152525"/>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7100 w 21600"/>
              <a:gd name="T17" fmla="*/ 10092 h 21600"/>
              <a:gd name="T18" fmla="*/ 14545 w 21600"/>
              <a:gd name="T19" fmla="*/ 1357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922633" name="Rectangle 9"/>
          <p:cNvSpPr>
            <a:spLocks noChangeArrowheads="1"/>
          </p:cNvSpPr>
          <p:nvPr/>
        </p:nvSpPr>
        <p:spPr bwMode="auto">
          <a:xfrm>
            <a:off x="5029201" y="2671763"/>
            <a:ext cx="149848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lvl="2">
              <a:spcBef>
                <a:spcPct val="20000"/>
              </a:spcBef>
              <a:buClr>
                <a:schemeClr val="bg2"/>
              </a:buClr>
              <a:buSzPct val="65000"/>
              <a:buFont typeface="Wingdings" pitchFamily="2" charset="2"/>
              <a:buNone/>
            </a:pPr>
            <a:r>
              <a:rPr lang="en-US" sz="2000"/>
              <a:t>CO</a:t>
            </a:r>
            <a:r>
              <a:rPr lang="en-US" sz="2000" baseline="-25000"/>
              <a:t>2</a:t>
            </a:r>
          </a:p>
        </p:txBody>
      </p:sp>
      <p:sp>
        <p:nvSpPr>
          <p:cNvPr id="922634" name="Rectangle 10"/>
          <p:cNvSpPr>
            <a:spLocks noChangeArrowheads="1"/>
          </p:cNvSpPr>
          <p:nvPr/>
        </p:nvSpPr>
        <p:spPr bwMode="auto">
          <a:xfrm>
            <a:off x="5951538" y="2636838"/>
            <a:ext cx="647700" cy="431800"/>
          </a:xfrm>
          <a:prstGeom prst="rect">
            <a:avLst/>
          </a:prstGeom>
          <a:solidFill>
            <a:schemeClr val="accent1">
              <a:alpha val="39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2635" name="AutoShape 11"/>
          <p:cNvSpPr>
            <a:spLocks noChangeArrowheads="1"/>
          </p:cNvSpPr>
          <p:nvPr/>
        </p:nvSpPr>
        <p:spPr bwMode="auto">
          <a:xfrm rot="9753263">
            <a:off x="2343150" y="2838450"/>
            <a:ext cx="3600450" cy="342900"/>
          </a:xfrm>
          <a:prstGeom prst="curvedUpArrow">
            <a:avLst>
              <a:gd name="adj1" fmla="val 210000"/>
              <a:gd name="adj2" fmla="val 42000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2643" name="AutoShape 19"/>
          <p:cNvSpPr>
            <a:spLocks noChangeArrowheads="1"/>
          </p:cNvSpPr>
          <p:nvPr/>
        </p:nvSpPr>
        <p:spPr bwMode="auto">
          <a:xfrm>
            <a:off x="4079875" y="4797425"/>
            <a:ext cx="1943100" cy="647700"/>
          </a:xfrm>
          <a:prstGeom prst="rightArrow">
            <a:avLst>
              <a:gd name="adj1" fmla="val 50000"/>
              <a:gd name="adj2" fmla="val 7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2644" name="Rectangle 20"/>
          <p:cNvSpPr>
            <a:spLocks noChangeArrowheads="1"/>
          </p:cNvSpPr>
          <p:nvPr/>
        </p:nvSpPr>
        <p:spPr bwMode="auto">
          <a:xfrm>
            <a:off x="4079875" y="2997200"/>
            <a:ext cx="124861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t>Absorption</a:t>
            </a:r>
            <a:endParaRPr lang="fr-FR" b="1"/>
          </a:p>
        </p:txBody>
      </p:sp>
      <p:sp>
        <p:nvSpPr>
          <p:cNvPr id="922645" name="Rectangle 21"/>
          <p:cNvSpPr>
            <a:spLocks noChangeArrowheads="1"/>
          </p:cNvSpPr>
          <p:nvPr/>
        </p:nvSpPr>
        <p:spPr bwMode="auto">
          <a:xfrm>
            <a:off x="4440238" y="5373688"/>
            <a:ext cx="76123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t>Death</a:t>
            </a:r>
            <a:endParaRPr lang="fr-FR" b="1"/>
          </a:p>
        </p:txBody>
      </p:sp>
      <p:sp>
        <p:nvSpPr>
          <p:cNvPr id="922646" name="Rectangle 22"/>
          <p:cNvSpPr>
            <a:spLocks noChangeArrowheads="1"/>
          </p:cNvSpPr>
          <p:nvPr/>
        </p:nvSpPr>
        <p:spPr bwMode="auto">
          <a:xfrm>
            <a:off x="6096000" y="4868863"/>
            <a:ext cx="2520950" cy="360362"/>
          </a:xfrm>
          <a:prstGeom prst="rect">
            <a:avLst/>
          </a:prstGeom>
          <a:solidFill>
            <a:srgbClr val="663300"/>
          </a:solidFill>
          <a:ln w="9525">
            <a:solidFill>
              <a:srgbClr val="66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2647" name="AutoShape 23"/>
          <p:cNvSpPr>
            <a:spLocks noChangeArrowheads="1"/>
          </p:cNvSpPr>
          <p:nvPr/>
        </p:nvSpPr>
        <p:spPr bwMode="auto">
          <a:xfrm>
            <a:off x="6311901" y="3357563"/>
            <a:ext cx="720725" cy="1295400"/>
          </a:xfrm>
          <a:prstGeom prst="upArrow">
            <a:avLst>
              <a:gd name="adj1" fmla="val 50000"/>
              <a:gd name="adj2" fmla="val 44934"/>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2648" name="Rectangle 24"/>
          <p:cNvSpPr>
            <a:spLocks noChangeArrowheads="1"/>
          </p:cNvSpPr>
          <p:nvPr/>
        </p:nvSpPr>
        <p:spPr bwMode="auto">
          <a:xfrm>
            <a:off x="7248526" y="3429000"/>
            <a:ext cx="237802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t>Decomposition 99,99%</a:t>
            </a:r>
            <a:endParaRPr lang="fr-FR" b="1"/>
          </a:p>
        </p:txBody>
      </p:sp>
      <p:sp>
        <p:nvSpPr>
          <p:cNvPr id="922649" name="AutoShape 25"/>
          <p:cNvSpPr>
            <a:spLocks noChangeArrowheads="1"/>
          </p:cNvSpPr>
          <p:nvPr/>
        </p:nvSpPr>
        <p:spPr bwMode="auto">
          <a:xfrm>
            <a:off x="7824789" y="5373689"/>
            <a:ext cx="503237" cy="935037"/>
          </a:xfrm>
          <a:prstGeom prst="downArrow">
            <a:avLst>
              <a:gd name="adj1" fmla="val 50000"/>
              <a:gd name="adj2" fmla="val 4645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2650" name="Rectangle 26"/>
          <p:cNvSpPr>
            <a:spLocks noChangeArrowheads="1"/>
          </p:cNvSpPr>
          <p:nvPr/>
        </p:nvSpPr>
        <p:spPr bwMode="auto">
          <a:xfrm>
            <a:off x="8248651" y="5516563"/>
            <a:ext cx="214501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t>Sequestration 0.01%</a:t>
            </a:r>
            <a:endParaRPr lang="fr-FR" b="1"/>
          </a:p>
        </p:txBody>
      </p:sp>
      <p:sp>
        <p:nvSpPr>
          <p:cNvPr id="922651" name="Rectangle 27"/>
          <p:cNvSpPr>
            <a:spLocks noChangeArrowheads="1"/>
          </p:cNvSpPr>
          <p:nvPr/>
        </p:nvSpPr>
        <p:spPr bwMode="auto">
          <a:xfrm>
            <a:off x="6743700" y="6308726"/>
            <a:ext cx="2520950" cy="360363"/>
          </a:xfrm>
          <a:prstGeom prst="rect">
            <a:avLst/>
          </a:prstGeom>
          <a:solidFill>
            <a:srgbClr val="000000"/>
          </a:solidFill>
          <a:ln w="9525">
            <a:solidFill>
              <a:srgbClr val="66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2652" name="Rectangle 28"/>
          <p:cNvSpPr>
            <a:spLocks noChangeArrowheads="1"/>
          </p:cNvSpPr>
          <p:nvPr/>
        </p:nvSpPr>
        <p:spPr bwMode="auto">
          <a:xfrm>
            <a:off x="3575051" y="6308725"/>
            <a:ext cx="259359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t>Fossil fuel: gas, oil, char…</a:t>
            </a:r>
            <a:endParaRPr lang="fr-FR" b="1"/>
          </a:p>
        </p:txBody>
      </p:sp>
      <p:sp>
        <p:nvSpPr>
          <p:cNvPr id="2" name="TextBox 1"/>
          <p:cNvSpPr txBox="1"/>
          <p:nvPr/>
        </p:nvSpPr>
        <p:spPr>
          <a:xfrm>
            <a:off x="6148450" y="5594906"/>
            <a:ext cx="2080642"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dirty="0"/>
              <a:t>Millions of years</a:t>
            </a:r>
          </a:p>
        </p:txBody>
      </p:sp>
      <p:sp>
        <p:nvSpPr>
          <p:cNvPr id="3" name="TextBox 2"/>
          <p:cNvSpPr txBox="1"/>
          <p:nvPr/>
        </p:nvSpPr>
        <p:spPr>
          <a:xfrm>
            <a:off x="1631504" y="6539190"/>
            <a:ext cx="1556482" cy="307777"/>
          </a:xfrm>
          <a:prstGeom prst="rect">
            <a:avLst/>
          </a:prstGeom>
          <a:noFill/>
        </p:spPr>
        <p:txBody>
          <a:bodyPr wrap="square" rtlCol="0">
            <a:spAutoFit/>
          </a:bodyPr>
          <a:lstStyle/>
          <a:p>
            <a:r>
              <a:rPr lang="en-US" sz="1400" dirty="0">
                <a:solidFill>
                  <a:schemeClr val="bg1">
                    <a:lumMod val="50000"/>
                  </a:schemeClr>
                </a:solidFill>
              </a:rPr>
              <a:t>Source: DOE</a:t>
            </a:r>
          </a:p>
        </p:txBody>
      </p:sp>
      <p:sp>
        <p:nvSpPr>
          <p:cNvPr id="25" name="Title 1"/>
          <p:cNvSpPr>
            <a:spLocks noGrp="1"/>
          </p:cNvSpPr>
          <p:nvPr>
            <p:ph type="title"/>
          </p:nvPr>
        </p:nvSpPr>
        <p:spPr>
          <a:xfrm>
            <a:off x="2124229" y="207050"/>
            <a:ext cx="7937346" cy="707886"/>
          </a:xfrm>
        </p:spPr>
        <p:txBody>
          <a:bodyPr wrap="square">
            <a:spAutoFit/>
          </a:bodyPr>
          <a:lstStyle/>
          <a:p>
            <a:pPr algn="ctr">
              <a:lnSpc>
                <a:spcPct val="100000"/>
              </a:lnSpc>
            </a:pPr>
            <a:r>
              <a:rPr lang="en-US" sz="4000" b="1" dirty="0">
                <a:latin typeface="+mn-lt"/>
              </a:rPr>
              <a:t>Fossil carbon timeline</a:t>
            </a:r>
          </a:p>
        </p:txBody>
      </p:sp>
    </p:spTree>
    <p:extLst>
      <p:ext uri="{BB962C8B-B14F-4D97-AF65-F5344CB8AC3E}">
        <p14:creationId xmlns:p14="http://schemas.microsoft.com/office/powerpoint/2010/main" val="467872942"/>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9288" y="-94730"/>
            <a:ext cx="6466710" cy="1323439"/>
          </a:xfrm>
        </p:spPr>
        <p:txBody>
          <a:bodyPr wrap="square">
            <a:spAutoFit/>
          </a:bodyPr>
          <a:lstStyle/>
          <a:p>
            <a:pPr algn="ctr">
              <a:lnSpc>
                <a:spcPct val="100000"/>
              </a:lnSpc>
            </a:pPr>
            <a:r>
              <a:rPr lang="en-US" sz="4000" b="1" dirty="0">
                <a:latin typeface="+mn-lt"/>
              </a:rPr>
              <a:t>How is petroleum generated and used?</a:t>
            </a:r>
          </a:p>
        </p:txBody>
      </p:sp>
      <p:sp>
        <p:nvSpPr>
          <p:cNvPr id="4" name="Text Box 2"/>
          <p:cNvSpPr txBox="1">
            <a:spLocks noChangeArrowheads="1"/>
          </p:cNvSpPr>
          <p:nvPr/>
        </p:nvSpPr>
        <p:spPr bwMode="auto">
          <a:xfrm>
            <a:off x="2436658" y="3346777"/>
            <a:ext cx="7411003" cy="461665"/>
          </a:xfrm>
          <a:prstGeom prst="rect">
            <a:avLst/>
          </a:prstGeom>
          <a:ln/>
          <a:extLst/>
        </p:spPr>
        <p:style>
          <a:lnRef idx="2">
            <a:schemeClr val="accent1"/>
          </a:lnRef>
          <a:fillRef idx="1">
            <a:schemeClr val="lt1"/>
          </a:fillRef>
          <a:effectRef idx="0">
            <a:schemeClr val="accent1"/>
          </a:effectRef>
          <a:fontRef idx="minor">
            <a:schemeClr val="dk1"/>
          </a:fontRef>
        </p:style>
        <p:txBody>
          <a:bodyPr wrap="non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a:r>
              <a:rPr lang="en-US" altLang="x-none" sz="2400" dirty="0">
                <a:latin typeface="+mn-lt"/>
              </a:rPr>
              <a:t>Petroleum Products [Hydrocarbons – highly reduced state]</a:t>
            </a:r>
          </a:p>
        </p:txBody>
      </p:sp>
      <p:grpSp>
        <p:nvGrpSpPr>
          <p:cNvPr id="5" name="Group 3"/>
          <p:cNvGrpSpPr>
            <a:grpSpLocks/>
          </p:cNvGrpSpPr>
          <p:nvPr/>
        </p:nvGrpSpPr>
        <p:grpSpPr bwMode="auto">
          <a:xfrm>
            <a:off x="3206999" y="1620737"/>
            <a:ext cx="5851525" cy="1555750"/>
            <a:chOff x="1145" y="554"/>
            <a:chExt cx="3686" cy="980"/>
          </a:xfrm>
        </p:grpSpPr>
        <p:sp>
          <p:nvSpPr>
            <p:cNvPr id="6" name="Text Box 4"/>
            <p:cNvSpPr txBox="1">
              <a:spLocks noChangeArrowheads="1"/>
            </p:cNvSpPr>
            <p:nvPr/>
          </p:nvSpPr>
          <p:spPr bwMode="auto">
            <a:xfrm>
              <a:off x="1145" y="554"/>
              <a:ext cx="3686" cy="523"/>
            </a:xfrm>
            <a:prstGeom prst="rect">
              <a:avLst/>
            </a:prstGeom>
            <a:ln/>
            <a:extLst/>
          </p:spPr>
          <p:style>
            <a:lnRef idx="2">
              <a:schemeClr val="accent1"/>
            </a:lnRef>
            <a:fillRef idx="1">
              <a:schemeClr val="lt1"/>
            </a:fillRef>
            <a:effectRef idx="0">
              <a:schemeClr val="accent1"/>
            </a:effectRef>
            <a:fontRef idx="minor">
              <a:schemeClr val="dk1"/>
            </a:fontRef>
          </p:style>
          <p:txBody>
            <a:bodyPr wrap="non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a:r>
                <a:rPr lang="en-US" altLang="x-none" sz="2400" dirty="0">
                  <a:latin typeface="+mn-lt"/>
                </a:rPr>
                <a:t>Biomaterials [Carbohydrates, Proteins, Lipids]</a:t>
              </a:r>
            </a:p>
            <a:p>
              <a:pPr algn="ctr"/>
              <a:r>
                <a:rPr lang="en-US" altLang="x-none" sz="2400" dirty="0">
                  <a:latin typeface="+mn-lt"/>
                </a:rPr>
                <a:t>Highly Functionalized Molecules</a:t>
              </a:r>
            </a:p>
          </p:txBody>
        </p:sp>
        <p:sp>
          <p:nvSpPr>
            <p:cNvPr id="7" name="AutoShape 5"/>
            <p:cNvSpPr>
              <a:spLocks noChangeArrowheads="1"/>
            </p:cNvSpPr>
            <p:nvPr/>
          </p:nvSpPr>
          <p:spPr bwMode="auto">
            <a:xfrm>
              <a:off x="2796" y="1140"/>
              <a:ext cx="384" cy="394"/>
            </a:xfrm>
            <a:prstGeom prst="downArrow">
              <a:avLst>
                <a:gd name="adj1" fmla="val 50000"/>
                <a:gd name="adj2" fmla="val 25651"/>
              </a:avLst>
            </a:prstGeom>
            <a:solidFill>
              <a:srgbClr val="000099"/>
            </a:solidFill>
            <a:ln w="9525">
              <a:solidFill>
                <a:schemeClr val="tx1"/>
              </a:solidFill>
              <a:miter lim="800000"/>
              <a:headEnd/>
              <a:tailEnd/>
            </a:ln>
          </p:spPr>
          <p:txBody>
            <a:bodyPr vert="eaVert" wrap="none" anchor="ct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endParaRPr lang="x-none" altLang="x-none"/>
            </a:p>
          </p:txBody>
        </p:sp>
      </p:grpSp>
      <p:grpSp>
        <p:nvGrpSpPr>
          <p:cNvPr id="8" name="Group 6"/>
          <p:cNvGrpSpPr>
            <a:grpSpLocks/>
          </p:cNvGrpSpPr>
          <p:nvPr/>
        </p:nvGrpSpPr>
        <p:grpSpPr bwMode="auto">
          <a:xfrm>
            <a:off x="2669629" y="3942519"/>
            <a:ext cx="6789738" cy="1169988"/>
            <a:chOff x="809" y="1960"/>
            <a:chExt cx="4277" cy="737"/>
          </a:xfrm>
        </p:grpSpPr>
        <p:sp>
          <p:nvSpPr>
            <p:cNvPr id="9" name="Text Box 7"/>
            <p:cNvSpPr txBox="1">
              <a:spLocks noChangeArrowheads="1"/>
            </p:cNvSpPr>
            <p:nvPr/>
          </p:nvSpPr>
          <p:spPr bwMode="auto">
            <a:xfrm>
              <a:off x="809" y="2406"/>
              <a:ext cx="4277" cy="291"/>
            </a:xfrm>
            <a:prstGeom prst="rect">
              <a:avLst/>
            </a:prstGeom>
            <a:ln/>
            <a:extLst/>
          </p:spPr>
          <p:style>
            <a:lnRef idx="2">
              <a:schemeClr val="accent1"/>
            </a:lnRef>
            <a:fillRef idx="1">
              <a:schemeClr val="lt1"/>
            </a:fillRef>
            <a:effectRef idx="0">
              <a:schemeClr val="accent1"/>
            </a:effectRef>
            <a:fontRef idx="minor">
              <a:schemeClr val="dk1"/>
            </a:fontRef>
          </p:style>
          <p:txBody>
            <a:bodyPr wrap="non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a:r>
                <a:rPr lang="en-US" altLang="x-none" sz="2400" dirty="0">
                  <a:latin typeface="+mn-lt"/>
                </a:rPr>
                <a:t>Functionalized Compounds [Olefins, </a:t>
              </a:r>
              <a:r>
                <a:rPr lang="en-US" altLang="x-none" sz="2400" dirty="0" err="1">
                  <a:latin typeface="+mn-lt"/>
                </a:rPr>
                <a:t>Alkylchlorides</a:t>
              </a:r>
              <a:r>
                <a:rPr lang="en-US" altLang="x-none" sz="2400" dirty="0">
                  <a:latin typeface="+mn-lt"/>
                </a:rPr>
                <a:t>]</a:t>
              </a:r>
            </a:p>
          </p:txBody>
        </p:sp>
        <p:sp>
          <p:nvSpPr>
            <p:cNvPr id="10" name="AutoShape 8"/>
            <p:cNvSpPr>
              <a:spLocks noChangeArrowheads="1"/>
            </p:cNvSpPr>
            <p:nvPr/>
          </p:nvSpPr>
          <p:spPr bwMode="auto">
            <a:xfrm>
              <a:off x="2796" y="1960"/>
              <a:ext cx="384" cy="394"/>
            </a:xfrm>
            <a:prstGeom prst="downArrow">
              <a:avLst>
                <a:gd name="adj1" fmla="val 50000"/>
                <a:gd name="adj2" fmla="val 25651"/>
              </a:avLst>
            </a:prstGeom>
            <a:solidFill>
              <a:srgbClr val="000099"/>
            </a:solidFill>
            <a:ln w="9525">
              <a:solidFill>
                <a:schemeClr val="tx1"/>
              </a:solidFill>
              <a:miter lim="800000"/>
              <a:headEnd/>
              <a:tailEnd/>
            </a:ln>
          </p:spPr>
          <p:txBody>
            <a:bodyPr vert="eaVert" wrap="none" anchor="ct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endParaRPr lang="x-none" altLang="x-none"/>
            </a:p>
          </p:txBody>
        </p:sp>
      </p:grpSp>
      <p:grpSp>
        <p:nvGrpSpPr>
          <p:cNvPr id="11" name="Group 9"/>
          <p:cNvGrpSpPr>
            <a:grpSpLocks/>
          </p:cNvGrpSpPr>
          <p:nvPr/>
        </p:nvGrpSpPr>
        <p:grpSpPr bwMode="auto">
          <a:xfrm>
            <a:off x="3965825" y="5224641"/>
            <a:ext cx="4340225" cy="1192212"/>
            <a:chOff x="1623" y="2779"/>
            <a:chExt cx="2734" cy="751"/>
          </a:xfrm>
        </p:grpSpPr>
        <p:sp>
          <p:nvSpPr>
            <p:cNvPr id="12" name="Text Box 10"/>
            <p:cNvSpPr txBox="1">
              <a:spLocks noChangeArrowheads="1"/>
            </p:cNvSpPr>
            <p:nvPr/>
          </p:nvSpPr>
          <p:spPr bwMode="auto">
            <a:xfrm>
              <a:off x="1623" y="3242"/>
              <a:ext cx="2734" cy="288"/>
            </a:xfrm>
            <a:prstGeom prst="rect">
              <a:avLst/>
            </a:prstGeom>
            <a:ln/>
            <a:extLst/>
          </p:spPr>
          <p:style>
            <a:lnRef idx="2">
              <a:schemeClr val="accent1"/>
            </a:lnRef>
            <a:fillRef idx="1">
              <a:schemeClr val="lt1"/>
            </a:fillRef>
            <a:effectRef idx="0">
              <a:schemeClr val="accent1"/>
            </a:effectRef>
            <a:fontRef idx="minor">
              <a:schemeClr val="dk1"/>
            </a:fontRef>
          </p:style>
          <p:txBody>
            <a:bodyPr wrap="non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a:r>
                <a:rPr lang="en-US" altLang="x-none" sz="2400" dirty="0">
                  <a:latin typeface="+mn-lt"/>
                </a:rPr>
                <a:t>Highly Functionalized Molecules </a:t>
              </a:r>
            </a:p>
          </p:txBody>
        </p:sp>
        <p:sp>
          <p:nvSpPr>
            <p:cNvPr id="13" name="AutoShape 11"/>
            <p:cNvSpPr>
              <a:spLocks noChangeArrowheads="1"/>
            </p:cNvSpPr>
            <p:nvPr/>
          </p:nvSpPr>
          <p:spPr bwMode="auto">
            <a:xfrm>
              <a:off x="2796" y="2779"/>
              <a:ext cx="384" cy="394"/>
            </a:xfrm>
            <a:prstGeom prst="downArrow">
              <a:avLst>
                <a:gd name="adj1" fmla="val 50000"/>
                <a:gd name="adj2" fmla="val 25651"/>
              </a:avLst>
            </a:prstGeom>
            <a:solidFill>
              <a:srgbClr val="000099"/>
            </a:solidFill>
            <a:ln w="9525">
              <a:solidFill>
                <a:schemeClr val="tx1"/>
              </a:solidFill>
              <a:miter lim="800000"/>
              <a:headEnd/>
              <a:tailEnd/>
            </a:ln>
          </p:spPr>
          <p:txBody>
            <a:bodyPr vert="eaVert" wrap="none" anchor="ct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endParaRPr lang="x-none" altLang="x-none"/>
            </a:p>
          </p:txBody>
        </p:sp>
      </p:grpSp>
      <p:sp>
        <p:nvSpPr>
          <p:cNvPr id="14" name="TextBox 13"/>
          <p:cNvSpPr txBox="1"/>
          <p:nvPr/>
        </p:nvSpPr>
        <p:spPr>
          <a:xfrm>
            <a:off x="6889545" y="2509654"/>
            <a:ext cx="4172904" cy="830997"/>
          </a:xfrm>
          <a:prstGeom prst="rect">
            <a:avLst/>
          </a:prstGeom>
          <a:noFill/>
        </p:spPr>
        <p:txBody>
          <a:bodyPr wrap="square" rtlCol="0">
            <a:spAutoFit/>
          </a:bodyPr>
          <a:lstStyle/>
          <a:p>
            <a:r>
              <a:rPr lang="en-US" sz="1600" dirty="0"/>
              <a:t>1. High temperature, and pressure; natural process of oil creation</a:t>
            </a:r>
          </a:p>
          <a:p>
            <a:r>
              <a:rPr lang="en-US" sz="1600" dirty="0"/>
              <a:t>2. Oil extraction and processing</a:t>
            </a:r>
          </a:p>
        </p:txBody>
      </p:sp>
      <p:sp>
        <p:nvSpPr>
          <p:cNvPr id="15" name="TextBox 14"/>
          <p:cNvSpPr txBox="1"/>
          <p:nvPr/>
        </p:nvSpPr>
        <p:spPr>
          <a:xfrm>
            <a:off x="6889545" y="4025312"/>
            <a:ext cx="4022255" cy="338554"/>
          </a:xfrm>
          <a:prstGeom prst="rect">
            <a:avLst/>
          </a:prstGeom>
          <a:noFill/>
        </p:spPr>
        <p:txBody>
          <a:bodyPr wrap="none" rtlCol="0">
            <a:spAutoFit/>
          </a:bodyPr>
          <a:lstStyle/>
          <a:p>
            <a:r>
              <a:rPr lang="en-US" sz="1600" dirty="0"/>
              <a:t>3. Separation and oxidation, high energy input</a:t>
            </a:r>
          </a:p>
        </p:txBody>
      </p:sp>
      <p:sp>
        <p:nvSpPr>
          <p:cNvPr id="16" name="TextBox 15"/>
          <p:cNvSpPr txBox="1"/>
          <p:nvPr/>
        </p:nvSpPr>
        <p:spPr>
          <a:xfrm>
            <a:off x="6889545" y="5258553"/>
            <a:ext cx="4513563" cy="584775"/>
          </a:xfrm>
          <a:prstGeom prst="rect">
            <a:avLst/>
          </a:prstGeom>
          <a:noFill/>
        </p:spPr>
        <p:txBody>
          <a:bodyPr wrap="square" rtlCol="0">
            <a:spAutoFit/>
          </a:bodyPr>
          <a:lstStyle/>
          <a:p>
            <a:r>
              <a:rPr lang="en-US" sz="1600" dirty="0"/>
              <a:t>4. Further functionalization, replacing reactive groups with functional groups of interest</a:t>
            </a:r>
          </a:p>
        </p:txBody>
      </p:sp>
      <p:sp>
        <p:nvSpPr>
          <p:cNvPr id="3" name="TextBox 2"/>
          <p:cNvSpPr txBox="1"/>
          <p:nvPr/>
        </p:nvSpPr>
        <p:spPr>
          <a:xfrm>
            <a:off x="4122173" y="2707634"/>
            <a:ext cx="1553182" cy="36933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dirty="0"/>
              <a:t>Over millennia</a:t>
            </a:r>
          </a:p>
        </p:txBody>
      </p:sp>
    </p:spTree>
    <p:extLst>
      <p:ext uri="{BB962C8B-B14F-4D97-AF65-F5344CB8AC3E}">
        <p14:creationId xmlns:p14="http://schemas.microsoft.com/office/powerpoint/2010/main" val="6274572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5701" name="Rectangle 5"/>
          <p:cNvSpPr>
            <a:spLocks noGrp="1" noChangeArrowheads="1"/>
          </p:cNvSpPr>
          <p:nvPr>
            <p:ph sz="quarter" idx="1"/>
          </p:nvPr>
        </p:nvSpPr>
        <p:spPr>
          <a:xfrm>
            <a:off x="1981200" y="1600200"/>
            <a:ext cx="7467600" cy="4098636"/>
          </a:xfrm>
          <a:noFill/>
          <a:ln/>
        </p:spPr>
        <p:txBody>
          <a:bodyPr/>
          <a:lstStyle/>
          <a:p>
            <a:r>
              <a:rPr lang="en-US" dirty="0"/>
              <a:t>Formation of fossil fuels: what happens during sequestration?</a:t>
            </a:r>
          </a:p>
          <a:p>
            <a:pPr lvl="1"/>
            <a:r>
              <a:rPr lang="en-US" dirty="0"/>
              <a:t>Transformation under high temperature and pressure of cellulose, lignin, lipids, chitin, proteins… </a:t>
            </a:r>
          </a:p>
          <a:p>
            <a:pPr lvl="2"/>
            <a:r>
              <a:rPr lang="en-US" dirty="0"/>
              <a:t>into </a:t>
            </a:r>
            <a:r>
              <a:rPr lang="en-US" b="1" dirty="0" err="1"/>
              <a:t>kerogen</a:t>
            </a:r>
            <a:r>
              <a:rPr lang="en-US" dirty="0"/>
              <a:t> and </a:t>
            </a:r>
            <a:r>
              <a:rPr lang="en-US" b="1" dirty="0"/>
              <a:t>bitumen</a:t>
            </a:r>
            <a:r>
              <a:rPr lang="en-US" dirty="0"/>
              <a:t> (high molecular weigh, viscous material). </a:t>
            </a:r>
            <a:r>
              <a:rPr lang="en-US" dirty="0" err="1"/>
              <a:t>Kerogen</a:t>
            </a:r>
            <a:r>
              <a:rPr lang="en-US" dirty="0"/>
              <a:t> from an oil shale deposit of western USA: C</a:t>
            </a:r>
            <a:r>
              <a:rPr lang="en-US" baseline="-25000" dirty="0"/>
              <a:t>215</a:t>
            </a:r>
            <a:r>
              <a:rPr lang="en-US" dirty="0"/>
              <a:t>H</a:t>
            </a:r>
            <a:r>
              <a:rPr lang="en-US" baseline="-25000" dirty="0"/>
              <a:t>330</a:t>
            </a:r>
            <a:r>
              <a:rPr lang="en-US" dirty="0"/>
              <a:t>O</a:t>
            </a:r>
            <a:r>
              <a:rPr lang="en-US" baseline="-25000" dirty="0"/>
              <a:t>12</a:t>
            </a:r>
            <a:r>
              <a:rPr lang="en-US" dirty="0"/>
              <a:t>N</a:t>
            </a:r>
            <a:r>
              <a:rPr lang="en-US" baseline="-25000" dirty="0"/>
              <a:t>5</a:t>
            </a:r>
            <a:r>
              <a:rPr lang="en-US" dirty="0"/>
              <a:t>S</a:t>
            </a:r>
          </a:p>
          <a:p>
            <a:pPr lvl="2"/>
            <a:r>
              <a:rPr lang="en-US" dirty="0"/>
              <a:t>Then </a:t>
            </a:r>
            <a:r>
              <a:rPr lang="en-US" b="1" i="1" dirty="0"/>
              <a:t>cracking</a:t>
            </a:r>
            <a:r>
              <a:rPr lang="en-US" dirty="0"/>
              <a:t> of this material into lower molecular weight material: </a:t>
            </a:r>
            <a:r>
              <a:rPr lang="en-US" b="1" dirty="0" smtClean="0"/>
              <a:t>crude oil</a:t>
            </a:r>
            <a:r>
              <a:rPr lang="en-US" dirty="0" smtClean="0"/>
              <a:t> </a:t>
            </a:r>
            <a:r>
              <a:rPr lang="en-US" dirty="0"/>
              <a:t>and </a:t>
            </a:r>
            <a:r>
              <a:rPr lang="en-US" b="1" dirty="0" smtClean="0"/>
              <a:t>natural gas</a:t>
            </a:r>
            <a:r>
              <a:rPr lang="en-US" dirty="0" smtClean="0"/>
              <a:t>. </a:t>
            </a:r>
            <a:endParaRPr lang="en-US" dirty="0"/>
          </a:p>
          <a:p>
            <a:pPr lvl="2"/>
            <a:r>
              <a:rPr lang="en-US" dirty="0"/>
              <a:t>Reforming can also afford </a:t>
            </a:r>
            <a:r>
              <a:rPr lang="en-US" b="1" dirty="0"/>
              <a:t>coal</a:t>
            </a:r>
          </a:p>
          <a:p>
            <a:pPr lvl="1"/>
            <a:endParaRPr lang="en-US" dirty="0"/>
          </a:p>
        </p:txBody>
      </p:sp>
      <p:pic>
        <p:nvPicPr>
          <p:cNvPr id="925721" name="Picture 25" descr="Oilsha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20287" y="1570248"/>
            <a:ext cx="1343025" cy="1490758"/>
          </a:xfrm>
          <a:prstGeom prst="rect">
            <a:avLst/>
          </a:prstGeom>
          <a:noFill/>
          <a:extLst>
            <a:ext uri="{909E8E84-426E-40DD-AFC4-6F175D3DCCD1}">
              <a14:hiddenFill xmlns:a14="http://schemas.microsoft.com/office/drawing/2010/main">
                <a:solidFill>
                  <a:srgbClr val="FFFFFF"/>
                </a:solidFill>
              </a14:hiddenFill>
            </a:ext>
          </a:extLst>
        </p:spPr>
      </p:pic>
      <p:sp>
        <p:nvSpPr>
          <p:cNvPr id="925723" name="Rectangle 27"/>
          <p:cNvSpPr>
            <a:spLocks noChangeArrowheads="1"/>
          </p:cNvSpPr>
          <p:nvPr/>
        </p:nvSpPr>
        <p:spPr bwMode="auto">
          <a:xfrm>
            <a:off x="7896226" y="1171099"/>
            <a:ext cx="395794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lvl="3">
              <a:spcBef>
                <a:spcPct val="20000"/>
              </a:spcBef>
              <a:buClr>
                <a:schemeClr val="accent2"/>
              </a:buClr>
              <a:buSzPct val="70000"/>
              <a:buFont typeface="Wingdings" pitchFamily="2" charset="2"/>
              <a:buNone/>
            </a:pPr>
            <a:r>
              <a:rPr lang="en-US" sz="1600" dirty="0"/>
              <a:t>Oil shale containing kerogen </a:t>
            </a:r>
          </a:p>
        </p:txBody>
      </p:sp>
      <p:pic>
        <p:nvPicPr>
          <p:cNvPr id="9" name="Picture 8"/>
          <p:cNvPicPr>
            <a:picLocks noChangeAspect="1"/>
          </p:cNvPicPr>
          <p:nvPr/>
        </p:nvPicPr>
        <p:blipFill>
          <a:blip r:embed="rId4"/>
          <a:stretch>
            <a:fillRect/>
          </a:stretch>
        </p:blipFill>
        <p:spPr>
          <a:xfrm>
            <a:off x="3503713" y="5240464"/>
            <a:ext cx="1442073" cy="898757"/>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99074" y="5195003"/>
            <a:ext cx="1943093" cy="1088132"/>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60082" y="5076898"/>
            <a:ext cx="1643630" cy="1231136"/>
          </a:xfrm>
          <a:prstGeom prst="rect">
            <a:avLst/>
          </a:prstGeom>
        </p:spPr>
      </p:pic>
      <p:sp>
        <p:nvSpPr>
          <p:cNvPr id="12" name="Title 1"/>
          <p:cNvSpPr>
            <a:spLocks noGrp="1"/>
          </p:cNvSpPr>
          <p:nvPr>
            <p:ph type="title"/>
          </p:nvPr>
        </p:nvSpPr>
        <p:spPr>
          <a:xfrm>
            <a:off x="2124229" y="207050"/>
            <a:ext cx="7937346" cy="707886"/>
          </a:xfrm>
        </p:spPr>
        <p:txBody>
          <a:bodyPr wrap="square">
            <a:spAutoFit/>
          </a:bodyPr>
          <a:lstStyle/>
          <a:p>
            <a:pPr algn="ctr">
              <a:lnSpc>
                <a:spcPct val="100000"/>
              </a:lnSpc>
            </a:pPr>
            <a:r>
              <a:rPr lang="en-US" sz="4000" b="1" dirty="0">
                <a:latin typeface="+mn-lt"/>
              </a:rPr>
              <a:t>Fossil carbon</a:t>
            </a:r>
          </a:p>
        </p:txBody>
      </p:sp>
      <p:sp>
        <p:nvSpPr>
          <p:cNvPr id="2" name="Rectangle 1">
            <a:extLst>
              <a:ext uri="{FF2B5EF4-FFF2-40B4-BE49-F238E27FC236}">
                <a16:creationId xmlns:a16="http://schemas.microsoft.com/office/drawing/2014/main" id="{0926B785-8E6E-2743-A1FF-E9FB266F951B}"/>
              </a:ext>
            </a:extLst>
          </p:cNvPr>
          <p:cNvSpPr/>
          <p:nvPr/>
        </p:nvSpPr>
        <p:spPr>
          <a:xfrm>
            <a:off x="168168" y="6384100"/>
            <a:ext cx="2276714" cy="307777"/>
          </a:xfrm>
          <a:prstGeom prst="rect">
            <a:avLst/>
          </a:prstGeom>
        </p:spPr>
        <p:txBody>
          <a:bodyPr wrap="none">
            <a:spAutoFit/>
          </a:bodyPr>
          <a:lstStyle/>
          <a:p>
            <a:r>
              <a:rPr lang="en-US" sz="1400" dirty="0">
                <a:solidFill>
                  <a:schemeClr val="bg1">
                    <a:lumMod val="50000"/>
                  </a:schemeClr>
                </a:solidFill>
              </a:rPr>
              <a:t>Image: Wikimedia Commons</a:t>
            </a:r>
            <a:endParaRPr lang="en-US" sz="1400" dirty="0"/>
          </a:p>
        </p:txBody>
      </p:sp>
    </p:spTree>
    <p:extLst>
      <p:ext uri="{BB962C8B-B14F-4D97-AF65-F5344CB8AC3E}">
        <p14:creationId xmlns:p14="http://schemas.microsoft.com/office/powerpoint/2010/main" val="4147987520"/>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OWER_USER_TAGS_ICONS" val="gas_POWER_USER_SEPARATOR_ICONS_car_POWER_USER_SEPARATOR_ICONS_energy_POWER_USER_SEPARATOR_ICONS_fuel_POWER_USER_SEPARATOR_ICONS_gas-station_POWER_USER_SEPARATOR_ICONS_highway_POWER_USER_SEPARATOR_ICONS_humanitarian_POWER_USER_SEPARATOR_ICONS_logistics_POWER_USER_SEPARATOR_ICONS_transportation"/>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1628</TotalTime>
  <Words>2972</Words>
  <Application>Microsoft Office PowerPoint</Application>
  <PresentationFormat>Widescreen</PresentationFormat>
  <Paragraphs>414</Paragraphs>
  <Slides>56</Slides>
  <Notes>23</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2</vt:i4>
      </vt:variant>
      <vt:variant>
        <vt:lpstr>Slide Titles</vt:lpstr>
      </vt:variant>
      <vt:variant>
        <vt:i4>56</vt:i4>
      </vt:variant>
    </vt:vector>
  </HeadingPairs>
  <TitlesOfParts>
    <vt:vector size="72" baseType="lpstr">
      <vt:lpstr>ＭＳ Ｐゴシック</vt:lpstr>
      <vt:lpstr>Arial</vt:lpstr>
      <vt:lpstr>Calibri</vt:lpstr>
      <vt:lpstr>Calibri Light</vt:lpstr>
      <vt:lpstr>Calibri Regular</vt:lpstr>
      <vt:lpstr>Cambria</vt:lpstr>
      <vt:lpstr>Century Schoolbook</vt:lpstr>
      <vt:lpstr>Comic Sans MS</vt:lpstr>
      <vt:lpstr>ＭＳ 明朝</vt:lpstr>
      <vt:lpstr>Times</vt:lpstr>
      <vt:lpstr>Times New Roman</vt:lpstr>
      <vt:lpstr>Wingdings</vt:lpstr>
      <vt:lpstr>Wingdings 2</vt:lpstr>
      <vt:lpstr>Office Theme</vt:lpstr>
      <vt:lpstr>CS ChemDraw Drawing</vt:lpstr>
      <vt:lpstr>Photo Editor Photo</vt:lpstr>
      <vt:lpstr>Yale-UNIDO Train-the-Facilitator Workshop in Green Chemistry</vt:lpstr>
      <vt:lpstr>PowerPoint Presentation</vt:lpstr>
      <vt:lpstr>PowerPoint Presentation</vt:lpstr>
      <vt:lpstr>Where does stuff come?</vt:lpstr>
      <vt:lpstr>Where does stuff come?</vt:lpstr>
      <vt:lpstr>Renewable vs. Fossil Feedstocks</vt:lpstr>
      <vt:lpstr>Fossil carbon timeline</vt:lpstr>
      <vt:lpstr>How is petroleum generated and used?</vt:lpstr>
      <vt:lpstr>Fossil carbon</vt:lpstr>
      <vt:lpstr>Where does energy come from?</vt:lpstr>
      <vt:lpstr>Carbon peak?</vt:lpstr>
      <vt:lpstr>Gas from fracking</vt:lpstr>
      <vt:lpstr>Gas from fracking</vt:lpstr>
      <vt:lpstr>Crude oil in the world</vt:lpstr>
      <vt:lpstr>PowerPoint Presentation</vt:lpstr>
      <vt:lpstr>How are petroleum products made?</vt:lpstr>
      <vt:lpstr>What is petroleum used for?</vt:lpstr>
      <vt:lpstr>The South African context</vt:lpstr>
      <vt:lpstr>The South African context</vt:lpstr>
      <vt:lpstr>Fisher Tropsch</vt:lpstr>
      <vt:lpstr>Fisher Tropsch</vt:lpstr>
      <vt:lpstr>What about energy from renewable resources?</vt:lpstr>
      <vt:lpstr>PowerPoint Presentation</vt:lpstr>
      <vt:lpstr>Renewable feedstocks</vt:lpstr>
      <vt:lpstr>Environmental Issues</vt:lpstr>
      <vt:lpstr>PowerPoint Presentation</vt:lpstr>
      <vt:lpstr>PowerPoint Presentation</vt:lpstr>
      <vt:lpstr>PowerPoint Presentation</vt:lpstr>
      <vt:lpstr>Advantages of Biodiesel</vt:lpstr>
      <vt:lpstr>Steps Required to Produce Biofuel from Soybeans</vt:lpstr>
      <vt:lpstr>First Generation bioethanol</vt:lpstr>
      <vt:lpstr>First Generation bioethanol</vt:lpstr>
      <vt:lpstr>Bioethanol: the Brazilian case – from sugar</vt:lpstr>
      <vt:lpstr>Bioethanol: the Brazilian case – from sugar</vt:lpstr>
      <vt:lpstr>Bioethanol: the Brazilian case – from sugar</vt:lpstr>
      <vt:lpstr>Bioethanol: the Brazilian case – from sugar</vt:lpstr>
      <vt:lpstr>Bioethanol: the US case – from starch</vt:lpstr>
      <vt:lpstr>Bioethanol: the US case – from starch</vt:lpstr>
      <vt:lpstr>Bioethanol: the US case – from starch</vt:lpstr>
      <vt:lpstr>Environmental Consequences per Unit Energy</vt:lpstr>
      <vt:lpstr>PowerPoint Presentation</vt:lpstr>
      <vt:lpstr>Ethanol Supply: The Effect on Corn Supply and on Gasoline Supply</vt:lpstr>
      <vt:lpstr>PowerPoint Presentation</vt:lpstr>
      <vt:lpstr>Second Generation Biofuels: Cellulosic Feedstock</vt:lpstr>
      <vt:lpstr>Second Generation Biofuels</vt:lpstr>
      <vt:lpstr>PowerPoint Presentation</vt:lpstr>
      <vt:lpstr>PowerPoint Presentation</vt:lpstr>
      <vt:lpstr>PowerPoint Presentation</vt:lpstr>
      <vt:lpstr>Biodiesel from algae</vt:lpstr>
      <vt:lpstr>Biodiesel from algae</vt:lpstr>
      <vt:lpstr> Is Algae “Green Gold”?</vt:lpstr>
      <vt:lpstr>Pros</vt:lpstr>
      <vt:lpstr>How to Overcome the Technical Roadblocks to Low-Cost Advanced Biofuel Production</vt:lpstr>
      <vt:lpstr>Biofuels as an Alternative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Karolina Mellor</dc:creator>
  <cp:lastModifiedBy>Audrey Moores</cp:lastModifiedBy>
  <cp:revision>147</cp:revision>
  <cp:lastPrinted>2018-05-25T18:35:35Z</cp:lastPrinted>
  <dcterms:created xsi:type="dcterms:W3CDTF">2018-01-18T15:00:09Z</dcterms:created>
  <dcterms:modified xsi:type="dcterms:W3CDTF">2018-10-30T16:49:02Z</dcterms:modified>
</cp:coreProperties>
</file>