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43"/>
  </p:notesMasterIdLst>
  <p:sldIdLst>
    <p:sldId id="256" r:id="rId2"/>
    <p:sldId id="322" r:id="rId3"/>
    <p:sldId id="325" r:id="rId4"/>
    <p:sldId id="375" r:id="rId5"/>
    <p:sldId id="263" r:id="rId6"/>
    <p:sldId id="358" r:id="rId7"/>
    <p:sldId id="465" r:id="rId8"/>
    <p:sldId id="467" r:id="rId9"/>
    <p:sldId id="468" r:id="rId10"/>
    <p:sldId id="466" r:id="rId11"/>
    <p:sldId id="469" r:id="rId12"/>
    <p:sldId id="266" r:id="rId13"/>
    <p:sldId id="360" r:id="rId14"/>
    <p:sldId id="384" r:id="rId15"/>
    <p:sldId id="385" r:id="rId16"/>
    <p:sldId id="383" r:id="rId17"/>
    <p:sldId id="288" r:id="rId18"/>
    <p:sldId id="386" r:id="rId19"/>
    <p:sldId id="359" r:id="rId20"/>
    <p:sldId id="387" r:id="rId21"/>
    <p:sldId id="345" r:id="rId22"/>
    <p:sldId id="389" r:id="rId23"/>
    <p:sldId id="378" r:id="rId24"/>
    <p:sldId id="377" r:id="rId25"/>
    <p:sldId id="362" r:id="rId26"/>
    <p:sldId id="390" r:id="rId27"/>
    <p:sldId id="391" r:id="rId28"/>
    <p:sldId id="461" r:id="rId29"/>
    <p:sldId id="462" r:id="rId30"/>
    <p:sldId id="463" r:id="rId31"/>
    <p:sldId id="283" r:id="rId32"/>
    <p:sldId id="342" r:id="rId33"/>
    <p:sldId id="343" r:id="rId34"/>
    <p:sldId id="294" r:id="rId35"/>
    <p:sldId id="354" r:id="rId36"/>
    <p:sldId id="355" r:id="rId37"/>
    <p:sldId id="356" r:id="rId38"/>
    <p:sldId id="369" r:id="rId39"/>
    <p:sldId id="370" r:id="rId40"/>
    <p:sldId id="381" r:id="rId41"/>
    <p:sldId id="32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Moores" initials="AM" lastIdx="1" clrIdx="0">
    <p:extLst>
      <p:ext uri="{19B8F6BF-5375-455C-9EA6-DF929625EA0E}">
        <p15:presenceInfo xmlns:p15="http://schemas.microsoft.com/office/powerpoint/2012/main" userId="6229b37daeb23d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E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2" autoAdjust="0"/>
    <p:restoredTop sz="84628" autoAdjust="0"/>
  </p:normalViewPr>
  <p:slideViewPr>
    <p:cSldViewPr snapToGrid="0" snapToObjects="1">
      <p:cViewPr varScale="1">
        <p:scale>
          <a:sx n="65" d="100"/>
          <a:sy n="65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Biomass production in nature: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180 billion</a:t>
            </a:r>
            <a:r>
              <a:rPr lang="en-US" sz="2000" b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metric tons/year </a:t>
            </a:r>
            <a:endParaRPr lang="en-US" sz="2000" b="0" dirty="0"/>
          </a:p>
        </c:rich>
      </c:tx>
      <c:layout>
        <c:manualLayout>
          <c:xMode val="edge"/>
          <c:yMode val="edge"/>
          <c:x val="3.9185088544058201E-2"/>
          <c:y val="3.6173355414406701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autoTitleDeleted val="0"/>
    <c:view3D>
      <c:rotX val="3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2285187425748"/>
          <c:y val="5.5526304010807298E-2"/>
          <c:w val="0.53999873664672005"/>
          <c:h val="0.607171194778666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446-45B6-A2F4-B0200DC9923B}"/>
              </c:ext>
            </c:extLst>
          </c:dPt>
          <c:cat>
            <c:strRef>
              <c:f>Sheet1!$A$2:$A$4</c:f>
              <c:strCache>
                <c:ptCount val="3"/>
                <c:pt idx="0">
                  <c:v>Carbohydrates</c:v>
                </c:pt>
                <c:pt idx="1">
                  <c:v>Lignin</c:v>
                </c:pt>
                <c:pt idx="2">
                  <c:v>Fats, proteins, terpenes, etc.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8-4648-9DEF-3DD3F6BA3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9981839296603802"/>
          <c:y val="0.72178742762277204"/>
          <c:w val="0.68382305870303095"/>
          <c:h val="0.18705839895013199"/>
        </c:manualLayout>
      </c:layout>
      <c:overlay val="0"/>
      <c:txPr>
        <a:bodyPr/>
        <a:lstStyle/>
        <a:p>
          <a:pPr>
            <a:lnSpc>
              <a:spcPct val="114000"/>
            </a:lnSpc>
            <a:defRPr sz="1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2FF4-D10C-5E47-B9A7-E97BCBD6E1E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3036-5E09-C84D-ABFF-993D4B8AA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</a:t>
            </a:r>
            <a:r>
              <a:rPr lang="en-US" baseline="0" dirty="0"/>
              <a:t> the list of petroleum based products is even longer.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31CE-E645-0646-B1C4-4C867113CE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2BAC0-10D5-0240-B84A-040493CB06A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FAFFC-ACDB-4005-9CB1-98C116FDDAD2}" type="slidenum">
              <a:rPr lang="fr-FR"/>
              <a:pPr eaLnBrk="1" hangingPunct="1"/>
              <a:t>21</a:t>
            </a:fld>
            <a:endParaRPr 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454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BF3EB5-930F-0B41-978D-A5169A1E70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F006E8C-2D44-4034-97DC-DDE666252A8D}" type="slidenum">
              <a:rPr lang="fr-FR" sz="1300">
                <a:latin typeface="Calibri" pitchFamily="34" charset="0"/>
              </a:rPr>
              <a:pPr algn="r"/>
              <a:t>25</a:t>
            </a:fld>
            <a:endParaRPr lang="fr-FR" sz="13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7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F006E8C-2D44-4034-97DC-DDE666252A8D}" type="slidenum">
              <a:rPr lang="fr-FR" sz="1300">
                <a:latin typeface="Calibri" pitchFamily="34" charset="0"/>
              </a:rPr>
              <a:pPr algn="r"/>
              <a:t>26</a:t>
            </a:fld>
            <a:endParaRPr lang="fr-FR" sz="13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8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F006E8C-2D44-4034-97DC-DDE666252A8D}" type="slidenum">
              <a:rPr lang="fr-FR" sz="1300">
                <a:latin typeface="Calibri" pitchFamily="34" charset="0"/>
              </a:rPr>
              <a:pPr algn="r"/>
              <a:t>27</a:t>
            </a:fld>
            <a:endParaRPr lang="fr-FR" sz="13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74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F006E8C-2D44-4034-97DC-DDE666252A8D}" type="slidenum">
              <a:rPr lang="fr-FR" sz="1300">
                <a:latin typeface="Calibri" pitchFamily="34" charset="0"/>
              </a:rPr>
              <a:pPr algn="r"/>
              <a:t>28</a:t>
            </a:fld>
            <a:endParaRPr lang="fr-FR" sz="13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82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F006E8C-2D44-4034-97DC-DDE666252A8D}" type="slidenum">
              <a:rPr lang="fr-FR" sz="1300">
                <a:latin typeface="Calibri" pitchFamily="34" charset="0"/>
              </a:rPr>
              <a:pPr algn="r"/>
              <a:t>29</a:t>
            </a:fld>
            <a:endParaRPr lang="fr-FR" sz="13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7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F006E8C-2D44-4034-97DC-DDE666252A8D}" type="slidenum">
              <a:rPr lang="fr-FR" sz="1300">
                <a:latin typeface="Calibri" pitchFamily="34" charset="0"/>
              </a:rPr>
              <a:pPr algn="r"/>
              <a:t>30</a:t>
            </a:fld>
            <a:endParaRPr lang="fr-FR" sz="13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5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B62ED0-4EF7-467E-9147-E9B9B9331CDD}" type="slidenum">
              <a:rPr lang="fr-FR" sz="1200"/>
              <a:pPr algn="r" eaLnBrk="1" hangingPunct="1"/>
              <a:t>36</a:t>
            </a:fld>
            <a:endParaRPr lang="fr-FR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0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Flax -&gt; linseed oil -&gt; Linolenic acid (47-55% of linseed oil). </a:t>
            </a:r>
          </a:p>
          <a:p>
            <a:pPr marL="0" indent="0">
              <a:buFontTx/>
              <a:buNone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Drying agent in paints, varnishes, inks.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9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B62ED0-4EF7-467E-9147-E9B9B9331CDD}" type="slidenum">
              <a:rPr lang="fr-FR" sz="1200"/>
              <a:pPr algn="r" eaLnBrk="1" hangingPunct="1"/>
              <a:t>37</a:t>
            </a:fld>
            <a:endParaRPr lang="fr-FR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6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Modified rape seed -&gt; erucic acid (60,000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tpa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in Europe) -&gt;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erucamide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(slip agent for polyethylene bags)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Waste from pulp mills -&gt; -&gt;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levulinic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acid (70% yield) and from there to many products.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DALA (delta-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aminolevulinic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acid), a biodegradable herbicide.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1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Pyrolysis.  Heat it up to 350-500 ˚C, obtain gas, liquid (pyrolysis oil) and solid (char) products.  The pyrolysis oil is the most valuable, as a source of chemicals and as a fuel.  The char, if very pure, can be valuable, but often it is not pure.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Gasification.  Solves problem of variable quality feedstocks.  Gasify at 400-600 ˚C.  Get CO, H2, char and unfortunately tars and hydrocarbons.  Tar can be combusted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at high temperature to make CO2, water, and cracked tar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compounds.The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CO2 and C (charcoal) are reacted to make CO in the “reduction” step.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1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Pyrolysis.  Heat it up to 350-500 ˚C, obtain gas, liquid (pyrolysis oil) and solid (char) products.  The pyrolysis oil is the most valuable, as a source of chemicals and as a fuel.  The char, if very pure, can be valuable, but often it is not pure.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Gasification.  Solves problem of variable quality feedstocks.  Gasify at 400-600 ˚C.  Get CO, H2, char and unfortunately tars and hydrocarbons.  Tar can be combusted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at high temperature to make CO2, water, and cracked tar compounds.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The CO2 and C (charcoal) are reacted to make CO in the “reduction” step.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Wikipedia except lab coat from http://</a:t>
            </a:r>
            <a:r>
              <a:rPr lang="en-US" dirty="0" err="1"/>
              <a:t>www.pngall.com</a:t>
            </a:r>
            <a:r>
              <a:rPr lang="en-US" dirty="0"/>
              <a:t>/lab-coat-</a:t>
            </a:r>
            <a:r>
              <a:rPr lang="en-US" dirty="0" err="1"/>
              <a:t>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Xylitol photo by PG Jessop.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13036-5E09-C84D-ABFF-993D4B8AAD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5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2BAC0-10D5-0240-B84A-040493CB06A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41EA-2A31-4B05-8096-0CB73E85878B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DAD2-F8F4-44FE-A4AE-9F5942BD3653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A7BBA95-42D2-4BC4-8BA6-D13650181E17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A5DB7EE4-FE0F-1143-8757-673A9E6CB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8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73AB-C7ED-4118-B512-9C6279CF9ED0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A2468-730F-40AF-AA36-4ACF2714E50F}"/>
              </a:ext>
            </a:extLst>
          </p:cNvPr>
          <p:cNvCxnSpPr>
            <a:cxnSpLocks/>
          </p:cNvCxnSpPr>
          <p:nvPr userDrawn="1"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471E-958D-4E0F-A0A4-8AAB9C14FE74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1E80-227E-41D2-96D2-5AE74B82E207}" type="datetime1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B6EE-292D-4D91-B23C-8B8CC46F70FD}" type="datetime1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2458-CDA3-4D07-BA7F-C24DD147EC57}" type="datetime1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6FEC-E1EB-4A60-BB5F-7F051DB6DC75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92B6-C128-421F-B013-1A4681159CA3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2365-2ECB-4CA6-8437-CD846CE98BAF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473C-2D27-454C-AEEC-B26A28CBD2F9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F2B6-4A33-B34B-88C5-4D0E2420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tiff"/><Relationship Id="rId4" Type="http://schemas.openxmlformats.org/officeDocument/2006/relationships/image" Target="../media/image27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emf"/><Relationship Id="rId4" Type="http://schemas.openxmlformats.org/officeDocument/2006/relationships/image" Target="../media/image39.tiff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3.e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4.jpeg"/><Relationship Id="rId9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8AEE64A-2CC2-4A7A-B06B-4A92B2EC43DC}"/>
              </a:ext>
            </a:extLst>
          </p:cNvPr>
          <p:cNvSpPr txBox="1">
            <a:spLocks/>
          </p:cNvSpPr>
          <p:nvPr/>
        </p:nvSpPr>
        <p:spPr>
          <a:xfrm>
            <a:off x="1523998" y="1532054"/>
            <a:ext cx="9144000" cy="421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28A"/>
                </a:solidFill>
              </a:rPr>
              <a:t>Renewable </a:t>
            </a:r>
            <a:r>
              <a:rPr lang="en-US" sz="3600" dirty="0" err="1">
                <a:solidFill>
                  <a:srgbClr val="00728A"/>
                </a:solidFill>
              </a:rPr>
              <a:t>Feedstocks</a:t>
            </a:r>
            <a:r>
              <a:rPr lang="en-US" sz="3600" dirty="0">
                <a:solidFill>
                  <a:srgbClr val="00728A"/>
                </a:solidFill>
              </a:rPr>
              <a:t> for molecules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48EE55-50BA-4F8F-B67B-3ECADFB1C5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341" y="2144106"/>
            <a:ext cx="5907314" cy="4430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B1D73F-817C-43DB-97A4-82A1ABDE7B42}"/>
              </a:ext>
            </a:extLst>
          </p:cNvPr>
          <p:cNvSpPr txBox="1"/>
          <p:nvPr/>
        </p:nvSpPr>
        <p:spPr>
          <a:xfrm>
            <a:off x="650946" y="6546791"/>
            <a:ext cx="3180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Image: Wikimedia Commons, Author: R.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Möhler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49" y="5204193"/>
            <a:ext cx="273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br>
              <a:rPr lang="en-US" sz="1200" dirty="0">
                <a:latin typeface="Times New Roman" charset="0"/>
              </a:rPr>
            </a:br>
            <a:endParaRPr lang="en-US" sz="1200" dirty="0">
              <a:latin typeface="Times New Roman" charset="0"/>
            </a:endParaRPr>
          </a:p>
          <a:p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sz="1200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sz="1200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sz="1200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0" y="4446658"/>
            <a:ext cx="1020198" cy="1496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191" y="5460687"/>
            <a:ext cx="2643612" cy="687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724" y="4341829"/>
            <a:ext cx="2874547" cy="86236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B3C1DB0-85C0-EC4B-9AFF-AF5BB586B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74" y="320448"/>
            <a:ext cx="11246129" cy="1210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28A"/>
                </a:solidFill>
                <a:latin typeface="+mn-lt"/>
              </a:rPr>
              <a:t>Yale-UNIDO Train-the-Facilitator Workshop in Green Chemistry</a:t>
            </a:r>
            <a:endParaRPr lang="en-US" sz="4800" b="1" dirty="0">
              <a:solidFill>
                <a:srgbClr val="00728A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88" y="2731971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3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633" y="296254"/>
            <a:ext cx="9453759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How do we get chemicals from biomass?</a:t>
            </a: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id="{EF9A2377-80A5-0642-B5C2-7AA55033DF2C}"/>
              </a:ext>
            </a:extLst>
          </p:cNvPr>
          <p:cNvGrpSpPr>
            <a:grpSpLocks/>
          </p:cNvGrpSpPr>
          <p:nvPr/>
        </p:nvGrpSpPr>
        <p:grpSpPr bwMode="auto">
          <a:xfrm>
            <a:off x="645762" y="1484447"/>
            <a:ext cx="5464975" cy="1116013"/>
            <a:chOff x="304800" y="4429404"/>
            <a:chExt cx="5465542" cy="1115416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8297239F-6D7D-6C49-8523-C92AA1F01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4724400"/>
              <a:ext cx="1184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4. Pyrolysis</a:t>
              </a:r>
            </a:p>
          </p:txBody>
        </p:sp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598E6CA9-612C-5040-BDC3-EB6FEBC6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495800"/>
              <a:ext cx="13208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Straight Arrow Connector 24">
              <a:extLst>
                <a:ext uri="{FF2B5EF4-FFF2-40B4-BE49-F238E27FC236}">
                  <a16:creationId xmlns:a16="http://schemas.microsoft.com/office/drawing/2014/main" id="{C5297FB0-2D6E-774B-A3D5-95841A6C5B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76163" y="4876800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7EA67536-B98C-CD45-9450-313310EC9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664" y="4839602"/>
              <a:ext cx="718540" cy="58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350-</a:t>
              </a:r>
            </a:p>
            <a:p>
              <a:r>
                <a:rPr lang="en-US" sz="1600" dirty="0"/>
                <a:t>500 ˚C</a:t>
              </a:r>
            </a:p>
          </p:txBody>
        </p:sp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D959C1A9-E4E0-894F-91D0-D2CFDD428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168" y="4732867"/>
              <a:ext cx="1039174" cy="33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oil  +  char</a:t>
              </a:r>
            </a:p>
          </p:txBody>
        </p:sp>
        <p:pic>
          <p:nvPicPr>
            <p:cNvPr id="55" name="Picture 26">
              <a:extLst>
                <a:ext uri="{FF2B5EF4-FFF2-40B4-BE49-F238E27FC236}">
                  <a16:creationId xmlns:a16="http://schemas.microsoft.com/office/drawing/2014/main" id="{ACDA776C-33D6-774F-A8A9-62493769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00" y="4429404"/>
              <a:ext cx="990600" cy="1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4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633" y="296254"/>
            <a:ext cx="9453759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How do we get chemicals from biomass?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E9F311CB-C9F2-274E-9E9D-805A215E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2" y="3151322"/>
            <a:ext cx="2481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5. Gasification to syngas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1B6AEFCF-CD81-F341-9790-FEC6713B84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141" y="2740616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8">
            <a:extLst>
              <a:ext uri="{FF2B5EF4-FFF2-40B4-BE49-F238E27FC236}">
                <a16:creationId xmlns:a16="http://schemas.microsoft.com/office/drawing/2014/main" id="{0AE3A625-3C9E-B946-8B83-F98DCFB8B0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1129" y="3245441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7">
            <a:extLst>
              <a:ext uri="{FF2B5EF4-FFF2-40B4-BE49-F238E27FC236}">
                <a16:creationId xmlns:a16="http://schemas.microsoft.com/office/drawing/2014/main" id="{771CDA9F-9BDF-364E-BB85-A449A259F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901" y="2907080"/>
            <a:ext cx="7082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drying</a:t>
            </a: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A7FC84D-6B24-4D46-9433-491CF2704196}"/>
              </a:ext>
            </a:extLst>
          </p:cNvPr>
          <p:cNvGrpSpPr>
            <a:grpSpLocks/>
          </p:cNvGrpSpPr>
          <p:nvPr/>
        </p:nvGrpSpPr>
        <p:grpSpPr bwMode="auto">
          <a:xfrm>
            <a:off x="645762" y="1484447"/>
            <a:ext cx="5464975" cy="1116013"/>
            <a:chOff x="304800" y="4429404"/>
            <a:chExt cx="5465542" cy="1115416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0F39BA6D-DEEF-BB46-AABB-74D80C1F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4724400"/>
              <a:ext cx="1184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4. Pyrolysis</a:t>
              </a:r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53156089-A2D7-224A-B4B9-E26E851AD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495800"/>
              <a:ext cx="13208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Arrow Connector 24">
              <a:extLst>
                <a:ext uri="{FF2B5EF4-FFF2-40B4-BE49-F238E27FC236}">
                  <a16:creationId xmlns:a16="http://schemas.microsoft.com/office/drawing/2014/main" id="{976C6357-FD8F-AE43-A737-AAABDC9E92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76163" y="4876800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79114A71-2089-5144-AF4B-00D5F715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664" y="4839602"/>
              <a:ext cx="718540" cy="58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350-</a:t>
              </a:r>
            </a:p>
            <a:p>
              <a:r>
                <a:rPr lang="en-US" sz="1600" dirty="0"/>
                <a:t>500 ˚C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CD5D6655-3352-B243-9FDB-234750E5F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168" y="4732867"/>
              <a:ext cx="1039174" cy="33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oil  +  char</a:t>
              </a:r>
            </a:p>
          </p:txBody>
        </p:sp>
        <p:pic>
          <p:nvPicPr>
            <p:cNvPr id="35" name="Picture 26">
              <a:extLst>
                <a:ext uri="{FF2B5EF4-FFF2-40B4-BE49-F238E27FC236}">
                  <a16:creationId xmlns:a16="http://schemas.microsoft.com/office/drawing/2014/main" id="{4AFE9058-CFEC-EE44-9AA4-9FA5D2D12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00" y="4429404"/>
              <a:ext cx="990600" cy="1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Straight Arrow Connector 28">
            <a:extLst>
              <a:ext uri="{FF2B5EF4-FFF2-40B4-BE49-F238E27FC236}">
                <a16:creationId xmlns:a16="http://schemas.microsoft.com/office/drawing/2014/main" id="{DCD0FDAB-C413-B849-8396-77B32CB9E2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2983" y="3245441"/>
            <a:ext cx="981896" cy="101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7">
            <a:extLst>
              <a:ext uri="{FF2B5EF4-FFF2-40B4-BE49-F238E27FC236}">
                <a16:creationId xmlns:a16="http://schemas.microsoft.com/office/drawing/2014/main" id="{8E3C8500-2436-6544-A49F-DA8CFAB28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373" y="3062045"/>
            <a:ext cx="2472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 + CO  </a:t>
            </a:r>
            <a:r>
              <a:rPr lang="en-US" sz="1600" dirty="0"/>
              <a:t>+ charcoal +  tar</a:t>
            </a:r>
          </a:p>
        </p:txBody>
      </p:sp>
      <p:cxnSp>
        <p:nvCxnSpPr>
          <p:cNvPr id="39" name="Straight Arrow Connector 28">
            <a:extLst>
              <a:ext uri="{FF2B5EF4-FFF2-40B4-BE49-F238E27FC236}">
                <a16:creationId xmlns:a16="http://schemas.microsoft.com/office/drawing/2014/main" id="{3AFAAE36-FF43-B54C-964E-50DD2DCE0C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00996" y="2780247"/>
            <a:ext cx="0" cy="37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7">
            <a:extLst>
              <a:ext uri="{FF2B5EF4-FFF2-40B4-BE49-F238E27FC236}">
                <a16:creationId xmlns:a16="http://schemas.microsoft.com/office/drawing/2014/main" id="{72FAD612-EF67-BB40-9637-5D70CF21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1" y="3269702"/>
            <a:ext cx="1093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400-600 ˚C</a:t>
            </a: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304EC6AF-EC4E-9946-9CA5-E04F5EC1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802" y="2780247"/>
            <a:ext cx="18509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1200 ˚C combustion</a:t>
            </a: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6D6FD15-F9CC-2749-AC2B-D9C2D58CA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01" y="2475824"/>
            <a:ext cx="4970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CO</a:t>
            </a:r>
            <a:r>
              <a:rPr lang="en-US" sz="1600" baseline="-25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13BEF-6314-C74A-AAF1-C6B2E853C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120" y="2614091"/>
            <a:ext cx="1006177" cy="603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745578-052B-AC4B-87E2-54D902528D32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7564209" y="2645101"/>
            <a:ext cx="809792" cy="46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2B5C7D-9490-7445-898C-5CA953C3DC8F}"/>
              </a:ext>
            </a:extLst>
          </p:cNvPr>
          <p:cNvSpPr txBox="1"/>
          <p:nvPr/>
        </p:nvSpPr>
        <p:spPr>
          <a:xfrm>
            <a:off x="6380742" y="3393847"/>
            <a:ext cx="111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synthesis </a:t>
            </a:r>
          </a:p>
          <a:p>
            <a:pPr algn="ctr"/>
            <a:r>
              <a:rPr lang="en-US" b="1" dirty="0"/>
              <a:t>gas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9263F9-CE7D-B04A-B65A-74E2EA3F63E0}"/>
              </a:ext>
            </a:extLst>
          </p:cNvPr>
          <p:cNvGrpSpPr/>
          <p:nvPr/>
        </p:nvGrpSpPr>
        <p:grpSpPr>
          <a:xfrm>
            <a:off x="4815439" y="4133165"/>
            <a:ext cx="3933689" cy="1955406"/>
            <a:chOff x="4815439" y="4133165"/>
            <a:chExt cx="3933689" cy="195540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DC6586B-A282-BE47-8B7A-3E2E58C6FF72}"/>
                </a:ext>
              </a:extLst>
            </p:cNvPr>
            <p:cNvCxnSpPr/>
            <p:nvPr/>
          </p:nvCxnSpPr>
          <p:spPr>
            <a:xfrm flipH="1">
              <a:off x="5554884" y="4133165"/>
              <a:ext cx="790938" cy="867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95811F8-FDFE-5D44-BEAE-6112BF47F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784" y="4133165"/>
              <a:ext cx="268401" cy="8554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FC61C42-9FE6-EC4C-B89B-A7D782AB7B45}"/>
                </a:ext>
              </a:extLst>
            </p:cNvPr>
            <p:cNvCxnSpPr>
              <a:cxnSpLocks/>
            </p:cNvCxnSpPr>
            <p:nvPr/>
          </p:nvCxnSpPr>
          <p:spPr>
            <a:xfrm>
              <a:off x="7491220" y="4133165"/>
              <a:ext cx="790938" cy="8679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E5CC90C-F1A6-7F48-AAB0-BFA33E4C784A}"/>
                </a:ext>
              </a:extLst>
            </p:cNvPr>
            <p:cNvCxnSpPr>
              <a:cxnSpLocks/>
            </p:cNvCxnSpPr>
            <p:nvPr/>
          </p:nvCxnSpPr>
          <p:spPr>
            <a:xfrm>
              <a:off x="7090857" y="4133165"/>
              <a:ext cx="268401" cy="8554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EACF6CDA-E34A-1C43-8D76-2E66D9454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439" y="5001070"/>
              <a:ext cx="12641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polyethylene</a:t>
              </a:r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74E65212-E620-8945-83CE-F87DED8E8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769" y="5024848"/>
              <a:ext cx="868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fuels &amp;</a:t>
              </a:r>
            </a:p>
            <a:p>
              <a:pPr algn="ctr"/>
              <a:r>
                <a:rPr lang="en-US" sz="1600" dirty="0"/>
                <a:t>solvents</a:t>
              </a:r>
            </a:p>
          </p:txBody>
        </p:sp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E0514BE8-F971-5148-9456-97176B1B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837" y="5038850"/>
              <a:ext cx="4908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CH</a:t>
              </a:r>
              <a:r>
                <a:rPr lang="en-US" sz="1600" baseline="-25000" dirty="0"/>
                <a:t>4</a:t>
              </a:r>
            </a:p>
          </p:txBody>
        </p:sp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4D03AB32-D661-4842-B4A2-8298CC9AA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793" y="5020575"/>
              <a:ext cx="75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CH</a:t>
              </a:r>
              <a:r>
                <a:rPr lang="en-US" sz="1600" baseline="-25000" dirty="0"/>
                <a:t>3</a:t>
              </a:r>
              <a:r>
                <a:rPr lang="en-US" sz="1600" dirty="0"/>
                <a:t>OH</a:t>
              </a:r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B5A60E27-737E-D144-A2CD-D0CFF49A8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884" y="4284466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Ru</a:t>
              </a:r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B65B900E-25DF-934B-9AA5-E2D6A7C43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331" y="4411693"/>
              <a:ext cx="37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Fe</a:t>
              </a:r>
            </a:p>
          </p:txBody>
        </p:sp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A3A6E1DE-1134-724A-BCB2-D95F9BF05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360" y="4411693"/>
              <a:ext cx="364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Ni</a:t>
              </a:r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317EA73A-D1FF-B14C-BEF1-2207BF000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529" y="4363236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Cu</a:t>
              </a:r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1559CD9A-4DB8-884F-8614-689C5224F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805" y="5750017"/>
              <a:ext cx="23419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/>
                <a:t>Fischer-</a:t>
              </a:r>
              <a:r>
                <a:rPr lang="en-US" sz="1600" i="1" dirty="0" err="1"/>
                <a:t>Tropsch</a:t>
              </a:r>
              <a:r>
                <a:rPr lang="en-US" sz="1600" i="1" dirty="0"/>
                <a:t> chemistry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40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6AF0EF4-FAB6-407A-A234-43025BB55F4D}"/>
              </a:ext>
            </a:extLst>
          </p:cNvPr>
          <p:cNvGrpSpPr/>
          <p:nvPr/>
        </p:nvGrpSpPr>
        <p:grpSpPr>
          <a:xfrm>
            <a:off x="1871003" y="1349693"/>
            <a:ext cx="8519238" cy="2747437"/>
            <a:chOff x="-287177" y="1477907"/>
            <a:chExt cx="8519238" cy="2747437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668991853"/>
                </p:ext>
              </p:extLst>
            </p:nvPr>
          </p:nvGraphicFramePr>
          <p:xfrm>
            <a:off x="-287177" y="1477907"/>
            <a:ext cx="8519238" cy="2747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6776" y="2639842"/>
              <a:ext cx="3718647" cy="707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Only about 4% utilized by humans</a:t>
              </a:r>
            </a:p>
            <a:p>
              <a:pPr algn="ctr"/>
              <a:r>
                <a:rPr lang="en-US" sz="2000" dirty="0"/>
                <a:t>(food, ethanol, sweeteners)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71175" y="4633026"/>
            <a:ext cx="2667000" cy="1653273"/>
          </a:xfrm>
          <a:prstGeom prst="rect">
            <a:avLst/>
          </a:prstGeom>
          <a:solidFill>
            <a:srgbClr val="FF0000">
              <a:alpha val="5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Nature’s richest source of aromatic carbon.  Used in polymers, adhesives, production of phenolic chemicals.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2475" y="4633027"/>
            <a:ext cx="2971800" cy="705899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Converted into polymers, lubricants, and detergents.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1275" y="4633027"/>
            <a:ext cx="2895600" cy="705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Building blocks for a diverse chemical platform.</a:t>
            </a:r>
          </a:p>
        </p:txBody>
      </p: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CE1FD792-FD78-45D8-82F1-986B747B3F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09075" y="3606603"/>
            <a:ext cx="1545808" cy="998287"/>
          </a:xfrm>
          <a:prstGeom prst="curvedConnector2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id="{5D24AD05-D2C6-4119-9191-B81AA2C99954}"/>
              </a:ext>
            </a:extLst>
          </p:cNvPr>
          <p:cNvCxnSpPr>
            <a:cxnSpLocks/>
          </p:cNvCxnSpPr>
          <p:nvPr/>
        </p:nvCxnSpPr>
        <p:spPr>
          <a:xfrm rot="5400000">
            <a:off x="5750807" y="3929786"/>
            <a:ext cx="916428" cy="433780"/>
          </a:xfrm>
          <a:prstGeom prst="curvedConnector3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B8D55DF1-5134-48CA-9373-43FE6C0DE9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72799" y="3711633"/>
            <a:ext cx="916429" cy="870083"/>
          </a:xfrm>
          <a:prstGeom prst="curvedConnector3">
            <a:avLst>
              <a:gd name="adj1" fmla="val 50000"/>
            </a:avLst>
          </a:prstGeom>
          <a:ln w="28575">
            <a:solidFill>
              <a:srgbClr val="A9D18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862469" y="226583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Biomass feedstock</a:t>
            </a:r>
          </a:p>
        </p:txBody>
      </p:sp>
    </p:spTree>
    <p:extLst>
      <p:ext uri="{BB962C8B-B14F-4D97-AF65-F5344CB8AC3E}">
        <p14:creationId xmlns:p14="http://schemas.microsoft.com/office/powerpoint/2010/main" val="164152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264377" y="1851853"/>
            <a:ext cx="144476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78530" name="Picture 2" descr="https://upload.wikimedia.org/wikipedia/commons/thumb/a/a4/Cellulose_strand.svg/2000px-Cellulose_strand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293" y="1391723"/>
            <a:ext cx="2609850" cy="23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2" name="Picture 4" descr="http://www.scielo.br/img/revistas/po/v23n3/02fig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9565" y="4417252"/>
            <a:ext cx="482138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4" name="Picture 6" descr="http://www.lignoworks.ca/sites/default/files/what-is-lign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7289" y="1262890"/>
            <a:ext cx="2112603" cy="24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9460" y="5980722"/>
            <a:ext cx="8170432" cy="705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Nature has evolved plant cell wall structure to prevent easy degradation by chemical attack… hence the challenge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369161" y="3789218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Cellulose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9030300" y="3773076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Lignin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539656" y="5484052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Hemicellulose</a:t>
            </a:r>
            <a:endParaRPr lang="en-CA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62469" y="226583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Lignocellulosic feedstock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7AF1E-53D7-AE4A-8709-8B0C2D4E2089}"/>
              </a:ext>
            </a:extLst>
          </p:cNvPr>
          <p:cNvSpPr txBox="1"/>
          <p:nvPr/>
        </p:nvSpPr>
        <p:spPr>
          <a:xfrm>
            <a:off x="1071734" y="6311366"/>
            <a:ext cx="186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Images: Creative commons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581" y="1220686"/>
            <a:ext cx="962842" cy="1502033"/>
          </a:xfrm>
          <a:prstGeom prst="rect">
            <a:avLst/>
          </a:prstGeom>
        </p:spPr>
      </p:pic>
      <p:pic>
        <p:nvPicPr>
          <p:cNvPr id="18" name="Content Placeholder 10" descr="https://d2jmvrsizmvf4x.cloudfront.net/HXufikPuQWaxX7Kt0fUQ_cellulose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78" y="2461453"/>
            <a:ext cx="5134887" cy="34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5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https://upload.wikimedia.org/wikipedia/commons/thumb/a/a4/Cellulose_strand.svg/2000px-Cellulose_strand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601" y="1323249"/>
            <a:ext cx="2609850" cy="23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2469" y="3720744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Cellulose</a:t>
            </a:r>
            <a:endParaRPr lang="en-CA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62469" y="226583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Lignocellulosic feedstock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E52C31F8-293B-094E-95AA-F69F6DC5F5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526" y="5306009"/>
            <a:ext cx="1371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2351E-7335-2541-A3B2-9648F2671F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52" y="4892000"/>
            <a:ext cx="1254858" cy="1601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028DF-CB8E-694A-9080-B44B6DEFE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601" y="2316903"/>
            <a:ext cx="5783211" cy="3755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72901-2C2D-8940-890E-8F074D2D99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917" y="4948444"/>
            <a:ext cx="1796026" cy="154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1939B7-7894-CD4F-935E-760B0DED62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90" y="4016044"/>
            <a:ext cx="900928" cy="25799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66D4B4-555B-C34D-965A-E63D6A4C9AF2}"/>
              </a:ext>
            </a:extLst>
          </p:cNvPr>
          <p:cNvSpPr txBox="1"/>
          <p:nvPr/>
        </p:nvSpPr>
        <p:spPr>
          <a:xfrm>
            <a:off x="4685524" y="6526673"/>
            <a:ext cx="141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from PNG All</a:t>
            </a:r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0D27C576-E948-584A-9C99-BFB6E5A0B6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595" y="1946890"/>
            <a:ext cx="99049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750FD6-E936-634B-AAAF-1CEBDC7EA4C0}"/>
              </a:ext>
            </a:extLst>
          </p:cNvPr>
          <p:cNvSpPr txBox="1"/>
          <p:nvPr/>
        </p:nvSpPr>
        <p:spPr>
          <a:xfrm>
            <a:off x="7077544" y="4016044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syngas</a:t>
            </a:r>
          </a:p>
        </p:txBody>
      </p:sp>
    </p:spTree>
    <p:extLst>
      <p:ext uri="{BB962C8B-B14F-4D97-AF65-F5344CB8AC3E}">
        <p14:creationId xmlns:p14="http://schemas.microsoft.com/office/powerpoint/2010/main" val="101641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862469" y="226583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Lignocellulosic feedstock</a:t>
            </a:r>
          </a:p>
        </p:txBody>
      </p:sp>
      <p:pic>
        <p:nvPicPr>
          <p:cNvPr id="12" name="Picture 4" descr="http://www.scielo.br/img/revistas/po/v23n3/02fig5.jpg">
            <a:extLst>
              <a:ext uri="{FF2B5EF4-FFF2-40B4-BE49-F238E27FC236}">
                <a16:creationId xmlns:a16="http://schemas.microsoft.com/office/drawing/2014/main" id="{573E7E77-AEF6-1244-92A8-E3DD6982F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644" y="1689694"/>
            <a:ext cx="482138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0A4188-EA52-024B-8EE1-49FCB4994345}"/>
              </a:ext>
            </a:extLst>
          </p:cNvPr>
          <p:cNvSpPr txBox="1"/>
          <p:nvPr/>
        </p:nvSpPr>
        <p:spPr>
          <a:xfrm>
            <a:off x="2430148" y="2844982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Hemicellulose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DA774-0ED1-9942-AF99-431999FE7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792" y="1524200"/>
            <a:ext cx="6697202" cy="3452883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9D746287-768E-4442-A92C-3CA40AFA16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282" y="1349183"/>
            <a:ext cx="99049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4FE7B-F4EA-B140-81AA-B214D8F228AA}"/>
              </a:ext>
            </a:extLst>
          </p:cNvPr>
          <p:cNvSpPr txBox="1"/>
          <p:nvPr/>
        </p:nvSpPr>
        <p:spPr>
          <a:xfrm>
            <a:off x="6353395" y="306597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syngas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EFD5D-D525-C146-8451-ACAED0A642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148" y="5073172"/>
            <a:ext cx="2049849" cy="16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4" name="Picture 6" descr="http://www.lignoworks.ca/sites/default/files/what-is-ligni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90" y="1386139"/>
            <a:ext cx="2112603" cy="24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401" y="3896325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Lignin</a:t>
            </a:r>
            <a:endParaRPr lang="en-CA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62469" y="226583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Lignocellulosic feedstock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7A337B74-2D8F-B641-B50A-5FF24C312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929" y="4523443"/>
            <a:ext cx="1079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0D9F8CD1-B636-9D40-98F6-C3C7F1689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913" y="4299931"/>
            <a:ext cx="1474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AA862F-2B57-2E44-80C8-41012A116E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474" y="1444241"/>
            <a:ext cx="868697" cy="26367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F63F38-787D-2342-8993-89FC226A0B5B}"/>
              </a:ext>
            </a:extLst>
          </p:cNvPr>
          <p:cNvCxnSpPr/>
          <p:nvPr/>
        </p:nvCxnSpPr>
        <p:spPr>
          <a:xfrm>
            <a:off x="3087329" y="2848897"/>
            <a:ext cx="25371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B480F3-C58B-8641-BCF5-36C74FCBCC79}"/>
              </a:ext>
            </a:extLst>
          </p:cNvPr>
          <p:cNvCxnSpPr>
            <a:cxnSpLocks/>
          </p:cNvCxnSpPr>
          <p:nvPr/>
        </p:nvCxnSpPr>
        <p:spPr>
          <a:xfrm>
            <a:off x="3072117" y="3270220"/>
            <a:ext cx="1472812" cy="10297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094272-A43F-5D41-8671-B99760695771}"/>
              </a:ext>
            </a:extLst>
          </p:cNvPr>
          <p:cNvSpPr txBox="1"/>
          <p:nvPr/>
        </p:nvSpPr>
        <p:spPr>
          <a:xfrm>
            <a:off x="6846014" y="2762616"/>
            <a:ext cx="80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Liquid </a:t>
            </a:r>
          </a:p>
          <a:p>
            <a:r>
              <a:rPr lang="en-US" dirty="0"/>
              <a:t>Smoke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45483D-22C2-5E43-9724-1BE61B25FFDD}"/>
              </a:ext>
            </a:extLst>
          </p:cNvPr>
          <p:cNvSpPr txBox="1"/>
          <p:nvPr/>
        </p:nvSpPr>
        <p:spPr>
          <a:xfrm>
            <a:off x="7320535" y="5193551"/>
            <a:ext cx="101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vanillin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C2C78-212A-2F48-8078-42E6745706BF}"/>
              </a:ext>
            </a:extLst>
          </p:cNvPr>
          <p:cNvGrpSpPr/>
          <p:nvPr/>
        </p:nvGrpSpPr>
        <p:grpSpPr>
          <a:xfrm>
            <a:off x="8520713" y="3660754"/>
            <a:ext cx="3906437" cy="3086099"/>
            <a:chOff x="8520713" y="3660754"/>
            <a:chExt cx="3906437" cy="30860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9EFFF0-CF2E-2047-9A5C-80DBBFACE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713" y="3660754"/>
              <a:ext cx="3447962" cy="269433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F534A1-E711-C642-A90A-D42569CD8B92}"/>
                </a:ext>
              </a:extLst>
            </p:cNvPr>
            <p:cNvSpPr txBox="1"/>
            <p:nvPr/>
          </p:nvSpPr>
          <p:spPr>
            <a:xfrm>
              <a:off x="8998150" y="6377521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Paper Mill, Thorold,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327277" y="231157"/>
            <a:ext cx="5537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latin typeface="+mn-lt"/>
              </a:rPr>
              <a:t>Carbohydrate Feedstocks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91258" y="2190420"/>
            <a:ext cx="10162895" cy="376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4000"/>
              </a:lnSpc>
              <a:spcBef>
                <a:spcPct val="20000"/>
              </a:spcBef>
            </a:pPr>
            <a:r>
              <a:rPr lang="en-US" b="1" dirty="0">
                <a:latin typeface="+mn-lt"/>
              </a:rPr>
              <a:t>Carbohydrates are created in several forms:</a:t>
            </a:r>
          </a:p>
          <a:p>
            <a:pPr>
              <a:lnSpc>
                <a:spcPct val="114000"/>
              </a:lnSpc>
            </a:pPr>
            <a:endParaRPr lang="en-US" sz="1000" b="1" dirty="0">
              <a:latin typeface="+mn-lt"/>
            </a:endParaRPr>
          </a:p>
          <a:p>
            <a:pPr marL="723900" indent="-273050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•	Sucrose sugar, C</a:t>
            </a:r>
            <a:r>
              <a:rPr lang="en-US" baseline="-25000" dirty="0">
                <a:latin typeface="+mn-lt"/>
              </a:rPr>
              <a:t>12</a:t>
            </a:r>
            <a:r>
              <a:rPr lang="en-US" dirty="0">
                <a:latin typeface="+mn-lt"/>
              </a:rPr>
              <a:t>H</a:t>
            </a:r>
            <a:r>
              <a:rPr lang="en-US" baseline="-25000" dirty="0">
                <a:latin typeface="+mn-lt"/>
              </a:rPr>
              <a:t>22</a:t>
            </a:r>
            <a:r>
              <a:rPr lang="en-US" dirty="0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11</a:t>
            </a:r>
            <a:r>
              <a:rPr lang="en-US" dirty="0">
                <a:latin typeface="+mn-lt"/>
              </a:rPr>
              <a:t>, is squeezed from sugar cane as sap and is extracted from sugar beets and sugar cane with water.</a:t>
            </a:r>
          </a:p>
          <a:p>
            <a:pPr marL="723900" indent="-273050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•	Starch, a polymer of glucose readily isolated from grains (such as corn) and from potatoes, and is readily broken down by adding water to produce glucose.</a:t>
            </a:r>
          </a:p>
          <a:p>
            <a:pPr marL="723900" indent="-273050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•	Huge amounts of cellulose, which occur in the woody parts of plants, can be broken down to glucose with cellulase enzymes.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C507F-7DA0-49D4-B8A7-1E912366A3A8}"/>
              </a:ext>
            </a:extLst>
          </p:cNvPr>
          <p:cNvSpPr txBox="1"/>
          <p:nvPr/>
        </p:nvSpPr>
        <p:spPr>
          <a:xfrm>
            <a:off x="1091258" y="1402580"/>
            <a:ext cx="9343164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700" dirty="0"/>
              <a:t>Carbohydrates can be used as feedstocks for chemical processes.</a:t>
            </a:r>
          </a:p>
        </p:txBody>
      </p:sp>
    </p:spTree>
    <p:extLst>
      <p:ext uri="{BB962C8B-B14F-4D97-AF65-F5344CB8AC3E}">
        <p14:creationId xmlns:p14="http://schemas.microsoft.com/office/powerpoint/2010/main" val="15158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B1DC0B6-3FCC-F44D-B509-9E8C0364A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5" y="1486937"/>
            <a:ext cx="11470342" cy="5336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BF7949-849E-DA43-AE33-886D396D9C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326" y="5500741"/>
            <a:ext cx="869132" cy="815811"/>
          </a:xfrm>
          <a:prstGeom prst="rect">
            <a:avLst/>
          </a:prstGeom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11583" y="231157"/>
            <a:ext cx="5537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latin typeface="+mn-lt"/>
              </a:rPr>
              <a:t>Carbohydrate Feedstocks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182AF-2EC3-0C46-A8A9-049C6F8B0F0B}"/>
              </a:ext>
            </a:extLst>
          </p:cNvPr>
          <p:cNvSpPr txBox="1"/>
          <p:nvPr/>
        </p:nvSpPr>
        <p:spPr>
          <a:xfrm>
            <a:off x="3614058" y="3759157"/>
            <a:ext cx="12486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Starch</a:t>
            </a: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86768-28A7-E841-BC58-E6558C1860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31" y="5144014"/>
            <a:ext cx="2249966" cy="148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udding.jpg">
            <a:extLst>
              <a:ext uri="{FF2B5EF4-FFF2-40B4-BE49-F238E27FC236}">
                <a16:creationId xmlns:a16="http://schemas.microsoft.com/office/drawing/2014/main" id="{9152F35C-D817-2E4E-84FE-95BBC9290A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78408"/>
            <a:ext cx="1722416" cy="11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3A9EF-1C48-F641-9A1D-86EB750821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333" y="925393"/>
            <a:ext cx="1842159" cy="12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0F53571-FEEF-214C-8EAE-F4EDB96786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847" y="811283"/>
            <a:ext cx="1175659" cy="11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828463D-5AAB-EB4F-B406-AFEC3EF624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922" y="1508299"/>
            <a:ext cx="21336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CCA0ADB-D1BC-AC42-B750-B57534BCCB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307" y="4991614"/>
            <a:ext cx="1882229" cy="17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C7126A-0401-7A46-AC4C-CF466AA3EDC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923" y="2825624"/>
            <a:ext cx="1415151" cy="1384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25A02B-EEC8-FC47-BBC4-5F433B15738D}"/>
              </a:ext>
            </a:extLst>
          </p:cNvPr>
          <p:cNvSpPr txBox="1"/>
          <p:nvPr/>
        </p:nvSpPr>
        <p:spPr>
          <a:xfrm>
            <a:off x="8534278" y="3229951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MSG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602D59-8B2B-6743-98C6-9F63DEA72DA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671" y="4650866"/>
            <a:ext cx="1476252" cy="12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1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175" y="1754963"/>
            <a:ext cx="2227717" cy="1856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06"/>
          <a:stretch/>
        </p:blipFill>
        <p:spPr>
          <a:xfrm>
            <a:off x="3810001" y="1744277"/>
            <a:ext cx="1828800" cy="1876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1009" y="3923460"/>
            <a:ext cx="4826391" cy="1826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dirty="0"/>
              <a:t>Oils (25% of biomass usage): first renewable raw material used towards the chemical industry</a:t>
            </a:r>
          </a:p>
          <a:p>
            <a:pPr algn="ctr">
              <a:lnSpc>
                <a:spcPct val="114000"/>
              </a:lnSpc>
            </a:pPr>
            <a:r>
              <a:rPr lang="en-US" sz="2000" dirty="0"/>
              <a:t>-&gt; surfactants, cosmetic products, and lubricants as major products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62469" y="212515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Triglycerides Feedstock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00703-AB47-5E43-905D-F9FFDA88BA47}"/>
              </a:ext>
            </a:extLst>
          </p:cNvPr>
          <p:cNvSpPr txBox="1"/>
          <p:nvPr/>
        </p:nvSpPr>
        <p:spPr>
          <a:xfrm>
            <a:off x="669879" y="6466114"/>
            <a:ext cx="186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Images: Creative commons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41217" y="1287817"/>
            <a:ext cx="5218223" cy="23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Lipid oils can be extracted from the seeds of some plants.</a:t>
            </a:r>
          </a:p>
          <a:p>
            <a:pPr marL="457200" indent="-273050">
              <a:lnSpc>
                <a:spcPct val="114000"/>
              </a:lnSpc>
            </a:pPr>
            <a:r>
              <a:rPr lang="en-US" sz="2000" dirty="0">
                <a:latin typeface="+mn-lt"/>
              </a:rPr>
              <a:t>•	Volatile solvent </a:t>
            </a:r>
            <a:r>
              <a:rPr lang="en-US" sz="2000" i="1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-hexane, C</a:t>
            </a:r>
            <a:r>
              <a:rPr lang="en-US" sz="2000" baseline="-25000" dirty="0">
                <a:latin typeface="+mn-lt"/>
              </a:rPr>
              <a:t>6</a:t>
            </a:r>
            <a:r>
              <a:rPr lang="en-US" sz="2000" dirty="0">
                <a:latin typeface="+mn-lt"/>
              </a:rPr>
              <a:t>H</a:t>
            </a:r>
            <a:r>
              <a:rPr lang="en-US" sz="2000" baseline="-25000" dirty="0">
                <a:latin typeface="+mn-lt"/>
              </a:rPr>
              <a:t>14</a:t>
            </a:r>
            <a:r>
              <a:rPr lang="en-US" sz="2000" dirty="0">
                <a:latin typeface="+mn-lt"/>
              </a:rPr>
              <a:t>, is used to extract the oils.</a:t>
            </a:r>
          </a:p>
          <a:p>
            <a:pPr marL="457200" indent="-273050">
              <a:lnSpc>
                <a:spcPct val="114000"/>
              </a:lnSpc>
            </a:pPr>
            <a:r>
              <a:rPr lang="en-US" sz="2000" dirty="0">
                <a:latin typeface="+mn-lt"/>
              </a:rPr>
              <a:t>•	Solvents are distilled off from the extract and recirculated through the process.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1F48A6-C3A8-4D4C-8A62-CF7ABCFE4E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747" y="3729639"/>
            <a:ext cx="2884730" cy="2494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916624-5F05-4464-B2B5-FBF89E71246B}"/>
              </a:ext>
            </a:extLst>
          </p:cNvPr>
          <p:cNvSpPr txBox="1"/>
          <p:nvPr/>
        </p:nvSpPr>
        <p:spPr>
          <a:xfrm>
            <a:off x="6360749" y="6377822"/>
            <a:ext cx="521822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Image: Wikimedia Commons, Marula -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Sclerocarya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birrea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– Seeds, Author: Genet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BF223-B7B7-410E-A903-617B5517DDA5}"/>
              </a:ext>
            </a:extLst>
          </p:cNvPr>
          <p:cNvCxnSpPr>
            <a:cxnSpLocks/>
          </p:cNvCxnSpPr>
          <p:nvPr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2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5148" y="368494"/>
            <a:ext cx="6457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b="1" dirty="0">
                <a:solidFill>
                  <a:srgbClr val="00728A"/>
                </a:solidFill>
                <a:latin typeface="Calibri" charset="0"/>
                <a:ea typeface="ＭＳ Ｐゴシック" charset="-128"/>
              </a:rPr>
              <a:t>Use of Renewable Feedstocks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0923" y="1699258"/>
            <a:ext cx="895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Calibri" charset="0"/>
                <a:ea typeface="ＭＳ Ｐゴシック" charset="-128"/>
              </a:rPr>
              <a:t>A raw material or feedstock should be renewable rather than depleting whenever technically and economically practical.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48" y="58237"/>
            <a:ext cx="2082800" cy="13589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E06F5-8089-4719-AFB5-518E4B97E487}"/>
              </a:ext>
            </a:extLst>
          </p:cNvPr>
          <p:cNvCxnSpPr>
            <a:cxnSpLocks/>
          </p:cNvCxnSpPr>
          <p:nvPr/>
        </p:nvCxnSpPr>
        <p:spPr>
          <a:xfrm>
            <a:off x="-18031" y="159708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49F6AEE-F73A-4BA0-B222-FFDB150E5E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591" y="2548022"/>
            <a:ext cx="5882817" cy="39249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6D2657-6925-4B96-A59E-24789D34A29B}"/>
              </a:ext>
            </a:extLst>
          </p:cNvPr>
          <p:cNvSpPr/>
          <p:nvPr/>
        </p:nvSpPr>
        <p:spPr>
          <a:xfrm>
            <a:off x="3196744" y="6489506"/>
            <a:ext cx="2899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Image: Wikipedia,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</a:rPr>
              <a:t>Pongamia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</a:rPr>
              <a:t>Pinnata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 Seeds </a:t>
            </a:r>
          </a:p>
        </p:txBody>
      </p:sp>
    </p:spTree>
    <p:extLst>
      <p:ext uri="{BB962C8B-B14F-4D97-AF65-F5344CB8AC3E}">
        <p14:creationId xmlns:p14="http://schemas.microsoft.com/office/powerpoint/2010/main" val="45310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862469" y="212515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Triglycerides Feedstock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BF223-B7B7-410E-A903-617B5517DDA5}"/>
              </a:ext>
            </a:extLst>
          </p:cNvPr>
          <p:cNvCxnSpPr>
            <a:cxnSpLocks/>
          </p:cNvCxnSpPr>
          <p:nvPr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B14F4B97-4D55-0049-8FC1-A33D6FC0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424" y="1352538"/>
            <a:ext cx="70278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oil.jpg">
            <a:extLst>
              <a:ext uri="{FF2B5EF4-FFF2-40B4-BE49-F238E27FC236}">
                <a16:creationId xmlns:a16="http://schemas.microsoft.com/office/drawing/2014/main" id="{8D7BCC3C-1736-3F4D-9179-E5FD91A291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736" y="1539875"/>
            <a:ext cx="140335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4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083211" y="1459520"/>
            <a:ext cx="9481625" cy="470212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4000"/>
              </a:lnSpc>
              <a:spcBef>
                <a:spcPts val="0"/>
              </a:spcBef>
            </a:pPr>
            <a:r>
              <a:rPr lang="en-US" sz="2600" dirty="0"/>
              <a:t>Fatty acids are obtained from triglycerides extracted from vegetable or algae oil:</a:t>
            </a:r>
          </a:p>
          <a:p>
            <a:pPr lvl="1" eaLnBrk="1" hangingPunct="1">
              <a:lnSpc>
                <a:spcPct val="124000"/>
              </a:lnSpc>
            </a:pPr>
            <a:r>
              <a:rPr lang="en-US" sz="2200" dirty="0"/>
              <a:t>100 million </a:t>
            </a:r>
            <a:r>
              <a:rPr lang="en-US" sz="2200" dirty="0" err="1"/>
              <a:t>tonnes</a:t>
            </a:r>
            <a:r>
              <a:rPr lang="en-US" sz="2200" dirty="0"/>
              <a:t> of oils and fats are produced annually, 25% from soya</a:t>
            </a:r>
          </a:p>
          <a:p>
            <a:pPr lvl="1" eaLnBrk="1" hangingPunct="1">
              <a:lnSpc>
                <a:spcPct val="124000"/>
              </a:lnSpc>
            </a:pPr>
            <a:r>
              <a:rPr lang="en-US" sz="2200" dirty="0"/>
              <a:t>14% of it is used for chemicals manufacture </a:t>
            </a:r>
          </a:p>
          <a:p>
            <a:pPr lvl="1" eaLnBrk="1" hangingPunct="1">
              <a:lnSpc>
                <a:spcPct val="124000"/>
              </a:lnSpc>
            </a:pPr>
            <a:r>
              <a:rPr lang="en-US" sz="2200" dirty="0"/>
              <a:t>The rest is used for food and for making biodiesel</a:t>
            </a:r>
          </a:p>
          <a:p>
            <a:pPr lvl="1" eaLnBrk="1" hangingPunct="1">
              <a:lnSpc>
                <a:spcPct val="124000"/>
              </a:lnSpc>
            </a:pPr>
            <a:r>
              <a:rPr lang="en-US" sz="2200" dirty="0"/>
              <a:t>25% of all the biomass used for molecules is from fatty acids</a:t>
            </a:r>
          </a:p>
          <a:p>
            <a:pPr lvl="1" eaLnBrk="1" hangingPunct="1">
              <a:lnSpc>
                <a:spcPct val="124000"/>
              </a:lnSpc>
            </a:pPr>
            <a:r>
              <a:rPr lang="en-US" sz="2200" dirty="0"/>
              <a:t>Problems associated with the usage of vegetable oil:</a:t>
            </a:r>
          </a:p>
          <a:p>
            <a:pPr lvl="2" eaLnBrk="1" hangingPunct="1">
              <a:lnSpc>
                <a:spcPct val="124000"/>
              </a:lnSpc>
            </a:pPr>
            <a:r>
              <a:rPr lang="en-US" sz="2100" dirty="0"/>
              <a:t>Mix of several acids in the oil</a:t>
            </a:r>
          </a:p>
          <a:p>
            <a:pPr lvl="2" eaLnBrk="1" hangingPunct="1">
              <a:lnSpc>
                <a:spcPct val="124000"/>
              </a:lnSpc>
            </a:pPr>
            <a:r>
              <a:rPr lang="en-US" sz="2100" dirty="0"/>
              <a:t>Low concentration of a given acid</a:t>
            </a:r>
          </a:p>
          <a:p>
            <a:pPr lvl="2" eaLnBrk="1" hangingPunct="1">
              <a:lnSpc>
                <a:spcPct val="124000"/>
              </a:lnSpc>
            </a:pPr>
            <a:r>
              <a:rPr lang="en-US" sz="2100" dirty="0"/>
              <a:t>=&gt;genetic engineering was used:</a:t>
            </a:r>
          </a:p>
          <a:p>
            <a:pPr lvl="3" eaLnBrk="1" hangingPunct="1">
              <a:lnSpc>
                <a:spcPct val="134000"/>
              </a:lnSpc>
            </a:pPr>
            <a:r>
              <a:rPr lang="en-US" sz="2000" dirty="0"/>
              <a:t>E.g. rapeseed can have an </a:t>
            </a:r>
            <a:r>
              <a:rPr lang="en-US" sz="2000" dirty="0" err="1"/>
              <a:t>erucic</a:t>
            </a:r>
            <a:r>
              <a:rPr lang="en-US" sz="2000" dirty="0"/>
              <a:t> acid concentration varying from 0- 50%</a:t>
            </a:r>
          </a:p>
          <a:p>
            <a:pPr lvl="3" eaLnBrk="1" hangingPunct="1">
              <a:lnSpc>
                <a:spcPct val="134000"/>
              </a:lnSpc>
            </a:pPr>
            <a:r>
              <a:rPr lang="en-US" sz="2000" dirty="0"/>
              <a:t>E.g. rapeseed can have a </a:t>
            </a:r>
            <a:r>
              <a:rPr lang="en-US" sz="2000" dirty="0" err="1"/>
              <a:t>lauric</a:t>
            </a:r>
            <a:r>
              <a:rPr lang="en-US" sz="2000" dirty="0"/>
              <a:t> acid concentration varying from 0- 37%</a:t>
            </a:r>
          </a:p>
          <a:p>
            <a:pPr lvl="3" eaLnBrk="1" hangingPunct="1">
              <a:lnSpc>
                <a:spcPct val="134000"/>
              </a:lnSpc>
            </a:pPr>
            <a:r>
              <a:rPr lang="en-US" sz="2000" dirty="0"/>
              <a:t>E.g. sunflower oil can contain up to 92% of oleic acid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6504802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Green Chemistry: An Introductory Text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M. Lancaster, RSC Publishing, Cambridge, 2012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DF2E4A-BC18-1147-A382-76B99B03B642}"/>
              </a:ext>
            </a:extLst>
          </p:cNvPr>
          <p:cNvSpPr txBox="1">
            <a:spLocks/>
          </p:cNvSpPr>
          <p:nvPr/>
        </p:nvSpPr>
        <p:spPr>
          <a:xfrm>
            <a:off x="2862469" y="212515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Triglycerides Feedstock</a:t>
            </a:r>
          </a:p>
        </p:txBody>
      </p:sp>
    </p:spTree>
    <p:extLst>
      <p:ext uri="{BB962C8B-B14F-4D97-AF65-F5344CB8AC3E}">
        <p14:creationId xmlns:p14="http://schemas.microsoft.com/office/powerpoint/2010/main" val="32543719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862469" y="212515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Triglycerides Feedstock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BF223-B7B7-410E-A903-617B5517DDA5}"/>
              </a:ext>
            </a:extLst>
          </p:cNvPr>
          <p:cNvCxnSpPr>
            <a:cxnSpLocks/>
          </p:cNvCxnSpPr>
          <p:nvPr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DBF2D05-ABEA-9D49-B769-46D4BD30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36"/>
            <a:ext cx="10338619" cy="6897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834FE5-20B6-9546-A5EF-635BEE2C3A73}"/>
              </a:ext>
            </a:extLst>
          </p:cNvPr>
          <p:cNvSpPr txBox="1"/>
          <p:nvPr/>
        </p:nvSpPr>
        <p:spPr>
          <a:xfrm>
            <a:off x="8961839" y="6488668"/>
            <a:ext cx="331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Credit: </a:t>
            </a:r>
            <a:r>
              <a:rPr lang="en-US" dirty="0" err="1">
                <a:solidFill>
                  <a:schemeClr val="bg1"/>
                </a:solidFill>
              </a:rPr>
              <a:t>Ulet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Ifansasti</a:t>
            </a:r>
            <a:r>
              <a:rPr lang="en-US" dirty="0">
                <a:solidFill>
                  <a:schemeClr val="bg1"/>
                </a:solidFill>
              </a:rPr>
              <a:t>/Greenpeace</a:t>
            </a:r>
          </a:p>
        </p:txBody>
      </p:sp>
    </p:spTree>
    <p:extLst>
      <p:ext uri="{BB962C8B-B14F-4D97-AF65-F5344CB8AC3E}">
        <p14:creationId xmlns:p14="http://schemas.microsoft.com/office/powerpoint/2010/main" val="132445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09491" y="1227965"/>
            <a:ext cx="5183188" cy="532590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en-US" dirty="0"/>
              <a:t>Chitin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783508" y="2518309"/>
            <a:ext cx="728718" cy="40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2" descr="https://upload.wikimedia.org/wikipedia/commons/thumb/1/13/Chitin.svg/220px-Chit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4865" y="1929686"/>
            <a:ext cx="2535740" cy="17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22" y="1887482"/>
            <a:ext cx="1158805" cy="869104"/>
          </a:xfrm>
          <a:prstGeom prst="rect">
            <a:avLst/>
          </a:prstGeom>
        </p:spPr>
      </p:pic>
      <p:pic>
        <p:nvPicPr>
          <p:cNvPr id="17" name="Picture 2" descr="Image result for beet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883" y="2839232"/>
            <a:ext cx="1561524" cy="11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283760" y="6026721"/>
            <a:ext cx="84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Meier, M. A.; Metzger, J. O.; Schubert, U. S.,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Chem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Soc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 Rev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2007,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36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 (11), 1788-1802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G.W. Huber, S.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Iborra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, A.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Corma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Chem. Rev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.,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2006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106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, 4044−4098</a:t>
            </a:r>
          </a:p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X. Chen, S. L. Chew, F.M. Kerton, N. Yan, Green Chem., 2014, 16, 2204-2212</a:t>
            </a:r>
          </a:p>
          <a:p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62469" y="240651"/>
            <a:ext cx="64206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N containing polymers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588" y="1766349"/>
            <a:ext cx="4667688" cy="21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Grain seeds can be used as sources of protein.</a:t>
            </a:r>
          </a:p>
          <a:p>
            <a:pPr marL="365760" indent="-182880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•	Grain seeds are generally used for food.</a:t>
            </a:r>
          </a:p>
          <a:p>
            <a:pPr marL="365760" indent="-182880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•	They are potentially useful as chemical </a:t>
            </a:r>
            <a:r>
              <a:rPr lang="en-US" dirty="0" err="1"/>
              <a:t>feedstocks</a:t>
            </a:r>
            <a:r>
              <a:rPr lang="en-US" dirty="0"/>
              <a:t> for specialty applications.</a:t>
            </a:r>
          </a:p>
          <a:p>
            <a:pPr marL="365760" indent="-182880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•	Transgenic plants can be used to make specialty proteins, such as medicinal agents.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95403" y="1217327"/>
            <a:ext cx="5183188" cy="553039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en-US" dirty="0"/>
              <a:t>Proteins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4F1E078-B400-45E2-B351-D075409653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89" y="4262511"/>
            <a:ext cx="3072040" cy="20496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8F8ABC-E735-47A2-8AA5-D42E83C2BEFD}"/>
              </a:ext>
            </a:extLst>
          </p:cNvPr>
          <p:cNvSpPr txBox="1"/>
          <p:nvPr/>
        </p:nvSpPr>
        <p:spPr>
          <a:xfrm>
            <a:off x="409552" y="6450743"/>
            <a:ext cx="466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Image: Wikimedia Commons, Brown Flax Seeds, Author: Sanjay Acharya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12417" y="3952047"/>
            <a:ext cx="32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give access to glucosamine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179" y="4321380"/>
            <a:ext cx="3851763" cy="162448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838C70-3D68-43B4-AC40-B20C80BC4ACE}"/>
              </a:ext>
            </a:extLst>
          </p:cNvPr>
          <p:cNvCxnSpPr>
            <a:cxnSpLocks/>
          </p:cNvCxnSpPr>
          <p:nvPr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6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403947" y="236692"/>
            <a:ext cx="54175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latin typeface="+mn-lt"/>
              </a:rPr>
              <a:t>Terpenes</a:t>
            </a:r>
            <a:endParaRPr lang="en-US" sz="4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2C1C4-6176-43CB-97F8-763C6291F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908" y="3080825"/>
            <a:ext cx="3972905" cy="29796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83F708-F35F-4DA0-A821-D9AA649373B5}"/>
              </a:ext>
            </a:extLst>
          </p:cNvPr>
          <p:cNvSpPr txBox="1"/>
          <p:nvPr/>
        </p:nvSpPr>
        <p:spPr>
          <a:xfrm>
            <a:off x="1293003" y="6213031"/>
            <a:ext cx="527625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Image: Wikimedia Commons, Rubber trees in Kerala, India, Author: M.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Arunprasad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87" y="3734964"/>
            <a:ext cx="2446302" cy="106609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668086" y="4239219"/>
            <a:ext cx="978763" cy="561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8571989" y="5017477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Latex rubber</a:t>
            </a:r>
            <a:endParaRPr lang="en-CA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D03FFF2-CB63-470D-95FB-E44466D1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36" y="1295498"/>
            <a:ext cx="10325686" cy="16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Hydrocarbon terpenes can be tapped from rubber trees as a latex suspension in tree sap.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Steam treatment and distillation are used to extract terpenes from sources such as pine or citrus tree biomass.</a:t>
            </a:r>
          </a:p>
        </p:txBody>
      </p:sp>
    </p:spTree>
    <p:extLst>
      <p:ext uri="{BB962C8B-B14F-4D97-AF65-F5344CB8AC3E}">
        <p14:creationId xmlns:p14="http://schemas.microsoft.com/office/powerpoint/2010/main" val="1831515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14" descr="MC900437297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260" y="2439564"/>
            <a:ext cx="2433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6" descr="MC90035127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222" y="2869644"/>
            <a:ext cx="2306126" cy="18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03872"/>
              </p:ext>
            </p:extLst>
          </p:nvPr>
        </p:nvGraphicFramePr>
        <p:xfrm>
          <a:off x="8262428" y="2155745"/>
          <a:ext cx="2666999" cy="335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" name="CS ChemDraw Drawing" r:id="rId6" imgW="2942844" imgH="3697224" progId="ChemDraw.Document.6.0">
                  <p:embed/>
                </p:oleObj>
              </mc:Choice>
              <mc:Fallback>
                <p:oleObj name="CS ChemDraw Drawing" r:id="rId6" imgW="2942844" imgH="3697224" progId="ChemDraw.Document.6.0">
                  <p:embed/>
                  <p:pic>
                    <p:nvPicPr>
                      <p:cNvPr id="137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428" y="2155745"/>
                        <a:ext cx="2666999" cy="3350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56367"/>
              </p:ext>
            </p:extLst>
          </p:nvPr>
        </p:nvGraphicFramePr>
        <p:xfrm>
          <a:off x="1233047" y="2470829"/>
          <a:ext cx="2094865" cy="270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" name="CS ChemDraw Drawing" r:id="rId8" imgW="2296323" imgH="2960868" progId="ChemDraw.Document.6.0">
                  <p:embed/>
                </p:oleObj>
              </mc:Choice>
              <mc:Fallback>
                <p:oleObj name="CS ChemDraw Drawing" r:id="rId8" imgW="2296323" imgH="2960868" progId="ChemDraw.Document.6.0">
                  <p:embed/>
                  <p:pic>
                    <p:nvPicPr>
                      <p:cNvPr id="137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47" y="2470829"/>
                        <a:ext cx="2094865" cy="270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4" name="AutoShape 10"/>
          <p:cNvSpPr>
            <a:spLocks noChangeArrowheads="1"/>
          </p:cNvSpPr>
          <p:nvPr/>
        </p:nvSpPr>
        <p:spPr bwMode="auto">
          <a:xfrm rot="2065589">
            <a:off x="3511060" y="5267172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7225" name="AutoShape 11"/>
          <p:cNvSpPr>
            <a:spLocks noChangeArrowheads="1"/>
          </p:cNvSpPr>
          <p:nvPr/>
        </p:nvSpPr>
        <p:spPr bwMode="auto">
          <a:xfrm rot="8637303">
            <a:off x="6705600" y="5247244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37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709"/>
              </p:ext>
            </p:extLst>
          </p:nvPr>
        </p:nvGraphicFramePr>
        <p:xfrm>
          <a:off x="4729690" y="5715001"/>
          <a:ext cx="1731816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5" name="CS ChemDraw Drawing" r:id="rId10" imgW="1423050" imgH="636585" progId="ChemDraw.Document.6.0">
                  <p:embed/>
                </p:oleObj>
              </mc:Choice>
              <mc:Fallback>
                <p:oleObj name="CS ChemDraw Drawing" r:id="rId10" imgW="1423050" imgH="636585" progId="ChemDraw.Document.6.0">
                  <p:embed/>
                  <p:pic>
                    <p:nvPicPr>
                      <p:cNvPr id="137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690" y="5715001"/>
                        <a:ext cx="1731816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37073" y="5708301"/>
            <a:ext cx="321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Dehydration</a:t>
            </a:r>
          </a:p>
          <a:p>
            <a:pPr marL="182880" indent="-18288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Reduction</a:t>
            </a:r>
          </a:p>
          <a:p>
            <a:pPr marL="182880" indent="-18288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Redox rearrangements (-CO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67380" y="223433"/>
            <a:ext cx="752776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Fossil vs biomass: the differences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10D8D-1825-C548-BBAF-FECA7F0BDD2A}"/>
              </a:ext>
            </a:extLst>
          </p:cNvPr>
          <p:cNvSpPr txBox="1"/>
          <p:nvPr/>
        </p:nvSpPr>
        <p:spPr>
          <a:xfrm>
            <a:off x="979373" y="6466114"/>
            <a:ext cx="186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Images: Creative commons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C7DB6-8095-6645-9114-97344D3B1488}"/>
              </a:ext>
            </a:extLst>
          </p:cNvPr>
          <p:cNvSpPr txBox="1"/>
          <p:nvPr/>
        </p:nvSpPr>
        <p:spPr>
          <a:xfrm>
            <a:off x="2280479" y="5565827"/>
            <a:ext cx="32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Oxidation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D8714-626C-274A-9E5A-80399EBBC78C}"/>
              </a:ext>
            </a:extLst>
          </p:cNvPr>
          <p:cNvSpPr txBox="1"/>
          <p:nvPr/>
        </p:nvSpPr>
        <p:spPr>
          <a:xfrm>
            <a:off x="1026821" y="1629193"/>
            <a:ext cx="32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5000"/>
            </a:pPr>
            <a:r>
              <a:rPr lang="en-US" b="1" dirty="0"/>
              <a:t>Petroleum &amp; natural gas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388347-EE81-FF45-8C67-D6F64A968E16}"/>
              </a:ext>
            </a:extLst>
          </p:cNvPr>
          <p:cNvSpPr txBox="1"/>
          <p:nvPr/>
        </p:nvSpPr>
        <p:spPr>
          <a:xfrm>
            <a:off x="7637073" y="1637544"/>
            <a:ext cx="468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5000"/>
            </a:pPr>
            <a:r>
              <a:rPr lang="en-US" b="1" dirty="0"/>
              <a:t>Biomass </a:t>
            </a:r>
            <a:r>
              <a:rPr lang="en-US" dirty="0"/>
              <a:t>(other than triglycerides &amp; terpenes)</a:t>
            </a:r>
          </a:p>
        </p:txBody>
      </p:sp>
    </p:spTree>
    <p:extLst>
      <p:ext uri="{BB962C8B-B14F-4D97-AF65-F5344CB8AC3E}">
        <p14:creationId xmlns:p14="http://schemas.microsoft.com/office/powerpoint/2010/main" val="27814278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C1E6C94-1908-2049-AA35-B1864035ACBB}"/>
              </a:ext>
            </a:extLst>
          </p:cNvPr>
          <p:cNvSpPr txBox="1">
            <a:spLocks/>
          </p:cNvSpPr>
          <p:nvPr/>
        </p:nvSpPr>
        <p:spPr>
          <a:xfrm>
            <a:off x="2367380" y="223433"/>
            <a:ext cx="752776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Fossil vs biomass: the differences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016EDE8-C9CD-9B4D-82C0-28206A87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380" y="1770063"/>
            <a:ext cx="7921625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06EB52-BE33-7043-B791-AA335F82EB7C}"/>
              </a:ext>
            </a:extLst>
          </p:cNvPr>
          <p:cNvSpPr txBox="1"/>
          <p:nvPr/>
        </p:nvSpPr>
        <p:spPr>
          <a:xfrm>
            <a:off x="5391716" y="6581001"/>
            <a:ext cx="6070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Adapted from: </a:t>
            </a:r>
            <a:r>
              <a:rPr lang="en-US" sz="1200" dirty="0" err="1">
                <a:latin typeface="Helvetica"/>
                <a:cs typeface="Helvetica"/>
              </a:rPr>
              <a:t>Basu</a:t>
            </a:r>
            <a:r>
              <a:rPr lang="en-US" sz="1200" dirty="0">
                <a:latin typeface="Helvetica"/>
                <a:cs typeface="Helvetica"/>
              </a:rPr>
              <a:t>, </a:t>
            </a:r>
            <a:r>
              <a:rPr lang="en-US" sz="1200" i="1" dirty="0">
                <a:latin typeface="Helvetica"/>
                <a:ea typeface="ＭＳ Ｐゴシック" charset="0"/>
                <a:cs typeface="Helvetica"/>
              </a:rPr>
              <a:t>Biomass Gasification and Pyrolysis: Practical Design and Theory</a:t>
            </a:r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id="{3BDB7D13-DBD6-DF44-9C05-001A4F06952E}"/>
              </a:ext>
            </a:extLst>
          </p:cNvPr>
          <p:cNvSpPr>
            <a:spLocks/>
          </p:cNvSpPr>
          <p:nvPr/>
        </p:nvSpPr>
        <p:spPr bwMode="auto">
          <a:xfrm>
            <a:off x="3304005" y="1266825"/>
            <a:ext cx="142875" cy="15827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1CF6D46D-3D0C-9E45-A542-55C8955F0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517" y="1673424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Crude Oil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71608-4644-E74C-B714-F80B3E5160EA}"/>
              </a:ext>
            </a:extLst>
          </p:cNvPr>
          <p:cNvGrpSpPr/>
          <p:nvPr/>
        </p:nvGrpSpPr>
        <p:grpSpPr>
          <a:xfrm>
            <a:off x="2913480" y="-67784"/>
            <a:ext cx="8531097" cy="4405103"/>
            <a:chOff x="725612" y="-40400"/>
            <a:chExt cx="8531097" cy="4405103"/>
          </a:xfrm>
        </p:grpSpPr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D75A5FD5-1071-D243-8AC8-6285729DDE8C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050399" y="1523485"/>
              <a:ext cx="217262" cy="214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58D3BC35-A339-E844-BACC-3AD64F61F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049" y="1465039"/>
              <a:ext cx="24302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ethylene, PE, propylene, PP</a:t>
              </a:r>
            </a:p>
          </p:txBody>
        </p:sp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67E0E2B3-88CD-614E-A7F9-F461E690A378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047276" y="3676978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E1E4CF9A-7F8D-524D-A73C-ECC50F95F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558" y="3573016"/>
              <a:ext cx="11228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acrylonitrile</a:t>
              </a:r>
            </a:p>
            <a:p>
              <a:r>
                <a:rPr lang="en-US">
                  <a:solidFill>
                    <a:srgbClr val="FF0000"/>
                  </a:solidFill>
                </a:rPr>
                <a:t>&amp; styrene</a:t>
              </a: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A029D293-A7D4-5141-B75C-E5D0AB535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12" y="3669109"/>
              <a:ext cx="142875" cy="21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1530922C-DF4E-1448-B908-71945299E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612" y="3577034"/>
              <a:ext cx="2873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1</a:t>
              </a:r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337EE6A0-319E-D945-BDCC-F50DA7FE5880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2235277" y="1876778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543C005E-DD2C-8C4B-9F4B-E70F46A8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826" y="1806916"/>
              <a:ext cx="1162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caprolactam</a:t>
              </a:r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1872FBFE-8342-D34B-9968-BA5874BC9A6E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045238" y="2981521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70933C0C-8C94-6947-86FF-81E9D6DE4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520" y="2905990"/>
              <a:ext cx="8233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cumene</a:t>
              </a:r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E134AC84-FECD-0B40-BF8F-F88A898444ED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7756803" y="359347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C9692618-BEDE-E649-95DA-3C5909DB2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368" y="283816"/>
              <a:ext cx="13723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ethylene glycol</a:t>
              </a:r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3FC28497-02C3-8C47-8F26-F3F77A509ED7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4683624" y="1516738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C9B6CCD6-BF94-0C48-B079-0985CF6F4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906" y="1441207"/>
              <a:ext cx="13425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ethylene oxide</a:t>
              </a: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6F5A28A1-DD6F-0A4E-897A-8811D3F06125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2235352" y="3642878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F512C067-A7D9-2049-8067-51574BFA4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901" y="3573016"/>
              <a:ext cx="7238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phenol</a:t>
              </a:r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A217B03-48C8-B44D-8D4A-AB5F6F8AFA3A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047700" y="3172922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06BAC7CB-6150-304D-BD2E-0A6FA884D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982" y="3097391"/>
              <a:ext cx="7036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xylene</a:t>
              </a:r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44FD6D43-BF0F-3D48-9500-C9C5AE77BA50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4755632" y="4126788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FD5D31C8-84D8-5E4D-B778-9CF6154EB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181" y="4056926"/>
              <a:ext cx="14920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terephthalic acid</a:t>
              </a: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9D91E338-AAC8-7C4D-B142-D3B63A3E2D87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047700" y="2596858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8CF33888-BCBB-4C4E-81C2-81836C5C5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982" y="2521327"/>
              <a:ext cx="12224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vinyl chloride</a:t>
              </a:r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846D47D7-FA1D-BA4F-8473-D68A7AB46320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1046740" y="3353422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827E0BFC-B9B2-EA43-B68F-9F2C768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022" y="3277891"/>
              <a:ext cx="7736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toluene</a:t>
              </a:r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2199FD0B-AA2C-B449-ADA5-7B6E32B05C2F}"/>
                </a:ext>
              </a:extLst>
            </p:cNvPr>
            <p:cNvSpPr>
              <a:spLocks noChangeAspect="1"/>
            </p:cNvSpPr>
            <p:nvPr/>
          </p:nvSpPr>
          <p:spPr bwMode="auto">
            <a:xfrm rot="1800000">
              <a:off x="7756961" y="35131"/>
              <a:ext cx="216462" cy="216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A7A6D32F-4034-6849-B53F-0A1791FB2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526" y="-40400"/>
              <a:ext cx="9232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methanol</a:t>
              </a: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080A82DE-A52C-444C-8696-5FB597D6AB47}"/>
              </a:ext>
            </a:extLst>
          </p:cNvPr>
          <p:cNvSpPr/>
          <p:nvPr/>
        </p:nvSpPr>
        <p:spPr bwMode="auto">
          <a:xfrm>
            <a:off x="3879548" y="1601416"/>
            <a:ext cx="288032" cy="8640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1A6E5C5A-C2D0-4346-93B7-E553B820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572" y="2105472"/>
            <a:ext cx="1185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Triglycerides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E33469-CDFC-4E4E-A9A7-30CA3B9055D8}"/>
              </a:ext>
            </a:extLst>
          </p:cNvPr>
          <p:cNvSpPr/>
          <p:nvPr/>
        </p:nvSpPr>
        <p:spPr bwMode="auto">
          <a:xfrm>
            <a:off x="6687860" y="4625752"/>
            <a:ext cx="3672408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590969-9A73-1B43-BF52-EA1DE69865D8}"/>
              </a:ext>
            </a:extLst>
          </p:cNvPr>
          <p:cNvSpPr/>
          <p:nvPr/>
        </p:nvSpPr>
        <p:spPr bwMode="auto">
          <a:xfrm>
            <a:off x="6903884" y="6065912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6B186A-BA6F-7A4D-A71E-7B95DA113A36}"/>
              </a:ext>
            </a:extLst>
          </p:cNvPr>
          <p:cNvSpPr/>
          <p:nvPr/>
        </p:nvSpPr>
        <p:spPr bwMode="auto">
          <a:xfrm>
            <a:off x="6903884" y="1961456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</a:endParaRPr>
          </a:p>
        </p:txBody>
      </p:sp>
      <p:sp>
        <p:nvSpPr>
          <p:cNvPr id="54" name="TextBox 5">
            <a:extLst>
              <a:ext uri="{FF2B5EF4-FFF2-40B4-BE49-F238E27FC236}">
                <a16:creationId xmlns:a16="http://schemas.microsoft.com/office/drawing/2014/main" id="{4CC868AB-B09B-2F40-9BD7-006B17257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924" y="1889448"/>
            <a:ext cx="873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Biomass</a:t>
            </a: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73B5E4A7-1DAE-EF4D-8C9A-0F78F16A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643" y="6078932"/>
            <a:ext cx="633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2C2C2C"/>
                </a:solidFill>
              </a:rPr>
              <a:t>ratio</a:t>
            </a:r>
          </a:p>
        </p:txBody>
      </p:sp>
    </p:spTree>
    <p:extLst>
      <p:ext uri="{BB962C8B-B14F-4D97-AF65-F5344CB8AC3E}">
        <p14:creationId xmlns:p14="http://schemas.microsoft.com/office/powerpoint/2010/main" val="3801638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C1E6C94-1908-2049-AA35-B1864035ACBB}"/>
              </a:ext>
            </a:extLst>
          </p:cNvPr>
          <p:cNvSpPr txBox="1">
            <a:spLocks/>
          </p:cNvSpPr>
          <p:nvPr/>
        </p:nvSpPr>
        <p:spPr>
          <a:xfrm>
            <a:off x="2367380" y="223433"/>
            <a:ext cx="752776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Fossil vs biomass: the differences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34B8DD2-055A-1C41-969C-742719E86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75536"/>
            <a:ext cx="9144000" cy="386691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85EA3E2-9F7D-6D4C-9DC5-8D212EFA6916}"/>
              </a:ext>
            </a:extLst>
          </p:cNvPr>
          <p:cNvSpPr txBox="1"/>
          <p:nvPr/>
        </p:nvSpPr>
        <p:spPr>
          <a:xfrm>
            <a:off x="1847529" y="1591695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Resources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565A26-79A8-F648-9169-348766D822DB}"/>
              </a:ext>
            </a:extLst>
          </p:cNvPr>
          <p:cNvSpPr txBox="1"/>
          <p:nvPr/>
        </p:nvSpPr>
        <p:spPr>
          <a:xfrm>
            <a:off x="4007768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</a:t>
            </a:r>
          </a:p>
          <a:p>
            <a:r>
              <a:rPr lang="en-US"/>
              <a:t>Feedstock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1E0935-F2E8-8E46-A52A-0362BCE0FC04}"/>
              </a:ext>
            </a:extLst>
          </p:cNvPr>
          <p:cNvSpPr txBox="1"/>
          <p:nvPr/>
        </p:nvSpPr>
        <p:spPr>
          <a:xfrm>
            <a:off x="6096000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</a:t>
            </a:r>
          </a:p>
          <a:p>
            <a:r>
              <a:rPr lang="en-US"/>
              <a:t>Feedstock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6FC05A-1329-F94F-9AA4-C561FD976A59}"/>
              </a:ext>
            </a:extLst>
          </p:cNvPr>
          <p:cNvSpPr txBox="1"/>
          <p:nvPr/>
        </p:nvSpPr>
        <p:spPr>
          <a:xfrm>
            <a:off x="8040216" y="1591695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High value compound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1DF5193-349A-9140-81A7-1D30E68F89B0}"/>
              </a:ext>
            </a:extLst>
          </p:cNvPr>
          <p:cNvCxnSpPr/>
          <p:nvPr/>
        </p:nvCxnSpPr>
        <p:spPr bwMode="auto">
          <a:xfrm>
            <a:off x="2999656" y="1755456"/>
            <a:ext cx="864096" cy="98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E536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A3BF8A9-3C8E-5E4F-9031-AE54AE2A867C}"/>
              </a:ext>
            </a:extLst>
          </p:cNvPr>
          <p:cNvCxnSpPr/>
          <p:nvPr/>
        </p:nvCxnSpPr>
        <p:spPr bwMode="auto">
          <a:xfrm>
            <a:off x="4985373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1AF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16F776-8549-B14F-991F-D59B434477D5}"/>
              </a:ext>
            </a:extLst>
          </p:cNvPr>
          <p:cNvCxnSpPr/>
          <p:nvPr/>
        </p:nvCxnSpPr>
        <p:spPr bwMode="auto">
          <a:xfrm>
            <a:off x="7104112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B2132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10645CA-0627-FD4A-946F-881812E6C6C2}"/>
              </a:ext>
            </a:extLst>
          </p:cNvPr>
          <p:cNvSpPr txBox="1"/>
          <p:nvPr/>
        </p:nvSpPr>
        <p:spPr>
          <a:xfrm>
            <a:off x="224902" y="6342446"/>
            <a:ext cx="119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Technology Roadmap: Energy and GHG Reductions in the Chemical Industry via Catalytic Processes</a:t>
            </a:r>
            <a:r>
              <a:rPr lang="en-US" dirty="0"/>
              <a:t>, Int. Energy Agency, 2013.</a:t>
            </a:r>
          </a:p>
        </p:txBody>
      </p:sp>
    </p:spTree>
    <p:extLst>
      <p:ext uri="{BB962C8B-B14F-4D97-AF65-F5344CB8AC3E}">
        <p14:creationId xmlns:p14="http://schemas.microsoft.com/office/powerpoint/2010/main" val="6323518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C1E6C94-1908-2049-AA35-B1864035ACBB}"/>
              </a:ext>
            </a:extLst>
          </p:cNvPr>
          <p:cNvSpPr txBox="1">
            <a:spLocks/>
          </p:cNvSpPr>
          <p:nvPr/>
        </p:nvSpPr>
        <p:spPr>
          <a:xfrm>
            <a:off x="2367380" y="223433"/>
            <a:ext cx="752776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Fossil vs biomass: the differences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64B5B-7B6A-E740-92E7-C7505EBC33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75536"/>
            <a:ext cx="9144000" cy="3866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D830E-6649-C04E-AA75-4B8925A50198}"/>
              </a:ext>
            </a:extLst>
          </p:cNvPr>
          <p:cNvSpPr txBox="1"/>
          <p:nvPr/>
        </p:nvSpPr>
        <p:spPr>
          <a:xfrm>
            <a:off x="1847529" y="1591695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AD231-5622-9B48-BFFA-6F09515C2577}"/>
              </a:ext>
            </a:extLst>
          </p:cNvPr>
          <p:cNvSpPr txBox="1"/>
          <p:nvPr/>
        </p:nvSpPr>
        <p:spPr>
          <a:xfrm>
            <a:off x="4007768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</a:t>
            </a:r>
          </a:p>
          <a:p>
            <a:r>
              <a:rPr lang="en-US"/>
              <a:t>Feedstock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2C55E-180A-6147-BB4C-D3DE6E7F5A31}"/>
              </a:ext>
            </a:extLst>
          </p:cNvPr>
          <p:cNvSpPr txBox="1"/>
          <p:nvPr/>
        </p:nvSpPr>
        <p:spPr>
          <a:xfrm>
            <a:off x="6096000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</a:t>
            </a:r>
          </a:p>
          <a:p>
            <a:r>
              <a:rPr lang="en-US"/>
              <a:t>Feedstock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1BE74-0E0B-5740-BF13-9B8A06EA1251}"/>
              </a:ext>
            </a:extLst>
          </p:cNvPr>
          <p:cNvSpPr txBox="1"/>
          <p:nvPr/>
        </p:nvSpPr>
        <p:spPr>
          <a:xfrm>
            <a:off x="8040216" y="1591695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High value compound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1A4D4-DDB3-C049-8B8F-68C6C764CB37}"/>
              </a:ext>
            </a:extLst>
          </p:cNvPr>
          <p:cNvCxnSpPr/>
          <p:nvPr/>
        </p:nvCxnSpPr>
        <p:spPr bwMode="auto">
          <a:xfrm>
            <a:off x="2999656" y="1755456"/>
            <a:ext cx="864096" cy="98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E536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58ED78-0CCE-8E4E-813D-F6173DC5B857}"/>
              </a:ext>
            </a:extLst>
          </p:cNvPr>
          <p:cNvCxnSpPr/>
          <p:nvPr/>
        </p:nvCxnSpPr>
        <p:spPr bwMode="auto">
          <a:xfrm>
            <a:off x="4985373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1AF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EAE16B-A682-754E-821F-023944BBDD19}"/>
              </a:ext>
            </a:extLst>
          </p:cNvPr>
          <p:cNvCxnSpPr/>
          <p:nvPr/>
        </p:nvCxnSpPr>
        <p:spPr bwMode="auto">
          <a:xfrm>
            <a:off x="7104112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B2132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E54352-9DB1-D340-9385-4612466A6037}"/>
              </a:ext>
            </a:extLst>
          </p:cNvPr>
          <p:cNvSpPr txBox="1"/>
          <p:nvPr/>
        </p:nvSpPr>
        <p:spPr>
          <a:xfrm>
            <a:off x="224902" y="6342446"/>
            <a:ext cx="119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Technology Roadmap: Energy and GHG Reductions in the Chemical Industry via Catalytic Processes</a:t>
            </a:r>
            <a:r>
              <a:rPr lang="en-US" dirty="0"/>
              <a:t>, Int. Energy Agency, 2013.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C77C6-E883-6A4C-8E55-5AABFC102991}"/>
              </a:ext>
            </a:extLst>
          </p:cNvPr>
          <p:cNvSpPr txBox="1"/>
          <p:nvPr/>
        </p:nvSpPr>
        <p:spPr>
          <a:xfrm>
            <a:off x="7089365" y="1365914"/>
            <a:ext cx="63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1323"/>
                </a:solidFill>
              </a:rPr>
              <a:t>MTO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17D95-E22D-E04A-B937-886ACD57B671}"/>
              </a:ext>
            </a:extLst>
          </p:cNvPr>
          <p:cNvSpPr txBox="1"/>
          <p:nvPr/>
        </p:nvSpPr>
        <p:spPr>
          <a:xfrm>
            <a:off x="4961237" y="1077883"/>
            <a:ext cx="1243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1AF38"/>
                </a:solidFill>
              </a:rPr>
              <a:t>gasification</a:t>
            </a:r>
          </a:p>
          <a:p>
            <a:r>
              <a:rPr lang="en-US" dirty="0">
                <a:solidFill>
                  <a:srgbClr val="41AF38"/>
                </a:solidFill>
              </a:rPr>
              <a:t>then 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ED498-2668-424B-86A6-F849DC38BB53}"/>
              </a:ext>
            </a:extLst>
          </p:cNvPr>
          <p:cNvSpPr txBox="1"/>
          <p:nvPr/>
        </p:nvSpPr>
        <p:spPr>
          <a:xfrm>
            <a:off x="2899981" y="1293906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E546B"/>
                </a:solidFill>
              </a:rPr>
              <a:t>farming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052A2B-58EF-994D-8054-E44B13ED5655}"/>
              </a:ext>
            </a:extLst>
          </p:cNvPr>
          <p:cNvSpPr/>
          <p:nvPr/>
        </p:nvSpPr>
        <p:spPr bwMode="auto">
          <a:xfrm>
            <a:off x="2652632" y="2803462"/>
            <a:ext cx="2160240" cy="361440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Helvetica" pitchFamily="-11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1EE42-BD11-1646-93B3-435F583533A7}"/>
              </a:ext>
            </a:extLst>
          </p:cNvPr>
          <p:cNvSpPr txBox="1"/>
          <p:nvPr/>
        </p:nvSpPr>
        <p:spPr>
          <a:xfrm>
            <a:off x="4860053" y="219994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removal of water is here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81CD8421-7671-CC40-BF53-640145B63220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675320" y="1574907"/>
            <a:ext cx="900000" cy="1440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1D027B-569D-2143-B31C-64B27A96B5D3}"/>
              </a:ext>
            </a:extLst>
          </p:cNvPr>
          <p:cNvSpPr txBox="1"/>
          <p:nvPr/>
        </p:nvSpPr>
        <p:spPr>
          <a:xfrm>
            <a:off x="7873474" y="2751353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lowering O/C ratio is here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9EA3FB-547D-D64A-A3CE-12D156559932}"/>
              </a:ext>
            </a:extLst>
          </p:cNvPr>
          <p:cNvCxnSpPr>
            <a:cxnSpLocks/>
          </p:cNvCxnSpPr>
          <p:nvPr/>
        </p:nvCxnSpPr>
        <p:spPr>
          <a:xfrm flipH="1" flipV="1">
            <a:off x="5294672" y="1790590"/>
            <a:ext cx="473428" cy="418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62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C1E6C94-1908-2049-AA35-B1864035ACBB}"/>
              </a:ext>
            </a:extLst>
          </p:cNvPr>
          <p:cNvSpPr txBox="1">
            <a:spLocks/>
          </p:cNvSpPr>
          <p:nvPr/>
        </p:nvSpPr>
        <p:spPr>
          <a:xfrm>
            <a:off x="2367380" y="223433"/>
            <a:ext cx="752776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Fossil vs biomass: the differences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3175-EA4A-6E49-A74C-158A661C1D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75536"/>
            <a:ext cx="9144000" cy="3866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9633D-B88C-B44C-A6BD-7BF709B179E2}"/>
              </a:ext>
            </a:extLst>
          </p:cNvPr>
          <p:cNvSpPr txBox="1"/>
          <p:nvPr/>
        </p:nvSpPr>
        <p:spPr>
          <a:xfrm>
            <a:off x="1847529" y="1591695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F1C4D-B28A-EC41-BA3A-7F205765A51E}"/>
              </a:ext>
            </a:extLst>
          </p:cNvPr>
          <p:cNvSpPr txBox="1"/>
          <p:nvPr/>
        </p:nvSpPr>
        <p:spPr>
          <a:xfrm>
            <a:off x="4007768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</a:t>
            </a:r>
          </a:p>
          <a:p>
            <a:r>
              <a:rPr lang="en-US"/>
              <a:t>Feedstock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A57EA-841C-0747-AD35-CE1539A56DD6}"/>
              </a:ext>
            </a:extLst>
          </p:cNvPr>
          <p:cNvSpPr txBox="1"/>
          <p:nvPr/>
        </p:nvSpPr>
        <p:spPr>
          <a:xfrm>
            <a:off x="6096000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</a:t>
            </a:r>
          </a:p>
          <a:p>
            <a:r>
              <a:rPr lang="en-US"/>
              <a:t>Feedstock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6DB96-0929-2C4E-A697-5FE92F8CBC7E}"/>
              </a:ext>
            </a:extLst>
          </p:cNvPr>
          <p:cNvSpPr txBox="1"/>
          <p:nvPr/>
        </p:nvSpPr>
        <p:spPr>
          <a:xfrm>
            <a:off x="8040216" y="1591695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High value compound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9D5078-5FE5-E641-A303-7B617A1E6C82}"/>
              </a:ext>
            </a:extLst>
          </p:cNvPr>
          <p:cNvCxnSpPr/>
          <p:nvPr/>
        </p:nvCxnSpPr>
        <p:spPr bwMode="auto">
          <a:xfrm>
            <a:off x="2999656" y="1755456"/>
            <a:ext cx="864096" cy="98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E536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13464C-EE89-E04D-8A20-F75DD4D79B72}"/>
              </a:ext>
            </a:extLst>
          </p:cNvPr>
          <p:cNvCxnSpPr/>
          <p:nvPr/>
        </p:nvCxnSpPr>
        <p:spPr bwMode="auto">
          <a:xfrm>
            <a:off x="4985373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1AF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35F13E-C175-694E-9425-6725C64816F7}"/>
              </a:ext>
            </a:extLst>
          </p:cNvPr>
          <p:cNvCxnSpPr/>
          <p:nvPr/>
        </p:nvCxnSpPr>
        <p:spPr bwMode="auto">
          <a:xfrm>
            <a:off x="7104112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B2132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3D657B-9D2C-B44D-B352-E683859CBA8B}"/>
              </a:ext>
            </a:extLst>
          </p:cNvPr>
          <p:cNvSpPr txBox="1"/>
          <p:nvPr/>
        </p:nvSpPr>
        <p:spPr>
          <a:xfrm>
            <a:off x="224902" y="6342446"/>
            <a:ext cx="119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Technology Roadmap: Energy and GHG Reductions in the Chemical Industry via Catalytic Processes</a:t>
            </a:r>
            <a:r>
              <a:rPr lang="en-US" dirty="0"/>
              <a:t>, Int. Energy Agency, 2013.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BE37C-147B-014D-877D-696D0600882B}"/>
              </a:ext>
            </a:extLst>
          </p:cNvPr>
          <p:cNvSpPr txBox="1"/>
          <p:nvPr/>
        </p:nvSpPr>
        <p:spPr>
          <a:xfrm>
            <a:off x="6901104" y="1293910"/>
            <a:ext cx="13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1323"/>
                </a:solidFill>
              </a:rPr>
              <a:t>dehydration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8ECFF-7947-D944-8CD6-F2C449CE2ADC}"/>
              </a:ext>
            </a:extLst>
          </p:cNvPr>
          <p:cNvSpPr txBox="1"/>
          <p:nvPr/>
        </p:nvSpPr>
        <p:spPr>
          <a:xfrm>
            <a:off x="4820687" y="1077887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41AF38"/>
                </a:solidFill>
              </a:rPr>
              <a:t>fermentation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41AF38"/>
                </a:solidFill>
              </a:rPr>
              <a:t>drying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99225-7D57-3D49-9F01-450AB00AE0ED}"/>
              </a:ext>
            </a:extLst>
          </p:cNvPr>
          <p:cNvSpPr txBox="1"/>
          <p:nvPr/>
        </p:nvSpPr>
        <p:spPr>
          <a:xfrm>
            <a:off x="2929475" y="1293910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E546B"/>
                </a:solidFill>
              </a:rPr>
              <a:t>farming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6FDFF8-86C6-1F4A-8314-938A538B4673}"/>
              </a:ext>
            </a:extLst>
          </p:cNvPr>
          <p:cNvSpPr/>
          <p:nvPr/>
        </p:nvSpPr>
        <p:spPr bwMode="auto">
          <a:xfrm>
            <a:off x="5388936" y="2230014"/>
            <a:ext cx="2160240" cy="417646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Helvetica" pitchFamily="-11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50238-E8C3-2E4D-9C31-FE943F083D16}"/>
              </a:ext>
            </a:extLst>
          </p:cNvPr>
          <p:cNvSpPr txBox="1"/>
          <p:nvPr/>
        </p:nvSpPr>
        <p:spPr>
          <a:xfrm>
            <a:off x="4860053" y="219994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removal of water is here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2246DCB1-FB8B-8548-B5F0-47D2DCFCD5B9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675320" y="1574907"/>
            <a:ext cx="900000" cy="1440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97AAC5-48C3-6D48-A661-F88DC6A7CC7A}"/>
              </a:ext>
            </a:extLst>
          </p:cNvPr>
          <p:cNvSpPr txBox="1"/>
          <p:nvPr/>
        </p:nvSpPr>
        <p:spPr>
          <a:xfrm>
            <a:off x="7873474" y="2751353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lowering O/C ratio is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EBD347-CF74-0142-B123-DDAB3B0A6A73}"/>
              </a:ext>
            </a:extLst>
          </p:cNvPr>
          <p:cNvCxnSpPr>
            <a:cxnSpLocks/>
          </p:cNvCxnSpPr>
          <p:nvPr/>
        </p:nvCxnSpPr>
        <p:spPr>
          <a:xfrm flipH="1" flipV="1">
            <a:off x="5294672" y="1790590"/>
            <a:ext cx="473428" cy="418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462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BDFD8-4B64-4B29-8048-99B1D368F0CA}"/>
              </a:ext>
            </a:extLst>
          </p:cNvPr>
          <p:cNvSpPr txBox="1"/>
          <p:nvPr/>
        </p:nvSpPr>
        <p:spPr>
          <a:xfrm>
            <a:off x="1309739" y="1505928"/>
            <a:ext cx="777886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can we make from petroleum (focus on molecules)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biorefinery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Renewable Feedstocks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Triglycerides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 err="1"/>
              <a:t>Lignocellulosic</a:t>
            </a:r>
            <a:r>
              <a:rPr lang="en-US" sz="2000" dirty="0"/>
              <a:t> Feedstocks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N containing polymers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Latex polymer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Small molecule </a:t>
            </a:r>
            <a:r>
              <a:rPr lang="en-US" sz="2000" dirty="0" err="1"/>
              <a:t>feedstocks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Examples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From lignin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Vanillin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Platform molecules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Fatty acids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Advantages and Drawbacks of bio-based molecules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3785992" y="212683"/>
            <a:ext cx="462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Topics To Be Covered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2056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C1E6C94-1908-2049-AA35-B1864035ACBB}"/>
              </a:ext>
            </a:extLst>
          </p:cNvPr>
          <p:cNvSpPr txBox="1">
            <a:spLocks/>
          </p:cNvSpPr>
          <p:nvPr/>
        </p:nvSpPr>
        <p:spPr>
          <a:xfrm>
            <a:off x="2367380" y="223433"/>
            <a:ext cx="752776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Fossil vs biomass: the differences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55A64-6025-D543-9972-F377E539D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75536"/>
            <a:ext cx="9144000" cy="3866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E7DFD-9323-314F-8936-FF178BF6317E}"/>
              </a:ext>
            </a:extLst>
          </p:cNvPr>
          <p:cNvSpPr txBox="1"/>
          <p:nvPr/>
        </p:nvSpPr>
        <p:spPr>
          <a:xfrm>
            <a:off x="1847529" y="1591695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1D623-2EC8-F24D-A194-B751DCD8F5E1}"/>
              </a:ext>
            </a:extLst>
          </p:cNvPr>
          <p:cNvSpPr txBox="1"/>
          <p:nvPr/>
        </p:nvSpPr>
        <p:spPr>
          <a:xfrm>
            <a:off x="4007768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</a:t>
            </a:r>
          </a:p>
          <a:p>
            <a:r>
              <a:rPr lang="en-US"/>
              <a:t>Feedstock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30D6A-7722-964B-AE6E-1F5270C76F56}"/>
              </a:ext>
            </a:extLst>
          </p:cNvPr>
          <p:cNvSpPr txBox="1"/>
          <p:nvPr/>
        </p:nvSpPr>
        <p:spPr>
          <a:xfrm>
            <a:off x="6096000" y="1467425"/>
            <a:ext cx="112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</a:t>
            </a:r>
          </a:p>
          <a:p>
            <a:r>
              <a:rPr lang="en-US"/>
              <a:t>Feedstock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3F671-ACF8-DE43-992A-5929E81F4BD4}"/>
              </a:ext>
            </a:extLst>
          </p:cNvPr>
          <p:cNvSpPr txBox="1"/>
          <p:nvPr/>
        </p:nvSpPr>
        <p:spPr>
          <a:xfrm>
            <a:off x="8040216" y="1591695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High value compound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A62B0-5882-A84C-8222-BF302B412B21}"/>
              </a:ext>
            </a:extLst>
          </p:cNvPr>
          <p:cNvCxnSpPr/>
          <p:nvPr/>
        </p:nvCxnSpPr>
        <p:spPr bwMode="auto">
          <a:xfrm>
            <a:off x="2999656" y="1755456"/>
            <a:ext cx="864096" cy="98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E536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43CF0B-5DCF-2343-BAF7-53D5BC0ADF9B}"/>
              </a:ext>
            </a:extLst>
          </p:cNvPr>
          <p:cNvCxnSpPr/>
          <p:nvPr/>
        </p:nvCxnSpPr>
        <p:spPr bwMode="auto">
          <a:xfrm>
            <a:off x="4985373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1AF3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9F31E2-0017-C641-B0E4-1CF77CB07BB7}"/>
              </a:ext>
            </a:extLst>
          </p:cNvPr>
          <p:cNvCxnSpPr/>
          <p:nvPr/>
        </p:nvCxnSpPr>
        <p:spPr bwMode="auto">
          <a:xfrm>
            <a:off x="7104112" y="1755456"/>
            <a:ext cx="8640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B2132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90AB50-C83E-1D4F-8B7A-8DDC3895E41A}"/>
              </a:ext>
            </a:extLst>
          </p:cNvPr>
          <p:cNvSpPr txBox="1"/>
          <p:nvPr/>
        </p:nvSpPr>
        <p:spPr>
          <a:xfrm>
            <a:off x="224902" y="6342446"/>
            <a:ext cx="119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Technology Roadmap: Energy and GHG Reductions in the Chemical Industry via Catalytic Processes</a:t>
            </a:r>
            <a:r>
              <a:rPr lang="en-US" dirty="0"/>
              <a:t>, Int. Energy Agency, 2013.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2991D-5424-C048-8EDF-A4BE9EDC6916}"/>
              </a:ext>
            </a:extLst>
          </p:cNvPr>
          <p:cNvSpPr txBox="1"/>
          <p:nvPr/>
        </p:nvSpPr>
        <p:spPr>
          <a:xfrm>
            <a:off x="7032104" y="1397146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21323"/>
                </a:solidFill>
              </a:rPr>
              <a:t>cracking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CB3D7-3D8A-7943-A48A-FB3006A73430}"/>
              </a:ext>
            </a:extLst>
          </p:cNvPr>
          <p:cNvSpPr txBox="1"/>
          <p:nvPr/>
        </p:nvSpPr>
        <p:spPr>
          <a:xfrm>
            <a:off x="4841358" y="1325138"/>
            <a:ext cx="116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41AF38"/>
                </a:solidFill>
              </a:rPr>
              <a:t>distillation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9DB81-F497-2E4D-9C75-D403186D95DB}"/>
              </a:ext>
            </a:extLst>
          </p:cNvPr>
          <p:cNvSpPr txBox="1"/>
          <p:nvPr/>
        </p:nvSpPr>
        <p:spPr>
          <a:xfrm>
            <a:off x="2808095" y="1061401"/>
            <a:ext cx="121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E546B"/>
                </a:solidFill>
              </a:rPr>
              <a:t>oil </a:t>
            </a:r>
          </a:p>
          <a:p>
            <a:pPr algn="ctr"/>
            <a:r>
              <a:rPr lang="en-US" dirty="0">
                <a:solidFill>
                  <a:srgbClr val="0E546B"/>
                </a:solidFill>
              </a:rPr>
              <a:t>production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915ED5-E928-B24B-B98B-925E1DF4F4F1}"/>
              </a:ext>
            </a:extLst>
          </p:cNvPr>
          <p:cNvSpPr/>
          <p:nvPr/>
        </p:nvSpPr>
        <p:spPr bwMode="auto">
          <a:xfrm>
            <a:off x="8184232" y="3191266"/>
            <a:ext cx="2160240" cy="325377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Helvetica" pitchFamily="-11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4C4A1-3047-7C48-BA5C-40EA7C6CA65B}"/>
              </a:ext>
            </a:extLst>
          </p:cNvPr>
          <p:cNvSpPr txBox="1"/>
          <p:nvPr/>
        </p:nvSpPr>
        <p:spPr>
          <a:xfrm>
            <a:off x="8502155" y="2380014"/>
            <a:ext cx="29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removal of water required</a:t>
            </a:r>
          </a:p>
        </p:txBody>
      </p:sp>
    </p:spTree>
    <p:extLst>
      <p:ext uri="{BB962C8B-B14F-4D97-AF65-F5344CB8AC3E}">
        <p14:creationId xmlns:p14="http://schemas.microsoft.com/office/powerpoint/2010/main" val="29901868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647" y="215200"/>
            <a:ext cx="8984706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Companies that make bio-based products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4B660-7836-4F16-94C7-40E2273FCC7D}"/>
              </a:ext>
            </a:extLst>
          </p:cNvPr>
          <p:cNvSpPr txBox="1"/>
          <p:nvPr/>
        </p:nvSpPr>
        <p:spPr>
          <a:xfrm>
            <a:off x="4005093" y="6297850"/>
            <a:ext cx="715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Image: National Research Council. 2015. Industrialization of Biology: A Roadmap to Accelerate the Advanced Manufacturing of Chemicals. Washington, DC: The National Academies Press. https://doi.org/10.17226/19001.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D66F19-70E5-4F47-AE58-1C06792E32BF}"/>
              </a:ext>
            </a:extLst>
          </p:cNvPr>
          <p:cNvCxnSpPr>
            <a:cxnSpLocks/>
          </p:cNvCxnSpPr>
          <p:nvPr/>
        </p:nvCxnSpPr>
        <p:spPr>
          <a:xfrm>
            <a:off x="0" y="113453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B10153-252F-482E-AD99-6E33E289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4" y="861531"/>
            <a:ext cx="10077091" cy="54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0744" y="1209818"/>
            <a:ext cx="10515600" cy="4798329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14000"/>
              </a:lnSpc>
            </a:pPr>
            <a:r>
              <a:rPr lang="en-US" sz="2700" dirty="0"/>
              <a:t>The idea is to depolymerize cellulose (or ideally lignocellulose) and form a molecule that could further be derived in to many more.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700" dirty="0"/>
              <a:t>   </a:t>
            </a:r>
            <a:r>
              <a:rPr lang="en-US" sz="2700" dirty="0" err="1"/>
              <a:t>E.g</a:t>
            </a:r>
            <a:r>
              <a:rPr lang="en-US" sz="2700" dirty="0"/>
              <a:t> : </a:t>
            </a:r>
            <a:r>
              <a:rPr lang="en-CA" sz="2700" dirty="0"/>
              <a:t>5-hydroxymethylfurfural (HMF)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6473952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H. B. Zhao, J. E. Holladay, H. Brown and Z. C. Zhang, Science, 2007, 316, 1597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–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1600</a:t>
            </a:r>
          </a:p>
        </p:txBody>
      </p:sp>
      <p:pic>
        <p:nvPicPr>
          <p:cNvPr id="288772" name="Picture 4" descr="http://www.sciencemag.org/content/316/5831/1597/F1.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950" y="2729134"/>
            <a:ext cx="9089538" cy="35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44651" y="267271"/>
            <a:ext cx="9664505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latin typeface="+mn-lt"/>
              </a:rPr>
              <a:t>The platform strategy</a:t>
            </a:r>
          </a:p>
        </p:txBody>
      </p:sp>
    </p:spTree>
    <p:extLst>
      <p:ext uri="{BB962C8B-B14F-4D97-AF65-F5344CB8AC3E}">
        <p14:creationId xmlns:p14="http://schemas.microsoft.com/office/powerpoint/2010/main" val="304352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1009" y="1523324"/>
            <a:ext cx="10030266" cy="435133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CA" dirty="0"/>
              <a:t>5-hydroxymethylfurfural (HMF) as a building block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0927" y="6380947"/>
            <a:ext cx="8527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A. A. Rosatella, S.P. Simeonov, R. F. M. Fradea, C.A.M. Alfonso </a:t>
            </a:r>
            <a:r>
              <a:rPr lang="en-CA" sz="1400" i="1" dirty="0">
                <a:solidFill>
                  <a:schemeClr val="bg1">
                    <a:lumMod val="50000"/>
                  </a:schemeClr>
                </a:solidFill>
              </a:rPr>
              <a:t>Green Chemistry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 13.4 (2011): 754-793.</a:t>
            </a:r>
          </a:p>
        </p:txBody>
      </p:sp>
      <p:pic>
        <p:nvPicPr>
          <p:cNvPr id="288770" name="Picture 2" descr="Graphical abstract: 5-Hydroxymethylfurfural (HMF) as a building block platform: Biological properties, synthesis and synthetic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859" y="2699040"/>
            <a:ext cx="5485641" cy="33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761" y="2238425"/>
            <a:ext cx="47617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dirty="0"/>
              <a:t>FDA: replacement monomer for </a:t>
            </a:r>
            <a:r>
              <a:rPr lang="en-CA" dirty="0" err="1"/>
              <a:t>terephthalic</a:t>
            </a:r>
            <a:r>
              <a:rPr lang="en-CA" dirty="0"/>
              <a:t> acid</a:t>
            </a:r>
          </a:p>
        </p:txBody>
      </p:sp>
      <p:sp>
        <p:nvSpPr>
          <p:cNvPr id="8" name="Rectangle 7"/>
          <p:cNvSpPr/>
          <p:nvPr/>
        </p:nvSpPr>
        <p:spPr>
          <a:xfrm>
            <a:off x="8460511" y="3940354"/>
            <a:ext cx="20703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/>
              <a:t>polyurethane foams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9641" y="5088771"/>
            <a:ext cx="246418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dirty="0"/>
              <a:t>biofuel and fuel additive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91F99A-4744-4C1F-AA83-F9A691D0507A}"/>
              </a:ext>
            </a:extLst>
          </p:cNvPr>
          <p:cNvSpPr txBox="1">
            <a:spLocks/>
          </p:cNvSpPr>
          <p:nvPr/>
        </p:nvSpPr>
        <p:spPr>
          <a:xfrm>
            <a:off x="1244651" y="267271"/>
            <a:ext cx="9664505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latin typeface="+mn-lt"/>
              </a:rPr>
              <a:t>The platform strategy</a:t>
            </a:r>
          </a:p>
        </p:txBody>
      </p:sp>
    </p:spTree>
    <p:extLst>
      <p:ext uri="{BB962C8B-B14F-4D97-AF65-F5344CB8AC3E}">
        <p14:creationId xmlns:p14="http://schemas.microsoft.com/office/powerpoint/2010/main" val="70050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12" y="41037"/>
            <a:ext cx="9838007" cy="1118255"/>
          </a:xfrm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latin typeface="+mn-lt"/>
              </a:rPr>
              <a:t>The Top 10 Chemical Targets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(platform chemicals from saccharide feedstocks)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3683" y="1303655"/>
            <a:ext cx="2280684" cy="1284697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06B3D04-6402-412F-B448-6353ADB8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24481"/>
              </p:ext>
            </p:extLst>
          </p:nvPr>
        </p:nvGraphicFramePr>
        <p:xfrm>
          <a:off x="2465866" y="1303655"/>
          <a:ext cx="7260267" cy="537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CS ChemDraw Drawing" r:id="rId3" imgW="4969200" imgH="3680224" progId="ChemDraw.Document.6.0">
                  <p:embed/>
                </p:oleObj>
              </mc:Choice>
              <mc:Fallback>
                <p:oleObj name="CS ChemDraw Drawing" r:id="rId3" imgW="4969200" imgH="36802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5866" y="1303655"/>
                        <a:ext cx="7260267" cy="537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884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3212" y="1392699"/>
            <a:ext cx="9537896" cy="467172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These are great examples, but some compete with food. </a:t>
            </a:r>
          </a:p>
          <a:p>
            <a:pPr>
              <a:lnSpc>
                <a:spcPct val="114000"/>
              </a:lnSpc>
            </a:pPr>
            <a:r>
              <a:rPr lang="en-US" dirty="0"/>
              <a:t>Idea: using waste from the food industry?</a:t>
            </a:r>
          </a:p>
          <a:p>
            <a:pPr>
              <a:lnSpc>
                <a:spcPct val="114000"/>
              </a:lnSpc>
            </a:pPr>
            <a:r>
              <a:rPr lang="en-US" dirty="0"/>
              <a:t>Idea: using urban waste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67" y="3355726"/>
            <a:ext cx="5352830" cy="2779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1258F-2035-0F40-98F1-A5A1A1361B84}"/>
              </a:ext>
            </a:extLst>
          </p:cNvPr>
          <p:cNvSpPr txBox="1"/>
          <p:nvPr/>
        </p:nvSpPr>
        <p:spPr>
          <a:xfrm>
            <a:off x="669879" y="6466114"/>
            <a:ext cx="186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Images: Creative commons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30B134-F70D-4D28-AF2D-D21C16615D99}"/>
              </a:ext>
            </a:extLst>
          </p:cNvPr>
          <p:cNvSpPr txBox="1">
            <a:spLocks/>
          </p:cNvSpPr>
          <p:nvPr/>
        </p:nvSpPr>
        <p:spPr>
          <a:xfrm>
            <a:off x="1357530" y="295261"/>
            <a:ext cx="8932985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3600" b="1" dirty="0">
                <a:latin typeface="Calibri" panose="020F0502020204030204" pitchFamily="34" charset="0"/>
                <a:cs typeface="Calibri" panose="020F0502020204030204" pitchFamily="34" charset="0"/>
              </a:rPr>
              <a:t>Avoiding competing with food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118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252" y="4597703"/>
            <a:ext cx="3814290" cy="14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3048" y="1345178"/>
            <a:ext cx="8044576" cy="3210270"/>
          </a:xfrm>
          <a:noFill/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CA" dirty="0"/>
              <a:t> From cashew nut shell waste: David Cole Hamilton</a:t>
            </a:r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2351089" y="115889"/>
            <a:ext cx="4045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CHEM 462: 24.Chemicals from renewable feedstock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6477000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David Cole-Hamilton (St Andrews, UK)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Eur. J. Lipid Sci. Technol. 2012, 114, 1183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Mubofu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Egid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B.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Pure App. Chem.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88.1-2 (2016): 17-27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9258" y="2027459"/>
            <a:ext cx="3312827" cy="23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315" y="4648302"/>
            <a:ext cx="3578446" cy="1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736" y="2140054"/>
            <a:ext cx="5106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182880">
              <a:spcBef>
                <a:spcPct val="20000"/>
              </a:spcBef>
              <a:buClr>
                <a:srgbClr val="7FD13B"/>
              </a:buClr>
              <a:buSzPct val="80000"/>
              <a:buFont typeface="Wingdings 2" pitchFamily="18" charset="2"/>
              <a:buChar char=""/>
            </a:pPr>
            <a:r>
              <a:rPr lang="en-US" sz="2000" dirty="0">
                <a:solidFill>
                  <a:prstClr val="black"/>
                </a:solidFill>
                <a:latin typeface="Century Schoolbook"/>
              </a:rPr>
              <a:t>byproduct of the cashew nut processing industry available at about 300 000 </a:t>
            </a:r>
            <a:r>
              <a:rPr lang="en-US" sz="2000" dirty="0" err="1">
                <a:solidFill>
                  <a:prstClr val="black"/>
                </a:solidFill>
                <a:latin typeface="Century Schoolbook"/>
              </a:rPr>
              <a:t>tonnes</a:t>
            </a:r>
            <a:r>
              <a:rPr lang="en-US" sz="2000" dirty="0">
                <a:solidFill>
                  <a:prstClr val="black"/>
                </a:solidFill>
                <a:latin typeface="Century Schoolbook"/>
              </a:rPr>
              <a:t>/year worldwide</a:t>
            </a:r>
          </a:p>
          <a:p>
            <a:pPr marL="274320" lvl="1" indent="-182880">
              <a:spcBef>
                <a:spcPct val="20000"/>
              </a:spcBef>
              <a:buClr>
                <a:srgbClr val="7FD13B"/>
              </a:buClr>
              <a:buSzPct val="80000"/>
              <a:buFont typeface="Wingdings 2" pitchFamily="18" charset="2"/>
              <a:buChar char=""/>
            </a:pPr>
            <a:r>
              <a:rPr lang="en-CA" sz="2000" dirty="0">
                <a:solidFill>
                  <a:prstClr val="black"/>
                </a:solidFill>
                <a:latin typeface="Century Schoolbook"/>
              </a:rPr>
              <a:t>5: tsetse fly pheromone 6: detergent</a:t>
            </a:r>
          </a:p>
          <a:p>
            <a:pPr marL="274320" lvl="1" indent="-182880">
              <a:spcBef>
                <a:spcPct val="20000"/>
              </a:spcBef>
              <a:buClr>
                <a:srgbClr val="7FD13B"/>
              </a:buClr>
              <a:buSzPct val="80000"/>
              <a:buFont typeface="Wingdings 2" pitchFamily="18" charset="2"/>
              <a:buChar char=""/>
            </a:pPr>
            <a:r>
              <a:rPr lang="en-CA" sz="2000" dirty="0">
                <a:solidFill>
                  <a:prstClr val="black"/>
                </a:solidFill>
                <a:latin typeface="Century Schoolbook"/>
              </a:rPr>
              <a:t>7: plasticizer 8: precursor to chemicals</a:t>
            </a:r>
            <a:endParaRPr lang="en-US" sz="20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4353" y="2608531"/>
            <a:ext cx="3377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top five producers being </a:t>
            </a:r>
          </a:p>
          <a:p>
            <a:r>
              <a:rPr lang="en-US" dirty="0"/>
              <a:t>- Vietnam (1.1 million tons)</a:t>
            </a:r>
          </a:p>
          <a:p>
            <a:pPr marL="285750" indent="-285750">
              <a:buFontTx/>
              <a:buChar char="-"/>
            </a:pPr>
            <a:r>
              <a:rPr lang="en-US" dirty="0"/>
              <a:t>Nigeria (0.95 million tons)</a:t>
            </a:r>
          </a:p>
          <a:p>
            <a:pPr marL="285750" indent="-285750">
              <a:buFontTx/>
              <a:buChar char="-"/>
            </a:pPr>
            <a:r>
              <a:rPr lang="en-US" dirty="0"/>
              <a:t>India (0.75 million tons)</a:t>
            </a:r>
          </a:p>
          <a:p>
            <a:pPr marL="285750" indent="-285750">
              <a:buFontTx/>
              <a:buChar char="-"/>
            </a:pPr>
            <a:r>
              <a:rPr lang="en-US" dirty="0"/>
              <a:t> Cote d’Ivoire (0.45 million tons%)</a:t>
            </a:r>
          </a:p>
          <a:p>
            <a:pPr marL="285750" indent="-285750">
              <a:buFontTx/>
              <a:buChar char="-"/>
            </a:pPr>
            <a:r>
              <a:rPr lang="en-US" dirty="0"/>
              <a:t>Brazil (0.11 million tons)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579F8-1BD5-468E-8AF3-70AAD55E6C60}"/>
              </a:ext>
            </a:extLst>
          </p:cNvPr>
          <p:cNvCxnSpPr>
            <a:cxnSpLocks/>
          </p:cNvCxnSpPr>
          <p:nvPr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864273-D91A-41DF-8F23-FE5503824698}"/>
              </a:ext>
            </a:extLst>
          </p:cNvPr>
          <p:cNvSpPr txBox="1">
            <a:spLocks/>
          </p:cNvSpPr>
          <p:nvPr/>
        </p:nvSpPr>
        <p:spPr>
          <a:xfrm>
            <a:off x="1053904" y="283339"/>
            <a:ext cx="993179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3600" b="1" dirty="0">
                <a:latin typeface="Calibri" panose="020F0502020204030204" pitchFamily="34" charset="0"/>
                <a:cs typeface="Calibri" panose="020F0502020204030204" pitchFamily="34" charset="0"/>
              </a:rPr>
              <a:t>Avoiding competing with food: biomass </a:t>
            </a:r>
            <a:r>
              <a:rPr lang="en-CA" sz="3600" b="1" dirty="0">
                <a:latin typeface="+mn-lt"/>
              </a:rPr>
              <a:t>waste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633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97281" y="1443346"/>
            <a:ext cx="9453488" cy="4780271"/>
          </a:xfrm>
          <a:noFill/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CA" dirty="0"/>
              <a:t> Orange peels: James Clark (York, UK) </a:t>
            </a:r>
          </a:p>
          <a:p>
            <a:pPr lvl="1" eaLnBrk="1" hangingPunct="1">
              <a:lnSpc>
                <a:spcPct val="114000"/>
              </a:lnSpc>
            </a:pPr>
            <a:r>
              <a:rPr lang="en-US" sz="2500" dirty="0"/>
              <a:t>Global agriculture produces about 15.6 million tons of orange and other citrus waste annually in the form of discarded peels</a:t>
            </a:r>
          </a:p>
          <a:p>
            <a:pPr lvl="2" eaLnBrk="1" hangingPunct="1">
              <a:lnSpc>
                <a:spcPct val="114000"/>
              </a:lnSpc>
            </a:pPr>
            <a:r>
              <a:rPr lang="en-US" sz="2400" dirty="0"/>
              <a:t>biofuels </a:t>
            </a:r>
          </a:p>
          <a:p>
            <a:pPr lvl="2" eaLnBrk="1" hangingPunct="1">
              <a:lnSpc>
                <a:spcPct val="114000"/>
              </a:lnSpc>
            </a:pPr>
            <a:r>
              <a:rPr lang="en-US" sz="2400" dirty="0"/>
              <a:t>bio-based solvents</a:t>
            </a:r>
          </a:p>
          <a:p>
            <a:pPr lvl="2" eaLnBrk="1" hangingPunct="1">
              <a:lnSpc>
                <a:spcPct val="114000"/>
              </a:lnSpc>
            </a:pPr>
            <a:r>
              <a:rPr lang="en-US" sz="2400" dirty="0"/>
              <a:t>Fragrances</a:t>
            </a:r>
          </a:p>
          <a:p>
            <a:pPr lvl="2" eaLnBrk="1" hangingPunct="1">
              <a:lnSpc>
                <a:spcPct val="114000"/>
              </a:lnSpc>
            </a:pPr>
            <a:r>
              <a:rPr lang="en-US" sz="2400" dirty="0"/>
              <a:t>water purifiers</a:t>
            </a:r>
            <a:br>
              <a:rPr lang="en-US" sz="2400" dirty="0"/>
            </a:br>
            <a:endParaRPr lang="en-US" sz="2400" dirty="0"/>
          </a:p>
          <a:p>
            <a:pPr lvl="2" eaLnBrk="1" hangingPunct="1">
              <a:lnSpc>
                <a:spcPct val="114000"/>
              </a:lnSpc>
            </a:pPr>
            <a:endParaRPr lang="en-US" sz="2200" dirty="0"/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2351089" y="115889"/>
            <a:ext cx="4045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CHEM 462: 24.Chemicals from renewable feedstock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8997" y="6474226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http://cleantechnica.com/2012/07/07/opec-uses-orange-peel-for-biofuel-and-other-biobased-products/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738" y="335047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98223"/>
              </p:ext>
            </p:extLst>
          </p:nvPr>
        </p:nvGraphicFramePr>
        <p:xfrm>
          <a:off x="9593344" y="3675146"/>
          <a:ext cx="1222375" cy="129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CS ChemDraw Drawing" r:id="rId5" imgW="841150" imgH="813580" progId="ChemDraw.Document.6.0">
                  <p:embed/>
                </p:oleObj>
              </mc:Choice>
              <mc:Fallback>
                <p:oleObj name="CS ChemDraw Drawing" r:id="rId5" imgW="841150" imgH="813580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3344" y="3675146"/>
                        <a:ext cx="1222375" cy="129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8095964" y="3936612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09608" y="4603674"/>
            <a:ext cx="143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low temperature microwaves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0494" y="5072364"/>
            <a:ext cx="143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+ cellulose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F8829E-EEFF-4B81-9766-1B8CDD4B83C7}"/>
              </a:ext>
            </a:extLst>
          </p:cNvPr>
          <p:cNvCxnSpPr>
            <a:cxnSpLocks/>
          </p:cNvCxnSpPr>
          <p:nvPr/>
        </p:nvCxnSpPr>
        <p:spPr>
          <a:xfrm>
            <a:off x="0" y="11364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23DDB3B-B348-49DF-A793-59B3D7823AC7}"/>
              </a:ext>
            </a:extLst>
          </p:cNvPr>
          <p:cNvSpPr txBox="1">
            <a:spLocks/>
          </p:cNvSpPr>
          <p:nvPr/>
        </p:nvSpPr>
        <p:spPr>
          <a:xfrm>
            <a:off x="912363" y="281339"/>
            <a:ext cx="10072468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3600" b="1" dirty="0">
                <a:latin typeface="+mn-lt"/>
              </a:rPr>
              <a:t>Avoiding competing with food: biomass waste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72210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48" y="217808"/>
            <a:ext cx="8229600" cy="707886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Why use renewable feedstocks?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1286070"/>
            <a:ext cx="9465508" cy="534005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/>
              <a:t>Economic reasons:</a:t>
            </a:r>
          </a:p>
          <a:p>
            <a:pPr marL="457200" lvl="1" indent="228600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The inherent long-term tendency for petroleum price to increase. 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A fluctuation of a few cents in the price of crude oil can result in massive price swings for downstream products.</a:t>
            </a:r>
          </a:p>
          <a:p>
            <a:pPr marL="457200" lvl="1" indent="228600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The constant decrease in cost of renewable resources.</a:t>
            </a:r>
          </a:p>
          <a:p>
            <a:pPr>
              <a:lnSpc>
                <a:spcPct val="114000"/>
              </a:lnSpc>
            </a:pPr>
            <a:r>
              <a:rPr lang="en-US" sz="2400" b="1" dirty="0"/>
              <a:t>Scientific reasons: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The constant improvement in quality of renewable feedstocks.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Modern plant breeding.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Genetic manipulation.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Breakthroughs in catalysis (enzymes, etc.).</a:t>
            </a:r>
          </a:p>
          <a:p>
            <a:pPr>
              <a:lnSpc>
                <a:spcPct val="114000"/>
              </a:lnSpc>
            </a:pPr>
            <a:r>
              <a:rPr lang="en-US" sz="2400" b="1" dirty="0"/>
              <a:t>Environmental reasons: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Biological compatibility (to an extent).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The use of waste streams (wood pulping, agriculture, etc.).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900" dirty="0"/>
              <a:t>Mitigate CO</a:t>
            </a:r>
            <a:r>
              <a:rPr lang="en-US" sz="1900" baseline="-25000" dirty="0"/>
              <a:t>2</a:t>
            </a:r>
            <a:r>
              <a:rPr lang="en-US" sz="1900" dirty="0"/>
              <a:t> emissions</a:t>
            </a:r>
          </a:p>
        </p:txBody>
      </p:sp>
    </p:spTree>
    <p:extLst>
      <p:ext uri="{BB962C8B-B14F-4D97-AF65-F5344CB8AC3E}">
        <p14:creationId xmlns:p14="http://schemas.microsoft.com/office/powerpoint/2010/main" val="41598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543" y="111240"/>
            <a:ext cx="7459579" cy="999697"/>
          </a:xfr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>
                <a:latin typeface="+mn-lt"/>
              </a:rPr>
              <a:t>Some Potential Challenges of Using Renewable Feedstocks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873" y="1327145"/>
            <a:ext cx="8352831" cy="5112233"/>
          </a:xfrm>
        </p:spPr>
        <p:txBody>
          <a:bodyPr wrap="square">
            <a:spAutoFit/>
          </a:bodyPr>
          <a:lstStyle/>
          <a:p>
            <a:pPr marL="274320" indent="-274320">
              <a:lnSpc>
                <a:spcPct val="114000"/>
              </a:lnSpc>
              <a:spcBef>
                <a:spcPts val="300"/>
              </a:spcBef>
            </a:pPr>
            <a:r>
              <a:rPr lang="en-US" sz="2000" dirty="0"/>
              <a:t>Feedstock cultivation</a:t>
            </a:r>
          </a:p>
          <a:p>
            <a:pPr marL="914400" lvl="1" indent="-242888">
              <a:lnSpc>
                <a:spcPct val="114000"/>
              </a:lnSpc>
              <a:spcBef>
                <a:spcPts val="600"/>
              </a:spcBef>
            </a:pPr>
            <a:r>
              <a:rPr lang="en-US" sz="1800" dirty="0"/>
              <a:t>Competition with food supply</a:t>
            </a:r>
          </a:p>
          <a:p>
            <a:pPr marL="914400" lvl="1" indent="-242888">
              <a:lnSpc>
                <a:spcPct val="114000"/>
              </a:lnSpc>
              <a:spcBef>
                <a:spcPts val="600"/>
              </a:spcBef>
            </a:pPr>
            <a:r>
              <a:rPr lang="en-US" sz="1800" dirty="0"/>
              <a:t>Land demand</a:t>
            </a:r>
          </a:p>
          <a:p>
            <a:pPr marL="914400" lvl="1" indent="-242888">
              <a:lnSpc>
                <a:spcPct val="114000"/>
              </a:lnSpc>
              <a:spcBef>
                <a:spcPts val="600"/>
              </a:spcBef>
            </a:pPr>
            <a:r>
              <a:rPr lang="en-US" sz="1800" dirty="0"/>
              <a:t>Nutritional needs</a:t>
            </a:r>
          </a:p>
          <a:p>
            <a:pPr marL="914400" lvl="1" indent="-242888">
              <a:lnSpc>
                <a:spcPct val="114000"/>
              </a:lnSpc>
              <a:spcBef>
                <a:spcPts val="600"/>
              </a:spcBef>
            </a:pPr>
            <a:r>
              <a:rPr lang="en-US" sz="1800" dirty="0"/>
              <a:t>Diseases</a:t>
            </a:r>
          </a:p>
          <a:p>
            <a:pPr marL="914400" lvl="1" indent="-242888">
              <a:lnSpc>
                <a:spcPct val="114000"/>
              </a:lnSpc>
              <a:spcBef>
                <a:spcPts val="600"/>
              </a:spcBef>
            </a:pPr>
            <a:r>
              <a:rPr lang="en-US" sz="1800" dirty="0"/>
              <a:t>Initial investment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Harvesting method to maximise yields and minimise degradation of product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Post harvest processing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Product extraction and purification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Product standardization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Complexity 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Product storage, packing, and distribution</a:t>
            </a:r>
          </a:p>
          <a:p>
            <a:pPr marL="274320" indent="-274320">
              <a:lnSpc>
                <a:spcPct val="114000"/>
              </a:lnSpc>
              <a:spcBef>
                <a:spcPts val="300"/>
              </a:spcBef>
              <a:buClr>
                <a:srgbClr val="003300"/>
              </a:buClr>
              <a:buSzPct val="50000"/>
              <a:buFont typeface="Wingdings" charset="2"/>
              <a:buChar char="l"/>
            </a:pPr>
            <a:r>
              <a:rPr lang="en-GB" altLang="en-US" sz="2000" dirty="0"/>
              <a:t>New methodologies for alternative feedstocks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80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E45D1D-678A-4B08-B869-052CBBF691CD}"/>
              </a:ext>
            </a:extLst>
          </p:cNvPr>
          <p:cNvCxnSpPr>
            <a:cxnSpLocks/>
          </p:cNvCxnSpPr>
          <p:nvPr/>
        </p:nvCxnSpPr>
        <p:spPr>
          <a:xfrm>
            <a:off x="0" y="113453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" y="2320692"/>
            <a:ext cx="4419598" cy="1920526"/>
          </a:xfr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+mn-lt"/>
              </a:rPr>
              <a:t>What can be made from one barrel of oil?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0"/>
            <a:ext cx="5921830" cy="685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527" y="6397927"/>
            <a:ext cx="4431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www.visualcapitalist.com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/can-made-one-barrel-oil/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1989A-A858-4350-BAE6-8CD3EE09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2" y="4681247"/>
            <a:ext cx="5600700" cy="112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53FAA-1B00-4CFE-ACCD-84A8238502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30" y="1335003"/>
            <a:ext cx="5810545" cy="545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034B47-9497-144D-B92D-D1B0D2BF180A}"/>
              </a:ext>
            </a:extLst>
          </p:cNvPr>
          <p:cNvGrpSpPr/>
          <p:nvPr/>
        </p:nvGrpSpPr>
        <p:grpSpPr>
          <a:xfrm>
            <a:off x="3019260" y="0"/>
            <a:ext cx="9080212" cy="6950959"/>
            <a:chOff x="3019260" y="0"/>
            <a:chExt cx="9080212" cy="69509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835A5EA-5A71-5045-8F29-0629C6B0667A}"/>
                </a:ext>
              </a:extLst>
            </p:cNvPr>
            <p:cNvSpPr/>
            <p:nvPr/>
          </p:nvSpPr>
          <p:spPr>
            <a:xfrm>
              <a:off x="5331001" y="0"/>
              <a:ext cx="6675942" cy="412568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AC7648-8597-FC44-8F06-010430AFC8D5}"/>
                </a:ext>
              </a:extLst>
            </p:cNvPr>
            <p:cNvSpPr/>
            <p:nvPr/>
          </p:nvSpPr>
          <p:spPr>
            <a:xfrm>
              <a:off x="5423530" y="3886200"/>
              <a:ext cx="6675942" cy="3064759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7E999D-37BC-064A-AF9C-7C270FAC8293}"/>
                </a:ext>
              </a:extLst>
            </p:cNvPr>
            <p:cNvCxnSpPr/>
            <p:nvPr/>
          </p:nvCxnSpPr>
          <p:spPr>
            <a:xfrm flipH="1" flipV="1">
              <a:off x="4430486" y="663113"/>
              <a:ext cx="1491066" cy="2612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4D825D-8978-934C-8561-00C7D46C38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7158" y="4045174"/>
              <a:ext cx="745533" cy="33970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BCA3FB-DC0D-A043-B022-09C55D97330B}"/>
                </a:ext>
              </a:extLst>
            </p:cNvPr>
            <p:cNvSpPr txBox="1"/>
            <p:nvPr/>
          </p:nvSpPr>
          <p:spPr>
            <a:xfrm>
              <a:off x="3019260" y="339947"/>
              <a:ext cx="13623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low value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high volume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21863-9E54-5D42-A88C-12A408735375}"/>
                </a:ext>
              </a:extLst>
            </p:cNvPr>
            <p:cNvSpPr txBox="1"/>
            <p:nvPr/>
          </p:nvSpPr>
          <p:spPr>
            <a:xfrm>
              <a:off x="4246947" y="3553481"/>
              <a:ext cx="1300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high value</a:t>
              </a:r>
            </a:p>
            <a:p>
              <a:r>
                <a:rPr lang="en-US" b="1" dirty="0">
                  <a:solidFill>
                    <a:srgbClr val="00B0F0"/>
                  </a:solidFill>
                </a:rPr>
                <a:t>low volume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BDFD8-4B64-4B29-8048-99B1D368F0CA}"/>
              </a:ext>
            </a:extLst>
          </p:cNvPr>
          <p:cNvSpPr txBox="1"/>
          <p:nvPr/>
        </p:nvSpPr>
        <p:spPr>
          <a:xfrm>
            <a:off x="1309739" y="1505928"/>
            <a:ext cx="777886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can we make from petroleum (focus on molecules)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biorefinery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Renewable Feedstocks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Triglycerides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 err="1"/>
              <a:t>Lignocellulosic</a:t>
            </a:r>
            <a:r>
              <a:rPr lang="en-US" sz="2000" dirty="0"/>
              <a:t> Feedstocks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N containing polymers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Latex polymer</a:t>
            </a:r>
          </a:p>
          <a:p>
            <a:pPr marL="1097280" lvl="1" indent="-365760">
              <a:buFont typeface="Arial" charset="0"/>
              <a:buChar char="•"/>
            </a:pPr>
            <a:r>
              <a:rPr lang="en-US" sz="2000" dirty="0"/>
              <a:t>Small molecule </a:t>
            </a:r>
            <a:r>
              <a:rPr lang="en-US" sz="2000" dirty="0" err="1"/>
              <a:t>feedstocks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Examples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From lignin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Vanillin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Platform molecules</a:t>
            </a:r>
          </a:p>
          <a:p>
            <a:pPr marL="1097280" lvl="1" indent="-365760">
              <a:buFont typeface="Arial" panose="020B0604020202020204" pitchFamily="34" charset="0"/>
              <a:buChar char="•"/>
            </a:pPr>
            <a:r>
              <a:rPr lang="en-US" sz="2000" dirty="0"/>
              <a:t>Fatty acids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Advantages and Drawbacks of bio-based molecules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DC12-982D-428A-94EF-5FE58037DD06}"/>
              </a:ext>
            </a:extLst>
          </p:cNvPr>
          <p:cNvSpPr txBox="1"/>
          <p:nvPr/>
        </p:nvSpPr>
        <p:spPr>
          <a:xfrm>
            <a:off x="4359097" y="212683"/>
            <a:ext cx="3473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547741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1636"/>
            <a:ext cx="378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110836"/>
            <a:ext cx="834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Sponsored by Yale-UNIDO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6618" y="4954158"/>
            <a:ext cx="4662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2F2A2B"/>
                </a:solidFill>
                <a:latin typeface="Times New Roman" charset="0"/>
              </a:rPr>
              <a:t>CENTER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for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CHEMISTRY</a:t>
            </a:r>
          </a:p>
          <a:p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GREEN ENGINEERING </a:t>
            </a:r>
            <a:r>
              <a:rPr lang="en-US" i="1" dirty="0">
                <a:solidFill>
                  <a:srgbClr val="2F2A2B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2F2A2B"/>
                </a:solidFill>
                <a:latin typeface="Times New Roman" charset="0"/>
              </a:rPr>
              <a:t>YALE</a:t>
            </a:r>
            <a:endParaRPr lang="en-US" dirty="0">
              <a:solidFill>
                <a:srgbClr val="2F2A2B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14" y="5212194"/>
            <a:ext cx="1020198" cy="14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5831321"/>
            <a:ext cx="3810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6" y="4446658"/>
            <a:ext cx="40640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64" y="2816379"/>
            <a:ext cx="3032234" cy="22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3242D0-D126-4760-BFDE-D76DC289C3E4}"/>
              </a:ext>
            </a:extLst>
          </p:cNvPr>
          <p:cNvCxnSpPr>
            <a:cxnSpLocks/>
          </p:cNvCxnSpPr>
          <p:nvPr/>
        </p:nvCxnSpPr>
        <p:spPr>
          <a:xfrm>
            <a:off x="0" y="113453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2" y="173819"/>
            <a:ext cx="10624457" cy="65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4" y="3429000"/>
            <a:ext cx="4368427" cy="2999653"/>
          </a:xfrm>
        </p:spPr>
      </p:pic>
      <p:sp>
        <p:nvSpPr>
          <p:cNvPr id="5" name="Rectangle 4"/>
          <p:cNvSpPr/>
          <p:nvPr/>
        </p:nvSpPr>
        <p:spPr>
          <a:xfrm>
            <a:off x="1139483" y="1276637"/>
            <a:ext cx="9988061" cy="2090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CA" sz="2000" b="1" dirty="0"/>
              <a:t>What is a Biorefinery?</a:t>
            </a:r>
          </a:p>
          <a:p>
            <a:pPr>
              <a:lnSpc>
                <a:spcPct val="114000"/>
              </a:lnSpc>
            </a:pPr>
            <a:r>
              <a:rPr lang="en-CA" sz="1900" dirty="0"/>
              <a:t>A </a:t>
            </a:r>
            <a:r>
              <a:rPr lang="en-CA" sz="1900" dirty="0" err="1"/>
              <a:t>biorefinery</a:t>
            </a:r>
            <a:r>
              <a:rPr lang="en-CA" sz="1900" dirty="0"/>
              <a:t> is a facility that integrates biomass conversion processes and equipment to produce </a:t>
            </a:r>
            <a:r>
              <a:rPr lang="en-CA" sz="1900" b="1" dirty="0"/>
              <a:t>fuels</a:t>
            </a:r>
            <a:r>
              <a:rPr lang="en-CA" sz="1900" dirty="0"/>
              <a:t>, </a:t>
            </a:r>
            <a:r>
              <a:rPr lang="en-CA" sz="1900" b="1" dirty="0"/>
              <a:t>power</a:t>
            </a:r>
            <a:r>
              <a:rPr lang="en-CA" sz="1900" dirty="0"/>
              <a:t>, and </a:t>
            </a:r>
            <a:r>
              <a:rPr lang="en-CA" sz="1900" b="1" dirty="0"/>
              <a:t>chemicals</a:t>
            </a:r>
            <a:r>
              <a:rPr lang="en-CA" sz="1900" dirty="0"/>
              <a:t> from BIOMASS. The </a:t>
            </a:r>
            <a:r>
              <a:rPr lang="en-CA" sz="1900" dirty="0" err="1"/>
              <a:t>biorefinery</a:t>
            </a:r>
            <a:r>
              <a:rPr lang="en-CA" sz="1900" dirty="0"/>
              <a:t> concept is analogous to today's petroleum refineries, which produce multiple fuels and products from petroleum. Industrial </a:t>
            </a:r>
            <a:r>
              <a:rPr lang="en-CA" sz="1900" dirty="0" err="1"/>
              <a:t>biorefineries</a:t>
            </a:r>
            <a:r>
              <a:rPr lang="en-CA" sz="1900" dirty="0"/>
              <a:t> have been identified as the most promising route to the creation of a new domestic </a:t>
            </a:r>
            <a:r>
              <a:rPr lang="en-CA" sz="1900" dirty="0" err="1"/>
              <a:t>biobased</a:t>
            </a:r>
            <a:r>
              <a:rPr lang="en-CA" sz="1900" dirty="0"/>
              <a:t> industry.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7496" y="6450426"/>
            <a:ext cx="3295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http://www.nrel.gov/biomass/biorefinery.html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5882" y="279116"/>
            <a:ext cx="6240235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The </a:t>
            </a:r>
            <a:r>
              <a:rPr lang="en-US" sz="4000" b="1" dirty="0" err="1">
                <a:latin typeface="+mn-lt"/>
              </a:rPr>
              <a:t>biorefinery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81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633" y="296254"/>
            <a:ext cx="9453759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How do we get chemicals from biomass?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3C1FBF3-96D6-434C-B4EE-C1ADA3D2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8" y="1645403"/>
            <a:ext cx="3466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1. Extraction of desired compound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8EAD929-3839-F341-9B3A-C8C5E8C6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411" y="1569203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F222D15-FE36-ED4E-91D8-C72B0B93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611" y="2102603"/>
            <a:ext cx="111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Linolenic acid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D71EA-7056-0144-A22F-32F7FFEA1A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411" y="149300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20">
            <a:extLst>
              <a:ext uri="{FF2B5EF4-FFF2-40B4-BE49-F238E27FC236}">
                <a16:creationId xmlns:a16="http://schemas.microsoft.com/office/drawing/2014/main" id="{D0BE1C21-46FC-D742-A17E-46D7D87698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9611" y="1874003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7394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633" y="296254"/>
            <a:ext cx="9453759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How do we get chemicals from biomass?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3C1FBF3-96D6-434C-B4EE-C1ADA3D2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8" y="1645403"/>
            <a:ext cx="3466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1. Extraction of desired compound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8EAD929-3839-F341-9B3A-C8C5E8C6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411" y="1569203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F222D15-FE36-ED4E-91D8-C72B0B93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611" y="2102603"/>
            <a:ext cx="111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Linolenic acid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D71EA-7056-0144-A22F-32F7FFEA1A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411" y="149300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20">
            <a:extLst>
              <a:ext uri="{FF2B5EF4-FFF2-40B4-BE49-F238E27FC236}">
                <a16:creationId xmlns:a16="http://schemas.microsoft.com/office/drawing/2014/main" id="{D0BE1C21-46FC-D742-A17E-46D7D87698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9611" y="1874003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27">
            <a:extLst>
              <a:ext uri="{FF2B5EF4-FFF2-40B4-BE49-F238E27FC236}">
                <a16:creationId xmlns:a16="http://schemas.microsoft.com/office/drawing/2014/main" id="{92C7F222-0A4B-F84A-BE9D-2EAD293038FC}"/>
              </a:ext>
            </a:extLst>
          </p:cNvPr>
          <p:cNvGrpSpPr>
            <a:grpSpLocks/>
          </p:cNvGrpSpPr>
          <p:nvPr/>
        </p:nvGrpSpPr>
        <p:grpSpPr bwMode="auto">
          <a:xfrm>
            <a:off x="413288" y="2593379"/>
            <a:ext cx="7924800" cy="1257300"/>
            <a:chOff x="304800" y="1524000"/>
            <a:chExt cx="7924800" cy="1257300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E53DEB6-67AB-FC42-B26C-C8B5ED37C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2370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2. Extraction of precursor</a:t>
              </a:r>
            </a:p>
          </p:txBody>
        </p:sp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1CB9FA8C-AEC1-194F-AFCD-5E2F9FFFB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90675"/>
              <a:ext cx="1143000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24EC90EF-6083-904C-A473-1A919185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752600"/>
              <a:ext cx="2895600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A050FF9C-1F54-574E-86FB-01AAA3D41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505075"/>
              <a:ext cx="936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Erucic acid</a:t>
              </a: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79FD8AF1-8640-484F-B1E3-C87F71C5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505075"/>
              <a:ext cx="920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Erucamide</a:t>
              </a:r>
            </a:p>
          </p:txBody>
        </p:sp>
        <p:cxnSp>
          <p:nvCxnSpPr>
            <p:cNvPr id="24" name="Straight Arrow Connector 22">
              <a:extLst>
                <a:ext uri="{FF2B5EF4-FFF2-40B4-BE49-F238E27FC236}">
                  <a16:creationId xmlns:a16="http://schemas.microsoft.com/office/drawing/2014/main" id="{BAA4F55F-CFF7-B544-997F-A1B706FF6A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2124075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6632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633" y="296254"/>
            <a:ext cx="9453759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How do we get chemicals from biomass?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3C1FBF3-96D6-434C-B4EE-C1ADA3D2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8" y="1645403"/>
            <a:ext cx="3466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1. Extraction of desired compound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8EAD929-3839-F341-9B3A-C8C5E8C6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411" y="1569203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F222D15-FE36-ED4E-91D8-C72B0B93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611" y="2102603"/>
            <a:ext cx="111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Linolenic acid</a:t>
            </a:r>
          </a:p>
        </p:txBody>
      </p:sp>
      <p:grpSp>
        <p:nvGrpSpPr>
          <p:cNvPr id="12" name="Group 28">
            <a:extLst>
              <a:ext uri="{FF2B5EF4-FFF2-40B4-BE49-F238E27FC236}">
                <a16:creationId xmlns:a16="http://schemas.microsoft.com/office/drawing/2014/main" id="{EC22202C-4143-E249-8A5F-86072E3B16F9}"/>
              </a:ext>
            </a:extLst>
          </p:cNvPr>
          <p:cNvGrpSpPr>
            <a:grpSpLocks/>
          </p:cNvGrpSpPr>
          <p:nvPr/>
        </p:nvGrpSpPr>
        <p:grpSpPr bwMode="auto">
          <a:xfrm>
            <a:off x="413288" y="4443721"/>
            <a:ext cx="8229600" cy="2044700"/>
            <a:chOff x="304800" y="2971800"/>
            <a:chExt cx="8229600" cy="2044700"/>
          </a:xfrm>
        </p:grpSpPr>
        <p:pic>
          <p:nvPicPr>
            <p:cNvPr id="13" name="Picture 1032">
              <a:extLst>
                <a:ext uri="{FF2B5EF4-FFF2-40B4-BE49-F238E27FC236}">
                  <a16:creationId xmlns:a16="http://schemas.microsoft.com/office/drawing/2014/main" id="{CFCC95EE-C5CC-074A-B59D-17C15E55D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971800"/>
              <a:ext cx="5181600" cy="204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AFA53C5-9A22-AC48-ACFD-1697CFFC9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2971800"/>
              <a:ext cx="1301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3. Hydrolysis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C036F35-9AFA-B647-98C7-6BB4D7E0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048000"/>
              <a:ext cx="13208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D71EA-7056-0144-A22F-32F7FFEA1A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411" y="149300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20">
            <a:extLst>
              <a:ext uri="{FF2B5EF4-FFF2-40B4-BE49-F238E27FC236}">
                <a16:creationId xmlns:a16="http://schemas.microsoft.com/office/drawing/2014/main" id="{D0BE1C21-46FC-D742-A17E-46D7D87698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9611" y="1874003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27">
            <a:extLst>
              <a:ext uri="{FF2B5EF4-FFF2-40B4-BE49-F238E27FC236}">
                <a16:creationId xmlns:a16="http://schemas.microsoft.com/office/drawing/2014/main" id="{92C7F222-0A4B-F84A-BE9D-2EAD293038FC}"/>
              </a:ext>
            </a:extLst>
          </p:cNvPr>
          <p:cNvGrpSpPr>
            <a:grpSpLocks/>
          </p:cNvGrpSpPr>
          <p:nvPr/>
        </p:nvGrpSpPr>
        <p:grpSpPr bwMode="auto">
          <a:xfrm>
            <a:off x="413288" y="2593379"/>
            <a:ext cx="7924800" cy="1257300"/>
            <a:chOff x="304800" y="1524000"/>
            <a:chExt cx="7924800" cy="1257300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E53DEB6-67AB-FC42-B26C-C8B5ED37C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2370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2. Extraction of precursor</a:t>
              </a:r>
            </a:p>
          </p:txBody>
        </p:sp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1CB9FA8C-AEC1-194F-AFCD-5E2F9FFFB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90675"/>
              <a:ext cx="1143000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24EC90EF-6083-904C-A473-1A919185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752600"/>
              <a:ext cx="2895600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A050FF9C-1F54-574E-86FB-01AAA3D41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505075"/>
              <a:ext cx="936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Erucic acid</a:t>
              </a: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79FD8AF1-8640-484F-B1E3-C87F71C5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505075"/>
              <a:ext cx="920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Erucamide</a:t>
              </a:r>
            </a:p>
          </p:txBody>
        </p:sp>
        <p:cxnSp>
          <p:nvCxnSpPr>
            <p:cNvPr id="24" name="Straight Arrow Connector 22">
              <a:extLst>
                <a:ext uri="{FF2B5EF4-FFF2-40B4-BE49-F238E27FC236}">
                  <a16:creationId xmlns:a16="http://schemas.microsoft.com/office/drawing/2014/main" id="{BAA4F55F-CFF7-B544-997F-A1B706FF6A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2124075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4837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3298</TotalTime>
  <Words>2129</Words>
  <Application>Microsoft Office PowerPoint</Application>
  <PresentationFormat>Widescreen</PresentationFormat>
  <Paragraphs>363</Paragraphs>
  <Slides>41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ＭＳ Ｐゴシック</vt:lpstr>
      <vt:lpstr>Arial</vt:lpstr>
      <vt:lpstr>Calibri</vt:lpstr>
      <vt:lpstr>Calibri Light</vt:lpstr>
      <vt:lpstr>Century Schoolbook</vt:lpstr>
      <vt:lpstr>Helvetica</vt:lpstr>
      <vt:lpstr>Times</vt:lpstr>
      <vt:lpstr>Times New Roman</vt:lpstr>
      <vt:lpstr>Wingdings</vt:lpstr>
      <vt:lpstr>Wingdings 2</vt:lpstr>
      <vt:lpstr>ヒラギノ角ゴ Pro W3</vt:lpstr>
      <vt:lpstr>Office Theme</vt:lpstr>
      <vt:lpstr>CS ChemDraw Drawing</vt:lpstr>
      <vt:lpstr>Yale-UNIDO Train-the-Facilitator Workshop in Green Chemistry</vt:lpstr>
      <vt:lpstr>PowerPoint Presentation</vt:lpstr>
      <vt:lpstr>PowerPoint Presentation</vt:lpstr>
      <vt:lpstr>What can be made from one barrel of oil?</vt:lpstr>
      <vt:lpstr>PowerPoint Presentation</vt:lpstr>
      <vt:lpstr>The biorefinery</vt:lpstr>
      <vt:lpstr>How do we get chemicals from biomass?</vt:lpstr>
      <vt:lpstr>How do we get chemicals from biomass?</vt:lpstr>
      <vt:lpstr>How do we get chemicals from biomass?</vt:lpstr>
      <vt:lpstr>How do we get chemicals from biomass?</vt:lpstr>
      <vt:lpstr>How do we get chemicals from biomass?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Companies that make bio-based products</vt:lpstr>
      <vt:lpstr>PowerPoint Presentation</vt:lpstr>
      <vt:lpstr>PowerPoint Presentation</vt:lpstr>
      <vt:lpstr>The Top 10 Chemical Targets  (platform chemicals from saccharide feedstocks) </vt:lpstr>
      <vt:lpstr>PowerPoint Presentation</vt:lpstr>
      <vt:lpstr>PowerPoint Presentation</vt:lpstr>
      <vt:lpstr>PowerPoint Presentation</vt:lpstr>
      <vt:lpstr>Why use renewable feedstocks?</vt:lpstr>
      <vt:lpstr>Some Potential Challenges of Using Renewable Feedstocks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Mellor</dc:creator>
  <cp:lastModifiedBy>Chapman, Kimberly</cp:lastModifiedBy>
  <cp:revision>344</cp:revision>
  <cp:lastPrinted>2018-05-25T18:35:35Z</cp:lastPrinted>
  <dcterms:created xsi:type="dcterms:W3CDTF">2018-01-18T15:00:09Z</dcterms:created>
  <dcterms:modified xsi:type="dcterms:W3CDTF">2019-04-18T18:58:58Z</dcterms:modified>
</cp:coreProperties>
</file>