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94" r:id="rId2"/>
    <p:sldId id="295" r:id="rId3"/>
    <p:sldId id="257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306" r:id="rId34"/>
    <p:sldId id="308" r:id="rId35"/>
    <p:sldId id="314" r:id="rId36"/>
    <p:sldId id="309" r:id="rId37"/>
    <p:sldId id="310" r:id="rId38"/>
    <p:sldId id="291" r:id="rId39"/>
    <p:sldId id="292" r:id="rId40"/>
    <p:sldId id="293" r:id="rId41"/>
    <p:sldId id="299" r:id="rId42"/>
    <p:sldId id="298" r:id="rId43"/>
    <p:sldId id="256" r:id="rId44"/>
    <p:sldId id="383" r:id="rId45"/>
    <p:sldId id="29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81C"/>
    <a:srgbClr val="EE7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74451" autoAdjust="0"/>
  </p:normalViewPr>
  <p:slideViewPr>
    <p:cSldViewPr snapToGrid="0" snapToObjects="1">
      <p:cViewPr varScale="1">
        <p:scale>
          <a:sx n="88" d="100"/>
          <a:sy n="88" d="100"/>
        </p:scale>
        <p:origin x="99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km752\Documents\UNIDO\TtF\11%20Theory%20to%20Practice\Radar%20chart%20for%20G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km752\Documents\UNIDO\TtF\11%20Theory%20to%20Practice\Radar%20chart%20for%20G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km752\Documents\UNIDO\TtF\11%20Theory%20to%20Practice\Radar%20chart%20for%20G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km752\Documents\UNIDO\TtF\11%20Theory%20to%20Practice\Radar%20chart%20for%20G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Green Principles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cat>
            <c:strRef>
              <c:f>Sheet1!$B$3:$B$14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A-4036-9DA4-1FE2C942A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01728"/>
        <c:axId val="35843072"/>
      </c:radarChart>
      <c:catAx>
        <c:axId val="35801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43072"/>
        <c:crosses val="autoZero"/>
        <c:auto val="1"/>
        <c:lblAlgn val="ctr"/>
        <c:lblOffset val="100"/>
        <c:noMultiLvlLbl val="0"/>
      </c:catAx>
      <c:valAx>
        <c:axId val="3584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0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Green Principles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cat>
            <c:strRef>
              <c:f>Sheet1!$B$3:$B$14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A-4036-9DA4-1FE2C942A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032960"/>
        <c:axId val="87034496"/>
      </c:radarChart>
      <c:catAx>
        <c:axId val="87032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34496"/>
        <c:crosses val="autoZero"/>
        <c:auto val="1"/>
        <c:lblAlgn val="ctr"/>
        <c:lblOffset val="100"/>
        <c:noMultiLvlLbl val="0"/>
      </c:catAx>
      <c:valAx>
        <c:axId val="8703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3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Sheet1!$C$18</c:f>
              <c:strCache>
                <c:ptCount val="1"/>
                <c:pt idx="0">
                  <c:v>Old process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Sheet1!$B$19:$B$30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Sheet1!$C$19:$C$30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4-4A96-BC52-794689D983DD}"/>
            </c:ext>
          </c:extLst>
        </c:ser>
        <c:ser>
          <c:idx val="1"/>
          <c:order val="1"/>
          <c:tx>
            <c:strRef>
              <c:f>Sheet1!$D$18</c:f>
              <c:strCache>
                <c:ptCount val="1"/>
                <c:pt idx="0">
                  <c:v>New process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Sheet1!$B$19:$B$30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Sheet1!$D$19:$D$30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84-4A96-BC52-794689D98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053824"/>
        <c:axId val="87055360"/>
      </c:radarChart>
      <c:catAx>
        <c:axId val="8705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55360"/>
        <c:crosses val="autoZero"/>
        <c:auto val="1"/>
        <c:lblAlgn val="ctr"/>
        <c:lblOffset val="100"/>
        <c:noMultiLvlLbl val="0"/>
      </c:catAx>
      <c:valAx>
        <c:axId val="8705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5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0631495657185172E-5"/>
          <c:y val="0.11503583340174786"/>
          <c:w val="0.36541158909785137"/>
          <c:h val="5.6108551301158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Sheet1!$C$33</c:f>
              <c:strCache>
                <c:ptCount val="1"/>
                <c:pt idx="0">
                  <c:v>Old process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Sheet1!$B$34:$B$45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Sheet1!$C$34:$C$45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0</c:v>
                </c:pt>
                <c:pt idx="7">
                  <c:v>5</c:v>
                </c:pt>
                <c:pt idx="8">
                  <c:v>3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F-4164-AB74-5DA737B76801}"/>
            </c:ext>
          </c:extLst>
        </c:ser>
        <c:ser>
          <c:idx val="1"/>
          <c:order val="1"/>
          <c:tx>
            <c:strRef>
              <c:f>Sheet1!$D$33</c:f>
              <c:strCache>
                <c:ptCount val="1"/>
                <c:pt idx="0">
                  <c:v>New process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Sheet1!$B$34:$B$45</c:f>
              <c:strCache>
                <c:ptCount val="12"/>
                <c:pt idx="0">
                  <c:v>Prevent Waste</c:v>
                </c:pt>
                <c:pt idx="1">
                  <c:v>Atom Economy</c:v>
                </c:pt>
                <c:pt idx="2">
                  <c:v>Less Hazardous Synthesis</c:v>
                </c:pt>
                <c:pt idx="3">
                  <c:v>Design Benign Chemicals</c:v>
                </c:pt>
                <c:pt idx="4">
                  <c:v>Benign Solvents</c:v>
                </c:pt>
                <c:pt idx="5">
                  <c:v>Design for Energy Efficiency</c:v>
                </c:pt>
                <c:pt idx="6">
                  <c:v>Use of Renewable Feedstocks</c:v>
                </c:pt>
                <c:pt idx="7">
                  <c:v>Reduce Derivatives</c:v>
                </c:pt>
                <c:pt idx="8">
                  <c:v>Catalyst</c:v>
                </c:pt>
                <c:pt idx="9">
                  <c:v>Design for Biodegradation</c:v>
                </c:pt>
                <c:pt idx="10">
                  <c:v>RT Analysis &amp; Polution Prevention</c:v>
                </c:pt>
                <c:pt idx="11">
                  <c:v>Design for Acciddent Prevention</c:v>
                </c:pt>
              </c:strCache>
            </c:strRef>
          </c:cat>
          <c:val>
            <c:numRef>
              <c:f>Sheet1!$D$34:$D$45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F-4164-AB74-5DA737B76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115264"/>
        <c:axId val="87116800"/>
      </c:radarChart>
      <c:catAx>
        <c:axId val="8711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16800"/>
        <c:crosses val="autoZero"/>
        <c:auto val="1"/>
        <c:lblAlgn val="ctr"/>
        <c:lblOffset val="100"/>
        <c:noMultiLvlLbl val="0"/>
      </c:catAx>
      <c:valAx>
        <c:axId val="8711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1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0032825124691667"/>
          <c:w val="0.39544815577161296"/>
          <c:h val="4.9043843589848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13068-BD01-5341-A5EA-3621E4CB7186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4596A3-3413-BA41-A249-2563F00B1FA3}">
      <dgm:prSet phldrT="[Text]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dirty="0"/>
            <a:t>Why</a:t>
          </a:r>
        </a:p>
      </dgm:t>
    </dgm:pt>
    <dgm:pt modelId="{D7B0D7DC-289D-0A43-8D04-88A143D30D56}" type="parTrans" cxnId="{1B48E298-87A7-0F46-9CD6-5F7E92823E96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2DFE5D6D-8B7B-2444-82DF-86EF9E897F36}" type="sibTrans" cxnId="{1B48E298-87A7-0F46-9CD6-5F7E92823E96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21199F40-670D-074D-A789-40D3BE8ACCD8}">
      <dgm:prSet phldrT="[Text]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sz="2800" dirty="0"/>
            <a:t>Creating Context</a:t>
          </a:r>
        </a:p>
      </dgm:t>
    </dgm:pt>
    <dgm:pt modelId="{F253EDC1-352D-504C-B6FF-F8A1C17A9279}" type="parTrans" cxnId="{7744A8F1-778A-CF40-BDE6-7603BAFB213A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687C3075-971E-BB4D-82E9-FB83F11BC047}" type="sibTrans" cxnId="{7744A8F1-778A-CF40-BDE6-7603BAFB213A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8CE8EE4A-41BF-E647-BFDF-E836BAE13F06}">
      <dgm:prSet phldrT="[Text]" custT="1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sz="2400" dirty="0"/>
            <a:t>Understanding Business/Market</a:t>
          </a:r>
        </a:p>
      </dgm:t>
    </dgm:pt>
    <dgm:pt modelId="{722F0504-EEF3-9E40-A41B-D9A1F424AEC1}" type="parTrans" cxnId="{77E13FB3-B4F6-4D45-B451-CEAA17BD02BC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74A8399B-4AC2-C942-865A-A502213D987B}" type="sibTrans" cxnId="{77E13FB3-B4F6-4D45-B451-CEAA17BD02BC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96FFF1D-07FF-E641-AF92-D5491BFD7C02}">
      <dgm:prSet phldrT="[Text]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dirty="0"/>
            <a:t>What</a:t>
          </a:r>
        </a:p>
      </dgm:t>
    </dgm:pt>
    <dgm:pt modelId="{4D171D78-2A28-1849-97CE-6D1BFC783CBE}" type="parTrans" cxnId="{C2A5026E-BF9F-AD44-8776-8F0EB7B4F4D8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ADB0CB7B-0368-294D-B287-4BB2B7001F75}" type="sibTrans" cxnId="{C2A5026E-BF9F-AD44-8776-8F0EB7B4F4D8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B39EFBD4-4B96-D94D-9F91-524B032C8025}">
      <dgm:prSet phldrT="[Text]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sz="2800" dirty="0"/>
            <a:t>Identify Opportunities</a:t>
          </a:r>
        </a:p>
      </dgm:t>
    </dgm:pt>
    <dgm:pt modelId="{66D95F06-7259-9045-A8A8-E05C15E67CF7}" type="parTrans" cxnId="{2C58BECE-0876-4D43-ACFD-31D287CF6FCC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3AE3A530-C74B-A845-8989-4395FF569658}" type="sibTrans" cxnId="{2C58BECE-0876-4D43-ACFD-31D287CF6FCC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CEA640DB-102D-2847-B58B-EF9C66DDC166}">
      <dgm:prSet phldrT="[Text]" custT="1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sz="2400" dirty="0"/>
            <a:t>Product/Service</a:t>
          </a:r>
        </a:p>
      </dgm:t>
    </dgm:pt>
    <dgm:pt modelId="{995B2D84-4521-634A-8F1A-51120FE51573}" type="parTrans" cxnId="{C6B821C7-5EF5-994B-911C-B53D9DAB0DC7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4509D6FF-8FA0-D146-B0FB-19B603A56851}" type="sibTrans" cxnId="{C6B821C7-5EF5-994B-911C-B53D9DAB0DC7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BD5DCF90-6805-5044-9858-C2EAB506AE6B}">
      <dgm:prSet phldrT="[Text]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dirty="0"/>
            <a:t>How</a:t>
          </a:r>
        </a:p>
      </dgm:t>
    </dgm:pt>
    <dgm:pt modelId="{CC08A754-C6BB-B24A-996F-9D3971FCCE04}" type="parTrans" cxnId="{74AF4D92-6FFE-EB42-B352-E81B1BFFF038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39AF565-8962-0842-924E-B234B21088A1}" type="sibTrans" cxnId="{74AF4D92-6FFE-EB42-B352-E81B1BFFF038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CC240551-9157-9F4E-ABC2-111A20FFF571}">
      <dgm:prSet phldrT="[Text]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dirty="0"/>
            <a:t>Deliver Innovation</a:t>
          </a:r>
        </a:p>
      </dgm:t>
    </dgm:pt>
    <dgm:pt modelId="{07D07534-8584-3C46-8C30-2D3C232A7415}" type="parTrans" cxnId="{309AB6E4-B565-144E-8050-4117FBB4BD01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61E29A1-DB61-5C4C-B3DE-B945DF6D7C4A}" type="sibTrans" cxnId="{309AB6E4-B565-144E-8050-4117FBB4BD01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D923C8A4-847C-C044-BC94-BDAF1BF6E02C}">
      <dgm:prSet phldrT="[Text]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dirty="0"/>
            <a:t>Technology</a:t>
          </a:r>
        </a:p>
      </dgm:t>
    </dgm:pt>
    <dgm:pt modelId="{F1B14A55-ADA1-6D43-ABB8-7431D69E717C}" type="parTrans" cxnId="{D41ED491-DE0C-8349-AEBC-F72C3C0C4996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330AF90E-E65D-A141-ACF3-4F0FAB1C7FEC}" type="sibTrans" cxnId="{D41ED491-DE0C-8349-AEBC-F72C3C0C4996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287433BE-74C0-B74D-8DB7-A23A7407D4C5}" type="pres">
      <dgm:prSet presAssocID="{1E413068-BD01-5341-A5EA-3621E4CB7186}" presName="linearFlow" presStyleCnt="0">
        <dgm:presLayoutVars>
          <dgm:dir/>
          <dgm:animLvl val="lvl"/>
          <dgm:resizeHandles val="exact"/>
        </dgm:presLayoutVars>
      </dgm:prSet>
      <dgm:spPr/>
    </dgm:pt>
    <dgm:pt modelId="{44F42AB5-4C9A-4143-8632-5AFE23874997}" type="pres">
      <dgm:prSet presAssocID="{EB4596A3-3413-BA41-A249-2563F00B1FA3}" presName="composite" presStyleCnt="0"/>
      <dgm:spPr/>
    </dgm:pt>
    <dgm:pt modelId="{B954F9CF-31B0-074B-8C34-C246EDCC8927}" type="pres">
      <dgm:prSet presAssocID="{EB4596A3-3413-BA41-A249-2563F00B1FA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AF79DC0-03B0-4840-A9C6-A3CC5806E0AA}" type="pres">
      <dgm:prSet presAssocID="{EB4596A3-3413-BA41-A249-2563F00B1FA3}" presName="descendantText" presStyleLbl="alignAcc1" presStyleIdx="0" presStyleCnt="3" custLinFactNeighborX="6926">
        <dgm:presLayoutVars>
          <dgm:bulletEnabled val="1"/>
        </dgm:presLayoutVars>
      </dgm:prSet>
      <dgm:spPr/>
    </dgm:pt>
    <dgm:pt modelId="{3C558D91-B283-404F-8D36-B0DF58B7F047}" type="pres">
      <dgm:prSet presAssocID="{2DFE5D6D-8B7B-2444-82DF-86EF9E897F36}" presName="sp" presStyleCnt="0"/>
      <dgm:spPr/>
    </dgm:pt>
    <dgm:pt modelId="{D14888F2-9E24-6F4F-AAD5-F3C77C4A61C9}" type="pres">
      <dgm:prSet presAssocID="{596FFF1D-07FF-E641-AF92-D5491BFD7C02}" presName="composite" presStyleCnt="0"/>
      <dgm:spPr/>
    </dgm:pt>
    <dgm:pt modelId="{C12A7E4E-F6DD-A04E-873E-49C3B8FD8C1F}" type="pres">
      <dgm:prSet presAssocID="{596FFF1D-07FF-E641-AF92-D5491BFD7C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0232EA0-3471-D44A-ACD0-BA31D6FEE18A}" type="pres">
      <dgm:prSet presAssocID="{596FFF1D-07FF-E641-AF92-D5491BFD7C02}" presName="descendantText" presStyleLbl="alignAcc1" presStyleIdx="1" presStyleCnt="3">
        <dgm:presLayoutVars>
          <dgm:bulletEnabled val="1"/>
        </dgm:presLayoutVars>
      </dgm:prSet>
      <dgm:spPr/>
    </dgm:pt>
    <dgm:pt modelId="{9E5B3346-F7F2-F94E-A8FD-E361B2F3D6CB}" type="pres">
      <dgm:prSet presAssocID="{ADB0CB7B-0368-294D-B287-4BB2B7001F75}" presName="sp" presStyleCnt="0"/>
      <dgm:spPr/>
    </dgm:pt>
    <dgm:pt modelId="{2DD60A68-53C7-3D4E-A2DA-F85DA93AC2A0}" type="pres">
      <dgm:prSet presAssocID="{BD5DCF90-6805-5044-9858-C2EAB506AE6B}" presName="composite" presStyleCnt="0"/>
      <dgm:spPr/>
    </dgm:pt>
    <dgm:pt modelId="{3B899999-DC18-3046-8441-B0DDDE6FE4D4}" type="pres">
      <dgm:prSet presAssocID="{BD5DCF90-6805-5044-9858-C2EAB506AE6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FF7A1E7-AF4C-F34F-8E60-E0D04B897396}" type="pres">
      <dgm:prSet presAssocID="{BD5DCF90-6805-5044-9858-C2EAB506AE6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621DD09-95D6-EB42-9A16-D2CB96DF5543}" type="presOf" srcId="{CC240551-9157-9F4E-ABC2-111A20FFF571}" destId="{2FF7A1E7-AF4C-F34F-8E60-E0D04B897396}" srcOrd="0" destOrd="0" presId="urn:microsoft.com/office/officeart/2005/8/layout/chevron2"/>
    <dgm:cxn modelId="{5B067D1D-995B-E146-86AC-70086D9A1ECC}" type="presOf" srcId="{596FFF1D-07FF-E641-AF92-D5491BFD7C02}" destId="{C12A7E4E-F6DD-A04E-873E-49C3B8FD8C1F}" srcOrd="0" destOrd="0" presId="urn:microsoft.com/office/officeart/2005/8/layout/chevron2"/>
    <dgm:cxn modelId="{71B2652D-D85E-AC46-A805-92DF594F0CD8}" type="presOf" srcId="{1E413068-BD01-5341-A5EA-3621E4CB7186}" destId="{287433BE-74C0-B74D-8DB7-A23A7407D4C5}" srcOrd="0" destOrd="0" presId="urn:microsoft.com/office/officeart/2005/8/layout/chevron2"/>
    <dgm:cxn modelId="{C2A5026E-BF9F-AD44-8776-8F0EB7B4F4D8}" srcId="{1E413068-BD01-5341-A5EA-3621E4CB7186}" destId="{596FFF1D-07FF-E641-AF92-D5491BFD7C02}" srcOrd="1" destOrd="0" parTransId="{4D171D78-2A28-1849-97CE-6D1BFC783CBE}" sibTransId="{ADB0CB7B-0368-294D-B287-4BB2B7001F75}"/>
    <dgm:cxn modelId="{CD168173-81A5-1E46-AE5D-B89B4D833445}" type="presOf" srcId="{D923C8A4-847C-C044-BC94-BDAF1BF6E02C}" destId="{2FF7A1E7-AF4C-F34F-8E60-E0D04B897396}" srcOrd="0" destOrd="1" presId="urn:microsoft.com/office/officeart/2005/8/layout/chevron2"/>
    <dgm:cxn modelId="{ACBFA874-0F48-B847-8F41-B90861996DB3}" type="presOf" srcId="{EB4596A3-3413-BA41-A249-2563F00B1FA3}" destId="{B954F9CF-31B0-074B-8C34-C246EDCC8927}" srcOrd="0" destOrd="0" presId="urn:microsoft.com/office/officeart/2005/8/layout/chevron2"/>
    <dgm:cxn modelId="{D41ED491-DE0C-8349-AEBC-F72C3C0C4996}" srcId="{BD5DCF90-6805-5044-9858-C2EAB506AE6B}" destId="{D923C8A4-847C-C044-BC94-BDAF1BF6E02C}" srcOrd="1" destOrd="0" parTransId="{F1B14A55-ADA1-6D43-ABB8-7431D69E717C}" sibTransId="{330AF90E-E65D-A141-ACF3-4F0FAB1C7FEC}"/>
    <dgm:cxn modelId="{74AF4D92-6FFE-EB42-B352-E81B1BFFF038}" srcId="{1E413068-BD01-5341-A5EA-3621E4CB7186}" destId="{BD5DCF90-6805-5044-9858-C2EAB506AE6B}" srcOrd="2" destOrd="0" parTransId="{CC08A754-C6BB-B24A-996F-9D3971FCCE04}" sibTransId="{139AF565-8962-0842-924E-B234B21088A1}"/>
    <dgm:cxn modelId="{ACDD2F95-B17C-5049-A8F7-A55F16D99BA3}" type="presOf" srcId="{CEA640DB-102D-2847-B58B-EF9C66DDC166}" destId="{20232EA0-3471-D44A-ACD0-BA31D6FEE18A}" srcOrd="0" destOrd="1" presId="urn:microsoft.com/office/officeart/2005/8/layout/chevron2"/>
    <dgm:cxn modelId="{1B48E298-87A7-0F46-9CD6-5F7E92823E96}" srcId="{1E413068-BD01-5341-A5EA-3621E4CB7186}" destId="{EB4596A3-3413-BA41-A249-2563F00B1FA3}" srcOrd="0" destOrd="0" parTransId="{D7B0D7DC-289D-0A43-8D04-88A143D30D56}" sibTransId="{2DFE5D6D-8B7B-2444-82DF-86EF9E897F36}"/>
    <dgm:cxn modelId="{9AAE12A5-8EAE-8F40-845A-68336855C39A}" type="presOf" srcId="{BD5DCF90-6805-5044-9858-C2EAB506AE6B}" destId="{3B899999-DC18-3046-8441-B0DDDE6FE4D4}" srcOrd="0" destOrd="0" presId="urn:microsoft.com/office/officeart/2005/8/layout/chevron2"/>
    <dgm:cxn modelId="{26E202A9-E0AC-0846-BADF-AED642A3A7A2}" type="presOf" srcId="{B39EFBD4-4B96-D94D-9F91-524B032C8025}" destId="{20232EA0-3471-D44A-ACD0-BA31D6FEE18A}" srcOrd="0" destOrd="0" presId="urn:microsoft.com/office/officeart/2005/8/layout/chevron2"/>
    <dgm:cxn modelId="{22DBE9A9-7A17-7843-AC97-B6B5B2B43A07}" type="presOf" srcId="{8CE8EE4A-41BF-E647-BFDF-E836BAE13F06}" destId="{FAF79DC0-03B0-4840-A9C6-A3CC5806E0AA}" srcOrd="0" destOrd="1" presId="urn:microsoft.com/office/officeart/2005/8/layout/chevron2"/>
    <dgm:cxn modelId="{77E13FB3-B4F6-4D45-B451-CEAA17BD02BC}" srcId="{21199F40-670D-074D-A789-40D3BE8ACCD8}" destId="{8CE8EE4A-41BF-E647-BFDF-E836BAE13F06}" srcOrd="0" destOrd="0" parTransId="{722F0504-EEF3-9E40-A41B-D9A1F424AEC1}" sibTransId="{74A8399B-4AC2-C942-865A-A502213D987B}"/>
    <dgm:cxn modelId="{C6B821C7-5EF5-994B-911C-B53D9DAB0DC7}" srcId="{B39EFBD4-4B96-D94D-9F91-524B032C8025}" destId="{CEA640DB-102D-2847-B58B-EF9C66DDC166}" srcOrd="0" destOrd="0" parTransId="{995B2D84-4521-634A-8F1A-51120FE51573}" sibTransId="{4509D6FF-8FA0-D146-B0FB-19B603A56851}"/>
    <dgm:cxn modelId="{3F1A52C7-0730-4142-824F-0C463DFA080B}" type="presOf" srcId="{21199F40-670D-074D-A789-40D3BE8ACCD8}" destId="{FAF79DC0-03B0-4840-A9C6-A3CC5806E0AA}" srcOrd="0" destOrd="0" presId="urn:microsoft.com/office/officeart/2005/8/layout/chevron2"/>
    <dgm:cxn modelId="{2C58BECE-0876-4D43-ACFD-31D287CF6FCC}" srcId="{596FFF1D-07FF-E641-AF92-D5491BFD7C02}" destId="{B39EFBD4-4B96-D94D-9F91-524B032C8025}" srcOrd="0" destOrd="0" parTransId="{66D95F06-7259-9045-A8A8-E05C15E67CF7}" sibTransId="{3AE3A530-C74B-A845-8989-4395FF569658}"/>
    <dgm:cxn modelId="{309AB6E4-B565-144E-8050-4117FBB4BD01}" srcId="{BD5DCF90-6805-5044-9858-C2EAB506AE6B}" destId="{CC240551-9157-9F4E-ABC2-111A20FFF571}" srcOrd="0" destOrd="0" parTransId="{07D07534-8584-3C46-8C30-2D3C232A7415}" sibTransId="{561E29A1-DB61-5C4C-B3DE-B945DF6D7C4A}"/>
    <dgm:cxn modelId="{7744A8F1-778A-CF40-BDE6-7603BAFB213A}" srcId="{EB4596A3-3413-BA41-A249-2563F00B1FA3}" destId="{21199F40-670D-074D-A789-40D3BE8ACCD8}" srcOrd="0" destOrd="0" parTransId="{F253EDC1-352D-504C-B6FF-F8A1C17A9279}" sibTransId="{687C3075-971E-BB4D-82E9-FB83F11BC047}"/>
    <dgm:cxn modelId="{059D4B69-7252-4848-85D5-27E6B8BEC223}" type="presParOf" srcId="{287433BE-74C0-B74D-8DB7-A23A7407D4C5}" destId="{44F42AB5-4C9A-4143-8632-5AFE23874997}" srcOrd="0" destOrd="0" presId="urn:microsoft.com/office/officeart/2005/8/layout/chevron2"/>
    <dgm:cxn modelId="{E9E43C8F-C1F8-FA4F-BD10-85A38A64A768}" type="presParOf" srcId="{44F42AB5-4C9A-4143-8632-5AFE23874997}" destId="{B954F9CF-31B0-074B-8C34-C246EDCC8927}" srcOrd="0" destOrd="0" presId="urn:microsoft.com/office/officeart/2005/8/layout/chevron2"/>
    <dgm:cxn modelId="{EA631218-5B50-A245-9E8D-C188A781FB65}" type="presParOf" srcId="{44F42AB5-4C9A-4143-8632-5AFE23874997}" destId="{FAF79DC0-03B0-4840-A9C6-A3CC5806E0AA}" srcOrd="1" destOrd="0" presId="urn:microsoft.com/office/officeart/2005/8/layout/chevron2"/>
    <dgm:cxn modelId="{7A98CF8C-EA6D-6F4C-BBF9-B8C4621C3701}" type="presParOf" srcId="{287433BE-74C0-B74D-8DB7-A23A7407D4C5}" destId="{3C558D91-B283-404F-8D36-B0DF58B7F047}" srcOrd="1" destOrd="0" presId="urn:microsoft.com/office/officeart/2005/8/layout/chevron2"/>
    <dgm:cxn modelId="{0BC94E87-68CA-604F-8FDE-97EA3BA4C54D}" type="presParOf" srcId="{287433BE-74C0-B74D-8DB7-A23A7407D4C5}" destId="{D14888F2-9E24-6F4F-AAD5-F3C77C4A61C9}" srcOrd="2" destOrd="0" presId="urn:microsoft.com/office/officeart/2005/8/layout/chevron2"/>
    <dgm:cxn modelId="{A72C79CC-8000-134A-A27A-B1463BDA145A}" type="presParOf" srcId="{D14888F2-9E24-6F4F-AAD5-F3C77C4A61C9}" destId="{C12A7E4E-F6DD-A04E-873E-49C3B8FD8C1F}" srcOrd="0" destOrd="0" presId="urn:microsoft.com/office/officeart/2005/8/layout/chevron2"/>
    <dgm:cxn modelId="{3180E58F-FC33-B143-B426-D7022937F6F6}" type="presParOf" srcId="{D14888F2-9E24-6F4F-AAD5-F3C77C4A61C9}" destId="{20232EA0-3471-D44A-ACD0-BA31D6FEE18A}" srcOrd="1" destOrd="0" presId="urn:microsoft.com/office/officeart/2005/8/layout/chevron2"/>
    <dgm:cxn modelId="{E1A94A12-BC82-994B-BDB8-019C777611C5}" type="presParOf" srcId="{287433BE-74C0-B74D-8DB7-A23A7407D4C5}" destId="{9E5B3346-F7F2-F94E-A8FD-E361B2F3D6CB}" srcOrd="3" destOrd="0" presId="urn:microsoft.com/office/officeart/2005/8/layout/chevron2"/>
    <dgm:cxn modelId="{7F055939-87C7-DB47-82FC-B566A9095FE3}" type="presParOf" srcId="{287433BE-74C0-B74D-8DB7-A23A7407D4C5}" destId="{2DD60A68-53C7-3D4E-A2DA-F85DA93AC2A0}" srcOrd="4" destOrd="0" presId="urn:microsoft.com/office/officeart/2005/8/layout/chevron2"/>
    <dgm:cxn modelId="{94D37A75-8896-1049-9D27-C2561D92C488}" type="presParOf" srcId="{2DD60A68-53C7-3D4E-A2DA-F85DA93AC2A0}" destId="{3B899999-DC18-3046-8441-B0DDDE6FE4D4}" srcOrd="0" destOrd="0" presId="urn:microsoft.com/office/officeart/2005/8/layout/chevron2"/>
    <dgm:cxn modelId="{31D56406-F9CF-A043-B644-39A64AED8AB6}" type="presParOf" srcId="{2DD60A68-53C7-3D4E-A2DA-F85DA93AC2A0}" destId="{2FF7A1E7-AF4C-F34F-8E60-E0D04B8973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13068-BD01-5341-A5EA-3621E4CB7186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4596A3-3413-BA41-A249-2563F00B1FA3}">
      <dgm:prSet phldrT="[Text]"/>
      <dgm:spPr/>
      <dgm:t>
        <a:bodyPr/>
        <a:lstStyle/>
        <a:p>
          <a:r>
            <a:rPr lang="en-US" dirty="0"/>
            <a:t>Why</a:t>
          </a:r>
        </a:p>
      </dgm:t>
    </dgm:pt>
    <dgm:pt modelId="{D7B0D7DC-289D-0A43-8D04-88A143D30D56}" type="parTrans" cxnId="{1B48E298-87A7-0F46-9CD6-5F7E92823E96}">
      <dgm:prSet/>
      <dgm:spPr/>
      <dgm:t>
        <a:bodyPr/>
        <a:lstStyle/>
        <a:p>
          <a:endParaRPr lang="en-US"/>
        </a:p>
      </dgm:t>
    </dgm:pt>
    <dgm:pt modelId="{2DFE5D6D-8B7B-2444-82DF-86EF9E897F36}" type="sibTrans" cxnId="{1B48E298-87A7-0F46-9CD6-5F7E92823E96}">
      <dgm:prSet/>
      <dgm:spPr/>
      <dgm:t>
        <a:bodyPr/>
        <a:lstStyle/>
        <a:p>
          <a:endParaRPr lang="en-US"/>
        </a:p>
      </dgm:t>
    </dgm:pt>
    <dgm:pt modelId="{21199F40-670D-074D-A789-40D3BE8ACCD8}">
      <dgm:prSet phldrT="[Text]"/>
      <dgm:spPr/>
      <dgm:t>
        <a:bodyPr/>
        <a:lstStyle/>
        <a:p>
          <a:r>
            <a:rPr lang="en-US" sz="3300" dirty="0"/>
            <a:t>Creating Context</a:t>
          </a:r>
        </a:p>
      </dgm:t>
    </dgm:pt>
    <dgm:pt modelId="{687C3075-971E-BB4D-82E9-FB83F11BC047}" type="sibTrans" cxnId="{7744A8F1-778A-CF40-BDE6-7603BAFB213A}">
      <dgm:prSet/>
      <dgm:spPr/>
      <dgm:t>
        <a:bodyPr/>
        <a:lstStyle/>
        <a:p>
          <a:endParaRPr lang="en-US"/>
        </a:p>
      </dgm:t>
    </dgm:pt>
    <dgm:pt modelId="{F253EDC1-352D-504C-B6FF-F8A1C17A9279}" type="parTrans" cxnId="{7744A8F1-778A-CF40-BDE6-7603BAFB213A}">
      <dgm:prSet/>
      <dgm:spPr/>
      <dgm:t>
        <a:bodyPr/>
        <a:lstStyle/>
        <a:p>
          <a:endParaRPr lang="en-US"/>
        </a:p>
      </dgm:t>
    </dgm:pt>
    <dgm:pt modelId="{8CE8EE4A-41BF-E647-BFDF-E836BAE13F06}">
      <dgm:prSet phldrT="[Text]" custT="1"/>
      <dgm:spPr/>
      <dgm:t>
        <a:bodyPr/>
        <a:lstStyle/>
        <a:p>
          <a:r>
            <a:rPr lang="en-US" sz="3000" dirty="0"/>
            <a:t>Understanding Business/Market</a:t>
          </a:r>
        </a:p>
      </dgm:t>
    </dgm:pt>
    <dgm:pt modelId="{74A8399B-4AC2-C942-865A-A502213D987B}" type="sibTrans" cxnId="{77E13FB3-B4F6-4D45-B451-CEAA17BD02BC}">
      <dgm:prSet/>
      <dgm:spPr/>
      <dgm:t>
        <a:bodyPr/>
        <a:lstStyle/>
        <a:p>
          <a:endParaRPr lang="en-US"/>
        </a:p>
      </dgm:t>
    </dgm:pt>
    <dgm:pt modelId="{722F0504-EEF3-9E40-A41B-D9A1F424AEC1}" type="parTrans" cxnId="{77E13FB3-B4F6-4D45-B451-CEAA17BD02BC}">
      <dgm:prSet/>
      <dgm:spPr/>
      <dgm:t>
        <a:bodyPr/>
        <a:lstStyle/>
        <a:p>
          <a:endParaRPr lang="en-US"/>
        </a:p>
      </dgm:t>
    </dgm:pt>
    <dgm:pt modelId="{287433BE-74C0-B74D-8DB7-A23A7407D4C5}" type="pres">
      <dgm:prSet presAssocID="{1E413068-BD01-5341-A5EA-3621E4CB7186}" presName="linearFlow" presStyleCnt="0">
        <dgm:presLayoutVars>
          <dgm:dir/>
          <dgm:animLvl val="lvl"/>
          <dgm:resizeHandles val="exact"/>
        </dgm:presLayoutVars>
      </dgm:prSet>
      <dgm:spPr/>
    </dgm:pt>
    <dgm:pt modelId="{44F42AB5-4C9A-4143-8632-5AFE23874997}" type="pres">
      <dgm:prSet presAssocID="{EB4596A3-3413-BA41-A249-2563F00B1FA3}" presName="composite" presStyleCnt="0"/>
      <dgm:spPr/>
    </dgm:pt>
    <dgm:pt modelId="{B954F9CF-31B0-074B-8C34-C246EDCC8927}" type="pres">
      <dgm:prSet presAssocID="{EB4596A3-3413-BA41-A249-2563F00B1FA3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AF79DC0-03B0-4840-A9C6-A3CC5806E0AA}" type="pres">
      <dgm:prSet presAssocID="{EB4596A3-3413-BA41-A249-2563F00B1FA3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A883412-59CC-9440-A82D-1F7E7CCBE24D}" type="presOf" srcId="{8CE8EE4A-41BF-E647-BFDF-E836BAE13F06}" destId="{FAF79DC0-03B0-4840-A9C6-A3CC5806E0AA}" srcOrd="0" destOrd="1" presId="urn:microsoft.com/office/officeart/2005/8/layout/chevron2"/>
    <dgm:cxn modelId="{23F7703A-D81B-5948-B03D-0CA425AACC46}" type="presOf" srcId="{1E413068-BD01-5341-A5EA-3621E4CB7186}" destId="{287433BE-74C0-B74D-8DB7-A23A7407D4C5}" srcOrd="0" destOrd="0" presId="urn:microsoft.com/office/officeart/2005/8/layout/chevron2"/>
    <dgm:cxn modelId="{6D15055B-1305-AA4D-9489-ED5F6834D429}" type="presOf" srcId="{EB4596A3-3413-BA41-A249-2563F00B1FA3}" destId="{B954F9CF-31B0-074B-8C34-C246EDCC8927}" srcOrd="0" destOrd="0" presId="urn:microsoft.com/office/officeart/2005/8/layout/chevron2"/>
    <dgm:cxn modelId="{1B48E298-87A7-0F46-9CD6-5F7E92823E96}" srcId="{1E413068-BD01-5341-A5EA-3621E4CB7186}" destId="{EB4596A3-3413-BA41-A249-2563F00B1FA3}" srcOrd="0" destOrd="0" parTransId="{D7B0D7DC-289D-0A43-8D04-88A143D30D56}" sibTransId="{2DFE5D6D-8B7B-2444-82DF-86EF9E897F36}"/>
    <dgm:cxn modelId="{77E13FB3-B4F6-4D45-B451-CEAA17BD02BC}" srcId="{21199F40-670D-074D-A789-40D3BE8ACCD8}" destId="{8CE8EE4A-41BF-E647-BFDF-E836BAE13F06}" srcOrd="0" destOrd="0" parTransId="{722F0504-EEF3-9E40-A41B-D9A1F424AEC1}" sibTransId="{74A8399B-4AC2-C942-865A-A502213D987B}"/>
    <dgm:cxn modelId="{2ECE6BC2-CC77-CD4E-BC76-A5C3E0DA6A7E}" type="presOf" srcId="{21199F40-670D-074D-A789-40D3BE8ACCD8}" destId="{FAF79DC0-03B0-4840-A9C6-A3CC5806E0AA}" srcOrd="0" destOrd="0" presId="urn:microsoft.com/office/officeart/2005/8/layout/chevron2"/>
    <dgm:cxn modelId="{7744A8F1-778A-CF40-BDE6-7603BAFB213A}" srcId="{EB4596A3-3413-BA41-A249-2563F00B1FA3}" destId="{21199F40-670D-074D-A789-40D3BE8ACCD8}" srcOrd="0" destOrd="0" parTransId="{F253EDC1-352D-504C-B6FF-F8A1C17A9279}" sibTransId="{687C3075-971E-BB4D-82E9-FB83F11BC047}"/>
    <dgm:cxn modelId="{E38425E2-694A-CB41-9C2B-FCE27B5AF74A}" type="presParOf" srcId="{287433BE-74C0-B74D-8DB7-A23A7407D4C5}" destId="{44F42AB5-4C9A-4143-8632-5AFE23874997}" srcOrd="0" destOrd="0" presId="urn:microsoft.com/office/officeart/2005/8/layout/chevron2"/>
    <dgm:cxn modelId="{82108E3B-A38F-2342-9A8A-DE616283CB47}" type="presParOf" srcId="{44F42AB5-4C9A-4143-8632-5AFE23874997}" destId="{B954F9CF-31B0-074B-8C34-C246EDCC8927}" srcOrd="0" destOrd="0" presId="urn:microsoft.com/office/officeart/2005/8/layout/chevron2"/>
    <dgm:cxn modelId="{0091FADE-30F7-9341-AA57-FA0172E19327}" type="presParOf" srcId="{44F42AB5-4C9A-4143-8632-5AFE23874997}" destId="{FAF79DC0-03B0-4840-A9C6-A3CC5806E0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F9CF-31B0-074B-8C34-C246EDCC8927}">
      <dsp:nvSpPr>
        <dsp:cNvPr id="0" name=""/>
        <dsp:cNvSpPr/>
      </dsp:nvSpPr>
      <dsp:spPr>
        <a:xfrm rot="5400000">
          <a:off x="-260243" y="261157"/>
          <a:ext cx="1734959" cy="121447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900" kern="1200" dirty="0"/>
            <a:t>Why</a:t>
          </a:r>
        </a:p>
      </dsp:txBody>
      <dsp:txXfrm rot="-5400000">
        <a:off x="2" y="608149"/>
        <a:ext cx="1214471" cy="520488"/>
      </dsp:txXfrm>
    </dsp:sp>
    <dsp:sp modelId="{FAF79DC0-03B0-4840-A9C6-A3CC5806E0AA}">
      <dsp:nvSpPr>
        <dsp:cNvPr id="0" name=""/>
        <dsp:cNvSpPr/>
      </dsp:nvSpPr>
      <dsp:spPr>
        <a:xfrm rot="5400000">
          <a:off x="3757216" y="-2541831"/>
          <a:ext cx="1127723" cy="6213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85750" lvl="1" indent="-285750" algn="l" defTabSz="12446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800" kern="1200" dirty="0"/>
            <a:t>Creating Context</a:t>
          </a:r>
        </a:p>
        <a:p>
          <a:pPr marL="457200" lvl="2" indent="-228600" algn="l" defTabSz="10668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400" kern="1200" dirty="0"/>
            <a:t>Understanding Business/Market</a:t>
          </a:r>
        </a:p>
      </dsp:txBody>
      <dsp:txXfrm rot="-5400000">
        <a:off x="1214471" y="55965"/>
        <a:ext cx="6158163" cy="1017621"/>
      </dsp:txXfrm>
    </dsp:sp>
    <dsp:sp modelId="{C12A7E4E-F6DD-A04E-873E-49C3B8FD8C1F}">
      <dsp:nvSpPr>
        <dsp:cNvPr id="0" name=""/>
        <dsp:cNvSpPr/>
      </dsp:nvSpPr>
      <dsp:spPr>
        <a:xfrm rot="5400000">
          <a:off x="-260243" y="1803345"/>
          <a:ext cx="1734959" cy="1214471"/>
        </a:xfrm>
        <a:prstGeom prst="chevron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900" kern="1200" dirty="0"/>
            <a:t>What</a:t>
          </a:r>
        </a:p>
      </dsp:txBody>
      <dsp:txXfrm rot="-5400000">
        <a:off x="2" y="2150337"/>
        <a:ext cx="1214471" cy="520488"/>
      </dsp:txXfrm>
    </dsp:sp>
    <dsp:sp modelId="{20232EA0-3471-D44A-ACD0-BA31D6FEE18A}">
      <dsp:nvSpPr>
        <dsp:cNvPr id="0" name=""/>
        <dsp:cNvSpPr/>
      </dsp:nvSpPr>
      <dsp:spPr>
        <a:xfrm rot="5400000">
          <a:off x="3757216" y="-999644"/>
          <a:ext cx="1127723" cy="6213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85750" lvl="1" indent="-285750" algn="l" defTabSz="12446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800" kern="1200" dirty="0"/>
            <a:t>Identify Opportunities</a:t>
          </a:r>
        </a:p>
        <a:p>
          <a:pPr marL="457200" lvl="2" indent="-228600" algn="l" defTabSz="10668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400" kern="1200" dirty="0"/>
            <a:t>Product/Service</a:t>
          </a:r>
        </a:p>
      </dsp:txBody>
      <dsp:txXfrm rot="-5400000">
        <a:off x="1214471" y="1598152"/>
        <a:ext cx="6158163" cy="1017621"/>
      </dsp:txXfrm>
    </dsp:sp>
    <dsp:sp modelId="{3B899999-DC18-3046-8441-B0DDDE6FE4D4}">
      <dsp:nvSpPr>
        <dsp:cNvPr id="0" name=""/>
        <dsp:cNvSpPr/>
      </dsp:nvSpPr>
      <dsp:spPr>
        <a:xfrm rot="5400000">
          <a:off x="-260243" y="3345532"/>
          <a:ext cx="1734959" cy="1214471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900" kern="1200" dirty="0"/>
            <a:t>How</a:t>
          </a:r>
        </a:p>
      </dsp:txBody>
      <dsp:txXfrm rot="-5400000">
        <a:off x="2" y="3692524"/>
        <a:ext cx="1214471" cy="520488"/>
      </dsp:txXfrm>
    </dsp:sp>
    <dsp:sp modelId="{2FF7A1E7-AF4C-F34F-8E60-E0D04B897396}">
      <dsp:nvSpPr>
        <dsp:cNvPr id="0" name=""/>
        <dsp:cNvSpPr/>
      </dsp:nvSpPr>
      <dsp:spPr>
        <a:xfrm rot="5400000">
          <a:off x="3757216" y="542543"/>
          <a:ext cx="1127723" cy="6213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800" kern="1200" dirty="0"/>
            <a:t>Deliver Innovation</a:t>
          </a:r>
        </a:p>
        <a:p>
          <a:pPr marL="285750" lvl="1" indent="-285750" algn="l" defTabSz="12446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800" kern="1200" dirty="0"/>
            <a:t>Technology</a:t>
          </a:r>
        </a:p>
      </dsp:txBody>
      <dsp:txXfrm rot="-5400000">
        <a:off x="1214471" y="3140340"/>
        <a:ext cx="6158163" cy="1017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F9CF-31B0-074B-8C34-C246EDCC8927}">
      <dsp:nvSpPr>
        <dsp:cNvPr id="0" name=""/>
        <dsp:cNvSpPr/>
      </dsp:nvSpPr>
      <dsp:spPr>
        <a:xfrm rot="5400000">
          <a:off x="-267868" y="267868"/>
          <a:ext cx="1785793" cy="125005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Why</a:t>
          </a:r>
        </a:p>
      </dsp:txBody>
      <dsp:txXfrm rot="-5400000">
        <a:off x="2" y="625027"/>
        <a:ext cx="1250055" cy="535738"/>
      </dsp:txXfrm>
    </dsp:sp>
    <dsp:sp modelId="{FAF79DC0-03B0-4840-A9C6-A3CC5806E0AA}">
      <dsp:nvSpPr>
        <dsp:cNvPr id="0" name=""/>
        <dsp:cNvSpPr/>
      </dsp:nvSpPr>
      <dsp:spPr>
        <a:xfrm rot="5400000">
          <a:off x="4979739" y="-3729684"/>
          <a:ext cx="1160765" cy="8620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Creating Context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Understanding Business/Market</a:t>
          </a:r>
        </a:p>
      </dsp:txBody>
      <dsp:txXfrm rot="-5400000">
        <a:off x="1250055" y="56664"/>
        <a:ext cx="8563470" cy="104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35B58-55DF-6C40-B5A7-5CBB558174C3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D2C42-96F6-1244-B696-739BE39F0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3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DBC99-33AB-8B45-8A9F-BE7F36C184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2C42-96F6-1244-B696-739BE39F0A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2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2C42-96F6-1244-B696-739BE39F0AF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1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9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1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7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4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6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2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047-5296-8D41-90F3-F5FC3288AC8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2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F047-5296-8D41-90F3-F5FC3288AC8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C2371-C4EB-BA43-A9BB-8A58E47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3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iris" TargetMode="External"/><Relationship Id="rId2" Type="http://schemas.openxmlformats.org/officeDocument/2006/relationships/hyperlink" Target="https://www.epa.gov/toxics-release-inventory-tri-progra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agentguides.com/" TargetMode="External"/><Relationship Id="rId3" Type="http://schemas.openxmlformats.org/officeDocument/2006/relationships/hyperlink" Target="https://www.acs.org/content/dam/acsorg/greenchemistry/industriainnovation/roundtable/process-mass-intensity-calculation-tool.xls" TargetMode="External"/><Relationship Id="rId7" Type="http://schemas.openxmlformats.org/officeDocument/2006/relationships/hyperlink" Target="https://www.acs.org/content/acs/en/greenchemistry/research-innovation/tools-for-green-chemistry/green-chemistry-innovation-scorecard-calculator.html" TargetMode="External"/><Relationship Id="rId2" Type="http://schemas.openxmlformats.org/officeDocument/2006/relationships/hyperlink" Target="http://learning.chem21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rveys.acs.org/se.ashx?s=04BD76CC0E5496A7" TargetMode="External"/><Relationship Id="rId5" Type="http://schemas.openxmlformats.org/officeDocument/2006/relationships/hyperlink" Target="http://solventguide.gsk.com/" TargetMode="External"/><Relationship Id="rId4" Type="http://schemas.openxmlformats.org/officeDocument/2006/relationships/hyperlink" Target="https://www.acs.org/content/acs/en/greenchemistry/research-innovation/tools-for-green-chemistry/solvent-tool.html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ecd.org/chemicalsafety/risk-assessment/oecd-qsar-toolbox.htm" TargetMode="External"/><Relationship Id="rId3" Type="http://schemas.openxmlformats.org/officeDocument/2006/relationships/hyperlink" Target="http://eiolca.net/" TargetMode="External"/><Relationship Id="rId7" Type="http://schemas.openxmlformats.org/officeDocument/2006/relationships/hyperlink" Target="https://docs.wixstatic.com/ugd/c7d2f6_150fc09c9388456db93874b4a56c6b68.pdf" TargetMode="External"/><Relationship Id="rId2" Type="http://schemas.openxmlformats.org/officeDocument/2006/relationships/hyperlink" Target="http://www.chemspid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eenchem.uoregon.edu/Pages/MapDisplay.php" TargetMode="External"/><Relationship Id="rId5" Type="http://schemas.openxmlformats.org/officeDocument/2006/relationships/hyperlink" Target="https://www.chemsafetypro.com/Topics/CRA/How_to_Use_US_EPA_EPI_Suite_to_Predict_Chemical_Substance_Properties.html" TargetMode="External"/><Relationship Id="rId4" Type="http://schemas.openxmlformats.org/officeDocument/2006/relationships/hyperlink" Target="https://www.chemsafetypro.com/Topics/CRA/ecotox_aquatic_toxicity.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1722784"/>
            <a:ext cx="9144000" cy="42132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28A"/>
                </a:solidFill>
                <a:latin typeface="+mn-lt"/>
              </a:rPr>
              <a:t>From Theory to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56D2F-7CCB-4003-8B17-95D77E1A2D20}"/>
              </a:ext>
            </a:extLst>
          </p:cNvPr>
          <p:cNvSpPr txBox="1"/>
          <p:nvPr/>
        </p:nvSpPr>
        <p:spPr>
          <a:xfrm>
            <a:off x="710350" y="6525717"/>
            <a:ext cx="2162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Image: NASA Earth Observatory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C4FB7-FC8F-4C87-B7E9-6FA1F0662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662" y="2575703"/>
            <a:ext cx="6072373" cy="32286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649" y="5204193"/>
            <a:ext cx="2734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200" dirty="0">
                <a:latin typeface="Times New Roman" charset="0"/>
              </a:rPr>
            </a:br>
            <a:endParaRPr lang="en-US" sz="1200" dirty="0">
              <a:latin typeface="Times New Roman" charset="0"/>
            </a:endParaRPr>
          </a:p>
          <a:p>
            <a:br>
              <a:rPr lang="en-US" sz="1200" dirty="0">
                <a:latin typeface="Times New Roman" charset="0"/>
              </a:rPr>
            </a:br>
            <a:endParaRPr lang="en-US" sz="1200" dirty="0">
              <a:latin typeface="Times New Roman" charset="0"/>
            </a:endParaRPr>
          </a:p>
          <a:p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CENTER </a:t>
            </a:r>
            <a:r>
              <a:rPr lang="en-US" sz="1200" i="1" dirty="0">
                <a:solidFill>
                  <a:srgbClr val="2F2A2B"/>
                </a:solidFill>
                <a:latin typeface="Times New Roman" charset="0"/>
              </a:rPr>
              <a:t>for </a:t>
            </a:r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GREEN CHEMISTRY</a:t>
            </a:r>
          </a:p>
          <a:p>
            <a:r>
              <a:rPr lang="en-US" sz="1200" i="1" dirty="0">
                <a:solidFill>
                  <a:srgbClr val="2F2A2B"/>
                </a:solidFill>
                <a:latin typeface="Times New Roman" charset="0"/>
              </a:rPr>
              <a:t>and </a:t>
            </a:r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GREEN ENGINEERING </a:t>
            </a:r>
            <a:r>
              <a:rPr lang="en-US" sz="1200" i="1" dirty="0">
                <a:solidFill>
                  <a:srgbClr val="2F2A2B"/>
                </a:solidFill>
                <a:latin typeface="Times New Roman" charset="0"/>
              </a:rPr>
              <a:t>at </a:t>
            </a:r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YALE</a:t>
            </a:r>
            <a:endParaRPr lang="en-US" sz="1200" dirty="0">
              <a:solidFill>
                <a:srgbClr val="2F2A2B"/>
              </a:solidFill>
              <a:effectLst/>
              <a:latin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50" y="4446658"/>
            <a:ext cx="1020198" cy="1496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6191" y="5460687"/>
            <a:ext cx="2643612" cy="687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6186" y="4341829"/>
            <a:ext cx="2874547" cy="8623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C733563-5DFB-D84F-866F-3A4C8CE30DE1}"/>
              </a:ext>
            </a:extLst>
          </p:cNvPr>
          <p:cNvSpPr txBox="1">
            <a:spLocks/>
          </p:cNvSpPr>
          <p:nvPr/>
        </p:nvSpPr>
        <p:spPr>
          <a:xfrm>
            <a:off x="743674" y="320448"/>
            <a:ext cx="11246129" cy="1210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rgbClr val="00728A"/>
                </a:solidFill>
                <a:latin typeface="+mn-lt"/>
              </a:rPr>
              <a:t>Yale-UNIDO Train-the-Facilitator Workshop in Green Chemistry</a:t>
            </a:r>
            <a:endParaRPr lang="en-US" sz="4800" b="1" dirty="0">
              <a:solidFill>
                <a:srgbClr val="00728A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FFFBE9-7396-E046-A9CA-8682FD996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" y="2816379"/>
            <a:ext cx="3032234" cy="22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7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408" y="2278053"/>
            <a:ext cx="10249039" cy="346552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b="1" dirty="0">
                <a:latin typeface="+mn-lt"/>
              </a:rPr>
              <a:t>Raw materials extraction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US" sz="1400" b="1" dirty="0">
              <a:latin typeface="+mn-lt"/>
            </a:endParaRPr>
          </a:p>
          <a:p>
            <a:pPr marL="415925" indent="-271463">
              <a:lnSpc>
                <a:spcPct val="124000"/>
              </a:lnSpc>
              <a:spcBef>
                <a:spcPts val="0"/>
              </a:spcBef>
            </a:pPr>
            <a:r>
              <a:rPr lang="en-US" sz="2600" dirty="0">
                <a:latin typeface="+mn-lt"/>
              </a:rPr>
              <a:t>Production of waste and energy consumption during raw material extraction</a:t>
            </a:r>
          </a:p>
          <a:p>
            <a:pPr marL="415925" indent="-271463">
              <a:lnSpc>
                <a:spcPct val="124000"/>
              </a:lnSpc>
              <a:spcBef>
                <a:spcPts val="0"/>
              </a:spcBef>
            </a:pPr>
            <a:r>
              <a:rPr lang="en-US" sz="2600" dirty="0">
                <a:latin typeface="+mn-lt"/>
              </a:rPr>
              <a:t>Social conditions/impact</a:t>
            </a:r>
          </a:p>
          <a:p>
            <a:pPr marL="415925" indent="-271463">
              <a:lnSpc>
                <a:spcPct val="124000"/>
              </a:lnSpc>
              <a:spcBef>
                <a:spcPts val="0"/>
              </a:spcBef>
            </a:pPr>
            <a:r>
              <a:rPr lang="en-US" sz="2600" dirty="0">
                <a:latin typeface="+mn-lt"/>
              </a:rPr>
              <a:t>Resource depletion</a:t>
            </a:r>
          </a:p>
          <a:p>
            <a:pPr marL="415925" indent="-271463">
              <a:lnSpc>
                <a:spcPct val="124000"/>
              </a:lnSpc>
              <a:spcBef>
                <a:spcPts val="0"/>
              </a:spcBef>
            </a:pPr>
            <a:r>
              <a:rPr lang="en-US" sz="2600" dirty="0">
                <a:latin typeface="+mn-lt"/>
              </a:rPr>
              <a:t>High impact materials: rare/precious metals, natural extracts (perfume ingredients), </a:t>
            </a:r>
            <a:r>
              <a:rPr lang="en-US" sz="2600" dirty="0" err="1">
                <a:latin typeface="+mn-lt"/>
              </a:rPr>
              <a:t>etc</a:t>
            </a:r>
            <a:endParaRPr lang="en-US" sz="2600" dirty="0">
              <a:latin typeface="+mn-lt"/>
            </a:endParaRPr>
          </a:p>
          <a:p>
            <a:pPr marL="415925" indent="-271463">
              <a:lnSpc>
                <a:spcPct val="124000"/>
              </a:lnSpc>
              <a:spcBef>
                <a:spcPts val="0"/>
              </a:spcBef>
            </a:pPr>
            <a:r>
              <a:rPr lang="en-US" sz="2600" dirty="0">
                <a:latin typeface="+mn-lt"/>
              </a:rPr>
              <a:t>Transportation of raw materials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8" name="Chevron 7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828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4" y="2015191"/>
            <a:ext cx="10479353" cy="4695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B050"/>
                </a:solidFill>
                <a:latin typeface="+mn-lt"/>
              </a:rPr>
              <a:t>Design strategy for raw materials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Reduce the hazard for the materials used: avoid materials that are persistent, </a:t>
            </a:r>
            <a:r>
              <a:rPr lang="en-US" sz="2000" dirty="0" err="1">
                <a:latin typeface="+mn-lt"/>
              </a:rPr>
              <a:t>bioacummulative</a:t>
            </a:r>
            <a:r>
              <a:rPr lang="en-US" sz="2000" dirty="0">
                <a:latin typeface="+mn-lt"/>
              </a:rPr>
              <a:t>, have high toxicity profile</a:t>
            </a: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Use renewable materials like carbohydrates, lipids, biopolymers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Use recycled materials or materials from the waste stream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Reduce the number of raw materials used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Minimize transportation (locally sourced, or manufacturing shifted onsite)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Avoid materials that generate a lot of waste or are energy intensive</a:t>
            </a:r>
          </a:p>
          <a:p>
            <a:pPr marL="415925" indent="-198438">
              <a:spcBef>
                <a:spcPts val="600"/>
              </a:spcBef>
            </a:pPr>
            <a:r>
              <a:rPr lang="en-US" sz="2000" dirty="0">
                <a:latin typeface="+mn-lt"/>
              </a:rPr>
              <a:t>Avoid materials produced in environmentally damaging way</a:t>
            </a:r>
          </a:p>
        </p:txBody>
      </p:sp>
      <p:sp>
        <p:nvSpPr>
          <p:cNvPr id="22" name="Double Bracket 21"/>
          <p:cNvSpPr/>
          <p:nvPr/>
        </p:nvSpPr>
        <p:spPr>
          <a:xfrm>
            <a:off x="1619794" y="3234357"/>
            <a:ext cx="9496696" cy="1096136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17119" y="3164691"/>
            <a:ext cx="9181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BIOWIN or PBT Profiler (http://</a:t>
            </a:r>
            <a:r>
              <a:rPr lang="en-US" dirty="0" err="1"/>
              <a:t>www.pbtprofiler.net</a:t>
            </a:r>
            <a:r>
              <a:rPr lang="en-US" dirty="0"/>
              <a:t>/</a:t>
            </a:r>
            <a:r>
              <a:rPr lang="en-US" dirty="0" err="1"/>
              <a:t>default.asp</a:t>
            </a:r>
            <a:r>
              <a:rPr lang="en-US" dirty="0"/>
              <a:t>) for persistence/degradation and </a:t>
            </a:r>
            <a:r>
              <a:rPr lang="en-US" dirty="0" err="1"/>
              <a:t>bioconcentration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ChemHAT</a:t>
            </a:r>
            <a:r>
              <a:rPr lang="en-US" dirty="0"/>
              <a:t>, </a:t>
            </a:r>
            <a:r>
              <a:rPr lang="en-US" dirty="0" err="1"/>
              <a:t>Protox</a:t>
            </a:r>
            <a:r>
              <a:rPr lang="en-US" dirty="0"/>
              <a:t>, </a:t>
            </a:r>
            <a:r>
              <a:rPr lang="en-US" dirty="0" err="1"/>
              <a:t>ChemSpider</a:t>
            </a:r>
            <a:r>
              <a:rPr lang="en-US" dirty="0"/>
              <a:t> for toxicity profile</a:t>
            </a:r>
          </a:p>
          <a:p>
            <a:r>
              <a:rPr lang="en-US" dirty="0" err="1"/>
              <a:t>EcoSAR</a:t>
            </a:r>
            <a:r>
              <a:rPr lang="en-US" dirty="0"/>
              <a:t> (not discussed) for </a:t>
            </a:r>
            <a:r>
              <a:rPr lang="en-US" dirty="0" err="1"/>
              <a:t>ecotoxicity</a:t>
            </a:r>
            <a:endParaRPr lang="en-US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2" name="Chevron 11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21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162" y="2500313"/>
            <a:ext cx="9658351" cy="3286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Manufacturing</a:t>
            </a:r>
          </a:p>
          <a:p>
            <a:pPr marL="471488" indent="-200025">
              <a:spcBef>
                <a:spcPts val="2200"/>
              </a:spcBef>
            </a:pPr>
            <a:r>
              <a:rPr lang="en-US" sz="2400" dirty="0">
                <a:latin typeface="+mn-lt"/>
              </a:rPr>
              <a:t>Possibly the greatest impact</a:t>
            </a:r>
          </a:p>
          <a:p>
            <a:pPr marL="471488" indent="-200025">
              <a:spcBef>
                <a:spcPts val="2200"/>
              </a:spcBef>
            </a:pPr>
            <a:r>
              <a:rPr lang="en-US" sz="2400" dirty="0">
                <a:latin typeface="+mn-lt"/>
              </a:rPr>
              <a:t>Extensive processing that uses energy and produces a large volume of waste</a:t>
            </a:r>
          </a:p>
          <a:p>
            <a:pPr marL="471488" indent="-200025">
              <a:spcBef>
                <a:spcPts val="2200"/>
              </a:spcBef>
            </a:pPr>
            <a:r>
              <a:rPr lang="en-US" sz="2400" dirty="0">
                <a:latin typeface="+mn-lt"/>
              </a:rPr>
              <a:t>Examples include consumer products and chemicals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98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960" y="2059795"/>
            <a:ext cx="10515600" cy="4683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Design strategy for manufacturing</a:t>
            </a:r>
          </a:p>
          <a:p>
            <a:pPr marL="525463" indent="-254000">
              <a:spcBef>
                <a:spcPts val="600"/>
              </a:spcBef>
            </a:pPr>
            <a:r>
              <a:rPr lang="en-US" sz="2000" dirty="0">
                <a:latin typeface="+mn-lt"/>
              </a:rPr>
              <a:t>Improve energy efficiency of the process</a:t>
            </a:r>
          </a:p>
          <a:p>
            <a:pPr marL="525463" indent="-254000">
              <a:spcBef>
                <a:spcPts val="600"/>
              </a:spcBef>
            </a:pPr>
            <a:r>
              <a:rPr lang="en-US" sz="2000" dirty="0">
                <a:latin typeface="+mn-lt"/>
              </a:rPr>
              <a:t>Use technologies which minimize production of waste and emissions</a:t>
            </a:r>
          </a:p>
          <a:p>
            <a:pPr marL="525463" indent="-254000">
              <a:spcBef>
                <a:spcPts val="600"/>
              </a:spcBef>
            </a:pPr>
            <a:r>
              <a:rPr lang="en-US" sz="2000" dirty="0">
                <a:latin typeface="+mn-lt"/>
              </a:rPr>
              <a:t>Use renewable energy</a:t>
            </a:r>
          </a:p>
          <a:p>
            <a:pPr marL="525463" indent="-254000">
              <a:spcBef>
                <a:spcPts val="600"/>
              </a:spcBef>
            </a:pPr>
            <a:r>
              <a:rPr lang="en-US" sz="2000" dirty="0">
                <a:latin typeface="+mn-lt"/>
              </a:rPr>
              <a:t>Avoid hazardous process and auxiliary materials (use safer solvents)</a:t>
            </a: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endParaRPr lang="en-US" sz="2200" dirty="0">
              <a:latin typeface="+mn-lt"/>
            </a:endParaRPr>
          </a:p>
          <a:p>
            <a:pPr marL="525463" indent="-254000">
              <a:spcBef>
                <a:spcPts val="600"/>
              </a:spcBef>
            </a:pPr>
            <a:r>
              <a:rPr lang="en-US" sz="2000" dirty="0">
                <a:latin typeface="+mn-lt"/>
              </a:rPr>
              <a:t>Recycle process materials (solvents/water)</a:t>
            </a:r>
          </a:p>
          <a:p>
            <a:pPr marL="525463" indent="-254000">
              <a:spcBef>
                <a:spcPts val="600"/>
              </a:spcBef>
            </a:pPr>
            <a:r>
              <a:rPr lang="en-US" sz="2000" dirty="0">
                <a:latin typeface="+mn-lt"/>
              </a:rPr>
              <a:t>Choose disposal to minimize environmental impact</a:t>
            </a:r>
          </a:p>
          <a:p>
            <a:pPr marL="525463" indent="-254000">
              <a:spcBef>
                <a:spcPts val="600"/>
              </a:spcBef>
            </a:pPr>
            <a:r>
              <a:rPr lang="en-US" sz="2000" dirty="0"/>
              <a:t>Use waste as a feedstock for another process</a:t>
            </a:r>
          </a:p>
        </p:txBody>
      </p:sp>
      <p:sp>
        <p:nvSpPr>
          <p:cNvPr id="10" name="Double Bracket 9"/>
          <p:cNvSpPr/>
          <p:nvPr/>
        </p:nvSpPr>
        <p:spPr>
          <a:xfrm>
            <a:off x="1947593" y="3996737"/>
            <a:ext cx="9065623" cy="1260359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3315" y="3893024"/>
            <a:ext cx="8984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solvent selection guides for better solvent alternative</a:t>
            </a:r>
          </a:p>
          <a:p>
            <a:r>
              <a:rPr lang="en-US" dirty="0"/>
              <a:t>Identify chemicals of concern: Toxic Release Inventory  (</a:t>
            </a:r>
            <a:r>
              <a:rPr lang="en-US" dirty="0">
                <a:hlinkClick r:id="rId2"/>
              </a:rPr>
              <a:t>https://www.epa.gov/toxics-release-inventory-tri-program</a:t>
            </a:r>
            <a:r>
              <a:rPr lang="en-US" dirty="0"/>
              <a:t>)</a:t>
            </a:r>
          </a:p>
          <a:p>
            <a:r>
              <a:rPr lang="en-US" dirty="0"/>
              <a:t>Use IRIS (</a:t>
            </a:r>
            <a:r>
              <a:rPr lang="en-US" dirty="0">
                <a:hlinkClick r:id="rId3"/>
              </a:rPr>
              <a:t>https://www.epa.gov/iris</a:t>
            </a:r>
            <a:r>
              <a:rPr lang="en-US" dirty="0"/>
              <a:t> ) to check human health effect from chemical exposure</a:t>
            </a:r>
          </a:p>
          <a:p>
            <a:r>
              <a:rPr lang="en-US" dirty="0"/>
              <a:t>Atom economy, E-factor for reaction performance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2" name="Chevron 11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70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81118" y="2342754"/>
            <a:ext cx="9791697" cy="2929322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+mn-lt"/>
              </a:rPr>
              <a:t>Distribution</a:t>
            </a:r>
            <a:endParaRPr lang="en-US" b="1" dirty="0"/>
          </a:p>
          <a:p>
            <a:pPr marL="525463" indent="-254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Products which are transported over long distances, are heavy and require a lot of packaging</a:t>
            </a:r>
          </a:p>
          <a:p>
            <a:pPr marL="982663" lvl="1" indent="-254000">
              <a:lnSpc>
                <a:spcPct val="114000"/>
              </a:lnSpc>
              <a:spcBef>
                <a:spcPts val="0"/>
              </a:spcBef>
            </a:pPr>
            <a:r>
              <a:rPr lang="en-US" dirty="0">
                <a:latin typeface="+mn-lt"/>
              </a:rPr>
              <a:t>Example includes fresh out of season vegetables shipped to locations around the world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2" name="Chevron 11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42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834" y="2301291"/>
            <a:ext cx="10091738" cy="3528012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Design strategy for distribution</a:t>
            </a:r>
          </a:p>
          <a:p>
            <a:pPr marL="731520" indent="-365760">
              <a:lnSpc>
                <a:spcPct val="114000"/>
              </a:lnSpc>
              <a:spcBef>
                <a:spcPts val="600"/>
              </a:spcBef>
            </a:pPr>
            <a:r>
              <a:rPr lang="en-US" sz="2400" dirty="0">
                <a:latin typeface="+mn-lt"/>
              </a:rPr>
              <a:t>Minimize packaging per unit of service</a:t>
            </a:r>
          </a:p>
          <a:p>
            <a:pPr marL="731520" indent="-365760">
              <a:lnSpc>
                <a:spcPct val="114000"/>
              </a:lnSpc>
              <a:spcBef>
                <a:spcPts val="600"/>
              </a:spcBef>
            </a:pPr>
            <a:r>
              <a:rPr lang="en-US" sz="2400" dirty="0">
                <a:latin typeface="+mn-lt"/>
              </a:rPr>
              <a:t>Use returnable packaging</a:t>
            </a:r>
          </a:p>
          <a:p>
            <a:pPr marL="731520" indent="-365760">
              <a:lnSpc>
                <a:spcPct val="114000"/>
              </a:lnSpc>
              <a:spcBef>
                <a:spcPts val="600"/>
              </a:spcBef>
            </a:pPr>
            <a:r>
              <a:rPr lang="en-US" sz="2400" dirty="0">
                <a:latin typeface="+mn-lt"/>
              </a:rPr>
              <a:t>Avoid PVC and use packaging from renewable feedstocks</a:t>
            </a:r>
          </a:p>
          <a:p>
            <a:pPr marL="731520" indent="-365760">
              <a:lnSpc>
                <a:spcPct val="114000"/>
              </a:lnSpc>
              <a:spcBef>
                <a:spcPts val="600"/>
              </a:spcBef>
            </a:pPr>
            <a:r>
              <a:rPr lang="en-US" sz="2400" dirty="0">
                <a:latin typeface="+mn-lt"/>
              </a:rPr>
              <a:t>Manufacture product at the point of use</a:t>
            </a:r>
          </a:p>
          <a:p>
            <a:pPr marL="731520" indent="-365760">
              <a:lnSpc>
                <a:spcPct val="114000"/>
              </a:lnSpc>
              <a:spcBef>
                <a:spcPts val="600"/>
              </a:spcBef>
            </a:pPr>
            <a:r>
              <a:rPr lang="en-US" sz="2400" dirty="0">
                <a:latin typeface="+mn-lt"/>
              </a:rPr>
              <a:t>Use a lower impact transportation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03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824" y="2399913"/>
            <a:ext cx="9534518" cy="2900752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b="1" dirty="0">
                <a:latin typeface="+mn-lt"/>
              </a:rPr>
              <a:t>Use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Products that are inherently safe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Products with high durability that go through many cycles</a:t>
            </a:r>
          </a:p>
          <a:p>
            <a:pPr marL="928688" lvl="1" indent="-273050">
              <a:lnSpc>
                <a:spcPct val="114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Examples include cars, laser printers and dishwashers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821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119" y="2288743"/>
            <a:ext cx="9634532" cy="3712004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B050"/>
                </a:solidFill>
                <a:latin typeface="+mn-lt"/>
              </a:rPr>
              <a:t>Design strategy for use</a:t>
            </a:r>
          </a:p>
          <a:p>
            <a:pPr marL="415925" indent="-25400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Minimize energy efficiency per unit of service</a:t>
            </a:r>
          </a:p>
          <a:p>
            <a:pPr marL="415925" indent="-25400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Can the product be made safer for a human and environment?</a:t>
            </a:r>
          </a:p>
          <a:p>
            <a:pPr marL="415925" indent="-25400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Can the amount of product be automated to avoid losses of product?</a:t>
            </a:r>
          </a:p>
          <a:p>
            <a:pPr marL="415925" indent="-25400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Design out waste and emissions in use or make it environmentally benign</a:t>
            </a:r>
          </a:p>
          <a:p>
            <a:pPr marL="415925" indent="-25400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Minimize auxiliary processes and make materials renewable and recyclable</a:t>
            </a:r>
          </a:p>
          <a:p>
            <a:pPr marL="415925" indent="-25400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Collect and recycle waste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en-US" sz="2400" b="1" dirty="0">
              <a:latin typeface="+mn-lt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en-US" sz="2400" b="1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092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6" y="2433367"/>
            <a:ext cx="8763000" cy="2626894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b="1" dirty="0">
                <a:latin typeface="+mn-lt"/>
              </a:rPr>
              <a:t>Disposal (End-of-Life)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sz="2400" dirty="0">
                <a:latin typeface="+mn-lt"/>
              </a:rPr>
              <a:t>Products that are toxic or persistent are hard to dispose</a:t>
            </a:r>
          </a:p>
          <a:p>
            <a:pPr marL="928688" lvl="1" indent="-27305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Example includes batteries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491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122" y="2265050"/>
            <a:ext cx="9863131" cy="420191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Design strategy for disposal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Design so that manufacturer can recover and reuse the product at end of life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Design for easy disassembly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Can the individual components be recycled at the end of life?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Avoid harmful substances that could be released at end of life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Ensure that a toxic substance can be easily extracted from the product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sz="2200" dirty="0">
                <a:latin typeface="+mn-lt"/>
              </a:rPr>
              <a:t>Design materials that are biodegradable and compostable</a:t>
            </a:r>
          </a:p>
          <a:p>
            <a:pPr marL="471488" indent="-273050">
              <a:lnSpc>
                <a:spcPct val="114000"/>
              </a:lnSpc>
              <a:spcBef>
                <a:spcPts val="600"/>
              </a:spcBef>
            </a:pPr>
            <a:r>
              <a:rPr lang="en-US" sz="2200" dirty="0"/>
              <a:t>Consumer information on recycling streams and means.</a:t>
            </a:r>
            <a:endParaRPr lang="en-US" sz="2200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0143" y="291384"/>
            <a:ext cx="1214472" cy="1734959"/>
            <a:chOff x="1" y="3085288"/>
            <a:chExt cx="1214472" cy="1734959"/>
          </a:xfrm>
        </p:grpSpPr>
        <p:sp>
          <p:nvSpPr>
            <p:cNvPr id="11" name="Chevron 10"/>
            <p:cNvSpPr/>
            <p:nvPr/>
          </p:nvSpPr>
          <p:spPr>
            <a:xfrm rot="5400000">
              <a:off x="-260243" y="3345532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3692524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How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5764" y="335988"/>
            <a:ext cx="6213214" cy="1127723"/>
            <a:chOff x="1214471" y="3085288"/>
            <a:chExt cx="6213214" cy="1127723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57216" y="542543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1214471" y="3140340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Deliver Innovation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108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4221CC-BEBC-4283-B0AD-C9ED7755C0E8}"/>
              </a:ext>
            </a:extLst>
          </p:cNvPr>
          <p:cNvSpPr txBox="1"/>
          <p:nvPr/>
        </p:nvSpPr>
        <p:spPr>
          <a:xfrm>
            <a:off x="1333670" y="1453455"/>
            <a:ext cx="7205045" cy="485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2600" dirty="0"/>
              <a:t>Implementation: Why, What, and How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2600" dirty="0"/>
              <a:t>Understanding Context</a:t>
            </a:r>
          </a:p>
          <a:p>
            <a:pPr marL="971550" lvl="1" indent="-51435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/>
              <a:t>Green Chemistry in the Marketplace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2800" dirty="0"/>
              <a:t>Identifying Opportunities</a:t>
            </a:r>
          </a:p>
          <a:p>
            <a:pPr marL="971550" lvl="1" indent="-51435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/>
              <a:t>Life Cycle and Green Chemistry Principles as a Guide to Finding Opportunity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2800" dirty="0"/>
              <a:t>Delivering Innovation</a:t>
            </a:r>
          </a:p>
          <a:p>
            <a:pPr marL="971550" lvl="1" indent="-51435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/>
              <a:t>Green Chemistry Strategies at All Stages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2800" dirty="0"/>
              <a:t>Green Chemistry Assessment Tool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2800" dirty="0"/>
              <a:t>How to Proceed: Moving Forward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3785992" y="227851"/>
            <a:ext cx="4620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/>
              <a:t>Topics To Be Covered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70778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76" y="1770761"/>
            <a:ext cx="9726549" cy="435133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Based on the life cycle, assess the overall improvement to the process/technology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Identify if any tradeoffs were made between green chemistry principles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739707" y="242139"/>
            <a:ext cx="2712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819603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8" y="1654169"/>
            <a:ext cx="10220317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b="1" dirty="0">
                <a:latin typeface="+mn-lt"/>
              </a:rPr>
              <a:t>International Flavors &amp; Fragrances </a:t>
            </a:r>
            <a:r>
              <a:rPr lang="en-US" b="1" dirty="0" err="1">
                <a:latin typeface="+mn-lt"/>
              </a:rPr>
              <a:t>Inc</a:t>
            </a:r>
            <a:r>
              <a:rPr lang="en-US" b="1" dirty="0">
                <a:latin typeface="+mn-lt"/>
              </a:rPr>
              <a:t> (IFF)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US" sz="1000" b="1" dirty="0">
              <a:latin typeface="+mn-lt"/>
            </a:endParaRPr>
          </a:p>
          <a:p>
            <a:pPr marL="471488" indent="-273050"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International company employing ~7000 people with manufacturing facilities in 35 countries and current market of $10 billion.</a:t>
            </a:r>
          </a:p>
          <a:p>
            <a:pPr marL="471488" indent="-273050">
              <a:lnSpc>
                <a:spcPct val="114000"/>
              </a:lnSpc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471488" indent="-273050"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In Vision 2020, they committed to embed sustainability in the company culture and develop a measurable metrics which will support triple bottom line. </a:t>
            </a:r>
          </a:p>
          <a:p>
            <a:pPr marL="471488" indent="-273050">
              <a:lnSpc>
                <a:spcPct val="114000"/>
              </a:lnSpc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471488" indent="-273050"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As a part of this initiative they developed a Green Chemistry Assessment tool, to track their progress.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97508" y="242139"/>
            <a:ext cx="7797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How do Others Track Their Success?</a:t>
            </a:r>
          </a:p>
        </p:txBody>
      </p:sp>
    </p:spTree>
    <p:extLst>
      <p:ext uri="{BB962C8B-B14F-4D97-AF65-F5344CB8AC3E}">
        <p14:creationId xmlns:p14="http://schemas.microsoft.com/office/powerpoint/2010/main" val="1011280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332" y="1439532"/>
            <a:ext cx="9458318" cy="435133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endParaRPr lang="en-US" sz="2400" dirty="0"/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+mn-lt"/>
              </a:rPr>
              <a:t>Internal, easy to apply, uniform and standardized method of analyzing safety, health and environmental impact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+mn-lt"/>
              </a:rPr>
              <a:t>Distributed and accepted by scientists and staff across the globe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+mn-lt"/>
              </a:rPr>
              <a:t>Sharable with technical and non-technical experts, senior managers, customers and other stakeholders within IFF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422986" y="227851"/>
            <a:ext cx="734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Green Chemistry 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1454828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662772"/>
            <a:ext cx="4614862" cy="435133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200" dirty="0">
                <a:latin typeface="+mn-lt"/>
              </a:rPr>
              <a:t>Each Green Chemistry principle has a scoring system to improve process, operations and products with the purpose of having a positive impact on TBL</a:t>
            </a:r>
          </a:p>
          <a:p>
            <a:pPr>
              <a:lnSpc>
                <a:spcPct val="114000"/>
              </a:lnSpc>
            </a:pPr>
            <a:r>
              <a:rPr lang="en-US" sz="2200" dirty="0">
                <a:latin typeface="+mn-lt"/>
              </a:rPr>
              <a:t>Score for each principle ranges from 0 (worst) to 5 (best)</a:t>
            </a:r>
          </a:p>
          <a:p>
            <a:pPr>
              <a:lnSpc>
                <a:spcPct val="114000"/>
              </a:lnSpc>
            </a:pPr>
            <a:r>
              <a:rPr lang="en-US" sz="2200" dirty="0">
                <a:latin typeface="+mn-lt"/>
              </a:rPr>
              <a:t>*Results are presented in the radar chart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536679"/>
              </p:ext>
            </p:extLst>
          </p:nvPr>
        </p:nvGraphicFramePr>
        <p:xfrm>
          <a:off x="5584117" y="1296459"/>
          <a:ext cx="6479291" cy="535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8305" y="6430126"/>
            <a:ext cx="847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Scoring is relative and specifically developed for IFF products. It is not shared publically.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5224038" y="227851"/>
            <a:ext cx="1743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Scoring</a:t>
            </a:r>
          </a:p>
        </p:txBody>
      </p:sp>
    </p:spTree>
    <p:extLst>
      <p:ext uri="{BB962C8B-B14F-4D97-AF65-F5344CB8AC3E}">
        <p14:creationId xmlns:p14="http://schemas.microsoft.com/office/powerpoint/2010/main" val="82958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0" y="1782761"/>
            <a:ext cx="5329518" cy="4351338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latin typeface="+mn-lt"/>
              </a:rPr>
              <a:t>While IFF uses the scoring system internally, their guidelines may be useful for other companies</a:t>
            </a:r>
          </a:p>
          <a:p>
            <a:pPr lvl="1">
              <a:lnSpc>
                <a:spcPct val="114000"/>
              </a:lnSpc>
              <a:spcBef>
                <a:spcPts val="1700"/>
              </a:spcBef>
            </a:pPr>
            <a:r>
              <a:rPr lang="en-US" sz="2200" dirty="0">
                <a:latin typeface="+mn-lt"/>
              </a:rPr>
              <a:t>If a process generates hazardous waste, it is assigned 0 </a:t>
            </a:r>
          </a:p>
          <a:p>
            <a:pPr lvl="1">
              <a:lnSpc>
                <a:spcPct val="114000"/>
              </a:lnSpc>
              <a:spcBef>
                <a:spcPts val="1700"/>
              </a:spcBef>
            </a:pPr>
            <a:r>
              <a:rPr lang="en-US" sz="2200" dirty="0">
                <a:latin typeface="+mn-lt"/>
              </a:rPr>
              <a:t>If the process has over 80% </a:t>
            </a:r>
            <a:r>
              <a:rPr lang="en-US" sz="2200" dirty="0"/>
              <a:t>atom economy</a:t>
            </a:r>
            <a:r>
              <a:rPr lang="en-US" sz="2200" dirty="0">
                <a:latin typeface="+mn-lt"/>
              </a:rPr>
              <a:t>, then it is assigned 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5224038" y="242139"/>
            <a:ext cx="1743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Scoring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956393"/>
              </p:ext>
            </p:extLst>
          </p:nvPr>
        </p:nvGraphicFramePr>
        <p:xfrm>
          <a:off x="5712709" y="1296459"/>
          <a:ext cx="6479291" cy="535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5022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75" y="1481687"/>
            <a:ext cx="9615488" cy="489530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4600" dirty="0">
                <a:latin typeface="+mn-lt"/>
              </a:rPr>
              <a:t>Fragrance aroma used in perfumery applications such as personal care and fine fragrances.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endParaRPr lang="en-US" dirty="0">
              <a:latin typeface="+mn-lt"/>
            </a:endParaRP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600" b="1" dirty="0">
                <a:latin typeface="+mn-lt"/>
              </a:rPr>
              <a:t>New synthesis includes: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+mn-lt"/>
              </a:rPr>
              <a:t>Environmental Benefits</a:t>
            </a:r>
          </a:p>
          <a:p>
            <a:pPr marL="571500" indent="-214313">
              <a:lnSpc>
                <a:spcPct val="134000"/>
              </a:lnSpc>
              <a:spcBef>
                <a:spcPts val="0"/>
              </a:spcBef>
            </a:pPr>
            <a:r>
              <a:rPr lang="en-US" sz="3800" dirty="0">
                <a:latin typeface="+mn-lt"/>
              </a:rPr>
              <a:t>Improvement in mass efficiency from 25 </a:t>
            </a:r>
            <a:r>
              <a:rPr lang="en-US" sz="3800" dirty="0"/>
              <a:t>to </a:t>
            </a:r>
            <a:r>
              <a:rPr lang="en-US" sz="3800" dirty="0">
                <a:latin typeface="+mn-lt"/>
              </a:rPr>
              <a:t>85%</a:t>
            </a:r>
          </a:p>
          <a:p>
            <a:pPr marL="571500" indent="-214313">
              <a:lnSpc>
                <a:spcPct val="134000"/>
              </a:lnSpc>
              <a:spcBef>
                <a:spcPts val="0"/>
              </a:spcBef>
            </a:pPr>
            <a:r>
              <a:rPr lang="en-US" sz="3800" dirty="0">
                <a:latin typeface="+mn-lt"/>
              </a:rPr>
              <a:t>Chemical waste elimination up to 80%</a:t>
            </a:r>
          </a:p>
          <a:p>
            <a:pPr marL="571500" indent="-214313">
              <a:lnSpc>
                <a:spcPct val="134000"/>
              </a:lnSpc>
              <a:spcBef>
                <a:spcPts val="0"/>
              </a:spcBef>
            </a:pPr>
            <a:r>
              <a:rPr lang="en-US" sz="3800" dirty="0">
                <a:latin typeface="+mn-lt"/>
              </a:rPr>
              <a:t>Improved worker safety in reduction of hazardous waste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endParaRPr lang="en-US" b="1" dirty="0">
              <a:latin typeface="+mn-lt"/>
            </a:endParaRP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+mn-lt"/>
              </a:rPr>
              <a:t>Economic benefits</a:t>
            </a:r>
          </a:p>
          <a:p>
            <a:pPr marL="571500" indent="-214313">
              <a:lnSpc>
                <a:spcPct val="134000"/>
              </a:lnSpc>
              <a:spcBef>
                <a:spcPts val="0"/>
              </a:spcBef>
            </a:pPr>
            <a:r>
              <a:rPr lang="en-US" sz="3800" dirty="0">
                <a:latin typeface="+mn-lt"/>
              </a:rPr>
              <a:t>94</a:t>
            </a:r>
            <a:r>
              <a:rPr lang="en-US" sz="3800" dirty="0"/>
              <a:t>% reduction in energy cost</a:t>
            </a:r>
          </a:p>
          <a:p>
            <a:pPr marL="571500" indent="-214313">
              <a:lnSpc>
                <a:spcPct val="134000"/>
              </a:lnSpc>
              <a:spcBef>
                <a:spcPts val="0"/>
              </a:spcBef>
            </a:pPr>
            <a:r>
              <a:rPr lang="en-US" sz="3800" dirty="0"/>
              <a:t>Greater efficiency leading to lower costs for chemical resources</a:t>
            </a:r>
          </a:p>
          <a:p>
            <a:pPr marL="571500" indent="-214313">
              <a:lnSpc>
                <a:spcPct val="134000"/>
              </a:lnSpc>
              <a:spcBef>
                <a:spcPts val="0"/>
              </a:spcBef>
            </a:pPr>
            <a:r>
              <a:rPr lang="en-US" sz="3800" dirty="0"/>
              <a:t>Reduction for capital cost for equipment</a:t>
            </a:r>
          </a:p>
          <a:p>
            <a:pPr marL="571500" indent="-214313">
              <a:lnSpc>
                <a:spcPct val="134000"/>
              </a:lnSpc>
              <a:spcBef>
                <a:spcPts val="0"/>
              </a:spcBef>
            </a:pPr>
            <a:r>
              <a:rPr lang="en-US" sz="3800" dirty="0"/>
              <a:t>Reduction of technical failures during scale-up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7107" y="5715211"/>
            <a:ext cx="29166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/>
              <a:t>2 reaction steps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3845781" y="227851"/>
            <a:ext cx="4500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Synthesis of </a:t>
            </a:r>
            <a:r>
              <a:rPr lang="en-US" sz="4000" b="1" dirty="0" err="1"/>
              <a:t>Veridan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78260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052" y="2466619"/>
            <a:ext cx="7210856" cy="4106373"/>
          </a:xfrm>
        </p:spPr>
        <p:txBody>
          <a:bodyPr>
            <a:normAutofit fontScale="77500" lnSpcReduction="20000"/>
          </a:bodyPr>
          <a:lstStyle/>
          <a:p>
            <a:pPr marL="512064" indent="-274320">
              <a:lnSpc>
                <a:spcPct val="13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latin typeface="+mn-lt"/>
              </a:rPr>
              <a:t>Prevent waste (3</a:t>
            </a:r>
            <a:r>
              <a:rPr lang="en-US" sz="2600" dirty="0">
                <a:latin typeface="+mn-lt"/>
                <a:sym typeface="Wingdings"/>
              </a:rPr>
              <a:t>4)</a:t>
            </a:r>
          </a:p>
          <a:p>
            <a:pPr marL="914400" lvl="1" indent="-182880">
              <a:lnSpc>
                <a:spcPct val="134000"/>
              </a:lnSpc>
              <a:spcBef>
                <a:spcPts val="0"/>
              </a:spcBef>
            </a:pPr>
            <a:r>
              <a:rPr lang="en-US" sz="2200" dirty="0">
                <a:latin typeface="+mn-lt"/>
                <a:sym typeface="Wingdings"/>
              </a:rPr>
              <a:t>High, non-hazardous waste was reduced by 50 tons</a:t>
            </a:r>
          </a:p>
          <a:p>
            <a:pPr marL="512064" indent="-274320">
              <a:lnSpc>
                <a:spcPct val="13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latin typeface="+mn-lt"/>
                <a:sym typeface="Wingdings"/>
              </a:rPr>
              <a:t>Atom economy (34)</a:t>
            </a:r>
          </a:p>
          <a:p>
            <a:pPr marL="914400" lvl="1" indent="-182880">
              <a:lnSpc>
                <a:spcPct val="134000"/>
              </a:lnSpc>
              <a:spcBef>
                <a:spcPts val="0"/>
              </a:spcBef>
            </a:pPr>
            <a:r>
              <a:rPr lang="en-US" sz="2200" dirty="0">
                <a:latin typeface="+mn-lt"/>
                <a:sym typeface="Wingdings"/>
              </a:rPr>
              <a:t>Yield increased by 10%</a:t>
            </a:r>
          </a:p>
          <a:p>
            <a:pPr marL="512064" indent="-274320">
              <a:lnSpc>
                <a:spcPct val="13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latin typeface="+mn-lt"/>
                <a:sym typeface="Wingdings"/>
              </a:rPr>
              <a:t>Less hazardous synthesis (14)</a:t>
            </a:r>
          </a:p>
          <a:p>
            <a:pPr marL="914400" lvl="1" indent="-182880">
              <a:lnSpc>
                <a:spcPct val="134000"/>
              </a:lnSpc>
              <a:spcBef>
                <a:spcPts val="0"/>
              </a:spcBef>
            </a:pPr>
            <a:r>
              <a:rPr lang="en-US" sz="2200" dirty="0">
                <a:latin typeface="+mn-lt"/>
                <a:sym typeface="Wingdings"/>
              </a:rPr>
              <a:t>Elimination of safety hazards (not defined)</a:t>
            </a:r>
          </a:p>
          <a:p>
            <a:pPr marL="512064" indent="-274320">
              <a:lnSpc>
                <a:spcPct val="13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latin typeface="+mn-lt"/>
                <a:sym typeface="Wingdings"/>
              </a:rPr>
              <a:t>Design benign chemicals (33)</a:t>
            </a:r>
          </a:p>
          <a:p>
            <a:pPr marL="914400" lvl="1" indent="-182880">
              <a:lnSpc>
                <a:spcPct val="134000"/>
              </a:lnSpc>
              <a:spcBef>
                <a:spcPts val="0"/>
              </a:spcBef>
            </a:pPr>
            <a:r>
              <a:rPr lang="en-US" sz="2200" dirty="0">
                <a:latin typeface="+mn-lt"/>
                <a:sym typeface="Wingdings"/>
              </a:rPr>
              <a:t>No change in score</a:t>
            </a:r>
          </a:p>
          <a:p>
            <a:pPr marL="512064" indent="-274320">
              <a:lnSpc>
                <a:spcPct val="13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latin typeface="+mn-lt"/>
                <a:sym typeface="Wingdings"/>
              </a:rPr>
              <a:t>Benign solvents (33)</a:t>
            </a:r>
          </a:p>
          <a:p>
            <a:pPr marL="914400" lvl="1" indent="-182880">
              <a:lnSpc>
                <a:spcPct val="134000"/>
              </a:lnSpc>
              <a:spcBef>
                <a:spcPts val="0"/>
              </a:spcBef>
            </a:pPr>
            <a:r>
              <a:rPr lang="en-US" sz="2200" dirty="0">
                <a:latin typeface="+mn-lt"/>
                <a:sym typeface="Wingdings"/>
              </a:rPr>
              <a:t>No change in score: same non-hazardous solvents used</a:t>
            </a:r>
          </a:p>
          <a:p>
            <a:pPr marL="512064" indent="-274320">
              <a:lnSpc>
                <a:spcPct val="13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latin typeface="+mn-lt"/>
                <a:sym typeface="Wingdings"/>
              </a:rPr>
              <a:t>Design for energy efficiency (35)</a:t>
            </a:r>
          </a:p>
          <a:p>
            <a:pPr marL="914400" lvl="1" indent="-182880">
              <a:lnSpc>
                <a:spcPct val="134000"/>
              </a:lnSpc>
              <a:spcBef>
                <a:spcPts val="0"/>
              </a:spcBef>
            </a:pPr>
            <a:r>
              <a:rPr lang="en-US" sz="2200" dirty="0">
                <a:latin typeface="+mn-lt"/>
                <a:sym typeface="Wingdings"/>
              </a:rPr>
              <a:t>Increase from 8kg/h*m</a:t>
            </a:r>
            <a:r>
              <a:rPr lang="en-US" sz="2200" baseline="30000" dirty="0">
                <a:latin typeface="+mn-lt"/>
                <a:sym typeface="Wingdings"/>
              </a:rPr>
              <a:t>3 </a:t>
            </a:r>
            <a:r>
              <a:rPr lang="en-US" sz="2200" dirty="0">
                <a:latin typeface="+mn-lt"/>
                <a:sym typeface="Wingdings"/>
              </a:rPr>
              <a:t>to</a:t>
            </a:r>
            <a:r>
              <a:rPr lang="en-US" sz="2200" baseline="30000" dirty="0">
                <a:latin typeface="+mn-lt"/>
                <a:sym typeface="Wingdings"/>
              </a:rPr>
              <a:t> </a:t>
            </a:r>
            <a:r>
              <a:rPr lang="en-US" sz="2200" dirty="0">
                <a:latin typeface="+mn-lt"/>
                <a:sym typeface="Wingdings"/>
              </a:rPr>
              <a:t>100kg/h*m</a:t>
            </a:r>
            <a:r>
              <a:rPr lang="en-US" sz="2200" baseline="30000" dirty="0">
                <a:latin typeface="+mn-lt"/>
                <a:sym typeface="Wingdings"/>
              </a:rPr>
              <a:t>3 </a:t>
            </a:r>
            <a:endParaRPr lang="en-US" sz="2200" dirty="0">
              <a:latin typeface="+mn-lt"/>
              <a:sym typeface="Wingdings"/>
            </a:endParaRPr>
          </a:p>
          <a:p>
            <a:pPr marL="514350" indent="-514350">
              <a:lnSpc>
                <a:spcPct val="134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1418259" y="227851"/>
            <a:ext cx="9355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Improvements – STEP 1– Grignard Addition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885978" y="3375027"/>
            <a:ext cx="3267496" cy="1305466"/>
          </a:xfrm>
          <a:prstGeom prst="wedgeRoundRectCallout">
            <a:avLst>
              <a:gd name="adj1" fmla="val -74930"/>
              <a:gd name="adj2" fmla="val -696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Improvement from assigned value 3 in the traditional reaction to value 4 in the new synthesis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6A5E8-82FA-6341-A7BB-42E38BF6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445" y="1289538"/>
            <a:ext cx="7620325" cy="111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379" y="1604074"/>
            <a:ext cx="9738318" cy="466777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en-US" sz="2400" dirty="0">
                <a:latin typeface="+mn-lt"/>
              </a:rPr>
              <a:t>7. Use of renewable feedstocks (0</a:t>
            </a:r>
            <a:r>
              <a:rPr lang="en-US" sz="2400" dirty="0">
                <a:latin typeface="+mn-lt"/>
                <a:sym typeface="Wingdings"/>
              </a:rPr>
              <a:t>0)</a:t>
            </a:r>
          </a:p>
          <a:p>
            <a:pPr marL="822960" lvl="1">
              <a:lnSpc>
                <a:spcPct val="124000"/>
              </a:lnSpc>
              <a:spcBef>
                <a:spcPts val="600"/>
              </a:spcBef>
            </a:pPr>
            <a:r>
              <a:rPr lang="en-US" sz="2200" dirty="0">
                <a:latin typeface="+mn-lt"/>
                <a:sym typeface="Wingdings"/>
              </a:rPr>
              <a:t>The process does not use renewable feedstock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en-US" sz="2400" dirty="0">
                <a:latin typeface="+mn-lt"/>
                <a:sym typeface="Wingdings"/>
              </a:rPr>
              <a:t>8. Reduce derivatives (55)</a:t>
            </a:r>
          </a:p>
          <a:p>
            <a:pPr marL="822960" lvl="1">
              <a:lnSpc>
                <a:spcPct val="124000"/>
              </a:lnSpc>
              <a:spcBef>
                <a:spcPts val="600"/>
              </a:spcBef>
            </a:pPr>
            <a:r>
              <a:rPr lang="en-US" sz="2200" dirty="0">
                <a:latin typeface="+mn-lt"/>
                <a:sym typeface="Wingdings"/>
              </a:rPr>
              <a:t>No derivatives involved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en-US" sz="2400" dirty="0">
                <a:latin typeface="+mn-lt"/>
                <a:sym typeface="Wingdings"/>
              </a:rPr>
              <a:t>9. Catalysis (11)</a:t>
            </a:r>
          </a:p>
          <a:p>
            <a:pPr marL="822960" lvl="1">
              <a:lnSpc>
                <a:spcPct val="124000"/>
              </a:lnSpc>
              <a:spcBef>
                <a:spcPts val="600"/>
              </a:spcBef>
            </a:pPr>
            <a:r>
              <a:rPr lang="en-US" sz="2200" dirty="0">
                <a:latin typeface="+mn-lt"/>
                <a:sym typeface="Wingdings"/>
              </a:rPr>
              <a:t>No catalyst used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en-US" sz="2400" dirty="0">
                <a:latin typeface="+mn-lt"/>
                <a:sym typeface="Wingdings"/>
              </a:rPr>
              <a:t>10. Design for biodegradation (55)</a:t>
            </a:r>
          </a:p>
          <a:p>
            <a:pPr marL="822960" lvl="1">
              <a:lnSpc>
                <a:spcPct val="124000"/>
              </a:lnSpc>
              <a:spcBef>
                <a:spcPts val="600"/>
              </a:spcBef>
            </a:pPr>
            <a:r>
              <a:rPr lang="en-US" sz="2200" dirty="0">
                <a:latin typeface="+mn-lt"/>
                <a:sym typeface="Wingdings"/>
              </a:rPr>
              <a:t>No change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en-US" sz="2400" dirty="0">
                <a:latin typeface="+mn-lt"/>
                <a:sym typeface="Wingdings"/>
              </a:rPr>
              <a:t>11. RT analysis for pollution prevention (55)</a:t>
            </a:r>
          </a:p>
          <a:p>
            <a:pPr marL="822960" lvl="1">
              <a:lnSpc>
                <a:spcPct val="124000"/>
              </a:lnSpc>
              <a:spcBef>
                <a:spcPts val="600"/>
              </a:spcBef>
            </a:pPr>
            <a:r>
              <a:rPr lang="en-US" sz="2200" dirty="0">
                <a:latin typeface="+mn-lt"/>
                <a:sym typeface="Wingdings"/>
              </a:rPr>
              <a:t>Process monitoring and control present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en-US" sz="2400" dirty="0">
                <a:latin typeface="+mn-lt"/>
                <a:sym typeface="Wingdings"/>
              </a:rPr>
              <a:t>12. Design for accident prevention (35)</a:t>
            </a:r>
          </a:p>
          <a:p>
            <a:pPr marL="822960" lvl="1">
              <a:lnSpc>
                <a:spcPct val="124000"/>
              </a:lnSpc>
              <a:spcBef>
                <a:spcPts val="600"/>
              </a:spcBef>
            </a:pPr>
            <a:r>
              <a:rPr lang="en-US" sz="2200" dirty="0">
                <a:latin typeface="+mn-lt"/>
                <a:sym typeface="Wingdings"/>
              </a:rPr>
              <a:t>Process hazards eliminated</a:t>
            </a:r>
            <a:endParaRPr lang="en-US" dirty="0">
              <a:latin typeface="+mn-lt"/>
              <a:sym typeface="Wingding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1418259" y="242139"/>
            <a:ext cx="9355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Improvements – STEP 1– Grignard Addition</a:t>
            </a:r>
          </a:p>
        </p:txBody>
      </p:sp>
    </p:spTree>
    <p:extLst>
      <p:ext uri="{BB962C8B-B14F-4D97-AF65-F5344CB8AC3E}">
        <p14:creationId xmlns:p14="http://schemas.microsoft.com/office/powerpoint/2010/main" val="760371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54073"/>
              </p:ext>
            </p:extLst>
          </p:nvPr>
        </p:nvGraphicFramePr>
        <p:xfrm>
          <a:off x="1461093" y="742955"/>
          <a:ext cx="9783171" cy="61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FE5F34-2F8F-4D17-9399-8135CE0C0629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8500D3C-B226-40F6-9C21-AFBEEFCE7F42}"/>
              </a:ext>
            </a:extLst>
          </p:cNvPr>
          <p:cNvSpPr txBox="1"/>
          <p:nvPr/>
        </p:nvSpPr>
        <p:spPr>
          <a:xfrm>
            <a:off x="1418259" y="227851"/>
            <a:ext cx="9355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Improvements – STEP 1– Grignard Addition</a:t>
            </a:r>
          </a:p>
        </p:txBody>
      </p:sp>
    </p:spTree>
    <p:extLst>
      <p:ext uri="{BB962C8B-B14F-4D97-AF65-F5344CB8AC3E}">
        <p14:creationId xmlns:p14="http://schemas.microsoft.com/office/powerpoint/2010/main" val="546826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17005" y="2025686"/>
            <a:ext cx="10323287" cy="4575140"/>
          </a:xfrm>
        </p:spPr>
        <p:txBody>
          <a:bodyPr>
            <a:noAutofit/>
          </a:bodyPr>
          <a:lstStyle/>
          <a:p>
            <a:pPr marL="514350" indent="-365760">
              <a:buFont typeface="+mj-lt"/>
              <a:buAutoNum type="arabicPeriod"/>
            </a:pPr>
            <a:r>
              <a:rPr lang="en-US" sz="2200" dirty="0">
                <a:latin typeface="+mn-lt"/>
              </a:rPr>
              <a:t>Prevent waste (3</a:t>
            </a:r>
            <a:r>
              <a:rPr lang="en-US" sz="2200" dirty="0">
                <a:latin typeface="+mn-lt"/>
                <a:sym typeface="Wingdings"/>
              </a:rPr>
              <a:t>5)</a:t>
            </a:r>
          </a:p>
          <a:p>
            <a:pPr marL="914400" lvl="1"/>
            <a:r>
              <a:rPr lang="en-US" sz="2000" dirty="0">
                <a:sym typeface="Wingdings"/>
              </a:rPr>
              <a:t>Waste reduced by 80%, solvent recyclable between batches</a:t>
            </a:r>
          </a:p>
          <a:p>
            <a:pPr marL="514350" indent="-365760">
              <a:buFont typeface="+mj-lt"/>
              <a:buAutoNum type="arabicPeriod"/>
            </a:pPr>
            <a:r>
              <a:rPr lang="en-US" sz="2200" dirty="0">
                <a:sym typeface="Wingdings"/>
              </a:rPr>
              <a:t>Atom economy (15)</a:t>
            </a:r>
          </a:p>
          <a:p>
            <a:pPr marL="914400" lvl="1"/>
            <a:r>
              <a:rPr lang="en-US" sz="2000" dirty="0">
                <a:sym typeface="Wingdings"/>
              </a:rPr>
              <a:t>Mass efficiency increased from 25-80%, yield improved by 10%</a:t>
            </a:r>
          </a:p>
          <a:p>
            <a:pPr marL="514350" indent="-365760">
              <a:buFont typeface="+mj-lt"/>
              <a:buAutoNum type="arabicPeriod"/>
            </a:pPr>
            <a:r>
              <a:rPr lang="en-US" sz="2200" dirty="0">
                <a:sym typeface="Wingdings"/>
              </a:rPr>
              <a:t>Less hazardous synthesis (35)</a:t>
            </a:r>
          </a:p>
          <a:p>
            <a:pPr marL="914400" lvl="1"/>
            <a:r>
              <a:rPr lang="en-US" sz="2000" dirty="0" err="1">
                <a:sym typeface="Wingdings"/>
              </a:rPr>
              <a:t>Aluminium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isopropoxide</a:t>
            </a:r>
            <a:r>
              <a:rPr lang="en-US" sz="2000" dirty="0">
                <a:sym typeface="Wingdings"/>
              </a:rPr>
              <a:t> and phosphoric acid oxidation replaced by air and catalyst</a:t>
            </a:r>
          </a:p>
          <a:p>
            <a:pPr marL="514350" indent="-365760">
              <a:buFont typeface="+mj-lt"/>
              <a:buAutoNum type="arabicPeriod"/>
            </a:pPr>
            <a:r>
              <a:rPr lang="en-US" sz="2200" dirty="0">
                <a:sym typeface="Wingdings"/>
              </a:rPr>
              <a:t>Design benign chemicals (33)</a:t>
            </a:r>
          </a:p>
          <a:p>
            <a:pPr marL="914400" lvl="1"/>
            <a:r>
              <a:rPr lang="en-US" sz="2000" dirty="0">
                <a:sym typeface="Wingdings"/>
              </a:rPr>
              <a:t>No change in score</a:t>
            </a:r>
          </a:p>
          <a:p>
            <a:pPr marL="514350" indent="-365760">
              <a:buFont typeface="+mj-lt"/>
              <a:buAutoNum type="arabicPeriod"/>
            </a:pPr>
            <a:r>
              <a:rPr lang="en-US" sz="2200" dirty="0">
                <a:sym typeface="Wingdings"/>
              </a:rPr>
              <a:t>Benign solvents (35)</a:t>
            </a:r>
          </a:p>
          <a:p>
            <a:pPr marL="914400" lvl="1"/>
            <a:r>
              <a:rPr lang="en-US" sz="2000" dirty="0">
                <a:sym typeface="Wingdings"/>
              </a:rPr>
              <a:t>Acetone replaced by water</a:t>
            </a:r>
          </a:p>
          <a:p>
            <a:pPr marL="514350" indent="-365760">
              <a:buFont typeface="+mj-lt"/>
              <a:buAutoNum type="arabicPeriod"/>
            </a:pPr>
            <a:r>
              <a:rPr lang="en-US" sz="2200" dirty="0">
                <a:sym typeface="Wingdings"/>
              </a:rPr>
              <a:t>Design for energy efficiency (44)</a:t>
            </a:r>
          </a:p>
          <a:p>
            <a:pPr marL="914400" lvl="1"/>
            <a:r>
              <a:rPr lang="en-US" sz="2000" dirty="0">
                <a:sym typeface="Wingdings"/>
              </a:rPr>
              <a:t>Reaction run at atmospheric pressure and temperature below 100</a:t>
            </a:r>
            <a:r>
              <a:rPr lang="en-US" sz="2000" baseline="30000" dirty="0">
                <a:sym typeface="Wingdings"/>
              </a:rPr>
              <a:t>o</a:t>
            </a:r>
            <a:r>
              <a:rPr lang="en-US" sz="2000" dirty="0">
                <a:sym typeface="Wingdings"/>
              </a:rPr>
              <a:t>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-193240" y="98538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-193240" y="142123"/>
            <a:ext cx="1257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900" b="1" dirty="0"/>
              <a:t>Improvements – STEP 2– Oxidation from alcohol to ketone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DCC8C-8C94-7043-A469-86879B2A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176" y="1097960"/>
            <a:ext cx="6742572" cy="12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678" y="5275816"/>
            <a:ext cx="4586641" cy="57707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3600" b="1" dirty="0">
                <a:latin typeface="+mn-lt"/>
              </a:rPr>
              <a:t>Why </a:t>
            </a:r>
            <a:r>
              <a:rPr lang="en-US" sz="3600" b="1" dirty="0">
                <a:latin typeface="+mn-lt"/>
                <a:sym typeface="Wingdings"/>
              </a:rPr>
              <a:t> What  How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325" y="1737057"/>
            <a:ext cx="8605345" cy="23058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200" dirty="0"/>
              <a:t>After several hours of listening to lectures, doing exercises, and viewing case studies, how do you go about implementation and/or dissemination of Green Chemistry?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6544" y="4573689"/>
            <a:ext cx="5598905" cy="489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dirty="0"/>
              <a:t>The process can be summarized in 3 words: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DC761D-8FDB-4F72-B815-A5B2F1D17F49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C3E9A4-F8E7-47D9-9058-CEBA32A5BCAA}"/>
              </a:ext>
            </a:extLst>
          </p:cNvPr>
          <p:cNvSpPr txBox="1"/>
          <p:nvPr/>
        </p:nvSpPr>
        <p:spPr>
          <a:xfrm>
            <a:off x="4581267" y="227851"/>
            <a:ext cx="3029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6662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00150" y="1439532"/>
            <a:ext cx="9758363" cy="4987553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7. Use of renewable feedstocks (0</a:t>
            </a:r>
            <a:r>
              <a:rPr lang="en-US" sz="2400" dirty="0">
                <a:latin typeface="+mn-lt"/>
                <a:sym typeface="Wingdings"/>
              </a:rPr>
              <a:t>5)</a:t>
            </a:r>
          </a:p>
          <a:p>
            <a:pPr marL="822960" lvl="1"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latin typeface="+mn-lt"/>
                <a:sym typeface="Wingdings"/>
              </a:rPr>
              <a:t>New process uses air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sym typeface="Wingdings"/>
              </a:rPr>
              <a:t>8. Reduce derivatives (55)</a:t>
            </a:r>
          </a:p>
          <a:p>
            <a:pPr marL="822960" lvl="1"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sym typeface="Wingdings"/>
              </a:rPr>
              <a:t>No derivatives involved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sym typeface="Wingdings"/>
              </a:rPr>
              <a:t>9. Catalysis (35)</a:t>
            </a:r>
          </a:p>
          <a:p>
            <a:pPr marL="822960" lvl="1"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sym typeface="Wingdings"/>
              </a:rPr>
              <a:t>Use 5% reusable catalyst in place of 66% aluminum </a:t>
            </a:r>
            <a:r>
              <a:rPr lang="en-US" sz="2000" dirty="0" err="1">
                <a:sym typeface="Wingdings"/>
              </a:rPr>
              <a:t>isopropoxide</a:t>
            </a:r>
            <a:endParaRPr lang="en-US" sz="2000" dirty="0">
              <a:sym typeface="Wingdings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sym typeface="Wingdings"/>
              </a:rPr>
              <a:t>10. Design for biodegradation (55)</a:t>
            </a:r>
          </a:p>
          <a:p>
            <a:pPr marL="822960" lvl="1"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sym typeface="Wingdings"/>
              </a:rPr>
              <a:t>No change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sym typeface="Wingdings"/>
              </a:rPr>
              <a:t>11. RT analysis for pollution prevention (55)</a:t>
            </a:r>
          </a:p>
          <a:p>
            <a:pPr marL="822960" lvl="1"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sym typeface="Wingdings"/>
              </a:rPr>
              <a:t>Process monitoring and control present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sym typeface="Wingdings"/>
              </a:rPr>
              <a:t>12. Design for accident prevention (35)</a:t>
            </a:r>
          </a:p>
          <a:p>
            <a:pPr marL="822960" lvl="1"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sym typeface="Wingdings"/>
              </a:rPr>
              <a:t>New engineering controls in place</a:t>
            </a:r>
            <a:endParaRPr lang="en-US" dirty="0"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-193240" y="227851"/>
            <a:ext cx="1257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900" b="1" dirty="0"/>
              <a:t>Improvements – STEP 2– Oxidation from alcohol to ketone</a:t>
            </a:r>
          </a:p>
        </p:txBody>
      </p:sp>
    </p:spTree>
    <p:extLst>
      <p:ext uri="{BB962C8B-B14F-4D97-AF65-F5344CB8AC3E}">
        <p14:creationId xmlns:p14="http://schemas.microsoft.com/office/powerpoint/2010/main" val="69319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991459"/>
              </p:ext>
            </p:extLst>
          </p:nvPr>
        </p:nvGraphicFramePr>
        <p:xfrm>
          <a:off x="1637072" y="785822"/>
          <a:ext cx="9451476" cy="607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DF9E12-CB6F-42CE-9840-E16A7704B753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911D8E-0EF8-4F95-BD2F-880885DAE8E9}"/>
              </a:ext>
            </a:extLst>
          </p:cNvPr>
          <p:cNvSpPr txBox="1"/>
          <p:nvPr/>
        </p:nvSpPr>
        <p:spPr>
          <a:xfrm>
            <a:off x="-193240" y="242139"/>
            <a:ext cx="1257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900" b="1" dirty="0"/>
              <a:t>Improvements – STEP 2– Oxidation from alcohol to ketone</a:t>
            </a:r>
          </a:p>
        </p:txBody>
      </p:sp>
    </p:spTree>
    <p:extLst>
      <p:ext uri="{BB962C8B-B14F-4D97-AF65-F5344CB8AC3E}">
        <p14:creationId xmlns:p14="http://schemas.microsoft.com/office/powerpoint/2010/main" val="800947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446" y="1725220"/>
            <a:ext cx="996567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>
                <a:latin typeface="+mn-lt"/>
              </a:rPr>
              <a:t>No – 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latin typeface="+mn-lt"/>
              </a:rPr>
              <a:t>because metrics have uncertaintie</a:t>
            </a:r>
            <a:r>
              <a:rPr lang="en-US" dirty="0"/>
              <a:t>s </a:t>
            </a:r>
            <a:r>
              <a:rPr lang="en-US" dirty="0">
                <a:latin typeface="+mn-lt"/>
              </a:rPr>
              <a:t>and may not apply the same way across disciplines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They will still be the need for human decision to weight each parameters</a:t>
            </a:r>
            <a:endParaRPr lang="en-US" dirty="0">
              <a:latin typeface="+mn-lt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b="1" dirty="0">
                <a:latin typeface="+mn-lt"/>
              </a:rPr>
              <a:t>But..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They show greening opportunities (see LCA class)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latin typeface="+mn-lt"/>
              </a:rPr>
              <a:t>It allows a systematic evaluation and serves as a guide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latin typeface="+mn-lt"/>
              </a:rPr>
              <a:t>And it is a good start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145354" y="256427"/>
            <a:ext cx="119013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/>
              <a:t>Is Green Chemistry Assessment Tool an absolute solution?</a:t>
            </a:r>
          </a:p>
        </p:txBody>
      </p:sp>
    </p:spTree>
    <p:extLst>
      <p:ext uri="{BB962C8B-B14F-4D97-AF65-F5344CB8AC3E}">
        <p14:creationId xmlns:p14="http://schemas.microsoft.com/office/powerpoint/2010/main" val="1634769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30384" y="227851"/>
            <a:ext cx="793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BASF Eco-Efficiency Analysis method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7288" y="1739897"/>
            <a:ext cx="10196512" cy="435133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It is a complete suite of tools developed by BASF to be able to articulate their efforts in Green Chemistry, but also sustainability at large.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520" y="2839721"/>
            <a:ext cx="61722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0460" y="5516242"/>
            <a:ext cx="27698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/>
              <a:t>Impact &amp; Economics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9006" y="3489961"/>
            <a:ext cx="3019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1016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30384" y="242139"/>
            <a:ext cx="793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BASF Eco-Efficiency Analysis method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28738" y="1611305"/>
            <a:ext cx="10025062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Aft>
                <a:spcPts val="1200"/>
              </a:spcAft>
            </a:pPr>
            <a:r>
              <a:rPr lang="en-US" sz="2400" b="1" i="1" dirty="0"/>
              <a:t>Eco-efficiency is defined as the ratio of economic creation to ecological destruction from the perspective of the end consumer.</a:t>
            </a:r>
          </a:p>
          <a:p>
            <a:pPr eaLnBrk="1" hangingPunct="1">
              <a:lnSpc>
                <a:spcPct val="114000"/>
              </a:lnSpc>
            </a:pPr>
            <a:r>
              <a:rPr lang="en-US" sz="2400" b="1" dirty="0"/>
              <a:t>Six impact categories for the ecologic destruction</a:t>
            </a:r>
          </a:p>
          <a:p>
            <a:pPr lvl="1">
              <a:lnSpc>
                <a:spcPct val="114000"/>
              </a:lnSpc>
            </a:pPr>
            <a:r>
              <a:rPr lang="en-US" sz="2200" dirty="0"/>
              <a:t>Consumption of energy</a:t>
            </a:r>
          </a:p>
          <a:p>
            <a:pPr lvl="1">
              <a:lnSpc>
                <a:spcPct val="114000"/>
              </a:lnSpc>
            </a:pPr>
            <a:r>
              <a:rPr lang="en-US" sz="2200" dirty="0"/>
              <a:t>Consumption of resources</a:t>
            </a:r>
          </a:p>
          <a:p>
            <a:pPr lvl="1">
              <a:lnSpc>
                <a:spcPct val="114000"/>
              </a:lnSpc>
            </a:pPr>
            <a:r>
              <a:rPr lang="en-US" sz="2200" dirty="0"/>
              <a:t>Land use</a:t>
            </a:r>
          </a:p>
          <a:p>
            <a:pPr lvl="1">
              <a:lnSpc>
                <a:spcPct val="114000"/>
              </a:lnSpc>
            </a:pPr>
            <a:r>
              <a:rPr lang="en-US" sz="2200" dirty="0"/>
              <a:t>Emissions into air, water and soil (wastes)</a:t>
            </a:r>
          </a:p>
          <a:p>
            <a:pPr lvl="1">
              <a:lnSpc>
                <a:spcPct val="114000"/>
              </a:lnSpc>
            </a:pPr>
            <a:r>
              <a:rPr lang="en-US" sz="2200" dirty="0"/>
              <a:t>Toxic potential of used and released substances</a:t>
            </a:r>
          </a:p>
          <a:p>
            <a:pPr lvl="1">
              <a:lnSpc>
                <a:spcPct val="114000"/>
              </a:lnSpc>
            </a:pPr>
            <a:r>
              <a:rPr lang="en-US" sz="2200" dirty="0"/>
              <a:t>Risk potential</a:t>
            </a:r>
          </a:p>
          <a:p>
            <a:pPr lvl="1" eaLnBrk="1" hangingPunct="1">
              <a:lnSpc>
                <a:spcPct val="114000"/>
              </a:lnSpc>
            </a:pPr>
            <a:endParaRPr lang="en-US" dirty="0"/>
          </a:p>
          <a:p>
            <a:pPr lvl="1" eaLnBrk="1" hangingPunct="1">
              <a:lnSpc>
                <a:spcPct val="114000"/>
              </a:lnSpc>
            </a:pPr>
            <a:endParaRPr lang="en-US" b="1" i="1" dirty="0"/>
          </a:p>
          <a:p>
            <a:pPr>
              <a:lnSpc>
                <a:spcPct val="114000"/>
              </a:lnSpc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74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30384" y="156411"/>
            <a:ext cx="793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BASF Eco-Efficiency Analysis method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CB8BB1E-E838-415A-84A3-020724694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991" y="1148932"/>
            <a:ext cx="558949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each of these categories is normalized with respect to one another. </a:t>
            </a:r>
          </a:p>
          <a:p>
            <a:pPr eaLnBrk="1" hangingPunct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least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favorable option for each category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given the value 1 and the other alternatives are given values between 0 and 1 depending on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their evaluated relative impacts.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11C67C6-BF9E-403E-9060-ACF3737A1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6867" t="8080" r="4635" b="16738"/>
          <a:stretch/>
        </p:blipFill>
        <p:spPr bwMode="auto">
          <a:xfrm>
            <a:off x="497135" y="4009176"/>
            <a:ext cx="3722797" cy="232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71EB877E-EF24-496B-986D-2EBDDA3B6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1" y="3499384"/>
            <a:ext cx="3999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Example: ecological fingerprint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1F1EABB-8C3E-4C81-9232-7237EE466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6449" y="3658290"/>
            <a:ext cx="3722798" cy="287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7E4DBD-794C-43FB-9F6A-66F681B4B27E}"/>
              </a:ext>
            </a:extLst>
          </p:cNvPr>
          <p:cNvSpPr txBox="1"/>
          <p:nvPr/>
        </p:nvSpPr>
        <p:spPr>
          <a:xfrm>
            <a:off x="7416461" y="1369943"/>
            <a:ext cx="4438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ecological fingerprint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then combined into a standalone score that can be looked against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93AD543-1CE4-4B74-8A94-595C75E41EBD}"/>
              </a:ext>
            </a:extLst>
          </p:cNvPr>
          <p:cNvSpPr/>
          <p:nvPr/>
        </p:nvSpPr>
        <p:spPr>
          <a:xfrm>
            <a:off x="5985164" y="1662545"/>
            <a:ext cx="1134442" cy="68457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7DA0BB-A8DD-4442-B606-D2E1949C0953}"/>
              </a:ext>
            </a:extLst>
          </p:cNvPr>
          <p:cNvCxnSpPr/>
          <p:nvPr/>
        </p:nvCxnSpPr>
        <p:spPr>
          <a:xfrm>
            <a:off x="3256633" y="5427722"/>
            <a:ext cx="5481510" cy="929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1657E9-0EDE-4625-80CC-28B89C2A6C1B}"/>
              </a:ext>
            </a:extLst>
          </p:cNvPr>
          <p:cNvCxnSpPr>
            <a:cxnSpLocks/>
          </p:cNvCxnSpPr>
          <p:nvPr/>
        </p:nvCxnSpPr>
        <p:spPr>
          <a:xfrm flipV="1">
            <a:off x="3200872" y="4413017"/>
            <a:ext cx="6681494" cy="4933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697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30384" y="227851"/>
            <a:ext cx="793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BASF Eco-Efficiency Analysis method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55179" y="3673474"/>
            <a:ext cx="2948776" cy="152241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CA" sz="2200" dirty="0"/>
              <a:t>Integration of the Social </a:t>
            </a:r>
            <a:br>
              <a:rPr lang="en-CA" sz="2200" dirty="0"/>
            </a:br>
            <a:r>
              <a:rPr lang="en-CA" sz="2200" dirty="0"/>
              <a:t>Dimension into the Eco-Efficiency Analysis (the </a:t>
            </a:r>
            <a:r>
              <a:rPr lang="en-CA" sz="2200" dirty="0" err="1"/>
              <a:t>SEECube</a:t>
            </a:r>
            <a:r>
              <a:rPr lang="en-CA" sz="2200" dirty="0"/>
              <a:t>®)</a:t>
            </a:r>
            <a:endParaRPr lang="en-US" sz="2200" b="1" i="1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205480" y="1433513"/>
            <a:ext cx="8520113" cy="5026025"/>
            <a:chOff x="144" y="1056"/>
            <a:chExt cx="5367" cy="316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8" y="1056"/>
              <a:ext cx="2263" cy="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0021894"/>
                </p:ext>
              </p:extLst>
            </p:nvPr>
          </p:nvGraphicFramePr>
          <p:xfrm>
            <a:off x="144" y="1056"/>
            <a:ext cx="1968" cy="1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" name="Bitmap Image" r:id="rId4" imgW="4723810" imgH="3153215" progId="PBrush">
                    <p:embed/>
                  </p:oleObj>
                </mc:Choice>
                <mc:Fallback>
                  <p:oleObj name="Bitmap Image" r:id="rId4" imgW="4723810" imgH="3153215" progId="PBrush">
                    <p:embed/>
                    <p:pic>
                      <p:nvPicPr>
                        <p:cNvPr id="131072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056"/>
                          <a:ext cx="1968" cy="1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672" y="2736"/>
            <a:ext cx="2400" cy="1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5" name="Bitmap Image" r:id="rId6" imgW="4076190" imgH="2523810" progId="PBrush">
                    <p:embed/>
                  </p:oleObj>
                </mc:Choice>
                <mc:Fallback>
                  <p:oleObj name="Bitmap Image" r:id="rId6" imgW="4076190" imgH="2523810" progId="PBrush">
                    <p:embed/>
                    <p:pic>
                      <p:nvPicPr>
                        <p:cNvPr id="131072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736"/>
                          <a:ext cx="2400" cy="1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634" y="2122"/>
              <a:ext cx="1190" cy="138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721" y="2116"/>
              <a:ext cx="151" cy="71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3072" y="2592"/>
              <a:ext cx="1392" cy="14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3072" y="2640"/>
              <a:ext cx="1824" cy="153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008" y="2486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rgbClr val="FFFFFF"/>
                  </a:solidFill>
                  <a:cs typeface="Arial" pitchFamily="34" charset="0"/>
                </a:rPr>
                <a:t>Weighting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072" y="3024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rgbClr val="FFFFFF"/>
                  </a:solidFill>
                  <a:cs typeface="Arial" pitchFamily="34" charset="0"/>
                </a:rPr>
                <a:t>Normalization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6200000">
            <a:off x="2870518" y="2392363"/>
            <a:ext cx="1522413" cy="2143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800" b="1">
                <a:solidFill>
                  <a:srgbClr val="E3E3FF"/>
                </a:solidFill>
                <a:latin typeface="Verdana" pitchFamily="34" charset="0"/>
                <a:cs typeface="Arial" pitchFamily="34" charset="0"/>
              </a:rPr>
              <a:t>working accidents /UB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089718" y="4298949"/>
            <a:ext cx="3733800" cy="2124074"/>
            <a:chOff x="701" y="2861"/>
            <a:chExt cx="2352" cy="1338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 rot="21600000">
              <a:off x="1493" y="2861"/>
              <a:ext cx="720" cy="14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employees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 rot="21600000">
              <a:off x="2376" y="3332"/>
              <a:ext cx="677" cy="14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consumer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2223" y="3888"/>
              <a:ext cx="677" cy="31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locoal &amp;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national community</a:t>
              </a: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194" y="3970"/>
              <a:ext cx="57" cy="15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864" y="3840"/>
              <a:ext cx="677" cy="24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future </a:t>
              </a:r>
            </a:p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generations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701" y="3269"/>
              <a:ext cx="677" cy="24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international</a:t>
              </a:r>
            </a:p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de-DE" sz="900" b="1">
                  <a:solidFill>
                    <a:srgbClr val="E3E3FF"/>
                  </a:solidFill>
                  <a:latin typeface="Verdana" pitchFamily="34" charset="0"/>
                  <a:cs typeface="Arial" pitchFamily="34" charset="0"/>
                </a:rPr>
                <a:t>community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8794433" y="5424674"/>
            <a:ext cx="3042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/>
              <a:t>SEECube</a:t>
            </a:r>
            <a:r>
              <a:rPr lang="en-CA" dirty="0"/>
              <a:t>®: Now </a:t>
            </a:r>
            <a:r>
              <a:rPr lang="en-CA" b="1" dirty="0"/>
              <a:t>cost</a:t>
            </a:r>
            <a:r>
              <a:rPr lang="en-CA" dirty="0"/>
              <a:t>, </a:t>
            </a:r>
            <a:r>
              <a:rPr lang="en-CA" b="1" dirty="0"/>
              <a:t>environmental footprint </a:t>
            </a:r>
            <a:r>
              <a:rPr lang="en-CA" dirty="0"/>
              <a:t>and </a:t>
            </a:r>
            <a:r>
              <a:rPr lang="en-CA" b="1" dirty="0"/>
              <a:t>social acceptability </a:t>
            </a:r>
            <a:r>
              <a:rPr lang="en-CA" dirty="0"/>
              <a:t>can be seen in one integral graph.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88968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2130384" y="242139"/>
            <a:ext cx="793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BASF Eco-Efficiency Analysis method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5861" y="1497003"/>
            <a:ext cx="9686926" cy="4351338"/>
          </a:xfrm>
        </p:spPr>
        <p:txBody>
          <a:bodyPr/>
          <a:lstStyle/>
          <a:p>
            <a:r>
              <a:rPr lang="en-US" dirty="0"/>
              <a:t>Benefits for the company</a:t>
            </a:r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1862140" y="2145659"/>
            <a:ext cx="4114800" cy="1871663"/>
            <a:chOff x="731" y="1440"/>
            <a:chExt cx="1911" cy="1083"/>
          </a:xfrm>
        </p:grpSpPr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731" y="1440"/>
              <a:ext cx="1911" cy="108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843" y="1568"/>
              <a:ext cx="1749" cy="78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cs typeface="Times New Roman" pitchFamily="18" charset="0"/>
                </a:rPr>
                <a:t>Strategic Decisions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Investment decisions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Technology decisions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Site decisions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Evaluate product portfolio</a:t>
              </a:r>
            </a:p>
          </p:txBody>
        </p:sp>
      </p:grp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6167440" y="2145659"/>
            <a:ext cx="4000500" cy="1871663"/>
            <a:chOff x="2904" y="1440"/>
            <a:chExt cx="1911" cy="1083"/>
          </a:xfrm>
        </p:grpSpPr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2904" y="1440"/>
              <a:ext cx="1911" cy="1083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2970" y="1544"/>
              <a:ext cx="1824" cy="930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 b="1" dirty="0">
                  <a:solidFill>
                    <a:srgbClr val="000000"/>
                  </a:solidFill>
                  <a:cs typeface="Times New Roman" pitchFamily="18" charset="0"/>
                </a:rPr>
                <a:t>Marketing, Customers</a:t>
              </a:r>
              <a:endParaRPr lang="de-DE" sz="16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Demonstration of product  advantages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Improved customer relations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Product Differentiation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Better understand competitive</a:t>
              </a:r>
            </a:p>
            <a:p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 advantages</a:t>
              </a:r>
              <a:endParaRPr lang="de-DE" sz="16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1858966" y="4203058"/>
            <a:ext cx="4117975" cy="1873250"/>
            <a:chOff x="731" y="2784"/>
            <a:chExt cx="1911" cy="1084"/>
          </a:xfrm>
        </p:grpSpPr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731" y="2784"/>
              <a:ext cx="1911" cy="10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824" y="2949"/>
              <a:ext cx="1768" cy="65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cs typeface="Times New Roman" pitchFamily="18" charset="0"/>
                </a:rPr>
                <a:t>Research and development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Quantification of the most imp. factors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Drive sustainable products and processes</a:t>
              </a:r>
            </a:p>
            <a:p>
              <a:pPr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Drive production/process improvements</a:t>
              </a:r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>
            <a:off x="6167438" y="4203058"/>
            <a:ext cx="4000500" cy="1873250"/>
            <a:chOff x="2904" y="2784"/>
            <a:chExt cx="1911" cy="1084"/>
          </a:xfrm>
        </p:grpSpPr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2904" y="2784"/>
              <a:ext cx="1911" cy="1084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2991" y="2920"/>
              <a:ext cx="1824" cy="709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cs typeface="Times New Roman" pitchFamily="18" charset="0"/>
                </a:rPr>
                <a:t>Stakeholder and Government Dialogue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Communication with authorities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Demonstration of Sustainability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GB" sz="1600" dirty="0">
                  <a:solidFill>
                    <a:srgbClr val="000000"/>
                  </a:solidFill>
                  <a:cs typeface="Times New Roman" pitchFamily="18" charset="0"/>
                </a:rPr>
                <a:t> Government “approvals”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4947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3012" y="2156397"/>
            <a:ext cx="9944101" cy="3430013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14000"/>
              </a:lnSpc>
              <a:buNone/>
              <a:defRPr/>
            </a:pPr>
            <a:r>
              <a:rPr lang="en-US" sz="3600" b="1" dirty="0">
                <a:latin typeface="+mn-lt"/>
              </a:rPr>
              <a:t>With brilliance and optimism.</a:t>
            </a:r>
          </a:p>
          <a:p>
            <a:pPr marL="0" indent="0" algn="ctr" eaLnBrk="1" hangingPunct="1">
              <a:lnSpc>
                <a:spcPct val="114000"/>
              </a:lnSpc>
              <a:buNone/>
              <a:defRPr/>
            </a:pPr>
            <a:endParaRPr lang="en-US" sz="2000" b="1" dirty="0">
              <a:latin typeface="+mn-lt"/>
            </a:endParaRPr>
          </a:p>
          <a:p>
            <a:pPr marL="17463" lvl="1" indent="0" algn="ctr" eaLnBrk="1" hangingPunct="1">
              <a:lnSpc>
                <a:spcPct val="114000"/>
              </a:lnSpc>
              <a:buNone/>
              <a:defRPr/>
            </a:pPr>
            <a:r>
              <a:rPr lang="en-US" sz="3200" dirty="0">
                <a:latin typeface="+mn-lt"/>
              </a:rPr>
              <a:t>Science and technology has risen to the challenge and it has the creativity and capability to do it again.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189109" y="227851"/>
            <a:ext cx="381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How to Proceed?</a:t>
            </a:r>
          </a:p>
        </p:txBody>
      </p:sp>
    </p:spTree>
    <p:extLst>
      <p:ext uri="{BB962C8B-B14F-4D97-AF65-F5344CB8AC3E}">
        <p14:creationId xmlns:p14="http://schemas.microsoft.com/office/powerpoint/2010/main" val="1944901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08804"/>
            <a:ext cx="10515600" cy="4351338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14000"/>
              </a:lnSpc>
              <a:buNone/>
            </a:pPr>
            <a:r>
              <a:rPr lang="en-US" altLang="x-none" sz="3600" b="1" dirty="0">
                <a:latin typeface="+mn-lt"/>
              </a:rPr>
              <a:t>Responsibly.</a:t>
            </a:r>
          </a:p>
          <a:p>
            <a:pPr marL="0" indent="0" algn="ctr" eaLnBrk="1" hangingPunct="1">
              <a:lnSpc>
                <a:spcPct val="114000"/>
              </a:lnSpc>
              <a:buNone/>
            </a:pPr>
            <a:endParaRPr lang="en-US" altLang="x-none" sz="2000" b="1" dirty="0">
              <a:latin typeface="+mn-lt"/>
            </a:endParaRPr>
          </a:p>
          <a:p>
            <a:pPr marL="17463" lvl="1" indent="0" algn="ctr" eaLnBrk="1" hangingPunct="1">
              <a:lnSpc>
                <a:spcPct val="114000"/>
              </a:lnSpc>
              <a:buNone/>
            </a:pPr>
            <a:r>
              <a:rPr lang="en-US" altLang="x-none" sz="2800" dirty="0">
                <a:latin typeface="+mn-lt"/>
              </a:rPr>
              <a:t>With power comes responsibility. With all the knowledge, perspective and training you acquire, you also have acquired the ability to impact others – to impact the world. Once you have the power to impact the world, you have the responsibility to impact it for the better.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189109" y="227851"/>
            <a:ext cx="381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How to Proceed?</a:t>
            </a:r>
          </a:p>
        </p:txBody>
      </p:sp>
    </p:spTree>
    <p:extLst>
      <p:ext uri="{BB962C8B-B14F-4D97-AF65-F5344CB8AC3E}">
        <p14:creationId xmlns:p14="http://schemas.microsoft.com/office/powerpoint/2010/main" val="111646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6926851"/>
              </p:ext>
            </p:extLst>
          </p:nvPr>
        </p:nvGraphicFramePr>
        <p:xfrm>
          <a:off x="2408518" y="1531484"/>
          <a:ext cx="7427686" cy="48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DADC97-DB51-4F00-82F7-E65A6A59244D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FC3D52A-216D-477F-934B-4115B3B572EC}"/>
              </a:ext>
            </a:extLst>
          </p:cNvPr>
          <p:cNvSpPr txBox="1"/>
          <p:nvPr/>
        </p:nvSpPr>
        <p:spPr>
          <a:xfrm>
            <a:off x="4581258" y="237139"/>
            <a:ext cx="3029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085832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8738" y="2149462"/>
            <a:ext cx="9758362" cy="31994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4000"/>
              </a:lnSpc>
              <a:buNone/>
              <a:defRPr/>
            </a:pPr>
            <a:r>
              <a:rPr lang="en-US" sz="3600" b="1" dirty="0">
                <a:latin typeface="+mn-lt"/>
              </a:rPr>
              <a:t>With conviction, courage and commitment.</a:t>
            </a:r>
          </a:p>
          <a:p>
            <a:pPr marL="0" indent="0" algn="ctr">
              <a:lnSpc>
                <a:spcPct val="114000"/>
              </a:lnSpc>
              <a:buNone/>
              <a:defRPr/>
            </a:pPr>
            <a:endParaRPr lang="en-US" sz="2000" b="1" dirty="0">
              <a:latin typeface="+mn-lt"/>
            </a:endParaRPr>
          </a:p>
          <a:p>
            <a:pPr marL="17463" indent="0" algn="ctr">
              <a:lnSpc>
                <a:spcPct val="114000"/>
              </a:lnSpc>
              <a:buNone/>
              <a:defRPr/>
            </a:pPr>
            <a:r>
              <a:rPr lang="en-US" sz="3200" dirty="0">
                <a:latin typeface="+mn-lt"/>
              </a:rPr>
              <a:t>Green Chemistry and Green Engineering</a:t>
            </a:r>
          </a:p>
          <a:p>
            <a:pPr marL="17463" lvl="1" indent="0" algn="ctr">
              <a:lnSpc>
                <a:spcPct val="114000"/>
              </a:lnSpc>
              <a:buNone/>
              <a:defRPr/>
            </a:pPr>
            <a:r>
              <a:rPr lang="en-US" sz="3200" dirty="0">
                <a:latin typeface="+mn-lt"/>
              </a:rPr>
              <a:t>Because we can.</a:t>
            </a:r>
          </a:p>
          <a:p>
            <a:pPr marL="17463" lvl="1" indent="0" algn="ctr">
              <a:lnSpc>
                <a:spcPct val="114000"/>
              </a:lnSpc>
              <a:buNone/>
              <a:defRPr/>
            </a:pPr>
            <a:r>
              <a:rPr lang="en-US" sz="3200" dirty="0">
                <a:latin typeface="+mn-lt"/>
              </a:rPr>
              <a:t>Because we must.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189109" y="227851"/>
            <a:ext cx="381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How to Proceed?</a:t>
            </a:r>
          </a:p>
        </p:txBody>
      </p:sp>
    </p:spTree>
    <p:extLst>
      <p:ext uri="{BB962C8B-B14F-4D97-AF65-F5344CB8AC3E}">
        <p14:creationId xmlns:p14="http://schemas.microsoft.com/office/powerpoint/2010/main" val="1876463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189109" y="227851"/>
            <a:ext cx="381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How to Proceed?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3946" y="1739897"/>
            <a:ext cx="8091480" cy="435133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In science (and innovation) one needs to be a complete schizophrenic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Sometimes you need to be the wildest dreamer and think completely outside the box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And at other times be the most rigorous analysts and #1 critic of your own ideas and results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The tension between these two attitudes will offer you opportunities for success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0" y="102297"/>
            <a:ext cx="15240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58400" y="1747520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Robert H. Crabtree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38" y="2407532"/>
            <a:ext cx="2245774" cy="1221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905" y="4083050"/>
            <a:ext cx="2581910" cy="11065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2200" y="6284263"/>
            <a:ext cx="9036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https://www.knowledgehut.com/blog/business-management/become-certified-business-analyst-professional-cbap </a:t>
            </a:r>
          </a:p>
          <a:p>
            <a:r>
              <a:rPr lang="en-US" sz="1400" dirty="0"/>
              <a:t>https://blog.wagepoint.com/all-content/how-to-start-a-promising-business-with-a-really-crazy-idea </a:t>
            </a:r>
          </a:p>
        </p:txBody>
      </p:sp>
    </p:spTree>
    <p:extLst>
      <p:ext uri="{BB962C8B-B14F-4D97-AF65-F5344CB8AC3E}">
        <p14:creationId xmlns:p14="http://schemas.microsoft.com/office/powerpoint/2010/main" val="23243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8A95427-3833-4554-9530-FFA11871C6B5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4221CC-BEBC-4283-B0AD-C9ED7755C0E8}"/>
              </a:ext>
            </a:extLst>
          </p:cNvPr>
          <p:cNvSpPr txBox="1"/>
          <p:nvPr/>
        </p:nvSpPr>
        <p:spPr>
          <a:xfrm>
            <a:off x="1290810" y="1396305"/>
            <a:ext cx="7205045" cy="5157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Implementation: Why, What, and How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Understanding Context</a:t>
            </a:r>
          </a:p>
          <a:p>
            <a:pPr marL="1188720" lvl="1" indent="-365760">
              <a:lnSpc>
                <a:spcPct val="114000"/>
              </a:lnSpc>
              <a:buFont typeface="Arial" charset="0"/>
              <a:buChar char="•"/>
            </a:pPr>
            <a:r>
              <a:rPr lang="en-US" sz="2400" dirty="0"/>
              <a:t>Green Chemistry in the Marketplace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Identifying Opportunities</a:t>
            </a:r>
          </a:p>
          <a:p>
            <a:pPr marL="1188720" lvl="1" indent="-365760">
              <a:lnSpc>
                <a:spcPct val="114000"/>
              </a:lnSpc>
              <a:buFont typeface="Arial" charset="0"/>
              <a:buChar char="•"/>
            </a:pPr>
            <a:r>
              <a:rPr lang="en-US" sz="2400" dirty="0"/>
              <a:t>Life Cycle and Green Chemistry Principles as a Guide to Finding Opportunity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Delivering Innovation</a:t>
            </a:r>
          </a:p>
          <a:p>
            <a:pPr marL="1188720" lvl="1" indent="-365760">
              <a:lnSpc>
                <a:spcPct val="114000"/>
              </a:lnSpc>
              <a:buFont typeface="Arial" charset="0"/>
              <a:buChar char="•"/>
            </a:pPr>
            <a:r>
              <a:rPr lang="en-US" sz="2400" dirty="0"/>
              <a:t>Green Chemistry Strategies at All Stages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Green Chemistry Assessment Tool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How to Proceed: Moving Forward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359097" y="242139"/>
            <a:ext cx="3473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Topics Covered</a:t>
            </a:r>
          </a:p>
        </p:txBody>
      </p:sp>
    </p:spTree>
    <p:extLst>
      <p:ext uri="{BB962C8B-B14F-4D97-AF65-F5344CB8AC3E}">
        <p14:creationId xmlns:p14="http://schemas.microsoft.com/office/powerpoint/2010/main" val="3197201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91544" y="1484785"/>
          <a:ext cx="8352928" cy="4827589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effectLst/>
                        </a:rPr>
                        <a:t>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Chem21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>
                          <a:effectLst/>
                          <a:hlinkClick r:id="rId2"/>
                        </a:rPr>
                        <a:t>http://learning.chem21.eu/ </a:t>
                      </a:r>
                      <a:endParaRPr lang="en-IN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134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PMI calculator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>
                          <a:effectLst/>
                          <a:hlinkClick r:id="rId3"/>
                        </a:rPr>
                        <a:t>https://www.acs.org/content/dam/acsorg/greenchemistry/industriainnovation/roundtable/process-mass-intensity-calculation-tool.xls </a:t>
                      </a:r>
                      <a:endParaRPr lang="en-IN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7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Solvent Selelction Tool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 dirty="0">
                          <a:effectLst/>
                          <a:hlinkClick r:id="rId4"/>
                        </a:rPr>
                        <a:t>https://www.acs.org/content/acs/en/greenchemistry/research-innovation/tools-for-green-chemistry/solvent-tool.html </a:t>
                      </a:r>
                      <a:endParaRPr lang="en-IN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Solvent selection guides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>
                          <a:effectLst/>
                          <a:hlinkClick r:id="rId5"/>
                        </a:rPr>
                        <a:t>http://solventguide.gsk.com/</a:t>
                      </a:r>
                      <a:r>
                        <a:rPr lang="en-IN" sz="1600" u="sng" strike="noStrike">
                          <a:effectLst/>
                        </a:rPr>
                        <a:t>   </a:t>
                      </a:r>
                      <a:endParaRPr lang="en-IN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Solvent guide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>
                          <a:effectLst/>
                          <a:hlinkClick r:id="rId6"/>
                        </a:rPr>
                        <a:t>https://surveys.acs.org/se.ashx?s=04BD76CC0E5496A7 </a:t>
                      </a:r>
                      <a:endParaRPr lang="en-IN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 err="1">
                          <a:effectLst/>
                        </a:rPr>
                        <a:t>Solventscore</a:t>
                      </a:r>
                      <a:r>
                        <a:rPr lang="en-IN" sz="1600" u="none" strike="noStrike" dirty="0">
                          <a:effectLst/>
                        </a:rPr>
                        <a:t> card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 dirty="0">
                          <a:effectLst/>
                          <a:hlinkClick r:id="rId7"/>
                        </a:rPr>
                        <a:t>https://www.acs.org/content/acs/en/greenchemistry/research-innovation/tools-for-green-chemistry/green-chemistry-innovation-scorecard-calculator.html </a:t>
                      </a:r>
                      <a:endParaRPr lang="en-IN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Online reagent guide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 dirty="0">
                          <a:effectLst/>
                          <a:hlinkClick r:id="rId8"/>
                        </a:rPr>
                        <a:t>https://www.reagentguides.com/ </a:t>
                      </a:r>
                      <a:endParaRPr lang="en-IN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19536" y="204064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List of tools for effective implementation of Green Chemistry </a:t>
            </a:r>
            <a:endParaRPr lang="en-IN" sz="26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B5062F-A622-486E-BC2C-1816EBB7204A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0173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99556" y="1628800"/>
          <a:ext cx="8136904" cy="477905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4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3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945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effectLst/>
                        </a:rPr>
                        <a:t>8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ADME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>
                          <a:effectLst/>
                          <a:hlinkClick r:id="rId2"/>
                        </a:rPr>
                        <a:t>www.chemspider.com</a:t>
                      </a:r>
                      <a:endParaRPr lang="en-IN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87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effectLst/>
                        </a:rPr>
                        <a:t>LCA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 dirty="0">
                          <a:effectLst/>
                          <a:hlinkClick r:id="rId3"/>
                        </a:rPr>
                        <a:t>http://eiolca.net</a:t>
                      </a:r>
                      <a:endParaRPr lang="en-IN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21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10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Chemsafetypro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 dirty="0">
                          <a:effectLst/>
                          <a:hlinkClick r:id="rId4"/>
                        </a:rPr>
                        <a:t>https://www.chemsafetypro.com/Topics/CRA/ecotox_aquatic_toxicity.html</a:t>
                      </a:r>
                      <a:r>
                        <a:rPr lang="en-IN" sz="1600" u="sng" strike="noStrike" dirty="0">
                          <a:effectLst/>
                        </a:rPr>
                        <a:t> </a:t>
                      </a:r>
                      <a:endParaRPr lang="en-IN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745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11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EPA EPI Suite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 dirty="0">
                          <a:effectLst/>
                          <a:hlinkClick r:id="rId5"/>
                        </a:rPr>
                        <a:t>https://www.chemsafetypro.com/Topics/CRA/How_to_Use_US_EPA_EPI_Suite_to_Predict_Chemical_Substance_Properties.html </a:t>
                      </a:r>
                      <a:endParaRPr lang="en-IN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157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12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effectLst/>
                        </a:rPr>
                        <a:t>Green Chemistry Community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>
                          <a:effectLst/>
                          <a:hlinkClick r:id="rId6"/>
                        </a:rPr>
                        <a:t>http://greenchem.uoregon.edu/Pages/MapDisplay.php </a:t>
                      </a:r>
                      <a:endParaRPr lang="en-IN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03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13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Green Chemistry innovation map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>
                          <a:effectLst/>
                          <a:hlinkClick r:id="rId7"/>
                        </a:rPr>
                        <a:t>https://docs.wixstatic.com/ugd/c7d2f6_150fc09c9388456db93874b4a56c6b68.pdf </a:t>
                      </a:r>
                      <a:endParaRPr lang="en-IN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157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14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OECD QSAR Toolbox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sng" strike="noStrike" dirty="0">
                          <a:effectLst/>
                          <a:hlinkClick r:id="rId8"/>
                        </a:rPr>
                        <a:t>http://www.oecd.org/chemicalsafety/risk-assessment/oecd-qsar-toolbox.htm </a:t>
                      </a:r>
                      <a:endParaRPr lang="en-IN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19536" y="204064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List of tools for effective implementation of Green Chemistry</a:t>
            </a:r>
            <a:endParaRPr lang="en-IN" sz="26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12AEBE-F3DC-433E-B22A-AF28F32A402E}"/>
              </a:ext>
            </a:extLst>
          </p:cNvPr>
          <p:cNvCxnSpPr>
            <a:cxnSpLocks/>
          </p:cNvCxnSpPr>
          <p:nvPr/>
        </p:nvCxnSpPr>
        <p:spPr>
          <a:xfrm>
            <a:off x="0" y="115191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7356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345" y="2701636"/>
            <a:ext cx="3782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QUESTIONS?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90599" y="110836"/>
            <a:ext cx="834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Sponsored by Yale-UNIDO Initiative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9426" y="4954158"/>
            <a:ext cx="46620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r>
              <a:rPr lang="en-US" dirty="0">
                <a:solidFill>
                  <a:srgbClr val="2F2A2B"/>
                </a:solidFill>
                <a:latin typeface="Times New Roman" charset="0"/>
              </a:rPr>
              <a:t>CENTER </a:t>
            </a:r>
            <a:r>
              <a:rPr lang="en-US" i="1" dirty="0">
                <a:solidFill>
                  <a:srgbClr val="2F2A2B"/>
                </a:solidFill>
                <a:latin typeface="Times New Roman" charset="0"/>
              </a:rPr>
              <a:t>for </a:t>
            </a:r>
            <a:r>
              <a:rPr lang="en-US" dirty="0">
                <a:solidFill>
                  <a:srgbClr val="2F2A2B"/>
                </a:solidFill>
                <a:latin typeface="Times New Roman" charset="0"/>
              </a:rPr>
              <a:t>GREEN CHEMISTRY</a:t>
            </a:r>
          </a:p>
          <a:p>
            <a:r>
              <a:rPr lang="en-US" i="1" dirty="0">
                <a:solidFill>
                  <a:srgbClr val="2F2A2B"/>
                </a:solidFill>
                <a:latin typeface="Times New Roman" charset="0"/>
              </a:rPr>
              <a:t>and </a:t>
            </a:r>
            <a:r>
              <a:rPr lang="en-US" dirty="0">
                <a:solidFill>
                  <a:srgbClr val="2F2A2B"/>
                </a:solidFill>
                <a:latin typeface="Times New Roman" charset="0"/>
              </a:rPr>
              <a:t>GREEN ENGINEERING </a:t>
            </a:r>
            <a:r>
              <a:rPr lang="en-US" i="1" dirty="0">
                <a:solidFill>
                  <a:srgbClr val="2F2A2B"/>
                </a:solidFill>
                <a:latin typeface="Times New Roman" charset="0"/>
              </a:rPr>
              <a:t>at </a:t>
            </a:r>
            <a:r>
              <a:rPr lang="en-US" dirty="0">
                <a:solidFill>
                  <a:srgbClr val="2F2A2B"/>
                </a:solidFill>
                <a:latin typeface="Times New Roman" charset="0"/>
              </a:rPr>
              <a:t>YALE</a:t>
            </a:r>
            <a:endParaRPr lang="en-US" dirty="0">
              <a:solidFill>
                <a:srgbClr val="2F2A2B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br>
              <a:rPr lang="en-US" dirty="0">
                <a:latin typeface="Times New Roman" charset="0"/>
              </a:rPr>
            </a:br>
            <a:endParaRPr lang="en-US" dirty="0">
              <a:effectLst/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22" y="5212194"/>
            <a:ext cx="1020198" cy="1496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36" y="5831321"/>
            <a:ext cx="38100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636" y="4446658"/>
            <a:ext cx="40640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2D0FDC-4A0C-BA4A-AC27-D2D67E267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4" y="2816379"/>
            <a:ext cx="3032234" cy="22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6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240" y="2264223"/>
            <a:ext cx="4106785" cy="372223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en-US" b="1" dirty="0">
                <a:latin typeface="+mn-lt"/>
                <a:sym typeface="Wingdings"/>
              </a:rPr>
              <a:t>Reasons may vary:</a:t>
            </a:r>
          </a:p>
          <a:p>
            <a:pPr marL="548640" indent="-274320">
              <a:lnSpc>
                <a:spcPct val="124000"/>
              </a:lnSpc>
              <a:spcBef>
                <a:spcPts val="0"/>
              </a:spcBef>
            </a:pPr>
            <a:r>
              <a:rPr lang="en-US" dirty="0">
                <a:latin typeface="+mn-lt"/>
                <a:sym typeface="Wingdings"/>
              </a:rPr>
              <a:t>Reduce cost</a:t>
            </a:r>
          </a:p>
          <a:p>
            <a:pPr marL="548640" indent="-274320">
              <a:lnSpc>
                <a:spcPct val="124000"/>
              </a:lnSpc>
              <a:spcBef>
                <a:spcPts val="0"/>
              </a:spcBef>
            </a:pPr>
            <a:r>
              <a:rPr lang="en-US" dirty="0">
                <a:latin typeface="+mn-lt"/>
                <a:sym typeface="Wingdings"/>
              </a:rPr>
              <a:t>Increase margins</a:t>
            </a:r>
          </a:p>
          <a:p>
            <a:pPr marL="548640" indent="-274320">
              <a:lnSpc>
                <a:spcPct val="124000"/>
              </a:lnSpc>
              <a:spcBef>
                <a:spcPts val="0"/>
              </a:spcBef>
            </a:pPr>
            <a:r>
              <a:rPr lang="en-US" dirty="0">
                <a:latin typeface="+mn-lt"/>
                <a:sym typeface="Wingdings"/>
              </a:rPr>
              <a:t>Increase sale</a:t>
            </a:r>
          </a:p>
          <a:p>
            <a:pPr marL="548640" indent="-274320">
              <a:lnSpc>
                <a:spcPct val="124000"/>
              </a:lnSpc>
              <a:spcBef>
                <a:spcPts val="0"/>
              </a:spcBef>
            </a:pPr>
            <a:r>
              <a:rPr lang="en-US" dirty="0">
                <a:latin typeface="+mn-lt"/>
                <a:sym typeface="Wingdings"/>
              </a:rPr>
              <a:t>Enhance corporate competitiveness</a:t>
            </a:r>
          </a:p>
          <a:p>
            <a:pPr marL="548640" indent="-274320">
              <a:lnSpc>
                <a:spcPct val="124000"/>
              </a:lnSpc>
              <a:spcBef>
                <a:spcPts val="0"/>
              </a:spcBef>
            </a:pPr>
            <a:r>
              <a:rPr lang="en-US" dirty="0">
                <a:latin typeface="+mn-lt"/>
                <a:sym typeface="Wingdings"/>
              </a:rPr>
              <a:t>Improve reputation</a:t>
            </a:r>
            <a:endParaRPr lang="en-US" dirty="0">
              <a:latin typeface="+mn-lt"/>
            </a:endParaRPr>
          </a:p>
          <a:p>
            <a:pPr>
              <a:lnSpc>
                <a:spcPct val="124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092969"/>
              </p:ext>
            </p:extLst>
          </p:nvPr>
        </p:nvGraphicFramePr>
        <p:xfrm>
          <a:off x="740229" y="365125"/>
          <a:ext cx="9870190" cy="1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680262" y="2221360"/>
            <a:ext cx="4106785" cy="3722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/>
              <a:buNone/>
            </a:pPr>
            <a:r>
              <a:rPr lang="en-US" b="1" dirty="0">
                <a:sym typeface="Wingdings"/>
              </a:rPr>
              <a:t>Potential Challenges</a:t>
            </a:r>
          </a:p>
          <a:p>
            <a:pPr marL="548640" indent="-274320">
              <a:lnSpc>
                <a:spcPct val="114000"/>
              </a:lnSpc>
              <a:spcBef>
                <a:spcPts val="0"/>
              </a:spcBef>
            </a:pPr>
            <a:r>
              <a:rPr lang="en-US" sz="2600" dirty="0">
                <a:sym typeface="Wingdings"/>
              </a:rPr>
              <a:t>Resource depletion</a:t>
            </a:r>
          </a:p>
          <a:p>
            <a:pPr marL="548640" indent="-274320">
              <a:lnSpc>
                <a:spcPct val="114000"/>
              </a:lnSpc>
              <a:spcBef>
                <a:spcPts val="0"/>
              </a:spcBef>
            </a:pPr>
            <a:r>
              <a:rPr lang="en-US" sz="2600" dirty="0">
                <a:sym typeface="Wingdings"/>
              </a:rPr>
              <a:t>Environmental damage</a:t>
            </a:r>
          </a:p>
          <a:p>
            <a:pPr marL="548640" indent="-274320">
              <a:lnSpc>
                <a:spcPct val="114000"/>
              </a:lnSpc>
              <a:spcBef>
                <a:spcPts val="0"/>
              </a:spcBef>
            </a:pPr>
            <a:r>
              <a:rPr lang="en-US" sz="2600" dirty="0">
                <a:sym typeface="Wingdings"/>
              </a:rPr>
              <a:t>Growing population</a:t>
            </a:r>
          </a:p>
          <a:p>
            <a:pPr marL="548640" indent="-274320">
              <a:lnSpc>
                <a:spcPct val="114000"/>
              </a:lnSpc>
              <a:spcBef>
                <a:spcPts val="0"/>
              </a:spcBef>
            </a:pPr>
            <a:r>
              <a:rPr lang="en-US" sz="2600" dirty="0">
                <a:sym typeface="Wingdings"/>
              </a:rPr>
              <a:t>Increasing consumption</a:t>
            </a:r>
          </a:p>
          <a:p>
            <a:pPr marL="548640" indent="-274320">
              <a:lnSpc>
                <a:spcPct val="114000"/>
              </a:lnSpc>
              <a:spcBef>
                <a:spcPts val="0"/>
              </a:spcBef>
            </a:pPr>
            <a:r>
              <a:rPr lang="en-US" sz="2600" dirty="0">
                <a:sym typeface="Wingdings"/>
              </a:rPr>
              <a:t>Societal attitudes</a:t>
            </a:r>
          </a:p>
          <a:p>
            <a:pPr marL="548640" indent="-274320">
              <a:lnSpc>
                <a:spcPct val="114000"/>
              </a:lnSpc>
              <a:spcBef>
                <a:spcPts val="0"/>
              </a:spcBef>
            </a:pPr>
            <a:r>
              <a:rPr lang="en-US" sz="2600" dirty="0">
                <a:sym typeface="Wingdings"/>
              </a:rPr>
              <a:t>Regulatory landscape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56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82321" y="3014859"/>
            <a:ext cx="10458402" cy="2968429"/>
            <a:chOff x="1117787" y="2306540"/>
            <a:chExt cx="10458402" cy="2968429"/>
          </a:xfrm>
        </p:grpSpPr>
        <p:sp>
          <p:nvSpPr>
            <p:cNvPr id="10" name="Freeform 9"/>
            <p:cNvSpPr/>
            <p:nvPr/>
          </p:nvSpPr>
          <p:spPr>
            <a:xfrm>
              <a:off x="1117787" y="2306540"/>
              <a:ext cx="1931540" cy="2968429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kern="1200" dirty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Political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Social services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Consumer protection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Tax competition</a:t>
              </a:r>
            </a:p>
            <a:p>
              <a:pPr marL="128588" lvl="1" indent="-128588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Knowledge competition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51442" y="2306540"/>
              <a:ext cx="1931540" cy="2937456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dirty="0"/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Environmental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Climate change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Extinctions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Water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Waste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Resource constrains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85097" y="2306540"/>
              <a:ext cx="1927661" cy="2937456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dirty="0"/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Social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Urbanization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Demographics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Population growth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Fear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514873" y="2306540"/>
              <a:ext cx="1927661" cy="2937456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dirty="0"/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Technology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Nano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Molecular biology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Statistics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Computational science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Green chemistry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9644649" y="2306540"/>
              <a:ext cx="1931540" cy="2937457"/>
            </a:xfrm>
            <a:custGeom>
              <a:avLst/>
              <a:gdLst>
                <a:gd name="connsiteX0" fmla="*/ 0 w 1544092"/>
                <a:gd name="connsiteY0" fmla="*/ 154409 h 1544092"/>
                <a:gd name="connsiteX1" fmla="*/ 154409 w 1544092"/>
                <a:gd name="connsiteY1" fmla="*/ 0 h 1544092"/>
                <a:gd name="connsiteX2" fmla="*/ 1389683 w 1544092"/>
                <a:gd name="connsiteY2" fmla="*/ 0 h 1544092"/>
                <a:gd name="connsiteX3" fmla="*/ 1544092 w 1544092"/>
                <a:gd name="connsiteY3" fmla="*/ 154409 h 1544092"/>
                <a:gd name="connsiteX4" fmla="*/ 1544092 w 1544092"/>
                <a:gd name="connsiteY4" fmla="*/ 1389683 h 1544092"/>
                <a:gd name="connsiteX5" fmla="*/ 1389683 w 1544092"/>
                <a:gd name="connsiteY5" fmla="*/ 1544092 h 1544092"/>
                <a:gd name="connsiteX6" fmla="*/ 154409 w 1544092"/>
                <a:gd name="connsiteY6" fmla="*/ 1544092 h 1544092"/>
                <a:gd name="connsiteX7" fmla="*/ 0 w 1544092"/>
                <a:gd name="connsiteY7" fmla="*/ 1389683 h 1544092"/>
                <a:gd name="connsiteX8" fmla="*/ 0 w 1544092"/>
                <a:gd name="connsiteY8" fmla="*/ 154409 h 154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92" h="1544092">
                  <a:moveTo>
                    <a:pt x="0" y="154409"/>
                  </a:moveTo>
                  <a:cubicBezTo>
                    <a:pt x="0" y="69131"/>
                    <a:pt x="69131" y="0"/>
                    <a:pt x="154409" y="0"/>
                  </a:cubicBezTo>
                  <a:lnTo>
                    <a:pt x="1389683" y="0"/>
                  </a:lnTo>
                  <a:cubicBezTo>
                    <a:pt x="1474961" y="0"/>
                    <a:pt x="1544092" y="69131"/>
                    <a:pt x="1544092" y="154409"/>
                  </a:cubicBezTo>
                  <a:lnTo>
                    <a:pt x="1544092" y="1389683"/>
                  </a:lnTo>
                  <a:cubicBezTo>
                    <a:pt x="1544092" y="1474961"/>
                    <a:pt x="1474961" y="1544092"/>
                    <a:pt x="1389683" y="1544092"/>
                  </a:cubicBezTo>
                  <a:lnTo>
                    <a:pt x="154409" y="1544092"/>
                  </a:lnTo>
                  <a:cubicBezTo>
                    <a:pt x="69131" y="1544092"/>
                    <a:pt x="0" y="1474961"/>
                    <a:pt x="0" y="1389683"/>
                  </a:cubicBezTo>
                  <a:lnTo>
                    <a:pt x="0" y="154409"/>
                  </a:lnTo>
                  <a:close/>
                </a:path>
              </a:pathLst>
            </a:custGeom>
            <a:solidFill>
              <a:srgbClr val="D968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65" tIns="98565" rIns="98565" bIns="98565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dirty="0"/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Economic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Globalization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High value services</a:t>
              </a:r>
            </a:p>
            <a:p>
              <a:pPr marL="128588" lvl="1" indent="-128588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Income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75551" y="2073530"/>
            <a:ext cx="4479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Understand Trends &amp; Drivers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167A4-C88A-41D8-AE17-8C7C0DD1EF3F}"/>
              </a:ext>
            </a:extLst>
          </p:cNvPr>
          <p:cNvGrpSpPr/>
          <p:nvPr/>
        </p:nvGrpSpPr>
        <p:grpSpPr>
          <a:xfrm>
            <a:off x="746554" y="378680"/>
            <a:ext cx="9870188" cy="1785793"/>
            <a:chOff x="817994" y="450120"/>
            <a:chExt cx="9870188" cy="178579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F6A4A2F-BD18-4EEF-9C6B-5D1AB2474FA2}"/>
                </a:ext>
              </a:extLst>
            </p:cNvPr>
            <p:cNvGrpSpPr/>
            <p:nvPr/>
          </p:nvGrpSpPr>
          <p:grpSpPr>
            <a:xfrm>
              <a:off x="817994" y="450120"/>
              <a:ext cx="1250056" cy="1785793"/>
              <a:chOff x="1" y="-1"/>
              <a:chExt cx="1250056" cy="1785793"/>
            </a:xfrm>
          </p:grpSpPr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1D082413-8692-4B85-A38C-DA0CC09266BA}"/>
                  </a:ext>
                </a:extLst>
              </p:cNvPr>
              <p:cNvSpPr/>
              <p:nvPr/>
            </p:nvSpPr>
            <p:spPr>
              <a:xfrm rot="5400000">
                <a:off x="-267868" y="267868"/>
                <a:ext cx="1785793" cy="1250055"/>
              </a:xfrm>
              <a:prstGeom prst="chevron">
                <a:avLst/>
              </a:prstGeom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Arrow: Chevron 4">
                <a:extLst>
                  <a:ext uri="{FF2B5EF4-FFF2-40B4-BE49-F238E27FC236}">
                    <a16:creationId xmlns:a16="http://schemas.microsoft.com/office/drawing/2014/main" id="{3DAAB6B0-4549-41DF-A72D-8E287D7D73AF}"/>
                  </a:ext>
                </a:extLst>
              </p:cNvPr>
              <p:cNvSpPr txBox="1"/>
              <p:nvPr/>
            </p:nvSpPr>
            <p:spPr>
              <a:xfrm>
                <a:off x="2" y="625027"/>
                <a:ext cx="1250055" cy="5357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225" tIns="22225" rIns="22225" bIns="22225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500" kern="1200" dirty="0"/>
                  <a:t>Why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945A1FB-5A5C-4C9A-AA41-7981895AABEE}"/>
                </a:ext>
              </a:extLst>
            </p:cNvPr>
            <p:cNvGrpSpPr/>
            <p:nvPr/>
          </p:nvGrpSpPr>
          <p:grpSpPr>
            <a:xfrm>
              <a:off x="2068048" y="450121"/>
              <a:ext cx="8620134" cy="1160765"/>
              <a:chOff x="1250055" y="0"/>
              <a:chExt cx="8620134" cy="1160765"/>
            </a:xfrm>
          </p:grpSpPr>
          <p:sp>
            <p:nvSpPr>
              <p:cNvPr id="15" name="Rectangle: Top Corners Rounded 14">
                <a:extLst>
                  <a:ext uri="{FF2B5EF4-FFF2-40B4-BE49-F238E27FC236}">
                    <a16:creationId xmlns:a16="http://schemas.microsoft.com/office/drawing/2014/main" id="{FBA947DA-B265-4E33-B1DD-DD9C0542DE7D}"/>
                  </a:ext>
                </a:extLst>
              </p:cNvPr>
              <p:cNvSpPr/>
              <p:nvPr/>
            </p:nvSpPr>
            <p:spPr>
              <a:xfrm rot="5400000">
                <a:off x="4979739" y="-3729684"/>
                <a:ext cx="1160765" cy="8620134"/>
              </a:xfrm>
              <a:prstGeom prst="round2SameRect">
                <a:avLst/>
              </a:prstGeom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Rectangle: Top Corners Rounded 6">
                <a:extLst>
                  <a:ext uri="{FF2B5EF4-FFF2-40B4-BE49-F238E27FC236}">
                    <a16:creationId xmlns:a16="http://schemas.microsoft.com/office/drawing/2014/main" id="{556687AD-6EAB-423E-A57E-F736BBA6DEEC}"/>
                  </a:ext>
                </a:extLst>
              </p:cNvPr>
              <p:cNvSpPr txBox="1"/>
              <p:nvPr/>
            </p:nvSpPr>
            <p:spPr>
              <a:xfrm>
                <a:off x="1250055" y="56664"/>
                <a:ext cx="8563470" cy="10474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360" tIns="19050" rIns="19050" bIns="19050" numCol="1" spcCol="1270" anchor="ctr" anchorCtr="0">
                <a:noAutofit/>
              </a:bodyPr>
              <a:lstStyle/>
              <a:p>
                <a:pPr marL="285750" lvl="1" indent="-28575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3300" kern="1200" dirty="0"/>
                  <a:t>Creating Context</a:t>
                </a:r>
              </a:p>
              <a:p>
                <a:pPr marL="571500" lvl="2" indent="-285750" algn="l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3000" kern="1200" dirty="0"/>
                  <a:t>Understanding Business/Market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097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505" y="2521192"/>
            <a:ext cx="3801580" cy="607236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b="1" dirty="0">
                <a:latin typeface="+mn-lt"/>
              </a:rPr>
              <a:t>What are we delivering?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3258" y="324837"/>
            <a:ext cx="1214472" cy="1734959"/>
            <a:chOff x="1" y="1543101"/>
            <a:chExt cx="1214472" cy="1734959"/>
          </a:xfrm>
        </p:grpSpPr>
        <p:sp>
          <p:nvSpPr>
            <p:cNvPr id="8" name="Chevron 7"/>
            <p:cNvSpPr/>
            <p:nvPr/>
          </p:nvSpPr>
          <p:spPr>
            <a:xfrm rot="5400000">
              <a:off x="-260243" y="1803345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2" y="2150337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What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67728" y="324837"/>
            <a:ext cx="6213214" cy="1127723"/>
            <a:chOff x="1214471" y="1543101"/>
            <a:chExt cx="6213214" cy="1127723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3757216" y="-999644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 Same Side Corner Rectangle 6"/>
            <p:cNvSpPr/>
            <p:nvPr/>
          </p:nvSpPr>
          <p:spPr>
            <a:xfrm>
              <a:off x="1214471" y="1598152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300" kern="1200" dirty="0"/>
                <a:t>Identify Opportunities</a:t>
              </a:r>
            </a:p>
            <a:p>
              <a:pPr marL="571500" lvl="2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000" kern="1200" dirty="0"/>
                <a:t>Product/Service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6872" y="3125138"/>
            <a:ext cx="4075603" cy="3011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New synthetic route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New catalyst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Renewable raw material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Alternative solvent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New product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New Packaging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1711" y="2499421"/>
            <a:ext cx="4656916" cy="555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="1" dirty="0"/>
              <a:t>What is the “functional unit”?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9940" y="3118434"/>
            <a:ext cx="6078780" cy="3502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Number of reaction runs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Performance (yield or atom economy)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Energy usage per period of time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Kgs packaging / kg product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Kgs wastes / kg product</a:t>
            </a:r>
          </a:p>
          <a:p>
            <a:pPr marL="365760" indent="-274320">
              <a:lnSpc>
                <a:spcPct val="114000"/>
              </a:lnSpc>
              <a:buFont typeface="Arial" charset="0"/>
              <a:buChar char="•"/>
            </a:pPr>
            <a:r>
              <a:rPr lang="en-US" sz="2800" dirty="0"/>
              <a:t>Overall costs</a:t>
            </a:r>
          </a:p>
          <a:p>
            <a:pPr marL="457200" indent="-457200">
              <a:lnSpc>
                <a:spcPct val="114000"/>
              </a:lnSpc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082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906" y="2078214"/>
            <a:ext cx="9319430" cy="607236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>
                <a:latin typeface="+mn-lt"/>
              </a:rPr>
              <a:t>Use Life Cycle and Green Chemistry Principles as a guide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32" y="2571750"/>
            <a:ext cx="4649412" cy="4136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0889" y="6466114"/>
            <a:ext cx="1977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Image source: Wikipedia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53258" y="324837"/>
            <a:ext cx="1214472" cy="1734959"/>
            <a:chOff x="1" y="1543101"/>
            <a:chExt cx="1214472" cy="1734959"/>
          </a:xfrm>
        </p:grpSpPr>
        <p:sp>
          <p:nvSpPr>
            <p:cNvPr id="13" name="Chevron 12"/>
            <p:cNvSpPr/>
            <p:nvPr/>
          </p:nvSpPr>
          <p:spPr>
            <a:xfrm rot="5400000">
              <a:off x="-260243" y="1803345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2" y="2150337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What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67728" y="324837"/>
            <a:ext cx="6213214" cy="1127723"/>
            <a:chOff x="1214471" y="1543101"/>
            <a:chExt cx="6213214" cy="1127723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3757216" y="-999644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 Same Side Corner Rectangle 6"/>
            <p:cNvSpPr/>
            <p:nvPr/>
          </p:nvSpPr>
          <p:spPr>
            <a:xfrm>
              <a:off x="1214471" y="1598152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300" kern="1200" dirty="0"/>
                <a:t>Identify Opportunities</a:t>
              </a:r>
            </a:p>
            <a:p>
              <a:pPr marL="571500" lvl="2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000" kern="1200" dirty="0"/>
                <a:t>Product/Service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07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69" y="2337985"/>
            <a:ext cx="4409479" cy="3923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935" y="1548123"/>
            <a:ext cx="6647255" cy="510265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53258" y="324837"/>
            <a:ext cx="1214472" cy="1734959"/>
            <a:chOff x="1" y="1543101"/>
            <a:chExt cx="1214472" cy="1734959"/>
          </a:xfrm>
        </p:grpSpPr>
        <p:sp>
          <p:nvSpPr>
            <p:cNvPr id="14" name="Chevron 13"/>
            <p:cNvSpPr/>
            <p:nvPr/>
          </p:nvSpPr>
          <p:spPr>
            <a:xfrm rot="5400000">
              <a:off x="-260243" y="1803345"/>
              <a:ext cx="1734959" cy="1214471"/>
            </a:xfrm>
            <a:prstGeom prst="chevron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2" y="2150337"/>
              <a:ext cx="1214471" cy="52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/>
                <a:t>What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67728" y="324837"/>
            <a:ext cx="6213214" cy="1127723"/>
            <a:chOff x="1214471" y="1543101"/>
            <a:chExt cx="6213214" cy="1127723"/>
          </a:xfrm>
        </p:grpSpPr>
        <p:sp>
          <p:nvSpPr>
            <p:cNvPr id="17" name="Round Same Side Corner Rectangle 16"/>
            <p:cNvSpPr/>
            <p:nvPr/>
          </p:nvSpPr>
          <p:spPr>
            <a:xfrm rot="5400000">
              <a:off x="3757216" y="-999644"/>
              <a:ext cx="1127723" cy="6213214"/>
            </a:xfrm>
            <a:prstGeom prst="round2SameRect">
              <a:avLst/>
            </a:prstGeom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 Same Side Corner Rectangle 6"/>
            <p:cNvSpPr/>
            <p:nvPr/>
          </p:nvSpPr>
          <p:spPr>
            <a:xfrm>
              <a:off x="1214471" y="1598152"/>
              <a:ext cx="6158163" cy="101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300" kern="1200" dirty="0"/>
                <a:t>Identify Opportunities</a:t>
              </a:r>
            </a:p>
            <a:p>
              <a:pPr marL="571500" lvl="2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000" kern="1200" dirty="0"/>
                <a:t>Product/Service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99477" y="6466114"/>
            <a:ext cx="1977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Image 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1735618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2547</Words>
  <Application>Microsoft Macintosh PowerPoint</Application>
  <PresentationFormat>Widescreen</PresentationFormat>
  <Paragraphs>457</Paragraphs>
  <Slides>45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Mellor</dc:creator>
  <cp:lastModifiedBy>Mellor, Karolina</cp:lastModifiedBy>
  <cp:revision>247</cp:revision>
  <dcterms:created xsi:type="dcterms:W3CDTF">2018-01-24T15:59:13Z</dcterms:created>
  <dcterms:modified xsi:type="dcterms:W3CDTF">2019-01-24T00:17:01Z</dcterms:modified>
</cp:coreProperties>
</file>