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75"/>
  </p:notesMasterIdLst>
  <p:sldIdLst>
    <p:sldId id="257" r:id="rId2"/>
    <p:sldId id="258" r:id="rId3"/>
    <p:sldId id="349" r:id="rId4"/>
    <p:sldId id="269"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319" r:id="rId23"/>
    <p:sldId id="320" r:id="rId24"/>
    <p:sldId id="350"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52" r:id="rId38"/>
    <p:sldId id="311" r:id="rId39"/>
    <p:sldId id="314" r:id="rId40"/>
    <p:sldId id="312" r:id="rId41"/>
    <p:sldId id="313" r:id="rId42"/>
    <p:sldId id="351" r:id="rId43"/>
    <p:sldId id="347" r:id="rId44"/>
    <p:sldId id="348" r:id="rId45"/>
    <p:sldId id="353" r:id="rId46"/>
    <p:sldId id="310" r:id="rId47"/>
    <p:sldId id="307" r:id="rId48"/>
    <p:sldId id="308" r:id="rId49"/>
    <p:sldId id="306" r:id="rId50"/>
    <p:sldId id="304" r:id="rId51"/>
    <p:sldId id="324" r:id="rId52"/>
    <p:sldId id="305" r:id="rId53"/>
    <p:sldId id="321" r:id="rId54"/>
    <p:sldId id="323" r:id="rId55"/>
    <p:sldId id="322" r:id="rId56"/>
    <p:sldId id="317" r:id="rId57"/>
    <p:sldId id="325" r:id="rId58"/>
    <p:sldId id="326" r:id="rId59"/>
    <p:sldId id="327" r:id="rId60"/>
    <p:sldId id="328" r:id="rId61"/>
    <p:sldId id="329" r:id="rId62"/>
    <p:sldId id="330" r:id="rId63"/>
    <p:sldId id="331" r:id="rId64"/>
    <p:sldId id="332" r:id="rId65"/>
    <p:sldId id="342" r:id="rId66"/>
    <p:sldId id="334" r:id="rId67"/>
    <p:sldId id="335" r:id="rId68"/>
    <p:sldId id="336" r:id="rId69"/>
    <p:sldId id="337" r:id="rId70"/>
    <p:sldId id="338" r:id="rId71"/>
    <p:sldId id="344" r:id="rId72"/>
    <p:sldId id="345" r:id="rId73"/>
    <p:sldId id="346"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3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19"/>
    <p:restoredTop sz="93743" autoAdjust="0"/>
  </p:normalViewPr>
  <p:slideViewPr>
    <p:cSldViewPr snapToGrid="0" snapToObjects="1">
      <p:cViewPr varScale="1">
        <p:scale>
          <a:sx n="72" d="100"/>
          <a:sy n="72" d="100"/>
        </p:scale>
        <p:origin x="336" y="7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 Id="rId4"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ADD3A-4BD8-A74F-A340-5D015E698ED8}" type="datetimeFigureOut">
              <a:rPr lang="en-US" smtClean="0"/>
              <a:t>3/12/2019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65533-F501-2D47-9FB0-550DC36D4DB7}" type="slidenum">
              <a:rPr lang="en-US" smtClean="0"/>
              <a:t>‹#›</a:t>
            </a:fld>
            <a:endParaRPr lang="en-US"/>
          </a:p>
        </p:txBody>
      </p:sp>
    </p:spTree>
    <p:extLst>
      <p:ext uri="{BB962C8B-B14F-4D97-AF65-F5344CB8AC3E}">
        <p14:creationId xmlns:p14="http://schemas.microsoft.com/office/powerpoint/2010/main" val="693473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Flickr"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s://commons.wikimedia.org/wiki/User:FlickreviewR" TargetMode="External"/><Relationship Id="rId4" Type="http://schemas.openxmlformats.org/officeDocument/2006/relationships/hyperlink" Target="https://www.flickr.com/photos/10345599@N03/3747219020"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It</a:t>
            </a:r>
            <a:r>
              <a:rPr lang="en-US" baseline="0" dirty="0"/>
              <a:t> is important to remind the students on where to find the atomic mass on the periodic table. Emphasize its importance in stoichiometry and calculations for chemical reactions: Limiting reagents, Theoretical yields, and composition.</a:t>
            </a:r>
            <a:endParaRPr lang="en-US" dirty="0"/>
          </a:p>
        </p:txBody>
      </p:sp>
      <p:sp>
        <p:nvSpPr>
          <p:cNvPr id="4" name="Slide Number Placeholder 3"/>
          <p:cNvSpPr>
            <a:spLocks noGrp="1"/>
          </p:cNvSpPr>
          <p:nvPr>
            <p:ph type="sldNum" sz="quarter" idx="10"/>
          </p:nvPr>
        </p:nvSpPr>
        <p:spPr/>
        <p:txBody>
          <a:bodyPr/>
          <a:lstStyle/>
          <a:p>
            <a:fld id="{EA865533-F501-2D47-9FB0-550DC36D4DB7}" type="slidenum">
              <a:rPr lang="en-US" smtClean="0"/>
              <a:t>5</a:t>
            </a:fld>
            <a:endParaRPr lang="en-US"/>
          </a:p>
        </p:txBody>
      </p:sp>
    </p:spTree>
    <p:extLst>
      <p:ext uri="{BB962C8B-B14F-4D97-AF65-F5344CB8AC3E}">
        <p14:creationId xmlns:p14="http://schemas.microsoft.com/office/powerpoint/2010/main" val="1556320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Faster</a:t>
            </a:r>
            <a:r>
              <a:rPr lang="en-US" baseline="0" dirty="0"/>
              <a:t> reaction times = increase mass transfer and putting molecules closer together.</a:t>
            </a:r>
            <a:endParaRPr lang="en-US" dirty="0"/>
          </a:p>
        </p:txBody>
      </p:sp>
      <p:sp>
        <p:nvSpPr>
          <p:cNvPr id="4" name="Slide Number Placeholder 3"/>
          <p:cNvSpPr>
            <a:spLocks noGrp="1"/>
          </p:cNvSpPr>
          <p:nvPr>
            <p:ph type="sldNum" sz="quarter" idx="10"/>
          </p:nvPr>
        </p:nvSpPr>
        <p:spPr/>
        <p:txBody>
          <a:bodyPr/>
          <a:lstStyle/>
          <a:p>
            <a:fld id="{EA865533-F501-2D47-9FB0-550DC36D4DB7}" type="slidenum">
              <a:rPr lang="en-US" smtClean="0"/>
              <a:t>55</a:t>
            </a:fld>
            <a:endParaRPr lang="en-US"/>
          </a:p>
        </p:txBody>
      </p:sp>
    </p:spTree>
    <p:extLst>
      <p:ext uri="{BB962C8B-B14F-4D97-AF65-F5344CB8AC3E}">
        <p14:creationId xmlns:p14="http://schemas.microsoft.com/office/powerpoint/2010/main" val="72151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9874716E-63D3-7A45-A8C9-A9C14A08BAB3}" type="slidenum">
              <a:rPr lang="en-US"/>
              <a:pPr/>
              <a:t>57</a:t>
            </a:fld>
            <a:endParaRPr lang="en-US"/>
          </a:p>
        </p:txBody>
      </p:sp>
      <p:sp>
        <p:nvSpPr>
          <p:cNvPr id="399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BA213187-A06F-0A46-B3DF-473C5AF26B95}" type="slidenum">
              <a:rPr lang="en-US">
                <a:latin typeface="Calibri" charset="0"/>
              </a:rPr>
              <a:pPr algn="r" eaLnBrk="1" hangingPunct="1"/>
              <a:t>57</a:t>
            </a:fld>
            <a:endParaRPr lang="en-US">
              <a:latin typeface="Calibri"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a:p>
        </p:txBody>
      </p:sp>
    </p:spTree>
    <p:extLst>
      <p:ext uri="{BB962C8B-B14F-4D97-AF65-F5344CB8AC3E}">
        <p14:creationId xmlns:p14="http://schemas.microsoft.com/office/powerpoint/2010/main" val="1526988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C92F57CA-4739-8B46-A09A-B209242EA5D7}" type="slidenum">
              <a:rPr lang="en-US"/>
              <a:pPr/>
              <a:t>58</a:t>
            </a:fld>
            <a:endParaRPr lang="en-US"/>
          </a:p>
        </p:txBody>
      </p:sp>
      <p:sp>
        <p:nvSpPr>
          <p:cNvPr id="788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B61801E-25C4-A84A-83E0-7875C225058F}" type="slidenum">
              <a:rPr lang="en-US">
                <a:latin typeface="Calibri" charset="0"/>
              </a:rPr>
              <a:pPr algn="r" eaLnBrk="1" hangingPunct="1"/>
              <a:t>58</a:t>
            </a:fld>
            <a:endParaRPr lang="en-US">
              <a:latin typeface="Calibri"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buFontTx/>
              <a:buChar char="-"/>
            </a:pPr>
            <a:r>
              <a:rPr lang="en-US" dirty="0"/>
              <a:t>mother of pearl or nacre</a:t>
            </a:r>
          </a:p>
          <a:p>
            <a:pPr defTabSz="457200" eaLnBrk="1" hangingPunct="1">
              <a:spcBef>
                <a:spcPct val="50000"/>
              </a:spcBef>
              <a:buFontTx/>
              <a:buChar char="-"/>
            </a:pPr>
            <a:r>
              <a:rPr lang="en-US" dirty="0"/>
              <a:t>ceramics, body armor, rope, construction materials, aeronautics, biomedical devices or implants.</a:t>
            </a:r>
          </a:p>
          <a:p>
            <a:pPr defTabSz="457200" eaLnBrk="1" hangingPunct="1">
              <a:spcBef>
                <a:spcPct val="50000"/>
              </a:spcBef>
              <a:buFontTx/>
              <a:buChar char="-"/>
            </a:pPr>
            <a:r>
              <a:rPr lang="en-US" b="1" dirty="0"/>
              <a:t>structure = flexibility + strength </a:t>
            </a:r>
            <a:r>
              <a:rPr lang="en-US" dirty="0"/>
              <a:t>--- 3000 times stronger than CaCO</a:t>
            </a:r>
            <a:r>
              <a:rPr lang="en-US" baseline="-25000" dirty="0"/>
              <a:t>3</a:t>
            </a:r>
          </a:p>
        </p:txBody>
      </p:sp>
    </p:spTree>
    <p:extLst>
      <p:ext uri="{BB962C8B-B14F-4D97-AF65-F5344CB8AC3E}">
        <p14:creationId xmlns:p14="http://schemas.microsoft.com/office/powerpoint/2010/main" val="2624291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A788071-9241-0F45-B3EE-141E343BF050}" type="slidenum">
              <a:rPr lang="en-US"/>
              <a:pPr/>
              <a:t>59</a:t>
            </a:fld>
            <a:endParaRPr lang="en-US"/>
          </a:p>
        </p:txBody>
      </p:sp>
      <p:sp>
        <p:nvSpPr>
          <p:cNvPr id="808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2129E129-DC7C-AA40-A1DA-A9878292A9F0}" type="slidenum">
              <a:rPr lang="en-US">
                <a:latin typeface="Calibri" charset="0"/>
              </a:rPr>
              <a:pPr algn="r" eaLnBrk="1" hangingPunct="1"/>
              <a:t>59</a:t>
            </a:fld>
            <a:endParaRPr lang="en-US">
              <a:latin typeface="Calibri"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GE ceramics factory</a:t>
            </a:r>
          </a:p>
        </p:txBody>
      </p:sp>
    </p:spTree>
    <p:extLst>
      <p:ext uri="{BB962C8B-B14F-4D97-AF65-F5344CB8AC3E}">
        <p14:creationId xmlns:p14="http://schemas.microsoft.com/office/powerpoint/2010/main" val="4235114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85D7127-FC1F-5240-8D1D-34878DB132A5}" type="slidenum">
              <a:rPr lang="en-US"/>
              <a:pPr/>
              <a:t>60</a:t>
            </a:fld>
            <a:endParaRPr lang="en-US"/>
          </a:p>
        </p:txBody>
      </p:sp>
      <p:sp>
        <p:nvSpPr>
          <p:cNvPr id="829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9F40A19-DA6A-9641-9D2B-DBA63CC2EA97}" type="slidenum">
              <a:rPr lang="en-US">
                <a:latin typeface="Calibri" charset="0"/>
              </a:rPr>
              <a:pPr algn="r" eaLnBrk="1" hangingPunct="1"/>
              <a:t>60</a:t>
            </a:fld>
            <a:endParaRPr lang="en-US">
              <a:latin typeface="Calibri" charset="0"/>
            </a:endParaRPr>
          </a:p>
        </p:txBody>
      </p:sp>
      <p:sp>
        <p:nvSpPr>
          <p:cNvPr id="82947" name="Rectangle 2"/>
          <p:cNvSpPr>
            <a:spLocks noGrp="1" noRot="1" noChangeAspect="1" noChangeArrowheads="1" noTextEdit="1"/>
          </p:cNvSpPr>
          <p:nvPr>
            <p:ph type="sldImg"/>
          </p:nvPr>
        </p:nvSpPr>
        <p:spPr>
          <a:xfrm>
            <a:off x="406400" y="381000"/>
            <a:ext cx="1766888" cy="995363"/>
          </a:xfrm>
          <a:solidFill>
            <a:srgbClr val="FFFFFF"/>
          </a:solidFill>
          <a:ln/>
        </p:spPr>
      </p:sp>
      <p:sp>
        <p:nvSpPr>
          <p:cNvPr id="82948" name="Rectangle 3"/>
          <p:cNvSpPr>
            <a:spLocks noGrp="1" noChangeArrowheads="1"/>
          </p:cNvSpPr>
          <p:nvPr>
            <p:ph type="body" idx="1"/>
          </p:nvPr>
        </p:nvSpPr>
        <p:spPr>
          <a:xfrm>
            <a:off x="531813" y="1444625"/>
            <a:ext cx="5851525" cy="7013575"/>
          </a:xfrm>
          <a:solidFill>
            <a:srgbClr val="FFFFFF"/>
          </a:solidFill>
          <a:ln>
            <a:solidFill>
              <a:srgbClr val="000000"/>
            </a:solidFill>
            <a:miter lim="800000"/>
            <a:headEnd/>
            <a:tailEnd/>
          </a:ln>
        </p:spPr>
        <p:txBody>
          <a:bodyPr lIns="90580" tIns="45290" rIns="90580" bIns="45290"/>
          <a:lstStyle/>
          <a:p>
            <a:pPr defTabSz="457200" eaLnBrk="1" hangingPunct="1">
              <a:spcBef>
                <a:spcPct val="0"/>
              </a:spcBef>
            </a:pPr>
            <a:r>
              <a:rPr lang="en-US" b="1"/>
              <a:t>Ambient temperature and pressure, no toxics, biodegradable.</a:t>
            </a:r>
          </a:p>
          <a:p>
            <a:pPr defTabSz="457200" eaLnBrk="1" hangingPunct="1">
              <a:spcBef>
                <a:spcPct val="0"/>
              </a:spcBef>
            </a:pPr>
            <a:endParaRPr lang="en-US"/>
          </a:p>
          <a:p>
            <a:pPr defTabSz="457200" eaLnBrk="1" hangingPunct="1">
              <a:spcBef>
                <a:spcPct val="0"/>
              </a:spcBef>
            </a:pPr>
            <a:r>
              <a:rPr lang="en-US" b="1"/>
              <a:t>No waste, sustainable feedstock, no toxic substances, no outside sources of energy</a:t>
            </a:r>
          </a:p>
          <a:p>
            <a:pPr defTabSz="457200" eaLnBrk="1" hangingPunct="1">
              <a:spcBef>
                <a:spcPct val="0"/>
              </a:spcBef>
            </a:pPr>
            <a:endParaRPr lang="en-US"/>
          </a:p>
          <a:p>
            <a:pPr defTabSz="457200" eaLnBrk="1" hangingPunct="1">
              <a:spcBef>
                <a:spcPct val="0"/>
              </a:spcBef>
            </a:pPr>
            <a:r>
              <a:rPr lang="en-US"/>
              <a:t>Another example of crystallization from the </a:t>
            </a:r>
            <a:r>
              <a:rPr lang="ja-JP" altLang="en-US"/>
              <a:t>“</a:t>
            </a:r>
            <a:r>
              <a:rPr lang="en-US" altLang="ja-JP"/>
              <a:t>bottom up</a:t>
            </a:r>
            <a:r>
              <a:rPr lang="ja-JP" altLang="en-US"/>
              <a:t>”</a:t>
            </a:r>
            <a:r>
              <a:rPr lang="en-US" altLang="ja-JP"/>
              <a:t>: </a:t>
            </a:r>
            <a:r>
              <a:rPr lang="ja-JP" altLang="en-US"/>
              <a:t>“</a:t>
            </a:r>
            <a:r>
              <a:rPr lang="en-US" altLang="ja-JP"/>
              <a:t>Bell Labs Scientists Create World's First Micro-Patterned Crystals Inspired by Bioengineering Found in Nature</a:t>
            </a:r>
            <a:r>
              <a:rPr lang="ja-JP" altLang="en-US"/>
              <a:t>”</a:t>
            </a:r>
            <a:r>
              <a:rPr lang="en-US" altLang="ja-JP"/>
              <a:t> BUSINESS WIRE, Feb. 21, 2003:</a:t>
            </a:r>
          </a:p>
          <a:p>
            <a:pPr defTabSz="457200" eaLnBrk="1" hangingPunct="1">
              <a:spcBef>
                <a:spcPct val="0"/>
              </a:spcBef>
              <a:buFontTx/>
              <a:buChar char="•"/>
            </a:pPr>
            <a:r>
              <a:rPr lang="en-US"/>
              <a:t>About two years ago (2001), Aizenberg and her colleagues made the surprising discovery that thousands of calcite crystals spread throughout the exoskeletons of brittlestars, starfish-like marine invertebrates, collectively form an unusual kind of compound eye for the animals. The brittlestar's calcite microlenses expertly compensate for birefringence and spherical aberration, two common types of distortions in lenses. This led the Bell Labs scientists to attempt to mimic nature's success and design crystals based on the brittlestar model, with the ultimate goal of building complexes arrays of microlenses like the brittlestar's.</a:t>
            </a:r>
          </a:p>
          <a:p>
            <a:pPr defTabSz="457200" eaLnBrk="1" hangingPunct="1">
              <a:spcBef>
                <a:spcPct val="0"/>
              </a:spcBef>
              <a:buFontTx/>
              <a:buChar char="•"/>
            </a:pPr>
            <a:r>
              <a:rPr lang="en-US"/>
              <a:t>Today lenses are typically made using a "top down" approach, in which a piece of glass is ground down to a lens' exact specifications. The brittlestar, on the other hand, makes its microlenses using a "bottom up" approach, in which successive layers of calcite are deposited onto an organic template in intricate patterns to form perfect crystalline lenses at the temperature of seawater.</a:t>
            </a:r>
          </a:p>
          <a:p>
            <a:pPr defTabSz="457200" eaLnBrk="1" hangingPunct="1">
              <a:spcBef>
                <a:spcPct val="0"/>
              </a:spcBef>
              <a:buFontTx/>
              <a:buChar char="•"/>
            </a:pPr>
            <a:r>
              <a:rPr lang="en-US"/>
              <a:t>"This is an excellent example where we can learn from Nature," said Cherry Murray, senior vice president of physical sciences research at Bell Labs. "In this case, a relatively simple organism has a solution to a very complex problem in integrated optics and materials design. By studying the brittlestar, we can learn about low-cost ways of forming single crystals in complex shapes at low temperatures. While many years from commercial use, this understanding could be very important to fabrication of nano-patterned materials."</a:t>
            </a:r>
          </a:p>
          <a:p>
            <a:pPr defTabSz="457200" eaLnBrk="1" hangingPunct="1">
              <a:spcBef>
                <a:spcPct val="0"/>
              </a:spcBef>
            </a:pPr>
            <a:endParaRPr lang="en-US"/>
          </a:p>
        </p:txBody>
      </p:sp>
    </p:spTree>
    <p:extLst>
      <p:ext uri="{BB962C8B-B14F-4D97-AF65-F5344CB8AC3E}">
        <p14:creationId xmlns:p14="http://schemas.microsoft.com/office/powerpoint/2010/main" val="2982451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61</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61</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Take the peacock for example….</a:t>
            </a:r>
          </a:p>
        </p:txBody>
      </p:sp>
    </p:spTree>
    <p:extLst>
      <p:ext uri="{BB962C8B-B14F-4D97-AF65-F5344CB8AC3E}">
        <p14:creationId xmlns:p14="http://schemas.microsoft.com/office/powerpoint/2010/main" val="3619676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4AB7753E-5374-6347-930B-064034F8432C}" type="slidenum">
              <a:rPr lang="en-US"/>
              <a:pPr/>
              <a:t>62</a:t>
            </a:fld>
            <a:endParaRPr lang="en-US"/>
          </a:p>
        </p:txBody>
      </p:sp>
      <p:sp>
        <p:nvSpPr>
          <p:cNvPr id="23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F73E9D7C-9180-2D4D-BA8E-9CC143D7BC0A}" type="slidenum">
              <a:rPr lang="en-US">
                <a:latin typeface="Calibri" charset="0"/>
              </a:rPr>
              <a:pPr algn="r" eaLnBrk="1" hangingPunct="1"/>
              <a:t>62</a:t>
            </a:fld>
            <a:endParaRPr lang="en-US">
              <a:latin typeface="Calibri"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Image: This image was originally posted to </a:t>
            </a:r>
            <a:r>
              <a:rPr lang="en-US" b="1" dirty="0">
                <a:hlinkClick r:id="rId3" tooltip="en:Flickr"/>
              </a:rPr>
              <a:t>Flickr</a:t>
            </a:r>
            <a:r>
              <a:rPr lang="en-US" dirty="0"/>
              <a:t> by Francisco </a:t>
            </a:r>
            <a:r>
              <a:rPr lang="en-US" dirty="0" err="1"/>
              <a:t>Anzola</a:t>
            </a:r>
            <a:r>
              <a:rPr lang="en-US" dirty="0"/>
              <a:t> at </a:t>
            </a:r>
            <a:r>
              <a:rPr lang="en-US" dirty="0">
                <a:hlinkClick r:id="rId4"/>
              </a:rPr>
              <a:t>https://www.flickr.com/photos/10345599@N03/3747219020</a:t>
            </a:r>
            <a:r>
              <a:rPr lang="en-US" dirty="0"/>
              <a:t>. It was reviewed on </a:t>
            </a:r>
            <a:r>
              <a:rPr lang="en-US" dirty="0">
                <a:effectLst/>
              </a:rPr>
              <a:t>15 April 2014</a:t>
            </a:r>
            <a:r>
              <a:rPr lang="en-US" dirty="0"/>
              <a:t> by </a:t>
            </a:r>
            <a:r>
              <a:rPr lang="en-US" b="1" dirty="0">
                <a:hlinkClick r:id="rId5" tooltip="User:FlickreviewR"/>
              </a:rPr>
              <a:t>FlickreviewR</a:t>
            </a:r>
            <a:r>
              <a:rPr lang="en-US" dirty="0"/>
              <a:t> and was confirmed to be licensed under the terms of the cc-by-2.0. </a:t>
            </a:r>
          </a:p>
          <a:p>
            <a:pPr defTabSz="457200" eaLnBrk="1" hangingPunct="1">
              <a:spcBef>
                <a:spcPct val="0"/>
              </a:spcBef>
            </a:pPr>
            <a:endParaRPr lang="en-US" dirty="0"/>
          </a:p>
        </p:txBody>
      </p:sp>
    </p:spTree>
    <p:extLst>
      <p:ext uri="{BB962C8B-B14F-4D97-AF65-F5344CB8AC3E}">
        <p14:creationId xmlns:p14="http://schemas.microsoft.com/office/powerpoint/2010/main" val="1964722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DC1C885-E6EF-5A4E-812D-53A639D76C1B}" type="slidenum">
              <a:rPr lang="en-US"/>
              <a:pPr/>
              <a:t>63</a:t>
            </a:fld>
            <a:endParaRPr lang="en-US"/>
          </a:p>
        </p:txBody>
      </p:sp>
      <p:sp>
        <p:nvSpPr>
          <p:cNvPr id="256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C95CB414-0535-5A4D-98A9-43B15C433C71}" type="slidenum">
              <a:rPr lang="en-US">
                <a:latin typeface="Calibri" charset="0"/>
              </a:rPr>
              <a:pPr algn="r" eaLnBrk="1" hangingPunct="1"/>
              <a:t>63</a:t>
            </a:fld>
            <a:endParaRPr lang="en-US">
              <a:latin typeface="Calibri"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a:p>
        </p:txBody>
      </p:sp>
    </p:spTree>
    <p:extLst>
      <p:ext uri="{BB962C8B-B14F-4D97-AF65-F5344CB8AC3E}">
        <p14:creationId xmlns:p14="http://schemas.microsoft.com/office/powerpoint/2010/main" val="3171901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FA6FE67C-C61E-CA43-BE42-BFA6B370A553}" type="slidenum">
              <a:rPr lang="en-US"/>
              <a:pPr/>
              <a:t>64</a:t>
            </a:fld>
            <a:endParaRPr lang="en-US"/>
          </a:p>
        </p:txBody>
      </p:sp>
      <p:sp>
        <p:nvSpPr>
          <p:cNvPr id="419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9E645472-2CDF-2D49-B6B0-FC70EB16CC89}" type="slidenum">
              <a:rPr lang="en-US">
                <a:latin typeface="Calibri" charset="0"/>
              </a:rPr>
              <a:pPr algn="r" eaLnBrk="1" hangingPunct="1"/>
              <a:t>64</a:t>
            </a:fld>
            <a:endParaRPr lang="en-US">
              <a:latin typeface="Calibri"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pPr>
            <a:r>
              <a:rPr lang="en-US"/>
              <a:t>Scales of the blue morpho butterfly inspired new digital display technology.</a:t>
            </a:r>
          </a:p>
          <a:p>
            <a:pPr defTabSz="457200" eaLnBrk="1" hangingPunct="1">
              <a:spcBef>
                <a:spcPct val="0"/>
              </a:spcBef>
            </a:pPr>
            <a:r>
              <a:rPr lang="ja-JP" altLang="en-US"/>
              <a:t>“</a:t>
            </a:r>
            <a:r>
              <a:rPr lang="en-US" altLang="ja-JP"/>
              <a:t>Qualcomm</a:t>
            </a:r>
            <a:r>
              <a:rPr lang="ja-JP" altLang="en-US"/>
              <a:t>’</a:t>
            </a:r>
            <a:r>
              <a:rPr lang="en-US" altLang="ja-JP"/>
              <a:t>s mirasol display technology is based on a reflective technology called IMOD (InterferometricMODulation), with MEMS structures at its core. This MEMS–based innovation is both bistable, meaning it is both extremely </a:t>
            </a:r>
            <a:r>
              <a:rPr lang="en-US" altLang="ja-JP" b="1"/>
              <a:t>low power</a:t>
            </a:r>
            <a:r>
              <a:rPr lang="en-US" altLang="ja-JP"/>
              <a:t>, and </a:t>
            </a:r>
            <a:r>
              <a:rPr lang="en-US" altLang="ja-JP" b="1"/>
              <a:t>highly reflective</a:t>
            </a:r>
            <a:r>
              <a:rPr lang="en-US" altLang="ja-JP"/>
              <a:t>, meaning the display itself can be seen even in direct sunlight.</a:t>
            </a:r>
            <a:r>
              <a:rPr lang="ja-JP" altLang="en-US"/>
              <a:t>”</a:t>
            </a:r>
            <a:endParaRPr lang="en-US" altLang="ja-JP"/>
          </a:p>
          <a:p>
            <a:pPr defTabSz="457200" eaLnBrk="1" hangingPunct="1">
              <a:spcBef>
                <a:spcPct val="0"/>
              </a:spcBef>
            </a:pPr>
            <a:r>
              <a:rPr lang="en-US"/>
              <a:t>MEMs = microelectromechanical systems</a:t>
            </a:r>
          </a:p>
          <a:p>
            <a:pPr defTabSz="457200" eaLnBrk="1" hangingPunct="1">
              <a:spcBef>
                <a:spcPct val="0"/>
              </a:spcBef>
            </a:pPr>
            <a:endParaRPr lang="en-US"/>
          </a:p>
        </p:txBody>
      </p:sp>
    </p:spTree>
    <p:extLst>
      <p:ext uri="{BB962C8B-B14F-4D97-AF65-F5344CB8AC3E}">
        <p14:creationId xmlns:p14="http://schemas.microsoft.com/office/powerpoint/2010/main" val="3471979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E91BE74-9979-AF42-A356-5F766125D21F}" type="slidenum">
              <a:rPr lang="en-US"/>
              <a:pPr/>
              <a:t>65</a:t>
            </a:fld>
            <a:endParaRPr lang="en-US"/>
          </a:p>
        </p:txBody>
      </p:sp>
      <p:sp>
        <p:nvSpPr>
          <p:cNvPr id="440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844D4189-DBCB-E847-8C87-528ACB85E284}" type="slidenum">
              <a:rPr lang="en-US">
                <a:latin typeface="Calibri" charset="0"/>
              </a:rPr>
              <a:pPr algn="r" eaLnBrk="1" hangingPunct="1"/>
              <a:t>65</a:t>
            </a:fld>
            <a:endParaRPr lang="en-US">
              <a:latin typeface="Calibri"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pPr>
            <a:r>
              <a:rPr lang="en-US"/>
              <a:t>Left - Morphotex structural colored fibers</a:t>
            </a:r>
          </a:p>
          <a:p>
            <a:pPr defTabSz="457200" eaLnBrk="1" hangingPunct="1">
              <a:spcBef>
                <a:spcPct val="50000"/>
              </a:spcBef>
            </a:pPr>
            <a:r>
              <a:rPr lang="en-US"/>
              <a:t>Right - Morpho Butterfly wings. </a:t>
            </a:r>
          </a:p>
          <a:p>
            <a:pPr defTabSz="457200" eaLnBrk="1" hangingPunct="1">
              <a:spcBef>
                <a:spcPct val="0"/>
              </a:spcBef>
            </a:pPr>
            <a:endParaRPr lang="en-US"/>
          </a:p>
          <a:p>
            <a:pPr defTabSz="457200" eaLnBrk="1" hangingPunct="1">
              <a:spcBef>
                <a:spcPct val="0"/>
              </a:spcBef>
            </a:pPr>
            <a:r>
              <a:rPr lang="en-US"/>
              <a:t>Teijin Fibers Limited of Japan produces Morphotex fibers. No dyes or pigments are used. Rather, color is created based on the varying thickness and structure of the fibers. Energy consumption and industrial waste are reduced because no dye process must be used.</a:t>
            </a:r>
          </a:p>
          <a:p>
            <a:pPr defTabSz="457200" eaLnBrk="1" hangingPunct="1">
              <a:spcBef>
                <a:spcPct val="0"/>
              </a:spcBef>
            </a:pPr>
            <a:endParaRPr lang="en-US"/>
          </a:p>
        </p:txBody>
      </p:sp>
    </p:spTree>
    <p:extLst>
      <p:ext uri="{BB962C8B-B14F-4D97-AF65-F5344CB8AC3E}">
        <p14:creationId xmlns:p14="http://schemas.microsoft.com/office/powerpoint/2010/main" val="243196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65533-F501-2D47-9FB0-550DC36D4DB7}" type="slidenum">
              <a:rPr lang="en-US" smtClean="0"/>
              <a:t>16</a:t>
            </a:fld>
            <a:endParaRPr lang="en-US"/>
          </a:p>
        </p:txBody>
      </p:sp>
    </p:spTree>
    <p:extLst>
      <p:ext uri="{BB962C8B-B14F-4D97-AF65-F5344CB8AC3E}">
        <p14:creationId xmlns:p14="http://schemas.microsoft.com/office/powerpoint/2010/main" val="1743711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5E871D86-EF81-C342-91E4-B50F3F57893E}" type="slidenum">
              <a:rPr lang="en-US"/>
              <a:pPr/>
              <a:t>66</a:t>
            </a:fld>
            <a:endParaRPr lang="en-US"/>
          </a:p>
        </p:txBody>
      </p:sp>
      <p:sp>
        <p:nvSpPr>
          <p:cNvPr id="460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49EDC2BA-CDDD-D84F-905D-99199809CBBE}" type="slidenum">
              <a:rPr lang="en-US">
                <a:latin typeface="Calibri" charset="0"/>
              </a:rPr>
              <a:pPr algn="r" eaLnBrk="1" hangingPunct="1"/>
              <a:t>66</a:t>
            </a:fld>
            <a:endParaRPr lang="en-US">
              <a:latin typeface="Calibri"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pPr>
            <a:r>
              <a:rPr lang="en-US" dirty="0" err="1"/>
              <a:t>Eastgate</a:t>
            </a:r>
            <a:r>
              <a:rPr lang="en-US" dirty="0"/>
              <a:t> Building in Harare, Zimbabwe</a:t>
            </a:r>
          </a:p>
          <a:p>
            <a:pPr defTabSz="457200" eaLnBrk="1" hangingPunct="1">
              <a:spcBef>
                <a:spcPct val="50000"/>
              </a:spcBef>
            </a:pPr>
            <a:r>
              <a:rPr lang="en-US" dirty="0"/>
              <a:t>Modeled after termite mound - which can only tolerate a temperature difference of 1 degree day or night.</a:t>
            </a:r>
          </a:p>
          <a:p>
            <a:pPr defTabSz="457200" eaLnBrk="1" hangingPunct="1">
              <a:spcBef>
                <a:spcPct val="50000"/>
              </a:spcBef>
            </a:pPr>
            <a:r>
              <a:rPr lang="en-US" dirty="0"/>
              <a:t>Uses 90% less energy for ventilation than a comparable conventional building (by utilizing natural air flow through the building rather than relying on traditional HVAC system)</a:t>
            </a:r>
          </a:p>
          <a:p>
            <a:pPr defTabSz="457200" eaLnBrk="1" hangingPunct="1">
              <a:spcBef>
                <a:spcPct val="0"/>
              </a:spcBef>
            </a:pPr>
            <a:endParaRPr lang="en-US" dirty="0"/>
          </a:p>
        </p:txBody>
      </p:sp>
    </p:spTree>
    <p:extLst>
      <p:ext uri="{BB962C8B-B14F-4D97-AF65-F5344CB8AC3E}">
        <p14:creationId xmlns:p14="http://schemas.microsoft.com/office/powerpoint/2010/main" val="2317233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5BAA861D-AE5B-E040-9321-64EE81192BFE}" type="slidenum">
              <a:rPr lang="en-US"/>
              <a:pPr/>
              <a:t>67</a:t>
            </a:fld>
            <a:endParaRPr lang="en-US"/>
          </a:p>
        </p:txBody>
      </p:sp>
      <p:sp>
        <p:nvSpPr>
          <p:cNvPr id="1095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81A2EC8-D111-4447-8063-CF052941B201}" type="slidenum">
              <a:rPr lang="en-US">
                <a:latin typeface="Calibri" charset="0"/>
              </a:rPr>
              <a:pPr algn="r" eaLnBrk="1" hangingPunct="1"/>
              <a:t>67</a:t>
            </a:fld>
            <a:endParaRPr lang="en-US">
              <a:latin typeface="Calibri"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The Swiss Re headquarters in London, otherwise known as "the gherkin," employs a cylindrical design to </a:t>
            </a:r>
            <a:r>
              <a:rPr lang="en-US" b="1" dirty="0"/>
              <a:t>aid in ventilation </a:t>
            </a:r>
            <a:r>
              <a:rPr lang="en-US" dirty="0"/>
              <a:t>with many engineering similarities to the structure of sea sponges.</a:t>
            </a:r>
          </a:p>
          <a:p>
            <a:pPr defTabSz="457200" eaLnBrk="1" hangingPunct="1">
              <a:spcBef>
                <a:spcPct val="0"/>
              </a:spcBef>
            </a:pPr>
            <a:endParaRPr lang="en-US" sz="1000" dirty="0"/>
          </a:p>
          <a:p>
            <a:pPr defTabSz="457200" eaLnBrk="1" hangingPunct="1">
              <a:spcBef>
                <a:spcPct val="0"/>
              </a:spcBef>
            </a:pPr>
            <a:endParaRPr lang="en-US" dirty="0"/>
          </a:p>
        </p:txBody>
      </p:sp>
    </p:spTree>
    <p:extLst>
      <p:ext uri="{BB962C8B-B14F-4D97-AF65-F5344CB8AC3E}">
        <p14:creationId xmlns:p14="http://schemas.microsoft.com/office/powerpoint/2010/main" val="850451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C6509A99-DAFF-9A4A-8171-CBCFC9AAA927}" type="slidenum">
              <a:rPr lang="en-US"/>
              <a:pPr/>
              <a:t>68</a:t>
            </a:fld>
            <a:endParaRPr lang="en-US"/>
          </a:p>
        </p:txBody>
      </p:sp>
      <p:sp>
        <p:nvSpPr>
          <p:cNvPr id="665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A2881D7-3A42-DB40-8C7D-136999F6B6A1}" type="slidenum">
              <a:rPr lang="en-US">
                <a:latin typeface="Calibri" charset="0"/>
              </a:rPr>
              <a:pPr algn="r" eaLnBrk="1" hangingPunct="1"/>
              <a:t>68</a:t>
            </a:fld>
            <a:endParaRPr lang="en-US">
              <a:latin typeface="Calibri" charset="0"/>
            </a:endParaRPr>
          </a:p>
        </p:txBody>
      </p:sp>
      <p:sp>
        <p:nvSpPr>
          <p:cNvPr id="66563" name="Rectangle 1026"/>
          <p:cNvSpPr>
            <a:spLocks noGrp="1" noRot="1" noChangeAspect="1" noChangeArrowheads="1" noTextEdit="1"/>
          </p:cNvSpPr>
          <p:nvPr>
            <p:ph type="sldImg"/>
          </p:nvPr>
        </p:nvSpPr>
        <p:spPr>
          <a:ln/>
        </p:spPr>
      </p:sp>
      <p:sp>
        <p:nvSpPr>
          <p:cNvPr id="66564"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Brinker technology developed a way to seal leaks in oil and water pipelines called Platelets. The technology works </a:t>
            </a:r>
            <a:r>
              <a:rPr lang="en-US" b="1" dirty="0"/>
              <a:t>by injecting the formula into wells/pipes</a:t>
            </a:r>
            <a:r>
              <a:rPr lang="en-US" dirty="0"/>
              <a:t>, as the platelets flow through the system, they are </a:t>
            </a:r>
            <a:r>
              <a:rPr lang="en-US" b="1" dirty="0"/>
              <a:t>attracted to leak causing holes due to the pressure change </a:t>
            </a:r>
            <a:r>
              <a:rPr lang="en-US" dirty="0"/>
              <a:t>encountered as they flow over them. The platelet fills the hole, preventing further leakage  </a:t>
            </a:r>
          </a:p>
          <a:p>
            <a:pPr defTabSz="457200" eaLnBrk="1" hangingPunct="1">
              <a:spcBef>
                <a:spcPct val="0"/>
              </a:spcBef>
            </a:pPr>
            <a:r>
              <a:rPr lang="en-US" dirty="0"/>
              <a:t>Mimics human blood clotting.</a:t>
            </a:r>
          </a:p>
          <a:p>
            <a:pPr defTabSz="457200" eaLnBrk="1" hangingPunct="1">
              <a:spcBef>
                <a:spcPct val="0"/>
              </a:spcBef>
            </a:pPr>
            <a:endParaRPr lang="en-US" dirty="0"/>
          </a:p>
        </p:txBody>
      </p:sp>
    </p:spTree>
    <p:extLst>
      <p:ext uri="{BB962C8B-B14F-4D97-AF65-F5344CB8AC3E}">
        <p14:creationId xmlns:p14="http://schemas.microsoft.com/office/powerpoint/2010/main" val="1658979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6388621D-957D-FD4E-AAB9-D74B950B6E94}" type="slidenum">
              <a:rPr lang="en-US"/>
              <a:pPr/>
              <a:t>69</a:t>
            </a:fld>
            <a:endParaRPr lang="en-US"/>
          </a:p>
        </p:txBody>
      </p:sp>
      <p:sp>
        <p:nvSpPr>
          <p:cNvPr id="686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4F2190FF-3FE0-6F44-AB31-0FD7685F363A}" type="slidenum">
              <a:rPr lang="en-US">
                <a:latin typeface="Calibri" charset="0"/>
              </a:rPr>
              <a:pPr algn="r" eaLnBrk="1" hangingPunct="1"/>
              <a:t>69</a:t>
            </a:fld>
            <a:endParaRPr lang="en-US">
              <a:latin typeface="Calibri" charset="0"/>
            </a:endParaRPr>
          </a:p>
        </p:txBody>
      </p:sp>
      <p:sp>
        <p:nvSpPr>
          <p:cNvPr id="68611" name="Rectangle 1026"/>
          <p:cNvSpPr>
            <a:spLocks noGrp="1" noRot="1" noChangeAspect="1" noChangeArrowheads="1" noTextEdit="1"/>
          </p:cNvSpPr>
          <p:nvPr>
            <p:ph type="sldImg"/>
          </p:nvPr>
        </p:nvSpPr>
        <p:spPr>
          <a:ln/>
        </p:spPr>
      </p:sp>
      <p:sp>
        <p:nvSpPr>
          <p:cNvPr id="68612"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dirty="0"/>
              <a:t>The concept is also applied to polymer and metal systems</a:t>
            </a:r>
          </a:p>
          <a:p>
            <a:pPr defTabSz="457200" eaLnBrk="1" hangingPunct="1">
              <a:spcBef>
                <a:spcPct val="0"/>
              </a:spcBef>
            </a:pPr>
            <a:r>
              <a:rPr lang="en-US" dirty="0"/>
              <a:t>Univ Ill Urbana Champagne researchers working on self healing materials: ‘healing’ material incorporated in capsules within polymers. When ruptured (due to cracking or similar), the material in the capsule is released and fills the void and restore structural integrity. Polymers and now iron/steel (self-healing electronics: restore electrical conductance)</a:t>
            </a:r>
          </a:p>
        </p:txBody>
      </p:sp>
    </p:spTree>
    <p:extLst>
      <p:ext uri="{BB962C8B-B14F-4D97-AF65-F5344CB8AC3E}">
        <p14:creationId xmlns:p14="http://schemas.microsoft.com/office/powerpoint/2010/main" val="2906993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D6FAFE7D-A194-7345-A317-F18F13E5D152}" type="slidenum">
              <a:rPr lang="en-US"/>
              <a:pPr/>
              <a:t>70</a:t>
            </a:fld>
            <a:endParaRPr lang="en-US"/>
          </a:p>
        </p:txBody>
      </p:sp>
      <p:sp>
        <p:nvSpPr>
          <p:cNvPr id="706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6C799D3-28AA-EC4F-98C1-E9184F0B76F1}" type="slidenum">
              <a:rPr lang="en-US">
                <a:latin typeface="Calibri" charset="0"/>
              </a:rPr>
              <a:pPr algn="r" eaLnBrk="1" hangingPunct="1"/>
              <a:t>70</a:t>
            </a:fld>
            <a:endParaRPr lang="en-US">
              <a:latin typeface="Calibri"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 hook-by loop fastener was invented in </a:t>
            </a:r>
          </a:p>
          <a:p>
            <a:pPr defTabSz="457200" eaLnBrk="1" hangingPunct="1">
              <a:spcBef>
                <a:spcPct val="0"/>
              </a:spcBef>
            </a:pPr>
            <a:r>
              <a:rPr lang="en-US"/>
              <a:t>1945 Swiss engineer George de Mestral who was irritated by the burrs that would cling to his clothing on walks </a:t>
            </a:r>
          </a:p>
          <a:p>
            <a:pPr defTabSz="457200" eaLnBrk="1" hangingPunct="1">
              <a:spcBef>
                <a:spcPct val="0"/>
              </a:spcBef>
            </a:pPr>
            <a:endParaRPr lang="en-US"/>
          </a:p>
          <a:p>
            <a:pPr defTabSz="457200" eaLnBrk="1" hangingPunct="1">
              <a:spcBef>
                <a:spcPct val="0"/>
              </a:spcBef>
            </a:pPr>
            <a:r>
              <a:rPr lang="en-US"/>
              <a:t>- inspiration: burdock plant</a:t>
            </a:r>
            <a:endParaRPr lang="en-US" sz="1100"/>
          </a:p>
          <a:p>
            <a:pPr defTabSz="457200" eaLnBrk="1" hangingPunct="1">
              <a:spcBef>
                <a:spcPct val="0"/>
              </a:spcBef>
            </a:pPr>
            <a:endParaRPr lang="en-US"/>
          </a:p>
        </p:txBody>
      </p:sp>
    </p:spTree>
    <p:extLst>
      <p:ext uri="{BB962C8B-B14F-4D97-AF65-F5344CB8AC3E}">
        <p14:creationId xmlns:p14="http://schemas.microsoft.com/office/powerpoint/2010/main" val="3795082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FD6C7D5-3957-5743-9332-B623FEC67AE1}" type="slidenum">
              <a:rPr lang="en-US"/>
              <a:pPr/>
              <a:t>71</a:t>
            </a:fld>
            <a:endParaRPr lang="en-US"/>
          </a:p>
        </p:txBody>
      </p:sp>
      <p:sp>
        <p:nvSpPr>
          <p:cNvPr id="849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8E042EF-FAFD-5849-90B4-4D2B98105000}" type="slidenum">
              <a:rPr lang="en-US">
                <a:latin typeface="Calibri" charset="0"/>
              </a:rPr>
              <a:pPr algn="r" eaLnBrk="1" hangingPunct="1"/>
              <a:t>71</a:t>
            </a:fld>
            <a:endParaRPr lang="en-US">
              <a:latin typeface="Calibri"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buFontTx/>
              <a:buChar char="-"/>
            </a:pPr>
            <a:r>
              <a:rPr lang="en-US" dirty="0"/>
              <a:t>Bioluminescent bacteria, combine chemicals to light up their bodies</a:t>
            </a:r>
          </a:p>
          <a:p>
            <a:pPr defTabSz="457200" eaLnBrk="1" hangingPunct="1">
              <a:spcBef>
                <a:spcPct val="50000"/>
              </a:spcBef>
              <a:buFontTx/>
              <a:buChar char="-"/>
            </a:pPr>
            <a:r>
              <a:rPr lang="en-US" dirty="0"/>
              <a:t>Dragonflies out maneuver helicopters</a:t>
            </a:r>
          </a:p>
          <a:p>
            <a:pPr defTabSz="457200" eaLnBrk="1" hangingPunct="1">
              <a:spcBef>
                <a:spcPct val="50000"/>
              </a:spcBef>
              <a:buFontTx/>
              <a:buChar char="-"/>
            </a:pPr>
            <a:r>
              <a:rPr lang="en-US" dirty="0"/>
              <a:t>Hummingbirds cross the Gulf of Mexico on less than one tenth an ounce of fuel</a:t>
            </a:r>
          </a:p>
          <a:p>
            <a:pPr defTabSz="457200" eaLnBrk="1" hangingPunct="1">
              <a:spcBef>
                <a:spcPct val="50000"/>
              </a:spcBef>
              <a:buFontTx/>
              <a:buChar char="-"/>
            </a:pPr>
            <a:r>
              <a:rPr lang="en-US" dirty="0"/>
              <a:t>Ants carry 100’s </a:t>
            </a:r>
            <a:r>
              <a:rPr lang="en-US" dirty="0" err="1"/>
              <a:t>lbs</a:t>
            </a:r>
            <a:r>
              <a:rPr lang="en-US" dirty="0"/>
              <a:t> equivalent in dead heat </a:t>
            </a:r>
          </a:p>
        </p:txBody>
      </p:sp>
    </p:spTree>
    <p:extLst>
      <p:ext uri="{BB962C8B-B14F-4D97-AF65-F5344CB8AC3E}">
        <p14:creationId xmlns:p14="http://schemas.microsoft.com/office/powerpoint/2010/main" val="3128889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8BAAF845-7AE4-FA45-B7F6-2A1D50426253}" type="slidenum">
              <a:rPr lang="en-US"/>
              <a:pPr/>
              <a:t>72</a:t>
            </a:fld>
            <a:endParaRPr lang="en-US"/>
          </a:p>
        </p:txBody>
      </p:sp>
      <p:sp>
        <p:nvSpPr>
          <p:cNvPr id="870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06FB758-7799-1E4E-B643-8A96BA20AFDB}" type="slidenum">
              <a:rPr lang="en-US">
                <a:latin typeface="Calibri" charset="0"/>
              </a:rPr>
              <a:pPr algn="r" eaLnBrk="1" hangingPunct="1"/>
              <a:t>72</a:t>
            </a:fld>
            <a:endParaRPr lang="en-US">
              <a:latin typeface="Calibri"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buFontTx/>
              <a:buChar char="-"/>
            </a:pPr>
            <a:r>
              <a:rPr lang="en-US"/>
              <a:t>Bees, turtles and birds navigate w/out maps</a:t>
            </a:r>
          </a:p>
          <a:p>
            <a:pPr defTabSz="457200" eaLnBrk="1" hangingPunct="1">
              <a:spcBef>
                <a:spcPct val="50000"/>
              </a:spcBef>
              <a:buFontTx/>
              <a:buChar char="-"/>
            </a:pPr>
            <a:r>
              <a:rPr lang="en-US" dirty="0"/>
              <a:t>penguins dive without scuba gear</a:t>
            </a:r>
          </a:p>
          <a:p>
            <a:pPr defTabSz="457200" eaLnBrk="1" hangingPunct="1">
              <a:spcBef>
                <a:spcPct val="50000"/>
              </a:spcBef>
              <a:buFontTx/>
              <a:buChar char="-"/>
            </a:pPr>
            <a:r>
              <a:rPr lang="en-US" dirty="0"/>
              <a:t>Artic fish and frogs freeze solid and then spring back to life, having protected their organs from ice damage</a:t>
            </a:r>
          </a:p>
          <a:p>
            <a:pPr defTabSz="457200" eaLnBrk="1" hangingPunct="1">
              <a:spcBef>
                <a:spcPct val="50000"/>
              </a:spcBef>
              <a:buFontTx/>
              <a:buChar char="-"/>
            </a:pPr>
            <a:r>
              <a:rPr lang="en-US" dirty="0"/>
              <a:t>Chameleons and cuttlefish hide without moving by changing patterns in their skin to blend in with their surroundings</a:t>
            </a:r>
          </a:p>
          <a:p>
            <a:pPr defTabSz="457200" eaLnBrk="1" hangingPunct="1">
              <a:spcBef>
                <a:spcPct val="50000"/>
              </a:spcBef>
            </a:pPr>
            <a:endParaRPr lang="en-US" dirty="0"/>
          </a:p>
          <a:p>
            <a:pPr defTabSz="457200" eaLnBrk="1" hangingPunct="1">
              <a:spcBef>
                <a:spcPct val="50000"/>
              </a:spcBef>
              <a:buFontTx/>
              <a:buChar char="-"/>
            </a:pPr>
            <a:r>
              <a:rPr lang="en-US" dirty="0"/>
              <a:t>How do they do it?!</a:t>
            </a:r>
          </a:p>
          <a:p>
            <a:pPr defTabSz="457200" eaLnBrk="1" hangingPunct="1">
              <a:spcBef>
                <a:spcPct val="50000"/>
              </a:spcBef>
              <a:buFontTx/>
              <a:buChar char="-"/>
            </a:pPr>
            <a:endParaRPr lang="en-US" dirty="0"/>
          </a:p>
        </p:txBody>
      </p:sp>
    </p:spTree>
    <p:extLst>
      <p:ext uri="{BB962C8B-B14F-4D97-AF65-F5344CB8AC3E}">
        <p14:creationId xmlns:p14="http://schemas.microsoft.com/office/powerpoint/2010/main" val="2133059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Double bond</a:t>
            </a:r>
            <a:r>
              <a:rPr lang="en-US" baseline="0" dirty="0"/>
              <a:t> is like a slot for a pair of atoms </a:t>
            </a:r>
          </a:p>
          <a:p>
            <a:r>
              <a:rPr lang="en-US" baseline="0" dirty="0"/>
              <a:t>Triple bond is like 2 slots for two pairs of atoms</a:t>
            </a:r>
          </a:p>
          <a:p>
            <a:endParaRPr lang="en-US" baseline="0" dirty="0"/>
          </a:p>
          <a:p>
            <a:r>
              <a:rPr lang="en-US" baseline="0" dirty="0"/>
              <a:t>Atom Economy? Good?</a:t>
            </a:r>
          </a:p>
        </p:txBody>
      </p:sp>
      <p:sp>
        <p:nvSpPr>
          <p:cNvPr id="4" name="Slide Number Placeholder 3"/>
          <p:cNvSpPr>
            <a:spLocks noGrp="1"/>
          </p:cNvSpPr>
          <p:nvPr>
            <p:ph type="sldNum" sz="quarter" idx="10"/>
          </p:nvPr>
        </p:nvSpPr>
        <p:spPr/>
        <p:txBody>
          <a:bodyPr/>
          <a:lstStyle/>
          <a:p>
            <a:fld id="{67B10D4A-1390-46AE-9C17-9B3925FDB0B6}" type="slidenum">
              <a:rPr lang="en-US" smtClean="0"/>
              <a:t>38</a:t>
            </a:fld>
            <a:endParaRPr lang="en-US"/>
          </a:p>
        </p:txBody>
      </p:sp>
    </p:spTree>
    <p:extLst>
      <p:ext uri="{BB962C8B-B14F-4D97-AF65-F5344CB8AC3E}">
        <p14:creationId xmlns:p14="http://schemas.microsoft.com/office/powerpoint/2010/main" val="1109295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https://commons.wikimedia.org/wiki/File:Chemistry_Lab_at_a_Highschool.jpg</a:t>
            </a:r>
          </a:p>
          <a:p>
            <a:r>
              <a:rPr lang="en-US" dirty="0"/>
              <a:t>https://www.flickr.com/photos/cjp24/5744968358</a:t>
            </a:r>
          </a:p>
          <a:p>
            <a:r>
              <a:rPr lang="en-US" dirty="0"/>
              <a:t>https://pixabay.com/en/leaves-tree-sun-summer-green-3509394/</a:t>
            </a:r>
          </a:p>
          <a:p>
            <a:r>
              <a:rPr lang="en-US" dirty="0"/>
              <a:t>https://pixabay.com/en/coral-coral-reef-reef-sea-567688/</a:t>
            </a:r>
          </a:p>
        </p:txBody>
      </p:sp>
      <p:sp>
        <p:nvSpPr>
          <p:cNvPr id="4" name="Slide Number Placeholder 3"/>
          <p:cNvSpPr>
            <a:spLocks noGrp="1"/>
          </p:cNvSpPr>
          <p:nvPr>
            <p:ph type="sldNum" sz="quarter" idx="5"/>
          </p:nvPr>
        </p:nvSpPr>
        <p:spPr/>
        <p:txBody>
          <a:bodyPr/>
          <a:lstStyle/>
          <a:p>
            <a:fld id="{EA865533-F501-2D47-9FB0-550DC36D4DB7}" type="slidenum">
              <a:rPr lang="en-US" smtClean="0"/>
              <a:t>43</a:t>
            </a:fld>
            <a:endParaRPr lang="en-US"/>
          </a:p>
        </p:txBody>
      </p:sp>
    </p:spTree>
    <p:extLst>
      <p:ext uri="{BB962C8B-B14F-4D97-AF65-F5344CB8AC3E}">
        <p14:creationId xmlns:p14="http://schemas.microsoft.com/office/powerpoint/2010/main" val="1016132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Many of these</a:t>
            </a:r>
            <a:r>
              <a:rPr lang="en-US" baseline="0" dirty="0"/>
              <a:t> concepts will be elaborated in the next few lectures</a:t>
            </a:r>
            <a:endParaRPr lang="en-US" dirty="0"/>
          </a:p>
        </p:txBody>
      </p:sp>
      <p:sp>
        <p:nvSpPr>
          <p:cNvPr id="4" name="Slide Number Placeholder 3"/>
          <p:cNvSpPr>
            <a:spLocks noGrp="1"/>
          </p:cNvSpPr>
          <p:nvPr>
            <p:ph type="sldNum" sz="quarter" idx="10"/>
          </p:nvPr>
        </p:nvSpPr>
        <p:spPr/>
        <p:txBody>
          <a:bodyPr/>
          <a:lstStyle/>
          <a:p>
            <a:fld id="{67B10D4A-1390-46AE-9C17-9B3925FDB0B6}" type="slidenum">
              <a:rPr lang="en-US" smtClean="0"/>
              <a:t>46</a:t>
            </a:fld>
            <a:endParaRPr lang="en-US"/>
          </a:p>
        </p:txBody>
      </p:sp>
    </p:spTree>
    <p:extLst>
      <p:ext uri="{BB962C8B-B14F-4D97-AF65-F5344CB8AC3E}">
        <p14:creationId xmlns:p14="http://schemas.microsoft.com/office/powerpoint/2010/main" val="81990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65533-F501-2D47-9FB0-550DC36D4DB7}" type="slidenum">
              <a:rPr lang="en-US" smtClean="0"/>
              <a:t>48</a:t>
            </a:fld>
            <a:endParaRPr lang="en-US"/>
          </a:p>
        </p:txBody>
      </p:sp>
    </p:spTree>
    <p:extLst>
      <p:ext uri="{BB962C8B-B14F-4D97-AF65-F5344CB8AC3E}">
        <p14:creationId xmlns:p14="http://schemas.microsoft.com/office/powerpoint/2010/main" val="1562262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https://commons.wikimedia.org/wiki/File:Microfluidic_gel_electrophoresis_microsystems.png</a:t>
            </a:r>
          </a:p>
        </p:txBody>
      </p:sp>
      <p:sp>
        <p:nvSpPr>
          <p:cNvPr id="4" name="Slide Number Placeholder 3"/>
          <p:cNvSpPr>
            <a:spLocks noGrp="1"/>
          </p:cNvSpPr>
          <p:nvPr>
            <p:ph type="sldNum" sz="quarter" idx="5"/>
          </p:nvPr>
        </p:nvSpPr>
        <p:spPr/>
        <p:txBody>
          <a:bodyPr/>
          <a:lstStyle/>
          <a:p>
            <a:fld id="{EA865533-F501-2D47-9FB0-550DC36D4DB7}" type="slidenum">
              <a:rPr lang="en-US" smtClean="0"/>
              <a:t>50</a:t>
            </a:fld>
            <a:endParaRPr lang="en-US"/>
          </a:p>
        </p:txBody>
      </p:sp>
    </p:spTree>
    <p:extLst>
      <p:ext uri="{BB962C8B-B14F-4D97-AF65-F5344CB8AC3E}">
        <p14:creationId xmlns:p14="http://schemas.microsoft.com/office/powerpoint/2010/main" val="613072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Discuss</a:t>
            </a:r>
            <a:r>
              <a:rPr lang="en-US" baseline="0" dirty="0"/>
              <a:t> with students what they think the flow reactor looks like. Then move on to the next slides to discuss the potential benefits of flow chemistry.</a:t>
            </a:r>
          </a:p>
          <a:p>
            <a:r>
              <a:rPr lang="en-US" dirty="0"/>
              <a:t>https://commons.wikimedia.org/wiki/File:Propel_Segmented_Flow_Chemistry_System.jpg</a:t>
            </a:r>
          </a:p>
          <a:p>
            <a:r>
              <a:rPr lang="en-US" dirty="0"/>
              <a:t>https://commons.wikimedia.org/wiki/File:Uniqsis-FlowSyn_Flow_Reactor.jpg</a:t>
            </a:r>
          </a:p>
        </p:txBody>
      </p:sp>
      <p:sp>
        <p:nvSpPr>
          <p:cNvPr id="4" name="Slide Number Placeholder 3"/>
          <p:cNvSpPr>
            <a:spLocks noGrp="1"/>
          </p:cNvSpPr>
          <p:nvPr>
            <p:ph type="sldNum" sz="quarter" idx="10"/>
          </p:nvPr>
        </p:nvSpPr>
        <p:spPr/>
        <p:txBody>
          <a:bodyPr/>
          <a:lstStyle/>
          <a:p>
            <a:fld id="{EA865533-F501-2D47-9FB0-550DC36D4DB7}" type="slidenum">
              <a:rPr lang="en-US" smtClean="0"/>
              <a:t>52</a:t>
            </a:fld>
            <a:endParaRPr lang="en-US"/>
          </a:p>
        </p:txBody>
      </p:sp>
    </p:spTree>
    <p:extLst>
      <p:ext uri="{BB962C8B-B14F-4D97-AF65-F5344CB8AC3E}">
        <p14:creationId xmlns:p14="http://schemas.microsoft.com/office/powerpoint/2010/main" val="1936644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65533-F501-2D47-9FB0-550DC36D4DB7}" type="slidenum">
              <a:rPr lang="en-US" smtClean="0"/>
              <a:t>54</a:t>
            </a:fld>
            <a:endParaRPr lang="en-US"/>
          </a:p>
        </p:txBody>
      </p:sp>
    </p:spTree>
    <p:extLst>
      <p:ext uri="{BB962C8B-B14F-4D97-AF65-F5344CB8AC3E}">
        <p14:creationId xmlns:p14="http://schemas.microsoft.com/office/powerpoint/2010/main" val="14231907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28000">
              <a:schemeClr val="bg1"/>
            </a:gs>
            <a:gs pos="71000">
              <a:schemeClr val="bg1"/>
            </a:gs>
            <a:gs pos="48000">
              <a:schemeClr val="accent3">
                <a:lumMod val="20000"/>
                <a:lumOff val="80000"/>
                <a:alpha val="29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64C1B-6864-DF41-876F-7A3FE53A4021}"/>
              </a:ext>
            </a:extLst>
          </p:cNvPr>
          <p:cNvSpPr>
            <a:spLocks noGrp="1"/>
          </p:cNvSpPr>
          <p:nvPr>
            <p:ph type="ctrTitle"/>
          </p:nvPr>
        </p:nvSpPr>
        <p:spPr>
          <a:xfrm>
            <a:off x="1524000" y="2192038"/>
            <a:ext cx="9144000" cy="2387600"/>
          </a:xfrm>
        </p:spPr>
        <p:txBody>
          <a:bodyPr anchor="b"/>
          <a:lstStyle>
            <a:lvl1pPr algn="ctr">
              <a:defRPr sz="4500">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1E4CB47C-3A2A-0D41-A163-90FBD398236C}"/>
              </a:ext>
            </a:extLst>
          </p:cNvPr>
          <p:cNvSpPr>
            <a:spLocks noGrp="1"/>
          </p:cNvSpPr>
          <p:nvPr>
            <p:ph type="subTitle" idx="1"/>
          </p:nvPr>
        </p:nvSpPr>
        <p:spPr>
          <a:xfrm>
            <a:off x="1524000" y="4761782"/>
            <a:ext cx="9144000" cy="937883"/>
          </a:xfrm>
        </p:spPr>
        <p:txBody>
          <a:bodyPr/>
          <a:lstStyle>
            <a:lvl1pPr marL="0" indent="0" algn="ctr">
              <a:buNone/>
              <a:defRPr sz="1800">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DA9FA16A-B15E-C84A-9010-2656FB4BDD29}"/>
              </a:ext>
            </a:extLst>
          </p:cNvPr>
          <p:cNvSpPr>
            <a:spLocks noGrp="1"/>
          </p:cNvSpPr>
          <p:nvPr>
            <p:ph type="sldNum" sz="quarter" idx="12"/>
          </p:nvPr>
        </p:nvSpPr>
        <p:spPr/>
        <p:txBody>
          <a:bodyPr/>
          <a:lstStyle/>
          <a:p>
            <a:fld id="{7045735A-2FB9-AB40-A8FD-6270C0D91861}" type="slidenum">
              <a:rPr lang="en-US" smtClean="0"/>
              <a:t>‹#›</a:t>
            </a:fld>
            <a:endParaRPr lang="en-US"/>
          </a:p>
        </p:txBody>
      </p:sp>
      <p:pic>
        <p:nvPicPr>
          <p:cNvPr id="8" name="Picture 7">
            <a:extLst>
              <a:ext uri="{FF2B5EF4-FFF2-40B4-BE49-F238E27FC236}">
                <a16:creationId xmlns:a16="http://schemas.microsoft.com/office/drawing/2014/main" id="{AADC5850-73E2-DE45-9B77-BAF8951CCB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253" y="824023"/>
            <a:ext cx="4001219" cy="711328"/>
          </a:xfrm>
          <a:prstGeom prst="rect">
            <a:avLst/>
          </a:prstGeom>
        </p:spPr>
      </p:pic>
      <p:pic>
        <p:nvPicPr>
          <p:cNvPr id="10" name="Picture 9">
            <a:extLst>
              <a:ext uri="{FF2B5EF4-FFF2-40B4-BE49-F238E27FC236}">
                <a16:creationId xmlns:a16="http://schemas.microsoft.com/office/drawing/2014/main" id="{7518DC9D-857A-EA46-B0C0-2B50520A55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7489" y="463064"/>
            <a:ext cx="644107" cy="945041"/>
          </a:xfrm>
          <a:prstGeom prst="rect">
            <a:avLst/>
          </a:prstGeom>
        </p:spPr>
      </p:pic>
      <p:sp>
        <p:nvSpPr>
          <p:cNvPr id="11" name="TextBox 10">
            <a:extLst>
              <a:ext uri="{FF2B5EF4-FFF2-40B4-BE49-F238E27FC236}">
                <a16:creationId xmlns:a16="http://schemas.microsoft.com/office/drawing/2014/main" id="{3BB9C9F5-C3C1-6949-ABC3-29D642A9654B}"/>
              </a:ext>
            </a:extLst>
          </p:cNvPr>
          <p:cNvSpPr txBox="1"/>
          <p:nvPr/>
        </p:nvSpPr>
        <p:spPr>
          <a:xfrm>
            <a:off x="5181597" y="877453"/>
            <a:ext cx="3674852" cy="461665"/>
          </a:xfrm>
          <a:prstGeom prst="rect">
            <a:avLst/>
          </a:prstGeom>
          <a:noFill/>
        </p:spPr>
        <p:txBody>
          <a:bodyPr wrap="square" rtlCol="0">
            <a:spAutoFit/>
          </a:bodyPr>
          <a:lstStyle/>
          <a:p>
            <a:r>
              <a:rPr lang="en-US" sz="1200" dirty="0">
                <a:solidFill>
                  <a:srgbClr val="002060"/>
                </a:solidFill>
                <a:latin typeface="Corbel" panose="020B0503020204020204" pitchFamily="34" charset="0"/>
                <a:ea typeface="Bodoni Ornaments" pitchFamily="2" charset="0"/>
                <a:cs typeface="Baghdad" pitchFamily="2" charset="-78"/>
              </a:rPr>
              <a:t>Center For Green Chemistry </a:t>
            </a:r>
          </a:p>
          <a:p>
            <a:r>
              <a:rPr lang="en-US" sz="1200" dirty="0">
                <a:solidFill>
                  <a:srgbClr val="002060"/>
                </a:solidFill>
                <a:latin typeface="Corbel" panose="020B0503020204020204" pitchFamily="34" charset="0"/>
                <a:ea typeface="Bodoni Ornaments" pitchFamily="2" charset="0"/>
                <a:cs typeface="Baghdad" pitchFamily="2" charset="-78"/>
              </a:rPr>
              <a:t>and Green Engineering at Yale</a:t>
            </a:r>
          </a:p>
        </p:txBody>
      </p:sp>
      <p:pic>
        <p:nvPicPr>
          <p:cNvPr id="14" name="Picture 13">
            <a:extLst>
              <a:ext uri="{FF2B5EF4-FFF2-40B4-BE49-F238E27FC236}">
                <a16:creationId xmlns:a16="http://schemas.microsoft.com/office/drawing/2014/main" id="{C38C637F-429E-DB4E-A329-FD5E0A2BBFC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a:ext>
            </a:extLst>
          </a:blip>
          <a:srcRect t="33849" b="36966"/>
          <a:stretch/>
        </p:blipFill>
        <p:spPr>
          <a:xfrm>
            <a:off x="8153400" y="602715"/>
            <a:ext cx="3353709" cy="984397"/>
          </a:xfrm>
          <a:prstGeom prst="rect">
            <a:avLst/>
          </a:prstGeom>
        </p:spPr>
      </p:pic>
    </p:spTree>
    <p:extLst>
      <p:ext uri="{BB962C8B-B14F-4D97-AF65-F5344CB8AC3E}">
        <p14:creationId xmlns:p14="http://schemas.microsoft.com/office/powerpoint/2010/main" val="2673952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bg>
      <p:bgRef idx="1001">
        <a:schemeClr val="bg1"/>
      </p:bgRef>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38A42F44-BC79-7F4B-A0A9-17AFDFF6A046}"/>
              </a:ext>
            </a:extLst>
          </p:cNvPr>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AB8341C-89C7-214A-B1A0-C7C64858356A}"/>
              </a:ext>
            </a:extLst>
          </p:cNvPr>
          <p:cNvSpPr>
            <a:spLocks noGrp="1"/>
          </p:cNvSpPr>
          <p:nvPr>
            <p:ph type="sldNum" sz="quarter" idx="12"/>
          </p:nvPr>
        </p:nvSpPr>
        <p:spPr/>
        <p:txBody>
          <a:bodyPr/>
          <a:lstStyle/>
          <a:p>
            <a:fld id="{7045735A-2FB9-AB40-A8FD-6270C0D91861}" type="slidenum">
              <a:rPr lang="en-US" smtClean="0"/>
              <a:t>‹#›</a:t>
            </a:fld>
            <a:endParaRPr lang="en-US"/>
          </a:p>
        </p:txBody>
      </p:sp>
      <p:sp>
        <p:nvSpPr>
          <p:cNvPr id="10" name="Title 1">
            <a:extLst>
              <a:ext uri="{FF2B5EF4-FFF2-40B4-BE49-F238E27FC236}">
                <a16:creationId xmlns:a16="http://schemas.microsoft.com/office/drawing/2014/main" id="{F86F49F5-B43C-7943-BA50-D48E9B7545E8}"/>
              </a:ext>
            </a:extLst>
          </p:cNvPr>
          <p:cNvSpPr>
            <a:spLocks noGrp="1"/>
          </p:cNvSpPr>
          <p:nvPr>
            <p:ph type="title"/>
          </p:nvPr>
        </p:nvSpPr>
        <p:spPr>
          <a:xfrm>
            <a:off x="838200" y="175127"/>
            <a:ext cx="10515600" cy="1325563"/>
          </a:xfrm>
        </p:spPr>
        <p:txBody>
          <a:bodyPr>
            <a:normAutofit/>
          </a:bodyPr>
          <a:lstStyle>
            <a:lvl1pPr>
              <a:defRPr sz="4000">
                <a:solidFill>
                  <a:schemeClr val="tx1">
                    <a:lumMod val="75000"/>
                    <a:lumOff val="25000"/>
                  </a:schemeClr>
                </a:solidFill>
                <a:latin typeface="+mn-lt"/>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CCA03329-2166-D74E-8790-205799C81EC7}"/>
              </a:ext>
            </a:extLst>
          </p:cNvPr>
          <p:cNvCxnSpPr>
            <a:cxnSpLocks/>
          </p:cNvCxnSpPr>
          <p:nvPr/>
        </p:nvCxnSpPr>
        <p:spPr>
          <a:xfrm>
            <a:off x="838201"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2" name="Straight Connector 11">
            <a:extLst>
              <a:ext uri="{FF2B5EF4-FFF2-40B4-BE49-F238E27FC236}">
                <a16:creationId xmlns:a16="http://schemas.microsoft.com/office/drawing/2014/main" id="{C6D20731-5A2D-9D41-8A3F-660B56861403}"/>
              </a:ext>
            </a:extLst>
          </p:cNvPr>
          <p:cNvCxnSpPr>
            <a:cxnSpLocks/>
          </p:cNvCxnSpPr>
          <p:nvPr/>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8039FA56-C3E4-874B-9B4B-14817B001C7C}"/>
              </a:ext>
            </a:extLst>
          </p:cNvPr>
          <p:cNvCxnSpPr>
            <a:cxnSpLocks/>
          </p:cNvCxnSpPr>
          <p:nvPr/>
        </p:nvCxnSpPr>
        <p:spPr>
          <a:xfrm>
            <a:off x="832757" y="1418935"/>
            <a:ext cx="10521043"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1447110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6758E-AF18-F84B-A585-C08AC818F101}"/>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239E3D-67C9-0A4E-8ADB-3CD08C501A8D}"/>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3CA4158-6399-B54C-AA71-81A9BD888A6B}"/>
              </a:ext>
            </a:extLst>
          </p:cNvPr>
          <p:cNvSpPr>
            <a:spLocks noGrp="1"/>
          </p:cNvSpPr>
          <p:nvPr>
            <p:ph type="sldNum" sz="quarter" idx="12"/>
          </p:nvPr>
        </p:nvSpPr>
        <p:spPr/>
        <p:txBody>
          <a:bodyPr/>
          <a:lstStyle/>
          <a:p>
            <a:fld id="{7045735A-2FB9-AB40-A8FD-6270C0D91861}" type="slidenum">
              <a:rPr lang="en-US" smtClean="0"/>
              <a:t>‹#›</a:t>
            </a:fld>
            <a:endParaRPr lang="en-US"/>
          </a:p>
        </p:txBody>
      </p:sp>
    </p:spTree>
    <p:extLst>
      <p:ext uri="{BB962C8B-B14F-4D97-AF65-F5344CB8AC3E}">
        <p14:creationId xmlns:p14="http://schemas.microsoft.com/office/powerpoint/2010/main" val="157341941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lvl1pPr>
              <a:defRPr sz="4000">
                <a:latin typeface="+mn-lt"/>
              </a:defRPr>
            </a:lvl1pPr>
          </a:lstStyle>
          <a:p>
            <a:r>
              <a:rPr lang="en-US" dirty="0"/>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17E79320-7D29-234B-AF4F-397A7E5DA9A4}" type="slidenum">
              <a:rPr lang="en-US" altLang="en-US"/>
              <a:pPr/>
              <a:t>‹#›</a:t>
            </a:fld>
            <a:endParaRPr lang="en-US" altLang="en-US"/>
          </a:p>
        </p:txBody>
      </p:sp>
    </p:spTree>
    <p:extLst>
      <p:ext uri="{BB962C8B-B14F-4D97-AF65-F5344CB8AC3E}">
        <p14:creationId xmlns:p14="http://schemas.microsoft.com/office/powerpoint/2010/main" val="280808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E6AF8-B7AA-7346-AC50-CFADEB71D650}"/>
              </a:ext>
            </a:extLst>
          </p:cNvPr>
          <p:cNvSpPr>
            <a:spLocks noGrp="1"/>
          </p:cNvSpPr>
          <p:nvPr>
            <p:ph type="title"/>
          </p:nvPr>
        </p:nvSpPr>
        <p:spPr>
          <a:xfrm>
            <a:off x="838200" y="175127"/>
            <a:ext cx="10515600" cy="1325563"/>
          </a:xfrm>
        </p:spPr>
        <p:txBody>
          <a:bodyPr>
            <a:normAutofit/>
          </a:bodyPr>
          <a:lstStyle>
            <a:lvl1pPr>
              <a:defRPr sz="4000">
                <a:solidFill>
                  <a:schemeClr val="tx1">
                    <a:lumMod val="75000"/>
                    <a:lumOff val="25000"/>
                  </a:schemeClr>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B9E0161-8239-9948-97DD-EEE29AD78059}"/>
              </a:ext>
            </a:extLst>
          </p:cNvPr>
          <p:cNvSpPr>
            <a:spLocks noGrp="1"/>
          </p:cNvSpPr>
          <p:nvPr>
            <p:ph idx="1"/>
          </p:nvPr>
        </p:nvSpPr>
        <p:spPr>
          <a:xfrm>
            <a:off x="838200" y="1750132"/>
            <a:ext cx="10515600" cy="420120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AA5D9A7-5D32-CB4E-9742-19D55408F015}"/>
              </a:ext>
            </a:extLst>
          </p:cNvPr>
          <p:cNvSpPr>
            <a:spLocks noGrp="1"/>
          </p:cNvSpPr>
          <p:nvPr>
            <p:ph type="sldNum" sz="quarter" idx="12"/>
          </p:nvPr>
        </p:nvSpPr>
        <p:spPr/>
        <p:txBody>
          <a:bodyPr/>
          <a:lstStyle/>
          <a:p>
            <a:fld id="{7045735A-2FB9-AB40-A8FD-6270C0D91861}" type="slidenum">
              <a:rPr lang="en-US" smtClean="0"/>
              <a:t>‹#›</a:t>
            </a:fld>
            <a:endParaRPr lang="en-US"/>
          </a:p>
        </p:txBody>
      </p:sp>
      <p:cxnSp>
        <p:nvCxnSpPr>
          <p:cNvPr id="7" name="Straight Connector 6">
            <a:extLst>
              <a:ext uri="{FF2B5EF4-FFF2-40B4-BE49-F238E27FC236}">
                <a16:creationId xmlns:a16="http://schemas.microsoft.com/office/drawing/2014/main" id="{3C50BF42-6BEC-3940-BA96-2C84E2C801E1}"/>
              </a:ext>
            </a:extLst>
          </p:cNvPr>
          <p:cNvCxnSpPr>
            <a:cxnSpLocks/>
          </p:cNvCxnSpPr>
          <p:nvPr/>
        </p:nvCxnSpPr>
        <p:spPr>
          <a:xfrm>
            <a:off x="838201"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0B8AB681-BF74-3A40-9BB6-8671DE36C2BE}"/>
              </a:ext>
            </a:extLst>
          </p:cNvPr>
          <p:cNvCxnSpPr>
            <a:cxnSpLocks/>
          </p:cNvCxnSpPr>
          <p:nvPr/>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03095283-C1FA-C94C-A02C-DF500D23C50F}"/>
              </a:ext>
            </a:extLst>
          </p:cNvPr>
          <p:cNvCxnSpPr>
            <a:cxnSpLocks/>
          </p:cNvCxnSpPr>
          <p:nvPr/>
        </p:nvCxnSpPr>
        <p:spPr>
          <a:xfrm>
            <a:off x="832757" y="1418935"/>
            <a:ext cx="10521043"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5077386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C18C-79CE-FD40-99A9-B7E86545D0A3}"/>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73885D8-026B-E240-B5BD-E2864685B8D8}"/>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56B46E09-C6DE-6A44-AD21-E51CBBDE0AAE}"/>
              </a:ext>
            </a:extLst>
          </p:cNvPr>
          <p:cNvSpPr>
            <a:spLocks noGrp="1"/>
          </p:cNvSpPr>
          <p:nvPr>
            <p:ph type="sldNum" sz="quarter" idx="12"/>
          </p:nvPr>
        </p:nvSpPr>
        <p:spPr/>
        <p:txBody>
          <a:bodyPr/>
          <a:lstStyle/>
          <a:p>
            <a:fld id="{7045735A-2FB9-AB40-A8FD-6270C0D91861}" type="slidenum">
              <a:rPr lang="en-US" smtClean="0"/>
              <a:t>‹#›</a:t>
            </a:fld>
            <a:endParaRPr lang="en-US"/>
          </a:p>
        </p:txBody>
      </p:sp>
    </p:spTree>
    <p:extLst>
      <p:ext uri="{BB962C8B-B14F-4D97-AF65-F5344CB8AC3E}">
        <p14:creationId xmlns:p14="http://schemas.microsoft.com/office/powerpoint/2010/main" val="169600933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F017D-ABCE-5746-A9E0-B38B4DC9A00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5AF57A-6649-A443-82B5-5B3222A793D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9276E91-7C34-0E41-ADBB-BF83A632669A}"/>
              </a:ext>
            </a:extLst>
          </p:cNvPr>
          <p:cNvSpPr>
            <a:spLocks noGrp="1"/>
          </p:cNvSpPr>
          <p:nvPr>
            <p:ph type="sldNum" sz="quarter" idx="12"/>
          </p:nvPr>
        </p:nvSpPr>
        <p:spPr/>
        <p:txBody>
          <a:bodyPr/>
          <a:lstStyle/>
          <a:p>
            <a:fld id="{7045735A-2FB9-AB40-A8FD-6270C0D91861}" type="slidenum">
              <a:rPr lang="en-US" smtClean="0"/>
              <a:t>‹#›</a:t>
            </a:fld>
            <a:endParaRPr lang="en-US"/>
          </a:p>
        </p:txBody>
      </p:sp>
      <p:sp>
        <p:nvSpPr>
          <p:cNvPr id="11" name="Title 1">
            <a:extLst>
              <a:ext uri="{FF2B5EF4-FFF2-40B4-BE49-F238E27FC236}">
                <a16:creationId xmlns:a16="http://schemas.microsoft.com/office/drawing/2014/main" id="{E6DC5E7D-3955-F147-AC39-66524DFFC4EA}"/>
              </a:ext>
            </a:extLst>
          </p:cNvPr>
          <p:cNvSpPr>
            <a:spLocks noGrp="1"/>
          </p:cNvSpPr>
          <p:nvPr>
            <p:ph type="title"/>
          </p:nvPr>
        </p:nvSpPr>
        <p:spPr>
          <a:xfrm>
            <a:off x="838200" y="175127"/>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FF5EBF79-051A-AA43-A88C-24F9F9CB5791}"/>
              </a:ext>
            </a:extLst>
          </p:cNvPr>
          <p:cNvCxnSpPr>
            <a:cxnSpLocks/>
          </p:cNvCxnSpPr>
          <p:nvPr/>
        </p:nvCxnSpPr>
        <p:spPr>
          <a:xfrm>
            <a:off x="838201"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3" name="Straight Connector 12">
            <a:extLst>
              <a:ext uri="{FF2B5EF4-FFF2-40B4-BE49-F238E27FC236}">
                <a16:creationId xmlns:a16="http://schemas.microsoft.com/office/drawing/2014/main" id="{B9082CA2-F6B3-1D42-AEBD-8082A9D4DBA2}"/>
              </a:ext>
            </a:extLst>
          </p:cNvPr>
          <p:cNvCxnSpPr>
            <a:cxnSpLocks/>
          </p:cNvCxnSpPr>
          <p:nvPr/>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BC7C05F3-E838-E848-B614-1F4E6A263655}"/>
              </a:ext>
            </a:extLst>
          </p:cNvPr>
          <p:cNvCxnSpPr>
            <a:cxnSpLocks/>
          </p:cNvCxnSpPr>
          <p:nvPr/>
        </p:nvCxnSpPr>
        <p:spPr>
          <a:xfrm>
            <a:off x="832757" y="1418935"/>
            <a:ext cx="10521043"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132913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1D4869-718A-604B-B5B2-667994733997}"/>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6C1C89A0-4A92-7A49-B4F6-9B93A9D43008}"/>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2AB146-9153-2E4F-AA85-729FC94311AE}"/>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73C46C2-E4CF-8F41-8DD1-37F5F438BE60}"/>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D2A5A9E-A363-C249-AA41-41C70BFC1774}"/>
              </a:ext>
            </a:extLst>
          </p:cNvPr>
          <p:cNvSpPr>
            <a:spLocks noGrp="1"/>
          </p:cNvSpPr>
          <p:nvPr>
            <p:ph type="sldNum" sz="quarter" idx="12"/>
          </p:nvPr>
        </p:nvSpPr>
        <p:spPr/>
        <p:txBody>
          <a:bodyPr/>
          <a:lstStyle/>
          <a:p>
            <a:fld id="{7045735A-2FB9-AB40-A8FD-6270C0D91861}" type="slidenum">
              <a:rPr lang="en-US" smtClean="0"/>
              <a:t>‹#›</a:t>
            </a:fld>
            <a:endParaRPr lang="en-US"/>
          </a:p>
        </p:txBody>
      </p:sp>
      <p:sp>
        <p:nvSpPr>
          <p:cNvPr id="13" name="Title 1">
            <a:extLst>
              <a:ext uri="{FF2B5EF4-FFF2-40B4-BE49-F238E27FC236}">
                <a16:creationId xmlns:a16="http://schemas.microsoft.com/office/drawing/2014/main" id="{1BBA1F89-C84D-BF4F-A9BC-074FBABA387B}"/>
              </a:ext>
            </a:extLst>
          </p:cNvPr>
          <p:cNvSpPr>
            <a:spLocks noGrp="1"/>
          </p:cNvSpPr>
          <p:nvPr>
            <p:ph type="title"/>
          </p:nvPr>
        </p:nvSpPr>
        <p:spPr>
          <a:xfrm>
            <a:off x="838200" y="175127"/>
            <a:ext cx="10515600" cy="1325563"/>
          </a:xfrm>
        </p:spPr>
        <p:txBody>
          <a:bodyPr/>
          <a:lstStyle>
            <a:lvl1pPr>
              <a:defRPr>
                <a:solidFill>
                  <a:schemeClr val="tx1">
                    <a:lumMod val="75000"/>
                    <a:lumOff val="25000"/>
                  </a:schemeClr>
                </a:solidFill>
              </a:defRPr>
            </a:lvl1pPr>
          </a:lstStyle>
          <a:p>
            <a:r>
              <a:rPr lang="en-US"/>
              <a:t>Click to edit Master title style</a:t>
            </a:r>
            <a:endParaRPr lang="en-US" dirty="0"/>
          </a:p>
        </p:txBody>
      </p:sp>
      <p:cxnSp>
        <p:nvCxnSpPr>
          <p:cNvPr id="14" name="Straight Connector 13">
            <a:extLst>
              <a:ext uri="{FF2B5EF4-FFF2-40B4-BE49-F238E27FC236}">
                <a16:creationId xmlns:a16="http://schemas.microsoft.com/office/drawing/2014/main" id="{84B4CC71-0AF6-FB47-9882-BAB6EBF37B82}"/>
              </a:ext>
            </a:extLst>
          </p:cNvPr>
          <p:cNvCxnSpPr>
            <a:cxnSpLocks/>
          </p:cNvCxnSpPr>
          <p:nvPr/>
        </p:nvCxnSpPr>
        <p:spPr>
          <a:xfrm>
            <a:off x="838201"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A10EEFC7-52D9-024A-B075-C8E32A333BCD}"/>
              </a:ext>
            </a:extLst>
          </p:cNvPr>
          <p:cNvCxnSpPr>
            <a:cxnSpLocks/>
          </p:cNvCxnSpPr>
          <p:nvPr/>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3B72A71F-E00A-A743-A233-2E66060D91C7}"/>
              </a:ext>
            </a:extLst>
          </p:cNvPr>
          <p:cNvCxnSpPr>
            <a:cxnSpLocks/>
          </p:cNvCxnSpPr>
          <p:nvPr/>
        </p:nvCxnSpPr>
        <p:spPr>
          <a:xfrm>
            <a:off x="832757" y="1418935"/>
            <a:ext cx="10521043"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7820186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1A2AFF-A88D-0940-BDF0-71CDE7A2740B}"/>
              </a:ext>
            </a:extLst>
          </p:cNvPr>
          <p:cNvSpPr>
            <a:spLocks noGrp="1"/>
          </p:cNvSpPr>
          <p:nvPr>
            <p:ph type="sldNum" sz="quarter" idx="12"/>
          </p:nvPr>
        </p:nvSpPr>
        <p:spPr/>
        <p:txBody>
          <a:bodyPr/>
          <a:lstStyle/>
          <a:p>
            <a:fld id="{7045735A-2FB9-AB40-A8FD-6270C0D91861}" type="slidenum">
              <a:rPr lang="en-US" smtClean="0"/>
              <a:t>‹#›</a:t>
            </a:fld>
            <a:endParaRPr lang="en-US"/>
          </a:p>
        </p:txBody>
      </p:sp>
      <p:sp>
        <p:nvSpPr>
          <p:cNvPr id="9" name="Title 1">
            <a:extLst>
              <a:ext uri="{FF2B5EF4-FFF2-40B4-BE49-F238E27FC236}">
                <a16:creationId xmlns:a16="http://schemas.microsoft.com/office/drawing/2014/main" id="{9F52CFFF-F207-6B4A-A321-46CA0F442BEC}"/>
              </a:ext>
            </a:extLst>
          </p:cNvPr>
          <p:cNvSpPr>
            <a:spLocks noGrp="1"/>
          </p:cNvSpPr>
          <p:nvPr>
            <p:ph type="title"/>
          </p:nvPr>
        </p:nvSpPr>
        <p:spPr>
          <a:xfrm>
            <a:off x="838200" y="175127"/>
            <a:ext cx="10515600" cy="1325563"/>
          </a:xfrm>
        </p:spPr>
        <p:txBody>
          <a:bodyPr>
            <a:normAutofit/>
          </a:bodyPr>
          <a:lstStyle>
            <a:lvl1pPr>
              <a:defRPr sz="4000">
                <a:solidFill>
                  <a:schemeClr val="tx1">
                    <a:lumMod val="75000"/>
                    <a:lumOff val="25000"/>
                  </a:schemeClr>
                </a:solidFill>
                <a:latin typeface="+mn-lt"/>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8B91205-C77B-C548-BE32-2140A87EF463}"/>
              </a:ext>
            </a:extLst>
          </p:cNvPr>
          <p:cNvCxnSpPr>
            <a:cxnSpLocks/>
          </p:cNvCxnSpPr>
          <p:nvPr/>
        </p:nvCxnSpPr>
        <p:spPr>
          <a:xfrm>
            <a:off x="838201"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1" name="Straight Connector 10">
            <a:extLst>
              <a:ext uri="{FF2B5EF4-FFF2-40B4-BE49-F238E27FC236}">
                <a16:creationId xmlns:a16="http://schemas.microsoft.com/office/drawing/2014/main" id="{EFC5485E-2843-9A43-9BAE-B21E54E2B353}"/>
              </a:ext>
            </a:extLst>
          </p:cNvPr>
          <p:cNvCxnSpPr>
            <a:cxnSpLocks/>
          </p:cNvCxnSpPr>
          <p:nvPr/>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17286D31-75E5-6E4F-89F5-20FB1532B22D}"/>
              </a:ext>
            </a:extLst>
          </p:cNvPr>
          <p:cNvCxnSpPr>
            <a:cxnSpLocks/>
          </p:cNvCxnSpPr>
          <p:nvPr/>
        </p:nvCxnSpPr>
        <p:spPr>
          <a:xfrm>
            <a:off x="832757" y="1418935"/>
            <a:ext cx="10521043"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15444746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CCF5E-06EB-924F-B1F7-498C9C03115A}"/>
              </a:ext>
            </a:extLst>
          </p:cNvPr>
          <p:cNvSpPr>
            <a:spLocks noGrp="1"/>
          </p:cNvSpPr>
          <p:nvPr>
            <p:ph type="sldNum" sz="quarter" idx="12"/>
          </p:nvPr>
        </p:nvSpPr>
        <p:spPr/>
        <p:txBody>
          <a:bodyPr/>
          <a:lstStyle/>
          <a:p>
            <a:fld id="{7045735A-2FB9-AB40-A8FD-6270C0D91861}" type="slidenum">
              <a:rPr lang="en-US" smtClean="0"/>
              <a:t>‹#›</a:t>
            </a:fld>
            <a:endParaRPr lang="en-US"/>
          </a:p>
        </p:txBody>
      </p:sp>
    </p:spTree>
    <p:extLst>
      <p:ext uri="{BB962C8B-B14F-4D97-AF65-F5344CB8AC3E}">
        <p14:creationId xmlns:p14="http://schemas.microsoft.com/office/powerpoint/2010/main" val="404588519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D1103-8FF6-514D-95F9-D477DBD3A6EA}"/>
              </a:ext>
            </a:extLst>
          </p:cNvPr>
          <p:cNvSpPr>
            <a:spLocks noGrp="1"/>
          </p:cNvSpPr>
          <p:nvPr>
            <p:ph type="title"/>
          </p:nvPr>
        </p:nvSpPr>
        <p:spPr>
          <a:xfrm>
            <a:off x="839788" y="457200"/>
            <a:ext cx="3932237" cy="1600200"/>
          </a:xfrm>
        </p:spPr>
        <p:txBody>
          <a:bodyPr anchor="b"/>
          <a:lstStyle>
            <a:lvl1pPr>
              <a:defRPr sz="2400">
                <a:solidFill>
                  <a:schemeClr val="tx1">
                    <a:lumMod val="65000"/>
                    <a:lumOff val="3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63CD72-F03F-244E-A370-5C99DA4BED4B}"/>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487B1E-96B8-0C41-AF22-2F0D9F112F3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D4548BED-582A-F147-809E-552F347B6C46}"/>
              </a:ext>
            </a:extLst>
          </p:cNvPr>
          <p:cNvSpPr>
            <a:spLocks noGrp="1"/>
          </p:cNvSpPr>
          <p:nvPr>
            <p:ph type="sldNum" sz="quarter" idx="12"/>
          </p:nvPr>
        </p:nvSpPr>
        <p:spPr/>
        <p:txBody>
          <a:bodyPr/>
          <a:lstStyle/>
          <a:p>
            <a:fld id="{7045735A-2FB9-AB40-A8FD-6270C0D91861}" type="slidenum">
              <a:rPr lang="en-US" smtClean="0"/>
              <a:t>‹#›</a:t>
            </a:fld>
            <a:endParaRPr lang="en-US"/>
          </a:p>
        </p:txBody>
      </p:sp>
    </p:spTree>
    <p:extLst>
      <p:ext uri="{BB962C8B-B14F-4D97-AF65-F5344CB8AC3E}">
        <p14:creationId xmlns:p14="http://schemas.microsoft.com/office/powerpoint/2010/main" val="29413267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00E03-F261-B64F-A79D-5A1C35202AC3}"/>
              </a:ext>
            </a:extLst>
          </p:cNvPr>
          <p:cNvSpPr>
            <a:spLocks noGrp="1"/>
          </p:cNvSpPr>
          <p:nvPr>
            <p:ph type="title"/>
          </p:nvPr>
        </p:nvSpPr>
        <p:spPr>
          <a:xfrm>
            <a:off x="839788" y="457200"/>
            <a:ext cx="3932237" cy="1600200"/>
          </a:xfrm>
        </p:spPr>
        <p:txBody>
          <a:bodyPr anchor="b"/>
          <a:lstStyle>
            <a:lvl1pPr>
              <a:defRPr sz="2400">
                <a:solidFill>
                  <a:schemeClr val="tx1">
                    <a:lumMod val="65000"/>
                    <a:lumOff val="35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C35825EF-0162-0D4A-9105-CBAD572DA9BE}"/>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04D4626-464E-8C49-9E35-2CFDD417221C}"/>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053EECE8-B9C7-6B44-B11D-D2ED263E140E}"/>
              </a:ext>
            </a:extLst>
          </p:cNvPr>
          <p:cNvSpPr>
            <a:spLocks noGrp="1"/>
          </p:cNvSpPr>
          <p:nvPr>
            <p:ph type="sldNum" sz="quarter" idx="12"/>
          </p:nvPr>
        </p:nvSpPr>
        <p:spPr/>
        <p:txBody>
          <a:bodyPr/>
          <a:lstStyle/>
          <a:p>
            <a:fld id="{7045735A-2FB9-AB40-A8FD-6270C0D91861}" type="slidenum">
              <a:rPr lang="en-US" smtClean="0"/>
              <a:t>‹#›</a:t>
            </a:fld>
            <a:endParaRPr lang="en-US"/>
          </a:p>
        </p:txBody>
      </p:sp>
    </p:spTree>
    <p:extLst>
      <p:ext uri="{BB962C8B-B14F-4D97-AF65-F5344CB8AC3E}">
        <p14:creationId xmlns:p14="http://schemas.microsoft.com/office/powerpoint/2010/main" val="217139284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0">
              <a:schemeClr val="bg1"/>
            </a:gs>
            <a:gs pos="100000">
              <a:schemeClr val="accent3">
                <a:lumMod val="20000"/>
                <a:lumOff val="80000"/>
              </a:schemeClr>
            </a:gs>
          </a:gsLst>
          <a:lin ang="13200000" scaled="0"/>
          <a:tileRect/>
        </a:gra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730E9A4-02F4-4443-B0F9-A1856003D4FC}"/>
              </a:ext>
            </a:extLst>
          </p:cNvPr>
          <p:cNvGrpSpPr/>
          <p:nvPr/>
        </p:nvGrpSpPr>
        <p:grpSpPr>
          <a:xfrm>
            <a:off x="172531" y="6294648"/>
            <a:ext cx="5470899" cy="511595"/>
            <a:chOff x="398253" y="575137"/>
            <a:chExt cx="11849269" cy="1107744"/>
          </a:xfrm>
        </p:grpSpPr>
        <p:pic>
          <p:nvPicPr>
            <p:cNvPr id="11" name="Picture 10">
              <a:extLst>
                <a:ext uri="{FF2B5EF4-FFF2-40B4-BE49-F238E27FC236}">
                  <a16:creationId xmlns:a16="http://schemas.microsoft.com/office/drawing/2014/main" id="{F81C1BF8-3A37-E543-9FA2-5B3B121DFF9B}"/>
                </a:ext>
              </a:extLst>
            </p:cNvPr>
            <p:cNvPicPr>
              <a:picLocks noChangeAspect="1"/>
            </p:cNvPicPr>
            <p:nvPr userDrawn="1"/>
          </p:nvPicPr>
          <p:blipFill>
            <a:blip r:embed="rId14" cstate="screen">
              <a:grayscl/>
              <a:extLst>
                <a:ext uri="{28A0092B-C50C-407E-A947-70E740481C1C}">
                  <a14:useLocalDpi xmlns:a14="http://schemas.microsoft.com/office/drawing/2010/main"/>
                </a:ext>
              </a:extLst>
            </a:blip>
            <a:stretch>
              <a:fillRect/>
            </a:stretch>
          </p:blipFill>
          <p:spPr>
            <a:xfrm>
              <a:off x="398253" y="824023"/>
              <a:ext cx="4001219" cy="711328"/>
            </a:xfrm>
            <a:prstGeom prst="rect">
              <a:avLst/>
            </a:prstGeom>
          </p:spPr>
        </p:pic>
        <p:pic>
          <p:nvPicPr>
            <p:cNvPr id="12" name="Picture 11">
              <a:extLst>
                <a:ext uri="{FF2B5EF4-FFF2-40B4-BE49-F238E27FC236}">
                  <a16:creationId xmlns:a16="http://schemas.microsoft.com/office/drawing/2014/main" id="{8A68EA78-BE0C-E143-8D7C-E6CC1DAD29C7}"/>
                </a:ext>
              </a:extLst>
            </p:cNvPr>
            <p:cNvPicPr>
              <a:picLocks noChangeAspect="1"/>
            </p:cNvPicPr>
            <p:nvPr userDrawn="1"/>
          </p:nvPicPr>
          <p:blipFill>
            <a:blip r:embed="rId15" cstate="screen">
              <a:grayscl/>
              <a:extLst>
                <a:ext uri="{28A0092B-C50C-407E-A947-70E740481C1C}">
                  <a14:useLocalDpi xmlns:a14="http://schemas.microsoft.com/office/drawing/2010/main"/>
                </a:ext>
              </a:extLst>
            </a:blip>
            <a:stretch>
              <a:fillRect/>
            </a:stretch>
          </p:blipFill>
          <p:spPr>
            <a:xfrm>
              <a:off x="4612226" y="575137"/>
              <a:ext cx="644107" cy="945041"/>
            </a:xfrm>
            <a:prstGeom prst="rect">
              <a:avLst/>
            </a:prstGeom>
          </p:spPr>
        </p:pic>
        <p:sp>
          <p:nvSpPr>
            <p:cNvPr id="13" name="TextBox 12">
              <a:extLst>
                <a:ext uri="{FF2B5EF4-FFF2-40B4-BE49-F238E27FC236}">
                  <a16:creationId xmlns:a16="http://schemas.microsoft.com/office/drawing/2014/main" id="{E18C93EB-71B2-C64F-A4BF-D68796CEF9B5}"/>
                </a:ext>
              </a:extLst>
            </p:cNvPr>
            <p:cNvSpPr txBox="1"/>
            <p:nvPr userDrawn="1"/>
          </p:nvSpPr>
          <p:spPr>
            <a:xfrm>
              <a:off x="5181595" y="796207"/>
              <a:ext cx="3674851" cy="649760"/>
            </a:xfrm>
            <a:prstGeom prst="rect">
              <a:avLst/>
            </a:prstGeom>
            <a:noFill/>
          </p:spPr>
          <p:txBody>
            <a:bodyPr wrap="square" rtlCol="0">
              <a:spAutoFit/>
            </a:bodyPr>
            <a:lstStyle/>
            <a:p>
              <a:r>
                <a:rPr lang="en-US" sz="675" dirty="0">
                  <a:solidFill>
                    <a:schemeClr val="tx1">
                      <a:lumMod val="65000"/>
                      <a:lumOff val="35000"/>
                    </a:schemeClr>
                  </a:solidFill>
                  <a:latin typeface="Corbel" panose="020B0503020204020204" pitchFamily="34" charset="0"/>
                  <a:ea typeface="Bodoni Ornaments" pitchFamily="2" charset="0"/>
                  <a:cs typeface="Baghdad" pitchFamily="2" charset="-78"/>
                </a:rPr>
                <a:t>Center For Green Chemistry </a:t>
              </a:r>
            </a:p>
            <a:p>
              <a:r>
                <a:rPr lang="en-US" sz="675" dirty="0">
                  <a:solidFill>
                    <a:schemeClr val="tx1">
                      <a:lumMod val="65000"/>
                      <a:lumOff val="35000"/>
                    </a:schemeClr>
                  </a:solidFill>
                  <a:latin typeface="Corbel" panose="020B0503020204020204" pitchFamily="34" charset="0"/>
                  <a:ea typeface="Bodoni Ornaments" pitchFamily="2" charset="0"/>
                  <a:cs typeface="Baghdad" pitchFamily="2" charset="-78"/>
                </a:rPr>
                <a:t>and Green Engineering at Yale</a:t>
              </a:r>
            </a:p>
          </p:txBody>
        </p:sp>
        <p:pic>
          <p:nvPicPr>
            <p:cNvPr id="14" name="Picture 13">
              <a:extLst>
                <a:ext uri="{FF2B5EF4-FFF2-40B4-BE49-F238E27FC236}">
                  <a16:creationId xmlns:a16="http://schemas.microsoft.com/office/drawing/2014/main" id="{96A9CC74-5940-4645-A435-2C7DACF00BE1}"/>
                </a:ext>
              </a:extLst>
            </p:cNvPr>
            <p:cNvPicPr>
              <a:picLocks noChangeAspect="1"/>
            </p:cNvPicPr>
            <p:nvPr userDrawn="1"/>
          </p:nvPicPr>
          <p:blipFill rotWithShape="1">
            <a:blip r:embed="rId16" cstate="screen">
              <a:grayscl/>
              <a:extLst>
                <a:ext uri="{BEBA8EAE-BF5A-486C-A8C5-ECC9F3942E4B}">
                  <a14:imgProps xmlns:a14="http://schemas.microsoft.com/office/drawing/2010/main">
                    <a14:imgLayer r:embed="rId17">
                      <a14:imgEffect>
                        <a14:brightnessContrast bright="10000"/>
                      </a14:imgEffect>
                    </a14:imgLayer>
                  </a14:imgProps>
                </a:ext>
                <a:ext uri="{28A0092B-C50C-407E-A947-70E740481C1C}">
                  <a14:useLocalDpi xmlns:a14="http://schemas.microsoft.com/office/drawing/2010/main"/>
                </a:ext>
              </a:extLst>
            </a:blip>
            <a:srcRect/>
            <a:stretch/>
          </p:blipFill>
          <p:spPr>
            <a:xfrm>
              <a:off x="8893814" y="698484"/>
              <a:ext cx="3353708" cy="984397"/>
            </a:xfrm>
            <a:prstGeom prst="rect">
              <a:avLst/>
            </a:prstGeom>
          </p:spPr>
        </p:pic>
      </p:grpSp>
      <p:sp>
        <p:nvSpPr>
          <p:cNvPr id="2" name="Title Placeholder 1">
            <a:extLst>
              <a:ext uri="{FF2B5EF4-FFF2-40B4-BE49-F238E27FC236}">
                <a16:creationId xmlns:a16="http://schemas.microsoft.com/office/drawing/2014/main" id="{FF679091-E3A8-A041-9806-A4FE029CBA5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B481EFE-6B2D-374E-B13E-39EB65D90F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66EAE97-4033-3E44-B448-F0AE3F7221BE}"/>
              </a:ext>
            </a:extLst>
          </p:cNvPr>
          <p:cNvSpPr>
            <a:spLocks noGrp="1"/>
          </p:cNvSpPr>
          <p:nvPr>
            <p:ph type="sldNum" sz="quarter" idx="4"/>
          </p:nvPr>
        </p:nvSpPr>
        <p:spPr>
          <a:xfrm>
            <a:off x="9266208" y="6330311"/>
            <a:ext cx="2743200" cy="365125"/>
          </a:xfrm>
          <a:prstGeom prst="rect">
            <a:avLst/>
          </a:prstGeom>
        </p:spPr>
        <p:txBody>
          <a:bodyPr vert="horz" lIns="91440" tIns="45720" rIns="91440" bIns="45720" rtlCol="0" anchor="ctr"/>
          <a:lstStyle>
            <a:lvl1pPr algn="r">
              <a:defRPr sz="900">
                <a:solidFill>
                  <a:schemeClr val="tx1">
                    <a:lumMod val="65000"/>
                    <a:lumOff val="35000"/>
                  </a:schemeClr>
                </a:solidFill>
                <a:latin typeface="Corbel" panose="020B0503020204020204" pitchFamily="34" charset="0"/>
              </a:defRPr>
            </a:lvl1pPr>
          </a:lstStyle>
          <a:p>
            <a:fld id="{7045735A-2FB9-AB40-A8FD-6270C0D91861}" type="slidenum">
              <a:rPr lang="en-US" smtClean="0"/>
              <a:t>‹#›</a:t>
            </a:fld>
            <a:endParaRPr lang="en-US"/>
          </a:p>
        </p:txBody>
      </p:sp>
    </p:spTree>
    <p:extLst>
      <p:ext uri="{BB962C8B-B14F-4D97-AF65-F5344CB8AC3E}">
        <p14:creationId xmlns:p14="http://schemas.microsoft.com/office/powerpoint/2010/main" val="368335910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685800" rtl="0" eaLnBrk="1" latinLnBrk="0" hangingPunct="1">
        <a:lnSpc>
          <a:spcPct val="90000"/>
        </a:lnSpc>
        <a:spcBef>
          <a:spcPct val="0"/>
        </a:spcBef>
        <a:buNone/>
        <a:defRPr sz="3300"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8.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image" Target="../media/image9.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1.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10.emf"/><Relationship Id="rId4" Type="http://schemas.openxmlformats.org/officeDocument/2006/relationships/oleObject" Target="../embeddings/oleObject5.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3.emf"/><Relationship Id="rId5" Type="http://schemas.openxmlformats.org/officeDocument/2006/relationships/oleObject" Target="../embeddings/oleObject8.bin"/><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5.emf"/><Relationship Id="rId5" Type="http://schemas.openxmlformats.org/officeDocument/2006/relationships/oleObject" Target="../embeddings/oleObject10.bin"/><Relationship Id="rId10" Type="http://schemas.openxmlformats.org/officeDocument/2006/relationships/image" Target="../media/image17.emf"/><Relationship Id="rId4" Type="http://schemas.openxmlformats.org/officeDocument/2006/relationships/image" Target="../media/image14.emf"/><Relationship Id="rId9" Type="http://schemas.openxmlformats.org/officeDocument/2006/relationships/oleObject" Target="../embeddings/oleObject12.bin"/></Relationships>
</file>

<file path=ppt/slides/_rels/slide4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9.emf"/><Relationship Id="rId5" Type="http://schemas.openxmlformats.org/officeDocument/2006/relationships/oleObject" Target="../embeddings/oleObject14.bin"/><Relationship Id="rId4" Type="http://schemas.openxmlformats.org/officeDocument/2006/relationships/image" Target="../media/image18.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tiff"/></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5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4.tiff"/><Relationship Id="rId4" Type="http://schemas.openxmlformats.org/officeDocument/2006/relationships/image" Target="../media/image33.jpeg"/></Relationships>
</file>

<file path=ppt/slides/_rels/slide5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jpeg"/></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67.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8.tiff"/></Relationships>
</file>

<file path=ppt/slides/_rels/slide68.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60.tiff"/><Relationship Id="rId5" Type="http://schemas.openxmlformats.org/officeDocument/2006/relationships/image" Target="../media/image59.png"/><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openxmlformats.org/officeDocument/2006/relationships/image" Target="../media/image61.tiff"/><Relationship Id="rId7" Type="http://schemas.openxmlformats.org/officeDocument/2006/relationships/image" Target="../media/image65.tiff"/><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64.tiff"/><Relationship Id="rId5" Type="http://schemas.openxmlformats.org/officeDocument/2006/relationships/image" Target="../media/image63.tiff"/><Relationship Id="rId4" Type="http://schemas.openxmlformats.org/officeDocument/2006/relationships/image" Target="../media/image62.tiff"/></Relationships>
</file>

<file path=ppt/slides/_rels/slide72.xml.rels><?xml version="1.0" encoding="UTF-8" standalone="yes"?>
<Relationships xmlns="http://schemas.openxmlformats.org/package/2006/relationships"><Relationship Id="rId8" Type="http://schemas.openxmlformats.org/officeDocument/2006/relationships/image" Target="../media/image71.tiff"/><Relationship Id="rId3" Type="http://schemas.openxmlformats.org/officeDocument/2006/relationships/image" Target="../media/image66.tiff"/><Relationship Id="rId7" Type="http://schemas.openxmlformats.org/officeDocument/2006/relationships/image" Target="../media/image70.tiff"/><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9.tiff"/><Relationship Id="rId5" Type="http://schemas.openxmlformats.org/officeDocument/2006/relationships/image" Target="../media/image68.tiff"/><Relationship Id="rId10" Type="http://schemas.openxmlformats.org/officeDocument/2006/relationships/image" Target="../media/image73.tiff"/><Relationship Id="rId4" Type="http://schemas.openxmlformats.org/officeDocument/2006/relationships/image" Target="../media/image67.tiff"/><Relationship Id="rId9" Type="http://schemas.openxmlformats.org/officeDocument/2006/relationships/image" Target="../media/image72.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a:latin typeface="+mn-lt"/>
              </a:rPr>
              <a:t>Stoichiometry and Reactions</a:t>
            </a:r>
          </a:p>
        </p:txBody>
      </p:sp>
      <p:sp>
        <p:nvSpPr>
          <p:cNvPr id="3" name="Subtitle 2"/>
          <p:cNvSpPr>
            <a:spLocks noGrp="1"/>
          </p:cNvSpPr>
          <p:nvPr>
            <p:ph type="subTitle" idx="1"/>
          </p:nvPr>
        </p:nvSpPr>
        <p:spPr>
          <a:xfrm>
            <a:off x="1524000" y="4442806"/>
            <a:ext cx="9144000" cy="1362571"/>
          </a:xfrm>
        </p:spPr>
        <p:txBody>
          <a:bodyPr>
            <a:noAutofit/>
          </a:bodyPr>
          <a:lstStyle/>
          <a:p>
            <a:r>
              <a:rPr lang="en-US" sz="2400" dirty="0"/>
              <a:t>Lecture #6</a:t>
            </a:r>
          </a:p>
          <a:p>
            <a:r>
              <a:rPr lang="en-US" sz="2400" dirty="0"/>
              <a:t>Date:</a:t>
            </a:r>
          </a:p>
          <a:p>
            <a:r>
              <a:rPr lang="en-US" sz="2400" dirty="0"/>
              <a:t>Course #</a:t>
            </a:r>
          </a:p>
        </p:txBody>
      </p:sp>
    </p:spTree>
    <p:extLst>
      <p:ext uri="{BB962C8B-B14F-4D97-AF65-F5344CB8AC3E}">
        <p14:creationId xmlns:p14="http://schemas.microsoft.com/office/powerpoint/2010/main" val="1589061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4AF3A6-A9A6-5B43-8BEC-2C89CF1C6647}"/>
              </a:ext>
            </a:extLst>
          </p:cNvPr>
          <p:cNvSpPr>
            <a:spLocks noGrp="1"/>
          </p:cNvSpPr>
          <p:nvPr>
            <p:ph type="title"/>
          </p:nvPr>
        </p:nvSpPr>
        <p:spPr/>
        <p:txBody>
          <a:bodyPr>
            <a:normAutofit/>
          </a:bodyPr>
          <a:lstStyle/>
          <a:p>
            <a:r>
              <a:rPr lang="en-US" sz="4000" dirty="0" err="1">
                <a:latin typeface="+mn-lt"/>
              </a:rPr>
              <a:t>Avogrado’s</a:t>
            </a:r>
            <a:r>
              <a:rPr lang="en-US" sz="4000" dirty="0">
                <a:latin typeface="+mn-lt"/>
              </a:rPr>
              <a:t> Number: The Mole</a:t>
            </a:r>
          </a:p>
        </p:txBody>
      </p:sp>
      <p:sp>
        <p:nvSpPr>
          <p:cNvPr id="21506" name="Rectangle 3"/>
          <p:cNvSpPr>
            <a:spLocks noGrp="1" noChangeArrowheads="1"/>
          </p:cNvSpPr>
          <p:nvPr>
            <p:ph idx="1"/>
          </p:nvPr>
        </p:nvSpPr>
        <p:spPr>
          <a:xfrm>
            <a:off x="838200" y="1678416"/>
            <a:ext cx="10515600" cy="4201206"/>
          </a:xfrm>
        </p:spPr>
        <p:txBody>
          <a:bodyPr>
            <a:normAutofit/>
          </a:bodyPr>
          <a:lstStyle/>
          <a:p>
            <a:pPr marL="17463" lvl="1" indent="-17463">
              <a:buNone/>
            </a:pPr>
            <a:r>
              <a:rPr lang="en-US" altLang="en-US" sz="2400" dirty="0">
                <a:ea typeface="ＭＳ Ｐゴシック" charset="-128"/>
              </a:rPr>
              <a:t>We use common names for numbers a lot.</a:t>
            </a:r>
          </a:p>
          <a:p>
            <a:pPr marL="17463" lvl="1" indent="-17463" eaLnBrk="1" hangingPunct="1"/>
            <a:endParaRPr lang="en-US" altLang="en-US" sz="2400" dirty="0">
              <a:ea typeface="ＭＳ Ｐゴシック" charset="-128"/>
            </a:endParaRPr>
          </a:p>
          <a:p>
            <a:pPr marL="17463" indent="-17463" eaLnBrk="1" hangingPunct="1">
              <a:buFontTx/>
              <a:buNone/>
            </a:pPr>
            <a:r>
              <a:rPr lang="en-US" altLang="en-US" sz="2400" dirty="0"/>
              <a:t>	    	Dozen eggs:		      12 eggs</a:t>
            </a:r>
          </a:p>
          <a:p>
            <a:pPr marL="17463" indent="-17463" eaLnBrk="1" hangingPunct="1">
              <a:buFontTx/>
              <a:buNone/>
            </a:pPr>
            <a:r>
              <a:rPr lang="en-US" altLang="en-US" sz="2400" dirty="0"/>
              <a:t>	    	Gross of pencils:	      	144 pencils</a:t>
            </a:r>
          </a:p>
          <a:p>
            <a:pPr marL="17463" indent="-17463" eaLnBrk="1" hangingPunct="1">
              <a:buFontTx/>
              <a:buNone/>
            </a:pPr>
            <a:r>
              <a:rPr lang="en-US" altLang="en-US" sz="2400" dirty="0"/>
              <a:t>	    	Ream of paper:	      	500 papers</a:t>
            </a:r>
          </a:p>
          <a:p>
            <a:pPr marL="17463" indent="-17463" eaLnBrk="1" hangingPunct="1">
              <a:buFontTx/>
              <a:buNone/>
            </a:pPr>
            <a:r>
              <a:rPr lang="en-US" altLang="en-US" sz="2400" dirty="0"/>
              <a:t>	    </a:t>
            </a:r>
          </a:p>
          <a:p>
            <a:pPr marL="17463" indent="-17463" eaLnBrk="1" hangingPunct="1">
              <a:buFontTx/>
              <a:buNone/>
            </a:pPr>
            <a:r>
              <a:rPr lang="en-US" altLang="en-US" sz="2400" dirty="0"/>
              <a:t>The same is for Avogadro’s number:</a:t>
            </a:r>
          </a:p>
          <a:p>
            <a:pPr marL="17463" indent="-17463" eaLnBrk="1" hangingPunct="1">
              <a:buFontTx/>
              <a:buNone/>
            </a:pPr>
            <a:endParaRPr lang="en-US" altLang="en-US" sz="2400" dirty="0"/>
          </a:p>
          <a:p>
            <a:pPr marL="17463" indent="-17463" eaLnBrk="1" hangingPunct="1">
              <a:buFontTx/>
              <a:buNone/>
            </a:pPr>
            <a:r>
              <a:rPr lang="en-US" altLang="en-US" sz="2400" dirty="0"/>
              <a:t>		Mole of atoms:		6.022 x 10</a:t>
            </a:r>
            <a:r>
              <a:rPr lang="en-US" altLang="en-US" sz="2400" baseline="30000" dirty="0"/>
              <a:t>23</a:t>
            </a:r>
            <a:r>
              <a:rPr lang="en-US" altLang="en-US" sz="2400" dirty="0"/>
              <a:t> atoms</a:t>
            </a:r>
          </a:p>
        </p:txBody>
      </p:sp>
    </p:spTree>
    <p:extLst>
      <p:ext uri="{BB962C8B-B14F-4D97-AF65-F5344CB8AC3E}">
        <p14:creationId xmlns:p14="http://schemas.microsoft.com/office/powerpoint/2010/main" val="1990871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83F8C38-32EC-D24E-AF7A-299FF2E1289D}"/>
              </a:ext>
            </a:extLst>
          </p:cNvPr>
          <p:cNvSpPr>
            <a:spLocks noGrp="1"/>
          </p:cNvSpPr>
          <p:nvPr>
            <p:ph type="title"/>
          </p:nvPr>
        </p:nvSpPr>
        <p:spPr/>
        <p:txBody>
          <a:bodyPr>
            <a:normAutofit/>
          </a:bodyPr>
          <a:lstStyle/>
          <a:p>
            <a:r>
              <a:rPr lang="en-US" sz="4000" dirty="0" err="1">
                <a:latin typeface="+mn-lt"/>
              </a:rPr>
              <a:t>Avogrado’s</a:t>
            </a:r>
            <a:r>
              <a:rPr lang="en-US" sz="4000" dirty="0">
                <a:latin typeface="+mn-lt"/>
              </a:rPr>
              <a:t> Number: The Mole</a:t>
            </a:r>
          </a:p>
        </p:txBody>
      </p:sp>
      <p:sp>
        <p:nvSpPr>
          <p:cNvPr id="22530" name="Rectangle 2"/>
          <p:cNvSpPr>
            <a:spLocks noGrp="1" noChangeArrowheads="1"/>
          </p:cNvSpPr>
          <p:nvPr>
            <p:ph idx="1"/>
          </p:nvPr>
        </p:nvSpPr>
        <p:spPr>
          <a:xfrm>
            <a:off x="838200" y="1673956"/>
            <a:ext cx="10797988" cy="4668982"/>
          </a:xfrm>
        </p:spPr>
        <p:txBody>
          <a:bodyPr>
            <a:normAutofit/>
          </a:bodyPr>
          <a:lstStyle/>
          <a:p>
            <a:pPr marL="17463" lvl="1" indent="-17463">
              <a:buNone/>
            </a:pPr>
            <a:r>
              <a:rPr lang="en-US" altLang="en-US" sz="2400" dirty="0">
                <a:ea typeface="ＭＳ Ｐゴシック" charset="-128"/>
              </a:rPr>
              <a:t>We can use this to convert things at the atomic scale to things we can do in the lab.</a:t>
            </a:r>
          </a:p>
          <a:p>
            <a:pPr marL="17463" lvl="1" indent="-17463" eaLnBrk="1" hangingPunct="1">
              <a:buFontTx/>
              <a:buNone/>
            </a:pPr>
            <a:endParaRPr lang="en-US" altLang="en-US" sz="2400" dirty="0">
              <a:ea typeface="ＭＳ Ｐゴシック" charset="-128"/>
            </a:endParaRPr>
          </a:p>
          <a:p>
            <a:pPr marL="457200" lvl="1" indent="0" eaLnBrk="1" hangingPunct="1">
              <a:buFontTx/>
              <a:buNone/>
            </a:pPr>
            <a:r>
              <a:rPr lang="en-US" altLang="en-US" sz="2400" dirty="0">
                <a:ea typeface="ＭＳ Ｐゴシック" charset="-128"/>
              </a:rPr>
              <a:t>1 mole of C atoms has a mass of 12.01 g</a:t>
            </a:r>
          </a:p>
          <a:p>
            <a:pPr marL="457200" lvl="1" indent="0" eaLnBrk="1" hangingPunct="1">
              <a:buFontTx/>
              <a:buNone/>
            </a:pPr>
            <a:r>
              <a:rPr lang="en-US" altLang="en-US" sz="2400" dirty="0">
                <a:ea typeface="ＭＳ Ｐゴシック" charset="-128"/>
              </a:rPr>
              <a:t>1 mole of Li atoms has a mass of 6.941 g</a:t>
            </a:r>
          </a:p>
          <a:p>
            <a:pPr marL="457200" lvl="1" indent="0" eaLnBrk="1" hangingPunct="1">
              <a:buFontTx/>
              <a:buNone/>
            </a:pPr>
            <a:r>
              <a:rPr lang="en-US" altLang="en-US" sz="2400" dirty="0">
                <a:ea typeface="ＭＳ Ｐゴシック" charset="-128"/>
              </a:rPr>
              <a:t>1 mole of W atoms has a mass of 183.9 g</a:t>
            </a:r>
          </a:p>
          <a:p>
            <a:pPr marL="457200" lvl="1" indent="0" eaLnBrk="1" hangingPunct="1">
              <a:buFontTx/>
              <a:buNone/>
            </a:pPr>
            <a:r>
              <a:rPr lang="en-US" altLang="en-US" sz="2400" dirty="0">
                <a:ea typeface="ＭＳ Ｐゴシック" charset="-128"/>
              </a:rPr>
              <a:t>1 mole of Cl</a:t>
            </a:r>
            <a:r>
              <a:rPr lang="en-US" altLang="en-US" sz="2400" baseline="-25000" dirty="0">
                <a:ea typeface="ＭＳ Ｐゴシック" charset="-128"/>
              </a:rPr>
              <a:t>2</a:t>
            </a:r>
            <a:r>
              <a:rPr lang="en-US" altLang="en-US" sz="2400" dirty="0">
                <a:ea typeface="ＭＳ Ｐゴシック" charset="-128"/>
              </a:rPr>
              <a:t> molecules has a mass of 70.90 g</a:t>
            </a:r>
          </a:p>
          <a:p>
            <a:pPr marL="457200" lvl="1" indent="0" eaLnBrk="1" hangingPunct="1">
              <a:buFontTx/>
              <a:buNone/>
            </a:pPr>
            <a:r>
              <a:rPr lang="en-US" altLang="en-US" sz="2400" dirty="0">
                <a:ea typeface="ＭＳ Ｐゴシック" charset="-128"/>
              </a:rPr>
              <a:t>1 mole of H</a:t>
            </a:r>
            <a:r>
              <a:rPr lang="en-US" altLang="en-US" sz="2400" baseline="-25000" dirty="0">
                <a:ea typeface="ＭＳ Ｐゴシック" charset="-128"/>
              </a:rPr>
              <a:t>2</a:t>
            </a:r>
            <a:r>
              <a:rPr lang="en-US" altLang="en-US" sz="2400" dirty="0">
                <a:ea typeface="ＭＳ Ｐゴシック" charset="-128"/>
              </a:rPr>
              <a:t>O molecules has a mass of 18.02 g</a:t>
            </a:r>
          </a:p>
          <a:p>
            <a:pPr marL="457200" lvl="1" indent="0" eaLnBrk="1" hangingPunct="1">
              <a:buFontTx/>
              <a:buNone/>
            </a:pPr>
            <a:r>
              <a:rPr lang="en-US" altLang="en-US" sz="2400" dirty="0">
                <a:ea typeface="ＭＳ Ｐゴシック" charset="-128"/>
              </a:rPr>
              <a:t>1 mole of sucrose has a mass of 342.30 g</a:t>
            </a:r>
          </a:p>
          <a:p>
            <a:pPr marL="457200" lvl="1" indent="0" eaLnBrk="1" hangingPunct="1">
              <a:buFontTx/>
              <a:buNone/>
            </a:pPr>
            <a:r>
              <a:rPr lang="en-US" altLang="en-US" sz="2400" dirty="0">
                <a:ea typeface="ＭＳ Ｐゴシック" charset="-128"/>
              </a:rPr>
              <a:t>1 mole of aluminum sulfate has a mass of 342.17 g</a:t>
            </a:r>
          </a:p>
        </p:txBody>
      </p:sp>
    </p:spTree>
    <p:extLst>
      <p:ext uri="{BB962C8B-B14F-4D97-AF65-F5344CB8AC3E}">
        <p14:creationId xmlns:p14="http://schemas.microsoft.com/office/powerpoint/2010/main" val="641302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838200" y="1739153"/>
            <a:ext cx="67567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1 molecule of H</a:t>
            </a:r>
            <a:r>
              <a:rPr lang="en-US" altLang="en-US" baseline="-25000" dirty="0">
                <a:latin typeface="+mn-lt"/>
              </a:rPr>
              <a:t>2</a:t>
            </a:r>
            <a:r>
              <a:rPr lang="en-US" altLang="en-US" dirty="0">
                <a:latin typeface="+mn-lt"/>
              </a:rPr>
              <a:t>O has 2 atoms of H and 1 atom of O.</a:t>
            </a:r>
          </a:p>
          <a:p>
            <a:pPr eaLnBrk="1" hangingPunct="1"/>
            <a:endParaRPr lang="en-US" altLang="en-US" dirty="0">
              <a:latin typeface="+mn-lt"/>
            </a:endParaRPr>
          </a:p>
          <a:p>
            <a:pPr eaLnBrk="1" hangingPunct="1"/>
            <a:r>
              <a:rPr lang="en-US" altLang="en-US" dirty="0">
                <a:latin typeface="+mn-lt"/>
              </a:rPr>
              <a:t>1 mole of H</a:t>
            </a:r>
            <a:r>
              <a:rPr lang="en-US" altLang="en-US" baseline="-25000" dirty="0">
                <a:latin typeface="+mn-lt"/>
              </a:rPr>
              <a:t>2</a:t>
            </a:r>
            <a:r>
              <a:rPr lang="en-US" altLang="en-US" dirty="0">
                <a:latin typeface="+mn-lt"/>
              </a:rPr>
              <a:t>O has 2 moles of H and 1 mole of O.</a:t>
            </a:r>
          </a:p>
        </p:txBody>
      </p:sp>
      <p:sp>
        <p:nvSpPr>
          <p:cNvPr id="6" name="Title 2">
            <a:extLst>
              <a:ext uri="{FF2B5EF4-FFF2-40B4-BE49-F238E27FC236}">
                <a16:creationId xmlns:a16="http://schemas.microsoft.com/office/drawing/2014/main" id="{DC435F88-C82D-A94A-97BE-DA010A7581C0}"/>
              </a:ext>
            </a:extLst>
          </p:cNvPr>
          <p:cNvSpPr>
            <a:spLocks noGrp="1"/>
          </p:cNvSpPr>
          <p:nvPr>
            <p:ph type="title"/>
          </p:nvPr>
        </p:nvSpPr>
        <p:spPr/>
        <p:txBody>
          <a:bodyPr>
            <a:normAutofit/>
          </a:bodyPr>
          <a:lstStyle/>
          <a:p>
            <a:r>
              <a:rPr lang="en-US" sz="4000" dirty="0" err="1">
                <a:latin typeface="+mn-lt"/>
              </a:rPr>
              <a:t>Avogrado’s</a:t>
            </a:r>
            <a:r>
              <a:rPr lang="en-US" sz="4000" dirty="0">
                <a:latin typeface="+mn-lt"/>
              </a:rPr>
              <a:t> Number: The Mole</a:t>
            </a:r>
          </a:p>
        </p:txBody>
      </p:sp>
    </p:spTree>
    <p:extLst>
      <p:ext uri="{BB962C8B-B14F-4D97-AF65-F5344CB8AC3E}">
        <p14:creationId xmlns:p14="http://schemas.microsoft.com/office/powerpoint/2010/main" val="152138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2B5E30-5542-7B4C-9143-3DB81CB4C8A6}"/>
              </a:ext>
            </a:extLst>
          </p:cNvPr>
          <p:cNvSpPr>
            <a:spLocks noGrp="1"/>
          </p:cNvSpPr>
          <p:nvPr>
            <p:ph type="title"/>
          </p:nvPr>
        </p:nvSpPr>
        <p:spPr/>
        <p:txBody>
          <a:bodyPr>
            <a:normAutofit/>
          </a:bodyPr>
          <a:lstStyle/>
          <a:p>
            <a:r>
              <a:rPr lang="en-US" sz="4000" dirty="0">
                <a:latin typeface="+mn-lt"/>
              </a:rPr>
              <a:t>Molar Mass</a:t>
            </a:r>
          </a:p>
        </p:txBody>
      </p:sp>
      <p:sp>
        <p:nvSpPr>
          <p:cNvPr id="3" name="Content Placeholder 2"/>
          <p:cNvSpPr>
            <a:spLocks noGrp="1"/>
          </p:cNvSpPr>
          <p:nvPr>
            <p:ph idx="1"/>
          </p:nvPr>
        </p:nvSpPr>
        <p:spPr/>
        <p:txBody>
          <a:bodyPr>
            <a:normAutofit/>
          </a:bodyPr>
          <a:lstStyle/>
          <a:p>
            <a:pPr>
              <a:buNone/>
            </a:pPr>
            <a:r>
              <a:rPr lang="en-US" altLang="en-US" sz="2400" dirty="0"/>
              <a:t>The molecular weight of sucrose is 342.30 g/mol.</a:t>
            </a:r>
          </a:p>
          <a:p>
            <a:pPr marL="0" indent="0">
              <a:buNone/>
            </a:pPr>
            <a:endParaRPr lang="en-US" sz="2400" dirty="0"/>
          </a:p>
        </p:txBody>
      </p:sp>
      <p:cxnSp>
        <p:nvCxnSpPr>
          <p:cNvPr id="5" name="Straight Arrow Connector 4"/>
          <p:cNvCxnSpPr/>
          <p:nvPr/>
        </p:nvCxnSpPr>
        <p:spPr>
          <a:xfrm flipV="1">
            <a:off x="6507561" y="2161309"/>
            <a:ext cx="0" cy="94210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285271" y="3122027"/>
            <a:ext cx="2444580" cy="461665"/>
          </a:xfrm>
          <a:prstGeom prst="rect">
            <a:avLst/>
          </a:prstGeom>
          <a:noFill/>
          <a:ln w="38100">
            <a:solidFill>
              <a:schemeClr val="tx1"/>
            </a:solidFill>
          </a:ln>
        </p:spPr>
        <p:txBody>
          <a:bodyPr wrap="none" rtlCol="0">
            <a:spAutoFit/>
          </a:bodyPr>
          <a:lstStyle/>
          <a:p>
            <a:r>
              <a:rPr lang="en-US" sz="2400" dirty="0"/>
              <a:t>Unit Identification</a:t>
            </a:r>
          </a:p>
        </p:txBody>
      </p:sp>
    </p:spTree>
    <p:extLst>
      <p:ext uri="{BB962C8B-B14F-4D97-AF65-F5344CB8AC3E}">
        <p14:creationId xmlns:p14="http://schemas.microsoft.com/office/powerpoint/2010/main" val="1488061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a:bodyPr>
          <a:lstStyle/>
          <a:p>
            <a:pPr eaLnBrk="1" hangingPunct="1"/>
            <a:r>
              <a:rPr lang="en-US" altLang="en-US" sz="4000" dirty="0">
                <a:latin typeface="+mn-lt"/>
              </a:rPr>
              <a:t>Molar Mass</a:t>
            </a:r>
          </a:p>
        </p:txBody>
      </p:sp>
      <p:sp>
        <p:nvSpPr>
          <p:cNvPr id="25603" name="Rectangle 3"/>
          <p:cNvSpPr>
            <a:spLocks noGrp="1" noChangeArrowheads="1"/>
          </p:cNvSpPr>
          <p:nvPr>
            <p:ph idx="1"/>
          </p:nvPr>
        </p:nvSpPr>
        <p:spPr>
          <a:xfrm>
            <a:off x="838200" y="1659819"/>
            <a:ext cx="10515600" cy="3141149"/>
          </a:xfrm>
        </p:spPr>
        <p:txBody>
          <a:bodyPr>
            <a:normAutofit/>
          </a:bodyPr>
          <a:lstStyle/>
          <a:p>
            <a:pPr eaLnBrk="1" hangingPunct="1">
              <a:buFontTx/>
              <a:buNone/>
            </a:pPr>
            <a:r>
              <a:rPr lang="en-US" altLang="en-US" sz="2800" dirty="0"/>
              <a:t>How many moles of H</a:t>
            </a:r>
            <a:r>
              <a:rPr lang="en-US" altLang="en-US" sz="2800" baseline="-25000" dirty="0"/>
              <a:t>2</a:t>
            </a:r>
            <a:r>
              <a:rPr lang="en-US" altLang="en-US" sz="2800" dirty="0"/>
              <a:t>O in 100 g of H</a:t>
            </a:r>
            <a:r>
              <a:rPr lang="en-US" altLang="en-US" sz="2800" baseline="-25000" dirty="0"/>
              <a:t>2</a:t>
            </a:r>
            <a:r>
              <a:rPr lang="en-US" altLang="en-US" sz="2800" dirty="0"/>
              <a:t>O?</a:t>
            </a:r>
          </a:p>
          <a:p>
            <a:pPr marL="17463" indent="-17463" algn="ctr" eaLnBrk="1" hangingPunct="1">
              <a:buFontTx/>
              <a:buNone/>
            </a:pPr>
            <a:endParaRPr lang="en-US" altLang="en-US" sz="2800" dirty="0"/>
          </a:p>
          <a:p>
            <a:pPr marL="17463" indent="-17463" algn="ctr" eaLnBrk="1" hangingPunct="1">
              <a:buFontTx/>
              <a:buNone/>
            </a:pPr>
            <a:r>
              <a:rPr lang="en-US" altLang="en-US" sz="2800" dirty="0"/>
              <a:t>MW</a:t>
            </a:r>
            <a:r>
              <a:rPr lang="en-US" altLang="en-US" sz="1800" dirty="0"/>
              <a:t>H</a:t>
            </a:r>
            <a:r>
              <a:rPr lang="en-US" altLang="en-US" sz="1800" baseline="-25000" dirty="0"/>
              <a:t>2</a:t>
            </a:r>
            <a:r>
              <a:rPr lang="en-US" altLang="en-US" sz="1800" dirty="0"/>
              <a:t>O</a:t>
            </a:r>
            <a:r>
              <a:rPr lang="en-US" altLang="en-US" sz="2400" dirty="0"/>
              <a:t> = 18.02 g/</a:t>
            </a:r>
            <a:r>
              <a:rPr lang="en-US" altLang="en-US" sz="2400" dirty="0" err="1"/>
              <a:t>mol</a:t>
            </a:r>
            <a:endParaRPr lang="en-US" altLang="en-US" sz="2400" dirty="0"/>
          </a:p>
          <a:p>
            <a:pPr algn="ctr" eaLnBrk="1" hangingPunct="1">
              <a:buFontTx/>
              <a:buNone/>
            </a:pPr>
            <a:endParaRPr lang="en-US" altLang="en-US" sz="2400" dirty="0"/>
          </a:p>
          <a:p>
            <a:pPr algn="ctr" eaLnBrk="1" hangingPunct="1">
              <a:buFontTx/>
              <a:buNone/>
            </a:pPr>
            <a:r>
              <a:rPr lang="en-US" altLang="en-US" sz="2400" dirty="0"/>
              <a:t>18.02 g H</a:t>
            </a:r>
            <a:r>
              <a:rPr lang="en-US" altLang="en-US" sz="2400" baseline="-25000" dirty="0"/>
              <a:t>2</a:t>
            </a:r>
            <a:r>
              <a:rPr lang="en-US" altLang="en-US" sz="2400" dirty="0"/>
              <a:t>O = 1 </a:t>
            </a:r>
            <a:r>
              <a:rPr lang="en-US" altLang="en-US" sz="2400" dirty="0" err="1"/>
              <a:t>mol</a:t>
            </a:r>
            <a:r>
              <a:rPr lang="en-US" altLang="en-US" sz="2400" dirty="0"/>
              <a:t> H</a:t>
            </a:r>
            <a:r>
              <a:rPr lang="en-US" altLang="en-US" sz="2400" baseline="-25000" dirty="0"/>
              <a:t>2</a:t>
            </a:r>
            <a:r>
              <a:rPr lang="en-US" altLang="en-US" sz="2400" dirty="0"/>
              <a:t>O</a:t>
            </a:r>
          </a:p>
          <a:p>
            <a:pPr eaLnBrk="1" hangingPunct="1">
              <a:buFontTx/>
              <a:buNone/>
            </a:pPr>
            <a:endParaRPr lang="en-US" altLang="en-US" sz="2400" dirty="0"/>
          </a:p>
          <a:p>
            <a:pPr eaLnBrk="1" hangingPunct="1">
              <a:buFontTx/>
              <a:buNone/>
            </a:pPr>
            <a:endParaRPr lang="en-US" altLang="en-US" sz="1800" dirty="0"/>
          </a:p>
        </p:txBody>
      </p:sp>
      <p:grpSp>
        <p:nvGrpSpPr>
          <p:cNvPr id="25604" name="Group 9"/>
          <p:cNvGrpSpPr>
            <a:grpSpLocks/>
          </p:cNvGrpSpPr>
          <p:nvPr/>
        </p:nvGrpSpPr>
        <p:grpSpPr bwMode="auto">
          <a:xfrm>
            <a:off x="2928937" y="4544965"/>
            <a:ext cx="6472238" cy="830263"/>
            <a:chOff x="816" y="3139"/>
            <a:chExt cx="4077" cy="523"/>
          </a:xfrm>
        </p:grpSpPr>
        <p:sp>
          <p:nvSpPr>
            <p:cNvPr id="25605" name="Text Box 4"/>
            <p:cNvSpPr txBox="1">
              <a:spLocks noChangeArrowheads="1"/>
            </p:cNvSpPr>
            <p:nvPr/>
          </p:nvSpPr>
          <p:spPr bwMode="auto">
            <a:xfrm>
              <a:off x="816" y="3254"/>
              <a:ext cx="120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spcBef>
                  <a:spcPct val="20000"/>
                </a:spcBef>
              </a:pPr>
              <a:r>
                <a:rPr lang="en-US" altLang="en-US" dirty="0">
                  <a:latin typeface="+mn-lt"/>
                </a:rPr>
                <a:t>100 g H</a:t>
              </a:r>
              <a:r>
                <a:rPr lang="en-US" altLang="en-US" baseline="-25000" dirty="0">
                  <a:latin typeface="+mn-lt"/>
                </a:rPr>
                <a:t>2</a:t>
              </a:r>
              <a:r>
                <a:rPr lang="en-US" altLang="en-US" dirty="0">
                  <a:latin typeface="+mn-lt"/>
                </a:rPr>
                <a:t>O    x </a:t>
              </a:r>
            </a:p>
          </p:txBody>
        </p:sp>
        <p:grpSp>
          <p:nvGrpSpPr>
            <p:cNvPr id="25606" name="Group 7"/>
            <p:cNvGrpSpPr>
              <a:grpSpLocks/>
            </p:cNvGrpSpPr>
            <p:nvPr/>
          </p:nvGrpSpPr>
          <p:grpSpPr bwMode="auto">
            <a:xfrm>
              <a:off x="2074" y="3139"/>
              <a:ext cx="1296" cy="523"/>
              <a:chOff x="1824" y="3389"/>
              <a:chExt cx="1296" cy="523"/>
            </a:xfrm>
          </p:grpSpPr>
          <p:sp>
            <p:nvSpPr>
              <p:cNvPr id="25608" name="Text Box 5"/>
              <p:cNvSpPr txBox="1">
                <a:spLocks noChangeArrowheads="1"/>
              </p:cNvSpPr>
              <p:nvPr/>
            </p:nvSpPr>
            <p:spPr bwMode="auto">
              <a:xfrm>
                <a:off x="1954" y="3389"/>
                <a:ext cx="104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algn="ctr" eaLnBrk="1" hangingPunct="1"/>
                <a:r>
                  <a:rPr lang="en-US" altLang="en-US" dirty="0">
                    <a:latin typeface="+mn-lt"/>
                  </a:rPr>
                  <a:t>1 </a:t>
                </a:r>
                <a:r>
                  <a:rPr lang="en-US" altLang="en-US" dirty="0" err="1">
                    <a:latin typeface="+mn-lt"/>
                  </a:rPr>
                  <a:t>mol</a:t>
                </a:r>
                <a:r>
                  <a:rPr lang="en-US" altLang="en-US" dirty="0">
                    <a:latin typeface="+mn-lt"/>
                  </a:rPr>
                  <a:t> H</a:t>
                </a:r>
                <a:r>
                  <a:rPr lang="en-US" altLang="en-US" baseline="-25000" dirty="0">
                    <a:latin typeface="+mn-lt"/>
                  </a:rPr>
                  <a:t>2</a:t>
                </a:r>
                <a:r>
                  <a:rPr lang="en-US" altLang="en-US" dirty="0">
                    <a:latin typeface="+mn-lt"/>
                  </a:rPr>
                  <a:t>O</a:t>
                </a:r>
              </a:p>
              <a:p>
                <a:pPr algn="ctr" eaLnBrk="1" hangingPunct="1"/>
                <a:r>
                  <a:rPr lang="en-US" altLang="en-US" dirty="0">
                    <a:latin typeface="+mn-lt"/>
                  </a:rPr>
                  <a:t>18.02 g H</a:t>
                </a:r>
                <a:r>
                  <a:rPr lang="en-US" altLang="en-US" baseline="-25000" dirty="0">
                    <a:latin typeface="+mn-lt"/>
                  </a:rPr>
                  <a:t>2</a:t>
                </a:r>
                <a:r>
                  <a:rPr lang="en-US" altLang="en-US" dirty="0">
                    <a:latin typeface="+mn-lt"/>
                  </a:rPr>
                  <a:t>O</a:t>
                </a:r>
              </a:p>
            </p:txBody>
          </p:sp>
          <p:sp>
            <p:nvSpPr>
              <p:cNvPr id="25609" name="Line 6"/>
              <p:cNvSpPr>
                <a:spLocks noChangeShapeType="1"/>
              </p:cNvSpPr>
              <p:nvPr/>
            </p:nvSpPr>
            <p:spPr bwMode="auto">
              <a:xfrm>
                <a:off x="1824" y="3648"/>
                <a:ext cx="12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607" name="Text Box 8"/>
            <p:cNvSpPr txBox="1">
              <a:spLocks noChangeArrowheads="1"/>
            </p:cNvSpPr>
            <p:nvPr/>
          </p:nvSpPr>
          <p:spPr bwMode="auto">
            <a:xfrm>
              <a:off x="3504" y="3254"/>
              <a:ext cx="138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   5.55 </a:t>
              </a:r>
              <a:r>
                <a:rPr lang="en-US" altLang="en-US" dirty="0" err="1">
                  <a:latin typeface="+mn-lt"/>
                </a:rPr>
                <a:t>mol</a:t>
              </a:r>
              <a:r>
                <a:rPr lang="en-US" altLang="en-US" dirty="0">
                  <a:latin typeface="+mn-lt"/>
                </a:rPr>
                <a:t> H</a:t>
              </a:r>
              <a:r>
                <a:rPr lang="en-US" altLang="en-US" baseline="-25000" dirty="0">
                  <a:latin typeface="+mn-lt"/>
                </a:rPr>
                <a:t>2</a:t>
              </a:r>
              <a:r>
                <a:rPr lang="en-US" altLang="en-US" dirty="0">
                  <a:latin typeface="+mn-lt"/>
                </a:rPr>
                <a:t>O</a:t>
              </a:r>
            </a:p>
          </p:txBody>
        </p:sp>
      </p:grpSp>
    </p:spTree>
    <p:extLst>
      <p:ext uri="{BB962C8B-B14F-4D97-AF65-F5344CB8AC3E}">
        <p14:creationId xmlns:p14="http://schemas.microsoft.com/office/powerpoint/2010/main" val="255632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en-US" altLang="en-US" sz="4000" dirty="0">
                <a:latin typeface="+mn-lt"/>
              </a:rPr>
              <a:t>Molar Mass</a:t>
            </a:r>
          </a:p>
        </p:txBody>
      </p:sp>
      <p:sp>
        <p:nvSpPr>
          <p:cNvPr id="26627" name="Rectangle 3"/>
          <p:cNvSpPr>
            <a:spLocks noGrp="1" noChangeArrowheads="1"/>
          </p:cNvSpPr>
          <p:nvPr>
            <p:ph idx="1"/>
          </p:nvPr>
        </p:nvSpPr>
        <p:spPr>
          <a:xfrm>
            <a:off x="838200" y="1638303"/>
            <a:ext cx="10515600" cy="2895600"/>
          </a:xfrm>
        </p:spPr>
        <p:txBody>
          <a:bodyPr>
            <a:normAutofit/>
          </a:bodyPr>
          <a:lstStyle/>
          <a:p>
            <a:pPr marL="17463" indent="-17463" eaLnBrk="1" hangingPunct="1">
              <a:buFontTx/>
              <a:buNone/>
            </a:pPr>
            <a:r>
              <a:rPr lang="en-US" altLang="en-US" sz="2400" dirty="0"/>
              <a:t>Calculate the mass in pounds of 6.73 moles of sucrose:</a:t>
            </a:r>
          </a:p>
          <a:p>
            <a:pPr marL="17463" indent="-17463" eaLnBrk="1" hangingPunct="1">
              <a:buFontTx/>
              <a:buNone/>
            </a:pPr>
            <a:endParaRPr lang="en-US" altLang="en-US" sz="2400" dirty="0"/>
          </a:p>
          <a:p>
            <a:pPr algn="ctr" eaLnBrk="1" hangingPunct="1">
              <a:buFontTx/>
              <a:buNone/>
            </a:pPr>
            <a:r>
              <a:rPr lang="en-US" altLang="en-US" sz="2400" dirty="0" err="1"/>
              <a:t>MW</a:t>
            </a:r>
            <a:r>
              <a:rPr lang="en-US" altLang="en-US" sz="2400" baseline="-25000" dirty="0" err="1"/>
              <a:t>sucrose</a:t>
            </a:r>
            <a:r>
              <a:rPr lang="en-US" altLang="en-US" sz="2400" dirty="0"/>
              <a:t> = 342.30 g/</a:t>
            </a:r>
            <a:r>
              <a:rPr lang="en-US" altLang="en-US" sz="2400" dirty="0" err="1"/>
              <a:t>mol</a:t>
            </a:r>
            <a:endParaRPr lang="en-US" altLang="en-US" sz="2400" dirty="0"/>
          </a:p>
          <a:p>
            <a:pPr algn="ctr" eaLnBrk="1" hangingPunct="1">
              <a:buFontTx/>
              <a:buNone/>
            </a:pPr>
            <a:endParaRPr lang="en-US" altLang="en-US" sz="2400" dirty="0"/>
          </a:p>
          <a:p>
            <a:pPr algn="ctr" eaLnBrk="1" hangingPunct="1">
              <a:buFontTx/>
              <a:buNone/>
            </a:pPr>
            <a:r>
              <a:rPr lang="en-US" altLang="en-US" sz="2400" dirty="0"/>
              <a:t>1 </a:t>
            </a:r>
            <a:r>
              <a:rPr lang="en-US" altLang="en-US" sz="2400" dirty="0" err="1"/>
              <a:t>lb</a:t>
            </a:r>
            <a:r>
              <a:rPr lang="en-US" altLang="en-US" sz="2400" dirty="0"/>
              <a:t> = 453.6 g</a:t>
            </a:r>
          </a:p>
        </p:txBody>
      </p:sp>
      <p:sp>
        <p:nvSpPr>
          <p:cNvPr id="26628" name="Text Box 12"/>
          <p:cNvSpPr txBox="1">
            <a:spLocks noChangeArrowheads="1"/>
          </p:cNvSpPr>
          <p:nvPr/>
        </p:nvSpPr>
        <p:spPr bwMode="auto">
          <a:xfrm>
            <a:off x="4960176" y="5360895"/>
            <a:ext cx="22716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 5.08 </a:t>
            </a:r>
            <a:r>
              <a:rPr lang="en-US" altLang="en-US" dirty="0" err="1">
                <a:latin typeface="+mn-lt"/>
              </a:rPr>
              <a:t>lb</a:t>
            </a:r>
            <a:r>
              <a:rPr lang="en-US" altLang="en-US" dirty="0">
                <a:latin typeface="+mn-lt"/>
              </a:rPr>
              <a:t> sucrose</a:t>
            </a:r>
          </a:p>
        </p:txBody>
      </p:sp>
      <p:grpSp>
        <p:nvGrpSpPr>
          <p:cNvPr id="2" name="Group 1">
            <a:extLst>
              <a:ext uri="{FF2B5EF4-FFF2-40B4-BE49-F238E27FC236}">
                <a16:creationId xmlns:a16="http://schemas.microsoft.com/office/drawing/2014/main" id="{9394DEBE-5210-7848-8080-BF2B90FAEB01}"/>
              </a:ext>
            </a:extLst>
          </p:cNvPr>
          <p:cNvGrpSpPr/>
          <p:nvPr/>
        </p:nvGrpSpPr>
        <p:grpSpPr>
          <a:xfrm>
            <a:off x="1790700" y="4256384"/>
            <a:ext cx="8610600" cy="830264"/>
            <a:chOff x="1600200" y="4953003"/>
            <a:chExt cx="8610600" cy="830264"/>
          </a:xfrm>
        </p:grpSpPr>
        <p:sp>
          <p:nvSpPr>
            <p:cNvPr id="26629" name="Text Box 4"/>
            <p:cNvSpPr txBox="1">
              <a:spLocks noChangeArrowheads="1"/>
            </p:cNvSpPr>
            <p:nvPr/>
          </p:nvSpPr>
          <p:spPr bwMode="auto">
            <a:xfrm>
              <a:off x="1600200" y="5135564"/>
              <a:ext cx="27028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6.73 </a:t>
              </a:r>
              <a:r>
                <a:rPr lang="en-US" altLang="en-US" dirty="0" err="1">
                  <a:latin typeface="+mn-lt"/>
                </a:rPr>
                <a:t>mol</a:t>
              </a:r>
              <a:r>
                <a:rPr lang="en-US" altLang="en-US" dirty="0">
                  <a:latin typeface="+mn-lt"/>
                </a:rPr>
                <a:t> sucrose    x</a:t>
              </a:r>
            </a:p>
          </p:txBody>
        </p:sp>
        <p:grpSp>
          <p:nvGrpSpPr>
            <p:cNvPr id="26630" name="Group 7"/>
            <p:cNvGrpSpPr>
              <a:grpSpLocks/>
            </p:cNvGrpSpPr>
            <p:nvPr/>
          </p:nvGrpSpPr>
          <p:grpSpPr bwMode="auto">
            <a:xfrm>
              <a:off x="4419600" y="4953004"/>
              <a:ext cx="2743200" cy="830263"/>
              <a:chOff x="2784" y="3101"/>
              <a:chExt cx="1728" cy="523"/>
            </a:xfrm>
          </p:grpSpPr>
          <p:sp>
            <p:nvSpPr>
              <p:cNvPr id="26635" name="Text Box 5"/>
              <p:cNvSpPr txBox="1">
                <a:spLocks noChangeArrowheads="1"/>
              </p:cNvSpPr>
              <p:nvPr/>
            </p:nvSpPr>
            <p:spPr bwMode="auto">
              <a:xfrm>
                <a:off x="2933" y="3101"/>
                <a:ext cx="1431"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algn="ctr" eaLnBrk="1" hangingPunct="1"/>
                <a:r>
                  <a:rPr lang="en-US" altLang="en-US" dirty="0">
                    <a:latin typeface="+mn-lt"/>
                  </a:rPr>
                  <a:t>342.30 g sucrose</a:t>
                </a:r>
              </a:p>
              <a:p>
                <a:pPr algn="ctr" eaLnBrk="1" hangingPunct="1"/>
                <a:r>
                  <a:rPr lang="en-US" altLang="en-US" dirty="0">
                    <a:latin typeface="+mn-lt"/>
                  </a:rPr>
                  <a:t>1 </a:t>
                </a:r>
                <a:r>
                  <a:rPr lang="en-US" altLang="en-US" dirty="0" err="1">
                    <a:latin typeface="+mn-lt"/>
                  </a:rPr>
                  <a:t>mol</a:t>
                </a:r>
                <a:r>
                  <a:rPr lang="en-US" altLang="en-US" dirty="0">
                    <a:latin typeface="+mn-lt"/>
                  </a:rPr>
                  <a:t> sucrose</a:t>
                </a:r>
              </a:p>
            </p:txBody>
          </p:sp>
          <p:sp>
            <p:nvSpPr>
              <p:cNvPr id="26636" name="Line 6"/>
              <p:cNvSpPr>
                <a:spLocks noChangeShapeType="1"/>
              </p:cNvSpPr>
              <p:nvPr/>
            </p:nvSpPr>
            <p:spPr bwMode="auto">
              <a:xfrm>
                <a:off x="2784" y="3360"/>
                <a:ext cx="172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p>
            </p:txBody>
          </p:sp>
        </p:grpSp>
        <p:sp>
          <p:nvSpPr>
            <p:cNvPr id="26631" name="Text Box 8"/>
            <p:cNvSpPr txBox="1">
              <a:spLocks noChangeArrowheads="1"/>
            </p:cNvSpPr>
            <p:nvPr/>
          </p:nvSpPr>
          <p:spPr bwMode="auto">
            <a:xfrm>
              <a:off x="7278472" y="5135564"/>
              <a:ext cx="3177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x</a:t>
              </a:r>
            </a:p>
          </p:txBody>
        </p:sp>
        <p:grpSp>
          <p:nvGrpSpPr>
            <p:cNvPr id="26632" name="Group 14"/>
            <p:cNvGrpSpPr>
              <a:grpSpLocks/>
            </p:cNvGrpSpPr>
            <p:nvPr/>
          </p:nvGrpSpPr>
          <p:grpSpPr bwMode="auto">
            <a:xfrm>
              <a:off x="7696200" y="4953003"/>
              <a:ext cx="2514600" cy="830263"/>
              <a:chOff x="4176" y="2496"/>
              <a:chExt cx="1584" cy="523"/>
            </a:xfrm>
          </p:grpSpPr>
          <p:sp>
            <p:nvSpPr>
              <p:cNvPr id="26633" name="Text Box 9"/>
              <p:cNvSpPr txBox="1">
                <a:spLocks noChangeArrowheads="1"/>
              </p:cNvSpPr>
              <p:nvPr/>
            </p:nvSpPr>
            <p:spPr bwMode="auto">
              <a:xfrm>
                <a:off x="4302" y="2496"/>
                <a:ext cx="1333"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algn="ctr" eaLnBrk="1" hangingPunct="1"/>
                <a:r>
                  <a:rPr lang="en-US" altLang="en-US">
                    <a:latin typeface="+mn-lt"/>
                  </a:rPr>
                  <a:t>1 lb sucrose</a:t>
                </a:r>
              </a:p>
              <a:p>
                <a:pPr algn="ctr" eaLnBrk="1" hangingPunct="1"/>
                <a:r>
                  <a:rPr lang="en-US" altLang="en-US">
                    <a:latin typeface="+mn-lt"/>
                  </a:rPr>
                  <a:t>453.6 g sucrose</a:t>
                </a:r>
              </a:p>
            </p:txBody>
          </p:sp>
          <p:sp>
            <p:nvSpPr>
              <p:cNvPr id="26634" name="Line 13"/>
              <p:cNvSpPr>
                <a:spLocks noChangeShapeType="1"/>
              </p:cNvSpPr>
              <p:nvPr/>
            </p:nvSpPr>
            <p:spPr bwMode="auto">
              <a:xfrm>
                <a:off x="4176" y="2755"/>
                <a:ext cx="158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p>
            </p:txBody>
          </p:sp>
        </p:grpSp>
      </p:grpSp>
    </p:spTree>
    <p:extLst>
      <p:ext uri="{BB962C8B-B14F-4D97-AF65-F5344CB8AC3E}">
        <p14:creationId xmlns:p14="http://schemas.microsoft.com/office/powerpoint/2010/main" val="1442570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a:bodyPr>
          <a:lstStyle/>
          <a:p>
            <a:pPr eaLnBrk="1" hangingPunct="1"/>
            <a:r>
              <a:rPr lang="en-US" altLang="en-US" sz="4000" dirty="0">
                <a:latin typeface="+mn-lt"/>
              </a:rPr>
              <a:t>Molar Mass</a:t>
            </a:r>
          </a:p>
        </p:txBody>
      </p:sp>
      <p:sp>
        <p:nvSpPr>
          <p:cNvPr id="27651" name="Rectangle 3"/>
          <p:cNvSpPr>
            <a:spLocks noGrp="1" noChangeArrowheads="1"/>
          </p:cNvSpPr>
          <p:nvPr>
            <p:ph idx="1"/>
          </p:nvPr>
        </p:nvSpPr>
        <p:spPr>
          <a:xfrm>
            <a:off x="838200" y="1603631"/>
            <a:ext cx="10515600" cy="2514600"/>
          </a:xfrm>
        </p:spPr>
        <p:txBody>
          <a:bodyPr>
            <a:normAutofit/>
          </a:bodyPr>
          <a:lstStyle/>
          <a:p>
            <a:pPr eaLnBrk="1" hangingPunct="1">
              <a:buFontTx/>
              <a:buNone/>
            </a:pPr>
            <a:r>
              <a:rPr lang="en-US" altLang="en-US" sz="2400" b="1" dirty="0"/>
              <a:t>What is the mass in grams of 1 molecule of sucrose?</a:t>
            </a:r>
          </a:p>
          <a:p>
            <a:pPr eaLnBrk="1" hangingPunct="1">
              <a:buFontTx/>
              <a:buNone/>
            </a:pPr>
            <a:endParaRPr lang="en-US" altLang="en-US" sz="2400" dirty="0"/>
          </a:p>
          <a:p>
            <a:pPr algn="ctr" eaLnBrk="1" hangingPunct="1">
              <a:buFontTx/>
              <a:buNone/>
            </a:pPr>
            <a:r>
              <a:rPr lang="en-US" altLang="en-US" sz="2400" dirty="0"/>
              <a:t>1 </a:t>
            </a:r>
            <a:r>
              <a:rPr lang="en-US" altLang="en-US" sz="2400" dirty="0" err="1"/>
              <a:t>mol</a:t>
            </a:r>
            <a:r>
              <a:rPr lang="en-US" altLang="en-US" sz="2400" dirty="0"/>
              <a:t> sucrose = 342.30 g sucrose</a:t>
            </a:r>
          </a:p>
          <a:p>
            <a:pPr algn="ctr" eaLnBrk="1" hangingPunct="1">
              <a:buFontTx/>
              <a:buNone/>
            </a:pPr>
            <a:r>
              <a:rPr lang="en-US" altLang="en-US" sz="2400" dirty="0"/>
              <a:t>1 </a:t>
            </a:r>
            <a:r>
              <a:rPr lang="en-US" altLang="en-US" sz="2400" dirty="0" err="1"/>
              <a:t>mol</a:t>
            </a:r>
            <a:r>
              <a:rPr lang="en-US" altLang="en-US" sz="2400" dirty="0"/>
              <a:t> sucrose = 6.022 x 10</a:t>
            </a:r>
            <a:r>
              <a:rPr lang="en-US" altLang="en-US" sz="2400" baseline="30000" dirty="0"/>
              <a:t>23</a:t>
            </a:r>
            <a:r>
              <a:rPr lang="en-US" altLang="en-US" sz="2400" dirty="0"/>
              <a:t> molecules of sucrose</a:t>
            </a:r>
          </a:p>
        </p:txBody>
      </p:sp>
      <p:grpSp>
        <p:nvGrpSpPr>
          <p:cNvPr id="27652" name="Group 14"/>
          <p:cNvGrpSpPr>
            <a:grpSpLocks/>
          </p:cNvGrpSpPr>
          <p:nvPr/>
        </p:nvGrpSpPr>
        <p:grpSpPr bwMode="auto">
          <a:xfrm>
            <a:off x="1824317" y="4340485"/>
            <a:ext cx="8763000" cy="830263"/>
            <a:chOff x="240" y="2909"/>
            <a:chExt cx="5520" cy="523"/>
          </a:xfrm>
        </p:grpSpPr>
        <p:sp>
          <p:nvSpPr>
            <p:cNvPr id="27654" name="Text Box 6"/>
            <p:cNvSpPr txBox="1">
              <a:spLocks noChangeArrowheads="1"/>
            </p:cNvSpPr>
            <p:nvPr/>
          </p:nvSpPr>
          <p:spPr bwMode="auto">
            <a:xfrm>
              <a:off x="2093" y="3024"/>
              <a:ext cx="20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x</a:t>
              </a:r>
            </a:p>
          </p:txBody>
        </p:sp>
        <p:grpSp>
          <p:nvGrpSpPr>
            <p:cNvPr id="27655" name="Group 10"/>
            <p:cNvGrpSpPr>
              <a:grpSpLocks/>
            </p:cNvGrpSpPr>
            <p:nvPr/>
          </p:nvGrpSpPr>
          <p:grpSpPr bwMode="auto">
            <a:xfrm>
              <a:off x="2448" y="2909"/>
              <a:ext cx="3312" cy="523"/>
              <a:chOff x="2448" y="2909"/>
              <a:chExt cx="3312" cy="523"/>
            </a:xfrm>
          </p:grpSpPr>
          <p:sp>
            <p:nvSpPr>
              <p:cNvPr id="27659" name="Text Box 5"/>
              <p:cNvSpPr txBox="1">
                <a:spLocks noChangeArrowheads="1"/>
              </p:cNvSpPr>
              <p:nvPr/>
            </p:nvSpPr>
            <p:spPr bwMode="auto">
              <a:xfrm>
                <a:off x="2732" y="2909"/>
                <a:ext cx="2744"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algn="ctr" eaLnBrk="1" hangingPunct="1"/>
                <a:r>
                  <a:rPr lang="en-US" altLang="en-US">
                    <a:latin typeface="+mn-lt"/>
                  </a:rPr>
                  <a:t>1 mol sucrose</a:t>
                </a:r>
              </a:p>
              <a:p>
                <a:pPr algn="ctr" eaLnBrk="1" hangingPunct="1"/>
                <a:r>
                  <a:rPr lang="en-US" altLang="en-US">
                    <a:latin typeface="+mn-lt"/>
                  </a:rPr>
                  <a:t>6.022 x 10</a:t>
                </a:r>
                <a:r>
                  <a:rPr lang="en-US" altLang="en-US" baseline="30000">
                    <a:latin typeface="+mn-lt"/>
                  </a:rPr>
                  <a:t>23</a:t>
                </a:r>
                <a:r>
                  <a:rPr lang="en-US" altLang="en-US">
                    <a:latin typeface="+mn-lt"/>
                  </a:rPr>
                  <a:t> molecules of sucrose</a:t>
                </a:r>
              </a:p>
            </p:txBody>
          </p:sp>
          <p:sp>
            <p:nvSpPr>
              <p:cNvPr id="27660" name="Line 8"/>
              <p:cNvSpPr>
                <a:spLocks noChangeShapeType="1"/>
              </p:cNvSpPr>
              <p:nvPr/>
            </p:nvSpPr>
            <p:spPr bwMode="auto">
              <a:xfrm>
                <a:off x="2448" y="3168"/>
                <a:ext cx="33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7656" name="Group 11"/>
            <p:cNvGrpSpPr>
              <a:grpSpLocks/>
            </p:cNvGrpSpPr>
            <p:nvPr/>
          </p:nvGrpSpPr>
          <p:grpSpPr bwMode="auto">
            <a:xfrm>
              <a:off x="240" y="2909"/>
              <a:ext cx="1728" cy="523"/>
              <a:chOff x="240" y="2909"/>
              <a:chExt cx="1728" cy="523"/>
            </a:xfrm>
          </p:grpSpPr>
          <p:sp>
            <p:nvSpPr>
              <p:cNvPr id="27657" name="Text Box 4"/>
              <p:cNvSpPr txBox="1">
                <a:spLocks noChangeArrowheads="1"/>
              </p:cNvSpPr>
              <p:nvPr/>
            </p:nvSpPr>
            <p:spPr bwMode="auto">
              <a:xfrm>
                <a:off x="389" y="2909"/>
                <a:ext cx="1431"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algn="ctr" eaLnBrk="1" hangingPunct="1"/>
                <a:r>
                  <a:rPr lang="en-US" altLang="en-US" dirty="0">
                    <a:latin typeface="+mn-lt"/>
                  </a:rPr>
                  <a:t>342.30 g sucrose</a:t>
                </a:r>
              </a:p>
              <a:p>
                <a:pPr algn="ctr" eaLnBrk="1" hangingPunct="1"/>
                <a:r>
                  <a:rPr lang="en-US" altLang="en-US" dirty="0">
                    <a:latin typeface="+mn-lt"/>
                  </a:rPr>
                  <a:t>1 </a:t>
                </a:r>
                <a:r>
                  <a:rPr lang="en-US" altLang="en-US" dirty="0" err="1">
                    <a:latin typeface="+mn-lt"/>
                  </a:rPr>
                  <a:t>mol</a:t>
                </a:r>
                <a:r>
                  <a:rPr lang="en-US" altLang="en-US" dirty="0">
                    <a:latin typeface="+mn-lt"/>
                  </a:rPr>
                  <a:t> sucrose</a:t>
                </a:r>
              </a:p>
            </p:txBody>
          </p:sp>
          <p:sp>
            <p:nvSpPr>
              <p:cNvPr id="27658" name="Line 9"/>
              <p:cNvSpPr>
                <a:spLocks noChangeShapeType="1"/>
              </p:cNvSpPr>
              <p:nvPr/>
            </p:nvSpPr>
            <p:spPr bwMode="auto">
              <a:xfrm>
                <a:off x="240" y="3168"/>
                <a:ext cx="172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7653" name="Text Box 12"/>
          <p:cNvSpPr txBox="1">
            <a:spLocks noChangeArrowheads="1"/>
          </p:cNvSpPr>
          <p:nvPr/>
        </p:nvSpPr>
        <p:spPr bwMode="auto">
          <a:xfrm>
            <a:off x="4448978" y="5385066"/>
            <a:ext cx="3294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 5.68 x 10</a:t>
            </a:r>
            <a:r>
              <a:rPr lang="en-US" altLang="en-US" baseline="30000" dirty="0">
                <a:latin typeface="+mn-lt"/>
              </a:rPr>
              <a:t>-22</a:t>
            </a:r>
            <a:r>
              <a:rPr lang="en-US" altLang="en-US" dirty="0">
                <a:latin typeface="+mn-lt"/>
              </a:rPr>
              <a:t> g/molecule</a:t>
            </a:r>
          </a:p>
        </p:txBody>
      </p:sp>
      <p:sp>
        <p:nvSpPr>
          <p:cNvPr id="2" name="TextBox 1"/>
          <p:cNvSpPr txBox="1"/>
          <p:nvPr/>
        </p:nvSpPr>
        <p:spPr>
          <a:xfrm>
            <a:off x="9798053" y="3203139"/>
            <a:ext cx="1555747" cy="830997"/>
          </a:xfrm>
          <a:prstGeom prst="rect">
            <a:avLst/>
          </a:prstGeom>
          <a:noFill/>
          <a:ln w="38100">
            <a:solidFill>
              <a:schemeClr val="tx1"/>
            </a:solidFill>
          </a:ln>
        </p:spPr>
        <p:txBody>
          <a:bodyPr wrap="none" rtlCol="0">
            <a:spAutoFit/>
          </a:bodyPr>
          <a:lstStyle/>
          <a:p>
            <a:pPr algn="ctr"/>
            <a:r>
              <a:rPr lang="en-US" sz="2400" dirty="0"/>
              <a:t>Avogadro's</a:t>
            </a:r>
          </a:p>
          <a:p>
            <a:pPr algn="ctr"/>
            <a:r>
              <a:rPr lang="en-US" sz="2400" dirty="0"/>
              <a:t>Number</a:t>
            </a:r>
          </a:p>
        </p:txBody>
      </p:sp>
      <p:cxnSp>
        <p:nvCxnSpPr>
          <p:cNvPr id="4" name="Straight Arrow Connector 3"/>
          <p:cNvCxnSpPr>
            <a:cxnSpLocks/>
            <a:stCxn id="2" idx="1"/>
          </p:cNvCxnSpPr>
          <p:nvPr/>
        </p:nvCxnSpPr>
        <p:spPr>
          <a:xfrm flipH="1" flipV="1">
            <a:off x="5708650" y="3219698"/>
            <a:ext cx="4089403" cy="3989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52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p:cNvSpPr txBox="1">
            <a:spLocks noChangeArrowheads="1"/>
          </p:cNvSpPr>
          <p:nvPr/>
        </p:nvSpPr>
        <p:spPr bwMode="auto">
          <a:xfrm>
            <a:off x="838200" y="3097950"/>
            <a:ext cx="10515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algn="ctr" eaLnBrk="1" hangingPunct="1"/>
            <a:r>
              <a:rPr lang="en-US" altLang="en-US" dirty="0">
                <a:latin typeface="+mn-lt"/>
              </a:rPr>
              <a:t>“1 mole of formaldehyde gas reacts with 1 mole of oxygen gas to </a:t>
            </a:r>
            <a:br>
              <a:rPr lang="en-US" altLang="en-US" dirty="0">
                <a:latin typeface="+mn-lt"/>
              </a:rPr>
            </a:br>
            <a:r>
              <a:rPr lang="en-US" altLang="en-US" dirty="0">
                <a:latin typeface="+mn-lt"/>
              </a:rPr>
              <a:t>form 1 mole of liquid water and 1 mole of carbon dioxide gas.”</a:t>
            </a:r>
          </a:p>
          <a:p>
            <a:pPr eaLnBrk="1" hangingPunct="1"/>
            <a:endParaRPr lang="en-US" altLang="en-US" dirty="0">
              <a:latin typeface="+mn-lt"/>
            </a:endParaRPr>
          </a:p>
          <a:p>
            <a:pPr algn="ctr" eaLnBrk="1" hangingPunct="1"/>
            <a:r>
              <a:rPr lang="en-US" altLang="en-US" dirty="0">
                <a:latin typeface="+mn-lt"/>
              </a:rPr>
              <a:t>What is implied…</a:t>
            </a:r>
          </a:p>
          <a:p>
            <a:pPr algn="ctr" eaLnBrk="1" hangingPunct="1"/>
            <a:endParaRPr lang="en-US" altLang="en-US" dirty="0">
              <a:latin typeface="+mn-lt"/>
            </a:endParaRPr>
          </a:p>
          <a:p>
            <a:pPr algn="ctr" eaLnBrk="1" hangingPunct="1"/>
            <a:r>
              <a:rPr lang="en-US" altLang="en-US" dirty="0">
                <a:latin typeface="+mn-lt"/>
              </a:rPr>
              <a:t>“30 g H</a:t>
            </a:r>
            <a:r>
              <a:rPr lang="en-US" altLang="en-US" baseline="-25000" dirty="0">
                <a:latin typeface="+mn-lt"/>
              </a:rPr>
              <a:t>2</a:t>
            </a:r>
            <a:r>
              <a:rPr lang="en-US" altLang="en-US" dirty="0">
                <a:latin typeface="+mn-lt"/>
              </a:rPr>
              <a:t>CO reacts with 32 g O</a:t>
            </a:r>
            <a:r>
              <a:rPr lang="en-US" altLang="en-US" baseline="-25000" dirty="0">
                <a:latin typeface="+mn-lt"/>
              </a:rPr>
              <a:t>2</a:t>
            </a:r>
            <a:r>
              <a:rPr lang="en-US" altLang="en-US" dirty="0">
                <a:latin typeface="+mn-lt"/>
              </a:rPr>
              <a:t> to form 18 g H</a:t>
            </a:r>
            <a:r>
              <a:rPr lang="en-US" altLang="en-US" baseline="-25000" dirty="0">
                <a:latin typeface="+mn-lt"/>
              </a:rPr>
              <a:t>2</a:t>
            </a:r>
            <a:r>
              <a:rPr lang="en-US" altLang="en-US" dirty="0">
                <a:latin typeface="+mn-lt"/>
              </a:rPr>
              <a:t>O and 44 g CO</a:t>
            </a:r>
            <a:r>
              <a:rPr lang="en-US" altLang="en-US" baseline="-25000" dirty="0">
                <a:latin typeface="+mn-lt"/>
              </a:rPr>
              <a:t>2</a:t>
            </a:r>
            <a:r>
              <a:rPr lang="en-US" altLang="en-US" dirty="0">
                <a:latin typeface="+mn-lt"/>
              </a:rPr>
              <a:t>”</a:t>
            </a:r>
          </a:p>
        </p:txBody>
      </p:sp>
      <p:grpSp>
        <p:nvGrpSpPr>
          <p:cNvPr id="6" name="Group 5">
            <a:extLst>
              <a:ext uri="{FF2B5EF4-FFF2-40B4-BE49-F238E27FC236}">
                <a16:creationId xmlns:a16="http://schemas.microsoft.com/office/drawing/2014/main" id="{FAD3EF44-0897-AC4C-B323-36652807200F}"/>
              </a:ext>
            </a:extLst>
          </p:cNvPr>
          <p:cNvGrpSpPr/>
          <p:nvPr/>
        </p:nvGrpSpPr>
        <p:grpSpPr>
          <a:xfrm>
            <a:off x="2689889" y="2061279"/>
            <a:ext cx="6556667" cy="523220"/>
            <a:chOff x="2689889" y="1935776"/>
            <a:chExt cx="6556667" cy="523220"/>
          </a:xfrm>
        </p:grpSpPr>
        <p:sp>
          <p:nvSpPr>
            <p:cNvPr id="28675" name="Text Box 3"/>
            <p:cNvSpPr txBox="1">
              <a:spLocks noChangeArrowheads="1"/>
            </p:cNvSpPr>
            <p:nvPr/>
          </p:nvSpPr>
          <p:spPr bwMode="auto">
            <a:xfrm>
              <a:off x="2689889" y="1935776"/>
              <a:ext cx="65566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sz="2800" dirty="0">
                  <a:latin typeface="+mn-lt"/>
                </a:rPr>
                <a:t>H</a:t>
              </a:r>
              <a:r>
                <a:rPr lang="en-US" altLang="en-US" sz="2800" baseline="-25000" dirty="0">
                  <a:latin typeface="+mn-lt"/>
                </a:rPr>
                <a:t>2</a:t>
              </a:r>
              <a:r>
                <a:rPr lang="en-US" altLang="en-US" sz="2800" dirty="0">
                  <a:latin typeface="+mn-lt"/>
                </a:rPr>
                <a:t>CO (g)  +  O</a:t>
              </a:r>
              <a:r>
                <a:rPr lang="en-US" altLang="en-US" sz="2800" baseline="-25000" dirty="0">
                  <a:latin typeface="+mn-lt"/>
                </a:rPr>
                <a:t>2</a:t>
              </a:r>
              <a:r>
                <a:rPr lang="en-US" altLang="en-US" sz="2800" dirty="0">
                  <a:latin typeface="+mn-lt"/>
                </a:rPr>
                <a:t> (g)                H</a:t>
              </a:r>
              <a:r>
                <a:rPr lang="en-US" altLang="en-US" sz="2800" baseline="-25000" dirty="0">
                  <a:latin typeface="+mn-lt"/>
                </a:rPr>
                <a:t>2</a:t>
              </a:r>
              <a:r>
                <a:rPr lang="en-US" altLang="en-US" sz="2800" dirty="0">
                  <a:latin typeface="+mn-lt"/>
                </a:rPr>
                <a:t>O (l)  +  CO</a:t>
              </a:r>
              <a:r>
                <a:rPr lang="en-US" altLang="en-US" sz="2800" baseline="-25000" dirty="0">
                  <a:latin typeface="+mn-lt"/>
                </a:rPr>
                <a:t>2</a:t>
              </a:r>
              <a:r>
                <a:rPr lang="en-US" altLang="en-US" sz="2800" dirty="0">
                  <a:latin typeface="+mn-lt"/>
                </a:rPr>
                <a:t> (g)</a:t>
              </a:r>
            </a:p>
          </p:txBody>
        </p:sp>
        <p:sp>
          <p:nvSpPr>
            <p:cNvPr id="28677" name="AutoShape 5"/>
            <p:cNvSpPr>
              <a:spLocks noChangeArrowheads="1"/>
            </p:cNvSpPr>
            <p:nvPr/>
          </p:nvSpPr>
          <p:spPr bwMode="auto">
            <a:xfrm>
              <a:off x="5620121" y="2171306"/>
              <a:ext cx="749300" cy="88900"/>
            </a:xfrm>
            <a:prstGeom prst="rightArrow">
              <a:avLst>
                <a:gd name="adj1" fmla="val 50000"/>
                <a:gd name="adj2" fmla="val 210714"/>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endParaRPr lang="en-US" altLang="en-US"/>
            </a:p>
          </p:txBody>
        </p:sp>
      </p:grpSp>
      <p:cxnSp>
        <p:nvCxnSpPr>
          <p:cNvPr id="5" name="Straight Connector 4"/>
          <p:cNvCxnSpPr/>
          <p:nvPr/>
        </p:nvCxnSpPr>
        <p:spPr>
          <a:xfrm>
            <a:off x="2048128" y="2930869"/>
            <a:ext cx="801027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74FA27D-A923-CF45-AB0B-C9D44095C2C8}"/>
              </a:ext>
            </a:extLst>
          </p:cNvPr>
          <p:cNvSpPr>
            <a:spLocks noGrp="1"/>
          </p:cNvSpPr>
          <p:nvPr>
            <p:ph type="title"/>
          </p:nvPr>
        </p:nvSpPr>
        <p:spPr/>
        <p:txBody>
          <a:bodyPr>
            <a:normAutofit/>
          </a:bodyPr>
          <a:lstStyle/>
          <a:p>
            <a:r>
              <a:rPr lang="en-US" sz="4000" dirty="0">
                <a:latin typeface="+mn-lt"/>
              </a:rPr>
              <a:t>Writing and Balancing Equations</a:t>
            </a:r>
          </a:p>
        </p:txBody>
      </p:sp>
    </p:spTree>
    <p:extLst>
      <p:ext uri="{BB962C8B-B14F-4D97-AF65-F5344CB8AC3E}">
        <p14:creationId xmlns:p14="http://schemas.microsoft.com/office/powerpoint/2010/main" val="903360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DCDDD79-8CA7-564C-9517-53C2B8900B79}"/>
              </a:ext>
            </a:extLst>
          </p:cNvPr>
          <p:cNvGrpSpPr/>
          <p:nvPr/>
        </p:nvGrpSpPr>
        <p:grpSpPr>
          <a:xfrm>
            <a:off x="4098100" y="3218562"/>
            <a:ext cx="3970959" cy="523220"/>
            <a:chOff x="3713019" y="3462581"/>
            <a:chExt cx="3970959" cy="523220"/>
          </a:xfrm>
        </p:grpSpPr>
        <p:sp>
          <p:nvSpPr>
            <p:cNvPr id="29701" name="Text Box 7"/>
            <p:cNvSpPr txBox="1">
              <a:spLocks noChangeArrowheads="1"/>
            </p:cNvSpPr>
            <p:nvPr/>
          </p:nvSpPr>
          <p:spPr bwMode="auto">
            <a:xfrm>
              <a:off x="3713019" y="3462581"/>
              <a:ext cx="39709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sz="2800" dirty="0">
                  <a:latin typeface="+mn-lt"/>
                </a:rPr>
                <a:t>N</a:t>
              </a:r>
              <a:r>
                <a:rPr lang="en-US" altLang="en-US" sz="2800" baseline="-25000" dirty="0">
                  <a:latin typeface="+mn-lt"/>
                </a:rPr>
                <a:t>2</a:t>
              </a:r>
              <a:r>
                <a:rPr lang="en-US" altLang="en-US" sz="2800" dirty="0">
                  <a:latin typeface="+mn-lt"/>
                </a:rPr>
                <a:t>   +   3 H</a:t>
              </a:r>
              <a:r>
                <a:rPr lang="en-US" altLang="en-US" sz="2800" baseline="-25000" dirty="0">
                  <a:latin typeface="+mn-lt"/>
                </a:rPr>
                <a:t>2</a:t>
              </a:r>
              <a:r>
                <a:rPr lang="en-US" altLang="en-US" sz="2800" dirty="0">
                  <a:latin typeface="+mn-lt"/>
                </a:rPr>
                <a:t>                2 NH</a:t>
              </a:r>
              <a:r>
                <a:rPr lang="en-US" altLang="en-US" sz="2800" baseline="-25000" dirty="0">
                  <a:latin typeface="+mn-lt"/>
                </a:rPr>
                <a:t>3</a:t>
              </a:r>
            </a:p>
          </p:txBody>
        </p:sp>
        <p:sp>
          <p:nvSpPr>
            <p:cNvPr id="29699" name="AutoShape 5"/>
            <p:cNvSpPr>
              <a:spLocks noChangeArrowheads="1"/>
            </p:cNvSpPr>
            <p:nvPr/>
          </p:nvSpPr>
          <p:spPr bwMode="auto">
            <a:xfrm>
              <a:off x="5763488" y="3670401"/>
              <a:ext cx="749300" cy="88900"/>
            </a:xfrm>
            <a:prstGeom prst="rightArrow">
              <a:avLst>
                <a:gd name="adj1" fmla="val 50000"/>
                <a:gd name="adj2" fmla="val 210714"/>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endParaRPr lang="en-US" altLang="en-US"/>
            </a:p>
          </p:txBody>
        </p:sp>
      </p:grpSp>
      <p:sp>
        <p:nvSpPr>
          <p:cNvPr id="29700" name="Text Box 6"/>
          <p:cNvSpPr txBox="1">
            <a:spLocks noChangeArrowheads="1"/>
          </p:cNvSpPr>
          <p:nvPr/>
        </p:nvSpPr>
        <p:spPr bwMode="auto">
          <a:xfrm>
            <a:off x="838200" y="1558178"/>
            <a:ext cx="10515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Equations are balanced by including stoichiometric  coefficients so that the number of atoms of each type is the same on each side of the equation.</a:t>
            </a:r>
          </a:p>
        </p:txBody>
      </p:sp>
      <p:sp>
        <p:nvSpPr>
          <p:cNvPr id="29702" name="Text Box 8"/>
          <p:cNvSpPr txBox="1">
            <a:spLocks noChangeArrowheads="1"/>
          </p:cNvSpPr>
          <p:nvPr/>
        </p:nvSpPr>
        <p:spPr bwMode="auto">
          <a:xfrm>
            <a:off x="2692680" y="4368657"/>
            <a:ext cx="68066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algn="ctr" eaLnBrk="1" hangingPunct="1"/>
            <a:r>
              <a:rPr lang="en-US" altLang="en-US" dirty="0">
                <a:latin typeface="+mn-lt"/>
              </a:rPr>
              <a:t>“1 mole of nitrogen reacts with 3 moles of hydrogen</a:t>
            </a:r>
          </a:p>
          <a:p>
            <a:pPr algn="ctr" eaLnBrk="1" hangingPunct="1"/>
            <a:r>
              <a:rPr lang="en-US" altLang="en-US" dirty="0">
                <a:latin typeface="+mn-lt"/>
              </a:rPr>
              <a:t>to form 2 moles ammonia.”</a:t>
            </a:r>
          </a:p>
        </p:txBody>
      </p:sp>
      <p:sp>
        <p:nvSpPr>
          <p:cNvPr id="3" name="Title 2">
            <a:extLst>
              <a:ext uri="{FF2B5EF4-FFF2-40B4-BE49-F238E27FC236}">
                <a16:creationId xmlns:a16="http://schemas.microsoft.com/office/drawing/2014/main" id="{1E1FF581-36E6-4041-AAFE-F399C3F31D59}"/>
              </a:ext>
            </a:extLst>
          </p:cNvPr>
          <p:cNvSpPr>
            <a:spLocks noGrp="1"/>
          </p:cNvSpPr>
          <p:nvPr>
            <p:ph type="title"/>
          </p:nvPr>
        </p:nvSpPr>
        <p:spPr/>
        <p:txBody>
          <a:bodyPr>
            <a:normAutofit/>
          </a:bodyPr>
          <a:lstStyle/>
          <a:p>
            <a:r>
              <a:rPr lang="en-US" sz="4000" dirty="0">
                <a:latin typeface="+mn-lt"/>
              </a:rPr>
              <a:t>Stoichiometric Coefficients</a:t>
            </a:r>
          </a:p>
        </p:txBody>
      </p:sp>
    </p:spTree>
    <p:extLst>
      <p:ext uri="{BB962C8B-B14F-4D97-AF65-F5344CB8AC3E}">
        <p14:creationId xmlns:p14="http://schemas.microsoft.com/office/powerpoint/2010/main" val="76724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BE29CB95-8253-8843-A668-203DDBB00D7D}"/>
              </a:ext>
            </a:extLst>
          </p:cNvPr>
          <p:cNvSpPr>
            <a:spLocks noGrp="1"/>
          </p:cNvSpPr>
          <p:nvPr>
            <p:ph type="title"/>
          </p:nvPr>
        </p:nvSpPr>
        <p:spPr/>
        <p:txBody>
          <a:bodyPr>
            <a:normAutofit/>
          </a:bodyPr>
          <a:lstStyle/>
          <a:p>
            <a:r>
              <a:rPr lang="en-US" sz="4000" dirty="0">
                <a:latin typeface="+mn-lt"/>
              </a:rPr>
              <a:t>Stoichiometric Coefficients</a:t>
            </a:r>
          </a:p>
        </p:txBody>
      </p:sp>
      <p:sp>
        <p:nvSpPr>
          <p:cNvPr id="30723" name="Rectangle 3"/>
          <p:cNvSpPr>
            <a:spLocks noGrp="1" noChangeArrowheads="1"/>
          </p:cNvSpPr>
          <p:nvPr>
            <p:ph idx="1"/>
          </p:nvPr>
        </p:nvSpPr>
        <p:spPr>
          <a:xfrm>
            <a:off x="838200" y="1617307"/>
            <a:ext cx="8229600" cy="2057400"/>
          </a:xfrm>
          <a:noFill/>
        </p:spPr>
        <p:txBody>
          <a:bodyPr>
            <a:normAutofit/>
          </a:bodyPr>
          <a:lstStyle/>
          <a:p>
            <a:pPr eaLnBrk="1" hangingPunct="1">
              <a:buFontTx/>
              <a:buNone/>
            </a:pPr>
            <a:r>
              <a:rPr lang="en-US" altLang="en-US" sz="2400" b="1" dirty="0"/>
              <a:t>Balance the reaction of methane:</a:t>
            </a:r>
          </a:p>
          <a:p>
            <a:pPr algn="ctr" eaLnBrk="1" hangingPunct="1">
              <a:buFontTx/>
              <a:buNone/>
            </a:pPr>
            <a:endParaRPr lang="en-US" altLang="en-US" sz="2400" b="1" dirty="0"/>
          </a:p>
          <a:p>
            <a:pPr eaLnBrk="1" hangingPunct="1">
              <a:buFontTx/>
              <a:buNone/>
            </a:pPr>
            <a:endParaRPr lang="en-US" altLang="en-US" sz="2400" b="1" dirty="0"/>
          </a:p>
          <a:p>
            <a:pPr eaLnBrk="1" hangingPunct="1">
              <a:buFontTx/>
              <a:buNone/>
            </a:pPr>
            <a:r>
              <a:rPr lang="en-US" altLang="en-US" sz="2400" b="1" dirty="0"/>
              <a:t>				</a:t>
            </a:r>
          </a:p>
        </p:txBody>
      </p:sp>
      <p:sp>
        <p:nvSpPr>
          <p:cNvPr id="30724" name="AutoShape 4"/>
          <p:cNvSpPr>
            <a:spLocks noChangeArrowheads="1"/>
          </p:cNvSpPr>
          <p:nvPr/>
        </p:nvSpPr>
        <p:spPr bwMode="auto">
          <a:xfrm>
            <a:off x="5818277" y="3204838"/>
            <a:ext cx="610863" cy="100517"/>
          </a:xfrm>
          <a:prstGeom prst="rightArrow">
            <a:avLst>
              <a:gd name="adj1" fmla="val 50000"/>
              <a:gd name="adj2" fmla="val 210714"/>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endParaRPr lang="en-US" altLang="en-US"/>
          </a:p>
        </p:txBody>
      </p:sp>
      <p:grpSp>
        <p:nvGrpSpPr>
          <p:cNvPr id="2" name="Group 8"/>
          <p:cNvGrpSpPr>
            <a:grpSpLocks/>
          </p:cNvGrpSpPr>
          <p:nvPr/>
        </p:nvGrpSpPr>
        <p:grpSpPr bwMode="auto">
          <a:xfrm>
            <a:off x="4458491" y="4112772"/>
            <a:ext cx="3010761" cy="523220"/>
            <a:chOff x="4038600" y="3962400"/>
            <a:chExt cx="3010985" cy="522882"/>
          </a:xfrm>
        </p:grpSpPr>
        <p:sp>
          <p:nvSpPr>
            <p:cNvPr id="30727" name="Rectangle 7"/>
            <p:cNvSpPr>
              <a:spLocks noChangeArrowheads="1"/>
            </p:cNvSpPr>
            <p:nvPr/>
          </p:nvSpPr>
          <p:spPr bwMode="auto">
            <a:xfrm>
              <a:off x="4038600" y="3962400"/>
              <a:ext cx="3010985" cy="52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sz="2800" dirty="0">
                  <a:latin typeface="+mn-lt"/>
                </a:rPr>
                <a:t>C  +  2 H</a:t>
              </a:r>
              <a:r>
                <a:rPr lang="en-US" altLang="en-US" sz="2800" baseline="-25000" dirty="0">
                  <a:latin typeface="+mn-lt"/>
                </a:rPr>
                <a:t>2</a:t>
              </a:r>
              <a:r>
                <a:rPr lang="en-US" altLang="en-US" sz="2800" dirty="0">
                  <a:latin typeface="+mn-lt"/>
                </a:rPr>
                <a:t>           CH</a:t>
              </a:r>
              <a:r>
                <a:rPr lang="en-US" altLang="en-US" sz="2800" baseline="-25000" dirty="0">
                  <a:latin typeface="+mn-lt"/>
                </a:rPr>
                <a:t>4</a:t>
              </a:r>
              <a:r>
                <a:rPr lang="en-US" altLang="en-US" sz="2800" dirty="0">
                  <a:latin typeface="+mn-lt"/>
                </a:rPr>
                <a:t> </a:t>
              </a:r>
            </a:p>
          </p:txBody>
        </p:sp>
        <p:sp>
          <p:nvSpPr>
            <p:cNvPr id="30726" name="AutoShape 6"/>
            <p:cNvSpPr>
              <a:spLocks noChangeArrowheads="1"/>
            </p:cNvSpPr>
            <p:nvPr/>
          </p:nvSpPr>
          <p:spPr bwMode="auto">
            <a:xfrm>
              <a:off x="5554524" y="4178300"/>
              <a:ext cx="621680" cy="112542"/>
            </a:xfrm>
            <a:prstGeom prst="rightArrow">
              <a:avLst>
                <a:gd name="adj1" fmla="val 50000"/>
                <a:gd name="adj2" fmla="val 210714"/>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endParaRPr lang="en-US" altLang="en-US"/>
            </a:p>
          </p:txBody>
        </p:sp>
      </p:grpSp>
      <p:sp>
        <p:nvSpPr>
          <p:cNvPr id="4" name="TextBox 3"/>
          <p:cNvSpPr txBox="1"/>
          <p:nvPr/>
        </p:nvSpPr>
        <p:spPr>
          <a:xfrm>
            <a:off x="4641114" y="2991105"/>
            <a:ext cx="2909771" cy="800219"/>
          </a:xfrm>
          <a:prstGeom prst="rect">
            <a:avLst/>
          </a:prstGeom>
          <a:noFill/>
        </p:spPr>
        <p:txBody>
          <a:bodyPr wrap="none" rtlCol="0">
            <a:spAutoFit/>
          </a:bodyPr>
          <a:lstStyle/>
          <a:p>
            <a:r>
              <a:rPr lang="en-US" altLang="en-US" sz="2800" dirty="0"/>
              <a:t>C + H</a:t>
            </a:r>
            <a:r>
              <a:rPr lang="en-US" altLang="en-US" sz="2800" baseline="-25000" dirty="0"/>
              <a:t>2</a:t>
            </a:r>
            <a:r>
              <a:rPr lang="en-US" altLang="en-US" sz="2800" dirty="0"/>
              <a:t>             CH</a:t>
            </a:r>
            <a:r>
              <a:rPr lang="en-US" altLang="en-US" sz="2800" baseline="-25000" dirty="0"/>
              <a:t>4</a:t>
            </a:r>
            <a:r>
              <a:rPr lang="en-US" altLang="en-US" sz="2800" dirty="0"/>
              <a:t>   </a:t>
            </a:r>
          </a:p>
          <a:p>
            <a:endParaRPr lang="en-US" dirty="0"/>
          </a:p>
        </p:txBody>
      </p:sp>
    </p:spTree>
    <p:extLst>
      <p:ext uri="{BB962C8B-B14F-4D97-AF65-F5344CB8AC3E}">
        <p14:creationId xmlns:p14="http://schemas.microsoft.com/office/powerpoint/2010/main" val="1013205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Outline</a:t>
            </a:r>
          </a:p>
        </p:txBody>
      </p:sp>
      <p:sp>
        <p:nvSpPr>
          <p:cNvPr id="3" name="Content Placeholder 2"/>
          <p:cNvSpPr>
            <a:spLocks noGrp="1"/>
          </p:cNvSpPr>
          <p:nvPr>
            <p:ph idx="1"/>
          </p:nvPr>
        </p:nvSpPr>
        <p:spPr/>
        <p:txBody>
          <a:bodyPr>
            <a:normAutofit/>
          </a:bodyPr>
          <a:lstStyle/>
          <a:p>
            <a:r>
              <a:rPr lang="en-US" sz="2400" dirty="0"/>
              <a:t>Stoichiometry &amp; Calculations</a:t>
            </a:r>
          </a:p>
          <a:p>
            <a:r>
              <a:rPr lang="en-US" sz="2400" dirty="0"/>
              <a:t>Reactions</a:t>
            </a:r>
          </a:p>
          <a:p>
            <a:r>
              <a:rPr lang="en-US" sz="2400" dirty="0"/>
              <a:t>Important Named Reactions</a:t>
            </a:r>
          </a:p>
          <a:p>
            <a:r>
              <a:rPr lang="en-US" sz="2400" dirty="0"/>
              <a:t>Lab vs. Nature</a:t>
            </a:r>
          </a:p>
          <a:p>
            <a:r>
              <a:rPr lang="en-US" sz="2400" dirty="0"/>
              <a:t>Green Chemistry in Perspective</a:t>
            </a:r>
          </a:p>
          <a:p>
            <a:pPr lvl="1"/>
            <a:r>
              <a:rPr lang="en-US" sz="2000" dirty="0"/>
              <a:t>Reagents, solvents, and reactors</a:t>
            </a:r>
          </a:p>
          <a:p>
            <a:pPr lvl="1"/>
            <a:r>
              <a:rPr lang="en-US" sz="2000" dirty="0"/>
              <a:t>Biomimicry</a:t>
            </a:r>
          </a:p>
        </p:txBody>
      </p:sp>
    </p:spTree>
    <p:extLst>
      <p:ext uri="{BB962C8B-B14F-4D97-AF65-F5344CB8AC3E}">
        <p14:creationId xmlns:p14="http://schemas.microsoft.com/office/powerpoint/2010/main" val="2122452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4"/>
          <p:cNvSpPr txBox="1">
            <a:spLocks noChangeArrowheads="1"/>
          </p:cNvSpPr>
          <p:nvPr/>
        </p:nvSpPr>
        <p:spPr bwMode="auto">
          <a:xfrm>
            <a:off x="769465" y="1461151"/>
            <a:ext cx="49822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Step-by-step: Balancing the reactions:</a:t>
            </a:r>
          </a:p>
        </p:txBody>
      </p:sp>
      <p:grpSp>
        <p:nvGrpSpPr>
          <p:cNvPr id="31748" name="Group 8"/>
          <p:cNvGrpSpPr>
            <a:grpSpLocks/>
          </p:cNvGrpSpPr>
          <p:nvPr/>
        </p:nvGrpSpPr>
        <p:grpSpPr bwMode="auto">
          <a:xfrm>
            <a:off x="4550455" y="2324751"/>
            <a:ext cx="5145088" cy="461963"/>
            <a:chOff x="912" y="1584"/>
            <a:chExt cx="3241" cy="291"/>
          </a:xfrm>
        </p:grpSpPr>
        <p:sp>
          <p:nvSpPr>
            <p:cNvPr id="31779" name="Text Box 5"/>
            <p:cNvSpPr txBox="1">
              <a:spLocks noChangeArrowheads="1"/>
            </p:cNvSpPr>
            <p:nvPr/>
          </p:nvSpPr>
          <p:spPr bwMode="auto">
            <a:xfrm>
              <a:off x="912" y="1584"/>
              <a:ext cx="98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NH</a:t>
              </a:r>
              <a:r>
                <a:rPr lang="en-US" altLang="en-US" baseline="-25000" dirty="0">
                  <a:latin typeface="+mn-lt"/>
                </a:rPr>
                <a:t>3</a:t>
              </a:r>
              <a:r>
                <a:rPr lang="en-US" altLang="en-US" dirty="0">
                  <a:latin typeface="+mn-lt"/>
                </a:rPr>
                <a:t>   +   O</a:t>
              </a:r>
              <a:r>
                <a:rPr lang="en-US" altLang="en-US" baseline="-25000" dirty="0">
                  <a:latin typeface="+mn-lt"/>
                </a:rPr>
                <a:t>2</a:t>
              </a:r>
            </a:p>
          </p:txBody>
        </p:sp>
        <p:sp>
          <p:nvSpPr>
            <p:cNvPr id="31780" name="Text Box 6"/>
            <p:cNvSpPr txBox="1">
              <a:spLocks noChangeArrowheads="1"/>
            </p:cNvSpPr>
            <p:nvPr/>
          </p:nvSpPr>
          <p:spPr bwMode="auto">
            <a:xfrm>
              <a:off x="3024" y="1584"/>
              <a:ext cx="112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  NO   +   H</a:t>
              </a:r>
              <a:r>
                <a:rPr lang="en-US" altLang="en-US" baseline="-25000">
                  <a:latin typeface="+mn-lt"/>
                </a:rPr>
                <a:t>2</a:t>
              </a:r>
              <a:r>
                <a:rPr lang="en-US" altLang="en-US">
                  <a:latin typeface="+mn-lt"/>
                </a:rPr>
                <a:t>O</a:t>
              </a:r>
            </a:p>
          </p:txBody>
        </p:sp>
        <p:sp>
          <p:nvSpPr>
            <p:cNvPr id="31781" name="AutoShape 7"/>
            <p:cNvSpPr>
              <a:spLocks noChangeArrowheads="1"/>
            </p:cNvSpPr>
            <p:nvPr/>
          </p:nvSpPr>
          <p:spPr bwMode="auto">
            <a:xfrm>
              <a:off x="2352" y="1728"/>
              <a:ext cx="472" cy="56"/>
            </a:xfrm>
            <a:prstGeom prst="rightArrow">
              <a:avLst>
                <a:gd name="adj1" fmla="val 50000"/>
                <a:gd name="adj2" fmla="val 210714"/>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endParaRPr lang="en-US" altLang="en-US">
                <a:latin typeface="+mn-lt"/>
              </a:endParaRPr>
            </a:p>
          </p:txBody>
        </p:sp>
      </p:grpSp>
      <p:grpSp>
        <p:nvGrpSpPr>
          <p:cNvPr id="31750" name="Group 33"/>
          <p:cNvGrpSpPr>
            <a:grpSpLocks/>
          </p:cNvGrpSpPr>
          <p:nvPr/>
        </p:nvGrpSpPr>
        <p:grpSpPr bwMode="auto">
          <a:xfrm>
            <a:off x="2135777" y="2960463"/>
            <a:ext cx="7551748" cy="492125"/>
            <a:chOff x="0" y="1253"/>
            <a:chExt cx="4757" cy="310"/>
          </a:xfrm>
        </p:grpSpPr>
        <p:grpSp>
          <p:nvGrpSpPr>
            <p:cNvPr id="31774" name="Group 9"/>
            <p:cNvGrpSpPr>
              <a:grpSpLocks/>
            </p:cNvGrpSpPr>
            <p:nvPr/>
          </p:nvGrpSpPr>
          <p:grpSpPr bwMode="auto">
            <a:xfrm>
              <a:off x="1516" y="1253"/>
              <a:ext cx="3241" cy="291"/>
              <a:chOff x="1372" y="1584"/>
              <a:chExt cx="3241" cy="291"/>
            </a:xfrm>
          </p:grpSpPr>
          <p:sp>
            <p:nvSpPr>
              <p:cNvPr id="31776" name="Text Box 10"/>
              <p:cNvSpPr txBox="1">
                <a:spLocks noChangeArrowheads="1"/>
              </p:cNvSpPr>
              <p:nvPr/>
            </p:nvSpPr>
            <p:spPr bwMode="auto">
              <a:xfrm>
                <a:off x="1372" y="1584"/>
                <a:ext cx="98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NH</a:t>
                </a:r>
                <a:r>
                  <a:rPr lang="en-US" altLang="en-US" baseline="-25000" dirty="0">
                    <a:latin typeface="+mn-lt"/>
                  </a:rPr>
                  <a:t>3</a:t>
                </a:r>
                <a:r>
                  <a:rPr lang="en-US" altLang="en-US" dirty="0">
                    <a:latin typeface="+mn-lt"/>
                  </a:rPr>
                  <a:t>   +   O</a:t>
                </a:r>
                <a:r>
                  <a:rPr lang="en-US" altLang="en-US" baseline="-25000" dirty="0">
                    <a:latin typeface="+mn-lt"/>
                  </a:rPr>
                  <a:t>2</a:t>
                </a:r>
              </a:p>
            </p:txBody>
          </p:sp>
          <p:sp>
            <p:nvSpPr>
              <p:cNvPr id="31777" name="Text Box 11"/>
              <p:cNvSpPr txBox="1">
                <a:spLocks noChangeArrowheads="1"/>
              </p:cNvSpPr>
              <p:nvPr/>
            </p:nvSpPr>
            <p:spPr bwMode="auto">
              <a:xfrm>
                <a:off x="3484" y="1584"/>
                <a:ext cx="112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  NO   +   H</a:t>
                </a:r>
                <a:r>
                  <a:rPr lang="en-US" altLang="en-US" baseline="-25000" dirty="0">
                    <a:latin typeface="+mn-lt"/>
                  </a:rPr>
                  <a:t>2</a:t>
                </a:r>
                <a:r>
                  <a:rPr lang="en-US" altLang="en-US" dirty="0">
                    <a:latin typeface="+mn-lt"/>
                  </a:rPr>
                  <a:t>O</a:t>
                </a:r>
              </a:p>
            </p:txBody>
          </p:sp>
          <p:sp>
            <p:nvSpPr>
              <p:cNvPr id="31778" name="AutoShape 12"/>
              <p:cNvSpPr>
                <a:spLocks noChangeArrowheads="1"/>
              </p:cNvSpPr>
              <p:nvPr/>
            </p:nvSpPr>
            <p:spPr bwMode="auto">
              <a:xfrm>
                <a:off x="2823" y="1728"/>
                <a:ext cx="472" cy="56"/>
              </a:xfrm>
              <a:prstGeom prst="rightArrow">
                <a:avLst>
                  <a:gd name="adj1" fmla="val 50000"/>
                  <a:gd name="adj2" fmla="val 210714"/>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endParaRPr lang="en-US" altLang="en-US">
                  <a:latin typeface="+mn-lt"/>
                </a:endParaRPr>
              </a:p>
            </p:txBody>
          </p:sp>
        </p:grpSp>
        <p:sp>
          <p:nvSpPr>
            <p:cNvPr id="31775" name="Text Box 25"/>
            <p:cNvSpPr txBox="1">
              <a:spLocks noChangeArrowheads="1"/>
            </p:cNvSpPr>
            <p:nvPr/>
          </p:nvSpPr>
          <p:spPr bwMode="auto">
            <a:xfrm>
              <a:off x="0" y="1272"/>
              <a:ext cx="90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Look at N:</a:t>
              </a:r>
            </a:p>
          </p:txBody>
        </p:sp>
      </p:grpSp>
      <p:grpSp>
        <p:nvGrpSpPr>
          <p:cNvPr id="31751" name="Group 34"/>
          <p:cNvGrpSpPr>
            <a:grpSpLocks/>
          </p:cNvGrpSpPr>
          <p:nvPr/>
        </p:nvGrpSpPr>
        <p:grpSpPr bwMode="auto">
          <a:xfrm>
            <a:off x="2135777" y="3600503"/>
            <a:ext cx="7743834" cy="492125"/>
            <a:chOff x="0" y="1685"/>
            <a:chExt cx="4878" cy="310"/>
          </a:xfrm>
        </p:grpSpPr>
        <p:grpSp>
          <p:nvGrpSpPr>
            <p:cNvPr id="31769" name="Group 13"/>
            <p:cNvGrpSpPr>
              <a:grpSpLocks/>
            </p:cNvGrpSpPr>
            <p:nvPr/>
          </p:nvGrpSpPr>
          <p:grpSpPr bwMode="auto">
            <a:xfrm>
              <a:off x="1539" y="1685"/>
              <a:ext cx="3339" cy="291"/>
              <a:chOff x="1395" y="1584"/>
              <a:chExt cx="3339" cy="291"/>
            </a:xfrm>
          </p:grpSpPr>
          <p:sp>
            <p:nvSpPr>
              <p:cNvPr id="31771" name="Text Box 14"/>
              <p:cNvSpPr txBox="1">
                <a:spLocks noChangeArrowheads="1"/>
              </p:cNvSpPr>
              <p:nvPr/>
            </p:nvSpPr>
            <p:spPr bwMode="auto">
              <a:xfrm>
                <a:off x="1395" y="1584"/>
                <a:ext cx="112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2 NH</a:t>
                </a:r>
                <a:r>
                  <a:rPr lang="en-US" altLang="en-US" baseline="-25000" dirty="0">
                    <a:latin typeface="+mn-lt"/>
                  </a:rPr>
                  <a:t>3</a:t>
                </a:r>
                <a:r>
                  <a:rPr lang="en-US" altLang="en-US" dirty="0">
                    <a:latin typeface="+mn-lt"/>
                  </a:rPr>
                  <a:t>   +   O</a:t>
                </a:r>
                <a:r>
                  <a:rPr lang="en-US" altLang="en-US" baseline="-25000" dirty="0">
                    <a:latin typeface="+mn-lt"/>
                  </a:rPr>
                  <a:t>2</a:t>
                </a:r>
              </a:p>
            </p:txBody>
          </p:sp>
          <p:sp>
            <p:nvSpPr>
              <p:cNvPr id="31772" name="Text Box 15"/>
              <p:cNvSpPr txBox="1">
                <a:spLocks noChangeArrowheads="1"/>
              </p:cNvSpPr>
              <p:nvPr/>
            </p:nvSpPr>
            <p:spPr bwMode="auto">
              <a:xfrm>
                <a:off x="3507" y="1584"/>
                <a:ext cx="12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  NO   +  3 H</a:t>
                </a:r>
                <a:r>
                  <a:rPr lang="en-US" altLang="en-US" baseline="-25000">
                    <a:latin typeface="+mn-lt"/>
                  </a:rPr>
                  <a:t>2</a:t>
                </a:r>
                <a:r>
                  <a:rPr lang="en-US" altLang="en-US">
                    <a:latin typeface="+mn-lt"/>
                  </a:rPr>
                  <a:t>O</a:t>
                </a:r>
              </a:p>
            </p:txBody>
          </p:sp>
          <p:sp>
            <p:nvSpPr>
              <p:cNvPr id="31773" name="AutoShape 16"/>
              <p:cNvSpPr>
                <a:spLocks noChangeArrowheads="1"/>
              </p:cNvSpPr>
              <p:nvPr/>
            </p:nvSpPr>
            <p:spPr bwMode="auto">
              <a:xfrm>
                <a:off x="2835" y="1728"/>
                <a:ext cx="472" cy="56"/>
              </a:xfrm>
              <a:prstGeom prst="rightArrow">
                <a:avLst>
                  <a:gd name="adj1" fmla="val 50000"/>
                  <a:gd name="adj2" fmla="val 210714"/>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endParaRPr lang="en-US" altLang="en-US">
                  <a:latin typeface="+mn-lt"/>
                </a:endParaRPr>
              </a:p>
            </p:txBody>
          </p:sp>
        </p:grpSp>
        <p:sp>
          <p:nvSpPr>
            <p:cNvPr id="31770" name="Text Box 26"/>
            <p:cNvSpPr txBox="1">
              <a:spLocks noChangeArrowheads="1"/>
            </p:cNvSpPr>
            <p:nvPr/>
          </p:nvSpPr>
          <p:spPr bwMode="auto">
            <a:xfrm>
              <a:off x="0" y="1704"/>
              <a:ext cx="90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Look at H:</a:t>
              </a:r>
            </a:p>
          </p:txBody>
        </p:sp>
      </p:grpSp>
      <p:grpSp>
        <p:nvGrpSpPr>
          <p:cNvPr id="31752" name="Group 35"/>
          <p:cNvGrpSpPr>
            <a:grpSpLocks/>
          </p:cNvGrpSpPr>
          <p:nvPr/>
        </p:nvGrpSpPr>
        <p:grpSpPr bwMode="auto">
          <a:xfrm>
            <a:off x="2135777" y="4242132"/>
            <a:ext cx="8035928" cy="492125"/>
            <a:chOff x="48" y="2165"/>
            <a:chExt cx="5062" cy="310"/>
          </a:xfrm>
        </p:grpSpPr>
        <p:grpSp>
          <p:nvGrpSpPr>
            <p:cNvPr id="31764" name="Group 17"/>
            <p:cNvGrpSpPr>
              <a:grpSpLocks/>
            </p:cNvGrpSpPr>
            <p:nvPr/>
          </p:nvGrpSpPr>
          <p:grpSpPr bwMode="auto">
            <a:xfrm>
              <a:off x="1586" y="2165"/>
              <a:ext cx="3524" cy="291"/>
              <a:chOff x="978" y="1584"/>
              <a:chExt cx="3524" cy="291"/>
            </a:xfrm>
          </p:grpSpPr>
          <p:sp>
            <p:nvSpPr>
              <p:cNvPr id="31766" name="Text Box 18"/>
              <p:cNvSpPr txBox="1">
                <a:spLocks noChangeArrowheads="1"/>
              </p:cNvSpPr>
              <p:nvPr/>
            </p:nvSpPr>
            <p:spPr bwMode="auto">
              <a:xfrm>
                <a:off x="978" y="1584"/>
                <a:ext cx="107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2 NH</a:t>
                </a:r>
                <a:r>
                  <a:rPr lang="en-US" altLang="en-US" baseline="-25000" dirty="0">
                    <a:latin typeface="+mn-lt"/>
                  </a:rPr>
                  <a:t>3</a:t>
                </a:r>
                <a:r>
                  <a:rPr lang="en-US" altLang="en-US" dirty="0">
                    <a:latin typeface="+mn-lt"/>
                  </a:rPr>
                  <a:t>   +  O</a:t>
                </a:r>
                <a:r>
                  <a:rPr lang="en-US" altLang="en-US" baseline="-25000" dirty="0">
                    <a:latin typeface="+mn-lt"/>
                  </a:rPr>
                  <a:t>2</a:t>
                </a:r>
              </a:p>
            </p:txBody>
          </p:sp>
          <p:sp>
            <p:nvSpPr>
              <p:cNvPr id="31767" name="Text Box 19"/>
              <p:cNvSpPr txBox="1">
                <a:spLocks noChangeArrowheads="1"/>
              </p:cNvSpPr>
              <p:nvPr/>
            </p:nvSpPr>
            <p:spPr bwMode="auto">
              <a:xfrm>
                <a:off x="3090" y="1584"/>
                <a:ext cx="14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  2 NO   +   3 H</a:t>
                </a:r>
                <a:r>
                  <a:rPr lang="en-US" altLang="en-US" baseline="-25000">
                    <a:latin typeface="+mn-lt"/>
                  </a:rPr>
                  <a:t>2</a:t>
                </a:r>
                <a:r>
                  <a:rPr lang="en-US" altLang="en-US">
                    <a:latin typeface="+mn-lt"/>
                  </a:rPr>
                  <a:t>O</a:t>
                </a:r>
              </a:p>
            </p:txBody>
          </p:sp>
          <p:sp>
            <p:nvSpPr>
              <p:cNvPr id="31768" name="AutoShape 20"/>
              <p:cNvSpPr>
                <a:spLocks noChangeArrowheads="1"/>
              </p:cNvSpPr>
              <p:nvPr/>
            </p:nvSpPr>
            <p:spPr bwMode="auto">
              <a:xfrm>
                <a:off x="2418" y="1728"/>
                <a:ext cx="472" cy="56"/>
              </a:xfrm>
              <a:prstGeom prst="rightArrow">
                <a:avLst>
                  <a:gd name="adj1" fmla="val 50000"/>
                  <a:gd name="adj2" fmla="val 210714"/>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endParaRPr lang="en-US" altLang="en-US">
                  <a:latin typeface="+mn-lt"/>
                </a:endParaRPr>
              </a:p>
            </p:txBody>
          </p:sp>
        </p:grpSp>
        <p:sp>
          <p:nvSpPr>
            <p:cNvPr id="31765" name="Text Box 27"/>
            <p:cNvSpPr txBox="1">
              <a:spLocks noChangeArrowheads="1"/>
            </p:cNvSpPr>
            <p:nvPr/>
          </p:nvSpPr>
          <p:spPr bwMode="auto">
            <a:xfrm>
              <a:off x="48" y="2184"/>
              <a:ext cx="131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Look back at N:</a:t>
              </a:r>
            </a:p>
          </p:txBody>
        </p:sp>
      </p:grpSp>
      <p:grpSp>
        <p:nvGrpSpPr>
          <p:cNvPr id="31753" name="Group 36"/>
          <p:cNvGrpSpPr>
            <a:grpSpLocks/>
          </p:cNvGrpSpPr>
          <p:nvPr/>
        </p:nvGrpSpPr>
        <p:grpSpPr bwMode="auto">
          <a:xfrm>
            <a:off x="2135777" y="4883767"/>
            <a:ext cx="7848602" cy="492125"/>
            <a:chOff x="48" y="2597"/>
            <a:chExt cx="4944" cy="310"/>
          </a:xfrm>
        </p:grpSpPr>
        <p:sp>
          <p:nvSpPr>
            <p:cNvPr id="31760" name="Text Box 22"/>
            <p:cNvSpPr txBox="1">
              <a:spLocks noChangeArrowheads="1"/>
            </p:cNvSpPr>
            <p:nvPr/>
          </p:nvSpPr>
          <p:spPr bwMode="auto">
            <a:xfrm>
              <a:off x="1132" y="2597"/>
              <a:ext cx="143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2 NH</a:t>
              </a:r>
              <a:r>
                <a:rPr lang="en-US" altLang="en-US" baseline="-25000" dirty="0">
                  <a:latin typeface="+mn-lt"/>
                </a:rPr>
                <a:t>3</a:t>
              </a:r>
              <a:r>
                <a:rPr lang="en-US" altLang="en-US" dirty="0">
                  <a:latin typeface="+mn-lt"/>
                </a:rPr>
                <a:t>   +  5/2  O</a:t>
              </a:r>
              <a:r>
                <a:rPr lang="en-US" altLang="en-US" baseline="-25000" dirty="0">
                  <a:latin typeface="+mn-lt"/>
                </a:rPr>
                <a:t>2</a:t>
              </a:r>
            </a:p>
          </p:txBody>
        </p:sp>
        <p:sp>
          <p:nvSpPr>
            <p:cNvPr id="31761" name="Text Box 23"/>
            <p:cNvSpPr txBox="1">
              <a:spLocks noChangeArrowheads="1"/>
            </p:cNvSpPr>
            <p:nvPr/>
          </p:nvSpPr>
          <p:spPr bwMode="auto">
            <a:xfrm>
              <a:off x="3580" y="2597"/>
              <a:ext cx="14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  2 NO   +   3 H</a:t>
              </a:r>
              <a:r>
                <a:rPr lang="en-US" altLang="en-US" baseline="-25000">
                  <a:latin typeface="+mn-lt"/>
                </a:rPr>
                <a:t>2</a:t>
              </a:r>
              <a:r>
                <a:rPr lang="en-US" altLang="en-US">
                  <a:latin typeface="+mn-lt"/>
                </a:rPr>
                <a:t>O</a:t>
              </a:r>
            </a:p>
          </p:txBody>
        </p:sp>
        <p:sp>
          <p:nvSpPr>
            <p:cNvPr id="31762" name="AutoShape 24"/>
            <p:cNvSpPr>
              <a:spLocks noChangeArrowheads="1"/>
            </p:cNvSpPr>
            <p:nvPr/>
          </p:nvSpPr>
          <p:spPr bwMode="auto">
            <a:xfrm>
              <a:off x="3028" y="2713"/>
              <a:ext cx="472" cy="56"/>
            </a:xfrm>
            <a:prstGeom prst="rightArrow">
              <a:avLst>
                <a:gd name="adj1" fmla="val 50000"/>
                <a:gd name="adj2" fmla="val 210714"/>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endParaRPr lang="en-US" altLang="en-US">
                <a:latin typeface="+mn-lt"/>
              </a:endParaRPr>
            </a:p>
          </p:txBody>
        </p:sp>
        <p:sp>
          <p:nvSpPr>
            <p:cNvPr id="31763" name="Text Box 28"/>
            <p:cNvSpPr txBox="1">
              <a:spLocks noChangeArrowheads="1"/>
            </p:cNvSpPr>
            <p:nvPr/>
          </p:nvSpPr>
          <p:spPr bwMode="auto">
            <a:xfrm>
              <a:off x="48" y="2616"/>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Look at O:</a:t>
              </a:r>
            </a:p>
          </p:txBody>
        </p:sp>
      </p:grpSp>
      <p:grpSp>
        <p:nvGrpSpPr>
          <p:cNvPr id="31754" name="Group 39"/>
          <p:cNvGrpSpPr>
            <a:grpSpLocks/>
          </p:cNvGrpSpPr>
          <p:nvPr/>
        </p:nvGrpSpPr>
        <p:grpSpPr bwMode="auto">
          <a:xfrm>
            <a:off x="2135777" y="5507468"/>
            <a:ext cx="7777169" cy="492125"/>
            <a:chOff x="48" y="3072"/>
            <a:chExt cx="4899" cy="310"/>
          </a:xfrm>
        </p:grpSpPr>
        <p:sp>
          <p:nvSpPr>
            <p:cNvPr id="31755" name="Text Box 29"/>
            <p:cNvSpPr txBox="1">
              <a:spLocks noChangeArrowheads="1"/>
            </p:cNvSpPr>
            <p:nvPr/>
          </p:nvSpPr>
          <p:spPr bwMode="auto">
            <a:xfrm>
              <a:off x="48" y="3091"/>
              <a:ext cx="119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Multiply by 2:</a:t>
              </a:r>
            </a:p>
          </p:txBody>
        </p:sp>
        <p:grpSp>
          <p:nvGrpSpPr>
            <p:cNvPr id="31756" name="Group 38"/>
            <p:cNvGrpSpPr>
              <a:grpSpLocks/>
            </p:cNvGrpSpPr>
            <p:nvPr/>
          </p:nvGrpSpPr>
          <p:grpSpPr bwMode="auto">
            <a:xfrm>
              <a:off x="1423" y="3072"/>
              <a:ext cx="3524" cy="291"/>
              <a:chOff x="1391" y="3360"/>
              <a:chExt cx="3524" cy="291"/>
            </a:xfrm>
          </p:grpSpPr>
          <p:sp>
            <p:nvSpPr>
              <p:cNvPr id="31757" name="Text Box 30"/>
              <p:cNvSpPr txBox="1">
                <a:spLocks noChangeArrowheads="1"/>
              </p:cNvSpPr>
              <p:nvPr/>
            </p:nvSpPr>
            <p:spPr bwMode="auto">
              <a:xfrm>
                <a:off x="1391" y="3360"/>
                <a:ext cx="121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4 NH</a:t>
                </a:r>
                <a:r>
                  <a:rPr lang="en-US" altLang="en-US" baseline="-25000" dirty="0">
                    <a:latin typeface="+mn-lt"/>
                  </a:rPr>
                  <a:t>3</a:t>
                </a:r>
                <a:r>
                  <a:rPr lang="en-US" altLang="en-US" dirty="0">
                    <a:latin typeface="+mn-lt"/>
                  </a:rPr>
                  <a:t>   +  5 O</a:t>
                </a:r>
                <a:r>
                  <a:rPr lang="en-US" altLang="en-US" baseline="-25000" dirty="0">
                    <a:latin typeface="+mn-lt"/>
                  </a:rPr>
                  <a:t>2</a:t>
                </a:r>
              </a:p>
            </p:txBody>
          </p:sp>
          <p:sp>
            <p:nvSpPr>
              <p:cNvPr id="31758" name="Text Box 31"/>
              <p:cNvSpPr txBox="1">
                <a:spLocks noChangeArrowheads="1"/>
              </p:cNvSpPr>
              <p:nvPr/>
            </p:nvSpPr>
            <p:spPr bwMode="auto">
              <a:xfrm>
                <a:off x="3503" y="3360"/>
                <a:ext cx="14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  4 NO   +   6 H</a:t>
                </a:r>
                <a:r>
                  <a:rPr lang="en-US" altLang="en-US" baseline="-25000">
                    <a:latin typeface="+mn-lt"/>
                  </a:rPr>
                  <a:t>2</a:t>
                </a:r>
                <a:r>
                  <a:rPr lang="en-US" altLang="en-US">
                    <a:latin typeface="+mn-lt"/>
                  </a:rPr>
                  <a:t>O</a:t>
                </a:r>
              </a:p>
            </p:txBody>
          </p:sp>
          <p:sp>
            <p:nvSpPr>
              <p:cNvPr id="31759" name="AutoShape 32"/>
              <p:cNvSpPr>
                <a:spLocks noChangeArrowheads="1"/>
              </p:cNvSpPr>
              <p:nvPr/>
            </p:nvSpPr>
            <p:spPr bwMode="auto">
              <a:xfrm>
                <a:off x="2999" y="3476"/>
                <a:ext cx="472" cy="56"/>
              </a:xfrm>
              <a:prstGeom prst="rightArrow">
                <a:avLst>
                  <a:gd name="adj1" fmla="val 50000"/>
                  <a:gd name="adj2" fmla="val 210714"/>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endParaRPr lang="en-US" altLang="en-US">
                  <a:latin typeface="+mn-lt"/>
                </a:endParaRPr>
              </a:p>
            </p:txBody>
          </p:sp>
        </p:grpSp>
      </p:grpSp>
      <p:sp>
        <p:nvSpPr>
          <p:cNvPr id="38" name="Title 2">
            <a:extLst>
              <a:ext uri="{FF2B5EF4-FFF2-40B4-BE49-F238E27FC236}">
                <a16:creationId xmlns:a16="http://schemas.microsoft.com/office/drawing/2014/main" id="{8F5E2C12-9AA7-5047-95AE-60743BF6B551}"/>
              </a:ext>
            </a:extLst>
          </p:cNvPr>
          <p:cNvSpPr>
            <a:spLocks noGrp="1"/>
          </p:cNvSpPr>
          <p:nvPr>
            <p:ph type="title"/>
          </p:nvPr>
        </p:nvSpPr>
        <p:spPr/>
        <p:txBody>
          <a:bodyPr>
            <a:normAutofit/>
          </a:bodyPr>
          <a:lstStyle/>
          <a:p>
            <a:r>
              <a:rPr lang="en-US" sz="4000" dirty="0">
                <a:latin typeface="+mn-lt"/>
              </a:rPr>
              <a:t>Stoichiometric Coefficients</a:t>
            </a:r>
          </a:p>
        </p:txBody>
      </p:sp>
    </p:spTree>
    <p:extLst>
      <p:ext uri="{BB962C8B-B14F-4D97-AF65-F5344CB8AC3E}">
        <p14:creationId xmlns:p14="http://schemas.microsoft.com/office/powerpoint/2010/main" val="1553757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4"/>
          <p:cNvSpPr txBox="1">
            <a:spLocks noChangeArrowheads="1"/>
          </p:cNvSpPr>
          <p:nvPr/>
        </p:nvSpPr>
        <p:spPr bwMode="auto">
          <a:xfrm>
            <a:off x="838200" y="1597934"/>
            <a:ext cx="40489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Balance the following reaction:</a:t>
            </a:r>
          </a:p>
        </p:txBody>
      </p:sp>
      <p:sp>
        <p:nvSpPr>
          <p:cNvPr id="96262" name="Text Box 6"/>
          <p:cNvSpPr txBox="1">
            <a:spLocks noChangeArrowheads="1"/>
          </p:cNvSpPr>
          <p:nvPr/>
        </p:nvSpPr>
        <p:spPr bwMode="auto">
          <a:xfrm>
            <a:off x="6772275" y="4475356"/>
            <a:ext cx="33666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6 Na</a:t>
            </a:r>
            <a:r>
              <a:rPr lang="en-US" altLang="en-US">
                <a:solidFill>
                  <a:srgbClr val="FF0000"/>
                </a:solidFill>
                <a:latin typeface="+mn-lt"/>
              </a:rPr>
              <a:t>C</a:t>
            </a:r>
            <a:r>
              <a:rPr lang="en-US" altLang="en-US" baseline="-25000">
                <a:solidFill>
                  <a:srgbClr val="FF0000"/>
                </a:solidFill>
                <a:latin typeface="+mn-lt"/>
              </a:rPr>
              <a:t>2</a:t>
            </a:r>
            <a:r>
              <a:rPr lang="en-US" altLang="en-US">
                <a:solidFill>
                  <a:srgbClr val="FF0000"/>
                </a:solidFill>
                <a:latin typeface="+mn-lt"/>
              </a:rPr>
              <a:t>H</a:t>
            </a:r>
            <a:r>
              <a:rPr lang="en-US" altLang="en-US" baseline="-25000">
                <a:solidFill>
                  <a:srgbClr val="FF0000"/>
                </a:solidFill>
                <a:latin typeface="+mn-lt"/>
              </a:rPr>
              <a:t>3</a:t>
            </a:r>
            <a:r>
              <a:rPr lang="en-US" altLang="en-US">
                <a:solidFill>
                  <a:srgbClr val="FF0000"/>
                </a:solidFill>
                <a:latin typeface="+mn-lt"/>
              </a:rPr>
              <a:t>O</a:t>
            </a:r>
            <a:r>
              <a:rPr lang="en-US" altLang="en-US" baseline="-25000">
                <a:solidFill>
                  <a:srgbClr val="FF0000"/>
                </a:solidFill>
                <a:latin typeface="+mn-lt"/>
              </a:rPr>
              <a:t>2</a:t>
            </a:r>
            <a:r>
              <a:rPr lang="en-US" altLang="en-US">
                <a:latin typeface="+mn-lt"/>
              </a:rPr>
              <a:t>   +   Ca</a:t>
            </a:r>
            <a:r>
              <a:rPr lang="en-US" altLang="en-US" baseline="-25000">
                <a:latin typeface="+mn-lt"/>
              </a:rPr>
              <a:t>3</a:t>
            </a:r>
            <a:r>
              <a:rPr lang="en-US" altLang="en-US">
                <a:latin typeface="+mn-lt"/>
              </a:rPr>
              <a:t>(</a:t>
            </a:r>
            <a:r>
              <a:rPr lang="en-US" altLang="en-US">
                <a:solidFill>
                  <a:srgbClr val="0000FF"/>
                </a:solidFill>
                <a:latin typeface="+mn-lt"/>
              </a:rPr>
              <a:t>PO</a:t>
            </a:r>
            <a:r>
              <a:rPr lang="en-US" altLang="en-US" baseline="-25000">
                <a:solidFill>
                  <a:srgbClr val="0000FF"/>
                </a:solidFill>
                <a:latin typeface="+mn-lt"/>
              </a:rPr>
              <a:t>4</a:t>
            </a:r>
            <a:r>
              <a:rPr lang="en-US" altLang="en-US">
                <a:latin typeface="+mn-lt"/>
              </a:rPr>
              <a:t>)</a:t>
            </a:r>
            <a:r>
              <a:rPr lang="en-US" altLang="en-US" baseline="-25000">
                <a:latin typeface="+mn-lt"/>
              </a:rPr>
              <a:t>2</a:t>
            </a:r>
          </a:p>
        </p:txBody>
      </p:sp>
      <p:sp>
        <p:nvSpPr>
          <p:cNvPr id="96263" name="Text Box 7"/>
          <p:cNvSpPr txBox="1">
            <a:spLocks noChangeArrowheads="1"/>
          </p:cNvSpPr>
          <p:nvPr/>
        </p:nvSpPr>
        <p:spPr bwMode="auto">
          <a:xfrm>
            <a:off x="2104162" y="4475356"/>
            <a:ext cx="35910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3 Ca(</a:t>
            </a:r>
            <a:r>
              <a:rPr lang="en-US" altLang="en-US" dirty="0">
                <a:solidFill>
                  <a:srgbClr val="FF0000"/>
                </a:solidFill>
                <a:latin typeface="+mn-lt"/>
              </a:rPr>
              <a:t>C</a:t>
            </a:r>
            <a:r>
              <a:rPr lang="en-US" altLang="en-US" baseline="-25000" dirty="0">
                <a:solidFill>
                  <a:srgbClr val="FF0000"/>
                </a:solidFill>
                <a:latin typeface="+mn-lt"/>
              </a:rPr>
              <a:t>2</a:t>
            </a:r>
            <a:r>
              <a:rPr lang="en-US" altLang="en-US" dirty="0">
                <a:solidFill>
                  <a:srgbClr val="FF0000"/>
                </a:solidFill>
                <a:latin typeface="+mn-lt"/>
              </a:rPr>
              <a:t>H</a:t>
            </a:r>
            <a:r>
              <a:rPr lang="en-US" altLang="en-US" baseline="-25000" dirty="0">
                <a:solidFill>
                  <a:srgbClr val="FF0000"/>
                </a:solidFill>
                <a:latin typeface="+mn-lt"/>
              </a:rPr>
              <a:t>3</a:t>
            </a:r>
            <a:r>
              <a:rPr lang="en-US" altLang="en-US" dirty="0">
                <a:solidFill>
                  <a:srgbClr val="FF0000"/>
                </a:solidFill>
                <a:latin typeface="+mn-lt"/>
              </a:rPr>
              <a:t>O</a:t>
            </a:r>
            <a:r>
              <a:rPr lang="en-US" altLang="en-US" baseline="-25000" dirty="0">
                <a:solidFill>
                  <a:srgbClr val="FF0000"/>
                </a:solidFill>
                <a:latin typeface="+mn-lt"/>
              </a:rPr>
              <a:t>2</a:t>
            </a:r>
            <a:r>
              <a:rPr lang="en-US" altLang="en-US" dirty="0">
                <a:latin typeface="+mn-lt"/>
              </a:rPr>
              <a:t>)</a:t>
            </a:r>
            <a:r>
              <a:rPr lang="en-US" altLang="en-US" baseline="-25000" dirty="0">
                <a:latin typeface="+mn-lt"/>
              </a:rPr>
              <a:t>2</a:t>
            </a:r>
            <a:r>
              <a:rPr lang="en-US" altLang="en-US" dirty="0">
                <a:latin typeface="+mn-lt"/>
              </a:rPr>
              <a:t>   +   2 Na</a:t>
            </a:r>
            <a:r>
              <a:rPr lang="en-US" altLang="en-US" baseline="-25000" dirty="0">
                <a:latin typeface="+mn-lt"/>
              </a:rPr>
              <a:t>3</a:t>
            </a:r>
            <a:r>
              <a:rPr lang="en-US" altLang="en-US" dirty="0">
                <a:solidFill>
                  <a:srgbClr val="0000FF"/>
                </a:solidFill>
                <a:latin typeface="+mn-lt"/>
              </a:rPr>
              <a:t>PO</a:t>
            </a:r>
            <a:r>
              <a:rPr lang="en-US" altLang="en-US" baseline="-25000" dirty="0">
                <a:solidFill>
                  <a:srgbClr val="0000FF"/>
                </a:solidFill>
                <a:latin typeface="+mn-lt"/>
              </a:rPr>
              <a:t>4</a:t>
            </a:r>
          </a:p>
        </p:txBody>
      </p:sp>
      <p:grpSp>
        <p:nvGrpSpPr>
          <p:cNvPr id="32774" name="Group 9"/>
          <p:cNvGrpSpPr>
            <a:grpSpLocks/>
          </p:cNvGrpSpPr>
          <p:nvPr/>
        </p:nvGrpSpPr>
        <p:grpSpPr bwMode="auto">
          <a:xfrm>
            <a:off x="2278062" y="3036496"/>
            <a:ext cx="7635875" cy="461963"/>
            <a:chOff x="240" y="1440"/>
            <a:chExt cx="4810" cy="291"/>
          </a:xfrm>
        </p:grpSpPr>
        <p:sp>
          <p:nvSpPr>
            <p:cNvPr id="32777" name="Text Box 5"/>
            <p:cNvSpPr txBox="1">
              <a:spLocks noChangeArrowheads="1"/>
            </p:cNvSpPr>
            <p:nvPr/>
          </p:nvSpPr>
          <p:spPr bwMode="auto">
            <a:xfrm>
              <a:off x="240" y="1440"/>
              <a:ext cx="206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Ca(</a:t>
              </a:r>
              <a:r>
                <a:rPr lang="en-US" altLang="en-US">
                  <a:solidFill>
                    <a:srgbClr val="FF0000"/>
                  </a:solidFill>
                  <a:latin typeface="+mn-lt"/>
                </a:rPr>
                <a:t>C</a:t>
              </a:r>
              <a:r>
                <a:rPr lang="en-US" altLang="en-US" baseline="-25000">
                  <a:solidFill>
                    <a:srgbClr val="FF0000"/>
                  </a:solidFill>
                  <a:latin typeface="+mn-lt"/>
                </a:rPr>
                <a:t>2</a:t>
              </a:r>
              <a:r>
                <a:rPr lang="en-US" altLang="en-US">
                  <a:solidFill>
                    <a:srgbClr val="FF0000"/>
                  </a:solidFill>
                  <a:latin typeface="+mn-lt"/>
                </a:rPr>
                <a:t>H</a:t>
              </a:r>
              <a:r>
                <a:rPr lang="en-US" altLang="en-US" baseline="-25000">
                  <a:solidFill>
                    <a:srgbClr val="FF0000"/>
                  </a:solidFill>
                  <a:latin typeface="+mn-lt"/>
                </a:rPr>
                <a:t>3</a:t>
              </a:r>
              <a:r>
                <a:rPr lang="en-US" altLang="en-US">
                  <a:solidFill>
                    <a:srgbClr val="FF0000"/>
                  </a:solidFill>
                  <a:latin typeface="+mn-lt"/>
                </a:rPr>
                <a:t>O</a:t>
              </a:r>
              <a:r>
                <a:rPr lang="en-US" altLang="en-US" baseline="-25000">
                  <a:solidFill>
                    <a:srgbClr val="FF0000"/>
                  </a:solidFill>
                  <a:latin typeface="+mn-lt"/>
                </a:rPr>
                <a:t>2</a:t>
              </a:r>
              <a:r>
                <a:rPr lang="en-US" altLang="en-US">
                  <a:latin typeface="+mn-lt"/>
                </a:rPr>
                <a:t>)</a:t>
              </a:r>
              <a:r>
                <a:rPr lang="en-US" altLang="en-US" baseline="-25000">
                  <a:latin typeface="+mn-lt"/>
                </a:rPr>
                <a:t>2</a:t>
              </a:r>
              <a:r>
                <a:rPr lang="en-US" altLang="en-US">
                  <a:latin typeface="+mn-lt"/>
                </a:rPr>
                <a:t>    +    Na</a:t>
              </a:r>
              <a:r>
                <a:rPr lang="en-US" altLang="en-US" baseline="-25000">
                  <a:latin typeface="+mn-lt"/>
                </a:rPr>
                <a:t>3</a:t>
              </a:r>
              <a:r>
                <a:rPr lang="en-US" altLang="en-US">
                  <a:solidFill>
                    <a:srgbClr val="0000FF"/>
                  </a:solidFill>
                  <a:latin typeface="+mn-lt"/>
                </a:rPr>
                <a:t>PO</a:t>
              </a:r>
              <a:r>
                <a:rPr lang="en-US" altLang="en-US" baseline="-25000">
                  <a:solidFill>
                    <a:srgbClr val="0000FF"/>
                  </a:solidFill>
                  <a:latin typeface="+mn-lt"/>
                </a:rPr>
                <a:t>4</a:t>
              </a:r>
            </a:p>
          </p:txBody>
        </p:sp>
        <p:sp>
          <p:nvSpPr>
            <p:cNvPr id="32778" name="Text Box 8"/>
            <p:cNvSpPr txBox="1">
              <a:spLocks noChangeArrowheads="1"/>
            </p:cNvSpPr>
            <p:nvPr/>
          </p:nvSpPr>
          <p:spPr bwMode="auto">
            <a:xfrm>
              <a:off x="3071" y="1440"/>
              <a:ext cx="197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Na</a:t>
              </a:r>
              <a:r>
                <a:rPr lang="en-US" altLang="en-US">
                  <a:solidFill>
                    <a:srgbClr val="FF0000"/>
                  </a:solidFill>
                  <a:latin typeface="+mn-lt"/>
                </a:rPr>
                <a:t>C</a:t>
              </a:r>
              <a:r>
                <a:rPr lang="en-US" altLang="en-US" baseline="-25000">
                  <a:solidFill>
                    <a:srgbClr val="FF0000"/>
                  </a:solidFill>
                  <a:latin typeface="+mn-lt"/>
                </a:rPr>
                <a:t>2</a:t>
              </a:r>
              <a:r>
                <a:rPr lang="en-US" altLang="en-US">
                  <a:solidFill>
                    <a:srgbClr val="FF0000"/>
                  </a:solidFill>
                  <a:latin typeface="+mn-lt"/>
                </a:rPr>
                <a:t>H</a:t>
              </a:r>
              <a:r>
                <a:rPr lang="en-US" altLang="en-US" baseline="-25000">
                  <a:solidFill>
                    <a:srgbClr val="FF0000"/>
                  </a:solidFill>
                  <a:latin typeface="+mn-lt"/>
                </a:rPr>
                <a:t>3</a:t>
              </a:r>
              <a:r>
                <a:rPr lang="en-US" altLang="en-US">
                  <a:solidFill>
                    <a:srgbClr val="FF0000"/>
                  </a:solidFill>
                  <a:latin typeface="+mn-lt"/>
                </a:rPr>
                <a:t>O</a:t>
              </a:r>
              <a:r>
                <a:rPr lang="en-US" altLang="en-US" baseline="-25000">
                  <a:solidFill>
                    <a:srgbClr val="FF0000"/>
                  </a:solidFill>
                  <a:latin typeface="+mn-lt"/>
                </a:rPr>
                <a:t>2</a:t>
              </a:r>
              <a:r>
                <a:rPr lang="en-US" altLang="en-US">
                  <a:latin typeface="+mn-lt"/>
                </a:rPr>
                <a:t>   +   Ca</a:t>
              </a:r>
              <a:r>
                <a:rPr lang="en-US" altLang="en-US" baseline="-25000">
                  <a:latin typeface="+mn-lt"/>
                </a:rPr>
                <a:t>3</a:t>
              </a:r>
              <a:r>
                <a:rPr lang="en-US" altLang="en-US">
                  <a:latin typeface="+mn-lt"/>
                </a:rPr>
                <a:t>(</a:t>
              </a:r>
              <a:r>
                <a:rPr lang="en-US" altLang="en-US">
                  <a:solidFill>
                    <a:srgbClr val="0000FF"/>
                  </a:solidFill>
                  <a:latin typeface="+mn-lt"/>
                </a:rPr>
                <a:t>PO</a:t>
              </a:r>
              <a:r>
                <a:rPr lang="en-US" altLang="en-US" baseline="-25000">
                  <a:solidFill>
                    <a:srgbClr val="0000FF"/>
                  </a:solidFill>
                  <a:latin typeface="+mn-lt"/>
                </a:rPr>
                <a:t>4</a:t>
              </a:r>
              <a:r>
                <a:rPr lang="en-US" altLang="en-US">
                  <a:latin typeface="+mn-lt"/>
                </a:rPr>
                <a:t>)</a:t>
              </a:r>
              <a:r>
                <a:rPr lang="en-US" altLang="en-US" baseline="-25000">
                  <a:latin typeface="+mn-lt"/>
                </a:rPr>
                <a:t>2</a:t>
              </a:r>
            </a:p>
          </p:txBody>
        </p:sp>
      </p:grpSp>
      <p:sp>
        <p:nvSpPr>
          <p:cNvPr id="32775" name="AutoShape 11"/>
          <p:cNvSpPr>
            <a:spLocks noChangeArrowheads="1"/>
          </p:cNvSpPr>
          <p:nvPr/>
        </p:nvSpPr>
        <p:spPr bwMode="auto">
          <a:xfrm>
            <a:off x="5706631" y="3246040"/>
            <a:ext cx="749300" cy="88900"/>
          </a:xfrm>
          <a:prstGeom prst="rightArrow">
            <a:avLst>
              <a:gd name="adj1" fmla="val 50000"/>
              <a:gd name="adj2" fmla="val 210714"/>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endParaRPr lang="en-US" altLang="en-US"/>
          </a:p>
        </p:txBody>
      </p:sp>
      <p:sp>
        <p:nvSpPr>
          <p:cNvPr id="96268" name="AutoShape 12"/>
          <p:cNvSpPr>
            <a:spLocks noChangeArrowheads="1"/>
          </p:cNvSpPr>
          <p:nvPr/>
        </p:nvSpPr>
        <p:spPr bwMode="auto">
          <a:xfrm>
            <a:off x="5775613" y="4691255"/>
            <a:ext cx="749300" cy="88900"/>
          </a:xfrm>
          <a:prstGeom prst="rightArrow">
            <a:avLst>
              <a:gd name="adj1" fmla="val 50000"/>
              <a:gd name="adj2" fmla="val 210714"/>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endParaRPr lang="en-US" altLang="en-US">
              <a:latin typeface="+mn-lt"/>
            </a:endParaRPr>
          </a:p>
        </p:txBody>
      </p:sp>
      <p:sp>
        <p:nvSpPr>
          <p:cNvPr id="11" name="Title 2">
            <a:extLst>
              <a:ext uri="{FF2B5EF4-FFF2-40B4-BE49-F238E27FC236}">
                <a16:creationId xmlns:a16="http://schemas.microsoft.com/office/drawing/2014/main" id="{42D3860A-20CD-434F-94A7-8DB90F40854E}"/>
              </a:ext>
            </a:extLst>
          </p:cNvPr>
          <p:cNvSpPr>
            <a:spLocks noGrp="1"/>
          </p:cNvSpPr>
          <p:nvPr>
            <p:ph type="title"/>
          </p:nvPr>
        </p:nvSpPr>
        <p:spPr/>
        <p:txBody>
          <a:bodyPr>
            <a:normAutofit/>
          </a:bodyPr>
          <a:lstStyle/>
          <a:p>
            <a:r>
              <a:rPr lang="en-US" sz="4000" dirty="0">
                <a:latin typeface="+mn-lt"/>
              </a:rPr>
              <a:t>Stoichiometric Coefficients</a:t>
            </a:r>
          </a:p>
        </p:txBody>
      </p:sp>
    </p:spTree>
    <p:extLst>
      <p:ext uri="{BB962C8B-B14F-4D97-AF65-F5344CB8AC3E}">
        <p14:creationId xmlns:p14="http://schemas.microsoft.com/office/powerpoint/2010/main" val="607054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62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6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96263" grpId="0"/>
      <p:bldP spid="9626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4"/>
          <p:cNvSpPr txBox="1">
            <a:spLocks noChangeArrowheads="1"/>
          </p:cNvSpPr>
          <p:nvPr/>
        </p:nvSpPr>
        <p:spPr bwMode="auto">
          <a:xfrm>
            <a:off x="838200" y="1597997"/>
            <a:ext cx="41497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Balance the following reaction:</a:t>
            </a:r>
          </a:p>
        </p:txBody>
      </p:sp>
      <p:graphicFrame>
        <p:nvGraphicFramePr>
          <p:cNvPr id="11" name="Object 10"/>
          <p:cNvGraphicFramePr>
            <a:graphicFrameLocks noChangeAspect="1"/>
          </p:cNvGraphicFramePr>
          <p:nvPr>
            <p:extLst>
              <p:ext uri="{D42A27DB-BD31-4B8C-83A1-F6EECF244321}">
                <p14:modId xmlns:p14="http://schemas.microsoft.com/office/powerpoint/2010/main" val="223070049"/>
              </p:ext>
            </p:extLst>
          </p:nvPr>
        </p:nvGraphicFramePr>
        <p:xfrm>
          <a:off x="1506391" y="2410754"/>
          <a:ext cx="9179218" cy="1074821"/>
        </p:xfrm>
        <a:graphic>
          <a:graphicData uri="http://schemas.openxmlformats.org/presentationml/2006/ole">
            <mc:AlternateContent xmlns:mc="http://schemas.openxmlformats.org/markup-compatibility/2006">
              <mc:Choice xmlns:v="urn:schemas-microsoft-com:vml" Requires="v">
                <p:oleObj spid="_x0000_s36128" name="CS ChemDraw Drawing" r:id="rId3" imgW="5298749" imgH="620189" progId="ChemDraw.Document.6.0">
                  <p:embed/>
                </p:oleObj>
              </mc:Choice>
              <mc:Fallback>
                <p:oleObj name="CS ChemDraw Drawing" r:id="rId3" imgW="5298749" imgH="620189" progId="ChemDraw.Document.6.0">
                  <p:embed/>
                  <p:pic>
                    <p:nvPicPr>
                      <p:cNvPr id="0" name=""/>
                      <p:cNvPicPr/>
                      <p:nvPr/>
                    </p:nvPicPr>
                    <p:blipFill>
                      <a:blip r:embed="rId4"/>
                      <a:stretch>
                        <a:fillRect/>
                      </a:stretch>
                    </p:blipFill>
                    <p:spPr>
                      <a:xfrm>
                        <a:off x="1506391" y="2410754"/>
                        <a:ext cx="9179218" cy="1074821"/>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625985108"/>
              </p:ext>
            </p:extLst>
          </p:nvPr>
        </p:nvGraphicFramePr>
        <p:xfrm>
          <a:off x="1524320" y="4165967"/>
          <a:ext cx="9133101" cy="1069421"/>
        </p:xfrm>
        <a:graphic>
          <a:graphicData uri="http://schemas.openxmlformats.org/presentationml/2006/ole">
            <mc:AlternateContent xmlns:mc="http://schemas.openxmlformats.org/markup-compatibility/2006">
              <mc:Choice xmlns:v="urn:schemas-microsoft-com:vml" Requires="v">
                <p:oleObj spid="_x0000_s36129" name="CS ChemDraw Drawing" r:id="rId5" imgW="5298749" imgH="620189" progId="ChemDraw.Document.6.0">
                  <p:embed/>
                </p:oleObj>
              </mc:Choice>
              <mc:Fallback>
                <p:oleObj name="CS ChemDraw Drawing" r:id="rId5" imgW="5298749" imgH="620189" progId="ChemDraw.Document.6.0">
                  <p:embed/>
                  <p:pic>
                    <p:nvPicPr>
                      <p:cNvPr id="0" name=""/>
                      <p:cNvPicPr/>
                      <p:nvPr/>
                    </p:nvPicPr>
                    <p:blipFill>
                      <a:blip r:embed="rId4"/>
                      <a:stretch>
                        <a:fillRect/>
                      </a:stretch>
                    </p:blipFill>
                    <p:spPr>
                      <a:xfrm>
                        <a:off x="1524320" y="4165967"/>
                        <a:ext cx="9133101" cy="1069421"/>
                      </a:xfrm>
                      <a:prstGeom prst="rect">
                        <a:avLst/>
                      </a:prstGeom>
                    </p:spPr>
                  </p:pic>
                </p:oleObj>
              </mc:Fallback>
            </mc:AlternateContent>
          </a:graphicData>
        </a:graphic>
      </p:graphicFrame>
      <p:sp>
        <p:nvSpPr>
          <p:cNvPr id="2" name="TextBox 1"/>
          <p:cNvSpPr txBox="1"/>
          <p:nvPr/>
        </p:nvSpPr>
        <p:spPr>
          <a:xfrm>
            <a:off x="1166233" y="4469844"/>
            <a:ext cx="340158" cy="461665"/>
          </a:xfrm>
          <a:prstGeom prst="rect">
            <a:avLst/>
          </a:prstGeom>
          <a:noFill/>
        </p:spPr>
        <p:txBody>
          <a:bodyPr wrap="none" rtlCol="0">
            <a:spAutoFit/>
          </a:bodyPr>
          <a:lstStyle/>
          <a:p>
            <a:r>
              <a:rPr lang="en-US" sz="2400" dirty="0"/>
              <a:t>2</a:t>
            </a:r>
          </a:p>
        </p:txBody>
      </p:sp>
      <p:sp>
        <p:nvSpPr>
          <p:cNvPr id="7" name="Title 2">
            <a:extLst>
              <a:ext uri="{FF2B5EF4-FFF2-40B4-BE49-F238E27FC236}">
                <a16:creationId xmlns:a16="http://schemas.microsoft.com/office/drawing/2014/main" id="{1CE18FBB-73F6-0441-BB1A-FFF7E065ECCD}"/>
              </a:ext>
            </a:extLst>
          </p:cNvPr>
          <p:cNvSpPr>
            <a:spLocks noGrp="1"/>
          </p:cNvSpPr>
          <p:nvPr>
            <p:ph type="title"/>
          </p:nvPr>
        </p:nvSpPr>
        <p:spPr/>
        <p:txBody>
          <a:bodyPr>
            <a:normAutofit/>
          </a:bodyPr>
          <a:lstStyle/>
          <a:p>
            <a:r>
              <a:rPr lang="en-US" sz="4000" dirty="0">
                <a:latin typeface="+mn-lt"/>
              </a:rPr>
              <a:t>Stoichiometric Coefficients</a:t>
            </a:r>
          </a:p>
        </p:txBody>
      </p:sp>
    </p:spTree>
    <p:extLst>
      <p:ext uri="{BB962C8B-B14F-4D97-AF65-F5344CB8AC3E}">
        <p14:creationId xmlns:p14="http://schemas.microsoft.com/office/powerpoint/2010/main" val="194784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4"/>
          <p:cNvSpPr txBox="1">
            <a:spLocks noChangeArrowheads="1"/>
          </p:cNvSpPr>
          <p:nvPr/>
        </p:nvSpPr>
        <p:spPr bwMode="auto">
          <a:xfrm>
            <a:off x="838200" y="1593419"/>
            <a:ext cx="40489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Balance the following reaction:</a:t>
            </a:r>
          </a:p>
        </p:txBody>
      </p:sp>
      <p:graphicFrame>
        <p:nvGraphicFramePr>
          <p:cNvPr id="11" name="Object 10"/>
          <p:cNvGraphicFramePr>
            <a:graphicFrameLocks noChangeAspect="1"/>
          </p:cNvGraphicFramePr>
          <p:nvPr>
            <p:extLst>
              <p:ext uri="{D42A27DB-BD31-4B8C-83A1-F6EECF244321}">
                <p14:modId xmlns:p14="http://schemas.microsoft.com/office/powerpoint/2010/main" val="800134312"/>
              </p:ext>
            </p:extLst>
          </p:nvPr>
        </p:nvGraphicFramePr>
        <p:xfrm>
          <a:off x="3281491" y="2350998"/>
          <a:ext cx="5647356" cy="1623462"/>
        </p:xfrm>
        <a:graphic>
          <a:graphicData uri="http://schemas.openxmlformats.org/presentationml/2006/ole">
            <mc:AlternateContent xmlns:mc="http://schemas.openxmlformats.org/markup-compatibility/2006">
              <mc:Choice xmlns:v="urn:schemas-microsoft-com:vml" Requires="v">
                <p:oleObj spid="_x0000_s37152" name="CS ChemDraw Drawing" r:id="rId3" imgW="3390860" imgH="975250" progId="ChemDraw.Document.6.0">
                  <p:embed/>
                </p:oleObj>
              </mc:Choice>
              <mc:Fallback>
                <p:oleObj name="CS ChemDraw Drawing" r:id="rId3" imgW="3390860" imgH="975250" progId="ChemDraw.Document.6.0">
                  <p:embed/>
                  <p:pic>
                    <p:nvPicPr>
                      <p:cNvPr id="0" name=""/>
                      <p:cNvPicPr/>
                      <p:nvPr/>
                    </p:nvPicPr>
                    <p:blipFill>
                      <a:blip r:embed="rId4"/>
                      <a:stretch>
                        <a:fillRect/>
                      </a:stretch>
                    </p:blipFill>
                    <p:spPr>
                      <a:xfrm>
                        <a:off x="3281491" y="2350998"/>
                        <a:ext cx="5647356" cy="1623462"/>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074168221"/>
              </p:ext>
            </p:extLst>
          </p:nvPr>
        </p:nvGraphicFramePr>
        <p:xfrm>
          <a:off x="3281491" y="4235365"/>
          <a:ext cx="5661589" cy="1627553"/>
        </p:xfrm>
        <a:graphic>
          <a:graphicData uri="http://schemas.openxmlformats.org/presentationml/2006/ole">
            <mc:AlternateContent xmlns:mc="http://schemas.openxmlformats.org/markup-compatibility/2006">
              <mc:Choice xmlns:v="urn:schemas-microsoft-com:vml" Requires="v">
                <p:oleObj spid="_x0000_s37153" name="CS ChemDraw Drawing" r:id="rId5" imgW="3390860" imgH="975250" progId="ChemDraw.Document.6.0">
                  <p:embed/>
                </p:oleObj>
              </mc:Choice>
              <mc:Fallback>
                <p:oleObj name="CS ChemDraw Drawing" r:id="rId5" imgW="3390860" imgH="975250" progId="ChemDraw.Document.6.0">
                  <p:embed/>
                  <p:pic>
                    <p:nvPicPr>
                      <p:cNvPr id="0" name=""/>
                      <p:cNvPicPr/>
                      <p:nvPr/>
                    </p:nvPicPr>
                    <p:blipFill>
                      <a:blip r:embed="rId4"/>
                      <a:stretch>
                        <a:fillRect/>
                      </a:stretch>
                    </p:blipFill>
                    <p:spPr>
                      <a:xfrm>
                        <a:off x="3281491" y="4235365"/>
                        <a:ext cx="5661589" cy="1627553"/>
                      </a:xfrm>
                      <a:prstGeom prst="rect">
                        <a:avLst/>
                      </a:prstGeom>
                    </p:spPr>
                  </p:pic>
                </p:oleObj>
              </mc:Fallback>
            </mc:AlternateContent>
          </a:graphicData>
        </a:graphic>
      </p:graphicFrame>
      <p:sp>
        <p:nvSpPr>
          <p:cNvPr id="2" name="TextBox 1"/>
          <p:cNvSpPr txBox="1"/>
          <p:nvPr/>
        </p:nvSpPr>
        <p:spPr>
          <a:xfrm>
            <a:off x="4274534" y="4770981"/>
            <a:ext cx="340158" cy="461665"/>
          </a:xfrm>
          <a:prstGeom prst="rect">
            <a:avLst/>
          </a:prstGeom>
          <a:noFill/>
        </p:spPr>
        <p:txBody>
          <a:bodyPr wrap="none" rtlCol="0">
            <a:spAutoFit/>
          </a:bodyPr>
          <a:lstStyle/>
          <a:p>
            <a:r>
              <a:rPr lang="en-US" sz="2400" dirty="0">
                <a:solidFill>
                  <a:srgbClr val="FF0000"/>
                </a:solidFill>
              </a:rPr>
              <a:t>3</a:t>
            </a:r>
          </a:p>
        </p:txBody>
      </p:sp>
      <p:sp>
        <p:nvSpPr>
          <p:cNvPr id="7" name="Title 2">
            <a:extLst>
              <a:ext uri="{FF2B5EF4-FFF2-40B4-BE49-F238E27FC236}">
                <a16:creationId xmlns:a16="http://schemas.microsoft.com/office/drawing/2014/main" id="{2420804F-FB14-7348-8237-987574A699D5}"/>
              </a:ext>
            </a:extLst>
          </p:cNvPr>
          <p:cNvSpPr>
            <a:spLocks noGrp="1"/>
          </p:cNvSpPr>
          <p:nvPr>
            <p:ph type="title"/>
          </p:nvPr>
        </p:nvSpPr>
        <p:spPr/>
        <p:txBody>
          <a:bodyPr>
            <a:normAutofit/>
          </a:bodyPr>
          <a:lstStyle/>
          <a:p>
            <a:r>
              <a:rPr lang="en-US" sz="4000" dirty="0">
                <a:latin typeface="+mn-lt"/>
              </a:rPr>
              <a:t>Stoichiometric Coefficients</a:t>
            </a:r>
          </a:p>
        </p:txBody>
      </p:sp>
    </p:spTree>
    <p:extLst>
      <p:ext uri="{BB962C8B-B14F-4D97-AF65-F5344CB8AC3E}">
        <p14:creationId xmlns:p14="http://schemas.microsoft.com/office/powerpoint/2010/main" val="104255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Outline</a:t>
            </a:r>
          </a:p>
        </p:txBody>
      </p:sp>
      <p:sp>
        <p:nvSpPr>
          <p:cNvPr id="3" name="Content Placeholder 2"/>
          <p:cNvSpPr>
            <a:spLocks noGrp="1"/>
          </p:cNvSpPr>
          <p:nvPr>
            <p:ph idx="1"/>
          </p:nvPr>
        </p:nvSpPr>
        <p:spPr/>
        <p:txBody>
          <a:bodyPr>
            <a:normAutofit/>
          </a:bodyPr>
          <a:lstStyle/>
          <a:p>
            <a:r>
              <a:rPr lang="en-US" sz="2400" dirty="0"/>
              <a:t>Stoichiometry &amp; Calculations</a:t>
            </a:r>
          </a:p>
          <a:p>
            <a:r>
              <a:rPr lang="en-US" sz="2400" dirty="0">
                <a:solidFill>
                  <a:schemeClr val="accent2"/>
                </a:solidFill>
              </a:rPr>
              <a:t>Reactions</a:t>
            </a:r>
          </a:p>
          <a:p>
            <a:r>
              <a:rPr lang="en-US" sz="2400" dirty="0"/>
              <a:t>Important Named Reactions</a:t>
            </a:r>
          </a:p>
          <a:p>
            <a:r>
              <a:rPr lang="en-US" sz="2400" dirty="0"/>
              <a:t>Lab vs. Nature</a:t>
            </a:r>
          </a:p>
          <a:p>
            <a:r>
              <a:rPr lang="en-US" sz="2400" dirty="0"/>
              <a:t>Green Chemistry in Perspective</a:t>
            </a:r>
          </a:p>
          <a:p>
            <a:pPr lvl="1"/>
            <a:r>
              <a:rPr lang="en-US" sz="2000" dirty="0"/>
              <a:t>Reagents, solvents, and reactors</a:t>
            </a:r>
          </a:p>
          <a:p>
            <a:pPr lvl="1"/>
            <a:r>
              <a:rPr lang="en-US" sz="2000" dirty="0"/>
              <a:t>Biomimicry</a:t>
            </a:r>
          </a:p>
        </p:txBody>
      </p:sp>
    </p:spTree>
    <p:extLst>
      <p:ext uri="{BB962C8B-B14F-4D97-AF65-F5344CB8AC3E}">
        <p14:creationId xmlns:p14="http://schemas.microsoft.com/office/powerpoint/2010/main" val="4257036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209966-45F4-5045-AEED-671D6373E016}"/>
              </a:ext>
            </a:extLst>
          </p:cNvPr>
          <p:cNvSpPr>
            <a:spLocks noGrp="1"/>
          </p:cNvSpPr>
          <p:nvPr>
            <p:ph type="title"/>
          </p:nvPr>
        </p:nvSpPr>
        <p:spPr/>
        <p:txBody>
          <a:bodyPr>
            <a:normAutofit/>
          </a:bodyPr>
          <a:lstStyle/>
          <a:p>
            <a:r>
              <a:rPr lang="en-US" sz="4000" dirty="0">
                <a:latin typeface="+mn-lt"/>
              </a:rPr>
              <a:t>Product and Reaction Predictions</a:t>
            </a:r>
          </a:p>
        </p:txBody>
      </p:sp>
      <p:sp>
        <p:nvSpPr>
          <p:cNvPr id="33795" name="Text Box 4"/>
          <p:cNvSpPr txBox="1">
            <a:spLocks noChangeArrowheads="1"/>
          </p:cNvSpPr>
          <p:nvPr/>
        </p:nvSpPr>
        <p:spPr bwMode="auto">
          <a:xfrm>
            <a:off x="1413970" y="3499904"/>
            <a:ext cx="94736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algn="ctr" eaLnBrk="1" hangingPunct="1"/>
            <a:r>
              <a:rPr lang="en-US" altLang="en-US" dirty="0">
                <a:latin typeface="+mn-lt"/>
              </a:rPr>
              <a:t>Knowing formulas and stoichiometry allows you to predict things.</a:t>
            </a:r>
          </a:p>
        </p:txBody>
      </p:sp>
    </p:spTree>
    <p:extLst>
      <p:ext uri="{BB962C8B-B14F-4D97-AF65-F5344CB8AC3E}">
        <p14:creationId xmlns:p14="http://schemas.microsoft.com/office/powerpoint/2010/main" val="65754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a:bodyPr>
          <a:lstStyle/>
          <a:p>
            <a:pPr eaLnBrk="1" hangingPunct="1"/>
            <a:r>
              <a:rPr lang="en-US" altLang="en-US" sz="4000" dirty="0">
                <a:latin typeface="+mn-lt"/>
              </a:rPr>
              <a:t>Product and Reaction Predictions </a:t>
            </a:r>
          </a:p>
        </p:txBody>
      </p:sp>
      <p:sp>
        <p:nvSpPr>
          <p:cNvPr id="34819" name="Text Box 4"/>
          <p:cNvSpPr txBox="1">
            <a:spLocks noChangeArrowheads="1"/>
          </p:cNvSpPr>
          <p:nvPr/>
        </p:nvSpPr>
        <p:spPr bwMode="auto">
          <a:xfrm>
            <a:off x="838200" y="1583338"/>
            <a:ext cx="101704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Barium chloride and sulfuric acid react to form barium sulfate and what else?</a:t>
            </a:r>
          </a:p>
        </p:txBody>
      </p:sp>
      <p:sp>
        <p:nvSpPr>
          <p:cNvPr id="34820" name="Text Box 5"/>
          <p:cNvSpPr txBox="1">
            <a:spLocks noChangeArrowheads="1"/>
          </p:cNvSpPr>
          <p:nvPr/>
        </p:nvSpPr>
        <p:spPr bwMode="auto">
          <a:xfrm>
            <a:off x="3222593" y="2500430"/>
            <a:ext cx="24865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sz="2800" dirty="0">
                <a:latin typeface="+mn-lt"/>
              </a:rPr>
              <a:t>BaCl</a:t>
            </a:r>
            <a:r>
              <a:rPr lang="en-US" altLang="en-US" sz="2800" baseline="-25000" dirty="0">
                <a:latin typeface="+mn-lt"/>
              </a:rPr>
              <a:t>2</a:t>
            </a:r>
            <a:r>
              <a:rPr lang="en-US" altLang="en-US" sz="2800" dirty="0">
                <a:latin typeface="+mn-lt"/>
              </a:rPr>
              <a:t>   +   H</a:t>
            </a:r>
            <a:r>
              <a:rPr lang="en-US" altLang="en-US" sz="2800" baseline="-25000" dirty="0">
                <a:latin typeface="+mn-lt"/>
              </a:rPr>
              <a:t>2</a:t>
            </a:r>
            <a:r>
              <a:rPr lang="en-US" altLang="en-US" sz="2800" dirty="0">
                <a:latin typeface="+mn-lt"/>
              </a:rPr>
              <a:t>SO</a:t>
            </a:r>
            <a:r>
              <a:rPr lang="en-US" altLang="en-US" sz="2800" baseline="-25000" dirty="0">
                <a:latin typeface="+mn-lt"/>
              </a:rPr>
              <a:t>4</a:t>
            </a:r>
          </a:p>
        </p:txBody>
      </p:sp>
      <p:sp>
        <p:nvSpPr>
          <p:cNvPr id="34821" name="Text Box 6"/>
          <p:cNvSpPr txBox="1">
            <a:spLocks noChangeArrowheads="1"/>
          </p:cNvSpPr>
          <p:nvPr/>
        </p:nvSpPr>
        <p:spPr bwMode="auto">
          <a:xfrm>
            <a:off x="6806010" y="2498842"/>
            <a:ext cx="19127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sz="2800" dirty="0">
                <a:solidFill>
                  <a:srgbClr val="0000FF"/>
                </a:solidFill>
                <a:latin typeface="+mn-lt"/>
              </a:rPr>
              <a:t>BaSO</a:t>
            </a:r>
            <a:r>
              <a:rPr lang="en-US" altLang="en-US" sz="2800" baseline="-25000" dirty="0">
                <a:solidFill>
                  <a:srgbClr val="0000FF"/>
                </a:solidFill>
                <a:latin typeface="+mn-lt"/>
              </a:rPr>
              <a:t>4</a:t>
            </a:r>
            <a:r>
              <a:rPr lang="en-US" altLang="en-US" sz="2800" dirty="0">
                <a:solidFill>
                  <a:srgbClr val="0000FF"/>
                </a:solidFill>
                <a:latin typeface="+mn-lt"/>
              </a:rPr>
              <a:t> </a:t>
            </a:r>
            <a:r>
              <a:rPr lang="en-US" altLang="en-US" sz="2800" dirty="0">
                <a:latin typeface="+mn-lt"/>
              </a:rPr>
              <a:t> +    ?</a:t>
            </a:r>
          </a:p>
        </p:txBody>
      </p:sp>
      <p:sp>
        <p:nvSpPr>
          <p:cNvPr id="34822" name="Text Box 7"/>
          <p:cNvSpPr txBox="1">
            <a:spLocks noChangeArrowheads="1"/>
          </p:cNvSpPr>
          <p:nvPr/>
        </p:nvSpPr>
        <p:spPr bwMode="auto">
          <a:xfrm>
            <a:off x="4641483" y="3654978"/>
            <a:ext cx="7922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sz="2800">
                <a:solidFill>
                  <a:srgbClr val="0000FF"/>
                </a:solidFill>
                <a:latin typeface="+mn-lt"/>
              </a:rPr>
              <a:t>Ba</a:t>
            </a:r>
            <a:r>
              <a:rPr lang="en-US" altLang="en-US" sz="2800" baseline="30000">
                <a:solidFill>
                  <a:srgbClr val="0000FF"/>
                </a:solidFill>
                <a:latin typeface="+mn-lt"/>
              </a:rPr>
              <a:t>2+</a:t>
            </a:r>
          </a:p>
        </p:txBody>
      </p:sp>
      <p:sp>
        <p:nvSpPr>
          <p:cNvPr id="34823" name="Text Box 8"/>
          <p:cNvSpPr txBox="1">
            <a:spLocks noChangeArrowheads="1"/>
          </p:cNvSpPr>
          <p:nvPr/>
        </p:nvSpPr>
        <p:spPr bwMode="auto">
          <a:xfrm>
            <a:off x="5395546" y="3502578"/>
            <a:ext cx="5309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sz="2800">
                <a:solidFill>
                  <a:srgbClr val="FF0000"/>
                </a:solidFill>
                <a:latin typeface="+mn-lt"/>
              </a:rPr>
              <a:t>Cl</a:t>
            </a:r>
            <a:r>
              <a:rPr lang="en-US" altLang="en-US" sz="2800" baseline="30000">
                <a:solidFill>
                  <a:srgbClr val="FF0000"/>
                </a:solidFill>
                <a:latin typeface="+mn-lt"/>
              </a:rPr>
              <a:t>-</a:t>
            </a:r>
          </a:p>
        </p:txBody>
      </p:sp>
      <p:sp>
        <p:nvSpPr>
          <p:cNvPr id="34824" name="Text Box 9"/>
          <p:cNvSpPr txBox="1">
            <a:spLocks noChangeArrowheads="1"/>
          </p:cNvSpPr>
          <p:nvPr/>
        </p:nvSpPr>
        <p:spPr bwMode="auto">
          <a:xfrm>
            <a:off x="5014546" y="3273978"/>
            <a:ext cx="5309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sz="2800">
                <a:solidFill>
                  <a:srgbClr val="FF0000"/>
                </a:solidFill>
                <a:latin typeface="+mn-lt"/>
              </a:rPr>
              <a:t>Cl</a:t>
            </a:r>
            <a:r>
              <a:rPr lang="en-US" altLang="en-US" sz="2800" baseline="30000">
                <a:solidFill>
                  <a:srgbClr val="FF0000"/>
                </a:solidFill>
                <a:latin typeface="+mn-lt"/>
              </a:rPr>
              <a:t>-</a:t>
            </a:r>
          </a:p>
        </p:txBody>
      </p:sp>
      <p:sp>
        <p:nvSpPr>
          <p:cNvPr id="34825" name="Text Box 10"/>
          <p:cNvSpPr txBox="1">
            <a:spLocks noChangeArrowheads="1"/>
          </p:cNvSpPr>
          <p:nvPr/>
        </p:nvSpPr>
        <p:spPr bwMode="auto">
          <a:xfrm>
            <a:off x="6386146" y="3731178"/>
            <a:ext cx="5277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sz="2800">
                <a:solidFill>
                  <a:srgbClr val="FF0000"/>
                </a:solidFill>
                <a:latin typeface="+mn-lt"/>
              </a:rPr>
              <a:t>H</a:t>
            </a:r>
            <a:r>
              <a:rPr lang="en-US" altLang="en-US" sz="2800" baseline="30000">
                <a:solidFill>
                  <a:srgbClr val="FF0000"/>
                </a:solidFill>
                <a:latin typeface="+mn-lt"/>
              </a:rPr>
              <a:t>+</a:t>
            </a:r>
          </a:p>
        </p:txBody>
      </p:sp>
      <p:sp>
        <p:nvSpPr>
          <p:cNvPr id="34826" name="Text Box 11"/>
          <p:cNvSpPr txBox="1">
            <a:spLocks noChangeArrowheads="1"/>
          </p:cNvSpPr>
          <p:nvPr/>
        </p:nvSpPr>
        <p:spPr bwMode="auto">
          <a:xfrm>
            <a:off x="6919546" y="3426378"/>
            <a:ext cx="5277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sz="2800">
                <a:solidFill>
                  <a:srgbClr val="FF0000"/>
                </a:solidFill>
                <a:latin typeface="+mn-lt"/>
              </a:rPr>
              <a:t>H</a:t>
            </a:r>
            <a:r>
              <a:rPr lang="en-US" altLang="en-US" sz="2800" baseline="30000">
                <a:solidFill>
                  <a:srgbClr val="FF0000"/>
                </a:solidFill>
                <a:latin typeface="+mn-lt"/>
              </a:rPr>
              <a:t>+</a:t>
            </a:r>
          </a:p>
        </p:txBody>
      </p:sp>
      <p:sp>
        <p:nvSpPr>
          <p:cNvPr id="34827" name="Text Box 12"/>
          <p:cNvSpPr txBox="1">
            <a:spLocks noChangeArrowheads="1"/>
          </p:cNvSpPr>
          <p:nvPr/>
        </p:nvSpPr>
        <p:spPr bwMode="auto">
          <a:xfrm>
            <a:off x="6101983" y="3273978"/>
            <a:ext cx="9044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sz="2800">
                <a:solidFill>
                  <a:srgbClr val="0000FF"/>
                </a:solidFill>
                <a:latin typeface="+mn-lt"/>
              </a:rPr>
              <a:t>SO</a:t>
            </a:r>
            <a:r>
              <a:rPr lang="en-US" altLang="en-US" sz="2800" baseline="-25000">
                <a:solidFill>
                  <a:srgbClr val="0000FF"/>
                </a:solidFill>
                <a:latin typeface="+mn-lt"/>
              </a:rPr>
              <a:t>4</a:t>
            </a:r>
            <a:r>
              <a:rPr lang="en-US" altLang="en-US" sz="2800" baseline="30000">
                <a:solidFill>
                  <a:srgbClr val="0000FF"/>
                </a:solidFill>
                <a:latin typeface="+mn-lt"/>
              </a:rPr>
              <a:t>2-</a:t>
            </a:r>
          </a:p>
        </p:txBody>
      </p:sp>
      <p:sp>
        <p:nvSpPr>
          <p:cNvPr id="34828" name="Text Box 13"/>
          <p:cNvSpPr txBox="1">
            <a:spLocks noChangeArrowheads="1"/>
          </p:cNvSpPr>
          <p:nvPr/>
        </p:nvSpPr>
        <p:spPr bwMode="auto">
          <a:xfrm>
            <a:off x="3003041" y="4974837"/>
            <a:ext cx="24865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sz="2800">
                <a:latin typeface="+mn-lt"/>
              </a:rPr>
              <a:t>BaCl</a:t>
            </a:r>
            <a:r>
              <a:rPr lang="en-US" altLang="en-US" sz="2800" baseline="-25000">
                <a:latin typeface="+mn-lt"/>
              </a:rPr>
              <a:t>2</a:t>
            </a:r>
            <a:r>
              <a:rPr lang="en-US" altLang="en-US" sz="2800">
                <a:latin typeface="+mn-lt"/>
              </a:rPr>
              <a:t>   +   H</a:t>
            </a:r>
            <a:r>
              <a:rPr lang="en-US" altLang="en-US" sz="2800" baseline="-25000">
                <a:latin typeface="+mn-lt"/>
              </a:rPr>
              <a:t>2</a:t>
            </a:r>
            <a:r>
              <a:rPr lang="en-US" altLang="en-US" sz="2800">
                <a:latin typeface="+mn-lt"/>
              </a:rPr>
              <a:t>SO</a:t>
            </a:r>
            <a:r>
              <a:rPr lang="en-US" altLang="en-US" sz="2800" baseline="-25000">
                <a:latin typeface="+mn-lt"/>
              </a:rPr>
              <a:t>4</a:t>
            </a:r>
          </a:p>
        </p:txBody>
      </p:sp>
      <p:sp>
        <p:nvSpPr>
          <p:cNvPr id="34829" name="Text Box 14"/>
          <p:cNvSpPr txBox="1">
            <a:spLocks noChangeArrowheads="1"/>
          </p:cNvSpPr>
          <p:nvPr/>
        </p:nvSpPr>
        <p:spPr bwMode="auto">
          <a:xfrm>
            <a:off x="6628020" y="4973250"/>
            <a:ext cx="25074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sz="2800">
                <a:solidFill>
                  <a:srgbClr val="0000FF"/>
                </a:solidFill>
                <a:latin typeface="+mn-lt"/>
              </a:rPr>
              <a:t>BaSO</a:t>
            </a:r>
            <a:r>
              <a:rPr lang="en-US" altLang="en-US" sz="2800" baseline="-25000">
                <a:solidFill>
                  <a:srgbClr val="0000FF"/>
                </a:solidFill>
                <a:latin typeface="+mn-lt"/>
              </a:rPr>
              <a:t>4</a:t>
            </a:r>
            <a:r>
              <a:rPr lang="en-US" altLang="en-US" sz="2800">
                <a:solidFill>
                  <a:srgbClr val="0000FF"/>
                </a:solidFill>
                <a:latin typeface="+mn-lt"/>
              </a:rPr>
              <a:t> </a:t>
            </a:r>
            <a:r>
              <a:rPr lang="en-US" altLang="en-US" sz="2800">
                <a:latin typeface="+mn-lt"/>
              </a:rPr>
              <a:t> +    2 </a:t>
            </a:r>
            <a:r>
              <a:rPr lang="en-US" altLang="en-US" sz="2800">
                <a:solidFill>
                  <a:srgbClr val="FF0000"/>
                </a:solidFill>
                <a:latin typeface="+mn-lt"/>
              </a:rPr>
              <a:t>HCl</a:t>
            </a:r>
          </a:p>
        </p:txBody>
      </p:sp>
      <p:cxnSp>
        <p:nvCxnSpPr>
          <p:cNvPr id="3" name="Straight Arrow Connector 2"/>
          <p:cNvCxnSpPr/>
          <p:nvPr/>
        </p:nvCxnSpPr>
        <p:spPr>
          <a:xfrm flipV="1">
            <a:off x="5792301" y="2760452"/>
            <a:ext cx="833606" cy="15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570719" y="5248715"/>
            <a:ext cx="833606" cy="15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876327" y="4711598"/>
            <a:ext cx="6451311" cy="113607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96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B2E54B-8E3F-7446-8AB8-7A4E5F710C39}"/>
              </a:ext>
            </a:extLst>
          </p:cNvPr>
          <p:cNvSpPr>
            <a:spLocks noGrp="1"/>
          </p:cNvSpPr>
          <p:nvPr>
            <p:ph type="title"/>
          </p:nvPr>
        </p:nvSpPr>
        <p:spPr/>
        <p:txBody>
          <a:bodyPr>
            <a:normAutofit/>
          </a:bodyPr>
          <a:lstStyle/>
          <a:p>
            <a:r>
              <a:rPr lang="en-US" sz="4000" dirty="0">
                <a:latin typeface="+mn-lt"/>
              </a:rPr>
              <a:t>Stoichiometry of Chemical Reactions</a:t>
            </a:r>
          </a:p>
        </p:txBody>
      </p:sp>
      <p:sp>
        <p:nvSpPr>
          <p:cNvPr id="35843" name="Text Box 5"/>
          <p:cNvSpPr txBox="1">
            <a:spLocks noChangeArrowheads="1"/>
          </p:cNvSpPr>
          <p:nvPr/>
        </p:nvSpPr>
        <p:spPr bwMode="auto">
          <a:xfrm>
            <a:off x="838200" y="1587200"/>
            <a:ext cx="10515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You can use dimensional analysis…</a:t>
            </a:r>
          </a:p>
          <a:p>
            <a:pPr eaLnBrk="1" hangingPunct="1"/>
            <a:endParaRPr lang="en-US" altLang="en-US" dirty="0">
              <a:latin typeface="+mn-lt"/>
            </a:endParaRPr>
          </a:p>
          <a:p>
            <a:pPr algn="ctr" eaLnBrk="1" hangingPunct="1"/>
            <a:r>
              <a:rPr lang="en-US" altLang="en-US" dirty="0">
                <a:latin typeface="+mn-lt"/>
              </a:rPr>
              <a:t>Just like 1000 g = 1 kg</a:t>
            </a:r>
          </a:p>
        </p:txBody>
      </p:sp>
      <p:sp>
        <p:nvSpPr>
          <p:cNvPr id="35844" name="Text Box 8"/>
          <p:cNvSpPr txBox="1">
            <a:spLocks noChangeArrowheads="1"/>
          </p:cNvSpPr>
          <p:nvPr/>
        </p:nvSpPr>
        <p:spPr bwMode="auto">
          <a:xfrm>
            <a:off x="838200" y="3229182"/>
            <a:ext cx="9937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An amount of 6.48 mole of NH</a:t>
            </a:r>
            <a:r>
              <a:rPr lang="en-US" altLang="en-US" baseline="-25000" dirty="0">
                <a:latin typeface="+mn-lt"/>
              </a:rPr>
              <a:t>3</a:t>
            </a:r>
            <a:r>
              <a:rPr lang="en-US" altLang="en-US" dirty="0">
                <a:latin typeface="+mn-lt"/>
              </a:rPr>
              <a:t> reacts with how many moles of O</a:t>
            </a:r>
            <a:r>
              <a:rPr lang="en-US" altLang="en-US" baseline="-25000" dirty="0">
                <a:latin typeface="+mn-lt"/>
              </a:rPr>
              <a:t>2</a:t>
            </a:r>
            <a:r>
              <a:rPr lang="en-US" altLang="en-US" dirty="0">
                <a:latin typeface="+mn-lt"/>
              </a:rPr>
              <a:t>?</a:t>
            </a:r>
          </a:p>
        </p:txBody>
      </p:sp>
      <p:sp>
        <p:nvSpPr>
          <p:cNvPr id="35845" name="Text Box 9"/>
          <p:cNvSpPr txBox="1">
            <a:spLocks noChangeArrowheads="1"/>
          </p:cNvSpPr>
          <p:nvPr/>
        </p:nvSpPr>
        <p:spPr bwMode="auto">
          <a:xfrm>
            <a:off x="4624078" y="4624501"/>
            <a:ext cx="28216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5 </a:t>
            </a:r>
            <a:r>
              <a:rPr lang="en-US" altLang="en-US" dirty="0" err="1">
                <a:latin typeface="+mn-lt"/>
              </a:rPr>
              <a:t>mol</a:t>
            </a:r>
            <a:r>
              <a:rPr lang="en-US" altLang="en-US" dirty="0">
                <a:latin typeface="+mn-lt"/>
              </a:rPr>
              <a:t> O</a:t>
            </a:r>
            <a:r>
              <a:rPr lang="en-US" altLang="en-US" baseline="-25000" dirty="0">
                <a:latin typeface="+mn-lt"/>
              </a:rPr>
              <a:t>2</a:t>
            </a:r>
            <a:r>
              <a:rPr lang="en-US" altLang="en-US" dirty="0">
                <a:latin typeface="+mn-lt"/>
              </a:rPr>
              <a:t> = 4 </a:t>
            </a:r>
            <a:r>
              <a:rPr lang="en-US" altLang="en-US" dirty="0" err="1">
                <a:latin typeface="+mn-lt"/>
              </a:rPr>
              <a:t>mol</a:t>
            </a:r>
            <a:r>
              <a:rPr lang="en-US" altLang="en-US" dirty="0">
                <a:latin typeface="+mn-lt"/>
              </a:rPr>
              <a:t> NH</a:t>
            </a:r>
            <a:r>
              <a:rPr lang="en-US" altLang="en-US" baseline="-25000" dirty="0">
                <a:latin typeface="+mn-lt"/>
              </a:rPr>
              <a:t>3</a:t>
            </a:r>
          </a:p>
        </p:txBody>
      </p:sp>
      <p:grpSp>
        <p:nvGrpSpPr>
          <p:cNvPr id="35846" name="Group 15"/>
          <p:cNvGrpSpPr>
            <a:grpSpLocks/>
          </p:cNvGrpSpPr>
          <p:nvPr/>
        </p:nvGrpSpPr>
        <p:grpSpPr bwMode="auto">
          <a:xfrm>
            <a:off x="2757488" y="5283236"/>
            <a:ext cx="6661148" cy="830263"/>
            <a:chOff x="422" y="3485"/>
            <a:chExt cx="4196" cy="523"/>
          </a:xfrm>
        </p:grpSpPr>
        <p:sp>
          <p:nvSpPr>
            <p:cNvPr id="35851" name="Text Box 10"/>
            <p:cNvSpPr txBox="1">
              <a:spLocks noChangeArrowheads="1"/>
            </p:cNvSpPr>
            <p:nvPr/>
          </p:nvSpPr>
          <p:spPr bwMode="auto">
            <a:xfrm>
              <a:off x="422" y="3581"/>
              <a:ext cx="143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6.48 </a:t>
              </a:r>
              <a:r>
                <a:rPr lang="en-US" altLang="en-US" dirty="0" err="1">
                  <a:latin typeface="+mn-lt"/>
                </a:rPr>
                <a:t>mol</a:t>
              </a:r>
              <a:r>
                <a:rPr lang="en-US" altLang="en-US" dirty="0">
                  <a:latin typeface="+mn-lt"/>
                </a:rPr>
                <a:t> NH</a:t>
              </a:r>
              <a:r>
                <a:rPr lang="en-US" altLang="en-US" baseline="-25000" dirty="0">
                  <a:latin typeface="+mn-lt"/>
                </a:rPr>
                <a:t>3</a:t>
              </a:r>
              <a:r>
                <a:rPr lang="en-US" altLang="en-US" dirty="0">
                  <a:latin typeface="+mn-lt"/>
                </a:rPr>
                <a:t>   X </a:t>
              </a:r>
            </a:p>
          </p:txBody>
        </p:sp>
        <p:grpSp>
          <p:nvGrpSpPr>
            <p:cNvPr id="35852" name="Group 13"/>
            <p:cNvGrpSpPr>
              <a:grpSpLocks/>
            </p:cNvGrpSpPr>
            <p:nvPr/>
          </p:nvGrpSpPr>
          <p:grpSpPr bwMode="auto">
            <a:xfrm>
              <a:off x="1815" y="3485"/>
              <a:ext cx="1152" cy="523"/>
              <a:chOff x="2343" y="3485"/>
              <a:chExt cx="1152" cy="523"/>
            </a:xfrm>
          </p:grpSpPr>
          <p:sp>
            <p:nvSpPr>
              <p:cNvPr id="35854" name="Text Box 11"/>
              <p:cNvSpPr txBox="1">
                <a:spLocks noChangeArrowheads="1"/>
              </p:cNvSpPr>
              <p:nvPr/>
            </p:nvSpPr>
            <p:spPr bwMode="auto">
              <a:xfrm>
                <a:off x="2538" y="3485"/>
                <a:ext cx="914"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5 </a:t>
                </a:r>
                <a:r>
                  <a:rPr lang="en-US" altLang="en-US" dirty="0" err="1">
                    <a:latin typeface="+mn-lt"/>
                  </a:rPr>
                  <a:t>mol</a:t>
                </a:r>
                <a:r>
                  <a:rPr lang="en-US" altLang="en-US" dirty="0">
                    <a:latin typeface="+mn-lt"/>
                  </a:rPr>
                  <a:t> O</a:t>
                </a:r>
                <a:r>
                  <a:rPr lang="en-US" altLang="en-US" baseline="-25000" dirty="0">
                    <a:latin typeface="+mn-lt"/>
                  </a:rPr>
                  <a:t>2</a:t>
                </a:r>
              </a:p>
              <a:p>
                <a:pPr eaLnBrk="1" hangingPunct="1"/>
                <a:r>
                  <a:rPr lang="en-US" altLang="en-US" dirty="0">
                    <a:latin typeface="+mn-lt"/>
                  </a:rPr>
                  <a:t>4 </a:t>
                </a:r>
                <a:r>
                  <a:rPr lang="en-US" altLang="en-US" dirty="0" err="1">
                    <a:latin typeface="+mn-lt"/>
                  </a:rPr>
                  <a:t>mol</a:t>
                </a:r>
                <a:r>
                  <a:rPr lang="en-US" altLang="en-US" dirty="0">
                    <a:latin typeface="+mn-lt"/>
                  </a:rPr>
                  <a:t> NH</a:t>
                </a:r>
                <a:r>
                  <a:rPr lang="en-US" altLang="en-US" baseline="-25000" dirty="0">
                    <a:latin typeface="+mn-lt"/>
                  </a:rPr>
                  <a:t>3</a:t>
                </a:r>
              </a:p>
            </p:txBody>
          </p:sp>
          <p:sp>
            <p:nvSpPr>
              <p:cNvPr id="35855" name="Line 12"/>
              <p:cNvSpPr>
                <a:spLocks noChangeShapeType="1"/>
              </p:cNvSpPr>
              <p:nvPr/>
            </p:nvSpPr>
            <p:spPr bwMode="auto">
              <a:xfrm>
                <a:off x="2343" y="3752"/>
                <a:ext cx="115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p>
            </p:txBody>
          </p:sp>
        </p:grpSp>
        <p:sp>
          <p:nvSpPr>
            <p:cNvPr id="35853" name="Text Box 14"/>
            <p:cNvSpPr txBox="1">
              <a:spLocks noChangeArrowheads="1"/>
            </p:cNvSpPr>
            <p:nvPr/>
          </p:nvSpPr>
          <p:spPr bwMode="auto">
            <a:xfrm>
              <a:off x="3264" y="3600"/>
              <a:ext cx="135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     8.10 </a:t>
              </a:r>
              <a:r>
                <a:rPr lang="en-US" altLang="en-US" dirty="0" err="1">
                  <a:latin typeface="+mn-lt"/>
                </a:rPr>
                <a:t>mol</a:t>
              </a:r>
              <a:r>
                <a:rPr lang="en-US" altLang="en-US" dirty="0">
                  <a:latin typeface="+mn-lt"/>
                </a:rPr>
                <a:t> O</a:t>
              </a:r>
              <a:r>
                <a:rPr lang="en-US" altLang="en-US" baseline="-25000" dirty="0">
                  <a:latin typeface="+mn-lt"/>
                </a:rPr>
                <a:t>2</a:t>
              </a:r>
            </a:p>
          </p:txBody>
        </p:sp>
      </p:grpSp>
      <p:grpSp>
        <p:nvGrpSpPr>
          <p:cNvPr id="35847" name="Group 17"/>
          <p:cNvGrpSpPr>
            <a:grpSpLocks/>
          </p:cNvGrpSpPr>
          <p:nvPr/>
        </p:nvGrpSpPr>
        <p:grpSpPr bwMode="auto">
          <a:xfrm>
            <a:off x="3040856" y="3885628"/>
            <a:ext cx="6110288" cy="523876"/>
            <a:chOff x="614" y="1920"/>
            <a:chExt cx="3849" cy="330"/>
          </a:xfrm>
        </p:grpSpPr>
        <p:sp>
          <p:nvSpPr>
            <p:cNvPr id="35848" name="Text Box 6"/>
            <p:cNvSpPr txBox="1">
              <a:spLocks noChangeArrowheads="1"/>
            </p:cNvSpPr>
            <p:nvPr/>
          </p:nvSpPr>
          <p:spPr bwMode="auto">
            <a:xfrm>
              <a:off x="614" y="1920"/>
              <a:ext cx="146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sz="2800" dirty="0">
                  <a:latin typeface="+mn-lt"/>
                </a:rPr>
                <a:t>4 NH</a:t>
              </a:r>
              <a:r>
                <a:rPr lang="en-US" altLang="en-US" sz="2800" baseline="-25000" dirty="0">
                  <a:latin typeface="+mn-lt"/>
                </a:rPr>
                <a:t>3</a:t>
              </a:r>
              <a:r>
                <a:rPr lang="en-US" altLang="en-US" sz="2800" dirty="0">
                  <a:latin typeface="+mn-lt"/>
                </a:rPr>
                <a:t>   +   5 O</a:t>
              </a:r>
              <a:r>
                <a:rPr lang="en-US" altLang="en-US" sz="2800" baseline="-25000" dirty="0">
                  <a:latin typeface="+mn-lt"/>
                </a:rPr>
                <a:t>2</a:t>
              </a:r>
            </a:p>
          </p:txBody>
        </p:sp>
        <p:sp>
          <p:nvSpPr>
            <p:cNvPr id="35849" name="Text Box 7"/>
            <p:cNvSpPr txBox="1">
              <a:spLocks noChangeArrowheads="1"/>
            </p:cNvSpPr>
            <p:nvPr/>
          </p:nvSpPr>
          <p:spPr bwMode="auto">
            <a:xfrm>
              <a:off x="2928" y="1920"/>
              <a:ext cx="153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sz="2800" dirty="0">
                  <a:latin typeface="+mn-lt"/>
                </a:rPr>
                <a:t>4 NO   +   6 H</a:t>
              </a:r>
              <a:r>
                <a:rPr lang="en-US" altLang="en-US" sz="2800" baseline="-25000" dirty="0">
                  <a:latin typeface="+mn-lt"/>
                </a:rPr>
                <a:t>2</a:t>
              </a:r>
              <a:r>
                <a:rPr lang="en-US" altLang="en-US" sz="2800" dirty="0">
                  <a:latin typeface="+mn-lt"/>
                </a:rPr>
                <a:t>O</a:t>
              </a:r>
            </a:p>
          </p:txBody>
        </p:sp>
        <p:sp>
          <p:nvSpPr>
            <p:cNvPr id="35850" name="AutoShape 16"/>
            <p:cNvSpPr>
              <a:spLocks noChangeArrowheads="1"/>
            </p:cNvSpPr>
            <p:nvPr/>
          </p:nvSpPr>
          <p:spPr bwMode="auto">
            <a:xfrm>
              <a:off x="2264" y="2036"/>
              <a:ext cx="472" cy="56"/>
            </a:xfrm>
            <a:prstGeom prst="rightArrow">
              <a:avLst>
                <a:gd name="adj1" fmla="val 50000"/>
                <a:gd name="adj2" fmla="val 210714"/>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endParaRPr lang="en-US" altLang="en-US" sz="2800">
                <a:latin typeface="+mn-lt"/>
              </a:endParaRPr>
            </a:p>
          </p:txBody>
        </p:sp>
      </p:grpSp>
    </p:spTree>
    <p:extLst>
      <p:ext uri="{BB962C8B-B14F-4D97-AF65-F5344CB8AC3E}">
        <p14:creationId xmlns:p14="http://schemas.microsoft.com/office/powerpoint/2010/main" val="726375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4"/>
          <p:cNvSpPr txBox="1">
            <a:spLocks noChangeArrowheads="1"/>
          </p:cNvSpPr>
          <p:nvPr/>
        </p:nvSpPr>
        <p:spPr bwMode="auto">
          <a:xfrm>
            <a:off x="838200" y="1558212"/>
            <a:ext cx="37652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Using the following reaction:</a:t>
            </a:r>
          </a:p>
        </p:txBody>
      </p:sp>
      <p:sp>
        <p:nvSpPr>
          <p:cNvPr id="36868" name="Text Box 6"/>
          <p:cNvSpPr txBox="1">
            <a:spLocks noChangeArrowheads="1"/>
          </p:cNvSpPr>
          <p:nvPr/>
        </p:nvSpPr>
        <p:spPr bwMode="auto">
          <a:xfrm>
            <a:off x="3127376" y="2122594"/>
            <a:ext cx="23214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sz="2800">
                <a:latin typeface="+mn-lt"/>
              </a:rPr>
              <a:t>4 NH</a:t>
            </a:r>
            <a:r>
              <a:rPr lang="en-US" altLang="en-US" sz="2800" baseline="-25000">
                <a:latin typeface="+mn-lt"/>
              </a:rPr>
              <a:t>3</a:t>
            </a:r>
            <a:r>
              <a:rPr lang="en-US" altLang="en-US" sz="2800">
                <a:latin typeface="+mn-lt"/>
              </a:rPr>
              <a:t>   +   5 O</a:t>
            </a:r>
            <a:r>
              <a:rPr lang="en-US" altLang="en-US" sz="2800" baseline="-25000">
                <a:latin typeface="+mn-lt"/>
              </a:rPr>
              <a:t>2</a:t>
            </a:r>
          </a:p>
        </p:txBody>
      </p:sp>
      <p:sp>
        <p:nvSpPr>
          <p:cNvPr id="36869" name="Text Box 7"/>
          <p:cNvSpPr txBox="1">
            <a:spLocks noChangeArrowheads="1"/>
          </p:cNvSpPr>
          <p:nvPr/>
        </p:nvSpPr>
        <p:spPr bwMode="auto">
          <a:xfrm>
            <a:off x="6800850" y="2122594"/>
            <a:ext cx="24368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sz="2800">
                <a:latin typeface="+mn-lt"/>
              </a:rPr>
              <a:t>4 NO   +   6 H</a:t>
            </a:r>
            <a:r>
              <a:rPr lang="en-US" altLang="en-US" sz="2800" baseline="-25000">
                <a:latin typeface="+mn-lt"/>
              </a:rPr>
              <a:t>2</a:t>
            </a:r>
            <a:r>
              <a:rPr lang="en-US" altLang="en-US" sz="2800">
                <a:latin typeface="+mn-lt"/>
              </a:rPr>
              <a:t>O</a:t>
            </a:r>
          </a:p>
        </p:txBody>
      </p:sp>
      <p:sp>
        <p:nvSpPr>
          <p:cNvPr id="36870" name="AutoShape 8"/>
          <p:cNvSpPr>
            <a:spLocks noChangeArrowheads="1"/>
          </p:cNvSpPr>
          <p:nvPr/>
        </p:nvSpPr>
        <p:spPr bwMode="auto">
          <a:xfrm>
            <a:off x="5746750" y="2306744"/>
            <a:ext cx="749300" cy="88900"/>
          </a:xfrm>
          <a:prstGeom prst="rightArrow">
            <a:avLst>
              <a:gd name="adj1" fmla="val 50000"/>
              <a:gd name="adj2" fmla="val 210714"/>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endParaRPr lang="en-US" altLang="en-US" sz="2800">
              <a:latin typeface="+mn-lt"/>
            </a:endParaRPr>
          </a:p>
        </p:txBody>
      </p:sp>
      <p:sp>
        <p:nvSpPr>
          <p:cNvPr id="36871" name="Text Box 9"/>
          <p:cNvSpPr txBox="1">
            <a:spLocks noChangeArrowheads="1"/>
          </p:cNvSpPr>
          <p:nvPr/>
        </p:nvSpPr>
        <p:spPr bwMode="auto">
          <a:xfrm>
            <a:off x="838200" y="2875521"/>
            <a:ext cx="59845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How much H</a:t>
            </a:r>
            <a:r>
              <a:rPr lang="en-US" altLang="en-US" baseline="-25000" dirty="0">
                <a:latin typeface="+mn-lt"/>
              </a:rPr>
              <a:t>2</a:t>
            </a:r>
            <a:r>
              <a:rPr lang="en-US" altLang="en-US" dirty="0">
                <a:latin typeface="+mn-lt"/>
              </a:rPr>
              <a:t>O will be formed from 5.44 g O</a:t>
            </a:r>
            <a:r>
              <a:rPr lang="en-US" altLang="en-US" baseline="-25000" dirty="0">
                <a:latin typeface="+mn-lt"/>
              </a:rPr>
              <a:t>2</a:t>
            </a:r>
            <a:r>
              <a:rPr lang="en-US" altLang="en-US" dirty="0">
                <a:latin typeface="+mn-lt"/>
              </a:rPr>
              <a:t>?</a:t>
            </a:r>
          </a:p>
        </p:txBody>
      </p:sp>
      <p:sp>
        <p:nvSpPr>
          <p:cNvPr id="36872" name="Text Box 10"/>
          <p:cNvSpPr txBox="1">
            <a:spLocks noChangeArrowheads="1"/>
          </p:cNvSpPr>
          <p:nvPr/>
        </p:nvSpPr>
        <p:spPr bwMode="auto">
          <a:xfrm>
            <a:off x="841036" y="3290732"/>
            <a:ext cx="452931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Strategy:  </a:t>
            </a:r>
          </a:p>
          <a:p>
            <a:pPr eaLnBrk="1" hangingPunct="1"/>
            <a:r>
              <a:rPr lang="en-US" altLang="en-US" dirty="0">
                <a:latin typeface="+mn-lt"/>
              </a:rPr>
              <a:t>	convert g O</a:t>
            </a:r>
            <a:r>
              <a:rPr lang="en-US" altLang="en-US" baseline="-25000" dirty="0">
                <a:latin typeface="+mn-lt"/>
              </a:rPr>
              <a:t>2</a:t>
            </a:r>
            <a:r>
              <a:rPr lang="en-US" altLang="en-US" dirty="0">
                <a:latin typeface="+mn-lt"/>
              </a:rPr>
              <a:t> to </a:t>
            </a:r>
            <a:r>
              <a:rPr lang="en-US" altLang="en-US" dirty="0" err="1">
                <a:latin typeface="+mn-lt"/>
              </a:rPr>
              <a:t>mol</a:t>
            </a:r>
            <a:r>
              <a:rPr lang="en-US" altLang="en-US" dirty="0">
                <a:latin typeface="+mn-lt"/>
              </a:rPr>
              <a:t> O</a:t>
            </a:r>
            <a:r>
              <a:rPr lang="en-US" altLang="en-US" baseline="-25000" dirty="0">
                <a:latin typeface="+mn-lt"/>
              </a:rPr>
              <a:t>2</a:t>
            </a:r>
            <a:r>
              <a:rPr lang="en-US" altLang="en-US" dirty="0">
                <a:latin typeface="+mn-lt"/>
              </a:rPr>
              <a:t>,</a:t>
            </a:r>
          </a:p>
          <a:p>
            <a:pPr eaLnBrk="1" hangingPunct="1"/>
            <a:r>
              <a:rPr lang="en-US" altLang="en-US" dirty="0">
                <a:latin typeface="+mn-lt"/>
              </a:rPr>
              <a:t>	then </a:t>
            </a:r>
            <a:r>
              <a:rPr lang="en-US" altLang="en-US" dirty="0" err="1">
                <a:latin typeface="+mn-lt"/>
              </a:rPr>
              <a:t>mol</a:t>
            </a:r>
            <a:r>
              <a:rPr lang="en-US" altLang="en-US" dirty="0">
                <a:latin typeface="+mn-lt"/>
              </a:rPr>
              <a:t> O</a:t>
            </a:r>
            <a:r>
              <a:rPr lang="en-US" altLang="en-US" baseline="-25000" dirty="0">
                <a:latin typeface="+mn-lt"/>
              </a:rPr>
              <a:t>2</a:t>
            </a:r>
            <a:r>
              <a:rPr lang="en-US" altLang="en-US" dirty="0">
                <a:latin typeface="+mn-lt"/>
              </a:rPr>
              <a:t> to </a:t>
            </a:r>
            <a:r>
              <a:rPr lang="en-US" altLang="en-US" dirty="0" err="1">
                <a:latin typeface="+mn-lt"/>
              </a:rPr>
              <a:t>mol</a:t>
            </a:r>
            <a:r>
              <a:rPr lang="en-US" altLang="en-US" dirty="0">
                <a:latin typeface="+mn-lt"/>
              </a:rPr>
              <a:t> H</a:t>
            </a:r>
            <a:r>
              <a:rPr lang="en-US" altLang="en-US" baseline="-25000" dirty="0">
                <a:latin typeface="+mn-lt"/>
              </a:rPr>
              <a:t>2</a:t>
            </a:r>
            <a:r>
              <a:rPr lang="en-US" altLang="en-US" dirty="0">
                <a:latin typeface="+mn-lt"/>
              </a:rPr>
              <a:t>O,</a:t>
            </a:r>
          </a:p>
          <a:p>
            <a:pPr eaLnBrk="1" hangingPunct="1"/>
            <a:r>
              <a:rPr lang="en-US" altLang="en-US" dirty="0">
                <a:latin typeface="+mn-lt"/>
              </a:rPr>
              <a:t>	and then </a:t>
            </a:r>
            <a:r>
              <a:rPr lang="en-US" altLang="en-US" dirty="0" err="1">
                <a:latin typeface="+mn-lt"/>
              </a:rPr>
              <a:t>mol</a:t>
            </a:r>
            <a:r>
              <a:rPr lang="en-US" altLang="en-US" dirty="0">
                <a:latin typeface="+mn-lt"/>
              </a:rPr>
              <a:t> H</a:t>
            </a:r>
            <a:r>
              <a:rPr lang="en-US" altLang="en-US" baseline="-25000" dirty="0">
                <a:latin typeface="+mn-lt"/>
              </a:rPr>
              <a:t>2</a:t>
            </a:r>
            <a:r>
              <a:rPr lang="en-US" altLang="en-US" dirty="0">
                <a:latin typeface="+mn-lt"/>
              </a:rPr>
              <a:t>O to g H</a:t>
            </a:r>
            <a:r>
              <a:rPr lang="en-US" altLang="en-US" baseline="-25000" dirty="0">
                <a:latin typeface="+mn-lt"/>
              </a:rPr>
              <a:t>2</a:t>
            </a:r>
            <a:r>
              <a:rPr lang="en-US" altLang="en-US" dirty="0">
                <a:latin typeface="+mn-lt"/>
              </a:rPr>
              <a:t>O.</a:t>
            </a:r>
          </a:p>
        </p:txBody>
      </p:sp>
      <p:sp>
        <p:nvSpPr>
          <p:cNvPr id="36873" name="Text Box 11"/>
          <p:cNvSpPr txBox="1">
            <a:spLocks noChangeArrowheads="1"/>
          </p:cNvSpPr>
          <p:nvPr/>
        </p:nvSpPr>
        <p:spPr bwMode="auto">
          <a:xfrm>
            <a:off x="1425389" y="5352130"/>
            <a:ext cx="13179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5.44 g O</a:t>
            </a:r>
            <a:r>
              <a:rPr lang="en-US" altLang="en-US" baseline="-25000" dirty="0">
                <a:latin typeface="+mn-lt"/>
              </a:rPr>
              <a:t>2</a:t>
            </a:r>
          </a:p>
        </p:txBody>
      </p:sp>
      <p:grpSp>
        <p:nvGrpSpPr>
          <p:cNvPr id="36874" name="Group 16"/>
          <p:cNvGrpSpPr>
            <a:grpSpLocks/>
          </p:cNvGrpSpPr>
          <p:nvPr/>
        </p:nvGrpSpPr>
        <p:grpSpPr bwMode="auto">
          <a:xfrm>
            <a:off x="7537264" y="5169571"/>
            <a:ext cx="1752600" cy="830263"/>
            <a:chOff x="3840" y="3581"/>
            <a:chExt cx="1104" cy="523"/>
          </a:xfrm>
        </p:grpSpPr>
        <p:sp>
          <p:nvSpPr>
            <p:cNvPr id="36885" name="Text Box 14"/>
            <p:cNvSpPr txBox="1">
              <a:spLocks noChangeArrowheads="1"/>
            </p:cNvSpPr>
            <p:nvPr/>
          </p:nvSpPr>
          <p:spPr bwMode="auto">
            <a:xfrm>
              <a:off x="3934" y="3581"/>
              <a:ext cx="917"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algn="ctr" eaLnBrk="1" hangingPunct="1"/>
              <a:r>
                <a:rPr lang="en-US" altLang="en-US">
                  <a:latin typeface="+mn-lt"/>
                </a:rPr>
                <a:t>18 g H</a:t>
              </a:r>
              <a:r>
                <a:rPr lang="en-US" altLang="en-US" baseline="-25000">
                  <a:latin typeface="+mn-lt"/>
                </a:rPr>
                <a:t>2</a:t>
              </a:r>
              <a:r>
                <a:rPr lang="en-US" altLang="en-US">
                  <a:latin typeface="+mn-lt"/>
                </a:rPr>
                <a:t>O</a:t>
              </a:r>
            </a:p>
            <a:p>
              <a:pPr algn="ctr" eaLnBrk="1" hangingPunct="1"/>
              <a:r>
                <a:rPr lang="en-US" altLang="en-US">
                  <a:latin typeface="+mn-lt"/>
                </a:rPr>
                <a:t>1 mol H</a:t>
              </a:r>
              <a:r>
                <a:rPr lang="en-US" altLang="en-US" baseline="-25000">
                  <a:latin typeface="+mn-lt"/>
                </a:rPr>
                <a:t>2</a:t>
              </a:r>
              <a:r>
                <a:rPr lang="en-US" altLang="en-US">
                  <a:latin typeface="+mn-lt"/>
                </a:rPr>
                <a:t>O</a:t>
              </a:r>
            </a:p>
          </p:txBody>
        </p:sp>
        <p:sp>
          <p:nvSpPr>
            <p:cNvPr id="36886" name="Line 15"/>
            <p:cNvSpPr>
              <a:spLocks noChangeShapeType="1"/>
            </p:cNvSpPr>
            <p:nvPr/>
          </p:nvSpPr>
          <p:spPr bwMode="auto">
            <a:xfrm>
              <a:off x="3840" y="3840"/>
              <a:ext cx="110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p>
          </p:txBody>
        </p:sp>
      </p:grpSp>
      <p:grpSp>
        <p:nvGrpSpPr>
          <p:cNvPr id="36875" name="Group 20"/>
          <p:cNvGrpSpPr>
            <a:grpSpLocks/>
          </p:cNvGrpSpPr>
          <p:nvPr/>
        </p:nvGrpSpPr>
        <p:grpSpPr bwMode="auto">
          <a:xfrm>
            <a:off x="5317939" y="5169571"/>
            <a:ext cx="1828800" cy="830263"/>
            <a:chOff x="2688" y="2909"/>
            <a:chExt cx="1152" cy="523"/>
          </a:xfrm>
        </p:grpSpPr>
        <p:sp>
          <p:nvSpPr>
            <p:cNvPr id="36883" name="Text Box 13"/>
            <p:cNvSpPr txBox="1">
              <a:spLocks noChangeArrowheads="1"/>
            </p:cNvSpPr>
            <p:nvPr/>
          </p:nvSpPr>
          <p:spPr bwMode="auto">
            <a:xfrm>
              <a:off x="2805" y="2909"/>
              <a:ext cx="917"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algn="ctr" eaLnBrk="1" hangingPunct="1"/>
              <a:r>
                <a:rPr lang="en-US" altLang="en-US" dirty="0">
                  <a:latin typeface="+mn-lt"/>
                </a:rPr>
                <a:t>6 </a:t>
              </a:r>
              <a:r>
                <a:rPr lang="en-US" altLang="en-US" dirty="0" err="1">
                  <a:latin typeface="+mn-lt"/>
                </a:rPr>
                <a:t>mol</a:t>
              </a:r>
              <a:r>
                <a:rPr lang="en-US" altLang="en-US" dirty="0">
                  <a:latin typeface="+mn-lt"/>
                </a:rPr>
                <a:t> H</a:t>
              </a:r>
              <a:r>
                <a:rPr lang="en-US" altLang="en-US" baseline="-25000" dirty="0">
                  <a:latin typeface="+mn-lt"/>
                </a:rPr>
                <a:t>2</a:t>
              </a:r>
              <a:r>
                <a:rPr lang="en-US" altLang="en-US" dirty="0">
                  <a:latin typeface="+mn-lt"/>
                </a:rPr>
                <a:t>O</a:t>
              </a:r>
            </a:p>
            <a:p>
              <a:pPr algn="ctr" eaLnBrk="1" hangingPunct="1"/>
              <a:r>
                <a:rPr lang="en-US" altLang="en-US" dirty="0">
                  <a:latin typeface="+mn-lt"/>
                </a:rPr>
                <a:t>5 </a:t>
              </a:r>
              <a:r>
                <a:rPr lang="en-US" altLang="en-US" dirty="0" err="1">
                  <a:latin typeface="+mn-lt"/>
                </a:rPr>
                <a:t>mol</a:t>
              </a:r>
              <a:r>
                <a:rPr lang="en-US" altLang="en-US" dirty="0">
                  <a:latin typeface="+mn-lt"/>
                </a:rPr>
                <a:t> O</a:t>
              </a:r>
              <a:r>
                <a:rPr lang="en-US" altLang="en-US" baseline="-25000" dirty="0">
                  <a:latin typeface="+mn-lt"/>
                </a:rPr>
                <a:t>2</a:t>
              </a:r>
            </a:p>
          </p:txBody>
        </p:sp>
        <p:sp>
          <p:nvSpPr>
            <p:cNvPr id="36884" name="Line 17"/>
            <p:cNvSpPr>
              <a:spLocks noChangeShapeType="1"/>
            </p:cNvSpPr>
            <p:nvPr/>
          </p:nvSpPr>
          <p:spPr bwMode="auto">
            <a:xfrm>
              <a:off x="2688" y="3168"/>
              <a:ext cx="115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p>
          </p:txBody>
        </p:sp>
      </p:grpSp>
      <p:grpSp>
        <p:nvGrpSpPr>
          <p:cNvPr id="36876" name="Group 19"/>
          <p:cNvGrpSpPr>
            <a:grpSpLocks/>
          </p:cNvGrpSpPr>
          <p:nvPr/>
        </p:nvGrpSpPr>
        <p:grpSpPr bwMode="auto">
          <a:xfrm>
            <a:off x="3403414" y="5169571"/>
            <a:ext cx="1524000" cy="830263"/>
            <a:chOff x="1584" y="2957"/>
            <a:chExt cx="960" cy="523"/>
          </a:xfrm>
        </p:grpSpPr>
        <p:sp>
          <p:nvSpPr>
            <p:cNvPr id="36881" name="Text Box 12"/>
            <p:cNvSpPr txBox="1">
              <a:spLocks noChangeArrowheads="1"/>
            </p:cNvSpPr>
            <p:nvPr/>
          </p:nvSpPr>
          <p:spPr bwMode="auto">
            <a:xfrm>
              <a:off x="1666" y="2957"/>
              <a:ext cx="796"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algn="ctr" eaLnBrk="1" hangingPunct="1"/>
              <a:r>
                <a:rPr lang="en-US" altLang="en-US">
                  <a:latin typeface="+mn-lt"/>
                </a:rPr>
                <a:t>1 mol O</a:t>
              </a:r>
              <a:r>
                <a:rPr lang="en-US" altLang="en-US" baseline="-25000">
                  <a:latin typeface="+mn-lt"/>
                </a:rPr>
                <a:t>2</a:t>
              </a:r>
            </a:p>
            <a:p>
              <a:pPr algn="ctr" eaLnBrk="1" hangingPunct="1"/>
              <a:r>
                <a:rPr lang="en-US" altLang="en-US">
                  <a:latin typeface="+mn-lt"/>
                </a:rPr>
                <a:t>32 g O</a:t>
              </a:r>
              <a:r>
                <a:rPr lang="en-US" altLang="en-US" baseline="-25000">
                  <a:latin typeface="+mn-lt"/>
                </a:rPr>
                <a:t>2</a:t>
              </a:r>
            </a:p>
          </p:txBody>
        </p:sp>
        <p:sp>
          <p:nvSpPr>
            <p:cNvPr id="36882" name="Line 18"/>
            <p:cNvSpPr>
              <a:spLocks noChangeShapeType="1"/>
            </p:cNvSpPr>
            <p:nvPr/>
          </p:nvSpPr>
          <p:spPr bwMode="auto">
            <a:xfrm>
              <a:off x="1584" y="3216"/>
              <a:ext cx="96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p>
          </p:txBody>
        </p:sp>
      </p:grpSp>
      <p:sp>
        <p:nvSpPr>
          <p:cNvPr id="36877" name="Text Box 21"/>
          <p:cNvSpPr txBox="1">
            <a:spLocks noChangeArrowheads="1"/>
          </p:cNvSpPr>
          <p:nvPr/>
        </p:nvSpPr>
        <p:spPr bwMode="auto">
          <a:xfrm>
            <a:off x="3027177" y="5352130"/>
            <a:ext cx="3177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x</a:t>
            </a:r>
          </a:p>
        </p:txBody>
      </p:sp>
      <p:sp>
        <p:nvSpPr>
          <p:cNvPr id="36878" name="Text Box 22"/>
          <p:cNvSpPr txBox="1">
            <a:spLocks noChangeArrowheads="1"/>
          </p:cNvSpPr>
          <p:nvPr/>
        </p:nvSpPr>
        <p:spPr bwMode="auto">
          <a:xfrm>
            <a:off x="4941702" y="5352130"/>
            <a:ext cx="3177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x</a:t>
            </a:r>
          </a:p>
        </p:txBody>
      </p:sp>
      <p:sp>
        <p:nvSpPr>
          <p:cNvPr id="36879" name="Text Box 23"/>
          <p:cNvSpPr txBox="1">
            <a:spLocks noChangeArrowheads="1"/>
          </p:cNvSpPr>
          <p:nvPr/>
        </p:nvSpPr>
        <p:spPr bwMode="auto">
          <a:xfrm>
            <a:off x="7159439" y="5352130"/>
            <a:ext cx="3177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x</a:t>
            </a:r>
          </a:p>
        </p:txBody>
      </p:sp>
      <p:sp>
        <p:nvSpPr>
          <p:cNvPr id="36880" name="Text Box 24"/>
          <p:cNvSpPr txBox="1">
            <a:spLocks noChangeArrowheads="1"/>
          </p:cNvSpPr>
          <p:nvPr/>
        </p:nvSpPr>
        <p:spPr bwMode="auto">
          <a:xfrm>
            <a:off x="9372385" y="5322174"/>
            <a:ext cx="17331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 3.67 g H</a:t>
            </a:r>
            <a:r>
              <a:rPr lang="en-US" altLang="en-US" baseline="-25000" dirty="0">
                <a:latin typeface="+mn-lt"/>
              </a:rPr>
              <a:t>2</a:t>
            </a:r>
            <a:r>
              <a:rPr lang="en-US" altLang="en-US" dirty="0">
                <a:latin typeface="+mn-lt"/>
              </a:rPr>
              <a:t>O</a:t>
            </a:r>
          </a:p>
        </p:txBody>
      </p:sp>
      <p:sp>
        <p:nvSpPr>
          <p:cNvPr id="23" name="Title 3">
            <a:extLst>
              <a:ext uri="{FF2B5EF4-FFF2-40B4-BE49-F238E27FC236}">
                <a16:creationId xmlns:a16="http://schemas.microsoft.com/office/drawing/2014/main" id="{E528A143-7AC0-DA43-9CCB-636DC41B80DF}"/>
              </a:ext>
            </a:extLst>
          </p:cNvPr>
          <p:cNvSpPr>
            <a:spLocks noGrp="1"/>
          </p:cNvSpPr>
          <p:nvPr>
            <p:ph type="title"/>
          </p:nvPr>
        </p:nvSpPr>
        <p:spPr/>
        <p:txBody>
          <a:bodyPr>
            <a:normAutofit/>
          </a:bodyPr>
          <a:lstStyle/>
          <a:p>
            <a:r>
              <a:rPr lang="en-US" sz="4000" dirty="0">
                <a:latin typeface="+mn-lt"/>
              </a:rPr>
              <a:t>Stoichiometry of Chemical Reactions</a:t>
            </a:r>
          </a:p>
        </p:txBody>
      </p:sp>
    </p:spTree>
    <p:extLst>
      <p:ext uri="{BB962C8B-B14F-4D97-AF65-F5344CB8AC3E}">
        <p14:creationId xmlns:p14="http://schemas.microsoft.com/office/powerpoint/2010/main" val="1899962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4"/>
          <p:cNvSpPr txBox="1">
            <a:spLocks noChangeArrowheads="1"/>
          </p:cNvSpPr>
          <p:nvPr/>
        </p:nvSpPr>
        <p:spPr bwMode="auto">
          <a:xfrm>
            <a:off x="838200" y="1575002"/>
            <a:ext cx="10515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Nitric acid forms when nitrogen dioxide reacts with water, giving nitrogen monoxide as a byproduct.  How much nitrogen dioxide is needed to </a:t>
            </a:r>
            <a:br>
              <a:rPr lang="en-US" altLang="en-US" dirty="0">
                <a:latin typeface="+mn-lt"/>
              </a:rPr>
            </a:br>
            <a:r>
              <a:rPr lang="en-US" altLang="en-US" dirty="0">
                <a:latin typeface="+mn-lt"/>
              </a:rPr>
              <a:t>produce each kg of nitric acid?</a:t>
            </a:r>
          </a:p>
        </p:txBody>
      </p:sp>
      <p:sp>
        <p:nvSpPr>
          <p:cNvPr id="37892" name="Text Box 5"/>
          <p:cNvSpPr txBox="1">
            <a:spLocks noChangeArrowheads="1"/>
          </p:cNvSpPr>
          <p:nvPr/>
        </p:nvSpPr>
        <p:spPr bwMode="auto">
          <a:xfrm>
            <a:off x="838200" y="2871455"/>
            <a:ext cx="42396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b="1" dirty="0">
                <a:latin typeface="+mn-lt"/>
              </a:rPr>
              <a:t>Step One: </a:t>
            </a:r>
            <a:r>
              <a:rPr lang="en-US" altLang="en-US" dirty="0">
                <a:latin typeface="+mn-lt"/>
              </a:rPr>
              <a:t>Translate to chemistry</a:t>
            </a:r>
          </a:p>
        </p:txBody>
      </p:sp>
      <p:grpSp>
        <p:nvGrpSpPr>
          <p:cNvPr id="37893" name="Group 9"/>
          <p:cNvGrpSpPr>
            <a:grpSpLocks/>
          </p:cNvGrpSpPr>
          <p:nvPr/>
        </p:nvGrpSpPr>
        <p:grpSpPr bwMode="auto">
          <a:xfrm>
            <a:off x="3344862" y="3370678"/>
            <a:ext cx="5502275" cy="461963"/>
            <a:chOff x="614" y="1824"/>
            <a:chExt cx="3466" cy="291"/>
          </a:xfrm>
        </p:grpSpPr>
        <p:sp>
          <p:nvSpPr>
            <p:cNvPr id="37901" name="Text Box 6"/>
            <p:cNvSpPr txBox="1">
              <a:spLocks noChangeArrowheads="1"/>
            </p:cNvSpPr>
            <p:nvPr/>
          </p:nvSpPr>
          <p:spPr bwMode="auto">
            <a:xfrm>
              <a:off x="614" y="1824"/>
              <a:ext cx="102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NO</a:t>
              </a:r>
              <a:r>
                <a:rPr lang="en-US" altLang="en-US" baseline="-25000">
                  <a:latin typeface="+mn-lt"/>
                </a:rPr>
                <a:t>2</a:t>
              </a:r>
              <a:r>
                <a:rPr lang="en-US" altLang="en-US">
                  <a:latin typeface="+mn-lt"/>
                </a:rPr>
                <a:t>  +  H</a:t>
              </a:r>
              <a:r>
                <a:rPr lang="en-US" altLang="en-US" baseline="-25000">
                  <a:latin typeface="+mn-lt"/>
                </a:rPr>
                <a:t>2</a:t>
              </a:r>
              <a:r>
                <a:rPr lang="en-US" altLang="en-US">
                  <a:latin typeface="+mn-lt"/>
                </a:rPr>
                <a:t>O</a:t>
              </a:r>
            </a:p>
          </p:txBody>
        </p:sp>
        <p:sp>
          <p:nvSpPr>
            <p:cNvPr id="37902" name="Rectangle 7"/>
            <p:cNvSpPr>
              <a:spLocks noChangeArrowheads="1"/>
            </p:cNvSpPr>
            <p:nvPr/>
          </p:nvSpPr>
          <p:spPr bwMode="auto">
            <a:xfrm>
              <a:off x="2736" y="1824"/>
              <a:ext cx="13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HNO</a:t>
              </a:r>
              <a:r>
                <a:rPr lang="en-US" altLang="en-US" baseline="-25000">
                  <a:latin typeface="+mn-lt"/>
                </a:rPr>
                <a:t>3</a:t>
              </a:r>
              <a:r>
                <a:rPr lang="en-US" altLang="en-US">
                  <a:latin typeface="+mn-lt"/>
                </a:rPr>
                <a:t>  +  NO</a:t>
              </a:r>
            </a:p>
          </p:txBody>
        </p:sp>
        <p:sp>
          <p:nvSpPr>
            <p:cNvPr id="37903" name="AutoShape 8"/>
            <p:cNvSpPr>
              <a:spLocks noChangeArrowheads="1"/>
            </p:cNvSpPr>
            <p:nvPr/>
          </p:nvSpPr>
          <p:spPr bwMode="auto">
            <a:xfrm>
              <a:off x="2064" y="1940"/>
              <a:ext cx="472" cy="56"/>
            </a:xfrm>
            <a:prstGeom prst="rightArrow">
              <a:avLst>
                <a:gd name="adj1" fmla="val 50000"/>
                <a:gd name="adj2" fmla="val 210714"/>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endParaRPr lang="en-US" altLang="en-US">
                <a:latin typeface="+mn-lt"/>
              </a:endParaRPr>
            </a:p>
          </p:txBody>
        </p:sp>
      </p:grpSp>
      <p:sp>
        <p:nvSpPr>
          <p:cNvPr id="37894" name="Text Box 10"/>
          <p:cNvSpPr txBox="1">
            <a:spLocks noChangeArrowheads="1"/>
          </p:cNvSpPr>
          <p:nvPr/>
        </p:nvSpPr>
        <p:spPr bwMode="auto">
          <a:xfrm>
            <a:off x="838200" y="3913076"/>
            <a:ext cx="3591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b="1" dirty="0">
                <a:latin typeface="+mn-lt"/>
              </a:rPr>
              <a:t>Step Two: </a:t>
            </a:r>
            <a:r>
              <a:rPr lang="en-US" altLang="en-US" dirty="0">
                <a:latin typeface="+mn-lt"/>
              </a:rPr>
              <a:t>Balance reaction</a:t>
            </a:r>
          </a:p>
        </p:txBody>
      </p:sp>
      <p:grpSp>
        <p:nvGrpSpPr>
          <p:cNvPr id="37895" name="Group 15"/>
          <p:cNvGrpSpPr>
            <a:grpSpLocks/>
          </p:cNvGrpSpPr>
          <p:nvPr/>
        </p:nvGrpSpPr>
        <p:grpSpPr bwMode="auto">
          <a:xfrm>
            <a:off x="3255217" y="4491641"/>
            <a:ext cx="5867400" cy="461963"/>
            <a:chOff x="1008" y="2352"/>
            <a:chExt cx="3696" cy="291"/>
          </a:xfrm>
        </p:grpSpPr>
        <p:sp>
          <p:nvSpPr>
            <p:cNvPr id="37898" name="Text Box 12"/>
            <p:cNvSpPr txBox="1">
              <a:spLocks noChangeArrowheads="1"/>
            </p:cNvSpPr>
            <p:nvPr/>
          </p:nvSpPr>
          <p:spPr bwMode="auto">
            <a:xfrm>
              <a:off x="1008" y="2352"/>
              <a:ext cx="116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3 NO</a:t>
              </a:r>
              <a:r>
                <a:rPr lang="en-US" altLang="en-US" baseline="-25000">
                  <a:latin typeface="+mn-lt"/>
                </a:rPr>
                <a:t>2</a:t>
              </a:r>
              <a:r>
                <a:rPr lang="en-US" altLang="en-US">
                  <a:latin typeface="+mn-lt"/>
                </a:rPr>
                <a:t>  +  H</a:t>
              </a:r>
              <a:r>
                <a:rPr lang="en-US" altLang="en-US" baseline="-25000">
                  <a:latin typeface="+mn-lt"/>
                </a:rPr>
                <a:t>2</a:t>
              </a:r>
              <a:r>
                <a:rPr lang="en-US" altLang="en-US">
                  <a:latin typeface="+mn-lt"/>
                </a:rPr>
                <a:t>O</a:t>
              </a:r>
            </a:p>
          </p:txBody>
        </p:sp>
        <p:sp>
          <p:nvSpPr>
            <p:cNvPr id="37899" name="Rectangle 13"/>
            <p:cNvSpPr>
              <a:spLocks noChangeArrowheads="1"/>
            </p:cNvSpPr>
            <p:nvPr/>
          </p:nvSpPr>
          <p:spPr bwMode="auto">
            <a:xfrm>
              <a:off x="3216" y="2352"/>
              <a:ext cx="14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2 HNO</a:t>
              </a:r>
              <a:r>
                <a:rPr lang="en-US" altLang="en-US" baseline="-25000">
                  <a:latin typeface="+mn-lt"/>
                </a:rPr>
                <a:t>3</a:t>
              </a:r>
              <a:r>
                <a:rPr lang="en-US" altLang="en-US">
                  <a:latin typeface="+mn-lt"/>
                </a:rPr>
                <a:t>  +  NO</a:t>
              </a:r>
            </a:p>
          </p:txBody>
        </p:sp>
        <p:sp>
          <p:nvSpPr>
            <p:cNvPr id="37900" name="AutoShape 14"/>
            <p:cNvSpPr>
              <a:spLocks noChangeArrowheads="1"/>
            </p:cNvSpPr>
            <p:nvPr/>
          </p:nvSpPr>
          <p:spPr bwMode="auto">
            <a:xfrm>
              <a:off x="2506" y="2468"/>
              <a:ext cx="472" cy="56"/>
            </a:xfrm>
            <a:prstGeom prst="rightArrow">
              <a:avLst>
                <a:gd name="adj1" fmla="val 50000"/>
                <a:gd name="adj2" fmla="val 210714"/>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endParaRPr lang="en-US" altLang="en-US">
                <a:latin typeface="+mn-lt"/>
              </a:endParaRPr>
            </a:p>
          </p:txBody>
        </p:sp>
      </p:grpSp>
      <p:sp>
        <p:nvSpPr>
          <p:cNvPr id="37896" name="Text Box 16"/>
          <p:cNvSpPr txBox="1">
            <a:spLocks noChangeArrowheads="1"/>
          </p:cNvSpPr>
          <p:nvPr/>
        </p:nvSpPr>
        <p:spPr bwMode="auto">
          <a:xfrm>
            <a:off x="838200" y="4953604"/>
            <a:ext cx="32462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b="1" dirty="0">
                <a:latin typeface="+mn-lt"/>
              </a:rPr>
              <a:t>Step Three: </a:t>
            </a:r>
            <a:r>
              <a:rPr lang="en-US" altLang="en-US" dirty="0">
                <a:latin typeface="+mn-lt"/>
              </a:rPr>
              <a:t>Do the math</a:t>
            </a:r>
          </a:p>
        </p:txBody>
      </p:sp>
      <p:sp>
        <p:nvSpPr>
          <p:cNvPr id="37897" name="Text Box 17"/>
          <p:cNvSpPr txBox="1">
            <a:spLocks noChangeArrowheads="1"/>
          </p:cNvSpPr>
          <p:nvPr/>
        </p:nvSpPr>
        <p:spPr bwMode="auto">
          <a:xfrm>
            <a:off x="2213473" y="5519239"/>
            <a:ext cx="7588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kg HNO</a:t>
            </a:r>
            <a:r>
              <a:rPr lang="en-US" altLang="en-US" baseline="-25000" dirty="0">
                <a:latin typeface="+mn-lt"/>
              </a:rPr>
              <a:t>3</a:t>
            </a:r>
            <a:r>
              <a:rPr lang="en-US" altLang="en-US" dirty="0">
                <a:latin typeface="+mn-lt"/>
              </a:rPr>
              <a:t>  -&gt;  g HNO</a:t>
            </a:r>
            <a:r>
              <a:rPr lang="en-US" altLang="en-US" baseline="-25000" dirty="0">
                <a:latin typeface="+mn-lt"/>
              </a:rPr>
              <a:t>3</a:t>
            </a:r>
            <a:r>
              <a:rPr lang="en-US" altLang="en-US" dirty="0">
                <a:latin typeface="+mn-lt"/>
              </a:rPr>
              <a:t>  -&gt;  </a:t>
            </a:r>
            <a:r>
              <a:rPr lang="en-US" altLang="en-US" dirty="0" err="1">
                <a:latin typeface="+mn-lt"/>
              </a:rPr>
              <a:t>mol</a:t>
            </a:r>
            <a:r>
              <a:rPr lang="en-US" altLang="en-US" dirty="0">
                <a:latin typeface="+mn-lt"/>
              </a:rPr>
              <a:t> HNO</a:t>
            </a:r>
            <a:r>
              <a:rPr lang="en-US" altLang="en-US" baseline="-25000" dirty="0">
                <a:latin typeface="+mn-lt"/>
              </a:rPr>
              <a:t>3</a:t>
            </a:r>
            <a:r>
              <a:rPr lang="en-US" altLang="en-US" dirty="0">
                <a:latin typeface="+mn-lt"/>
              </a:rPr>
              <a:t>  -&gt;  </a:t>
            </a:r>
            <a:r>
              <a:rPr lang="en-US" altLang="en-US" dirty="0" err="1">
                <a:latin typeface="+mn-lt"/>
              </a:rPr>
              <a:t>mol</a:t>
            </a:r>
            <a:r>
              <a:rPr lang="en-US" altLang="en-US" dirty="0">
                <a:latin typeface="+mn-lt"/>
              </a:rPr>
              <a:t>  NO</a:t>
            </a:r>
            <a:r>
              <a:rPr lang="en-US" altLang="en-US" baseline="-25000" dirty="0">
                <a:latin typeface="+mn-lt"/>
              </a:rPr>
              <a:t>2</a:t>
            </a:r>
            <a:r>
              <a:rPr lang="en-US" altLang="en-US" dirty="0">
                <a:latin typeface="+mn-lt"/>
              </a:rPr>
              <a:t>  -&gt;  g NO</a:t>
            </a:r>
            <a:r>
              <a:rPr lang="en-US" altLang="en-US" baseline="-25000" dirty="0">
                <a:latin typeface="+mn-lt"/>
              </a:rPr>
              <a:t>2</a:t>
            </a:r>
          </a:p>
        </p:txBody>
      </p:sp>
      <p:sp>
        <p:nvSpPr>
          <p:cNvPr id="16" name="Title 3">
            <a:extLst>
              <a:ext uri="{FF2B5EF4-FFF2-40B4-BE49-F238E27FC236}">
                <a16:creationId xmlns:a16="http://schemas.microsoft.com/office/drawing/2014/main" id="{D38D5754-A6AF-454A-B68F-7815245FC9DB}"/>
              </a:ext>
            </a:extLst>
          </p:cNvPr>
          <p:cNvSpPr>
            <a:spLocks noGrp="1"/>
          </p:cNvSpPr>
          <p:nvPr>
            <p:ph type="title"/>
          </p:nvPr>
        </p:nvSpPr>
        <p:spPr/>
        <p:txBody>
          <a:bodyPr>
            <a:normAutofit/>
          </a:bodyPr>
          <a:lstStyle/>
          <a:p>
            <a:r>
              <a:rPr lang="en-US" sz="4000" dirty="0">
                <a:latin typeface="+mn-lt"/>
              </a:rPr>
              <a:t>Stoichiometry of Chemical Reactions</a:t>
            </a:r>
          </a:p>
        </p:txBody>
      </p:sp>
    </p:spTree>
    <p:extLst>
      <p:ext uri="{BB962C8B-B14F-4D97-AF65-F5344CB8AC3E}">
        <p14:creationId xmlns:p14="http://schemas.microsoft.com/office/powerpoint/2010/main" val="1730533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Outline</a:t>
            </a:r>
          </a:p>
        </p:txBody>
      </p:sp>
      <p:sp>
        <p:nvSpPr>
          <p:cNvPr id="3" name="Content Placeholder 2"/>
          <p:cNvSpPr>
            <a:spLocks noGrp="1"/>
          </p:cNvSpPr>
          <p:nvPr>
            <p:ph idx="1"/>
          </p:nvPr>
        </p:nvSpPr>
        <p:spPr/>
        <p:txBody>
          <a:bodyPr>
            <a:normAutofit/>
          </a:bodyPr>
          <a:lstStyle/>
          <a:p>
            <a:r>
              <a:rPr lang="en-US" sz="2400" dirty="0">
                <a:solidFill>
                  <a:schemeClr val="accent2"/>
                </a:solidFill>
              </a:rPr>
              <a:t>Stoichiometry &amp; Calculations</a:t>
            </a:r>
          </a:p>
          <a:p>
            <a:r>
              <a:rPr lang="en-US" sz="2400" dirty="0"/>
              <a:t>Reactions</a:t>
            </a:r>
          </a:p>
          <a:p>
            <a:r>
              <a:rPr lang="en-US" sz="2400" dirty="0"/>
              <a:t>Important Named Reactions</a:t>
            </a:r>
          </a:p>
          <a:p>
            <a:r>
              <a:rPr lang="en-US" sz="2400" dirty="0"/>
              <a:t>Lab vs. Nature</a:t>
            </a:r>
          </a:p>
          <a:p>
            <a:r>
              <a:rPr lang="en-US" sz="2400" dirty="0"/>
              <a:t>Green Chemistry in Perspective</a:t>
            </a:r>
          </a:p>
          <a:p>
            <a:pPr lvl="1"/>
            <a:r>
              <a:rPr lang="en-US" sz="2000" dirty="0"/>
              <a:t>Reagents, solvents, and reactors</a:t>
            </a:r>
          </a:p>
          <a:p>
            <a:pPr lvl="1"/>
            <a:r>
              <a:rPr lang="en-US" sz="2000" dirty="0"/>
              <a:t>Biomimicry</a:t>
            </a:r>
          </a:p>
        </p:txBody>
      </p:sp>
    </p:spTree>
    <p:extLst>
      <p:ext uri="{BB962C8B-B14F-4D97-AF65-F5344CB8AC3E}">
        <p14:creationId xmlns:p14="http://schemas.microsoft.com/office/powerpoint/2010/main" val="3659012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5" name="Group 34"/>
          <p:cNvGrpSpPr>
            <a:grpSpLocks/>
          </p:cNvGrpSpPr>
          <p:nvPr/>
        </p:nvGrpSpPr>
        <p:grpSpPr bwMode="auto">
          <a:xfrm>
            <a:off x="1915304" y="2975911"/>
            <a:ext cx="8355013" cy="708026"/>
            <a:chOff x="48" y="1442"/>
            <a:chExt cx="5263" cy="446"/>
          </a:xfrm>
        </p:grpSpPr>
        <p:sp>
          <p:nvSpPr>
            <p:cNvPr id="38916" name="Text Box 4"/>
            <p:cNvSpPr txBox="1">
              <a:spLocks noChangeArrowheads="1"/>
            </p:cNvSpPr>
            <p:nvPr/>
          </p:nvSpPr>
          <p:spPr bwMode="auto">
            <a:xfrm>
              <a:off x="48" y="1529"/>
              <a:ext cx="78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sz="2000">
                  <a:latin typeface="+mn-lt"/>
                </a:rPr>
                <a:t>1 kg HNO</a:t>
              </a:r>
              <a:r>
                <a:rPr lang="en-US" altLang="en-US" sz="2000" baseline="-25000">
                  <a:latin typeface="+mn-lt"/>
                </a:rPr>
                <a:t>3</a:t>
              </a:r>
            </a:p>
          </p:txBody>
        </p:sp>
        <p:sp>
          <p:nvSpPr>
            <p:cNvPr id="38917" name="Text Box 16"/>
            <p:cNvSpPr txBox="1">
              <a:spLocks noChangeArrowheads="1"/>
            </p:cNvSpPr>
            <p:nvPr/>
          </p:nvSpPr>
          <p:spPr bwMode="auto">
            <a:xfrm>
              <a:off x="833" y="1529"/>
              <a:ext cx="18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sz="2000">
                  <a:latin typeface="+mn-lt"/>
                </a:rPr>
                <a:t>x</a:t>
              </a:r>
            </a:p>
          </p:txBody>
        </p:sp>
        <p:sp>
          <p:nvSpPr>
            <p:cNvPr id="38918" name="Text Box 17"/>
            <p:cNvSpPr txBox="1">
              <a:spLocks noChangeArrowheads="1"/>
            </p:cNvSpPr>
            <p:nvPr/>
          </p:nvSpPr>
          <p:spPr bwMode="auto">
            <a:xfrm>
              <a:off x="2017" y="1529"/>
              <a:ext cx="18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sz="2000">
                  <a:latin typeface="+mn-lt"/>
                </a:rPr>
                <a:t>x</a:t>
              </a:r>
            </a:p>
          </p:txBody>
        </p:sp>
        <p:sp>
          <p:nvSpPr>
            <p:cNvPr id="38919" name="Text Box 18"/>
            <p:cNvSpPr txBox="1">
              <a:spLocks noChangeArrowheads="1"/>
            </p:cNvSpPr>
            <p:nvPr/>
          </p:nvSpPr>
          <p:spPr bwMode="auto">
            <a:xfrm>
              <a:off x="3187" y="1529"/>
              <a:ext cx="18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sz="2000">
                  <a:latin typeface="+mn-lt"/>
                </a:rPr>
                <a:t>x</a:t>
              </a:r>
            </a:p>
          </p:txBody>
        </p:sp>
        <p:sp>
          <p:nvSpPr>
            <p:cNvPr id="38920" name="Text Box 20"/>
            <p:cNvSpPr txBox="1">
              <a:spLocks noChangeArrowheads="1"/>
            </p:cNvSpPr>
            <p:nvPr/>
          </p:nvSpPr>
          <p:spPr bwMode="auto">
            <a:xfrm>
              <a:off x="4232" y="1528"/>
              <a:ext cx="18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sz="2000">
                  <a:latin typeface="+mn-lt"/>
                </a:rPr>
                <a:t>x</a:t>
              </a:r>
            </a:p>
          </p:txBody>
        </p:sp>
        <p:grpSp>
          <p:nvGrpSpPr>
            <p:cNvPr id="38921" name="Group 30"/>
            <p:cNvGrpSpPr>
              <a:grpSpLocks/>
            </p:cNvGrpSpPr>
            <p:nvPr/>
          </p:nvGrpSpPr>
          <p:grpSpPr bwMode="auto">
            <a:xfrm>
              <a:off x="997" y="1442"/>
              <a:ext cx="1056" cy="446"/>
              <a:chOff x="1488" y="1437"/>
              <a:chExt cx="1056" cy="446"/>
            </a:xfrm>
          </p:grpSpPr>
          <p:sp>
            <p:nvSpPr>
              <p:cNvPr id="38931" name="Text Box 5"/>
              <p:cNvSpPr txBox="1">
                <a:spLocks noChangeArrowheads="1"/>
              </p:cNvSpPr>
              <p:nvPr/>
            </p:nvSpPr>
            <p:spPr bwMode="auto">
              <a:xfrm>
                <a:off x="1513" y="1437"/>
                <a:ext cx="958"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algn="ctr" eaLnBrk="1" hangingPunct="1"/>
                <a:r>
                  <a:rPr lang="en-US" altLang="en-US" sz="2000">
                    <a:latin typeface="+mn-lt"/>
                  </a:rPr>
                  <a:t>1000 g HNO</a:t>
                </a:r>
                <a:r>
                  <a:rPr lang="en-US" altLang="en-US" sz="2000" baseline="-25000">
                    <a:latin typeface="+mn-lt"/>
                  </a:rPr>
                  <a:t>3</a:t>
                </a:r>
              </a:p>
              <a:p>
                <a:pPr algn="ctr" eaLnBrk="1" hangingPunct="1"/>
                <a:r>
                  <a:rPr lang="en-US" altLang="en-US" sz="2000">
                    <a:latin typeface="+mn-lt"/>
                  </a:rPr>
                  <a:t>1 kg HNO</a:t>
                </a:r>
                <a:r>
                  <a:rPr lang="en-US" altLang="en-US" sz="2000" baseline="-25000">
                    <a:latin typeface="+mn-lt"/>
                  </a:rPr>
                  <a:t>3</a:t>
                </a:r>
              </a:p>
            </p:txBody>
          </p:sp>
          <p:sp>
            <p:nvSpPr>
              <p:cNvPr id="38932" name="Line 23"/>
              <p:cNvSpPr>
                <a:spLocks noChangeShapeType="1"/>
              </p:cNvSpPr>
              <p:nvPr/>
            </p:nvSpPr>
            <p:spPr bwMode="auto">
              <a:xfrm>
                <a:off x="1488" y="1675"/>
                <a:ext cx="10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000"/>
              </a:p>
            </p:txBody>
          </p:sp>
        </p:grpSp>
        <p:grpSp>
          <p:nvGrpSpPr>
            <p:cNvPr id="38922" name="Group 31"/>
            <p:cNvGrpSpPr>
              <a:grpSpLocks/>
            </p:cNvGrpSpPr>
            <p:nvPr/>
          </p:nvGrpSpPr>
          <p:grpSpPr bwMode="auto">
            <a:xfrm>
              <a:off x="2203" y="1442"/>
              <a:ext cx="999" cy="446"/>
              <a:chOff x="3171" y="1437"/>
              <a:chExt cx="999" cy="446"/>
            </a:xfrm>
          </p:grpSpPr>
          <p:sp>
            <p:nvSpPr>
              <p:cNvPr id="38929" name="Text Box 6"/>
              <p:cNvSpPr txBox="1">
                <a:spLocks noChangeArrowheads="1"/>
              </p:cNvSpPr>
              <p:nvPr/>
            </p:nvSpPr>
            <p:spPr bwMode="auto">
              <a:xfrm>
                <a:off x="3171" y="1437"/>
                <a:ext cx="999"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algn="ctr" eaLnBrk="1" hangingPunct="1"/>
                <a:r>
                  <a:rPr lang="en-US" altLang="en-US" sz="2000" dirty="0">
                    <a:latin typeface="+mn-lt"/>
                  </a:rPr>
                  <a:t>1 </a:t>
                </a:r>
                <a:r>
                  <a:rPr lang="en-US" altLang="en-US" sz="2000" dirty="0" err="1">
                    <a:latin typeface="+mn-lt"/>
                  </a:rPr>
                  <a:t>mol</a:t>
                </a:r>
                <a:r>
                  <a:rPr lang="en-US" altLang="en-US" sz="2000" dirty="0">
                    <a:latin typeface="+mn-lt"/>
                  </a:rPr>
                  <a:t> HNO</a:t>
                </a:r>
                <a:r>
                  <a:rPr lang="en-US" altLang="en-US" sz="2000" baseline="-25000" dirty="0">
                    <a:latin typeface="+mn-lt"/>
                  </a:rPr>
                  <a:t>3</a:t>
                </a:r>
              </a:p>
              <a:p>
                <a:pPr algn="ctr" eaLnBrk="1" hangingPunct="1"/>
                <a:r>
                  <a:rPr lang="en-US" altLang="en-US" sz="2000" dirty="0">
                    <a:latin typeface="+mn-lt"/>
                  </a:rPr>
                  <a:t>63.01 g HNO</a:t>
                </a:r>
                <a:r>
                  <a:rPr lang="en-US" altLang="en-US" sz="2000" baseline="-25000" dirty="0">
                    <a:latin typeface="+mn-lt"/>
                  </a:rPr>
                  <a:t>3</a:t>
                </a:r>
              </a:p>
            </p:txBody>
          </p:sp>
          <p:sp>
            <p:nvSpPr>
              <p:cNvPr id="38930" name="Line 26"/>
              <p:cNvSpPr>
                <a:spLocks noChangeShapeType="1"/>
              </p:cNvSpPr>
              <p:nvPr/>
            </p:nvSpPr>
            <p:spPr bwMode="auto">
              <a:xfrm>
                <a:off x="3238" y="1657"/>
                <a:ext cx="86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000"/>
              </a:p>
            </p:txBody>
          </p:sp>
        </p:grpSp>
        <p:grpSp>
          <p:nvGrpSpPr>
            <p:cNvPr id="38923" name="Group 32"/>
            <p:cNvGrpSpPr>
              <a:grpSpLocks/>
            </p:cNvGrpSpPr>
            <p:nvPr/>
          </p:nvGrpSpPr>
          <p:grpSpPr bwMode="auto">
            <a:xfrm>
              <a:off x="3366" y="1442"/>
              <a:ext cx="889" cy="446"/>
              <a:chOff x="4763" y="1447"/>
              <a:chExt cx="889" cy="446"/>
            </a:xfrm>
          </p:grpSpPr>
          <p:sp>
            <p:nvSpPr>
              <p:cNvPr id="38927" name="Text Box 7"/>
              <p:cNvSpPr txBox="1">
                <a:spLocks noChangeArrowheads="1"/>
              </p:cNvSpPr>
              <p:nvPr/>
            </p:nvSpPr>
            <p:spPr bwMode="auto">
              <a:xfrm>
                <a:off x="4763" y="1447"/>
                <a:ext cx="889"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algn="ctr" eaLnBrk="1" hangingPunct="1"/>
                <a:r>
                  <a:rPr lang="en-US" altLang="en-US" sz="2000">
                    <a:latin typeface="+mn-lt"/>
                  </a:rPr>
                  <a:t>3 mol NO</a:t>
                </a:r>
                <a:r>
                  <a:rPr lang="en-US" altLang="en-US" sz="2000" baseline="-25000">
                    <a:latin typeface="+mn-lt"/>
                  </a:rPr>
                  <a:t>2</a:t>
                </a:r>
              </a:p>
              <a:p>
                <a:pPr algn="ctr" eaLnBrk="1" hangingPunct="1"/>
                <a:r>
                  <a:rPr lang="en-US" altLang="en-US" sz="2000">
                    <a:latin typeface="+mn-lt"/>
                  </a:rPr>
                  <a:t>2 mol HNO</a:t>
                </a:r>
                <a:r>
                  <a:rPr lang="en-US" altLang="en-US" sz="2000" baseline="-25000">
                    <a:latin typeface="+mn-lt"/>
                  </a:rPr>
                  <a:t>3</a:t>
                </a:r>
              </a:p>
            </p:txBody>
          </p:sp>
          <p:sp>
            <p:nvSpPr>
              <p:cNvPr id="38928" name="Line 28"/>
              <p:cNvSpPr>
                <a:spLocks noChangeShapeType="1"/>
              </p:cNvSpPr>
              <p:nvPr/>
            </p:nvSpPr>
            <p:spPr bwMode="auto">
              <a:xfrm>
                <a:off x="4823" y="1667"/>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000"/>
              </a:p>
            </p:txBody>
          </p:sp>
        </p:grpSp>
        <p:grpSp>
          <p:nvGrpSpPr>
            <p:cNvPr id="38924" name="Group 33"/>
            <p:cNvGrpSpPr>
              <a:grpSpLocks/>
            </p:cNvGrpSpPr>
            <p:nvPr/>
          </p:nvGrpSpPr>
          <p:grpSpPr bwMode="auto">
            <a:xfrm>
              <a:off x="4413" y="1442"/>
              <a:ext cx="898" cy="446"/>
              <a:chOff x="3102" y="2023"/>
              <a:chExt cx="898" cy="446"/>
            </a:xfrm>
          </p:grpSpPr>
          <p:sp>
            <p:nvSpPr>
              <p:cNvPr id="38925" name="Text Box 8"/>
              <p:cNvSpPr txBox="1">
                <a:spLocks noChangeArrowheads="1"/>
              </p:cNvSpPr>
              <p:nvPr/>
            </p:nvSpPr>
            <p:spPr bwMode="auto">
              <a:xfrm>
                <a:off x="3102" y="2023"/>
                <a:ext cx="898"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algn="ctr" eaLnBrk="1" hangingPunct="1"/>
                <a:r>
                  <a:rPr lang="en-US" altLang="en-US" sz="2000">
                    <a:latin typeface="+mn-lt"/>
                  </a:rPr>
                  <a:t>46.01 g NO</a:t>
                </a:r>
                <a:r>
                  <a:rPr lang="en-US" altLang="en-US" sz="2000" baseline="-25000">
                    <a:latin typeface="+mn-lt"/>
                  </a:rPr>
                  <a:t>2</a:t>
                </a:r>
              </a:p>
              <a:p>
                <a:pPr algn="ctr" eaLnBrk="1" hangingPunct="1"/>
                <a:r>
                  <a:rPr lang="en-US" altLang="en-US" sz="2000">
                    <a:latin typeface="+mn-lt"/>
                  </a:rPr>
                  <a:t>1 mol NO</a:t>
                </a:r>
                <a:r>
                  <a:rPr lang="en-US" altLang="en-US" sz="2000" baseline="-25000">
                    <a:latin typeface="+mn-lt"/>
                  </a:rPr>
                  <a:t>2</a:t>
                </a:r>
              </a:p>
            </p:txBody>
          </p:sp>
          <p:sp>
            <p:nvSpPr>
              <p:cNvPr id="38926" name="Line 29"/>
              <p:cNvSpPr>
                <a:spLocks noChangeShapeType="1"/>
              </p:cNvSpPr>
              <p:nvPr/>
            </p:nvSpPr>
            <p:spPr bwMode="auto">
              <a:xfrm>
                <a:off x="3143" y="2243"/>
                <a:ext cx="8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000"/>
              </a:p>
            </p:txBody>
          </p:sp>
        </p:grpSp>
      </p:grpSp>
      <p:sp>
        <p:nvSpPr>
          <p:cNvPr id="38914" name="Text Box 21"/>
          <p:cNvSpPr txBox="1">
            <a:spLocks noChangeArrowheads="1"/>
          </p:cNvSpPr>
          <p:nvPr/>
        </p:nvSpPr>
        <p:spPr bwMode="auto">
          <a:xfrm>
            <a:off x="5186937" y="4204448"/>
            <a:ext cx="18181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 1095 g NO</a:t>
            </a:r>
            <a:r>
              <a:rPr lang="en-US" altLang="en-US" baseline="-25000" dirty="0">
                <a:latin typeface="+mn-lt"/>
              </a:rPr>
              <a:t>2</a:t>
            </a:r>
          </a:p>
        </p:txBody>
      </p:sp>
      <p:sp>
        <p:nvSpPr>
          <p:cNvPr id="21" name="Text Box 16"/>
          <p:cNvSpPr txBox="1">
            <a:spLocks noChangeArrowheads="1"/>
          </p:cNvSpPr>
          <p:nvPr/>
        </p:nvSpPr>
        <p:spPr bwMode="auto">
          <a:xfrm>
            <a:off x="838200" y="1544751"/>
            <a:ext cx="29012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b="1" dirty="0">
                <a:latin typeface="+mn-lt"/>
              </a:rPr>
              <a:t>Step Three: </a:t>
            </a:r>
            <a:r>
              <a:rPr lang="en-US" altLang="en-US" dirty="0">
                <a:latin typeface="+mn-lt"/>
              </a:rPr>
              <a:t>The math</a:t>
            </a:r>
          </a:p>
        </p:txBody>
      </p:sp>
      <p:sp>
        <p:nvSpPr>
          <p:cNvPr id="24" name="Title 3">
            <a:extLst>
              <a:ext uri="{FF2B5EF4-FFF2-40B4-BE49-F238E27FC236}">
                <a16:creationId xmlns:a16="http://schemas.microsoft.com/office/drawing/2014/main" id="{94F54173-DAC2-B04B-8B3E-F722C11A98F6}"/>
              </a:ext>
            </a:extLst>
          </p:cNvPr>
          <p:cNvSpPr>
            <a:spLocks noGrp="1"/>
          </p:cNvSpPr>
          <p:nvPr>
            <p:ph type="title"/>
          </p:nvPr>
        </p:nvSpPr>
        <p:spPr/>
        <p:txBody>
          <a:bodyPr>
            <a:normAutofit/>
          </a:bodyPr>
          <a:lstStyle/>
          <a:p>
            <a:r>
              <a:rPr lang="en-US" sz="4000" dirty="0">
                <a:latin typeface="+mn-lt"/>
              </a:rPr>
              <a:t>Stoichiometry of Chemical Reactions</a:t>
            </a:r>
          </a:p>
        </p:txBody>
      </p:sp>
    </p:spTree>
    <p:extLst>
      <p:ext uri="{BB962C8B-B14F-4D97-AF65-F5344CB8AC3E}">
        <p14:creationId xmlns:p14="http://schemas.microsoft.com/office/powerpoint/2010/main" val="1697671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4"/>
          <p:cNvSpPr txBox="1">
            <a:spLocks noChangeArrowheads="1"/>
          </p:cNvSpPr>
          <p:nvPr/>
        </p:nvSpPr>
        <p:spPr bwMode="auto">
          <a:xfrm>
            <a:off x="838200" y="2091550"/>
            <a:ext cx="10515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Acetylene, C</a:t>
            </a:r>
            <a:r>
              <a:rPr lang="en-US" altLang="en-US" baseline="-25000" dirty="0">
                <a:latin typeface="+mn-lt"/>
              </a:rPr>
              <a:t>2</a:t>
            </a:r>
            <a:r>
              <a:rPr lang="en-US" altLang="en-US" dirty="0">
                <a:latin typeface="+mn-lt"/>
              </a:rPr>
              <a:t>H</a:t>
            </a:r>
            <a:r>
              <a:rPr lang="en-US" altLang="en-US" baseline="-25000" dirty="0">
                <a:latin typeface="+mn-lt"/>
              </a:rPr>
              <a:t>2</a:t>
            </a:r>
            <a:r>
              <a:rPr lang="en-US" altLang="en-US" dirty="0">
                <a:latin typeface="+mn-lt"/>
              </a:rPr>
              <a:t>, is burned in oxygen to form carbon dioxide and water.  How many grams of oxygen are required to react with 52.0 g acetylene?</a:t>
            </a:r>
          </a:p>
        </p:txBody>
      </p:sp>
      <p:sp>
        <p:nvSpPr>
          <p:cNvPr id="39940" name="Text Box 5"/>
          <p:cNvSpPr txBox="1">
            <a:spLocks noChangeArrowheads="1"/>
          </p:cNvSpPr>
          <p:nvPr/>
        </p:nvSpPr>
        <p:spPr bwMode="auto">
          <a:xfrm>
            <a:off x="4449763" y="3161059"/>
            <a:ext cx="3615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C</a:t>
            </a:r>
            <a:r>
              <a:rPr lang="en-US" altLang="en-US" baseline="-25000" dirty="0">
                <a:latin typeface="+mn-lt"/>
              </a:rPr>
              <a:t>2</a:t>
            </a:r>
            <a:r>
              <a:rPr lang="en-US" altLang="en-US" dirty="0">
                <a:latin typeface="+mn-lt"/>
              </a:rPr>
              <a:t>H</a:t>
            </a:r>
            <a:r>
              <a:rPr lang="en-US" altLang="en-US" baseline="-25000" dirty="0">
                <a:latin typeface="+mn-lt"/>
              </a:rPr>
              <a:t>2</a:t>
            </a:r>
            <a:r>
              <a:rPr lang="en-US" altLang="en-US" dirty="0">
                <a:latin typeface="+mn-lt"/>
              </a:rPr>
              <a:t>  +  O</a:t>
            </a:r>
            <a:r>
              <a:rPr lang="en-US" altLang="en-US" baseline="-25000" dirty="0">
                <a:latin typeface="+mn-lt"/>
              </a:rPr>
              <a:t>2</a:t>
            </a:r>
            <a:r>
              <a:rPr lang="en-US" altLang="en-US" dirty="0">
                <a:latin typeface="+mn-lt"/>
              </a:rPr>
              <a:t>   -&gt;    CO</a:t>
            </a:r>
            <a:r>
              <a:rPr lang="en-US" altLang="en-US" baseline="-25000" dirty="0">
                <a:latin typeface="+mn-lt"/>
              </a:rPr>
              <a:t>2</a:t>
            </a:r>
            <a:r>
              <a:rPr lang="en-US" altLang="en-US" dirty="0">
                <a:latin typeface="+mn-lt"/>
              </a:rPr>
              <a:t>  +  H</a:t>
            </a:r>
            <a:r>
              <a:rPr lang="en-US" altLang="en-US" baseline="-25000" dirty="0">
                <a:latin typeface="+mn-lt"/>
              </a:rPr>
              <a:t>2</a:t>
            </a:r>
            <a:r>
              <a:rPr lang="en-US" altLang="en-US" dirty="0">
                <a:latin typeface="+mn-lt"/>
              </a:rPr>
              <a:t>O</a:t>
            </a:r>
          </a:p>
        </p:txBody>
      </p:sp>
      <p:sp>
        <p:nvSpPr>
          <p:cNvPr id="39941" name="Text Box 6"/>
          <p:cNvSpPr txBox="1">
            <a:spLocks noChangeArrowheads="1"/>
          </p:cNvSpPr>
          <p:nvPr/>
        </p:nvSpPr>
        <p:spPr bwMode="auto">
          <a:xfrm>
            <a:off x="4738688" y="3816696"/>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endParaRPr lang="en-US" altLang="en-US">
              <a:latin typeface="+mn-lt"/>
            </a:endParaRPr>
          </a:p>
        </p:txBody>
      </p:sp>
      <p:sp>
        <p:nvSpPr>
          <p:cNvPr id="39942" name="Text Box 7"/>
          <p:cNvSpPr txBox="1">
            <a:spLocks noChangeArrowheads="1"/>
          </p:cNvSpPr>
          <p:nvPr/>
        </p:nvSpPr>
        <p:spPr bwMode="auto">
          <a:xfrm>
            <a:off x="4068764" y="3846859"/>
            <a:ext cx="44446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2 C</a:t>
            </a:r>
            <a:r>
              <a:rPr lang="en-US" altLang="en-US" baseline="-25000">
                <a:latin typeface="+mn-lt"/>
              </a:rPr>
              <a:t>2</a:t>
            </a:r>
            <a:r>
              <a:rPr lang="en-US" altLang="en-US">
                <a:latin typeface="+mn-lt"/>
              </a:rPr>
              <a:t>H</a:t>
            </a:r>
            <a:r>
              <a:rPr lang="en-US" altLang="en-US" baseline="-25000">
                <a:latin typeface="+mn-lt"/>
              </a:rPr>
              <a:t>2</a:t>
            </a:r>
            <a:r>
              <a:rPr lang="en-US" altLang="en-US">
                <a:latin typeface="+mn-lt"/>
              </a:rPr>
              <a:t>  +  5 O</a:t>
            </a:r>
            <a:r>
              <a:rPr lang="en-US" altLang="en-US" baseline="-25000">
                <a:latin typeface="+mn-lt"/>
              </a:rPr>
              <a:t>2</a:t>
            </a:r>
            <a:r>
              <a:rPr lang="en-US" altLang="en-US">
                <a:latin typeface="+mn-lt"/>
              </a:rPr>
              <a:t>   -&gt;   4 CO</a:t>
            </a:r>
            <a:r>
              <a:rPr lang="en-US" altLang="en-US" baseline="-25000">
                <a:latin typeface="+mn-lt"/>
              </a:rPr>
              <a:t>2</a:t>
            </a:r>
            <a:r>
              <a:rPr lang="en-US" altLang="en-US">
                <a:latin typeface="+mn-lt"/>
              </a:rPr>
              <a:t>  +  2 H</a:t>
            </a:r>
            <a:r>
              <a:rPr lang="en-US" altLang="en-US" baseline="-25000">
                <a:latin typeface="+mn-lt"/>
              </a:rPr>
              <a:t>2</a:t>
            </a:r>
            <a:r>
              <a:rPr lang="en-US" altLang="en-US">
                <a:latin typeface="+mn-lt"/>
              </a:rPr>
              <a:t>O</a:t>
            </a:r>
          </a:p>
        </p:txBody>
      </p:sp>
      <p:sp>
        <p:nvSpPr>
          <p:cNvPr id="39943" name="Text Box 8"/>
          <p:cNvSpPr txBox="1">
            <a:spLocks noChangeArrowheads="1"/>
          </p:cNvSpPr>
          <p:nvPr/>
        </p:nvSpPr>
        <p:spPr bwMode="auto">
          <a:xfrm>
            <a:off x="1446763" y="5283606"/>
            <a:ext cx="15744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52.0 g C</a:t>
            </a:r>
            <a:r>
              <a:rPr lang="en-US" altLang="en-US" baseline="-25000">
                <a:latin typeface="+mn-lt"/>
              </a:rPr>
              <a:t>2</a:t>
            </a:r>
            <a:r>
              <a:rPr lang="en-US" altLang="en-US">
                <a:latin typeface="+mn-lt"/>
              </a:rPr>
              <a:t>H</a:t>
            </a:r>
            <a:r>
              <a:rPr lang="en-US" altLang="en-US" baseline="-25000">
                <a:latin typeface="+mn-lt"/>
              </a:rPr>
              <a:t>2</a:t>
            </a:r>
          </a:p>
        </p:txBody>
      </p:sp>
      <p:grpSp>
        <p:nvGrpSpPr>
          <p:cNvPr id="39944" name="Group 18"/>
          <p:cNvGrpSpPr>
            <a:grpSpLocks/>
          </p:cNvGrpSpPr>
          <p:nvPr/>
        </p:nvGrpSpPr>
        <p:grpSpPr bwMode="auto">
          <a:xfrm>
            <a:off x="7634838" y="5101046"/>
            <a:ext cx="1371600" cy="830263"/>
            <a:chOff x="1728" y="3581"/>
            <a:chExt cx="864" cy="523"/>
          </a:xfrm>
        </p:grpSpPr>
        <p:sp>
          <p:nvSpPr>
            <p:cNvPr id="39958" name="Text Box 11"/>
            <p:cNvSpPr txBox="1">
              <a:spLocks noChangeArrowheads="1"/>
            </p:cNvSpPr>
            <p:nvPr/>
          </p:nvSpPr>
          <p:spPr bwMode="auto">
            <a:xfrm>
              <a:off x="1762" y="3581"/>
              <a:ext cx="796"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algn="ctr" eaLnBrk="1" hangingPunct="1"/>
              <a:r>
                <a:rPr lang="en-US" altLang="en-US">
                  <a:latin typeface="+mn-lt"/>
                </a:rPr>
                <a:t>32 g O</a:t>
              </a:r>
              <a:r>
                <a:rPr lang="en-US" altLang="en-US" baseline="-25000">
                  <a:latin typeface="+mn-lt"/>
                </a:rPr>
                <a:t>2</a:t>
              </a:r>
            </a:p>
            <a:p>
              <a:pPr algn="ctr" eaLnBrk="1" hangingPunct="1"/>
              <a:r>
                <a:rPr lang="en-US" altLang="en-US">
                  <a:latin typeface="+mn-lt"/>
                </a:rPr>
                <a:t>1 mol O</a:t>
              </a:r>
              <a:r>
                <a:rPr lang="en-US" altLang="en-US" baseline="-25000">
                  <a:latin typeface="+mn-lt"/>
                </a:rPr>
                <a:t>2</a:t>
              </a:r>
            </a:p>
          </p:txBody>
        </p:sp>
        <p:sp>
          <p:nvSpPr>
            <p:cNvPr id="39959" name="Line 13"/>
            <p:cNvSpPr>
              <a:spLocks noChangeShapeType="1"/>
            </p:cNvSpPr>
            <p:nvPr/>
          </p:nvSpPr>
          <p:spPr bwMode="auto">
            <a:xfrm>
              <a:off x="1728" y="3840"/>
              <a:ext cx="86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p>
          </p:txBody>
        </p:sp>
      </p:grpSp>
      <p:grpSp>
        <p:nvGrpSpPr>
          <p:cNvPr id="39945" name="Group 16"/>
          <p:cNvGrpSpPr>
            <a:grpSpLocks/>
          </p:cNvGrpSpPr>
          <p:nvPr/>
        </p:nvGrpSpPr>
        <p:grpSpPr bwMode="auto">
          <a:xfrm>
            <a:off x="3632751" y="5101046"/>
            <a:ext cx="1730375" cy="830263"/>
            <a:chOff x="2085" y="2813"/>
            <a:chExt cx="1090" cy="523"/>
          </a:xfrm>
        </p:grpSpPr>
        <p:sp>
          <p:nvSpPr>
            <p:cNvPr id="39956" name="Text Box 9"/>
            <p:cNvSpPr txBox="1">
              <a:spLocks noChangeArrowheads="1"/>
            </p:cNvSpPr>
            <p:nvPr/>
          </p:nvSpPr>
          <p:spPr bwMode="auto">
            <a:xfrm>
              <a:off x="2085" y="2813"/>
              <a:ext cx="109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algn="ctr" eaLnBrk="1" hangingPunct="1"/>
              <a:r>
                <a:rPr lang="en-US" altLang="en-US">
                  <a:latin typeface="+mn-lt"/>
                </a:rPr>
                <a:t>1 mol C</a:t>
              </a:r>
              <a:r>
                <a:rPr lang="en-US" altLang="en-US" baseline="-25000">
                  <a:latin typeface="+mn-lt"/>
                </a:rPr>
                <a:t>2</a:t>
              </a:r>
              <a:r>
                <a:rPr lang="en-US" altLang="en-US">
                  <a:latin typeface="+mn-lt"/>
                </a:rPr>
                <a:t>H</a:t>
              </a:r>
              <a:r>
                <a:rPr lang="en-US" altLang="en-US" baseline="-25000">
                  <a:latin typeface="+mn-lt"/>
                </a:rPr>
                <a:t>2</a:t>
              </a:r>
            </a:p>
            <a:p>
              <a:pPr algn="ctr" eaLnBrk="1" hangingPunct="1"/>
              <a:r>
                <a:rPr lang="en-US" altLang="en-US">
                  <a:latin typeface="+mn-lt"/>
                </a:rPr>
                <a:t>26.04 g C</a:t>
              </a:r>
              <a:r>
                <a:rPr lang="en-US" altLang="en-US" baseline="-25000">
                  <a:latin typeface="+mn-lt"/>
                </a:rPr>
                <a:t>2</a:t>
              </a:r>
              <a:r>
                <a:rPr lang="en-US" altLang="en-US">
                  <a:latin typeface="+mn-lt"/>
                </a:rPr>
                <a:t>H</a:t>
              </a:r>
              <a:r>
                <a:rPr lang="en-US" altLang="en-US" baseline="-25000">
                  <a:latin typeface="+mn-lt"/>
                </a:rPr>
                <a:t>2</a:t>
              </a:r>
            </a:p>
          </p:txBody>
        </p:sp>
        <p:sp>
          <p:nvSpPr>
            <p:cNvPr id="39957" name="Line 14"/>
            <p:cNvSpPr>
              <a:spLocks noChangeShapeType="1"/>
            </p:cNvSpPr>
            <p:nvPr/>
          </p:nvSpPr>
          <p:spPr bwMode="auto">
            <a:xfrm>
              <a:off x="2125" y="3072"/>
              <a:ext cx="10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p>
          </p:txBody>
        </p:sp>
      </p:grpSp>
      <p:grpSp>
        <p:nvGrpSpPr>
          <p:cNvPr id="39946" name="Group 17"/>
          <p:cNvGrpSpPr>
            <a:grpSpLocks/>
          </p:cNvGrpSpPr>
          <p:nvPr/>
        </p:nvGrpSpPr>
        <p:grpSpPr bwMode="auto">
          <a:xfrm>
            <a:off x="5809213" y="5101046"/>
            <a:ext cx="1519238" cy="830263"/>
            <a:chOff x="3780" y="2717"/>
            <a:chExt cx="957" cy="523"/>
          </a:xfrm>
        </p:grpSpPr>
        <p:sp>
          <p:nvSpPr>
            <p:cNvPr id="39954" name="Text Box 10"/>
            <p:cNvSpPr txBox="1">
              <a:spLocks noChangeArrowheads="1"/>
            </p:cNvSpPr>
            <p:nvPr/>
          </p:nvSpPr>
          <p:spPr bwMode="auto">
            <a:xfrm>
              <a:off x="3780" y="2717"/>
              <a:ext cx="957"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algn="ctr" eaLnBrk="1" hangingPunct="1"/>
              <a:r>
                <a:rPr lang="en-US" altLang="en-US">
                  <a:latin typeface="+mn-lt"/>
                </a:rPr>
                <a:t>5 mol O</a:t>
              </a:r>
              <a:r>
                <a:rPr lang="en-US" altLang="en-US" baseline="-25000">
                  <a:latin typeface="+mn-lt"/>
                </a:rPr>
                <a:t>2</a:t>
              </a:r>
            </a:p>
            <a:p>
              <a:pPr algn="ctr" eaLnBrk="1" hangingPunct="1"/>
              <a:r>
                <a:rPr lang="en-US" altLang="en-US">
                  <a:latin typeface="+mn-lt"/>
                </a:rPr>
                <a:t>2 mol C</a:t>
              </a:r>
              <a:r>
                <a:rPr lang="en-US" altLang="en-US" baseline="-25000">
                  <a:latin typeface="+mn-lt"/>
                </a:rPr>
                <a:t>2</a:t>
              </a:r>
              <a:r>
                <a:rPr lang="en-US" altLang="en-US">
                  <a:latin typeface="+mn-lt"/>
                </a:rPr>
                <a:t>H</a:t>
              </a:r>
              <a:r>
                <a:rPr lang="en-US" altLang="en-US" baseline="-25000">
                  <a:latin typeface="+mn-lt"/>
                </a:rPr>
                <a:t>2</a:t>
              </a:r>
            </a:p>
          </p:txBody>
        </p:sp>
        <p:sp>
          <p:nvSpPr>
            <p:cNvPr id="39955" name="Line 15"/>
            <p:cNvSpPr>
              <a:spLocks noChangeShapeType="1"/>
            </p:cNvSpPr>
            <p:nvPr/>
          </p:nvSpPr>
          <p:spPr bwMode="auto">
            <a:xfrm>
              <a:off x="3850" y="2976"/>
              <a:ext cx="81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p>
          </p:txBody>
        </p:sp>
      </p:grpSp>
      <p:sp>
        <p:nvSpPr>
          <p:cNvPr id="39947" name="Text Box 19"/>
          <p:cNvSpPr txBox="1">
            <a:spLocks noChangeArrowheads="1"/>
          </p:cNvSpPr>
          <p:nvPr/>
        </p:nvSpPr>
        <p:spPr bwMode="auto">
          <a:xfrm>
            <a:off x="3200951" y="5283606"/>
            <a:ext cx="3177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x</a:t>
            </a:r>
          </a:p>
        </p:txBody>
      </p:sp>
      <p:sp>
        <p:nvSpPr>
          <p:cNvPr id="39948" name="Text Box 20"/>
          <p:cNvSpPr txBox="1">
            <a:spLocks noChangeArrowheads="1"/>
          </p:cNvSpPr>
          <p:nvPr/>
        </p:nvSpPr>
        <p:spPr bwMode="auto">
          <a:xfrm>
            <a:off x="5429801" y="5283606"/>
            <a:ext cx="3177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x</a:t>
            </a:r>
          </a:p>
        </p:txBody>
      </p:sp>
      <p:sp>
        <p:nvSpPr>
          <p:cNvPr id="39949" name="Text Box 21"/>
          <p:cNvSpPr txBox="1">
            <a:spLocks noChangeArrowheads="1"/>
          </p:cNvSpPr>
          <p:nvPr/>
        </p:nvSpPr>
        <p:spPr bwMode="auto">
          <a:xfrm>
            <a:off x="7344326" y="5283606"/>
            <a:ext cx="3177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x</a:t>
            </a:r>
          </a:p>
        </p:txBody>
      </p:sp>
      <p:sp>
        <p:nvSpPr>
          <p:cNvPr id="39950" name="Text Box 22"/>
          <p:cNvSpPr txBox="1">
            <a:spLocks noChangeArrowheads="1"/>
          </p:cNvSpPr>
          <p:nvPr/>
        </p:nvSpPr>
        <p:spPr bwMode="auto">
          <a:xfrm>
            <a:off x="9033209" y="5228692"/>
            <a:ext cx="16962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 159.8 g O</a:t>
            </a:r>
            <a:r>
              <a:rPr lang="en-US" altLang="en-US" baseline="-25000" dirty="0">
                <a:latin typeface="+mn-lt"/>
              </a:rPr>
              <a:t>2</a:t>
            </a:r>
          </a:p>
        </p:txBody>
      </p:sp>
      <p:sp>
        <p:nvSpPr>
          <p:cNvPr id="39951" name="Text Box 23"/>
          <p:cNvSpPr txBox="1">
            <a:spLocks noChangeArrowheads="1"/>
          </p:cNvSpPr>
          <p:nvPr/>
        </p:nvSpPr>
        <p:spPr bwMode="auto">
          <a:xfrm>
            <a:off x="1588851" y="3154027"/>
            <a:ext cx="16410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Translation:</a:t>
            </a:r>
          </a:p>
        </p:txBody>
      </p:sp>
      <p:sp>
        <p:nvSpPr>
          <p:cNvPr id="39952" name="Text Box 24"/>
          <p:cNvSpPr txBox="1">
            <a:spLocks noChangeArrowheads="1"/>
          </p:cNvSpPr>
          <p:nvPr/>
        </p:nvSpPr>
        <p:spPr bwMode="auto">
          <a:xfrm>
            <a:off x="1588851" y="3763627"/>
            <a:ext cx="12442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a:latin typeface="+mn-lt"/>
              </a:rPr>
              <a:t>Balance:</a:t>
            </a:r>
          </a:p>
        </p:txBody>
      </p:sp>
      <p:sp>
        <p:nvSpPr>
          <p:cNvPr id="39953" name="Text Box 25"/>
          <p:cNvSpPr txBox="1">
            <a:spLocks noChangeArrowheads="1"/>
          </p:cNvSpPr>
          <p:nvPr/>
        </p:nvSpPr>
        <p:spPr bwMode="auto">
          <a:xfrm>
            <a:off x="1588851" y="4378791"/>
            <a:ext cx="9385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Math:</a:t>
            </a:r>
          </a:p>
        </p:txBody>
      </p:sp>
      <p:sp>
        <p:nvSpPr>
          <p:cNvPr id="3" name="TextBox 2"/>
          <p:cNvSpPr txBox="1"/>
          <p:nvPr/>
        </p:nvSpPr>
        <p:spPr>
          <a:xfrm>
            <a:off x="842496" y="1577180"/>
            <a:ext cx="2431178" cy="461665"/>
          </a:xfrm>
          <a:prstGeom prst="rect">
            <a:avLst/>
          </a:prstGeom>
          <a:noFill/>
        </p:spPr>
        <p:txBody>
          <a:bodyPr wrap="none" rtlCol="0">
            <a:spAutoFit/>
          </a:bodyPr>
          <a:lstStyle/>
          <a:p>
            <a:r>
              <a:rPr lang="en-US" sz="2400" b="1" dirty="0"/>
              <a:t>Practice Problem:</a:t>
            </a:r>
          </a:p>
        </p:txBody>
      </p:sp>
      <p:sp>
        <p:nvSpPr>
          <p:cNvPr id="26" name="Title 3">
            <a:extLst>
              <a:ext uri="{FF2B5EF4-FFF2-40B4-BE49-F238E27FC236}">
                <a16:creationId xmlns:a16="http://schemas.microsoft.com/office/drawing/2014/main" id="{88F1CDBC-1895-C74A-82B1-3BD1FCFA0B62}"/>
              </a:ext>
            </a:extLst>
          </p:cNvPr>
          <p:cNvSpPr>
            <a:spLocks noGrp="1"/>
          </p:cNvSpPr>
          <p:nvPr>
            <p:ph type="title"/>
          </p:nvPr>
        </p:nvSpPr>
        <p:spPr/>
        <p:txBody>
          <a:bodyPr>
            <a:normAutofit/>
          </a:bodyPr>
          <a:lstStyle/>
          <a:p>
            <a:r>
              <a:rPr lang="en-US" sz="4000" dirty="0">
                <a:latin typeface="+mn-lt"/>
              </a:rPr>
              <a:t>Stoichiometry of Chemical Reactions</a:t>
            </a:r>
          </a:p>
        </p:txBody>
      </p:sp>
    </p:spTree>
    <p:extLst>
      <p:ext uri="{BB962C8B-B14F-4D97-AF65-F5344CB8AC3E}">
        <p14:creationId xmlns:p14="http://schemas.microsoft.com/office/powerpoint/2010/main" val="1290729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Types of Chemical Reactions</a:t>
            </a:r>
          </a:p>
        </p:txBody>
      </p:sp>
      <p:sp>
        <p:nvSpPr>
          <p:cNvPr id="3" name="TextBox 2"/>
          <p:cNvSpPr txBox="1"/>
          <p:nvPr/>
        </p:nvSpPr>
        <p:spPr>
          <a:xfrm>
            <a:off x="838200" y="1762774"/>
            <a:ext cx="4559005" cy="461665"/>
          </a:xfrm>
          <a:prstGeom prst="rect">
            <a:avLst/>
          </a:prstGeom>
          <a:noFill/>
        </p:spPr>
        <p:txBody>
          <a:bodyPr wrap="none" rtlCol="0">
            <a:spAutoFit/>
          </a:bodyPr>
          <a:lstStyle/>
          <a:p>
            <a:r>
              <a:rPr lang="en-US" sz="2400" dirty="0"/>
              <a:t>1. Addition/Combination Reactions</a:t>
            </a:r>
          </a:p>
        </p:txBody>
      </p:sp>
      <p:grpSp>
        <p:nvGrpSpPr>
          <p:cNvPr id="5" name="Group 4">
            <a:extLst>
              <a:ext uri="{FF2B5EF4-FFF2-40B4-BE49-F238E27FC236}">
                <a16:creationId xmlns:a16="http://schemas.microsoft.com/office/drawing/2014/main" id="{D1EE9CB6-1AA3-654D-B6C4-416A8E41CEC1}"/>
              </a:ext>
            </a:extLst>
          </p:cNvPr>
          <p:cNvGrpSpPr/>
          <p:nvPr/>
        </p:nvGrpSpPr>
        <p:grpSpPr>
          <a:xfrm>
            <a:off x="4748515" y="2972529"/>
            <a:ext cx="2694969" cy="646331"/>
            <a:chOff x="4495627" y="2652491"/>
            <a:chExt cx="2694969" cy="646331"/>
          </a:xfrm>
        </p:grpSpPr>
        <p:sp>
          <p:nvSpPr>
            <p:cNvPr id="4" name="Text Box 4"/>
            <p:cNvSpPr txBox="1">
              <a:spLocks noChangeArrowheads="1"/>
            </p:cNvSpPr>
            <p:nvPr/>
          </p:nvSpPr>
          <p:spPr bwMode="auto">
            <a:xfrm>
              <a:off x="4495627" y="2652491"/>
              <a:ext cx="26949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600" dirty="0"/>
                <a:t>X  +  Y         XY</a:t>
              </a:r>
            </a:p>
          </p:txBody>
        </p:sp>
        <p:cxnSp>
          <p:nvCxnSpPr>
            <p:cNvPr id="6" name="Straight Arrow Connector 5"/>
            <p:cNvCxnSpPr/>
            <p:nvPr/>
          </p:nvCxnSpPr>
          <p:spPr>
            <a:xfrm>
              <a:off x="5860301" y="2984998"/>
              <a:ext cx="5680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B574EB5C-90F1-C346-A320-32CC49B7920C}"/>
              </a:ext>
            </a:extLst>
          </p:cNvPr>
          <p:cNvGrpSpPr/>
          <p:nvPr/>
        </p:nvGrpSpPr>
        <p:grpSpPr>
          <a:xfrm>
            <a:off x="4391846" y="4151798"/>
            <a:ext cx="3408305" cy="646331"/>
            <a:chOff x="2865987" y="3726874"/>
            <a:chExt cx="3408305" cy="646331"/>
          </a:xfrm>
        </p:grpSpPr>
        <p:sp>
          <p:nvSpPr>
            <p:cNvPr id="7" name="TextBox 6"/>
            <p:cNvSpPr txBox="1"/>
            <p:nvPr/>
          </p:nvSpPr>
          <p:spPr>
            <a:xfrm>
              <a:off x="2865987" y="3726874"/>
              <a:ext cx="3408305" cy="646331"/>
            </a:xfrm>
            <a:prstGeom prst="rect">
              <a:avLst/>
            </a:prstGeom>
            <a:noFill/>
          </p:spPr>
          <p:txBody>
            <a:bodyPr wrap="none" rtlCol="0">
              <a:spAutoFit/>
            </a:bodyPr>
            <a:lstStyle/>
            <a:p>
              <a:r>
                <a:rPr lang="en-US" sz="3600" dirty="0"/>
                <a:t>Na + Cl          </a:t>
              </a:r>
              <a:r>
                <a:rPr lang="en-US" sz="3600" dirty="0" err="1"/>
                <a:t>NaCl</a:t>
              </a:r>
              <a:endParaRPr lang="en-US" sz="3600" dirty="0"/>
            </a:p>
          </p:txBody>
        </p:sp>
        <p:cxnSp>
          <p:nvCxnSpPr>
            <p:cNvPr id="8" name="Straight Arrow Connector 7"/>
            <p:cNvCxnSpPr/>
            <p:nvPr/>
          </p:nvCxnSpPr>
          <p:spPr>
            <a:xfrm>
              <a:off x="4495627" y="4050038"/>
              <a:ext cx="5680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7067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dirty="0"/>
              <a:t>Types of Chemical Reactions</a:t>
            </a:r>
          </a:p>
        </p:txBody>
      </p:sp>
      <p:sp>
        <p:nvSpPr>
          <p:cNvPr id="139266" name="Rectangle 2"/>
          <p:cNvSpPr>
            <a:spLocks noGrp="1" noChangeArrowheads="1"/>
          </p:cNvSpPr>
          <p:nvPr>
            <p:ph idx="1"/>
          </p:nvPr>
        </p:nvSpPr>
        <p:spPr>
          <a:xfrm>
            <a:off x="838200" y="1621273"/>
            <a:ext cx="8229600" cy="762000"/>
          </a:xfrm>
        </p:spPr>
        <p:txBody>
          <a:bodyPr>
            <a:normAutofit/>
          </a:bodyPr>
          <a:lstStyle/>
          <a:p>
            <a:pPr marL="0" indent="0">
              <a:buNone/>
            </a:pPr>
            <a:r>
              <a:rPr lang="en-US" altLang="en-US" sz="2400" dirty="0"/>
              <a:t>2. Elimination/Decomposition Reaction</a:t>
            </a:r>
          </a:p>
        </p:txBody>
      </p:sp>
      <p:sp>
        <p:nvSpPr>
          <p:cNvPr id="139267" name="Text Box 3"/>
          <p:cNvSpPr txBox="1">
            <a:spLocks noChangeArrowheads="1"/>
          </p:cNvSpPr>
          <p:nvPr/>
        </p:nvSpPr>
        <p:spPr bwMode="auto">
          <a:xfrm>
            <a:off x="1573714" y="3584805"/>
            <a:ext cx="27991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600" dirty="0"/>
              <a:t>XY          X  +  Y</a:t>
            </a:r>
          </a:p>
        </p:txBody>
      </p:sp>
      <p:cxnSp>
        <p:nvCxnSpPr>
          <p:cNvPr id="3" name="Straight Arrow Connector 2"/>
          <p:cNvCxnSpPr/>
          <p:nvPr/>
        </p:nvCxnSpPr>
        <p:spPr>
          <a:xfrm>
            <a:off x="2376982" y="3907969"/>
            <a:ext cx="51261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DB36B79-AF18-FF41-A928-212BF52DD996}"/>
                  </a:ext>
                </a:extLst>
              </p:cNvPr>
              <p:cNvSpPr txBox="1"/>
              <p:nvPr/>
            </p:nvSpPr>
            <p:spPr>
              <a:xfrm>
                <a:off x="5176146" y="2015143"/>
                <a:ext cx="6177654" cy="3785652"/>
              </a:xfrm>
              <a:prstGeom prst="rect">
                <a:avLst/>
              </a:prstGeom>
              <a:noFill/>
            </p:spPr>
            <p:txBody>
              <a:bodyPr wrap="square" rtlCol="0">
                <a:spAutoFit/>
              </a:bodyPr>
              <a:lstStyle/>
              <a:p>
                <a:pPr algn="ctr">
                  <a:lnSpc>
                    <a:spcPct val="200000"/>
                  </a:lnSpc>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2 </m:t>
                      </m:r>
                      <m:r>
                        <m:rPr>
                          <m:sty m:val="p"/>
                        </m:rPr>
                        <a:rPr lang="en-US" sz="2400" b="0" i="0" smtClean="0">
                          <a:latin typeface="Cambria Math" panose="02040503050406030204" pitchFamily="18" charset="0"/>
                        </a:rPr>
                        <m:t>CuO</m:t>
                      </m:r>
                      <m:r>
                        <a:rPr lang="en-US" sz="2400" b="0" i="0" smtClean="0">
                          <a:latin typeface="Cambria Math" panose="02040503050406030204" pitchFamily="18" charset="0"/>
                        </a:rPr>
                        <m:t>→2 </m:t>
                      </m:r>
                      <m:r>
                        <m:rPr>
                          <m:sty m:val="p"/>
                        </m:rPr>
                        <a:rPr lang="en-US" sz="2400" b="0" i="0" smtClean="0">
                          <a:latin typeface="Cambria Math" panose="02040503050406030204" pitchFamily="18" charset="0"/>
                        </a:rPr>
                        <m:t>Cu</m:t>
                      </m:r>
                      <m:r>
                        <a:rPr lang="en-US" sz="2400" b="0" i="0" smtClean="0">
                          <a:latin typeface="Cambria Math" panose="02040503050406030204" pitchFamily="18" charset="0"/>
                        </a:rPr>
                        <m:t>+</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2</m:t>
                          </m:r>
                        </m:sub>
                      </m:sSub>
                    </m:oMath>
                    <m:oMath xmlns:m="http://schemas.openxmlformats.org/officeDocument/2006/math">
                      <m:r>
                        <a:rPr lang="en-US" sz="2400" b="0" i="0" smtClean="0">
                          <a:latin typeface="Cambria Math" panose="02040503050406030204" pitchFamily="18" charset="0"/>
                        </a:rPr>
                        <m:t>2 </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H</m:t>
                          </m:r>
                        </m:e>
                        <m:sub>
                          <m:r>
                            <a:rPr lang="en-US" sz="2400" b="0" i="0" smtClean="0">
                              <a:latin typeface="Cambria Math" panose="02040503050406030204" pitchFamily="18" charset="0"/>
                            </a:rPr>
                            <m:t>2</m:t>
                          </m:r>
                        </m:sub>
                      </m:sSub>
                      <m:r>
                        <m:rPr>
                          <m:sty m:val="p"/>
                        </m:rPr>
                        <a:rPr lang="en-US" sz="2400" b="0" i="0" smtClean="0">
                          <a:latin typeface="Cambria Math" panose="02040503050406030204" pitchFamily="18" charset="0"/>
                        </a:rPr>
                        <m:t>O</m:t>
                      </m:r>
                      <m:r>
                        <a:rPr lang="en-US" sz="2400" b="0" i="0" smtClean="0">
                          <a:latin typeface="Cambria Math" panose="02040503050406030204" pitchFamily="18" charset="0"/>
                        </a:rPr>
                        <m:t>→2 </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H</m:t>
                          </m:r>
                        </m:e>
                        <m:sub>
                          <m:r>
                            <a:rPr lang="en-US" sz="2400" b="0" i="0" smtClean="0">
                              <a:latin typeface="Cambria Math" panose="02040503050406030204" pitchFamily="18" charset="0"/>
                            </a:rPr>
                            <m:t>2</m:t>
                          </m:r>
                        </m:sub>
                      </m:sSub>
                      <m:r>
                        <a:rPr lang="en-US" sz="2400" b="0" i="0" smtClean="0">
                          <a:latin typeface="Cambria Math" panose="02040503050406030204" pitchFamily="18" charset="0"/>
                        </a:rPr>
                        <m:t>+</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2</m:t>
                          </m:r>
                        </m:sub>
                      </m:sSub>
                    </m:oMath>
                    <m:oMath xmlns:m="http://schemas.openxmlformats.org/officeDocument/2006/math">
                      <m:r>
                        <m:rPr>
                          <m:sty m:val="p"/>
                        </m:rPr>
                        <a:rPr lang="en-US" sz="2400" b="0" i="0" smtClean="0">
                          <a:latin typeface="Cambria Math" panose="02040503050406030204" pitchFamily="18" charset="0"/>
                        </a:rPr>
                        <m:t>CaC</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3</m:t>
                          </m:r>
                        </m:sub>
                      </m:sSub>
                      <m:r>
                        <a:rPr lang="en-US" sz="2400" b="0" i="0" smtClean="0">
                          <a:latin typeface="Cambria Math" panose="02040503050406030204" pitchFamily="18" charset="0"/>
                        </a:rPr>
                        <m:t>→</m:t>
                      </m:r>
                      <m:r>
                        <m:rPr>
                          <m:sty m:val="p"/>
                        </m:rPr>
                        <a:rPr lang="en-US" sz="2400" b="0" i="0" smtClean="0">
                          <a:latin typeface="Cambria Math" panose="02040503050406030204" pitchFamily="18" charset="0"/>
                        </a:rPr>
                        <m:t>CaO</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C</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2</m:t>
                          </m:r>
                        </m:sub>
                      </m:sSub>
                    </m:oMath>
                    <m:oMath xmlns:m="http://schemas.openxmlformats.org/officeDocument/2006/math">
                      <m:r>
                        <a:rPr lang="en-US" sz="2400" b="0" i="0" smtClean="0">
                          <a:latin typeface="Cambria Math" panose="02040503050406030204" pitchFamily="18" charset="0"/>
                        </a:rPr>
                        <m:t>2 </m:t>
                      </m:r>
                      <m:r>
                        <m:rPr>
                          <m:sty m:val="p"/>
                        </m:rPr>
                        <a:rPr lang="en-US" sz="2400" b="0" i="0" smtClean="0">
                          <a:latin typeface="Cambria Math" panose="02040503050406030204" pitchFamily="18" charset="0"/>
                        </a:rPr>
                        <m:t>KCl</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3</m:t>
                          </m:r>
                        </m:sub>
                      </m:sSub>
                      <m:r>
                        <a:rPr lang="en-US" sz="2400" b="0" i="0" smtClean="0">
                          <a:latin typeface="Cambria Math" panose="02040503050406030204" pitchFamily="18" charset="0"/>
                        </a:rPr>
                        <m:t>→2</m:t>
                      </m:r>
                      <m:r>
                        <m:rPr>
                          <m:sty m:val="p"/>
                        </m:rPr>
                        <a:rPr lang="en-US" sz="2400" b="0" i="0" smtClean="0">
                          <a:latin typeface="Cambria Math" panose="02040503050406030204" pitchFamily="18" charset="0"/>
                        </a:rPr>
                        <m:t>KCl</m:t>
                      </m:r>
                      <m:r>
                        <a:rPr lang="en-US" sz="2400" b="0" i="0" smtClean="0">
                          <a:latin typeface="Cambria Math" panose="02040503050406030204" pitchFamily="18" charset="0"/>
                        </a:rPr>
                        <m:t>+3 </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2</m:t>
                          </m:r>
                        </m:sub>
                      </m:sSub>
                    </m:oMath>
                    <m:oMath xmlns:m="http://schemas.openxmlformats.org/officeDocument/2006/math">
                      <m:r>
                        <a:rPr lang="en-US" sz="2400" b="0" i="0" smtClean="0">
                          <a:latin typeface="Cambria Math" panose="02040503050406030204" pitchFamily="18" charset="0"/>
                        </a:rPr>
                        <m:t>4 </m:t>
                      </m:r>
                      <m:r>
                        <m:rPr>
                          <m:sty m:val="p"/>
                        </m:rPr>
                        <a:rPr lang="en-US" sz="2400" b="0" i="0" smtClean="0">
                          <a:latin typeface="Cambria Math" panose="02040503050406030204" pitchFamily="18" charset="0"/>
                        </a:rPr>
                        <m:t>HN</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3</m:t>
                          </m:r>
                        </m:sub>
                      </m:sSub>
                      <m:r>
                        <a:rPr lang="en-US" sz="2400" b="0" i="0" smtClean="0">
                          <a:latin typeface="Cambria Math" panose="02040503050406030204" pitchFamily="18" charset="0"/>
                        </a:rPr>
                        <m:t>→4 </m:t>
                      </m:r>
                      <m:r>
                        <m:rPr>
                          <m:sty m:val="p"/>
                        </m:rPr>
                        <a:rPr lang="en-US" sz="2400" b="0" i="0" smtClean="0">
                          <a:latin typeface="Cambria Math" panose="02040503050406030204" pitchFamily="18" charset="0"/>
                        </a:rPr>
                        <m:t>N</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2</m:t>
                          </m:r>
                        </m:sub>
                      </m:sSub>
                      <m:r>
                        <a:rPr lang="en-US" sz="2400" b="0" i="0" smtClean="0">
                          <a:latin typeface="Cambria Math" panose="02040503050406030204" pitchFamily="18" charset="0"/>
                        </a:rPr>
                        <m:t>+2 </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H</m:t>
                          </m:r>
                        </m:e>
                        <m:sub>
                          <m:r>
                            <a:rPr lang="en-US" sz="2400" b="0" i="0" smtClean="0">
                              <a:latin typeface="Cambria Math" panose="02040503050406030204" pitchFamily="18" charset="0"/>
                            </a:rPr>
                            <m:t>2</m:t>
                          </m:r>
                        </m:sub>
                      </m:sSub>
                      <m:r>
                        <m:rPr>
                          <m:sty m:val="p"/>
                        </m:rPr>
                        <a:rPr lang="en-US" sz="2400" b="0" i="0" smtClean="0">
                          <a:latin typeface="Cambria Math" panose="02040503050406030204" pitchFamily="18" charset="0"/>
                        </a:rPr>
                        <m:t>O</m:t>
                      </m:r>
                      <m:r>
                        <a:rPr lang="en-US" sz="2400" b="0" i="0" smtClean="0">
                          <a:latin typeface="Cambria Math" panose="02040503050406030204" pitchFamily="18" charset="0"/>
                        </a:rPr>
                        <m:t>+</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2</m:t>
                          </m:r>
                        </m:sub>
                      </m:sSub>
                    </m:oMath>
                  </m:oMathPara>
                </a14:m>
                <a:endParaRPr lang="en-US" sz="2400" b="0" dirty="0"/>
              </a:p>
            </p:txBody>
          </p:sp>
        </mc:Choice>
        <mc:Fallback xmlns="">
          <p:sp>
            <p:nvSpPr>
              <p:cNvPr id="2" name="TextBox 1">
                <a:extLst>
                  <a:ext uri="{FF2B5EF4-FFF2-40B4-BE49-F238E27FC236}">
                    <a16:creationId xmlns:a16="http://schemas.microsoft.com/office/drawing/2014/main" id="{2DB36B79-AF18-FF41-A928-212BF52DD996}"/>
                  </a:ext>
                </a:extLst>
              </p:cNvPr>
              <p:cNvSpPr txBox="1">
                <a:spLocks noRot="1" noChangeAspect="1" noMove="1" noResize="1" noEditPoints="1" noAdjustHandles="1" noChangeArrowheads="1" noChangeShapeType="1" noTextEdit="1"/>
              </p:cNvSpPr>
              <p:nvPr/>
            </p:nvSpPr>
            <p:spPr>
              <a:xfrm>
                <a:off x="5176146" y="2015143"/>
                <a:ext cx="6177654" cy="3785652"/>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4021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dirty="0"/>
              <a:t>Types of Chemical Reactions</a:t>
            </a:r>
          </a:p>
        </p:txBody>
      </p:sp>
      <p:sp>
        <p:nvSpPr>
          <p:cNvPr id="140290" name="Rectangle 2"/>
          <p:cNvSpPr>
            <a:spLocks noGrp="1" noChangeArrowheads="1"/>
          </p:cNvSpPr>
          <p:nvPr>
            <p:ph idx="1"/>
          </p:nvPr>
        </p:nvSpPr>
        <p:spPr>
          <a:xfrm>
            <a:off x="838200" y="1626700"/>
            <a:ext cx="6629400" cy="685800"/>
          </a:xfrm>
        </p:spPr>
        <p:txBody>
          <a:bodyPr>
            <a:normAutofit/>
          </a:bodyPr>
          <a:lstStyle/>
          <a:p>
            <a:pPr marL="0" indent="0">
              <a:buNone/>
            </a:pPr>
            <a:r>
              <a:rPr lang="en-US" altLang="en-US" sz="2400" dirty="0"/>
              <a:t>3. Single Replacement Reaction</a:t>
            </a:r>
          </a:p>
        </p:txBody>
      </p:sp>
      <p:grpSp>
        <p:nvGrpSpPr>
          <p:cNvPr id="2" name="Group 1">
            <a:extLst>
              <a:ext uri="{FF2B5EF4-FFF2-40B4-BE49-F238E27FC236}">
                <a16:creationId xmlns:a16="http://schemas.microsoft.com/office/drawing/2014/main" id="{DC9DA735-2732-1144-9450-30A943DED28F}"/>
              </a:ext>
            </a:extLst>
          </p:cNvPr>
          <p:cNvGrpSpPr/>
          <p:nvPr/>
        </p:nvGrpSpPr>
        <p:grpSpPr>
          <a:xfrm>
            <a:off x="1411946" y="3519845"/>
            <a:ext cx="3980320" cy="646331"/>
            <a:chOff x="2810440" y="2569586"/>
            <a:chExt cx="3980320" cy="646331"/>
          </a:xfrm>
        </p:grpSpPr>
        <p:sp>
          <p:nvSpPr>
            <p:cNvPr id="140292" name="Text Box 4"/>
            <p:cNvSpPr txBox="1">
              <a:spLocks noChangeArrowheads="1"/>
            </p:cNvSpPr>
            <p:nvPr/>
          </p:nvSpPr>
          <p:spPr bwMode="auto">
            <a:xfrm>
              <a:off x="2810440" y="2569586"/>
              <a:ext cx="39803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600" dirty="0"/>
                <a:t>X  +  YZ           Y  +  XZ</a:t>
              </a:r>
            </a:p>
          </p:txBody>
        </p:sp>
        <p:cxnSp>
          <p:nvCxnSpPr>
            <p:cNvPr id="3" name="Straight Arrow Connector 2"/>
            <p:cNvCxnSpPr/>
            <p:nvPr/>
          </p:nvCxnSpPr>
          <p:spPr>
            <a:xfrm>
              <a:off x="4437775" y="2906605"/>
              <a:ext cx="6667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AE175AD-7565-F044-A3F2-FC38E5D68888}"/>
                  </a:ext>
                </a:extLst>
              </p:cNvPr>
              <p:cNvSpPr txBox="1"/>
              <p:nvPr/>
            </p:nvSpPr>
            <p:spPr>
              <a:xfrm>
                <a:off x="5333366" y="2333370"/>
                <a:ext cx="6177654" cy="3046988"/>
              </a:xfrm>
              <a:prstGeom prst="rect">
                <a:avLst/>
              </a:prstGeom>
              <a:noFill/>
            </p:spPr>
            <p:txBody>
              <a:bodyPr wrap="square" rtlCol="0">
                <a:spAutoFit/>
              </a:bodyPr>
              <a:lstStyle/>
              <a:p>
                <a:pPr algn="ctr">
                  <a:lnSpc>
                    <a:spcPct val="200000"/>
                  </a:lnSpc>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Fe</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CuS</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4</m:t>
                          </m:r>
                        </m:sub>
                      </m:sSub>
                      <m:r>
                        <a:rPr lang="en-US" sz="2400" b="0" i="0" smtClean="0">
                          <a:latin typeface="Cambria Math" panose="02040503050406030204" pitchFamily="18" charset="0"/>
                        </a:rPr>
                        <m:t>→</m:t>
                      </m:r>
                      <m:r>
                        <m:rPr>
                          <m:sty m:val="p"/>
                        </m:rPr>
                        <a:rPr lang="en-US" sz="2400" b="0" i="0" smtClean="0">
                          <a:latin typeface="Cambria Math" panose="02040503050406030204" pitchFamily="18" charset="0"/>
                        </a:rPr>
                        <m:t>Cu</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FeS</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4</m:t>
                          </m:r>
                        </m:sub>
                      </m:sSub>
                    </m:oMath>
                    <m:oMath xmlns:m="http://schemas.openxmlformats.org/officeDocument/2006/math">
                      <m:r>
                        <m:rPr>
                          <m:sty m:val="p"/>
                        </m:rPr>
                        <a:rPr lang="en-US" sz="2400" b="0" i="0" smtClean="0">
                          <a:latin typeface="Cambria Math" panose="02040503050406030204" pitchFamily="18" charset="0"/>
                        </a:rPr>
                        <m:t>Mg</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Ni</m:t>
                      </m:r>
                      <m:sSub>
                        <m:sSubPr>
                          <m:ctrlPr>
                            <a:rPr lang="en-US" sz="2400" b="0" i="1" smtClean="0">
                              <a:latin typeface="Cambria Math" panose="02040503050406030204" pitchFamily="18" charset="0"/>
                            </a:rPr>
                          </m:ctrlPr>
                        </m:sSubPr>
                        <m:e>
                          <m:d>
                            <m:dPr>
                              <m:ctrlPr>
                                <a:rPr lang="en-US" sz="2400" b="0" i="1" smtClean="0">
                                  <a:latin typeface="Cambria Math" panose="02040503050406030204" pitchFamily="18" charset="0"/>
                                </a:rPr>
                              </m:ctrlPr>
                            </m:dPr>
                            <m:e>
                              <m:r>
                                <m:rPr>
                                  <m:sty m:val="p"/>
                                </m:rPr>
                                <a:rPr lang="en-US" sz="2400" b="0" i="0" smtClean="0">
                                  <a:latin typeface="Cambria Math" panose="02040503050406030204" pitchFamily="18" charset="0"/>
                                </a:rPr>
                                <m:t>N</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3</m:t>
                                  </m:r>
                                </m:sub>
                              </m:sSub>
                            </m:e>
                          </m:d>
                        </m:e>
                        <m:sub>
                          <m:r>
                            <a:rPr lang="en-US" sz="2400" b="0" i="0" smtClean="0">
                              <a:latin typeface="Cambria Math" panose="02040503050406030204" pitchFamily="18" charset="0"/>
                            </a:rPr>
                            <m:t>2</m:t>
                          </m:r>
                        </m:sub>
                      </m:sSub>
                      <m:r>
                        <a:rPr lang="en-US" sz="2400" b="0" i="0" smtClean="0">
                          <a:latin typeface="Cambria Math" panose="02040503050406030204" pitchFamily="18" charset="0"/>
                        </a:rPr>
                        <m:t>→</m:t>
                      </m:r>
                      <m:r>
                        <m:rPr>
                          <m:sty m:val="p"/>
                        </m:rPr>
                        <a:rPr lang="en-US" sz="2400" b="0" i="0" smtClean="0">
                          <a:latin typeface="Cambria Math" panose="02040503050406030204" pitchFamily="18" charset="0"/>
                        </a:rPr>
                        <m:t>Ni</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Mg</m:t>
                      </m:r>
                      <m:sSub>
                        <m:sSubPr>
                          <m:ctrlPr>
                            <a:rPr lang="en-US" sz="2400" b="0" i="1" smtClean="0">
                              <a:latin typeface="Cambria Math" panose="02040503050406030204" pitchFamily="18" charset="0"/>
                            </a:rPr>
                          </m:ctrlPr>
                        </m:sSubPr>
                        <m:e>
                          <m:d>
                            <m:dPr>
                              <m:ctrlPr>
                                <a:rPr lang="en-US" sz="2400" b="0" i="1" smtClean="0">
                                  <a:latin typeface="Cambria Math" panose="02040503050406030204" pitchFamily="18" charset="0"/>
                                </a:rPr>
                              </m:ctrlPr>
                            </m:dPr>
                            <m:e>
                              <m:r>
                                <m:rPr>
                                  <m:sty m:val="p"/>
                                </m:rPr>
                                <a:rPr lang="en-US" sz="2400" b="0" i="0" smtClean="0">
                                  <a:latin typeface="Cambria Math" panose="02040503050406030204" pitchFamily="18" charset="0"/>
                                </a:rPr>
                                <m:t>N</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3</m:t>
                                  </m:r>
                                </m:sub>
                              </m:sSub>
                            </m:e>
                          </m:d>
                        </m:e>
                        <m:sub>
                          <m:r>
                            <a:rPr lang="en-US" sz="2400" b="0" i="0" smtClean="0">
                              <a:latin typeface="Cambria Math" panose="02040503050406030204" pitchFamily="18" charset="0"/>
                            </a:rPr>
                            <m:t>2</m:t>
                          </m:r>
                        </m:sub>
                      </m:sSub>
                    </m:oMath>
                    <m:oMath xmlns:m="http://schemas.openxmlformats.org/officeDocument/2006/math">
                      <m:r>
                        <m:rPr>
                          <m:sty m:val="p"/>
                        </m:rPr>
                        <a:rPr lang="en-US" sz="2400" b="0" i="0" smtClean="0">
                          <a:latin typeface="Cambria Math" panose="02040503050406030204" pitchFamily="18" charset="0"/>
                        </a:rPr>
                        <m:t>C</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l</m:t>
                          </m:r>
                        </m:e>
                        <m:sub>
                          <m:r>
                            <a:rPr lang="en-US" sz="2400" b="0" i="0" smtClean="0">
                              <a:latin typeface="Cambria Math" panose="02040503050406030204" pitchFamily="18" charset="0"/>
                            </a:rPr>
                            <m:t>2</m:t>
                          </m:r>
                        </m:sub>
                      </m:sSub>
                      <m:r>
                        <a:rPr lang="en-US" sz="2400" b="0" i="0" smtClean="0">
                          <a:latin typeface="Cambria Math" panose="02040503050406030204" pitchFamily="18" charset="0"/>
                        </a:rPr>
                        <m:t>+</m:t>
                      </m:r>
                      <m:r>
                        <m:rPr>
                          <m:sty m:val="p"/>
                        </m:rPr>
                        <a:rPr lang="en-US" sz="2400" b="0" i="0" smtClean="0">
                          <a:latin typeface="Cambria Math" panose="02040503050406030204" pitchFamily="18" charset="0"/>
                        </a:rPr>
                        <m:t>Ni</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I</m:t>
                          </m:r>
                        </m:e>
                        <m:sub>
                          <m:r>
                            <a:rPr lang="en-US" sz="2400" b="0" i="0" smtClean="0">
                              <a:latin typeface="Cambria Math" panose="02040503050406030204" pitchFamily="18" charset="0"/>
                            </a:rPr>
                            <m:t>2</m:t>
                          </m:r>
                        </m:sub>
                      </m:sSub>
                      <m:r>
                        <a:rPr lang="en-US" sz="2400" b="0" i="0" smtClean="0">
                          <a:latin typeface="Cambria Math" panose="02040503050406030204" pitchFamily="18" charset="0"/>
                        </a:rPr>
                        <m:t>→</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I</m:t>
                          </m:r>
                        </m:e>
                        <m:sub>
                          <m:r>
                            <a:rPr lang="en-US" sz="2400" b="0" i="0" smtClean="0">
                              <a:latin typeface="Cambria Math" panose="02040503050406030204" pitchFamily="18" charset="0"/>
                            </a:rPr>
                            <m:t>2</m:t>
                          </m:r>
                        </m:sub>
                      </m:sSub>
                      <m:r>
                        <a:rPr lang="en-US" sz="2400" b="0" i="0" smtClean="0">
                          <a:latin typeface="Cambria Math" panose="02040503050406030204" pitchFamily="18" charset="0"/>
                        </a:rPr>
                        <m:t>+</m:t>
                      </m:r>
                      <m:r>
                        <m:rPr>
                          <m:sty m:val="p"/>
                        </m:rPr>
                        <a:rPr lang="en-US" sz="2400" b="0" i="0" smtClean="0">
                          <a:latin typeface="Cambria Math" panose="02040503050406030204" pitchFamily="18" charset="0"/>
                        </a:rPr>
                        <m:t>NiC</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l</m:t>
                          </m:r>
                        </m:e>
                        <m:sub>
                          <m:r>
                            <a:rPr lang="en-US" sz="2400" b="0" i="0" smtClean="0">
                              <a:latin typeface="Cambria Math" panose="02040503050406030204" pitchFamily="18" charset="0"/>
                            </a:rPr>
                            <m:t>2</m:t>
                          </m:r>
                        </m:sub>
                      </m:sSub>
                    </m:oMath>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F</m:t>
                          </m:r>
                        </m:e>
                        <m:sub>
                          <m:r>
                            <a:rPr lang="en-US" sz="2400" b="0" i="0" smtClean="0">
                              <a:latin typeface="Cambria Math" panose="02040503050406030204" pitchFamily="18" charset="0"/>
                            </a:rPr>
                            <m:t>2</m:t>
                          </m:r>
                        </m:sub>
                      </m:sSub>
                      <m:r>
                        <a:rPr lang="en-US" sz="2400" b="0" i="0" smtClean="0">
                          <a:latin typeface="Cambria Math" panose="02040503050406030204" pitchFamily="18" charset="0"/>
                        </a:rPr>
                        <m:t>+2 </m:t>
                      </m:r>
                      <m:r>
                        <m:rPr>
                          <m:sty m:val="p"/>
                        </m:rPr>
                        <a:rPr lang="en-US" sz="2400" b="0" i="0" smtClean="0">
                          <a:latin typeface="Cambria Math" panose="02040503050406030204" pitchFamily="18" charset="0"/>
                        </a:rPr>
                        <m:t>NaCl</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C</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l</m:t>
                          </m:r>
                        </m:e>
                        <m:sub>
                          <m:r>
                            <a:rPr lang="en-US" sz="2400" b="0" i="0" smtClean="0">
                              <a:latin typeface="Cambria Math" panose="02040503050406030204" pitchFamily="18" charset="0"/>
                            </a:rPr>
                            <m:t>2</m:t>
                          </m:r>
                        </m:sub>
                      </m:sSub>
                      <m:r>
                        <a:rPr lang="en-US" sz="2400" b="0" i="0" smtClean="0">
                          <a:latin typeface="Cambria Math" panose="02040503050406030204" pitchFamily="18" charset="0"/>
                        </a:rPr>
                        <m:t>+2 </m:t>
                      </m:r>
                      <m:r>
                        <m:rPr>
                          <m:sty m:val="p"/>
                        </m:rPr>
                        <a:rPr lang="en-US" sz="2400" b="0" i="0" smtClean="0">
                          <a:latin typeface="Cambria Math" panose="02040503050406030204" pitchFamily="18" charset="0"/>
                        </a:rPr>
                        <m:t>NaF</m:t>
                      </m:r>
                    </m:oMath>
                  </m:oMathPara>
                </a14:m>
                <a:endParaRPr lang="en-US" sz="2400" b="0" dirty="0"/>
              </a:p>
            </p:txBody>
          </p:sp>
        </mc:Choice>
        <mc:Fallback xmlns="">
          <p:sp>
            <p:nvSpPr>
              <p:cNvPr id="8" name="TextBox 7">
                <a:extLst>
                  <a:ext uri="{FF2B5EF4-FFF2-40B4-BE49-F238E27FC236}">
                    <a16:creationId xmlns:a16="http://schemas.microsoft.com/office/drawing/2014/main" id="{3AE175AD-7565-F044-A3F2-FC38E5D68888}"/>
                  </a:ext>
                </a:extLst>
              </p:cNvPr>
              <p:cNvSpPr txBox="1">
                <a:spLocks noRot="1" noChangeAspect="1" noMove="1" noResize="1" noEditPoints="1" noAdjustHandles="1" noChangeArrowheads="1" noChangeShapeType="1" noTextEdit="1"/>
              </p:cNvSpPr>
              <p:nvPr/>
            </p:nvSpPr>
            <p:spPr>
              <a:xfrm>
                <a:off x="5333366" y="2333370"/>
                <a:ext cx="6177654" cy="3046988"/>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07304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dirty="0"/>
              <a:t>Types of Chemical Reactions</a:t>
            </a:r>
          </a:p>
        </p:txBody>
      </p:sp>
      <p:sp>
        <p:nvSpPr>
          <p:cNvPr id="141314" name="Rectangle 2"/>
          <p:cNvSpPr>
            <a:spLocks noGrp="1" noChangeArrowheads="1"/>
          </p:cNvSpPr>
          <p:nvPr>
            <p:ph idx="1"/>
          </p:nvPr>
        </p:nvSpPr>
        <p:spPr>
          <a:xfrm>
            <a:off x="838200" y="1627206"/>
            <a:ext cx="8229600" cy="762000"/>
          </a:xfrm>
        </p:spPr>
        <p:txBody>
          <a:bodyPr>
            <a:normAutofit/>
          </a:bodyPr>
          <a:lstStyle/>
          <a:p>
            <a:pPr marL="0" indent="0">
              <a:buNone/>
            </a:pPr>
            <a:r>
              <a:rPr lang="en-US" altLang="en-US" sz="2400" dirty="0"/>
              <a:t>4. Double Replacement Reaction</a:t>
            </a:r>
          </a:p>
        </p:txBody>
      </p:sp>
      <p:grpSp>
        <p:nvGrpSpPr>
          <p:cNvPr id="2" name="Group 1">
            <a:extLst>
              <a:ext uri="{FF2B5EF4-FFF2-40B4-BE49-F238E27FC236}">
                <a16:creationId xmlns:a16="http://schemas.microsoft.com/office/drawing/2014/main" id="{38DCC459-A890-0640-81C6-7ABFEB2C0527}"/>
              </a:ext>
            </a:extLst>
          </p:cNvPr>
          <p:cNvGrpSpPr/>
          <p:nvPr/>
        </p:nvGrpSpPr>
        <p:grpSpPr>
          <a:xfrm>
            <a:off x="1089212" y="3466124"/>
            <a:ext cx="4532266" cy="646331"/>
            <a:chOff x="2720399" y="2631393"/>
            <a:chExt cx="4532266" cy="646331"/>
          </a:xfrm>
        </p:grpSpPr>
        <p:sp>
          <p:nvSpPr>
            <p:cNvPr id="141315" name="Text Box 3"/>
            <p:cNvSpPr txBox="1">
              <a:spLocks noChangeArrowheads="1"/>
            </p:cNvSpPr>
            <p:nvPr/>
          </p:nvSpPr>
          <p:spPr bwMode="auto">
            <a:xfrm>
              <a:off x="2720399" y="2631393"/>
              <a:ext cx="45322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600" dirty="0"/>
                <a:t>AX  +  BY           AY  +  BX</a:t>
              </a:r>
            </a:p>
          </p:txBody>
        </p:sp>
        <p:cxnSp>
          <p:nvCxnSpPr>
            <p:cNvPr id="3" name="Straight Arrow Connector 2"/>
            <p:cNvCxnSpPr/>
            <p:nvPr/>
          </p:nvCxnSpPr>
          <p:spPr>
            <a:xfrm>
              <a:off x="4641275" y="2973571"/>
              <a:ext cx="63730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B4EDBAC-C48D-0F4F-9F20-2FE33B374D40}"/>
                  </a:ext>
                </a:extLst>
              </p:cNvPr>
              <p:cNvSpPr txBox="1"/>
              <p:nvPr/>
            </p:nvSpPr>
            <p:spPr>
              <a:xfrm>
                <a:off x="5423013" y="3004459"/>
                <a:ext cx="6177654" cy="1569660"/>
              </a:xfrm>
              <a:prstGeom prst="rect">
                <a:avLst/>
              </a:prstGeom>
              <a:noFill/>
            </p:spPr>
            <p:txBody>
              <a:bodyPr wrap="square" rtlCol="0">
                <a:spAutoFit/>
              </a:bodyPr>
              <a:lstStyle/>
              <a:p>
                <a:pPr algn="ctr">
                  <a:lnSpc>
                    <a:spcPct val="200000"/>
                  </a:lnSpc>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AgN</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3</m:t>
                          </m:r>
                        </m:sub>
                      </m:sSub>
                      <m:r>
                        <a:rPr lang="en-US" sz="2400" b="0" i="0" smtClean="0">
                          <a:latin typeface="Cambria Math" panose="02040503050406030204" pitchFamily="18" charset="0"/>
                        </a:rPr>
                        <m:t>+</m:t>
                      </m:r>
                      <m:r>
                        <m:rPr>
                          <m:sty m:val="p"/>
                        </m:rPr>
                        <a:rPr lang="en-US" sz="2400" b="0" i="0" smtClean="0">
                          <a:latin typeface="Cambria Math" panose="02040503050406030204" pitchFamily="18" charset="0"/>
                        </a:rPr>
                        <m:t>NaCl</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AgCl</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NaN</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3</m:t>
                          </m:r>
                        </m:sub>
                      </m:sSub>
                    </m:oMath>
                    <m:oMath xmlns:m="http://schemas.openxmlformats.org/officeDocument/2006/math">
                      <m:r>
                        <a:rPr lang="en-US" sz="2400" b="0" i="0" smtClean="0">
                          <a:latin typeface="Cambria Math" panose="02040503050406030204" pitchFamily="18" charset="0"/>
                        </a:rPr>
                        <m:t>2 </m:t>
                      </m:r>
                      <m:r>
                        <m:rPr>
                          <m:sty m:val="p"/>
                        </m:rPr>
                        <a:rPr lang="en-US" sz="2400" b="0" i="0" smtClean="0">
                          <a:latin typeface="Cambria Math" panose="02040503050406030204" pitchFamily="18" charset="0"/>
                        </a:rPr>
                        <m:t>KI</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Pb</m:t>
                      </m:r>
                      <m:sSub>
                        <m:sSubPr>
                          <m:ctrlPr>
                            <a:rPr lang="en-US" sz="2400" b="0" i="1" smtClean="0">
                              <a:latin typeface="Cambria Math" panose="02040503050406030204" pitchFamily="18" charset="0"/>
                            </a:rPr>
                          </m:ctrlPr>
                        </m:sSubPr>
                        <m:e>
                          <m:d>
                            <m:dPr>
                              <m:ctrlPr>
                                <a:rPr lang="en-US" sz="2400" b="0" i="1" smtClean="0">
                                  <a:latin typeface="Cambria Math" panose="02040503050406030204" pitchFamily="18" charset="0"/>
                                </a:rPr>
                              </m:ctrlPr>
                            </m:dPr>
                            <m:e>
                              <m:r>
                                <m:rPr>
                                  <m:sty m:val="p"/>
                                </m:rPr>
                                <a:rPr lang="en-US" sz="2400" b="0" i="0" smtClean="0">
                                  <a:latin typeface="Cambria Math" panose="02040503050406030204" pitchFamily="18" charset="0"/>
                                </a:rPr>
                                <m:t>N</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3</m:t>
                                  </m:r>
                                </m:sub>
                              </m:sSub>
                            </m:e>
                          </m:d>
                        </m:e>
                        <m:sub>
                          <m:r>
                            <a:rPr lang="en-US" sz="2400" b="0" i="0" smtClean="0">
                              <a:latin typeface="Cambria Math" panose="02040503050406030204" pitchFamily="18" charset="0"/>
                            </a:rPr>
                            <m:t>2</m:t>
                          </m:r>
                        </m:sub>
                      </m:sSub>
                      <m:r>
                        <a:rPr lang="en-US" sz="2400" b="0" i="0" smtClean="0">
                          <a:latin typeface="Cambria Math" panose="02040503050406030204" pitchFamily="18" charset="0"/>
                        </a:rPr>
                        <m:t>→2</m:t>
                      </m:r>
                      <m:r>
                        <m:rPr>
                          <m:sty m:val="p"/>
                        </m:rPr>
                        <a:rPr lang="en-US" sz="2400" b="0" i="0" smtClean="0">
                          <a:latin typeface="Cambria Math" panose="02040503050406030204" pitchFamily="18" charset="0"/>
                        </a:rPr>
                        <m:t>KN</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3</m:t>
                          </m:r>
                        </m:sub>
                      </m:sSub>
                      <m:r>
                        <a:rPr lang="en-US" sz="2400" b="0" i="0" smtClean="0">
                          <a:latin typeface="Cambria Math" panose="02040503050406030204" pitchFamily="18" charset="0"/>
                        </a:rPr>
                        <m:t>+</m:t>
                      </m:r>
                      <m:r>
                        <m:rPr>
                          <m:sty m:val="p"/>
                        </m:rPr>
                        <a:rPr lang="en-US" sz="2400" b="0" i="0" smtClean="0">
                          <a:latin typeface="Cambria Math" panose="02040503050406030204" pitchFamily="18" charset="0"/>
                        </a:rPr>
                        <m:t>Pb</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I</m:t>
                          </m:r>
                        </m:e>
                        <m:sub>
                          <m:r>
                            <a:rPr lang="en-US" sz="2400" b="0" i="0" smtClean="0">
                              <a:latin typeface="Cambria Math" panose="02040503050406030204" pitchFamily="18" charset="0"/>
                            </a:rPr>
                            <m:t>2</m:t>
                          </m:r>
                        </m:sub>
                      </m:sSub>
                    </m:oMath>
                  </m:oMathPara>
                </a14:m>
                <a:endParaRPr lang="en-US" sz="2400" b="0" dirty="0"/>
              </a:p>
            </p:txBody>
          </p:sp>
        </mc:Choice>
        <mc:Fallback xmlns="">
          <p:sp>
            <p:nvSpPr>
              <p:cNvPr id="8" name="TextBox 7">
                <a:extLst>
                  <a:ext uri="{FF2B5EF4-FFF2-40B4-BE49-F238E27FC236}">
                    <a16:creationId xmlns:a16="http://schemas.microsoft.com/office/drawing/2014/main" id="{DB4EDBAC-C48D-0F4F-9F20-2FE33B374D40}"/>
                  </a:ext>
                </a:extLst>
              </p:cNvPr>
              <p:cNvSpPr txBox="1">
                <a:spLocks noRot="1" noChangeAspect="1" noMove="1" noResize="1" noEditPoints="1" noAdjustHandles="1" noChangeArrowheads="1" noChangeShapeType="1" noTextEdit="1"/>
              </p:cNvSpPr>
              <p:nvPr/>
            </p:nvSpPr>
            <p:spPr>
              <a:xfrm>
                <a:off x="5423013" y="3004459"/>
                <a:ext cx="6177654" cy="1569660"/>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26602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t>Types of Chemical Reactions</a:t>
            </a:r>
          </a:p>
        </p:txBody>
      </p:sp>
      <p:sp>
        <p:nvSpPr>
          <p:cNvPr id="142338" name="Rectangle 2"/>
          <p:cNvSpPr>
            <a:spLocks noGrp="1" noChangeArrowheads="1"/>
          </p:cNvSpPr>
          <p:nvPr>
            <p:ph idx="1"/>
          </p:nvPr>
        </p:nvSpPr>
        <p:spPr>
          <a:xfrm>
            <a:off x="838200" y="1626982"/>
            <a:ext cx="8229600" cy="762000"/>
          </a:xfrm>
        </p:spPr>
        <p:txBody>
          <a:bodyPr>
            <a:normAutofit/>
          </a:bodyPr>
          <a:lstStyle/>
          <a:p>
            <a:pPr marL="0" indent="0">
              <a:buNone/>
            </a:pPr>
            <a:r>
              <a:rPr lang="en-US" altLang="en-US" sz="2400" dirty="0"/>
              <a:t>5. Combustion Reaction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809F656-8BDD-D147-9B06-21365AD63848}"/>
                  </a:ext>
                </a:extLst>
              </p:cNvPr>
              <p:cNvSpPr txBox="1"/>
              <p:nvPr/>
            </p:nvSpPr>
            <p:spPr>
              <a:xfrm>
                <a:off x="3007173" y="2174616"/>
                <a:ext cx="6177654" cy="3785652"/>
              </a:xfrm>
              <a:prstGeom prst="rect">
                <a:avLst/>
              </a:prstGeom>
              <a:noFill/>
            </p:spPr>
            <p:txBody>
              <a:bodyPr wrap="square" rtlCol="0">
                <a:spAutoFit/>
              </a:bodyPr>
              <a:lstStyle/>
              <a:p>
                <a:pPr algn="ctr">
                  <a:lnSpc>
                    <a:spcPct val="200000"/>
                  </a:lnSpc>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2</m:t>
                      </m:r>
                      <m:sSub>
                        <m:sSubPr>
                          <m:ctrlPr>
                            <a:rPr lang="en-US" sz="2400" b="0" i="1" smtClean="0">
                              <a:latin typeface="Cambria Math" panose="02040503050406030204" pitchFamily="18" charset="0"/>
                            </a:rPr>
                          </m:ctrlPr>
                        </m:sSubPr>
                        <m:e>
                          <m:r>
                            <a:rPr lang="en-US" sz="2400" b="0" i="0" smtClean="0">
                              <a:latin typeface="Cambria Math" panose="02040503050406030204" pitchFamily="18" charset="0"/>
                            </a:rPr>
                            <m:t> </m:t>
                          </m:r>
                          <m:r>
                            <m:rPr>
                              <m:sty m:val="p"/>
                            </m:rPr>
                            <a:rPr lang="en-US" sz="2400" b="0" i="0" smtClean="0">
                              <a:latin typeface="Cambria Math" panose="02040503050406030204" pitchFamily="18" charset="0"/>
                            </a:rPr>
                            <m:t>C</m:t>
                          </m:r>
                        </m:e>
                        <m:sub>
                          <m:r>
                            <a:rPr lang="en-US" sz="2400" b="0" i="0" smtClean="0">
                              <a:latin typeface="Cambria Math" panose="02040503050406030204" pitchFamily="18" charset="0"/>
                            </a:rPr>
                            <m:t>2</m:t>
                          </m:r>
                        </m:sub>
                      </m:sSub>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H</m:t>
                          </m:r>
                        </m:e>
                        <m:sub>
                          <m:r>
                            <a:rPr lang="en-US" sz="2400" b="0" i="0" smtClean="0">
                              <a:latin typeface="Cambria Math" panose="02040503050406030204" pitchFamily="18" charset="0"/>
                            </a:rPr>
                            <m:t>2</m:t>
                          </m:r>
                        </m:sub>
                      </m:sSub>
                      <m:r>
                        <a:rPr lang="en-US" sz="2400" b="0" i="0" smtClean="0">
                          <a:latin typeface="Cambria Math" panose="02040503050406030204" pitchFamily="18" charset="0"/>
                        </a:rPr>
                        <m:t>+5 </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2</m:t>
                          </m:r>
                        </m:sub>
                      </m:sSub>
                      <m:r>
                        <a:rPr lang="en-US" sz="2400" b="0" i="0" smtClean="0">
                          <a:latin typeface="Cambria Math" panose="02040503050406030204" pitchFamily="18" charset="0"/>
                        </a:rPr>
                        <m:t>→4 </m:t>
                      </m:r>
                      <m:r>
                        <m:rPr>
                          <m:sty m:val="p"/>
                        </m:rPr>
                        <a:rPr lang="en-US" sz="2400" b="0" i="0" smtClean="0">
                          <a:latin typeface="Cambria Math" panose="02040503050406030204" pitchFamily="18" charset="0"/>
                        </a:rPr>
                        <m:t>C</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2</m:t>
                          </m:r>
                        </m:sub>
                      </m:sSub>
                      <m:r>
                        <a:rPr lang="en-US" sz="2400" b="0" i="0" smtClean="0">
                          <a:latin typeface="Cambria Math" panose="02040503050406030204" pitchFamily="18" charset="0"/>
                        </a:rPr>
                        <m:t>+2 </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H</m:t>
                          </m:r>
                        </m:e>
                        <m:sub>
                          <m:r>
                            <a:rPr lang="en-US" sz="2400" b="0" i="0" smtClean="0">
                              <a:latin typeface="Cambria Math" panose="02040503050406030204" pitchFamily="18" charset="0"/>
                            </a:rPr>
                            <m:t>2</m:t>
                          </m:r>
                        </m:sub>
                      </m:sSub>
                      <m:r>
                        <m:rPr>
                          <m:sty m:val="p"/>
                        </m:rPr>
                        <a:rPr lang="en-US" sz="2400" b="0" i="0" smtClean="0">
                          <a:latin typeface="Cambria Math" panose="02040503050406030204" pitchFamily="18" charset="0"/>
                        </a:rPr>
                        <m:t>O</m:t>
                      </m:r>
                    </m:oMath>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C</m:t>
                          </m:r>
                        </m:e>
                        <m:sub>
                          <m:r>
                            <a:rPr lang="en-US" sz="2400" b="0" i="0" smtClean="0">
                              <a:latin typeface="Cambria Math" panose="02040503050406030204" pitchFamily="18" charset="0"/>
                            </a:rPr>
                            <m:t>3</m:t>
                          </m:r>
                        </m:sub>
                      </m:sSub>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H</m:t>
                          </m:r>
                        </m:e>
                        <m:sub>
                          <m:r>
                            <a:rPr lang="en-US" sz="2400" b="0" i="0" smtClean="0">
                              <a:latin typeface="Cambria Math" panose="02040503050406030204" pitchFamily="18" charset="0"/>
                            </a:rPr>
                            <m:t>8</m:t>
                          </m:r>
                        </m:sub>
                      </m:sSub>
                      <m:r>
                        <a:rPr lang="en-US" sz="2400" b="0" i="0" smtClean="0">
                          <a:latin typeface="Cambria Math" panose="02040503050406030204" pitchFamily="18" charset="0"/>
                        </a:rPr>
                        <m:t>+5 </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2</m:t>
                          </m:r>
                        </m:sub>
                      </m:sSub>
                      <m:r>
                        <a:rPr lang="en-US" sz="2400" b="0" i="0" smtClean="0">
                          <a:latin typeface="Cambria Math" panose="02040503050406030204" pitchFamily="18" charset="0"/>
                        </a:rPr>
                        <m:t>→3 </m:t>
                      </m:r>
                      <m:r>
                        <m:rPr>
                          <m:sty m:val="p"/>
                        </m:rPr>
                        <a:rPr lang="en-US" sz="2400" b="0" i="0" smtClean="0">
                          <a:latin typeface="Cambria Math" panose="02040503050406030204" pitchFamily="18" charset="0"/>
                        </a:rPr>
                        <m:t>C</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2</m:t>
                          </m:r>
                        </m:sub>
                      </m:sSub>
                      <m:r>
                        <a:rPr lang="en-US" sz="2400" b="0" i="0" smtClean="0">
                          <a:latin typeface="Cambria Math" panose="02040503050406030204" pitchFamily="18" charset="0"/>
                        </a:rPr>
                        <m:t>+4 </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H</m:t>
                          </m:r>
                        </m:e>
                        <m:sub>
                          <m:r>
                            <a:rPr lang="en-US" sz="2400" b="0" i="0" smtClean="0">
                              <a:latin typeface="Cambria Math" panose="02040503050406030204" pitchFamily="18" charset="0"/>
                            </a:rPr>
                            <m:t>2</m:t>
                          </m:r>
                        </m:sub>
                      </m:sSub>
                      <m:r>
                        <m:rPr>
                          <m:sty m:val="p"/>
                        </m:rPr>
                        <a:rPr lang="en-US" sz="2400" b="0" i="0" smtClean="0">
                          <a:latin typeface="Cambria Math" panose="02040503050406030204" pitchFamily="18" charset="0"/>
                        </a:rPr>
                        <m:t>O</m:t>
                      </m:r>
                    </m:oMath>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C</m:t>
                          </m:r>
                        </m:e>
                        <m:sub>
                          <m:r>
                            <a:rPr lang="en-US" sz="2400" b="0" i="0" smtClean="0">
                              <a:latin typeface="Cambria Math" panose="02040503050406030204" pitchFamily="18" charset="0"/>
                            </a:rPr>
                            <m:t>2</m:t>
                          </m:r>
                        </m:sub>
                      </m:sSub>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H</m:t>
                          </m:r>
                        </m:e>
                        <m:sub>
                          <m:r>
                            <a:rPr lang="en-US" sz="2400" b="0" i="0" smtClean="0">
                              <a:latin typeface="Cambria Math" panose="02040503050406030204" pitchFamily="18" charset="0"/>
                            </a:rPr>
                            <m:t>8</m:t>
                          </m:r>
                        </m:sub>
                      </m:sSub>
                      <m:r>
                        <a:rPr lang="en-US" sz="2400" b="0" i="0" smtClean="0">
                          <a:latin typeface="Cambria Math" panose="02040503050406030204" pitchFamily="18" charset="0"/>
                        </a:rPr>
                        <m:t>+6 </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2</m:t>
                          </m:r>
                        </m:sub>
                      </m:sSub>
                      <m:r>
                        <a:rPr lang="en-US" sz="2400" b="0" i="0" smtClean="0">
                          <a:latin typeface="Cambria Math" panose="02040503050406030204" pitchFamily="18" charset="0"/>
                        </a:rPr>
                        <m:t>→4 </m:t>
                      </m:r>
                      <m:r>
                        <m:rPr>
                          <m:sty m:val="p"/>
                        </m:rPr>
                        <a:rPr lang="en-US" sz="2400" b="0" i="0" smtClean="0">
                          <a:latin typeface="Cambria Math" panose="02040503050406030204" pitchFamily="18" charset="0"/>
                        </a:rPr>
                        <m:t>C</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2</m:t>
                          </m:r>
                        </m:sub>
                      </m:sSub>
                      <m:r>
                        <a:rPr lang="en-US" sz="2400" b="0" i="0" smtClean="0">
                          <a:latin typeface="Cambria Math" panose="02040503050406030204" pitchFamily="18" charset="0"/>
                        </a:rPr>
                        <m:t>+4 </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H</m:t>
                          </m:r>
                        </m:e>
                        <m:sub>
                          <m:r>
                            <a:rPr lang="en-US" sz="2400" b="0" i="0" smtClean="0">
                              <a:latin typeface="Cambria Math" panose="02040503050406030204" pitchFamily="18" charset="0"/>
                            </a:rPr>
                            <m:t>2</m:t>
                          </m:r>
                        </m:sub>
                      </m:sSub>
                      <m:r>
                        <m:rPr>
                          <m:sty m:val="p"/>
                        </m:rPr>
                        <a:rPr lang="en-US" sz="2400" b="0" i="0" smtClean="0">
                          <a:latin typeface="Cambria Math" panose="02040503050406030204" pitchFamily="18" charset="0"/>
                        </a:rPr>
                        <m:t>O</m:t>
                      </m:r>
                    </m:oMath>
                    <m:oMath xmlns:m="http://schemas.openxmlformats.org/officeDocument/2006/math">
                      <m:r>
                        <m:rPr>
                          <m:sty m:val="p"/>
                        </m:rPr>
                        <a:rPr lang="en-US" sz="2400" b="0" i="0" smtClean="0">
                          <a:latin typeface="Cambria Math" panose="02040503050406030204" pitchFamily="18" charset="0"/>
                        </a:rPr>
                        <m:t>S</m:t>
                      </m:r>
                      <m:r>
                        <a:rPr lang="en-US" sz="2400" b="0" i="0" smtClean="0">
                          <a:latin typeface="Cambria Math" panose="02040503050406030204" pitchFamily="18" charset="0"/>
                        </a:rPr>
                        <m:t>+</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2</m:t>
                          </m:r>
                        </m:sub>
                      </m:sSub>
                      <m:r>
                        <a:rPr lang="en-US" sz="2400" b="0" i="0" smtClean="0">
                          <a:latin typeface="Cambria Math" panose="02040503050406030204" pitchFamily="18" charset="0"/>
                        </a:rPr>
                        <m:t>→</m:t>
                      </m:r>
                      <m:r>
                        <m:rPr>
                          <m:sty m:val="p"/>
                        </m:rPr>
                        <a:rPr lang="en-US" sz="2400" b="0" i="0" smtClean="0">
                          <a:latin typeface="Cambria Math" panose="02040503050406030204" pitchFamily="18" charset="0"/>
                        </a:rPr>
                        <m:t>S</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2</m:t>
                          </m:r>
                        </m:sub>
                      </m:sSub>
                    </m:oMath>
                    <m:oMath xmlns:m="http://schemas.openxmlformats.org/officeDocument/2006/math">
                      <m:r>
                        <a:rPr lang="en-US" sz="2400" b="0" i="0" smtClean="0">
                          <a:latin typeface="Cambria Math" panose="02040503050406030204" pitchFamily="18" charset="0"/>
                        </a:rPr>
                        <m:t>2 </m:t>
                      </m:r>
                      <m:r>
                        <m:rPr>
                          <m:sty m:val="p"/>
                        </m:rPr>
                        <a:rPr lang="en-US" sz="2400" b="0" i="0" smtClean="0">
                          <a:latin typeface="Cambria Math" panose="02040503050406030204" pitchFamily="18" charset="0"/>
                        </a:rPr>
                        <m:t>Mg</m:t>
                      </m:r>
                      <m:r>
                        <a:rPr lang="en-US" sz="2400" b="0" i="0" smtClean="0">
                          <a:latin typeface="Cambria Math" panose="02040503050406030204" pitchFamily="18" charset="0"/>
                        </a:rPr>
                        <m:t>+</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2</m:t>
                          </m:r>
                        </m:sub>
                      </m:sSub>
                      <m:r>
                        <a:rPr lang="en-US" sz="2400" b="0" i="0" smtClean="0">
                          <a:latin typeface="Cambria Math" panose="02040503050406030204" pitchFamily="18" charset="0"/>
                        </a:rPr>
                        <m:t>→2 </m:t>
                      </m:r>
                      <m:r>
                        <m:rPr>
                          <m:sty m:val="p"/>
                        </m:rPr>
                        <a:rPr lang="en-US" sz="2400" b="0" i="0" smtClean="0">
                          <a:latin typeface="Cambria Math" panose="02040503050406030204" pitchFamily="18" charset="0"/>
                        </a:rPr>
                        <m:t>MgO</m:t>
                      </m:r>
                    </m:oMath>
                  </m:oMathPara>
                </a14:m>
                <a:endParaRPr lang="en-US" sz="2400" b="0" dirty="0"/>
              </a:p>
            </p:txBody>
          </p:sp>
        </mc:Choice>
        <mc:Fallback xmlns="">
          <p:sp>
            <p:nvSpPr>
              <p:cNvPr id="5" name="TextBox 4">
                <a:extLst>
                  <a:ext uri="{FF2B5EF4-FFF2-40B4-BE49-F238E27FC236}">
                    <a16:creationId xmlns:a16="http://schemas.microsoft.com/office/drawing/2014/main" id="{4809F656-8BDD-D147-9B06-21365AD63848}"/>
                  </a:ext>
                </a:extLst>
              </p:cNvPr>
              <p:cNvSpPr txBox="1">
                <a:spLocks noRot="1" noChangeAspect="1" noMove="1" noResize="1" noEditPoints="1" noAdjustHandles="1" noChangeArrowheads="1" noChangeShapeType="1" noTextEdit="1"/>
              </p:cNvSpPr>
              <p:nvPr/>
            </p:nvSpPr>
            <p:spPr>
              <a:xfrm>
                <a:off x="3007173" y="2174616"/>
                <a:ext cx="6177654" cy="3785652"/>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48157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Outline</a:t>
            </a:r>
          </a:p>
        </p:txBody>
      </p:sp>
      <p:sp>
        <p:nvSpPr>
          <p:cNvPr id="3" name="Content Placeholder 2"/>
          <p:cNvSpPr>
            <a:spLocks noGrp="1"/>
          </p:cNvSpPr>
          <p:nvPr>
            <p:ph idx="1"/>
          </p:nvPr>
        </p:nvSpPr>
        <p:spPr/>
        <p:txBody>
          <a:bodyPr>
            <a:normAutofit/>
          </a:bodyPr>
          <a:lstStyle/>
          <a:p>
            <a:r>
              <a:rPr lang="en-US" sz="2400" dirty="0"/>
              <a:t>Stoichiometry &amp; Calculations</a:t>
            </a:r>
          </a:p>
          <a:p>
            <a:r>
              <a:rPr lang="en-US" sz="2400" dirty="0"/>
              <a:t>Reactions</a:t>
            </a:r>
          </a:p>
          <a:p>
            <a:r>
              <a:rPr lang="en-US" sz="2400" dirty="0">
                <a:solidFill>
                  <a:schemeClr val="accent2"/>
                </a:solidFill>
              </a:rPr>
              <a:t>Important Named Reactions</a:t>
            </a:r>
          </a:p>
          <a:p>
            <a:r>
              <a:rPr lang="en-US" sz="2400" dirty="0"/>
              <a:t>Lab vs. Nature</a:t>
            </a:r>
          </a:p>
          <a:p>
            <a:r>
              <a:rPr lang="en-US" sz="2400" dirty="0"/>
              <a:t>Green Chemistry in Perspective</a:t>
            </a:r>
          </a:p>
          <a:p>
            <a:pPr lvl="1"/>
            <a:r>
              <a:rPr lang="en-US" sz="2000" dirty="0"/>
              <a:t>Reagents, solvents, and reactors</a:t>
            </a:r>
          </a:p>
          <a:p>
            <a:pPr lvl="1"/>
            <a:r>
              <a:rPr lang="en-US" sz="2000" dirty="0"/>
              <a:t>Biomimicry</a:t>
            </a:r>
          </a:p>
        </p:txBody>
      </p:sp>
    </p:spTree>
    <p:extLst>
      <p:ext uri="{BB962C8B-B14F-4D97-AF65-F5344CB8AC3E}">
        <p14:creationId xmlns:p14="http://schemas.microsoft.com/office/powerpoint/2010/main" val="3143706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Named Reactions</a:t>
            </a:r>
          </a:p>
        </p:txBody>
      </p:sp>
      <p:sp>
        <p:nvSpPr>
          <p:cNvPr id="3" name="Content Placeholder 2"/>
          <p:cNvSpPr>
            <a:spLocks noGrp="1"/>
          </p:cNvSpPr>
          <p:nvPr>
            <p:ph idx="1"/>
          </p:nvPr>
        </p:nvSpPr>
        <p:spPr>
          <a:xfrm>
            <a:off x="838200" y="1639504"/>
            <a:ext cx="7886700" cy="5032375"/>
          </a:xfrm>
        </p:spPr>
        <p:txBody>
          <a:bodyPr>
            <a:normAutofit/>
          </a:bodyPr>
          <a:lstStyle/>
          <a:p>
            <a:pPr marL="0" indent="0">
              <a:buNone/>
            </a:pPr>
            <a:r>
              <a:rPr lang="en-US" sz="2400" b="1" dirty="0"/>
              <a:t>“Addition” reactions</a:t>
            </a:r>
            <a:endParaRPr lang="en-US" sz="2400" dirty="0"/>
          </a:p>
          <a:p>
            <a:pPr marL="457200" indent="-457200">
              <a:buFont typeface="+mj-lt"/>
              <a:buAutoNum type="arabicPeriod"/>
            </a:pPr>
            <a:r>
              <a:rPr lang="en-US" sz="2400" dirty="0"/>
              <a:t>Hydrogenation</a:t>
            </a:r>
          </a:p>
          <a:p>
            <a:pPr marL="914400" lvl="2" indent="0">
              <a:buNone/>
            </a:pP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670707000"/>
              </p:ext>
            </p:extLst>
          </p:nvPr>
        </p:nvGraphicFramePr>
        <p:xfrm>
          <a:off x="1553039" y="2734248"/>
          <a:ext cx="9369334" cy="1248502"/>
        </p:xfrm>
        <a:graphic>
          <a:graphicData uri="http://schemas.openxmlformats.org/presentationml/2006/ole">
            <mc:AlternateContent xmlns:mc="http://schemas.openxmlformats.org/markup-compatibility/2006">
              <mc:Choice xmlns:v="urn:schemas-microsoft-com:vml" Requires="v">
                <p:oleObj spid="_x0000_s31064" name="CS ChemDraw Drawing" r:id="rId4" imgW="6682912" imgH="891257" progId="ChemDraw.Document.6.0">
                  <p:embed/>
                </p:oleObj>
              </mc:Choice>
              <mc:Fallback>
                <p:oleObj name="CS ChemDraw Drawing" r:id="rId4" imgW="6682912" imgH="891257" progId="ChemDraw.Document.6.0">
                  <p:embed/>
                  <p:pic>
                    <p:nvPicPr>
                      <p:cNvPr id="0" name=""/>
                      <p:cNvPicPr/>
                      <p:nvPr/>
                    </p:nvPicPr>
                    <p:blipFill>
                      <a:blip r:embed="rId5"/>
                      <a:stretch>
                        <a:fillRect/>
                      </a:stretch>
                    </p:blipFill>
                    <p:spPr>
                      <a:xfrm>
                        <a:off x="1553039" y="2734248"/>
                        <a:ext cx="9369334" cy="1248502"/>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704321246"/>
              </p:ext>
            </p:extLst>
          </p:nvPr>
        </p:nvGraphicFramePr>
        <p:xfrm>
          <a:off x="2612955" y="4521355"/>
          <a:ext cx="7212363" cy="1112277"/>
        </p:xfrm>
        <a:graphic>
          <a:graphicData uri="http://schemas.openxmlformats.org/presentationml/2006/ole">
            <mc:AlternateContent xmlns:mc="http://schemas.openxmlformats.org/markup-compatibility/2006">
              <mc:Choice xmlns:v="urn:schemas-microsoft-com:vml" Requires="v">
                <p:oleObj spid="_x0000_s31065" name="CS ChemDraw Drawing" r:id="rId6" imgW="3613497" imgH="557831" progId="ChemDraw.Document.6.0">
                  <p:embed/>
                </p:oleObj>
              </mc:Choice>
              <mc:Fallback>
                <p:oleObj name="CS ChemDraw Drawing" r:id="rId6" imgW="3613497" imgH="557831" progId="ChemDraw.Document.6.0">
                  <p:embed/>
                  <p:pic>
                    <p:nvPicPr>
                      <p:cNvPr id="0" name=""/>
                      <p:cNvPicPr/>
                      <p:nvPr/>
                    </p:nvPicPr>
                    <p:blipFill>
                      <a:blip r:embed="rId7"/>
                      <a:stretch>
                        <a:fillRect/>
                      </a:stretch>
                    </p:blipFill>
                    <p:spPr>
                      <a:xfrm>
                        <a:off x="2612955" y="4521355"/>
                        <a:ext cx="7212363" cy="1112277"/>
                      </a:xfrm>
                      <a:prstGeom prst="rect">
                        <a:avLst/>
                      </a:prstGeom>
                    </p:spPr>
                  </p:pic>
                </p:oleObj>
              </mc:Fallback>
            </mc:AlternateContent>
          </a:graphicData>
        </a:graphic>
      </p:graphicFrame>
    </p:spTree>
    <p:extLst>
      <p:ext uri="{BB962C8B-B14F-4D97-AF65-F5344CB8AC3E}">
        <p14:creationId xmlns:p14="http://schemas.microsoft.com/office/powerpoint/2010/main" val="2015815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Named Reactions</a:t>
            </a:r>
          </a:p>
        </p:txBody>
      </p:sp>
      <p:sp>
        <p:nvSpPr>
          <p:cNvPr id="4" name="Content Placeholder 2"/>
          <p:cNvSpPr>
            <a:spLocks noGrp="1"/>
          </p:cNvSpPr>
          <p:nvPr>
            <p:ph idx="1"/>
          </p:nvPr>
        </p:nvSpPr>
        <p:spPr>
          <a:xfrm>
            <a:off x="838200" y="1635435"/>
            <a:ext cx="7886700" cy="5032375"/>
          </a:xfrm>
        </p:spPr>
        <p:txBody>
          <a:bodyPr>
            <a:normAutofit/>
          </a:bodyPr>
          <a:lstStyle/>
          <a:p>
            <a:pPr marL="0" indent="0">
              <a:buNone/>
            </a:pPr>
            <a:r>
              <a:rPr lang="en-US" sz="2400" b="1" dirty="0"/>
              <a:t>“Addition” reactions</a:t>
            </a:r>
            <a:endParaRPr lang="en-US" sz="2400" dirty="0"/>
          </a:p>
          <a:p>
            <a:pPr marL="0" indent="0">
              <a:buNone/>
            </a:pPr>
            <a:r>
              <a:rPr lang="en-US" sz="2400" dirty="0"/>
              <a:t>2.   Chlorination or </a:t>
            </a:r>
            <a:r>
              <a:rPr lang="en-US" sz="2400" dirty="0" err="1"/>
              <a:t>Bromination</a:t>
            </a:r>
            <a:r>
              <a:rPr lang="en-US" sz="2400" dirty="0"/>
              <a:t> of Alkenes</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3.   Hydration</a:t>
            </a:r>
          </a:p>
        </p:txBody>
      </p:sp>
      <p:graphicFrame>
        <p:nvGraphicFramePr>
          <p:cNvPr id="5" name="Object 4"/>
          <p:cNvGraphicFramePr>
            <a:graphicFrameLocks noChangeAspect="1"/>
          </p:cNvGraphicFramePr>
          <p:nvPr>
            <p:extLst>
              <p:ext uri="{D42A27DB-BD31-4B8C-83A1-F6EECF244321}">
                <p14:modId xmlns:p14="http://schemas.microsoft.com/office/powerpoint/2010/main" val="1264146319"/>
              </p:ext>
            </p:extLst>
          </p:nvPr>
        </p:nvGraphicFramePr>
        <p:xfrm>
          <a:off x="1114885" y="2749669"/>
          <a:ext cx="10303909" cy="1248589"/>
        </p:xfrm>
        <a:graphic>
          <a:graphicData uri="http://schemas.openxmlformats.org/presentationml/2006/ole">
            <mc:AlternateContent xmlns:mc="http://schemas.openxmlformats.org/markup-compatibility/2006">
              <mc:Choice xmlns:v="urn:schemas-microsoft-com:vml" Requires="v">
                <p:oleObj spid="_x0000_s34130" name="CS ChemDraw Drawing" r:id="rId3" imgW="6694786" imgH="810658" progId="ChemDraw.Document.6.0">
                  <p:embed/>
                </p:oleObj>
              </mc:Choice>
              <mc:Fallback>
                <p:oleObj name="CS ChemDraw Drawing" r:id="rId3" imgW="6694786" imgH="810658" progId="ChemDraw.Document.6.0">
                  <p:embed/>
                  <p:pic>
                    <p:nvPicPr>
                      <p:cNvPr id="0" name=""/>
                      <p:cNvPicPr/>
                      <p:nvPr/>
                    </p:nvPicPr>
                    <p:blipFill>
                      <a:blip r:embed="rId4"/>
                      <a:stretch>
                        <a:fillRect/>
                      </a:stretch>
                    </p:blipFill>
                    <p:spPr>
                      <a:xfrm>
                        <a:off x="1114885" y="2749669"/>
                        <a:ext cx="10303909" cy="1248589"/>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905451586"/>
              </p:ext>
            </p:extLst>
          </p:nvPr>
        </p:nvGraphicFramePr>
        <p:xfrm>
          <a:off x="3684012" y="4912158"/>
          <a:ext cx="4823975" cy="841751"/>
        </p:xfrm>
        <a:graphic>
          <a:graphicData uri="http://schemas.openxmlformats.org/presentationml/2006/ole">
            <mc:AlternateContent xmlns:mc="http://schemas.openxmlformats.org/markup-compatibility/2006">
              <mc:Choice xmlns:v="urn:schemas-microsoft-com:vml" Requires="v">
                <p:oleObj spid="_x0000_s34131" name="CS ChemDraw Drawing" r:id="rId5" imgW="2974848" imgH="518380" progId="ChemDraw.Document.6.0">
                  <p:embed/>
                </p:oleObj>
              </mc:Choice>
              <mc:Fallback>
                <p:oleObj name="CS ChemDraw Drawing" r:id="rId5" imgW="2974848" imgH="518380" progId="ChemDraw.Document.6.0">
                  <p:embed/>
                  <p:pic>
                    <p:nvPicPr>
                      <p:cNvPr id="0" name=""/>
                      <p:cNvPicPr/>
                      <p:nvPr/>
                    </p:nvPicPr>
                    <p:blipFill>
                      <a:blip r:embed="rId6"/>
                      <a:stretch>
                        <a:fillRect/>
                      </a:stretch>
                    </p:blipFill>
                    <p:spPr>
                      <a:xfrm>
                        <a:off x="3684012" y="4912158"/>
                        <a:ext cx="4823975" cy="841751"/>
                      </a:xfrm>
                      <a:prstGeom prst="rect">
                        <a:avLst/>
                      </a:prstGeom>
                    </p:spPr>
                  </p:pic>
                </p:oleObj>
              </mc:Fallback>
            </mc:AlternateContent>
          </a:graphicData>
        </a:graphic>
      </p:graphicFrame>
    </p:spTree>
    <p:extLst>
      <p:ext uri="{BB962C8B-B14F-4D97-AF65-F5344CB8AC3E}">
        <p14:creationId xmlns:p14="http://schemas.microsoft.com/office/powerpoint/2010/main" val="44818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AD1E69-1175-4649-8D24-A8C9397FC0C6}"/>
              </a:ext>
            </a:extLst>
          </p:cNvPr>
          <p:cNvSpPr>
            <a:spLocks noGrp="1"/>
          </p:cNvSpPr>
          <p:nvPr>
            <p:ph type="title"/>
          </p:nvPr>
        </p:nvSpPr>
        <p:spPr/>
        <p:txBody>
          <a:bodyPr>
            <a:normAutofit/>
          </a:bodyPr>
          <a:lstStyle/>
          <a:p>
            <a:r>
              <a:rPr lang="en-US" altLang="en-US" sz="4000" dirty="0">
                <a:latin typeface="+mn-lt"/>
              </a:rPr>
              <a:t>Molecular Weights &amp; Formula Weights</a:t>
            </a:r>
            <a:endParaRPr lang="en-US" sz="4000" dirty="0">
              <a:latin typeface="+mn-lt"/>
            </a:endParaRPr>
          </a:p>
        </p:txBody>
      </p:sp>
      <p:sp>
        <p:nvSpPr>
          <p:cNvPr id="15362" name="Rectangle 3"/>
          <p:cNvSpPr>
            <a:spLocks noGrp="1" noChangeArrowheads="1"/>
          </p:cNvSpPr>
          <p:nvPr>
            <p:ph idx="1"/>
          </p:nvPr>
        </p:nvSpPr>
        <p:spPr>
          <a:xfrm>
            <a:off x="838200" y="1500690"/>
            <a:ext cx="10515600" cy="4201206"/>
          </a:xfrm>
        </p:spPr>
        <p:txBody>
          <a:bodyPr>
            <a:noAutofit/>
          </a:bodyPr>
          <a:lstStyle/>
          <a:p>
            <a:pPr marL="17463" lvl="1" indent="0">
              <a:buNone/>
            </a:pPr>
            <a:r>
              <a:rPr lang="en-US" altLang="en-US" sz="2400" dirty="0">
                <a:ea typeface="ＭＳ Ｐゴシック" charset="-128"/>
              </a:rPr>
              <a:t>Remember atomic mass?</a:t>
            </a:r>
          </a:p>
          <a:p>
            <a:pPr marL="17463" lvl="1" indent="0" eaLnBrk="1" hangingPunct="1"/>
            <a:endParaRPr lang="en-US" altLang="en-US" sz="2400" dirty="0">
              <a:ea typeface="ＭＳ Ｐゴシック" charset="-128"/>
            </a:endParaRPr>
          </a:p>
          <a:p>
            <a:pPr marL="17463" lvl="1" indent="0" eaLnBrk="1" hangingPunct="1">
              <a:buFontTx/>
              <a:buNone/>
            </a:pPr>
            <a:r>
              <a:rPr lang="en-US" altLang="en-US" sz="2400" dirty="0">
                <a:ea typeface="ＭＳ Ｐゴシック" charset="-128"/>
              </a:rPr>
              <a:t>		C = 12.01 </a:t>
            </a:r>
            <a:r>
              <a:rPr lang="en-US" altLang="en-US" sz="2400" dirty="0">
                <a:latin typeface="Symbol" charset="2"/>
                <a:ea typeface="ＭＳ Ｐゴシック" charset="-128"/>
              </a:rPr>
              <a:t>m</a:t>
            </a:r>
          </a:p>
          <a:p>
            <a:pPr marL="17463" lvl="1" indent="0" eaLnBrk="1" hangingPunct="1">
              <a:buFontTx/>
              <a:buNone/>
            </a:pPr>
            <a:r>
              <a:rPr lang="en-US" altLang="en-US" sz="2400" dirty="0">
                <a:ea typeface="ＭＳ Ｐゴシック" charset="-128"/>
              </a:rPr>
              <a:t>		Li = 6.941 </a:t>
            </a:r>
            <a:r>
              <a:rPr lang="en-US" altLang="en-US" sz="2400" dirty="0">
                <a:latin typeface="Symbol" charset="2"/>
                <a:ea typeface="ＭＳ Ｐゴシック" charset="-128"/>
              </a:rPr>
              <a:t>m</a:t>
            </a:r>
            <a:endParaRPr lang="en-US" altLang="en-US" sz="2400" dirty="0">
              <a:ea typeface="ＭＳ Ｐゴシック" charset="-128"/>
            </a:endParaRPr>
          </a:p>
          <a:p>
            <a:pPr marL="17463" lvl="1" indent="0" eaLnBrk="1" hangingPunct="1">
              <a:buFontTx/>
              <a:buNone/>
            </a:pPr>
            <a:r>
              <a:rPr lang="en-US" altLang="en-US" sz="2400" dirty="0">
                <a:ea typeface="ＭＳ Ｐゴシック" charset="-128"/>
              </a:rPr>
              <a:t>		W = 183.9 </a:t>
            </a:r>
            <a:r>
              <a:rPr lang="en-US" altLang="en-US" sz="2400" dirty="0">
                <a:latin typeface="Symbol" charset="2"/>
                <a:ea typeface="ＭＳ Ｐゴシック" charset="-128"/>
              </a:rPr>
              <a:t>m</a:t>
            </a:r>
            <a:endParaRPr lang="en-US" altLang="en-US" sz="2400" dirty="0">
              <a:ea typeface="ＭＳ Ｐゴシック" charset="-128"/>
            </a:endParaRPr>
          </a:p>
          <a:p>
            <a:pPr marL="17463" lvl="1" indent="0" eaLnBrk="1" hangingPunct="1">
              <a:buFontTx/>
              <a:buNone/>
            </a:pPr>
            <a:endParaRPr lang="en-US" altLang="en-US" sz="2400" dirty="0">
              <a:ea typeface="ＭＳ Ｐゴシック" charset="-128"/>
            </a:endParaRPr>
          </a:p>
          <a:p>
            <a:pPr marL="17463" lvl="1" indent="0" eaLnBrk="1" hangingPunct="1">
              <a:buFontTx/>
              <a:buNone/>
            </a:pPr>
            <a:r>
              <a:rPr lang="en-US" altLang="en-US" sz="2400" dirty="0">
                <a:ea typeface="ＭＳ Ｐゴシック" charset="-128"/>
              </a:rPr>
              <a:t>		1 </a:t>
            </a:r>
            <a:r>
              <a:rPr lang="en-US" altLang="en-US" sz="2400" dirty="0">
                <a:latin typeface="Symbol" charset="2"/>
                <a:ea typeface="ＭＳ Ｐゴシック" charset="-128"/>
              </a:rPr>
              <a:t>m</a:t>
            </a:r>
            <a:r>
              <a:rPr lang="en-US" altLang="en-US" sz="2400" dirty="0">
                <a:ea typeface="ＭＳ Ｐゴシック" charset="-128"/>
              </a:rPr>
              <a:t> = 1.66054 x 10</a:t>
            </a:r>
            <a:r>
              <a:rPr lang="en-US" altLang="en-US" sz="2400" baseline="30000" dirty="0">
                <a:ea typeface="ＭＳ Ｐゴシック" charset="-128"/>
              </a:rPr>
              <a:t>-24</a:t>
            </a:r>
            <a:r>
              <a:rPr lang="en-US" altLang="en-US" sz="2400" dirty="0">
                <a:ea typeface="ＭＳ Ｐゴシック" charset="-128"/>
              </a:rPr>
              <a:t> g</a:t>
            </a:r>
            <a:endParaRPr lang="en-US" altLang="en-US" sz="2400" dirty="0">
              <a:latin typeface="Symbol" charset="2"/>
              <a:ea typeface="ＭＳ Ｐゴシック" charset="-128"/>
            </a:endParaRPr>
          </a:p>
        </p:txBody>
      </p:sp>
    </p:spTree>
    <p:extLst>
      <p:ext uri="{BB962C8B-B14F-4D97-AF65-F5344CB8AC3E}">
        <p14:creationId xmlns:p14="http://schemas.microsoft.com/office/powerpoint/2010/main" val="425104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Reactions (Cont’d)</a:t>
            </a:r>
          </a:p>
        </p:txBody>
      </p:sp>
      <p:sp>
        <p:nvSpPr>
          <p:cNvPr id="3" name="Content Placeholder 2"/>
          <p:cNvSpPr>
            <a:spLocks noGrp="1"/>
          </p:cNvSpPr>
          <p:nvPr>
            <p:ph idx="1"/>
          </p:nvPr>
        </p:nvSpPr>
        <p:spPr>
          <a:xfrm>
            <a:off x="838200" y="1631950"/>
            <a:ext cx="7886700" cy="3971326"/>
          </a:xfrm>
        </p:spPr>
        <p:txBody>
          <a:bodyPr>
            <a:normAutofit/>
          </a:bodyPr>
          <a:lstStyle/>
          <a:p>
            <a:pPr marL="0" indent="0">
              <a:buNone/>
            </a:pPr>
            <a:r>
              <a:rPr lang="en-US" sz="2400" b="1" dirty="0"/>
              <a:t>Elimination: </a:t>
            </a:r>
            <a:r>
              <a:rPr lang="en-US" sz="2400" dirty="0"/>
              <a:t>Taking part of a molecule out</a:t>
            </a:r>
            <a:endParaRPr lang="en-US" sz="2000" dirty="0"/>
          </a:p>
          <a:p>
            <a:pPr lvl="1"/>
            <a:r>
              <a:rPr lang="en-US" sz="2000" dirty="0"/>
              <a:t>A ---&gt; B + C or more</a:t>
            </a:r>
          </a:p>
          <a:p>
            <a:pPr lvl="1"/>
            <a:r>
              <a:rPr lang="en-US" sz="2000" dirty="0"/>
              <a:t>Dehydrogenation</a:t>
            </a:r>
          </a:p>
          <a:p>
            <a:pPr lvl="2"/>
            <a:endParaRPr lang="en-US" sz="2000" dirty="0"/>
          </a:p>
          <a:p>
            <a:pPr marL="685800" lvl="2" indent="0">
              <a:buNone/>
            </a:pPr>
            <a:endParaRPr lang="en-US" sz="2000" dirty="0"/>
          </a:p>
          <a:p>
            <a:pPr marL="685800" lvl="2" indent="0">
              <a:buNone/>
            </a:pPr>
            <a:endParaRPr lang="en-US" sz="2000" dirty="0"/>
          </a:p>
          <a:p>
            <a:pPr lvl="1"/>
            <a:r>
              <a:rPr lang="en-US" sz="2000" dirty="0" err="1"/>
              <a:t>Dehydroxylation</a:t>
            </a:r>
            <a:endParaRPr lang="en-US" sz="2000" dirty="0"/>
          </a:p>
          <a:p>
            <a:pPr lvl="2"/>
            <a:endParaRPr lang="en-US" sz="2000" dirty="0"/>
          </a:p>
          <a:p>
            <a:pPr lvl="2"/>
            <a:endParaRPr lang="en-US" sz="2000" dirty="0"/>
          </a:p>
          <a:p>
            <a:pPr lvl="2"/>
            <a:endParaRPr lang="en-US" sz="2000" dirty="0"/>
          </a:p>
          <a:p>
            <a:pPr lvl="1"/>
            <a:r>
              <a:rPr lang="en-US" sz="2000" dirty="0"/>
              <a:t>Dehalogenation</a:t>
            </a:r>
          </a:p>
          <a:p>
            <a:pPr lvl="2"/>
            <a:endParaRPr lang="en-US" sz="1400" dirty="0"/>
          </a:p>
          <a:p>
            <a:pPr lvl="2"/>
            <a:endParaRPr lang="en-US" sz="1400" dirty="0"/>
          </a:p>
          <a:p>
            <a:pPr lvl="2"/>
            <a:endParaRPr lang="en-US" sz="1600" dirty="0"/>
          </a:p>
          <a:p>
            <a:pPr lvl="2"/>
            <a:endParaRPr lang="en-US" sz="1600" dirty="0"/>
          </a:p>
        </p:txBody>
      </p:sp>
      <p:graphicFrame>
        <p:nvGraphicFramePr>
          <p:cNvPr id="4" name="Object 3"/>
          <p:cNvGraphicFramePr>
            <a:graphicFrameLocks noChangeAspect="1"/>
          </p:cNvGraphicFramePr>
          <p:nvPr>
            <p:extLst>
              <p:ext uri="{D42A27DB-BD31-4B8C-83A1-F6EECF244321}">
                <p14:modId xmlns:p14="http://schemas.microsoft.com/office/powerpoint/2010/main" val="4258021867"/>
              </p:ext>
            </p:extLst>
          </p:nvPr>
        </p:nvGraphicFramePr>
        <p:xfrm>
          <a:off x="4046513" y="2791923"/>
          <a:ext cx="4098973" cy="675486"/>
        </p:xfrm>
        <a:graphic>
          <a:graphicData uri="http://schemas.openxmlformats.org/presentationml/2006/ole">
            <mc:AlternateContent xmlns:mc="http://schemas.openxmlformats.org/markup-compatibility/2006">
              <mc:Choice xmlns:v="urn:schemas-microsoft-com:vml" Requires="v">
                <p:oleObj spid="_x0000_s32420" name="CS ChemDraw Drawing" r:id="rId3" imgW="2543569" imgH="419116" progId="ChemDraw.Document.6.0">
                  <p:embed/>
                </p:oleObj>
              </mc:Choice>
              <mc:Fallback>
                <p:oleObj name="CS ChemDraw Drawing" r:id="rId3" imgW="2543569" imgH="419116" progId="ChemDraw.Document.6.0">
                  <p:embed/>
                  <p:pic>
                    <p:nvPicPr>
                      <p:cNvPr id="0" name=""/>
                      <p:cNvPicPr/>
                      <p:nvPr/>
                    </p:nvPicPr>
                    <p:blipFill>
                      <a:blip r:embed="rId4"/>
                      <a:stretch>
                        <a:fillRect/>
                      </a:stretch>
                    </p:blipFill>
                    <p:spPr>
                      <a:xfrm>
                        <a:off x="4046513" y="2791923"/>
                        <a:ext cx="4098973" cy="675486"/>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173561736"/>
              </p:ext>
            </p:extLst>
          </p:nvPr>
        </p:nvGraphicFramePr>
        <p:xfrm>
          <a:off x="3723497" y="4095909"/>
          <a:ext cx="4745003" cy="821732"/>
        </p:xfrm>
        <a:graphic>
          <a:graphicData uri="http://schemas.openxmlformats.org/presentationml/2006/ole">
            <mc:AlternateContent xmlns:mc="http://schemas.openxmlformats.org/markup-compatibility/2006">
              <mc:Choice xmlns:v="urn:schemas-microsoft-com:vml" Requires="v">
                <p:oleObj spid="_x0000_s32421" name="CS ChemDraw Drawing" r:id="rId5" imgW="3006653" imgH="521349" progId="ChemDraw.Document.6.0">
                  <p:embed/>
                </p:oleObj>
              </mc:Choice>
              <mc:Fallback>
                <p:oleObj name="CS ChemDraw Drawing" r:id="rId5" imgW="3006653" imgH="521349" progId="ChemDraw.Document.6.0">
                  <p:embed/>
                  <p:pic>
                    <p:nvPicPr>
                      <p:cNvPr id="0" name=""/>
                      <p:cNvPicPr/>
                      <p:nvPr/>
                    </p:nvPicPr>
                    <p:blipFill>
                      <a:blip r:embed="rId6"/>
                      <a:stretch>
                        <a:fillRect/>
                      </a:stretch>
                    </p:blipFill>
                    <p:spPr>
                      <a:xfrm>
                        <a:off x="3723497" y="4095909"/>
                        <a:ext cx="4745003" cy="821732"/>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866018633"/>
              </p:ext>
            </p:extLst>
          </p:nvPr>
        </p:nvGraphicFramePr>
        <p:xfrm>
          <a:off x="1511019" y="5506414"/>
          <a:ext cx="4208463" cy="685635"/>
        </p:xfrm>
        <a:graphic>
          <a:graphicData uri="http://schemas.openxmlformats.org/presentationml/2006/ole">
            <mc:AlternateContent xmlns:mc="http://schemas.openxmlformats.org/markup-compatibility/2006">
              <mc:Choice xmlns:v="urn:schemas-microsoft-com:vml" Requires="v">
                <p:oleObj spid="_x0000_s32422" name="CS ChemDraw Drawing" r:id="rId7" imgW="2894275" imgH="472141" progId="ChemDraw.Document.6.0">
                  <p:embed/>
                </p:oleObj>
              </mc:Choice>
              <mc:Fallback>
                <p:oleObj name="CS ChemDraw Drawing" r:id="rId7" imgW="2894275" imgH="472141" progId="ChemDraw.Document.6.0">
                  <p:embed/>
                  <p:pic>
                    <p:nvPicPr>
                      <p:cNvPr id="0" name=""/>
                      <p:cNvPicPr/>
                      <p:nvPr/>
                    </p:nvPicPr>
                    <p:blipFill>
                      <a:blip r:embed="rId8"/>
                      <a:stretch>
                        <a:fillRect/>
                      </a:stretch>
                    </p:blipFill>
                    <p:spPr>
                      <a:xfrm>
                        <a:off x="1511019" y="5506414"/>
                        <a:ext cx="4208463" cy="68563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966239794"/>
              </p:ext>
            </p:extLst>
          </p:nvPr>
        </p:nvGraphicFramePr>
        <p:xfrm>
          <a:off x="6480329" y="5560201"/>
          <a:ext cx="4202276" cy="567121"/>
        </p:xfrm>
        <a:graphic>
          <a:graphicData uri="http://schemas.openxmlformats.org/presentationml/2006/ole">
            <mc:AlternateContent xmlns:mc="http://schemas.openxmlformats.org/markup-compatibility/2006">
              <mc:Choice xmlns:v="urn:schemas-microsoft-com:vml" Requires="v">
                <p:oleObj spid="_x0000_s32423" name="CS ChemDraw Drawing" r:id="rId9" imgW="2869679" imgH="387300" progId="ChemDraw.Document.6.0">
                  <p:embed/>
                </p:oleObj>
              </mc:Choice>
              <mc:Fallback>
                <p:oleObj name="CS ChemDraw Drawing" r:id="rId9" imgW="2869679" imgH="387300" progId="ChemDraw.Document.6.0">
                  <p:embed/>
                  <p:pic>
                    <p:nvPicPr>
                      <p:cNvPr id="0" name=""/>
                      <p:cNvPicPr/>
                      <p:nvPr/>
                    </p:nvPicPr>
                    <p:blipFill>
                      <a:blip r:embed="rId10"/>
                      <a:stretch>
                        <a:fillRect/>
                      </a:stretch>
                    </p:blipFill>
                    <p:spPr>
                      <a:xfrm>
                        <a:off x="6480329" y="5560201"/>
                        <a:ext cx="4202276" cy="567121"/>
                      </a:xfrm>
                      <a:prstGeom prst="rect">
                        <a:avLst/>
                      </a:prstGeom>
                    </p:spPr>
                  </p:pic>
                </p:oleObj>
              </mc:Fallback>
            </mc:AlternateContent>
          </a:graphicData>
        </a:graphic>
      </p:graphicFrame>
      <p:sp>
        <p:nvSpPr>
          <p:cNvPr id="7" name="TextBox 6"/>
          <p:cNvSpPr txBox="1"/>
          <p:nvPr/>
        </p:nvSpPr>
        <p:spPr>
          <a:xfrm>
            <a:off x="8669425" y="4245165"/>
            <a:ext cx="3522575" cy="523220"/>
          </a:xfrm>
          <a:prstGeom prst="rect">
            <a:avLst/>
          </a:prstGeom>
          <a:noFill/>
        </p:spPr>
        <p:txBody>
          <a:bodyPr wrap="square" rtlCol="0">
            <a:spAutoFit/>
          </a:bodyPr>
          <a:lstStyle/>
          <a:p>
            <a:r>
              <a:rPr lang="en-US" sz="1400" dirty="0">
                <a:solidFill>
                  <a:srgbClr val="FF0000"/>
                </a:solidFill>
              </a:rPr>
              <a:t>O</a:t>
            </a:r>
            <a:r>
              <a:rPr lang="en-US" sz="1400" baseline="-25000" dirty="0">
                <a:solidFill>
                  <a:srgbClr val="FF0000"/>
                </a:solidFill>
              </a:rPr>
              <a:t>2</a:t>
            </a:r>
            <a:r>
              <a:rPr lang="en-US" sz="1400" dirty="0">
                <a:solidFill>
                  <a:srgbClr val="FF0000"/>
                </a:solidFill>
              </a:rPr>
              <a:t> (not shown) was used as a reagent to abstract the –H’s from methanol, the reactant</a:t>
            </a:r>
          </a:p>
        </p:txBody>
      </p:sp>
    </p:spTree>
    <p:extLst>
      <p:ext uri="{BB962C8B-B14F-4D97-AF65-F5344CB8AC3E}">
        <p14:creationId xmlns:p14="http://schemas.microsoft.com/office/powerpoint/2010/main" val="1617407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Reactions (Cont’d)</a:t>
            </a:r>
          </a:p>
        </p:txBody>
      </p:sp>
      <p:sp>
        <p:nvSpPr>
          <p:cNvPr id="3" name="Content Placeholder 2"/>
          <p:cNvSpPr>
            <a:spLocks noGrp="1"/>
          </p:cNvSpPr>
          <p:nvPr>
            <p:ph idx="1"/>
          </p:nvPr>
        </p:nvSpPr>
        <p:spPr>
          <a:xfrm>
            <a:off x="838200" y="1624627"/>
            <a:ext cx="10515600" cy="4201206"/>
          </a:xfrm>
        </p:spPr>
        <p:txBody>
          <a:bodyPr>
            <a:normAutofit/>
          </a:bodyPr>
          <a:lstStyle/>
          <a:p>
            <a:pPr marL="0" indent="0">
              <a:buNone/>
            </a:pPr>
            <a:r>
              <a:rPr lang="en-US" sz="2400" b="1" dirty="0"/>
              <a:t>Substitution: </a:t>
            </a:r>
            <a:r>
              <a:rPr lang="en-US" sz="2400" dirty="0"/>
              <a:t>Trading some parts of the molecule with other molecule</a:t>
            </a:r>
          </a:p>
          <a:p>
            <a:pPr lvl="1"/>
            <a:r>
              <a:rPr lang="en-US" sz="2000" dirty="0"/>
              <a:t>AB + CD ---&gt; AC +BD</a:t>
            </a:r>
          </a:p>
          <a:p>
            <a:pPr lvl="2"/>
            <a:endParaRPr lang="en-US" sz="1600" dirty="0"/>
          </a:p>
        </p:txBody>
      </p:sp>
      <p:graphicFrame>
        <p:nvGraphicFramePr>
          <p:cNvPr id="5" name="Object 4"/>
          <p:cNvGraphicFramePr>
            <a:graphicFrameLocks noChangeAspect="1"/>
          </p:cNvGraphicFramePr>
          <p:nvPr>
            <p:extLst>
              <p:ext uri="{D42A27DB-BD31-4B8C-83A1-F6EECF244321}">
                <p14:modId xmlns:p14="http://schemas.microsoft.com/office/powerpoint/2010/main" val="463045440"/>
              </p:ext>
            </p:extLst>
          </p:nvPr>
        </p:nvGraphicFramePr>
        <p:xfrm>
          <a:off x="1871348" y="2792888"/>
          <a:ext cx="4972306" cy="602913"/>
        </p:xfrm>
        <a:graphic>
          <a:graphicData uri="http://schemas.openxmlformats.org/presentationml/2006/ole">
            <mc:AlternateContent xmlns:mc="http://schemas.openxmlformats.org/markup-compatibility/2006">
              <mc:Choice xmlns:v="urn:schemas-microsoft-com:vml" Requires="v">
                <p:oleObj spid="_x0000_s33276" name="CS ChemDraw Drawing" r:id="rId3" imgW="3442597" imgH="417419" progId="ChemDraw.Document.6.0">
                  <p:embed/>
                </p:oleObj>
              </mc:Choice>
              <mc:Fallback>
                <p:oleObj name="CS ChemDraw Drawing" r:id="rId3" imgW="3442597" imgH="417419" progId="ChemDraw.Document.6.0">
                  <p:embed/>
                  <p:pic>
                    <p:nvPicPr>
                      <p:cNvPr id="0" name=""/>
                      <p:cNvPicPr/>
                      <p:nvPr/>
                    </p:nvPicPr>
                    <p:blipFill>
                      <a:blip r:embed="rId4"/>
                      <a:stretch>
                        <a:fillRect/>
                      </a:stretch>
                    </p:blipFill>
                    <p:spPr>
                      <a:xfrm>
                        <a:off x="1871348" y="2792888"/>
                        <a:ext cx="4972306" cy="60291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71233427"/>
              </p:ext>
            </p:extLst>
          </p:nvPr>
        </p:nvGraphicFramePr>
        <p:xfrm>
          <a:off x="1722463" y="3825118"/>
          <a:ext cx="5270075" cy="733439"/>
        </p:xfrm>
        <a:graphic>
          <a:graphicData uri="http://schemas.openxmlformats.org/presentationml/2006/ole">
            <mc:AlternateContent xmlns:mc="http://schemas.openxmlformats.org/markup-compatibility/2006">
              <mc:Choice xmlns:v="urn:schemas-microsoft-com:vml" Requires="v">
                <p:oleObj spid="_x0000_s33277" name="CS ChemDraw Drawing" r:id="rId5" imgW="3444293" imgH="480201" progId="ChemDraw.Document.6.0">
                  <p:embed/>
                </p:oleObj>
              </mc:Choice>
              <mc:Fallback>
                <p:oleObj name="CS ChemDraw Drawing" r:id="rId5" imgW="3444293" imgH="480201" progId="ChemDraw.Document.6.0">
                  <p:embed/>
                  <p:pic>
                    <p:nvPicPr>
                      <p:cNvPr id="0" name=""/>
                      <p:cNvPicPr/>
                      <p:nvPr/>
                    </p:nvPicPr>
                    <p:blipFill>
                      <a:blip r:embed="rId6"/>
                      <a:stretch>
                        <a:fillRect/>
                      </a:stretch>
                    </p:blipFill>
                    <p:spPr>
                      <a:xfrm>
                        <a:off x="1722463" y="3825118"/>
                        <a:ext cx="5270075" cy="733439"/>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065098593"/>
              </p:ext>
            </p:extLst>
          </p:nvPr>
        </p:nvGraphicFramePr>
        <p:xfrm>
          <a:off x="1722463" y="4634257"/>
          <a:ext cx="5694968" cy="1048677"/>
        </p:xfrm>
        <a:graphic>
          <a:graphicData uri="http://schemas.openxmlformats.org/presentationml/2006/ole">
            <mc:AlternateContent xmlns:mc="http://schemas.openxmlformats.org/markup-compatibility/2006">
              <mc:Choice xmlns:v="urn:schemas-microsoft-com:vml" Requires="v">
                <p:oleObj spid="_x0000_s33278" name="CS ChemDraw Drawing" r:id="rId7" imgW="3602895" imgH="663034" progId="ChemDraw.Document.6.0">
                  <p:embed/>
                </p:oleObj>
              </mc:Choice>
              <mc:Fallback>
                <p:oleObj name="CS ChemDraw Drawing" r:id="rId7" imgW="3602895" imgH="663034" progId="ChemDraw.Document.6.0">
                  <p:embed/>
                  <p:pic>
                    <p:nvPicPr>
                      <p:cNvPr id="0" name=""/>
                      <p:cNvPicPr/>
                      <p:nvPr/>
                    </p:nvPicPr>
                    <p:blipFill>
                      <a:blip r:embed="rId8"/>
                      <a:stretch>
                        <a:fillRect/>
                      </a:stretch>
                    </p:blipFill>
                    <p:spPr>
                      <a:xfrm>
                        <a:off x="1722463" y="4634257"/>
                        <a:ext cx="5694968" cy="1048677"/>
                      </a:xfrm>
                      <a:prstGeom prst="rect">
                        <a:avLst/>
                      </a:prstGeom>
                    </p:spPr>
                  </p:pic>
                </p:oleObj>
              </mc:Fallback>
            </mc:AlternateContent>
          </a:graphicData>
        </a:graphic>
      </p:graphicFrame>
      <p:sp>
        <p:nvSpPr>
          <p:cNvPr id="8" name="TextBox 7"/>
          <p:cNvSpPr txBox="1"/>
          <p:nvPr/>
        </p:nvSpPr>
        <p:spPr>
          <a:xfrm>
            <a:off x="7788415" y="4991712"/>
            <a:ext cx="3194401" cy="584775"/>
          </a:xfrm>
          <a:prstGeom prst="rect">
            <a:avLst/>
          </a:prstGeom>
          <a:noFill/>
        </p:spPr>
        <p:txBody>
          <a:bodyPr wrap="none" rtlCol="0">
            <a:spAutoFit/>
          </a:bodyPr>
          <a:lstStyle/>
          <a:p>
            <a:r>
              <a:rPr lang="en-US" sz="1600" dirty="0" err="1"/>
              <a:t>Friedel</a:t>
            </a:r>
            <a:r>
              <a:rPr lang="en-US" sz="1600" dirty="0"/>
              <a:t>-Craft Reaction</a:t>
            </a:r>
          </a:p>
          <a:p>
            <a:r>
              <a:rPr lang="en-US" sz="1600" dirty="0"/>
              <a:t>(Electrophilic Aromatic Substitution)</a:t>
            </a:r>
          </a:p>
        </p:txBody>
      </p:sp>
    </p:spTree>
    <p:extLst>
      <p:ext uri="{BB962C8B-B14F-4D97-AF65-F5344CB8AC3E}">
        <p14:creationId xmlns:p14="http://schemas.microsoft.com/office/powerpoint/2010/main" val="924504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Outline</a:t>
            </a:r>
          </a:p>
        </p:txBody>
      </p:sp>
      <p:sp>
        <p:nvSpPr>
          <p:cNvPr id="3" name="Content Placeholder 2"/>
          <p:cNvSpPr>
            <a:spLocks noGrp="1"/>
          </p:cNvSpPr>
          <p:nvPr>
            <p:ph idx="1"/>
          </p:nvPr>
        </p:nvSpPr>
        <p:spPr/>
        <p:txBody>
          <a:bodyPr>
            <a:normAutofit/>
          </a:bodyPr>
          <a:lstStyle/>
          <a:p>
            <a:r>
              <a:rPr lang="en-US" sz="2400" dirty="0"/>
              <a:t>Stoichiometry &amp; Calculations</a:t>
            </a:r>
          </a:p>
          <a:p>
            <a:r>
              <a:rPr lang="en-US" sz="2400" dirty="0"/>
              <a:t>Reactions</a:t>
            </a:r>
          </a:p>
          <a:p>
            <a:r>
              <a:rPr lang="en-US" sz="2400" dirty="0"/>
              <a:t>Important Named Reactions</a:t>
            </a:r>
          </a:p>
          <a:p>
            <a:r>
              <a:rPr lang="en-US" sz="2400" dirty="0">
                <a:solidFill>
                  <a:schemeClr val="accent2"/>
                </a:solidFill>
              </a:rPr>
              <a:t>Lab vs. Nature</a:t>
            </a:r>
          </a:p>
          <a:p>
            <a:r>
              <a:rPr lang="en-US" sz="2400" dirty="0"/>
              <a:t>Green Chemistry in Perspective</a:t>
            </a:r>
          </a:p>
          <a:p>
            <a:pPr lvl="1"/>
            <a:r>
              <a:rPr lang="en-US" sz="2000" dirty="0"/>
              <a:t>Reagents, solvents, and reactors</a:t>
            </a:r>
          </a:p>
          <a:p>
            <a:pPr lvl="1"/>
            <a:r>
              <a:rPr lang="en-US" sz="2000" dirty="0"/>
              <a:t>Biomimicry</a:t>
            </a:r>
          </a:p>
        </p:txBody>
      </p:sp>
    </p:spTree>
    <p:extLst>
      <p:ext uri="{BB962C8B-B14F-4D97-AF65-F5344CB8AC3E}">
        <p14:creationId xmlns:p14="http://schemas.microsoft.com/office/powerpoint/2010/main" val="17621184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780D6-90EE-4135-9CD4-5DB14B6E6D8A}"/>
              </a:ext>
            </a:extLst>
          </p:cNvPr>
          <p:cNvSpPr>
            <a:spLocks noGrp="1"/>
          </p:cNvSpPr>
          <p:nvPr>
            <p:ph type="title"/>
          </p:nvPr>
        </p:nvSpPr>
        <p:spPr/>
        <p:txBody>
          <a:bodyPr/>
          <a:lstStyle/>
          <a:p>
            <a:r>
              <a:rPr lang="en-US" dirty="0"/>
              <a:t>Nature vs. Lab</a:t>
            </a:r>
          </a:p>
        </p:txBody>
      </p:sp>
      <p:pic>
        <p:nvPicPr>
          <p:cNvPr id="4" name="Picture 3">
            <a:extLst>
              <a:ext uri="{FF2B5EF4-FFF2-40B4-BE49-F238E27FC236}">
                <a16:creationId xmlns:a16="http://schemas.microsoft.com/office/drawing/2014/main" id="{373240C2-24D3-42ED-8A39-989C1A15E2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6966" y="1637480"/>
            <a:ext cx="3331535" cy="2044035"/>
          </a:xfrm>
          <a:prstGeom prst="rect">
            <a:avLst/>
          </a:prstGeom>
          <a:ln w="50800">
            <a:solidFill>
              <a:srgbClr val="002060"/>
            </a:solidFill>
          </a:ln>
        </p:spPr>
      </p:pic>
      <p:pic>
        <p:nvPicPr>
          <p:cNvPr id="5" name="Picture 4">
            <a:extLst>
              <a:ext uri="{FF2B5EF4-FFF2-40B4-BE49-F238E27FC236}">
                <a16:creationId xmlns:a16="http://schemas.microsoft.com/office/drawing/2014/main" id="{0892881E-ED4B-4C20-89C3-E4712266E6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36966" y="3961414"/>
            <a:ext cx="3338222" cy="2054029"/>
          </a:xfrm>
          <a:prstGeom prst="rect">
            <a:avLst/>
          </a:prstGeom>
          <a:ln w="50800">
            <a:solidFill>
              <a:srgbClr val="002060"/>
            </a:solidFill>
          </a:ln>
        </p:spPr>
      </p:pic>
      <p:pic>
        <p:nvPicPr>
          <p:cNvPr id="6" name="Picture 5">
            <a:extLst>
              <a:ext uri="{FF2B5EF4-FFF2-40B4-BE49-F238E27FC236}">
                <a16:creationId xmlns:a16="http://schemas.microsoft.com/office/drawing/2014/main" id="{13EB6560-EF89-451A-9722-7BF49437A5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23499" y="1744501"/>
            <a:ext cx="3494463" cy="1810384"/>
          </a:xfrm>
          <a:prstGeom prst="rect">
            <a:avLst/>
          </a:prstGeom>
          <a:ln w="50800">
            <a:solidFill>
              <a:srgbClr val="002060"/>
            </a:solidFill>
          </a:ln>
        </p:spPr>
      </p:pic>
      <p:cxnSp>
        <p:nvCxnSpPr>
          <p:cNvPr id="7" name="Straight Connector 6">
            <a:extLst>
              <a:ext uri="{FF2B5EF4-FFF2-40B4-BE49-F238E27FC236}">
                <a16:creationId xmlns:a16="http://schemas.microsoft.com/office/drawing/2014/main" id="{96B6D863-35F7-409E-9C47-6FE617B1D1FE}"/>
              </a:ext>
            </a:extLst>
          </p:cNvPr>
          <p:cNvCxnSpPr>
            <a:cxnSpLocks/>
          </p:cNvCxnSpPr>
          <p:nvPr/>
        </p:nvCxnSpPr>
        <p:spPr>
          <a:xfrm>
            <a:off x="6085644" y="1949819"/>
            <a:ext cx="10356" cy="374828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A7FE6C6-08D1-49AB-8EE0-1EB41D29EC6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13941" y="3899261"/>
            <a:ext cx="2821575" cy="2116182"/>
          </a:xfrm>
          <a:prstGeom prst="rect">
            <a:avLst/>
          </a:prstGeom>
          <a:ln w="50800">
            <a:solidFill>
              <a:srgbClr val="002060"/>
            </a:solidFill>
          </a:ln>
        </p:spPr>
      </p:pic>
      <p:sp>
        <p:nvSpPr>
          <p:cNvPr id="3" name="TextBox 2">
            <a:extLst>
              <a:ext uri="{FF2B5EF4-FFF2-40B4-BE49-F238E27FC236}">
                <a16:creationId xmlns:a16="http://schemas.microsoft.com/office/drawing/2014/main" id="{C877A4C3-52E0-4FDE-AECB-298C1016D4AD}"/>
              </a:ext>
            </a:extLst>
          </p:cNvPr>
          <p:cNvSpPr txBox="1"/>
          <p:nvPr/>
        </p:nvSpPr>
        <p:spPr>
          <a:xfrm>
            <a:off x="9126583" y="6471659"/>
            <a:ext cx="3413760" cy="246221"/>
          </a:xfrm>
          <a:prstGeom prst="rect">
            <a:avLst/>
          </a:prstGeom>
          <a:noFill/>
        </p:spPr>
        <p:txBody>
          <a:bodyPr wrap="square" rtlCol="0">
            <a:spAutoFit/>
          </a:bodyPr>
          <a:lstStyle/>
          <a:p>
            <a:r>
              <a:rPr lang="en-US" sz="1000" dirty="0">
                <a:solidFill>
                  <a:schemeClr val="tx1">
                    <a:lumMod val="50000"/>
                    <a:lumOff val="50000"/>
                  </a:schemeClr>
                </a:solidFill>
              </a:rPr>
              <a:t>Image Sources: Wikipedia Commons, Flickr, </a:t>
            </a:r>
            <a:r>
              <a:rPr lang="en-US" sz="1000" dirty="0" err="1">
                <a:solidFill>
                  <a:schemeClr val="tx1">
                    <a:lumMod val="50000"/>
                    <a:lumOff val="50000"/>
                  </a:schemeClr>
                </a:solidFill>
              </a:rPr>
              <a:t>Pixabay</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35672361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26C8B-6871-4FFC-A0FE-1E928485389F}"/>
              </a:ext>
            </a:extLst>
          </p:cNvPr>
          <p:cNvSpPr>
            <a:spLocks noGrp="1"/>
          </p:cNvSpPr>
          <p:nvPr>
            <p:ph type="title"/>
          </p:nvPr>
        </p:nvSpPr>
        <p:spPr/>
        <p:txBody>
          <a:bodyPr/>
          <a:lstStyle/>
          <a:p>
            <a:r>
              <a:rPr lang="en-US" dirty="0"/>
              <a:t>Nature vs. Lab</a:t>
            </a:r>
          </a:p>
        </p:txBody>
      </p:sp>
      <p:cxnSp>
        <p:nvCxnSpPr>
          <p:cNvPr id="4" name="Straight Connector 3">
            <a:extLst>
              <a:ext uri="{FF2B5EF4-FFF2-40B4-BE49-F238E27FC236}">
                <a16:creationId xmlns:a16="http://schemas.microsoft.com/office/drawing/2014/main" id="{3A1E3151-09E1-4565-8D13-C2AD8131F5F8}"/>
              </a:ext>
            </a:extLst>
          </p:cNvPr>
          <p:cNvCxnSpPr>
            <a:cxnSpLocks/>
          </p:cNvCxnSpPr>
          <p:nvPr/>
        </p:nvCxnSpPr>
        <p:spPr>
          <a:xfrm>
            <a:off x="6086072" y="1750828"/>
            <a:ext cx="9928" cy="35934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EEB552B-AA42-4589-A9AC-8A1B6D7024EE}"/>
              </a:ext>
            </a:extLst>
          </p:cNvPr>
          <p:cNvSpPr txBox="1"/>
          <p:nvPr/>
        </p:nvSpPr>
        <p:spPr>
          <a:xfrm>
            <a:off x="1833312" y="1518978"/>
            <a:ext cx="3957875" cy="4801314"/>
          </a:xfrm>
          <a:prstGeom prst="rect">
            <a:avLst/>
          </a:prstGeom>
          <a:noFill/>
        </p:spPr>
        <p:txBody>
          <a:bodyPr wrap="square" rtlCol="0">
            <a:spAutoFit/>
          </a:bodyPr>
          <a:lstStyle/>
          <a:p>
            <a:pPr marL="285750" indent="-285750">
              <a:buFont typeface="Arial" charset="0"/>
              <a:buChar char="•"/>
            </a:pPr>
            <a:r>
              <a:rPr lang="en-US" sz="2400" dirty="0"/>
              <a:t>Chemical transformations happen at ambient temperatures</a:t>
            </a:r>
          </a:p>
          <a:p>
            <a:pPr marL="285750" indent="-285750">
              <a:buFont typeface="Arial" charset="0"/>
              <a:buChar char="•"/>
            </a:pPr>
            <a:r>
              <a:rPr lang="en-US" sz="2400" dirty="0"/>
              <a:t>Minimal waste</a:t>
            </a:r>
          </a:p>
          <a:p>
            <a:pPr marL="285750" indent="-285750">
              <a:buFont typeface="Arial" charset="0"/>
              <a:buChar char="•"/>
            </a:pPr>
            <a:r>
              <a:rPr lang="en-US" sz="2400" dirty="0"/>
              <a:t>Utilize water as a solvent and reagent</a:t>
            </a:r>
          </a:p>
          <a:p>
            <a:pPr marL="285750" indent="-285750">
              <a:buFont typeface="Arial" charset="0"/>
              <a:buChar char="•"/>
            </a:pPr>
            <a:r>
              <a:rPr lang="en-US" sz="2400" dirty="0"/>
              <a:t>Complex molecules seamlessly </a:t>
            </a:r>
          </a:p>
          <a:p>
            <a:pPr marL="285750" indent="-285750">
              <a:buFont typeface="Arial" charset="0"/>
              <a:buChar char="•"/>
            </a:pPr>
            <a:r>
              <a:rPr lang="en-US" sz="2400" dirty="0"/>
              <a:t>Domino and Cascade reactions</a:t>
            </a:r>
          </a:p>
          <a:p>
            <a:pPr marL="285750" indent="-285750">
              <a:buFont typeface="Arial" charset="0"/>
              <a:buChar char="•"/>
            </a:pPr>
            <a:r>
              <a:rPr lang="en-US" sz="2400" dirty="0"/>
              <a:t>Enzymes</a:t>
            </a:r>
          </a:p>
          <a:p>
            <a:pPr marL="285750" indent="-285750">
              <a:buFont typeface="Arial" charset="0"/>
              <a:buChar char="•"/>
            </a:pPr>
            <a:r>
              <a:rPr lang="en-US" sz="2400" dirty="0"/>
              <a:t>High selectively</a:t>
            </a:r>
          </a:p>
          <a:p>
            <a:pPr marL="285750" indent="-285750">
              <a:buFont typeface="Arial" charset="0"/>
              <a:buChar char="•"/>
            </a:pPr>
            <a:endParaRPr lang="en-US" dirty="0"/>
          </a:p>
        </p:txBody>
      </p:sp>
      <p:sp>
        <p:nvSpPr>
          <p:cNvPr id="7" name="TextBox 6">
            <a:extLst>
              <a:ext uri="{FF2B5EF4-FFF2-40B4-BE49-F238E27FC236}">
                <a16:creationId xmlns:a16="http://schemas.microsoft.com/office/drawing/2014/main" id="{E5A3CB71-A9AE-48A4-9202-41B837DBAB34}"/>
              </a:ext>
            </a:extLst>
          </p:cNvPr>
          <p:cNvSpPr txBox="1"/>
          <p:nvPr/>
        </p:nvSpPr>
        <p:spPr>
          <a:xfrm>
            <a:off x="6390885" y="1518978"/>
            <a:ext cx="3815196" cy="4801314"/>
          </a:xfrm>
          <a:prstGeom prst="rect">
            <a:avLst/>
          </a:prstGeom>
          <a:noFill/>
        </p:spPr>
        <p:txBody>
          <a:bodyPr wrap="square" rtlCol="0">
            <a:spAutoFit/>
          </a:bodyPr>
          <a:lstStyle/>
          <a:p>
            <a:pPr marL="285750" indent="-285750">
              <a:buFont typeface="Arial" charset="0"/>
              <a:buChar char="•"/>
            </a:pPr>
            <a:r>
              <a:rPr lang="en-US" sz="2400" dirty="0"/>
              <a:t>Chemical transformations happen high temperatures and high pressure</a:t>
            </a:r>
          </a:p>
          <a:p>
            <a:pPr marL="285750" indent="-285750">
              <a:buFont typeface="Arial" charset="0"/>
              <a:buChar char="•"/>
            </a:pPr>
            <a:r>
              <a:rPr lang="en-US" sz="2400" dirty="0"/>
              <a:t>Varying amount of waste produced</a:t>
            </a:r>
          </a:p>
          <a:p>
            <a:pPr marL="285750" indent="-285750">
              <a:buFont typeface="Arial" charset="0"/>
              <a:buChar char="•"/>
            </a:pPr>
            <a:r>
              <a:rPr lang="en-US" sz="2400" dirty="0"/>
              <a:t>Utilize petroleum-based solvents</a:t>
            </a:r>
          </a:p>
          <a:p>
            <a:pPr marL="285750" indent="-285750">
              <a:buFont typeface="Arial" charset="0"/>
              <a:buChar char="•"/>
            </a:pPr>
            <a:r>
              <a:rPr lang="en-US" sz="2400" dirty="0"/>
              <a:t>Complex molecules take skills specialized catalysts </a:t>
            </a:r>
          </a:p>
          <a:p>
            <a:pPr marL="285750" indent="-285750">
              <a:buFont typeface="Arial" charset="0"/>
              <a:buChar char="•"/>
            </a:pPr>
            <a:r>
              <a:rPr lang="en-US" sz="2400" dirty="0"/>
              <a:t>Step-be-step synthesis</a:t>
            </a:r>
          </a:p>
          <a:p>
            <a:pPr marL="285750" indent="-285750">
              <a:buFont typeface="Arial" charset="0"/>
              <a:buChar char="•"/>
            </a:pPr>
            <a:r>
              <a:rPr lang="en-US" sz="2400" dirty="0"/>
              <a:t>Precious metal catalysts</a:t>
            </a:r>
          </a:p>
          <a:p>
            <a:pPr marL="285750" indent="-285750">
              <a:buFont typeface="Arial" charset="0"/>
              <a:buChar char="•"/>
            </a:pPr>
            <a:r>
              <a:rPr lang="en-US" sz="2400" dirty="0"/>
              <a:t>Moderate selectivity</a:t>
            </a:r>
          </a:p>
          <a:p>
            <a:pPr marL="285750" indent="-285750">
              <a:buFont typeface="Arial" charset="0"/>
              <a:buChar char="•"/>
            </a:pPr>
            <a:endParaRPr lang="en-US" dirty="0"/>
          </a:p>
        </p:txBody>
      </p:sp>
    </p:spTree>
    <p:extLst>
      <p:ext uri="{BB962C8B-B14F-4D97-AF65-F5344CB8AC3E}">
        <p14:creationId xmlns:p14="http://schemas.microsoft.com/office/powerpoint/2010/main" val="2454254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Outline</a:t>
            </a:r>
          </a:p>
        </p:txBody>
      </p:sp>
      <p:sp>
        <p:nvSpPr>
          <p:cNvPr id="3" name="Content Placeholder 2"/>
          <p:cNvSpPr>
            <a:spLocks noGrp="1"/>
          </p:cNvSpPr>
          <p:nvPr>
            <p:ph idx="1"/>
          </p:nvPr>
        </p:nvSpPr>
        <p:spPr/>
        <p:txBody>
          <a:bodyPr>
            <a:normAutofit/>
          </a:bodyPr>
          <a:lstStyle/>
          <a:p>
            <a:r>
              <a:rPr lang="en-US" sz="2400" dirty="0"/>
              <a:t>Stoichiometry &amp; Calculations</a:t>
            </a:r>
          </a:p>
          <a:p>
            <a:r>
              <a:rPr lang="en-US" sz="2400" dirty="0"/>
              <a:t>Reactions</a:t>
            </a:r>
          </a:p>
          <a:p>
            <a:r>
              <a:rPr lang="en-US" sz="2400" dirty="0"/>
              <a:t>Important Named Reactions</a:t>
            </a:r>
          </a:p>
          <a:p>
            <a:r>
              <a:rPr lang="en-US" sz="2400" dirty="0"/>
              <a:t>Lab vs. Nature</a:t>
            </a:r>
          </a:p>
          <a:p>
            <a:r>
              <a:rPr lang="en-US" sz="2400" dirty="0">
                <a:solidFill>
                  <a:schemeClr val="accent2"/>
                </a:solidFill>
              </a:rPr>
              <a:t>Green Chemistry in Perspective</a:t>
            </a:r>
          </a:p>
          <a:p>
            <a:pPr lvl="1"/>
            <a:r>
              <a:rPr lang="en-US" sz="2000" dirty="0"/>
              <a:t>Reagents, solvents, and reactors</a:t>
            </a:r>
          </a:p>
          <a:p>
            <a:pPr lvl="1"/>
            <a:r>
              <a:rPr lang="en-US" sz="2000" dirty="0"/>
              <a:t>Biomimicry</a:t>
            </a:r>
          </a:p>
        </p:txBody>
      </p:sp>
    </p:spTree>
    <p:extLst>
      <p:ext uri="{BB962C8B-B14F-4D97-AF65-F5344CB8AC3E}">
        <p14:creationId xmlns:p14="http://schemas.microsoft.com/office/powerpoint/2010/main" val="7861506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Designing an Ideal Green Reaction</a:t>
            </a:r>
          </a:p>
        </p:txBody>
      </p:sp>
      <p:sp>
        <p:nvSpPr>
          <p:cNvPr id="3" name="Content Placeholder 2"/>
          <p:cNvSpPr>
            <a:spLocks noGrp="1"/>
          </p:cNvSpPr>
          <p:nvPr>
            <p:ph idx="1"/>
          </p:nvPr>
        </p:nvSpPr>
        <p:spPr>
          <a:xfrm>
            <a:off x="838200" y="1590336"/>
            <a:ext cx="10188388" cy="5184775"/>
          </a:xfrm>
        </p:spPr>
        <p:txBody>
          <a:bodyPr>
            <a:normAutofit/>
          </a:bodyPr>
          <a:lstStyle/>
          <a:p>
            <a:pPr marL="514350" indent="-514350">
              <a:buFont typeface="+mj-lt"/>
              <a:buAutoNum type="arabicPeriod"/>
            </a:pPr>
            <a:r>
              <a:rPr lang="en-US" sz="2400" dirty="0"/>
              <a:t>Generate no waste or by-product/Use waste sources</a:t>
            </a:r>
          </a:p>
          <a:p>
            <a:pPr marL="1039813" lvl="2" indent="-354013">
              <a:lnSpc>
                <a:spcPct val="100000"/>
              </a:lnSpc>
              <a:spcBef>
                <a:spcPts val="0"/>
              </a:spcBef>
            </a:pPr>
            <a:r>
              <a:rPr lang="en-US" sz="2000" dirty="0"/>
              <a:t>Always addition reaction? No.</a:t>
            </a:r>
          </a:p>
          <a:p>
            <a:pPr marL="1039813" lvl="2" indent="-354013">
              <a:lnSpc>
                <a:spcPct val="100000"/>
              </a:lnSpc>
              <a:spcBef>
                <a:spcPts val="0"/>
              </a:spcBef>
            </a:pPr>
            <a:r>
              <a:rPr lang="en-US" sz="2000" dirty="0"/>
              <a:t>Must consider the whole picture. </a:t>
            </a:r>
          </a:p>
          <a:p>
            <a:pPr marL="514350" indent="-514350">
              <a:buFont typeface="+mj-lt"/>
              <a:buAutoNum type="arabicPeriod"/>
            </a:pPr>
            <a:r>
              <a:rPr lang="en-US" sz="2400" dirty="0"/>
              <a:t>High yield and high rate</a:t>
            </a:r>
          </a:p>
          <a:p>
            <a:pPr marL="514350" indent="-514350">
              <a:buFont typeface="+mj-lt"/>
              <a:buAutoNum type="arabicPeriod"/>
            </a:pPr>
            <a:r>
              <a:rPr lang="en-US" sz="2400" dirty="0"/>
              <a:t>Earth abundant feedstock and catalyst</a:t>
            </a:r>
          </a:p>
          <a:p>
            <a:pPr marL="514350" indent="-514350">
              <a:buFont typeface="+mj-lt"/>
              <a:buAutoNum type="arabicPeriod"/>
            </a:pPr>
            <a:r>
              <a:rPr lang="en-US" sz="2400" dirty="0"/>
              <a:t>Energy efficient</a:t>
            </a:r>
          </a:p>
          <a:p>
            <a:pPr marL="1039813" lvl="2" indent="-354013">
              <a:lnSpc>
                <a:spcPct val="100000"/>
              </a:lnSpc>
              <a:spcBef>
                <a:spcPts val="0"/>
              </a:spcBef>
            </a:pPr>
            <a:r>
              <a:rPr lang="en-US" sz="2000" dirty="0"/>
              <a:t>Does not require high external energy input.</a:t>
            </a:r>
          </a:p>
          <a:p>
            <a:pPr marL="1039813" lvl="2" indent="-354013">
              <a:lnSpc>
                <a:spcPct val="100000"/>
              </a:lnSpc>
              <a:spcBef>
                <a:spcPts val="0"/>
              </a:spcBef>
            </a:pPr>
            <a:r>
              <a:rPr lang="en-US" sz="2000" dirty="0"/>
              <a:t>UV light driven.</a:t>
            </a:r>
          </a:p>
          <a:p>
            <a:pPr marL="1039813" lvl="2" indent="-354013">
              <a:lnSpc>
                <a:spcPct val="100000"/>
              </a:lnSpc>
              <a:spcBef>
                <a:spcPts val="0"/>
              </a:spcBef>
            </a:pPr>
            <a:r>
              <a:rPr lang="en-US" sz="2000" dirty="0"/>
              <a:t>Microwave assisted.</a:t>
            </a:r>
          </a:p>
          <a:p>
            <a:pPr marL="514350" indent="-514350">
              <a:buFont typeface="+mj-lt"/>
              <a:buAutoNum type="arabicPeriod"/>
            </a:pPr>
            <a:r>
              <a:rPr lang="en-US" sz="2400" dirty="0"/>
              <a:t>No solvent or environmentally benign solvent</a:t>
            </a:r>
          </a:p>
          <a:p>
            <a:pPr marL="1039813" lvl="2" indent="-354013">
              <a:lnSpc>
                <a:spcPct val="100000"/>
              </a:lnSpc>
              <a:spcBef>
                <a:spcPts val="0"/>
              </a:spcBef>
            </a:pPr>
            <a:r>
              <a:rPr lang="en-US" sz="2000" dirty="0"/>
              <a:t>Water</a:t>
            </a:r>
          </a:p>
          <a:p>
            <a:pPr marL="1039813" lvl="2" indent="-354013">
              <a:lnSpc>
                <a:spcPct val="100000"/>
              </a:lnSpc>
              <a:spcBef>
                <a:spcPts val="0"/>
              </a:spcBef>
            </a:pPr>
            <a:r>
              <a:rPr lang="en-US" sz="2000" dirty="0"/>
              <a:t>Recyclable organic solvent</a:t>
            </a:r>
          </a:p>
          <a:p>
            <a:pPr marL="1039813" lvl="2" indent="-354013">
              <a:lnSpc>
                <a:spcPct val="100000"/>
              </a:lnSpc>
              <a:spcBef>
                <a:spcPts val="0"/>
              </a:spcBef>
            </a:pPr>
            <a:r>
              <a:rPr lang="en-US" sz="2000" dirty="0"/>
              <a:t>scCO2</a:t>
            </a:r>
          </a:p>
        </p:txBody>
      </p:sp>
    </p:spTree>
    <p:extLst>
      <p:ext uri="{BB962C8B-B14F-4D97-AF65-F5344CB8AC3E}">
        <p14:creationId xmlns:p14="http://schemas.microsoft.com/office/powerpoint/2010/main" val="10870989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7096" y="3955446"/>
            <a:ext cx="4593777" cy="2191997"/>
          </a:xfrm>
          <a:prstGeom prst="rect">
            <a:avLst/>
          </a:prstGeom>
        </p:spPr>
      </p:pic>
      <p:sp>
        <p:nvSpPr>
          <p:cNvPr id="2" name="Title 1"/>
          <p:cNvSpPr>
            <a:spLocks noGrp="1"/>
          </p:cNvSpPr>
          <p:nvPr>
            <p:ph type="title"/>
          </p:nvPr>
        </p:nvSpPr>
        <p:spPr/>
        <p:txBody>
          <a:bodyPr>
            <a:normAutofit/>
          </a:bodyPr>
          <a:lstStyle/>
          <a:p>
            <a:r>
              <a:rPr lang="en-US" dirty="0"/>
              <a:t>Alternative Starting Materials</a:t>
            </a:r>
          </a:p>
        </p:txBody>
      </p:sp>
      <p:sp>
        <p:nvSpPr>
          <p:cNvPr id="3" name="Content Placeholder 2"/>
          <p:cNvSpPr>
            <a:spLocks noGrp="1"/>
          </p:cNvSpPr>
          <p:nvPr>
            <p:ph idx="1"/>
          </p:nvPr>
        </p:nvSpPr>
        <p:spPr>
          <a:xfrm>
            <a:off x="838200" y="1573584"/>
            <a:ext cx="3098223" cy="640484"/>
          </a:xfrm>
        </p:spPr>
        <p:txBody>
          <a:bodyPr>
            <a:normAutofit/>
          </a:bodyPr>
          <a:lstStyle/>
          <a:p>
            <a:pPr marL="0" indent="0">
              <a:buNone/>
            </a:pPr>
            <a:r>
              <a:rPr lang="en-US" sz="2400" dirty="0"/>
              <a:t>Renewable Sources</a:t>
            </a:r>
          </a:p>
        </p:txBody>
      </p:sp>
      <p:sp>
        <p:nvSpPr>
          <p:cNvPr id="4" name="Content Placeholder 2"/>
          <p:cNvSpPr txBox="1">
            <a:spLocks/>
          </p:cNvSpPr>
          <p:nvPr/>
        </p:nvSpPr>
        <p:spPr>
          <a:xfrm>
            <a:off x="838200" y="3599347"/>
            <a:ext cx="4746915" cy="6404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Waste as Starting Materials</a:t>
            </a:r>
          </a:p>
        </p:txBody>
      </p:sp>
      <p:sp>
        <p:nvSpPr>
          <p:cNvPr id="6" name="TextBox 5"/>
          <p:cNvSpPr txBox="1"/>
          <p:nvPr/>
        </p:nvSpPr>
        <p:spPr>
          <a:xfrm>
            <a:off x="7254390" y="4081949"/>
            <a:ext cx="2540439" cy="1938992"/>
          </a:xfrm>
          <a:prstGeom prst="rect">
            <a:avLst/>
          </a:prstGeom>
          <a:noFill/>
        </p:spPr>
        <p:txBody>
          <a:bodyPr wrap="none" rtlCol="0">
            <a:spAutoFit/>
          </a:bodyPr>
          <a:lstStyle/>
          <a:p>
            <a:r>
              <a:rPr lang="en-US" sz="2400" dirty="0"/>
              <a:t>Food Waste</a:t>
            </a:r>
          </a:p>
          <a:p>
            <a:endParaRPr lang="en-US" sz="2400" dirty="0"/>
          </a:p>
          <a:p>
            <a:r>
              <a:rPr lang="en-US" sz="2400" dirty="0"/>
              <a:t>Agricultural Waste</a:t>
            </a:r>
          </a:p>
          <a:p>
            <a:endParaRPr lang="en-US" sz="2400" dirty="0"/>
          </a:p>
          <a:p>
            <a:r>
              <a:rPr lang="en-US" sz="2400" dirty="0"/>
              <a:t>Municipal Waste</a:t>
            </a:r>
          </a:p>
        </p:txBody>
      </p:sp>
      <p:sp>
        <p:nvSpPr>
          <p:cNvPr id="7" name="TextBox 6"/>
          <p:cNvSpPr txBox="1"/>
          <p:nvPr/>
        </p:nvSpPr>
        <p:spPr>
          <a:xfrm>
            <a:off x="1184459" y="2066849"/>
            <a:ext cx="7586436" cy="1200329"/>
          </a:xfrm>
          <a:prstGeom prst="rect">
            <a:avLst/>
          </a:prstGeom>
          <a:noFill/>
        </p:spPr>
        <p:txBody>
          <a:bodyPr wrap="none" rtlCol="0">
            <a:spAutoFit/>
          </a:bodyPr>
          <a:lstStyle/>
          <a:p>
            <a:pPr marL="342900" indent="-342900">
              <a:buFont typeface="Arial" charset="0"/>
              <a:buChar char="•"/>
            </a:pPr>
            <a:r>
              <a:rPr lang="en-US" sz="2400" dirty="0"/>
              <a:t>CO</a:t>
            </a:r>
            <a:r>
              <a:rPr lang="en-US" sz="2400" baseline="-25000" dirty="0"/>
              <a:t>2</a:t>
            </a:r>
            <a:endParaRPr lang="en-US" sz="2400" dirty="0"/>
          </a:p>
          <a:p>
            <a:pPr marL="342900" indent="-342900">
              <a:buFont typeface="Arial" charset="0"/>
              <a:buChar char="•"/>
            </a:pPr>
            <a:r>
              <a:rPr lang="en-US" sz="2400" dirty="0"/>
              <a:t>Biomass Sources: algae, switchgrass, hemp, and bamboo</a:t>
            </a:r>
          </a:p>
          <a:p>
            <a:pPr marL="342900" indent="-342900">
              <a:buFont typeface="Arial" charset="0"/>
              <a:buChar char="•"/>
            </a:pPr>
            <a:r>
              <a:rPr lang="en-US" sz="2400" dirty="0"/>
              <a:t>Non-competitive food sources</a:t>
            </a:r>
          </a:p>
        </p:txBody>
      </p:sp>
      <p:sp>
        <p:nvSpPr>
          <p:cNvPr id="8" name="TextBox 7">
            <a:extLst>
              <a:ext uri="{FF2B5EF4-FFF2-40B4-BE49-F238E27FC236}">
                <a16:creationId xmlns:a16="http://schemas.microsoft.com/office/drawing/2014/main" id="{D616CC19-3FCE-463E-9C8A-753FA52226EE}"/>
              </a:ext>
            </a:extLst>
          </p:cNvPr>
          <p:cNvSpPr txBox="1"/>
          <p:nvPr/>
        </p:nvSpPr>
        <p:spPr>
          <a:xfrm>
            <a:off x="10235609" y="6400800"/>
            <a:ext cx="1956391" cy="276999"/>
          </a:xfrm>
          <a:prstGeom prst="rect">
            <a:avLst/>
          </a:prstGeom>
          <a:noFill/>
        </p:spPr>
        <p:txBody>
          <a:bodyPr wrap="square" rtlCol="0">
            <a:spAutoFit/>
          </a:bodyPr>
          <a:lstStyle/>
          <a:p>
            <a:r>
              <a:rPr lang="en-US" sz="1200" dirty="0">
                <a:solidFill>
                  <a:schemeClr val="tx1">
                    <a:lumMod val="50000"/>
                    <a:lumOff val="50000"/>
                  </a:schemeClr>
                </a:solidFill>
              </a:rPr>
              <a:t>Adobe stock images</a:t>
            </a:r>
          </a:p>
        </p:txBody>
      </p:sp>
    </p:spTree>
    <p:extLst>
      <p:ext uri="{BB962C8B-B14F-4D97-AF65-F5344CB8AC3E}">
        <p14:creationId xmlns:p14="http://schemas.microsoft.com/office/powerpoint/2010/main" val="263914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Alternative Solvent Media</a:t>
            </a:r>
          </a:p>
        </p:txBody>
      </p:sp>
      <p:graphicFrame>
        <p:nvGraphicFramePr>
          <p:cNvPr id="6" name="Table 5">
            <a:extLst>
              <a:ext uri="{FF2B5EF4-FFF2-40B4-BE49-F238E27FC236}">
                <a16:creationId xmlns:a16="http://schemas.microsoft.com/office/drawing/2014/main" id="{085F7BD8-ED82-E440-A846-98AFC30DA950}"/>
              </a:ext>
            </a:extLst>
          </p:cNvPr>
          <p:cNvGraphicFramePr>
            <a:graphicFrameLocks noGrp="1"/>
          </p:cNvGraphicFramePr>
          <p:nvPr>
            <p:extLst>
              <p:ext uri="{D42A27DB-BD31-4B8C-83A1-F6EECF244321}">
                <p14:modId xmlns:p14="http://schemas.microsoft.com/office/powerpoint/2010/main" val="2493979086"/>
              </p:ext>
            </p:extLst>
          </p:nvPr>
        </p:nvGraphicFramePr>
        <p:xfrm>
          <a:off x="2328582" y="1584956"/>
          <a:ext cx="7534836" cy="5124060"/>
        </p:xfrm>
        <a:graphic>
          <a:graphicData uri="http://schemas.openxmlformats.org/drawingml/2006/table">
            <a:tbl>
              <a:tblPr firstRow="1" bandRow="1">
                <a:tableStyleId>{7DF18680-E054-41AD-8BC1-D1AEF772440D}</a:tableStyleId>
              </a:tblPr>
              <a:tblGrid>
                <a:gridCol w="2511612">
                  <a:extLst>
                    <a:ext uri="{9D8B030D-6E8A-4147-A177-3AD203B41FA5}">
                      <a16:colId xmlns:a16="http://schemas.microsoft.com/office/drawing/2014/main" val="4281233415"/>
                    </a:ext>
                  </a:extLst>
                </a:gridCol>
                <a:gridCol w="2511612">
                  <a:extLst>
                    <a:ext uri="{9D8B030D-6E8A-4147-A177-3AD203B41FA5}">
                      <a16:colId xmlns:a16="http://schemas.microsoft.com/office/drawing/2014/main" val="2981519476"/>
                    </a:ext>
                  </a:extLst>
                </a:gridCol>
                <a:gridCol w="2511612">
                  <a:extLst>
                    <a:ext uri="{9D8B030D-6E8A-4147-A177-3AD203B41FA5}">
                      <a16:colId xmlns:a16="http://schemas.microsoft.com/office/drawing/2014/main" val="3928141250"/>
                    </a:ext>
                  </a:extLst>
                </a:gridCol>
              </a:tblGrid>
              <a:tr h="0">
                <a:tc gridSpan="3">
                  <a:txBody>
                    <a:bodyPr/>
                    <a:lstStyle/>
                    <a:p>
                      <a:pPr algn="ctr"/>
                      <a:r>
                        <a:rPr lang="en-US" sz="2000" dirty="0"/>
                        <a:t>Medical Chemistry solvent Selection Guide</a:t>
                      </a:r>
                    </a:p>
                  </a:txBody>
                  <a:tcPr>
                    <a:solidFill>
                      <a:schemeClr val="accent6">
                        <a:lumMod val="5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883167274"/>
                  </a:ext>
                </a:extLst>
              </a:tr>
              <a:tr h="341276">
                <a:tc>
                  <a:txBody>
                    <a:bodyPr/>
                    <a:lstStyle/>
                    <a:p>
                      <a:pPr algn="ctr"/>
                      <a:r>
                        <a:rPr lang="en-US" sz="2000" b="1" dirty="0">
                          <a:solidFill>
                            <a:schemeClr val="bg1"/>
                          </a:solidFill>
                        </a:rPr>
                        <a:t>Preferred</a:t>
                      </a:r>
                    </a:p>
                  </a:txBody>
                  <a:tcPr>
                    <a:solidFill>
                      <a:srgbClr val="00B050"/>
                    </a:solidFill>
                  </a:tcPr>
                </a:tc>
                <a:tc>
                  <a:txBody>
                    <a:bodyPr/>
                    <a:lstStyle/>
                    <a:p>
                      <a:pPr algn="ctr"/>
                      <a:r>
                        <a:rPr lang="en-US" sz="2000" b="1" dirty="0">
                          <a:solidFill>
                            <a:schemeClr val="bg1"/>
                          </a:solidFill>
                        </a:rPr>
                        <a:t>Usable</a:t>
                      </a:r>
                    </a:p>
                  </a:txBody>
                  <a:tcPr>
                    <a:solidFill>
                      <a:srgbClr val="FFC000"/>
                    </a:solidFill>
                  </a:tcPr>
                </a:tc>
                <a:tc>
                  <a:txBody>
                    <a:bodyPr/>
                    <a:lstStyle/>
                    <a:p>
                      <a:pPr algn="ctr"/>
                      <a:r>
                        <a:rPr lang="en-US" sz="2000" b="1" dirty="0">
                          <a:solidFill>
                            <a:schemeClr val="bg1"/>
                          </a:solidFill>
                        </a:rPr>
                        <a:t>Undesirable</a:t>
                      </a:r>
                    </a:p>
                  </a:txBody>
                  <a:tcPr>
                    <a:solidFill>
                      <a:srgbClr val="FF0000"/>
                    </a:solidFill>
                  </a:tcPr>
                </a:tc>
                <a:extLst>
                  <a:ext uri="{0D108BD9-81ED-4DB2-BD59-A6C34878D82A}">
                    <a16:rowId xmlns:a16="http://schemas.microsoft.com/office/drawing/2014/main" val="4093667301"/>
                  </a:ext>
                </a:extLst>
              </a:tr>
              <a:tr h="4331580">
                <a:tc>
                  <a:txBody>
                    <a:bodyPr/>
                    <a:lstStyle/>
                    <a:p>
                      <a:r>
                        <a:rPr lang="en-US" sz="1800" b="0" dirty="0">
                          <a:solidFill>
                            <a:schemeClr val="tx1"/>
                          </a:solidFill>
                        </a:rPr>
                        <a:t>Water</a:t>
                      </a:r>
                    </a:p>
                    <a:p>
                      <a:r>
                        <a:rPr lang="en-US" sz="1800" b="0" dirty="0"/>
                        <a:t>Acetone</a:t>
                      </a:r>
                    </a:p>
                    <a:p>
                      <a:r>
                        <a:rPr lang="en-US" sz="1800" b="0" dirty="0"/>
                        <a:t>Ethanol</a:t>
                      </a:r>
                    </a:p>
                    <a:p>
                      <a:r>
                        <a:rPr lang="en-US" sz="1800" b="0" dirty="0"/>
                        <a:t>2-Propanol</a:t>
                      </a:r>
                    </a:p>
                    <a:p>
                      <a:r>
                        <a:rPr lang="en-US" sz="1800" b="0" dirty="0"/>
                        <a:t>1-Propanol</a:t>
                      </a:r>
                    </a:p>
                    <a:p>
                      <a:r>
                        <a:rPr lang="en-US" sz="1800" b="0" dirty="0"/>
                        <a:t>Ethyl Acetate</a:t>
                      </a:r>
                    </a:p>
                    <a:p>
                      <a:r>
                        <a:rPr lang="en-US" sz="1800" b="0" dirty="0"/>
                        <a:t>Isopropyl acetate</a:t>
                      </a:r>
                    </a:p>
                    <a:p>
                      <a:r>
                        <a:rPr lang="en-US" sz="1800" b="0" dirty="0"/>
                        <a:t>Methanol</a:t>
                      </a:r>
                    </a:p>
                    <a:p>
                      <a:r>
                        <a:rPr lang="en-US" sz="1800" b="0" dirty="0"/>
                        <a:t>MEK</a:t>
                      </a:r>
                    </a:p>
                    <a:p>
                      <a:r>
                        <a:rPr lang="en-US" sz="1800" b="0" dirty="0"/>
                        <a:t>1-Butanol</a:t>
                      </a:r>
                    </a:p>
                    <a:p>
                      <a:r>
                        <a:rPr lang="en-US" sz="1800" b="0" i="1" dirty="0"/>
                        <a:t>t</a:t>
                      </a:r>
                      <a:r>
                        <a:rPr lang="en-US" sz="1800" b="0" dirty="0"/>
                        <a:t>-Butanol</a:t>
                      </a:r>
                    </a:p>
                  </a:txBody>
                  <a:tcPr>
                    <a:noFill/>
                  </a:tcPr>
                </a:tc>
                <a:tc>
                  <a:txBody>
                    <a:bodyPr/>
                    <a:lstStyle/>
                    <a:p>
                      <a:r>
                        <a:rPr lang="en-US" sz="1800" b="0" dirty="0">
                          <a:solidFill>
                            <a:schemeClr val="tx1"/>
                          </a:solidFill>
                        </a:rPr>
                        <a:t>Cyclohexane</a:t>
                      </a:r>
                    </a:p>
                    <a:p>
                      <a:r>
                        <a:rPr lang="en-US" sz="1800" b="0" dirty="0"/>
                        <a:t>Heptane</a:t>
                      </a:r>
                    </a:p>
                    <a:p>
                      <a:r>
                        <a:rPr lang="en-US" sz="1800" b="0" dirty="0"/>
                        <a:t>Toluene</a:t>
                      </a:r>
                    </a:p>
                    <a:p>
                      <a:r>
                        <a:rPr lang="en-US" sz="1800" b="0" dirty="0"/>
                        <a:t>Methylcyclohexane</a:t>
                      </a:r>
                    </a:p>
                    <a:p>
                      <a:r>
                        <a:rPr lang="en-US" sz="1800" b="0" dirty="0"/>
                        <a:t>TBME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t>Isooctane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t>Acetonitrile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t>2-MeTHF</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t>THF</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t>Xylenes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t>DMSO</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t>Acetic Acid</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t>Ethylene Glycol</a:t>
                      </a:r>
                    </a:p>
                  </a:txBody>
                  <a:tcPr>
                    <a:noFill/>
                  </a:tcPr>
                </a:tc>
                <a:tc>
                  <a:txBody>
                    <a:bodyPr/>
                    <a:lstStyle/>
                    <a:p>
                      <a:r>
                        <a:rPr lang="en-US" sz="1800" b="0" dirty="0">
                          <a:solidFill>
                            <a:schemeClr val="tx1"/>
                          </a:solidFill>
                        </a:rPr>
                        <a:t>Pentane</a:t>
                      </a:r>
                    </a:p>
                    <a:p>
                      <a:r>
                        <a:rPr lang="en-US" sz="1800" b="0" dirty="0"/>
                        <a:t>Hexane(s)</a:t>
                      </a:r>
                    </a:p>
                    <a:p>
                      <a:r>
                        <a:rPr lang="en-US" sz="1800" b="0" dirty="0"/>
                        <a:t>Di-isopropyl ether</a:t>
                      </a:r>
                    </a:p>
                    <a:p>
                      <a:r>
                        <a:rPr lang="en-US" sz="1800" b="0" dirty="0"/>
                        <a:t>Diethyl ether</a:t>
                      </a:r>
                    </a:p>
                    <a:p>
                      <a:r>
                        <a:rPr lang="en-US" sz="1800" b="0" dirty="0"/>
                        <a:t>Dichloromethane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err="1"/>
                        <a:t>Dichloroethane</a:t>
                      </a:r>
                      <a:endParaRPr lang="en-US" sz="1800" b="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t>Chloroform</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t>NMP</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t>DMF</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t>Pyridine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t>DMAc</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t>Dioxane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err="1"/>
                        <a:t>Dimethoxyethane</a:t>
                      </a:r>
                      <a:endParaRPr lang="en-US" sz="1800" b="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t>Benzene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t>Carbon tetrachloride</a:t>
                      </a:r>
                    </a:p>
                  </a:txBody>
                  <a:tcPr>
                    <a:noFill/>
                  </a:tcPr>
                </a:tc>
                <a:extLst>
                  <a:ext uri="{0D108BD9-81ED-4DB2-BD59-A6C34878D82A}">
                    <a16:rowId xmlns:a16="http://schemas.microsoft.com/office/drawing/2014/main" val="1233092660"/>
                  </a:ext>
                </a:extLst>
              </a:tr>
            </a:tbl>
          </a:graphicData>
        </a:graphic>
      </p:graphicFrame>
    </p:spTree>
    <p:extLst>
      <p:ext uri="{BB962C8B-B14F-4D97-AF65-F5344CB8AC3E}">
        <p14:creationId xmlns:p14="http://schemas.microsoft.com/office/powerpoint/2010/main" val="18535956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780241" y="3748027"/>
            <a:ext cx="1295400" cy="546100"/>
          </a:xfrm>
          <a:prstGeom prst="rect">
            <a:avLst/>
          </a:prstGeom>
        </p:spPr>
      </p:pic>
      <p:sp>
        <p:nvSpPr>
          <p:cNvPr id="2" name="Title 1"/>
          <p:cNvSpPr>
            <a:spLocks noGrp="1"/>
          </p:cNvSpPr>
          <p:nvPr>
            <p:ph type="title"/>
          </p:nvPr>
        </p:nvSpPr>
        <p:spPr/>
        <p:txBody>
          <a:bodyPr>
            <a:normAutofit/>
          </a:bodyPr>
          <a:lstStyle/>
          <a:p>
            <a:r>
              <a:rPr lang="en-US" dirty="0"/>
              <a:t>Microwave Reactors</a:t>
            </a:r>
          </a:p>
        </p:txBody>
      </p:sp>
      <p:sp>
        <p:nvSpPr>
          <p:cNvPr id="3" name="TextBox 2"/>
          <p:cNvSpPr txBox="1"/>
          <p:nvPr/>
        </p:nvSpPr>
        <p:spPr>
          <a:xfrm>
            <a:off x="838200" y="1727396"/>
            <a:ext cx="7140388" cy="3693319"/>
          </a:xfrm>
          <a:prstGeom prst="rect">
            <a:avLst/>
          </a:prstGeom>
          <a:noFill/>
        </p:spPr>
        <p:txBody>
          <a:bodyPr wrap="square" rtlCol="0">
            <a:spAutoFit/>
          </a:bodyPr>
          <a:lstStyle/>
          <a:p>
            <a:r>
              <a:rPr lang="en-US" sz="2400" dirty="0"/>
              <a:t>Expedite chemical reactions by using microwaves as an energy source.</a:t>
            </a:r>
          </a:p>
          <a:p>
            <a:endParaRPr lang="en-US" sz="2400" dirty="0"/>
          </a:p>
          <a:p>
            <a:r>
              <a:rPr lang="en-US" sz="2400" dirty="0"/>
              <a:t>Microwaves allow for molecules to vibrate at a higher frequencies to facilitate chemical transformations which leads to reduced reaction times.</a:t>
            </a:r>
          </a:p>
          <a:p>
            <a:endParaRPr lang="en-US" sz="2400" dirty="0"/>
          </a:p>
          <a:p>
            <a:r>
              <a:rPr lang="en-US" sz="2400" dirty="0"/>
              <a:t>The limiting barrier for microwave reactors is the scalability.</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54809" y="2396055"/>
            <a:ext cx="1174710" cy="1787236"/>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54809" y="3785647"/>
            <a:ext cx="578886" cy="508480"/>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36928" y="3776651"/>
            <a:ext cx="578886" cy="508480"/>
          </a:xfrm>
          <a:prstGeom prst="rect">
            <a:avLst/>
          </a:prstGeom>
        </p:spPr>
      </p:pic>
      <p:sp>
        <p:nvSpPr>
          <p:cNvPr id="9" name="TextBox 8"/>
          <p:cNvSpPr txBox="1"/>
          <p:nvPr/>
        </p:nvSpPr>
        <p:spPr>
          <a:xfrm>
            <a:off x="8798750" y="4322752"/>
            <a:ext cx="1217064" cy="646331"/>
          </a:xfrm>
          <a:prstGeom prst="rect">
            <a:avLst/>
          </a:prstGeom>
          <a:noFill/>
        </p:spPr>
        <p:txBody>
          <a:bodyPr wrap="none" rtlCol="0">
            <a:spAutoFit/>
          </a:bodyPr>
          <a:lstStyle/>
          <a:p>
            <a:pPr algn="ctr"/>
            <a:r>
              <a:rPr lang="en-US" dirty="0"/>
              <a:t>Microwave</a:t>
            </a:r>
          </a:p>
          <a:p>
            <a:pPr algn="ctr"/>
            <a:r>
              <a:rPr lang="en-US" dirty="0"/>
              <a:t>irradiation</a:t>
            </a:r>
          </a:p>
        </p:txBody>
      </p:sp>
    </p:spTree>
    <p:extLst>
      <p:ext uri="{BB962C8B-B14F-4D97-AF65-F5344CB8AC3E}">
        <p14:creationId xmlns:p14="http://schemas.microsoft.com/office/powerpoint/2010/main" val="1197784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21389" y="6476228"/>
            <a:ext cx="4684643" cy="246221"/>
          </a:xfrm>
          <a:prstGeom prst="rect">
            <a:avLst/>
          </a:prstGeom>
        </p:spPr>
        <p:txBody>
          <a:bodyPr wrap="square">
            <a:spAutoFit/>
          </a:bodyPr>
          <a:lstStyle/>
          <a:p>
            <a:r>
              <a:rPr lang="en-US" sz="1000" dirty="0">
                <a:solidFill>
                  <a:schemeClr val="bg1">
                    <a:lumMod val="50000"/>
                  </a:schemeClr>
                </a:solidFill>
              </a:rPr>
              <a:t>https://</a:t>
            </a:r>
            <a:r>
              <a:rPr lang="en-US" sz="1000" dirty="0" err="1">
                <a:solidFill>
                  <a:schemeClr val="bg1">
                    <a:lumMod val="50000"/>
                  </a:schemeClr>
                </a:solidFill>
              </a:rPr>
              <a:t>upload.wikimedia.org</a:t>
            </a:r>
            <a:r>
              <a:rPr lang="en-US" sz="1000" dirty="0">
                <a:solidFill>
                  <a:schemeClr val="bg1">
                    <a:lumMod val="50000"/>
                  </a:schemeClr>
                </a:solidFill>
              </a:rPr>
              <a:t>/</a:t>
            </a:r>
            <a:r>
              <a:rPr lang="en-US" sz="1000" dirty="0" err="1">
                <a:solidFill>
                  <a:schemeClr val="bg1">
                    <a:lumMod val="50000"/>
                  </a:schemeClr>
                </a:solidFill>
              </a:rPr>
              <a:t>wikipedia</a:t>
            </a:r>
            <a:r>
              <a:rPr lang="en-US" sz="1000" dirty="0">
                <a:solidFill>
                  <a:schemeClr val="bg1">
                    <a:lumMod val="50000"/>
                  </a:schemeClr>
                </a:solidFill>
              </a:rPr>
              <a:t>/commons/6/68/</a:t>
            </a:r>
            <a:r>
              <a:rPr lang="en-US" sz="1000" dirty="0" err="1">
                <a:solidFill>
                  <a:schemeClr val="bg1">
                    <a:lumMod val="50000"/>
                  </a:schemeClr>
                </a:solidFill>
              </a:rPr>
              <a:t>Periodic_table_vectorial.png</a:t>
            </a:r>
            <a:endParaRPr lang="en-US" sz="1000" dirty="0">
              <a:solidFill>
                <a:schemeClr val="bg1">
                  <a:lumMod val="50000"/>
                </a:schemeClr>
              </a:solidFill>
            </a:endParaRPr>
          </a:p>
        </p:txBody>
      </p:sp>
      <p:sp>
        <p:nvSpPr>
          <p:cNvPr id="6" name="TextBox 5"/>
          <p:cNvSpPr txBox="1"/>
          <p:nvPr/>
        </p:nvSpPr>
        <p:spPr>
          <a:xfrm>
            <a:off x="3763341" y="129047"/>
            <a:ext cx="4665316" cy="584775"/>
          </a:xfrm>
          <a:prstGeom prst="rect">
            <a:avLst/>
          </a:prstGeom>
          <a:noFill/>
        </p:spPr>
        <p:txBody>
          <a:bodyPr wrap="none" rtlCol="0">
            <a:spAutoFit/>
          </a:bodyPr>
          <a:lstStyle/>
          <a:p>
            <a:pPr algn="ctr"/>
            <a:r>
              <a:rPr lang="en-US" sz="3200" dirty="0"/>
              <a:t>Periodic Table of Elements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3822" y="349718"/>
            <a:ext cx="8604354" cy="5795032"/>
          </a:xfrm>
          <a:prstGeom prst="rect">
            <a:avLst/>
          </a:prstGeom>
        </p:spPr>
      </p:pic>
    </p:spTree>
    <p:extLst>
      <p:ext uri="{BB962C8B-B14F-4D97-AF65-F5344CB8AC3E}">
        <p14:creationId xmlns:p14="http://schemas.microsoft.com/office/powerpoint/2010/main" val="1084592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Microfluidics</a:t>
            </a:r>
          </a:p>
        </p:txBody>
      </p:sp>
      <p:pic>
        <p:nvPicPr>
          <p:cNvPr id="3" name="Picture 2">
            <a:extLst>
              <a:ext uri="{FF2B5EF4-FFF2-40B4-BE49-F238E27FC236}">
                <a16:creationId xmlns:a16="http://schemas.microsoft.com/office/drawing/2014/main" id="{93F604BB-5E99-7A48-B517-A5FB0E923B1A}"/>
              </a:ext>
            </a:extLst>
          </p:cNvPr>
          <p:cNvPicPr>
            <a:picLocks noChangeAspect="1"/>
          </p:cNvPicPr>
          <p:nvPr/>
        </p:nvPicPr>
        <p:blipFill>
          <a:blip r:embed="rId3"/>
          <a:stretch>
            <a:fillRect/>
          </a:stretch>
        </p:blipFill>
        <p:spPr>
          <a:xfrm>
            <a:off x="1016000" y="1804894"/>
            <a:ext cx="10160000" cy="4216400"/>
          </a:xfrm>
          <a:prstGeom prst="rect">
            <a:avLst/>
          </a:prstGeom>
        </p:spPr>
      </p:pic>
      <p:sp>
        <p:nvSpPr>
          <p:cNvPr id="4" name="TextBox 3">
            <a:extLst>
              <a:ext uri="{FF2B5EF4-FFF2-40B4-BE49-F238E27FC236}">
                <a16:creationId xmlns:a16="http://schemas.microsoft.com/office/drawing/2014/main" id="{05CC4350-9216-4B58-B0B1-843D9B677A20}"/>
              </a:ext>
            </a:extLst>
          </p:cNvPr>
          <p:cNvSpPr txBox="1"/>
          <p:nvPr/>
        </p:nvSpPr>
        <p:spPr>
          <a:xfrm>
            <a:off x="9874068" y="6410699"/>
            <a:ext cx="2603863" cy="246221"/>
          </a:xfrm>
          <a:prstGeom prst="rect">
            <a:avLst/>
          </a:prstGeom>
          <a:noFill/>
        </p:spPr>
        <p:txBody>
          <a:bodyPr wrap="square" rtlCol="0">
            <a:spAutoFit/>
          </a:bodyPr>
          <a:lstStyle/>
          <a:p>
            <a:r>
              <a:rPr lang="en-US" sz="1000" dirty="0">
                <a:solidFill>
                  <a:schemeClr val="tx1">
                    <a:lumMod val="50000"/>
                    <a:lumOff val="50000"/>
                  </a:schemeClr>
                </a:solidFill>
              </a:rPr>
              <a:t>Image Source: Wikipedia Commons</a:t>
            </a:r>
          </a:p>
        </p:txBody>
      </p:sp>
    </p:spTree>
    <p:extLst>
      <p:ext uri="{BB962C8B-B14F-4D97-AF65-F5344CB8AC3E}">
        <p14:creationId xmlns:p14="http://schemas.microsoft.com/office/powerpoint/2010/main" val="1918495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Microfluidics</a:t>
            </a:r>
          </a:p>
        </p:txBody>
      </p:sp>
      <p:sp>
        <p:nvSpPr>
          <p:cNvPr id="3" name="TextBox 2"/>
          <p:cNvSpPr txBox="1"/>
          <p:nvPr/>
        </p:nvSpPr>
        <p:spPr>
          <a:xfrm>
            <a:off x="900038" y="1708620"/>
            <a:ext cx="5510288" cy="4154984"/>
          </a:xfrm>
          <a:prstGeom prst="rect">
            <a:avLst/>
          </a:prstGeom>
          <a:noFill/>
        </p:spPr>
        <p:txBody>
          <a:bodyPr wrap="square" rtlCol="0">
            <a:spAutoFit/>
          </a:bodyPr>
          <a:lstStyle/>
          <a:p>
            <a:r>
              <a:rPr lang="en-US" sz="2400" b="1" dirty="0"/>
              <a:t>Advantages:</a:t>
            </a:r>
          </a:p>
          <a:p>
            <a:endParaRPr lang="en-US" sz="2400" dirty="0"/>
          </a:p>
          <a:p>
            <a:r>
              <a:rPr lang="en-US" sz="2400" dirty="0"/>
              <a:t>Faster reaction times</a:t>
            </a:r>
          </a:p>
          <a:p>
            <a:endParaRPr lang="en-US" sz="2400" dirty="0"/>
          </a:p>
          <a:p>
            <a:r>
              <a:rPr lang="en-US" sz="2400" dirty="0"/>
              <a:t>Increased mixing capabilities</a:t>
            </a:r>
          </a:p>
          <a:p>
            <a:endParaRPr lang="en-US" sz="2400" dirty="0"/>
          </a:p>
          <a:p>
            <a:r>
              <a:rPr lang="en-US" sz="2400" dirty="0"/>
              <a:t>Lower energy requirements</a:t>
            </a:r>
          </a:p>
          <a:p>
            <a:endParaRPr lang="en-US" sz="2400" dirty="0"/>
          </a:p>
          <a:p>
            <a:r>
              <a:rPr lang="en-US" sz="2400" dirty="0"/>
              <a:t>Increased worker safety</a:t>
            </a:r>
          </a:p>
          <a:p>
            <a:endParaRPr lang="en-US" sz="2400" dirty="0"/>
          </a:p>
          <a:p>
            <a:r>
              <a:rPr lang="en-US" sz="2400" dirty="0"/>
              <a:t>Higher purity = Less work-up procedures</a:t>
            </a:r>
          </a:p>
        </p:txBody>
      </p:sp>
      <p:sp>
        <p:nvSpPr>
          <p:cNvPr id="4" name="TextBox 3"/>
          <p:cNvSpPr txBox="1"/>
          <p:nvPr/>
        </p:nvSpPr>
        <p:spPr>
          <a:xfrm>
            <a:off x="6410326" y="1708620"/>
            <a:ext cx="5261721" cy="3785652"/>
          </a:xfrm>
          <a:prstGeom prst="rect">
            <a:avLst/>
          </a:prstGeom>
          <a:noFill/>
        </p:spPr>
        <p:txBody>
          <a:bodyPr wrap="square" rtlCol="0">
            <a:spAutoFit/>
          </a:bodyPr>
          <a:lstStyle/>
          <a:p>
            <a:r>
              <a:rPr lang="en-US" sz="2400" b="1" dirty="0"/>
              <a:t>Disadvantages:</a:t>
            </a:r>
          </a:p>
          <a:p>
            <a:endParaRPr lang="en-US" sz="2400" b="1" dirty="0"/>
          </a:p>
          <a:p>
            <a:r>
              <a:rPr lang="en-US" sz="2400" dirty="0"/>
              <a:t>More upstream research time</a:t>
            </a:r>
          </a:p>
          <a:p>
            <a:endParaRPr lang="en-US" sz="2400" dirty="0"/>
          </a:p>
          <a:p>
            <a:r>
              <a:rPr lang="en-US" sz="2400" dirty="0"/>
              <a:t>Can be time consuming to optimize reaction conditions</a:t>
            </a:r>
          </a:p>
          <a:p>
            <a:endParaRPr lang="en-US" sz="2400" dirty="0"/>
          </a:p>
          <a:p>
            <a:r>
              <a:rPr lang="en-US" sz="2400" dirty="0"/>
              <a:t>Clogging in </a:t>
            </a:r>
            <a:r>
              <a:rPr lang="en-US" sz="2400" dirty="0" err="1"/>
              <a:t>microchannels</a:t>
            </a:r>
            <a:r>
              <a:rPr lang="en-US" sz="2400" dirty="0"/>
              <a:t> </a:t>
            </a:r>
          </a:p>
          <a:p>
            <a:endParaRPr lang="en-US" sz="2400" dirty="0"/>
          </a:p>
          <a:p>
            <a:r>
              <a:rPr lang="en-US" sz="2400" dirty="0"/>
              <a:t>Currently, limited reactions are possible</a:t>
            </a:r>
          </a:p>
        </p:txBody>
      </p:sp>
    </p:spTree>
    <p:extLst>
      <p:ext uri="{BB962C8B-B14F-4D97-AF65-F5344CB8AC3E}">
        <p14:creationId xmlns:p14="http://schemas.microsoft.com/office/powerpoint/2010/main" val="373027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Flow Chemistry</a:t>
            </a:r>
          </a:p>
        </p:txBody>
      </p:sp>
      <p:pic>
        <p:nvPicPr>
          <p:cNvPr id="3" name="Picture 2"/>
          <p:cNvPicPr>
            <a:picLocks noChangeAspect="1"/>
          </p:cNvPicPr>
          <p:nvPr/>
        </p:nvPicPr>
        <p:blipFill>
          <a:blip r:embed="rId3"/>
          <a:stretch>
            <a:fillRect/>
          </a:stretch>
        </p:blipFill>
        <p:spPr>
          <a:xfrm>
            <a:off x="1926936" y="1843089"/>
            <a:ext cx="3642590" cy="364259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72230" y="2187577"/>
            <a:ext cx="4167120" cy="3380509"/>
          </a:xfrm>
          <a:prstGeom prst="rect">
            <a:avLst/>
          </a:prstGeom>
        </p:spPr>
      </p:pic>
      <p:sp>
        <p:nvSpPr>
          <p:cNvPr id="4" name="TextBox 3">
            <a:extLst>
              <a:ext uri="{FF2B5EF4-FFF2-40B4-BE49-F238E27FC236}">
                <a16:creationId xmlns:a16="http://schemas.microsoft.com/office/drawing/2014/main" id="{C25192F6-5D75-4726-9574-73371439F75D}"/>
              </a:ext>
            </a:extLst>
          </p:cNvPr>
          <p:cNvSpPr txBox="1"/>
          <p:nvPr/>
        </p:nvSpPr>
        <p:spPr>
          <a:xfrm>
            <a:off x="9821091" y="6445533"/>
            <a:ext cx="3065417" cy="246221"/>
          </a:xfrm>
          <a:prstGeom prst="rect">
            <a:avLst/>
          </a:prstGeom>
          <a:noFill/>
        </p:spPr>
        <p:txBody>
          <a:bodyPr wrap="square" rtlCol="0">
            <a:spAutoFit/>
          </a:bodyPr>
          <a:lstStyle/>
          <a:p>
            <a:r>
              <a:rPr lang="en-US" sz="1000" dirty="0">
                <a:solidFill>
                  <a:schemeClr val="tx1">
                    <a:lumMod val="50000"/>
                    <a:lumOff val="50000"/>
                  </a:schemeClr>
                </a:solidFill>
              </a:rPr>
              <a:t>Image Source: Wikipedia Commons</a:t>
            </a:r>
          </a:p>
        </p:txBody>
      </p:sp>
    </p:spTree>
    <p:extLst>
      <p:ext uri="{BB962C8B-B14F-4D97-AF65-F5344CB8AC3E}">
        <p14:creationId xmlns:p14="http://schemas.microsoft.com/office/powerpoint/2010/main" val="6013886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Flow Chemistry</a:t>
            </a:r>
          </a:p>
        </p:txBody>
      </p:sp>
      <p:sp>
        <p:nvSpPr>
          <p:cNvPr id="4" name="TextBox 3"/>
          <p:cNvSpPr txBox="1"/>
          <p:nvPr/>
        </p:nvSpPr>
        <p:spPr>
          <a:xfrm>
            <a:off x="7356765" y="1690689"/>
            <a:ext cx="184731"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05225" y="3733400"/>
            <a:ext cx="1174710" cy="1787236"/>
          </a:xfrm>
          <a:prstGeom prst="rect">
            <a:avLst/>
          </a:prstGeom>
        </p:spPr>
      </p:pic>
      <p:sp>
        <p:nvSpPr>
          <p:cNvPr id="6" name="TextBox 5"/>
          <p:cNvSpPr txBox="1"/>
          <p:nvPr/>
        </p:nvSpPr>
        <p:spPr>
          <a:xfrm>
            <a:off x="2821866" y="1802207"/>
            <a:ext cx="6548267" cy="830997"/>
          </a:xfrm>
          <a:prstGeom prst="rect">
            <a:avLst/>
          </a:prstGeom>
          <a:noFill/>
        </p:spPr>
        <p:txBody>
          <a:bodyPr wrap="none" rtlCol="0">
            <a:spAutoFit/>
          </a:bodyPr>
          <a:lstStyle/>
          <a:p>
            <a:pPr algn="ctr"/>
            <a:r>
              <a:rPr lang="en-US" sz="2400" dirty="0"/>
              <a:t>Compounds are manufactured/synthesized today </a:t>
            </a:r>
          </a:p>
          <a:p>
            <a:pPr algn="ctr"/>
            <a:r>
              <a:rPr lang="en-US" sz="2400" dirty="0"/>
              <a:t>utilizing a “batch” system.</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3406" y="3726473"/>
            <a:ext cx="1174710" cy="1787236"/>
          </a:xfrm>
          <a:prstGeom prst="rect">
            <a:avLst/>
          </a:prstGeom>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630862" y="3726473"/>
            <a:ext cx="1174710" cy="1787236"/>
          </a:xfrm>
          <a:prstGeom prst="rect">
            <a:avLst/>
          </a:prstGeom>
        </p:spPr>
      </p:pic>
      <p:sp>
        <p:nvSpPr>
          <p:cNvPr id="9" name="U-Turn Arrow 8"/>
          <p:cNvSpPr/>
          <p:nvPr/>
        </p:nvSpPr>
        <p:spPr>
          <a:xfrm>
            <a:off x="2923306" y="3290056"/>
            <a:ext cx="2180631" cy="522434"/>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U-Turn Arrow 9"/>
          <p:cNvSpPr/>
          <p:nvPr/>
        </p:nvSpPr>
        <p:spPr>
          <a:xfrm>
            <a:off x="5140037" y="3290056"/>
            <a:ext cx="2180631" cy="522434"/>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2523574" y="5779314"/>
            <a:ext cx="948721" cy="369332"/>
          </a:xfrm>
          <a:prstGeom prst="rect">
            <a:avLst/>
          </a:prstGeom>
          <a:noFill/>
        </p:spPr>
        <p:txBody>
          <a:bodyPr wrap="none" rtlCol="0">
            <a:spAutoFit/>
          </a:bodyPr>
          <a:lstStyle/>
          <a:p>
            <a:r>
              <a:rPr lang="en-US" b="1" dirty="0"/>
              <a:t>Vessel 1</a:t>
            </a:r>
          </a:p>
        </p:txBody>
      </p:sp>
      <p:sp>
        <p:nvSpPr>
          <p:cNvPr id="12" name="TextBox 11"/>
          <p:cNvSpPr txBox="1"/>
          <p:nvPr/>
        </p:nvSpPr>
        <p:spPr>
          <a:xfrm>
            <a:off x="4596401" y="5779314"/>
            <a:ext cx="948721" cy="369332"/>
          </a:xfrm>
          <a:prstGeom prst="rect">
            <a:avLst/>
          </a:prstGeom>
          <a:noFill/>
        </p:spPr>
        <p:txBody>
          <a:bodyPr wrap="none" rtlCol="0">
            <a:spAutoFit/>
          </a:bodyPr>
          <a:lstStyle/>
          <a:p>
            <a:r>
              <a:rPr lang="en-US" b="1" dirty="0"/>
              <a:t>Vessel 2</a:t>
            </a:r>
          </a:p>
        </p:txBody>
      </p:sp>
      <p:sp>
        <p:nvSpPr>
          <p:cNvPr id="13" name="TextBox 12"/>
          <p:cNvSpPr txBox="1"/>
          <p:nvPr/>
        </p:nvSpPr>
        <p:spPr>
          <a:xfrm>
            <a:off x="6743857" y="5779314"/>
            <a:ext cx="948721" cy="369332"/>
          </a:xfrm>
          <a:prstGeom prst="rect">
            <a:avLst/>
          </a:prstGeom>
          <a:noFill/>
        </p:spPr>
        <p:txBody>
          <a:bodyPr wrap="none" rtlCol="0">
            <a:spAutoFit/>
          </a:bodyPr>
          <a:lstStyle/>
          <a:p>
            <a:r>
              <a:rPr lang="en-US" b="1" dirty="0"/>
              <a:t>Vessel 3</a:t>
            </a:r>
          </a:p>
        </p:txBody>
      </p:sp>
      <p:sp>
        <p:nvSpPr>
          <p:cNvPr id="14" name="TextBox 13"/>
          <p:cNvSpPr txBox="1"/>
          <p:nvPr/>
        </p:nvSpPr>
        <p:spPr>
          <a:xfrm>
            <a:off x="3166421" y="3467795"/>
            <a:ext cx="1692386" cy="369332"/>
          </a:xfrm>
          <a:prstGeom prst="rect">
            <a:avLst/>
          </a:prstGeom>
          <a:noFill/>
        </p:spPr>
        <p:txBody>
          <a:bodyPr wrap="none" rtlCol="0">
            <a:spAutoFit/>
          </a:bodyPr>
          <a:lstStyle/>
          <a:p>
            <a:r>
              <a:rPr lang="en-US" b="1" dirty="0"/>
              <a:t>Decant &amp; purify</a:t>
            </a:r>
          </a:p>
        </p:txBody>
      </p:sp>
      <p:sp>
        <p:nvSpPr>
          <p:cNvPr id="15" name="TextBox 14"/>
          <p:cNvSpPr txBox="1"/>
          <p:nvPr/>
        </p:nvSpPr>
        <p:spPr>
          <a:xfrm>
            <a:off x="5384158" y="3467795"/>
            <a:ext cx="1692386" cy="369332"/>
          </a:xfrm>
          <a:prstGeom prst="rect">
            <a:avLst/>
          </a:prstGeom>
          <a:noFill/>
        </p:spPr>
        <p:txBody>
          <a:bodyPr wrap="none" rtlCol="0">
            <a:spAutoFit/>
          </a:bodyPr>
          <a:lstStyle/>
          <a:p>
            <a:r>
              <a:rPr lang="en-US" b="1" dirty="0"/>
              <a:t>Decant &amp; purify</a:t>
            </a:r>
          </a:p>
        </p:txBody>
      </p:sp>
      <p:sp>
        <p:nvSpPr>
          <p:cNvPr id="16" name="TextBox 15"/>
          <p:cNvSpPr txBox="1"/>
          <p:nvPr/>
        </p:nvSpPr>
        <p:spPr>
          <a:xfrm>
            <a:off x="3626483" y="2863244"/>
            <a:ext cx="779829" cy="369332"/>
          </a:xfrm>
          <a:prstGeom prst="rect">
            <a:avLst/>
          </a:prstGeom>
          <a:noFill/>
        </p:spPr>
        <p:txBody>
          <a:bodyPr wrap="none" rtlCol="0">
            <a:spAutoFit/>
          </a:bodyPr>
          <a:lstStyle/>
          <a:p>
            <a:r>
              <a:rPr lang="en-US" b="1" dirty="0"/>
              <a:t>Step 1</a:t>
            </a:r>
          </a:p>
        </p:txBody>
      </p:sp>
      <p:sp>
        <p:nvSpPr>
          <p:cNvPr id="17" name="TextBox 16"/>
          <p:cNvSpPr txBox="1"/>
          <p:nvPr/>
        </p:nvSpPr>
        <p:spPr>
          <a:xfrm>
            <a:off x="5840437" y="2863244"/>
            <a:ext cx="779829" cy="369332"/>
          </a:xfrm>
          <a:prstGeom prst="rect">
            <a:avLst/>
          </a:prstGeom>
          <a:noFill/>
        </p:spPr>
        <p:txBody>
          <a:bodyPr wrap="none" rtlCol="0">
            <a:spAutoFit/>
          </a:bodyPr>
          <a:lstStyle/>
          <a:p>
            <a:r>
              <a:rPr lang="en-US" b="1" dirty="0"/>
              <a:t>Step 2</a:t>
            </a: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847590" y="3726473"/>
            <a:ext cx="1174710" cy="1787236"/>
          </a:xfrm>
          <a:prstGeom prst="rect">
            <a:avLst/>
          </a:prstGeom>
        </p:spPr>
      </p:pic>
      <p:sp>
        <p:nvSpPr>
          <p:cNvPr id="19" name="U-Turn Arrow 18"/>
          <p:cNvSpPr/>
          <p:nvPr/>
        </p:nvSpPr>
        <p:spPr>
          <a:xfrm>
            <a:off x="7356765" y="3290056"/>
            <a:ext cx="2180631" cy="522434"/>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8960585" y="5779314"/>
            <a:ext cx="948721" cy="369332"/>
          </a:xfrm>
          <a:prstGeom prst="rect">
            <a:avLst/>
          </a:prstGeom>
          <a:noFill/>
        </p:spPr>
        <p:txBody>
          <a:bodyPr wrap="none" rtlCol="0">
            <a:spAutoFit/>
          </a:bodyPr>
          <a:lstStyle/>
          <a:p>
            <a:r>
              <a:rPr lang="en-US" b="1" dirty="0"/>
              <a:t>Vessel 4</a:t>
            </a:r>
          </a:p>
        </p:txBody>
      </p:sp>
      <p:sp>
        <p:nvSpPr>
          <p:cNvPr id="21" name="TextBox 20"/>
          <p:cNvSpPr txBox="1"/>
          <p:nvPr/>
        </p:nvSpPr>
        <p:spPr>
          <a:xfrm>
            <a:off x="7600886" y="3467795"/>
            <a:ext cx="1692386" cy="369332"/>
          </a:xfrm>
          <a:prstGeom prst="rect">
            <a:avLst/>
          </a:prstGeom>
          <a:noFill/>
        </p:spPr>
        <p:txBody>
          <a:bodyPr wrap="none" rtlCol="0">
            <a:spAutoFit/>
          </a:bodyPr>
          <a:lstStyle/>
          <a:p>
            <a:r>
              <a:rPr lang="en-US" b="1" dirty="0"/>
              <a:t>Decant &amp; purify</a:t>
            </a:r>
          </a:p>
        </p:txBody>
      </p:sp>
      <p:sp>
        <p:nvSpPr>
          <p:cNvPr id="22" name="TextBox 21"/>
          <p:cNvSpPr txBox="1"/>
          <p:nvPr/>
        </p:nvSpPr>
        <p:spPr>
          <a:xfrm>
            <a:off x="8057165" y="2863244"/>
            <a:ext cx="779829" cy="369332"/>
          </a:xfrm>
          <a:prstGeom prst="rect">
            <a:avLst/>
          </a:prstGeom>
          <a:noFill/>
        </p:spPr>
        <p:txBody>
          <a:bodyPr wrap="none" rtlCol="0">
            <a:spAutoFit/>
          </a:bodyPr>
          <a:lstStyle/>
          <a:p>
            <a:r>
              <a:rPr lang="en-US" b="1" dirty="0"/>
              <a:t>Step 3</a:t>
            </a:r>
          </a:p>
        </p:txBody>
      </p:sp>
    </p:spTree>
    <p:extLst>
      <p:ext uri="{BB962C8B-B14F-4D97-AF65-F5344CB8AC3E}">
        <p14:creationId xmlns:p14="http://schemas.microsoft.com/office/powerpoint/2010/main" val="7622821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Flow Chemistry</a:t>
            </a:r>
          </a:p>
        </p:txBody>
      </p:sp>
      <p:sp>
        <p:nvSpPr>
          <p:cNvPr id="4" name="Can 3"/>
          <p:cNvSpPr/>
          <p:nvPr/>
        </p:nvSpPr>
        <p:spPr>
          <a:xfrm rot="5400000">
            <a:off x="3582623" y="3586696"/>
            <a:ext cx="637309" cy="108065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Elbow Connector 5"/>
          <p:cNvCxnSpPr>
            <a:stCxn id="4" idx="3"/>
          </p:cNvCxnSpPr>
          <p:nvPr/>
        </p:nvCxnSpPr>
        <p:spPr>
          <a:xfrm rot="10800000">
            <a:off x="2349567" y="3406587"/>
            <a:ext cx="1011382" cy="720436"/>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8" name="Elbow Connector 7"/>
          <p:cNvCxnSpPr>
            <a:stCxn id="4" idx="3"/>
          </p:cNvCxnSpPr>
          <p:nvPr/>
        </p:nvCxnSpPr>
        <p:spPr>
          <a:xfrm rot="10800000" flipV="1">
            <a:off x="2349567" y="4127023"/>
            <a:ext cx="1011382" cy="568036"/>
          </a:xfrm>
          <a:prstGeom prst="bentConnector3">
            <a:avLst/>
          </a:prstGeom>
          <a:ln w="38100"/>
        </p:spPr>
        <p:style>
          <a:lnRef idx="1">
            <a:schemeClr val="accent1"/>
          </a:lnRef>
          <a:fillRef idx="0">
            <a:schemeClr val="accent1"/>
          </a:fillRef>
          <a:effectRef idx="0">
            <a:schemeClr val="accent1"/>
          </a:effectRef>
          <a:fontRef idx="minor">
            <a:schemeClr val="tx1"/>
          </a:fontRef>
        </p:style>
      </p:cxnSp>
      <p:sp>
        <p:nvSpPr>
          <p:cNvPr id="10" name="Can 9"/>
          <p:cNvSpPr/>
          <p:nvPr/>
        </p:nvSpPr>
        <p:spPr>
          <a:xfrm rot="5400000">
            <a:off x="5272877" y="3586696"/>
            <a:ext cx="637309" cy="108065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n 10"/>
          <p:cNvSpPr/>
          <p:nvPr/>
        </p:nvSpPr>
        <p:spPr>
          <a:xfrm rot="5400000">
            <a:off x="6963131" y="3586695"/>
            <a:ext cx="637309" cy="108065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n 11"/>
          <p:cNvSpPr/>
          <p:nvPr/>
        </p:nvSpPr>
        <p:spPr>
          <a:xfrm rot="5400000">
            <a:off x="8653385" y="3593622"/>
            <a:ext cx="637309" cy="108065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Elbow Connector 13"/>
          <p:cNvCxnSpPr>
            <a:stCxn id="12" idx="1"/>
          </p:cNvCxnSpPr>
          <p:nvPr/>
        </p:nvCxnSpPr>
        <p:spPr>
          <a:xfrm>
            <a:off x="9512367" y="4133949"/>
            <a:ext cx="401783" cy="1309256"/>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982901" y="5519197"/>
            <a:ext cx="1862498" cy="461665"/>
          </a:xfrm>
          <a:prstGeom prst="rect">
            <a:avLst/>
          </a:prstGeom>
          <a:noFill/>
        </p:spPr>
        <p:txBody>
          <a:bodyPr wrap="none" rtlCol="0">
            <a:spAutoFit/>
          </a:bodyPr>
          <a:lstStyle/>
          <a:p>
            <a:r>
              <a:rPr lang="en-US" sz="2400" b="1" dirty="0"/>
              <a:t>Final Product</a:t>
            </a:r>
          </a:p>
        </p:txBody>
      </p:sp>
      <p:cxnSp>
        <p:nvCxnSpPr>
          <p:cNvPr id="17" name="Straight Connector 16"/>
          <p:cNvCxnSpPr>
            <a:stCxn id="4" idx="1"/>
            <a:endCxn id="10" idx="3"/>
          </p:cNvCxnSpPr>
          <p:nvPr/>
        </p:nvCxnSpPr>
        <p:spPr>
          <a:xfrm>
            <a:off x="4441605" y="4127023"/>
            <a:ext cx="60959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0" idx="1"/>
            <a:endCxn id="11" idx="3"/>
          </p:cNvCxnSpPr>
          <p:nvPr/>
        </p:nvCxnSpPr>
        <p:spPr>
          <a:xfrm flipV="1">
            <a:off x="6131859" y="4127023"/>
            <a:ext cx="609599"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1"/>
            <a:endCxn id="12" idx="3"/>
          </p:cNvCxnSpPr>
          <p:nvPr/>
        </p:nvCxnSpPr>
        <p:spPr>
          <a:xfrm>
            <a:off x="7822113" y="4127023"/>
            <a:ext cx="609599" cy="692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432270" y="4603911"/>
            <a:ext cx="948721" cy="369332"/>
          </a:xfrm>
          <a:prstGeom prst="rect">
            <a:avLst/>
          </a:prstGeom>
          <a:noFill/>
        </p:spPr>
        <p:txBody>
          <a:bodyPr wrap="none" rtlCol="0">
            <a:spAutoFit/>
          </a:bodyPr>
          <a:lstStyle/>
          <a:p>
            <a:r>
              <a:rPr lang="en-US" b="1" dirty="0"/>
              <a:t>Vessel 1</a:t>
            </a:r>
          </a:p>
        </p:txBody>
      </p:sp>
      <p:sp>
        <p:nvSpPr>
          <p:cNvPr id="23" name="TextBox 22"/>
          <p:cNvSpPr txBox="1"/>
          <p:nvPr/>
        </p:nvSpPr>
        <p:spPr>
          <a:xfrm>
            <a:off x="5117170" y="4603911"/>
            <a:ext cx="948721" cy="369332"/>
          </a:xfrm>
          <a:prstGeom prst="rect">
            <a:avLst/>
          </a:prstGeom>
          <a:noFill/>
        </p:spPr>
        <p:txBody>
          <a:bodyPr wrap="none" rtlCol="0">
            <a:spAutoFit/>
          </a:bodyPr>
          <a:lstStyle/>
          <a:p>
            <a:r>
              <a:rPr lang="en-US" b="1" dirty="0"/>
              <a:t>Vessel 2</a:t>
            </a:r>
          </a:p>
        </p:txBody>
      </p:sp>
      <p:sp>
        <p:nvSpPr>
          <p:cNvPr id="24" name="TextBox 23"/>
          <p:cNvSpPr txBox="1"/>
          <p:nvPr/>
        </p:nvSpPr>
        <p:spPr>
          <a:xfrm>
            <a:off x="6807424" y="4603911"/>
            <a:ext cx="948721" cy="369332"/>
          </a:xfrm>
          <a:prstGeom prst="rect">
            <a:avLst/>
          </a:prstGeom>
          <a:noFill/>
        </p:spPr>
        <p:txBody>
          <a:bodyPr wrap="none" rtlCol="0">
            <a:spAutoFit/>
          </a:bodyPr>
          <a:lstStyle/>
          <a:p>
            <a:r>
              <a:rPr lang="en-US" b="1" dirty="0"/>
              <a:t>Vessel 3</a:t>
            </a:r>
          </a:p>
        </p:txBody>
      </p:sp>
      <p:sp>
        <p:nvSpPr>
          <p:cNvPr id="25" name="TextBox 24"/>
          <p:cNvSpPr txBox="1"/>
          <p:nvPr/>
        </p:nvSpPr>
        <p:spPr>
          <a:xfrm>
            <a:off x="8492326" y="4603911"/>
            <a:ext cx="948721" cy="369332"/>
          </a:xfrm>
          <a:prstGeom prst="rect">
            <a:avLst/>
          </a:prstGeom>
          <a:noFill/>
        </p:spPr>
        <p:txBody>
          <a:bodyPr wrap="none" rtlCol="0">
            <a:spAutoFit/>
          </a:bodyPr>
          <a:lstStyle/>
          <a:p>
            <a:r>
              <a:rPr lang="en-US" b="1" dirty="0"/>
              <a:t>Vessel 4</a:t>
            </a:r>
          </a:p>
        </p:txBody>
      </p:sp>
      <p:sp>
        <p:nvSpPr>
          <p:cNvPr id="26" name="TextBox 25"/>
          <p:cNvSpPr txBox="1"/>
          <p:nvPr/>
        </p:nvSpPr>
        <p:spPr>
          <a:xfrm>
            <a:off x="1559858" y="2919766"/>
            <a:ext cx="951094" cy="646331"/>
          </a:xfrm>
          <a:prstGeom prst="rect">
            <a:avLst/>
          </a:prstGeom>
          <a:noFill/>
        </p:spPr>
        <p:txBody>
          <a:bodyPr wrap="none" rtlCol="0">
            <a:spAutoFit/>
          </a:bodyPr>
          <a:lstStyle/>
          <a:p>
            <a:pPr algn="ctr"/>
            <a:r>
              <a:rPr lang="en-US" dirty="0"/>
              <a:t>Reagent</a:t>
            </a:r>
          </a:p>
          <a:p>
            <a:pPr algn="ctr"/>
            <a:r>
              <a:rPr lang="en-US" dirty="0"/>
              <a:t>A </a:t>
            </a:r>
          </a:p>
        </p:txBody>
      </p:sp>
      <p:sp>
        <p:nvSpPr>
          <p:cNvPr id="27" name="TextBox 26"/>
          <p:cNvSpPr txBox="1"/>
          <p:nvPr/>
        </p:nvSpPr>
        <p:spPr>
          <a:xfrm>
            <a:off x="1559859" y="4286533"/>
            <a:ext cx="951093" cy="646331"/>
          </a:xfrm>
          <a:prstGeom prst="rect">
            <a:avLst/>
          </a:prstGeom>
          <a:noFill/>
        </p:spPr>
        <p:txBody>
          <a:bodyPr wrap="none" rtlCol="0">
            <a:spAutoFit/>
          </a:bodyPr>
          <a:lstStyle/>
          <a:p>
            <a:pPr algn="ctr"/>
            <a:r>
              <a:rPr lang="en-US" dirty="0"/>
              <a:t>Reagent</a:t>
            </a:r>
          </a:p>
          <a:p>
            <a:pPr algn="ctr"/>
            <a:r>
              <a:rPr lang="en-US" dirty="0"/>
              <a:t>B</a:t>
            </a:r>
          </a:p>
        </p:txBody>
      </p:sp>
      <p:cxnSp>
        <p:nvCxnSpPr>
          <p:cNvPr id="29" name="Straight Connector 28"/>
          <p:cNvCxnSpPr/>
          <p:nvPr/>
        </p:nvCxnSpPr>
        <p:spPr>
          <a:xfrm>
            <a:off x="4746403" y="3406587"/>
            <a:ext cx="0" cy="72043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436657" y="3413514"/>
            <a:ext cx="0" cy="72043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140765" y="3406587"/>
            <a:ext cx="0" cy="72043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313432" y="2958138"/>
            <a:ext cx="865943" cy="369332"/>
          </a:xfrm>
          <a:prstGeom prst="rect">
            <a:avLst/>
          </a:prstGeom>
          <a:noFill/>
        </p:spPr>
        <p:txBody>
          <a:bodyPr wrap="none" rtlCol="0">
            <a:spAutoFit/>
          </a:bodyPr>
          <a:lstStyle/>
          <a:p>
            <a:r>
              <a:rPr lang="en-US" b="1" dirty="0"/>
              <a:t>Input 1</a:t>
            </a:r>
          </a:p>
        </p:txBody>
      </p:sp>
      <p:sp>
        <p:nvSpPr>
          <p:cNvPr id="33" name="TextBox 32"/>
          <p:cNvSpPr txBox="1"/>
          <p:nvPr/>
        </p:nvSpPr>
        <p:spPr>
          <a:xfrm>
            <a:off x="6003686" y="2933620"/>
            <a:ext cx="865943" cy="369332"/>
          </a:xfrm>
          <a:prstGeom prst="rect">
            <a:avLst/>
          </a:prstGeom>
          <a:noFill/>
        </p:spPr>
        <p:txBody>
          <a:bodyPr wrap="none" rtlCol="0">
            <a:spAutoFit/>
          </a:bodyPr>
          <a:lstStyle/>
          <a:p>
            <a:r>
              <a:rPr lang="en-US" b="1" dirty="0"/>
              <a:t>Input 2</a:t>
            </a:r>
          </a:p>
        </p:txBody>
      </p:sp>
      <p:sp>
        <p:nvSpPr>
          <p:cNvPr id="34" name="TextBox 33"/>
          <p:cNvSpPr txBox="1"/>
          <p:nvPr/>
        </p:nvSpPr>
        <p:spPr>
          <a:xfrm>
            <a:off x="7693940" y="2958138"/>
            <a:ext cx="865943" cy="369332"/>
          </a:xfrm>
          <a:prstGeom prst="rect">
            <a:avLst/>
          </a:prstGeom>
          <a:noFill/>
        </p:spPr>
        <p:txBody>
          <a:bodyPr wrap="none" rtlCol="0">
            <a:spAutoFit/>
          </a:bodyPr>
          <a:lstStyle/>
          <a:p>
            <a:r>
              <a:rPr lang="en-US" b="1" dirty="0"/>
              <a:t>Input 3</a:t>
            </a:r>
          </a:p>
        </p:txBody>
      </p:sp>
      <p:sp>
        <p:nvSpPr>
          <p:cNvPr id="35" name="TextBox 34"/>
          <p:cNvSpPr txBox="1"/>
          <p:nvPr/>
        </p:nvSpPr>
        <p:spPr>
          <a:xfrm>
            <a:off x="2644703" y="1825372"/>
            <a:ext cx="6824817" cy="461665"/>
          </a:xfrm>
          <a:prstGeom prst="rect">
            <a:avLst/>
          </a:prstGeom>
          <a:noFill/>
        </p:spPr>
        <p:txBody>
          <a:bodyPr wrap="none" rtlCol="0">
            <a:spAutoFit/>
          </a:bodyPr>
          <a:lstStyle/>
          <a:p>
            <a:r>
              <a:rPr lang="en-US" sz="2400" dirty="0"/>
              <a:t>Flow reactors allow chemistry to become automated.</a:t>
            </a:r>
          </a:p>
        </p:txBody>
      </p:sp>
    </p:spTree>
    <p:extLst>
      <p:ext uri="{BB962C8B-B14F-4D97-AF65-F5344CB8AC3E}">
        <p14:creationId xmlns:p14="http://schemas.microsoft.com/office/powerpoint/2010/main" val="17194297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Flow Chemistry</a:t>
            </a:r>
          </a:p>
        </p:txBody>
      </p:sp>
      <p:sp>
        <p:nvSpPr>
          <p:cNvPr id="4" name="TextBox 3"/>
          <p:cNvSpPr txBox="1"/>
          <p:nvPr/>
        </p:nvSpPr>
        <p:spPr>
          <a:xfrm>
            <a:off x="838200" y="1690689"/>
            <a:ext cx="5329518" cy="4154984"/>
          </a:xfrm>
          <a:prstGeom prst="rect">
            <a:avLst/>
          </a:prstGeom>
          <a:noFill/>
        </p:spPr>
        <p:txBody>
          <a:bodyPr wrap="square" rtlCol="0">
            <a:spAutoFit/>
          </a:bodyPr>
          <a:lstStyle/>
          <a:p>
            <a:r>
              <a:rPr lang="en-US" sz="2400" b="1" dirty="0"/>
              <a:t>Advantages:</a:t>
            </a:r>
          </a:p>
          <a:p>
            <a:endParaRPr lang="en-US" sz="2400" b="1" dirty="0"/>
          </a:p>
          <a:p>
            <a:r>
              <a:rPr lang="en-US" sz="2400" dirty="0"/>
              <a:t>Faster reaction times</a:t>
            </a:r>
          </a:p>
          <a:p>
            <a:endParaRPr lang="en-US" sz="2400" dirty="0"/>
          </a:p>
          <a:p>
            <a:r>
              <a:rPr lang="en-US" sz="2400" dirty="0"/>
              <a:t>Increased mixing capabilities</a:t>
            </a:r>
          </a:p>
          <a:p>
            <a:endParaRPr lang="en-US" sz="2400" dirty="0"/>
          </a:p>
          <a:p>
            <a:r>
              <a:rPr lang="en-US" sz="2400" dirty="0"/>
              <a:t>Lower energy requirements</a:t>
            </a:r>
          </a:p>
          <a:p>
            <a:endParaRPr lang="en-US" sz="2400" dirty="0"/>
          </a:p>
          <a:p>
            <a:r>
              <a:rPr lang="en-US" sz="2400" dirty="0"/>
              <a:t>Increased worker safety</a:t>
            </a:r>
          </a:p>
          <a:p>
            <a:endParaRPr lang="en-US" sz="2400" dirty="0"/>
          </a:p>
          <a:p>
            <a:r>
              <a:rPr lang="en-US" sz="2400" dirty="0"/>
              <a:t>Higher purity = Less work-up procedures</a:t>
            </a:r>
          </a:p>
        </p:txBody>
      </p:sp>
      <p:sp>
        <p:nvSpPr>
          <p:cNvPr id="5" name="TextBox 4"/>
          <p:cNvSpPr txBox="1"/>
          <p:nvPr/>
        </p:nvSpPr>
        <p:spPr>
          <a:xfrm>
            <a:off x="6338608" y="1690689"/>
            <a:ext cx="5279651" cy="3785652"/>
          </a:xfrm>
          <a:prstGeom prst="rect">
            <a:avLst/>
          </a:prstGeom>
          <a:noFill/>
        </p:spPr>
        <p:txBody>
          <a:bodyPr wrap="square" rtlCol="0">
            <a:spAutoFit/>
          </a:bodyPr>
          <a:lstStyle/>
          <a:p>
            <a:r>
              <a:rPr lang="en-US" sz="2400" b="1" dirty="0"/>
              <a:t>Disadvantages:</a:t>
            </a:r>
          </a:p>
          <a:p>
            <a:endParaRPr lang="en-US" sz="2400" dirty="0"/>
          </a:p>
          <a:p>
            <a:r>
              <a:rPr lang="en-US" sz="2400" dirty="0"/>
              <a:t>More upstream research time</a:t>
            </a:r>
          </a:p>
          <a:p>
            <a:endParaRPr lang="en-US" sz="2400" dirty="0"/>
          </a:p>
          <a:p>
            <a:r>
              <a:rPr lang="en-US" sz="2400" dirty="0"/>
              <a:t>Can be time consuming to optimize reaction conditions</a:t>
            </a:r>
          </a:p>
          <a:p>
            <a:endParaRPr lang="en-US" sz="2400" dirty="0"/>
          </a:p>
          <a:p>
            <a:r>
              <a:rPr lang="en-US" sz="2400" dirty="0"/>
              <a:t>Clogging in </a:t>
            </a:r>
            <a:r>
              <a:rPr lang="en-US" sz="2400" dirty="0" err="1"/>
              <a:t>microchannels</a:t>
            </a:r>
            <a:r>
              <a:rPr lang="en-US" sz="2400" dirty="0"/>
              <a:t> </a:t>
            </a:r>
          </a:p>
          <a:p>
            <a:endParaRPr lang="en-US" sz="2400" dirty="0"/>
          </a:p>
          <a:p>
            <a:r>
              <a:rPr lang="en-US" sz="2400" dirty="0"/>
              <a:t>Currently, limited reactions are possible</a:t>
            </a:r>
          </a:p>
        </p:txBody>
      </p:sp>
    </p:spTree>
    <p:extLst>
      <p:ext uri="{BB962C8B-B14F-4D97-AF65-F5344CB8AC3E}">
        <p14:creationId xmlns:p14="http://schemas.microsoft.com/office/powerpoint/2010/main" val="16871212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Biomimicry </a:t>
            </a:r>
          </a:p>
        </p:txBody>
      </p:sp>
      <p:sp>
        <p:nvSpPr>
          <p:cNvPr id="3" name="Rectangle 2"/>
          <p:cNvSpPr/>
          <p:nvPr/>
        </p:nvSpPr>
        <p:spPr>
          <a:xfrm>
            <a:off x="838199" y="1692718"/>
            <a:ext cx="9919447" cy="830997"/>
          </a:xfrm>
          <a:prstGeom prst="rect">
            <a:avLst/>
          </a:prstGeom>
        </p:spPr>
        <p:txBody>
          <a:bodyPr wrap="square">
            <a:spAutoFit/>
          </a:bodyPr>
          <a:lstStyle/>
          <a:p>
            <a:r>
              <a:rPr lang="en-US" sz="2400" dirty="0"/>
              <a:t>Biomimicry is the science and art of emulating nature's best biological ideas to solve human problems.</a:t>
            </a:r>
          </a:p>
        </p:txBody>
      </p:sp>
      <p:sp>
        <p:nvSpPr>
          <p:cNvPr id="4" name="Title 1"/>
          <p:cNvSpPr txBox="1">
            <a:spLocks/>
          </p:cNvSpPr>
          <p:nvPr/>
        </p:nvSpPr>
        <p:spPr>
          <a:xfrm>
            <a:off x="838198" y="2644027"/>
            <a:ext cx="10515601" cy="34220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400" dirty="0">
                <a:latin typeface="+mn-lt"/>
              </a:rPr>
              <a:t>Bios = </a:t>
            </a:r>
            <a:r>
              <a:rPr lang="en-US" sz="2400" i="1" dirty="0">
                <a:latin typeface="+mn-lt"/>
              </a:rPr>
              <a:t>life</a:t>
            </a:r>
            <a:br>
              <a:rPr lang="en-US" sz="2400" dirty="0">
                <a:latin typeface="+mn-lt"/>
              </a:rPr>
            </a:br>
            <a:r>
              <a:rPr lang="en-US" sz="2400" dirty="0">
                <a:latin typeface="+mn-lt"/>
              </a:rPr>
              <a:t>Mimic = </a:t>
            </a:r>
            <a:r>
              <a:rPr lang="en-US" sz="2400" i="1" dirty="0">
                <a:latin typeface="+mn-lt"/>
              </a:rPr>
              <a:t>to copy or emulate</a:t>
            </a:r>
          </a:p>
          <a:p>
            <a:pPr>
              <a:defRPr/>
            </a:pPr>
            <a:endParaRPr lang="en-US" sz="2400" dirty="0">
              <a:latin typeface="+mn-lt"/>
            </a:endParaRPr>
          </a:p>
        </p:txBody>
      </p:sp>
    </p:spTree>
    <p:extLst>
      <p:ext uri="{BB962C8B-B14F-4D97-AF65-F5344CB8AC3E}">
        <p14:creationId xmlns:p14="http://schemas.microsoft.com/office/powerpoint/2010/main" val="14676553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4294967295"/>
          </p:nvPr>
        </p:nvSpPr>
        <p:spPr>
          <a:xfrm>
            <a:off x="122830" y="1487843"/>
            <a:ext cx="11074400" cy="5170488"/>
          </a:xfrm>
        </p:spPr>
        <p:txBody>
          <a:bodyPr>
            <a:noAutofit/>
          </a:bodyPr>
          <a:lstStyle/>
          <a:p>
            <a:pPr marL="1371600" lvl="2" indent="-457200" defTabSz="457200" eaLnBrk="1" hangingPunct="1">
              <a:spcBef>
                <a:spcPts val="1100"/>
              </a:spcBef>
            </a:pPr>
            <a:r>
              <a:rPr lang="en-US" sz="2800" dirty="0">
                <a:latin typeface="+mn-lt"/>
                <a:cs typeface="Baskerville Old Face" charset="0"/>
              </a:rPr>
              <a:t>Thermal insulation</a:t>
            </a:r>
          </a:p>
          <a:p>
            <a:pPr marL="1371600" lvl="2" indent="-457200" defTabSz="457200" eaLnBrk="1" hangingPunct="1">
              <a:spcBef>
                <a:spcPts val="1100"/>
              </a:spcBef>
            </a:pPr>
            <a:r>
              <a:rPr lang="en-US" sz="2800" dirty="0">
                <a:latin typeface="+mn-lt"/>
                <a:cs typeface="Baskerville Old Face" charset="0"/>
              </a:rPr>
              <a:t>Cool or heat (buildings, clothing)</a:t>
            </a:r>
          </a:p>
          <a:p>
            <a:pPr marL="1371600" lvl="2" indent="-457200" defTabSz="457200" eaLnBrk="1" hangingPunct="1">
              <a:spcBef>
                <a:spcPts val="1100"/>
              </a:spcBef>
            </a:pPr>
            <a:r>
              <a:rPr lang="en-US" sz="2800" dirty="0">
                <a:latin typeface="+mn-lt"/>
                <a:cs typeface="Baskerville Old Face" charset="0"/>
              </a:rPr>
              <a:t>Remediate soil</a:t>
            </a:r>
          </a:p>
          <a:p>
            <a:pPr marL="1371600" lvl="2" indent="-457200" defTabSz="457200" eaLnBrk="1" hangingPunct="1">
              <a:spcBef>
                <a:spcPts val="1100"/>
              </a:spcBef>
            </a:pPr>
            <a:r>
              <a:rPr lang="en-US" sz="2800" dirty="0">
                <a:latin typeface="+mn-lt"/>
                <a:cs typeface="Baskerville Old Face" charset="0"/>
              </a:rPr>
              <a:t>Self-assembling materials</a:t>
            </a:r>
          </a:p>
          <a:p>
            <a:pPr marL="1371600" lvl="2" indent="-457200" defTabSz="457200" eaLnBrk="1" hangingPunct="1">
              <a:spcBef>
                <a:spcPts val="1100"/>
              </a:spcBef>
            </a:pPr>
            <a:r>
              <a:rPr lang="en-US" sz="2800" dirty="0">
                <a:latin typeface="+mn-lt"/>
                <a:cs typeface="Baskerville Old Face" charset="0"/>
              </a:rPr>
              <a:t>Prevent corrosion</a:t>
            </a:r>
          </a:p>
          <a:p>
            <a:pPr marL="1371600" lvl="2" indent="-457200" defTabSz="457200" eaLnBrk="1" hangingPunct="1">
              <a:spcBef>
                <a:spcPts val="1100"/>
              </a:spcBef>
            </a:pPr>
            <a:r>
              <a:rPr lang="en-US" sz="2800" dirty="0">
                <a:latin typeface="+mn-lt"/>
                <a:cs typeface="Baskerville Old Face" charset="0"/>
              </a:rPr>
              <a:t>Prevent mineral build-up</a:t>
            </a:r>
          </a:p>
          <a:p>
            <a:pPr marL="1371600" lvl="2" indent="-457200" defTabSz="457200" eaLnBrk="1" hangingPunct="1">
              <a:spcBef>
                <a:spcPts val="1100"/>
              </a:spcBef>
            </a:pPr>
            <a:r>
              <a:rPr lang="en-US" sz="2800" dirty="0">
                <a:latin typeface="+mn-lt"/>
                <a:cs typeface="Baskerville Old Face" charset="0"/>
              </a:rPr>
              <a:t>Prevent biotic build-up </a:t>
            </a:r>
          </a:p>
          <a:p>
            <a:pPr marL="1371600" lvl="2" indent="-457200" defTabSz="457200" eaLnBrk="1" hangingPunct="1">
              <a:spcBef>
                <a:spcPts val="1100"/>
              </a:spcBef>
            </a:pPr>
            <a:r>
              <a:rPr lang="en-US" sz="2800" dirty="0">
                <a:latin typeface="+mn-lt"/>
                <a:cs typeface="Baskerville Old Face" charset="0"/>
              </a:rPr>
              <a:t>Generate energy</a:t>
            </a:r>
          </a:p>
          <a:p>
            <a:pPr marL="1371600" lvl="2" indent="-457200" defTabSz="457200" eaLnBrk="1" hangingPunct="1">
              <a:spcBef>
                <a:spcPts val="1100"/>
              </a:spcBef>
            </a:pPr>
            <a:r>
              <a:rPr lang="en-US" sz="2800" dirty="0">
                <a:latin typeface="+mn-lt"/>
                <a:cs typeface="Baskerville Old Face" charset="0"/>
              </a:rPr>
              <a:t>Sterile, disposable packaging</a:t>
            </a:r>
          </a:p>
        </p:txBody>
      </p:sp>
      <p:sp>
        <p:nvSpPr>
          <p:cNvPr id="35844" name="TextBox 1"/>
          <p:cNvSpPr txBox="1">
            <a:spLocks noChangeArrowheads="1"/>
          </p:cNvSpPr>
          <p:nvPr/>
        </p:nvSpPr>
        <p:spPr bwMode="auto">
          <a:xfrm>
            <a:off x="6314536" y="3087317"/>
            <a:ext cx="535332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2400" i="1" dirty="0">
                <a:latin typeface="Baskerville Old Face" charset="0"/>
              </a:rPr>
              <a:t>“After 3.8 billion years of research and development, failures are fossils, and what surrounds us is the secret of survival.” </a:t>
            </a:r>
          </a:p>
        </p:txBody>
      </p:sp>
      <p:sp>
        <p:nvSpPr>
          <p:cNvPr id="35845" name="TextBox 5"/>
          <p:cNvSpPr txBox="1">
            <a:spLocks noChangeArrowheads="1"/>
          </p:cNvSpPr>
          <p:nvPr/>
        </p:nvSpPr>
        <p:spPr bwMode="auto">
          <a:xfrm>
            <a:off x="10058127" y="4363069"/>
            <a:ext cx="16097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dirty="0">
                <a:latin typeface="Baskerville Old Face" charset="0"/>
              </a:rPr>
              <a:t>- Janine </a:t>
            </a:r>
            <a:r>
              <a:rPr lang="en-US" sz="1800" dirty="0" err="1">
                <a:latin typeface="Baskerville Old Face" charset="0"/>
              </a:rPr>
              <a:t>Benyus</a:t>
            </a:r>
            <a:endParaRPr lang="en-US" sz="1800" dirty="0">
              <a:latin typeface="Baskerville Old Face" charset="0"/>
            </a:endParaRPr>
          </a:p>
        </p:txBody>
      </p:sp>
      <p:sp>
        <p:nvSpPr>
          <p:cNvPr id="8" name="TextBox 7">
            <a:extLst>
              <a:ext uri="{FF2B5EF4-FFF2-40B4-BE49-F238E27FC236}">
                <a16:creationId xmlns:a16="http://schemas.microsoft.com/office/drawing/2014/main" id="{7374DC12-982D-428A-94EF-5FE58037DD06}"/>
              </a:ext>
            </a:extLst>
          </p:cNvPr>
          <p:cNvSpPr txBox="1"/>
          <p:nvPr/>
        </p:nvSpPr>
        <p:spPr>
          <a:xfrm>
            <a:off x="838200" y="483965"/>
            <a:ext cx="5188793" cy="707886"/>
          </a:xfrm>
          <a:prstGeom prst="rect">
            <a:avLst/>
          </a:prstGeom>
          <a:noFill/>
        </p:spPr>
        <p:txBody>
          <a:bodyPr wrap="none" rtlCol="0">
            <a:spAutoFit/>
          </a:bodyPr>
          <a:lstStyle/>
          <a:p>
            <a:pPr algn="ctr"/>
            <a:r>
              <a:rPr lang="en-US" sz="4000" dirty="0">
                <a:solidFill>
                  <a:schemeClr val="tx1">
                    <a:lumMod val="75000"/>
                    <a:lumOff val="25000"/>
                  </a:schemeClr>
                </a:solidFill>
                <a:ea typeface="ＭＳ Ｐゴシック" charset="0"/>
                <a:cs typeface="ＭＳ Ｐゴシック" charset="0"/>
              </a:rPr>
              <a:t>Overview of Innovation</a:t>
            </a:r>
            <a:endParaRPr lang="en-US" sz="4000" dirty="0">
              <a:solidFill>
                <a:schemeClr val="tx1">
                  <a:lumMod val="75000"/>
                  <a:lumOff val="25000"/>
                </a:schemeClr>
              </a:solidFill>
            </a:endParaRPr>
          </a:p>
        </p:txBody>
      </p:sp>
    </p:spTree>
    <p:extLst>
      <p:ext uri="{BB962C8B-B14F-4D97-AF65-F5344CB8AC3E}">
        <p14:creationId xmlns:p14="http://schemas.microsoft.com/office/powerpoint/2010/main" val="1800485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blinds(horizontal)">
                                      <p:cBhvr>
                                        <p:cTn id="7" dur="500"/>
                                        <p:tgtEl>
                                          <p:spTgt spid="3584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5845"/>
                                        </p:tgtEl>
                                        <p:attrNameLst>
                                          <p:attrName>style.visibility</p:attrName>
                                        </p:attrNameLst>
                                      </p:cBhvr>
                                      <p:to>
                                        <p:strVal val="visible"/>
                                      </p:to>
                                    </p:set>
                                    <p:animEffect transition="in" filter="blinds(horizontal)">
                                      <p:cBhvr>
                                        <p:cTn id="10" dur="500"/>
                                        <p:tgtEl>
                                          <p:spTgt spid="35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6" descr="AbaloneNanostruc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6599" y="1588423"/>
            <a:ext cx="3783304" cy="2155993"/>
          </a:xfrm>
          <a:prstGeom prst="rect">
            <a:avLst/>
          </a:prstGeom>
          <a:noFill/>
          <a:ln w="50800">
            <a:solidFill>
              <a:srgbClr val="0673AA"/>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9" name="Picture 3" descr="ge ceramic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21278" y="3903694"/>
            <a:ext cx="5453946" cy="2449677"/>
          </a:xfrm>
          <a:prstGeom prst="rect">
            <a:avLst/>
          </a:prstGeom>
          <a:noFill/>
          <a:ln w="50800">
            <a:solidFill>
              <a:srgbClr val="0673AA"/>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0" name="Text Box 4"/>
          <p:cNvSpPr txBox="1">
            <a:spLocks noChangeArrowheads="1"/>
          </p:cNvSpPr>
          <p:nvPr/>
        </p:nvSpPr>
        <p:spPr bwMode="auto">
          <a:xfrm>
            <a:off x="5987411" y="6058719"/>
            <a:ext cx="326601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eaLnBrk="1" hangingPunct="1"/>
            <a:r>
              <a:rPr lang="en-US" sz="2400" b="1" dirty="0">
                <a:solidFill>
                  <a:schemeClr val="bg1"/>
                </a:solidFill>
                <a:latin typeface="Baskerville Old Face" charset="0"/>
              </a:rPr>
              <a:t>Made by abalone</a:t>
            </a:r>
          </a:p>
        </p:txBody>
      </p:sp>
      <p:sp>
        <p:nvSpPr>
          <p:cNvPr id="77832" name="Rectangle 1"/>
          <p:cNvSpPr>
            <a:spLocks noChangeArrowheads="1"/>
          </p:cNvSpPr>
          <p:nvPr/>
        </p:nvSpPr>
        <p:spPr bwMode="auto">
          <a:xfrm>
            <a:off x="5731805" y="3903694"/>
            <a:ext cx="3149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457200" eaLnBrk="1" hangingPunct="1">
              <a:spcBef>
                <a:spcPct val="50000"/>
              </a:spcBef>
            </a:pPr>
            <a:r>
              <a:rPr lang="en-US" b="1" dirty="0">
                <a:solidFill>
                  <a:schemeClr val="bg1"/>
                </a:solidFill>
                <a:latin typeface="Abadi MT Condensed Extra Bold" charset="0"/>
                <a:cs typeface="Arial" charset="0"/>
              </a:rPr>
              <a:t>3,000x stronger than CaCO</a:t>
            </a:r>
            <a:r>
              <a:rPr lang="en-US" b="1" baseline="-25000" dirty="0">
                <a:solidFill>
                  <a:schemeClr val="bg1"/>
                </a:solidFill>
                <a:latin typeface="Abadi MT Condensed Extra Bold" charset="0"/>
                <a:cs typeface="Arial" charset="0"/>
              </a:rPr>
              <a:t>3</a:t>
            </a:r>
          </a:p>
        </p:txBody>
      </p:sp>
      <p:sp>
        <p:nvSpPr>
          <p:cNvPr id="12" name="TextBox 11">
            <a:extLst>
              <a:ext uri="{FF2B5EF4-FFF2-40B4-BE49-F238E27FC236}">
                <a16:creationId xmlns:a16="http://schemas.microsoft.com/office/drawing/2014/main" id="{7374DC12-982D-428A-94EF-5FE58037DD06}"/>
              </a:ext>
            </a:extLst>
          </p:cNvPr>
          <p:cNvSpPr txBox="1"/>
          <p:nvPr/>
        </p:nvSpPr>
        <p:spPr>
          <a:xfrm>
            <a:off x="707216" y="500795"/>
            <a:ext cx="4364913" cy="707886"/>
          </a:xfrm>
          <a:prstGeom prst="rect">
            <a:avLst/>
          </a:prstGeom>
          <a:noFill/>
        </p:spPr>
        <p:txBody>
          <a:bodyPr wrap="none" rtlCol="0">
            <a:spAutoFit/>
          </a:bodyPr>
          <a:lstStyle/>
          <a:p>
            <a:pPr algn="ctr"/>
            <a:r>
              <a:rPr lang="en-US" sz="4000" dirty="0">
                <a:solidFill>
                  <a:schemeClr val="tx1">
                    <a:lumMod val="75000"/>
                    <a:lumOff val="25000"/>
                  </a:schemeClr>
                </a:solidFill>
                <a:ea typeface="ＭＳ Ｐゴシック" charset="0"/>
                <a:cs typeface="ＭＳ Ｐゴシック" charset="0"/>
              </a:rPr>
              <a:t>High Tech Materials</a:t>
            </a:r>
            <a:endParaRPr lang="en-US" sz="4000" dirty="0">
              <a:solidFill>
                <a:schemeClr val="tx1">
                  <a:lumMod val="75000"/>
                  <a:lumOff val="25000"/>
                </a:schemeClr>
              </a:solidFill>
            </a:endParaRPr>
          </a:p>
        </p:txBody>
      </p:sp>
      <p:pic>
        <p:nvPicPr>
          <p:cNvPr id="2" name="Picture 1">
            <a:extLst>
              <a:ext uri="{FF2B5EF4-FFF2-40B4-BE49-F238E27FC236}">
                <a16:creationId xmlns:a16="http://schemas.microsoft.com/office/drawing/2014/main" id="{C6E243E1-BC21-514E-9228-464905061C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882514" y="2104228"/>
            <a:ext cx="4347486" cy="3456386"/>
          </a:xfrm>
          <a:prstGeom prst="rect">
            <a:avLst/>
          </a:prstGeom>
          <a:solidFill>
            <a:schemeClr val="bg1"/>
          </a:solidFill>
          <a:ln w="57150">
            <a:solidFill>
              <a:srgbClr val="0673AA"/>
            </a:solidFill>
          </a:ln>
        </p:spPr>
      </p:pic>
      <p:sp>
        <p:nvSpPr>
          <p:cNvPr id="10" name="TextBox 9">
            <a:extLst>
              <a:ext uri="{FF2B5EF4-FFF2-40B4-BE49-F238E27FC236}">
                <a16:creationId xmlns:a16="http://schemas.microsoft.com/office/drawing/2014/main" id="{54130439-07D5-F441-9223-B963DA396675}"/>
              </a:ext>
            </a:extLst>
          </p:cNvPr>
          <p:cNvSpPr txBox="1"/>
          <p:nvPr/>
        </p:nvSpPr>
        <p:spPr>
          <a:xfrm>
            <a:off x="9607529" y="6455942"/>
            <a:ext cx="2013949" cy="276999"/>
          </a:xfrm>
          <a:prstGeom prst="rect">
            <a:avLst/>
          </a:prstGeom>
          <a:noFill/>
        </p:spPr>
        <p:txBody>
          <a:bodyPr wrap="none" rtlCol="0">
            <a:spAutoFit/>
          </a:bodyPr>
          <a:lstStyle/>
          <a:p>
            <a:pPr algn="ctr"/>
            <a:r>
              <a:rPr lang="en-US" sz="1200" dirty="0">
                <a:solidFill>
                  <a:schemeClr val="bg1">
                    <a:lumMod val="50000"/>
                  </a:schemeClr>
                </a:solidFill>
              </a:rPr>
              <a:t>Image: Flickr (Lisa Ann </a:t>
            </a:r>
            <a:r>
              <a:rPr lang="en-US" sz="1200" dirty="0" err="1">
                <a:solidFill>
                  <a:schemeClr val="bg1">
                    <a:lumMod val="50000"/>
                  </a:schemeClr>
                </a:solidFill>
              </a:rPr>
              <a:t>Yount</a:t>
            </a:r>
            <a:r>
              <a:rPr lang="en-US" sz="1200" dirty="0">
                <a:solidFill>
                  <a:schemeClr val="bg1">
                    <a:lumMod val="50000"/>
                  </a:schemeClr>
                </a:solidFill>
              </a:rPr>
              <a:t>)</a:t>
            </a:r>
          </a:p>
        </p:txBody>
      </p:sp>
    </p:spTree>
    <p:extLst>
      <p:ext uri="{BB962C8B-B14F-4D97-AF65-F5344CB8AC3E}">
        <p14:creationId xmlns:p14="http://schemas.microsoft.com/office/powerpoint/2010/main" val="4368640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Text Box 4"/>
          <p:cNvSpPr txBox="1">
            <a:spLocks noChangeArrowheads="1"/>
          </p:cNvSpPr>
          <p:nvPr/>
        </p:nvSpPr>
        <p:spPr bwMode="auto">
          <a:xfrm>
            <a:off x="252940" y="5761803"/>
            <a:ext cx="116840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algn="ctr" eaLnBrk="1" hangingPunct="1">
              <a:spcBef>
                <a:spcPct val="50000"/>
              </a:spcBef>
            </a:pPr>
            <a:r>
              <a:rPr lang="ja-JP" altLang="en-US" sz="3000" dirty="0">
                <a:latin typeface="+mn-lt"/>
              </a:rPr>
              <a:t>“</a:t>
            </a:r>
            <a:r>
              <a:rPr lang="en-US" altLang="ja-JP" sz="3000" dirty="0">
                <a:latin typeface="+mn-lt"/>
              </a:rPr>
              <a:t>Heat, beat, and treat</a:t>
            </a:r>
            <a:r>
              <a:rPr lang="ja-JP" altLang="en-US" sz="3000" dirty="0">
                <a:latin typeface="+mn-lt"/>
              </a:rPr>
              <a:t>”</a:t>
            </a:r>
            <a:endParaRPr lang="en-US" sz="1600" dirty="0">
              <a:latin typeface="+mn-lt"/>
            </a:endParaRPr>
          </a:p>
        </p:txBody>
      </p:sp>
      <p:sp>
        <p:nvSpPr>
          <p:cNvPr id="7" name="TextBox 6">
            <a:extLst>
              <a:ext uri="{FF2B5EF4-FFF2-40B4-BE49-F238E27FC236}">
                <a16:creationId xmlns:a16="http://schemas.microsoft.com/office/drawing/2014/main" id="{7374DC12-982D-428A-94EF-5FE58037DD06}"/>
              </a:ext>
            </a:extLst>
          </p:cNvPr>
          <p:cNvSpPr txBox="1"/>
          <p:nvPr/>
        </p:nvSpPr>
        <p:spPr>
          <a:xfrm>
            <a:off x="679231" y="558023"/>
            <a:ext cx="5027082" cy="707886"/>
          </a:xfrm>
          <a:prstGeom prst="rect">
            <a:avLst/>
          </a:prstGeom>
          <a:noFill/>
        </p:spPr>
        <p:txBody>
          <a:bodyPr wrap="none" rtlCol="0">
            <a:spAutoFit/>
          </a:bodyPr>
          <a:lstStyle/>
          <a:p>
            <a:pPr algn="ctr"/>
            <a:r>
              <a:rPr lang="en-US" sz="4000" dirty="0">
                <a:solidFill>
                  <a:schemeClr val="tx1">
                    <a:lumMod val="75000"/>
                    <a:lumOff val="25000"/>
                  </a:schemeClr>
                </a:solidFill>
                <a:ea typeface="ＭＳ Ｐゴシック" charset="0"/>
                <a:cs typeface="ＭＳ Ｐゴシック" charset="0"/>
              </a:rPr>
              <a:t>How We Make Things?</a:t>
            </a:r>
            <a:endParaRPr lang="en-US" sz="4000" dirty="0">
              <a:solidFill>
                <a:schemeClr val="tx1">
                  <a:lumMod val="75000"/>
                  <a:lumOff val="25000"/>
                </a:schemeClr>
              </a:solidFill>
            </a:endParaRPr>
          </a:p>
        </p:txBody>
      </p:sp>
      <p:sp>
        <p:nvSpPr>
          <p:cNvPr id="8" name="TextBox 7">
            <a:extLst>
              <a:ext uri="{FF2B5EF4-FFF2-40B4-BE49-F238E27FC236}">
                <a16:creationId xmlns:a16="http://schemas.microsoft.com/office/drawing/2014/main" id="{835BA2E9-D0CF-9C45-A79A-37108FFB5F89}"/>
              </a:ext>
            </a:extLst>
          </p:cNvPr>
          <p:cNvSpPr txBox="1"/>
          <p:nvPr/>
        </p:nvSpPr>
        <p:spPr>
          <a:xfrm>
            <a:off x="10416355" y="6375237"/>
            <a:ext cx="1118704" cy="276999"/>
          </a:xfrm>
          <a:prstGeom prst="rect">
            <a:avLst/>
          </a:prstGeom>
          <a:noFill/>
        </p:spPr>
        <p:txBody>
          <a:bodyPr wrap="none" rtlCol="0">
            <a:spAutoFit/>
          </a:bodyPr>
          <a:lstStyle/>
          <a:p>
            <a:r>
              <a:rPr lang="en-US" sz="1200" dirty="0">
                <a:solidFill>
                  <a:schemeClr val="bg1">
                    <a:lumMod val="50000"/>
                  </a:schemeClr>
                </a:solidFill>
              </a:rPr>
              <a:t>Image: </a:t>
            </a:r>
            <a:r>
              <a:rPr lang="en-US" sz="1200" dirty="0" err="1">
                <a:solidFill>
                  <a:schemeClr val="bg1">
                    <a:lumMod val="50000"/>
                  </a:schemeClr>
                </a:solidFill>
              </a:rPr>
              <a:t>Pixabay</a:t>
            </a:r>
            <a:endParaRPr lang="en-US" sz="1200" dirty="0">
              <a:solidFill>
                <a:schemeClr val="bg1">
                  <a:lumMod val="50000"/>
                </a:schemeClr>
              </a:solidFill>
            </a:endParaRPr>
          </a:p>
        </p:txBody>
      </p:sp>
      <p:pic>
        <p:nvPicPr>
          <p:cNvPr id="2" name="Picture 1">
            <a:extLst>
              <a:ext uri="{FF2B5EF4-FFF2-40B4-BE49-F238E27FC236}">
                <a16:creationId xmlns:a16="http://schemas.microsoft.com/office/drawing/2014/main" id="{C52D7D9A-4B83-5942-A06C-B470B6FB9C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6829" y="1587855"/>
            <a:ext cx="5956223" cy="4126639"/>
          </a:xfrm>
          <a:prstGeom prst="rect">
            <a:avLst/>
          </a:prstGeom>
          <a:ln w="57150">
            <a:solidFill>
              <a:srgbClr val="0673AA"/>
            </a:solidFill>
          </a:ln>
        </p:spPr>
      </p:pic>
    </p:spTree>
    <p:extLst>
      <p:ext uri="{BB962C8B-B14F-4D97-AF65-F5344CB8AC3E}">
        <p14:creationId xmlns:p14="http://schemas.microsoft.com/office/powerpoint/2010/main" val="1222181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A6978B3-D9B3-AD44-8A4B-A1EB772BE821}"/>
              </a:ext>
            </a:extLst>
          </p:cNvPr>
          <p:cNvSpPr>
            <a:spLocks noGrp="1"/>
          </p:cNvSpPr>
          <p:nvPr>
            <p:ph type="title"/>
          </p:nvPr>
        </p:nvSpPr>
        <p:spPr/>
        <p:txBody>
          <a:bodyPr>
            <a:normAutofit/>
          </a:bodyPr>
          <a:lstStyle/>
          <a:p>
            <a:r>
              <a:rPr lang="en-US" altLang="en-US" sz="4000" dirty="0">
                <a:latin typeface="+mn-lt"/>
              </a:rPr>
              <a:t>Molecular Weights for Molecules</a:t>
            </a:r>
            <a:endParaRPr lang="en-US" sz="4000" dirty="0">
              <a:latin typeface="+mn-lt"/>
            </a:endParaRPr>
          </a:p>
        </p:txBody>
      </p:sp>
      <p:sp>
        <p:nvSpPr>
          <p:cNvPr id="17410" name="Rectangle 3"/>
          <p:cNvSpPr>
            <a:spLocks noGrp="1" noChangeArrowheads="1"/>
          </p:cNvSpPr>
          <p:nvPr>
            <p:ph idx="1"/>
          </p:nvPr>
        </p:nvSpPr>
        <p:spPr>
          <a:xfrm>
            <a:off x="838200" y="2047121"/>
            <a:ext cx="8229600" cy="2811482"/>
          </a:xfrm>
        </p:spPr>
        <p:txBody>
          <a:bodyPr>
            <a:normAutofit/>
          </a:bodyPr>
          <a:lstStyle/>
          <a:p>
            <a:pPr marL="17463" lvl="1" indent="0">
              <a:buNone/>
            </a:pPr>
            <a:endParaRPr lang="en-US" altLang="en-US" sz="1600" dirty="0">
              <a:ea typeface="ＭＳ Ｐゴシック" charset="-128"/>
            </a:endParaRPr>
          </a:p>
          <a:p>
            <a:pPr marL="17463" lvl="1" indent="0" eaLnBrk="1" hangingPunct="1">
              <a:buFontTx/>
              <a:buAutoNum type="alphaUcPeriod" startAt="2"/>
            </a:pPr>
            <a:endParaRPr lang="en-US" altLang="en-US" sz="1600" dirty="0">
              <a:ea typeface="ＭＳ Ｐゴシック" charset="-128"/>
            </a:endParaRPr>
          </a:p>
          <a:p>
            <a:pPr marL="17463" lvl="1" indent="0" eaLnBrk="1" hangingPunct="1">
              <a:buFontTx/>
              <a:buNone/>
            </a:pPr>
            <a:r>
              <a:rPr lang="en-US" altLang="en-US" sz="2400" dirty="0">
                <a:ea typeface="ＭＳ Ｐゴシック" charset="-128"/>
              </a:rPr>
              <a:t>		Cl</a:t>
            </a:r>
            <a:r>
              <a:rPr lang="en-US" altLang="en-US" sz="2400" baseline="-25000" dirty="0">
                <a:solidFill>
                  <a:srgbClr val="0070C0"/>
                </a:solidFill>
                <a:ea typeface="ＭＳ Ｐゴシック" charset="-128"/>
              </a:rPr>
              <a:t>2</a:t>
            </a:r>
            <a:r>
              <a:rPr lang="en-US" altLang="en-US" sz="2400" dirty="0">
                <a:ea typeface="ＭＳ Ｐゴシック" charset="-128"/>
              </a:rPr>
              <a:t> = </a:t>
            </a:r>
            <a:r>
              <a:rPr lang="en-US" altLang="en-US" sz="2400" dirty="0">
                <a:solidFill>
                  <a:srgbClr val="0070C0"/>
                </a:solidFill>
                <a:ea typeface="ＭＳ Ｐゴシック" charset="-128"/>
              </a:rPr>
              <a:t>2</a:t>
            </a:r>
            <a:r>
              <a:rPr lang="en-US" altLang="en-US" sz="2400" dirty="0">
                <a:ea typeface="ＭＳ Ｐゴシック" charset="-128"/>
              </a:rPr>
              <a:t> x 35.45 = 70.90 </a:t>
            </a:r>
            <a:r>
              <a:rPr lang="en-US" altLang="en-US" sz="2400" dirty="0">
                <a:latin typeface="Symbol" charset="2"/>
                <a:ea typeface="ＭＳ Ｐゴシック" charset="-128"/>
              </a:rPr>
              <a:t>m</a:t>
            </a:r>
          </a:p>
          <a:p>
            <a:pPr marL="17463" lvl="1" indent="0" eaLnBrk="1" hangingPunct="1">
              <a:buFontTx/>
              <a:buNone/>
            </a:pPr>
            <a:endParaRPr lang="en-US" altLang="en-US" sz="2400" dirty="0">
              <a:ea typeface="ＭＳ Ｐゴシック" charset="-128"/>
            </a:endParaRPr>
          </a:p>
          <a:p>
            <a:pPr marL="17463" lvl="1" indent="0" eaLnBrk="1" hangingPunct="1">
              <a:buFontTx/>
              <a:buNone/>
            </a:pPr>
            <a:r>
              <a:rPr lang="en-US" altLang="en-US" sz="2400" dirty="0">
                <a:ea typeface="ＭＳ Ｐゴシック" charset="-128"/>
              </a:rPr>
              <a:t>		H</a:t>
            </a:r>
            <a:r>
              <a:rPr lang="en-US" altLang="en-US" sz="2400" baseline="-25000" dirty="0">
                <a:solidFill>
                  <a:srgbClr val="0070C0"/>
                </a:solidFill>
                <a:ea typeface="ＭＳ Ｐゴシック" charset="-128"/>
              </a:rPr>
              <a:t>2</a:t>
            </a:r>
            <a:r>
              <a:rPr lang="en-US" altLang="en-US" sz="2400" dirty="0">
                <a:ea typeface="ＭＳ Ｐゴシック" charset="-128"/>
              </a:rPr>
              <a:t>O = [</a:t>
            </a:r>
            <a:r>
              <a:rPr lang="en-US" altLang="en-US" sz="2400" dirty="0">
                <a:solidFill>
                  <a:srgbClr val="0070C0"/>
                </a:solidFill>
                <a:ea typeface="ＭＳ Ｐゴシック" charset="-128"/>
              </a:rPr>
              <a:t>2</a:t>
            </a:r>
            <a:r>
              <a:rPr lang="en-US" altLang="en-US" sz="2400" dirty="0">
                <a:ea typeface="ＭＳ Ｐゴシック" charset="-128"/>
              </a:rPr>
              <a:t> x 1.008]  + [1 x 16.00] = 18.02 </a:t>
            </a:r>
            <a:r>
              <a:rPr lang="en-US" altLang="en-US" sz="2400" dirty="0">
                <a:latin typeface="Symbol" charset="2"/>
                <a:ea typeface="ＭＳ Ｐゴシック" charset="-128"/>
              </a:rPr>
              <a:t>m</a:t>
            </a:r>
          </a:p>
          <a:p>
            <a:pPr marL="17463" lvl="1" indent="0" eaLnBrk="1" hangingPunct="1">
              <a:buFontTx/>
              <a:buNone/>
            </a:pPr>
            <a:endParaRPr lang="en-US" altLang="en-US" sz="2400" dirty="0">
              <a:latin typeface="Symbol" charset="2"/>
              <a:ea typeface="ＭＳ Ｐゴシック" charset="-128"/>
            </a:endParaRPr>
          </a:p>
          <a:p>
            <a:pPr marL="17463" lvl="1" indent="0">
              <a:buNone/>
            </a:pPr>
            <a:r>
              <a:rPr lang="en-US" altLang="en-US" sz="2400" dirty="0">
                <a:ea typeface="ＭＳ Ｐゴシック" charset="-128"/>
              </a:rPr>
              <a:t>		</a:t>
            </a:r>
            <a:r>
              <a:rPr lang="en-US" altLang="en-US" sz="2400" dirty="0" err="1">
                <a:ea typeface="ＭＳ Ｐゴシック" charset="-128"/>
              </a:rPr>
              <a:t>NaCl</a:t>
            </a:r>
            <a:r>
              <a:rPr lang="en-US" altLang="en-US" sz="2400" dirty="0">
                <a:ea typeface="ＭＳ Ｐゴシック" charset="-128"/>
              </a:rPr>
              <a:t> = 22.99 + 70.90 = 93.89 </a:t>
            </a:r>
            <a:r>
              <a:rPr lang="en-US" altLang="en-US" sz="2400" dirty="0">
                <a:latin typeface="Symbol" charset="2"/>
                <a:ea typeface="ＭＳ Ｐゴシック" charset="-128"/>
              </a:rPr>
              <a:t>m</a:t>
            </a:r>
          </a:p>
        </p:txBody>
      </p:sp>
      <p:sp>
        <p:nvSpPr>
          <p:cNvPr id="3" name="TextBox 2"/>
          <p:cNvSpPr txBox="1"/>
          <p:nvPr/>
        </p:nvSpPr>
        <p:spPr>
          <a:xfrm>
            <a:off x="838200" y="1543073"/>
            <a:ext cx="5492466" cy="461665"/>
          </a:xfrm>
          <a:prstGeom prst="rect">
            <a:avLst/>
          </a:prstGeom>
          <a:noFill/>
        </p:spPr>
        <p:txBody>
          <a:bodyPr wrap="none" rtlCol="0">
            <a:spAutoFit/>
          </a:bodyPr>
          <a:lstStyle/>
          <a:p>
            <a:r>
              <a:rPr lang="en-US" sz="2400" dirty="0"/>
              <a:t>How to calculate molecular weight (MW):</a:t>
            </a:r>
          </a:p>
        </p:txBody>
      </p:sp>
    </p:spTree>
    <p:extLst>
      <p:ext uri="{BB962C8B-B14F-4D97-AF65-F5344CB8AC3E}">
        <p14:creationId xmlns:p14="http://schemas.microsoft.com/office/powerpoint/2010/main" val="8975062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abalone channel islands galle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99683" y="1570245"/>
            <a:ext cx="8059479" cy="4533456"/>
          </a:xfrm>
          <a:prstGeom prst="rect">
            <a:avLst/>
          </a:prstGeom>
          <a:noFill/>
          <a:ln w="57150">
            <a:solidFill>
              <a:srgbClr val="0673AA"/>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1" name="Rectangle 3"/>
          <p:cNvSpPr>
            <a:spLocks noGrp="1" noChangeArrowheads="1"/>
          </p:cNvSpPr>
          <p:nvPr>
            <p:ph type="title"/>
          </p:nvPr>
        </p:nvSpPr>
        <p:spPr/>
        <p:txBody>
          <a:bodyPr>
            <a:normAutofit/>
          </a:bodyPr>
          <a:lstStyle/>
          <a:p>
            <a:pPr eaLnBrk="1" hangingPunct="1"/>
            <a:r>
              <a:rPr lang="en-US" dirty="0">
                <a:latin typeface="+mn-lt"/>
                <a:ea typeface="ＭＳ Ｐゴシック" charset="0"/>
                <a:cs typeface="Baskerville Old Face" charset="0"/>
              </a:rPr>
              <a:t>Abalone Ceramics Factory</a:t>
            </a:r>
          </a:p>
        </p:txBody>
      </p:sp>
    </p:spTree>
    <p:extLst>
      <p:ext uri="{BB962C8B-B14F-4D97-AF65-F5344CB8AC3E}">
        <p14:creationId xmlns:p14="http://schemas.microsoft.com/office/powerpoint/2010/main" val="19241285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Text Box 8"/>
          <p:cNvSpPr txBox="1">
            <a:spLocks noChangeArrowheads="1"/>
          </p:cNvSpPr>
          <p:nvPr/>
        </p:nvSpPr>
        <p:spPr bwMode="auto">
          <a:xfrm>
            <a:off x="1066800" y="4877789"/>
            <a:ext cx="10058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algn="ctr" eaLnBrk="1" hangingPunct="1">
              <a:spcBef>
                <a:spcPct val="50000"/>
              </a:spcBef>
            </a:pPr>
            <a:r>
              <a:rPr lang="en-US" sz="2400" dirty="0">
                <a:latin typeface="+mn-lt"/>
              </a:rPr>
              <a:t>How many chemical pigments are needed to produce this assortment of colors? </a:t>
            </a:r>
          </a:p>
        </p:txBody>
      </p:sp>
      <p:sp>
        <p:nvSpPr>
          <p:cNvPr id="32776" name="Text Box 8"/>
          <p:cNvSpPr txBox="1">
            <a:spLocks noChangeArrowheads="1"/>
          </p:cNvSpPr>
          <p:nvPr/>
        </p:nvSpPr>
        <p:spPr bwMode="auto">
          <a:xfrm>
            <a:off x="609600" y="5357528"/>
            <a:ext cx="10972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b="1" dirty="0">
                <a:latin typeface="+mn-lt"/>
                <a:cs typeface="Baskerville Old Face" charset="0"/>
              </a:rPr>
              <a:t>None!</a:t>
            </a:r>
            <a:r>
              <a:rPr lang="en-US" sz="2400" dirty="0">
                <a:latin typeface="+mn-lt"/>
                <a:cs typeface="Baskerville Old Face" charset="0"/>
              </a:rPr>
              <a:t>  Color is produced through optical interference arising from the surface structure of the feathers</a:t>
            </a:r>
          </a:p>
        </p:txBody>
      </p:sp>
      <p:sp>
        <p:nvSpPr>
          <p:cNvPr id="10" name="TextBox 9">
            <a:extLst>
              <a:ext uri="{FF2B5EF4-FFF2-40B4-BE49-F238E27FC236}">
                <a16:creationId xmlns:a16="http://schemas.microsoft.com/office/drawing/2014/main" id="{7374DC12-982D-428A-94EF-5FE58037DD06}"/>
              </a:ext>
            </a:extLst>
          </p:cNvPr>
          <p:cNvSpPr txBox="1"/>
          <p:nvPr/>
        </p:nvSpPr>
        <p:spPr>
          <a:xfrm>
            <a:off x="838200" y="467900"/>
            <a:ext cx="1910459" cy="707886"/>
          </a:xfrm>
          <a:prstGeom prst="rect">
            <a:avLst/>
          </a:prstGeom>
          <a:noFill/>
        </p:spPr>
        <p:txBody>
          <a:bodyPr wrap="none" rtlCol="0">
            <a:spAutoFit/>
          </a:bodyPr>
          <a:lstStyle/>
          <a:p>
            <a:pPr algn="ctr"/>
            <a:r>
              <a:rPr lang="en-US" sz="4000" dirty="0">
                <a:solidFill>
                  <a:schemeClr val="tx1">
                    <a:lumMod val="75000"/>
                    <a:lumOff val="25000"/>
                  </a:schemeClr>
                </a:solidFill>
                <a:ea typeface="ＭＳ Ｐゴシック" charset="0"/>
                <a:cs typeface="ＭＳ Ｐゴシック" charset="0"/>
              </a:rPr>
              <a:t>Peacock</a:t>
            </a:r>
            <a:endParaRPr lang="en-US" sz="4000" dirty="0">
              <a:solidFill>
                <a:schemeClr val="tx1">
                  <a:lumMod val="75000"/>
                  <a:lumOff val="25000"/>
                </a:schemeClr>
              </a:solidFill>
            </a:endParaRPr>
          </a:p>
        </p:txBody>
      </p:sp>
      <p:pic>
        <p:nvPicPr>
          <p:cNvPr id="3" name="Picture 2">
            <a:extLst>
              <a:ext uri="{FF2B5EF4-FFF2-40B4-BE49-F238E27FC236}">
                <a16:creationId xmlns:a16="http://schemas.microsoft.com/office/drawing/2014/main" id="{DE655918-53E2-DE40-905F-7F6353C67D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3429" y="1779257"/>
            <a:ext cx="3970447" cy="2974800"/>
          </a:xfrm>
          <a:prstGeom prst="rect">
            <a:avLst/>
          </a:prstGeom>
          <a:ln w="57150">
            <a:solidFill>
              <a:srgbClr val="0673AA"/>
            </a:solidFill>
          </a:ln>
        </p:spPr>
      </p:pic>
      <p:pic>
        <p:nvPicPr>
          <p:cNvPr id="5" name="Picture 4">
            <a:extLst>
              <a:ext uri="{FF2B5EF4-FFF2-40B4-BE49-F238E27FC236}">
                <a16:creationId xmlns:a16="http://schemas.microsoft.com/office/drawing/2014/main" id="{B9C49137-A8EE-0F47-A055-BB38C2278F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7765" y="1791445"/>
            <a:ext cx="4458440" cy="2962612"/>
          </a:xfrm>
          <a:prstGeom prst="rect">
            <a:avLst/>
          </a:prstGeom>
          <a:ln w="57150">
            <a:solidFill>
              <a:srgbClr val="0673AA"/>
            </a:solidFill>
          </a:ln>
        </p:spPr>
      </p:pic>
      <p:sp>
        <p:nvSpPr>
          <p:cNvPr id="13" name="TextBox 12">
            <a:extLst>
              <a:ext uri="{FF2B5EF4-FFF2-40B4-BE49-F238E27FC236}">
                <a16:creationId xmlns:a16="http://schemas.microsoft.com/office/drawing/2014/main" id="{0E97806E-B5A4-BE49-8030-F36CD73559D3}"/>
              </a:ext>
            </a:extLst>
          </p:cNvPr>
          <p:cNvSpPr txBox="1"/>
          <p:nvPr/>
        </p:nvSpPr>
        <p:spPr>
          <a:xfrm>
            <a:off x="10623926" y="6387663"/>
            <a:ext cx="1276247"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Pixabay</a:t>
            </a:r>
            <a:endParaRPr lang="en-US" sz="1400" dirty="0">
              <a:solidFill>
                <a:schemeClr val="bg1">
                  <a:lumMod val="50000"/>
                </a:schemeClr>
              </a:solidFill>
            </a:endParaRPr>
          </a:p>
        </p:txBody>
      </p:sp>
    </p:spTree>
    <p:extLst>
      <p:ext uri="{BB962C8B-B14F-4D97-AF65-F5344CB8AC3E}">
        <p14:creationId xmlns:p14="http://schemas.microsoft.com/office/powerpoint/2010/main" val="2401177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6"/>
                                        </p:tgtEl>
                                        <p:attrNameLst>
                                          <p:attrName>style.visibility</p:attrName>
                                        </p:attrNameLst>
                                      </p:cBhvr>
                                      <p:to>
                                        <p:strVal val="visible"/>
                                      </p:to>
                                    </p:set>
                                    <p:animEffect transition="in" filter="fade">
                                      <p:cBhvr>
                                        <p:cTn id="7" dur="500"/>
                                        <p:tgtEl>
                                          <p:spTgt spid="32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7"/>
          <p:cNvSpPr txBox="1">
            <a:spLocks noChangeArrowheads="1"/>
          </p:cNvSpPr>
          <p:nvPr/>
        </p:nvSpPr>
        <p:spPr bwMode="auto">
          <a:xfrm>
            <a:off x="1422398" y="5475475"/>
            <a:ext cx="9347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algn="ctr" eaLnBrk="1" hangingPunct="1">
              <a:spcBef>
                <a:spcPct val="50000"/>
              </a:spcBef>
            </a:pPr>
            <a:r>
              <a:rPr lang="en-US" sz="2400" dirty="0">
                <a:latin typeface="+mn-lt"/>
              </a:rPr>
              <a:t>How many pigments are used here?</a:t>
            </a:r>
          </a:p>
        </p:txBody>
      </p:sp>
      <p:sp>
        <p:nvSpPr>
          <p:cNvPr id="8" name="TextBox 7">
            <a:extLst>
              <a:ext uri="{FF2B5EF4-FFF2-40B4-BE49-F238E27FC236}">
                <a16:creationId xmlns:a16="http://schemas.microsoft.com/office/drawing/2014/main" id="{CACF31EF-1FA4-7D4D-9085-985439B6E0A2}"/>
              </a:ext>
            </a:extLst>
          </p:cNvPr>
          <p:cNvSpPr txBox="1"/>
          <p:nvPr/>
        </p:nvSpPr>
        <p:spPr>
          <a:xfrm>
            <a:off x="6414008" y="6492550"/>
            <a:ext cx="5777992" cy="276999"/>
          </a:xfrm>
          <a:prstGeom prst="rect">
            <a:avLst/>
          </a:prstGeom>
          <a:noFill/>
        </p:spPr>
        <p:txBody>
          <a:bodyPr wrap="none" rtlCol="0">
            <a:spAutoFit/>
          </a:bodyPr>
          <a:lstStyle/>
          <a:p>
            <a:r>
              <a:rPr lang="en-US" sz="1200" dirty="0">
                <a:solidFill>
                  <a:schemeClr val="bg1">
                    <a:lumMod val="50000"/>
                  </a:schemeClr>
                </a:solidFill>
              </a:rPr>
              <a:t>Image: https://</a:t>
            </a:r>
            <a:r>
              <a:rPr lang="en-US" sz="1200" dirty="0" err="1">
                <a:solidFill>
                  <a:schemeClr val="bg1">
                    <a:lumMod val="50000"/>
                  </a:schemeClr>
                </a:solidFill>
              </a:rPr>
              <a:t>commons.wikimedia.org</a:t>
            </a:r>
            <a:r>
              <a:rPr lang="en-US" sz="1200" dirty="0">
                <a:solidFill>
                  <a:schemeClr val="bg1">
                    <a:lumMod val="50000"/>
                  </a:schemeClr>
                </a:solidFill>
              </a:rPr>
              <a:t>/wiki/</a:t>
            </a:r>
            <a:r>
              <a:rPr lang="en-US" sz="1200" dirty="0" err="1">
                <a:solidFill>
                  <a:schemeClr val="bg1">
                    <a:lumMod val="50000"/>
                  </a:schemeClr>
                </a:solidFill>
              </a:rPr>
              <a:t>File:Guatemalan_Textiles</a:t>
            </a:r>
            <a:r>
              <a:rPr lang="en-US" sz="1200" dirty="0">
                <a:solidFill>
                  <a:schemeClr val="bg1">
                    <a:lumMod val="50000"/>
                  </a:schemeClr>
                </a:solidFill>
              </a:rPr>
              <a:t>_(3747219020).jpg</a:t>
            </a:r>
          </a:p>
        </p:txBody>
      </p:sp>
      <p:sp>
        <p:nvSpPr>
          <p:cNvPr id="2" name="Title 1">
            <a:extLst>
              <a:ext uri="{FF2B5EF4-FFF2-40B4-BE49-F238E27FC236}">
                <a16:creationId xmlns:a16="http://schemas.microsoft.com/office/drawing/2014/main" id="{51A3173C-43F0-5740-99B2-37BA9B92BE9D}"/>
              </a:ext>
            </a:extLst>
          </p:cNvPr>
          <p:cNvSpPr>
            <a:spLocks noGrp="1"/>
          </p:cNvSpPr>
          <p:nvPr>
            <p:ph type="title"/>
          </p:nvPr>
        </p:nvSpPr>
        <p:spPr>
          <a:xfrm>
            <a:off x="838199" y="226950"/>
            <a:ext cx="10515600" cy="1325563"/>
          </a:xfrm>
        </p:spPr>
        <p:txBody>
          <a:bodyPr>
            <a:normAutofit/>
          </a:bodyPr>
          <a:lstStyle/>
          <a:p>
            <a:r>
              <a:rPr lang="en-US" dirty="0">
                <a:ea typeface="ＭＳ Ｐゴシック" charset="0"/>
                <a:cs typeface="ＭＳ Ｐゴシック" charset="0"/>
              </a:rPr>
              <a:t>Textiles</a:t>
            </a:r>
            <a:endParaRPr lang="en-US" dirty="0"/>
          </a:p>
        </p:txBody>
      </p:sp>
      <p:pic>
        <p:nvPicPr>
          <p:cNvPr id="43010" name="Picture 2" descr="File:Guatemalan Textiles (3747219020).jpg">
            <a:extLst>
              <a:ext uri="{FF2B5EF4-FFF2-40B4-BE49-F238E27FC236}">
                <a16:creationId xmlns:a16="http://schemas.microsoft.com/office/drawing/2014/main" id="{D2267346-952F-B949-910D-28AA25D7FAD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6112" y="1610253"/>
            <a:ext cx="5779771" cy="3865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8877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6775328" y="1730295"/>
            <a:ext cx="5416672" cy="452431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eaLnBrk="1" hangingPunct="1"/>
            <a:r>
              <a:rPr lang="en-US" sz="2400" b="1" dirty="0">
                <a:latin typeface="+mn-lt"/>
              </a:rPr>
              <a:t>The textiles sector uses thousands of chemicals:</a:t>
            </a:r>
          </a:p>
          <a:p>
            <a:pPr marL="342900" indent="-342900" eaLnBrk="1" hangingPunct="1">
              <a:buFont typeface="Arial" panose="020B0604020202020204" pitchFamily="34" charset="0"/>
              <a:buChar char="•"/>
            </a:pPr>
            <a:r>
              <a:rPr lang="en-US" sz="2400" dirty="0">
                <a:latin typeface="+mn-lt"/>
              </a:rPr>
              <a:t>Enzymes for textile processing</a:t>
            </a:r>
          </a:p>
          <a:p>
            <a:pPr marL="342900" indent="-342900" eaLnBrk="1" hangingPunct="1">
              <a:buFont typeface="Arial" panose="020B0604020202020204" pitchFamily="34" charset="0"/>
              <a:buChar char="•"/>
            </a:pPr>
            <a:r>
              <a:rPr lang="en-US" sz="2400" dirty="0">
                <a:latin typeface="+mn-lt"/>
              </a:rPr>
              <a:t>Chemicals for finishing textiles</a:t>
            </a:r>
          </a:p>
          <a:p>
            <a:pPr marL="342900" indent="-342900" eaLnBrk="1" hangingPunct="1">
              <a:buFont typeface="Arial" panose="020B0604020202020204" pitchFamily="34" charset="0"/>
              <a:buChar char="•"/>
            </a:pPr>
            <a:r>
              <a:rPr lang="en-US" sz="2400" dirty="0">
                <a:latin typeface="+mn-lt"/>
              </a:rPr>
              <a:t>Pre-treatment chemicals</a:t>
            </a:r>
          </a:p>
          <a:p>
            <a:pPr marL="342900" indent="-342900" eaLnBrk="1" hangingPunct="1">
              <a:buFont typeface="Arial" panose="020B0604020202020204" pitchFamily="34" charset="0"/>
              <a:buChar char="•"/>
            </a:pPr>
            <a:r>
              <a:rPr lang="en-US" sz="2400" dirty="0">
                <a:latin typeface="+mn-lt"/>
              </a:rPr>
              <a:t>Coating chemicals</a:t>
            </a:r>
          </a:p>
          <a:p>
            <a:pPr marL="342900" indent="-342900" eaLnBrk="1" hangingPunct="1">
              <a:buFont typeface="Arial" panose="020B0604020202020204" pitchFamily="34" charset="0"/>
              <a:buChar char="•"/>
            </a:pPr>
            <a:r>
              <a:rPr lang="en-US" sz="2400" dirty="0">
                <a:latin typeface="+mn-lt"/>
              </a:rPr>
              <a:t>Pigments</a:t>
            </a:r>
          </a:p>
          <a:p>
            <a:pPr marL="342900" indent="-342900" eaLnBrk="1" hangingPunct="1">
              <a:buFont typeface="Arial" panose="020B0604020202020204" pitchFamily="34" charset="0"/>
              <a:buChar char="•"/>
            </a:pPr>
            <a:r>
              <a:rPr lang="en-US" sz="2400" dirty="0">
                <a:latin typeface="+mn-lt"/>
              </a:rPr>
              <a:t>Polymers</a:t>
            </a:r>
          </a:p>
          <a:p>
            <a:pPr marL="342900" indent="-342900" eaLnBrk="1" hangingPunct="1">
              <a:buFont typeface="Arial" panose="020B0604020202020204" pitchFamily="34" charset="0"/>
              <a:buChar char="•"/>
            </a:pPr>
            <a:r>
              <a:rPr lang="en-US" sz="2400" dirty="0">
                <a:latin typeface="+mn-lt"/>
              </a:rPr>
              <a:t>Dyes and dying agents</a:t>
            </a:r>
          </a:p>
          <a:p>
            <a:pPr marL="342900" indent="-342900" eaLnBrk="1" hangingPunct="1">
              <a:buFont typeface="Arial" panose="020B0604020202020204" pitchFamily="34" charset="0"/>
              <a:buChar char="•"/>
            </a:pPr>
            <a:r>
              <a:rPr lang="en-US" sz="2400" dirty="0">
                <a:latin typeface="+mn-lt"/>
              </a:rPr>
              <a:t>Colorants</a:t>
            </a:r>
          </a:p>
          <a:p>
            <a:pPr marL="342900" indent="-342900" eaLnBrk="1" hangingPunct="1">
              <a:buFont typeface="Arial" panose="020B0604020202020204" pitchFamily="34" charset="0"/>
              <a:buChar char="•"/>
            </a:pPr>
            <a:endParaRPr lang="en-US" sz="2400" dirty="0">
              <a:latin typeface="+mn-lt"/>
            </a:endParaRPr>
          </a:p>
          <a:p>
            <a:pPr eaLnBrk="1" hangingPunct="1"/>
            <a:r>
              <a:rPr lang="en-US" sz="2400" dirty="0">
                <a:latin typeface="+mn-lt"/>
              </a:rPr>
              <a:t>Many of them are toxic.</a:t>
            </a:r>
          </a:p>
        </p:txBody>
      </p:sp>
      <p:sp>
        <p:nvSpPr>
          <p:cNvPr id="2" name="Title 1">
            <a:extLst>
              <a:ext uri="{FF2B5EF4-FFF2-40B4-BE49-F238E27FC236}">
                <a16:creationId xmlns:a16="http://schemas.microsoft.com/office/drawing/2014/main" id="{15C562B7-674F-A348-B33C-0D7B38D6FD11}"/>
              </a:ext>
            </a:extLst>
          </p:cNvPr>
          <p:cNvSpPr>
            <a:spLocks noGrp="1"/>
          </p:cNvSpPr>
          <p:nvPr>
            <p:ph type="title"/>
          </p:nvPr>
        </p:nvSpPr>
        <p:spPr>
          <a:xfrm>
            <a:off x="838200" y="175127"/>
            <a:ext cx="4529447" cy="1325563"/>
          </a:xfrm>
        </p:spPr>
        <p:txBody>
          <a:bodyPr>
            <a:normAutofit/>
          </a:bodyPr>
          <a:lstStyle/>
          <a:p>
            <a:r>
              <a:rPr lang="en-US" dirty="0">
                <a:ea typeface="ＭＳ Ｐゴシック" charset="0"/>
                <a:cs typeface="ＭＳ Ｐゴシック" charset="0"/>
              </a:rPr>
              <a:t>Textiles</a:t>
            </a:r>
            <a:endParaRPr lang="en-US" dirty="0"/>
          </a:p>
        </p:txBody>
      </p:sp>
      <p:pic>
        <p:nvPicPr>
          <p:cNvPr id="6" name="Picture 2" descr="File:Guatemalan Textiles (3747219020).jpg">
            <a:extLst>
              <a:ext uri="{FF2B5EF4-FFF2-40B4-BE49-F238E27FC236}">
                <a16:creationId xmlns:a16="http://schemas.microsoft.com/office/drawing/2014/main" id="{CB9EFE9A-8D07-B545-A9A3-83350A4BCD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7024" y="1829709"/>
            <a:ext cx="5779771" cy="3865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7430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9" descr="Picture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98257" y="1571231"/>
            <a:ext cx="5837022" cy="1985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3" name="Picture 8" descr="Picture 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42479" y="4381905"/>
            <a:ext cx="5892800" cy="1783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5" name="Picture 7" descr="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6721" y="3165522"/>
            <a:ext cx="5892800" cy="188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6" name="TextBox 1"/>
          <p:cNvSpPr txBox="1">
            <a:spLocks noChangeArrowheads="1"/>
          </p:cNvSpPr>
          <p:nvPr/>
        </p:nvSpPr>
        <p:spPr bwMode="auto">
          <a:xfrm>
            <a:off x="8183736" y="4712371"/>
            <a:ext cx="289278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dirty="0">
                <a:solidFill>
                  <a:schemeClr val="bg1"/>
                </a:solidFill>
                <a:latin typeface="+mn-lt"/>
              </a:rPr>
              <a:t>Blue </a:t>
            </a:r>
            <a:r>
              <a:rPr lang="en-US" sz="1800" dirty="0" err="1">
                <a:solidFill>
                  <a:schemeClr val="bg1"/>
                </a:solidFill>
                <a:latin typeface="+mn-lt"/>
              </a:rPr>
              <a:t>Morpho</a:t>
            </a:r>
            <a:r>
              <a:rPr lang="en-US" sz="1800" dirty="0">
                <a:solidFill>
                  <a:schemeClr val="bg1"/>
                </a:solidFill>
                <a:latin typeface="+mn-lt"/>
              </a:rPr>
              <a:t> butterfly scales</a:t>
            </a:r>
          </a:p>
        </p:txBody>
      </p:sp>
      <p:sp>
        <p:nvSpPr>
          <p:cNvPr id="40967" name="Rectangle 3"/>
          <p:cNvSpPr>
            <a:spLocks noChangeArrowheads="1"/>
          </p:cNvSpPr>
          <p:nvPr/>
        </p:nvSpPr>
        <p:spPr bwMode="auto">
          <a:xfrm>
            <a:off x="1051368" y="5209027"/>
            <a:ext cx="36633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dirty="0">
                <a:cs typeface="Arial" charset="0"/>
              </a:rPr>
              <a:t>IMOD = </a:t>
            </a:r>
            <a:r>
              <a:rPr lang="en-US" dirty="0" err="1">
                <a:cs typeface="Arial" charset="0"/>
              </a:rPr>
              <a:t>InterferometricMODulation</a:t>
            </a:r>
            <a:endParaRPr lang="en-US" dirty="0">
              <a:cs typeface="Arial" charset="0"/>
            </a:endParaRPr>
          </a:p>
        </p:txBody>
      </p:sp>
      <p:sp>
        <p:nvSpPr>
          <p:cNvPr id="40968" name="Rectangle 9"/>
          <p:cNvSpPr>
            <a:spLocks noChangeArrowheads="1"/>
          </p:cNvSpPr>
          <p:nvPr/>
        </p:nvSpPr>
        <p:spPr bwMode="auto">
          <a:xfrm>
            <a:off x="675350" y="1522933"/>
            <a:ext cx="5004279"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sz="2400" dirty="0">
                <a:cs typeface="Arial" charset="0"/>
              </a:rPr>
              <a:t>MEMS-based innovation that is </a:t>
            </a:r>
            <a:r>
              <a:rPr lang="en-US" sz="2400" i="1" dirty="0" err="1">
                <a:cs typeface="Arial" charset="0"/>
              </a:rPr>
              <a:t>bistable</a:t>
            </a:r>
            <a:r>
              <a:rPr lang="en-US" sz="2400" dirty="0">
                <a:cs typeface="Arial" charset="0"/>
              </a:rPr>
              <a:t> (low power consumption) and </a:t>
            </a:r>
            <a:r>
              <a:rPr lang="en-US" sz="2400" i="1" dirty="0">
                <a:cs typeface="Arial" charset="0"/>
              </a:rPr>
              <a:t>highly reflective</a:t>
            </a:r>
            <a:r>
              <a:rPr lang="en-US" sz="2400" dirty="0">
                <a:cs typeface="Arial" charset="0"/>
              </a:rPr>
              <a:t> (display can be see in direct sunlight).</a:t>
            </a:r>
          </a:p>
        </p:txBody>
      </p:sp>
      <p:sp>
        <p:nvSpPr>
          <p:cNvPr id="12" name="TextBox 11">
            <a:extLst>
              <a:ext uri="{FF2B5EF4-FFF2-40B4-BE49-F238E27FC236}">
                <a16:creationId xmlns:a16="http://schemas.microsoft.com/office/drawing/2014/main" id="{162E4010-7151-5042-8731-EB25E0A05FA9}"/>
              </a:ext>
            </a:extLst>
          </p:cNvPr>
          <p:cNvSpPr txBox="1"/>
          <p:nvPr/>
        </p:nvSpPr>
        <p:spPr>
          <a:xfrm>
            <a:off x="10127294" y="6325982"/>
            <a:ext cx="141705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mirasol</a:t>
            </a:r>
            <a:r>
              <a:rPr lang="en-US" sz="1400" baseline="30000" dirty="0" err="1">
                <a:solidFill>
                  <a:schemeClr val="bg1">
                    <a:lumMod val="50000"/>
                  </a:schemeClr>
                </a:solidFill>
              </a:rPr>
              <a:t>TM</a:t>
            </a:r>
            <a:endParaRPr lang="en-US" sz="1400" dirty="0">
              <a:solidFill>
                <a:schemeClr val="bg1">
                  <a:lumMod val="50000"/>
                </a:schemeClr>
              </a:solidFill>
            </a:endParaRPr>
          </a:p>
        </p:txBody>
      </p:sp>
      <p:sp>
        <p:nvSpPr>
          <p:cNvPr id="2" name="Title 1">
            <a:extLst>
              <a:ext uri="{FF2B5EF4-FFF2-40B4-BE49-F238E27FC236}">
                <a16:creationId xmlns:a16="http://schemas.microsoft.com/office/drawing/2014/main" id="{1961CEB9-38B8-DC46-B2F1-3AB5BFF3C4EA}"/>
              </a:ext>
            </a:extLst>
          </p:cNvPr>
          <p:cNvSpPr>
            <a:spLocks noGrp="1"/>
          </p:cNvSpPr>
          <p:nvPr>
            <p:ph type="title"/>
          </p:nvPr>
        </p:nvSpPr>
        <p:spPr>
          <a:xfrm>
            <a:off x="838200" y="175127"/>
            <a:ext cx="10515600" cy="1325563"/>
          </a:xfrm>
        </p:spPr>
        <p:txBody>
          <a:bodyPr/>
          <a:lstStyle/>
          <a:p>
            <a:r>
              <a:rPr lang="en-US" dirty="0"/>
              <a:t>Display Technology</a:t>
            </a:r>
          </a:p>
        </p:txBody>
      </p:sp>
    </p:spTree>
    <p:extLst>
      <p:ext uri="{BB962C8B-B14F-4D97-AF65-F5344CB8AC3E}">
        <p14:creationId xmlns:p14="http://schemas.microsoft.com/office/powerpoint/2010/main" val="5551424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6" descr="Picture 2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343"/>
          <a:stretch/>
        </p:blipFill>
        <p:spPr bwMode="auto">
          <a:xfrm>
            <a:off x="5869859" y="1473642"/>
            <a:ext cx="4641766" cy="2556598"/>
          </a:xfrm>
          <a:prstGeom prst="rect">
            <a:avLst/>
          </a:prstGeom>
          <a:noFill/>
          <a:ln w="57150">
            <a:solidFill>
              <a:srgbClr val="00728A"/>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Picture 7" descr="Picture 2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869858" y="3848431"/>
            <a:ext cx="4641767" cy="2465687"/>
          </a:xfrm>
          <a:prstGeom prst="rect">
            <a:avLst/>
          </a:prstGeom>
          <a:noFill/>
          <a:ln w="60325">
            <a:solidFill>
              <a:srgbClr val="00728A"/>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3" name="TextBox 1"/>
          <p:cNvSpPr txBox="1">
            <a:spLocks noChangeArrowheads="1"/>
          </p:cNvSpPr>
          <p:nvPr/>
        </p:nvSpPr>
        <p:spPr bwMode="auto">
          <a:xfrm>
            <a:off x="8290524" y="1473642"/>
            <a:ext cx="232290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dirty="0">
                <a:solidFill>
                  <a:srgbClr val="FFFFFF"/>
                </a:solidFill>
                <a:latin typeface="+mn-lt"/>
              </a:rPr>
              <a:t>Teijin Limited of Japan</a:t>
            </a:r>
          </a:p>
        </p:txBody>
      </p:sp>
      <p:sp>
        <p:nvSpPr>
          <p:cNvPr id="40966" name="TextBox 2"/>
          <p:cNvSpPr txBox="1">
            <a:spLocks noChangeArrowheads="1"/>
          </p:cNvSpPr>
          <p:nvPr/>
        </p:nvSpPr>
        <p:spPr bwMode="auto">
          <a:xfrm>
            <a:off x="838201" y="1786309"/>
            <a:ext cx="4576638" cy="2908489"/>
          </a:xfrm>
          <a:prstGeom prst="rect">
            <a:avLst/>
          </a:prstGeom>
          <a:noFill/>
          <a:ln>
            <a:noFill/>
          </a:ln>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2400" b="1" dirty="0" err="1">
                <a:latin typeface="+mn-lt"/>
                <a:cs typeface="Baskerville Old Face" charset="0"/>
              </a:rPr>
              <a:t>Morphotex</a:t>
            </a:r>
            <a:r>
              <a:rPr lang="en-US" sz="2400" b="1" dirty="0">
                <a:latin typeface="+mn-lt"/>
                <a:cs typeface="Baskerville Old Face" charset="0"/>
              </a:rPr>
              <a:t> Fibers</a:t>
            </a:r>
          </a:p>
          <a:p>
            <a:pPr marL="274320" indent="-274320" eaLnBrk="1" hangingPunct="1">
              <a:spcBef>
                <a:spcPts val="600"/>
              </a:spcBef>
              <a:buFontTx/>
              <a:buChar char="•"/>
            </a:pPr>
            <a:r>
              <a:rPr lang="en-US" sz="2400" dirty="0">
                <a:latin typeface="+mn-lt"/>
                <a:cs typeface="Baskerville Old Face" charset="0"/>
              </a:rPr>
              <a:t>No dyes or pigments</a:t>
            </a:r>
          </a:p>
          <a:p>
            <a:pPr marL="274320" indent="-274320" eaLnBrk="1" hangingPunct="1">
              <a:spcBef>
                <a:spcPts val="600"/>
              </a:spcBef>
              <a:buFontTx/>
              <a:buChar char="•"/>
            </a:pPr>
            <a:r>
              <a:rPr lang="en-US" sz="2400" dirty="0">
                <a:latin typeface="+mn-lt"/>
                <a:cs typeface="Baskerville Old Face" charset="0"/>
              </a:rPr>
              <a:t>Color based on varying thickness and structure of fibers</a:t>
            </a:r>
          </a:p>
          <a:p>
            <a:pPr marL="274320" indent="-274320" eaLnBrk="1" hangingPunct="1">
              <a:spcBef>
                <a:spcPts val="600"/>
              </a:spcBef>
              <a:buFontTx/>
              <a:buChar char="•"/>
            </a:pPr>
            <a:r>
              <a:rPr lang="en-US" sz="2400" dirty="0">
                <a:latin typeface="+mn-lt"/>
                <a:cs typeface="Baskerville Old Face" charset="0"/>
              </a:rPr>
              <a:t>Reduced energy consumption and chemical release by eliminating dye processes</a:t>
            </a:r>
          </a:p>
        </p:txBody>
      </p:sp>
      <p:sp>
        <p:nvSpPr>
          <p:cNvPr id="2" name="Title 1">
            <a:extLst>
              <a:ext uri="{FF2B5EF4-FFF2-40B4-BE49-F238E27FC236}">
                <a16:creationId xmlns:a16="http://schemas.microsoft.com/office/drawing/2014/main" id="{CFAC1D97-B4E1-AC48-99B9-A392280F5D9C}"/>
              </a:ext>
            </a:extLst>
          </p:cNvPr>
          <p:cNvSpPr>
            <a:spLocks noGrp="1"/>
          </p:cNvSpPr>
          <p:nvPr>
            <p:ph type="title"/>
          </p:nvPr>
        </p:nvSpPr>
        <p:spPr/>
        <p:txBody>
          <a:bodyPr>
            <a:normAutofit/>
          </a:bodyPr>
          <a:lstStyle/>
          <a:p>
            <a:r>
              <a:rPr lang="en-US" sz="3600" dirty="0">
                <a:ea typeface="ＭＳ Ｐゴシック" charset="0"/>
                <a:cs typeface="ＭＳ Ｐゴシック" charset="0"/>
              </a:rPr>
              <a:t>Structural Color</a:t>
            </a:r>
            <a:endParaRPr lang="en-US" dirty="0">
              <a:latin typeface="+mn-lt"/>
            </a:endParaRPr>
          </a:p>
        </p:txBody>
      </p:sp>
      <p:sp>
        <p:nvSpPr>
          <p:cNvPr id="8" name="TextBox 7">
            <a:extLst>
              <a:ext uri="{FF2B5EF4-FFF2-40B4-BE49-F238E27FC236}">
                <a16:creationId xmlns:a16="http://schemas.microsoft.com/office/drawing/2014/main" id="{9DF76D52-4184-4FC2-9C0B-FE481A87F137}"/>
              </a:ext>
            </a:extLst>
          </p:cNvPr>
          <p:cNvSpPr txBox="1"/>
          <p:nvPr/>
        </p:nvSpPr>
        <p:spPr>
          <a:xfrm>
            <a:off x="10352695" y="6443333"/>
            <a:ext cx="1443921"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asknature</a:t>
            </a:r>
            <a:endParaRPr lang="en-US" sz="1400" dirty="0">
              <a:solidFill>
                <a:schemeClr val="bg1">
                  <a:lumMod val="50000"/>
                </a:schemeClr>
              </a:solidFill>
            </a:endParaRPr>
          </a:p>
        </p:txBody>
      </p:sp>
      <p:sp>
        <p:nvSpPr>
          <p:cNvPr id="9" name="TextBox 8">
            <a:extLst>
              <a:ext uri="{FF2B5EF4-FFF2-40B4-BE49-F238E27FC236}">
                <a16:creationId xmlns:a16="http://schemas.microsoft.com/office/drawing/2014/main" id="{0E572D35-29CD-4DFC-B62D-B2BC08DD7A43}"/>
              </a:ext>
            </a:extLst>
          </p:cNvPr>
          <p:cNvSpPr txBox="1"/>
          <p:nvPr/>
        </p:nvSpPr>
        <p:spPr>
          <a:xfrm>
            <a:off x="7953373" y="6443333"/>
            <a:ext cx="2300630" cy="307777"/>
          </a:xfrm>
          <a:prstGeom prst="rect">
            <a:avLst/>
          </a:prstGeom>
          <a:noFill/>
        </p:spPr>
        <p:txBody>
          <a:bodyPr wrap="none" rtlCol="0">
            <a:spAutoFit/>
          </a:bodyPr>
          <a:lstStyle/>
          <a:p>
            <a:r>
              <a:rPr lang="en-US" sz="1400" dirty="0">
                <a:solidFill>
                  <a:schemeClr val="bg1">
                    <a:lumMod val="50000"/>
                  </a:schemeClr>
                </a:solidFill>
              </a:rPr>
              <a:t>Image: Professor Greg Parker</a:t>
            </a:r>
          </a:p>
        </p:txBody>
      </p:sp>
    </p:spTree>
    <p:extLst>
      <p:ext uri="{BB962C8B-B14F-4D97-AF65-F5344CB8AC3E}">
        <p14:creationId xmlns:p14="http://schemas.microsoft.com/office/powerpoint/2010/main" val="12903504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9" descr="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579603"/>
            <a:ext cx="4895970" cy="2852550"/>
          </a:xfrm>
          <a:prstGeom prst="rect">
            <a:avLst/>
          </a:prstGeom>
          <a:noFill/>
          <a:ln w="57150">
            <a:solidFill>
              <a:srgbClr val="0673AA"/>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36" name="Picture 8" descr="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2920188"/>
            <a:ext cx="5384800" cy="3436938"/>
          </a:xfrm>
          <a:prstGeom prst="rect">
            <a:avLst/>
          </a:prstGeom>
          <a:noFill/>
          <a:ln w="57150">
            <a:solidFill>
              <a:srgbClr val="0673AA"/>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1" name="Rectangle 1"/>
          <p:cNvSpPr>
            <a:spLocks noChangeArrowheads="1"/>
          </p:cNvSpPr>
          <p:nvPr/>
        </p:nvSpPr>
        <p:spPr bwMode="auto">
          <a:xfrm>
            <a:off x="799638" y="4638657"/>
            <a:ext cx="497309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457200" eaLnBrk="1" hangingPunct="1">
              <a:spcBef>
                <a:spcPct val="50000"/>
              </a:spcBef>
            </a:pPr>
            <a:r>
              <a:rPr lang="en-US" sz="2400" dirty="0" err="1">
                <a:cs typeface="Arial" charset="0"/>
              </a:rPr>
              <a:t>Eastgate</a:t>
            </a:r>
            <a:r>
              <a:rPr lang="en-US" sz="2400" dirty="0">
                <a:cs typeface="Arial" charset="0"/>
              </a:rPr>
              <a:t> Building in Harare, Zimbabwe</a:t>
            </a:r>
          </a:p>
        </p:txBody>
      </p:sp>
      <p:sp>
        <p:nvSpPr>
          <p:cNvPr id="45062" name="Rectangle 2"/>
          <p:cNvSpPr>
            <a:spLocks noChangeArrowheads="1"/>
          </p:cNvSpPr>
          <p:nvPr/>
        </p:nvSpPr>
        <p:spPr bwMode="auto">
          <a:xfrm>
            <a:off x="6096000" y="1946219"/>
            <a:ext cx="5384800" cy="1154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457200" eaLnBrk="1" hangingPunct="1">
              <a:spcBef>
                <a:spcPct val="50000"/>
              </a:spcBef>
            </a:pPr>
            <a:r>
              <a:rPr lang="en-US" sz="2400" dirty="0">
                <a:cs typeface="Arial" charset="0"/>
              </a:rPr>
              <a:t>90% less energy for ventilation than a comparable conventional building</a:t>
            </a:r>
          </a:p>
          <a:p>
            <a:pPr algn="ctr" defTabSz="457200" eaLnBrk="1" hangingPunct="1"/>
            <a:endParaRPr lang="en-US" sz="2100" dirty="0">
              <a:cs typeface="Arial" charset="0"/>
            </a:endParaRPr>
          </a:p>
        </p:txBody>
      </p:sp>
      <p:sp>
        <p:nvSpPr>
          <p:cNvPr id="11" name="TextBox 10">
            <a:extLst>
              <a:ext uri="{FF2B5EF4-FFF2-40B4-BE49-F238E27FC236}">
                <a16:creationId xmlns:a16="http://schemas.microsoft.com/office/drawing/2014/main" id="{18D71C4B-82A5-1A4B-9BDE-4C981ECBE86B}"/>
              </a:ext>
            </a:extLst>
          </p:cNvPr>
          <p:cNvSpPr txBox="1"/>
          <p:nvPr/>
        </p:nvSpPr>
        <p:spPr>
          <a:xfrm>
            <a:off x="9142478" y="6500414"/>
            <a:ext cx="2884059"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www.morpho-biomimicry.be</a:t>
            </a:r>
            <a:r>
              <a:rPr lang="en-US" sz="1400" dirty="0">
                <a:solidFill>
                  <a:schemeClr val="bg1">
                    <a:lumMod val="50000"/>
                  </a:schemeClr>
                </a:solidFill>
              </a:rPr>
              <a:t>/</a:t>
            </a:r>
          </a:p>
        </p:txBody>
      </p:sp>
      <p:sp>
        <p:nvSpPr>
          <p:cNvPr id="2" name="Title 1">
            <a:extLst>
              <a:ext uri="{FF2B5EF4-FFF2-40B4-BE49-F238E27FC236}">
                <a16:creationId xmlns:a16="http://schemas.microsoft.com/office/drawing/2014/main" id="{861FD3F4-6133-3746-8DD4-778822F47A28}"/>
              </a:ext>
            </a:extLst>
          </p:cNvPr>
          <p:cNvSpPr>
            <a:spLocks noGrp="1"/>
          </p:cNvSpPr>
          <p:nvPr>
            <p:ph type="title"/>
          </p:nvPr>
        </p:nvSpPr>
        <p:spPr/>
        <p:txBody>
          <a:bodyPr/>
          <a:lstStyle/>
          <a:p>
            <a:r>
              <a:rPr lang="en-US" dirty="0"/>
              <a:t>Architecture</a:t>
            </a:r>
          </a:p>
        </p:txBody>
      </p:sp>
    </p:spTree>
    <p:extLst>
      <p:ext uri="{BB962C8B-B14F-4D97-AF65-F5344CB8AC3E}">
        <p14:creationId xmlns:p14="http://schemas.microsoft.com/office/powerpoint/2010/main" val="6113164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4"/>
          <p:cNvSpPr txBox="1">
            <a:spLocks noChangeArrowheads="1"/>
          </p:cNvSpPr>
          <p:nvPr/>
        </p:nvSpPr>
        <p:spPr bwMode="auto">
          <a:xfrm>
            <a:off x="5994400" y="2024064"/>
            <a:ext cx="56896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eaLnBrk="1" hangingPunct="1">
              <a:spcBef>
                <a:spcPct val="50000"/>
              </a:spcBef>
            </a:pPr>
            <a:endParaRPr lang="en-US" sz="1600">
              <a:latin typeface="Calibri" charset="0"/>
            </a:endParaRPr>
          </a:p>
          <a:p>
            <a:pPr eaLnBrk="1" hangingPunct="1">
              <a:spcBef>
                <a:spcPct val="50000"/>
              </a:spcBef>
            </a:pPr>
            <a:endParaRPr lang="en-US" sz="1600">
              <a:latin typeface="Calibri" charset="0"/>
            </a:endParaRPr>
          </a:p>
        </p:txBody>
      </p:sp>
      <p:pic>
        <p:nvPicPr>
          <p:cNvPr id="2" name="Picture 1">
            <a:extLst>
              <a:ext uri="{FF2B5EF4-FFF2-40B4-BE49-F238E27FC236}">
                <a16:creationId xmlns:a16="http://schemas.microsoft.com/office/drawing/2014/main" id="{895194D8-D7C9-684B-9136-191A90664F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8548" y="1702631"/>
            <a:ext cx="3357693" cy="4509723"/>
          </a:xfrm>
          <a:prstGeom prst="rect">
            <a:avLst/>
          </a:prstGeom>
          <a:ln w="57150">
            <a:solidFill>
              <a:srgbClr val="0673AA"/>
            </a:solidFill>
          </a:ln>
        </p:spPr>
      </p:pic>
      <p:pic>
        <p:nvPicPr>
          <p:cNvPr id="3" name="Picture 2">
            <a:extLst>
              <a:ext uri="{FF2B5EF4-FFF2-40B4-BE49-F238E27FC236}">
                <a16:creationId xmlns:a16="http://schemas.microsoft.com/office/drawing/2014/main" id="{96FD0580-DB47-8F44-B0CE-D7F21E79334B}"/>
              </a:ext>
            </a:extLst>
          </p:cNvPr>
          <p:cNvPicPr>
            <a:picLocks noChangeAspect="1"/>
          </p:cNvPicPr>
          <p:nvPr/>
        </p:nvPicPr>
        <p:blipFill>
          <a:blip r:embed="rId4"/>
          <a:stretch>
            <a:fillRect/>
          </a:stretch>
        </p:blipFill>
        <p:spPr>
          <a:xfrm>
            <a:off x="5590690" y="1816346"/>
            <a:ext cx="5564990" cy="4173743"/>
          </a:xfrm>
          <a:prstGeom prst="rect">
            <a:avLst/>
          </a:prstGeom>
          <a:ln w="63500">
            <a:solidFill>
              <a:srgbClr val="0673AA"/>
            </a:solidFill>
          </a:ln>
        </p:spPr>
      </p:pic>
      <p:sp>
        <p:nvSpPr>
          <p:cNvPr id="108550" name="Rectangle 1"/>
          <p:cNvSpPr>
            <a:spLocks noChangeArrowheads="1"/>
          </p:cNvSpPr>
          <p:nvPr/>
        </p:nvSpPr>
        <p:spPr bwMode="auto">
          <a:xfrm>
            <a:off x="9892514" y="5565893"/>
            <a:ext cx="12631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dirty="0">
                <a:solidFill>
                  <a:srgbClr val="FFFFFF"/>
                </a:solidFill>
                <a:cs typeface="Arial" charset="0"/>
              </a:rPr>
              <a:t>Sea Sponge</a:t>
            </a:r>
          </a:p>
        </p:txBody>
      </p:sp>
      <p:sp>
        <p:nvSpPr>
          <p:cNvPr id="11" name="TextBox 10">
            <a:extLst>
              <a:ext uri="{FF2B5EF4-FFF2-40B4-BE49-F238E27FC236}">
                <a16:creationId xmlns:a16="http://schemas.microsoft.com/office/drawing/2014/main" id="{4F9AFBB4-0B80-3A46-A752-ED743B9677EA}"/>
              </a:ext>
            </a:extLst>
          </p:cNvPr>
          <p:cNvSpPr txBox="1"/>
          <p:nvPr/>
        </p:nvSpPr>
        <p:spPr>
          <a:xfrm>
            <a:off x="10044855" y="6359574"/>
            <a:ext cx="178138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WikiCommons</a:t>
            </a:r>
            <a:endParaRPr lang="en-US" sz="1400" dirty="0">
              <a:solidFill>
                <a:schemeClr val="bg1">
                  <a:lumMod val="50000"/>
                </a:schemeClr>
              </a:solidFill>
            </a:endParaRPr>
          </a:p>
        </p:txBody>
      </p:sp>
      <p:sp>
        <p:nvSpPr>
          <p:cNvPr id="12" name="Title 1">
            <a:extLst>
              <a:ext uri="{FF2B5EF4-FFF2-40B4-BE49-F238E27FC236}">
                <a16:creationId xmlns:a16="http://schemas.microsoft.com/office/drawing/2014/main" id="{9326822D-1DAF-C94B-9EE8-2466541CEACA}"/>
              </a:ext>
            </a:extLst>
          </p:cNvPr>
          <p:cNvSpPr>
            <a:spLocks noGrp="1"/>
          </p:cNvSpPr>
          <p:nvPr>
            <p:ph type="title"/>
          </p:nvPr>
        </p:nvSpPr>
        <p:spPr/>
        <p:txBody>
          <a:bodyPr/>
          <a:lstStyle/>
          <a:p>
            <a:r>
              <a:rPr lang="en-US" dirty="0"/>
              <a:t>Architecture</a:t>
            </a:r>
          </a:p>
        </p:txBody>
      </p:sp>
    </p:spTree>
    <p:extLst>
      <p:ext uri="{BB962C8B-B14F-4D97-AF65-F5344CB8AC3E}">
        <p14:creationId xmlns:p14="http://schemas.microsoft.com/office/powerpoint/2010/main" val="25570583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706984-4333-8F49-9C04-80F60C9972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9093" y="1537222"/>
            <a:ext cx="4734635" cy="3156423"/>
          </a:xfrm>
          <a:prstGeom prst="rect">
            <a:avLst/>
          </a:prstGeom>
        </p:spPr>
      </p:pic>
      <p:pic>
        <p:nvPicPr>
          <p:cNvPr id="150534" name="Picture 6" descr="Picture 2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61993" y="3290612"/>
            <a:ext cx="4988560" cy="2806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5541" name="Group 3"/>
          <p:cNvGrpSpPr>
            <a:grpSpLocks/>
          </p:cNvGrpSpPr>
          <p:nvPr/>
        </p:nvGrpSpPr>
        <p:grpSpPr bwMode="auto">
          <a:xfrm>
            <a:off x="8493309" y="1162050"/>
            <a:ext cx="2980267" cy="4533900"/>
            <a:chOff x="6295161" y="990600"/>
            <a:chExt cx="2844800" cy="5676900"/>
          </a:xfrm>
        </p:grpSpPr>
        <p:pic>
          <p:nvPicPr>
            <p:cNvPr id="65542" name="Picture 2" descr="Screen shot 2012-03-21 at 4.43.27 PM.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295161" y="990600"/>
              <a:ext cx="2844800" cy="567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3" name="Picture 1" descr="Screen shot 2012-03-21 at 4.43.35 PM.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400800" y="6019800"/>
              <a:ext cx="1524000"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 name="TextBox 10">
            <a:extLst>
              <a:ext uri="{FF2B5EF4-FFF2-40B4-BE49-F238E27FC236}">
                <a16:creationId xmlns:a16="http://schemas.microsoft.com/office/drawing/2014/main" id="{BB359F49-FF55-7847-A925-5AD55385E4BF}"/>
              </a:ext>
            </a:extLst>
          </p:cNvPr>
          <p:cNvSpPr txBox="1"/>
          <p:nvPr/>
        </p:nvSpPr>
        <p:spPr>
          <a:xfrm>
            <a:off x="8774251" y="6492452"/>
            <a:ext cx="187320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Pixabay</a:t>
            </a:r>
            <a:r>
              <a:rPr lang="en-US" sz="1400" dirty="0">
                <a:solidFill>
                  <a:schemeClr val="bg1">
                    <a:lumMod val="50000"/>
                  </a:schemeClr>
                </a:solidFill>
              </a:rPr>
              <a:t>, Brinker</a:t>
            </a:r>
          </a:p>
        </p:txBody>
      </p:sp>
      <p:sp>
        <p:nvSpPr>
          <p:cNvPr id="3" name="Title 2">
            <a:extLst>
              <a:ext uri="{FF2B5EF4-FFF2-40B4-BE49-F238E27FC236}">
                <a16:creationId xmlns:a16="http://schemas.microsoft.com/office/drawing/2014/main" id="{12073CA7-1989-6844-AC65-2F592845A695}"/>
              </a:ext>
            </a:extLst>
          </p:cNvPr>
          <p:cNvSpPr>
            <a:spLocks noGrp="1"/>
          </p:cNvSpPr>
          <p:nvPr>
            <p:ph type="title"/>
          </p:nvPr>
        </p:nvSpPr>
        <p:spPr>
          <a:xfrm>
            <a:off x="829093" y="211659"/>
            <a:ext cx="10515600" cy="1325563"/>
          </a:xfrm>
        </p:spPr>
        <p:txBody>
          <a:bodyPr>
            <a:normAutofit/>
          </a:bodyPr>
          <a:lstStyle/>
          <a:p>
            <a:r>
              <a:rPr lang="en-US" dirty="0">
                <a:ea typeface="ＭＳ Ｐゴシック" charset="0"/>
                <a:cs typeface="ＭＳ Ｐゴシック" charset="0"/>
              </a:rPr>
              <a:t>Self-Healing Materials and Systems</a:t>
            </a:r>
            <a:endParaRPr lang="en-US" dirty="0"/>
          </a:p>
        </p:txBody>
      </p:sp>
    </p:spTree>
    <p:extLst>
      <p:ext uri="{BB962C8B-B14F-4D97-AF65-F5344CB8AC3E}">
        <p14:creationId xmlns:p14="http://schemas.microsoft.com/office/powerpoint/2010/main" val="19874454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6377" y="1421244"/>
            <a:ext cx="4380992" cy="4380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88"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338" y="1439532"/>
            <a:ext cx="5161420" cy="4175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072567" y="2156747"/>
            <a:ext cx="8046866" cy="3089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0" name="Picture 2" descr="Screen shot 2012-03-21 at 4.52.10 PM.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589520" y="6271119"/>
            <a:ext cx="4517813" cy="516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2">
            <a:extLst>
              <a:ext uri="{FF2B5EF4-FFF2-40B4-BE49-F238E27FC236}">
                <a16:creationId xmlns:a16="http://schemas.microsoft.com/office/drawing/2014/main" id="{EDC841C6-EEFF-0944-8BD4-9B2605644DF5}"/>
              </a:ext>
            </a:extLst>
          </p:cNvPr>
          <p:cNvSpPr>
            <a:spLocks noGrp="1"/>
          </p:cNvSpPr>
          <p:nvPr>
            <p:ph type="title"/>
          </p:nvPr>
        </p:nvSpPr>
        <p:spPr/>
        <p:txBody>
          <a:bodyPr/>
          <a:lstStyle/>
          <a:p>
            <a:r>
              <a:rPr lang="en-US" sz="3600" dirty="0">
                <a:ea typeface="ＭＳ Ｐゴシック" charset="0"/>
                <a:cs typeface="ＭＳ Ｐゴシック" charset="0"/>
              </a:rPr>
              <a:t>Self-Healing Materials and Systems</a:t>
            </a:r>
            <a:endParaRPr lang="en-US" dirty="0"/>
          </a:p>
        </p:txBody>
      </p:sp>
    </p:spTree>
    <p:extLst>
      <p:ext uri="{BB962C8B-B14F-4D97-AF65-F5344CB8AC3E}">
        <p14:creationId xmlns:p14="http://schemas.microsoft.com/office/powerpoint/2010/main" val="4106662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19F71A0-0EBF-444F-AF71-170C61349ED7}"/>
              </a:ext>
            </a:extLst>
          </p:cNvPr>
          <p:cNvSpPr>
            <a:spLocks noGrp="1"/>
          </p:cNvSpPr>
          <p:nvPr>
            <p:ph type="title"/>
          </p:nvPr>
        </p:nvSpPr>
        <p:spPr/>
        <p:txBody>
          <a:bodyPr>
            <a:normAutofit/>
          </a:bodyPr>
          <a:lstStyle/>
          <a:p>
            <a:r>
              <a:rPr lang="en-US" altLang="en-US" sz="4000" dirty="0">
                <a:latin typeface="+mn-lt"/>
              </a:rPr>
              <a:t>Molecular Weights for Molecules</a:t>
            </a:r>
            <a:endParaRPr lang="en-US" sz="4000" dirty="0">
              <a:latin typeface="+mn-lt"/>
            </a:endParaRPr>
          </a:p>
        </p:txBody>
      </p:sp>
      <p:sp>
        <p:nvSpPr>
          <p:cNvPr id="18435" name="Rectangle 3"/>
          <p:cNvSpPr>
            <a:spLocks noGrp="1" noChangeArrowheads="1"/>
          </p:cNvSpPr>
          <p:nvPr>
            <p:ph idx="1"/>
          </p:nvPr>
        </p:nvSpPr>
        <p:spPr/>
        <p:txBody>
          <a:bodyPr/>
          <a:lstStyle/>
          <a:p>
            <a:pPr eaLnBrk="1" hangingPunct="1">
              <a:buFontTx/>
              <a:buNone/>
            </a:pPr>
            <a:r>
              <a:rPr lang="en-US" altLang="en-US" sz="2400" b="1" dirty="0"/>
              <a:t>What is the molecular weight of sucrose C</a:t>
            </a:r>
            <a:r>
              <a:rPr lang="en-US" altLang="en-US" sz="2400" b="1" baseline="-25000" dirty="0"/>
              <a:t>12</a:t>
            </a:r>
            <a:r>
              <a:rPr lang="en-US" altLang="en-US" sz="2400" b="1" dirty="0"/>
              <a:t>H</a:t>
            </a:r>
            <a:r>
              <a:rPr lang="en-US" altLang="en-US" sz="2400" b="1" baseline="-25000" dirty="0"/>
              <a:t>22</a:t>
            </a:r>
            <a:r>
              <a:rPr lang="en-US" altLang="en-US" sz="2400" b="1" dirty="0"/>
              <a:t>O</a:t>
            </a:r>
            <a:r>
              <a:rPr lang="en-US" altLang="en-US" sz="2400" b="1" baseline="-25000" dirty="0"/>
              <a:t>11</a:t>
            </a:r>
            <a:r>
              <a:rPr lang="en-US" altLang="en-US" sz="2400" b="1" dirty="0"/>
              <a:t>?</a:t>
            </a:r>
          </a:p>
          <a:p>
            <a:pPr eaLnBrk="1" hangingPunct="1">
              <a:buFontTx/>
              <a:buNone/>
            </a:pPr>
            <a:endParaRPr lang="en-US" altLang="en-US" sz="2400" dirty="0"/>
          </a:p>
          <a:p>
            <a:pPr eaLnBrk="1" hangingPunct="1">
              <a:buFontTx/>
              <a:buNone/>
            </a:pPr>
            <a:r>
              <a:rPr lang="en-US" altLang="en-US" sz="2400" dirty="0" err="1"/>
              <a:t>MW</a:t>
            </a:r>
            <a:r>
              <a:rPr lang="en-US" altLang="en-US" sz="2400" baseline="-25000" dirty="0" err="1"/>
              <a:t>sucrose</a:t>
            </a:r>
            <a:r>
              <a:rPr lang="en-US" altLang="en-US" sz="2400" baseline="-25000" dirty="0"/>
              <a:t>	</a:t>
            </a:r>
            <a:r>
              <a:rPr lang="en-US" altLang="en-US" sz="2400" dirty="0"/>
              <a:t>= [12 x 12.01] + [22 x 1.008] + [11 x 16.00]</a:t>
            </a:r>
          </a:p>
          <a:p>
            <a:pPr eaLnBrk="1" hangingPunct="1">
              <a:buFontTx/>
              <a:buNone/>
            </a:pPr>
            <a:endParaRPr lang="en-US" altLang="en-US" sz="2400" dirty="0"/>
          </a:p>
          <a:p>
            <a:pPr eaLnBrk="1" hangingPunct="1">
              <a:buFontTx/>
              <a:buNone/>
            </a:pPr>
            <a:r>
              <a:rPr lang="en-US" altLang="en-US" sz="2400" dirty="0"/>
              <a:t>			= 342.30 </a:t>
            </a:r>
            <a:r>
              <a:rPr lang="en-US" altLang="en-US" sz="2400" dirty="0">
                <a:latin typeface="Symbol" charset="2"/>
              </a:rPr>
              <a:t>m</a:t>
            </a:r>
          </a:p>
        </p:txBody>
      </p:sp>
    </p:spTree>
    <p:extLst>
      <p:ext uri="{BB962C8B-B14F-4D97-AF65-F5344CB8AC3E}">
        <p14:creationId xmlns:p14="http://schemas.microsoft.com/office/powerpoint/2010/main" val="4626257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CADFEA-6650-E24A-841D-3B43D3A6D793}"/>
              </a:ext>
            </a:extLst>
          </p:cNvPr>
          <p:cNvPicPr>
            <a:picLocks noChangeAspect="1"/>
          </p:cNvPicPr>
          <p:nvPr/>
        </p:nvPicPr>
        <p:blipFill>
          <a:blip r:embed="rId3"/>
          <a:stretch>
            <a:fillRect/>
          </a:stretch>
        </p:blipFill>
        <p:spPr>
          <a:xfrm>
            <a:off x="3378237" y="2360428"/>
            <a:ext cx="3755437" cy="2816578"/>
          </a:xfrm>
          <a:prstGeom prst="rect">
            <a:avLst/>
          </a:prstGeom>
          <a:ln w="50800">
            <a:solidFill>
              <a:srgbClr val="0673AA"/>
            </a:solidFill>
          </a:ln>
        </p:spPr>
      </p:pic>
      <p:sp>
        <p:nvSpPr>
          <p:cNvPr id="2" name="Rectangle 1"/>
          <p:cNvSpPr>
            <a:spLocks noChangeArrowheads="1"/>
          </p:cNvSpPr>
          <p:nvPr/>
        </p:nvSpPr>
        <p:spPr bwMode="auto">
          <a:xfrm>
            <a:off x="7133674" y="1598746"/>
            <a:ext cx="4547616"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eaLnBrk="1" hangingPunct="1"/>
            <a:r>
              <a:rPr lang="en-US" sz="2000" dirty="0">
                <a:cs typeface="Arial" charset="0"/>
              </a:rPr>
              <a:t>"I will design a unique, two-sided fastener, one side with stiff hooks like the burrs and the other side with soft loops like the fabric of my pants. I will call my invention '</a:t>
            </a:r>
            <a:r>
              <a:rPr lang="en-US" sz="2000" dirty="0" err="1">
                <a:cs typeface="Arial" charset="0"/>
              </a:rPr>
              <a:t>velcro</a:t>
            </a:r>
            <a:r>
              <a:rPr lang="en-US" sz="2000" dirty="0">
                <a:cs typeface="Arial" charset="0"/>
              </a:rPr>
              <a:t>' a combination of the word velour and crochet. It will rival the zipper in its ability to fasten.”</a:t>
            </a:r>
          </a:p>
          <a:p>
            <a:pPr algn="r" eaLnBrk="1" hangingPunct="1"/>
            <a:endParaRPr lang="en-US" dirty="0">
              <a:cs typeface="Arial" charset="0"/>
            </a:endParaRPr>
          </a:p>
          <a:p>
            <a:pPr algn="r" eaLnBrk="1" hangingPunct="1"/>
            <a:r>
              <a:rPr lang="en-US" dirty="0">
                <a:cs typeface="Arial" charset="0"/>
              </a:rPr>
              <a:t>		</a:t>
            </a:r>
            <a:r>
              <a:rPr lang="en-US" sz="1400" i="1" dirty="0">
                <a:cs typeface="Arial" charset="0"/>
              </a:rPr>
              <a:t>- George de </a:t>
            </a:r>
            <a:r>
              <a:rPr lang="en-US" sz="1400" i="1" dirty="0" err="1">
                <a:cs typeface="Arial" charset="0"/>
              </a:rPr>
              <a:t>Mestral</a:t>
            </a:r>
            <a:r>
              <a:rPr lang="en-US" sz="1400" i="1" dirty="0">
                <a:cs typeface="Arial" charset="0"/>
              </a:rPr>
              <a:t>, 1945</a:t>
            </a:r>
          </a:p>
        </p:txBody>
      </p:sp>
      <p:grpSp>
        <p:nvGrpSpPr>
          <p:cNvPr id="5" name="Group 4"/>
          <p:cNvGrpSpPr>
            <a:grpSpLocks/>
          </p:cNvGrpSpPr>
          <p:nvPr/>
        </p:nvGrpSpPr>
        <p:grpSpPr bwMode="auto">
          <a:xfrm>
            <a:off x="8256016" y="4361185"/>
            <a:ext cx="3606800" cy="2184400"/>
            <a:chOff x="304800" y="4495800"/>
            <a:chExt cx="2705100" cy="2184198"/>
          </a:xfrm>
        </p:grpSpPr>
        <p:pic>
          <p:nvPicPr>
            <p:cNvPr id="69639"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4800" y="4495800"/>
              <a:ext cx="1727200"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40" name="Picture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6019800"/>
              <a:ext cx="952500" cy="660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 name="Picture 3">
            <a:extLst>
              <a:ext uri="{FF2B5EF4-FFF2-40B4-BE49-F238E27FC236}">
                <a16:creationId xmlns:a16="http://schemas.microsoft.com/office/drawing/2014/main" id="{EEFE4400-A33D-914E-AE6C-16DCBE9FF6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9826" y="1751962"/>
            <a:ext cx="2772947" cy="4159421"/>
          </a:xfrm>
          <a:prstGeom prst="rect">
            <a:avLst/>
          </a:prstGeom>
          <a:ln w="50800">
            <a:solidFill>
              <a:srgbClr val="0673AA"/>
            </a:solidFill>
          </a:ln>
        </p:spPr>
      </p:pic>
      <p:sp>
        <p:nvSpPr>
          <p:cNvPr id="12" name="TextBox 11">
            <a:extLst>
              <a:ext uri="{FF2B5EF4-FFF2-40B4-BE49-F238E27FC236}">
                <a16:creationId xmlns:a16="http://schemas.microsoft.com/office/drawing/2014/main" id="{B50CE051-EF21-4F4A-B0C9-9019332EDB5E}"/>
              </a:ext>
            </a:extLst>
          </p:cNvPr>
          <p:cNvSpPr txBox="1"/>
          <p:nvPr/>
        </p:nvSpPr>
        <p:spPr>
          <a:xfrm>
            <a:off x="10081431" y="6528984"/>
            <a:ext cx="178138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WikiCommons</a:t>
            </a:r>
            <a:endParaRPr lang="en-US" sz="1400" dirty="0">
              <a:solidFill>
                <a:schemeClr val="bg1">
                  <a:lumMod val="50000"/>
                </a:schemeClr>
              </a:solidFill>
            </a:endParaRPr>
          </a:p>
        </p:txBody>
      </p:sp>
      <p:sp>
        <p:nvSpPr>
          <p:cNvPr id="6" name="Title 5">
            <a:extLst>
              <a:ext uri="{FF2B5EF4-FFF2-40B4-BE49-F238E27FC236}">
                <a16:creationId xmlns:a16="http://schemas.microsoft.com/office/drawing/2014/main" id="{9EAEB134-216A-FC46-94C7-1B8B223AE991}"/>
              </a:ext>
            </a:extLst>
          </p:cNvPr>
          <p:cNvSpPr>
            <a:spLocks noGrp="1"/>
          </p:cNvSpPr>
          <p:nvPr>
            <p:ph type="title"/>
          </p:nvPr>
        </p:nvSpPr>
        <p:spPr/>
        <p:txBody>
          <a:bodyPr/>
          <a:lstStyle/>
          <a:p>
            <a:r>
              <a:rPr lang="en-US" dirty="0"/>
              <a:t>Velcro</a:t>
            </a:r>
          </a:p>
        </p:txBody>
      </p:sp>
    </p:spTree>
    <p:extLst>
      <p:ext uri="{BB962C8B-B14F-4D97-AF65-F5344CB8AC3E}">
        <p14:creationId xmlns:p14="http://schemas.microsoft.com/office/powerpoint/2010/main" val="5520318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TextBox 4"/>
          <p:cNvSpPr txBox="1">
            <a:spLocks noChangeArrowheads="1"/>
          </p:cNvSpPr>
          <p:nvPr/>
        </p:nvSpPr>
        <p:spPr bwMode="auto">
          <a:xfrm>
            <a:off x="154221" y="5250584"/>
            <a:ext cx="11883558"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i="1" dirty="0">
                <a:latin typeface="+mn-lt"/>
              </a:rPr>
              <a:t>“Pond scum may be a synonym for ‘primitive’, but the tiny organisms that compose it easily beat the human state of the art when it comes to capturing energy from the sun. Some purple bacteria answering to that unflattering description use light energy with almost 95% efficiency – more than four times that of the best man-made solar cells.” </a:t>
            </a:r>
          </a:p>
          <a:p>
            <a:pPr eaLnBrk="1" hangingPunct="1"/>
            <a:endParaRPr lang="en-US" sz="1000" i="1" dirty="0">
              <a:latin typeface="+mn-lt"/>
            </a:endParaRPr>
          </a:p>
          <a:p>
            <a:pPr algn="r" eaLnBrk="1" hangingPunct="1"/>
            <a:r>
              <a:rPr lang="en-US" sz="1600" dirty="0">
                <a:latin typeface="+mn-lt"/>
              </a:rPr>
              <a:t>- Unive</a:t>
            </a:r>
            <a:r>
              <a:rPr lang="en-US" sz="1400" dirty="0">
                <a:latin typeface="+mn-lt"/>
              </a:rPr>
              <a:t>rsity of Southern California news release, August 22, 1994</a:t>
            </a:r>
          </a:p>
        </p:txBody>
      </p:sp>
      <p:pic>
        <p:nvPicPr>
          <p:cNvPr id="3" name="Picture 2">
            <a:extLst>
              <a:ext uri="{FF2B5EF4-FFF2-40B4-BE49-F238E27FC236}">
                <a16:creationId xmlns:a16="http://schemas.microsoft.com/office/drawing/2014/main" id="{1391A663-84B9-6640-9643-2B86BA8CA7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9219" y="1607416"/>
            <a:ext cx="3941317" cy="2986024"/>
          </a:xfrm>
          <a:prstGeom prst="rect">
            <a:avLst/>
          </a:prstGeom>
        </p:spPr>
      </p:pic>
      <p:pic>
        <p:nvPicPr>
          <p:cNvPr id="5" name="Picture 4">
            <a:extLst>
              <a:ext uri="{FF2B5EF4-FFF2-40B4-BE49-F238E27FC236}">
                <a16:creationId xmlns:a16="http://schemas.microsoft.com/office/drawing/2014/main" id="{3D8871C8-2ADC-254E-856A-214A275469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3377" y="2947226"/>
            <a:ext cx="3272383" cy="2266807"/>
          </a:xfrm>
          <a:prstGeom prst="rect">
            <a:avLst/>
          </a:prstGeom>
        </p:spPr>
      </p:pic>
      <p:pic>
        <p:nvPicPr>
          <p:cNvPr id="6" name="Picture 5">
            <a:extLst>
              <a:ext uri="{FF2B5EF4-FFF2-40B4-BE49-F238E27FC236}">
                <a16:creationId xmlns:a16="http://schemas.microsoft.com/office/drawing/2014/main" id="{8DBEF466-785F-0F40-BA5F-CD55FF5114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21857" y="1565159"/>
            <a:ext cx="3051086" cy="1744838"/>
          </a:xfrm>
          <a:prstGeom prst="rect">
            <a:avLst/>
          </a:prstGeom>
        </p:spPr>
      </p:pic>
      <p:pic>
        <p:nvPicPr>
          <p:cNvPr id="7" name="Picture 6">
            <a:extLst>
              <a:ext uri="{FF2B5EF4-FFF2-40B4-BE49-F238E27FC236}">
                <a16:creationId xmlns:a16="http://schemas.microsoft.com/office/drawing/2014/main" id="{4124AE87-F177-F144-A17E-4388915803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22682" y="1565159"/>
            <a:ext cx="3192240" cy="1744838"/>
          </a:xfrm>
          <a:prstGeom prst="rect">
            <a:avLst/>
          </a:prstGeom>
        </p:spPr>
      </p:pic>
      <p:pic>
        <p:nvPicPr>
          <p:cNvPr id="8" name="Picture 7">
            <a:extLst>
              <a:ext uri="{FF2B5EF4-FFF2-40B4-BE49-F238E27FC236}">
                <a16:creationId xmlns:a16="http://schemas.microsoft.com/office/drawing/2014/main" id="{0EF6D7A7-9515-CF44-A67E-E7F9977E30F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64823" y="3115590"/>
            <a:ext cx="3515717" cy="2098443"/>
          </a:xfrm>
          <a:prstGeom prst="rect">
            <a:avLst/>
          </a:prstGeom>
        </p:spPr>
      </p:pic>
      <p:sp>
        <p:nvSpPr>
          <p:cNvPr id="20" name="TextBox 19">
            <a:extLst>
              <a:ext uri="{FF2B5EF4-FFF2-40B4-BE49-F238E27FC236}">
                <a16:creationId xmlns:a16="http://schemas.microsoft.com/office/drawing/2014/main" id="{C734689A-BAB7-6545-B87D-A8F6D2F834BD}"/>
              </a:ext>
            </a:extLst>
          </p:cNvPr>
          <p:cNvSpPr txBox="1"/>
          <p:nvPr/>
        </p:nvSpPr>
        <p:spPr>
          <a:xfrm>
            <a:off x="10185862" y="6550223"/>
            <a:ext cx="1851917" cy="307777"/>
          </a:xfrm>
          <a:prstGeom prst="rect">
            <a:avLst/>
          </a:prstGeom>
          <a:noFill/>
        </p:spPr>
        <p:txBody>
          <a:bodyPr wrap="none" rtlCol="0">
            <a:spAutoFit/>
          </a:bodyPr>
          <a:lstStyle/>
          <a:p>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
        <p:nvSpPr>
          <p:cNvPr id="2" name="Title 1">
            <a:extLst>
              <a:ext uri="{FF2B5EF4-FFF2-40B4-BE49-F238E27FC236}">
                <a16:creationId xmlns:a16="http://schemas.microsoft.com/office/drawing/2014/main" id="{CC3DABDF-CE54-724C-AFC6-868D3289039E}"/>
              </a:ext>
            </a:extLst>
          </p:cNvPr>
          <p:cNvSpPr>
            <a:spLocks noGrp="1"/>
          </p:cNvSpPr>
          <p:nvPr>
            <p:ph type="title"/>
          </p:nvPr>
        </p:nvSpPr>
        <p:spPr>
          <a:xfrm>
            <a:off x="838200" y="424815"/>
            <a:ext cx="10515600" cy="1325563"/>
          </a:xfrm>
        </p:spPr>
        <p:txBody>
          <a:bodyPr>
            <a:normAutofit/>
          </a:bodyPr>
          <a:lstStyle/>
          <a:p>
            <a:r>
              <a:rPr lang="en-US" dirty="0">
                <a:ea typeface="ＭＳ Ｐゴシック" charset="0"/>
                <a:cs typeface="ＭＳ Ｐゴシック" charset="0"/>
              </a:rPr>
              <a:t>Still More to Be Learned</a:t>
            </a:r>
            <a:br>
              <a:rPr lang="en-US" dirty="0"/>
            </a:br>
            <a:endParaRPr lang="en-US" dirty="0"/>
          </a:p>
        </p:txBody>
      </p:sp>
    </p:spTree>
    <p:extLst>
      <p:ext uri="{BB962C8B-B14F-4D97-AF65-F5344CB8AC3E}">
        <p14:creationId xmlns:p14="http://schemas.microsoft.com/office/powerpoint/2010/main" val="762470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996"/>
                                        </p:tgtEl>
                                        <p:attrNameLst>
                                          <p:attrName>style.visibility</p:attrName>
                                        </p:attrNameLst>
                                      </p:cBhvr>
                                      <p:to>
                                        <p:strVal val="visible"/>
                                      </p:to>
                                    </p:set>
                                    <p:animEffect transition="in" filter="blinds(horizontal)">
                                      <p:cBhvr>
                                        <p:cTn id="7" dur="500"/>
                                        <p:tgtEl>
                                          <p:spTgt spid="84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extBox 1"/>
          <p:cNvSpPr txBox="1">
            <a:spLocks noChangeArrowheads="1"/>
          </p:cNvSpPr>
          <p:nvPr/>
        </p:nvSpPr>
        <p:spPr bwMode="auto">
          <a:xfrm>
            <a:off x="457200" y="5500868"/>
            <a:ext cx="112776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2000" i="1" dirty="0">
                <a:latin typeface="+mn-lt"/>
              </a:rPr>
              <a:t>“If the age of Earth were a calendar year and today were a breath before midnight on New Year’s Eve, we showed up a scant fifteen minutes ago, and all of recorded history has blinked by in the last sixty seconds.” 	</a:t>
            </a:r>
            <a:endParaRPr lang="en-US" sz="1800" i="1" dirty="0">
              <a:latin typeface="+mn-lt"/>
            </a:endParaRPr>
          </a:p>
          <a:p>
            <a:pPr algn="r" eaLnBrk="1" hangingPunct="1"/>
            <a:r>
              <a:rPr lang="en-US" sz="1600" dirty="0">
                <a:latin typeface="+mn-lt"/>
              </a:rPr>
              <a:t>- Janine </a:t>
            </a:r>
            <a:r>
              <a:rPr lang="en-US" sz="1600" dirty="0" err="1">
                <a:latin typeface="+mn-lt"/>
              </a:rPr>
              <a:t>Benyus</a:t>
            </a:r>
            <a:endParaRPr lang="en-US" sz="1600" dirty="0">
              <a:latin typeface="+mn-lt"/>
            </a:endParaRPr>
          </a:p>
        </p:txBody>
      </p:sp>
      <p:pic>
        <p:nvPicPr>
          <p:cNvPr id="2" name="Picture 1">
            <a:extLst>
              <a:ext uri="{FF2B5EF4-FFF2-40B4-BE49-F238E27FC236}">
                <a16:creationId xmlns:a16="http://schemas.microsoft.com/office/drawing/2014/main" id="{81A412CF-6E03-B647-A11E-3D15769630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09" y="1600298"/>
            <a:ext cx="2433257" cy="2185619"/>
          </a:xfrm>
          <a:prstGeom prst="rect">
            <a:avLst/>
          </a:prstGeom>
        </p:spPr>
      </p:pic>
      <p:pic>
        <p:nvPicPr>
          <p:cNvPr id="5" name="Picture 4">
            <a:extLst>
              <a:ext uri="{FF2B5EF4-FFF2-40B4-BE49-F238E27FC236}">
                <a16:creationId xmlns:a16="http://schemas.microsoft.com/office/drawing/2014/main" id="{3E61084D-A338-8B4F-BF8B-7C07C836DB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81621" y="1600298"/>
            <a:ext cx="2816492" cy="2112368"/>
          </a:xfrm>
          <a:prstGeom prst="rect">
            <a:avLst/>
          </a:prstGeom>
        </p:spPr>
      </p:pic>
      <p:pic>
        <p:nvPicPr>
          <p:cNvPr id="6" name="Picture 5">
            <a:extLst>
              <a:ext uri="{FF2B5EF4-FFF2-40B4-BE49-F238E27FC236}">
                <a16:creationId xmlns:a16="http://schemas.microsoft.com/office/drawing/2014/main" id="{FF9FA668-78F8-054F-85D6-3F4CCCF895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67398" y="2160757"/>
            <a:ext cx="2864489" cy="2148367"/>
          </a:xfrm>
          <a:prstGeom prst="rect">
            <a:avLst/>
          </a:prstGeom>
        </p:spPr>
      </p:pic>
      <p:pic>
        <p:nvPicPr>
          <p:cNvPr id="7" name="Picture 6">
            <a:extLst>
              <a:ext uri="{FF2B5EF4-FFF2-40B4-BE49-F238E27FC236}">
                <a16:creationId xmlns:a16="http://schemas.microsoft.com/office/drawing/2014/main" id="{ADC9D739-55D4-B44D-9805-12D5F21FAD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86338" y="2141322"/>
            <a:ext cx="3048489" cy="2448712"/>
          </a:xfrm>
          <a:prstGeom prst="rect">
            <a:avLst/>
          </a:prstGeom>
        </p:spPr>
      </p:pic>
      <p:pic>
        <p:nvPicPr>
          <p:cNvPr id="8" name="Picture 7">
            <a:extLst>
              <a:ext uri="{FF2B5EF4-FFF2-40B4-BE49-F238E27FC236}">
                <a16:creationId xmlns:a16="http://schemas.microsoft.com/office/drawing/2014/main" id="{252F97A1-92D4-2F4E-ADC0-31A26F2048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39627" y="3217797"/>
            <a:ext cx="2900479" cy="2175359"/>
          </a:xfrm>
          <a:prstGeom prst="rect">
            <a:avLst/>
          </a:prstGeom>
        </p:spPr>
      </p:pic>
      <p:pic>
        <p:nvPicPr>
          <p:cNvPr id="11" name="Picture 10">
            <a:extLst>
              <a:ext uri="{FF2B5EF4-FFF2-40B4-BE49-F238E27FC236}">
                <a16:creationId xmlns:a16="http://schemas.microsoft.com/office/drawing/2014/main" id="{CC140A59-AC5E-7740-BC96-E61CE8F1923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5909" y="3400445"/>
            <a:ext cx="3073783" cy="2047883"/>
          </a:xfrm>
          <a:prstGeom prst="rect">
            <a:avLst/>
          </a:prstGeom>
        </p:spPr>
      </p:pic>
      <p:sp>
        <p:nvSpPr>
          <p:cNvPr id="25" name="TextBox 24">
            <a:extLst>
              <a:ext uri="{FF2B5EF4-FFF2-40B4-BE49-F238E27FC236}">
                <a16:creationId xmlns:a16="http://schemas.microsoft.com/office/drawing/2014/main" id="{476E1D3F-A9E5-B642-84AE-45D18DBDB5BA}"/>
              </a:ext>
            </a:extLst>
          </p:cNvPr>
          <p:cNvSpPr txBox="1"/>
          <p:nvPr/>
        </p:nvSpPr>
        <p:spPr>
          <a:xfrm>
            <a:off x="8539265" y="6550223"/>
            <a:ext cx="1851917" cy="307777"/>
          </a:xfrm>
          <a:prstGeom prst="rect">
            <a:avLst/>
          </a:prstGeom>
          <a:noFill/>
        </p:spPr>
        <p:txBody>
          <a:bodyPr wrap="none" rtlCol="0">
            <a:spAutoFit/>
          </a:bodyPr>
          <a:lstStyle/>
          <a:p>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
        <p:nvSpPr>
          <p:cNvPr id="15" name="Title 1">
            <a:extLst>
              <a:ext uri="{FF2B5EF4-FFF2-40B4-BE49-F238E27FC236}">
                <a16:creationId xmlns:a16="http://schemas.microsoft.com/office/drawing/2014/main" id="{E0AEC149-B863-5848-BDEF-13EB6E8185D7}"/>
              </a:ext>
            </a:extLst>
          </p:cNvPr>
          <p:cNvSpPr>
            <a:spLocks noGrp="1"/>
          </p:cNvSpPr>
          <p:nvPr>
            <p:ph type="title"/>
          </p:nvPr>
        </p:nvSpPr>
        <p:spPr>
          <a:xfrm>
            <a:off x="838200" y="424815"/>
            <a:ext cx="10515600" cy="1325563"/>
          </a:xfrm>
        </p:spPr>
        <p:txBody>
          <a:bodyPr>
            <a:normAutofit/>
          </a:bodyPr>
          <a:lstStyle/>
          <a:p>
            <a:r>
              <a:rPr lang="en-US" dirty="0">
                <a:ea typeface="ＭＳ Ｐゴシック" charset="0"/>
                <a:cs typeface="ＭＳ Ｐゴシック" charset="0"/>
              </a:rPr>
              <a:t>Still More to Be Learned</a:t>
            </a:r>
            <a:br>
              <a:rPr lang="en-US" dirty="0"/>
            </a:br>
            <a:endParaRPr lang="en-US" dirty="0"/>
          </a:p>
        </p:txBody>
      </p:sp>
      <p:pic>
        <p:nvPicPr>
          <p:cNvPr id="4" name="Picture 3">
            <a:extLst>
              <a:ext uri="{FF2B5EF4-FFF2-40B4-BE49-F238E27FC236}">
                <a16:creationId xmlns:a16="http://schemas.microsoft.com/office/drawing/2014/main" id="{D207D46E-E71A-F247-B997-1066B65EB7D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65411" y="1600298"/>
            <a:ext cx="2969965" cy="1879842"/>
          </a:xfrm>
          <a:prstGeom prst="rect">
            <a:avLst/>
          </a:prstGeom>
        </p:spPr>
      </p:pic>
      <p:pic>
        <p:nvPicPr>
          <p:cNvPr id="10" name="Picture 9">
            <a:extLst>
              <a:ext uri="{FF2B5EF4-FFF2-40B4-BE49-F238E27FC236}">
                <a16:creationId xmlns:a16="http://schemas.microsoft.com/office/drawing/2014/main" id="{4C7FD7BC-F945-1F45-BE89-FDA2598DA5D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16107" y="3480140"/>
            <a:ext cx="2997269" cy="1996930"/>
          </a:xfrm>
          <a:prstGeom prst="rect">
            <a:avLst/>
          </a:prstGeom>
        </p:spPr>
      </p:pic>
    </p:spTree>
    <p:extLst>
      <p:ext uri="{BB962C8B-B14F-4D97-AF65-F5344CB8AC3E}">
        <p14:creationId xmlns:p14="http://schemas.microsoft.com/office/powerpoint/2010/main" val="831884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par>
                                <p:cTn id="39" presetID="53" presetClass="entr" presetSubtype="16"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87043"/>
                                        </p:tgtEl>
                                        <p:attrNameLst>
                                          <p:attrName>style.visibility</p:attrName>
                                        </p:attrNameLst>
                                      </p:cBhvr>
                                      <p:to>
                                        <p:strVal val="visible"/>
                                      </p:to>
                                    </p:set>
                                    <p:animEffect transition="in" filter="blinds(horizontal)">
                                      <p:cBhvr>
                                        <p:cTn id="53" dur="500"/>
                                        <p:tgtEl>
                                          <p:spTgt spid="87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6EDA5-DDB4-4F57-A902-E70E78708F47}"/>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866392F0-0531-1F44-A871-7FD472ECCDA4}"/>
              </a:ext>
            </a:extLst>
          </p:cNvPr>
          <p:cNvSpPr>
            <a:spLocks noGrp="1"/>
          </p:cNvSpPr>
          <p:nvPr>
            <p:ph idx="1"/>
          </p:nvPr>
        </p:nvSpPr>
        <p:spPr/>
        <p:txBody>
          <a:bodyPr/>
          <a:lstStyle/>
          <a:p>
            <a:r>
              <a:rPr lang="en-US" sz="2400" dirty="0"/>
              <a:t>Stoichiometry &amp; Calculations</a:t>
            </a:r>
          </a:p>
          <a:p>
            <a:pPr lvl="1"/>
            <a:r>
              <a:rPr lang="en-US" altLang="en-US" sz="2100" dirty="0"/>
              <a:t>Knowing formulas and stoichiometry allows you to predict reactions</a:t>
            </a:r>
            <a:endParaRPr lang="en-US" sz="2100" dirty="0"/>
          </a:p>
          <a:p>
            <a:r>
              <a:rPr lang="en-US" sz="2400" dirty="0"/>
              <a:t>Reactions</a:t>
            </a:r>
          </a:p>
          <a:p>
            <a:pPr lvl="1"/>
            <a:r>
              <a:rPr lang="en-US" sz="2100" dirty="0"/>
              <a:t>Types of reactions: Composition (synthesis), single displacement, double displacement, combustion, elimination (decomposition)</a:t>
            </a:r>
          </a:p>
          <a:p>
            <a:r>
              <a:rPr lang="en-US" sz="2400" dirty="0"/>
              <a:t>Important Named Reactions</a:t>
            </a:r>
          </a:p>
          <a:p>
            <a:r>
              <a:rPr lang="en-US" sz="2400" dirty="0"/>
              <a:t>Lab vs. Nature: different approaches for creating materials and “products”!</a:t>
            </a:r>
          </a:p>
          <a:p>
            <a:r>
              <a:rPr lang="en-US" sz="2400" dirty="0"/>
              <a:t>Green Chemistry in Perspective</a:t>
            </a:r>
          </a:p>
          <a:p>
            <a:pPr lvl="1"/>
            <a:r>
              <a:rPr lang="en-US" sz="2000" dirty="0"/>
              <a:t>Reagents, solvents, and reactors – many considerations in creating a greener chemical product</a:t>
            </a:r>
          </a:p>
          <a:p>
            <a:pPr lvl="1"/>
            <a:r>
              <a:rPr lang="en-US" sz="2000" dirty="0"/>
              <a:t>Biomimicry – using nature as mentor and teacher to inspire new ways of creating greener, more benign products </a:t>
            </a:r>
            <a:r>
              <a:rPr lang="en-US" sz="2000"/>
              <a:t>and processes</a:t>
            </a:r>
            <a:endParaRPr lang="en-US" sz="2000" dirty="0"/>
          </a:p>
          <a:p>
            <a:endParaRPr lang="en-US" dirty="0"/>
          </a:p>
        </p:txBody>
      </p:sp>
    </p:spTree>
    <p:extLst>
      <p:ext uri="{BB962C8B-B14F-4D97-AF65-F5344CB8AC3E}">
        <p14:creationId xmlns:p14="http://schemas.microsoft.com/office/powerpoint/2010/main" val="2693256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838200" y="1658878"/>
            <a:ext cx="690043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128"/>
              </a:defRPr>
            </a:lvl1pPr>
            <a:lvl2pPr marL="37931725" indent="-37474525" eaLnBrk="0" hangingPunct="0">
              <a:defRPr sz="2400">
                <a:solidFill>
                  <a:schemeClr val="tx1"/>
                </a:solidFill>
                <a:latin typeface="Comic Sans MS" charset="0"/>
                <a:ea typeface="ＭＳ Ｐゴシック" charset="-128"/>
              </a:defRPr>
            </a:lvl2pPr>
            <a:lvl3pPr eaLnBrk="0" hangingPunct="0">
              <a:defRPr sz="2400">
                <a:solidFill>
                  <a:schemeClr val="tx1"/>
                </a:solidFill>
                <a:latin typeface="Comic Sans MS" charset="0"/>
                <a:ea typeface="ＭＳ Ｐゴシック" charset="-128"/>
              </a:defRPr>
            </a:lvl3pPr>
            <a:lvl4pPr eaLnBrk="0" hangingPunct="0">
              <a:defRPr sz="2400">
                <a:solidFill>
                  <a:schemeClr val="tx1"/>
                </a:solidFill>
                <a:latin typeface="Comic Sans MS" charset="0"/>
                <a:ea typeface="ＭＳ Ｐゴシック" charset="-128"/>
              </a:defRPr>
            </a:lvl4pPr>
            <a:lvl5pPr eaLnBrk="0" hangingPunct="0">
              <a:defRPr sz="2400">
                <a:solidFill>
                  <a:schemeClr val="tx1"/>
                </a:solidFill>
                <a:latin typeface="Comic Sans MS" charset="0"/>
                <a:ea typeface="ＭＳ Ｐゴシック" charset="-128"/>
              </a:defRPr>
            </a:lvl5pPr>
            <a:lvl6pPr marL="457200" eaLnBrk="0" fontAlgn="base" hangingPunct="0">
              <a:spcBef>
                <a:spcPct val="0"/>
              </a:spcBef>
              <a:spcAft>
                <a:spcPct val="0"/>
              </a:spcAft>
              <a:defRPr sz="2400">
                <a:solidFill>
                  <a:schemeClr val="tx1"/>
                </a:solidFill>
                <a:latin typeface="Comic Sans MS" charset="0"/>
                <a:ea typeface="ＭＳ Ｐゴシック" charset="-128"/>
              </a:defRPr>
            </a:lvl6pPr>
            <a:lvl7pPr marL="914400" eaLnBrk="0" fontAlgn="base" hangingPunct="0">
              <a:spcBef>
                <a:spcPct val="0"/>
              </a:spcBef>
              <a:spcAft>
                <a:spcPct val="0"/>
              </a:spcAft>
              <a:defRPr sz="2400">
                <a:solidFill>
                  <a:schemeClr val="tx1"/>
                </a:solidFill>
                <a:latin typeface="Comic Sans MS" charset="0"/>
                <a:ea typeface="ＭＳ Ｐゴシック" charset="-128"/>
              </a:defRPr>
            </a:lvl7pPr>
            <a:lvl8pPr marL="1371600" eaLnBrk="0" fontAlgn="base" hangingPunct="0">
              <a:spcBef>
                <a:spcPct val="0"/>
              </a:spcBef>
              <a:spcAft>
                <a:spcPct val="0"/>
              </a:spcAft>
              <a:defRPr sz="2400">
                <a:solidFill>
                  <a:schemeClr val="tx1"/>
                </a:solidFill>
                <a:latin typeface="Comic Sans MS" charset="0"/>
                <a:ea typeface="ＭＳ Ｐゴシック" charset="-128"/>
              </a:defRPr>
            </a:lvl8pPr>
            <a:lvl9pPr marL="18288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r>
              <a:rPr lang="en-US" altLang="en-US" dirty="0">
                <a:latin typeface="+mn-lt"/>
              </a:rPr>
              <a:t>You can use “formula weight” for everything.</a:t>
            </a:r>
          </a:p>
          <a:p>
            <a:pPr eaLnBrk="1" hangingPunct="1"/>
            <a:endParaRPr lang="en-US" altLang="en-US" dirty="0">
              <a:latin typeface="+mn-lt"/>
            </a:endParaRPr>
          </a:p>
          <a:p>
            <a:pPr marL="915988" indent="-476250" eaLnBrk="1" hangingPunct="1">
              <a:buFont typeface="+mj-lt"/>
              <a:buAutoNum type="arabicPeriod"/>
            </a:pPr>
            <a:r>
              <a:rPr lang="en-US" altLang="en-US" dirty="0">
                <a:latin typeface="+mn-lt"/>
              </a:rPr>
              <a:t>Ions</a:t>
            </a:r>
          </a:p>
          <a:p>
            <a:pPr marL="915988" indent="-476250" eaLnBrk="1" hangingPunct="1">
              <a:buFont typeface="+mj-lt"/>
              <a:buAutoNum type="arabicPeriod"/>
            </a:pPr>
            <a:r>
              <a:rPr lang="en-US" altLang="en-US" dirty="0">
                <a:latin typeface="+mn-lt"/>
              </a:rPr>
              <a:t>Molecules </a:t>
            </a:r>
          </a:p>
          <a:p>
            <a:pPr marL="915988" indent="-476250" eaLnBrk="1" hangingPunct="1">
              <a:buFont typeface="+mj-lt"/>
              <a:buAutoNum type="arabicPeriod"/>
            </a:pPr>
            <a:r>
              <a:rPr lang="en-US" altLang="en-US" dirty="0">
                <a:latin typeface="+mn-lt"/>
              </a:rPr>
              <a:t>Compounds</a:t>
            </a:r>
          </a:p>
          <a:p>
            <a:pPr marL="915988" indent="-476250" eaLnBrk="1" hangingPunct="1">
              <a:buFont typeface="+mj-lt"/>
              <a:buAutoNum type="arabicPeriod"/>
            </a:pPr>
            <a:r>
              <a:rPr lang="en-US" altLang="en-US" dirty="0">
                <a:latin typeface="+mn-lt"/>
              </a:rPr>
              <a:t>Atoms.</a:t>
            </a:r>
          </a:p>
        </p:txBody>
      </p:sp>
      <p:sp>
        <p:nvSpPr>
          <p:cNvPr id="6" name="Title 2">
            <a:extLst>
              <a:ext uri="{FF2B5EF4-FFF2-40B4-BE49-F238E27FC236}">
                <a16:creationId xmlns:a16="http://schemas.microsoft.com/office/drawing/2014/main" id="{9FD89213-804B-1245-85F3-54E3B822CE26}"/>
              </a:ext>
            </a:extLst>
          </p:cNvPr>
          <p:cNvSpPr>
            <a:spLocks noGrp="1"/>
          </p:cNvSpPr>
          <p:nvPr>
            <p:ph type="title"/>
          </p:nvPr>
        </p:nvSpPr>
        <p:spPr/>
        <p:txBody>
          <a:bodyPr>
            <a:normAutofit/>
          </a:bodyPr>
          <a:lstStyle/>
          <a:p>
            <a:r>
              <a:rPr lang="en-US" altLang="en-US" sz="4000" dirty="0">
                <a:latin typeface="+mn-lt"/>
              </a:rPr>
              <a:t>Formula Weights for Ions [everything]:</a:t>
            </a:r>
            <a:endParaRPr lang="en-US" sz="4000" dirty="0">
              <a:latin typeface="+mn-lt"/>
            </a:endParaRPr>
          </a:p>
        </p:txBody>
      </p:sp>
    </p:spTree>
    <p:extLst>
      <p:ext uri="{BB962C8B-B14F-4D97-AF65-F5344CB8AC3E}">
        <p14:creationId xmlns:p14="http://schemas.microsoft.com/office/powerpoint/2010/main" val="1459556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C057AC9-A43D-3841-8C33-61A9C042397A}"/>
              </a:ext>
            </a:extLst>
          </p:cNvPr>
          <p:cNvSpPr>
            <a:spLocks noGrp="1"/>
          </p:cNvSpPr>
          <p:nvPr>
            <p:ph type="title"/>
          </p:nvPr>
        </p:nvSpPr>
        <p:spPr/>
        <p:txBody>
          <a:bodyPr>
            <a:normAutofit/>
          </a:bodyPr>
          <a:lstStyle/>
          <a:p>
            <a:r>
              <a:rPr lang="en-US" altLang="en-US" sz="4000" dirty="0">
                <a:latin typeface="+mn-lt"/>
              </a:rPr>
              <a:t>Formula Weights for Ions [everything]:</a:t>
            </a:r>
            <a:endParaRPr lang="en-US" sz="4000" dirty="0">
              <a:latin typeface="+mn-lt"/>
            </a:endParaRPr>
          </a:p>
        </p:txBody>
      </p:sp>
      <p:sp>
        <p:nvSpPr>
          <p:cNvPr id="20483" name="Rectangle 3"/>
          <p:cNvSpPr>
            <a:spLocks noGrp="1" noChangeArrowheads="1"/>
          </p:cNvSpPr>
          <p:nvPr>
            <p:ph idx="1"/>
          </p:nvPr>
        </p:nvSpPr>
        <p:spPr/>
        <p:txBody>
          <a:bodyPr>
            <a:normAutofit/>
          </a:bodyPr>
          <a:lstStyle/>
          <a:p>
            <a:pPr eaLnBrk="1" hangingPunct="1">
              <a:buFontTx/>
              <a:buNone/>
            </a:pPr>
            <a:r>
              <a:rPr lang="en-US" altLang="en-US" sz="2400" b="1" dirty="0"/>
              <a:t>What is the formula weight of aluminum sulfate?</a:t>
            </a:r>
          </a:p>
          <a:p>
            <a:pPr lvl="1" eaLnBrk="1" hangingPunct="1">
              <a:buFontTx/>
              <a:buNone/>
            </a:pPr>
            <a:endParaRPr lang="en-US" altLang="en-US" sz="2400" dirty="0">
              <a:ea typeface="ＭＳ Ｐゴシック" charset="-128"/>
            </a:endParaRPr>
          </a:p>
          <a:p>
            <a:pPr marL="528638" lvl="1" indent="-511175" eaLnBrk="1" hangingPunct="1">
              <a:buFontTx/>
              <a:buNone/>
            </a:pPr>
            <a:r>
              <a:rPr lang="en-US" altLang="en-US" sz="2400" dirty="0">
                <a:ea typeface="ＭＳ Ｐゴシック" charset="-128"/>
              </a:rPr>
              <a:t>Aluminum Sulfate: Al</a:t>
            </a:r>
            <a:r>
              <a:rPr lang="en-US" altLang="en-US" sz="2400" baseline="-25000" dirty="0">
                <a:ea typeface="ＭＳ Ｐゴシック" charset="-128"/>
              </a:rPr>
              <a:t>2</a:t>
            </a:r>
            <a:r>
              <a:rPr lang="en-US" altLang="en-US" sz="2400" dirty="0">
                <a:ea typeface="ＭＳ Ｐゴシック" charset="-128"/>
              </a:rPr>
              <a:t>(SO</a:t>
            </a:r>
            <a:r>
              <a:rPr lang="en-US" altLang="en-US" sz="2400" baseline="-25000" dirty="0">
                <a:ea typeface="ＭＳ Ｐゴシック" charset="-128"/>
              </a:rPr>
              <a:t>4</a:t>
            </a:r>
            <a:r>
              <a:rPr lang="en-US" altLang="en-US" sz="2400" dirty="0">
                <a:ea typeface="ＭＳ Ｐゴシック" charset="-128"/>
              </a:rPr>
              <a:t>)</a:t>
            </a:r>
            <a:r>
              <a:rPr lang="en-US" altLang="en-US" sz="2400" baseline="-25000" dirty="0">
                <a:ea typeface="ＭＳ Ｐゴシック" charset="-128"/>
              </a:rPr>
              <a:t>3</a:t>
            </a:r>
          </a:p>
          <a:p>
            <a:pPr lvl="1" eaLnBrk="1" hangingPunct="1">
              <a:buFontTx/>
              <a:buNone/>
            </a:pPr>
            <a:endParaRPr lang="en-US" altLang="en-US" sz="2400" baseline="-25000" dirty="0">
              <a:ea typeface="ＭＳ Ｐゴシック" charset="-128"/>
            </a:endParaRPr>
          </a:p>
          <a:p>
            <a:pPr marL="915988" lvl="1" indent="-176213" eaLnBrk="1" hangingPunct="1">
              <a:buFontTx/>
              <a:buNone/>
            </a:pPr>
            <a:r>
              <a:rPr lang="en-US" altLang="en-US" sz="2400" dirty="0">
                <a:ea typeface="ＭＳ Ｐゴシック" charset="-128"/>
              </a:rPr>
              <a:t>Al x 2:		2 x 26.98		53.96</a:t>
            </a:r>
          </a:p>
          <a:p>
            <a:pPr marL="915988" lvl="1" indent="-176213" eaLnBrk="1" hangingPunct="1">
              <a:buFontTx/>
              <a:buNone/>
            </a:pPr>
            <a:r>
              <a:rPr lang="en-US" altLang="en-US" sz="2400" dirty="0">
                <a:ea typeface="ＭＳ Ｐゴシック" charset="-128"/>
              </a:rPr>
              <a:t>S x 3:		3 x 32.07		96.21</a:t>
            </a:r>
          </a:p>
          <a:p>
            <a:pPr marL="915988" lvl="1" indent="-176213" eaLnBrk="1" hangingPunct="1">
              <a:buFontTx/>
              <a:buNone/>
            </a:pPr>
            <a:r>
              <a:rPr lang="en-US" altLang="en-US" sz="2400" dirty="0">
                <a:ea typeface="ＭＳ Ｐゴシック" charset="-128"/>
              </a:rPr>
              <a:t>O x 4 x 3:		12 x 16.00		192.00</a:t>
            </a:r>
          </a:p>
          <a:p>
            <a:pPr lvl="1" eaLnBrk="1" hangingPunct="1">
              <a:buFontTx/>
              <a:buNone/>
            </a:pPr>
            <a:endParaRPr lang="en-US" altLang="en-US" sz="2400" dirty="0">
              <a:ea typeface="ＭＳ Ｐゴシック" charset="-128"/>
            </a:endParaRPr>
          </a:p>
          <a:p>
            <a:pPr lvl="1" eaLnBrk="1" hangingPunct="1">
              <a:buFontTx/>
              <a:buNone/>
            </a:pPr>
            <a:endParaRPr lang="en-US" altLang="en-US" sz="2400" dirty="0">
              <a:ea typeface="ＭＳ Ｐゴシック" charset="-128"/>
            </a:endParaRPr>
          </a:p>
          <a:p>
            <a:pPr eaLnBrk="1" hangingPunct="1">
              <a:buFontTx/>
              <a:buNone/>
            </a:pPr>
            <a:r>
              <a:rPr lang="en-US" altLang="en-US" sz="2400" dirty="0" err="1"/>
              <a:t>FW</a:t>
            </a:r>
            <a:r>
              <a:rPr lang="en-US" altLang="en-US" sz="2400" baseline="-25000" dirty="0" err="1"/>
              <a:t>aluminum</a:t>
            </a:r>
            <a:r>
              <a:rPr lang="en-US" altLang="en-US" sz="2400" baseline="-25000" dirty="0"/>
              <a:t> sulfate</a:t>
            </a:r>
            <a:r>
              <a:rPr lang="en-US" altLang="en-US" sz="2400" dirty="0"/>
              <a:t> = 342.17</a:t>
            </a:r>
          </a:p>
        </p:txBody>
      </p:sp>
    </p:spTree>
    <p:extLst>
      <p:ext uri="{BB962C8B-B14F-4D97-AF65-F5344CB8AC3E}">
        <p14:creationId xmlns:p14="http://schemas.microsoft.com/office/powerpoint/2010/main" val="56210876"/>
      </p:ext>
    </p:extLst>
  </p:cSld>
  <p:clrMapOvr>
    <a:masterClrMapping/>
  </p:clrMapOvr>
</p:sld>
</file>

<file path=ppt/theme/theme1.xml><?xml version="1.0" encoding="utf-8"?>
<a:theme xmlns:a="http://schemas.openxmlformats.org/drawingml/2006/main" name="UNIDO curriculum templat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tyCurriculum_Template" id="{EDCD831D-5535-F64D-8D88-89EFE9E5963E}" vid="{88332C8B-8202-4946-816A-D92DC749C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3855</TotalTime>
  <Words>3628</Words>
  <Application>Microsoft Office PowerPoint</Application>
  <PresentationFormat>Widescreen</PresentationFormat>
  <Paragraphs>706</Paragraphs>
  <Slides>73</Slides>
  <Notes>26</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7" baseType="lpstr">
      <vt:lpstr>ＭＳ Ｐゴシック</vt:lpstr>
      <vt:lpstr>Yu Gothic</vt:lpstr>
      <vt:lpstr>Abadi MT Condensed Extra Bold</vt:lpstr>
      <vt:lpstr>Arial</vt:lpstr>
      <vt:lpstr>Baghdad</vt:lpstr>
      <vt:lpstr>Baskerville Old Face</vt:lpstr>
      <vt:lpstr>Bodoni Ornaments</vt:lpstr>
      <vt:lpstr>Calibri</vt:lpstr>
      <vt:lpstr>Cambria Math</vt:lpstr>
      <vt:lpstr>Comic Sans MS</vt:lpstr>
      <vt:lpstr>Corbel</vt:lpstr>
      <vt:lpstr>Symbol</vt:lpstr>
      <vt:lpstr>UNIDO curriculum template</vt:lpstr>
      <vt:lpstr>CS ChemDraw Drawing</vt:lpstr>
      <vt:lpstr>Stoichiometry and Reactions</vt:lpstr>
      <vt:lpstr>Outline</vt:lpstr>
      <vt:lpstr>Outline</vt:lpstr>
      <vt:lpstr>Molecular Weights &amp; Formula Weights</vt:lpstr>
      <vt:lpstr>PowerPoint Presentation</vt:lpstr>
      <vt:lpstr>Molecular Weights for Molecules</vt:lpstr>
      <vt:lpstr>Molecular Weights for Molecules</vt:lpstr>
      <vt:lpstr>Formula Weights for Ions [everything]:</vt:lpstr>
      <vt:lpstr>Formula Weights for Ions [everything]:</vt:lpstr>
      <vt:lpstr>Avogrado’s Number: The Mole</vt:lpstr>
      <vt:lpstr>Avogrado’s Number: The Mole</vt:lpstr>
      <vt:lpstr>Avogrado’s Number: The Mole</vt:lpstr>
      <vt:lpstr>Molar Mass</vt:lpstr>
      <vt:lpstr>Molar Mass</vt:lpstr>
      <vt:lpstr>Molar Mass</vt:lpstr>
      <vt:lpstr>Molar Mass</vt:lpstr>
      <vt:lpstr>Writing and Balancing Equations</vt:lpstr>
      <vt:lpstr>Stoichiometric Coefficients</vt:lpstr>
      <vt:lpstr>Stoichiometric Coefficients</vt:lpstr>
      <vt:lpstr>Stoichiometric Coefficients</vt:lpstr>
      <vt:lpstr>Stoichiometric Coefficients</vt:lpstr>
      <vt:lpstr>Stoichiometric Coefficients</vt:lpstr>
      <vt:lpstr>Stoichiometric Coefficients</vt:lpstr>
      <vt:lpstr>Outline</vt:lpstr>
      <vt:lpstr>Product and Reaction Predictions</vt:lpstr>
      <vt:lpstr>Product and Reaction Predictions </vt:lpstr>
      <vt:lpstr>Stoichiometry of Chemical Reactions</vt:lpstr>
      <vt:lpstr>Stoichiometry of Chemical Reactions</vt:lpstr>
      <vt:lpstr>Stoichiometry of Chemical Reactions</vt:lpstr>
      <vt:lpstr>Stoichiometry of Chemical Reactions</vt:lpstr>
      <vt:lpstr>Stoichiometry of Chemical Reactions</vt:lpstr>
      <vt:lpstr>Types of Chemical Reactions</vt:lpstr>
      <vt:lpstr>Types of Chemical Reactions</vt:lpstr>
      <vt:lpstr>Types of Chemical Reactions</vt:lpstr>
      <vt:lpstr>Types of Chemical Reactions</vt:lpstr>
      <vt:lpstr>Types of Chemical Reactions</vt:lpstr>
      <vt:lpstr>Outline</vt:lpstr>
      <vt:lpstr>Named Reactions</vt:lpstr>
      <vt:lpstr>Named Reactions</vt:lpstr>
      <vt:lpstr>Types of Reactions (Cont’d)</vt:lpstr>
      <vt:lpstr>Types of Reactions (Cont’d)</vt:lpstr>
      <vt:lpstr>Outline</vt:lpstr>
      <vt:lpstr>Nature vs. Lab</vt:lpstr>
      <vt:lpstr>Nature vs. Lab</vt:lpstr>
      <vt:lpstr>Outline</vt:lpstr>
      <vt:lpstr>Designing an Ideal Green Reaction</vt:lpstr>
      <vt:lpstr>Alternative Starting Materials</vt:lpstr>
      <vt:lpstr>Alternative Solvent Media</vt:lpstr>
      <vt:lpstr>Microwave Reactors</vt:lpstr>
      <vt:lpstr>Microfluidics</vt:lpstr>
      <vt:lpstr>Microfluidics</vt:lpstr>
      <vt:lpstr>Flow Chemistry</vt:lpstr>
      <vt:lpstr>Flow Chemistry</vt:lpstr>
      <vt:lpstr>Flow Chemistry</vt:lpstr>
      <vt:lpstr>Flow Chemistry</vt:lpstr>
      <vt:lpstr>Biomimicry </vt:lpstr>
      <vt:lpstr>PowerPoint Presentation</vt:lpstr>
      <vt:lpstr>PowerPoint Presentation</vt:lpstr>
      <vt:lpstr>PowerPoint Presentation</vt:lpstr>
      <vt:lpstr>Abalone Ceramics Factory</vt:lpstr>
      <vt:lpstr>PowerPoint Presentation</vt:lpstr>
      <vt:lpstr>Textiles</vt:lpstr>
      <vt:lpstr>Textiles</vt:lpstr>
      <vt:lpstr>Display Technology</vt:lpstr>
      <vt:lpstr>Structural Color</vt:lpstr>
      <vt:lpstr>Architecture</vt:lpstr>
      <vt:lpstr>Architecture</vt:lpstr>
      <vt:lpstr>Self-Healing Materials and Systems</vt:lpstr>
      <vt:lpstr>Self-Healing Materials and Systems</vt:lpstr>
      <vt:lpstr>Velcro</vt:lpstr>
      <vt:lpstr>Still More to Be Learned </vt:lpstr>
      <vt:lpstr>Still More to Be Learned </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Molecules</dc:title>
  <dc:creator>Derrick Ward</dc:creator>
  <cp:lastModifiedBy>Chapman, Kimberly</cp:lastModifiedBy>
  <cp:revision>173</cp:revision>
  <dcterms:created xsi:type="dcterms:W3CDTF">2018-01-27T19:00:17Z</dcterms:created>
  <dcterms:modified xsi:type="dcterms:W3CDTF">2019-03-12T16:25:21Z</dcterms:modified>
</cp:coreProperties>
</file>