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tiff" ContentType="image/tiff"/>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349" r:id="rId2"/>
    <p:sldId id="305" r:id="rId3"/>
    <p:sldId id="357" r:id="rId4"/>
    <p:sldId id="354" r:id="rId5"/>
    <p:sldId id="325" r:id="rId6"/>
    <p:sldId id="312" r:id="rId7"/>
    <p:sldId id="311" r:id="rId8"/>
    <p:sldId id="298" r:id="rId9"/>
    <p:sldId id="299" r:id="rId10"/>
    <p:sldId id="300" r:id="rId11"/>
    <p:sldId id="301" r:id="rId12"/>
    <p:sldId id="302" r:id="rId13"/>
    <p:sldId id="303" r:id="rId14"/>
    <p:sldId id="313" r:id="rId15"/>
    <p:sldId id="315" r:id="rId16"/>
    <p:sldId id="307" r:id="rId17"/>
    <p:sldId id="361" r:id="rId18"/>
    <p:sldId id="309" r:id="rId19"/>
    <p:sldId id="327" r:id="rId20"/>
    <p:sldId id="328" r:id="rId21"/>
    <p:sldId id="329" r:id="rId22"/>
    <p:sldId id="332" r:id="rId23"/>
    <p:sldId id="356" r:id="rId24"/>
    <p:sldId id="340" r:id="rId25"/>
    <p:sldId id="341" r:id="rId26"/>
    <p:sldId id="35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2160" userDrawn="1">
          <p15:clr>
            <a:srgbClr val="A4A3A4"/>
          </p15:clr>
        </p15:guide>
        <p15:guide id="4"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BC59"/>
    <a:srgbClr val="C0504D"/>
    <a:srgbClr val="FF98A2"/>
    <a:srgbClr val="FF7081"/>
    <a:srgbClr val="6613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76" autoAdjust="0"/>
    <p:restoredTop sz="88462" autoAdjust="0"/>
  </p:normalViewPr>
  <p:slideViewPr>
    <p:cSldViewPr snapToObjects="1">
      <p:cViewPr varScale="1">
        <p:scale>
          <a:sx n="107" d="100"/>
          <a:sy n="107" d="100"/>
        </p:scale>
        <p:origin x="352" y="16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image" Target="../media/image1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539AC4-0683-E74C-8507-D83983C6AC2E}" type="datetimeFigureOut">
              <a:rPr lang="en-US" smtClean="0"/>
              <a:t>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5B5899-F4AB-F941-82F3-609E434F821E}" type="slidenum">
              <a:rPr lang="en-US" smtClean="0"/>
              <a:t>‹#›</a:t>
            </a:fld>
            <a:endParaRPr lang="en-US"/>
          </a:p>
        </p:txBody>
      </p:sp>
    </p:spTree>
    <p:extLst>
      <p:ext uri="{BB962C8B-B14F-4D97-AF65-F5344CB8AC3E}">
        <p14:creationId xmlns:p14="http://schemas.microsoft.com/office/powerpoint/2010/main" val="1837803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CDBC99-33AB-8B45-8A9F-BE7F36C184D4}" type="slidenum">
              <a:rPr lang="en-US" smtClean="0"/>
              <a:t>1</a:t>
            </a:fld>
            <a:endParaRPr lang="en-US" dirty="0"/>
          </a:p>
        </p:txBody>
      </p:sp>
    </p:spTree>
    <p:extLst>
      <p:ext uri="{BB962C8B-B14F-4D97-AF65-F5344CB8AC3E}">
        <p14:creationId xmlns:p14="http://schemas.microsoft.com/office/powerpoint/2010/main" val="1215480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36866" name="Notes Placeholder 2"/>
          <p:cNvSpPr>
            <a:spLocks noGrp="1"/>
          </p:cNvSpPr>
          <p:nvPr>
            <p:ph type="body" idx="1"/>
          </p:nvPr>
        </p:nvSpPr>
        <p:spPr bwMode="auto">
          <a:noFill/>
        </p:spPr>
        <p:txBody>
          <a:bodyPr/>
          <a:lstStyle/>
          <a:p>
            <a:pPr>
              <a:spcBef>
                <a:spcPct val="0"/>
              </a:spcBef>
            </a:pPr>
            <a:r>
              <a:rPr lang="en-US"/>
              <a:t>Cephalosporins are a type of beta-lacatam antibiotic.</a:t>
            </a:r>
          </a:p>
          <a:p>
            <a:pPr>
              <a:spcBef>
                <a:spcPct val="0"/>
              </a:spcBef>
            </a:pPr>
            <a:r>
              <a:rPr lang="en-US"/>
              <a:t>First generation:Cephaloridine</a:t>
            </a:r>
          </a:p>
          <a:p>
            <a:pPr>
              <a:spcBef>
                <a:spcPct val="0"/>
              </a:spcBef>
            </a:pPr>
            <a:endParaRPr lang="en-US"/>
          </a:p>
        </p:txBody>
      </p:sp>
      <p:sp>
        <p:nvSpPr>
          <p:cNvPr id="36867" name="Slide Number Placeholder 3"/>
          <p:cNvSpPr>
            <a:spLocks noGrp="1"/>
          </p:cNvSpPr>
          <p:nvPr>
            <p:ph type="sldNum" sz="quarter" idx="5"/>
          </p:nvPr>
        </p:nvSpPr>
        <p:spPr bwMode="auto">
          <a:noFill/>
          <a:ln>
            <a:miter lim="800000"/>
            <a:headEnd/>
            <a:tailEnd/>
          </a:ln>
        </p:spPr>
        <p:txBody>
          <a:bodyPr/>
          <a:lstStyle/>
          <a:p>
            <a:fld id="{7016237B-DE28-DC4A-8F74-D1B061ABDC65}" type="slidenum">
              <a:rPr lang="en-US"/>
              <a:pPr/>
              <a:t>14</a:t>
            </a:fld>
            <a:endParaRPr lang="en-US"/>
          </a:p>
        </p:txBody>
      </p:sp>
    </p:spTree>
    <p:extLst>
      <p:ext uri="{BB962C8B-B14F-4D97-AF65-F5344CB8AC3E}">
        <p14:creationId xmlns:p14="http://schemas.microsoft.com/office/powerpoint/2010/main" val="19231545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40962" name="Notes Placeholder 2"/>
          <p:cNvSpPr>
            <a:spLocks noGrp="1"/>
          </p:cNvSpPr>
          <p:nvPr>
            <p:ph type="body" idx="1"/>
          </p:nvPr>
        </p:nvSpPr>
        <p:spPr bwMode="auto">
          <a:noFill/>
        </p:spPr>
        <p:txBody>
          <a:bodyPr/>
          <a:lstStyle/>
          <a:p>
            <a:pPr>
              <a:spcBef>
                <a:spcPct val="0"/>
              </a:spcBef>
            </a:pPr>
            <a:r>
              <a:rPr lang="en-US" dirty="0"/>
              <a:t>Paraquat is a non-selective contact herbicide of the diphenyl class. It was introduced in the 1960s and became used worldwide. However it was soon recognized that paraquat also cause selective pulmonary toxicity to humans (damage to alveolar cells type I and II, causing edema, inflammation and </a:t>
            </a:r>
            <a:r>
              <a:rPr lang="en-US" dirty="0" err="1"/>
              <a:t>hermorrhage</a:t>
            </a:r>
            <a:r>
              <a:rPr lang="en-US" dirty="0"/>
              <a:t>, lung fibrosis). </a:t>
            </a:r>
          </a:p>
          <a:p>
            <a:pPr>
              <a:spcBef>
                <a:spcPct val="0"/>
              </a:spcBef>
            </a:pPr>
            <a:r>
              <a:rPr lang="en-IN" sz="1200" b="0" i="0" kern="1200" dirty="0">
                <a:solidFill>
                  <a:schemeClr val="tx1"/>
                </a:solidFill>
                <a:effectLst/>
                <a:latin typeface="+mn-lt"/>
                <a:ea typeface="+mn-ea"/>
                <a:cs typeface="+mn-cs"/>
              </a:rPr>
              <a:t>Steric effects are nonbonding interactions that influence the shape and reactivity of ions and molecules. Steric effects complement electronic effects, which usually dictate shape and reactivity. Steric effects result from repulsive forces between overlapping electron clouds.</a:t>
            </a:r>
            <a:endParaRPr lang="en-US" dirty="0"/>
          </a:p>
        </p:txBody>
      </p:sp>
      <p:sp>
        <p:nvSpPr>
          <p:cNvPr id="40963" name="Slide Number Placeholder 3"/>
          <p:cNvSpPr>
            <a:spLocks noGrp="1"/>
          </p:cNvSpPr>
          <p:nvPr>
            <p:ph type="sldNum" sz="quarter" idx="5"/>
          </p:nvPr>
        </p:nvSpPr>
        <p:spPr bwMode="auto">
          <a:noFill/>
          <a:ln>
            <a:miter lim="800000"/>
            <a:headEnd/>
            <a:tailEnd/>
          </a:ln>
        </p:spPr>
        <p:txBody>
          <a:bodyPr/>
          <a:lstStyle/>
          <a:p>
            <a:fld id="{71219CC5-991E-134F-9E3E-6D67C87AF7C7}" type="slidenum">
              <a:rPr lang="en-US"/>
              <a:pPr/>
              <a:t>15</a:t>
            </a:fld>
            <a:endParaRPr lang="en-US"/>
          </a:p>
        </p:txBody>
      </p:sp>
    </p:spTree>
    <p:extLst>
      <p:ext uri="{BB962C8B-B14F-4D97-AF65-F5344CB8AC3E}">
        <p14:creationId xmlns:p14="http://schemas.microsoft.com/office/powerpoint/2010/main" val="1596623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p:spPr>
      </p:sp>
      <p:sp>
        <p:nvSpPr>
          <p:cNvPr id="49154" name="Notes Placeholder 2"/>
          <p:cNvSpPr>
            <a:spLocks noGrp="1"/>
          </p:cNvSpPr>
          <p:nvPr>
            <p:ph type="body" idx="1"/>
          </p:nvPr>
        </p:nvSpPr>
        <p:spPr bwMode="auto">
          <a:noFill/>
        </p:spPr>
        <p:txBody>
          <a:bodyPr/>
          <a:lstStyle/>
          <a:p>
            <a:pPr>
              <a:spcBef>
                <a:spcPct val="0"/>
              </a:spcBef>
            </a:pPr>
            <a:r>
              <a:rPr lang="en-US"/>
              <a:t>Electr</a:t>
            </a:r>
          </a:p>
        </p:txBody>
      </p:sp>
      <p:sp>
        <p:nvSpPr>
          <p:cNvPr id="49155" name="Slide Number Placeholder 3"/>
          <p:cNvSpPr>
            <a:spLocks noGrp="1"/>
          </p:cNvSpPr>
          <p:nvPr>
            <p:ph type="sldNum" sz="quarter" idx="5"/>
          </p:nvPr>
        </p:nvSpPr>
        <p:spPr bwMode="auto">
          <a:noFill/>
          <a:ln>
            <a:miter lim="800000"/>
            <a:headEnd/>
            <a:tailEnd/>
          </a:ln>
        </p:spPr>
        <p:txBody>
          <a:bodyPr/>
          <a:lstStyle/>
          <a:p>
            <a:fld id="{C709872E-B601-B247-A6D6-B53827B5F574}" type="slidenum">
              <a:rPr lang="en-US"/>
              <a:pPr/>
              <a:t>16</a:t>
            </a:fld>
            <a:endParaRPr lang="en-US"/>
          </a:p>
        </p:txBody>
      </p:sp>
    </p:spTree>
    <p:extLst>
      <p:ext uri="{BB962C8B-B14F-4D97-AF65-F5344CB8AC3E}">
        <p14:creationId xmlns:p14="http://schemas.microsoft.com/office/powerpoint/2010/main" val="15001793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Jakub’s</a:t>
            </a:r>
            <a:r>
              <a:rPr lang="en-US" dirty="0"/>
              <a:t> slide</a:t>
            </a:r>
          </a:p>
        </p:txBody>
      </p:sp>
      <p:sp>
        <p:nvSpPr>
          <p:cNvPr id="4" name="Slide Number Placeholder 3"/>
          <p:cNvSpPr>
            <a:spLocks noGrp="1"/>
          </p:cNvSpPr>
          <p:nvPr>
            <p:ph type="sldNum" sz="quarter" idx="10"/>
          </p:nvPr>
        </p:nvSpPr>
        <p:spPr/>
        <p:txBody>
          <a:bodyPr/>
          <a:lstStyle/>
          <a:p>
            <a:fld id="{BA1AC49B-821C-462E-ABE9-3B5D0CB538B1}" type="slidenum">
              <a:rPr lang="en-US" smtClean="0"/>
              <a:pPr/>
              <a:t>23</a:t>
            </a:fld>
            <a:endParaRPr lang="en-US"/>
          </a:p>
        </p:txBody>
      </p:sp>
    </p:spTree>
    <p:extLst>
      <p:ext uri="{BB962C8B-B14F-4D97-AF65-F5344CB8AC3E}">
        <p14:creationId xmlns:p14="http://schemas.microsoft.com/office/powerpoint/2010/main" val="23461000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indent="0" algn="l" defTabSz="457200" rtl="0" eaLnBrk="0" fontAlgn="base" latinLnBrk="0" hangingPunct="0">
              <a:lnSpc>
                <a:spcPct val="125000"/>
              </a:lnSpc>
              <a:spcBef>
                <a:spcPct val="0"/>
              </a:spcBef>
              <a:spcAft>
                <a:spcPct val="0"/>
              </a:spcAft>
              <a:buClrTx/>
              <a:buSzTx/>
              <a:buFontTx/>
              <a:buNone/>
              <a:tabLst/>
              <a:defRPr/>
            </a:pPr>
            <a:r>
              <a:rPr lang="en-US" dirty="0" err="1"/>
              <a:t>MoDRN</a:t>
            </a:r>
            <a:r>
              <a:rPr lang="en-US" baseline="0" dirty="0"/>
              <a:t> is the collaboration between 4 universities Baylor, GW, UWASH and Yale that uses advances in biology, toxicology, computational chemistry and engineering to develop a robust and well validated computer software that will not only predict toxicity of existing compounds but it will serve as a tool to redefine guidelines for the next generation molecules with reduced hazard. The network will employ the newest strategies of computer modeling to build a computer software which will allow to understand what causes toxic endpoints and what can we do to avoid it. Our efforts will not only limit to research. To have the biggest possible impact we will engage educators and students on undergraduate and high school level to </a:t>
            </a:r>
            <a:r>
              <a:rPr lang="en-US" sz="2400" kern="1200" dirty="0">
                <a:solidFill>
                  <a:srgbClr val="000000"/>
                </a:solidFill>
                <a:latin typeface="Avenir Roman" pitchFamily="-105" charset="0"/>
                <a:ea typeface="Avenir Roman" pitchFamily="-105" charset="0"/>
                <a:cs typeface="Avenir Roman" pitchFamily="-105" charset="0"/>
                <a:sym typeface="Avenir Roman" pitchFamily="-103" charset="0"/>
              </a:rPr>
              <a:t>by including safer chemical design in students’ lesson plans and by developing interactive and hands-on teaching tools for undergraduate and high school students.</a:t>
            </a:r>
            <a:r>
              <a:rPr lang="en-US" sz="2400" kern="1200" baseline="0" dirty="0">
                <a:solidFill>
                  <a:srgbClr val="000000"/>
                </a:solidFill>
                <a:latin typeface="Avenir Roman" pitchFamily="-105" charset="0"/>
                <a:ea typeface="Avenir Roman" pitchFamily="-105" charset="0"/>
                <a:cs typeface="Avenir Roman" pitchFamily="-105" charset="0"/>
                <a:sym typeface="Avenir Roman" pitchFamily="-103" charset="0"/>
              </a:rPr>
              <a:t> Finally we plan to work with our colleagues across academia, colleagues across many industry sectors and policymakers on the government level to further inform and disseminate safe chemical concepts.</a:t>
            </a:r>
            <a:endParaRPr lang="en-US" dirty="0"/>
          </a:p>
        </p:txBody>
      </p:sp>
    </p:spTree>
    <p:extLst>
      <p:ext uri="{BB962C8B-B14F-4D97-AF65-F5344CB8AC3E}">
        <p14:creationId xmlns:p14="http://schemas.microsoft.com/office/powerpoint/2010/main" val="1627845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p:spPr>
        <p:txBody>
          <a:bodyPr/>
          <a:lstStyle/>
          <a:p>
            <a:pPr eaLnBrk="1" hangingPunct="1">
              <a:spcBef>
                <a:spcPct val="0"/>
              </a:spcBef>
            </a:pPr>
            <a:endParaRPr dirty="0"/>
          </a:p>
        </p:txBody>
      </p:sp>
      <p:sp>
        <p:nvSpPr>
          <p:cNvPr id="39940" name="Slide Number Placeholder 3"/>
          <p:cNvSpPr>
            <a:spLocks noGrp="1"/>
          </p:cNvSpPr>
          <p:nvPr>
            <p:ph type="sldNum" sz="quarter" idx="5"/>
          </p:nvPr>
        </p:nvSpPr>
        <p:spPr>
          <a:noFill/>
        </p:spPr>
        <p:txBody>
          <a:bodyPr/>
          <a:lstStyle/>
          <a:p>
            <a:fld id="{BD353D15-EC24-4641-A62C-1A23C4AC0BD1}" type="slidenum">
              <a:rPr lang="en-US" smtClean="0"/>
              <a:pPr/>
              <a:t>3</a:t>
            </a:fld>
            <a:endParaRPr lang="en-US"/>
          </a:p>
        </p:txBody>
      </p:sp>
    </p:spTree>
    <p:extLst>
      <p:ext uri="{BB962C8B-B14F-4D97-AF65-F5344CB8AC3E}">
        <p14:creationId xmlns:p14="http://schemas.microsoft.com/office/powerpoint/2010/main" val="1619239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LogP</a:t>
            </a:r>
            <a:r>
              <a:rPr lang="en-US" dirty="0"/>
              <a:t> – measure of partition coefficient of a molecule between aqueous and lipophilic phases.</a:t>
            </a:r>
          </a:p>
          <a:p>
            <a:r>
              <a:rPr lang="en-US" dirty="0"/>
              <a:t>Da – Dalton, unit of molar mass, g/mol</a:t>
            </a:r>
            <a:endParaRPr lang="en-IN" dirty="0"/>
          </a:p>
        </p:txBody>
      </p:sp>
      <p:sp>
        <p:nvSpPr>
          <p:cNvPr id="4" name="Slide Number Placeholder 3"/>
          <p:cNvSpPr>
            <a:spLocks noGrp="1"/>
          </p:cNvSpPr>
          <p:nvPr>
            <p:ph type="sldNum" sz="quarter" idx="10"/>
          </p:nvPr>
        </p:nvSpPr>
        <p:spPr/>
        <p:txBody>
          <a:bodyPr/>
          <a:lstStyle/>
          <a:p>
            <a:fld id="{0B5B5899-F4AB-F941-82F3-609E434F821E}" type="slidenum">
              <a:rPr lang="en-US" smtClean="0"/>
              <a:t>4</a:t>
            </a:fld>
            <a:endParaRPr lang="en-US"/>
          </a:p>
        </p:txBody>
      </p:sp>
    </p:spTree>
    <p:extLst>
      <p:ext uri="{BB962C8B-B14F-4D97-AF65-F5344CB8AC3E}">
        <p14:creationId xmlns:p14="http://schemas.microsoft.com/office/powerpoint/2010/main" val="2714592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ChangeArrowheads="1" noTextEdit="1"/>
          </p:cNvSpPr>
          <p:nvPr>
            <p:ph type="sldImg"/>
          </p:nvPr>
        </p:nvSpPr>
        <p:spPr>
          <a:xfrm>
            <a:off x="381000" y="685800"/>
            <a:ext cx="6096000" cy="3429000"/>
          </a:xfrm>
          <a:ln/>
        </p:spPr>
      </p:sp>
      <p:sp>
        <p:nvSpPr>
          <p:cNvPr id="13517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ndParaRPr>
          </a:p>
        </p:txBody>
      </p:sp>
    </p:spTree>
    <p:extLst>
      <p:ext uri="{BB962C8B-B14F-4D97-AF65-F5344CB8AC3E}">
        <p14:creationId xmlns:p14="http://schemas.microsoft.com/office/powerpoint/2010/main" val="1263502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noTextEdit="1"/>
          </p:cNvSpPr>
          <p:nvPr>
            <p:ph type="sldImg"/>
          </p:nvPr>
        </p:nvSpPr>
        <p:spPr>
          <a:xfrm>
            <a:off x="381000" y="685800"/>
            <a:ext cx="6096000" cy="3429000"/>
          </a:xfrm>
          <a:ln/>
        </p:spPr>
      </p:sp>
      <p:sp>
        <p:nvSpPr>
          <p:cNvPr id="13721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ndParaRPr>
          </a:p>
        </p:txBody>
      </p:sp>
    </p:spTree>
    <p:extLst>
      <p:ext uri="{BB962C8B-B14F-4D97-AF65-F5344CB8AC3E}">
        <p14:creationId xmlns:p14="http://schemas.microsoft.com/office/powerpoint/2010/main" val="1960218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spect="1" noChangeArrowheads="1" noTextEdit="1"/>
          </p:cNvSpPr>
          <p:nvPr>
            <p:ph type="sldImg"/>
          </p:nvPr>
        </p:nvSpPr>
        <p:spPr>
          <a:xfrm>
            <a:off x="381000" y="685800"/>
            <a:ext cx="6096000" cy="3429000"/>
          </a:xfrm>
          <a:ln/>
        </p:spPr>
      </p:sp>
      <p:sp>
        <p:nvSpPr>
          <p:cNvPr id="13926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ndParaRPr>
          </a:p>
        </p:txBody>
      </p:sp>
    </p:spTree>
    <p:extLst>
      <p:ext uri="{BB962C8B-B14F-4D97-AF65-F5344CB8AC3E}">
        <p14:creationId xmlns:p14="http://schemas.microsoft.com/office/powerpoint/2010/main" val="2069460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ChangeArrowheads="1" noTextEdit="1"/>
          </p:cNvSpPr>
          <p:nvPr>
            <p:ph type="sldImg"/>
          </p:nvPr>
        </p:nvSpPr>
        <p:spPr>
          <a:xfrm>
            <a:off x="381000" y="685800"/>
            <a:ext cx="6096000" cy="3429000"/>
          </a:xfrm>
          <a:ln/>
        </p:spPr>
      </p:sp>
      <p:sp>
        <p:nvSpPr>
          <p:cNvPr id="14131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IN" sz="1200" b="0" i="0" kern="1200" dirty="0">
                <a:solidFill>
                  <a:schemeClr val="tx1"/>
                </a:solidFill>
                <a:effectLst/>
                <a:latin typeface="+mn-lt"/>
                <a:ea typeface="+mn-ea"/>
                <a:cs typeface="+mn-cs"/>
              </a:rPr>
              <a:t>The octanol/water partition coefficient (</a:t>
            </a:r>
            <a:r>
              <a:rPr lang="en-IN" sz="1200" b="1" i="0" kern="1200" dirty="0" err="1">
                <a:solidFill>
                  <a:schemeClr val="tx1"/>
                </a:solidFill>
                <a:effectLst/>
                <a:latin typeface="+mn-lt"/>
                <a:ea typeface="+mn-ea"/>
                <a:cs typeface="+mn-cs"/>
              </a:rPr>
              <a:t>Kow</a:t>
            </a:r>
            <a:r>
              <a:rPr lang="en-IN" sz="1200" b="0" i="0" kern="1200" dirty="0">
                <a:solidFill>
                  <a:schemeClr val="tx1"/>
                </a:solidFill>
                <a:effectLst/>
                <a:latin typeface="+mn-lt"/>
                <a:ea typeface="+mn-ea"/>
                <a:cs typeface="+mn-cs"/>
              </a:rPr>
              <a:t>) is defined as the ratio of a chemical's concentration in the octanol phase to its concentration in the aqueous phase of a two-phase octanol/water system</a:t>
            </a:r>
            <a:endParaRPr lang="en-US" dirty="0">
              <a:latin typeface="Times New Roman" charset="0"/>
            </a:endParaRPr>
          </a:p>
        </p:txBody>
      </p:sp>
    </p:spTree>
    <p:extLst>
      <p:ext uri="{BB962C8B-B14F-4D97-AF65-F5344CB8AC3E}">
        <p14:creationId xmlns:p14="http://schemas.microsoft.com/office/powerpoint/2010/main" val="691483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a:xfrm>
            <a:off x="381000" y="685800"/>
            <a:ext cx="6096000" cy="3429000"/>
          </a:xfrm>
          <a:ln/>
        </p:spPr>
      </p:sp>
      <p:sp>
        <p:nvSpPr>
          <p:cNvPr id="14336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ndParaRPr>
          </a:p>
        </p:txBody>
      </p:sp>
    </p:spTree>
    <p:extLst>
      <p:ext uri="{BB962C8B-B14F-4D97-AF65-F5344CB8AC3E}">
        <p14:creationId xmlns:p14="http://schemas.microsoft.com/office/powerpoint/2010/main" val="412982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ChangeArrowheads="1" noTextEdit="1"/>
          </p:cNvSpPr>
          <p:nvPr>
            <p:ph type="sldImg"/>
          </p:nvPr>
        </p:nvSpPr>
        <p:spPr>
          <a:xfrm>
            <a:off x="381000" y="685800"/>
            <a:ext cx="6096000" cy="3429000"/>
          </a:xfrm>
          <a:ln/>
        </p:spPr>
      </p:sp>
      <p:sp>
        <p:nvSpPr>
          <p:cNvPr id="14541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ndParaRPr>
          </a:p>
        </p:txBody>
      </p:sp>
    </p:spTree>
    <p:extLst>
      <p:ext uri="{BB962C8B-B14F-4D97-AF65-F5344CB8AC3E}">
        <p14:creationId xmlns:p14="http://schemas.microsoft.com/office/powerpoint/2010/main" val="1583660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9D28B4C-7696-464F-9CF4-CB6F34FEAFF4}" type="datetimeFigureOut">
              <a:rPr lang="en-US" smtClean="0"/>
              <a:t>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F18761-2940-8347-AEFC-A972DC733622}" type="slidenum">
              <a:rPr lang="en-US" smtClean="0"/>
              <a:t>‹#›</a:t>
            </a:fld>
            <a:endParaRPr lang="en-US"/>
          </a:p>
        </p:txBody>
      </p:sp>
    </p:spTree>
    <p:extLst>
      <p:ext uri="{BB962C8B-B14F-4D97-AF65-F5344CB8AC3E}">
        <p14:creationId xmlns:p14="http://schemas.microsoft.com/office/powerpoint/2010/main" val="2021301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D28B4C-7696-464F-9CF4-CB6F34FEAFF4}" type="datetimeFigureOut">
              <a:rPr lang="en-US" smtClean="0"/>
              <a:t>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F18761-2940-8347-AEFC-A972DC733622}" type="slidenum">
              <a:rPr lang="en-US" smtClean="0"/>
              <a:t>‹#›</a:t>
            </a:fld>
            <a:endParaRPr lang="en-US"/>
          </a:p>
        </p:txBody>
      </p:sp>
    </p:spTree>
    <p:extLst>
      <p:ext uri="{BB962C8B-B14F-4D97-AF65-F5344CB8AC3E}">
        <p14:creationId xmlns:p14="http://schemas.microsoft.com/office/powerpoint/2010/main" val="964593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D28B4C-7696-464F-9CF4-CB6F34FEAFF4}" type="datetimeFigureOut">
              <a:rPr lang="en-US" smtClean="0"/>
              <a:t>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F18761-2940-8347-AEFC-A972DC733622}" type="slidenum">
              <a:rPr lang="en-US" smtClean="0"/>
              <a:t>‹#›</a:t>
            </a:fld>
            <a:endParaRPr lang="en-US"/>
          </a:p>
        </p:txBody>
      </p:sp>
    </p:spTree>
    <p:extLst>
      <p:ext uri="{BB962C8B-B14F-4D97-AF65-F5344CB8AC3E}">
        <p14:creationId xmlns:p14="http://schemas.microsoft.com/office/powerpoint/2010/main" val="561558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D28B4C-7696-464F-9CF4-CB6F34FEAFF4}" type="datetimeFigureOut">
              <a:rPr lang="en-US" smtClean="0"/>
              <a:t>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F18761-2940-8347-AEFC-A972DC733622}" type="slidenum">
              <a:rPr lang="en-US" smtClean="0"/>
              <a:t>‹#›</a:t>
            </a:fld>
            <a:endParaRPr lang="en-US"/>
          </a:p>
        </p:txBody>
      </p:sp>
    </p:spTree>
    <p:extLst>
      <p:ext uri="{BB962C8B-B14F-4D97-AF65-F5344CB8AC3E}">
        <p14:creationId xmlns:p14="http://schemas.microsoft.com/office/powerpoint/2010/main" val="973675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D28B4C-7696-464F-9CF4-CB6F34FEAFF4}" type="datetimeFigureOut">
              <a:rPr lang="en-US" smtClean="0"/>
              <a:t>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F18761-2940-8347-AEFC-A972DC733622}" type="slidenum">
              <a:rPr lang="en-US" smtClean="0"/>
              <a:t>‹#›</a:t>
            </a:fld>
            <a:endParaRPr lang="en-US"/>
          </a:p>
        </p:txBody>
      </p:sp>
    </p:spTree>
    <p:extLst>
      <p:ext uri="{BB962C8B-B14F-4D97-AF65-F5344CB8AC3E}">
        <p14:creationId xmlns:p14="http://schemas.microsoft.com/office/powerpoint/2010/main" val="732519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9D28B4C-7696-464F-9CF4-CB6F34FEAFF4}" type="datetimeFigureOut">
              <a:rPr lang="en-US" smtClean="0"/>
              <a:t>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F18761-2940-8347-AEFC-A972DC733622}" type="slidenum">
              <a:rPr lang="en-US" smtClean="0"/>
              <a:t>‹#›</a:t>
            </a:fld>
            <a:endParaRPr lang="en-US"/>
          </a:p>
        </p:txBody>
      </p:sp>
    </p:spTree>
    <p:extLst>
      <p:ext uri="{BB962C8B-B14F-4D97-AF65-F5344CB8AC3E}">
        <p14:creationId xmlns:p14="http://schemas.microsoft.com/office/powerpoint/2010/main" val="2083509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D28B4C-7696-464F-9CF4-CB6F34FEAFF4}" type="datetimeFigureOut">
              <a:rPr lang="en-US" smtClean="0"/>
              <a:t>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F18761-2940-8347-AEFC-A972DC733622}" type="slidenum">
              <a:rPr lang="en-US" smtClean="0"/>
              <a:t>‹#›</a:t>
            </a:fld>
            <a:endParaRPr lang="en-US"/>
          </a:p>
        </p:txBody>
      </p:sp>
    </p:spTree>
    <p:extLst>
      <p:ext uri="{BB962C8B-B14F-4D97-AF65-F5344CB8AC3E}">
        <p14:creationId xmlns:p14="http://schemas.microsoft.com/office/powerpoint/2010/main" val="680625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D28B4C-7696-464F-9CF4-CB6F34FEAFF4}" type="datetimeFigureOut">
              <a:rPr lang="en-US" smtClean="0"/>
              <a:t>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F18761-2940-8347-AEFC-A972DC733622}" type="slidenum">
              <a:rPr lang="en-US" smtClean="0"/>
              <a:t>‹#›</a:t>
            </a:fld>
            <a:endParaRPr lang="en-US"/>
          </a:p>
        </p:txBody>
      </p:sp>
    </p:spTree>
    <p:extLst>
      <p:ext uri="{BB962C8B-B14F-4D97-AF65-F5344CB8AC3E}">
        <p14:creationId xmlns:p14="http://schemas.microsoft.com/office/powerpoint/2010/main" val="1771849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D28B4C-7696-464F-9CF4-CB6F34FEAFF4}" type="datetimeFigureOut">
              <a:rPr lang="en-US" smtClean="0"/>
              <a:t>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F18761-2940-8347-AEFC-A972DC733622}" type="slidenum">
              <a:rPr lang="en-US" smtClean="0"/>
              <a:t>‹#›</a:t>
            </a:fld>
            <a:endParaRPr lang="en-US"/>
          </a:p>
        </p:txBody>
      </p:sp>
    </p:spTree>
    <p:extLst>
      <p:ext uri="{BB962C8B-B14F-4D97-AF65-F5344CB8AC3E}">
        <p14:creationId xmlns:p14="http://schemas.microsoft.com/office/powerpoint/2010/main" val="315754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D28B4C-7696-464F-9CF4-CB6F34FEAFF4}" type="datetimeFigureOut">
              <a:rPr lang="en-US" smtClean="0"/>
              <a:t>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F18761-2940-8347-AEFC-A972DC733622}" type="slidenum">
              <a:rPr lang="en-US" smtClean="0"/>
              <a:t>‹#›</a:t>
            </a:fld>
            <a:endParaRPr lang="en-US"/>
          </a:p>
        </p:txBody>
      </p:sp>
    </p:spTree>
    <p:extLst>
      <p:ext uri="{BB962C8B-B14F-4D97-AF65-F5344CB8AC3E}">
        <p14:creationId xmlns:p14="http://schemas.microsoft.com/office/powerpoint/2010/main" val="456764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D28B4C-7696-464F-9CF4-CB6F34FEAFF4}" type="datetimeFigureOut">
              <a:rPr lang="en-US" smtClean="0"/>
              <a:t>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F18761-2940-8347-AEFC-A972DC733622}" type="slidenum">
              <a:rPr lang="en-US" smtClean="0"/>
              <a:t>‹#›</a:t>
            </a:fld>
            <a:endParaRPr lang="en-US"/>
          </a:p>
        </p:txBody>
      </p:sp>
    </p:spTree>
    <p:extLst>
      <p:ext uri="{BB962C8B-B14F-4D97-AF65-F5344CB8AC3E}">
        <p14:creationId xmlns:p14="http://schemas.microsoft.com/office/powerpoint/2010/main" val="1736111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D28B4C-7696-464F-9CF4-CB6F34FEAFF4}" type="datetimeFigureOut">
              <a:rPr lang="en-US" smtClean="0"/>
              <a:t>2/20/19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F18761-2940-8347-AEFC-A972DC733622}" type="slidenum">
              <a:rPr lang="en-US" smtClean="0"/>
              <a:t>‹#›</a:t>
            </a:fld>
            <a:endParaRPr lang="en-US"/>
          </a:p>
        </p:txBody>
      </p:sp>
    </p:spTree>
    <p:extLst>
      <p:ext uri="{BB962C8B-B14F-4D97-AF65-F5344CB8AC3E}">
        <p14:creationId xmlns:p14="http://schemas.microsoft.com/office/powerpoint/2010/main" val="4132109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1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1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17.xml.rels><?xml version="1.0" encoding="UTF-8" standalone="yes"?>
<Relationships xmlns="http://schemas.openxmlformats.org/package/2006/relationships"><Relationship Id="rId3" Type="http://schemas.openxmlformats.org/officeDocument/2006/relationships/image" Target="../media/image20.emf"/><Relationship Id="rId7" Type="http://schemas.openxmlformats.org/officeDocument/2006/relationships/image" Target="../media/image19.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8.emf"/><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emf"/><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tiff"/></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tiff"/><Relationship Id="rId4" Type="http://schemas.openxmlformats.org/officeDocument/2006/relationships/image" Target="../media/image7.tiff"/></Relationships>
</file>

<file path=ppt/slides/_rels/slide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1543352"/>
            <a:ext cx="9144000" cy="421322"/>
          </a:xfrm>
        </p:spPr>
        <p:txBody>
          <a:bodyPr>
            <a:noAutofit/>
          </a:bodyPr>
          <a:lstStyle/>
          <a:p>
            <a:r>
              <a:rPr lang="en-US" sz="3600" dirty="0">
                <a:solidFill>
                  <a:srgbClr val="00728A"/>
                </a:solidFill>
                <a:latin typeface="+mn-lt"/>
              </a:rPr>
              <a:t>Designing for Reduced Hazard</a:t>
            </a:r>
          </a:p>
        </p:txBody>
      </p:sp>
      <p:sp>
        <p:nvSpPr>
          <p:cNvPr id="6" name="TextBox 5">
            <a:extLst>
              <a:ext uri="{FF2B5EF4-FFF2-40B4-BE49-F238E27FC236}">
                <a16:creationId xmlns:a16="http://schemas.microsoft.com/office/drawing/2014/main" id="{D9956D2F-7CCB-4003-8B17-95D77E1A2D20}"/>
              </a:ext>
            </a:extLst>
          </p:cNvPr>
          <p:cNvSpPr txBox="1"/>
          <p:nvPr/>
        </p:nvSpPr>
        <p:spPr>
          <a:xfrm>
            <a:off x="710350" y="6525717"/>
            <a:ext cx="6976846" cy="276999"/>
          </a:xfrm>
          <a:prstGeom prst="rect">
            <a:avLst/>
          </a:prstGeom>
          <a:noFill/>
        </p:spPr>
        <p:txBody>
          <a:bodyPr wrap="none" rtlCol="0">
            <a:spAutoFit/>
          </a:bodyPr>
          <a:lstStyle/>
          <a:p>
            <a:r>
              <a:rPr lang="en-US" sz="1200" dirty="0">
                <a:solidFill>
                  <a:schemeClr val="bg1">
                    <a:lumMod val="65000"/>
                  </a:schemeClr>
                </a:solidFill>
              </a:rPr>
              <a:t>Image: Wikimedia Commons, Fume Hood , Author: U.S. National Institute for Occupational Safety and Health</a:t>
            </a:r>
          </a:p>
        </p:txBody>
      </p:sp>
      <p:pic>
        <p:nvPicPr>
          <p:cNvPr id="5" name="Picture 4">
            <a:extLst>
              <a:ext uri="{FF2B5EF4-FFF2-40B4-BE49-F238E27FC236}">
                <a16:creationId xmlns:a16="http://schemas.microsoft.com/office/drawing/2014/main" id="{0258057E-55D3-4221-98A4-08CEADFDB142}"/>
              </a:ext>
            </a:extLst>
          </p:cNvPr>
          <p:cNvPicPr>
            <a:picLocks noChangeAspect="1"/>
          </p:cNvPicPr>
          <p:nvPr/>
        </p:nvPicPr>
        <p:blipFill>
          <a:blip r:embed="rId3"/>
          <a:stretch>
            <a:fillRect/>
          </a:stretch>
        </p:blipFill>
        <p:spPr>
          <a:xfrm>
            <a:off x="2971800" y="2362200"/>
            <a:ext cx="6172200" cy="4011930"/>
          </a:xfrm>
          <a:prstGeom prst="rect">
            <a:avLst/>
          </a:prstGeom>
        </p:spPr>
      </p:pic>
      <p:sp>
        <p:nvSpPr>
          <p:cNvPr id="7" name="Rectangle 6"/>
          <p:cNvSpPr/>
          <p:nvPr/>
        </p:nvSpPr>
        <p:spPr>
          <a:xfrm>
            <a:off x="111649" y="5204193"/>
            <a:ext cx="2734156" cy="1200329"/>
          </a:xfrm>
          <a:prstGeom prst="rect">
            <a:avLst/>
          </a:prstGeom>
        </p:spPr>
        <p:txBody>
          <a:bodyPr wrap="square">
            <a:spAutoFit/>
          </a:bodyPr>
          <a:lstStyle/>
          <a:p>
            <a:br>
              <a:rPr lang="en-US" sz="1200" dirty="0">
                <a:latin typeface="Times New Roman" charset="0"/>
              </a:rPr>
            </a:br>
            <a:endParaRPr lang="en-US" sz="1200" dirty="0">
              <a:latin typeface="Times New Roman" charset="0"/>
            </a:endParaRPr>
          </a:p>
          <a:p>
            <a:br>
              <a:rPr lang="en-US" sz="1200" dirty="0">
                <a:latin typeface="Times New Roman" charset="0"/>
              </a:rPr>
            </a:br>
            <a:endParaRPr lang="en-US" sz="1200" dirty="0">
              <a:latin typeface="Times New Roman" charset="0"/>
            </a:endParaRPr>
          </a:p>
          <a:p>
            <a:r>
              <a:rPr lang="en-US" sz="1200" dirty="0">
                <a:solidFill>
                  <a:srgbClr val="2F2A2B"/>
                </a:solidFill>
                <a:latin typeface="Times New Roman" charset="0"/>
              </a:rPr>
              <a:t>CENTER </a:t>
            </a:r>
            <a:r>
              <a:rPr lang="en-US" sz="1200" i="1" dirty="0">
                <a:solidFill>
                  <a:srgbClr val="2F2A2B"/>
                </a:solidFill>
                <a:latin typeface="Times New Roman" charset="0"/>
              </a:rPr>
              <a:t>for </a:t>
            </a:r>
            <a:r>
              <a:rPr lang="en-US" sz="1200" dirty="0">
                <a:solidFill>
                  <a:srgbClr val="2F2A2B"/>
                </a:solidFill>
                <a:latin typeface="Times New Roman" charset="0"/>
              </a:rPr>
              <a:t>GREEN CHEMISTRY</a:t>
            </a:r>
          </a:p>
          <a:p>
            <a:r>
              <a:rPr lang="en-US" sz="1200" i="1" dirty="0">
                <a:solidFill>
                  <a:srgbClr val="2F2A2B"/>
                </a:solidFill>
                <a:latin typeface="Times New Roman" charset="0"/>
              </a:rPr>
              <a:t>and </a:t>
            </a:r>
            <a:r>
              <a:rPr lang="en-US" sz="1200" dirty="0">
                <a:solidFill>
                  <a:srgbClr val="2F2A2B"/>
                </a:solidFill>
                <a:latin typeface="Times New Roman" charset="0"/>
              </a:rPr>
              <a:t>GREEN ENGINEERING </a:t>
            </a:r>
            <a:r>
              <a:rPr lang="en-US" sz="1200" i="1" dirty="0">
                <a:solidFill>
                  <a:srgbClr val="2F2A2B"/>
                </a:solidFill>
                <a:latin typeface="Times New Roman" charset="0"/>
              </a:rPr>
              <a:t>at </a:t>
            </a:r>
            <a:r>
              <a:rPr lang="en-US" sz="1200" dirty="0">
                <a:solidFill>
                  <a:srgbClr val="2F2A2B"/>
                </a:solidFill>
                <a:latin typeface="Times New Roman" charset="0"/>
              </a:rPr>
              <a:t>YALE</a:t>
            </a:r>
            <a:endParaRPr lang="en-US" sz="1200" dirty="0">
              <a:solidFill>
                <a:srgbClr val="2F2A2B"/>
              </a:solidFill>
              <a:effectLst/>
              <a:latin typeface="Times New Roman" charset="0"/>
            </a:endParaRPr>
          </a:p>
        </p:txBody>
      </p:sp>
      <p:pic>
        <p:nvPicPr>
          <p:cNvPr id="8" name="Picture 7"/>
          <p:cNvPicPr>
            <a:picLocks noChangeAspect="1"/>
          </p:cNvPicPr>
          <p:nvPr/>
        </p:nvPicPr>
        <p:blipFill>
          <a:blip r:embed="rId4"/>
          <a:stretch>
            <a:fillRect/>
          </a:stretch>
        </p:blipFill>
        <p:spPr>
          <a:xfrm>
            <a:off x="710350" y="4446658"/>
            <a:ext cx="1020198" cy="1496290"/>
          </a:xfrm>
          <a:prstGeom prst="rect">
            <a:avLst/>
          </a:prstGeom>
        </p:spPr>
      </p:pic>
      <p:pic>
        <p:nvPicPr>
          <p:cNvPr id="9" name="Picture 8"/>
          <p:cNvPicPr>
            <a:picLocks noChangeAspect="1"/>
          </p:cNvPicPr>
          <p:nvPr/>
        </p:nvPicPr>
        <p:blipFill>
          <a:blip r:embed="rId5"/>
          <a:stretch>
            <a:fillRect/>
          </a:stretch>
        </p:blipFill>
        <p:spPr>
          <a:xfrm>
            <a:off x="9346191" y="5460687"/>
            <a:ext cx="2643612" cy="687339"/>
          </a:xfrm>
          <a:prstGeom prst="rect">
            <a:avLst/>
          </a:prstGeom>
        </p:spPr>
      </p:pic>
      <p:pic>
        <p:nvPicPr>
          <p:cNvPr id="10" name="Picture 9"/>
          <p:cNvPicPr>
            <a:picLocks noChangeAspect="1"/>
          </p:cNvPicPr>
          <p:nvPr/>
        </p:nvPicPr>
        <p:blipFill>
          <a:blip r:embed="rId6"/>
          <a:stretch>
            <a:fillRect/>
          </a:stretch>
        </p:blipFill>
        <p:spPr>
          <a:xfrm>
            <a:off x="9346186" y="4341829"/>
            <a:ext cx="2874547" cy="862364"/>
          </a:xfrm>
          <a:prstGeom prst="rect">
            <a:avLst/>
          </a:prstGeom>
        </p:spPr>
      </p:pic>
      <p:sp>
        <p:nvSpPr>
          <p:cNvPr id="12" name="Title 1">
            <a:extLst>
              <a:ext uri="{FF2B5EF4-FFF2-40B4-BE49-F238E27FC236}">
                <a16:creationId xmlns:a16="http://schemas.microsoft.com/office/drawing/2014/main" id="{B9A83003-36B3-A44E-91FC-A75D57A78104}"/>
              </a:ext>
            </a:extLst>
          </p:cNvPr>
          <p:cNvSpPr>
            <a:spLocks noGrp="1"/>
          </p:cNvSpPr>
          <p:nvPr>
            <p:ph type="ctrTitle"/>
          </p:nvPr>
        </p:nvSpPr>
        <p:spPr>
          <a:xfrm>
            <a:off x="743674" y="320448"/>
            <a:ext cx="11246129" cy="1210900"/>
          </a:xfrm>
        </p:spPr>
        <p:txBody>
          <a:bodyPr>
            <a:noAutofit/>
          </a:bodyPr>
          <a:lstStyle/>
          <a:p>
            <a:r>
              <a:rPr lang="en-US" sz="4800" dirty="0">
                <a:solidFill>
                  <a:srgbClr val="00728A"/>
                </a:solidFill>
                <a:latin typeface="+mn-lt"/>
              </a:rPr>
              <a:t>Yale-UNIDO Train-the-Facilitator Workshop in Green Chemistry</a:t>
            </a:r>
            <a:endParaRPr lang="en-US" sz="4800" b="1" dirty="0">
              <a:solidFill>
                <a:srgbClr val="00728A"/>
              </a:solidFill>
              <a:latin typeface="+mn-lt"/>
            </a:endParaRPr>
          </a:p>
        </p:txBody>
      </p:sp>
      <p:pic>
        <p:nvPicPr>
          <p:cNvPr id="11" name="Picture 10">
            <a:extLst>
              <a:ext uri="{FF2B5EF4-FFF2-40B4-BE49-F238E27FC236}">
                <a16:creationId xmlns:a16="http://schemas.microsoft.com/office/drawing/2014/main" id="{BCC066A0-39F5-E247-BA20-673F14754C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816379"/>
            <a:ext cx="3032234" cy="2274176"/>
          </a:xfrm>
          <a:prstGeom prst="rect">
            <a:avLst/>
          </a:prstGeom>
        </p:spPr>
      </p:pic>
    </p:spTree>
    <p:extLst>
      <p:ext uri="{BB962C8B-B14F-4D97-AF65-F5344CB8AC3E}">
        <p14:creationId xmlns:p14="http://schemas.microsoft.com/office/powerpoint/2010/main" val="1627772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Rectangle 3"/>
          <p:cNvSpPr>
            <a:spLocks noGrp="1" noChangeArrowheads="1"/>
          </p:cNvSpPr>
          <p:nvPr>
            <p:ph idx="1"/>
          </p:nvPr>
        </p:nvSpPr>
        <p:spPr>
          <a:xfrm>
            <a:off x="1524000" y="1981200"/>
            <a:ext cx="9144000" cy="3086100"/>
          </a:xfrm>
        </p:spPr>
        <p:txBody>
          <a:bodyPr>
            <a:normAutofit/>
          </a:bodyPr>
          <a:lstStyle/>
          <a:p>
            <a:pPr marL="0" indent="0" algn="ctr">
              <a:lnSpc>
                <a:spcPct val="114000"/>
              </a:lnSpc>
              <a:buNone/>
            </a:pPr>
            <a:r>
              <a:rPr lang="en-US" sz="3200" dirty="0">
                <a:latin typeface="+mn-lt"/>
              </a:rPr>
              <a:t>In the absence of specific mechanistic information, chemists can modify structure such that certain reactive functional groups, e.g. </a:t>
            </a:r>
            <a:r>
              <a:rPr lang="en-US" sz="3200" dirty="0" err="1">
                <a:latin typeface="+mn-lt"/>
              </a:rPr>
              <a:t>cyano</a:t>
            </a:r>
            <a:r>
              <a:rPr lang="en-US" sz="3200" dirty="0">
                <a:latin typeface="+mn-lt"/>
              </a:rPr>
              <a:t>, electrophilic, </a:t>
            </a:r>
            <a:r>
              <a:rPr lang="en-US" sz="3200" dirty="0" err="1">
                <a:latin typeface="+mn-lt"/>
              </a:rPr>
              <a:t>etc</a:t>
            </a:r>
            <a:r>
              <a:rPr lang="en-US" sz="3200" dirty="0">
                <a:latin typeface="+mn-lt"/>
              </a:rPr>
              <a:t>, can be minimized or eliminated from the chemical structure where feasible.</a:t>
            </a:r>
          </a:p>
        </p:txBody>
      </p:sp>
      <p:sp>
        <p:nvSpPr>
          <p:cNvPr id="4" name="Rectangle 3"/>
          <p:cNvSpPr/>
          <p:nvPr/>
        </p:nvSpPr>
        <p:spPr>
          <a:xfrm>
            <a:off x="1788966" y="228600"/>
            <a:ext cx="8614089" cy="707886"/>
          </a:xfrm>
          <a:prstGeom prst="rect">
            <a:avLst/>
          </a:prstGeom>
        </p:spPr>
        <p:txBody>
          <a:bodyPr wrap="none">
            <a:spAutoFit/>
          </a:bodyPr>
          <a:lstStyle/>
          <a:p>
            <a:pPr algn="ctr"/>
            <a:r>
              <a:rPr lang="en-US" sz="4000" b="1" dirty="0"/>
              <a:t>B. Changing Reactive Functional Groups</a:t>
            </a:r>
          </a:p>
        </p:txBody>
      </p:sp>
      <p:cxnSp>
        <p:nvCxnSpPr>
          <p:cNvPr id="5" name="Straight Connector 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0742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1" name="Rectangle 3"/>
          <p:cNvSpPr>
            <a:spLocks noGrp="1" noChangeArrowheads="1"/>
          </p:cNvSpPr>
          <p:nvPr>
            <p:ph idx="1"/>
          </p:nvPr>
        </p:nvSpPr>
        <p:spPr>
          <a:xfrm>
            <a:off x="1132063" y="2209800"/>
            <a:ext cx="9927873" cy="3086100"/>
          </a:xfrm>
        </p:spPr>
        <p:txBody>
          <a:bodyPr>
            <a:noAutofit/>
          </a:bodyPr>
          <a:lstStyle/>
          <a:p>
            <a:pPr marL="0" indent="0" algn="ctr">
              <a:lnSpc>
                <a:spcPct val="114000"/>
              </a:lnSpc>
              <a:buNone/>
            </a:pPr>
            <a:r>
              <a:rPr lang="en-US" sz="3200" dirty="0">
                <a:latin typeface="+mn-lt"/>
              </a:rPr>
              <a:t> In order for a chemical to manifest its intrinsic hazard, it must be able to reach the toxicological target, human, animal, environmental or global. Through structural molecular design, properties such as solubility, log </a:t>
            </a:r>
            <a:r>
              <a:rPr lang="en-US" sz="3200" dirty="0" err="1">
                <a:latin typeface="+mn-lt"/>
              </a:rPr>
              <a:t>Kow</a:t>
            </a:r>
            <a:r>
              <a:rPr lang="en-US" sz="3200" dirty="0">
                <a:latin typeface="+mn-lt"/>
              </a:rPr>
              <a:t>, and volatility can adjusted to reduce hazard manifestation.</a:t>
            </a:r>
          </a:p>
        </p:txBody>
      </p:sp>
      <p:sp>
        <p:nvSpPr>
          <p:cNvPr id="4" name="Rectangle 3"/>
          <p:cNvSpPr/>
          <p:nvPr/>
        </p:nvSpPr>
        <p:spPr>
          <a:xfrm>
            <a:off x="1663006" y="206514"/>
            <a:ext cx="8866017" cy="707886"/>
          </a:xfrm>
          <a:prstGeom prst="rect">
            <a:avLst/>
          </a:prstGeom>
        </p:spPr>
        <p:txBody>
          <a:bodyPr wrap="none">
            <a:spAutoFit/>
          </a:bodyPr>
          <a:lstStyle/>
          <a:p>
            <a:pPr algn="ctr"/>
            <a:r>
              <a:rPr lang="en-US" sz="4000" b="1" dirty="0"/>
              <a:t>C. Reducing or Eliminating Bioavailability</a:t>
            </a:r>
          </a:p>
        </p:txBody>
      </p:sp>
      <p:cxnSp>
        <p:nvCxnSpPr>
          <p:cNvPr id="5" name="Straight Connector 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65186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idx="1"/>
          </p:nvPr>
        </p:nvSpPr>
        <p:spPr>
          <a:xfrm>
            <a:off x="1159227" y="1676400"/>
            <a:ext cx="9873545" cy="4419600"/>
          </a:xfrm>
        </p:spPr>
        <p:txBody>
          <a:bodyPr>
            <a:noAutofit/>
          </a:bodyPr>
          <a:lstStyle/>
          <a:p>
            <a:pPr marL="0" indent="0" algn="ctr">
              <a:lnSpc>
                <a:spcPct val="114000"/>
              </a:lnSpc>
              <a:buNone/>
            </a:pPr>
            <a:r>
              <a:rPr lang="en-US" sz="3200" dirty="0">
                <a:latin typeface="+mn-lt"/>
              </a:rPr>
              <a:t>Many chemical substances, if not hazardous themselves, require the use of other hazardous substances e.g. paints with VOCs, surfaces requiring specific cleaners, plastics with various additives. </a:t>
            </a:r>
          </a:p>
          <a:p>
            <a:pPr marL="0" indent="0" algn="ctr">
              <a:buNone/>
            </a:pPr>
            <a:endParaRPr lang="en-US" sz="1600" dirty="0">
              <a:latin typeface="+mn-lt"/>
            </a:endParaRPr>
          </a:p>
          <a:p>
            <a:pPr marL="0" indent="0" algn="ctr">
              <a:lnSpc>
                <a:spcPct val="114000"/>
              </a:lnSpc>
              <a:buNone/>
            </a:pPr>
            <a:r>
              <a:rPr lang="en-US" sz="3200" dirty="0">
                <a:latin typeface="+mn-lt"/>
              </a:rPr>
              <a:t>Through molecular design, these associated substances can be eliminated by making the desired properties integral to the product</a:t>
            </a:r>
          </a:p>
        </p:txBody>
      </p:sp>
      <p:sp>
        <p:nvSpPr>
          <p:cNvPr id="4" name="Rectangle 3"/>
          <p:cNvSpPr/>
          <p:nvPr/>
        </p:nvSpPr>
        <p:spPr>
          <a:xfrm>
            <a:off x="0" y="-94708"/>
            <a:ext cx="11542453" cy="1323439"/>
          </a:xfrm>
          <a:prstGeom prst="rect">
            <a:avLst/>
          </a:prstGeom>
        </p:spPr>
        <p:txBody>
          <a:bodyPr wrap="square">
            <a:spAutoFit/>
          </a:bodyPr>
          <a:lstStyle/>
          <a:p>
            <a:pPr algn="ctr"/>
            <a:r>
              <a:rPr lang="en-US" sz="4000" b="1"/>
              <a:t>D. </a:t>
            </a:r>
            <a:r>
              <a:rPr lang="en-US" sz="4000" b="1" dirty="0"/>
              <a:t>Reduction of Need for Associated Hazardous Substances</a:t>
            </a:r>
          </a:p>
        </p:txBody>
      </p:sp>
      <p:cxnSp>
        <p:nvCxnSpPr>
          <p:cNvPr id="5" name="Straight Connector 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41957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Rectangle 3"/>
          <p:cNvSpPr>
            <a:spLocks noGrp="1" noChangeArrowheads="1"/>
          </p:cNvSpPr>
          <p:nvPr>
            <p:ph idx="1"/>
          </p:nvPr>
        </p:nvSpPr>
        <p:spPr>
          <a:xfrm>
            <a:off x="1227668" y="1676400"/>
            <a:ext cx="9736663" cy="4191000"/>
          </a:xfrm>
        </p:spPr>
        <p:txBody>
          <a:bodyPr>
            <a:noAutofit/>
          </a:bodyPr>
          <a:lstStyle/>
          <a:p>
            <a:pPr marL="0" indent="0" algn="ctr">
              <a:lnSpc>
                <a:spcPct val="114000"/>
              </a:lnSpc>
              <a:buNone/>
            </a:pPr>
            <a:r>
              <a:rPr lang="en-US" dirty="0">
                <a:latin typeface="+mn-lt"/>
              </a:rPr>
              <a:t>Persistence of chemical in the environment is a problem that can be designed out of molecular structure. </a:t>
            </a:r>
          </a:p>
          <a:p>
            <a:pPr marL="0" indent="0" algn="ctr">
              <a:buNone/>
            </a:pPr>
            <a:endParaRPr lang="en-US" dirty="0">
              <a:latin typeface="+mn-lt"/>
            </a:endParaRPr>
          </a:p>
          <a:p>
            <a:pPr marL="0" indent="0" algn="ctr">
              <a:lnSpc>
                <a:spcPct val="114000"/>
              </a:lnSpc>
              <a:spcBef>
                <a:spcPts val="0"/>
              </a:spcBef>
              <a:buNone/>
            </a:pPr>
            <a:r>
              <a:rPr lang="en-US" dirty="0">
                <a:latin typeface="+mn-lt"/>
              </a:rPr>
              <a:t>By creating products that degrade to innocuous by-products under designed conditions, e.g., heat, light, time one can reduce or eliminate this hazard.</a:t>
            </a:r>
          </a:p>
          <a:p>
            <a:pPr marL="0" indent="0" algn="ctr">
              <a:buNone/>
            </a:pPr>
            <a:endParaRPr lang="en-US" dirty="0">
              <a:latin typeface="+mn-lt"/>
            </a:endParaRPr>
          </a:p>
          <a:p>
            <a:pPr marL="0" indent="0" algn="ctr">
              <a:lnSpc>
                <a:spcPct val="114000"/>
              </a:lnSpc>
              <a:spcBef>
                <a:spcPts val="0"/>
              </a:spcBef>
              <a:buNone/>
            </a:pPr>
            <a:r>
              <a:rPr lang="en-US" dirty="0">
                <a:latin typeface="+mn-lt"/>
              </a:rPr>
              <a:t>Design for utilization of waste as a feedstock is an important goal.</a:t>
            </a:r>
          </a:p>
        </p:txBody>
      </p:sp>
      <p:sp>
        <p:nvSpPr>
          <p:cNvPr id="4" name="Rectangle 3"/>
          <p:cNvSpPr/>
          <p:nvPr/>
        </p:nvSpPr>
        <p:spPr>
          <a:xfrm>
            <a:off x="1836707" y="206514"/>
            <a:ext cx="8518614" cy="707886"/>
          </a:xfrm>
          <a:prstGeom prst="rect">
            <a:avLst/>
          </a:prstGeom>
        </p:spPr>
        <p:txBody>
          <a:bodyPr wrap="none">
            <a:spAutoFit/>
          </a:bodyPr>
          <a:lstStyle/>
          <a:p>
            <a:pPr algn="ctr"/>
            <a:r>
              <a:rPr lang="en-US" sz="4000" b="1" dirty="0"/>
              <a:t>E. Design for End-of-Useful Product Life</a:t>
            </a:r>
          </a:p>
        </p:txBody>
      </p:sp>
      <p:cxnSp>
        <p:nvCxnSpPr>
          <p:cNvPr id="5" name="Straight Connector 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9992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92284"/>
            <a:ext cx="11379200" cy="685800"/>
          </a:xfrm>
        </p:spPr>
        <p:txBody>
          <a:bodyPr>
            <a:normAutofit fontScale="90000"/>
            <a:scene3d>
              <a:camera prst="orthographicFront"/>
              <a:lightRig rig="soft" dir="t">
                <a:rot lat="0" lon="0" rev="16800000"/>
              </a:lightRig>
            </a:scene3d>
            <a:sp3d prstMaterial="softEdge">
              <a:bevelT w="38100" h="38100"/>
            </a:sp3d>
          </a:bodyPr>
          <a:lstStyle/>
          <a:p>
            <a:pPr>
              <a:defRPr/>
            </a:pPr>
            <a:r>
              <a:rPr lang="en-US" b="1" dirty="0">
                <a:latin typeface="+mn-lt"/>
              </a:rPr>
              <a:t>By Changing the Molecular Charge: Cephalosporins</a:t>
            </a:r>
          </a:p>
        </p:txBody>
      </p:sp>
      <p:sp>
        <p:nvSpPr>
          <p:cNvPr id="3" name="Content Placeholder 2"/>
          <p:cNvSpPr>
            <a:spLocks noGrp="1"/>
          </p:cNvSpPr>
          <p:nvPr>
            <p:ph idx="1"/>
          </p:nvPr>
        </p:nvSpPr>
        <p:spPr>
          <a:xfrm>
            <a:off x="908482" y="1968684"/>
            <a:ext cx="3276600" cy="4584516"/>
          </a:xfrm>
        </p:spPr>
        <p:txBody>
          <a:bodyPr>
            <a:noAutofit/>
          </a:bodyPr>
          <a:lstStyle/>
          <a:p>
            <a:pPr>
              <a:lnSpc>
                <a:spcPct val="90000"/>
              </a:lnSpc>
            </a:pPr>
            <a:r>
              <a:rPr lang="en-US" sz="1800" dirty="0">
                <a:latin typeface="+mn-lt"/>
              </a:rPr>
              <a:t>Clinical nephrotoxicity was recognized early – damage to proximal tubular epithelia.</a:t>
            </a:r>
          </a:p>
          <a:p>
            <a:pPr>
              <a:lnSpc>
                <a:spcPct val="90000"/>
              </a:lnSpc>
              <a:spcBef>
                <a:spcPts val="600"/>
              </a:spcBef>
            </a:pPr>
            <a:endParaRPr lang="en-US" sz="600" dirty="0">
              <a:latin typeface="+mn-lt"/>
            </a:endParaRPr>
          </a:p>
          <a:p>
            <a:pPr>
              <a:lnSpc>
                <a:spcPct val="90000"/>
              </a:lnSpc>
            </a:pPr>
            <a:r>
              <a:rPr lang="en-US" sz="1800" dirty="0">
                <a:latin typeface="+mn-lt"/>
              </a:rPr>
              <a:t>Mechanism: the drug is rapidly transported across </a:t>
            </a:r>
            <a:r>
              <a:rPr lang="en-US" sz="1800" dirty="0" err="1">
                <a:latin typeface="+mn-lt"/>
              </a:rPr>
              <a:t>basolateral</a:t>
            </a:r>
            <a:r>
              <a:rPr lang="en-US" sz="1800" dirty="0">
                <a:latin typeface="+mn-lt"/>
              </a:rPr>
              <a:t> membrane via the organic anion transporter, OAT1. Transport out of cell into lumen is less well characterized (involves other OAT, OAT4).</a:t>
            </a:r>
          </a:p>
          <a:p>
            <a:pPr>
              <a:lnSpc>
                <a:spcPct val="90000"/>
              </a:lnSpc>
              <a:spcBef>
                <a:spcPts val="600"/>
              </a:spcBef>
            </a:pPr>
            <a:endParaRPr lang="en-US" sz="600" dirty="0">
              <a:latin typeface="+mn-lt"/>
            </a:endParaRPr>
          </a:p>
          <a:p>
            <a:pPr>
              <a:lnSpc>
                <a:spcPct val="90000"/>
              </a:lnSpc>
            </a:pPr>
            <a:r>
              <a:rPr lang="en-US" sz="1800" dirty="0">
                <a:latin typeface="+mn-lt"/>
              </a:rPr>
              <a:t>Cephalosporin has a very low affinity for OAT4 due to its </a:t>
            </a:r>
            <a:r>
              <a:rPr lang="en-US" sz="1800" dirty="0" err="1">
                <a:latin typeface="+mn-lt"/>
              </a:rPr>
              <a:t>zwitterionic</a:t>
            </a:r>
            <a:r>
              <a:rPr lang="en-US" sz="1800" dirty="0">
                <a:latin typeface="+mn-lt"/>
              </a:rPr>
              <a:t> character, resulting in considerable intracellular accumulation  </a:t>
            </a:r>
          </a:p>
        </p:txBody>
      </p:sp>
      <p:sp>
        <p:nvSpPr>
          <p:cNvPr id="35844" name="TextBox 4"/>
          <p:cNvSpPr txBox="1">
            <a:spLocks noChangeArrowheads="1"/>
          </p:cNvSpPr>
          <p:nvPr/>
        </p:nvSpPr>
        <p:spPr bwMode="auto">
          <a:xfrm>
            <a:off x="4725069" y="5867400"/>
            <a:ext cx="1523331" cy="369332"/>
          </a:xfrm>
          <a:prstGeom prst="rect">
            <a:avLst/>
          </a:prstGeom>
          <a:noFill/>
          <a:ln w="9525">
            <a:noFill/>
            <a:miter lim="800000"/>
            <a:headEnd/>
            <a:tailEnd/>
          </a:ln>
        </p:spPr>
        <p:txBody>
          <a:bodyPr wrap="square">
            <a:prstTxWarp prst="textNoShape">
              <a:avLst/>
            </a:prstTxWarp>
            <a:spAutoFit/>
          </a:bodyPr>
          <a:lstStyle/>
          <a:p>
            <a:r>
              <a:rPr lang="en-US" dirty="0" err="1"/>
              <a:t>Cephaloridine</a:t>
            </a:r>
            <a:endParaRPr lang="en-US" dirty="0"/>
          </a:p>
        </p:txBody>
      </p:sp>
      <p:cxnSp>
        <p:nvCxnSpPr>
          <p:cNvPr id="8" name="Straight Connector 7">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7150EB38-2539-0C4F-A81B-1C2C118A8DC1}"/>
              </a:ext>
            </a:extLst>
          </p:cNvPr>
          <p:cNvPicPr>
            <a:picLocks noChangeAspect="1"/>
          </p:cNvPicPr>
          <p:nvPr/>
        </p:nvPicPr>
        <p:blipFill>
          <a:blip r:embed="rId3"/>
          <a:stretch>
            <a:fillRect/>
          </a:stretch>
        </p:blipFill>
        <p:spPr>
          <a:xfrm>
            <a:off x="4108882" y="2743200"/>
            <a:ext cx="2564535" cy="2984588"/>
          </a:xfrm>
          <a:prstGeom prst="rect">
            <a:avLst/>
          </a:prstGeom>
        </p:spPr>
      </p:pic>
      <p:sp>
        <p:nvSpPr>
          <p:cNvPr id="7" name="TextBox 4"/>
          <p:cNvSpPr txBox="1">
            <a:spLocks noChangeArrowheads="1"/>
          </p:cNvSpPr>
          <p:nvPr/>
        </p:nvSpPr>
        <p:spPr bwMode="auto">
          <a:xfrm>
            <a:off x="9601200" y="5867400"/>
            <a:ext cx="1326004" cy="369332"/>
          </a:xfrm>
          <a:prstGeom prst="rect">
            <a:avLst/>
          </a:prstGeom>
          <a:noFill/>
          <a:ln w="9525">
            <a:noFill/>
            <a:miter lim="800000"/>
            <a:headEnd/>
            <a:tailEnd/>
          </a:ln>
        </p:spPr>
        <p:txBody>
          <a:bodyPr wrap="none">
            <a:prstTxWarp prst="textNoShape">
              <a:avLst/>
            </a:prstTxWarp>
            <a:spAutoFit/>
          </a:bodyPr>
          <a:lstStyle/>
          <a:p>
            <a:r>
              <a:rPr lang="en-US" dirty="0"/>
              <a:t>Cephalothin</a:t>
            </a:r>
          </a:p>
        </p:txBody>
      </p:sp>
      <p:pic>
        <p:nvPicPr>
          <p:cNvPr id="9" name="Picture 8">
            <a:extLst>
              <a:ext uri="{FF2B5EF4-FFF2-40B4-BE49-F238E27FC236}">
                <a16:creationId xmlns:a16="http://schemas.microsoft.com/office/drawing/2014/main" id="{EC4CCC88-B137-8E46-A6C3-4B0AC5544096}"/>
              </a:ext>
            </a:extLst>
          </p:cNvPr>
          <p:cNvPicPr>
            <a:picLocks noChangeAspect="1"/>
          </p:cNvPicPr>
          <p:nvPr/>
        </p:nvPicPr>
        <p:blipFill>
          <a:blip r:embed="rId4"/>
          <a:stretch>
            <a:fillRect/>
          </a:stretch>
        </p:blipFill>
        <p:spPr>
          <a:xfrm>
            <a:off x="8780557" y="2895599"/>
            <a:ext cx="2573243" cy="2994721"/>
          </a:xfrm>
          <a:prstGeom prst="rect">
            <a:avLst/>
          </a:prstGeom>
        </p:spPr>
      </p:pic>
      <p:sp>
        <p:nvSpPr>
          <p:cNvPr id="10" name="Content Placeholder 2"/>
          <p:cNvSpPr txBox="1">
            <a:spLocks/>
          </p:cNvSpPr>
          <p:nvPr/>
        </p:nvSpPr>
        <p:spPr>
          <a:xfrm>
            <a:off x="7036665" y="2058519"/>
            <a:ext cx="3021735" cy="20562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In contrast, </a:t>
            </a:r>
            <a:r>
              <a:rPr lang="en-US" sz="1800" dirty="0" err="1"/>
              <a:t>cephalothin</a:t>
            </a:r>
            <a:r>
              <a:rPr lang="en-US" sz="1800" dirty="0"/>
              <a:t>, an anionic analog of the original </a:t>
            </a:r>
            <a:r>
              <a:rPr lang="en-US" sz="1800" dirty="0" err="1"/>
              <a:t>zwitterionic</a:t>
            </a:r>
            <a:r>
              <a:rPr lang="en-US" sz="1800" dirty="0"/>
              <a:t> drug, rapidly moves across the epithelia from blood into urine</a:t>
            </a:r>
          </a:p>
          <a:p>
            <a:pPr>
              <a:spcBef>
                <a:spcPts val="0"/>
              </a:spcBef>
            </a:pPr>
            <a:endParaRPr lang="en-US" sz="600" dirty="0"/>
          </a:p>
          <a:p>
            <a:r>
              <a:rPr lang="en-US" sz="1800" dirty="0"/>
              <a:t>Is thus not a neurotoxin</a:t>
            </a:r>
          </a:p>
        </p:txBody>
      </p:sp>
      <p:sp>
        <p:nvSpPr>
          <p:cNvPr id="5" name="TextBox 4"/>
          <p:cNvSpPr txBox="1"/>
          <p:nvPr/>
        </p:nvSpPr>
        <p:spPr>
          <a:xfrm>
            <a:off x="800098" y="1371600"/>
            <a:ext cx="8572502" cy="461665"/>
          </a:xfrm>
          <a:prstGeom prst="rect">
            <a:avLst/>
          </a:prstGeom>
          <a:noFill/>
        </p:spPr>
        <p:txBody>
          <a:bodyPr wrap="square" rtlCol="0">
            <a:spAutoFit/>
          </a:bodyPr>
          <a:lstStyle/>
          <a:p>
            <a:r>
              <a:rPr lang="en-US" sz="2400" dirty="0" err="1"/>
              <a:t>Cephalosporins</a:t>
            </a:r>
            <a:r>
              <a:rPr lang="en-US" sz="2400" dirty="0"/>
              <a:t>: Antibiotic molecules used for gram+ bacteria</a:t>
            </a:r>
          </a:p>
        </p:txBody>
      </p:sp>
    </p:spTree>
    <p:extLst>
      <p:ext uri="{BB962C8B-B14F-4D97-AF65-F5344CB8AC3E}">
        <p14:creationId xmlns:p14="http://schemas.microsoft.com/office/powerpoint/2010/main" val="854405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1" name="TextBox 5"/>
          <p:cNvSpPr txBox="1">
            <a:spLocks noChangeArrowheads="1"/>
          </p:cNvSpPr>
          <p:nvPr/>
        </p:nvSpPr>
        <p:spPr bwMode="auto">
          <a:xfrm>
            <a:off x="8444706" y="2551250"/>
            <a:ext cx="1322387" cy="369332"/>
          </a:xfrm>
          <a:prstGeom prst="rect">
            <a:avLst/>
          </a:prstGeom>
          <a:noFill/>
          <a:ln w="9525">
            <a:noFill/>
            <a:miter lim="800000"/>
            <a:headEnd/>
            <a:tailEnd/>
          </a:ln>
        </p:spPr>
        <p:txBody>
          <a:bodyPr>
            <a:prstTxWarp prst="textNoShape">
              <a:avLst/>
            </a:prstTxWarp>
            <a:spAutoFit/>
          </a:bodyPr>
          <a:lstStyle/>
          <a:p>
            <a:r>
              <a:rPr lang="en-US" dirty="0" err="1"/>
              <a:t>Diquat</a:t>
            </a:r>
            <a:endParaRPr lang="en-US" dirty="0"/>
          </a:p>
        </p:txBody>
      </p:sp>
      <p:sp>
        <p:nvSpPr>
          <p:cNvPr id="39942" name="TextBox 6"/>
          <p:cNvSpPr txBox="1">
            <a:spLocks noChangeArrowheads="1"/>
          </p:cNvSpPr>
          <p:nvPr/>
        </p:nvSpPr>
        <p:spPr bwMode="auto">
          <a:xfrm>
            <a:off x="4014913" y="2551250"/>
            <a:ext cx="1024319" cy="369332"/>
          </a:xfrm>
          <a:prstGeom prst="rect">
            <a:avLst/>
          </a:prstGeom>
          <a:noFill/>
          <a:ln w="9525">
            <a:noFill/>
            <a:miter lim="800000"/>
            <a:headEnd/>
            <a:tailEnd/>
          </a:ln>
        </p:spPr>
        <p:txBody>
          <a:bodyPr wrap="none">
            <a:prstTxWarp prst="textNoShape">
              <a:avLst/>
            </a:prstTxWarp>
            <a:spAutoFit/>
          </a:bodyPr>
          <a:lstStyle/>
          <a:p>
            <a:r>
              <a:rPr lang="en-US" dirty="0" err="1"/>
              <a:t>Paraquat</a:t>
            </a:r>
            <a:endParaRPr lang="en-US" dirty="0"/>
          </a:p>
        </p:txBody>
      </p:sp>
      <p:cxnSp>
        <p:nvCxnSpPr>
          <p:cNvPr id="9" name="Straight Connector 8">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177175" y="206514"/>
            <a:ext cx="9837694" cy="707886"/>
          </a:xfrm>
          <a:prstGeom prst="rect">
            <a:avLst/>
          </a:prstGeom>
        </p:spPr>
        <p:txBody>
          <a:bodyPr wrap="none">
            <a:spAutoFit/>
          </a:bodyPr>
          <a:lstStyle/>
          <a:p>
            <a:pPr algn="ctr"/>
            <a:r>
              <a:rPr lang="en-US" sz="4000" b="1" dirty="0"/>
              <a:t>By Manipulating </a:t>
            </a:r>
            <a:r>
              <a:rPr lang="en-US" sz="4000" b="1" dirty="0" err="1"/>
              <a:t>Sterics</a:t>
            </a:r>
            <a:r>
              <a:rPr lang="en-US" sz="4000" b="1" dirty="0"/>
              <a:t>: </a:t>
            </a:r>
            <a:r>
              <a:rPr lang="en-US" sz="4000" b="1" dirty="0" err="1"/>
              <a:t>Paraquat</a:t>
            </a:r>
            <a:r>
              <a:rPr lang="en-US" sz="4000" b="1" dirty="0"/>
              <a:t> and </a:t>
            </a:r>
            <a:r>
              <a:rPr lang="en-US" sz="4000" b="1" dirty="0" err="1"/>
              <a:t>Diquat</a:t>
            </a:r>
            <a:endParaRPr lang="en-US" sz="4000" b="1" dirty="0"/>
          </a:p>
        </p:txBody>
      </p:sp>
      <p:pic>
        <p:nvPicPr>
          <p:cNvPr id="2" name="Picture 1">
            <a:extLst>
              <a:ext uri="{FF2B5EF4-FFF2-40B4-BE49-F238E27FC236}">
                <a16:creationId xmlns:a16="http://schemas.microsoft.com/office/drawing/2014/main" id="{B5639B15-46AD-0F4C-9E30-B786A827C03F}"/>
              </a:ext>
            </a:extLst>
          </p:cNvPr>
          <p:cNvPicPr>
            <a:picLocks noChangeAspect="1"/>
          </p:cNvPicPr>
          <p:nvPr/>
        </p:nvPicPr>
        <p:blipFill>
          <a:blip r:embed="rId3"/>
          <a:stretch>
            <a:fillRect/>
          </a:stretch>
        </p:blipFill>
        <p:spPr>
          <a:xfrm>
            <a:off x="3095277" y="1826789"/>
            <a:ext cx="687835" cy="2537872"/>
          </a:xfrm>
          <a:prstGeom prst="rect">
            <a:avLst/>
          </a:prstGeom>
        </p:spPr>
      </p:pic>
      <p:pic>
        <p:nvPicPr>
          <p:cNvPr id="3" name="Picture 2">
            <a:extLst>
              <a:ext uri="{FF2B5EF4-FFF2-40B4-BE49-F238E27FC236}">
                <a16:creationId xmlns:a16="http://schemas.microsoft.com/office/drawing/2014/main" id="{D40116D5-E7D6-4D4A-8AB8-729845B477E8}"/>
              </a:ext>
            </a:extLst>
          </p:cNvPr>
          <p:cNvPicPr>
            <a:picLocks noChangeAspect="1"/>
          </p:cNvPicPr>
          <p:nvPr/>
        </p:nvPicPr>
        <p:blipFill>
          <a:blip r:embed="rId4"/>
          <a:stretch>
            <a:fillRect/>
          </a:stretch>
        </p:blipFill>
        <p:spPr>
          <a:xfrm>
            <a:off x="7172640" y="2009559"/>
            <a:ext cx="1092968" cy="2029799"/>
          </a:xfrm>
          <a:prstGeom prst="rect">
            <a:avLst/>
          </a:prstGeom>
        </p:spPr>
      </p:pic>
      <p:sp>
        <p:nvSpPr>
          <p:cNvPr id="11" name="TextBox 10"/>
          <p:cNvSpPr txBox="1"/>
          <p:nvPr/>
        </p:nvSpPr>
        <p:spPr>
          <a:xfrm>
            <a:off x="653616" y="1410322"/>
            <a:ext cx="11081184" cy="461665"/>
          </a:xfrm>
          <a:prstGeom prst="rect">
            <a:avLst/>
          </a:prstGeom>
          <a:noFill/>
        </p:spPr>
        <p:txBody>
          <a:bodyPr wrap="square" rtlCol="0">
            <a:spAutoFit/>
          </a:bodyPr>
          <a:lstStyle/>
          <a:p>
            <a:r>
              <a:rPr lang="en-US" sz="2400" dirty="0" err="1"/>
              <a:t>Diquats</a:t>
            </a:r>
            <a:r>
              <a:rPr lang="en-US" sz="2400" dirty="0"/>
              <a:t> and </a:t>
            </a:r>
            <a:r>
              <a:rPr lang="en-US" sz="2400" dirty="0" err="1"/>
              <a:t>Paraquats</a:t>
            </a:r>
            <a:r>
              <a:rPr lang="en-US" sz="2400" dirty="0"/>
              <a:t> are herbicides (plant killer), primarily for weed and grass control</a:t>
            </a:r>
          </a:p>
        </p:txBody>
      </p:sp>
      <p:sp>
        <p:nvSpPr>
          <p:cNvPr id="4" name="Rectangle 3"/>
          <p:cNvSpPr/>
          <p:nvPr/>
        </p:nvSpPr>
        <p:spPr>
          <a:xfrm>
            <a:off x="6583674" y="4907491"/>
            <a:ext cx="5348063" cy="369332"/>
          </a:xfrm>
          <a:prstGeom prst="rect">
            <a:avLst/>
          </a:prstGeom>
        </p:spPr>
        <p:txBody>
          <a:bodyPr wrap="square">
            <a:spAutoFit/>
          </a:bodyPr>
          <a:lstStyle/>
          <a:p>
            <a:r>
              <a:rPr lang="en-US" dirty="0"/>
              <a:t>In animal studies, </a:t>
            </a:r>
            <a:r>
              <a:rPr lang="en-US" dirty="0" err="1"/>
              <a:t>diquat</a:t>
            </a:r>
            <a:r>
              <a:rPr lang="en-US" dirty="0"/>
              <a:t> causes mild, reversible injury</a:t>
            </a:r>
            <a:endParaRPr lang="en-US" dirty="0">
              <a:effectLst/>
            </a:endParaRPr>
          </a:p>
        </p:txBody>
      </p:sp>
      <p:sp>
        <p:nvSpPr>
          <p:cNvPr id="5" name="Rectangle 4"/>
          <p:cNvSpPr/>
          <p:nvPr/>
        </p:nvSpPr>
        <p:spPr>
          <a:xfrm>
            <a:off x="958416" y="4895910"/>
            <a:ext cx="5348062" cy="923330"/>
          </a:xfrm>
          <a:prstGeom prst="rect">
            <a:avLst/>
          </a:prstGeom>
        </p:spPr>
        <p:txBody>
          <a:bodyPr wrap="square">
            <a:spAutoFit/>
          </a:bodyPr>
          <a:lstStyle/>
          <a:p>
            <a:r>
              <a:rPr lang="en-US" dirty="0" err="1"/>
              <a:t>Paraquat</a:t>
            </a:r>
            <a:r>
              <a:rPr lang="en-US" dirty="0"/>
              <a:t> is not metabolized by the liver. It has life-threatening effects on the gastrointestinal tract, kidney, liver, heart and other organs</a:t>
            </a:r>
            <a:endParaRPr lang="en-US" dirty="0">
              <a:effectLst/>
            </a:endParaRPr>
          </a:p>
        </p:txBody>
      </p:sp>
      <p:sp>
        <p:nvSpPr>
          <p:cNvPr id="12" name="TextBox 11"/>
          <p:cNvSpPr txBox="1"/>
          <p:nvPr/>
        </p:nvSpPr>
        <p:spPr>
          <a:xfrm>
            <a:off x="958416" y="4495800"/>
            <a:ext cx="11385984" cy="400110"/>
          </a:xfrm>
          <a:prstGeom prst="rect">
            <a:avLst/>
          </a:prstGeom>
          <a:noFill/>
        </p:spPr>
        <p:txBody>
          <a:bodyPr wrap="square" rtlCol="0">
            <a:spAutoFit/>
          </a:bodyPr>
          <a:lstStyle/>
          <a:p>
            <a:r>
              <a:rPr lang="en-US" sz="2000" dirty="0"/>
              <a:t>Both: Toxic doses are life threatening. Impacts GI tract, kidney lungs, liver, heart, other organs</a:t>
            </a:r>
          </a:p>
        </p:txBody>
      </p:sp>
      <p:sp>
        <p:nvSpPr>
          <p:cNvPr id="7" name="Rectangle 6"/>
          <p:cNvSpPr/>
          <p:nvPr/>
        </p:nvSpPr>
        <p:spPr>
          <a:xfrm>
            <a:off x="993393" y="5943600"/>
            <a:ext cx="4243862" cy="400110"/>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en-US" sz="2000" dirty="0"/>
              <a:t>Registered as a restricted use pesticide</a:t>
            </a:r>
            <a:endParaRPr lang="en-US" sz="2000" dirty="0">
              <a:effectLst/>
            </a:endParaRPr>
          </a:p>
        </p:txBody>
      </p:sp>
      <p:sp>
        <p:nvSpPr>
          <p:cNvPr id="15" name="Rectangle 14"/>
          <p:cNvSpPr/>
          <p:nvPr/>
        </p:nvSpPr>
        <p:spPr>
          <a:xfrm>
            <a:off x="6651408" y="5906141"/>
            <a:ext cx="4908984" cy="400110"/>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r>
              <a:rPr lang="en-US" sz="2000" dirty="0"/>
              <a:t>Not registered as a restricted use pesticide</a:t>
            </a:r>
            <a:endParaRPr lang="en-US" sz="2000" dirty="0">
              <a:effectLst/>
            </a:endParaRPr>
          </a:p>
        </p:txBody>
      </p:sp>
      <p:sp>
        <p:nvSpPr>
          <p:cNvPr id="8" name="Rectangle 7"/>
          <p:cNvSpPr/>
          <p:nvPr/>
        </p:nvSpPr>
        <p:spPr>
          <a:xfrm>
            <a:off x="1200071" y="6497653"/>
            <a:ext cx="3327001" cy="307777"/>
          </a:xfrm>
          <a:prstGeom prst="rect">
            <a:avLst/>
          </a:prstGeom>
        </p:spPr>
        <p:txBody>
          <a:bodyPr wrap="none">
            <a:spAutoFit/>
          </a:bodyPr>
          <a:lstStyle/>
          <a:p>
            <a:r>
              <a:rPr lang="en-US" sz="1400" dirty="0"/>
              <a:t>http://npic.orst.edu/RMPP/rmpp_ch12.pdf</a:t>
            </a:r>
          </a:p>
        </p:txBody>
      </p:sp>
    </p:spTree>
    <p:extLst>
      <p:ext uri="{BB962C8B-B14F-4D97-AF65-F5344CB8AC3E}">
        <p14:creationId xmlns:p14="http://schemas.microsoft.com/office/powerpoint/2010/main" val="12089569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Content Placeholder 2"/>
          <p:cNvSpPr>
            <a:spLocks noGrp="1"/>
          </p:cNvSpPr>
          <p:nvPr>
            <p:ph idx="1"/>
          </p:nvPr>
        </p:nvSpPr>
        <p:spPr>
          <a:xfrm>
            <a:off x="1143000" y="1524000"/>
            <a:ext cx="10210800" cy="2739320"/>
          </a:xfrm>
        </p:spPr>
        <p:txBody>
          <a:bodyPr/>
          <a:lstStyle/>
          <a:p>
            <a:r>
              <a:rPr lang="en-US" sz="2400" dirty="0">
                <a:latin typeface="+mn-lt"/>
              </a:rPr>
              <a:t>Acrylate is understood to be carcinogenic because it can readily undergo Michael addition reactions</a:t>
            </a:r>
          </a:p>
          <a:p>
            <a:endParaRPr lang="en-US" sz="400" dirty="0">
              <a:latin typeface="+mn-lt"/>
            </a:endParaRPr>
          </a:p>
          <a:p>
            <a:r>
              <a:rPr lang="en-US" sz="2400" dirty="0">
                <a:latin typeface="+mn-lt"/>
              </a:rPr>
              <a:t>The addition of a methyl group to form methacrylate decreases the </a:t>
            </a:r>
            <a:r>
              <a:rPr lang="en-US" sz="2400" dirty="0" err="1">
                <a:latin typeface="+mn-lt"/>
              </a:rPr>
              <a:t>electrophilicity</a:t>
            </a:r>
            <a:r>
              <a:rPr lang="en-US" sz="2400" dirty="0">
                <a:latin typeface="+mn-lt"/>
              </a:rPr>
              <a:t> of the b-carbon, and decreases tendency for Michael reactions.</a:t>
            </a:r>
          </a:p>
          <a:p>
            <a:endParaRPr lang="en-US" sz="400" dirty="0">
              <a:latin typeface="+mn-lt"/>
            </a:endParaRPr>
          </a:p>
          <a:p>
            <a:r>
              <a:rPr lang="en-US" sz="2400" dirty="0">
                <a:latin typeface="+mn-lt"/>
              </a:rPr>
              <a:t>While this does not reduce the commercial efficacy, but whereas </a:t>
            </a:r>
            <a:r>
              <a:rPr lang="en-US" sz="2400" dirty="0" err="1">
                <a:latin typeface="+mn-lt"/>
              </a:rPr>
              <a:t>acrylate</a:t>
            </a:r>
            <a:r>
              <a:rPr lang="en-US" sz="2400" dirty="0">
                <a:latin typeface="+mn-lt"/>
              </a:rPr>
              <a:t> causes cancer is experimental assays, </a:t>
            </a:r>
            <a:r>
              <a:rPr lang="en-US" sz="2400" dirty="0" err="1">
                <a:latin typeface="+mn-lt"/>
              </a:rPr>
              <a:t>methacrylate</a:t>
            </a:r>
            <a:r>
              <a:rPr lang="en-US" sz="2400" dirty="0">
                <a:latin typeface="+mn-lt"/>
              </a:rPr>
              <a:t> does not.</a:t>
            </a:r>
          </a:p>
        </p:txBody>
      </p:sp>
      <p:sp>
        <p:nvSpPr>
          <p:cNvPr id="48132" name="TextBox 4"/>
          <p:cNvSpPr txBox="1">
            <a:spLocks noChangeArrowheads="1"/>
          </p:cNvSpPr>
          <p:nvPr/>
        </p:nvSpPr>
        <p:spPr bwMode="auto">
          <a:xfrm>
            <a:off x="3989744" y="5705475"/>
            <a:ext cx="1357231" cy="723275"/>
          </a:xfrm>
          <a:prstGeom prst="rect">
            <a:avLst/>
          </a:prstGeom>
          <a:noFill/>
          <a:ln w="9525">
            <a:noFill/>
            <a:miter lim="800000"/>
            <a:headEnd/>
            <a:tailEnd/>
          </a:ln>
        </p:spPr>
        <p:txBody>
          <a:bodyPr wrap="none">
            <a:prstTxWarp prst="textNoShape">
              <a:avLst/>
            </a:prstTxWarp>
            <a:spAutoFit/>
          </a:bodyPr>
          <a:lstStyle/>
          <a:p>
            <a:pPr algn="ctr"/>
            <a:r>
              <a:rPr lang="en-US" dirty="0"/>
              <a:t>Acrylate</a:t>
            </a:r>
          </a:p>
          <a:p>
            <a:pPr algn="ctr"/>
            <a:endParaRPr lang="en-US" sz="500" dirty="0"/>
          </a:p>
          <a:p>
            <a:pPr algn="ctr"/>
            <a:r>
              <a:rPr lang="en-US" dirty="0"/>
              <a:t>carcinogenic</a:t>
            </a:r>
          </a:p>
        </p:txBody>
      </p:sp>
      <p:sp>
        <p:nvSpPr>
          <p:cNvPr id="48133" name="TextBox 5"/>
          <p:cNvSpPr txBox="1">
            <a:spLocks noChangeArrowheads="1"/>
          </p:cNvSpPr>
          <p:nvPr/>
        </p:nvSpPr>
        <p:spPr bwMode="auto">
          <a:xfrm>
            <a:off x="6696705" y="5705475"/>
            <a:ext cx="1793247" cy="723275"/>
          </a:xfrm>
          <a:prstGeom prst="rect">
            <a:avLst/>
          </a:prstGeom>
          <a:noFill/>
          <a:ln w="9525">
            <a:noFill/>
            <a:miter lim="800000"/>
            <a:headEnd/>
            <a:tailEnd/>
          </a:ln>
        </p:spPr>
        <p:txBody>
          <a:bodyPr wrap="none">
            <a:prstTxWarp prst="textNoShape">
              <a:avLst/>
            </a:prstTxWarp>
            <a:spAutoFit/>
          </a:bodyPr>
          <a:lstStyle/>
          <a:p>
            <a:pPr algn="ctr"/>
            <a:r>
              <a:rPr lang="en-US" dirty="0"/>
              <a:t>Methacrylate</a:t>
            </a:r>
          </a:p>
          <a:p>
            <a:pPr algn="ctr"/>
            <a:endParaRPr lang="en-US" sz="500" dirty="0"/>
          </a:p>
          <a:p>
            <a:pPr algn="ctr"/>
            <a:r>
              <a:rPr lang="en-US" dirty="0"/>
              <a:t>non-carcinogenic</a:t>
            </a:r>
          </a:p>
        </p:txBody>
      </p:sp>
      <p:cxnSp>
        <p:nvCxnSpPr>
          <p:cNvPr id="8" name="Straight Connector 7">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500084" y="206514"/>
            <a:ext cx="9191875" cy="707886"/>
          </a:xfrm>
          <a:prstGeom prst="rect">
            <a:avLst/>
          </a:prstGeom>
        </p:spPr>
        <p:txBody>
          <a:bodyPr wrap="none">
            <a:spAutoFit/>
          </a:bodyPr>
          <a:lstStyle/>
          <a:p>
            <a:pPr algn="ctr"/>
            <a:r>
              <a:rPr lang="en-US" sz="4000" b="1" dirty="0"/>
              <a:t>By Manipulating </a:t>
            </a:r>
            <a:r>
              <a:rPr lang="en-US" sz="4000" b="1" dirty="0" err="1"/>
              <a:t>Electrophilicity</a:t>
            </a:r>
            <a:r>
              <a:rPr lang="en-US" sz="4000" b="1" dirty="0"/>
              <a:t>: Acrylates</a:t>
            </a:r>
          </a:p>
        </p:txBody>
      </p:sp>
      <p:pic>
        <p:nvPicPr>
          <p:cNvPr id="2" name="Picture 1">
            <a:extLst>
              <a:ext uri="{FF2B5EF4-FFF2-40B4-BE49-F238E27FC236}">
                <a16:creationId xmlns:a16="http://schemas.microsoft.com/office/drawing/2014/main" id="{E173C8B6-0DDA-7745-89C9-5E85093AE1F6}"/>
              </a:ext>
            </a:extLst>
          </p:cNvPr>
          <p:cNvPicPr>
            <a:picLocks noChangeAspect="1"/>
          </p:cNvPicPr>
          <p:nvPr/>
        </p:nvPicPr>
        <p:blipFill>
          <a:blip r:embed="rId3"/>
          <a:stretch>
            <a:fillRect/>
          </a:stretch>
        </p:blipFill>
        <p:spPr>
          <a:xfrm>
            <a:off x="3689210" y="4594701"/>
            <a:ext cx="1958299" cy="1049089"/>
          </a:xfrm>
          <a:prstGeom prst="rect">
            <a:avLst/>
          </a:prstGeom>
        </p:spPr>
      </p:pic>
      <p:pic>
        <p:nvPicPr>
          <p:cNvPr id="3" name="Picture 2">
            <a:extLst>
              <a:ext uri="{FF2B5EF4-FFF2-40B4-BE49-F238E27FC236}">
                <a16:creationId xmlns:a16="http://schemas.microsoft.com/office/drawing/2014/main" id="{1167FE1F-EA59-144D-A68D-D90D09C9B6E8}"/>
              </a:ext>
            </a:extLst>
          </p:cNvPr>
          <p:cNvPicPr>
            <a:picLocks noChangeAspect="1"/>
          </p:cNvPicPr>
          <p:nvPr/>
        </p:nvPicPr>
        <p:blipFill>
          <a:blip r:embed="rId4"/>
          <a:stretch>
            <a:fillRect/>
          </a:stretch>
        </p:blipFill>
        <p:spPr>
          <a:xfrm>
            <a:off x="6596604" y="4305302"/>
            <a:ext cx="1759862" cy="1358490"/>
          </a:xfrm>
          <a:prstGeom prst="rect">
            <a:avLst/>
          </a:prstGeom>
        </p:spPr>
      </p:pic>
    </p:spTree>
    <p:extLst>
      <p:ext uri="{BB962C8B-B14F-4D97-AF65-F5344CB8AC3E}">
        <p14:creationId xmlns:p14="http://schemas.microsoft.com/office/powerpoint/2010/main" val="20838140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598" y="1447800"/>
            <a:ext cx="10744201" cy="2362200"/>
          </a:xfrm>
        </p:spPr>
        <p:txBody>
          <a:bodyPr>
            <a:normAutofit/>
          </a:bodyPr>
          <a:lstStyle/>
          <a:p>
            <a:r>
              <a:rPr lang="en-US" sz="2400" dirty="0">
                <a:latin typeface="+mn-lt"/>
              </a:rPr>
              <a:t>Benzene is known to cause </a:t>
            </a:r>
            <a:r>
              <a:rPr lang="en-US" sz="2400" dirty="0" err="1">
                <a:latin typeface="+mn-lt"/>
              </a:rPr>
              <a:t>hematotoxicity</a:t>
            </a:r>
            <a:r>
              <a:rPr lang="en-US" sz="2400" dirty="0">
                <a:latin typeface="+mn-lt"/>
              </a:rPr>
              <a:t> and leukemia in humans</a:t>
            </a:r>
          </a:p>
          <a:p>
            <a:endParaRPr lang="en-US" sz="400" dirty="0">
              <a:latin typeface="+mn-lt"/>
            </a:endParaRPr>
          </a:p>
          <a:p>
            <a:r>
              <a:rPr lang="en-US" sz="2400" dirty="0">
                <a:latin typeface="+mn-lt"/>
              </a:rPr>
              <a:t>This is understood to be due to one of its metabolites, (E,E)-</a:t>
            </a:r>
            <a:r>
              <a:rPr lang="en-US" sz="2400" dirty="0" err="1">
                <a:latin typeface="+mn-lt"/>
              </a:rPr>
              <a:t>muconaldehyde</a:t>
            </a:r>
            <a:r>
              <a:rPr lang="en-US" sz="2400" dirty="0">
                <a:latin typeface="+mn-lt"/>
              </a:rPr>
              <a:t>.</a:t>
            </a:r>
          </a:p>
          <a:p>
            <a:endParaRPr lang="en-US" sz="400" dirty="0">
              <a:latin typeface="+mn-lt"/>
            </a:endParaRPr>
          </a:p>
          <a:p>
            <a:r>
              <a:rPr lang="en-US" sz="2400" dirty="0">
                <a:latin typeface="+mn-lt"/>
              </a:rPr>
              <a:t>Toluene is comparatively much less toxic, as the methyl group is oxidized more easily than the benzene ring to give benzoic acid</a:t>
            </a:r>
          </a:p>
        </p:txBody>
      </p:sp>
      <p:cxnSp>
        <p:nvCxnSpPr>
          <p:cNvPr id="6" name="Straight Connector 5">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943060" y="163924"/>
            <a:ext cx="8305928" cy="707886"/>
          </a:xfrm>
          <a:prstGeom prst="rect">
            <a:avLst/>
          </a:prstGeom>
        </p:spPr>
        <p:txBody>
          <a:bodyPr wrap="none">
            <a:spAutoFit/>
          </a:bodyPr>
          <a:lstStyle/>
          <a:p>
            <a:pPr algn="ctr"/>
            <a:r>
              <a:rPr lang="en-US" sz="4000" b="1" dirty="0"/>
              <a:t>By Facilitating Detoxification: Benzene</a:t>
            </a:r>
          </a:p>
        </p:txBody>
      </p:sp>
      <p:pic>
        <p:nvPicPr>
          <p:cNvPr id="5" name="Picture 4">
            <a:extLst>
              <a:ext uri="{FF2B5EF4-FFF2-40B4-BE49-F238E27FC236}">
                <a16:creationId xmlns:a16="http://schemas.microsoft.com/office/drawing/2014/main" id="{2745FAF4-2E78-BF43-847F-59256A686A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5082"/>
          <a:stretch/>
        </p:blipFill>
        <p:spPr>
          <a:xfrm>
            <a:off x="2743200" y="3457074"/>
            <a:ext cx="4648200" cy="2032000"/>
          </a:xfrm>
          <a:prstGeom prst="rect">
            <a:avLst/>
          </a:prstGeom>
        </p:spPr>
      </p:pic>
      <p:sp>
        <p:nvSpPr>
          <p:cNvPr id="8" name="Content Placeholder 2">
            <a:extLst>
              <a:ext uri="{FF2B5EF4-FFF2-40B4-BE49-F238E27FC236}">
                <a16:creationId xmlns:a16="http://schemas.microsoft.com/office/drawing/2014/main" id="{CA754C81-E8E4-481D-9A30-DE3C2E1A7F66}"/>
              </a:ext>
            </a:extLst>
          </p:cNvPr>
          <p:cNvSpPr txBox="1">
            <a:spLocks/>
          </p:cNvSpPr>
          <p:nvPr/>
        </p:nvSpPr>
        <p:spPr>
          <a:xfrm>
            <a:off x="8001000" y="3810000"/>
            <a:ext cx="2743200" cy="952500"/>
          </a:xfrm>
          <a:prstGeom prst="rect">
            <a:avLst/>
          </a:prstGeom>
          <a:solidFill>
            <a:srgbClr val="FF0000"/>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b="1">
                <a:solidFill>
                  <a:schemeClr val="bg1"/>
                </a:solidFill>
                <a:latin typeface="Arial" panose="020B0604020202020204" pitchFamily="34" charset="0"/>
                <a:cs typeface="Arial" panose="020B0604020202020204" pitchFamily="34" charset="0"/>
              </a:rPr>
              <a:t>hematotoxicity,</a:t>
            </a:r>
          </a:p>
          <a:p>
            <a:r>
              <a:rPr lang="en-US" sz="2400" b="1">
                <a:solidFill>
                  <a:schemeClr val="bg1"/>
                </a:solidFill>
                <a:latin typeface="Arial" panose="020B0604020202020204" pitchFamily="34" charset="0"/>
                <a:cs typeface="Arial" panose="020B0604020202020204" pitchFamily="34" charset="0"/>
              </a:rPr>
              <a:t>leukemia</a:t>
            </a:r>
            <a:endParaRPr lang="en-US" sz="2400" b="1" dirty="0">
              <a:solidFill>
                <a:schemeClr val="bg1"/>
              </a:solidFill>
              <a:latin typeface="Arial" panose="020B060402020202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id="{43E7D9D7-15F6-406E-9532-71B55D06F68F}"/>
              </a:ext>
            </a:extLst>
          </p:cNvPr>
          <p:cNvSpPr txBox="1">
            <a:spLocks/>
          </p:cNvSpPr>
          <p:nvPr/>
        </p:nvSpPr>
        <p:spPr>
          <a:xfrm>
            <a:off x="8014447" y="5791200"/>
            <a:ext cx="2743200" cy="457200"/>
          </a:xfrm>
          <a:prstGeom prst="rect">
            <a:avLst/>
          </a:prstGeom>
          <a:solidFill>
            <a:srgbClr val="00B050"/>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b="1">
                <a:solidFill>
                  <a:schemeClr val="bg1"/>
                </a:solidFill>
                <a:latin typeface="Arial" panose="020B0604020202020204" pitchFamily="34" charset="0"/>
                <a:cs typeface="Arial" panose="020B0604020202020204" pitchFamily="34" charset="0"/>
              </a:rPr>
              <a:t>non-toxic</a:t>
            </a:r>
            <a:endParaRPr lang="en-US" sz="2400" b="1" dirty="0">
              <a:solidFill>
                <a:schemeClr val="bg1"/>
              </a:solidFill>
              <a:latin typeface="Arial" panose="020B0604020202020204" pitchFamily="34" charset="0"/>
              <a:cs typeface="Arial" panose="020B0604020202020204" pitchFamily="34" charset="0"/>
            </a:endParaRPr>
          </a:p>
        </p:txBody>
      </p:sp>
      <p:graphicFrame>
        <p:nvGraphicFramePr>
          <p:cNvPr id="10" name="Object 9">
            <a:extLst>
              <a:ext uri="{FF2B5EF4-FFF2-40B4-BE49-F238E27FC236}">
                <a16:creationId xmlns:a16="http://schemas.microsoft.com/office/drawing/2014/main" id="{88D101D1-2675-440F-B620-014D007F339C}"/>
              </a:ext>
            </a:extLst>
          </p:cNvPr>
          <p:cNvGraphicFramePr>
            <a:graphicFrameLocks noChangeAspect="1"/>
          </p:cNvGraphicFramePr>
          <p:nvPr>
            <p:extLst/>
          </p:nvPr>
        </p:nvGraphicFramePr>
        <p:xfrm>
          <a:off x="2216484" y="5775937"/>
          <a:ext cx="1511300" cy="733425"/>
        </p:xfrm>
        <a:graphic>
          <a:graphicData uri="http://schemas.openxmlformats.org/presentationml/2006/ole">
            <mc:AlternateContent xmlns:mc="http://schemas.openxmlformats.org/markup-compatibility/2006">
              <mc:Choice xmlns:v="urn:schemas-microsoft-com:vml" Requires="v">
                <p:oleObj spid="_x0000_s4140" name="CS ChemDraw Drawing" r:id="rId4" imgW="1511384" imgH="733452" progId="ChemDraw.Document.6.0">
                  <p:embed/>
                </p:oleObj>
              </mc:Choice>
              <mc:Fallback>
                <p:oleObj name="CS ChemDraw Drawing" r:id="rId4" imgW="1511384" imgH="733452" progId="ChemDraw.Document.6.0">
                  <p:embed/>
                  <p:pic>
                    <p:nvPicPr>
                      <p:cNvPr id="10" name="Object 9">
                        <a:extLst>
                          <a:ext uri="{FF2B5EF4-FFF2-40B4-BE49-F238E27FC236}">
                            <a16:creationId xmlns:a16="http://schemas.microsoft.com/office/drawing/2014/main" id="{88D101D1-2675-440F-B620-014D007F339C}"/>
                          </a:ext>
                        </a:extLst>
                      </p:cNvPr>
                      <p:cNvPicPr/>
                      <p:nvPr/>
                    </p:nvPicPr>
                    <p:blipFill>
                      <a:blip r:embed="rId5"/>
                      <a:stretch>
                        <a:fillRect/>
                      </a:stretch>
                    </p:blipFill>
                    <p:spPr>
                      <a:xfrm>
                        <a:off x="2216484" y="5775937"/>
                        <a:ext cx="1511300" cy="73342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A2E74E1B-FD29-4EC9-8024-BFD3DED2A199}"/>
              </a:ext>
            </a:extLst>
          </p:cNvPr>
          <p:cNvGraphicFramePr>
            <a:graphicFrameLocks noChangeAspect="1"/>
          </p:cNvGraphicFramePr>
          <p:nvPr>
            <p:extLst/>
          </p:nvPr>
        </p:nvGraphicFramePr>
        <p:xfrm>
          <a:off x="4724400" y="5706086"/>
          <a:ext cx="1620837" cy="873125"/>
        </p:xfrm>
        <a:graphic>
          <a:graphicData uri="http://schemas.openxmlformats.org/presentationml/2006/ole">
            <mc:AlternateContent xmlns:mc="http://schemas.openxmlformats.org/markup-compatibility/2006">
              <mc:Choice xmlns:v="urn:schemas-microsoft-com:vml" Requires="v">
                <p:oleObj spid="_x0000_s4141" name="CS ChemDraw Drawing" r:id="rId6" imgW="1620794" imgH="873865" progId="ChemDraw.Document.6.0">
                  <p:embed/>
                </p:oleObj>
              </mc:Choice>
              <mc:Fallback>
                <p:oleObj name="CS ChemDraw Drawing" r:id="rId6" imgW="1620794" imgH="873865" progId="ChemDraw.Document.6.0">
                  <p:embed/>
                  <p:pic>
                    <p:nvPicPr>
                      <p:cNvPr id="11" name="Object 10">
                        <a:extLst>
                          <a:ext uri="{FF2B5EF4-FFF2-40B4-BE49-F238E27FC236}">
                            <a16:creationId xmlns:a16="http://schemas.microsoft.com/office/drawing/2014/main" id="{A2E74E1B-FD29-4EC9-8024-BFD3DED2A199}"/>
                          </a:ext>
                        </a:extLst>
                      </p:cNvPr>
                      <p:cNvPicPr/>
                      <p:nvPr/>
                    </p:nvPicPr>
                    <p:blipFill>
                      <a:blip r:embed="rId7"/>
                      <a:stretch>
                        <a:fillRect/>
                      </a:stretch>
                    </p:blipFill>
                    <p:spPr>
                      <a:xfrm>
                        <a:off x="4724400" y="5706086"/>
                        <a:ext cx="1620837" cy="873125"/>
                      </a:xfrm>
                      <a:prstGeom prst="rect">
                        <a:avLst/>
                      </a:prstGeom>
                    </p:spPr>
                  </p:pic>
                </p:oleObj>
              </mc:Fallback>
            </mc:AlternateContent>
          </a:graphicData>
        </a:graphic>
      </p:graphicFrame>
      <p:cxnSp>
        <p:nvCxnSpPr>
          <p:cNvPr id="13" name="Straight Arrow Connector 12">
            <a:extLst>
              <a:ext uri="{FF2B5EF4-FFF2-40B4-BE49-F238E27FC236}">
                <a16:creationId xmlns:a16="http://schemas.microsoft.com/office/drawing/2014/main" id="{1A45B207-36B0-4E49-A4F5-40AE689B30A8}"/>
              </a:ext>
            </a:extLst>
          </p:cNvPr>
          <p:cNvCxnSpPr>
            <a:cxnSpLocks/>
          </p:cNvCxnSpPr>
          <p:nvPr/>
        </p:nvCxnSpPr>
        <p:spPr>
          <a:xfrm>
            <a:off x="3733800" y="6172200"/>
            <a:ext cx="838200"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B43BCAE-5684-4EDA-AC9C-F3363F451536}"/>
              </a:ext>
            </a:extLst>
          </p:cNvPr>
          <p:cNvCxnSpPr>
            <a:cxnSpLocks/>
          </p:cNvCxnSpPr>
          <p:nvPr/>
        </p:nvCxnSpPr>
        <p:spPr>
          <a:xfrm>
            <a:off x="6345237" y="6096000"/>
            <a:ext cx="838200"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6503E171-95C4-424F-A496-F913A53EE099}"/>
              </a:ext>
            </a:extLst>
          </p:cNvPr>
          <p:cNvSpPr txBox="1">
            <a:spLocks/>
          </p:cNvSpPr>
          <p:nvPr/>
        </p:nvSpPr>
        <p:spPr>
          <a:xfrm>
            <a:off x="3352800" y="5439859"/>
            <a:ext cx="1447800" cy="3980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20000"/>
              </a:lnSpc>
              <a:spcBef>
                <a:spcPts val="0"/>
              </a:spcBef>
              <a:buNone/>
            </a:pPr>
            <a:r>
              <a:rPr lang="en-US" sz="1600">
                <a:latin typeface="Arial" panose="020B0604020202020204" pitchFamily="34" charset="0"/>
                <a:cs typeface="Arial" panose="020B0604020202020204" pitchFamily="34" charset="0"/>
              </a:rPr>
              <a:t>hepatic oxidation</a:t>
            </a:r>
            <a:endParaRPr lang="en-US" sz="1600" dirty="0">
              <a:latin typeface="Arial" panose="020B0604020202020204" pitchFamily="34" charset="0"/>
              <a:cs typeface="Arial" panose="020B0604020202020204" pitchFamily="34" charset="0"/>
            </a:endParaRPr>
          </a:p>
        </p:txBody>
      </p:sp>
      <p:sp>
        <p:nvSpPr>
          <p:cNvPr id="17" name="Content Placeholder 2">
            <a:extLst>
              <a:ext uri="{FF2B5EF4-FFF2-40B4-BE49-F238E27FC236}">
                <a16:creationId xmlns:a16="http://schemas.microsoft.com/office/drawing/2014/main" id="{F731A305-C23A-4655-AC47-605B6EFB3D5E}"/>
              </a:ext>
            </a:extLst>
          </p:cNvPr>
          <p:cNvSpPr txBox="1">
            <a:spLocks/>
          </p:cNvSpPr>
          <p:nvPr/>
        </p:nvSpPr>
        <p:spPr>
          <a:xfrm>
            <a:off x="3429000" y="6248400"/>
            <a:ext cx="1447800" cy="398025"/>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10000"/>
              </a:lnSpc>
              <a:spcBef>
                <a:spcPts val="0"/>
              </a:spcBef>
              <a:buNone/>
            </a:pPr>
            <a:r>
              <a:rPr lang="en-US" sz="1800">
                <a:latin typeface="Arial" panose="020B0604020202020204" pitchFamily="34" charset="0"/>
                <a:cs typeface="Arial" panose="020B0604020202020204" pitchFamily="34" charset="0"/>
              </a:rPr>
              <a:t>[detoxification]</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94293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4900" y="4229452"/>
            <a:ext cx="9982200" cy="2286000"/>
          </a:xfrm>
        </p:spPr>
        <p:txBody>
          <a:bodyPr>
            <a:noAutofit/>
          </a:bodyPr>
          <a:lstStyle/>
          <a:p>
            <a:pPr>
              <a:lnSpc>
                <a:spcPct val="90000"/>
              </a:lnSpc>
            </a:pPr>
            <a:r>
              <a:rPr lang="en-US" sz="2400" dirty="0">
                <a:latin typeface="+mn-lt"/>
              </a:rPr>
              <a:t>DDT is well known to be environmentally persistent.</a:t>
            </a:r>
          </a:p>
          <a:p>
            <a:pPr>
              <a:lnSpc>
                <a:spcPct val="90000"/>
              </a:lnSpc>
            </a:pPr>
            <a:r>
              <a:rPr lang="en-US" sz="2400" dirty="0">
                <a:latin typeface="+mn-lt"/>
              </a:rPr>
              <a:t>DDT analog with Silicon above was synthesized.</a:t>
            </a:r>
          </a:p>
          <a:p>
            <a:pPr>
              <a:lnSpc>
                <a:spcPct val="90000"/>
              </a:lnSpc>
            </a:pPr>
            <a:r>
              <a:rPr lang="en-US" sz="2400" dirty="0">
                <a:latin typeface="+mn-lt"/>
              </a:rPr>
              <a:t>While less persistent, the analog turned out to be non-toxic to insects.</a:t>
            </a:r>
          </a:p>
          <a:p>
            <a:pPr>
              <a:lnSpc>
                <a:spcPct val="90000"/>
              </a:lnSpc>
            </a:pPr>
            <a:r>
              <a:rPr lang="en-US" sz="2400" dirty="0">
                <a:latin typeface="+mn-lt"/>
              </a:rPr>
              <a:t>This is due to the more readily oxidized (metabolized) Si-H bond compared to C-H and also the larger size of the molecule.</a:t>
            </a:r>
          </a:p>
        </p:txBody>
      </p:sp>
      <p:sp>
        <p:nvSpPr>
          <p:cNvPr id="51203" name="TextBox 4"/>
          <p:cNvSpPr txBox="1">
            <a:spLocks noChangeArrowheads="1"/>
          </p:cNvSpPr>
          <p:nvPr/>
        </p:nvSpPr>
        <p:spPr bwMode="auto">
          <a:xfrm>
            <a:off x="3310547" y="3317554"/>
            <a:ext cx="1731564" cy="646331"/>
          </a:xfrm>
          <a:prstGeom prst="rect">
            <a:avLst/>
          </a:prstGeom>
          <a:noFill/>
          <a:ln w="9525">
            <a:noFill/>
            <a:miter lim="800000"/>
            <a:headEnd/>
            <a:tailEnd/>
          </a:ln>
        </p:spPr>
        <p:txBody>
          <a:bodyPr wrap="none">
            <a:prstTxWarp prst="textNoShape">
              <a:avLst/>
            </a:prstTxWarp>
            <a:spAutoFit/>
          </a:bodyPr>
          <a:lstStyle/>
          <a:p>
            <a:pPr algn="ctr"/>
            <a:r>
              <a:rPr lang="en-US" dirty="0"/>
              <a:t>DDT</a:t>
            </a:r>
          </a:p>
          <a:p>
            <a:pPr algn="ctr"/>
            <a:r>
              <a:rPr lang="en-US" dirty="0"/>
              <a:t>(Toxic to insects)</a:t>
            </a:r>
          </a:p>
        </p:txBody>
      </p:sp>
      <p:sp>
        <p:nvSpPr>
          <p:cNvPr id="51204" name="TextBox 5"/>
          <p:cNvSpPr txBox="1">
            <a:spLocks noChangeArrowheads="1"/>
          </p:cNvSpPr>
          <p:nvPr/>
        </p:nvSpPr>
        <p:spPr bwMode="auto">
          <a:xfrm>
            <a:off x="7034382" y="3317554"/>
            <a:ext cx="2177840" cy="646331"/>
          </a:xfrm>
          <a:prstGeom prst="rect">
            <a:avLst/>
          </a:prstGeom>
          <a:noFill/>
          <a:ln w="9525">
            <a:noFill/>
            <a:miter lim="800000"/>
            <a:headEnd/>
            <a:tailEnd/>
          </a:ln>
        </p:spPr>
        <p:txBody>
          <a:bodyPr wrap="none">
            <a:prstTxWarp prst="textNoShape">
              <a:avLst/>
            </a:prstTxWarp>
            <a:spAutoFit/>
          </a:bodyPr>
          <a:lstStyle/>
          <a:p>
            <a:pPr algn="ctr"/>
            <a:r>
              <a:rPr lang="en-US" dirty="0"/>
              <a:t>Si-DDT Analog</a:t>
            </a:r>
          </a:p>
          <a:p>
            <a:pPr algn="ctr"/>
            <a:r>
              <a:rPr lang="en-US" dirty="0"/>
              <a:t>(Non-toxic to insects)</a:t>
            </a:r>
          </a:p>
        </p:txBody>
      </p:sp>
      <p:cxnSp>
        <p:nvCxnSpPr>
          <p:cNvPr id="9" name="Straight Connector 8">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252646" y="206514"/>
            <a:ext cx="9686755" cy="707886"/>
          </a:xfrm>
          <a:prstGeom prst="rect">
            <a:avLst/>
          </a:prstGeom>
        </p:spPr>
        <p:txBody>
          <a:bodyPr wrap="none">
            <a:spAutoFit/>
          </a:bodyPr>
          <a:lstStyle/>
          <a:p>
            <a:pPr algn="ctr"/>
            <a:r>
              <a:rPr lang="en-US" sz="4000" b="1" dirty="0"/>
              <a:t>By </a:t>
            </a:r>
            <a:r>
              <a:rPr lang="en-US" sz="4000" b="1" dirty="0" err="1"/>
              <a:t>Isosteric</a:t>
            </a:r>
            <a:r>
              <a:rPr lang="en-US" sz="4000" b="1" dirty="0"/>
              <a:t> Substitution: Carbon with Silicon</a:t>
            </a:r>
          </a:p>
        </p:txBody>
      </p:sp>
      <p:pic>
        <p:nvPicPr>
          <p:cNvPr id="2" name="Picture 1">
            <a:extLst>
              <a:ext uri="{FF2B5EF4-FFF2-40B4-BE49-F238E27FC236}">
                <a16:creationId xmlns:a16="http://schemas.microsoft.com/office/drawing/2014/main" id="{D1782823-A8CD-1347-AFF2-97179F73FD9F}"/>
              </a:ext>
            </a:extLst>
          </p:cNvPr>
          <p:cNvPicPr>
            <a:picLocks noChangeAspect="1"/>
          </p:cNvPicPr>
          <p:nvPr/>
        </p:nvPicPr>
        <p:blipFill>
          <a:blip r:embed="rId2"/>
          <a:stretch>
            <a:fillRect/>
          </a:stretch>
        </p:blipFill>
        <p:spPr>
          <a:xfrm>
            <a:off x="2804729" y="1685464"/>
            <a:ext cx="2743200" cy="1430215"/>
          </a:xfrm>
          <a:prstGeom prst="rect">
            <a:avLst/>
          </a:prstGeom>
        </p:spPr>
      </p:pic>
      <p:pic>
        <p:nvPicPr>
          <p:cNvPr id="4" name="Picture 3">
            <a:extLst>
              <a:ext uri="{FF2B5EF4-FFF2-40B4-BE49-F238E27FC236}">
                <a16:creationId xmlns:a16="http://schemas.microsoft.com/office/drawing/2014/main" id="{60021A1A-6402-604C-A46B-FF7999261174}"/>
              </a:ext>
            </a:extLst>
          </p:cNvPr>
          <p:cNvPicPr>
            <a:picLocks noChangeAspect="1"/>
          </p:cNvPicPr>
          <p:nvPr/>
        </p:nvPicPr>
        <p:blipFill>
          <a:blip r:embed="rId3"/>
          <a:stretch>
            <a:fillRect/>
          </a:stretch>
        </p:blipFill>
        <p:spPr>
          <a:xfrm>
            <a:off x="6797804" y="1693485"/>
            <a:ext cx="2650996" cy="1382143"/>
          </a:xfrm>
          <a:prstGeom prst="rect">
            <a:avLst/>
          </a:prstGeom>
        </p:spPr>
      </p:pic>
    </p:spTree>
    <p:extLst>
      <p:ext uri="{BB962C8B-B14F-4D97-AF65-F5344CB8AC3E}">
        <p14:creationId xmlns:p14="http://schemas.microsoft.com/office/powerpoint/2010/main" val="13894789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78200" y="749808"/>
            <a:ext cx="6667500" cy="369332"/>
          </a:xfrm>
          <a:prstGeom prst="rect">
            <a:avLst/>
          </a:prstGeom>
          <a:noFill/>
        </p:spPr>
        <p:txBody>
          <a:bodyPr wrap="square" rtlCol="0">
            <a:spAutoFit/>
          </a:bodyPr>
          <a:lstStyle/>
          <a:p>
            <a:r>
              <a:rPr lang="en-US" dirty="0"/>
              <a:t>Even if chemists design one chemical, it has to undergo tests</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7037"/>
          <a:stretch/>
        </p:blipFill>
        <p:spPr>
          <a:xfrm>
            <a:off x="2438400" y="1295400"/>
            <a:ext cx="7607300" cy="5303979"/>
          </a:xfrm>
          <a:prstGeom prst="rect">
            <a:avLst/>
          </a:prstGeom>
        </p:spPr>
      </p:pic>
      <p:cxnSp>
        <p:nvCxnSpPr>
          <p:cNvPr id="6" name="Straight Connector 5">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186343" y="163924"/>
            <a:ext cx="9819356" cy="707886"/>
          </a:xfrm>
          <a:prstGeom prst="rect">
            <a:avLst/>
          </a:prstGeom>
        </p:spPr>
        <p:txBody>
          <a:bodyPr wrap="none">
            <a:spAutoFit/>
          </a:bodyPr>
          <a:lstStyle/>
          <a:p>
            <a:pPr algn="ctr"/>
            <a:r>
              <a:rPr lang="en-US" sz="4000" b="1" dirty="0"/>
              <a:t>Designing New Molecules is Not a Trivial Task</a:t>
            </a:r>
          </a:p>
        </p:txBody>
      </p:sp>
    </p:spTree>
    <p:extLst>
      <p:ext uri="{BB962C8B-B14F-4D97-AF65-F5344CB8AC3E}">
        <p14:creationId xmlns:p14="http://schemas.microsoft.com/office/powerpoint/2010/main" val="9000495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61818" b="62828"/>
          <a:stretch/>
        </p:blipFill>
        <p:spPr>
          <a:xfrm>
            <a:off x="999616" y="1301621"/>
            <a:ext cx="2786425" cy="2034533"/>
          </a:xfrm>
          <a:prstGeom prst="rect">
            <a:avLst/>
          </a:prstGeom>
        </p:spPr>
      </p:pic>
      <p:pic>
        <p:nvPicPr>
          <p:cNvPr id="5" name="Picture 4"/>
          <p:cNvPicPr>
            <a:picLocks noChangeAspect="1"/>
          </p:cNvPicPr>
          <p:nvPr/>
        </p:nvPicPr>
        <p:blipFill rotWithShape="1">
          <a:blip r:embed="rId3"/>
          <a:srcRect t="14759"/>
          <a:stretch/>
        </p:blipFill>
        <p:spPr>
          <a:xfrm>
            <a:off x="5749691" y="1273205"/>
            <a:ext cx="1428863" cy="2114231"/>
          </a:xfrm>
          <a:prstGeom prst="rect">
            <a:avLst/>
          </a:prstGeom>
        </p:spPr>
      </p:pic>
      <p:pic>
        <p:nvPicPr>
          <p:cNvPr id="6" name="Picture 5"/>
          <p:cNvPicPr>
            <a:picLocks noChangeAspect="1"/>
          </p:cNvPicPr>
          <p:nvPr/>
        </p:nvPicPr>
        <p:blipFill>
          <a:blip r:embed="rId4"/>
          <a:stretch>
            <a:fillRect/>
          </a:stretch>
        </p:blipFill>
        <p:spPr>
          <a:xfrm>
            <a:off x="9315811" y="1273205"/>
            <a:ext cx="1440409" cy="2085815"/>
          </a:xfrm>
          <a:prstGeom prst="rect">
            <a:avLst/>
          </a:prstGeom>
        </p:spPr>
      </p:pic>
      <p:sp>
        <p:nvSpPr>
          <p:cNvPr id="7" name="TextBox 6"/>
          <p:cNvSpPr txBox="1"/>
          <p:nvPr/>
        </p:nvSpPr>
        <p:spPr>
          <a:xfrm>
            <a:off x="1950238" y="3485107"/>
            <a:ext cx="885179" cy="369332"/>
          </a:xfrm>
          <a:prstGeom prst="rect">
            <a:avLst/>
          </a:prstGeom>
          <a:noFill/>
        </p:spPr>
        <p:txBody>
          <a:bodyPr wrap="none" rtlCol="0">
            <a:spAutoFit/>
          </a:bodyPr>
          <a:lstStyle/>
          <a:p>
            <a:r>
              <a:rPr lang="en-US" b="1" dirty="0"/>
              <a:t>Dermal</a:t>
            </a:r>
          </a:p>
        </p:txBody>
      </p:sp>
      <p:sp>
        <p:nvSpPr>
          <p:cNvPr id="8" name="TextBox 7"/>
          <p:cNvSpPr txBox="1"/>
          <p:nvPr/>
        </p:nvSpPr>
        <p:spPr>
          <a:xfrm>
            <a:off x="5824395" y="3485107"/>
            <a:ext cx="1279453" cy="369332"/>
          </a:xfrm>
          <a:prstGeom prst="rect">
            <a:avLst/>
          </a:prstGeom>
          <a:noFill/>
        </p:spPr>
        <p:txBody>
          <a:bodyPr wrap="none" rtlCol="0">
            <a:spAutoFit/>
          </a:bodyPr>
          <a:lstStyle/>
          <a:p>
            <a:r>
              <a:rPr lang="en-US" b="1" dirty="0"/>
              <a:t>Respiratory</a:t>
            </a:r>
          </a:p>
        </p:txBody>
      </p:sp>
      <p:sp>
        <p:nvSpPr>
          <p:cNvPr id="10" name="TextBox 9"/>
          <p:cNvSpPr txBox="1"/>
          <p:nvPr/>
        </p:nvSpPr>
        <p:spPr>
          <a:xfrm>
            <a:off x="9507921" y="3480310"/>
            <a:ext cx="1056187" cy="369332"/>
          </a:xfrm>
          <a:prstGeom prst="rect">
            <a:avLst/>
          </a:prstGeom>
          <a:noFill/>
        </p:spPr>
        <p:txBody>
          <a:bodyPr wrap="none" rtlCol="0">
            <a:spAutoFit/>
          </a:bodyPr>
          <a:lstStyle/>
          <a:p>
            <a:r>
              <a:rPr lang="en-US" b="1" dirty="0"/>
              <a:t>Digestive</a:t>
            </a:r>
          </a:p>
        </p:txBody>
      </p:sp>
      <p:sp>
        <p:nvSpPr>
          <p:cNvPr id="11" name="TextBox 10"/>
          <p:cNvSpPr txBox="1"/>
          <p:nvPr/>
        </p:nvSpPr>
        <p:spPr>
          <a:xfrm>
            <a:off x="412691" y="3872583"/>
            <a:ext cx="4174594" cy="273978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14000"/>
              </a:lnSpc>
            </a:pPr>
            <a:r>
              <a:rPr lang="en-US" sz="1900" dirty="0"/>
              <a:t>Skin is the first barrier to absorption for the chemical. The skin can keep chemicals out of the body, or it can let them in, depending on the physical and chemical properties of the chemical. Absorption of a chemical will result in the chemical circulating inside the body and perhaps causing adverse effects. </a:t>
            </a:r>
          </a:p>
        </p:txBody>
      </p:sp>
      <p:sp>
        <p:nvSpPr>
          <p:cNvPr id="12" name="TextBox 11"/>
          <p:cNvSpPr txBox="1"/>
          <p:nvPr/>
        </p:nvSpPr>
        <p:spPr>
          <a:xfrm>
            <a:off x="4765974" y="3872583"/>
            <a:ext cx="3396301" cy="240649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14000"/>
              </a:lnSpc>
            </a:pPr>
            <a:r>
              <a:rPr lang="en-US" sz="1900" dirty="0"/>
              <a:t>As chemicals are inhaled, they may reach the lungs. The lung surface is a poor barrier against the entry of many chemicals into the body, which means that absorption of chemicals into the lung can be rapid and efficient. </a:t>
            </a:r>
          </a:p>
        </p:txBody>
      </p:sp>
      <p:sp>
        <p:nvSpPr>
          <p:cNvPr id="13" name="TextBox 12"/>
          <p:cNvSpPr txBox="1"/>
          <p:nvPr/>
        </p:nvSpPr>
        <p:spPr>
          <a:xfrm>
            <a:off x="8334805" y="3872583"/>
            <a:ext cx="3402417" cy="240649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14000"/>
              </a:lnSpc>
            </a:pPr>
            <a:r>
              <a:rPr lang="en-US" sz="1900" dirty="0"/>
              <a:t>If chemicals are swallowed, either intentionally or unintentionally, they enter the gastrointestinal tract (GI). From there, they may either pass through the body or be absorbed into the body. </a:t>
            </a:r>
          </a:p>
        </p:txBody>
      </p:sp>
      <p:sp>
        <p:nvSpPr>
          <p:cNvPr id="14" name="Rectangle 13"/>
          <p:cNvSpPr/>
          <p:nvPr/>
        </p:nvSpPr>
        <p:spPr>
          <a:xfrm>
            <a:off x="4814436" y="206514"/>
            <a:ext cx="2563138" cy="707886"/>
          </a:xfrm>
          <a:prstGeom prst="rect">
            <a:avLst/>
          </a:prstGeom>
        </p:spPr>
        <p:txBody>
          <a:bodyPr wrap="none">
            <a:spAutoFit/>
          </a:bodyPr>
          <a:lstStyle/>
          <a:p>
            <a:pPr algn="ctr"/>
            <a:r>
              <a:rPr lang="en-US" sz="4000" b="1" dirty="0"/>
              <a:t>Absorption</a:t>
            </a:r>
          </a:p>
        </p:txBody>
      </p:sp>
      <p:cxnSp>
        <p:nvCxnSpPr>
          <p:cNvPr id="15" name="Straight Connector 1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1226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4462" y="1447800"/>
            <a:ext cx="10775519" cy="3810000"/>
          </a:xfrm>
        </p:spPr>
        <p:txBody>
          <a:bodyPr>
            <a:normAutofit/>
          </a:bodyPr>
          <a:lstStyle/>
          <a:p>
            <a:pPr>
              <a:lnSpc>
                <a:spcPct val="100000"/>
              </a:lnSpc>
            </a:pPr>
            <a:r>
              <a:rPr lang="en-US" dirty="0"/>
              <a:t>QSAR = classification models used in the chemical and biological sciences and engineering</a:t>
            </a:r>
          </a:p>
        </p:txBody>
      </p:sp>
      <p:cxnSp>
        <p:nvCxnSpPr>
          <p:cNvPr id="4" name="Straight Connector 3">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552074" y="206514"/>
            <a:ext cx="11087907" cy="707886"/>
          </a:xfrm>
          <a:prstGeom prst="rect">
            <a:avLst/>
          </a:prstGeom>
        </p:spPr>
        <p:txBody>
          <a:bodyPr wrap="none">
            <a:spAutoFit/>
          </a:bodyPr>
          <a:lstStyle/>
          <a:p>
            <a:pPr algn="ctr"/>
            <a:r>
              <a:rPr lang="en-US" sz="4000" b="1" dirty="0"/>
              <a:t>QSAR-Quantitative Structure Activity Relationship</a:t>
            </a:r>
          </a:p>
        </p:txBody>
      </p:sp>
      <p:sp>
        <p:nvSpPr>
          <p:cNvPr id="2" name="TextBox 1"/>
          <p:cNvSpPr txBox="1"/>
          <p:nvPr/>
        </p:nvSpPr>
        <p:spPr>
          <a:xfrm>
            <a:off x="1143000" y="6477000"/>
            <a:ext cx="3352800" cy="307777"/>
          </a:xfrm>
          <a:prstGeom prst="rect">
            <a:avLst/>
          </a:prstGeom>
          <a:noFill/>
        </p:spPr>
        <p:txBody>
          <a:bodyPr wrap="square" rtlCol="0">
            <a:spAutoFit/>
          </a:bodyPr>
          <a:lstStyle/>
          <a:p>
            <a:r>
              <a:rPr lang="en-US" sz="1400" dirty="0"/>
              <a:t>Wikipedia</a:t>
            </a:r>
          </a:p>
        </p:txBody>
      </p:sp>
      <p:sp>
        <p:nvSpPr>
          <p:cNvPr id="8" name="Rectangle 7"/>
          <p:cNvSpPr/>
          <p:nvPr/>
        </p:nvSpPr>
        <p:spPr>
          <a:xfrm>
            <a:off x="6443203" y="3115131"/>
            <a:ext cx="4876800" cy="46166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2400" dirty="0"/>
              <a:t>potency of the response variable</a:t>
            </a:r>
          </a:p>
        </p:txBody>
      </p:sp>
      <p:sp>
        <p:nvSpPr>
          <p:cNvPr id="9" name="Rectangle 8"/>
          <p:cNvSpPr/>
          <p:nvPr/>
        </p:nvSpPr>
        <p:spPr>
          <a:xfrm>
            <a:off x="2019782" y="3115131"/>
            <a:ext cx="2765181" cy="461665"/>
          </a:xfrm>
          <a:prstGeom prst="rect">
            <a:avLst/>
          </a:prstGeom>
        </p:spPr>
        <p:style>
          <a:lnRef idx="0">
            <a:schemeClr val="accent6"/>
          </a:lnRef>
          <a:fillRef idx="3">
            <a:schemeClr val="accent6"/>
          </a:fillRef>
          <a:effectRef idx="3">
            <a:schemeClr val="accent6"/>
          </a:effectRef>
          <a:fontRef idx="minor">
            <a:schemeClr val="lt1"/>
          </a:fontRef>
        </p:style>
        <p:txBody>
          <a:bodyPr wrap="none">
            <a:spAutoFit/>
          </a:bodyPr>
          <a:lstStyle/>
          <a:p>
            <a:r>
              <a:rPr lang="en-US" sz="2400" dirty="0"/>
              <a:t>"predictor" variables</a:t>
            </a:r>
          </a:p>
        </p:txBody>
      </p:sp>
      <p:sp>
        <p:nvSpPr>
          <p:cNvPr id="10" name="Left-Right Arrow 9"/>
          <p:cNvSpPr/>
          <p:nvPr/>
        </p:nvSpPr>
        <p:spPr>
          <a:xfrm>
            <a:off x="4915382" y="3149766"/>
            <a:ext cx="1371600" cy="4572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QSAR</a:t>
            </a:r>
          </a:p>
        </p:txBody>
      </p:sp>
      <p:sp>
        <p:nvSpPr>
          <p:cNvPr id="11" name="TextBox 10"/>
          <p:cNvSpPr txBox="1"/>
          <p:nvPr/>
        </p:nvSpPr>
        <p:spPr>
          <a:xfrm>
            <a:off x="1867382" y="3733800"/>
            <a:ext cx="3048000" cy="923330"/>
          </a:xfrm>
          <a:prstGeom prst="rect">
            <a:avLst/>
          </a:prstGeom>
          <a:noFill/>
        </p:spPr>
        <p:txBody>
          <a:bodyPr wrap="square" rtlCol="0">
            <a:spAutoFit/>
          </a:bodyPr>
          <a:lstStyle/>
          <a:p>
            <a:pPr algn="ctr"/>
            <a:r>
              <a:rPr lang="en-US" dirty="0"/>
              <a:t>Structure, </a:t>
            </a:r>
            <a:r>
              <a:rPr lang="en-US" dirty="0" err="1"/>
              <a:t>physico</a:t>
            </a:r>
            <a:r>
              <a:rPr lang="en-US" dirty="0"/>
              <a:t>-chemical properties, chemical functionalities</a:t>
            </a:r>
          </a:p>
        </p:txBody>
      </p:sp>
      <p:sp>
        <p:nvSpPr>
          <p:cNvPr id="12" name="TextBox 11"/>
          <p:cNvSpPr txBox="1"/>
          <p:nvPr/>
        </p:nvSpPr>
        <p:spPr>
          <a:xfrm>
            <a:off x="7510003" y="3727302"/>
            <a:ext cx="3048000" cy="923330"/>
          </a:xfrm>
          <a:prstGeom prst="rect">
            <a:avLst/>
          </a:prstGeom>
          <a:noFill/>
        </p:spPr>
        <p:txBody>
          <a:bodyPr wrap="square" rtlCol="0">
            <a:spAutoFit/>
          </a:bodyPr>
          <a:lstStyle/>
          <a:p>
            <a:pPr algn="ctr"/>
            <a:r>
              <a:rPr lang="en-US" dirty="0"/>
              <a:t>Biological activity: toxicology and eco-toxicology</a:t>
            </a:r>
          </a:p>
          <a:p>
            <a:pPr algn="ctr"/>
            <a:r>
              <a:rPr lang="en-US" dirty="0"/>
              <a:t>[like LC50 or oxidative stress]</a:t>
            </a:r>
          </a:p>
        </p:txBody>
      </p:sp>
      <p:sp>
        <p:nvSpPr>
          <p:cNvPr id="13" name="TextBox 12"/>
          <p:cNvSpPr txBox="1"/>
          <p:nvPr/>
        </p:nvSpPr>
        <p:spPr>
          <a:xfrm>
            <a:off x="708240" y="3048000"/>
            <a:ext cx="1272960" cy="646331"/>
          </a:xfrm>
          <a:prstGeom prst="rect">
            <a:avLst/>
          </a:prstGeom>
          <a:noFill/>
        </p:spPr>
        <p:txBody>
          <a:bodyPr wrap="square" rtlCol="0">
            <a:spAutoFit/>
          </a:bodyPr>
          <a:lstStyle/>
          <a:p>
            <a:pPr algn="ctr"/>
            <a:r>
              <a:rPr lang="en-US" dirty="0"/>
              <a:t>Known data sets</a:t>
            </a:r>
          </a:p>
        </p:txBody>
      </p:sp>
      <p:sp>
        <p:nvSpPr>
          <p:cNvPr id="14" name="Down Arrow 13"/>
          <p:cNvSpPr/>
          <p:nvPr/>
        </p:nvSpPr>
        <p:spPr>
          <a:xfrm>
            <a:off x="5376403" y="2696730"/>
            <a:ext cx="352210" cy="503670"/>
          </a:xfrm>
          <a:prstGeom prst="down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TextBox 14"/>
          <p:cNvSpPr txBox="1"/>
          <p:nvPr/>
        </p:nvSpPr>
        <p:spPr>
          <a:xfrm>
            <a:off x="5376403" y="2336634"/>
            <a:ext cx="3276600"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dirty="0"/>
              <a:t>QSAR established relationship</a:t>
            </a:r>
          </a:p>
        </p:txBody>
      </p:sp>
      <p:sp>
        <p:nvSpPr>
          <p:cNvPr id="17" name="Rectangle 16"/>
          <p:cNvSpPr/>
          <p:nvPr/>
        </p:nvSpPr>
        <p:spPr>
          <a:xfrm>
            <a:off x="2077509" y="5255934"/>
            <a:ext cx="2765181" cy="461665"/>
          </a:xfrm>
          <a:prstGeom prst="rect">
            <a:avLst/>
          </a:prstGeom>
        </p:spPr>
        <p:style>
          <a:lnRef idx="0">
            <a:schemeClr val="accent6"/>
          </a:lnRef>
          <a:fillRef idx="3">
            <a:schemeClr val="accent6"/>
          </a:fillRef>
          <a:effectRef idx="3">
            <a:schemeClr val="accent6"/>
          </a:effectRef>
          <a:fontRef idx="minor">
            <a:schemeClr val="lt1"/>
          </a:fontRef>
        </p:style>
        <p:txBody>
          <a:bodyPr wrap="none">
            <a:spAutoFit/>
          </a:bodyPr>
          <a:lstStyle/>
          <a:p>
            <a:r>
              <a:rPr lang="en-US" sz="2400" dirty="0"/>
              <a:t>"predictor" variables</a:t>
            </a:r>
          </a:p>
        </p:txBody>
      </p:sp>
      <p:sp>
        <p:nvSpPr>
          <p:cNvPr id="19" name="TextBox 18"/>
          <p:cNvSpPr txBox="1"/>
          <p:nvPr/>
        </p:nvSpPr>
        <p:spPr>
          <a:xfrm>
            <a:off x="708240" y="5181600"/>
            <a:ext cx="1272960" cy="646331"/>
          </a:xfrm>
          <a:prstGeom prst="rect">
            <a:avLst/>
          </a:prstGeom>
          <a:noFill/>
        </p:spPr>
        <p:txBody>
          <a:bodyPr wrap="square" rtlCol="0">
            <a:spAutoFit/>
          </a:bodyPr>
          <a:lstStyle/>
          <a:p>
            <a:pPr algn="ctr"/>
            <a:r>
              <a:rPr lang="en-US" dirty="0"/>
              <a:t>New molecules </a:t>
            </a:r>
          </a:p>
        </p:txBody>
      </p:sp>
      <p:sp>
        <p:nvSpPr>
          <p:cNvPr id="20" name="Down Arrow 19"/>
          <p:cNvSpPr/>
          <p:nvPr/>
        </p:nvSpPr>
        <p:spPr>
          <a:xfrm flipV="1">
            <a:off x="5434130" y="5638997"/>
            <a:ext cx="357070" cy="380802"/>
          </a:xfrm>
          <a:prstGeom prst="down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TextBox 20"/>
          <p:cNvSpPr txBox="1"/>
          <p:nvPr/>
        </p:nvSpPr>
        <p:spPr>
          <a:xfrm>
            <a:off x="5464148" y="6019800"/>
            <a:ext cx="4700470"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dirty="0"/>
              <a:t>QSAR uses the learnt rules to predict biology</a:t>
            </a:r>
          </a:p>
        </p:txBody>
      </p:sp>
      <p:sp>
        <p:nvSpPr>
          <p:cNvPr id="22" name="Right Arrow 21"/>
          <p:cNvSpPr/>
          <p:nvPr/>
        </p:nvSpPr>
        <p:spPr>
          <a:xfrm>
            <a:off x="5029200" y="5181600"/>
            <a:ext cx="1371600" cy="5359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QSAR</a:t>
            </a:r>
          </a:p>
        </p:txBody>
      </p:sp>
      <p:sp>
        <p:nvSpPr>
          <p:cNvPr id="23" name="Rectangle 22"/>
          <p:cNvSpPr/>
          <p:nvPr/>
        </p:nvSpPr>
        <p:spPr>
          <a:xfrm>
            <a:off x="6553200" y="4953000"/>
            <a:ext cx="4876800" cy="830997"/>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ctr"/>
            <a:r>
              <a:rPr lang="en-US" sz="2400" dirty="0"/>
              <a:t>QSAR predicted potency of the response variable</a:t>
            </a:r>
          </a:p>
        </p:txBody>
      </p:sp>
    </p:spTree>
    <p:extLst>
      <p:ext uri="{BB962C8B-B14F-4D97-AF65-F5344CB8AC3E}">
        <p14:creationId xmlns:p14="http://schemas.microsoft.com/office/powerpoint/2010/main" val="2573723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1592262"/>
            <a:ext cx="9677400" cy="4351338"/>
          </a:xfrm>
        </p:spPr>
        <p:txBody>
          <a:bodyPr/>
          <a:lstStyle/>
          <a:p>
            <a:pPr marL="365760" indent="-365760">
              <a:lnSpc>
                <a:spcPct val="114000"/>
              </a:lnSpc>
              <a:spcAft>
                <a:spcPts val="600"/>
              </a:spcAft>
            </a:pPr>
            <a:r>
              <a:rPr lang="en-US" dirty="0">
                <a:latin typeface="+mn-lt"/>
              </a:rPr>
              <a:t>Not sufficient data on most chemicals</a:t>
            </a:r>
          </a:p>
          <a:p>
            <a:pPr marL="365760" indent="-365760">
              <a:lnSpc>
                <a:spcPct val="114000"/>
              </a:lnSpc>
              <a:spcAft>
                <a:spcPts val="600"/>
              </a:spcAft>
            </a:pPr>
            <a:r>
              <a:rPr lang="en-US" dirty="0">
                <a:latin typeface="+mn-lt"/>
              </a:rPr>
              <a:t>Not all chemicals can be tested</a:t>
            </a:r>
          </a:p>
          <a:p>
            <a:pPr marL="365760" indent="-365760">
              <a:lnSpc>
                <a:spcPct val="114000"/>
              </a:lnSpc>
              <a:spcAft>
                <a:spcPts val="600"/>
              </a:spcAft>
            </a:pPr>
            <a:r>
              <a:rPr lang="en-US" dirty="0">
                <a:latin typeface="+mn-lt"/>
              </a:rPr>
              <a:t>QSAR has been used successfully for over 60 years</a:t>
            </a:r>
          </a:p>
          <a:p>
            <a:pPr marL="365760" indent="-365760">
              <a:lnSpc>
                <a:spcPct val="114000"/>
              </a:lnSpc>
              <a:spcAft>
                <a:spcPts val="600"/>
              </a:spcAft>
            </a:pPr>
            <a:r>
              <a:rPr lang="en-US" dirty="0">
                <a:latin typeface="+mn-lt"/>
              </a:rPr>
              <a:t>Better to predict than have nothing</a:t>
            </a:r>
          </a:p>
          <a:p>
            <a:endParaRPr lang="en-US" dirty="0">
              <a:latin typeface="+mn-lt"/>
            </a:endParaRPr>
          </a:p>
        </p:txBody>
      </p:sp>
      <p:cxnSp>
        <p:nvCxnSpPr>
          <p:cNvPr id="4" name="Straight Connector 3">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318702" y="206514"/>
            <a:ext cx="3554627" cy="707886"/>
          </a:xfrm>
          <a:prstGeom prst="rect">
            <a:avLst/>
          </a:prstGeom>
        </p:spPr>
        <p:txBody>
          <a:bodyPr wrap="none">
            <a:spAutoFit/>
          </a:bodyPr>
          <a:lstStyle/>
          <a:p>
            <a:pPr algn="ctr"/>
            <a:r>
              <a:rPr lang="en-US" sz="4000" b="1" dirty="0"/>
              <a:t>Why use QSAR?</a:t>
            </a:r>
          </a:p>
        </p:txBody>
      </p:sp>
    </p:spTree>
    <p:extLst>
      <p:ext uri="{BB962C8B-B14F-4D97-AF65-F5344CB8AC3E}">
        <p14:creationId xmlns:p14="http://schemas.microsoft.com/office/powerpoint/2010/main" val="6246852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8" name="Group 10"/>
          <p:cNvGrpSpPr>
            <a:grpSpLocks/>
          </p:cNvGrpSpPr>
          <p:nvPr/>
        </p:nvGrpSpPr>
        <p:grpSpPr bwMode="auto">
          <a:xfrm>
            <a:off x="6934200" y="1371600"/>
            <a:ext cx="4343354" cy="4601435"/>
            <a:chOff x="1173" y="476"/>
            <a:chExt cx="28265" cy="30182"/>
          </a:xfrm>
        </p:grpSpPr>
        <p:sp>
          <p:nvSpPr>
            <p:cNvPr id="7" name="Text Box 7"/>
            <p:cNvSpPr txBox="1">
              <a:spLocks noChangeArrowheads="1"/>
            </p:cNvSpPr>
            <p:nvPr/>
          </p:nvSpPr>
          <p:spPr bwMode="auto">
            <a:xfrm>
              <a:off x="3094" y="476"/>
              <a:ext cx="24553" cy="2823"/>
            </a:xfrm>
            <a:prstGeom prst="rect">
              <a:avLst/>
            </a:prstGeom>
            <a:solidFill>
              <a:srgbClr val="FFFFFF"/>
            </a:solidFill>
            <a:ln w="9525">
              <a:noFill/>
              <a:miter lim="800000"/>
              <a:headEnd/>
              <a:tailEnd/>
            </a:ln>
          </p:spPr>
          <p:txBody>
            <a:bodyPr vert="horz" wrap="square" lIns="0" tIns="0" rIns="0" bIns="0" numCol="1" anchor="t" anchorCtr="0" compatLnSpc="1">
              <a:prstTxWarp prst="textNoShape">
                <a:avLst/>
              </a:prstTxWarp>
            </a:bodyPr>
            <a:lstStyle/>
            <a:p>
              <a:pPr algn="just" fontAlgn="base">
                <a:spcBef>
                  <a:spcPct val="0"/>
                </a:spcBef>
                <a:spcAft>
                  <a:spcPts val="1000"/>
                </a:spcAft>
              </a:pPr>
              <a:r>
                <a:rPr lang="en-US" sz="900" dirty="0">
                  <a:latin typeface="Arial" pitchFamily="-101" charset="0"/>
                  <a:ea typeface="ＭＳ Ｐゴシック" pitchFamily="-101" charset="-128"/>
                </a:rPr>
                <a:t> </a:t>
              </a:r>
              <a:endParaRPr sz="900" b="1" noProof="1">
                <a:solidFill>
                  <a:srgbClr val="4F81BD"/>
                </a:solidFill>
                <a:latin typeface="Times" pitchFamily="-101" charset="0"/>
                <a:ea typeface="ＭＳ Ｐゴシック" pitchFamily="-101" charset="-128"/>
              </a:endParaRPr>
            </a:p>
          </p:txBody>
        </p:sp>
        <p:pic>
          <p:nvPicPr>
            <p:cNvPr id="8" name="Picture 3"/>
            <p:cNvPicPr>
              <a:picLocks noChangeAspect="1"/>
            </p:cNvPicPr>
            <p:nvPr/>
          </p:nvPicPr>
          <p:blipFill>
            <a:blip r:embed="rId2"/>
            <a:srcRect/>
            <a:stretch>
              <a:fillRect/>
            </a:stretch>
          </p:blipFill>
          <p:spPr bwMode="auto">
            <a:xfrm>
              <a:off x="1173" y="1669"/>
              <a:ext cx="28265" cy="28989"/>
            </a:xfrm>
            <a:prstGeom prst="rect">
              <a:avLst/>
            </a:prstGeom>
            <a:noFill/>
          </p:spPr>
        </p:pic>
      </p:grpSp>
      <p:sp>
        <p:nvSpPr>
          <p:cNvPr id="11" name="TextBox 10"/>
          <p:cNvSpPr txBox="1"/>
          <p:nvPr/>
        </p:nvSpPr>
        <p:spPr>
          <a:xfrm>
            <a:off x="1009980" y="2438400"/>
            <a:ext cx="6076620" cy="2862322"/>
          </a:xfrm>
          <a:prstGeom prst="rect">
            <a:avLst/>
          </a:prstGeom>
          <a:noFill/>
        </p:spPr>
        <p:txBody>
          <a:bodyPr wrap="square" rtlCol="0">
            <a:spAutoFit/>
          </a:bodyPr>
          <a:lstStyle/>
          <a:p>
            <a:pPr marL="285750" indent="-285750">
              <a:buFont typeface="Arial" charset="0"/>
              <a:buChar char="•"/>
            </a:pPr>
            <a:r>
              <a:rPr lang="en-US" sz="2400" dirty="0"/>
              <a:t>Prediction accuracy not higher than 65-70% for non-carcinogenic chemicals.</a:t>
            </a:r>
          </a:p>
          <a:p>
            <a:pPr marL="285750" indent="-285750">
              <a:buFont typeface="Arial" charset="0"/>
              <a:buChar char="•"/>
            </a:pPr>
            <a:endParaRPr lang="en-US" sz="1200" dirty="0"/>
          </a:p>
          <a:p>
            <a:pPr marL="285750" lvl="0" indent="-285750">
              <a:buFont typeface="Arial" charset="0"/>
              <a:buChar char="•"/>
            </a:pPr>
            <a:r>
              <a:rPr lang="en-US" sz="2400" dirty="0"/>
              <a:t>Lack of validation with up-to-date data.</a:t>
            </a:r>
          </a:p>
          <a:p>
            <a:pPr marL="285750" indent="-285750">
              <a:buFont typeface="Arial" charset="0"/>
              <a:buChar char="•"/>
            </a:pPr>
            <a:endParaRPr lang="en-US" sz="1200" dirty="0"/>
          </a:p>
          <a:p>
            <a:pPr marL="285750" indent="-285750">
              <a:buFont typeface="Arial" charset="0"/>
              <a:buChar char="•"/>
            </a:pPr>
            <a:r>
              <a:rPr lang="en-US" sz="2400" dirty="0"/>
              <a:t>Application to a narrow range of chemical structures.</a:t>
            </a:r>
          </a:p>
          <a:p>
            <a:pPr marL="285750" indent="-285750">
              <a:buFont typeface="Arial" charset="0"/>
              <a:buChar char="•"/>
            </a:pPr>
            <a:endParaRPr lang="en-US" sz="1200" dirty="0"/>
          </a:p>
          <a:p>
            <a:pPr marL="285750" indent="-285750">
              <a:buFont typeface="Arial" charset="0"/>
              <a:buChar char="•"/>
            </a:pPr>
            <a:r>
              <a:rPr lang="en-US" sz="2400" dirty="0"/>
              <a:t>Qualitative output.</a:t>
            </a:r>
          </a:p>
        </p:txBody>
      </p:sp>
      <p:sp>
        <p:nvSpPr>
          <p:cNvPr id="12" name="TextBox 11"/>
          <p:cNvSpPr txBox="1"/>
          <p:nvPr/>
        </p:nvSpPr>
        <p:spPr>
          <a:xfrm>
            <a:off x="1030033" y="1646965"/>
            <a:ext cx="2990114" cy="523220"/>
          </a:xfrm>
          <a:prstGeom prst="rect">
            <a:avLst/>
          </a:prstGeom>
          <a:noFill/>
        </p:spPr>
        <p:txBody>
          <a:bodyPr wrap="none" rtlCol="0">
            <a:spAutoFit/>
          </a:bodyPr>
          <a:lstStyle/>
          <a:p>
            <a:r>
              <a:rPr lang="en-US" sz="2800" b="1" dirty="0"/>
              <a:t>Current limitations</a:t>
            </a:r>
          </a:p>
        </p:txBody>
      </p:sp>
      <p:cxnSp>
        <p:nvCxnSpPr>
          <p:cNvPr id="9" name="Straight Connector 8">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225844" y="206514"/>
            <a:ext cx="9740359" cy="707886"/>
          </a:xfrm>
          <a:prstGeom prst="rect">
            <a:avLst/>
          </a:prstGeom>
        </p:spPr>
        <p:txBody>
          <a:bodyPr wrap="none">
            <a:spAutoFit/>
          </a:bodyPr>
          <a:lstStyle/>
          <a:p>
            <a:pPr algn="ctr"/>
            <a:r>
              <a:rPr lang="en-US" sz="4000" b="1" dirty="0"/>
              <a:t>Examples of Popular Toxicity Prediction Tools</a:t>
            </a:r>
          </a:p>
        </p:txBody>
      </p:sp>
    </p:spTree>
    <p:extLst>
      <p:ext uri="{BB962C8B-B14F-4D97-AF65-F5344CB8AC3E}">
        <p14:creationId xmlns:p14="http://schemas.microsoft.com/office/powerpoint/2010/main" val="2318112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259040" y="224343"/>
            <a:ext cx="11673920" cy="707886"/>
          </a:xfrm>
          <a:prstGeom prst="rect">
            <a:avLst/>
          </a:prstGeom>
        </p:spPr>
        <p:txBody>
          <a:bodyPr wrap="square">
            <a:spAutoFit/>
          </a:bodyPr>
          <a:lstStyle/>
          <a:p>
            <a:pPr algn="ctr"/>
            <a:r>
              <a:rPr lang="en-US" sz="4000" b="1" dirty="0"/>
              <a:t>Next generation: powers of computational Chemistry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371600"/>
            <a:ext cx="6553200" cy="4914900"/>
          </a:xfrm>
          <a:prstGeom prst="rect">
            <a:avLst/>
          </a:prstGeom>
        </p:spPr>
      </p:pic>
      <p:sp>
        <p:nvSpPr>
          <p:cNvPr id="3" name="TextBox 2"/>
          <p:cNvSpPr txBox="1"/>
          <p:nvPr/>
        </p:nvSpPr>
        <p:spPr>
          <a:xfrm>
            <a:off x="7543800" y="1752600"/>
            <a:ext cx="4038600" cy="3739678"/>
          </a:xfrm>
          <a:prstGeom prst="rect">
            <a:avLst/>
          </a:prstGeom>
          <a:noFill/>
        </p:spPr>
        <p:txBody>
          <a:bodyPr wrap="square" rtlCol="0">
            <a:spAutoFit/>
          </a:bodyPr>
          <a:lstStyle/>
          <a:p>
            <a:pPr>
              <a:lnSpc>
                <a:spcPct val="114000"/>
              </a:lnSpc>
            </a:pPr>
            <a:r>
              <a:rPr lang="en-US" sz="1900" dirty="0"/>
              <a:t>Docking software have been able to model very precisely the active site of a target enzyme (target to a drug for instance, or to a toxic).</a:t>
            </a:r>
          </a:p>
          <a:p>
            <a:pPr>
              <a:lnSpc>
                <a:spcPct val="114000"/>
              </a:lnSpc>
            </a:pPr>
            <a:endParaRPr lang="en-US" sz="1900" dirty="0"/>
          </a:p>
          <a:p>
            <a:pPr>
              <a:lnSpc>
                <a:spcPct val="114000"/>
              </a:lnSpc>
            </a:pPr>
            <a:r>
              <a:rPr lang="en-US" sz="1900" dirty="0"/>
              <a:t>In drug design such software are used to predict the best molecules for biological activity. Only the best performing are synthesized and tested.</a:t>
            </a:r>
          </a:p>
          <a:p>
            <a:pPr>
              <a:lnSpc>
                <a:spcPct val="114000"/>
              </a:lnSpc>
            </a:pPr>
            <a:endParaRPr lang="en-US" sz="1900" dirty="0"/>
          </a:p>
          <a:p>
            <a:pPr>
              <a:lnSpc>
                <a:spcPct val="114000"/>
              </a:lnSpc>
            </a:pPr>
            <a:r>
              <a:rPr lang="en-US" sz="1900" dirty="0"/>
              <a:t>Similar ideas can be used in toxicology</a:t>
            </a:r>
          </a:p>
        </p:txBody>
      </p:sp>
      <p:sp>
        <p:nvSpPr>
          <p:cNvPr id="4" name="Rectangle 3"/>
          <p:cNvSpPr/>
          <p:nvPr/>
        </p:nvSpPr>
        <p:spPr>
          <a:xfrm>
            <a:off x="783105" y="6456169"/>
            <a:ext cx="3484095" cy="307777"/>
          </a:xfrm>
          <a:prstGeom prst="rect">
            <a:avLst/>
          </a:prstGeom>
        </p:spPr>
        <p:txBody>
          <a:bodyPr wrap="none">
            <a:spAutoFit/>
          </a:bodyPr>
          <a:lstStyle/>
          <a:p>
            <a:r>
              <a:rPr lang="en-US" sz="1400" dirty="0"/>
              <a:t>http://www.molfunction.com/software5.htm</a:t>
            </a:r>
          </a:p>
        </p:txBody>
      </p:sp>
    </p:spTree>
    <p:extLst>
      <p:ext uri="{BB962C8B-B14F-4D97-AF65-F5344CB8AC3E}">
        <p14:creationId xmlns:p14="http://schemas.microsoft.com/office/powerpoint/2010/main" val="24142586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2438400"/>
            <a:ext cx="9296400" cy="2057400"/>
          </a:xfrm>
        </p:spPr>
        <p:txBody>
          <a:bodyPr>
            <a:normAutofit/>
          </a:bodyPr>
          <a:lstStyle/>
          <a:p>
            <a:pPr marL="0" indent="0" algn="ctr">
              <a:lnSpc>
                <a:spcPct val="114000"/>
              </a:lnSpc>
              <a:buNone/>
            </a:pPr>
            <a:r>
              <a:rPr lang="en-US" sz="3200" dirty="0">
                <a:latin typeface="+mn-lt"/>
              </a:rPr>
              <a:t>Create a reliable tool for chemists which will not only predict the toxicity of existing chemicals but will allow a design of future molecules with reduced hazard</a:t>
            </a:r>
          </a:p>
        </p:txBody>
      </p:sp>
      <p:cxnSp>
        <p:nvCxnSpPr>
          <p:cNvPr id="4" name="Straight Connector 3">
            <a:extLst>
              <a:ext uri="{FF2B5EF4-FFF2-40B4-BE49-F238E27FC236}">
                <a16:creationId xmlns:a16="http://schemas.microsoft.com/office/drawing/2014/main" id="{0958D13E-0C1F-400D-82EE-614C734CD65B}"/>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E337E010-C74A-46B2-A52A-C397D4C0BE79}"/>
              </a:ext>
            </a:extLst>
          </p:cNvPr>
          <p:cNvSpPr/>
          <p:nvPr/>
        </p:nvSpPr>
        <p:spPr>
          <a:xfrm>
            <a:off x="3009900" y="227181"/>
            <a:ext cx="6172200" cy="707886"/>
          </a:xfrm>
          <a:prstGeom prst="rect">
            <a:avLst/>
          </a:prstGeom>
        </p:spPr>
        <p:txBody>
          <a:bodyPr wrap="square">
            <a:spAutoFit/>
          </a:bodyPr>
          <a:lstStyle/>
          <a:p>
            <a:pPr algn="ctr"/>
            <a:r>
              <a:rPr lang="en-US" sz="4000" b="1" dirty="0"/>
              <a:t>What’s the need?</a:t>
            </a:r>
          </a:p>
        </p:txBody>
      </p:sp>
    </p:spTree>
    <p:extLst>
      <p:ext uri="{BB962C8B-B14F-4D97-AF65-F5344CB8AC3E}">
        <p14:creationId xmlns:p14="http://schemas.microsoft.com/office/powerpoint/2010/main" val="12391390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stretch>
            <a:fillRect/>
          </a:stretch>
        </p:blipFill>
        <p:spPr>
          <a:xfrm>
            <a:off x="10020825" y="1382617"/>
            <a:ext cx="1707940" cy="1707940"/>
          </a:xfrm>
          <a:prstGeom prst="rect">
            <a:avLst/>
          </a:prstGeom>
        </p:spPr>
      </p:pic>
      <p:pic>
        <p:nvPicPr>
          <p:cNvPr id="26" name="Picture 25"/>
          <p:cNvPicPr>
            <a:picLocks noChangeAspect="1"/>
          </p:cNvPicPr>
          <p:nvPr/>
        </p:nvPicPr>
        <p:blipFill>
          <a:blip r:embed="rId4"/>
          <a:stretch>
            <a:fillRect/>
          </a:stretch>
        </p:blipFill>
        <p:spPr>
          <a:xfrm>
            <a:off x="10047245" y="3183578"/>
            <a:ext cx="1681519" cy="1681519"/>
          </a:xfrm>
          <a:prstGeom prst="rect">
            <a:avLst/>
          </a:prstGeom>
        </p:spPr>
      </p:pic>
      <p:pic>
        <p:nvPicPr>
          <p:cNvPr id="27" name="Picture 26"/>
          <p:cNvPicPr>
            <a:picLocks noChangeAspect="1"/>
          </p:cNvPicPr>
          <p:nvPr/>
        </p:nvPicPr>
        <p:blipFill>
          <a:blip r:embed="rId5"/>
          <a:stretch>
            <a:fillRect/>
          </a:stretch>
        </p:blipFill>
        <p:spPr>
          <a:xfrm>
            <a:off x="10051910" y="4958118"/>
            <a:ext cx="1676854" cy="1676854"/>
          </a:xfrm>
          <a:prstGeom prst="rect">
            <a:avLst/>
          </a:prstGeom>
        </p:spPr>
      </p:pic>
      <p:pic>
        <p:nvPicPr>
          <p:cNvPr id="13" name="Picture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82642" y="1901045"/>
            <a:ext cx="2190747" cy="730249"/>
          </a:xfrm>
          <a:prstGeom prst="rect">
            <a:avLst/>
          </a:prstGeom>
        </p:spPr>
      </p:pic>
      <p:pic>
        <p:nvPicPr>
          <p:cNvPr id="14" name="Picture 1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773641" y="2024474"/>
            <a:ext cx="1266940" cy="964986"/>
          </a:xfrm>
          <a:prstGeom prst="rect">
            <a:avLst/>
          </a:prstGeom>
        </p:spPr>
      </p:pic>
      <p:pic>
        <p:nvPicPr>
          <p:cNvPr id="15" name="Picture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935812" y="5077452"/>
            <a:ext cx="1576287" cy="775466"/>
          </a:xfrm>
          <a:prstGeom prst="rect">
            <a:avLst/>
          </a:prstGeom>
        </p:spPr>
      </p:pic>
      <p:pic>
        <p:nvPicPr>
          <p:cNvPr id="16" name="Picture 15"/>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738123" y="5201615"/>
            <a:ext cx="1367126" cy="721106"/>
          </a:xfrm>
          <a:prstGeom prst="rect">
            <a:avLst/>
          </a:prstGeom>
        </p:spPr>
      </p:pic>
      <p:grpSp>
        <p:nvGrpSpPr>
          <p:cNvPr id="17" name="Group 16"/>
          <p:cNvGrpSpPr/>
          <p:nvPr/>
        </p:nvGrpSpPr>
        <p:grpSpPr>
          <a:xfrm>
            <a:off x="3259468" y="1724413"/>
            <a:ext cx="4734115" cy="4446971"/>
            <a:chOff x="1515292" y="-29855"/>
            <a:chExt cx="4734115" cy="4446971"/>
          </a:xfrm>
        </p:grpSpPr>
        <p:pic>
          <p:nvPicPr>
            <p:cNvPr id="18" name="Picture 17"/>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rot="21376427">
              <a:off x="1536198" y="103085"/>
              <a:ext cx="4480313" cy="4146897"/>
            </a:xfrm>
            <a:prstGeom prst="pie">
              <a:avLst>
                <a:gd name="adj1" fmla="val 16404334"/>
                <a:gd name="adj2" fmla="val 223793"/>
              </a:avLst>
            </a:prstGeom>
          </p:spPr>
        </p:pic>
        <p:pic>
          <p:nvPicPr>
            <p:cNvPr id="23" name="Picture 22"/>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674976" y="98148"/>
              <a:ext cx="4090805" cy="4171292"/>
            </a:xfrm>
            <a:prstGeom prst="pie">
              <a:avLst>
                <a:gd name="adj1" fmla="val 10800000"/>
                <a:gd name="adj2" fmla="val 16200000"/>
              </a:avLst>
            </a:prstGeom>
          </p:spPr>
        </p:pic>
        <p:pic>
          <p:nvPicPr>
            <p:cNvPr id="24" name="Picture 23"/>
            <p:cNvPicPr>
              <a:picLocks noChangeAspect="1"/>
            </p:cNvPicPr>
            <p:nvPr/>
          </p:nvPicPr>
          <p:blipFill rotWithShape="1">
            <a:blip r:embed="rId12" cstate="screen">
              <a:extLst>
                <a:ext uri="{28A0092B-C50C-407E-A947-70E740481C1C}">
                  <a14:useLocalDpi xmlns:a14="http://schemas.microsoft.com/office/drawing/2010/main"/>
                </a:ext>
              </a:extLst>
            </a:blip>
            <a:srcRect t="-1086" r="-1397"/>
            <a:stretch/>
          </p:blipFill>
          <p:spPr>
            <a:xfrm>
              <a:off x="1674976" y="23225"/>
              <a:ext cx="4159287" cy="4343676"/>
            </a:xfrm>
            <a:prstGeom prst="pie">
              <a:avLst>
                <a:gd name="adj1" fmla="val 5415955"/>
                <a:gd name="adj2" fmla="val 10774183"/>
              </a:avLst>
            </a:prstGeom>
          </p:spPr>
        </p:pic>
        <p:pic>
          <p:nvPicPr>
            <p:cNvPr id="28" name="Picture 7"/>
            <p:cNvPicPr>
              <a:picLocks noChangeAspect="1"/>
            </p:cNvPicPr>
            <p:nvPr/>
          </p:nvPicPr>
          <p:blipFill rotWithShape="1">
            <a:blip r:embed="rId13" cstate="screen">
              <a:extLst>
                <a:ext uri="{28A0092B-C50C-407E-A947-70E740481C1C}">
                  <a14:useLocalDpi xmlns:a14="http://schemas.microsoft.com/office/drawing/2010/main"/>
                </a:ext>
              </a:extLst>
            </a:blip>
            <a:srcRect l="12374" r="17437"/>
            <a:stretch/>
          </p:blipFill>
          <p:spPr bwMode="auto">
            <a:xfrm>
              <a:off x="1515292" y="-29855"/>
              <a:ext cx="4540358" cy="4446971"/>
            </a:xfrm>
            <a:prstGeom prst="pie">
              <a:avLst>
                <a:gd name="adj1" fmla="val 32231"/>
                <a:gd name="adj2" fmla="val 5377574"/>
              </a:avLst>
            </a:prstGeom>
            <a:noFill/>
            <a:ln w="25400">
              <a:noFill/>
              <a:round/>
              <a:headEnd/>
              <a:tailEnd/>
            </a:ln>
            <a:effectLst/>
          </p:spPr>
        </p:pic>
        <p:sp>
          <p:nvSpPr>
            <p:cNvPr id="30" name="TextBox 29"/>
            <p:cNvSpPr txBox="1"/>
            <p:nvPr/>
          </p:nvSpPr>
          <p:spPr>
            <a:xfrm>
              <a:off x="2546286" y="1768370"/>
              <a:ext cx="1173719" cy="338554"/>
            </a:xfrm>
            <a:prstGeom prst="rect">
              <a:avLst/>
            </a:prstGeom>
            <a:solidFill>
              <a:schemeClr val="bg1"/>
            </a:solidFill>
          </p:spPr>
          <p:txBody>
            <a:bodyPr wrap="none" rtlCol="0">
              <a:spAutoFit/>
            </a:bodyPr>
            <a:lstStyle/>
            <a:p>
              <a:r>
                <a:rPr lang="en-US" sz="1600" dirty="0">
                  <a:latin typeface="Helvetica Light"/>
                  <a:cs typeface="Helvetica Light"/>
                </a:rPr>
                <a:t>Toxicology</a:t>
              </a:r>
              <a:endParaRPr lang="en-US" sz="1600" dirty="0"/>
            </a:p>
          </p:txBody>
        </p:sp>
        <p:sp>
          <p:nvSpPr>
            <p:cNvPr id="31" name="Rectangle 30"/>
            <p:cNvSpPr/>
            <p:nvPr/>
          </p:nvSpPr>
          <p:spPr>
            <a:xfrm>
              <a:off x="3776354" y="1761156"/>
              <a:ext cx="1107996" cy="338554"/>
            </a:xfrm>
            <a:prstGeom prst="rect">
              <a:avLst/>
            </a:prstGeom>
            <a:solidFill>
              <a:schemeClr val="bg1"/>
            </a:solidFill>
          </p:spPr>
          <p:txBody>
            <a:bodyPr wrap="none">
              <a:spAutoFit/>
            </a:bodyPr>
            <a:lstStyle/>
            <a:p>
              <a:r>
                <a:rPr lang="en-US" sz="1600" dirty="0">
                  <a:latin typeface="Helvetica Light"/>
                  <a:cs typeface="Helvetica Light"/>
                </a:rPr>
                <a:t>Chemistry</a:t>
              </a:r>
            </a:p>
          </p:txBody>
        </p:sp>
        <p:sp>
          <p:nvSpPr>
            <p:cNvPr id="32" name="Rectangle 31"/>
            <p:cNvSpPr/>
            <p:nvPr/>
          </p:nvSpPr>
          <p:spPr>
            <a:xfrm>
              <a:off x="1831061" y="2273181"/>
              <a:ext cx="1912000" cy="338554"/>
            </a:xfrm>
            <a:prstGeom prst="rect">
              <a:avLst/>
            </a:prstGeom>
            <a:solidFill>
              <a:schemeClr val="bg1"/>
            </a:solidFill>
            <a:ln>
              <a:solidFill>
                <a:schemeClr val="bg1"/>
              </a:solidFill>
            </a:ln>
          </p:spPr>
          <p:txBody>
            <a:bodyPr wrap="square">
              <a:spAutoFit/>
            </a:bodyPr>
            <a:lstStyle/>
            <a:p>
              <a:r>
                <a:rPr lang="en-US" sz="1600" dirty="0">
                  <a:latin typeface="Helvetica Light"/>
                  <a:cs typeface="Helvetica Light"/>
                </a:rPr>
                <a:t>Molecular Biology</a:t>
              </a:r>
            </a:p>
          </p:txBody>
        </p:sp>
        <p:sp>
          <p:nvSpPr>
            <p:cNvPr id="33" name="Rectangle 32"/>
            <p:cNvSpPr/>
            <p:nvPr/>
          </p:nvSpPr>
          <p:spPr>
            <a:xfrm>
              <a:off x="3751607" y="2278391"/>
              <a:ext cx="2497800" cy="338554"/>
            </a:xfrm>
            <a:prstGeom prst="rect">
              <a:avLst/>
            </a:prstGeom>
            <a:solidFill>
              <a:schemeClr val="bg1"/>
            </a:solidFill>
          </p:spPr>
          <p:txBody>
            <a:bodyPr wrap="none">
              <a:spAutoFit/>
            </a:bodyPr>
            <a:lstStyle/>
            <a:p>
              <a:r>
                <a:rPr lang="en-US" sz="1600">
                  <a:latin typeface="Helvetica Light"/>
                  <a:cs typeface="Helvetica Light"/>
                </a:rPr>
                <a:t>Computational Chemistry</a:t>
              </a:r>
              <a:endParaRPr lang="en-US" sz="1600" dirty="0">
                <a:latin typeface="Helvetica Light"/>
                <a:cs typeface="Helvetica Light"/>
              </a:endParaRPr>
            </a:p>
          </p:txBody>
        </p:sp>
      </p:grpSp>
      <p:cxnSp>
        <p:nvCxnSpPr>
          <p:cNvPr id="19" name="Straight Connector 18">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2144826" y="206514"/>
            <a:ext cx="7902420" cy="707886"/>
          </a:xfrm>
          <a:prstGeom prst="rect">
            <a:avLst/>
          </a:prstGeom>
        </p:spPr>
        <p:txBody>
          <a:bodyPr wrap="none">
            <a:spAutoFit/>
          </a:bodyPr>
          <a:lstStyle/>
          <a:p>
            <a:pPr algn="ctr"/>
            <a:r>
              <a:rPr lang="en-US" sz="4000" b="1" dirty="0"/>
              <a:t>Molecular Design Research Network</a:t>
            </a:r>
          </a:p>
        </p:txBody>
      </p:sp>
    </p:spTree>
    <p:extLst>
      <p:ext uri="{BB962C8B-B14F-4D97-AF65-F5344CB8AC3E}">
        <p14:creationId xmlns:p14="http://schemas.microsoft.com/office/powerpoint/2010/main" val="20618447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53345" y="2701636"/>
            <a:ext cx="3782291" cy="830997"/>
          </a:xfrm>
          <a:prstGeom prst="rect">
            <a:avLst/>
          </a:prstGeom>
          <a:noFill/>
        </p:spPr>
        <p:txBody>
          <a:bodyPr wrap="square" rtlCol="0">
            <a:spAutoFit/>
          </a:bodyPr>
          <a:lstStyle/>
          <a:p>
            <a:r>
              <a:rPr lang="en-US" sz="4800"/>
              <a:t>QUESTIONS?</a:t>
            </a:r>
            <a:endParaRPr lang="en-US" sz="4800" dirty="0"/>
          </a:p>
        </p:txBody>
      </p:sp>
      <p:sp>
        <p:nvSpPr>
          <p:cNvPr id="3" name="TextBox 2"/>
          <p:cNvSpPr txBox="1"/>
          <p:nvPr/>
        </p:nvSpPr>
        <p:spPr>
          <a:xfrm>
            <a:off x="990599" y="110836"/>
            <a:ext cx="8340439" cy="584775"/>
          </a:xfrm>
          <a:prstGeom prst="rect">
            <a:avLst/>
          </a:prstGeom>
          <a:noFill/>
        </p:spPr>
        <p:txBody>
          <a:bodyPr wrap="square" rtlCol="0">
            <a:spAutoFit/>
          </a:bodyPr>
          <a:lstStyle/>
          <a:p>
            <a:r>
              <a:rPr lang="en-US" sz="3200" dirty="0"/>
              <a:t>Sponsored by Yale-UNIDO Initiative</a:t>
            </a:r>
          </a:p>
        </p:txBody>
      </p:sp>
      <p:sp>
        <p:nvSpPr>
          <p:cNvPr id="4" name="Rectangle 3"/>
          <p:cNvSpPr/>
          <p:nvPr/>
        </p:nvSpPr>
        <p:spPr>
          <a:xfrm>
            <a:off x="2036618" y="4954158"/>
            <a:ext cx="4662054" cy="1754326"/>
          </a:xfrm>
          <a:prstGeom prst="rect">
            <a:avLst/>
          </a:prstGeom>
        </p:spPr>
        <p:txBody>
          <a:bodyPr wrap="square">
            <a:spAutoFit/>
          </a:bodyPr>
          <a:lstStyle/>
          <a:p>
            <a:br>
              <a:rPr lang="en-US" dirty="0">
                <a:latin typeface="Times New Roman" charset="0"/>
              </a:rPr>
            </a:br>
            <a:endParaRPr lang="en-US" dirty="0">
              <a:latin typeface="Times New Roman" charset="0"/>
            </a:endParaRPr>
          </a:p>
          <a:p>
            <a:br>
              <a:rPr lang="en-US" dirty="0">
                <a:latin typeface="Times New Roman" charset="0"/>
              </a:rPr>
            </a:br>
            <a:endParaRPr lang="en-US" dirty="0">
              <a:latin typeface="Times New Roman" charset="0"/>
            </a:endParaRPr>
          </a:p>
          <a:p>
            <a:r>
              <a:rPr lang="en-US" dirty="0">
                <a:solidFill>
                  <a:srgbClr val="2F2A2B"/>
                </a:solidFill>
                <a:latin typeface="Times New Roman" charset="0"/>
              </a:rPr>
              <a:t>CENTER </a:t>
            </a:r>
            <a:r>
              <a:rPr lang="en-US" i="1" dirty="0">
                <a:solidFill>
                  <a:srgbClr val="2F2A2B"/>
                </a:solidFill>
                <a:latin typeface="Times New Roman" charset="0"/>
              </a:rPr>
              <a:t>for </a:t>
            </a:r>
            <a:r>
              <a:rPr lang="en-US" dirty="0">
                <a:solidFill>
                  <a:srgbClr val="2F2A2B"/>
                </a:solidFill>
                <a:latin typeface="Times New Roman" charset="0"/>
              </a:rPr>
              <a:t>GREEN CHEMISTRY</a:t>
            </a:r>
          </a:p>
          <a:p>
            <a:r>
              <a:rPr lang="en-US" i="1" dirty="0">
                <a:solidFill>
                  <a:srgbClr val="2F2A2B"/>
                </a:solidFill>
                <a:latin typeface="Times New Roman" charset="0"/>
              </a:rPr>
              <a:t>and </a:t>
            </a:r>
            <a:r>
              <a:rPr lang="en-US" dirty="0">
                <a:solidFill>
                  <a:srgbClr val="2F2A2B"/>
                </a:solidFill>
                <a:latin typeface="Times New Roman" charset="0"/>
              </a:rPr>
              <a:t>GREEN ENGINEERING </a:t>
            </a:r>
            <a:r>
              <a:rPr lang="en-US" i="1" dirty="0">
                <a:solidFill>
                  <a:srgbClr val="2F2A2B"/>
                </a:solidFill>
                <a:latin typeface="Times New Roman" charset="0"/>
              </a:rPr>
              <a:t>at </a:t>
            </a:r>
            <a:r>
              <a:rPr lang="en-US" dirty="0">
                <a:solidFill>
                  <a:srgbClr val="2F2A2B"/>
                </a:solidFill>
                <a:latin typeface="Times New Roman" charset="0"/>
              </a:rPr>
              <a:t>YALE</a:t>
            </a:r>
            <a:endParaRPr lang="en-US" dirty="0">
              <a:solidFill>
                <a:srgbClr val="2F2A2B"/>
              </a:solidFill>
              <a:effectLst/>
              <a:latin typeface="Times New Roman" charset="0"/>
            </a:endParaRPr>
          </a:p>
        </p:txBody>
      </p:sp>
      <p:sp>
        <p:nvSpPr>
          <p:cNvPr id="5" name="Rectangle 4"/>
          <p:cNvSpPr/>
          <p:nvPr/>
        </p:nvSpPr>
        <p:spPr>
          <a:xfrm>
            <a:off x="3048000" y="2828836"/>
            <a:ext cx="6096000" cy="1200329"/>
          </a:xfrm>
          <a:prstGeom prst="rect">
            <a:avLst/>
          </a:prstGeom>
        </p:spPr>
        <p:txBody>
          <a:bodyPr>
            <a:spAutoFit/>
          </a:bodyPr>
          <a:lstStyle/>
          <a:p>
            <a:br>
              <a:rPr lang="en-US" dirty="0">
                <a:latin typeface="Times New Roman" charset="0"/>
              </a:rPr>
            </a:br>
            <a:endParaRPr lang="en-US" dirty="0">
              <a:latin typeface="Times New Roman" charset="0"/>
            </a:endParaRPr>
          </a:p>
          <a:p>
            <a:br>
              <a:rPr lang="en-US" dirty="0">
                <a:latin typeface="Times New Roman" charset="0"/>
              </a:rPr>
            </a:br>
            <a:endParaRPr lang="en-US" dirty="0">
              <a:effectLst/>
              <a:latin typeface="Times New Roman" charset="0"/>
            </a:endParaRPr>
          </a:p>
        </p:txBody>
      </p:sp>
      <p:pic>
        <p:nvPicPr>
          <p:cNvPr id="6" name="Picture 5"/>
          <p:cNvPicPr>
            <a:picLocks noChangeAspect="1"/>
          </p:cNvPicPr>
          <p:nvPr/>
        </p:nvPicPr>
        <p:blipFill>
          <a:blip r:embed="rId2"/>
          <a:stretch>
            <a:fillRect/>
          </a:stretch>
        </p:blipFill>
        <p:spPr>
          <a:xfrm>
            <a:off x="853314" y="5212194"/>
            <a:ext cx="1020198" cy="1496290"/>
          </a:xfrm>
          <a:prstGeom prst="rect">
            <a:avLst/>
          </a:prstGeom>
        </p:spPr>
      </p:pic>
      <p:pic>
        <p:nvPicPr>
          <p:cNvPr id="7" name="Picture 6"/>
          <p:cNvPicPr>
            <a:picLocks noChangeAspect="1"/>
          </p:cNvPicPr>
          <p:nvPr/>
        </p:nvPicPr>
        <p:blipFill>
          <a:blip r:embed="rId3"/>
          <a:stretch>
            <a:fillRect/>
          </a:stretch>
        </p:blipFill>
        <p:spPr>
          <a:xfrm>
            <a:off x="8035636" y="5831321"/>
            <a:ext cx="3810000" cy="990600"/>
          </a:xfrm>
          <a:prstGeom prst="rect">
            <a:avLst/>
          </a:prstGeom>
        </p:spPr>
      </p:pic>
      <p:pic>
        <p:nvPicPr>
          <p:cNvPr id="8" name="Picture 7"/>
          <p:cNvPicPr>
            <a:picLocks noChangeAspect="1"/>
          </p:cNvPicPr>
          <p:nvPr/>
        </p:nvPicPr>
        <p:blipFill>
          <a:blip r:embed="rId4"/>
          <a:stretch>
            <a:fillRect/>
          </a:stretch>
        </p:blipFill>
        <p:spPr>
          <a:xfrm>
            <a:off x="8035636" y="4446658"/>
            <a:ext cx="4064000" cy="1219200"/>
          </a:xfrm>
          <a:prstGeom prst="rect">
            <a:avLst/>
          </a:prstGeom>
        </p:spPr>
      </p:pic>
      <p:pic>
        <p:nvPicPr>
          <p:cNvPr id="9" name="Picture 8">
            <a:extLst>
              <a:ext uri="{FF2B5EF4-FFF2-40B4-BE49-F238E27FC236}">
                <a16:creationId xmlns:a16="http://schemas.microsoft.com/office/drawing/2014/main" id="{CD1A4DA2-D121-914A-B200-483BC63D57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964" y="2816379"/>
            <a:ext cx="3032234" cy="2274176"/>
          </a:xfrm>
          <a:prstGeom prst="rect">
            <a:avLst/>
          </a:prstGeom>
        </p:spPr>
      </p:pic>
    </p:spTree>
    <p:extLst>
      <p:ext uri="{BB962C8B-B14F-4D97-AF65-F5344CB8AC3E}">
        <p14:creationId xmlns:p14="http://schemas.microsoft.com/office/powerpoint/2010/main" val="7144920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noChangeArrowheads="1"/>
          </p:cNvPicPr>
          <p:nvPr/>
        </p:nvPicPr>
        <p:blipFill>
          <a:blip r:embed="rId3"/>
          <a:srcRect/>
          <a:stretch>
            <a:fillRect/>
          </a:stretch>
        </p:blipFill>
        <p:spPr bwMode="auto">
          <a:xfrm>
            <a:off x="3962400" y="3581400"/>
            <a:ext cx="4800600" cy="2846106"/>
          </a:xfrm>
          <a:prstGeom prst="rect">
            <a:avLst/>
          </a:prstGeom>
          <a:noFill/>
          <a:ln w="9525">
            <a:noFill/>
            <a:miter lim="800000"/>
            <a:headEnd/>
            <a:tailEnd/>
          </a:ln>
        </p:spPr>
      </p:pic>
      <p:cxnSp>
        <p:nvCxnSpPr>
          <p:cNvPr id="12" name="Straight Connector 11">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68719" y="-59254"/>
            <a:ext cx="11654561" cy="1323439"/>
          </a:xfrm>
          <a:prstGeom prst="rect">
            <a:avLst/>
          </a:prstGeom>
        </p:spPr>
        <p:txBody>
          <a:bodyPr wrap="square">
            <a:spAutoFit/>
          </a:bodyPr>
          <a:lstStyle/>
          <a:p>
            <a:pPr algn="ctr"/>
            <a:r>
              <a:rPr lang="en-US" sz="4000" b="1" dirty="0"/>
              <a:t>Understanding Physicochemical Properties Associated with Reduced Hazard</a:t>
            </a:r>
          </a:p>
        </p:txBody>
      </p:sp>
      <p:grpSp>
        <p:nvGrpSpPr>
          <p:cNvPr id="3" name="Group 2">
            <a:extLst>
              <a:ext uri="{FF2B5EF4-FFF2-40B4-BE49-F238E27FC236}">
                <a16:creationId xmlns:a16="http://schemas.microsoft.com/office/drawing/2014/main" id="{3F9B0FF9-6919-7A49-8EFA-C366B0D375FD}"/>
              </a:ext>
            </a:extLst>
          </p:cNvPr>
          <p:cNvGrpSpPr/>
          <p:nvPr/>
        </p:nvGrpSpPr>
        <p:grpSpPr>
          <a:xfrm>
            <a:off x="1295400" y="1371600"/>
            <a:ext cx="9906000" cy="1828800"/>
            <a:chOff x="1562101" y="1173925"/>
            <a:chExt cx="9372600" cy="1377161"/>
          </a:xfrm>
        </p:grpSpPr>
        <p:sp>
          <p:nvSpPr>
            <p:cNvPr id="13" name="TextBox 12"/>
            <p:cNvSpPr txBox="1"/>
            <p:nvPr/>
          </p:nvSpPr>
          <p:spPr>
            <a:xfrm>
              <a:off x="1562101" y="1532157"/>
              <a:ext cx="9372600" cy="1018929"/>
            </a:xfrm>
            <a:prstGeom prst="rect">
              <a:avLst/>
            </a:prstGeom>
            <a:noFill/>
          </p:spPr>
          <p:style>
            <a:lnRef idx="1">
              <a:schemeClr val="accent3"/>
            </a:lnRef>
            <a:fillRef idx="2">
              <a:schemeClr val="accent3"/>
            </a:fillRef>
            <a:effectRef idx="1">
              <a:schemeClr val="accent3"/>
            </a:effectRef>
            <a:fontRef idx="minor">
              <a:schemeClr val="dk1"/>
            </a:fontRef>
          </p:style>
          <p:txBody>
            <a:bodyPr wrap="square" lIns="0" tIns="0" rIns="0" bIns="0">
              <a:prstTxWarp prst="textNoShape">
                <a:avLst/>
              </a:prstTxWarp>
              <a:spAutoFit/>
            </a:bodyPr>
            <a:lstStyle/>
            <a:p>
              <a:pPr algn="ctr">
                <a:defRPr/>
              </a:pPr>
              <a:endParaRPr lang="en-US" sz="1000" dirty="0">
                <a:solidFill>
                  <a:schemeClr val="tx1"/>
                </a:solidFill>
              </a:endParaRPr>
            </a:p>
            <a:p>
              <a:pPr algn="ctr">
                <a:spcBef>
                  <a:spcPts val="200"/>
                </a:spcBef>
                <a:spcAft>
                  <a:spcPts val="600"/>
                </a:spcAft>
                <a:defRPr/>
              </a:pPr>
              <a:r>
                <a:rPr lang="en-US" sz="2000" b="1" dirty="0">
                  <a:solidFill>
                    <a:schemeClr val="tx1"/>
                  </a:solidFill>
                </a:rPr>
                <a:t>Chemical and Physical Properties</a:t>
              </a:r>
            </a:p>
            <a:p>
              <a:pPr algn="ctr">
                <a:spcAft>
                  <a:spcPts val="600"/>
                </a:spcAft>
                <a:defRPr/>
              </a:pPr>
              <a:r>
                <a:rPr lang="en-US" dirty="0" err="1">
                  <a:solidFill>
                    <a:schemeClr val="tx1"/>
                  </a:solidFill>
                </a:rPr>
                <a:t>pKa</a:t>
              </a:r>
              <a:r>
                <a:rPr lang="en-US" dirty="0">
                  <a:solidFill>
                    <a:schemeClr val="tx1"/>
                  </a:solidFill>
                </a:rPr>
                <a:t>      chain branching      log P     molecular refractivity   mol. wt.   </a:t>
              </a:r>
              <a:r>
                <a:rPr lang="en-US" dirty="0" err="1">
                  <a:solidFill>
                    <a:schemeClr val="tx1"/>
                  </a:solidFill>
                </a:rPr>
                <a:t>hydrolyzable</a:t>
              </a:r>
              <a:r>
                <a:rPr lang="en-US" dirty="0">
                  <a:solidFill>
                    <a:schemeClr val="tx1"/>
                  </a:solidFill>
                </a:rPr>
                <a:t> groups</a:t>
              </a:r>
            </a:p>
            <a:p>
              <a:pPr algn="ctr">
                <a:spcAft>
                  <a:spcPts val="600"/>
                </a:spcAft>
                <a:defRPr/>
              </a:pPr>
              <a:r>
                <a:rPr lang="en-US" dirty="0">
                  <a:solidFill>
                    <a:schemeClr val="tx1"/>
                  </a:solidFill>
                </a:rPr>
                <a:t>E</a:t>
              </a:r>
              <a:r>
                <a:rPr lang="en-US" baseline="-25000" dirty="0">
                  <a:solidFill>
                    <a:schemeClr val="tx1"/>
                  </a:solidFill>
                </a:rPr>
                <a:t>HOMO</a:t>
              </a:r>
              <a:r>
                <a:rPr lang="en-US" dirty="0">
                  <a:solidFill>
                    <a:schemeClr val="tx1"/>
                  </a:solidFill>
                </a:rPr>
                <a:t>       E</a:t>
              </a:r>
              <a:r>
                <a:rPr lang="en-US" baseline="-25000" dirty="0">
                  <a:solidFill>
                    <a:schemeClr val="tx1"/>
                  </a:solidFill>
                </a:rPr>
                <a:t>LUMO</a:t>
              </a:r>
              <a:r>
                <a:rPr lang="en-US" dirty="0">
                  <a:solidFill>
                    <a:schemeClr val="tx1"/>
                  </a:solidFill>
                </a:rPr>
                <a:t> 	electronegativity    hardness 	  dipole    log D</a:t>
              </a:r>
              <a:r>
                <a:rPr lang="en-US" baseline="-25000" dirty="0">
                  <a:solidFill>
                    <a:schemeClr val="tx1"/>
                  </a:solidFill>
                </a:rPr>
                <a:t>7.4</a:t>
              </a:r>
              <a:r>
                <a:rPr lang="en-US" dirty="0">
                  <a:solidFill>
                    <a:schemeClr val="tx1"/>
                  </a:solidFill>
                </a:rPr>
                <a:t> 	# H-bond accept/donor</a:t>
              </a:r>
            </a:p>
          </p:txBody>
        </p:sp>
        <p:sp>
          <p:nvSpPr>
            <p:cNvPr id="16" name="TextBox 15">
              <a:extLst>
                <a:ext uri="{FF2B5EF4-FFF2-40B4-BE49-F238E27FC236}">
                  <a16:creationId xmlns:a16="http://schemas.microsoft.com/office/drawing/2014/main" id="{DE89D973-F894-7642-B870-F3FAA7EBF0A3}"/>
                </a:ext>
              </a:extLst>
            </p:cNvPr>
            <p:cNvSpPr txBox="1"/>
            <p:nvPr/>
          </p:nvSpPr>
          <p:spPr>
            <a:xfrm>
              <a:off x="1562101" y="1173925"/>
              <a:ext cx="9372600" cy="430887"/>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wrap="square">
              <a:spAutoFit/>
            </a:bodyPr>
            <a:lstStyle/>
            <a:p>
              <a:pPr algn="ctr">
                <a:defRPr/>
              </a:pPr>
              <a:r>
                <a:rPr lang="en-US" sz="2200" b="1" dirty="0">
                  <a:solidFill>
                    <a:schemeClr val="tx1"/>
                  </a:solidFill>
                </a:rPr>
                <a:t>DESIGN</a:t>
              </a:r>
            </a:p>
          </p:txBody>
        </p:sp>
      </p:grpSp>
    </p:spTree>
    <p:extLst>
      <p:ext uri="{BB962C8B-B14F-4D97-AF65-F5344CB8AC3E}">
        <p14:creationId xmlns:p14="http://schemas.microsoft.com/office/powerpoint/2010/main" val="234615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61818" b="62828"/>
          <a:stretch/>
        </p:blipFill>
        <p:spPr>
          <a:xfrm>
            <a:off x="999616" y="1301621"/>
            <a:ext cx="2962784" cy="2163303"/>
          </a:xfrm>
          <a:prstGeom prst="rect">
            <a:avLst/>
          </a:prstGeom>
        </p:spPr>
      </p:pic>
      <p:pic>
        <p:nvPicPr>
          <p:cNvPr id="5" name="Picture 4"/>
          <p:cNvPicPr>
            <a:picLocks noChangeAspect="1"/>
          </p:cNvPicPr>
          <p:nvPr/>
        </p:nvPicPr>
        <p:blipFill rotWithShape="1">
          <a:blip r:embed="rId4"/>
          <a:srcRect t="14759"/>
          <a:stretch/>
        </p:blipFill>
        <p:spPr>
          <a:xfrm>
            <a:off x="5715000" y="1273205"/>
            <a:ext cx="1428863" cy="2114231"/>
          </a:xfrm>
          <a:prstGeom prst="rect">
            <a:avLst/>
          </a:prstGeom>
        </p:spPr>
      </p:pic>
      <p:pic>
        <p:nvPicPr>
          <p:cNvPr id="6" name="Picture 5"/>
          <p:cNvPicPr>
            <a:picLocks noChangeAspect="1"/>
          </p:cNvPicPr>
          <p:nvPr/>
        </p:nvPicPr>
        <p:blipFill>
          <a:blip r:embed="rId5"/>
          <a:stretch>
            <a:fillRect/>
          </a:stretch>
        </p:blipFill>
        <p:spPr>
          <a:xfrm>
            <a:off x="9315811" y="1273205"/>
            <a:ext cx="1440409" cy="2085815"/>
          </a:xfrm>
          <a:prstGeom prst="rect">
            <a:avLst/>
          </a:prstGeom>
        </p:spPr>
      </p:pic>
      <p:sp>
        <p:nvSpPr>
          <p:cNvPr id="7" name="TextBox 6"/>
          <p:cNvSpPr txBox="1"/>
          <p:nvPr/>
        </p:nvSpPr>
        <p:spPr>
          <a:xfrm>
            <a:off x="1950238" y="3485107"/>
            <a:ext cx="885179" cy="369332"/>
          </a:xfrm>
          <a:prstGeom prst="rect">
            <a:avLst/>
          </a:prstGeom>
          <a:noFill/>
        </p:spPr>
        <p:txBody>
          <a:bodyPr wrap="none" rtlCol="0">
            <a:spAutoFit/>
          </a:bodyPr>
          <a:lstStyle/>
          <a:p>
            <a:r>
              <a:rPr lang="en-US" b="1" dirty="0"/>
              <a:t>Dermal</a:t>
            </a:r>
          </a:p>
        </p:txBody>
      </p:sp>
      <p:sp>
        <p:nvSpPr>
          <p:cNvPr id="8" name="TextBox 7"/>
          <p:cNvSpPr txBox="1"/>
          <p:nvPr/>
        </p:nvSpPr>
        <p:spPr>
          <a:xfrm>
            <a:off x="5789704" y="3485107"/>
            <a:ext cx="1279453" cy="369332"/>
          </a:xfrm>
          <a:prstGeom prst="rect">
            <a:avLst/>
          </a:prstGeom>
          <a:noFill/>
        </p:spPr>
        <p:txBody>
          <a:bodyPr wrap="none" rtlCol="0">
            <a:spAutoFit/>
          </a:bodyPr>
          <a:lstStyle/>
          <a:p>
            <a:r>
              <a:rPr lang="en-US" b="1" dirty="0"/>
              <a:t>Respiratory</a:t>
            </a:r>
          </a:p>
        </p:txBody>
      </p:sp>
      <p:sp>
        <p:nvSpPr>
          <p:cNvPr id="10" name="TextBox 9"/>
          <p:cNvSpPr txBox="1"/>
          <p:nvPr/>
        </p:nvSpPr>
        <p:spPr>
          <a:xfrm>
            <a:off x="9507921" y="3480310"/>
            <a:ext cx="1056187" cy="369332"/>
          </a:xfrm>
          <a:prstGeom prst="rect">
            <a:avLst/>
          </a:prstGeom>
          <a:noFill/>
        </p:spPr>
        <p:txBody>
          <a:bodyPr wrap="none" rtlCol="0">
            <a:spAutoFit/>
          </a:bodyPr>
          <a:lstStyle/>
          <a:p>
            <a:r>
              <a:rPr lang="en-US" b="1" dirty="0"/>
              <a:t>Digestive</a:t>
            </a:r>
          </a:p>
        </p:txBody>
      </p:sp>
      <p:cxnSp>
        <p:nvCxnSpPr>
          <p:cNvPr id="15" name="Straight Connector 1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6" name="Table 15">
            <a:extLst>
              <a:ext uri="{FF2B5EF4-FFF2-40B4-BE49-F238E27FC236}">
                <a16:creationId xmlns:a16="http://schemas.microsoft.com/office/drawing/2014/main" id="{31F2483D-77A5-4C40-A4CC-1D6EBD4FB302}"/>
              </a:ext>
            </a:extLst>
          </p:cNvPr>
          <p:cNvGraphicFramePr>
            <a:graphicFrameLocks noGrp="1"/>
          </p:cNvGraphicFramePr>
          <p:nvPr>
            <p:extLst>
              <p:ext uri="{D42A27DB-BD31-4B8C-83A1-F6EECF244321}">
                <p14:modId xmlns:p14="http://schemas.microsoft.com/office/powerpoint/2010/main" val="803764554"/>
              </p:ext>
            </p:extLst>
          </p:nvPr>
        </p:nvGraphicFramePr>
        <p:xfrm>
          <a:off x="457200" y="3962400"/>
          <a:ext cx="3657599" cy="2089293"/>
        </p:xfrm>
        <a:graphic>
          <a:graphicData uri="http://schemas.openxmlformats.org/drawingml/2006/table">
            <a:tbl>
              <a:tblPr firstRow="1" bandRow="1">
                <a:tableStyleId>{5C22544A-7EE6-4342-B048-85BDC9FD1C3A}</a:tableStyleId>
              </a:tblPr>
              <a:tblGrid>
                <a:gridCol w="1034661">
                  <a:extLst>
                    <a:ext uri="{9D8B030D-6E8A-4147-A177-3AD203B41FA5}">
                      <a16:colId xmlns:a16="http://schemas.microsoft.com/office/drawing/2014/main" val="20000"/>
                    </a:ext>
                  </a:extLst>
                </a:gridCol>
                <a:gridCol w="1342359">
                  <a:extLst>
                    <a:ext uri="{9D8B030D-6E8A-4147-A177-3AD203B41FA5}">
                      <a16:colId xmlns:a16="http://schemas.microsoft.com/office/drawing/2014/main" val="20001"/>
                    </a:ext>
                  </a:extLst>
                </a:gridCol>
                <a:gridCol w="1280579">
                  <a:extLst>
                    <a:ext uri="{9D8B030D-6E8A-4147-A177-3AD203B41FA5}">
                      <a16:colId xmlns:a16="http://schemas.microsoft.com/office/drawing/2014/main" val="20002"/>
                    </a:ext>
                  </a:extLst>
                </a:gridCol>
              </a:tblGrid>
              <a:tr h="334287">
                <a:tc>
                  <a:txBody>
                    <a:bodyPr/>
                    <a:lstStyle/>
                    <a:p>
                      <a:pPr algn="ctr"/>
                      <a:r>
                        <a:rPr lang="en-US" sz="1500" dirty="0"/>
                        <a:t>Parameter</a:t>
                      </a:r>
                    </a:p>
                  </a:txBody>
                  <a:tcPr/>
                </a:tc>
                <a:tc>
                  <a:txBody>
                    <a:bodyPr/>
                    <a:lstStyle/>
                    <a:p>
                      <a:pPr algn="ctr"/>
                      <a:r>
                        <a:rPr lang="en-US" sz="1500" dirty="0"/>
                        <a:t>Preferred </a:t>
                      </a:r>
                    </a:p>
                  </a:txBody>
                  <a:tcPr>
                    <a:solidFill>
                      <a:schemeClr val="accent6">
                        <a:lumMod val="75000"/>
                      </a:schemeClr>
                    </a:solidFill>
                  </a:tcPr>
                </a:tc>
                <a:tc>
                  <a:txBody>
                    <a:bodyPr/>
                    <a:lstStyle/>
                    <a:p>
                      <a:pPr algn="ctr"/>
                      <a:r>
                        <a:rPr lang="en-US" sz="1500" dirty="0"/>
                        <a:t>Not Preferred</a:t>
                      </a:r>
                    </a:p>
                  </a:txBody>
                  <a:tcPr>
                    <a:solidFill>
                      <a:srgbClr val="FF0000"/>
                    </a:solidFill>
                  </a:tcPr>
                </a:tc>
                <a:extLst>
                  <a:ext uri="{0D108BD9-81ED-4DB2-BD59-A6C34878D82A}">
                    <a16:rowId xmlns:a16="http://schemas.microsoft.com/office/drawing/2014/main" val="10000"/>
                  </a:ext>
                </a:extLst>
              </a:tr>
              <a:tr h="585002">
                <a:tc>
                  <a:txBody>
                    <a:bodyPr/>
                    <a:lstStyle/>
                    <a:p>
                      <a:r>
                        <a:rPr lang="en-US" sz="1500" dirty="0"/>
                        <a:t>Physical state</a:t>
                      </a:r>
                    </a:p>
                  </a:txBody>
                  <a:tcPr/>
                </a:tc>
                <a:tc>
                  <a:txBody>
                    <a:bodyPr/>
                    <a:lstStyle/>
                    <a:p>
                      <a:r>
                        <a:rPr lang="en-US" sz="1500" dirty="0"/>
                        <a:t>solid</a:t>
                      </a:r>
                    </a:p>
                  </a:txBody>
                  <a:tcPr>
                    <a:solidFill>
                      <a:schemeClr val="accent6">
                        <a:lumMod val="60000"/>
                        <a:lumOff val="40000"/>
                      </a:schemeClr>
                    </a:solidFill>
                  </a:tcPr>
                </a:tc>
                <a:tc>
                  <a:txBody>
                    <a:bodyPr/>
                    <a:lstStyle/>
                    <a:p>
                      <a:r>
                        <a:rPr lang="en-US" sz="1500" dirty="0"/>
                        <a:t>liquid</a:t>
                      </a:r>
                    </a:p>
                  </a:txBody>
                  <a:tcPr>
                    <a:solidFill>
                      <a:srgbClr val="FF98A2"/>
                    </a:solidFill>
                  </a:tcPr>
                </a:tc>
                <a:extLst>
                  <a:ext uri="{0D108BD9-81ED-4DB2-BD59-A6C34878D82A}">
                    <a16:rowId xmlns:a16="http://schemas.microsoft.com/office/drawing/2014/main" val="10001"/>
                  </a:ext>
                </a:extLst>
              </a:tr>
              <a:tr h="585002">
                <a:tc>
                  <a:txBody>
                    <a:bodyPr/>
                    <a:lstStyle/>
                    <a:p>
                      <a:r>
                        <a:rPr lang="en-US" sz="1500" dirty="0" err="1"/>
                        <a:t>LogP</a:t>
                      </a:r>
                      <a:endParaRPr lang="en-US" sz="1500" dirty="0"/>
                    </a:p>
                  </a:txBody>
                  <a:tcPr/>
                </a:tc>
                <a:tc>
                  <a:txBody>
                    <a:bodyPr/>
                    <a:lstStyle/>
                    <a:p>
                      <a:r>
                        <a:rPr lang="en-US" sz="1500" dirty="0"/>
                        <a:t>Less</a:t>
                      </a:r>
                      <a:r>
                        <a:rPr lang="en-US" sz="1500" baseline="0" dirty="0"/>
                        <a:t> than 0 or greater than 5</a:t>
                      </a:r>
                      <a:endParaRPr lang="en-US" sz="1500" dirty="0"/>
                    </a:p>
                  </a:txBody>
                  <a:tcPr>
                    <a:solidFill>
                      <a:schemeClr val="accent6">
                        <a:lumMod val="60000"/>
                        <a:lumOff val="40000"/>
                      </a:schemeClr>
                    </a:solidFill>
                  </a:tcPr>
                </a:tc>
                <a:tc>
                  <a:txBody>
                    <a:bodyPr/>
                    <a:lstStyle/>
                    <a:p>
                      <a:r>
                        <a:rPr lang="en-US" sz="1500" dirty="0"/>
                        <a:t>Between 0 and 5</a:t>
                      </a:r>
                    </a:p>
                  </a:txBody>
                  <a:tcPr>
                    <a:solidFill>
                      <a:srgbClr val="FF98A2"/>
                    </a:solidFill>
                  </a:tcPr>
                </a:tc>
                <a:extLst>
                  <a:ext uri="{0D108BD9-81ED-4DB2-BD59-A6C34878D82A}">
                    <a16:rowId xmlns:a16="http://schemas.microsoft.com/office/drawing/2014/main" val="10002"/>
                  </a:ext>
                </a:extLst>
              </a:tr>
              <a:tr h="585002">
                <a:tc>
                  <a:txBody>
                    <a:bodyPr/>
                    <a:lstStyle/>
                    <a:p>
                      <a:r>
                        <a:rPr lang="en-US" sz="1500" dirty="0"/>
                        <a:t>Molecular</a:t>
                      </a:r>
                      <a:r>
                        <a:rPr lang="en-US" sz="1500" baseline="0" dirty="0"/>
                        <a:t> weight</a:t>
                      </a:r>
                      <a:endParaRPr lang="en-US" sz="1500" dirty="0"/>
                    </a:p>
                  </a:txBody>
                  <a:tcPr/>
                </a:tc>
                <a:tc>
                  <a:txBody>
                    <a:bodyPr/>
                    <a:lstStyle/>
                    <a:p>
                      <a:r>
                        <a:rPr lang="en-US" sz="1500" dirty="0"/>
                        <a:t>More than 400 Da</a:t>
                      </a:r>
                    </a:p>
                  </a:txBody>
                  <a:tcPr>
                    <a:solidFill>
                      <a:schemeClr val="accent6">
                        <a:lumMod val="60000"/>
                        <a:lumOff val="40000"/>
                      </a:schemeClr>
                    </a:solidFill>
                  </a:tcPr>
                </a:tc>
                <a:tc>
                  <a:txBody>
                    <a:bodyPr/>
                    <a:lstStyle/>
                    <a:p>
                      <a:r>
                        <a:rPr lang="en-US" sz="1500" dirty="0"/>
                        <a:t>Less than 400 Da</a:t>
                      </a:r>
                    </a:p>
                  </a:txBody>
                  <a:tcPr>
                    <a:solidFill>
                      <a:srgbClr val="FF98A2"/>
                    </a:solidFill>
                  </a:tcPr>
                </a:tc>
                <a:extLst>
                  <a:ext uri="{0D108BD9-81ED-4DB2-BD59-A6C34878D82A}">
                    <a16:rowId xmlns:a16="http://schemas.microsoft.com/office/drawing/2014/main" val="10003"/>
                  </a:ext>
                </a:extLst>
              </a:tr>
            </a:tbl>
          </a:graphicData>
        </a:graphic>
      </p:graphicFrame>
      <p:graphicFrame>
        <p:nvGraphicFramePr>
          <p:cNvPr id="17" name="Table 16">
            <a:extLst>
              <a:ext uri="{FF2B5EF4-FFF2-40B4-BE49-F238E27FC236}">
                <a16:creationId xmlns:a16="http://schemas.microsoft.com/office/drawing/2014/main" id="{4BF54A5B-D4DC-8642-A374-2B73B731CE26}"/>
              </a:ext>
            </a:extLst>
          </p:cNvPr>
          <p:cNvGraphicFramePr>
            <a:graphicFrameLocks noGrp="1"/>
          </p:cNvGraphicFramePr>
          <p:nvPr>
            <p:extLst>
              <p:ext uri="{D42A27DB-BD31-4B8C-83A1-F6EECF244321}">
                <p14:modId xmlns:p14="http://schemas.microsoft.com/office/powerpoint/2010/main" val="2674958584"/>
              </p:ext>
            </p:extLst>
          </p:nvPr>
        </p:nvGraphicFramePr>
        <p:xfrm>
          <a:off x="4267200" y="3918857"/>
          <a:ext cx="3834957" cy="2743200"/>
        </p:xfrm>
        <a:graphic>
          <a:graphicData uri="http://schemas.openxmlformats.org/drawingml/2006/table">
            <a:tbl>
              <a:tblPr firstRow="1" bandRow="1">
                <a:tableStyleId>{5C22544A-7EE6-4342-B048-85BDC9FD1C3A}</a:tableStyleId>
              </a:tblPr>
              <a:tblGrid>
                <a:gridCol w="1236288">
                  <a:extLst>
                    <a:ext uri="{9D8B030D-6E8A-4147-A177-3AD203B41FA5}">
                      <a16:colId xmlns:a16="http://schemas.microsoft.com/office/drawing/2014/main" val="20000"/>
                    </a:ext>
                  </a:extLst>
                </a:gridCol>
                <a:gridCol w="1307208">
                  <a:extLst>
                    <a:ext uri="{9D8B030D-6E8A-4147-A177-3AD203B41FA5}">
                      <a16:colId xmlns:a16="http://schemas.microsoft.com/office/drawing/2014/main" val="20001"/>
                    </a:ext>
                  </a:extLst>
                </a:gridCol>
                <a:gridCol w="1291461">
                  <a:extLst>
                    <a:ext uri="{9D8B030D-6E8A-4147-A177-3AD203B41FA5}">
                      <a16:colId xmlns:a16="http://schemas.microsoft.com/office/drawing/2014/main" val="20002"/>
                    </a:ext>
                  </a:extLst>
                </a:gridCol>
              </a:tblGrid>
              <a:tr h="276077">
                <a:tc>
                  <a:txBody>
                    <a:bodyPr/>
                    <a:lstStyle/>
                    <a:p>
                      <a:pPr algn="ctr"/>
                      <a:r>
                        <a:rPr lang="en-US" sz="1500" dirty="0"/>
                        <a:t>Parameter</a:t>
                      </a:r>
                    </a:p>
                  </a:txBody>
                  <a:tcPr/>
                </a:tc>
                <a:tc>
                  <a:txBody>
                    <a:bodyPr/>
                    <a:lstStyle/>
                    <a:p>
                      <a:pPr algn="ctr"/>
                      <a:r>
                        <a:rPr lang="en-US" sz="1500" dirty="0"/>
                        <a:t>Preferred </a:t>
                      </a:r>
                    </a:p>
                  </a:txBody>
                  <a:tcPr>
                    <a:solidFill>
                      <a:schemeClr val="accent6">
                        <a:lumMod val="75000"/>
                      </a:schemeClr>
                    </a:solidFill>
                  </a:tcPr>
                </a:tc>
                <a:tc>
                  <a:txBody>
                    <a:bodyPr/>
                    <a:lstStyle/>
                    <a:p>
                      <a:pPr algn="ctr"/>
                      <a:r>
                        <a:rPr lang="en-US" sz="1500" dirty="0"/>
                        <a:t>Not Preferred</a:t>
                      </a:r>
                    </a:p>
                  </a:txBody>
                  <a:tcPr>
                    <a:solidFill>
                      <a:srgbClr val="FF0000"/>
                    </a:solidFill>
                  </a:tcPr>
                </a:tc>
                <a:extLst>
                  <a:ext uri="{0D108BD9-81ED-4DB2-BD59-A6C34878D82A}">
                    <a16:rowId xmlns:a16="http://schemas.microsoft.com/office/drawing/2014/main" val="10000"/>
                  </a:ext>
                </a:extLst>
              </a:tr>
              <a:tr h="440131">
                <a:tc>
                  <a:txBody>
                    <a:bodyPr/>
                    <a:lstStyle/>
                    <a:p>
                      <a:r>
                        <a:rPr lang="en-US" sz="1500" dirty="0"/>
                        <a:t>Particle size</a:t>
                      </a:r>
                    </a:p>
                  </a:txBody>
                  <a:tcPr/>
                </a:tc>
                <a:tc>
                  <a:txBody>
                    <a:bodyPr/>
                    <a:lstStyle/>
                    <a:p>
                      <a:r>
                        <a:rPr lang="en-US" sz="1500" dirty="0"/>
                        <a:t>More</a:t>
                      </a:r>
                      <a:r>
                        <a:rPr lang="en-US" sz="1500" baseline="0" dirty="0"/>
                        <a:t> than 5 nm</a:t>
                      </a:r>
                      <a:endParaRPr lang="en-US" sz="1500" dirty="0"/>
                    </a:p>
                  </a:txBody>
                  <a:tcPr>
                    <a:solidFill>
                      <a:schemeClr val="accent6">
                        <a:lumMod val="60000"/>
                        <a:lumOff val="40000"/>
                      </a:schemeClr>
                    </a:solidFill>
                  </a:tcPr>
                </a:tc>
                <a:tc>
                  <a:txBody>
                    <a:bodyPr/>
                    <a:lstStyle/>
                    <a:p>
                      <a:r>
                        <a:rPr lang="en-US" sz="1500" dirty="0"/>
                        <a:t>Less than 5 nm</a:t>
                      </a:r>
                    </a:p>
                  </a:txBody>
                  <a:tcPr>
                    <a:solidFill>
                      <a:srgbClr val="FF98A2"/>
                    </a:solidFill>
                  </a:tcPr>
                </a:tc>
                <a:extLst>
                  <a:ext uri="{0D108BD9-81ED-4DB2-BD59-A6C34878D82A}">
                    <a16:rowId xmlns:a16="http://schemas.microsoft.com/office/drawing/2014/main" val="10001"/>
                  </a:ext>
                </a:extLst>
              </a:tr>
              <a:tr h="530216">
                <a:tc>
                  <a:txBody>
                    <a:bodyPr/>
                    <a:lstStyle/>
                    <a:p>
                      <a:r>
                        <a:rPr lang="en-US" sz="1500" dirty="0" err="1"/>
                        <a:t>LogP</a:t>
                      </a:r>
                      <a:endParaRPr lang="en-US" sz="1500" dirty="0"/>
                    </a:p>
                  </a:txBody>
                  <a:tcPr/>
                </a:tc>
                <a:tc>
                  <a:txBody>
                    <a:bodyPr/>
                    <a:lstStyle/>
                    <a:p>
                      <a:r>
                        <a:rPr lang="en-US" sz="1500" dirty="0"/>
                        <a:t>Less than 0 or greater than 5</a:t>
                      </a:r>
                    </a:p>
                  </a:txBody>
                  <a:tcPr>
                    <a:solidFill>
                      <a:schemeClr val="accent6">
                        <a:lumMod val="60000"/>
                        <a:lumOff val="40000"/>
                      </a:schemeClr>
                    </a:solidFill>
                  </a:tcPr>
                </a:tc>
                <a:tc>
                  <a:txBody>
                    <a:bodyPr/>
                    <a:lstStyle/>
                    <a:p>
                      <a:r>
                        <a:rPr lang="en-US" sz="1500" dirty="0"/>
                        <a:t>Between 0 and 5</a:t>
                      </a:r>
                    </a:p>
                  </a:txBody>
                  <a:tcPr>
                    <a:solidFill>
                      <a:srgbClr val="FF98A2"/>
                    </a:solidFill>
                  </a:tcPr>
                </a:tc>
                <a:extLst>
                  <a:ext uri="{0D108BD9-81ED-4DB2-BD59-A6C34878D82A}">
                    <a16:rowId xmlns:a16="http://schemas.microsoft.com/office/drawing/2014/main" val="10002"/>
                  </a:ext>
                </a:extLst>
              </a:tr>
              <a:tr h="530216">
                <a:tc>
                  <a:txBody>
                    <a:bodyPr/>
                    <a:lstStyle/>
                    <a:p>
                      <a:r>
                        <a:rPr lang="en-US" sz="1500" dirty="0"/>
                        <a:t>Molecular</a:t>
                      </a:r>
                      <a:r>
                        <a:rPr lang="en-US" sz="1500" baseline="0" dirty="0"/>
                        <a:t> weight</a:t>
                      </a:r>
                      <a:endParaRPr lang="en-US" sz="1500" dirty="0"/>
                    </a:p>
                  </a:txBody>
                  <a:tcPr/>
                </a:tc>
                <a:tc>
                  <a:txBody>
                    <a:bodyPr/>
                    <a:lstStyle/>
                    <a:p>
                      <a:r>
                        <a:rPr lang="en-US" sz="1500" dirty="0"/>
                        <a:t>More than 400 Da</a:t>
                      </a:r>
                    </a:p>
                  </a:txBody>
                  <a:tcPr>
                    <a:solidFill>
                      <a:schemeClr val="accent6">
                        <a:lumMod val="60000"/>
                        <a:lumOff val="40000"/>
                      </a:schemeClr>
                    </a:solidFill>
                  </a:tcPr>
                </a:tc>
                <a:tc>
                  <a:txBody>
                    <a:bodyPr/>
                    <a:lstStyle/>
                    <a:p>
                      <a:r>
                        <a:rPr lang="en-US" sz="1500" dirty="0"/>
                        <a:t>Less than 400 Da</a:t>
                      </a:r>
                    </a:p>
                  </a:txBody>
                  <a:tcPr>
                    <a:solidFill>
                      <a:srgbClr val="FF98A2"/>
                    </a:solidFill>
                  </a:tcPr>
                </a:tc>
                <a:extLst>
                  <a:ext uri="{0D108BD9-81ED-4DB2-BD59-A6C34878D82A}">
                    <a16:rowId xmlns:a16="http://schemas.microsoft.com/office/drawing/2014/main" val="10003"/>
                  </a:ext>
                </a:extLst>
              </a:tr>
              <a:tr h="753465">
                <a:tc>
                  <a:txBody>
                    <a:bodyPr/>
                    <a:lstStyle/>
                    <a:p>
                      <a:r>
                        <a:rPr lang="en-US" sz="1500" dirty="0"/>
                        <a:t>Vapor</a:t>
                      </a:r>
                      <a:r>
                        <a:rPr lang="en-US" sz="1500" baseline="0" dirty="0"/>
                        <a:t> pressure [mmHg]</a:t>
                      </a:r>
                      <a:endParaRPr lang="en-US" sz="1500" dirty="0"/>
                    </a:p>
                  </a:txBody>
                  <a:tcPr/>
                </a:tc>
                <a:tc>
                  <a:txBody>
                    <a:bodyPr/>
                    <a:lstStyle/>
                    <a:p>
                      <a:r>
                        <a:rPr lang="en-US" sz="1500" dirty="0"/>
                        <a:t>Less</a:t>
                      </a:r>
                      <a:r>
                        <a:rPr lang="en-US" sz="1500" baseline="0" dirty="0"/>
                        <a:t> than 0.001 </a:t>
                      </a:r>
                      <a:endParaRPr lang="en-US" sz="1500" dirty="0"/>
                    </a:p>
                  </a:txBody>
                  <a:tcPr>
                    <a:solidFill>
                      <a:schemeClr val="accent6">
                        <a:lumMod val="60000"/>
                        <a:lumOff val="40000"/>
                      </a:schemeClr>
                    </a:solidFill>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500" dirty="0"/>
                        <a:t>More than </a:t>
                      </a:r>
                      <a:r>
                        <a:rPr lang="en-US" sz="1500" baseline="0" dirty="0"/>
                        <a:t>0.001 </a:t>
                      </a:r>
                      <a:endParaRPr lang="en-US" sz="1500" dirty="0"/>
                    </a:p>
                    <a:p>
                      <a:endParaRPr lang="en-US" sz="1500" dirty="0"/>
                    </a:p>
                  </a:txBody>
                  <a:tcPr>
                    <a:solidFill>
                      <a:srgbClr val="FF98A2"/>
                    </a:solidFill>
                  </a:tcPr>
                </a:tc>
                <a:extLst>
                  <a:ext uri="{0D108BD9-81ED-4DB2-BD59-A6C34878D82A}">
                    <a16:rowId xmlns:a16="http://schemas.microsoft.com/office/drawing/2014/main" val="10004"/>
                  </a:ext>
                </a:extLst>
              </a:tr>
            </a:tbl>
          </a:graphicData>
        </a:graphic>
      </p:graphicFrame>
      <p:graphicFrame>
        <p:nvGraphicFramePr>
          <p:cNvPr id="18" name="Table 17">
            <a:extLst>
              <a:ext uri="{FF2B5EF4-FFF2-40B4-BE49-F238E27FC236}">
                <a16:creationId xmlns:a16="http://schemas.microsoft.com/office/drawing/2014/main" id="{58F0A09B-0FE6-894E-9D00-BA4AE12771F0}"/>
              </a:ext>
            </a:extLst>
          </p:cNvPr>
          <p:cNvGraphicFramePr>
            <a:graphicFrameLocks noGrp="1"/>
          </p:cNvGraphicFramePr>
          <p:nvPr>
            <p:extLst>
              <p:ext uri="{D42A27DB-BD31-4B8C-83A1-F6EECF244321}">
                <p14:modId xmlns:p14="http://schemas.microsoft.com/office/powerpoint/2010/main" val="1946516722"/>
              </p:ext>
            </p:extLst>
          </p:nvPr>
        </p:nvGraphicFramePr>
        <p:xfrm>
          <a:off x="8305800" y="3918857"/>
          <a:ext cx="3626635" cy="2743200"/>
        </p:xfrm>
        <a:graphic>
          <a:graphicData uri="http://schemas.openxmlformats.org/drawingml/2006/table">
            <a:tbl>
              <a:tblPr firstRow="1" bandRow="1">
                <a:tableStyleId>{5C22544A-7EE6-4342-B048-85BDC9FD1C3A}</a:tableStyleId>
              </a:tblPr>
              <a:tblGrid>
                <a:gridCol w="1049671">
                  <a:extLst>
                    <a:ext uri="{9D8B030D-6E8A-4147-A177-3AD203B41FA5}">
                      <a16:colId xmlns:a16="http://schemas.microsoft.com/office/drawing/2014/main" val="20000"/>
                    </a:ext>
                  </a:extLst>
                </a:gridCol>
                <a:gridCol w="1240187">
                  <a:extLst>
                    <a:ext uri="{9D8B030D-6E8A-4147-A177-3AD203B41FA5}">
                      <a16:colId xmlns:a16="http://schemas.microsoft.com/office/drawing/2014/main" val="20001"/>
                    </a:ext>
                  </a:extLst>
                </a:gridCol>
                <a:gridCol w="1336777">
                  <a:extLst>
                    <a:ext uri="{9D8B030D-6E8A-4147-A177-3AD203B41FA5}">
                      <a16:colId xmlns:a16="http://schemas.microsoft.com/office/drawing/2014/main" val="20002"/>
                    </a:ext>
                  </a:extLst>
                </a:gridCol>
              </a:tblGrid>
              <a:tr h="291234">
                <a:tc>
                  <a:txBody>
                    <a:bodyPr/>
                    <a:lstStyle/>
                    <a:p>
                      <a:pPr algn="ctr"/>
                      <a:r>
                        <a:rPr lang="en-US" sz="1500" dirty="0"/>
                        <a:t>Parameter</a:t>
                      </a:r>
                    </a:p>
                  </a:txBody>
                  <a:tcPr/>
                </a:tc>
                <a:tc>
                  <a:txBody>
                    <a:bodyPr/>
                    <a:lstStyle/>
                    <a:p>
                      <a:pPr algn="ctr"/>
                      <a:r>
                        <a:rPr lang="en-US" sz="1500" dirty="0"/>
                        <a:t>Preferred </a:t>
                      </a:r>
                    </a:p>
                  </a:txBody>
                  <a:tcPr>
                    <a:solidFill>
                      <a:schemeClr val="accent6">
                        <a:lumMod val="75000"/>
                      </a:schemeClr>
                    </a:solidFill>
                  </a:tcPr>
                </a:tc>
                <a:tc>
                  <a:txBody>
                    <a:bodyPr/>
                    <a:lstStyle/>
                    <a:p>
                      <a:pPr algn="ctr"/>
                      <a:r>
                        <a:rPr lang="en-US" sz="1500" dirty="0"/>
                        <a:t>Not Preferred</a:t>
                      </a:r>
                    </a:p>
                  </a:txBody>
                  <a:tcPr>
                    <a:solidFill>
                      <a:srgbClr val="FF0000"/>
                    </a:solidFill>
                  </a:tcPr>
                </a:tc>
                <a:extLst>
                  <a:ext uri="{0D108BD9-81ED-4DB2-BD59-A6C34878D82A}">
                    <a16:rowId xmlns:a16="http://schemas.microsoft.com/office/drawing/2014/main" val="10000"/>
                  </a:ext>
                </a:extLst>
              </a:tr>
              <a:tr h="503040">
                <a:tc>
                  <a:txBody>
                    <a:bodyPr/>
                    <a:lstStyle/>
                    <a:p>
                      <a:r>
                        <a:rPr lang="en-US" sz="1500" dirty="0"/>
                        <a:t>Particle size</a:t>
                      </a:r>
                    </a:p>
                  </a:txBody>
                  <a:tcPr/>
                </a:tc>
                <a:tc>
                  <a:txBody>
                    <a:bodyPr/>
                    <a:lstStyle/>
                    <a:p>
                      <a:r>
                        <a:rPr lang="en-US" sz="1500" dirty="0"/>
                        <a:t>More</a:t>
                      </a:r>
                      <a:r>
                        <a:rPr lang="en-US" sz="1500" baseline="0" dirty="0"/>
                        <a:t> than 100 nm</a:t>
                      </a:r>
                      <a:endParaRPr lang="en-US" sz="1500" dirty="0"/>
                    </a:p>
                  </a:txBody>
                  <a:tcPr>
                    <a:solidFill>
                      <a:schemeClr val="accent6">
                        <a:lumMod val="60000"/>
                        <a:lumOff val="40000"/>
                      </a:schemeClr>
                    </a:solidFill>
                  </a:tcPr>
                </a:tc>
                <a:tc>
                  <a:txBody>
                    <a:bodyPr/>
                    <a:lstStyle/>
                    <a:p>
                      <a:r>
                        <a:rPr lang="en-US" sz="1500" dirty="0"/>
                        <a:t>Less than 100 nm</a:t>
                      </a:r>
                    </a:p>
                  </a:txBody>
                  <a:tcPr>
                    <a:solidFill>
                      <a:srgbClr val="FF98A2"/>
                    </a:solidFill>
                  </a:tcPr>
                </a:tc>
                <a:extLst>
                  <a:ext uri="{0D108BD9-81ED-4DB2-BD59-A6C34878D82A}">
                    <a16:rowId xmlns:a16="http://schemas.microsoft.com/office/drawing/2014/main" val="10001"/>
                  </a:ext>
                </a:extLst>
              </a:tr>
              <a:tr h="503040">
                <a:tc>
                  <a:txBody>
                    <a:bodyPr/>
                    <a:lstStyle/>
                    <a:p>
                      <a:r>
                        <a:rPr lang="en-US" sz="1500" dirty="0" err="1"/>
                        <a:t>LogP</a:t>
                      </a:r>
                      <a:endParaRPr lang="en-US" sz="1500" dirty="0"/>
                    </a:p>
                  </a:txBody>
                  <a:tcPr/>
                </a:tc>
                <a:tc>
                  <a:txBody>
                    <a:bodyPr/>
                    <a:lstStyle/>
                    <a:p>
                      <a:r>
                        <a:rPr lang="en-US" sz="1500" dirty="0"/>
                        <a:t>Less than 0 or greater than 5</a:t>
                      </a:r>
                    </a:p>
                  </a:txBody>
                  <a:tcPr>
                    <a:solidFill>
                      <a:schemeClr val="accent6">
                        <a:lumMod val="60000"/>
                        <a:lumOff val="40000"/>
                      </a:schemeClr>
                    </a:solidFill>
                  </a:tcPr>
                </a:tc>
                <a:tc>
                  <a:txBody>
                    <a:bodyPr/>
                    <a:lstStyle/>
                    <a:p>
                      <a:r>
                        <a:rPr lang="en-US" sz="1500" dirty="0"/>
                        <a:t>Between 0 and 5</a:t>
                      </a:r>
                    </a:p>
                  </a:txBody>
                  <a:tcPr>
                    <a:solidFill>
                      <a:srgbClr val="FF98A2"/>
                    </a:solidFill>
                  </a:tcPr>
                </a:tc>
                <a:extLst>
                  <a:ext uri="{0D108BD9-81ED-4DB2-BD59-A6C34878D82A}">
                    <a16:rowId xmlns:a16="http://schemas.microsoft.com/office/drawing/2014/main" val="10002"/>
                  </a:ext>
                </a:extLst>
              </a:tr>
              <a:tr h="291234">
                <a:tc>
                  <a:txBody>
                    <a:bodyPr/>
                    <a:lstStyle/>
                    <a:p>
                      <a:r>
                        <a:rPr lang="en-US" sz="1500" dirty="0"/>
                        <a:t>Phase</a:t>
                      </a:r>
                    </a:p>
                  </a:txBody>
                  <a:tcPr/>
                </a:tc>
                <a:tc>
                  <a:txBody>
                    <a:bodyPr/>
                    <a:lstStyle/>
                    <a:p>
                      <a:r>
                        <a:rPr lang="en-US" sz="1500" dirty="0"/>
                        <a:t>solid</a:t>
                      </a:r>
                    </a:p>
                  </a:txBody>
                  <a:tcPr>
                    <a:solidFill>
                      <a:schemeClr val="accent6">
                        <a:lumMod val="60000"/>
                        <a:lumOff val="40000"/>
                      </a:schemeClr>
                    </a:solidFill>
                  </a:tcPr>
                </a:tc>
                <a:tc>
                  <a:txBody>
                    <a:bodyPr/>
                    <a:lstStyle/>
                    <a:p>
                      <a:r>
                        <a:rPr lang="en-US" sz="1500" dirty="0"/>
                        <a:t>liquid</a:t>
                      </a:r>
                    </a:p>
                  </a:txBody>
                  <a:tcPr>
                    <a:solidFill>
                      <a:srgbClr val="FF98A2"/>
                    </a:solidFill>
                  </a:tcPr>
                </a:tc>
                <a:extLst>
                  <a:ext uri="{0D108BD9-81ED-4DB2-BD59-A6C34878D82A}">
                    <a16:rowId xmlns:a16="http://schemas.microsoft.com/office/drawing/2014/main" val="10003"/>
                  </a:ext>
                </a:extLst>
              </a:tr>
              <a:tr h="503040">
                <a:tc>
                  <a:txBody>
                    <a:bodyPr/>
                    <a:lstStyle/>
                    <a:p>
                      <a:r>
                        <a:rPr lang="en-US" sz="1500" dirty="0"/>
                        <a:t>Molecular Weight [Da]</a:t>
                      </a:r>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500" dirty="0"/>
                        <a:t>More than 500 Da</a:t>
                      </a:r>
                    </a:p>
                    <a:p>
                      <a:endParaRPr lang="en-US" sz="1500" dirty="0"/>
                    </a:p>
                  </a:txBody>
                  <a:tcPr>
                    <a:solidFill>
                      <a:schemeClr val="accent6">
                        <a:lumMod val="60000"/>
                        <a:lumOff val="40000"/>
                      </a:schemeClr>
                    </a:solidFill>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500" dirty="0"/>
                        <a:t>Less than 400 Da </a:t>
                      </a:r>
                    </a:p>
                    <a:p>
                      <a:endParaRPr lang="en-US" sz="1500" dirty="0"/>
                    </a:p>
                  </a:txBody>
                  <a:tcPr>
                    <a:solidFill>
                      <a:srgbClr val="FF98A2"/>
                    </a:solidFill>
                  </a:tcPr>
                </a:tc>
                <a:extLst>
                  <a:ext uri="{0D108BD9-81ED-4DB2-BD59-A6C34878D82A}">
                    <a16:rowId xmlns:a16="http://schemas.microsoft.com/office/drawing/2014/main" val="10004"/>
                  </a:ext>
                </a:extLst>
              </a:tr>
            </a:tbl>
          </a:graphicData>
        </a:graphic>
      </p:graphicFrame>
      <p:sp>
        <p:nvSpPr>
          <p:cNvPr id="2" name="TextBox 1">
            <a:extLst>
              <a:ext uri="{FF2B5EF4-FFF2-40B4-BE49-F238E27FC236}">
                <a16:creationId xmlns:a16="http://schemas.microsoft.com/office/drawing/2014/main" id="{A2626F51-31C3-1F46-8DCC-A619ACF52F42}"/>
              </a:ext>
            </a:extLst>
          </p:cNvPr>
          <p:cNvSpPr txBox="1"/>
          <p:nvPr/>
        </p:nvSpPr>
        <p:spPr>
          <a:xfrm>
            <a:off x="113034" y="6248400"/>
            <a:ext cx="4306566" cy="584775"/>
          </a:xfrm>
          <a:prstGeom prst="rect">
            <a:avLst/>
          </a:prstGeom>
          <a:noFill/>
        </p:spPr>
        <p:txBody>
          <a:bodyPr wrap="square" rtlCol="0">
            <a:spAutoFit/>
          </a:bodyPr>
          <a:lstStyle/>
          <a:p>
            <a:r>
              <a:rPr lang="en-US" sz="1600" dirty="0" err="1"/>
              <a:t>LogP</a:t>
            </a:r>
            <a:r>
              <a:rPr lang="en-US" sz="1600" dirty="0"/>
              <a:t> – measure of partition coefficient of a molecule between aqueous and lipophilic phases.</a:t>
            </a:r>
          </a:p>
        </p:txBody>
      </p:sp>
      <p:sp>
        <p:nvSpPr>
          <p:cNvPr id="19" name="Rectangle 18">
            <a:extLst>
              <a:ext uri="{FF2B5EF4-FFF2-40B4-BE49-F238E27FC236}">
                <a16:creationId xmlns:a16="http://schemas.microsoft.com/office/drawing/2014/main" id="{8CABAECA-BD77-8742-AAE9-977650DB07BC}"/>
              </a:ext>
            </a:extLst>
          </p:cNvPr>
          <p:cNvSpPr/>
          <p:nvPr/>
        </p:nvSpPr>
        <p:spPr>
          <a:xfrm>
            <a:off x="1247619" y="228600"/>
            <a:ext cx="9696822" cy="707886"/>
          </a:xfrm>
          <a:prstGeom prst="rect">
            <a:avLst/>
          </a:prstGeom>
        </p:spPr>
        <p:txBody>
          <a:bodyPr wrap="none">
            <a:spAutoFit/>
          </a:bodyPr>
          <a:lstStyle/>
          <a:p>
            <a:pPr algn="ctr"/>
            <a:r>
              <a:rPr lang="en-US" sz="4000" b="1" dirty="0"/>
              <a:t>Property-Based Guidelines for Bioavailability</a:t>
            </a:r>
          </a:p>
        </p:txBody>
      </p:sp>
    </p:spTree>
    <p:extLst>
      <p:ext uri="{BB962C8B-B14F-4D97-AF65-F5344CB8AC3E}">
        <p14:creationId xmlns:p14="http://schemas.microsoft.com/office/powerpoint/2010/main" val="37460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3997" y="1433488"/>
            <a:ext cx="5896803" cy="1209350"/>
          </a:xfrm>
        </p:spPr>
        <p:txBody>
          <a:bodyPr>
            <a:noAutofit/>
          </a:bodyPr>
          <a:lstStyle/>
          <a:p>
            <a:pPr marL="0" indent="0" algn="ctr">
              <a:lnSpc>
                <a:spcPct val="114000"/>
              </a:lnSpc>
              <a:spcBef>
                <a:spcPts val="0"/>
              </a:spcBef>
              <a:buNone/>
            </a:pPr>
            <a:r>
              <a:rPr lang="en-US" sz="2200" dirty="0">
                <a:latin typeface="+mn-lt"/>
              </a:rPr>
              <a:t>Educational game based on ADME and scientific data for surfactants to make connection between </a:t>
            </a:r>
            <a:r>
              <a:rPr lang="en-US" sz="2200" dirty="0" err="1">
                <a:latin typeface="+mn-lt"/>
              </a:rPr>
              <a:t>physico</a:t>
            </a:r>
            <a:r>
              <a:rPr lang="en-US" sz="2200" dirty="0">
                <a:latin typeface="+mn-lt"/>
              </a:rPr>
              <a:t>-chemical properties and health.</a:t>
            </a:r>
          </a:p>
        </p:txBody>
      </p:sp>
      <p:pic>
        <p:nvPicPr>
          <p:cNvPr id="5" name="Picture 4"/>
          <p:cNvPicPr>
            <a:picLocks noChangeAspect="1"/>
          </p:cNvPicPr>
          <p:nvPr/>
        </p:nvPicPr>
        <p:blipFill>
          <a:blip r:embed="rId2"/>
          <a:stretch>
            <a:fillRect/>
          </a:stretch>
        </p:blipFill>
        <p:spPr>
          <a:xfrm>
            <a:off x="6441097" y="1777340"/>
            <a:ext cx="4979703" cy="3570313"/>
          </a:xfrm>
          <a:prstGeom prst="rect">
            <a:avLst/>
          </a:prstGeom>
        </p:spPr>
      </p:pic>
      <p:pic>
        <p:nvPicPr>
          <p:cNvPr id="7" name="Picture 6"/>
          <p:cNvPicPr>
            <a:picLocks noChangeAspect="1"/>
          </p:cNvPicPr>
          <p:nvPr/>
        </p:nvPicPr>
        <p:blipFill>
          <a:blip r:embed="rId3"/>
          <a:stretch>
            <a:fillRect/>
          </a:stretch>
        </p:blipFill>
        <p:spPr>
          <a:xfrm>
            <a:off x="1005425" y="2880352"/>
            <a:ext cx="4748685" cy="3544332"/>
          </a:xfrm>
          <a:prstGeom prst="rect">
            <a:avLst/>
          </a:prstGeom>
        </p:spPr>
      </p:pic>
      <p:sp>
        <p:nvSpPr>
          <p:cNvPr id="2" name="TextBox 1"/>
          <p:cNvSpPr txBox="1"/>
          <p:nvPr/>
        </p:nvSpPr>
        <p:spPr>
          <a:xfrm>
            <a:off x="7052502" y="5562600"/>
            <a:ext cx="3756892" cy="523220"/>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sz="2800" dirty="0"/>
              <a:t>http://</a:t>
            </a:r>
            <a:r>
              <a:rPr lang="en-US" sz="2800" dirty="0" err="1"/>
              <a:t>gwiz.yale.edu</a:t>
            </a:r>
            <a:endParaRPr lang="en-US" sz="2800" dirty="0"/>
          </a:p>
        </p:txBody>
      </p:sp>
      <p:sp>
        <p:nvSpPr>
          <p:cNvPr id="8" name="Rectangle 7"/>
          <p:cNvSpPr/>
          <p:nvPr/>
        </p:nvSpPr>
        <p:spPr>
          <a:xfrm>
            <a:off x="2973398" y="206514"/>
            <a:ext cx="6245235" cy="707886"/>
          </a:xfrm>
          <a:prstGeom prst="rect">
            <a:avLst/>
          </a:prstGeom>
        </p:spPr>
        <p:txBody>
          <a:bodyPr wrap="none">
            <a:spAutoFit/>
          </a:bodyPr>
          <a:lstStyle/>
          <a:p>
            <a:pPr algn="ctr"/>
            <a:r>
              <a:rPr lang="en-US" sz="4000" b="1" dirty="0"/>
              <a:t>Safer Chemical Design Game</a:t>
            </a:r>
          </a:p>
        </p:txBody>
      </p:sp>
      <p:cxnSp>
        <p:nvCxnSpPr>
          <p:cNvPr id="9" name="Straight Connector 8">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80662" y="6550223"/>
            <a:ext cx="5420138" cy="307777"/>
          </a:xfrm>
          <a:prstGeom prst="rect">
            <a:avLst/>
          </a:prstGeom>
          <a:noFill/>
        </p:spPr>
        <p:txBody>
          <a:bodyPr wrap="none" rtlCol="0">
            <a:spAutoFit/>
          </a:bodyPr>
          <a:lstStyle/>
          <a:p>
            <a:r>
              <a:rPr lang="en-US" sz="1400" dirty="0">
                <a:solidFill>
                  <a:schemeClr val="bg1">
                    <a:lumMod val="50000"/>
                  </a:schemeClr>
                </a:solidFill>
              </a:rPr>
              <a:t>Courtesy of Molecular Design Research Network and Dr. </a:t>
            </a:r>
            <a:r>
              <a:rPr lang="en-US" sz="1400">
                <a:solidFill>
                  <a:schemeClr val="bg1">
                    <a:lumMod val="50000"/>
                  </a:schemeClr>
                </a:solidFill>
              </a:rPr>
              <a:t>Karolina Mellor</a:t>
            </a:r>
          </a:p>
        </p:txBody>
      </p:sp>
    </p:spTree>
    <p:extLst>
      <p:ext uri="{BB962C8B-B14F-4D97-AF65-F5344CB8AC3E}">
        <p14:creationId xmlns:p14="http://schemas.microsoft.com/office/powerpoint/2010/main" val="20197640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750694"/>
            <a:ext cx="10287000" cy="1325563"/>
          </a:xfrm>
        </p:spPr>
        <p:txBody>
          <a:bodyPr>
            <a:normAutofit fontScale="90000"/>
          </a:bodyPr>
          <a:lstStyle/>
          <a:p>
            <a:pPr algn="ctr">
              <a:lnSpc>
                <a:spcPct val="114000"/>
              </a:lnSpc>
            </a:pPr>
            <a:r>
              <a:rPr lang="en-US" sz="4000" dirty="0">
                <a:latin typeface="+mn-lt"/>
              </a:rPr>
              <a:t>Approaches to Hazard Minimization through Molecular Design</a:t>
            </a:r>
          </a:p>
        </p:txBody>
      </p:sp>
      <p:cxnSp>
        <p:nvCxnSpPr>
          <p:cNvPr id="3" name="Straight Connector 2">
            <a:extLst>
              <a:ext uri="{FF2B5EF4-FFF2-40B4-BE49-F238E27FC236}">
                <a16:creationId xmlns:a16="http://schemas.microsoft.com/office/drawing/2014/main" id="{1B18357C-A194-456C-A053-210A45959922}"/>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7966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a:spLocks noChangeArrowheads="1"/>
          </p:cNvSpPr>
          <p:nvPr/>
        </p:nvSpPr>
        <p:spPr bwMode="auto">
          <a:xfrm rot="18420000">
            <a:off x="-693070" y="3922275"/>
            <a:ext cx="5327893" cy="276999"/>
          </a:xfrm>
          <a:prstGeom prst="rect">
            <a:avLst/>
          </a:prstGeom>
          <a:noFill/>
          <a:ln w="9525">
            <a:noFill/>
            <a:miter lim="800000"/>
            <a:headEnd/>
            <a:tailEnd/>
          </a:ln>
          <a:effectLst/>
        </p:spPr>
        <p:txBody>
          <a:bodyPr wrap="square">
            <a:prstTxWarp prst="textNoShape">
              <a:avLst/>
            </a:prstTxWarp>
            <a:spAutoFit/>
          </a:bodyPr>
          <a:lstStyle/>
          <a:p>
            <a:r>
              <a:rPr lang="en-US" sz="1200" b="1" dirty="0"/>
              <a:t>       Bioavailability                 Structure/Shape Activity        Mechanism of Action </a:t>
            </a:r>
          </a:p>
        </p:txBody>
      </p:sp>
      <p:grpSp>
        <p:nvGrpSpPr>
          <p:cNvPr id="30" name="Group 29"/>
          <p:cNvGrpSpPr/>
          <p:nvPr/>
        </p:nvGrpSpPr>
        <p:grpSpPr>
          <a:xfrm>
            <a:off x="728787" y="2211052"/>
            <a:ext cx="5919782" cy="3996364"/>
            <a:chOff x="1395418" y="998937"/>
            <a:chExt cx="6100762" cy="3175397"/>
          </a:xfrm>
          <a:effectLst/>
        </p:grpSpPr>
        <p:sp>
          <p:nvSpPr>
            <p:cNvPr id="16" name="Isosceles Triangle 15"/>
            <p:cNvSpPr>
              <a:spLocks noChangeArrowheads="1"/>
            </p:cNvSpPr>
            <p:nvPr/>
          </p:nvSpPr>
          <p:spPr bwMode="auto">
            <a:xfrm>
              <a:off x="3429000" y="3115869"/>
              <a:ext cx="2033588" cy="1058465"/>
            </a:xfrm>
            <a:prstGeom prst="triangle">
              <a:avLst>
                <a:gd name="adj" fmla="val 50000"/>
              </a:avLst>
            </a:prstGeom>
            <a:gradFill rotWithShape="1">
              <a:gsLst>
                <a:gs pos="0">
                  <a:srgbClr val="A49350"/>
                </a:gs>
                <a:gs pos="33000">
                  <a:srgbClr val="D5C489"/>
                </a:gs>
                <a:gs pos="46750">
                  <a:srgbClr val="E1D2A3"/>
                </a:gs>
                <a:gs pos="53000">
                  <a:srgbClr val="E1D2A3"/>
                </a:gs>
                <a:gs pos="67999">
                  <a:srgbClr val="D6C58A"/>
                </a:gs>
                <a:gs pos="100000">
                  <a:srgbClr val="A49350"/>
                </a:gs>
              </a:gsLst>
              <a:lin ang="8340000" scaled="1"/>
            </a:gradFill>
            <a:ln w="9525">
              <a:solidFill>
                <a:srgbClr val="988744"/>
              </a:solidFill>
              <a:miter lim="800000"/>
              <a:headEnd/>
              <a:tailEnd/>
            </a:ln>
            <a:effectLst>
              <a:outerShdw blurRad="63500" dist="228601" dir="2700000" sy="89999" rotWithShape="0">
                <a:srgbClr val="000000">
                  <a:alpha val="25499"/>
                </a:srgbClr>
              </a:outerShdw>
            </a:effectLst>
          </p:spPr>
          <p:txBody>
            <a:bodyPr>
              <a:prstTxWarp prst="textNoShape">
                <a:avLst/>
              </a:prstTxWarp>
            </a:bodyPr>
            <a:lstStyle/>
            <a:p>
              <a:endParaRPr lang="en-US" sz="1200"/>
            </a:p>
          </p:txBody>
        </p:sp>
        <p:sp>
          <p:nvSpPr>
            <p:cNvPr id="17" name="Isosceles Triangle 16"/>
            <p:cNvSpPr>
              <a:spLocks noChangeArrowheads="1"/>
            </p:cNvSpPr>
            <p:nvPr/>
          </p:nvSpPr>
          <p:spPr bwMode="auto">
            <a:xfrm>
              <a:off x="1395418" y="3115869"/>
              <a:ext cx="2033587" cy="1058465"/>
            </a:xfrm>
            <a:prstGeom prst="triangle">
              <a:avLst>
                <a:gd name="adj" fmla="val 50000"/>
              </a:avLst>
            </a:prstGeom>
            <a:gradFill rotWithShape="1">
              <a:gsLst>
                <a:gs pos="0">
                  <a:srgbClr val="A49350"/>
                </a:gs>
                <a:gs pos="33000">
                  <a:srgbClr val="D5C489"/>
                </a:gs>
                <a:gs pos="46750">
                  <a:srgbClr val="E1D2A3"/>
                </a:gs>
                <a:gs pos="53000">
                  <a:srgbClr val="E1D2A3"/>
                </a:gs>
                <a:gs pos="67999">
                  <a:srgbClr val="D6C58A"/>
                </a:gs>
                <a:gs pos="100000">
                  <a:srgbClr val="A49350"/>
                </a:gs>
              </a:gsLst>
              <a:lin ang="8340000" scaled="1"/>
            </a:gradFill>
            <a:ln w="9525">
              <a:solidFill>
                <a:srgbClr val="988744"/>
              </a:solidFill>
              <a:miter lim="800000"/>
              <a:headEnd/>
              <a:tailEnd/>
            </a:ln>
            <a:effectLst>
              <a:outerShdw blurRad="63500" dist="228601" dir="2700000" sy="89999" rotWithShape="0">
                <a:srgbClr val="000000">
                  <a:alpha val="25499"/>
                </a:srgbClr>
              </a:outerShdw>
            </a:effectLst>
          </p:spPr>
          <p:txBody>
            <a:bodyPr>
              <a:prstTxWarp prst="textNoShape">
                <a:avLst/>
              </a:prstTxWarp>
            </a:bodyPr>
            <a:lstStyle/>
            <a:p>
              <a:endParaRPr lang="en-US" sz="1200"/>
            </a:p>
          </p:txBody>
        </p:sp>
        <p:sp>
          <p:nvSpPr>
            <p:cNvPr id="18" name="Isosceles Triangle 17"/>
            <p:cNvSpPr>
              <a:spLocks noChangeArrowheads="1"/>
            </p:cNvSpPr>
            <p:nvPr/>
          </p:nvSpPr>
          <p:spPr bwMode="auto">
            <a:xfrm>
              <a:off x="5462593" y="3115869"/>
              <a:ext cx="2033587" cy="1058465"/>
            </a:xfrm>
            <a:prstGeom prst="triangle">
              <a:avLst>
                <a:gd name="adj" fmla="val 50000"/>
              </a:avLst>
            </a:prstGeom>
            <a:gradFill rotWithShape="1">
              <a:gsLst>
                <a:gs pos="0">
                  <a:srgbClr val="A49350"/>
                </a:gs>
                <a:gs pos="33000">
                  <a:srgbClr val="D5C489"/>
                </a:gs>
                <a:gs pos="46750">
                  <a:srgbClr val="E1D2A3"/>
                </a:gs>
                <a:gs pos="53000">
                  <a:srgbClr val="E1D2A3"/>
                </a:gs>
                <a:gs pos="67999">
                  <a:srgbClr val="D6C58A"/>
                </a:gs>
                <a:gs pos="100000">
                  <a:srgbClr val="A49350"/>
                </a:gs>
              </a:gsLst>
              <a:lin ang="8340000" scaled="1"/>
            </a:gradFill>
            <a:ln w="9525">
              <a:solidFill>
                <a:srgbClr val="988744"/>
              </a:solidFill>
              <a:miter lim="800000"/>
              <a:headEnd/>
              <a:tailEnd/>
            </a:ln>
            <a:effectLst>
              <a:outerShdw blurRad="63500" dist="228601" dir="2700000" sy="89999" rotWithShape="0">
                <a:srgbClr val="000000">
                  <a:alpha val="25499"/>
                </a:srgbClr>
              </a:outerShdw>
            </a:effectLst>
          </p:spPr>
          <p:txBody>
            <a:bodyPr>
              <a:prstTxWarp prst="textNoShape">
                <a:avLst/>
              </a:prstTxWarp>
            </a:bodyPr>
            <a:lstStyle/>
            <a:p>
              <a:endParaRPr lang="en-US" sz="1200">
                <a:solidFill>
                  <a:srgbClr val="000000"/>
                </a:solidFill>
              </a:endParaRPr>
            </a:p>
          </p:txBody>
        </p:sp>
        <p:sp>
          <p:nvSpPr>
            <p:cNvPr id="19" name="Isosceles Triangle 18"/>
            <p:cNvSpPr>
              <a:spLocks noChangeArrowheads="1"/>
            </p:cNvSpPr>
            <p:nvPr/>
          </p:nvSpPr>
          <p:spPr bwMode="auto">
            <a:xfrm>
              <a:off x="4445000" y="2057400"/>
              <a:ext cx="2033588" cy="1058466"/>
            </a:xfrm>
            <a:prstGeom prst="triangle">
              <a:avLst>
                <a:gd name="adj" fmla="val 50000"/>
              </a:avLst>
            </a:prstGeom>
            <a:gradFill rotWithShape="1">
              <a:gsLst>
                <a:gs pos="0">
                  <a:srgbClr val="A49350"/>
                </a:gs>
                <a:gs pos="33000">
                  <a:srgbClr val="D5C489"/>
                </a:gs>
                <a:gs pos="46750">
                  <a:srgbClr val="E1D2A3"/>
                </a:gs>
                <a:gs pos="53000">
                  <a:srgbClr val="E1D2A3"/>
                </a:gs>
                <a:gs pos="67999">
                  <a:srgbClr val="D6C58A"/>
                </a:gs>
                <a:gs pos="100000">
                  <a:srgbClr val="A49350"/>
                </a:gs>
              </a:gsLst>
              <a:lin ang="8340000" scaled="1"/>
            </a:gradFill>
            <a:ln w="9525">
              <a:solidFill>
                <a:srgbClr val="988744"/>
              </a:solidFill>
              <a:miter lim="800000"/>
              <a:headEnd/>
              <a:tailEnd/>
            </a:ln>
            <a:effectLst>
              <a:outerShdw blurRad="63500" dist="228601" dir="2700000" sy="89999" rotWithShape="0">
                <a:srgbClr val="000000">
                  <a:alpha val="25499"/>
                </a:srgbClr>
              </a:outerShdw>
            </a:effectLst>
          </p:spPr>
          <p:txBody>
            <a:bodyPr>
              <a:prstTxWarp prst="textNoShape">
                <a:avLst/>
              </a:prstTxWarp>
            </a:bodyPr>
            <a:lstStyle/>
            <a:p>
              <a:endParaRPr lang="en-US" sz="1200"/>
            </a:p>
          </p:txBody>
        </p:sp>
        <p:sp>
          <p:nvSpPr>
            <p:cNvPr id="20" name="Isosceles Triangle 19"/>
            <p:cNvSpPr>
              <a:spLocks noChangeArrowheads="1"/>
            </p:cNvSpPr>
            <p:nvPr/>
          </p:nvSpPr>
          <p:spPr bwMode="auto">
            <a:xfrm>
              <a:off x="2413000" y="2057400"/>
              <a:ext cx="2032000" cy="1058466"/>
            </a:xfrm>
            <a:prstGeom prst="triangle">
              <a:avLst>
                <a:gd name="adj" fmla="val 50000"/>
              </a:avLst>
            </a:prstGeom>
            <a:gradFill rotWithShape="1">
              <a:gsLst>
                <a:gs pos="0">
                  <a:srgbClr val="A49350"/>
                </a:gs>
                <a:gs pos="33000">
                  <a:srgbClr val="D5C489"/>
                </a:gs>
                <a:gs pos="46750">
                  <a:srgbClr val="E1D2A3"/>
                </a:gs>
                <a:gs pos="53000">
                  <a:srgbClr val="E1D2A3"/>
                </a:gs>
                <a:gs pos="67999">
                  <a:srgbClr val="D6C58A"/>
                </a:gs>
                <a:gs pos="100000">
                  <a:srgbClr val="A49350"/>
                </a:gs>
              </a:gsLst>
              <a:lin ang="8340000" scaled="1"/>
            </a:gradFill>
            <a:ln w="9525">
              <a:solidFill>
                <a:srgbClr val="988744"/>
              </a:solidFill>
              <a:miter lim="800000"/>
              <a:headEnd/>
              <a:tailEnd/>
            </a:ln>
            <a:effectLst>
              <a:outerShdw blurRad="63500" dist="228601" dir="2700000" sy="89999" rotWithShape="0">
                <a:srgbClr val="000000">
                  <a:alpha val="25499"/>
                </a:srgbClr>
              </a:outerShdw>
            </a:effectLst>
          </p:spPr>
          <p:txBody>
            <a:bodyPr>
              <a:prstTxWarp prst="textNoShape">
                <a:avLst/>
              </a:prstTxWarp>
            </a:bodyPr>
            <a:lstStyle/>
            <a:p>
              <a:endParaRPr lang="en-US" sz="1200"/>
            </a:p>
          </p:txBody>
        </p:sp>
        <p:sp>
          <p:nvSpPr>
            <p:cNvPr id="21" name="Isosceles Triangle 20"/>
            <p:cNvSpPr>
              <a:spLocks noChangeArrowheads="1"/>
            </p:cNvSpPr>
            <p:nvPr/>
          </p:nvSpPr>
          <p:spPr bwMode="auto">
            <a:xfrm>
              <a:off x="3429000" y="998937"/>
              <a:ext cx="2033588" cy="1058465"/>
            </a:xfrm>
            <a:prstGeom prst="triangle">
              <a:avLst>
                <a:gd name="adj" fmla="val 50000"/>
              </a:avLst>
            </a:prstGeom>
            <a:gradFill rotWithShape="1">
              <a:gsLst>
                <a:gs pos="0">
                  <a:srgbClr val="A49350"/>
                </a:gs>
                <a:gs pos="33000">
                  <a:srgbClr val="D5C489"/>
                </a:gs>
                <a:gs pos="46750">
                  <a:srgbClr val="E1D2A3"/>
                </a:gs>
                <a:gs pos="53000">
                  <a:srgbClr val="E1D2A3"/>
                </a:gs>
                <a:gs pos="67999">
                  <a:srgbClr val="D6C58A"/>
                </a:gs>
                <a:gs pos="100000">
                  <a:srgbClr val="A49350"/>
                </a:gs>
              </a:gsLst>
              <a:lin ang="8340000" scaled="1"/>
            </a:gradFill>
            <a:ln w="9525">
              <a:solidFill>
                <a:srgbClr val="988744"/>
              </a:solidFill>
              <a:miter lim="800000"/>
              <a:headEnd/>
              <a:tailEnd/>
            </a:ln>
            <a:effectLst>
              <a:outerShdw blurRad="63500" dist="228601" dir="2700000" sy="89999" rotWithShape="0">
                <a:srgbClr val="000000">
                  <a:alpha val="25499"/>
                </a:srgbClr>
              </a:outerShdw>
            </a:effectLst>
          </p:spPr>
          <p:txBody>
            <a:bodyPr>
              <a:prstTxWarp prst="textNoShape">
                <a:avLst/>
              </a:prstTxWarp>
            </a:bodyPr>
            <a:lstStyle/>
            <a:p>
              <a:endParaRPr lang="en-US" sz="1200"/>
            </a:p>
          </p:txBody>
        </p:sp>
        <p:sp>
          <p:nvSpPr>
            <p:cNvPr id="23" name="Isosceles Triangle 22"/>
            <p:cNvSpPr>
              <a:spLocks noChangeArrowheads="1"/>
            </p:cNvSpPr>
            <p:nvPr/>
          </p:nvSpPr>
          <p:spPr bwMode="auto">
            <a:xfrm rot="10800000">
              <a:off x="2413000" y="3115869"/>
              <a:ext cx="2032000" cy="1058465"/>
            </a:xfrm>
            <a:prstGeom prst="triangle">
              <a:avLst>
                <a:gd name="adj" fmla="val 50000"/>
              </a:avLst>
            </a:prstGeom>
            <a:gradFill rotWithShape="1">
              <a:gsLst>
                <a:gs pos="0">
                  <a:srgbClr val="A49350"/>
                </a:gs>
                <a:gs pos="33000">
                  <a:srgbClr val="D5C489"/>
                </a:gs>
                <a:gs pos="46750">
                  <a:srgbClr val="E1D2A3"/>
                </a:gs>
                <a:gs pos="53000">
                  <a:srgbClr val="E1D2A3"/>
                </a:gs>
                <a:gs pos="67999">
                  <a:srgbClr val="D6C58A"/>
                </a:gs>
                <a:gs pos="100000">
                  <a:srgbClr val="A49350"/>
                </a:gs>
              </a:gsLst>
              <a:lin ang="8340000" scaled="1"/>
            </a:gradFill>
            <a:ln w="9525">
              <a:solidFill>
                <a:srgbClr val="988744"/>
              </a:solidFill>
              <a:miter lim="800000"/>
              <a:headEnd/>
              <a:tailEnd/>
            </a:ln>
            <a:effectLst>
              <a:outerShdw blurRad="63500" dist="228601" dir="2700000" sy="89999" rotWithShape="0">
                <a:srgbClr val="000000">
                  <a:alpha val="25499"/>
                </a:srgbClr>
              </a:outerShdw>
            </a:effectLst>
          </p:spPr>
          <p:txBody>
            <a:bodyPr>
              <a:prstTxWarp prst="textNoShape">
                <a:avLst/>
              </a:prstTxWarp>
            </a:bodyPr>
            <a:lstStyle/>
            <a:p>
              <a:endParaRPr lang="en-US" sz="1200"/>
            </a:p>
          </p:txBody>
        </p:sp>
        <p:sp>
          <p:nvSpPr>
            <p:cNvPr id="25" name="Isosceles Triangle 24"/>
            <p:cNvSpPr>
              <a:spLocks noChangeArrowheads="1"/>
            </p:cNvSpPr>
            <p:nvPr/>
          </p:nvSpPr>
          <p:spPr bwMode="auto">
            <a:xfrm rot="10800000">
              <a:off x="3429000" y="2057400"/>
              <a:ext cx="2033588" cy="1058466"/>
            </a:xfrm>
            <a:prstGeom prst="triangle">
              <a:avLst>
                <a:gd name="adj" fmla="val 50000"/>
              </a:avLst>
            </a:prstGeom>
            <a:gradFill rotWithShape="1">
              <a:gsLst>
                <a:gs pos="0">
                  <a:srgbClr val="A49350"/>
                </a:gs>
                <a:gs pos="33000">
                  <a:srgbClr val="D5C489"/>
                </a:gs>
                <a:gs pos="46750">
                  <a:srgbClr val="E1D2A3"/>
                </a:gs>
                <a:gs pos="53000">
                  <a:srgbClr val="E1D2A3"/>
                </a:gs>
                <a:gs pos="67999">
                  <a:srgbClr val="D6C58A"/>
                </a:gs>
                <a:gs pos="100000">
                  <a:srgbClr val="A49350"/>
                </a:gs>
              </a:gsLst>
              <a:lin ang="8340000" scaled="1"/>
            </a:gradFill>
            <a:ln w="9525">
              <a:solidFill>
                <a:srgbClr val="988744"/>
              </a:solidFill>
              <a:miter lim="800000"/>
              <a:headEnd/>
              <a:tailEnd/>
            </a:ln>
            <a:effectLst>
              <a:outerShdw blurRad="63500" dist="228601" dir="2700000" sy="89999" rotWithShape="0">
                <a:srgbClr val="000000">
                  <a:alpha val="25499"/>
                </a:srgbClr>
              </a:outerShdw>
            </a:effectLst>
          </p:spPr>
          <p:txBody>
            <a:bodyPr>
              <a:prstTxWarp prst="textNoShape">
                <a:avLst/>
              </a:prstTxWarp>
            </a:bodyPr>
            <a:lstStyle/>
            <a:p>
              <a:endParaRPr lang="en-US" sz="1200"/>
            </a:p>
          </p:txBody>
        </p:sp>
        <p:sp>
          <p:nvSpPr>
            <p:cNvPr id="26" name="Isosceles Triangle 25"/>
            <p:cNvSpPr>
              <a:spLocks noChangeArrowheads="1"/>
            </p:cNvSpPr>
            <p:nvPr/>
          </p:nvSpPr>
          <p:spPr bwMode="auto">
            <a:xfrm rot="10800000">
              <a:off x="4445000" y="3115869"/>
              <a:ext cx="2033588" cy="1058465"/>
            </a:xfrm>
            <a:prstGeom prst="triangle">
              <a:avLst>
                <a:gd name="adj" fmla="val 50000"/>
              </a:avLst>
            </a:prstGeom>
            <a:gradFill rotWithShape="1">
              <a:gsLst>
                <a:gs pos="0">
                  <a:srgbClr val="A49350"/>
                </a:gs>
                <a:gs pos="33000">
                  <a:srgbClr val="D5C489"/>
                </a:gs>
                <a:gs pos="46750">
                  <a:srgbClr val="E1D2A3"/>
                </a:gs>
                <a:gs pos="53000">
                  <a:srgbClr val="E1D2A3"/>
                </a:gs>
                <a:gs pos="67999">
                  <a:srgbClr val="D6C58A"/>
                </a:gs>
                <a:gs pos="100000">
                  <a:srgbClr val="A49350"/>
                </a:gs>
              </a:gsLst>
              <a:lin ang="8340000" scaled="1"/>
            </a:gradFill>
            <a:ln w="9525">
              <a:solidFill>
                <a:srgbClr val="988744"/>
              </a:solidFill>
              <a:miter lim="800000"/>
              <a:headEnd/>
              <a:tailEnd/>
            </a:ln>
            <a:effectLst>
              <a:outerShdw blurRad="63500" dist="228601" dir="2700000" sy="89999" rotWithShape="0">
                <a:srgbClr val="000000">
                  <a:alpha val="25499"/>
                </a:srgbClr>
              </a:outerShdw>
            </a:effectLst>
          </p:spPr>
          <p:txBody>
            <a:bodyPr>
              <a:prstTxWarp prst="textNoShape">
                <a:avLst/>
              </a:prstTxWarp>
            </a:bodyPr>
            <a:lstStyle/>
            <a:p>
              <a:endParaRPr lang="en-US" sz="1200"/>
            </a:p>
          </p:txBody>
        </p:sp>
        <p:sp>
          <p:nvSpPr>
            <p:cNvPr id="33" name="TextBox 32"/>
            <p:cNvSpPr txBox="1">
              <a:spLocks noChangeArrowheads="1"/>
            </p:cNvSpPr>
            <p:nvPr/>
          </p:nvSpPr>
          <p:spPr bwMode="auto">
            <a:xfrm>
              <a:off x="1828806" y="3689749"/>
              <a:ext cx="1236663" cy="366826"/>
            </a:xfrm>
            <a:prstGeom prst="rect">
              <a:avLst/>
            </a:prstGeom>
            <a:noFill/>
            <a:ln w="9525">
              <a:noFill/>
              <a:miter lim="800000"/>
              <a:headEnd/>
              <a:tailEnd/>
            </a:ln>
          </p:spPr>
          <p:txBody>
            <a:bodyPr wrap="square">
              <a:prstTxWarp prst="textNoShape">
                <a:avLst/>
              </a:prstTxWarp>
              <a:spAutoFit/>
            </a:bodyPr>
            <a:lstStyle/>
            <a:p>
              <a:pPr algn="ctr"/>
              <a:r>
                <a:rPr lang="en-US" sz="1200" dirty="0"/>
                <a:t>Molecular</a:t>
              </a:r>
            </a:p>
            <a:p>
              <a:pPr algn="ctr"/>
              <a:r>
                <a:rPr lang="en-US" sz="1200" dirty="0"/>
                <a:t>Weight</a:t>
              </a:r>
            </a:p>
          </p:txBody>
        </p:sp>
        <p:sp>
          <p:nvSpPr>
            <p:cNvPr id="34" name="TextBox 33"/>
            <p:cNvSpPr txBox="1">
              <a:spLocks noChangeArrowheads="1"/>
            </p:cNvSpPr>
            <p:nvPr/>
          </p:nvSpPr>
          <p:spPr bwMode="auto">
            <a:xfrm>
              <a:off x="2878138" y="3221831"/>
              <a:ext cx="1060450" cy="220096"/>
            </a:xfrm>
            <a:prstGeom prst="rect">
              <a:avLst/>
            </a:prstGeom>
            <a:noFill/>
            <a:ln w="9525">
              <a:noFill/>
              <a:miter lim="800000"/>
              <a:headEnd/>
              <a:tailEnd/>
            </a:ln>
          </p:spPr>
          <p:txBody>
            <a:bodyPr wrap="square">
              <a:prstTxWarp prst="textNoShape">
                <a:avLst/>
              </a:prstTxWarp>
              <a:spAutoFit/>
            </a:bodyPr>
            <a:lstStyle/>
            <a:p>
              <a:r>
                <a:rPr lang="en-US" sz="1200" dirty="0"/>
                <a:t>Solubility</a:t>
              </a:r>
            </a:p>
          </p:txBody>
        </p:sp>
        <p:sp>
          <p:nvSpPr>
            <p:cNvPr id="37" name="TextBox 36"/>
            <p:cNvSpPr txBox="1">
              <a:spLocks noChangeArrowheads="1"/>
            </p:cNvSpPr>
            <p:nvPr/>
          </p:nvSpPr>
          <p:spPr bwMode="auto">
            <a:xfrm>
              <a:off x="5000630" y="3228084"/>
              <a:ext cx="1069962" cy="366826"/>
            </a:xfrm>
            <a:prstGeom prst="rect">
              <a:avLst/>
            </a:prstGeom>
            <a:noFill/>
            <a:ln w="9525">
              <a:noFill/>
              <a:miter lim="800000"/>
              <a:headEnd/>
              <a:tailEnd/>
            </a:ln>
          </p:spPr>
          <p:txBody>
            <a:bodyPr wrap="square">
              <a:prstTxWarp prst="textNoShape">
                <a:avLst/>
              </a:prstTxWarp>
              <a:spAutoFit/>
            </a:bodyPr>
            <a:lstStyle/>
            <a:p>
              <a:pPr algn="ctr"/>
              <a:r>
                <a:rPr lang="en-US" sz="1200" dirty="0"/>
                <a:t>Electronic </a:t>
              </a:r>
            </a:p>
            <a:p>
              <a:pPr algn="ctr"/>
              <a:r>
                <a:rPr lang="en-US" sz="1200" dirty="0"/>
                <a:t>Charge</a:t>
              </a:r>
            </a:p>
          </p:txBody>
        </p:sp>
        <p:sp>
          <p:nvSpPr>
            <p:cNvPr id="38" name="TextBox 37"/>
            <p:cNvSpPr txBox="1">
              <a:spLocks noChangeArrowheads="1"/>
            </p:cNvSpPr>
            <p:nvPr/>
          </p:nvSpPr>
          <p:spPr bwMode="auto">
            <a:xfrm>
              <a:off x="3938589" y="3775472"/>
              <a:ext cx="1062042" cy="220096"/>
            </a:xfrm>
            <a:prstGeom prst="rect">
              <a:avLst/>
            </a:prstGeom>
            <a:noFill/>
            <a:ln w="9525">
              <a:noFill/>
              <a:miter lim="800000"/>
              <a:headEnd/>
              <a:tailEnd/>
            </a:ln>
          </p:spPr>
          <p:txBody>
            <a:bodyPr wrap="square">
              <a:prstTxWarp prst="textNoShape">
                <a:avLst/>
              </a:prstTxWarp>
              <a:spAutoFit/>
            </a:bodyPr>
            <a:lstStyle/>
            <a:p>
              <a:r>
                <a:rPr lang="en-US" sz="1200" dirty="0">
                  <a:solidFill>
                    <a:srgbClr val="000000"/>
                  </a:solidFill>
                </a:rPr>
                <a:t>Volatility</a:t>
              </a:r>
            </a:p>
          </p:txBody>
        </p:sp>
        <p:sp>
          <p:nvSpPr>
            <p:cNvPr id="39" name="TextBox 38"/>
            <p:cNvSpPr txBox="1">
              <a:spLocks noChangeArrowheads="1"/>
            </p:cNvSpPr>
            <p:nvPr/>
          </p:nvSpPr>
          <p:spPr bwMode="auto">
            <a:xfrm>
              <a:off x="2947021" y="2426494"/>
              <a:ext cx="1172386" cy="660287"/>
            </a:xfrm>
            <a:prstGeom prst="rect">
              <a:avLst/>
            </a:prstGeom>
            <a:noFill/>
            <a:ln w="9525">
              <a:noFill/>
              <a:miter lim="800000"/>
              <a:headEnd/>
              <a:tailEnd/>
            </a:ln>
          </p:spPr>
          <p:txBody>
            <a:bodyPr wrap="square">
              <a:prstTxWarp prst="textNoShape">
                <a:avLst/>
              </a:prstTxWarp>
              <a:spAutoFit/>
            </a:bodyPr>
            <a:lstStyle/>
            <a:p>
              <a:pPr algn="ctr"/>
              <a:r>
                <a:rPr lang="en-US" sz="1200" dirty="0">
                  <a:solidFill>
                    <a:srgbClr val="000000"/>
                  </a:solidFill>
                </a:rPr>
                <a:t>Reactive</a:t>
              </a:r>
            </a:p>
            <a:p>
              <a:pPr algn="ctr"/>
              <a:r>
                <a:rPr lang="en-US" sz="1200" dirty="0">
                  <a:solidFill>
                    <a:srgbClr val="000000"/>
                  </a:solidFill>
                </a:rPr>
                <a:t> Functional</a:t>
              </a:r>
            </a:p>
            <a:p>
              <a:pPr algn="ctr"/>
              <a:r>
                <a:rPr lang="en-US" sz="1200" dirty="0">
                  <a:solidFill>
                    <a:srgbClr val="000000"/>
                  </a:solidFill>
                </a:rPr>
                <a:t>Groups</a:t>
              </a:r>
            </a:p>
            <a:p>
              <a:endParaRPr lang="en-US" sz="1200" dirty="0"/>
            </a:p>
          </p:txBody>
        </p:sp>
        <p:sp>
          <p:nvSpPr>
            <p:cNvPr id="40" name="TextBox 39"/>
            <p:cNvSpPr txBox="1">
              <a:spLocks noChangeArrowheads="1"/>
            </p:cNvSpPr>
            <p:nvPr/>
          </p:nvSpPr>
          <p:spPr bwMode="auto">
            <a:xfrm>
              <a:off x="3352800" y="2262485"/>
              <a:ext cx="2033588" cy="366826"/>
            </a:xfrm>
            <a:prstGeom prst="rect">
              <a:avLst/>
            </a:prstGeom>
            <a:noFill/>
            <a:ln w="9525">
              <a:noFill/>
              <a:miter lim="800000"/>
              <a:headEnd/>
              <a:tailEnd/>
            </a:ln>
          </p:spPr>
          <p:txBody>
            <a:bodyPr wrap="square">
              <a:prstTxWarp prst="textNoShape">
                <a:avLst/>
              </a:prstTxWarp>
              <a:spAutoFit/>
            </a:bodyPr>
            <a:lstStyle/>
            <a:p>
              <a:pPr algn="ctr"/>
              <a:r>
                <a:rPr lang="en-US" sz="1200" dirty="0">
                  <a:solidFill>
                    <a:srgbClr val="000000"/>
                  </a:solidFill>
                </a:rPr>
                <a:t>   Bioaccumulation/</a:t>
              </a:r>
            </a:p>
            <a:p>
              <a:pPr algn="ctr"/>
              <a:r>
                <a:rPr lang="en-US" sz="1200" dirty="0">
                  <a:solidFill>
                    <a:srgbClr val="000000"/>
                  </a:solidFill>
                </a:rPr>
                <a:t>     Persistence</a:t>
              </a:r>
            </a:p>
          </p:txBody>
        </p:sp>
        <p:sp>
          <p:nvSpPr>
            <p:cNvPr id="41" name="TextBox 40"/>
            <p:cNvSpPr txBox="1">
              <a:spLocks noChangeArrowheads="1"/>
            </p:cNvSpPr>
            <p:nvPr/>
          </p:nvSpPr>
          <p:spPr bwMode="auto">
            <a:xfrm>
              <a:off x="6002343" y="3689749"/>
              <a:ext cx="954087" cy="366826"/>
            </a:xfrm>
            <a:prstGeom prst="rect">
              <a:avLst/>
            </a:prstGeom>
            <a:noFill/>
            <a:ln w="9525">
              <a:noFill/>
              <a:miter lim="800000"/>
              <a:headEnd/>
              <a:tailEnd/>
            </a:ln>
          </p:spPr>
          <p:txBody>
            <a:bodyPr wrap="square">
              <a:prstTxWarp prst="textNoShape">
                <a:avLst/>
              </a:prstTxWarp>
              <a:spAutoFit/>
            </a:bodyPr>
            <a:lstStyle/>
            <a:p>
              <a:pPr algn="ctr"/>
              <a:r>
                <a:rPr lang="en-US" sz="1200" dirty="0"/>
                <a:t>Particle</a:t>
              </a:r>
            </a:p>
            <a:p>
              <a:pPr algn="ctr"/>
              <a:r>
                <a:rPr lang="en-US" sz="1200" dirty="0"/>
                <a:t>size</a:t>
              </a:r>
            </a:p>
          </p:txBody>
        </p:sp>
        <p:sp>
          <p:nvSpPr>
            <p:cNvPr id="42" name="TextBox 41"/>
            <p:cNvSpPr txBox="1">
              <a:spLocks noChangeArrowheads="1"/>
            </p:cNvSpPr>
            <p:nvPr/>
          </p:nvSpPr>
          <p:spPr bwMode="auto">
            <a:xfrm>
              <a:off x="3744103" y="1364457"/>
              <a:ext cx="1401793" cy="513556"/>
            </a:xfrm>
            <a:prstGeom prst="rect">
              <a:avLst/>
            </a:prstGeom>
            <a:noFill/>
            <a:ln w="9525">
              <a:noFill/>
              <a:miter lim="800000"/>
              <a:headEnd/>
              <a:tailEnd/>
            </a:ln>
          </p:spPr>
          <p:txBody>
            <a:bodyPr wrap="square">
              <a:prstTxWarp prst="textNoShape">
                <a:avLst/>
              </a:prstTxWarp>
              <a:spAutoFit/>
            </a:bodyPr>
            <a:lstStyle/>
            <a:p>
              <a:pPr algn="ctr"/>
              <a:r>
                <a:rPr lang="en-US" sz="1200" dirty="0">
                  <a:solidFill>
                    <a:srgbClr val="000000"/>
                  </a:solidFill>
                </a:rPr>
                <a:t>Receptor</a:t>
              </a:r>
            </a:p>
            <a:p>
              <a:pPr algn="ctr"/>
              <a:r>
                <a:rPr lang="en-US" sz="1200" dirty="0">
                  <a:solidFill>
                    <a:srgbClr val="000000"/>
                  </a:solidFill>
                </a:rPr>
                <a:t> binding</a:t>
              </a:r>
            </a:p>
            <a:p>
              <a:pPr algn="ctr"/>
              <a:r>
                <a:rPr lang="en-US" sz="1200" dirty="0">
                  <a:solidFill>
                    <a:srgbClr val="000000"/>
                  </a:solidFill>
                </a:rPr>
                <a:t>Key events</a:t>
              </a:r>
            </a:p>
          </p:txBody>
        </p:sp>
        <p:sp>
          <p:nvSpPr>
            <p:cNvPr id="43" name="TextBox 42"/>
            <p:cNvSpPr txBox="1">
              <a:spLocks noChangeArrowheads="1"/>
            </p:cNvSpPr>
            <p:nvPr/>
          </p:nvSpPr>
          <p:spPr bwMode="auto">
            <a:xfrm>
              <a:off x="5000630" y="2390777"/>
              <a:ext cx="1001713" cy="660287"/>
            </a:xfrm>
            <a:prstGeom prst="rect">
              <a:avLst/>
            </a:prstGeom>
            <a:noFill/>
            <a:ln w="9525">
              <a:noFill/>
              <a:miter lim="800000"/>
              <a:headEnd/>
              <a:tailEnd/>
            </a:ln>
          </p:spPr>
          <p:txBody>
            <a:bodyPr wrap="square">
              <a:prstTxWarp prst="textNoShape">
                <a:avLst/>
              </a:prstTxWarp>
              <a:spAutoFit/>
            </a:bodyPr>
            <a:lstStyle/>
            <a:p>
              <a:pPr algn="ctr"/>
              <a:r>
                <a:rPr lang="en-US" sz="1200" dirty="0">
                  <a:solidFill>
                    <a:srgbClr val="000000"/>
                  </a:solidFill>
                </a:rPr>
                <a:t>Shape/</a:t>
              </a:r>
            </a:p>
            <a:p>
              <a:pPr algn="ctr"/>
              <a:r>
                <a:rPr lang="en-US" sz="1200" dirty="0">
                  <a:solidFill>
                    <a:srgbClr val="000000"/>
                  </a:solidFill>
                </a:rPr>
                <a:t>Molar Volume</a:t>
              </a:r>
            </a:p>
            <a:p>
              <a:endParaRPr lang="en-US" sz="1200" dirty="0">
                <a:solidFill>
                  <a:srgbClr val="000000"/>
                </a:solidFill>
              </a:endParaRPr>
            </a:p>
          </p:txBody>
        </p:sp>
      </p:grpSp>
      <p:sp>
        <p:nvSpPr>
          <p:cNvPr id="24" name="Rectangle 23"/>
          <p:cNvSpPr>
            <a:spLocks noChangeArrowheads="1"/>
          </p:cNvSpPr>
          <p:nvPr/>
        </p:nvSpPr>
        <p:spPr bwMode="auto">
          <a:xfrm>
            <a:off x="6609484" y="5981497"/>
            <a:ext cx="1474634" cy="369332"/>
          </a:xfrm>
          <a:prstGeom prst="rect">
            <a:avLst/>
          </a:prstGeom>
          <a:noFill/>
          <a:ln w="9525">
            <a:noFill/>
            <a:miter lim="800000"/>
            <a:headEnd/>
            <a:tailEnd/>
          </a:ln>
        </p:spPr>
        <p:txBody>
          <a:bodyPr wrap="none">
            <a:prstTxWarp prst="textNoShape">
              <a:avLst/>
            </a:prstTxWarp>
            <a:spAutoFit/>
          </a:bodyPr>
          <a:lstStyle/>
          <a:p>
            <a:r>
              <a:rPr lang="en-US" dirty="0" err="1"/>
              <a:t>Toxicokinetics</a:t>
            </a:r>
            <a:endParaRPr lang="en-US" dirty="0"/>
          </a:p>
        </p:txBody>
      </p:sp>
      <p:sp>
        <p:nvSpPr>
          <p:cNvPr id="27" name="Up Arrow 26"/>
          <p:cNvSpPr>
            <a:spLocks noChangeArrowheads="1"/>
          </p:cNvSpPr>
          <p:nvPr/>
        </p:nvSpPr>
        <p:spPr bwMode="auto">
          <a:xfrm>
            <a:off x="6966676" y="2211052"/>
            <a:ext cx="685800" cy="3528006"/>
          </a:xfrm>
          <a:prstGeom prst="upArrow">
            <a:avLst>
              <a:gd name="adj1" fmla="val 50000"/>
              <a:gd name="adj2" fmla="val 49986"/>
            </a:avLst>
          </a:prstGeom>
          <a:gradFill rotWithShape="1">
            <a:gsLst>
              <a:gs pos="0">
                <a:srgbClr val="A49350"/>
              </a:gs>
              <a:gs pos="33000">
                <a:srgbClr val="D5C489"/>
              </a:gs>
              <a:gs pos="46750">
                <a:srgbClr val="E1D2A3"/>
              </a:gs>
              <a:gs pos="53000">
                <a:srgbClr val="E1D2A3"/>
              </a:gs>
              <a:gs pos="67999">
                <a:srgbClr val="D6C58A"/>
              </a:gs>
              <a:gs pos="100000">
                <a:srgbClr val="A49350"/>
              </a:gs>
            </a:gsLst>
            <a:lin ang="8340000" scaled="1"/>
          </a:gradFill>
          <a:ln w="9525">
            <a:solidFill>
              <a:srgbClr val="988744"/>
            </a:solidFill>
            <a:miter lim="800000"/>
            <a:headEnd/>
            <a:tailEnd/>
          </a:ln>
          <a:effectLst>
            <a:outerShdw blurRad="63500" dist="228601" dir="2700000" sy="89999" rotWithShape="0">
              <a:srgbClr val="000000">
                <a:alpha val="25499"/>
              </a:srgbClr>
            </a:outerShdw>
          </a:effectLst>
        </p:spPr>
        <p:txBody>
          <a:bodyPr anchor="ctr">
            <a:prstTxWarp prst="textNoShape">
              <a:avLst/>
            </a:prstTxWarp>
          </a:bodyPr>
          <a:lstStyle/>
          <a:p>
            <a:pPr algn="ctr"/>
            <a:endParaRPr lang="en-US">
              <a:solidFill>
                <a:srgbClr val="FFFFFF"/>
              </a:solidFill>
            </a:endParaRPr>
          </a:p>
        </p:txBody>
      </p:sp>
      <p:sp>
        <p:nvSpPr>
          <p:cNvPr id="28" name="Rectangle 27"/>
          <p:cNvSpPr>
            <a:spLocks noChangeArrowheads="1"/>
          </p:cNvSpPr>
          <p:nvPr/>
        </p:nvSpPr>
        <p:spPr bwMode="auto">
          <a:xfrm>
            <a:off x="6506090" y="1735198"/>
            <a:ext cx="1647310" cy="369332"/>
          </a:xfrm>
          <a:prstGeom prst="rect">
            <a:avLst/>
          </a:prstGeom>
          <a:noFill/>
          <a:ln w="9525">
            <a:noFill/>
            <a:miter lim="800000"/>
            <a:headEnd/>
            <a:tailEnd/>
          </a:ln>
        </p:spPr>
        <p:txBody>
          <a:bodyPr wrap="none">
            <a:prstTxWarp prst="textNoShape">
              <a:avLst/>
            </a:prstTxWarp>
            <a:spAutoFit/>
          </a:bodyPr>
          <a:lstStyle/>
          <a:p>
            <a:r>
              <a:rPr lang="en-US" dirty="0" err="1"/>
              <a:t>Toxicodynamics</a:t>
            </a:r>
            <a:endParaRPr lang="en-US" dirty="0"/>
          </a:p>
        </p:txBody>
      </p:sp>
      <p:sp>
        <p:nvSpPr>
          <p:cNvPr id="2" name="TextBox 1"/>
          <p:cNvSpPr txBox="1"/>
          <p:nvPr/>
        </p:nvSpPr>
        <p:spPr>
          <a:xfrm>
            <a:off x="8310724" y="5412880"/>
            <a:ext cx="3437801" cy="400110"/>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2000" dirty="0"/>
              <a:t>Chemists can control quite well</a:t>
            </a:r>
          </a:p>
        </p:txBody>
      </p:sp>
      <p:sp>
        <p:nvSpPr>
          <p:cNvPr id="3" name="TextBox 2"/>
          <p:cNvSpPr txBox="1"/>
          <p:nvPr/>
        </p:nvSpPr>
        <p:spPr>
          <a:xfrm>
            <a:off x="8228174" y="2230781"/>
            <a:ext cx="3278260" cy="70788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2000" dirty="0"/>
              <a:t>Not well understood and </a:t>
            </a:r>
            <a:r>
              <a:rPr lang="en-US" sz="2000"/>
              <a:t>relatively complex</a:t>
            </a:r>
          </a:p>
        </p:txBody>
      </p:sp>
      <p:sp>
        <p:nvSpPr>
          <p:cNvPr id="4" name="Curved Up Arrow 3"/>
          <p:cNvSpPr/>
          <p:nvPr/>
        </p:nvSpPr>
        <p:spPr>
          <a:xfrm rot="6631514">
            <a:off x="7700180" y="4749402"/>
            <a:ext cx="1041400" cy="567874"/>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p:cNvSpPr txBox="1"/>
          <p:nvPr/>
        </p:nvSpPr>
        <p:spPr>
          <a:xfrm>
            <a:off x="8610600" y="4533900"/>
            <a:ext cx="3298147" cy="400110"/>
          </a:xfrm>
          <a:prstGeom prst="rect">
            <a:avLst/>
          </a:prstGeom>
          <a:noFill/>
        </p:spPr>
        <p:txBody>
          <a:bodyPr wrap="none" rtlCol="0">
            <a:spAutoFit/>
          </a:bodyPr>
          <a:lstStyle/>
          <a:p>
            <a:r>
              <a:rPr lang="en-US" sz="2000" dirty="0"/>
              <a:t>That’s what we want to target</a:t>
            </a:r>
          </a:p>
        </p:txBody>
      </p:sp>
      <p:sp>
        <p:nvSpPr>
          <p:cNvPr id="31" name="Rectangle 30"/>
          <p:cNvSpPr/>
          <p:nvPr/>
        </p:nvSpPr>
        <p:spPr>
          <a:xfrm>
            <a:off x="1367985" y="206514"/>
            <a:ext cx="9456051" cy="707886"/>
          </a:xfrm>
          <a:prstGeom prst="rect">
            <a:avLst/>
          </a:prstGeom>
        </p:spPr>
        <p:txBody>
          <a:bodyPr wrap="none">
            <a:spAutoFit/>
          </a:bodyPr>
          <a:lstStyle/>
          <a:p>
            <a:pPr algn="ctr"/>
            <a:r>
              <a:rPr lang="en-US" sz="4000" b="1" dirty="0"/>
              <a:t>Green Chemistry Molecular Design Pyramid</a:t>
            </a:r>
          </a:p>
        </p:txBody>
      </p:sp>
      <p:cxnSp>
        <p:nvCxnSpPr>
          <p:cNvPr id="35" name="Straight Connector 3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3680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20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20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20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animBg="1"/>
      <p:bldP spid="28" grpId="0"/>
      <p:bldP spid="4"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7" name="Rectangle 3"/>
          <p:cNvSpPr>
            <a:spLocks noGrp="1" noChangeArrowheads="1"/>
          </p:cNvSpPr>
          <p:nvPr>
            <p:ph idx="1"/>
          </p:nvPr>
        </p:nvSpPr>
        <p:spPr>
          <a:xfrm>
            <a:off x="1371600" y="1828800"/>
            <a:ext cx="9677400" cy="3276600"/>
          </a:xfrm>
        </p:spPr>
        <p:txBody>
          <a:bodyPr>
            <a:normAutofit fontScale="92500" lnSpcReduction="10000"/>
          </a:bodyPr>
          <a:lstStyle/>
          <a:p>
            <a:pPr marL="514350" indent="-514350">
              <a:lnSpc>
                <a:spcPct val="124000"/>
              </a:lnSpc>
              <a:spcBef>
                <a:spcPts val="600"/>
              </a:spcBef>
              <a:buFont typeface="+mj-lt"/>
              <a:buAutoNum type="alphaUcPeriod"/>
            </a:pPr>
            <a:r>
              <a:rPr lang="en-US" dirty="0">
                <a:latin typeface="+mn-lt"/>
              </a:rPr>
              <a:t>Elimination of the molecular initiating event that activates pathway</a:t>
            </a:r>
          </a:p>
          <a:p>
            <a:pPr marL="514350" indent="-514350">
              <a:lnSpc>
                <a:spcPct val="124000"/>
              </a:lnSpc>
              <a:spcBef>
                <a:spcPts val="600"/>
              </a:spcBef>
              <a:buFont typeface="+mj-lt"/>
              <a:buAutoNum type="alphaUcPeriod"/>
            </a:pPr>
            <a:r>
              <a:rPr lang="en-US" dirty="0">
                <a:latin typeface="+mn-lt"/>
              </a:rPr>
              <a:t> Changing reactive functional groups</a:t>
            </a:r>
          </a:p>
          <a:p>
            <a:pPr marL="514350" indent="-514350">
              <a:lnSpc>
                <a:spcPct val="124000"/>
              </a:lnSpc>
              <a:spcBef>
                <a:spcPts val="600"/>
              </a:spcBef>
              <a:buFont typeface="+mj-lt"/>
              <a:buAutoNum type="alphaUcPeriod"/>
            </a:pPr>
            <a:r>
              <a:rPr lang="en-US" dirty="0">
                <a:latin typeface="+mn-lt"/>
              </a:rPr>
              <a:t> Reducing or eliminating bioavailability</a:t>
            </a:r>
          </a:p>
          <a:p>
            <a:pPr marL="514350" indent="-514350">
              <a:lnSpc>
                <a:spcPct val="124000"/>
              </a:lnSpc>
              <a:spcBef>
                <a:spcPts val="600"/>
              </a:spcBef>
              <a:buFont typeface="+mj-lt"/>
              <a:buAutoNum type="alphaUcPeriod"/>
            </a:pPr>
            <a:r>
              <a:rPr lang="en-US" dirty="0">
                <a:latin typeface="+mn-lt"/>
              </a:rPr>
              <a:t> Reduction of need for associated hazardous substances</a:t>
            </a:r>
          </a:p>
          <a:p>
            <a:pPr marL="514350" indent="-514350">
              <a:lnSpc>
                <a:spcPct val="124000"/>
              </a:lnSpc>
              <a:spcBef>
                <a:spcPts val="600"/>
              </a:spcBef>
              <a:buFont typeface="+mj-lt"/>
              <a:buAutoNum type="alphaUcPeriod"/>
            </a:pPr>
            <a:r>
              <a:rPr lang="en-US" dirty="0">
                <a:latin typeface="+mn-lt"/>
              </a:rPr>
              <a:t> Design for End-of-Use product life</a:t>
            </a:r>
          </a:p>
        </p:txBody>
      </p:sp>
      <p:sp>
        <p:nvSpPr>
          <p:cNvPr id="4" name="Rectangle 3"/>
          <p:cNvSpPr/>
          <p:nvPr/>
        </p:nvSpPr>
        <p:spPr>
          <a:xfrm>
            <a:off x="481290" y="-85189"/>
            <a:ext cx="11229419" cy="1323439"/>
          </a:xfrm>
          <a:prstGeom prst="rect">
            <a:avLst/>
          </a:prstGeom>
        </p:spPr>
        <p:txBody>
          <a:bodyPr wrap="square">
            <a:spAutoFit/>
          </a:bodyPr>
          <a:lstStyle/>
          <a:p>
            <a:pPr algn="ctr"/>
            <a:r>
              <a:rPr lang="en-US" sz="4000" b="1" dirty="0"/>
              <a:t>Approaches to Hazard Minimization </a:t>
            </a:r>
            <a:r>
              <a:rPr lang="en-US" sz="4000" b="1"/>
              <a:t>Through Molecular Design</a:t>
            </a:r>
            <a:endParaRPr lang="en-US" sz="4000" b="1" dirty="0"/>
          </a:p>
        </p:txBody>
      </p:sp>
      <p:cxnSp>
        <p:nvCxnSpPr>
          <p:cNvPr id="5" name="Straight Connector 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21428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Rectangle 3"/>
          <p:cNvSpPr>
            <a:spLocks noGrp="1" noChangeArrowheads="1"/>
          </p:cNvSpPr>
          <p:nvPr>
            <p:ph idx="1"/>
          </p:nvPr>
        </p:nvSpPr>
        <p:spPr>
          <a:xfrm>
            <a:off x="1180390" y="2286000"/>
            <a:ext cx="9944810" cy="2667000"/>
          </a:xfrm>
        </p:spPr>
        <p:txBody>
          <a:bodyPr>
            <a:normAutofit/>
          </a:bodyPr>
          <a:lstStyle/>
          <a:p>
            <a:pPr marL="0" indent="0" algn="ctr">
              <a:lnSpc>
                <a:spcPct val="114000"/>
              </a:lnSpc>
              <a:buNone/>
            </a:pPr>
            <a:r>
              <a:rPr lang="en-US" sz="3200" dirty="0">
                <a:latin typeface="+mn-lt"/>
              </a:rPr>
              <a:t>Where the mechanistic pathway of action is known, molecular structures can be designed such that the necessary reactions are either impossible or highly disfavored resulting in significant toxicity reduction.</a:t>
            </a:r>
          </a:p>
        </p:txBody>
      </p:sp>
      <p:sp>
        <p:nvSpPr>
          <p:cNvPr id="4" name="Rectangle 3"/>
          <p:cNvSpPr/>
          <p:nvPr/>
        </p:nvSpPr>
        <p:spPr>
          <a:xfrm>
            <a:off x="382406" y="-76200"/>
            <a:ext cx="11800913" cy="1323439"/>
          </a:xfrm>
          <a:prstGeom prst="rect">
            <a:avLst/>
          </a:prstGeom>
        </p:spPr>
        <p:txBody>
          <a:bodyPr wrap="square">
            <a:spAutoFit/>
          </a:bodyPr>
          <a:lstStyle/>
          <a:p>
            <a:pPr marL="514350" indent="-514350">
              <a:spcBef>
                <a:spcPts val="1600"/>
              </a:spcBef>
              <a:buFont typeface="+mj-lt"/>
              <a:buAutoNum type="alphaUcPeriod"/>
            </a:pPr>
            <a:r>
              <a:rPr lang="en-US" sz="4000" b="1" dirty="0"/>
              <a:t>Elimination of the molecular initiating event that activates pathway</a:t>
            </a:r>
          </a:p>
        </p:txBody>
      </p:sp>
      <p:cxnSp>
        <p:nvCxnSpPr>
          <p:cNvPr id="5" name="Straight Connector 4">
            <a:extLst>
              <a:ext uri="{FF2B5EF4-FFF2-40B4-BE49-F238E27FC236}">
                <a16:creationId xmlns:a16="http://schemas.microsoft.com/office/drawing/2014/main" id="{FB9F8083-4707-43BF-A6AA-248071435F73}"/>
              </a:ext>
            </a:extLst>
          </p:cNvPr>
          <p:cNvCxnSpPr>
            <a:cxnSpLocks/>
          </p:cNvCxnSpPr>
          <p:nvPr/>
        </p:nvCxnSpPr>
        <p:spPr>
          <a:xfrm>
            <a:off x="0" y="12192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30730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6926</TotalTime>
  <Words>1843</Words>
  <Application>Microsoft Macintosh PowerPoint</Application>
  <PresentationFormat>Widescreen</PresentationFormat>
  <Paragraphs>245</Paragraphs>
  <Slides>26</Slides>
  <Notes>14</Notes>
  <HiddenSlides>3</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6" baseType="lpstr">
      <vt:lpstr>ＭＳ Ｐゴシック</vt:lpstr>
      <vt:lpstr>Arial</vt:lpstr>
      <vt:lpstr>Avenir Roman</vt:lpstr>
      <vt:lpstr>Calibri</vt:lpstr>
      <vt:lpstr>Calibri Light</vt:lpstr>
      <vt:lpstr>Helvetica Light</vt:lpstr>
      <vt:lpstr>Times</vt:lpstr>
      <vt:lpstr>Times New Roman</vt:lpstr>
      <vt:lpstr>Office Theme</vt:lpstr>
      <vt:lpstr>CS ChemDraw Drawing</vt:lpstr>
      <vt:lpstr>Yale-UNIDO Train-the-Facilitator Workshop in Green Chemistry</vt:lpstr>
      <vt:lpstr>PowerPoint Presentation</vt:lpstr>
      <vt:lpstr>PowerPoint Presentation</vt:lpstr>
      <vt:lpstr>PowerPoint Presentation</vt:lpstr>
      <vt:lpstr>PowerPoint Presentation</vt:lpstr>
      <vt:lpstr>Approaches to Hazard Minimization through Molecular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By Changing the Molecular Charge: Cephalosporins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Karolina Mellor</dc:creator>
  <cp:lastModifiedBy>Mellor, Karolina</cp:lastModifiedBy>
  <cp:revision>468</cp:revision>
  <dcterms:created xsi:type="dcterms:W3CDTF">2018-01-22T17:17:11Z</dcterms:created>
  <dcterms:modified xsi:type="dcterms:W3CDTF">2019-02-21T00:45:58Z</dcterms:modified>
</cp:coreProperties>
</file>