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9" r:id="rId2"/>
    <p:sldId id="282" r:id="rId3"/>
    <p:sldId id="371" r:id="rId4"/>
    <p:sldId id="295" r:id="rId5"/>
    <p:sldId id="283" r:id="rId6"/>
    <p:sldId id="298" r:id="rId7"/>
    <p:sldId id="373" r:id="rId8"/>
    <p:sldId id="348" r:id="rId9"/>
    <p:sldId id="335" r:id="rId10"/>
    <p:sldId id="367" r:id="rId11"/>
    <p:sldId id="327" r:id="rId12"/>
    <p:sldId id="336" r:id="rId13"/>
    <p:sldId id="338" r:id="rId14"/>
    <p:sldId id="337" r:id="rId15"/>
    <p:sldId id="339" r:id="rId16"/>
    <p:sldId id="302" r:id="rId17"/>
    <p:sldId id="304" r:id="rId18"/>
    <p:sldId id="306" r:id="rId19"/>
    <p:sldId id="301" r:id="rId20"/>
    <p:sldId id="342" r:id="rId21"/>
    <p:sldId id="303" r:id="rId22"/>
    <p:sldId id="343" r:id="rId23"/>
    <p:sldId id="344" r:id="rId24"/>
    <p:sldId id="345" r:id="rId25"/>
    <p:sldId id="346" r:id="rId26"/>
    <p:sldId id="312" r:id="rId27"/>
    <p:sldId id="314" r:id="rId28"/>
    <p:sldId id="315" r:id="rId29"/>
    <p:sldId id="317" r:id="rId30"/>
    <p:sldId id="318" r:id="rId31"/>
    <p:sldId id="321" r:id="rId32"/>
    <p:sldId id="320" r:id="rId33"/>
    <p:sldId id="294" r:id="rId34"/>
    <p:sldId id="323" r:id="rId35"/>
    <p:sldId id="324" r:id="rId36"/>
    <p:sldId id="352" r:id="rId37"/>
    <p:sldId id="353" r:id="rId38"/>
    <p:sldId id="328" r:id="rId39"/>
    <p:sldId id="329" r:id="rId40"/>
    <p:sldId id="331" r:id="rId41"/>
    <p:sldId id="375" r:id="rId42"/>
    <p:sldId id="307" r:id="rId43"/>
    <p:sldId id="308" r:id="rId44"/>
    <p:sldId id="309" r:id="rId45"/>
    <p:sldId id="355" r:id="rId46"/>
    <p:sldId id="364" r:id="rId47"/>
    <p:sldId id="356" r:id="rId48"/>
    <p:sldId id="359" r:id="rId49"/>
    <p:sldId id="360" r:id="rId50"/>
    <p:sldId id="357" r:id="rId51"/>
    <p:sldId id="365" r:id="rId52"/>
    <p:sldId id="350" r:id="rId53"/>
    <p:sldId id="366" r:id="rId54"/>
    <p:sldId id="351" r:id="rId55"/>
    <p:sldId id="354" r:id="rId56"/>
    <p:sldId id="325" r:id="rId57"/>
    <p:sldId id="333" r:id="rId58"/>
    <p:sldId id="334" r:id="rId59"/>
    <p:sldId id="311" r:id="rId60"/>
    <p:sldId id="273" r:id="rId61"/>
    <p:sldId id="275" r:id="rId62"/>
    <p:sldId id="277" r:id="rId63"/>
    <p:sldId id="278" r:id="rId64"/>
    <p:sldId id="280" r:id="rId65"/>
    <p:sldId id="313" r:id="rId66"/>
    <p:sldId id="310" r:id="rId67"/>
    <p:sldId id="372" r:id="rId68"/>
    <p:sldId id="258" r:id="rId69"/>
    <p:sldId id="368" r:id="rId70"/>
    <p:sldId id="369" r:id="rId71"/>
    <p:sldId id="340" r:id="rId72"/>
    <p:sldId id="34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9605C7-8D87-FA4D-BED4-333A9D18E463}">
          <p14:sldIdLst>
            <p14:sldId id="259"/>
            <p14:sldId id="282"/>
            <p14:sldId id="371"/>
            <p14:sldId id="295"/>
            <p14:sldId id="283"/>
            <p14:sldId id="298"/>
            <p14:sldId id="373"/>
            <p14:sldId id="348"/>
            <p14:sldId id="335"/>
            <p14:sldId id="367"/>
            <p14:sldId id="327"/>
            <p14:sldId id="336"/>
            <p14:sldId id="338"/>
            <p14:sldId id="337"/>
            <p14:sldId id="339"/>
            <p14:sldId id="302"/>
            <p14:sldId id="304"/>
            <p14:sldId id="306"/>
            <p14:sldId id="301"/>
            <p14:sldId id="342"/>
            <p14:sldId id="303"/>
            <p14:sldId id="343"/>
            <p14:sldId id="344"/>
            <p14:sldId id="345"/>
            <p14:sldId id="346"/>
            <p14:sldId id="312"/>
            <p14:sldId id="314"/>
            <p14:sldId id="315"/>
            <p14:sldId id="317"/>
            <p14:sldId id="318"/>
            <p14:sldId id="321"/>
            <p14:sldId id="320"/>
            <p14:sldId id="294"/>
            <p14:sldId id="323"/>
            <p14:sldId id="324"/>
            <p14:sldId id="352"/>
            <p14:sldId id="353"/>
            <p14:sldId id="328"/>
            <p14:sldId id="329"/>
            <p14:sldId id="331"/>
            <p14:sldId id="375"/>
            <p14:sldId id="307"/>
            <p14:sldId id="308"/>
            <p14:sldId id="309"/>
            <p14:sldId id="355"/>
            <p14:sldId id="364"/>
            <p14:sldId id="356"/>
            <p14:sldId id="359"/>
            <p14:sldId id="360"/>
            <p14:sldId id="357"/>
            <p14:sldId id="365"/>
            <p14:sldId id="350"/>
            <p14:sldId id="366"/>
            <p14:sldId id="351"/>
            <p14:sldId id="354"/>
            <p14:sldId id="325"/>
            <p14:sldId id="333"/>
            <p14:sldId id="334"/>
            <p14:sldId id="311"/>
            <p14:sldId id="273"/>
            <p14:sldId id="275"/>
            <p14:sldId id="277"/>
            <p14:sldId id="278"/>
            <p14:sldId id="280"/>
            <p14:sldId id="313"/>
            <p14:sldId id="310"/>
            <p14:sldId id="372"/>
            <p14:sldId id="258"/>
            <p14:sldId id="368"/>
            <p14:sldId id="369"/>
            <p14:sldId id="340"/>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2"/>
    <p:restoredTop sz="72193"/>
  </p:normalViewPr>
  <p:slideViewPr>
    <p:cSldViewPr snapToGrid="0" snapToObjects="1">
      <p:cViewPr varScale="1">
        <p:scale>
          <a:sx n="55" d="100"/>
          <a:sy n="55" d="100"/>
        </p:scale>
        <p:origin x="1086" y="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497BE0D-1608-49E5-849F-67A55D25CF10}"/>
    <pc:docChg chg="modSld">
      <pc:chgData name="" userId="" providerId="" clId="Web-{7497BE0D-1608-49E5-849F-67A55D25CF10}" dt="2018-12-19T20:10:41.618" v="6" actId="1076"/>
      <pc:docMkLst>
        <pc:docMk/>
      </pc:docMkLst>
      <pc:sldChg chg="modSp">
        <pc:chgData name="" userId="" providerId="" clId="Web-{7497BE0D-1608-49E5-849F-67A55D25CF10}" dt="2018-12-19T20:10:41.618" v="6" actId="1076"/>
        <pc:sldMkLst>
          <pc:docMk/>
          <pc:sldMk cId="731107838" sldId="313"/>
        </pc:sldMkLst>
        <pc:spChg chg="mod">
          <ac:chgData name="" userId="" providerId="" clId="Web-{7497BE0D-1608-49E5-849F-67A55D25CF10}" dt="2018-12-19T20:10:41.618" v="6" actId="1076"/>
          <ac:spMkLst>
            <pc:docMk/>
            <pc:sldMk cId="731107838" sldId="313"/>
            <ac:spMk id="69636" creationId="{70BE619E-A33B-7242-AC13-FB671939C6CA}"/>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5" Type="http://schemas.openxmlformats.org/officeDocument/2006/relationships/image" Target="../media/image51.emf"/><Relationship Id="rId4"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B8D59-B097-8742-8A8C-A650727F5DDD}" type="datetimeFigureOut">
              <a:rPr lang="en-US" smtClean="0"/>
              <a:t>3/14/2019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DD81E-304B-2344-ABD8-39865E0FA336}" type="slidenum">
              <a:rPr lang="en-US" smtClean="0"/>
              <a:t>‹#›</a:t>
            </a:fld>
            <a:endParaRPr lang="en-US"/>
          </a:p>
        </p:txBody>
      </p:sp>
    </p:spTree>
    <p:extLst>
      <p:ext uri="{BB962C8B-B14F-4D97-AF65-F5344CB8AC3E}">
        <p14:creationId xmlns:p14="http://schemas.microsoft.com/office/powerpoint/2010/main" val="3168748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diac.ornl.gov/trends/emis/tre_coun.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ipcc.ch/report/ar5/wg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rel.gov/docs/fy12osti/54021.pdf" TargetMode="External"/><Relationship Id="rId7" Type="http://schemas.openxmlformats.org/officeDocument/2006/relationships/hyperlink" Target="http://www.bloomenergy.com/fuel-cell/es5-data-sheet/"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fuelcellenergy.com/assets/DFC300-product-specifications1.pdf" TargetMode="External"/><Relationship Id="rId5" Type="http://schemas.openxmlformats.org/officeDocument/2006/relationships/hyperlink" Target="http://www.doosanfuelcell.com/attach_files/link/PureCell%20Model%20400%20Datasheet.pdf" TargetMode="External"/><Relationship Id="rId4" Type="http://schemas.openxmlformats.org/officeDocument/2006/relationships/hyperlink" Target="http://panasonic.co.jp/corp/news/official.data/data.dir/2013/01/en130117-5/en130117-5.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www.chemspider.com/Chemical-Structure.22445.html" TargetMode="External"/><Relationship Id="rId3" Type="http://schemas.openxmlformats.org/officeDocument/2006/relationships/hyperlink" Target="https://doi.org/10.1039/B310502D" TargetMode="External"/><Relationship Id="rId7" Type="http://schemas.openxmlformats.org/officeDocument/2006/relationships/hyperlink" Target="https://pubs.rsc.org/en/content/articlehtml/2004/gc/b310502d#cit1e" TargetMode="External"/><Relationship Id="rId12" Type="http://schemas.openxmlformats.org/officeDocument/2006/relationships/hyperlink" Target="https://pubs.rsc.org/en/content/articlehtml/2004/gc/b310502d#cit52"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www.chemspider.com/Chemical-Structure.8111.html" TargetMode="External"/><Relationship Id="rId11" Type="http://schemas.openxmlformats.org/officeDocument/2006/relationships/hyperlink" Target="http://www.chemspider.com/Chemical-Structure.7521.html" TargetMode="External"/><Relationship Id="rId5" Type="http://schemas.openxmlformats.org/officeDocument/2006/relationships/hyperlink" Target="http://www.chemspider.com/Chemical-Structure.553702.html" TargetMode="External"/><Relationship Id="rId10" Type="http://schemas.openxmlformats.org/officeDocument/2006/relationships/hyperlink" Target="http://www.chemspider.com/Chemical-Structure.29015.html" TargetMode="External"/><Relationship Id="rId4" Type="http://schemas.openxmlformats.org/officeDocument/2006/relationships/hyperlink" Target="https://doi.org/10.1039/1463-9270/1999" TargetMode="External"/><Relationship Id="rId9" Type="http://schemas.openxmlformats.org/officeDocument/2006/relationships/hyperlink" Target="https://pubs.rsc.org/en/content/articlehtml/2004/gc/b310502d#cit51"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3A422BB9-2326-084C-81EA-52269FE62BE8}"/>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57775A62-E20A-EC4C-AF7B-EFD032918555}" type="slidenum">
              <a:rPr lang="en-US" altLang="en-US"/>
              <a:pPr/>
              <a:t>1</a:t>
            </a:fld>
            <a:endParaRPr lang="en-US" altLang="en-US"/>
          </a:p>
        </p:txBody>
      </p:sp>
      <p:sp>
        <p:nvSpPr>
          <p:cNvPr id="5122" name="Rectangle 2">
            <a:extLst>
              <a:ext uri="{FF2B5EF4-FFF2-40B4-BE49-F238E27FC236}">
                <a16:creationId xmlns:a16="http://schemas.microsoft.com/office/drawing/2014/main" id="{B9EAD99A-EB1F-4D49-BFE8-4BB31C439C2E}"/>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5960E3EB-52A4-8F4E-B032-C7E1333E93D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8029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Source: Boden, T.A., </a:t>
            </a:r>
            <a:r>
              <a:rPr lang="en-US" sz="1200" b="0" i="0" kern="1200" dirty="0" err="1">
                <a:solidFill>
                  <a:schemeClr val="tx1"/>
                </a:solidFill>
                <a:effectLst/>
                <a:latin typeface="+mn-lt"/>
                <a:ea typeface="+mn-ea"/>
                <a:cs typeface="+mn-cs"/>
              </a:rPr>
              <a:t>Marland</a:t>
            </a:r>
            <a:r>
              <a:rPr lang="en-US" sz="1200" b="0" i="0" kern="1200" dirty="0">
                <a:solidFill>
                  <a:schemeClr val="tx1"/>
                </a:solidFill>
                <a:effectLst/>
                <a:latin typeface="+mn-lt"/>
                <a:ea typeface="+mn-ea"/>
                <a:cs typeface="+mn-cs"/>
              </a:rPr>
              <a:t>, G., and Andres, R.J. (2017). </a:t>
            </a:r>
            <a:r>
              <a:rPr lang="en-US" sz="1200" b="0" i="0" kern="1200" dirty="0">
                <a:solidFill>
                  <a:schemeClr val="tx1"/>
                </a:solidFill>
                <a:effectLst/>
                <a:latin typeface="+mn-lt"/>
                <a:ea typeface="+mn-ea"/>
                <a:cs typeface="+mn-cs"/>
                <a:hlinkClick r:id="rId3"/>
              </a:rPr>
              <a:t>National CO2 Emissions from Fossil-Fuel Burning, Cement Manufacture, and Gas Flaring: 1751-2014</a:t>
            </a:r>
            <a:r>
              <a:rPr lang="en-US" sz="1200" b="0" i="0" kern="1200" dirty="0">
                <a:solidFill>
                  <a:schemeClr val="tx1"/>
                </a:solidFill>
                <a:effectLst/>
                <a:latin typeface="+mn-lt"/>
                <a:ea typeface="+mn-ea"/>
                <a:cs typeface="+mn-cs"/>
              </a:rPr>
              <a:t>, Carbon Dioxide Information Analysis Center, Oak Ridge National Laboratory, U.S. Department of Energy,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10.3334/CDIAC/00001_V2017.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sz="1200" b="0" i="0" kern="1200" dirty="0">
                <a:solidFill>
                  <a:schemeClr val="tx1"/>
                </a:solidFill>
                <a:effectLst/>
                <a:latin typeface="+mn-lt"/>
                <a:ea typeface="+mn-ea"/>
                <a:cs typeface="+mn-cs"/>
                <a:hlinkClick r:id="rId4"/>
              </a:rPr>
              <a:t>IPCC (2014)</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Carbon dioxide (CO2): </a:t>
            </a:r>
            <a:r>
              <a:rPr lang="en-US" sz="1200" b="0" i="0" kern="1200" dirty="0">
                <a:solidFill>
                  <a:schemeClr val="tx1"/>
                </a:solidFill>
                <a:effectLst/>
                <a:latin typeface="+mn-lt"/>
                <a:ea typeface="+mn-ea"/>
                <a:cs typeface="+mn-cs"/>
              </a:rPr>
              <a:t>Fossil fuel use is the primary source of CO2.  CO2 can also be emitted from direct human-induced impacts on forestry and other land use, such as through deforestation, land clearing for agriculture, and degradation of soils. Likewise, land can also remove CO2 from the atmosphere through reforestation, improvement of soils, and other activities.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Methane (CH4)</a:t>
            </a:r>
            <a:r>
              <a:rPr lang="en-US" sz="1200" b="0" i="0" kern="1200" dirty="0">
                <a:solidFill>
                  <a:schemeClr val="tx1"/>
                </a:solidFill>
                <a:effectLst/>
                <a:latin typeface="+mn-lt"/>
                <a:ea typeface="+mn-ea"/>
                <a:cs typeface="+mn-cs"/>
              </a:rPr>
              <a:t>: Agricultural activities, waste management, energy use, and biomass burning all contribute to CH4 emissions.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Nitrous oxide (N2O): </a:t>
            </a:r>
            <a:r>
              <a:rPr lang="en-US" sz="1200" b="0" i="0" kern="1200" dirty="0">
                <a:solidFill>
                  <a:schemeClr val="tx1"/>
                </a:solidFill>
                <a:effectLst/>
                <a:latin typeface="+mn-lt"/>
                <a:ea typeface="+mn-ea"/>
                <a:cs typeface="+mn-cs"/>
              </a:rPr>
              <a:t>Agricultural activities, such as fertilizer use, are the primary source of N2O emissions. Fossil fuel combustion also generates N2O.</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Fluorinated gases (F-gases</a:t>
            </a:r>
            <a:r>
              <a:rPr lang="en-US" sz="1200" b="0" i="0" kern="1200" dirty="0">
                <a:solidFill>
                  <a:schemeClr val="tx1"/>
                </a:solidFill>
                <a:effectLst/>
                <a:latin typeface="+mn-lt"/>
                <a:ea typeface="+mn-ea"/>
                <a:cs typeface="+mn-cs"/>
              </a:rPr>
              <a:t>): Industrial processes, refrigeration, and the use of a variety of consumer products contribute to emissions of F-gases, which include hydrofluorocarbons (HFCs), perfluorocarbons (PFCs), and sulfur hexafluoride (SF6).</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Electricity and Heat Production (25% of 2010 global greenhouse gas emissions)</a:t>
            </a:r>
            <a:r>
              <a:rPr lang="en-US" sz="1200" b="0" i="0" kern="1200" dirty="0">
                <a:solidFill>
                  <a:schemeClr val="tx1"/>
                </a:solidFill>
                <a:effectLst/>
                <a:latin typeface="+mn-lt"/>
                <a:ea typeface="+mn-ea"/>
                <a:cs typeface="+mn-cs"/>
              </a:rPr>
              <a:t>: The burning of coal, natural gas, and oil for electricity and heat is the largest single source of global greenhouse gas emissions.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Industry (21% of 2010 global greenhouse gas emissions)</a:t>
            </a:r>
            <a:r>
              <a:rPr lang="en-US" sz="1200" b="0" i="0" kern="1200" dirty="0">
                <a:solidFill>
                  <a:schemeClr val="tx1"/>
                </a:solidFill>
                <a:effectLst/>
                <a:latin typeface="+mn-lt"/>
                <a:ea typeface="+mn-ea"/>
                <a:cs typeface="+mn-cs"/>
              </a:rPr>
              <a:t>: Greenhouse gas emissions from industry primarily involve fossil fuels burned on site at facilities for energy. This sector also includes emissions from chemical, metallurgical, and mineral transformation processes not associated with energy consumption and emissions from waste management activities. (Note: Emissions from industrial electricity use are excluded and are instead covered in the Electricity and Heat Production sector.)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Agriculture, Forestry, and Other Land Use (24% of 2010 global greenhouse gas emissions):</a:t>
            </a:r>
            <a:r>
              <a:rPr lang="en-US" sz="1200" b="0" i="0" kern="1200" dirty="0">
                <a:solidFill>
                  <a:schemeClr val="tx1"/>
                </a:solidFill>
                <a:effectLst/>
                <a:latin typeface="+mn-lt"/>
                <a:ea typeface="+mn-ea"/>
                <a:cs typeface="+mn-cs"/>
              </a:rPr>
              <a:t> Greenhouse gas emissions from this sector come mostly from agriculture (cultivation of crops and livestock) and deforestation. This estimate does not include the CO2 that ecosystems remove from the atmosphere by sequestering carbon in biomass, dead organic matter, and soils, which offset approximately 20% of emissions from this sector.[2]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Transportation (14% of 2010 global greenhouse gas emissions)</a:t>
            </a:r>
            <a:r>
              <a:rPr lang="en-US" sz="1200" b="0" i="0" kern="1200" dirty="0">
                <a:solidFill>
                  <a:schemeClr val="tx1"/>
                </a:solidFill>
                <a:effectLst/>
                <a:latin typeface="+mn-lt"/>
                <a:ea typeface="+mn-ea"/>
                <a:cs typeface="+mn-cs"/>
              </a:rPr>
              <a:t>: Greenhouse gas emissions from this sector primarily involve fossil fuels burned for road, rail, air, and marine transportation. Almost all (95%) of the world's transportation energy comes from petroleum-based fuels, largely gasoline and diesel.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Buildings (6% of 2010 global greenhouse gas emissions): </a:t>
            </a:r>
            <a:r>
              <a:rPr lang="en-US" sz="1200" b="0" i="0" kern="1200" dirty="0">
                <a:solidFill>
                  <a:schemeClr val="tx1"/>
                </a:solidFill>
                <a:effectLst/>
                <a:latin typeface="+mn-lt"/>
                <a:ea typeface="+mn-ea"/>
                <a:cs typeface="+mn-cs"/>
              </a:rPr>
              <a:t>Greenhouse gas emissions from this sector arise from onsite energy generation and burning fuels for heat in buildings or cooking in homes. (Note: Emissions from electricity use in buildings are excluded and are instead covered in the Electricity and Heat Production sector.)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Other Energy (10% of 2010 global greenhouse gas emissions):</a:t>
            </a:r>
            <a:r>
              <a:rPr lang="en-US" sz="1200" b="0" i="0" kern="1200" dirty="0">
                <a:solidFill>
                  <a:schemeClr val="tx1"/>
                </a:solidFill>
                <a:effectLst/>
                <a:latin typeface="+mn-lt"/>
                <a:ea typeface="+mn-ea"/>
                <a:cs typeface="+mn-cs"/>
              </a:rPr>
              <a:t> This source of greenhouse gas emissions refers to all emissions from the Energy sector which are not directly associated with electricity or heat production, such as fuel extraction, refining, processing, and transportation.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4DD81E-304B-2344-ABD8-39865E0FA336}" type="slidenum">
              <a:rPr lang="en-US" smtClean="0"/>
              <a:t>10</a:t>
            </a:fld>
            <a:endParaRPr lang="en-US"/>
          </a:p>
        </p:txBody>
      </p:sp>
    </p:spTree>
    <p:extLst>
      <p:ext uri="{BB962C8B-B14F-4D97-AF65-F5344CB8AC3E}">
        <p14:creationId xmlns:p14="http://schemas.microsoft.com/office/powerpoint/2010/main" val="275253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90800D39-A014-7C44-8CD0-3F418792A8C4}"/>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6FB8E02-A781-7443-903D-7690465D78F7}" type="slidenum">
              <a:rPr lang="en-US" altLang="en-US"/>
              <a:pPr/>
              <a:t>11</a:t>
            </a:fld>
            <a:endParaRPr lang="en-US" altLang="en-US"/>
          </a:p>
        </p:txBody>
      </p:sp>
      <p:sp>
        <p:nvSpPr>
          <p:cNvPr id="21506" name="Rectangle 2">
            <a:extLst>
              <a:ext uri="{FF2B5EF4-FFF2-40B4-BE49-F238E27FC236}">
                <a16:creationId xmlns:a16="http://schemas.microsoft.com/office/drawing/2014/main" id="{5CC80B07-DC00-5940-A34D-5EE4A8EC181B}"/>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39A9D76-13D0-9343-A0F6-4B77AC8319E7}"/>
              </a:ext>
            </a:extLst>
          </p:cNvPr>
          <p:cNvSpPr>
            <a:spLocks noGrp="1" noChangeArrowheads="1"/>
          </p:cNvSpPr>
          <p:nvPr>
            <p:ph type="body" idx="1"/>
          </p:nvPr>
        </p:nvSpPr>
        <p:spPr>
          <a:noFill/>
        </p:spPr>
        <p:txBody>
          <a:bodyPr/>
          <a:lstStyle/>
          <a:p>
            <a:pPr eaLnBrk="1" hangingPunct="1"/>
            <a:r>
              <a:rPr lang="en-US" altLang="en-US" dirty="0"/>
              <a:t>Image Sources: https://commons.wikimedia.org/wiki/File:Water_reservoir_of_Kaligandaki_A_Hydroelectric_Power_Station_in_Syangja_district.jpg</a:t>
            </a:r>
          </a:p>
          <a:p>
            <a:pPr eaLnBrk="1" hangingPunct="1"/>
            <a:r>
              <a:rPr lang="en-US" altLang="en-US" dirty="0"/>
              <a:t>https://www.maxpixel.net/Geothermal-Energy-Geothermal-Steam-Iceland-2399187</a:t>
            </a:r>
          </a:p>
          <a:p>
            <a:pPr eaLnBrk="1" hangingPunct="1"/>
            <a:r>
              <a:rPr lang="en-US" altLang="en-US" dirty="0"/>
              <a:t>https://commons.wikimedia.org/wiki/File:Lush_green_pine_forest_(Unsplash).jpg</a:t>
            </a:r>
          </a:p>
          <a:p>
            <a:pPr eaLnBrk="1" hangingPunct="1"/>
            <a:r>
              <a:rPr lang="en-US" altLang="en-US" dirty="0"/>
              <a:t>https://www.maxpixel.net/Wind-Energy-Pinwheel-Current-Wind-Power-Energy-3762943</a:t>
            </a:r>
          </a:p>
          <a:p>
            <a:pPr eaLnBrk="1" hangingPunct="1"/>
            <a:r>
              <a:rPr lang="en-US" altLang="en-US" dirty="0"/>
              <a:t>https://pixabay.com/en/wave-sea-shore-energy-power-1703979/</a:t>
            </a:r>
          </a:p>
          <a:p>
            <a:pPr eaLnBrk="1" hangingPunct="1"/>
            <a:r>
              <a:rPr lang="en-US" altLang="en-US" dirty="0"/>
              <a:t>https://commons.wikimedia.org/wiki/File:Solar_Panels.jpg</a:t>
            </a:r>
          </a:p>
          <a:p>
            <a:pPr eaLnBrk="1" hangingPunct="1"/>
            <a:r>
              <a:rPr lang="en-US" altLang="en-US" dirty="0"/>
              <a:t>https://commons.wikimedia.org/wiki/File:PEM_fuel_cell.svg</a:t>
            </a:r>
          </a:p>
        </p:txBody>
      </p:sp>
    </p:spTree>
    <p:extLst>
      <p:ext uri="{BB962C8B-B14F-4D97-AF65-F5344CB8AC3E}">
        <p14:creationId xmlns:p14="http://schemas.microsoft.com/office/powerpoint/2010/main" val="121397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U.S. Energy Information Administration – International Energy Statistics: https://</a:t>
            </a:r>
            <a:r>
              <a:rPr lang="en-US" dirty="0" err="1"/>
              <a:t>www.eia.gov</a:t>
            </a:r>
            <a:r>
              <a:rPr lang="en-US" dirty="0"/>
              <a:t>/beta/international/data/ - use this interactive map to look at international energy statistics. </a:t>
            </a:r>
          </a:p>
          <a:p>
            <a:endParaRPr lang="en-US" dirty="0"/>
          </a:p>
          <a:p>
            <a:r>
              <a:rPr lang="en-US" dirty="0"/>
              <a:t>This shows world renewable electricity generation from 1980 to 2014</a:t>
            </a:r>
          </a:p>
        </p:txBody>
      </p:sp>
      <p:sp>
        <p:nvSpPr>
          <p:cNvPr id="4" name="Slide Number Placeholder 3"/>
          <p:cNvSpPr>
            <a:spLocks noGrp="1"/>
          </p:cNvSpPr>
          <p:nvPr>
            <p:ph type="sldNum" sz="quarter" idx="5"/>
          </p:nvPr>
        </p:nvSpPr>
        <p:spPr/>
        <p:txBody>
          <a:bodyPr/>
          <a:lstStyle/>
          <a:p>
            <a:fld id="{0A4DD81E-304B-2344-ABD8-39865E0FA336}" type="slidenum">
              <a:rPr lang="en-US" smtClean="0"/>
              <a:t>12</a:t>
            </a:fld>
            <a:endParaRPr lang="en-US"/>
          </a:p>
        </p:txBody>
      </p:sp>
    </p:spTree>
    <p:extLst>
      <p:ext uri="{BB962C8B-B14F-4D97-AF65-F5344CB8AC3E}">
        <p14:creationId xmlns:p14="http://schemas.microsoft.com/office/powerpoint/2010/main" val="3831406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upon initial projections on renewable energy sources, wind and solar are projected to have the biggest long term energy generation. However, with advancements being made in the biomass conversion technologies via Green Chemistry, it is entirely possible that biomass could have a larger role in the near future. </a:t>
            </a:r>
          </a:p>
          <a:p>
            <a:r>
              <a:rPr lang="en-US" dirty="0"/>
              <a:t>Image Source: https://commons.wikimedia.org/wiki/File:US_renewable_electricity_generation_AEO_Reference_case_2000-2040.png</a:t>
            </a:r>
          </a:p>
        </p:txBody>
      </p:sp>
      <p:sp>
        <p:nvSpPr>
          <p:cNvPr id="4" name="Slide Number Placeholder 3"/>
          <p:cNvSpPr>
            <a:spLocks noGrp="1"/>
          </p:cNvSpPr>
          <p:nvPr>
            <p:ph type="sldNum" sz="quarter" idx="5"/>
          </p:nvPr>
        </p:nvSpPr>
        <p:spPr/>
        <p:txBody>
          <a:bodyPr/>
          <a:lstStyle/>
          <a:p>
            <a:fld id="{0A4DD81E-304B-2344-ABD8-39865E0FA336}" type="slidenum">
              <a:rPr lang="en-US" smtClean="0"/>
              <a:t>13</a:t>
            </a:fld>
            <a:endParaRPr lang="en-US"/>
          </a:p>
        </p:txBody>
      </p:sp>
    </p:spTree>
    <p:extLst>
      <p:ext uri="{BB962C8B-B14F-4D97-AF65-F5344CB8AC3E}">
        <p14:creationId xmlns:p14="http://schemas.microsoft.com/office/powerpoint/2010/main" val="74395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the U.S. Energy Information Administration: https://</a:t>
            </a:r>
            <a:r>
              <a:rPr lang="en-US" sz="1200" b="0" i="0" kern="1200" dirty="0" err="1">
                <a:solidFill>
                  <a:schemeClr val="tx1"/>
                </a:solidFill>
                <a:effectLst/>
                <a:latin typeface="+mn-lt"/>
                <a:ea typeface="+mn-ea"/>
                <a:cs typeface="+mn-cs"/>
              </a:rPr>
              <a:t>www.eia.gov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totalenergy</a:t>
            </a:r>
            <a:r>
              <a:rPr lang="en-US" sz="1200" b="0" i="0" kern="1200" dirty="0">
                <a:solidFill>
                  <a:schemeClr val="tx1"/>
                </a:solidFill>
                <a:effectLst/>
                <a:latin typeface="+mn-lt"/>
                <a:ea typeface="+mn-ea"/>
                <a:cs typeface="+mn-cs"/>
              </a:rPr>
              <a:t>/data/browser/?</a:t>
            </a:r>
            <a:r>
              <a:rPr lang="en-US" sz="1200" b="0" i="0" kern="1200" dirty="0" err="1">
                <a:solidFill>
                  <a:schemeClr val="tx1"/>
                </a:solidFill>
                <a:effectLst/>
                <a:latin typeface="+mn-lt"/>
                <a:ea typeface="+mn-ea"/>
                <a:cs typeface="+mn-cs"/>
              </a:rPr>
              <a:t>tbl</a:t>
            </a:r>
            <a:r>
              <a:rPr lang="en-US" sz="1200" b="0" i="0" kern="1200" dirty="0">
                <a:solidFill>
                  <a:schemeClr val="tx1"/>
                </a:solidFill>
                <a:effectLst/>
                <a:latin typeface="+mn-lt"/>
                <a:ea typeface="+mn-ea"/>
                <a:cs typeface="+mn-cs"/>
              </a:rPr>
              <a:t>=T01.03 </a:t>
            </a:r>
            <a:endParaRPr lang="en-US" dirty="0"/>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14</a:t>
            </a:fld>
            <a:endParaRPr lang="en-US"/>
          </a:p>
        </p:txBody>
      </p:sp>
    </p:spTree>
    <p:extLst>
      <p:ext uri="{BB962C8B-B14F-4D97-AF65-F5344CB8AC3E}">
        <p14:creationId xmlns:p14="http://schemas.microsoft.com/office/powerpoint/2010/main" val="231083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736AC16F-27BF-7B4B-85A7-C5F2E3D2EFEB}"/>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883CC053-0C4D-DA44-92CE-3D53AB84E78F}" type="slidenum">
              <a:rPr lang="en-US" altLang="en-US"/>
              <a:pPr/>
              <a:t>16</a:t>
            </a:fld>
            <a:endParaRPr lang="en-US" altLang="en-US"/>
          </a:p>
        </p:txBody>
      </p:sp>
      <p:sp>
        <p:nvSpPr>
          <p:cNvPr id="35842" name="Rectangle 2">
            <a:extLst>
              <a:ext uri="{FF2B5EF4-FFF2-40B4-BE49-F238E27FC236}">
                <a16:creationId xmlns:a16="http://schemas.microsoft.com/office/drawing/2014/main" id="{773C9FA3-45DD-5842-969B-65F00D074595}"/>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886B4165-0DA3-164F-B848-FCEA8C06DF7F}"/>
              </a:ext>
            </a:extLst>
          </p:cNvPr>
          <p:cNvSpPr>
            <a:spLocks noGrp="1" noChangeArrowheads="1"/>
          </p:cNvSpPr>
          <p:nvPr>
            <p:ph type="body" idx="1"/>
          </p:nvPr>
        </p:nvSpPr>
        <p:spPr>
          <a:noFill/>
        </p:spPr>
        <p:txBody>
          <a:bodyPr/>
          <a:lstStyle/>
          <a:p>
            <a:pPr eaLnBrk="1" hangingPunct="1"/>
            <a:r>
              <a:rPr lang="en-US" altLang="en-US" dirty="0"/>
              <a:t>Image Source: Creative Commons, https://</a:t>
            </a:r>
            <a:r>
              <a:rPr lang="en-US" altLang="en-US" dirty="0" err="1"/>
              <a:t>pixabay.com</a:t>
            </a:r>
            <a:r>
              <a:rPr lang="en-US" altLang="en-US" dirty="0"/>
              <a:t>/</a:t>
            </a:r>
            <a:r>
              <a:rPr lang="en-US" altLang="en-US" dirty="0" err="1"/>
              <a:t>en</a:t>
            </a:r>
            <a:r>
              <a:rPr lang="en-US" altLang="en-US" dirty="0"/>
              <a:t>/background-biomass-crop-cut-70997/</a:t>
            </a:r>
          </a:p>
          <a:p>
            <a:pPr eaLnBrk="1" hangingPunct="1"/>
            <a:r>
              <a:rPr lang="en-US" altLang="en-US" dirty="0"/>
              <a:t>Image Source: Public Domain, https://</a:t>
            </a:r>
            <a:r>
              <a:rPr lang="en-US" altLang="en-US" dirty="0" err="1"/>
              <a:t>www.maxpixel.net</a:t>
            </a:r>
            <a:r>
              <a:rPr lang="en-US" altLang="en-US" dirty="0"/>
              <a:t>/Wood-Biomass-Trunks-334549</a:t>
            </a:r>
          </a:p>
        </p:txBody>
      </p:sp>
    </p:spTree>
    <p:extLst>
      <p:ext uri="{BB962C8B-B14F-4D97-AF65-F5344CB8AC3E}">
        <p14:creationId xmlns:p14="http://schemas.microsoft.com/office/powerpoint/2010/main" val="253672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0453E0C5-E550-5E40-ADB2-6E5AFF932481}"/>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2F7D9721-2D6A-1B40-966C-B647E2C8984F}" type="slidenum">
              <a:rPr lang="en-US" altLang="en-US"/>
              <a:pPr/>
              <a:t>17</a:t>
            </a:fld>
            <a:endParaRPr lang="en-US" altLang="en-US"/>
          </a:p>
        </p:txBody>
      </p:sp>
      <p:sp>
        <p:nvSpPr>
          <p:cNvPr id="37890" name="Rectangle 2">
            <a:extLst>
              <a:ext uri="{FF2B5EF4-FFF2-40B4-BE49-F238E27FC236}">
                <a16:creationId xmlns:a16="http://schemas.microsoft.com/office/drawing/2014/main" id="{26BBA4F3-6294-9345-844D-FCEBE89B42B0}"/>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B6F8C3B2-C48A-2941-9700-5102029E8BC5}"/>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6697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BF23620-D1E1-7946-8BF9-F04F6E152987}"/>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2208BF25-1110-5C49-BBE0-BDE0E286B498}" type="slidenum">
              <a:rPr lang="en-US" altLang="en-US"/>
              <a:pPr/>
              <a:t>18</a:t>
            </a:fld>
            <a:endParaRPr lang="en-US" altLang="en-US"/>
          </a:p>
        </p:txBody>
      </p:sp>
      <p:sp>
        <p:nvSpPr>
          <p:cNvPr id="39938" name="Rectangle 2">
            <a:extLst>
              <a:ext uri="{FF2B5EF4-FFF2-40B4-BE49-F238E27FC236}">
                <a16:creationId xmlns:a16="http://schemas.microsoft.com/office/drawing/2014/main" id="{DB174F2E-4F9E-5C4D-A692-A0CC9FD2CBF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51FB5B5-E2BD-E944-8076-F45EF734F36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81378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20</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dirty="0"/>
              <a:t>Source: More information available here: https://</a:t>
            </a:r>
            <a:r>
              <a:rPr lang="en-US" altLang="en-US" dirty="0" err="1"/>
              <a:t>afdc.energy.gov</a:t>
            </a:r>
            <a:r>
              <a:rPr lang="en-US" altLang="en-US" dirty="0"/>
              <a:t>/fuels/</a:t>
            </a:r>
            <a:r>
              <a:rPr lang="en-US" altLang="en-US" dirty="0" err="1"/>
              <a:t>ethanol_fuel_basics.html</a:t>
            </a:r>
            <a:r>
              <a:rPr lang="en-US" altLang="en-US" dirty="0"/>
              <a:t> – U.S. Department of Energy, Ethanol Fuel Basics</a:t>
            </a:r>
          </a:p>
          <a:p>
            <a:endParaRPr lang="en-US" altLang="en-US" dirty="0"/>
          </a:p>
        </p:txBody>
      </p:sp>
    </p:spTree>
    <p:extLst>
      <p:ext uri="{BB962C8B-B14F-4D97-AF65-F5344CB8AC3E}">
        <p14:creationId xmlns:p14="http://schemas.microsoft.com/office/powerpoint/2010/main" val="2036029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21</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dirty="0"/>
              <a:t>Source: Sharon </a:t>
            </a:r>
            <a:r>
              <a:rPr lang="en-US" altLang="en-US" dirty="0" err="1"/>
              <a:t>Astyk</a:t>
            </a:r>
            <a:r>
              <a:rPr lang="en-US" altLang="en-US" dirty="0"/>
              <a:t>,  “Ethics of Biofuels”</a:t>
            </a:r>
            <a:r>
              <a:rPr lang="en-US" altLang="en-US" b="1" dirty="0"/>
              <a:t> </a:t>
            </a:r>
            <a:r>
              <a:rPr lang="en-US" altLang="en-US" u="sng" dirty="0"/>
              <a:t>Resilience </a:t>
            </a:r>
            <a:r>
              <a:rPr lang="en-US" altLang="en-US" dirty="0"/>
              <a:t>(Dec. 28 2006), </a:t>
            </a:r>
            <a:r>
              <a:rPr lang="en-US" altLang="en-US" i="1" dirty="0"/>
              <a:t>https://</a:t>
            </a:r>
            <a:r>
              <a:rPr lang="en-US" altLang="en-US" i="1" dirty="0" err="1"/>
              <a:t>www.resilience.org</a:t>
            </a:r>
            <a:r>
              <a:rPr lang="en-US" altLang="en-US" i="1" dirty="0"/>
              <a:t>/stories/2006-12-28/ethics-biofuels/</a:t>
            </a:r>
            <a:endParaRPr lang="en-US" altLang="en-US" b="1" dirty="0"/>
          </a:p>
          <a:p>
            <a:endParaRPr lang="en-US" altLang="en-US" dirty="0"/>
          </a:p>
        </p:txBody>
      </p:sp>
    </p:spTree>
    <p:extLst>
      <p:ext uri="{BB962C8B-B14F-4D97-AF65-F5344CB8AC3E}">
        <p14:creationId xmlns:p14="http://schemas.microsoft.com/office/powerpoint/2010/main" val="371091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0405F930-CBC0-5549-BCCA-C3EA02BEDF0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283AF74-97BD-D841-92C8-142507D92B8E}" type="slidenum">
              <a:rPr lang="en-US" altLang="en-US"/>
              <a:pPr/>
              <a:t>2</a:t>
            </a:fld>
            <a:endParaRPr lang="en-US" altLang="en-US"/>
          </a:p>
        </p:txBody>
      </p:sp>
      <p:sp>
        <p:nvSpPr>
          <p:cNvPr id="7170" name="Rectangle 2">
            <a:extLst>
              <a:ext uri="{FF2B5EF4-FFF2-40B4-BE49-F238E27FC236}">
                <a16:creationId xmlns:a16="http://schemas.microsoft.com/office/drawing/2014/main" id="{21E81A10-0B46-FA49-9660-796E6FEA5AE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A03F5B23-5C49-3E4F-AC96-EA49E57B256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59375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Source: Sharon </a:t>
            </a:r>
            <a:r>
              <a:rPr lang="en-US" altLang="en-US" dirty="0" err="1"/>
              <a:t>Astyk</a:t>
            </a:r>
            <a:r>
              <a:rPr lang="en-US" altLang="en-US" dirty="0"/>
              <a:t>, “Ethics of Biofuels”</a:t>
            </a:r>
            <a:r>
              <a:rPr lang="en-US" altLang="en-US" b="1" dirty="0"/>
              <a:t> </a:t>
            </a:r>
            <a:r>
              <a:rPr lang="en-US" altLang="en-US" u="sng" dirty="0"/>
              <a:t>Resilience </a:t>
            </a:r>
            <a:r>
              <a:rPr lang="en-US" altLang="en-US" dirty="0"/>
              <a:t>(Dec. 28 2006), </a:t>
            </a:r>
            <a:r>
              <a:rPr lang="en-US" altLang="en-US" i="1" dirty="0"/>
              <a:t>https://</a:t>
            </a:r>
            <a:r>
              <a:rPr lang="en-US" altLang="en-US" i="1" dirty="0" err="1"/>
              <a:t>www.resilience.org</a:t>
            </a:r>
            <a:r>
              <a:rPr lang="en-US" altLang="en-US" i="1" dirty="0"/>
              <a:t>/stories/2006-12-28/ethics-biofuels/</a:t>
            </a:r>
            <a:endParaRPr lang="en-US" altLang="en-US" b="1" dirty="0"/>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22</a:t>
            </a:fld>
            <a:endParaRPr lang="en-US"/>
          </a:p>
        </p:txBody>
      </p:sp>
    </p:spTree>
    <p:extLst>
      <p:ext uri="{BB962C8B-B14F-4D97-AF65-F5344CB8AC3E}">
        <p14:creationId xmlns:p14="http://schemas.microsoft.com/office/powerpoint/2010/main" val="256672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23</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dirty="0"/>
          </a:p>
        </p:txBody>
      </p:sp>
    </p:spTree>
    <p:extLst>
      <p:ext uri="{BB962C8B-B14F-4D97-AF65-F5344CB8AC3E}">
        <p14:creationId xmlns:p14="http://schemas.microsoft.com/office/powerpoint/2010/main" val="82021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our own drawings</a:t>
            </a:r>
          </a:p>
        </p:txBody>
      </p:sp>
      <p:sp>
        <p:nvSpPr>
          <p:cNvPr id="4" name="Slide Number Placeholder 3"/>
          <p:cNvSpPr>
            <a:spLocks noGrp="1"/>
          </p:cNvSpPr>
          <p:nvPr>
            <p:ph type="sldNum" sz="quarter" idx="5"/>
          </p:nvPr>
        </p:nvSpPr>
        <p:spPr/>
        <p:txBody>
          <a:bodyPr/>
          <a:lstStyle/>
          <a:p>
            <a:fld id="{0A4DD81E-304B-2344-ABD8-39865E0FA336}" type="slidenum">
              <a:rPr lang="en-US" smtClean="0"/>
              <a:t>25</a:t>
            </a:fld>
            <a:endParaRPr lang="en-US"/>
          </a:p>
        </p:txBody>
      </p:sp>
    </p:spTree>
    <p:extLst>
      <p:ext uri="{BB962C8B-B14F-4D97-AF65-F5344CB8AC3E}">
        <p14:creationId xmlns:p14="http://schemas.microsoft.com/office/powerpoint/2010/main" val="3784768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26</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dirty="0"/>
              <a:t>For more information about biodiesel and fact sheets see BDI Biodiesel: Biodiesel Fact Sheets: https://</a:t>
            </a:r>
            <a:r>
              <a:rPr lang="en-US" altLang="en-US" dirty="0" err="1"/>
              <a:t>www.biodiesel.org</a:t>
            </a:r>
            <a:r>
              <a:rPr lang="en-US" altLang="en-US" dirty="0"/>
              <a:t>/what-is-biodiesel/biodiesel-fact-sheets</a:t>
            </a:r>
          </a:p>
          <a:p>
            <a:endParaRPr lang="en-US" altLang="en-US" dirty="0"/>
          </a:p>
          <a:p>
            <a:r>
              <a:rPr lang="en-US" altLang="en-US" dirty="0"/>
              <a:t>Biodiesel Fueling Sustainability fact </a:t>
            </a:r>
            <a:r>
              <a:rPr lang="en-US" altLang="en-US" dirty="0" err="1"/>
              <a:t>shee</a:t>
            </a:r>
            <a:r>
              <a:rPr lang="en-US" altLang="en-US" dirty="0"/>
              <a:t> from BDI Biodiesel: https://</a:t>
            </a:r>
            <a:r>
              <a:rPr lang="en-US" altLang="en-US" dirty="0" err="1"/>
              <a:t>www.biodiesel.org</a:t>
            </a:r>
            <a:r>
              <a:rPr lang="en-US" altLang="en-US" dirty="0"/>
              <a:t>/docs/default-source/ffs-basics/</a:t>
            </a:r>
            <a:r>
              <a:rPr lang="en-US" altLang="en-US" dirty="0" err="1"/>
              <a:t>biodiesel-fueling-sustainability.pdf?sfvrsn</a:t>
            </a:r>
            <a:r>
              <a:rPr lang="en-US" altLang="en-US" dirty="0"/>
              <a:t>=8 </a:t>
            </a:r>
          </a:p>
        </p:txBody>
      </p:sp>
    </p:spTree>
    <p:extLst>
      <p:ext uri="{BB962C8B-B14F-4D97-AF65-F5344CB8AC3E}">
        <p14:creationId xmlns:p14="http://schemas.microsoft.com/office/powerpoint/2010/main" val="407282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27</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a:xfrm>
            <a:off x="914400" y="4343400"/>
            <a:ext cx="5029200" cy="4114800"/>
          </a:xfrm>
        </p:spPr>
        <p:txBody>
          <a:bodyPr/>
          <a:lstStyle/>
          <a:p>
            <a:r>
              <a:rPr lang="en-US" dirty="0"/>
              <a:t>Image Source: http://news.algaeworld.org/2018/05/biofuel-from-algae-cuk-scientist-finds-key-to-increase-yield-by-30-per-cent/</a:t>
            </a:r>
          </a:p>
        </p:txBody>
      </p:sp>
    </p:spTree>
    <p:extLst>
      <p:ext uri="{BB962C8B-B14F-4D97-AF65-F5344CB8AC3E}">
        <p14:creationId xmlns:p14="http://schemas.microsoft.com/office/powerpoint/2010/main" val="645053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https://www.flickr.com/photos/59003943@N00/5909549545</a:t>
            </a:r>
          </a:p>
          <a:p>
            <a:r>
              <a:rPr lang="en-US" dirty="0"/>
              <a:t>https://www.flickr.com/photos/102642344@N02/9934131623</a:t>
            </a:r>
          </a:p>
        </p:txBody>
      </p:sp>
      <p:sp>
        <p:nvSpPr>
          <p:cNvPr id="4" name="Slide Number Placeholder 3"/>
          <p:cNvSpPr>
            <a:spLocks noGrp="1"/>
          </p:cNvSpPr>
          <p:nvPr>
            <p:ph type="sldNum" sz="quarter" idx="5"/>
          </p:nvPr>
        </p:nvSpPr>
        <p:spPr/>
        <p:txBody>
          <a:bodyPr/>
          <a:lstStyle/>
          <a:p>
            <a:fld id="{0A4DD81E-304B-2344-ABD8-39865E0FA336}" type="slidenum">
              <a:rPr lang="en-US" smtClean="0"/>
              <a:t>28</a:t>
            </a:fld>
            <a:endParaRPr lang="en-US"/>
          </a:p>
        </p:txBody>
      </p:sp>
    </p:spTree>
    <p:extLst>
      <p:ext uri="{BB962C8B-B14F-4D97-AF65-F5344CB8AC3E}">
        <p14:creationId xmlns:p14="http://schemas.microsoft.com/office/powerpoint/2010/main" val="880724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29</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dirty="0"/>
              <a:t>Source: </a:t>
            </a:r>
            <a:r>
              <a:rPr lang="en-US" altLang="en-US" dirty="0" err="1"/>
              <a:t>EcoFriend</a:t>
            </a:r>
            <a:r>
              <a:rPr lang="en-US" altLang="en-US" dirty="0"/>
              <a:t> Article, “Algae </a:t>
            </a:r>
            <a:r>
              <a:rPr lang="en-US" altLang="en-US" dirty="0" err="1"/>
              <a:t>BioFuels</a:t>
            </a:r>
            <a:r>
              <a:rPr lang="en-US" altLang="en-US" dirty="0"/>
              <a:t>: </a:t>
            </a:r>
            <a:r>
              <a:rPr lang="en-US" altLang="en-US" dirty="0" err="1"/>
              <a:t>PetroSun’s</a:t>
            </a:r>
            <a:r>
              <a:rPr lang="en-US" altLang="en-US" dirty="0"/>
              <a:t> Subsidiary to Develop Bio-diesel Form Algae” India (2006), </a:t>
            </a:r>
            <a:r>
              <a:rPr lang="en-US" altLang="en-US" i="1" dirty="0"/>
              <a:t>available at</a:t>
            </a:r>
            <a:r>
              <a:rPr lang="en-US" altLang="en-US" dirty="0"/>
              <a:t> http://www.ecofriend.org/entry/algae-biofuels-petrosuns-subsidiary-to-develop-bio-diesel-form-algae/</a:t>
            </a:r>
          </a:p>
          <a:p>
            <a:endParaRPr lang="en-US" altLang="en-US" dirty="0"/>
          </a:p>
        </p:txBody>
      </p:sp>
    </p:spTree>
    <p:extLst>
      <p:ext uri="{BB962C8B-B14F-4D97-AF65-F5344CB8AC3E}">
        <p14:creationId xmlns:p14="http://schemas.microsoft.com/office/powerpoint/2010/main" val="3517427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31</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4744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2E8133DE-45C0-FB40-933A-7175114EA9E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026E3AA0-6F9A-4F4D-88E7-1834DF5C4707}" type="slidenum">
              <a:rPr lang="en-US" altLang="en-US"/>
              <a:pPr/>
              <a:t>33</a:t>
            </a:fld>
            <a:endParaRPr lang="en-US" altLang="en-US"/>
          </a:p>
        </p:txBody>
      </p:sp>
      <p:sp>
        <p:nvSpPr>
          <p:cNvPr id="23554" name="Rectangle 2">
            <a:extLst>
              <a:ext uri="{FF2B5EF4-FFF2-40B4-BE49-F238E27FC236}">
                <a16:creationId xmlns:a16="http://schemas.microsoft.com/office/drawing/2014/main" id="{A7A0B88B-E143-494B-9926-93328ECA491A}"/>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1E0C11BE-801C-DC4A-91D8-588551234B40}"/>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87250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CCB72CE-6319-2D44-9A5A-C8A7A8DB821A}"/>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645B388-9FF4-A64C-BB04-5707876145C3}" type="slidenum">
              <a:rPr lang="en-US" altLang="en-US"/>
              <a:pPr/>
              <a:t>34</a:t>
            </a:fld>
            <a:endParaRPr lang="en-US" altLang="en-US"/>
          </a:p>
        </p:txBody>
      </p:sp>
      <p:sp>
        <p:nvSpPr>
          <p:cNvPr id="25602" name="Rectangle 2">
            <a:extLst>
              <a:ext uri="{FF2B5EF4-FFF2-40B4-BE49-F238E27FC236}">
                <a16:creationId xmlns:a16="http://schemas.microsoft.com/office/drawing/2014/main" id="{6F1DF1F0-8D03-984F-873F-D7AF7D6115EB}"/>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D7FDD317-0265-234C-B06F-3C9844FD55A5}"/>
              </a:ext>
            </a:extLst>
          </p:cNvPr>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extLst>
      <p:ext uri="{BB962C8B-B14F-4D97-AF65-F5344CB8AC3E}">
        <p14:creationId xmlns:p14="http://schemas.microsoft.com/office/powerpoint/2010/main" val="112017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0405F930-CBC0-5549-BCCA-C3EA02BEDF0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283AF74-97BD-D841-92C8-142507D92B8E}" type="slidenum">
              <a:rPr lang="en-US" altLang="en-US"/>
              <a:pPr/>
              <a:t>3</a:t>
            </a:fld>
            <a:endParaRPr lang="en-US" altLang="en-US"/>
          </a:p>
        </p:txBody>
      </p:sp>
      <p:sp>
        <p:nvSpPr>
          <p:cNvPr id="7170" name="Rectangle 2">
            <a:extLst>
              <a:ext uri="{FF2B5EF4-FFF2-40B4-BE49-F238E27FC236}">
                <a16:creationId xmlns:a16="http://schemas.microsoft.com/office/drawing/2014/main" id="{21E81A10-0B46-FA49-9660-796E6FEA5AE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A03F5B23-5C49-3E4F-AC96-EA49E57B256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98819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4EEB6BD1-D5EB-434C-8E3F-1BF7305EB435}"/>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2F68BF0E-AE3D-8641-B69C-B64A5177964E}" type="slidenum">
              <a:rPr lang="en-US" altLang="en-US"/>
              <a:pPr/>
              <a:t>35</a:t>
            </a:fld>
            <a:endParaRPr lang="en-US" altLang="en-US"/>
          </a:p>
        </p:txBody>
      </p:sp>
      <p:sp>
        <p:nvSpPr>
          <p:cNvPr id="27650" name="Rectangle 2">
            <a:extLst>
              <a:ext uri="{FF2B5EF4-FFF2-40B4-BE49-F238E27FC236}">
                <a16:creationId xmlns:a16="http://schemas.microsoft.com/office/drawing/2014/main" id="{8AA16F5F-843A-5440-93C9-C06628CAD099}"/>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A52F4216-87D0-B64D-A8FC-7CA4B958D184}"/>
              </a:ext>
            </a:extLst>
          </p:cNvPr>
          <p:cNvSpPr>
            <a:spLocks noGrp="1" noChangeArrowheads="1"/>
          </p:cNvSpPr>
          <p:nvPr>
            <p:ph type="body" idx="1"/>
          </p:nvPr>
        </p:nvSpPr>
        <p:spPr>
          <a:xfrm>
            <a:off x="935038" y="4416425"/>
            <a:ext cx="5140325" cy="4183063"/>
          </a:xfrm>
          <a:noFill/>
        </p:spPr>
        <p:txBody>
          <a:bodyPr/>
          <a:lstStyle/>
          <a:p>
            <a:pPr eaLnBrk="1" hangingPunct="1"/>
            <a:r>
              <a:rPr lang="en-US" altLang="en-US" dirty="0"/>
              <a:t>This slide discusses the balance between solar output, efficiency and manufacturing costs. There are ways to maximize the “practicality” of producing solar energy devices by either increasing efficiency, or decreasing the manufacturing costs… provided that the solar output is something that can not be changed!</a:t>
            </a:r>
          </a:p>
        </p:txBody>
      </p:sp>
    </p:spTree>
    <p:extLst>
      <p:ext uri="{BB962C8B-B14F-4D97-AF65-F5344CB8AC3E}">
        <p14:creationId xmlns:p14="http://schemas.microsoft.com/office/powerpoint/2010/main" val="1418711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Wikicommons</a:t>
            </a:r>
            <a:r>
              <a:rPr lang="en-US" dirty="0"/>
              <a:t>, https://</a:t>
            </a:r>
            <a:r>
              <a:rPr lang="en-US" dirty="0" err="1"/>
              <a:t>commons.wikimedia.org</a:t>
            </a:r>
            <a:r>
              <a:rPr lang="en-US" dirty="0"/>
              <a:t>/wiki/</a:t>
            </a:r>
            <a:r>
              <a:rPr lang="en-US" dirty="0" err="1"/>
              <a:t>File:From_a_solar_cell_to_a_PV_system.svg</a:t>
            </a:r>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36</a:t>
            </a:fld>
            <a:endParaRPr lang="en-US"/>
          </a:p>
        </p:txBody>
      </p:sp>
    </p:spTree>
    <p:extLst>
      <p:ext uri="{BB962C8B-B14F-4D97-AF65-F5344CB8AC3E}">
        <p14:creationId xmlns:p14="http://schemas.microsoft.com/office/powerpoint/2010/main" val="4245229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93AD1966-BBF4-8343-A8D6-C94FA304284A}"/>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ECBEF3E-32CF-3E49-9DD1-2CBB199C81C0}" type="slidenum">
              <a:rPr lang="en-US" altLang="en-US"/>
              <a:pPr/>
              <a:t>38</a:t>
            </a:fld>
            <a:endParaRPr lang="en-US" altLang="en-US"/>
          </a:p>
        </p:txBody>
      </p:sp>
      <p:sp>
        <p:nvSpPr>
          <p:cNvPr id="29698" name="Rectangle 2">
            <a:extLst>
              <a:ext uri="{FF2B5EF4-FFF2-40B4-BE49-F238E27FC236}">
                <a16:creationId xmlns:a16="http://schemas.microsoft.com/office/drawing/2014/main" id="{67BAF38B-572C-4A44-9C7A-B26E17E9C018}"/>
              </a:ext>
            </a:extLst>
          </p:cNvPr>
          <p:cNvSpPr>
            <a:spLocks noGrp="1" noRot="1" noChangeAspect="1" noChangeArrowheads="1" noTextEdit="1"/>
          </p:cNvSpPr>
          <p:nvPr>
            <p:ph type="sldImg"/>
          </p:nvPr>
        </p:nvSpPr>
        <p:spPr>
          <a:xfrm>
            <a:off x="409575" y="698500"/>
            <a:ext cx="6191250" cy="3482975"/>
          </a:xfrm>
          <a:ln w="12700" cap="flat"/>
        </p:spPr>
      </p:sp>
      <p:sp>
        <p:nvSpPr>
          <p:cNvPr id="29699" name="Rectangle 3">
            <a:extLst>
              <a:ext uri="{FF2B5EF4-FFF2-40B4-BE49-F238E27FC236}">
                <a16:creationId xmlns:a16="http://schemas.microsoft.com/office/drawing/2014/main" id="{7DA077AF-4AE1-2249-B2BB-6847B734574E}"/>
              </a:ext>
            </a:extLst>
          </p:cNvPr>
          <p:cNvSpPr>
            <a:spLocks noGrp="1" noChangeArrowheads="1"/>
          </p:cNvSpPr>
          <p:nvPr>
            <p:ph type="body" idx="1"/>
          </p:nvPr>
        </p:nvSpPr>
        <p:spPr>
          <a:xfrm>
            <a:off x="936625" y="4418013"/>
            <a:ext cx="5137150" cy="4179887"/>
          </a:xfrm>
          <a:solidFill>
            <a:srgbClr val="FFFFFF"/>
          </a:solidFill>
          <a:ln w="12700" cap="flat">
            <a:solidFill>
              <a:srgbClr val="000000"/>
            </a:solidFill>
            <a:miter lim="800000"/>
            <a:headEnd/>
            <a:tailEnd/>
          </a:ln>
        </p:spPr>
        <p:txBody>
          <a:bodyPr lIns="93824" tIns="46913" rIns="93824" bIns="46913"/>
          <a:lstStyle/>
          <a:p>
            <a:pPr eaLnBrk="1" hangingPunct="1"/>
            <a:r>
              <a:rPr lang="en-US" altLang="en-US" dirty="0"/>
              <a:t>TiO2 dye sensitized photovoltaics work much like a leaf does in photosynthesis.  A sensitizer dye absorbs light from the sun and is transferred into its excited state.  The dye then transfers and electron into the semiconductor, which transfers an electron into the current.  The electron returns to the cell and, with the help of a catalyst, reduces an iodine to iodide, which then transfers an electron back to the dye, bringing it back to its original state.</a:t>
            </a:r>
          </a:p>
          <a:p>
            <a:pPr eaLnBrk="1" hangingPunct="1"/>
            <a:endParaRPr lang="en-US" altLang="en-US" dirty="0"/>
          </a:p>
          <a:p>
            <a:pPr eaLnBrk="1" hangingPunct="1"/>
            <a:r>
              <a:rPr lang="en-US" altLang="en-US" dirty="0"/>
              <a:t>Michael </a:t>
            </a:r>
            <a:r>
              <a:rPr lang="en-US" altLang="en-US" dirty="0" err="1"/>
              <a:t>Graetzel</a:t>
            </a:r>
            <a:r>
              <a:rPr lang="en-US" altLang="en-US" dirty="0"/>
              <a:t> created the first dye-sensitized solar cell in 1991. The key to these “new” types of solar energy devices was the surface area of the semi-conductor. Nanometer size TiO2 particles were used which greatly increased the surface area and the ability to generate electrons from photons.</a:t>
            </a:r>
          </a:p>
        </p:txBody>
      </p:sp>
    </p:spTree>
    <p:extLst>
      <p:ext uri="{BB962C8B-B14F-4D97-AF65-F5344CB8AC3E}">
        <p14:creationId xmlns:p14="http://schemas.microsoft.com/office/powerpoint/2010/main" val="2299560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Titanium dioxide semi-conductors are created by either pre-formed titanium dioxide of a particular size (generally nanometer scale), or by growing them through a sol-gel process. They are grown in pressurized tubes that allow for the particles to grow to a certain size. The sol-gel solution is coated onto a conductive surface and sintered at high temperatures (which restricts what surfaces can be used). </a:t>
            </a:r>
          </a:p>
        </p:txBody>
      </p:sp>
      <p:sp>
        <p:nvSpPr>
          <p:cNvPr id="4" name="Slide Number Placeholder 3"/>
          <p:cNvSpPr>
            <a:spLocks noGrp="1"/>
          </p:cNvSpPr>
          <p:nvPr>
            <p:ph type="sldNum" sz="quarter" idx="5"/>
          </p:nvPr>
        </p:nvSpPr>
        <p:spPr/>
        <p:txBody>
          <a:bodyPr/>
          <a:lstStyle/>
          <a:p>
            <a:fld id="{0A4DD81E-304B-2344-ABD8-39865E0FA336}" type="slidenum">
              <a:rPr lang="en-US" smtClean="0"/>
              <a:t>39</a:t>
            </a:fld>
            <a:endParaRPr lang="en-US"/>
          </a:p>
        </p:txBody>
      </p:sp>
    </p:spTree>
    <p:extLst>
      <p:ext uri="{BB962C8B-B14F-4D97-AF65-F5344CB8AC3E}">
        <p14:creationId xmlns:p14="http://schemas.microsoft.com/office/powerpoint/2010/main" val="3794863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adding a small amount of an organic acid (</a:t>
            </a:r>
            <a:r>
              <a:rPr lang="en-US" dirty="0" err="1"/>
              <a:t>trimesic</a:t>
            </a:r>
            <a:r>
              <a:rPr lang="en-US" dirty="0"/>
              <a:t> acid) the sol-gel solution can be coated at ambient temperatures to create a good robust semi-conductor, reducing the use of high temperatures in the final processing step. The organic acid creates an anhydride linkage between the titanium dioxide particles. </a:t>
            </a:r>
          </a:p>
        </p:txBody>
      </p:sp>
      <p:sp>
        <p:nvSpPr>
          <p:cNvPr id="4" name="Slide Number Placeholder 3"/>
          <p:cNvSpPr>
            <a:spLocks noGrp="1"/>
          </p:cNvSpPr>
          <p:nvPr>
            <p:ph type="sldNum" sz="quarter" idx="5"/>
          </p:nvPr>
        </p:nvSpPr>
        <p:spPr/>
        <p:txBody>
          <a:bodyPr/>
          <a:lstStyle/>
          <a:p>
            <a:fld id="{0A4DD81E-304B-2344-ABD8-39865E0FA336}" type="slidenum">
              <a:rPr lang="en-US" smtClean="0"/>
              <a:t>40</a:t>
            </a:fld>
            <a:endParaRPr lang="en-US"/>
          </a:p>
        </p:txBody>
      </p:sp>
    </p:spTree>
    <p:extLst>
      <p:ext uri="{BB962C8B-B14F-4D97-AF65-F5344CB8AC3E}">
        <p14:creationId xmlns:p14="http://schemas.microsoft.com/office/powerpoint/2010/main" val="3823468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93AD1966-BBF4-8343-A8D6-C94FA304284A}"/>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ECBEF3E-32CF-3E49-9DD1-2CBB199C81C0}" type="slidenum">
              <a:rPr lang="en-US" altLang="en-US"/>
              <a:pPr/>
              <a:t>41</a:t>
            </a:fld>
            <a:endParaRPr lang="en-US" altLang="en-US"/>
          </a:p>
        </p:txBody>
      </p:sp>
      <p:sp>
        <p:nvSpPr>
          <p:cNvPr id="29698" name="Rectangle 2">
            <a:extLst>
              <a:ext uri="{FF2B5EF4-FFF2-40B4-BE49-F238E27FC236}">
                <a16:creationId xmlns:a16="http://schemas.microsoft.com/office/drawing/2014/main" id="{67BAF38B-572C-4A44-9C7A-B26E17E9C018}"/>
              </a:ext>
            </a:extLst>
          </p:cNvPr>
          <p:cNvSpPr>
            <a:spLocks noGrp="1" noRot="1" noChangeAspect="1" noChangeArrowheads="1" noTextEdit="1"/>
          </p:cNvSpPr>
          <p:nvPr>
            <p:ph type="sldImg"/>
          </p:nvPr>
        </p:nvSpPr>
        <p:spPr>
          <a:xfrm>
            <a:off x="409575" y="698500"/>
            <a:ext cx="6191250" cy="3482975"/>
          </a:xfrm>
          <a:ln w="12700" cap="flat"/>
        </p:spPr>
      </p:sp>
      <p:sp>
        <p:nvSpPr>
          <p:cNvPr id="29699" name="Rectangle 3">
            <a:extLst>
              <a:ext uri="{FF2B5EF4-FFF2-40B4-BE49-F238E27FC236}">
                <a16:creationId xmlns:a16="http://schemas.microsoft.com/office/drawing/2014/main" id="{7DA077AF-4AE1-2249-B2BB-6847B734574E}"/>
              </a:ext>
            </a:extLst>
          </p:cNvPr>
          <p:cNvSpPr>
            <a:spLocks noGrp="1" noChangeArrowheads="1"/>
          </p:cNvSpPr>
          <p:nvPr>
            <p:ph type="body" idx="1"/>
          </p:nvPr>
        </p:nvSpPr>
        <p:spPr>
          <a:xfrm>
            <a:off x="936625" y="4418013"/>
            <a:ext cx="5137150" cy="4179887"/>
          </a:xfrm>
          <a:solidFill>
            <a:srgbClr val="FFFFFF"/>
          </a:solidFill>
          <a:ln w="12700" cap="flat">
            <a:solidFill>
              <a:srgbClr val="000000"/>
            </a:solidFill>
            <a:miter lim="800000"/>
            <a:headEnd/>
            <a:tailEnd/>
          </a:ln>
        </p:spPr>
        <p:txBody>
          <a:bodyPr lIns="93824" tIns="46913" rIns="93824" bIns="46913"/>
          <a:lstStyle/>
          <a:p>
            <a:pPr eaLnBrk="1" hangingPunct="1"/>
            <a:r>
              <a:rPr lang="en-US" altLang="en-US" dirty="0"/>
              <a:t>TiO2 dye sensitized photovoltaics work much like a leaf does in photosynthesis.  A sensitizer dye absorbs light from the sun and is transferred into its excited state.  The dye then transfers and electron into the semiconductor, which transfers an electron into the current.  The electron returns to the cell and, with the help of a catalyst, reduces an iodine to iodide, which then transfers an electron back to the dye, bringing it back to its original state.</a:t>
            </a:r>
          </a:p>
          <a:p>
            <a:pPr eaLnBrk="1" hangingPunct="1"/>
            <a:endParaRPr lang="en-US" altLang="en-US" dirty="0"/>
          </a:p>
          <a:p>
            <a:pPr eaLnBrk="1" hangingPunct="1"/>
            <a:r>
              <a:rPr lang="en-US" altLang="en-US" dirty="0"/>
              <a:t>Michael </a:t>
            </a:r>
            <a:r>
              <a:rPr lang="en-US" altLang="en-US" dirty="0" err="1"/>
              <a:t>Gratzel</a:t>
            </a:r>
            <a:r>
              <a:rPr lang="en-US" altLang="en-US" dirty="0"/>
              <a:t> created the first dye-sensitized solar cell in 1991. The key to these “new” types of solar energy devices was the surface area of the semi-conductor. Nanometer size TiO2 particles were used which greatly increased the surface area and the ability to generate electrons from photons.</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t>Nazeeruddin</a:t>
            </a:r>
            <a:r>
              <a:rPr lang="en-US" altLang="en-US" dirty="0"/>
              <a:t>, M. K., </a:t>
            </a:r>
            <a:r>
              <a:rPr lang="en-US" altLang="en-US" dirty="0" err="1"/>
              <a:t>Baranoff</a:t>
            </a:r>
            <a:r>
              <a:rPr lang="en-US" altLang="en-US" dirty="0"/>
              <a:t>, E., </a:t>
            </a:r>
            <a:r>
              <a:rPr lang="en-US" altLang="en-US" dirty="0" err="1"/>
              <a:t>Gratzel</a:t>
            </a:r>
            <a:r>
              <a:rPr lang="en-US" altLang="en-US" dirty="0"/>
              <a:t>, M., Solar Energy, Vol. 85, Issue 6, June 2011, 1172-1178 “</a:t>
            </a:r>
            <a:r>
              <a:rPr lang="en-US" b="1" dirty="0"/>
              <a:t>Dye-sensitized solar cells: A brief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Ambient lighting: </a:t>
            </a:r>
            <a:r>
              <a:rPr lang="en-US" b="1" dirty="0" err="1"/>
              <a:t>Gratzel</a:t>
            </a:r>
            <a:r>
              <a:rPr lang="en-US" b="1" dirty="0"/>
              <a:t>, M., Nature Photonics, 11, 372-378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Open-access article: https://</a:t>
            </a:r>
            <a:r>
              <a:rPr lang="en-US" b="1" dirty="0" err="1"/>
              <a:t>www.sigmaaldrich.com</a:t>
            </a:r>
            <a:r>
              <a:rPr lang="en-US" b="1" dirty="0"/>
              <a:t>/technical-documents/articles/material-matters/efficient-dye-</a:t>
            </a:r>
            <a:r>
              <a:rPr lang="en-US" b="1" dirty="0" err="1"/>
              <a:t>sensitized.html</a:t>
            </a:r>
            <a:r>
              <a:rPr lang="en-US" b="1" dirty="0"/>
              <a:t> - Efficient Dye-Sensitized Solar Cells for Direct Conversion of Sunlight to Electricity, </a:t>
            </a:r>
            <a:r>
              <a:rPr lang="en-US" b="1" dirty="0" err="1"/>
              <a:t>Grazel</a:t>
            </a:r>
            <a:r>
              <a:rPr lang="en-US" b="1" dirty="0"/>
              <a:t>, M., </a:t>
            </a:r>
            <a:r>
              <a:rPr lang="en-US" b="1" dirty="0" err="1"/>
              <a:t>Kalyanasundaram</a:t>
            </a:r>
            <a:r>
              <a:rPr lang="en-US" b="1" dirty="0"/>
              <a:t>, K., Material Matters, 2009, 4.4, 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eaLnBrk="1" hangingPunct="1"/>
            <a:endParaRPr lang="en-US" altLang="en-US" dirty="0"/>
          </a:p>
        </p:txBody>
      </p:sp>
    </p:spTree>
    <p:extLst>
      <p:ext uri="{BB962C8B-B14F-4D97-AF65-F5344CB8AC3E}">
        <p14:creationId xmlns:p14="http://schemas.microsoft.com/office/powerpoint/2010/main" val="1323090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6A2F7BE5-AB81-ED49-9C16-6E0BA73C66A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B1CE2DAC-8B78-9F47-A11C-948C13A5FCE6}" type="slidenum">
              <a:rPr lang="en-US" altLang="en-US"/>
              <a:pPr/>
              <a:t>42</a:t>
            </a:fld>
            <a:endParaRPr lang="en-US" altLang="en-US"/>
          </a:p>
        </p:txBody>
      </p:sp>
      <p:sp>
        <p:nvSpPr>
          <p:cNvPr id="41986" name="Rectangle 2">
            <a:extLst>
              <a:ext uri="{FF2B5EF4-FFF2-40B4-BE49-F238E27FC236}">
                <a16:creationId xmlns:a16="http://schemas.microsoft.com/office/drawing/2014/main" id="{23B7C3CD-74A7-2346-90A9-432A1AC86345}"/>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5F16B78-2545-2C49-A410-9669C3B3F471}"/>
              </a:ext>
            </a:extLst>
          </p:cNvPr>
          <p:cNvSpPr>
            <a:spLocks noGrp="1" noChangeArrowheads="1"/>
          </p:cNvSpPr>
          <p:nvPr>
            <p:ph type="body" idx="1"/>
          </p:nvPr>
        </p:nvSpPr>
        <p:spPr>
          <a:noFill/>
        </p:spPr>
        <p:txBody>
          <a:bodyPr/>
          <a:lstStyle/>
          <a:p>
            <a:pPr eaLnBrk="1" hangingPunct="1"/>
            <a:r>
              <a:rPr lang="en-US" sz="1200" b="0" i="0" kern="1200" dirty="0">
                <a:solidFill>
                  <a:schemeClr val="tx1"/>
                </a:solidFill>
                <a:effectLst/>
                <a:latin typeface="+mn-lt"/>
                <a:ea typeface="+mn-ea"/>
                <a:cs typeface="+mn-cs"/>
              </a:rPr>
              <a:t>Fuel cells work like batteries, but they do not run down or need recharging. They produce electricity and heat as long as fuel is supplied. A fuel cell consists of two electrodes—a negative electrode (or anode) and a positive electrode (or cathode)—sandwiched around an electrolyte. A fuel, such as hydrogen, is fed to the anode, and air is fed to the cathode. In a hydrogen fuel cell, a catalyst at the anode separates hydrogen molecules into protons and electrons, which take different paths to the cathode. The electrons go through an external circuit, creating a flow of electricity. The protons migrate through the electrolyte to the cathode, where they unite with oxygen and the electrons to produce water and heat.</a:t>
            </a:r>
            <a:endParaRPr lang="en-US" altLang="en-US" dirty="0"/>
          </a:p>
        </p:txBody>
      </p:sp>
    </p:spTree>
    <p:extLst>
      <p:ext uri="{BB962C8B-B14F-4D97-AF65-F5344CB8AC3E}">
        <p14:creationId xmlns:p14="http://schemas.microsoft.com/office/powerpoint/2010/main" val="373722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167DB0F-E5C4-F941-BC17-DC0F8669E590}"/>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141890D-DDB6-DC49-8161-E88E20CA2CEB}" type="slidenum">
              <a:rPr lang="en-US" altLang="en-US"/>
              <a:pPr/>
              <a:t>43</a:t>
            </a:fld>
            <a:endParaRPr lang="en-US" altLang="en-US"/>
          </a:p>
        </p:txBody>
      </p:sp>
      <p:sp>
        <p:nvSpPr>
          <p:cNvPr id="44034" name="Rectangle 2">
            <a:extLst>
              <a:ext uri="{FF2B5EF4-FFF2-40B4-BE49-F238E27FC236}">
                <a16:creationId xmlns:a16="http://schemas.microsoft.com/office/drawing/2014/main" id="{6A837354-049E-4B4B-BECB-C60C5E95EC28}"/>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B1BCB20-3166-6349-8861-E2EC2D49F517}"/>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32023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CFB6C219-69F9-594B-BE2E-281A27E05712}"/>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02C5684C-9E5D-5840-93CC-6BBB8C2AE41F}" type="slidenum">
              <a:rPr lang="en-US" altLang="en-US"/>
              <a:pPr/>
              <a:t>44</a:t>
            </a:fld>
            <a:endParaRPr lang="en-US" altLang="en-US"/>
          </a:p>
        </p:txBody>
      </p:sp>
      <p:sp>
        <p:nvSpPr>
          <p:cNvPr id="46082" name="Rectangle 2">
            <a:extLst>
              <a:ext uri="{FF2B5EF4-FFF2-40B4-BE49-F238E27FC236}">
                <a16:creationId xmlns:a16="http://schemas.microsoft.com/office/drawing/2014/main" id="{FA844F29-BDC8-A949-9525-D2E7385A26D9}"/>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2FD556FF-E253-4A42-8513-AE1F43B9B8F5}"/>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14553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https://</a:t>
            </a:r>
            <a:r>
              <a:rPr lang="en-US" dirty="0" err="1"/>
              <a:t>www.energy.gov</a:t>
            </a:r>
            <a:r>
              <a:rPr lang="en-US" dirty="0"/>
              <a:t>/</a:t>
            </a:r>
            <a:r>
              <a:rPr lang="en-US" dirty="0" err="1"/>
              <a:t>eere</a:t>
            </a:r>
            <a:r>
              <a:rPr lang="en-US" dirty="0"/>
              <a:t>/</a:t>
            </a:r>
            <a:r>
              <a:rPr lang="en-US" dirty="0" err="1"/>
              <a:t>fuelcells</a:t>
            </a:r>
            <a:r>
              <a:rPr lang="en-US" dirty="0"/>
              <a:t>/types-fuel-cells</a:t>
            </a:r>
          </a:p>
          <a:p>
            <a:endParaRPr lang="en-US" dirty="0"/>
          </a:p>
          <a:p>
            <a:r>
              <a:rPr lang="en-US" sz="1200" b="0" i="0" kern="1200" dirty="0">
                <a:solidFill>
                  <a:schemeClr val="tx1"/>
                </a:solidFill>
                <a:effectLst/>
                <a:latin typeface="+mn-lt"/>
                <a:ea typeface="+mn-ea"/>
                <a:cs typeface="+mn-cs"/>
              </a:rPr>
              <a:t>Phosphoric acid fuel cells (PAFCs) use liquid phosphoric acid as an electrolyte—the acid is contained in a Teflon-bonded silicon carbide matrix—and porous carbon electrodes containing a platinum catalyst. The electro-chemical reactions that take place in the cell are shown in the diagram to the right.</a:t>
            </a:r>
          </a:p>
          <a:p>
            <a:r>
              <a:rPr lang="en-US" sz="1200" b="0" i="0" kern="1200" dirty="0">
                <a:solidFill>
                  <a:schemeClr val="tx1"/>
                </a:solidFill>
                <a:effectLst/>
                <a:latin typeface="+mn-lt"/>
                <a:ea typeface="+mn-ea"/>
                <a:cs typeface="+mn-cs"/>
              </a:rPr>
              <a:t>The PAFC is considered the "first generation" of modern fuel cells. It is one of the most mature cell types and the first to be used commercially. This type of fuel cell is typically used for stationary power generation, but some PAFCs have been used to power large vehicles such as city buses.</a:t>
            </a:r>
          </a:p>
          <a:p>
            <a:r>
              <a:rPr lang="en-US" sz="1200" b="0" i="0" kern="1200" dirty="0">
                <a:solidFill>
                  <a:schemeClr val="tx1"/>
                </a:solidFill>
                <a:effectLst/>
                <a:latin typeface="+mn-lt"/>
                <a:ea typeface="+mn-ea"/>
                <a:cs typeface="+mn-cs"/>
              </a:rPr>
              <a:t>PAFCs are more tolerant of impurities in fossil fuels that have been reformed into hydrogen than PEM cells, which are easily "poisoned" by carbon monoxide because carbon monoxide binds to the platinum catalyst at the anode, decreasing the fuel cell's efficiency. PAFCs are more than 85% efficient when used for the co-generation of electricity and heat but they are less efficient at generating electricity alone (37%–42%). PAFC efficiency is only slightly more than that of combustion-based power plants, which typically operate at around 33% efficiency. PAFCs are also less powerful than other fuel cells, given the same weight and volume. As a result, these fuel cells are typically large and heavy. PAFCs are also expensive. They require much higher loadings of expensive platinum catalyst than other types of fuel cells do, which raises the cost.</a:t>
            </a:r>
          </a:p>
          <a:p>
            <a:endParaRPr lang="en-US" dirty="0"/>
          </a:p>
          <a:p>
            <a:r>
              <a:rPr lang="en-US" sz="1200" b="0" i="0" kern="1200" dirty="0">
                <a:solidFill>
                  <a:schemeClr val="tx1"/>
                </a:solidFill>
                <a:effectLst/>
                <a:latin typeface="+mn-lt"/>
                <a:ea typeface="+mn-ea"/>
                <a:cs typeface="+mn-cs"/>
              </a:rPr>
              <a:t>Solid oxide fuel cells (SOFCs) use a hard, non-porous ceramic compound as the electrolyte. SOFCs are around 60% efficient at converting fuel to electricity. In applications designed to capture and utilize the system's waste heat (co-generation), overall fuel use efficiencies could top 85%.</a:t>
            </a:r>
          </a:p>
          <a:p>
            <a:r>
              <a:rPr lang="en-US" sz="1200" b="0" i="0" kern="1200" dirty="0">
                <a:solidFill>
                  <a:schemeClr val="tx1"/>
                </a:solidFill>
                <a:effectLst/>
                <a:latin typeface="+mn-lt"/>
                <a:ea typeface="+mn-ea"/>
                <a:cs typeface="+mn-cs"/>
              </a:rPr>
              <a:t>SOFCs operate at very high temperatures—as high as 1,000°C (1,830°F). High-temperature operation removes the need for precious-metal catalyst, thereby reducing cost. It also allows SOFCs to reform fuels internally, which enables the use of a variety of fuels and reduces the cost associated with adding a reformer to the system.</a:t>
            </a:r>
          </a:p>
          <a:p>
            <a:r>
              <a:rPr lang="en-US" sz="1200" b="0" i="0" kern="1200" dirty="0">
                <a:solidFill>
                  <a:schemeClr val="tx1"/>
                </a:solidFill>
                <a:effectLst/>
                <a:latin typeface="+mn-lt"/>
                <a:ea typeface="+mn-ea"/>
                <a:cs typeface="+mn-cs"/>
              </a:rPr>
              <a:t>SOFCs are also the most sulfur-resistant fuel cell type; they can tolerate several orders of magnitude more sulfur than other cell types can. In addition, they are not poisoned by carbon monoxide, which can even be used as fuel. This property allows SOFCs to use natural gas, biogas, and gases made from coal. High-temperature operation has disadvantages. It results in a slow startup and requires significant thermal shielding to retain heat and protect personnel, which may be acceptable for utility applications but not for transportation. The high operating temperatures also place stringent durability requirements on materials. The development of low-cost materials with high durability at cell operating temperatures is the key technical challenge facing this technology.</a:t>
            </a:r>
          </a:p>
          <a:p>
            <a:r>
              <a:rPr lang="en-US" sz="1200" b="0" i="0" kern="1200" dirty="0">
                <a:solidFill>
                  <a:schemeClr val="tx1"/>
                </a:solidFill>
                <a:effectLst/>
                <a:latin typeface="+mn-lt"/>
                <a:ea typeface="+mn-ea"/>
                <a:cs typeface="+mn-cs"/>
              </a:rPr>
              <a:t>Scientists are currently exploring the potential for developing lower-temperature SOFCs operating at or below 700°C that have fewer durability problems and cost less. Lower-temperature SOFCs have not yet matched the performance of the higher temperature systems, however, and stack materials that will function in this lower temperature range are still under development.</a:t>
            </a:r>
          </a:p>
          <a:p>
            <a:endParaRPr lang="en-US" dirty="0"/>
          </a:p>
          <a:p>
            <a:endParaRPr lang="en-US" dirty="0"/>
          </a:p>
          <a:p>
            <a:r>
              <a:rPr lang="en-US" sz="1200" b="0" i="0" kern="1200" dirty="0">
                <a:solidFill>
                  <a:schemeClr val="tx1"/>
                </a:solidFill>
                <a:effectLst/>
                <a:latin typeface="+mn-lt"/>
                <a:ea typeface="+mn-ea"/>
                <a:cs typeface="+mn-cs"/>
              </a:rPr>
              <a:t>Polymer electrolyte membrane (PEM) fuel cells—also called proton exchange membrane fuel cells—deliver high power density and offer the advantages of low weight and volume compared with other fuel cells. PEM fuel cells use a solid polymer as an electrolyte and porous carbon electrodes containing a platinum or platinum alloy catalyst. They need only hydrogen, oxygen from the air, and water to operate. They are typically fueled with pure hydrogen supplied from storage tanks or reformers.</a:t>
            </a:r>
          </a:p>
          <a:p>
            <a:r>
              <a:rPr lang="en-US" sz="1200" b="0" i="0" kern="1200" dirty="0">
                <a:solidFill>
                  <a:schemeClr val="tx1"/>
                </a:solidFill>
                <a:effectLst/>
                <a:latin typeface="+mn-lt"/>
                <a:ea typeface="+mn-ea"/>
                <a:cs typeface="+mn-cs"/>
              </a:rPr>
              <a:t>PEM fuel cells operate at relatively low temperatures, around 80°C (176°F). Low-temperature operation allows them to start quickly (less warm-up time) and results in less wear on system components, resulting in better durability. However, it requires that a noble-metal catalyst (typically platinum) be used to separate the hydrogen's electrons and protons, adding to system cost. The platinum catalyst is also extremely sensitive to carbon monoxide poisoning, making it necessary to employ an additional reactor to reduce carbon monoxide in the fuel gas if the hydrogen is derived from a hydrocarbon fuel. This reactor also adds cost.</a:t>
            </a:r>
          </a:p>
          <a:p>
            <a:r>
              <a:rPr lang="en-US" sz="1200" b="0" i="0" kern="1200" dirty="0">
                <a:solidFill>
                  <a:schemeClr val="tx1"/>
                </a:solidFill>
                <a:effectLst/>
                <a:latin typeface="+mn-lt"/>
                <a:ea typeface="+mn-ea"/>
                <a:cs typeface="+mn-cs"/>
              </a:rPr>
              <a:t>PEM fuel cells are used primarily for transportation applications and some stationary applications. Due to their fast startup time and favorable power-to-weight ratio, PEM fuel cells are particularly suitable for use in passenger vehicles, such as cars and buses.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Molten carbonate fuel cells (MCFCs) are currently being developed for natural gas and coal-based power plants for electrical utility, industrial, and military applications. MCFCs are high-temperature fuel cells that use an electrolyte composed of a molten carbonate salt mixture suspended in a porous, chemically inert ceramic lithium aluminum oxide matrix. Because they operate at high temperatures of 650°C (roughly 1,200°F), non-precious metals can be used as catalysts at the anode and cathode, reducing costs.</a:t>
            </a:r>
          </a:p>
          <a:p>
            <a:r>
              <a:rPr lang="en-US" sz="1200" b="0" i="0" kern="1200" dirty="0">
                <a:solidFill>
                  <a:schemeClr val="tx1"/>
                </a:solidFill>
                <a:effectLst/>
                <a:latin typeface="+mn-lt"/>
                <a:ea typeface="+mn-ea"/>
                <a:cs typeface="+mn-cs"/>
              </a:rPr>
              <a:t>Improved efficiency is another reason MCFCs offer significant cost reductions over phosphoric acid fuel cells. Molten carbonate fuel cells, when coupled with a turbine, can reach efficiencies approaching 65%, considerably higher than the 37%–42% efficiencies of a phosphoric acid fuel cell plant. When the waste heat is captured and used, overall fuel efficiencies can be over 85%.</a:t>
            </a:r>
          </a:p>
          <a:p>
            <a:r>
              <a:rPr lang="en-US" sz="1200" b="0" i="0" kern="1200" dirty="0">
                <a:solidFill>
                  <a:schemeClr val="tx1"/>
                </a:solidFill>
                <a:effectLst/>
                <a:latin typeface="+mn-lt"/>
                <a:ea typeface="+mn-ea"/>
                <a:cs typeface="+mn-cs"/>
              </a:rPr>
              <a:t>Unlike alkaline, phosphoric acid, and PEM fuel cells, MCFCs do not require an external reformer to convert fuels such as natural gas and biogas to hydrogen. At the high temperatures at which MCFCs operate, methane and other light hydrocarbons in these fuels are converted to hydrogen within the fuel cell itself by a process called internal reforming, which also reduces cost.</a:t>
            </a:r>
          </a:p>
          <a:p>
            <a:r>
              <a:rPr lang="en-US" sz="1200" b="0" i="0" kern="1200" dirty="0">
                <a:solidFill>
                  <a:schemeClr val="tx1"/>
                </a:solidFill>
                <a:effectLst/>
                <a:latin typeface="+mn-lt"/>
                <a:ea typeface="+mn-ea"/>
                <a:cs typeface="+mn-cs"/>
              </a:rPr>
              <a:t>The primary disadvantage of current MCFC technology is durability. The high temperatures at which these cells operate and the corrosive electrolyte used accelerate component breakdown and corrosion, decreasing cell life. Scientists are currently exploring corrosion-resistant materials for components as well as fuel cell designs that double cell life from the current 40,000 hours (~5 years) without decreasing performance.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Alkaline fuel cells (AFCs) were one of the first fuel cell technologies developed, and they were the first type widely used in the U.S. space program to produce electrical energy and water on-board spacecraft. These fuel cells use a solution of potassium hydroxide in water as the electrolyte and can use a variety of non-precious metals as a catalyst at the anode and cathode. In recent years, novel AFCs that use a polymer membrane as the electrolyte have been developed. These fuel cells are closely related to conventional PEM fuel cells, except that they use an alkaline membrane instead of an acid membrane. The high performance of AFCs is due to the rate at which electro-chemical reactions take place in the cell. They have also demonstrated efficiencies above 60% in space applications.</a:t>
            </a:r>
          </a:p>
          <a:p>
            <a:r>
              <a:rPr lang="en-US" sz="1200" b="0" i="0" kern="1200" dirty="0">
                <a:solidFill>
                  <a:schemeClr val="tx1"/>
                </a:solidFill>
                <a:effectLst/>
                <a:latin typeface="+mn-lt"/>
                <a:ea typeface="+mn-ea"/>
                <a:cs typeface="+mn-cs"/>
              </a:rPr>
              <a:t>A key challenge for this fuel cell type is that it is susceptible to poisoning by carbon dioxide (CO2). In fact, even the small amount of CO2 in the air can dramatically affect cell performance and durability due to carbonate formation. Alkaline cells with liquid electrolytes can be run in a recirculating mode, which allows for electrolyte regeneration to help reduce the effects of carbonate formation in the electrolyte, but the recirculating mode introduces issues with shunt currents. The liquid electrolyte systems also suffer from additional concerns including wettability, increased corrosion, and difficulties handling differential pressures. Alkaline membrane fuel cells (AMFCs) address these concerns and have lower susceptibility to CO2 poisoning than liquid-electrolyte AFCs do. However, CO2 still affects performance, and performance and durability of the AMFCs still lag that of PEMFCs. AMFCs are being considered for applications in the W to kW scale. Challenges for AMFCs include tolerance to carbon dioxide, membrane conductivity and durability, higher temperature operation, water management, power density, and anode electrocatalysis.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45</a:t>
            </a:fld>
            <a:endParaRPr lang="en-US"/>
          </a:p>
        </p:txBody>
      </p:sp>
    </p:spTree>
    <p:extLst>
      <p:ext uri="{BB962C8B-B14F-4D97-AF65-F5344CB8AC3E}">
        <p14:creationId xmlns:p14="http://schemas.microsoft.com/office/powerpoint/2010/main" val="148983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8E11AAB7-3FAB-EF4C-933B-4BAF633F4EA7}"/>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781F0BDD-C990-CF49-9297-A8563E04A7BF}" type="slidenum">
              <a:rPr lang="en-US" altLang="en-US"/>
              <a:pPr/>
              <a:t>4</a:t>
            </a:fld>
            <a:endParaRPr lang="en-US" altLang="en-US"/>
          </a:p>
        </p:txBody>
      </p:sp>
      <p:sp>
        <p:nvSpPr>
          <p:cNvPr id="15362" name="Rectangle 2">
            <a:extLst>
              <a:ext uri="{FF2B5EF4-FFF2-40B4-BE49-F238E27FC236}">
                <a16:creationId xmlns:a16="http://schemas.microsoft.com/office/drawing/2014/main" id="{A5529001-2961-0945-A9D2-061F44624ADD}"/>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EF8A9FE4-3872-DF4D-B848-FCC6FCE4709A}"/>
              </a:ext>
            </a:extLst>
          </p:cNvPr>
          <p:cNvSpPr>
            <a:spLocks noGrp="1" noChangeArrowheads="1"/>
          </p:cNvSpPr>
          <p:nvPr>
            <p:ph type="body" idx="1"/>
          </p:nvPr>
        </p:nvSpPr>
        <p:spPr>
          <a:noFill/>
        </p:spPr>
        <p:txBody>
          <a:bodyPr/>
          <a:lstStyle/>
          <a:p>
            <a:pPr eaLnBrk="1" hangingPunct="1"/>
            <a:r>
              <a:rPr lang="en-US" altLang="en-US" dirty="0"/>
              <a:t>Image Source: https://</a:t>
            </a:r>
            <a:r>
              <a:rPr lang="en-US" altLang="en-US" dirty="0" err="1"/>
              <a:t>commons.wikimedia.org</a:t>
            </a:r>
            <a:r>
              <a:rPr lang="en-US" altLang="en-US" dirty="0"/>
              <a:t>/wiki/File:Apollo_17_Image_Of_Earth_From_Space.jpeg</a:t>
            </a:r>
          </a:p>
          <a:p>
            <a:pPr eaLnBrk="1" hangingPunct="1"/>
            <a:endParaRPr lang="en-US" altLang="en-US" dirty="0"/>
          </a:p>
          <a:p>
            <a:pPr eaLnBrk="1" hangingPunct="1"/>
            <a:r>
              <a:rPr lang="en-US" b="1" dirty="0"/>
              <a:t>Energy Independence, Transcript of the Testimony of Richard E. Smalley to the Senate Committee on Energy and Natural Resources —April 27, 2004</a:t>
            </a:r>
            <a:r>
              <a:rPr lang="en-US" altLang="en-US" dirty="0"/>
              <a:t>: http://</a:t>
            </a:r>
            <a:r>
              <a:rPr lang="en-US" altLang="en-US" dirty="0" err="1"/>
              <a:t>www.americanenergyindependence.com</a:t>
            </a:r>
            <a:r>
              <a:rPr lang="en-US" altLang="en-US" dirty="0"/>
              <a:t>/</a:t>
            </a:r>
            <a:r>
              <a:rPr lang="en-US" altLang="en-US" dirty="0" err="1"/>
              <a:t>energychallenge.aspx</a:t>
            </a:r>
            <a:endParaRPr lang="en-US" altLang="en-US" dirty="0"/>
          </a:p>
        </p:txBody>
      </p:sp>
    </p:spTree>
    <p:extLst>
      <p:ext uri="{BB962C8B-B14F-4D97-AF65-F5344CB8AC3E}">
        <p14:creationId xmlns:p14="http://schemas.microsoft.com/office/powerpoint/2010/main" val="233713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https://</a:t>
            </a:r>
            <a:r>
              <a:rPr lang="en-US" dirty="0" err="1"/>
              <a:t>www.energy.gov</a:t>
            </a:r>
            <a:r>
              <a:rPr lang="en-US" dirty="0"/>
              <a:t>/</a:t>
            </a:r>
            <a:r>
              <a:rPr lang="en-US" dirty="0" err="1"/>
              <a:t>eere</a:t>
            </a:r>
            <a:r>
              <a:rPr lang="en-US" dirty="0"/>
              <a:t>/</a:t>
            </a:r>
            <a:r>
              <a:rPr lang="en-US" dirty="0" err="1"/>
              <a:t>fuelcells</a:t>
            </a:r>
            <a:r>
              <a:rPr lang="en-US" dirty="0"/>
              <a:t>/types-fuel-cells</a:t>
            </a: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46</a:t>
            </a:fld>
            <a:endParaRPr lang="en-US"/>
          </a:p>
        </p:txBody>
      </p:sp>
    </p:spTree>
    <p:extLst>
      <p:ext uri="{BB962C8B-B14F-4D97-AF65-F5344CB8AC3E}">
        <p14:creationId xmlns:p14="http://schemas.microsoft.com/office/powerpoint/2010/main" val="2233360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www.energy.gov</a:t>
            </a:r>
            <a:r>
              <a:rPr lang="en-US" dirty="0"/>
              <a:t>/</a:t>
            </a:r>
            <a:r>
              <a:rPr lang="en-US" dirty="0" err="1"/>
              <a:t>eere</a:t>
            </a:r>
            <a:r>
              <a:rPr lang="en-US" dirty="0"/>
              <a:t>/</a:t>
            </a:r>
            <a:r>
              <a:rPr lang="en-US" dirty="0" err="1"/>
              <a:t>fuelcells</a:t>
            </a:r>
            <a:r>
              <a:rPr lang="en-US" dirty="0"/>
              <a:t>/comparison-fuel-cell-technologies</a:t>
            </a:r>
          </a:p>
          <a:p>
            <a:endParaRPr lang="en-US" dirty="0"/>
          </a:p>
          <a:p>
            <a:r>
              <a:rPr lang="en-US" sz="1200" b="0" i="0" kern="1200" baseline="300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NREL Composite Data Product 8, "</a:t>
            </a:r>
            <a:r>
              <a:rPr lang="en-US" sz="1200" b="0" i="0" u="none" strike="noStrike" kern="1200" dirty="0">
                <a:solidFill>
                  <a:schemeClr val="tx1"/>
                </a:solidFill>
                <a:effectLst/>
                <a:latin typeface="+mn-lt"/>
                <a:ea typeface="+mn-ea"/>
                <a:cs typeface="+mn-cs"/>
                <a:hlinkClick r:id="rId3" tooltip="Read more about Fuel Cell System Efficiency"/>
              </a:rPr>
              <a:t>Fuel Cell System Efficiency</a:t>
            </a:r>
            <a:r>
              <a:rPr lang="en-US" sz="1200" b="0" i="0" kern="1200" dirty="0">
                <a:solidFill>
                  <a:schemeClr val="tx1"/>
                </a:solidFill>
                <a:effectLst/>
                <a:latin typeface="+mn-lt"/>
                <a:ea typeface="+mn-ea"/>
                <a:cs typeface="+mn-cs"/>
              </a:rPr>
              <a:t>"</a:t>
            </a:r>
            <a:br>
              <a:rPr lang="en-US" dirty="0"/>
            </a:br>
            <a:r>
              <a:rPr lang="en-US" sz="1200" b="0" i="0" kern="1200" baseline="300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Panasonic Headquarters News Release, "</a:t>
            </a:r>
            <a:r>
              <a:rPr lang="en-US" sz="1200" b="0" i="0" u="none" strike="noStrike" kern="1200" dirty="0">
                <a:solidFill>
                  <a:schemeClr val="tx1"/>
                </a:solidFill>
                <a:effectLst/>
                <a:latin typeface="+mn-lt"/>
                <a:ea typeface="+mn-ea"/>
                <a:cs typeface="+mn-cs"/>
                <a:hlinkClick r:id="rId4"/>
              </a:rPr>
              <a:t>Launch of New 'Ene-Farm' Home Fuel Cell Product More Affordable and Easier to Install</a:t>
            </a:r>
            <a:r>
              <a:rPr lang="en-US" sz="1200" b="0" i="0" kern="1200" dirty="0">
                <a:solidFill>
                  <a:schemeClr val="tx1"/>
                </a:solidFill>
                <a:effectLst/>
                <a:latin typeface="+mn-lt"/>
                <a:ea typeface="+mn-ea"/>
                <a:cs typeface="+mn-cs"/>
              </a:rPr>
              <a:t>"</a:t>
            </a:r>
            <a:br>
              <a:rPr lang="en-US" dirty="0"/>
            </a:br>
            <a:r>
              <a:rPr lang="en-US" sz="1200" b="0" i="0" kern="1200" baseline="300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G. Mulder et al., "Market-ready stationary 6 kW generator with alkaline fuel cells," ECS Transactions 12 (2008) 743-758</a:t>
            </a:r>
            <a:br>
              <a:rPr lang="en-US" dirty="0"/>
            </a:br>
            <a:r>
              <a:rPr lang="en-US" sz="1200" b="0" i="0" kern="1200" baseline="300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Doosan </a:t>
            </a:r>
            <a:r>
              <a:rPr lang="en-US" sz="1200" b="0" i="0" kern="1200" dirty="0" err="1">
                <a:solidFill>
                  <a:schemeClr val="tx1"/>
                </a:solidFill>
                <a:effectLst/>
                <a:latin typeface="+mn-lt"/>
                <a:ea typeface="+mn-ea"/>
                <a:cs typeface="+mn-cs"/>
              </a:rPr>
              <a:t>PureCell</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Model 400 Datasheet</a:t>
            </a:r>
            <a:br>
              <a:rPr lang="en-US" dirty="0"/>
            </a:br>
            <a:r>
              <a:rPr lang="en-US" sz="1200" b="0" i="0" kern="1200" baseline="300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FuelCell</a:t>
            </a:r>
            <a:r>
              <a:rPr lang="en-US" sz="1200" b="0" i="0" kern="1200" dirty="0">
                <a:solidFill>
                  <a:schemeClr val="tx1"/>
                </a:solidFill>
                <a:effectLst/>
                <a:latin typeface="+mn-lt"/>
                <a:ea typeface="+mn-ea"/>
                <a:cs typeface="+mn-cs"/>
              </a:rPr>
              <a:t> Energy </a:t>
            </a:r>
            <a:r>
              <a:rPr lang="en-US" sz="1200" b="0" i="0" u="none" strike="noStrike" kern="1200" dirty="0">
                <a:solidFill>
                  <a:schemeClr val="tx1"/>
                </a:solidFill>
                <a:effectLst/>
                <a:latin typeface="+mn-lt"/>
                <a:ea typeface="+mn-ea"/>
                <a:cs typeface="+mn-cs"/>
                <a:hlinkClick r:id="rId6"/>
              </a:rPr>
              <a:t>DFC300 Product Specifications</a:t>
            </a:r>
            <a:br>
              <a:rPr lang="en-US" dirty="0"/>
            </a:br>
            <a:r>
              <a:rPr lang="en-US" sz="1200" b="0" i="0" kern="1200" baseline="30000" dirty="0">
                <a:solidFill>
                  <a:schemeClr val="tx1"/>
                </a:solidFill>
                <a:effectLst/>
                <a:latin typeface="+mn-lt"/>
                <a:ea typeface="+mn-ea"/>
                <a:cs typeface="+mn-cs"/>
              </a:rPr>
              <a:t>f</a:t>
            </a:r>
            <a:r>
              <a:rPr lang="en-US" sz="1200" b="0" i="0" kern="1200" dirty="0">
                <a:solidFill>
                  <a:schemeClr val="tx1"/>
                </a:solidFill>
                <a:effectLst/>
                <a:latin typeface="+mn-lt"/>
                <a:ea typeface="+mn-ea"/>
                <a:cs typeface="+mn-cs"/>
              </a:rPr>
              <a:t> Ceramic Fuel Cells </a:t>
            </a:r>
            <a:r>
              <a:rPr lang="en-US" sz="1200" b="0" i="0" u="none" strike="noStrike" kern="1200" dirty="0">
                <a:solidFill>
                  <a:schemeClr val="tx1"/>
                </a:solidFill>
                <a:effectLst/>
                <a:latin typeface="+mn-lt"/>
                <a:ea typeface="+mn-ea"/>
                <a:cs typeface="+mn-cs"/>
                <a:hlinkClick r:id="rId7"/>
              </a:rPr>
              <a:t>Gennex Product Specifications</a:t>
            </a:r>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47</a:t>
            </a:fld>
            <a:endParaRPr lang="en-US"/>
          </a:p>
        </p:txBody>
      </p:sp>
    </p:spTree>
    <p:extLst>
      <p:ext uri="{BB962C8B-B14F-4D97-AF65-F5344CB8AC3E}">
        <p14:creationId xmlns:p14="http://schemas.microsoft.com/office/powerpoint/2010/main" val="1213104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6A2F7BE5-AB81-ED49-9C16-6E0BA73C66A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B1CE2DAC-8B78-9F47-A11C-948C13A5FCE6}" type="slidenum">
              <a:rPr lang="en-US" altLang="en-US"/>
              <a:pPr/>
              <a:t>50</a:t>
            </a:fld>
            <a:endParaRPr lang="en-US" altLang="en-US"/>
          </a:p>
        </p:txBody>
      </p:sp>
      <p:sp>
        <p:nvSpPr>
          <p:cNvPr id="41986" name="Rectangle 2">
            <a:extLst>
              <a:ext uri="{FF2B5EF4-FFF2-40B4-BE49-F238E27FC236}">
                <a16:creationId xmlns:a16="http://schemas.microsoft.com/office/drawing/2014/main" id="{23B7C3CD-74A7-2346-90A9-432A1AC86345}"/>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5F16B78-2545-2C49-A410-9669C3B3F471}"/>
              </a:ext>
            </a:extLst>
          </p:cNvPr>
          <p:cNvSpPr>
            <a:spLocks noGrp="1" noChangeArrowheads="1"/>
          </p:cNvSpPr>
          <p:nvPr>
            <p:ph type="body" idx="1"/>
          </p:nvPr>
        </p:nvSpPr>
        <p:spPr>
          <a:noFill/>
        </p:spPr>
        <p:txBody>
          <a:bodyPr/>
          <a:lstStyle/>
          <a:p>
            <a:pPr eaLnBrk="1" hangingPunct="1"/>
            <a:r>
              <a:rPr lang="en-US" altLang="en-US" dirty="0"/>
              <a:t>https://</a:t>
            </a:r>
            <a:r>
              <a:rPr lang="en-US" altLang="en-US" dirty="0" err="1"/>
              <a:t>commons.wikimedia.org</a:t>
            </a:r>
            <a:r>
              <a:rPr lang="en-US" altLang="en-US" dirty="0"/>
              <a:t>/wiki/File:GreenMountainWindFarm_Fluvanna_2004.jpg</a:t>
            </a:r>
          </a:p>
          <a:p>
            <a:pPr eaLnBrk="1" hangingPunct="1"/>
            <a:r>
              <a:rPr lang="en-US" altLang="en-US" dirty="0"/>
              <a:t>By David Dixon, CC BY-SA 2.0, https://</a:t>
            </a:r>
            <a:r>
              <a:rPr lang="en-US" altLang="en-US" dirty="0" err="1"/>
              <a:t>commons.wikimedia.org</a:t>
            </a:r>
            <a:r>
              <a:rPr lang="en-US" altLang="en-US" dirty="0"/>
              <a:t>/w/</a:t>
            </a:r>
            <a:r>
              <a:rPr lang="en-US" altLang="en-US" dirty="0" err="1"/>
              <a:t>index.php?curid</a:t>
            </a:r>
            <a:r>
              <a:rPr lang="en-US" altLang="en-US" dirty="0"/>
              <a:t>=30857880</a:t>
            </a:r>
          </a:p>
        </p:txBody>
      </p:sp>
    </p:spTree>
    <p:extLst>
      <p:ext uri="{BB962C8B-B14F-4D97-AF65-F5344CB8AC3E}">
        <p14:creationId xmlns:p14="http://schemas.microsoft.com/office/powerpoint/2010/main" val="1959463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Aesthetic impact:</a:t>
            </a:r>
            <a:r>
              <a:rPr lang="en-US" sz="1200" b="0" i="0" kern="1200" dirty="0">
                <a:solidFill>
                  <a:schemeClr val="tx1"/>
                </a:solidFill>
                <a:effectLst/>
                <a:latin typeface="+mn-lt"/>
                <a:ea typeface="+mn-ea"/>
                <a:cs typeface="+mn-cs"/>
              </a:rPr>
              <a:t> Many people are concerned with the visual effects that wind turbines have on the beautiful scenery of nature. They believe that giant wind turbines distract viewers from the beautiful surroundings. Fig. 2 shows just how big wind turbines can be.</a:t>
            </a:r>
          </a:p>
          <a:p>
            <a:r>
              <a:rPr lang="en-US" sz="1200" b="1" i="0" kern="1200" dirty="0">
                <a:solidFill>
                  <a:schemeClr val="tx1"/>
                </a:solidFill>
                <a:effectLst/>
                <a:latin typeface="+mn-lt"/>
                <a:ea typeface="+mn-ea"/>
                <a:cs typeface="+mn-cs"/>
              </a:rPr>
              <a:t>Wildlife:</a:t>
            </a:r>
            <a:r>
              <a:rPr lang="en-US" sz="1200" b="0" i="0" kern="1200" dirty="0">
                <a:solidFill>
                  <a:schemeClr val="tx1"/>
                </a:solidFill>
                <a:effectLst/>
                <a:latin typeface="+mn-lt"/>
                <a:ea typeface="+mn-ea"/>
                <a:cs typeface="+mn-cs"/>
              </a:rPr>
              <a:t> Wind turbines may be dangerous to flying animals. Many birds and bats have been killed by flying into the rotors. Experts are now conducting research to learn more about the effects that wind turbines have on marine habitats.</a:t>
            </a:r>
          </a:p>
          <a:p>
            <a:r>
              <a:rPr lang="en-US" sz="1200" b="1" i="0" kern="1200" dirty="0">
                <a:solidFill>
                  <a:schemeClr val="tx1"/>
                </a:solidFill>
                <a:effectLst/>
                <a:latin typeface="+mn-lt"/>
                <a:ea typeface="+mn-ea"/>
                <a:cs typeface="+mn-cs"/>
              </a:rPr>
              <a:t>Remoteness of location:</a:t>
            </a:r>
            <a:r>
              <a:rPr lang="en-US" sz="1200" b="0" i="0" kern="1200" dirty="0">
                <a:solidFill>
                  <a:schemeClr val="tx1"/>
                </a:solidFill>
                <a:effectLst/>
                <a:latin typeface="+mn-lt"/>
                <a:ea typeface="+mn-ea"/>
                <a:cs typeface="+mn-cs"/>
              </a:rPr>
              <a:t> Although this may be an advantage (placing wind turbines in desolate areas, far away from people), it may also be a disadvantage. The cost of travel and maintenance on the turbines increases and is time consuming. Offshore wind turbines require boats and can be dangerous to manage.</a:t>
            </a:r>
          </a:p>
          <a:p>
            <a:r>
              <a:rPr lang="en-US" sz="1200" b="1" i="0" kern="1200" dirty="0">
                <a:solidFill>
                  <a:schemeClr val="tx1"/>
                </a:solidFill>
                <a:effectLst/>
                <a:latin typeface="+mn-lt"/>
                <a:ea typeface="+mn-ea"/>
                <a:cs typeface="+mn-cs"/>
              </a:rPr>
              <a:t>Noise:</a:t>
            </a:r>
            <a:r>
              <a:rPr lang="en-US" sz="1200" b="0" i="0" kern="1200" dirty="0">
                <a:solidFill>
                  <a:schemeClr val="tx1"/>
                </a:solidFill>
                <a:effectLst/>
                <a:latin typeface="+mn-lt"/>
                <a:ea typeface="+mn-ea"/>
                <a:cs typeface="+mn-cs"/>
              </a:rPr>
              <a:t> Some wind turbines tend to generate a lot of noise which can be unpleasant</a:t>
            </a:r>
          </a:p>
          <a:p>
            <a:r>
              <a:rPr lang="en-US" sz="1200" b="1" i="0" kern="1200" dirty="0">
                <a:solidFill>
                  <a:schemeClr val="tx1"/>
                </a:solidFill>
                <a:effectLst/>
                <a:latin typeface="+mn-lt"/>
                <a:ea typeface="+mn-ea"/>
                <a:cs typeface="+mn-cs"/>
              </a:rPr>
              <a:t>Safety at Sea:</a:t>
            </a:r>
            <a:r>
              <a:rPr lang="en-US" sz="1200" b="0" i="0" kern="1200" dirty="0">
                <a:solidFill>
                  <a:schemeClr val="tx1"/>
                </a:solidFill>
                <a:effectLst/>
                <a:latin typeface="+mn-lt"/>
                <a:ea typeface="+mn-ea"/>
                <a:cs typeface="+mn-cs"/>
              </a:rPr>
              <a:t> In the darkness/at night it may be difficult for incoming boats to see wind turbines thus leading to collisions.</a:t>
            </a: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51</a:t>
            </a:fld>
            <a:endParaRPr lang="en-US"/>
          </a:p>
        </p:txBody>
      </p:sp>
    </p:spTree>
    <p:extLst>
      <p:ext uri="{BB962C8B-B14F-4D97-AF65-F5344CB8AC3E}">
        <p14:creationId xmlns:p14="http://schemas.microsoft.com/office/powerpoint/2010/main" val="2516749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File:Eco_Wave_Power_Technology.png</a:t>
            </a:r>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52</a:t>
            </a:fld>
            <a:endParaRPr lang="en-US"/>
          </a:p>
        </p:txBody>
      </p:sp>
    </p:spTree>
    <p:extLst>
      <p:ext uri="{BB962C8B-B14F-4D97-AF65-F5344CB8AC3E}">
        <p14:creationId xmlns:p14="http://schemas.microsoft.com/office/powerpoint/2010/main" val="384016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Renewable</a:t>
            </a:r>
            <a:r>
              <a:rPr lang="en-US" sz="1200" b="0" i="0" kern="1200" dirty="0">
                <a:solidFill>
                  <a:schemeClr val="tx1"/>
                </a:solidFill>
                <a:effectLst/>
                <a:latin typeface="+mn-lt"/>
                <a:ea typeface="+mn-ea"/>
                <a:cs typeface="+mn-cs"/>
              </a:rPr>
              <a:t>: The best thing about wave energy is that it will never run out. There will always be waves crashing upon the shores of nations, near the populated coastal regions. The waves flow back from the shore, but they always return. Unlike fossil fuels, which are running out, in some places in the world, just as quickly as people can discover them. Unlike ethanol, a corn product, waves are not limited by a season. They require no input from man to make their power, and they can always be counted on.</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Abundant and Widely Available</a:t>
            </a:r>
            <a:r>
              <a:rPr lang="en-US" sz="1200" b="0" i="0" kern="1200" dirty="0">
                <a:solidFill>
                  <a:schemeClr val="tx1"/>
                </a:solidFill>
                <a:effectLst/>
                <a:latin typeface="+mn-lt"/>
                <a:ea typeface="+mn-ea"/>
                <a:cs typeface="+mn-cs"/>
              </a:rPr>
              <a:t> :Another benefit to using this energy is its nearness to places that can use it. Lots of big cities and harbors are next to the ocean and can harness the power of the waves for their use. Coastal cities tend to be well-populated, so lots of people can get use from wave energy plants.</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Variety of Ways To Harness</a:t>
            </a:r>
            <a:r>
              <a:rPr lang="en-US" sz="1200" b="0" i="0" kern="1200" dirty="0">
                <a:solidFill>
                  <a:schemeClr val="tx1"/>
                </a:solidFill>
                <a:effectLst/>
                <a:latin typeface="+mn-lt"/>
                <a:ea typeface="+mn-ea"/>
                <a:cs typeface="+mn-cs"/>
              </a:rPr>
              <a:t> : A final benefit is that there are a variety of ways to gather it. Current gathering methods range from installed power plant with hydro turbines to seafaring vessels equipped with massive structures that are laid into the sea to gather the wave energy.</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Easily Predictable</a:t>
            </a:r>
            <a:r>
              <a:rPr lang="en-US" sz="1200" b="0" i="0" kern="1200" dirty="0">
                <a:solidFill>
                  <a:schemeClr val="tx1"/>
                </a:solidFill>
                <a:effectLst/>
                <a:latin typeface="+mn-lt"/>
                <a:ea typeface="+mn-ea"/>
                <a:cs typeface="+mn-cs"/>
              </a:rPr>
              <a:t> : The biggest advantages of wave power as against most of the other alternative energy sources is that it is easily predictable and can be used to calculate the amount that it can produce. The wave energy is consistent and proves much better than other sources which are dependent on wind or sun exposure.</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 Damage to Land</a:t>
            </a:r>
            <a:r>
              <a:rPr lang="en-US" sz="1200" b="0" i="0" kern="1200" dirty="0">
                <a:solidFill>
                  <a:schemeClr val="tx1"/>
                </a:solidFill>
                <a:effectLst/>
                <a:latin typeface="+mn-lt"/>
                <a:ea typeface="+mn-ea"/>
                <a:cs typeface="+mn-cs"/>
              </a:rPr>
              <a:t> : Unlike fossil fuels which cause massive damage to land as they can leave large holes while extracting energy from them , wave power does not cause any damage to earth. It is safe, clean and one of the preferred method to extract energy from ocean.</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Suitable to Certain Locations</a:t>
            </a:r>
            <a:r>
              <a:rPr lang="en-US" sz="1200" b="0" i="0" kern="1200" dirty="0">
                <a:solidFill>
                  <a:schemeClr val="tx1"/>
                </a:solidFill>
                <a:effectLst/>
                <a:latin typeface="+mn-lt"/>
                <a:ea typeface="+mn-ea"/>
                <a:cs typeface="+mn-cs"/>
              </a:rPr>
              <a:t> : The biggest disadvantage to getting your energy from the waves is location. Only power plants and towns near the ocean will benefit directly from it. Because of its source, wave energy is not a viable power source for everyone. Landlocked nations and cities far from the sea have to find alternate sources of power, so wave energy is not the clean energy solution for everyone.</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Effect on marine Ecosystem</a:t>
            </a:r>
            <a:r>
              <a:rPr lang="en-US" sz="1200" b="0" i="0" kern="1200" dirty="0">
                <a:solidFill>
                  <a:schemeClr val="tx1"/>
                </a:solidFill>
                <a:effectLst/>
                <a:latin typeface="+mn-lt"/>
                <a:ea typeface="+mn-ea"/>
                <a:cs typeface="+mn-cs"/>
              </a:rPr>
              <a:t> : As clean as wave energy is, it still creates hazards for some of the creatures near it. Large machines have to be put near and in the water to gather energy from the waves. These machines disturb the seafloor, change the habitat of near-shore creatures (like crabs and starfish) and create noise that disturbs the sea life around them. There is also a danger of toxic chemicals that are used on wave energy platforms spilling and polluting the water near them.</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Source of Disturbance for Private and Commercial Vessels</a:t>
            </a:r>
            <a:r>
              <a:rPr lang="en-US" sz="1200" b="0" i="0" kern="1200" dirty="0">
                <a:solidFill>
                  <a:schemeClr val="tx1"/>
                </a:solidFill>
                <a:effectLst/>
                <a:latin typeface="+mn-lt"/>
                <a:ea typeface="+mn-ea"/>
                <a:cs typeface="+mn-cs"/>
              </a:rPr>
              <a:t> : Another downside is that it disturbs commercial and private vessels. Power plants that gather wave energy have to be placed by the coastline to do their job, and they have to be near cities and other populated areas to be of much use to anybody. But these are places that are major thoroughfares for cargo ships, cruise ships, recreational vehicles and beach goers. All of these people and vessels will be disrupted by the installation of a wave energy gathering source. This means that government officials and private companies that want to invest in wave energy sources have to take into account and consider the needs of those they may be disturbing.</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Weak Performance in Rough Weather</a:t>
            </a:r>
            <a:r>
              <a:rPr lang="en-US" sz="1200" b="0" i="0" kern="1200" dirty="0">
                <a:solidFill>
                  <a:schemeClr val="tx1"/>
                </a:solidFill>
                <a:effectLst/>
                <a:latin typeface="+mn-lt"/>
                <a:ea typeface="+mn-ea"/>
                <a:cs typeface="+mn-cs"/>
              </a:rPr>
              <a:t> : The performance of wave power drops significantly during rough weather. They must withstand rough weather.</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Noise and Visual pollution</a:t>
            </a:r>
            <a:r>
              <a:rPr lang="en-US" sz="1200" b="0" i="0" kern="1200" dirty="0">
                <a:solidFill>
                  <a:schemeClr val="tx1"/>
                </a:solidFill>
                <a:effectLst/>
                <a:latin typeface="+mn-lt"/>
                <a:ea typeface="+mn-ea"/>
                <a:cs typeface="+mn-cs"/>
              </a:rPr>
              <a:t> : Wave energy generators may be unpleasant for some who live close to coastal regions. They look like large machines working in the middle of the ocean and destroy the beauty of the ocean. They also generate noise pollution but the noise is often covered by the noise of waves which is much more than that of wave generators.</a:t>
            </a:r>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53</a:t>
            </a:fld>
            <a:endParaRPr lang="en-US"/>
          </a:p>
        </p:txBody>
      </p:sp>
    </p:spTree>
    <p:extLst>
      <p:ext uri="{BB962C8B-B14F-4D97-AF65-F5344CB8AC3E}">
        <p14:creationId xmlns:p14="http://schemas.microsoft.com/office/powerpoint/2010/main" val="3643939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lumMod val="50000"/>
                  </a:schemeClr>
                </a:solidFill>
              </a:rPr>
              <a:t>Source:https</a:t>
            </a:r>
            <a:r>
              <a:rPr lang="en-US" sz="1200" dirty="0">
                <a:solidFill>
                  <a:schemeClr val="bg1">
                    <a:lumMod val="50000"/>
                  </a:schemeClr>
                </a:solidFill>
              </a:rPr>
              <a:t>://</a:t>
            </a:r>
            <a:r>
              <a:rPr lang="en-US" sz="1200" dirty="0" err="1">
                <a:solidFill>
                  <a:schemeClr val="bg1">
                    <a:lumMod val="50000"/>
                  </a:schemeClr>
                </a:solidFill>
              </a:rPr>
              <a:t>commons.wikimedia.org</a:t>
            </a:r>
            <a:r>
              <a:rPr lang="en-US" sz="1200" dirty="0">
                <a:solidFill>
                  <a:schemeClr val="bg1">
                    <a:lumMod val="50000"/>
                  </a:schemeClr>
                </a:solidFill>
              </a:rPr>
              <a:t>/wiki/</a:t>
            </a:r>
            <a:r>
              <a:rPr lang="en-US" sz="1200" dirty="0" err="1">
                <a:solidFill>
                  <a:schemeClr val="bg1">
                    <a:lumMod val="50000"/>
                  </a:schemeClr>
                </a:solidFill>
              </a:rPr>
              <a:t>File:Hydroelectric_dam.svg</a:t>
            </a:r>
            <a:endParaRPr lang="en-US" sz="1200" dirty="0">
              <a:solidFill>
                <a:schemeClr val="bg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54</a:t>
            </a:fld>
            <a:endParaRPr lang="en-US"/>
          </a:p>
        </p:txBody>
      </p:sp>
    </p:spTree>
    <p:extLst>
      <p:ext uri="{BB962C8B-B14F-4D97-AF65-F5344CB8AC3E}">
        <p14:creationId xmlns:p14="http://schemas.microsoft.com/office/powerpoint/2010/main" val="2265897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6D897F2-1295-C144-B116-AF581F5C0233}"/>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41FD8F5-9D8E-0447-9AA6-39D3791C9FD9}" type="slidenum">
              <a:rPr lang="en-US" altLang="en-US"/>
              <a:pPr/>
              <a:t>56</a:t>
            </a:fld>
            <a:endParaRPr lang="en-US" altLang="en-US"/>
          </a:p>
        </p:txBody>
      </p:sp>
      <p:sp>
        <p:nvSpPr>
          <p:cNvPr id="48130" name="Rectangle 2">
            <a:extLst>
              <a:ext uri="{FF2B5EF4-FFF2-40B4-BE49-F238E27FC236}">
                <a16:creationId xmlns:a16="http://schemas.microsoft.com/office/drawing/2014/main" id="{28DA23C2-6418-B84F-8CE6-1960767207F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AACED64-8B7C-C749-8926-0D846FA690D9}"/>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70722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61AAD06A-FB33-DA4F-B938-8F2C9FF1FC18}"/>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5B73E18A-8E09-DD4A-96DF-37A9DFF5D8FD}" type="slidenum">
              <a:rPr lang="en-US" altLang="en-US"/>
              <a:pPr/>
              <a:t>57</a:t>
            </a:fld>
            <a:endParaRPr lang="en-US" altLang="en-US"/>
          </a:p>
        </p:txBody>
      </p:sp>
      <p:sp>
        <p:nvSpPr>
          <p:cNvPr id="50178" name="Rectangle 2">
            <a:extLst>
              <a:ext uri="{FF2B5EF4-FFF2-40B4-BE49-F238E27FC236}">
                <a16:creationId xmlns:a16="http://schemas.microsoft.com/office/drawing/2014/main" id="{7918E5A9-1D53-7640-82F5-2D57A10609C1}"/>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406CA7F6-B546-DC41-BB89-728E4F72006B}"/>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86453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56D57A7-6179-394E-8616-EB096AE0690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A37BFEF6-CA8E-D149-8145-60D86A43B0D9}" type="slidenum">
              <a:rPr lang="en-US" altLang="en-US"/>
              <a:pPr/>
              <a:t>58</a:t>
            </a:fld>
            <a:endParaRPr lang="en-US" altLang="en-US"/>
          </a:p>
        </p:txBody>
      </p:sp>
      <p:sp>
        <p:nvSpPr>
          <p:cNvPr id="52226" name="Rectangle 2">
            <a:extLst>
              <a:ext uri="{FF2B5EF4-FFF2-40B4-BE49-F238E27FC236}">
                <a16:creationId xmlns:a16="http://schemas.microsoft.com/office/drawing/2014/main" id="{59046024-2155-9240-AAA9-9E8DA8B16CFD}"/>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CAC1A82D-9396-5C4F-B938-21A20115B1F1}"/>
              </a:ext>
            </a:extLst>
          </p:cNvPr>
          <p:cNvSpPr>
            <a:spLocks noGrp="1" noChangeArrowheads="1"/>
          </p:cNvSpPr>
          <p:nvPr>
            <p:ph type="body" idx="1"/>
          </p:nvPr>
        </p:nvSpPr>
        <p:spPr>
          <a:noFill/>
        </p:spPr>
        <p:txBody>
          <a:bodyPr/>
          <a:lstStyle/>
          <a:p>
            <a:pPr eaLnBrk="1" hangingPunct="1"/>
            <a:r>
              <a:rPr lang="en-US" altLang="en-US" dirty="0"/>
              <a:t>Image Source: https://</a:t>
            </a:r>
            <a:r>
              <a:rPr lang="en-US" altLang="en-US" dirty="0" err="1"/>
              <a:t>commons.wikimedia.org</a:t>
            </a:r>
            <a:r>
              <a:rPr lang="en-US" altLang="en-US" dirty="0"/>
              <a:t>/wiki/File:Overall_mass_balance_of_a_distillation_column_for_separation_of_a_binary_feed_in_its_components_v01.svg</a:t>
            </a:r>
          </a:p>
        </p:txBody>
      </p:sp>
    </p:spTree>
    <p:extLst>
      <p:ext uri="{BB962C8B-B14F-4D97-AF65-F5344CB8AC3E}">
        <p14:creationId xmlns:p14="http://schemas.microsoft.com/office/powerpoint/2010/main" val="311108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094C6DCE-5E60-6748-8CE8-89BAE8D165D8}"/>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9EBBD85-63AA-E547-AA16-78AF5A56919B}" type="slidenum">
              <a:rPr lang="en-US" altLang="en-US"/>
              <a:pPr/>
              <a:t>5</a:t>
            </a:fld>
            <a:endParaRPr lang="en-US" altLang="en-US"/>
          </a:p>
        </p:txBody>
      </p:sp>
      <p:sp>
        <p:nvSpPr>
          <p:cNvPr id="9218" name="Rectangle 2">
            <a:extLst>
              <a:ext uri="{FF2B5EF4-FFF2-40B4-BE49-F238E27FC236}">
                <a16:creationId xmlns:a16="http://schemas.microsoft.com/office/drawing/2014/main" id="{9DDCB7E5-9414-324F-86AF-C111FDA359E2}"/>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168D2459-F193-0548-8B27-CC1EC568A2D8}"/>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611744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0B68FDF3-194F-AC41-954E-A34B760B818E}"/>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EE89DA35-94C8-7749-8737-034F9B940C0A}" type="slidenum">
              <a:rPr lang="en-US" altLang="en-US"/>
              <a:pPr/>
              <a:t>59</a:t>
            </a:fld>
            <a:endParaRPr lang="en-US" altLang="en-US"/>
          </a:p>
        </p:txBody>
      </p:sp>
      <p:sp>
        <p:nvSpPr>
          <p:cNvPr id="54274" name="Rectangle 2">
            <a:extLst>
              <a:ext uri="{FF2B5EF4-FFF2-40B4-BE49-F238E27FC236}">
                <a16:creationId xmlns:a16="http://schemas.microsoft.com/office/drawing/2014/main" id="{42C6A692-C15F-7F49-8721-FEB47844BF6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5437FBA0-D7DD-EA47-9947-A6BB8988D41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21605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36FE5414-AFE8-1744-85DF-0146F8CBEC6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8BA3B99-9236-E445-B5D1-212B077C9D5C}" type="slidenum">
              <a:rPr lang="en-US" altLang="en-US"/>
              <a:pPr/>
              <a:t>60</a:t>
            </a:fld>
            <a:endParaRPr lang="en-US" altLang="en-US"/>
          </a:p>
        </p:txBody>
      </p:sp>
      <p:sp>
        <p:nvSpPr>
          <p:cNvPr id="56322" name="Rectangle 2">
            <a:extLst>
              <a:ext uri="{FF2B5EF4-FFF2-40B4-BE49-F238E27FC236}">
                <a16:creationId xmlns:a16="http://schemas.microsoft.com/office/drawing/2014/main" id="{980FCCCB-6D45-1C4F-B665-363829BCF1AC}"/>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4A74EAE3-85AC-5641-9E5A-F5CBDAE3F32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93160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AAC5D311-39BA-794F-B20E-E175D92E56F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E7865952-C85E-0E4A-806A-85B007D7C8FA}" type="slidenum">
              <a:rPr lang="en-US" altLang="en-US"/>
              <a:pPr/>
              <a:t>61</a:t>
            </a:fld>
            <a:endParaRPr lang="en-US" altLang="en-US"/>
          </a:p>
        </p:txBody>
      </p:sp>
      <p:sp>
        <p:nvSpPr>
          <p:cNvPr id="58370" name="Rectangle 2">
            <a:extLst>
              <a:ext uri="{FF2B5EF4-FFF2-40B4-BE49-F238E27FC236}">
                <a16:creationId xmlns:a16="http://schemas.microsoft.com/office/drawing/2014/main" id="{1B0803D8-0D38-B74B-BF3E-42222B502959}"/>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B77C6843-6F09-104B-A1E0-867C99C8CC3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38484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D180916C-C732-374B-88DD-3EE1980905AC}"/>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08934D5B-0535-2841-B5B1-1F701CCD3BDB}" type="slidenum">
              <a:rPr lang="en-US" altLang="en-US"/>
              <a:pPr/>
              <a:t>62</a:t>
            </a:fld>
            <a:endParaRPr lang="en-US" altLang="en-US"/>
          </a:p>
        </p:txBody>
      </p:sp>
      <p:sp>
        <p:nvSpPr>
          <p:cNvPr id="62466" name="Rectangle 2">
            <a:extLst>
              <a:ext uri="{FF2B5EF4-FFF2-40B4-BE49-F238E27FC236}">
                <a16:creationId xmlns:a16="http://schemas.microsoft.com/office/drawing/2014/main" id="{8B669907-786C-3343-9ED5-FB46A9CEC84C}"/>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8C2BE21-D610-C245-AD76-6F2856F4CCB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440606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DED3CAC5-76EF-6A46-9816-9A21D244FEA6}"/>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D1CE9BB2-9F8D-AF4C-803F-19A00B382C53}" type="slidenum">
              <a:rPr lang="en-US" altLang="en-US"/>
              <a:pPr/>
              <a:t>63</a:t>
            </a:fld>
            <a:endParaRPr lang="en-US" altLang="en-US"/>
          </a:p>
        </p:txBody>
      </p:sp>
      <p:sp>
        <p:nvSpPr>
          <p:cNvPr id="64514" name="Rectangle 2">
            <a:extLst>
              <a:ext uri="{FF2B5EF4-FFF2-40B4-BE49-F238E27FC236}">
                <a16:creationId xmlns:a16="http://schemas.microsoft.com/office/drawing/2014/main" id="{962098F4-F697-794B-B4A4-FAAEFDD6DDDD}"/>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923DCF7-96BC-884D-B51D-644A618CE76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82494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E6835C61-BDC7-4D43-AAE5-C1432223C9C3}"/>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274DEBB6-17A6-AF47-85F5-B5D63784622F}" type="slidenum">
              <a:rPr lang="en-US" altLang="en-US"/>
              <a:pPr/>
              <a:t>64</a:t>
            </a:fld>
            <a:endParaRPr lang="en-US" altLang="en-US"/>
          </a:p>
        </p:txBody>
      </p:sp>
      <p:sp>
        <p:nvSpPr>
          <p:cNvPr id="68610" name="Rectangle 2">
            <a:extLst>
              <a:ext uri="{FF2B5EF4-FFF2-40B4-BE49-F238E27FC236}">
                <a16:creationId xmlns:a16="http://schemas.microsoft.com/office/drawing/2014/main" id="{4A8B7843-A121-6049-992E-6A95DA1930C2}"/>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02784085-BE70-8D4A-931C-799856BEEC1F}"/>
              </a:ext>
            </a:extLst>
          </p:cNvPr>
          <p:cNvSpPr>
            <a:spLocks noGrp="1" noChangeArrowheads="1"/>
          </p:cNvSpPr>
          <p:nvPr>
            <p:ph type="body" idx="1"/>
          </p:nvPr>
        </p:nvSpPr>
        <p:spPr>
          <a:noFill/>
        </p:spPr>
        <p:txBody>
          <a:bodyPr/>
          <a:lstStyle/>
          <a:p>
            <a:pPr eaLnBrk="1" hangingPunct="1"/>
            <a:r>
              <a:rPr lang="en-US" altLang="en-US" dirty="0"/>
              <a:t>Image Source: http://</a:t>
            </a:r>
            <a:r>
              <a:rPr lang="en-US" altLang="en-US" dirty="0" err="1"/>
              <a:t>cem.com</a:t>
            </a:r>
            <a:r>
              <a:rPr lang="en-US" altLang="en-US" dirty="0"/>
              <a:t>/</a:t>
            </a:r>
            <a:r>
              <a:rPr lang="en-US" altLang="en-US" dirty="0" err="1"/>
              <a:t>en</a:t>
            </a:r>
            <a:r>
              <a:rPr lang="en-US" altLang="en-US" dirty="0"/>
              <a:t>/discover-</a:t>
            </a:r>
            <a:r>
              <a:rPr lang="en-US" altLang="en-US" dirty="0" err="1"/>
              <a:t>sp</a:t>
            </a:r>
            <a:r>
              <a:rPr lang="en-US" altLang="en-US" dirty="0"/>
              <a:t>/</a:t>
            </a:r>
          </a:p>
        </p:txBody>
      </p:sp>
    </p:spTree>
    <p:extLst>
      <p:ext uri="{BB962C8B-B14F-4D97-AF65-F5344CB8AC3E}">
        <p14:creationId xmlns:p14="http://schemas.microsoft.com/office/powerpoint/2010/main" val="2266086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6029B1ED-B24F-5545-BC41-629B21C89164}"/>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0B2FA13-4C28-C646-9010-2C13088E73D4}" type="slidenum">
              <a:rPr lang="en-US" altLang="en-US"/>
              <a:pPr/>
              <a:t>65</a:t>
            </a:fld>
            <a:endParaRPr lang="en-US" altLang="en-US"/>
          </a:p>
        </p:txBody>
      </p:sp>
      <p:sp>
        <p:nvSpPr>
          <p:cNvPr id="70658" name="Rectangle 2">
            <a:extLst>
              <a:ext uri="{FF2B5EF4-FFF2-40B4-BE49-F238E27FC236}">
                <a16:creationId xmlns:a16="http://schemas.microsoft.com/office/drawing/2014/main" id="{B4160A9E-5B3D-2B4F-BB4C-A0FB8E6CBCC1}"/>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679D7864-2E11-0D45-9220-292E3F54A5E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80638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72C60E3E-866F-DD4F-A027-E3877C303FC9}"/>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AF279B4-9F47-584C-860F-0FE078AF8470}" type="slidenum">
              <a:rPr lang="en-US" altLang="en-US"/>
              <a:pPr/>
              <a:t>66</a:t>
            </a:fld>
            <a:endParaRPr lang="en-US" altLang="en-US"/>
          </a:p>
        </p:txBody>
      </p:sp>
      <p:sp>
        <p:nvSpPr>
          <p:cNvPr id="72706" name="Rectangle 2">
            <a:extLst>
              <a:ext uri="{FF2B5EF4-FFF2-40B4-BE49-F238E27FC236}">
                <a16:creationId xmlns:a16="http://schemas.microsoft.com/office/drawing/2014/main" id="{84A99692-F9CD-BC43-998D-76443B507ED1}"/>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14CFE5A5-C816-9E46-BF2D-52E0D24B7D87}"/>
              </a:ext>
            </a:extLst>
          </p:cNvPr>
          <p:cNvSpPr>
            <a:spLocks noGrp="1" noChangeArrowheads="1"/>
          </p:cNvSpPr>
          <p:nvPr>
            <p:ph type="body" idx="1"/>
          </p:nvPr>
        </p:nvSpPr>
        <p:spPr>
          <a:noFill/>
        </p:spPr>
        <p:txBody>
          <a:bodyPr/>
          <a:lstStyle/>
          <a:p>
            <a:pPr eaLnBrk="1" hangingPunct="1"/>
            <a:r>
              <a:rPr lang="en-US" altLang="en-US" dirty="0"/>
              <a:t>For more information about microwave synthesis: https://</a:t>
            </a:r>
            <a:r>
              <a:rPr lang="en-US" altLang="en-US" dirty="0" err="1"/>
              <a:t>pubs.rsc.org</a:t>
            </a:r>
            <a:r>
              <a:rPr lang="en-US" altLang="en-US" dirty="0"/>
              <a:t>/</a:t>
            </a:r>
            <a:r>
              <a:rPr lang="en-US" altLang="en-US" dirty="0" err="1"/>
              <a:t>en</a:t>
            </a:r>
            <a:r>
              <a:rPr lang="en-US" altLang="en-US" dirty="0"/>
              <a:t>/content/</a:t>
            </a:r>
            <a:r>
              <a:rPr lang="en-US" altLang="en-US" dirty="0" err="1"/>
              <a:t>articlehtml</a:t>
            </a:r>
            <a:r>
              <a:rPr lang="en-US" altLang="en-US" dirty="0"/>
              <a:t>/2004/</a:t>
            </a:r>
            <a:r>
              <a:rPr lang="en-US" altLang="en-US" dirty="0" err="1"/>
              <a:t>gc</a:t>
            </a:r>
            <a:r>
              <a:rPr lang="en-US" altLang="en-US" dirty="0"/>
              <a:t>/b310502d - </a:t>
            </a:r>
            <a:r>
              <a:rPr lang="en-US" dirty="0"/>
              <a:t>DOI: </a:t>
            </a:r>
            <a:r>
              <a:rPr lang="en-US" dirty="0">
                <a:hlinkClick r:id="rId3" tooltip="Link to landing page via DOI"/>
              </a:rPr>
              <a:t>10.1039/B310502D</a:t>
            </a:r>
            <a:r>
              <a:rPr lang="en-US" dirty="0"/>
              <a:t> (Critical Review) </a:t>
            </a:r>
            <a:r>
              <a:rPr lang="en-US" dirty="0" err="1"/>
              <a:t>Nuchter</a:t>
            </a:r>
            <a:r>
              <a:rPr lang="en-US" dirty="0"/>
              <a:t>, M., </a:t>
            </a:r>
            <a:r>
              <a:rPr lang="en-US" dirty="0" err="1"/>
              <a:t>Ondruschka</a:t>
            </a:r>
            <a:r>
              <a:rPr lang="en-US" dirty="0"/>
              <a:t>, B., </a:t>
            </a:r>
            <a:r>
              <a:rPr lang="en-US" dirty="0" err="1"/>
              <a:t>Bonrath</a:t>
            </a:r>
            <a:r>
              <a:rPr lang="en-US" dirty="0"/>
              <a:t>, W., Gum, A., </a:t>
            </a:r>
            <a:r>
              <a:rPr lang="en-US" dirty="0">
                <a:hlinkClick r:id="rId4" tooltip="Link to journal home page"/>
              </a:rPr>
              <a:t>Green Chem.</a:t>
            </a:r>
            <a:r>
              <a:rPr lang="en-US" dirty="0"/>
              <a:t>, 2004, </a:t>
            </a:r>
            <a:r>
              <a:rPr lang="en-US" b="1" dirty="0"/>
              <a:t>6</a:t>
            </a:r>
            <a:r>
              <a:rPr lang="en-US" dirty="0"/>
              <a:t>, 128-141</a:t>
            </a:r>
          </a:p>
          <a:p>
            <a:pPr eaLnBrk="1" hangingPunct="1"/>
            <a:endParaRPr lang="en-US" altLang="en-US" dirty="0"/>
          </a:p>
          <a:p>
            <a:pPr eaLnBrk="1" hangingPunct="1"/>
            <a:r>
              <a:rPr lang="en-US" dirty="0"/>
              <a:t>The reaction of </a:t>
            </a:r>
            <a:r>
              <a:rPr lang="en-US" dirty="0">
                <a:hlinkClick r:id="rId5" tooltip="Chemspider Compound link for:fumaric acid diethyl ester"/>
              </a:rPr>
              <a:t>fumaric acid diethyl ester</a:t>
            </a:r>
            <a:r>
              <a:rPr lang="en-US" dirty="0"/>
              <a:t> with </a:t>
            </a:r>
            <a:r>
              <a:rPr lang="en-US" dirty="0">
                <a:hlinkClick r:id="rId6" tooltip="Chemspider Compound link for:anthracene"/>
              </a:rPr>
              <a:t>anthracene</a:t>
            </a:r>
            <a:r>
              <a:rPr lang="en-US" dirty="0"/>
              <a:t> to the respective Diels–Alder adduct is a well-investigated</a:t>
            </a:r>
            <a:r>
              <a:rPr lang="en-US" baseline="30000" dirty="0">
                <a:hlinkClick r:id="rId7" tooltip="S. Caddick, Tetrahedron, 1995, 51, 10403 "/>
              </a:rPr>
              <a:t>1e</a:t>
            </a:r>
            <a:r>
              <a:rPr lang="en-US" dirty="0"/>
              <a:t> and comparatively simple reaction. It proceeds in high yield under conventional conditions in the presence of equimolar amounts of anhydrous </a:t>
            </a:r>
            <a:r>
              <a:rPr lang="en-US" dirty="0">
                <a:hlinkClick r:id="rId8" tooltip="Chemspider Compound link for:aluminium chloride"/>
              </a:rPr>
              <a:t>aluminium chloride</a:t>
            </a:r>
            <a:r>
              <a:rPr lang="en-US" dirty="0"/>
              <a:t> as an activator. </a:t>
            </a:r>
            <a:r>
              <a:rPr lang="en-US" baseline="30000" dirty="0">
                <a:hlinkClick r:id="rId9" tooltip="Select to navigate to references"/>
              </a:rPr>
              <a:t>51</a:t>
            </a:r>
            <a:r>
              <a:rPr lang="en-US" dirty="0"/>
              <a:t> If no activator is used, heating for several days in </a:t>
            </a:r>
            <a:r>
              <a:rPr lang="en-US" dirty="0">
                <a:hlinkClick r:id="rId10" tooltip="Chemspider Compound link for:dioxane"/>
              </a:rPr>
              <a:t>dioxane</a:t>
            </a:r>
            <a:r>
              <a:rPr lang="en-US" dirty="0"/>
              <a:t> or for several hours in </a:t>
            </a:r>
            <a:r>
              <a:rPr lang="en-US" dirty="0">
                <a:hlinkClick r:id="rId11" tooltip="Chemspider Compound link for:p-xylene"/>
              </a:rPr>
              <a:t>p-xylene</a:t>
            </a:r>
            <a:r>
              <a:rPr lang="en-US" dirty="0"/>
              <a:t> is required to achieve high yields.</a:t>
            </a:r>
            <a:r>
              <a:rPr lang="en-US" baseline="30000" dirty="0">
                <a:hlinkClick r:id="rId12" tooltip="W. E. Bachmann and L. B. Scott, J. Am. Chem. Soc., 1948, 70, 1458 ."/>
              </a:rPr>
              <a:t>52</a:t>
            </a:r>
            <a:endParaRPr lang="en-US" baseline="30000" dirty="0"/>
          </a:p>
          <a:p>
            <a:pPr eaLnBrk="1" hangingPunct="1"/>
            <a:endParaRPr lang="en-US" altLang="en-US" baseline="30000" dirty="0"/>
          </a:p>
          <a:p>
            <a:pPr eaLnBrk="1" hangingPunct="1"/>
            <a:r>
              <a:rPr lang="en-US" dirty="0"/>
              <a:t>S. Caddick, Tetrahedron, 1995, 51, 10403</a:t>
            </a:r>
            <a:endParaRPr lang="en-US" altLang="en-US" dirty="0"/>
          </a:p>
        </p:txBody>
      </p:sp>
    </p:spTree>
    <p:extLst>
      <p:ext uri="{BB962C8B-B14F-4D97-AF65-F5344CB8AC3E}">
        <p14:creationId xmlns:p14="http://schemas.microsoft.com/office/powerpoint/2010/main" val="1303148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dirty="0"/>
              <a:t>Smarter planet: Energy and Utilities, </a:t>
            </a:r>
            <a:r>
              <a:rPr lang="en-US" b="1" dirty="0" err="1"/>
              <a:t>Slideshare</a:t>
            </a:r>
            <a:r>
              <a:rPr lang="en-US" b="1" dirty="0"/>
              <a:t>, IBM, 2011</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www.slideshare.net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gmattathil</a:t>
            </a:r>
            <a:r>
              <a:rPr lang="en-US" sz="1200" kern="1200" dirty="0">
                <a:solidFill>
                  <a:schemeClr val="tx1"/>
                </a:solidFill>
                <a:effectLst/>
                <a:latin typeface="+mn-lt"/>
                <a:ea typeface="+mn-ea"/>
                <a:cs typeface="+mn-cs"/>
              </a:rPr>
              <a:t>/smarter-planet-energy-and-utilities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picture illustrates the differences in power and information flow between traditional</a:t>
            </a:r>
          </a:p>
          <a:p>
            <a:r>
              <a:rPr lang="en-US" sz="1200" kern="1200" dirty="0">
                <a:solidFill>
                  <a:schemeClr val="tx1"/>
                </a:solidFill>
                <a:effectLst/>
                <a:latin typeface="+mn-lt"/>
                <a:ea typeface="+mn-ea"/>
                <a:cs typeface="+mn-cs"/>
              </a:rPr>
              <a:t>power grids and new-generation smart grids.42  Unidirectional power/information flow is</a:t>
            </a:r>
          </a:p>
          <a:p>
            <a:r>
              <a:rPr lang="en-US" sz="1200" kern="1200" dirty="0">
                <a:solidFill>
                  <a:schemeClr val="tx1"/>
                </a:solidFill>
                <a:effectLst/>
                <a:latin typeface="+mn-lt"/>
                <a:ea typeface="+mn-ea"/>
                <a:cs typeface="+mn-cs"/>
              </a:rPr>
              <a:t>characteristic of traditional grids where the power generation sources are largely made up</a:t>
            </a:r>
          </a:p>
          <a:p>
            <a:r>
              <a:rPr lang="en-US" sz="1200" kern="1200" dirty="0">
                <a:solidFill>
                  <a:schemeClr val="tx1"/>
                </a:solidFill>
                <a:effectLst/>
                <a:latin typeface="+mn-lt"/>
                <a:ea typeface="+mn-ea"/>
                <a:cs typeface="+mn-cs"/>
              </a:rPr>
              <a:t>of coal, nuclear, and hydroelectric energy generator sources. Bidirectional power/information</a:t>
            </a:r>
          </a:p>
          <a:p>
            <a:r>
              <a:rPr lang="en-US" sz="1200" kern="1200" dirty="0">
                <a:solidFill>
                  <a:schemeClr val="tx1"/>
                </a:solidFill>
                <a:effectLst/>
                <a:latin typeface="+mn-lt"/>
                <a:ea typeface="+mn-ea"/>
                <a:cs typeface="+mn-cs"/>
              </a:rPr>
              <a:t>flow is a key component of smart grids where modern microgrids at consumers’  residences</a:t>
            </a:r>
          </a:p>
          <a:p>
            <a:r>
              <a:rPr lang="en-US" sz="1200" kern="1200" dirty="0">
                <a:solidFill>
                  <a:schemeClr val="tx1"/>
                </a:solidFill>
                <a:effectLst/>
                <a:latin typeface="+mn-lt"/>
                <a:ea typeface="+mn-ea"/>
                <a:cs typeface="+mn-cs"/>
              </a:rPr>
              <a:t>and places of business can not only communicate to the main power grid but also</a:t>
            </a:r>
          </a:p>
          <a:p>
            <a:r>
              <a:rPr lang="en-US" sz="1200" kern="1200" dirty="0">
                <a:solidFill>
                  <a:schemeClr val="tx1"/>
                </a:solidFill>
                <a:effectLst/>
                <a:latin typeface="+mn-lt"/>
                <a:ea typeface="+mn-ea"/>
                <a:cs typeface="+mn-cs"/>
              </a:rPr>
              <a:t>contribute power generation to the entire network.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Smart grids are essential to the  establishment of a network of consumer-based microgrids as they can allow integration of renewable sources of energy such as solar and wind and for the possibility of a more efficient</a:t>
            </a:r>
          </a:p>
          <a:p>
            <a:r>
              <a:rPr lang="en-US" sz="1200" kern="1200" dirty="0">
                <a:solidFill>
                  <a:schemeClr val="tx1"/>
                </a:solidFill>
                <a:effectLst/>
                <a:latin typeface="+mn-lt"/>
                <a:ea typeface="+mn-ea"/>
                <a:cs typeface="+mn-cs"/>
              </a:rPr>
              <a:t>expansion of the balancing authority. Customers will have far more control over their power</a:t>
            </a:r>
          </a:p>
          <a:p>
            <a:r>
              <a:rPr lang="en-US" sz="1200" kern="1200" dirty="0">
                <a:solidFill>
                  <a:schemeClr val="tx1"/>
                </a:solidFill>
                <a:effectLst/>
                <a:latin typeface="+mn-lt"/>
                <a:ea typeface="+mn-ea"/>
                <a:cs typeface="+mn-cs"/>
              </a:rPr>
              <a:t>use, generation, and costs. Advancing information technology will allow “ control stations”  to</a:t>
            </a:r>
          </a:p>
          <a:p>
            <a:r>
              <a:rPr lang="en-US" sz="1200" kern="1200" dirty="0">
                <a:solidFill>
                  <a:schemeClr val="tx1"/>
                </a:solidFill>
                <a:effectLst/>
                <a:latin typeface="+mn-lt"/>
                <a:ea typeface="+mn-ea"/>
                <a:cs typeface="+mn-cs"/>
              </a:rPr>
              <a:t>take the form of cell phone apps. Individuals will be able to turn off power when it is at its</a:t>
            </a:r>
          </a:p>
          <a:p>
            <a:r>
              <a:rPr lang="en-US" sz="1200" kern="1200" dirty="0">
                <a:solidFill>
                  <a:schemeClr val="tx1"/>
                </a:solidFill>
                <a:effectLst/>
                <a:latin typeface="+mn-lt"/>
                <a:ea typeface="+mn-ea"/>
                <a:cs typeface="+mn-cs"/>
              </a:rPr>
              <a:t>highest price/highest demand and turn it on when the cost drops. Via the touch of a button,</a:t>
            </a:r>
          </a:p>
          <a:p>
            <a:r>
              <a:rPr lang="en-US" sz="1200" kern="1200" dirty="0">
                <a:solidFill>
                  <a:schemeClr val="tx1"/>
                </a:solidFill>
                <a:effectLst/>
                <a:latin typeface="+mn-lt"/>
                <a:ea typeface="+mn-ea"/>
                <a:cs typeface="+mn-cs"/>
              </a:rPr>
              <a:t>consumers will be able to program the energy use for their residence, place of business, plugin</a:t>
            </a:r>
          </a:p>
          <a:p>
            <a:r>
              <a:rPr lang="en-US" sz="1200" kern="1200" dirty="0">
                <a:solidFill>
                  <a:schemeClr val="tx1"/>
                </a:solidFill>
                <a:effectLst/>
                <a:latin typeface="+mn-lt"/>
                <a:ea typeface="+mn-ea"/>
                <a:cs typeface="+mn-cs"/>
              </a:rPr>
              <a:t>EV, appliances, energy storage, and contribution of energy to the grid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articles: </a:t>
            </a:r>
            <a:r>
              <a:rPr lang="en-US" b="1" dirty="0"/>
              <a:t>UK electricity company powers ahead with smart grid, August 2018,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www.smartcitiesworld.net</a:t>
            </a:r>
            <a:r>
              <a:rPr lang="en-US" sz="1200" kern="1200" dirty="0">
                <a:solidFill>
                  <a:schemeClr val="tx1"/>
                </a:solidFill>
                <a:effectLst/>
                <a:latin typeface="+mn-lt"/>
                <a:ea typeface="+mn-ea"/>
                <a:cs typeface="+mn-cs"/>
              </a:rPr>
              <a:t>/news/news/uk-electricity-company-powers-ahead-with-smart-grid-3250 -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4DD81E-304B-2344-ABD8-39865E0FA336}" type="slidenum">
              <a:rPr lang="en-US" smtClean="0"/>
              <a:t>68</a:t>
            </a:fld>
            <a:endParaRPr lang="en-US"/>
          </a:p>
        </p:txBody>
      </p:sp>
    </p:spTree>
    <p:extLst>
      <p:ext uri="{BB962C8B-B14F-4D97-AF65-F5344CB8AC3E}">
        <p14:creationId xmlns:p14="http://schemas.microsoft.com/office/powerpoint/2010/main" val="4225575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File:Solar_Roadway_Parking_Lot_Prototype.jpg</a:t>
            </a:r>
            <a:endParaRPr lang="en-US" dirty="0"/>
          </a:p>
          <a:p>
            <a:endParaRPr lang="en-US" dirty="0"/>
          </a:p>
          <a:p>
            <a:r>
              <a:rPr lang="en-US" sz="1200" kern="1200" dirty="0">
                <a:solidFill>
                  <a:schemeClr val="tx1"/>
                </a:solidFill>
                <a:effectLst/>
                <a:latin typeface="+mn-lt"/>
                <a:ea typeface="+mn-ea"/>
                <a:cs typeface="+mn-cs"/>
              </a:rPr>
              <a:t>Anthony S. World’s first solar road opens in France: it’s ridiculously expensive. Ars Tech 2016. http://</a:t>
            </a:r>
            <a:r>
              <a:rPr lang="en-US" sz="1200" kern="1200" dirty="0" err="1">
                <a:solidFill>
                  <a:schemeClr val="tx1"/>
                </a:solidFill>
                <a:effectLst/>
                <a:latin typeface="+mn-lt"/>
                <a:ea typeface="+mn-ea"/>
                <a:cs typeface="+mn-cs"/>
              </a:rPr>
              <a:t>arstechnica.com</a:t>
            </a:r>
            <a:r>
              <a:rPr lang="en-US" sz="1200" kern="1200" dirty="0">
                <a:solidFill>
                  <a:schemeClr val="tx1"/>
                </a:solidFill>
                <a:effectLst/>
                <a:latin typeface="+mn-lt"/>
                <a:ea typeface="+mn-ea"/>
                <a:cs typeface="+mn-cs"/>
              </a:rPr>
              <a:t>/cars/2016/12/worlds-first-solar-</a:t>
            </a:r>
            <a:r>
              <a:rPr lang="en-US" sz="1200" kern="1200" dirty="0" err="1">
                <a:solidFill>
                  <a:schemeClr val="tx1"/>
                </a:solidFill>
                <a:effectLst/>
                <a:latin typeface="+mn-lt"/>
                <a:ea typeface="+mn-ea"/>
                <a:cs typeface="+mn-cs"/>
              </a:rPr>
              <a:t>roadopens</a:t>
            </a:r>
            <a:r>
              <a:rPr lang="en-US" sz="1200" kern="1200" dirty="0">
                <a:solidFill>
                  <a:schemeClr val="tx1"/>
                </a:solidFill>
                <a:effectLst/>
                <a:latin typeface="+mn-lt"/>
                <a:ea typeface="+mn-ea"/>
                <a:cs typeface="+mn-cs"/>
              </a:rPr>
              <a:t>-in-</a:t>
            </a:r>
            <a:r>
              <a:rPr lang="en-US" sz="1200" kern="1200" dirty="0" err="1">
                <a:solidFill>
                  <a:schemeClr val="tx1"/>
                </a:solidFill>
                <a:effectLst/>
                <a:latin typeface="+mn-lt"/>
                <a:ea typeface="+mn-ea"/>
                <a:cs typeface="+mn-cs"/>
              </a:rPr>
              <a:t>france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www.solarroadways.com</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Intelligent transportation systems, or smart roads, are just beginning to come onto market.</a:t>
            </a:r>
          </a:p>
          <a:p>
            <a:r>
              <a:rPr lang="en-US" sz="1200" kern="1200" dirty="0">
                <a:solidFill>
                  <a:schemeClr val="tx1"/>
                </a:solidFill>
                <a:effectLst/>
                <a:latin typeface="+mn-lt"/>
                <a:ea typeface="+mn-ea"/>
                <a:cs typeface="+mn-cs"/>
              </a:rPr>
              <a:t>Both solar-to-electricity and solar-to-thermal energy conversion concepts and designs are</a:t>
            </a:r>
          </a:p>
          <a:p>
            <a:r>
              <a:rPr lang="en-US" sz="1200" kern="1200" dirty="0">
                <a:solidFill>
                  <a:schemeClr val="tx1"/>
                </a:solidFill>
                <a:effectLst/>
                <a:latin typeface="+mn-lt"/>
                <a:ea typeface="+mn-ea"/>
                <a:cs typeface="+mn-cs"/>
              </a:rPr>
              <a:t>currently being implemented in both experimental and initial commercial capacities for the</a:t>
            </a:r>
          </a:p>
          <a:p>
            <a:r>
              <a:rPr lang="en-US" sz="1200" kern="1200" dirty="0">
                <a:solidFill>
                  <a:schemeClr val="tx1"/>
                </a:solidFill>
                <a:effectLst/>
                <a:latin typeface="+mn-lt"/>
                <a:ea typeface="+mn-ea"/>
                <a:cs typeface="+mn-cs"/>
              </a:rPr>
              <a:t>generation of renewable energy systems integrated with transportation roadways. An</a:t>
            </a:r>
          </a:p>
          <a:p>
            <a:r>
              <a:rPr lang="en-US" sz="1200" kern="1200" dirty="0">
                <a:solidFill>
                  <a:schemeClr val="tx1"/>
                </a:solidFill>
                <a:effectLst/>
                <a:latin typeface="+mn-lt"/>
                <a:ea typeface="+mn-ea"/>
                <a:cs typeface="+mn-cs"/>
              </a:rPr>
              <a:t>example of this type of technology is the solar-powered hexagonal road panels developed</a:t>
            </a:r>
          </a:p>
          <a:p>
            <a:r>
              <a:rPr lang="en-US" sz="1200" kern="1200" dirty="0">
                <a:solidFill>
                  <a:schemeClr val="tx1"/>
                </a:solidFill>
                <a:effectLst/>
                <a:latin typeface="+mn-lt"/>
                <a:ea typeface="+mn-ea"/>
                <a:cs typeface="+mn-cs"/>
              </a:rPr>
              <a:t>by the company Solar Roadways</a:t>
            </a: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69</a:t>
            </a:fld>
            <a:endParaRPr lang="en-US"/>
          </a:p>
        </p:txBody>
      </p:sp>
    </p:spTree>
    <p:extLst>
      <p:ext uri="{BB962C8B-B14F-4D97-AF65-F5344CB8AC3E}">
        <p14:creationId xmlns:p14="http://schemas.microsoft.com/office/powerpoint/2010/main" val="343506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897714C4-05BD-6D47-9AE8-A549F0E93185}"/>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581D92B-D0D3-6F49-A343-AAC5DDFB1DD6}" type="slidenum">
              <a:rPr lang="en-US" altLang="en-US"/>
              <a:pPr/>
              <a:t>6</a:t>
            </a:fld>
            <a:endParaRPr lang="en-US" altLang="en-US"/>
          </a:p>
        </p:txBody>
      </p:sp>
      <p:sp>
        <p:nvSpPr>
          <p:cNvPr id="19458" name="Rectangle 2">
            <a:extLst>
              <a:ext uri="{FF2B5EF4-FFF2-40B4-BE49-F238E27FC236}">
                <a16:creationId xmlns:a16="http://schemas.microsoft.com/office/drawing/2014/main" id="{166BDBA8-E106-F14F-841B-1E269A1AD62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2A191D64-9BF9-F74B-B433-1B231961151A}"/>
              </a:ext>
            </a:extLst>
          </p:cNvPr>
          <p:cNvSpPr>
            <a:spLocks noGrp="1" noChangeArrowheads="1"/>
          </p:cNvSpPr>
          <p:nvPr>
            <p:ph type="body" idx="1"/>
          </p:nvPr>
        </p:nvSpPr>
        <p:spPr>
          <a:noFill/>
        </p:spPr>
        <p:txBody>
          <a:bodyPr/>
          <a:lstStyle/>
          <a:p>
            <a:pPr eaLnBrk="1" hangingPunct="1"/>
            <a:endParaRPr lang="en-US" altLang="en-US" sz="1200" dirty="0">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Energy Independence, Transcript of the Testimony of Richard E. Smalley to the Senate Committee on Energy and Natural Resources —April 27, 2004</a:t>
            </a:r>
            <a:r>
              <a:rPr lang="en-US" altLang="en-US" dirty="0"/>
              <a:t>: http://</a:t>
            </a:r>
            <a:r>
              <a:rPr lang="en-US" altLang="en-US" dirty="0" err="1"/>
              <a:t>www.americanenergyindependence.com</a:t>
            </a:r>
            <a:r>
              <a:rPr lang="en-US" altLang="en-US" dirty="0"/>
              <a:t>/</a:t>
            </a:r>
            <a:r>
              <a:rPr lang="en-US" altLang="en-US" dirty="0" err="1"/>
              <a:t>energychallenge.aspx</a:t>
            </a:r>
            <a:endParaRPr lang="en-US" altLang="en-US" dirty="0"/>
          </a:p>
          <a:p>
            <a:pPr eaLnBrk="1" hangingPunct="1"/>
            <a:endParaRPr lang="en-US" altLang="en-US" sz="1200" dirty="0">
              <a:latin typeface="Times New Roman" panose="02020603050405020304" pitchFamily="18" charset="0"/>
            </a:endParaRPr>
          </a:p>
          <a:p>
            <a:pPr eaLnBrk="1" hangingPunct="1"/>
            <a:endParaRPr lang="en-US" altLang="en-US" dirty="0"/>
          </a:p>
        </p:txBody>
      </p:sp>
    </p:spTree>
    <p:extLst>
      <p:ext uri="{BB962C8B-B14F-4D97-AF65-F5344CB8AC3E}">
        <p14:creationId xmlns:p14="http://schemas.microsoft.com/office/powerpoint/2010/main" val="292904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Source: Pan P, Wu S, Xiao Y, Liu G. A review on hydronic asphalt pavement for energy harvesting and snow melting. Renew Sustain</a:t>
            </a:r>
          </a:p>
          <a:p>
            <a:r>
              <a:rPr lang="en-US" sz="1200" kern="1200" dirty="0">
                <a:solidFill>
                  <a:schemeClr val="tx1"/>
                </a:solidFill>
                <a:effectLst/>
                <a:latin typeface="+mn-lt"/>
                <a:ea typeface="+mn-ea"/>
                <a:cs typeface="+mn-cs"/>
              </a:rPr>
              <a:t>Energy Rev 2015;48:624e34.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Asphalt solar collector systems are the most modern popular forms of thermal energy solar</a:t>
            </a:r>
          </a:p>
          <a:p>
            <a:r>
              <a:rPr lang="en-US" sz="1200" kern="1200" dirty="0">
                <a:solidFill>
                  <a:schemeClr val="tx1"/>
                </a:solidFill>
                <a:effectLst/>
                <a:latin typeface="+mn-lt"/>
                <a:ea typeface="+mn-ea"/>
                <a:cs typeface="+mn-cs"/>
              </a:rPr>
              <a:t>harvesting. They come in two forms: porous asphalt layers between two impermeable layers</a:t>
            </a:r>
          </a:p>
          <a:p>
            <a:r>
              <a:rPr lang="en-US" sz="1200" kern="1200" dirty="0">
                <a:solidFill>
                  <a:schemeClr val="tx1"/>
                </a:solidFill>
                <a:effectLst/>
                <a:latin typeface="+mn-lt"/>
                <a:ea typeface="+mn-ea"/>
                <a:cs typeface="+mn-cs"/>
              </a:rPr>
              <a:t>and asphalt concrete layers with a network of piping through them, referred to as hydronic</a:t>
            </a:r>
          </a:p>
          <a:p>
            <a:r>
              <a:rPr lang="en-US" sz="1200" kern="1200" dirty="0">
                <a:solidFill>
                  <a:schemeClr val="tx1"/>
                </a:solidFill>
                <a:effectLst/>
                <a:latin typeface="+mn-lt"/>
                <a:ea typeface="+mn-ea"/>
                <a:cs typeface="+mn-cs"/>
              </a:rPr>
              <a:t>asphalt pavement (HAP). HAP is a developing renewable energy application that yields a</a:t>
            </a:r>
          </a:p>
          <a:p>
            <a:r>
              <a:rPr lang="en-US" sz="1200" kern="1200" dirty="0">
                <a:solidFill>
                  <a:schemeClr val="tx1"/>
                </a:solidFill>
                <a:effectLst/>
                <a:latin typeface="+mn-lt"/>
                <a:ea typeface="+mn-ea"/>
                <a:cs typeface="+mn-cs"/>
              </a:rPr>
              <a:t>unique method of solar energy utilization via asphalt thermal radiation.53 HAP systems</a:t>
            </a:r>
          </a:p>
          <a:p>
            <a:r>
              <a:rPr lang="en-US" sz="1200" kern="1200" dirty="0">
                <a:solidFill>
                  <a:schemeClr val="tx1"/>
                </a:solidFill>
                <a:effectLst/>
                <a:latin typeface="+mn-lt"/>
                <a:ea typeface="+mn-ea"/>
                <a:cs typeface="+mn-cs"/>
              </a:rPr>
              <a:t>have networks of piping where high thermal energy-retaining fluid is circulated below</a:t>
            </a:r>
          </a:p>
          <a:p>
            <a:r>
              <a:rPr lang="en-US" sz="1200" kern="1200" dirty="0">
                <a:solidFill>
                  <a:schemeClr val="tx1"/>
                </a:solidFill>
                <a:effectLst/>
                <a:latin typeface="+mn-lt"/>
                <a:ea typeface="+mn-ea"/>
                <a:cs typeface="+mn-cs"/>
              </a:rPr>
              <a:t>the surface of the pavement. Energy from high surface temperatures from asphalt can be</a:t>
            </a:r>
          </a:p>
          <a:p>
            <a:r>
              <a:rPr lang="en-US" sz="1200" kern="1200" dirty="0">
                <a:solidFill>
                  <a:schemeClr val="tx1"/>
                </a:solidFill>
                <a:effectLst/>
                <a:latin typeface="+mn-lt"/>
                <a:ea typeface="+mn-ea"/>
                <a:cs typeface="+mn-cs"/>
              </a:rPr>
              <a:t>transferred to a circulating fluid in the pipes beneath the asphalt. This benefits the structural</a:t>
            </a:r>
          </a:p>
          <a:p>
            <a:r>
              <a:rPr lang="en-US" sz="1200" kern="1200" dirty="0">
                <a:solidFill>
                  <a:schemeClr val="tx1"/>
                </a:solidFill>
                <a:effectLst/>
                <a:latin typeface="+mn-lt"/>
                <a:ea typeface="+mn-ea"/>
                <a:cs typeface="+mn-cs"/>
              </a:rPr>
              <a:t>integrity of the road in the summer time by cooling the pavement. The now high-</a:t>
            </a:r>
            <a:r>
              <a:rPr lang="en-US" sz="1200" kern="1200" dirty="0" err="1">
                <a:solidFill>
                  <a:schemeClr val="tx1"/>
                </a:solidFill>
                <a:effectLst/>
                <a:latin typeface="+mn-lt"/>
                <a:ea typeface="+mn-ea"/>
                <a:cs typeface="+mn-cs"/>
              </a:rPr>
              <a:t>thermalenergy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fluid can be stored in insulated, underground tanks. In the summer time, this process</a:t>
            </a:r>
          </a:p>
          <a:p>
            <a:r>
              <a:rPr lang="en-US" sz="1200" kern="1200" dirty="0">
                <a:solidFill>
                  <a:schemeClr val="tx1"/>
                </a:solidFill>
                <a:effectLst/>
                <a:latin typeface="+mn-lt"/>
                <a:ea typeface="+mn-ea"/>
                <a:cs typeface="+mn-cs"/>
              </a:rPr>
              <a:t>protects the structural integrity and reduces the degradation of roadways. In the wintertime,</a:t>
            </a:r>
          </a:p>
          <a:p>
            <a:r>
              <a:rPr lang="en-US" sz="1200" kern="1200" dirty="0">
                <a:solidFill>
                  <a:schemeClr val="tx1"/>
                </a:solidFill>
                <a:effectLst/>
                <a:latin typeface="+mn-lt"/>
                <a:ea typeface="+mn-ea"/>
                <a:cs typeface="+mn-cs"/>
              </a:rPr>
              <a:t>the thermal energy from sunlight during the day can be stored in underground tanks,</a:t>
            </a:r>
          </a:p>
          <a:p>
            <a:r>
              <a:rPr lang="en-US" sz="1200" kern="1200" dirty="0">
                <a:solidFill>
                  <a:schemeClr val="tx1"/>
                </a:solidFill>
                <a:effectLst/>
                <a:latin typeface="+mn-lt"/>
                <a:ea typeface="+mn-ea"/>
                <a:cs typeface="+mn-cs"/>
              </a:rPr>
              <a:t>allowing for the heating of the roads at night and/or when snow and ice begins to form</a:t>
            </a:r>
          </a:p>
          <a:p>
            <a:r>
              <a:rPr lang="en-US" sz="1200" kern="1200" dirty="0">
                <a:solidFill>
                  <a:schemeClr val="tx1"/>
                </a:solidFill>
                <a:effectLst/>
                <a:latin typeface="+mn-lt"/>
                <a:ea typeface="+mn-ea"/>
                <a:cs typeface="+mn-cs"/>
              </a:rPr>
              <a:t>on the roadway. The picture  illustrates the principles of both work functions of the HAP</a:t>
            </a:r>
          </a:p>
          <a:p>
            <a:r>
              <a:rPr lang="en-US" sz="1200" kern="1200" dirty="0">
                <a:solidFill>
                  <a:schemeClr val="tx1"/>
                </a:solidFill>
                <a:effectLst/>
                <a:latin typeface="+mn-lt"/>
                <a:ea typeface="+mn-ea"/>
                <a:cs typeface="+mn-cs"/>
              </a:rPr>
              <a:t>system. Cold fluid is pumped up from an insulated underground storage medium and cools</a:t>
            </a:r>
          </a:p>
          <a:p>
            <a:r>
              <a:rPr lang="en-US" sz="1200" kern="1200" dirty="0">
                <a:solidFill>
                  <a:schemeClr val="tx1"/>
                </a:solidFill>
                <a:effectLst/>
                <a:latin typeface="+mn-lt"/>
                <a:ea typeface="+mn-ea"/>
                <a:cs typeface="+mn-cs"/>
              </a:rPr>
              <a:t>the pavement as the fluid flows at a slow rate parallel to the surface top layer. The warm fluid is then circulated back to the storage medium where it</a:t>
            </a:r>
          </a:p>
          <a:p>
            <a:r>
              <a:rPr lang="en-US" sz="1200" kern="1200" dirty="0">
                <a:solidFill>
                  <a:schemeClr val="tx1"/>
                </a:solidFill>
                <a:effectLst/>
                <a:latin typeface="+mn-lt"/>
                <a:ea typeface="+mn-ea"/>
                <a:cs typeface="+mn-cs"/>
              </a:rPr>
              <a:t>can be stored for later use. During the deicing phase of HAP systems, warm fluid from the</a:t>
            </a:r>
          </a:p>
          <a:p>
            <a:r>
              <a:rPr lang="en-US" sz="1200" kern="1200" dirty="0">
                <a:solidFill>
                  <a:schemeClr val="tx1"/>
                </a:solidFill>
                <a:effectLst/>
                <a:latin typeface="+mn-lt"/>
                <a:ea typeface="+mn-ea"/>
                <a:cs typeface="+mn-cs"/>
              </a:rPr>
              <a:t>insulated storage medium is laterally pumped underneath the frozen pavement, allowing</a:t>
            </a:r>
          </a:p>
          <a:p>
            <a:r>
              <a:rPr lang="en-US" sz="1200" kern="1200" dirty="0">
                <a:solidFill>
                  <a:schemeClr val="tx1"/>
                </a:solidFill>
                <a:effectLst/>
                <a:latin typeface="+mn-lt"/>
                <a:ea typeface="+mn-ea"/>
                <a:cs typeface="+mn-cs"/>
              </a:rPr>
              <a:t>for heated pavement and snow/ice melt</a:t>
            </a: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70</a:t>
            </a:fld>
            <a:endParaRPr lang="en-US"/>
          </a:p>
        </p:txBody>
      </p:sp>
    </p:spTree>
    <p:extLst>
      <p:ext uri="{BB962C8B-B14F-4D97-AF65-F5344CB8AC3E}">
        <p14:creationId xmlns:p14="http://schemas.microsoft.com/office/powerpoint/2010/main" val="3509997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sz="1200" kern="1200" dirty="0" err="1">
                <a:solidFill>
                  <a:schemeClr val="tx1"/>
                </a:solidFill>
                <a:effectLst/>
                <a:latin typeface="+mn-lt"/>
                <a:ea typeface="+mn-ea"/>
                <a:cs typeface="+mn-cs"/>
              </a:rPr>
              <a:t>EnergySage</a:t>
            </a:r>
            <a:r>
              <a:rPr lang="en-US" sz="1200" kern="1200" dirty="0">
                <a:solidFill>
                  <a:schemeClr val="tx1"/>
                </a:solidFill>
                <a:effectLst/>
                <a:latin typeface="+mn-lt"/>
                <a:ea typeface="+mn-ea"/>
                <a:cs typeface="+mn-cs"/>
              </a:rPr>
              <a:t>; 2016. http://</a:t>
            </a:r>
            <a:r>
              <a:rPr lang="en-US" sz="1200" kern="1200" dirty="0" err="1">
                <a:solidFill>
                  <a:schemeClr val="tx1"/>
                </a:solidFill>
                <a:effectLst/>
                <a:latin typeface="+mn-lt"/>
                <a:ea typeface="+mn-ea"/>
                <a:cs typeface="+mn-cs"/>
              </a:rPr>
              <a:t>news.energysage.com</a:t>
            </a:r>
            <a:r>
              <a:rPr lang="en-US" sz="1200" kern="1200" dirty="0">
                <a:solidFill>
                  <a:schemeClr val="tx1"/>
                </a:solidFill>
                <a:effectLst/>
                <a:latin typeface="+mn-lt"/>
                <a:ea typeface="+mn-ea"/>
                <a:cs typeface="+mn-cs"/>
              </a:rPr>
              <a:t>/tesla-solar-panel-roof-the-next-solar-shingles/</a:t>
            </a:r>
          </a:p>
          <a:p>
            <a:r>
              <a:rPr lang="en-US" sz="1200" kern="1200" dirty="0">
                <a:solidFill>
                  <a:schemeClr val="tx1"/>
                </a:solidFill>
                <a:effectLst/>
                <a:latin typeface="+mn-lt"/>
                <a:ea typeface="+mn-ea"/>
                <a:cs typeface="+mn-cs"/>
              </a:rPr>
              <a:t>and Tesla Powerwall: https://</a:t>
            </a:r>
            <a:r>
              <a:rPr lang="en-US" sz="1200" kern="1200" dirty="0" err="1">
                <a:solidFill>
                  <a:schemeClr val="tx1"/>
                </a:solidFill>
                <a:effectLst/>
                <a:latin typeface="+mn-lt"/>
                <a:ea typeface="+mn-ea"/>
                <a:cs typeface="+mn-cs"/>
              </a:rPr>
              <a:t>www.tesla.com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en_AU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powerwall?redirect.no</a:t>
            </a:r>
            <a:r>
              <a:rPr lang="en-US" sz="1200" kern="1200" dirty="0">
                <a:solidFill>
                  <a:schemeClr val="tx1"/>
                </a:solidFill>
                <a:effectLst/>
                <a:latin typeface="+mn-lt"/>
                <a:ea typeface="+mn-ea"/>
                <a:cs typeface="+mn-cs"/>
              </a:rPr>
              <a:t>.</a:t>
            </a:r>
          </a:p>
          <a:p>
            <a:endParaRPr lang="en-US" dirty="0"/>
          </a:p>
          <a:p>
            <a:r>
              <a:rPr lang="en-US" sz="1200" kern="1200" dirty="0">
                <a:solidFill>
                  <a:schemeClr val="tx1"/>
                </a:solidFill>
                <a:effectLst/>
                <a:latin typeface="+mn-lt"/>
                <a:ea typeface="+mn-ea"/>
                <a:cs typeface="+mn-cs"/>
              </a:rPr>
              <a:t> The picture illustrates Tesla’ s new solar roof shingles. Made of material as durable as quartz and being esthetically attractive, these efficient solar roof shingles allow for extremely robust and easy addition to any residence seeking alternative energy home integration and renewable energy offsetting of GHGs. Similar to the same business model discussed earlier with Tesla’ s car sales, these high-quality solar roof shingles are expected to initially be sold at a relatively high price, where the revenue will be reinvested for research and production of more affordable models for a larger consumer base.</a:t>
            </a:r>
          </a:p>
          <a:p>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71</a:t>
            </a:fld>
            <a:endParaRPr lang="en-US"/>
          </a:p>
        </p:txBody>
      </p:sp>
    </p:spTree>
    <p:extLst>
      <p:ext uri="{BB962C8B-B14F-4D97-AF65-F5344CB8AC3E}">
        <p14:creationId xmlns:p14="http://schemas.microsoft.com/office/powerpoint/2010/main" val="280254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31E6163-335E-8347-8F1D-C5D9AB1130A1}"/>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D0F8023-5234-BD4B-80A3-C0ADF58C0842}" type="slidenum">
              <a:rPr lang="en-US" altLang="en-US"/>
              <a:pPr/>
              <a:t>7</a:t>
            </a:fld>
            <a:endParaRPr lang="en-US" altLang="en-US"/>
          </a:p>
        </p:txBody>
      </p:sp>
      <p:sp>
        <p:nvSpPr>
          <p:cNvPr id="17410" name="Rectangle 2">
            <a:extLst>
              <a:ext uri="{FF2B5EF4-FFF2-40B4-BE49-F238E27FC236}">
                <a16:creationId xmlns:a16="http://schemas.microsoft.com/office/drawing/2014/main" id="{1BB857A7-05C0-2B42-8AAC-D3105F2533F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4DA37A67-9E25-194A-8A83-DF8F9811A096}"/>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Energy Independence, Transcript of the Testimony of Richard E. Smalley to the Senate Committee on Energy and Natural Resources —April 27, 2004</a:t>
            </a:r>
            <a:r>
              <a:rPr lang="en-US" altLang="en-US" dirty="0"/>
              <a:t>: http://</a:t>
            </a:r>
            <a:r>
              <a:rPr lang="en-US" altLang="en-US" dirty="0" err="1"/>
              <a:t>www.americanenergyindependence.com</a:t>
            </a:r>
            <a:r>
              <a:rPr lang="en-US" altLang="en-US" dirty="0"/>
              <a:t>/</a:t>
            </a:r>
            <a:r>
              <a:rPr lang="en-US" altLang="en-US" dirty="0" err="1"/>
              <a:t>energychallenge.aspx</a:t>
            </a:r>
            <a:endParaRPr lang="en-US" altLang="en-US" dirty="0"/>
          </a:p>
          <a:p>
            <a:pPr eaLnBrk="1" hangingPunct="1"/>
            <a:endParaRPr lang="en-US" altLang="en-US" dirty="0"/>
          </a:p>
          <a:p>
            <a:pPr eaLnBrk="1" hangingPunct="1"/>
            <a:r>
              <a:rPr lang="en-US" altLang="en-US" dirty="0"/>
              <a:t>The world energy demands in 2003 – 14 terawatts, 210 Million barrels of oil equivalent/day – the basis of our energy in the 20</a:t>
            </a:r>
            <a:r>
              <a:rPr lang="en-US" altLang="en-US" baseline="30000" dirty="0"/>
              <a:t>th</a:t>
            </a:r>
            <a:r>
              <a:rPr lang="en-US" altLang="en-US" dirty="0"/>
              <a:t> century has been grounded in oil and petroleum. Will this change in the 21</a:t>
            </a:r>
            <a:r>
              <a:rPr lang="en-US" altLang="en-US" baseline="30000" dirty="0"/>
              <a:t>st</a:t>
            </a:r>
            <a:r>
              <a:rPr lang="en-US" altLang="en-US" dirty="0"/>
              <a:t> century?</a:t>
            </a:r>
          </a:p>
        </p:txBody>
      </p:sp>
    </p:spTree>
    <p:extLst>
      <p:ext uri="{BB962C8B-B14F-4D97-AF65-F5344CB8AC3E}">
        <p14:creationId xmlns:p14="http://schemas.microsoft.com/office/powerpoint/2010/main" val="184459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31E6163-335E-8347-8F1D-C5D9AB1130A1}"/>
              </a:ext>
            </a:extLst>
          </p:cNvPr>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D0F8023-5234-BD4B-80A3-C0ADF58C0842}" type="slidenum">
              <a:rPr lang="en-US" altLang="en-US"/>
              <a:pPr/>
              <a:t>8</a:t>
            </a:fld>
            <a:endParaRPr lang="en-US" altLang="en-US"/>
          </a:p>
        </p:txBody>
      </p:sp>
      <p:sp>
        <p:nvSpPr>
          <p:cNvPr id="17410" name="Rectangle 2">
            <a:extLst>
              <a:ext uri="{FF2B5EF4-FFF2-40B4-BE49-F238E27FC236}">
                <a16:creationId xmlns:a16="http://schemas.microsoft.com/office/drawing/2014/main" id="{1BB857A7-05C0-2B42-8AAC-D3105F2533F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4DA37A67-9E25-194A-8A83-DF8F9811A096}"/>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Energy Independence, Transcript of the Testimony of Richard E. Smalley to the Senate Committee on Energy and Natural Resources —April 27, 2004</a:t>
            </a:r>
            <a:r>
              <a:rPr lang="en-US" altLang="en-US" dirty="0"/>
              <a:t>: http://</a:t>
            </a:r>
            <a:r>
              <a:rPr lang="en-US" altLang="en-US" dirty="0" err="1"/>
              <a:t>www.americanenergyindependence.com</a:t>
            </a:r>
            <a:r>
              <a:rPr lang="en-US" altLang="en-US" dirty="0"/>
              <a:t>/</a:t>
            </a:r>
            <a:r>
              <a:rPr lang="en-US" altLang="en-US" dirty="0" err="1"/>
              <a:t>energychallenge.aspx</a:t>
            </a:r>
            <a:endParaRPr lang="en-US" altLang="en-US" dirty="0"/>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world energy demands in 2003 – 14 terawatts, 210 Million barrels of oil equivalent/day – the basis of our energy in the 20</a:t>
            </a:r>
            <a:r>
              <a:rPr lang="en-US" altLang="en-US" baseline="30000" dirty="0"/>
              <a:t>th</a:t>
            </a:r>
            <a:r>
              <a:rPr lang="en-US" altLang="en-US" dirty="0"/>
              <a:t> century has been grounded in oil and petroleum. Will this change in the 21</a:t>
            </a:r>
            <a:r>
              <a:rPr lang="en-US" altLang="en-US" baseline="30000" dirty="0"/>
              <a:t>st</a:t>
            </a:r>
            <a:r>
              <a:rPr lang="en-US" altLang="en-US" dirty="0"/>
              <a:t>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Richard Smalley, the late Nobel Laureate projected that in 2050 the world energy demands will have doubled or quadrupled – in many of his presentations leading up to his passing 2005, he stated the importance of shifting our energy dependence from oil and petroleum to renewable sources – such as solar, wind and geothermal.</a:t>
            </a:r>
          </a:p>
          <a:p>
            <a:pPr eaLnBrk="1" hangingPunct="1"/>
            <a:endParaRPr lang="en-US" altLang="en-US" dirty="0"/>
          </a:p>
        </p:txBody>
      </p:sp>
    </p:spTree>
    <p:extLst>
      <p:ext uri="{BB962C8B-B14F-4D97-AF65-F5344CB8AC3E}">
        <p14:creationId xmlns:p14="http://schemas.microsoft.com/office/powerpoint/2010/main" val="126498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statistic shows the daily demand for crude oil - including biofuels - worldwide from 2006 to 2017, and estimated figures for 2018 and 2019. In 2010, global crude oil demand was 86.4 million barrels per day. In 2018, it is expected to increase to approximately 99 million barrels per day.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noticeable about renewable energy consumption?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the U.S. Energy Information Administration: https://</a:t>
            </a:r>
            <a:r>
              <a:rPr lang="en-US" sz="1200" b="0" i="0" kern="1200" dirty="0" err="1">
                <a:solidFill>
                  <a:schemeClr val="tx1"/>
                </a:solidFill>
                <a:effectLst/>
                <a:latin typeface="+mn-lt"/>
                <a:ea typeface="+mn-ea"/>
                <a:cs typeface="+mn-cs"/>
              </a:rPr>
              <a:t>www.eia.gov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totalenergy</a:t>
            </a:r>
            <a:r>
              <a:rPr lang="en-US" sz="1200" b="0" i="0" kern="1200" dirty="0">
                <a:solidFill>
                  <a:schemeClr val="tx1"/>
                </a:solidFill>
                <a:effectLst/>
                <a:latin typeface="+mn-lt"/>
                <a:ea typeface="+mn-ea"/>
                <a:cs typeface="+mn-cs"/>
              </a:rPr>
              <a:t>/data/browser/?</a:t>
            </a:r>
            <a:r>
              <a:rPr lang="en-US" sz="1200" b="0" i="0" kern="1200" dirty="0" err="1">
                <a:solidFill>
                  <a:schemeClr val="tx1"/>
                </a:solidFill>
                <a:effectLst/>
                <a:latin typeface="+mn-lt"/>
                <a:ea typeface="+mn-ea"/>
                <a:cs typeface="+mn-cs"/>
              </a:rPr>
              <a:t>tbl</a:t>
            </a:r>
            <a:r>
              <a:rPr lang="en-US" sz="1200" b="0" i="0" kern="1200" dirty="0">
                <a:solidFill>
                  <a:schemeClr val="tx1"/>
                </a:solidFill>
                <a:effectLst/>
                <a:latin typeface="+mn-lt"/>
                <a:ea typeface="+mn-ea"/>
                <a:cs typeface="+mn-cs"/>
              </a:rPr>
              <a:t>=T01.03 </a:t>
            </a:r>
            <a:endParaRPr lang="en-US" dirty="0"/>
          </a:p>
        </p:txBody>
      </p:sp>
      <p:sp>
        <p:nvSpPr>
          <p:cNvPr id="4" name="Slide Number Placeholder 3"/>
          <p:cNvSpPr>
            <a:spLocks noGrp="1"/>
          </p:cNvSpPr>
          <p:nvPr>
            <p:ph type="sldNum" sz="quarter" idx="5"/>
          </p:nvPr>
        </p:nvSpPr>
        <p:spPr/>
        <p:txBody>
          <a:bodyPr/>
          <a:lstStyle/>
          <a:p>
            <a:fld id="{0A4DD81E-304B-2344-ABD8-39865E0FA336}" type="slidenum">
              <a:rPr lang="en-US" smtClean="0"/>
              <a:t>9</a:t>
            </a:fld>
            <a:endParaRPr lang="en-US"/>
          </a:p>
        </p:txBody>
      </p:sp>
    </p:spTree>
    <p:extLst>
      <p:ext uri="{BB962C8B-B14F-4D97-AF65-F5344CB8AC3E}">
        <p14:creationId xmlns:p14="http://schemas.microsoft.com/office/powerpoint/2010/main" val="3066337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9898-A712-A048-AFC2-F50A3D9B54D1}"/>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E2A303-AE06-A842-B35C-DC32CACCDAEB}"/>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5ED21-7FC2-614C-95A5-C9C9A8247861}"/>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D2A7471-FA2A-574D-8D49-459225AEB149}"/>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FDBD3A9-30F7-FC46-87FC-878F392609DC}"/>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3F4E9C-A241-4A4F-906B-6C6E2B6466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EF8714-9A04-C044-A668-8DE5A3D4DC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10AB8D0-2BF7-4B4B-8029-F894E1C2F8F1}"/>
              </a:ext>
            </a:extLst>
          </p:cNvPr>
          <p:cNvSpPr>
            <a:spLocks noGrp="1" noChangeArrowheads="1"/>
          </p:cNvSpPr>
          <p:nvPr>
            <p:ph type="sldNum" sz="quarter" idx="12"/>
          </p:nvPr>
        </p:nvSpPr>
        <p:spPr>
          <a:ln/>
        </p:spPr>
        <p:txBody>
          <a:bodyPr/>
          <a:lstStyle>
            <a:lvl1pPr>
              <a:defRPr/>
            </a:lvl1pPr>
          </a:lstStyle>
          <a:p>
            <a:pPr>
              <a:defRPr/>
            </a:pPr>
            <a:fld id="{9CBC794F-7DE7-934A-B711-761E45FCE3C0}" type="slidenum">
              <a:rPr lang="en-US" altLang="en-US"/>
              <a:pPr>
                <a:defRPr/>
              </a:pPr>
              <a:t>‹#›</a:t>
            </a:fld>
            <a:endParaRPr lang="en-US" altLang="en-US"/>
          </a:p>
        </p:txBody>
      </p:sp>
    </p:spTree>
    <p:extLst>
      <p:ext uri="{BB962C8B-B14F-4D97-AF65-F5344CB8AC3E}">
        <p14:creationId xmlns:p14="http://schemas.microsoft.com/office/powerpoint/2010/main" val="2150706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FCFA-823E-144E-B87C-5BDCF49852AA}"/>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7C1433-A699-D544-8BB0-628E1D9EF664}"/>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D781D-B76B-ED4D-A329-7E0F734E4FEE}"/>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3541ED6-3B83-9D47-8C9B-8E076C79C642}"/>
              </a:ext>
            </a:extLst>
          </p:cNvPr>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B05D8BB-3903-014B-9367-1AD6F22CF7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CC5D2E6-60D8-1E42-AC2D-025D7FFAD1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58DF95F-80F8-7940-A59D-B2A47E18FE24}"/>
              </a:ext>
            </a:extLst>
          </p:cNvPr>
          <p:cNvSpPr>
            <a:spLocks noGrp="1" noChangeArrowheads="1"/>
          </p:cNvSpPr>
          <p:nvPr>
            <p:ph type="sldNum" sz="quarter" idx="12"/>
          </p:nvPr>
        </p:nvSpPr>
        <p:spPr>
          <a:ln/>
        </p:spPr>
        <p:txBody>
          <a:bodyPr/>
          <a:lstStyle>
            <a:lvl1pPr>
              <a:defRPr/>
            </a:lvl1pPr>
          </a:lstStyle>
          <a:p>
            <a:pPr>
              <a:defRPr/>
            </a:pPr>
            <a:fld id="{54EFCB4B-5D94-B942-8A84-FB87284463EE}" type="slidenum">
              <a:rPr lang="en-US" altLang="en-US"/>
              <a:pPr>
                <a:defRPr/>
              </a:pPr>
              <a:t>‹#›</a:t>
            </a:fld>
            <a:endParaRPr lang="en-US" altLang="en-US"/>
          </a:p>
        </p:txBody>
      </p:sp>
    </p:spTree>
    <p:extLst>
      <p:ext uri="{BB962C8B-B14F-4D97-AF65-F5344CB8AC3E}">
        <p14:creationId xmlns:p14="http://schemas.microsoft.com/office/powerpoint/2010/main" val="564699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8984-E22D-074B-81BD-60DA50562152}"/>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8F60444-F818-E142-910A-1C9AD299265D}"/>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DD9A88-6C91-2843-9901-23344D935F51}"/>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C8915CE-8923-7A4C-A06A-E43EA168A056}"/>
              </a:ext>
            </a:extLst>
          </p:cNvPr>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67AE514-D3DA-224D-8C18-1B58E08218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B44E836-7BA4-9043-B610-DF3999BCD0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CFB1E30-C49A-174B-83EB-AB317BA18C23}"/>
              </a:ext>
            </a:extLst>
          </p:cNvPr>
          <p:cNvSpPr>
            <a:spLocks noGrp="1" noChangeArrowheads="1"/>
          </p:cNvSpPr>
          <p:nvPr>
            <p:ph type="sldNum" sz="quarter" idx="12"/>
          </p:nvPr>
        </p:nvSpPr>
        <p:spPr>
          <a:ln/>
        </p:spPr>
        <p:txBody>
          <a:bodyPr/>
          <a:lstStyle>
            <a:lvl1pPr>
              <a:defRPr/>
            </a:lvl1pPr>
          </a:lstStyle>
          <a:p>
            <a:pPr>
              <a:defRPr/>
            </a:pPr>
            <a:fld id="{03CA6EB1-1DEB-4A47-8C9A-6F2B6EB8AE07}" type="slidenum">
              <a:rPr lang="en-US" altLang="en-US"/>
              <a:pPr>
                <a:defRPr/>
              </a:pPr>
              <a:t>‹#›</a:t>
            </a:fld>
            <a:endParaRPr lang="en-US" altLang="en-US"/>
          </a:p>
        </p:txBody>
      </p:sp>
    </p:spTree>
    <p:extLst>
      <p:ext uri="{BB962C8B-B14F-4D97-AF65-F5344CB8AC3E}">
        <p14:creationId xmlns:p14="http://schemas.microsoft.com/office/powerpoint/2010/main" val="188003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5DC-5C1F-464F-9FC4-B66AACC0A880}"/>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51996-EB52-EB49-B2F2-C06ACB9C179C}"/>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8A412-2790-9D43-A0FC-E074A76E2EE6}"/>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DA2328-AEAC-B04F-9CDC-1BEF038AD9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110DBD6-7875-D048-AB9F-8AE048EF82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4CBA5F8-883F-C14F-8D4E-1D2AF17D0E7B}"/>
              </a:ext>
            </a:extLst>
          </p:cNvPr>
          <p:cNvSpPr>
            <a:spLocks noGrp="1" noChangeArrowheads="1"/>
          </p:cNvSpPr>
          <p:nvPr>
            <p:ph type="sldNum" sz="quarter" idx="12"/>
          </p:nvPr>
        </p:nvSpPr>
        <p:spPr>
          <a:ln/>
        </p:spPr>
        <p:txBody>
          <a:bodyPr/>
          <a:lstStyle>
            <a:lvl1pPr>
              <a:defRPr/>
            </a:lvl1pPr>
          </a:lstStyle>
          <a:p>
            <a:pPr>
              <a:defRPr/>
            </a:pPr>
            <a:fld id="{7AEE957C-7401-A241-8D8A-6A711026B9A6}" type="slidenum">
              <a:rPr lang="en-US" altLang="en-US"/>
              <a:pPr>
                <a:defRPr/>
              </a:pPr>
              <a:t>‹#›</a:t>
            </a:fld>
            <a:endParaRPr lang="en-US" altLang="en-US"/>
          </a:p>
        </p:txBody>
      </p:sp>
    </p:spTree>
    <p:extLst>
      <p:ext uri="{BB962C8B-B14F-4D97-AF65-F5344CB8AC3E}">
        <p14:creationId xmlns:p14="http://schemas.microsoft.com/office/powerpoint/2010/main" val="4059878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7" cstate="print">
              <a:grayscl/>
              <a:extLst>
                <a:ext uri="{28A0092B-C50C-407E-A947-70E740481C1C}">
                  <a14:useLocalDpi xmlns:a14="http://schemas.microsoft.com/office/drawing/2010/main"/>
                </a:ext>
              </a:extLst>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8" cstate="print">
              <a:grayscl/>
              <a:extLst>
                <a:ext uri="{28A0092B-C50C-407E-A947-70E740481C1C}">
                  <a14:useLocalDpi xmlns:a14="http://schemas.microsoft.com/office/drawing/2010/main"/>
                </a:ext>
              </a:extLst>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9" cstate="print">
              <a:grayscl/>
              <a:extLst>
                <a:ext uri="{BEBA8EAE-BF5A-486C-A8C5-ECC9F3942E4B}">
                  <a14:imgProps xmlns:a14="http://schemas.microsoft.com/office/drawing/2010/main">
                    <a14:imgLayer r:embed="rId20">
                      <a14:imgEffect>
                        <a14:brightnessContrast bright="10000"/>
                      </a14:imgEffect>
                    </a14:imgLayer>
                  </a14:imgProps>
                </a:ext>
                <a:ext uri="{28A0092B-C50C-407E-A947-70E740481C1C}">
                  <a14:useLocalDpi xmlns:a14="http://schemas.microsoft.com/office/drawing/2010/main"/>
                </a:ext>
              </a:extLst>
            </a:blip>
            <a:srcRect/>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hyperlink" Target="https://www.ipcc.ch/report/ar5/wg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diac.ornl.gov/trends/emis/tre_coun.html" TargetMode="External"/><Relationship Id="rId5" Type="http://schemas.openxmlformats.org/officeDocument/2006/relationships/image" Target="../media/image17.tiff"/><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2.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0.emf"/><Relationship Id="rId3" Type="http://schemas.openxmlformats.org/officeDocument/2006/relationships/notesSlide" Target="../notesSlides/notesSlide33.xml"/><Relationship Id="rId7" Type="http://schemas.openxmlformats.org/officeDocument/2006/relationships/image" Target="../media/image47.emf"/><Relationship Id="rId12"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49.emf"/><Relationship Id="rId5" Type="http://schemas.openxmlformats.org/officeDocument/2006/relationships/image" Target="../media/image46.emf"/><Relationship Id="rId15" Type="http://schemas.openxmlformats.org/officeDocument/2006/relationships/image" Target="../media/image51.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8.emf"/><Relationship Id="rId14"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1.emf"/><Relationship Id="rId3" Type="http://schemas.openxmlformats.org/officeDocument/2006/relationships/notesSlide" Target="../notesSlides/notesSlide34.xml"/><Relationship Id="rId7" Type="http://schemas.openxmlformats.org/officeDocument/2006/relationships/image" Target="../media/image47.emf"/><Relationship Id="rId12"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8.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66.emf"/><Relationship Id="rId4" Type="http://schemas.openxmlformats.org/officeDocument/2006/relationships/oleObject" Target="../embeddings/oleObject15.bin"/></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UqS7b6V7Um8"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8.tiff"/><Relationship Id="rId4" Type="http://schemas.openxmlformats.org/officeDocument/2006/relationships/image" Target="../media/image67.tif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doi.org/10.1039/1463-9270/1999"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3FE92088-BF7A-5B40-8B09-3C792D56FAFD}"/>
              </a:ext>
            </a:extLst>
          </p:cNvPr>
          <p:cNvSpPr>
            <a:spLocks noGrp="1" noChangeArrowheads="1"/>
          </p:cNvSpPr>
          <p:nvPr>
            <p:ph type="ctrTitle"/>
          </p:nvPr>
        </p:nvSpPr>
        <p:spPr>
          <a:xfrm>
            <a:off x="1178859" y="2693987"/>
            <a:ext cx="9834282" cy="1470025"/>
          </a:xfrm>
        </p:spPr>
        <p:txBody>
          <a:bodyPr anchor="ctr">
            <a:normAutofit/>
          </a:bodyPr>
          <a:lstStyle/>
          <a:p>
            <a:pPr eaLnBrk="1" hangingPunct="1"/>
            <a:r>
              <a:rPr lang="en-US" altLang="en-US" sz="4000" dirty="0">
                <a:latin typeface="+mn-lt"/>
              </a:rPr>
              <a:t>Green</a:t>
            </a:r>
            <a:r>
              <a:rPr lang="en-US" altLang="en-US" sz="4000" b="1" dirty="0">
                <a:latin typeface="+mn-lt"/>
              </a:rPr>
              <a:t> </a:t>
            </a:r>
            <a:r>
              <a:rPr lang="en-US" altLang="en-US" sz="4000" dirty="0">
                <a:latin typeface="+mn-lt"/>
              </a:rPr>
              <a:t>Chemistry</a:t>
            </a:r>
            <a:r>
              <a:rPr lang="en-US" altLang="en-US" sz="4000" b="1" dirty="0">
                <a:latin typeface="+mn-lt"/>
              </a:rPr>
              <a:t> </a:t>
            </a:r>
            <a:r>
              <a:rPr lang="en-US" altLang="en-US" sz="4000" dirty="0">
                <a:latin typeface="+mn-lt"/>
              </a:rPr>
              <a:t>and Energy</a:t>
            </a:r>
          </a:p>
        </p:txBody>
      </p:sp>
      <p:sp>
        <p:nvSpPr>
          <p:cNvPr id="3" name="Subtitle 2">
            <a:extLst>
              <a:ext uri="{FF2B5EF4-FFF2-40B4-BE49-F238E27FC236}">
                <a16:creationId xmlns:a16="http://schemas.microsoft.com/office/drawing/2014/main" id="{56F2A596-5E65-40E7-81B8-55610BD69AAB}"/>
              </a:ext>
            </a:extLst>
          </p:cNvPr>
          <p:cNvSpPr>
            <a:spLocks noGrp="1"/>
          </p:cNvSpPr>
          <p:nvPr>
            <p:ph type="subTitle" idx="1"/>
          </p:nvPr>
        </p:nvSpPr>
        <p:spPr>
          <a:xfrm>
            <a:off x="2667000" y="4426583"/>
            <a:ext cx="6858000" cy="1655762"/>
          </a:xfrm>
        </p:spPr>
        <p:txBody>
          <a:bodyPr>
            <a:normAutofit/>
          </a:bodyPr>
          <a:lstStyle/>
          <a:p>
            <a:r>
              <a:rPr lang="en-US" sz="2400" dirty="0"/>
              <a:t>Lecture #19</a:t>
            </a:r>
          </a:p>
          <a:p>
            <a:r>
              <a:rPr lang="en-US" sz="2400" dirty="0"/>
              <a:t>Date</a:t>
            </a:r>
          </a:p>
          <a:p>
            <a:r>
              <a:rPr lang="en-US" sz="2400" dirty="0"/>
              <a:t>Course #</a:t>
            </a:r>
          </a:p>
        </p:txBody>
      </p:sp>
    </p:spTree>
    <p:extLst>
      <p:ext uri="{BB962C8B-B14F-4D97-AF65-F5344CB8AC3E}">
        <p14:creationId xmlns:p14="http://schemas.microsoft.com/office/powerpoint/2010/main" val="308819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D2C7-9BCB-624F-8CEF-8E40B38E3DB5}"/>
              </a:ext>
            </a:extLst>
          </p:cNvPr>
          <p:cNvSpPr>
            <a:spLocks noGrp="1"/>
          </p:cNvSpPr>
          <p:nvPr>
            <p:ph type="title"/>
          </p:nvPr>
        </p:nvSpPr>
        <p:spPr/>
        <p:txBody>
          <a:bodyPr>
            <a:normAutofit/>
          </a:bodyPr>
          <a:lstStyle/>
          <a:p>
            <a:r>
              <a:rPr lang="en-US" sz="4000" dirty="0">
                <a:latin typeface="+mn-lt"/>
              </a:rPr>
              <a:t>Greenhouse Gas Emissions</a:t>
            </a:r>
          </a:p>
        </p:txBody>
      </p:sp>
      <p:pic>
        <p:nvPicPr>
          <p:cNvPr id="4" name="Picture 3">
            <a:extLst>
              <a:ext uri="{FF2B5EF4-FFF2-40B4-BE49-F238E27FC236}">
                <a16:creationId xmlns:a16="http://schemas.microsoft.com/office/drawing/2014/main" id="{91B9E7F9-E2B7-1445-81FA-63961FB460DD}"/>
              </a:ext>
            </a:extLst>
          </p:cNvPr>
          <p:cNvPicPr>
            <a:picLocks noChangeAspect="1"/>
          </p:cNvPicPr>
          <p:nvPr/>
        </p:nvPicPr>
        <p:blipFill>
          <a:blip r:embed="rId3"/>
          <a:stretch>
            <a:fillRect/>
          </a:stretch>
        </p:blipFill>
        <p:spPr>
          <a:xfrm>
            <a:off x="255941" y="1758157"/>
            <a:ext cx="3674686" cy="4019188"/>
          </a:xfrm>
          <a:prstGeom prst="rect">
            <a:avLst/>
          </a:prstGeom>
        </p:spPr>
      </p:pic>
      <p:pic>
        <p:nvPicPr>
          <p:cNvPr id="5" name="Picture 4">
            <a:extLst>
              <a:ext uri="{FF2B5EF4-FFF2-40B4-BE49-F238E27FC236}">
                <a16:creationId xmlns:a16="http://schemas.microsoft.com/office/drawing/2014/main" id="{45072FB7-26F5-D740-852D-93AA0D97C686}"/>
              </a:ext>
            </a:extLst>
          </p:cNvPr>
          <p:cNvPicPr>
            <a:picLocks noChangeAspect="1"/>
          </p:cNvPicPr>
          <p:nvPr/>
        </p:nvPicPr>
        <p:blipFill>
          <a:blip r:embed="rId4"/>
          <a:stretch>
            <a:fillRect/>
          </a:stretch>
        </p:blipFill>
        <p:spPr>
          <a:xfrm>
            <a:off x="4166587" y="1758157"/>
            <a:ext cx="3659748" cy="4019188"/>
          </a:xfrm>
          <a:prstGeom prst="rect">
            <a:avLst/>
          </a:prstGeom>
        </p:spPr>
      </p:pic>
      <p:pic>
        <p:nvPicPr>
          <p:cNvPr id="6" name="Picture 5">
            <a:extLst>
              <a:ext uri="{FF2B5EF4-FFF2-40B4-BE49-F238E27FC236}">
                <a16:creationId xmlns:a16="http://schemas.microsoft.com/office/drawing/2014/main" id="{CB40C0B1-7684-1E4E-859F-9445A28ED9C6}"/>
              </a:ext>
            </a:extLst>
          </p:cNvPr>
          <p:cNvPicPr>
            <a:picLocks noChangeAspect="1"/>
          </p:cNvPicPr>
          <p:nvPr/>
        </p:nvPicPr>
        <p:blipFill>
          <a:blip r:embed="rId5"/>
          <a:stretch>
            <a:fillRect/>
          </a:stretch>
        </p:blipFill>
        <p:spPr>
          <a:xfrm>
            <a:off x="8062295" y="1758157"/>
            <a:ext cx="3880596" cy="4019188"/>
          </a:xfrm>
          <a:prstGeom prst="rect">
            <a:avLst/>
          </a:prstGeom>
        </p:spPr>
      </p:pic>
      <p:sp>
        <p:nvSpPr>
          <p:cNvPr id="3" name="TextBox 2">
            <a:extLst>
              <a:ext uri="{FF2B5EF4-FFF2-40B4-BE49-F238E27FC236}">
                <a16:creationId xmlns:a16="http://schemas.microsoft.com/office/drawing/2014/main" id="{6C9FE728-3970-4E70-88E5-3AE86A097415}"/>
              </a:ext>
            </a:extLst>
          </p:cNvPr>
          <p:cNvSpPr txBox="1"/>
          <p:nvPr/>
        </p:nvSpPr>
        <p:spPr>
          <a:xfrm>
            <a:off x="6540941" y="6007122"/>
            <a:ext cx="5651059" cy="1138773"/>
          </a:xfrm>
          <a:prstGeom prst="rect">
            <a:avLst/>
          </a:prstGeom>
          <a:noFill/>
        </p:spPr>
        <p:txBody>
          <a:bodyPr wrap="square" rtlCol="0">
            <a:spAutoFit/>
          </a:bodyPr>
          <a:lstStyle/>
          <a:p>
            <a:r>
              <a:rPr lang="en-US" sz="1000" dirty="0"/>
              <a:t>Source: Boden, T.A., </a:t>
            </a:r>
            <a:r>
              <a:rPr lang="en-US" sz="1000" dirty="0" err="1"/>
              <a:t>Marland</a:t>
            </a:r>
            <a:r>
              <a:rPr lang="en-US" sz="1000" dirty="0"/>
              <a:t>, G., and Andres, R.J. (2017). </a:t>
            </a:r>
            <a:r>
              <a:rPr lang="en-US" sz="1000" dirty="0">
                <a:hlinkClick r:id="rId6">
                  <a:extLst>
                    <a:ext uri="{A12FA001-AC4F-418D-AE19-62706E023703}">
                      <ahyp:hlinkClr xmlns:ahyp="http://schemas.microsoft.com/office/drawing/2018/hyperlinkcolor" xmlns="" val="tx"/>
                    </a:ext>
                  </a:extLst>
                </a:hlinkClick>
              </a:rPr>
              <a:t>National CO2 Emissions from Fossil-Fuel Burning, Cement Manufacture, and Gas Flaring: 1751-2014</a:t>
            </a:r>
            <a:r>
              <a:rPr lang="en-US" sz="1000" dirty="0"/>
              <a:t>, Carbon Dioxide Information Analysis Center, Oak Ridge National Laboratory, U.S. Department of Energy, </a:t>
            </a:r>
            <a:r>
              <a:rPr lang="en-US" sz="1000" dirty="0" err="1"/>
              <a:t>doi</a:t>
            </a:r>
            <a:r>
              <a:rPr lang="en-US" sz="1000" dirty="0"/>
              <a:t> 10.3334/CDIAC/00001_V2017.</a:t>
            </a:r>
          </a:p>
          <a:p>
            <a:endParaRPr lang="en-US" sz="1000" dirty="0"/>
          </a:p>
          <a:p>
            <a:r>
              <a:rPr lang="en-US" sz="1000" dirty="0"/>
              <a:t>Source: </a:t>
            </a:r>
            <a:r>
              <a:rPr lang="en-US" sz="1000" dirty="0">
                <a:hlinkClick r:id="rId7">
                  <a:extLst>
                    <a:ext uri="{A12FA001-AC4F-418D-AE19-62706E023703}">
                      <ahyp:hlinkClr xmlns:ahyp="http://schemas.microsoft.com/office/drawing/2018/hyperlinkcolor" xmlns="" val="tx"/>
                    </a:ext>
                  </a:extLst>
                </a:hlinkClick>
              </a:rPr>
              <a:t>IPCC (2014)</a:t>
            </a:r>
            <a:endParaRPr lang="en-US" sz="1000" dirty="0"/>
          </a:p>
          <a:p>
            <a:endParaRPr lang="en-US" dirty="0"/>
          </a:p>
        </p:txBody>
      </p:sp>
    </p:spTree>
    <p:extLst>
      <p:ext uri="{BB962C8B-B14F-4D97-AF65-F5344CB8AC3E}">
        <p14:creationId xmlns:p14="http://schemas.microsoft.com/office/powerpoint/2010/main" val="148683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6">
            <a:extLst>
              <a:ext uri="{FF2B5EF4-FFF2-40B4-BE49-F238E27FC236}">
                <a16:creationId xmlns:a16="http://schemas.microsoft.com/office/drawing/2014/main" id="{F1F3519C-8228-924B-86B3-1E3CC1A636B7}"/>
              </a:ext>
            </a:extLst>
          </p:cNvPr>
          <p:cNvSpPr>
            <a:spLocks noGrp="1" noChangeArrowheads="1"/>
          </p:cNvSpPr>
          <p:nvPr>
            <p:ph type="title"/>
          </p:nvPr>
        </p:nvSpPr>
        <p:spPr/>
        <p:txBody>
          <a:bodyPr>
            <a:normAutofit/>
          </a:bodyPr>
          <a:lstStyle/>
          <a:p>
            <a:pPr eaLnBrk="1" hangingPunct="1"/>
            <a:r>
              <a:rPr lang="en-US" altLang="en-US" sz="4000" dirty="0">
                <a:latin typeface="+mn-lt"/>
              </a:rPr>
              <a:t>Alternatives to Fossil Fuels</a:t>
            </a:r>
          </a:p>
        </p:txBody>
      </p:sp>
      <p:pic>
        <p:nvPicPr>
          <p:cNvPr id="155650" name="Picture 2">
            <a:extLst>
              <a:ext uri="{FF2B5EF4-FFF2-40B4-BE49-F238E27FC236}">
                <a16:creationId xmlns:a16="http://schemas.microsoft.com/office/drawing/2014/main" id="{6FE0CC58-3A33-9949-A169-81731F45FF71}"/>
              </a:ext>
            </a:extLst>
          </p:cNvPr>
          <p:cNvPicPr>
            <a:picLocks noGrp="1" noChangeAspect="1" noChangeArrowheads="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3965721" y="2040755"/>
            <a:ext cx="2303569" cy="1535113"/>
          </a:xfr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2" name="Picture 4">
            <a:extLst>
              <a:ext uri="{FF2B5EF4-FFF2-40B4-BE49-F238E27FC236}">
                <a16:creationId xmlns:a16="http://schemas.microsoft.com/office/drawing/2014/main" id="{3802A4D5-5252-774B-B0F8-34895606BC95}"/>
              </a:ext>
            </a:extLst>
          </p:cNvPr>
          <p:cNvPicPr>
            <a:picLocks noGrp="1" noChangeAspect="1" noChangeArrowheads="1"/>
          </p:cNvPicPr>
          <p:nvPr>
            <p:ph sz="quarter" idx="4294967295"/>
          </p:nvPr>
        </p:nvPicPr>
        <p:blipFill>
          <a:blip r:embed="rId4" cstate="print">
            <a:extLst>
              <a:ext uri="{28A0092B-C50C-407E-A947-70E740481C1C}">
                <a14:useLocalDpi xmlns:a14="http://schemas.microsoft.com/office/drawing/2010/main"/>
              </a:ext>
            </a:extLst>
          </a:blip>
          <a:stretch>
            <a:fillRect/>
          </a:stretch>
        </p:blipFill>
        <p:spPr>
          <a:xfrm>
            <a:off x="6896738" y="3735527"/>
            <a:ext cx="2365071" cy="1773803"/>
          </a:xfr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3" name="Picture 5">
            <a:extLst>
              <a:ext uri="{FF2B5EF4-FFF2-40B4-BE49-F238E27FC236}">
                <a16:creationId xmlns:a16="http://schemas.microsoft.com/office/drawing/2014/main" id="{59BC5B57-16F8-E044-8B15-F00852F9675C}"/>
              </a:ext>
            </a:extLst>
          </p:cNvPr>
          <p:cNvPicPr>
            <a:picLocks noGrp="1" noChangeAspect="1" noChangeArrowheads="1"/>
          </p:cNvPicPr>
          <p:nvPr>
            <p:ph sz="quarter" idx="4294967295"/>
          </p:nvPr>
        </p:nvPicPr>
        <p:blipFill>
          <a:blip r:embed="rId5" cstate="print">
            <a:extLst>
              <a:ext uri="{28A0092B-C50C-407E-A947-70E740481C1C}">
                <a14:useLocalDpi xmlns:a14="http://schemas.microsoft.com/office/drawing/2010/main"/>
              </a:ext>
            </a:extLst>
          </a:blip>
          <a:stretch>
            <a:fillRect/>
          </a:stretch>
        </p:blipFill>
        <p:spPr>
          <a:xfrm>
            <a:off x="825502" y="2040755"/>
            <a:ext cx="2670652" cy="1502875"/>
          </a:xfr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63" name="Picture 15">
            <a:extLst>
              <a:ext uri="{FF2B5EF4-FFF2-40B4-BE49-F238E27FC236}">
                <a16:creationId xmlns:a16="http://schemas.microsoft.com/office/drawing/2014/main" id="{8D233DA7-39FE-E648-8FAD-9128BD9824CA}"/>
              </a:ext>
            </a:extLst>
          </p:cNvPr>
          <p:cNvPicPr>
            <a:picLocks noGrp="1" noChangeAspect="1" noChangeArrowheads="1"/>
          </p:cNvPicPr>
          <p:nvPr>
            <p:ph sz="quarter" idx="4294967295"/>
          </p:nvPr>
        </p:nvPicPr>
        <p:blipFill>
          <a:blip r:embed="rId6" cstate="print">
            <a:extLst>
              <a:ext uri="{28A0092B-C50C-407E-A947-70E740481C1C}">
                <a14:useLocalDpi xmlns:a14="http://schemas.microsoft.com/office/drawing/2010/main"/>
              </a:ext>
            </a:extLst>
          </a:blip>
          <a:stretch>
            <a:fillRect/>
          </a:stretch>
        </p:blipFill>
        <p:spPr>
          <a:xfrm>
            <a:off x="3763353" y="3890639"/>
            <a:ext cx="2819400" cy="1585912"/>
          </a:xfr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1" name="Picture 3">
            <a:extLst>
              <a:ext uri="{FF2B5EF4-FFF2-40B4-BE49-F238E27FC236}">
                <a16:creationId xmlns:a16="http://schemas.microsoft.com/office/drawing/2014/main" id="{A6334ABA-E0BF-1349-8C41-E6DA35B90E3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9430451" y="2675782"/>
            <a:ext cx="2130852" cy="2390915"/>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6" name="Text Box 7">
            <a:extLst>
              <a:ext uri="{FF2B5EF4-FFF2-40B4-BE49-F238E27FC236}">
                <a16:creationId xmlns:a16="http://schemas.microsoft.com/office/drawing/2014/main" id="{90AD02B0-D47F-8349-8E39-E90F5998A2F3}"/>
              </a:ext>
            </a:extLst>
          </p:cNvPr>
          <p:cNvSpPr txBox="1">
            <a:spLocks noChangeArrowheads="1"/>
          </p:cNvSpPr>
          <p:nvPr/>
        </p:nvSpPr>
        <p:spPr bwMode="auto">
          <a:xfrm>
            <a:off x="7663133" y="5577070"/>
            <a:ext cx="832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Solar</a:t>
            </a:r>
          </a:p>
        </p:txBody>
      </p:sp>
      <p:sp>
        <p:nvSpPr>
          <p:cNvPr id="20487" name="Rectangle 8">
            <a:extLst>
              <a:ext uri="{FF2B5EF4-FFF2-40B4-BE49-F238E27FC236}">
                <a16:creationId xmlns:a16="http://schemas.microsoft.com/office/drawing/2014/main" id="{22A29945-54F0-4843-8905-84D62B4B489D}"/>
              </a:ext>
            </a:extLst>
          </p:cNvPr>
          <p:cNvSpPr>
            <a:spLocks noChangeArrowheads="1"/>
          </p:cNvSpPr>
          <p:nvPr/>
        </p:nvSpPr>
        <p:spPr bwMode="auto">
          <a:xfrm>
            <a:off x="1215313" y="1529102"/>
            <a:ext cx="18910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Hydroelectric</a:t>
            </a:r>
          </a:p>
        </p:txBody>
      </p:sp>
      <p:sp>
        <p:nvSpPr>
          <p:cNvPr id="20488" name="Rectangle 9">
            <a:extLst>
              <a:ext uri="{FF2B5EF4-FFF2-40B4-BE49-F238E27FC236}">
                <a16:creationId xmlns:a16="http://schemas.microsoft.com/office/drawing/2014/main" id="{128114D9-3EB4-2247-9B08-AE55276D518B}"/>
              </a:ext>
            </a:extLst>
          </p:cNvPr>
          <p:cNvSpPr>
            <a:spLocks noChangeArrowheads="1"/>
          </p:cNvSpPr>
          <p:nvPr/>
        </p:nvSpPr>
        <p:spPr bwMode="auto">
          <a:xfrm>
            <a:off x="4315286" y="1547775"/>
            <a:ext cx="1715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Geothermal</a:t>
            </a:r>
          </a:p>
        </p:txBody>
      </p:sp>
      <p:sp>
        <p:nvSpPr>
          <p:cNvPr id="20489" name="Rectangle 10">
            <a:extLst>
              <a:ext uri="{FF2B5EF4-FFF2-40B4-BE49-F238E27FC236}">
                <a16:creationId xmlns:a16="http://schemas.microsoft.com/office/drawing/2014/main" id="{A37ED9E0-B67B-DE42-9A5C-3ECDEC2779A9}"/>
              </a:ext>
            </a:extLst>
          </p:cNvPr>
          <p:cNvSpPr>
            <a:spLocks noChangeArrowheads="1"/>
          </p:cNvSpPr>
          <p:nvPr/>
        </p:nvSpPr>
        <p:spPr bwMode="auto">
          <a:xfrm>
            <a:off x="4151728" y="5509330"/>
            <a:ext cx="1931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Ocean Energy</a:t>
            </a:r>
          </a:p>
        </p:txBody>
      </p:sp>
      <p:sp>
        <p:nvSpPr>
          <p:cNvPr id="20491" name="Rectangle 12">
            <a:extLst>
              <a:ext uri="{FF2B5EF4-FFF2-40B4-BE49-F238E27FC236}">
                <a16:creationId xmlns:a16="http://schemas.microsoft.com/office/drawing/2014/main" id="{A0E855F0-8CE1-7D41-84FE-293D3B10E21B}"/>
              </a:ext>
            </a:extLst>
          </p:cNvPr>
          <p:cNvSpPr>
            <a:spLocks noChangeArrowheads="1"/>
          </p:cNvSpPr>
          <p:nvPr/>
        </p:nvSpPr>
        <p:spPr bwMode="auto">
          <a:xfrm>
            <a:off x="7306772" y="1573267"/>
            <a:ext cx="1247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Biomass</a:t>
            </a:r>
          </a:p>
        </p:txBody>
      </p:sp>
      <p:sp>
        <p:nvSpPr>
          <p:cNvPr id="20492" name="Text Box 13">
            <a:extLst>
              <a:ext uri="{FF2B5EF4-FFF2-40B4-BE49-F238E27FC236}">
                <a16:creationId xmlns:a16="http://schemas.microsoft.com/office/drawing/2014/main" id="{3E0CD86F-6498-FA42-B140-ECEFEE67A7C8}"/>
              </a:ext>
            </a:extLst>
          </p:cNvPr>
          <p:cNvSpPr txBox="1">
            <a:spLocks noChangeArrowheads="1"/>
          </p:cNvSpPr>
          <p:nvPr/>
        </p:nvSpPr>
        <p:spPr bwMode="auto">
          <a:xfrm>
            <a:off x="9786067" y="2197179"/>
            <a:ext cx="14196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Hydrogen</a:t>
            </a:r>
          </a:p>
        </p:txBody>
      </p:sp>
      <p:pic>
        <p:nvPicPr>
          <p:cNvPr id="155662" name="Picture 14">
            <a:extLst>
              <a:ext uri="{FF2B5EF4-FFF2-40B4-BE49-F238E27FC236}">
                <a16:creationId xmlns:a16="http://schemas.microsoft.com/office/drawing/2014/main" id="{09F9D935-E3B9-AB48-B0AA-2B7F8B5594C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6989876" y="2102672"/>
            <a:ext cx="2090084" cy="1395131"/>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5664" name="Picture 16">
            <a:extLst>
              <a:ext uri="{FF2B5EF4-FFF2-40B4-BE49-F238E27FC236}">
                <a16:creationId xmlns:a16="http://schemas.microsoft.com/office/drawing/2014/main" id="{618F85AB-78E7-1E43-A337-7C0744723CB6}"/>
              </a:ext>
            </a:extLst>
          </p:cNvPr>
          <p:cNvPicPr>
            <a:picLocks noChangeAspect="1" noChangeArrowheads="1"/>
          </p:cNvPicPr>
          <p:nvPr/>
        </p:nvPicPr>
        <p:blipFill>
          <a:blip r:embed="rId9"/>
          <a:stretch>
            <a:fillRect/>
          </a:stretch>
        </p:blipFill>
        <p:spPr bwMode="auto">
          <a:xfrm>
            <a:off x="778716" y="3794769"/>
            <a:ext cx="2670652" cy="1777652"/>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90" name="Rectangle 11">
            <a:extLst>
              <a:ext uri="{FF2B5EF4-FFF2-40B4-BE49-F238E27FC236}">
                <a16:creationId xmlns:a16="http://schemas.microsoft.com/office/drawing/2014/main" id="{258DA3A1-F967-864E-9A64-BD34D644958E}"/>
              </a:ext>
            </a:extLst>
          </p:cNvPr>
          <p:cNvSpPr>
            <a:spLocks noChangeArrowheads="1"/>
          </p:cNvSpPr>
          <p:nvPr/>
        </p:nvSpPr>
        <p:spPr bwMode="auto">
          <a:xfrm>
            <a:off x="1679467" y="5592727"/>
            <a:ext cx="8691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Wind</a:t>
            </a:r>
          </a:p>
        </p:txBody>
      </p:sp>
      <p:sp>
        <p:nvSpPr>
          <p:cNvPr id="2" name="TextBox 1">
            <a:extLst>
              <a:ext uri="{FF2B5EF4-FFF2-40B4-BE49-F238E27FC236}">
                <a16:creationId xmlns:a16="http://schemas.microsoft.com/office/drawing/2014/main" id="{D3254BB3-AA5D-486D-B00A-98AF069F1D8C}"/>
              </a:ext>
            </a:extLst>
          </p:cNvPr>
          <p:cNvSpPr txBox="1"/>
          <p:nvPr/>
        </p:nvSpPr>
        <p:spPr>
          <a:xfrm>
            <a:off x="8761770" y="6436654"/>
            <a:ext cx="3240892" cy="246221"/>
          </a:xfrm>
          <a:prstGeom prst="rect">
            <a:avLst/>
          </a:prstGeom>
          <a:noFill/>
        </p:spPr>
        <p:txBody>
          <a:bodyPr wrap="square" rtlCol="0">
            <a:spAutoFit/>
          </a:bodyPr>
          <a:lstStyle/>
          <a:p>
            <a:r>
              <a:rPr lang="en-US" sz="1000" dirty="0">
                <a:solidFill>
                  <a:schemeClr val="tx1">
                    <a:lumMod val="50000"/>
                    <a:lumOff val="50000"/>
                  </a:schemeClr>
                </a:solidFill>
              </a:rPr>
              <a:t>Image Sources: Wikipedia Commons, </a:t>
            </a:r>
            <a:r>
              <a:rPr lang="en-US" sz="1000" dirty="0" err="1">
                <a:solidFill>
                  <a:schemeClr val="tx1">
                    <a:lumMod val="50000"/>
                    <a:lumOff val="50000"/>
                  </a:schemeClr>
                </a:solidFill>
              </a:rPr>
              <a:t>Maxpixel</a:t>
            </a:r>
            <a:r>
              <a:rPr lang="en-US" sz="1000" dirty="0">
                <a:solidFill>
                  <a:schemeClr val="tx1">
                    <a:lumMod val="50000"/>
                    <a:lumOff val="50000"/>
                  </a:schemeClr>
                </a:solidFill>
              </a:rPr>
              <a:t>, </a:t>
            </a:r>
            <a:r>
              <a:rPr lang="en-US" sz="1000" dirty="0" err="1">
                <a:solidFill>
                  <a:schemeClr val="tx1">
                    <a:lumMod val="50000"/>
                    <a:lumOff val="50000"/>
                  </a:schemeClr>
                </a:solidFill>
              </a:rPr>
              <a:t>Pixabay</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57445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65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565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66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5565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565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5566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566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55651"/>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566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55664"/>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5565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55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C5C0-2E07-0442-B2E2-2DA8A6D6FF54}"/>
              </a:ext>
            </a:extLst>
          </p:cNvPr>
          <p:cNvSpPr>
            <a:spLocks noGrp="1"/>
          </p:cNvSpPr>
          <p:nvPr>
            <p:ph type="title" idx="4294967295"/>
          </p:nvPr>
        </p:nvSpPr>
        <p:spPr>
          <a:xfrm>
            <a:off x="614899" y="27641"/>
            <a:ext cx="10515600" cy="1325563"/>
          </a:xfrm>
        </p:spPr>
        <p:txBody>
          <a:bodyPr>
            <a:normAutofit/>
          </a:bodyPr>
          <a:lstStyle/>
          <a:p>
            <a:r>
              <a:rPr lang="en-US" sz="4000" dirty="0">
                <a:solidFill>
                  <a:schemeClr val="tx1">
                    <a:lumMod val="75000"/>
                    <a:lumOff val="25000"/>
                  </a:schemeClr>
                </a:solidFill>
                <a:latin typeface="+mn-lt"/>
              </a:rPr>
              <a:t>World Renewable Electricity: 1980-2014</a:t>
            </a:r>
          </a:p>
        </p:txBody>
      </p:sp>
      <p:pic>
        <p:nvPicPr>
          <p:cNvPr id="5" name="Total Renewable Electric Video_Trimmed">
            <a:hlinkClick r:id="" action="ppaction://media"/>
            <a:extLst>
              <a:ext uri="{FF2B5EF4-FFF2-40B4-BE49-F238E27FC236}">
                <a16:creationId xmlns:a16="http://schemas.microsoft.com/office/drawing/2014/main" id="{FA7B58BF-F685-8D40-AE82-A73814A43C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2337" y="1027420"/>
            <a:ext cx="8380724" cy="5360487"/>
          </a:xfrm>
          <a:prstGeom prst="rect">
            <a:avLst/>
          </a:prstGeom>
        </p:spPr>
      </p:pic>
      <p:sp>
        <p:nvSpPr>
          <p:cNvPr id="7" name="TextBox 6">
            <a:extLst>
              <a:ext uri="{FF2B5EF4-FFF2-40B4-BE49-F238E27FC236}">
                <a16:creationId xmlns:a16="http://schemas.microsoft.com/office/drawing/2014/main" id="{80273102-59C3-6846-9F00-916B8E245E6F}"/>
              </a:ext>
            </a:extLst>
          </p:cNvPr>
          <p:cNvSpPr txBox="1"/>
          <p:nvPr/>
        </p:nvSpPr>
        <p:spPr>
          <a:xfrm>
            <a:off x="8893115" y="6410473"/>
            <a:ext cx="3087577" cy="276999"/>
          </a:xfrm>
          <a:prstGeom prst="rect">
            <a:avLst/>
          </a:prstGeom>
          <a:noFill/>
        </p:spPr>
        <p:txBody>
          <a:bodyPr wrap="none" rtlCol="0">
            <a:spAutoFit/>
          </a:bodyPr>
          <a:lstStyle/>
          <a:p>
            <a:r>
              <a:rPr lang="en-US" sz="1200" dirty="0">
                <a:solidFill>
                  <a:schemeClr val="bg1">
                    <a:lumMod val="75000"/>
                  </a:schemeClr>
                </a:solidFill>
              </a:rPr>
              <a:t>Source: US Energy Information Administration </a:t>
            </a:r>
          </a:p>
        </p:txBody>
      </p:sp>
    </p:spTree>
    <p:extLst>
      <p:ext uri="{BB962C8B-B14F-4D97-AF65-F5344CB8AC3E}">
        <p14:creationId xmlns:p14="http://schemas.microsoft.com/office/powerpoint/2010/main" val="9640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6085480-FA33-2248-A924-C8C4CDD36A39}"/>
              </a:ext>
            </a:extLst>
          </p:cNvPr>
          <p:cNvSpPr>
            <a:spLocks noGrp="1" noChangeArrowheads="1"/>
          </p:cNvSpPr>
          <p:nvPr>
            <p:ph type="title"/>
          </p:nvPr>
        </p:nvSpPr>
        <p:spPr/>
        <p:txBody>
          <a:bodyPr>
            <a:normAutofit/>
          </a:bodyPr>
          <a:lstStyle/>
          <a:p>
            <a:pPr eaLnBrk="1" hangingPunct="1"/>
            <a:r>
              <a:rPr lang="en-US" altLang="en-US" sz="4000" dirty="0">
                <a:solidFill>
                  <a:schemeClr val="tx1">
                    <a:lumMod val="75000"/>
                    <a:lumOff val="25000"/>
                  </a:schemeClr>
                </a:solidFill>
                <a:latin typeface="+mn-lt"/>
              </a:rPr>
              <a:t>World Renewable Energy Projections</a:t>
            </a:r>
          </a:p>
        </p:txBody>
      </p:sp>
      <p:pic>
        <p:nvPicPr>
          <p:cNvPr id="199684" name="Picture 4" descr="Image result for renewable electricity generation by fuel type">
            <a:extLst>
              <a:ext uri="{FF2B5EF4-FFF2-40B4-BE49-F238E27FC236}">
                <a16:creationId xmlns:a16="http://schemas.microsoft.com/office/drawing/2014/main" id="{FD6178DD-8159-463C-B44B-46140C18CEF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595" t="19183" r="4165" b="2551"/>
          <a:stretch/>
        </p:blipFill>
        <p:spPr bwMode="auto">
          <a:xfrm>
            <a:off x="5117431" y="1559676"/>
            <a:ext cx="6091989" cy="4696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4DD305-AEAB-4641-9096-4608773E4B9E}"/>
              </a:ext>
            </a:extLst>
          </p:cNvPr>
          <p:cNvSpPr txBox="1"/>
          <p:nvPr/>
        </p:nvSpPr>
        <p:spPr>
          <a:xfrm>
            <a:off x="982580" y="2644170"/>
            <a:ext cx="3256547" cy="2308324"/>
          </a:xfrm>
          <a:prstGeom prst="rect">
            <a:avLst/>
          </a:prstGeom>
          <a:noFill/>
        </p:spPr>
        <p:txBody>
          <a:bodyPr wrap="square" rtlCol="0">
            <a:spAutoFit/>
          </a:bodyPr>
          <a:lstStyle/>
          <a:p>
            <a:r>
              <a:rPr lang="en-US" sz="2400" dirty="0"/>
              <a:t>Renewable electricity generation by fuel type from 2000 – 2040 (billion </a:t>
            </a:r>
            <a:r>
              <a:rPr lang="en-US" sz="2400" dirty="0" err="1"/>
              <a:t>kilowatthours</a:t>
            </a:r>
            <a:r>
              <a:rPr lang="en-US" sz="2400" dirty="0"/>
              <a:t>)</a:t>
            </a:r>
          </a:p>
          <a:p>
            <a:pPr marL="342900" indent="-342900">
              <a:buFont typeface="Arial" panose="020B0604020202020204" pitchFamily="34" charset="0"/>
              <a:buChar char="•"/>
            </a:pPr>
            <a:r>
              <a:rPr lang="en-US" sz="2400" dirty="0"/>
              <a:t>Can biomass have a larger role?</a:t>
            </a:r>
          </a:p>
        </p:txBody>
      </p:sp>
    </p:spTree>
    <p:extLst>
      <p:ext uri="{BB962C8B-B14F-4D97-AF65-F5344CB8AC3E}">
        <p14:creationId xmlns:p14="http://schemas.microsoft.com/office/powerpoint/2010/main" val="197839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D77AC5C9-67D9-C24D-8C49-F410881C10FE}"/>
              </a:ext>
            </a:extLst>
          </p:cNvPr>
          <p:cNvPicPr>
            <a:picLocks noChangeAspect="1"/>
          </p:cNvPicPr>
          <p:nvPr/>
        </p:nvPicPr>
        <p:blipFill>
          <a:blip r:embed="rId3"/>
          <a:stretch>
            <a:fillRect/>
          </a:stretch>
        </p:blipFill>
        <p:spPr>
          <a:xfrm>
            <a:off x="2517723" y="1576654"/>
            <a:ext cx="7156554" cy="4771036"/>
          </a:xfrm>
          <a:prstGeom prst="rect">
            <a:avLst/>
          </a:prstGeom>
        </p:spPr>
      </p:pic>
      <p:sp>
        <p:nvSpPr>
          <p:cNvPr id="2" name="Title 1">
            <a:extLst>
              <a:ext uri="{FF2B5EF4-FFF2-40B4-BE49-F238E27FC236}">
                <a16:creationId xmlns:a16="http://schemas.microsoft.com/office/drawing/2014/main" id="{1DCADB1E-7D2F-1048-BF2E-C10039257A39}"/>
              </a:ext>
            </a:extLst>
          </p:cNvPr>
          <p:cNvSpPr>
            <a:spLocks noGrp="1"/>
          </p:cNvSpPr>
          <p:nvPr>
            <p:ph type="title"/>
          </p:nvPr>
        </p:nvSpPr>
        <p:spPr>
          <a:xfrm>
            <a:off x="324162" y="134911"/>
            <a:ext cx="11543675" cy="1325563"/>
          </a:xfrm>
        </p:spPr>
        <p:txBody>
          <a:bodyPr>
            <a:normAutofit/>
          </a:bodyPr>
          <a:lstStyle/>
          <a:p>
            <a:r>
              <a:rPr lang="en-US" sz="3600" dirty="0">
                <a:latin typeface="+mn-lt"/>
              </a:rPr>
              <a:t>Current Statistics: World Renewable Energy Consumption</a:t>
            </a:r>
          </a:p>
        </p:txBody>
      </p:sp>
    </p:spTree>
    <p:extLst>
      <p:ext uri="{BB962C8B-B14F-4D97-AF65-F5344CB8AC3E}">
        <p14:creationId xmlns:p14="http://schemas.microsoft.com/office/powerpoint/2010/main" val="271087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5F57-B656-564F-9C91-0B6CBC5EE712}"/>
              </a:ext>
            </a:extLst>
          </p:cNvPr>
          <p:cNvSpPr>
            <a:spLocks noGrp="1"/>
          </p:cNvSpPr>
          <p:nvPr>
            <p:ph type="title"/>
          </p:nvPr>
        </p:nvSpPr>
        <p:spPr/>
        <p:txBody>
          <a:bodyPr>
            <a:normAutofit/>
          </a:bodyPr>
          <a:lstStyle/>
          <a:p>
            <a:r>
              <a:rPr lang="en-US" sz="4000" dirty="0">
                <a:latin typeface="+mn-lt"/>
              </a:rPr>
              <a:t>Outline</a:t>
            </a:r>
          </a:p>
        </p:txBody>
      </p:sp>
      <p:sp>
        <p:nvSpPr>
          <p:cNvPr id="4" name="Rectangle 21">
            <a:extLst>
              <a:ext uri="{FF2B5EF4-FFF2-40B4-BE49-F238E27FC236}">
                <a16:creationId xmlns:a16="http://schemas.microsoft.com/office/drawing/2014/main" id="{4BDD8451-6CFF-A842-BC80-09502A0C8A3D}"/>
              </a:ext>
            </a:extLst>
          </p:cNvPr>
          <p:cNvSpPr txBox="1">
            <a:spLocks noChangeArrowheads="1"/>
          </p:cNvSpPr>
          <p:nvPr/>
        </p:nvSpPr>
        <p:spPr>
          <a:xfrm>
            <a:off x="838200" y="1750132"/>
            <a:ext cx="10515600" cy="4605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Current state of energy consumption: Globally</a:t>
            </a:r>
          </a:p>
          <a:p>
            <a:pPr marL="342900" indent="-342900"/>
            <a:r>
              <a:rPr lang="en-US" altLang="en-US" sz="2400" dirty="0">
                <a:solidFill>
                  <a:srgbClr val="00B050"/>
                </a:solidFill>
              </a:rPr>
              <a:t>Sources of energy:</a:t>
            </a:r>
          </a:p>
          <a:p>
            <a:pPr lvl="1"/>
            <a:r>
              <a:rPr lang="en-US" altLang="en-US" sz="2000" dirty="0"/>
              <a:t>Power plant – coal, oil, natural gas</a:t>
            </a:r>
          </a:p>
          <a:p>
            <a:pPr lvl="1"/>
            <a:r>
              <a:rPr lang="en-US" altLang="en-US" sz="2000" dirty="0"/>
              <a:t>Renewable – Biofuels, solar cell, Fuel cells, hydro, etc.</a:t>
            </a:r>
          </a:p>
          <a:p>
            <a:r>
              <a:rPr lang="en-US" altLang="en-US" sz="2400" dirty="0"/>
              <a:t>Energy in the Laboratory</a:t>
            </a:r>
          </a:p>
          <a:p>
            <a:pPr lvl="1"/>
            <a:r>
              <a:rPr lang="en-US" altLang="en-US" sz="2000" dirty="0"/>
              <a:t>Thermal</a:t>
            </a:r>
          </a:p>
          <a:p>
            <a:pPr lvl="1"/>
            <a:r>
              <a:rPr lang="en-US" altLang="en-US" sz="2000" dirty="0"/>
              <a:t>Cooling</a:t>
            </a:r>
          </a:p>
          <a:p>
            <a:pPr lvl="1"/>
            <a:r>
              <a:rPr lang="en-US" altLang="en-US" sz="2000" dirty="0"/>
              <a:t>Distillation</a:t>
            </a:r>
          </a:p>
          <a:p>
            <a:pPr lvl="1"/>
            <a:r>
              <a:rPr lang="en-US" altLang="en-US" sz="2000" dirty="0"/>
              <a:t>Equipment</a:t>
            </a:r>
          </a:p>
          <a:p>
            <a:pPr lvl="1"/>
            <a:r>
              <a:rPr lang="en-US" altLang="en-US" sz="2000" dirty="0"/>
              <a:t>Synthesis</a:t>
            </a:r>
          </a:p>
          <a:p>
            <a:r>
              <a:rPr lang="en-US" altLang="en-US" sz="2400" dirty="0"/>
              <a:t>New Modern Applications</a:t>
            </a:r>
          </a:p>
          <a:p>
            <a:pPr lvl="1"/>
            <a:endParaRPr lang="en-US" altLang="en-US" sz="2000" dirty="0"/>
          </a:p>
          <a:p>
            <a:pPr lvl="2"/>
            <a:endParaRPr lang="en-US" altLang="en-US" sz="1600" dirty="0"/>
          </a:p>
          <a:p>
            <a:endParaRPr lang="en-US" altLang="en-US" sz="2400" dirty="0"/>
          </a:p>
        </p:txBody>
      </p:sp>
    </p:spTree>
    <p:extLst>
      <p:ext uri="{BB962C8B-B14F-4D97-AF65-F5344CB8AC3E}">
        <p14:creationId xmlns:p14="http://schemas.microsoft.com/office/powerpoint/2010/main" val="352373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498D6D0D-D6F1-4E41-A8E8-983D6783F31A}"/>
              </a:ext>
            </a:extLst>
          </p:cNvPr>
          <p:cNvSpPr>
            <a:spLocks noGrp="1" noChangeArrowheads="1"/>
          </p:cNvSpPr>
          <p:nvPr>
            <p:ph type="title"/>
          </p:nvPr>
        </p:nvSpPr>
        <p:spPr/>
        <p:txBody>
          <a:bodyPr>
            <a:normAutofit/>
          </a:bodyPr>
          <a:lstStyle/>
          <a:p>
            <a:pPr eaLnBrk="1" hangingPunct="1"/>
            <a:r>
              <a:rPr lang="en-US" altLang="en-US" sz="4000" dirty="0">
                <a:latin typeface="+mn-lt"/>
              </a:rPr>
              <a:t>Biomass</a:t>
            </a:r>
          </a:p>
        </p:txBody>
      </p:sp>
      <p:sp>
        <p:nvSpPr>
          <p:cNvPr id="34818" name="Rectangle 3">
            <a:extLst>
              <a:ext uri="{FF2B5EF4-FFF2-40B4-BE49-F238E27FC236}">
                <a16:creationId xmlns:a16="http://schemas.microsoft.com/office/drawing/2014/main" id="{DEB7BFC4-AD6C-334C-B4B5-254666C1D757}"/>
              </a:ext>
            </a:extLst>
          </p:cNvPr>
          <p:cNvSpPr>
            <a:spLocks noGrp="1" noChangeArrowheads="1"/>
          </p:cNvSpPr>
          <p:nvPr>
            <p:ph type="body" idx="1"/>
          </p:nvPr>
        </p:nvSpPr>
        <p:spPr>
          <a:xfrm>
            <a:off x="838200" y="1675181"/>
            <a:ext cx="7211518" cy="1023049"/>
          </a:xfrm>
        </p:spPr>
        <p:txBody>
          <a:bodyPr>
            <a:normAutofit/>
          </a:bodyPr>
          <a:lstStyle/>
          <a:p>
            <a:pPr eaLnBrk="1" hangingPunct="1"/>
            <a:r>
              <a:rPr lang="en-US" altLang="en-US" sz="2400" dirty="0"/>
              <a:t>Most biomass energy is obtained by burning:</a:t>
            </a:r>
          </a:p>
          <a:p>
            <a:pPr lvl="1" eaLnBrk="1" hangingPunct="1">
              <a:buFontTx/>
              <a:buNone/>
            </a:pPr>
            <a:r>
              <a:rPr lang="en-US" altLang="en-US" dirty="0"/>
              <a:t>		[CH</a:t>
            </a:r>
            <a:r>
              <a:rPr lang="en-US" altLang="en-US" baseline="-25000" dirty="0"/>
              <a:t>2</a:t>
            </a:r>
            <a:r>
              <a:rPr lang="en-US" altLang="en-US" dirty="0"/>
              <a:t>O]  +  O</a:t>
            </a:r>
            <a:r>
              <a:rPr lang="en-US" altLang="en-US" baseline="-25000" dirty="0"/>
              <a:t>2</a:t>
            </a:r>
            <a:r>
              <a:rPr lang="en-US" altLang="en-US" dirty="0"/>
              <a:t>  </a:t>
            </a:r>
            <a:r>
              <a:rPr lang="en-US" altLang="en-US" dirty="0">
                <a:sym typeface="Wingdings" pitchFamily="2" charset="2"/>
              </a:rPr>
              <a:t>  CO</a:t>
            </a:r>
            <a:r>
              <a:rPr lang="en-US" altLang="en-US" baseline="-25000" dirty="0">
                <a:sym typeface="Wingdings" pitchFamily="2" charset="2"/>
              </a:rPr>
              <a:t>2</a:t>
            </a:r>
            <a:r>
              <a:rPr lang="en-US" altLang="en-US" dirty="0">
                <a:sym typeface="Wingdings" pitchFamily="2" charset="2"/>
              </a:rPr>
              <a:t>  +  H</a:t>
            </a:r>
            <a:r>
              <a:rPr lang="en-US" altLang="en-US" baseline="-25000" dirty="0">
                <a:sym typeface="Wingdings" pitchFamily="2" charset="2"/>
              </a:rPr>
              <a:t>2</a:t>
            </a:r>
            <a:r>
              <a:rPr lang="en-US" altLang="en-US" dirty="0">
                <a:sym typeface="Wingdings" pitchFamily="2" charset="2"/>
              </a:rPr>
              <a:t>O</a:t>
            </a:r>
            <a:endParaRPr lang="en-US" altLang="en-US" dirty="0"/>
          </a:p>
        </p:txBody>
      </p:sp>
      <p:pic>
        <p:nvPicPr>
          <p:cNvPr id="2" name="Picture 1">
            <a:extLst>
              <a:ext uri="{FF2B5EF4-FFF2-40B4-BE49-F238E27FC236}">
                <a16:creationId xmlns:a16="http://schemas.microsoft.com/office/drawing/2014/main" id="{92DB8DD9-8330-A54C-91E2-384B04B5E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3395" y="1590635"/>
            <a:ext cx="3232737" cy="2151791"/>
          </a:xfrm>
          <a:prstGeom prst="rect">
            <a:avLst/>
          </a:prstGeom>
          <a:ln w="50800">
            <a:solidFill>
              <a:srgbClr val="002060"/>
            </a:solidFill>
          </a:ln>
        </p:spPr>
      </p:pic>
      <p:sp>
        <p:nvSpPr>
          <p:cNvPr id="3" name="Rectangle 2">
            <a:extLst>
              <a:ext uri="{FF2B5EF4-FFF2-40B4-BE49-F238E27FC236}">
                <a16:creationId xmlns:a16="http://schemas.microsoft.com/office/drawing/2014/main" id="{8B88E557-7C12-9041-8686-59ABFAC9E035}"/>
              </a:ext>
            </a:extLst>
          </p:cNvPr>
          <p:cNvSpPr/>
          <p:nvPr/>
        </p:nvSpPr>
        <p:spPr>
          <a:xfrm>
            <a:off x="838199" y="2704729"/>
            <a:ext cx="5459084" cy="2308324"/>
          </a:xfrm>
          <a:prstGeom prst="rect">
            <a:avLst/>
          </a:prstGeom>
        </p:spPr>
        <p:txBody>
          <a:bodyPr wrap="square">
            <a:spAutoFit/>
          </a:bodyPr>
          <a:lstStyle/>
          <a:p>
            <a:pPr marL="342900" indent="-342900">
              <a:buFont typeface="Arial" panose="020B0604020202020204" pitchFamily="34" charset="0"/>
              <a:buChar char="•"/>
            </a:pPr>
            <a:r>
              <a:rPr lang="en-US" altLang="en-US" sz="2400" dirty="0"/>
              <a:t>CO</a:t>
            </a:r>
            <a:r>
              <a:rPr lang="en-US" altLang="en-US" sz="2400" baseline="-25000" dirty="0"/>
              <a:t>2</a:t>
            </a:r>
            <a:r>
              <a:rPr lang="en-US" altLang="en-US" sz="2400" dirty="0"/>
              <a:t> output can be considered neutral</a:t>
            </a:r>
          </a:p>
          <a:p>
            <a:pPr marL="342900" indent="-342900">
              <a:buFont typeface="Arial" panose="020B0604020202020204" pitchFamily="34" charset="0"/>
              <a:buChar char="•"/>
            </a:pPr>
            <a:endParaRPr lang="en-US" altLang="en-US" sz="2400" dirty="0"/>
          </a:p>
          <a:p>
            <a:pPr marL="342900" indent="-342900">
              <a:buFont typeface="Arial" panose="020B0604020202020204" pitchFamily="34" charset="0"/>
              <a:buChar char="•"/>
            </a:pPr>
            <a:r>
              <a:rPr lang="en-US" altLang="en-US" sz="2400" dirty="0"/>
              <a:t>Actual energy content of dried biomass is ~14-17 GJ/ton </a:t>
            </a:r>
          </a:p>
          <a:p>
            <a:pPr lvl="1"/>
            <a:r>
              <a:rPr lang="en-US" altLang="en-US" sz="2400" dirty="0"/>
              <a:t>1/3 that of oil and significantly less than natural gas (55 GJ/ton)</a:t>
            </a:r>
          </a:p>
        </p:txBody>
      </p:sp>
      <p:sp>
        <p:nvSpPr>
          <p:cNvPr id="5" name="Rectangle 4">
            <a:extLst>
              <a:ext uri="{FF2B5EF4-FFF2-40B4-BE49-F238E27FC236}">
                <a16:creationId xmlns:a16="http://schemas.microsoft.com/office/drawing/2014/main" id="{B5258B57-E5A8-144C-820D-0C23A56C7814}"/>
              </a:ext>
            </a:extLst>
          </p:cNvPr>
          <p:cNvSpPr/>
          <p:nvPr/>
        </p:nvSpPr>
        <p:spPr>
          <a:xfrm>
            <a:off x="6780551" y="6559764"/>
            <a:ext cx="6096000" cy="246221"/>
          </a:xfrm>
          <a:prstGeom prst="rect">
            <a:avLst/>
          </a:prstGeom>
        </p:spPr>
        <p:txBody>
          <a:bodyPr>
            <a:spAutoFit/>
          </a:bodyPr>
          <a:lstStyle/>
          <a:p>
            <a:r>
              <a:rPr lang="en-US" altLang="en-US" sz="1000" dirty="0">
                <a:solidFill>
                  <a:schemeClr val="bg1">
                    <a:lumMod val="50000"/>
                  </a:schemeClr>
                </a:solidFill>
              </a:rPr>
              <a:t>Image Source: Creative Commons, https://</a:t>
            </a:r>
            <a:r>
              <a:rPr lang="en-US" altLang="en-US" sz="1000" dirty="0" err="1">
                <a:solidFill>
                  <a:schemeClr val="bg1">
                    <a:lumMod val="50000"/>
                  </a:schemeClr>
                </a:solidFill>
              </a:rPr>
              <a:t>pixabay.com</a:t>
            </a:r>
            <a:r>
              <a:rPr lang="en-US" altLang="en-US" sz="1000" dirty="0">
                <a:solidFill>
                  <a:schemeClr val="bg1">
                    <a:lumMod val="50000"/>
                  </a:schemeClr>
                </a:solidFill>
              </a:rPr>
              <a:t>/</a:t>
            </a:r>
            <a:r>
              <a:rPr lang="en-US" altLang="en-US" sz="1000" dirty="0" err="1">
                <a:solidFill>
                  <a:schemeClr val="bg1">
                    <a:lumMod val="50000"/>
                  </a:schemeClr>
                </a:solidFill>
              </a:rPr>
              <a:t>en</a:t>
            </a:r>
            <a:r>
              <a:rPr lang="en-US" altLang="en-US" sz="1000" dirty="0">
                <a:solidFill>
                  <a:schemeClr val="bg1">
                    <a:lumMod val="50000"/>
                  </a:schemeClr>
                </a:solidFill>
              </a:rPr>
              <a:t>/background-biomass-crop-cut-70997/</a:t>
            </a:r>
          </a:p>
        </p:txBody>
      </p:sp>
      <p:pic>
        <p:nvPicPr>
          <p:cNvPr id="6" name="Picture 5">
            <a:extLst>
              <a:ext uri="{FF2B5EF4-FFF2-40B4-BE49-F238E27FC236}">
                <a16:creationId xmlns:a16="http://schemas.microsoft.com/office/drawing/2014/main" id="{437D3D0D-AC5D-A24D-8E22-0911551E9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3395" y="3971154"/>
            <a:ext cx="3232737" cy="2151791"/>
          </a:xfrm>
          <a:prstGeom prst="rect">
            <a:avLst/>
          </a:prstGeom>
          <a:ln w="50800">
            <a:solidFill>
              <a:srgbClr val="002060"/>
            </a:solidFill>
          </a:ln>
        </p:spPr>
      </p:pic>
      <p:sp>
        <p:nvSpPr>
          <p:cNvPr id="7" name="Rectangle 6">
            <a:extLst>
              <a:ext uri="{FF2B5EF4-FFF2-40B4-BE49-F238E27FC236}">
                <a16:creationId xmlns:a16="http://schemas.microsoft.com/office/drawing/2014/main" id="{4C0790AA-C0FB-8342-9F0A-DDE28436DF73}"/>
              </a:ext>
            </a:extLst>
          </p:cNvPr>
          <p:cNvSpPr/>
          <p:nvPr/>
        </p:nvSpPr>
        <p:spPr>
          <a:xfrm>
            <a:off x="7168740" y="6331036"/>
            <a:ext cx="6096000" cy="246221"/>
          </a:xfrm>
          <a:prstGeom prst="rect">
            <a:avLst/>
          </a:prstGeom>
        </p:spPr>
        <p:txBody>
          <a:bodyPr>
            <a:spAutoFit/>
          </a:bodyPr>
          <a:lstStyle/>
          <a:p>
            <a:r>
              <a:rPr lang="en-US" altLang="en-US" sz="1000" dirty="0">
                <a:solidFill>
                  <a:schemeClr val="bg1">
                    <a:lumMod val="50000"/>
                  </a:schemeClr>
                </a:solidFill>
              </a:rPr>
              <a:t>Image Source: Public Domain, https://</a:t>
            </a:r>
            <a:r>
              <a:rPr lang="en-US" altLang="en-US" sz="1000" dirty="0" err="1">
                <a:solidFill>
                  <a:schemeClr val="bg1">
                    <a:lumMod val="50000"/>
                  </a:schemeClr>
                </a:solidFill>
              </a:rPr>
              <a:t>www.maxpixel.net</a:t>
            </a:r>
            <a:r>
              <a:rPr lang="en-US" altLang="en-US" sz="1000" dirty="0">
                <a:solidFill>
                  <a:schemeClr val="bg1">
                    <a:lumMod val="50000"/>
                  </a:schemeClr>
                </a:solidFill>
              </a:rPr>
              <a:t>/Wood-Biomass-Trunks-334549</a:t>
            </a:r>
          </a:p>
        </p:txBody>
      </p:sp>
    </p:spTree>
    <p:extLst>
      <p:ext uri="{BB962C8B-B14F-4D97-AF65-F5344CB8AC3E}">
        <p14:creationId xmlns:p14="http://schemas.microsoft.com/office/powerpoint/2010/main" val="295103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5CC7B4-3F50-D644-8345-BAD9FC7DA1E8}"/>
              </a:ext>
            </a:extLst>
          </p:cNvPr>
          <p:cNvSpPr/>
          <p:nvPr/>
        </p:nvSpPr>
        <p:spPr>
          <a:xfrm>
            <a:off x="1777298" y="3218835"/>
            <a:ext cx="1533832" cy="10987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A0B107-9A37-CD40-BC9B-620FE425825C}"/>
              </a:ext>
            </a:extLst>
          </p:cNvPr>
          <p:cNvSpPr txBox="1"/>
          <p:nvPr/>
        </p:nvSpPr>
        <p:spPr>
          <a:xfrm>
            <a:off x="2064756" y="3583547"/>
            <a:ext cx="958917" cy="369332"/>
          </a:xfrm>
          <a:prstGeom prst="rect">
            <a:avLst/>
          </a:prstGeom>
          <a:noFill/>
        </p:spPr>
        <p:txBody>
          <a:bodyPr wrap="none" rtlCol="0">
            <a:spAutoFit/>
          </a:bodyPr>
          <a:lstStyle/>
          <a:p>
            <a:r>
              <a:rPr lang="en-US" dirty="0"/>
              <a:t>Biomass</a:t>
            </a:r>
          </a:p>
        </p:txBody>
      </p:sp>
      <p:sp>
        <p:nvSpPr>
          <p:cNvPr id="4" name="Rectangle 3">
            <a:extLst>
              <a:ext uri="{FF2B5EF4-FFF2-40B4-BE49-F238E27FC236}">
                <a16:creationId xmlns:a16="http://schemas.microsoft.com/office/drawing/2014/main" id="{8A056087-1E27-0345-A030-C60CC51CB41E}"/>
              </a:ext>
            </a:extLst>
          </p:cNvPr>
          <p:cNvSpPr/>
          <p:nvPr/>
        </p:nvSpPr>
        <p:spPr>
          <a:xfrm>
            <a:off x="4623738" y="1517241"/>
            <a:ext cx="2270482" cy="469183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DF0EFFF-6D7A-C74F-BB79-A44155E8D8C1}"/>
              </a:ext>
            </a:extLst>
          </p:cNvPr>
          <p:cNvCxnSpPr>
            <a:stCxn id="2" idx="3"/>
          </p:cNvCxnSpPr>
          <p:nvPr/>
        </p:nvCxnSpPr>
        <p:spPr>
          <a:xfrm flipV="1">
            <a:off x="3311130" y="1769806"/>
            <a:ext cx="1312608" cy="1998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AE757C-89AE-A945-B205-FA2CF1BADEF6}"/>
              </a:ext>
            </a:extLst>
          </p:cNvPr>
          <p:cNvCxnSpPr>
            <a:stCxn id="2" idx="3"/>
          </p:cNvCxnSpPr>
          <p:nvPr/>
        </p:nvCxnSpPr>
        <p:spPr>
          <a:xfrm flipV="1">
            <a:off x="3311130" y="2566219"/>
            <a:ext cx="1312608" cy="1201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B8B0E7-CA11-2F41-B19B-77612183C2D4}"/>
              </a:ext>
            </a:extLst>
          </p:cNvPr>
          <p:cNvCxnSpPr>
            <a:stCxn id="2" idx="3"/>
          </p:cNvCxnSpPr>
          <p:nvPr/>
        </p:nvCxnSpPr>
        <p:spPr>
          <a:xfrm flipV="1">
            <a:off x="3311130" y="3218835"/>
            <a:ext cx="1312608" cy="549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7081D4-6E52-0240-A996-2426AE84615E}"/>
              </a:ext>
            </a:extLst>
          </p:cNvPr>
          <p:cNvCxnSpPr>
            <a:stCxn id="2" idx="3"/>
          </p:cNvCxnSpPr>
          <p:nvPr/>
        </p:nvCxnSpPr>
        <p:spPr>
          <a:xfrm>
            <a:off x="3311130" y="3768213"/>
            <a:ext cx="1312608" cy="549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82A860-8871-BC43-913A-6C92D71C11F0}"/>
              </a:ext>
            </a:extLst>
          </p:cNvPr>
          <p:cNvCxnSpPr>
            <a:cxnSpLocks/>
            <a:stCxn id="2" idx="3"/>
          </p:cNvCxnSpPr>
          <p:nvPr/>
        </p:nvCxnSpPr>
        <p:spPr>
          <a:xfrm>
            <a:off x="3311130" y="3768213"/>
            <a:ext cx="1312608" cy="1201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A1359B-EC6C-8141-BFF5-2B3275671D2D}"/>
              </a:ext>
            </a:extLst>
          </p:cNvPr>
          <p:cNvCxnSpPr>
            <a:cxnSpLocks/>
            <a:stCxn id="2" idx="3"/>
          </p:cNvCxnSpPr>
          <p:nvPr/>
        </p:nvCxnSpPr>
        <p:spPr>
          <a:xfrm>
            <a:off x="3311130" y="3768213"/>
            <a:ext cx="1312604" cy="2039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CAF40B-6257-9245-B532-2015389431E6}"/>
              </a:ext>
            </a:extLst>
          </p:cNvPr>
          <p:cNvCxnSpPr/>
          <p:nvPr/>
        </p:nvCxnSpPr>
        <p:spPr>
          <a:xfrm flipV="1">
            <a:off x="3967434" y="1946787"/>
            <a:ext cx="0" cy="8222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D2D1330-486B-134B-A3DA-ACBB737C1EA8}"/>
              </a:ext>
            </a:extLst>
          </p:cNvPr>
          <p:cNvCxnSpPr>
            <a:cxnSpLocks/>
          </p:cNvCxnSpPr>
          <p:nvPr/>
        </p:nvCxnSpPr>
        <p:spPr>
          <a:xfrm>
            <a:off x="3974807" y="4870651"/>
            <a:ext cx="0" cy="7521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39BDB10-EC51-3F40-A1F7-283794D4FC06}"/>
              </a:ext>
            </a:extLst>
          </p:cNvPr>
          <p:cNvSpPr txBox="1"/>
          <p:nvPr/>
        </p:nvSpPr>
        <p:spPr>
          <a:xfrm>
            <a:off x="3675527" y="1585140"/>
            <a:ext cx="583814" cy="369332"/>
          </a:xfrm>
          <a:prstGeom prst="rect">
            <a:avLst/>
          </a:prstGeom>
          <a:noFill/>
        </p:spPr>
        <p:txBody>
          <a:bodyPr wrap="none" rtlCol="0">
            <a:spAutoFit/>
          </a:bodyPr>
          <a:lstStyle/>
          <a:p>
            <a:r>
              <a:rPr lang="en-US" dirty="0"/>
              <a:t>15%</a:t>
            </a:r>
          </a:p>
        </p:txBody>
      </p:sp>
      <p:sp>
        <p:nvSpPr>
          <p:cNvPr id="26" name="TextBox 25">
            <a:extLst>
              <a:ext uri="{FF2B5EF4-FFF2-40B4-BE49-F238E27FC236}">
                <a16:creationId xmlns:a16="http://schemas.microsoft.com/office/drawing/2014/main" id="{F3BCD1CD-A51D-6341-B715-1EEAD5E54AEC}"/>
              </a:ext>
            </a:extLst>
          </p:cNvPr>
          <p:cNvSpPr txBox="1"/>
          <p:nvPr/>
        </p:nvSpPr>
        <p:spPr>
          <a:xfrm>
            <a:off x="3625192" y="5638944"/>
            <a:ext cx="699230" cy="369332"/>
          </a:xfrm>
          <a:prstGeom prst="rect">
            <a:avLst/>
          </a:prstGeom>
          <a:noFill/>
        </p:spPr>
        <p:txBody>
          <a:bodyPr wrap="none" rtlCol="0">
            <a:spAutoFit/>
          </a:bodyPr>
          <a:lstStyle/>
          <a:p>
            <a:r>
              <a:rPr lang="en-US" dirty="0"/>
              <a:t>&gt;85%</a:t>
            </a:r>
          </a:p>
        </p:txBody>
      </p:sp>
      <p:sp>
        <p:nvSpPr>
          <p:cNvPr id="25" name="TextBox 24">
            <a:extLst>
              <a:ext uri="{FF2B5EF4-FFF2-40B4-BE49-F238E27FC236}">
                <a16:creationId xmlns:a16="http://schemas.microsoft.com/office/drawing/2014/main" id="{7C886433-055F-A549-BAA3-0C5181C3BAB6}"/>
              </a:ext>
            </a:extLst>
          </p:cNvPr>
          <p:cNvSpPr txBox="1"/>
          <p:nvPr/>
        </p:nvSpPr>
        <p:spPr>
          <a:xfrm>
            <a:off x="5300359" y="1644135"/>
            <a:ext cx="917239" cy="369332"/>
          </a:xfrm>
          <a:prstGeom prst="rect">
            <a:avLst/>
          </a:prstGeom>
          <a:noFill/>
        </p:spPr>
        <p:txBody>
          <a:bodyPr wrap="none" rtlCol="0">
            <a:spAutoFit/>
          </a:bodyPr>
          <a:lstStyle/>
          <a:p>
            <a:r>
              <a:rPr lang="en-US" dirty="0"/>
              <a:t>Burning</a:t>
            </a:r>
          </a:p>
        </p:txBody>
      </p:sp>
      <p:sp>
        <p:nvSpPr>
          <p:cNvPr id="28" name="TextBox 27">
            <a:extLst>
              <a:ext uri="{FF2B5EF4-FFF2-40B4-BE49-F238E27FC236}">
                <a16:creationId xmlns:a16="http://schemas.microsoft.com/office/drawing/2014/main" id="{5013FAC6-A263-B641-B78C-7F268730629D}"/>
              </a:ext>
            </a:extLst>
          </p:cNvPr>
          <p:cNvSpPr txBox="1"/>
          <p:nvPr/>
        </p:nvSpPr>
        <p:spPr>
          <a:xfrm>
            <a:off x="5105049" y="2300749"/>
            <a:ext cx="1307859" cy="369332"/>
          </a:xfrm>
          <a:prstGeom prst="rect">
            <a:avLst/>
          </a:prstGeom>
          <a:noFill/>
        </p:spPr>
        <p:txBody>
          <a:bodyPr wrap="none" rtlCol="0">
            <a:spAutoFit/>
          </a:bodyPr>
          <a:lstStyle/>
          <a:p>
            <a:r>
              <a:rPr lang="en-US" dirty="0"/>
              <a:t>Thermolysis</a:t>
            </a:r>
          </a:p>
        </p:txBody>
      </p:sp>
      <p:sp>
        <p:nvSpPr>
          <p:cNvPr id="29" name="TextBox 28">
            <a:extLst>
              <a:ext uri="{FF2B5EF4-FFF2-40B4-BE49-F238E27FC236}">
                <a16:creationId xmlns:a16="http://schemas.microsoft.com/office/drawing/2014/main" id="{D1D16B9B-F486-8841-9370-DDF7C20E7BA2}"/>
              </a:ext>
            </a:extLst>
          </p:cNvPr>
          <p:cNvSpPr txBox="1"/>
          <p:nvPr/>
        </p:nvSpPr>
        <p:spPr>
          <a:xfrm>
            <a:off x="5223095" y="2957363"/>
            <a:ext cx="994503" cy="369332"/>
          </a:xfrm>
          <a:prstGeom prst="rect">
            <a:avLst/>
          </a:prstGeom>
          <a:noFill/>
        </p:spPr>
        <p:txBody>
          <a:bodyPr wrap="none" rtlCol="0">
            <a:spAutoFit/>
          </a:bodyPr>
          <a:lstStyle/>
          <a:p>
            <a:r>
              <a:rPr lang="en-US" dirty="0"/>
              <a:t>Pyrolysis</a:t>
            </a:r>
          </a:p>
        </p:txBody>
      </p:sp>
      <p:cxnSp>
        <p:nvCxnSpPr>
          <p:cNvPr id="30" name="Straight Connector 29">
            <a:extLst>
              <a:ext uri="{FF2B5EF4-FFF2-40B4-BE49-F238E27FC236}">
                <a16:creationId xmlns:a16="http://schemas.microsoft.com/office/drawing/2014/main" id="{6DE4DD67-CD68-E84E-BC1D-98655BB38230}"/>
              </a:ext>
            </a:extLst>
          </p:cNvPr>
          <p:cNvCxnSpPr>
            <a:stCxn id="2" idx="3"/>
          </p:cNvCxnSpPr>
          <p:nvPr/>
        </p:nvCxnSpPr>
        <p:spPr>
          <a:xfrm flipV="1">
            <a:off x="3311130" y="3768212"/>
            <a:ext cx="131260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50C48BD-9EF0-C348-B958-A1D27222E73E}"/>
              </a:ext>
            </a:extLst>
          </p:cNvPr>
          <p:cNvSpPr txBox="1"/>
          <p:nvPr/>
        </p:nvSpPr>
        <p:spPr>
          <a:xfrm>
            <a:off x="5116430" y="3531306"/>
            <a:ext cx="1285095" cy="369332"/>
          </a:xfrm>
          <a:prstGeom prst="rect">
            <a:avLst/>
          </a:prstGeom>
          <a:noFill/>
        </p:spPr>
        <p:txBody>
          <a:bodyPr wrap="none" rtlCol="0">
            <a:spAutoFit/>
          </a:bodyPr>
          <a:lstStyle/>
          <a:p>
            <a:r>
              <a:rPr lang="en-US" dirty="0"/>
              <a:t>Gasification</a:t>
            </a:r>
          </a:p>
        </p:txBody>
      </p:sp>
      <p:sp>
        <p:nvSpPr>
          <p:cNvPr id="33" name="TextBox 32">
            <a:extLst>
              <a:ext uri="{FF2B5EF4-FFF2-40B4-BE49-F238E27FC236}">
                <a16:creationId xmlns:a16="http://schemas.microsoft.com/office/drawing/2014/main" id="{9E15D0F3-D80D-7048-9283-6E91211208C6}"/>
              </a:ext>
            </a:extLst>
          </p:cNvPr>
          <p:cNvSpPr txBox="1"/>
          <p:nvPr/>
        </p:nvSpPr>
        <p:spPr>
          <a:xfrm>
            <a:off x="4839753" y="4187920"/>
            <a:ext cx="1838452" cy="369332"/>
          </a:xfrm>
          <a:prstGeom prst="rect">
            <a:avLst/>
          </a:prstGeom>
          <a:noFill/>
        </p:spPr>
        <p:txBody>
          <a:bodyPr wrap="none" rtlCol="0">
            <a:spAutoFit/>
          </a:bodyPr>
          <a:lstStyle/>
          <a:p>
            <a:r>
              <a:rPr lang="en-US" dirty="0" err="1"/>
              <a:t>Hydrothermolysis</a:t>
            </a:r>
            <a:endParaRPr lang="en-US" dirty="0"/>
          </a:p>
        </p:txBody>
      </p:sp>
      <p:sp>
        <p:nvSpPr>
          <p:cNvPr id="34" name="TextBox 33">
            <a:extLst>
              <a:ext uri="{FF2B5EF4-FFF2-40B4-BE49-F238E27FC236}">
                <a16:creationId xmlns:a16="http://schemas.microsoft.com/office/drawing/2014/main" id="{C1FD1073-C0B4-1B4B-A814-666E2EC65D49}"/>
              </a:ext>
            </a:extLst>
          </p:cNvPr>
          <p:cNvSpPr txBox="1"/>
          <p:nvPr/>
        </p:nvSpPr>
        <p:spPr>
          <a:xfrm>
            <a:off x="4991236" y="4818099"/>
            <a:ext cx="1458220" cy="369332"/>
          </a:xfrm>
          <a:prstGeom prst="rect">
            <a:avLst/>
          </a:prstGeom>
          <a:noFill/>
        </p:spPr>
        <p:txBody>
          <a:bodyPr wrap="none" rtlCol="0">
            <a:spAutoFit/>
          </a:bodyPr>
          <a:lstStyle/>
          <a:p>
            <a:r>
              <a:rPr lang="en-US" dirty="0"/>
              <a:t>Fermentation</a:t>
            </a:r>
          </a:p>
        </p:txBody>
      </p:sp>
      <p:sp>
        <p:nvSpPr>
          <p:cNvPr id="35" name="TextBox 34">
            <a:extLst>
              <a:ext uri="{FF2B5EF4-FFF2-40B4-BE49-F238E27FC236}">
                <a16:creationId xmlns:a16="http://schemas.microsoft.com/office/drawing/2014/main" id="{7BE37145-BD4D-E748-9D43-CA0917ECF1E7}"/>
              </a:ext>
            </a:extLst>
          </p:cNvPr>
          <p:cNvSpPr txBox="1"/>
          <p:nvPr/>
        </p:nvSpPr>
        <p:spPr>
          <a:xfrm>
            <a:off x="5164359" y="5484316"/>
            <a:ext cx="1189236" cy="646331"/>
          </a:xfrm>
          <a:prstGeom prst="rect">
            <a:avLst/>
          </a:prstGeom>
          <a:noFill/>
        </p:spPr>
        <p:txBody>
          <a:bodyPr wrap="none" rtlCol="0">
            <a:spAutoFit/>
          </a:bodyPr>
          <a:lstStyle/>
          <a:p>
            <a:r>
              <a:rPr lang="en-US" dirty="0"/>
              <a:t>Anaerobic </a:t>
            </a:r>
          </a:p>
          <a:p>
            <a:pPr algn="ctr"/>
            <a:r>
              <a:rPr lang="en-US" dirty="0"/>
              <a:t>digestion</a:t>
            </a:r>
          </a:p>
        </p:txBody>
      </p:sp>
      <p:cxnSp>
        <p:nvCxnSpPr>
          <p:cNvPr id="39" name="Straight Arrow Connector 38">
            <a:extLst>
              <a:ext uri="{FF2B5EF4-FFF2-40B4-BE49-F238E27FC236}">
                <a16:creationId xmlns:a16="http://schemas.microsoft.com/office/drawing/2014/main" id="{1025368A-600B-F34A-91DA-33D632491E26}"/>
              </a:ext>
            </a:extLst>
          </p:cNvPr>
          <p:cNvCxnSpPr/>
          <p:nvPr/>
        </p:nvCxnSpPr>
        <p:spPr>
          <a:xfrm>
            <a:off x="6903790" y="1828801"/>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6E3CB9C-B5DA-124B-A514-C87AF461511B}"/>
              </a:ext>
            </a:extLst>
          </p:cNvPr>
          <p:cNvCxnSpPr/>
          <p:nvPr/>
        </p:nvCxnSpPr>
        <p:spPr>
          <a:xfrm>
            <a:off x="6894220" y="2485415"/>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310384-83C4-ED47-B87C-5BB9D0885F92}"/>
              </a:ext>
            </a:extLst>
          </p:cNvPr>
          <p:cNvCxnSpPr/>
          <p:nvPr/>
        </p:nvCxnSpPr>
        <p:spPr>
          <a:xfrm>
            <a:off x="6903790" y="3139883"/>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98B61A5-8AE6-0847-B26A-B3D5DD3643E9}"/>
              </a:ext>
            </a:extLst>
          </p:cNvPr>
          <p:cNvCxnSpPr/>
          <p:nvPr/>
        </p:nvCxnSpPr>
        <p:spPr>
          <a:xfrm>
            <a:off x="6894219" y="3719365"/>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BC24C62-FB44-2149-89EE-B9FC17120A9B}"/>
              </a:ext>
            </a:extLst>
          </p:cNvPr>
          <p:cNvCxnSpPr/>
          <p:nvPr/>
        </p:nvCxnSpPr>
        <p:spPr>
          <a:xfrm>
            <a:off x="6894218" y="4369209"/>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E96BCB7-AADB-DD4B-940C-AC8811C508C0}"/>
              </a:ext>
            </a:extLst>
          </p:cNvPr>
          <p:cNvCxnSpPr/>
          <p:nvPr/>
        </p:nvCxnSpPr>
        <p:spPr>
          <a:xfrm>
            <a:off x="6894217" y="5002765"/>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041343-54A2-5B4D-BC65-A981DB1D78E2}"/>
              </a:ext>
            </a:extLst>
          </p:cNvPr>
          <p:cNvCxnSpPr/>
          <p:nvPr/>
        </p:nvCxnSpPr>
        <p:spPr>
          <a:xfrm>
            <a:off x="6894216" y="5800711"/>
            <a:ext cx="7624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E516D06-8BFD-0742-B46B-86D86D4C34CA}"/>
              </a:ext>
            </a:extLst>
          </p:cNvPr>
          <p:cNvSpPr txBox="1"/>
          <p:nvPr/>
        </p:nvSpPr>
        <p:spPr>
          <a:xfrm>
            <a:off x="7865416" y="1644135"/>
            <a:ext cx="1578317" cy="369332"/>
          </a:xfrm>
          <a:prstGeom prst="rect">
            <a:avLst/>
          </a:prstGeom>
          <a:noFill/>
        </p:spPr>
        <p:txBody>
          <a:bodyPr wrap="none" rtlCol="0">
            <a:spAutoFit/>
          </a:bodyPr>
          <a:lstStyle/>
          <a:p>
            <a:r>
              <a:rPr lang="en-US" dirty="0"/>
              <a:t>Heat, CO</a:t>
            </a:r>
            <a:r>
              <a:rPr lang="en-US" baseline="-25000" dirty="0"/>
              <a:t>2</a:t>
            </a:r>
            <a:r>
              <a:rPr lang="en-US" dirty="0"/>
              <a:t>, H</a:t>
            </a:r>
            <a:r>
              <a:rPr lang="en-US" baseline="-25000" dirty="0"/>
              <a:t>2</a:t>
            </a:r>
            <a:r>
              <a:rPr lang="en-US" dirty="0"/>
              <a:t>O</a:t>
            </a:r>
          </a:p>
        </p:txBody>
      </p:sp>
      <p:sp>
        <p:nvSpPr>
          <p:cNvPr id="48" name="TextBox 47">
            <a:extLst>
              <a:ext uri="{FF2B5EF4-FFF2-40B4-BE49-F238E27FC236}">
                <a16:creationId xmlns:a16="http://schemas.microsoft.com/office/drawing/2014/main" id="{616EA52B-A0E5-A348-AC1F-4492AB084906}"/>
              </a:ext>
            </a:extLst>
          </p:cNvPr>
          <p:cNvSpPr txBox="1"/>
          <p:nvPr/>
        </p:nvSpPr>
        <p:spPr>
          <a:xfrm>
            <a:off x="7865416" y="2300749"/>
            <a:ext cx="1559979" cy="369332"/>
          </a:xfrm>
          <a:prstGeom prst="rect">
            <a:avLst/>
          </a:prstGeom>
          <a:noFill/>
        </p:spPr>
        <p:txBody>
          <a:bodyPr wrap="none" rtlCol="0">
            <a:spAutoFit/>
          </a:bodyPr>
          <a:lstStyle/>
          <a:p>
            <a:r>
              <a:rPr lang="en-US" dirty="0"/>
              <a:t>Char, oil, gases</a:t>
            </a:r>
          </a:p>
        </p:txBody>
      </p:sp>
      <p:sp>
        <p:nvSpPr>
          <p:cNvPr id="49" name="TextBox 48">
            <a:extLst>
              <a:ext uri="{FF2B5EF4-FFF2-40B4-BE49-F238E27FC236}">
                <a16:creationId xmlns:a16="http://schemas.microsoft.com/office/drawing/2014/main" id="{54A78ED5-C14D-B246-B00B-C34C237FD897}"/>
              </a:ext>
            </a:extLst>
          </p:cNvPr>
          <p:cNvSpPr txBox="1"/>
          <p:nvPr/>
        </p:nvSpPr>
        <p:spPr>
          <a:xfrm>
            <a:off x="7883754" y="2955217"/>
            <a:ext cx="1282723" cy="369332"/>
          </a:xfrm>
          <a:prstGeom prst="rect">
            <a:avLst/>
          </a:prstGeom>
          <a:noFill/>
        </p:spPr>
        <p:txBody>
          <a:bodyPr wrap="none" rtlCol="0">
            <a:spAutoFit/>
          </a:bodyPr>
          <a:lstStyle/>
          <a:p>
            <a:r>
              <a:rPr lang="en-US" dirty="0"/>
              <a:t>Gases, Char</a:t>
            </a:r>
          </a:p>
        </p:txBody>
      </p:sp>
      <p:sp>
        <p:nvSpPr>
          <p:cNvPr id="50" name="TextBox 49">
            <a:extLst>
              <a:ext uri="{FF2B5EF4-FFF2-40B4-BE49-F238E27FC236}">
                <a16:creationId xmlns:a16="http://schemas.microsoft.com/office/drawing/2014/main" id="{9D081286-1ED7-954D-8F10-D550860849AB}"/>
              </a:ext>
            </a:extLst>
          </p:cNvPr>
          <p:cNvSpPr txBox="1"/>
          <p:nvPr/>
        </p:nvSpPr>
        <p:spPr>
          <a:xfrm>
            <a:off x="7925506" y="3493524"/>
            <a:ext cx="1744517" cy="369332"/>
          </a:xfrm>
          <a:prstGeom prst="rect">
            <a:avLst/>
          </a:prstGeom>
          <a:noFill/>
        </p:spPr>
        <p:txBody>
          <a:bodyPr wrap="none" rtlCol="0">
            <a:spAutoFit/>
          </a:bodyPr>
          <a:lstStyle/>
          <a:p>
            <a:r>
              <a:rPr lang="en-US" dirty="0"/>
              <a:t>CO, H</a:t>
            </a:r>
            <a:r>
              <a:rPr lang="en-US" baseline="-25000" dirty="0"/>
              <a:t>2</a:t>
            </a:r>
            <a:r>
              <a:rPr lang="en-US" dirty="0"/>
              <a:t>, CO</a:t>
            </a:r>
            <a:r>
              <a:rPr lang="en-US" baseline="-25000" dirty="0"/>
              <a:t>2</a:t>
            </a:r>
            <a:r>
              <a:rPr lang="en-US" dirty="0"/>
              <a:t>, CH</a:t>
            </a:r>
            <a:r>
              <a:rPr lang="en-US" baseline="-25000" dirty="0"/>
              <a:t>4</a:t>
            </a:r>
          </a:p>
        </p:txBody>
      </p:sp>
      <p:sp>
        <p:nvSpPr>
          <p:cNvPr id="51" name="TextBox 50">
            <a:extLst>
              <a:ext uri="{FF2B5EF4-FFF2-40B4-BE49-F238E27FC236}">
                <a16:creationId xmlns:a16="http://schemas.microsoft.com/office/drawing/2014/main" id="{60C1161C-6E87-9E4B-9640-782391F61079}"/>
              </a:ext>
            </a:extLst>
          </p:cNvPr>
          <p:cNvSpPr txBox="1"/>
          <p:nvPr/>
        </p:nvSpPr>
        <p:spPr>
          <a:xfrm>
            <a:off x="7925505" y="4183010"/>
            <a:ext cx="2149435" cy="369332"/>
          </a:xfrm>
          <a:prstGeom prst="rect">
            <a:avLst/>
          </a:prstGeom>
          <a:noFill/>
        </p:spPr>
        <p:txBody>
          <a:bodyPr wrap="none" rtlCol="0">
            <a:spAutoFit/>
          </a:bodyPr>
          <a:lstStyle/>
          <a:p>
            <a:r>
              <a:rPr lang="en-US" dirty="0"/>
              <a:t>Oil, char, gases (CO</a:t>
            </a:r>
            <a:r>
              <a:rPr lang="en-US" baseline="-25000" dirty="0"/>
              <a:t>2</a:t>
            </a:r>
            <a:r>
              <a:rPr lang="en-US" dirty="0"/>
              <a:t>)</a:t>
            </a:r>
            <a:endParaRPr lang="en-US" baseline="-25000" dirty="0"/>
          </a:p>
        </p:txBody>
      </p:sp>
      <p:sp>
        <p:nvSpPr>
          <p:cNvPr id="52" name="TextBox 51">
            <a:extLst>
              <a:ext uri="{FF2B5EF4-FFF2-40B4-BE49-F238E27FC236}">
                <a16:creationId xmlns:a16="http://schemas.microsoft.com/office/drawing/2014/main" id="{BBE5742A-2900-484F-839E-17A4F1B17227}"/>
              </a:ext>
            </a:extLst>
          </p:cNvPr>
          <p:cNvSpPr txBox="1"/>
          <p:nvPr/>
        </p:nvSpPr>
        <p:spPr>
          <a:xfrm>
            <a:off x="7889631" y="4818099"/>
            <a:ext cx="1401409" cy="369332"/>
          </a:xfrm>
          <a:prstGeom prst="rect">
            <a:avLst/>
          </a:prstGeom>
          <a:noFill/>
        </p:spPr>
        <p:txBody>
          <a:bodyPr wrap="none" rtlCol="0">
            <a:spAutoFit/>
          </a:bodyPr>
          <a:lstStyle/>
          <a:p>
            <a:r>
              <a:rPr lang="en-US" dirty="0"/>
              <a:t>Ethanol, CO</a:t>
            </a:r>
            <a:r>
              <a:rPr lang="en-US" baseline="-25000" dirty="0"/>
              <a:t>2</a:t>
            </a:r>
          </a:p>
        </p:txBody>
      </p:sp>
      <p:sp>
        <p:nvSpPr>
          <p:cNvPr id="53" name="TextBox 52">
            <a:extLst>
              <a:ext uri="{FF2B5EF4-FFF2-40B4-BE49-F238E27FC236}">
                <a16:creationId xmlns:a16="http://schemas.microsoft.com/office/drawing/2014/main" id="{CF1A8E7C-35E9-A34B-A5BB-A9390AC68C4B}"/>
              </a:ext>
            </a:extLst>
          </p:cNvPr>
          <p:cNvSpPr txBox="1"/>
          <p:nvPr/>
        </p:nvSpPr>
        <p:spPr>
          <a:xfrm>
            <a:off x="7925505" y="5616045"/>
            <a:ext cx="1016625" cy="369332"/>
          </a:xfrm>
          <a:prstGeom prst="rect">
            <a:avLst/>
          </a:prstGeom>
          <a:noFill/>
        </p:spPr>
        <p:txBody>
          <a:bodyPr wrap="none" rtlCol="0">
            <a:spAutoFit/>
          </a:bodyPr>
          <a:lstStyle/>
          <a:p>
            <a:r>
              <a:rPr lang="en-US" dirty="0"/>
              <a:t>CH</a:t>
            </a:r>
            <a:r>
              <a:rPr lang="en-US" baseline="-25000" dirty="0"/>
              <a:t>4</a:t>
            </a:r>
            <a:r>
              <a:rPr lang="en-US" dirty="0"/>
              <a:t>, H</a:t>
            </a:r>
            <a:r>
              <a:rPr lang="en-US" baseline="-25000" dirty="0"/>
              <a:t>2</a:t>
            </a:r>
            <a:r>
              <a:rPr lang="en-US" dirty="0"/>
              <a:t>O</a:t>
            </a:r>
            <a:endParaRPr lang="en-US" baseline="-25000" dirty="0"/>
          </a:p>
        </p:txBody>
      </p:sp>
      <p:sp>
        <p:nvSpPr>
          <p:cNvPr id="47" name="TextBox 46">
            <a:extLst>
              <a:ext uri="{FF2B5EF4-FFF2-40B4-BE49-F238E27FC236}">
                <a16:creationId xmlns:a16="http://schemas.microsoft.com/office/drawing/2014/main" id="{F55E7E55-FA60-0940-AABC-4ACC7A4AE937}"/>
              </a:ext>
            </a:extLst>
          </p:cNvPr>
          <p:cNvSpPr txBox="1"/>
          <p:nvPr/>
        </p:nvSpPr>
        <p:spPr>
          <a:xfrm>
            <a:off x="8477437" y="6557870"/>
            <a:ext cx="3570208" cy="246221"/>
          </a:xfrm>
          <a:prstGeom prst="rect">
            <a:avLst/>
          </a:prstGeom>
          <a:noFill/>
        </p:spPr>
        <p:txBody>
          <a:bodyPr wrap="none" rtlCol="0">
            <a:spAutoFit/>
          </a:bodyPr>
          <a:lstStyle/>
          <a:p>
            <a:r>
              <a:rPr lang="en-US" sz="1000" dirty="0">
                <a:solidFill>
                  <a:schemeClr val="bg1">
                    <a:lumMod val="75000"/>
                  </a:schemeClr>
                </a:solidFill>
              </a:rPr>
              <a:t>C. </a:t>
            </a:r>
            <a:r>
              <a:rPr lang="en-US" sz="1000" dirty="0" err="1">
                <a:solidFill>
                  <a:schemeClr val="bg1">
                    <a:lumMod val="75000"/>
                  </a:schemeClr>
                </a:solidFill>
              </a:rPr>
              <a:t>Okkerse</a:t>
            </a:r>
            <a:r>
              <a:rPr lang="en-US" sz="1000" dirty="0">
                <a:solidFill>
                  <a:schemeClr val="bg1">
                    <a:lumMod val="75000"/>
                  </a:schemeClr>
                </a:solidFill>
              </a:rPr>
              <a:t> &amp; H. van </a:t>
            </a:r>
            <a:r>
              <a:rPr lang="en-US" sz="1000" dirty="0" err="1">
                <a:solidFill>
                  <a:schemeClr val="bg1">
                    <a:lumMod val="75000"/>
                  </a:schemeClr>
                </a:solidFill>
              </a:rPr>
              <a:t>Bekkum</a:t>
            </a:r>
            <a:r>
              <a:rPr lang="en-US" sz="1000" dirty="0">
                <a:solidFill>
                  <a:schemeClr val="bg1">
                    <a:lumMod val="75000"/>
                  </a:schemeClr>
                </a:solidFill>
              </a:rPr>
              <a:t>, Green Chemistry, 1999, 1, 107-114 </a:t>
            </a:r>
          </a:p>
        </p:txBody>
      </p:sp>
      <p:sp>
        <p:nvSpPr>
          <p:cNvPr id="54" name="TextBox 53">
            <a:extLst>
              <a:ext uri="{FF2B5EF4-FFF2-40B4-BE49-F238E27FC236}">
                <a16:creationId xmlns:a16="http://schemas.microsoft.com/office/drawing/2014/main" id="{9D50C415-6C54-454C-9CE4-7438C23A4A81}"/>
              </a:ext>
            </a:extLst>
          </p:cNvPr>
          <p:cNvSpPr txBox="1"/>
          <p:nvPr/>
        </p:nvSpPr>
        <p:spPr>
          <a:xfrm>
            <a:off x="2068940" y="1446640"/>
            <a:ext cx="1537152" cy="646331"/>
          </a:xfrm>
          <a:prstGeom prst="rect">
            <a:avLst/>
          </a:prstGeom>
          <a:noFill/>
        </p:spPr>
        <p:txBody>
          <a:bodyPr wrap="none" rtlCol="0">
            <a:spAutoFit/>
          </a:bodyPr>
          <a:lstStyle/>
          <a:p>
            <a:r>
              <a:rPr lang="en-US" dirty="0"/>
              <a:t>Water content</a:t>
            </a:r>
          </a:p>
          <a:p>
            <a:r>
              <a:rPr lang="en-US" dirty="0"/>
              <a:t>Of substrate</a:t>
            </a:r>
          </a:p>
        </p:txBody>
      </p:sp>
      <p:sp>
        <p:nvSpPr>
          <p:cNvPr id="56" name="Title 55">
            <a:extLst>
              <a:ext uri="{FF2B5EF4-FFF2-40B4-BE49-F238E27FC236}">
                <a16:creationId xmlns:a16="http://schemas.microsoft.com/office/drawing/2014/main" id="{38E84AE0-CCF9-754A-B18C-9FE4452FCA27}"/>
              </a:ext>
            </a:extLst>
          </p:cNvPr>
          <p:cNvSpPr>
            <a:spLocks noGrp="1"/>
          </p:cNvSpPr>
          <p:nvPr>
            <p:ph type="title"/>
          </p:nvPr>
        </p:nvSpPr>
        <p:spPr/>
        <p:txBody>
          <a:bodyPr>
            <a:normAutofit/>
          </a:bodyPr>
          <a:lstStyle/>
          <a:p>
            <a:r>
              <a:rPr lang="en-US" sz="4000" dirty="0">
                <a:latin typeface="+mn-lt"/>
              </a:rPr>
              <a:t>Biomass Conversion</a:t>
            </a:r>
          </a:p>
        </p:txBody>
      </p:sp>
    </p:spTree>
    <p:extLst>
      <p:ext uri="{BB962C8B-B14F-4D97-AF65-F5344CB8AC3E}">
        <p14:creationId xmlns:p14="http://schemas.microsoft.com/office/powerpoint/2010/main" val="23711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866A1C2B-8B0C-4E46-B686-BE41413691D0}"/>
              </a:ext>
            </a:extLst>
          </p:cNvPr>
          <p:cNvSpPr>
            <a:spLocks noGrp="1" noChangeArrowheads="1"/>
          </p:cNvSpPr>
          <p:nvPr>
            <p:ph type="title"/>
          </p:nvPr>
        </p:nvSpPr>
        <p:spPr/>
        <p:txBody>
          <a:bodyPr>
            <a:normAutofit/>
          </a:bodyPr>
          <a:lstStyle/>
          <a:p>
            <a:pPr eaLnBrk="1" hangingPunct="1"/>
            <a:r>
              <a:rPr lang="en-US" altLang="en-US" sz="4000" dirty="0">
                <a:latin typeface="+mn-lt"/>
              </a:rPr>
              <a:t>Biomass</a:t>
            </a:r>
          </a:p>
        </p:txBody>
      </p:sp>
      <p:sp>
        <p:nvSpPr>
          <p:cNvPr id="38914" name="Rectangle 3">
            <a:extLst>
              <a:ext uri="{FF2B5EF4-FFF2-40B4-BE49-F238E27FC236}">
                <a16:creationId xmlns:a16="http://schemas.microsoft.com/office/drawing/2014/main" id="{8B84A59A-1610-A94F-A810-9F21DAACA47F}"/>
              </a:ext>
            </a:extLst>
          </p:cNvPr>
          <p:cNvSpPr>
            <a:spLocks noGrp="1" noChangeArrowheads="1"/>
          </p:cNvSpPr>
          <p:nvPr>
            <p:ph type="body" idx="1"/>
          </p:nvPr>
        </p:nvSpPr>
        <p:spPr>
          <a:xfrm>
            <a:off x="838199" y="1629698"/>
            <a:ext cx="10515599" cy="4525963"/>
          </a:xfrm>
        </p:spPr>
        <p:txBody>
          <a:bodyPr>
            <a:normAutofit/>
          </a:bodyPr>
          <a:lstStyle/>
          <a:p>
            <a:pPr marL="0" indent="0" eaLnBrk="1" hangingPunct="1">
              <a:buNone/>
            </a:pPr>
            <a:r>
              <a:rPr lang="en-US" altLang="en-US" sz="2400" u="sng" dirty="0"/>
              <a:t>Biodiesel</a:t>
            </a:r>
          </a:p>
          <a:p>
            <a:r>
              <a:rPr lang="en-US" altLang="en-US" sz="2400" dirty="0" err="1"/>
              <a:t>Ruldolf</a:t>
            </a:r>
            <a:r>
              <a:rPr lang="en-US" altLang="en-US" sz="2400" dirty="0"/>
              <a:t> Diesel: groundnut oil</a:t>
            </a:r>
          </a:p>
          <a:p>
            <a:r>
              <a:rPr lang="en-US" altLang="en-US" sz="2400" dirty="0"/>
              <a:t>Diesel fraction of crude oil: saturated hydrocarbons</a:t>
            </a:r>
          </a:p>
          <a:p>
            <a:r>
              <a:rPr lang="en-US" altLang="en-US" sz="2400" dirty="0"/>
              <a:t>Modern diesel engine can’t run satisfactorily on a pure vegetable oil feedstock because of problems of high viscosity, deposit formation in the injection system and poor cold-start properties.</a:t>
            </a:r>
          </a:p>
          <a:p>
            <a:r>
              <a:rPr lang="en-US" altLang="en-US" sz="2400" dirty="0"/>
              <a:t>Contents of vegetable oils – triglycerides, which must be converted to form the fatty acid esters.	</a:t>
            </a:r>
          </a:p>
          <a:p>
            <a:pPr lvl="1"/>
            <a:r>
              <a:rPr lang="en-US" altLang="en-US" dirty="0"/>
              <a:t>Reacted with a low MW alcohol (MeOH)</a:t>
            </a:r>
          </a:p>
          <a:p>
            <a:pPr lvl="1"/>
            <a:r>
              <a:rPr lang="en-US" altLang="en-US" dirty="0"/>
              <a:t>Separation of ester</a:t>
            </a:r>
          </a:p>
        </p:txBody>
      </p:sp>
    </p:spTree>
    <p:extLst>
      <p:ext uri="{BB962C8B-B14F-4D97-AF65-F5344CB8AC3E}">
        <p14:creationId xmlns:p14="http://schemas.microsoft.com/office/powerpoint/2010/main" val="585221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789255" y="1567452"/>
            <a:ext cx="8477583" cy="461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pPr marL="457200" indent="-457200">
              <a:buFont typeface="+mj-lt"/>
              <a:buAutoNum type="arabicPeriod"/>
            </a:pPr>
            <a:r>
              <a:rPr lang="en-US" altLang="en-US" sz="2400" dirty="0">
                <a:latin typeface="+mn-lt"/>
              </a:rPr>
              <a:t>First Generation Biofuels</a:t>
            </a:r>
          </a:p>
          <a:p>
            <a:pPr marL="625475" indent="-276225">
              <a:buFont typeface="Arial" panose="020B0604020202020204" pitchFamily="34" charset="0"/>
              <a:buChar char="•"/>
            </a:pPr>
            <a:r>
              <a:rPr lang="en-US" altLang="en-US" sz="2400" dirty="0">
                <a:latin typeface="+mn-lt"/>
              </a:rPr>
              <a:t>Grains are used to produce </a:t>
            </a:r>
            <a:r>
              <a:rPr lang="en-US" altLang="en-US" sz="2400" dirty="0" err="1">
                <a:latin typeface="+mn-lt"/>
              </a:rPr>
              <a:t>ethynol</a:t>
            </a:r>
            <a:endParaRPr lang="en-US" altLang="en-US" sz="2400" dirty="0">
              <a:latin typeface="+mn-lt"/>
            </a:endParaRP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1500" dirty="0">
              <a:latin typeface="+mn-lt"/>
            </a:endParaRPr>
          </a:p>
          <a:p>
            <a:r>
              <a:rPr lang="en-US" altLang="en-US" sz="2400" dirty="0">
                <a:latin typeface="+mn-lt"/>
              </a:rPr>
              <a:t>2.   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for ethanol</a:t>
            </a:r>
          </a:p>
          <a:p>
            <a:pPr marL="625475" indent="288925">
              <a:buFont typeface="Arial" panose="020B0604020202020204" pitchFamily="34" charset="0"/>
              <a:buChar char="•"/>
            </a:pPr>
            <a:r>
              <a:rPr lang="en-US" altLang="en-US" sz="2400" dirty="0">
                <a:latin typeface="+mn-lt"/>
              </a:rPr>
              <a:t>Oils for biodiesel</a:t>
            </a: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endParaRPr lang="en-US" altLang="en-US" sz="1500" dirty="0">
              <a:latin typeface="+mn-lt"/>
            </a:endParaRPr>
          </a:p>
          <a:p>
            <a:r>
              <a:rPr lang="en-US" altLang="en-US" sz="2400" dirty="0">
                <a:latin typeface="+mn-lt"/>
              </a:rPr>
              <a:t>3.   Third Generation Biofuels (looking to the future)</a:t>
            </a:r>
          </a:p>
          <a:p>
            <a:pPr marL="692150" indent="-342900">
              <a:buFont typeface="Arial" panose="020B0604020202020204" pitchFamily="34" charset="0"/>
              <a:buChar char="•"/>
            </a:pPr>
            <a:r>
              <a:rPr lang="en-US" altLang="en-US" sz="2400" dirty="0">
                <a:latin typeface="+mn-lt"/>
              </a:rPr>
              <a:t>Algae</a:t>
            </a:r>
          </a:p>
        </p:txBody>
      </p:sp>
      <p:sp>
        <p:nvSpPr>
          <p:cNvPr id="2" name="TextBox 1"/>
          <p:cNvSpPr txBox="1"/>
          <p:nvPr/>
        </p:nvSpPr>
        <p:spPr>
          <a:xfrm>
            <a:off x="789255" y="443067"/>
            <a:ext cx="3492431" cy="707886"/>
          </a:xfrm>
          <a:prstGeom prst="rect">
            <a:avLst/>
          </a:prstGeom>
          <a:noFill/>
        </p:spPr>
        <p:txBody>
          <a:bodyPr wrap="none" rtlCol="0">
            <a:spAutoFit/>
          </a:bodyPr>
          <a:lstStyle/>
          <a:p>
            <a:pPr algn="ctr"/>
            <a:r>
              <a:rPr lang="en-US" sz="4000" dirty="0">
                <a:solidFill>
                  <a:schemeClr val="tx1">
                    <a:lumMod val="75000"/>
                    <a:lumOff val="25000"/>
                  </a:schemeClr>
                </a:solidFill>
              </a:rPr>
              <a:t>Types of Biofuel</a:t>
            </a:r>
          </a:p>
        </p:txBody>
      </p:sp>
    </p:spTree>
    <p:extLst>
      <p:ext uri="{BB962C8B-B14F-4D97-AF65-F5344CB8AC3E}">
        <p14:creationId xmlns:p14="http://schemas.microsoft.com/office/powerpoint/2010/main" val="115004724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0">
            <a:extLst>
              <a:ext uri="{FF2B5EF4-FFF2-40B4-BE49-F238E27FC236}">
                <a16:creationId xmlns:a16="http://schemas.microsoft.com/office/drawing/2014/main" id="{482C3392-DED5-F64F-B853-912E7BFD7CB3}"/>
              </a:ext>
            </a:extLst>
          </p:cNvPr>
          <p:cNvSpPr>
            <a:spLocks noGrp="1" noChangeArrowheads="1"/>
          </p:cNvSpPr>
          <p:nvPr>
            <p:ph type="title"/>
          </p:nvPr>
        </p:nvSpPr>
        <p:spPr/>
        <p:txBody>
          <a:bodyPr>
            <a:normAutofit/>
          </a:bodyPr>
          <a:lstStyle/>
          <a:p>
            <a:pPr eaLnBrk="1" hangingPunct="1"/>
            <a:r>
              <a:rPr lang="en-US" altLang="en-US" sz="4000" dirty="0">
                <a:latin typeface="+mn-lt"/>
              </a:rPr>
              <a:t>Outline</a:t>
            </a:r>
          </a:p>
        </p:txBody>
      </p:sp>
      <p:sp>
        <p:nvSpPr>
          <p:cNvPr id="55317" name="Rectangle 21">
            <a:extLst>
              <a:ext uri="{FF2B5EF4-FFF2-40B4-BE49-F238E27FC236}">
                <a16:creationId xmlns:a16="http://schemas.microsoft.com/office/drawing/2014/main" id="{5F9B9BA4-A1B7-3243-BE0B-CC641F3EADF7}"/>
              </a:ext>
            </a:extLst>
          </p:cNvPr>
          <p:cNvSpPr>
            <a:spLocks noGrp="1" noChangeArrowheads="1"/>
          </p:cNvSpPr>
          <p:nvPr>
            <p:ph type="body" idx="1"/>
          </p:nvPr>
        </p:nvSpPr>
        <p:spPr>
          <a:xfrm>
            <a:off x="838200" y="1750132"/>
            <a:ext cx="10515600" cy="4605698"/>
          </a:xfrm>
        </p:spPr>
        <p:txBody>
          <a:bodyPr>
            <a:normAutofit/>
          </a:bodyPr>
          <a:lstStyle/>
          <a:p>
            <a:pPr eaLnBrk="1" hangingPunct="1"/>
            <a:r>
              <a:rPr lang="en-US" altLang="en-US" sz="2400" dirty="0"/>
              <a:t>Current state of energy consumption: Globally</a:t>
            </a:r>
          </a:p>
          <a:p>
            <a:pPr marL="342900" indent="-342900"/>
            <a:r>
              <a:rPr lang="en-US" altLang="en-US" sz="2400" dirty="0"/>
              <a:t>Source of energy:</a:t>
            </a:r>
          </a:p>
          <a:p>
            <a:pPr lvl="1"/>
            <a:r>
              <a:rPr lang="en-US" altLang="en-US" sz="2000" dirty="0"/>
              <a:t>Power plant – coal, oil, natural gas</a:t>
            </a:r>
          </a:p>
          <a:p>
            <a:pPr lvl="1"/>
            <a:r>
              <a:rPr lang="en-US" altLang="en-US" sz="2000" dirty="0"/>
              <a:t>Renewable – Biofuels, solar cell, Fuel cells, hydro, etc.</a:t>
            </a:r>
          </a:p>
          <a:p>
            <a:r>
              <a:rPr lang="en-US" altLang="en-US" sz="2400" dirty="0"/>
              <a:t>Energy in the Laboratory</a:t>
            </a:r>
          </a:p>
          <a:p>
            <a:pPr lvl="1"/>
            <a:r>
              <a:rPr lang="en-US" altLang="en-US" sz="2000" dirty="0"/>
              <a:t>Thermal</a:t>
            </a:r>
          </a:p>
          <a:p>
            <a:pPr lvl="1"/>
            <a:r>
              <a:rPr lang="en-US" altLang="en-US" sz="2000" dirty="0"/>
              <a:t>Cooling</a:t>
            </a:r>
          </a:p>
          <a:p>
            <a:pPr lvl="1"/>
            <a:r>
              <a:rPr lang="en-US" altLang="en-US" sz="2000" dirty="0"/>
              <a:t>Distillation</a:t>
            </a:r>
          </a:p>
          <a:p>
            <a:pPr lvl="1"/>
            <a:r>
              <a:rPr lang="en-US" altLang="en-US" sz="2000" dirty="0"/>
              <a:t>Equipment</a:t>
            </a:r>
          </a:p>
          <a:p>
            <a:pPr lvl="1"/>
            <a:r>
              <a:rPr lang="en-US" altLang="en-US" sz="2000" dirty="0"/>
              <a:t>Synthesis</a:t>
            </a:r>
          </a:p>
          <a:p>
            <a:r>
              <a:rPr lang="en-US" altLang="en-US" sz="2400" dirty="0"/>
              <a:t>New Modern Applications</a:t>
            </a:r>
          </a:p>
          <a:p>
            <a:pPr lvl="1"/>
            <a:endParaRPr lang="en-US" altLang="en-US" sz="2000" dirty="0"/>
          </a:p>
          <a:p>
            <a:pPr lvl="2"/>
            <a:endParaRPr lang="en-US" altLang="en-US" sz="1600" dirty="0"/>
          </a:p>
          <a:p>
            <a:pPr eaLnBrk="1" hangingPunct="1"/>
            <a:endParaRPr lang="en-US" altLang="en-US" sz="2400" dirty="0"/>
          </a:p>
        </p:txBody>
      </p:sp>
    </p:spTree>
    <p:extLst>
      <p:ext uri="{BB962C8B-B14F-4D97-AF65-F5344CB8AC3E}">
        <p14:creationId xmlns:p14="http://schemas.microsoft.com/office/powerpoint/2010/main" val="41902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1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31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3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3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3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3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31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31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31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3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771948" y="91248"/>
            <a:ext cx="9388929" cy="1200329"/>
          </a:xfrm>
        </p:spPr>
        <p:txBody>
          <a:bodyPr wrap="square">
            <a:spAutoFit/>
          </a:bodyPr>
          <a:lstStyle/>
          <a:p>
            <a:r>
              <a:rPr lang="en-US" altLang="en-US" sz="4000" dirty="0">
                <a:latin typeface="+mn-lt"/>
              </a:rPr>
              <a:t>First Generation: The Corn-based Ethanol Production Process</a:t>
            </a:r>
          </a:p>
        </p:txBody>
      </p:sp>
      <p:sp>
        <p:nvSpPr>
          <p:cNvPr id="11267" name="Rectangle 3"/>
          <p:cNvSpPr>
            <a:spLocks noGrp="1" noChangeArrowheads="1"/>
          </p:cNvSpPr>
          <p:nvPr>
            <p:ph idx="1"/>
          </p:nvPr>
        </p:nvSpPr>
        <p:spPr>
          <a:xfrm>
            <a:off x="771948" y="1529149"/>
            <a:ext cx="8746671" cy="2139047"/>
          </a:xfrm>
        </p:spPr>
        <p:txBody>
          <a:bodyPr wrap="square">
            <a:spAutoFit/>
          </a:bodyPr>
          <a:lstStyle/>
          <a:p>
            <a:r>
              <a:rPr lang="en-US" altLang="en-US" sz="2400" dirty="0"/>
              <a:t>Grind up the feedstock so it can be easily and quickly processed. </a:t>
            </a:r>
          </a:p>
          <a:p>
            <a:r>
              <a:rPr lang="en-US" altLang="en-US" sz="2400" dirty="0"/>
              <a:t>Sugar is dissolved out of the material.</a:t>
            </a:r>
          </a:p>
          <a:p>
            <a:r>
              <a:rPr lang="en-US" altLang="en-US" sz="2400" dirty="0"/>
              <a:t>The sugar is fed to microbes that use it for food, producing ethanol and carbon dioxide in the process.</a:t>
            </a:r>
          </a:p>
          <a:p>
            <a:r>
              <a:rPr lang="en-US" altLang="en-US" sz="24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992702" y="3656807"/>
            <a:ext cx="3794528" cy="2531662"/>
          </a:xfrm>
          <a:prstGeom prst="rect">
            <a:avLst/>
          </a:prstGeom>
          <a:ln w="50800">
            <a:solidFill>
              <a:srgbClr val="002060"/>
            </a:solidFill>
          </a:ln>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74806" y="3656807"/>
            <a:ext cx="3794528" cy="2531662"/>
          </a:xfrm>
          <a:prstGeom prst="rect">
            <a:avLst/>
          </a:prstGeom>
          <a:ln w="50800">
            <a:solidFill>
              <a:srgbClr val="002060"/>
            </a:solidFill>
          </a:ln>
        </p:spPr>
      </p:pic>
      <p:sp>
        <p:nvSpPr>
          <p:cNvPr id="7" name="TextBox 6">
            <a:extLst>
              <a:ext uri="{FF2B5EF4-FFF2-40B4-BE49-F238E27FC236}">
                <a16:creationId xmlns:a16="http://schemas.microsoft.com/office/drawing/2014/main" id="{790C7B51-AF7D-47A9-A2DE-BC1AD5384B0E}"/>
              </a:ext>
            </a:extLst>
          </p:cNvPr>
          <p:cNvSpPr txBox="1"/>
          <p:nvPr/>
        </p:nvSpPr>
        <p:spPr>
          <a:xfrm>
            <a:off x="8061900" y="6386192"/>
            <a:ext cx="3980577" cy="400110"/>
          </a:xfrm>
          <a:prstGeom prst="rect">
            <a:avLst/>
          </a:prstGeom>
          <a:noFill/>
        </p:spPr>
        <p:txBody>
          <a:bodyPr wrap="none" rtlCol="0">
            <a:spAutoFit/>
          </a:bodyPr>
          <a:lstStyle/>
          <a:p>
            <a:r>
              <a:rPr lang="en-US" sz="1000" dirty="0">
                <a:solidFill>
                  <a:schemeClr val="bg1">
                    <a:lumMod val="50000"/>
                  </a:schemeClr>
                </a:solidFill>
              </a:rPr>
              <a:t>Images: Wikipedia Commons, Corncobs, Author: Sam Fentress; </a:t>
            </a:r>
          </a:p>
          <a:p>
            <a:r>
              <a:rPr lang="en-US" sz="1000" dirty="0">
                <a:solidFill>
                  <a:schemeClr val="bg1">
                    <a:lumMod val="50000"/>
                  </a:schemeClr>
                </a:solidFill>
              </a:rPr>
              <a:t>Wikimedia Commons, Biofuel Pumps, Author: Mario Roberto Duran Ortiz</a:t>
            </a:r>
          </a:p>
        </p:txBody>
      </p:sp>
    </p:spTree>
    <p:extLst>
      <p:ext uri="{BB962C8B-B14F-4D97-AF65-F5344CB8AC3E}">
        <p14:creationId xmlns:p14="http://schemas.microsoft.com/office/powerpoint/2010/main" val="123769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823026" y="1674673"/>
            <a:ext cx="10756900" cy="3508653"/>
          </a:xfrm>
        </p:spPr>
        <p:txBody>
          <a:bodyPr>
            <a:spAutoFit/>
          </a:bodyPr>
          <a:lstStyle/>
          <a:p>
            <a:pPr marL="274320" indent="-274320">
              <a:lnSpc>
                <a:spcPct val="100000"/>
              </a:lnSpc>
              <a:spcBef>
                <a:spcPts val="1200"/>
              </a:spcBef>
            </a:pPr>
            <a:r>
              <a:rPr lang="en-US" altLang="en-US" sz="2400" dirty="0"/>
              <a:t>To fill up an average 25 gallon SUV gas tank with ethanol requires the same amount of grain as it takes to feed 1 person for 1 year. </a:t>
            </a:r>
          </a:p>
          <a:p>
            <a:pPr marL="274320" indent="-274320">
              <a:lnSpc>
                <a:spcPct val="100000"/>
              </a:lnSpc>
              <a:spcBef>
                <a:spcPts val="1200"/>
              </a:spcBef>
            </a:pPr>
            <a:r>
              <a:rPr lang="en-US" altLang="en-US" sz="2400" dirty="0"/>
              <a:t>Every person in the U.S. uses 500 gallons of gasoline per year.</a:t>
            </a:r>
          </a:p>
          <a:p>
            <a:pPr marL="274320" indent="-274320">
              <a:lnSpc>
                <a:spcPct val="100000"/>
              </a:lnSpc>
              <a:spcBef>
                <a:spcPts val="1200"/>
              </a:spcBef>
            </a:pPr>
            <a:r>
              <a:rPr lang="en-US" altLang="en-US" sz="2400" dirty="0"/>
              <a:t>That means that each year, every person in the U.S. would use enough gasoline to feed 20 people for one year. </a:t>
            </a:r>
          </a:p>
          <a:p>
            <a:pPr marL="274320" indent="-274320">
              <a:lnSpc>
                <a:spcPct val="100000"/>
              </a:lnSpc>
              <a:spcBef>
                <a:spcPts val="1200"/>
              </a:spcBef>
            </a:pPr>
            <a:r>
              <a:rPr lang="en-US" altLang="en-US" sz="2400"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823026" y="423846"/>
            <a:ext cx="6492611" cy="707886"/>
          </a:xfrm>
          <a:prstGeom prst="rect">
            <a:avLst/>
          </a:prstGeom>
        </p:spPr>
        <p:txBody>
          <a:bodyPr wrap="none">
            <a:spAutoFit/>
          </a:bodyPr>
          <a:lstStyle/>
          <a:p>
            <a:pPr algn="ctr"/>
            <a:r>
              <a:rPr lang="en-US" altLang="en-US" sz="4000" dirty="0">
                <a:solidFill>
                  <a:schemeClr val="tx1">
                    <a:lumMod val="75000"/>
                    <a:lumOff val="25000"/>
                  </a:schemeClr>
                </a:solidFill>
              </a:rPr>
              <a:t>Food verses Biofuel: The Math</a:t>
            </a:r>
          </a:p>
        </p:txBody>
      </p:sp>
    </p:spTree>
    <p:extLst>
      <p:ext uri="{BB962C8B-B14F-4D97-AF65-F5344CB8AC3E}">
        <p14:creationId xmlns:p14="http://schemas.microsoft.com/office/powerpoint/2010/main" val="360683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ext uri="{D42A27DB-BD31-4B8C-83A1-F6EECF244321}">
                <p14:modId xmlns:p14="http://schemas.microsoft.com/office/powerpoint/2010/main" val="1751901932"/>
              </p:ext>
            </p:extLst>
          </p:nvPr>
        </p:nvGraphicFramePr>
        <p:xfrm>
          <a:off x="2142733" y="1566143"/>
          <a:ext cx="6917871" cy="4611914"/>
        </p:xfrm>
        <a:graphic>
          <a:graphicData uri="http://schemas.openxmlformats.org/presentationml/2006/ole">
            <mc:AlternateContent xmlns:mc="http://schemas.openxmlformats.org/markup-compatibility/2006">
              <mc:Choice xmlns:v="urn:schemas-microsoft-com:vml" Requires="v">
                <p:oleObj spid="_x0000_s66854" name="Photo Editor Photo" r:id="rId4" imgW="22628571" imgH="15085714" progId="MSPhotoEd.3">
                  <p:embed/>
                </p:oleObj>
              </mc:Choice>
              <mc:Fallback>
                <p:oleObj name="Photo Editor Photo" r:id="rId4" imgW="22628571" imgH="15085714" progId="MSPhotoEd.3">
                  <p:embed/>
                  <p:pic>
                    <p:nvPicPr>
                      <p:cNvPr id="9830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733" y="1566143"/>
                        <a:ext cx="6917871" cy="4611914"/>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779610" y="199925"/>
            <a:ext cx="7165177" cy="990015"/>
          </a:xfrm>
        </p:spPr>
        <p:txBody>
          <a:bodyPr wrap="square">
            <a:spAutoFit/>
          </a:bodyPr>
          <a:lstStyle/>
          <a:p>
            <a:pPr>
              <a:lnSpc>
                <a:spcPts val="3500"/>
              </a:lnSpc>
            </a:pPr>
            <a:r>
              <a:rPr lang="en-US" altLang="en-US" sz="3600" dirty="0">
                <a:latin typeface="+mn-lt"/>
              </a:rPr>
              <a:t>Ethanol Supply: The Effect on Corn Supply and on Gasoline Supply</a:t>
            </a:r>
          </a:p>
        </p:txBody>
      </p:sp>
      <p:sp>
        <p:nvSpPr>
          <p:cNvPr id="2" name="Rectangle 1">
            <a:extLst>
              <a:ext uri="{FF2B5EF4-FFF2-40B4-BE49-F238E27FC236}">
                <a16:creationId xmlns:a16="http://schemas.microsoft.com/office/drawing/2014/main" id="{81ACF78F-2F9E-804B-9827-B2D648CCB62B}"/>
              </a:ext>
            </a:extLst>
          </p:cNvPr>
          <p:cNvSpPr/>
          <p:nvPr/>
        </p:nvSpPr>
        <p:spPr>
          <a:xfrm>
            <a:off x="9300446" y="6554166"/>
            <a:ext cx="2776722" cy="246221"/>
          </a:xfrm>
          <a:prstGeom prst="rect">
            <a:avLst/>
          </a:prstGeom>
        </p:spPr>
        <p:txBody>
          <a:bodyPr wrap="none">
            <a:spAutoFit/>
          </a:bodyPr>
          <a:lstStyle/>
          <a:p>
            <a:r>
              <a:rPr lang="en-US" altLang="en-US" sz="1000" dirty="0">
                <a:solidFill>
                  <a:schemeClr val="tx1">
                    <a:lumMod val="65000"/>
                    <a:lumOff val="35000"/>
                  </a:schemeClr>
                </a:solidFill>
              </a:rPr>
              <a:t>“Ethics of Biofuels”</a:t>
            </a:r>
            <a:r>
              <a:rPr lang="en-US" altLang="en-US" sz="1000" b="1" dirty="0">
                <a:solidFill>
                  <a:schemeClr val="tx1">
                    <a:lumMod val="65000"/>
                    <a:lumOff val="35000"/>
                  </a:schemeClr>
                </a:solidFill>
              </a:rPr>
              <a:t> </a:t>
            </a:r>
            <a:r>
              <a:rPr lang="en-US" altLang="en-US" sz="1000" u="sng" dirty="0">
                <a:solidFill>
                  <a:schemeClr val="tx1">
                    <a:lumMod val="65000"/>
                    <a:lumOff val="35000"/>
                  </a:schemeClr>
                </a:solidFill>
              </a:rPr>
              <a:t>Energy Bulletin</a:t>
            </a:r>
            <a:r>
              <a:rPr lang="en-US" altLang="en-US" sz="1000" dirty="0">
                <a:solidFill>
                  <a:schemeClr val="tx1">
                    <a:lumMod val="65000"/>
                    <a:lumOff val="35000"/>
                  </a:schemeClr>
                </a:solidFill>
              </a:rPr>
              <a:t> (Dec. 28 2006)</a:t>
            </a:r>
            <a:endParaRPr lang="en-US" sz="1000" dirty="0">
              <a:solidFill>
                <a:schemeClr val="tx1">
                  <a:lumMod val="65000"/>
                  <a:lumOff val="35000"/>
                </a:schemeClr>
              </a:solidFill>
            </a:endParaRPr>
          </a:p>
        </p:txBody>
      </p:sp>
    </p:spTree>
    <p:extLst>
      <p:ext uri="{BB962C8B-B14F-4D97-AF65-F5344CB8AC3E}">
        <p14:creationId xmlns:p14="http://schemas.microsoft.com/office/powerpoint/2010/main" val="534162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99884" y="392795"/>
            <a:ext cx="11625943" cy="646331"/>
          </a:xfrm>
        </p:spPr>
        <p:txBody>
          <a:bodyPr wrap="square">
            <a:spAutoFit/>
          </a:bodyPr>
          <a:lstStyle/>
          <a:p>
            <a:pPr>
              <a:lnSpc>
                <a:spcPct val="100000"/>
              </a:lnSpc>
            </a:pPr>
            <a:r>
              <a:rPr lang="en-US" altLang="en-US" sz="3600"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8466426" y="6521685"/>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95175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51" y="443887"/>
            <a:ext cx="7183582" cy="707886"/>
          </a:xfrm>
        </p:spPr>
        <p:txBody>
          <a:bodyPr wrap="square">
            <a:spAutoFit/>
          </a:bodyPr>
          <a:lstStyle/>
          <a:p>
            <a:pPr>
              <a:lnSpc>
                <a:spcPct val="100000"/>
              </a:lnSpc>
            </a:pPr>
            <a:r>
              <a:rPr lang="en-US" sz="4000" dirty="0">
                <a:latin typeface="+mn-lt"/>
              </a:rPr>
              <a:t>Second Generation Biofuels</a:t>
            </a:r>
          </a:p>
        </p:txBody>
      </p:sp>
      <p:sp>
        <p:nvSpPr>
          <p:cNvPr id="3" name="Content Placeholder 2"/>
          <p:cNvSpPr>
            <a:spLocks noGrp="1"/>
          </p:cNvSpPr>
          <p:nvPr>
            <p:ph idx="1"/>
          </p:nvPr>
        </p:nvSpPr>
        <p:spPr>
          <a:xfrm>
            <a:off x="805721" y="1606409"/>
            <a:ext cx="8533312" cy="3431709"/>
          </a:xfrm>
        </p:spPr>
        <p:txBody>
          <a:bodyPr>
            <a:spAutoFit/>
          </a:bodyPr>
          <a:lstStyle/>
          <a:p>
            <a:pPr marL="0" lvl="1" indent="0">
              <a:lnSpc>
                <a:spcPct val="100000"/>
              </a:lnSpc>
              <a:spcBef>
                <a:spcPts val="600"/>
              </a:spcBef>
              <a:buNone/>
            </a:pPr>
            <a:r>
              <a:rPr lang="en-US" dirty="0"/>
              <a:t>To qualify as second generation, a feedstock must not be suitable for human consumption and meet the following criteria:</a:t>
            </a:r>
          </a:p>
          <a:p>
            <a:pPr marL="857250" lvl="2" indent="-457200">
              <a:lnSpc>
                <a:spcPct val="100000"/>
              </a:lnSpc>
              <a:spcBef>
                <a:spcPts val="600"/>
              </a:spcBef>
              <a:buFont typeface="+mj-lt"/>
              <a:buAutoNum type="arabicPeriod"/>
            </a:pPr>
            <a:r>
              <a:rPr lang="en-US" sz="2400" dirty="0"/>
              <a:t>Should grow on marginal (non-agricultural) land.</a:t>
            </a:r>
          </a:p>
          <a:p>
            <a:pPr marL="857250" lvl="2" indent="-457200">
              <a:lnSpc>
                <a:spcPct val="100000"/>
              </a:lnSpc>
              <a:spcBef>
                <a:spcPts val="600"/>
              </a:spcBef>
              <a:buFont typeface="+mj-lt"/>
              <a:buAutoNum type="arabicPeriod"/>
            </a:pPr>
            <a:r>
              <a:rPr lang="en-US" sz="2400" dirty="0"/>
              <a:t>Should not require large amounts of water or fertilizer.</a:t>
            </a:r>
          </a:p>
          <a:p>
            <a:pPr marL="857250" lvl="2" indent="-457200">
              <a:lnSpc>
                <a:spcPct val="100000"/>
              </a:lnSpc>
              <a:spcBef>
                <a:spcPts val="600"/>
              </a:spcBef>
              <a:buFont typeface="+mj-lt"/>
              <a:buAutoNum type="arabicPeriod"/>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62167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85422" y="421660"/>
            <a:ext cx="11010900" cy="707886"/>
          </a:xfrm>
        </p:spPr>
        <p:txBody>
          <a:bodyPr>
            <a:spAutoFit/>
          </a:bodyPr>
          <a:lstStyle/>
          <a:p>
            <a:pPr>
              <a:lnSpc>
                <a:spcPct val="100000"/>
              </a:lnSpc>
            </a:pPr>
            <a:r>
              <a:rPr lang="en-US" altLang="en-US" sz="4000" dirty="0">
                <a:latin typeface="+mn-lt"/>
              </a:rPr>
              <a:t>Second Generation Biofuels: Oils and biodiesel</a:t>
            </a:r>
          </a:p>
        </p:txBody>
      </p:sp>
      <p:sp>
        <p:nvSpPr>
          <p:cNvPr id="3" name="Content Placeholder 2"/>
          <p:cNvSpPr>
            <a:spLocks noGrp="1"/>
          </p:cNvSpPr>
          <p:nvPr>
            <p:ph idx="1"/>
          </p:nvPr>
        </p:nvSpPr>
        <p:spPr>
          <a:xfrm>
            <a:off x="851630" y="1700951"/>
            <a:ext cx="9728616" cy="1089529"/>
          </a:xfrm>
        </p:spPr>
        <p:txBody>
          <a:bodyPr wrap="square">
            <a:spAutoFit/>
          </a:bodyPr>
          <a:lstStyle/>
          <a:p>
            <a:pPr marL="0" indent="0">
              <a:buNone/>
            </a:pPr>
            <a:r>
              <a:rPr lang="en-US" sz="2400" dirty="0"/>
              <a:t>Biodiesel refers to vegetable oil or animal fat-based diesel fuel consisting of long-chain esters. The main component of vegetable oil is triglycerides, which require transesterification prior to usage as a fuel.</a:t>
            </a:r>
          </a:p>
        </p:txBody>
      </p:sp>
      <p:sp>
        <p:nvSpPr>
          <p:cNvPr id="7" name="TextBox 6">
            <a:extLst>
              <a:ext uri="{FF2B5EF4-FFF2-40B4-BE49-F238E27FC236}">
                <a16:creationId xmlns:a16="http://schemas.microsoft.com/office/drawing/2014/main" id="{FB836423-EBC2-1A47-9BF8-7FA636476CD5}"/>
              </a:ext>
            </a:extLst>
          </p:cNvPr>
          <p:cNvSpPr txBox="1"/>
          <p:nvPr/>
        </p:nvSpPr>
        <p:spPr>
          <a:xfrm>
            <a:off x="837785" y="3024129"/>
            <a:ext cx="2473178" cy="461665"/>
          </a:xfrm>
          <a:prstGeom prst="rect">
            <a:avLst/>
          </a:prstGeom>
          <a:noFill/>
        </p:spPr>
        <p:txBody>
          <a:bodyPr wrap="none" rtlCol="0">
            <a:spAutoFit/>
          </a:bodyPr>
          <a:lstStyle/>
          <a:p>
            <a:r>
              <a:rPr lang="en-US" sz="2400" u="sng" dirty="0"/>
              <a:t>Biodiesel Reaction</a:t>
            </a:r>
          </a:p>
        </p:txBody>
      </p:sp>
      <p:pic>
        <p:nvPicPr>
          <p:cNvPr id="12" name="Picture 11">
            <a:extLst>
              <a:ext uri="{FF2B5EF4-FFF2-40B4-BE49-F238E27FC236}">
                <a16:creationId xmlns:a16="http://schemas.microsoft.com/office/drawing/2014/main" id="{B50F4C45-0CE3-2740-BD76-9FB21E4849F4}"/>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2023681" y="3488083"/>
            <a:ext cx="7631763" cy="2176988"/>
          </a:xfrm>
          <a:prstGeom prst="rect">
            <a:avLst/>
          </a:prstGeom>
          <a:noFill/>
          <a:ln>
            <a:noFill/>
          </a:ln>
        </p:spPr>
      </p:pic>
      <p:sp>
        <p:nvSpPr>
          <p:cNvPr id="5" name="TextBox 4">
            <a:extLst>
              <a:ext uri="{FF2B5EF4-FFF2-40B4-BE49-F238E27FC236}">
                <a16:creationId xmlns:a16="http://schemas.microsoft.com/office/drawing/2014/main" id="{B0EA9697-6FE5-F342-BEB6-55092A7370B2}"/>
              </a:ext>
            </a:extLst>
          </p:cNvPr>
          <p:cNvSpPr txBox="1"/>
          <p:nvPr/>
        </p:nvSpPr>
        <p:spPr>
          <a:xfrm>
            <a:off x="2293750" y="5662781"/>
            <a:ext cx="1181542" cy="369332"/>
          </a:xfrm>
          <a:prstGeom prst="rect">
            <a:avLst/>
          </a:prstGeom>
          <a:noFill/>
        </p:spPr>
        <p:txBody>
          <a:bodyPr wrap="none" rtlCol="0">
            <a:spAutoFit/>
          </a:bodyPr>
          <a:lstStyle/>
          <a:p>
            <a:r>
              <a:rPr lang="en-US" dirty="0"/>
              <a:t>Oils or fats</a:t>
            </a:r>
          </a:p>
        </p:txBody>
      </p:sp>
      <p:sp>
        <p:nvSpPr>
          <p:cNvPr id="13" name="TextBox 12">
            <a:extLst>
              <a:ext uri="{FF2B5EF4-FFF2-40B4-BE49-F238E27FC236}">
                <a16:creationId xmlns:a16="http://schemas.microsoft.com/office/drawing/2014/main" id="{1E667A55-DE48-9C42-94DD-26B3EF4B0AFD}"/>
              </a:ext>
            </a:extLst>
          </p:cNvPr>
          <p:cNvSpPr txBox="1"/>
          <p:nvPr/>
        </p:nvSpPr>
        <p:spPr>
          <a:xfrm>
            <a:off x="6772760" y="5662780"/>
            <a:ext cx="1317355" cy="923330"/>
          </a:xfrm>
          <a:prstGeom prst="rect">
            <a:avLst/>
          </a:prstGeom>
          <a:noFill/>
        </p:spPr>
        <p:txBody>
          <a:bodyPr wrap="square" rtlCol="0">
            <a:spAutoFit/>
          </a:bodyPr>
          <a:lstStyle/>
          <a:p>
            <a:pPr algn="ctr"/>
            <a:r>
              <a:rPr lang="en-US" dirty="0"/>
              <a:t>Biodiesel (mixture of esters)</a:t>
            </a:r>
          </a:p>
        </p:txBody>
      </p:sp>
      <p:sp>
        <p:nvSpPr>
          <p:cNvPr id="14" name="TextBox 13">
            <a:extLst>
              <a:ext uri="{FF2B5EF4-FFF2-40B4-BE49-F238E27FC236}">
                <a16:creationId xmlns:a16="http://schemas.microsoft.com/office/drawing/2014/main" id="{6D6C82F9-1432-FD4D-8BCC-9C9E81808E85}"/>
              </a:ext>
            </a:extLst>
          </p:cNvPr>
          <p:cNvSpPr txBox="1"/>
          <p:nvPr/>
        </p:nvSpPr>
        <p:spPr>
          <a:xfrm>
            <a:off x="8706402" y="5662781"/>
            <a:ext cx="949042" cy="369332"/>
          </a:xfrm>
          <a:prstGeom prst="rect">
            <a:avLst/>
          </a:prstGeom>
          <a:noFill/>
        </p:spPr>
        <p:txBody>
          <a:bodyPr wrap="none" rtlCol="0">
            <a:spAutoFit/>
          </a:bodyPr>
          <a:lstStyle/>
          <a:p>
            <a:r>
              <a:rPr lang="en-US" dirty="0"/>
              <a:t>Glycerol</a:t>
            </a:r>
          </a:p>
        </p:txBody>
      </p:sp>
    </p:spTree>
    <p:extLst>
      <p:ext uri="{BB962C8B-B14F-4D97-AF65-F5344CB8AC3E}">
        <p14:creationId xmlns:p14="http://schemas.microsoft.com/office/powerpoint/2010/main" val="379054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828830" y="422575"/>
            <a:ext cx="6104082" cy="707886"/>
          </a:xfrm>
        </p:spPr>
        <p:txBody>
          <a:bodyPr wrap="square">
            <a:spAutoFit/>
          </a:bodyPr>
          <a:lstStyle/>
          <a:p>
            <a:pPr>
              <a:lnSpc>
                <a:spcPct val="100000"/>
              </a:lnSpc>
            </a:pPr>
            <a:r>
              <a:rPr lang="en-US" altLang="en-US" sz="4000" dirty="0">
                <a:latin typeface="+mn-lt"/>
              </a:rPr>
              <a:t>Advantages of Biodiesel</a:t>
            </a:r>
          </a:p>
        </p:txBody>
      </p:sp>
      <p:sp>
        <p:nvSpPr>
          <p:cNvPr id="34819" name="Rectangle 3"/>
          <p:cNvSpPr>
            <a:spLocks noGrp="1" noChangeArrowheads="1"/>
          </p:cNvSpPr>
          <p:nvPr>
            <p:ph idx="1"/>
          </p:nvPr>
        </p:nvSpPr>
        <p:spPr>
          <a:xfrm>
            <a:off x="855727" y="1562848"/>
            <a:ext cx="5838372" cy="4314001"/>
          </a:xfrm>
        </p:spPr>
        <p:txBody>
          <a:bodyPr wrap="square">
            <a:spAutoFit/>
          </a:bodyPr>
          <a:lstStyle/>
          <a:p>
            <a:pPr>
              <a:lnSpc>
                <a:spcPct val="90000"/>
              </a:lnSpc>
            </a:pPr>
            <a:r>
              <a:rPr lang="en-US" altLang="en-US" sz="2000" dirty="0"/>
              <a:t>Reduces other pollutants.</a:t>
            </a:r>
          </a:p>
          <a:p>
            <a:pPr>
              <a:lnSpc>
                <a:spcPct val="90000"/>
              </a:lnSpc>
            </a:pPr>
            <a:r>
              <a:rPr lang="en-US" altLang="en-US" sz="2000" dirty="0"/>
              <a:t>Reduces lifecycle greenhouse gases by 86%</a:t>
            </a:r>
          </a:p>
          <a:p>
            <a:pPr>
              <a:lnSpc>
                <a:spcPct val="90000"/>
              </a:lnSpc>
            </a:pPr>
            <a:r>
              <a:rPr lang="en-US" altLang="en-US" sz="2000" dirty="0"/>
              <a:t>35% reduction in unburned hydrocarbons through life cycle. Hydrocarbons are smog and ozone precursors.</a:t>
            </a:r>
          </a:p>
          <a:p>
            <a:pPr>
              <a:lnSpc>
                <a:spcPct val="90000"/>
              </a:lnSpc>
            </a:pPr>
            <a:r>
              <a:rPr lang="en-US" altLang="en-US" sz="2000" dirty="0"/>
              <a:t>8% reduction in sulfur oxides. The release of sulfur oxides can lead to acid rain.</a:t>
            </a:r>
          </a:p>
          <a:p>
            <a:pPr>
              <a:lnSpc>
                <a:spcPct val="90000"/>
              </a:lnSpc>
            </a:pPr>
            <a:r>
              <a:rPr lang="en-US" altLang="en-US" sz="2000" dirty="0"/>
              <a:t>3% reduction in methane.</a:t>
            </a:r>
          </a:p>
          <a:p>
            <a:pPr>
              <a:lnSpc>
                <a:spcPct val="90000"/>
              </a:lnSpc>
            </a:pPr>
            <a:r>
              <a:rPr lang="en-US" altLang="en-US" sz="2000" dirty="0"/>
              <a:t>47% reduction in particulate matter (PM10 68%).</a:t>
            </a:r>
          </a:p>
          <a:p>
            <a:pPr>
              <a:lnSpc>
                <a:spcPct val="90000"/>
              </a:lnSpc>
            </a:pPr>
            <a:r>
              <a:rPr lang="en-US" altLang="en-US" sz="2000" dirty="0"/>
              <a:t>79% reduction in wastewater.</a:t>
            </a:r>
          </a:p>
          <a:p>
            <a:pPr>
              <a:lnSpc>
                <a:spcPct val="90000"/>
              </a:lnSpc>
            </a:pPr>
            <a:r>
              <a:rPr lang="en-US" altLang="en-US" sz="2000" dirty="0"/>
              <a:t>96% reduction in hazardous waste, but double the non-hazardous waste.</a:t>
            </a:r>
          </a:p>
        </p:txBody>
      </p:sp>
      <p:sp>
        <p:nvSpPr>
          <p:cNvPr id="3" name="Rectangle 2"/>
          <p:cNvSpPr/>
          <p:nvPr/>
        </p:nvSpPr>
        <p:spPr>
          <a:xfrm>
            <a:off x="7165230" y="1827022"/>
            <a:ext cx="4359935" cy="37856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000"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sz="2000" dirty="0">
                <a:solidFill>
                  <a:srgbClr val="000000"/>
                </a:solidFill>
              </a:rPr>
              <a:t>a</a:t>
            </a:r>
            <a:r>
              <a:rPr lang="en-US" sz="2000" b="0" i="0" dirty="0">
                <a:solidFill>
                  <a:srgbClr val="000000"/>
                </a:solidFill>
                <a:effectLst/>
              </a:rPr>
              <a:t> process. Energy return describes the amount one can gain from the production verses the amount of energy input. Biodiesel </a:t>
            </a:r>
            <a:r>
              <a:rPr lang="en-US" sz="2000" dirty="0">
                <a:solidFill>
                  <a:srgbClr val="000000"/>
                </a:solidFill>
              </a:rPr>
              <a:t>lags</a:t>
            </a:r>
            <a:r>
              <a:rPr lang="en-US" sz="2000" b="0" i="0" dirty="0">
                <a:solidFill>
                  <a:srgbClr val="000000"/>
                </a:solidFill>
                <a:effectLst/>
              </a:rPr>
              <a:t> far behind conventional diesel processing in this regard.</a:t>
            </a:r>
            <a:endParaRPr lang="en-US" sz="2000" dirty="0"/>
          </a:p>
        </p:txBody>
      </p:sp>
      <p:sp>
        <p:nvSpPr>
          <p:cNvPr id="2" name="TextBox 1">
            <a:extLst>
              <a:ext uri="{FF2B5EF4-FFF2-40B4-BE49-F238E27FC236}">
                <a16:creationId xmlns:a16="http://schemas.microsoft.com/office/drawing/2014/main" id="{4F917204-B9E2-5349-AC08-0D7EEB275CBB}"/>
              </a:ext>
            </a:extLst>
          </p:cNvPr>
          <p:cNvSpPr txBox="1"/>
          <p:nvPr/>
        </p:nvSpPr>
        <p:spPr>
          <a:xfrm>
            <a:off x="5892800" y="6309236"/>
            <a:ext cx="6299200" cy="461665"/>
          </a:xfrm>
          <a:prstGeom prst="rect">
            <a:avLst/>
          </a:prstGeom>
          <a:noFill/>
        </p:spPr>
        <p:txBody>
          <a:bodyPr wrap="square" rtlCol="0">
            <a:spAutoFit/>
          </a:bodyPr>
          <a:lstStyle/>
          <a:p>
            <a:r>
              <a:rPr lang="en-US" sz="1200" dirty="0">
                <a:solidFill>
                  <a:schemeClr val="bg1">
                    <a:lumMod val="50000"/>
                  </a:schemeClr>
                </a:solidFill>
              </a:rPr>
              <a:t>BDI Biodiesel Fueling Sustainability Fact Sheet: https://</a:t>
            </a:r>
            <a:r>
              <a:rPr lang="en-US" sz="1200" dirty="0" err="1">
                <a:solidFill>
                  <a:schemeClr val="bg1">
                    <a:lumMod val="50000"/>
                  </a:schemeClr>
                </a:solidFill>
              </a:rPr>
              <a:t>www.biodiesel.org</a:t>
            </a:r>
            <a:r>
              <a:rPr lang="en-US" sz="1200" dirty="0">
                <a:solidFill>
                  <a:schemeClr val="bg1">
                    <a:lumMod val="50000"/>
                  </a:schemeClr>
                </a:solidFill>
              </a:rPr>
              <a:t>/docs/default-source/ffs-basics/</a:t>
            </a:r>
            <a:r>
              <a:rPr lang="en-US" sz="1200" dirty="0" err="1">
                <a:solidFill>
                  <a:schemeClr val="bg1">
                    <a:lumMod val="50000"/>
                  </a:schemeClr>
                </a:solidFill>
              </a:rPr>
              <a:t>biodiesel-fueling-sustainability.pdf?sfvrsn</a:t>
            </a:r>
            <a:r>
              <a:rPr lang="en-US" sz="1200" dirty="0">
                <a:solidFill>
                  <a:schemeClr val="bg1">
                    <a:lumMod val="50000"/>
                  </a:schemeClr>
                </a:solidFill>
              </a:rPr>
              <a:t>=8</a:t>
            </a:r>
          </a:p>
        </p:txBody>
      </p:sp>
    </p:spTree>
    <p:extLst>
      <p:ext uri="{BB962C8B-B14F-4D97-AF65-F5344CB8AC3E}">
        <p14:creationId xmlns:p14="http://schemas.microsoft.com/office/powerpoint/2010/main" val="416089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7992" y="1731758"/>
            <a:ext cx="6460007" cy="4306671"/>
          </a:xfrm>
          <a:prstGeom prst="rect">
            <a:avLst/>
          </a:prstGeom>
          <a:ln w="50800">
            <a:solidFill>
              <a:srgbClr val="002060"/>
            </a:solidFill>
          </a:ln>
        </p:spPr>
      </p:pic>
      <p:sp>
        <p:nvSpPr>
          <p:cNvPr id="6" name="TextBox 5">
            <a:extLst>
              <a:ext uri="{FF2B5EF4-FFF2-40B4-BE49-F238E27FC236}">
                <a16:creationId xmlns:a16="http://schemas.microsoft.com/office/drawing/2014/main" id="{A197AB00-F7F5-4116-A8A8-4A173BE2FE6D}"/>
              </a:ext>
            </a:extLst>
          </p:cNvPr>
          <p:cNvSpPr txBox="1"/>
          <p:nvPr/>
        </p:nvSpPr>
        <p:spPr>
          <a:xfrm>
            <a:off x="792604" y="466425"/>
            <a:ext cx="9701500" cy="646331"/>
          </a:xfrm>
          <a:prstGeom prst="rect">
            <a:avLst/>
          </a:prstGeom>
          <a:noFill/>
        </p:spPr>
        <p:txBody>
          <a:bodyPr wrap="square" rtlCol="0">
            <a:spAutoFit/>
          </a:bodyPr>
          <a:lstStyle/>
          <a:p>
            <a:r>
              <a:rPr lang="en-US" sz="3600" dirty="0">
                <a:solidFill>
                  <a:schemeClr val="tx1">
                    <a:lumMod val="75000"/>
                    <a:lumOff val="25000"/>
                  </a:schemeClr>
                </a:solidFill>
              </a:rPr>
              <a:t>Third Generation Biofuels: Algae Feedstock</a:t>
            </a:r>
          </a:p>
        </p:txBody>
      </p:sp>
      <p:sp>
        <p:nvSpPr>
          <p:cNvPr id="2" name="TextBox 1">
            <a:extLst>
              <a:ext uri="{FF2B5EF4-FFF2-40B4-BE49-F238E27FC236}">
                <a16:creationId xmlns:a16="http://schemas.microsoft.com/office/drawing/2014/main" id="{62398126-7C28-4F31-9270-47D5D7A82315}"/>
              </a:ext>
            </a:extLst>
          </p:cNvPr>
          <p:cNvSpPr txBox="1"/>
          <p:nvPr/>
        </p:nvSpPr>
        <p:spPr>
          <a:xfrm>
            <a:off x="8816196" y="6280030"/>
            <a:ext cx="3157268" cy="707886"/>
          </a:xfrm>
          <a:prstGeom prst="rect">
            <a:avLst/>
          </a:prstGeom>
          <a:noFill/>
        </p:spPr>
        <p:txBody>
          <a:bodyPr wrap="square" rtlCol="0">
            <a:spAutoFit/>
          </a:bodyPr>
          <a:lstStyle/>
          <a:p>
            <a:r>
              <a:rPr lang="en-US" sz="1000" dirty="0">
                <a:solidFill>
                  <a:schemeClr val="tx1">
                    <a:lumMod val="50000"/>
                    <a:lumOff val="50000"/>
                  </a:schemeClr>
                </a:solidFill>
              </a:rPr>
              <a:t>Image Source: http://news.algaeworld.org/2018/05/biofuel-from-algae-cuk-scientist-finds-key-to-increase-yield-by-30-per-cent/</a:t>
            </a:r>
          </a:p>
          <a:p>
            <a:endParaRPr lang="en-US" sz="1000" dirty="0">
              <a:solidFill>
                <a:schemeClr val="tx1">
                  <a:lumMod val="50000"/>
                  <a:lumOff val="50000"/>
                </a:schemeClr>
              </a:solidFill>
            </a:endParaRPr>
          </a:p>
        </p:txBody>
      </p:sp>
    </p:spTree>
    <p:extLst>
      <p:ext uri="{BB962C8B-B14F-4D97-AF65-F5344CB8AC3E}">
        <p14:creationId xmlns:p14="http://schemas.microsoft.com/office/powerpoint/2010/main" val="2354578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06905" y="399358"/>
            <a:ext cx="4629150" cy="707886"/>
          </a:xfrm>
        </p:spPr>
        <p:txBody>
          <a:bodyPr wrap="square">
            <a:spAutoFit/>
          </a:bodyPr>
          <a:lstStyle/>
          <a:p>
            <a:pPr>
              <a:lnSpc>
                <a:spcPct val="100000"/>
              </a:lnSpc>
            </a:pPr>
            <a:r>
              <a:rPr lang="en-US" altLang="en-US" sz="4000" dirty="0">
                <a:latin typeface="+mn-lt"/>
              </a:rPr>
              <a:t>What is algae?</a:t>
            </a:r>
          </a:p>
        </p:txBody>
      </p:sp>
      <p:sp>
        <p:nvSpPr>
          <p:cNvPr id="4099" name="Rectangle 3"/>
          <p:cNvSpPr>
            <a:spLocks noGrp="1" noChangeArrowheads="1"/>
          </p:cNvSpPr>
          <p:nvPr>
            <p:ph idx="1"/>
          </p:nvPr>
        </p:nvSpPr>
        <p:spPr>
          <a:xfrm>
            <a:off x="1339218" y="1575683"/>
            <a:ext cx="9500626" cy="867930"/>
          </a:xfrm>
        </p:spPr>
        <p:txBody>
          <a:bodyPr wrap="square">
            <a:spAutoFit/>
          </a:bodyPr>
          <a:lstStyle/>
          <a:p>
            <a:pPr marL="0" indent="0">
              <a:buNone/>
            </a:pPr>
            <a:r>
              <a:rPr lang="en-US" altLang="en-US" dirty="0"/>
              <a:t>Algae is a large and diverse group of simple, usually autotrophic, organisms that can have either unicellular or multicellular forms.</a:t>
            </a:r>
          </a:p>
        </p:txBody>
      </p:sp>
      <p:pic>
        <p:nvPicPr>
          <p:cNvPr id="4101" name="Picture 5"/>
          <p:cNvPicPr>
            <a:picLocks noChangeAspect="1" noChangeArrowheads="1"/>
          </p:cNvPicPr>
          <p:nvPr/>
        </p:nvPicPr>
        <p:blipFill>
          <a:blip r:embed="rId3"/>
          <a:stretch>
            <a:fillRect/>
          </a:stretch>
        </p:blipFill>
        <p:spPr bwMode="auto">
          <a:xfrm>
            <a:off x="1448404" y="2627636"/>
            <a:ext cx="3857539" cy="3378200"/>
          </a:xfrm>
          <a:prstGeom prst="rect">
            <a:avLst/>
          </a:prstGeom>
          <a:noFill/>
          <a:ln w="50800">
            <a:solidFill>
              <a:srgbClr val="002060"/>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114CF2A-031F-416E-9B39-DD295CA5FCC9}"/>
              </a:ext>
            </a:extLst>
          </p:cNvPr>
          <p:cNvPicPr>
            <a:picLocks noChangeAspect="1" noChangeArrowheads="1"/>
          </p:cNvPicPr>
          <p:nvPr/>
        </p:nvPicPr>
        <p:blipFill>
          <a:blip r:embed="rId4"/>
          <a:stretch>
            <a:fillRect/>
          </a:stretch>
        </p:blipFill>
        <p:spPr>
          <a:xfrm>
            <a:off x="6613531" y="2838501"/>
            <a:ext cx="4419600" cy="2956470"/>
          </a:xfrm>
          <a:prstGeom prst="rect">
            <a:avLst/>
          </a:prstGeom>
          <a:noFill/>
          <a:ln w="50800">
            <a:solidFill>
              <a:srgbClr val="002060"/>
            </a:solidFill>
          </a:ln>
        </p:spPr>
      </p:pic>
      <p:sp>
        <p:nvSpPr>
          <p:cNvPr id="2" name="TextBox 1">
            <a:extLst>
              <a:ext uri="{FF2B5EF4-FFF2-40B4-BE49-F238E27FC236}">
                <a16:creationId xmlns:a16="http://schemas.microsoft.com/office/drawing/2014/main" id="{C2F9A4A2-EB1C-4852-9585-8102AC156793}"/>
              </a:ext>
            </a:extLst>
          </p:cNvPr>
          <p:cNvSpPr txBox="1"/>
          <p:nvPr/>
        </p:nvSpPr>
        <p:spPr>
          <a:xfrm>
            <a:off x="10619117" y="6515284"/>
            <a:ext cx="2380891" cy="246221"/>
          </a:xfrm>
          <a:prstGeom prst="rect">
            <a:avLst/>
          </a:prstGeom>
          <a:noFill/>
        </p:spPr>
        <p:txBody>
          <a:bodyPr wrap="square" rtlCol="0">
            <a:spAutoFit/>
          </a:bodyPr>
          <a:lstStyle/>
          <a:p>
            <a:r>
              <a:rPr lang="en-US" sz="1000" dirty="0">
                <a:solidFill>
                  <a:schemeClr val="tx1">
                    <a:lumMod val="50000"/>
                    <a:lumOff val="50000"/>
                  </a:schemeClr>
                </a:solidFill>
              </a:rPr>
              <a:t>Image Source: Flickr</a:t>
            </a:r>
          </a:p>
        </p:txBody>
      </p:sp>
    </p:spTree>
    <p:extLst>
      <p:ext uri="{BB962C8B-B14F-4D97-AF65-F5344CB8AC3E}">
        <p14:creationId xmlns:p14="http://schemas.microsoft.com/office/powerpoint/2010/main" val="1633133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684093" y="437268"/>
            <a:ext cx="5962650" cy="707886"/>
          </a:xfrm>
        </p:spPr>
        <p:txBody>
          <a:bodyPr wrap="square">
            <a:spAutoFit/>
          </a:bodyPr>
          <a:lstStyle/>
          <a:p>
            <a:pPr>
              <a:lnSpc>
                <a:spcPct val="100000"/>
              </a:lnSpc>
            </a:pPr>
            <a:r>
              <a:rPr lang="en-US" altLang="en-US" sz="4000" dirty="0">
                <a:latin typeface="+mn-lt"/>
              </a:rPr>
              <a:t> Is Algae “Green Gold”?</a:t>
            </a:r>
          </a:p>
        </p:txBody>
      </p:sp>
      <p:sp>
        <p:nvSpPr>
          <p:cNvPr id="108547" name="AutoShape 3"/>
          <p:cNvSpPr>
            <a:spLocks noGrp="1" noChangeAspect="1" noChangeArrowheads="1"/>
          </p:cNvSpPr>
          <p:nvPr>
            <p:ph type="body" sz="half" idx="4294967295"/>
          </p:nvPr>
        </p:nvSpPr>
        <p:spPr>
          <a:xfrm>
            <a:off x="889079" y="2210724"/>
            <a:ext cx="5022397" cy="3392724"/>
          </a:xfrm>
        </p:spPr>
        <p:txBody>
          <a:bodyPr wrap="square">
            <a:spAutoFit/>
          </a:bodyPr>
          <a:lstStyle/>
          <a:p>
            <a:r>
              <a:rPr lang="en-US" altLang="en-US" sz="2400" dirty="0"/>
              <a:t>Currently being developed.</a:t>
            </a:r>
          </a:p>
          <a:p>
            <a:r>
              <a:rPr lang="en-US" altLang="en-US" sz="2400" dirty="0"/>
              <a:t>30 times more oil per acre than current crops that are being used.</a:t>
            </a:r>
          </a:p>
          <a:p>
            <a:r>
              <a:rPr lang="en-US" altLang="en-US" sz="2400" dirty="0"/>
              <a:t>No sulfur.</a:t>
            </a:r>
          </a:p>
          <a:p>
            <a:r>
              <a:rPr lang="en-US" altLang="en-US" sz="2400" dirty="0"/>
              <a:t>Non-toxic</a:t>
            </a:r>
          </a:p>
          <a:p>
            <a:r>
              <a:rPr lang="en-US" altLang="en-US" sz="2400" dirty="0"/>
              <a:t>Highly biodegradable,</a:t>
            </a:r>
          </a:p>
          <a:p>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3805" y="1964918"/>
            <a:ext cx="5179116" cy="3884337"/>
          </a:xfrm>
          <a:prstGeom prst="rect">
            <a:avLst/>
          </a:prstGeom>
          <a:ln w="50800">
            <a:solidFill>
              <a:srgbClr val="002060"/>
            </a:solidFill>
          </a:ln>
        </p:spPr>
      </p:pic>
      <p:sp>
        <p:nvSpPr>
          <p:cNvPr id="2" name="TextBox 1">
            <a:extLst>
              <a:ext uri="{FF2B5EF4-FFF2-40B4-BE49-F238E27FC236}">
                <a16:creationId xmlns:a16="http://schemas.microsoft.com/office/drawing/2014/main" id="{76A5B937-B0C6-4CAD-805A-0E7263AA9208}"/>
              </a:ext>
            </a:extLst>
          </p:cNvPr>
          <p:cNvSpPr txBox="1"/>
          <p:nvPr/>
        </p:nvSpPr>
        <p:spPr>
          <a:xfrm>
            <a:off x="7427343" y="6288657"/>
            <a:ext cx="4528868" cy="830997"/>
          </a:xfrm>
          <a:prstGeom prst="rect">
            <a:avLst/>
          </a:prstGeom>
          <a:noFill/>
        </p:spPr>
        <p:txBody>
          <a:bodyPr wrap="square" rtlCol="0">
            <a:spAutoFit/>
          </a:bodyPr>
          <a:lstStyle/>
          <a:p>
            <a:r>
              <a:rPr lang="en-US" altLang="en-US" sz="1000" dirty="0">
                <a:solidFill>
                  <a:schemeClr val="tx1">
                    <a:lumMod val="50000"/>
                    <a:lumOff val="50000"/>
                  </a:schemeClr>
                </a:solidFill>
              </a:rPr>
              <a:t>Source: </a:t>
            </a:r>
            <a:r>
              <a:rPr lang="en-US" altLang="en-US" sz="1000" dirty="0" err="1">
                <a:solidFill>
                  <a:schemeClr val="tx1">
                    <a:lumMod val="50000"/>
                    <a:lumOff val="50000"/>
                  </a:schemeClr>
                </a:solidFill>
              </a:rPr>
              <a:t>EcoFriend</a:t>
            </a:r>
            <a:r>
              <a:rPr lang="en-US" altLang="en-US" sz="1000" dirty="0">
                <a:solidFill>
                  <a:schemeClr val="tx1">
                    <a:lumMod val="50000"/>
                    <a:lumOff val="50000"/>
                  </a:schemeClr>
                </a:solidFill>
              </a:rPr>
              <a:t> Article, “Algae </a:t>
            </a:r>
            <a:r>
              <a:rPr lang="en-US" altLang="en-US" sz="1000" dirty="0" err="1">
                <a:solidFill>
                  <a:schemeClr val="tx1">
                    <a:lumMod val="50000"/>
                    <a:lumOff val="50000"/>
                  </a:schemeClr>
                </a:solidFill>
              </a:rPr>
              <a:t>BioFuels</a:t>
            </a:r>
            <a:r>
              <a:rPr lang="en-US" altLang="en-US" sz="1000" dirty="0">
                <a:solidFill>
                  <a:schemeClr val="tx1">
                    <a:lumMod val="50000"/>
                    <a:lumOff val="50000"/>
                  </a:schemeClr>
                </a:solidFill>
              </a:rPr>
              <a:t>: </a:t>
            </a:r>
            <a:r>
              <a:rPr lang="en-US" altLang="en-US" sz="1000" dirty="0" err="1">
                <a:solidFill>
                  <a:schemeClr val="tx1">
                    <a:lumMod val="50000"/>
                    <a:lumOff val="50000"/>
                  </a:schemeClr>
                </a:solidFill>
              </a:rPr>
              <a:t>PetroSun’s</a:t>
            </a:r>
            <a:r>
              <a:rPr lang="en-US" altLang="en-US" sz="1000" dirty="0">
                <a:solidFill>
                  <a:schemeClr val="tx1">
                    <a:lumMod val="50000"/>
                    <a:lumOff val="50000"/>
                  </a:schemeClr>
                </a:solidFill>
              </a:rPr>
              <a:t> Subsidiary to Develop Bio-diesel Form Algae” India (2006), </a:t>
            </a:r>
            <a:r>
              <a:rPr lang="en-US" altLang="en-US" sz="1000" i="1" dirty="0">
                <a:solidFill>
                  <a:schemeClr val="tx1">
                    <a:lumMod val="50000"/>
                    <a:lumOff val="50000"/>
                  </a:schemeClr>
                </a:solidFill>
              </a:rPr>
              <a:t>available at</a:t>
            </a:r>
            <a:r>
              <a:rPr lang="en-US" altLang="en-US" sz="1000" dirty="0">
                <a:solidFill>
                  <a:schemeClr val="tx1">
                    <a:lumMod val="50000"/>
                    <a:lumOff val="50000"/>
                  </a:schemeClr>
                </a:solidFill>
              </a:rPr>
              <a:t> http://www.ecofriend.org/entry/algae-biofuels-petrosuns-subsidiary-to-develop-bio-diesel-form-algae/</a:t>
            </a:r>
          </a:p>
          <a:p>
            <a:endParaRPr lang="en-US" dirty="0"/>
          </a:p>
        </p:txBody>
      </p:sp>
    </p:spTree>
    <p:extLst>
      <p:ext uri="{BB962C8B-B14F-4D97-AF65-F5344CB8AC3E}">
        <p14:creationId xmlns:p14="http://schemas.microsoft.com/office/powerpoint/2010/main" val="162194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0">
            <a:extLst>
              <a:ext uri="{FF2B5EF4-FFF2-40B4-BE49-F238E27FC236}">
                <a16:creationId xmlns:a16="http://schemas.microsoft.com/office/drawing/2014/main" id="{482C3392-DED5-F64F-B853-912E7BFD7CB3}"/>
              </a:ext>
            </a:extLst>
          </p:cNvPr>
          <p:cNvSpPr>
            <a:spLocks noGrp="1" noChangeArrowheads="1"/>
          </p:cNvSpPr>
          <p:nvPr>
            <p:ph type="title"/>
          </p:nvPr>
        </p:nvSpPr>
        <p:spPr/>
        <p:txBody>
          <a:bodyPr>
            <a:normAutofit/>
          </a:bodyPr>
          <a:lstStyle/>
          <a:p>
            <a:pPr eaLnBrk="1" hangingPunct="1"/>
            <a:r>
              <a:rPr lang="en-US" altLang="en-US" sz="4000" dirty="0">
                <a:latin typeface="+mn-lt"/>
              </a:rPr>
              <a:t>Outline</a:t>
            </a:r>
          </a:p>
        </p:txBody>
      </p:sp>
      <p:sp>
        <p:nvSpPr>
          <p:cNvPr id="55317" name="Rectangle 21">
            <a:extLst>
              <a:ext uri="{FF2B5EF4-FFF2-40B4-BE49-F238E27FC236}">
                <a16:creationId xmlns:a16="http://schemas.microsoft.com/office/drawing/2014/main" id="{5F9B9BA4-A1B7-3243-BE0B-CC641F3EADF7}"/>
              </a:ext>
            </a:extLst>
          </p:cNvPr>
          <p:cNvSpPr>
            <a:spLocks noGrp="1" noChangeArrowheads="1"/>
          </p:cNvSpPr>
          <p:nvPr>
            <p:ph type="body" idx="1"/>
          </p:nvPr>
        </p:nvSpPr>
        <p:spPr>
          <a:xfrm>
            <a:off x="838200" y="1750132"/>
            <a:ext cx="10515600" cy="4605698"/>
          </a:xfrm>
        </p:spPr>
        <p:txBody>
          <a:bodyPr>
            <a:normAutofit/>
          </a:bodyPr>
          <a:lstStyle/>
          <a:p>
            <a:pPr eaLnBrk="1" hangingPunct="1"/>
            <a:r>
              <a:rPr lang="en-US" altLang="en-US" sz="2400" dirty="0">
                <a:solidFill>
                  <a:schemeClr val="accent2"/>
                </a:solidFill>
              </a:rPr>
              <a:t>Current state of energy consumption: Globally</a:t>
            </a:r>
          </a:p>
          <a:p>
            <a:pPr marL="342900" indent="-342900"/>
            <a:r>
              <a:rPr lang="en-US" altLang="en-US" sz="2400" dirty="0"/>
              <a:t>Source of energy:</a:t>
            </a:r>
          </a:p>
          <a:p>
            <a:pPr lvl="1"/>
            <a:r>
              <a:rPr lang="en-US" altLang="en-US" sz="2000" dirty="0"/>
              <a:t>Power plant – coal, oil, natural gas</a:t>
            </a:r>
          </a:p>
          <a:p>
            <a:pPr lvl="1"/>
            <a:r>
              <a:rPr lang="en-US" altLang="en-US" sz="2000" dirty="0"/>
              <a:t>Renewable – Biofuels, solar cell, Fuel cells, hydro, etc.</a:t>
            </a:r>
          </a:p>
          <a:p>
            <a:r>
              <a:rPr lang="en-US" altLang="en-US" sz="2400" dirty="0"/>
              <a:t>Energy in the Laboratory</a:t>
            </a:r>
          </a:p>
          <a:p>
            <a:pPr lvl="1"/>
            <a:r>
              <a:rPr lang="en-US" altLang="en-US" sz="2000" dirty="0"/>
              <a:t>Thermal</a:t>
            </a:r>
          </a:p>
          <a:p>
            <a:pPr lvl="1"/>
            <a:r>
              <a:rPr lang="en-US" altLang="en-US" sz="2000" dirty="0"/>
              <a:t>Cooling</a:t>
            </a:r>
          </a:p>
          <a:p>
            <a:pPr lvl="1"/>
            <a:r>
              <a:rPr lang="en-US" altLang="en-US" sz="2000" dirty="0"/>
              <a:t>Distillation</a:t>
            </a:r>
          </a:p>
          <a:p>
            <a:pPr lvl="1"/>
            <a:r>
              <a:rPr lang="en-US" altLang="en-US" sz="2000" dirty="0"/>
              <a:t>Equipment</a:t>
            </a:r>
          </a:p>
          <a:p>
            <a:pPr lvl="1"/>
            <a:r>
              <a:rPr lang="en-US" altLang="en-US" sz="2000" dirty="0"/>
              <a:t>Synthesis</a:t>
            </a:r>
          </a:p>
          <a:p>
            <a:r>
              <a:rPr lang="en-US" altLang="en-US" sz="2400" dirty="0"/>
              <a:t>New Modern Applications</a:t>
            </a:r>
          </a:p>
          <a:p>
            <a:pPr lvl="1"/>
            <a:endParaRPr lang="en-US" altLang="en-US" sz="2000" dirty="0"/>
          </a:p>
          <a:p>
            <a:pPr lvl="2"/>
            <a:endParaRPr lang="en-US" altLang="en-US" sz="1600" dirty="0"/>
          </a:p>
          <a:p>
            <a:pPr eaLnBrk="1" hangingPunct="1"/>
            <a:endParaRPr lang="en-US" altLang="en-US" sz="2400" dirty="0"/>
          </a:p>
        </p:txBody>
      </p:sp>
    </p:spTree>
    <p:extLst>
      <p:ext uri="{BB962C8B-B14F-4D97-AF65-F5344CB8AC3E}">
        <p14:creationId xmlns:p14="http://schemas.microsoft.com/office/powerpoint/2010/main" val="357162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1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31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3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3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3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3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31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31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31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3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91793" y="1770361"/>
            <a:ext cx="2835031" cy="424732"/>
          </a:xfrm>
        </p:spPr>
        <p:txBody>
          <a:bodyPr wrap="square">
            <a:spAutoFit/>
          </a:bodyPr>
          <a:lstStyle/>
          <a:p>
            <a:pPr algn="ctr"/>
            <a:r>
              <a:rPr lang="en-US" altLang="en-US" sz="2400" dirty="0">
                <a:solidFill>
                  <a:schemeClr val="tx1"/>
                </a:solidFill>
                <a:latin typeface="+mn-lt"/>
              </a:rPr>
              <a:t>Advantages</a:t>
            </a:r>
          </a:p>
        </p:txBody>
      </p:sp>
      <p:sp>
        <p:nvSpPr>
          <p:cNvPr id="32771" name="Rectangle 3"/>
          <p:cNvSpPr>
            <a:spLocks noGrp="1" noChangeArrowheads="1"/>
          </p:cNvSpPr>
          <p:nvPr>
            <p:ph idx="1"/>
          </p:nvPr>
        </p:nvSpPr>
        <p:spPr>
          <a:xfrm>
            <a:off x="1614075" y="2425964"/>
            <a:ext cx="4440140" cy="2599686"/>
          </a:xfrm>
        </p:spPr>
        <p:txBody>
          <a:bodyPr wrap="square">
            <a:spAutoFit/>
          </a:bodyPr>
          <a:lstStyle/>
          <a:p>
            <a:r>
              <a:rPr lang="en-US" altLang="en-US" sz="2400" dirty="0"/>
              <a:t>Versatility in growth methods</a:t>
            </a:r>
          </a:p>
          <a:p>
            <a:r>
              <a:rPr lang="en-US" altLang="en-US" sz="2400" dirty="0"/>
              <a:t>Versatility in uses</a:t>
            </a:r>
          </a:p>
          <a:p>
            <a:r>
              <a:rPr lang="en-US" altLang="en-US" sz="2400" dirty="0"/>
              <a:t>Speed of production</a:t>
            </a:r>
          </a:p>
          <a:p>
            <a:r>
              <a:rPr lang="en-US" altLang="en-US" sz="2400" dirty="0"/>
              <a:t>Potential for huge production levels</a:t>
            </a:r>
          </a:p>
          <a:p>
            <a:r>
              <a:rPr lang="en-US" altLang="en-US" sz="2400" dirty="0"/>
              <a:t>CO2 reduction</a:t>
            </a:r>
          </a:p>
        </p:txBody>
      </p:sp>
      <p:sp>
        <p:nvSpPr>
          <p:cNvPr id="4" name="Rectangle 2"/>
          <p:cNvSpPr txBox="1">
            <a:spLocks noChangeArrowheads="1"/>
          </p:cNvSpPr>
          <p:nvPr/>
        </p:nvSpPr>
        <p:spPr>
          <a:xfrm>
            <a:off x="6322158" y="1770360"/>
            <a:ext cx="357376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dirty="0">
                <a:latin typeface="+mn-lt"/>
              </a:rPr>
              <a:t>Disadvantages</a:t>
            </a:r>
          </a:p>
        </p:txBody>
      </p:sp>
      <p:sp>
        <p:nvSpPr>
          <p:cNvPr id="5" name="Rectangle 3"/>
          <p:cNvSpPr txBox="1">
            <a:spLocks noChangeArrowheads="1"/>
          </p:cNvSpPr>
          <p:nvPr/>
        </p:nvSpPr>
        <p:spPr>
          <a:xfrm>
            <a:off x="6054215" y="2395256"/>
            <a:ext cx="5384800" cy="18066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t>Energy intensive</a:t>
            </a:r>
          </a:p>
          <a:p>
            <a:r>
              <a:rPr lang="en-US" altLang="en-US" sz="2400" dirty="0"/>
              <a:t>Not competitive against foreign oil (yet)</a:t>
            </a:r>
          </a:p>
          <a:p>
            <a:r>
              <a:rPr lang="en-US" altLang="en-US" sz="2400" dirty="0"/>
              <a:t>Needs funding</a:t>
            </a:r>
          </a:p>
          <a:p>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722085" y="410000"/>
            <a:ext cx="5520422" cy="707886"/>
          </a:xfrm>
          <a:prstGeom prst="rect">
            <a:avLst/>
          </a:prstGeom>
          <a:noFill/>
        </p:spPr>
        <p:txBody>
          <a:bodyPr wrap="none" rtlCol="0">
            <a:spAutoFit/>
          </a:bodyPr>
          <a:lstStyle/>
          <a:p>
            <a:pPr algn="ctr"/>
            <a:r>
              <a:rPr lang="en-US" sz="4000" dirty="0">
                <a:solidFill>
                  <a:schemeClr val="tx1">
                    <a:lumMod val="75000"/>
                    <a:lumOff val="25000"/>
                  </a:schemeClr>
                </a:solidFill>
              </a:rPr>
              <a:t>Algae: The Pros and Cons</a:t>
            </a:r>
          </a:p>
        </p:txBody>
      </p:sp>
      <p:cxnSp>
        <p:nvCxnSpPr>
          <p:cNvPr id="7" name="Straight Connector 6">
            <a:extLst>
              <a:ext uri="{FF2B5EF4-FFF2-40B4-BE49-F238E27FC236}">
                <a16:creationId xmlns:a16="http://schemas.microsoft.com/office/drawing/2014/main" id="{F6125D94-AC07-C642-9BD8-8193A6ABBBDF}"/>
              </a:ext>
            </a:extLst>
          </p:cNvPr>
          <p:cNvCxnSpPr/>
          <p:nvPr/>
        </p:nvCxnSpPr>
        <p:spPr>
          <a:xfrm>
            <a:off x="1342106" y="228599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DEAE3B-26EE-FD4E-81FE-7E231E58E939}"/>
              </a:ext>
            </a:extLst>
          </p:cNvPr>
          <p:cNvCxnSpPr>
            <a:cxnSpLocks/>
          </p:cNvCxnSpPr>
          <p:nvPr/>
        </p:nvCxnSpPr>
        <p:spPr>
          <a:xfrm>
            <a:off x="5775162" y="1784551"/>
            <a:ext cx="0" cy="42535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10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805923" y="208435"/>
            <a:ext cx="9740705" cy="999657"/>
          </a:xfrm>
          <a:prstGeom prst="rect">
            <a:avLst/>
          </a:prstGeom>
          <a:noFill/>
          <a:ln>
            <a:noFill/>
          </a:ln>
        </p:spPr>
        <p:txBody>
          <a:bodyPr vert="horz" wrap="square" lIns="91425" tIns="45700" rIns="91425" bIns="45700" rtlCol="0" anchor="ctr" anchorCtr="0">
            <a:spAutoFit/>
          </a:bodyPr>
          <a:lstStyle/>
          <a:p>
            <a:pPr>
              <a:lnSpc>
                <a:spcPts val="3500"/>
              </a:lnSpc>
              <a:spcBef>
                <a:spcPts val="0"/>
              </a:spcBef>
              <a:buSzPct val="25000"/>
            </a:pPr>
            <a:r>
              <a:rPr lang="en-US" sz="3600"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805923" y="1705471"/>
            <a:ext cx="9608234" cy="4493497"/>
          </a:xfrm>
          <a:prstGeom prst="rect">
            <a:avLst/>
          </a:prstGeom>
          <a:noFill/>
          <a:ln>
            <a:noFill/>
          </a:ln>
        </p:spPr>
        <p:txBody>
          <a:bodyPr vert="horz" wrap="square" lIns="91425" tIns="45700" rIns="91425" bIns="45700" rtlCol="0" anchor="t" anchorCtr="0">
            <a:spAutoFit/>
          </a:bodyPr>
          <a:lstStyle/>
          <a:p>
            <a:pPr marL="0" indent="0">
              <a:lnSpc>
                <a:spcPct val="100000"/>
              </a:lnSpc>
              <a:spcBef>
                <a:spcPts val="600"/>
              </a:spcBef>
              <a:spcAft>
                <a:spcPts val="600"/>
              </a:spcAft>
              <a:buClr>
                <a:srgbClr val="FBFCF5"/>
              </a:buClr>
              <a:buSzPct val="100000"/>
              <a:buNone/>
            </a:pPr>
            <a:r>
              <a:rPr lang="en-US" sz="2400" dirty="0">
                <a:ea typeface="Times New Roman"/>
                <a:cs typeface="Times New Roman"/>
                <a:sym typeface="Times New Roman"/>
              </a:rPr>
              <a:t>Make all of the components of biomass available for biofuel and co-product production:</a:t>
            </a:r>
          </a:p>
          <a:p>
            <a:pPr marL="0" indent="0" algn="ctr">
              <a:lnSpc>
                <a:spcPct val="100000"/>
              </a:lnSpc>
              <a:spcBef>
                <a:spcPts val="600"/>
              </a:spcBef>
              <a:spcAft>
                <a:spcPts val="600"/>
              </a:spcAft>
              <a:buClr>
                <a:srgbClr val="FBFCF5"/>
              </a:buClr>
              <a:buSzPct val="100000"/>
              <a:buNone/>
            </a:pPr>
            <a:r>
              <a:rPr lang="en-US" sz="2400" b="1" dirty="0">
                <a:ea typeface="Times New Roman"/>
                <a:cs typeface="Times New Roman"/>
                <a:sym typeface="Times New Roman"/>
              </a:rPr>
              <a:t>Use the appropriate parts of specific plants.</a:t>
            </a:r>
          </a:p>
          <a:p>
            <a:pPr marL="0" indent="0">
              <a:lnSpc>
                <a:spcPct val="100000"/>
              </a:lnSpc>
              <a:spcBef>
                <a:spcPts val="600"/>
              </a:spcBef>
              <a:spcAft>
                <a:spcPts val="600"/>
              </a:spcAft>
              <a:buClr>
                <a:srgbClr val="FBFCF5"/>
              </a:buClr>
              <a:buSzPct val="100000"/>
              <a:buNone/>
            </a:pPr>
            <a:endParaRPr lang="en-US" sz="2400" dirty="0">
              <a:ea typeface="Times New Roman"/>
              <a:cs typeface="Times New Roman"/>
              <a:sym typeface="Times New Roman"/>
            </a:endParaRPr>
          </a:p>
          <a:p>
            <a:pPr marL="0" indent="0">
              <a:lnSpc>
                <a:spcPct val="100000"/>
              </a:lnSpc>
              <a:spcBef>
                <a:spcPts val="600"/>
              </a:spcBef>
              <a:spcAft>
                <a:spcPts val="600"/>
              </a:spcAft>
              <a:buClr>
                <a:srgbClr val="FBFCF5"/>
              </a:buClr>
              <a:buSzPct val="100000"/>
              <a:buNone/>
            </a:pPr>
            <a:r>
              <a:rPr lang="en-US" sz="2400" dirty="0">
                <a:ea typeface="Times New Roman"/>
                <a:cs typeface="Times New Roman"/>
                <a:sym typeface="Times New Roman"/>
              </a:rPr>
              <a:t>Improve the efficiency of biomass to biofuel conversion:</a:t>
            </a:r>
          </a:p>
          <a:p>
            <a:pPr marL="0" indent="0" algn="ctr">
              <a:lnSpc>
                <a:spcPct val="100000"/>
              </a:lnSpc>
              <a:spcBef>
                <a:spcPts val="600"/>
              </a:spcBef>
              <a:spcAft>
                <a:spcPts val="600"/>
              </a:spcAft>
              <a:buClr>
                <a:srgbClr val="FBFCF5"/>
              </a:buClr>
              <a:buSzPct val="100000"/>
              <a:buNone/>
            </a:pPr>
            <a:r>
              <a:rPr lang="en-US" sz="2400" b="1" dirty="0">
                <a:ea typeface="Times New Roman"/>
                <a:cs typeface="Times New Roman"/>
                <a:sym typeface="Times New Roman"/>
              </a:rPr>
              <a:t>Do it faster, cheaper, and sustainably.</a:t>
            </a:r>
          </a:p>
          <a:p>
            <a:pPr marL="0" indent="0">
              <a:lnSpc>
                <a:spcPct val="100000"/>
              </a:lnSpc>
              <a:spcBef>
                <a:spcPts val="600"/>
              </a:spcBef>
              <a:spcAft>
                <a:spcPts val="600"/>
              </a:spcAft>
              <a:buClr>
                <a:srgbClr val="FBFCF5"/>
              </a:buClr>
              <a:buSzPct val="100000"/>
              <a:buNone/>
            </a:pPr>
            <a:endParaRPr lang="en-US" sz="2400" dirty="0">
              <a:ea typeface="Times New Roman"/>
              <a:cs typeface="Times New Roman"/>
              <a:sym typeface="Times New Roman"/>
            </a:endParaRPr>
          </a:p>
          <a:p>
            <a:pPr marL="0" indent="0">
              <a:lnSpc>
                <a:spcPct val="100000"/>
              </a:lnSpc>
              <a:spcBef>
                <a:spcPts val="600"/>
              </a:spcBef>
              <a:spcAft>
                <a:spcPts val="600"/>
              </a:spcAft>
              <a:buClr>
                <a:srgbClr val="FBFCF5"/>
              </a:buClr>
              <a:buSzPct val="100000"/>
              <a:buNone/>
            </a:pPr>
            <a:r>
              <a:rPr lang="en-US" sz="2400" dirty="0">
                <a:ea typeface="Times New Roman"/>
                <a:cs typeface="Times New Roman"/>
                <a:sym typeface="Times New Roman"/>
              </a:rPr>
              <a:t>Minimize the cost of biomass transportation.</a:t>
            </a:r>
          </a:p>
          <a:p>
            <a:pPr marL="0" indent="0" algn="ctr">
              <a:lnSpc>
                <a:spcPct val="100000"/>
              </a:lnSpc>
              <a:spcBef>
                <a:spcPts val="600"/>
              </a:spcBef>
              <a:spcAft>
                <a:spcPts val="600"/>
              </a:spcAft>
              <a:buClr>
                <a:srgbClr val="FBFCF5"/>
              </a:buClr>
              <a:buSzPct val="100000"/>
              <a:buNone/>
            </a:pPr>
            <a:r>
              <a:rPr lang="en-US" sz="2400" b="1" dirty="0">
                <a:ea typeface="Times New Roman"/>
                <a:cs typeface="Times New Roman"/>
                <a:sym typeface="Times New Roman"/>
              </a:rPr>
              <a:t>Move more for less.</a:t>
            </a:r>
          </a:p>
        </p:txBody>
      </p:sp>
    </p:spTree>
    <p:extLst>
      <p:ext uri="{BB962C8B-B14F-4D97-AF65-F5344CB8AC3E}">
        <p14:creationId xmlns:p14="http://schemas.microsoft.com/office/powerpoint/2010/main" val="3683121057"/>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838200" y="377119"/>
            <a:ext cx="7016931" cy="707886"/>
          </a:xfrm>
        </p:spPr>
        <p:txBody>
          <a:bodyPr wrap="square">
            <a:spAutoFit/>
          </a:bodyPr>
          <a:lstStyle/>
          <a:p>
            <a:pPr>
              <a:lnSpc>
                <a:spcPct val="100000"/>
              </a:lnSpc>
            </a:pPr>
            <a:r>
              <a:rPr lang="en-US" sz="4000" dirty="0">
                <a:latin typeface="+mn-lt"/>
              </a:rPr>
              <a:t>Biofuels as an Alternative</a:t>
            </a:r>
          </a:p>
        </p:txBody>
      </p:sp>
      <p:sp>
        <p:nvSpPr>
          <p:cNvPr id="67587" name="Rectangle 3"/>
          <p:cNvSpPr>
            <a:spLocks noGrp="1" noChangeArrowheads="1"/>
          </p:cNvSpPr>
          <p:nvPr>
            <p:ph idx="1"/>
          </p:nvPr>
        </p:nvSpPr>
        <p:spPr>
          <a:xfrm>
            <a:off x="838200" y="1644672"/>
            <a:ext cx="9864777" cy="2343206"/>
          </a:xfrm>
        </p:spPr>
        <p:txBody>
          <a:bodyPr wrap="square">
            <a:spAutoFit/>
          </a:bodyPr>
          <a:lstStyle/>
          <a:p>
            <a:r>
              <a:rPr lang="en-US" sz="2400" dirty="0"/>
              <a:t>Biofuels are NOT THE COMPLETE answer to sustainable energy, but biofuels may be A PART of the answer.</a:t>
            </a:r>
          </a:p>
          <a:p>
            <a:pPr marL="0" indent="0">
              <a:buNone/>
            </a:pPr>
            <a:endParaRPr lang="en-US" sz="2400" dirty="0"/>
          </a:p>
          <a:p>
            <a:r>
              <a:rPr lang="en-US" sz="2400"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236086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8CECF45-B7E7-EB46-9DBB-61D35CBFABB7}"/>
              </a:ext>
            </a:extLst>
          </p:cNvPr>
          <p:cNvSpPr>
            <a:spLocks noGrp="1" noChangeArrowheads="1"/>
          </p:cNvSpPr>
          <p:nvPr>
            <p:ph type="title"/>
          </p:nvPr>
        </p:nvSpPr>
        <p:spPr/>
        <p:txBody>
          <a:bodyPr>
            <a:normAutofit/>
          </a:bodyPr>
          <a:lstStyle/>
          <a:p>
            <a:pPr eaLnBrk="1" hangingPunct="1"/>
            <a:r>
              <a:rPr lang="en-US" altLang="en-US" sz="4000" dirty="0">
                <a:latin typeface="+mn-lt"/>
              </a:rPr>
              <a:t>Solar Energy</a:t>
            </a:r>
          </a:p>
        </p:txBody>
      </p:sp>
      <p:sp>
        <p:nvSpPr>
          <p:cNvPr id="22530" name="Rectangle 3">
            <a:extLst>
              <a:ext uri="{FF2B5EF4-FFF2-40B4-BE49-F238E27FC236}">
                <a16:creationId xmlns:a16="http://schemas.microsoft.com/office/drawing/2014/main" id="{E423321B-D0D6-5346-9031-8F7A8C0FC483}"/>
              </a:ext>
            </a:extLst>
          </p:cNvPr>
          <p:cNvSpPr>
            <a:spLocks noGrp="1" noChangeArrowheads="1"/>
          </p:cNvSpPr>
          <p:nvPr>
            <p:ph type="body" idx="1"/>
          </p:nvPr>
        </p:nvSpPr>
        <p:spPr>
          <a:xfrm>
            <a:off x="838200" y="1600232"/>
            <a:ext cx="10515600" cy="4201206"/>
          </a:xfrm>
        </p:spPr>
        <p:txBody>
          <a:bodyPr>
            <a:normAutofit/>
          </a:bodyPr>
          <a:lstStyle/>
          <a:p>
            <a:pPr eaLnBrk="1" hangingPunct="1"/>
            <a:r>
              <a:rPr lang="en-US" altLang="en-US" sz="2400" dirty="0"/>
              <a:t>Two main methods:</a:t>
            </a:r>
          </a:p>
          <a:p>
            <a:pPr marL="914400" lvl="1" indent="-457200" eaLnBrk="1" hangingPunct="1">
              <a:buFont typeface="+mj-lt"/>
              <a:buAutoNum type="arabicPeriod"/>
            </a:pPr>
            <a:r>
              <a:rPr lang="en-US" altLang="en-US" dirty="0"/>
              <a:t>Using sunlight as a source of heat</a:t>
            </a:r>
          </a:p>
          <a:p>
            <a:pPr marL="914400" lvl="1" indent="-457200" eaLnBrk="1" hangingPunct="1">
              <a:buFont typeface="+mj-lt"/>
              <a:buAutoNum type="arabicPeriod"/>
            </a:pPr>
            <a:r>
              <a:rPr lang="en-US" altLang="en-US" dirty="0"/>
              <a:t>Converting the sun’s energy into electricity (photovoltaics) </a:t>
            </a:r>
          </a:p>
          <a:p>
            <a:pPr eaLnBrk="1" hangingPunct="1"/>
            <a:r>
              <a:rPr lang="en-US" altLang="en-US" sz="2400" dirty="0"/>
              <a:t>Silicon</a:t>
            </a:r>
          </a:p>
          <a:p>
            <a:pPr eaLnBrk="1" hangingPunct="1"/>
            <a:r>
              <a:rPr lang="en-US" altLang="en-US" sz="2400" dirty="0"/>
              <a:t>Gallium arsenide</a:t>
            </a:r>
          </a:p>
          <a:p>
            <a:pPr eaLnBrk="1" hangingPunct="1"/>
            <a:r>
              <a:rPr lang="en-US" altLang="en-US" sz="2400" dirty="0"/>
              <a:t>Cadmium telluride</a:t>
            </a:r>
          </a:p>
          <a:p>
            <a:pPr eaLnBrk="1" hangingPunct="1"/>
            <a:r>
              <a:rPr lang="en-US" altLang="en-US" sz="2400" dirty="0"/>
              <a:t>Dye-sensitized solar cells</a:t>
            </a:r>
          </a:p>
          <a:p>
            <a:pPr eaLnBrk="1" hangingPunct="1"/>
            <a:r>
              <a:rPr lang="en-US" altLang="en-US" sz="2400" dirty="0"/>
              <a:t>Organic solar cells</a:t>
            </a:r>
          </a:p>
          <a:p>
            <a:pPr eaLnBrk="1" hangingPunct="1"/>
            <a:endParaRPr lang="en-US" altLang="en-US" sz="2400" dirty="0"/>
          </a:p>
        </p:txBody>
      </p:sp>
    </p:spTree>
    <p:extLst>
      <p:ext uri="{BB962C8B-B14F-4D97-AF65-F5344CB8AC3E}">
        <p14:creationId xmlns:p14="http://schemas.microsoft.com/office/powerpoint/2010/main" val="2155011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2">
            <a:extLst>
              <a:ext uri="{FF2B5EF4-FFF2-40B4-BE49-F238E27FC236}">
                <a16:creationId xmlns:a16="http://schemas.microsoft.com/office/drawing/2014/main" id="{DD97B2C6-99C7-F24D-8B50-BE0E78A4033F}"/>
              </a:ext>
            </a:extLst>
          </p:cNvPr>
          <p:cNvGrpSpPr>
            <a:grpSpLocks/>
          </p:cNvGrpSpPr>
          <p:nvPr/>
        </p:nvGrpSpPr>
        <p:grpSpPr bwMode="auto">
          <a:xfrm>
            <a:off x="1676400" y="4572000"/>
            <a:ext cx="8915400" cy="1143000"/>
            <a:chOff x="144" y="1776"/>
            <a:chExt cx="5616" cy="720"/>
          </a:xfrm>
        </p:grpSpPr>
        <p:sp>
          <p:nvSpPr>
            <p:cNvPr id="24610" name="AutoShape 3">
              <a:extLst>
                <a:ext uri="{FF2B5EF4-FFF2-40B4-BE49-F238E27FC236}">
                  <a16:creationId xmlns:a16="http://schemas.microsoft.com/office/drawing/2014/main" id="{61A917B6-4CFC-614D-A0C7-F7AA2E28CC9B}"/>
                </a:ext>
              </a:extLst>
            </p:cNvPr>
            <p:cNvSpPr>
              <a:spLocks noChangeArrowheads="1"/>
            </p:cNvSpPr>
            <p:nvPr/>
          </p:nvSpPr>
          <p:spPr bwMode="auto">
            <a:xfrm>
              <a:off x="144" y="1776"/>
              <a:ext cx="5616" cy="720"/>
            </a:xfrm>
            <a:prstGeom prst="rightArrow">
              <a:avLst>
                <a:gd name="adj1" fmla="val 47500"/>
                <a:gd name="adj2" fmla="val 38747"/>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11" name="Line 4">
              <a:extLst>
                <a:ext uri="{FF2B5EF4-FFF2-40B4-BE49-F238E27FC236}">
                  <a16:creationId xmlns:a16="http://schemas.microsoft.com/office/drawing/2014/main" id="{A132AD13-78F5-884F-96D9-E6200187FAFD}"/>
                </a:ext>
              </a:extLst>
            </p:cNvPr>
            <p:cNvSpPr>
              <a:spLocks noChangeShapeType="1"/>
            </p:cNvSpPr>
            <p:nvPr/>
          </p:nvSpPr>
          <p:spPr bwMode="auto">
            <a:xfrm>
              <a:off x="288"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5">
              <a:extLst>
                <a:ext uri="{FF2B5EF4-FFF2-40B4-BE49-F238E27FC236}">
                  <a16:creationId xmlns:a16="http://schemas.microsoft.com/office/drawing/2014/main" id="{D31B46FA-F178-5946-AD41-2A007A25C403}"/>
                </a:ext>
              </a:extLst>
            </p:cNvPr>
            <p:cNvSpPr>
              <a:spLocks noChangeShapeType="1"/>
            </p:cNvSpPr>
            <p:nvPr/>
          </p:nvSpPr>
          <p:spPr bwMode="auto">
            <a:xfrm>
              <a:off x="660"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3" name="Line 6">
              <a:extLst>
                <a:ext uri="{FF2B5EF4-FFF2-40B4-BE49-F238E27FC236}">
                  <a16:creationId xmlns:a16="http://schemas.microsoft.com/office/drawing/2014/main" id="{7B3D0EF9-171E-274A-88A5-99A49944BE38}"/>
                </a:ext>
              </a:extLst>
            </p:cNvPr>
            <p:cNvSpPr>
              <a:spLocks noChangeShapeType="1"/>
            </p:cNvSpPr>
            <p:nvPr/>
          </p:nvSpPr>
          <p:spPr bwMode="auto">
            <a:xfrm>
              <a:off x="1033"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4" name="Line 7">
              <a:extLst>
                <a:ext uri="{FF2B5EF4-FFF2-40B4-BE49-F238E27FC236}">
                  <a16:creationId xmlns:a16="http://schemas.microsoft.com/office/drawing/2014/main" id="{E37F24DB-B077-FB4C-9BFA-979DA9E90626}"/>
                </a:ext>
              </a:extLst>
            </p:cNvPr>
            <p:cNvSpPr>
              <a:spLocks noChangeShapeType="1"/>
            </p:cNvSpPr>
            <p:nvPr/>
          </p:nvSpPr>
          <p:spPr bwMode="auto">
            <a:xfrm>
              <a:off x="1406"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5" name="Line 8">
              <a:extLst>
                <a:ext uri="{FF2B5EF4-FFF2-40B4-BE49-F238E27FC236}">
                  <a16:creationId xmlns:a16="http://schemas.microsoft.com/office/drawing/2014/main" id="{A9312799-3F6D-AB4B-80BD-D159880EFF4F}"/>
                </a:ext>
              </a:extLst>
            </p:cNvPr>
            <p:cNvSpPr>
              <a:spLocks noChangeShapeType="1"/>
            </p:cNvSpPr>
            <p:nvPr/>
          </p:nvSpPr>
          <p:spPr bwMode="auto">
            <a:xfrm>
              <a:off x="1779"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6" name="Line 9">
              <a:extLst>
                <a:ext uri="{FF2B5EF4-FFF2-40B4-BE49-F238E27FC236}">
                  <a16:creationId xmlns:a16="http://schemas.microsoft.com/office/drawing/2014/main" id="{0692537E-8C5F-EE43-B792-F24AE5FF75EF}"/>
                </a:ext>
              </a:extLst>
            </p:cNvPr>
            <p:cNvSpPr>
              <a:spLocks noChangeShapeType="1"/>
            </p:cNvSpPr>
            <p:nvPr/>
          </p:nvSpPr>
          <p:spPr bwMode="auto">
            <a:xfrm>
              <a:off x="2152"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7" name="Line 10">
              <a:extLst>
                <a:ext uri="{FF2B5EF4-FFF2-40B4-BE49-F238E27FC236}">
                  <a16:creationId xmlns:a16="http://schemas.microsoft.com/office/drawing/2014/main" id="{559FE0E8-B090-3041-8186-E3632C32B940}"/>
                </a:ext>
              </a:extLst>
            </p:cNvPr>
            <p:cNvSpPr>
              <a:spLocks noChangeShapeType="1"/>
            </p:cNvSpPr>
            <p:nvPr/>
          </p:nvSpPr>
          <p:spPr bwMode="auto">
            <a:xfrm>
              <a:off x="2525"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8" name="Line 11">
              <a:extLst>
                <a:ext uri="{FF2B5EF4-FFF2-40B4-BE49-F238E27FC236}">
                  <a16:creationId xmlns:a16="http://schemas.microsoft.com/office/drawing/2014/main" id="{6B32FC64-DE16-D944-910B-1A9FFF342403}"/>
                </a:ext>
              </a:extLst>
            </p:cNvPr>
            <p:cNvSpPr>
              <a:spLocks noChangeShapeType="1"/>
            </p:cNvSpPr>
            <p:nvPr/>
          </p:nvSpPr>
          <p:spPr bwMode="auto">
            <a:xfrm>
              <a:off x="2898"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9" name="Line 12">
              <a:extLst>
                <a:ext uri="{FF2B5EF4-FFF2-40B4-BE49-F238E27FC236}">
                  <a16:creationId xmlns:a16="http://schemas.microsoft.com/office/drawing/2014/main" id="{0CFFB639-B98C-C94A-9522-E5D982A88299}"/>
                </a:ext>
              </a:extLst>
            </p:cNvPr>
            <p:cNvSpPr>
              <a:spLocks noChangeShapeType="1"/>
            </p:cNvSpPr>
            <p:nvPr/>
          </p:nvSpPr>
          <p:spPr bwMode="auto">
            <a:xfrm>
              <a:off x="3271"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0" name="Line 13">
              <a:extLst>
                <a:ext uri="{FF2B5EF4-FFF2-40B4-BE49-F238E27FC236}">
                  <a16:creationId xmlns:a16="http://schemas.microsoft.com/office/drawing/2014/main" id="{14395DA6-8BFD-7D4C-9C08-218C0BA0797D}"/>
                </a:ext>
              </a:extLst>
            </p:cNvPr>
            <p:cNvSpPr>
              <a:spLocks noChangeShapeType="1"/>
            </p:cNvSpPr>
            <p:nvPr/>
          </p:nvSpPr>
          <p:spPr bwMode="auto">
            <a:xfrm>
              <a:off x="3644"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1" name="Line 14">
              <a:extLst>
                <a:ext uri="{FF2B5EF4-FFF2-40B4-BE49-F238E27FC236}">
                  <a16:creationId xmlns:a16="http://schemas.microsoft.com/office/drawing/2014/main" id="{34AAA14B-103F-BA43-BA84-843C56082902}"/>
                </a:ext>
              </a:extLst>
            </p:cNvPr>
            <p:cNvSpPr>
              <a:spLocks noChangeShapeType="1"/>
            </p:cNvSpPr>
            <p:nvPr/>
          </p:nvSpPr>
          <p:spPr bwMode="auto">
            <a:xfrm>
              <a:off x="4017"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2" name="Line 15">
              <a:extLst>
                <a:ext uri="{FF2B5EF4-FFF2-40B4-BE49-F238E27FC236}">
                  <a16:creationId xmlns:a16="http://schemas.microsoft.com/office/drawing/2014/main" id="{A6E6111E-BC8C-EB4F-A691-E64D86087EFE}"/>
                </a:ext>
              </a:extLst>
            </p:cNvPr>
            <p:cNvSpPr>
              <a:spLocks noChangeShapeType="1"/>
            </p:cNvSpPr>
            <p:nvPr/>
          </p:nvSpPr>
          <p:spPr bwMode="auto">
            <a:xfrm>
              <a:off x="4390"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3" name="Line 16">
              <a:extLst>
                <a:ext uri="{FF2B5EF4-FFF2-40B4-BE49-F238E27FC236}">
                  <a16:creationId xmlns:a16="http://schemas.microsoft.com/office/drawing/2014/main" id="{DADC4ACF-B080-3148-931B-9848A275F437}"/>
                </a:ext>
              </a:extLst>
            </p:cNvPr>
            <p:cNvSpPr>
              <a:spLocks noChangeShapeType="1"/>
            </p:cNvSpPr>
            <p:nvPr/>
          </p:nvSpPr>
          <p:spPr bwMode="auto">
            <a:xfrm>
              <a:off x="4763"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4" name="Line 17">
              <a:extLst>
                <a:ext uri="{FF2B5EF4-FFF2-40B4-BE49-F238E27FC236}">
                  <a16:creationId xmlns:a16="http://schemas.microsoft.com/office/drawing/2014/main" id="{E3E81C6C-4F96-FB40-B44A-6E01C4541728}"/>
                </a:ext>
              </a:extLst>
            </p:cNvPr>
            <p:cNvSpPr>
              <a:spLocks noChangeShapeType="1"/>
            </p:cNvSpPr>
            <p:nvPr/>
          </p:nvSpPr>
          <p:spPr bwMode="auto">
            <a:xfrm>
              <a:off x="5136" y="1968"/>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5426" name="Text Box 18">
            <a:extLst>
              <a:ext uri="{FF2B5EF4-FFF2-40B4-BE49-F238E27FC236}">
                <a16:creationId xmlns:a16="http://schemas.microsoft.com/office/drawing/2014/main" id="{FE698178-55D4-444D-8561-7105A2EB614B}"/>
              </a:ext>
            </a:extLst>
          </p:cNvPr>
          <p:cNvSpPr txBox="1">
            <a:spLocks noChangeArrowheads="1"/>
          </p:cNvSpPr>
          <p:nvPr/>
        </p:nvSpPr>
        <p:spPr bwMode="auto">
          <a:xfrm>
            <a:off x="9296400" y="4495801"/>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2003</a:t>
            </a:r>
          </a:p>
        </p:txBody>
      </p:sp>
      <p:sp>
        <p:nvSpPr>
          <p:cNvPr id="145427" name="Text Box 19">
            <a:extLst>
              <a:ext uri="{FF2B5EF4-FFF2-40B4-BE49-F238E27FC236}">
                <a16:creationId xmlns:a16="http://schemas.microsoft.com/office/drawing/2014/main" id="{36B7E796-4343-C644-9FEF-CDD84C37423F}"/>
              </a:ext>
            </a:extLst>
          </p:cNvPr>
          <p:cNvSpPr txBox="1">
            <a:spLocks noChangeArrowheads="1"/>
          </p:cNvSpPr>
          <p:nvPr/>
        </p:nvSpPr>
        <p:spPr bwMode="auto">
          <a:xfrm>
            <a:off x="2895600" y="3657601"/>
            <a:ext cx="386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First solar silicon cell at Bell Labs</a:t>
            </a:r>
          </a:p>
        </p:txBody>
      </p:sp>
      <p:sp>
        <p:nvSpPr>
          <p:cNvPr id="145428" name="Text Box 20">
            <a:extLst>
              <a:ext uri="{FF2B5EF4-FFF2-40B4-BE49-F238E27FC236}">
                <a16:creationId xmlns:a16="http://schemas.microsoft.com/office/drawing/2014/main" id="{70203BFF-B05B-3C4A-88AF-29EE5A9A66FE}"/>
              </a:ext>
            </a:extLst>
          </p:cNvPr>
          <p:cNvSpPr txBox="1">
            <a:spLocks noChangeArrowheads="1"/>
          </p:cNvSpPr>
          <p:nvPr/>
        </p:nvSpPr>
        <p:spPr bwMode="auto">
          <a:xfrm>
            <a:off x="3124200" y="3070226"/>
            <a:ext cx="680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First application: power for Vanguard satellite in the late ’50s</a:t>
            </a:r>
          </a:p>
        </p:txBody>
      </p:sp>
      <p:sp>
        <p:nvSpPr>
          <p:cNvPr id="145429" name="Text Box 21">
            <a:extLst>
              <a:ext uri="{FF2B5EF4-FFF2-40B4-BE49-F238E27FC236}">
                <a16:creationId xmlns:a16="http://schemas.microsoft.com/office/drawing/2014/main" id="{DDA5DFD2-4090-3F4D-9004-F6AACF9313F7}"/>
              </a:ext>
            </a:extLst>
          </p:cNvPr>
          <p:cNvSpPr txBox="1">
            <a:spLocks noChangeArrowheads="1"/>
          </p:cNvSpPr>
          <p:nvPr/>
        </p:nvSpPr>
        <p:spPr bwMode="auto">
          <a:xfrm>
            <a:off x="3810000" y="2209800"/>
            <a:ext cx="5505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“…an application where simplicity and reliability </a:t>
            </a:r>
          </a:p>
          <a:p>
            <a:pPr eaLnBrk="1" hangingPunct="1"/>
            <a:r>
              <a:rPr lang="en-US" altLang="en-US" b="1"/>
              <a:t>were paramount and cost was nearly ignored.”</a:t>
            </a:r>
          </a:p>
        </p:txBody>
      </p:sp>
      <p:sp>
        <p:nvSpPr>
          <p:cNvPr id="24582" name="Text Box 22">
            <a:extLst>
              <a:ext uri="{FF2B5EF4-FFF2-40B4-BE49-F238E27FC236}">
                <a16:creationId xmlns:a16="http://schemas.microsoft.com/office/drawing/2014/main" id="{F1CF6860-B6E5-4A40-BB4D-BEA9ED99A619}"/>
              </a:ext>
            </a:extLst>
          </p:cNvPr>
          <p:cNvSpPr txBox="1">
            <a:spLocks noChangeArrowheads="1"/>
          </p:cNvSpPr>
          <p:nvPr/>
        </p:nvSpPr>
        <p:spPr bwMode="auto">
          <a:xfrm>
            <a:off x="748615" y="404951"/>
            <a:ext cx="51791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dirty="0">
                <a:solidFill>
                  <a:schemeClr val="tx1">
                    <a:lumMod val="75000"/>
                    <a:lumOff val="25000"/>
                  </a:schemeClr>
                </a:solidFill>
                <a:latin typeface="+mn-lt"/>
              </a:rPr>
              <a:t>History of PV/Solar Cells</a:t>
            </a:r>
          </a:p>
        </p:txBody>
      </p:sp>
      <p:sp>
        <p:nvSpPr>
          <p:cNvPr id="145431" name="Text Box 23">
            <a:extLst>
              <a:ext uri="{FF2B5EF4-FFF2-40B4-BE49-F238E27FC236}">
                <a16:creationId xmlns:a16="http://schemas.microsoft.com/office/drawing/2014/main" id="{43FDE7A0-C5C1-A74E-9115-F089F40E1441}"/>
              </a:ext>
            </a:extLst>
          </p:cNvPr>
          <p:cNvSpPr txBox="1">
            <a:spLocks noChangeArrowheads="1"/>
          </p:cNvSpPr>
          <p:nvPr/>
        </p:nvSpPr>
        <p:spPr bwMode="auto">
          <a:xfrm>
            <a:off x="2895600" y="3505200"/>
            <a:ext cx="572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First world oil shock: electricity brown outs and </a:t>
            </a:r>
          </a:p>
          <a:p>
            <a:pPr eaLnBrk="1" hangingPunct="1"/>
            <a:r>
              <a:rPr lang="en-US" altLang="en-US" b="1"/>
              <a:t>rapidly rising prices for fuels and other necessities</a:t>
            </a:r>
          </a:p>
        </p:txBody>
      </p:sp>
      <p:sp>
        <p:nvSpPr>
          <p:cNvPr id="145432" name="Text Box 24">
            <a:extLst>
              <a:ext uri="{FF2B5EF4-FFF2-40B4-BE49-F238E27FC236}">
                <a16:creationId xmlns:a16="http://schemas.microsoft.com/office/drawing/2014/main" id="{58B8085E-FC2A-2F44-BBCE-F1FB68C846F5}"/>
              </a:ext>
            </a:extLst>
          </p:cNvPr>
          <p:cNvSpPr txBox="1">
            <a:spLocks noChangeArrowheads="1"/>
          </p:cNvSpPr>
          <p:nvPr/>
        </p:nvSpPr>
        <p:spPr bwMode="auto">
          <a:xfrm>
            <a:off x="3124200" y="2438400"/>
            <a:ext cx="6800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A year of bad news was punctuated in December, when the </a:t>
            </a:r>
          </a:p>
          <a:p>
            <a:pPr eaLnBrk="1" hangingPunct="1"/>
            <a:r>
              <a:rPr lang="en-US" altLang="en-US" b="1"/>
              <a:t>President announced that because of the energy crisis the </a:t>
            </a:r>
          </a:p>
          <a:p>
            <a:pPr eaLnBrk="1" hangingPunct="1"/>
            <a:r>
              <a:rPr lang="en-US" altLang="en-US" b="1"/>
              <a:t>lights on the national Christmas tree would not be turned on.</a:t>
            </a:r>
          </a:p>
        </p:txBody>
      </p:sp>
      <p:sp>
        <p:nvSpPr>
          <p:cNvPr id="24585" name="Text Box 25">
            <a:extLst>
              <a:ext uri="{FF2B5EF4-FFF2-40B4-BE49-F238E27FC236}">
                <a16:creationId xmlns:a16="http://schemas.microsoft.com/office/drawing/2014/main" id="{095A8062-3AE9-544C-A206-98FE422D58E1}"/>
              </a:ext>
            </a:extLst>
          </p:cNvPr>
          <p:cNvSpPr txBox="1">
            <a:spLocks noChangeArrowheads="1"/>
          </p:cNvSpPr>
          <p:nvPr/>
        </p:nvSpPr>
        <p:spPr bwMode="auto">
          <a:xfrm>
            <a:off x="2727325" y="5680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Times New Roman" panose="02020603050405020304" pitchFamily="18" charset="0"/>
            </a:endParaRPr>
          </a:p>
        </p:txBody>
      </p:sp>
      <p:sp>
        <p:nvSpPr>
          <p:cNvPr id="145434" name="Text Box 26">
            <a:extLst>
              <a:ext uri="{FF2B5EF4-FFF2-40B4-BE49-F238E27FC236}">
                <a16:creationId xmlns:a16="http://schemas.microsoft.com/office/drawing/2014/main" id="{8F18926B-A117-1740-93B1-C66316778042}"/>
              </a:ext>
            </a:extLst>
          </p:cNvPr>
          <p:cNvSpPr txBox="1">
            <a:spLocks noChangeArrowheads="1"/>
          </p:cNvSpPr>
          <p:nvPr/>
        </p:nvSpPr>
        <p:spPr bwMode="auto">
          <a:xfrm>
            <a:off x="2895600" y="3505200"/>
            <a:ext cx="5106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Boeing and Kodak fabricated the 1</a:t>
            </a:r>
            <a:r>
              <a:rPr lang="en-US" altLang="en-US" b="1" baseline="30000"/>
              <a:t>st</a:t>
            </a:r>
            <a:r>
              <a:rPr lang="en-US" altLang="en-US" b="1"/>
              <a:t> thin-film </a:t>
            </a:r>
          </a:p>
          <a:p>
            <a:pPr eaLnBrk="1" hangingPunct="1"/>
            <a:r>
              <a:rPr lang="en-US" altLang="en-US" b="1"/>
              <a:t>PV cells with efficiencies greater than 10%.</a:t>
            </a:r>
          </a:p>
        </p:txBody>
      </p:sp>
      <p:sp>
        <p:nvSpPr>
          <p:cNvPr id="145435" name="Text Box 27">
            <a:extLst>
              <a:ext uri="{FF2B5EF4-FFF2-40B4-BE49-F238E27FC236}">
                <a16:creationId xmlns:a16="http://schemas.microsoft.com/office/drawing/2014/main" id="{D1746C89-12B0-AB41-84CD-3BB9004DC055}"/>
              </a:ext>
            </a:extLst>
          </p:cNvPr>
          <p:cNvSpPr txBox="1">
            <a:spLocks noChangeArrowheads="1"/>
          </p:cNvSpPr>
          <p:nvPr/>
        </p:nvSpPr>
        <p:spPr bwMode="auto">
          <a:xfrm>
            <a:off x="3067050" y="1981201"/>
            <a:ext cx="76009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In general, the goals of the Photovoltaic Energy Systems Program </a:t>
            </a:r>
          </a:p>
          <a:p>
            <a:pPr eaLnBrk="1" hangingPunct="1"/>
            <a:r>
              <a:rPr lang="en-US" altLang="en-US" b="1" dirty="0"/>
              <a:t>shall include </a:t>
            </a:r>
            <a:r>
              <a:rPr lang="en-US" altLang="en-US" b="1" dirty="0">
                <a:solidFill>
                  <a:srgbClr val="CC0000"/>
                </a:solidFill>
              </a:rPr>
              <a:t>improving the reliability and conversion efficiencies</a:t>
            </a:r>
            <a:r>
              <a:rPr lang="en-US" altLang="en-US" b="1" dirty="0"/>
              <a:t> </a:t>
            </a:r>
          </a:p>
          <a:p>
            <a:pPr eaLnBrk="1" hangingPunct="1"/>
            <a:r>
              <a:rPr lang="en-US" altLang="en-US" b="1" dirty="0"/>
              <a:t>of and </a:t>
            </a:r>
            <a:r>
              <a:rPr lang="en-US" altLang="en-US" b="1" dirty="0">
                <a:solidFill>
                  <a:srgbClr val="CC0000"/>
                </a:solidFill>
              </a:rPr>
              <a:t>lowering the costs of photovoltaic conversion</a:t>
            </a:r>
            <a:r>
              <a:rPr lang="en-US" altLang="en-US" b="1" dirty="0"/>
              <a:t>. Research </a:t>
            </a:r>
          </a:p>
          <a:p>
            <a:pPr eaLnBrk="1" hangingPunct="1"/>
            <a:r>
              <a:rPr lang="en-US" altLang="en-US" b="1" dirty="0"/>
              <a:t>efforts shall emphasize advancements in the performance, stability, </a:t>
            </a:r>
          </a:p>
          <a:p>
            <a:pPr eaLnBrk="1" hangingPunct="1"/>
            <a:r>
              <a:rPr lang="en-US" altLang="en-US" b="1" dirty="0"/>
              <a:t>and durability of photovoltaic materials.</a:t>
            </a:r>
          </a:p>
        </p:txBody>
      </p:sp>
      <p:sp>
        <p:nvSpPr>
          <p:cNvPr id="145436" name="Text Box 28">
            <a:extLst>
              <a:ext uri="{FF2B5EF4-FFF2-40B4-BE49-F238E27FC236}">
                <a16:creationId xmlns:a16="http://schemas.microsoft.com/office/drawing/2014/main" id="{5560F2BE-AA16-AF41-9002-FD5BC987CFD4}"/>
              </a:ext>
            </a:extLst>
          </p:cNvPr>
          <p:cNvSpPr txBox="1">
            <a:spLocks noChangeArrowheads="1"/>
          </p:cNvSpPr>
          <p:nvPr/>
        </p:nvSpPr>
        <p:spPr bwMode="auto">
          <a:xfrm>
            <a:off x="2895600" y="3505200"/>
            <a:ext cx="473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Renewable Energy and Energy Efficiency </a:t>
            </a:r>
          </a:p>
          <a:p>
            <a:pPr eaLnBrk="1" hangingPunct="1"/>
            <a:r>
              <a:rPr lang="en-US" altLang="en-US" b="1"/>
              <a:t>Technology Competitiveness Act</a:t>
            </a:r>
          </a:p>
        </p:txBody>
      </p:sp>
      <p:sp>
        <p:nvSpPr>
          <p:cNvPr id="145437" name="Text Box 29">
            <a:extLst>
              <a:ext uri="{FF2B5EF4-FFF2-40B4-BE49-F238E27FC236}">
                <a16:creationId xmlns:a16="http://schemas.microsoft.com/office/drawing/2014/main" id="{6BAD9ABC-087B-024C-A28F-CD9E13CCE1B6}"/>
              </a:ext>
            </a:extLst>
          </p:cNvPr>
          <p:cNvSpPr txBox="1">
            <a:spLocks noChangeArrowheads="1"/>
          </p:cNvSpPr>
          <p:nvPr/>
        </p:nvSpPr>
        <p:spPr bwMode="auto">
          <a:xfrm>
            <a:off x="2895600" y="3657601"/>
            <a:ext cx="708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Gratzel developed first dye-sensitized nanostructured solar cell</a:t>
            </a:r>
          </a:p>
        </p:txBody>
      </p:sp>
      <p:grpSp>
        <p:nvGrpSpPr>
          <p:cNvPr id="145438" name="Group 30">
            <a:extLst>
              <a:ext uri="{FF2B5EF4-FFF2-40B4-BE49-F238E27FC236}">
                <a16:creationId xmlns:a16="http://schemas.microsoft.com/office/drawing/2014/main" id="{5EBAF1B3-EB88-8548-B133-F87BCF20798E}"/>
              </a:ext>
            </a:extLst>
          </p:cNvPr>
          <p:cNvGrpSpPr>
            <a:grpSpLocks/>
          </p:cNvGrpSpPr>
          <p:nvPr/>
        </p:nvGrpSpPr>
        <p:grpSpPr bwMode="auto">
          <a:xfrm>
            <a:off x="3200401" y="4343401"/>
            <a:ext cx="1089025" cy="519113"/>
            <a:chOff x="1056" y="2736"/>
            <a:chExt cx="686" cy="327"/>
          </a:xfrm>
        </p:grpSpPr>
        <p:sp>
          <p:nvSpPr>
            <p:cNvPr id="24608" name="Text Box 31">
              <a:extLst>
                <a:ext uri="{FF2B5EF4-FFF2-40B4-BE49-F238E27FC236}">
                  <a16:creationId xmlns:a16="http://schemas.microsoft.com/office/drawing/2014/main" id="{B4B67A6B-E955-2243-AD5D-34FA97246221}"/>
                </a:ext>
              </a:extLst>
            </p:cNvPr>
            <p:cNvSpPr txBox="1">
              <a:spLocks noChangeArrowheads="1"/>
            </p:cNvSpPr>
            <p:nvPr/>
          </p:nvSpPr>
          <p:spPr bwMode="auto">
            <a:xfrm>
              <a:off x="1200" y="2832"/>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1954</a:t>
              </a:r>
            </a:p>
          </p:txBody>
        </p:sp>
        <p:sp>
          <p:nvSpPr>
            <p:cNvPr id="24609" name="Text Box 32">
              <a:extLst>
                <a:ext uri="{FF2B5EF4-FFF2-40B4-BE49-F238E27FC236}">
                  <a16:creationId xmlns:a16="http://schemas.microsoft.com/office/drawing/2014/main" id="{486092A4-ED50-7A42-93B4-C8BD3091BA49}"/>
                </a:ext>
              </a:extLst>
            </p:cNvPr>
            <p:cNvSpPr txBox="1">
              <a:spLocks noChangeArrowheads="1"/>
            </p:cNvSpPr>
            <p:nvPr/>
          </p:nvSpPr>
          <p:spPr bwMode="auto">
            <a:xfrm>
              <a:off x="1056" y="2736"/>
              <a:ext cx="68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1</a:t>
              </a:r>
              <a:r>
                <a:rPr lang="en-US" altLang="en-US" sz="1200" b="1" baseline="30000"/>
                <a:t>st</a:t>
              </a:r>
              <a:r>
                <a:rPr lang="en-US" altLang="en-US" sz="1200" b="1"/>
                <a:t> Si PV cell</a:t>
              </a:r>
            </a:p>
          </p:txBody>
        </p:sp>
      </p:grpSp>
      <p:grpSp>
        <p:nvGrpSpPr>
          <p:cNvPr id="145441" name="Group 33">
            <a:extLst>
              <a:ext uri="{FF2B5EF4-FFF2-40B4-BE49-F238E27FC236}">
                <a16:creationId xmlns:a16="http://schemas.microsoft.com/office/drawing/2014/main" id="{61FEF810-B857-F34A-9F09-B4D062B7C892}"/>
              </a:ext>
            </a:extLst>
          </p:cNvPr>
          <p:cNvGrpSpPr>
            <a:grpSpLocks/>
          </p:cNvGrpSpPr>
          <p:nvPr/>
        </p:nvGrpSpPr>
        <p:grpSpPr bwMode="auto">
          <a:xfrm>
            <a:off x="5334000" y="4343401"/>
            <a:ext cx="1322388" cy="519113"/>
            <a:chOff x="2400" y="2736"/>
            <a:chExt cx="833" cy="327"/>
          </a:xfrm>
        </p:grpSpPr>
        <p:grpSp>
          <p:nvGrpSpPr>
            <p:cNvPr id="24604" name="Group 34">
              <a:extLst>
                <a:ext uri="{FF2B5EF4-FFF2-40B4-BE49-F238E27FC236}">
                  <a16:creationId xmlns:a16="http://schemas.microsoft.com/office/drawing/2014/main" id="{2BD0523E-B872-CC4B-864F-1D847E52FCEE}"/>
                </a:ext>
              </a:extLst>
            </p:cNvPr>
            <p:cNvGrpSpPr>
              <a:grpSpLocks/>
            </p:cNvGrpSpPr>
            <p:nvPr/>
          </p:nvGrpSpPr>
          <p:grpSpPr bwMode="auto">
            <a:xfrm>
              <a:off x="2592" y="2832"/>
              <a:ext cx="452" cy="231"/>
              <a:chOff x="2592" y="2832"/>
              <a:chExt cx="452" cy="231"/>
            </a:xfrm>
          </p:grpSpPr>
          <p:sp>
            <p:nvSpPr>
              <p:cNvPr id="24606" name="Text Box 35">
                <a:extLst>
                  <a:ext uri="{FF2B5EF4-FFF2-40B4-BE49-F238E27FC236}">
                    <a16:creationId xmlns:a16="http://schemas.microsoft.com/office/drawing/2014/main" id="{F72F08BD-918B-AC46-A24C-9E0489FAB206}"/>
                  </a:ext>
                </a:extLst>
              </p:cNvPr>
              <p:cNvSpPr txBox="1">
                <a:spLocks noChangeArrowheads="1"/>
              </p:cNvSpPr>
              <p:nvPr/>
            </p:nvSpPr>
            <p:spPr bwMode="auto">
              <a:xfrm>
                <a:off x="2592" y="2832"/>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1973</a:t>
                </a:r>
              </a:p>
            </p:txBody>
          </p:sp>
          <p:sp>
            <p:nvSpPr>
              <p:cNvPr id="24607" name="Text Box 36">
                <a:extLst>
                  <a:ext uri="{FF2B5EF4-FFF2-40B4-BE49-F238E27FC236}">
                    <a16:creationId xmlns:a16="http://schemas.microsoft.com/office/drawing/2014/main" id="{A125FFDB-D7C1-4842-8DB1-A924F0F18694}"/>
                  </a:ext>
                </a:extLst>
              </p:cNvPr>
              <p:cNvSpPr txBox="1">
                <a:spLocks noChangeArrowheads="1"/>
              </p:cNvSpPr>
              <p:nvPr/>
            </p:nvSpPr>
            <p:spPr bwMode="auto">
              <a:xfrm>
                <a:off x="2928" y="2832"/>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b="1"/>
              </a:p>
            </p:txBody>
          </p:sp>
        </p:grpSp>
        <p:sp>
          <p:nvSpPr>
            <p:cNvPr id="24605" name="Text Box 37">
              <a:extLst>
                <a:ext uri="{FF2B5EF4-FFF2-40B4-BE49-F238E27FC236}">
                  <a16:creationId xmlns:a16="http://schemas.microsoft.com/office/drawing/2014/main" id="{6B5511B6-370C-C34F-809E-99F38E5E42A0}"/>
                </a:ext>
              </a:extLst>
            </p:cNvPr>
            <p:cNvSpPr txBox="1">
              <a:spLocks noChangeArrowheads="1"/>
            </p:cNvSpPr>
            <p:nvPr/>
          </p:nvSpPr>
          <p:spPr bwMode="auto">
            <a:xfrm>
              <a:off x="2400" y="2736"/>
              <a:ext cx="8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World oil shock</a:t>
              </a:r>
            </a:p>
          </p:txBody>
        </p:sp>
      </p:grpSp>
      <p:grpSp>
        <p:nvGrpSpPr>
          <p:cNvPr id="145446" name="Group 38">
            <a:extLst>
              <a:ext uri="{FF2B5EF4-FFF2-40B4-BE49-F238E27FC236}">
                <a16:creationId xmlns:a16="http://schemas.microsoft.com/office/drawing/2014/main" id="{EDC946C1-D60D-DF4A-B48A-C7A25702CFA8}"/>
              </a:ext>
            </a:extLst>
          </p:cNvPr>
          <p:cNvGrpSpPr>
            <a:grpSpLocks/>
          </p:cNvGrpSpPr>
          <p:nvPr/>
        </p:nvGrpSpPr>
        <p:grpSpPr bwMode="auto">
          <a:xfrm>
            <a:off x="6629400" y="5410200"/>
            <a:ext cx="1231900" cy="503238"/>
            <a:chOff x="3216" y="3408"/>
            <a:chExt cx="776" cy="317"/>
          </a:xfrm>
        </p:grpSpPr>
        <p:sp>
          <p:nvSpPr>
            <p:cNvPr id="24602" name="Text Box 39">
              <a:extLst>
                <a:ext uri="{FF2B5EF4-FFF2-40B4-BE49-F238E27FC236}">
                  <a16:creationId xmlns:a16="http://schemas.microsoft.com/office/drawing/2014/main" id="{60DD5F6E-0E1D-B94C-90CD-54C07F645763}"/>
                </a:ext>
              </a:extLst>
            </p:cNvPr>
            <p:cNvSpPr txBox="1">
              <a:spLocks noChangeArrowheads="1"/>
            </p:cNvSpPr>
            <p:nvPr/>
          </p:nvSpPr>
          <p:spPr bwMode="auto">
            <a:xfrm>
              <a:off x="3408" y="3408"/>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1981</a:t>
              </a:r>
            </a:p>
          </p:txBody>
        </p:sp>
        <p:sp>
          <p:nvSpPr>
            <p:cNvPr id="24603" name="Text Box 40">
              <a:extLst>
                <a:ext uri="{FF2B5EF4-FFF2-40B4-BE49-F238E27FC236}">
                  <a16:creationId xmlns:a16="http://schemas.microsoft.com/office/drawing/2014/main" id="{B4921060-5098-4E41-B26C-68BA22A3CE24}"/>
                </a:ext>
              </a:extLst>
            </p:cNvPr>
            <p:cNvSpPr txBox="1">
              <a:spLocks noChangeArrowheads="1"/>
            </p:cNvSpPr>
            <p:nvPr/>
          </p:nvSpPr>
          <p:spPr bwMode="auto">
            <a:xfrm>
              <a:off x="3216" y="3552"/>
              <a:ext cx="77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10% efficiency</a:t>
              </a:r>
            </a:p>
          </p:txBody>
        </p:sp>
      </p:grpSp>
      <p:grpSp>
        <p:nvGrpSpPr>
          <p:cNvPr id="145449" name="Group 41">
            <a:extLst>
              <a:ext uri="{FF2B5EF4-FFF2-40B4-BE49-F238E27FC236}">
                <a16:creationId xmlns:a16="http://schemas.microsoft.com/office/drawing/2014/main" id="{5877FA2C-AE73-D64F-9AF0-05AABC874665}"/>
              </a:ext>
            </a:extLst>
          </p:cNvPr>
          <p:cNvGrpSpPr>
            <a:grpSpLocks/>
          </p:cNvGrpSpPr>
          <p:nvPr/>
        </p:nvGrpSpPr>
        <p:grpSpPr bwMode="auto">
          <a:xfrm>
            <a:off x="7696200" y="4343401"/>
            <a:ext cx="801688" cy="519113"/>
            <a:chOff x="3888" y="2736"/>
            <a:chExt cx="505" cy="327"/>
          </a:xfrm>
        </p:grpSpPr>
        <p:sp>
          <p:nvSpPr>
            <p:cNvPr id="24600" name="Text Box 42">
              <a:extLst>
                <a:ext uri="{FF2B5EF4-FFF2-40B4-BE49-F238E27FC236}">
                  <a16:creationId xmlns:a16="http://schemas.microsoft.com/office/drawing/2014/main" id="{F553A98F-BDA4-5440-B74C-B5872A01B9A3}"/>
                </a:ext>
              </a:extLst>
            </p:cNvPr>
            <p:cNvSpPr txBox="1">
              <a:spLocks noChangeArrowheads="1"/>
            </p:cNvSpPr>
            <p:nvPr/>
          </p:nvSpPr>
          <p:spPr bwMode="auto">
            <a:xfrm>
              <a:off x="3936" y="2832"/>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1989</a:t>
              </a:r>
            </a:p>
          </p:txBody>
        </p:sp>
        <p:sp>
          <p:nvSpPr>
            <p:cNvPr id="24601" name="Text Box 43">
              <a:extLst>
                <a:ext uri="{FF2B5EF4-FFF2-40B4-BE49-F238E27FC236}">
                  <a16:creationId xmlns:a16="http://schemas.microsoft.com/office/drawing/2014/main" id="{C606C6E5-91FC-F945-9980-469A11A29998}"/>
                </a:ext>
              </a:extLst>
            </p:cNvPr>
            <p:cNvSpPr txBox="1">
              <a:spLocks noChangeArrowheads="1"/>
            </p:cNvSpPr>
            <p:nvPr/>
          </p:nvSpPr>
          <p:spPr bwMode="auto">
            <a:xfrm>
              <a:off x="3888" y="2736"/>
              <a:ext cx="50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REEETA</a:t>
              </a:r>
            </a:p>
          </p:txBody>
        </p:sp>
      </p:grpSp>
      <p:grpSp>
        <p:nvGrpSpPr>
          <p:cNvPr id="145452" name="Group 44">
            <a:extLst>
              <a:ext uri="{FF2B5EF4-FFF2-40B4-BE49-F238E27FC236}">
                <a16:creationId xmlns:a16="http://schemas.microsoft.com/office/drawing/2014/main" id="{CC1470A6-E1C5-534C-B25B-0BE23CEDE26F}"/>
              </a:ext>
            </a:extLst>
          </p:cNvPr>
          <p:cNvGrpSpPr>
            <a:grpSpLocks/>
          </p:cNvGrpSpPr>
          <p:nvPr/>
        </p:nvGrpSpPr>
        <p:grpSpPr bwMode="auto">
          <a:xfrm>
            <a:off x="8001001" y="5410200"/>
            <a:ext cx="823913" cy="503238"/>
            <a:chOff x="4080" y="3408"/>
            <a:chExt cx="519" cy="317"/>
          </a:xfrm>
        </p:grpSpPr>
        <p:sp>
          <p:nvSpPr>
            <p:cNvPr id="24598" name="Text Box 45">
              <a:extLst>
                <a:ext uri="{FF2B5EF4-FFF2-40B4-BE49-F238E27FC236}">
                  <a16:creationId xmlns:a16="http://schemas.microsoft.com/office/drawing/2014/main" id="{A8349ACB-5EB7-2A4D-ABB6-0A11C3B9D25E}"/>
                </a:ext>
              </a:extLst>
            </p:cNvPr>
            <p:cNvSpPr txBox="1">
              <a:spLocks noChangeArrowheads="1"/>
            </p:cNvSpPr>
            <p:nvPr/>
          </p:nvSpPr>
          <p:spPr bwMode="auto">
            <a:xfrm>
              <a:off x="4128" y="3408"/>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1991</a:t>
              </a:r>
            </a:p>
          </p:txBody>
        </p:sp>
        <p:sp>
          <p:nvSpPr>
            <p:cNvPr id="24599" name="Text Box 46">
              <a:extLst>
                <a:ext uri="{FF2B5EF4-FFF2-40B4-BE49-F238E27FC236}">
                  <a16:creationId xmlns:a16="http://schemas.microsoft.com/office/drawing/2014/main" id="{2D913805-C2D4-074E-8EC7-A5A9861459D5}"/>
                </a:ext>
              </a:extLst>
            </p:cNvPr>
            <p:cNvSpPr txBox="1">
              <a:spLocks noChangeArrowheads="1"/>
            </p:cNvSpPr>
            <p:nvPr/>
          </p:nvSpPr>
          <p:spPr bwMode="auto">
            <a:xfrm>
              <a:off x="4080" y="3552"/>
              <a:ext cx="51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1</a:t>
              </a:r>
              <a:r>
                <a:rPr lang="en-US" altLang="en-US" sz="1200" b="1" baseline="30000"/>
                <a:t>st</a:t>
              </a:r>
              <a:r>
                <a:rPr lang="en-US" altLang="en-US" sz="1200" b="1"/>
                <a:t> DSSC</a:t>
              </a:r>
            </a:p>
          </p:txBody>
        </p:sp>
      </p:grpSp>
      <p:sp>
        <p:nvSpPr>
          <p:cNvPr id="24595" name="Text Box 47">
            <a:extLst>
              <a:ext uri="{FF2B5EF4-FFF2-40B4-BE49-F238E27FC236}">
                <a16:creationId xmlns:a16="http://schemas.microsoft.com/office/drawing/2014/main" id="{EA8C64CF-F382-0F43-8CED-008361E79A81}"/>
              </a:ext>
            </a:extLst>
          </p:cNvPr>
          <p:cNvSpPr txBox="1">
            <a:spLocks noChangeArrowheads="1"/>
          </p:cNvSpPr>
          <p:nvPr/>
        </p:nvSpPr>
        <p:spPr bwMode="auto">
          <a:xfrm>
            <a:off x="9009063" y="6482016"/>
            <a:ext cx="30572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dirty="0">
                <a:solidFill>
                  <a:schemeClr val="tx1">
                    <a:lumMod val="50000"/>
                    <a:lumOff val="50000"/>
                  </a:schemeClr>
                </a:solidFill>
                <a:latin typeface="+mn-lt"/>
              </a:rPr>
              <a:t>* Energy Information Administration, www.eia.doe.gov</a:t>
            </a:r>
          </a:p>
        </p:txBody>
      </p:sp>
      <p:sp>
        <p:nvSpPr>
          <p:cNvPr id="145456" name="Text Box 48">
            <a:extLst>
              <a:ext uri="{FF2B5EF4-FFF2-40B4-BE49-F238E27FC236}">
                <a16:creationId xmlns:a16="http://schemas.microsoft.com/office/drawing/2014/main" id="{E95FE04A-1A49-B44F-8888-008C296B79A6}"/>
              </a:ext>
            </a:extLst>
          </p:cNvPr>
          <p:cNvSpPr txBox="1">
            <a:spLocks noChangeArrowheads="1"/>
          </p:cNvSpPr>
          <p:nvPr/>
        </p:nvSpPr>
        <p:spPr bwMode="auto">
          <a:xfrm>
            <a:off x="2895600" y="3581400"/>
            <a:ext cx="721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Si ~25% efficiency (in lab), high cost, large energy buy-back time</a:t>
            </a:r>
          </a:p>
          <a:p>
            <a:pPr eaLnBrk="1" hangingPunct="1"/>
            <a:r>
              <a:rPr lang="en-US" altLang="en-US" b="1"/>
              <a:t>DSSC &gt;10% efficiency (in lab), not in market yet</a:t>
            </a:r>
          </a:p>
        </p:txBody>
      </p:sp>
      <p:sp>
        <p:nvSpPr>
          <p:cNvPr id="145457" name="Rectangle 49">
            <a:extLst>
              <a:ext uri="{FF2B5EF4-FFF2-40B4-BE49-F238E27FC236}">
                <a16:creationId xmlns:a16="http://schemas.microsoft.com/office/drawing/2014/main" id="{FA0672CB-8627-9C48-A62D-83B51313ADD4}"/>
              </a:ext>
            </a:extLst>
          </p:cNvPr>
          <p:cNvSpPr>
            <a:spLocks noChangeArrowheads="1"/>
          </p:cNvSpPr>
          <p:nvPr/>
        </p:nvSpPr>
        <p:spPr bwMode="auto">
          <a:xfrm>
            <a:off x="3124200" y="2514601"/>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Practicality (electrons/$)!</a:t>
            </a:r>
          </a:p>
        </p:txBody>
      </p:sp>
      <p:sp>
        <p:nvSpPr>
          <p:cNvPr id="2" name="TextBox 1">
            <a:extLst>
              <a:ext uri="{FF2B5EF4-FFF2-40B4-BE49-F238E27FC236}">
                <a16:creationId xmlns:a16="http://schemas.microsoft.com/office/drawing/2014/main" id="{3088C614-5750-1D40-A389-68CE8D71CD3C}"/>
              </a:ext>
            </a:extLst>
          </p:cNvPr>
          <p:cNvSpPr txBox="1"/>
          <p:nvPr/>
        </p:nvSpPr>
        <p:spPr>
          <a:xfrm>
            <a:off x="9161187" y="6251440"/>
            <a:ext cx="2752998" cy="276999"/>
          </a:xfrm>
          <a:prstGeom prst="rect">
            <a:avLst/>
          </a:prstGeom>
          <a:noFill/>
        </p:spPr>
        <p:txBody>
          <a:bodyPr wrap="none" rtlCol="0">
            <a:spAutoFit/>
          </a:bodyPr>
          <a:lstStyle/>
          <a:p>
            <a:r>
              <a:rPr lang="en-US" sz="1200" dirty="0">
                <a:solidFill>
                  <a:schemeClr val="bg1">
                    <a:lumMod val="50000"/>
                  </a:schemeClr>
                </a:solidFill>
              </a:rPr>
              <a:t>Slide credit: Amy Cannon, Beyond Benign</a:t>
            </a:r>
          </a:p>
        </p:txBody>
      </p:sp>
    </p:spTree>
    <p:extLst>
      <p:ext uri="{BB962C8B-B14F-4D97-AF65-F5344CB8AC3E}">
        <p14:creationId xmlns:p14="http://schemas.microsoft.com/office/powerpoint/2010/main" val="808128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45427"/>
                                        </p:tgtEl>
                                        <p:attrNameLst>
                                          <p:attrName>style.visibility</p:attrName>
                                        </p:attrNameLst>
                                      </p:cBhvr>
                                      <p:to>
                                        <p:strVal val="visible"/>
                                      </p:to>
                                    </p:set>
                                    <p:anim calcmode="lin" valueType="num">
                                      <p:cBhvr additive="base">
                                        <p:cTn id="11" dur="500" fill="hold"/>
                                        <p:tgtEl>
                                          <p:spTgt spid="145427"/>
                                        </p:tgtEl>
                                        <p:attrNameLst>
                                          <p:attrName>ppt_x</p:attrName>
                                        </p:attrNameLst>
                                      </p:cBhvr>
                                      <p:tavLst>
                                        <p:tav tm="0">
                                          <p:val>
                                            <p:strVal val="1+#ppt_w/2"/>
                                          </p:val>
                                        </p:tav>
                                        <p:tav tm="100000">
                                          <p:val>
                                            <p:strVal val="#ppt_x"/>
                                          </p:val>
                                        </p:tav>
                                      </p:tavLst>
                                    </p:anim>
                                    <p:anim calcmode="lin" valueType="num">
                                      <p:cBhvr additive="base">
                                        <p:cTn id="12" dur="500" fill="hold"/>
                                        <p:tgtEl>
                                          <p:spTgt spid="1454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5428"/>
                                        </p:tgtEl>
                                        <p:attrNameLst>
                                          <p:attrName>style.visibility</p:attrName>
                                        </p:attrNameLst>
                                      </p:cBhvr>
                                      <p:to>
                                        <p:strVal val="visible"/>
                                      </p:to>
                                    </p:set>
                                    <p:anim calcmode="lin" valueType="num">
                                      <p:cBhvr additive="base">
                                        <p:cTn id="17" dur="500" fill="hold"/>
                                        <p:tgtEl>
                                          <p:spTgt spid="145428"/>
                                        </p:tgtEl>
                                        <p:attrNameLst>
                                          <p:attrName>ppt_x</p:attrName>
                                        </p:attrNameLst>
                                      </p:cBhvr>
                                      <p:tavLst>
                                        <p:tav tm="0">
                                          <p:val>
                                            <p:strVal val="1+#ppt_w/2"/>
                                          </p:val>
                                        </p:tav>
                                        <p:tav tm="100000">
                                          <p:val>
                                            <p:strVal val="#ppt_x"/>
                                          </p:val>
                                        </p:tav>
                                      </p:tavLst>
                                    </p:anim>
                                    <p:anim calcmode="lin" valueType="num">
                                      <p:cBhvr additive="base">
                                        <p:cTn id="18" dur="500" fill="hold"/>
                                        <p:tgtEl>
                                          <p:spTgt spid="14542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5429"/>
                                        </p:tgtEl>
                                        <p:attrNameLst>
                                          <p:attrName>style.visibility</p:attrName>
                                        </p:attrNameLst>
                                      </p:cBhvr>
                                      <p:to>
                                        <p:strVal val="visible"/>
                                      </p:to>
                                    </p:set>
                                    <p:anim calcmode="lin" valueType="num">
                                      <p:cBhvr additive="base">
                                        <p:cTn id="23" dur="500" fill="hold"/>
                                        <p:tgtEl>
                                          <p:spTgt spid="145429"/>
                                        </p:tgtEl>
                                        <p:attrNameLst>
                                          <p:attrName>ppt_x</p:attrName>
                                        </p:attrNameLst>
                                      </p:cBhvr>
                                      <p:tavLst>
                                        <p:tav tm="0">
                                          <p:val>
                                            <p:strVal val="1+#ppt_w/2"/>
                                          </p:val>
                                        </p:tav>
                                        <p:tav tm="100000">
                                          <p:val>
                                            <p:strVal val="#ppt_x"/>
                                          </p:val>
                                        </p:tav>
                                      </p:tavLst>
                                    </p:anim>
                                    <p:anim calcmode="lin" valueType="num">
                                      <p:cBhvr additive="base">
                                        <p:cTn id="24" dur="500" fill="hold"/>
                                        <p:tgtEl>
                                          <p:spTgt spid="145429"/>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544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4542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54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542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45431"/>
                                        </p:tgtEl>
                                        <p:attrNameLst>
                                          <p:attrName>style.visibility</p:attrName>
                                        </p:attrNameLst>
                                      </p:cBhvr>
                                      <p:to>
                                        <p:strVal val="visible"/>
                                      </p:to>
                                    </p:set>
                                    <p:anim calcmode="lin" valueType="num">
                                      <p:cBhvr additive="base">
                                        <p:cTn id="39" dur="500" fill="hold"/>
                                        <p:tgtEl>
                                          <p:spTgt spid="145431"/>
                                        </p:tgtEl>
                                        <p:attrNameLst>
                                          <p:attrName>ppt_x</p:attrName>
                                        </p:attrNameLst>
                                      </p:cBhvr>
                                      <p:tavLst>
                                        <p:tav tm="0">
                                          <p:val>
                                            <p:strVal val="1+#ppt_w/2"/>
                                          </p:val>
                                        </p:tav>
                                        <p:tav tm="100000">
                                          <p:val>
                                            <p:strVal val="#ppt_x"/>
                                          </p:val>
                                        </p:tav>
                                      </p:tavLst>
                                    </p:anim>
                                    <p:anim calcmode="lin" valueType="num">
                                      <p:cBhvr additive="base">
                                        <p:cTn id="40" dur="500" fill="hold"/>
                                        <p:tgtEl>
                                          <p:spTgt spid="145431"/>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45432"/>
                                        </p:tgtEl>
                                        <p:attrNameLst>
                                          <p:attrName>style.visibility</p:attrName>
                                        </p:attrNameLst>
                                      </p:cBhvr>
                                      <p:to>
                                        <p:strVal val="visible"/>
                                      </p:to>
                                    </p:set>
                                    <p:anim calcmode="lin" valueType="num">
                                      <p:cBhvr additive="base">
                                        <p:cTn id="45" dur="500" fill="hold"/>
                                        <p:tgtEl>
                                          <p:spTgt spid="145432"/>
                                        </p:tgtEl>
                                        <p:attrNameLst>
                                          <p:attrName>ppt_x</p:attrName>
                                        </p:attrNameLst>
                                      </p:cBhvr>
                                      <p:tavLst>
                                        <p:tav tm="0">
                                          <p:val>
                                            <p:strVal val="1+#ppt_w/2"/>
                                          </p:val>
                                        </p:tav>
                                        <p:tav tm="100000">
                                          <p:val>
                                            <p:strVal val="#ppt_x"/>
                                          </p:val>
                                        </p:tav>
                                      </p:tavLst>
                                    </p:anim>
                                    <p:anim calcmode="lin" valueType="num">
                                      <p:cBhvr additive="base">
                                        <p:cTn id="46" dur="500" fill="hold"/>
                                        <p:tgtEl>
                                          <p:spTgt spid="145432"/>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45446"/>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4543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543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45434"/>
                                        </p:tgtEl>
                                        <p:attrNameLst>
                                          <p:attrName>style.visibility</p:attrName>
                                        </p:attrNameLst>
                                      </p:cBhvr>
                                      <p:to>
                                        <p:strVal val="visible"/>
                                      </p:to>
                                    </p:set>
                                    <p:anim calcmode="lin" valueType="num">
                                      <p:cBhvr additive="base">
                                        <p:cTn id="59" dur="500" fill="hold"/>
                                        <p:tgtEl>
                                          <p:spTgt spid="145434"/>
                                        </p:tgtEl>
                                        <p:attrNameLst>
                                          <p:attrName>ppt_x</p:attrName>
                                        </p:attrNameLst>
                                      </p:cBhvr>
                                      <p:tavLst>
                                        <p:tav tm="0">
                                          <p:val>
                                            <p:strVal val="1+#ppt_w/2"/>
                                          </p:val>
                                        </p:tav>
                                        <p:tav tm="100000">
                                          <p:val>
                                            <p:strVal val="#ppt_x"/>
                                          </p:val>
                                        </p:tav>
                                      </p:tavLst>
                                    </p:anim>
                                    <p:anim calcmode="lin" valueType="num">
                                      <p:cBhvr additive="base">
                                        <p:cTn id="60" dur="500" fill="hold"/>
                                        <p:tgtEl>
                                          <p:spTgt spid="145434"/>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45449"/>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45434"/>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145436"/>
                                        </p:tgtEl>
                                        <p:attrNameLst>
                                          <p:attrName>style.visibility</p:attrName>
                                        </p:attrNameLst>
                                      </p:cBhvr>
                                      <p:to>
                                        <p:strVal val="visible"/>
                                      </p:to>
                                    </p:set>
                                    <p:anim calcmode="lin" valueType="num">
                                      <p:cBhvr additive="base">
                                        <p:cTn id="71" dur="500" fill="hold"/>
                                        <p:tgtEl>
                                          <p:spTgt spid="145436"/>
                                        </p:tgtEl>
                                        <p:attrNameLst>
                                          <p:attrName>ppt_x</p:attrName>
                                        </p:attrNameLst>
                                      </p:cBhvr>
                                      <p:tavLst>
                                        <p:tav tm="0">
                                          <p:val>
                                            <p:strVal val="1+#ppt_w/2"/>
                                          </p:val>
                                        </p:tav>
                                        <p:tav tm="100000">
                                          <p:val>
                                            <p:strVal val="#ppt_x"/>
                                          </p:val>
                                        </p:tav>
                                      </p:tavLst>
                                    </p:anim>
                                    <p:anim calcmode="lin" valueType="num">
                                      <p:cBhvr additive="base">
                                        <p:cTn id="72" dur="500" fill="hold"/>
                                        <p:tgtEl>
                                          <p:spTgt spid="145436"/>
                                        </p:tgtEl>
                                        <p:attrNameLst>
                                          <p:attrName>ppt_y</p:attrName>
                                        </p:attrNameLst>
                                      </p:cBhvr>
                                      <p:tavLst>
                                        <p:tav tm="0">
                                          <p:val>
                                            <p:strVal val="#ppt_y"/>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45435"/>
                                        </p:tgtEl>
                                        <p:attrNameLst>
                                          <p:attrName>style.visibility</p:attrName>
                                        </p:attrNameLst>
                                      </p:cBhvr>
                                      <p:to>
                                        <p:strVal val="visible"/>
                                      </p:to>
                                    </p:set>
                                    <p:anim calcmode="lin" valueType="num">
                                      <p:cBhvr additive="base">
                                        <p:cTn id="77" dur="500" fill="hold"/>
                                        <p:tgtEl>
                                          <p:spTgt spid="145435"/>
                                        </p:tgtEl>
                                        <p:attrNameLst>
                                          <p:attrName>ppt_x</p:attrName>
                                        </p:attrNameLst>
                                      </p:cBhvr>
                                      <p:tavLst>
                                        <p:tav tm="0">
                                          <p:val>
                                            <p:strVal val="1+#ppt_w/2"/>
                                          </p:val>
                                        </p:tav>
                                        <p:tav tm="100000">
                                          <p:val>
                                            <p:strVal val="#ppt_x"/>
                                          </p:val>
                                        </p:tav>
                                      </p:tavLst>
                                    </p:anim>
                                    <p:anim calcmode="lin" valueType="num">
                                      <p:cBhvr additive="base">
                                        <p:cTn id="78" dur="500" fill="hold"/>
                                        <p:tgtEl>
                                          <p:spTgt spid="145435"/>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145452"/>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14543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4543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45437"/>
                                        </p:tgtEl>
                                        <p:attrNameLst>
                                          <p:attrName>style.visibility</p:attrName>
                                        </p:attrNameLst>
                                      </p:cBhvr>
                                      <p:to>
                                        <p:strVal val="visible"/>
                                      </p:to>
                                    </p:set>
                                    <p:anim calcmode="lin" valueType="num">
                                      <p:cBhvr additive="base">
                                        <p:cTn id="91" dur="500" fill="hold"/>
                                        <p:tgtEl>
                                          <p:spTgt spid="145437"/>
                                        </p:tgtEl>
                                        <p:attrNameLst>
                                          <p:attrName>ppt_x</p:attrName>
                                        </p:attrNameLst>
                                      </p:cBhvr>
                                      <p:tavLst>
                                        <p:tav tm="0">
                                          <p:val>
                                            <p:strVal val="1+#ppt_w/2"/>
                                          </p:val>
                                        </p:tav>
                                        <p:tav tm="100000">
                                          <p:val>
                                            <p:strVal val="#ppt_x"/>
                                          </p:val>
                                        </p:tav>
                                      </p:tavLst>
                                    </p:anim>
                                    <p:anim calcmode="lin" valueType="num">
                                      <p:cBhvr additive="base">
                                        <p:cTn id="92" dur="500" fill="hold"/>
                                        <p:tgtEl>
                                          <p:spTgt spid="145437"/>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45426"/>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145437"/>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145456"/>
                                        </p:tgtEl>
                                        <p:attrNameLst>
                                          <p:attrName>style.visibility</p:attrName>
                                        </p:attrNameLst>
                                      </p:cBhvr>
                                      <p:to>
                                        <p:strVal val="visible"/>
                                      </p:to>
                                    </p:set>
                                    <p:anim calcmode="lin" valueType="num">
                                      <p:cBhvr additive="base">
                                        <p:cTn id="103" dur="500" fill="hold"/>
                                        <p:tgtEl>
                                          <p:spTgt spid="145456"/>
                                        </p:tgtEl>
                                        <p:attrNameLst>
                                          <p:attrName>ppt_x</p:attrName>
                                        </p:attrNameLst>
                                      </p:cBhvr>
                                      <p:tavLst>
                                        <p:tav tm="0">
                                          <p:val>
                                            <p:strVal val="1+#ppt_w/2"/>
                                          </p:val>
                                        </p:tav>
                                        <p:tav tm="100000">
                                          <p:val>
                                            <p:strVal val="#ppt_x"/>
                                          </p:val>
                                        </p:tav>
                                      </p:tavLst>
                                    </p:anim>
                                    <p:anim calcmode="lin" valueType="num">
                                      <p:cBhvr additive="base">
                                        <p:cTn id="104" dur="500" fill="hold"/>
                                        <p:tgtEl>
                                          <p:spTgt spid="145456"/>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145457"/>
                                        </p:tgtEl>
                                        <p:attrNameLst>
                                          <p:attrName>style.visibility</p:attrName>
                                        </p:attrNameLst>
                                      </p:cBhvr>
                                      <p:to>
                                        <p:strVal val="visible"/>
                                      </p:to>
                                    </p:set>
                                    <p:anim calcmode="lin" valueType="num">
                                      <p:cBhvr additive="base">
                                        <p:cTn id="109" dur="500" fill="hold"/>
                                        <p:tgtEl>
                                          <p:spTgt spid="145457"/>
                                        </p:tgtEl>
                                        <p:attrNameLst>
                                          <p:attrName>ppt_x</p:attrName>
                                        </p:attrNameLst>
                                      </p:cBhvr>
                                      <p:tavLst>
                                        <p:tav tm="0">
                                          <p:val>
                                            <p:strVal val="1+#ppt_w/2"/>
                                          </p:val>
                                        </p:tav>
                                        <p:tav tm="100000">
                                          <p:val>
                                            <p:strVal val="#ppt_x"/>
                                          </p:val>
                                        </p:tav>
                                      </p:tavLst>
                                    </p:anim>
                                    <p:anim calcmode="lin" valueType="num">
                                      <p:cBhvr additive="base">
                                        <p:cTn id="110" dur="500" fill="hold"/>
                                        <p:tgtEl>
                                          <p:spTgt spid="145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6" grpId="0"/>
      <p:bldP spid="145427" grpId="0"/>
      <p:bldP spid="145427" grpId="1"/>
      <p:bldP spid="145428" grpId="0"/>
      <p:bldP spid="145428" grpId="1"/>
      <p:bldP spid="145429" grpId="0"/>
      <p:bldP spid="145429" grpId="1"/>
      <p:bldP spid="145431" grpId="0"/>
      <p:bldP spid="145431" grpId="1"/>
      <p:bldP spid="145432" grpId="0"/>
      <p:bldP spid="145432" grpId="1"/>
      <p:bldP spid="145434" grpId="0"/>
      <p:bldP spid="145434" grpId="1"/>
      <p:bldP spid="145435" grpId="0"/>
      <p:bldP spid="145435" grpId="1"/>
      <p:bldP spid="145436" grpId="0"/>
      <p:bldP spid="145436" grpId="1"/>
      <p:bldP spid="145437" grpId="0"/>
      <p:bldP spid="145437" grpId="1"/>
      <p:bldP spid="145456" grpId="0"/>
      <p:bldP spid="1454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01F83-243B-E049-96C6-175C1D112443}"/>
              </a:ext>
            </a:extLst>
          </p:cNvPr>
          <p:cNvSpPr>
            <a:spLocks noGrp="1"/>
          </p:cNvSpPr>
          <p:nvPr>
            <p:ph type="title"/>
          </p:nvPr>
        </p:nvSpPr>
        <p:spPr/>
        <p:txBody>
          <a:bodyPr>
            <a:normAutofit/>
          </a:bodyPr>
          <a:lstStyle/>
          <a:p>
            <a:r>
              <a:rPr lang="en-US" sz="4000" dirty="0">
                <a:latin typeface="+mn-lt"/>
              </a:rPr>
              <a:t>Producing electrons from sunlight</a:t>
            </a:r>
          </a:p>
        </p:txBody>
      </p:sp>
      <p:sp>
        <p:nvSpPr>
          <p:cNvPr id="26625" name="Rectangle 2">
            <a:extLst>
              <a:ext uri="{FF2B5EF4-FFF2-40B4-BE49-F238E27FC236}">
                <a16:creationId xmlns:a16="http://schemas.microsoft.com/office/drawing/2014/main" id="{B117B4A8-9DAB-CB43-BFBF-016CCD38F6F2}"/>
              </a:ext>
            </a:extLst>
          </p:cNvPr>
          <p:cNvSpPr>
            <a:spLocks noGrp="1" noChangeArrowheads="1"/>
          </p:cNvSpPr>
          <p:nvPr>
            <p:ph type="body" idx="4294967295"/>
          </p:nvPr>
        </p:nvSpPr>
        <p:spPr>
          <a:xfrm>
            <a:off x="631558" y="1952296"/>
            <a:ext cx="1828800" cy="827088"/>
          </a:xfrm>
        </p:spPr>
        <p:txBody>
          <a:bodyPr>
            <a:noAutofit/>
          </a:bodyPr>
          <a:lstStyle/>
          <a:p>
            <a:pPr algn="ctr" eaLnBrk="1" hangingPunct="1">
              <a:lnSpc>
                <a:spcPct val="90000"/>
              </a:lnSpc>
              <a:buFontTx/>
              <a:buNone/>
            </a:pPr>
            <a:r>
              <a:rPr lang="en-US" altLang="en-US" sz="2400" b="1" dirty="0"/>
              <a:t>Practicality</a:t>
            </a:r>
          </a:p>
          <a:p>
            <a:pPr algn="ctr" eaLnBrk="1" hangingPunct="1">
              <a:lnSpc>
                <a:spcPct val="90000"/>
              </a:lnSpc>
              <a:buFontTx/>
              <a:buNone/>
            </a:pPr>
            <a:r>
              <a:rPr lang="en-US" altLang="en-US" sz="2400" dirty="0"/>
              <a:t>(electrons/$)</a:t>
            </a:r>
          </a:p>
        </p:txBody>
      </p:sp>
      <p:sp>
        <p:nvSpPr>
          <p:cNvPr id="147459" name="Rectangle 3">
            <a:extLst>
              <a:ext uri="{FF2B5EF4-FFF2-40B4-BE49-F238E27FC236}">
                <a16:creationId xmlns:a16="http://schemas.microsoft.com/office/drawing/2014/main" id="{8734B3F1-344D-B04A-B1C6-3FD3B045D7CF}"/>
              </a:ext>
            </a:extLst>
          </p:cNvPr>
          <p:cNvSpPr>
            <a:spLocks noChangeArrowheads="1"/>
          </p:cNvSpPr>
          <p:nvPr/>
        </p:nvSpPr>
        <p:spPr bwMode="auto">
          <a:xfrm>
            <a:off x="4716028" y="2237915"/>
            <a:ext cx="44363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latin typeface="+mn-lt"/>
              </a:rPr>
              <a:t>Manufacturing costs</a:t>
            </a:r>
            <a:r>
              <a:rPr lang="en-US" altLang="en-US" sz="2400" dirty="0">
                <a:latin typeface="+mn-lt"/>
              </a:rPr>
              <a:t> ($/unit area)</a:t>
            </a:r>
          </a:p>
        </p:txBody>
      </p:sp>
      <p:sp>
        <p:nvSpPr>
          <p:cNvPr id="147460" name="Rectangle 4">
            <a:extLst>
              <a:ext uri="{FF2B5EF4-FFF2-40B4-BE49-F238E27FC236}">
                <a16:creationId xmlns:a16="http://schemas.microsoft.com/office/drawing/2014/main" id="{85107A30-27DD-6846-A9EF-FFB1084B5C1F}"/>
              </a:ext>
            </a:extLst>
          </p:cNvPr>
          <p:cNvSpPr>
            <a:spLocks noChangeArrowheads="1"/>
          </p:cNvSpPr>
          <p:nvPr/>
        </p:nvSpPr>
        <p:spPr bwMode="auto">
          <a:xfrm>
            <a:off x="7203086" y="1773345"/>
            <a:ext cx="44363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n-lt"/>
              </a:rPr>
              <a:t>(</a:t>
            </a:r>
            <a:r>
              <a:rPr lang="en-US" altLang="en-US" sz="2400" b="1" dirty="0">
                <a:latin typeface="+mn-lt"/>
              </a:rPr>
              <a:t>Efficiency</a:t>
            </a:r>
            <a:r>
              <a:rPr lang="en-US" altLang="en-US" sz="2400" dirty="0">
                <a:latin typeface="+mn-lt"/>
              </a:rPr>
              <a:t> (electrons/photons))</a:t>
            </a:r>
          </a:p>
        </p:txBody>
      </p:sp>
      <p:sp>
        <p:nvSpPr>
          <p:cNvPr id="26628" name="Rectangle 5">
            <a:extLst>
              <a:ext uri="{FF2B5EF4-FFF2-40B4-BE49-F238E27FC236}">
                <a16:creationId xmlns:a16="http://schemas.microsoft.com/office/drawing/2014/main" id="{B20E9EA2-7651-3C4B-A7D0-E5182360DF3A}"/>
              </a:ext>
            </a:extLst>
          </p:cNvPr>
          <p:cNvSpPr>
            <a:spLocks noChangeArrowheads="1"/>
          </p:cNvSpPr>
          <p:nvPr/>
        </p:nvSpPr>
        <p:spPr bwMode="auto">
          <a:xfrm>
            <a:off x="6980732" y="1847911"/>
            <a:ext cx="27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a:t>
            </a:r>
          </a:p>
        </p:txBody>
      </p:sp>
      <p:sp>
        <p:nvSpPr>
          <p:cNvPr id="26629" name="Rectangle 6">
            <a:extLst>
              <a:ext uri="{FF2B5EF4-FFF2-40B4-BE49-F238E27FC236}">
                <a16:creationId xmlns:a16="http://schemas.microsoft.com/office/drawing/2014/main" id="{DC835D1D-6AD1-F54F-80BB-354FE7DC109C}"/>
              </a:ext>
            </a:extLst>
          </p:cNvPr>
          <p:cNvSpPr>
            <a:spLocks noChangeArrowheads="1"/>
          </p:cNvSpPr>
          <p:nvPr/>
        </p:nvSpPr>
        <p:spPr bwMode="auto">
          <a:xfrm>
            <a:off x="2646918" y="1816747"/>
            <a:ext cx="451588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400" dirty="0">
                <a:latin typeface="+mn-lt"/>
              </a:rPr>
              <a:t>(</a:t>
            </a:r>
            <a:r>
              <a:rPr lang="en-US" altLang="en-US" sz="2400" b="1" dirty="0">
                <a:latin typeface="+mn-lt"/>
              </a:rPr>
              <a:t>Solar output</a:t>
            </a:r>
            <a:r>
              <a:rPr lang="en-US" altLang="en-US" sz="2400" dirty="0">
                <a:latin typeface="+mn-lt"/>
              </a:rPr>
              <a:t> (photons/unit area))</a:t>
            </a:r>
          </a:p>
        </p:txBody>
      </p:sp>
      <p:sp>
        <p:nvSpPr>
          <p:cNvPr id="26630" name="Rectangle 7">
            <a:extLst>
              <a:ext uri="{FF2B5EF4-FFF2-40B4-BE49-F238E27FC236}">
                <a16:creationId xmlns:a16="http://schemas.microsoft.com/office/drawing/2014/main" id="{14DE4061-EDA3-2A40-A6AB-665C40318D0F}"/>
              </a:ext>
            </a:extLst>
          </p:cNvPr>
          <p:cNvSpPr>
            <a:spLocks noChangeArrowheads="1"/>
          </p:cNvSpPr>
          <p:nvPr/>
        </p:nvSpPr>
        <p:spPr bwMode="auto">
          <a:xfrm>
            <a:off x="2289132" y="2029113"/>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a:t>
            </a:r>
          </a:p>
        </p:txBody>
      </p:sp>
      <p:sp>
        <p:nvSpPr>
          <p:cNvPr id="26631" name="Line 8">
            <a:extLst>
              <a:ext uri="{FF2B5EF4-FFF2-40B4-BE49-F238E27FC236}">
                <a16:creationId xmlns:a16="http://schemas.microsoft.com/office/drawing/2014/main" id="{EAE264EB-B77B-8D44-8260-0713C8DFE76B}"/>
              </a:ext>
            </a:extLst>
          </p:cNvPr>
          <p:cNvSpPr>
            <a:spLocks noChangeShapeType="1"/>
          </p:cNvSpPr>
          <p:nvPr/>
        </p:nvSpPr>
        <p:spPr bwMode="auto">
          <a:xfrm>
            <a:off x="3276600" y="2227726"/>
            <a:ext cx="586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47465" name="AutoShape 9">
            <a:extLst>
              <a:ext uri="{FF2B5EF4-FFF2-40B4-BE49-F238E27FC236}">
                <a16:creationId xmlns:a16="http://schemas.microsoft.com/office/drawing/2014/main" id="{318FBB3B-F48C-4349-9F6E-191EE19F1A16}"/>
              </a:ext>
            </a:extLst>
          </p:cNvPr>
          <p:cNvSpPr>
            <a:spLocks noChangeArrowheads="1"/>
          </p:cNvSpPr>
          <p:nvPr/>
        </p:nvSpPr>
        <p:spPr bwMode="auto">
          <a:xfrm>
            <a:off x="2895600" y="3590363"/>
            <a:ext cx="1828800" cy="1752600"/>
          </a:xfrm>
          <a:prstGeom prst="sun">
            <a:avLst>
              <a:gd name="adj" fmla="val 25000"/>
            </a:avLst>
          </a:prstGeom>
          <a:solidFill>
            <a:srgbClr val="FF99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7466" name="Line 10">
            <a:extLst>
              <a:ext uri="{FF2B5EF4-FFF2-40B4-BE49-F238E27FC236}">
                <a16:creationId xmlns:a16="http://schemas.microsoft.com/office/drawing/2014/main" id="{5925D648-49EB-2643-AA33-38CF7A027117}"/>
              </a:ext>
            </a:extLst>
          </p:cNvPr>
          <p:cNvSpPr>
            <a:spLocks noChangeShapeType="1"/>
          </p:cNvSpPr>
          <p:nvPr/>
        </p:nvSpPr>
        <p:spPr bwMode="auto">
          <a:xfrm>
            <a:off x="5181600" y="3971363"/>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7" name="Line 11">
            <a:extLst>
              <a:ext uri="{FF2B5EF4-FFF2-40B4-BE49-F238E27FC236}">
                <a16:creationId xmlns:a16="http://schemas.microsoft.com/office/drawing/2014/main" id="{8BD32329-BC6F-2543-8681-F837EAD69643}"/>
              </a:ext>
            </a:extLst>
          </p:cNvPr>
          <p:cNvSpPr>
            <a:spLocks noChangeShapeType="1"/>
          </p:cNvSpPr>
          <p:nvPr/>
        </p:nvSpPr>
        <p:spPr bwMode="auto">
          <a:xfrm>
            <a:off x="5257800" y="4276163"/>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8" name="Line 12">
            <a:extLst>
              <a:ext uri="{FF2B5EF4-FFF2-40B4-BE49-F238E27FC236}">
                <a16:creationId xmlns:a16="http://schemas.microsoft.com/office/drawing/2014/main" id="{1829DE81-825A-854B-BE62-B0E1AB5043A8}"/>
              </a:ext>
            </a:extLst>
          </p:cNvPr>
          <p:cNvSpPr>
            <a:spLocks noChangeShapeType="1"/>
          </p:cNvSpPr>
          <p:nvPr/>
        </p:nvSpPr>
        <p:spPr bwMode="auto">
          <a:xfrm>
            <a:off x="5257800" y="4428563"/>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9" name="Line 13">
            <a:extLst>
              <a:ext uri="{FF2B5EF4-FFF2-40B4-BE49-F238E27FC236}">
                <a16:creationId xmlns:a16="http://schemas.microsoft.com/office/drawing/2014/main" id="{10424821-2411-E841-881A-5F17DEECA4BB}"/>
              </a:ext>
            </a:extLst>
          </p:cNvPr>
          <p:cNvSpPr>
            <a:spLocks noChangeShapeType="1"/>
          </p:cNvSpPr>
          <p:nvPr/>
        </p:nvSpPr>
        <p:spPr bwMode="auto">
          <a:xfrm>
            <a:off x="5181600" y="4657163"/>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0" name="Line 14">
            <a:extLst>
              <a:ext uri="{FF2B5EF4-FFF2-40B4-BE49-F238E27FC236}">
                <a16:creationId xmlns:a16="http://schemas.microsoft.com/office/drawing/2014/main" id="{02FA5236-F8F6-FD45-A70F-4A4A5270221B}"/>
              </a:ext>
            </a:extLst>
          </p:cNvPr>
          <p:cNvSpPr>
            <a:spLocks noChangeShapeType="1"/>
          </p:cNvSpPr>
          <p:nvPr/>
        </p:nvSpPr>
        <p:spPr bwMode="auto">
          <a:xfrm>
            <a:off x="5257800" y="4961963"/>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1" name="Line 15">
            <a:extLst>
              <a:ext uri="{FF2B5EF4-FFF2-40B4-BE49-F238E27FC236}">
                <a16:creationId xmlns:a16="http://schemas.microsoft.com/office/drawing/2014/main" id="{E0C01F39-EB15-CF42-8601-D3A50B5027F9}"/>
              </a:ext>
            </a:extLst>
          </p:cNvPr>
          <p:cNvSpPr>
            <a:spLocks noChangeShapeType="1"/>
          </p:cNvSpPr>
          <p:nvPr/>
        </p:nvSpPr>
        <p:spPr bwMode="auto">
          <a:xfrm>
            <a:off x="5105400" y="4809563"/>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2" name="Line 16">
            <a:extLst>
              <a:ext uri="{FF2B5EF4-FFF2-40B4-BE49-F238E27FC236}">
                <a16:creationId xmlns:a16="http://schemas.microsoft.com/office/drawing/2014/main" id="{B436A007-7B2C-774F-AD08-26F181C8223D}"/>
              </a:ext>
            </a:extLst>
          </p:cNvPr>
          <p:cNvSpPr>
            <a:spLocks noChangeShapeType="1"/>
          </p:cNvSpPr>
          <p:nvPr/>
        </p:nvSpPr>
        <p:spPr bwMode="auto">
          <a:xfrm>
            <a:off x="5334000" y="4123763"/>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3" name="Line 17">
            <a:extLst>
              <a:ext uri="{FF2B5EF4-FFF2-40B4-BE49-F238E27FC236}">
                <a16:creationId xmlns:a16="http://schemas.microsoft.com/office/drawing/2014/main" id="{734FED2C-2FCC-FE4F-87FC-D9823145981C}"/>
              </a:ext>
            </a:extLst>
          </p:cNvPr>
          <p:cNvSpPr>
            <a:spLocks noChangeShapeType="1"/>
          </p:cNvSpPr>
          <p:nvPr/>
        </p:nvSpPr>
        <p:spPr bwMode="auto">
          <a:xfrm>
            <a:off x="5410200" y="4504763"/>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4" name="Line 18">
            <a:extLst>
              <a:ext uri="{FF2B5EF4-FFF2-40B4-BE49-F238E27FC236}">
                <a16:creationId xmlns:a16="http://schemas.microsoft.com/office/drawing/2014/main" id="{0E765850-8B4B-F942-9CF4-D92A11845E2D}"/>
              </a:ext>
            </a:extLst>
          </p:cNvPr>
          <p:cNvSpPr>
            <a:spLocks noChangeShapeType="1"/>
          </p:cNvSpPr>
          <p:nvPr/>
        </p:nvSpPr>
        <p:spPr bwMode="auto">
          <a:xfrm>
            <a:off x="5029200" y="5114363"/>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5" name="Rectangle 19">
            <a:extLst>
              <a:ext uri="{FF2B5EF4-FFF2-40B4-BE49-F238E27FC236}">
                <a16:creationId xmlns:a16="http://schemas.microsoft.com/office/drawing/2014/main" id="{8CDFDE69-F402-C640-B028-2ACE1A7FF1E4}"/>
              </a:ext>
            </a:extLst>
          </p:cNvPr>
          <p:cNvSpPr>
            <a:spLocks noChangeArrowheads="1"/>
          </p:cNvSpPr>
          <p:nvPr/>
        </p:nvSpPr>
        <p:spPr bwMode="auto">
          <a:xfrm>
            <a:off x="6629400" y="3818963"/>
            <a:ext cx="609600" cy="1371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7476" name="Line 20">
            <a:extLst>
              <a:ext uri="{FF2B5EF4-FFF2-40B4-BE49-F238E27FC236}">
                <a16:creationId xmlns:a16="http://schemas.microsoft.com/office/drawing/2014/main" id="{46356FB9-83FB-1542-A86D-95C2B535EFA2}"/>
              </a:ext>
            </a:extLst>
          </p:cNvPr>
          <p:cNvSpPr>
            <a:spLocks noChangeShapeType="1"/>
          </p:cNvSpPr>
          <p:nvPr/>
        </p:nvSpPr>
        <p:spPr bwMode="auto">
          <a:xfrm>
            <a:off x="7620000" y="3971363"/>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7" name="Line 21">
            <a:extLst>
              <a:ext uri="{FF2B5EF4-FFF2-40B4-BE49-F238E27FC236}">
                <a16:creationId xmlns:a16="http://schemas.microsoft.com/office/drawing/2014/main" id="{246A4BC4-A4B9-F24C-8CC9-A10BF349FEA4}"/>
              </a:ext>
            </a:extLst>
          </p:cNvPr>
          <p:cNvSpPr>
            <a:spLocks noChangeShapeType="1"/>
          </p:cNvSpPr>
          <p:nvPr/>
        </p:nvSpPr>
        <p:spPr bwMode="auto">
          <a:xfrm>
            <a:off x="7696200" y="4580963"/>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78" name="Line 22">
            <a:extLst>
              <a:ext uri="{FF2B5EF4-FFF2-40B4-BE49-F238E27FC236}">
                <a16:creationId xmlns:a16="http://schemas.microsoft.com/office/drawing/2014/main" id="{381AF1E1-C0F0-F842-ACE4-89E12C5D89E6}"/>
              </a:ext>
            </a:extLst>
          </p:cNvPr>
          <p:cNvSpPr>
            <a:spLocks noChangeShapeType="1"/>
          </p:cNvSpPr>
          <p:nvPr/>
        </p:nvSpPr>
        <p:spPr bwMode="auto">
          <a:xfrm>
            <a:off x="7696200" y="5038163"/>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7479" name="Picture 23" descr="j0091299">
            <a:extLst>
              <a:ext uri="{FF2B5EF4-FFF2-40B4-BE49-F238E27FC236}">
                <a16:creationId xmlns:a16="http://schemas.microsoft.com/office/drawing/2014/main" id="{2890D12E-9213-F74C-95B6-18E3C97CEB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63000" y="4047563"/>
            <a:ext cx="21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80" name="Line 24">
            <a:extLst>
              <a:ext uri="{FF2B5EF4-FFF2-40B4-BE49-F238E27FC236}">
                <a16:creationId xmlns:a16="http://schemas.microsoft.com/office/drawing/2014/main" id="{BB39F3EB-BEC1-0246-BC1E-4AA64AF660C1}"/>
              </a:ext>
            </a:extLst>
          </p:cNvPr>
          <p:cNvSpPr>
            <a:spLocks noChangeShapeType="1"/>
          </p:cNvSpPr>
          <p:nvPr/>
        </p:nvSpPr>
        <p:spPr bwMode="auto">
          <a:xfrm>
            <a:off x="7696200" y="4276163"/>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1" name="Line 25">
            <a:extLst>
              <a:ext uri="{FF2B5EF4-FFF2-40B4-BE49-F238E27FC236}">
                <a16:creationId xmlns:a16="http://schemas.microsoft.com/office/drawing/2014/main" id="{E877514B-0D10-8144-8741-7D543AD2FC7E}"/>
              </a:ext>
            </a:extLst>
          </p:cNvPr>
          <p:cNvSpPr>
            <a:spLocks noChangeShapeType="1"/>
          </p:cNvSpPr>
          <p:nvPr/>
        </p:nvSpPr>
        <p:spPr bwMode="auto">
          <a:xfrm>
            <a:off x="7696200" y="4123763"/>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2" name="Line 26">
            <a:extLst>
              <a:ext uri="{FF2B5EF4-FFF2-40B4-BE49-F238E27FC236}">
                <a16:creationId xmlns:a16="http://schemas.microsoft.com/office/drawing/2014/main" id="{FCAC7904-8EC8-904A-A58C-CD4F12A771FA}"/>
              </a:ext>
            </a:extLst>
          </p:cNvPr>
          <p:cNvSpPr>
            <a:spLocks noChangeShapeType="1"/>
          </p:cNvSpPr>
          <p:nvPr/>
        </p:nvSpPr>
        <p:spPr bwMode="auto">
          <a:xfrm>
            <a:off x="7620000" y="4428563"/>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3" name="Line 27">
            <a:extLst>
              <a:ext uri="{FF2B5EF4-FFF2-40B4-BE49-F238E27FC236}">
                <a16:creationId xmlns:a16="http://schemas.microsoft.com/office/drawing/2014/main" id="{D431A1DF-E6C4-5245-8E48-4305EF43D933}"/>
              </a:ext>
            </a:extLst>
          </p:cNvPr>
          <p:cNvSpPr>
            <a:spLocks noChangeShapeType="1"/>
          </p:cNvSpPr>
          <p:nvPr/>
        </p:nvSpPr>
        <p:spPr bwMode="auto">
          <a:xfrm>
            <a:off x="7772400" y="4733363"/>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4" name="Line 28">
            <a:extLst>
              <a:ext uri="{FF2B5EF4-FFF2-40B4-BE49-F238E27FC236}">
                <a16:creationId xmlns:a16="http://schemas.microsoft.com/office/drawing/2014/main" id="{21A29557-275F-964B-8E14-EB97520DAED3}"/>
              </a:ext>
            </a:extLst>
          </p:cNvPr>
          <p:cNvSpPr>
            <a:spLocks noChangeShapeType="1"/>
          </p:cNvSpPr>
          <p:nvPr/>
        </p:nvSpPr>
        <p:spPr bwMode="auto">
          <a:xfrm>
            <a:off x="7696200" y="4885763"/>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5" name="Line 29">
            <a:extLst>
              <a:ext uri="{FF2B5EF4-FFF2-40B4-BE49-F238E27FC236}">
                <a16:creationId xmlns:a16="http://schemas.microsoft.com/office/drawing/2014/main" id="{4BE8E01D-8DF3-9045-BCFA-8309E6363D77}"/>
              </a:ext>
            </a:extLst>
          </p:cNvPr>
          <p:cNvSpPr>
            <a:spLocks noChangeShapeType="1"/>
          </p:cNvSpPr>
          <p:nvPr/>
        </p:nvSpPr>
        <p:spPr bwMode="auto">
          <a:xfrm>
            <a:off x="5105400" y="3742763"/>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6" name="Line 30">
            <a:extLst>
              <a:ext uri="{FF2B5EF4-FFF2-40B4-BE49-F238E27FC236}">
                <a16:creationId xmlns:a16="http://schemas.microsoft.com/office/drawing/2014/main" id="{DC3C3C5D-5DB7-2C44-9EFF-BC72510362AB}"/>
              </a:ext>
            </a:extLst>
          </p:cNvPr>
          <p:cNvSpPr>
            <a:spLocks noChangeShapeType="1"/>
          </p:cNvSpPr>
          <p:nvPr/>
        </p:nvSpPr>
        <p:spPr bwMode="auto">
          <a:xfrm>
            <a:off x="4953000" y="5266763"/>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7" name="Line 31">
            <a:extLst>
              <a:ext uri="{FF2B5EF4-FFF2-40B4-BE49-F238E27FC236}">
                <a16:creationId xmlns:a16="http://schemas.microsoft.com/office/drawing/2014/main" id="{21935487-598A-AC42-94D9-8D0840CA8FCC}"/>
              </a:ext>
            </a:extLst>
          </p:cNvPr>
          <p:cNvSpPr>
            <a:spLocks noChangeShapeType="1"/>
          </p:cNvSpPr>
          <p:nvPr/>
        </p:nvSpPr>
        <p:spPr bwMode="auto">
          <a:xfrm>
            <a:off x="7620000" y="3666563"/>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88" name="Line 32">
            <a:extLst>
              <a:ext uri="{FF2B5EF4-FFF2-40B4-BE49-F238E27FC236}">
                <a16:creationId xmlns:a16="http://schemas.microsoft.com/office/drawing/2014/main" id="{8F424094-5B92-274B-BE73-D9A1753180CC}"/>
              </a:ext>
            </a:extLst>
          </p:cNvPr>
          <p:cNvSpPr>
            <a:spLocks noChangeShapeType="1"/>
          </p:cNvSpPr>
          <p:nvPr/>
        </p:nvSpPr>
        <p:spPr bwMode="auto">
          <a:xfrm>
            <a:off x="7696200" y="5266763"/>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Box 33">
            <a:extLst>
              <a:ext uri="{FF2B5EF4-FFF2-40B4-BE49-F238E27FC236}">
                <a16:creationId xmlns:a16="http://schemas.microsoft.com/office/drawing/2014/main" id="{3EA916D8-8EF2-8942-8FB6-1FEB79E6994D}"/>
              </a:ext>
            </a:extLst>
          </p:cNvPr>
          <p:cNvSpPr txBox="1"/>
          <p:nvPr/>
        </p:nvSpPr>
        <p:spPr>
          <a:xfrm>
            <a:off x="9152371" y="6405876"/>
            <a:ext cx="2752998" cy="276999"/>
          </a:xfrm>
          <a:prstGeom prst="rect">
            <a:avLst/>
          </a:prstGeom>
          <a:noFill/>
        </p:spPr>
        <p:txBody>
          <a:bodyPr wrap="none" rtlCol="0">
            <a:spAutoFit/>
          </a:bodyPr>
          <a:lstStyle/>
          <a:p>
            <a:r>
              <a:rPr lang="en-US" sz="1200" dirty="0">
                <a:solidFill>
                  <a:schemeClr val="bg1">
                    <a:lumMod val="50000"/>
                  </a:schemeClr>
                </a:solidFill>
              </a:rPr>
              <a:t>Slide credit: Amy Cannon, Beyond Benign</a:t>
            </a:r>
          </a:p>
        </p:txBody>
      </p:sp>
    </p:spTree>
    <p:extLst>
      <p:ext uri="{BB962C8B-B14F-4D97-AF65-F5344CB8AC3E}">
        <p14:creationId xmlns:p14="http://schemas.microsoft.com/office/powerpoint/2010/main" val="40149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nodeType="clickEffect">
                                  <p:stCondLst>
                                    <p:cond delay="0"/>
                                  </p:stCondLst>
                                  <p:childTnLst>
                                    <p:set>
                                      <p:cBhvr>
                                        <p:cTn id="10" dur="1" fill="hold">
                                          <p:stCondLst>
                                            <p:cond delay="0"/>
                                          </p:stCondLst>
                                        </p:cTn>
                                        <p:tgtEl>
                                          <p:spTgt spid="147466"/>
                                        </p:tgtEl>
                                        <p:attrNameLst>
                                          <p:attrName>style.visibility</p:attrName>
                                        </p:attrNameLst>
                                      </p:cBhvr>
                                      <p:to>
                                        <p:strVal val="visible"/>
                                      </p:to>
                                    </p:set>
                                    <p:animEffect transition="in" filter="strips(downRight)">
                                      <p:cBhvr>
                                        <p:cTn id="11" dur="500"/>
                                        <p:tgtEl>
                                          <p:spTgt spid="147466"/>
                                        </p:tgtEl>
                                      </p:cBhvr>
                                    </p:animEffect>
                                  </p:childTnLst>
                                </p:cTn>
                              </p:par>
                            </p:childTnLst>
                          </p:cTn>
                        </p:par>
                        <p:par>
                          <p:cTn id="12" fill="hold" nodeType="afterGroup">
                            <p:stCondLst>
                              <p:cond delay="500"/>
                            </p:stCondLst>
                            <p:childTnLst>
                              <p:par>
                                <p:cTn id="13" presetID="18" presetClass="entr" presetSubtype="6" fill="hold" nodeType="afterEffect">
                                  <p:stCondLst>
                                    <p:cond delay="0"/>
                                  </p:stCondLst>
                                  <p:childTnLst>
                                    <p:set>
                                      <p:cBhvr>
                                        <p:cTn id="14" dur="1" fill="hold">
                                          <p:stCondLst>
                                            <p:cond delay="0"/>
                                          </p:stCondLst>
                                        </p:cTn>
                                        <p:tgtEl>
                                          <p:spTgt spid="147473"/>
                                        </p:tgtEl>
                                        <p:attrNameLst>
                                          <p:attrName>style.visibility</p:attrName>
                                        </p:attrNameLst>
                                      </p:cBhvr>
                                      <p:to>
                                        <p:strVal val="visible"/>
                                      </p:to>
                                    </p:set>
                                    <p:animEffect transition="in" filter="strips(downRight)">
                                      <p:cBhvr>
                                        <p:cTn id="15" dur="500"/>
                                        <p:tgtEl>
                                          <p:spTgt spid="147473"/>
                                        </p:tgtEl>
                                      </p:cBhvr>
                                    </p:animEffect>
                                  </p:childTnLst>
                                </p:cTn>
                              </p:par>
                            </p:childTnLst>
                          </p:cTn>
                        </p:par>
                        <p:par>
                          <p:cTn id="16" fill="hold" nodeType="afterGroup">
                            <p:stCondLst>
                              <p:cond delay="1000"/>
                            </p:stCondLst>
                            <p:childTnLst>
                              <p:par>
                                <p:cTn id="17" presetID="18" presetClass="entr" presetSubtype="6" fill="hold" nodeType="afterEffect">
                                  <p:stCondLst>
                                    <p:cond delay="0"/>
                                  </p:stCondLst>
                                  <p:childTnLst>
                                    <p:set>
                                      <p:cBhvr>
                                        <p:cTn id="18" dur="1" fill="hold">
                                          <p:stCondLst>
                                            <p:cond delay="0"/>
                                          </p:stCondLst>
                                        </p:cTn>
                                        <p:tgtEl>
                                          <p:spTgt spid="147472"/>
                                        </p:tgtEl>
                                        <p:attrNameLst>
                                          <p:attrName>style.visibility</p:attrName>
                                        </p:attrNameLst>
                                      </p:cBhvr>
                                      <p:to>
                                        <p:strVal val="visible"/>
                                      </p:to>
                                    </p:set>
                                    <p:animEffect transition="in" filter="strips(downRight)">
                                      <p:cBhvr>
                                        <p:cTn id="19" dur="500"/>
                                        <p:tgtEl>
                                          <p:spTgt spid="147472"/>
                                        </p:tgtEl>
                                      </p:cBhvr>
                                    </p:animEffect>
                                  </p:childTnLst>
                                </p:cTn>
                              </p:par>
                            </p:childTnLst>
                          </p:cTn>
                        </p:par>
                        <p:par>
                          <p:cTn id="20" fill="hold" nodeType="afterGroup">
                            <p:stCondLst>
                              <p:cond delay="1500"/>
                            </p:stCondLst>
                            <p:childTnLst>
                              <p:par>
                                <p:cTn id="21" presetID="18" presetClass="entr" presetSubtype="6" fill="hold" nodeType="afterEffect">
                                  <p:stCondLst>
                                    <p:cond delay="0"/>
                                  </p:stCondLst>
                                  <p:childTnLst>
                                    <p:set>
                                      <p:cBhvr>
                                        <p:cTn id="22" dur="1" fill="hold">
                                          <p:stCondLst>
                                            <p:cond delay="0"/>
                                          </p:stCondLst>
                                        </p:cTn>
                                        <p:tgtEl>
                                          <p:spTgt spid="147471"/>
                                        </p:tgtEl>
                                        <p:attrNameLst>
                                          <p:attrName>style.visibility</p:attrName>
                                        </p:attrNameLst>
                                      </p:cBhvr>
                                      <p:to>
                                        <p:strVal val="visible"/>
                                      </p:to>
                                    </p:set>
                                    <p:animEffect transition="in" filter="strips(downRight)">
                                      <p:cBhvr>
                                        <p:cTn id="23" dur="500"/>
                                        <p:tgtEl>
                                          <p:spTgt spid="147471"/>
                                        </p:tgtEl>
                                      </p:cBhvr>
                                    </p:animEffect>
                                  </p:childTnLst>
                                </p:cTn>
                              </p:par>
                            </p:childTnLst>
                          </p:cTn>
                        </p:par>
                        <p:par>
                          <p:cTn id="24" fill="hold" nodeType="afterGroup">
                            <p:stCondLst>
                              <p:cond delay="2000"/>
                            </p:stCondLst>
                            <p:childTnLst>
                              <p:par>
                                <p:cTn id="25" presetID="18" presetClass="entr" presetSubtype="6" fill="hold" nodeType="afterEffect">
                                  <p:stCondLst>
                                    <p:cond delay="0"/>
                                  </p:stCondLst>
                                  <p:childTnLst>
                                    <p:set>
                                      <p:cBhvr>
                                        <p:cTn id="26" dur="1" fill="hold">
                                          <p:stCondLst>
                                            <p:cond delay="0"/>
                                          </p:stCondLst>
                                        </p:cTn>
                                        <p:tgtEl>
                                          <p:spTgt spid="147474"/>
                                        </p:tgtEl>
                                        <p:attrNameLst>
                                          <p:attrName>style.visibility</p:attrName>
                                        </p:attrNameLst>
                                      </p:cBhvr>
                                      <p:to>
                                        <p:strVal val="visible"/>
                                      </p:to>
                                    </p:set>
                                    <p:animEffect transition="in" filter="strips(downRight)">
                                      <p:cBhvr>
                                        <p:cTn id="27" dur="500"/>
                                        <p:tgtEl>
                                          <p:spTgt spid="147474"/>
                                        </p:tgtEl>
                                      </p:cBhvr>
                                    </p:animEffect>
                                  </p:childTnLst>
                                </p:cTn>
                              </p:par>
                            </p:childTnLst>
                          </p:cTn>
                        </p:par>
                        <p:par>
                          <p:cTn id="28" fill="hold" nodeType="afterGroup">
                            <p:stCondLst>
                              <p:cond delay="2500"/>
                            </p:stCondLst>
                            <p:childTnLst>
                              <p:par>
                                <p:cTn id="29" presetID="18" presetClass="entr" presetSubtype="6" fill="hold" nodeType="afterEffect">
                                  <p:stCondLst>
                                    <p:cond delay="0"/>
                                  </p:stCondLst>
                                  <p:childTnLst>
                                    <p:set>
                                      <p:cBhvr>
                                        <p:cTn id="30" dur="1" fill="hold">
                                          <p:stCondLst>
                                            <p:cond delay="0"/>
                                          </p:stCondLst>
                                        </p:cTn>
                                        <p:tgtEl>
                                          <p:spTgt spid="147469"/>
                                        </p:tgtEl>
                                        <p:attrNameLst>
                                          <p:attrName>style.visibility</p:attrName>
                                        </p:attrNameLst>
                                      </p:cBhvr>
                                      <p:to>
                                        <p:strVal val="visible"/>
                                      </p:to>
                                    </p:set>
                                    <p:animEffect transition="in" filter="strips(downRight)">
                                      <p:cBhvr>
                                        <p:cTn id="31" dur="500"/>
                                        <p:tgtEl>
                                          <p:spTgt spid="147469"/>
                                        </p:tgtEl>
                                      </p:cBhvr>
                                    </p:animEffect>
                                  </p:childTnLst>
                                </p:cTn>
                              </p:par>
                            </p:childTnLst>
                          </p:cTn>
                        </p:par>
                        <p:par>
                          <p:cTn id="32" fill="hold" nodeType="afterGroup">
                            <p:stCondLst>
                              <p:cond delay="3000"/>
                            </p:stCondLst>
                            <p:childTnLst>
                              <p:par>
                                <p:cTn id="33" presetID="18" presetClass="entr" presetSubtype="6" fill="hold" nodeType="afterEffect">
                                  <p:stCondLst>
                                    <p:cond delay="0"/>
                                  </p:stCondLst>
                                  <p:childTnLst>
                                    <p:set>
                                      <p:cBhvr>
                                        <p:cTn id="34" dur="1" fill="hold">
                                          <p:stCondLst>
                                            <p:cond delay="0"/>
                                          </p:stCondLst>
                                        </p:cTn>
                                        <p:tgtEl>
                                          <p:spTgt spid="147467"/>
                                        </p:tgtEl>
                                        <p:attrNameLst>
                                          <p:attrName>style.visibility</p:attrName>
                                        </p:attrNameLst>
                                      </p:cBhvr>
                                      <p:to>
                                        <p:strVal val="visible"/>
                                      </p:to>
                                    </p:set>
                                    <p:animEffect transition="in" filter="strips(downRight)">
                                      <p:cBhvr>
                                        <p:cTn id="35" dur="500"/>
                                        <p:tgtEl>
                                          <p:spTgt spid="147467"/>
                                        </p:tgtEl>
                                      </p:cBhvr>
                                    </p:animEffect>
                                  </p:childTnLst>
                                </p:cTn>
                              </p:par>
                            </p:childTnLst>
                          </p:cTn>
                        </p:par>
                        <p:par>
                          <p:cTn id="36" fill="hold" nodeType="afterGroup">
                            <p:stCondLst>
                              <p:cond delay="3500"/>
                            </p:stCondLst>
                            <p:childTnLst>
                              <p:par>
                                <p:cTn id="37" presetID="18" presetClass="entr" presetSubtype="6" fill="hold" nodeType="afterEffect">
                                  <p:stCondLst>
                                    <p:cond delay="0"/>
                                  </p:stCondLst>
                                  <p:childTnLst>
                                    <p:set>
                                      <p:cBhvr>
                                        <p:cTn id="38" dur="1" fill="hold">
                                          <p:stCondLst>
                                            <p:cond delay="0"/>
                                          </p:stCondLst>
                                        </p:cTn>
                                        <p:tgtEl>
                                          <p:spTgt spid="147470"/>
                                        </p:tgtEl>
                                        <p:attrNameLst>
                                          <p:attrName>style.visibility</p:attrName>
                                        </p:attrNameLst>
                                      </p:cBhvr>
                                      <p:to>
                                        <p:strVal val="visible"/>
                                      </p:to>
                                    </p:set>
                                    <p:animEffect transition="in" filter="strips(downRight)">
                                      <p:cBhvr>
                                        <p:cTn id="39" dur="500"/>
                                        <p:tgtEl>
                                          <p:spTgt spid="147470"/>
                                        </p:tgtEl>
                                      </p:cBhvr>
                                    </p:animEffect>
                                  </p:childTnLst>
                                </p:cTn>
                              </p:par>
                            </p:childTnLst>
                          </p:cTn>
                        </p:par>
                        <p:par>
                          <p:cTn id="40" fill="hold" nodeType="afterGroup">
                            <p:stCondLst>
                              <p:cond delay="4000"/>
                            </p:stCondLst>
                            <p:childTnLst>
                              <p:par>
                                <p:cTn id="41" presetID="18" presetClass="entr" presetSubtype="6" fill="hold" nodeType="afterEffect">
                                  <p:stCondLst>
                                    <p:cond delay="0"/>
                                  </p:stCondLst>
                                  <p:childTnLst>
                                    <p:set>
                                      <p:cBhvr>
                                        <p:cTn id="42" dur="1" fill="hold">
                                          <p:stCondLst>
                                            <p:cond delay="0"/>
                                          </p:stCondLst>
                                        </p:cTn>
                                        <p:tgtEl>
                                          <p:spTgt spid="147468"/>
                                        </p:tgtEl>
                                        <p:attrNameLst>
                                          <p:attrName>style.visibility</p:attrName>
                                        </p:attrNameLst>
                                      </p:cBhvr>
                                      <p:to>
                                        <p:strVal val="visible"/>
                                      </p:to>
                                    </p:set>
                                    <p:animEffect transition="in" filter="strips(downRight)">
                                      <p:cBhvr>
                                        <p:cTn id="43" dur="500"/>
                                        <p:tgtEl>
                                          <p:spTgt spid="147468"/>
                                        </p:tgtEl>
                                      </p:cBhvr>
                                    </p:animEffect>
                                  </p:childTnLst>
                                </p:cTn>
                              </p:par>
                            </p:childTnLst>
                          </p:cTn>
                        </p:par>
                        <p:par>
                          <p:cTn id="44" fill="hold" nodeType="afterGroup">
                            <p:stCondLst>
                              <p:cond delay="4500"/>
                            </p:stCondLst>
                            <p:childTnLst>
                              <p:par>
                                <p:cTn id="45" presetID="1" presetClass="entr" presetSubtype="0" fill="hold" nodeType="afterEffect">
                                  <p:stCondLst>
                                    <p:cond delay="0"/>
                                  </p:stCondLst>
                                  <p:childTnLst>
                                    <p:set>
                                      <p:cBhvr>
                                        <p:cTn id="46" dur="1" fill="hold">
                                          <p:stCondLst>
                                            <p:cond delay="0"/>
                                          </p:stCondLst>
                                        </p:cTn>
                                        <p:tgtEl>
                                          <p:spTgt spid="1474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nodeType="clickEffect">
                                  <p:stCondLst>
                                    <p:cond delay="0"/>
                                  </p:stCondLst>
                                  <p:childTnLst>
                                    <p:set>
                                      <p:cBhvr>
                                        <p:cTn id="50" dur="1" fill="hold">
                                          <p:stCondLst>
                                            <p:cond delay="0"/>
                                          </p:stCondLst>
                                        </p:cTn>
                                        <p:tgtEl>
                                          <p:spTgt spid="147476"/>
                                        </p:tgtEl>
                                        <p:attrNameLst>
                                          <p:attrName>style.visibility</p:attrName>
                                        </p:attrNameLst>
                                      </p:cBhvr>
                                      <p:to>
                                        <p:strVal val="visible"/>
                                      </p:to>
                                    </p:set>
                                    <p:animEffect transition="in" filter="strips(downRight)">
                                      <p:cBhvr>
                                        <p:cTn id="51" dur="500"/>
                                        <p:tgtEl>
                                          <p:spTgt spid="147476"/>
                                        </p:tgtEl>
                                      </p:cBhvr>
                                    </p:animEffect>
                                  </p:childTnLst>
                                </p:cTn>
                              </p:par>
                            </p:childTnLst>
                          </p:cTn>
                        </p:par>
                        <p:par>
                          <p:cTn id="52" fill="hold" nodeType="afterGroup">
                            <p:stCondLst>
                              <p:cond delay="500"/>
                            </p:stCondLst>
                            <p:childTnLst>
                              <p:par>
                                <p:cTn id="53" presetID="18" presetClass="entr" presetSubtype="6" fill="hold" nodeType="afterEffect">
                                  <p:stCondLst>
                                    <p:cond delay="0"/>
                                  </p:stCondLst>
                                  <p:childTnLst>
                                    <p:set>
                                      <p:cBhvr>
                                        <p:cTn id="54" dur="1" fill="hold">
                                          <p:stCondLst>
                                            <p:cond delay="0"/>
                                          </p:stCondLst>
                                        </p:cTn>
                                        <p:tgtEl>
                                          <p:spTgt spid="147478"/>
                                        </p:tgtEl>
                                        <p:attrNameLst>
                                          <p:attrName>style.visibility</p:attrName>
                                        </p:attrNameLst>
                                      </p:cBhvr>
                                      <p:to>
                                        <p:strVal val="visible"/>
                                      </p:to>
                                    </p:set>
                                    <p:animEffect transition="in" filter="strips(downRight)">
                                      <p:cBhvr>
                                        <p:cTn id="55" dur="500"/>
                                        <p:tgtEl>
                                          <p:spTgt spid="147478"/>
                                        </p:tgtEl>
                                      </p:cBhvr>
                                    </p:animEffect>
                                  </p:childTnLst>
                                </p:cTn>
                              </p:par>
                            </p:childTnLst>
                          </p:cTn>
                        </p:par>
                        <p:par>
                          <p:cTn id="56" fill="hold" nodeType="afterGroup">
                            <p:stCondLst>
                              <p:cond delay="1000"/>
                            </p:stCondLst>
                            <p:childTnLst>
                              <p:par>
                                <p:cTn id="57" presetID="18" presetClass="entr" presetSubtype="6" fill="hold" nodeType="afterEffect">
                                  <p:stCondLst>
                                    <p:cond delay="0"/>
                                  </p:stCondLst>
                                  <p:childTnLst>
                                    <p:set>
                                      <p:cBhvr>
                                        <p:cTn id="58" dur="1" fill="hold">
                                          <p:stCondLst>
                                            <p:cond delay="0"/>
                                          </p:stCondLst>
                                        </p:cTn>
                                        <p:tgtEl>
                                          <p:spTgt spid="147477"/>
                                        </p:tgtEl>
                                        <p:attrNameLst>
                                          <p:attrName>style.visibility</p:attrName>
                                        </p:attrNameLst>
                                      </p:cBhvr>
                                      <p:to>
                                        <p:strVal val="visible"/>
                                      </p:to>
                                    </p:set>
                                    <p:animEffect transition="in" filter="strips(downRight)">
                                      <p:cBhvr>
                                        <p:cTn id="59" dur="500"/>
                                        <p:tgtEl>
                                          <p:spTgt spid="147477"/>
                                        </p:tgtEl>
                                      </p:cBhvr>
                                    </p:animEffect>
                                  </p:childTnLst>
                                </p:cTn>
                              </p:par>
                            </p:childTnLst>
                          </p:cTn>
                        </p:par>
                        <p:par>
                          <p:cTn id="60" fill="hold" nodeType="afterGroup">
                            <p:stCondLst>
                              <p:cond delay="1500"/>
                            </p:stCondLst>
                            <p:childTnLst>
                              <p:par>
                                <p:cTn id="61" presetID="18" presetClass="entr" presetSubtype="6" fill="hold" nodeType="afterEffect">
                                  <p:stCondLst>
                                    <p:cond delay="0"/>
                                  </p:stCondLst>
                                  <p:childTnLst>
                                    <p:set>
                                      <p:cBhvr>
                                        <p:cTn id="62" dur="1" fill="hold">
                                          <p:stCondLst>
                                            <p:cond delay="0"/>
                                          </p:stCondLst>
                                        </p:cTn>
                                        <p:tgtEl>
                                          <p:spTgt spid="147480"/>
                                        </p:tgtEl>
                                        <p:attrNameLst>
                                          <p:attrName>style.visibility</p:attrName>
                                        </p:attrNameLst>
                                      </p:cBhvr>
                                      <p:to>
                                        <p:strVal val="visible"/>
                                      </p:to>
                                    </p:set>
                                    <p:animEffect transition="in" filter="strips(downRight)">
                                      <p:cBhvr>
                                        <p:cTn id="63" dur="500"/>
                                        <p:tgtEl>
                                          <p:spTgt spid="147480"/>
                                        </p:tgtEl>
                                      </p:cBhvr>
                                    </p:animEffect>
                                  </p:childTnLst>
                                </p:cTn>
                              </p:par>
                            </p:childTnLst>
                          </p:cTn>
                        </p:par>
                        <p:par>
                          <p:cTn id="64" fill="hold" nodeType="afterGroup">
                            <p:stCondLst>
                              <p:cond delay="2000"/>
                            </p:stCondLst>
                            <p:childTnLst>
                              <p:par>
                                <p:cTn id="65" presetID="18" presetClass="entr" presetSubtype="6" fill="hold" nodeType="afterEffect">
                                  <p:stCondLst>
                                    <p:cond delay="0"/>
                                  </p:stCondLst>
                                  <p:childTnLst>
                                    <p:set>
                                      <p:cBhvr>
                                        <p:cTn id="66" dur="1" fill="hold">
                                          <p:stCondLst>
                                            <p:cond delay="0"/>
                                          </p:stCondLst>
                                        </p:cTn>
                                        <p:tgtEl>
                                          <p:spTgt spid="147479"/>
                                        </p:tgtEl>
                                        <p:attrNameLst>
                                          <p:attrName>style.visibility</p:attrName>
                                        </p:attrNameLst>
                                      </p:cBhvr>
                                      <p:to>
                                        <p:strVal val="visible"/>
                                      </p:to>
                                    </p:set>
                                    <p:animEffect transition="in" filter="strips(downRight)">
                                      <p:cBhvr>
                                        <p:cTn id="67" dur="500"/>
                                        <p:tgtEl>
                                          <p:spTgt spid="14747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6" fill="hold" nodeType="clickEffect">
                                  <p:stCondLst>
                                    <p:cond delay="0"/>
                                  </p:stCondLst>
                                  <p:childTnLst>
                                    <p:set>
                                      <p:cBhvr>
                                        <p:cTn id="71" dur="1" fill="hold">
                                          <p:stCondLst>
                                            <p:cond delay="0"/>
                                          </p:stCondLst>
                                        </p:cTn>
                                        <p:tgtEl>
                                          <p:spTgt spid="147481"/>
                                        </p:tgtEl>
                                        <p:attrNameLst>
                                          <p:attrName>style.visibility</p:attrName>
                                        </p:attrNameLst>
                                      </p:cBhvr>
                                      <p:to>
                                        <p:strVal val="visible"/>
                                      </p:to>
                                    </p:set>
                                    <p:animEffect transition="in" filter="strips(downRight)">
                                      <p:cBhvr>
                                        <p:cTn id="72" dur="500"/>
                                        <p:tgtEl>
                                          <p:spTgt spid="147481"/>
                                        </p:tgtEl>
                                      </p:cBhvr>
                                    </p:animEffect>
                                  </p:childTnLst>
                                </p:cTn>
                              </p:par>
                            </p:childTnLst>
                          </p:cTn>
                        </p:par>
                        <p:par>
                          <p:cTn id="73" fill="hold" nodeType="afterGroup">
                            <p:stCondLst>
                              <p:cond delay="500"/>
                            </p:stCondLst>
                            <p:childTnLst>
                              <p:par>
                                <p:cTn id="74" presetID="18" presetClass="entr" presetSubtype="6" fill="hold" nodeType="afterEffect">
                                  <p:stCondLst>
                                    <p:cond delay="0"/>
                                  </p:stCondLst>
                                  <p:childTnLst>
                                    <p:set>
                                      <p:cBhvr>
                                        <p:cTn id="75" dur="1" fill="hold">
                                          <p:stCondLst>
                                            <p:cond delay="0"/>
                                          </p:stCondLst>
                                        </p:cTn>
                                        <p:tgtEl>
                                          <p:spTgt spid="147482"/>
                                        </p:tgtEl>
                                        <p:attrNameLst>
                                          <p:attrName>style.visibility</p:attrName>
                                        </p:attrNameLst>
                                      </p:cBhvr>
                                      <p:to>
                                        <p:strVal val="visible"/>
                                      </p:to>
                                    </p:set>
                                    <p:animEffect transition="in" filter="strips(downRight)">
                                      <p:cBhvr>
                                        <p:cTn id="76" dur="500"/>
                                        <p:tgtEl>
                                          <p:spTgt spid="147482"/>
                                        </p:tgtEl>
                                      </p:cBhvr>
                                    </p:animEffect>
                                  </p:childTnLst>
                                </p:cTn>
                              </p:par>
                            </p:childTnLst>
                          </p:cTn>
                        </p:par>
                        <p:par>
                          <p:cTn id="77" fill="hold" nodeType="afterGroup">
                            <p:stCondLst>
                              <p:cond delay="1000"/>
                            </p:stCondLst>
                            <p:childTnLst>
                              <p:par>
                                <p:cTn id="78" presetID="18" presetClass="entr" presetSubtype="6" fill="hold" nodeType="afterEffect">
                                  <p:stCondLst>
                                    <p:cond delay="0"/>
                                  </p:stCondLst>
                                  <p:childTnLst>
                                    <p:set>
                                      <p:cBhvr>
                                        <p:cTn id="79" dur="1" fill="hold">
                                          <p:stCondLst>
                                            <p:cond delay="0"/>
                                          </p:stCondLst>
                                        </p:cTn>
                                        <p:tgtEl>
                                          <p:spTgt spid="147483"/>
                                        </p:tgtEl>
                                        <p:attrNameLst>
                                          <p:attrName>style.visibility</p:attrName>
                                        </p:attrNameLst>
                                      </p:cBhvr>
                                      <p:to>
                                        <p:strVal val="visible"/>
                                      </p:to>
                                    </p:set>
                                    <p:animEffect transition="in" filter="strips(downRight)">
                                      <p:cBhvr>
                                        <p:cTn id="80" dur="500"/>
                                        <p:tgtEl>
                                          <p:spTgt spid="147483"/>
                                        </p:tgtEl>
                                      </p:cBhvr>
                                    </p:animEffect>
                                  </p:childTnLst>
                                </p:cTn>
                              </p:par>
                            </p:childTnLst>
                          </p:cTn>
                        </p:par>
                        <p:par>
                          <p:cTn id="81" fill="hold" nodeType="afterGroup">
                            <p:stCondLst>
                              <p:cond delay="1500"/>
                            </p:stCondLst>
                            <p:childTnLst>
                              <p:par>
                                <p:cTn id="82" presetID="18" presetClass="entr" presetSubtype="6" fill="hold" nodeType="afterEffect">
                                  <p:stCondLst>
                                    <p:cond delay="0"/>
                                  </p:stCondLst>
                                  <p:childTnLst>
                                    <p:set>
                                      <p:cBhvr>
                                        <p:cTn id="83" dur="1" fill="hold">
                                          <p:stCondLst>
                                            <p:cond delay="0"/>
                                          </p:stCondLst>
                                        </p:cTn>
                                        <p:tgtEl>
                                          <p:spTgt spid="147484"/>
                                        </p:tgtEl>
                                        <p:attrNameLst>
                                          <p:attrName>style.visibility</p:attrName>
                                        </p:attrNameLst>
                                      </p:cBhvr>
                                      <p:to>
                                        <p:strVal val="visible"/>
                                      </p:to>
                                    </p:set>
                                    <p:animEffect transition="in" filter="strips(downRight)">
                                      <p:cBhvr>
                                        <p:cTn id="84" dur="500"/>
                                        <p:tgtEl>
                                          <p:spTgt spid="147484"/>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6" presetClass="emph" presetSubtype="0" fill="hold" nodeType="clickEffect">
                                  <p:stCondLst>
                                    <p:cond delay="0"/>
                                  </p:stCondLst>
                                  <p:childTnLst>
                                    <p:animScale>
                                      <p:cBhvr>
                                        <p:cTn id="88" dur="2000" fill="hold"/>
                                        <p:tgtEl>
                                          <p:spTgt spid="147475"/>
                                        </p:tgtEl>
                                      </p:cBhvr>
                                      <p:by x="50000" y="50000"/>
                                    </p:animScale>
                                  </p:childTnLst>
                                </p:cTn>
                              </p:par>
                            </p:childTnLst>
                          </p:cTn>
                        </p:par>
                        <p:par>
                          <p:cTn id="89" fill="hold" nodeType="afterGroup">
                            <p:stCondLst>
                              <p:cond delay="2000"/>
                            </p:stCondLst>
                            <p:childTnLst>
                              <p:par>
                                <p:cTn id="90" presetID="18" presetClass="exit" presetSubtype="12" fill="hold" nodeType="afterEffect">
                                  <p:stCondLst>
                                    <p:cond delay="0"/>
                                  </p:stCondLst>
                                  <p:childTnLst>
                                    <p:animEffect transition="out" filter="strips(downLeft)">
                                      <p:cBhvr>
                                        <p:cTn id="91" dur="500"/>
                                        <p:tgtEl>
                                          <p:spTgt spid="147476"/>
                                        </p:tgtEl>
                                      </p:cBhvr>
                                    </p:animEffect>
                                    <p:set>
                                      <p:cBhvr>
                                        <p:cTn id="92" dur="1" fill="hold">
                                          <p:stCondLst>
                                            <p:cond delay="499"/>
                                          </p:stCondLst>
                                        </p:cTn>
                                        <p:tgtEl>
                                          <p:spTgt spid="147476"/>
                                        </p:tgtEl>
                                        <p:attrNameLst>
                                          <p:attrName>style.visibility</p:attrName>
                                        </p:attrNameLst>
                                      </p:cBhvr>
                                      <p:to>
                                        <p:strVal val="hidden"/>
                                      </p:to>
                                    </p:set>
                                  </p:childTnLst>
                                </p:cTn>
                              </p:par>
                              <p:par>
                                <p:cTn id="93" presetID="18" presetClass="exit" presetSubtype="12" fill="hold" nodeType="withEffect">
                                  <p:stCondLst>
                                    <p:cond delay="0"/>
                                  </p:stCondLst>
                                  <p:childTnLst>
                                    <p:animEffect transition="out" filter="strips(downLeft)">
                                      <p:cBhvr>
                                        <p:cTn id="94" dur="500"/>
                                        <p:tgtEl>
                                          <p:spTgt spid="147481"/>
                                        </p:tgtEl>
                                      </p:cBhvr>
                                    </p:animEffect>
                                    <p:set>
                                      <p:cBhvr>
                                        <p:cTn id="95" dur="1" fill="hold">
                                          <p:stCondLst>
                                            <p:cond delay="499"/>
                                          </p:stCondLst>
                                        </p:cTn>
                                        <p:tgtEl>
                                          <p:spTgt spid="147481"/>
                                        </p:tgtEl>
                                        <p:attrNameLst>
                                          <p:attrName>style.visibility</p:attrName>
                                        </p:attrNameLst>
                                      </p:cBhvr>
                                      <p:to>
                                        <p:strVal val="hidden"/>
                                      </p:to>
                                    </p:set>
                                  </p:childTnLst>
                                </p:cTn>
                              </p:par>
                              <p:par>
                                <p:cTn id="96" presetID="18" presetClass="exit" presetSubtype="12" fill="hold" nodeType="withEffect">
                                  <p:stCondLst>
                                    <p:cond delay="0"/>
                                  </p:stCondLst>
                                  <p:childTnLst>
                                    <p:animEffect transition="out" filter="strips(downLeft)">
                                      <p:cBhvr>
                                        <p:cTn id="97" dur="500"/>
                                        <p:tgtEl>
                                          <p:spTgt spid="147478"/>
                                        </p:tgtEl>
                                      </p:cBhvr>
                                    </p:animEffect>
                                    <p:set>
                                      <p:cBhvr>
                                        <p:cTn id="98" dur="1" fill="hold">
                                          <p:stCondLst>
                                            <p:cond delay="499"/>
                                          </p:stCondLst>
                                        </p:cTn>
                                        <p:tgtEl>
                                          <p:spTgt spid="147478"/>
                                        </p:tgtEl>
                                        <p:attrNameLst>
                                          <p:attrName>style.visibility</p:attrName>
                                        </p:attrNameLst>
                                      </p:cBhvr>
                                      <p:to>
                                        <p:strVal val="hidden"/>
                                      </p:to>
                                    </p:set>
                                  </p:childTnLst>
                                </p:cTn>
                              </p:par>
                              <p:par>
                                <p:cTn id="99" presetID="18" presetClass="exit" presetSubtype="12" fill="hold" nodeType="withEffect">
                                  <p:stCondLst>
                                    <p:cond delay="0"/>
                                  </p:stCondLst>
                                  <p:childTnLst>
                                    <p:animEffect transition="out" filter="strips(downLeft)">
                                      <p:cBhvr>
                                        <p:cTn id="100" dur="500"/>
                                        <p:tgtEl>
                                          <p:spTgt spid="147484"/>
                                        </p:tgtEl>
                                      </p:cBhvr>
                                    </p:animEffect>
                                    <p:set>
                                      <p:cBhvr>
                                        <p:cTn id="101" dur="1" fill="hold">
                                          <p:stCondLst>
                                            <p:cond delay="499"/>
                                          </p:stCondLst>
                                        </p:cTn>
                                        <p:tgtEl>
                                          <p:spTgt spid="147484"/>
                                        </p:tgtEl>
                                        <p:attrNameLst>
                                          <p:attrName>style.visibility</p:attrName>
                                        </p:attrNameLst>
                                      </p:cBhvr>
                                      <p:to>
                                        <p:strVal val="hidden"/>
                                      </p:to>
                                    </p:set>
                                  </p:childTnLst>
                                </p:cTn>
                              </p:par>
                              <p:par>
                                <p:cTn id="102" presetID="18" presetClass="exit" presetSubtype="12" fill="hold" nodeType="withEffect">
                                  <p:stCondLst>
                                    <p:cond delay="0"/>
                                  </p:stCondLst>
                                  <p:childTnLst>
                                    <p:animEffect transition="out" filter="strips(downLeft)">
                                      <p:cBhvr>
                                        <p:cTn id="103" dur="500"/>
                                        <p:tgtEl>
                                          <p:spTgt spid="147466"/>
                                        </p:tgtEl>
                                      </p:cBhvr>
                                    </p:animEffect>
                                    <p:set>
                                      <p:cBhvr>
                                        <p:cTn id="104" dur="1" fill="hold">
                                          <p:stCondLst>
                                            <p:cond delay="499"/>
                                          </p:stCondLst>
                                        </p:cTn>
                                        <p:tgtEl>
                                          <p:spTgt spid="147466"/>
                                        </p:tgtEl>
                                        <p:attrNameLst>
                                          <p:attrName>style.visibility</p:attrName>
                                        </p:attrNameLst>
                                      </p:cBhvr>
                                      <p:to>
                                        <p:strVal val="hidden"/>
                                      </p:to>
                                    </p:set>
                                  </p:childTnLst>
                                </p:cTn>
                              </p:par>
                              <p:par>
                                <p:cTn id="105" presetID="18" presetClass="exit" presetSubtype="12" fill="hold" nodeType="withEffect">
                                  <p:stCondLst>
                                    <p:cond delay="0"/>
                                  </p:stCondLst>
                                  <p:childTnLst>
                                    <p:animEffect transition="out" filter="strips(downLeft)">
                                      <p:cBhvr>
                                        <p:cTn id="106" dur="500"/>
                                        <p:tgtEl>
                                          <p:spTgt spid="147472"/>
                                        </p:tgtEl>
                                      </p:cBhvr>
                                    </p:animEffect>
                                    <p:set>
                                      <p:cBhvr>
                                        <p:cTn id="107" dur="1" fill="hold">
                                          <p:stCondLst>
                                            <p:cond delay="499"/>
                                          </p:stCondLst>
                                        </p:cTn>
                                        <p:tgtEl>
                                          <p:spTgt spid="147472"/>
                                        </p:tgtEl>
                                        <p:attrNameLst>
                                          <p:attrName>style.visibility</p:attrName>
                                        </p:attrNameLst>
                                      </p:cBhvr>
                                      <p:to>
                                        <p:strVal val="hidden"/>
                                      </p:to>
                                    </p:set>
                                  </p:childTnLst>
                                </p:cTn>
                              </p:par>
                              <p:par>
                                <p:cTn id="108" presetID="18" presetClass="exit" presetSubtype="12" fill="hold" nodeType="withEffect">
                                  <p:stCondLst>
                                    <p:cond delay="0"/>
                                  </p:stCondLst>
                                  <p:childTnLst>
                                    <p:animEffect transition="out" filter="strips(downLeft)">
                                      <p:cBhvr>
                                        <p:cTn id="109" dur="500"/>
                                        <p:tgtEl>
                                          <p:spTgt spid="147474"/>
                                        </p:tgtEl>
                                      </p:cBhvr>
                                    </p:animEffect>
                                    <p:set>
                                      <p:cBhvr>
                                        <p:cTn id="110" dur="1" fill="hold">
                                          <p:stCondLst>
                                            <p:cond delay="499"/>
                                          </p:stCondLst>
                                        </p:cTn>
                                        <p:tgtEl>
                                          <p:spTgt spid="147474"/>
                                        </p:tgtEl>
                                        <p:attrNameLst>
                                          <p:attrName>style.visibility</p:attrName>
                                        </p:attrNameLst>
                                      </p:cBhvr>
                                      <p:to>
                                        <p:strVal val="hidden"/>
                                      </p:to>
                                    </p:set>
                                  </p:childTnLst>
                                </p:cTn>
                              </p:par>
                              <p:par>
                                <p:cTn id="111" presetID="18" presetClass="exit" presetSubtype="12" fill="hold" nodeType="withEffect">
                                  <p:stCondLst>
                                    <p:cond delay="0"/>
                                  </p:stCondLst>
                                  <p:childTnLst>
                                    <p:animEffect transition="out" filter="strips(downLeft)">
                                      <p:cBhvr>
                                        <p:cTn id="112" dur="500"/>
                                        <p:tgtEl>
                                          <p:spTgt spid="147470"/>
                                        </p:tgtEl>
                                      </p:cBhvr>
                                    </p:animEffect>
                                    <p:set>
                                      <p:cBhvr>
                                        <p:cTn id="113" dur="1" fill="hold">
                                          <p:stCondLst>
                                            <p:cond delay="499"/>
                                          </p:stCondLst>
                                        </p:cTn>
                                        <p:tgtEl>
                                          <p:spTgt spid="147470"/>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6" presetClass="emph" presetSubtype="0" fill="hold" nodeType="clickEffect">
                                  <p:stCondLst>
                                    <p:cond delay="0"/>
                                  </p:stCondLst>
                                  <p:childTnLst>
                                    <p:animScale>
                                      <p:cBhvr>
                                        <p:cTn id="117" dur="2000" fill="hold"/>
                                        <p:tgtEl>
                                          <p:spTgt spid="147475"/>
                                        </p:tgtEl>
                                      </p:cBhvr>
                                      <p:by x="300000" y="300000"/>
                                    </p:animScale>
                                  </p:childTnLst>
                                </p:cTn>
                              </p:par>
                            </p:childTnLst>
                          </p:cTn>
                        </p:par>
                        <p:par>
                          <p:cTn id="118" fill="hold" nodeType="afterGroup">
                            <p:stCondLst>
                              <p:cond delay="2000"/>
                            </p:stCondLst>
                            <p:childTnLst>
                              <p:par>
                                <p:cTn id="119" presetID="18" presetClass="entr" presetSubtype="6" fill="hold" nodeType="afterEffect">
                                  <p:stCondLst>
                                    <p:cond delay="0"/>
                                  </p:stCondLst>
                                  <p:childTnLst>
                                    <p:set>
                                      <p:cBhvr>
                                        <p:cTn id="120" dur="1" fill="hold">
                                          <p:stCondLst>
                                            <p:cond delay="0"/>
                                          </p:stCondLst>
                                        </p:cTn>
                                        <p:tgtEl>
                                          <p:spTgt spid="147466"/>
                                        </p:tgtEl>
                                        <p:attrNameLst>
                                          <p:attrName>style.visibility</p:attrName>
                                        </p:attrNameLst>
                                      </p:cBhvr>
                                      <p:to>
                                        <p:strVal val="visible"/>
                                      </p:to>
                                    </p:set>
                                    <p:animEffect transition="in" filter="strips(downRight)">
                                      <p:cBhvr>
                                        <p:cTn id="121" dur="500"/>
                                        <p:tgtEl>
                                          <p:spTgt spid="147466"/>
                                        </p:tgtEl>
                                      </p:cBhvr>
                                    </p:animEffect>
                                  </p:childTnLst>
                                </p:cTn>
                              </p:par>
                              <p:par>
                                <p:cTn id="122" presetID="18" presetClass="entr" presetSubtype="6" fill="hold" nodeType="withEffect">
                                  <p:stCondLst>
                                    <p:cond delay="0"/>
                                  </p:stCondLst>
                                  <p:childTnLst>
                                    <p:set>
                                      <p:cBhvr>
                                        <p:cTn id="123" dur="1" fill="hold">
                                          <p:stCondLst>
                                            <p:cond delay="0"/>
                                          </p:stCondLst>
                                        </p:cTn>
                                        <p:tgtEl>
                                          <p:spTgt spid="147472"/>
                                        </p:tgtEl>
                                        <p:attrNameLst>
                                          <p:attrName>style.visibility</p:attrName>
                                        </p:attrNameLst>
                                      </p:cBhvr>
                                      <p:to>
                                        <p:strVal val="visible"/>
                                      </p:to>
                                    </p:set>
                                    <p:animEffect transition="in" filter="strips(downRight)">
                                      <p:cBhvr>
                                        <p:cTn id="124" dur="500"/>
                                        <p:tgtEl>
                                          <p:spTgt spid="147472"/>
                                        </p:tgtEl>
                                      </p:cBhvr>
                                    </p:animEffect>
                                  </p:childTnLst>
                                </p:cTn>
                              </p:par>
                              <p:par>
                                <p:cTn id="125" presetID="18" presetClass="entr" presetSubtype="6" fill="hold" nodeType="withEffect">
                                  <p:stCondLst>
                                    <p:cond delay="0"/>
                                  </p:stCondLst>
                                  <p:childTnLst>
                                    <p:set>
                                      <p:cBhvr>
                                        <p:cTn id="126" dur="1" fill="hold">
                                          <p:stCondLst>
                                            <p:cond delay="0"/>
                                          </p:stCondLst>
                                        </p:cTn>
                                        <p:tgtEl>
                                          <p:spTgt spid="147470"/>
                                        </p:tgtEl>
                                        <p:attrNameLst>
                                          <p:attrName>style.visibility</p:attrName>
                                        </p:attrNameLst>
                                      </p:cBhvr>
                                      <p:to>
                                        <p:strVal val="visible"/>
                                      </p:to>
                                    </p:set>
                                    <p:animEffect transition="in" filter="strips(downRight)">
                                      <p:cBhvr>
                                        <p:cTn id="127" dur="500"/>
                                        <p:tgtEl>
                                          <p:spTgt spid="147470"/>
                                        </p:tgtEl>
                                      </p:cBhvr>
                                    </p:animEffect>
                                  </p:childTnLst>
                                </p:cTn>
                              </p:par>
                              <p:par>
                                <p:cTn id="128" presetID="18" presetClass="entr" presetSubtype="6" fill="hold" nodeType="withEffect">
                                  <p:stCondLst>
                                    <p:cond delay="0"/>
                                  </p:stCondLst>
                                  <p:childTnLst>
                                    <p:set>
                                      <p:cBhvr>
                                        <p:cTn id="129" dur="1" fill="hold">
                                          <p:stCondLst>
                                            <p:cond delay="0"/>
                                          </p:stCondLst>
                                        </p:cTn>
                                        <p:tgtEl>
                                          <p:spTgt spid="147474"/>
                                        </p:tgtEl>
                                        <p:attrNameLst>
                                          <p:attrName>style.visibility</p:attrName>
                                        </p:attrNameLst>
                                      </p:cBhvr>
                                      <p:to>
                                        <p:strVal val="visible"/>
                                      </p:to>
                                    </p:set>
                                    <p:animEffect transition="in" filter="strips(downRight)">
                                      <p:cBhvr>
                                        <p:cTn id="130" dur="500"/>
                                        <p:tgtEl>
                                          <p:spTgt spid="147474"/>
                                        </p:tgtEl>
                                      </p:cBhvr>
                                    </p:animEffect>
                                  </p:childTnLst>
                                </p:cTn>
                              </p:par>
                              <p:par>
                                <p:cTn id="131" presetID="18" presetClass="entr" presetSubtype="6" fill="hold" nodeType="withEffect">
                                  <p:stCondLst>
                                    <p:cond delay="0"/>
                                  </p:stCondLst>
                                  <p:childTnLst>
                                    <p:set>
                                      <p:cBhvr>
                                        <p:cTn id="132" dur="1" fill="hold">
                                          <p:stCondLst>
                                            <p:cond delay="0"/>
                                          </p:stCondLst>
                                        </p:cTn>
                                        <p:tgtEl>
                                          <p:spTgt spid="147476"/>
                                        </p:tgtEl>
                                        <p:attrNameLst>
                                          <p:attrName>style.visibility</p:attrName>
                                        </p:attrNameLst>
                                      </p:cBhvr>
                                      <p:to>
                                        <p:strVal val="visible"/>
                                      </p:to>
                                    </p:set>
                                    <p:animEffect transition="in" filter="strips(downRight)">
                                      <p:cBhvr>
                                        <p:cTn id="133" dur="500"/>
                                        <p:tgtEl>
                                          <p:spTgt spid="147476"/>
                                        </p:tgtEl>
                                      </p:cBhvr>
                                    </p:animEffect>
                                  </p:childTnLst>
                                </p:cTn>
                              </p:par>
                              <p:par>
                                <p:cTn id="134" presetID="18" presetClass="entr" presetSubtype="6" fill="hold" nodeType="withEffect">
                                  <p:stCondLst>
                                    <p:cond delay="0"/>
                                  </p:stCondLst>
                                  <p:childTnLst>
                                    <p:set>
                                      <p:cBhvr>
                                        <p:cTn id="135" dur="1" fill="hold">
                                          <p:stCondLst>
                                            <p:cond delay="0"/>
                                          </p:stCondLst>
                                        </p:cTn>
                                        <p:tgtEl>
                                          <p:spTgt spid="147478"/>
                                        </p:tgtEl>
                                        <p:attrNameLst>
                                          <p:attrName>style.visibility</p:attrName>
                                        </p:attrNameLst>
                                      </p:cBhvr>
                                      <p:to>
                                        <p:strVal val="visible"/>
                                      </p:to>
                                    </p:set>
                                    <p:animEffect transition="in" filter="strips(downRight)">
                                      <p:cBhvr>
                                        <p:cTn id="136" dur="500"/>
                                        <p:tgtEl>
                                          <p:spTgt spid="147478"/>
                                        </p:tgtEl>
                                      </p:cBhvr>
                                    </p:animEffect>
                                  </p:childTnLst>
                                </p:cTn>
                              </p:par>
                              <p:par>
                                <p:cTn id="137" presetID="18" presetClass="entr" presetSubtype="6" fill="hold" nodeType="withEffect">
                                  <p:stCondLst>
                                    <p:cond delay="0"/>
                                  </p:stCondLst>
                                  <p:childTnLst>
                                    <p:set>
                                      <p:cBhvr>
                                        <p:cTn id="138" dur="1" fill="hold">
                                          <p:stCondLst>
                                            <p:cond delay="0"/>
                                          </p:stCondLst>
                                        </p:cTn>
                                        <p:tgtEl>
                                          <p:spTgt spid="147485"/>
                                        </p:tgtEl>
                                        <p:attrNameLst>
                                          <p:attrName>style.visibility</p:attrName>
                                        </p:attrNameLst>
                                      </p:cBhvr>
                                      <p:to>
                                        <p:strVal val="visible"/>
                                      </p:to>
                                    </p:set>
                                    <p:animEffect transition="in" filter="strips(downRight)">
                                      <p:cBhvr>
                                        <p:cTn id="139" dur="500"/>
                                        <p:tgtEl>
                                          <p:spTgt spid="147485"/>
                                        </p:tgtEl>
                                      </p:cBhvr>
                                    </p:animEffect>
                                  </p:childTnLst>
                                </p:cTn>
                              </p:par>
                              <p:par>
                                <p:cTn id="140" presetID="18" presetClass="entr" presetSubtype="6" fill="hold" nodeType="withEffect">
                                  <p:stCondLst>
                                    <p:cond delay="0"/>
                                  </p:stCondLst>
                                  <p:childTnLst>
                                    <p:set>
                                      <p:cBhvr>
                                        <p:cTn id="141" dur="1" fill="hold">
                                          <p:stCondLst>
                                            <p:cond delay="0"/>
                                          </p:stCondLst>
                                        </p:cTn>
                                        <p:tgtEl>
                                          <p:spTgt spid="147486"/>
                                        </p:tgtEl>
                                        <p:attrNameLst>
                                          <p:attrName>style.visibility</p:attrName>
                                        </p:attrNameLst>
                                      </p:cBhvr>
                                      <p:to>
                                        <p:strVal val="visible"/>
                                      </p:to>
                                    </p:set>
                                    <p:animEffect transition="in" filter="strips(downRight)">
                                      <p:cBhvr>
                                        <p:cTn id="142" dur="500"/>
                                        <p:tgtEl>
                                          <p:spTgt spid="147486"/>
                                        </p:tgtEl>
                                      </p:cBhvr>
                                    </p:animEffect>
                                  </p:childTnLst>
                                </p:cTn>
                              </p:par>
                              <p:par>
                                <p:cTn id="143" presetID="18" presetClass="entr" presetSubtype="6" fill="hold" nodeType="withEffect">
                                  <p:stCondLst>
                                    <p:cond delay="0"/>
                                  </p:stCondLst>
                                  <p:childTnLst>
                                    <p:set>
                                      <p:cBhvr>
                                        <p:cTn id="144" dur="1" fill="hold">
                                          <p:stCondLst>
                                            <p:cond delay="0"/>
                                          </p:stCondLst>
                                        </p:cTn>
                                        <p:tgtEl>
                                          <p:spTgt spid="147487"/>
                                        </p:tgtEl>
                                        <p:attrNameLst>
                                          <p:attrName>style.visibility</p:attrName>
                                        </p:attrNameLst>
                                      </p:cBhvr>
                                      <p:to>
                                        <p:strVal val="visible"/>
                                      </p:to>
                                    </p:set>
                                    <p:animEffect transition="in" filter="strips(downRight)">
                                      <p:cBhvr>
                                        <p:cTn id="145" dur="500"/>
                                        <p:tgtEl>
                                          <p:spTgt spid="147487"/>
                                        </p:tgtEl>
                                      </p:cBhvr>
                                    </p:animEffect>
                                  </p:childTnLst>
                                </p:cTn>
                              </p:par>
                              <p:par>
                                <p:cTn id="146" presetID="18" presetClass="entr" presetSubtype="6" fill="hold" nodeType="withEffect">
                                  <p:stCondLst>
                                    <p:cond delay="0"/>
                                  </p:stCondLst>
                                  <p:childTnLst>
                                    <p:set>
                                      <p:cBhvr>
                                        <p:cTn id="147" dur="1" fill="hold">
                                          <p:stCondLst>
                                            <p:cond delay="0"/>
                                          </p:stCondLst>
                                        </p:cTn>
                                        <p:tgtEl>
                                          <p:spTgt spid="147488"/>
                                        </p:tgtEl>
                                        <p:attrNameLst>
                                          <p:attrName>style.visibility</p:attrName>
                                        </p:attrNameLst>
                                      </p:cBhvr>
                                      <p:to>
                                        <p:strVal val="visible"/>
                                      </p:to>
                                    </p:set>
                                    <p:animEffect transition="in" filter="strips(downRight)">
                                      <p:cBhvr>
                                        <p:cTn id="148" dur="500"/>
                                        <p:tgtEl>
                                          <p:spTgt spid="147488"/>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8" presetClass="exit" presetSubtype="12" fill="hold" nodeType="clickEffect">
                                  <p:stCondLst>
                                    <p:cond delay="0"/>
                                  </p:stCondLst>
                                  <p:childTnLst>
                                    <p:animEffect transition="out" filter="strips(downLeft)">
                                      <p:cBhvr>
                                        <p:cTn id="152" dur="500"/>
                                        <p:tgtEl>
                                          <p:spTgt spid="147477"/>
                                        </p:tgtEl>
                                      </p:cBhvr>
                                    </p:animEffect>
                                    <p:set>
                                      <p:cBhvr>
                                        <p:cTn id="153" dur="1" fill="hold">
                                          <p:stCondLst>
                                            <p:cond delay="499"/>
                                          </p:stCondLst>
                                        </p:cTn>
                                        <p:tgtEl>
                                          <p:spTgt spid="147477"/>
                                        </p:tgtEl>
                                        <p:attrNameLst>
                                          <p:attrName>style.visibility</p:attrName>
                                        </p:attrNameLst>
                                      </p:cBhvr>
                                      <p:to>
                                        <p:strVal val="hidden"/>
                                      </p:to>
                                    </p:set>
                                  </p:childTnLst>
                                </p:cTn>
                              </p:par>
                            </p:childTnLst>
                          </p:cTn>
                        </p:par>
                        <p:par>
                          <p:cTn id="154" fill="hold" nodeType="afterGroup">
                            <p:stCondLst>
                              <p:cond delay="500"/>
                            </p:stCondLst>
                            <p:childTnLst>
                              <p:par>
                                <p:cTn id="155" presetID="18" presetClass="exit" presetSubtype="12" fill="hold" nodeType="afterEffect">
                                  <p:stCondLst>
                                    <p:cond delay="0"/>
                                  </p:stCondLst>
                                  <p:childTnLst>
                                    <p:animEffect transition="out" filter="strips(downLeft)">
                                      <p:cBhvr>
                                        <p:cTn id="156" dur="500"/>
                                        <p:tgtEl>
                                          <p:spTgt spid="147476"/>
                                        </p:tgtEl>
                                      </p:cBhvr>
                                    </p:animEffect>
                                    <p:set>
                                      <p:cBhvr>
                                        <p:cTn id="157" dur="1" fill="hold">
                                          <p:stCondLst>
                                            <p:cond delay="499"/>
                                          </p:stCondLst>
                                        </p:cTn>
                                        <p:tgtEl>
                                          <p:spTgt spid="147476"/>
                                        </p:tgtEl>
                                        <p:attrNameLst>
                                          <p:attrName>style.visibility</p:attrName>
                                        </p:attrNameLst>
                                      </p:cBhvr>
                                      <p:to>
                                        <p:strVal val="hidden"/>
                                      </p:to>
                                    </p:set>
                                  </p:childTnLst>
                                </p:cTn>
                              </p:par>
                            </p:childTnLst>
                          </p:cTn>
                        </p:par>
                        <p:par>
                          <p:cTn id="158" fill="hold" nodeType="afterGroup">
                            <p:stCondLst>
                              <p:cond delay="1000"/>
                            </p:stCondLst>
                            <p:childTnLst>
                              <p:par>
                                <p:cTn id="159" presetID="18" presetClass="exit" presetSubtype="12" fill="hold" nodeType="afterEffect">
                                  <p:stCondLst>
                                    <p:cond delay="0"/>
                                  </p:stCondLst>
                                  <p:childTnLst>
                                    <p:animEffect transition="out" filter="strips(downLeft)">
                                      <p:cBhvr>
                                        <p:cTn id="160" dur="500"/>
                                        <p:tgtEl>
                                          <p:spTgt spid="147481"/>
                                        </p:tgtEl>
                                      </p:cBhvr>
                                    </p:animEffect>
                                    <p:set>
                                      <p:cBhvr>
                                        <p:cTn id="161" dur="1" fill="hold">
                                          <p:stCondLst>
                                            <p:cond delay="499"/>
                                          </p:stCondLst>
                                        </p:cTn>
                                        <p:tgtEl>
                                          <p:spTgt spid="147481"/>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3" presetClass="emph" presetSubtype="2" fill="hold" grpId="0" nodeType="clickEffect">
                                  <p:stCondLst>
                                    <p:cond delay="0"/>
                                  </p:stCondLst>
                                  <p:childTnLst>
                                    <p:animClr clrSpc="rgb" dir="cw">
                                      <p:cBhvr override="childStyle">
                                        <p:cTn id="165" dur="2000" fill="hold"/>
                                        <p:tgtEl>
                                          <p:spTgt spid="147460"/>
                                        </p:tgtEl>
                                        <p:attrNameLst>
                                          <p:attrName>style.color</p:attrName>
                                        </p:attrNameLst>
                                      </p:cBhvr>
                                      <p:to>
                                        <a:schemeClr val="accent2"/>
                                      </p:to>
                                    </p:animClr>
                                  </p:childTnLst>
                                </p:cTn>
                              </p:par>
                            </p:childTnLst>
                          </p:cTn>
                        </p:par>
                      </p:childTnLst>
                    </p:cTn>
                  </p:par>
                  <p:par>
                    <p:cTn id="166" fill="hold" nodeType="clickPar">
                      <p:stCondLst>
                        <p:cond delay="indefinite"/>
                      </p:stCondLst>
                      <p:childTnLst>
                        <p:par>
                          <p:cTn id="167" fill="hold" nodeType="withGroup">
                            <p:stCondLst>
                              <p:cond delay="0"/>
                            </p:stCondLst>
                            <p:childTnLst>
                              <p:par>
                                <p:cTn id="168" presetID="4" presetClass="emph" presetSubtype="2" fill="hold" grpId="0" nodeType="clickEffect">
                                  <p:stCondLst>
                                    <p:cond delay="0"/>
                                  </p:stCondLst>
                                  <p:childTnLst>
                                    <p:anim to="1.5" calcmode="lin" valueType="num">
                                      <p:cBhvr override="childStyle">
                                        <p:cTn id="169" dur="2000" fill="hold"/>
                                        <p:tgtEl>
                                          <p:spTgt spid="147459"/>
                                        </p:tgtEl>
                                        <p:attrNameLst>
                                          <p:attrName>style.fontSize</p:attrName>
                                        </p:attrNameLst>
                                      </p:cBhvr>
                                    </p:anim>
                                  </p:childTnLst>
                                </p:cTn>
                              </p:par>
                              <p:par>
                                <p:cTn id="170" presetID="3" presetClass="emph" presetSubtype="2" fill="hold" grpId="1" nodeType="withEffect">
                                  <p:stCondLst>
                                    <p:cond delay="0"/>
                                  </p:stCondLst>
                                  <p:childTnLst>
                                    <p:animClr clrSpc="rgb" dir="cw">
                                      <p:cBhvr override="childStyle">
                                        <p:cTn id="171" dur="2000" fill="hold"/>
                                        <p:tgtEl>
                                          <p:spTgt spid="147459"/>
                                        </p:tgtEl>
                                        <p:attrNameLst>
                                          <p:attrName>style.color</p:attrName>
                                        </p:attrNameLst>
                                      </p:cBhvr>
                                      <p:to>
                                        <a:srgbClr val="008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P spid="147459" grpId="1"/>
      <p:bldP spid="1474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B476-34A2-2C4B-916D-A0F418EBD5CA}"/>
              </a:ext>
            </a:extLst>
          </p:cNvPr>
          <p:cNvSpPr>
            <a:spLocks noGrp="1"/>
          </p:cNvSpPr>
          <p:nvPr>
            <p:ph type="title"/>
          </p:nvPr>
        </p:nvSpPr>
        <p:spPr/>
        <p:txBody>
          <a:bodyPr>
            <a:normAutofit/>
          </a:bodyPr>
          <a:lstStyle/>
          <a:p>
            <a:r>
              <a:rPr lang="en-US" sz="4000" dirty="0">
                <a:latin typeface="+mn-lt"/>
              </a:rPr>
              <a:t>Solar cell to Solar Energy</a:t>
            </a:r>
          </a:p>
        </p:txBody>
      </p:sp>
      <p:pic>
        <p:nvPicPr>
          <p:cNvPr id="4" name="Picture 3">
            <a:extLst>
              <a:ext uri="{FF2B5EF4-FFF2-40B4-BE49-F238E27FC236}">
                <a16:creationId xmlns:a16="http://schemas.microsoft.com/office/drawing/2014/main" id="{4DE60480-644F-FD40-A2AF-8292EB0CE4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t="3898"/>
          <a:stretch/>
        </p:blipFill>
        <p:spPr>
          <a:xfrm>
            <a:off x="3080576" y="1469039"/>
            <a:ext cx="6030848" cy="4763130"/>
          </a:xfrm>
          <a:prstGeom prst="rect">
            <a:avLst/>
          </a:prstGeom>
        </p:spPr>
      </p:pic>
      <p:sp>
        <p:nvSpPr>
          <p:cNvPr id="5" name="Rectangle 4">
            <a:extLst>
              <a:ext uri="{FF2B5EF4-FFF2-40B4-BE49-F238E27FC236}">
                <a16:creationId xmlns:a16="http://schemas.microsoft.com/office/drawing/2014/main" id="{411BD863-05CC-5243-9BA5-3CA392BBC150}"/>
              </a:ext>
            </a:extLst>
          </p:cNvPr>
          <p:cNvSpPr/>
          <p:nvPr/>
        </p:nvSpPr>
        <p:spPr>
          <a:xfrm>
            <a:off x="6405797" y="6514794"/>
            <a:ext cx="6096000" cy="246221"/>
          </a:xfrm>
          <a:prstGeom prst="rect">
            <a:avLst/>
          </a:prstGeom>
        </p:spPr>
        <p:txBody>
          <a:bodyPr>
            <a:spAutoFit/>
          </a:bodyPr>
          <a:lstStyle/>
          <a:p>
            <a:r>
              <a:rPr lang="en-US" sz="1000" dirty="0">
                <a:solidFill>
                  <a:schemeClr val="bg1">
                    <a:lumMod val="50000"/>
                  </a:schemeClr>
                </a:solidFill>
              </a:rPr>
              <a:t>Source: </a:t>
            </a:r>
            <a:r>
              <a:rPr lang="en-US" sz="1000" dirty="0" err="1">
                <a:solidFill>
                  <a:schemeClr val="bg1">
                    <a:lumMod val="50000"/>
                  </a:schemeClr>
                </a:solidFill>
              </a:rPr>
              <a:t>Wikicommons</a:t>
            </a:r>
            <a:r>
              <a:rPr lang="en-US" sz="1000" dirty="0">
                <a:solidFill>
                  <a:schemeClr val="bg1">
                    <a:lumMod val="50000"/>
                  </a:schemeClr>
                </a:solidFill>
              </a:rPr>
              <a:t>, https://</a:t>
            </a:r>
            <a:r>
              <a:rPr lang="en-US" sz="1000" dirty="0" err="1">
                <a:solidFill>
                  <a:schemeClr val="bg1">
                    <a:lumMod val="50000"/>
                  </a:schemeClr>
                </a:solidFill>
              </a:rPr>
              <a:t>commons.wikimedia.org</a:t>
            </a:r>
            <a:r>
              <a:rPr lang="en-US" sz="1000" dirty="0">
                <a:solidFill>
                  <a:schemeClr val="bg1">
                    <a:lumMod val="50000"/>
                  </a:schemeClr>
                </a:solidFill>
              </a:rPr>
              <a:t>/wiki/</a:t>
            </a:r>
            <a:r>
              <a:rPr lang="en-US" sz="1000" dirty="0" err="1">
                <a:solidFill>
                  <a:schemeClr val="bg1">
                    <a:lumMod val="50000"/>
                  </a:schemeClr>
                </a:solidFill>
              </a:rPr>
              <a:t>File:From_a_solar_cell_to_a_PV_system.svg</a:t>
            </a:r>
            <a:endParaRPr lang="en-US" sz="1000" dirty="0">
              <a:solidFill>
                <a:schemeClr val="bg1">
                  <a:lumMod val="50000"/>
                </a:schemeClr>
              </a:solidFill>
            </a:endParaRPr>
          </a:p>
        </p:txBody>
      </p:sp>
    </p:spTree>
    <p:extLst>
      <p:ext uri="{BB962C8B-B14F-4D97-AF65-F5344CB8AC3E}">
        <p14:creationId xmlns:p14="http://schemas.microsoft.com/office/powerpoint/2010/main" val="3773092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DCA89-EE03-164F-807E-A7594A34B208}"/>
              </a:ext>
            </a:extLst>
          </p:cNvPr>
          <p:cNvSpPr>
            <a:spLocks noGrp="1"/>
          </p:cNvSpPr>
          <p:nvPr>
            <p:ph type="title"/>
          </p:nvPr>
        </p:nvSpPr>
        <p:spPr/>
        <p:txBody>
          <a:bodyPr>
            <a:normAutofit/>
          </a:bodyPr>
          <a:lstStyle/>
          <a:p>
            <a:r>
              <a:rPr lang="en-US" sz="4000" dirty="0">
                <a:latin typeface="+mn-lt"/>
              </a:rPr>
              <a:t>What needs to change?</a:t>
            </a:r>
          </a:p>
        </p:txBody>
      </p:sp>
      <p:sp>
        <p:nvSpPr>
          <p:cNvPr id="3" name="Content Placeholder 2">
            <a:extLst>
              <a:ext uri="{FF2B5EF4-FFF2-40B4-BE49-F238E27FC236}">
                <a16:creationId xmlns:a16="http://schemas.microsoft.com/office/drawing/2014/main" id="{0A157D4F-BC3F-A34F-88A5-60BA889F76DA}"/>
              </a:ext>
            </a:extLst>
          </p:cNvPr>
          <p:cNvSpPr>
            <a:spLocks noGrp="1"/>
          </p:cNvSpPr>
          <p:nvPr>
            <p:ph idx="1"/>
          </p:nvPr>
        </p:nvSpPr>
        <p:spPr/>
        <p:txBody>
          <a:bodyPr>
            <a:normAutofit/>
          </a:bodyPr>
          <a:lstStyle/>
          <a:p>
            <a:r>
              <a:rPr lang="en-US" sz="2400" dirty="0"/>
              <a:t>Current solar cell technologies utilizes precious metals to convert solar to usable electricity.</a:t>
            </a:r>
          </a:p>
          <a:p>
            <a:r>
              <a:rPr lang="en-US" sz="2400" dirty="0"/>
              <a:t>Toxic materials are used in the production of solar cells/panels. For this reason, recycling and proper disposal of unusable solar panels is an issue.</a:t>
            </a:r>
          </a:p>
          <a:p>
            <a:r>
              <a:rPr lang="en-US" sz="2400" dirty="0"/>
              <a:t>The lifespan of a solar cell is approximately 15 years.</a:t>
            </a:r>
          </a:p>
          <a:p>
            <a:pPr marL="0" indent="0">
              <a:buNone/>
            </a:pPr>
            <a:endParaRPr lang="en-US" sz="2400" dirty="0"/>
          </a:p>
          <a:p>
            <a:pPr marL="0" indent="0">
              <a:buNone/>
            </a:pPr>
            <a:r>
              <a:rPr lang="en-US" sz="2400" dirty="0"/>
              <a:t>So what’s the solution/current research??....</a:t>
            </a:r>
          </a:p>
          <a:p>
            <a:r>
              <a:rPr lang="en-US" sz="2400" dirty="0"/>
              <a:t>The need for more environmentally conscious solar cells using non-precious materials and less toxic counterparts needs to be developed and commercialized.</a:t>
            </a:r>
          </a:p>
        </p:txBody>
      </p:sp>
    </p:spTree>
    <p:extLst>
      <p:ext uri="{BB962C8B-B14F-4D97-AF65-F5344CB8AC3E}">
        <p14:creationId xmlns:p14="http://schemas.microsoft.com/office/powerpoint/2010/main" val="194661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38F629CB-BE10-FF4D-BB7C-01ADDD42C946}"/>
              </a:ext>
            </a:extLst>
          </p:cNvPr>
          <p:cNvSpPr>
            <a:spLocks noChangeArrowheads="1"/>
          </p:cNvSpPr>
          <p:nvPr/>
        </p:nvSpPr>
        <p:spPr bwMode="auto">
          <a:xfrm>
            <a:off x="2714625" y="1814514"/>
            <a:ext cx="2127250" cy="44926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74" name="Freeform 3">
            <a:extLst>
              <a:ext uri="{FF2B5EF4-FFF2-40B4-BE49-F238E27FC236}">
                <a16:creationId xmlns:a16="http://schemas.microsoft.com/office/drawing/2014/main" id="{97E2AD6C-E330-9E47-9107-4FC31136008F}"/>
              </a:ext>
            </a:extLst>
          </p:cNvPr>
          <p:cNvSpPr>
            <a:spLocks/>
          </p:cNvSpPr>
          <p:nvPr/>
        </p:nvSpPr>
        <p:spPr bwMode="auto">
          <a:xfrm>
            <a:off x="4394201" y="2727325"/>
            <a:ext cx="53975" cy="88900"/>
          </a:xfrm>
          <a:custGeom>
            <a:avLst/>
            <a:gdLst>
              <a:gd name="T0" fmla="*/ 33338 w 34"/>
              <a:gd name="T1" fmla="*/ 87313 h 56"/>
              <a:gd name="T2" fmla="*/ 0 w 34"/>
              <a:gd name="T3" fmla="*/ 4763 h 56"/>
              <a:gd name="T4" fmla="*/ 25400 w 34"/>
              <a:gd name="T5" fmla="*/ 12700 h 56"/>
              <a:gd name="T6" fmla="*/ 52388 w 34"/>
              <a:gd name="T7" fmla="*/ 0 h 56"/>
              <a:gd name="T8" fmla="*/ 33338 w 34"/>
              <a:gd name="T9" fmla="*/ 87313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6">
                <a:moveTo>
                  <a:pt x="21" y="55"/>
                </a:moveTo>
                <a:lnTo>
                  <a:pt x="0" y="3"/>
                </a:lnTo>
                <a:lnTo>
                  <a:pt x="16" y="8"/>
                </a:lnTo>
                <a:lnTo>
                  <a:pt x="33" y="0"/>
                </a:lnTo>
                <a:lnTo>
                  <a:pt x="21"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5" name="Freeform 4">
            <a:extLst>
              <a:ext uri="{FF2B5EF4-FFF2-40B4-BE49-F238E27FC236}">
                <a16:creationId xmlns:a16="http://schemas.microsoft.com/office/drawing/2014/main" id="{F02F3A37-56F6-A24A-AE0A-0AEB104B4BDB}"/>
              </a:ext>
            </a:extLst>
          </p:cNvPr>
          <p:cNvSpPr>
            <a:spLocks/>
          </p:cNvSpPr>
          <p:nvPr/>
        </p:nvSpPr>
        <p:spPr bwMode="auto">
          <a:xfrm>
            <a:off x="3713163" y="3181350"/>
            <a:ext cx="55562" cy="88900"/>
          </a:xfrm>
          <a:custGeom>
            <a:avLst/>
            <a:gdLst>
              <a:gd name="T0" fmla="*/ 19050 w 35"/>
              <a:gd name="T1" fmla="*/ 0 h 56"/>
              <a:gd name="T2" fmla="*/ 53975 w 35"/>
              <a:gd name="T3" fmla="*/ 82550 h 56"/>
              <a:gd name="T4" fmla="*/ 25400 w 35"/>
              <a:gd name="T5" fmla="*/ 74613 h 56"/>
              <a:gd name="T6" fmla="*/ 0 w 35"/>
              <a:gd name="T7" fmla="*/ 87313 h 56"/>
              <a:gd name="T8" fmla="*/ 19050 w 35"/>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56">
                <a:moveTo>
                  <a:pt x="12" y="0"/>
                </a:moveTo>
                <a:lnTo>
                  <a:pt x="34" y="52"/>
                </a:lnTo>
                <a:lnTo>
                  <a:pt x="16" y="47"/>
                </a:lnTo>
                <a:lnTo>
                  <a:pt x="0" y="55"/>
                </a:lnTo>
                <a:lnTo>
                  <a:pt x="12"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6" name="Freeform 5">
            <a:extLst>
              <a:ext uri="{FF2B5EF4-FFF2-40B4-BE49-F238E27FC236}">
                <a16:creationId xmlns:a16="http://schemas.microsoft.com/office/drawing/2014/main" id="{C0A19698-F7FD-5448-A068-F9570472786D}"/>
              </a:ext>
            </a:extLst>
          </p:cNvPr>
          <p:cNvSpPr>
            <a:spLocks/>
          </p:cNvSpPr>
          <p:nvPr/>
        </p:nvSpPr>
        <p:spPr bwMode="auto">
          <a:xfrm>
            <a:off x="4394201" y="4887913"/>
            <a:ext cx="53975" cy="88900"/>
          </a:xfrm>
          <a:custGeom>
            <a:avLst/>
            <a:gdLst>
              <a:gd name="T0" fmla="*/ 33338 w 34"/>
              <a:gd name="T1" fmla="*/ 87313 h 56"/>
              <a:gd name="T2" fmla="*/ 0 w 34"/>
              <a:gd name="T3" fmla="*/ 4763 h 56"/>
              <a:gd name="T4" fmla="*/ 25400 w 34"/>
              <a:gd name="T5" fmla="*/ 12700 h 56"/>
              <a:gd name="T6" fmla="*/ 52388 w 34"/>
              <a:gd name="T7" fmla="*/ 0 h 56"/>
              <a:gd name="T8" fmla="*/ 33338 w 34"/>
              <a:gd name="T9" fmla="*/ 87313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6">
                <a:moveTo>
                  <a:pt x="21" y="55"/>
                </a:moveTo>
                <a:lnTo>
                  <a:pt x="0" y="3"/>
                </a:lnTo>
                <a:lnTo>
                  <a:pt x="16" y="8"/>
                </a:lnTo>
                <a:lnTo>
                  <a:pt x="33" y="0"/>
                </a:lnTo>
                <a:lnTo>
                  <a:pt x="21"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7" name="Freeform 6">
            <a:extLst>
              <a:ext uri="{FF2B5EF4-FFF2-40B4-BE49-F238E27FC236}">
                <a16:creationId xmlns:a16="http://schemas.microsoft.com/office/drawing/2014/main" id="{9C847ECB-1B04-9144-B6D6-777810823DAD}"/>
              </a:ext>
            </a:extLst>
          </p:cNvPr>
          <p:cNvSpPr>
            <a:spLocks/>
          </p:cNvSpPr>
          <p:nvPr/>
        </p:nvSpPr>
        <p:spPr bwMode="auto">
          <a:xfrm>
            <a:off x="3713163" y="5340350"/>
            <a:ext cx="55562" cy="90488"/>
          </a:xfrm>
          <a:custGeom>
            <a:avLst/>
            <a:gdLst>
              <a:gd name="T0" fmla="*/ 19050 w 35"/>
              <a:gd name="T1" fmla="*/ 0 h 57"/>
              <a:gd name="T2" fmla="*/ 53975 w 35"/>
              <a:gd name="T3" fmla="*/ 82550 h 57"/>
              <a:gd name="T4" fmla="*/ 25400 w 35"/>
              <a:gd name="T5" fmla="*/ 74613 h 57"/>
              <a:gd name="T6" fmla="*/ 0 w 35"/>
              <a:gd name="T7" fmla="*/ 88900 h 57"/>
              <a:gd name="T8" fmla="*/ 19050 w 35"/>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57">
                <a:moveTo>
                  <a:pt x="12" y="0"/>
                </a:moveTo>
                <a:lnTo>
                  <a:pt x="34" y="52"/>
                </a:lnTo>
                <a:lnTo>
                  <a:pt x="16" y="47"/>
                </a:lnTo>
                <a:lnTo>
                  <a:pt x="0" y="56"/>
                </a:lnTo>
                <a:lnTo>
                  <a:pt x="12"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8" name="Freeform 7">
            <a:extLst>
              <a:ext uri="{FF2B5EF4-FFF2-40B4-BE49-F238E27FC236}">
                <a16:creationId xmlns:a16="http://schemas.microsoft.com/office/drawing/2014/main" id="{32BED931-7B6E-1643-88FF-E990E7EC5730}"/>
              </a:ext>
            </a:extLst>
          </p:cNvPr>
          <p:cNvSpPr>
            <a:spLocks/>
          </p:cNvSpPr>
          <p:nvPr/>
        </p:nvSpPr>
        <p:spPr bwMode="auto">
          <a:xfrm>
            <a:off x="4394201" y="2092325"/>
            <a:ext cx="53975" cy="88900"/>
          </a:xfrm>
          <a:custGeom>
            <a:avLst/>
            <a:gdLst>
              <a:gd name="T0" fmla="*/ 33338 w 34"/>
              <a:gd name="T1" fmla="*/ 0 h 56"/>
              <a:gd name="T2" fmla="*/ 52388 w 34"/>
              <a:gd name="T3" fmla="*/ 87313 h 56"/>
              <a:gd name="T4" fmla="*/ 25400 w 34"/>
              <a:gd name="T5" fmla="*/ 74613 h 56"/>
              <a:gd name="T6" fmla="*/ 0 w 34"/>
              <a:gd name="T7" fmla="*/ 82550 h 56"/>
              <a:gd name="T8" fmla="*/ 33338 w 34"/>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6">
                <a:moveTo>
                  <a:pt x="21" y="0"/>
                </a:moveTo>
                <a:lnTo>
                  <a:pt x="33" y="55"/>
                </a:lnTo>
                <a:lnTo>
                  <a:pt x="16" y="47"/>
                </a:lnTo>
                <a:lnTo>
                  <a:pt x="0" y="52"/>
                </a:lnTo>
                <a:lnTo>
                  <a:pt x="2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9" name="Freeform 8">
            <a:extLst>
              <a:ext uri="{FF2B5EF4-FFF2-40B4-BE49-F238E27FC236}">
                <a16:creationId xmlns:a16="http://schemas.microsoft.com/office/drawing/2014/main" id="{942E6F19-6CA7-1341-8765-6BA185C024F5}"/>
              </a:ext>
            </a:extLst>
          </p:cNvPr>
          <p:cNvSpPr>
            <a:spLocks/>
          </p:cNvSpPr>
          <p:nvPr/>
        </p:nvSpPr>
        <p:spPr bwMode="auto">
          <a:xfrm>
            <a:off x="3713163" y="5967413"/>
            <a:ext cx="55562" cy="88900"/>
          </a:xfrm>
          <a:custGeom>
            <a:avLst/>
            <a:gdLst>
              <a:gd name="T0" fmla="*/ 19050 w 35"/>
              <a:gd name="T1" fmla="*/ 87313 h 56"/>
              <a:gd name="T2" fmla="*/ 0 w 35"/>
              <a:gd name="T3" fmla="*/ 0 h 56"/>
              <a:gd name="T4" fmla="*/ 25400 w 35"/>
              <a:gd name="T5" fmla="*/ 12700 h 56"/>
              <a:gd name="T6" fmla="*/ 53975 w 35"/>
              <a:gd name="T7" fmla="*/ 4763 h 56"/>
              <a:gd name="T8" fmla="*/ 19050 w 35"/>
              <a:gd name="T9" fmla="*/ 87313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56">
                <a:moveTo>
                  <a:pt x="12" y="55"/>
                </a:moveTo>
                <a:lnTo>
                  <a:pt x="0" y="0"/>
                </a:lnTo>
                <a:lnTo>
                  <a:pt x="16" y="8"/>
                </a:lnTo>
                <a:lnTo>
                  <a:pt x="34" y="3"/>
                </a:lnTo>
                <a:lnTo>
                  <a:pt x="12"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0" name="Freeform 9">
            <a:extLst>
              <a:ext uri="{FF2B5EF4-FFF2-40B4-BE49-F238E27FC236}">
                <a16:creationId xmlns:a16="http://schemas.microsoft.com/office/drawing/2014/main" id="{DE5CC4AC-FF89-7049-8E98-F439B970D404}"/>
              </a:ext>
            </a:extLst>
          </p:cNvPr>
          <p:cNvSpPr>
            <a:spLocks/>
          </p:cNvSpPr>
          <p:nvPr/>
        </p:nvSpPr>
        <p:spPr bwMode="auto">
          <a:xfrm>
            <a:off x="3709989" y="3810000"/>
            <a:ext cx="53975" cy="88900"/>
          </a:xfrm>
          <a:custGeom>
            <a:avLst/>
            <a:gdLst>
              <a:gd name="T0" fmla="*/ 17463 w 34"/>
              <a:gd name="T1" fmla="*/ 87313 h 56"/>
              <a:gd name="T2" fmla="*/ 0 w 34"/>
              <a:gd name="T3" fmla="*/ 0 h 56"/>
              <a:gd name="T4" fmla="*/ 23813 w 34"/>
              <a:gd name="T5" fmla="*/ 12700 h 56"/>
              <a:gd name="T6" fmla="*/ 52388 w 34"/>
              <a:gd name="T7" fmla="*/ 4763 h 56"/>
              <a:gd name="T8" fmla="*/ 17463 w 34"/>
              <a:gd name="T9" fmla="*/ 87313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6">
                <a:moveTo>
                  <a:pt x="11" y="55"/>
                </a:moveTo>
                <a:lnTo>
                  <a:pt x="0" y="0"/>
                </a:lnTo>
                <a:lnTo>
                  <a:pt x="15" y="8"/>
                </a:lnTo>
                <a:lnTo>
                  <a:pt x="33" y="3"/>
                </a:lnTo>
                <a:lnTo>
                  <a:pt x="11"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1" name="Freeform 10">
            <a:extLst>
              <a:ext uri="{FF2B5EF4-FFF2-40B4-BE49-F238E27FC236}">
                <a16:creationId xmlns:a16="http://schemas.microsoft.com/office/drawing/2014/main" id="{9C9B5E88-CD7D-4045-B974-3E973454BB35}"/>
              </a:ext>
            </a:extLst>
          </p:cNvPr>
          <p:cNvSpPr>
            <a:spLocks/>
          </p:cNvSpPr>
          <p:nvPr/>
        </p:nvSpPr>
        <p:spPr bwMode="auto">
          <a:xfrm>
            <a:off x="3989388" y="4575176"/>
            <a:ext cx="87312" cy="55563"/>
          </a:xfrm>
          <a:custGeom>
            <a:avLst/>
            <a:gdLst>
              <a:gd name="T0" fmla="*/ 85725 w 55"/>
              <a:gd name="T1" fmla="*/ 34925 h 35"/>
              <a:gd name="T2" fmla="*/ 0 w 55"/>
              <a:gd name="T3" fmla="*/ 53975 h 35"/>
              <a:gd name="T4" fmla="*/ 12700 w 55"/>
              <a:gd name="T5" fmla="*/ 26988 h 35"/>
              <a:gd name="T6" fmla="*/ 4762 w 55"/>
              <a:gd name="T7" fmla="*/ 0 h 35"/>
              <a:gd name="T8" fmla="*/ 85725 w 55"/>
              <a:gd name="T9" fmla="*/ 3492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5">
                <a:moveTo>
                  <a:pt x="54" y="22"/>
                </a:moveTo>
                <a:lnTo>
                  <a:pt x="0" y="34"/>
                </a:lnTo>
                <a:lnTo>
                  <a:pt x="8" y="17"/>
                </a:lnTo>
                <a:lnTo>
                  <a:pt x="3" y="0"/>
                </a:lnTo>
                <a:lnTo>
                  <a:pt x="54" y="2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2" name="Freeform 11">
            <a:extLst>
              <a:ext uri="{FF2B5EF4-FFF2-40B4-BE49-F238E27FC236}">
                <a16:creationId xmlns:a16="http://schemas.microsoft.com/office/drawing/2014/main" id="{54401D46-F9A9-8040-97FF-16DCD612CD62}"/>
              </a:ext>
            </a:extLst>
          </p:cNvPr>
          <p:cNvSpPr>
            <a:spLocks/>
          </p:cNvSpPr>
          <p:nvPr/>
        </p:nvSpPr>
        <p:spPr bwMode="auto">
          <a:xfrm>
            <a:off x="3503613" y="2025650"/>
            <a:ext cx="80962" cy="82550"/>
          </a:xfrm>
          <a:custGeom>
            <a:avLst/>
            <a:gdLst>
              <a:gd name="T0" fmla="*/ 79375 w 51"/>
              <a:gd name="T1" fmla="*/ 0 h 52"/>
              <a:gd name="T2" fmla="*/ 38100 w 51"/>
              <a:gd name="T3" fmla="*/ 80963 h 52"/>
              <a:gd name="T4" fmla="*/ 26987 w 51"/>
              <a:gd name="T5" fmla="*/ 53975 h 52"/>
              <a:gd name="T6" fmla="*/ 0 w 51"/>
              <a:gd name="T7" fmla="*/ 42863 h 52"/>
              <a:gd name="T8" fmla="*/ 79375 w 51"/>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2">
                <a:moveTo>
                  <a:pt x="50" y="0"/>
                </a:moveTo>
                <a:lnTo>
                  <a:pt x="24" y="51"/>
                </a:lnTo>
                <a:lnTo>
                  <a:pt x="17" y="34"/>
                </a:lnTo>
                <a:lnTo>
                  <a:pt x="0" y="27"/>
                </a:lnTo>
                <a:lnTo>
                  <a:pt x="5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Rectangle 12">
            <a:extLst>
              <a:ext uri="{FF2B5EF4-FFF2-40B4-BE49-F238E27FC236}">
                <a16:creationId xmlns:a16="http://schemas.microsoft.com/office/drawing/2014/main" id="{1B28FD66-D322-5D42-8433-7901A3EAE897}"/>
              </a:ext>
            </a:extLst>
          </p:cNvPr>
          <p:cNvSpPr>
            <a:spLocks noChangeArrowheads="1"/>
          </p:cNvSpPr>
          <p:nvPr/>
        </p:nvSpPr>
        <p:spPr bwMode="auto">
          <a:xfrm>
            <a:off x="3757613" y="1801814"/>
            <a:ext cx="6985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a:t>
            </a:r>
          </a:p>
        </p:txBody>
      </p:sp>
      <p:sp>
        <p:nvSpPr>
          <p:cNvPr id="28684" name="Rectangle 13">
            <a:extLst>
              <a:ext uri="{FF2B5EF4-FFF2-40B4-BE49-F238E27FC236}">
                <a16:creationId xmlns:a16="http://schemas.microsoft.com/office/drawing/2014/main" id="{371028DE-F1B4-0D45-96EF-884AF7057BF3}"/>
              </a:ext>
            </a:extLst>
          </p:cNvPr>
          <p:cNvSpPr>
            <a:spLocks noChangeArrowheads="1"/>
          </p:cNvSpPr>
          <p:nvPr/>
        </p:nvSpPr>
        <p:spPr bwMode="auto">
          <a:xfrm>
            <a:off x="4537076" y="1801814"/>
            <a:ext cx="79375"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a:t>
            </a:r>
          </a:p>
        </p:txBody>
      </p:sp>
      <p:sp>
        <p:nvSpPr>
          <p:cNvPr id="28685" name="Rectangle 14">
            <a:extLst>
              <a:ext uri="{FF2B5EF4-FFF2-40B4-BE49-F238E27FC236}">
                <a16:creationId xmlns:a16="http://schemas.microsoft.com/office/drawing/2014/main" id="{5A328A2B-F77A-D746-BD52-EF9605F4C681}"/>
              </a:ext>
            </a:extLst>
          </p:cNvPr>
          <p:cNvSpPr>
            <a:spLocks noChangeArrowheads="1"/>
          </p:cNvSpPr>
          <p:nvPr/>
        </p:nvSpPr>
        <p:spPr bwMode="auto">
          <a:xfrm>
            <a:off x="3500438" y="2878138"/>
            <a:ext cx="1202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T</a:t>
            </a:r>
          </a:p>
        </p:txBody>
      </p:sp>
      <p:sp>
        <p:nvSpPr>
          <p:cNvPr id="28686" name="Rectangle 15">
            <a:extLst>
              <a:ext uri="{FF2B5EF4-FFF2-40B4-BE49-F238E27FC236}">
                <a16:creationId xmlns:a16="http://schemas.microsoft.com/office/drawing/2014/main" id="{7C72299A-C66E-AF48-B5EC-2FA2AE32910C}"/>
              </a:ext>
            </a:extLst>
          </p:cNvPr>
          <p:cNvSpPr>
            <a:spLocks noChangeArrowheads="1"/>
          </p:cNvSpPr>
          <p:nvPr/>
        </p:nvSpPr>
        <p:spPr bwMode="auto">
          <a:xfrm>
            <a:off x="3675063" y="2878138"/>
            <a:ext cx="13946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O</a:t>
            </a:r>
          </a:p>
        </p:txBody>
      </p:sp>
      <p:sp>
        <p:nvSpPr>
          <p:cNvPr id="28687" name="Rectangle 16">
            <a:extLst>
              <a:ext uri="{FF2B5EF4-FFF2-40B4-BE49-F238E27FC236}">
                <a16:creationId xmlns:a16="http://schemas.microsoft.com/office/drawing/2014/main" id="{EC73D167-A2FF-6747-A6B4-D2BCD8F7CAA7}"/>
              </a:ext>
            </a:extLst>
          </p:cNvPr>
          <p:cNvSpPr>
            <a:spLocks noChangeArrowheads="1"/>
          </p:cNvSpPr>
          <p:nvPr/>
        </p:nvSpPr>
        <p:spPr bwMode="auto">
          <a:xfrm>
            <a:off x="3817938" y="2960689"/>
            <a:ext cx="6985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2</a:t>
            </a:r>
          </a:p>
        </p:txBody>
      </p:sp>
      <p:sp>
        <p:nvSpPr>
          <p:cNvPr id="28688" name="Rectangle 17">
            <a:extLst>
              <a:ext uri="{FF2B5EF4-FFF2-40B4-BE49-F238E27FC236}">
                <a16:creationId xmlns:a16="http://schemas.microsoft.com/office/drawing/2014/main" id="{4C1C7686-D28D-2544-98AA-134ABA685461}"/>
              </a:ext>
            </a:extLst>
          </p:cNvPr>
          <p:cNvSpPr>
            <a:spLocks noChangeArrowheads="1"/>
          </p:cNvSpPr>
          <p:nvPr/>
        </p:nvSpPr>
        <p:spPr bwMode="auto">
          <a:xfrm>
            <a:off x="3944938" y="2960689"/>
            <a:ext cx="78548"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n</a:t>
            </a:r>
          </a:p>
        </p:txBody>
      </p:sp>
      <p:sp>
        <p:nvSpPr>
          <p:cNvPr id="28689" name="Rectangle 18">
            <a:extLst>
              <a:ext uri="{FF2B5EF4-FFF2-40B4-BE49-F238E27FC236}">
                <a16:creationId xmlns:a16="http://schemas.microsoft.com/office/drawing/2014/main" id="{AF60BB94-9BED-AD40-AA84-2A7532A411FA}"/>
              </a:ext>
            </a:extLst>
          </p:cNvPr>
          <p:cNvSpPr>
            <a:spLocks noChangeArrowheads="1"/>
          </p:cNvSpPr>
          <p:nvPr/>
        </p:nvSpPr>
        <p:spPr bwMode="auto">
          <a:xfrm>
            <a:off x="4264025" y="2878138"/>
            <a:ext cx="1202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T</a:t>
            </a:r>
          </a:p>
        </p:txBody>
      </p:sp>
      <p:sp>
        <p:nvSpPr>
          <p:cNvPr id="28690" name="Rectangle 19">
            <a:extLst>
              <a:ext uri="{FF2B5EF4-FFF2-40B4-BE49-F238E27FC236}">
                <a16:creationId xmlns:a16="http://schemas.microsoft.com/office/drawing/2014/main" id="{41441EBA-A1A3-DF47-997D-BCF427B4A7A2}"/>
              </a:ext>
            </a:extLst>
          </p:cNvPr>
          <p:cNvSpPr>
            <a:spLocks noChangeArrowheads="1"/>
          </p:cNvSpPr>
          <p:nvPr/>
        </p:nvSpPr>
        <p:spPr bwMode="auto">
          <a:xfrm>
            <a:off x="4438650" y="2878138"/>
            <a:ext cx="13946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O</a:t>
            </a:r>
          </a:p>
        </p:txBody>
      </p:sp>
      <p:sp>
        <p:nvSpPr>
          <p:cNvPr id="28691" name="Rectangle 20">
            <a:extLst>
              <a:ext uri="{FF2B5EF4-FFF2-40B4-BE49-F238E27FC236}">
                <a16:creationId xmlns:a16="http://schemas.microsoft.com/office/drawing/2014/main" id="{E6162191-B05A-1F4B-9B38-F2EF3BB53760}"/>
              </a:ext>
            </a:extLst>
          </p:cNvPr>
          <p:cNvSpPr>
            <a:spLocks noChangeArrowheads="1"/>
          </p:cNvSpPr>
          <p:nvPr/>
        </p:nvSpPr>
        <p:spPr bwMode="auto">
          <a:xfrm>
            <a:off x="4581525" y="2960689"/>
            <a:ext cx="6985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2</a:t>
            </a:r>
          </a:p>
        </p:txBody>
      </p:sp>
      <p:sp>
        <p:nvSpPr>
          <p:cNvPr id="28692" name="Rectangle 21">
            <a:extLst>
              <a:ext uri="{FF2B5EF4-FFF2-40B4-BE49-F238E27FC236}">
                <a16:creationId xmlns:a16="http://schemas.microsoft.com/office/drawing/2014/main" id="{45831042-F1AB-264F-937A-C2416726C7EE}"/>
              </a:ext>
            </a:extLst>
          </p:cNvPr>
          <p:cNvSpPr>
            <a:spLocks noChangeArrowheads="1"/>
          </p:cNvSpPr>
          <p:nvPr/>
        </p:nvSpPr>
        <p:spPr bwMode="auto">
          <a:xfrm>
            <a:off x="4708525" y="2960689"/>
            <a:ext cx="77788"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n</a:t>
            </a:r>
          </a:p>
        </p:txBody>
      </p:sp>
      <p:sp>
        <p:nvSpPr>
          <p:cNvPr id="28693" name="Rectangle 22">
            <a:extLst>
              <a:ext uri="{FF2B5EF4-FFF2-40B4-BE49-F238E27FC236}">
                <a16:creationId xmlns:a16="http://schemas.microsoft.com/office/drawing/2014/main" id="{2BA0ECFF-9FFE-BF4F-B0B8-0FC2EA299E7A}"/>
              </a:ext>
            </a:extLst>
          </p:cNvPr>
          <p:cNvSpPr>
            <a:spLocks noChangeArrowheads="1"/>
          </p:cNvSpPr>
          <p:nvPr/>
        </p:nvSpPr>
        <p:spPr bwMode="auto">
          <a:xfrm>
            <a:off x="4783138" y="2790826"/>
            <a:ext cx="5610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00" b="1">
                <a:solidFill>
                  <a:srgbClr val="000000"/>
                </a:solidFill>
                <a:latin typeface="Times New Roman" panose="02020603050405020304" pitchFamily="18" charset="0"/>
              </a:rPr>
              <a:t>-</a:t>
            </a:r>
          </a:p>
        </p:txBody>
      </p:sp>
      <p:sp>
        <p:nvSpPr>
          <p:cNvPr id="28694" name="Rectangle 23">
            <a:extLst>
              <a:ext uri="{FF2B5EF4-FFF2-40B4-BE49-F238E27FC236}">
                <a16:creationId xmlns:a16="http://schemas.microsoft.com/office/drawing/2014/main" id="{7FA2282C-3156-CC4B-88C5-2D53336952AD}"/>
              </a:ext>
            </a:extLst>
          </p:cNvPr>
          <p:cNvSpPr>
            <a:spLocks noChangeArrowheads="1"/>
          </p:cNvSpPr>
          <p:nvPr/>
        </p:nvSpPr>
        <p:spPr bwMode="auto">
          <a:xfrm>
            <a:off x="3756025" y="3925889"/>
            <a:ext cx="46038"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a:t>
            </a:r>
          </a:p>
        </p:txBody>
      </p:sp>
      <p:sp>
        <p:nvSpPr>
          <p:cNvPr id="28695" name="Rectangle 24">
            <a:extLst>
              <a:ext uri="{FF2B5EF4-FFF2-40B4-BE49-F238E27FC236}">
                <a16:creationId xmlns:a16="http://schemas.microsoft.com/office/drawing/2014/main" id="{7444C874-8B75-184F-96BA-0EC745A5ACB2}"/>
              </a:ext>
            </a:extLst>
          </p:cNvPr>
          <p:cNvSpPr>
            <a:spLocks noChangeArrowheads="1"/>
          </p:cNvSpPr>
          <p:nvPr/>
        </p:nvSpPr>
        <p:spPr bwMode="auto">
          <a:xfrm>
            <a:off x="3621088" y="5029200"/>
            <a:ext cx="4969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a:t>
            </a:r>
          </a:p>
        </p:txBody>
      </p:sp>
      <p:sp>
        <p:nvSpPr>
          <p:cNvPr id="28696" name="Rectangle 25">
            <a:extLst>
              <a:ext uri="{FF2B5EF4-FFF2-40B4-BE49-F238E27FC236}">
                <a16:creationId xmlns:a16="http://schemas.microsoft.com/office/drawing/2014/main" id="{80FAACDC-2C79-4D41-A74E-304CADD491C1}"/>
              </a:ext>
            </a:extLst>
          </p:cNvPr>
          <p:cNvSpPr>
            <a:spLocks noChangeArrowheads="1"/>
          </p:cNvSpPr>
          <p:nvPr/>
        </p:nvSpPr>
        <p:spPr bwMode="auto">
          <a:xfrm>
            <a:off x="3671888" y="5029200"/>
            <a:ext cx="8976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2</a:t>
            </a:r>
          </a:p>
        </p:txBody>
      </p:sp>
      <p:sp>
        <p:nvSpPr>
          <p:cNvPr id="28697" name="Rectangle 26">
            <a:extLst>
              <a:ext uri="{FF2B5EF4-FFF2-40B4-BE49-F238E27FC236}">
                <a16:creationId xmlns:a16="http://schemas.microsoft.com/office/drawing/2014/main" id="{48340016-74A9-164D-9352-DBBE329B3058}"/>
              </a:ext>
            </a:extLst>
          </p:cNvPr>
          <p:cNvSpPr>
            <a:spLocks noChangeArrowheads="1"/>
          </p:cNvSpPr>
          <p:nvPr/>
        </p:nvSpPr>
        <p:spPr bwMode="auto">
          <a:xfrm>
            <a:off x="3763963" y="5029200"/>
            <a:ext cx="4488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 </a:t>
            </a:r>
          </a:p>
        </p:txBody>
      </p:sp>
      <p:sp>
        <p:nvSpPr>
          <p:cNvPr id="28698" name="Rectangle 27">
            <a:extLst>
              <a:ext uri="{FF2B5EF4-FFF2-40B4-BE49-F238E27FC236}">
                <a16:creationId xmlns:a16="http://schemas.microsoft.com/office/drawing/2014/main" id="{A95890AD-1AB9-3845-854C-460B49451788}"/>
              </a:ext>
            </a:extLst>
          </p:cNvPr>
          <p:cNvSpPr>
            <a:spLocks noChangeArrowheads="1"/>
          </p:cNvSpPr>
          <p:nvPr/>
        </p:nvSpPr>
        <p:spPr bwMode="auto">
          <a:xfrm>
            <a:off x="3810000" y="5029200"/>
            <a:ext cx="705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I</a:t>
            </a:r>
          </a:p>
        </p:txBody>
      </p:sp>
      <p:sp>
        <p:nvSpPr>
          <p:cNvPr id="28699" name="Rectangle 28">
            <a:extLst>
              <a:ext uri="{FF2B5EF4-FFF2-40B4-BE49-F238E27FC236}">
                <a16:creationId xmlns:a16="http://schemas.microsoft.com/office/drawing/2014/main" id="{C7D0040F-290E-AF49-99F6-BF2DF9B093A5}"/>
              </a:ext>
            </a:extLst>
          </p:cNvPr>
          <p:cNvSpPr>
            <a:spLocks noChangeArrowheads="1"/>
          </p:cNvSpPr>
          <p:nvPr/>
        </p:nvSpPr>
        <p:spPr bwMode="auto">
          <a:xfrm>
            <a:off x="4446588" y="5033963"/>
            <a:ext cx="705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I</a:t>
            </a:r>
          </a:p>
        </p:txBody>
      </p:sp>
      <p:sp>
        <p:nvSpPr>
          <p:cNvPr id="28700" name="Rectangle 29">
            <a:extLst>
              <a:ext uri="{FF2B5EF4-FFF2-40B4-BE49-F238E27FC236}">
                <a16:creationId xmlns:a16="http://schemas.microsoft.com/office/drawing/2014/main" id="{C9087F42-5D3B-BE43-9BD2-2208E4675F0F}"/>
              </a:ext>
            </a:extLst>
          </p:cNvPr>
          <p:cNvSpPr>
            <a:spLocks noChangeArrowheads="1"/>
          </p:cNvSpPr>
          <p:nvPr/>
        </p:nvSpPr>
        <p:spPr bwMode="auto">
          <a:xfrm>
            <a:off x="4518025" y="5033963"/>
            <a:ext cx="4488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 </a:t>
            </a:r>
          </a:p>
        </p:txBody>
      </p:sp>
      <p:sp>
        <p:nvSpPr>
          <p:cNvPr id="28701" name="Rectangle 30">
            <a:extLst>
              <a:ext uri="{FF2B5EF4-FFF2-40B4-BE49-F238E27FC236}">
                <a16:creationId xmlns:a16="http://schemas.microsoft.com/office/drawing/2014/main" id="{D9AE2A80-E2C0-364B-81D4-DD2103A34A6F}"/>
              </a:ext>
            </a:extLst>
          </p:cNvPr>
          <p:cNvSpPr>
            <a:spLocks noChangeArrowheads="1"/>
          </p:cNvSpPr>
          <p:nvPr/>
        </p:nvSpPr>
        <p:spPr bwMode="auto">
          <a:xfrm>
            <a:off x="4564063" y="4987926"/>
            <a:ext cx="46488"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a:t>
            </a:r>
          </a:p>
        </p:txBody>
      </p:sp>
      <p:sp>
        <p:nvSpPr>
          <p:cNvPr id="28702" name="Rectangle 31">
            <a:extLst>
              <a:ext uri="{FF2B5EF4-FFF2-40B4-BE49-F238E27FC236}">
                <a16:creationId xmlns:a16="http://schemas.microsoft.com/office/drawing/2014/main" id="{07F44D67-C17B-2D4F-955C-B2AE6950F42A}"/>
              </a:ext>
            </a:extLst>
          </p:cNvPr>
          <p:cNvSpPr>
            <a:spLocks noChangeArrowheads="1"/>
          </p:cNvSpPr>
          <p:nvPr/>
        </p:nvSpPr>
        <p:spPr bwMode="auto">
          <a:xfrm>
            <a:off x="4537076" y="6083301"/>
            <a:ext cx="79375"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Times New Roman" panose="02020603050405020304" pitchFamily="18" charset="0"/>
              </a:rPr>
              <a:t>+</a:t>
            </a:r>
          </a:p>
        </p:txBody>
      </p:sp>
      <p:sp>
        <p:nvSpPr>
          <p:cNvPr id="28703" name="Rectangle 32">
            <a:extLst>
              <a:ext uri="{FF2B5EF4-FFF2-40B4-BE49-F238E27FC236}">
                <a16:creationId xmlns:a16="http://schemas.microsoft.com/office/drawing/2014/main" id="{4CA33541-9F8E-3241-AB39-27A134DB585A}"/>
              </a:ext>
            </a:extLst>
          </p:cNvPr>
          <p:cNvSpPr>
            <a:spLocks noChangeArrowheads="1"/>
          </p:cNvSpPr>
          <p:nvPr/>
        </p:nvSpPr>
        <p:spPr bwMode="auto">
          <a:xfrm>
            <a:off x="3686175" y="6129338"/>
            <a:ext cx="993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S</a:t>
            </a:r>
          </a:p>
        </p:txBody>
      </p:sp>
      <p:sp>
        <p:nvSpPr>
          <p:cNvPr id="28704" name="Arc 33">
            <a:extLst>
              <a:ext uri="{FF2B5EF4-FFF2-40B4-BE49-F238E27FC236}">
                <a16:creationId xmlns:a16="http://schemas.microsoft.com/office/drawing/2014/main" id="{23308EFE-A3F3-9346-BDA2-105484705EAB}"/>
              </a:ext>
            </a:extLst>
          </p:cNvPr>
          <p:cNvSpPr>
            <a:spLocks/>
          </p:cNvSpPr>
          <p:nvPr/>
        </p:nvSpPr>
        <p:spPr bwMode="auto">
          <a:xfrm>
            <a:off x="2744788" y="2055814"/>
            <a:ext cx="2882900" cy="4008437"/>
          </a:xfrm>
          <a:custGeom>
            <a:avLst/>
            <a:gdLst>
              <a:gd name="T0" fmla="*/ 805877 w 21600"/>
              <a:gd name="T1" fmla="*/ 4008437 h 30007"/>
              <a:gd name="T2" fmla="*/ 812017 w 21600"/>
              <a:gd name="T3" fmla="*/ 0 h 30007"/>
              <a:gd name="T4" fmla="*/ 2882900 w 21600"/>
              <a:gd name="T5" fmla="*/ 2007491 h 30007"/>
              <a:gd name="T6" fmla="*/ 0 60000 65536"/>
              <a:gd name="T7" fmla="*/ 0 60000 65536"/>
              <a:gd name="T8" fmla="*/ 0 60000 65536"/>
            </a:gdLst>
            <a:ahLst/>
            <a:cxnLst>
              <a:cxn ang="T6">
                <a:pos x="T0" y="T1"/>
              </a:cxn>
              <a:cxn ang="T7">
                <a:pos x="T2" y="T3"/>
              </a:cxn>
              <a:cxn ang="T8">
                <a:pos x="T4" y="T5"/>
              </a:cxn>
            </a:cxnLst>
            <a:rect l="0" t="0" r="r" b="b"/>
            <a:pathLst>
              <a:path w="21600" h="30007" fill="none" extrusionOk="0">
                <a:moveTo>
                  <a:pt x="6037" y="30007"/>
                </a:moveTo>
                <a:cubicBezTo>
                  <a:pt x="2164" y="25982"/>
                  <a:pt x="0" y="20613"/>
                  <a:pt x="0" y="15028"/>
                </a:cubicBezTo>
                <a:cubicBezTo>
                  <a:pt x="0" y="9418"/>
                  <a:pt x="2182" y="4029"/>
                  <a:pt x="6084" y="0"/>
                </a:cubicBezTo>
              </a:path>
              <a:path w="21600" h="30007" stroke="0" extrusionOk="0">
                <a:moveTo>
                  <a:pt x="6037" y="30007"/>
                </a:moveTo>
                <a:cubicBezTo>
                  <a:pt x="2164" y="25982"/>
                  <a:pt x="0" y="20613"/>
                  <a:pt x="0" y="15028"/>
                </a:cubicBezTo>
                <a:cubicBezTo>
                  <a:pt x="0" y="9418"/>
                  <a:pt x="2182" y="4029"/>
                  <a:pt x="6084" y="0"/>
                </a:cubicBezTo>
                <a:lnTo>
                  <a:pt x="21600" y="15028"/>
                </a:lnTo>
                <a:lnTo>
                  <a:pt x="6037" y="30007"/>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Rectangle 34">
            <a:extLst>
              <a:ext uri="{FF2B5EF4-FFF2-40B4-BE49-F238E27FC236}">
                <a16:creationId xmlns:a16="http://schemas.microsoft.com/office/drawing/2014/main" id="{A1E27828-3D92-4D4A-994E-13744DC769E3}"/>
              </a:ext>
            </a:extLst>
          </p:cNvPr>
          <p:cNvSpPr>
            <a:spLocks noChangeArrowheads="1"/>
          </p:cNvSpPr>
          <p:nvPr/>
        </p:nvSpPr>
        <p:spPr bwMode="auto">
          <a:xfrm>
            <a:off x="3654425" y="1849438"/>
            <a:ext cx="993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Times New Roman" panose="02020603050405020304" pitchFamily="18" charset="0"/>
              </a:rPr>
              <a:t>S</a:t>
            </a:r>
          </a:p>
        </p:txBody>
      </p:sp>
      <p:sp>
        <p:nvSpPr>
          <p:cNvPr id="28706" name="Rectangle 35">
            <a:extLst>
              <a:ext uri="{FF2B5EF4-FFF2-40B4-BE49-F238E27FC236}">
                <a16:creationId xmlns:a16="http://schemas.microsoft.com/office/drawing/2014/main" id="{932575E2-771C-A042-BC8F-F68C96D3BFFF}"/>
              </a:ext>
            </a:extLst>
          </p:cNvPr>
          <p:cNvSpPr>
            <a:spLocks noChangeArrowheads="1"/>
          </p:cNvSpPr>
          <p:nvPr/>
        </p:nvSpPr>
        <p:spPr bwMode="auto">
          <a:xfrm>
            <a:off x="2819401" y="3886201"/>
            <a:ext cx="422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hv</a:t>
            </a:r>
          </a:p>
        </p:txBody>
      </p:sp>
      <p:grpSp>
        <p:nvGrpSpPr>
          <p:cNvPr id="28707" name="Group 36">
            <a:extLst>
              <a:ext uri="{FF2B5EF4-FFF2-40B4-BE49-F238E27FC236}">
                <a16:creationId xmlns:a16="http://schemas.microsoft.com/office/drawing/2014/main" id="{3260C75B-736F-5E42-B221-E7EC09B0A331}"/>
              </a:ext>
            </a:extLst>
          </p:cNvPr>
          <p:cNvGrpSpPr>
            <a:grpSpLocks/>
          </p:cNvGrpSpPr>
          <p:nvPr/>
        </p:nvGrpSpPr>
        <p:grpSpPr bwMode="auto">
          <a:xfrm>
            <a:off x="3476626" y="3181351"/>
            <a:ext cx="969963" cy="1006475"/>
            <a:chOff x="2238" y="2196"/>
            <a:chExt cx="611" cy="634"/>
          </a:xfrm>
        </p:grpSpPr>
        <p:sp>
          <p:nvSpPr>
            <p:cNvPr id="28764" name="Arc 37">
              <a:extLst>
                <a:ext uri="{FF2B5EF4-FFF2-40B4-BE49-F238E27FC236}">
                  <a16:creationId xmlns:a16="http://schemas.microsoft.com/office/drawing/2014/main" id="{19155EC7-0B1D-2446-8211-1C781C21BCFE}"/>
                </a:ext>
              </a:extLst>
            </p:cNvPr>
            <p:cNvSpPr>
              <a:spLocks/>
            </p:cNvSpPr>
            <p:nvPr/>
          </p:nvSpPr>
          <p:spPr bwMode="auto">
            <a:xfrm>
              <a:off x="2402" y="2196"/>
              <a:ext cx="447" cy="226"/>
            </a:xfrm>
            <a:custGeom>
              <a:avLst/>
              <a:gdLst>
                <a:gd name="T0" fmla="*/ 447 w 42893"/>
                <a:gd name="T1" fmla="*/ 0 h 21600"/>
                <a:gd name="T2" fmla="*/ 0 w 42893"/>
                <a:gd name="T3" fmla="*/ 38 h 21600"/>
                <a:gd name="T4" fmla="*/ 222 w 42893"/>
                <a:gd name="T5" fmla="*/ 0 h 21600"/>
                <a:gd name="T6" fmla="*/ 0 60000 65536"/>
                <a:gd name="T7" fmla="*/ 0 60000 65536"/>
                <a:gd name="T8" fmla="*/ 0 60000 65536"/>
              </a:gdLst>
              <a:ahLst/>
              <a:cxnLst>
                <a:cxn ang="T6">
                  <a:pos x="T0" y="T1"/>
                </a:cxn>
                <a:cxn ang="T7">
                  <a:pos x="T2" y="T3"/>
                </a:cxn>
                <a:cxn ang="T8">
                  <a:pos x="T4" y="T5"/>
                </a:cxn>
              </a:cxnLst>
              <a:rect l="0" t="0" r="r" b="b"/>
              <a:pathLst>
                <a:path w="42893" h="21600" fill="none" extrusionOk="0">
                  <a:moveTo>
                    <a:pt x="42893" y="0"/>
                  </a:moveTo>
                  <a:cubicBezTo>
                    <a:pt x="42893" y="11929"/>
                    <a:pt x="33222" y="21600"/>
                    <a:pt x="21293" y="21600"/>
                  </a:cubicBezTo>
                  <a:cubicBezTo>
                    <a:pt x="10763" y="21600"/>
                    <a:pt x="1769" y="14008"/>
                    <a:pt x="0" y="3628"/>
                  </a:cubicBezTo>
                </a:path>
                <a:path w="42893" h="21600" stroke="0" extrusionOk="0">
                  <a:moveTo>
                    <a:pt x="42893" y="0"/>
                  </a:moveTo>
                  <a:cubicBezTo>
                    <a:pt x="42893" y="11929"/>
                    <a:pt x="33222" y="21600"/>
                    <a:pt x="21293" y="21600"/>
                  </a:cubicBezTo>
                  <a:cubicBezTo>
                    <a:pt x="10763" y="21600"/>
                    <a:pt x="1769" y="14008"/>
                    <a:pt x="0" y="3628"/>
                  </a:cubicBezTo>
                  <a:lnTo>
                    <a:pt x="21293" y="0"/>
                  </a:lnTo>
                  <a:lnTo>
                    <a:pt x="42893"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65" name="Arc 38">
              <a:extLst>
                <a:ext uri="{FF2B5EF4-FFF2-40B4-BE49-F238E27FC236}">
                  <a16:creationId xmlns:a16="http://schemas.microsoft.com/office/drawing/2014/main" id="{2FBF6227-2F87-8C45-99FB-CD969D51FB27}"/>
                </a:ext>
              </a:extLst>
            </p:cNvPr>
            <p:cNvSpPr>
              <a:spLocks/>
            </p:cNvSpPr>
            <p:nvPr/>
          </p:nvSpPr>
          <p:spPr bwMode="auto">
            <a:xfrm>
              <a:off x="2399" y="2421"/>
              <a:ext cx="224" cy="227"/>
            </a:xfrm>
            <a:custGeom>
              <a:avLst/>
              <a:gdLst>
                <a:gd name="T0" fmla="*/ 0 w 21329"/>
                <a:gd name="T1" fmla="*/ 191 h 21600"/>
                <a:gd name="T2" fmla="*/ 224 w 21329"/>
                <a:gd name="T3" fmla="*/ 0 h 21600"/>
                <a:gd name="T4" fmla="*/ 224 w 21329"/>
                <a:gd name="T5" fmla="*/ 227 h 21600"/>
                <a:gd name="T6" fmla="*/ 0 60000 65536"/>
                <a:gd name="T7" fmla="*/ 0 60000 65536"/>
                <a:gd name="T8" fmla="*/ 0 60000 65536"/>
              </a:gdLst>
              <a:ahLst/>
              <a:cxnLst>
                <a:cxn ang="T6">
                  <a:pos x="T0" y="T1"/>
                </a:cxn>
                <a:cxn ang="T7">
                  <a:pos x="T2" y="T3"/>
                </a:cxn>
                <a:cxn ang="T8">
                  <a:pos x="T4" y="T5"/>
                </a:cxn>
              </a:cxnLst>
              <a:rect l="0" t="0" r="r" b="b"/>
              <a:pathLst>
                <a:path w="21329" h="21600" fill="none" extrusionOk="0">
                  <a:moveTo>
                    <a:pt x="0" y="18187"/>
                  </a:moveTo>
                  <a:cubicBezTo>
                    <a:pt x="1677" y="7708"/>
                    <a:pt x="10717" y="0"/>
                    <a:pt x="21329" y="0"/>
                  </a:cubicBezTo>
                </a:path>
                <a:path w="21329" h="21600" stroke="0" extrusionOk="0">
                  <a:moveTo>
                    <a:pt x="0" y="18187"/>
                  </a:moveTo>
                  <a:cubicBezTo>
                    <a:pt x="1677" y="7708"/>
                    <a:pt x="10717" y="0"/>
                    <a:pt x="21329" y="0"/>
                  </a:cubicBezTo>
                  <a:lnTo>
                    <a:pt x="21329" y="21600"/>
                  </a:lnTo>
                  <a:lnTo>
                    <a:pt x="0" y="18187"/>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66" name="Rectangle 39">
              <a:extLst>
                <a:ext uri="{FF2B5EF4-FFF2-40B4-BE49-F238E27FC236}">
                  <a16:creationId xmlns:a16="http://schemas.microsoft.com/office/drawing/2014/main" id="{0E801F72-6291-2345-A433-8280AA7A9A1B}"/>
                </a:ext>
              </a:extLst>
            </p:cNvPr>
            <p:cNvSpPr>
              <a:spLocks noChangeArrowheads="1"/>
            </p:cNvSpPr>
            <p:nvPr/>
          </p:nvSpPr>
          <p:spPr bwMode="auto">
            <a:xfrm>
              <a:off x="2363" y="2694"/>
              <a:ext cx="4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e</a:t>
              </a:r>
            </a:p>
          </p:txBody>
        </p:sp>
        <p:sp>
          <p:nvSpPr>
            <p:cNvPr id="28767" name="Oval 40">
              <a:extLst>
                <a:ext uri="{FF2B5EF4-FFF2-40B4-BE49-F238E27FC236}">
                  <a16:creationId xmlns:a16="http://schemas.microsoft.com/office/drawing/2014/main" id="{D53D6C60-B38B-7E4C-9DC0-4596CA2DE9CC}"/>
                </a:ext>
              </a:extLst>
            </p:cNvPr>
            <p:cNvSpPr>
              <a:spLocks noChangeArrowheads="1"/>
            </p:cNvSpPr>
            <p:nvPr/>
          </p:nvSpPr>
          <p:spPr bwMode="auto">
            <a:xfrm>
              <a:off x="2238" y="2343"/>
              <a:ext cx="190" cy="19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chemeClr val="accent2"/>
                  </a:solidFill>
                  <a:latin typeface="Goudy Old Style" panose="02020502050305020303" pitchFamily="18" charset="77"/>
                </a:rPr>
                <a:t>3</a:t>
              </a:r>
            </a:p>
          </p:txBody>
        </p:sp>
      </p:grpSp>
      <p:grpSp>
        <p:nvGrpSpPr>
          <p:cNvPr id="28708" name="Group 41">
            <a:extLst>
              <a:ext uri="{FF2B5EF4-FFF2-40B4-BE49-F238E27FC236}">
                <a16:creationId xmlns:a16="http://schemas.microsoft.com/office/drawing/2014/main" id="{440967F8-9964-524C-BCF1-4313D7ED2E98}"/>
              </a:ext>
            </a:extLst>
          </p:cNvPr>
          <p:cNvGrpSpPr>
            <a:grpSpLocks/>
          </p:cNvGrpSpPr>
          <p:nvPr/>
        </p:nvGrpSpPr>
        <p:grpSpPr bwMode="auto">
          <a:xfrm>
            <a:off x="3441700" y="1849438"/>
            <a:ext cx="1257300" cy="1244600"/>
            <a:chOff x="2216" y="1357"/>
            <a:chExt cx="792" cy="784"/>
          </a:xfrm>
        </p:grpSpPr>
        <p:sp>
          <p:nvSpPr>
            <p:cNvPr id="28754" name="Arc 42">
              <a:extLst>
                <a:ext uri="{FF2B5EF4-FFF2-40B4-BE49-F238E27FC236}">
                  <a16:creationId xmlns:a16="http://schemas.microsoft.com/office/drawing/2014/main" id="{7B41E04C-1B2D-E949-AC3E-69DD3126A4E4}"/>
                </a:ext>
              </a:extLst>
            </p:cNvPr>
            <p:cNvSpPr>
              <a:spLocks/>
            </p:cNvSpPr>
            <p:nvPr/>
          </p:nvSpPr>
          <p:spPr bwMode="auto">
            <a:xfrm>
              <a:off x="2389" y="1740"/>
              <a:ext cx="447" cy="226"/>
            </a:xfrm>
            <a:custGeom>
              <a:avLst/>
              <a:gdLst>
                <a:gd name="T0" fmla="*/ 0 w 42924"/>
                <a:gd name="T1" fmla="*/ 225 h 21600"/>
                <a:gd name="T2" fmla="*/ 447 w 42924"/>
                <a:gd name="T3" fmla="*/ 190 h 21600"/>
                <a:gd name="T4" fmla="*/ 225 w 42924"/>
                <a:gd name="T5" fmla="*/ 226 h 21600"/>
                <a:gd name="T6" fmla="*/ 0 60000 65536"/>
                <a:gd name="T7" fmla="*/ 0 60000 65536"/>
                <a:gd name="T8" fmla="*/ 0 60000 65536"/>
              </a:gdLst>
              <a:ahLst/>
              <a:cxnLst>
                <a:cxn ang="T6">
                  <a:pos x="T0" y="T1"/>
                </a:cxn>
                <a:cxn ang="T7">
                  <a:pos x="T2" y="T3"/>
                </a:cxn>
                <a:cxn ang="T8">
                  <a:pos x="T4" y="T5"/>
                </a:cxn>
              </a:cxnLst>
              <a:rect l="0" t="0" r="r" b="b"/>
              <a:pathLst>
                <a:path w="42924" h="21600" fill="none" extrusionOk="0">
                  <a:moveTo>
                    <a:pt x="0" y="21504"/>
                  </a:moveTo>
                  <a:cubicBezTo>
                    <a:pt x="53" y="9612"/>
                    <a:pt x="9708" y="0"/>
                    <a:pt x="21600" y="0"/>
                  </a:cubicBezTo>
                  <a:cubicBezTo>
                    <a:pt x="32200" y="0"/>
                    <a:pt x="41234" y="7692"/>
                    <a:pt x="42923" y="18157"/>
                  </a:cubicBezTo>
                </a:path>
                <a:path w="42924" h="21600" stroke="0" extrusionOk="0">
                  <a:moveTo>
                    <a:pt x="0" y="21504"/>
                  </a:moveTo>
                  <a:cubicBezTo>
                    <a:pt x="53" y="9612"/>
                    <a:pt x="9708" y="0"/>
                    <a:pt x="21600" y="0"/>
                  </a:cubicBezTo>
                  <a:cubicBezTo>
                    <a:pt x="32200" y="0"/>
                    <a:pt x="41234" y="7692"/>
                    <a:pt x="42923" y="18157"/>
                  </a:cubicBezTo>
                  <a:lnTo>
                    <a:pt x="21600" y="21600"/>
                  </a:lnTo>
                  <a:lnTo>
                    <a:pt x="0" y="21504"/>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55" name="Arc 43">
              <a:extLst>
                <a:ext uri="{FF2B5EF4-FFF2-40B4-BE49-F238E27FC236}">
                  <a16:creationId xmlns:a16="http://schemas.microsoft.com/office/drawing/2014/main" id="{35FBC94E-6946-684C-8EED-9036B25B8E94}"/>
                </a:ext>
              </a:extLst>
            </p:cNvPr>
            <p:cNvSpPr>
              <a:spLocks/>
            </p:cNvSpPr>
            <p:nvPr/>
          </p:nvSpPr>
          <p:spPr bwMode="auto">
            <a:xfrm>
              <a:off x="2389" y="1509"/>
              <a:ext cx="447" cy="227"/>
            </a:xfrm>
            <a:custGeom>
              <a:avLst/>
              <a:gdLst>
                <a:gd name="T0" fmla="*/ 447 w 42936"/>
                <a:gd name="T1" fmla="*/ 37 h 21792"/>
                <a:gd name="T2" fmla="*/ 0 w 42936"/>
                <a:gd name="T3" fmla="*/ 0 h 21792"/>
                <a:gd name="T4" fmla="*/ 225 w 42936"/>
                <a:gd name="T5" fmla="*/ 2 h 21792"/>
                <a:gd name="T6" fmla="*/ 0 60000 65536"/>
                <a:gd name="T7" fmla="*/ 0 60000 65536"/>
                <a:gd name="T8" fmla="*/ 0 60000 65536"/>
              </a:gdLst>
              <a:ahLst/>
              <a:cxnLst>
                <a:cxn ang="T6">
                  <a:pos x="T0" y="T1"/>
                </a:cxn>
                <a:cxn ang="T7">
                  <a:pos x="T2" y="T3"/>
                </a:cxn>
                <a:cxn ang="T8">
                  <a:pos x="T4" y="T5"/>
                </a:cxn>
              </a:cxnLst>
              <a:rect l="0" t="0" r="r" b="b"/>
              <a:pathLst>
                <a:path w="42936" h="21792" fill="none" extrusionOk="0">
                  <a:moveTo>
                    <a:pt x="42936" y="3556"/>
                  </a:moveTo>
                  <a:cubicBezTo>
                    <a:pt x="41280" y="14056"/>
                    <a:pt x="32230" y="21792"/>
                    <a:pt x="21600" y="21792"/>
                  </a:cubicBezTo>
                  <a:cubicBezTo>
                    <a:pt x="9670" y="21792"/>
                    <a:pt x="0" y="12121"/>
                    <a:pt x="0" y="192"/>
                  </a:cubicBezTo>
                  <a:cubicBezTo>
                    <a:pt x="0" y="127"/>
                    <a:pt x="0" y="63"/>
                    <a:pt x="0" y="-1"/>
                  </a:cubicBezTo>
                </a:path>
                <a:path w="42936" h="21792" stroke="0" extrusionOk="0">
                  <a:moveTo>
                    <a:pt x="42936" y="3556"/>
                  </a:moveTo>
                  <a:cubicBezTo>
                    <a:pt x="41280" y="14056"/>
                    <a:pt x="32230" y="21792"/>
                    <a:pt x="21600" y="21792"/>
                  </a:cubicBezTo>
                  <a:cubicBezTo>
                    <a:pt x="9670" y="21792"/>
                    <a:pt x="0" y="12121"/>
                    <a:pt x="0" y="192"/>
                  </a:cubicBezTo>
                  <a:cubicBezTo>
                    <a:pt x="0" y="127"/>
                    <a:pt x="0" y="63"/>
                    <a:pt x="0" y="-1"/>
                  </a:cubicBezTo>
                  <a:lnTo>
                    <a:pt x="21600" y="192"/>
                  </a:lnTo>
                  <a:lnTo>
                    <a:pt x="42936" y="3556"/>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56" name="Rectangle 44">
              <a:extLst>
                <a:ext uri="{FF2B5EF4-FFF2-40B4-BE49-F238E27FC236}">
                  <a16:creationId xmlns:a16="http://schemas.microsoft.com/office/drawing/2014/main" id="{55C03481-B16A-2341-AE1A-029F53335FC2}"/>
                </a:ext>
              </a:extLst>
            </p:cNvPr>
            <p:cNvSpPr>
              <a:spLocks noChangeArrowheads="1"/>
            </p:cNvSpPr>
            <p:nvPr/>
          </p:nvSpPr>
          <p:spPr bwMode="auto">
            <a:xfrm>
              <a:off x="2840" y="1357"/>
              <a:ext cx="5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S</a:t>
              </a:r>
            </a:p>
          </p:txBody>
        </p:sp>
        <p:sp>
          <p:nvSpPr>
            <p:cNvPr id="28757" name="Rectangle 45">
              <a:extLst>
                <a:ext uri="{FF2B5EF4-FFF2-40B4-BE49-F238E27FC236}">
                  <a16:creationId xmlns:a16="http://schemas.microsoft.com/office/drawing/2014/main" id="{1A178857-EF97-354F-85F6-42C68544ACBC}"/>
                </a:ext>
              </a:extLst>
            </p:cNvPr>
            <p:cNvSpPr>
              <a:spLocks noChangeArrowheads="1"/>
            </p:cNvSpPr>
            <p:nvPr/>
          </p:nvSpPr>
          <p:spPr bwMode="auto">
            <a:xfrm>
              <a:off x="2216" y="2005"/>
              <a:ext cx="3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a:t>
              </a:r>
            </a:p>
          </p:txBody>
        </p:sp>
        <p:sp>
          <p:nvSpPr>
            <p:cNvPr id="28758" name="Rectangle 46">
              <a:extLst>
                <a:ext uri="{FF2B5EF4-FFF2-40B4-BE49-F238E27FC236}">
                  <a16:creationId xmlns:a16="http://schemas.microsoft.com/office/drawing/2014/main" id="{95E9EE0B-B010-EE49-977D-94A2CA2D1436}"/>
                </a:ext>
              </a:extLst>
            </p:cNvPr>
            <p:cNvSpPr>
              <a:spLocks noChangeArrowheads="1"/>
            </p:cNvSpPr>
            <p:nvPr/>
          </p:nvSpPr>
          <p:spPr bwMode="auto">
            <a:xfrm>
              <a:off x="2331" y="2005"/>
              <a:ext cx="3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i</a:t>
              </a:r>
            </a:p>
          </p:txBody>
        </p:sp>
        <p:sp>
          <p:nvSpPr>
            <p:cNvPr id="28759" name="Rectangle 47">
              <a:extLst>
                <a:ext uri="{FF2B5EF4-FFF2-40B4-BE49-F238E27FC236}">
                  <a16:creationId xmlns:a16="http://schemas.microsoft.com/office/drawing/2014/main" id="{72230C5E-961B-0E45-A619-F5B7CC7E030F}"/>
                </a:ext>
              </a:extLst>
            </p:cNvPr>
            <p:cNvSpPr>
              <a:spLocks noChangeArrowheads="1"/>
            </p:cNvSpPr>
            <p:nvPr/>
          </p:nvSpPr>
          <p:spPr bwMode="auto">
            <a:xfrm>
              <a:off x="2496" y="2005"/>
              <a:ext cx="3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a:t>
              </a:r>
            </a:p>
          </p:txBody>
        </p:sp>
        <p:sp>
          <p:nvSpPr>
            <p:cNvPr id="28760" name="Rectangle 48">
              <a:extLst>
                <a:ext uri="{FF2B5EF4-FFF2-40B4-BE49-F238E27FC236}">
                  <a16:creationId xmlns:a16="http://schemas.microsoft.com/office/drawing/2014/main" id="{18457B65-423A-B341-AD63-7256D4B928AB}"/>
                </a:ext>
              </a:extLst>
            </p:cNvPr>
            <p:cNvSpPr>
              <a:spLocks noChangeArrowheads="1"/>
            </p:cNvSpPr>
            <p:nvPr/>
          </p:nvSpPr>
          <p:spPr bwMode="auto">
            <a:xfrm>
              <a:off x="2697" y="2005"/>
              <a:ext cx="3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a:t>
              </a:r>
            </a:p>
          </p:txBody>
        </p:sp>
        <p:sp>
          <p:nvSpPr>
            <p:cNvPr id="28761" name="Rectangle 49">
              <a:extLst>
                <a:ext uri="{FF2B5EF4-FFF2-40B4-BE49-F238E27FC236}">
                  <a16:creationId xmlns:a16="http://schemas.microsoft.com/office/drawing/2014/main" id="{D2F8B67D-49E5-A04F-BA97-9192408ADC61}"/>
                </a:ext>
              </a:extLst>
            </p:cNvPr>
            <p:cNvSpPr>
              <a:spLocks noChangeArrowheads="1"/>
            </p:cNvSpPr>
            <p:nvPr/>
          </p:nvSpPr>
          <p:spPr bwMode="auto">
            <a:xfrm>
              <a:off x="2812" y="2005"/>
              <a:ext cx="3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i</a:t>
              </a:r>
            </a:p>
          </p:txBody>
        </p:sp>
        <p:sp>
          <p:nvSpPr>
            <p:cNvPr id="28762" name="Rectangle 50">
              <a:extLst>
                <a:ext uri="{FF2B5EF4-FFF2-40B4-BE49-F238E27FC236}">
                  <a16:creationId xmlns:a16="http://schemas.microsoft.com/office/drawing/2014/main" id="{2C868BF0-EEB3-1F44-9ADA-0B34FC848D87}"/>
                </a:ext>
              </a:extLst>
            </p:cNvPr>
            <p:cNvSpPr>
              <a:spLocks noChangeArrowheads="1"/>
            </p:cNvSpPr>
            <p:nvPr/>
          </p:nvSpPr>
          <p:spPr bwMode="auto">
            <a:xfrm>
              <a:off x="2976" y="2005"/>
              <a:ext cx="3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a:t>
              </a:r>
            </a:p>
          </p:txBody>
        </p:sp>
        <p:sp>
          <p:nvSpPr>
            <p:cNvPr id="28763" name="Oval 51">
              <a:extLst>
                <a:ext uri="{FF2B5EF4-FFF2-40B4-BE49-F238E27FC236}">
                  <a16:creationId xmlns:a16="http://schemas.microsoft.com/office/drawing/2014/main" id="{57D2AA58-B5FA-384A-BE19-C74A5B0322D0}"/>
                </a:ext>
              </a:extLst>
            </p:cNvPr>
            <p:cNvSpPr>
              <a:spLocks noChangeArrowheads="1"/>
            </p:cNvSpPr>
            <p:nvPr/>
          </p:nvSpPr>
          <p:spPr bwMode="auto">
            <a:xfrm>
              <a:off x="2238" y="1623"/>
              <a:ext cx="190" cy="19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chemeClr val="accent2"/>
                  </a:solidFill>
                  <a:latin typeface="Goudy Old Style" panose="02020502050305020303" pitchFamily="18" charset="77"/>
                </a:rPr>
                <a:t>2</a:t>
              </a:r>
            </a:p>
          </p:txBody>
        </p:sp>
      </p:grpSp>
      <p:grpSp>
        <p:nvGrpSpPr>
          <p:cNvPr id="28709" name="Group 52">
            <a:extLst>
              <a:ext uri="{FF2B5EF4-FFF2-40B4-BE49-F238E27FC236}">
                <a16:creationId xmlns:a16="http://schemas.microsoft.com/office/drawing/2014/main" id="{02808A05-63DD-8147-BB2E-BE2B440D4ACE}"/>
              </a:ext>
            </a:extLst>
          </p:cNvPr>
          <p:cNvGrpSpPr>
            <a:grpSpLocks/>
          </p:cNvGrpSpPr>
          <p:nvPr/>
        </p:nvGrpSpPr>
        <p:grpSpPr bwMode="auto">
          <a:xfrm>
            <a:off x="3476627" y="5340350"/>
            <a:ext cx="1044576" cy="1004888"/>
            <a:chOff x="2238" y="3556"/>
            <a:chExt cx="658" cy="633"/>
          </a:xfrm>
        </p:grpSpPr>
        <p:sp>
          <p:nvSpPr>
            <p:cNvPr id="28750" name="Arc 53">
              <a:extLst>
                <a:ext uri="{FF2B5EF4-FFF2-40B4-BE49-F238E27FC236}">
                  <a16:creationId xmlns:a16="http://schemas.microsoft.com/office/drawing/2014/main" id="{DE4C12E4-2494-074B-80F3-CF2C61E1C0B8}"/>
                </a:ext>
              </a:extLst>
            </p:cNvPr>
            <p:cNvSpPr>
              <a:spLocks/>
            </p:cNvSpPr>
            <p:nvPr/>
          </p:nvSpPr>
          <p:spPr bwMode="auto">
            <a:xfrm>
              <a:off x="2402" y="3556"/>
              <a:ext cx="447" cy="226"/>
            </a:xfrm>
            <a:custGeom>
              <a:avLst/>
              <a:gdLst>
                <a:gd name="T0" fmla="*/ 447 w 42890"/>
                <a:gd name="T1" fmla="*/ 0 h 21696"/>
                <a:gd name="T2" fmla="*/ 0 w 42890"/>
                <a:gd name="T3" fmla="*/ 39 h 21696"/>
                <a:gd name="T4" fmla="*/ 222 w 42890"/>
                <a:gd name="T5" fmla="*/ 1 h 21696"/>
                <a:gd name="T6" fmla="*/ 0 60000 65536"/>
                <a:gd name="T7" fmla="*/ 0 60000 65536"/>
                <a:gd name="T8" fmla="*/ 0 60000 65536"/>
              </a:gdLst>
              <a:ahLst/>
              <a:cxnLst>
                <a:cxn ang="T6">
                  <a:pos x="T0" y="T1"/>
                </a:cxn>
                <a:cxn ang="T7">
                  <a:pos x="T2" y="T3"/>
                </a:cxn>
                <a:cxn ang="T8">
                  <a:pos x="T4" y="T5"/>
                </a:cxn>
              </a:cxnLst>
              <a:rect l="0" t="0" r="r" b="b"/>
              <a:pathLst>
                <a:path w="42890" h="21696" fill="none" extrusionOk="0">
                  <a:moveTo>
                    <a:pt x="42889" y="0"/>
                  </a:moveTo>
                  <a:cubicBezTo>
                    <a:pt x="42889" y="32"/>
                    <a:pt x="42890" y="64"/>
                    <a:pt x="42890" y="96"/>
                  </a:cubicBezTo>
                  <a:cubicBezTo>
                    <a:pt x="42890" y="12025"/>
                    <a:pt x="33219" y="21696"/>
                    <a:pt x="21290" y="21696"/>
                  </a:cubicBezTo>
                  <a:cubicBezTo>
                    <a:pt x="10766" y="21696"/>
                    <a:pt x="1774" y="14112"/>
                    <a:pt x="-1" y="3740"/>
                  </a:cubicBezTo>
                </a:path>
                <a:path w="42890" h="21696" stroke="0" extrusionOk="0">
                  <a:moveTo>
                    <a:pt x="42889" y="0"/>
                  </a:moveTo>
                  <a:cubicBezTo>
                    <a:pt x="42889" y="32"/>
                    <a:pt x="42890" y="64"/>
                    <a:pt x="42890" y="96"/>
                  </a:cubicBezTo>
                  <a:cubicBezTo>
                    <a:pt x="42890" y="12025"/>
                    <a:pt x="33219" y="21696"/>
                    <a:pt x="21290" y="21696"/>
                  </a:cubicBezTo>
                  <a:cubicBezTo>
                    <a:pt x="10766" y="21696"/>
                    <a:pt x="1774" y="14112"/>
                    <a:pt x="-1" y="3740"/>
                  </a:cubicBezTo>
                  <a:lnTo>
                    <a:pt x="21290" y="96"/>
                  </a:lnTo>
                  <a:lnTo>
                    <a:pt x="42889"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51" name="Arc 54">
              <a:extLst>
                <a:ext uri="{FF2B5EF4-FFF2-40B4-BE49-F238E27FC236}">
                  <a16:creationId xmlns:a16="http://schemas.microsoft.com/office/drawing/2014/main" id="{566D5ACC-229B-4341-99D7-5B05632588FA}"/>
                </a:ext>
              </a:extLst>
            </p:cNvPr>
            <p:cNvSpPr>
              <a:spLocks/>
            </p:cNvSpPr>
            <p:nvPr/>
          </p:nvSpPr>
          <p:spPr bwMode="auto">
            <a:xfrm>
              <a:off x="2402" y="3781"/>
              <a:ext cx="447" cy="225"/>
            </a:xfrm>
            <a:custGeom>
              <a:avLst/>
              <a:gdLst>
                <a:gd name="T0" fmla="*/ 0 w 42909"/>
                <a:gd name="T1" fmla="*/ 188 h 21600"/>
                <a:gd name="T2" fmla="*/ 447 w 42909"/>
                <a:gd name="T3" fmla="*/ 225 h 21600"/>
                <a:gd name="T4" fmla="*/ 222 w 42909"/>
                <a:gd name="T5" fmla="*/ 225 h 21600"/>
                <a:gd name="T6" fmla="*/ 0 60000 65536"/>
                <a:gd name="T7" fmla="*/ 0 60000 65536"/>
                <a:gd name="T8" fmla="*/ 0 60000 65536"/>
              </a:gdLst>
              <a:ahLst/>
              <a:cxnLst>
                <a:cxn ang="T6">
                  <a:pos x="T0" y="T1"/>
                </a:cxn>
                <a:cxn ang="T7">
                  <a:pos x="T2" y="T3"/>
                </a:cxn>
                <a:cxn ang="T8">
                  <a:pos x="T4" y="T5"/>
                </a:cxn>
              </a:cxnLst>
              <a:rect l="0" t="0" r="r" b="b"/>
              <a:pathLst>
                <a:path w="42909" h="21600" fill="none" extrusionOk="0">
                  <a:moveTo>
                    <a:pt x="0" y="18064"/>
                  </a:moveTo>
                  <a:cubicBezTo>
                    <a:pt x="1729" y="7641"/>
                    <a:pt x="10744" y="0"/>
                    <a:pt x="21309" y="0"/>
                  </a:cubicBezTo>
                  <a:cubicBezTo>
                    <a:pt x="33238" y="0"/>
                    <a:pt x="42909" y="9670"/>
                    <a:pt x="42909" y="21600"/>
                  </a:cubicBezTo>
                </a:path>
                <a:path w="42909" h="21600" stroke="0" extrusionOk="0">
                  <a:moveTo>
                    <a:pt x="0" y="18064"/>
                  </a:moveTo>
                  <a:cubicBezTo>
                    <a:pt x="1729" y="7641"/>
                    <a:pt x="10744" y="0"/>
                    <a:pt x="21309" y="0"/>
                  </a:cubicBezTo>
                  <a:cubicBezTo>
                    <a:pt x="33238" y="0"/>
                    <a:pt x="42909" y="9670"/>
                    <a:pt x="42909" y="21600"/>
                  </a:cubicBezTo>
                  <a:lnTo>
                    <a:pt x="21309" y="21600"/>
                  </a:lnTo>
                  <a:lnTo>
                    <a:pt x="0" y="18064"/>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52" name="Rectangle 55">
              <a:extLst>
                <a:ext uri="{FF2B5EF4-FFF2-40B4-BE49-F238E27FC236}">
                  <a16:creationId xmlns:a16="http://schemas.microsoft.com/office/drawing/2014/main" id="{B499F67E-FC13-3744-B06F-504DF819F35B}"/>
                </a:ext>
              </a:extLst>
            </p:cNvPr>
            <p:cNvSpPr>
              <a:spLocks noChangeArrowheads="1"/>
            </p:cNvSpPr>
            <p:nvPr/>
          </p:nvSpPr>
          <p:spPr bwMode="auto">
            <a:xfrm>
              <a:off x="2840" y="4053"/>
              <a:ext cx="5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S</a:t>
              </a:r>
            </a:p>
          </p:txBody>
        </p:sp>
        <p:sp>
          <p:nvSpPr>
            <p:cNvPr id="28753" name="Oval 56">
              <a:extLst>
                <a:ext uri="{FF2B5EF4-FFF2-40B4-BE49-F238E27FC236}">
                  <a16:creationId xmlns:a16="http://schemas.microsoft.com/office/drawing/2014/main" id="{168DCE5A-A028-A64E-B5C6-85765A9A4AD2}"/>
                </a:ext>
              </a:extLst>
            </p:cNvPr>
            <p:cNvSpPr>
              <a:spLocks noChangeArrowheads="1"/>
            </p:cNvSpPr>
            <p:nvPr/>
          </p:nvSpPr>
          <p:spPr bwMode="auto">
            <a:xfrm>
              <a:off x="2238" y="3687"/>
              <a:ext cx="190" cy="19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chemeClr val="accent2"/>
                  </a:solidFill>
                  <a:latin typeface="Goudy Old Style" panose="02020502050305020303" pitchFamily="18" charset="77"/>
                </a:rPr>
                <a:t>5</a:t>
              </a:r>
            </a:p>
          </p:txBody>
        </p:sp>
      </p:grpSp>
      <p:grpSp>
        <p:nvGrpSpPr>
          <p:cNvPr id="28710" name="Group 57">
            <a:extLst>
              <a:ext uri="{FF2B5EF4-FFF2-40B4-BE49-F238E27FC236}">
                <a16:creationId xmlns:a16="http://schemas.microsoft.com/office/drawing/2014/main" id="{561B7A12-31B1-F546-A988-826DA08B602B}"/>
              </a:ext>
            </a:extLst>
          </p:cNvPr>
          <p:cNvGrpSpPr>
            <a:grpSpLocks/>
          </p:cNvGrpSpPr>
          <p:nvPr/>
        </p:nvGrpSpPr>
        <p:grpSpPr bwMode="auto">
          <a:xfrm>
            <a:off x="3476626" y="4249739"/>
            <a:ext cx="949325" cy="1030287"/>
            <a:chOff x="2238" y="2869"/>
            <a:chExt cx="598" cy="649"/>
          </a:xfrm>
        </p:grpSpPr>
        <p:sp>
          <p:nvSpPr>
            <p:cNvPr id="28745" name="Arc 58">
              <a:extLst>
                <a:ext uri="{FF2B5EF4-FFF2-40B4-BE49-F238E27FC236}">
                  <a16:creationId xmlns:a16="http://schemas.microsoft.com/office/drawing/2014/main" id="{0F065944-53F2-4C47-8920-0D2B86661F6E}"/>
                </a:ext>
              </a:extLst>
            </p:cNvPr>
            <p:cNvSpPr>
              <a:spLocks/>
            </p:cNvSpPr>
            <p:nvPr/>
          </p:nvSpPr>
          <p:spPr bwMode="auto">
            <a:xfrm>
              <a:off x="2389" y="3101"/>
              <a:ext cx="447" cy="226"/>
            </a:xfrm>
            <a:custGeom>
              <a:avLst/>
              <a:gdLst>
                <a:gd name="T0" fmla="*/ 0 w 42924"/>
                <a:gd name="T1" fmla="*/ 225 h 21600"/>
                <a:gd name="T2" fmla="*/ 447 w 42924"/>
                <a:gd name="T3" fmla="*/ 190 h 21600"/>
                <a:gd name="T4" fmla="*/ 225 w 42924"/>
                <a:gd name="T5" fmla="*/ 226 h 21600"/>
                <a:gd name="T6" fmla="*/ 0 60000 65536"/>
                <a:gd name="T7" fmla="*/ 0 60000 65536"/>
                <a:gd name="T8" fmla="*/ 0 60000 65536"/>
              </a:gdLst>
              <a:ahLst/>
              <a:cxnLst>
                <a:cxn ang="T6">
                  <a:pos x="T0" y="T1"/>
                </a:cxn>
                <a:cxn ang="T7">
                  <a:pos x="T2" y="T3"/>
                </a:cxn>
                <a:cxn ang="T8">
                  <a:pos x="T4" y="T5"/>
                </a:cxn>
              </a:cxnLst>
              <a:rect l="0" t="0" r="r" b="b"/>
              <a:pathLst>
                <a:path w="42924" h="21600" fill="none" extrusionOk="0">
                  <a:moveTo>
                    <a:pt x="0" y="21504"/>
                  </a:moveTo>
                  <a:cubicBezTo>
                    <a:pt x="53" y="9612"/>
                    <a:pt x="9708" y="0"/>
                    <a:pt x="21600" y="0"/>
                  </a:cubicBezTo>
                  <a:cubicBezTo>
                    <a:pt x="32200" y="0"/>
                    <a:pt x="41234" y="7692"/>
                    <a:pt x="42923" y="18157"/>
                  </a:cubicBezTo>
                </a:path>
                <a:path w="42924" h="21600" stroke="0" extrusionOk="0">
                  <a:moveTo>
                    <a:pt x="0" y="21504"/>
                  </a:moveTo>
                  <a:cubicBezTo>
                    <a:pt x="53" y="9612"/>
                    <a:pt x="9708" y="0"/>
                    <a:pt x="21600" y="0"/>
                  </a:cubicBezTo>
                  <a:cubicBezTo>
                    <a:pt x="32200" y="0"/>
                    <a:pt x="41234" y="7692"/>
                    <a:pt x="42923" y="18157"/>
                  </a:cubicBezTo>
                  <a:lnTo>
                    <a:pt x="21600" y="21600"/>
                  </a:lnTo>
                  <a:lnTo>
                    <a:pt x="0" y="21504"/>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46" name="Arc 59">
              <a:extLst>
                <a:ext uri="{FF2B5EF4-FFF2-40B4-BE49-F238E27FC236}">
                  <a16:creationId xmlns:a16="http://schemas.microsoft.com/office/drawing/2014/main" id="{F58B4F9B-3C52-6642-A81D-C92CAF479546}"/>
                </a:ext>
              </a:extLst>
            </p:cNvPr>
            <p:cNvSpPr>
              <a:spLocks/>
            </p:cNvSpPr>
            <p:nvPr/>
          </p:nvSpPr>
          <p:spPr bwMode="auto">
            <a:xfrm>
              <a:off x="2389" y="2869"/>
              <a:ext cx="227" cy="225"/>
            </a:xfrm>
            <a:custGeom>
              <a:avLst/>
              <a:gdLst>
                <a:gd name="T0" fmla="*/ 195 w 21600"/>
                <a:gd name="T1" fmla="*/ 225 h 21383"/>
                <a:gd name="T2" fmla="*/ 0 w 21600"/>
                <a:gd name="T3" fmla="*/ 0 h 21383"/>
                <a:gd name="T4" fmla="*/ 227 w 21600"/>
                <a:gd name="T5" fmla="*/ 0 h 21383"/>
                <a:gd name="T6" fmla="*/ 0 60000 65536"/>
                <a:gd name="T7" fmla="*/ 0 60000 65536"/>
                <a:gd name="T8" fmla="*/ 0 60000 65536"/>
              </a:gdLst>
              <a:ahLst/>
              <a:cxnLst>
                <a:cxn ang="T6">
                  <a:pos x="T0" y="T1"/>
                </a:cxn>
                <a:cxn ang="T7">
                  <a:pos x="T2" y="T3"/>
                </a:cxn>
                <a:cxn ang="T8">
                  <a:pos x="T4" y="T5"/>
                </a:cxn>
              </a:cxnLst>
              <a:rect l="0" t="0" r="r" b="b"/>
              <a:pathLst>
                <a:path w="21600" h="21383" fill="none" extrusionOk="0">
                  <a:moveTo>
                    <a:pt x="18545" y="21382"/>
                  </a:moveTo>
                  <a:cubicBezTo>
                    <a:pt x="7903" y="19862"/>
                    <a:pt x="0" y="10749"/>
                    <a:pt x="0" y="0"/>
                  </a:cubicBezTo>
                </a:path>
                <a:path w="21600" h="21383" stroke="0" extrusionOk="0">
                  <a:moveTo>
                    <a:pt x="18545" y="21382"/>
                  </a:moveTo>
                  <a:cubicBezTo>
                    <a:pt x="7903" y="19862"/>
                    <a:pt x="0" y="10749"/>
                    <a:pt x="0" y="0"/>
                  </a:cubicBezTo>
                  <a:lnTo>
                    <a:pt x="21600" y="0"/>
                  </a:lnTo>
                  <a:lnTo>
                    <a:pt x="18545" y="21382"/>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47" name="Rectangle 60">
              <a:extLst>
                <a:ext uri="{FF2B5EF4-FFF2-40B4-BE49-F238E27FC236}">
                  <a16:creationId xmlns:a16="http://schemas.microsoft.com/office/drawing/2014/main" id="{895CE6C5-6118-D24E-94EC-6A6CB3A29B20}"/>
                </a:ext>
              </a:extLst>
            </p:cNvPr>
            <p:cNvSpPr>
              <a:spLocks noChangeArrowheads="1"/>
            </p:cNvSpPr>
            <p:nvPr/>
          </p:nvSpPr>
          <p:spPr bwMode="auto">
            <a:xfrm>
              <a:off x="2271" y="3360"/>
              <a:ext cx="57"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000000"/>
                  </a:solidFill>
                  <a:latin typeface="Goudy Old Style" panose="02020502050305020303" pitchFamily="18" charset="77"/>
                </a:rPr>
                <a:t>1</a:t>
              </a:r>
            </a:p>
          </p:txBody>
        </p:sp>
        <p:sp>
          <p:nvSpPr>
            <p:cNvPr id="28748" name="Rectangle 61">
              <a:extLst>
                <a:ext uri="{FF2B5EF4-FFF2-40B4-BE49-F238E27FC236}">
                  <a16:creationId xmlns:a16="http://schemas.microsoft.com/office/drawing/2014/main" id="{24FE2539-2047-DC48-8DAF-2BBD4DD28895}"/>
                </a:ext>
              </a:extLst>
            </p:cNvPr>
            <p:cNvSpPr>
              <a:spLocks noChangeArrowheads="1"/>
            </p:cNvSpPr>
            <p:nvPr/>
          </p:nvSpPr>
          <p:spPr bwMode="auto">
            <a:xfrm>
              <a:off x="2493" y="3412"/>
              <a:ext cx="4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000000"/>
                  </a:solidFill>
                  <a:latin typeface="Goudy Old Style" panose="02020502050305020303" pitchFamily="18" charset="77"/>
                </a:rPr>
                <a:t>2</a:t>
              </a:r>
            </a:p>
          </p:txBody>
        </p:sp>
        <p:sp>
          <p:nvSpPr>
            <p:cNvPr id="28749" name="Oval 62">
              <a:extLst>
                <a:ext uri="{FF2B5EF4-FFF2-40B4-BE49-F238E27FC236}">
                  <a16:creationId xmlns:a16="http://schemas.microsoft.com/office/drawing/2014/main" id="{79EA7D90-1186-B247-9A68-4B4FC9085290}"/>
                </a:ext>
              </a:extLst>
            </p:cNvPr>
            <p:cNvSpPr>
              <a:spLocks noChangeArrowheads="1"/>
            </p:cNvSpPr>
            <p:nvPr/>
          </p:nvSpPr>
          <p:spPr bwMode="auto">
            <a:xfrm>
              <a:off x="2238" y="3015"/>
              <a:ext cx="190" cy="19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chemeClr val="accent2"/>
                  </a:solidFill>
                  <a:latin typeface="Goudy Old Style" panose="02020502050305020303" pitchFamily="18" charset="77"/>
                </a:rPr>
                <a:t>4</a:t>
              </a:r>
            </a:p>
          </p:txBody>
        </p:sp>
      </p:grpSp>
      <p:sp>
        <p:nvSpPr>
          <p:cNvPr id="28711" name="Oval 63">
            <a:extLst>
              <a:ext uri="{FF2B5EF4-FFF2-40B4-BE49-F238E27FC236}">
                <a16:creationId xmlns:a16="http://schemas.microsoft.com/office/drawing/2014/main" id="{91EFE50E-BC1A-494A-B37B-9BF0120C4583}"/>
              </a:ext>
            </a:extLst>
          </p:cNvPr>
          <p:cNvSpPr>
            <a:spLocks noChangeArrowheads="1"/>
          </p:cNvSpPr>
          <p:nvPr/>
        </p:nvSpPr>
        <p:spPr bwMode="auto">
          <a:xfrm>
            <a:off x="2363789" y="3887789"/>
            <a:ext cx="301625" cy="30162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chemeClr val="accent2"/>
                </a:solidFill>
                <a:latin typeface="Goudy Old Style" panose="02020502050305020303" pitchFamily="18" charset="77"/>
              </a:rPr>
              <a:t>1</a:t>
            </a:r>
          </a:p>
        </p:txBody>
      </p:sp>
      <p:sp>
        <p:nvSpPr>
          <p:cNvPr id="28712" name="Line 64">
            <a:extLst>
              <a:ext uri="{FF2B5EF4-FFF2-40B4-BE49-F238E27FC236}">
                <a16:creationId xmlns:a16="http://schemas.microsoft.com/office/drawing/2014/main" id="{11D8C1EE-3F6C-9143-A9BF-45D9139FB6A7}"/>
              </a:ext>
            </a:extLst>
          </p:cNvPr>
          <p:cNvSpPr>
            <a:spLocks noChangeShapeType="1"/>
          </p:cNvSpPr>
          <p:nvPr/>
        </p:nvSpPr>
        <p:spPr bwMode="auto">
          <a:xfrm flipV="1">
            <a:off x="7239000" y="41148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3" name="Line 65">
            <a:extLst>
              <a:ext uri="{FF2B5EF4-FFF2-40B4-BE49-F238E27FC236}">
                <a16:creationId xmlns:a16="http://schemas.microsoft.com/office/drawing/2014/main" id="{0D7BC7CF-E78A-1249-B5E7-67D509A9E8A3}"/>
              </a:ext>
            </a:extLst>
          </p:cNvPr>
          <p:cNvSpPr>
            <a:spLocks noChangeShapeType="1"/>
          </p:cNvSpPr>
          <p:nvPr/>
        </p:nvSpPr>
        <p:spPr bwMode="auto">
          <a:xfrm flipV="1">
            <a:off x="9525000" y="3429000"/>
            <a:ext cx="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4" name="Rectangle 66">
            <a:extLst>
              <a:ext uri="{FF2B5EF4-FFF2-40B4-BE49-F238E27FC236}">
                <a16:creationId xmlns:a16="http://schemas.microsoft.com/office/drawing/2014/main" id="{279458F6-D2E8-6343-98E2-19C23BC77E23}"/>
              </a:ext>
            </a:extLst>
          </p:cNvPr>
          <p:cNvSpPr>
            <a:spLocks noChangeArrowheads="1"/>
          </p:cNvSpPr>
          <p:nvPr/>
        </p:nvSpPr>
        <p:spPr bwMode="auto">
          <a:xfrm>
            <a:off x="7743825" y="4276726"/>
            <a:ext cx="1233488" cy="142875"/>
          </a:xfrm>
          <a:prstGeom prst="rect">
            <a:avLst/>
          </a:prstGeom>
          <a:solidFill>
            <a:srgbClr val="FF5050"/>
          </a:solidFill>
          <a:ln w="127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15" name="Rectangle 67" descr="Bouquet">
            <a:extLst>
              <a:ext uri="{FF2B5EF4-FFF2-40B4-BE49-F238E27FC236}">
                <a16:creationId xmlns:a16="http://schemas.microsoft.com/office/drawing/2014/main" id="{00344E0D-7E08-0644-86B9-8EFCC96D8144}"/>
              </a:ext>
            </a:extLst>
          </p:cNvPr>
          <p:cNvSpPr>
            <a:spLocks noChangeArrowheads="1"/>
          </p:cNvSpPr>
          <p:nvPr/>
        </p:nvSpPr>
        <p:spPr bwMode="auto">
          <a:xfrm>
            <a:off x="7292975" y="4540251"/>
            <a:ext cx="2414588" cy="436563"/>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16" name="Rectangle 68" descr="Bouquet">
            <a:extLst>
              <a:ext uri="{FF2B5EF4-FFF2-40B4-BE49-F238E27FC236}">
                <a16:creationId xmlns:a16="http://schemas.microsoft.com/office/drawing/2014/main" id="{BC0566A6-3B4D-3646-8941-E902EA424AC0}"/>
              </a:ext>
            </a:extLst>
          </p:cNvPr>
          <p:cNvSpPr>
            <a:spLocks noChangeArrowheads="1"/>
          </p:cNvSpPr>
          <p:nvPr/>
        </p:nvSpPr>
        <p:spPr bwMode="auto">
          <a:xfrm>
            <a:off x="7011989" y="3659188"/>
            <a:ext cx="2414587" cy="436562"/>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17" name="Rectangle 69">
            <a:extLst>
              <a:ext uri="{FF2B5EF4-FFF2-40B4-BE49-F238E27FC236}">
                <a16:creationId xmlns:a16="http://schemas.microsoft.com/office/drawing/2014/main" id="{38E10BB9-06BB-AB4B-B26C-460691F80862}"/>
              </a:ext>
            </a:extLst>
          </p:cNvPr>
          <p:cNvSpPr>
            <a:spLocks noChangeArrowheads="1"/>
          </p:cNvSpPr>
          <p:nvPr/>
        </p:nvSpPr>
        <p:spPr bwMode="auto">
          <a:xfrm>
            <a:off x="7743825" y="4422775"/>
            <a:ext cx="1233488" cy="11430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28718" name="Rectangle 70">
            <a:extLst>
              <a:ext uri="{FF2B5EF4-FFF2-40B4-BE49-F238E27FC236}">
                <a16:creationId xmlns:a16="http://schemas.microsoft.com/office/drawing/2014/main" id="{1BE7CB27-7BC8-E44C-B382-AC53EE9D3902}"/>
              </a:ext>
            </a:extLst>
          </p:cNvPr>
          <p:cNvSpPr>
            <a:spLocks noChangeArrowheads="1"/>
          </p:cNvSpPr>
          <p:nvPr/>
        </p:nvSpPr>
        <p:spPr bwMode="auto">
          <a:xfrm>
            <a:off x="7743825" y="4171951"/>
            <a:ext cx="1233488" cy="144463"/>
          </a:xfrm>
          <a:prstGeom prst="rect">
            <a:avLst/>
          </a:prstGeom>
          <a:solidFill>
            <a:schemeClr val="folHlink"/>
          </a:soli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19" name="Rectangle 71">
            <a:extLst>
              <a:ext uri="{FF2B5EF4-FFF2-40B4-BE49-F238E27FC236}">
                <a16:creationId xmlns:a16="http://schemas.microsoft.com/office/drawing/2014/main" id="{F416C104-B8C3-6544-91E8-CD96670233F7}"/>
              </a:ext>
            </a:extLst>
          </p:cNvPr>
          <p:cNvSpPr>
            <a:spLocks noChangeArrowheads="1"/>
          </p:cNvSpPr>
          <p:nvPr/>
        </p:nvSpPr>
        <p:spPr bwMode="auto">
          <a:xfrm>
            <a:off x="7543801" y="4191001"/>
            <a:ext cx="225425" cy="365125"/>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20" name="Rectangle 72">
            <a:extLst>
              <a:ext uri="{FF2B5EF4-FFF2-40B4-BE49-F238E27FC236}">
                <a16:creationId xmlns:a16="http://schemas.microsoft.com/office/drawing/2014/main" id="{B054E763-E800-7B42-A704-4CEBA05DB842}"/>
              </a:ext>
            </a:extLst>
          </p:cNvPr>
          <p:cNvSpPr>
            <a:spLocks noChangeArrowheads="1"/>
          </p:cNvSpPr>
          <p:nvPr/>
        </p:nvSpPr>
        <p:spPr bwMode="auto">
          <a:xfrm>
            <a:off x="8993188" y="4192589"/>
            <a:ext cx="165100" cy="365125"/>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21" name="Rectangle 73">
            <a:extLst>
              <a:ext uri="{FF2B5EF4-FFF2-40B4-BE49-F238E27FC236}">
                <a16:creationId xmlns:a16="http://schemas.microsoft.com/office/drawing/2014/main" id="{DC2A3D9E-44FA-1948-9B24-B46309976252}"/>
              </a:ext>
            </a:extLst>
          </p:cNvPr>
          <p:cNvSpPr>
            <a:spLocks noChangeArrowheads="1"/>
          </p:cNvSpPr>
          <p:nvPr/>
        </p:nvSpPr>
        <p:spPr bwMode="auto">
          <a:xfrm>
            <a:off x="7011989" y="4098925"/>
            <a:ext cx="2414587" cy="69850"/>
          </a:xfrm>
          <a:prstGeom prst="rect">
            <a:avLst/>
          </a:prstGeom>
          <a:solidFill>
            <a:srgbClr val="808080"/>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22" name="Line 74">
            <a:extLst>
              <a:ext uri="{FF2B5EF4-FFF2-40B4-BE49-F238E27FC236}">
                <a16:creationId xmlns:a16="http://schemas.microsoft.com/office/drawing/2014/main" id="{55F214FE-89FC-A74E-A4C1-5221F65DD19E}"/>
              </a:ext>
            </a:extLst>
          </p:cNvPr>
          <p:cNvSpPr>
            <a:spLocks noChangeShapeType="1"/>
          </p:cNvSpPr>
          <p:nvPr/>
        </p:nvSpPr>
        <p:spPr bwMode="auto">
          <a:xfrm flipH="1" flipV="1">
            <a:off x="9144000" y="4800600"/>
            <a:ext cx="381000" cy="9906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3" name="Rectangle 75">
            <a:extLst>
              <a:ext uri="{FF2B5EF4-FFF2-40B4-BE49-F238E27FC236}">
                <a16:creationId xmlns:a16="http://schemas.microsoft.com/office/drawing/2014/main" id="{6FCD189D-80B8-C249-A812-055E63C022B8}"/>
              </a:ext>
            </a:extLst>
          </p:cNvPr>
          <p:cNvSpPr>
            <a:spLocks noChangeArrowheads="1"/>
          </p:cNvSpPr>
          <p:nvPr/>
        </p:nvSpPr>
        <p:spPr bwMode="auto">
          <a:xfrm>
            <a:off x="8915400" y="5791200"/>
            <a:ext cx="132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ITO electrode</a:t>
            </a:r>
          </a:p>
        </p:txBody>
      </p:sp>
      <p:sp>
        <p:nvSpPr>
          <p:cNvPr id="28724" name="Line 76">
            <a:extLst>
              <a:ext uri="{FF2B5EF4-FFF2-40B4-BE49-F238E27FC236}">
                <a16:creationId xmlns:a16="http://schemas.microsoft.com/office/drawing/2014/main" id="{8BEC2893-1D5B-9249-87EF-DFE254116325}"/>
              </a:ext>
            </a:extLst>
          </p:cNvPr>
          <p:cNvSpPr>
            <a:spLocks noChangeShapeType="1"/>
          </p:cNvSpPr>
          <p:nvPr/>
        </p:nvSpPr>
        <p:spPr bwMode="auto">
          <a:xfrm flipV="1">
            <a:off x="7772400" y="4495800"/>
            <a:ext cx="533400" cy="10668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5" name="Rectangle 77">
            <a:extLst>
              <a:ext uri="{FF2B5EF4-FFF2-40B4-BE49-F238E27FC236}">
                <a16:creationId xmlns:a16="http://schemas.microsoft.com/office/drawing/2014/main" id="{ACBB1512-4FD6-7141-98A9-01C5115C2526}"/>
              </a:ext>
            </a:extLst>
          </p:cNvPr>
          <p:cNvSpPr>
            <a:spLocks noChangeArrowheads="1"/>
          </p:cNvSpPr>
          <p:nvPr/>
        </p:nvSpPr>
        <p:spPr bwMode="auto">
          <a:xfrm>
            <a:off x="6781800" y="5486400"/>
            <a:ext cx="186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TiO</a:t>
            </a:r>
            <a:r>
              <a:rPr lang="en-US" altLang="en-US" sz="1600" baseline="-25000">
                <a:latin typeface="Goudy Old Style" panose="02020502050305020303" pitchFamily="18" charset="77"/>
              </a:rPr>
              <a:t>2</a:t>
            </a:r>
            <a:r>
              <a:rPr lang="en-US" altLang="en-US" sz="1600">
                <a:latin typeface="Goudy Old Style" panose="02020502050305020303" pitchFamily="18" charset="77"/>
              </a:rPr>
              <a:t> Semiconductor</a:t>
            </a:r>
          </a:p>
        </p:txBody>
      </p:sp>
      <p:sp>
        <p:nvSpPr>
          <p:cNvPr id="28726" name="Line 78">
            <a:extLst>
              <a:ext uri="{FF2B5EF4-FFF2-40B4-BE49-F238E27FC236}">
                <a16:creationId xmlns:a16="http://schemas.microsoft.com/office/drawing/2014/main" id="{8B12E311-9E78-C849-B882-8DD5C38EC39E}"/>
              </a:ext>
            </a:extLst>
          </p:cNvPr>
          <p:cNvSpPr>
            <a:spLocks noChangeShapeType="1"/>
          </p:cNvSpPr>
          <p:nvPr/>
        </p:nvSpPr>
        <p:spPr bwMode="auto">
          <a:xfrm flipH="1">
            <a:off x="8763000" y="3429000"/>
            <a:ext cx="533400" cy="9144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7" name="Rectangle 79">
            <a:extLst>
              <a:ext uri="{FF2B5EF4-FFF2-40B4-BE49-F238E27FC236}">
                <a16:creationId xmlns:a16="http://schemas.microsoft.com/office/drawing/2014/main" id="{90F0B950-D02E-5E4E-8F30-2C0D64DD8FB3}"/>
              </a:ext>
            </a:extLst>
          </p:cNvPr>
          <p:cNvSpPr>
            <a:spLocks noChangeArrowheads="1"/>
          </p:cNvSpPr>
          <p:nvPr/>
        </p:nvSpPr>
        <p:spPr bwMode="auto">
          <a:xfrm>
            <a:off x="8686800" y="3048000"/>
            <a:ext cx="1321772"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Sensitizer Dye</a:t>
            </a:r>
          </a:p>
        </p:txBody>
      </p:sp>
      <p:sp>
        <p:nvSpPr>
          <p:cNvPr id="28728" name="Line 80">
            <a:extLst>
              <a:ext uri="{FF2B5EF4-FFF2-40B4-BE49-F238E27FC236}">
                <a16:creationId xmlns:a16="http://schemas.microsoft.com/office/drawing/2014/main" id="{FDC2237D-5C12-0140-A691-839064503B17}"/>
              </a:ext>
            </a:extLst>
          </p:cNvPr>
          <p:cNvSpPr>
            <a:spLocks noChangeShapeType="1"/>
          </p:cNvSpPr>
          <p:nvPr/>
        </p:nvSpPr>
        <p:spPr bwMode="auto">
          <a:xfrm>
            <a:off x="7543800" y="2895600"/>
            <a:ext cx="533400" cy="1219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9" name="Rectangle 81">
            <a:extLst>
              <a:ext uri="{FF2B5EF4-FFF2-40B4-BE49-F238E27FC236}">
                <a16:creationId xmlns:a16="http://schemas.microsoft.com/office/drawing/2014/main" id="{2B5B02C4-CF76-F841-9A4D-AFC2533C4375}"/>
              </a:ext>
            </a:extLst>
          </p:cNvPr>
          <p:cNvSpPr>
            <a:spLocks noChangeArrowheads="1"/>
          </p:cNvSpPr>
          <p:nvPr/>
        </p:nvSpPr>
        <p:spPr bwMode="auto">
          <a:xfrm>
            <a:off x="6553200" y="2362201"/>
            <a:ext cx="23701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Catalytic layer to promote </a:t>
            </a:r>
          </a:p>
          <a:p>
            <a:pPr eaLnBrk="1" hangingPunct="1"/>
            <a:r>
              <a:rPr lang="en-US" altLang="en-US" sz="1600">
                <a:latin typeface="Goudy Old Style" panose="02020502050305020303" pitchFamily="18" charset="77"/>
              </a:rPr>
              <a:t>I</a:t>
            </a:r>
            <a:r>
              <a:rPr lang="en-US" altLang="en-US" sz="1600" baseline="30000">
                <a:latin typeface="Goudy Old Style" panose="02020502050305020303" pitchFamily="18" charset="77"/>
              </a:rPr>
              <a:t>-</a:t>
            </a:r>
            <a:r>
              <a:rPr lang="en-US" altLang="en-US" sz="1600">
                <a:latin typeface="Goudy Old Style" panose="02020502050305020303" pitchFamily="18" charset="77"/>
              </a:rPr>
              <a:t> to I</a:t>
            </a:r>
            <a:r>
              <a:rPr lang="en-US" altLang="en-US" sz="1600" baseline="-25000">
                <a:latin typeface="Goudy Old Style" panose="02020502050305020303" pitchFamily="18" charset="77"/>
              </a:rPr>
              <a:t>2</a:t>
            </a:r>
            <a:r>
              <a:rPr lang="en-US" altLang="en-US" sz="1600">
                <a:latin typeface="Goudy Old Style" panose="02020502050305020303" pitchFamily="18" charset="77"/>
              </a:rPr>
              <a:t> regeneration</a:t>
            </a:r>
          </a:p>
        </p:txBody>
      </p:sp>
      <p:sp>
        <p:nvSpPr>
          <p:cNvPr id="28730" name="Line 82">
            <a:extLst>
              <a:ext uri="{FF2B5EF4-FFF2-40B4-BE49-F238E27FC236}">
                <a16:creationId xmlns:a16="http://schemas.microsoft.com/office/drawing/2014/main" id="{80DF907B-58BB-5344-9D80-929B085A6945}"/>
              </a:ext>
            </a:extLst>
          </p:cNvPr>
          <p:cNvSpPr>
            <a:spLocks noChangeShapeType="1"/>
          </p:cNvSpPr>
          <p:nvPr/>
        </p:nvSpPr>
        <p:spPr bwMode="auto">
          <a:xfrm flipH="1">
            <a:off x="8458200" y="2286000"/>
            <a:ext cx="457200" cy="1981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1" name="Rectangle 83">
            <a:extLst>
              <a:ext uri="{FF2B5EF4-FFF2-40B4-BE49-F238E27FC236}">
                <a16:creationId xmlns:a16="http://schemas.microsoft.com/office/drawing/2014/main" id="{4634EE31-ECE5-6B45-971C-7151423DB876}"/>
              </a:ext>
            </a:extLst>
          </p:cNvPr>
          <p:cNvSpPr>
            <a:spLocks noChangeArrowheads="1"/>
          </p:cNvSpPr>
          <p:nvPr/>
        </p:nvSpPr>
        <p:spPr bwMode="auto">
          <a:xfrm>
            <a:off x="8610600" y="1752601"/>
            <a:ext cx="1079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Electrolyte</a:t>
            </a:r>
          </a:p>
          <a:p>
            <a:pPr eaLnBrk="1" hangingPunct="1"/>
            <a:r>
              <a:rPr lang="en-US" altLang="en-US" sz="1600">
                <a:latin typeface="Goudy Old Style" panose="02020502050305020303" pitchFamily="18" charset="77"/>
              </a:rPr>
              <a:t>with I</a:t>
            </a:r>
            <a:r>
              <a:rPr lang="en-US" altLang="en-US" sz="1600" baseline="30000">
                <a:latin typeface="Goudy Old Style" panose="02020502050305020303" pitchFamily="18" charset="77"/>
              </a:rPr>
              <a:t>-</a:t>
            </a:r>
            <a:r>
              <a:rPr lang="en-US" altLang="en-US" sz="1600">
                <a:latin typeface="Goudy Old Style" panose="02020502050305020303" pitchFamily="18" charset="77"/>
              </a:rPr>
              <a:t>/I</a:t>
            </a:r>
            <a:r>
              <a:rPr lang="en-US" altLang="en-US" sz="1600" baseline="-25000">
                <a:latin typeface="Goudy Old Style" panose="02020502050305020303" pitchFamily="18" charset="77"/>
              </a:rPr>
              <a:t>2</a:t>
            </a:r>
          </a:p>
        </p:txBody>
      </p:sp>
      <p:sp>
        <p:nvSpPr>
          <p:cNvPr id="28732" name="Line 84">
            <a:extLst>
              <a:ext uri="{FF2B5EF4-FFF2-40B4-BE49-F238E27FC236}">
                <a16:creationId xmlns:a16="http://schemas.microsoft.com/office/drawing/2014/main" id="{76EB37D7-4F81-6245-B1ED-E397AAEA0FFD}"/>
              </a:ext>
            </a:extLst>
          </p:cNvPr>
          <p:cNvSpPr>
            <a:spLocks noChangeShapeType="1"/>
          </p:cNvSpPr>
          <p:nvPr/>
        </p:nvSpPr>
        <p:spPr bwMode="auto">
          <a:xfrm flipV="1">
            <a:off x="8686800" y="4495800"/>
            <a:ext cx="381000" cy="16764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3" name="Rectangle 85">
            <a:extLst>
              <a:ext uri="{FF2B5EF4-FFF2-40B4-BE49-F238E27FC236}">
                <a16:creationId xmlns:a16="http://schemas.microsoft.com/office/drawing/2014/main" id="{87ECEC8B-D049-BD47-AF45-3F7C5F127381}"/>
              </a:ext>
            </a:extLst>
          </p:cNvPr>
          <p:cNvSpPr>
            <a:spLocks noChangeArrowheads="1"/>
          </p:cNvSpPr>
          <p:nvPr/>
        </p:nvSpPr>
        <p:spPr bwMode="auto">
          <a:xfrm>
            <a:off x="7848601" y="6096000"/>
            <a:ext cx="1401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Goudy Old Style" panose="02020502050305020303" pitchFamily="18" charset="77"/>
              </a:rPr>
              <a:t>Insulating Seal</a:t>
            </a:r>
          </a:p>
        </p:txBody>
      </p:sp>
      <p:sp>
        <p:nvSpPr>
          <p:cNvPr id="28734" name="Line 86">
            <a:extLst>
              <a:ext uri="{FF2B5EF4-FFF2-40B4-BE49-F238E27FC236}">
                <a16:creationId xmlns:a16="http://schemas.microsoft.com/office/drawing/2014/main" id="{EB50E743-482D-114D-89D8-B70B7C4501FC}"/>
              </a:ext>
            </a:extLst>
          </p:cNvPr>
          <p:cNvSpPr>
            <a:spLocks noChangeShapeType="1"/>
          </p:cNvSpPr>
          <p:nvPr/>
        </p:nvSpPr>
        <p:spPr bwMode="auto">
          <a:xfrm flipH="1">
            <a:off x="6705600" y="3429000"/>
            <a:ext cx="2819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5" name="Line 87">
            <a:extLst>
              <a:ext uri="{FF2B5EF4-FFF2-40B4-BE49-F238E27FC236}">
                <a16:creationId xmlns:a16="http://schemas.microsoft.com/office/drawing/2014/main" id="{57EB9C9D-AA54-034F-9B18-FAD93394D2E4}"/>
              </a:ext>
            </a:extLst>
          </p:cNvPr>
          <p:cNvSpPr>
            <a:spLocks noChangeShapeType="1"/>
          </p:cNvSpPr>
          <p:nvPr/>
        </p:nvSpPr>
        <p:spPr bwMode="auto">
          <a:xfrm>
            <a:off x="6705600" y="34290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6" name="Line 88">
            <a:extLst>
              <a:ext uri="{FF2B5EF4-FFF2-40B4-BE49-F238E27FC236}">
                <a16:creationId xmlns:a16="http://schemas.microsoft.com/office/drawing/2014/main" id="{BB351732-15ED-F04A-BE26-1B1D1E2D745E}"/>
              </a:ext>
            </a:extLst>
          </p:cNvPr>
          <p:cNvSpPr>
            <a:spLocks noChangeShapeType="1"/>
          </p:cNvSpPr>
          <p:nvPr/>
        </p:nvSpPr>
        <p:spPr bwMode="auto">
          <a:xfrm>
            <a:off x="6705600" y="43434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7" name="Line 89">
            <a:extLst>
              <a:ext uri="{FF2B5EF4-FFF2-40B4-BE49-F238E27FC236}">
                <a16:creationId xmlns:a16="http://schemas.microsoft.com/office/drawing/2014/main" id="{E80C1FE4-D8B8-C649-AA70-56EF0C6A2CDA}"/>
              </a:ext>
            </a:extLst>
          </p:cNvPr>
          <p:cNvSpPr>
            <a:spLocks noChangeShapeType="1"/>
          </p:cNvSpPr>
          <p:nvPr/>
        </p:nvSpPr>
        <p:spPr bwMode="auto">
          <a:xfrm flipV="1">
            <a:off x="9525000" y="3962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8" name="Line 90">
            <a:extLst>
              <a:ext uri="{FF2B5EF4-FFF2-40B4-BE49-F238E27FC236}">
                <a16:creationId xmlns:a16="http://schemas.microsoft.com/office/drawing/2014/main" id="{343909B8-3DD0-1C4E-8D10-21821586E684}"/>
              </a:ext>
            </a:extLst>
          </p:cNvPr>
          <p:cNvSpPr>
            <a:spLocks noChangeShapeType="1"/>
          </p:cNvSpPr>
          <p:nvPr/>
        </p:nvSpPr>
        <p:spPr bwMode="auto">
          <a:xfrm flipH="1">
            <a:off x="8763000" y="34290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9" name="Line 91">
            <a:extLst>
              <a:ext uri="{FF2B5EF4-FFF2-40B4-BE49-F238E27FC236}">
                <a16:creationId xmlns:a16="http://schemas.microsoft.com/office/drawing/2014/main" id="{9DE2B1E9-7215-0240-8CFF-77A25048A969}"/>
              </a:ext>
            </a:extLst>
          </p:cNvPr>
          <p:cNvSpPr>
            <a:spLocks noChangeShapeType="1"/>
          </p:cNvSpPr>
          <p:nvPr/>
        </p:nvSpPr>
        <p:spPr bwMode="auto">
          <a:xfrm flipH="1">
            <a:off x="7086600" y="34290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40" name="Line 92">
            <a:extLst>
              <a:ext uri="{FF2B5EF4-FFF2-40B4-BE49-F238E27FC236}">
                <a16:creationId xmlns:a16="http://schemas.microsoft.com/office/drawing/2014/main" id="{BB609CD2-EE39-D743-9842-1A0A37F6ADB4}"/>
              </a:ext>
            </a:extLst>
          </p:cNvPr>
          <p:cNvSpPr>
            <a:spLocks noChangeShapeType="1"/>
          </p:cNvSpPr>
          <p:nvPr/>
        </p:nvSpPr>
        <p:spPr bwMode="auto">
          <a:xfrm>
            <a:off x="6705600" y="3657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8741" name="Picture 93" descr="j0151215">
            <a:extLst>
              <a:ext uri="{FF2B5EF4-FFF2-40B4-BE49-F238E27FC236}">
                <a16:creationId xmlns:a16="http://schemas.microsoft.com/office/drawing/2014/main" id="{2EB5DA87-B3E3-1A4A-A6DD-AE23680C927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a:xfrm>
            <a:off x="8077200" y="2971800"/>
            <a:ext cx="45085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7790" name="Oval 94">
            <a:extLst>
              <a:ext uri="{FF2B5EF4-FFF2-40B4-BE49-F238E27FC236}">
                <a16:creationId xmlns:a16="http://schemas.microsoft.com/office/drawing/2014/main" id="{D68C075D-5B23-F64E-AAEE-0BD80272B5C2}"/>
              </a:ext>
            </a:extLst>
          </p:cNvPr>
          <p:cNvSpPr>
            <a:spLocks noChangeArrowheads="1"/>
          </p:cNvSpPr>
          <p:nvPr/>
        </p:nvSpPr>
        <p:spPr bwMode="auto">
          <a:xfrm>
            <a:off x="3657600" y="4038600"/>
            <a:ext cx="76200" cy="76200"/>
          </a:xfrm>
          <a:prstGeom prst="ellipse">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7791" name="Oval 95">
            <a:extLst>
              <a:ext uri="{FF2B5EF4-FFF2-40B4-BE49-F238E27FC236}">
                <a16:creationId xmlns:a16="http://schemas.microsoft.com/office/drawing/2014/main" id="{9C27B33A-AD4C-BB40-A87A-2212D8E51305}"/>
              </a:ext>
            </a:extLst>
          </p:cNvPr>
          <p:cNvSpPr>
            <a:spLocks noChangeArrowheads="1"/>
          </p:cNvSpPr>
          <p:nvPr/>
        </p:nvSpPr>
        <p:spPr bwMode="auto">
          <a:xfrm>
            <a:off x="7200900" y="4203700"/>
            <a:ext cx="76200" cy="76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4" name="Text Box 96">
            <a:extLst>
              <a:ext uri="{FF2B5EF4-FFF2-40B4-BE49-F238E27FC236}">
                <a16:creationId xmlns:a16="http://schemas.microsoft.com/office/drawing/2014/main" id="{2D0C1D8F-2B6D-1741-B154-AC6324D8F53C}"/>
              </a:ext>
            </a:extLst>
          </p:cNvPr>
          <p:cNvSpPr txBox="1">
            <a:spLocks noChangeArrowheads="1"/>
          </p:cNvSpPr>
          <p:nvPr/>
        </p:nvSpPr>
        <p:spPr bwMode="auto">
          <a:xfrm>
            <a:off x="712419" y="424004"/>
            <a:ext cx="65435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solidFill>
                  <a:schemeClr val="tx1">
                    <a:lumMod val="75000"/>
                    <a:lumOff val="25000"/>
                  </a:schemeClr>
                </a:solidFill>
                <a:latin typeface="+mn-lt"/>
              </a:rPr>
              <a:t>TiO</a:t>
            </a:r>
            <a:r>
              <a:rPr lang="en-US" altLang="en-US" sz="4000" baseline="-25000" dirty="0">
                <a:solidFill>
                  <a:schemeClr val="tx1">
                    <a:lumMod val="75000"/>
                    <a:lumOff val="25000"/>
                  </a:schemeClr>
                </a:solidFill>
                <a:latin typeface="+mn-lt"/>
              </a:rPr>
              <a:t>2</a:t>
            </a:r>
            <a:r>
              <a:rPr lang="en-US" altLang="en-US" sz="4000" dirty="0">
                <a:solidFill>
                  <a:schemeClr val="tx1">
                    <a:lumMod val="75000"/>
                    <a:lumOff val="25000"/>
                  </a:schemeClr>
                </a:solidFill>
                <a:latin typeface="+mn-lt"/>
              </a:rPr>
              <a:t> Dye-Sensitized Solar Cells</a:t>
            </a:r>
          </a:p>
        </p:txBody>
      </p:sp>
      <p:sp>
        <p:nvSpPr>
          <p:cNvPr id="2" name="TextBox 1">
            <a:extLst>
              <a:ext uri="{FF2B5EF4-FFF2-40B4-BE49-F238E27FC236}">
                <a16:creationId xmlns:a16="http://schemas.microsoft.com/office/drawing/2014/main" id="{9B025F23-6172-FF42-A3CB-214404EA7370}"/>
              </a:ext>
            </a:extLst>
          </p:cNvPr>
          <p:cNvSpPr txBox="1"/>
          <p:nvPr/>
        </p:nvSpPr>
        <p:spPr>
          <a:xfrm>
            <a:off x="8458200" y="6515828"/>
            <a:ext cx="3251596" cy="307777"/>
          </a:xfrm>
          <a:prstGeom prst="rect">
            <a:avLst/>
          </a:prstGeom>
          <a:noFill/>
        </p:spPr>
        <p:txBody>
          <a:bodyPr wrap="none" rtlCol="0">
            <a:spAutoFit/>
          </a:bodyPr>
          <a:lstStyle/>
          <a:p>
            <a:r>
              <a:rPr lang="en-US" sz="1400" dirty="0">
                <a:solidFill>
                  <a:schemeClr val="bg1">
                    <a:lumMod val="50000"/>
                  </a:schemeClr>
                </a:solidFill>
              </a:rPr>
              <a:t>Slide source: Amy Cannon, Beyond Benign</a:t>
            </a:r>
          </a:p>
        </p:txBody>
      </p:sp>
    </p:spTree>
    <p:extLst>
      <p:ext uri="{BB962C8B-B14F-4D97-AF65-F5344CB8AC3E}">
        <p14:creationId xmlns:p14="http://schemas.microsoft.com/office/powerpoint/2010/main" val="2273379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afterEffect">
                                  <p:stCondLst>
                                    <p:cond delay="0"/>
                                  </p:stCondLst>
                                  <p:childTnLst>
                                    <p:animMotion origin="layout" path="M 0.00208 0.0125 C 0.00278 0.02638 0.00295 0.04282 0.0125 0.05138 C 0.01319 0.05277 0.01372 0.05439 0.01458 0.05555 C 0.01545 0.05671 0.01684 0.05694 0.01771 0.05833 C 0.0184 0.05949 0.01806 0.06157 0.01875 0.0625 C 0.02778 0.07453 0.03802 0.07638 0.05 0.07777 C 0.05573 0.08032 0.06007 0.08495 0.06563 0.0875 C 0.06753 0.09004 0.07014 0.09166 0.07188 0.09444 C 0.08038 0.1074 0.07222 0.0993 0.07917 0.10555 C 0.08142 0.11481 0.08316 0.12407 0.08542 0.13333 C 0.0875 0.15254 0.0842 0.19213 0.07396 0.20833 C 0.07309 0.20972 0.0724 0.21111 0.07188 0.2125 C 0.07135 0.21365 0.07153 0.21527 0.07083 0.21666 C 0.06892 0.21967 0.06424 0.22453 0.06146 0.22638 C 0.05399 0.23148 0.04167 0.23356 0.03333 0.23472 C 0.02274 0.23935 0.01649 0.24745 0.01042 0.25949 C 0.00729 0.26597 0.00191 0.26967 -0.00208 0.27476 C -0.00347 0.28588 -0.00451 0.29583 -0.00521 0.30694 C -0.00799 0.30625 -0.01146 0.30625 -0.01354 0.30277 C -0.01632 0.29791 -0.01493 0.29583 -0.01979 0.29143 C -0.02535 0.28055 -0.01806 0.29398 -0.025 0.28472 C -0.02865 0.27986 -0.02639 0.278 -0.03125 0.27338 C -0.03993 0.25625 -0.04965 0.24074 -0.05833 0.22361 C -0.0625 0.21527 -0.06458 0.20416 -0.06979 0.19722 C -0.07153 0.19027 -0.07604 0.18703 -0.07812 0.18055 C -0.07951 0.17662 -0.08021 0.17222 -0.08125 0.16782 C -0.08229 0.16388 -0.08507 0.15972 -0.08646 0.15555 C -0.09062 0.14282 -0.09375 0.12754 -0.09583 0.11388 C -0.09653 0.10138 -0.09497 0.08819 -0.09792 0.07638 C -0.09896 0.07222 -0.10104 0.06388 -0.10104 0.06388 C -0.10191 0.05555 -0.10174 0.04976 -0.10521 0.04305 C -0.10937 0.01481 -0.1099 -0.01575 -0.10312 -0.04306 C -0.10191 -0.05625 -0.09983 -0.06899 -0.09792 -0.08195 C -0.09653 -0.09098 -0.0974 -0.08426 -0.09479 -0.09306 C -0.09392 -0.09584 -0.09271 -0.10139 -0.09271 -0.10139 C -0.09167 -0.12084 -0.0908 -0.14537 -0.08229 -0.1625 C -0.0809 -0.16968 -0.0809 -0.17153 -0.07708 -0.17917 C -0.07569 -0.18195 -0.07378 -0.18426 -0.07292 -0.1875 C -0.07101 -0.19514 -0.06927 -0.20139 -0.06667 -0.20834 C -0.0651 -0.21274 -0.06493 -0.21783 -0.06354 -0.22223 C -0.06076 -0.23079 -0.05608 -0.2419 -0.05104 -0.24862 C -0.04878 -0.25764 -0.04149 -0.2669 -0.03646 -0.27362 C -0.03472 -0.28033 -0.03247 -0.28496 -0.02812 -0.28889 C -0.02378 -0.29769 -0.01719 -0.30093 -0.01042 -0.30556 C -0.00729 -0.30764 -0.00104 -0.31112 -0.00104 -0.31112 C 0.00642 -0.30787 0.00087 -0.31181 0.00313 -0.29306 C 0.00347 -0.29028 0.00451 -0.2875 0.00521 -0.28473 C 0.0059 -0.28172 0.00642 -0.27871 0.00833 -0.27639 C 0.01024 -0.27431 0.01458 -0.27084 0.01458 -0.27084 C 0.01701 -0.26598 0.0184 -0.26181 0.02188 -0.25834 C 0.02378 -0.25625 0.02813 -0.25278 0.02813 -0.25278 C 0.03073 -0.24746 0.03247 -0.24746 0.03646 -0.24445 C 0.04115 -0.24098 0.04497 -0.23612 0.05 -0.23334 C 0.0559 -0.23033 0.06181 -0.22894 0.06771 -0.22639 C 0.06997 -0.222 0.07205 -0.21852 0.07396 -0.21389 C 0.07517 -0.21088 0.07813 -0.20556 0.07813 -0.20556 C 0.08056 -0.1801 0.08229 -0.15487 0.08333 -0.12917 C 0.08212 -0.1213 0.08056 -0.11019 0.07604 -0.10417 C 0.07483 -0.10255 0.07309 -0.10162 0.07188 -0.1 C 0.06806 -0.09491 0.06771 -0.0926 0.0625 -0.09028 C 0.05903 -0.08357 0.05156 -0.08218 0.04583 -0.07917 C 0.03767 -0.06829 0.04809 -0.08033 0.02604 -0.07362 C 0.02205 -0.07246 0.01927 -0.0676 0.01563 -0.06528 C 0.01163 -0.05186 0.00434 -0.05348 0.0 -0.03612 C -0.00278 -0.02477 0.0 -0.01204 0.0 3.33333E-6 " pathEditMode="relative" ptsTypes="ffffffffffffffffffffffffffffffffffffffffffffffffffffffffffffffffA">
                                      <p:cBhvr>
                                        <p:cTn id="6" dur="2000" fill="hold"/>
                                        <p:tgtEl>
                                          <p:spTgt spid="157790"/>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3.33333E-6 1.85185E-6 C 0.00052 -0.00301 -0.00035 -0.00695 0.00139 -0.00926 C 0.00347 -0.01204 0.00677 -0.01227 0.00972 -0.01296 C 0.02777 -0.0169 0.021 -0.01435 0.03055 -0.01852 C 0.04618 -0.0169 0.05173 -0.01458 0.06666 -0.01667 C 0.075 -0.01597 0.0835 -0.0169 0.09166 -0.01482 C 0.09323 -0.01435 0.09305 -0.01042 0.09444 -0.00926 C 0.09687 -0.00718 0.10277 -0.00556 0.10277 -0.00556 C 0.1033 -0.0037 0.10347 -0.00185 0.10416 1.85185E-6 C 0.10486 0.00208 0.10729 0.00347 0.10694 0.00555 C 0.10659 0.00741 0.10416 0.00694 0.10277 0.00741 C 0.10086 0.0081 0.09913 0.00856 0.09722 0.00926 C 0.10573 0.01296 0.12361 0.01481 0.12361 0.01481 C 0.12083 0.01551 0.11805 0.01597 0.11527 0.01667 C 0.11146 0.01782 0.10416 0.02037 0.10416 0.02037 C 0.10555 0.02153 0.10677 0.02338 0.10833 0.02407 C 0.11458 0.02731 0.11875 0.0243 0.11111 0.02778 C 0.10625 0.04722 0.10538 0.03866 0.12777 0.04074 C 0.13073 0.05231 0.12725 0.04421 0.14166 0.04815 C 0.14461 0.04884 0.15 0.05185 0.15 0.05185 C 0.17135 0.05092 0.19114 0.05324 0.21111 0.04444 C 0.2158 0.04467 0.24184 0.04838 0.25 0.04444 C 0.25139 0.04375 0.25086 0.04074 0.25139 0.03889 C 0.25086 0.02893 0.25121 0.01898 0.25 0.00926 C 0.24982 0.00717 0.24739 0.00602 0.24722 0.0037 C 0.24635 -0.0037 0.2493 -0.01111 0.25 -0.01852 C 0.25052 -0.04144 0.25277 -0.06412 0.25277 -0.08704 C 0.25277 -0.09445 0.25295 -0.10208 0.25139 -0.10926 C 0.25104 -0.11111 0.24843 -0.11019 0.24722 -0.11111 C 0.24427 -0.1132 0.23889 -0.11852 0.23889 -0.11852 C 0.22777 -0.11806 0.18593 -0.12153 0.16666 -0.11296 C 0.15538 -0.11806 0.14687 -0.11597 0.13472 -0.11482 C 0.11944 -0.11065 0.12534 -0.1132 0.11666 -0.10926 C 0.09843 -0.11736 0.03923 -0.11597 0.02222 -0.11667 C 0.0125 -0.11597 0.00277 -0.1162 -0.00695 -0.11482 C -0.0099 -0.11435 -0.01528 -0.11111 -0.01528 -0.11111 C -0.04861 -0.11505 -0.03716 -0.11042 -0.05139 -0.11667 C -0.06111 -0.11227 -0.05643 -0.09977 -0.05556 -0.08704 C -0.0566 -0.06528 -0.05886 -0.05023 -0.06111 -0.02963 C -0.05955 0.01805 -0.06893 0.01574 -0.03889 0.01852 C -0.02969 0.02268 -0.02622 0.02222 -0.01528 0.02037 C -0.01302 0.01991 -0.01059 0.01944 -0.00834 0.01852 C -0.00556 0.01759 3.33333E-6 0.01481 3.33333E-6 0.01481 C 0.00416 0.00671 0.00677 0.00602 3.33333E-6 1.85185E-6 Z " pathEditMode="relative" ptsTypes="ffffffffffffffffffffffffffffffffffffffffffff">
                                      <p:cBhvr>
                                        <p:cTn id="8" dur="2000" fill="hold"/>
                                        <p:tgtEl>
                                          <p:spTgt spid="1577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721" name="Group 2">
            <a:extLst>
              <a:ext uri="{FF2B5EF4-FFF2-40B4-BE49-F238E27FC236}">
                <a16:creationId xmlns:a16="http://schemas.microsoft.com/office/drawing/2014/main" id="{DB2861EA-D302-4049-A78D-43F17FB17A3C}"/>
              </a:ext>
            </a:extLst>
          </p:cNvPr>
          <p:cNvGrpSpPr>
            <a:grpSpLocks/>
          </p:cNvGrpSpPr>
          <p:nvPr/>
        </p:nvGrpSpPr>
        <p:grpSpPr bwMode="auto">
          <a:xfrm>
            <a:off x="1219200" y="1860755"/>
            <a:ext cx="2616200" cy="763588"/>
            <a:chOff x="96" y="1488"/>
            <a:chExt cx="1648" cy="481"/>
          </a:xfrm>
        </p:grpSpPr>
        <p:graphicFrame>
          <p:nvGraphicFramePr>
            <p:cNvPr id="30743" name="Object 3">
              <a:extLst>
                <a:ext uri="{FF2B5EF4-FFF2-40B4-BE49-F238E27FC236}">
                  <a16:creationId xmlns:a16="http://schemas.microsoft.com/office/drawing/2014/main" id="{5C071F62-56EA-2541-A967-10B0E570725D}"/>
                </a:ext>
              </a:extLst>
            </p:cNvPr>
            <p:cNvGraphicFramePr>
              <a:graphicFrameLocks noChangeAspect="1"/>
            </p:cNvGraphicFramePr>
            <p:nvPr/>
          </p:nvGraphicFramePr>
          <p:xfrm>
            <a:off x="96" y="1488"/>
            <a:ext cx="864" cy="481"/>
          </p:xfrm>
          <a:graphic>
            <a:graphicData uri="http://schemas.openxmlformats.org/presentationml/2006/ole">
              <mc:AlternateContent xmlns:mc="http://schemas.openxmlformats.org/markup-compatibility/2006">
                <mc:Choice xmlns:v="urn:schemas-microsoft-com:vml" Requires="v">
                  <p:oleObj spid="_x0000_s198883" name="CS ChemDraw Drawing" r:id="rId4" imgW="4940300" imgH="2755900" progId="ChemDraw.Document.4.0">
                    <p:embed/>
                  </p:oleObj>
                </mc:Choice>
                <mc:Fallback>
                  <p:oleObj name="CS ChemDraw Drawing" r:id="rId4" imgW="4940300" imgH="2755900" progId="ChemDraw.Document.4.0">
                    <p:embed/>
                    <p:pic>
                      <p:nvPicPr>
                        <p:cNvPr id="30743" name="Object 3">
                          <a:extLst>
                            <a:ext uri="{FF2B5EF4-FFF2-40B4-BE49-F238E27FC236}">
                              <a16:creationId xmlns:a16="http://schemas.microsoft.com/office/drawing/2014/main" id="{5C071F62-56EA-2541-A967-10B0E5707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1488"/>
                          <a:ext cx="864"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44" name="Object 4">
              <a:extLst>
                <a:ext uri="{FF2B5EF4-FFF2-40B4-BE49-F238E27FC236}">
                  <a16:creationId xmlns:a16="http://schemas.microsoft.com/office/drawing/2014/main" id="{A7B6142C-4366-264C-BD77-E0B4CAC66B64}"/>
                </a:ext>
              </a:extLst>
            </p:cNvPr>
            <p:cNvGraphicFramePr>
              <a:graphicFrameLocks noChangeAspect="1"/>
            </p:cNvGraphicFramePr>
            <p:nvPr/>
          </p:nvGraphicFramePr>
          <p:xfrm>
            <a:off x="1344" y="1728"/>
            <a:ext cx="400" cy="155"/>
          </p:xfrm>
          <a:graphic>
            <a:graphicData uri="http://schemas.openxmlformats.org/presentationml/2006/ole">
              <mc:AlternateContent xmlns:mc="http://schemas.openxmlformats.org/markup-compatibility/2006">
                <mc:Choice xmlns:v="urn:schemas-microsoft-com:vml" Requires="v">
                  <p:oleObj spid="_x0000_s198884" name="CS ChemDraw Drawing" r:id="rId6" imgW="2286000" imgH="889000" progId="ChemDraw.Document.4.0">
                    <p:embed/>
                  </p:oleObj>
                </mc:Choice>
                <mc:Fallback>
                  <p:oleObj name="CS ChemDraw Drawing" r:id="rId6" imgW="2286000" imgH="889000" progId="ChemDraw.Document.4.0">
                    <p:embed/>
                    <p:pic>
                      <p:nvPicPr>
                        <p:cNvPr id="30744" name="Object 4">
                          <a:extLst>
                            <a:ext uri="{FF2B5EF4-FFF2-40B4-BE49-F238E27FC236}">
                              <a16:creationId xmlns:a16="http://schemas.microsoft.com/office/drawing/2014/main" id="{A7B6142C-4366-264C-BD77-E0B4CAC66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 y="1728"/>
                          <a:ext cx="40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5" name="Text Box 5">
              <a:extLst>
                <a:ext uri="{FF2B5EF4-FFF2-40B4-BE49-F238E27FC236}">
                  <a16:creationId xmlns:a16="http://schemas.microsoft.com/office/drawing/2014/main" id="{D2EAFB36-23A9-9648-B9D1-FB1FF1DE77BC}"/>
                </a:ext>
              </a:extLst>
            </p:cNvPr>
            <p:cNvSpPr txBox="1">
              <a:spLocks noChangeArrowheads="1"/>
            </p:cNvSpPr>
            <p:nvPr/>
          </p:nvSpPr>
          <p:spPr bwMode="auto">
            <a:xfrm>
              <a:off x="1008" y="1632"/>
              <a:ext cx="25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accent2"/>
                  </a:solidFill>
                  <a:latin typeface="Comic Sans MS" panose="030F0902030302020204" pitchFamily="66" charset="0"/>
                </a:rPr>
                <a:t>H</a:t>
              </a:r>
              <a:r>
                <a:rPr lang="en-US" altLang="en-US" sz="1400" b="1" baseline="30000">
                  <a:solidFill>
                    <a:schemeClr val="accent2"/>
                  </a:solidFill>
                  <a:latin typeface="Comic Sans MS" panose="030F0902030302020204" pitchFamily="66" charset="0"/>
                </a:rPr>
                <a:t>+</a:t>
              </a:r>
              <a:endParaRPr lang="en-US" altLang="en-US" sz="1400" b="1">
                <a:solidFill>
                  <a:schemeClr val="accent2"/>
                </a:solidFill>
                <a:latin typeface="Comic Sans MS" panose="030F0902030302020204" pitchFamily="66" charset="0"/>
              </a:endParaRPr>
            </a:p>
          </p:txBody>
        </p:sp>
        <p:sp>
          <p:nvSpPr>
            <p:cNvPr id="30746" name="Line 6">
              <a:extLst>
                <a:ext uri="{FF2B5EF4-FFF2-40B4-BE49-F238E27FC236}">
                  <a16:creationId xmlns:a16="http://schemas.microsoft.com/office/drawing/2014/main" id="{513E535E-FB99-6D40-B0E6-7E94921F3370}"/>
                </a:ext>
              </a:extLst>
            </p:cNvPr>
            <p:cNvSpPr>
              <a:spLocks noChangeShapeType="1"/>
            </p:cNvSpPr>
            <p:nvPr/>
          </p:nvSpPr>
          <p:spPr bwMode="auto">
            <a:xfrm>
              <a:off x="1008" y="1776"/>
              <a:ext cx="288" cy="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9751" name="Group 7">
            <a:extLst>
              <a:ext uri="{FF2B5EF4-FFF2-40B4-BE49-F238E27FC236}">
                <a16:creationId xmlns:a16="http://schemas.microsoft.com/office/drawing/2014/main" id="{48E84F4F-8249-5545-940F-C4B55D55AB27}"/>
              </a:ext>
            </a:extLst>
          </p:cNvPr>
          <p:cNvGrpSpPr>
            <a:grpSpLocks/>
          </p:cNvGrpSpPr>
          <p:nvPr/>
        </p:nvGrpSpPr>
        <p:grpSpPr bwMode="auto">
          <a:xfrm>
            <a:off x="3733800" y="1860755"/>
            <a:ext cx="4038600" cy="1016000"/>
            <a:chOff x="1680" y="1488"/>
            <a:chExt cx="2544" cy="640"/>
          </a:xfrm>
        </p:grpSpPr>
        <p:graphicFrame>
          <p:nvGraphicFramePr>
            <p:cNvPr id="30739" name="Object 8">
              <a:extLst>
                <a:ext uri="{FF2B5EF4-FFF2-40B4-BE49-F238E27FC236}">
                  <a16:creationId xmlns:a16="http://schemas.microsoft.com/office/drawing/2014/main" id="{B91030D6-F1B5-4E42-96A4-F855E8AC507E}"/>
                </a:ext>
              </a:extLst>
            </p:cNvPr>
            <p:cNvGraphicFramePr>
              <a:graphicFrameLocks noChangeAspect="1"/>
            </p:cNvGraphicFramePr>
            <p:nvPr/>
          </p:nvGraphicFramePr>
          <p:xfrm>
            <a:off x="2352" y="1488"/>
            <a:ext cx="1872" cy="640"/>
          </p:xfrm>
          <a:graphic>
            <a:graphicData uri="http://schemas.openxmlformats.org/presentationml/2006/ole">
              <mc:AlternateContent xmlns:mc="http://schemas.openxmlformats.org/markup-compatibility/2006">
                <mc:Choice xmlns:v="urn:schemas-microsoft-com:vml" Requires="v">
                  <p:oleObj spid="_x0000_s198885" name="CS ChemDraw Drawing" r:id="rId8" imgW="5537200" imgH="1549400" progId="ChemDraw.Document.4.0">
                    <p:embed/>
                  </p:oleObj>
                </mc:Choice>
                <mc:Fallback>
                  <p:oleObj name="CS ChemDraw Drawing" r:id="rId8" imgW="5537200" imgH="1549400" progId="ChemDraw.Document.4.0">
                    <p:embed/>
                    <p:pic>
                      <p:nvPicPr>
                        <p:cNvPr id="30739" name="Object 8">
                          <a:extLst>
                            <a:ext uri="{FF2B5EF4-FFF2-40B4-BE49-F238E27FC236}">
                              <a16:creationId xmlns:a16="http://schemas.microsoft.com/office/drawing/2014/main" id="{B91030D6-F1B5-4E42-96A4-F855E8AC50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2" y="1488"/>
                          <a:ext cx="1872"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40" name="Group 9">
              <a:extLst>
                <a:ext uri="{FF2B5EF4-FFF2-40B4-BE49-F238E27FC236}">
                  <a16:creationId xmlns:a16="http://schemas.microsoft.com/office/drawing/2014/main" id="{D81AD936-9D00-9441-A395-7A245DCFB0A2}"/>
                </a:ext>
              </a:extLst>
            </p:cNvPr>
            <p:cNvGrpSpPr>
              <a:grpSpLocks/>
            </p:cNvGrpSpPr>
            <p:nvPr/>
          </p:nvGrpSpPr>
          <p:grpSpPr bwMode="auto">
            <a:xfrm>
              <a:off x="1680" y="1488"/>
              <a:ext cx="735" cy="330"/>
              <a:chOff x="1680" y="1488"/>
              <a:chExt cx="735" cy="330"/>
            </a:xfrm>
          </p:grpSpPr>
          <p:sp>
            <p:nvSpPr>
              <p:cNvPr id="30741" name="Line 10">
                <a:extLst>
                  <a:ext uri="{FF2B5EF4-FFF2-40B4-BE49-F238E27FC236}">
                    <a16:creationId xmlns:a16="http://schemas.microsoft.com/office/drawing/2014/main" id="{1EA511A1-79AA-2141-BF9D-EC4A8665DFF8}"/>
                  </a:ext>
                </a:extLst>
              </p:cNvPr>
              <p:cNvSpPr>
                <a:spLocks noChangeShapeType="1"/>
              </p:cNvSpPr>
              <p:nvPr/>
            </p:nvSpPr>
            <p:spPr bwMode="auto">
              <a:xfrm>
                <a:off x="1776" y="1776"/>
                <a:ext cx="480" cy="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Text Box 11">
                <a:extLst>
                  <a:ext uri="{FF2B5EF4-FFF2-40B4-BE49-F238E27FC236}">
                    <a16:creationId xmlns:a16="http://schemas.microsoft.com/office/drawing/2014/main" id="{80F0E2B6-2BDA-E04F-9558-A317278B61E7}"/>
                  </a:ext>
                </a:extLst>
              </p:cNvPr>
              <p:cNvSpPr txBox="1">
                <a:spLocks noChangeArrowheads="1"/>
              </p:cNvSpPr>
              <p:nvPr/>
            </p:nvSpPr>
            <p:spPr bwMode="auto">
              <a:xfrm>
                <a:off x="1680" y="1488"/>
                <a:ext cx="73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accent2"/>
                    </a:solidFill>
                    <a:latin typeface="Comic Sans MS" panose="030F0902030302020204" pitchFamily="66" charset="0"/>
                  </a:rPr>
                  <a:t>Heat to </a:t>
                </a:r>
              </a:p>
              <a:p>
                <a:pPr eaLnBrk="1" hangingPunct="1"/>
                <a:r>
                  <a:rPr lang="en-US" altLang="en-US" sz="1400" b="1">
                    <a:solidFill>
                      <a:schemeClr val="accent2"/>
                    </a:solidFill>
                    <a:latin typeface="Comic Sans MS" panose="030F0902030302020204" pitchFamily="66" charset="0"/>
                  </a:rPr>
                  <a:t>180-200°C</a:t>
                </a:r>
              </a:p>
            </p:txBody>
          </p:sp>
        </p:grpSp>
      </p:grpSp>
      <p:sp>
        <p:nvSpPr>
          <p:cNvPr id="30723" name="Rectangle 12">
            <a:extLst>
              <a:ext uri="{FF2B5EF4-FFF2-40B4-BE49-F238E27FC236}">
                <a16:creationId xmlns:a16="http://schemas.microsoft.com/office/drawing/2014/main" id="{A8BF6AA9-DFC8-694E-BE11-BA05AA99BA2A}"/>
              </a:ext>
            </a:extLst>
          </p:cNvPr>
          <p:cNvSpPr>
            <a:spLocks noGrp="1" noChangeArrowheads="1"/>
          </p:cNvSpPr>
          <p:nvPr>
            <p:ph type="title"/>
          </p:nvPr>
        </p:nvSpPr>
        <p:spPr>
          <a:xfrm>
            <a:off x="727076" y="143737"/>
            <a:ext cx="10515600" cy="1325563"/>
          </a:xfrm>
          <a:noFill/>
        </p:spPr>
        <p:txBody>
          <a:bodyPr>
            <a:normAutofit/>
          </a:bodyPr>
          <a:lstStyle/>
          <a:p>
            <a:pPr eaLnBrk="1" hangingPunct="1"/>
            <a:r>
              <a:rPr lang="en-US" altLang="en-US" sz="4000" dirty="0">
                <a:latin typeface="+mn-lt"/>
              </a:rPr>
              <a:t>Conventional Titanium Dioxide Film Formation</a:t>
            </a:r>
            <a:endParaRPr lang="ru-RU" altLang="en-US" sz="4000" dirty="0">
              <a:latin typeface="+mn-lt"/>
            </a:endParaRPr>
          </a:p>
        </p:txBody>
      </p:sp>
      <p:grpSp>
        <p:nvGrpSpPr>
          <p:cNvPr id="159757" name="Group 13">
            <a:extLst>
              <a:ext uri="{FF2B5EF4-FFF2-40B4-BE49-F238E27FC236}">
                <a16:creationId xmlns:a16="http://schemas.microsoft.com/office/drawing/2014/main" id="{781C4F4E-1597-9449-9A82-A104ABB42B68}"/>
              </a:ext>
            </a:extLst>
          </p:cNvPr>
          <p:cNvGrpSpPr>
            <a:grpSpLocks/>
          </p:cNvGrpSpPr>
          <p:nvPr/>
        </p:nvGrpSpPr>
        <p:grpSpPr bwMode="auto">
          <a:xfrm>
            <a:off x="8077200" y="1708355"/>
            <a:ext cx="1981200" cy="1212850"/>
            <a:chOff x="4416" y="1392"/>
            <a:chExt cx="1248" cy="764"/>
          </a:xfrm>
        </p:grpSpPr>
        <p:sp>
          <p:nvSpPr>
            <p:cNvPr id="30735" name="AutoShape 14">
              <a:extLst>
                <a:ext uri="{FF2B5EF4-FFF2-40B4-BE49-F238E27FC236}">
                  <a16:creationId xmlns:a16="http://schemas.microsoft.com/office/drawing/2014/main" id="{11A7A916-1E34-4F41-A3F4-418B9F940C3E}"/>
                </a:ext>
              </a:extLst>
            </p:cNvPr>
            <p:cNvSpPr>
              <a:spLocks noChangeArrowheads="1"/>
            </p:cNvSpPr>
            <p:nvPr/>
          </p:nvSpPr>
          <p:spPr bwMode="auto">
            <a:xfrm>
              <a:off x="4416" y="1680"/>
              <a:ext cx="336" cy="240"/>
            </a:xfrm>
            <a:prstGeom prst="rightArrow">
              <a:avLst>
                <a:gd name="adj1" fmla="val 50000"/>
                <a:gd name="adj2" fmla="val 3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0736" name="Group 15">
              <a:extLst>
                <a:ext uri="{FF2B5EF4-FFF2-40B4-BE49-F238E27FC236}">
                  <a16:creationId xmlns:a16="http://schemas.microsoft.com/office/drawing/2014/main" id="{E2C4D474-711F-2B41-B858-CE7E3D704E90}"/>
                </a:ext>
              </a:extLst>
            </p:cNvPr>
            <p:cNvGrpSpPr>
              <a:grpSpLocks/>
            </p:cNvGrpSpPr>
            <p:nvPr/>
          </p:nvGrpSpPr>
          <p:grpSpPr bwMode="auto">
            <a:xfrm>
              <a:off x="4800" y="1392"/>
              <a:ext cx="864" cy="764"/>
              <a:chOff x="4800" y="1392"/>
              <a:chExt cx="864" cy="764"/>
            </a:xfrm>
          </p:grpSpPr>
          <p:graphicFrame>
            <p:nvGraphicFramePr>
              <p:cNvPr id="30737" name="Object 16">
                <a:extLst>
                  <a:ext uri="{FF2B5EF4-FFF2-40B4-BE49-F238E27FC236}">
                    <a16:creationId xmlns:a16="http://schemas.microsoft.com/office/drawing/2014/main" id="{A93AFCB2-4BE3-CE44-9F1B-1627C0119B44}"/>
                  </a:ext>
                </a:extLst>
              </p:cNvPr>
              <p:cNvGraphicFramePr>
                <a:graphicFrameLocks noChangeAspect="1"/>
              </p:cNvGraphicFramePr>
              <p:nvPr/>
            </p:nvGraphicFramePr>
            <p:xfrm>
              <a:off x="4800" y="1392"/>
              <a:ext cx="864" cy="764"/>
            </p:xfrm>
            <a:graphic>
              <a:graphicData uri="http://schemas.openxmlformats.org/presentationml/2006/ole">
                <mc:AlternateContent xmlns:mc="http://schemas.openxmlformats.org/markup-compatibility/2006">
                  <mc:Choice xmlns:v="urn:schemas-microsoft-com:vml" Requires="v">
                    <p:oleObj spid="_x0000_s198886" name="CS ChemDraw Drawing" r:id="rId10" imgW="2349500" imgH="2032000" progId="ChemDraw.Document.4.0">
                      <p:embed/>
                    </p:oleObj>
                  </mc:Choice>
                  <mc:Fallback>
                    <p:oleObj name="CS ChemDraw Drawing" r:id="rId10" imgW="2349500" imgH="2032000" progId="ChemDraw.Document.4.0">
                      <p:embed/>
                      <p:pic>
                        <p:nvPicPr>
                          <p:cNvPr id="30737" name="Object 16">
                            <a:extLst>
                              <a:ext uri="{FF2B5EF4-FFF2-40B4-BE49-F238E27FC236}">
                                <a16:creationId xmlns:a16="http://schemas.microsoft.com/office/drawing/2014/main" id="{A93AFCB2-4BE3-CE44-9F1B-1627C0119B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 y="1392"/>
                            <a:ext cx="864" cy="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8" name="Text Box 17">
                <a:extLst>
                  <a:ext uri="{FF2B5EF4-FFF2-40B4-BE49-F238E27FC236}">
                    <a16:creationId xmlns:a16="http://schemas.microsoft.com/office/drawing/2014/main" id="{D92AF8D3-B730-E54D-B90E-3B7CF9F7E57D}"/>
                  </a:ext>
                </a:extLst>
              </p:cNvPr>
              <p:cNvSpPr txBox="1">
                <a:spLocks noChangeArrowheads="1"/>
              </p:cNvSpPr>
              <p:nvPr/>
            </p:nvSpPr>
            <p:spPr bwMode="auto">
              <a:xfrm>
                <a:off x="4992" y="1584"/>
                <a:ext cx="48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chemeClr val="accent2"/>
                    </a:solidFill>
                    <a:latin typeface="Comic Sans MS" panose="030F0902030302020204" pitchFamily="66" charset="0"/>
                  </a:rPr>
                  <a:t> O-Ti-O-Ti</a:t>
                </a:r>
              </a:p>
              <a:p>
                <a:pPr eaLnBrk="1" hangingPunct="1"/>
                <a:r>
                  <a:rPr lang="en-US" altLang="en-US" sz="900">
                    <a:solidFill>
                      <a:schemeClr val="accent2"/>
                    </a:solidFill>
                    <a:latin typeface="Comic Sans MS" panose="030F0902030302020204" pitchFamily="66" charset="0"/>
                  </a:rPr>
                  <a:t>Ti-O-Ti-O</a:t>
                </a:r>
              </a:p>
              <a:p>
                <a:pPr eaLnBrk="1" hangingPunct="1"/>
                <a:r>
                  <a:rPr lang="en-US" altLang="en-US" sz="900">
                    <a:solidFill>
                      <a:schemeClr val="accent2"/>
                    </a:solidFill>
                    <a:latin typeface="Comic Sans MS" panose="030F0902030302020204" pitchFamily="66" charset="0"/>
                  </a:rPr>
                  <a:t>O-Ti-O-Ti</a:t>
                </a:r>
              </a:p>
              <a:p>
                <a:pPr eaLnBrk="1" hangingPunct="1"/>
                <a:r>
                  <a:rPr lang="en-US" altLang="en-US" sz="900">
                    <a:solidFill>
                      <a:schemeClr val="accent2"/>
                    </a:solidFill>
                    <a:latin typeface="Comic Sans MS" panose="030F0902030302020204" pitchFamily="66" charset="0"/>
                  </a:rPr>
                  <a:t>    O-Ti-O</a:t>
                </a:r>
                <a:endParaRPr lang="ru-RU" altLang="en-US" sz="900">
                  <a:solidFill>
                    <a:schemeClr val="accent2"/>
                  </a:solidFill>
                  <a:latin typeface="Comic Sans MS" panose="030F0902030302020204" pitchFamily="66" charset="0"/>
                </a:endParaRPr>
              </a:p>
            </p:txBody>
          </p:sp>
        </p:grpSp>
      </p:grpSp>
      <p:grpSp>
        <p:nvGrpSpPr>
          <p:cNvPr id="159762" name="Group 18">
            <a:extLst>
              <a:ext uri="{FF2B5EF4-FFF2-40B4-BE49-F238E27FC236}">
                <a16:creationId xmlns:a16="http://schemas.microsoft.com/office/drawing/2014/main" id="{9419C72E-7E4F-C848-B4EA-3B8D715A419B}"/>
              </a:ext>
            </a:extLst>
          </p:cNvPr>
          <p:cNvGrpSpPr>
            <a:grpSpLocks/>
          </p:cNvGrpSpPr>
          <p:nvPr/>
        </p:nvGrpSpPr>
        <p:grpSpPr bwMode="auto">
          <a:xfrm>
            <a:off x="6896100" y="3765755"/>
            <a:ext cx="3009900" cy="2349500"/>
            <a:chOff x="3672" y="2688"/>
            <a:chExt cx="1896" cy="1480"/>
          </a:xfrm>
        </p:grpSpPr>
        <p:sp>
          <p:nvSpPr>
            <p:cNvPr id="30731" name="Oval 19">
              <a:extLst>
                <a:ext uri="{FF2B5EF4-FFF2-40B4-BE49-F238E27FC236}">
                  <a16:creationId xmlns:a16="http://schemas.microsoft.com/office/drawing/2014/main" id="{10465D0B-157F-0842-9839-96D9F1C05961}"/>
                </a:ext>
              </a:extLst>
            </p:cNvPr>
            <p:cNvSpPr>
              <a:spLocks noChangeArrowheads="1"/>
            </p:cNvSpPr>
            <p:nvPr/>
          </p:nvSpPr>
          <p:spPr bwMode="auto">
            <a:xfrm>
              <a:off x="3672" y="3536"/>
              <a:ext cx="288" cy="288"/>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0732" name="Group 20">
              <a:extLst>
                <a:ext uri="{FF2B5EF4-FFF2-40B4-BE49-F238E27FC236}">
                  <a16:creationId xmlns:a16="http://schemas.microsoft.com/office/drawing/2014/main" id="{9F142D41-97EC-0B41-8F4D-5FC61D48E186}"/>
                </a:ext>
              </a:extLst>
            </p:cNvPr>
            <p:cNvGrpSpPr>
              <a:grpSpLocks/>
            </p:cNvGrpSpPr>
            <p:nvPr/>
          </p:nvGrpSpPr>
          <p:grpSpPr bwMode="auto">
            <a:xfrm>
              <a:off x="4184" y="2688"/>
              <a:ext cx="1384" cy="1480"/>
              <a:chOff x="4184" y="2688"/>
              <a:chExt cx="1384" cy="1480"/>
            </a:xfrm>
          </p:grpSpPr>
          <p:graphicFrame>
            <p:nvGraphicFramePr>
              <p:cNvPr id="30733" name="Object 21">
                <a:extLst>
                  <a:ext uri="{FF2B5EF4-FFF2-40B4-BE49-F238E27FC236}">
                    <a16:creationId xmlns:a16="http://schemas.microsoft.com/office/drawing/2014/main" id="{95F0E977-51F4-9C4C-A6F5-FCB911116A8A}"/>
                  </a:ext>
                </a:extLst>
              </p:cNvPr>
              <p:cNvGraphicFramePr>
                <a:graphicFrameLocks noChangeAspect="1"/>
              </p:cNvGraphicFramePr>
              <p:nvPr/>
            </p:nvGraphicFramePr>
            <p:xfrm>
              <a:off x="4343" y="2714"/>
              <a:ext cx="1169" cy="1454"/>
            </p:xfrm>
            <a:graphic>
              <a:graphicData uri="http://schemas.openxmlformats.org/presentationml/2006/ole">
                <mc:AlternateContent xmlns:mc="http://schemas.openxmlformats.org/markup-compatibility/2006">
                  <mc:Choice xmlns:v="urn:schemas-microsoft-com:vml" Requires="v">
                    <p:oleObj spid="_x0000_s198887" name="CS ChemDraw Drawing" r:id="rId12" imgW="6680200" imgH="8305800" progId="ChemDraw.Document.4.0">
                      <p:embed/>
                    </p:oleObj>
                  </mc:Choice>
                  <mc:Fallback>
                    <p:oleObj name="CS ChemDraw Drawing" r:id="rId12" imgW="6680200" imgH="8305800" progId="ChemDraw.Document.4.0">
                      <p:embed/>
                      <p:pic>
                        <p:nvPicPr>
                          <p:cNvPr id="30733" name="Object 21">
                            <a:extLst>
                              <a:ext uri="{FF2B5EF4-FFF2-40B4-BE49-F238E27FC236}">
                                <a16:creationId xmlns:a16="http://schemas.microsoft.com/office/drawing/2014/main" id="{95F0E977-51F4-9C4C-A6F5-FCB911116A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3" y="2714"/>
                            <a:ext cx="1169" cy="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4" name="Oval 22">
                <a:extLst>
                  <a:ext uri="{FF2B5EF4-FFF2-40B4-BE49-F238E27FC236}">
                    <a16:creationId xmlns:a16="http://schemas.microsoft.com/office/drawing/2014/main" id="{CA4F7AF9-6297-FA4A-BF32-9E2F593DDD22}"/>
                  </a:ext>
                </a:extLst>
              </p:cNvPr>
              <p:cNvSpPr>
                <a:spLocks noChangeArrowheads="1"/>
              </p:cNvSpPr>
              <p:nvPr/>
            </p:nvSpPr>
            <p:spPr bwMode="auto">
              <a:xfrm>
                <a:off x="4184" y="2688"/>
                <a:ext cx="1384" cy="1480"/>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159767" name="Group 23">
            <a:extLst>
              <a:ext uri="{FF2B5EF4-FFF2-40B4-BE49-F238E27FC236}">
                <a16:creationId xmlns:a16="http://schemas.microsoft.com/office/drawing/2014/main" id="{BAD8E265-23E9-6840-BA14-E6186192BBCD}"/>
              </a:ext>
            </a:extLst>
          </p:cNvPr>
          <p:cNvGrpSpPr>
            <a:grpSpLocks/>
          </p:cNvGrpSpPr>
          <p:nvPr/>
        </p:nvGrpSpPr>
        <p:grpSpPr bwMode="auto">
          <a:xfrm>
            <a:off x="4216401" y="2686255"/>
            <a:ext cx="4551363" cy="3416300"/>
            <a:chOff x="1824" y="2168"/>
            <a:chExt cx="2867" cy="2152"/>
          </a:xfrm>
        </p:grpSpPr>
        <p:graphicFrame>
          <p:nvGraphicFramePr>
            <p:cNvPr id="30727" name="Object 24">
              <a:extLst>
                <a:ext uri="{FF2B5EF4-FFF2-40B4-BE49-F238E27FC236}">
                  <a16:creationId xmlns:a16="http://schemas.microsoft.com/office/drawing/2014/main" id="{F17DABDA-03FC-2649-99AF-8361CC6F5B29}"/>
                </a:ext>
              </a:extLst>
            </p:cNvPr>
            <p:cNvGraphicFramePr>
              <a:graphicFrameLocks noChangeAspect="1"/>
            </p:cNvGraphicFramePr>
            <p:nvPr/>
          </p:nvGraphicFramePr>
          <p:xfrm>
            <a:off x="1824" y="2596"/>
            <a:ext cx="2112" cy="1724"/>
          </p:xfrm>
          <a:graphic>
            <a:graphicData uri="http://schemas.openxmlformats.org/presentationml/2006/ole">
              <mc:AlternateContent xmlns:mc="http://schemas.openxmlformats.org/markup-compatibility/2006">
                <mc:Choice xmlns:v="urn:schemas-microsoft-com:vml" Requires="v">
                  <p:oleObj spid="_x0000_s198888" name="CS ChemDraw Drawing" r:id="rId14" imgW="12382500" imgH="10109200" progId="ChemDraw.Document.6.0">
                    <p:embed/>
                  </p:oleObj>
                </mc:Choice>
                <mc:Fallback>
                  <p:oleObj name="CS ChemDraw Drawing" r:id="rId14" imgW="12382500" imgH="10109200" progId="ChemDraw.Document.6.0">
                    <p:embed/>
                    <p:pic>
                      <p:nvPicPr>
                        <p:cNvPr id="30727" name="Object 24">
                          <a:extLst>
                            <a:ext uri="{FF2B5EF4-FFF2-40B4-BE49-F238E27FC236}">
                              <a16:creationId xmlns:a16="http://schemas.microsoft.com/office/drawing/2014/main" id="{F17DABDA-03FC-2649-99AF-8361CC6F5B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4" y="2596"/>
                          <a:ext cx="2112" cy="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8" name="Text Box 25">
              <a:extLst>
                <a:ext uri="{FF2B5EF4-FFF2-40B4-BE49-F238E27FC236}">
                  <a16:creationId xmlns:a16="http://schemas.microsoft.com/office/drawing/2014/main" id="{D41E487B-129F-FE4E-8958-D8DD0FE97031}"/>
                </a:ext>
              </a:extLst>
            </p:cNvPr>
            <p:cNvSpPr txBox="1">
              <a:spLocks noChangeArrowheads="1"/>
            </p:cNvSpPr>
            <p:nvPr/>
          </p:nvSpPr>
          <p:spPr bwMode="auto">
            <a:xfrm>
              <a:off x="2496" y="3648"/>
              <a:ext cx="88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accent2"/>
                  </a:solidFill>
                  <a:latin typeface="Comic Sans MS" panose="030F0902030302020204" pitchFamily="66" charset="0"/>
                </a:rPr>
                <a:t>Sintered TiO</a:t>
              </a:r>
              <a:r>
                <a:rPr lang="en-US" altLang="en-US" sz="1400" b="1" baseline="-25000">
                  <a:solidFill>
                    <a:schemeClr val="accent2"/>
                  </a:solidFill>
                  <a:latin typeface="Comic Sans MS" panose="030F0902030302020204" pitchFamily="66" charset="0"/>
                </a:rPr>
                <a:t>2</a:t>
              </a:r>
              <a:endParaRPr lang="ru-RU" altLang="en-US" sz="1400" b="1">
                <a:solidFill>
                  <a:schemeClr val="accent2"/>
                </a:solidFill>
                <a:latin typeface="Comic Sans MS" panose="030F0902030302020204" pitchFamily="66" charset="0"/>
              </a:endParaRPr>
            </a:p>
          </p:txBody>
        </p:sp>
        <p:sp>
          <p:nvSpPr>
            <p:cNvPr id="30729" name="Line 26">
              <a:extLst>
                <a:ext uri="{FF2B5EF4-FFF2-40B4-BE49-F238E27FC236}">
                  <a16:creationId xmlns:a16="http://schemas.microsoft.com/office/drawing/2014/main" id="{638AEEB1-8B16-494F-8456-248BBE2977E5}"/>
                </a:ext>
              </a:extLst>
            </p:cNvPr>
            <p:cNvSpPr>
              <a:spLocks noChangeShapeType="1"/>
            </p:cNvSpPr>
            <p:nvPr/>
          </p:nvSpPr>
          <p:spPr bwMode="auto">
            <a:xfrm flipH="1">
              <a:off x="3568" y="2168"/>
              <a:ext cx="1064" cy="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Text Box 27">
              <a:extLst>
                <a:ext uri="{FF2B5EF4-FFF2-40B4-BE49-F238E27FC236}">
                  <a16:creationId xmlns:a16="http://schemas.microsoft.com/office/drawing/2014/main" id="{B144F4F4-3594-9D4D-82E1-34E055BE092E}"/>
                </a:ext>
              </a:extLst>
            </p:cNvPr>
            <p:cNvSpPr txBox="1">
              <a:spLocks noChangeArrowheads="1"/>
            </p:cNvSpPr>
            <p:nvPr/>
          </p:nvSpPr>
          <p:spPr bwMode="auto">
            <a:xfrm>
              <a:off x="3760" y="2392"/>
              <a:ext cx="931"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FF9900"/>
                  </a:solidFill>
                  <a:latin typeface="Comic Sans MS" panose="030F0902030302020204" pitchFamily="66" charset="0"/>
                </a:rPr>
                <a:t>Heat to 450°C</a:t>
              </a:r>
            </a:p>
          </p:txBody>
        </p:sp>
      </p:grpSp>
      <p:sp>
        <p:nvSpPr>
          <p:cNvPr id="28" name="TextBox 27">
            <a:extLst>
              <a:ext uri="{FF2B5EF4-FFF2-40B4-BE49-F238E27FC236}">
                <a16:creationId xmlns:a16="http://schemas.microsoft.com/office/drawing/2014/main" id="{BBD0CA1A-0225-2B4D-94D7-2B51A1716231}"/>
              </a:ext>
            </a:extLst>
          </p:cNvPr>
          <p:cNvSpPr txBox="1"/>
          <p:nvPr/>
        </p:nvSpPr>
        <p:spPr>
          <a:xfrm>
            <a:off x="8458200" y="6515828"/>
            <a:ext cx="3251596" cy="307777"/>
          </a:xfrm>
          <a:prstGeom prst="rect">
            <a:avLst/>
          </a:prstGeom>
          <a:noFill/>
        </p:spPr>
        <p:txBody>
          <a:bodyPr wrap="none" rtlCol="0">
            <a:spAutoFit/>
          </a:bodyPr>
          <a:lstStyle/>
          <a:p>
            <a:r>
              <a:rPr lang="en-US" sz="1400" dirty="0">
                <a:solidFill>
                  <a:schemeClr val="bg1">
                    <a:lumMod val="50000"/>
                  </a:schemeClr>
                </a:solidFill>
              </a:rPr>
              <a:t>Slide source: Amy Cannon, Beyond Benign</a:t>
            </a:r>
          </a:p>
        </p:txBody>
      </p:sp>
    </p:spTree>
    <p:extLst>
      <p:ext uri="{BB962C8B-B14F-4D97-AF65-F5344CB8AC3E}">
        <p14:creationId xmlns:p14="http://schemas.microsoft.com/office/powerpoint/2010/main" val="3741700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97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97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9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BCA6138F-615D-4746-A8D2-4494B01F7A34}"/>
              </a:ext>
            </a:extLst>
          </p:cNvPr>
          <p:cNvSpPr>
            <a:spLocks noGrp="1" noChangeArrowheads="1"/>
          </p:cNvSpPr>
          <p:nvPr>
            <p:ph type="title"/>
          </p:nvPr>
        </p:nvSpPr>
        <p:spPr>
          <a:xfrm>
            <a:off x="838200" y="175418"/>
            <a:ext cx="10515600" cy="1325563"/>
          </a:xfrm>
        </p:spPr>
        <p:txBody>
          <a:bodyPr>
            <a:normAutofit/>
          </a:bodyPr>
          <a:lstStyle/>
          <a:p>
            <a:pPr eaLnBrk="1" hangingPunct="1"/>
            <a:r>
              <a:rPr lang="en-US" altLang="en-US" sz="4000" dirty="0">
                <a:latin typeface="+mn-lt"/>
              </a:rPr>
              <a:t>Humanity’s Top Ten Problems for next 50 years </a:t>
            </a:r>
          </a:p>
        </p:txBody>
      </p:sp>
      <p:sp>
        <p:nvSpPr>
          <p:cNvPr id="14338" name="Rectangle 3">
            <a:extLst>
              <a:ext uri="{FF2B5EF4-FFF2-40B4-BE49-F238E27FC236}">
                <a16:creationId xmlns:a16="http://schemas.microsoft.com/office/drawing/2014/main" id="{5189328D-E620-7948-AA97-547C47F9D820}"/>
              </a:ext>
            </a:extLst>
          </p:cNvPr>
          <p:cNvSpPr>
            <a:spLocks noGrp="1" noChangeArrowheads="1"/>
          </p:cNvSpPr>
          <p:nvPr>
            <p:ph type="body" sz="half" idx="4294967295"/>
          </p:nvPr>
        </p:nvSpPr>
        <p:spPr>
          <a:xfrm>
            <a:off x="838200" y="1692276"/>
            <a:ext cx="5384800" cy="4525963"/>
          </a:xfrm>
          <a:extLst>
            <a:ext uri="{91240B29-F687-4F45-9708-019B960494DF}">
              <a14:hiddenLine xmlns:a14="http://schemas.microsoft.com/office/drawing/2010/main" w="9525">
                <a:solidFill>
                  <a:srgbClr val="0066FF"/>
                </a:solidFill>
                <a:miter lim="800000"/>
                <a:headEnd/>
                <a:tailEnd/>
              </a14:hiddenLine>
            </a:ext>
          </a:extLst>
        </p:spPr>
        <p:txBody>
          <a:bodyPr>
            <a:normAutofit lnSpcReduction="10000"/>
          </a:bodyPr>
          <a:lstStyle/>
          <a:p>
            <a:pPr marL="533400" indent="-533400">
              <a:buFontTx/>
              <a:buAutoNum type="arabicPeriod"/>
            </a:pPr>
            <a:r>
              <a:rPr lang="en-US" altLang="en-US" sz="2400" b="1" dirty="0"/>
              <a:t>ENERGY</a:t>
            </a:r>
          </a:p>
          <a:p>
            <a:pPr marL="533400" indent="-533400">
              <a:buFontTx/>
              <a:buAutoNum type="arabicPeriod"/>
            </a:pPr>
            <a:r>
              <a:rPr lang="en-US" altLang="en-US" sz="2400" dirty="0"/>
              <a:t>WATER</a:t>
            </a:r>
          </a:p>
          <a:p>
            <a:pPr marL="533400" indent="-533400">
              <a:buFontTx/>
              <a:buAutoNum type="arabicPeriod"/>
            </a:pPr>
            <a:r>
              <a:rPr lang="en-US" altLang="en-US" sz="2400" dirty="0"/>
              <a:t>FOOD</a:t>
            </a:r>
          </a:p>
          <a:p>
            <a:pPr marL="533400" indent="-533400">
              <a:buFontTx/>
              <a:buAutoNum type="arabicPeriod"/>
            </a:pPr>
            <a:r>
              <a:rPr lang="en-US" altLang="en-US" sz="2400" dirty="0"/>
              <a:t>ENVIRONMENT </a:t>
            </a:r>
          </a:p>
          <a:p>
            <a:pPr marL="533400" indent="-533400">
              <a:buFontTx/>
              <a:buAutoNum type="arabicPeriod"/>
            </a:pPr>
            <a:r>
              <a:rPr lang="en-US" altLang="en-US" sz="2400" dirty="0"/>
              <a:t>POVERTY</a:t>
            </a:r>
          </a:p>
          <a:p>
            <a:pPr marL="533400" indent="-533400">
              <a:buFontTx/>
              <a:buAutoNum type="arabicPeriod"/>
            </a:pPr>
            <a:r>
              <a:rPr lang="en-US" altLang="en-US" sz="2400" dirty="0"/>
              <a:t>TERRORISM  &amp;  WAR</a:t>
            </a:r>
          </a:p>
          <a:p>
            <a:pPr marL="533400" indent="-533400">
              <a:buFontTx/>
              <a:buAutoNum type="arabicPeriod"/>
            </a:pPr>
            <a:r>
              <a:rPr lang="en-US" altLang="en-US" sz="2400" dirty="0"/>
              <a:t>DISEASE</a:t>
            </a:r>
          </a:p>
          <a:p>
            <a:pPr marL="533400" indent="-533400">
              <a:buFontTx/>
              <a:buAutoNum type="arabicPeriod"/>
            </a:pPr>
            <a:r>
              <a:rPr lang="en-US" altLang="en-US" sz="2400" dirty="0"/>
              <a:t>EDUCATION</a:t>
            </a:r>
          </a:p>
          <a:p>
            <a:pPr marL="533400" indent="-533400">
              <a:buFontTx/>
              <a:buAutoNum type="arabicPeriod"/>
            </a:pPr>
            <a:r>
              <a:rPr lang="en-US" altLang="en-US" sz="2400" dirty="0"/>
              <a:t>DEMOCRACY</a:t>
            </a:r>
          </a:p>
          <a:p>
            <a:pPr marL="533400" indent="-533400">
              <a:buFontTx/>
              <a:buAutoNum type="arabicPeriod"/>
            </a:pPr>
            <a:r>
              <a:rPr lang="en-US" altLang="en-US" sz="2400" dirty="0"/>
              <a:t> POPULATION</a:t>
            </a:r>
          </a:p>
          <a:p>
            <a:pPr marL="533400" indent="-533400">
              <a:buFontTx/>
              <a:buAutoNum type="arabicPeriod"/>
            </a:pPr>
            <a:endParaRPr lang="en-US" altLang="en-US" sz="2400" dirty="0"/>
          </a:p>
          <a:p>
            <a:pPr marL="533400" indent="-533400">
              <a:buFontTx/>
              <a:buAutoNum type="arabicPeriod"/>
            </a:pPr>
            <a:endParaRPr lang="en-US" altLang="en-US" sz="2400" dirty="0"/>
          </a:p>
        </p:txBody>
      </p:sp>
      <p:sp>
        <p:nvSpPr>
          <p:cNvPr id="14340" name="Text Box 5">
            <a:extLst>
              <a:ext uri="{FF2B5EF4-FFF2-40B4-BE49-F238E27FC236}">
                <a16:creationId xmlns:a16="http://schemas.microsoft.com/office/drawing/2014/main" id="{D8DF51A0-DBAB-D445-9EBE-7D3F6D1177B3}"/>
              </a:ext>
            </a:extLst>
          </p:cNvPr>
          <p:cNvSpPr txBox="1">
            <a:spLocks noChangeArrowheads="1"/>
          </p:cNvSpPr>
          <p:nvPr/>
        </p:nvSpPr>
        <p:spPr bwMode="auto">
          <a:xfrm>
            <a:off x="6214035" y="5458620"/>
            <a:ext cx="3524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2003 	  6.3  	Billion People</a:t>
            </a:r>
          </a:p>
          <a:p>
            <a:pPr eaLnBrk="1" hangingPunct="1"/>
            <a:r>
              <a:rPr lang="en-US" altLang="en-US" b="1" dirty="0"/>
              <a:t>2050	 8-10   	Billion People</a:t>
            </a:r>
          </a:p>
        </p:txBody>
      </p:sp>
      <p:sp>
        <p:nvSpPr>
          <p:cNvPr id="14341" name="Rectangle 6">
            <a:extLst>
              <a:ext uri="{FF2B5EF4-FFF2-40B4-BE49-F238E27FC236}">
                <a16:creationId xmlns:a16="http://schemas.microsoft.com/office/drawing/2014/main" id="{E60EB3A3-2E38-4349-81AF-0F435A40FC47}"/>
              </a:ext>
            </a:extLst>
          </p:cNvPr>
          <p:cNvSpPr>
            <a:spLocks noChangeArrowheads="1"/>
          </p:cNvSpPr>
          <p:nvPr/>
        </p:nvSpPr>
        <p:spPr bwMode="auto">
          <a:xfrm>
            <a:off x="9392514" y="5957313"/>
            <a:ext cx="3124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dirty="0">
                <a:solidFill>
                  <a:schemeClr val="bg1">
                    <a:lumMod val="50000"/>
                  </a:schemeClr>
                </a:solidFill>
                <a:latin typeface="+mn-lt"/>
              </a:rPr>
              <a:t>From: The  ENERGY REVOLUTION </a:t>
            </a:r>
          </a:p>
          <a:p>
            <a:pPr algn="ctr" eaLnBrk="1" hangingPunct="1"/>
            <a:r>
              <a:rPr lang="en-US" altLang="en-US" sz="1000" dirty="0">
                <a:solidFill>
                  <a:schemeClr val="bg1">
                    <a:lumMod val="50000"/>
                  </a:schemeClr>
                </a:solidFill>
                <a:latin typeface="+mn-lt"/>
              </a:rPr>
              <a:t>(The Terawatt  Challenge), </a:t>
            </a:r>
          </a:p>
          <a:p>
            <a:pPr algn="ctr" eaLnBrk="1" hangingPunct="1"/>
            <a:r>
              <a:rPr lang="en-US" altLang="en-US" sz="1000" dirty="0">
                <a:solidFill>
                  <a:schemeClr val="bg1">
                    <a:lumMod val="50000"/>
                  </a:schemeClr>
                </a:solidFill>
                <a:latin typeface="+mn-lt"/>
              </a:rPr>
              <a:t>Nobel Laureate Richard Smalley</a:t>
            </a:r>
          </a:p>
        </p:txBody>
      </p:sp>
      <p:pic>
        <p:nvPicPr>
          <p:cNvPr id="2" name="Picture 1">
            <a:extLst>
              <a:ext uri="{FF2B5EF4-FFF2-40B4-BE49-F238E27FC236}">
                <a16:creationId xmlns:a16="http://schemas.microsoft.com/office/drawing/2014/main" id="{F3566DA3-A1C3-E248-BED9-D32B8CD1BF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586" y="1855704"/>
            <a:ext cx="4082844" cy="3310020"/>
          </a:xfrm>
          <a:prstGeom prst="rect">
            <a:avLst/>
          </a:prstGeom>
          <a:solidFill>
            <a:schemeClr val="bg1"/>
          </a:solidFill>
          <a:ln w="50800">
            <a:solidFill>
              <a:srgbClr val="002060"/>
            </a:solidFill>
          </a:ln>
        </p:spPr>
      </p:pic>
      <p:sp>
        <p:nvSpPr>
          <p:cNvPr id="3" name="Rectangle 2">
            <a:extLst>
              <a:ext uri="{FF2B5EF4-FFF2-40B4-BE49-F238E27FC236}">
                <a16:creationId xmlns:a16="http://schemas.microsoft.com/office/drawing/2014/main" id="{6C78462E-9C86-0746-9967-0D078CF2F373}"/>
              </a:ext>
            </a:extLst>
          </p:cNvPr>
          <p:cNvSpPr/>
          <p:nvPr/>
        </p:nvSpPr>
        <p:spPr>
          <a:xfrm>
            <a:off x="7347155" y="6511311"/>
            <a:ext cx="4782260" cy="246221"/>
          </a:xfrm>
          <a:prstGeom prst="rect">
            <a:avLst/>
          </a:prstGeom>
        </p:spPr>
        <p:txBody>
          <a:bodyPr wrap="square">
            <a:spAutoFit/>
          </a:bodyPr>
          <a:lstStyle/>
          <a:p>
            <a:r>
              <a:rPr lang="en-US" sz="1000" dirty="0">
                <a:solidFill>
                  <a:schemeClr val="bg1">
                    <a:lumMod val="50000"/>
                  </a:schemeClr>
                </a:solidFill>
              </a:rPr>
              <a:t>https://</a:t>
            </a:r>
            <a:r>
              <a:rPr lang="en-US" sz="1000" dirty="0" err="1">
                <a:solidFill>
                  <a:schemeClr val="bg1">
                    <a:lumMod val="50000"/>
                  </a:schemeClr>
                </a:solidFill>
              </a:rPr>
              <a:t>commons.wikimedia.org</a:t>
            </a:r>
            <a:r>
              <a:rPr lang="en-US" sz="1000" dirty="0">
                <a:solidFill>
                  <a:schemeClr val="bg1">
                    <a:lumMod val="50000"/>
                  </a:schemeClr>
                </a:solidFill>
              </a:rPr>
              <a:t>/wiki/File:Apollo_17_Image_Of_Earth_From_Space.jpeg</a:t>
            </a:r>
          </a:p>
        </p:txBody>
      </p:sp>
    </p:spTree>
    <p:extLst>
      <p:ext uri="{BB962C8B-B14F-4D97-AF65-F5344CB8AC3E}">
        <p14:creationId xmlns:p14="http://schemas.microsoft.com/office/powerpoint/2010/main" val="1734217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2769" name="Group 2">
            <a:extLst>
              <a:ext uri="{FF2B5EF4-FFF2-40B4-BE49-F238E27FC236}">
                <a16:creationId xmlns:a16="http://schemas.microsoft.com/office/drawing/2014/main" id="{569222A8-AC80-8448-8632-C3C81AEA1234}"/>
              </a:ext>
            </a:extLst>
          </p:cNvPr>
          <p:cNvGrpSpPr>
            <a:grpSpLocks/>
          </p:cNvGrpSpPr>
          <p:nvPr/>
        </p:nvGrpSpPr>
        <p:grpSpPr bwMode="auto">
          <a:xfrm>
            <a:off x="1750142" y="1831258"/>
            <a:ext cx="2616200" cy="763588"/>
            <a:chOff x="96" y="1488"/>
            <a:chExt cx="1648" cy="481"/>
          </a:xfrm>
        </p:grpSpPr>
        <p:graphicFrame>
          <p:nvGraphicFramePr>
            <p:cNvPr id="32789" name="Object 3">
              <a:extLst>
                <a:ext uri="{FF2B5EF4-FFF2-40B4-BE49-F238E27FC236}">
                  <a16:creationId xmlns:a16="http://schemas.microsoft.com/office/drawing/2014/main" id="{19CAC710-AFB3-AB4A-9920-68509810E9B9}"/>
                </a:ext>
              </a:extLst>
            </p:cNvPr>
            <p:cNvGraphicFramePr>
              <a:graphicFrameLocks noChangeAspect="1"/>
            </p:cNvGraphicFramePr>
            <p:nvPr/>
          </p:nvGraphicFramePr>
          <p:xfrm>
            <a:off x="96" y="1488"/>
            <a:ext cx="864" cy="481"/>
          </p:xfrm>
          <a:graphic>
            <a:graphicData uri="http://schemas.openxmlformats.org/presentationml/2006/ole">
              <mc:AlternateContent xmlns:mc="http://schemas.openxmlformats.org/markup-compatibility/2006">
                <mc:Choice xmlns:v="urn:schemas-microsoft-com:vml" Requires="v">
                  <p:oleObj spid="_x0000_s75629" name="CS ChemDraw Drawing" r:id="rId4" imgW="4940300" imgH="2755900" progId="ChemDraw.Document.4.0">
                    <p:embed/>
                  </p:oleObj>
                </mc:Choice>
                <mc:Fallback>
                  <p:oleObj name="CS ChemDraw Drawing" r:id="rId4" imgW="4940300" imgH="2755900" progId="ChemDraw.Document.4.0">
                    <p:embed/>
                    <p:pic>
                      <p:nvPicPr>
                        <p:cNvPr id="32789" name="Object 3">
                          <a:extLst>
                            <a:ext uri="{FF2B5EF4-FFF2-40B4-BE49-F238E27FC236}">
                              <a16:creationId xmlns:a16="http://schemas.microsoft.com/office/drawing/2014/main" id="{19CAC710-AFB3-AB4A-9920-68509810E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1488"/>
                          <a:ext cx="864"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90" name="Object 4">
              <a:extLst>
                <a:ext uri="{FF2B5EF4-FFF2-40B4-BE49-F238E27FC236}">
                  <a16:creationId xmlns:a16="http://schemas.microsoft.com/office/drawing/2014/main" id="{20BF04AF-6D39-2143-B272-043C5DEA199E}"/>
                </a:ext>
              </a:extLst>
            </p:cNvPr>
            <p:cNvGraphicFramePr>
              <a:graphicFrameLocks noChangeAspect="1"/>
            </p:cNvGraphicFramePr>
            <p:nvPr/>
          </p:nvGraphicFramePr>
          <p:xfrm>
            <a:off x="1344" y="1728"/>
            <a:ext cx="400" cy="155"/>
          </p:xfrm>
          <a:graphic>
            <a:graphicData uri="http://schemas.openxmlformats.org/presentationml/2006/ole">
              <mc:AlternateContent xmlns:mc="http://schemas.openxmlformats.org/markup-compatibility/2006">
                <mc:Choice xmlns:v="urn:schemas-microsoft-com:vml" Requires="v">
                  <p:oleObj spid="_x0000_s75630" name="CS ChemDraw Drawing" r:id="rId6" imgW="2286000" imgH="889000" progId="ChemDraw.Document.4.0">
                    <p:embed/>
                  </p:oleObj>
                </mc:Choice>
                <mc:Fallback>
                  <p:oleObj name="CS ChemDraw Drawing" r:id="rId6" imgW="2286000" imgH="889000" progId="ChemDraw.Document.4.0">
                    <p:embed/>
                    <p:pic>
                      <p:nvPicPr>
                        <p:cNvPr id="32790" name="Object 4">
                          <a:extLst>
                            <a:ext uri="{FF2B5EF4-FFF2-40B4-BE49-F238E27FC236}">
                              <a16:creationId xmlns:a16="http://schemas.microsoft.com/office/drawing/2014/main" id="{20BF04AF-6D39-2143-B272-043C5DEA1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 y="1728"/>
                          <a:ext cx="40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91" name="Text Box 5">
              <a:extLst>
                <a:ext uri="{FF2B5EF4-FFF2-40B4-BE49-F238E27FC236}">
                  <a16:creationId xmlns:a16="http://schemas.microsoft.com/office/drawing/2014/main" id="{4FD348C6-BC7D-F84E-AE9A-1ADB596DE38B}"/>
                </a:ext>
              </a:extLst>
            </p:cNvPr>
            <p:cNvSpPr txBox="1">
              <a:spLocks noChangeArrowheads="1"/>
            </p:cNvSpPr>
            <p:nvPr/>
          </p:nvSpPr>
          <p:spPr bwMode="auto">
            <a:xfrm>
              <a:off x="1008" y="1632"/>
              <a:ext cx="25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accent2"/>
                  </a:solidFill>
                  <a:latin typeface="Comic Sans MS" panose="030F0902030302020204" pitchFamily="66" charset="0"/>
                </a:rPr>
                <a:t>H</a:t>
              </a:r>
              <a:r>
                <a:rPr lang="en-US" altLang="en-US" sz="1400" b="1" baseline="30000">
                  <a:solidFill>
                    <a:schemeClr val="accent2"/>
                  </a:solidFill>
                  <a:latin typeface="Comic Sans MS" panose="030F0902030302020204" pitchFamily="66" charset="0"/>
                </a:rPr>
                <a:t>+</a:t>
              </a:r>
              <a:endParaRPr lang="en-US" altLang="en-US" sz="1400" b="1">
                <a:solidFill>
                  <a:schemeClr val="accent2"/>
                </a:solidFill>
                <a:latin typeface="Comic Sans MS" panose="030F0902030302020204" pitchFamily="66" charset="0"/>
              </a:endParaRPr>
            </a:p>
          </p:txBody>
        </p:sp>
        <p:sp>
          <p:nvSpPr>
            <p:cNvPr id="32792" name="Line 6">
              <a:extLst>
                <a:ext uri="{FF2B5EF4-FFF2-40B4-BE49-F238E27FC236}">
                  <a16:creationId xmlns:a16="http://schemas.microsoft.com/office/drawing/2014/main" id="{9F195843-F056-1E42-B3C2-9CE6DD4B83A9}"/>
                </a:ext>
              </a:extLst>
            </p:cNvPr>
            <p:cNvSpPr>
              <a:spLocks noChangeShapeType="1"/>
            </p:cNvSpPr>
            <p:nvPr/>
          </p:nvSpPr>
          <p:spPr bwMode="auto">
            <a:xfrm>
              <a:off x="1008" y="1776"/>
              <a:ext cx="288" cy="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1799" name="Group 7">
            <a:extLst>
              <a:ext uri="{FF2B5EF4-FFF2-40B4-BE49-F238E27FC236}">
                <a16:creationId xmlns:a16="http://schemas.microsoft.com/office/drawing/2014/main" id="{A2FE08A5-65E9-5A42-B253-FD5EE66108A3}"/>
              </a:ext>
            </a:extLst>
          </p:cNvPr>
          <p:cNvGrpSpPr>
            <a:grpSpLocks/>
          </p:cNvGrpSpPr>
          <p:nvPr/>
        </p:nvGrpSpPr>
        <p:grpSpPr bwMode="auto">
          <a:xfrm>
            <a:off x="4264742" y="1831258"/>
            <a:ext cx="4038600" cy="1016000"/>
            <a:chOff x="1680" y="1488"/>
            <a:chExt cx="2544" cy="640"/>
          </a:xfrm>
        </p:grpSpPr>
        <p:graphicFrame>
          <p:nvGraphicFramePr>
            <p:cNvPr id="32785" name="Object 8">
              <a:extLst>
                <a:ext uri="{FF2B5EF4-FFF2-40B4-BE49-F238E27FC236}">
                  <a16:creationId xmlns:a16="http://schemas.microsoft.com/office/drawing/2014/main" id="{A69854C4-8DB8-3C4C-B3CB-1D43C577E998}"/>
                </a:ext>
              </a:extLst>
            </p:cNvPr>
            <p:cNvGraphicFramePr>
              <a:graphicFrameLocks noChangeAspect="1"/>
            </p:cNvGraphicFramePr>
            <p:nvPr/>
          </p:nvGraphicFramePr>
          <p:xfrm>
            <a:off x="2352" y="1488"/>
            <a:ext cx="1872" cy="640"/>
          </p:xfrm>
          <a:graphic>
            <a:graphicData uri="http://schemas.openxmlformats.org/presentationml/2006/ole">
              <mc:AlternateContent xmlns:mc="http://schemas.openxmlformats.org/markup-compatibility/2006">
                <mc:Choice xmlns:v="urn:schemas-microsoft-com:vml" Requires="v">
                  <p:oleObj spid="_x0000_s75631" name="CS ChemDraw Drawing" r:id="rId8" imgW="5537200" imgH="1549400" progId="ChemDraw.Document.4.0">
                    <p:embed/>
                  </p:oleObj>
                </mc:Choice>
                <mc:Fallback>
                  <p:oleObj name="CS ChemDraw Drawing" r:id="rId8" imgW="5537200" imgH="1549400" progId="ChemDraw.Document.4.0">
                    <p:embed/>
                    <p:pic>
                      <p:nvPicPr>
                        <p:cNvPr id="32785" name="Object 8">
                          <a:extLst>
                            <a:ext uri="{FF2B5EF4-FFF2-40B4-BE49-F238E27FC236}">
                              <a16:creationId xmlns:a16="http://schemas.microsoft.com/office/drawing/2014/main" id="{A69854C4-8DB8-3C4C-B3CB-1D43C577E9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2" y="1488"/>
                          <a:ext cx="1872"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2786" name="Group 9">
              <a:extLst>
                <a:ext uri="{FF2B5EF4-FFF2-40B4-BE49-F238E27FC236}">
                  <a16:creationId xmlns:a16="http://schemas.microsoft.com/office/drawing/2014/main" id="{42462DB9-38E4-D547-AF64-1F37922C6FDB}"/>
                </a:ext>
              </a:extLst>
            </p:cNvPr>
            <p:cNvGrpSpPr>
              <a:grpSpLocks/>
            </p:cNvGrpSpPr>
            <p:nvPr/>
          </p:nvGrpSpPr>
          <p:grpSpPr bwMode="auto">
            <a:xfrm>
              <a:off x="1680" y="1488"/>
              <a:ext cx="735" cy="330"/>
              <a:chOff x="1680" y="1488"/>
              <a:chExt cx="735" cy="330"/>
            </a:xfrm>
          </p:grpSpPr>
          <p:sp>
            <p:nvSpPr>
              <p:cNvPr id="32787" name="Line 10">
                <a:extLst>
                  <a:ext uri="{FF2B5EF4-FFF2-40B4-BE49-F238E27FC236}">
                    <a16:creationId xmlns:a16="http://schemas.microsoft.com/office/drawing/2014/main" id="{7A66D362-C890-7644-B9A3-BAAC2744E784}"/>
                  </a:ext>
                </a:extLst>
              </p:cNvPr>
              <p:cNvSpPr>
                <a:spLocks noChangeShapeType="1"/>
              </p:cNvSpPr>
              <p:nvPr/>
            </p:nvSpPr>
            <p:spPr bwMode="auto">
              <a:xfrm>
                <a:off x="1776" y="1776"/>
                <a:ext cx="480" cy="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8" name="Text Box 11">
                <a:extLst>
                  <a:ext uri="{FF2B5EF4-FFF2-40B4-BE49-F238E27FC236}">
                    <a16:creationId xmlns:a16="http://schemas.microsoft.com/office/drawing/2014/main" id="{8F0D953B-C719-5044-B03C-C0BCD4F842AA}"/>
                  </a:ext>
                </a:extLst>
              </p:cNvPr>
              <p:cNvSpPr txBox="1">
                <a:spLocks noChangeArrowheads="1"/>
              </p:cNvSpPr>
              <p:nvPr/>
            </p:nvSpPr>
            <p:spPr bwMode="auto">
              <a:xfrm>
                <a:off x="1680" y="1488"/>
                <a:ext cx="73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accent2"/>
                    </a:solidFill>
                    <a:latin typeface="Comic Sans MS" panose="030F0902030302020204" pitchFamily="66" charset="0"/>
                  </a:rPr>
                  <a:t>Heat to </a:t>
                </a:r>
              </a:p>
              <a:p>
                <a:pPr eaLnBrk="1" hangingPunct="1"/>
                <a:r>
                  <a:rPr lang="en-US" altLang="en-US" sz="1400" b="1">
                    <a:solidFill>
                      <a:schemeClr val="accent2"/>
                    </a:solidFill>
                    <a:latin typeface="Comic Sans MS" panose="030F0902030302020204" pitchFamily="66" charset="0"/>
                  </a:rPr>
                  <a:t>180-200°C</a:t>
                </a:r>
              </a:p>
            </p:txBody>
          </p:sp>
        </p:grpSp>
      </p:grpSp>
      <p:sp>
        <p:nvSpPr>
          <p:cNvPr id="32771" name="Rectangle 12">
            <a:extLst>
              <a:ext uri="{FF2B5EF4-FFF2-40B4-BE49-F238E27FC236}">
                <a16:creationId xmlns:a16="http://schemas.microsoft.com/office/drawing/2014/main" id="{61D0939B-DA68-B749-A066-30C09CCAF5A6}"/>
              </a:ext>
            </a:extLst>
          </p:cNvPr>
          <p:cNvSpPr>
            <a:spLocks noGrp="1" noChangeArrowheads="1"/>
          </p:cNvSpPr>
          <p:nvPr>
            <p:ph type="title"/>
          </p:nvPr>
        </p:nvSpPr>
        <p:spPr>
          <a:xfrm>
            <a:off x="793230" y="175125"/>
            <a:ext cx="10515600" cy="1325563"/>
          </a:xfrm>
          <a:noFill/>
        </p:spPr>
        <p:txBody>
          <a:bodyPr>
            <a:normAutofit/>
          </a:bodyPr>
          <a:lstStyle/>
          <a:p>
            <a:pPr eaLnBrk="1" hangingPunct="1"/>
            <a:r>
              <a:rPr lang="en-US" altLang="en-US" sz="4000" dirty="0">
                <a:latin typeface="+mn-lt"/>
              </a:rPr>
              <a:t>New Method of Forming Titanium Dioxide Films</a:t>
            </a:r>
            <a:endParaRPr lang="ru-RU" altLang="en-US" sz="4000" dirty="0">
              <a:latin typeface="+mn-lt"/>
            </a:endParaRPr>
          </a:p>
        </p:txBody>
      </p:sp>
      <p:grpSp>
        <p:nvGrpSpPr>
          <p:cNvPr id="161805" name="Group 13">
            <a:extLst>
              <a:ext uri="{FF2B5EF4-FFF2-40B4-BE49-F238E27FC236}">
                <a16:creationId xmlns:a16="http://schemas.microsoft.com/office/drawing/2014/main" id="{E802ED95-28B2-AB4A-BC9C-A64C134BFB4C}"/>
              </a:ext>
            </a:extLst>
          </p:cNvPr>
          <p:cNvGrpSpPr>
            <a:grpSpLocks/>
          </p:cNvGrpSpPr>
          <p:nvPr/>
        </p:nvGrpSpPr>
        <p:grpSpPr bwMode="auto">
          <a:xfrm>
            <a:off x="2588342" y="3279058"/>
            <a:ext cx="5003800" cy="2895600"/>
            <a:chOff x="600" y="2440"/>
            <a:chExt cx="3176" cy="1784"/>
          </a:xfrm>
        </p:grpSpPr>
        <p:sp>
          <p:nvSpPr>
            <p:cNvPr id="32781" name="Oval 14">
              <a:extLst>
                <a:ext uri="{FF2B5EF4-FFF2-40B4-BE49-F238E27FC236}">
                  <a16:creationId xmlns:a16="http://schemas.microsoft.com/office/drawing/2014/main" id="{6DCF2CF3-0A98-EA4A-B026-955B774F238C}"/>
                </a:ext>
              </a:extLst>
            </p:cNvPr>
            <p:cNvSpPr>
              <a:spLocks noChangeArrowheads="1"/>
            </p:cNvSpPr>
            <p:nvPr/>
          </p:nvSpPr>
          <p:spPr bwMode="auto">
            <a:xfrm>
              <a:off x="3488" y="3696"/>
              <a:ext cx="288" cy="288"/>
            </a:xfrm>
            <a:prstGeom prst="ellipse">
              <a:avLst/>
            </a:pr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chemeClr val="folHlink"/>
                </a:solidFill>
                <a:latin typeface="Comic Sans MS" panose="030F0902030302020204" pitchFamily="66" charset="0"/>
              </a:endParaRPr>
            </a:p>
          </p:txBody>
        </p:sp>
        <p:grpSp>
          <p:nvGrpSpPr>
            <p:cNvPr id="32782" name="Group 15">
              <a:extLst>
                <a:ext uri="{FF2B5EF4-FFF2-40B4-BE49-F238E27FC236}">
                  <a16:creationId xmlns:a16="http://schemas.microsoft.com/office/drawing/2014/main" id="{3D7EEFA6-6EBB-AF45-9EFA-7D408B4663F7}"/>
                </a:ext>
              </a:extLst>
            </p:cNvPr>
            <p:cNvGrpSpPr>
              <a:grpSpLocks/>
            </p:cNvGrpSpPr>
            <p:nvPr/>
          </p:nvGrpSpPr>
          <p:grpSpPr bwMode="auto">
            <a:xfrm>
              <a:off x="600" y="2440"/>
              <a:ext cx="1808" cy="1784"/>
              <a:chOff x="168" y="2168"/>
              <a:chExt cx="1808" cy="1784"/>
            </a:xfrm>
          </p:grpSpPr>
          <p:graphicFrame>
            <p:nvGraphicFramePr>
              <p:cNvPr id="32783" name="Object 16">
                <a:extLst>
                  <a:ext uri="{FF2B5EF4-FFF2-40B4-BE49-F238E27FC236}">
                    <a16:creationId xmlns:a16="http://schemas.microsoft.com/office/drawing/2014/main" id="{8E057906-7871-4741-B9E4-86B19E2AD4FD}"/>
                  </a:ext>
                </a:extLst>
              </p:cNvPr>
              <p:cNvGraphicFramePr>
                <a:graphicFrameLocks noChangeAspect="1"/>
              </p:cNvGraphicFramePr>
              <p:nvPr/>
            </p:nvGraphicFramePr>
            <p:xfrm>
              <a:off x="648" y="2224"/>
              <a:ext cx="815" cy="1728"/>
            </p:xfrm>
            <a:graphic>
              <a:graphicData uri="http://schemas.openxmlformats.org/presentationml/2006/ole">
                <mc:AlternateContent xmlns:mc="http://schemas.openxmlformats.org/markup-compatibility/2006">
                  <mc:Choice xmlns:v="urn:schemas-microsoft-com:vml" Requires="v">
                    <p:oleObj spid="_x0000_s75632" name="CS ChemDraw Drawing" r:id="rId10" imgW="4927600" imgH="10464800" progId="ChemDraw.Document.4.0">
                      <p:embed/>
                    </p:oleObj>
                  </mc:Choice>
                  <mc:Fallback>
                    <p:oleObj name="CS ChemDraw Drawing" r:id="rId10" imgW="4927600" imgH="10464800" progId="ChemDraw.Document.4.0">
                      <p:embed/>
                      <p:pic>
                        <p:nvPicPr>
                          <p:cNvPr id="32783" name="Object 16">
                            <a:extLst>
                              <a:ext uri="{FF2B5EF4-FFF2-40B4-BE49-F238E27FC236}">
                                <a16:creationId xmlns:a16="http://schemas.microsoft.com/office/drawing/2014/main" id="{8E057906-7871-4741-B9E4-86B19E2AD4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 y="2224"/>
                            <a:ext cx="815"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4" name="Oval 17">
                <a:extLst>
                  <a:ext uri="{FF2B5EF4-FFF2-40B4-BE49-F238E27FC236}">
                    <a16:creationId xmlns:a16="http://schemas.microsoft.com/office/drawing/2014/main" id="{C6C9FE23-532A-9F49-8968-72E0368995B0}"/>
                  </a:ext>
                </a:extLst>
              </p:cNvPr>
              <p:cNvSpPr>
                <a:spLocks noChangeArrowheads="1"/>
              </p:cNvSpPr>
              <p:nvPr/>
            </p:nvSpPr>
            <p:spPr bwMode="auto">
              <a:xfrm>
                <a:off x="168" y="2168"/>
                <a:ext cx="1808" cy="1728"/>
              </a:xfrm>
              <a:prstGeom prst="ellipse">
                <a:avLst/>
              </a:pr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chemeClr val="folHlink"/>
                  </a:solidFill>
                  <a:latin typeface="Comic Sans MS" panose="030F0902030302020204" pitchFamily="66" charset="0"/>
                </a:endParaRPr>
              </a:p>
            </p:txBody>
          </p:sp>
        </p:grpSp>
      </p:grpSp>
      <p:grpSp>
        <p:nvGrpSpPr>
          <p:cNvPr id="161810" name="Group 18">
            <a:extLst>
              <a:ext uri="{FF2B5EF4-FFF2-40B4-BE49-F238E27FC236}">
                <a16:creationId xmlns:a16="http://schemas.microsoft.com/office/drawing/2014/main" id="{874ABD2E-4FB6-4F41-AA0B-83A8A7A63F67}"/>
              </a:ext>
            </a:extLst>
          </p:cNvPr>
          <p:cNvGrpSpPr>
            <a:grpSpLocks/>
          </p:cNvGrpSpPr>
          <p:nvPr/>
        </p:nvGrpSpPr>
        <p:grpSpPr bwMode="auto">
          <a:xfrm>
            <a:off x="5057634" y="2828055"/>
            <a:ext cx="5245100" cy="3530600"/>
            <a:chOff x="2168" y="2096"/>
            <a:chExt cx="3304" cy="2224"/>
          </a:xfrm>
        </p:grpSpPr>
        <p:grpSp>
          <p:nvGrpSpPr>
            <p:cNvPr id="32776" name="Group 19">
              <a:extLst>
                <a:ext uri="{FF2B5EF4-FFF2-40B4-BE49-F238E27FC236}">
                  <a16:creationId xmlns:a16="http://schemas.microsoft.com/office/drawing/2014/main" id="{8E3A43F2-5E30-C548-BA67-61BFA58638AF}"/>
                </a:ext>
              </a:extLst>
            </p:cNvPr>
            <p:cNvGrpSpPr>
              <a:grpSpLocks/>
            </p:cNvGrpSpPr>
            <p:nvPr/>
          </p:nvGrpSpPr>
          <p:grpSpPr bwMode="auto">
            <a:xfrm>
              <a:off x="3360" y="2596"/>
              <a:ext cx="2112" cy="1724"/>
              <a:chOff x="1824" y="2596"/>
              <a:chExt cx="2112" cy="1724"/>
            </a:xfrm>
          </p:grpSpPr>
          <p:graphicFrame>
            <p:nvGraphicFramePr>
              <p:cNvPr id="32779" name="Object 20">
                <a:extLst>
                  <a:ext uri="{FF2B5EF4-FFF2-40B4-BE49-F238E27FC236}">
                    <a16:creationId xmlns:a16="http://schemas.microsoft.com/office/drawing/2014/main" id="{F0155806-2AC0-F54C-8392-BC6CB04A0F68}"/>
                  </a:ext>
                </a:extLst>
              </p:cNvPr>
              <p:cNvGraphicFramePr>
                <a:graphicFrameLocks noChangeAspect="1"/>
              </p:cNvGraphicFramePr>
              <p:nvPr/>
            </p:nvGraphicFramePr>
            <p:xfrm>
              <a:off x="1824" y="2596"/>
              <a:ext cx="2112" cy="1724"/>
            </p:xfrm>
            <a:graphic>
              <a:graphicData uri="http://schemas.openxmlformats.org/presentationml/2006/ole">
                <mc:AlternateContent xmlns:mc="http://schemas.openxmlformats.org/markup-compatibility/2006">
                  <mc:Choice xmlns:v="urn:schemas-microsoft-com:vml" Requires="v">
                    <p:oleObj spid="_x0000_s75633" name="CS ChemDraw Drawing" r:id="rId12" imgW="12382500" imgH="10109200" progId="ChemDraw.Document.6.0">
                      <p:embed/>
                    </p:oleObj>
                  </mc:Choice>
                  <mc:Fallback>
                    <p:oleObj name="CS ChemDraw Drawing" r:id="rId12" imgW="12382500" imgH="10109200" progId="ChemDraw.Document.6.0">
                      <p:embed/>
                      <p:pic>
                        <p:nvPicPr>
                          <p:cNvPr id="32779" name="Object 20">
                            <a:extLst>
                              <a:ext uri="{FF2B5EF4-FFF2-40B4-BE49-F238E27FC236}">
                                <a16:creationId xmlns:a16="http://schemas.microsoft.com/office/drawing/2014/main" id="{F0155806-2AC0-F54C-8392-BC6CB04A0F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4" y="2596"/>
                            <a:ext cx="2112" cy="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0" name="Text Box 21">
                <a:extLst>
                  <a:ext uri="{FF2B5EF4-FFF2-40B4-BE49-F238E27FC236}">
                    <a16:creationId xmlns:a16="http://schemas.microsoft.com/office/drawing/2014/main" id="{30BD4B08-99AE-EC44-B8EB-E2AC3C919B03}"/>
                  </a:ext>
                </a:extLst>
              </p:cNvPr>
              <p:cNvSpPr txBox="1">
                <a:spLocks noChangeArrowheads="1"/>
              </p:cNvSpPr>
              <p:nvPr/>
            </p:nvSpPr>
            <p:spPr bwMode="auto">
              <a:xfrm>
                <a:off x="2496" y="3648"/>
                <a:ext cx="88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accent2"/>
                    </a:solidFill>
                    <a:latin typeface="Comic Sans MS" panose="030F0902030302020204" pitchFamily="66" charset="0"/>
                  </a:rPr>
                  <a:t>Sintered TiO</a:t>
                </a:r>
                <a:r>
                  <a:rPr lang="en-US" altLang="en-US" sz="1400" b="1" baseline="-25000">
                    <a:solidFill>
                      <a:schemeClr val="accent2"/>
                    </a:solidFill>
                    <a:latin typeface="Comic Sans MS" panose="030F0902030302020204" pitchFamily="66" charset="0"/>
                  </a:rPr>
                  <a:t>2</a:t>
                </a:r>
                <a:endParaRPr lang="ru-RU" altLang="en-US" sz="1400" b="1">
                  <a:solidFill>
                    <a:schemeClr val="accent2"/>
                  </a:solidFill>
                  <a:latin typeface="Comic Sans MS" panose="030F0902030302020204" pitchFamily="66" charset="0"/>
                </a:endParaRPr>
              </a:p>
            </p:txBody>
          </p:sp>
        </p:grpSp>
        <p:sp>
          <p:nvSpPr>
            <p:cNvPr id="32777" name="Line 22">
              <a:extLst>
                <a:ext uri="{FF2B5EF4-FFF2-40B4-BE49-F238E27FC236}">
                  <a16:creationId xmlns:a16="http://schemas.microsoft.com/office/drawing/2014/main" id="{3370D1AD-35AC-2846-B3AA-C1CC57D167BD}"/>
                </a:ext>
              </a:extLst>
            </p:cNvPr>
            <p:cNvSpPr>
              <a:spLocks noChangeShapeType="1"/>
            </p:cNvSpPr>
            <p:nvPr/>
          </p:nvSpPr>
          <p:spPr bwMode="auto">
            <a:xfrm>
              <a:off x="2840" y="2096"/>
              <a:ext cx="328" cy="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Text Box 23">
              <a:extLst>
                <a:ext uri="{FF2B5EF4-FFF2-40B4-BE49-F238E27FC236}">
                  <a16:creationId xmlns:a16="http://schemas.microsoft.com/office/drawing/2014/main" id="{346921AB-3C7F-C145-8BCE-02E279A762D5}"/>
                </a:ext>
              </a:extLst>
            </p:cNvPr>
            <p:cNvSpPr txBox="1">
              <a:spLocks noChangeArrowheads="1"/>
            </p:cNvSpPr>
            <p:nvPr/>
          </p:nvSpPr>
          <p:spPr bwMode="auto">
            <a:xfrm>
              <a:off x="2168" y="2296"/>
              <a:ext cx="2044" cy="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a:solidFill>
                    <a:srgbClr val="00CC00"/>
                  </a:solidFill>
                  <a:latin typeface="Comic Sans MS" panose="030F0902030302020204" pitchFamily="66" charset="0"/>
                </a:rPr>
                <a:t>Process at Ambient Temperature </a:t>
              </a:r>
            </a:p>
            <a:p>
              <a:pPr eaLnBrk="1" hangingPunct="1"/>
              <a:r>
                <a:rPr lang="en-US" altLang="en-US" sz="1400" b="1" dirty="0">
                  <a:solidFill>
                    <a:srgbClr val="00CC00"/>
                  </a:solidFill>
                  <a:latin typeface="Comic Sans MS" panose="030F0902030302020204" pitchFamily="66" charset="0"/>
                </a:rPr>
                <a:t>with </a:t>
              </a:r>
              <a:r>
                <a:rPr lang="en-US" altLang="en-US" sz="1400" b="1" dirty="0" err="1">
                  <a:solidFill>
                    <a:srgbClr val="00CC00"/>
                  </a:solidFill>
                  <a:latin typeface="Comic Sans MS" panose="030F0902030302020204" pitchFamily="66" charset="0"/>
                </a:rPr>
                <a:t>trimesic</a:t>
              </a:r>
              <a:r>
                <a:rPr lang="en-US" altLang="en-US" sz="1400" b="1" dirty="0">
                  <a:solidFill>
                    <a:srgbClr val="00CC00"/>
                  </a:solidFill>
                  <a:latin typeface="Comic Sans MS" panose="030F0902030302020204" pitchFamily="66" charset="0"/>
                </a:rPr>
                <a:t> acid.</a:t>
              </a:r>
            </a:p>
          </p:txBody>
        </p:sp>
      </p:grpSp>
      <p:sp>
        <p:nvSpPr>
          <p:cNvPr id="32774" name="Rectangle 24">
            <a:extLst>
              <a:ext uri="{FF2B5EF4-FFF2-40B4-BE49-F238E27FC236}">
                <a16:creationId xmlns:a16="http://schemas.microsoft.com/office/drawing/2014/main" id="{2ED5BB4B-5624-6F4F-80DA-1F53E460F867}"/>
              </a:ext>
            </a:extLst>
          </p:cNvPr>
          <p:cNvSpPr>
            <a:spLocks noChangeArrowheads="1"/>
          </p:cNvSpPr>
          <p:nvPr/>
        </p:nvSpPr>
        <p:spPr bwMode="auto">
          <a:xfrm>
            <a:off x="4302843" y="1716958"/>
            <a:ext cx="1122363" cy="5476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775" name="Rectangle 25">
            <a:extLst>
              <a:ext uri="{FF2B5EF4-FFF2-40B4-BE49-F238E27FC236}">
                <a16:creationId xmlns:a16="http://schemas.microsoft.com/office/drawing/2014/main" id="{FDF72970-C39F-F746-A7A7-C47F97E42B81}"/>
              </a:ext>
            </a:extLst>
          </p:cNvPr>
          <p:cNvSpPr>
            <a:spLocks noChangeArrowheads="1"/>
          </p:cNvSpPr>
          <p:nvPr/>
        </p:nvSpPr>
        <p:spPr bwMode="auto">
          <a:xfrm>
            <a:off x="4340942" y="183125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chemeClr val="accent2"/>
                </a:solidFill>
              </a:rPr>
              <a:t>Heat to </a:t>
            </a:r>
          </a:p>
          <a:p>
            <a:pPr eaLnBrk="1" hangingPunct="1"/>
            <a:r>
              <a:rPr lang="en-US" altLang="en-US" sz="1200" b="1">
                <a:solidFill>
                  <a:schemeClr val="accent2"/>
                </a:solidFill>
              </a:rPr>
              <a:t>180-200°C</a:t>
            </a:r>
          </a:p>
        </p:txBody>
      </p:sp>
      <p:sp>
        <p:nvSpPr>
          <p:cNvPr id="2" name="Rectangle 1">
            <a:extLst>
              <a:ext uri="{FF2B5EF4-FFF2-40B4-BE49-F238E27FC236}">
                <a16:creationId xmlns:a16="http://schemas.microsoft.com/office/drawing/2014/main" id="{6363FF24-9ED3-8A41-90D3-4286027980F9}"/>
              </a:ext>
            </a:extLst>
          </p:cNvPr>
          <p:cNvSpPr/>
          <p:nvPr/>
        </p:nvSpPr>
        <p:spPr>
          <a:xfrm>
            <a:off x="5578334" y="6363859"/>
            <a:ext cx="6613666" cy="461665"/>
          </a:xfrm>
          <a:prstGeom prst="rect">
            <a:avLst/>
          </a:prstGeom>
        </p:spPr>
        <p:txBody>
          <a:bodyPr wrap="square">
            <a:spAutoFit/>
          </a:bodyPr>
          <a:lstStyle/>
          <a:p>
            <a:pPr algn="ctr"/>
            <a:r>
              <a:rPr lang="en-US" altLang="en-US" sz="1200" dirty="0">
                <a:solidFill>
                  <a:schemeClr val="bg1">
                    <a:lumMod val="50000"/>
                  </a:schemeClr>
                </a:solidFill>
              </a:rPr>
              <a:t>“The Low Temperature Processing of Titanium Dioxide Films by the Addition of </a:t>
            </a:r>
            <a:r>
              <a:rPr lang="en-US" altLang="en-US" sz="1200" dirty="0" err="1">
                <a:solidFill>
                  <a:schemeClr val="bg1">
                    <a:lumMod val="50000"/>
                  </a:schemeClr>
                </a:solidFill>
              </a:rPr>
              <a:t>Trimesic</a:t>
            </a:r>
            <a:r>
              <a:rPr lang="en-US" altLang="en-US" sz="1200" dirty="0">
                <a:solidFill>
                  <a:schemeClr val="bg1">
                    <a:lumMod val="50000"/>
                  </a:schemeClr>
                </a:solidFill>
              </a:rPr>
              <a:t> Acid”  Cannon, Amy S.; </a:t>
            </a:r>
            <a:r>
              <a:rPr lang="en-US" altLang="en-US" sz="1200" dirty="0" err="1">
                <a:solidFill>
                  <a:schemeClr val="bg1">
                    <a:lumMod val="50000"/>
                  </a:schemeClr>
                </a:solidFill>
              </a:rPr>
              <a:t>Guarrera</a:t>
            </a:r>
            <a:r>
              <a:rPr lang="en-US" altLang="en-US" sz="1200" dirty="0">
                <a:solidFill>
                  <a:schemeClr val="bg1">
                    <a:lumMod val="50000"/>
                  </a:schemeClr>
                </a:solidFill>
              </a:rPr>
              <a:t>, Donna J.; Morelli. Alessandra; Pressler, Whitney; Warner, John C. </a:t>
            </a:r>
            <a:r>
              <a:rPr lang="en-US" altLang="en-US" sz="1200" i="1" dirty="0">
                <a:solidFill>
                  <a:schemeClr val="bg1">
                    <a:lumMod val="50000"/>
                  </a:schemeClr>
                </a:solidFill>
              </a:rPr>
              <a:t>J. Sol Gel Sci. </a:t>
            </a:r>
            <a:r>
              <a:rPr lang="en-US" altLang="en-US" sz="1200" b="1" dirty="0">
                <a:solidFill>
                  <a:schemeClr val="bg1">
                    <a:lumMod val="50000"/>
                  </a:schemeClr>
                </a:solidFill>
              </a:rPr>
              <a:t>2004</a:t>
            </a:r>
            <a:endParaRPr lang="en-US" sz="1200" dirty="0">
              <a:solidFill>
                <a:schemeClr val="bg1">
                  <a:lumMod val="50000"/>
                </a:schemeClr>
              </a:solidFill>
            </a:endParaRPr>
          </a:p>
        </p:txBody>
      </p:sp>
    </p:spTree>
    <p:extLst>
      <p:ext uri="{BB962C8B-B14F-4D97-AF65-F5344CB8AC3E}">
        <p14:creationId xmlns:p14="http://schemas.microsoft.com/office/powerpoint/2010/main" val="729449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18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1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44" name="Text Box 96">
            <a:extLst>
              <a:ext uri="{FF2B5EF4-FFF2-40B4-BE49-F238E27FC236}">
                <a16:creationId xmlns:a16="http://schemas.microsoft.com/office/drawing/2014/main" id="{2D0C1D8F-2B6D-1741-B154-AC6324D8F53C}"/>
              </a:ext>
            </a:extLst>
          </p:cNvPr>
          <p:cNvSpPr txBox="1">
            <a:spLocks noChangeArrowheads="1"/>
          </p:cNvSpPr>
          <p:nvPr/>
        </p:nvSpPr>
        <p:spPr bwMode="auto">
          <a:xfrm>
            <a:off x="712419" y="424004"/>
            <a:ext cx="65435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solidFill>
                  <a:schemeClr val="tx1">
                    <a:lumMod val="75000"/>
                    <a:lumOff val="25000"/>
                  </a:schemeClr>
                </a:solidFill>
                <a:latin typeface="+mn-lt"/>
              </a:rPr>
              <a:t>TiO</a:t>
            </a:r>
            <a:r>
              <a:rPr lang="en-US" altLang="en-US" sz="4000" baseline="-25000" dirty="0">
                <a:solidFill>
                  <a:schemeClr val="tx1">
                    <a:lumMod val="75000"/>
                    <a:lumOff val="25000"/>
                  </a:schemeClr>
                </a:solidFill>
                <a:latin typeface="+mn-lt"/>
              </a:rPr>
              <a:t>2</a:t>
            </a:r>
            <a:r>
              <a:rPr lang="en-US" altLang="en-US" sz="4000" dirty="0">
                <a:solidFill>
                  <a:schemeClr val="tx1">
                    <a:lumMod val="75000"/>
                    <a:lumOff val="25000"/>
                  </a:schemeClr>
                </a:solidFill>
                <a:latin typeface="+mn-lt"/>
              </a:rPr>
              <a:t> Dye-Sensitized Solar Cells</a:t>
            </a:r>
          </a:p>
        </p:txBody>
      </p:sp>
      <p:graphicFrame>
        <p:nvGraphicFramePr>
          <p:cNvPr id="7" name="Table 6">
            <a:extLst>
              <a:ext uri="{FF2B5EF4-FFF2-40B4-BE49-F238E27FC236}">
                <a16:creationId xmlns:a16="http://schemas.microsoft.com/office/drawing/2014/main" id="{2D913F01-4513-4B42-9F3D-E6D97D8460FE}"/>
              </a:ext>
            </a:extLst>
          </p:cNvPr>
          <p:cNvGraphicFramePr>
            <a:graphicFrameLocks noGrp="1"/>
          </p:cNvGraphicFramePr>
          <p:nvPr>
            <p:extLst>
              <p:ext uri="{D42A27DB-BD31-4B8C-83A1-F6EECF244321}">
                <p14:modId xmlns:p14="http://schemas.microsoft.com/office/powerpoint/2010/main" val="3382387317"/>
              </p:ext>
            </p:extLst>
          </p:nvPr>
        </p:nvGraphicFramePr>
        <p:xfrm>
          <a:off x="1120139" y="1714076"/>
          <a:ext cx="10455775" cy="4394200"/>
        </p:xfrm>
        <a:graphic>
          <a:graphicData uri="http://schemas.openxmlformats.org/drawingml/2006/table">
            <a:tbl>
              <a:tblPr firstRow="1" bandRow="1">
                <a:tableStyleId>{5C22544A-7EE6-4342-B048-85BDC9FD1C3A}</a:tableStyleId>
              </a:tblPr>
              <a:tblGrid>
                <a:gridCol w="2117331">
                  <a:extLst>
                    <a:ext uri="{9D8B030D-6E8A-4147-A177-3AD203B41FA5}">
                      <a16:colId xmlns:a16="http://schemas.microsoft.com/office/drawing/2014/main" val="136256961"/>
                    </a:ext>
                  </a:extLst>
                </a:gridCol>
                <a:gridCol w="4058275">
                  <a:extLst>
                    <a:ext uri="{9D8B030D-6E8A-4147-A177-3AD203B41FA5}">
                      <a16:colId xmlns:a16="http://schemas.microsoft.com/office/drawing/2014/main" val="3994353355"/>
                    </a:ext>
                  </a:extLst>
                </a:gridCol>
                <a:gridCol w="4280169">
                  <a:extLst>
                    <a:ext uri="{9D8B030D-6E8A-4147-A177-3AD203B41FA5}">
                      <a16:colId xmlns:a16="http://schemas.microsoft.com/office/drawing/2014/main" val="529402177"/>
                    </a:ext>
                  </a:extLst>
                </a:gridCol>
              </a:tblGrid>
              <a:tr h="370840">
                <a:tc>
                  <a:txBody>
                    <a:bodyPr/>
                    <a:lstStyle/>
                    <a:p>
                      <a:endParaRPr lang="en-US" sz="1600" dirty="0"/>
                    </a:p>
                  </a:txBody>
                  <a:tcPr/>
                </a:tc>
                <a:tc>
                  <a:txBody>
                    <a:bodyPr/>
                    <a:lstStyle/>
                    <a:p>
                      <a:r>
                        <a:rPr lang="en-US" sz="1600" dirty="0"/>
                        <a:t>Challenges</a:t>
                      </a:r>
                    </a:p>
                  </a:txBody>
                  <a:tcPr/>
                </a:tc>
                <a:tc>
                  <a:txBody>
                    <a:bodyPr/>
                    <a:lstStyle/>
                    <a:p>
                      <a:r>
                        <a:rPr lang="en-US" sz="1600" dirty="0"/>
                        <a:t>Benefits/Opportunities</a:t>
                      </a:r>
                    </a:p>
                  </a:txBody>
                  <a:tcPr/>
                </a:tc>
                <a:extLst>
                  <a:ext uri="{0D108BD9-81ED-4DB2-BD59-A6C34878D82A}">
                    <a16:rowId xmlns:a16="http://schemas.microsoft.com/office/drawing/2014/main" val="2326915873"/>
                  </a:ext>
                </a:extLst>
              </a:tr>
              <a:tr h="370840">
                <a:tc>
                  <a:txBody>
                    <a:bodyPr/>
                    <a:lstStyle/>
                    <a:p>
                      <a:r>
                        <a:rPr lang="en-US" sz="1600" dirty="0"/>
                        <a:t>Performance</a:t>
                      </a:r>
                    </a:p>
                  </a:txBody>
                  <a:tcPr/>
                </a:tc>
                <a:tc>
                  <a:txBody>
                    <a:bodyPr/>
                    <a:lstStyle/>
                    <a:p>
                      <a:pPr marL="285750" indent="-285750">
                        <a:buFont typeface="Arial" panose="020B0604020202020204" pitchFamily="34" charset="0"/>
                        <a:buChar char="•"/>
                      </a:pPr>
                      <a:r>
                        <a:rPr lang="en-US" sz="1600" dirty="0">
                          <a:sym typeface="Wingdings" pitchFamily="2" charset="2"/>
                        </a:rPr>
                        <a:t>Efficiency not as good as traditional photovoltaics (silicon based and other rare metals based devices)</a:t>
                      </a:r>
                    </a:p>
                  </a:txBody>
                  <a:tcPr/>
                </a:tc>
                <a:tc>
                  <a:txBody>
                    <a:bodyPr/>
                    <a:lstStyle/>
                    <a:p>
                      <a:pPr marL="285750" indent="-285750">
                        <a:buFont typeface="Arial" panose="020B0604020202020204" pitchFamily="34" charset="0"/>
                        <a:buChar char="•"/>
                      </a:pPr>
                      <a:r>
                        <a:rPr lang="en-US" sz="1600" dirty="0"/>
                        <a:t>Does not rely on angle of incidence from the light source; works in low-light conditions and at any angle from the source; can harvest indoor and outdoor light</a:t>
                      </a:r>
                    </a:p>
                  </a:txBody>
                  <a:tcPr/>
                </a:tc>
                <a:extLst>
                  <a:ext uri="{0D108BD9-81ED-4DB2-BD59-A6C34878D82A}">
                    <a16:rowId xmlns:a16="http://schemas.microsoft.com/office/drawing/2014/main" val="1135528342"/>
                  </a:ext>
                </a:extLst>
              </a:tr>
              <a:tr h="370840">
                <a:tc>
                  <a:txBody>
                    <a:bodyPr/>
                    <a:lstStyle/>
                    <a:p>
                      <a:r>
                        <a:rPr lang="en-US" sz="1600" dirty="0"/>
                        <a:t>Sensitizer dyes</a:t>
                      </a:r>
                    </a:p>
                  </a:txBody>
                  <a:tcPr/>
                </a:tc>
                <a:tc>
                  <a:txBody>
                    <a:bodyPr/>
                    <a:lstStyle/>
                    <a:p>
                      <a:pPr marL="285750" indent="-285750">
                        <a:buFont typeface="Arial" panose="020B0604020202020204" pitchFamily="34" charset="0"/>
                        <a:buChar char="•"/>
                      </a:pPr>
                      <a:r>
                        <a:rPr lang="en-US" sz="1600" dirty="0"/>
                        <a:t>Traditionally expensive polypyridine complexes of ruthenium</a:t>
                      </a:r>
                      <a:endParaRPr lang="en-US" sz="1600" dirty="0">
                        <a:sym typeface="Wingdings" pitchFamily="2" charset="2"/>
                      </a:endParaRPr>
                    </a:p>
                    <a:p>
                      <a:pPr marL="285750" indent="-285750">
                        <a:buFont typeface="Arial" panose="020B0604020202020204" pitchFamily="34" charset="0"/>
                        <a:buChar char="•"/>
                      </a:pPr>
                      <a:r>
                        <a:rPr lang="en-US" sz="1600" dirty="0">
                          <a:sym typeface="Wingdings" pitchFamily="2" charset="2"/>
                        </a:rPr>
                        <a:t>Chemical stability: dyes are generally subject to oxidation</a:t>
                      </a:r>
                    </a:p>
                  </a:txBody>
                  <a:tcPr/>
                </a:tc>
                <a:tc>
                  <a:txBody>
                    <a:bodyPr/>
                    <a:lstStyle/>
                    <a:p>
                      <a:pPr marL="285750" indent="-285750">
                        <a:buFont typeface="Arial" panose="020B0604020202020204" pitchFamily="34" charset="0"/>
                        <a:buChar char="•"/>
                      </a:pPr>
                      <a:r>
                        <a:rPr lang="en-US" sz="1600" dirty="0"/>
                        <a:t>New organic dyes avoid the use of expensive metals</a:t>
                      </a:r>
                    </a:p>
                    <a:p>
                      <a:pPr marL="285750" indent="-285750">
                        <a:buFont typeface="Arial" panose="020B0604020202020204" pitchFamily="34" charset="0"/>
                        <a:buChar char="•"/>
                      </a:pPr>
                      <a:r>
                        <a:rPr lang="en-US" sz="1600" dirty="0"/>
                        <a:t>Becoming more stable to oxidation</a:t>
                      </a:r>
                    </a:p>
                  </a:txBody>
                  <a:tcPr/>
                </a:tc>
                <a:extLst>
                  <a:ext uri="{0D108BD9-81ED-4DB2-BD59-A6C34878D82A}">
                    <a16:rowId xmlns:a16="http://schemas.microsoft.com/office/drawing/2014/main" val="3105041166"/>
                  </a:ext>
                </a:extLst>
              </a:tr>
              <a:tr h="370840">
                <a:tc>
                  <a:txBody>
                    <a:bodyPr/>
                    <a:lstStyle/>
                    <a:p>
                      <a:r>
                        <a:rPr lang="en-US" sz="1600" dirty="0"/>
                        <a:t>Titanium dioxide semi-conductor</a:t>
                      </a:r>
                    </a:p>
                  </a:txBody>
                  <a:tcPr/>
                </a:tc>
                <a:tc>
                  <a:txBody>
                    <a:bodyPr/>
                    <a:lstStyle/>
                    <a:p>
                      <a:pPr marL="285750" indent="-285750">
                        <a:buFont typeface="Arial" panose="020B0604020202020204" pitchFamily="34" charset="0"/>
                        <a:buChar char="•"/>
                      </a:pPr>
                      <a:r>
                        <a:rPr lang="en-US" sz="1600" dirty="0"/>
                        <a:t>Traditional processing requires high temperatures</a:t>
                      </a:r>
                    </a:p>
                    <a:p>
                      <a:pPr marL="285750" indent="-285750">
                        <a:buFont typeface="Arial" panose="020B0604020202020204" pitchFamily="34" charset="0"/>
                        <a:buChar char="•"/>
                      </a:pPr>
                      <a:r>
                        <a:rPr lang="en-US" sz="1600" dirty="0"/>
                        <a:t>Traditional processing require use of binder to create robust conductor film</a:t>
                      </a:r>
                    </a:p>
                  </a:txBody>
                  <a:tcPr/>
                </a:tc>
                <a:tc>
                  <a:txBody>
                    <a:bodyPr/>
                    <a:lstStyle/>
                    <a:p>
                      <a:pPr marL="285750" indent="-285750">
                        <a:buFont typeface="Arial" panose="020B0604020202020204" pitchFamily="34" charset="0"/>
                        <a:buChar char="•"/>
                      </a:pPr>
                      <a:r>
                        <a:rPr lang="en-US" sz="1600" dirty="0"/>
                        <a:t>Low-temperature processes with addition of small organic molecules</a:t>
                      </a:r>
                    </a:p>
                    <a:p>
                      <a:pPr marL="285750" indent="-285750">
                        <a:buFont typeface="Arial" panose="020B0604020202020204" pitchFamily="34" charset="0"/>
                        <a:buChar char="•"/>
                      </a:pPr>
                      <a:r>
                        <a:rPr lang="en-US" sz="1600" dirty="0"/>
                        <a:t>Avoids use of binder</a:t>
                      </a:r>
                    </a:p>
                  </a:txBody>
                  <a:tcPr/>
                </a:tc>
                <a:extLst>
                  <a:ext uri="{0D108BD9-81ED-4DB2-BD59-A6C34878D82A}">
                    <a16:rowId xmlns:a16="http://schemas.microsoft.com/office/drawing/2014/main" val="3620046971"/>
                  </a:ext>
                </a:extLst>
              </a:tr>
              <a:tr h="370840">
                <a:tc>
                  <a:txBody>
                    <a:bodyPr/>
                    <a:lstStyle/>
                    <a:p>
                      <a:r>
                        <a:rPr lang="en-US" sz="1600" dirty="0"/>
                        <a:t>Electrolyte</a:t>
                      </a:r>
                    </a:p>
                  </a:txBody>
                  <a:tcPr/>
                </a:tc>
                <a:tc>
                  <a:txBody>
                    <a:bodyPr/>
                    <a:lstStyle/>
                    <a:p>
                      <a:pPr marL="285750" indent="-285750">
                        <a:buFont typeface="Arial" panose="020B0604020202020204" pitchFamily="34" charset="0"/>
                        <a:buChar char="•"/>
                      </a:pPr>
                      <a:r>
                        <a:rPr lang="en-US" sz="1600" dirty="0"/>
                        <a:t>Traditionally volatile solvent used in electrolyte solutions, reducing lifetime of solar energy devices</a:t>
                      </a:r>
                    </a:p>
                  </a:txBody>
                  <a:tcPr/>
                </a:tc>
                <a:tc>
                  <a:txBody>
                    <a:bodyPr/>
                    <a:lstStyle/>
                    <a:p>
                      <a:pPr marL="285750" indent="-285750">
                        <a:buFont typeface="Arial" panose="020B0604020202020204" pitchFamily="34" charset="0"/>
                        <a:buChar char="•"/>
                      </a:pPr>
                      <a:r>
                        <a:rPr lang="en-US" sz="1600" dirty="0"/>
                        <a:t>Non-volatile systems are being explored (i.e., ionic liquids) to increase the lifetime of solar energy device</a:t>
                      </a:r>
                    </a:p>
                  </a:txBody>
                  <a:tcPr/>
                </a:tc>
                <a:extLst>
                  <a:ext uri="{0D108BD9-81ED-4DB2-BD59-A6C34878D82A}">
                    <a16:rowId xmlns:a16="http://schemas.microsoft.com/office/drawing/2014/main" val="341044120"/>
                  </a:ext>
                </a:extLst>
              </a:tr>
            </a:tbl>
          </a:graphicData>
        </a:graphic>
      </p:graphicFrame>
    </p:spTree>
    <p:extLst>
      <p:ext uri="{BB962C8B-B14F-4D97-AF65-F5344CB8AC3E}">
        <p14:creationId xmlns:p14="http://schemas.microsoft.com/office/powerpoint/2010/main" val="609296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E8E57CBB-AAF1-ED4C-BD52-36C4CCAC3877}"/>
              </a:ext>
            </a:extLst>
          </p:cNvPr>
          <p:cNvSpPr>
            <a:spLocks noGrp="1" noChangeArrowheads="1"/>
          </p:cNvSpPr>
          <p:nvPr>
            <p:ph type="title"/>
          </p:nvPr>
        </p:nvSpPr>
        <p:spPr/>
        <p:txBody>
          <a:bodyPr>
            <a:normAutofit/>
          </a:bodyPr>
          <a:lstStyle/>
          <a:p>
            <a:pPr eaLnBrk="1" hangingPunct="1"/>
            <a:r>
              <a:rPr lang="en-US" altLang="en-US" sz="4000" dirty="0">
                <a:latin typeface="+mn-lt"/>
              </a:rPr>
              <a:t>Fuels Cells as a renewable energy</a:t>
            </a:r>
          </a:p>
        </p:txBody>
      </p:sp>
      <p:sp>
        <p:nvSpPr>
          <p:cNvPr id="108547" name="Rectangle 3">
            <a:extLst>
              <a:ext uri="{FF2B5EF4-FFF2-40B4-BE49-F238E27FC236}">
                <a16:creationId xmlns:a16="http://schemas.microsoft.com/office/drawing/2014/main" id="{E4D25467-C8F8-2F44-A092-7C2A36B228F6}"/>
              </a:ext>
            </a:extLst>
          </p:cNvPr>
          <p:cNvSpPr>
            <a:spLocks noGrp="1" noChangeArrowheads="1"/>
          </p:cNvSpPr>
          <p:nvPr>
            <p:ph type="body" idx="1"/>
          </p:nvPr>
        </p:nvSpPr>
        <p:spPr>
          <a:xfrm>
            <a:off x="988142" y="1661318"/>
            <a:ext cx="5486400" cy="4889384"/>
          </a:xfrm>
        </p:spPr>
        <p:txBody>
          <a:bodyPr>
            <a:noAutofit/>
          </a:bodyPr>
          <a:lstStyle/>
          <a:p>
            <a:pPr eaLnBrk="1" hangingPunct="1"/>
            <a:r>
              <a:rPr lang="en-US" altLang="en-US" sz="2200" dirty="0"/>
              <a:t>Fuel cells are like batteries….but they don’t run down or need to be recharged.</a:t>
            </a:r>
          </a:p>
          <a:p>
            <a:pPr eaLnBrk="1" hangingPunct="1"/>
            <a:r>
              <a:rPr lang="en-US" altLang="en-US" sz="2200" dirty="0"/>
              <a:t>They produce electricity as long as a source of fuel is supplied.</a:t>
            </a:r>
          </a:p>
          <a:p>
            <a:pPr lvl="1"/>
            <a:r>
              <a:rPr lang="en-US" altLang="en-US" sz="2200" dirty="0"/>
              <a:t>Example: H</a:t>
            </a:r>
            <a:r>
              <a:rPr lang="en-US" altLang="en-US" sz="2200" baseline="-25000" dirty="0"/>
              <a:t>2</a:t>
            </a:r>
          </a:p>
          <a:p>
            <a:r>
              <a:rPr lang="en-US" altLang="en-US" sz="2200" dirty="0"/>
              <a:t>Converts H</a:t>
            </a:r>
            <a:r>
              <a:rPr lang="en-US" altLang="en-US" sz="2200" baseline="-25000" dirty="0"/>
              <a:t>2</a:t>
            </a:r>
            <a:r>
              <a:rPr lang="en-US" altLang="en-US" sz="2200" dirty="0"/>
              <a:t> + O</a:t>
            </a:r>
            <a:r>
              <a:rPr lang="en-US" altLang="en-US" sz="2200" baseline="-25000" dirty="0"/>
              <a:t>2</a:t>
            </a:r>
            <a:r>
              <a:rPr lang="en-US" altLang="en-US" sz="2200" dirty="0"/>
              <a:t> intro electricity and water</a:t>
            </a:r>
          </a:p>
          <a:p>
            <a:r>
              <a:rPr lang="en-US" altLang="en-US" sz="2200" dirty="0"/>
              <a:t>A fuel cell consists of an anode and cathode where redox chemistry occurs. In order for a flow of electrons, an electrolyte medium is necessary.</a:t>
            </a:r>
          </a:p>
          <a:p>
            <a:r>
              <a:rPr lang="en-US" altLang="en-US" sz="2200" dirty="0"/>
              <a:t>Electricity is generated when the flow of electrons go through and external circuit and supply power.</a:t>
            </a:r>
          </a:p>
        </p:txBody>
      </p:sp>
      <p:pic>
        <p:nvPicPr>
          <p:cNvPr id="5" name="Picture 4" descr="A screenshot of a cell phone&#10;&#10;Description automatically generated">
            <a:extLst>
              <a:ext uri="{FF2B5EF4-FFF2-40B4-BE49-F238E27FC236}">
                <a16:creationId xmlns:a16="http://schemas.microsoft.com/office/drawing/2014/main" id="{ABC035CD-8B04-2145-AB7F-92F663C516BF}"/>
              </a:ext>
            </a:extLst>
          </p:cNvPr>
          <p:cNvPicPr>
            <a:picLocks noChangeAspect="1"/>
          </p:cNvPicPr>
          <p:nvPr/>
        </p:nvPicPr>
        <p:blipFill>
          <a:blip r:embed="rId3"/>
          <a:stretch>
            <a:fillRect/>
          </a:stretch>
        </p:blipFill>
        <p:spPr>
          <a:xfrm>
            <a:off x="8063968" y="1918741"/>
            <a:ext cx="3139890" cy="3856604"/>
          </a:xfrm>
          <a:prstGeom prst="rect">
            <a:avLst/>
          </a:prstGeom>
        </p:spPr>
      </p:pic>
      <p:sp>
        <p:nvSpPr>
          <p:cNvPr id="6" name="Rectangle 5">
            <a:extLst>
              <a:ext uri="{FF2B5EF4-FFF2-40B4-BE49-F238E27FC236}">
                <a16:creationId xmlns:a16="http://schemas.microsoft.com/office/drawing/2014/main" id="{3495540A-983D-954A-9AB1-F9B04B1EC6F5}"/>
              </a:ext>
            </a:extLst>
          </p:cNvPr>
          <p:cNvSpPr/>
          <p:nvPr/>
        </p:nvSpPr>
        <p:spPr>
          <a:xfrm>
            <a:off x="8602064" y="6559764"/>
            <a:ext cx="3562663" cy="246221"/>
          </a:xfrm>
          <a:prstGeom prst="rect">
            <a:avLst/>
          </a:prstGeom>
        </p:spPr>
        <p:txBody>
          <a:bodyPr wrap="square">
            <a:spAutoFit/>
          </a:bodyPr>
          <a:lstStyle/>
          <a:p>
            <a:r>
              <a:rPr lang="en-US" sz="1000" dirty="0">
                <a:solidFill>
                  <a:schemeClr val="bg1">
                    <a:lumMod val="50000"/>
                  </a:schemeClr>
                </a:solidFill>
              </a:rPr>
              <a:t>Sources: https://</a:t>
            </a:r>
            <a:r>
              <a:rPr lang="en-US" sz="1000" dirty="0" err="1">
                <a:solidFill>
                  <a:schemeClr val="bg1">
                    <a:lumMod val="50000"/>
                  </a:schemeClr>
                </a:solidFill>
              </a:rPr>
              <a:t>www.energy.gov</a:t>
            </a:r>
            <a:r>
              <a:rPr lang="en-US" sz="1000" dirty="0">
                <a:solidFill>
                  <a:schemeClr val="bg1">
                    <a:lumMod val="50000"/>
                  </a:schemeClr>
                </a:solidFill>
              </a:rPr>
              <a:t>/</a:t>
            </a:r>
            <a:r>
              <a:rPr lang="en-US" sz="1000" dirty="0" err="1">
                <a:solidFill>
                  <a:schemeClr val="bg1">
                    <a:lumMod val="50000"/>
                  </a:schemeClr>
                </a:solidFill>
              </a:rPr>
              <a:t>eere</a:t>
            </a:r>
            <a:r>
              <a:rPr lang="en-US" sz="1000" dirty="0">
                <a:solidFill>
                  <a:schemeClr val="bg1">
                    <a:lumMod val="50000"/>
                  </a:schemeClr>
                </a:solidFill>
              </a:rPr>
              <a:t>/</a:t>
            </a:r>
            <a:r>
              <a:rPr lang="en-US" sz="1000" dirty="0" err="1">
                <a:solidFill>
                  <a:schemeClr val="bg1">
                    <a:lumMod val="50000"/>
                  </a:schemeClr>
                </a:solidFill>
              </a:rPr>
              <a:t>fuelcells</a:t>
            </a:r>
            <a:r>
              <a:rPr lang="en-US" sz="1000" dirty="0">
                <a:solidFill>
                  <a:schemeClr val="bg1">
                    <a:lumMod val="50000"/>
                  </a:schemeClr>
                </a:solidFill>
              </a:rPr>
              <a:t>/types-fuel-cells</a:t>
            </a:r>
          </a:p>
        </p:txBody>
      </p:sp>
    </p:spTree>
    <p:extLst>
      <p:ext uri="{BB962C8B-B14F-4D97-AF65-F5344CB8AC3E}">
        <p14:creationId xmlns:p14="http://schemas.microsoft.com/office/powerpoint/2010/main" val="3129830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 calcmode="lin" valueType="num">
                                      <p:cBhvr additive="base">
                                        <p:cTn id="17"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8547">
                                            <p:txEl>
                                              <p:pRg st="3" end="3"/>
                                            </p:txEl>
                                          </p:spTgt>
                                        </p:tgtEl>
                                        <p:attrNameLst>
                                          <p:attrName>style.visibility</p:attrName>
                                        </p:attrNameLst>
                                      </p:cBhvr>
                                      <p:to>
                                        <p:strVal val="visible"/>
                                      </p:to>
                                    </p:set>
                                    <p:anim calcmode="lin" valueType="num">
                                      <p:cBhvr additive="base">
                                        <p:cTn id="23"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8547">
                                            <p:txEl>
                                              <p:pRg st="4" end="4"/>
                                            </p:txEl>
                                          </p:spTgt>
                                        </p:tgtEl>
                                        <p:attrNameLst>
                                          <p:attrName>style.visibility</p:attrName>
                                        </p:attrNameLst>
                                      </p:cBhvr>
                                      <p:to>
                                        <p:strVal val="visible"/>
                                      </p:to>
                                    </p:set>
                                    <p:anim calcmode="lin" valueType="num">
                                      <p:cBhvr additive="base">
                                        <p:cTn id="29"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85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8547">
                                            <p:txEl>
                                              <p:pRg st="5" end="5"/>
                                            </p:txEl>
                                          </p:spTgt>
                                        </p:tgtEl>
                                        <p:attrNameLst>
                                          <p:attrName>style.visibility</p:attrName>
                                        </p:attrNameLst>
                                      </p:cBhvr>
                                      <p:to>
                                        <p:strVal val="visible"/>
                                      </p:to>
                                    </p:set>
                                    <p:anim calcmode="lin" valueType="num">
                                      <p:cBhvr additive="base">
                                        <p:cTn id="35" dur="500" fill="hold"/>
                                        <p:tgtEl>
                                          <p:spTgt spid="1085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85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0A5CAEA-53AE-E94B-A413-0763B9C13081}"/>
              </a:ext>
            </a:extLst>
          </p:cNvPr>
          <p:cNvSpPr>
            <a:spLocks noGrp="1" noChangeArrowheads="1"/>
          </p:cNvSpPr>
          <p:nvPr>
            <p:ph type="title"/>
          </p:nvPr>
        </p:nvSpPr>
        <p:spPr/>
        <p:txBody>
          <a:bodyPr>
            <a:normAutofit/>
          </a:bodyPr>
          <a:lstStyle/>
          <a:p>
            <a:pPr eaLnBrk="1" hangingPunct="1"/>
            <a:r>
              <a:rPr lang="en-US" altLang="en-US" sz="4000" dirty="0">
                <a:latin typeface="+mn-lt"/>
              </a:rPr>
              <a:t>Fuel cells</a:t>
            </a:r>
          </a:p>
        </p:txBody>
      </p:sp>
      <p:sp>
        <p:nvSpPr>
          <p:cNvPr id="43010" name="Rectangle 3">
            <a:extLst>
              <a:ext uri="{FF2B5EF4-FFF2-40B4-BE49-F238E27FC236}">
                <a16:creationId xmlns:a16="http://schemas.microsoft.com/office/drawing/2014/main" id="{A74AAC8D-5B3F-034F-9E65-082010ABBB78}"/>
              </a:ext>
            </a:extLst>
          </p:cNvPr>
          <p:cNvSpPr>
            <a:spLocks noGrp="1" noChangeArrowheads="1"/>
          </p:cNvSpPr>
          <p:nvPr>
            <p:ph type="body" idx="1"/>
          </p:nvPr>
        </p:nvSpPr>
        <p:spPr>
          <a:xfrm>
            <a:off x="838200" y="1555261"/>
            <a:ext cx="10515600" cy="4560727"/>
          </a:xfrm>
        </p:spPr>
        <p:txBody>
          <a:bodyPr>
            <a:normAutofit/>
          </a:bodyPr>
          <a:lstStyle/>
          <a:p>
            <a:pPr eaLnBrk="1" hangingPunct="1"/>
            <a:r>
              <a:rPr lang="en-US" altLang="en-US" sz="2200" dirty="0"/>
              <a:t>Fuel cells – benefits:</a:t>
            </a:r>
          </a:p>
          <a:p>
            <a:pPr lvl="1" eaLnBrk="1" hangingPunct="1"/>
            <a:r>
              <a:rPr lang="en-US" altLang="en-US" sz="2200" dirty="0"/>
              <a:t>Overall efficiency is higher than conventional heat engines (up to 80%, practically ~40%)</a:t>
            </a:r>
          </a:p>
          <a:p>
            <a:pPr lvl="1" eaLnBrk="1" hangingPunct="1"/>
            <a:r>
              <a:rPr lang="en-US" altLang="en-US" sz="2200" dirty="0"/>
              <a:t>Local pollution is minimized</a:t>
            </a:r>
          </a:p>
          <a:p>
            <a:pPr lvl="1" eaLnBrk="1" hangingPunct="1"/>
            <a:r>
              <a:rPr lang="en-US" altLang="en-US" sz="2200" dirty="0"/>
              <a:t>Possibility of obtaining fuel from renewable resource</a:t>
            </a:r>
          </a:p>
          <a:p>
            <a:pPr lvl="1" eaLnBrk="1" hangingPunct="1"/>
            <a:r>
              <a:rPr lang="en-US" altLang="en-US" sz="2200" dirty="0"/>
              <a:t>Reliable in that they have no moving parts</a:t>
            </a:r>
          </a:p>
          <a:p>
            <a:pPr eaLnBrk="1" hangingPunct="1"/>
            <a:r>
              <a:rPr lang="en-US" altLang="en-US" sz="2200" dirty="0"/>
              <a:t>Fuel cells – problems:</a:t>
            </a:r>
          </a:p>
          <a:p>
            <a:pPr lvl="1" eaLnBrk="1" hangingPunct="1"/>
            <a:r>
              <a:rPr lang="en-US" altLang="en-US" sz="2200" dirty="0"/>
              <a:t>Source of hydrogen</a:t>
            </a:r>
          </a:p>
          <a:p>
            <a:pPr lvl="2" eaLnBrk="1" hangingPunct="1"/>
            <a:r>
              <a:rPr lang="en-US" altLang="en-US" sz="2200" dirty="0" err="1"/>
              <a:t>Powerball</a:t>
            </a:r>
            <a:r>
              <a:rPr lang="en-US" altLang="en-US" sz="2200" baseline="30000" dirty="0" err="1"/>
              <a:t>TM</a:t>
            </a:r>
            <a:r>
              <a:rPr lang="en-US" altLang="en-US" sz="2200" dirty="0"/>
              <a:t> – sodium hydride pellets coated w/ polyethene</a:t>
            </a:r>
          </a:p>
          <a:p>
            <a:pPr lvl="1" eaLnBrk="1" hangingPunct="1"/>
            <a:r>
              <a:rPr lang="en-US" altLang="en-US" sz="2200" dirty="0"/>
              <a:t>Hydrogen needs to be produced</a:t>
            </a:r>
          </a:p>
          <a:p>
            <a:pPr lvl="2" eaLnBrk="1" hangingPunct="1"/>
            <a:r>
              <a:rPr lang="en-US" altLang="en-US" sz="2200" dirty="0"/>
              <a:t>Steam reforming of methanol, natural gas or petroleum</a:t>
            </a:r>
          </a:p>
          <a:p>
            <a:pPr lvl="1" eaLnBrk="1" hangingPunct="1"/>
            <a:r>
              <a:rPr lang="en-US" altLang="en-US" sz="2200" dirty="0"/>
              <a:t>CO is toxic to the fuel cell catalyst</a:t>
            </a:r>
          </a:p>
          <a:p>
            <a:pPr lvl="1" eaLnBrk="1" hangingPunct="1"/>
            <a:endParaRPr lang="en-US" altLang="en-US" sz="1800" dirty="0"/>
          </a:p>
        </p:txBody>
      </p:sp>
    </p:spTree>
    <p:extLst>
      <p:ext uri="{BB962C8B-B14F-4D97-AF65-F5344CB8AC3E}">
        <p14:creationId xmlns:p14="http://schemas.microsoft.com/office/powerpoint/2010/main" val="251017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B2FEFA48-648F-E540-A837-B7E2CE809F86}"/>
              </a:ext>
            </a:extLst>
          </p:cNvPr>
          <p:cNvSpPr>
            <a:spLocks noGrp="1" noChangeArrowheads="1"/>
          </p:cNvSpPr>
          <p:nvPr>
            <p:ph type="title"/>
          </p:nvPr>
        </p:nvSpPr>
        <p:spPr/>
        <p:txBody>
          <a:bodyPr>
            <a:normAutofit/>
          </a:bodyPr>
          <a:lstStyle/>
          <a:p>
            <a:pPr eaLnBrk="1" hangingPunct="1"/>
            <a:r>
              <a:rPr lang="en-US" altLang="en-US" sz="4000" dirty="0">
                <a:latin typeface="+mn-lt"/>
              </a:rPr>
              <a:t>Types of fuel cells</a:t>
            </a:r>
          </a:p>
        </p:txBody>
      </p:sp>
      <p:sp>
        <p:nvSpPr>
          <p:cNvPr id="45058" name="Rectangle 3">
            <a:extLst>
              <a:ext uri="{FF2B5EF4-FFF2-40B4-BE49-F238E27FC236}">
                <a16:creationId xmlns:a16="http://schemas.microsoft.com/office/drawing/2014/main" id="{2CEEE96A-F80D-CE4D-8FFB-0DB3E1B76740}"/>
              </a:ext>
            </a:extLst>
          </p:cNvPr>
          <p:cNvSpPr>
            <a:spLocks noGrp="1" noChangeArrowheads="1"/>
          </p:cNvSpPr>
          <p:nvPr>
            <p:ph type="body" idx="1"/>
          </p:nvPr>
        </p:nvSpPr>
        <p:spPr>
          <a:xfrm>
            <a:off x="1035571" y="1544134"/>
            <a:ext cx="5257800" cy="5162188"/>
          </a:xfrm>
        </p:spPr>
        <p:txBody>
          <a:bodyPr>
            <a:noAutofit/>
          </a:bodyPr>
          <a:lstStyle/>
          <a:p>
            <a:pPr eaLnBrk="1" hangingPunct="1">
              <a:lnSpc>
                <a:spcPct val="90000"/>
              </a:lnSpc>
            </a:pPr>
            <a:r>
              <a:rPr lang="en-US" altLang="en-US" sz="1800" dirty="0"/>
              <a:t>Phosphoric Acid Fuel Cell</a:t>
            </a:r>
          </a:p>
          <a:p>
            <a:pPr lvl="1" eaLnBrk="1" hangingPunct="1">
              <a:lnSpc>
                <a:spcPct val="90000"/>
              </a:lnSpc>
            </a:pPr>
            <a:r>
              <a:rPr lang="en-US" altLang="en-US" sz="1800" dirty="0"/>
              <a:t>most established and used in some power generating projects</a:t>
            </a:r>
          </a:p>
          <a:p>
            <a:pPr lvl="1" eaLnBrk="1" hangingPunct="1">
              <a:lnSpc>
                <a:spcPct val="90000"/>
              </a:lnSpc>
            </a:pPr>
            <a:r>
              <a:rPr lang="en-US" altLang="en-US" sz="1800" dirty="0"/>
              <a:t>utilizes 100% phosphoric acid</a:t>
            </a:r>
          </a:p>
          <a:p>
            <a:pPr lvl="1" eaLnBrk="1" hangingPunct="1">
              <a:lnSpc>
                <a:spcPct val="90000"/>
              </a:lnSpc>
            </a:pPr>
            <a:r>
              <a:rPr lang="en-US" altLang="en-US" sz="1800" dirty="0"/>
              <a:t>operates at just over 200°C and above atmospheric pressure</a:t>
            </a:r>
          </a:p>
          <a:p>
            <a:pPr lvl="1" eaLnBrk="1" hangingPunct="1">
              <a:lnSpc>
                <a:spcPct val="90000"/>
              </a:lnSpc>
            </a:pPr>
            <a:r>
              <a:rPr lang="en-US" altLang="en-US" sz="1800" dirty="0"/>
              <a:t>efficiencies are just over 40%</a:t>
            </a:r>
          </a:p>
          <a:p>
            <a:pPr eaLnBrk="1" hangingPunct="1">
              <a:lnSpc>
                <a:spcPct val="90000"/>
              </a:lnSpc>
            </a:pPr>
            <a:r>
              <a:rPr lang="en-US" altLang="en-US" sz="1800" dirty="0"/>
              <a:t>Solid Oxide Fuel Cell</a:t>
            </a:r>
          </a:p>
          <a:p>
            <a:pPr lvl="1" eaLnBrk="1" hangingPunct="1">
              <a:lnSpc>
                <a:spcPct val="90000"/>
              </a:lnSpc>
            </a:pPr>
            <a:r>
              <a:rPr lang="en-US" altLang="en-US" sz="1800" dirty="0"/>
              <a:t>operates at the highest temps of all current fuel cell types (1000°C)</a:t>
            </a:r>
          </a:p>
          <a:p>
            <a:pPr eaLnBrk="1" hangingPunct="1">
              <a:lnSpc>
                <a:spcPct val="90000"/>
              </a:lnSpc>
            </a:pPr>
            <a:r>
              <a:rPr lang="en-US" altLang="en-US" sz="1800" dirty="0"/>
              <a:t>Proton Exchange Membrane(PEM) Fuel Cells</a:t>
            </a:r>
          </a:p>
          <a:p>
            <a:pPr lvl="1" eaLnBrk="1" hangingPunct="1">
              <a:lnSpc>
                <a:spcPct val="90000"/>
              </a:lnSpc>
            </a:pPr>
            <a:r>
              <a:rPr lang="en-US" altLang="en-US" sz="1800" dirty="0"/>
              <a:t>polymer electrolyte, low operating temperatures (80°C)</a:t>
            </a:r>
          </a:p>
          <a:p>
            <a:pPr lvl="1" eaLnBrk="1" hangingPunct="1">
              <a:lnSpc>
                <a:spcPct val="90000"/>
              </a:lnSpc>
            </a:pPr>
            <a:r>
              <a:rPr lang="en-US" altLang="en-US" sz="1800" dirty="0" err="1"/>
              <a:t>perfluorinated</a:t>
            </a:r>
            <a:r>
              <a:rPr lang="en-US" altLang="en-US" sz="1800" dirty="0"/>
              <a:t> </a:t>
            </a:r>
            <a:r>
              <a:rPr lang="en-US" altLang="en-US" sz="1800" dirty="0" err="1"/>
              <a:t>sulphonic</a:t>
            </a:r>
            <a:r>
              <a:rPr lang="en-US" altLang="en-US" sz="1800" dirty="0"/>
              <a:t> acid polymers</a:t>
            </a:r>
          </a:p>
          <a:p>
            <a:pPr lvl="1" eaLnBrk="1" hangingPunct="1">
              <a:lnSpc>
                <a:spcPct val="90000"/>
              </a:lnSpc>
            </a:pPr>
            <a:r>
              <a:rPr lang="en-US" altLang="en-US" sz="1800" dirty="0"/>
              <a:t>problems: cost, dehydration of polymers, catalyst poisoning</a:t>
            </a:r>
          </a:p>
        </p:txBody>
      </p:sp>
      <p:sp>
        <p:nvSpPr>
          <p:cNvPr id="2" name="Rectangle 1">
            <a:extLst>
              <a:ext uri="{FF2B5EF4-FFF2-40B4-BE49-F238E27FC236}">
                <a16:creationId xmlns:a16="http://schemas.microsoft.com/office/drawing/2014/main" id="{CF0FDE55-C3CB-9541-86A4-4120901FE4CD}"/>
              </a:ext>
            </a:extLst>
          </p:cNvPr>
          <p:cNvSpPr/>
          <p:nvPr/>
        </p:nvSpPr>
        <p:spPr>
          <a:xfrm>
            <a:off x="6400799" y="1544134"/>
            <a:ext cx="4590738" cy="2834622"/>
          </a:xfrm>
          <a:prstGeom prst="rect">
            <a:avLst/>
          </a:prstGeom>
        </p:spPr>
        <p:txBody>
          <a:bodyPr wrap="square">
            <a:spAutoFit/>
          </a:bodyPr>
          <a:lstStyle/>
          <a:p>
            <a:pPr marL="285750" indent="-285750">
              <a:lnSpc>
                <a:spcPct val="90000"/>
              </a:lnSpc>
              <a:buFont typeface="Arial" panose="020B0604020202020204" pitchFamily="34" charset="0"/>
              <a:buChar char="•"/>
            </a:pPr>
            <a:r>
              <a:rPr lang="en-US" altLang="en-US" dirty="0"/>
              <a:t>Molten Carbonate Fuel Cells</a:t>
            </a:r>
          </a:p>
          <a:p>
            <a:pPr lvl="1">
              <a:lnSpc>
                <a:spcPct val="90000"/>
              </a:lnSpc>
            </a:pPr>
            <a:r>
              <a:rPr lang="en-US" altLang="en-US" dirty="0"/>
              <a:t>lithium and potassium carbonates – operate ~650°C</a:t>
            </a:r>
          </a:p>
          <a:p>
            <a:pPr lvl="1">
              <a:lnSpc>
                <a:spcPct val="90000"/>
              </a:lnSpc>
            </a:pPr>
            <a:r>
              <a:rPr lang="en-US" altLang="en-US" dirty="0"/>
              <a:t>favored for commercial power production</a:t>
            </a:r>
          </a:p>
          <a:p>
            <a:pPr lvl="1">
              <a:lnSpc>
                <a:spcPct val="90000"/>
              </a:lnSpc>
            </a:pPr>
            <a:r>
              <a:rPr lang="en-US" altLang="en-US" dirty="0"/>
              <a:t>55% efficient (with potential of over 80%)</a:t>
            </a:r>
          </a:p>
          <a:p>
            <a:pPr marL="285750" indent="-285750">
              <a:lnSpc>
                <a:spcPct val="90000"/>
              </a:lnSpc>
              <a:buFont typeface="Arial" panose="020B0604020202020204" pitchFamily="34" charset="0"/>
              <a:buChar char="•"/>
            </a:pPr>
            <a:r>
              <a:rPr lang="en-US" altLang="en-US" dirty="0"/>
              <a:t>Alkaline Fuel Cells</a:t>
            </a:r>
          </a:p>
          <a:p>
            <a:pPr lvl="1">
              <a:lnSpc>
                <a:spcPct val="90000"/>
              </a:lnSpc>
            </a:pPr>
            <a:r>
              <a:rPr lang="en-US" altLang="en-US" dirty="0"/>
              <a:t>Used in space and military applications due to high efficiency (~70%)</a:t>
            </a:r>
          </a:p>
          <a:p>
            <a:pPr lvl="1">
              <a:lnSpc>
                <a:spcPct val="90000"/>
              </a:lnSpc>
            </a:pPr>
            <a:r>
              <a:rPr lang="en-US" altLang="en-US" dirty="0"/>
              <a:t>Problem: sensitive to CO</a:t>
            </a:r>
            <a:r>
              <a:rPr lang="en-US" altLang="en-US" baseline="-25000" dirty="0"/>
              <a:t>2</a:t>
            </a:r>
            <a:r>
              <a:rPr lang="en-US" altLang="en-US" dirty="0"/>
              <a:t>, which reacts with electrolyte to form potassium carbonate (need highly pure oxygen)</a:t>
            </a:r>
          </a:p>
        </p:txBody>
      </p:sp>
    </p:spTree>
    <p:extLst>
      <p:ext uri="{BB962C8B-B14F-4D97-AF65-F5344CB8AC3E}">
        <p14:creationId xmlns:p14="http://schemas.microsoft.com/office/powerpoint/2010/main" val="1647521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3690-FBE1-8145-8439-4093ED0EE9FB}"/>
              </a:ext>
            </a:extLst>
          </p:cNvPr>
          <p:cNvSpPr>
            <a:spLocks noGrp="1"/>
          </p:cNvSpPr>
          <p:nvPr>
            <p:ph type="title"/>
          </p:nvPr>
        </p:nvSpPr>
        <p:spPr/>
        <p:txBody>
          <a:bodyPr>
            <a:normAutofit/>
          </a:bodyPr>
          <a:lstStyle/>
          <a:p>
            <a:r>
              <a:rPr lang="en-US" sz="4000" dirty="0">
                <a:latin typeface="+mn-lt"/>
              </a:rPr>
              <a:t>Type of fuels cells</a:t>
            </a:r>
          </a:p>
        </p:txBody>
      </p:sp>
      <p:pic>
        <p:nvPicPr>
          <p:cNvPr id="5" name="Picture 4" descr="A screenshot of a cell phone&#10;&#10;Description automatically generated">
            <a:extLst>
              <a:ext uri="{FF2B5EF4-FFF2-40B4-BE49-F238E27FC236}">
                <a16:creationId xmlns:a16="http://schemas.microsoft.com/office/drawing/2014/main" id="{A1C2DCDE-69C4-9D4E-B482-696DF67EA17F}"/>
              </a:ext>
            </a:extLst>
          </p:cNvPr>
          <p:cNvPicPr>
            <a:picLocks noChangeAspect="1"/>
          </p:cNvPicPr>
          <p:nvPr/>
        </p:nvPicPr>
        <p:blipFill>
          <a:blip r:embed="rId3"/>
          <a:stretch>
            <a:fillRect/>
          </a:stretch>
        </p:blipFill>
        <p:spPr>
          <a:xfrm>
            <a:off x="1152994" y="1500688"/>
            <a:ext cx="1957728" cy="270978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D64ED75-5DE6-D149-A0DD-B551356FC655}"/>
              </a:ext>
            </a:extLst>
          </p:cNvPr>
          <p:cNvPicPr>
            <a:picLocks noChangeAspect="1"/>
          </p:cNvPicPr>
          <p:nvPr/>
        </p:nvPicPr>
        <p:blipFill>
          <a:blip r:embed="rId4"/>
          <a:stretch>
            <a:fillRect/>
          </a:stretch>
        </p:blipFill>
        <p:spPr>
          <a:xfrm>
            <a:off x="4807679" y="1498400"/>
            <a:ext cx="2089039" cy="267397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3167CC23-9D19-4E4F-A13D-7BEA4FE2EF83}"/>
              </a:ext>
            </a:extLst>
          </p:cNvPr>
          <p:cNvPicPr>
            <a:picLocks noChangeAspect="1"/>
          </p:cNvPicPr>
          <p:nvPr/>
        </p:nvPicPr>
        <p:blipFill>
          <a:blip r:embed="rId5"/>
          <a:stretch>
            <a:fillRect/>
          </a:stretch>
        </p:blipFill>
        <p:spPr>
          <a:xfrm>
            <a:off x="8602064" y="1486464"/>
            <a:ext cx="1945790" cy="268590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D15A02F2-48AC-2041-AA6D-C93AFBE7BBFE}"/>
              </a:ext>
            </a:extLst>
          </p:cNvPr>
          <p:cNvPicPr>
            <a:picLocks noChangeAspect="1"/>
          </p:cNvPicPr>
          <p:nvPr/>
        </p:nvPicPr>
        <p:blipFill>
          <a:blip r:embed="rId6"/>
          <a:stretch>
            <a:fillRect/>
          </a:stretch>
        </p:blipFill>
        <p:spPr>
          <a:xfrm>
            <a:off x="2846987" y="3699043"/>
            <a:ext cx="2208412" cy="268590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505935C0-C6C7-8948-8D1E-D15AB84B89C3}"/>
              </a:ext>
            </a:extLst>
          </p:cNvPr>
          <p:cNvPicPr>
            <a:picLocks noChangeAspect="1"/>
          </p:cNvPicPr>
          <p:nvPr/>
        </p:nvPicPr>
        <p:blipFill>
          <a:blip r:embed="rId7"/>
          <a:stretch>
            <a:fillRect/>
          </a:stretch>
        </p:blipFill>
        <p:spPr>
          <a:xfrm>
            <a:off x="6651154" y="3699043"/>
            <a:ext cx="2196475" cy="2697844"/>
          </a:xfrm>
          <a:prstGeom prst="rect">
            <a:avLst/>
          </a:prstGeom>
        </p:spPr>
      </p:pic>
      <p:sp>
        <p:nvSpPr>
          <p:cNvPr id="15" name="Rectangle 14">
            <a:extLst>
              <a:ext uri="{FF2B5EF4-FFF2-40B4-BE49-F238E27FC236}">
                <a16:creationId xmlns:a16="http://schemas.microsoft.com/office/drawing/2014/main" id="{0F9A2502-C2E6-7648-8AD5-06E16C3B3A33}"/>
              </a:ext>
            </a:extLst>
          </p:cNvPr>
          <p:cNvSpPr/>
          <p:nvPr/>
        </p:nvSpPr>
        <p:spPr>
          <a:xfrm>
            <a:off x="8602064" y="6559764"/>
            <a:ext cx="3562663" cy="246221"/>
          </a:xfrm>
          <a:prstGeom prst="rect">
            <a:avLst/>
          </a:prstGeom>
        </p:spPr>
        <p:txBody>
          <a:bodyPr wrap="square">
            <a:spAutoFit/>
          </a:bodyPr>
          <a:lstStyle/>
          <a:p>
            <a:r>
              <a:rPr lang="en-US" sz="1000" dirty="0">
                <a:solidFill>
                  <a:schemeClr val="bg1">
                    <a:lumMod val="50000"/>
                  </a:schemeClr>
                </a:solidFill>
              </a:rPr>
              <a:t>Sources: https://</a:t>
            </a:r>
            <a:r>
              <a:rPr lang="en-US" sz="1000" dirty="0" err="1">
                <a:solidFill>
                  <a:schemeClr val="bg1">
                    <a:lumMod val="50000"/>
                  </a:schemeClr>
                </a:solidFill>
              </a:rPr>
              <a:t>www.energy.gov</a:t>
            </a:r>
            <a:r>
              <a:rPr lang="en-US" sz="1000" dirty="0">
                <a:solidFill>
                  <a:schemeClr val="bg1">
                    <a:lumMod val="50000"/>
                  </a:schemeClr>
                </a:solidFill>
              </a:rPr>
              <a:t>/</a:t>
            </a:r>
            <a:r>
              <a:rPr lang="en-US" sz="1000" dirty="0" err="1">
                <a:solidFill>
                  <a:schemeClr val="bg1">
                    <a:lumMod val="50000"/>
                  </a:schemeClr>
                </a:solidFill>
              </a:rPr>
              <a:t>eere</a:t>
            </a:r>
            <a:r>
              <a:rPr lang="en-US" sz="1000" dirty="0">
                <a:solidFill>
                  <a:schemeClr val="bg1">
                    <a:lumMod val="50000"/>
                  </a:schemeClr>
                </a:solidFill>
              </a:rPr>
              <a:t>/</a:t>
            </a:r>
            <a:r>
              <a:rPr lang="en-US" sz="1000" dirty="0" err="1">
                <a:solidFill>
                  <a:schemeClr val="bg1">
                    <a:lumMod val="50000"/>
                  </a:schemeClr>
                </a:solidFill>
              </a:rPr>
              <a:t>fuelcells</a:t>
            </a:r>
            <a:r>
              <a:rPr lang="en-US" sz="1000" dirty="0">
                <a:solidFill>
                  <a:schemeClr val="bg1">
                    <a:lumMod val="50000"/>
                  </a:schemeClr>
                </a:solidFill>
              </a:rPr>
              <a:t>/types-fuel-cells</a:t>
            </a:r>
          </a:p>
        </p:txBody>
      </p:sp>
    </p:spTree>
    <p:extLst>
      <p:ext uri="{BB962C8B-B14F-4D97-AF65-F5344CB8AC3E}">
        <p14:creationId xmlns:p14="http://schemas.microsoft.com/office/powerpoint/2010/main" val="3349495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4485-0D9E-7C4E-9859-40E8295892F8}"/>
              </a:ext>
            </a:extLst>
          </p:cNvPr>
          <p:cNvSpPr>
            <a:spLocks noGrp="1"/>
          </p:cNvSpPr>
          <p:nvPr>
            <p:ph type="title"/>
          </p:nvPr>
        </p:nvSpPr>
        <p:spPr/>
        <p:txBody>
          <a:bodyPr>
            <a:normAutofit/>
          </a:bodyPr>
          <a:lstStyle/>
          <a:p>
            <a:r>
              <a:rPr lang="en-US" sz="4000" dirty="0">
                <a:latin typeface="+mn-lt"/>
              </a:rPr>
              <a:t>Type of fuel cells</a:t>
            </a:r>
          </a:p>
        </p:txBody>
      </p:sp>
      <p:pic>
        <p:nvPicPr>
          <p:cNvPr id="5" name="Picture 4" descr="A screenshot of a cell phone&#10;&#10;Description automatically generated">
            <a:extLst>
              <a:ext uri="{FF2B5EF4-FFF2-40B4-BE49-F238E27FC236}">
                <a16:creationId xmlns:a16="http://schemas.microsoft.com/office/drawing/2014/main" id="{B34BEFF6-DE62-044E-9FDB-E3D9B80BE250}"/>
              </a:ext>
            </a:extLst>
          </p:cNvPr>
          <p:cNvPicPr>
            <a:picLocks noChangeAspect="1"/>
          </p:cNvPicPr>
          <p:nvPr/>
        </p:nvPicPr>
        <p:blipFill>
          <a:blip r:embed="rId3">
            <a:grayscl/>
          </a:blip>
          <a:stretch>
            <a:fillRect/>
          </a:stretch>
        </p:blipFill>
        <p:spPr>
          <a:xfrm>
            <a:off x="1902532" y="2516626"/>
            <a:ext cx="8386936" cy="2694170"/>
          </a:xfrm>
          <a:prstGeom prst="rect">
            <a:avLst/>
          </a:prstGeom>
        </p:spPr>
      </p:pic>
      <p:sp>
        <p:nvSpPr>
          <p:cNvPr id="6" name="TextBox 5">
            <a:extLst>
              <a:ext uri="{FF2B5EF4-FFF2-40B4-BE49-F238E27FC236}">
                <a16:creationId xmlns:a16="http://schemas.microsoft.com/office/drawing/2014/main" id="{83723D32-9EBE-1D4E-9227-3DD5FD806961}"/>
              </a:ext>
            </a:extLst>
          </p:cNvPr>
          <p:cNvSpPr txBox="1"/>
          <p:nvPr/>
        </p:nvSpPr>
        <p:spPr>
          <a:xfrm>
            <a:off x="4231932" y="1980011"/>
            <a:ext cx="3728136" cy="461665"/>
          </a:xfrm>
          <a:prstGeom prst="rect">
            <a:avLst/>
          </a:prstGeom>
          <a:noFill/>
        </p:spPr>
        <p:txBody>
          <a:bodyPr wrap="none" rtlCol="0">
            <a:spAutoFit/>
          </a:bodyPr>
          <a:lstStyle/>
          <a:p>
            <a:r>
              <a:rPr lang="en-US" sz="2400" dirty="0"/>
              <a:t>Redox Reactions in fuel Cells</a:t>
            </a:r>
          </a:p>
        </p:txBody>
      </p:sp>
      <p:sp>
        <p:nvSpPr>
          <p:cNvPr id="7" name="Rectangle 6">
            <a:extLst>
              <a:ext uri="{FF2B5EF4-FFF2-40B4-BE49-F238E27FC236}">
                <a16:creationId xmlns:a16="http://schemas.microsoft.com/office/drawing/2014/main" id="{6F3686E3-DFCF-1E4A-91C9-4C9642CE0A5B}"/>
              </a:ext>
            </a:extLst>
          </p:cNvPr>
          <p:cNvSpPr/>
          <p:nvPr/>
        </p:nvSpPr>
        <p:spPr>
          <a:xfrm>
            <a:off x="8384497" y="6514794"/>
            <a:ext cx="3508918" cy="246221"/>
          </a:xfrm>
          <a:prstGeom prst="rect">
            <a:avLst/>
          </a:prstGeom>
        </p:spPr>
        <p:txBody>
          <a:bodyPr wrap="square">
            <a:spAutoFit/>
          </a:bodyPr>
          <a:lstStyle/>
          <a:p>
            <a:r>
              <a:rPr lang="en-US" sz="1000" dirty="0">
                <a:solidFill>
                  <a:schemeClr val="bg1">
                    <a:lumMod val="50000"/>
                  </a:schemeClr>
                </a:solidFill>
              </a:rPr>
              <a:t>Sources: https://</a:t>
            </a:r>
            <a:r>
              <a:rPr lang="en-US" sz="1000" dirty="0" err="1">
                <a:solidFill>
                  <a:schemeClr val="bg1">
                    <a:lumMod val="50000"/>
                  </a:schemeClr>
                </a:solidFill>
              </a:rPr>
              <a:t>www.energy.gov</a:t>
            </a:r>
            <a:r>
              <a:rPr lang="en-US" sz="1000" dirty="0">
                <a:solidFill>
                  <a:schemeClr val="bg1">
                    <a:lumMod val="50000"/>
                  </a:schemeClr>
                </a:solidFill>
              </a:rPr>
              <a:t>/</a:t>
            </a:r>
            <a:r>
              <a:rPr lang="en-US" sz="1000" dirty="0" err="1">
                <a:solidFill>
                  <a:schemeClr val="bg1">
                    <a:lumMod val="50000"/>
                  </a:schemeClr>
                </a:solidFill>
              </a:rPr>
              <a:t>eere</a:t>
            </a:r>
            <a:r>
              <a:rPr lang="en-US" sz="1000" dirty="0">
                <a:solidFill>
                  <a:schemeClr val="bg1">
                    <a:lumMod val="50000"/>
                  </a:schemeClr>
                </a:solidFill>
              </a:rPr>
              <a:t>/</a:t>
            </a:r>
            <a:r>
              <a:rPr lang="en-US" sz="1000" dirty="0" err="1">
                <a:solidFill>
                  <a:schemeClr val="bg1">
                    <a:lumMod val="50000"/>
                  </a:schemeClr>
                </a:solidFill>
              </a:rPr>
              <a:t>fuelcells</a:t>
            </a:r>
            <a:r>
              <a:rPr lang="en-US" sz="1000" dirty="0">
                <a:solidFill>
                  <a:schemeClr val="bg1">
                    <a:lumMod val="50000"/>
                  </a:schemeClr>
                </a:solidFill>
              </a:rPr>
              <a:t>/types-fuel-cells</a:t>
            </a:r>
          </a:p>
        </p:txBody>
      </p:sp>
    </p:spTree>
    <p:extLst>
      <p:ext uri="{BB962C8B-B14F-4D97-AF65-F5344CB8AC3E}">
        <p14:creationId xmlns:p14="http://schemas.microsoft.com/office/powerpoint/2010/main" val="3172451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2A62-4E81-2C4C-AA3C-F94E59B2C8FD}"/>
              </a:ext>
            </a:extLst>
          </p:cNvPr>
          <p:cNvSpPr>
            <a:spLocks noGrp="1"/>
          </p:cNvSpPr>
          <p:nvPr>
            <p:ph type="title"/>
          </p:nvPr>
        </p:nvSpPr>
        <p:spPr/>
        <p:txBody>
          <a:bodyPr>
            <a:normAutofit/>
          </a:bodyPr>
          <a:lstStyle/>
          <a:p>
            <a:r>
              <a:rPr lang="en-US" sz="4000" dirty="0">
                <a:latin typeface="+mn-lt"/>
              </a:rPr>
              <a:t>Comparison of Fuel Cells</a:t>
            </a:r>
          </a:p>
        </p:txBody>
      </p:sp>
      <p:pic>
        <p:nvPicPr>
          <p:cNvPr id="5" name="Picture 4" descr="A screenshot of a cell phone&#10;&#10;Description automatically generated">
            <a:extLst>
              <a:ext uri="{FF2B5EF4-FFF2-40B4-BE49-F238E27FC236}">
                <a16:creationId xmlns:a16="http://schemas.microsoft.com/office/drawing/2014/main" id="{36A76CF9-282A-BD47-A0CE-3999DC0B975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838200" y="1575638"/>
            <a:ext cx="10820400" cy="4568404"/>
          </a:xfrm>
          <a:prstGeom prst="rect">
            <a:avLst/>
          </a:prstGeom>
        </p:spPr>
      </p:pic>
      <p:sp>
        <p:nvSpPr>
          <p:cNvPr id="6" name="Rectangle 5">
            <a:extLst>
              <a:ext uri="{FF2B5EF4-FFF2-40B4-BE49-F238E27FC236}">
                <a16:creationId xmlns:a16="http://schemas.microsoft.com/office/drawing/2014/main" id="{2D20EF0F-7E5D-A047-8AB5-CD2624D8D649}"/>
              </a:ext>
            </a:extLst>
          </p:cNvPr>
          <p:cNvSpPr/>
          <p:nvPr/>
        </p:nvSpPr>
        <p:spPr>
          <a:xfrm>
            <a:off x="8039725" y="6436654"/>
            <a:ext cx="4042347" cy="246221"/>
          </a:xfrm>
          <a:prstGeom prst="rect">
            <a:avLst/>
          </a:prstGeom>
        </p:spPr>
        <p:txBody>
          <a:bodyPr wrap="square">
            <a:spAutoFit/>
          </a:bodyPr>
          <a:lstStyle/>
          <a:p>
            <a:r>
              <a:rPr lang="en-US" sz="1000" dirty="0">
                <a:solidFill>
                  <a:schemeClr val="bg1">
                    <a:lumMod val="50000"/>
                  </a:schemeClr>
                </a:solidFill>
              </a:rPr>
              <a:t>https://</a:t>
            </a:r>
            <a:r>
              <a:rPr lang="en-US" sz="1000" dirty="0" err="1">
                <a:solidFill>
                  <a:schemeClr val="bg1">
                    <a:lumMod val="50000"/>
                  </a:schemeClr>
                </a:solidFill>
              </a:rPr>
              <a:t>www.energy.gov</a:t>
            </a:r>
            <a:r>
              <a:rPr lang="en-US" sz="1000" dirty="0">
                <a:solidFill>
                  <a:schemeClr val="bg1">
                    <a:lumMod val="50000"/>
                  </a:schemeClr>
                </a:solidFill>
              </a:rPr>
              <a:t>/</a:t>
            </a:r>
            <a:r>
              <a:rPr lang="en-US" sz="1000" dirty="0" err="1">
                <a:solidFill>
                  <a:schemeClr val="bg1">
                    <a:lumMod val="50000"/>
                  </a:schemeClr>
                </a:solidFill>
              </a:rPr>
              <a:t>eere</a:t>
            </a:r>
            <a:r>
              <a:rPr lang="en-US" sz="1000" dirty="0">
                <a:solidFill>
                  <a:schemeClr val="bg1">
                    <a:lumMod val="50000"/>
                  </a:schemeClr>
                </a:solidFill>
              </a:rPr>
              <a:t>/</a:t>
            </a:r>
            <a:r>
              <a:rPr lang="en-US" sz="1000" dirty="0" err="1">
                <a:solidFill>
                  <a:schemeClr val="bg1">
                    <a:lumMod val="50000"/>
                  </a:schemeClr>
                </a:solidFill>
              </a:rPr>
              <a:t>fuelcells</a:t>
            </a:r>
            <a:r>
              <a:rPr lang="en-US" sz="1000" dirty="0">
                <a:solidFill>
                  <a:schemeClr val="bg1">
                    <a:lumMod val="50000"/>
                  </a:schemeClr>
                </a:solidFill>
              </a:rPr>
              <a:t>/comparison-fuel-cell-technologies</a:t>
            </a:r>
          </a:p>
        </p:txBody>
      </p:sp>
    </p:spTree>
    <p:extLst>
      <p:ext uri="{BB962C8B-B14F-4D97-AF65-F5344CB8AC3E}">
        <p14:creationId xmlns:p14="http://schemas.microsoft.com/office/powerpoint/2010/main" val="3160082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1610-B60F-324B-B8A3-B46C782957F7}"/>
              </a:ext>
            </a:extLst>
          </p:cNvPr>
          <p:cNvSpPr>
            <a:spLocks noGrp="1"/>
          </p:cNvSpPr>
          <p:nvPr>
            <p:ph type="title"/>
          </p:nvPr>
        </p:nvSpPr>
        <p:spPr/>
        <p:txBody>
          <a:bodyPr>
            <a:normAutofit/>
          </a:bodyPr>
          <a:lstStyle/>
          <a:p>
            <a:r>
              <a:rPr lang="en-US" sz="4000" dirty="0">
                <a:latin typeface="+mn-lt"/>
              </a:rPr>
              <a:t>Current Research Efforts</a:t>
            </a:r>
          </a:p>
        </p:txBody>
      </p:sp>
      <p:sp>
        <p:nvSpPr>
          <p:cNvPr id="3" name="Content Placeholder 2">
            <a:extLst>
              <a:ext uri="{FF2B5EF4-FFF2-40B4-BE49-F238E27FC236}">
                <a16:creationId xmlns:a16="http://schemas.microsoft.com/office/drawing/2014/main" id="{2F52C87D-C0FE-6748-98EA-D7C92D97FC2F}"/>
              </a:ext>
            </a:extLst>
          </p:cNvPr>
          <p:cNvSpPr>
            <a:spLocks noGrp="1"/>
          </p:cNvSpPr>
          <p:nvPr>
            <p:ph idx="1"/>
          </p:nvPr>
        </p:nvSpPr>
        <p:spPr>
          <a:xfrm>
            <a:off x="838200" y="1648918"/>
            <a:ext cx="10515600" cy="4542020"/>
          </a:xfrm>
        </p:spPr>
        <p:txBody>
          <a:bodyPr>
            <a:normAutofit/>
          </a:bodyPr>
          <a:lstStyle/>
          <a:p>
            <a:pPr marL="457200" indent="-457200">
              <a:buFont typeface="+mj-lt"/>
              <a:buAutoNum type="arabicPeriod"/>
            </a:pPr>
            <a:r>
              <a:rPr lang="en-US" sz="2200" b="1" dirty="0"/>
              <a:t>Cost</a:t>
            </a:r>
            <a:r>
              <a:rPr lang="en-US" sz="2200" dirty="0"/>
              <a:t> - Platinum represents one of the largest cost components of a fuel cell. R&amp;D efforts are focusing on approaches that will increase activity and utilization of current platinum group metal (PGM) and PGM-alloy catalysts, as well as non-PGM catalyst approaches for long-term applications.</a:t>
            </a:r>
          </a:p>
          <a:p>
            <a:pPr marL="457200" indent="-457200">
              <a:buFont typeface="+mj-lt"/>
              <a:buAutoNum type="arabicPeriod"/>
            </a:pPr>
            <a:endParaRPr lang="en-US" sz="2400" dirty="0"/>
          </a:p>
          <a:p>
            <a:pPr marL="457200" indent="-457200">
              <a:buFont typeface="+mj-lt"/>
              <a:buAutoNum type="arabicPeriod"/>
            </a:pPr>
            <a:r>
              <a:rPr lang="en-US" sz="2200" b="1" dirty="0"/>
              <a:t>Performance</a:t>
            </a:r>
            <a:r>
              <a:rPr lang="en-US" sz="2200" dirty="0"/>
              <a:t> -To improve fuel cell performance, R&amp;D efforts are focusing on developing ion-exchange membrane electrolytes with enhanced efficiency and durability at reduced cost; improving membrane electrode assemblies (MEAs) through integration of state-of-the-art MEA components; developing transport models and in-situ and ex-situ experiments to provide data for model validation; identifying degradation mechanisms and developing approaches to mitigate their effects; and maintaining core activities on components, sub-systems, and systems specifically tailored for stationary and portable power applications.</a:t>
            </a:r>
          </a:p>
          <a:p>
            <a:pPr marL="457200" indent="-457200">
              <a:buFont typeface="+mj-lt"/>
              <a:buAutoNum type="arabicPeriod"/>
            </a:pPr>
            <a:endParaRPr lang="en-US" sz="2200" dirty="0"/>
          </a:p>
          <a:p>
            <a:pPr marL="457200" indent="-457200">
              <a:buFont typeface="+mj-lt"/>
              <a:buAutoNum type="arabicPeriod"/>
            </a:pPr>
            <a:endParaRPr lang="en-US" sz="2200" dirty="0"/>
          </a:p>
          <a:p>
            <a:pPr marL="514350" indent="-514350">
              <a:buFont typeface="+mj-lt"/>
              <a:buAutoNum type="arabicPeriod"/>
            </a:pPr>
            <a:endParaRPr lang="en-US" dirty="0"/>
          </a:p>
        </p:txBody>
      </p:sp>
    </p:spTree>
    <p:extLst>
      <p:ext uri="{BB962C8B-B14F-4D97-AF65-F5344CB8AC3E}">
        <p14:creationId xmlns:p14="http://schemas.microsoft.com/office/powerpoint/2010/main" val="86497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1610-B60F-324B-B8A3-B46C782957F7}"/>
              </a:ext>
            </a:extLst>
          </p:cNvPr>
          <p:cNvSpPr>
            <a:spLocks noGrp="1"/>
          </p:cNvSpPr>
          <p:nvPr>
            <p:ph type="title"/>
          </p:nvPr>
        </p:nvSpPr>
        <p:spPr/>
        <p:txBody>
          <a:bodyPr>
            <a:normAutofit/>
          </a:bodyPr>
          <a:lstStyle/>
          <a:p>
            <a:r>
              <a:rPr lang="en-US" sz="4000" dirty="0">
                <a:latin typeface="+mn-lt"/>
              </a:rPr>
              <a:t>Current Research Efforts</a:t>
            </a:r>
          </a:p>
        </p:txBody>
      </p:sp>
      <p:sp>
        <p:nvSpPr>
          <p:cNvPr id="3" name="Content Placeholder 2">
            <a:extLst>
              <a:ext uri="{FF2B5EF4-FFF2-40B4-BE49-F238E27FC236}">
                <a16:creationId xmlns:a16="http://schemas.microsoft.com/office/drawing/2014/main" id="{2F52C87D-C0FE-6748-98EA-D7C92D97FC2F}"/>
              </a:ext>
            </a:extLst>
          </p:cNvPr>
          <p:cNvSpPr>
            <a:spLocks noGrp="1"/>
          </p:cNvSpPr>
          <p:nvPr>
            <p:ph idx="1"/>
          </p:nvPr>
        </p:nvSpPr>
        <p:spPr>
          <a:xfrm>
            <a:off x="838200" y="1648918"/>
            <a:ext cx="10515600" cy="4542020"/>
          </a:xfrm>
        </p:spPr>
        <p:txBody>
          <a:bodyPr>
            <a:normAutofit/>
          </a:bodyPr>
          <a:lstStyle/>
          <a:p>
            <a:pPr marL="0" indent="0">
              <a:buNone/>
            </a:pPr>
            <a:r>
              <a:rPr lang="en-US" sz="2200" b="1" dirty="0"/>
              <a:t>3. Durability</a:t>
            </a:r>
            <a:r>
              <a:rPr lang="en-US" sz="2200" dirty="0"/>
              <a:t>—A key performance factor is durability, in terms of a fuel cell system lifetime     that will meet application expectations. Durability targets for fuel cells range from 40,000 hours and 5,000 hours. In the most demanding applications, realistic operating conditions include (1) impurities in the fuel and air, (2) starting and stopping, (3) freezing and thawing, and (4) humidity and load cycles. These result in stresses on the chemical and mechanical stability of the fuel cell system materials and components. R&amp;D focuses on understanding the fuel cell degradation mechanisms and developing materials and strategies that will mitigate them.</a:t>
            </a:r>
          </a:p>
          <a:p>
            <a:pPr marL="457200" indent="-457200">
              <a:buFont typeface="+mj-lt"/>
              <a:buAutoNum type="arabicPeriod"/>
            </a:pPr>
            <a:endParaRPr lang="en-US" sz="2200" dirty="0"/>
          </a:p>
          <a:p>
            <a:pPr marL="457200" indent="-457200">
              <a:buFont typeface="+mj-lt"/>
              <a:buAutoNum type="arabicPeriod"/>
            </a:pPr>
            <a:endParaRPr lang="en-US" sz="2200" dirty="0"/>
          </a:p>
          <a:p>
            <a:pPr marL="514350" indent="-514350">
              <a:buFont typeface="+mj-lt"/>
              <a:buAutoNum type="arabicPeriod"/>
            </a:pPr>
            <a:endParaRPr lang="en-US" dirty="0"/>
          </a:p>
        </p:txBody>
      </p:sp>
    </p:spTree>
    <p:extLst>
      <p:ext uri="{BB962C8B-B14F-4D97-AF65-F5344CB8AC3E}">
        <p14:creationId xmlns:p14="http://schemas.microsoft.com/office/powerpoint/2010/main" val="3240211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9750D26D-78F2-1047-8AE7-88ECB5C9F9AD}"/>
              </a:ext>
            </a:extLst>
          </p:cNvPr>
          <p:cNvSpPr>
            <a:spLocks noGrp="1" noChangeArrowheads="1"/>
          </p:cNvSpPr>
          <p:nvPr>
            <p:ph type="title"/>
          </p:nvPr>
        </p:nvSpPr>
        <p:spPr/>
        <p:txBody>
          <a:bodyPr>
            <a:normAutofit/>
          </a:bodyPr>
          <a:lstStyle/>
          <a:p>
            <a:pPr eaLnBrk="1" hangingPunct="1"/>
            <a:r>
              <a:rPr lang="en-US" altLang="en-US" sz="3600" dirty="0">
                <a:latin typeface="+mn-lt"/>
              </a:rPr>
              <a:t>World Energy Consumption: 19</a:t>
            </a:r>
            <a:r>
              <a:rPr lang="en-US" altLang="en-US" sz="3600" baseline="30000" dirty="0">
                <a:latin typeface="+mn-lt"/>
              </a:rPr>
              <a:t>th</a:t>
            </a:r>
            <a:r>
              <a:rPr lang="en-US" altLang="en-US" sz="3600" dirty="0">
                <a:latin typeface="+mn-lt"/>
              </a:rPr>
              <a:t> – 20</a:t>
            </a:r>
            <a:r>
              <a:rPr lang="en-US" altLang="en-US" sz="3600" baseline="30000" dirty="0">
                <a:latin typeface="+mn-lt"/>
              </a:rPr>
              <a:t>th</a:t>
            </a:r>
            <a:r>
              <a:rPr lang="en-US" altLang="en-US" sz="3600" dirty="0">
                <a:latin typeface="+mn-lt"/>
              </a:rPr>
              <a:t> Century</a:t>
            </a:r>
          </a:p>
        </p:txBody>
      </p:sp>
      <p:sp>
        <p:nvSpPr>
          <p:cNvPr id="8194" name="Rectangle 3">
            <a:extLst>
              <a:ext uri="{FF2B5EF4-FFF2-40B4-BE49-F238E27FC236}">
                <a16:creationId xmlns:a16="http://schemas.microsoft.com/office/drawing/2014/main" id="{A504A6C2-DB67-9248-BB80-DAF551873BCB}"/>
              </a:ext>
            </a:extLst>
          </p:cNvPr>
          <p:cNvSpPr>
            <a:spLocks noChangeArrowheads="1"/>
          </p:cNvSpPr>
          <p:nvPr/>
        </p:nvSpPr>
        <p:spPr bwMode="auto">
          <a:xfrm>
            <a:off x="1827918" y="2235506"/>
            <a:ext cx="7409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Coal</a:t>
            </a:r>
          </a:p>
        </p:txBody>
      </p:sp>
      <p:sp>
        <p:nvSpPr>
          <p:cNvPr id="8195" name="Rectangle 4">
            <a:extLst>
              <a:ext uri="{FF2B5EF4-FFF2-40B4-BE49-F238E27FC236}">
                <a16:creationId xmlns:a16="http://schemas.microsoft.com/office/drawing/2014/main" id="{43CC612B-B3C3-3F47-8463-A3F46EB57D31}"/>
              </a:ext>
            </a:extLst>
          </p:cNvPr>
          <p:cNvSpPr>
            <a:spLocks noChangeArrowheads="1"/>
          </p:cNvSpPr>
          <p:nvPr/>
        </p:nvSpPr>
        <p:spPr bwMode="auto">
          <a:xfrm>
            <a:off x="9575367" y="2235506"/>
            <a:ext cx="5437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Oil</a:t>
            </a:r>
          </a:p>
        </p:txBody>
      </p:sp>
      <p:sp>
        <p:nvSpPr>
          <p:cNvPr id="8196" name="Rectangle 5">
            <a:extLst>
              <a:ext uri="{FF2B5EF4-FFF2-40B4-BE49-F238E27FC236}">
                <a16:creationId xmlns:a16="http://schemas.microsoft.com/office/drawing/2014/main" id="{D0737230-359D-A148-8688-F9BD85E08010}"/>
              </a:ext>
            </a:extLst>
          </p:cNvPr>
          <p:cNvSpPr>
            <a:spLocks noChangeArrowheads="1"/>
          </p:cNvSpPr>
          <p:nvPr/>
        </p:nvSpPr>
        <p:spPr bwMode="auto">
          <a:xfrm>
            <a:off x="4958170" y="2237478"/>
            <a:ext cx="16786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Natural Gas</a:t>
            </a:r>
          </a:p>
        </p:txBody>
      </p:sp>
      <p:sp>
        <p:nvSpPr>
          <p:cNvPr id="2" name="Rectangle 1">
            <a:extLst>
              <a:ext uri="{FF2B5EF4-FFF2-40B4-BE49-F238E27FC236}">
                <a16:creationId xmlns:a16="http://schemas.microsoft.com/office/drawing/2014/main" id="{9C18FA82-320A-B24A-8022-6C92328385EB}"/>
              </a:ext>
            </a:extLst>
          </p:cNvPr>
          <p:cNvSpPr/>
          <p:nvPr/>
        </p:nvSpPr>
        <p:spPr>
          <a:xfrm>
            <a:off x="7462379" y="6484271"/>
            <a:ext cx="6096000" cy="246221"/>
          </a:xfrm>
          <a:prstGeom prst="rect">
            <a:avLst/>
          </a:prstGeom>
        </p:spPr>
        <p:txBody>
          <a:bodyPr>
            <a:spAutoFit/>
          </a:bodyPr>
          <a:lstStyle/>
          <a:p>
            <a:r>
              <a:rPr lang="en-US" sz="1000" dirty="0">
                <a:solidFill>
                  <a:schemeClr val="bg1">
                    <a:lumMod val="50000"/>
                  </a:schemeClr>
                </a:solidFill>
              </a:rPr>
              <a:t>https://</a:t>
            </a:r>
            <a:r>
              <a:rPr lang="en-US" sz="1000" dirty="0" err="1">
                <a:solidFill>
                  <a:schemeClr val="bg1">
                    <a:lumMod val="50000"/>
                  </a:schemeClr>
                </a:solidFill>
              </a:rPr>
              <a:t>commons.wikimedia.org</a:t>
            </a:r>
            <a:r>
              <a:rPr lang="en-US" sz="1000" dirty="0">
                <a:solidFill>
                  <a:schemeClr val="bg1">
                    <a:lumMod val="50000"/>
                  </a:schemeClr>
                </a:solidFill>
              </a:rPr>
              <a:t>/wiki/File:CSIRO_ScienceImage_10945_Coal.jpg</a:t>
            </a:r>
          </a:p>
        </p:txBody>
      </p:sp>
      <p:pic>
        <p:nvPicPr>
          <p:cNvPr id="3" name="Picture 2">
            <a:extLst>
              <a:ext uri="{FF2B5EF4-FFF2-40B4-BE49-F238E27FC236}">
                <a16:creationId xmlns:a16="http://schemas.microsoft.com/office/drawing/2014/main" id="{D512A5B3-2172-BE44-97EE-88B1AA0B2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741" y="2926268"/>
            <a:ext cx="3301687" cy="2198975"/>
          </a:xfrm>
          <a:prstGeom prst="rect">
            <a:avLst/>
          </a:prstGeom>
          <a:ln w="50800">
            <a:solidFill>
              <a:srgbClr val="002060"/>
            </a:solidFill>
          </a:ln>
        </p:spPr>
      </p:pic>
      <p:sp>
        <p:nvSpPr>
          <p:cNvPr id="4" name="Rectangle 3">
            <a:extLst>
              <a:ext uri="{FF2B5EF4-FFF2-40B4-BE49-F238E27FC236}">
                <a16:creationId xmlns:a16="http://schemas.microsoft.com/office/drawing/2014/main" id="{71C86193-01D5-FB4E-9C56-C6B7D37B462A}"/>
              </a:ext>
            </a:extLst>
          </p:cNvPr>
          <p:cNvSpPr/>
          <p:nvPr/>
        </p:nvSpPr>
        <p:spPr>
          <a:xfrm>
            <a:off x="6250289" y="6207771"/>
            <a:ext cx="3466013" cy="246221"/>
          </a:xfrm>
          <a:prstGeom prst="rect">
            <a:avLst/>
          </a:prstGeom>
        </p:spPr>
        <p:txBody>
          <a:bodyPr wrap="none">
            <a:spAutoFit/>
          </a:bodyPr>
          <a:lstStyle/>
          <a:p>
            <a:r>
              <a:rPr lang="en-US" sz="1000" dirty="0">
                <a:solidFill>
                  <a:schemeClr val="bg1">
                    <a:lumMod val="50000"/>
                  </a:schemeClr>
                </a:solidFill>
              </a:rPr>
              <a:t>https://</a:t>
            </a:r>
            <a:r>
              <a:rPr lang="en-US" sz="1000" dirty="0" err="1">
                <a:solidFill>
                  <a:schemeClr val="bg1">
                    <a:lumMod val="50000"/>
                  </a:schemeClr>
                </a:solidFill>
              </a:rPr>
              <a:t>commons.wikimedia.org</a:t>
            </a:r>
            <a:r>
              <a:rPr lang="en-US" sz="1000" dirty="0">
                <a:solidFill>
                  <a:schemeClr val="bg1">
                    <a:lumMod val="50000"/>
                  </a:schemeClr>
                </a:solidFill>
              </a:rPr>
              <a:t>/wiki/</a:t>
            </a:r>
            <a:r>
              <a:rPr lang="en-US" sz="1000" dirty="0" err="1">
                <a:solidFill>
                  <a:schemeClr val="bg1">
                    <a:lumMod val="50000"/>
                  </a:schemeClr>
                </a:solidFill>
              </a:rPr>
              <a:t>File:LNG_installation.JPG</a:t>
            </a:r>
            <a:endParaRPr lang="en-US" sz="1000" dirty="0">
              <a:solidFill>
                <a:schemeClr val="bg1">
                  <a:lumMod val="50000"/>
                </a:schemeClr>
              </a:solidFill>
            </a:endParaRPr>
          </a:p>
        </p:txBody>
      </p:sp>
      <p:pic>
        <p:nvPicPr>
          <p:cNvPr id="5" name="Picture 4">
            <a:extLst>
              <a:ext uri="{FF2B5EF4-FFF2-40B4-BE49-F238E27FC236}">
                <a16:creationId xmlns:a16="http://schemas.microsoft.com/office/drawing/2014/main" id="{4555E55E-3A0E-E749-A834-AB89FF7400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0567" y="2929975"/>
            <a:ext cx="2971800" cy="2228851"/>
          </a:xfrm>
          <a:prstGeom prst="rect">
            <a:avLst/>
          </a:prstGeom>
          <a:ln w="50800">
            <a:solidFill>
              <a:srgbClr val="002060"/>
            </a:solidFill>
          </a:ln>
        </p:spPr>
      </p:pic>
      <p:pic>
        <p:nvPicPr>
          <p:cNvPr id="6" name="Picture 5">
            <a:extLst>
              <a:ext uri="{FF2B5EF4-FFF2-40B4-BE49-F238E27FC236}">
                <a16:creationId xmlns:a16="http://schemas.microsoft.com/office/drawing/2014/main" id="{0C6BA1C7-9758-0743-9759-24F7325162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3296" y="2928003"/>
            <a:ext cx="3912000" cy="2197240"/>
          </a:xfrm>
          <a:prstGeom prst="rect">
            <a:avLst/>
          </a:prstGeom>
          <a:ln w="50800">
            <a:solidFill>
              <a:srgbClr val="002060"/>
            </a:solidFill>
          </a:ln>
        </p:spPr>
      </p:pic>
      <p:sp>
        <p:nvSpPr>
          <p:cNvPr id="7" name="Rectangle 6">
            <a:extLst>
              <a:ext uri="{FF2B5EF4-FFF2-40B4-BE49-F238E27FC236}">
                <a16:creationId xmlns:a16="http://schemas.microsoft.com/office/drawing/2014/main" id="{17BDE3E5-CE80-AB4D-8EF3-6E0E0BFF04B5}"/>
              </a:ext>
            </a:extLst>
          </p:cNvPr>
          <p:cNvSpPr/>
          <p:nvPr/>
        </p:nvSpPr>
        <p:spPr>
          <a:xfrm>
            <a:off x="9575367" y="6211156"/>
            <a:ext cx="2196435" cy="246221"/>
          </a:xfrm>
          <a:prstGeom prst="rect">
            <a:avLst/>
          </a:prstGeom>
        </p:spPr>
        <p:txBody>
          <a:bodyPr wrap="none">
            <a:spAutoFit/>
          </a:bodyPr>
          <a:lstStyle/>
          <a:p>
            <a:r>
              <a:rPr lang="en-US" sz="1000" dirty="0">
                <a:solidFill>
                  <a:schemeClr val="bg1">
                    <a:lumMod val="50000"/>
                  </a:schemeClr>
                </a:solidFill>
              </a:rPr>
              <a:t>https://</a:t>
            </a:r>
            <a:r>
              <a:rPr lang="en-US" sz="1000" dirty="0" err="1">
                <a:solidFill>
                  <a:schemeClr val="bg1">
                    <a:lumMod val="50000"/>
                  </a:schemeClr>
                </a:solidFill>
              </a:rPr>
              <a:t>pxhere.com</a:t>
            </a:r>
            <a:r>
              <a:rPr lang="en-US" sz="1000" dirty="0">
                <a:solidFill>
                  <a:schemeClr val="bg1">
                    <a:lumMod val="50000"/>
                  </a:schemeClr>
                </a:solidFill>
              </a:rPr>
              <a:t>/</a:t>
            </a:r>
            <a:r>
              <a:rPr lang="en-US" sz="1000" dirty="0" err="1">
                <a:solidFill>
                  <a:schemeClr val="bg1">
                    <a:lumMod val="50000"/>
                  </a:schemeClr>
                </a:solidFill>
              </a:rPr>
              <a:t>en</a:t>
            </a:r>
            <a:r>
              <a:rPr lang="en-US" sz="1000" dirty="0">
                <a:solidFill>
                  <a:schemeClr val="bg1">
                    <a:lumMod val="50000"/>
                  </a:schemeClr>
                </a:solidFill>
              </a:rPr>
              <a:t>/photo/775734</a:t>
            </a:r>
          </a:p>
        </p:txBody>
      </p:sp>
    </p:spTree>
    <p:extLst>
      <p:ext uri="{BB962C8B-B14F-4D97-AF65-F5344CB8AC3E}">
        <p14:creationId xmlns:p14="http://schemas.microsoft.com/office/powerpoint/2010/main" val="1960809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E8E57CBB-AAF1-ED4C-BD52-36C4CCAC3877}"/>
              </a:ext>
            </a:extLst>
          </p:cNvPr>
          <p:cNvSpPr>
            <a:spLocks noGrp="1" noChangeArrowheads="1"/>
          </p:cNvSpPr>
          <p:nvPr>
            <p:ph type="title"/>
          </p:nvPr>
        </p:nvSpPr>
        <p:spPr/>
        <p:txBody>
          <a:bodyPr>
            <a:normAutofit/>
          </a:bodyPr>
          <a:lstStyle/>
          <a:p>
            <a:pPr eaLnBrk="1" hangingPunct="1"/>
            <a:r>
              <a:rPr lang="en-US" altLang="en-US" sz="4000" dirty="0">
                <a:latin typeface="+mn-lt"/>
              </a:rPr>
              <a:t>Other Forms of Renewable Energy</a:t>
            </a:r>
          </a:p>
        </p:txBody>
      </p:sp>
      <p:sp>
        <p:nvSpPr>
          <p:cNvPr id="108547" name="Rectangle 3">
            <a:extLst>
              <a:ext uri="{FF2B5EF4-FFF2-40B4-BE49-F238E27FC236}">
                <a16:creationId xmlns:a16="http://schemas.microsoft.com/office/drawing/2014/main" id="{E4D25467-C8F8-2F44-A092-7C2A36B228F6}"/>
              </a:ext>
            </a:extLst>
          </p:cNvPr>
          <p:cNvSpPr>
            <a:spLocks noGrp="1" noChangeArrowheads="1"/>
          </p:cNvSpPr>
          <p:nvPr>
            <p:ph type="body" idx="1"/>
          </p:nvPr>
        </p:nvSpPr>
        <p:spPr>
          <a:xfrm>
            <a:off x="988142" y="1661319"/>
            <a:ext cx="10149550" cy="1333668"/>
          </a:xfrm>
        </p:spPr>
        <p:txBody>
          <a:bodyPr>
            <a:normAutofit/>
          </a:bodyPr>
          <a:lstStyle/>
          <a:p>
            <a:pPr marL="0" indent="0" eaLnBrk="1" hangingPunct="1">
              <a:buNone/>
            </a:pPr>
            <a:r>
              <a:rPr lang="en-US" altLang="en-US" sz="2400" u="sng" dirty="0"/>
              <a:t>Wind Power</a:t>
            </a:r>
          </a:p>
        </p:txBody>
      </p:sp>
      <p:pic>
        <p:nvPicPr>
          <p:cNvPr id="2" name="Picture 1">
            <a:extLst>
              <a:ext uri="{FF2B5EF4-FFF2-40B4-BE49-F238E27FC236}">
                <a16:creationId xmlns:a16="http://schemas.microsoft.com/office/drawing/2014/main" id="{CBDE3573-DC0C-8442-B177-08AE43AA6CD8}"/>
              </a:ext>
            </a:extLst>
          </p:cNvPr>
          <p:cNvPicPr>
            <a:picLocks noChangeAspect="1"/>
          </p:cNvPicPr>
          <p:nvPr/>
        </p:nvPicPr>
        <p:blipFill>
          <a:blip r:embed="rId3"/>
          <a:stretch>
            <a:fillRect/>
          </a:stretch>
        </p:blipFill>
        <p:spPr>
          <a:xfrm>
            <a:off x="1219954" y="2448644"/>
            <a:ext cx="4775403" cy="3171167"/>
          </a:xfrm>
          <a:prstGeom prst="rect">
            <a:avLst/>
          </a:prstGeom>
          <a:ln w="50800">
            <a:solidFill>
              <a:srgbClr val="002060"/>
            </a:solidFill>
          </a:ln>
        </p:spPr>
      </p:pic>
      <p:sp>
        <p:nvSpPr>
          <p:cNvPr id="3" name="Rectangle 2">
            <a:extLst>
              <a:ext uri="{FF2B5EF4-FFF2-40B4-BE49-F238E27FC236}">
                <a16:creationId xmlns:a16="http://schemas.microsoft.com/office/drawing/2014/main" id="{E7B76C76-B465-5441-B74A-CEFCB7F1F857}"/>
              </a:ext>
            </a:extLst>
          </p:cNvPr>
          <p:cNvSpPr/>
          <p:nvPr/>
        </p:nvSpPr>
        <p:spPr>
          <a:xfrm>
            <a:off x="7275226" y="6559764"/>
            <a:ext cx="6096000" cy="246221"/>
          </a:xfrm>
          <a:prstGeom prst="rect">
            <a:avLst/>
          </a:prstGeom>
        </p:spPr>
        <p:txBody>
          <a:bodyPr>
            <a:spAutoFit/>
          </a:bodyPr>
          <a:lstStyle/>
          <a:p>
            <a:r>
              <a:rPr lang="en-US" sz="1000" dirty="0">
                <a:solidFill>
                  <a:schemeClr val="bg1">
                    <a:lumMod val="50000"/>
                  </a:schemeClr>
                </a:solidFill>
              </a:rPr>
              <a:t>https://</a:t>
            </a:r>
            <a:r>
              <a:rPr lang="en-US" sz="1000" dirty="0" err="1">
                <a:solidFill>
                  <a:schemeClr val="bg1">
                    <a:lumMod val="50000"/>
                  </a:schemeClr>
                </a:solidFill>
              </a:rPr>
              <a:t>commons.wikimedia.org</a:t>
            </a:r>
            <a:r>
              <a:rPr lang="en-US" sz="1000" dirty="0">
                <a:solidFill>
                  <a:schemeClr val="bg1">
                    <a:lumMod val="50000"/>
                  </a:schemeClr>
                </a:solidFill>
              </a:rPr>
              <a:t>/wiki/File:GreenMountainWindFarm_Fluvanna_2004.jpg</a:t>
            </a:r>
          </a:p>
        </p:txBody>
      </p:sp>
      <p:sp>
        <p:nvSpPr>
          <p:cNvPr id="4" name="Rectangle 3">
            <a:extLst>
              <a:ext uri="{FF2B5EF4-FFF2-40B4-BE49-F238E27FC236}">
                <a16:creationId xmlns:a16="http://schemas.microsoft.com/office/drawing/2014/main" id="{63311DCE-A1C2-724A-9696-952291EB3A94}"/>
              </a:ext>
            </a:extLst>
          </p:cNvPr>
          <p:cNvSpPr/>
          <p:nvPr/>
        </p:nvSpPr>
        <p:spPr>
          <a:xfrm>
            <a:off x="7155305" y="6393885"/>
            <a:ext cx="6096000" cy="246221"/>
          </a:xfrm>
          <a:prstGeom prst="rect">
            <a:avLst/>
          </a:prstGeom>
        </p:spPr>
        <p:txBody>
          <a:bodyPr>
            <a:spAutoFit/>
          </a:bodyPr>
          <a:lstStyle/>
          <a:p>
            <a:r>
              <a:rPr lang="en-US" sz="1000" dirty="0">
                <a:solidFill>
                  <a:schemeClr val="bg1">
                    <a:lumMod val="50000"/>
                  </a:schemeClr>
                </a:solidFill>
              </a:rPr>
              <a:t>By David Dixon, CC BY-SA 2.0, https://</a:t>
            </a:r>
            <a:r>
              <a:rPr lang="en-US" sz="1000" dirty="0" err="1">
                <a:solidFill>
                  <a:schemeClr val="bg1">
                    <a:lumMod val="50000"/>
                  </a:schemeClr>
                </a:solidFill>
              </a:rPr>
              <a:t>commons.wikimedia.org</a:t>
            </a:r>
            <a:r>
              <a:rPr lang="en-US" sz="1000" dirty="0">
                <a:solidFill>
                  <a:schemeClr val="bg1">
                    <a:lumMod val="50000"/>
                  </a:schemeClr>
                </a:solidFill>
              </a:rPr>
              <a:t>/w/</a:t>
            </a:r>
            <a:r>
              <a:rPr lang="en-US" sz="1000" dirty="0" err="1">
                <a:solidFill>
                  <a:schemeClr val="bg1">
                    <a:lumMod val="50000"/>
                  </a:schemeClr>
                </a:solidFill>
              </a:rPr>
              <a:t>index.php?curid</a:t>
            </a:r>
            <a:r>
              <a:rPr lang="en-US" sz="1000" dirty="0">
                <a:solidFill>
                  <a:schemeClr val="bg1">
                    <a:lumMod val="50000"/>
                  </a:schemeClr>
                </a:solidFill>
              </a:rPr>
              <a:t>=30857880</a:t>
            </a:r>
          </a:p>
        </p:txBody>
      </p:sp>
      <p:pic>
        <p:nvPicPr>
          <p:cNvPr id="5" name="Picture 4">
            <a:extLst>
              <a:ext uri="{FF2B5EF4-FFF2-40B4-BE49-F238E27FC236}">
                <a16:creationId xmlns:a16="http://schemas.microsoft.com/office/drawing/2014/main" id="{FB3B29D9-2BF0-4544-9674-BC48304925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0675" y="2454753"/>
            <a:ext cx="4228223" cy="3171167"/>
          </a:xfrm>
          <a:prstGeom prst="rect">
            <a:avLst/>
          </a:prstGeom>
          <a:ln w="50800">
            <a:solidFill>
              <a:srgbClr val="002060"/>
            </a:solidFill>
          </a:ln>
        </p:spPr>
      </p:pic>
    </p:spTree>
    <p:extLst>
      <p:ext uri="{BB962C8B-B14F-4D97-AF65-F5344CB8AC3E}">
        <p14:creationId xmlns:p14="http://schemas.microsoft.com/office/powerpoint/2010/main" val="1846277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D88D-3B0B-BE4D-8DFB-0D6792633701}"/>
              </a:ext>
            </a:extLst>
          </p:cNvPr>
          <p:cNvSpPr>
            <a:spLocks noGrp="1"/>
          </p:cNvSpPr>
          <p:nvPr>
            <p:ph type="title"/>
          </p:nvPr>
        </p:nvSpPr>
        <p:spPr/>
        <p:txBody>
          <a:bodyPr>
            <a:normAutofit/>
          </a:bodyPr>
          <a:lstStyle/>
          <a:p>
            <a:r>
              <a:rPr lang="en-US" sz="4000" dirty="0">
                <a:latin typeface="+mn-lt"/>
              </a:rPr>
              <a:t>Wind</a:t>
            </a:r>
            <a:r>
              <a:rPr lang="en-US" sz="3600" dirty="0">
                <a:latin typeface="+mn-lt"/>
              </a:rPr>
              <a:t> Energy</a:t>
            </a:r>
          </a:p>
        </p:txBody>
      </p:sp>
      <p:sp>
        <p:nvSpPr>
          <p:cNvPr id="4" name="Rectangle 2">
            <a:extLst>
              <a:ext uri="{FF2B5EF4-FFF2-40B4-BE49-F238E27FC236}">
                <a16:creationId xmlns:a16="http://schemas.microsoft.com/office/drawing/2014/main" id="{91E33FFB-CFE7-E849-A71D-8F168C1BCEC1}"/>
              </a:ext>
            </a:extLst>
          </p:cNvPr>
          <p:cNvSpPr txBox="1">
            <a:spLocks noChangeArrowheads="1"/>
          </p:cNvSpPr>
          <p:nvPr/>
        </p:nvSpPr>
        <p:spPr>
          <a:xfrm>
            <a:off x="1991793" y="1770361"/>
            <a:ext cx="283503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n-US" altLang="en-US" sz="2400" dirty="0">
                <a:solidFill>
                  <a:schemeClr val="tx1"/>
                </a:solidFill>
                <a:latin typeface="+mn-lt"/>
              </a:rPr>
              <a:t>Advantages</a:t>
            </a:r>
          </a:p>
        </p:txBody>
      </p:sp>
      <p:sp>
        <p:nvSpPr>
          <p:cNvPr id="5" name="Rectangle 3">
            <a:extLst>
              <a:ext uri="{FF2B5EF4-FFF2-40B4-BE49-F238E27FC236}">
                <a16:creationId xmlns:a16="http://schemas.microsoft.com/office/drawing/2014/main" id="{860B099E-0DAD-F046-93F8-8DE8A23A8ADF}"/>
              </a:ext>
            </a:extLst>
          </p:cNvPr>
          <p:cNvSpPr>
            <a:spLocks noGrp="1" noChangeArrowheads="1"/>
          </p:cNvSpPr>
          <p:nvPr>
            <p:ph idx="1"/>
          </p:nvPr>
        </p:nvSpPr>
        <p:spPr>
          <a:xfrm>
            <a:off x="1614075" y="2425964"/>
            <a:ext cx="3992241" cy="3060325"/>
          </a:xfrm>
        </p:spPr>
        <p:txBody>
          <a:bodyPr wrap="square">
            <a:spAutoFit/>
          </a:bodyPr>
          <a:lstStyle/>
          <a:p>
            <a:r>
              <a:rPr lang="en-US" altLang="en-US" sz="2400" dirty="0"/>
              <a:t>Abundant source of energy</a:t>
            </a:r>
          </a:p>
          <a:p>
            <a:r>
              <a:rPr lang="en-US" altLang="en-US" sz="2400" dirty="0"/>
              <a:t>Free source</a:t>
            </a:r>
          </a:p>
          <a:p>
            <a:r>
              <a:rPr lang="en-US" altLang="en-US" sz="2400" dirty="0"/>
              <a:t>No air pollutants and greenhouse gases</a:t>
            </a:r>
          </a:p>
          <a:p>
            <a:r>
              <a:rPr lang="en-US" altLang="en-US" sz="2400" dirty="0"/>
              <a:t>Long term economic value</a:t>
            </a:r>
          </a:p>
          <a:p>
            <a:r>
              <a:rPr lang="en-US" altLang="en-US" sz="2400" dirty="0"/>
              <a:t>Low maintenance</a:t>
            </a:r>
          </a:p>
          <a:p>
            <a:endParaRPr lang="en-US" altLang="en-US" sz="2400" dirty="0"/>
          </a:p>
        </p:txBody>
      </p:sp>
      <p:sp>
        <p:nvSpPr>
          <p:cNvPr id="6" name="Rectangle 2">
            <a:extLst>
              <a:ext uri="{FF2B5EF4-FFF2-40B4-BE49-F238E27FC236}">
                <a16:creationId xmlns:a16="http://schemas.microsoft.com/office/drawing/2014/main" id="{159E037B-D32B-744D-8DE7-EC640526AF77}"/>
              </a:ext>
            </a:extLst>
          </p:cNvPr>
          <p:cNvSpPr txBox="1">
            <a:spLocks noChangeArrowheads="1"/>
          </p:cNvSpPr>
          <p:nvPr/>
        </p:nvSpPr>
        <p:spPr>
          <a:xfrm>
            <a:off x="6322158" y="1770360"/>
            <a:ext cx="357376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dirty="0">
                <a:latin typeface="+mn-lt"/>
              </a:rPr>
              <a:t>Disadvantages</a:t>
            </a:r>
          </a:p>
        </p:txBody>
      </p:sp>
      <p:cxnSp>
        <p:nvCxnSpPr>
          <p:cNvPr id="8" name="Straight Connector 7">
            <a:extLst>
              <a:ext uri="{FF2B5EF4-FFF2-40B4-BE49-F238E27FC236}">
                <a16:creationId xmlns:a16="http://schemas.microsoft.com/office/drawing/2014/main" id="{BA9A2B7E-4F74-1543-9BF7-6B7EB2BED93E}"/>
              </a:ext>
            </a:extLst>
          </p:cNvPr>
          <p:cNvCxnSpPr/>
          <p:nvPr/>
        </p:nvCxnSpPr>
        <p:spPr>
          <a:xfrm>
            <a:off x="1342106" y="228599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41E50C-C628-9C40-8AE2-3FD606DD065E}"/>
              </a:ext>
            </a:extLst>
          </p:cNvPr>
          <p:cNvCxnSpPr>
            <a:cxnSpLocks/>
          </p:cNvCxnSpPr>
          <p:nvPr/>
        </p:nvCxnSpPr>
        <p:spPr>
          <a:xfrm>
            <a:off x="5775162" y="1784551"/>
            <a:ext cx="0" cy="42535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76130397-618C-7541-B800-F932EE692ADE}"/>
              </a:ext>
            </a:extLst>
          </p:cNvPr>
          <p:cNvSpPr txBox="1">
            <a:spLocks noChangeArrowheads="1"/>
          </p:cNvSpPr>
          <p:nvPr/>
        </p:nvSpPr>
        <p:spPr>
          <a:xfrm>
            <a:off x="6096000" y="2425964"/>
            <a:ext cx="3992241" cy="372512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Cost and Technology immaturity</a:t>
            </a:r>
          </a:p>
          <a:p>
            <a:r>
              <a:rPr lang="en-US" altLang="en-US" sz="2400" dirty="0"/>
              <a:t>Aesthetics</a:t>
            </a:r>
          </a:p>
          <a:p>
            <a:r>
              <a:rPr lang="en-US" altLang="en-US" sz="2400" dirty="0"/>
              <a:t>Potential risk to wildlife (flying animals)</a:t>
            </a:r>
          </a:p>
          <a:p>
            <a:r>
              <a:rPr lang="en-US" altLang="en-US" sz="2400" dirty="0"/>
              <a:t>Remoteness of Location</a:t>
            </a:r>
          </a:p>
          <a:p>
            <a:r>
              <a:rPr lang="en-US" altLang="en-US" sz="2400" dirty="0"/>
              <a:t>Noise Pollution</a:t>
            </a:r>
          </a:p>
          <a:p>
            <a:r>
              <a:rPr lang="en-US" altLang="en-US" sz="2400" dirty="0"/>
              <a:t>Safety Concern in open water</a:t>
            </a:r>
          </a:p>
        </p:txBody>
      </p:sp>
    </p:spTree>
    <p:extLst>
      <p:ext uri="{BB962C8B-B14F-4D97-AF65-F5344CB8AC3E}">
        <p14:creationId xmlns:p14="http://schemas.microsoft.com/office/powerpoint/2010/main" val="258506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A7B1-55AC-A047-B910-637871B38C7A}"/>
              </a:ext>
            </a:extLst>
          </p:cNvPr>
          <p:cNvSpPr>
            <a:spLocks noGrp="1"/>
          </p:cNvSpPr>
          <p:nvPr>
            <p:ph type="title"/>
          </p:nvPr>
        </p:nvSpPr>
        <p:spPr/>
        <p:txBody>
          <a:bodyPr>
            <a:normAutofit/>
          </a:bodyPr>
          <a:lstStyle/>
          <a:p>
            <a:r>
              <a:rPr lang="en-US" sz="4000" dirty="0">
                <a:latin typeface="+mn-lt"/>
              </a:rPr>
              <a:t>Other Forms of Renewable Energy</a:t>
            </a:r>
          </a:p>
        </p:txBody>
      </p:sp>
      <p:sp>
        <p:nvSpPr>
          <p:cNvPr id="3" name="Content Placeholder 2">
            <a:extLst>
              <a:ext uri="{FF2B5EF4-FFF2-40B4-BE49-F238E27FC236}">
                <a16:creationId xmlns:a16="http://schemas.microsoft.com/office/drawing/2014/main" id="{FD94B3AF-1036-8F4D-8E02-FD9D553F4AB4}"/>
              </a:ext>
            </a:extLst>
          </p:cNvPr>
          <p:cNvSpPr>
            <a:spLocks noGrp="1"/>
          </p:cNvSpPr>
          <p:nvPr>
            <p:ph idx="1"/>
          </p:nvPr>
        </p:nvSpPr>
        <p:spPr/>
        <p:txBody>
          <a:bodyPr>
            <a:normAutofit/>
          </a:bodyPr>
          <a:lstStyle/>
          <a:p>
            <a:pPr marL="0" indent="0">
              <a:buNone/>
            </a:pPr>
            <a:r>
              <a:rPr lang="en-US" sz="2400" u="sng" dirty="0"/>
              <a:t>Ocean Energy</a:t>
            </a:r>
          </a:p>
          <a:p>
            <a:pPr marL="0" indent="0">
              <a:buNone/>
            </a:pPr>
            <a:r>
              <a:rPr lang="en-US" sz="2400" dirty="0"/>
              <a:t>A source of energy generated by the repetitive waves that roll into shorelines, docks, and in the deep ocean. It leverages the ocean natural currents to provide an alternative source of energy.</a:t>
            </a:r>
          </a:p>
        </p:txBody>
      </p:sp>
      <p:pic>
        <p:nvPicPr>
          <p:cNvPr id="4" name="Picture 3">
            <a:extLst>
              <a:ext uri="{FF2B5EF4-FFF2-40B4-BE49-F238E27FC236}">
                <a16:creationId xmlns:a16="http://schemas.microsoft.com/office/drawing/2014/main" id="{B5AC1DF1-52F9-364A-A0D7-DBF34BDD34FA}"/>
              </a:ext>
            </a:extLst>
          </p:cNvPr>
          <p:cNvPicPr>
            <a:picLocks noChangeAspect="1"/>
          </p:cNvPicPr>
          <p:nvPr/>
        </p:nvPicPr>
        <p:blipFill>
          <a:blip r:embed="rId3"/>
          <a:stretch>
            <a:fillRect/>
          </a:stretch>
        </p:blipFill>
        <p:spPr>
          <a:xfrm>
            <a:off x="973110" y="3450161"/>
            <a:ext cx="4064000" cy="2540000"/>
          </a:xfrm>
          <a:prstGeom prst="rect">
            <a:avLst/>
          </a:prstGeom>
          <a:ln w="50800">
            <a:solidFill>
              <a:srgbClr val="002060"/>
            </a:solidFill>
          </a:ln>
        </p:spPr>
      </p:pic>
      <p:sp>
        <p:nvSpPr>
          <p:cNvPr id="5" name="Rectangle 4">
            <a:extLst>
              <a:ext uri="{FF2B5EF4-FFF2-40B4-BE49-F238E27FC236}">
                <a16:creationId xmlns:a16="http://schemas.microsoft.com/office/drawing/2014/main" id="{5ADFD2B1-73E3-304B-BA63-7F12FE2B1E84}"/>
              </a:ext>
            </a:extLst>
          </p:cNvPr>
          <p:cNvSpPr/>
          <p:nvPr/>
        </p:nvSpPr>
        <p:spPr>
          <a:xfrm>
            <a:off x="7641236" y="6559764"/>
            <a:ext cx="4260954" cy="246221"/>
          </a:xfrm>
          <a:prstGeom prst="rect">
            <a:avLst/>
          </a:prstGeom>
        </p:spPr>
        <p:txBody>
          <a:bodyPr wrap="square">
            <a:spAutoFit/>
          </a:bodyPr>
          <a:lstStyle/>
          <a:p>
            <a:r>
              <a:rPr lang="en-US" sz="1000" dirty="0">
                <a:solidFill>
                  <a:schemeClr val="bg1">
                    <a:lumMod val="50000"/>
                  </a:schemeClr>
                </a:solidFill>
              </a:rPr>
              <a:t>https://</a:t>
            </a:r>
            <a:r>
              <a:rPr lang="en-US" sz="1000" dirty="0" err="1">
                <a:solidFill>
                  <a:schemeClr val="bg1">
                    <a:lumMod val="50000"/>
                  </a:schemeClr>
                </a:solidFill>
              </a:rPr>
              <a:t>commons.wikimedia.org</a:t>
            </a:r>
            <a:r>
              <a:rPr lang="en-US" sz="1000" dirty="0">
                <a:solidFill>
                  <a:schemeClr val="bg1">
                    <a:lumMod val="50000"/>
                  </a:schemeClr>
                </a:solidFill>
              </a:rPr>
              <a:t>/wiki/</a:t>
            </a:r>
            <a:r>
              <a:rPr lang="en-US" sz="1000" dirty="0" err="1">
                <a:solidFill>
                  <a:schemeClr val="bg1">
                    <a:lumMod val="50000"/>
                  </a:schemeClr>
                </a:solidFill>
              </a:rPr>
              <a:t>File:Eco_Wave_Power_Technology.png</a:t>
            </a:r>
            <a:endParaRPr lang="en-US" sz="1000" dirty="0">
              <a:solidFill>
                <a:schemeClr val="bg1">
                  <a:lumMod val="50000"/>
                </a:schemeClr>
              </a:solidFill>
            </a:endParaRPr>
          </a:p>
        </p:txBody>
      </p:sp>
      <p:pic>
        <p:nvPicPr>
          <p:cNvPr id="7" name="Picture 6">
            <a:extLst>
              <a:ext uri="{FF2B5EF4-FFF2-40B4-BE49-F238E27FC236}">
                <a16:creationId xmlns:a16="http://schemas.microsoft.com/office/drawing/2014/main" id="{7E02D759-BFE0-0A4A-8453-00AED6277DDD}"/>
              </a:ext>
            </a:extLst>
          </p:cNvPr>
          <p:cNvPicPr>
            <a:picLocks noChangeAspect="1"/>
          </p:cNvPicPr>
          <p:nvPr/>
        </p:nvPicPr>
        <p:blipFill>
          <a:blip r:embed="rId4"/>
          <a:stretch>
            <a:fillRect/>
          </a:stretch>
        </p:blipFill>
        <p:spPr>
          <a:xfrm>
            <a:off x="5804523" y="3446413"/>
            <a:ext cx="4688114" cy="2540000"/>
          </a:xfrm>
          <a:prstGeom prst="rect">
            <a:avLst/>
          </a:prstGeom>
          <a:ln w="50800">
            <a:solidFill>
              <a:srgbClr val="002060"/>
            </a:solidFill>
          </a:ln>
        </p:spPr>
      </p:pic>
    </p:spTree>
    <p:extLst>
      <p:ext uri="{BB962C8B-B14F-4D97-AF65-F5344CB8AC3E}">
        <p14:creationId xmlns:p14="http://schemas.microsoft.com/office/powerpoint/2010/main" val="2276416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D88D-3B0B-BE4D-8DFB-0D6792633701}"/>
              </a:ext>
            </a:extLst>
          </p:cNvPr>
          <p:cNvSpPr>
            <a:spLocks noGrp="1"/>
          </p:cNvSpPr>
          <p:nvPr>
            <p:ph type="title"/>
          </p:nvPr>
        </p:nvSpPr>
        <p:spPr/>
        <p:txBody>
          <a:bodyPr>
            <a:normAutofit/>
          </a:bodyPr>
          <a:lstStyle/>
          <a:p>
            <a:r>
              <a:rPr lang="en-US" sz="4000" dirty="0">
                <a:latin typeface="+mn-lt"/>
              </a:rPr>
              <a:t>Ocean Energy</a:t>
            </a:r>
          </a:p>
        </p:txBody>
      </p:sp>
      <p:sp>
        <p:nvSpPr>
          <p:cNvPr id="4" name="Rectangle 2">
            <a:extLst>
              <a:ext uri="{FF2B5EF4-FFF2-40B4-BE49-F238E27FC236}">
                <a16:creationId xmlns:a16="http://schemas.microsoft.com/office/drawing/2014/main" id="{91E33FFB-CFE7-E849-A71D-8F168C1BCEC1}"/>
              </a:ext>
            </a:extLst>
          </p:cNvPr>
          <p:cNvSpPr txBox="1">
            <a:spLocks noChangeArrowheads="1"/>
          </p:cNvSpPr>
          <p:nvPr/>
        </p:nvSpPr>
        <p:spPr>
          <a:xfrm>
            <a:off x="1991793" y="1770361"/>
            <a:ext cx="283503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n-US" altLang="en-US" sz="2400" dirty="0">
                <a:solidFill>
                  <a:schemeClr val="tx1"/>
                </a:solidFill>
                <a:latin typeface="+mn-lt"/>
              </a:rPr>
              <a:t>Advantages</a:t>
            </a:r>
          </a:p>
        </p:txBody>
      </p:sp>
      <p:sp>
        <p:nvSpPr>
          <p:cNvPr id="5" name="Rectangle 3">
            <a:extLst>
              <a:ext uri="{FF2B5EF4-FFF2-40B4-BE49-F238E27FC236}">
                <a16:creationId xmlns:a16="http://schemas.microsoft.com/office/drawing/2014/main" id="{860B099E-0DAD-F046-93F8-8DE8A23A8ADF}"/>
              </a:ext>
            </a:extLst>
          </p:cNvPr>
          <p:cNvSpPr>
            <a:spLocks noGrp="1" noChangeArrowheads="1"/>
          </p:cNvSpPr>
          <p:nvPr>
            <p:ph idx="1"/>
          </p:nvPr>
        </p:nvSpPr>
        <p:spPr>
          <a:xfrm>
            <a:off x="1614075" y="2425964"/>
            <a:ext cx="3992241" cy="2932085"/>
          </a:xfrm>
        </p:spPr>
        <p:txBody>
          <a:bodyPr wrap="square">
            <a:spAutoFit/>
          </a:bodyPr>
          <a:lstStyle/>
          <a:p>
            <a:r>
              <a:rPr lang="en-US" altLang="en-US" sz="2400" dirty="0"/>
              <a:t>Truly Renewable</a:t>
            </a:r>
          </a:p>
          <a:p>
            <a:r>
              <a:rPr lang="en-US" altLang="en-US" sz="2400" dirty="0"/>
              <a:t>Abundant and widely available</a:t>
            </a:r>
          </a:p>
          <a:p>
            <a:r>
              <a:rPr lang="en-US" altLang="en-US" sz="2400" dirty="0"/>
              <a:t>Variety of ways to harness the oceans motion</a:t>
            </a:r>
          </a:p>
          <a:p>
            <a:r>
              <a:rPr lang="en-US" altLang="en-US" sz="2400" dirty="0"/>
              <a:t>Easily predictable</a:t>
            </a:r>
          </a:p>
          <a:p>
            <a:r>
              <a:rPr lang="en-US" altLang="en-US" sz="2400" dirty="0"/>
              <a:t>No damage to land</a:t>
            </a:r>
          </a:p>
        </p:txBody>
      </p:sp>
      <p:sp>
        <p:nvSpPr>
          <p:cNvPr id="6" name="Rectangle 2">
            <a:extLst>
              <a:ext uri="{FF2B5EF4-FFF2-40B4-BE49-F238E27FC236}">
                <a16:creationId xmlns:a16="http://schemas.microsoft.com/office/drawing/2014/main" id="{159E037B-D32B-744D-8DE7-EC640526AF77}"/>
              </a:ext>
            </a:extLst>
          </p:cNvPr>
          <p:cNvSpPr txBox="1">
            <a:spLocks noChangeArrowheads="1"/>
          </p:cNvSpPr>
          <p:nvPr/>
        </p:nvSpPr>
        <p:spPr>
          <a:xfrm>
            <a:off x="6322158" y="1770360"/>
            <a:ext cx="357376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dirty="0">
                <a:latin typeface="+mn-lt"/>
              </a:rPr>
              <a:t>Disadvantages</a:t>
            </a:r>
          </a:p>
        </p:txBody>
      </p:sp>
      <p:sp>
        <p:nvSpPr>
          <p:cNvPr id="7" name="Rectangle 3">
            <a:extLst>
              <a:ext uri="{FF2B5EF4-FFF2-40B4-BE49-F238E27FC236}">
                <a16:creationId xmlns:a16="http://schemas.microsoft.com/office/drawing/2014/main" id="{3458714A-304E-CA49-B864-A834997119BE}"/>
              </a:ext>
            </a:extLst>
          </p:cNvPr>
          <p:cNvSpPr txBox="1">
            <a:spLocks noChangeArrowheads="1"/>
          </p:cNvSpPr>
          <p:nvPr/>
        </p:nvSpPr>
        <p:spPr>
          <a:xfrm>
            <a:off x="6054215" y="2395256"/>
            <a:ext cx="5384800" cy="293208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t>Suitable for a limited range of locations (mainly on coast lines)</a:t>
            </a:r>
          </a:p>
          <a:p>
            <a:r>
              <a:rPr lang="en-US" altLang="en-US" sz="2400" dirty="0"/>
              <a:t>Potential effects on marine ecosystems</a:t>
            </a:r>
          </a:p>
          <a:p>
            <a:r>
              <a:rPr lang="en-US" altLang="en-US" sz="2400" dirty="0"/>
              <a:t>Potential to disturb boats</a:t>
            </a:r>
          </a:p>
          <a:p>
            <a:r>
              <a:rPr lang="en-US" altLang="en-US" sz="2400" dirty="0"/>
              <a:t>Weak performance in rough weather storms</a:t>
            </a:r>
          </a:p>
          <a:p>
            <a:r>
              <a:rPr lang="en-US" altLang="en-US" sz="2400" dirty="0"/>
              <a:t>Potential noise pollution</a:t>
            </a:r>
          </a:p>
        </p:txBody>
      </p:sp>
      <p:cxnSp>
        <p:nvCxnSpPr>
          <p:cNvPr id="8" name="Straight Connector 7">
            <a:extLst>
              <a:ext uri="{FF2B5EF4-FFF2-40B4-BE49-F238E27FC236}">
                <a16:creationId xmlns:a16="http://schemas.microsoft.com/office/drawing/2014/main" id="{BA9A2B7E-4F74-1543-9BF7-6B7EB2BED93E}"/>
              </a:ext>
            </a:extLst>
          </p:cNvPr>
          <p:cNvCxnSpPr/>
          <p:nvPr/>
        </p:nvCxnSpPr>
        <p:spPr>
          <a:xfrm>
            <a:off x="1342106" y="228599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41E50C-C628-9C40-8AE2-3FD606DD065E}"/>
              </a:ext>
            </a:extLst>
          </p:cNvPr>
          <p:cNvCxnSpPr>
            <a:cxnSpLocks/>
          </p:cNvCxnSpPr>
          <p:nvPr/>
        </p:nvCxnSpPr>
        <p:spPr>
          <a:xfrm>
            <a:off x="5775162" y="1784551"/>
            <a:ext cx="0" cy="42535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246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A7B1-55AC-A047-B910-637871B38C7A}"/>
              </a:ext>
            </a:extLst>
          </p:cNvPr>
          <p:cNvSpPr>
            <a:spLocks noGrp="1"/>
          </p:cNvSpPr>
          <p:nvPr>
            <p:ph type="title"/>
          </p:nvPr>
        </p:nvSpPr>
        <p:spPr/>
        <p:txBody>
          <a:bodyPr>
            <a:normAutofit/>
          </a:bodyPr>
          <a:lstStyle/>
          <a:p>
            <a:r>
              <a:rPr lang="en-US" sz="4000" dirty="0">
                <a:latin typeface="+mn-lt"/>
              </a:rPr>
              <a:t>Other Forms of Renewable Energy</a:t>
            </a:r>
          </a:p>
        </p:txBody>
      </p:sp>
      <p:sp>
        <p:nvSpPr>
          <p:cNvPr id="3" name="Content Placeholder 2">
            <a:extLst>
              <a:ext uri="{FF2B5EF4-FFF2-40B4-BE49-F238E27FC236}">
                <a16:creationId xmlns:a16="http://schemas.microsoft.com/office/drawing/2014/main" id="{FD94B3AF-1036-8F4D-8E02-FD9D553F4AB4}"/>
              </a:ext>
            </a:extLst>
          </p:cNvPr>
          <p:cNvSpPr>
            <a:spLocks noGrp="1"/>
          </p:cNvSpPr>
          <p:nvPr>
            <p:ph idx="1"/>
          </p:nvPr>
        </p:nvSpPr>
        <p:spPr>
          <a:xfrm>
            <a:off x="838200" y="1750132"/>
            <a:ext cx="4543269" cy="4201206"/>
          </a:xfrm>
        </p:spPr>
        <p:txBody>
          <a:bodyPr/>
          <a:lstStyle/>
          <a:p>
            <a:pPr marL="0" indent="0">
              <a:buNone/>
            </a:pPr>
            <a:r>
              <a:rPr lang="en-US" altLang="en-US" sz="2400" u="sng" dirty="0"/>
              <a:t>Hydroelectric: </a:t>
            </a:r>
          </a:p>
          <a:p>
            <a:r>
              <a:rPr lang="en-US" altLang="en-US" sz="2400" dirty="0"/>
              <a:t>Utilize the natural gradient of water flow (gravity) and pressure to turn mechanical turbines.</a:t>
            </a:r>
          </a:p>
          <a:p>
            <a:r>
              <a:rPr lang="en-US" altLang="en-US" sz="2400" dirty="0"/>
              <a:t>Turbines covert the mechanical energy into electricity to supply the grid.</a:t>
            </a:r>
          </a:p>
          <a:p>
            <a:r>
              <a:rPr lang="en-US" altLang="en-US" sz="2400" dirty="0"/>
              <a:t>Power generated is a function of the height through which water falls and the flow rate: P(kW) </a:t>
            </a:r>
            <a:r>
              <a:rPr lang="en-US" altLang="en-US" sz="2400" u="sng" dirty="0"/>
              <a:t>~</a:t>
            </a:r>
            <a:r>
              <a:rPr lang="en-US" altLang="en-US" sz="2400" dirty="0"/>
              <a:t> 10 x H(m) x R (m</a:t>
            </a:r>
            <a:r>
              <a:rPr lang="en-US" altLang="en-US" sz="2400" baseline="30000" dirty="0"/>
              <a:t>3</a:t>
            </a:r>
            <a:r>
              <a:rPr lang="en-US" altLang="en-US" sz="2400" dirty="0"/>
              <a:t>/s)</a:t>
            </a:r>
          </a:p>
          <a:p>
            <a:endParaRPr lang="en-US" dirty="0"/>
          </a:p>
        </p:txBody>
      </p:sp>
      <p:sp>
        <p:nvSpPr>
          <p:cNvPr id="4" name="Rectangle 3">
            <a:extLst>
              <a:ext uri="{FF2B5EF4-FFF2-40B4-BE49-F238E27FC236}">
                <a16:creationId xmlns:a16="http://schemas.microsoft.com/office/drawing/2014/main" id="{DACDF5BB-1088-3D41-9E39-EC136A073EA9}"/>
              </a:ext>
            </a:extLst>
          </p:cNvPr>
          <p:cNvSpPr/>
          <p:nvPr/>
        </p:nvSpPr>
        <p:spPr>
          <a:xfrm>
            <a:off x="7914808" y="6436654"/>
            <a:ext cx="4017364" cy="246221"/>
          </a:xfrm>
          <a:prstGeom prst="rect">
            <a:avLst/>
          </a:prstGeom>
        </p:spPr>
        <p:txBody>
          <a:bodyPr wrap="square">
            <a:spAutoFit/>
          </a:bodyPr>
          <a:lstStyle/>
          <a:p>
            <a:r>
              <a:rPr lang="en-US" sz="1000" dirty="0" err="1">
                <a:solidFill>
                  <a:schemeClr val="bg1">
                    <a:lumMod val="50000"/>
                  </a:schemeClr>
                </a:solidFill>
              </a:rPr>
              <a:t>Source:https</a:t>
            </a:r>
            <a:r>
              <a:rPr lang="en-US" sz="1000" dirty="0">
                <a:solidFill>
                  <a:schemeClr val="bg1">
                    <a:lumMod val="50000"/>
                  </a:schemeClr>
                </a:solidFill>
              </a:rPr>
              <a:t>://</a:t>
            </a:r>
            <a:r>
              <a:rPr lang="en-US" sz="1000" dirty="0" err="1">
                <a:solidFill>
                  <a:schemeClr val="bg1">
                    <a:lumMod val="50000"/>
                  </a:schemeClr>
                </a:solidFill>
              </a:rPr>
              <a:t>commons.wikimedia.org</a:t>
            </a:r>
            <a:r>
              <a:rPr lang="en-US" sz="1000" dirty="0">
                <a:solidFill>
                  <a:schemeClr val="bg1">
                    <a:lumMod val="50000"/>
                  </a:schemeClr>
                </a:solidFill>
              </a:rPr>
              <a:t>/wiki/</a:t>
            </a:r>
            <a:r>
              <a:rPr lang="en-US" sz="1000" dirty="0" err="1">
                <a:solidFill>
                  <a:schemeClr val="bg1">
                    <a:lumMod val="50000"/>
                  </a:schemeClr>
                </a:solidFill>
              </a:rPr>
              <a:t>File:Hydroelectric_dam.svg</a:t>
            </a:r>
            <a:endParaRPr lang="en-US" sz="1000" dirty="0">
              <a:solidFill>
                <a:schemeClr val="bg1">
                  <a:lumMod val="50000"/>
                </a:schemeClr>
              </a:solidFill>
            </a:endParaRPr>
          </a:p>
        </p:txBody>
      </p:sp>
      <p:pic>
        <p:nvPicPr>
          <p:cNvPr id="6" name="Picture 5">
            <a:extLst>
              <a:ext uri="{FF2B5EF4-FFF2-40B4-BE49-F238E27FC236}">
                <a16:creationId xmlns:a16="http://schemas.microsoft.com/office/drawing/2014/main" id="{F91B13D7-C5F5-5943-8DB0-7DD1F6D5F0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7977" y="1875781"/>
            <a:ext cx="5825823" cy="3949908"/>
          </a:xfrm>
          <a:prstGeom prst="rect">
            <a:avLst/>
          </a:prstGeom>
        </p:spPr>
      </p:pic>
    </p:spTree>
    <p:extLst>
      <p:ext uri="{BB962C8B-B14F-4D97-AF65-F5344CB8AC3E}">
        <p14:creationId xmlns:p14="http://schemas.microsoft.com/office/powerpoint/2010/main" val="662983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B243-C6C4-5340-87C7-55FAB1258674}"/>
              </a:ext>
            </a:extLst>
          </p:cNvPr>
          <p:cNvSpPr>
            <a:spLocks noGrp="1"/>
          </p:cNvSpPr>
          <p:nvPr>
            <p:ph type="title"/>
          </p:nvPr>
        </p:nvSpPr>
        <p:spPr/>
        <p:txBody>
          <a:bodyPr>
            <a:normAutofit/>
          </a:bodyPr>
          <a:lstStyle/>
          <a:p>
            <a:r>
              <a:rPr lang="en-US" sz="4000" dirty="0">
                <a:latin typeface="+mn-lt"/>
              </a:rPr>
              <a:t>Outline</a:t>
            </a:r>
          </a:p>
        </p:txBody>
      </p:sp>
      <p:sp>
        <p:nvSpPr>
          <p:cNvPr id="5" name="Rectangle 21">
            <a:extLst>
              <a:ext uri="{FF2B5EF4-FFF2-40B4-BE49-F238E27FC236}">
                <a16:creationId xmlns:a16="http://schemas.microsoft.com/office/drawing/2014/main" id="{ACB16E8D-6281-E840-87E9-E81E5C9C5B63}"/>
              </a:ext>
            </a:extLst>
          </p:cNvPr>
          <p:cNvSpPr txBox="1">
            <a:spLocks noChangeArrowheads="1"/>
          </p:cNvSpPr>
          <p:nvPr/>
        </p:nvSpPr>
        <p:spPr>
          <a:xfrm>
            <a:off x="838200" y="1612110"/>
            <a:ext cx="10515600" cy="4605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Current state of energy consumption: Globally</a:t>
            </a:r>
          </a:p>
          <a:p>
            <a:pPr marL="342900" indent="-342900"/>
            <a:r>
              <a:rPr lang="en-US" altLang="en-US" sz="2400" dirty="0"/>
              <a:t>Source of energy:</a:t>
            </a:r>
          </a:p>
          <a:p>
            <a:pPr lvl="1"/>
            <a:r>
              <a:rPr lang="en-US" altLang="en-US" dirty="0"/>
              <a:t>Power plant – coal, oil, natural gas</a:t>
            </a:r>
          </a:p>
          <a:p>
            <a:pPr lvl="1"/>
            <a:r>
              <a:rPr lang="en-US" altLang="en-US" dirty="0"/>
              <a:t>Renewable – Biofuels, solar cell, Fuel cells, hydro, etc.</a:t>
            </a:r>
          </a:p>
          <a:p>
            <a:r>
              <a:rPr lang="en-US" altLang="en-US" sz="2400" dirty="0">
                <a:solidFill>
                  <a:srgbClr val="00B050"/>
                </a:solidFill>
              </a:rPr>
              <a:t>Energy in the Laboratory</a:t>
            </a:r>
          </a:p>
          <a:p>
            <a:pPr lvl="1"/>
            <a:r>
              <a:rPr lang="en-US" altLang="en-US" dirty="0"/>
              <a:t>Thermal</a:t>
            </a:r>
          </a:p>
          <a:p>
            <a:pPr lvl="1"/>
            <a:r>
              <a:rPr lang="en-US" altLang="en-US" dirty="0"/>
              <a:t>Cooling</a:t>
            </a:r>
          </a:p>
          <a:p>
            <a:pPr lvl="1"/>
            <a:r>
              <a:rPr lang="en-US" altLang="en-US" dirty="0"/>
              <a:t>Distillation</a:t>
            </a:r>
          </a:p>
          <a:p>
            <a:pPr lvl="1"/>
            <a:r>
              <a:rPr lang="en-US" altLang="en-US" dirty="0"/>
              <a:t>Equipment</a:t>
            </a:r>
          </a:p>
          <a:p>
            <a:pPr lvl="1"/>
            <a:r>
              <a:rPr lang="en-US" altLang="en-US" dirty="0"/>
              <a:t>Synthesis</a:t>
            </a:r>
          </a:p>
          <a:p>
            <a:r>
              <a:rPr lang="en-US" altLang="en-US" sz="2400" dirty="0"/>
              <a:t>Next Generation of Applications of Renewable Energy</a:t>
            </a:r>
          </a:p>
          <a:p>
            <a:pPr lvl="1"/>
            <a:endParaRPr lang="en-US" altLang="en-US" sz="2000" dirty="0"/>
          </a:p>
          <a:p>
            <a:pPr lvl="2"/>
            <a:endParaRPr lang="en-US" altLang="en-US" sz="1600" dirty="0"/>
          </a:p>
          <a:p>
            <a:endParaRPr lang="en-US" altLang="en-US" sz="2400" dirty="0"/>
          </a:p>
        </p:txBody>
      </p:sp>
    </p:spTree>
    <p:extLst>
      <p:ext uri="{BB962C8B-B14F-4D97-AF65-F5344CB8AC3E}">
        <p14:creationId xmlns:p14="http://schemas.microsoft.com/office/powerpoint/2010/main" val="248841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4474E0E4-46B9-A74D-A157-BDE7091AFA43}"/>
              </a:ext>
            </a:extLst>
          </p:cNvPr>
          <p:cNvSpPr>
            <a:spLocks noGrp="1" noChangeArrowheads="1"/>
          </p:cNvSpPr>
          <p:nvPr>
            <p:ph type="title"/>
          </p:nvPr>
        </p:nvSpPr>
        <p:spPr/>
        <p:txBody>
          <a:bodyPr>
            <a:normAutofit/>
          </a:bodyPr>
          <a:lstStyle/>
          <a:p>
            <a:pPr eaLnBrk="1" hangingPunct="1"/>
            <a:r>
              <a:rPr lang="en-US" altLang="en-US" sz="4000" dirty="0">
                <a:latin typeface="+mn-lt"/>
              </a:rPr>
              <a:t>Energy Use in the Lab</a:t>
            </a:r>
          </a:p>
        </p:txBody>
      </p:sp>
      <p:sp>
        <p:nvSpPr>
          <p:cNvPr id="47106" name="Rectangle 3">
            <a:extLst>
              <a:ext uri="{FF2B5EF4-FFF2-40B4-BE49-F238E27FC236}">
                <a16:creationId xmlns:a16="http://schemas.microsoft.com/office/drawing/2014/main" id="{1DC1FBAA-424F-6741-B55B-BCBA868C4ACA}"/>
              </a:ext>
            </a:extLst>
          </p:cNvPr>
          <p:cNvSpPr>
            <a:spLocks noGrp="1" noChangeArrowheads="1"/>
          </p:cNvSpPr>
          <p:nvPr>
            <p:ph type="body" idx="1"/>
          </p:nvPr>
        </p:nvSpPr>
        <p:spPr>
          <a:xfrm>
            <a:off x="853190" y="1750132"/>
            <a:ext cx="10515600" cy="4201206"/>
          </a:xfrm>
        </p:spPr>
        <p:txBody>
          <a:bodyPr>
            <a:normAutofit/>
          </a:bodyPr>
          <a:lstStyle/>
          <a:p>
            <a:pPr marL="0" indent="0" eaLnBrk="1" hangingPunct="1">
              <a:buNone/>
            </a:pPr>
            <a:r>
              <a:rPr lang="en-US" altLang="en-US" sz="2400" u="sng" dirty="0"/>
              <a:t>Considerations:</a:t>
            </a:r>
          </a:p>
          <a:p>
            <a:pPr eaLnBrk="1" hangingPunct="1"/>
            <a:r>
              <a:rPr lang="en-US" altLang="en-US" sz="2400" dirty="0"/>
              <a:t>Equipment costs</a:t>
            </a:r>
          </a:p>
          <a:p>
            <a:pPr eaLnBrk="1" hangingPunct="1"/>
            <a:r>
              <a:rPr lang="en-US" altLang="en-US" sz="2400" dirty="0"/>
              <a:t>Methods for heating a reaction</a:t>
            </a:r>
          </a:p>
          <a:p>
            <a:pPr eaLnBrk="1" hangingPunct="1"/>
            <a:r>
              <a:rPr lang="en-US" altLang="en-US" sz="2400" dirty="0"/>
              <a:t>Methods for separating materials</a:t>
            </a:r>
          </a:p>
          <a:p>
            <a:pPr eaLnBrk="1" hangingPunct="1"/>
            <a:r>
              <a:rPr lang="en-US" altLang="en-US" sz="2400" dirty="0"/>
              <a:t>Methods to qualitatively and quantitatively analyze materials</a:t>
            </a:r>
          </a:p>
          <a:p>
            <a:pPr eaLnBrk="1" hangingPunct="1"/>
            <a:r>
              <a:rPr lang="en-US" altLang="en-US" sz="2400" dirty="0"/>
              <a:t>Alternative methods for performing the chemistry</a:t>
            </a:r>
          </a:p>
        </p:txBody>
      </p:sp>
    </p:spTree>
    <p:extLst>
      <p:ext uri="{BB962C8B-B14F-4D97-AF65-F5344CB8AC3E}">
        <p14:creationId xmlns:p14="http://schemas.microsoft.com/office/powerpoint/2010/main" val="517674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905FD3A6-B407-7244-A29F-BEDC482B8B14}"/>
              </a:ext>
            </a:extLst>
          </p:cNvPr>
          <p:cNvSpPr>
            <a:spLocks noGrp="1" noChangeArrowheads="1"/>
          </p:cNvSpPr>
          <p:nvPr>
            <p:ph type="title"/>
          </p:nvPr>
        </p:nvSpPr>
        <p:spPr>
          <a:xfrm>
            <a:off x="838199" y="115165"/>
            <a:ext cx="11031747" cy="1325563"/>
          </a:xfrm>
        </p:spPr>
        <p:txBody>
          <a:bodyPr>
            <a:normAutofit/>
          </a:bodyPr>
          <a:lstStyle/>
          <a:p>
            <a:pPr eaLnBrk="1" hangingPunct="1"/>
            <a:r>
              <a:rPr lang="en-US" altLang="en-US" sz="4000" dirty="0">
                <a:latin typeface="+mn-lt"/>
              </a:rPr>
              <a:t>Energy efficiency: Conservation of Thermal Energy</a:t>
            </a:r>
          </a:p>
        </p:txBody>
      </p:sp>
      <p:sp>
        <p:nvSpPr>
          <p:cNvPr id="49154" name="Rectangle 3">
            <a:extLst>
              <a:ext uri="{FF2B5EF4-FFF2-40B4-BE49-F238E27FC236}">
                <a16:creationId xmlns:a16="http://schemas.microsoft.com/office/drawing/2014/main" id="{3CB5BD17-94AA-494E-9231-36664DD01ECB}"/>
              </a:ext>
            </a:extLst>
          </p:cNvPr>
          <p:cNvSpPr>
            <a:spLocks noGrp="1" noChangeArrowheads="1"/>
          </p:cNvSpPr>
          <p:nvPr>
            <p:ph type="body" idx="1"/>
          </p:nvPr>
        </p:nvSpPr>
        <p:spPr/>
        <p:txBody>
          <a:bodyPr>
            <a:normAutofit/>
          </a:bodyPr>
          <a:lstStyle/>
          <a:p>
            <a:pPr marL="457200" indent="-457200" eaLnBrk="1" hangingPunct="1">
              <a:buFont typeface="+mj-lt"/>
              <a:buAutoNum type="arabicPeriod"/>
            </a:pPr>
            <a:r>
              <a:rPr lang="en-US" altLang="en-US" sz="2400" dirty="0"/>
              <a:t>Monitoring, control and maintenance</a:t>
            </a:r>
          </a:p>
          <a:p>
            <a:pPr marL="457200" indent="-457200" eaLnBrk="1" hangingPunct="1">
              <a:buFont typeface="+mj-lt"/>
              <a:buAutoNum type="arabicPeriod"/>
            </a:pPr>
            <a:r>
              <a:rPr lang="en-US" altLang="en-US" sz="2400" dirty="0"/>
              <a:t>Loss prevention</a:t>
            </a:r>
          </a:p>
          <a:p>
            <a:pPr marL="457200" indent="-457200" eaLnBrk="1" hangingPunct="1">
              <a:buFont typeface="+mj-lt"/>
              <a:buAutoNum type="arabicPeriod"/>
            </a:pPr>
            <a:r>
              <a:rPr lang="en-US" altLang="en-US" sz="2400" dirty="0"/>
              <a:t>Waste heat recovery</a:t>
            </a:r>
          </a:p>
          <a:p>
            <a:pPr marL="457200" indent="-457200" eaLnBrk="1" hangingPunct="1">
              <a:buFont typeface="+mj-lt"/>
              <a:buAutoNum type="arabicPeriod"/>
            </a:pPr>
            <a:r>
              <a:rPr lang="en-US" altLang="en-US" sz="2400" dirty="0"/>
              <a:t>Matching energy sources to requirements</a:t>
            </a:r>
          </a:p>
        </p:txBody>
      </p:sp>
    </p:spTree>
    <p:extLst>
      <p:ext uri="{BB962C8B-B14F-4D97-AF65-F5344CB8AC3E}">
        <p14:creationId xmlns:p14="http://schemas.microsoft.com/office/powerpoint/2010/main" val="3655609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F4C73D7D-F371-CC4B-9050-A363BFD1B39B}"/>
              </a:ext>
            </a:extLst>
          </p:cNvPr>
          <p:cNvSpPr>
            <a:spLocks noGrp="1" noChangeArrowheads="1"/>
          </p:cNvSpPr>
          <p:nvPr>
            <p:ph type="title"/>
          </p:nvPr>
        </p:nvSpPr>
        <p:spPr/>
        <p:txBody>
          <a:bodyPr>
            <a:normAutofit/>
          </a:bodyPr>
          <a:lstStyle/>
          <a:p>
            <a:pPr eaLnBrk="1" hangingPunct="1"/>
            <a:r>
              <a:rPr lang="en-US" altLang="en-US" sz="4000" dirty="0">
                <a:latin typeface="+mn-lt"/>
              </a:rPr>
              <a:t>Energy usage</a:t>
            </a:r>
          </a:p>
        </p:txBody>
      </p:sp>
      <p:sp>
        <p:nvSpPr>
          <p:cNvPr id="51202" name="Rectangle 3">
            <a:extLst>
              <a:ext uri="{FF2B5EF4-FFF2-40B4-BE49-F238E27FC236}">
                <a16:creationId xmlns:a16="http://schemas.microsoft.com/office/drawing/2014/main" id="{82925D79-9BE5-3F45-AEC2-C563F9EC1E8D}"/>
              </a:ext>
            </a:extLst>
          </p:cNvPr>
          <p:cNvSpPr>
            <a:spLocks noGrp="1" noChangeArrowheads="1"/>
          </p:cNvSpPr>
          <p:nvPr>
            <p:ph type="body" idx="1"/>
          </p:nvPr>
        </p:nvSpPr>
        <p:spPr>
          <a:xfrm>
            <a:off x="1317885" y="1750132"/>
            <a:ext cx="5105400" cy="4201206"/>
          </a:xfrm>
        </p:spPr>
        <p:txBody>
          <a:bodyPr>
            <a:normAutofit/>
          </a:bodyPr>
          <a:lstStyle/>
          <a:p>
            <a:pPr eaLnBrk="1" hangingPunct="1">
              <a:buFontTx/>
              <a:buNone/>
            </a:pPr>
            <a:r>
              <a:rPr lang="en-US" altLang="en-US" sz="2400" dirty="0"/>
              <a:t>Chemicals and petroleum industries account for 50% of industrial energy usage.</a:t>
            </a:r>
          </a:p>
          <a:p>
            <a:pPr eaLnBrk="1" hangingPunct="1">
              <a:buFontTx/>
              <a:buNone/>
            </a:pPr>
            <a:endParaRPr lang="en-US" altLang="en-US" sz="2400" dirty="0"/>
          </a:p>
          <a:p>
            <a:pPr eaLnBrk="1" hangingPunct="1">
              <a:buFontTx/>
              <a:buNone/>
            </a:pPr>
            <a:r>
              <a:rPr lang="en-US" altLang="en-US" sz="2400" dirty="0"/>
              <a:t>~1/4 of the energy used is consumed in distillation and drying processes.</a:t>
            </a:r>
          </a:p>
        </p:txBody>
      </p:sp>
      <p:pic>
        <p:nvPicPr>
          <p:cNvPr id="2" name="Picture 1">
            <a:extLst>
              <a:ext uri="{FF2B5EF4-FFF2-40B4-BE49-F238E27FC236}">
                <a16:creationId xmlns:a16="http://schemas.microsoft.com/office/drawing/2014/main" id="{DCB492E2-C7EF-7246-A767-F499FAFBA0D1}"/>
              </a:ext>
            </a:extLst>
          </p:cNvPr>
          <p:cNvPicPr>
            <a:picLocks noChangeAspect="1"/>
          </p:cNvPicPr>
          <p:nvPr/>
        </p:nvPicPr>
        <p:blipFill>
          <a:blip r:embed="rId3"/>
          <a:stretch>
            <a:fillRect/>
          </a:stretch>
        </p:blipFill>
        <p:spPr>
          <a:xfrm>
            <a:off x="7455613" y="1606010"/>
            <a:ext cx="3174182" cy="4489450"/>
          </a:xfrm>
          <a:prstGeom prst="rect">
            <a:avLst/>
          </a:prstGeom>
        </p:spPr>
      </p:pic>
      <p:sp>
        <p:nvSpPr>
          <p:cNvPr id="3" name="Rectangle 2">
            <a:extLst>
              <a:ext uri="{FF2B5EF4-FFF2-40B4-BE49-F238E27FC236}">
                <a16:creationId xmlns:a16="http://schemas.microsoft.com/office/drawing/2014/main" id="{8BB554DA-EFE0-3B4D-BFD3-389830CBEA26}"/>
              </a:ext>
            </a:extLst>
          </p:cNvPr>
          <p:cNvSpPr/>
          <p:nvPr/>
        </p:nvSpPr>
        <p:spPr>
          <a:xfrm>
            <a:off x="6096000" y="6422860"/>
            <a:ext cx="6096000" cy="400110"/>
          </a:xfrm>
          <a:prstGeom prst="rect">
            <a:avLst/>
          </a:prstGeom>
        </p:spPr>
        <p:txBody>
          <a:bodyPr>
            <a:spAutoFit/>
          </a:bodyPr>
          <a:lstStyle/>
          <a:p>
            <a:r>
              <a:rPr lang="en-US" sz="1000" dirty="0">
                <a:solidFill>
                  <a:schemeClr val="bg1">
                    <a:lumMod val="50000"/>
                  </a:schemeClr>
                </a:solidFill>
              </a:rPr>
              <a:t>https://</a:t>
            </a:r>
            <a:r>
              <a:rPr lang="en-US" sz="1000" dirty="0" err="1">
                <a:solidFill>
                  <a:schemeClr val="bg1">
                    <a:lumMod val="50000"/>
                  </a:schemeClr>
                </a:solidFill>
              </a:rPr>
              <a:t>commons.wikimedia.org</a:t>
            </a:r>
            <a:r>
              <a:rPr lang="en-US" sz="1000" dirty="0">
                <a:solidFill>
                  <a:schemeClr val="bg1">
                    <a:lumMod val="50000"/>
                  </a:schemeClr>
                </a:solidFill>
              </a:rPr>
              <a:t>/wiki/File:Overall_mass_balance_of_a_distillation_column_for_separation_of_a_binary_feed_in_its_components_v01.svg</a:t>
            </a:r>
          </a:p>
        </p:txBody>
      </p:sp>
    </p:spTree>
    <p:extLst>
      <p:ext uri="{BB962C8B-B14F-4D97-AF65-F5344CB8AC3E}">
        <p14:creationId xmlns:p14="http://schemas.microsoft.com/office/powerpoint/2010/main" val="3880091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9BC894A3-C239-5B4A-B937-89055E4FDEE2}"/>
              </a:ext>
            </a:extLst>
          </p:cNvPr>
          <p:cNvSpPr>
            <a:spLocks noGrp="1" noChangeArrowheads="1"/>
          </p:cNvSpPr>
          <p:nvPr>
            <p:ph type="title"/>
          </p:nvPr>
        </p:nvSpPr>
        <p:spPr/>
        <p:txBody>
          <a:bodyPr>
            <a:normAutofit/>
          </a:bodyPr>
          <a:lstStyle/>
          <a:p>
            <a:pPr eaLnBrk="1" hangingPunct="1"/>
            <a:r>
              <a:rPr lang="en-US" altLang="en-US" sz="4000" dirty="0">
                <a:latin typeface="+mn-lt"/>
              </a:rPr>
              <a:t>Alternative forms of energy for synthesis</a:t>
            </a:r>
          </a:p>
        </p:txBody>
      </p:sp>
      <p:sp>
        <p:nvSpPr>
          <p:cNvPr id="53250" name="Rectangle 3">
            <a:extLst>
              <a:ext uri="{FF2B5EF4-FFF2-40B4-BE49-F238E27FC236}">
                <a16:creationId xmlns:a16="http://schemas.microsoft.com/office/drawing/2014/main" id="{0E4A5A9F-F9ED-4448-8087-437C945C9FA0}"/>
              </a:ext>
            </a:extLst>
          </p:cNvPr>
          <p:cNvSpPr>
            <a:spLocks noGrp="1" noChangeArrowheads="1"/>
          </p:cNvSpPr>
          <p:nvPr>
            <p:ph type="body" idx="1"/>
          </p:nvPr>
        </p:nvSpPr>
        <p:spPr/>
        <p:txBody>
          <a:bodyPr>
            <a:normAutofit/>
          </a:bodyPr>
          <a:lstStyle/>
          <a:p>
            <a:pPr marL="457200" indent="-457200" eaLnBrk="1" hangingPunct="1">
              <a:buFont typeface="+mj-lt"/>
              <a:buAutoNum type="arabicPeriod"/>
            </a:pPr>
            <a:r>
              <a:rPr lang="en-US" altLang="en-US" sz="2400" dirty="0"/>
              <a:t>Photochemical Reactions</a:t>
            </a:r>
          </a:p>
          <a:p>
            <a:pPr marL="457200" indent="-457200" eaLnBrk="1" hangingPunct="1">
              <a:buFont typeface="+mj-lt"/>
              <a:buAutoNum type="arabicPeriod"/>
            </a:pPr>
            <a:r>
              <a:rPr lang="en-US" altLang="en-US" sz="2400" dirty="0"/>
              <a:t>Microwave Reactions</a:t>
            </a:r>
          </a:p>
        </p:txBody>
      </p:sp>
    </p:spTree>
    <p:extLst>
      <p:ext uri="{BB962C8B-B14F-4D97-AF65-F5344CB8AC3E}">
        <p14:creationId xmlns:p14="http://schemas.microsoft.com/office/powerpoint/2010/main" val="58419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4391912A-7E69-BF4C-AD84-9241B8A8952A}"/>
              </a:ext>
            </a:extLst>
          </p:cNvPr>
          <p:cNvSpPr>
            <a:spLocks noChangeArrowheads="1"/>
          </p:cNvSpPr>
          <p:nvPr/>
        </p:nvSpPr>
        <p:spPr bwMode="auto">
          <a:xfrm>
            <a:off x="1905000" y="2236030"/>
            <a:ext cx="8305800" cy="4495800"/>
          </a:xfrm>
          <a:prstGeom prst="rect">
            <a:avLst/>
          </a:prstGeom>
          <a:noFill/>
          <a:ln>
            <a:noFill/>
          </a:ln>
          <a:effectLst/>
          <a:extLst>
            <a:ext uri="{909E8E84-426E-40DD-AFC4-6F175D3DCCD1}">
              <a14:hiddenFill xmlns:a14="http://schemas.microsoft.com/office/drawing/2010/main">
                <a:solidFill>
                  <a:srgbClr val="99CC00">
                    <a:alpha val="7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34" name="Rectangle 3">
            <a:extLst>
              <a:ext uri="{FF2B5EF4-FFF2-40B4-BE49-F238E27FC236}">
                <a16:creationId xmlns:a16="http://schemas.microsoft.com/office/drawing/2014/main" id="{879490AE-2CEB-1E43-83DE-A8B72F1A3E7D}"/>
              </a:ext>
            </a:extLst>
          </p:cNvPr>
          <p:cNvSpPr>
            <a:spLocks noGrp="1" noChangeArrowheads="1"/>
          </p:cNvSpPr>
          <p:nvPr>
            <p:ph type="title"/>
          </p:nvPr>
        </p:nvSpPr>
        <p:spPr>
          <a:xfrm>
            <a:off x="838200" y="171217"/>
            <a:ext cx="10515600" cy="1325563"/>
          </a:xfrm>
        </p:spPr>
        <p:txBody>
          <a:bodyPr>
            <a:normAutofit/>
          </a:bodyPr>
          <a:lstStyle/>
          <a:p>
            <a:pPr eaLnBrk="1" hangingPunct="1"/>
            <a:r>
              <a:rPr lang="en-US" altLang="en-US" sz="4000" dirty="0">
                <a:solidFill>
                  <a:schemeClr val="tx1">
                    <a:lumMod val="75000"/>
                    <a:lumOff val="25000"/>
                  </a:schemeClr>
                </a:solidFill>
                <a:latin typeface="+mn-lt"/>
              </a:rPr>
              <a:t>World Oil Energy Projections</a:t>
            </a:r>
          </a:p>
        </p:txBody>
      </p:sp>
      <p:sp>
        <p:nvSpPr>
          <p:cNvPr id="18435" name="Rectangle 4">
            <a:extLst>
              <a:ext uri="{FF2B5EF4-FFF2-40B4-BE49-F238E27FC236}">
                <a16:creationId xmlns:a16="http://schemas.microsoft.com/office/drawing/2014/main" id="{B97A0698-547D-354B-8799-388F12CDE922}"/>
              </a:ext>
            </a:extLst>
          </p:cNvPr>
          <p:cNvSpPr>
            <a:spLocks noChangeArrowheads="1"/>
          </p:cNvSpPr>
          <p:nvPr/>
        </p:nvSpPr>
        <p:spPr bwMode="auto">
          <a:xfrm>
            <a:off x="1905000" y="1647441"/>
            <a:ext cx="9144000" cy="484188"/>
          </a:xfrm>
          <a:prstGeom prst="rect">
            <a:avLst/>
          </a:prstGeom>
          <a:noFill/>
          <a:ln>
            <a:noFill/>
          </a:ln>
          <a:effectLst/>
          <a:extLst/>
        </p:spPr>
        <p:txBody>
          <a:bodyPr wrap="none" anchor="ctr"/>
          <a:lstStyle>
            <a:lvl1pPr marL="6270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Arial Narrow" panose="020B0604020202020204" pitchFamily="34" charset="0"/>
              </a:rPr>
              <a:t>Millions of Barrels per Day (Oil Equivalent)</a:t>
            </a:r>
          </a:p>
        </p:txBody>
      </p:sp>
      <p:grpSp>
        <p:nvGrpSpPr>
          <p:cNvPr id="18436" name="Group 5">
            <a:extLst>
              <a:ext uri="{FF2B5EF4-FFF2-40B4-BE49-F238E27FC236}">
                <a16:creationId xmlns:a16="http://schemas.microsoft.com/office/drawing/2014/main" id="{C705DB14-102B-A147-A5AE-E568F45836A2}"/>
              </a:ext>
            </a:extLst>
          </p:cNvPr>
          <p:cNvGrpSpPr>
            <a:grpSpLocks/>
          </p:cNvGrpSpPr>
          <p:nvPr/>
        </p:nvGrpSpPr>
        <p:grpSpPr bwMode="auto">
          <a:xfrm>
            <a:off x="2514600" y="2184810"/>
            <a:ext cx="7221538" cy="3467100"/>
            <a:chOff x="655" y="1518"/>
            <a:chExt cx="4549" cy="2184"/>
          </a:xfrm>
        </p:grpSpPr>
        <p:sp>
          <p:nvSpPr>
            <p:cNvPr id="18441" name="Rectangle 6">
              <a:extLst>
                <a:ext uri="{FF2B5EF4-FFF2-40B4-BE49-F238E27FC236}">
                  <a16:creationId xmlns:a16="http://schemas.microsoft.com/office/drawing/2014/main" id="{81CFADE2-A35F-DB48-B331-B2832D103A43}"/>
                </a:ext>
              </a:extLst>
            </p:cNvPr>
            <p:cNvSpPr>
              <a:spLocks noChangeArrowheads="1"/>
            </p:cNvSpPr>
            <p:nvPr/>
          </p:nvSpPr>
          <p:spPr bwMode="auto">
            <a:xfrm>
              <a:off x="666" y="1539"/>
              <a:ext cx="4518" cy="214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8442" name="Picture 7" descr="Figure">
              <a:extLst>
                <a:ext uri="{FF2B5EF4-FFF2-40B4-BE49-F238E27FC236}">
                  <a16:creationId xmlns:a16="http://schemas.microsoft.com/office/drawing/2014/main" id="{1DF17B1A-182E-F144-886E-31E6B115330B}"/>
                </a:ext>
              </a:extLst>
            </p:cNvPr>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55" y="1518"/>
              <a:ext cx="4549" cy="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Text Box 8">
            <a:extLst>
              <a:ext uri="{FF2B5EF4-FFF2-40B4-BE49-F238E27FC236}">
                <a16:creationId xmlns:a16="http://schemas.microsoft.com/office/drawing/2014/main" id="{D3D0F537-ABBA-C743-BC64-13604D7F2632}"/>
              </a:ext>
            </a:extLst>
          </p:cNvPr>
          <p:cNvSpPr txBox="1">
            <a:spLocks noChangeArrowheads="1"/>
          </p:cNvSpPr>
          <p:nvPr/>
        </p:nvSpPr>
        <p:spPr bwMode="auto">
          <a:xfrm>
            <a:off x="1905001" y="1803811"/>
            <a:ext cx="614363"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290000"/>
              </a:lnSpc>
              <a:spcBef>
                <a:spcPct val="50000"/>
              </a:spcBef>
            </a:pPr>
            <a:r>
              <a:rPr lang="en-US" altLang="en-US" sz="2000" b="1">
                <a:latin typeface="Arial Narrow" panose="020B0604020202020204" pitchFamily="34" charset="0"/>
              </a:rPr>
              <a:t>300</a:t>
            </a:r>
          </a:p>
          <a:p>
            <a:pPr algn="r" eaLnBrk="1" hangingPunct="1">
              <a:lnSpc>
                <a:spcPct val="290000"/>
              </a:lnSpc>
              <a:spcBef>
                <a:spcPct val="50000"/>
              </a:spcBef>
            </a:pPr>
            <a:r>
              <a:rPr lang="en-US" altLang="en-US" sz="2000" b="1">
                <a:latin typeface="Arial Narrow" panose="020B0604020202020204" pitchFamily="34" charset="0"/>
              </a:rPr>
              <a:t>200</a:t>
            </a:r>
          </a:p>
          <a:p>
            <a:pPr algn="r" eaLnBrk="1" hangingPunct="1">
              <a:lnSpc>
                <a:spcPct val="290000"/>
              </a:lnSpc>
              <a:spcBef>
                <a:spcPct val="50000"/>
              </a:spcBef>
            </a:pPr>
            <a:r>
              <a:rPr lang="en-US" altLang="en-US" sz="2000" b="1">
                <a:latin typeface="Arial Narrow" panose="020B0604020202020204" pitchFamily="34" charset="0"/>
              </a:rPr>
              <a:t>100</a:t>
            </a:r>
          </a:p>
          <a:p>
            <a:pPr algn="r" eaLnBrk="1" hangingPunct="1">
              <a:lnSpc>
                <a:spcPct val="290000"/>
              </a:lnSpc>
              <a:spcBef>
                <a:spcPct val="50000"/>
              </a:spcBef>
            </a:pPr>
            <a:r>
              <a:rPr lang="en-US" altLang="en-US" sz="2000" b="1">
                <a:latin typeface="Arial Narrow" panose="020B0604020202020204" pitchFamily="34" charset="0"/>
              </a:rPr>
              <a:t>0</a:t>
            </a:r>
          </a:p>
        </p:txBody>
      </p:sp>
      <p:sp>
        <p:nvSpPr>
          <p:cNvPr id="18438" name="Text Box 9">
            <a:extLst>
              <a:ext uri="{FF2B5EF4-FFF2-40B4-BE49-F238E27FC236}">
                <a16:creationId xmlns:a16="http://schemas.microsoft.com/office/drawing/2014/main" id="{0BC957FA-EFB0-0D46-9A70-57E89C660DDA}"/>
              </a:ext>
            </a:extLst>
          </p:cNvPr>
          <p:cNvSpPr txBox="1">
            <a:spLocks noChangeArrowheads="1"/>
          </p:cNvSpPr>
          <p:nvPr/>
        </p:nvSpPr>
        <p:spPr bwMode="auto">
          <a:xfrm>
            <a:off x="2362201" y="5690011"/>
            <a:ext cx="7916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latin typeface="Arial Narrow" panose="020B0604020202020204" pitchFamily="34" charset="0"/>
              </a:rPr>
              <a:t>1860           1900             1940             1980             2020             2060           2100</a:t>
            </a:r>
          </a:p>
        </p:txBody>
      </p:sp>
      <p:sp>
        <p:nvSpPr>
          <p:cNvPr id="18439" name="Text Box 10">
            <a:extLst>
              <a:ext uri="{FF2B5EF4-FFF2-40B4-BE49-F238E27FC236}">
                <a16:creationId xmlns:a16="http://schemas.microsoft.com/office/drawing/2014/main" id="{145B25D5-05A7-CE4B-B517-A2C32FB303A2}"/>
              </a:ext>
            </a:extLst>
          </p:cNvPr>
          <p:cNvSpPr txBox="1">
            <a:spLocks noChangeArrowheads="1"/>
          </p:cNvSpPr>
          <p:nvPr/>
        </p:nvSpPr>
        <p:spPr bwMode="auto">
          <a:xfrm>
            <a:off x="5963586" y="6364197"/>
            <a:ext cx="6210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dirty="0">
                <a:solidFill>
                  <a:schemeClr val="bg1">
                    <a:lumMod val="75000"/>
                  </a:schemeClr>
                </a:solidFill>
                <a:latin typeface="+mn-lt"/>
              </a:rPr>
              <a:t>Source: John F. </a:t>
            </a:r>
            <a:r>
              <a:rPr lang="en-US" altLang="en-US" sz="1000" dirty="0" err="1">
                <a:solidFill>
                  <a:schemeClr val="bg1">
                    <a:lumMod val="75000"/>
                  </a:schemeClr>
                </a:solidFill>
                <a:latin typeface="+mn-lt"/>
              </a:rPr>
              <a:t>Bookout</a:t>
            </a:r>
            <a:r>
              <a:rPr lang="en-US" altLang="en-US" sz="1000" dirty="0">
                <a:solidFill>
                  <a:schemeClr val="bg1">
                    <a:lumMod val="75000"/>
                  </a:schemeClr>
                </a:solidFill>
                <a:latin typeface="+mn-lt"/>
              </a:rPr>
              <a:t> (President of Shell USA) ,“Two Centuries of Fossil Fuel Energy” International Geological Congress, Washington DC;  July 10,1985. Episodes, </a:t>
            </a:r>
            <a:r>
              <a:rPr lang="en-US" altLang="en-US" sz="1000" dirty="0" err="1">
                <a:solidFill>
                  <a:schemeClr val="bg1">
                    <a:lumMod val="75000"/>
                  </a:schemeClr>
                </a:solidFill>
                <a:latin typeface="+mn-lt"/>
              </a:rPr>
              <a:t>vol</a:t>
            </a:r>
            <a:r>
              <a:rPr lang="en-US" altLang="en-US" sz="1000" dirty="0">
                <a:solidFill>
                  <a:schemeClr val="bg1">
                    <a:lumMod val="75000"/>
                  </a:schemeClr>
                </a:solidFill>
                <a:latin typeface="+mn-lt"/>
              </a:rPr>
              <a:t> 12, 257-262 (1989).</a:t>
            </a:r>
          </a:p>
        </p:txBody>
      </p:sp>
    </p:spTree>
    <p:extLst>
      <p:ext uri="{BB962C8B-B14F-4D97-AF65-F5344CB8AC3E}">
        <p14:creationId xmlns:p14="http://schemas.microsoft.com/office/powerpoint/2010/main" val="4941166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18D05EF6-F3FF-CE46-99A7-81575AEC1D96}"/>
              </a:ext>
            </a:extLst>
          </p:cNvPr>
          <p:cNvSpPr>
            <a:spLocks noGrp="1" noChangeArrowheads="1"/>
          </p:cNvSpPr>
          <p:nvPr>
            <p:ph type="title"/>
          </p:nvPr>
        </p:nvSpPr>
        <p:spPr/>
        <p:txBody>
          <a:bodyPr>
            <a:normAutofit/>
          </a:bodyPr>
          <a:lstStyle/>
          <a:p>
            <a:pPr eaLnBrk="1" hangingPunct="1"/>
            <a:r>
              <a:rPr lang="en-US" altLang="en-US" sz="4000" dirty="0">
                <a:latin typeface="+mn-lt"/>
              </a:rPr>
              <a:t>Photochemical Reactions </a:t>
            </a:r>
          </a:p>
        </p:txBody>
      </p:sp>
      <p:sp>
        <p:nvSpPr>
          <p:cNvPr id="55298" name="Rectangle 3">
            <a:extLst>
              <a:ext uri="{FF2B5EF4-FFF2-40B4-BE49-F238E27FC236}">
                <a16:creationId xmlns:a16="http://schemas.microsoft.com/office/drawing/2014/main" id="{8EA86A65-2C39-2E42-AF2B-7B06F23A3BEC}"/>
              </a:ext>
            </a:extLst>
          </p:cNvPr>
          <p:cNvSpPr>
            <a:spLocks noGrp="1" noChangeArrowheads="1"/>
          </p:cNvSpPr>
          <p:nvPr>
            <p:ph type="body" idx="1"/>
          </p:nvPr>
        </p:nvSpPr>
        <p:spPr>
          <a:xfrm>
            <a:off x="838200" y="1615220"/>
            <a:ext cx="10515600" cy="4560727"/>
          </a:xfrm>
        </p:spPr>
        <p:txBody>
          <a:bodyPr>
            <a:noAutofit/>
          </a:bodyPr>
          <a:lstStyle/>
          <a:p>
            <a:pPr eaLnBrk="1" hangingPunct="1">
              <a:lnSpc>
                <a:spcPct val="90000"/>
              </a:lnSpc>
              <a:buFontTx/>
              <a:buNone/>
            </a:pPr>
            <a:r>
              <a:rPr lang="en-US" altLang="en-US" sz="2400" u="sng" dirty="0"/>
              <a:t>Prerequisites for a photochemical reactions:</a:t>
            </a:r>
          </a:p>
          <a:p>
            <a:r>
              <a:rPr lang="en-US" altLang="en-US" sz="2400" dirty="0"/>
              <a:t>Atom of molecule must absorb light (</a:t>
            </a:r>
            <a:r>
              <a:rPr lang="en-US" altLang="en-US" sz="2400" dirty="0" err="1"/>
              <a:t>Grotthuss</a:t>
            </a:r>
            <a:r>
              <a:rPr lang="en-US" altLang="en-US" sz="2400" dirty="0"/>
              <a:t>-Draper law)</a:t>
            </a:r>
          </a:p>
          <a:p>
            <a:r>
              <a:rPr lang="en-US" altLang="en-US" sz="2400" dirty="0"/>
              <a:t>1 photon can activate only one molecule (Stark-Einstein law)</a:t>
            </a:r>
          </a:p>
          <a:p>
            <a:pPr eaLnBrk="1" hangingPunct="1">
              <a:lnSpc>
                <a:spcPct val="90000"/>
              </a:lnSpc>
              <a:buFontTx/>
              <a:buNone/>
            </a:pPr>
            <a:endParaRPr lang="en-US" altLang="en-US" sz="2400" dirty="0"/>
          </a:p>
          <a:p>
            <a:pPr eaLnBrk="1" hangingPunct="1">
              <a:lnSpc>
                <a:spcPct val="90000"/>
              </a:lnSpc>
              <a:buFontTx/>
              <a:buNone/>
            </a:pPr>
            <a:r>
              <a:rPr lang="en-US" altLang="en-US" sz="2400" dirty="0"/>
              <a:t>Source of photons?</a:t>
            </a:r>
          </a:p>
          <a:p>
            <a:pPr lvl="1" eaLnBrk="1" hangingPunct="1">
              <a:lnSpc>
                <a:spcPct val="90000"/>
              </a:lnSpc>
            </a:pPr>
            <a:r>
              <a:rPr lang="en-US" altLang="en-US" dirty="0"/>
              <a:t>Electrical</a:t>
            </a:r>
          </a:p>
          <a:p>
            <a:pPr lvl="1" eaLnBrk="1" hangingPunct="1">
              <a:lnSpc>
                <a:spcPct val="90000"/>
              </a:lnSpc>
            </a:pPr>
            <a:r>
              <a:rPr lang="en-US" altLang="en-US" dirty="0"/>
              <a:t>Costly</a:t>
            </a:r>
          </a:p>
          <a:p>
            <a:pPr lvl="1" eaLnBrk="1" hangingPunct="1">
              <a:lnSpc>
                <a:spcPct val="90000"/>
              </a:lnSpc>
            </a:pPr>
            <a:r>
              <a:rPr lang="en-US" altLang="en-US" dirty="0"/>
              <a:t>Only viable if quantum yield is far higher than 1</a:t>
            </a:r>
          </a:p>
          <a:p>
            <a:pPr eaLnBrk="1" hangingPunct="1">
              <a:lnSpc>
                <a:spcPct val="90000"/>
              </a:lnSpc>
              <a:buFontTx/>
              <a:buNone/>
            </a:pPr>
            <a:endParaRPr lang="en-US" altLang="en-US" sz="2400" dirty="0"/>
          </a:p>
          <a:p>
            <a:pPr eaLnBrk="1" hangingPunct="1">
              <a:lnSpc>
                <a:spcPct val="90000"/>
              </a:lnSpc>
              <a:buFontTx/>
              <a:buNone/>
            </a:pPr>
            <a:r>
              <a:rPr lang="en-US" altLang="en-US" sz="2400" dirty="0"/>
              <a:t>(Quantum yield: # of molecules of reactant consumed per photon absorbed)</a:t>
            </a:r>
          </a:p>
        </p:txBody>
      </p:sp>
    </p:spTree>
    <p:extLst>
      <p:ext uri="{BB962C8B-B14F-4D97-AF65-F5344CB8AC3E}">
        <p14:creationId xmlns:p14="http://schemas.microsoft.com/office/powerpoint/2010/main" val="2958485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9B8F0C07-B165-A04E-A14A-C1E989F75551}"/>
              </a:ext>
            </a:extLst>
          </p:cNvPr>
          <p:cNvSpPr>
            <a:spLocks noGrp="1" noChangeArrowheads="1"/>
          </p:cNvSpPr>
          <p:nvPr>
            <p:ph type="title"/>
          </p:nvPr>
        </p:nvSpPr>
        <p:spPr>
          <a:xfrm>
            <a:off x="838199" y="175125"/>
            <a:ext cx="10738449" cy="1325563"/>
          </a:xfrm>
        </p:spPr>
        <p:txBody>
          <a:bodyPr>
            <a:normAutofit/>
          </a:bodyPr>
          <a:lstStyle/>
          <a:p>
            <a:pPr eaLnBrk="1" hangingPunct="1"/>
            <a:r>
              <a:rPr lang="en-US" altLang="en-US" sz="4000" dirty="0">
                <a:latin typeface="+mn-lt"/>
              </a:rPr>
              <a:t>Advantages and Challenges of Photochemical </a:t>
            </a:r>
            <a:r>
              <a:rPr lang="en-US" altLang="en-US" sz="4000" dirty="0" err="1">
                <a:latin typeface="+mn-lt"/>
              </a:rPr>
              <a:t>Rxns</a:t>
            </a:r>
            <a:r>
              <a:rPr lang="en-US" altLang="en-US" sz="4000" dirty="0">
                <a:latin typeface="+mn-lt"/>
              </a:rPr>
              <a:t> </a:t>
            </a:r>
          </a:p>
        </p:txBody>
      </p:sp>
      <p:sp>
        <p:nvSpPr>
          <p:cNvPr id="57346" name="Rectangle 3">
            <a:extLst>
              <a:ext uri="{FF2B5EF4-FFF2-40B4-BE49-F238E27FC236}">
                <a16:creationId xmlns:a16="http://schemas.microsoft.com/office/drawing/2014/main" id="{90C72D01-6D95-DD4A-9BA1-E885D967FCAD}"/>
              </a:ext>
            </a:extLst>
          </p:cNvPr>
          <p:cNvSpPr>
            <a:spLocks noGrp="1" noChangeArrowheads="1"/>
          </p:cNvSpPr>
          <p:nvPr>
            <p:ph type="body" idx="1"/>
          </p:nvPr>
        </p:nvSpPr>
        <p:spPr>
          <a:xfrm>
            <a:off x="1342108" y="2160041"/>
            <a:ext cx="4433054" cy="4201206"/>
          </a:xfrm>
        </p:spPr>
        <p:txBody>
          <a:bodyPr>
            <a:normAutofit fontScale="92500" lnSpcReduction="10000"/>
          </a:bodyPr>
          <a:lstStyle/>
          <a:p>
            <a:pPr eaLnBrk="1" hangingPunct="1">
              <a:lnSpc>
                <a:spcPct val="100000"/>
              </a:lnSpc>
            </a:pPr>
            <a:r>
              <a:rPr lang="en-US" altLang="en-US" sz="2000" dirty="0"/>
              <a:t>Directly targets energy at specific molecules, and reducing energy consumption</a:t>
            </a:r>
          </a:p>
          <a:p>
            <a:pPr eaLnBrk="1" hangingPunct="1">
              <a:lnSpc>
                <a:spcPct val="100000"/>
              </a:lnSpc>
            </a:pPr>
            <a:r>
              <a:rPr lang="en-US" altLang="en-US" sz="2000" dirty="0"/>
              <a:t>photons are very clean reagents, leaving no residues</a:t>
            </a:r>
          </a:p>
          <a:p>
            <a:pPr eaLnBrk="1" hangingPunct="1">
              <a:lnSpc>
                <a:spcPct val="100000"/>
              </a:lnSpc>
            </a:pPr>
            <a:r>
              <a:rPr lang="en-US" altLang="en-US" sz="2000" dirty="0"/>
              <a:t>Energy is more directed and </a:t>
            </a:r>
            <a:r>
              <a:rPr lang="en-US" altLang="en-US" sz="2000" dirty="0" err="1"/>
              <a:t>rxn</a:t>
            </a:r>
            <a:r>
              <a:rPr lang="en-US" altLang="en-US" sz="2000" dirty="0"/>
              <a:t> temperatures are generally low (higher selectivity, reduced by-product formation)</a:t>
            </a:r>
          </a:p>
          <a:p>
            <a:pPr eaLnBrk="1" hangingPunct="1">
              <a:lnSpc>
                <a:spcPct val="100000"/>
              </a:lnSpc>
            </a:pPr>
            <a:r>
              <a:rPr lang="en-US" altLang="en-US" sz="2000" dirty="0"/>
              <a:t>Some reaction pathways are more readily available via photochemical processes leading to products that would be difficult to make by other routes</a:t>
            </a:r>
          </a:p>
        </p:txBody>
      </p:sp>
      <p:sp>
        <p:nvSpPr>
          <p:cNvPr id="4" name="Rectangle 2">
            <a:extLst>
              <a:ext uri="{FF2B5EF4-FFF2-40B4-BE49-F238E27FC236}">
                <a16:creationId xmlns:a16="http://schemas.microsoft.com/office/drawing/2014/main" id="{829E1AF1-E828-7C40-B618-F56A63D379DA}"/>
              </a:ext>
            </a:extLst>
          </p:cNvPr>
          <p:cNvSpPr txBox="1">
            <a:spLocks noChangeArrowheads="1"/>
          </p:cNvSpPr>
          <p:nvPr/>
        </p:nvSpPr>
        <p:spPr>
          <a:xfrm>
            <a:off x="1991793" y="1575491"/>
            <a:ext cx="283503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n-US" altLang="en-US" sz="2400" dirty="0">
                <a:solidFill>
                  <a:schemeClr val="tx1"/>
                </a:solidFill>
                <a:latin typeface="+mn-lt"/>
              </a:rPr>
              <a:t>Advantages</a:t>
            </a:r>
          </a:p>
        </p:txBody>
      </p:sp>
      <p:sp>
        <p:nvSpPr>
          <p:cNvPr id="5" name="Rectangle 2">
            <a:extLst>
              <a:ext uri="{FF2B5EF4-FFF2-40B4-BE49-F238E27FC236}">
                <a16:creationId xmlns:a16="http://schemas.microsoft.com/office/drawing/2014/main" id="{30B8704C-1AF7-224C-ACBD-93F7019F6B97}"/>
              </a:ext>
            </a:extLst>
          </p:cNvPr>
          <p:cNvSpPr txBox="1">
            <a:spLocks noChangeArrowheads="1"/>
          </p:cNvSpPr>
          <p:nvPr/>
        </p:nvSpPr>
        <p:spPr>
          <a:xfrm>
            <a:off x="6322158" y="1575490"/>
            <a:ext cx="3573761"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400" dirty="0">
                <a:latin typeface="+mn-lt"/>
              </a:rPr>
              <a:t>Disadvantages</a:t>
            </a:r>
          </a:p>
        </p:txBody>
      </p:sp>
      <p:cxnSp>
        <p:nvCxnSpPr>
          <p:cNvPr id="6" name="Straight Connector 5">
            <a:extLst>
              <a:ext uri="{FF2B5EF4-FFF2-40B4-BE49-F238E27FC236}">
                <a16:creationId xmlns:a16="http://schemas.microsoft.com/office/drawing/2014/main" id="{469B5725-0F7F-4C4D-8945-4470BEDD3BAB}"/>
              </a:ext>
            </a:extLst>
          </p:cNvPr>
          <p:cNvCxnSpPr/>
          <p:nvPr/>
        </p:nvCxnSpPr>
        <p:spPr>
          <a:xfrm>
            <a:off x="1342106" y="2076137"/>
            <a:ext cx="942421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F0CE08-D821-0F42-9A8F-EFC59DC6A5B7}"/>
              </a:ext>
            </a:extLst>
          </p:cNvPr>
          <p:cNvCxnSpPr>
            <a:cxnSpLocks/>
          </p:cNvCxnSpPr>
          <p:nvPr/>
        </p:nvCxnSpPr>
        <p:spPr>
          <a:xfrm>
            <a:off x="5775162" y="1500688"/>
            <a:ext cx="0" cy="493009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40537D1-9825-D44D-A78B-6EB501A67A17}"/>
              </a:ext>
            </a:extLst>
          </p:cNvPr>
          <p:cNvSpPr/>
          <p:nvPr/>
        </p:nvSpPr>
        <p:spPr>
          <a:xfrm>
            <a:off x="5919303" y="2160041"/>
            <a:ext cx="5038501" cy="3893374"/>
          </a:xfrm>
          <a:prstGeom prst="rect">
            <a:avLst/>
          </a:prstGeom>
        </p:spPr>
        <p:txBody>
          <a:bodyPr wrap="square">
            <a:spAutoFit/>
          </a:bodyPr>
          <a:lstStyle/>
          <a:p>
            <a:pPr marL="342900" indent="-342900">
              <a:buFont typeface="Arial" panose="020B0604020202020204" pitchFamily="34" charset="0"/>
              <a:buChar char="•"/>
            </a:pPr>
            <a:r>
              <a:rPr lang="en-US" altLang="en-US" sz="1900" dirty="0"/>
              <a:t>Reactor fouling - slight fouling can prevent </a:t>
            </a:r>
            <a:r>
              <a:rPr lang="en-US" altLang="en-US" sz="1900" dirty="0" err="1"/>
              <a:t>rxns</a:t>
            </a:r>
            <a:r>
              <a:rPr lang="en-US" altLang="en-US" sz="1900" dirty="0"/>
              <a:t> from occurring - little flexibility in material used in reactors</a:t>
            </a:r>
          </a:p>
          <a:p>
            <a:pPr marL="342900" indent="-342900">
              <a:buFont typeface="Arial" panose="020B0604020202020204" pitchFamily="34" charset="0"/>
              <a:buChar char="•"/>
            </a:pPr>
            <a:r>
              <a:rPr lang="en-US" altLang="en-US" sz="1900" dirty="0"/>
              <a:t>Monochromatic light is required and generally only polychromatic light is available, therefore wasting a good portion of the energy - reduces energy efficiency &amp; increases process costs.</a:t>
            </a:r>
          </a:p>
          <a:p>
            <a:pPr marL="342900" indent="-342900">
              <a:buFont typeface="Arial" panose="020B0604020202020204" pitchFamily="34" charset="0"/>
              <a:buChar char="•"/>
            </a:pPr>
            <a:r>
              <a:rPr lang="en-US" altLang="en-US" sz="1900" dirty="0"/>
              <a:t>Light sources are expensive</a:t>
            </a:r>
          </a:p>
          <a:p>
            <a:pPr marL="342900" indent="-342900">
              <a:buFont typeface="Arial" panose="020B0604020202020204" pitchFamily="34" charset="0"/>
              <a:buChar char="•"/>
            </a:pPr>
            <a:r>
              <a:rPr lang="en-US" altLang="en-US" sz="1900" dirty="0"/>
              <a:t>Power of the transmitted light drops off as the square of the distance from the light - efficiently run </a:t>
            </a:r>
            <a:r>
              <a:rPr lang="en-US" altLang="en-US" sz="1900" dirty="0" err="1"/>
              <a:t>rxns</a:t>
            </a:r>
            <a:r>
              <a:rPr lang="en-US" altLang="en-US" sz="1900" dirty="0"/>
              <a:t> must be as close as possible to light source.</a:t>
            </a:r>
          </a:p>
        </p:txBody>
      </p:sp>
    </p:spTree>
    <p:extLst>
      <p:ext uri="{BB962C8B-B14F-4D97-AF65-F5344CB8AC3E}">
        <p14:creationId xmlns:p14="http://schemas.microsoft.com/office/powerpoint/2010/main" val="2872229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333E536-71CA-BC45-972A-D8D570C40CE8}"/>
              </a:ext>
            </a:extLst>
          </p:cNvPr>
          <p:cNvSpPr>
            <a:spLocks noGrp="1" noChangeArrowheads="1"/>
          </p:cNvSpPr>
          <p:nvPr>
            <p:ph type="title"/>
          </p:nvPr>
        </p:nvSpPr>
        <p:spPr/>
        <p:txBody>
          <a:bodyPr>
            <a:normAutofit/>
          </a:bodyPr>
          <a:lstStyle/>
          <a:p>
            <a:pPr eaLnBrk="1" hangingPunct="1"/>
            <a:r>
              <a:rPr lang="en-US" altLang="en-US" sz="4000" dirty="0">
                <a:latin typeface="+mn-lt"/>
              </a:rPr>
              <a:t>Examples of photochemical reactions </a:t>
            </a:r>
          </a:p>
        </p:txBody>
      </p:sp>
      <p:sp>
        <p:nvSpPr>
          <p:cNvPr id="61442" name="Rectangle 3">
            <a:extLst>
              <a:ext uri="{FF2B5EF4-FFF2-40B4-BE49-F238E27FC236}">
                <a16:creationId xmlns:a16="http://schemas.microsoft.com/office/drawing/2014/main" id="{DB03D13C-299F-774F-8B7F-F463639D0BA9}"/>
              </a:ext>
            </a:extLst>
          </p:cNvPr>
          <p:cNvSpPr>
            <a:spLocks noGrp="1" noChangeArrowheads="1"/>
          </p:cNvSpPr>
          <p:nvPr>
            <p:ph type="body" idx="1"/>
          </p:nvPr>
        </p:nvSpPr>
        <p:spPr>
          <a:xfrm>
            <a:off x="838200" y="1669922"/>
            <a:ext cx="10515600" cy="4201206"/>
          </a:xfrm>
        </p:spPr>
        <p:txBody>
          <a:bodyPr>
            <a:normAutofit/>
          </a:bodyPr>
          <a:lstStyle/>
          <a:p>
            <a:pPr eaLnBrk="1" hangingPunct="1">
              <a:lnSpc>
                <a:spcPct val="80000"/>
              </a:lnSpc>
              <a:buFontTx/>
              <a:buNone/>
            </a:pPr>
            <a:r>
              <a:rPr lang="en-US" altLang="en-US" sz="2400" dirty="0"/>
              <a:t>Commercial photochemical processes </a:t>
            </a:r>
          </a:p>
          <a:p>
            <a:pPr eaLnBrk="1" hangingPunct="1">
              <a:lnSpc>
                <a:spcPct val="80000"/>
              </a:lnSpc>
              <a:buFontTx/>
              <a:buNone/>
            </a:pPr>
            <a:r>
              <a:rPr lang="en-US" altLang="en-US" sz="2400" dirty="0"/>
              <a:t>1. Caprolactam process</a:t>
            </a:r>
          </a:p>
          <a:p>
            <a:pPr eaLnBrk="1" hangingPunct="1">
              <a:lnSpc>
                <a:spcPct val="80000"/>
              </a:lnSpc>
            </a:pPr>
            <a:r>
              <a:rPr lang="en-US" altLang="en-US" sz="2400" dirty="0"/>
              <a:t>Quantum yield is only ~80%</a:t>
            </a:r>
          </a:p>
          <a:p>
            <a:pPr eaLnBrk="1" hangingPunct="1">
              <a:lnSpc>
                <a:spcPct val="80000"/>
              </a:lnSpc>
            </a:pPr>
            <a:r>
              <a:rPr lang="en-US" altLang="en-US" sz="2400" dirty="0"/>
              <a:t>Utilizes visible light (535nm), relatively low-cost</a:t>
            </a:r>
          </a:p>
          <a:p>
            <a:pPr eaLnBrk="1" hangingPunct="1">
              <a:lnSpc>
                <a:spcPct val="80000"/>
              </a:lnSpc>
            </a:pPr>
            <a:r>
              <a:rPr lang="en-US" altLang="en-US" sz="2400" dirty="0"/>
              <a:t>Light source: low-pressure mercury lamp doped with thallium iodide (helps intensity the required wavelength and reduce the intensity of lower wavelengths)</a:t>
            </a:r>
          </a:p>
          <a:p>
            <a:pPr eaLnBrk="1" hangingPunct="1">
              <a:lnSpc>
                <a:spcPct val="80000"/>
              </a:lnSpc>
            </a:pPr>
            <a:r>
              <a:rPr lang="en-US" altLang="en-US" sz="2400" dirty="0"/>
              <a:t>A continuous counter-current flow reactor is used (made of glass)</a:t>
            </a:r>
          </a:p>
          <a:p>
            <a:pPr eaLnBrk="1" hangingPunct="1">
              <a:lnSpc>
                <a:spcPct val="80000"/>
              </a:lnSpc>
              <a:buFontTx/>
              <a:buNone/>
            </a:pPr>
            <a:endParaRPr lang="en-US" altLang="en-US" sz="2400" dirty="0"/>
          </a:p>
          <a:p>
            <a:pPr eaLnBrk="1" hangingPunct="1">
              <a:lnSpc>
                <a:spcPct val="80000"/>
              </a:lnSpc>
              <a:buFontTx/>
              <a:buNone/>
            </a:pPr>
            <a:r>
              <a:rPr lang="en-US" altLang="en-US" sz="2400" dirty="0"/>
              <a:t>Traditional process: Air oxidation of cyclohexane followed by reaction with hydroxylamine </a:t>
            </a:r>
            <a:r>
              <a:rPr lang="en-US" altLang="en-US" sz="2400" dirty="0" err="1"/>
              <a:t>hydrogensulfate</a:t>
            </a:r>
            <a:endParaRPr lang="en-US" altLang="en-US" sz="2400" dirty="0"/>
          </a:p>
        </p:txBody>
      </p:sp>
    </p:spTree>
    <p:extLst>
      <p:ext uri="{BB962C8B-B14F-4D97-AF65-F5344CB8AC3E}">
        <p14:creationId xmlns:p14="http://schemas.microsoft.com/office/powerpoint/2010/main" val="3488743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98EE7426-C01D-3F45-9D45-81F6F1AA68E7}"/>
              </a:ext>
            </a:extLst>
          </p:cNvPr>
          <p:cNvSpPr>
            <a:spLocks noGrp="1" noChangeArrowheads="1"/>
          </p:cNvSpPr>
          <p:nvPr>
            <p:ph type="title"/>
          </p:nvPr>
        </p:nvSpPr>
        <p:spPr/>
        <p:txBody>
          <a:bodyPr>
            <a:normAutofit/>
          </a:bodyPr>
          <a:lstStyle/>
          <a:p>
            <a:pPr eaLnBrk="1" hangingPunct="1"/>
            <a:r>
              <a:rPr lang="en-US" altLang="en-US" sz="4000" dirty="0">
                <a:latin typeface="+mn-lt"/>
              </a:rPr>
              <a:t>Examples of photochemical reactions </a:t>
            </a:r>
          </a:p>
        </p:txBody>
      </p:sp>
      <p:sp>
        <p:nvSpPr>
          <p:cNvPr id="63490" name="Rectangle 3">
            <a:extLst>
              <a:ext uri="{FF2B5EF4-FFF2-40B4-BE49-F238E27FC236}">
                <a16:creationId xmlns:a16="http://schemas.microsoft.com/office/drawing/2014/main" id="{5EFF8A94-F7E2-4648-87B5-5DF6CB44669D}"/>
              </a:ext>
            </a:extLst>
          </p:cNvPr>
          <p:cNvSpPr>
            <a:spLocks noGrp="1" noChangeArrowheads="1"/>
          </p:cNvSpPr>
          <p:nvPr>
            <p:ph type="body" sz="half" idx="4294967295"/>
          </p:nvPr>
        </p:nvSpPr>
        <p:spPr>
          <a:xfrm>
            <a:off x="838200" y="1753200"/>
            <a:ext cx="6477000" cy="4599474"/>
          </a:xfrm>
          <a:prstGeom prst="rect">
            <a:avLst/>
          </a:prstGeom>
        </p:spPr>
        <p:txBody>
          <a:bodyPr>
            <a:normAutofit/>
          </a:bodyPr>
          <a:lstStyle/>
          <a:p>
            <a:pPr marL="609600" indent="-609600">
              <a:buNone/>
            </a:pPr>
            <a:r>
              <a:rPr lang="en-US" altLang="en-US" sz="2400" dirty="0"/>
              <a:t>Commercial photochemical processes </a:t>
            </a:r>
          </a:p>
          <a:p>
            <a:pPr marL="457200" indent="-457200">
              <a:buFont typeface="+mj-lt"/>
              <a:buAutoNum type="arabicPeriod"/>
            </a:pPr>
            <a:r>
              <a:rPr lang="en-US" altLang="en-US" sz="2400" dirty="0"/>
              <a:t>Caprolactam process 	</a:t>
            </a:r>
          </a:p>
          <a:p>
            <a:pPr marL="457200" indent="-457200">
              <a:buFont typeface="+mj-lt"/>
              <a:buAutoNum type="arabicPeriod"/>
            </a:pPr>
            <a:r>
              <a:rPr lang="en-US" altLang="en-US" sz="2400" dirty="0"/>
              <a:t>Vitamin D3 </a:t>
            </a:r>
          </a:p>
          <a:p>
            <a:pPr lvl="1"/>
            <a:r>
              <a:rPr lang="en-US" altLang="en-US" sz="2000" dirty="0"/>
              <a:t>Photochemical electrocyclic ring opening followed by a thermal 1,7-hydride shift</a:t>
            </a:r>
          </a:p>
          <a:p>
            <a:pPr lvl="1"/>
            <a:r>
              <a:rPr lang="en-US" altLang="en-US" sz="2000" dirty="0"/>
              <a:t>no viable thermal alternative</a:t>
            </a:r>
            <a:r>
              <a:rPr lang="en-US" altLang="en-US" sz="2400" dirty="0"/>
              <a:t>	</a:t>
            </a:r>
            <a:r>
              <a:rPr lang="en-US" altLang="en-US" sz="1800" dirty="0"/>
              <a:t>									</a:t>
            </a:r>
            <a:endParaRPr lang="en-US" altLang="en-US" sz="1800" b="1" dirty="0">
              <a:sym typeface="Wingdings" pitchFamily="2" charset="2"/>
            </a:endParaRPr>
          </a:p>
        </p:txBody>
      </p:sp>
      <p:graphicFrame>
        <p:nvGraphicFramePr>
          <p:cNvPr id="63491" name="Object 4">
            <a:extLst>
              <a:ext uri="{FF2B5EF4-FFF2-40B4-BE49-F238E27FC236}">
                <a16:creationId xmlns:a16="http://schemas.microsoft.com/office/drawing/2014/main" id="{BEDDAB3B-FE15-4B49-8644-64DC0D2641BD}"/>
              </a:ext>
            </a:extLst>
          </p:cNvPr>
          <p:cNvGraphicFramePr>
            <a:graphicFrameLocks noGrp="1" noChangeAspect="1"/>
          </p:cNvGraphicFramePr>
          <p:nvPr>
            <p:ph sz="half" idx="4294967295"/>
            <p:extLst>
              <p:ext uri="{D42A27DB-BD31-4B8C-83A1-F6EECF244321}">
                <p14:modId xmlns:p14="http://schemas.microsoft.com/office/powerpoint/2010/main" val="1094362898"/>
              </p:ext>
            </p:extLst>
          </p:nvPr>
        </p:nvGraphicFramePr>
        <p:xfrm>
          <a:off x="7518276" y="2141621"/>
          <a:ext cx="4252396" cy="4211053"/>
        </p:xfrm>
        <a:graphic>
          <a:graphicData uri="http://schemas.openxmlformats.org/presentationml/2006/ole">
            <mc:AlternateContent xmlns:mc="http://schemas.openxmlformats.org/markup-compatibility/2006">
              <mc:Choice xmlns:v="urn:schemas-microsoft-com:vml" Requires="v">
                <p:oleObj spid="_x0000_s65916" name="CS ChemDraw Drawing" r:id="rId4" imgW="17221200" imgH="17056100" progId="ChemDraw.Document.6.0">
                  <p:embed/>
                </p:oleObj>
              </mc:Choice>
              <mc:Fallback>
                <p:oleObj name="CS ChemDraw Drawing" r:id="rId4" imgW="17221200" imgH="17056100" progId="ChemDraw.Document.6.0">
                  <p:embed/>
                  <p:pic>
                    <p:nvPicPr>
                      <p:cNvPr id="63491" name="Object 4">
                        <a:extLst>
                          <a:ext uri="{FF2B5EF4-FFF2-40B4-BE49-F238E27FC236}">
                            <a16:creationId xmlns:a16="http://schemas.microsoft.com/office/drawing/2014/main" id="{BEDDAB3B-FE15-4B49-8644-64DC0D264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276" y="2141621"/>
                        <a:ext cx="4252396" cy="4211053"/>
                      </a:xfrm>
                      <a:prstGeom prst="rect">
                        <a:avLst/>
                      </a:prstGeom>
                      <a:noFill/>
                      <a:ln>
                        <a:noFill/>
                      </a:ln>
                      <a:effectLst/>
                      <a:extLst/>
                    </p:spPr>
                  </p:pic>
                </p:oleObj>
              </mc:Fallback>
            </mc:AlternateContent>
          </a:graphicData>
        </a:graphic>
      </p:graphicFrame>
      <p:sp>
        <p:nvSpPr>
          <p:cNvPr id="2" name="TextBox 1">
            <a:extLst>
              <a:ext uri="{FF2B5EF4-FFF2-40B4-BE49-F238E27FC236}">
                <a16:creationId xmlns:a16="http://schemas.microsoft.com/office/drawing/2014/main" id="{44D4CFD4-DF6E-024A-A97E-90A61F05C83E}"/>
              </a:ext>
            </a:extLst>
          </p:cNvPr>
          <p:cNvSpPr txBox="1"/>
          <p:nvPr/>
        </p:nvSpPr>
        <p:spPr>
          <a:xfrm>
            <a:off x="8313821" y="1636488"/>
            <a:ext cx="2661306" cy="369332"/>
          </a:xfrm>
          <a:prstGeom prst="rect">
            <a:avLst/>
          </a:prstGeom>
          <a:noFill/>
        </p:spPr>
        <p:txBody>
          <a:bodyPr wrap="none" rtlCol="0">
            <a:spAutoFit/>
          </a:bodyPr>
          <a:lstStyle/>
          <a:p>
            <a:r>
              <a:rPr lang="en-US" altLang="en-US" dirty="0" err="1"/>
              <a:t>NOCl</a:t>
            </a:r>
            <a:r>
              <a:rPr lang="en-US" altLang="en-US" dirty="0"/>
              <a:t> </a:t>
            </a:r>
            <a:r>
              <a:rPr lang="en-US" altLang="en-US" dirty="0">
                <a:sym typeface="Wingdings" pitchFamily="2" charset="2"/>
              </a:rPr>
              <a:t> NO</a:t>
            </a:r>
            <a:r>
              <a:rPr lang="en-US" altLang="en-US" b="1" dirty="0">
                <a:sym typeface="Wingdings" pitchFamily="2" charset="2"/>
              </a:rPr>
              <a:t>˙</a:t>
            </a:r>
            <a:r>
              <a:rPr lang="en-US" altLang="en-US" dirty="0">
                <a:sym typeface="Wingdings" pitchFamily="2" charset="2"/>
              </a:rPr>
              <a:t> + Cl</a:t>
            </a:r>
            <a:r>
              <a:rPr lang="en-US" altLang="en-US" b="1" dirty="0">
                <a:sym typeface="Wingdings" pitchFamily="2" charset="2"/>
              </a:rPr>
              <a:t>˙ (535nm)</a:t>
            </a:r>
            <a:endParaRPr lang="en-US" altLang="en-US" dirty="0"/>
          </a:p>
        </p:txBody>
      </p:sp>
    </p:spTree>
    <p:extLst>
      <p:ext uri="{BB962C8B-B14F-4D97-AF65-F5344CB8AC3E}">
        <p14:creationId xmlns:p14="http://schemas.microsoft.com/office/powerpoint/2010/main" val="4171541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0D2E3E47-E4E8-994F-AA52-D9D46DB6E3D8}"/>
              </a:ext>
            </a:extLst>
          </p:cNvPr>
          <p:cNvSpPr>
            <a:spLocks noGrp="1" noChangeArrowheads="1"/>
          </p:cNvSpPr>
          <p:nvPr>
            <p:ph type="title"/>
          </p:nvPr>
        </p:nvSpPr>
        <p:spPr/>
        <p:txBody>
          <a:bodyPr>
            <a:normAutofit/>
          </a:bodyPr>
          <a:lstStyle/>
          <a:p>
            <a:pPr eaLnBrk="1" hangingPunct="1"/>
            <a:r>
              <a:rPr lang="en-US" altLang="en-US" sz="4000" dirty="0">
                <a:latin typeface="+mn-lt"/>
              </a:rPr>
              <a:t>Microwave chemistry</a:t>
            </a:r>
          </a:p>
        </p:txBody>
      </p:sp>
      <p:sp>
        <p:nvSpPr>
          <p:cNvPr id="67586" name="Rectangle 3">
            <a:extLst>
              <a:ext uri="{FF2B5EF4-FFF2-40B4-BE49-F238E27FC236}">
                <a16:creationId xmlns:a16="http://schemas.microsoft.com/office/drawing/2014/main" id="{A9C0C1F1-FA64-8144-A7A7-8C9FE01997DC}"/>
              </a:ext>
            </a:extLst>
          </p:cNvPr>
          <p:cNvSpPr>
            <a:spLocks noGrp="1" noChangeArrowheads="1"/>
          </p:cNvSpPr>
          <p:nvPr>
            <p:ph type="body" idx="1"/>
          </p:nvPr>
        </p:nvSpPr>
        <p:spPr/>
        <p:txBody>
          <a:bodyPr>
            <a:normAutofit lnSpcReduction="10000"/>
          </a:bodyPr>
          <a:lstStyle/>
          <a:p>
            <a:pPr eaLnBrk="1" hangingPunct="1"/>
            <a:r>
              <a:rPr lang="en-US" altLang="en-US" sz="2400" dirty="0"/>
              <a:t>Wavelengths between 1 mm and 1 m</a:t>
            </a:r>
          </a:p>
          <a:p>
            <a:pPr lvl="1" eaLnBrk="1" hangingPunct="1"/>
            <a:r>
              <a:rPr lang="en-US" altLang="en-US" dirty="0"/>
              <a:t>Frequency fixed at 2.45 GHz</a:t>
            </a:r>
          </a:p>
          <a:p>
            <a:pPr eaLnBrk="1" hangingPunct="1"/>
            <a:r>
              <a:rPr lang="en-US" altLang="en-US" sz="2400" dirty="0"/>
              <a:t>More directed source of energy</a:t>
            </a:r>
          </a:p>
          <a:p>
            <a:pPr eaLnBrk="1" hangingPunct="1"/>
            <a:r>
              <a:rPr lang="en-US" altLang="en-US" sz="2400" dirty="0"/>
              <a:t>Heating rate of 10°C per second is achievable</a:t>
            </a:r>
          </a:p>
          <a:p>
            <a:pPr eaLnBrk="1" hangingPunct="1"/>
            <a:r>
              <a:rPr lang="en-US" altLang="en-US" sz="2400" dirty="0"/>
              <a:t>Possibility of overheating (explosions)</a:t>
            </a:r>
          </a:p>
          <a:p>
            <a:pPr eaLnBrk="1" hangingPunct="1"/>
            <a:r>
              <a:rPr lang="en-US" altLang="en-US" sz="2400" dirty="0"/>
              <a:t>Solvent-free conditions are possible</a:t>
            </a:r>
          </a:p>
          <a:p>
            <a:pPr eaLnBrk="1" hangingPunct="1"/>
            <a:r>
              <a:rPr lang="en-US" altLang="en-US" sz="2400" dirty="0"/>
              <a:t>Interaction with matter characterized by penetration depth</a:t>
            </a:r>
          </a:p>
          <a:p>
            <a:pPr marL="0" indent="0" eaLnBrk="1" hangingPunct="1">
              <a:buNone/>
            </a:pPr>
            <a:endParaRPr lang="en-US" altLang="en-US" sz="2400" dirty="0"/>
          </a:p>
          <a:p>
            <a:pPr marL="0" indent="0" eaLnBrk="1" hangingPunct="1">
              <a:buNone/>
            </a:pPr>
            <a:r>
              <a:rPr lang="en-US" altLang="en-US" sz="2400" u="sng" dirty="0"/>
              <a:t>Watch Video on </a:t>
            </a:r>
            <a:r>
              <a:rPr lang="en-US" altLang="en-US" sz="2400" u="sng" dirty="0" err="1"/>
              <a:t>Micorwave</a:t>
            </a:r>
            <a:r>
              <a:rPr lang="en-US" altLang="en-US" sz="2400" u="sng" dirty="0"/>
              <a:t> Chemistry</a:t>
            </a:r>
          </a:p>
          <a:p>
            <a:pPr marL="0" indent="0">
              <a:buNone/>
            </a:pPr>
            <a:r>
              <a:rPr lang="en-US" altLang="en-US" sz="2400" dirty="0">
                <a:hlinkClick r:id="rId3">
                  <a:extLst>
                    <a:ext uri="{A12FA001-AC4F-418D-AE19-62706E023703}">
                      <ahyp:hlinkClr xmlns:ahyp="http://schemas.microsoft.com/office/drawing/2018/hyperlinkcolor" xmlns="" val="tx"/>
                    </a:ext>
                  </a:extLst>
                </a:hlinkClick>
              </a:rPr>
              <a:t>https://www.youtube.com/watch?v=UqS7b6V7Um8</a:t>
            </a:r>
            <a:endParaRPr lang="en-US" altLang="en-US" sz="2400" dirty="0"/>
          </a:p>
          <a:p>
            <a:pPr marL="0" indent="0">
              <a:buNone/>
            </a:pPr>
            <a:endParaRPr lang="en-US" altLang="en-US" sz="2000" dirty="0"/>
          </a:p>
        </p:txBody>
      </p:sp>
      <p:pic>
        <p:nvPicPr>
          <p:cNvPr id="2" name="Picture 1">
            <a:extLst>
              <a:ext uri="{FF2B5EF4-FFF2-40B4-BE49-F238E27FC236}">
                <a16:creationId xmlns:a16="http://schemas.microsoft.com/office/drawing/2014/main" id="{D9B8FDA9-20CD-D443-A67E-6A4E9C020D41}"/>
              </a:ext>
            </a:extLst>
          </p:cNvPr>
          <p:cNvPicPr>
            <a:picLocks noChangeAspect="1"/>
          </p:cNvPicPr>
          <p:nvPr/>
        </p:nvPicPr>
        <p:blipFill>
          <a:blip r:embed="rId4"/>
          <a:stretch>
            <a:fillRect/>
          </a:stretch>
        </p:blipFill>
        <p:spPr>
          <a:xfrm>
            <a:off x="8096250" y="1217429"/>
            <a:ext cx="2927350" cy="2927350"/>
          </a:xfrm>
          <a:prstGeom prst="rect">
            <a:avLst/>
          </a:prstGeom>
        </p:spPr>
      </p:pic>
      <p:sp>
        <p:nvSpPr>
          <p:cNvPr id="3" name="Rectangle 2">
            <a:extLst>
              <a:ext uri="{FF2B5EF4-FFF2-40B4-BE49-F238E27FC236}">
                <a16:creationId xmlns:a16="http://schemas.microsoft.com/office/drawing/2014/main" id="{4BC45D0A-DB07-F144-AA0C-7F79A583B2D6}"/>
              </a:ext>
            </a:extLst>
          </p:cNvPr>
          <p:cNvSpPr/>
          <p:nvPr/>
        </p:nvSpPr>
        <p:spPr>
          <a:xfrm>
            <a:off x="9196525" y="6436654"/>
            <a:ext cx="2656496" cy="246221"/>
          </a:xfrm>
          <a:prstGeom prst="rect">
            <a:avLst/>
          </a:prstGeom>
        </p:spPr>
        <p:txBody>
          <a:bodyPr wrap="none">
            <a:spAutoFit/>
          </a:bodyPr>
          <a:lstStyle/>
          <a:p>
            <a:r>
              <a:rPr lang="en-US" altLang="en-US" sz="1000" dirty="0">
                <a:solidFill>
                  <a:schemeClr val="bg1">
                    <a:lumMod val="50000"/>
                  </a:schemeClr>
                </a:solidFill>
              </a:rPr>
              <a:t>Image Source: http://</a:t>
            </a:r>
            <a:r>
              <a:rPr lang="en-US" altLang="en-US" sz="1000" dirty="0" err="1">
                <a:solidFill>
                  <a:schemeClr val="bg1">
                    <a:lumMod val="50000"/>
                  </a:schemeClr>
                </a:solidFill>
              </a:rPr>
              <a:t>cem.com</a:t>
            </a:r>
            <a:r>
              <a:rPr lang="en-US" altLang="en-US" sz="1000" dirty="0">
                <a:solidFill>
                  <a:schemeClr val="bg1">
                    <a:lumMod val="50000"/>
                  </a:schemeClr>
                </a:solidFill>
              </a:rPr>
              <a:t>/</a:t>
            </a:r>
            <a:r>
              <a:rPr lang="en-US" altLang="en-US" sz="1000" dirty="0" err="1">
                <a:solidFill>
                  <a:schemeClr val="bg1">
                    <a:lumMod val="50000"/>
                  </a:schemeClr>
                </a:solidFill>
              </a:rPr>
              <a:t>en</a:t>
            </a:r>
            <a:r>
              <a:rPr lang="en-US" altLang="en-US" sz="1000" dirty="0">
                <a:solidFill>
                  <a:schemeClr val="bg1">
                    <a:lumMod val="50000"/>
                  </a:schemeClr>
                </a:solidFill>
              </a:rPr>
              <a:t>/discover-</a:t>
            </a:r>
            <a:r>
              <a:rPr lang="en-US" altLang="en-US" sz="1000" dirty="0" err="1">
                <a:solidFill>
                  <a:schemeClr val="bg1">
                    <a:lumMod val="50000"/>
                  </a:schemeClr>
                </a:solidFill>
              </a:rPr>
              <a:t>sp</a:t>
            </a:r>
            <a:r>
              <a:rPr lang="en-US" altLang="en-US" sz="1000" dirty="0">
                <a:solidFill>
                  <a:schemeClr val="bg1">
                    <a:lumMod val="50000"/>
                  </a:schemeClr>
                </a:solidFill>
              </a:rPr>
              <a:t>/</a:t>
            </a:r>
          </a:p>
        </p:txBody>
      </p:sp>
      <p:pic>
        <p:nvPicPr>
          <p:cNvPr id="4" name="Picture 3">
            <a:extLst>
              <a:ext uri="{FF2B5EF4-FFF2-40B4-BE49-F238E27FC236}">
                <a16:creationId xmlns:a16="http://schemas.microsoft.com/office/drawing/2014/main" id="{A57AF1A5-6742-E74F-AE99-4FE4227BFB9B}"/>
              </a:ext>
            </a:extLst>
          </p:cNvPr>
          <p:cNvPicPr>
            <a:picLocks noChangeAspect="1"/>
          </p:cNvPicPr>
          <p:nvPr/>
        </p:nvPicPr>
        <p:blipFill>
          <a:blip r:embed="rId5"/>
          <a:stretch>
            <a:fillRect/>
          </a:stretch>
        </p:blipFill>
        <p:spPr>
          <a:xfrm>
            <a:off x="8309753" y="3850735"/>
            <a:ext cx="2500344" cy="2110946"/>
          </a:xfrm>
          <a:prstGeom prst="rect">
            <a:avLst/>
          </a:prstGeom>
        </p:spPr>
      </p:pic>
    </p:spTree>
    <p:extLst>
      <p:ext uri="{BB962C8B-B14F-4D97-AF65-F5344CB8AC3E}">
        <p14:creationId xmlns:p14="http://schemas.microsoft.com/office/powerpoint/2010/main" val="997391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366F981F-88CC-6440-88F4-D055B9FDD112}"/>
              </a:ext>
            </a:extLst>
          </p:cNvPr>
          <p:cNvSpPr>
            <a:spLocks noGrp="1" noChangeArrowheads="1"/>
          </p:cNvSpPr>
          <p:nvPr>
            <p:ph type="title"/>
          </p:nvPr>
        </p:nvSpPr>
        <p:spPr/>
        <p:txBody>
          <a:bodyPr>
            <a:normAutofit/>
          </a:bodyPr>
          <a:lstStyle/>
          <a:p>
            <a:pPr eaLnBrk="1" hangingPunct="1"/>
            <a:r>
              <a:rPr lang="en-US" altLang="en-US" sz="3600" dirty="0">
                <a:latin typeface="+mn-lt"/>
              </a:rPr>
              <a:t>Microwave chemistry</a:t>
            </a:r>
          </a:p>
        </p:txBody>
      </p:sp>
      <p:sp>
        <p:nvSpPr>
          <p:cNvPr id="69634" name="Rectangle 3">
            <a:extLst>
              <a:ext uri="{FF2B5EF4-FFF2-40B4-BE49-F238E27FC236}">
                <a16:creationId xmlns:a16="http://schemas.microsoft.com/office/drawing/2014/main" id="{610A8344-3090-2647-98A7-0039E6A29C7B}"/>
              </a:ext>
            </a:extLst>
          </p:cNvPr>
          <p:cNvSpPr>
            <a:spLocks noGrp="1" noChangeArrowheads="1"/>
          </p:cNvSpPr>
          <p:nvPr>
            <p:ph type="body" idx="1"/>
          </p:nvPr>
        </p:nvSpPr>
        <p:spPr/>
        <p:txBody>
          <a:bodyPr/>
          <a:lstStyle/>
          <a:p>
            <a:pPr eaLnBrk="1" hangingPunct="1"/>
            <a:endParaRPr lang="en-US" altLang="en-US" sz="2000"/>
          </a:p>
          <a:p>
            <a:pPr eaLnBrk="1" hangingPunct="1"/>
            <a:endParaRPr lang="en-US" altLang="en-US" sz="2000"/>
          </a:p>
        </p:txBody>
      </p:sp>
      <p:sp>
        <p:nvSpPr>
          <p:cNvPr id="69635" name="Rectangle 4">
            <a:extLst>
              <a:ext uri="{FF2B5EF4-FFF2-40B4-BE49-F238E27FC236}">
                <a16:creationId xmlns:a16="http://schemas.microsoft.com/office/drawing/2014/main" id="{2B12C68E-3F34-7F4D-AF41-C0E77FCF2E72}"/>
              </a:ext>
            </a:extLst>
          </p:cNvPr>
          <p:cNvSpPr>
            <a:spLocks noChangeArrowheads="1"/>
          </p:cNvSpPr>
          <p:nvPr/>
        </p:nvSpPr>
        <p:spPr bwMode="auto">
          <a:xfrm>
            <a:off x="838200" y="1750132"/>
            <a:ext cx="10616514" cy="37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anchor="ct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latin typeface="+mn-lt"/>
              </a:rPr>
              <a:t>Two Principal Mechanisms for Interaction With Matter</a:t>
            </a:r>
          </a:p>
          <a:p>
            <a:pPr eaLnBrk="1" hangingPunct="1">
              <a:buFontTx/>
              <a:buAutoNum type="arabicParenBoth"/>
            </a:pPr>
            <a:r>
              <a:rPr lang="en-US" altLang="en-US" sz="2200" dirty="0">
                <a:latin typeface="+mn-lt"/>
              </a:rPr>
              <a:t>dipole interactions</a:t>
            </a:r>
          </a:p>
          <a:p>
            <a:pPr lvl="1" eaLnBrk="1" hangingPunct="1"/>
            <a:r>
              <a:rPr lang="en-US" altLang="en-US" sz="2200" dirty="0">
                <a:latin typeface="+mn-lt"/>
              </a:rPr>
              <a:t>Occurs with polar molecules. The polar ends of a molecule tend to align themselves and oscillate in step with the oscillating electrical field of the microwaves. Collisions and friction between the moving molecules result in heating. The more polar a molecule, the more effectively it will couple with (and be influenced by) the microwave field  </a:t>
            </a:r>
          </a:p>
          <a:p>
            <a:pPr eaLnBrk="1" hangingPunct="1"/>
            <a:r>
              <a:rPr lang="en-US" altLang="en-US" sz="2200" dirty="0">
                <a:latin typeface="+mn-lt"/>
              </a:rPr>
              <a:t>(2) ionic conduction</a:t>
            </a:r>
          </a:p>
          <a:p>
            <a:pPr eaLnBrk="1" hangingPunct="1"/>
            <a:r>
              <a:rPr lang="en-US" altLang="en-US" sz="2200" dirty="0">
                <a:latin typeface="+mn-lt"/>
              </a:rPr>
              <a:t>	Ions in solution do not have a dipole moment. They are charged species that are distributed and can couple with the oscillating electrical field of the microwaves. The effectiveness or rate of microwave heating of an ionic solution is a function of the concentration of ions in solution. </a:t>
            </a:r>
          </a:p>
        </p:txBody>
      </p:sp>
      <p:sp>
        <p:nvSpPr>
          <p:cNvPr id="69636" name="Rectangle 6">
            <a:extLst>
              <a:ext uri="{FF2B5EF4-FFF2-40B4-BE49-F238E27FC236}">
                <a16:creationId xmlns:a16="http://schemas.microsoft.com/office/drawing/2014/main" id="{70BE619E-A33B-7242-AC13-FB671939C6CA}"/>
              </a:ext>
            </a:extLst>
          </p:cNvPr>
          <p:cNvSpPr>
            <a:spLocks noChangeArrowheads="1"/>
          </p:cNvSpPr>
          <p:nvPr/>
        </p:nvSpPr>
        <p:spPr bwMode="auto">
          <a:xfrm>
            <a:off x="8546124" y="6476023"/>
            <a:ext cx="31722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solidFill>
                  <a:srgbClr val="7F7F7F"/>
                </a:solidFill>
              </a:rPr>
              <a:t>http://www.milestonesci.com/synth-fund.php</a:t>
            </a:r>
          </a:p>
        </p:txBody>
      </p:sp>
    </p:spTree>
    <p:extLst>
      <p:ext uri="{BB962C8B-B14F-4D97-AF65-F5344CB8AC3E}">
        <p14:creationId xmlns:p14="http://schemas.microsoft.com/office/powerpoint/2010/main" val="731107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C43F5780-F73E-014B-92DA-D1C110BA1E98}"/>
              </a:ext>
            </a:extLst>
          </p:cNvPr>
          <p:cNvSpPr>
            <a:spLocks noGrp="1" noChangeArrowheads="1"/>
          </p:cNvSpPr>
          <p:nvPr>
            <p:ph type="title"/>
          </p:nvPr>
        </p:nvSpPr>
        <p:spPr/>
        <p:txBody>
          <a:bodyPr>
            <a:normAutofit/>
          </a:bodyPr>
          <a:lstStyle/>
          <a:p>
            <a:r>
              <a:rPr lang="en-US" altLang="en-US" sz="3600" dirty="0">
                <a:latin typeface="+mn-lt"/>
              </a:rPr>
              <a:t>Microwave chemistry</a:t>
            </a:r>
          </a:p>
        </p:txBody>
      </p:sp>
      <p:sp>
        <p:nvSpPr>
          <p:cNvPr id="71682" name="Rectangle 3">
            <a:extLst>
              <a:ext uri="{FF2B5EF4-FFF2-40B4-BE49-F238E27FC236}">
                <a16:creationId xmlns:a16="http://schemas.microsoft.com/office/drawing/2014/main" id="{6CF166DF-1331-3A45-B182-1CBC72A31542}"/>
              </a:ext>
            </a:extLst>
          </p:cNvPr>
          <p:cNvSpPr>
            <a:spLocks noGrp="1" noChangeArrowheads="1"/>
          </p:cNvSpPr>
          <p:nvPr>
            <p:ph type="body" idx="1"/>
          </p:nvPr>
        </p:nvSpPr>
        <p:spPr/>
        <p:txBody>
          <a:bodyPr/>
          <a:lstStyle/>
          <a:p>
            <a:pPr eaLnBrk="1" hangingPunct="1">
              <a:buFontTx/>
              <a:buNone/>
            </a:pPr>
            <a:r>
              <a:rPr lang="en-US" altLang="en-US" sz="1800" b="1" dirty="0"/>
              <a:t>Chemistry can be performed via microwave that might not have a viable thermal route. Or, reactions can be performed in a fraction of the time required via the thermal route</a:t>
            </a:r>
          </a:p>
          <a:p>
            <a:pPr eaLnBrk="1" hangingPunct="1">
              <a:buFontTx/>
              <a:buNone/>
            </a:pPr>
            <a:r>
              <a:rPr lang="en-US" altLang="en-US" sz="1800" b="1" dirty="0"/>
              <a:t>Example: Diels-Alder via microwave</a:t>
            </a:r>
            <a:endParaRPr lang="en-US" altLang="en-US" sz="1800" dirty="0"/>
          </a:p>
          <a:p>
            <a:pPr eaLnBrk="1" hangingPunct="1"/>
            <a:r>
              <a:rPr lang="en-US" altLang="en-US" sz="1800" dirty="0"/>
              <a:t>This reaction proceeds by conventional methods either by using equimolar amounts of aluminum chloride as an activator, or without and activator by heating in dioxane for several hours (or in p-xylene for several hours). Both processes present challenges for health and safety and efficiency. This reaction proceeded by microwave in a fraction of the time and does not require an activator:</a:t>
            </a:r>
          </a:p>
          <a:p>
            <a:pPr eaLnBrk="1" hangingPunct="1">
              <a:buFontTx/>
              <a:buNone/>
            </a:pPr>
            <a:endParaRPr lang="en-US" altLang="en-US" sz="2000" dirty="0"/>
          </a:p>
        </p:txBody>
      </p:sp>
      <p:pic>
        <p:nvPicPr>
          <p:cNvPr id="3" name="Picture 2">
            <a:extLst>
              <a:ext uri="{FF2B5EF4-FFF2-40B4-BE49-F238E27FC236}">
                <a16:creationId xmlns:a16="http://schemas.microsoft.com/office/drawing/2014/main" id="{63D244C8-FE2E-1E44-B814-24ED68DDAF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0717" y="4303182"/>
            <a:ext cx="8728746" cy="1378223"/>
          </a:xfrm>
          <a:prstGeom prst="rect">
            <a:avLst/>
          </a:prstGeom>
        </p:spPr>
      </p:pic>
      <p:sp>
        <p:nvSpPr>
          <p:cNvPr id="4" name="TextBox 3">
            <a:extLst>
              <a:ext uri="{FF2B5EF4-FFF2-40B4-BE49-F238E27FC236}">
                <a16:creationId xmlns:a16="http://schemas.microsoft.com/office/drawing/2014/main" id="{0A8C1469-3CAC-8E4B-AFE3-3CC97C6BAA3A}"/>
              </a:ext>
            </a:extLst>
          </p:cNvPr>
          <p:cNvSpPr txBox="1"/>
          <p:nvPr/>
        </p:nvSpPr>
        <p:spPr>
          <a:xfrm>
            <a:off x="6587067" y="6405876"/>
            <a:ext cx="5339923" cy="276999"/>
          </a:xfrm>
          <a:prstGeom prst="rect">
            <a:avLst/>
          </a:prstGeom>
          <a:noFill/>
        </p:spPr>
        <p:txBody>
          <a:bodyPr wrap="none" rtlCol="0">
            <a:spAutoFit/>
          </a:bodyPr>
          <a:lstStyle/>
          <a:p>
            <a:r>
              <a:rPr lang="en-US" sz="1200" dirty="0" err="1">
                <a:solidFill>
                  <a:schemeClr val="bg1">
                    <a:lumMod val="50000"/>
                  </a:schemeClr>
                </a:solidFill>
              </a:rPr>
              <a:t>Nuchter</a:t>
            </a:r>
            <a:r>
              <a:rPr lang="en-US" sz="1200" dirty="0">
                <a:solidFill>
                  <a:schemeClr val="bg1">
                    <a:lumMod val="50000"/>
                  </a:schemeClr>
                </a:solidFill>
              </a:rPr>
              <a:t>, M., </a:t>
            </a:r>
            <a:r>
              <a:rPr lang="en-US" sz="1200" dirty="0" err="1">
                <a:solidFill>
                  <a:schemeClr val="bg1">
                    <a:lumMod val="50000"/>
                  </a:schemeClr>
                </a:solidFill>
              </a:rPr>
              <a:t>Ondruschka</a:t>
            </a:r>
            <a:r>
              <a:rPr lang="en-US" sz="1200" dirty="0">
                <a:solidFill>
                  <a:schemeClr val="bg1">
                    <a:lumMod val="50000"/>
                  </a:schemeClr>
                </a:solidFill>
              </a:rPr>
              <a:t>, B., </a:t>
            </a:r>
            <a:r>
              <a:rPr lang="en-US" sz="1200" dirty="0" err="1">
                <a:solidFill>
                  <a:schemeClr val="bg1">
                    <a:lumMod val="50000"/>
                  </a:schemeClr>
                </a:solidFill>
              </a:rPr>
              <a:t>Bonrath</a:t>
            </a:r>
            <a:r>
              <a:rPr lang="en-US" sz="1200" dirty="0">
                <a:solidFill>
                  <a:schemeClr val="bg1">
                    <a:lumMod val="50000"/>
                  </a:schemeClr>
                </a:solidFill>
              </a:rPr>
              <a:t>, W., Gum, A., </a:t>
            </a:r>
            <a:r>
              <a:rPr lang="en-US" sz="1200" dirty="0">
                <a:solidFill>
                  <a:schemeClr val="bg1">
                    <a:lumMod val="50000"/>
                  </a:schemeClr>
                </a:solidFill>
                <a:hlinkClick r:id="rId4" tooltip="Link to journal home page">
                  <a:extLst>
                    <a:ext uri="{A12FA001-AC4F-418D-AE19-62706E023703}">
                      <ahyp:hlinkClr xmlns:ahyp="http://schemas.microsoft.com/office/drawing/2018/hyperlinkcolor" xmlns="" val="tx"/>
                    </a:ext>
                  </a:extLst>
                </a:hlinkClick>
              </a:rPr>
              <a:t>Green Chem.</a:t>
            </a:r>
            <a:r>
              <a:rPr lang="en-US" sz="1200" dirty="0">
                <a:solidFill>
                  <a:schemeClr val="bg1">
                    <a:lumMod val="50000"/>
                  </a:schemeClr>
                </a:solidFill>
              </a:rPr>
              <a:t>, 2004, </a:t>
            </a:r>
            <a:r>
              <a:rPr lang="en-US" sz="1200" b="1" dirty="0">
                <a:solidFill>
                  <a:schemeClr val="bg1">
                    <a:lumMod val="50000"/>
                  </a:schemeClr>
                </a:solidFill>
              </a:rPr>
              <a:t>6</a:t>
            </a:r>
            <a:r>
              <a:rPr lang="en-US" sz="1200" dirty="0">
                <a:solidFill>
                  <a:schemeClr val="bg1">
                    <a:lumMod val="50000"/>
                  </a:schemeClr>
                </a:solidFill>
              </a:rPr>
              <a:t>, 128-141</a:t>
            </a:r>
          </a:p>
        </p:txBody>
      </p:sp>
    </p:spTree>
    <p:extLst>
      <p:ext uri="{BB962C8B-B14F-4D97-AF65-F5344CB8AC3E}">
        <p14:creationId xmlns:p14="http://schemas.microsoft.com/office/powerpoint/2010/main" val="161675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B243-C6C4-5340-87C7-55FAB1258674}"/>
              </a:ext>
            </a:extLst>
          </p:cNvPr>
          <p:cNvSpPr>
            <a:spLocks noGrp="1"/>
          </p:cNvSpPr>
          <p:nvPr>
            <p:ph type="title"/>
          </p:nvPr>
        </p:nvSpPr>
        <p:spPr/>
        <p:txBody>
          <a:bodyPr>
            <a:normAutofit/>
          </a:bodyPr>
          <a:lstStyle/>
          <a:p>
            <a:r>
              <a:rPr lang="en-US" sz="4000" dirty="0">
                <a:latin typeface="+mn-lt"/>
              </a:rPr>
              <a:t>Outline</a:t>
            </a:r>
          </a:p>
        </p:txBody>
      </p:sp>
      <p:sp>
        <p:nvSpPr>
          <p:cNvPr id="5" name="Rectangle 21">
            <a:extLst>
              <a:ext uri="{FF2B5EF4-FFF2-40B4-BE49-F238E27FC236}">
                <a16:creationId xmlns:a16="http://schemas.microsoft.com/office/drawing/2014/main" id="{ACB16E8D-6281-E840-87E9-E81E5C9C5B63}"/>
              </a:ext>
            </a:extLst>
          </p:cNvPr>
          <p:cNvSpPr txBox="1">
            <a:spLocks noChangeArrowheads="1"/>
          </p:cNvSpPr>
          <p:nvPr/>
        </p:nvSpPr>
        <p:spPr>
          <a:xfrm>
            <a:off x="838200" y="1612110"/>
            <a:ext cx="10515600" cy="4605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Current state of energy consumption: Globally</a:t>
            </a:r>
          </a:p>
          <a:p>
            <a:pPr marL="342900" indent="-342900"/>
            <a:r>
              <a:rPr lang="en-US" altLang="en-US" sz="2400" dirty="0"/>
              <a:t>Source of energy:</a:t>
            </a:r>
          </a:p>
          <a:p>
            <a:pPr lvl="1"/>
            <a:r>
              <a:rPr lang="en-US" altLang="en-US" dirty="0"/>
              <a:t>Power plant – coal, oil, natural gas</a:t>
            </a:r>
          </a:p>
          <a:p>
            <a:pPr lvl="1"/>
            <a:r>
              <a:rPr lang="en-US" altLang="en-US" dirty="0"/>
              <a:t>Renewable – Biofuels, solar cell, Fuel cells, hydro, etc.</a:t>
            </a:r>
          </a:p>
          <a:p>
            <a:r>
              <a:rPr lang="en-US" altLang="en-US" sz="2400" dirty="0"/>
              <a:t>Energy in the Laboratory</a:t>
            </a:r>
          </a:p>
          <a:p>
            <a:pPr lvl="1"/>
            <a:r>
              <a:rPr lang="en-US" altLang="en-US" dirty="0"/>
              <a:t>Thermal</a:t>
            </a:r>
          </a:p>
          <a:p>
            <a:pPr lvl="1"/>
            <a:r>
              <a:rPr lang="en-US" altLang="en-US" dirty="0"/>
              <a:t>Cooling</a:t>
            </a:r>
          </a:p>
          <a:p>
            <a:pPr lvl="1"/>
            <a:r>
              <a:rPr lang="en-US" altLang="en-US" dirty="0"/>
              <a:t>Distillation</a:t>
            </a:r>
          </a:p>
          <a:p>
            <a:pPr lvl="1"/>
            <a:r>
              <a:rPr lang="en-US" altLang="en-US" dirty="0"/>
              <a:t>Equipment</a:t>
            </a:r>
          </a:p>
          <a:p>
            <a:pPr lvl="1"/>
            <a:r>
              <a:rPr lang="en-US" altLang="en-US" dirty="0"/>
              <a:t>Synthesis</a:t>
            </a:r>
          </a:p>
          <a:p>
            <a:r>
              <a:rPr lang="en-US" altLang="en-US" sz="2400" dirty="0">
                <a:solidFill>
                  <a:schemeClr val="accent2"/>
                </a:solidFill>
              </a:rPr>
              <a:t>Next Generation of Applications of Renewable Energy</a:t>
            </a:r>
          </a:p>
          <a:p>
            <a:pPr lvl="1"/>
            <a:endParaRPr lang="en-US" altLang="en-US" sz="2000" dirty="0"/>
          </a:p>
          <a:p>
            <a:pPr lvl="2"/>
            <a:endParaRPr lang="en-US" altLang="en-US" sz="1600" dirty="0"/>
          </a:p>
          <a:p>
            <a:endParaRPr lang="en-US" altLang="en-US" sz="2400" dirty="0"/>
          </a:p>
        </p:txBody>
      </p:sp>
    </p:spTree>
    <p:extLst>
      <p:ext uri="{BB962C8B-B14F-4D97-AF65-F5344CB8AC3E}">
        <p14:creationId xmlns:p14="http://schemas.microsoft.com/office/powerpoint/2010/main" val="12206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5C7-1E88-3241-904E-4AB9375D5AD0}"/>
              </a:ext>
            </a:extLst>
          </p:cNvPr>
          <p:cNvSpPr>
            <a:spLocks noGrp="1"/>
          </p:cNvSpPr>
          <p:nvPr>
            <p:ph type="title"/>
          </p:nvPr>
        </p:nvSpPr>
        <p:spPr/>
        <p:txBody>
          <a:bodyPr>
            <a:normAutofit/>
          </a:bodyPr>
          <a:lstStyle/>
          <a:p>
            <a:r>
              <a:rPr lang="en-US" sz="4000" dirty="0">
                <a:latin typeface="+mn-lt"/>
              </a:rPr>
              <a:t>Smart Grids Network System</a:t>
            </a:r>
          </a:p>
        </p:txBody>
      </p:sp>
      <p:pic>
        <p:nvPicPr>
          <p:cNvPr id="5" name="Picture 4" descr="A screenshot of a cell phone&#10;&#10;Description automatically generated">
            <a:extLst>
              <a:ext uri="{FF2B5EF4-FFF2-40B4-BE49-F238E27FC236}">
                <a16:creationId xmlns:a16="http://schemas.microsoft.com/office/drawing/2014/main" id="{317C9808-8296-D14B-AB8F-91E4BF2DB26C}"/>
              </a:ext>
            </a:extLst>
          </p:cNvPr>
          <p:cNvPicPr>
            <a:picLocks noChangeAspect="1"/>
          </p:cNvPicPr>
          <p:nvPr/>
        </p:nvPicPr>
        <p:blipFill>
          <a:blip r:embed="rId3"/>
          <a:stretch>
            <a:fillRect/>
          </a:stretch>
        </p:blipFill>
        <p:spPr>
          <a:xfrm>
            <a:off x="1688708" y="1880671"/>
            <a:ext cx="9152920" cy="3725650"/>
          </a:xfrm>
          <a:prstGeom prst="rect">
            <a:avLst/>
          </a:prstGeom>
          <a:ln w="53975">
            <a:solidFill>
              <a:srgbClr val="002060"/>
            </a:solidFill>
          </a:ln>
        </p:spPr>
      </p:pic>
      <p:sp>
        <p:nvSpPr>
          <p:cNvPr id="6" name="Rectangle 5">
            <a:extLst>
              <a:ext uri="{FF2B5EF4-FFF2-40B4-BE49-F238E27FC236}">
                <a16:creationId xmlns:a16="http://schemas.microsoft.com/office/drawing/2014/main" id="{F87DFDED-848B-F545-88B1-5DF1C39A5A0B}"/>
              </a:ext>
            </a:extLst>
          </p:cNvPr>
          <p:cNvSpPr/>
          <p:nvPr/>
        </p:nvSpPr>
        <p:spPr>
          <a:xfrm>
            <a:off x="6096000" y="6304002"/>
            <a:ext cx="6096000" cy="553998"/>
          </a:xfrm>
          <a:prstGeom prst="rect">
            <a:avLst/>
          </a:prstGeom>
        </p:spPr>
        <p:txBody>
          <a:bodyPr>
            <a:spAutoFit/>
          </a:bodyPr>
          <a:lstStyle/>
          <a:p>
            <a:r>
              <a:rPr lang="en-US" sz="1000" dirty="0">
                <a:solidFill>
                  <a:schemeClr val="bg1">
                    <a:lumMod val="50000"/>
                  </a:schemeClr>
                </a:solidFill>
              </a:rPr>
              <a:t>Source: Courtesy of International Business Machines Corporation, © International Business Machines Corporation,</a:t>
            </a:r>
          </a:p>
          <a:p>
            <a:r>
              <a:rPr lang="en-US" sz="1000" dirty="0">
                <a:solidFill>
                  <a:schemeClr val="bg1">
                    <a:lumMod val="50000"/>
                  </a:schemeClr>
                </a:solidFill>
              </a:rPr>
              <a:t>IBM e Electric cars e United States 2010. http://</a:t>
            </a:r>
            <a:r>
              <a:rPr lang="en-US" sz="1000" dirty="0" err="1">
                <a:solidFill>
                  <a:schemeClr val="bg1">
                    <a:lumMod val="50000"/>
                  </a:schemeClr>
                </a:solidFill>
              </a:rPr>
              <a:t>www.ibm.com</a:t>
            </a:r>
            <a:r>
              <a:rPr lang="en-US" sz="1000" dirty="0">
                <a:solidFill>
                  <a:schemeClr val="bg1">
                    <a:lumMod val="50000"/>
                  </a:schemeClr>
                </a:solidFill>
              </a:rPr>
              <a:t>/</a:t>
            </a:r>
            <a:r>
              <a:rPr lang="en-US" sz="1000" dirty="0" err="1">
                <a:solidFill>
                  <a:schemeClr val="bg1">
                    <a:lumMod val="50000"/>
                  </a:schemeClr>
                </a:solidFill>
              </a:rPr>
              <a:t>smarterplanet</a:t>
            </a:r>
            <a:r>
              <a:rPr lang="en-US" sz="1000" dirty="0">
                <a:solidFill>
                  <a:schemeClr val="bg1">
                    <a:lumMod val="50000"/>
                  </a:schemeClr>
                </a:solidFill>
              </a:rPr>
              <a:t>/us/</a:t>
            </a:r>
            <a:r>
              <a:rPr lang="en-US" sz="1000" dirty="0" err="1">
                <a:solidFill>
                  <a:schemeClr val="bg1">
                    <a:lumMod val="50000"/>
                  </a:schemeClr>
                </a:solidFill>
              </a:rPr>
              <a:t>en</a:t>
            </a:r>
            <a:r>
              <a:rPr lang="en-US" sz="1000" dirty="0">
                <a:solidFill>
                  <a:schemeClr val="bg1">
                    <a:lumMod val="50000"/>
                  </a:schemeClr>
                </a:solidFill>
              </a:rPr>
              <a:t>/</a:t>
            </a:r>
            <a:r>
              <a:rPr lang="en-US" sz="1000" dirty="0" err="1">
                <a:solidFill>
                  <a:schemeClr val="bg1">
                    <a:lumMod val="50000"/>
                  </a:schemeClr>
                </a:solidFill>
              </a:rPr>
              <a:t>smart_grid</a:t>
            </a:r>
            <a:r>
              <a:rPr lang="en-US" sz="1000" dirty="0">
                <a:solidFill>
                  <a:schemeClr val="bg1">
                    <a:lumMod val="50000"/>
                  </a:schemeClr>
                </a:solidFill>
              </a:rPr>
              <a:t>/article/</a:t>
            </a:r>
            <a:r>
              <a:rPr lang="en-US" sz="1000" dirty="0" err="1">
                <a:solidFill>
                  <a:schemeClr val="bg1">
                    <a:lumMod val="50000"/>
                  </a:schemeClr>
                </a:solidFill>
              </a:rPr>
              <a:t>electric_cars.html</a:t>
            </a:r>
            <a:r>
              <a:rPr lang="en-US" sz="1000" dirty="0">
                <a:solidFill>
                  <a:schemeClr val="bg1">
                    <a:lumMod val="50000"/>
                  </a:schemeClr>
                </a:solidFill>
              </a:rPr>
              <a:t>.</a:t>
            </a:r>
          </a:p>
        </p:txBody>
      </p:sp>
    </p:spTree>
    <p:extLst>
      <p:ext uri="{BB962C8B-B14F-4D97-AF65-F5344CB8AC3E}">
        <p14:creationId xmlns:p14="http://schemas.microsoft.com/office/powerpoint/2010/main" val="6005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090C-13DA-A344-BCA6-E3BC848AFD70}"/>
              </a:ext>
            </a:extLst>
          </p:cNvPr>
          <p:cNvSpPr>
            <a:spLocks noGrp="1"/>
          </p:cNvSpPr>
          <p:nvPr>
            <p:ph type="title"/>
          </p:nvPr>
        </p:nvSpPr>
        <p:spPr/>
        <p:txBody>
          <a:bodyPr>
            <a:normAutofit/>
          </a:bodyPr>
          <a:lstStyle/>
          <a:p>
            <a:r>
              <a:rPr lang="en-US" sz="4000" dirty="0">
                <a:latin typeface="+mn-lt"/>
              </a:rPr>
              <a:t>Smart Roadways</a:t>
            </a:r>
          </a:p>
        </p:txBody>
      </p:sp>
      <p:sp>
        <p:nvSpPr>
          <p:cNvPr id="3" name="Content Placeholder 2">
            <a:extLst>
              <a:ext uri="{FF2B5EF4-FFF2-40B4-BE49-F238E27FC236}">
                <a16:creationId xmlns:a16="http://schemas.microsoft.com/office/drawing/2014/main" id="{474D7448-A0AD-5A49-8832-1EEC109AADD1}"/>
              </a:ext>
            </a:extLst>
          </p:cNvPr>
          <p:cNvSpPr>
            <a:spLocks noGrp="1"/>
          </p:cNvSpPr>
          <p:nvPr>
            <p:ph idx="1"/>
          </p:nvPr>
        </p:nvSpPr>
        <p:spPr>
          <a:xfrm>
            <a:off x="838200" y="1750132"/>
            <a:ext cx="10515600" cy="720352"/>
          </a:xfrm>
        </p:spPr>
        <p:txBody>
          <a:bodyPr>
            <a:normAutofit/>
          </a:bodyPr>
          <a:lstStyle/>
          <a:p>
            <a:pPr marL="0" indent="0">
              <a:buNone/>
            </a:pPr>
            <a:r>
              <a:rPr lang="en-US" sz="2400" u="sng" dirty="0"/>
              <a:t>Solar to Electricity Concepts</a:t>
            </a:r>
          </a:p>
        </p:txBody>
      </p:sp>
      <p:pic>
        <p:nvPicPr>
          <p:cNvPr id="4" name="Picture 3">
            <a:extLst>
              <a:ext uri="{FF2B5EF4-FFF2-40B4-BE49-F238E27FC236}">
                <a16:creationId xmlns:a16="http://schemas.microsoft.com/office/drawing/2014/main" id="{8BADFC4B-BCF2-DE40-88EF-82C12AE3C8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5194" y="2862070"/>
            <a:ext cx="3137453" cy="2353089"/>
          </a:xfrm>
          <a:prstGeom prst="rect">
            <a:avLst/>
          </a:prstGeom>
          <a:ln w="50800">
            <a:solidFill>
              <a:srgbClr val="002060"/>
            </a:solidFill>
          </a:ln>
        </p:spPr>
      </p:pic>
      <p:pic>
        <p:nvPicPr>
          <p:cNvPr id="6" name="Picture 5" descr="An empty road&#10;&#10;Description automatically generated">
            <a:extLst>
              <a:ext uri="{FF2B5EF4-FFF2-40B4-BE49-F238E27FC236}">
                <a16:creationId xmlns:a16="http://schemas.microsoft.com/office/drawing/2014/main" id="{55C1EA20-7568-3348-A4F2-19EDD602B82C}"/>
              </a:ext>
            </a:extLst>
          </p:cNvPr>
          <p:cNvPicPr>
            <a:picLocks noChangeAspect="1"/>
          </p:cNvPicPr>
          <p:nvPr/>
        </p:nvPicPr>
        <p:blipFill>
          <a:blip r:embed="rId4"/>
          <a:stretch>
            <a:fillRect/>
          </a:stretch>
        </p:blipFill>
        <p:spPr>
          <a:xfrm>
            <a:off x="8174005" y="2862070"/>
            <a:ext cx="3808086" cy="2381543"/>
          </a:xfrm>
          <a:prstGeom prst="rect">
            <a:avLst/>
          </a:prstGeom>
          <a:ln w="50800">
            <a:solidFill>
              <a:srgbClr val="002060"/>
            </a:solidFill>
          </a:ln>
        </p:spPr>
      </p:pic>
      <p:pic>
        <p:nvPicPr>
          <p:cNvPr id="8" name="Picture 7" descr="A computer&#10;&#10;Description automatically generated">
            <a:extLst>
              <a:ext uri="{FF2B5EF4-FFF2-40B4-BE49-F238E27FC236}">
                <a16:creationId xmlns:a16="http://schemas.microsoft.com/office/drawing/2014/main" id="{19927B28-76F9-DF41-9BE8-A5CD5E7CBE2A}"/>
              </a:ext>
            </a:extLst>
          </p:cNvPr>
          <p:cNvPicPr>
            <a:picLocks noChangeAspect="1"/>
          </p:cNvPicPr>
          <p:nvPr/>
        </p:nvPicPr>
        <p:blipFill>
          <a:blip r:embed="rId5"/>
          <a:stretch>
            <a:fillRect/>
          </a:stretch>
        </p:blipFill>
        <p:spPr>
          <a:xfrm>
            <a:off x="838200" y="2862070"/>
            <a:ext cx="3522414" cy="2353088"/>
          </a:xfrm>
          <a:prstGeom prst="rect">
            <a:avLst/>
          </a:prstGeom>
          <a:ln w="50800">
            <a:solidFill>
              <a:srgbClr val="002060"/>
            </a:solidFill>
          </a:ln>
        </p:spPr>
      </p:pic>
      <p:sp>
        <p:nvSpPr>
          <p:cNvPr id="5" name="TextBox 4">
            <a:extLst>
              <a:ext uri="{FF2B5EF4-FFF2-40B4-BE49-F238E27FC236}">
                <a16:creationId xmlns:a16="http://schemas.microsoft.com/office/drawing/2014/main" id="{E558CD80-3F1E-45F3-9BB2-B5CD22CF8FE7}"/>
              </a:ext>
            </a:extLst>
          </p:cNvPr>
          <p:cNvSpPr txBox="1"/>
          <p:nvPr/>
        </p:nvSpPr>
        <p:spPr>
          <a:xfrm>
            <a:off x="7481977" y="6421265"/>
            <a:ext cx="4710023" cy="523220"/>
          </a:xfrm>
          <a:prstGeom prst="rect">
            <a:avLst/>
          </a:prstGeom>
          <a:noFill/>
        </p:spPr>
        <p:txBody>
          <a:bodyPr wrap="square" rtlCol="0">
            <a:spAutoFit/>
          </a:bodyPr>
          <a:lstStyle/>
          <a:p>
            <a:r>
              <a:rPr lang="en-US" sz="1000" dirty="0">
                <a:solidFill>
                  <a:schemeClr val="tx1">
                    <a:lumMod val="50000"/>
                    <a:lumOff val="50000"/>
                  </a:schemeClr>
                </a:solidFill>
              </a:rPr>
              <a:t>https://commons.wikimedia.org/wiki/File:Solar_Roadway_Parking_Lot_Prototype.jpg</a:t>
            </a:r>
          </a:p>
          <a:p>
            <a:endParaRPr lang="en-US" dirty="0"/>
          </a:p>
        </p:txBody>
      </p:sp>
      <p:sp>
        <p:nvSpPr>
          <p:cNvPr id="7" name="TextBox 6">
            <a:extLst>
              <a:ext uri="{FF2B5EF4-FFF2-40B4-BE49-F238E27FC236}">
                <a16:creationId xmlns:a16="http://schemas.microsoft.com/office/drawing/2014/main" id="{2167A102-2490-41CE-B0BC-888C64ECEF94}"/>
              </a:ext>
            </a:extLst>
          </p:cNvPr>
          <p:cNvSpPr txBox="1"/>
          <p:nvPr/>
        </p:nvSpPr>
        <p:spPr>
          <a:xfrm>
            <a:off x="10092906" y="6159655"/>
            <a:ext cx="2216989" cy="523220"/>
          </a:xfrm>
          <a:prstGeom prst="rect">
            <a:avLst/>
          </a:prstGeom>
          <a:noFill/>
        </p:spPr>
        <p:txBody>
          <a:bodyPr wrap="square" rtlCol="0">
            <a:spAutoFit/>
          </a:bodyPr>
          <a:lstStyle/>
          <a:p>
            <a:r>
              <a:rPr lang="en-US" sz="1000" dirty="0">
                <a:solidFill>
                  <a:schemeClr val="tx1">
                    <a:lumMod val="50000"/>
                    <a:lumOff val="50000"/>
                  </a:schemeClr>
                </a:solidFill>
              </a:rPr>
              <a:t>http://www.solarroadways.com/.</a:t>
            </a:r>
          </a:p>
          <a:p>
            <a:endParaRPr lang="en-US" dirty="0">
              <a:solidFill>
                <a:schemeClr val="tx1">
                  <a:lumMod val="50000"/>
                  <a:lumOff val="50000"/>
                </a:schemeClr>
              </a:solidFill>
            </a:endParaRPr>
          </a:p>
        </p:txBody>
      </p:sp>
    </p:spTree>
    <p:extLst>
      <p:ext uri="{BB962C8B-B14F-4D97-AF65-F5344CB8AC3E}">
        <p14:creationId xmlns:p14="http://schemas.microsoft.com/office/powerpoint/2010/main" val="100242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3">
            <a:extLst>
              <a:ext uri="{FF2B5EF4-FFF2-40B4-BE49-F238E27FC236}">
                <a16:creationId xmlns:a16="http://schemas.microsoft.com/office/drawing/2014/main" id="{4532FB07-27DB-6F46-BC7B-93E203A0DE20}"/>
              </a:ext>
            </a:extLst>
          </p:cNvPr>
          <p:cNvGraphicFramePr>
            <a:graphicFrameLocks noChangeAspect="1"/>
          </p:cNvGraphicFramePr>
          <p:nvPr>
            <p:extLst/>
          </p:nvPr>
        </p:nvGraphicFramePr>
        <p:xfrm>
          <a:off x="714667" y="1647509"/>
          <a:ext cx="4731892" cy="4766432"/>
        </p:xfrm>
        <a:graphic>
          <a:graphicData uri="http://schemas.openxmlformats.org/presentationml/2006/ole">
            <mc:AlternateContent xmlns:mc="http://schemas.openxmlformats.org/markup-compatibility/2006">
              <mc:Choice xmlns:v="urn:schemas-microsoft-com:vml" Requires="v">
                <p:oleObj spid="_x0000_s202781" name="Chart" r:id="rId4" imgW="5435600" imgH="5473700" progId="Excel.Chart.8">
                  <p:embed/>
                </p:oleObj>
              </mc:Choice>
              <mc:Fallback>
                <p:oleObj name="Chart" r:id="rId4" imgW="5435600" imgH="5473700" progId="Excel.Chart.8">
                  <p:embed/>
                  <p:pic>
                    <p:nvPicPr>
                      <p:cNvPr id="16386" name="Object 3">
                        <a:extLst>
                          <a:ext uri="{FF2B5EF4-FFF2-40B4-BE49-F238E27FC236}">
                            <a16:creationId xmlns:a16="http://schemas.microsoft.com/office/drawing/2014/main" id="{4532FB07-27DB-6F46-BC7B-93E203A0D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67" y="1647509"/>
                        <a:ext cx="4731892" cy="4766432"/>
                      </a:xfrm>
                      <a:prstGeom prst="rect">
                        <a:avLst/>
                      </a:prstGeom>
                      <a:noFill/>
                      <a:ln>
                        <a:noFill/>
                      </a:ln>
                      <a:effectLst/>
                      <a:extLst/>
                    </p:spPr>
                  </p:pic>
                </p:oleObj>
              </mc:Fallback>
            </mc:AlternateContent>
          </a:graphicData>
        </a:graphic>
      </p:graphicFrame>
      <p:sp>
        <p:nvSpPr>
          <p:cNvPr id="16388" name="Text Box 5">
            <a:extLst>
              <a:ext uri="{FF2B5EF4-FFF2-40B4-BE49-F238E27FC236}">
                <a16:creationId xmlns:a16="http://schemas.microsoft.com/office/drawing/2014/main" id="{72A8B89D-CEB9-CE48-BA21-CFDCD7489E24}"/>
              </a:ext>
            </a:extLst>
          </p:cNvPr>
          <p:cNvSpPr txBox="1">
            <a:spLocks noChangeArrowheads="1"/>
          </p:cNvSpPr>
          <p:nvPr/>
        </p:nvSpPr>
        <p:spPr bwMode="auto">
          <a:xfrm>
            <a:off x="655696" y="453926"/>
            <a:ext cx="101188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chemeClr val="tx1">
                    <a:lumMod val="75000"/>
                    <a:lumOff val="25000"/>
                  </a:schemeClr>
                </a:solidFill>
                <a:latin typeface="+mn-lt"/>
              </a:rPr>
              <a:t>The  ENERGY REVOLUTION (The Terawatt  Challenge) </a:t>
            </a:r>
          </a:p>
        </p:txBody>
      </p:sp>
      <p:sp>
        <p:nvSpPr>
          <p:cNvPr id="16389" name="Text Box 6">
            <a:extLst>
              <a:ext uri="{FF2B5EF4-FFF2-40B4-BE49-F238E27FC236}">
                <a16:creationId xmlns:a16="http://schemas.microsoft.com/office/drawing/2014/main" id="{0F2B69F5-10F7-B844-99E6-81D222E87F43}"/>
              </a:ext>
            </a:extLst>
          </p:cNvPr>
          <p:cNvSpPr txBox="1">
            <a:spLocks noChangeArrowheads="1"/>
          </p:cNvSpPr>
          <p:nvPr/>
        </p:nvSpPr>
        <p:spPr bwMode="auto">
          <a:xfrm>
            <a:off x="2874964" y="2627313"/>
            <a:ext cx="245427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latin typeface="+mn-lt"/>
              </a:rPr>
              <a:t>14 Terawatts</a:t>
            </a:r>
          </a:p>
          <a:p>
            <a:pPr eaLnBrk="1" hangingPunct="1">
              <a:spcBef>
                <a:spcPct val="50000"/>
              </a:spcBef>
            </a:pPr>
            <a:r>
              <a:rPr lang="en-US" altLang="en-US" b="1" dirty="0">
                <a:latin typeface="+mn-lt"/>
              </a:rPr>
              <a:t>210 M BOE/day</a:t>
            </a:r>
            <a:r>
              <a:rPr lang="en-US" altLang="en-US" dirty="0">
                <a:latin typeface="+mn-lt"/>
              </a:rPr>
              <a:t> </a:t>
            </a:r>
          </a:p>
        </p:txBody>
      </p:sp>
      <p:sp>
        <p:nvSpPr>
          <p:cNvPr id="16392" name="Rectangle 10">
            <a:extLst>
              <a:ext uri="{FF2B5EF4-FFF2-40B4-BE49-F238E27FC236}">
                <a16:creationId xmlns:a16="http://schemas.microsoft.com/office/drawing/2014/main" id="{74CCE550-9996-514C-A002-62E1CFFB0763}"/>
              </a:ext>
            </a:extLst>
          </p:cNvPr>
          <p:cNvSpPr>
            <a:spLocks noChangeArrowheads="1"/>
          </p:cNvSpPr>
          <p:nvPr/>
        </p:nvSpPr>
        <p:spPr bwMode="auto">
          <a:xfrm>
            <a:off x="9210830" y="6228141"/>
            <a:ext cx="3124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dirty="0">
                <a:solidFill>
                  <a:schemeClr val="bg1">
                    <a:lumMod val="50000"/>
                  </a:schemeClr>
                </a:solidFill>
                <a:latin typeface="+mn-lt"/>
              </a:rPr>
              <a:t>From: The  ENERGY REVOLUTION </a:t>
            </a:r>
          </a:p>
          <a:p>
            <a:pPr algn="ctr" eaLnBrk="1" hangingPunct="1"/>
            <a:r>
              <a:rPr lang="en-US" altLang="en-US" sz="1000" dirty="0">
                <a:solidFill>
                  <a:schemeClr val="bg1">
                    <a:lumMod val="50000"/>
                  </a:schemeClr>
                </a:solidFill>
                <a:latin typeface="+mn-lt"/>
              </a:rPr>
              <a:t>(The Terawatt  Challenge), </a:t>
            </a:r>
          </a:p>
          <a:p>
            <a:pPr algn="ctr" eaLnBrk="1" hangingPunct="1"/>
            <a:r>
              <a:rPr lang="en-US" altLang="en-US" sz="1000" dirty="0">
                <a:solidFill>
                  <a:schemeClr val="bg1">
                    <a:lumMod val="50000"/>
                  </a:schemeClr>
                </a:solidFill>
                <a:latin typeface="+mn-lt"/>
              </a:rPr>
              <a:t>Nobel Laureate Richard Smalley</a:t>
            </a:r>
          </a:p>
        </p:txBody>
      </p:sp>
      <p:sp>
        <p:nvSpPr>
          <p:cNvPr id="9" name="Text Box 8">
            <a:extLst>
              <a:ext uri="{FF2B5EF4-FFF2-40B4-BE49-F238E27FC236}">
                <a16:creationId xmlns:a16="http://schemas.microsoft.com/office/drawing/2014/main" id="{126C0E39-312C-574F-BE12-AB6217D4ECD6}"/>
              </a:ext>
            </a:extLst>
          </p:cNvPr>
          <p:cNvSpPr txBox="1">
            <a:spLocks noChangeArrowheads="1"/>
          </p:cNvSpPr>
          <p:nvPr/>
        </p:nvSpPr>
        <p:spPr bwMode="auto">
          <a:xfrm>
            <a:off x="6944409" y="2273370"/>
            <a:ext cx="3159263"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 The Basis of Prosperity</a:t>
            </a:r>
          </a:p>
          <a:p>
            <a:pPr eaLnBrk="1" hangingPunct="1"/>
            <a:r>
              <a:rPr lang="en-US" altLang="en-US" sz="2400" b="1" dirty="0">
                <a:latin typeface="+mn-lt"/>
              </a:rPr>
              <a:t>   </a:t>
            </a:r>
            <a:r>
              <a:rPr lang="en-US" altLang="en-US" sz="2000" b="1" dirty="0">
                <a:latin typeface="+mn-lt"/>
              </a:rPr>
              <a:t>20</a:t>
            </a:r>
            <a:r>
              <a:rPr lang="en-US" altLang="en-US" sz="2000" b="1" baseline="30000" dirty="0">
                <a:latin typeface="+mn-lt"/>
              </a:rPr>
              <a:t>st</a:t>
            </a:r>
            <a:r>
              <a:rPr lang="en-US" altLang="en-US" sz="2000" b="1" dirty="0">
                <a:latin typeface="+mn-lt"/>
              </a:rPr>
              <a:t> Century  =  OIL</a:t>
            </a:r>
          </a:p>
          <a:p>
            <a:pPr eaLnBrk="1" hangingPunct="1"/>
            <a:r>
              <a:rPr lang="en-US" altLang="en-US" sz="2000" b="1" dirty="0">
                <a:solidFill>
                  <a:srgbClr val="FF0000"/>
                </a:solidFill>
                <a:latin typeface="+mn-lt"/>
              </a:rPr>
              <a:t>    21</a:t>
            </a:r>
            <a:r>
              <a:rPr lang="en-US" altLang="en-US" sz="2000" b="1" baseline="30000" dirty="0">
                <a:solidFill>
                  <a:srgbClr val="FF0000"/>
                </a:solidFill>
                <a:latin typeface="+mn-lt"/>
              </a:rPr>
              <a:t>st</a:t>
            </a:r>
            <a:r>
              <a:rPr lang="en-US" altLang="en-US" sz="2000" b="1" dirty="0">
                <a:solidFill>
                  <a:srgbClr val="FF0000"/>
                </a:solidFill>
                <a:latin typeface="+mn-lt"/>
              </a:rPr>
              <a:t> Century  =  ??</a:t>
            </a:r>
          </a:p>
        </p:txBody>
      </p:sp>
    </p:spTree>
    <p:extLst>
      <p:ext uri="{BB962C8B-B14F-4D97-AF65-F5344CB8AC3E}">
        <p14:creationId xmlns:p14="http://schemas.microsoft.com/office/powerpoint/2010/main" val="28844678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090C-13DA-A344-BCA6-E3BC848AFD70}"/>
              </a:ext>
            </a:extLst>
          </p:cNvPr>
          <p:cNvSpPr>
            <a:spLocks noGrp="1"/>
          </p:cNvSpPr>
          <p:nvPr>
            <p:ph type="title"/>
          </p:nvPr>
        </p:nvSpPr>
        <p:spPr/>
        <p:txBody>
          <a:bodyPr>
            <a:normAutofit/>
          </a:bodyPr>
          <a:lstStyle/>
          <a:p>
            <a:r>
              <a:rPr lang="en-US" sz="4000" dirty="0">
                <a:latin typeface="+mn-lt"/>
              </a:rPr>
              <a:t>Smart Roadways</a:t>
            </a:r>
          </a:p>
        </p:txBody>
      </p:sp>
      <p:sp>
        <p:nvSpPr>
          <p:cNvPr id="3" name="Content Placeholder 2">
            <a:extLst>
              <a:ext uri="{FF2B5EF4-FFF2-40B4-BE49-F238E27FC236}">
                <a16:creationId xmlns:a16="http://schemas.microsoft.com/office/drawing/2014/main" id="{474D7448-A0AD-5A49-8832-1EEC109AADD1}"/>
              </a:ext>
            </a:extLst>
          </p:cNvPr>
          <p:cNvSpPr>
            <a:spLocks noGrp="1"/>
          </p:cNvSpPr>
          <p:nvPr>
            <p:ph idx="1"/>
          </p:nvPr>
        </p:nvSpPr>
        <p:spPr>
          <a:xfrm>
            <a:off x="838200" y="1750132"/>
            <a:ext cx="10515600" cy="720352"/>
          </a:xfrm>
        </p:spPr>
        <p:txBody>
          <a:bodyPr/>
          <a:lstStyle/>
          <a:p>
            <a:pPr marL="0" indent="0">
              <a:buNone/>
            </a:pPr>
            <a:r>
              <a:rPr lang="en-US" u="sng" dirty="0"/>
              <a:t>Solar to Thermal Concept</a:t>
            </a:r>
          </a:p>
        </p:txBody>
      </p:sp>
      <p:pic>
        <p:nvPicPr>
          <p:cNvPr id="7" name="Picture 6" descr="A picture containing screenshot&#10;&#10;Description automatically generated">
            <a:extLst>
              <a:ext uri="{FF2B5EF4-FFF2-40B4-BE49-F238E27FC236}">
                <a16:creationId xmlns:a16="http://schemas.microsoft.com/office/drawing/2014/main" id="{24902FCC-4518-EB4C-B332-909FEF7AD2DF}"/>
              </a:ext>
            </a:extLst>
          </p:cNvPr>
          <p:cNvPicPr>
            <a:picLocks noChangeAspect="1"/>
          </p:cNvPicPr>
          <p:nvPr/>
        </p:nvPicPr>
        <p:blipFill>
          <a:blip r:embed="rId3"/>
          <a:stretch>
            <a:fillRect/>
          </a:stretch>
        </p:blipFill>
        <p:spPr>
          <a:xfrm>
            <a:off x="838200" y="2470484"/>
            <a:ext cx="6350000" cy="3403600"/>
          </a:xfrm>
          <a:prstGeom prst="rect">
            <a:avLst/>
          </a:prstGeom>
        </p:spPr>
      </p:pic>
      <p:sp>
        <p:nvSpPr>
          <p:cNvPr id="10" name="Rectangle 9">
            <a:extLst>
              <a:ext uri="{FF2B5EF4-FFF2-40B4-BE49-F238E27FC236}">
                <a16:creationId xmlns:a16="http://schemas.microsoft.com/office/drawing/2014/main" id="{C9A60A8D-4B2B-484C-B7F6-3F6DA25FB222}"/>
              </a:ext>
            </a:extLst>
          </p:cNvPr>
          <p:cNvSpPr/>
          <p:nvPr/>
        </p:nvSpPr>
        <p:spPr>
          <a:xfrm>
            <a:off x="6713621" y="6478762"/>
            <a:ext cx="6096000" cy="246221"/>
          </a:xfrm>
          <a:prstGeom prst="rect">
            <a:avLst/>
          </a:prstGeom>
        </p:spPr>
        <p:txBody>
          <a:bodyPr>
            <a:spAutoFit/>
          </a:bodyPr>
          <a:lstStyle/>
          <a:p>
            <a:r>
              <a:rPr lang="en-US" sz="1000" dirty="0">
                <a:solidFill>
                  <a:schemeClr val="bg1">
                    <a:lumMod val="50000"/>
                  </a:schemeClr>
                </a:solidFill>
                <a:latin typeface="Open Sans"/>
              </a:rPr>
              <a:t>Geothermally heated sidewalk, Iceland (source: </a:t>
            </a:r>
            <a:r>
              <a:rPr lang="en-US" sz="1000" dirty="0" err="1">
                <a:solidFill>
                  <a:schemeClr val="bg1">
                    <a:lumMod val="50000"/>
                  </a:schemeClr>
                </a:solidFill>
                <a:latin typeface="Open Sans"/>
              </a:rPr>
              <a:t>flickr</a:t>
            </a:r>
            <a:r>
              <a:rPr lang="en-US" sz="1000" dirty="0">
                <a:solidFill>
                  <a:schemeClr val="bg1">
                    <a:lumMod val="50000"/>
                  </a:schemeClr>
                </a:solidFill>
                <a:latin typeface="Open Sans"/>
              </a:rPr>
              <a:t>/ Canadian Veggie, creative commons)</a:t>
            </a:r>
            <a:endParaRPr lang="en-US" sz="1000" dirty="0">
              <a:solidFill>
                <a:schemeClr val="bg1">
                  <a:lumMod val="50000"/>
                </a:schemeClr>
              </a:solidFill>
            </a:endParaRPr>
          </a:p>
        </p:txBody>
      </p:sp>
      <p:pic>
        <p:nvPicPr>
          <p:cNvPr id="11" name="Picture 10">
            <a:extLst>
              <a:ext uri="{FF2B5EF4-FFF2-40B4-BE49-F238E27FC236}">
                <a16:creationId xmlns:a16="http://schemas.microsoft.com/office/drawing/2014/main" id="{6C367355-CEE0-814C-81FF-75D3C47202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2288" y="2119503"/>
            <a:ext cx="3073066" cy="4097421"/>
          </a:xfrm>
          <a:prstGeom prst="rect">
            <a:avLst/>
          </a:prstGeom>
          <a:ln w="50800">
            <a:solidFill>
              <a:srgbClr val="002060"/>
            </a:solidFill>
          </a:ln>
        </p:spPr>
      </p:pic>
      <p:cxnSp>
        <p:nvCxnSpPr>
          <p:cNvPr id="13" name="Straight Arrow Connector 12">
            <a:extLst>
              <a:ext uri="{FF2B5EF4-FFF2-40B4-BE49-F238E27FC236}">
                <a16:creationId xmlns:a16="http://schemas.microsoft.com/office/drawing/2014/main" id="{7DA8F9A8-E1C9-934F-A6A4-3521D7D3D661}"/>
              </a:ext>
            </a:extLst>
          </p:cNvPr>
          <p:cNvCxnSpPr>
            <a:stCxn id="7" idx="3"/>
          </p:cNvCxnSpPr>
          <p:nvPr/>
        </p:nvCxnSpPr>
        <p:spPr>
          <a:xfrm flipV="1">
            <a:off x="7188200" y="4168214"/>
            <a:ext cx="1137653" cy="40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696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4226-A8D2-FE4E-9178-5147E063D5E1}"/>
              </a:ext>
            </a:extLst>
          </p:cNvPr>
          <p:cNvSpPr>
            <a:spLocks noGrp="1"/>
          </p:cNvSpPr>
          <p:nvPr>
            <p:ph type="title"/>
          </p:nvPr>
        </p:nvSpPr>
        <p:spPr/>
        <p:txBody>
          <a:bodyPr>
            <a:normAutofit/>
          </a:bodyPr>
          <a:lstStyle/>
          <a:p>
            <a:r>
              <a:rPr lang="en-US" sz="4000" dirty="0">
                <a:latin typeface="+mn-lt"/>
              </a:rPr>
              <a:t>Smart roofing</a:t>
            </a:r>
          </a:p>
        </p:txBody>
      </p:sp>
      <p:sp>
        <p:nvSpPr>
          <p:cNvPr id="3" name="Content Placeholder 2">
            <a:extLst>
              <a:ext uri="{FF2B5EF4-FFF2-40B4-BE49-F238E27FC236}">
                <a16:creationId xmlns:a16="http://schemas.microsoft.com/office/drawing/2014/main" id="{61276EEC-BF23-5D4A-9CBE-DA17784D5397}"/>
              </a:ext>
            </a:extLst>
          </p:cNvPr>
          <p:cNvSpPr>
            <a:spLocks noGrp="1"/>
          </p:cNvSpPr>
          <p:nvPr>
            <p:ph idx="1"/>
          </p:nvPr>
        </p:nvSpPr>
        <p:spPr>
          <a:xfrm>
            <a:off x="838200" y="1750132"/>
            <a:ext cx="2228850" cy="593018"/>
          </a:xfrm>
        </p:spPr>
        <p:txBody>
          <a:bodyPr/>
          <a:lstStyle/>
          <a:p>
            <a:pPr marL="0" indent="0">
              <a:buNone/>
            </a:pPr>
            <a:r>
              <a:rPr lang="en-US" u="sng" dirty="0"/>
              <a:t>Tesla Roofing</a:t>
            </a:r>
          </a:p>
        </p:txBody>
      </p:sp>
      <p:pic>
        <p:nvPicPr>
          <p:cNvPr id="5" name="Picture 4" descr="The roof of a building&#10;&#10;Description automatically generated">
            <a:extLst>
              <a:ext uri="{FF2B5EF4-FFF2-40B4-BE49-F238E27FC236}">
                <a16:creationId xmlns:a16="http://schemas.microsoft.com/office/drawing/2014/main" id="{C23A26DB-42A1-9F4E-9616-BE507699DFC3}"/>
              </a:ext>
            </a:extLst>
          </p:cNvPr>
          <p:cNvPicPr>
            <a:picLocks noChangeAspect="1"/>
          </p:cNvPicPr>
          <p:nvPr/>
        </p:nvPicPr>
        <p:blipFill>
          <a:blip r:embed="rId3"/>
          <a:stretch>
            <a:fillRect/>
          </a:stretch>
        </p:blipFill>
        <p:spPr>
          <a:xfrm>
            <a:off x="2031379" y="2787237"/>
            <a:ext cx="8129241" cy="2440607"/>
          </a:xfrm>
          <a:prstGeom prst="rect">
            <a:avLst/>
          </a:prstGeom>
          <a:ln w="25400">
            <a:solidFill>
              <a:srgbClr val="002060"/>
            </a:solidFill>
          </a:ln>
        </p:spPr>
      </p:pic>
      <p:sp>
        <p:nvSpPr>
          <p:cNvPr id="4" name="TextBox 3">
            <a:extLst>
              <a:ext uri="{FF2B5EF4-FFF2-40B4-BE49-F238E27FC236}">
                <a16:creationId xmlns:a16="http://schemas.microsoft.com/office/drawing/2014/main" id="{0C9AE6BD-75A6-41BB-BCAE-CCDDB132821D}"/>
              </a:ext>
            </a:extLst>
          </p:cNvPr>
          <p:cNvSpPr txBox="1"/>
          <p:nvPr/>
        </p:nvSpPr>
        <p:spPr>
          <a:xfrm>
            <a:off x="6507192" y="6344321"/>
            <a:ext cx="5684808" cy="677108"/>
          </a:xfrm>
          <a:prstGeom prst="rect">
            <a:avLst/>
          </a:prstGeom>
          <a:noFill/>
        </p:spPr>
        <p:txBody>
          <a:bodyPr wrap="square" rtlCol="0">
            <a:spAutoFit/>
          </a:bodyPr>
          <a:lstStyle/>
          <a:p>
            <a:r>
              <a:rPr lang="en-US" sz="1000" dirty="0">
                <a:solidFill>
                  <a:schemeClr val="tx1">
                    <a:lumMod val="50000"/>
                    <a:lumOff val="50000"/>
                  </a:schemeClr>
                </a:solidFill>
              </a:rPr>
              <a:t>Source: </a:t>
            </a:r>
            <a:r>
              <a:rPr lang="en-US" sz="1000" dirty="0" err="1">
                <a:solidFill>
                  <a:schemeClr val="tx1">
                    <a:lumMod val="50000"/>
                    <a:lumOff val="50000"/>
                  </a:schemeClr>
                </a:solidFill>
              </a:rPr>
              <a:t>EnergySage</a:t>
            </a:r>
            <a:r>
              <a:rPr lang="en-US" sz="1000" dirty="0">
                <a:solidFill>
                  <a:schemeClr val="tx1">
                    <a:lumMod val="50000"/>
                    <a:lumOff val="50000"/>
                  </a:schemeClr>
                </a:solidFill>
              </a:rPr>
              <a:t>; 2016. http://news.energysage.com/tesla-solar-panel-roof-the-next-solar-shingles/</a:t>
            </a:r>
          </a:p>
          <a:p>
            <a:r>
              <a:rPr lang="en-US" sz="1000" dirty="0">
                <a:solidFill>
                  <a:schemeClr val="tx1">
                    <a:lumMod val="50000"/>
                    <a:lumOff val="50000"/>
                  </a:schemeClr>
                </a:solidFill>
              </a:rPr>
              <a:t>and Tesla Powerwall: https://www.tesla.com/en_AU/powerwall?redirect.no.</a:t>
            </a:r>
          </a:p>
          <a:p>
            <a:endParaRPr lang="en-US" dirty="0"/>
          </a:p>
        </p:txBody>
      </p:sp>
    </p:spTree>
    <p:extLst>
      <p:ext uri="{BB962C8B-B14F-4D97-AF65-F5344CB8AC3E}">
        <p14:creationId xmlns:p14="http://schemas.microsoft.com/office/powerpoint/2010/main" val="3235532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7E3E-3D57-4346-B8B5-A32E9098EF98}"/>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82C678CC-4F6E-C74F-96AD-908D531D0D46}"/>
              </a:ext>
            </a:extLst>
          </p:cNvPr>
          <p:cNvSpPr>
            <a:spLocks noGrp="1"/>
          </p:cNvSpPr>
          <p:nvPr>
            <p:ph idx="1"/>
          </p:nvPr>
        </p:nvSpPr>
        <p:spPr/>
        <p:txBody>
          <a:bodyPr>
            <a:normAutofit/>
          </a:bodyPr>
          <a:lstStyle/>
          <a:p>
            <a:r>
              <a:rPr lang="en-US" altLang="en-US" sz="2400" dirty="0"/>
              <a:t>Energy production and consumption historically has been dependent on oil and petroleum </a:t>
            </a:r>
            <a:r>
              <a:rPr lang="en-US" altLang="en-US" sz="2400" dirty="0">
                <a:sym typeface="Wingdings" pitchFamily="2" charset="2"/>
              </a:rPr>
              <a:t> can we shift to renewable sources for our global energy needs? </a:t>
            </a:r>
          </a:p>
          <a:p>
            <a:pPr lvl="1"/>
            <a:r>
              <a:rPr lang="en-US" altLang="en-US" sz="2000" dirty="0">
                <a:sym typeface="Wingdings" pitchFamily="2" charset="2"/>
              </a:rPr>
              <a:t>Green chemistry will be essential in shifting toward renewable sources</a:t>
            </a:r>
          </a:p>
          <a:p>
            <a:pPr lvl="1"/>
            <a:r>
              <a:rPr lang="en-US" altLang="en-US" sz="2000" dirty="0"/>
              <a:t>Renewable – Biofuels, solar cell, fuel cells, hydro, etc.</a:t>
            </a:r>
          </a:p>
          <a:p>
            <a:r>
              <a:rPr lang="en-US" altLang="en-US" sz="2400" dirty="0"/>
              <a:t>Energy in the Laboratory</a:t>
            </a:r>
          </a:p>
          <a:p>
            <a:pPr lvl="1"/>
            <a:r>
              <a:rPr lang="en-US" altLang="en-US" dirty="0"/>
              <a:t>Thermal, Cooling, Distillation, Equipment, Synthesis</a:t>
            </a:r>
          </a:p>
          <a:p>
            <a:r>
              <a:rPr lang="en-US" altLang="en-US" sz="2400" dirty="0"/>
              <a:t>Next Generation of Applications of Renewable Energy: </a:t>
            </a:r>
            <a:r>
              <a:rPr lang="en-US" altLang="en-US" sz="2400"/>
              <a:t>Smart systems!</a:t>
            </a:r>
            <a:endParaRPr lang="en-US" altLang="en-US" sz="2400" dirty="0"/>
          </a:p>
          <a:p>
            <a:endParaRPr lang="en-US" dirty="0"/>
          </a:p>
        </p:txBody>
      </p:sp>
    </p:spTree>
    <p:extLst>
      <p:ext uri="{BB962C8B-B14F-4D97-AF65-F5344CB8AC3E}">
        <p14:creationId xmlns:p14="http://schemas.microsoft.com/office/powerpoint/2010/main" val="1110235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3">
            <a:extLst>
              <a:ext uri="{FF2B5EF4-FFF2-40B4-BE49-F238E27FC236}">
                <a16:creationId xmlns:a16="http://schemas.microsoft.com/office/drawing/2014/main" id="{4532FB07-27DB-6F46-BC7B-93E203A0DE20}"/>
              </a:ext>
            </a:extLst>
          </p:cNvPr>
          <p:cNvGraphicFramePr>
            <a:graphicFrameLocks noChangeAspect="1"/>
          </p:cNvGraphicFramePr>
          <p:nvPr>
            <p:extLst>
              <p:ext uri="{D42A27DB-BD31-4B8C-83A1-F6EECF244321}">
                <p14:modId xmlns:p14="http://schemas.microsoft.com/office/powerpoint/2010/main" val="1731352975"/>
              </p:ext>
            </p:extLst>
          </p:nvPr>
        </p:nvGraphicFramePr>
        <p:xfrm>
          <a:off x="714667" y="1647509"/>
          <a:ext cx="4731892" cy="4766432"/>
        </p:xfrm>
        <a:graphic>
          <a:graphicData uri="http://schemas.openxmlformats.org/presentationml/2006/ole">
            <mc:AlternateContent xmlns:mc="http://schemas.openxmlformats.org/markup-compatibility/2006">
              <mc:Choice xmlns:v="urn:schemas-microsoft-com:vml" Requires="v">
                <p:oleObj spid="_x0000_s68091" name="Chart" r:id="rId4" imgW="5435600" imgH="5473700" progId="Excel.Chart.8">
                  <p:embed/>
                </p:oleObj>
              </mc:Choice>
              <mc:Fallback>
                <p:oleObj name="Chart" r:id="rId4" imgW="5435600" imgH="5473700" progId="Excel.Chart.8">
                  <p:embed/>
                  <p:pic>
                    <p:nvPicPr>
                      <p:cNvPr id="16386" name="Object 3">
                        <a:extLst>
                          <a:ext uri="{FF2B5EF4-FFF2-40B4-BE49-F238E27FC236}">
                            <a16:creationId xmlns:a16="http://schemas.microsoft.com/office/drawing/2014/main" id="{4532FB07-27DB-6F46-BC7B-93E203A0D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67" y="1647509"/>
                        <a:ext cx="4731892" cy="4766432"/>
                      </a:xfrm>
                      <a:prstGeom prst="rect">
                        <a:avLst/>
                      </a:prstGeom>
                      <a:noFill/>
                      <a:ln>
                        <a:noFill/>
                      </a:ln>
                      <a:effectLst/>
                      <a:extLst/>
                    </p:spPr>
                  </p:pic>
                </p:oleObj>
              </mc:Fallback>
            </mc:AlternateContent>
          </a:graphicData>
        </a:graphic>
      </p:graphicFrame>
      <p:graphicFrame>
        <p:nvGraphicFramePr>
          <p:cNvPr id="16387" name="Object 4">
            <a:extLst>
              <a:ext uri="{FF2B5EF4-FFF2-40B4-BE49-F238E27FC236}">
                <a16:creationId xmlns:a16="http://schemas.microsoft.com/office/drawing/2014/main" id="{FA959CB4-B1DF-BE42-93D6-3FF66BF72B00}"/>
              </a:ext>
            </a:extLst>
          </p:cNvPr>
          <p:cNvGraphicFramePr>
            <a:graphicFrameLocks noChangeAspect="1"/>
          </p:cNvGraphicFramePr>
          <p:nvPr>
            <p:extLst/>
          </p:nvPr>
        </p:nvGraphicFramePr>
        <p:xfrm>
          <a:off x="5329239" y="1537723"/>
          <a:ext cx="5153025" cy="4806950"/>
        </p:xfrm>
        <a:graphic>
          <a:graphicData uri="http://schemas.openxmlformats.org/presentationml/2006/ole">
            <mc:AlternateContent xmlns:mc="http://schemas.openxmlformats.org/markup-compatibility/2006">
              <mc:Choice xmlns:v="urn:schemas-microsoft-com:vml" Requires="v">
                <p:oleObj spid="_x0000_s68092" name="Chart" r:id="rId6" imgW="5702300" imgH="5359400" progId="Excel.Chart.8">
                  <p:embed/>
                </p:oleObj>
              </mc:Choice>
              <mc:Fallback>
                <p:oleObj name="Chart" r:id="rId6" imgW="5702300" imgH="5359400" progId="Excel.Chart.8">
                  <p:embed/>
                  <p:pic>
                    <p:nvPicPr>
                      <p:cNvPr id="16387" name="Object 4">
                        <a:extLst>
                          <a:ext uri="{FF2B5EF4-FFF2-40B4-BE49-F238E27FC236}">
                            <a16:creationId xmlns:a16="http://schemas.microsoft.com/office/drawing/2014/main" id="{FA959CB4-B1DF-BE42-93D6-3FF66BF72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9239" y="1537723"/>
                        <a:ext cx="5153025"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8" name="Text Box 5">
            <a:extLst>
              <a:ext uri="{FF2B5EF4-FFF2-40B4-BE49-F238E27FC236}">
                <a16:creationId xmlns:a16="http://schemas.microsoft.com/office/drawing/2014/main" id="{72A8B89D-CEB9-CE48-BA21-CFDCD7489E24}"/>
              </a:ext>
            </a:extLst>
          </p:cNvPr>
          <p:cNvSpPr txBox="1">
            <a:spLocks noChangeArrowheads="1"/>
          </p:cNvSpPr>
          <p:nvPr/>
        </p:nvSpPr>
        <p:spPr bwMode="auto">
          <a:xfrm>
            <a:off x="655696" y="453926"/>
            <a:ext cx="101188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chemeClr val="tx1">
                    <a:lumMod val="75000"/>
                    <a:lumOff val="25000"/>
                  </a:schemeClr>
                </a:solidFill>
                <a:latin typeface="+mn-lt"/>
              </a:rPr>
              <a:t>The  ENERGY REVOLUTION (The Terawatt  Challenge) </a:t>
            </a:r>
          </a:p>
        </p:txBody>
      </p:sp>
      <p:sp>
        <p:nvSpPr>
          <p:cNvPr id="16389" name="Text Box 6">
            <a:extLst>
              <a:ext uri="{FF2B5EF4-FFF2-40B4-BE49-F238E27FC236}">
                <a16:creationId xmlns:a16="http://schemas.microsoft.com/office/drawing/2014/main" id="{0F2B69F5-10F7-B844-99E6-81D222E87F43}"/>
              </a:ext>
            </a:extLst>
          </p:cNvPr>
          <p:cNvSpPr txBox="1">
            <a:spLocks noChangeArrowheads="1"/>
          </p:cNvSpPr>
          <p:nvPr/>
        </p:nvSpPr>
        <p:spPr bwMode="auto">
          <a:xfrm>
            <a:off x="2874964" y="2627313"/>
            <a:ext cx="245427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latin typeface="+mn-lt"/>
              </a:rPr>
              <a:t>14 Terawatts</a:t>
            </a:r>
          </a:p>
          <a:p>
            <a:pPr eaLnBrk="1" hangingPunct="1">
              <a:spcBef>
                <a:spcPct val="50000"/>
              </a:spcBef>
            </a:pPr>
            <a:r>
              <a:rPr lang="en-US" altLang="en-US" b="1" dirty="0">
                <a:latin typeface="+mn-lt"/>
              </a:rPr>
              <a:t>210 M BOE/day</a:t>
            </a:r>
            <a:r>
              <a:rPr lang="en-US" altLang="en-US" dirty="0">
                <a:latin typeface="+mn-lt"/>
              </a:rPr>
              <a:t> </a:t>
            </a:r>
          </a:p>
        </p:txBody>
      </p:sp>
      <p:sp>
        <p:nvSpPr>
          <p:cNvPr id="16390" name="Text Box 7">
            <a:extLst>
              <a:ext uri="{FF2B5EF4-FFF2-40B4-BE49-F238E27FC236}">
                <a16:creationId xmlns:a16="http://schemas.microsoft.com/office/drawing/2014/main" id="{3A5D0667-74C0-594A-9A9C-8367472E0B8D}"/>
              </a:ext>
            </a:extLst>
          </p:cNvPr>
          <p:cNvSpPr txBox="1">
            <a:spLocks noChangeArrowheads="1"/>
          </p:cNvSpPr>
          <p:nvPr/>
        </p:nvSpPr>
        <p:spPr bwMode="auto">
          <a:xfrm>
            <a:off x="7299325" y="2627313"/>
            <a:ext cx="22547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FF0000"/>
                </a:solidFill>
                <a:latin typeface="+mn-lt"/>
              </a:rPr>
              <a:t>30 -- 60 Terawatts</a:t>
            </a:r>
          </a:p>
          <a:p>
            <a:pPr eaLnBrk="1" hangingPunct="1"/>
            <a:r>
              <a:rPr lang="en-US" altLang="en-US" b="1" dirty="0">
                <a:solidFill>
                  <a:srgbClr val="FF0000"/>
                </a:solidFill>
                <a:latin typeface="+mn-lt"/>
              </a:rPr>
              <a:t>450 – 900  MBOE/day</a:t>
            </a:r>
          </a:p>
        </p:txBody>
      </p:sp>
      <p:sp>
        <p:nvSpPr>
          <p:cNvPr id="16392" name="Rectangle 10">
            <a:extLst>
              <a:ext uri="{FF2B5EF4-FFF2-40B4-BE49-F238E27FC236}">
                <a16:creationId xmlns:a16="http://schemas.microsoft.com/office/drawing/2014/main" id="{74CCE550-9996-514C-A002-62E1CFFB0763}"/>
              </a:ext>
            </a:extLst>
          </p:cNvPr>
          <p:cNvSpPr>
            <a:spLocks noChangeArrowheads="1"/>
          </p:cNvSpPr>
          <p:nvPr/>
        </p:nvSpPr>
        <p:spPr bwMode="auto">
          <a:xfrm>
            <a:off x="9210830" y="6228141"/>
            <a:ext cx="3124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dirty="0">
                <a:solidFill>
                  <a:schemeClr val="bg1">
                    <a:lumMod val="50000"/>
                  </a:schemeClr>
                </a:solidFill>
                <a:latin typeface="+mn-lt"/>
              </a:rPr>
              <a:t>From: The  ENERGY REVOLUTION </a:t>
            </a:r>
          </a:p>
          <a:p>
            <a:pPr algn="ctr" eaLnBrk="1" hangingPunct="1"/>
            <a:r>
              <a:rPr lang="en-US" altLang="en-US" sz="1000" dirty="0">
                <a:solidFill>
                  <a:schemeClr val="bg1">
                    <a:lumMod val="50000"/>
                  </a:schemeClr>
                </a:solidFill>
                <a:latin typeface="+mn-lt"/>
              </a:rPr>
              <a:t>(The Terawatt  Challenge), </a:t>
            </a:r>
          </a:p>
          <a:p>
            <a:pPr algn="ctr" eaLnBrk="1" hangingPunct="1"/>
            <a:r>
              <a:rPr lang="en-US" altLang="en-US" sz="1000" dirty="0">
                <a:solidFill>
                  <a:schemeClr val="bg1">
                    <a:lumMod val="50000"/>
                  </a:schemeClr>
                </a:solidFill>
                <a:latin typeface="+mn-lt"/>
              </a:rPr>
              <a:t>Nobel Laureate Richard Smalley</a:t>
            </a:r>
          </a:p>
        </p:txBody>
      </p:sp>
      <p:sp>
        <p:nvSpPr>
          <p:cNvPr id="2" name="Rectangle 1">
            <a:extLst>
              <a:ext uri="{FF2B5EF4-FFF2-40B4-BE49-F238E27FC236}">
                <a16:creationId xmlns:a16="http://schemas.microsoft.com/office/drawing/2014/main" id="{91B53A20-AD15-AF42-9D00-0251B5D4F529}"/>
              </a:ext>
            </a:extLst>
          </p:cNvPr>
          <p:cNvSpPr/>
          <p:nvPr/>
        </p:nvSpPr>
        <p:spPr>
          <a:xfrm>
            <a:off x="5329239" y="1537723"/>
            <a:ext cx="5445317" cy="469041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5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ppt_x"/>
                                          </p:val>
                                        </p:tav>
                                        <p:tav tm="100000">
                                          <p:val>
                                            <p:strVal val="#ppt_x"/>
                                          </p:val>
                                        </p:tav>
                                      </p:tavLst>
                                    </p:anim>
                                    <p:anim calcmode="lin" valueType="num">
                                      <p:cBhvr additive="base">
                                        <p:cTn id="14"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BCE0-CF7C-E643-8A70-A974D61FCB5D}"/>
              </a:ext>
            </a:extLst>
          </p:cNvPr>
          <p:cNvSpPr>
            <a:spLocks noGrp="1"/>
          </p:cNvSpPr>
          <p:nvPr>
            <p:ph type="title"/>
          </p:nvPr>
        </p:nvSpPr>
        <p:spPr/>
        <p:txBody>
          <a:bodyPr/>
          <a:lstStyle/>
          <a:p>
            <a:r>
              <a:rPr lang="en-US" sz="4000" dirty="0">
                <a:latin typeface="+mn-lt"/>
              </a:rPr>
              <a:t>Current Statistics: World</a:t>
            </a:r>
            <a:r>
              <a:rPr lang="en-US" dirty="0">
                <a:latin typeface="+mn-lt"/>
              </a:rPr>
              <a:t> </a:t>
            </a:r>
            <a:r>
              <a:rPr lang="en-US" sz="4000" dirty="0">
                <a:latin typeface="+mn-lt"/>
              </a:rPr>
              <a:t>Energy Consumption</a:t>
            </a:r>
          </a:p>
        </p:txBody>
      </p:sp>
      <p:pic>
        <p:nvPicPr>
          <p:cNvPr id="4" name="Picture 3">
            <a:extLst>
              <a:ext uri="{FF2B5EF4-FFF2-40B4-BE49-F238E27FC236}">
                <a16:creationId xmlns:a16="http://schemas.microsoft.com/office/drawing/2014/main" id="{DB8B98F3-DD8F-2145-88A2-1939E3911EFC}"/>
              </a:ext>
            </a:extLst>
          </p:cNvPr>
          <p:cNvPicPr>
            <a:picLocks noChangeAspect="1"/>
          </p:cNvPicPr>
          <p:nvPr/>
        </p:nvPicPr>
        <p:blipFill>
          <a:blip r:embed="rId3"/>
          <a:stretch>
            <a:fillRect/>
          </a:stretch>
        </p:blipFill>
        <p:spPr>
          <a:xfrm>
            <a:off x="1198419" y="1650999"/>
            <a:ext cx="6968836" cy="4645891"/>
          </a:xfrm>
          <a:prstGeom prst="rect">
            <a:avLst/>
          </a:prstGeom>
        </p:spPr>
      </p:pic>
      <p:sp>
        <p:nvSpPr>
          <p:cNvPr id="6" name="TextBox 5">
            <a:extLst>
              <a:ext uri="{FF2B5EF4-FFF2-40B4-BE49-F238E27FC236}">
                <a16:creationId xmlns:a16="http://schemas.microsoft.com/office/drawing/2014/main" id="{9877C389-181F-E54B-B1D5-155BE728A736}"/>
              </a:ext>
            </a:extLst>
          </p:cNvPr>
          <p:cNvSpPr txBox="1"/>
          <p:nvPr/>
        </p:nvSpPr>
        <p:spPr>
          <a:xfrm>
            <a:off x="8555181" y="1966709"/>
            <a:ext cx="3193473" cy="2369880"/>
          </a:xfrm>
          <a:prstGeom prst="rect">
            <a:avLst/>
          </a:prstGeom>
          <a:noFill/>
        </p:spPr>
        <p:txBody>
          <a:bodyPr wrap="square" rtlCol="0">
            <a:spAutoFit/>
          </a:bodyPr>
          <a:lstStyle/>
          <a:p>
            <a:r>
              <a:rPr lang="en-US" sz="2000" u="sng" dirty="0"/>
              <a:t>Renewable energy consumption: </a:t>
            </a:r>
          </a:p>
          <a:p>
            <a:pPr marL="285750" indent="-285750">
              <a:buFont typeface="Arial" panose="020B0604020202020204" pitchFamily="34" charset="0"/>
              <a:buChar char="•"/>
            </a:pPr>
            <a:r>
              <a:rPr lang="en-US" dirty="0"/>
              <a:t>has only slightly increased in the U.S. since 1973</a:t>
            </a:r>
          </a:p>
          <a:p>
            <a:pPr marL="285750" indent="-285750">
              <a:buFont typeface="Arial" panose="020B0604020202020204" pitchFamily="34" charset="0"/>
              <a:buChar char="•"/>
            </a:pPr>
            <a:r>
              <a:rPr lang="en-US" dirty="0"/>
              <a:t>Up from 0.5 quadrillion Btu to 1 quadrillion Btu since 2000</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790103B0-99C0-6D40-9FB6-E1C5590F8A2F}"/>
              </a:ext>
            </a:extLst>
          </p:cNvPr>
          <p:cNvSpPr txBox="1"/>
          <p:nvPr/>
        </p:nvSpPr>
        <p:spPr>
          <a:xfrm>
            <a:off x="7149510" y="6400798"/>
            <a:ext cx="4599144" cy="307777"/>
          </a:xfrm>
          <a:prstGeom prst="rect">
            <a:avLst/>
          </a:prstGeom>
          <a:noFill/>
        </p:spPr>
        <p:txBody>
          <a:bodyPr wrap="none" rtlCol="0">
            <a:spAutoFit/>
          </a:bodyPr>
          <a:lstStyle/>
          <a:p>
            <a:r>
              <a:rPr lang="en-US" sz="1400" dirty="0">
                <a:solidFill>
                  <a:schemeClr val="bg1">
                    <a:lumMod val="50000"/>
                  </a:schemeClr>
                </a:solidFill>
              </a:rPr>
              <a:t>https://</a:t>
            </a:r>
            <a:r>
              <a:rPr lang="en-US" sz="1400" dirty="0" err="1">
                <a:solidFill>
                  <a:schemeClr val="bg1">
                    <a:lumMod val="50000"/>
                  </a:schemeClr>
                </a:solidFill>
              </a:rPr>
              <a:t>www.eia.gov</a:t>
            </a:r>
            <a:r>
              <a:rPr lang="en-US" sz="1400" dirty="0">
                <a:solidFill>
                  <a:schemeClr val="bg1">
                    <a:lumMod val="50000"/>
                  </a:schemeClr>
                </a:solidFill>
              </a:rPr>
              <a:t>/</a:t>
            </a:r>
            <a:r>
              <a:rPr lang="en-US" sz="1400" dirty="0" err="1">
                <a:solidFill>
                  <a:schemeClr val="bg1">
                    <a:lumMod val="50000"/>
                  </a:schemeClr>
                </a:solidFill>
              </a:rPr>
              <a:t>totalenergy</a:t>
            </a:r>
            <a:r>
              <a:rPr lang="en-US" sz="1400" dirty="0">
                <a:solidFill>
                  <a:schemeClr val="bg1">
                    <a:lumMod val="50000"/>
                  </a:schemeClr>
                </a:solidFill>
              </a:rPr>
              <a:t>/data/browser/?</a:t>
            </a:r>
            <a:r>
              <a:rPr lang="en-US" sz="1400" dirty="0" err="1">
                <a:solidFill>
                  <a:schemeClr val="bg1">
                    <a:lumMod val="50000"/>
                  </a:schemeClr>
                </a:solidFill>
              </a:rPr>
              <a:t>tbl</a:t>
            </a:r>
            <a:r>
              <a:rPr lang="en-US" sz="1400" dirty="0">
                <a:solidFill>
                  <a:schemeClr val="bg1">
                    <a:lumMod val="50000"/>
                  </a:schemeClr>
                </a:solidFill>
              </a:rPr>
              <a:t>=T01.03</a:t>
            </a:r>
          </a:p>
        </p:txBody>
      </p:sp>
    </p:spTree>
    <p:extLst>
      <p:ext uri="{BB962C8B-B14F-4D97-AF65-F5344CB8AC3E}">
        <p14:creationId xmlns:p14="http://schemas.microsoft.com/office/powerpoint/2010/main" val="424757148"/>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{999C1F31-467C-184C-BEDF-7B8A479CFEBF}tf16401369</Template>
  <TotalTime>3295</TotalTime>
  <Words>7243</Words>
  <Application>Microsoft Office PowerPoint</Application>
  <PresentationFormat>Widescreen</PresentationFormat>
  <Paragraphs>898</Paragraphs>
  <Slides>72</Slides>
  <Notes>61</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72</vt:i4>
      </vt:variant>
    </vt:vector>
  </HeadingPairs>
  <TitlesOfParts>
    <vt:vector size="89" baseType="lpstr">
      <vt:lpstr>ＭＳ Ｐゴシック</vt:lpstr>
      <vt:lpstr>Arial</vt:lpstr>
      <vt:lpstr>Arial Narrow</vt:lpstr>
      <vt:lpstr>Baghdad</vt:lpstr>
      <vt:lpstr>Bodoni Ornaments</vt:lpstr>
      <vt:lpstr>Calibri</vt:lpstr>
      <vt:lpstr>Cambria</vt:lpstr>
      <vt:lpstr>Comic Sans MS</vt:lpstr>
      <vt:lpstr>Corbel</vt:lpstr>
      <vt:lpstr>Goudy Old Style</vt:lpstr>
      <vt:lpstr>Open Sans</vt:lpstr>
      <vt:lpstr>Times New Roman</vt:lpstr>
      <vt:lpstr>Wingdings</vt:lpstr>
      <vt:lpstr>Office Theme</vt:lpstr>
      <vt:lpstr>Chart</vt:lpstr>
      <vt:lpstr>Photo Editor Photo</vt:lpstr>
      <vt:lpstr>CS ChemDraw Drawing</vt:lpstr>
      <vt:lpstr>Green Chemistry and Energy</vt:lpstr>
      <vt:lpstr>Outline</vt:lpstr>
      <vt:lpstr>Outline</vt:lpstr>
      <vt:lpstr>Humanity’s Top Ten Problems for next 50 years </vt:lpstr>
      <vt:lpstr>World Energy Consumption: 19th – 20th Century</vt:lpstr>
      <vt:lpstr>World Oil Energy Projections</vt:lpstr>
      <vt:lpstr>PowerPoint Presentation</vt:lpstr>
      <vt:lpstr>PowerPoint Presentation</vt:lpstr>
      <vt:lpstr>Current Statistics: World Energy Consumption</vt:lpstr>
      <vt:lpstr>Greenhouse Gas Emissions</vt:lpstr>
      <vt:lpstr>Alternatives to Fossil Fuels</vt:lpstr>
      <vt:lpstr>World Renewable Electricity: 1980-2014</vt:lpstr>
      <vt:lpstr>World Renewable Energy Projections</vt:lpstr>
      <vt:lpstr>Current Statistics: World Renewable Energy Consumption</vt:lpstr>
      <vt:lpstr>Outline</vt:lpstr>
      <vt:lpstr>Biomass</vt:lpstr>
      <vt:lpstr>Biomass Conversion</vt:lpstr>
      <vt:lpstr>Biomass</vt:lpstr>
      <vt:lpstr>PowerPoint Presentation</vt:lpstr>
      <vt:lpstr>First Generation: The Corn-based Ethanol Production Process</vt:lpstr>
      <vt:lpstr>PowerPoint Presentation</vt:lpstr>
      <vt:lpstr>Ethanol Supply: The Effect on Corn Supply and on Gasoline Supply</vt:lpstr>
      <vt:lpstr>Second Generation Biofuels: Cellulosic Feedstock</vt:lpstr>
      <vt:lpstr>Second Generation Biofuels</vt:lpstr>
      <vt:lpstr>Second Generation Biofuels: Oils and biodiesel</vt:lpstr>
      <vt:lpstr>Advantages of Biodiesel</vt:lpstr>
      <vt:lpstr>PowerPoint Presentation</vt:lpstr>
      <vt:lpstr>What is algae?</vt:lpstr>
      <vt:lpstr> Is Algae “Green Gold”?</vt:lpstr>
      <vt:lpstr>Advantages</vt:lpstr>
      <vt:lpstr>How to Overcome the Technical Roadblocks to Low-Cost Advanced Biofuel Production</vt:lpstr>
      <vt:lpstr>Biofuels as an Alternative</vt:lpstr>
      <vt:lpstr>Solar Energy</vt:lpstr>
      <vt:lpstr>PowerPoint Presentation</vt:lpstr>
      <vt:lpstr>Producing electrons from sunlight</vt:lpstr>
      <vt:lpstr>Solar cell to Solar Energy</vt:lpstr>
      <vt:lpstr>What needs to change?</vt:lpstr>
      <vt:lpstr>PowerPoint Presentation</vt:lpstr>
      <vt:lpstr>Conventional Titanium Dioxide Film Formation</vt:lpstr>
      <vt:lpstr>New Method of Forming Titanium Dioxide Films</vt:lpstr>
      <vt:lpstr>PowerPoint Presentation</vt:lpstr>
      <vt:lpstr>Fuels Cells as a renewable energy</vt:lpstr>
      <vt:lpstr>Fuel cells</vt:lpstr>
      <vt:lpstr>Types of fuel cells</vt:lpstr>
      <vt:lpstr>Type of fuels cells</vt:lpstr>
      <vt:lpstr>Type of fuel cells</vt:lpstr>
      <vt:lpstr>Comparison of Fuel Cells</vt:lpstr>
      <vt:lpstr>Current Research Efforts</vt:lpstr>
      <vt:lpstr>Current Research Efforts</vt:lpstr>
      <vt:lpstr>Other Forms of Renewable Energy</vt:lpstr>
      <vt:lpstr>Wind Energy</vt:lpstr>
      <vt:lpstr>Other Forms of Renewable Energy</vt:lpstr>
      <vt:lpstr>Ocean Energy</vt:lpstr>
      <vt:lpstr>Other Forms of Renewable Energy</vt:lpstr>
      <vt:lpstr>Outline</vt:lpstr>
      <vt:lpstr>Energy Use in the Lab</vt:lpstr>
      <vt:lpstr>Energy efficiency: Conservation of Thermal Energy</vt:lpstr>
      <vt:lpstr>Energy usage</vt:lpstr>
      <vt:lpstr>Alternative forms of energy for synthesis</vt:lpstr>
      <vt:lpstr>Photochemical Reactions </vt:lpstr>
      <vt:lpstr>Advantages and Challenges of Photochemical Rxns </vt:lpstr>
      <vt:lpstr>Examples of photochemical reactions </vt:lpstr>
      <vt:lpstr>Examples of photochemical reactions </vt:lpstr>
      <vt:lpstr>Microwave chemistry</vt:lpstr>
      <vt:lpstr>Microwave chemistry</vt:lpstr>
      <vt:lpstr>Microwave chemistry</vt:lpstr>
      <vt:lpstr>Outline</vt:lpstr>
      <vt:lpstr>Smart Grids Network System</vt:lpstr>
      <vt:lpstr>Smart Roadways</vt:lpstr>
      <vt:lpstr>Smart Roadways</vt:lpstr>
      <vt:lpstr>Smart roofing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Chapman, Kimberly</cp:lastModifiedBy>
  <cp:revision>292</cp:revision>
  <dcterms:created xsi:type="dcterms:W3CDTF">2018-04-03T14:35:18Z</dcterms:created>
  <dcterms:modified xsi:type="dcterms:W3CDTF">2019-03-14T15:06:39Z</dcterms:modified>
</cp:coreProperties>
</file>