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2" r:id="rId3"/>
    <p:sldId id="291" r:id="rId4"/>
    <p:sldId id="317" r:id="rId5"/>
    <p:sldId id="301" r:id="rId6"/>
    <p:sldId id="302" r:id="rId7"/>
    <p:sldId id="304" r:id="rId8"/>
    <p:sldId id="308" r:id="rId9"/>
    <p:sldId id="258" r:id="rId10"/>
    <p:sldId id="324" r:id="rId11"/>
    <p:sldId id="325" r:id="rId12"/>
    <p:sldId id="309" r:id="rId13"/>
    <p:sldId id="335" r:id="rId14"/>
    <p:sldId id="271" r:id="rId15"/>
    <p:sldId id="314" r:id="rId16"/>
    <p:sldId id="313" r:id="rId17"/>
    <p:sldId id="265" r:id="rId18"/>
    <p:sldId id="286" r:id="rId19"/>
    <p:sldId id="259" r:id="rId20"/>
    <p:sldId id="333" r:id="rId21"/>
    <p:sldId id="288" r:id="rId22"/>
    <p:sldId id="267" r:id="rId23"/>
    <p:sldId id="295" r:id="rId24"/>
    <p:sldId id="264" r:id="rId25"/>
    <p:sldId id="261" r:id="rId26"/>
    <p:sldId id="262" r:id="rId27"/>
    <p:sldId id="337" r:id="rId28"/>
    <p:sldId id="338" r:id="rId29"/>
    <p:sldId id="340" r:id="rId30"/>
    <p:sldId id="341" r:id="rId31"/>
    <p:sldId id="318" r:id="rId32"/>
    <p:sldId id="287" r:id="rId33"/>
    <p:sldId id="289" r:id="rId34"/>
    <p:sldId id="279" r:id="rId35"/>
    <p:sldId id="278" r:id="rId36"/>
    <p:sldId id="280" r:id="rId37"/>
    <p:sldId id="281" r:id="rId38"/>
    <p:sldId id="331" r:id="rId39"/>
    <p:sldId id="332" r:id="rId40"/>
    <p:sldId id="282" r:id="rId41"/>
    <p:sldId id="334" r:id="rId42"/>
    <p:sldId id="29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A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5" autoAdjust="0"/>
    <p:restoredTop sz="90247" autoAdjust="0"/>
  </p:normalViewPr>
  <p:slideViewPr>
    <p:cSldViewPr snapToGrid="0" snapToObjects="1">
      <p:cViewPr varScale="1">
        <p:scale>
          <a:sx n="69" d="100"/>
          <a:sy n="69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emf"/><Relationship Id="rId1" Type="http://schemas.openxmlformats.org/officeDocument/2006/relationships/image" Target="../media/image49.w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941DA-C4A8-5743-ACEB-9E80852FD322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1124B-1BF2-944A-BB2D-1B6773C9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B5A-5A41-124D-84CD-72A187EFBB96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462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36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74212-DB77-7B41-A786-AC628206B4E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89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Beware:</a:t>
            </a:r>
            <a:r>
              <a:rPr lang="en-US" baseline="0" dirty="0"/>
              <a:t> </a:t>
            </a:r>
            <a:r>
              <a:rPr lang="en-US" baseline="0" dirty="0" err="1"/>
              <a:t>Osmiun</a:t>
            </a:r>
            <a:r>
              <a:rPr lang="en-US" baseline="0" dirty="0"/>
              <a:t> has never been a “traditional” catalysts for HB. It was the first catalyst discovered by F. Haber, but it was only commercialized with Ru or Fe based </a:t>
            </a:r>
            <a:r>
              <a:rPr lang="en-US" baseline="0" dirty="0" err="1"/>
              <a:t>calasysts</a:t>
            </a:r>
            <a:r>
              <a:rPr lang="en-US" baseline="0" dirty="0"/>
              <a:t>. I corrected it. AHM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1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70DC4-DBEC-4954-9FE2-9B71BD122E89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70860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Natural gas is a mixture of small alkanes, such as methane and ethane. It is very plenty on earth and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exists in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baseline="0" dirty="0"/>
              <a:t>different forms.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 Shale gas is one source of natural gas which is trapped within shale formations. </a:t>
            </a:r>
            <a:r>
              <a:rPr lang="en-US" altLang="zh-CN" dirty="0"/>
              <a:t>Over the past decade,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shale gas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 increasing rapidly and becomes an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clean fuel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2012, the price of shale gas is only half of oil in USA.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Obviously, i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we can use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shale gas instead of the oil as a new carbon source, the future chemical industry will be largely changed.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recent work is focusing on the production of aromatic compounds directly from shale gas, which is one of the seven basic building blocks in chemical industry </a:t>
            </a:r>
            <a:endParaRPr lang="en-US" altLang="zh-CN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D19C1-E343-4957-9DE0-9154F732C348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30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677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1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D3781-912A-154E-BC1E-17826438EA73}" type="slidenum">
              <a:rPr lang="en-US" altLang="x-none"/>
              <a:pPr/>
              <a:t>32</a:t>
            </a:fld>
            <a:endParaRPr lang="en-US" altLang="x-non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</p:spPr>
        <p:txBody>
          <a:bodyPr/>
          <a:lstStyle/>
          <a:p>
            <a:r>
              <a:rPr lang="en-US" altLang="x-none" dirty="0"/>
              <a:t>HYDROCARBONS 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7728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illustrative example of the benefits to be gained by replacing conventional chemistry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biocatalysis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provided by the manufacture of 6-aminopenicillanic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(6-APA), a key raw material for semi-synthetic penicillin and cephalosporin antibiotics, by hydrolysis of penicillin G [115]. Up until the mid-1980s a chemical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procedure was used for this hydrolysis (Fig. 1.37). It involved the use of environmentally unattractive reagents, a chlorinated hydrocarbon solvent (CH2Cl2)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reaction temperature of –40C. Thus, 0.6 kg Me3SiCl, 1.2 kg PCl5, 1.6 kg PhNMe2, 0.2 kg NH3, 8.41 kg of n-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8.41 kg of CH2Cl2 were required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produce 1 kg of 6-APA [116].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enzymatic cleavage of penicillin G (Fig. 1.37) is performed in water at 37C and the only reagent used is NH3 (0.9 kg per kg of 6-APA), to adjust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pH. The enzymatic process currently accounts for the majority of the several thousand tons of 6-APA produced annually on a world-wide basis.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Introduction: Green Chemistry and Catalysis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6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6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D7B-9512-1547-AA57-FFBE0B3DC19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9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7.wmf"/><Relationship Id="rId2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3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e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2.e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tiff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61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c.org/chemistryworld/News/2010/June/17061002.as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chaea.com/technology/" TargetMode="External"/><Relationship Id="rId4" Type="http://schemas.openxmlformats.org/officeDocument/2006/relationships/hyperlink" Target="http://www.electrochaea.com/abou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5009001" y="1543800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</a:rPr>
              <a:t>Catalysis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FEAD7-F828-4293-A9C5-F7D65427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67" y="2287435"/>
            <a:ext cx="4312662" cy="431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Flickr, Catalysts, Author: BASF Catalysts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45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6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226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59" y="4341829"/>
            <a:ext cx="2874547" cy="8623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C3368B-0294-5242-AE90-A88087087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85AE5-A345-864D-AA69-3F03A7CE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6" y="1607204"/>
            <a:ext cx="4705629" cy="282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24" y="234942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Haber Bosch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9802" y="1848484"/>
            <a:ext cx="3214304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process, which allows fertilizer production, is facilitated by a catalyst.</a:t>
            </a:r>
          </a:p>
          <a:p>
            <a:pPr>
              <a:lnSpc>
                <a:spcPct val="114000"/>
              </a:lnSpc>
            </a:pPr>
            <a:r>
              <a:rPr lang="en-US" dirty="0"/>
              <a:t>The invention of the process led to a global increase in human population.</a:t>
            </a:r>
          </a:p>
          <a:p>
            <a:pPr>
              <a:lnSpc>
                <a:spcPct val="114000"/>
              </a:lnSpc>
            </a:pPr>
            <a:r>
              <a:rPr lang="en-US" dirty="0"/>
              <a:t>Consumes 1% of the total human energy use on the planet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00548"/>
              </p:ext>
            </p:extLst>
          </p:nvPr>
        </p:nvGraphicFramePr>
        <p:xfrm>
          <a:off x="8748838" y="4912133"/>
          <a:ext cx="3194234" cy="663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4" r:id="rId4" imgW="2711450" imgH="563880" progId="">
                  <p:embed/>
                </p:oleObj>
              </mc:Choice>
              <mc:Fallback>
                <p:oleObj r:id="rId4" imgW="2711450" imgH="563880" progId="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838" y="4912133"/>
                        <a:ext cx="3194234" cy="6635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64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655936" y="3990066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Fritz Haber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(1868-1934)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1918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16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454252" y="3975998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Carl Bosch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(1874-1940)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1931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8484" y="4596167"/>
            <a:ext cx="8045621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 accounts for ~ 40 % of the overall N</a:t>
            </a:r>
            <a:r>
              <a:rPr lang="en-US" baseline="-25000" dirty="0"/>
              <a:t>2</a:t>
            </a:r>
            <a:r>
              <a:rPr lang="en-US" dirty="0"/>
              <a:t> fixation on earth and the only source of NH</a:t>
            </a:r>
            <a:r>
              <a:rPr lang="en-US" baseline="-25000" dirty="0"/>
              <a:t>3</a:t>
            </a:r>
            <a:r>
              <a:rPr lang="en-US" dirty="0"/>
              <a:t> for the subsequent synthesis of all nitrogen containing man-made materials</a:t>
            </a:r>
          </a:p>
        </p:txBody>
      </p:sp>
    </p:spTree>
    <p:extLst>
      <p:ext uri="{BB962C8B-B14F-4D97-AF65-F5344CB8AC3E}">
        <p14:creationId xmlns:p14="http://schemas.microsoft.com/office/powerpoint/2010/main" val="332210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 kinetic process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26324" y="1184653"/>
            <a:ext cx="10048811" cy="12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At room temperature the reaction is thermodynamically driven: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				</a:t>
            </a:r>
            <a:r>
              <a:rPr lang="en-US" altLang="en-US" sz="2400" i="1"/>
              <a:t>G</a:t>
            </a:r>
            <a:r>
              <a:rPr lang="en-US" altLang="en-US" sz="2400"/>
              <a:t>= –16.4 kJ mol</a:t>
            </a:r>
            <a:r>
              <a:rPr lang="en-US" altLang="en-US" sz="2400" baseline="30000"/>
              <a:t>–1</a:t>
            </a:r>
            <a:r>
              <a:rPr lang="en-US" altLang="en-US" sz="2400"/>
              <a:t>; </a:t>
            </a:r>
            <a:r>
              <a:rPr lang="en-US" altLang="en-US" sz="2400">
                <a:sym typeface="Symbol" panose="05050102010706020507" pitchFamily="18" charset="2"/>
              </a:rPr>
              <a:t></a:t>
            </a:r>
            <a:r>
              <a:rPr lang="en-US" altLang="en-US" sz="2400" i="1"/>
              <a:t>H</a:t>
            </a:r>
            <a:r>
              <a:rPr lang="en-US" altLang="en-US" sz="2400"/>
              <a:t>°=–45.9 kJ mol</a:t>
            </a:r>
            <a:r>
              <a:rPr lang="en-US" altLang="en-US" sz="2400" baseline="30000"/>
              <a:t>–1</a:t>
            </a:r>
            <a:endParaRPr lang="en-US" altLang="en-US" sz="2400"/>
          </a:p>
        </p:txBody>
      </p:sp>
      <p:graphicFrame>
        <p:nvGraphicFramePr>
          <p:cNvPr id="15" name="Object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26324" y="2004603"/>
          <a:ext cx="3405561" cy="35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CS ChemDraw Drawing" r:id="rId3" imgW="2108160" imgH="220680" progId="ChemDraw.Document.6.0">
                  <p:embed/>
                </p:oleObj>
              </mc:Choice>
              <mc:Fallback>
                <p:oleObj name="CS ChemDraw Drawing" r:id="rId3" imgW="2108160" imgH="220680" progId="ChemDraw.Document.6.0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24" y="2004603"/>
                        <a:ext cx="3405561" cy="356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35495" y="4077848"/>
            <a:ext cx="2317101" cy="6876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But: very high </a:t>
            </a:r>
            <a:r>
              <a:rPr lang="en-US" altLang="en-US" sz="1600" b="1" i="1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600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	heating required!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04BC1632-0CDA-48D1-A9B8-F9111E3E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68" y="6553272"/>
            <a:ext cx="88658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Chorkendorff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Niemantsverdriet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 of Modern </a:t>
            </a:r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Catalysis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Wiley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-VCH (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21C6E8-4211-4178-AF16-3E043BAB64CA}"/>
              </a:ext>
            </a:extLst>
          </p:cNvPr>
          <p:cNvGrpSpPr/>
          <p:nvPr/>
        </p:nvGrpSpPr>
        <p:grpSpPr>
          <a:xfrm>
            <a:off x="20293" y="3144075"/>
            <a:ext cx="4254858" cy="2640374"/>
            <a:chOff x="119688" y="3144075"/>
            <a:chExt cx="4254858" cy="2640374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690775" y="3901643"/>
              <a:ext cx="719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3259695" y="4464262"/>
              <a:ext cx="719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3817983" y="4486951"/>
              <a:ext cx="5565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NH</a:t>
              </a:r>
              <a:r>
                <a:rPr lang="en-US" altLang="en-US" baseline="-25000"/>
                <a:t>3</a:t>
              </a: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19688" y="3497229"/>
              <a:ext cx="8386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</a:t>
              </a:r>
              <a:r>
                <a:rPr lang="en-US" altLang="en-US" baseline="-25000"/>
                <a:t>2 </a:t>
              </a:r>
              <a:r>
                <a:rPr lang="en-US" altLang="en-US"/>
                <a:t>+ H</a:t>
              </a:r>
              <a:r>
                <a:rPr lang="en-US" altLang="en-US" baseline="-25000"/>
                <a:t>2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E75D98-1D20-4EE6-8824-818EB6A52846}"/>
                </a:ext>
              </a:extLst>
            </p:cNvPr>
            <p:cNvGrpSpPr/>
            <p:nvPr/>
          </p:nvGrpSpPr>
          <p:grpSpPr>
            <a:xfrm>
              <a:off x="1104972" y="3144075"/>
              <a:ext cx="2154723" cy="2640374"/>
              <a:chOff x="10241828" y="2526383"/>
              <a:chExt cx="1234912" cy="3572355"/>
            </a:xfrm>
          </p:grpSpPr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7194C322-84E2-4307-9226-3CACB3C4F5D7}"/>
                  </a:ext>
                </a:extLst>
              </p:cNvPr>
              <p:cNvSpPr/>
              <p:nvPr/>
            </p:nvSpPr>
            <p:spPr>
              <a:xfrm>
                <a:off x="10241828" y="2526384"/>
                <a:ext cx="1234912" cy="3572354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CEA27E87-EEFE-4C7D-A569-F6DA98C01A1E}"/>
                  </a:ext>
                </a:extLst>
              </p:cNvPr>
              <p:cNvSpPr/>
              <p:nvPr/>
            </p:nvSpPr>
            <p:spPr>
              <a:xfrm flipH="1">
                <a:off x="10409858" y="2526383"/>
                <a:ext cx="898853" cy="2069171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6" name="Line 8">
            <a:extLst>
              <a:ext uri="{FF2B5EF4-FFF2-40B4-BE49-F238E27FC236}">
                <a16:creationId xmlns:a16="http://schemas.microsoft.com/office/drawing/2014/main" id="{2E8A1E70-6F48-4159-8B6D-727509511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1028" y="4737153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BD4F0BA0-7F9E-4CD0-87AA-7F5349EB4564}"/>
              </a:ext>
            </a:extLst>
          </p:cNvPr>
          <p:cNvSpPr>
            <a:spLocks/>
          </p:cNvSpPr>
          <p:nvPr/>
        </p:nvSpPr>
        <p:spPr bwMode="auto">
          <a:xfrm flipH="1">
            <a:off x="7451262" y="3921745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12A2598C-6CCE-425C-AF14-6A9070EB6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5687" y="4448229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C2DE7D-53B8-4840-B52D-F9A380A35F8D}"/>
              </a:ext>
            </a:extLst>
          </p:cNvPr>
          <p:cNvSpPr txBox="1"/>
          <p:nvPr/>
        </p:nvSpPr>
        <p:spPr>
          <a:xfrm>
            <a:off x="7309782" y="3168852"/>
            <a:ext cx="113435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At 800 K</a:t>
            </a:r>
          </a:p>
          <a:p>
            <a:r>
              <a:rPr lang="en-US" sz="1400" u="sng" dirty="0" err="1"/>
              <a:t>thermo</a:t>
            </a:r>
            <a:r>
              <a:rPr lang="en-US" sz="1400" u="sng" dirty="0"/>
              <a:t>: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u="sng" dirty="0"/>
              <a:t> </a:t>
            </a:r>
            <a:endParaRPr lang="en-US" sz="1400" dirty="0"/>
          </a:p>
          <a:p>
            <a:r>
              <a:rPr lang="en-US" sz="1400" u="sng" dirty="0"/>
              <a:t>kinetics: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CCE6B6-8C3D-4491-9DD3-524C4CF22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0939" y="4487689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3D29C046-3C21-4B7D-8D0F-F8E310E4AC00}"/>
              </a:ext>
            </a:extLst>
          </p:cNvPr>
          <p:cNvSpPr>
            <a:spLocks/>
          </p:cNvSpPr>
          <p:nvPr/>
        </p:nvSpPr>
        <p:spPr bwMode="auto">
          <a:xfrm>
            <a:off x="5448681" y="3955294"/>
            <a:ext cx="627374" cy="80634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80E865C0-1767-4C45-94B5-1EBE94C25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6056" y="4761642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695C29-896D-4A30-A4C5-A303E51C593A}"/>
              </a:ext>
            </a:extLst>
          </p:cNvPr>
          <p:cNvSpPr txBox="1"/>
          <p:nvPr/>
        </p:nvSpPr>
        <p:spPr>
          <a:xfrm>
            <a:off x="5115827" y="3182348"/>
            <a:ext cx="11328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u="sng"/>
              <a:t>At 298 K</a:t>
            </a:r>
          </a:p>
          <a:p>
            <a:r>
              <a:rPr lang="en-US" sz="1400" u="sng"/>
              <a:t>thermo: </a:t>
            </a:r>
            <a:r>
              <a:rPr lang="en-US" sz="1400" b="1" u="sng">
                <a:solidFill>
                  <a:srgbClr val="00B050"/>
                </a:solidFill>
              </a:rPr>
              <a:t>yes</a:t>
            </a:r>
          </a:p>
          <a:p>
            <a:r>
              <a:rPr lang="en-US" sz="1400" u="sng"/>
              <a:t>kinetics: </a:t>
            </a:r>
            <a:r>
              <a:rPr lang="en-US" sz="1400" b="1" u="sng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D6D7F2-C5AC-401D-9D4D-7DB93AAF8652}"/>
              </a:ext>
            </a:extLst>
          </p:cNvPr>
          <p:cNvSpPr/>
          <p:nvPr/>
        </p:nvSpPr>
        <p:spPr>
          <a:xfrm>
            <a:off x="5420759" y="4286461"/>
            <a:ext cx="655296" cy="20122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u="sng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601EC63-5662-4923-8225-8724BD7BD507}"/>
              </a:ext>
            </a:extLst>
          </p:cNvPr>
          <p:cNvSpPr/>
          <p:nvPr/>
        </p:nvSpPr>
        <p:spPr>
          <a:xfrm>
            <a:off x="7412505" y="4125191"/>
            <a:ext cx="733181" cy="6092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4B0B77A9-CE44-3F4D-82F3-706EC1B9569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9407" y="5502693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4E43DA22-0F59-9C4B-987A-D89D4ABF221C}"/>
              </a:ext>
            </a:extLst>
          </p:cNvPr>
          <p:cNvSpPr>
            <a:spLocks/>
          </p:cNvSpPr>
          <p:nvPr/>
        </p:nvSpPr>
        <p:spPr bwMode="auto">
          <a:xfrm flipH="1">
            <a:off x="9989641" y="4687285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8">
            <a:extLst>
              <a:ext uri="{FF2B5EF4-FFF2-40B4-BE49-F238E27FC236}">
                <a16:creationId xmlns:a16="http://schemas.microsoft.com/office/drawing/2014/main" id="{C875CBA3-7B05-FF4E-B102-2B4BA2AC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84066" y="5213769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3A124A-C431-6845-B039-C1F8B716C303}"/>
              </a:ext>
            </a:extLst>
          </p:cNvPr>
          <p:cNvSpPr txBox="1"/>
          <p:nvPr/>
        </p:nvSpPr>
        <p:spPr>
          <a:xfrm>
            <a:off x="9482136" y="3168852"/>
            <a:ext cx="2112180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At 700 K </a:t>
            </a:r>
          </a:p>
          <a:p>
            <a:r>
              <a:rPr lang="en-US" sz="1400" u="sng" dirty="0" err="1"/>
              <a:t>thermo</a:t>
            </a:r>
            <a:r>
              <a:rPr lang="en-US" sz="1400" dirty="0"/>
              <a:t>:</a:t>
            </a:r>
            <a:r>
              <a:rPr lang="en-US" sz="1400" b="1" dirty="0">
                <a:solidFill>
                  <a:srgbClr val="FF0000"/>
                </a:solidFill>
              </a:rPr>
              <a:t> no</a:t>
            </a:r>
          </a:p>
          <a:p>
            <a:endParaRPr lang="en-US" sz="1400" dirty="0"/>
          </a:p>
          <a:p>
            <a:r>
              <a:rPr lang="en-US" sz="1400" dirty="0"/>
              <a:t>But </a:t>
            </a:r>
            <a:r>
              <a:rPr lang="en-US" sz="1400" b="1" dirty="0">
                <a:solidFill>
                  <a:srgbClr val="0033CC"/>
                </a:solidFill>
              </a:rPr>
              <a:t>“Le </a:t>
            </a:r>
            <a:r>
              <a:rPr lang="en-US" sz="1400" b="1" dirty="0" err="1">
                <a:solidFill>
                  <a:srgbClr val="0033CC"/>
                </a:solidFill>
              </a:rPr>
              <a:t>Chatelier</a:t>
            </a:r>
            <a:r>
              <a:rPr lang="en-US" sz="1400" b="1" dirty="0">
                <a:solidFill>
                  <a:srgbClr val="0033CC"/>
                </a:solidFill>
              </a:rPr>
              <a:t>”</a:t>
            </a:r>
            <a:r>
              <a:rPr lang="en-US" sz="1400" dirty="0"/>
              <a:t> can push with high pressure </a:t>
            </a:r>
          </a:p>
          <a:p>
            <a:endParaRPr lang="en-US" sz="1400" u="sng" dirty="0"/>
          </a:p>
          <a:p>
            <a:r>
              <a:rPr lang="en-US" sz="1400" u="sng" dirty="0"/>
              <a:t>kinetics: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B050"/>
                </a:solidFill>
              </a:rPr>
              <a:t>yes – catalyst!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DCD6BC-F022-2F46-827D-89E3205D8620}"/>
              </a:ext>
            </a:extLst>
          </p:cNvPr>
          <p:cNvSpPr/>
          <p:nvPr/>
        </p:nvSpPr>
        <p:spPr>
          <a:xfrm>
            <a:off x="9950884" y="4856335"/>
            <a:ext cx="655296" cy="64359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 68">
            <a:extLst>
              <a:ext uri="{FF2B5EF4-FFF2-40B4-BE49-F238E27FC236}">
                <a16:creationId xmlns:a16="http://schemas.microsoft.com/office/drawing/2014/main" id="{64357CBA-B4F6-FD4C-BA4B-BF9D99D71EAF}"/>
              </a:ext>
            </a:extLst>
          </p:cNvPr>
          <p:cNvSpPr/>
          <p:nvPr/>
        </p:nvSpPr>
        <p:spPr>
          <a:xfrm>
            <a:off x="10027975" y="5055621"/>
            <a:ext cx="654050" cy="438150"/>
          </a:xfrm>
          <a:custGeom>
            <a:avLst/>
            <a:gdLst>
              <a:gd name="connsiteX0" fmla="*/ 0 w 654050"/>
              <a:gd name="connsiteY0" fmla="*/ 438150 h 438150"/>
              <a:gd name="connsiteX1" fmla="*/ 12700 w 654050"/>
              <a:gd name="connsiteY1" fmla="*/ 368300 h 438150"/>
              <a:gd name="connsiteX2" fmla="*/ 25400 w 654050"/>
              <a:gd name="connsiteY2" fmla="*/ 349250 h 438150"/>
              <a:gd name="connsiteX3" fmla="*/ 31750 w 654050"/>
              <a:gd name="connsiteY3" fmla="*/ 330200 h 438150"/>
              <a:gd name="connsiteX4" fmla="*/ 57150 w 654050"/>
              <a:gd name="connsiteY4" fmla="*/ 292100 h 438150"/>
              <a:gd name="connsiteX5" fmla="*/ 88900 w 654050"/>
              <a:gd name="connsiteY5" fmla="*/ 234950 h 438150"/>
              <a:gd name="connsiteX6" fmla="*/ 107950 w 654050"/>
              <a:gd name="connsiteY6" fmla="*/ 222250 h 438150"/>
              <a:gd name="connsiteX7" fmla="*/ 152400 w 654050"/>
              <a:gd name="connsiteY7" fmla="*/ 279400 h 438150"/>
              <a:gd name="connsiteX8" fmla="*/ 165100 w 654050"/>
              <a:gd name="connsiteY8" fmla="*/ 298450 h 438150"/>
              <a:gd name="connsiteX9" fmla="*/ 190500 w 654050"/>
              <a:gd name="connsiteY9" fmla="*/ 330200 h 438150"/>
              <a:gd name="connsiteX10" fmla="*/ 209550 w 654050"/>
              <a:gd name="connsiteY10" fmla="*/ 323850 h 438150"/>
              <a:gd name="connsiteX11" fmla="*/ 222250 w 654050"/>
              <a:gd name="connsiteY11" fmla="*/ 304800 h 438150"/>
              <a:gd name="connsiteX12" fmla="*/ 241300 w 654050"/>
              <a:gd name="connsiteY12" fmla="*/ 292100 h 438150"/>
              <a:gd name="connsiteX13" fmla="*/ 254000 w 654050"/>
              <a:gd name="connsiteY13" fmla="*/ 209550 h 438150"/>
              <a:gd name="connsiteX14" fmla="*/ 260350 w 654050"/>
              <a:gd name="connsiteY14" fmla="*/ 184150 h 438150"/>
              <a:gd name="connsiteX15" fmla="*/ 298450 w 654050"/>
              <a:gd name="connsiteY15" fmla="*/ 107950 h 438150"/>
              <a:gd name="connsiteX16" fmla="*/ 317500 w 654050"/>
              <a:gd name="connsiteY16" fmla="*/ 95250 h 438150"/>
              <a:gd name="connsiteX17" fmla="*/ 330200 w 654050"/>
              <a:gd name="connsiteY17" fmla="*/ 114300 h 438150"/>
              <a:gd name="connsiteX18" fmla="*/ 342900 w 654050"/>
              <a:gd name="connsiteY18" fmla="*/ 152400 h 438150"/>
              <a:gd name="connsiteX19" fmla="*/ 349250 w 654050"/>
              <a:gd name="connsiteY19" fmla="*/ 171450 h 438150"/>
              <a:gd name="connsiteX20" fmla="*/ 355600 w 654050"/>
              <a:gd name="connsiteY20" fmla="*/ 190500 h 438150"/>
              <a:gd name="connsiteX21" fmla="*/ 361950 w 654050"/>
              <a:gd name="connsiteY21" fmla="*/ 209550 h 438150"/>
              <a:gd name="connsiteX22" fmla="*/ 381000 w 654050"/>
              <a:gd name="connsiteY22" fmla="*/ 222250 h 438150"/>
              <a:gd name="connsiteX23" fmla="*/ 425450 w 654050"/>
              <a:gd name="connsiteY23" fmla="*/ 203200 h 438150"/>
              <a:gd name="connsiteX24" fmla="*/ 450850 w 654050"/>
              <a:gd name="connsiteY24" fmla="*/ 146050 h 438150"/>
              <a:gd name="connsiteX25" fmla="*/ 463550 w 654050"/>
              <a:gd name="connsiteY25" fmla="*/ 95250 h 438150"/>
              <a:gd name="connsiteX26" fmla="*/ 476250 w 654050"/>
              <a:gd name="connsiteY26" fmla="*/ 57150 h 438150"/>
              <a:gd name="connsiteX27" fmla="*/ 495300 w 654050"/>
              <a:gd name="connsiteY27" fmla="*/ 19050 h 438150"/>
              <a:gd name="connsiteX28" fmla="*/ 533400 w 654050"/>
              <a:gd name="connsiteY28" fmla="*/ 0 h 438150"/>
              <a:gd name="connsiteX29" fmla="*/ 571500 w 654050"/>
              <a:gd name="connsiteY29" fmla="*/ 19050 h 438150"/>
              <a:gd name="connsiteX30" fmla="*/ 584200 w 654050"/>
              <a:gd name="connsiteY30" fmla="*/ 57150 h 438150"/>
              <a:gd name="connsiteX31" fmla="*/ 596900 w 654050"/>
              <a:gd name="connsiteY31" fmla="*/ 76200 h 438150"/>
              <a:gd name="connsiteX32" fmla="*/ 609600 w 654050"/>
              <a:gd name="connsiteY32" fmla="*/ 114300 h 438150"/>
              <a:gd name="connsiteX33" fmla="*/ 615950 w 654050"/>
              <a:gd name="connsiteY33" fmla="*/ 133350 h 438150"/>
              <a:gd name="connsiteX34" fmla="*/ 628650 w 654050"/>
              <a:gd name="connsiteY34" fmla="*/ 152400 h 438150"/>
              <a:gd name="connsiteX35" fmla="*/ 647700 w 654050"/>
              <a:gd name="connsiteY35" fmla="*/ 165100 h 438150"/>
              <a:gd name="connsiteX36" fmla="*/ 654050 w 654050"/>
              <a:gd name="connsiteY36" fmla="*/ 1714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4050" h="438150">
                <a:moveTo>
                  <a:pt x="0" y="438150"/>
                </a:moveTo>
                <a:cubicBezTo>
                  <a:pt x="2189" y="420638"/>
                  <a:pt x="2911" y="387877"/>
                  <a:pt x="12700" y="368300"/>
                </a:cubicBezTo>
                <a:cubicBezTo>
                  <a:pt x="16113" y="361474"/>
                  <a:pt x="21987" y="356076"/>
                  <a:pt x="25400" y="349250"/>
                </a:cubicBezTo>
                <a:cubicBezTo>
                  <a:pt x="28393" y="343263"/>
                  <a:pt x="28499" y="336051"/>
                  <a:pt x="31750" y="330200"/>
                </a:cubicBezTo>
                <a:cubicBezTo>
                  <a:pt x="39163" y="316857"/>
                  <a:pt x="52323" y="306580"/>
                  <a:pt x="57150" y="292100"/>
                </a:cubicBezTo>
                <a:cubicBezTo>
                  <a:pt x="63767" y="272249"/>
                  <a:pt x="70185" y="247427"/>
                  <a:pt x="88900" y="234950"/>
                </a:cubicBezTo>
                <a:lnTo>
                  <a:pt x="107950" y="222250"/>
                </a:lnTo>
                <a:cubicBezTo>
                  <a:pt x="137793" y="252093"/>
                  <a:pt x="122019" y="233828"/>
                  <a:pt x="152400" y="279400"/>
                </a:cubicBezTo>
                <a:cubicBezTo>
                  <a:pt x="156633" y="285750"/>
                  <a:pt x="162687" y="291210"/>
                  <a:pt x="165100" y="298450"/>
                </a:cubicBezTo>
                <a:cubicBezTo>
                  <a:pt x="173863" y="324740"/>
                  <a:pt x="165881" y="313787"/>
                  <a:pt x="190500" y="330200"/>
                </a:cubicBezTo>
                <a:cubicBezTo>
                  <a:pt x="196850" y="328083"/>
                  <a:pt x="204323" y="328031"/>
                  <a:pt x="209550" y="323850"/>
                </a:cubicBezTo>
                <a:cubicBezTo>
                  <a:pt x="215509" y="319082"/>
                  <a:pt x="216854" y="310196"/>
                  <a:pt x="222250" y="304800"/>
                </a:cubicBezTo>
                <a:cubicBezTo>
                  <a:pt x="227646" y="299404"/>
                  <a:pt x="234950" y="296333"/>
                  <a:pt x="241300" y="292100"/>
                </a:cubicBezTo>
                <a:cubicBezTo>
                  <a:pt x="256033" y="247902"/>
                  <a:pt x="241722" y="295496"/>
                  <a:pt x="254000" y="209550"/>
                </a:cubicBezTo>
                <a:cubicBezTo>
                  <a:pt x="255234" y="200910"/>
                  <a:pt x="257842" y="192509"/>
                  <a:pt x="260350" y="184150"/>
                </a:cubicBezTo>
                <a:cubicBezTo>
                  <a:pt x="266689" y="163020"/>
                  <a:pt x="278380" y="121330"/>
                  <a:pt x="298450" y="107950"/>
                </a:cubicBezTo>
                <a:lnTo>
                  <a:pt x="317500" y="95250"/>
                </a:lnTo>
                <a:cubicBezTo>
                  <a:pt x="321733" y="101600"/>
                  <a:pt x="327100" y="107326"/>
                  <a:pt x="330200" y="114300"/>
                </a:cubicBezTo>
                <a:cubicBezTo>
                  <a:pt x="335637" y="126533"/>
                  <a:pt x="338667" y="139700"/>
                  <a:pt x="342900" y="152400"/>
                </a:cubicBezTo>
                <a:lnTo>
                  <a:pt x="349250" y="171450"/>
                </a:lnTo>
                <a:lnTo>
                  <a:pt x="355600" y="190500"/>
                </a:lnTo>
                <a:cubicBezTo>
                  <a:pt x="357717" y="196850"/>
                  <a:pt x="356381" y="205837"/>
                  <a:pt x="361950" y="209550"/>
                </a:cubicBezTo>
                <a:lnTo>
                  <a:pt x="381000" y="222250"/>
                </a:lnTo>
                <a:cubicBezTo>
                  <a:pt x="400431" y="217392"/>
                  <a:pt x="410832" y="217818"/>
                  <a:pt x="425450" y="203200"/>
                </a:cubicBezTo>
                <a:cubicBezTo>
                  <a:pt x="440544" y="188106"/>
                  <a:pt x="444562" y="164913"/>
                  <a:pt x="450850" y="146050"/>
                </a:cubicBezTo>
                <a:cubicBezTo>
                  <a:pt x="470117" y="88248"/>
                  <a:pt x="440562" y="179540"/>
                  <a:pt x="463550" y="95250"/>
                </a:cubicBezTo>
                <a:cubicBezTo>
                  <a:pt x="467072" y="82335"/>
                  <a:pt x="472017" y="69850"/>
                  <a:pt x="476250" y="57150"/>
                </a:cubicBezTo>
                <a:cubicBezTo>
                  <a:pt x="481415" y="41656"/>
                  <a:pt x="482990" y="31360"/>
                  <a:pt x="495300" y="19050"/>
                </a:cubicBezTo>
                <a:cubicBezTo>
                  <a:pt x="507610" y="6740"/>
                  <a:pt x="517906" y="5165"/>
                  <a:pt x="533400" y="0"/>
                </a:cubicBezTo>
                <a:cubicBezTo>
                  <a:pt x="543780" y="3460"/>
                  <a:pt x="565021" y="8684"/>
                  <a:pt x="571500" y="19050"/>
                </a:cubicBezTo>
                <a:cubicBezTo>
                  <a:pt x="578595" y="30402"/>
                  <a:pt x="576774" y="46011"/>
                  <a:pt x="584200" y="57150"/>
                </a:cubicBezTo>
                <a:cubicBezTo>
                  <a:pt x="588433" y="63500"/>
                  <a:pt x="593800" y="69226"/>
                  <a:pt x="596900" y="76200"/>
                </a:cubicBezTo>
                <a:cubicBezTo>
                  <a:pt x="602337" y="88433"/>
                  <a:pt x="605367" y="101600"/>
                  <a:pt x="609600" y="114300"/>
                </a:cubicBezTo>
                <a:cubicBezTo>
                  <a:pt x="611717" y="120650"/>
                  <a:pt x="612237" y="127781"/>
                  <a:pt x="615950" y="133350"/>
                </a:cubicBezTo>
                <a:cubicBezTo>
                  <a:pt x="620183" y="139700"/>
                  <a:pt x="623254" y="147004"/>
                  <a:pt x="628650" y="152400"/>
                </a:cubicBezTo>
                <a:cubicBezTo>
                  <a:pt x="634046" y="157796"/>
                  <a:pt x="641595" y="160521"/>
                  <a:pt x="647700" y="165100"/>
                </a:cubicBezTo>
                <a:cubicBezTo>
                  <a:pt x="650095" y="166896"/>
                  <a:pt x="651933" y="169333"/>
                  <a:pt x="654050" y="171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B212E9-9BBB-6D46-AB2A-AE76C7055573}"/>
              </a:ext>
            </a:extLst>
          </p:cNvPr>
          <p:cNvSpPr/>
          <p:nvPr/>
        </p:nvSpPr>
        <p:spPr>
          <a:xfrm>
            <a:off x="735495" y="6083710"/>
            <a:ext cx="908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“Le </a:t>
            </a:r>
            <a:r>
              <a:rPr lang="en-US" b="1" dirty="0" err="1">
                <a:solidFill>
                  <a:srgbClr val="0033CC"/>
                </a:solidFill>
              </a:rPr>
              <a:t>Chatelier</a:t>
            </a:r>
            <a:r>
              <a:rPr lang="en-US" b="1" dirty="0">
                <a:solidFill>
                  <a:srgbClr val="0033CC"/>
                </a:solidFill>
              </a:rPr>
              <a:t>”</a:t>
            </a:r>
            <a:r>
              <a:rPr lang="en-US" dirty="0"/>
              <a:t>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allows us to shift an equilibrium to the side that we would like to favor.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2C371-0CE7-2547-A877-9BA0E2FB1C60}"/>
              </a:ext>
            </a:extLst>
          </p:cNvPr>
          <p:cNvSpPr/>
          <p:nvPr/>
        </p:nvSpPr>
        <p:spPr>
          <a:xfrm>
            <a:off x="874535" y="5471400"/>
            <a:ext cx="6569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/>
              </a:rPr>
              <a:t>Kinetics= the rate of reaction and how fast equilibrium is reached</a:t>
            </a:r>
          </a:p>
          <a:p>
            <a:r>
              <a:rPr lang="en-US" dirty="0">
                <a:solidFill>
                  <a:srgbClr val="000000"/>
                </a:solidFill>
                <a:latin typeface="lato"/>
              </a:rPr>
              <a:t>Thermodynamics= whether reaction is favorable (lower free energy)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5F8CF-83B3-D641-AB9F-E178090B7995}"/>
              </a:ext>
            </a:extLst>
          </p:cNvPr>
          <p:cNvSpPr txBox="1"/>
          <p:nvPr/>
        </p:nvSpPr>
        <p:spPr>
          <a:xfrm>
            <a:off x="3314088" y="4783165"/>
            <a:ext cx="1508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Lower free energy</a:t>
            </a:r>
          </a:p>
          <a:p>
            <a:r>
              <a:rPr lang="en-US" sz="1400" dirty="0"/>
              <a:t>(more stable)</a:t>
            </a:r>
          </a:p>
        </p:txBody>
      </p:sp>
    </p:spTree>
    <p:extLst>
      <p:ext uri="{BB962C8B-B14F-4D97-AF65-F5344CB8AC3E}">
        <p14:creationId xmlns:p14="http://schemas.microsoft.com/office/powerpoint/2010/main" val="25911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218519"/>
              </p:ext>
            </p:extLst>
          </p:nvPr>
        </p:nvGraphicFramePr>
        <p:xfrm>
          <a:off x="970671" y="1494572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Easy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Criteria to design a Green Catalyst?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030334"/>
              </p:ext>
            </p:extLst>
          </p:nvPr>
        </p:nvGraphicFramePr>
        <p:xfrm>
          <a:off x="970671" y="1789994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Easy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rgbClr val="00B050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375C6D-29C0-4DBA-8594-5C4A76288068}"/>
              </a:ext>
            </a:extLst>
          </p:cNvPr>
          <p:cNvSpPr txBox="1"/>
          <p:nvPr/>
        </p:nvSpPr>
        <p:spPr>
          <a:xfrm>
            <a:off x="1518211" y="1220607"/>
            <a:ext cx="9510873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00B050"/>
                </a:solidFill>
              </a:rPr>
              <a:t>An ideal green catalyst would have a preferred parameters from each type.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1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617323" y="2234070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899349" y="2234070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pic>
        <p:nvPicPr>
          <p:cNvPr id="12" name="Picture 2" descr="http://bio1151.nicerweb.com/Locked/media/ch08/08_17CatalyticCyc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53" y="3132358"/>
            <a:ext cx="3448486" cy="29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355"/>
          <p:cNvGrpSpPr>
            <a:grpSpLocks/>
          </p:cNvGrpSpPr>
          <p:nvPr/>
        </p:nvGrpSpPr>
        <p:grpSpPr bwMode="auto">
          <a:xfrm>
            <a:off x="4898218" y="3215013"/>
            <a:ext cx="3167062" cy="2579688"/>
            <a:chOff x="1565" y="1026"/>
            <a:chExt cx="2460" cy="2092"/>
          </a:xfrm>
        </p:grpSpPr>
        <p:sp>
          <p:nvSpPr>
            <p:cNvPr id="15" name="Freeform 199"/>
            <p:cNvSpPr>
              <a:spLocks/>
            </p:cNvSpPr>
            <p:nvPr/>
          </p:nvSpPr>
          <p:spPr bwMode="auto">
            <a:xfrm>
              <a:off x="2483" y="1229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200"/>
            <p:cNvGrpSpPr>
              <a:grpSpLocks/>
            </p:cNvGrpSpPr>
            <p:nvPr/>
          </p:nvGrpSpPr>
          <p:grpSpPr bwMode="auto">
            <a:xfrm>
              <a:off x="2539" y="1138"/>
              <a:ext cx="432" cy="144"/>
              <a:chOff x="2784" y="2400"/>
              <a:chExt cx="672" cy="240"/>
            </a:xfrm>
          </p:grpSpPr>
          <p:sp>
            <p:nvSpPr>
              <p:cNvPr id="115" name="Freeform 201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02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AutoShape 203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8" name="AutoShape 204"/>
              <p:cNvCxnSpPr>
                <a:cxnSpLocks noChangeShapeType="1"/>
                <a:stCxn id="117" idx="1"/>
                <a:endCxn id="115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AutoShape 205"/>
              <p:cNvCxnSpPr>
                <a:cxnSpLocks noChangeShapeType="1"/>
                <a:stCxn id="117" idx="3"/>
                <a:endCxn id="115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AutoShape 206"/>
              <p:cNvCxnSpPr>
                <a:cxnSpLocks noChangeShapeType="1"/>
                <a:stCxn id="116" idx="2"/>
                <a:endCxn id="117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AutoShape 207"/>
              <p:cNvCxnSpPr>
                <a:cxnSpLocks noChangeShapeType="1"/>
                <a:stCxn id="117" idx="2"/>
                <a:endCxn id="116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AutoShape 208"/>
              <p:cNvCxnSpPr>
                <a:cxnSpLocks noChangeShapeType="1"/>
                <a:stCxn id="117" idx="0"/>
                <a:endCxn id="115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AutoShape 209"/>
              <p:cNvCxnSpPr>
                <a:cxnSpLocks noChangeShapeType="1"/>
                <a:stCxn id="117" idx="0"/>
                <a:endCxn id="115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Line 210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211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238"/>
            <p:cNvSpPr>
              <a:spLocks/>
            </p:cNvSpPr>
            <p:nvPr/>
          </p:nvSpPr>
          <p:spPr bwMode="auto">
            <a:xfrm>
              <a:off x="3289" y="172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39"/>
            <p:cNvGrpSpPr>
              <a:grpSpLocks/>
            </p:cNvGrpSpPr>
            <p:nvPr/>
          </p:nvGrpSpPr>
          <p:grpSpPr bwMode="auto">
            <a:xfrm>
              <a:off x="3345" y="1637"/>
              <a:ext cx="432" cy="144"/>
              <a:chOff x="2784" y="2400"/>
              <a:chExt cx="672" cy="240"/>
            </a:xfrm>
          </p:grpSpPr>
          <p:sp>
            <p:nvSpPr>
              <p:cNvPr id="104" name="Freeform 240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41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AutoShape 242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7" name="AutoShape 243"/>
              <p:cNvCxnSpPr>
                <a:cxnSpLocks noChangeShapeType="1"/>
                <a:stCxn id="106" idx="1"/>
                <a:endCxn id="104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AutoShape 244"/>
              <p:cNvCxnSpPr>
                <a:cxnSpLocks noChangeShapeType="1"/>
                <a:stCxn id="106" idx="3"/>
                <a:endCxn id="104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AutoShape 245"/>
              <p:cNvCxnSpPr>
                <a:cxnSpLocks noChangeShapeType="1"/>
                <a:stCxn id="105" idx="2"/>
                <a:endCxn id="106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AutoShape 246"/>
              <p:cNvCxnSpPr>
                <a:cxnSpLocks noChangeShapeType="1"/>
                <a:stCxn id="106" idx="2"/>
                <a:endCxn id="105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AutoShape 247"/>
              <p:cNvCxnSpPr>
                <a:cxnSpLocks noChangeShapeType="1"/>
                <a:stCxn id="106" idx="0"/>
                <a:endCxn id="104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AutoShape 248"/>
              <p:cNvCxnSpPr>
                <a:cxnSpLocks noChangeShapeType="1"/>
                <a:stCxn id="106" idx="0"/>
                <a:endCxn id="104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3" name="Line 249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50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Freeform 251"/>
            <p:cNvSpPr>
              <a:spLocks/>
            </p:cNvSpPr>
            <p:nvPr/>
          </p:nvSpPr>
          <p:spPr bwMode="auto">
            <a:xfrm>
              <a:off x="3470" y="240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52"/>
            <p:cNvGrpSpPr>
              <a:grpSpLocks/>
            </p:cNvGrpSpPr>
            <p:nvPr/>
          </p:nvGrpSpPr>
          <p:grpSpPr bwMode="auto">
            <a:xfrm>
              <a:off x="3526" y="2317"/>
              <a:ext cx="432" cy="144"/>
              <a:chOff x="2784" y="2400"/>
              <a:chExt cx="672" cy="240"/>
            </a:xfrm>
          </p:grpSpPr>
          <p:sp>
            <p:nvSpPr>
              <p:cNvPr id="93" name="Freeform 253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254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255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6" name="AutoShape 256"/>
              <p:cNvCxnSpPr>
                <a:cxnSpLocks noChangeShapeType="1"/>
                <a:stCxn id="95" idx="1"/>
                <a:endCxn id="93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AutoShape 257"/>
              <p:cNvCxnSpPr>
                <a:cxnSpLocks noChangeShapeType="1"/>
                <a:stCxn id="95" idx="3"/>
                <a:endCxn id="93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AutoShape 258"/>
              <p:cNvCxnSpPr>
                <a:cxnSpLocks noChangeShapeType="1"/>
                <a:stCxn id="94" idx="2"/>
                <a:endCxn id="95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AutoShape 259"/>
              <p:cNvCxnSpPr>
                <a:cxnSpLocks noChangeShapeType="1"/>
                <a:stCxn id="95" idx="2"/>
                <a:endCxn id="94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AutoShape 260"/>
              <p:cNvCxnSpPr>
                <a:cxnSpLocks noChangeShapeType="1"/>
                <a:stCxn id="95" idx="0"/>
                <a:endCxn id="93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AutoShape 261"/>
              <p:cNvCxnSpPr>
                <a:cxnSpLocks noChangeShapeType="1"/>
                <a:stCxn id="95" idx="0"/>
                <a:endCxn id="93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Line 262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3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64"/>
            <p:cNvSpPr>
              <a:spLocks/>
            </p:cNvSpPr>
            <p:nvPr/>
          </p:nvSpPr>
          <p:spPr bwMode="auto">
            <a:xfrm>
              <a:off x="3046" y="296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65"/>
            <p:cNvGrpSpPr>
              <a:grpSpLocks/>
            </p:cNvGrpSpPr>
            <p:nvPr/>
          </p:nvGrpSpPr>
          <p:grpSpPr bwMode="auto">
            <a:xfrm>
              <a:off x="3102" y="2877"/>
              <a:ext cx="432" cy="144"/>
              <a:chOff x="2784" y="2400"/>
              <a:chExt cx="672" cy="240"/>
            </a:xfrm>
          </p:grpSpPr>
          <p:sp>
            <p:nvSpPr>
              <p:cNvPr id="82" name="Freeform 266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67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AutoShape 268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5" name="AutoShape 269"/>
              <p:cNvCxnSpPr>
                <a:cxnSpLocks noChangeShapeType="1"/>
                <a:stCxn id="84" idx="1"/>
                <a:endCxn id="82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AutoShape 270"/>
              <p:cNvCxnSpPr>
                <a:cxnSpLocks noChangeShapeType="1"/>
                <a:stCxn id="84" idx="3"/>
                <a:endCxn id="82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AutoShape 271"/>
              <p:cNvCxnSpPr>
                <a:cxnSpLocks noChangeShapeType="1"/>
                <a:stCxn id="83" idx="2"/>
                <a:endCxn id="84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AutoShape 272"/>
              <p:cNvCxnSpPr>
                <a:cxnSpLocks noChangeShapeType="1"/>
                <a:stCxn id="84" idx="2"/>
                <a:endCxn id="83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AutoShape 273"/>
              <p:cNvCxnSpPr>
                <a:cxnSpLocks noChangeShapeType="1"/>
                <a:stCxn id="84" idx="0"/>
                <a:endCxn id="82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AutoShape 274"/>
              <p:cNvCxnSpPr>
                <a:cxnSpLocks noChangeShapeType="1"/>
                <a:stCxn id="84" idx="0"/>
                <a:endCxn id="82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Line 275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276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Freeform 277"/>
            <p:cNvSpPr>
              <a:spLocks/>
            </p:cNvSpPr>
            <p:nvPr/>
          </p:nvSpPr>
          <p:spPr bwMode="auto">
            <a:xfrm>
              <a:off x="2120" y="299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78"/>
            <p:cNvGrpSpPr>
              <a:grpSpLocks/>
            </p:cNvGrpSpPr>
            <p:nvPr/>
          </p:nvGrpSpPr>
          <p:grpSpPr bwMode="auto">
            <a:xfrm>
              <a:off x="2176" y="2907"/>
              <a:ext cx="432" cy="144"/>
              <a:chOff x="2784" y="2400"/>
              <a:chExt cx="672" cy="240"/>
            </a:xfrm>
          </p:grpSpPr>
          <p:sp>
            <p:nvSpPr>
              <p:cNvPr id="71" name="Freeform 279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80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281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" name="AutoShape 282"/>
              <p:cNvCxnSpPr>
                <a:cxnSpLocks noChangeShapeType="1"/>
                <a:stCxn id="73" idx="1"/>
                <a:endCxn id="71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AutoShape 283"/>
              <p:cNvCxnSpPr>
                <a:cxnSpLocks noChangeShapeType="1"/>
                <a:stCxn id="73" idx="3"/>
                <a:endCxn id="71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AutoShape 284"/>
              <p:cNvCxnSpPr>
                <a:cxnSpLocks noChangeShapeType="1"/>
                <a:stCxn id="72" idx="2"/>
                <a:endCxn id="73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AutoShape 285"/>
              <p:cNvCxnSpPr>
                <a:cxnSpLocks noChangeShapeType="1"/>
                <a:stCxn id="73" idx="2"/>
                <a:endCxn id="72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AutoShape 286"/>
              <p:cNvCxnSpPr>
                <a:cxnSpLocks noChangeShapeType="1"/>
                <a:stCxn id="73" idx="0"/>
                <a:endCxn id="71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AutoShape 287"/>
              <p:cNvCxnSpPr>
                <a:cxnSpLocks noChangeShapeType="1"/>
                <a:stCxn id="73" idx="0"/>
                <a:endCxn id="71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Line 288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89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1712" y="181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91"/>
            <p:cNvGrpSpPr>
              <a:grpSpLocks/>
            </p:cNvGrpSpPr>
            <p:nvPr/>
          </p:nvGrpSpPr>
          <p:grpSpPr bwMode="auto">
            <a:xfrm>
              <a:off x="1768" y="1727"/>
              <a:ext cx="432" cy="144"/>
              <a:chOff x="2784" y="2400"/>
              <a:chExt cx="672" cy="240"/>
            </a:xfrm>
          </p:grpSpPr>
          <p:sp>
            <p:nvSpPr>
              <p:cNvPr id="60" name="Freeform 292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93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AutoShape 294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3" name="AutoShape 295"/>
              <p:cNvCxnSpPr>
                <a:cxnSpLocks noChangeShapeType="1"/>
                <a:stCxn id="62" idx="1"/>
                <a:endCxn id="60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AutoShape 296"/>
              <p:cNvCxnSpPr>
                <a:cxnSpLocks noChangeShapeType="1"/>
                <a:stCxn id="62" idx="3"/>
                <a:endCxn id="60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297"/>
              <p:cNvCxnSpPr>
                <a:cxnSpLocks noChangeShapeType="1"/>
                <a:stCxn id="61" idx="2"/>
                <a:endCxn id="62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298"/>
              <p:cNvCxnSpPr>
                <a:cxnSpLocks noChangeShapeType="1"/>
                <a:stCxn id="62" idx="2"/>
                <a:endCxn id="61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299"/>
              <p:cNvCxnSpPr>
                <a:cxnSpLocks noChangeShapeType="1"/>
                <a:stCxn id="62" idx="0"/>
                <a:endCxn id="60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AutoShape 300"/>
              <p:cNvCxnSpPr>
                <a:cxnSpLocks noChangeShapeType="1"/>
                <a:stCxn id="62" idx="0"/>
                <a:endCxn id="60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Line 301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302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Freeform 303"/>
            <p:cNvSpPr>
              <a:spLocks/>
            </p:cNvSpPr>
            <p:nvPr/>
          </p:nvSpPr>
          <p:spPr bwMode="auto">
            <a:xfrm>
              <a:off x="1565" y="2544"/>
              <a:ext cx="555" cy="107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304"/>
            <p:cNvGrpSpPr>
              <a:grpSpLocks/>
            </p:cNvGrpSpPr>
            <p:nvPr/>
          </p:nvGrpSpPr>
          <p:grpSpPr bwMode="auto">
            <a:xfrm>
              <a:off x="1598" y="2445"/>
              <a:ext cx="432" cy="144"/>
              <a:chOff x="2784" y="2400"/>
              <a:chExt cx="672" cy="240"/>
            </a:xfrm>
          </p:grpSpPr>
          <p:sp>
            <p:nvSpPr>
              <p:cNvPr id="49" name="Freeform 305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06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AutoShape 307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2" name="AutoShape 308"/>
              <p:cNvCxnSpPr>
                <a:cxnSpLocks noChangeShapeType="1"/>
                <a:stCxn id="51" idx="1"/>
                <a:endCxn id="49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309"/>
              <p:cNvCxnSpPr>
                <a:cxnSpLocks noChangeShapeType="1"/>
                <a:stCxn id="51" idx="3"/>
                <a:endCxn id="49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310"/>
              <p:cNvCxnSpPr>
                <a:cxnSpLocks noChangeShapeType="1"/>
                <a:stCxn id="50" idx="2"/>
                <a:endCxn id="51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311"/>
              <p:cNvCxnSpPr>
                <a:cxnSpLocks noChangeShapeType="1"/>
                <a:stCxn id="51" idx="2"/>
                <a:endCxn id="50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312"/>
              <p:cNvCxnSpPr>
                <a:cxnSpLocks noChangeShapeType="1"/>
                <a:stCxn id="51" idx="0"/>
                <a:endCxn id="49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313"/>
              <p:cNvCxnSpPr>
                <a:cxnSpLocks noChangeShapeType="1"/>
                <a:stCxn id="51" idx="0"/>
                <a:endCxn id="49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Line 314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5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29" name="Object 319"/>
            <p:cNvGraphicFramePr>
              <a:graphicFrameLocks noChangeAspect="1"/>
            </p:cNvGraphicFramePr>
            <p:nvPr/>
          </p:nvGraphicFramePr>
          <p:xfrm>
            <a:off x="3300" y="1359"/>
            <a:ext cx="471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26" name="CS ChemDraw Drawing" r:id="rId5" imgW="748560" imgH="454918" progId="ChemDraw.Document.6.0">
                    <p:embed/>
                  </p:oleObj>
                </mc:Choice>
                <mc:Fallback>
                  <p:oleObj name="CS ChemDraw Drawing" r:id="rId5" imgW="748560" imgH="454918" progId="ChemDraw.Document.6.0">
                    <p:embed/>
                    <p:pic>
                      <p:nvPicPr>
                        <p:cNvPr id="30" name="Object 3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1359"/>
                          <a:ext cx="471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20"/>
            <p:cNvGraphicFramePr>
              <a:graphicFrameLocks noChangeAspect="1"/>
            </p:cNvGraphicFramePr>
            <p:nvPr/>
          </p:nvGraphicFramePr>
          <p:xfrm>
            <a:off x="3436" y="2048"/>
            <a:ext cx="50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27" name="CS ChemDraw Drawing" r:id="rId7" imgW="806376" imgH="462525" progId="ChemDraw.Document.6.0">
                    <p:embed/>
                  </p:oleObj>
                </mc:Choice>
                <mc:Fallback>
                  <p:oleObj name="CS ChemDraw Drawing" r:id="rId7" imgW="806376" imgH="462525" progId="ChemDraw.Document.6.0">
                    <p:embed/>
                    <p:pic>
                      <p:nvPicPr>
                        <p:cNvPr id="31" name="Object 3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6" y="2048"/>
                          <a:ext cx="50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22"/>
            <p:cNvGraphicFramePr>
              <a:graphicFrameLocks noChangeAspect="1"/>
            </p:cNvGraphicFramePr>
            <p:nvPr/>
          </p:nvGraphicFramePr>
          <p:xfrm>
            <a:off x="3188" y="2627"/>
            <a:ext cx="640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28" name="CS ChemDraw Drawing" r:id="rId9" imgW="1016338" imgH="459482" progId="ChemDraw.Document.6.0">
                    <p:embed/>
                  </p:oleObj>
                </mc:Choice>
                <mc:Fallback>
                  <p:oleObj name="CS ChemDraw Drawing" r:id="rId9" imgW="1016338" imgH="459482" progId="ChemDraw.Document.6.0">
                    <p:embed/>
                    <p:pic>
                      <p:nvPicPr>
                        <p:cNvPr id="32" name="Object 3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8" y="2627"/>
                          <a:ext cx="640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23"/>
            <p:cNvGraphicFramePr>
              <a:graphicFrameLocks noChangeAspect="1"/>
            </p:cNvGraphicFramePr>
            <p:nvPr/>
          </p:nvGraphicFramePr>
          <p:xfrm>
            <a:off x="1998" y="2645"/>
            <a:ext cx="508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29" name="CS ChemDraw Drawing" r:id="rId11" imgW="806376" imgH="467090" progId="ChemDraw.Document.6.0">
                    <p:embed/>
                  </p:oleObj>
                </mc:Choice>
                <mc:Fallback>
                  <p:oleObj name="CS ChemDraw Drawing" r:id="rId11" imgW="806376" imgH="467090" progId="ChemDraw.Document.6.0">
                    <p:embed/>
                    <p:pic>
                      <p:nvPicPr>
                        <p:cNvPr id="33" name="Object 3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2645"/>
                          <a:ext cx="508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4"/>
            <p:cNvGraphicFramePr>
              <a:graphicFrameLocks noChangeAspect="1"/>
            </p:cNvGraphicFramePr>
            <p:nvPr/>
          </p:nvGraphicFramePr>
          <p:xfrm>
            <a:off x="2521" y="2781"/>
            <a:ext cx="90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0" name="CS ChemDraw Drawing" r:id="rId13" imgW="143821" imgH="283101" progId="ChemDraw.Document.6.0">
                    <p:embed/>
                  </p:oleObj>
                </mc:Choice>
                <mc:Fallback>
                  <p:oleObj name="CS ChemDraw Drawing" r:id="rId13" imgW="143821" imgH="283101" progId="ChemDraw.Document.6.0">
                    <p:embed/>
                    <p:pic>
                      <p:nvPicPr>
                        <p:cNvPr id="34" name="Object 3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1" y="2781"/>
                          <a:ext cx="90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25"/>
            <p:cNvGraphicFramePr>
              <a:graphicFrameLocks noChangeAspect="1"/>
            </p:cNvGraphicFramePr>
            <p:nvPr/>
          </p:nvGraphicFramePr>
          <p:xfrm>
            <a:off x="1658" y="2177"/>
            <a:ext cx="508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1" name="CS ChemDraw Drawing" r:id="rId15" imgW="806376" imgH="511212" progId="ChemDraw.Document.6.0">
                    <p:embed/>
                  </p:oleObj>
                </mc:Choice>
                <mc:Fallback>
                  <p:oleObj name="CS ChemDraw Drawing" r:id="rId15" imgW="806376" imgH="511212" progId="ChemDraw.Document.6.0">
                    <p:embed/>
                    <p:pic>
                      <p:nvPicPr>
                        <p:cNvPr id="35" name="Object 3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8" y="2177"/>
                          <a:ext cx="508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26"/>
            <p:cNvGraphicFramePr>
              <a:graphicFrameLocks noChangeAspect="1"/>
            </p:cNvGraphicFramePr>
            <p:nvPr/>
          </p:nvGraphicFramePr>
          <p:xfrm>
            <a:off x="1703" y="1450"/>
            <a:ext cx="508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2" name="CS ChemDraw Drawing" r:id="rId17" imgW="806376" imgH="565985" progId="ChemDraw.Document.6.0">
                    <p:embed/>
                  </p:oleObj>
                </mc:Choice>
                <mc:Fallback>
                  <p:oleObj name="CS ChemDraw Drawing" r:id="rId17" imgW="806376" imgH="565985" progId="ChemDraw.Document.6.0">
                    <p:embed/>
                    <p:pic>
                      <p:nvPicPr>
                        <p:cNvPr id="36" name="Object 3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3" y="1450"/>
                          <a:ext cx="508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Freeform 330"/>
            <p:cNvSpPr>
              <a:spLocks/>
            </p:cNvSpPr>
            <p:nvPr/>
          </p:nvSpPr>
          <p:spPr bwMode="auto">
            <a:xfrm>
              <a:off x="3073" y="1315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1"/>
            <p:cNvSpPr>
              <a:spLocks/>
            </p:cNvSpPr>
            <p:nvPr/>
          </p:nvSpPr>
          <p:spPr bwMode="auto">
            <a:xfrm>
              <a:off x="3663" y="1909"/>
              <a:ext cx="52" cy="227"/>
            </a:xfrm>
            <a:custGeom>
              <a:avLst/>
              <a:gdLst>
                <a:gd name="T0" fmla="*/ 0 w 52"/>
                <a:gd name="T1" fmla="*/ 0 h 227"/>
                <a:gd name="T2" fmla="*/ 45 w 52"/>
                <a:gd name="T3" fmla="*/ 136 h 227"/>
                <a:gd name="T4" fmla="*/ 45 w 52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7">
                  <a:moveTo>
                    <a:pt x="0" y="0"/>
                  </a:moveTo>
                  <a:cubicBezTo>
                    <a:pt x="19" y="49"/>
                    <a:pt x="38" y="98"/>
                    <a:pt x="45" y="136"/>
                  </a:cubicBezTo>
                  <a:cubicBezTo>
                    <a:pt x="52" y="174"/>
                    <a:pt x="48" y="200"/>
                    <a:pt x="4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3"/>
            <p:cNvSpPr>
              <a:spLocks/>
            </p:cNvSpPr>
            <p:nvPr/>
          </p:nvSpPr>
          <p:spPr bwMode="auto">
            <a:xfrm>
              <a:off x="3481" y="2544"/>
              <a:ext cx="136" cy="227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4"/>
            <p:cNvSpPr>
              <a:spLocks/>
            </p:cNvSpPr>
            <p:nvPr/>
          </p:nvSpPr>
          <p:spPr bwMode="auto">
            <a:xfrm>
              <a:off x="3533" y="2667"/>
              <a:ext cx="181" cy="52"/>
            </a:xfrm>
            <a:custGeom>
              <a:avLst/>
              <a:gdLst>
                <a:gd name="T0" fmla="*/ 181 w 181"/>
                <a:gd name="T1" fmla="*/ 7 h 52"/>
                <a:gd name="T2" fmla="*/ 90 w 181"/>
                <a:gd name="T3" fmla="*/ 7 h 52"/>
                <a:gd name="T4" fmla="*/ 0 w 181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52">
                  <a:moveTo>
                    <a:pt x="181" y="7"/>
                  </a:moveTo>
                  <a:cubicBezTo>
                    <a:pt x="150" y="3"/>
                    <a:pt x="120" y="0"/>
                    <a:pt x="90" y="7"/>
                  </a:cubicBezTo>
                  <a:cubicBezTo>
                    <a:pt x="60" y="14"/>
                    <a:pt x="30" y="33"/>
                    <a:pt x="0" y="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5"/>
            <p:cNvSpPr>
              <a:spLocks/>
            </p:cNvSpPr>
            <p:nvPr/>
          </p:nvSpPr>
          <p:spPr bwMode="auto">
            <a:xfrm rot="299866">
              <a:off x="2710" y="3043"/>
              <a:ext cx="318" cy="52"/>
            </a:xfrm>
            <a:custGeom>
              <a:avLst/>
              <a:gdLst>
                <a:gd name="T0" fmla="*/ 318 w 318"/>
                <a:gd name="T1" fmla="*/ 0 h 52"/>
                <a:gd name="T2" fmla="*/ 136 w 318"/>
                <a:gd name="T3" fmla="*/ 45 h 52"/>
                <a:gd name="T4" fmla="*/ 0 w 318"/>
                <a:gd name="T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52">
                  <a:moveTo>
                    <a:pt x="318" y="0"/>
                  </a:moveTo>
                  <a:cubicBezTo>
                    <a:pt x="253" y="19"/>
                    <a:pt x="189" y="38"/>
                    <a:pt x="136" y="45"/>
                  </a:cubicBezTo>
                  <a:cubicBezTo>
                    <a:pt x="83" y="52"/>
                    <a:pt x="41" y="48"/>
                    <a:pt x="0" y="4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6"/>
            <p:cNvSpPr>
              <a:spLocks/>
            </p:cNvSpPr>
            <p:nvPr/>
          </p:nvSpPr>
          <p:spPr bwMode="auto">
            <a:xfrm rot="-397022">
              <a:off x="2008" y="2668"/>
              <a:ext cx="91" cy="136"/>
            </a:xfrm>
            <a:custGeom>
              <a:avLst/>
              <a:gdLst>
                <a:gd name="T0" fmla="*/ 91 w 91"/>
                <a:gd name="T1" fmla="*/ 136 h 136"/>
                <a:gd name="T2" fmla="*/ 46 w 91"/>
                <a:gd name="T3" fmla="*/ 91 h 136"/>
                <a:gd name="T4" fmla="*/ 0 w 91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36">
                  <a:moveTo>
                    <a:pt x="91" y="136"/>
                  </a:moveTo>
                  <a:cubicBezTo>
                    <a:pt x="76" y="125"/>
                    <a:pt x="61" y="114"/>
                    <a:pt x="46" y="91"/>
                  </a:cubicBezTo>
                  <a:cubicBezTo>
                    <a:pt x="31" y="68"/>
                    <a:pt x="15" y="34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3"/>
            <p:cNvSpPr>
              <a:spLocks/>
            </p:cNvSpPr>
            <p:nvPr/>
          </p:nvSpPr>
          <p:spPr bwMode="auto">
            <a:xfrm rot="-1043163" flipH="1" flipV="1">
              <a:off x="1818" y="1979"/>
              <a:ext cx="91" cy="181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45"/>
            <p:cNvSpPr>
              <a:spLocks/>
            </p:cNvSpPr>
            <p:nvPr/>
          </p:nvSpPr>
          <p:spPr bwMode="auto">
            <a:xfrm rot="17146758">
              <a:off x="2151" y="1346"/>
              <a:ext cx="227" cy="181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46"/>
            <p:cNvSpPr>
              <a:spLocks/>
            </p:cNvSpPr>
            <p:nvPr/>
          </p:nvSpPr>
          <p:spPr bwMode="auto">
            <a:xfrm>
              <a:off x="2199" y="1290"/>
              <a:ext cx="98" cy="181"/>
            </a:xfrm>
            <a:custGeom>
              <a:avLst/>
              <a:gdLst>
                <a:gd name="T0" fmla="*/ 0 w 98"/>
                <a:gd name="T1" fmla="*/ 227 h 227"/>
                <a:gd name="T2" fmla="*/ 91 w 98"/>
                <a:gd name="T3" fmla="*/ 91 h 227"/>
                <a:gd name="T4" fmla="*/ 45 w 98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227">
                  <a:moveTo>
                    <a:pt x="0" y="227"/>
                  </a:moveTo>
                  <a:cubicBezTo>
                    <a:pt x="42" y="178"/>
                    <a:pt x="84" y="129"/>
                    <a:pt x="91" y="91"/>
                  </a:cubicBezTo>
                  <a:cubicBezTo>
                    <a:pt x="98" y="53"/>
                    <a:pt x="71" y="26"/>
                    <a:pt x="45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47"/>
            <p:cNvSpPr>
              <a:spLocks/>
            </p:cNvSpPr>
            <p:nvPr/>
          </p:nvSpPr>
          <p:spPr bwMode="auto">
            <a:xfrm>
              <a:off x="3254" y="1250"/>
              <a:ext cx="105" cy="227"/>
            </a:xfrm>
            <a:custGeom>
              <a:avLst/>
              <a:gdLst>
                <a:gd name="T0" fmla="*/ 15 w 105"/>
                <a:gd name="T1" fmla="*/ 0 h 227"/>
                <a:gd name="T2" fmla="*/ 15 w 105"/>
                <a:gd name="T3" fmla="*/ 91 h 227"/>
                <a:gd name="T4" fmla="*/ 105 w 105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227">
                  <a:moveTo>
                    <a:pt x="15" y="0"/>
                  </a:moveTo>
                  <a:cubicBezTo>
                    <a:pt x="7" y="26"/>
                    <a:pt x="0" y="53"/>
                    <a:pt x="15" y="91"/>
                  </a:cubicBezTo>
                  <a:cubicBezTo>
                    <a:pt x="30" y="129"/>
                    <a:pt x="67" y="178"/>
                    <a:pt x="10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" name="Object 348"/>
            <p:cNvGraphicFramePr>
              <a:graphicFrameLocks noChangeAspect="1"/>
            </p:cNvGraphicFramePr>
            <p:nvPr/>
          </p:nvGraphicFramePr>
          <p:xfrm>
            <a:off x="1828" y="1179"/>
            <a:ext cx="1923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3" name="CS ChemDraw Drawing" r:id="rId19" imgW="3054096" imgH="192024" progId="ChemDraw.Document.6.0">
                    <p:embed/>
                  </p:oleObj>
                </mc:Choice>
                <mc:Fallback>
                  <p:oleObj name="CS ChemDraw Drawing" r:id="rId19" imgW="3054096" imgH="192024" progId="ChemDraw.Document.6.0">
                    <p:embed/>
                    <p:pic>
                      <p:nvPicPr>
                        <p:cNvPr id="47" name="Object 3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" y="1179"/>
                          <a:ext cx="1923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349"/>
            <p:cNvSpPr txBox="1">
              <a:spLocks noChangeArrowheads="1"/>
            </p:cNvSpPr>
            <p:nvPr/>
          </p:nvSpPr>
          <p:spPr bwMode="auto">
            <a:xfrm>
              <a:off x="2523" y="1026"/>
              <a:ext cx="6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metal crystallite</a:t>
              </a:r>
            </a:p>
          </p:txBody>
        </p:sp>
        <p:sp>
          <p:nvSpPr>
            <p:cNvPr id="48" name="Text Box 350"/>
            <p:cNvSpPr txBox="1">
              <a:spLocks noChangeArrowheads="1"/>
            </p:cNvSpPr>
            <p:nvPr/>
          </p:nvSpPr>
          <p:spPr bwMode="auto">
            <a:xfrm>
              <a:off x="2541" y="1322"/>
              <a:ext cx="562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oxide support</a:t>
              </a:r>
            </a:p>
          </p:txBody>
        </p:sp>
      </p:grpSp>
      <p:grpSp>
        <p:nvGrpSpPr>
          <p:cNvPr id="126" name="Group 520"/>
          <p:cNvGrpSpPr>
            <a:grpSpLocks/>
          </p:cNvGrpSpPr>
          <p:nvPr/>
        </p:nvGrpSpPr>
        <p:grpSpPr bwMode="auto">
          <a:xfrm>
            <a:off x="725440" y="3263651"/>
            <a:ext cx="3383108" cy="2520951"/>
            <a:chOff x="1297" y="1085"/>
            <a:chExt cx="2690" cy="1710"/>
          </a:xfrm>
        </p:grpSpPr>
        <p:sp>
          <p:nvSpPr>
            <p:cNvPr id="127" name="Rectangle 514"/>
            <p:cNvSpPr>
              <a:spLocks noChangeAspect="1" noChangeArrowheads="1"/>
            </p:cNvSpPr>
            <p:nvPr/>
          </p:nvSpPr>
          <p:spPr bwMode="auto">
            <a:xfrm>
              <a:off x="3480" y="1270"/>
              <a:ext cx="502" cy="121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492"/>
            <p:cNvSpPr>
              <a:spLocks noChangeAspect="1"/>
            </p:cNvSpPr>
            <p:nvPr/>
          </p:nvSpPr>
          <p:spPr bwMode="auto">
            <a:xfrm>
              <a:off x="2554" y="1251"/>
              <a:ext cx="284" cy="162"/>
            </a:xfrm>
            <a:custGeom>
              <a:avLst/>
              <a:gdLst>
                <a:gd name="T0" fmla="*/ 0 w 317"/>
                <a:gd name="T1" fmla="*/ 0 h 181"/>
                <a:gd name="T2" fmla="*/ 226 w 317"/>
                <a:gd name="T3" fmla="*/ 91 h 181"/>
                <a:gd name="T4" fmla="*/ 317 w 317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1">
                  <a:moveTo>
                    <a:pt x="0" y="0"/>
                  </a:moveTo>
                  <a:cubicBezTo>
                    <a:pt x="86" y="30"/>
                    <a:pt x="173" y="61"/>
                    <a:pt x="226" y="91"/>
                  </a:cubicBezTo>
                  <a:cubicBezTo>
                    <a:pt x="279" y="121"/>
                    <a:pt x="298" y="151"/>
                    <a:pt x="317" y="18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493"/>
            <p:cNvSpPr>
              <a:spLocks noChangeAspect="1"/>
            </p:cNvSpPr>
            <p:nvPr/>
          </p:nvSpPr>
          <p:spPr bwMode="auto">
            <a:xfrm>
              <a:off x="3002" y="1616"/>
              <a:ext cx="87" cy="529"/>
            </a:xfrm>
            <a:custGeom>
              <a:avLst/>
              <a:gdLst>
                <a:gd name="T0" fmla="*/ 0 w 97"/>
                <a:gd name="T1" fmla="*/ 0 h 590"/>
                <a:gd name="T2" fmla="*/ 90 w 97"/>
                <a:gd name="T3" fmla="*/ 272 h 590"/>
                <a:gd name="T4" fmla="*/ 45 w 97"/>
                <a:gd name="T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590">
                  <a:moveTo>
                    <a:pt x="0" y="0"/>
                  </a:moveTo>
                  <a:cubicBezTo>
                    <a:pt x="41" y="87"/>
                    <a:pt x="83" y="174"/>
                    <a:pt x="90" y="272"/>
                  </a:cubicBezTo>
                  <a:cubicBezTo>
                    <a:pt x="97" y="370"/>
                    <a:pt x="71" y="480"/>
                    <a:pt x="45" y="59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94"/>
            <p:cNvSpPr>
              <a:spLocks noChangeAspect="1"/>
            </p:cNvSpPr>
            <p:nvPr/>
          </p:nvSpPr>
          <p:spPr bwMode="auto">
            <a:xfrm>
              <a:off x="2595" y="2429"/>
              <a:ext cx="284" cy="163"/>
            </a:xfrm>
            <a:custGeom>
              <a:avLst/>
              <a:gdLst>
                <a:gd name="T0" fmla="*/ 317 w 317"/>
                <a:gd name="T1" fmla="*/ 0 h 182"/>
                <a:gd name="T2" fmla="*/ 136 w 317"/>
                <a:gd name="T3" fmla="*/ 136 h 182"/>
                <a:gd name="T4" fmla="*/ 0 w 317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2">
                  <a:moveTo>
                    <a:pt x="317" y="0"/>
                  </a:moveTo>
                  <a:cubicBezTo>
                    <a:pt x="253" y="53"/>
                    <a:pt x="189" y="106"/>
                    <a:pt x="136" y="136"/>
                  </a:cubicBezTo>
                  <a:cubicBezTo>
                    <a:pt x="83" y="166"/>
                    <a:pt x="41" y="174"/>
                    <a:pt x="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95"/>
            <p:cNvSpPr>
              <a:spLocks noChangeAspect="1"/>
            </p:cNvSpPr>
            <p:nvPr/>
          </p:nvSpPr>
          <p:spPr bwMode="auto">
            <a:xfrm>
              <a:off x="1873" y="2419"/>
              <a:ext cx="407" cy="203"/>
            </a:xfrm>
            <a:custGeom>
              <a:avLst/>
              <a:gdLst>
                <a:gd name="T0" fmla="*/ 454 w 454"/>
                <a:gd name="T1" fmla="*/ 227 h 227"/>
                <a:gd name="T2" fmla="*/ 182 w 454"/>
                <a:gd name="T3" fmla="*/ 136 h 227"/>
                <a:gd name="T4" fmla="*/ 0 w 454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227">
                  <a:moveTo>
                    <a:pt x="454" y="227"/>
                  </a:moveTo>
                  <a:cubicBezTo>
                    <a:pt x="355" y="200"/>
                    <a:pt x="257" y="174"/>
                    <a:pt x="182" y="136"/>
                  </a:cubicBezTo>
                  <a:cubicBezTo>
                    <a:pt x="107" y="98"/>
                    <a:pt x="53" y="49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96"/>
            <p:cNvSpPr>
              <a:spLocks noChangeAspect="1"/>
            </p:cNvSpPr>
            <p:nvPr/>
          </p:nvSpPr>
          <p:spPr bwMode="auto">
            <a:xfrm>
              <a:off x="1675" y="1820"/>
              <a:ext cx="47" cy="325"/>
            </a:xfrm>
            <a:custGeom>
              <a:avLst/>
              <a:gdLst>
                <a:gd name="T0" fmla="*/ 52 w 52"/>
                <a:gd name="T1" fmla="*/ 363 h 363"/>
                <a:gd name="T2" fmla="*/ 7 w 52"/>
                <a:gd name="T3" fmla="*/ 181 h 363"/>
                <a:gd name="T4" fmla="*/ 7 w 52"/>
                <a:gd name="T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63">
                  <a:moveTo>
                    <a:pt x="52" y="363"/>
                  </a:moveTo>
                  <a:cubicBezTo>
                    <a:pt x="33" y="302"/>
                    <a:pt x="14" y="242"/>
                    <a:pt x="7" y="181"/>
                  </a:cubicBezTo>
                  <a:cubicBezTo>
                    <a:pt x="0" y="120"/>
                    <a:pt x="3" y="60"/>
                    <a:pt x="7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97"/>
            <p:cNvSpPr>
              <a:spLocks noChangeAspect="1"/>
            </p:cNvSpPr>
            <p:nvPr/>
          </p:nvSpPr>
          <p:spPr bwMode="auto">
            <a:xfrm rot="182364">
              <a:off x="1782" y="1227"/>
              <a:ext cx="487" cy="365"/>
            </a:xfrm>
            <a:custGeom>
              <a:avLst/>
              <a:gdLst>
                <a:gd name="T0" fmla="*/ 0 w 544"/>
                <a:gd name="T1" fmla="*/ 408 h 408"/>
                <a:gd name="T2" fmla="*/ 227 w 544"/>
                <a:gd name="T3" fmla="*/ 136 h 408"/>
                <a:gd name="T4" fmla="*/ 544 w 544"/>
                <a:gd name="T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408">
                  <a:moveTo>
                    <a:pt x="0" y="408"/>
                  </a:moveTo>
                  <a:cubicBezTo>
                    <a:pt x="68" y="306"/>
                    <a:pt x="136" y="204"/>
                    <a:pt x="227" y="136"/>
                  </a:cubicBezTo>
                  <a:cubicBezTo>
                    <a:pt x="318" y="68"/>
                    <a:pt x="431" y="34"/>
                    <a:pt x="54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98"/>
            <p:cNvSpPr>
              <a:spLocks noChangeAspect="1"/>
            </p:cNvSpPr>
            <p:nvPr/>
          </p:nvSpPr>
          <p:spPr bwMode="auto">
            <a:xfrm>
              <a:off x="2635" y="1278"/>
              <a:ext cx="244" cy="40"/>
            </a:xfrm>
            <a:custGeom>
              <a:avLst/>
              <a:gdLst>
                <a:gd name="T0" fmla="*/ 0 w 272"/>
                <a:gd name="T1" fmla="*/ 0 h 45"/>
                <a:gd name="T2" fmla="*/ 182 w 272"/>
                <a:gd name="T3" fmla="*/ 45 h 45"/>
                <a:gd name="T4" fmla="*/ 272 w 272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45">
                  <a:moveTo>
                    <a:pt x="0" y="0"/>
                  </a:moveTo>
                  <a:cubicBezTo>
                    <a:pt x="68" y="22"/>
                    <a:pt x="137" y="45"/>
                    <a:pt x="182" y="45"/>
                  </a:cubicBezTo>
                  <a:cubicBezTo>
                    <a:pt x="227" y="45"/>
                    <a:pt x="249" y="22"/>
                    <a:pt x="272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99"/>
            <p:cNvSpPr>
              <a:spLocks noChangeAspect="1"/>
            </p:cNvSpPr>
            <p:nvPr/>
          </p:nvSpPr>
          <p:spPr bwMode="auto">
            <a:xfrm>
              <a:off x="3077" y="1738"/>
              <a:ext cx="81" cy="163"/>
            </a:xfrm>
            <a:custGeom>
              <a:avLst/>
              <a:gdLst>
                <a:gd name="T0" fmla="*/ 90 w 90"/>
                <a:gd name="T1" fmla="*/ 0 h 182"/>
                <a:gd name="T2" fmla="*/ 0 w 90"/>
                <a:gd name="T3" fmla="*/ 91 h 182"/>
                <a:gd name="T4" fmla="*/ 90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90" y="0"/>
                  </a:moveTo>
                  <a:cubicBezTo>
                    <a:pt x="45" y="30"/>
                    <a:pt x="0" y="61"/>
                    <a:pt x="0" y="91"/>
                  </a:cubicBezTo>
                  <a:cubicBezTo>
                    <a:pt x="0" y="121"/>
                    <a:pt x="45" y="151"/>
                    <a:pt x="9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500"/>
            <p:cNvSpPr>
              <a:spLocks noChangeAspect="1"/>
            </p:cNvSpPr>
            <p:nvPr/>
          </p:nvSpPr>
          <p:spPr bwMode="auto">
            <a:xfrm>
              <a:off x="2695" y="2484"/>
              <a:ext cx="285" cy="189"/>
            </a:xfrm>
            <a:custGeom>
              <a:avLst/>
              <a:gdLst>
                <a:gd name="T0" fmla="*/ 318 w 318"/>
                <a:gd name="T1" fmla="*/ 30 h 211"/>
                <a:gd name="T2" fmla="*/ 91 w 318"/>
                <a:gd name="T3" fmla="*/ 30 h 211"/>
                <a:gd name="T4" fmla="*/ 0 w 318"/>
                <a:gd name="T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211">
                  <a:moveTo>
                    <a:pt x="318" y="30"/>
                  </a:moveTo>
                  <a:cubicBezTo>
                    <a:pt x="231" y="15"/>
                    <a:pt x="144" y="0"/>
                    <a:pt x="91" y="30"/>
                  </a:cubicBezTo>
                  <a:cubicBezTo>
                    <a:pt x="38" y="60"/>
                    <a:pt x="15" y="181"/>
                    <a:pt x="0" y="21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501"/>
            <p:cNvSpPr>
              <a:spLocks noChangeAspect="1"/>
            </p:cNvSpPr>
            <p:nvPr/>
          </p:nvSpPr>
          <p:spPr bwMode="auto">
            <a:xfrm>
              <a:off x="1497" y="1901"/>
              <a:ext cx="203" cy="163"/>
            </a:xfrm>
            <a:custGeom>
              <a:avLst/>
              <a:gdLst>
                <a:gd name="T0" fmla="*/ 227 w 227"/>
                <a:gd name="T1" fmla="*/ 181 h 181"/>
                <a:gd name="T2" fmla="*/ 91 w 227"/>
                <a:gd name="T3" fmla="*/ 45 h 181"/>
                <a:gd name="T4" fmla="*/ 0 w 227"/>
                <a:gd name="T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181">
                  <a:moveTo>
                    <a:pt x="227" y="181"/>
                  </a:moveTo>
                  <a:cubicBezTo>
                    <a:pt x="178" y="128"/>
                    <a:pt x="129" y="75"/>
                    <a:pt x="91" y="45"/>
                  </a:cubicBezTo>
                  <a:cubicBezTo>
                    <a:pt x="53" y="15"/>
                    <a:pt x="15" y="7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502"/>
            <p:cNvSpPr>
              <a:spLocks noChangeAspect="1"/>
            </p:cNvSpPr>
            <p:nvPr/>
          </p:nvSpPr>
          <p:spPr bwMode="auto">
            <a:xfrm>
              <a:off x="1700" y="1300"/>
              <a:ext cx="183" cy="184"/>
            </a:xfrm>
            <a:custGeom>
              <a:avLst/>
              <a:gdLst>
                <a:gd name="T0" fmla="*/ 0 w 204"/>
                <a:gd name="T1" fmla="*/ 136 h 205"/>
                <a:gd name="T2" fmla="*/ 181 w 204"/>
                <a:gd name="T3" fmla="*/ 182 h 205"/>
                <a:gd name="T4" fmla="*/ 136 w 204"/>
                <a:gd name="T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" h="205">
                  <a:moveTo>
                    <a:pt x="0" y="136"/>
                  </a:moveTo>
                  <a:cubicBezTo>
                    <a:pt x="79" y="170"/>
                    <a:pt x="158" y="205"/>
                    <a:pt x="181" y="182"/>
                  </a:cubicBezTo>
                  <a:cubicBezTo>
                    <a:pt x="204" y="159"/>
                    <a:pt x="170" y="79"/>
                    <a:pt x="13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503"/>
            <p:cNvSpPr>
              <a:spLocks noChangeAspect="1"/>
            </p:cNvSpPr>
            <p:nvPr/>
          </p:nvSpPr>
          <p:spPr bwMode="auto">
            <a:xfrm>
              <a:off x="2036" y="1169"/>
              <a:ext cx="204" cy="82"/>
            </a:xfrm>
            <a:custGeom>
              <a:avLst/>
              <a:gdLst>
                <a:gd name="T0" fmla="*/ 0 w 227"/>
                <a:gd name="T1" fmla="*/ 0 h 91"/>
                <a:gd name="T2" fmla="*/ 91 w 227"/>
                <a:gd name="T3" fmla="*/ 46 h 91"/>
                <a:gd name="T4" fmla="*/ 227 w 227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91">
                  <a:moveTo>
                    <a:pt x="0" y="0"/>
                  </a:moveTo>
                  <a:cubicBezTo>
                    <a:pt x="26" y="15"/>
                    <a:pt x="53" y="31"/>
                    <a:pt x="91" y="46"/>
                  </a:cubicBezTo>
                  <a:cubicBezTo>
                    <a:pt x="129" y="61"/>
                    <a:pt x="178" y="76"/>
                    <a:pt x="227" y="9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0" name="Object 517"/>
            <p:cNvGraphicFramePr>
              <a:graphicFrameLocks noChangeAspect="1"/>
            </p:cNvGraphicFramePr>
            <p:nvPr/>
          </p:nvGraphicFramePr>
          <p:xfrm>
            <a:off x="1297" y="1085"/>
            <a:ext cx="2690" cy="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4" name="CS ChemDraw Drawing" r:id="rId21" imgW="3602880" imgH="2289960" progId="ChemDraw.Document.6.0">
                    <p:embed/>
                  </p:oleObj>
                </mc:Choice>
                <mc:Fallback>
                  <p:oleObj name="CS ChemDraw Drawing" r:id="rId21" imgW="3602880" imgH="2289960" progId="ChemDraw.Document.6.0">
                    <p:embed/>
                    <p:pic>
                      <p:nvPicPr>
                        <p:cNvPr id="141" name="Object 5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085"/>
                          <a:ext cx="2690" cy="1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Text Placeholder 6"/>
          <p:cNvSpPr txBox="1">
            <a:spLocks/>
          </p:cNvSpPr>
          <p:nvPr/>
        </p:nvSpPr>
        <p:spPr>
          <a:xfrm>
            <a:off x="4512642" y="2229153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136776" y="6491667"/>
            <a:ext cx="102721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http://bio1151.nicerweb.com/Locked/media/ch08/catalytic.html</a:t>
            </a: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24207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sp>
        <p:nvSpPr>
          <p:cNvPr id="144" name="Content Placeholder 143"/>
          <p:cNvSpPr>
            <a:spLocks noGrp="1"/>
          </p:cNvSpPr>
          <p:nvPr>
            <p:ph idx="1"/>
          </p:nvPr>
        </p:nvSpPr>
        <p:spPr>
          <a:xfrm>
            <a:off x="908540" y="14879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200" dirty="0"/>
              <a:t>Still, all types of catalysts relies on the same principle and go through a catalytic cycle.</a:t>
            </a:r>
          </a:p>
        </p:txBody>
      </p:sp>
    </p:spTree>
    <p:extLst>
      <p:ext uri="{BB962C8B-B14F-4D97-AF65-F5344CB8AC3E}">
        <p14:creationId xmlns:p14="http://schemas.microsoft.com/office/powerpoint/2010/main" val="67915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0670" y="1214843"/>
            <a:ext cx="10383129" cy="3985365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Catalysts are not eternal! The important question is how many cycles can they achieve on average and how fast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Terminology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number (TON) </a:t>
            </a:r>
            <a:r>
              <a:rPr lang="en-US" sz="2300" dirty="0"/>
              <a:t>= total number of cycles</a:t>
            </a:r>
          </a:p>
          <a:p>
            <a:pPr lvl="1">
              <a:lnSpc>
                <a:spcPct val="114000"/>
              </a:lnSpc>
              <a:buFont typeface="Wingdings" pitchFamily="2" charset="2"/>
              <a:buNone/>
            </a:pPr>
            <a:r>
              <a:rPr lang="en-US" sz="1800" dirty="0"/>
              <a:t>	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frequency (TOF) </a:t>
            </a:r>
            <a:r>
              <a:rPr lang="en-US" sz="2300" dirty="0"/>
              <a:t>= number of cycles/time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300" dirty="0"/>
              <a:t>    TOF = TON / time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82541" y="339412"/>
            <a:ext cx="9463102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Catalysts evaluation: TON, TOF, selectivity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114915"/>
              </p:ext>
            </p:extLst>
          </p:nvPr>
        </p:nvGraphicFramePr>
        <p:xfrm>
          <a:off x="7877944" y="1812536"/>
          <a:ext cx="373020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6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944" y="1812536"/>
                        <a:ext cx="3730209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79511"/>
              </p:ext>
            </p:extLst>
          </p:nvPr>
        </p:nvGraphicFramePr>
        <p:xfrm>
          <a:off x="1556830" y="5332146"/>
          <a:ext cx="89145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137">
                  <a:extLst>
                    <a:ext uri="{9D8B030D-6E8A-4147-A177-3AD203B41FA5}">
                      <a16:colId xmlns:a16="http://schemas.microsoft.com/office/drawing/2014/main" val="1237572666"/>
                    </a:ext>
                  </a:extLst>
                </a:gridCol>
                <a:gridCol w="325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Inorganic Catalyzed Reaction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Enzymatic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TOF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0.01 – 10000 s</a:t>
                      </a:r>
                      <a:r>
                        <a:rPr lang="en-US" baseline="30000" dirty="0"/>
                        <a:t>-1 </a:t>
                      </a:r>
                      <a:r>
                        <a:rPr lang="en-US" dirty="0"/>
                        <a:t>(Very slow)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up to 40 million 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(Extremely fast)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Selectivity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Medium to good selectivity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Excellent selectivity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85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516" r="46156"/>
          <a:stretch/>
        </p:blipFill>
        <p:spPr bwMode="auto">
          <a:xfrm>
            <a:off x="8894515" y="3553149"/>
            <a:ext cx="292353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5"/>
          <p:cNvSpPr txBox="1">
            <a:spLocks noChangeArrowheads="1"/>
          </p:cNvSpPr>
          <p:nvPr/>
        </p:nvSpPr>
        <p:spPr>
          <a:xfrm>
            <a:off x="8399490" y="2076731"/>
            <a:ext cx="3670590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Biocatalysis</a:t>
            </a:r>
            <a:r>
              <a:rPr lang="en-US" sz="2000" dirty="0"/>
              <a:t> relies on the use of yeast and bacteria to perform chemistry</a:t>
            </a:r>
          </a:p>
          <a:p>
            <a:r>
              <a:rPr lang="en-US" sz="2000" dirty="0"/>
              <a:t>Fast growing market in many sectors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7" name="Picture 4" descr="lecture_slides_chapter4_Page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57" y="4078649"/>
            <a:ext cx="4047520" cy="25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378167" y="1272481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786805" y="1272481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sp>
        <p:nvSpPr>
          <p:cNvPr id="141" name="Text Placeholder 6"/>
          <p:cNvSpPr txBox="1">
            <a:spLocks/>
          </p:cNvSpPr>
          <p:nvPr/>
        </p:nvSpPr>
        <p:spPr>
          <a:xfrm>
            <a:off x="4386030" y="1267564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52047" y="6527675"/>
            <a:ext cx="117035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K. H. Shaughnessy,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Chem. Rev.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2009,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109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643-710.  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Novozyme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in Industry</a:t>
            </a:r>
          </a:p>
        </p:txBody>
      </p:sp>
      <p:sp>
        <p:nvSpPr>
          <p:cNvPr id="145" name="Rectangle 5"/>
          <p:cNvSpPr txBox="1">
            <a:spLocks noChangeArrowheads="1"/>
          </p:cNvSpPr>
          <p:nvPr/>
        </p:nvSpPr>
        <p:spPr>
          <a:xfrm>
            <a:off x="4386030" y="2067579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Over 90 </a:t>
            </a:r>
            <a:r>
              <a:rPr lang="en-US" sz="2000" dirty="0" err="1"/>
              <a:t>vol</a:t>
            </a:r>
            <a:r>
              <a:rPr lang="en-US" sz="2000" dirty="0"/>
              <a:t>% of the chemicals worldwide are manufactured with the aid of solid catalysts</a:t>
            </a:r>
          </a:p>
          <a:p>
            <a:r>
              <a:rPr lang="en-US" sz="2000" dirty="0"/>
              <a:t>800 000 tons of solid catalysts are prepared each year</a:t>
            </a:r>
          </a:p>
          <a:p>
            <a:r>
              <a:rPr lang="en-US" sz="2000" dirty="0"/>
              <a:t>Heterogeneous catalysts allow continuous processes or flow reactors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46" name="Rectangle 5"/>
          <p:cNvSpPr txBox="1">
            <a:spLocks noChangeArrowheads="1"/>
          </p:cNvSpPr>
          <p:nvPr/>
        </p:nvSpPr>
        <p:spPr>
          <a:xfrm>
            <a:off x="437160" y="2076730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Recovery is a real challenge</a:t>
            </a:r>
          </a:p>
          <a:p>
            <a:r>
              <a:rPr lang="en-US" sz="2000" dirty="0"/>
              <a:t>For processes for which heterogeneous is not good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9" name="Picture 11" descr="biphasicox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" y="3960127"/>
            <a:ext cx="3331581" cy="24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56516" r="824"/>
          <a:stretch/>
        </p:blipFill>
        <p:spPr bwMode="auto">
          <a:xfrm>
            <a:off x="9676349" y="5165285"/>
            <a:ext cx="246635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12759" y="5921356"/>
            <a:ext cx="166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DKK 12.46 billion = $1.94 billion</a:t>
            </a:r>
          </a:p>
        </p:txBody>
      </p:sp>
    </p:spTree>
    <p:extLst>
      <p:ext uri="{BB962C8B-B14F-4D97-AF65-F5344CB8AC3E}">
        <p14:creationId xmlns:p14="http://schemas.microsoft.com/office/powerpoint/2010/main" val="20787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5776" y="230075"/>
            <a:ext cx="82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Catalysis Drives the Chemical Industry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1470368" y="641179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2" y="1848058"/>
            <a:ext cx="1222439" cy="196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78" y="1799952"/>
            <a:ext cx="1965050" cy="206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6" y="1721934"/>
            <a:ext cx="1926188" cy="2154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6225" y="3937663"/>
            <a:ext cx="190257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Pharmaceuticals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8497" y="3937663"/>
            <a:ext cx="171021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Fine chemicals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99" y="1858221"/>
            <a:ext cx="1272091" cy="1948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3212" y="3937663"/>
            <a:ext cx="22259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Consumer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470" y="5108781"/>
            <a:ext cx="8091058" cy="4893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dirty="0">
                <a:ea typeface="Arial" charset="0"/>
                <a:cs typeface="Arial" charset="0"/>
              </a:rPr>
              <a:t>Catalytic processes contribute to more than 35% of global GDP.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6227F-7361-4745-BA66-6FB3C595C7F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099F1E-661D-47A8-94AE-E574C284E236}"/>
              </a:ext>
            </a:extLst>
          </p:cNvPr>
          <p:cNvSpPr txBox="1"/>
          <p:nvPr/>
        </p:nvSpPr>
        <p:spPr>
          <a:xfrm>
            <a:off x="1541999" y="3937663"/>
            <a:ext cx="1273747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Petroleum</a:t>
            </a:r>
          </a:p>
        </p:txBody>
      </p:sp>
    </p:spTree>
    <p:extLst>
      <p:ext uri="{BB962C8B-B14F-4D97-AF65-F5344CB8AC3E}">
        <p14:creationId xmlns:p14="http://schemas.microsoft.com/office/powerpoint/2010/main" val="1624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98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Important Heterogeneous Catalytic Processes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073" y="1558297"/>
            <a:ext cx="5048472" cy="4975208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Haber-Bosch process: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/>
              <a:t>N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+ 3 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2 NH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3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Fe/Ru catalysts, high pressure and temperature.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Critical for fertilizer &amp; nitric acid production.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altLang="x-none" sz="2000" dirty="0">
              <a:ea typeface="Arial" charset="0"/>
              <a:cs typeface="Arial" charset="0"/>
            </a:endParaRPr>
          </a:p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Fischer-</a:t>
            </a:r>
            <a:r>
              <a:rPr lang="en-US" altLang="x-none" sz="2000" b="1" dirty="0" err="1"/>
              <a:t>Tropsch</a:t>
            </a:r>
            <a:r>
              <a:rPr lang="en-US" altLang="x-none" sz="2000" b="1" dirty="0"/>
              <a:t> chemistry: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i="1" dirty="0"/>
              <a:t>n</a:t>
            </a:r>
            <a:r>
              <a:rPr lang="en-US" altLang="x-none" sz="2000" dirty="0"/>
              <a:t> CO + 2</a:t>
            </a:r>
            <a:r>
              <a:rPr lang="en-US" altLang="x-none" sz="2000" i="1" dirty="0"/>
              <a:t>n </a:t>
            </a:r>
            <a:r>
              <a:rPr lang="en-US" altLang="x-none" sz="2000" dirty="0"/>
              <a:t>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(CH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)</a:t>
            </a:r>
            <a:r>
              <a:rPr lang="en-US" altLang="x-none" sz="2000" i="1" baseline="-25000" dirty="0">
                <a:ea typeface="Arial" charset="0"/>
                <a:cs typeface="Arial" charset="0"/>
              </a:rPr>
              <a:t>n</a:t>
            </a:r>
            <a:r>
              <a:rPr lang="en-US" altLang="x-none" sz="2000" dirty="0">
                <a:ea typeface="Arial" charset="0"/>
                <a:cs typeface="Arial" charset="0"/>
              </a:rPr>
              <a:t> + </a:t>
            </a:r>
            <a:r>
              <a:rPr lang="en-US" altLang="x-none" sz="2000" i="1" dirty="0">
                <a:ea typeface="Arial" charset="0"/>
                <a:cs typeface="Arial" charset="0"/>
              </a:rPr>
              <a:t>n </a:t>
            </a:r>
            <a:r>
              <a:rPr lang="en-US" altLang="x-none" sz="2000" dirty="0">
                <a:ea typeface="Arial" charset="0"/>
                <a:cs typeface="Arial" charset="0"/>
              </a:rPr>
              <a:t>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O , </a:t>
            </a:r>
            <a:r>
              <a:rPr lang="en-US" altLang="x-none" sz="2000" i="1" dirty="0" err="1">
                <a:ea typeface="Arial" charset="0"/>
                <a:cs typeface="Arial" charset="0"/>
              </a:rPr>
              <a:t>syn</a:t>
            </a:r>
            <a:r>
              <a:rPr lang="en-US" altLang="x-none" sz="2000" dirty="0">
                <a:ea typeface="Arial" charset="0"/>
                <a:cs typeface="Arial" charset="0"/>
              </a:rPr>
              <a:t> gas to liquid fuels.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Fe/Co catalysts.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Source of fuel for Axis in WWII.</a:t>
            </a:r>
            <a:endParaRPr lang="en-US" altLang="x-none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A2390-3B66-4854-BBF3-E0D681FAECA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692CB6-02E6-4694-98F7-01B0748DD68A}"/>
              </a:ext>
            </a:extLst>
          </p:cNvPr>
          <p:cNvSpPr/>
          <p:nvPr/>
        </p:nvSpPr>
        <p:spPr>
          <a:xfrm>
            <a:off x="6722792" y="674933"/>
            <a:ext cx="4851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.</a:t>
            </a:r>
          </a:p>
          <a:p>
            <a:pPr lvl="1">
              <a:lnSpc>
                <a:spcPct val="114000"/>
              </a:lnSpc>
            </a:pPr>
            <a:endParaRPr lang="en-US" altLang="x-none" sz="20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14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sz="2000" b="1" dirty="0">
                <a:solidFill>
                  <a:prstClr val="black"/>
                </a:solidFill>
              </a:rPr>
              <a:t>Automotive three-way catalysis: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</a:rPr>
              <a:t>NO</a:t>
            </a:r>
            <a:r>
              <a:rPr lang="en-US" altLang="x-none" sz="2000" baseline="-25000" dirty="0">
                <a:solidFill>
                  <a:prstClr val="black"/>
                </a:solidFill>
              </a:rPr>
              <a:t>x</a:t>
            </a:r>
            <a:r>
              <a:rPr lang="en-US" altLang="x-none" sz="2000" dirty="0">
                <a:solidFill>
                  <a:prstClr val="black"/>
                </a:solidFill>
              </a:rPr>
              <a:t>/CO/HC 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→ N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/CO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/H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O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Pt/Rh/Pd supported on ceria/alumina.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Makes exhaust 99% cleaner.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C9169860-9732-1647-ADEA-157C241611A2}"/>
              </a:ext>
            </a:extLst>
          </p:cNvPr>
          <p:cNvSpPr/>
          <p:nvPr/>
        </p:nvSpPr>
        <p:spPr>
          <a:xfrm>
            <a:off x="6208545" y="5005754"/>
            <a:ext cx="3509886" cy="1031631"/>
          </a:xfrm>
          <a:prstGeom prst="wedgeRectCallout">
            <a:avLst>
              <a:gd name="adj1" fmla="val -70599"/>
              <a:gd name="adj2" fmla="val 14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set of chemical reactions that changes a mixture of carbon monoxide gas and hydrogen gas into liquid hydrocarbons (like gasoline or kerosene)</a:t>
            </a:r>
          </a:p>
        </p:txBody>
      </p:sp>
    </p:spTree>
    <p:extLst>
      <p:ext uri="{BB962C8B-B14F-4D97-AF65-F5344CB8AC3E}">
        <p14:creationId xmlns:p14="http://schemas.microsoft.com/office/powerpoint/2010/main" val="212162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3659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Designing a Green Catalyst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366" y="6404074"/>
            <a:ext cx="581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 Regular" charset="0"/>
              </a:rPr>
              <a:t>http://www.rsc.org/chemistryworld/Issues/2011/January/CriticalThinking.asp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926" y="1184266"/>
            <a:ext cx="10192686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Not all catalysts are created equal. Chemists need to consider various factors when deciding on a catalyst.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117" y="5855359"/>
            <a:ext cx="4043400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Many metals which are used as catalysts are quickly depleting.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27" y="1982911"/>
            <a:ext cx="5380892" cy="39411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48926" y="2128511"/>
            <a:ext cx="5811361" cy="39995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en-US" sz="2000" dirty="0"/>
              <a:t>Is the catalyst non-toxic?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actually used in sub-stoichiometric amounts?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Does it require special conditions (sensitivity to solvent, moisture, oxygen)?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derived from abundant/renewable resources?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reused?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separated from the products?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Might it lead to dangerous conditions  (Runaway/chain reactions)?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40819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22523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Metal scarcity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0" y="1208186"/>
            <a:ext cx="6961026" cy="5399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6945" y="6372673"/>
            <a:ext cx="2349044" cy="47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637954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926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Use a lifecycle as a guide</a:t>
            </a:r>
          </a:p>
        </p:txBody>
      </p:sp>
      <p:pic>
        <p:nvPicPr>
          <p:cNvPr id="4" name="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86" y="1537148"/>
            <a:ext cx="11179628" cy="29278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123" y="4635810"/>
            <a:ext cx="2680527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b="1" dirty="0"/>
              <a:t>Material Extraction</a:t>
            </a:r>
          </a:p>
          <a:p>
            <a:pPr marL="548640" lvl="1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Abundance?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7080" y="4635810"/>
            <a:ext cx="3333543" cy="1475789"/>
          </a:xfrm>
        </p:spPr>
        <p:txBody>
          <a:bodyPr wrap="square">
            <a:spAutoFit/>
          </a:bodyPr>
          <a:lstStyle/>
          <a:p>
            <a:pPr indent="-182880">
              <a:lnSpc>
                <a:spcPct val="114000"/>
              </a:lnSpc>
            </a:pPr>
            <a:r>
              <a:rPr lang="en-US" sz="2000" b="1" dirty="0"/>
              <a:t>Processing/Manufacturing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Energy?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Waste?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Toxicity of materials?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06217" y="4635809"/>
            <a:ext cx="2844691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Use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Selectivity?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Turnover number?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Safety?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41412" y="4635809"/>
            <a:ext cx="2143897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End-of-life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Reusability?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Ease of separation?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C8327-8BE2-41BA-B6B1-9132D7AC078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DB7DFA0-1C21-49C7-918E-8E4BAA18637C}"/>
              </a:ext>
            </a:extLst>
          </p:cNvPr>
          <p:cNvSpPr/>
          <p:nvPr/>
        </p:nvSpPr>
        <p:spPr>
          <a:xfrm>
            <a:off x="1026945" y="6372673"/>
            <a:ext cx="2349044" cy="47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25605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24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  <a:ea typeface="Arial" charset="0"/>
                <a:cs typeface="Arial" charset="0"/>
              </a:rPr>
              <a:t>The Need to Develop More Sustainable Catalysts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40" y="1451475"/>
            <a:ext cx="6862095" cy="4656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220" y="6427227"/>
            <a:ext cx="367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European Commission Press Release, June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9230" y="2348525"/>
            <a:ext cx="3733800" cy="323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Raw materials (e.g. rare precious metals) are dispersed around the world and access to them is frequently political.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To gain economic and environmental independence, we must design catalysts which are locally sourced and abundant.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83B8A-C38E-4D0D-9521-89761D7C14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2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0774" y="140680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45027" y="1243527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algn="ctr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algn="ctr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-11876" y="9791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89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5024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Increased Surface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995" y="1273259"/>
            <a:ext cx="5964010" cy="621773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200" dirty="0"/>
              <a:t>High surface area porous support:</a:t>
            </a:r>
          </a:p>
        </p:txBody>
      </p:sp>
      <p:pic>
        <p:nvPicPr>
          <p:cNvPr id="5122" name="Picture 2" descr="http://image.slidesharecdn.com/technologyseries-introducingthesa-9600-110708212412-phpapp02/95/introducing-the-sa9600-flowing-gas-bet-surface-area-analyzer-5-728.jpg?cb=13101605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525" y="2393687"/>
            <a:ext cx="6684949" cy="40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47296" y="5415156"/>
            <a:ext cx="1014761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835" y="3211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982" y="1932022"/>
            <a:ext cx="1577676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&lt;50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07" y="1932022"/>
            <a:ext cx="2406428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50 – 4000 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A1C4C-BB64-4DA9-87B7-7A05F13614C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9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185" y="220006"/>
            <a:ext cx="941162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The Haber-Bosch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282" y="2103983"/>
            <a:ext cx="4808571" cy="4415440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en-US" sz="2100" dirty="0"/>
              <a:t>Originally Fritz Haber discovered this reaction using an osmium (</a:t>
            </a:r>
            <a:r>
              <a:rPr lang="en-US" sz="2100" dirty="0" err="1"/>
              <a:t>Os</a:t>
            </a:r>
            <a:r>
              <a:rPr lang="en-US" sz="2100" dirty="0"/>
              <a:t>) based catalyst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 err="1"/>
              <a:t>Os</a:t>
            </a:r>
            <a:r>
              <a:rPr lang="en-US" sz="2000" dirty="0"/>
              <a:t> metal is rare, toxic and too expensive: it could not be made industrial.</a:t>
            </a:r>
          </a:p>
          <a:p>
            <a:pPr>
              <a:lnSpc>
                <a:spcPct val="114000"/>
              </a:lnSpc>
            </a:pPr>
            <a:r>
              <a:rPr lang="en-US" sz="2100" dirty="0"/>
              <a:t>Rapidly alternatives with either iron (Fe) or ruthenium (Ru) were developed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Today’s catalysts: finely divided Ru on a solid support of </a:t>
            </a:r>
            <a:r>
              <a:rPr lang="en-US" sz="2100" dirty="0"/>
              <a:t>Fe</a:t>
            </a:r>
            <a:r>
              <a:rPr lang="en-US" sz="2100" baseline="-25000" dirty="0"/>
              <a:t>3</a:t>
            </a:r>
            <a:r>
              <a:rPr lang="en-US" sz="2100" dirty="0"/>
              <a:t>O</a:t>
            </a:r>
            <a:r>
              <a:rPr lang="en-US" sz="2100" baseline="-25000" dirty="0"/>
              <a:t>4</a:t>
            </a:r>
            <a:r>
              <a:rPr lang="en-US" sz="2100" dirty="0"/>
              <a:t>/Fe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/Al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/K</a:t>
            </a:r>
            <a:r>
              <a:rPr lang="en-US" sz="2100" baseline="-25000" dirty="0"/>
              <a:t>2</a:t>
            </a:r>
            <a:r>
              <a:rPr lang="en-US" sz="2100" dirty="0"/>
              <a:t>O/</a:t>
            </a:r>
            <a:r>
              <a:rPr lang="en-US" sz="2100" dirty="0" err="1"/>
              <a:t>CaO</a:t>
            </a:r>
            <a:endParaRPr lang="en-US" sz="2100" dirty="0"/>
          </a:p>
        </p:txBody>
      </p:sp>
      <p:pic>
        <p:nvPicPr>
          <p:cNvPr id="4" name="Picture 2" descr="https://upload.wikimedia.org/wikipedia/commons/7/79/14LaAc_periodic_table_II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3153753"/>
            <a:ext cx="5829003" cy="3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7961" y="4448585"/>
            <a:ext cx="305735" cy="1192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/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2 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FF023-1657-44CB-8C87-7CB290A6BD2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D72D1-DF2E-476C-88BA-AF2F9CA2F98C}"/>
              </a:ext>
            </a:extLst>
          </p:cNvPr>
          <p:cNvSpPr txBox="1"/>
          <p:nvPr/>
        </p:nvSpPr>
        <p:spPr>
          <a:xfrm>
            <a:off x="1579474" y="1396766"/>
            <a:ext cx="9033050" cy="555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dirty="0"/>
              <a:t>Improving the Haber-Bosch process by using an iron catalyst:</a:t>
            </a:r>
          </a:p>
        </p:txBody>
      </p:sp>
    </p:spTree>
    <p:extLst>
      <p:ext uri="{BB962C8B-B14F-4D97-AF65-F5344CB8AC3E}">
        <p14:creationId xmlns:p14="http://schemas.microsoft.com/office/powerpoint/2010/main" val="80401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240616"/>
            <a:ext cx="9252782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Cross coupling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74" y="1339461"/>
            <a:ext cx="7551771" cy="1535933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Cross Coupling Reactions:</a:t>
            </a:r>
          </a:p>
          <a:p>
            <a:pPr marL="812800" lvl="1" indent="-355600">
              <a:lnSpc>
                <a:spcPct val="114000"/>
              </a:lnSpc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dirty="0"/>
              <a:t>Connecting two separate organic molecules together with high selectivity and high yield.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7856DF-4243-4202-8321-B7DAAA9B5ACB}"/>
              </a:ext>
            </a:extLst>
          </p:cNvPr>
          <p:cNvGrpSpPr>
            <a:grpSpLocks noChangeAspect="1"/>
          </p:cNvGrpSpPr>
          <p:nvPr/>
        </p:nvGrpSpPr>
        <p:grpSpPr>
          <a:xfrm>
            <a:off x="683595" y="3168363"/>
            <a:ext cx="6064737" cy="2387454"/>
            <a:chOff x="910504" y="3375744"/>
            <a:chExt cx="5731321" cy="2102160"/>
          </a:xfrm>
        </p:grpSpPr>
        <p:pic>
          <p:nvPicPr>
            <p:cNvPr id="2050" name="Picture 2" descr="http://novelcs.com/img/Bromide%20Couplings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3" b="40414"/>
            <a:stretch/>
          </p:blipFill>
          <p:spPr bwMode="auto">
            <a:xfrm>
              <a:off x="1935468" y="3375744"/>
              <a:ext cx="4706357" cy="1950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757998" y="4797678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73243" y="3533873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24994" y="4109884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pic>
          <p:nvPicPr>
            <p:cNvPr id="2052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4" y="479767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572" y="388685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0" y="3433511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81904"/>
              </p:ext>
            </p:extLst>
          </p:nvPr>
        </p:nvGraphicFramePr>
        <p:xfrm>
          <a:off x="8363423" y="2835885"/>
          <a:ext cx="2025113" cy="12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USD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mol</a:t>
                      </a:r>
                      <a:r>
                        <a:rPr lang="en-US" sz="2000" b="0" i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5261" y="4279611"/>
            <a:ext cx="4733822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New chemistry innovations allowed the replacement of expensive palladium catalysts with nickel.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These reactions were awarded Nobel Prizes.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1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114" y="328614"/>
            <a:ext cx="11525573" cy="1143000"/>
          </a:xfrm>
          <a:noFill/>
          <a:ln/>
        </p:spPr>
        <p:txBody>
          <a:bodyPr>
            <a:noAutofit/>
            <a:flatTx/>
          </a:bodyPr>
          <a:lstStyle/>
          <a:p>
            <a:pPr lvl="0" eaLnBrk="0" hangingPunct="0"/>
            <a:r>
              <a:rPr lang="en-US" sz="3600" dirty="0">
                <a:latin typeface="+mn-lt"/>
              </a:rPr>
              <a:t>Eliminate More Reactions: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Minimizing functionalization-</a:t>
            </a:r>
            <a:r>
              <a:rPr lang="en-US" sz="3600" dirty="0" err="1">
                <a:latin typeface="+mn-lt"/>
              </a:rPr>
              <a:t>defunctionalization</a:t>
            </a:r>
            <a:br>
              <a:rPr lang="en-US" sz="3600" dirty="0">
                <a:latin typeface="+mn-lt"/>
              </a:rPr>
            </a:br>
            <a:r>
              <a:rPr lang="en-US" altLang="en-US" sz="3600" dirty="0">
                <a:latin typeface="+mn-lt"/>
              </a:rPr>
              <a:t>A Simple Dream</a:t>
            </a:r>
          </a:p>
        </p:txBody>
      </p:sp>
      <p:graphicFrame>
        <p:nvGraphicFramePr>
          <p:cNvPr id="193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631517"/>
              </p:ext>
            </p:extLst>
          </p:nvPr>
        </p:nvGraphicFramePr>
        <p:xfrm>
          <a:off x="2127251" y="1627188"/>
          <a:ext cx="844232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CS ChemDraw Drawing" r:id="rId4" imgW="5700240" imgH="1518480" progId="ChemDraw.Document.6.0">
                  <p:embed/>
                </p:oleObj>
              </mc:Choice>
              <mc:Fallback>
                <p:oleObj name="CS ChemDraw Drawing" r:id="rId4" imgW="5700240" imgH="1518480" progId="ChemDraw.Document.6.0">
                  <p:embed/>
                  <p:pic>
                    <p:nvPicPr>
                      <p:cNvPr id="1931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1" y="1627188"/>
                        <a:ext cx="8442325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731322"/>
              </p:ext>
            </p:extLst>
          </p:nvPr>
        </p:nvGraphicFramePr>
        <p:xfrm>
          <a:off x="3886201" y="5170489"/>
          <a:ext cx="46450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CS ChemDraw Drawing" r:id="rId6" imgW="3239363" imgH="246336" progId="ChemDraw.Document.6.0">
                  <p:embed/>
                </p:oleObj>
              </mc:Choice>
              <mc:Fallback>
                <p:oleObj name="CS ChemDraw Drawing" r:id="rId6" imgW="3239363" imgH="246336" progId="ChemDraw.Document.6.0">
                  <p:embed/>
                  <p:pic>
                    <p:nvPicPr>
                      <p:cNvPr id="1931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5170489"/>
                        <a:ext cx="46450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659874"/>
              </p:ext>
            </p:extLst>
          </p:nvPr>
        </p:nvGraphicFramePr>
        <p:xfrm>
          <a:off x="2371725" y="3495187"/>
          <a:ext cx="76739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CS ChemDraw Drawing" r:id="rId8" imgW="7674120" imgH="406800" progId="ChemDraw.Document.6.0">
                  <p:embed/>
                </p:oleObj>
              </mc:Choice>
              <mc:Fallback>
                <p:oleObj name="CS ChemDraw Drawing" r:id="rId8" imgW="7674120" imgH="406800" progId="ChemDraw.Document.6.0">
                  <p:embed/>
                  <p:pic>
                    <p:nvPicPr>
                      <p:cNvPr id="19312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3495187"/>
                        <a:ext cx="767397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46284"/>
              </p:ext>
            </p:extLst>
          </p:nvPr>
        </p:nvGraphicFramePr>
        <p:xfrm>
          <a:off x="3922714" y="4646613"/>
          <a:ext cx="503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3" name="CS ChemDraw Drawing" r:id="rId10" imgW="3364637" imgH="246336" progId="ChemDraw.Document.6.0">
                  <p:embed/>
                </p:oleObj>
              </mc:Choice>
              <mc:Fallback>
                <p:oleObj name="CS ChemDraw Drawing" r:id="rId10" imgW="3364637" imgH="246336" progId="ChemDraw.Document.6.0">
                  <p:embed/>
                  <p:pic>
                    <p:nvPicPr>
                      <p:cNvPr id="19312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4" y="4646613"/>
                        <a:ext cx="503237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136264"/>
              </p:ext>
            </p:extLst>
          </p:nvPr>
        </p:nvGraphicFramePr>
        <p:xfrm>
          <a:off x="3886200" y="5778269"/>
          <a:ext cx="38052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4" name="CS ChemDraw Drawing" r:id="rId12" imgW="2590800" imgH="275404" progId="ChemDraw.Document.6.0">
                  <p:embed/>
                </p:oleObj>
              </mc:Choice>
              <mc:Fallback>
                <p:oleObj name="CS ChemDraw Drawing" r:id="rId12" imgW="2590800" imgH="275404" progId="ChemDraw.Document.6.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3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886200" y="5778269"/>
                        <a:ext cx="3805238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462866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b="1" dirty="0"/>
              <a:t>Ideally: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8B992D-8684-3F49-A473-8CEACEEF7D7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0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3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3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:\Users\Simon\Desktop\CDC-Angew-Schemes\Simon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2057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133600"/>
            <a:ext cx="1676400" cy="228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E1F0-663A-419E-B966-43EC11745DBC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6576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8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14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431568"/>
              </p:ext>
            </p:extLst>
          </p:nvPr>
        </p:nvGraphicFramePr>
        <p:xfrm>
          <a:off x="2408695" y="799455"/>
          <a:ext cx="723582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CS ChemDraw Drawing" r:id="rId3" imgW="8254800" imgH="5915520" progId="ChemDraw.Document.6.0">
                  <p:embed/>
                </p:oleObj>
              </mc:Choice>
              <mc:Fallback>
                <p:oleObj name="CS ChemDraw Drawing" r:id="rId3" imgW="8254800" imgH="5915520" progId="ChemDraw.Document.6.0">
                  <p:embed/>
                  <p:pic>
                    <p:nvPicPr>
                      <p:cNvPr id="21114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695" y="799455"/>
                        <a:ext cx="723582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1492" name="Text Box 4"/>
          <p:cNvSpPr txBox="1">
            <a:spLocks noChangeArrowheads="1"/>
          </p:cNvSpPr>
          <p:nvPr/>
        </p:nvSpPr>
        <p:spPr bwMode="auto">
          <a:xfrm>
            <a:off x="5105400" y="6096001"/>
            <a:ext cx="2562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/>
              <a:t>All are possible!</a:t>
            </a:r>
          </a:p>
        </p:txBody>
      </p:sp>
    </p:spTree>
    <p:extLst>
      <p:ext uri="{BB962C8B-B14F-4D97-AF65-F5344CB8AC3E}">
        <p14:creationId xmlns:p14="http://schemas.microsoft.com/office/powerpoint/2010/main" val="31931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4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1345"/>
            <a:ext cx="203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Catalysis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6362"/>
            <a:ext cx="213360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9477" y="1849953"/>
            <a:ext cx="8102991" cy="97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t>Catalytic reagents (as selective as possible) are superior to stoichiometric reagents.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89ABCF-3368-41F6-B8B4-98AD82170E7B}"/>
              </a:ext>
            </a:extLst>
          </p:cNvPr>
          <p:cNvCxnSpPr>
            <a:cxnSpLocks/>
          </p:cNvCxnSpPr>
          <p:nvPr/>
        </p:nvCxnSpPr>
        <p:spPr>
          <a:xfrm>
            <a:off x="-18031" y="13719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6" y="3039218"/>
            <a:ext cx="7703243" cy="2821039"/>
          </a:xfrm>
          <a:prstGeom prst="rect">
            <a:avLst/>
          </a:prstGeom>
        </p:spPr>
      </p:pic>
      <p:sp>
        <p:nvSpPr>
          <p:cNvPr id="9" name="CaixaDeTexto 3">
            <a:extLst>
              <a:ext uri="{FF2B5EF4-FFF2-40B4-BE49-F238E27FC236}">
                <a16:creationId xmlns:a16="http://schemas.microsoft.com/office/drawing/2014/main" id="{42633EB9-0BA4-704E-93A5-DFACA9182DD7}"/>
              </a:ext>
            </a:extLst>
          </p:cNvPr>
          <p:cNvSpPr txBox="1"/>
          <p:nvPr/>
        </p:nvSpPr>
        <p:spPr>
          <a:xfrm>
            <a:off x="2226346" y="650572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213183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617813" y="171252"/>
            <a:ext cx="9365612" cy="945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+mn-lt"/>
                <a:cs typeface="Arial" pitchFamily="34" charset="0"/>
              </a:rPr>
              <a:t>The Ultimate CDC Reaction</a:t>
            </a:r>
          </a:p>
          <a:p>
            <a:r>
              <a:rPr lang="en-US" altLang="zh-CN" sz="3600" dirty="0">
                <a:latin typeface="+mn-lt"/>
                <a:cs typeface="Arial" pitchFamily="34" charset="0"/>
              </a:rPr>
              <a:t>Non-oxidative conversion of methane to benzene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352800" y="1676400"/>
          <a:ext cx="4953000" cy="164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CS ChemDraw Drawing" r:id="rId4" imgW="5140171" imgH="1709573" progId="ChemDraw.Document.6.0">
                  <p:embed/>
                </p:oleObj>
              </mc:Choice>
              <mc:Fallback>
                <p:oleObj name="CS ChemDraw Drawing" r:id="rId4" imgW="5140171" imgH="1709573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1676400"/>
                        <a:ext cx="4953000" cy="164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3680" y="3540677"/>
            <a:ext cx="831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(McGill Patent Applied, 2013)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Li, L.; Fan, S.; Mu, X.; Mi, Z.; Li, C.-J.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J. Am. Chem. Soc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. 2014, 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136, 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7793 (highlighted in 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Chem. &amp; Eng. News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, June 9, 2014)</a:t>
            </a:r>
          </a:p>
        </p:txBody>
      </p:sp>
      <p:pic>
        <p:nvPicPr>
          <p:cNvPr id="5" name="图片 10" descr="C:\Users\lilu\Desktop\equation 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21" y="4592727"/>
            <a:ext cx="51054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876801" y="5982774"/>
            <a:ext cx="2847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 err="1">
                <a:solidFill>
                  <a:prstClr val="black"/>
                </a:solidFill>
                <a:latin typeface="Arial" charset="0"/>
              </a:rPr>
              <a:t>Angew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. Chem. Int. Ed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. 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134" y="1552373"/>
            <a:ext cx="1557360" cy="167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46FB9-4041-3241-973D-F615D6B9276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-137500"/>
            <a:ext cx="9252782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replacing palladium by iron in hydrogenation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97" y="1409801"/>
            <a:ext cx="7551771" cy="1911805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Hydrogenation: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Usually with expensive, rare metals: Pd, Rh, Ru, Pt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or toxic, Ni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iron (Fe) is abundant and non toxic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094606"/>
              </p:ext>
            </p:extLst>
          </p:nvPr>
        </p:nvGraphicFramePr>
        <p:xfrm>
          <a:off x="7555870" y="1608578"/>
          <a:ext cx="42386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2" name="CS ChemDraw Drawing" r:id="rId4" imgW="2804160" imgH="1147336" progId="ChemDraw.Document.6.0">
                  <p:embed/>
                </p:oleObj>
              </mc:Choice>
              <mc:Fallback>
                <p:oleObj name="CS ChemDraw Drawing" r:id="rId4" imgW="2804160" imgH="1147336" progId="ChemDraw.Document.6.0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870" y="1608578"/>
                        <a:ext cx="4238625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29226" r="51779" b="53325"/>
          <a:stretch/>
        </p:blipFill>
        <p:spPr bwMode="auto">
          <a:xfrm>
            <a:off x="4183646" y="3623265"/>
            <a:ext cx="5062331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062085"/>
              </p:ext>
            </p:extLst>
          </p:nvPr>
        </p:nvGraphicFramePr>
        <p:xfrm>
          <a:off x="2004704" y="3728548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3" name="CS ChemDraw Drawing" r:id="rId7" imgW="764742" imgH="764722" progId="ChemDraw.Document.6.0">
                  <p:embed/>
                </p:oleObj>
              </mc:Choice>
              <mc:Fallback>
                <p:oleObj name="CS ChemDraw Drawing" r:id="rId7" imgW="764742" imgH="764722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704" y="3728548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26672" y="3926470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19" name="Rectangle 18"/>
          <p:cNvSpPr/>
          <p:nvPr/>
        </p:nvSpPr>
        <p:spPr>
          <a:xfrm>
            <a:off x="2762514" y="394231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66256"/>
              </p:ext>
            </p:extLst>
          </p:nvPr>
        </p:nvGraphicFramePr>
        <p:xfrm>
          <a:off x="2017937" y="4370259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4" name="CS ChemDraw Drawing" r:id="rId9" imgW="764742" imgH="764722" progId="ChemDraw.Document.6.0">
                  <p:embed/>
                </p:oleObj>
              </mc:Choice>
              <mc:Fallback>
                <p:oleObj name="CS ChemDraw Drawing" r:id="rId9" imgW="764742" imgH="764722" progId="ChemDraw.Document.6.0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937" y="4370259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739905" y="4568181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2" name="Rectangle 21"/>
          <p:cNvSpPr/>
          <p:nvPr/>
        </p:nvSpPr>
        <p:spPr>
          <a:xfrm>
            <a:off x="2775747" y="4584026"/>
            <a:ext cx="1391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r>
              <a:rPr lang="en-CA" sz="1600" b="0" dirty="0"/>
              <a:t> and water (99:1)</a:t>
            </a:r>
            <a:endParaRPr lang="en-US" sz="1600" b="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097489"/>
              </p:ext>
            </p:extLst>
          </p:nvPr>
        </p:nvGraphicFramePr>
        <p:xfrm>
          <a:off x="1999970" y="5024692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" name="CS ChemDraw Drawing" r:id="rId10" imgW="764742" imgH="764722" progId="ChemDraw.Document.6.0">
                  <p:embed/>
                </p:oleObj>
              </mc:Choice>
              <mc:Fallback>
                <p:oleObj name="CS ChemDraw Drawing" r:id="rId10" imgW="764742" imgH="764722" progId="ChemDraw.Document.6.0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970" y="5024692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21938" y="5222614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5" name="Rectangle 24"/>
          <p:cNvSpPr/>
          <p:nvPr/>
        </p:nvSpPr>
        <p:spPr>
          <a:xfrm>
            <a:off x="2757780" y="5238459"/>
            <a:ext cx="1625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0" dirty="0"/>
              <a:t>in </a:t>
            </a:r>
            <a:r>
              <a:rPr lang="en-CA" b="0" dirty="0" err="1"/>
              <a:t>EtOH</a:t>
            </a:r>
            <a:r>
              <a:rPr lang="en-CA" b="0" dirty="0"/>
              <a:t> and water (1:1)</a:t>
            </a:r>
            <a:endParaRPr lang="en-US" b="0" dirty="0"/>
          </a:p>
          <a:p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22228"/>
              </p:ext>
            </p:extLst>
          </p:nvPr>
        </p:nvGraphicFramePr>
        <p:xfrm>
          <a:off x="2013203" y="5666403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name="CS ChemDraw Drawing" r:id="rId11" imgW="764742" imgH="764722" progId="ChemDraw.Document.6.0">
                  <p:embed/>
                </p:oleObj>
              </mc:Choice>
              <mc:Fallback>
                <p:oleObj name="CS ChemDraw Drawing" r:id="rId11" imgW="764742" imgH="764722" progId="ChemDraw.Document.6.0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203" y="5666403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735171" y="5864325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industrial</a:t>
            </a:r>
            <a:endParaRPr lang="en-US" sz="1600" b="0" dirty="0"/>
          </a:p>
        </p:txBody>
      </p:sp>
      <p:sp>
        <p:nvSpPr>
          <p:cNvPr id="28" name="Rectangle 27"/>
          <p:cNvSpPr/>
          <p:nvPr/>
        </p:nvSpPr>
        <p:spPr>
          <a:xfrm>
            <a:off x="2771013" y="5964578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9416254" y="4148231"/>
            <a:ext cx="2378242" cy="16532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CA" b="0" dirty="0"/>
              <a:t>The iron oxide shell protects Fe(0) from oxidation with water, while allowing interesting reactivity</a:t>
            </a:r>
            <a:endParaRPr lang="en-US" b="0" dirty="0"/>
          </a:p>
        </p:txBody>
      </p:sp>
      <p:sp>
        <p:nvSpPr>
          <p:cNvPr id="30" name="Rectangle 29"/>
          <p:cNvSpPr/>
          <p:nvPr/>
        </p:nvSpPr>
        <p:spPr>
          <a:xfrm>
            <a:off x="909527" y="6461727"/>
            <a:ext cx="828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R. Hudson, A. Rivière, C. M. Cirtiu, K. L. Luska, A. </a:t>
            </a:r>
            <a:r>
              <a:rPr 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Moores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Chem.Comm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2012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3360-3362. </a:t>
            </a:r>
          </a:p>
        </p:txBody>
      </p:sp>
    </p:spTree>
    <p:extLst>
      <p:ext uri="{BB962C8B-B14F-4D97-AF65-F5344CB8AC3E}">
        <p14:creationId xmlns:p14="http://schemas.microsoft.com/office/powerpoint/2010/main" val="254845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1119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Automotive Emissions Control System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4007"/>
          <a:stretch/>
        </p:blipFill>
        <p:spPr bwMode="auto">
          <a:xfrm>
            <a:off x="6398601" y="3205290"/>
            <a:ext cx="5033597" cy="31803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48" y="1527434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4800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7500620" y="1428958"/>
            <a:ext cx="2829556" cy="17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x-none" sz="2400" u="sng" dirty="0"/>
              <a:t>“Three-way” Catalyst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/>
              <a:t>CO </a:t>
            </a:r>
            <a:r>
              <a:rPr lang="en-US" altLang="x-none" sz="2400" dirty="0">
                <a:sym typeface="Wingdings" charset="2"/>
              </a:rPr>
              <a:t> CO</a:t>
            </a:r>
            <a:r>
              <a:rPr lang="en-US" altLang="x-none" sz="2400" baseline="-25000" dirty="0">
                <a:sym typeface="Wingdings" charset="2"/>
              </a:rPr>
              <a:t>2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HC  CO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 + H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O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NO</a:t>
            </a:r>
            <a:r>
              <a:rPr lang="en-US" altLang="x-none" sz="2400" baseline="-25000" dirty="0">
                <a:sym typeface="Wingdings" charset="2"/>
              </a:rPr>
              <a:t>x</a:t>
            </a:r>
            <a:r>
              <a:rPr lang="en-US" altLang="x-none" sz="2400" dirty="0">
                <a:sym typeface="Wingdings" charset="2"/>
              </a:rPr>
              <a:t>  N</a:t>
            </a:r>
            <a:r>
              <a:rPr lang="en-US" altLang="x-none" sz="2400" baseline="-25000" dirty="0">
                <a:sym typeface="Wingdings" charset="2"/>
              </a:rPr>
              <a:t>2</a:t>
            </a:r>
            <a:endParaRPr lang="en-US" altLang="x-none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8613774" y="5739293"/>
            <a:ext cx="2482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x-none" dirty="0"/>
              <a:t>Pt, Rh, </a:t>
            </a:r>
            <a:r>
              <a:rPr lang="en-US" altLang="x-none" dirty="0" err="1"/>
              <a:t>Pd</a:t>
            </a:r>
            <a:r>
              <a:rPr lang="en-US" altLang="x-none" dirty="0"/>
              <a:t> Alumina, ceria, </a:t>
            </a:r>
            <a:r>
              <a:rPr lang="en-US" altLang="x-none" dirty="0" err="1"/>
              <a:t>lanthana</a:t>
            </a:r>
            <a:r>
              <a:rPr lang="en-US" altLang="x-none" dirty="0"/>
              <a:t>, etc.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838200" y="5086819"/>
            <a:ext cx="4869696" cy="133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x-none" sz="2400" dirty="0"/>
              <a:t>Most widely deployed heterogeneous catalyst in the world.</a:t>
            </a:r>
          </a:p>
          <a:p>
            <a:pPr algn="ctr">
              <a:lnSpc>
                <a:spcPct val="114000"/>
              </a:lnSpc>
            </a:pPr>
            <a:r>
              <a:rPr lang="en-US" altLang="x-none" sz="2400" dirty="0"/>
              <a:t>You probably own one!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8388727" y="3553619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rgbClr val="FF0000"/>
                </a:solidFill>
              </a:rPr>
              <a:t>Monolith reactor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CAB6-C8B6-430B-97DA-5DE8810E93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78" name="Arc 6"/>
          <p:cNvSpPr>
            <a:spLocks/>
          </p:cNvSpPr>
          <p:nvPr/>
        </p:nvSpPr>
        <p:spPr bwMode="auto">
          <a:xfrm>
            <a:off x="4409193" y="2020165"/>
            <a:ext cx="3063531" cy="201658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914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434" y="1847050"/>
            <a:ext cx="6734600" cy="4052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Enzymatically driven reactions that occur in nature are often highly specific and compartmentalized.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Many of these reactions occur in ambient temperature and pressure with a water solvent.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Today, over 5000 of enzymatic reactions types have been identified, and that number continues to grow.</a:t>
            </a: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D749-94D2-484A-A479-C51B19CD3D8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97C3B-127F-49F3-A602-22151176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5" y="2004722"/>
            <a:ext cx="3884170" cy="37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928C1-0345-427B-A7CB-413C54CBEF70}"/>
              </a:ext>
            </a:extLst>
          </p:cNvPr>
          <p:cNvSpPr/>
          <p:nvPr/>
        </p:nvSpPr>
        <p:spPr>
          <a:xfrm>
            <a:off x="1103809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Penicillium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notatum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Crulina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98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5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44" y="1348547"/>
            <a:ext cx="10562512" cy="48936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2400" dirty="0"/>
              <a:t>Enzymes are biological catalysts and are used in industry, agriculture, and by nature.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B84948-46AB-4FE5-A692-04C88B2FB30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01ABF7-1B75-4D8D-A21E-85E2DA0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130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4F778-7263-6B4C-BF3D-798EFDA93C86}"/>
              </a:ext>
            </a:extLst>
          </p:cNvPr>
          <p:cNvGrpSpPr/>
          <p:nvPr/>
        </p:nvGrpSpPr>
        <p:grpSpPr>
          <a:xfrm>
            <a:off x="2909793" y="1963712"/>
            <a:ext cx="6377064" cy="4673068"/>
            <a:chOff x="2909793" y="1963712"/>
            <a:chExt cx="6377064" cy="467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793" y="1963712"/>
              <a:ext cx="6377064" cy="467306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4AB7AD-1433-6340-991F-931C4EA377F9}"/>
                </a:ext>
              </a:extLst>
            </p:cNvPr>
            <p:cNvCxnSpPr/>
            <p:nvPr/>
          </p:nvCxnSpPr>
          <p:spPr>
            <a:xfrm>
              <a:off x="7917366" y="6636780"/>
              <a:ext cx="13694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79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19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011" y="1331275"/>
            <a:ext cx="8035977" cy="1046761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This is a general representation of enzymatic reactions – the lock and key mechanism.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76" y="2462672"/>
            <a:ext cx="7703243" cy="282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484" y="5251900"/>
            <a:ext cx="9945858" cy="127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solidFill>
                  <a:srgbClr val="000000"/>
                </a:solidFill>
              </a:rPr>
              <a:t>The s</a:t>
            </a:r>
            <a:r>
              <a:rPr lang="en-US" sz="2300" b="0" i="0" dirty="0">
                <a:solidFill>
                  <a:srgbClr val="000000"/>
                </a:solidFill>
                <a:effectLst/>
              </a:rPr>
              <a:t>ubstrate (reactant) binds with the enzyme and forms the Enzyme-substrate complex and is transformed into products A and B, which are released from the active site upon reaction completion.</a:t>
            </a:r>
            <a:endParaRPr lang="en-US" sz="2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1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3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Examples on Enzymatic Catalysis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0" t="22296" r="20666" b="24667"/>
          <a:stretch/>
        </p:blipFill>
        <p:spPr>
          <a:xfrm>
            <a:off x="109744" y="2145752"/>
            <a:ext cx="5986256" cy="3445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190" y="1810805"/>
            <a:ext cx="5442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manufacturing of 6-aminopenicillanic acid (6-APA) - a key raw material for semi-synthetic penicillin and cephalosporin involved the use of environmentally unattractive reagents – </a:t>
            </a:r>
            <a:r>
              <a:rPr lang="en-US" b="1" dirty="0"/>
              <a:t>requires a chlorinated hydrocarbon solvent and a reaction temperature of –40°C.</a:t>
            </a:r>
          </a:p>
          <a:p>
            <a:endParaRPr lang="en-US" dirty="0"/>
          </a:p>
          <a:p>
            <a:r>
              <a:rPr lang="en-US" dirty="0"/>
              <a:t>In contrast, enzymatic cleavage of penicillin G is </a:t>
            </a:r>
            <a:r>
              <a:rPr lang="en-US" b="1" dirty="0"/>
              <a:t>performed in water at 37°C and the only reagent used is to adjust the </a:t>
            </a:r>
            <a:r>
              <a:rPr lang="en-US" b="1" dirty="0" err="1"/>
              <a:t>pH.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enzymatic process currently accounts for the majority of the several thousand tons of 6-APA produced annually on a world-wide basis.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D686C-EDA7-49F8-AF49-4A6D7FE4666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44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4736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Case Study</a:t>
            </a:r>
          </a:p>
        </p:txBody>
      </p:sp>
      <p:pic>
        <p:nvPicPr>
          <p:cNvPr id="3074" name="Picture 2" descr="https://upload.wikimedia.org/wikipedia/commons/thumb/1/1d/Sitagliptin.svg/2000px-Sitaglip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7" y="2456154"/>
            <a:ext cx="4297260" cy="2552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6015" y="5008727"/>
            <a:ext cx="4983865" cy="388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Sitagliptin</a:t>
            </a:r>
            <a:r>
              <a:rPr lang="en-US" dirty="0"/>
              <a:t>, the active ingredient in Merck's Januvia.</a:t>
            </a:r>
            <a:endParaRPr lang="en-US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153" y="2093704"/>
            <a:ext cx="5475080" cy="358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 err="1"/>
              <a:t>Sitagliptin</a:t>
            </a:r>
            <a:r>
              <a:rPr lang="en-US" sz="2000" dirty="0"/>
              <a:t> is Merck's top-selling diabetes drug.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It brought $1.9 billion in sales in 2009.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Traditional synthesis used high pressure and a heavy metal – rhodium.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 new improved synthesis with enzymes allows for 99.95% selectivity to the desired product and eliminates all heavy metal wastes.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7414" y="5872171"/>
            <a:ext cx="784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http://www.rsc.org/chemistryworld/News/2010/June/17061002.asp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(Accessed on 4/1/2016)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Savile, C. K.;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Janey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M.;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Mundorff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 C.; Moore, J. C.; Tam, S.; Jarvis, W. R.;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Colbeck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C.;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Krebber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Fleitz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 J.; Brands, J.; Devine, P. N.; Huisman, G. W.; Hughes, G. J.,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Biocatalytic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Asymmetric Synthesis of Chiral Amines from Ketones Applied to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Sitagliptin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Manufacture.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2010,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329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(5989), 305-309.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307CE8-39C9-4E7A-9ADD-1D2F1C8FBD80}"/>
              </a:ext>
            </a:extLst>
          </p:cNvPr>
          <p:cNvSpPr/>
          <p:nvPr/>
        </p:nvSpPr>
        <p:spPr>
          <a:xfrm>
            <a:off x="2526435" y="1306464"/>
            <a:ext cx="7139130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 err="1">
                <a:solidFill>
                  <a:prstClr val="black"/>
                </a:solidFill>
                <a:ea typeface="+mj-ea"/>
                <a:cs typeface="+mj-cs"/>
              </a:rPr>
              <a:t>Sitagliptin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 – Rhodium to Enzyme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084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energy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1111348" y="1347313"/>
            <a:ext cx="9875520" cy="4351338"/>
          </a:xfrm>
        </p:spPr>
        <p:txBody>
          <a:bodyPr/>
          <a:lstStyle/>
          <a:p>
            <a:r>
              <a:rPr lang="en-US" dirty="0"/>
              <a:t>Bacteria have been used to turn CO</a:t>
            </a:r>
            <a:r>
              <a:rPr lang="en-US" baseline="-25000" dirty="0"/>
              <a:t>2</a:t>
            </a:r>
            <a:r>
              <a:rPr lang="en-US" dirty="0"/>
              <a:t> into methane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500" t="28518" r="30833" b="21852"/>
          <a:stretch/>
        </p:blipFill>
        <p:spPr>
          <a:xfrm>
            <a:off x="2377440" y="1860093"/>
            <a:ext cx="6724358" cy="45053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7812" y="6447058"/>
            <a:ext cx="866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http://www.electrochaea.com/about/</a:t>
            </a:r>
            <a:r>
              <a:rPr lang="en-US" dirty="0"/>
              <a:t> - Video: </a:t>
            </a:r>
            <a:r>
              <a:rPr lang="en-US" dirty="0">
                <a:hlinkClick r:id="rId5"/>
              </a:rPr>
              <a:t>http://www.electrochaea.com/technology/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216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plastic degradation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000434" y="1418112"/>
            <a:ext cx="10353365" cy="4351338"/>
          </a:xfrm>
        </p:spPr>
        <p:txBody>
          <a:bodyPr>
            <a:normAutofit/>
          </a:bodyPr>
          <a:lstStyle/>
          <a:p>
            <a:r>
              <a:rPr lang="en-US" sz="2600" dirty="0"/>
              <a:t>With specific mutations a </a:t>
            </a:r>
            <a:r>
              <a:rPr lang="en-US" sz="2600" dirty="0" err="1"/>
              <a:t>PETase</a:t>
            </a:r>
            <a:r>
              <a:rPr lang="en-US" sz="2600" dirty="0"/>
              <a:t> properties were improved to degrade plastics. Bacterium in question: </a:t>
            </a:r>
            <a:r>
              <a:rPr lang="en-US" sz="2600" i="1" dirty="0" err="1"/>
              <a:t>Ideonella</a:t>
            </a:r>
            <a:r>
              <a:rPr lang="en-US" sz="2600" i="1" dirty="0"/>
              <a:t> </a:t>
            </a:r>
            <a:r>
              <a:rPr lang="en-US" sz="2600" i="1" dirty="0" err="1"/>
              <a:t>sakaiensis</a:t>
            </a:r>
            <a:r>
              <a:rPr lang="en-US" sz="2600" dirty="0"/>
              <a:t> 201-F6</a:t>
            </a:r>
          </a:p>
        </p:txBody>
      </p:sp>
      <p:pic>
        <p:nvPicPr>
          <p:cNvPr id="12" name="Picture 2" descr="The Ne &#10;Most Visited &#10;e Urn L &#10;Ur ACS AP MultipL &#10;The &#10;G) www.pnas.org/content/pnas/115/19/E4350.full.pdf &#10;McGill University The Moores Research &#10;ScholarOne Manuscri... &#10;2 of 8 &#10;Scholar &#10;Base-cataly &#10;Department of Chemi... &#10;+ Automatic Zoom &#10;@ Susta &#10;shrimp icon &#10;msqg2016-1V &#10;Goo &#10;e &#10;AS &#10;cho r &#10;hat &#10;GCalendar &#10;x &#10;lil\ &#10;lus &#10;mutant distal to the catalytic center that we hypothesized would &#10;alter important substrate-binding interactions. Surprisingly, this &#10;PETase &#10;O &#10;BHET &#10;o &#10;o &#10;-v *PET &#10;MHET &#10;TPA &#10;O &#10;MHETase &#10;Fig. 1. PETase catalyzes the depolymerization of PET to bis(2-hydroxyethyl)- &#10;TPA (BHET), MHET, and TPA. MHETase converts MHET to TPA and EG. &#10;Austin et al. &#10;cutinase homologs is the broader active-site cleft, which, upon &#10;observation, we hypothesized might be necessary to accommo- &#10;date crystalline semiaromatic polyesters. At its widest point, the &#10;cleft in PETase approaches threefold the width of the corre- &#10;sponding structure in the T. fusca cutinase. The expansion is &#10;achieved with minimal rearrangement of the adjacent loops and &#10;secondary structure (Fig. 2 E and F). A single amino acid sub- &#10;stitution from phenylalanine to serine in the lining of the active- &#10;site cavity appears sufficient to cause this change, with the &#10;remaining cleft formed between Trp159 and Trp185 (Fig. 2G). &#10;This relative broadening of the active-site cleft is also observed in &#10;comparisons with other known cutinase structures (SI Appendix, &#10;Fig. S3 A-I)). &#10;In terms of the active site, the well-studied catalytic triad is &#10;conserved across the lipases and cutinase families (43). In &#10;PETase, the catalytic triad comprises Ser160, Asp206, and &#10;His237, suggesting a charge-relay system similar to that found in &#10;other a/ß-fold hydrolases (44). The specific location and geom- &#10;etry between the active site found in cutinases is also conserved &#10;in PETase (Fig. 2 G and H and SI Appendix, Fig. S4). In common &#10;with most lipases, the catalytic residues reside on loops, with the &#10;nucleophilic serine occupying a highly conserved position known &#10;PNAS &#10;I vol. 115 | no. 19 | E4351 &#10;ENG &#10;INTL &#10;6:33 PM &#10;7/31/2018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27747" r="51007" b="29290"/>
          <a:stretch/>
        </p:blipFill>
        <p:spPr bwMode="auto">
          <a:xfrm>
            <a:off x="749005" y="2490048"/>
            <a:ext cx="5043949" cy="34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6400" y="6215581"/>
            <a:ext cx="8486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Austin, H. P.; Allen, M. D.; </a:t>
            </a:r>
            <a:r>
              <a:rPr lang="en-US" sz="1400" dirty="0" err="1"/>
              <a:t>Donohoe</a:t>
            </a:r>
            <a:r>
              <a:rPr lang="en-US" sz="1400" dirty="0"/>
              <a:t>, B. S.; </a:t>
            </a:r>
            <a:r>
              <a:rPr lang="en-US" sz="1400" dirty="0" err="1"/>
              <a:t>Rorrer</a:t>
            </a:r>
            <a:r>
              <a:rPr lang="en-US" sz="1400" dirty="0"/>
              <a:t>, N. A.; Kearns, F. L.; </a:t>
            </a:r>
            <a:r>
              <a:rPr lang="en-US" sz="1400" dirty="0" err="1"/>
              <a:t>Silveira</a:t>
            </a:r>
            <a:r>
              <a:rPr lang="en-US" sz="1400" dirty="0"/>
              <a:t>, R. L.; Pollard, B. C.; Dominick, G.; </a:t>
            </a:r>
            <a:r>
              <a:rPr lang="en-US" sz="1400" dirty="0" err="1"/>
              <a:t>Duman</a:t>
            </a:r>
            <a:r>
              <a:rPr lang="en-US" sz="1400" dirty="0"/>
              <a:t>, R.; El Omari, K.; et al. </a:t>
            </a:r>
            <a:r>
              <a:rPr lang="en-US" sz="1400" i="1" dirty="0"/>
              <a:t>Proc. Natl. Acad. Sci. U. S. A.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115</a:t>
            </a:r>
            <a:r>
              <a:rPr lang="en-US" sz="1400" dirty="0"/>
              <a:t> (19), E4350–E4357.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6" y="2742213"/>
            <a:ext cx="4600153" cy="3230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7193" y="3303639"/>
            <a:ext cx="170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 films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3254" y="2348180"/>
            <a:ext cx="504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A. No enzyme    B. wild-type </a:t>
            </a:r>
            <a:r>
              <a:rPr lang="en-US" sz="1600" dirty="0" err="1"/>
              <a:t>PETase</a:t>
            </a:r>
            <a:r>
              <a:rPr lang="en-US" sz="1600" dirty="0"/>
              <a:t>  C. mutant type </a:t>
            </a:r>
            <a:r>
              <a:rPr lang="en-US" sz="1600" dirty="0" err="1"/>
              <a:t>PETase</a:t>
            </a:r>
            <a:r>
              <a:rPr lang="en-US" sz="16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00848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52343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What is catalyst?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670" y="2429581"/>
            <a:ext cx="10383130" cy="4160484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is not a reagent or a product as it is not consumed: it’s noted above the equation arrow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participates in the kinetic equations </a:t>
            </a:r>
            <a:r>
              <a:rPr lang="en-US" sz="2400" b="1" dirty="0"/>
              <a:t>but not</a:t>
            </a:r>
            <a:r>
              <a:rPr lang="en-US" sz="2400" dirty="0"/>
              <a:t> in the equilibrium constant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0670" y="1340080"/>
            <a:ext cx="10383129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catalyst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substance that </a:t>
            </a:r>
            <a:r>
              <a:rPr lang="en-US" sz="2400" b="1" dirty="0">
                <a:solidFill>
                  <a:srgbClr val="FF0000"/>
                </a:solidFill>
              </a:rPr>
              <a:t>increases the rate</a:t>
            </a:r>
            <a:r>
              <a:rPr lang="en-US" sz="2400" dirty="0"/>
              <a:t> at which a chemical reaction approaches equilibrium, but is </a:t>
            </a:r>
            <a:r>
              <a:rPr lang="en-US" sz="2400" b="1" dirty="0">
                <a:solidFill>
                  <a:srgbClr val="FF0000"/>
                </a:solidFill>
              </a:rPr>
              <a:t>not consumed</a:t>
            </a:r>
            <a:r>
              <a:rPr lang="en-US" sz="2400" dirty="0"/>
              <a:t> in the process. </a:t>
            </a:r>
            <a:endParaRPr lang="en-CA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441033"/>
              </p:ext>
            </p:extLst>
          </p:nvPr>
        </p:nvGraphicFramePr>
        <p:xfrm>
          <a:off x="2743144" y="3131905"/>
          <a:ext cx="670571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0" name="CS ChemDraw Drawing" r:id="rId4" imgW="4010781" imgH="343895" progId="ChemDraw.Document.6.0">
                  <p:embed/>
                </p:oleObj>
              </mc:Choice>
              <mc:Fallback>
                <p:oleObj name="CS ChemDraw Drawing" r:id="rId4" imgW="4010781" imgH="343895" progId="ChemDraw.Document.6.0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44" y="3131905"/>
                        <a:ext cx="670571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287163" y="4713203"/>
            <a:ext cx="233513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A + </a:t>
            </a:r>
            <a:r>
              <a:rPr lang="en-US" b="1" dirty="0"/>
              <a:t>Cat</a:t>
            </a:r>
            <a:r>
              <a:rPr lang="en-US" dirty="0"/>
              <a:t> →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(1)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B +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(2)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(3)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→ </a:t>
            </a:r>
            <a:r>
              <a:rPr lang="en-US" b="1" dirty="0"/>
              <a:t>Cat</a:t>
            </a:r>
            <a:r>
              <a:rPr lang="en-US" dirty="0"/>
              <a:t> + P (4)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dirty="0">
                <a:solidFill>
                  <a:srgbClr val="000000"/>
                </a:solidFill>
              </a:rPr>
              <a:t>A + B → P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7072806" y="6045517"/>
            <a:ext cx="2549494" cy="23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4078" y="5302188"/>
            <a:ext cx="1829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sz="2000" dirty="0">
                <a:solidFill>
                  <a:srgbClr val="000000"/>
                </a:solidFill>
              </a:rPr>
              <a:t>A  +   B    →    P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178176" y="5080892"/>
            <a:ext cx="49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3799" y="5274052"/>
            <a:ext cx="193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Overall reaction</a:t>
            </a:r>
          </a:p>
        </p:txBody>
      </p:sp>
    </p:spTree>
    <p:extLst>
      <p:ext uri="{BB962C8B-B14F-4D97-AF65-F5344CB8AC3E}">
        <p14:creationId xmlns:p14="http://schemas.microsoft.com/office/powerpoint/2010/main" val="251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42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Pros and Cons of 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15" y="3006367"/>
            <a:ext cx="5264452" cy="187743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Separations are often complicated.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They can be expensive to produce.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Some people might experience allergic reactions to some enzymes.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30D6F-D737-41F0-A81D-BB6437415F06}"/>
              </a:ext>
            </a:extLst>
          </p:cNvPr>
          <p:cNvSpPr txBox="1"/>
          <p:nvPr/>
        </p:nvSpPr>
        <p:spPr>
          <a:xfrm>
            <a:off x="2597146" y="1940379"/>
            <a:ext cx="114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E1F2-8419-4063-ADEC-6E5C4651C784}"/>
              </a:ext>
            </a:extLst>
          </p:cNvPr>
          <p:cNvSpPr txBox="1"/>
          <p:nvPr/>
        </p:nvSpPr>
        <p:spPr>
          <a:xfrm>
            <a:off x="1121637" y="3006367"/>
            <a:ext cx="5139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Mild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Aqueous environment.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Atmospheric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very specific and high reaction rate.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F6CE6-75F5-4205-8D59-3C6A148B4269}"/>
              </a:ext>
            </a:extLst>
          </p:cNvPr>
          <p:cNvSpPr txBox="1"/>
          <p:nvPr/>
        </p:nvSpPr>
        <p:spPr>
          <a:xfrm>
            <a:off x="8365923" y="194037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Cons:</a:t>
            </a:r>
          </a:p>
        </p:txBody>
      </p:sp>
    </p:spTree>
    <p:extLst>
      <p:ext uri="{BB962C8B-B14F-4D97-AF65-F5344CB8AC3E}">
        <p14:creationId xmlns:p14="http://schemas.microsoft.com/office/powerpoint/2010/main" val="777138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240819"/>
            <a:ext cx="335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487965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8990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6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35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35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BA8057-4FB6-5A41-8438-2A932DE8B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Nobel Prizes for catalysis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9825" y="1489097"/>
            <a:ext cx="10213875" cy="4955840"/>
          </a:xfrm>
        </p:spPr>
        <p:txBody>
          <a:bodyPr>
            <a:normAutofit/>
          </a:bodyPr>
          <a:lstStyle/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Ostwald, </a:t>
            </a:r>
            <a:r>
              <a:rPr lang="en-US" sz="1900" b="1" dirty="0"/>
              <a:t>1909</a:t>
            </a:r>
            <a:r>
              <a:rPr lang="en-US" sz="1900" dirty="0"/>
              <a:t>, Catalysis (Ostwald Process)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Sabatier (together with Grignard), </a:t>
            </a:r>
            <a:r>
              <a:rPr lang="en-US" sz="1900" b="1" dirty="0"/>
              <a:t>1912</a:t>
            </a:r>
            <a:r>
              <a:rPr lang="en-US" sz="1900" dirty="0"/>
              <a:t>, Heterogeneous Catalytic Hydrogenation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Haber, </a:t>
            </a:r>
            <a:r>
              <a:rPr lang="en-US" sz="1900" b="1" dirty="0"/>
              <a:t>1918</a:t>
            </a:r>
            <a:r>
              <a:rPr lang="en-US" sz="1900" dirty="0"/>
              <a:t>, Ammonia Synthesis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Harden-Euler-Chelpin, </a:t>
            </a:r>
            <a:r>
              <a:rPr lang="en-US" sz="1900" b="1" dirty="0"/>
              <a:t>1929</a:t>
            </a:r>
            <a:r>
              <a:rPr lang="en-US" sz="1900" dirty="0"/>
              <a:t>, Fermentation of Sugar by Enzymes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Bergius, Bosch, </a:t>
            </a:r>
            <a:r>
              <a:rPr lang="en-US" sz="1900" b="1" dirty="0"/>
              <a:t>1931</a:t>
            </a:r>
            <a:r>
              <a:rPr lang="en-US" sz="1900" dirty="0"/>
              <a:t>, Catalytic High Pressure Chemistry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Ziegler, Natta, </a:t>
            </a:r>
            <a:r>
              <a:rPr lang="en-US" sz="1900" b="1" dirty="0"/>
              <a:t>1963</a:t>
            </a:r>
            <a:r>
              <a:rPr lang="en-US" sz="1900" dirty="0"/>
              <a:t>, Alkene Polymerization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Fischer, Wilkinson, </a:t>
            </a:r>
            <a:r>
              <a:rPr lang="en-US" sz="1900" b="1" dirty="0"/>
              <a:t>1973</a:t>
            </a:r>
            <a:r>
              <a:rPr lang="en-US" sz="1900" dirty="0"/>
              <a:t>, Organometallic Sandwich Complexes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Noyori, </a:t>
            </a:r>
            <a:r>
              <a:rPr lang="en-US" sz="1900" dirty="0" err="1"/>
              <a:t>Sharpless</a:t>
            </a:r>
            <a:r>
              <a:rPr lang="en-US" sz="1900" dirty="0"/>
              <a:t> and Knowles, </a:t>
            </a:r>
            <a:r>
              <a:rPr lang="en-US" sz="1900" b="1" dirty="0"/>
              <a:t>2001</a:t>
            </a:r>
            <a:r>
              <a:rPr lang="en-US" sz="1900" dirty="0"/>
              <a:t>, Enantioselective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Chauvin, Grubbs, Schrock, </a:t>
            </a:r>
            <a:r>
              <a:rPr lang="en-US" sz="1900" b="1" dirty="0"/>
              <a:t>2005</a:t>
            </a:r>
            <a:r>
              <a:rPr lang="en-US" sz="1900" dirty="0"/>
              <a:t>, Metathesis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err="1"/>
              <a:t>Ertl</a:t>
            </a:r>
            <a:r>
              <a:rPr lang="en-US" sz="1900" dirty="0"/>
              <a:t>, </a:t>
            </a:r>
            <a:r>
              <a:rPr lang="en-US" sz="1900" b="1" dirty="0"/>
              <a:t>2007</a:t>
            </a:r>
            <a:r>
              <a:rPr lang="en-US" sz="1900" dirty="0"/>
              <a:t>, Heterogeneous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Suzuki, Heck, </a:t>
            </a:r>
            <a:r>
              <a:rPr lang="en-US" sz="1900" dirty="0" err="1"/>
              <a:t>Negishi</a:t>
            </a:r>
            <a:r>
              <a:rPr lang="en-US" sz="1900" dirty="0"/>
              <a:t>, </a:t>
            </a:r>
            <a:r>
              <a:rPr lang="en-US" sz="1900" b="1" dirty="0"/>
              <a:t>2010</a:t>
            </a:r>
            <a:r>
              <a:rPr lang="en-US" sz="1900" dirty="0"/>
              <a:t>, Coupling reactions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Arnold, </a:t>
            </a:r>
            <a:r>
              <a:rPr lang="en-US" sz="1900" b="1" dirty="0"/>
              <a:t>2018</a:t>
            </a:r>
            <a:r>
              <a:rPr lang="en-US" sz="1900" dirty="0"/>
              <a:t>, directed evolution (-&gt; </a:t>
            </a:r>
            <a:r>
              <a:rPr lang="en-US" sz="1900" dirty="0" err="1"/>
              <a:t>biocatalysis</a:t>
            </a:r>
            <a:r>
              <a:rPr lang="en-US" sz="1900" dirty="0"/>
              <a:t>)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95" y="113512"/>
            <a:ext cx="944109" cy="9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167618" y="1436584"/>
            <a:ext cx="10086536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453730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pic>
        <p:nvPicPr>
          <p:cNvPr id="18" name="Picture 8" descr="cataly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003" y="2752151"/>
            <a:ext cx="3980561" cy="29539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682154" y="2907069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000" dirty="0"/>
              <a:t>The </a:t>
            </a:r>
            <a:r>
              <a:rPr lang="en-US" sz="2000" b="1" dirty="0"/>
              <a:t>catalyst</a:t>
            </a:r>
            <a:r>
              <a:rPr lang="en-US" sz="2000" dirty="0"/>
              <a:t> remains reusable at the end of the process to go for a new cycle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B12A7E-76D8-BC4E-8837-E4F31900DE5C}"/>
              </a:ext>
            </a:extLst>
          </p:cNvPr>
          <p:cNvSpPr/>
          <p:nvPr/>
        </p:nvSpPr>
        <p:spPr>
          <a:xfrm>
            <a:off x="6688867" y="3945871"/>
            <a:ext cx="4628588" cy="8422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If at any point the cycle breaks, catalysis stops!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B216B-720C-4542-8F47-52BDCED9431C}"/>
              </a:ext>
            </a:extLst>
          </p:cNvPr>
          <p:cNvSpPr txBox="1"/>
          <p:nvPr/>
        </p:nvSpPr>
        <p:spPr>
          <a:xfrm>
            <a:off x="6787343" y="5018855"/>
            <a:ext cx="4479544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A stoichiometric reaction can be view as a catalytic reaction going through 1 cycle</a:t>
            </a:r>
          </a:p>
        </p:txBody>
      </p:sp>
    </p:spTree>
    <p:extLst>
      <p:ext uri="{BB962C8B-B14F-4D97-AF65-F5344CB8AC3E}">
        <p14:creationId xmlns:p14="http://schemas.microsoft.com/office/powerpoint/2010/main" val="137509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0404" y="2519679"/>
            <a:ext cx="5834508" cy="2831394"/>
          </a:xfrm>
        </p:spPr>
        <p:txBody>
          <a:bodyPr>
            <a:noAutofit/>
          </a:bodyPr>
          <a:lstStyle/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Any reaction needs some energy to happen: the activation energy: </a:t>
            </a:r>
            <a:r>
              <a:rPr lang="en-US" sz="1900" dirty="0" err="1"/>
              <a:t>Ea</a:t>
            </a:r>
            <a:endParaRPr lang="en-US" sz="1900" dirty="0"/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When using a </a:t>
            </a:r>
            <a:r>
              <a:rPr lang="en-US" sz="1900" b="1" dirty="0"/>
              <a:t>catalyst</a:t>
            </a:r>
            <a:r>
              <a:rPr lang="en-US" sz="1900" dirty="0"/>
              <a:t>, an</a:t>
            </a:r>
            <a:r>
              <a:rPr lang="en-US" sz="1900" b="1" dirty="0"/>
              <a:t> alternative path</a:t>
            </a:r>
            <a:r>
              <a:rPr lang="en-US" sz="1900" dirty="0"/>
              <a:t> is created for a reaction, more </a:t>
            </a:r>
            <a:r>
              <a:rPr lang="en-US" sz="1900" b="1" dirty="0"/>
              <a:t>complex</a:t>
            </a:r>
            <a:r>
              <a:rPr lang="en-US" sz="1900" dirty="0"/>
              <a:t>, but energetically much more </a:t>
            </a:r>
            <a:r>
              <a:rPr lang="en-US" sz="1900" b="1" dirty="0"/>
              <a:t>favorable</a:t>
            </a:r>
            <a:r>
              <a:rPr lang="en-US" sz="1900" dirty="0"/>
              <a:t>.</a:t>
            </a:r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b="1" dirty="0"/>
              <a:t>Smaller activation energy</a:t>
            </a:r>
            <a:r>
              <a:rPr lang="en-US" sz="1900" dirty="0"/>
              <a:t> for catalytic reaction =&gt; larger reaction rate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= kinetic phenomenon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55077" y="1436584"/>
            <a:ext cx="10226144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pic>
        <p:nvPicPr>
          <p:cNvPr id="13" name="Picture 10" descr="reaction coordin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320" y="2912826"/>
            <a:ext cx="4608512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5188" y="6453726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5043" y="5170612"/>
            <a:ext cx="360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/>
              <a:t>&lt;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Reaction rate </a:t>
            </a:r>
            <a:r>
              <a:rPr lang="en-US" b="1" dirty="0"/>
              <a:t>&gt;</a:t>
            </a:r>
            <a:r>
              <a:rPr lang="en-US" b="1" dirty="0">
                <a:solidFill>
                  <a:srgbClr val="FF0000"/>
                </a:solidFill>
              </a:rPr>
              <a:t> reaction rate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72033" y="2979791"/>
            <a:ext cx="0" cy="128572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66216" y="3802400"/>
            <a:ext cx="8384" cy="43301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03341" y="30914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6544" y="370436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Examples of catalysts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>
            <a:spLocks noGrp="1"/>
          </p:cNvSpPr>
          <p:nvPr>
            <p:ph idx="1"/>
          </p:nvPr>
        </p:nvSpPr>
        <p:spPr>
          <a:xfrm>
            <a:off x="1111348" y="1432759"/>
            <a:ext cx="10242452" cy="435133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Many molecules/enzymes/materials can be catalysts: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11348" y="6485468"/>
            <a:ext cx="96192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Box 278"/>
          <p:cNvSpPr txBox="1">
            <a:spLocks noChangeArrowheads="1"/>
          </p:cNvSpPr>
          <p:nvPr/>
        </p:nvSpPr>
        <p:spPr bwMode="auto">
          <a:xfrm>
            <a:off x="2053203" y="5852872"/>
            <a:ext cx="2579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copper-zinc crystallites on silica</a:t>
            </a:r>
          </a:p>
        </p:txBody>
      </p:sp>
      <p:grpSp>
        <p:nvGrpSpPr>
          <p:cNvPr id="21" name="Group 286"/>
          <p:cNvGrpSpPr>
            <a:grpSpLocks/>
          </p:cNvGrpSpPr>
          <p:nvPr/>
        </p:nvGrpSpPr>
        <p:grpSpPr bwMode="auto">
          <a:xfrm>
            <a:off x="9113975" y="1820595"/>
            <a:ext cx="2554120" cy="2404097"/>
            <a:chOff x="3243" y="1344"/>
            <a:chExt cx="1167" cy="1219"/>
          </a:xfrm>
        </p:grpSpPr>
        <p:pic>
          <p:nvPicPr>
            <p:cNvPr id="34" name="Picture 162" descr="zeol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4"/>
              <a:ext cx="1043" cy="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3"/>
            <p:cNvSpPr txBox="1">
              <a:spLocks noChangeArrowheads="1"/>
            </p:cNvSpPr>
            <p:nvPr/>
          </p:nvSpPr>
          <p:spPr bwMode="auto">
            <a:xfrm>
              <a:off x="3258" y="2415"/>
              <a:ext cx="1152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zeolite (crystalline </a:t>
              </a:r>
              <a:r>
                <a:rPr lang="en-US" sz="1300" dirty="0" err="1">
                  <a:solidFill>
                    <a:srgbClr val="000000"/>
                  </a:solidFill>
                  <a:cs typeface="Arial" pitchFamily="34" charset="0"/>
                </a:rPr>
                <a:t>aluminosilicate</a:t>
              </a:r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36" name="Group 290"/>
          <p:cNvGrpSpPr>
            <a:grpSpLocks/>
          </p:cNvGrpSpPr>
          <p:nvPr/>
        </p:nvGrpSpPr>
        <p:grpSpPr bwMode="auto">
          <a:xfrm>
            <a:off x="1199131" y="2469828"/>
            <a:ext cx="2181951" cy="2339852"/>
            <a:chOff x="1247" y="1162"/>
            <a:chExt cx="997" cy="1187"/>
          </a:xfrm>
        </p:grpSpPr>
        <p:graphicFrame>
          <p:nvGraphicFramePr>
            <p:cNvPr id="37" name="Object 161"/>
            <p:cNvGraphicFramePr>
              <a:graphicFrameLocks noChangeAspect="1"/>
            </p:cNvGraphicFramePr>
            <p:nvPr/>
          </p:nvGraphicFramePr>
          <p:xfrm>
            <a:off x="1247" y="1162"/>
            <a:ext cx="997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8" name="Photo Editor Photo" r:id="rId5" imgW="2057143" imgH="2152951" progId="">
                    <p:embed/>
                  </p:oleObj>
                </mc:Choice>
                <mc:Fallback>
                  <p:oleObj name="Photo Editor Photo" r:id="rId5" imgW="2057143" imgH="2152951" progId="">
                    <p:embed/>
                    <p:pic>
                      <p:nvPicPr>
                        <p:cNvPr id="180" name="Object 1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162"/>
                          <a:ext cx="997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164"/>
            <p:cNvSpPr txBox="1">
              <a:spLocks noChangeArrowheads="1"/>
            </p:cNvSpPr>
            <p:nvPr/>
          </p:nvSpPr>
          <p:spPr bwMode="auto">
            <a:xfrm>
              <a:off x="1369" y="2194"/>
              <a:ext cx="82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enzyme (biocatalyst)</a:t>
              </a:r>
            </a:p>
          </p:txBody>
        </p:sp>
      </p:grpSp>
      <p:sp>
        <p:nvSpPr>
          <p:cNvPr id="39" name="Freeform 244"/>
          <p:cNvSpPr>
            <a:spLocks/>
          </p:cNvSpPr>
          <p:nvPr/>
        </p:nvSpPr>
        <p:spPr bwMode="auto">
          <a:xfrm>
            <a:off x="1984375" y="5411021"/>
            <a:ext cx="2579687" cy="444500"/>
          </a:xfrm>
          <a:custGeom>
            <a:avLst/>
            <a:gdLst>
              <a:gd name="T0" fmla="*/ 0 w 816"/>
              <a:gd name="T1" fmla="*/ 310 h 310"/>
              <a:gd name="T2" fmla="*/ 45 w 816"/>
              <a:gd name="T3" fmla="*/ 38 h 310"/>
              <a:gd name="T4" fmla="*/ 226 w 816"/>
              <a:gd name="T5" fmla="*/ 83 h 310"/>
              <a:gd name="T6" fmla="*/ 498 w 816"/>
              <a:gd name="T7" fmla="*/ 38 h 310"/>
              <a:gd name="T8" fmla="*/ 725 w 816"/>
              <a:gd name="T9" fmla="*/ 83 h 310"/>
              <a:gd name="T10" fmla="*/ 816 w 816"/>
              <a:gd name="T1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6" h="310">
                <a:moveTo>
                  <a:pt x="0" y="310"/>
                </a:moveTo>
                <a:cubicBezTo>
                  <a:pt x="3" y="193"/>
                  <a:pt x="7" y="76"/>
                  <a:pt x="45" y="38"/>
                </a:cubicBezTo>
                <a:cubicBezTo>
                  <a:pt x="83" y="0"/>
                  <a:pt x="151" y="83"/>
                  <a:pt x="226" y="83"/>
                </a:cubicBezTo>
                <a:cubicBezTo>
                  <a:pt x="301" y="83"/>
                  <a:pt x="415" y="38"/>
                  <a:pt x="498" y="38"/>
                </a:cubicBezTo>
                <a:cubicBezTo>
                  <a:pt x="581" y="38"/>
                  <a:pt x="672" y="38"/>
                  <a:pt x="725" y="83"/>
                </a:cubicBezTo>
                <a:cubicBezTo>
                  <a:pt x="778" y="128"/>
                  <a:pt x="797" y="219"/>
                  <a:pt x="816" y="310"/>
                </a:cubicBezTo>
              </a:path>
            </a:pathLst>
          </a:custGeom>
          <a:solidFill>
            <a:srgbClr val="99CCFF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0" name="Group 245"/>
          <p:cNvGrpSpPr>
            <a:grpSpLocks/>
          </p:cNvGrpSpPr>
          <p:nvPr/>
        </p:nvGrpSpPr>
        <p:grpSpPr bwMode="auto">
          <a:xfrm>
            <a:off x="2430860" y="5270785"/>
            <a:ext cx="944562" cy="284163"/>
            <a:chOff x="2784" y="2400"/>
            <a:chExt cx="672" cy="240"/>
          </a:xfrm>
        </p:grpSpPr>
        <p:sp>
          <p:nvSpPr>
            <p:cNvPr id="41" name="Freeform 246"/>
            <p:cNvSpPr>
              <a:spLocks/>
            </p:cNvSpPr>
            <p:nvPr/>
          </p:nvSpPr>
          <p:spPr bwMode="auto">
            <a:xfrm>
              <a:off x="2784" y="2400"/>
              <a:ext cx="672" cy="240"/>
            </a:xfrm>
            <a:custGeom>
              <a:avLst/>
              <a:gdLst>
                <a:gd name="T0" fmla="*/ 48 w 672"/>
                <a:gd name="T1" fmla="*/ 240 h 240"/>
                <a:gd name="T2" fmla="*/ 0 w 672"/>
                <a:gd name="T3" fmla="*/ 96 h 240"/>
                <a:gd name="T4" fmla="*/ 144 w 672"/>
                <a:gd name="T5" fmla="*/ 0 h 240"/>
                <a:gd name="T6" fmla="*/ 576 w 672"/>
                <a:gd name="T7" fmla="*/ 0 h 240"/>
                <a:gd name="T8" fmla="*/ 672 w 672"/>
                <a:gd name="T9" fmla="*/ 96 h 240"/>
                <a:gd name="T10" fmla="*/ 624 w 672"/>
                <a:gd name="T11" fmla="*/ 19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240">
                  <a:moveTo>
                    <a:pt x="48" y="240"/>
                  </a:moveTo>
                  <a:lnTo>
                    <a:pt x="0" y="96"/>
                  </a:lnTo>
                  <a:lnTo>
                    <a:pt x="144" y="0"/>
                  </a:lnTo>
                  <a:lnTo>
                    <a:pt x="576" y="0"/>
                  </a:lnTo>
                  <a:lnTo>
                    <a:pt x="672" y="96"/>
                  </a:lnTo>
                  <a:lnTo>
                    <a:pt x="624" y="192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247"/>
            <p:cNvSpPr>
              <a:spLocks/>
            </p:cNvSpPr>
            <p:nvPr/>
          </p:nvSpPr>
          <p:spPr bwMode="auto">
            <a:xfrm>
              <a:off x="2784" y="2496"/>
              <a:ext cx="672" cy="48"/>
            </a:xfrm>
            <a:custGeom>
              <a:avLst/>
              <a:gdLst>
                <a:gd name="T0" fmla="*/ 0 w 672"/>
                <a:gd name="T1" fmla="*/ 0 h 48"/>
                <a:gd name="T2" fmla="*/ 144 w 672"/>
                <a:gd name="T3" fmla="*/ 48 h 48"/>
                <a:gd name="T4" fmla="*/ 528 w 672"/>
                <a:gd name="T5" fmla="*/ 48 h 48"/>
                <a:gd name="T6" fmla="*/ 672 w 672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48">
                  <a:moveTo>
                    <a:pt x="0" y="0"/>
                  </a:moveTo>
                  <a:lnTo>
                    <a:pt x="144" y="48"/>
                  </a:lnTo>
                  <a:lnTo>
                    <a:pt x="528" y="48"/>
                  </a:lnTo>
                  <a:lnTo>
                    <a:pt x="672" y="0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AutoShape 248"/>
            <p:cNvSpPr>
              <a:spLocks noChangeArrowheads="1"/>
            </p:cNvSpPr>
            <p:nvPr/>
          </p:nvSpPr>
          <p:spPr bwMode="auto">
            <a:xfrm>
              <a:off x="2918" y="2424"/>
              <a:ext cx="394" cy="96"/>
            </a:xfrm>
            <a:prstGeom prst="hexagon">
              <a:avLst>
                <a:gd name="adj" fmla="val 102604"/>
                <a:gd name="vf" fmla="val 115470"/>
              </a:avLst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44" name="AutoShape 249"/>
            <p:cNvCxnSpPr>
              <a:cxnSpLocks noChangeShapeType="1"/>
              <a:stCxn id="43" idx="1"/>
              <a:endCxn id="41" idx="1"/>
            </p:cNvCxnSpPr>
            <p:nvPr/>
          </p:nvCxnSpPr>
          <p:spPr bwMode="auto">
            <a:xfrm flipH="1">
              <a:off x="2784" y="2472"/>
              <a:ext cx="13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250"/>
            <p:cNvCxnSpPr>
              <a:cxnSpLocks noChangeShapeType="1"/>
              <a:stCxn id="43" idx="3"/>
              <a:endCxn id="41" idx="4"/>
            </p:cNvCxnSpPr>
            <p:nvPr/>
          </p:nvCxnSpPr>
          <p:spPr bwMode="auto">
            <a:xfrm>
              <a:off x="3312" y="2472"/>
              <a:ext cx="14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251"/>
            <p:cNvCxnSpPr>
              <a:cxnSpLocks noChangeShapeType="1"/>
              <a:stCxn id="42" idx="2"/>
              <a:endCxn id="43" idx="2"/>
            </p:cNvCxnSpPr>
            <p:nvPr/>
          </p:nvCxnSpPr>
          <p:spPr bwMode="auto">
            <a:xfrm flipH="1" flipV="1">
              <a:off x="3115" y="2520"/>
              <a:ext cx="19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52"/>
            <p:cNvCxnSpPr>
              <a:cxnSpLocks noChangeShapeType="1"/>
              <a:stCxn id="43" idx="2"/>
              <a:endCxn id="42" idx="1"/>
            </p:cNvCxnSpPr>
            <p:nvPr/>
          </p:nvCxnSpPr>
          <p:spPr bwMode="auto">
            <a:xfrm flipH="1">
              <a:off x="2928" y="252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253"/>
            <p:cNvCxnSpPr>
              <a:cxnSpLocks noChangeShapeType="1"/>
              <a:stCxn id="43" idx="0"/>
              <a:endCxn id="41" idx="2"/>
            </p:cNvCxnSpPr>
            <p:nvPr/>
          </p:nvCxnSpPr>
          <p:spPr bwMode="auto">
            <a:xfrm flipH="1" flipV="1">
              <a:off x="2928" y="240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54"/>
            <p:cNvCxnSpPr>
              <a:cxnSpLocks noChangeShapeType="1"/>
              <a:stCxn id="43" idx="0"/>
              <a:endCxn id="41" idx="3"/>
            </p:cNvCxnSpPr>
            <p:nvPr/>
          </p:nvCxnSpPr>
          <p:spPr bwMode="auto">
            <a:xfrm flipV="1">
              <a:off x="3115" y="2400"/>
              <a:ext cx="245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Line 255"/>
            <p:cNvSpPr>
              <a:spLocks noChangeShapeType="1"/>
            </p:cNvSpPr>
            <p:nvPr/>
          </p:nvSpPr>
          <p:spPr bwMode="auto">
            <a:xfrm>
              <a:off x="2928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56"/>
            <p:cNvSpPr>
              <a:spLocks noChangeShapeType="1"/>
            </p:cNvSpPr>
            <p:nvPr/>
          </p:nvSpPr>
          <p:spPr bwMode="auto">
            <a:xfrm flipH="1">
              <a:off x="3264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52" name="Object 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34959"/>
              </p:ext>
            </p:extLst>
          </p:nvPr>
        </p:nvGraphicFramePr>
        <p:xfrm>
          <a:off x="6810058" y="4389075"/>
          <a:ext cx="45116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9" name="CS ChemDraw Drawing" r:id="rId7" imgW="2473920" imgH="1162080" progId="ChemDraw.Document.6.0">
                  <p:embed/>
                </p:oleObj>
              </mc:Choice>
              <mc:Fallback>
                <p:oleObj name="CS ChemDraw Drawing" r:id="rId7" imgW="2473920" imgH="1162080" progId="ChemDraw.Document.6.0">
                  <p:embed/>
                  <p:pic>
                    <p:nvPicPr>
                      <p:cNvPr id="195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058" y="4389075"/>
                        <a:ext cx="45116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556242"/>
              </p:ext>
            </p:extLst>
          </p:nvPr>
        </p:nvGraphicFramePr>
        <p:xfrm>
          <a:off x="6330395" y="2200978"/>
          <a:ext cx="2044030" cy="88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0" name="CS ChemDraw Drawing" r:id="rId9" imgW="1007640" imgH="486360" progId="ChemDraw.Document.6.0">
                  <p:embed/>
                </p:oleObj>
              </mc:Choice>
              <mc:Fallback>
                <p:oleObj name="CS ChemDraw Drawing" r:id="rId9" imgW="1007640" imgH="486360" progId="ChemDraw.Document.6.0">
                  <p:embed/>
                  <p:pic>
                    <p:nvPicPr>
                      <p:cNvPr id="196" name="Object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395" y="2200978"/>
                        <a:ext cx="2044030" cy="888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291"/>
          <p:cNvGrpSpPr>
            <a:grpSpLocks/>
          </p:cNvGrpSpPr>
          <p:nvPr/>
        </p:nvGrpSpPr>
        <p:grpSpPr bwMode="auto">
          <a:xfrm>
            <a:off x="4084423" y="3457611"/>
            <a:ext cx="2544763" cy="987425"/>
            <a:chOff x="1746" y="1187"/>
            <a:chExt cx="1163" cy="501"/>
          </a:xfrm>
        </p:grpSpPr>
        <p:pic>
          <p:nvPicPr>
            <p:cNvPr id="55" name="Picture 160" descr="prolin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1187"/>
              <a:ext cx="649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6" name="Object 283"/>
            <p:cNvGraphicFramePr>
              <a:graphicFrameLocks noChangeAspect="1"/>
            </p:cNvGraphicFramePr>
            <p:nvPr/>
          </p:nvGraphicFramePr>
          <p:xfrm>
            <a:off x="1746" y="1253"/>
            <a:ext cx="944" cy="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1" name="CS ChemDraw Drawing" r:id="rId12" imgW="1133280" imgH="521640" progId="ChemDraw.Document.6.0">
                    <p:embed/>
                  </p:oleObj>
                </mc:Choice>
                <mc:Fallback>
                  <p:oleObj name="CS ChemDraw Drawing" r:id="rId12" imgW="1133280" imgH="521640" progId="ChemDraw.Document.6.0">
                    <p:embed/>
                    <p:pic>
                      <p:nvPicPr>
                        <p:cNvPr id="199" name="Object 2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1253"/>
                          <a:ext cx="944" cy="4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397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43467"/>
              </p:ext>
            </p:extLst>
          </p:nvPr>
        </p:nvGraphicFramePr>
        <p:xfrm>
          <a:off x="1151886" y="1492121"/>
          <a:ext cx="9930582" cy="4646237"/>
        </p:xfrm>
        <a:graphic>
          <a:graphicData uri="http://schemas.openxmlformats.org/drawingml/2006/table">
            <a:tbl>
              <a:tblPr/>
              <a:tblGrid>
                <a:gridCol w="496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58553" marR="36596" marT="58553" marB="14638" anchor="ctr">
                    <a:lnL>
                      <a:noFill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Reactions catalyzed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Iron oxide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Ammonia from nitrogen and hydrogen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313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Chromiu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Nickel-Molybdenum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Zeolite (Porous Aluminum and Silica Oxide)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Petroleum Industry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Acid (HCl, H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SO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 HNO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Many organic reactions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344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Enzymes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 into sugars and s</a:t>
                      </a:r>
                      <a:r>
                        <a:rPr lang="en-US" sz="23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ugars to ethanol</a:t>
                      </a:r>
                      <a:endParaRPr lang="en-US" sz="2300" b="0" i="0" baseline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324" y="220874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Catalysts are widely used by industry and by nature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91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3142</Words>
  <Application>Microsoft Office PowerPoint</Application>
  <PresentationFormat>Widescreen</PresentationFormat>
  <Paragraphs>448</Paragraphs>
  <Slides>42</Slides>
  <Notes>23</Notes>
  <HiddenSlides>6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ＭＳ Ｐゴシック</vt:lpstr>
      <vt:lpstr>宋体</vt:lpstr>
      <vt:lpstr>Arial</vt:lpstr>
      <vt:lpstr>Arial</vt:lpstr>
      <vt:lpstr>Calibri</vt:lpstr>
      <vt:lpstr>Calibri Light</vt:lpstr>
      <vt:lpstr>Calibri Regular</vt:lpstr>
      <vt:lpstr>Cambria Math</vt:lpstr>
      <vt:lpstr>DengXian</vt:lpstr>
      <vt:lpstr>DengXian Light</vt:lpstr>
      <vt:lpstr>lato</vt:lpstr>
      <vt:lpstr>Linux Libertine</vt:lpstr>
      <vt:lpstr>Symbol</vt:lpstr>
      <vt:lpstr>Times New Roman</vt:lpstr>
      <vt:lpstr>Wingdings</vt:lpstr>
      <vt:lpstr>Office Theme</vt:lpstr>
      <vt:lpstr>CS ChemDraw Drawing</vt:lpstr>
      <vt:lpstr>Photo Editor Photo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Heterogeneous Catalytic Processes</vt:lpstr>
      <vt:lpstr>Designing a Green Catalyst</vt:lpstr>
      <vt:lpstr>Metal scarcity</vt:lpstr>
      <vt:lpstr>Use a lifecycle as a guide</vt:lpstr>
      <vt:lpstr>The Need to Develop More Sustainable Catalysts</vt:lpstr>
      <vt:lpstr>Current Trends in Catalyst Design</vt:lpstr>
      <vt:lpstr>Increased Surface Area</vt:lpstr>
      <vt:lpstr>Example: The Haber-Bosch Process</vt:lpstr>
      <vt:lpstr>Example: Cross coupling reaction</vt:lpstr>
      <vt:lpstr>Eliminate More Reactions: Minimizing functionalization-defunctionalization A Simple Dream</vt:lpstr>
      <vt:lpstr>PowerPoint Presentation</vt:lpstr>
      <vt:lpstr>PowerPoint Presentation</vt:lpstr>
      <vt:lpstr>PowerPoint Presentation</vt:lpstr>
      <vt:lpstr>Example: replacing palladium by iron in hydrogenation</vt:lpstr>
      <vt:lpstr>Automotive Emissions Control System</vt:lpstr>
      <vt:lpstr>Enzymatic Reactions</vt:lpstr>
      <vt:lpstr>Enzymatic Reactions</vt:lpstr>
      <vt:lpstr>Enzymatic Reactions</vt:lpstr>
      <vt:lpstr>Examples on Enzymatic Catalysis</vt:lpstr>
      <vt:lpstr>Case Study</vt:lpstr>
      <vt:lpstr>Enzymatic catalysis for energy</vt:lpstr>
      <vt:lpstr>Enzymatic catalysis for plastic degradation</vt:lpstr>
      <vt:lpstr>The Pros and Cons of Enzymatic Reactions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254</cp:revision>
  <dcterms:created xsi:type="dcterms:W3CDTF">2018-01-19T18:08:58Z</dcterms:created>
  <dcterms:modified xsi:type="dcterms:W3CDTF">2019-04-22T15:56:45Z</dcterms:modified>
</cp:coreProperties>
</file>