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33" r:id="rId2"/>
    <p:sldId id="334" r:id="rId3"/>
    <p:sldId id="257" r:id="rId4"/>
    <p:sldId id="339" r:id="rId5"/>
    <p:sldId id="341" r:id="rId6"/>
    <p:sldId id="486" r:id="rId7"/>
    <p:sldId id="262" r:id="rId8"/>
    <p:sldId id="259" r:id="rId9"/>
    <p:sldId id="327" r:id="rId10"/>
    <p:sldId id="328" r:id="rId11"/>
    <p:sldId id="258" r:id="rId12"/>
    <p:sldId id="265" r:id="rId13"/>
    <p:sldId id="266" r:id="rId14"/>
    <p:sldId id="483" r:id="rId15"/>
    <p:sldId id="330" r:id="rId16"/>
    <p:sldId id="331" r:id="rId17"/>
    <p:sldId id="413" r:id="rId18"/>
    <p:sldId id="283" r:id="rId19"/>
    <p:sldId id="264" r:id="rId20"/>
    <p:sldId id="275" r:id="rId21"/>
    <p:sldId id="342" r:id="rId22"/>
    <p:sldId id="263" r:id="rId23"/>
    <p:sldId id="484" r:id="rId24"/>
    <p:sldId id="343" r:id="rId25"/>
    <p:sldId id="345" r:id="rId26"/>
    <p:sldId id="485" r:id="rId27"/>
    <p:sldId id="346" r:id="rId28"/>
    <p:sldId id="352" r:id="rId29"/>
    <p:sldId id="353" r:id="rId30"/>
    <p:sldId id="357" r:id="rId31"/>
    <p:sldId id="358" r:id="rId32"/>
    <p:sldId id="359" r:id="rId33"/>
    <p:sldId id="362" r:id="rId34"/>
    <p:sldId id="363" r:id="rId35"/>
    <p:sldId id="365" r:id="rId36"/>
    <p:sldId id="366" r:id="rId37"/>
    <p:sldId id="367" r:id="rId38"/>
    <p:sldId id="369" r:id="rId39"/>
    <p:sldId id="370" r:id="rId40"/>
    <p:sldId id="374" r:id="rId41"/>
    <p:sldId id="375" r:id="rId42"/>
    <p:sldId id="376" r:id="rId43"/>
    <p:sldId id="335" r:id="rId44"/>
    <p:sldId id="336" r:id="rId45"/>
    <p:sldId id="384" r:id="rId46"/>
    <p:sldId id="385" r:id="rId47"/>
    <p:sldId id="386" r:id="rId48"/>
    <p:sldId id="388" r:id="rId49"/>
    <p:sldId id="355" r:id="rId50"/>
    <p:sldId id="396" r:id="rId51"/>
    <p:sldId id="397" r:id="rId52"/>
    <p:sldId id="398" r:id="rId53"/>
    <p:sldId id="399" r:id="rId54"/>
    <p:sldId id="400" r:id="rId55"/>
    <p:sldId id="401" r:id="rId56"/>
    <p:sldId id="402" r:id="rId57"/>
    <p:sldId id="437" r:id="rId58"/>
    <p:sldId id="487" r:id="rId59"/>
    <p:sldId id="438" r:id="rId60"/>
    <p:sldId id="410" r:id="rId61"/>
    <p:sldId id="411" r:id="rId62"/>
    <p:sldId id="414" r:id="rId63"/>
    <p:sldId id="415" r:id="rId64"/>
    <p:sldId id="418" r:id="rId65"/>
    <p:sldId id="419" r:id="rId66"/>
    <p:sldId id="421" r:id="rId67"/>
    <p:sldId id="422" r:id="rId68"/>
    <p:sldId id="426" r:id="rId69"/>
    <p:sldId id="427" r:id="rId70"/>
    <p:sldId id="428" r:id="rId71"/>
    <p:sldId id="432" r:id="rId72"/>
    <p:sldId id="433" r:id="rId73"/>
    <p:sldId id="435" r:id="rId74"/>
    <p:sldId id="33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339"/>
            <p14:sldId id="341"/>
            <p14:sldId id="486"/>
            <p14:sldId id="262"/>
            <p14:sldId id="259"/>
            <p14:sldId id="327"/>
            <p14:sldId id="328"/>
            <p14:sldId id="258"/>
            <p14:sldId id="265"/>
            <p14:sldId id="266"/>
            <p14:sldId id="483"/>
            <p14:sldId id="330"/>
            <p14:sldId id="331"/>
            <p14:sldId id="413"/>
            <p14:sldId id="283"/>
            <p14:sldId id="264"/>
            <p14:sldId id="275"/>
            <p14:sldId id="342"/>
            <p14:sldId id="263"/>
            <p14:sldId id="484"/>
            <p14:sldId id="343"/>
            <p14:sldId id="345"/>
            <p14:sldId id="485"/>
            <p14:sldId id="346"/>
            <p14:sldId id="352"/>
            <p14:sldId id="353"/>
            <p14:sldId id="357"/>
            <p14:sldId id="358"/>
            <p14:sldId id="359"/>
            <p14:sldId id="362"/>
            <p14:sldId id="363"/>
            <p14:sldId id="365"/>
            <p14:sldId id="366"/>
            <p14:sldId id="367"/>
            <p14:sldId id="369"/>
            <p14:sldId id="370"/>
            <p14:sldId id="374"/>
            <p14:sldId id="375"/>
            <p14:sldId id="376"/>
            <p14:sldId id="335"/>
            <p14:sldId id="336"/>
            <p14:sldId id="384"/>
            <p14:sldId id="385"/>
            <p14:sldId id="386"/>
            <p14:sldId id="388"/>
            <p14:sldId id="355"/>
            <p14:sldId id="396"/>
            <p14:sldId id="397"/>
            <p14:sldId id="398"/>
            <p14:sldId id="399"/>
            <p14:sldId id="400"/>
            <p14:sldId id="401"/>
            <p14:sldId id="402"/>
            <p14:sldId id="437"/>
            <p14:sldId id="487"/>
            <p14:sldId id="438"/>
            <p14:sldId id="410"/>
            <p14:sldId id="411"/>
            <p14:sldId id="414"/>
            <p14:sldId id="415"/>
            <p14:sldId id="418"/>
            <p14:sldId id="419"/>
            <p14:sldId id="421"/>
            <p14:sldId id="422"/>
            <p14:sldId id="426"/>
            <p14:sldId id="427"/>
            <p14:sldId id="428"/>
            <p14:sldId id="432"/>
            <p14:sldId id="433"/>
            <p14:sldId id="435"/>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6" autoAdjust="0"/>
    <p:restoredTop sz="87293" autoAdjust="0"/>
  </p:normalViewPr>
  <p:slideViewPr>
    <p:cSldViewPr snapToGrid="0" snapToObjects="1">
      <p:cViewPr varScale="1">
        <p:scale>
          <a:sx n="63" d="100"/>
          <a:sy n="63" d="100"/>
        </p:scale>
        <p:origin x="252"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4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400" b="0" dirty="0">
                <a:solidFill>
                  <a:schemeClr val="dk1"/>
                </a:solidFill>
                <a:latin typeface="+mn-lt"/>
                <a:ea typeface="+mn-ea"/>
                <a:cs typeface="+mn-cs"/>
              </a:rPr>
              <a:t>180 billion</a:t>
            </a:r>
            <a:r>
              <a:rPr lang="en-US" sz="2400" b="0" baseline="0" dirty="0">
                <a:solidFill>
                  <a:schemeClr val="dk1"/>
                </a:solidFill>
                <a:latin typeface="+mn-lt"/>
                <a:ea typeface="+mn-ea"/>
                <a:cs typeface="+mn-cs"/>
              </a:rPr>
              <a:t> metric tons/year </a:t>
            </a:r>
            <a:endParaRPr lang="en-US" sz="2400" b="0" dirty="0"/>
          </a:p>
        </c:rich>
      </c:tx>
      <c:layout>
        <c:manualLayout>
          <c:xMode val="edge"/>
          <c:yMode val="edge"/>
          <c:x val="3.9185088544058201E-2"/>
          <c:y val="3.6173355414406701E-2"/>
        </c:manualLayout>
      </c:layout>
      <c:overlay val="0"/>
      <c:spPr>
        <a:solidFill>
          <a:schemeClr val="lt1"/>
        </a:solidFill>
        <a:ln w="12700" cap="flat" cmpd="sng" algn="ctr">
          <a:no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custT="1"/>
      <dgm:spPr/>
      <dgm:t>
        <a:bodyPr/>
        <a:lstStyle/>
        <a:p>
          <a:r>
            <a:rPr lang="en-US" sz="1800" dirty="0"/>
            <a:t>Substrate</a:t>
          </a:r>
        </a:p>
      </dgm:t>
    </dgm:pt>
    <dgm:pt modelId="{0856D7EA-61CC-F046-A022-B11DAAC7E0D8}" type="parTrans" cxnId="{9022165B-C1B9-9E42-9233-84145E02B205}">
      <dgm:prSet/>
      <dgm:spPr/>
      <dgm:t>
        <a:bodyPr/>
        <a:lstStyle/>
        <a:p>
          <a:endParaRPr lang="en-US" sz="1800"/>
        </a:p>
      </dgm:t>
    </dgm:pt>
    <dgm:pt modelId="{CDC82865-6403-7E4A-8E26-71301F7B740F}" type="sibTrans" cxnId="{9022165B-C1B9-9E42-9233-84145E02B205}">
      <dgm:prSet custT="1"/>
      <dgm:spPr/>
      <dgm:t>
        <a:bodyPr/>
        <a:lstStyle/>
        <a:p>
          <a:endParaRPr lang="en-US" sz="1800"/>
        </a:p>
      </dgm:t>
    </dgm:pt>
    <dgm:pt modelId="{BBF55DD4-695D-AD4A-9D8D-16A27B5047E3}">
      <dgm:prSet phldrT="[Text]" custT="1"/>
      <dgm:spPr/>
      <dgm:t>
        <a:bodyPr/>
        <a:lstStyle/>
        <a:p>
          <a:r>
            <a:rPr lang="en-US" sz="1800" dirty="0"/>
            <a:t>Product</a:t>
          </a:r>
        </a:p>
      </dgm:t>
    </dgm:pt>
    <dgm:pt modelId="{D7FCE7BE-36CA-034D-BCB8-9AAB6FDC9A36}" type="parTrans" cxnId="{05736862-D237-1948-B82B-B408E9A5D304}">
      <dgm:prSet/>
      <dgm:spPr/>
      <dgm:t>
        <a:bodyPr/>
        <a:lstStyle/>
        <a:p>
          <a:endParaRPr lang="en-US" sz="1800"/>
        </a:p>
      </dgm:t>
    </dgm:pt>
    <dgm:pt modelId="{FC23F6A1-EF37-5E41-B85B-CB1044BA0FBB}" type="sibTrans" cxnId="{05736862-D237-1948-B82B-B408E9A5D304}">
      <dgm:prSet/>
      <dgm:spPr/>
      <dgm:t>
        <a:bodyPr/>
        <a:lstStyle/>
        <a:p>
          <a:endParaRPr lang="en-US" sz="1800"/>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pt>
    <dgm:pt modelId="{E8EA51FF-16E0-DD44-94C5-152C9D9C8AE0}" type="pres">
      <dgm:prSet presAssocID="{CDC82865-6403-7E4A-8E26-71301F7B740F}" presName="sibTrans" presStyleLbl="sibTrans2D1" presStyleIdx="0" presStyleCnt="1" custScaleX="149178"/>
      <dgm:spPr/>
    </dgm:pt>
    <dgm:pt modelId="{FC930698-C4A4-0C4C-B012-7CF8D90EB7D4}" type="pres">
      <dgm:prSet presAssocID="{CDC82865-6403-7E4A-8E26-71301F7B740F}" presName="connectorText" presStyleLbl="sibTrans2D1" presStyleIdx="0" presStyleCnt="1"/>
      <dgm:spPr/>
    </dgm:pt>
    <dgm:pt modelId="{A724A9D9-B184-EF45-BD99-D13E770A0F9F}" type="pres">
      <dgm:prSet presAssocID="{BBF55DD4-695D-AD4A-9D8D-16A27B5047E3}" presName="node" presStyleLbl="node1" presStyleIdx="1" presStyleCnt="2">
        <dgm:presLayoutVars>
          <dgm:bulletEnabled val="1"/>
        </dgm:presLayoutVars>
      </dgm:prSet>
      <dgm:spPr/>
    </dgm:pt>
  </dgm:ptLst>
  <dgm:cxnLst>
    <dgm:cxn modelId="{02A25237-A011-5443-A160-D911C7A9F155}" type="presOf" srcId="{CDC82865-6403-7E4A-8E26-71301F7B740F}" destId="{E8EA51FF-16E0-DD44-94C5-152C9D9C8AE0}" srcOrd="0"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05736862-D237-1948-B82B-B408E9A5D304}" srcId="{64BCB3E7-B263-A54B-B845-8726BAC5C66D}" destId="{BBF55DD4-695D-AD4A-9D8D-16A27B5047E3}" srcOrd="1" destOrd="0" parTransId="{D7FCE7BE-36CA-034D-BCB8-9AAB6FDC9A36}" sibTransId="{FC23F6A1-EF37-5E41-B85B-CB1044BA0FBB}"/>
    <dgm:cxn modelId="{7096C94F-696E-634C-BC73-B25B6F68CC38}" type="presOf" srcId="{64BCB3E7-B263-A54B-B845-8726BAC5C66D}" destId="{86301049-EA4C-1248-A521-EC0D111FB65A}" srcOrd="0" destOrd="0" presId="urn:microsoft.com/office/officeart/2005/8/layout/process1"/>
    <dgm:cxn modelId="{9BC2ED59-D5C5-A749-8AB8-AB933055DBD2}" type="presOf" srcId="{E98CCC1F-1C10-A64D-A93C-779E6F5405A6}" destId="{1F5C8EEA-CBB2-224E-8874-2115E1175457}" srcOrd="0" destOrd="0" presId="urn:microsoft.com/office/officeart/2005/8/layout/process1"/>
    <dgm:cxn modelId="{97BEF7BA-6443-D247-B91A-F6FE49195FC3}" type="presOf" srcId="{BBF55DD4-695D-AD4A-9D8D-16A27B5047E3}" destId="{A724A9D9-B184-EF45-BD99-D13E770A0F9F}" srcOrd="0" destOrd="0" presId="urn:microsoft.com/office/officeart/2005/8/layout/process1"/>
    <dgm:cxn modelId="{F3076AF5-28CB-8D4D-84DE-6C98E04F2576}" type="presOf" srcId="{CDC82865-6403-7E4A-8E26-71301F7B740F}" destId="{FC930698-C4A4-0C4C-B012-7CF8D90EB7D4}" srcOrd="1" destOrd="0" presId="urn:microsoft.com/office/officeart/2005/8/layout/process1"/>
    <dgm:cxn modelId="{1B860A3D-E5F1-8040-8DCE-CB72546AF2A6}" type="presParOf" srcId="{86301049-EA4C-1248-A521-EC0D111FB65A}" destId="{1F5C8EEA-CBB2-224E-8874-2115E1175457}" srcOrd="0" destOrd="0" presId="urn:microsoft.com/office/officeart/2005/8/layout/process1"/>
    <dgm:cxn modelId="{318FC4A7-C1FB-014B-A826-673BAC625CD5}" type="presParOf" srcId="{86301049-EA4C-1248-A521-EC0D111FB65A}" destId="{E8EA51FF-16E0-DD44-94C5-152C9D9C8AE0}" srcOrd="1" destOrd="0" presId="urn:microsoft.com/office/officeart/2005/8/layout/process1"/>
    <dgm:cxn modelId="{E8DA56C9-B4EC-8340-AA01-0454678E0A68}" type="presParOf" srcId="{E8EA51FF-16E0-DD44-94C5-152C9D9C8AE0}" destId="{FC930698-C4A4-0C4C-B012-7CF8D90EB7D4}" srcOrd="0" destOrd="0" presId="urn:microsoft.com/office/officeart/2005/8/layout/process1"/>
    <dgm:cxn modelId="{8A1FAE3B-16FB-FA4E-9C9F-920F2C96330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dirty="0"/>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r>
            <a:rPr lang="en-US" sz="1600" dirty="0"/>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r>
            <a:rPr lang="en-US" sz="1600" dirty="0"/>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r>
            <a:rPr lang="en-US" sz="1600" dirty="0"/>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r>
            <a:rPr lang="en-US" sz="1600" dirty="0"/>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r>
            <a:rPr lang="en-US" sz="1600" dirty="0"/>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dirty="0"/>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pt>
    <dgm:pt modelId="{27AF5AFF-0C2A-4D03-805B-C5372230BB7F}" type="pres">
      <dgm:prSet presAssocID="{26D7F1AC-D04F-2343-9486-3D6B498AE2B8}" presName="node" presStyleLbl="node1" presStyleIdx="0" presStyleCnt="7">
        <dgm:presLayoutVars>
          <dgm:bulletEnabled val="1"/>
        </dgm:presLayoutVars>
      </dgm:prSet>
      <dgm:spPr/>
    </dgm:pt>
    <dgm:pt modelId="{5A416B57-20BC-4D5B-8048-1145C3349C09}" type="pres">
      <dgm:prSet presAssocID="{E5EC3A85-62C7-6F44-8F06-B98AD4CB78EB}" presName="sibTrans" presStyleLbl="sibTrans2D1" presStyleIdx="0" presStyleCnt="6"/>
      <dgm:spPr/>
    </dgm:pt>
    <dgm:pt modelId="{EAF927AA-A91B-47E8-BA6C-01B980DFA788}" type="pres">
      <dgm:prSet presAssocID="{E5EC3A85-62C7-6F44-8F06-B98AD4CB78EB}" presName="connectorText" presStyleLbl="sibTrans2D1" presStyleIdx="0" presStyleCnt="6"/>
      <dgm:spPr/>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pt>
    <dgm:pt modelId="{99732C4B-9C8E-49EA-9EB0-B964B359B35A}" type="pres">
      <dgm:prSet presAssocID="{3CE90F2D-C36D-F449-868F-2FB7EFB7EF81}" presName="sibTrans" presStyleLbl="sibTrans2D1" presStyleIdx="1" presStyleCnt="6"/>
      <dgm:spPr/>
    </dgm:pt>
    <dgm:pt modelId="{88DE23DE-1DD8-4D0D-A23E-7D9BFA6AC17B}" type="pres">
      <dgm:prSet presAssocID="{3CE90F2D-C36D-F449-868F-2FB7EFB7EF81}" presName="connectorText" presStyleLbl="sibTrans2D1" presStyleIdx="1" presStyleCnt="6"/>
      <dgm:spPr/>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pt>
    <dgm:pt modelId="{FF7D3440-EFAC-4213-AD4B-E8DA71B003CE}" type="pres">
      <dgm:prSet presAssocID="{0F84829D-E617-3748-94DF-8C1EC5C358FF}" presName="sibTrans" presStyleLbl="sibTrans2D1" presStyleIdx="2" presStyleCnt="6"/>
      <dgm:spPr/>
    </dgm:pt>
    <dgm:pt modelId="{C745406B-7889-44C7-9E24-CED620C4A91C}" type="pres">
      <dgm:prSet presAssocID="{0F84829D-E617-3748-94DF-8C1EC5C358FF}" presName="connectorText" presStyleLbl="sibTrans2D1" presStyleIdx="2" presStyleCnt="6"/>
      <dgm:spPr/>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pt>
    <dgm:pt modelId="{A9956409-7229-468D-A15C-CB9ECE211615}" type="pres">
      <dgm:prSet presAssocID="{D24A668E-A92B-0840-A144-205ACC6B8CD1}" presName="sibTrans" presStyleLbl="sibTrans2D1" presStyleIdx="3" presStyleCnt="6"/>
      <dgm:spPr/>
    </dgm:pt>
    <dgm:pt modelId="{B26316D8-5820-4950-8543-0236619DF17D}" type="pres">
      <dgm:prSet presAssocID="{D24A668E-A92B-0840-A144-205ACC6B8CD1}" presName="connectorText" presStyleLbl="sibTrans2D1" presStyleIdx="3" presStyleCnt="6"/>
      <dgm:spPr/>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pt>
    <dgm:pt modelId="{FCB34E1D-A08C-47D6-832F-78CF0A7D4A0D}" type="pres">
      <dgm:prSet presAssocID="{E7596BF6-5950-1242-A0C3-53E37FF7F708}" presName="sibTrans" presStyleLbl="sibTrans2D1" presStyleIdx="4" presStyleCnt="6"/>
      <dgm:spPr/>
    </dgm:pt>
    <dgm:pt modelId="{5839990D-20D8-40B7-B5BC-A178142D461A}" type="pres">
      <dgm:prSet presAssocID="{E7596BF6-5950-1242-A0C3-53E37FF7F708}" presName="connectorText" presStyleLbl="sibTrans2D1" presStyleIdx="4" presStyleCnt="6"/>
      <dgm:spPr/>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pt>
    <dgm:pt modelId="{932B4A50-1B0A-4047-9B7F-17AC191484E2}" type="pres">
      <dgm:prSet presAssocID="{9EDDDAC8-E122-6843-ACCE-C6705DC4B999}" presName="sibTrans" presStyleLbl="sibTrans2D1" presStyleIdx="5" presStyleCnt="6"/>
      <dgm:spPr/>
    </dgm:pt>
    <dgm:pt modelId="{292752F6-997D-46E0-9174-52CA12B17B97}" type="pres">
      <dgm:prSet presAssocID="{9EDDDAC8-E122-6843-ACCE-C6705DC4B999}" presName="connectorText" presStyleLbl="sibTrans2D1" presStyleIdx="5" presStyleCnt="6"/>
      <dgm:spPr/>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pt>
  </dgm:ptLst>
  <dgm:cxnLst>
    <dgm:cxn modelId="{D7EB3D21-2149-5042-89DE-92F1DC096C5E}" type="presOf" srcId="{BDC89ABB-B3A9-A943-83EE-70763175F72B}" destId="{C7549D7E-154C-4F09-8542-63B7C1B4F187}" srcOrd="0" destOrd="0" presId="urn:microsoft.com/office/officeart/2005/8/layout/process5"/>
    <dgm:cxn modelId="{C1554227-92A3-D846-82D2-A46CA74A2850}" type="presOf" srcId="{E5EC3A85-62C7-6F44-8F06-B98AD4CB78EB}" destId="{5A416B57-20BC-4D5B-8048-1145C3349C09}" srcOrd="0" destOrd="0" presId="urn:microsoft.com/office/officeart/2005/8/layout/process5"/>
    <dgm:cxn modelId="{9DD46D29-3CCA-3C45-A579-EEAD770BB47B}" type="presOf" srcId="{9EDDDAC8-E122-6843-ACCE-C6705DC4B999}" destId="{292752F6-997D-46E0-9174-52CA12B17B97}" srcOrd="1" destOrd="0" presId="urn:microsoft.com/office/officeart/2005/8/layout/process5"/>
    <dgm:cxn modelId="{54D43D2D-E88C-B846-8394-998BB241B8E3}" type="presOf" srcId="{3CE90F2D-C36D-F449-868F-2FB7EFB7EF81}" destId="{99732C4B-9C8E-49EA-9EB0-B964B359B35A}" srcOrd="0" destOrd="0" presId="urn:microsoft.com/office/officeart/2005/8/layout/process5"/>
    <dgm:cxn modelId="{55020B60-4335-704D-92C4-B1C7DC699D52}" type="presOf" srcId="{0F84829D-E617-3748-94DF-8C1EC5C358FF}" destId="{C745406B-7889-44C7-9E24-CED620C4A91C}" srcOrd="1" destOrd="0" presId="urn:microsoft.com/office/officeart/2005/8/layout/process5"/>
    <dgm:cxn modelId="{B954FB64-E490-F44A-B783-F71FB6622BD4}" type="presOf" srcId="{CB908DAF-34EA-2C44-9D19-3FDD360B1BB3}" destId="{C4C3D057-3D21-4424-A299-750D6842D48B}" srcOrd="0" destOrd="0" presId="urn:microsoft.com/office/officeart/2005/8/layout/process5"/>
    <dgm:cxn modelId="{B2D39D68-2C11-984F-8FB2-34C4B48DCD33}" type="presOf" srcId="{60E1B8C8-EACC-5D41-BD6D-8D2901169C99}" destId="{70DB0DEB-08C2-43C8-B5ED-4856DF4589D8}" srcOrd="0" destOrd="0" presId="urn:microsoft.com/office/officeart/2005/8/layout/process5"/>
    <dgm:cxn modelId="{9654FF49-9085-F94C-BB98-D09EAEDBCA72}" srcId="{AF83C7A4-5874-EA4B-9624-386CC4CD914C}" destId="{91F3654C-2B5F-8445-B0EE-5710373BCCD8}" srcOrd="3" destOrd="0" parTransId="{6CE98746-E98A-9840-8B59-3F2B08149D4C}" sibTransId="{D24A668E-A92B-0840-A144-205ACC6B8CD1}"/>
    <dgm:cxn modelId="{4F282B4A-87D0-A543-956B-996D5BF6176B}" type="presOf" srcId="{9EDDDAC8-E122-6843-ACCE-C6705DC4B999}" destId="{932B4A50-1B0A-4047-9B7F-17AC191484E2}" srcOrd="0" destOrd="0" presId="urn:microsoft.com/office/officeart/2005/8/layout/process5"/>
    <dgm:cxn modelId="{8147184B-7655-4D4D-8500-4F50D53D8850}" type="presOf" srcId="{E7596BF6-5950-1242-A0C3-53E37FF7F708}" destId="{FCB34E1D-A08C-47D6-832F-78CF0A7D4A0D}" srcOrd="0" destOrd="0" presId="urn:microsoft.com/office/officeart/2005/8/layout/process5"/>
    <dgm:cxn modelId="{92D8B34B-F695-4D47-990D-C8E664A37599}" type="presOf" srcId="{26D7F1AC-D04F-2343-9486-3D6B498AE2B8}" destId="{27AF5AFF-0C2A-4D03-805B-C5372230BB7F}" srcOrd="0" destOrd="0" presId="urn:microsoft.com/office/officeart/2005/8/layout/process5"/>
    <dgm:cxn modelId="{9615C44C-121C-C146-9253-0959BFE08177}" type="presOf" srcId="{0F84829D-E617-3748-94DF-8C1EC5C358FF}" destId="{FF7D3440-EFAC-4213-AD4B-E8DA71B003CE}" srcOrd="0" destOrd="0" presId="urn:microsoft.com/office/officeart/2005/8/layout/process5"/>
    <dgm:cxn modelId="{9BEDE377-51A6-DA47-A87A-852B1ECD206A}" type="presOf" srcId="{CBAB665B-B7E9-414C-861C-719377EF5152}" destId="{694E744D-6458-4EAC-90E6-12128841C521}" srcOrd="0"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DCA0A18A-0FF4-EC42-90CD-9E8968ECEB34}" srcId="{AF83C7A4-5874-EA4B-9624-386CC4CD914C}" destId="{CB908DAF-34EA-2C44-9D19-3FDD360B1BB3}" srcOrd="6" destOrd="0" parTransId="{3D00F5B1-CC3E-2644-BD17-9EEA26F36038}" sibTransId="{0CD818FF-581C-6D46-B7AB-4E86A24C6FE2}"/>
    <dgm:cxn modelId="{234BEF92-5D09-8943-872E-EAA1F3F937D5}" type="presOf" srcId="{F3CE930A-6DA6-7149-B602-E4686BFA74B4}" destId="{83234F80-5167-4814-B5BC-FBD53D0BC2A0}" srcOrd="0" destOrd="0" presId="urn:microsoft.com/office/officeart/2005/8/layout/process5"/>
    <dgm:cxn modelId="{2A3AFB94-003A-7045-8ED8-754AE7410F48}" type="presOf" srcId="{D24A668E-A92B-0840-A144-205ACC6B8CD1}" destId="{B26316D8-5820-4950-8543-0236619DF17D}" srcOrd="1" destOrd="0" presId="urn:microsoft.com/office/officeart/2005/8/layout/process5"/>
    <dgm:cxn modelId="{8B71D59E-1C72-D245-8835-552632A8AB18}" type="presOf" srcId="{3CE90F2D-C36D-F449-868F-2FB7EFB7EF81}" destId="{88DE23DE-1DD8-4D0D-A23E-7D9BFA6AC17B}" srcOrd="1" destOrd="0" presId="urn:microsoft.com/office/officeart/2005/8/layout/process5"/>
    <dgm:cxn modelId="{254D31A0-6504-364F-A7A1-EAD6D8E924B3}" srcId="{AF83C7A4-5874-EA4B-9624-386CC4CD914C}" destId="{BDC89ABB-B3A9-A943-83EE-70763175F72B}" srcOrd="1" destOrd="0" parTransId="{A2C28509-F450-1D4A-90D2-A4B040FF17CF}" sibTransId="{3CE90F2D-C36D-F449-868F-2FB7EFB7EF81}"/>
    <dgm:cxn modelId="{116EB4AF-9008-7F43-ABAC-10FB49E33D77}" srcId="{AF83C7A4-5874-EA4B-9624-386CC4CD914C}" destId="{CBAB665B-B7E9-414C-861C-719377EF5152}" srcOrd="2" destOrd="0" parTransId="{99CBEA17-6A14-364F-89A8-D080B85B6DD2}" sibTransId="{0F84829D-E617-3748-94DF-8C1EC5C358FF}"/>
    <dgm:cxn modelId="{A59110C2-7078-8044-8762-0A5AA4D1F6DA}" srcId="{AF83C7A4-5874-EA4B-9624-386CC4CD914C}" destId="{F3CE930A-6DA6-7149-B602-E4686BFA74B4}" srcOrd="5" destOrd="0" parTransId="{0F32E3F2-C805-944C-AC7F-6BFEEB20D243}" sibTransId="{9EDDDAC8-E122-6843-ACCE-C6705DC4B999}"/>
    <dgm:cxn modelId="{296D20CB-A2C4-A34C-90E7-ACAC183AD882}" type="presOf" srcId="{E7596BF6-5950-1242-A0C3-53E37FF7F708}" destId="{5839990D-20D8-40B7-B5BC-A178142D461A}" srcOrd="1" destOrd="0" presId="urn:microsoft.com/office/officeart/2005/8/layout/process5"/>
    <dgm:cxn modelId="{4C9E7BCB-AD6F-0B45-A5CC-2A55B7A210D2}" type="presOf" srcId="{91F3654C-2B5F-8445-B0EE-5710373BCCD8}" destId="{22A48457-424D-48DF-A35D-BE31952E6679}" srcOrd="0" destOrd="0" presId="urn:microsoft.com/office/officeart/2005/8/layout/process5"/>
    <dgm:cxn modelId="{7B9390CF-DABD-E242-B4F2-2B172A6F2AF4}" type="presOf" srcId="{E5EC3A85-62C7-6F44-8F06-B98AD4CB78EB}" destId="{EAF927AA-A91B-47E8-BA6C-01B980DFA788}" srcOrd="1"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67678FF0-D525-A14E-8442-280BB54AAF1C}" type="presOf" srcId="{AF83C7A4-5874-EA4B-9624-386CC4CD914C}" destId="{41E291ED-C4C3-4B6C-BA13-473D49D1FA06}" srcOrd="0" destOrd="0" presId="urn:microsoft.com/office/officeart/2005/8/layout/process5"/>
    <dgm:cxn modelId="{498CBAF2-4A7C-9446-9ED9-4D299DF25806}" type="presOf" srcId="{D24A668E-A92B-0840-A144-205ACC6B8CD1}" destId="{A9956409-7229-468D-A15C-CB9ECE211615}" srcOrd="0" destOrd="0" presId="urn:microsoft.com/office/officeart/2005/8/layout/process5"/>
    <dgm:cxn modelId="{CFFCDAAD-26D6-4A47-AF23-E08BD57B99FF}" type="presParOf" srcId="{41E291ED-C4C3-4B6C-BA13-473D49D1FA06}" destId="{27AF5AFF-0C2A-4D03-805B-C5372230BB7F}" srcOrd="0" destOrd="0" presId="urn:microsoft.com/office/officeart/2005/8/layout/process5"/>
    <dgm:cxn modelId="{7577585F-AB59-6946-B869-53D5EEE19AC3}" type="presParOf" srcId="{41E291ED-C4C3-4B6C-BA13-473D49D1FA06}" destId="{5A416B57-20BC-4D5B-8048-1145C3349C09}" srcOrd="1" destOrd="0" presId="urn:microsoft.com/office/officeart/2005/8/layout/process5"/>
    <dgm:cxn modelId="{E6FC74DF-E0B0-6E47-A8FB-980861C4695E}" type="presParOf" srcId="{5A416B57-20BC-4D5B-8048-1145C3349C09}" destId="{EAF927AA-A91B-47E8-BA6C-01B980DFA788}" srcOrd="0" destOrd="0" presId="urn:microsoft.com/office/officeart/2005/8/layout/process5"/>
    <dgm:cxn modelId="{7B98343C-B6F8-1845-A473-3CE277BDC373}" type="presParOf" srcId="{41E291ED-C4C3-4B6C-BA13-473D49D1FA06}" destId="{C7549D7E-154C-4F09-8542-63B7C1B4F187}" srcOrd="2" destOrd="0" presId="urn:microsoft.com/office/officeart/2005/8/layout/process5"/>
    <dgm:cxn modelId="{975CD4FD-829B-E54D-AA12-DAD88BC1232F}" type="presParOf" srcId="{41E291ED-C4C3-4B6C-BA13-473D49D1FA06}" destId="{99732C4B-9C8E-49EA-9EB0-B964B359B35A}" srcOrd="3" destOrd="0" presId="urn:microsoft.com/office/officeart/2005/8/layout/process5"/>
    <dgm:cxn modelId="{C9CCC1A3-007F-A649-B050-B4A68D15883C}" type="presParOf" srcId="{99732C4B-9C8E-49EA-9EB0-B964B359B35A}" destId="{88DE23DE-1DD8-4D0D-A23E-7D9BFA6AC17B}" srcOrd="0" destOrd="0" presId="urn:microsoft.com/office/officeart/2005/8/layout/process5"/>
    <dgm:cxn modelId="{D9635CDC-D10D-9C43-83AF-47BA65F87E6A}" type="presParOf" srcId="{41E291ED-C4C3-4B6C-BA13-473D49D1FA06}" destId="{694E744D-6458-4EAC-90E6-12128841C521}" srcOrd="4" destOrd="0" presId="urn:microsoft.com/office/officeart/2005/8/layout/process5"/>
    <dgm:cxn modelId="{7E58906A-75E4-1E43-8DB7-048588B52FA9}" type="presParOf" srcId="{41E291ED-C4C3-4B6C-BA13-473D49D1FA06}" destId="{FF7D3440-EFAC-4213-AD4B-E8DA71B003CE}" srcOrd="5" destOrd="0" presId="urn:microsoft.com/office/officeart/2005/8/layout/process5"/>
    <dgm:cxn modelId="{5BAB974E-93A1-D04A-8D42-20358C5B17DD}" type="presParOf" srcId="{FF7D3440-EFAC-4213-AD4B-E8DA71B003CE}" destId="{C745406B-7889-44C7-9E24-CED620C4A91C}" srcOrd="0" destOrd="0" presId="urn:microsoft.com/office/officeart/2005/8/layout/process5"/>
    <dgm:cxn modelId="{8B559BF4-CA64-2649-A79D-0D81E3710A35}" type="presParOf" srcId="{41E291ED-C4C3-4B6C-BA13-473D49D1FA06}" destId="{22A48457-424D-48DF-A35D-BE31952E6679}" srcOrd="6" destOrd="0" presId="urn:microsoft.com/office/officeart/2005/8/layout/process5"/>
    <dgm:cxn modelId="{62302ED6-6E3C-1D45-A51F-64547FDFD8B6}" type="presParOf" srcId="{41E291ED-C4C3-4B6C-BA13-473D49D1FA06}" destId="{A9956409-7229-468D-A15C-CB9ECE211615}" srcOrd="7" destOrd="0" presId="urn:microsoft.com/office/officeart/2005/8/layout/process5"/>
    <dgm:cxn modelId="{493674DE-E79B-CB44-9B65-8B34F4E90959}" type="presParOf" srcId="{A9956409-7229-468D-A15C-CB9ECE211615}" destId="{B26316D8-5820-4950-8543-0236619DF17D}" srcOrd="0" destOrd="0" presId="urn:microsoft.com/office/officeart/2005/8/layout/process5"/>
    <dgm:cxn modelId="{44C714E2-E2A3-9945-A0B9-54DD0218621F}" type="presParOf" srcId="{41E291ED-C4C3-4B6C-BA13-473D49D1FA06}" destId="{70DB0DEB-08C2-43C8-B5ED-4856DF4589D8}" srcOrd="8" destOrd="0" presId="urn:microsoft.com/office/officeart/2005/8/layout/process5"/>
    <dgm:cxn modelId="{41A53DDB-4930-124F-A0E9-476F093458C4}" type="presParOf" srcId="{41E291ED-C4C3-4B6C-BA13-473D49D1FA06}" destId="{FCB34E1D-A08C-47D6-832F-78CF0A7D4A0D}" srcOrd="9" destOrd="0" presId="urn:microsoft.com/office/officeart/2005/8/layout/process5"/>
    <dgm:cxn modelId="{58E2769B-CAED-D546-98DD-CEEC87877E87}" type="presParOf" srcId="{FCB34E1D-A08C-47D6-832F-78CF0A7D4A0D}" destId="{5839990D-20D8-40B7-B5BC-A178142D461A}" srcOrd="0" destOrd="0" presId="urn:microsoft.com/office/officeart/2005/8/layout/process5"/>
    <dgm:cxn modelId="{449159DA-FE86-D344-B4C1-ABBA687E12AF}" type="presParOf" srcId="{41E291ED-C4C3-4B6C-BA13-473D49D1FA06}" destId="{83234F80-5167-4814-B5BC-FBD53D0BC2A0}" srcOrd="10" destOrd="0" presId="urn:microsoft.com/office/officeart/2005/8/layout/process5"/>
    <dgm:cxn modelId="{286A2C50-0A19-F74E-ADEF-F752E0196EE9}" type="presParOf" srcId="{41E291ED-C4C3-4B6C-BA13-473D49D1FA06}" destId="{932B4A50-1B0A-4047-9B7F-17AC191484E2}" srcOrd="11" destOrd="0" presId="urn:microsoft.com/office/officeart/2005/8/layout/process5"/>
    <dgm:cxn modelId="{6BF18068-CD94-9643-8BD7-FE4B7B7F3392}" type="presParOf" srcId="{932B4A50-1B0A-4047-9B7F-17AC191484E2}" destId="{292752F6-997D-46E0-9174-52CA12B17B97}" srcOrd="0" destOrd="0" presId="urn:microsoft.com/office/officeart/2005/8/layout/process5"/>
    <dgm:cxn modelId="{CB440A78-6E5E-2041-AB8C-DC64D5B422DE}"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787"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Substrate</a:t>
          </a:r>
        </a:p>
      </dsp:txBody>
      <dsp:txXfrm>
        <a:off x="23698" y="22911"/>
        <a:ext cx="1633984" cy="736434"/>
      </dsp:txXfrm>
    </dsp:sp>
    <dsp:sp modelId="{E8EA51FF-16E0-DD44-94C5-152C9D9C8AE0}">
      <dsp:nvSpPr>
        <dsp:cNvPr id="0" name=""/>
        <dsp:cNvSpPr/>
      </dsp:nvSpPr>
      <dsp:spPr>
        <a:xfrm>
          <a:off x="1761008" y="182831"/>
          <a:ext cx="531251" cy="416592"/>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61008" y="266149"/>
        <a:ext cx="406273" cy="249956"/>
      </dsp:txXfrm>
    </dsp:sp>
    <dsp:sp modelId="{A724A9D9-B184-EF45-BD99-D13E770A0F9F}">
      <dsp:nvSpPr>
        <dsp:cNvPr id="0" name=""/>
        <dsp:cNvSpPr/>
      </dsp:nvSpPr>
      <dsp:spPr>
        <a:xfrm>
          <a:off x="2352516"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a:t>
          </a:r>
        </a:p>
      </dsp:txBody>
      <dsp:txXfrm>
        <a:off x="2375427" y="22911"/>
        <a:ext cx="1633984" cy="7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363" y="68295"/>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Substrate</a:t>
          </a:r>
        </a:p>
      </dsp:txBody>
      <dsp:txXfrm>
        <a:off x="29203" y="94135"/>
        <a:ext cx="1418713" cy="830556"/>
      </dsp:txXfrm>
    </dsp:sp>
    <dsp:sp modelId="{5A416B57-20BC-4D5B-8048-1145C3349C09}">
      <dsp:nvSpPr>
        <dsp:cNvPr id="0" name=""/>
        <dsp:cNvSpPr/>
      </dsp:nvSpPr>
      <dsp:spPr>
        <a:xfrm rot="3796765">
          <a:off x="927257" y="1076185"/>
          <a:ext cx="37679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981663" y="1075957"/>
        <a:ext cx="218795" cy="267399"/>
      </dsp:txXfrm>
    </dsp:sp>
    <dsp:sp modelId="{C7549D7E-154C-4F09-8542-63B7C1B4F187}">
      <dsp:nvSpPr>
        <dsp:cNvPr id="0" name=""/>
        <dsp:cNvSpPr/>
      </dsp:nvSpPr>
      <dsp:spPr>
        <a:xfrm>
          <a:off x="767144"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A</a:t>
          </a:r>
        </a:p>
      </dsp:txBody>
      <dsp:txXfrm>
        <a:off x="792984" y="1611387"/>
        <a:ext cx="1418713" cy="830556"/>
      </dsp:txXfrm>
    </dsp:sp>
    <dsp:sp modelId="{99732C4B-9C8E-49EA-9EB0-B964B359B35A}">
      <dsp:nvSpPr>
        <dsp:cNvPr id="0" name=""/>
        <dsp:cNvSpPr/>
      </dsp:nvSpPr>
      <dsp:spPr>
        <a:xfrm rot="18520635">
          <a:off x="1886658" y="1093071"/>
          <a:ext cx="43414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960148" y="1155730"/>
        <a:ext cx="218795" cy="324743"/>
      </dsp:txXfrm>
    </dsp:sp>
    <dsp:sp modelId="{694E744D-6458-4EAC-90E6-12128841C521}">
      <dsp:nvSpPr>
        <dsp:cNvPr id="0" name=""/>
        <dsp:cNvSpPr/>
      </dsp:nvSpPr>
      <dsp:spPr>
        <a:xfrm>
          <a:off x="1985277" y="6383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B</a:t>
          </a:r>
        </a:p>
      </dsp:txBody>
      <dsp:txXfrm>
        <a:off x="2011117" y="89671"/>
        <a:ext cx="1418713" cy="830556"/>
      </dsp:txXfrm>
    </dsp:sp>
    <dsp:sp modelId="{FF7D3440-EFAC-4213-AD4B-E8DA71B003CE}">
      <dsp:nvSpPr>
        <dsp:cNvPr id="0" name=""/>
        <dsp:cNvSpPr/>
      </dsp:nvSpPr>
      <dsp:spPr>
        <a:xfrm rot="3661593">
          <a:off x="2942747" y="1073886"/>
          <a:ext cx="387411"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000558" y="1069355"/>
        <a:ext cx="218795" cy="278014"/>
      </dsp:txXfrm>
    </dsp:sp>
    <dsp:sp modelId="{22A48457-424D-48DF-A35D-BE31952E6679}">
      <dsp:nvSpPr>
        <dsp:cNvPr id="0" name=""/>
        <dsp:cNvSpPr/>
      </dsp:nvSpPr>
      <dsp:spPr>
        <a:xfrm>
          <a:off x="2827857"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C</a:t>
          </a:r>
        </a:p>
      </dsp:txBody>
      <dsp:txXfrm>
        <a:off x="2853697" y="1611387"/>
        <a:ext cx="1418713" cy="830556"/>
      </dsp:txXfrm>
    </dsp:sp>
    <dsp:sp modelId="{A9956409-7229-468D-A15C-CB9ECE211615}">
      <dsp:nvSpPr>
        <dsp:cNvPr id="0" name=""/>
        <dsp:cNvSpPr/>
      </dsp:nvSpPr>
      <dsp:spPr>
        <a:xfrm rot="18272330">
          <a:off x="3874453" y="1091426"/>
          <a:ext cx="41362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3940856" y="1166697"/>
        <a:ext cx="218795" cy="304229"/>
      </dsp:txXfrm>
    </dsp:sp>
    <dsp:sp modelId="{70DB0DEB-08C2-43C8-B5ED-4856DF4589D8}">
      <dsp:nvSpPr>
        <dsp:cNvPr id="0" name=""/>
        <dsp:cNvSpPr/>
      </dsp:nvSpPr>
      <dsp:spPr>
        <a:xfrm>
          <a:off x="3877556" y="60440"/>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D</a:t>
          </a:r>
        </a:p>
      </dsp:txBody>
      <dsp:txXfrm>
        <a:off x="3903396" y="86280"/>
        <a:ext cx="1418713" cy="830556"/>
      </dsp:txXfrm>
    </dsp:sp>
    <dsp:sp modelId="{FCB34E1D-A08C-47D6-832F-78CF0A7D4A0D}">
      <dsp:nvSpPr>
        <dsp:cNvPr id="0" name=""/>
        <dsp:cNvSpPr/>
      </dsp:nvSpPr>
      <dsp:spPr>
        <a:xfrm rot="3634870">
          <a:off x="4841413" y="1077329"/>
          <a:ext cx="39767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903983" y="1067876"/>
        <a:ext cx="218795" cy="288273"/>
      </dsp:txXfrm>
    </dsp:sp>
    <dsp:sp modelId="{83234F80-5167-4814-B5BC-FBD53D0BC2A0}">
      <dsp:nvSpPr>
        <dsp:cNvPr id="0" name=""/>
        <dsp:cNvSpPr/>
      </dsp:nvSpPr>
      <dsp:spPr>
        <a:xfrm>
          <a:off x="4743603" y="1596246"/>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E</a:t>
          </a:r>
        </a:p>
      </dsp:txBody>
      <dsp:txXfrm>
        <a:off x="4769443" y="1622086"/>
        <a:ext cx="1418713" cy="830556"/>
      </dsp:txXfrm>
    </dsp:sp>
    <dsp:sp modelId="{932B4A50-1B0A-4047-9B7F-17AC191484E2}">
      <dsp:nvSpPr>
        <dsp:cNvPr id="0" name=""/>
        <dsp:cNvSpPr/>
      </dsp:nvSpPr>
      <dsp:spPr>
        <a:xfrm rot="18377640">
          <a:off x="5820543" y="1099221"/>
          <a:ext cx="426673"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5892104" y="1166998"/>
        <a:ext cx="218795" cy="317276"/>
      </dsp:txXfrm>
    </dsp:sp>
    <dsp:sp modelId="{C4C3D057-3D21-4424-A299-750D6842D48B}">
      <dsp:nvSpPr>
        <dsp:cNvPr id="0" name=""/>
        <dsp:cNvSpPr/>
      </dsp:nvSpPr>
      <dsp:spPr>
        <a:xfrm>
          <a:off x="5868058" y="6515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Product</a:t>
          </a:r>
        </a:p>
      </dsp:txBody>
      <dsp:txXfrm>
        <a:off x="5893898" y="90991"/>
        <a:ext cx="1418713" cy="830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png"/><Relationship Id="rId4"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cripps.edu/barbas/pdf/Barbas90JAC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12</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1791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131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14</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36921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19</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20</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39168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22</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08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23</a:t>
            </a:fld>
            <a:endParaRPr lang="en-US"/>
          </a:p>
        </p:txBody>
      </p:sp>
    </p:spTree>
    <p:extLst>
      <p:ext uri="{BB962C8B-B14F-4D97-AF65-F5344CB8AC3E}">
        <p14:creationId xmlns:p14="http://schemas.microsoft.com/office/powerpoint/2010/main" val="123992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84479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267123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altLang="x-none" dirty="0">
                <a:latin typeface="Times New Roman" charset="0"/>
                <a:ea typeface="ＭＳ Ｐゴシック" charset="-128"/>
              </a:rPr>
              <a:t>Both ROS start with same raw material – Methyl propyl Benzene. Original route - chemicals like Hydroxylamine, Sodium Ethoxide, </a:t>
            </a:r>
            <a:r>
              <a:rPr lang="en-IN" altLang="x-none" dirty="0" err="1">
                <a:latin typeface="Times New Roman" charset="0"/>
                <a:ea typeface="ＭＳ Ｐゴシック" charset="-128"/>
              </a:rPr>
              <a:t>Ethylchloro</a:t>
            </a:r>
            <a:r>
              <a:rPr lang="en-IN" altLang="x-none" dirty="0">
                <a:latin typeface="Times New Roman" charset="0"/>
                <a:ea typeface="ＭＳ Ｐゴシック" charset="-128"/>
              </a:rPr>
              <a:t> acetate, AlCl3 used, you don’t see in the final product.</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53186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136903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34</a:t>
            </a:fld>
            <a:endParaRPr lang="en-US"/>
          </a:p>
        </p:txBody>
      </p:sp>
    </p:spTree>
    <p:extLst>
      <p:ext uri="{BB962C8B-B14F-4D97-AF65-F5344CB8AC3E}">
        <p14:creationId xmlns:p14="http://schemas.microsoft.com/office/powerpoint/2010/main" val="411561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251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ma14="http://schemas.microsoft.com/office/mac/drawingml/2011/main" xmlns=""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374631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Deoxyribose-5-phosphate Aldolase as a Synthetic Catalyst'</a:t>
            </a:r>
            <a:endParaRPr lang="en-US" b="1" dirty="0"/>
          </a:p>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47</a:t>
            </a:fld>
            <a:endParaRPr lang="en-US"/>
          </a:p>
        </p:txBody>
      </p:sp>
    </p:spTree>
    <p:extLst>
      <p:ext uri="{BB962C8B-B14F-4D97-AF65-F5344CB8AC3E}">
        <p14:creationId xmlns:p14="http://schemas.microsoft.com/office/powerpoint/2010/main" val="975938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53</a:t>
            </a:fld>
            <a:endParaRPr lang="en-US"/>
          </a:p>
        </p:txBody>
      </p:sp>
    </p:spTree>
    <p:extLst>
      <p:ext uri="{BB962C8B-B14F-4D97-AF65-F5344CB8AC3E}">
        <p14:creationId xmlns:p14="http://schemas.microsoft.com/office/powerpoint/2010/main" val="1076881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42973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56</a:t>
            </a:fld>
            <a:endParaRPr lang="en-US"/>
          </a:p>
        </p:txBody>
      </p:sp>
    </p:spTree>
    <p:extLst>
      <p:ext uri="{BB962C8B-B14F-4D97-AF65-F5344CB8AC3E}">
        <p14:creationId xmlns:p14="http://schemas.microsoft.com/office/powerpoint/2010/main" val="1309936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57</a:t>
            </a:fld>
            <a:endParaRPr lang="en-US"/>
          </a:p>
        </p:txBody>
      </p:sp>
    </p:spTree>
    <p:extLst>
      <p:ext uri="{BB962C8B-B14F-4D97-AF65-F5344CB8AC3E}">
        <p14:creationId xmlns:p14="http://schemas.microsoft.com/office/powerpoint/2010/main" val="1901101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902646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60</a:t>
            </a:fld>
            <a:endParaRPr lang="en-US"/>
          </a:p>
        </p:txBody>
      </p:sp>
    </p:spTree>
    <p:extLst>
      <p:ext uri="{BB962C8B-B14F-4D97-AF65-F5344CB8AC3E}">
        <p14:creationId xmlns:p14="http://schemas.microsoft.com/office/powerpoint/2010/main" val="367833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4</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831578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509366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60136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68</a:t>
            </a:fld>
            <a:endParaRPr lang="en-US"/>
          </a:p>
        </p:txBody>
      </p:sp>
    </p:spTree>
    <p:extLst>
      <p:ext uri="{BB962C8B-B14F-4D97-AF65-F5344CB8AC3E}">
        <p14:creationId xmlns:p14="http://schemas.microsoft.com/office/powerpoint/2010/main" val="451143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70</a:t>
            </a:fld>
            <a:endParaRPr lang="en-US"/>
          </a:p>
        </p:txBody>
      </p:sp>
    </p:spTree>
    <p:extLst>
      <p:ext uri="{BB962C8B-B14F-4D97-AF65-F5344CB8AC3E}">
        <p14:creationId xmlns:p14="http://schemas.microsoft.com/office/powerpoint/2010/main" val="29414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5</a:t>
            </a:fld>
            <a:endParaRPr lang="en-US"/>
          </a:p>
        </p:txBody>
      </p:sp>
    </p:spTree>
    <p:extLst>
      <p:ext uri="{BB962C8B-B14F-4D97-AF65-F5344CB8AC3E}">
        <p14:creationId xmlns:p14="http://schemas.microsoft.com/office/powerpoint/2010/main" val="126233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9294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stream,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7512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EA959-EF5E-164F-85A8-FE352E623818}" type="slidenum">
              <a:rPr lang="en-US" sz="1200">
                <a:solidFill>
                  <a:srgbClr val="000000"/>
                </a:solidFill>
                <a:latin typeface="Calibri" charset="0"/>
              </a:rPr>
              <a:pPr eaLnBrk="1" hangingPunct="1"/>
              <a:t>9</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06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40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A62DE-CFA3-CF4B-8DFE-50F3C8767939}" type="slidenum">
              <a:rPr lang="en-US" sz="1200">
                <a:solidFill>
                  <a:prstClr val="black"/>
                </a:solidFill>
                <a:latin typeface="Calibri" charset="0"/>
              </a:rPr>
              <a:pPr eaLnBrk="1" hangingPunct="1"/>
              <a:t>10</a:t>
            </a:fld>
            <a:endParaRPr lang="en-US" sz="1200">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0900"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79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11</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395288" y="693738"/>
            <a:ext cx="607060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946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E9D9CF-F6DA-4BF1-AE00-3B5E3A7840CC}" type="datetime1">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E3D55-93F9-43C4-ACFB-89251D4C8820}" type="datetime1">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9EC09-926E-411A-BA3A-F3382B395692}" type="datetime1">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27EEB61B-0767-42C0-875F-1A667A54BA68}" type="datetime1">
              <a:rPr lang="en-US" smtClean="0"/>
              <a:t>1/7/2019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2463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C950C179-52D3-4163-B246-154458F0C2D9}" type="datetime1">
              <a:rPr lang="en-US" smtClean="0"/>
              <a:t>1/7/2019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0496880C-2551-4BEA-AF43-43CF447A2008}" type="datetime1">
              <a:rPr lang="en-US" smtClean="0"/>
              <a:t>1/7/2019</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04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B7270-27BB-4693-ADA0-518695A0E286}" type="datetime1">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D3FF1-AAB0-4542-B5A3-0F5A900165EE}" type="datetime1">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0024D-D7CE-47D8-86D4-3F76B10BCE6B}" type="datetime1">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1AC266-7F94-4099-B11F-57A58251E696}" type="datetime1">
              <a:rPr lang="en-US" smtClean="0"/>
              <a:t>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2DD8C-D2A8-4B87-9C85-CD5A53EFBB5F}" type="datetime1">
              <a:rPr lang="en-US" smtClean="0"/>
              <a:t>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53815-2B9D-4A6F-8E8B-9C36FE088360}" type="datetime1">
              <a:rPr lang="en-US" smtClean="0"/>
              <a:t>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62AB6-C761-49F8-B0B0-40331FBA9B90}" type="datetime1">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74553-B635-4971-892C-B0B629D72E95}" type="datetime1">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EE97-230C-4792-A0A4-5F9B7285ADAC}" type="datetime1">
              <a:rPr lang="en-US" smtClean="0"/>
              <a:t>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6" r:id="rId15"/>
    <p:sldLayoutId id="2147483667"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33.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54.emf"/><Relationship Id="rId4" Type="http://schemas.openxmlformats.org/officeDocument/2006/relationships/image" Target="../media/image53.emf"/></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3.bin"/><Relationship Id="rId7"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5.xml"/><Relationship Id="rId7" Type="http://schemas.openxmlformats.org/officeDocument/2006/relationships/image" Target="../media/image64.emf"/><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3.e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notesSlide" Target="../notesSlides/notesSlide27.xml"/><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71.emf"/><Relationship Id="rId5" Type="http://schemas.openxmlformats.org/officeDocument/2006/relationships/image" Target="../media/image73.png"/><Relationship Id="rId10" Type="http://schemas.openxmlformats.org/officeDocument/2006/relationships/oleObject" Target="../embeddings/oleObject8.bin"/><Relationship Id="rId4" Type="http://schemas.openxmlformats.org/officeDocument/2006/relationships/image" Target="../media/image65.png"/><Relationship Id="rId9" Type="http://schemas.openxmlformats.org/officeDocument/2006/relationships/image" Target="../media/image70.emf"/><Relationship Id="rId14" Type="http://schemas.openxmlformats.org/officeDocument/2006/relationships/image" Target="../media/image72.emf"/></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65.png"/><Relationship Id="rId5" Type="http://schemas.openxmlformats.org/officeDocument/2006/relationships/image" Target="../media/image75.emf"/><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gif"/></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Green Chemistry, principles and metrics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00F40BEC-E640-404B-AE4A-81DEAF3134F0}"/>
              </a:ext>
            </a:extLst>
          </p:cNvPr>
          <p:cNvSpPr txBox="1">
            <a:spLocks noChangeArrowheads="1"/>
          </p:cNvSpPr>
          <p:nvPr/>
        </p:nvSpPr>
        <p:spPr>
          <a:xfrm>
            <a:off x="1425615" y="1490523"/>
            <a:ext cx="4753405" cy="475514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defRPr/>
            </a:pPr>
            <a:r>
              <a:rPr lang="en-US" sz="2400" dirty="0">
                <a:ea typeface="ＭＳ Ｐゴシック" charset="0"/>
                <a:cs typeface="Calibri" charset="0"/>
              </a:rPr>
              <a:t>Solubility</a:t>
            </a:r>
          </a:p>
          <a:p>
            <a:pPr>
              <a:lnSpc>
                <a:spcPct val="114000"/>
              </a:lnSpc>
              <a:defRPr/>
            </a:pPr>
            <a:r>
              <a:rPr lang="en-US" sz="2400" dirty="0">
                <a:ea typeface="ＭＳ Ｐゴシック" charset="0"/>
                <a:cs typeface="Calibri" charset="0"/>
              </a:rPr>
              <a:t>Melting Point</a:t>
            </a:r>
          </a:p>
          <a:p>
            <a:pPr>
              <a:lnSpc>
                <a:spcPct val="114000"/>
              </a:lnSpc>
              <a:defRPr/>
            </a:pPr>
            <a:r>
              <a:rPr lang="en-US" sz="2400" dirty="0">
                <a:ea typeface="ＭＳ Ｐゴシック" charset="0"/>
                <a:cs typeface="Calibri" charset="0"/>
              </a:rPr>
              <a:t>Glass transition temperature</a:t>
            </a:r>
          </a:p>
          <a:p>
            <a:pPr>
              <a:lnSpc>
                <a:spcPct val="114000"/>
              </a:lnSpc>
              <a:defRPr/>
            </a:pPr>
            <a:r>
              <a:rPr lang="en-US" sz="2400" dirty="0">
                <a:ea typeface="ＭＳ Ｐゴシック" charset="0"/>
                <a:cs typeface="Calibri" charset="0"/>
              </a:rPr>
              <a:t>Mechanical Properties (Tensile Strength, Modulus, Elongation)</a:t>
            </a:r>
          </a:p>
          <a:p>
            <a:pPr>
              <a:lnSpc>
                <a:spcPct val="114000"/>
              </a:lnSpc>
              <a:defRPr/>
            </a:pPr>
            <a:r>
              <a:rPr lang="en-US" sz="2400" dirty="0">
                <a:ea typeface="ＭＳ Ｐゴシック" charset="0"/>
                <a:cs typeface="Calibri" charset="0"/>
              </a:rPr>
              <a:t>Refractive Index</a:t>
            </a:r>
          </a:p>
          <a:p>
            <a:pPr>
              <a:lnSpc>
                <a:spcPct val="114000"/>
              </a:lnSpc>
              <a:defRPr/>
            </a:pPr>
            <a:r>
              <a:rPr lang="en-US" sz="2400" dirty="0">
                <a:ea typeface="ＭＳ Ｐゴシック" charset="0"/>
                <a:cs typeface="Calibri" charset="0"/>
              </a:rPr>
              <a:t>Surface Tension</a:t>
            </a:r>
          </a:p>
          <a:p>
            <a:pPr>
              <a:lnSpc>
                <a:spcPct val="114000"/>
              </a:lnSpc>
            </a:pPr>
            <a:r>
              <a:rPr lang="en-US" sz="2400" b="1" dirty="0">
                <a:ea typeface="ＭＳ Ｐゴシック" charset="0"/>
                <a:cs typeface="ＭＳ Ｐゴシック" charset="0"/>
              </a:rPr>
              <a:t>Toxicity</a:t>
            </a:r>
          </a:p>
          <a:p>
            <a:pPr>
              <a:lnSpc>
                <a:spcPct val="114000"/>
              </a:lnSpc>
            </a:pPr>
            <a:r>
              <a:rPr lang="en-US" sz="2400" b="1" dirty="0">
                <a:ea typeface="ＭＳ Ｐゴシック" charset="0"/>
                <a:cs typeface="ＭＳ Ｐゴシック" charset="0"/>
              </a:rPr>
              <a:t>Environmental Impact</a:t>
            </a:r>
            <a:endParaRPr lang="en-US" sz="2400" dirty="0">
              <a:ea typeface="ＭＳ Ｐゴシック" charset="0"/>
              <a:cs typeface="ＭＳ Ｐゴシック" charset="0"/>
            </a:endParaRPr>
          </a:p>
        </p:txBody>
      </p:sp>
      <p:sp>
        <p:nvSpPr>
          <p:cNvPr id="2" name="Rectangle 1"/>
          <p:cNvSpPr/>
          <p:nvPr/>
        </p:nvSpPr>
        <p:spPr>
          <a:xfrm>
            <a:off x="1449386" y="5222158"/>
            <a:ext cx="4230457" cy="94253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2" idx="3"/>
          </p:cNvCxnSpPr>
          <p:nvPr/>
        </p:nvCxnSpPr>
        <p:spPr>
          <a:xfrm>
            <a:off x="5679843" y="5693426"/>
            <a:ext cx="6029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06232" y="4716269"/>
            <a:ext cx="4943418" cy="1653273"/>
          </a:xfrm>
          <a:prstGeom prst="rect">
            <a:avLst/>
          </a:prstGeom>
          <a:noFill/>
        </p:spPr>
        <p:txBody>
          <a:bodyPr wrap="square" rtlCol="0">
            <a:spAutoFit/>
          </a:bodyPr>
          <a:lstStyle/>
          <a:p>
            <a:pPr>
              <a:lnSpc>
                <a:spcPct val="114000"/>
              </a:lnSpc>
            </a:pPr>
            <a:r>
              <a:rPr lang="en-US" dirty="0"/>
              <a:t>As you can see, Green Chemistry’s view on the development of new products isn’t far from what’s currently being practiced. It’s simply thinking of the toxicological effects at the inception of product development that makes it a powerful tool. </a:t>
            </a:r>
          </a:p>
        </p:txBody>
      </p:sp>
      <p:sp>
        <p:nvSpPr>
          <p:cNvPr id="3" name="Title 2"/>
          <p:cNvSpPr>
            <a:spLocks noGrp="1"/>
          </p:cNvSpPr>
          <p:nvPr>
            <p:ph type="title"/>
          </p:nvPr>
        </p:nvSpPr>
        <p:spPr>
          <a:xfrm>
            <a:off x="1205706" y="285026"/>
            <a:ext cx="9780588" cy="646331"/>
          </a:xfrm>
        </p:spPr>
        <p:txBody>
          <a:bodyPr>
            <a:spAutoFit/>
          </a:bodyPr>
          <a:lstStyle/>
          <a:p>
            <a:pPr algn="ctr"/>
            <a:r>
              <a:rPr lang="en-US" sz="4000" b="1" dirty="0">
                <a:latin typeface="+mn-lt"/>
              </a:rPr>
              <a:t>Green Chemistry Inspired Design Criteria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853" y="1403935"/>
            <a:ext cx="4840179" cy="3225526"/>
          </a:xfrm>
          <a:prstGeom prst="rect">
            <a:avLst/>
          </a:prstGeom>
        </p:spPr>
      </p:pic>
      <p:cxnSp>
        <p:nvCxnSpPr>
          <p:cNvPr id="12" name="Straight Connector 11">
            <a:extLst>
              <a:ext uri="{FF2B5EF4-FFF2-40B4-BE49-F238E27FC236}">
                <a16:creationId xmlns:a16="http://schemas.microsoft.com/office/drawing/2014/main" id="{FA6767B0-1FF5-41D3-933D-38F31BC366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6CE77-66AC-5241-A9CE-CDEBA89F59B4}"/>
              </a:ext>
            </a:extLst>
          </p:cNvPr>
          <p:cNvSpPr txBox="1"/>
          <p:nvPr/>
        </p:nvSpPr>
        <p:spPr>
          <a:xfrm>
            <a:off x="710350" y="6525717"/>
            <a:ext cx="1051442" cy="276999"/>
          </a:xfrm>
          <a:prstGeom prst="rect">
            <a:avLst/>
          </a:prstGeom>
          <a:noFill/>
        </p:spPr>
        <p:txBody>
          <a:bodyPr wrap="none" rtlCol="0">
            <a:spAutoFit/>
          </a:bodyPr>
          <a:lstStyle/>
          <a:p>
            <a:r>
              <a:rPr lang="en-US" sz="1200" dirty="0">
                <a:solidFill>
                  <a:schemeClr val="bg1">
                    <a:lumMod val="65000"/>
                  </a:schemeClr>
                </a:solidFill>
              </a:rPr>
              <a:t>Image: Philips</a:t>
            </a:r>
          </a:p>
        </p:txBody>
      </p:sp>
    </p:spTree>
    <p:extLst>
      <p:ext uri="{BB962C8B-B14F-4D97-AF65-F5344CB8AC3E}">
        <p14:creationId xmlns:p14="http://schemas.microsoft.com/office/powerpoint/2010/main" val="2003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2"/>
          </p:nvPr>
        </p:nvSpPr>
        <p:spPr>
          <a:xfrm>
            <a:off x="5989320" y="1750506"/>
            <a:ext cx="5430662" cy="2029210"/>
          </a:xfrm>
        </p:spPr>
        <p:txBody>
          <a:bodyPr wrap="square">
            <a:spAutoFit/>
          </a:bodyPr>
          <a:lstStyle/>
          <a:p>
            <a:pPr marL="0" indent="0" eaLnBrk="1" hangingPunct="1">
              <a:lnSpc>
                <a:spcPct val="114000"/>
              </a:lnSpc>
              <a:spcBef>
                <a:spcPts val="600"/>
              </a:spcBef>
              <a:buFont typeface="Wingdings" pitchFamily="-106" charset="2"/>
              <a:buNone/>
              <a:defRPr/>
            </a:pPr>
            <a:r>
              <a:rPr lang="en-US" dirty="0">
                <a:latin typeface="+mn-lt"/>
                <a:cs typeface="ＭＳ Ｐゴシック" pitchFamily="-106" charset="-128"/>
              </a:rPr>
              <a:t>The moment chemists begin to design, they are making choices about the health and environmental impacts of their product:</a:t>
            </a:r>
            <a:endParaRPr lang="en-US" sz="2400" dirty="0">
              <a:latin typeface="+mn-lt"/>
              <a:cs typeface="ＭＳ Ｐゴシック" pitchFamily="-106"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4991" y="1796226"/>
            <a:ext cx="4477355" cy="4004745"/>
          </a:xfrm>
          <a:prstGeom prst="rect">
            <a:avLst/>
          </a:prstGeom>
        </p:spPr>
      </p:pic>
      <p:sp>
        <p:nvSpPr>
          <p:cNvPr id="4" name="TextBox 3"/>
          <p:cNvSpPr txBox="1"/>
          <p:nvPr/>
        </p:nvSpPr>
        <p:spPr>
          <a:xfrm>
            <a:off x="6523211" y="3829306"/>
            <a:ext cx="4059845" cy="1752403"/>
          </a:xfrm>
          <a:prstGeom prst="rect">
            <a:avLst/>
          </a:prstGeom>
          <a:noFill/>
        </p:spPr>
        <p:txBody>
          <a:bodyPr wrap="square" rtlCol="0">
            <a:spAutoFit/>
          </a:bodyPr>
          <a:lstStyle/>
          <a:p>
            <a:pPr marL="285750" indent="-285750">
              <a:lnSpc>
                <a:spcPct val="114000"/>
              </a:lnSpc>
              <a:buFont typeface="Arial" charset="0"/>
              <a:buChar char="•"/>
            </a:pPr>
            <a:r>
              <a:rPr lang="en-US" sz="2400" dirty="0"/>
              <a:t>Design is intentional.</a:t>
            </a:r>
          </a:p>
          <a:p>
            <a:pPr marL="285750" indent="-285750">
              <a:lnSpc>
                <a:spcPct val="114000"/>
              </a:lnSpc>
              <a:buFont typeface="Arial" charset="0"/>
              <a:buChar char="•"/>
            </a:pPr>
            <a:r>
              <a:rPr lang="en-US" sz="2400" dirty="0"/>
              <a:t>All characteristics, including performance and toxicity, can be designed.</a:t>
            </a:r>
          </a:p>
        </p:txBody>
      </p:sp>
      <p:sp>
        <p:nvSpPr>
          <p:cNvPr id="2" name="TextBox 1"/>
          <p:cNvSpPr txBox="1"/>
          <p:nvPr/>
        </p:nvSpPr>
        <p:spPr>
          <a:xfrm>
            <a:off x="819666" y="6445126"/>
            <a:ext cx="3064557"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ChemDoodle</a:t>
            </a:r>
            <a:r>
              <a:rPr lang="en-US" sz="1200" dirty="0">
                <a:solidFill>
                  <a:schemeClr val="bg1">
                    <a:lumMod val="50000"/>
                  </a:schemeClr>
                </a:solidFill>
              </a:rPr>
              <a:t> Web Components</a:t>
            </a:r>
          </a:p>
        </p:txBody>
      </p:sp>
      <p:sp>
        <p:nvSpPr>
          <p:cNvPr id="8" name="Title 2">
            <a:extLst>
              <a:ext uri="{FF2B5EF4-FFF2-40B4-BE49-F238E27FC236}">
                <a16:creationId xmlns:a16="http://schemas.microsoft.com/office/drawing/2014/main" id="{F4B98C4E-4181-4C29-ACAD-B446F4945C28}"/>
              </a:ext>
            </a:extLst>
          </p:cNvPr>
          <p:cNvSpPr>
            <a:spLocks noGrp="1"/>
          </p:cNvSpPr>
          <p:nvPr>
            <p:ph type="title"/>
          </p:nvPr>
        </p:nvSpPr>
        <p:spPr>
          <a:xfrm>
            <a:off x="2880615" y="269786"/>
            <a:ext cx="6430771" cy="646331"/>
          </a:xfrm>
        </p:spPr>
        <p:txBody>
          <a:bodyPr wrap="square">
            <a:spAutoFit/>
          </a:bodyPr>
          <a:lstStyle/>
          <a:p>
            <a:pPr algn="ctr"/>
            <a:r>
              <a:rPr lang="en-US" sz="4000" b="1" dirty="0">
                <a:latin typeface="+mn-lt"/>
              </a:rPr>
              <a:t>Focus on Chemical Design</a:t>
            </a:r>
          </a:p>
        </p:txBody>
      </p:sp>
      <p:cxnSp>
        <p:nvCxnSpPr>
          <p:cNvPr id="9" name="Straight Connector 8">
            <a:extLst>
              <a:ext uri="{FF2B5EF4-FFF2-40B4-BE49-F238E27FC236}">
                <a16:creationId xmlns:a16="http://schemas.microsoft.com/office/drawing/2014/main" id="{EBACA376-ED92-4400-A7CC-19013109B3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664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1278" y="273216"/>
            <a:ext cx="9144000" cy="646331"/>
          </a:xfrm>
        </p:spPr>
        <p:txBody>
          <a:bodyPr>
            <a:spAutoFit/>
          </a:bodyPr>
          <a:lstStyle/>
          <a:p>
            <a:pPr algn="ctr">
              <a:defRPr/>
            </a:pPr>
            <a:r>
              <a:rPr lang="en-US" sz="4000" b="1" dirty="0">
                <a:latin typeface="+mn-lt"/>
                <a:cs typeface="ＭＳ Ｐゴシック" pitchFamily="-106" charset="-128"/>
              </a:rPr>
              <a:t>A Fundamental Change in Thinking</a:t>
            </a:r>
          </a:p>
        </p:txBody>
      </p:sp>
      <p:sp>
        <p:nvSpPr>
          <p:cNvPr id="66563" name="Rectangle 3"/>
          <p:cNvSpPr>
            <a:spLocks noGrp="1" noChangeArrowheads="1"/>
          </p:cNvSpPr>
          <p:nvPr>
            <p:ph idx="1"/>
          </p:nvPr>
        </p:nvSpPr>
        <p:spPr>
          <a:xfrm>
            <a:off x="1219200" y="1489097"/>
            <a:ext cx="10093778" cy="5000793"/>
          </a:xfrm>
        </p:spPr>
        <p:txBody>
          <a:bodyPr wrap="square">
            <a:spAutoFit/>
          </a:bodyPr>
          <a:lstStyle/>
          <a:p>
            <a:pPr marL="0" indent="0" algn="ctr" eaLnBrk="1" hangingPunct="1">
              <a:lnSpc>
                <a:spcPct val="114000"/>
              </a:lnSpc>
              <a:buNone/>
            </a:pPr>
            <a:r>
              <a:rPr lang="en-US" altLang="x-none" sz="2400" dirty="0">
                <a:latin typeface="+mn-lt"/>
              </a:rPr>
              <a:t>Green Chemistry moves our consideration of how to deal with environmental problems from the </a:t>
            </a:r>
            <a:r>
              <a:rPr lang="en-US" altLang="x-none" sz="2400" b="1" i="1" dirty="0">
                <a:latin typeface="+mn-lt"/>
              </a:rPr>
              <a:t>circumstantial</a:t>
            </a:r>
            <a:r>
              <a:rPr lang="en-US" altLang="x-none" sz="2400" dirty="0">
                <a:latin typeface="+mn-lt"/>
              </a:rPr>
              <a:t> to the </a:t>
            </a:r>
            <a:r>
              <a:rPr lang="en-US" altLang="x-none" sz="2400" b="1" i="1" dirty="0">
                <a:latin typeface="+mn-lt"/>
              </a:rPr>
              <a:t>intrinsic.</a:t>
            </a:r>
          </a:p>
          <a:p>
            <a:pPr eaLnBrk="1" hangingPunct="1">
              <a:lnSpc>
                <a:spcPct val="114000"/>
              </a:lnSpc>
            </a:pPr>
            <a:endParaRPr lang="en-US" altLang="x-none" sz="20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marL="0" indent="0" algn="ctr" eaLnBrk="1" hangingPunct="1">
              <a:lnSpc>
                <a:spcPct val="114000"/>
              </a:lnSpc>
              <a:spcBef>
                <a:spcPts val="0"/>
              </a:spcBef>
              <a:buNone/>
            </a:pPr>
            <a:endParaRPr lang="en-US" altLang="x-none" sz="1000" dirty="0">
              <a:latin typeface="+mn-lt"/>
            </a:endParaRPr>
          </a:p>
          <a:p>
            <a:pPr marL="0" indent="0" algn="ctr" eaLnBrk="1" hangingPunct="1">
              <a:lnSpc>
                <a:spcPct val="114000"/>
              </a:lnSpc>
              <a:buNone/>
            </a:pPr>
            <a:r>
              <a:rPr lang="en-US" altLang="x-none" sz="2400" dirty="0">
                <a:latin typeface="+mn-lt"/>
              </a:rPr>
              <a:t>Hazard must be recognized as a</a:t>
            </a:r>
            <a:r>
              <a:rPr lang="en-US" altLang="x-none" sz="2400" b="1" i="1" dirty="0">
                <a:latin typeface="+mn-lt"/>
              </a:rPr>
              <a:t> flaw in the designing process.</a:t>
            </a:r>
            <a:endParaRPr lang="en-US" altLang="x-none" sz="2400" dirty="0">
              <a:latin typeface="+mn-lt"/>
            </a:endParaRPr>
          </a:p>
        </p:txBody>
      </p:sp>
      <p:sp>
        <p:nvSpPr>
          <p:cNvPr id="4" name="Rectangle 3"/>
          <p:cNvSpPr txBox="1">
            <a:spLocks noChangeArrowheads="1"/>
          </p:cNvSpPr>
          <p:nvPr/>
        </p:nvSpPr>
        <p:spPr>
          <a:xfrm>
            <a:off x="2483982" y="269090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Circumstantial</a:t>
            </a:r>
          </a:p>
          <a:p>
            <a:pPr marL="174625" lvl="1" indent="0">
              <a:buNone/>
            </a:pPr>
            <a:r>
              <a:rPr lang="en-US" altLang="x-none" sz="2000" dirty="0">
                <a:solidFill>
                  <a:srgbClr val="0070C0"/>
                </a:solidFill>
              </a:rPr>
              <a:t>-  Use</a:t>
            </a:r>
          </a:p>
          <a:p>
            <a:pPr marL="174625" lvl="1" indent="0">
              <a:buNone/>
            </a:pPr>
            <a:r>
              <a:rPr lang="en-US" altLang="x-none" sz="2000" dirty="0">
                <a:solidFill>
                  <a:srgbClr val="0070C0"/>
                </a:solidFill>
              </a:rPr>
              <a:t>-  Exposure</a:t>
            </a:r>
          </a:p>
          <a:p>
            <a:pPr marL="174625" lvl="1" indent="0">
              <a:buNone/>
            </a:pPr>
            <a:r>
              <a:rPr lang="en-US" altLang="x-none" sz="2000" dirty="0">
                <a:solidFill>
                  <a:srgbClr val="0070C0"/>
                </a:solidFill>
              </a:rPr>
              <a:t>-  Handling</a:t>
            </a:r>
          </a:p>
          <a:p>
            <a:pPr marL="174625" lvl="1" indent="0">
              <a:buNone/>
            </a:pPr>
            <a:r>
              <a:rPr lang="en-US" altLang="x-none" sz="2000" dirty="0">
                <a:solidFill>
                  <a:srgbClr val="0070C0"/>
                </a:solidFill>
              </a:rPr>
              <a:t>-  Treatment</a:t>
            </a:r>
          </a:p>
          <a:p>
            <a:pPr marL="174625" lvl="1" indent="0">
              <a:buNone/>
            </a:pPr>
            <a:r>
              <a:rPr lang="en-US" altLang="x-none" sz="2000" dirty="0">
                <a:solidFill>
                  <a:srgbClr val="0070C0"/>
                </a:solidFill>
              </a:rPr>
              <a:t>-  Protection</a:t>
            </a:r>
          </a:p>
          <a:p>
            <a:pPr marL="174625" lvl="1" indent="0">
              <a:buNone/>
            </a:pPr>
            <a:r>
              <a:rPr lang="en-US" altLang="x-none" sz="2000" dirty="0">
                <a:solidFill>
                  <a:srgbClr val="0070C0"/>
                </a:solidFill>
              </a:rPr>
              <a:t>-  Recycling</a:t>
            </a:r>
          </a:p>
          <a:p>
            <a:pPr marL="174625" lvl="1" indent="0">
              <a:buNone/>
            </a:pPr>
            <a:r>
              <a:rPr lang="en-US" altLang="x-none" sz="2000" dirty="0">
                <a:solidFill>
                  <a:srgbClr val="0070C0"/>
                </a:solidFill>
              </a:rPr>
              <a:t>-  Costly</a:t>
            </a:r>
          </a:p>
          <a:p>
            <a:pPr lvl="1"/>
            <a:endParaRPr lang="en-US" altLang="x-none" sz="2000" dirty="0">
              <a:solidFill>
                <a:srgbClr val="0070C0"/>
              </a:solidFill>
            </a:endParaRPr>
          </a:p>
        </p:txBody>
      </p:sp>
      <p:sp>
        <p:nvSpPr>
          <p:cNvPr id="5" name="Rectangle 4"/>
          <p:cNvSpPr txBox="1">
            <a:spLocks noChangeArrowheads="1"/>
          </p:cNvSpPr>
          <p:nvPr/>
        </p:nvSpPr>
        <p:spPr>
          <a:xfrm>
            <a:off x="7020375" y="2690902"/>
            <a:ext cx="445534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Intrinsic</a:t>
            </a:r>
          </a:p>
          <a:p>
            <a:pPr marL="174625" lvl="1" indent="0">
              <a:lnSpc>
                <a:spcPct val="114000"/>
              </a:lnSpc>
              <a:spcAft>
                <a:spcPts val="600"/>
              </a:spcAft>
              <a:buNone/>
            </a:pPr>
            <a:r>
              <a:rPr lang="en-US" altLang="x-none" sz="2000" dirty="0">
                <a:solidFill>
                  <a:srgbClr val="7030A0"/>
                </a:solidFill>
              </a:rPr>
              <a:t>-  Molecular design for reduced toxicity</a:t>
            </a:r>
          </a:p>
          <a:p>
            <a:pPr marL="174625" lvl="1" indent="0">
              <a:lnSpc>
                <a:spcPct val="114000"/>
              </a:lnSpc>
              <a:spcAft>
                <a:spcPts val="600"/>
              </a:spcAft>
              <a:buNone/>
            </a:pPr>
            <a:r>
              <a:rPr lang="en-US" altLang="x-none" sz="2000" dirty="0">
                <a:solidFill>
                  <a:srgbClr val="7030A0"/>
                </a:solidFill>
              </a:rPr>
              <a:t>-  Reduced ability to manifest hazard</a:t>
            </a:r>
          </a:p>
          <a:p>
            <a:pPr marL="174625" lvl="1" indent="0">
              <a:lnSpc>
                <a:spcPct val="114000"/>
              </a:lnSpc>
              <a:spcAft>
                <a:spcPts val="600"/>
              </a:spcAft>
              <a:buNone/>
            </a:pPr>
            <a:r>
              <a:rPr lang="en-US" altLang="x-none" sz="2000" dirty="0">
                <a:solidFill>
                  <a:srgbClr val="7030A0"/>
                </a:solidFill>
              </a:rPr>
              <a:t>-  Inherent safety from accidents</a:t>
            </a:r>
          </a:p>
          <a:p>
            <a:pPr marL="174625" lvl="1" indent="0">
              <a:lnSpc>
                <a:spcPct val="114000"/>
              </a:lnSpc>
              <a:spcAft>
                <a:spcPts val="600"/>
              </a:spcAft>
              <a:buNone/>
            </a:pPr>
            <a:r>
              <a:rPr lang="en-US" altLang="x-none" sz="2000" dirty="0">
                <a:solidFill>
                  <a:srgbClr val="7030A0"/>
                </a:solidFill>
              </a:rPr>
              <a:t>-  Increased potential profitability </a:t>
            </a:r>
          </a:p>
          <a:p>
            <a:pPr lvl="1"/>
            <a:endParaRPr lang="en-US" altLang="x-none" sz="2000" dirty="0">
              <a:solidFill>
                <a:srgbClr val="7030A0"/>
              </a:solidFill>
            </a:endParaRPr>
          </a:p>
        </p:txBody>
      </p:sp>
      <p:sp>
        <p:nvSpPr>
          <p:cNvPr id="2" name="Notched Right Arrow 1"/>
          <p:cNvSpPr/>
          <p:nvPr/>
        </p:nvSpPr>
        <p:spPr>
          <a:xfrm>
            <a:off x="4648200" y="3910670"/>
            <a:ext cx="1978930" cy="425110"/>
          </a:xfrm>
          <a:prstGeom prst="notchedRightArrow">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0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624" y="4401521"/>
            <a:ext cx="9039454" cy="1577098"/>
          </a:xfrm>
          <a:prstGeom prst="rect">
            <a:avLst/>
          </a:prstGeom>
        </p:spPr>
        <p:txBody>
          <a:bodyPr wrap="square">
            <a:spAutoFit/>
          </a:bodyPr>
          <a:lstStyle/>
          <a:p>
            <a:pPr>
              <a:lnSpc>
                <a:spcPct val="114000"/>
              </a:lnSpc>
            </a:pPr>
            <a:r>
              <a:rPr lang="en-US" sz="2800" b="1" dirty="0">
                <a:cs typeface="ＭＳ Ｐゴシック" pitchFamily="-106" charset="-128"/>
              </a:rPr>
              <a:t>Green chemistry </a:t>
            </a:r>
            <a:r>
              <a:rPr lang="en-US" sz="2800" dirty="0">
                <a:cs typeface="ＭＳ Ｐゴシック" pitchFamily="-106" charset="-128"/>
              </a:rPr>
              <a:t>focuses on reducing risk by reducing hazard.</a:t>
            </a:r>
          </a:p>
          <a:p>
            <a:pPr>
              <a:lnSpc>
                <a:spcPct val="114000"/>
              </a:lnSpc>
            </a:pPr>
            <a:endParaRPr lang="en-US" sz="600" dirty="0">
              <a:cs typeface="ＭＳ Ｐゴシック" pitchFamily="-106" charset="-128"/>
            </a:endParaRPr>
          </a:p>
          <a:p>
            <a:pPr marL="530225" indent="-176213">
              <a:lnSpc>
                <a:spcPct val="114000"/>
              </a:lnSpc>
            </a:pPr>
            <a:r>
              <a:rPr lang="en-US" sz="2400" dirty="0">
                <a:cs typeface="ＭＳ Ｐゴシック" pitchFamily="-106" charset="-128"/>
              </a:rPr>
              <a:t>-  If there is no hazard, exposure becomes irrelevant.</a:t>
            </a:r>
            <a:endParaRPr lang="en-US" sz="2400" dirty="0"/>
          </a:p>
        </p:txBody>
      </p:sp>
      <p:sp>
        <p:nvSpPr>
          <p:cNvPr id="3" name="TextBox 2"/>
          <p:cNvSpPr txBox="1"/>
          <p:nvPr/>
        </p:nvSpPr>
        <p:spPr>
          <a:xfrm>
            <a:off x="1313472" y="1853686"/>
            <a:ext cx="9773628" cy="1998111"/>
          </a:xfrm>
          <a:prstGeom prst="rect">
            <a:avLst/>
          </a:prstGeom>
          <a:noFill/>
        </p:spPr>
        <p:txBody>
          <a:bodyPr wrap="square" rtlCol="0">
            <a:spAutoFit/>
          </a:bodyPr>
          <a:lstStyle/>
          <a:p>
            <a:pPr>
              <a:lnSpc>
                <a:spcPct val="114000"/>
              </a:lnSpc>
            </a:pPr>
            <a:r>
              <a:rPr lang="en-US" sz="2800" b="1" dirty="0"/>
              <a:t>The conventional approach </a:t>
            </a:r>
            <a:r>
              <a:rPr lang="en-US" sz="2800" dirty="0"/>
              <a:t>to hazards focuses on reducing risk by minimizing exposure.</a:t>
            </a:r>
          </a:p>
          <a:p>
            <a:pPr>
              <a:lnSpc>
                <a:spcPct val="114000"/>
              </a:lnSpc>
            </a:pPr>
            <a:endParaRPr lang="en-US" sz="600" dirty="0"/>
          </a:p>
          <a:p>
            <a:pPr marL="536575" indent="-177800">
              <a:lnSpc>
                <a:spcPct val="114000"/>
              </a:lnSpc>
            </a:pPr>
            <a:r>
              <a:rPr lang="en-US" sz="2400" dirty="0"/>
              <a:t>-  For example,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1295624" y="273216"/>
            <a:ext cx="9600753" cy="646331"/>
          </a:xfrm>
        </p:spPr>
        <p:txBody>
          <a:bodyPr wrap="square">
            <a:spAutoFit/>
          </a:bodyPr>
          <a:lstStyle/>
          <a:p>
            <a:pPr algn="ctr">
              <a:defRPr/>
            </a:pPr>
            <a:r>
              <a:rPr lang="en-US" sz="4000" b="1" dirty="0">
                <a:latin typeface="+mn-lt"/>
                <a:cs typeface="ＭＳ Ｐゴシック" pitchFamily="-106" charset="-128"/>
              </a:rPr>
              <a:t>Approaching Risk: Exposure Versus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800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88456"/>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1371600" y="1534817"/>
            <a:ext cx="9784080" cy="4732193"/>
          </a:xfrm>
        </p:spPr>
        <p:txBody>
          <a:bodyPr wrap="square">
            <a:spAutoFit/>
          </a:bodyPr>
          <a:lstStyle/>
          <a:p>
            <a:pPr marL="0" indent="0" algn="ctr" eaLnBrk="1" hangingPunct="1">
              <a:lnSpc>
                <a:spcPct val="114000"/>
              </a:lnSpc>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eaLnBrk="1" hangingPunct="1">
              <a:lnSpc>
                <a:spcPct val="114000"/>
              </a:lnSpc>
              <a:spcBef>
                <a:spcPts val="0"/>
              </a:spcBef>
            </a:pPr>
            <a:endParaRPr lang="en-US" altLang="x-none" sz="600" dirty="0">
              <a:latin typeface="+mn-lt"/>
            </a:endParaRPr>
          </a:p>
          <a:p>
            <a:pPr marL="0" indent="0" algn="ctr" eaLnBrk="1" hangingPunct="1">
              <a:lnSpc>
                <a:spcPct val="114000"/>
              </a:lnSpc>
              <a:buNone/>
            </a:pPr>
            <a:r>
              <a:rPr lang="en-US" altLang="x-none" sz="2400" dirty="0">
                <a:latin typeface="+mn-lt"/>
              </a:rPr>
              <a:t>Thinking about function calls for interdisciplinary research to “think outside the box”</a:t>
            </a:r>
          </a:p>
        </p:txBody>
      </p:sp>
      <p:sp>
        <p:nvSpPr>
          <p:cNvPr id="8" name="Rectangle 3"/>
          <p:cNvSpPr txBox="1">
            <a:spLocks noChangeArrowheads="1"/>
          </p:cNvSpPr>
          <p:nvPr/>
        </p:nvSpPr>
        <p:spPr>
          <a:xfrm>
            <a:off x="2483982" y="2645182"/>
            <a:ext cx="2873829" cy="249069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Cis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a:p>
            <a:pPr lvl="1"/>
            <a:endParaRPr lang="en-US" altLang="x-none" sz="2000" dirty="0">
              <a:solidFill>
                <a:srgbClr val="0070C0"/>
              </a:solidFill>
            </a:endParaRPr>
          </a:p>
        </p:txBody>
      </p:sp>
      <p:sp>
        <p:nvSpPr>
          <p:cNvPr id="9" name="Rectangle 4"/>
          <p:cNvSpPr txBox="1">
            <a:spLocks noChangeArrowheads="1"/>
          </p:cNvSpPr>
          <p:nvPr/>
        </p:nvSpPr>
        <p:spPr>
          <a:xfrm>
            <a:off x="7020375" y="2645182"/>
            <a:ext cx="3038025" cy="249069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a:p>
            <a:pPr lvl="1"/>
            <a:endParaRPr lang="en-US" altLang="x-none" sz="2000" dirty="0">
              <a:solidFill>
                <a:srgbClr val="7030A0"/>
              </a:solidFill>
            </a:endParaRPr>
          </a:p>
        </p:txBody>
      </p:sp>
    </p:spTree>
    <p:extLst>
      <p:ext uri="{BB962C8B-B14F-4D97-AF65-F5344CB8AC3E}">
        <p14:creationId xmlns:p14="http://schemas.microsoft.com/office/powerpoint/2010/main" val="28123838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2050" y="768"/>
              <a:ext cx="1553"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environmentally</a:t>
              </a:r>
            </a:p>
            <a:p>
              <a:pPr algn="ctr" eaLnBrk="1" hangingPunct="1"/>
              <a:r>
                <a:rPr lang="en-US" dirty="0">
                  <a:solidFill>
                    <a:prstClr val="black"/>
                  </a:solidFill>
                  <a:latin typeface="+mn-lt"/>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876" y="2976"/>
              <a:ext cx="1115"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Performs better</a:t>
              </a:r>
            </a:p>
            <a:p>
              <a:pPr algn="ctr" eaLnBrk="1" hangingPunct="1"/>
              <a:r>
                <a:rPr lang="en-US" dirty="0">
                  <a:solidFill>
                    <a:prstClr val="black"/>
                  </a:solidFill>
                  <a:latin typeface="+mn-lt"/>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44" y="2976"/>
              <a:ext cx="1148"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economical</a:t>
              </a:r>
            </a:p>
            <a:p>
              <a:pPr algn="ctr" eaLnBrk="1" hangingPunct="1"/>
              <a:r>
                <a:rPr lang="en-US"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190290" y="263525"/>
            <a:ext cx="4347411" cy="1325563"/>
          </a:xfrm>
        </p:spPr>
        <p:txBody>
          <a:bodyPr>
            <a:normAutofit/>
          </a:bodyPr>
          <a:lstStyle/>
          <a:p>
            <a:r>
              <a:rPr lang="en-US" sz="4000" b="1" dirty="0"/>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737835" y="1793965"/>
            <a:ext cx="759823"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Safety</a:t>
            </a:r>
          </a:p>
        </p:txBody>
      </p:sp>
      <p:sp>
        <p:nvSpPr>
          <p:cNvPr id="16" name="Text Box 16"/>
          <p:cNvSpPr txBox="1">
            <a:spLocks noChangeArrowheads="1"/>
          </p:cNvSpPr>
          <p:nvPr/>
        </p:nvSpPr>
        <p:spPr bwMode="auto">
          <a:xfrm>
            <a:off x="3643819" y="4460965"/>
            <a:ext cx="1391856"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Performance</a:t>
            </a:r>
          </a:p>
        </p:txBody>
      </p:sp>
      <p:sp>
        <p:nvSpPr>
          <p:cNvPr id="17" name="Text Box 17"/>
          <p:cNvSpPr txBox="1">
            <a:spLocks noChangeArrowheads="1"/>
          </p:cNvSpPr>
          <p:nvPr/>
        </p:nvSpPr>
        <p:spPr bwMode="auto">
          <a:xfrm>
            <a:off x="7522511" y="4460965"/>
            <a:ext cx="594072"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Cost</a:t>
            </a:r>
          </a:p>
        </p:txBody>
      </p:sp>
      <p:sp>
        <p:nvSpPr>
          <p:cNvPr id="18" name="Text Box 18"/>
          <p:cNvSpPr txBox="1">
            <a:spLocks noChangeArrowheads="1"/>
          </p:cNvSpPr>
          <p:nvPr/>
        </p:nvSpPr>
        <p:spPr bwMode="auto">
          <a:xfrm>
            <a:off x="5378858" y="3297327"/>
            <a:ext cx="1477777"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latin typeface="+mn-lt"/>
              </a:rPr>
              <a:t>Green</a:t>
            </a:r>
          </a:p>
          <a:p>
            <a:pPr algn="ctr" eaLnBrk="1" hangingPunct="1"/>
            <a:r>
              <a:rPr lang="en-US" sz="2400" b="1" dirty="0">
                <a:solidFill>
                  <a:schemeClr val="bg1"/>
                </a:solidFill>
                <a:latin typeface="+mn-lt"/>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418890" y="705486"/>
            <a:ext cx="3936731" cy="6525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Holistic approach</a:t>
            </a:r>
          </a:p>
        </p:txBody>
      </p:sp>
    </p:spTree>
    <p:extLst>
      <p:ext uri="{BB962C8B-B14F-4D97-AF65-F5344CB8AC3E}">
        <p14:creationId xmlns:p14="http://schemas.microsoft.com/office/powerpoint/2010/main" val="1709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2" descr="A close up of a map&#10;&#10;Description generated with high confidence">
            <a:extLst>
              <a:ext uri="{FF2B5EF4-FFF2-40B4-BE49-F238E27FC236}">
                <a16:creationId xmlns:a16="http://schemas.microsoft.com/office/drawing/2014/main" id="{A665DE55-4F66-48D4-8762-5FB834D3F9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5999" y="1216031"/>
            <a:ext cx="8105297" cy="5520045"/>
          </a:xfrm>
        </p:spPr>
      </p:pic>
      <p:sp>
        <p:nvSpPr>
          <p:cNvPr id="4" name="Title 1">
            <a:extLst>
              <a:ext uri="{FF2B5EF4-FFF2-40B4-BE49-F238E27FC236}">
                <a16:creationId xmlns:a16="http://schemas.microsoft.com/office/drawing/2014/main" id="{385F7B4B-007B-4821-8B52-4533CBAF3152}"/>
              </a:ext>
            </a:extLst>
          </p:cNvPr>
          <p:cNvSpPr>
            <a:spLocks noGrp="1"/>
          </p:cNvSpPr>
          <p:nvPr>
            <p:ph type="title"/>
          </p:nvPr>
        </p:nvSpPr>
        <p:spPr>
          <a:xfrm>
            <a:off x="838200" y="298141"/>
            <a:ext cx="10515600" cy="646331"/>
          </a:xfrm>
        </p:spPr>
        <p:txBody>
          <a:bodyPr>
            <a:spAutoFit/>
          </a:bodyPr>
          <a:lstStyle/>
          <a:p>
            <a:pPr algn="ctr"/>
            <a:r>
              <a:rPr lang="en-US" sz="4000" b="1" dirty="0">
                <a:latin typeface="+mn-lt"/>
              </a:rPr>
              <a:t>Green Chemistry Future</a:t>
            </a:r>
          </a:p>
        </p:txBody>
      </p:sp>
      <p:cxnSp>
        <p:nvCxnSpPr>
          <p:cNvPr id="5" name="Straight Connector 4">
            <a:extLst>
              <a:ext uri="{FF2B5EF4-FFF2-40B4-BE49-F238E27FC236}">
                <a16:creationId xmlns:a16="http://schemas.microsoft.com/office/drawing/2014/main" id="{B55A3322-52C7-487E-9E9A-307B1C12B75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901"/>
            <a:ext cx="10515600" cy="646331"/>
          </a:xfrm>
        </p:spPr>
        <p:txBody>
          <a:bodyPr>
            <a:spAutoFit/>
          </a:bodyPr>
          <a:lstStyle/>
          <a:p>
            <a:pPr algn="ctr"/>
            <a:r>
              <a:rPr lang="en-US" sz="4000" b="1" dirty="0">
                <a:latin typeface="+mn-lt"/>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7839892" y="2697184"/>
            <a:ext cx="3681339" cy="2779864"/>
          </a:xfrm>
          <a:prstGeom prst="rect">
            <a:avLst/>
          </a:prstGeom>
          <a:noFill/>
        </p:spPr>
        <p:txBody>
          <a:bodyPr wrap="square" rtlCol="0">
            <a:spAutoFit/>
          </a:bodyPr>
          <a:lstStyle/>
          <a:p>
            <a:pPr>
              <a:lnSpc>
                <a:spcPct val="114000"/>
              </a:lnSpc>
            </a:pPr>
            <a:r>
              <a:rPr lang="en-US" sz="2200" b="1" dirty="0"/>
              <a:t>Forecasted market size of the green chemistry industry worldwide from 2015 to 2020 (in billion U.S. dollars).</a:t>
            </a:r>
          </a:p>
          <a:p>
            <a:pPr>
              <a:lnSpc>
                <a:spcPct val="114000"/>
              </a:lnSpc>
            </a:pPr>
            <a:endParaRPr lang="en-US" sz="1000" b="1" dirty="0"/>
          </a:p>
          <a:p>
            <a:pPr>
              <a:lnSpc>
                <a:spcPct val="114000"/>
              </a:lnSpc>
            </a:pPr>
            <a:r>
              <a:rPr lang="en-US" sz="1400" dirty="0"/>
              <a:t>* Calculated based on the compound annual growth rate (CAGR) of 10.6 between 2015 and 2020, as stated by the source. Figures from 2016 to 2020 are forecasted.</a:t>
            </a:r>
          </a:p>
        </p:txBody>
      </p:sp>
      <p:sp>
        <p:nvSpPr>
          <p:cNvPr id="6" name="TextBox 5"/>
          <p:cNvSpPr txBox="1"/>
          <p:nvPr/>
        </p:nvSpPr>
        <p:spPr>
          <a:xfrm>
            <a:off x="1077040" y="6400800"/>
            <a:ext cx="1653338" cy="307777"/>
          </a:xfrm>
          <a:prstGeom prst="rect">
            <a:avLst/>
          </a:prstGeom>
          <a:noFill/>
        </p:spPr>
        <p:txBody>
          <a:bodyPr wrap="none" rtlCol="0">
            <a:spAutoFit/>
          </a:bodyPr>
          <a:lstStyle/>
          <a:p>
            <a:r>
              <a:rPr lang="en-US" sz="1400" dirty="0">
                <a:solidFill>
                  <a:schemeClr val="bg1">
                    <a:lumMod val="50000"/>
                  </a:schemeClr>
                </a:solidFill>
              </a:rPr>
              <a:t>Source: </a:t>
            </a:r>
            <a:r>
              <a:rPr lang="en-US" sz="1400" dirty="0" err="1">
                <a:solidFill>
                  <a:schemeClr val="bg1">
                    <a:lumMod val="50000"/>
                  </a:schemeClr>
                </a:solidFill>
              </a:rPr>
              <a:t>statista.com</a:t>
            </a:r>
            <a:endParaRPr lang="en-US" sz="1400" dirty="0">
              <a:solidFill>
                <a:schemeClr val="bg1">
                  <a:lumMod val="50000"/>
                </a:schemeClr>
              </a:solidFill>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3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245345"/>
            <a:ext cx="10833799" cy="707886"/>
          </a:xfrm>
        </p:spPr>
        <p:txBody>
          <a:bodyPr wrap="square">
            <a:spAutoFit/>
          </a:bodyPr>
          <a:lstStyle/>
          <a:p>
            <a:pPr algn="ctr">
              <a:lnSpc>
                <a:spcPct val="100000"/>
              </a:lnSpc>
              <a:defRPr/>
            </a:pPr>
            <a:r>
              <a:rPr lang="en-US" sz="4000" b="1" dirty="0">
                <a:latin typeface="+mn-lt"/>
                <a:cs typeface="ＭＳ Ｐゴシック" pitchFamily="-106" charset="-128"/>
              </a:rPr>
              <a:t>Green Chemistry Across Industrial Sectors</a:t>
            </a:r>
          </a:p>
        </p:txBody>
      </p:sp>
      <p:sp>
        <p:nvSpPr>
          <p:cNvPr id="2" name="Retângulo 1">
            <a:extLst>
              <a:ext uri="{FF2B5EF4-FFF2-40B4-BE49-F238E27FC236}">
                <a16:creationId xmlns:a16="http://schemas.microsoft.com/office/drawing/2014/main" id="{ED530778-AF3F-4951-B493-BAF0F57563AF}"/>
              </a:ext>
            </a:extLst>
          </p:cNvPr>
          <p:cNvSpPr/>
          <p:nvPr/>
        </p:nvSpPr>
        <p:spPr>
          <a:xfrm>
            <a:off x="2288042" y="1492341"/>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87702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a16="http://schemas.microsoft.com/office/drawing/2014/main" id="{5427E3BC-86FB-48D6-B179-9E7E3C664928}"/>
              </a:ext>
            </a:extLst>
          </p:cNvPr>
          <p:cNvSpPr/>
          <p:nvPr/>
        </p:nvSpPr>
        <p:spPr>
          <a:xfrm>
            <a:off x="7483248"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a16="http://schemas.microsoft.com/office/drawing/2014/main" id="{2E4E5F39-8AB3-40A7-A5F5-157309708E99}"/>
              </a:ext>
            </a:extLst>
          </p:cNvPr>
          <p:cNvSpPr/>
          <p:nvPr/>
        </p:nvSpPr>
        <p:spPr>
          <a:xfrm>
            <a:off x="7483248"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a16="http://schemas.microsoft.com/office/drawing/2014/main" id="{DC994897-FF3A-4F25-A0FD-1DDBC5E06EB4}"/>
              </a:ext>
            </a:extLst>
          </p:cNvPr>
          <p:cNvSpPr/>
          <p:nvPr/>
        </p:nvSpPr>
        <p:spPr>
          <a:xfrm>
            <a:off x="4877027"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a16="http://schemas.microsoft.com/office/drawing/2014/main" id="{A3296F6C-2156-4EC4-AB57-B8F217A0960E}"/>
              </a:ext>
            </a:extLst>
          </p:cNvPr>
          <p:cNvSpPr/>
          <p:nvPr/>
        </p:nvSpPr>
        <p:spPr>
          <a:xfrm>
            <a:off x="2288042"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a16="http://schemas.microsoft.com/office/drawing/2014/main" id="{F493C8B7-FAC4-45BB-BCC9-22945C60F49F}"/>
              </a:ext>
            </a:extLst>
          </p:cNvPr>
          <p:cNvSpPr/>
          <p:nvPr/>
        </p:nvSpPr>
        <p:spPr>
          <a:xfrm>
            <a:off x="4877027"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785992" y="232611"/>
            <a:ext cx="4620047" cy="707886"/>
          </a:xfrm>
          <a:prstGeom prst="rect">
            <a:avLst/>
          </a:prstGeom>
          <a:noFill/>
        </p:spPr>
        <p:txBody>
          <a:bodyPr wrap="none" rtlCol="0">
            <a:spAutoFit/>
          </a:bodyPr>
          <a:lstStyle/>
          <a:p>
            <a:pPr algn="ctr"/>
            <a:r>
              <a:rPr lang="en-US" sz="4000" b="1" dirty="0"/>
              <a:t>Topics To Be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441596" y="1776152"/>
            <a:ext cx="7031657" cy="4272323"/>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What is Green Chemistry </a:t>
            </a:r>
          </a:p>
          <a:p>
            <a:pPr marL="514350" indent="-514350">
              <a:lnSpc>
                <a:spcPct val="114000"/>
              </a:lnSpc>
              <a:spcBef>
                <a:spcPts val="1200"/>
              </a:spcBef>
              <a:buFont typeface="+mj-lt"/>
              <a:buAutoNum type="arabicPeriod"/>
            </a:pPr>
            <a:r>
              <a:rPr lang="en-US" sz="2800" dirty="0"/>
              <a:t>Twelve principles</a:t>
            </a:r>
          </a:p>
          <a:p>
            <a:pPr marL="514350" indent="-514350">
              <a:lnSpc>
                <a:spcPct val="114000"/>
              </a:lnSpc>
              <a:spcBef>
                <a:spcPts val="1200"/>
              </a:spcBef>
              <a:buFont typeface="+mj-lt"/>
              <a:buAutoNum type="arabicPeriod"/>
            </a:pPr>
            <a:r>
              <a:rPr lang="en-US" sz="2800" dirty="0"/>
              <a:t>Chemical and green chemistry Design</a:t>
            </a:r>
          </a:p>
          <a:p>
            <a:pPr marL="514350" indent="-514350">
              <a:lnSpc>
                <a:spcPct val="114000"/>
              </a:lnSpc>
              <a:spcBef>
                <a:spcPts val="1200"/>
              </a:spcBef>
              <a:buFont typeface="+mj-lt"/>
              <a:buAutoNum type="arabicPeriod"/>
            </a:pPr>
            <a:r>
              <a:rPr lang="en-US" sz="2800" dirty="0"/>
              <a:t>The Market and demand for Green Chemistry</a:t>
            </a:r>
          </a:p>
          <a:p>
            <a:pPr marL="514350" indent="-514350">
              <a:lnSpc>
                <a:spcPct val="114000"/>
              </a:lnSpc>
              <a:spcBef>
                <a:spcPts val="1200"/>
              </a:spcBef>
              <a:buFont typeface="+mj-lt"/>
              <a:buAutoNum type="arabicPeriod"/>
            </a:pPr>
            <a:r>
              <a:rPr lang="en-US" sz="2800" dirty="0"/>
              <a:t>Examples of the 12 principles</a:t>
            </a:r>
          </a:p>
          <a:p>
            <a:pPr>
              <a:lnSpc>
                <a:spcPct val="114000"/>
              </a:lnSpc>
              <a:spcBef>
                <a:spcPts val="1200"/>
              </a:spcBef>
            </a:pPr>
            <a:endParaRPr lang="en-US" sz="2800"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38200" y="280306"/>
            <a:ext cx="10515600" cy="646331"/>
          </a:xfrm>
        </p:spPr>
        <p:txBody>
          <a:bodyPr wrap="square">
            <a:spAutoFit/>
          </a:bodyPr>
          <a:lstStyle/>
          <a:p>
            <a:pPr algn="ctr" eaLnBrk="1" hangingPunct="1"/>
            <a:r>
              <a:rPr lang="en-US" sz="4000" b="1" dirty="0">
                <a:latin typeface="+mn-lt"/>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843751" y="1501470"/>
            <a:ext cx="1308100" cy="1341437"/>
          </a:xfrm>
        </p:spPr>
      </p:pic>
      <p:sp>
        <p:nvSpPr>
          <p:cNvPr id="83973" name="Text Box 5"/>
          <p:cNvSpPr txBox="1">
            <a:spLocks noChangeArrowheads="1"/>
          </p:cNvSpPr>
          <p:nvPr/>
        </p:nvSpPr>
        <p:spPr bwMode="auto">
          <a:xfrm>
            <a:off x="8795963" y="3540628"/>
            <a:ext cx="1339516"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Electronics</a:t>
            </a:r>
          </a:p>
        </p:txBody>
      </p:sp>
      <p:sp>
        <p:nvSpPr>
          <p:cNvPr id="83974" name="Text Box 6"/>
          <p:cNvSpPr txBox="1">
            <a:spLocks noChangeArrowheads="1"/>
          </p:cNvSpPr>
          <p:nvPr/>
        </p:nvSpPr>
        <p:spPr bwMode="auto">
          <a:xfrm>
            <a:off x="2151512" y="3703477"/>
            <a:ext cx="10668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Clothing</a:t>
            </a:r>
          </a:p>
        </p:txBody>
      </p:sp>
      <p:sp>
        <p:nvSpPr>
          <p:cNvPr id="83975" name="Text Box 7"/>
          <p:cNvSpPr txBox="1">
            <a:spLocks noChangeArrowheads="1"/>
          </p:cNvSpPr>
          <p:nvPr/>
        </p:nvSpPr>
        <p:spPr bwMode="auto">
          <a:xfrm>
            <a:off x="5112038" y="2957207"/>
            <a:ext cx="21336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Home and Garden</a:t>
            </a:r>
          </a:p>
        </p:txBody>
      </p:sp>
      <p:sp>
        <p:nvSpPr>
          <p:cNvPr id="83976" name="Text Box 8"/>
          <p:cNvSpPr txBox="1">
            <a:spLocks noChangeArrowheads="1"/>
          </p:cNvSpPr>
          <p:nvPr/>
        </p:nvSpPr>
        <p:spPr bwMode="auto">
          <a:xfrm>
            <a:off x="8076048" y="5781006"/>
            <a:ext cx="1179095"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Medicine</a:t>
            </a:r>
          </a:p>
        </p:txBody>
      </p:sp>
      <p:sp>
        <p:nvSpPr>
          <p:cNvPr id="83977" name="Text Box 9"/>
          <p:cNvSpPr txBox="1">
            <a:spLocks noChangeArrowheads="1"/>
          </p:cNvSpPr>
          <p:nvPr/>
        </p:nvSpPr>
        <p:spPr bwMode="auto">
          <a:xfrm>
            <a:off x="2459604" y="5810277"/>
            <a:ext cx="17526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351876" y="1585606"/>
            <a:ext cx="969962" cy="1119188"/>
          </a:xfrm>
        </p:spPr>
      </p:pic>
      <p:pic>
        <p:nvPicPr>
          <p:cNvPr id="83979" name="Picture 11" descr="pharmaceutical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1696" y="4463044"/>
            <a:ext cx="1689984" cy="126563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0" name="Picture 12" descr="sany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68256" y="4495588"/>
            <a:ext cx="2082048" cy="129405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1" name="Picture 13" descr="scorr_clean machine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69856" y="1595089"/>
            <a:ext cx="1362649" cy="1945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0072" y="1676680"/>
            <a:ext cx="1362074" cy="19302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983" name="Text Box 15"/>
          <p:cNvSpPr txBox="1">
            <a:spLocks noChangeArrowheads="1"/>
          </p:cNvSpPr>
          <p:nvPr/>
        </p:nvSpPr>
        <p:spPr bwMode="auto">
          <a:xfrm>
            <a:off x="5054976" y="3888627"/>
            <a:ext cx="2082048" cy="224676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Building materials</a:t>
            </a:r>
          </a:p>
          <a:p>
            <a:pPr algn="ctr">
              <a:spcBef>
                <a:spcPct val="50000"/>
              </a:spcBef>
            </a:pPr>
            <a:r>
              <a:rPr lang="en-US" sz="2000" dirty="0">
                <a:latin typeface="+mn-lt"/>
              </a:rPr>
              <a:t>Cleaning products</a:t>
            </a:r>
          </a:p>
          <a:p>
            <a:pPr algn="ctr">
              <a:spcBef>
                <a:spcPct val="50000"/>
              </a:spcBef>
            </a:pPr>
            <a:r>
              <a:rPr lang="en-US" sz="2000" dirty="0">
                <a:latin typeface="+mn-lt"/>
              </a:rPr>
              <a:t>Food products</a:t>
            </a:r>
          </a:p>
          <a:p>
            <a:pPr algn="ctr">
              <a:spcBef>
                <a:spcPct val="50000"/>
              </a:spcBef>
            </a:pPr>
            <a:r>
              <a:rPr lang="en-US" sz="2000" dirty="0">
                <a:latin typeface="+mn-lt"/>
              </a:rPr>
              <a:t>Jewelry</a:t>
            </a:r>
          </a:p>
          <a:p>
            <a:pPr algn="ctr">
              <a:spcBef>
                <a:spcPct val="50000"/>
              </a:spcBef>
            </a:pPr>
            <a:r>
              <a:rPr lang="en-US" sz="2000" dirty="0">
                <a:latin typeface="+mn-lt"/>
              </a:rPr>
              <a:t>And more!</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9F7287-44FA-7948-A1F4-9DCECDAF9B57}"/>
              </a:ext>
            </a:extLst>
          </p:cNvPr>
          <p:cNvSpPr txBox="1"/>
          <p:nvPr/>
        </p:nvSpPr>
        <p:spPr>
          <a:xfrm>
            <a:off x="819666" y="6445126"/>
            <a:ext cx="1720023"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Tree>
    <p:extLst>
      <p:ext uri="{BB962C8B-B14F-4D97-AF65-F5344CB8AC3E}">
        <p14:creationId xmlns:p14="http://schemas.microsoft.com/office/powerpoint/2010/main" val="104474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35" y="152217"/>
            <a:ext cx="11141528" cy="999697"/>
          </a:xfrm>
        </p:spPr>
        <p:txBody>
          <a:bodyPr wrap="square">
            <a:spAutoFit/>
          </a:bodyPr>
          <a:lstStyle/>
          <a:p>
            <a:pPr algn="ctr">
              <a:lnSpc>
                <a:spcPts val="3500"/>
              </a:lnSpc>
            </a:pPr>
            <a:r>
              <a:rPr lang="en-US" sz="3600" b="1" dirty="0">
                <a:latin typeface="+mn-lt"/>
              </a:rPr>
              <a:t>How Frequently Are The 12 Principles of Green Chemistry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271" y="1408669"/>
            <a:ext cx="6251440" cy="4678231"/>
          </a:xfrm>
        </p:spPr>
      </p:pic>
      <p:sp>
        <p:nvSpPr>
          <p:cNvPr id="4" name="TextBox 3"/>
          <p:cNvSpPr txBox="1"/>
          <p:nvPr/>
        </p:nvSpPr>
        <p:spPr>
          <a:xfrm>
            <a:off x="6648735" y="2516651"/>
            <a:ext cx="5115636" cy="3693319"/>
          </a:xfrm>
          <a:prstGeom prst="rect">
            <a:avLst/>
          </a:prstGeom>
          <a:noFill/>
        </p:spPr>
        <p:txBody>
          <a:bodyPr wrap="square" rtlCol="0">
            <a:spAutoFit/>
          </a:bodyPr>
          <a:lstStyle/>
          <a:p>
            <a:r>
              <a:rPr lang="en-US" dirty="0"/>
              <a:t>This graph illustrates the frequency that the 12 principles of green chemistry are implemented in chemical manufacturing. Average chemical manufacturer responses (</a:t>
            </a:r>
            <a:r>
              <a:rPr lang="en-US" i="1" dirty="0"/>
              <a:t>n</a:t>
            </a:r>
            <a:r>
              <a:rPr lang="en-US" dirty="0"/>
              <a:t> = 17) to the 2012 Roundtable survey question “In your opinion, how frequently does your company implement the following principles of green chemistry?” on a scale of 1 to 4, where 1 is never implemented (same value used for not applicable), 2 is rarely implemented, 3 is regularly implemented, and 4 is fully implemented. The magnitude of each bar is the average response calculated using the corresponding scale value (e.g., 3 for regularly implemented).</a:t>
            </a:r>
          </a:p>
        </p:txBody>
      </p:sp>
      <p:sp>
        <p:nvSpPr>
          <p:cNvPr id="6" name="TextBox 5"/>
          <p:cNvSpPr txBox="1"/>
          <p:nvPr/>
        </p:nvSpPr>
        <p:spPr>
          <a:xfrm>
            <a:off x="212271" y="6317015"/>
            <a:ext cx="11767457" cy="461665"/>
          </a:xfrm>
          <a:prstGeom prst="rect">
            <a:avLst/>
          </a:prstGeom>
          <a:noFill/>
        </p:spPr>
        <p:txBody>
          <a:bodyPr wrap="square" rtlCol="0">
            <a:spAutoFit/>
          </a:bodyPr>
          <a:lstStyle/>
          <a:p>
            <a:r>
              <a:rPr lang="en-US" sz="1200" b="1" dirty="0">
                <a:solidFill>
                  <a:schemeClr val="bg1">
                    <a:lumMod val="50000"/>
                  </a:schemeClr>
                </a:solidFill>
              </a:rPr>
              <a:t>Implementing Green Chemistry in Chemical Manufacturing</a:t>
            </a:r>
            <a:r>
              <a:rPr lang="en-US" sz="1200" dirty="0">
                <a:solidFill>
                  <a:schemeClr val="bg1">
                    <a:lumMod val="50000"/>
                  </a:schemeClr>
                </a:solidFill>
              </a:rPr>
              <a:t>: A Survey Report Robert J. Giraud, Paul A. Williams, Amit Sehgal, </a:t>
            </a:r>
            <a:r>
              <a:rPr lang="en-US" sz="1200" dirty="0" err="1">
                <a:solidFill>
                  <a:schemeClr val="bg1">
                    <a:lumMod val="50000"/>
                  </a:schemeClr>
                </a:solidFill>
              </a:rPr>
              <a:t>Ettigounder</a:t>
            </a:r>
            <a:r>
              <a:rPr lang="en-US" sz="1200" dirty="0">
                <a:solidFill>
                  <a:schemeClr val="bg1">
                    <a:lumMod val="50000"/>
                  </a:schemeClr>
                </a:solidFill>
              </a:rPr>
              <a:t> </a:t>
            </a:r>
            <a:r>
              <a:rPr lang="en-US" sz="1200" dirty="0" err="1">
                <a:solidFill>
                  <a:schemeClr val="bg1">
                    <a:lumMod val="50000"/>
                  </a:schemeClr>
                </a:solidFill>
              </a:rPr>
              <a:t>Ponnusamy</a:t>
            </a:r>
            <a:r>
              <a:rPr lang="en-US" sz="1200" dirty="0">
                <a:solidFill>
                  <a:schemeClr val="bg1">
                    <a:lumMod val="50000"/>
                  </a:schemeClr>
                </a:solidFill>
              </a:rPr>
              <a:t>, Alan K. Phillips, and Julie B. Manley</a:t>
            </a:r>
          </a:p>
          <a:p>
            <a:r>
              <a:rPr lang="en-US" sz="1200" dirty="0">
                <a:solidFill>
                  <a:schemeClr val="bg1">
                    <a:lumMod val="50000"/>
                  </a:schemeClr>
                </a:solidFill>
              </a:rPr>
              <a:t>ACS Sustainable Chemistry &amp; Engineering 2014 2 (10),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904" y="727572"/>
            <a:ext cx="1576883" cy="1584575"/>
          </a:xfrm>
          <a:prstGeom prst="rect">
            <a:avLst/>
          </a:prstGeom>
        </p:spPr>
      </p:pic>
      <p:sp>
        <p:nvSpPr>
          <p:cNvPr id="8" name="Rectangle 7"/>
          <p:cNvSpPr/>
          <p:nvPr/>
        </p:nvSpPr>
        <p:spPr>
          <a:xfrm>
            <a:off x="6648735" y="1431227"/>
            <a:ext cx="341993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Survey done on chemical manufacturers contacted </a:t>
            </a:r>
            <a:r>
              <a:rPr lang="en-US" i="1" dirty="0"/>
              <a:t>via The Nexus </a:t>
            </a:r>
            <a:r>
              <a:rPr lang="en-US" dirty="0"/>
              <a:t>(ACS Green Chemistry Inst.)</a:t>
            </a:r>
          </a:p>
        </p:txBody>
      </p:sp>
    </p:spTree>
    <p:extLst>
      <p:ext uri="{BB962C8B-B14F-4D97-AF65-F5344CB8AC3E}">
        <p14:creationId xmlns:p14="http://schemas.microsoft.com/office/powerpoint/2010/main" val="35904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2149385" y="1738996"/>
            <a:ext cx="3592286" cy="4608441"/>
          </a:xfrm>
        </p:spPr>
        <p:txBody>
          <a:bodyPr wrap="square">
            <a:spAutoFit/>
          </a:bodyPr>
          <a:lstStyle/>
          <a:p>
            <a:pPr marL="0" indent="0">
              <a:buNone/>
              <a:defRPr/>
            </a:pPr>
            <a:r>
              <a:rPr lang="en-US" dirty="0">
                <a:latin typeface="+mn-lt"/>
                <a:cs typeface="ＭＳ Ｐゴシック" pitchFamily="-106" charset="-128"/>
              </a:rPr>
              <a:t>For the environment:</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human health:</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the economy: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sustainability: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science:</a:t>
            </a:r>
          </a:p>
        </p:txBody>
      </p:sp>
      <p:sp>
        <p:nvSpPr>
          <p:cNvPr id="2" name="Rectangle 1"/>
          <p:cNvSpPr/>
          <p:nvPr/>
        </p:nvSpPr>
        <p:spPr>
          <a:xfrm>
            <a:off x="5873532" y="1631634"/>
            <a:ext cx="4572000" cy="769441"/>
          </a:xfrm>
          <a:prstGeom prst="rect">
            <a:avLst/>
          </a:prstGeom>
        </p:spPr>
        <p:txBody>
          <a:bodyPr>
            <a:spAutoFit/>
          </a:bodyPr>
          <a:lstStyle/>
          <a:p>
            <a:pPr marL="0" lvl="1">
              <a:defRPr/>
            </a:pPr>
            <a:r>
              <a:rPr lang="en-US" sz="2200" dirty="0">
                <a:solidFill>
                  <a:schemeClr val="accent6">
                    <a:lumMod val="75000"/>
                  </a:schemeClr>
                </a:solidFill>
                <a:cs typeface="ＭＳ Ｐゴシック" pitchFamily="-106" charset="-128"/>
              </a:rPr>
              <a:t>Products will biodegrade and won’t persist in the environment.</a:t>
            </a:r>
          </a:p>
        </p:txBody>
      </p:sp>
      <p:sp>
        <p:nvSpPr>
          <p:cNvPr id="3" name="Rectangle 2"/>
          <p:cNvSpPr/>
          <p:nvPr/>
        </p:nvSpPr>
        <p:spPr>
          <a:xfrm>
            <a:off x="5873532" y="2642196"/>
            <a:ext cx="4489668" cy="769441"/>
          </a:xfrm>
          <a:prstGeom prst="rect">
            <a:avLst/>
          </a:prstGeom>
        </p:spPr>
        <p:txBody>
          <a:bodyPr wrap="square">
            <a:spAutoFit/>
          </a:bodyPr>
          <a:lstStyle/>
          <a:p>
            <a:pPr marL="0" lvl="1">
              <a:defRPr/>
            </a:pPr>
            <a:r>
              <a:rPr lang="en-US" sz="2200" dirty="0">
                <a:solidFill>
                  <a:schemeClr val="accent6">
                    <a:lumMod val="75000"/>
                  </a:schemeClr>
                </a:solidFill>
              </a:rPr>
              <a:t>Products that won’t cause toxic harm to humans (employees, consumers)</a:t>
            </a:r>
          </a:p>
        </p:txBody>
      </p:sp>
      <p:sp>
        <p:nvSpPr>
          <p:cNvPr id="4" name="Rectangle 3"/>
          <p:cNvSpPr/>
          <p:nvPr/>
        </p:nvSpPr>
        <p:spPr>
          <a:xfrm>
            <a:off x="5873532" y="3652758"/>
            <a:ext cx="4572000" cy="769441"/>
          </a:xfrm>
          <a:prstGeom prst="rect">
            <a:avLst/>
          </a:prstGeom>
        </p:spPr>
        <p:txBody>
          <a:bodyPr>
            <a:spAutoFit/>
          </a:bodyPr>
          <a:lstStyle/>
          <a:p>
            <a:pPr marL="0" lvl="1">
              <a:defRPr/>
            </a:pPr>
            <a:r>
              <a:rPr lang="en-US" sz="2200" dirty="0">
                <a:solidFill>
                  <a:schemeClr val="accent6">
                    <a:lumMod val="75000"/>
                  </a:schemeClr>
                </a:solidFill>
              </a:rPr>
              <a:t>Novel products can boost competitiveness.</a:t>
            </a:r>
          </a:p>
        </p:txBody>
      </p:sp>
      <p:sp>
        <p:nvSpPr>
          <p:cNvPr id="5" name="Rectangle 4"/>
          <p:cNvSpPr/>
          <p:nvPr/>
        </p:nvSpPr>
        <p:spPr>
          <a:xfrm>
            <a:off x="5873532" y="4663320"/>
            <a:ext cx="4123908" cy="769441"/>
          </a:xfrm>
          <a:prstGeom prst="rect">
            <a:avLst/>
          </a:prstGeom>
        </p:spPr>
        <p:txBody>
          <a:bodyPr wrap="square">
            <a:spAutoFit/>
          </a:bodyPr>
          <a:lstStyle/>
          <a:p>
            <a:pPr>
              <a:defRPr/>
            </a:pPr>
            <a:r>
              <a:rPr lang="en-US" sz="2200" dirty="0">
                <a:solidFill>
                  <a:schemeClr val="accent6">
                    <a:lumMod val="75000"/>
                  </a:schemeClr>
                </a:solidFill>
              </a:rPr>
              <a:t>Products made from renewable, abundant resources.</a:t>
            </a:r>
          </a:p>
        </p:txBody>
      </p:sp>
      <p:sp>
        <p:nvSpPr>
          <p:cNvPr id="6" name="Rectangle 5"/>
          <p:cNvSpPr/>
          <p:nvPr/>
        </p:nvSpPr>
        <p:spPr>
          <a:xfrm>
            <a:off x="5873532" y="5858279"/>
            <a:ext cx="3250762" cy="430887"/>
          </a:xfrm>
          <a:prstGeom prst="rect">
            <a:avLst/>
          </a:prstGeom>
        </p:spPr>
        <p:txBody>
          <a:bodyPr wrap="none">
            <a:spAutoFit/>
          </a:bodyPr>
          <a:lstStyle/>
          <a:p>
            <a:pPr marL="0" lvl="1">
              <a:defRPr/>
            </a:pPr>
            <a:r>
              <a:rPr lang="en-US" sz="2200" dirty="0">
                <a:solidFill>
                  <a:schemeClr val="accent6">
                    <a:lumMod val="75000"/>
                  </a:schemeClr>
                </a:solidFill>
                <a:cs typeface="ＭＳ Ｐゴシック" pitchFamily="-106" charset="-128"/>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mn-lt"/>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247025"/>
            <a:ext cx="5922430" cy="5478423"/>
          </a:xfrm>
          <a:prstGeom prst="rect">
            <a:avLst/>
          </a:prstGeom>
          <a:ln>
            <a:noFill/>
          </a:ln>
        </p:spPr>
        <p:txBody>
          <a:bodyPr wrap="square">
            <a:spAutoFit/>
          </a:bodyPr>
          <a:lstStyle/>
          <a:p>
            <a:pPr marL="463550" indent="-446088">
              <a:spcBef>
                <a:spcPts val="1200"/>
              </a:spcBef>
              <a:buFont typeface="+mj-lt"/>
              <a:buAutoNum type="arabicPeriod"/>
            </a:pPr>
            <a:r>
              <a:rPr lang="en-US" altLang="en-US" sz="2000" dirty="0">
                <a:ea typeface="ＭＳ Ｐゴシック" charset="-128"/>
              </a:rPr>
              <a:t>Waste Prevention</a:t>
            </a:r>
          </a:p>
          <a:p>
            <a:pPr marL="463550" indent="-446088">
              <a:spcBef>
                <a:spcPts val="1200"/>
              </a:spcBef>
              <a:buFont typeface="+mj-lt"/>
              <a:buAutoNum type="arabicPeriod"/>
            </a:pPr>
            <a:r>
              <a:rPr lang="en-US" altLang="en-US" sz="2000" dirty="0">
                <a:ea typeface="ＭＳ Ｐゴシック" charset="-128"/>
              </a:rPr>
              <a:t>Atom Economy</a:t>
            </a:r>
          </a:p>
          <a:p>
            <a:pPr marL="463550" indent="-446088">
              <a:spcBef>
                <a:spcPts val="1200"/>
              </a:spcBef>
              <a:buFont typeface="+mj-lt"/>
              <a:buAutoNum type="arabicPeriod"/>
            </a:pPr>
            <a:r>
              <a:rPr lang="en-US" altLang="en-US" sz="2000" dirty="0">
                <a:ea typeface="ＭＳ Ｐゴシック" charset="-128"/>
              </a:rPr>
              <a:t>Less Hazardous Chemical Synthesis</a:t>
            </a:r>
          </a:p>
          <a:p>
            <a:pPr marL="463550" indent="-446088">
              <a:spcBef>
                <a:spcPts val="1200"/>
              </a:spcBef>
              <a:buFont typeface="+mj-lt"/>
              <a:buAutoNum type="arabicPeriod"/>
            </a:pPr>
            <a:r>
              <a:rPr lang="en-US" altLang="en-US" sz="2000" dirty="0">
                <a:ea typeface="ＭＳ Ｐゴシック" charset="-128"/>
              </a:rPr>
              <a:t>Designing Safer Chemicals</a:t>
            </a:r>
          </a:p>
          <a:p>
            <a:pPr marL="463550" indent="-446088">
              <a:spcBef>
                <a:spcPts val="1200"/>
              </a:spcBef>
              <a:buFont typeface="+mj-lt"/>
              <a:buAutoNum type="arabicPeriod"/>
            </a:pPr>
            <a:r>
              <a:rPr lang="en-US" altLang="en-US" sz="2000" dirty="0">
                <a:ea typeface="ＭＳ Ｐゴシック" charset="-128"/>
              </a:rPr>
              <a:t>Safer Solvents and Auxiliaries</a:t>
            </a:r>
          </a:p>
          <a:p>
            <a:pPr marL="463550" indent="-446088">
              <a:spcBef>
                <a:spcPts val="1200"/>
              </a:spcBef>
              <a:buFont typeface="+mj-lt"/>
              <a:buAutoNum type="arabicPeriod"/>
            </a:pPr>
            <a:r>
              <a:rPr lang="en-US" altLang="en-US" sz="2000" dirty="0">
                <a:ea typeface="ＭＳ Ｐゴシック" charset="-128"/>
              </a:rPr>
              <a:t>Design for Energy Efficiency</a:t>
            </a:r>
          </a:p>
          <a:p>
            <a:pPr marL="463550" indent="-446088">
              <a:spcBef>
                <a:spcPts val="1200"/>
              </a:spcBef>
              <a:buFont typeface="+mj-lt"/>
              <a:buAutoNum type="arabicPeriod"/>
            </a:pPr>
            <a:r>
              <a:rPr lang="en-US" altLang="en-US" sz="2000" dirty="0">
                <a:ea typeface="ＭＳ Ｐゴシック" charset="-128"/>
              </a:rPr>
              <a:t>Use of Renewable Feedstocks</a:t>
            </a:r>
          </a:p>
          <a:p>
            <a:pPr marL="463550" indent="-446088">
              <a:spcBef>
                <a:spcPts val="1200"/>
              </a:spcBef>
              <a:buFont typeface="+mj-lt"/>
              <a:buAutoNum type="arabicPeriod"/>
            </a:pPr>
            <a:r>
              <a:rPr lang="en-US" altLang="en-US" sz="2000" dirty="0">
                <a:ea typeface="ＭＳ Ｐゴシック" charset="-128"/>
              </a:rPr>
              <a:t>Reduce Derivatives</a:t>
            </a:r>
          </a:p>
          <a:p>
            <a:pPr marL="463550" indent="-446088">
              <a:spcBef>
                <a:spcPts val="1200"/>
              </a:spcBef>
              <a:buFont typeface="+mj-lt"/>
              <a:buAutoNum type="arabicPeriod"/>
            </a:pPr>
            <a:r>
              <a:rPr lang="en-US" altLang="en-US" sz="2000" dirty="0">
                <a:ea typeface="ＭＳ Ｐゴシック" charset="-128"/>
              </a:rPr>
              <a:t>Catalysis</a:t>
            </a:r>
          </a:p>
          <a:p>
            <a:pPr marL="463550" indent="-446088">
              <a:spcBef>
                <a:spcPts val="1200"/>
              </a:spcBef>
              <a:buFont typeface="+mj-lt"/>
              <a:buAutoNum type="arabicPeriod"/>
            </a:pPr>
            <a:r>
              <a:rPr lang="en-US" altLang="en-US" sz="2000" dirty="0">
                <a:ea typeface="ＭＳ Ｐゴシック" charset="-128"/>
              </a:rPr>
              <a:t>Design for Degradation</a:t>
            </a:r>
          </a:p>
          <a:p>
            <a:pPr marL="463550" indent="-446088">
              <a:spcBef>
                <a:spcPts val="1200"/>
              </a:spcBef>
              <a:buFont typeface="+mj-lt"/>
              <a:buAutoNum type="arabicPeriod"/>
            </a:pPr>
            <a:r>
              <a:rPr lang="en-US" altLang="en-US" sz="2000" dirty="0">
                <a:ea typeface="ＭＳ Ｐゴシック" charset="-128"/>
              </a:rPr>
              <a:t>Real-time Analysis for Pollution Prevention</a:t>
            </a:r>
          </a:p>
          <a:p>
            <a:pPr marL="463550" indent="-446088">
              <a:spcBef>
                <a:spcPts val="12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13583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2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724318"/>
            <a:ext cx="10346296" cy="861774"/>
          </a:xfrm>
          <a:prstGeom prst="rect">
            <a:avLst/>
          </a:prstGeom>
          <a:noFill/>
        </p:spPr>
        <p:txBody>
          <a:bodyPr wrap="square" rtlCol="0">
            <a:spAutoFit/>
          </a:bodyPr>
          <a:lstStyle/>
          <a:p>
            <a:pPr algn="ctr"/>
            <a:r>
              <a:rPr lang="en-US" sz="2500" b="1" dirty="0"/>
              <a:t>What is Waste?</a:t>
            </a:r>
            <a:r>
              <a:rPr lang="en-US" sz="2300" dirty="0"/>
              <a:t> - </a:t>
            </a:r>
            <a:r>
              <a:rPr lang="en-US" sz="2400" dirty="0"/>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1456116" y="3586863"/>
            <a:ext cx="4773285" cy="311815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400" b="1" dirty="0">
                <a:ea typeface="ＭＳ Ｐゴシック" charset="-128"/>
              </a:rPr>
              <a:t>Waste can be produced in any stage of a process life-cycle:</a:t>
            </a:r>
            <a:endParaRPr lang="en-US" altLang="x-none" sz="2400" dirty="0">
              <a:ea typeface="ＭＳ Ｐゴシック" charset="-128"/>
            </a:endParaRPr>
          </a:p>
          <a:p>
            <a:pPr marL="265113" indent="-93663" algn="l">
              <a:lnSpc>
                <a:spcPct val="100000"/>
              </a:lnSpc>
              <a:buFont typeface="Arial" panose="020B0604020202020204" pitchFamily="34" charset="0"/>
              <a:buChar char="•"/>
            </a:pPr>
            <a:r>
              <a:rPr lang="en-US" altLang="x-none" sz="2200" dirty="0">
                <a:ea typeface="ＭＳ Ｐゴシック" charset="-128"/>
              </a:rPr>
              <a:t>  Origins of feedstock</a:t>
            </a:r>
          </a:p>
          <a:p>
            <a:pPr marL="265113" indent="-93663" algn="l">
              <a:lnSpc>
                <a:spcPct val="100000"/>
              </a:lnSpc>
              <a:buFont typeface="Arial" panose="020B0604020202020204" pitchFamily="34" charset="0"/>
              <a:buChar char="•"/>
            </a:pPr>
            <a:r>
              <a:rPr lang="en-US" altLang="x-none" sz="2200" dirty="0">
                <a:ea typeface="ＭＳ Ｐゴシック" charset="-128"/>
              </a:rPr>
              <a:t>  Manufacturing</a:t>
            </a:r>
          </a:p>
          <a:p>
            <a:pPr marL="265113" indent="-93663" algn="l">
              <a:lnSpc>
                <a:spcPct val="100000"/>
              </a:lnSpc>
              <a:buFont typeface="Arial" panose="020B0604020202020204" pitchFamily="34" charset="0"/>
              <a:buChar char="•"/>
            </a:pPr>
            <a:r>
              <a:rPr lang="en-US" altLang="x-none" sz="2200" dirty="0">
                <a:ea typeface="ＭＳ Ｐゴシック" charset="-128"/>
              </a:rPr>
              <a:t>  Distribution</a:t>
            </a:r>
          </a:p>
          <a:p>
            <a:pPr marL="265113" indent="-93663" algn="l">
              <a:lnSpc>
                <a:spcPct val="100000"/>
              </a:lnSpc>
              <a:buFont typeface="Arial" panose="020B0604020202020204" pitchFamily="34" charset="0"/>
              <a:buChar char="•"/>
            </a:pPr>
            <a:r>
              <a:rPr lang="en-US" altLang="x-none" sz="2200" dirty="0">
                <a:ea typeface="ＭＳ Ｐゴシック" charset="-128"/>
              </a:rPr>
              <a:t>  Use</a:t>
            </a:r>
          </a:p>
          <a:p>
            <a:pPr marL="265113" indent="-93663" algn="l">
              <a:lnSpc>
                <a:spcPct val="100000"/>
              </a:lnSpc>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
        <p:nvSpPr>
          <p:cNvPr id="8" name="TextBox 7"/>
          <p:cNvSpPr txBox="1"/>
          <p:nvPr/>
        </p:nvSpPr>
        <p:spPr>
          <a:xfrm>
            <a:off x="7020914" y="3677846"/>
            <a:ext cx="4105338" cy="2051844"/>
          </a:xfrm>
          <a:prstGeom prst="rect">
            <a:avLst/>
          </a:prstGeom>
          <a:noFill/>
        </p:spPr>
        <p:txBody>
          <a:bodyPr wrap="square" rtlCol="0">
            <a:spAutoFit/>
          </a:bodyPr>
          <a:lstStyle/>
          <a:p>
            <a:r>
              <a:rPr lang="en-US" sz="2600" b="1" dirty="0"/>
              <a:t>When is waste </a:t>
            </a:r>
            <a:r>
              <a:rPr lang="en-US" sz="2600" b="1" i="1" dirty="0"/>
              <a:t>not </a:t>
            </a:r>
            <a:r>
              <a:rPr lang="en-US" sz="2600" b="1" dirty="0"/>
              <a:t>waste?</a:t>
            </a:r>
          </a:p>
          <a:p>
            <a:pPr marL="265176" indent="-228600" defTabSz="457200">
              <a:spcBef>
                <a:spcPts val="750"/>
              </a:spcBef>
              <a:buFont typeface="Arial" panose="020B0604020202020204" pitchFamily="34" charset="0"/>
              <a:buChar char="•"/>
            </a:pPr>
            <a:r>
              <a:rPr lang="en-US" sz="2200" dirty="0"/>
              <a:t>When it can be reused, becoming a feedstock.</a:t>
            </a:r>
          </a:p>
          <a:p>
            <a:pPr marL="265176" indent="-228600" defTabSz="457200">
              <a:spcBef>
                <a:spcPts val="750"/>
              </a:spcBef>
              <a:buFont typeface="Arial" panose="020B0604020202020204" pitchFamily="34" charset="0"/>
              <a:buChar char="•"/>
            </a:pP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3956276" cy="707886"/>
          </a:xfrm>
          <a:prstGeom prst="rect">
            <a:avLst/>
          </a:prstGeom>
        </p:spPr>
        <p:txBody>
          <a:bodyPr wrap="none">
            <a:spAutoFit/>
          </a:bodyPr>
          <a:lstStyle/>
          <a:p>
            <a:pPr lvl="0"/>
            <a:r>
              <a:rPr lang="en-US" altLang="en-US" sz="4000" b="1" dirty="0">
                <a:solidFill>
                  <a:srgbClr val="00728A"/>
                </a:solidFill>
                <a:latin typeface="Calibri" charset="0"/>
                <a:ea typeface="ＭＳ Ｐゴシック" charset="-128"/>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26666A5-3A0F-4923-85A1-FB4B278E9A78}"/>
              </a:ext>
            </a:extLst>
          </p:cNvPr>
          <p:cNvSpPr txBox="1"/>
          <p:nvPr/>
        </p:nvSpPr>
        <p:spPr>
          <a:xfrm>
            <a:off x="922851" y="1839677"/>
            <a:ext cx="10346296" cy="892552"/>
          </a:xfrm>
          <a:prstGeom prst="rect">
            <a:avLst/>
          </a:prstGeom>
          <a:noFill/>
        </p:spPr>
        <p:txBody>
          <a:bodyPr wrap="square" rtlCol="0">
            <a:spAutoFit/>
          </a:bodyPr>
          <a:lstStyle/>
          <a:p>
            <a:pPr algn="ctr"/>
            <a:r>
              <a:rPr lang="en-US" altLang="en-US" sz="2600" b="1" dirty="0">
                <a:solidFill>
                  <a:srgbClr val="0000FF"/>
                </a:solidFill>
                <a:latin typeface="Calibri" charset="0"/>
                <a:ea typeface="ＭＳ Ｐゴシック" charset="-128"/>
              </a:rPr>
              <a:t>It is better to prevent waste than to treat or clean up waste after it is formed</a:t>
            </a:r>
            <a:r>
              <a:rPr lang="en-US" altLang="en-US" sz="2600" dirty="0">
                <a:solidFill>
                  <a:srgbClr val="0000FF"/>
                </a:solidFill>
                <a:latin typeface="Calibri" charset="0"/>
                <a:ea typeface="ＭＳ Ｐゴシック" charset="-128"/>
              </a:rPr>
              <a:t>.</a:t>
            </a:r>
          </a:p>
        </p:txBody>
      </p:sp>
    </p:spTree>
    <p:extLst>
      <p:ext uri="{BB962C8B-B14F-4D97-AF65-F5344CB8AC3E}">
        <p14:creationId xmlns:p14="http://schemas.microsoft.com/office/powerpoint/2010/main" val="387598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sp>
        <p:nvSpPr>
          <p:cNvPr id="9" name="TextBox 8"/>
          <p:cNvSpPr txBox="1"/>
          <p:nvPr/>
        </p:nvSpPr>
        <p:spPr>
          <a:xfrm>
            <a:off x="855595" y="3080610"/>
            <a:ext cx="5240405" cy="320344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290513" indent="-153988">
              <a:spcBef>
                <a:spcPts val="100"/>
              </a:spcBef>
              <a:buFont typeface="Arial" charset="0"/>
              <a:buChar char="•"/>
            </a:pPr>
            <a:r>
              <a:rPr lang="en-US" dirty="0"/>
              <a:t>11 step synthesis, which gave a 4.2% overall yield.</a:t>
            </a:r>
          </a:p>
          <a:p>
            <a:pPr marL="290513" indent="-153988">
              <a:spcBef>
                <a:spcPts val="100"/>
              </a:spcBef>
              <a:buFont typeface="Arial" charset="0"/>
              <a:buChar char="•"/>
            </a:pPr>
            <a:r>
              <a:rPr lang="en-US" dirty="0"/>
              <a:t>Tin chloride, a heavy metal and a major environmental polluter.</a:t>
            </a:r>
          </a:p>
          <a:p>
            <a:pPr marL="290513" indent="-153988">
              <a:spcBef>
                <a:spcPts val="100"/>
              </a:spcBef>
              <a:buFont typeface="Arial" charset="0"/>
              <a:buChar char="•"/>
            </a:pPr>
            <a:r>
              <a:rPr lang="en-US" dirty="0"/>
              <a:t>The use of stoichiometric quantities of thionyl chloride in a solvent. This has a high environmental impact.</a:t>
            </a:r>
          </a:p>
          <a:p>
            <a:pPr marL="290513" indent="-153988">
              <a:spcBef>
                <a:spcPts val="100"/>
              </a:spcBef>
              <a:buFont typeface="Arial" charset="0"/>
              <a:buChar char="•"/>
            </a:pPr>
            <a:r>
              <a:rPr lang="en-US" dirty="0"/>
              <a:t>Hydrogen peroxide, which causes burns upon skin contact and is a fire and transportation hazard, especially when in contact with organic materials.</a:t>
            </a:r>
          </a:p>
          <a:p>
            <a:pPr marL="290513" indent="-153988">
              <a:spcBef>
                <a:spcPts val="100"/>
              </a:spcBef>
              <a:buFont typeface="Arial" charset="0"/>
              <a:buChar char="•"/>
            </a:pPr>
            <a:r>
              <a:rPr lang="en-US" dirty="0"/>
              <a:t>Produced over 1300 L of waste per 1 kg of product.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6381424" y="2957500"/>
            <a:ext cx="1457758" cy="3196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093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9906293" y="4892272"/>
            <a:ext cx="1056233" cy="14263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2952" y="3320527"/>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sp>
        <p:nvSpPr>
          <p:cNvPr id="14" name="TextBox 13"/>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Tree>
    <p:extLst>
      <p:ext uri="{BB962C8B-B14F-4D97-AF65-F5344CB8AC3E}">
        <p14:creationId xmlns:p14="http://schemas.microsoft.com/office/powerpoint/2010/main" val="398850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
        <p:nvSpPr>
          <p:cNvPr id="7" name="TextBox 6"/>
          <p:cNvSpPr txBox="1"/>
          <p:nvPr/>
        </p:nvSpPr>
        <p:spPr>
          <a:xfrm>
            <a:off x="602952" y="2180095"/>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685800" y="6536741"/>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12" name="Rectangle 11"/>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3" name="TextBox 12"/>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a:t>
            </a:r>
            <a:r>
              <a:rPr lang="en-US" sz="2400">
                <a:solidFill>
                  <a:srgbClr val="002060"/>
                </a:solidFill>
              </a:rPr>
              <a:t> production - </a:t>
            </a:r>
            <a:r>
              <a:rPr lang="en-US" sz="2400" dirty="0">
                <a:solidFill>
                  <a:srgbClr val="002060"/>
                </a:solidFill>
              </a:rPr>
              <a:t>Pfizer  </a:t>
            </a:r>
          </a:p>
        </p:txBody>
      </p:sp>
    </p:spTree>
    <p:extLst>
      <p:ext uri="{BB962C8B-B14F-4D97-AF65-F5344CB8AC3E}">
        <p14:creationId xmlns:p14="http://schemas.microsoft.com/office/powerpoint/2010/main" val="314885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1552073" y="1681059"/>
            <a:ext cx="9156031"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Synthetic methods should be designed to maximize the incorporation of all materials used in the process into the final product.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686522" y="6522161"/>
            <a:ext cx="3127972" cy="276999"/>
          </a:xfrm>
          <a:prstGeom prst="rect">
            <a:avLst/>
          </a:prstGeom>
          <a:noFill/>
        </p:spPr>
        <p:txBody>
          <a:bodyPr wrap="none" rtlCol="0">
            <a:spAutoFit/>
          </a:bodyPr>
          <a:lstStyle/>
          <a:p>
            <a:r>
              <a:rPr lang="en-US" sz="1200" dirty="0">
                <a:solidFill>
                  <a:schemeClr val="bg1">
                    <a:lumMod val="50000"/>
                  </a:schemeClr>
                </a:solidFill>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58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714462" y="2167521"/>
            <a:ext cx="11345116" cy="2554545"/>
          </a:xfrm>
          <a:prstGeom prst="rect">
            <a:avLst/>
          </a:prstGeom>
          <a:noFill/>
        </p:spPr>
        <p:txBody>
          <a:bodyPr wrap="square" rtlCol="0">
            <a:spAutoFit/>
          </a:bodyPr>
          <a:lstStyle/>
          <a:p>
            <a:r>
              <a:rPr lang="en-US" sz="2000" dirty="0"/>
              <a:t>In 1990 Barry </a:t>
            </a:r>
            <a:r>
              <a:rPr lang="en-US" sz="2000" dirty="0" err="1"/>
              <a:t>Trost</a:t>
            </a:r>
            <a:r>
              <a:rPr lang="en-US" sz="2000" dirty="0"/>
              <a:t> introduced the concept of synthetic efficiency: Atom Economy (AE). It refers to the concept of maximizing the use of raw materials so that the final product contains the maximum number of atoms from the reactants.</a:t>
            </a:r>
          </a:p>
          <a:p>
            <a:endParaRPr lang="en-US" sz="2000" dirty="0"/>
          </a:p>
          <a:p>
            <a:r>
              <a:rPr lang="en-US" sz="2000" dirty="0"/>
              <a:t>The ideal reaction would incorporate all of the atoms of the reactants.</a:t>
            </a:r>
          </a:p>
          <a:p>
            <a:endParaRPr lang="en-US" sz="2000" dirty="0"/>
          </a:p>
          <a:p>
            <a:r>
              <a:rPr lang="en-US" sz="2000" dirty="0"/>
              <a:t>The AE is measured as the ratio of the molecular weight of the desired product over the molecular weights of all reactants used in the reaction.</a:t>
            </a:r>
          </a:p>
        </p:txBody>
      </p:sp>
      <p:sp>
        <p:nvSpPr>
          <p:cNvPr id="2" name="TextBox 1"/>
          <p:cNvSpPr txBox="1"/>
          <p:nvPr/>
        </p:nvSpPr>
        <p:spPr>
          <a:xfrm>
            <a:off x="714462" y="5093262"/>
            <a:ext cx="11051202" cy="1015663"/>
          </a:xfrm>
          <a:prstGeom prst="rect">
            <a:avLst/>
          </a:prstGeom>
          <a:noFill/>
        </p:spPr>
        <p:txBody>
          <a:bodyPr wrap="square" rtlCol="0">
            <a:spAutoFit/>
          </a:bodyPr>
          <a:lstStyle/>
          <a:p>
            <a:r>
              <a:rPr lang="en-US" sz="2000" b="1" dirty="0"/>
              <a:t>Additional considerations when designing a green reaction:</a:t>
            </a:r>
          </a:p>
          <a:p>
            <a:r>
              <a:rPr lang="en-US" sz="2000" dirty="0"/>
              <a:t>Generation of co-products and waste, toxicity of co-products and waste, energy needs, purification steps, solvent and catalyst usage</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9919100" y="0"/>
            <a:ext cx="1846564" cy="1846564"/>
          </a:xfrm>
          <a:prstGeom prst="rect">
            <a:avLst/>
          </a:prstGeom>
        </p:spPr>
      </p:pic>
      <p:sp>
        <p:nvSpPr>
          <p:cNvPr id="6" name="Rectangle 5"/>
          <p:cNvSpPr/>
          <p:nvPr/>
        </p:nvSpPr>
        <p:spPr>
          <a:xfrm>
            <a:off x="10216345" y="1848428"/>
            <a:ext cx="1252074" cy="369332"/>
          </a:xfrm>
          <a:prstGeom prst="rect">
            <a:avLst/>
          </a:prstGeom>
        </p:spPr>
        <p:txBody>
          <a:bodyPr wrap="none">
            <a:spAutoFit/>
          </a:bodyPr>
          <a:lstStyle/>
          <a:p>
            <a:r>
              <a:rPr lang="en-US" i="1" dirty="0"/>
              <a:t>Barry </a:t>
            </a:r>
            <a:r>
              <a:rPr lang="en-US" i="1" dirty="0" err="1"/>
              <a:t>Trost</a:t>
            </a:r>
            <a:r>
              <a:rPr lang="en-US" i="1" dirty="0"/>
              <a:t> </a:t>
            </a:r>
          </a:p>
        </p:txBody>
      </p:sp>
    </p:spTree>
    <p:extLst>
      <p:ext uri="{BB962C8B-B14F-4D97-AF65-F5344CB8AC3E}">
        <p14:creationId xmlns:p14="http://schemas.microsoft.com/office/powerpoint/2010/main" val="80557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sz="half" idx="1"/>
          </p:nvPr>
        </p:nvSpPr>
        <p:spPr>
          <a:xfrm>
            <a:off x="1051560" y="1399387"/>
            <a:ext cx="10210800" cy="1459630"/>
          </a:xfrm>
        </p:spPr>
        <p:txBody>
          <a:bodyPr wrap="square">
            <a:spAutoFit/>
          </a:bodyPr>
          <a:lstStyle/>
          <a:p>
            <a:pPr marL="0" indent="0" algn="ctr">
              <a:lnSpc>
                <a:spcPct val="114000"/>
              </a:lnSpc>
              <a:buNone/>
            </a:pPr>
            <a:r>
              <a:rPr lang="en-US" altLang="en-US" sz="2400" dirty="0">
                <a:latin typeface="+mn-lt"/>
              </a:rPr>
              <a:t>Green chemistry is the </a:t>
            </a:r>
            <a:r>
              <a:rPr lang="en-US" altLang="en-US" sz="2400" b="1" dirty="0">
                <a:latin typeface="+mn-lt"/>
              </a:rPr>
              <a:t>design</a:t>
            </a:r>
            <a:r>
              <a:rPr lang="en-US" altLang="en-US" sz="2400" dirty="0">
                <a:latin typeface="+mn-lt"/>
              </a:rPr>
              <a:t> of chemical products and processes to </a:t>
            </a:r>
            <a:r>
              <a:rPr lang="en-US" altLang="en-US" sz="2400" b="1" dirty="0">
                <a:latin typeface="+mn-lt"/>
              </a:rPr>
              <a:t>reduce or eliminate </a:t>
            </a:r>
            <a:r>
              <a:rPr lang="en-US" altLang="en-US" sz="2400" dirty="0">
                <a:latin typeface="+mn-lt"/>
              </a:rPr>
              <a:t>the generation and use of </a:t>
            </a:r>
            <a:r>
              <a:rPr lang="en-US" altLang="en-US" sz="2400" b="1" dirty="0">
                <a:latin typeface="+mn-lt"/>
              </a:rPr>
              <a:t>hazardous substances</a:t>
            </a:r>
            <a:r>
              <a:rPr lang="en-US" altLang="en-US" sz="2400" dirty="0"/>
              <a:t>.</a:t>
            </a:r>
          </a:p>
          <a:p>
            <a:pPr marL="0" indent="0" algn="ctr">
              <a:lnSpc>
                <a:spcPct val="114000"/>
              </a:lnSpc>
              <a:buNone/>
            </a:pPr>
            <a:r>
              <a:rPr lang="en-US" altLang="en-US" sz="2400" b="1" dirty="0">
                <a:latin typeface="+mn-lt"/>
              </a:rPr>
              <a:t>Hazardous = to human health and environment</a:t>
            </a:r>
          </a:p>
        </p:txBody>
      </p:sp>
      <p:sp>
        <p:nvSpPr>
          <p:cNvPr id="13317" name="TextBox 2"/>
          <p:cNvSpPr txBox="1">
            <a:spLocks noChangeArrowheads="1"/>
          </p:cNvSpPr>
          <p:nvPr/>
        </p:nvSpPr>
        <p:spPr bwMode="auto">
          <a:xfrm>
            <a:off x="6731434" y="6221932"/>
            <a:ext cx="5460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1400" dirty="0">
                <a:solidFill>
                  <a:schemeClr val="bg1">
                    <a:lumMod val="50000"/>
                  </a:schemeClr>
                </a:solidFill>
                <a:latin typeface="+mn-lt"/>
              </a:rPr>
              <a:t>Anastas, P. T., Warner, J. C. (2000). Green chemistry: Theory and Practice. </a:t>
            </a:r>
          </a:p>
          <a:p>
            <a:pPr algn="r">
              <a:spcBef>
                <a:spcPct val="0"/>
              </a:spcBef>
              <a:buClrTx/>
              <a:buFontTx/>
              <a:buNone/>
            </a:pPr>
            <a:r>
              <a:rPr lang="en-US" altLang="en-US" sz="1400" dirty="0">
                <a:solidFill>
                  <a:schemeClr val="bg1">
                    <a:lumMod val="50000"/>
                  </a:schemeClr>
                </a:solidFill>
                <a:latin typeface="+mn-lt"/>
              </a:rPr>
              <a:t>New York; Oxford University Press</a:t>
            </a:r>
            <a:r>
              <a:rPr lang="en-US" altLang="en-US" sz="1400" dirty="0">
                <a:solidFill>
                  <a:schemeClr val="bg1">
                    <a:lumMod val="50000"/>
                  </a:schemeClr>
                </a:solidFill>
                <a:latin typeface="Calibri Regular"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3730" y="2929818"/>
            <a:ext cx="2558709" cy="33581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497" y="2961607"/>
            <a:ext cx="2815572" cy="3295875"/>
          </a:xfrm>
          <a:prstGeom prst="rect">
            <a:avLst/>
          </a:prstGeom>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3237506" y="217371"/>
            <a:ext cx="5717014" cy="707886"/>
          </a:xfrm>
          <a:prstGeom prst="rect">
            <a:avLst/>
          </a:prstGeom>
          <a:noFill/>
        </p:spPr>
        <p:txBody>
          <a:bodyPr wrap="none" rtlCol="0">
            <a:spAutoFit/>
          </a:bodyPr>
          <a:lstStyle/>
          <a:p>
            <a:pPr algn="ctr"/>
            <a:r>
              <a:rPr lang="en-US" sz="4000" b="1" dirty="0"/>
              <a:t>What is Green Chemistry?</a:t>
            </a:r>
          </a:p>
        </p:txBody>
      </p:sp>
    </p:spTree>
    <p:extLst>
      <p:ext uri="{BB962C8B-B14F-4D97-AF65-F5344CB8AC3E}">
        <p14:creationId xmlns:p14="http://schemas.microsoft.com/office/powerpoint/2010/main" val="76727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830974" y="2103815"/>
            <a:ext cx="3909702" cy="369127"/>
          </a:xfrm>
          <a:noFill/>
        </p:spPr>
        <p:txBody>
          <a:bodyPr>
            <a:normAutofit fontScale="925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nvPr>
        </p:nvGraphicFramePr>
        <p:xfrm>
          <a:off x="2773852" y="3065290"/>
          <a:ext cx="6618120" cy="3383934"/>
        </p:xfrm>
        <a:graphic>
          <a:graphicData uri="http://schemas.openxmlformats.org/presentationml/2006/ole">
            <mc:AlternateContent xmlns:mc="http://schemas.openxmlformats.org/markup-compatibility/2006">
              <mc:Choice xmlns:v="urn:schemas-microsoft-com:vml" Requires="v">
                <p:oleObj spid="_x0000_s6282" name="ISIS/Draw Sketch" r:id="rId4" imgW="7327900" imgH="3746500" progId="ISISServer">
                  <p:embed/>
                </p:oleObj>
              </mc:Choice>
              <mc:Fallback>
                <p:oleObj name="ISIS/Draw Sketch" r:id="rId4" imgW="7327900" imgH="3746500" progId="ISISServer">
                  <p:embed/>
                  <p:pic>
                    <p:nvPicPr>
                      <p:cNvPr id="135171"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852" y="3065290"/>
                        <a:ext cx="6618120" cy="3383934"/>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730477" y="2049957"/>
            <a:ext cx="8686800" cy="4509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929" y="1628944"/>
            <a:ext cx="3027688"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a:t>
            </a:r>
            <a:r>
              <a:rPr lang="en-US" altLang="x-none" sz="2400" dirty="0">
                <a:solidFill>
                  <a:srgbClr val="002060"/>
                </a:solidFill>
              </a:rPr>
              <a:t> Ibuprofen</a:t>
            </a:r>
          </a:p>
        </p:txBody>
      </p:sp>
      <p:sp>
        <p:nvSpPr>
          <p:cNvPr id="2" name="TextBox 1">
            <a:extLst>
              <a:ext uri="{FF2B5EF4-FFF2-40B4-BE49-F238E27FC236}">
                <a16:creationId xmlns:a16="http://schemas.microsoft.com/office/drawing/2014/main" id="{BAAE6976-09B7-47B7-A7B8-6FE9115822AA}"/>
              </a:ext>
            </a:extLst>
          </p:cNvPr>
          <p:cNvSpPr txBox="1"/>
          <p:nvPr/>
        </p:nvSpPr>
        <p:spPr>
          <a:xfrm>
            <a:off x="1915694" y="2368364"/>
            <a:ext cx="2751651" cy="597599"/>
          </a:xfrm>
          <a:prstGeom prst="rect">
            <a:avLst/>
          </a:prstGeom>
          <a:noFill/>
        </p:spPr>
        <p:txBody>
          <a:bodyPr wrap="square" rtlCol="0">
            <a:spAutoFit/>
          </a:bodyPr>
          <a:lstStyle/>
          <a:p>
            <a:pPr lvl="1" indent="-228600">
              <a:spcBef>
                <a:spcPts val="100"/>
              </a:spcBef>
              <a:buFont typeface="Arial" panose="020B0604020202020204" pitchFamily="34" charset="0"/>
              <a:buChar char="•"/>
            </a:pPr>
            <a:r>
              <a:rPr lang="en-US" altLang="x-none" sz="1600" dirty="0">
                <a:latin typeface="Calibri Regular" charset="0"/>
                <a:ea typeface="ＭＳ Ｐゴシック" charset="-128"/>
              </a:rPr>
              <a:t>6 stoichiometric steps.</a:t>
            </a:r>
          </a:p>
          <a:p>
            <a:pPr lvl="1" indent="-228600" defTabSz="577850">
              <a:spcBef>
                <a:spcPts val="100"/>
              </a:spcBef>
              <a:buFont typeface="Arial" panose="020B0604020202020204" pitchFamily="34" charset="0"/>
              <a:buChar char="•"/>
            </a:pPr>
            <a:r>
              <a:rPr lang="en-US" altLang="x-none" sz="1600" dirty="0">
                <a:latin typeface="Calibri Regular" charset="0"/>
                <a:ea typeface="ＭＳ Ｐゴシック" charset="-128"/>
              </a:rPr>
              <a:t>&lt;40% atom utilization.</a:t>
            </a:r>
            <a:endParaRPr lang="en-US" altLang="x-none" sz="2000" dirty="0">
              <a:ea typeface="ＭＳ Ｐゴシック" charset="-128"/>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Tree>
    <p:extLst>
      <p:ext uri="{BB962C8B-B14F-4D97-AF65-F5344CB8AC3E}">
        <p14:creationId xmlns:p14="http://schemas.microsoft.com/office/powerpoint/2010/main" val="41965296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a:bodyPr>
          <a:lstStyle/>
          <a:p>
            <a:pPr marL="0" indent="0">
              <a:buNone/>
            </a:pPr>
            <a:r>
              <a:rPr lang="en-US" altLang="x-none" sz="2000" b="1" dirty="0">
                <a:latin typeface="Calibri Regular" charset="0"/>
                <a:ea typeface="ＭＳ Ｐゴシック" charset="-128"/>
              </a:rPr>
              <a:t>Alternative catalytic synthesis of ibuprofen:</a:t>
            </a:r>
          </a:p>
          <a:p>
            <a:pPr marL="548640" lvl="1">
              <a:lnSpc>
                <a:spcPct val="100000"/>
              </a:lnSpc>
              <a:spcBef>
                <a:spcPts val="200"/>
              </a:spcBef>
            </a:pPr>
            <a:r>
              <a:rPr lang="en-US" altLang="x-none" sz="1600" dirty="0">
                <a:latin typeface="Calibri Regular" charset="0"/>
                <a:ea typeface="ＭＳ Ｐゴシック" charset="-128"/>
              </a:rPr>
              <a:t>3 catalytic steps.</a:t>
            </a:r>
          </a:p>
          <a:p>
            <a:pPr marL="548640" lvl="1">
              <a:lnSpc>
                <a:spcPct val="100000"/>
              </a:lnSpc>
              <a:spcBef>
                <a:spcPts val="200"/>
              </a:spcBef>
            </a:pPr>
            <a:r>
              <a:rPr lang="en-US" altLang="x-none" sz="1600" dirty="0">
                <a:latin typeface="Calibri Regular" charset="0"/>
                <a:ea typeface="ＭＳ Ｐゴシック" charset="-128"/>
              </a:rPr>
              <a:t>80% atom utilization.</a:t>
            </a:r>
          </a:p>
        </p:txBody>
      </p:sp>
      <p:graphicFrame>
        <p:nvGraphicFramePr>
          <p:cNvPr id="137219" name="Object 2">
            <a:hlinkClick r:id="" action="ppaction://ole?verb=0"/>
          </p:cNvPr>
          <p:cNvGraphicFramePr>
            <a:graphicFrameLocks noGrp="1"/>
          </p:cNvGraphicFramePr>
          <p:nvPr>
            <p:ph sz="half" idx="2"/>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7306" name="ISIS/Draw Sketch" r:id="rId4" imgW="5778500" imgH="2298700" progId="ISISServer">
                  <p:embed/>
                </p:oleObj>
              </mc:Choice>
              <mc:Fallback>
                <p:oleObj name="ISIS/Draw Sketch" r:id="rId4" imgW="5778500" imgH="2298700" progId="ISISServer">
                  <p:embed/>
                  <p:pic>
                    <p:nvPicPr>
                      <p:cNvPr id="137219"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603" y="1628484"/>
            <a:ext cx="3027687"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 </a:t>
            </a:r>
            <a:r>
              <a:rPr lang="en-US" altLang="x-none" sz="2400" dirty="0">
                <a:solidFill>
                  <a:srgbClr val="002060"/>
                </a:solidFill>
              </a:rPr>
              <a:t>Ibuprofen</a:t>
            </a:r>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119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412665" y="1754338"/>
            <a:ext cx="11330608"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Whenever practicable, synthetic methodologies should be designed to use and generate substances that possess little or no toxicity to human health and the environment.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825715"/>
            <a:ext cx="4876800" cy="3438525"/>
          </a:xfrm>
          <a:prstGeom prst="rect">
            <a:avLst/>
          </a:prstGeom>
        </p:spPr>
      </p:pic>
      <p:sp>
        <p:nvSpPr>
          <p:cNvPr id="7" name="Rectangle 6">
            <a:extLst>
              <a:ext uri="{FF2B5EF4-FFF2-40B4-BE49-F238E27FC236}">
                <a16:creationId xmlns:a16="http://schemas.microsoft.com/office/drawing/2014/main" id="{684F5B09-FFE1-4FF7-B27A-8C5C5A38F61E}"/>
              </a:ext>
            </a:extLst>
          </p:cNvPr>
          <p:cNvSpPr/>
          <p:nvPr/>
        </p:nvSpPr>
        <p:spPr>
          <a:xfrm>
            <a:off x="669175" y="6504625"/>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2833197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9" name="TextBox 8"/>
          <p:cNvSpPr txBox="1"/>
          <p:nvPr/>
        </p:nvSpPr>
        <p:spPr>
          <a:xfrm>
            <a:off x="746792" y="2213442"/>
            <a:ext cx="10946673" cy="1200329"/>
          </a:xfrm>
          <a:prstGeom prst="rect">
            <a:avLst/>
          </a:prstGeom>
          <a:noFill/>
        </p:spPr>
        <p:txBody>
          <a:bodyPr wrap="square" rtlCol="0">
            <a:spAutoFit/>
          </a:bodyPr>
          <a:lstStyle/>
          <a:p>
            <a:r>
              <a:rPr lang="en-US" dirty="0" err="1"/>
              <a:t>Adipic</a:t>
            </a:r>
            <a:r>
              <a:rPr lang="en-US" dirty="0"/>
              <a:t> acid (AA), also referred to as </a:t>
            </a:r>
            <a:r>
              <a:rPr lang="en-US" dirty="0" err="1"/>
              <a:t>hexanedioic</a:t>
            </a:r>
            <a:r>
              <a:rPr lang="en-US" dirty="0"/>
              <a:t> acid, is one of the most produced commodity chemicals worldwide. With a projected global market size of more than 7 billion US dollars by 2019, AA is a versatile building block for an array of processes in the chemical, pharmaceutical and food industries.</a:t>
            </a:r>
            <a:r>
              <a:rPr lang="en-US" baseline="30000" dirty="0"/>
              <a:t> </a:t>
            </a:r>
            <a:r>
              <a:rPr lang="en-US" dirty="0"/>
              <a:t>Its primary use is as a precursor for the synthesis of the polyamide Nylon-6,6.</a:t>
            </a:r>
          </a:p>
        </p:txBody>
      </p:sp>
      <p:sp>
        <p:nvSpPr>
          <p:cNvPr id="10" name="TextBox 9"/>
          <p:cNvSpPr txBox="1"/>
          <p:nvPr/>
        </p:nvSpPr>
        <p:spPr>
          <a:xfrm>
            <a:off x="848390" y="3578990"/>
            <a:ext cx="4424082" cy="2364750"/>
          </a:xfrm>
          <a:prstGeom prst="rect">
            <a:avLst/>
          </a:prstGeom>
          <a:noFill/>
          <a:ln>
            <a:solidFill>
              <a:srgbClr val="C00000"/>
            </a:solidFill>
          </a:ln>
        </p:spPr>
        <p:txBody>
          <a:bodyPr wrap="square" rtlCol="0">
            <a:spAutoFit/>
          </a:bodyPr>
          <a:lstStyle/>
          <a:p>
            <a:pPr marL="274320" indent="-274320">
              <a:spcBef>
                <a:spcPts val="100"/>
              </a:spcBef>
            </a:pPr>
            <a:r>
              <a:rPr lang="en-US" sz="2000" b="1" dirty="0"/>
              <a:t>Conventional synthesis of adipic acid</a:t>
            </a:r>
            <a:r>
              <a:rPr lang="en-US" sz="2000" dirty="0"/>
              <a:t>:</a:t>
            </a:r>
          </a:p>
          <a:p>
            <a:pPr marL="287338" indent="-169863">
              <a:spcBef>
                <a:spcPts val="100"/>
              </a:spcBef>
              <a:buFont typeface="Arial" panose="020B0604020202020204" pitchFamily="34" charset="0"/>
              <a:buChar char="•"/>
            </a:pPr>
            <a:r>
              <a:rPr lang="en-US" dirty="0"/>
              <a:t>Uses benzene, a known carcinogen, as a starting material.</a:t>
            </a:r>
          </a:p>
          <a:p>
            <a:pPr marL="287338" indent="-169863">
              <a:spcBef>
                <a:spcPts val="100"/>
              </a:spcBef>
              <a:buFont typeface="Arial" panose="020B0604020202020204" pitchFamily="34" charset="0"/>
              <a:buChar char="•"/>
            </a:pPr>
            <a:r>
              <a:rPr lang="en-US" dirty="0"/>
              <a:t>Involves oxidation with an excess of HNO</a:t>
            </a:r>
            <a:r>
              <a:rPr lang="en-US" baseline="-25000" dirty="0"/>
              <a:t>3</a:t>
            </a:r>
            <a:r>
              <a:rPr lang="en-US" dirty="0"/>
              <a:t>, and production of greenhouse gas nitrous oxide (N</a:t>
            </a:r>
            <a:r>
              <a:rPr lang="en-US" baseline="-25000" dirty="0">
                <a:effectLst/>
              </a:rPr>
              <a:t>2</a:t>
            </a:r>
            <a:r>
              <a:rPr lang="en-US" dirty="0"/>
              <a:t>O), the latter accounting for approximately 5–8% of the worldwide anthropogenic N</a:t>
            </a:r>
            <a:r>
              <a:rPr lang="en-US" baseline="-25000" dirty="0">
                <a:effectLst/>
              </a:rPr>
              <a:t>2</a:t>
            </a:r>
            <a:r>
              <a:rPr lang="en-US" dirty="0"/>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3"/>
          <a:stretch>
            <a:fillRect/>
          </a:stretch>
        </p:blipFill>
        <p:spPr>
          <a:xfrm>
            <a:off x="5525861" y="3515369"/>
            <a:ext cx="5709838" cy="2529969"/>
          </a:xfrm>
          <a:prstGeom prst="rect">
            <a:avLst/>
          </a:prstGeom>
        </p:spPr>
      </p:pic>
      <p:sp>
        <p:nvSpPr>
          <p:cNvPr id="14" name="Caution">
            <a:extLst>
              <a:ext uri="{FF2B5EF4-FFF2-40B4-BE49-F238E27FC236}">
                <a16:creationId xmlns:a16="http://schemas.microsoft.com/office/drawing/2014/main" id="{B6782351-929C-4F61-9C1B-23DE2A169ABC}"/>
              </a:ext>
            </a:extLst>
          </p:cNvPr>
          <p:cNvSpPr>
            <a:spLocks noChangeAspect="1"/>
          </p:cNvSpPr>
          <p:nvPr/>
        </p:nvSpPr>
        <p:spPr>
          <a:xfrm>
            <a:off x="9499410" y="5400815"/>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flipV="1">
            <a:off x="9785087" y="4761365"/>
            <a:ext cx="209705" cy="94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499410" y="5080000"/>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ution">
            <a:extLst>
              <a:ext uri="{FF2B5EF4-FFF2-40B4-BE49-F238E27FC236}">
                <a16:creationId xmlns:a16="http://schemas.microsoft.com/office/drawing/2014/main" id="{B6782351-929C-4F61-9C1B-23DE2A169ABC}"/>
              </a:ext>
            </a:extLst>
          </p:cNvPr>
          <p:cNvSpPr>
            <a:spLocks noChangeAspect="1"/>
          </p:cNvSpPr>
          <p:nvPr/>
        </p:nvSpPr>
        <p:spPr>
          <a:xfrm>
            <a:off x="6045581" y="5395818"/>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H="1" flipV="1">
            <a:off x="6045581" y="5075003"/>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0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5226" y="2970442"/>
            <a:ext cx="3939155" cy="400110"/>
          </a:xfrm>
          <a:prstGeom prst="rect">
            <a:avLst/>
          </a:prstGeom>
        </p:spPr>
        <p:txBody>
          <a:bodyPr wrap="none">
            <a:spAutoFit/>
          </a:bodyPr>
          <a:lstStyle/>
          <a:p>
            <a:r>
              <a:rPr lang="en-US" sz="2000" b="1" dirty="0"/>
              <a:t>Alternative synthesis of </a:t>
            </a:r>
            <a:r>
              <a:rPr lang="en-US" sz="2000" b="1" dirty="0" err="1"/>
              <a:t>adipic</a:t>
            </a:r>
            <a:r>
              <a:rPr lang="en-US" sz="2000" b="1" dirty="0"/>
              <a:t> acid</a:t>
            </a:r>
            <a:r>
              <a:rPr lang="en-US" sz="2000" dirty="0"/>
              <a:t>:</a:t>
            </a:r>
          </a:p>
        </p:txBody>
      </p:sp>
      <p:sp>
        <p:nvSpPr>
          <p:cNvPr id="9" name="Rectangle 8"/>
          <p:cNvSpPr/>
          <p:nvPr/>
        </p:nvSpPr>
        <p:spPr>
          <a:xfrm>
            <a:off x="1611683" y="3289010"/>
            <a:ext cx="4608446" cy="2610971"/>
          </a:xfrm>
          <a:prstGeom prst="rect">
            <a:avLst/>
          </a:prstGeom>
        </p:spPr>
        <p:txBody>
          <a:bodyPr wrap="square">
            <a:spAutoFit/>
          </a:bodyPr>
          <a:lstStyle/>
          <a:p>
            <a:pPr marL="285750" indent="-285750">
              <a:spcBef>
                <a:spcPts val="100"/>
              </a:spcBef>
              <a:buFont typeface="Arial" panose="020B0604020202020204" pitchFamily="34" charset="0"/>
              <a:buChar char="•"/>
            </a:pPr>
            <a:r>
              <a:rPr lang="en-US" dirty="0"/>
              <a:t>Development of biocatalytic processes for producing adipic acid and catechol from sugars.</a:t>
            </a:r>
          </a:p>
          <a:p>
            <a:pPr marL="285750" indent="-285750">
              <a:spcBef>
                <a:spcPts val="100"/>
              </a:spcBef>
              <a:buFont typeface="Arial" panose="020B0604020202020204" pitchFamily="34" charset="0"/>
              <a:buChar char="•"/>
            </a:pPr>
            <a:r>
              <a:rPr lang="en-US" dirty="0"/>
              <a:t>Biocatalytic process using yeast converts sugars to </a:t>
            </a:r>
            <a:r>
              <a:rPr lang="en-US" dirty="0" err="1"/>
              <a:t>cis,cis-muconic</a:t>
            </a:r>
            <a:r>
              <a:rPr lang="en-US" dirty="0"/>
              <a:t> acid, and this intermediate stage allows ready access to catechol and adipic acid.</a:t>
            </a:r>
          </a:p>
          <a:p>
            <a:pPr marL="285750" indent="-285750">
              <a:spcBef>
                <a:spcPts val="100"/>
              </a:spcBef>
              <a:buFont typeface="Arial" panose="020B0604020202020204" pitchFamily="34" charset="0"/>
              <a:buChar char="•"/>
            </a:pPr>
            <a:r>
              <a:rPr lang="en-US" dirty="0"/>
              <a:t>Uses water as solvent at ambient temperature and pressure.</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ACEBCE-BE22-4628-8A63-756788AC5B81}"/>
              </a:ext>
            </a:extLst>
          </p:cNvPr>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2" name="Rectangle 1">
            <a:extLst>
              <a:ext uri="{FF2B5EF4-FFF2-40B4-BE49-F238E27FC236}">
                <a16:creationId xmlns:a16="http://schemas.microsoft.com/office/drawing/2014/main" id="{5A013485-9A8D-4922-A294-2753F02024EE}"/>
              </a:ext>
            </a:extLst>
          </p:cNvPr>
          <p:cNvSpPr/>
          <p:nvPr/>
        </p:nvSpPr>
        <p:spPr>
          <a:xfrm>
            <a:off x="1351998" y="2751422"/>
            <a:ext cx="4706994" cy="306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1380" y="1766878"/>
            <a:ext cx="3391420" cy="5080347"/>
          </a:xfrm>
          <a:prstGeom prst="rect">
            <a:avLst/>
          </a:prstGeom>
        </p:spPr>
      </p:pic>
      <p:sp>
        <p:nvSpPr>
          <p:cNvPr id="4" name="TextBox 3">
            <a:extLst>
              <a:ext uri="{FF2B5EF4-FFF2-40B4-BE49-F238E27FC236}">
                <a16:creationId xmlns:a16="http://schemas.microsoft.com/office/drawing/2014/main" id="{831F35A9-2791-C14B-88F0-E399D78E2C2B}"/>
              </a:ext>
            </a:extLst>
          </p:cNvPr>
          <p:cNvSpPr txBox="1"/>
          <p:nvPr/>
        </p:nvSpPr>
        <p:spPr>
          <a:xfrm>
            <a:off x="734705" y="6448055"/>
            <a:ext cx="7094845" cy="461665"/>
          </a:xfrm>
          <a:prstGeom prst="rect">
            <a:avLst/>
          </a:prstGeom>
          <a:noFill/>
        </p:spPr>
        <p:txBody>
          <a:bodyPr wrap="square" rtlCol="0">
            <a:spAutoFit/>
          </a:bodyPr>
          <a:lstStyle/>
          <a:p>
            <a:r>
              <a:rPr lang="en-US" sz="1200" dirty="0">
                <a:solidFill>
                  <a:schemeClr val="bg1">
                    <a:lumMod val="50000"/>
                  </a:schemeClr>
                </a:solidFill>
              </a:rPr>
              <a:t>Raj, K et al. </a:t>
            </a:r>
            <a:r>
              <a:rPr lang="en-US" sz="1200" dirty="0" err="1">
                <a:solidFill>
                  <a:schemeClr val="bg1">
                    <a:lumMod val="50000"/>
                  </a:schemeClr>
                </a:solidFill>
              </a:rPr>
              <a:t>Biocatalytic</a:t>
            </a:r>
            <a:r>
              <a:rPr lang="en-US" sz="1200" dirty="0">
                <a:solidFill>
                  <a:schemeClr val="bg1">
                    <a:lumMod val="50000"/>
                  </a:schemeClr>
                </a:solidFill>
              </a:rPr>
              <a:t> production of </a:t>
            </a:r>
            <a:r>
              <a:rPr lang="en-US" sz="1200" dirty="0" err="1">
                <a:solidFill>
                  <a:schemeClr val="bg1">
                    <a:lumMod val="50000"/>
                  </a:schemeClr>
                </a:solidFill>
              </a:rPr>
              <a:t>adipic</a:t>
            </a:r>
            <a:r>
              <a:rPr lang="en-US" sz="1200" dirty="0">
                <a:solidFill>
                  <a:schemeClr val="bg1">
                    <a:lumMod val="50000"/>
                  </a:schemeClr>
                </a:solidFill>
              </a:rPr>
              <a:t> acid from glucose using engineered Saccharomyces cerevisiae. Metabolic Engineering Communications. 6, 2018, 28-32</a:t>
            </a:r>
          </a:p>
        </p:txBody>
      </p:sp>
    </p:spTree>
    <p:extLst>
      <p:ext uri="{BB962C8B-B14F-4D97-AF65-F5344CB8AC3E}">
        <p14:creationId xmlns:p14="http://schemas.microsoft.com/office/powerpoint/2010/main" val="2270976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351998" y="1787854"/>
            <a:ext cx="9368589"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7C087C-7F39-4A02-A160-7C19E82164ED}"/>
              </a:ext>
            </a:extLst>
          </p:cNvPr>
          <p:cNvPicPr>
            <a:picLocks noChangeAspect="1"/>
          </p:cNvPicPr>
          <p:nvPr/>
        </p:nvPicPr>
        <p:blipFill>
          <a:blip r:embed="rId3"/>
          <a:stretch>
            <a:fillRect/>
          </a:stretch>
        </p:blipFill>
        <p:spPr>
          <a:xfrm>
            <a:off x="3185267" y="2545417"/>
            <a:ext cx="5702049" cy="3813245"/>
          </a:xfrm>
          <a:prstGeom prst="rect">
            <a:avLst/>
          </a:prstGeom>
        </p:spPr>
      </p:pic>
      <p:sp>
        <p:nvSpPr>
          <p:cNvPr id="9" name="Rectangle 8">
            <a:extLst>
              <a:ext uri="{FF2B5EF4-FFF2-40B4-BE49-F238E27FC236}">
                <a16:creationId xmlns:a16="http://schemas.microsoft.com/office/drawing/2014/main" id="{9D648F5A-1BF8-4E82-9A0A-ACF77DC6653E}"/>
              </a:ext>
            </a:extLst>
          </p:cNvPr>
          <p:cNvSpPr/>
          <p:nvPr/>
        </p:nvSpPr>
        <p:spPr>
          <a:xfrm>
            <a:off x="685798" y="6527185"/>
            <a:ext cx="3162019"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Sentryair</a:t>
            </a:r>
            <a:r>
              <a:rPr lang="en-US" sz="1200" dirty="0">
                <a:solidFill>
                  <a:prstClr val="white">
                    <a:lumMod val="65000"/>
                  </a:prstClr>
                </a:solidFill>
              </a:rPr>
              <a:t> </a:t>
            </a:r>
          </a:p>
        </p:txBody>
      </p:sp>
    </p:spTree>
    <p:extLst>
      <p:ext uri="{BB962C8B-B14F-4D97-AF65-F5344CB8AC3E}">
        <p14:creationId xmlns:p14="http://schemas.microsoft.com/office/powerpoint/2010/main" val="1658848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1595663" y="1823560"/>
            <a:ext cx="8964612" cy="2050012"/>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altLang="x-none" b="1" dirty="0">
                <a:ea typeface="ＭＳ Ｐゴシック" charset="-128"/>
              </a:rPr>
              <a:t>The modern motto of toxicology: </a:t>
            </a:r>
            <a:r>
              <a:rPr lang="en-US" altLang="ja-JP" i="1" dirty="0">
                <a:ea typeface="ＭＳ Ｐゴシック" charset="-128"/>
              </a:rPr>
              <a:t>“Everything is toxic. It simply depends on the dose”</a:t>
            </a:r>
          </a:p>
          <a:p>
            <a:pPr marL="0" indent="0" algn="ctr">
              <a:spcBef>
                <a:spcPts val="0"/>
              </a:spcBef>
              <a:buNone/>
            </a:pPr>
            <a:endParaRPr lang="en-US" altLang="ja-JP" sz="1000" dirty="0">
              <a:ea typeface="ＭＳ Ｐゴシック" charset="-128"/>
            </a:endParaRPr>
          </a:p>
          <a:p>
            <a:pPr marL="0" indent="0" algn="ctr">
              <a:buNone/>
            </a:pPr>
            <a:r>
              <a:rPr lang="en-US" altLang="x-none" sz="2200" dirty="0">
                <a:ea typeface="ＭＳ Ｐゴシック" charset="-128"/>
              </a:rPr>
              <a:t>Often otherwise phrased as </a:t>
            </a:r>
          </a:p>
          <a:p>
            <a:pPr marL="0" indent="0" algn="ctr">
              <a:buNone/>
            </a:pPr>
            <a:r>
              <a:rPr lang="pt-BR" altLang="x-none" i="1" dirty="0">
                <a:ea typeface="ＭＳ Ｐゴシック" charset="-128"/>
              </a:rPr>
              <a:t>“</a:t>
            </a:r>
            <a:r>
              <a:rPr lang="en-US" altLang="ja-JP" i="1" dirty="0">
                <a:ea typeface="ＭＳ Ｐゴシック" charset="-128"/>
              </a:rPr>
              <a:t>The dose makes the poison.</a:t>
            </a:r>
            <a:r>
              <a:rPr lang="pt-BR" altLang="ja-JP" dirty="0">
                <a:ea typeface="ＭＳ Ｐゴシック" charset="-128"/>
              </a:rPr>
              <a:t>”</a:t>
            </a:r>
            <a:endParaRPr lang="en-US" altLang="x-none" sz="2400" i="1" dirty="0">
              <a:ea typeface="ＭＳ Ｐゴシック" charset="-128"/>
            </a:endParaRPr>
          </a:p>
        </p:txBody>
      </p:sp>
      <p:sp>
        <p:nvSpPr>
          <p:cNvPr id="4" name="Rectangle 3"/>
          <p:cNvSpPr txBox="1">
            <a:spLocks noChangeArrowheads="1"/>
          </p:cNvSpPr>
          <p:nvPr/>
        </p:nvSpPr>
        <p:spPr>
          <a:xfrm>
            <a:off x="2671773" y="4402768"/>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p:cNvSpPr/>
          <p:nvPr/>
        </p:nvSpPr>
        <p:spPr>
          <a:xfrm>
            <a:off x="2852791" y="5674783"/>
            <a:ext cx="6096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buFont typeface="Monotype Sorts" charset="0"/>
              <a:buNone/>
            </a:pPr>
            <a:r>
              <a:rPr lang="en-US" sz="2800" dirty="0">
                <a:solidFill>
                  <a:schemeClr val="accent6">
                    <a:lumMod val="75000"/>
                  </a:schemeClr>
                </a:solidFill>
              </a:rPr>
              <a:t>Green chemistry and engineering </a:t>
            </a:r>
            <a:r>
              <a:rPr lang="en-US" sz="2800" dirty="0"/>
              <a:t>focus on reducing risk by </a:t>
            </a:r>
            <a:r>
              <a:rPr lang="en-US" sz="2800" b="1" dirty="0"/>
              <a:t>reducing hazard.</a:t>
            </a:r>
          </a:p>
        </p:txBody>
      </p:sp>
      <p:sp>
        <p:nvSpPr>
          <p:cNvPr id="8" name="Down Arrow 7"/>
          <p:cNvSpPr/>
          <p:nvPr/>
        </p:nvSpPr>
        <p:spPr>
          <a:xfrm>
            <a:off x="7315200" y="3894868"/>
            <a:ext cx="400692" cy="4726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Down Arrow 8"/>
          <p:cNvSpPr/>
          <p:nvPr/>
        </p:nvSpPr>
        <p:spPr>
          <a:xfrm rot="10800000">
            <a:off x="5288079" y="5064351"/>
            <a:ext cx="434627" cy="53425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1407524" y="1832153"/>
            <a:ext cx="4902561" cy="5078883"/>
          </a:xfrm>
        </p:spPr>
        <p:txBody>
          <a:bodyPr>
            <a:normAutofit/>
          </a:bodyPr>
          <a:lstStyle/>
          <a:p>
            <a:pPr marL="0" indent="0">
              <a:lnSpc>
                <a:spcPct val="80000"/>
              </a:lnSpc>
              <a:buNone/>
            </a:pPr>
            <a:r>
              <a:rPr lang="en-US" sz="2400" b="1" dirty="0"/>
              <a:t>Hazard types to avoid:</a:t>
            </a:r>
          </a:p>
          <a:p>
            <a:pPr marL="0" indent="0">
              <a:lnSpc>
                <a:spcPct val="80000"/>
              </a:lnSpc>
              <a:buNone/>
            </a:pPr>
            <a:endParaRPr lang="en-US" sz="700" b="1" dirty="0"/>
          </a:p>
          <a:p>
            <a:pPr lvl="1">
              <a:lnSpc>
                <a:spcPct val="80000"/>
              </a:lnSpc>
            </a:pPr>
            <a:r>
              <a:rPr lang="en-US" sz="2000" b="1" dirty="0">
                <a:ea typeface="ＭＳ Ｐゴシック" charset="0"/>
              </a:rPr>
              <a:t>Toxicological/Eco-toxicological</a:t>
            </a:r>
          </a:p>
          <a:p>
            <a:pPr lvl="2">
              <a:lnSpc>
                <a:spcPct val="80000"/>
              </a:lnSpc>
              <a:spcBef>
                <a:spcPts val="600"/>
              </a:spcBef>
            </a:pPr>
            <a:r>
              <a:rPr lang="en-US" dirty="0">
                <a:ea typeface="ＭＳ Ｐゴシック" charset="0"/>
              </a:rPr>
              <a:t>Carcinogenicity</a:t>
            </a:r>
          </a:p>
          <a:p>
            <a:pPr lvl="2">
              <a:lnSpc>
                <a:spcPct val="80000"/>
              </a:lnSpc>
              <a:spcBef>
                <a:spcPts val="600"/>
              </a:spcBef>
            </a:pPr>
            <a:r>
              <a:rPr lang="en-US" dirty="0">
                <a:ea typeface="ＭＳ Ｐゴシック" charset="0"/>
              </a:rPr>
              <a:t>Reproductive</a:t>
            </a:r>
          </a:p>
          <a:p>
            <a:pPr lvl="2">
              <a:lnSpc>
                <a:spcPct val="80000"/>
              </a:lnSpc>
              <a:spcBef>
                <a:spcPts val="600"/>
              </a:spcBef>
            </a:pPr>
            <a:r>
              <a:rPr lang="en-US" dirty="0">
                <a:ea typeface="ＭＳ Ｐゴシック" charset="0"/>
              </a:rPr>
              <a:t>Developmental</a:t>
            </a:r>
          </a:p>
          <a:p>
            <a:pPr lvl="2">
              <a:lnSpc>
                <a:spcPct val="80000"/>
              </a:lnSpc>
              <a:spcBef>
                <a:spcPts val="600"/>
              </a:spcBef>
            </a:pPr>
            <a:r>
              <a:rPr lang="en-US" dirty="0">
                <a:ea typeface="ＭＳ Ｐゴシック" charset="0"/>
              </a:rPr>
              <a:t>Neurological</a:t>
            </a:r>
          </a:p>
          <a:p>
            <a:pPr lvl="2">
              <a:lnSpc>
                <a:spcPct val="80000"/>
              </a:lnSpc>
              <a:spcBef>
                <a:spcPts val="600"/>
              </a:spcBef>
            </a:pPr>
            <a:r>
              <a:rPr lang="en-US" dirty="0">
                <a:ea typeface="ＭＳ Ｐゴシック" charset="0"/>
              </a:rPr>
              <a:t>Global warming potential</a:t>
            </a:r>
          </a:p>
          <a:p>
            <a:pPr lvl="2">
              <a:lnSpc>
                <a:spcPct val="80000"/>
              </a:lnSpc>
              <a:spcBef>
                <a:spcPts val="600"/>
              </a:spcBef>
            </a:pPr>
            <a:r>
              <a:rPr lang="en-US" dirty="0">
                <a:ea typeface="ＭＳ Ｐゴシック" charset="0"/>
              </a:rPr>
              <a:t>Ozone depleting potential</a:t>
            </a:r>
          </a:p>
          <a:p>
            <a:pPr lvl="2">
              <a:lnSpc>
                <a:spcPct val="80000"/>
              </a:lnSpc>
              <a:spcBef>
                <a:spcPts val="600"/>
              </a:spcBef>
            </a:pPr>
            <a:r>
              <a:rPr lang="en-US" dirty="0">
                <a:ea typeface="ＭＳ Ｐゴシック" charset="0"/>
              </a:rPr>
              <a:t>Bioaccumulation</a:t>
            </a:r>
          </a:p>
          <a:p>
            <a:pPr lvl="2">
              <a:lnSpc>
                <a:spcPct val="80000"/>
              </a:lnSpc>
              <a:spcBef>
                <a:spcPts val="600"/>
              </a:spcBef>
            </a:pPr>
            <a:r>
              <a:rPr lang="en-US" dirty="0">
                <a:ea typeface="ＭＳ Ｐゴシック" charset="0"/>
              </a:rPr>
              <a:t>Persistence</a:t>
            </a:r>
          </a:p>
          <a:p>
            <a:pPr lvl="1">
              <a:lnSpc>
                <a:spcPct val="80000"/>
              </a:lnSpc>
            </a:pPr>
            <a:r>
              <a:rPr lang="en-US" sz="2000" b="1" dirty="0">
                <a:ea typeface="ＭＳ Ｐゴシック" charset="0"/>
              </a:rPr>
              <a:t>Physical</a:t>
            </a:r>
          </a:p>
          <a:p>
            <a:pPr lvl="2">
              <a:lnSpc>
                <a:spcPct val="80000"/>
              </a:lnSpc>
              <a:spcBef>
                <a:spcPts val="600"/>
              </a:spcBef>
            </a:pPr>
            <a:r>
              <a:rPr lang="en-US" dirty="0">
                <a:ea typeface="ＭＳ Ｐゴシック" charset="0"/>
              </a:rPr>
              <a:t>Explosivity</a:t>
            </a:r>
          </a:p>
          <a:p>
            <a:pPr lvl="2">
              <a:lnSpc>
                <a:spcPct val="80000"/>
              </a:lnSpc>
              <a:spcBef>
                <a:spcPts val="600"/>
              </a:spcBef>
            </a:pPr>
            <a:r>
              <a:rPr lang="en-US" dirty="0">
                <a:ea typeface="ＭＳ Ｐゴシック" charset="0"/>
              </a:rPr>
              <a:t>Flammability</a:t>
            </a:r>
          </a:p>
          <a:p>
            <a:pPr lvl="2">
              <a:lnSpc>
                <a:spcPct val="80000"/>
              </a:lnSpc>
              <a:spcBef>
                <a:spcPts val="600"/>
              </a:spcBef>
            </a:pPr>
            <a:r>
              <a:rPr lang="en-US" dirty="0" err="1">
                <a:ea typeface="ＭＳ Ｐゴシック" charset="0"/>
              </a:rPr>
              <a:t>Corrosivity</a:t>
            </a:r>
            <a:endParaRPr lang="en-US" dirty="0">
              <a:ea typeface="ＭＳ Ｐゴシック" charset="0"/>
            </a:endParaRPr>
          </a:p>
        </p:txBody>
      </p:sp>
      <p:sp>
        <p:nvSpPr>
          <p:cNvPr id="121860" name="Rectangle 4"/>
          <p:cNvSpPr>
            <a:spLocks noGrp="1" noChangeArrowheads="1"/>
          </p:cNvSpPr>
          <p:nvPr>
            <p:ph sz="half" idx="2"/>
          </p:nvPr>
        </p:nvSpPr>
        <p:spPr>
          <a:xfrm>
            <a:off x="6513284" y="1836326"/>
            <a:ext cx="4747381" cy="4878798"/>
          </a:xfrm>
        </p:spPr>
        <p:txBody>
          <a:bodyPr>
            <a:normAutofit/>
          </a:bodyPr>
          <a:lstStyle/>
          <a:p>
            <a:pPr marL="0" indent="0">
              <a:lnSpc>
                <a:spcPct val="80000"/>
              </a:lnSpc>
              <a:buNone/>
            </a:pPr>
            <a:r>
              <a:rPr lang="en-US" sz="2400" b="1" dirty="0"/>
              <a:t>Physical/Chemical Properties to consider:</a:t>
            </a:r>
          </a:p>
          <a:p>
            <a:pPr lvl="1">
              <a:lnSpc>
                <a:spcPct val="80000"/>
              </a:lnSpc>
              <a:spcBef>
                <a:spcPts val="600"/>
              </a:spcBef>
            </a:pPr>
            <a:r>
              <a:rPr lang="en-US" sz="2000" dirty="0">
                <a:ea typeface="ＭＳ Ｐゴシック" charset="0"/>
              </a:rPr>
              <a:t>Water solubility</a:t>
            </a:r>
          </a:p>
          <a:p>
            <a:pPr lvl="1">
              <a:lnSpc>
                <a:spcPct val="80000"/>
              </a:lnSpc>
              <a:spcBef>
                <a:spcPts val="600"/>
              </a:spcBef>
            </a:pPr>
            <a:r>
              <a:rPr lang="en-US" sz="2000" dirty="0">
                <a:ea typeface="ＭＳ Ｐゴシック" charset="0"/>
              </a:rPr>
              <a:t>Log </a:t>
            </a:r>
            <a:r>
              <a:rPr lang="en-US" sz="2000" dirty="0" err="1">
                <a:ea typeface="ＭＳ Ｐゴシック" charset="0"/>
              </a:rPr>
              <a:t>Kow</a:t>
            </a:r>
            <a:endParaRPr lang="en-US" sz="2000" dirty="0">
              <a:ea typeface="ＭＳ Ｐゴシック" charset="0"/>
            </a:endParaRPr>
          </a:p>
          <a:p>
            <a:pPr lvl="1">
              <a:lnSpc>
                <a:spcPct val="80000"/>
              </a:lnSpc>
              <a:spcBef>
                <a:spcPts val="600"/>
              </a:spcBef>
            </a:pPr>
            <a:r>
              <a:rPr lang="en-US" sz="2000" dirty="0">
                <a:ea typeface="ＭＳ Ｐゴシック" charset="0"/>
              </a:rPr>
              <a:t>Volatility</a:t>
            </a:r>
          </a:p>
          <a:p>
            <a:pPr lvl="1">
              <a:lnSpc>
                <a:spcPct val="80000"/>
              </a:lnSpc>
              <a:spcBef>
                <a:spcPts val="600"/>
              </a:spcBef>
            </a:pPr>
            <a:r>
              <a:rPr lang="en-US" sz="2000" dirty="0">
                <a:ea typeface="ＭＳ Ｐゴシック" charset="0"/>
              </a:rPr>
              <a:t>Molar volume</a:t>
            </a:r>
          </a:p>
          <a:p>
            <a:pPr lvl="1">
              <a:lnSpc>
                <a:spcPct val="80000"/>
              </a:lnSpc>
              <a:spcBef>
                <a:spcPts val="600"/>
              </a:spcBef>
            </a:pPr>
            <a:r>
              <a:rPr lang="en-US" sz="2000" dirty="0">
                <a:ea typeface="ＭＳ Ｐゴシック" charset="0"/>
              </a:rPr>
              <a:t>Aspect ratio</a:t>
            </a:r>
          </a:p>
          <a:p>
            <a:pPr lvl="1">
              <a:lnSpc>
                <a:spcPct val="80000"/>
              </a:lnSpc>
              <a:spcBef>
                <a:spcPts val="600"/>
              </a:spcBef>
            </a:pPr>
            <a:r>
              <a:rPr lang="en-US" sz="2000" dirty="0">
                <a:ea typeface="ＭＳ Ｐゴシック" charset="0"/>
              </a:rPr>
              <a:t>Radical formation</a:t>
            </a:r>
          </a:p>
          <a:p>
            <a:pPr lvl="1">
              <a:lnSpc>
                <a:spcPct val="80000"/>
              </a:lnSpc>
              <a:spcBef>
                <a:spcPts val="600"/>
              </a:spcBef>
            </a:pPr>
            <a:r>
              <a:rPr lang="en-US" sz="2000" dirty="0">
                <a:ea typeface="ＭＳ Ｐゴシック" charset="0"/>
              </a:rPr>
              <a:t>Nucleophilicity</a:t>
            </a:r>
          </a:p>
          <a:p>
            <a:pPr lvl="1">
              <a:lnSpc>
                <a:spcPct val="80000"/>
              </a:lnSpc>
              <a:spcBef>
                <a:spcPts val="600"/>
              </a:spcBef>
            </a:pPr>
            <a:r>
              <a:rPr lang="en-US" sz="2000" dirty="0">
                <a:ea typeface="ＭＳ Ｐゴシック" charset="0"/>
              </a:rPr>
              <a:t>Electrophilicity</a:t>
            </a:r>
          </a:p>
          <a:p>
            <a:pPr lvl="1">
              <a:lnSpc>
                <a:spcPct val="80000"/>
              </a:lnSpc>
              <a:spcBef>
                <a:spcPts val="600"/>
              </a:spcBef>
            </a:pPr>
            <a:r>
              <a:rPr lang="en-US" sz="2000" dirty="0">
                <a:ea typeface="ＭＳ Ｐゴシック" charset="0"/>
              </a:rPr>
              <a:t>pH/</a:t>
            </a:r>
            <a:r>
              <a:rPr lang="en-US" sz="2000" dirty="0" err="1">
                <a:ea typeface="ＭＳ Ｐゴシック" charset="0"/>
              </a:rPr>
              <a:t>pKa</a:t>
            </a:r>
            <a:endParaRPr lang="en-US" sz="2000" dirty="0">
              <a:ea typeface="ＭＳ Ｐゴシック" charset="0"/>
            </a:endParaRPr>
          </a:p>
          <a:p>
            <a:pPr lvl="1">
              <a:lnSpc>
                <a:spcPct val="80000"/>
              </a:lnSpc>
              <a:spcBef>
                <a:spcPts val="600"/>
              </a:spcBef>
            </a:pPr>
            <a:r>
              <a:rPr lang="en-US" sz="2000" dirty="0">
                <a:ea typeface="ＭＳ Ｐゴシック" charset="0"/>
              </a:rPr>
              <a:t>Surface area</a:t>
            </a:r>
          </a:p>
          <a:p>
            <a:pPr lvl="1">
              <a:lnSpc>
                <a:spcPct val="80000"/>
              </a:lnSpc>
              <a:spcBef>
                <a:spcPts val="600"/>
              </a:spcBef>
            </a:pPr>
            <a:r>
              <a:rPr lang="en-US" sz="2000" dirty="0">
                <a:ea typeface="ＭＳ Ｐゴシック" charset="0"/>
              </a:rPr>
              <a:t>Reducing potential</a:t>
            </a:r>
          </a:p>
          <a:p>
            <a:pPr lvl="1">
              <a:lnSpc>
                <a:spcPct val="80000"/>
              </a:lnSpc>
              <a:spcBef>
                <a:spcPts val="600"/>
              </a:spcBef>
            </a:pPr>
            <a:r>
              <a:rPr lang="en-US" sz="2000" dirty="0">
                <a:ea typeface="ＭＳ Ｐゴシック" charset="0"/>
              </a:rPr>
              <a:t>Oxidizing potential</a:t>
            </a:r>
          </a:p>
          <a:p>
            <a:pPr lvl="1">
              <a:lnSpc>
                <a:spcPct val="80000"/>
              </a:lnSpc>
              <a:spcBef>
                <a:spcPts val="600"/>
              </a:spcBef>
            </a:pPr>
            <a:r>
              <a:rPr lang="en-US" sz="2000" dirty="0">
                <a:ea typeface="ＭＳ Ｐゴシック" charset="0"/>
              </a:rPr>
              <a:t>Polarizability</a:t>
            </a:r>
          </a:p>
          <a:p>
            <a:pPr lvl="1">
              <a:lnSpc>
                <a:spcPct val="80000"/>
              </a:lnSpc>
            </a:pPr>
            <a:endParaRPr lang="en-US" sz="1800" dirty="0">
              <a:ea typeface="ＭＳ Ｐゴシック"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11" name="Rectangle 4"/>
          <p:cNvSpPr txBox="1">
            <a:spLocks noChangeArrowheads="1"/>
          </p:cNvSpPr>
          <p:nvPr/>
        </p:nvSpPr>
        <p:spPr>
          <a:xfrm>
            <a:off x="10071736" y="4160711"/>
            <a:ext cx="1783933" cy="76864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design without toxicity</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336892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78788" y="3144815"/>
            <a:ext cx="6593749" cy="34676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mn-lt"/>
              </a:rPr>
              <a:t>Conventional use of organotin compounds as antifoulants:</a:t>
            </a:r>
          </a:p>
          <a:p>
            <a:pPr eaLnBrk="1" hangingPunct="1"/>
            <a:endParaRPr lang="en-US" altLang="en-US" sz="1000" dirty="0">
              <a:latin typeface="+mn-lt"/>
            </a:endParaRPr>
          </a:p>
          <a:p>
            <a:pPr marL="457200" indent="-207963" eaLnBrk="1" hangingPunct="1">
              <a:spcBef>
                <a:spcPts val="200"/>
              </a:spcBef>
              <a:buFont typeface="Arial" panose="020B0604020202020204" pitchFamily="34" charset="0"/>
              <a:buChar char="•"/>
            </a:pPr>
            <a:r>
              <a:rPr lang="en-US" altLang="en-US" dirty="0">
                <a:latin typeface="+mn-lt"/>
              </a:rPr>
              <a:t>TBTO and other organotin antifoulants have long half-lives in the environment (the half-life of TBTO in seawater is over 6 months).</a:t>
            </a:r>
          </a:p>
          <a:p>
            <a:pPr marL="457200" indent="-207963" eaLnBrk="1" hangingPunct="1">
              <a:spcBef>
                <a:spcPts val="200"/>
              </a:spcBef>
              <a:buFont typeface="Arial" panose="020B0604020202020204" pitchFamily="34" charset="0"/>
              <a:buChar char="•"/>
            </a:pPr>
            <a:r>
              <a:rPr lang="en-US" altLang="en-US" dirty="0">
                <a:latin typeface="+mn-lt"/>
              </a:rPr>
              <a:t>They bioconcentrate in marine organisms (the concentration of TBTO in marine organisms has been found to be up to 104 times greater than in the surrounding water).</a:t>
            </a:r>
          </a:p>
          <a:p>
            <a:pPr marL="457200" indent="-207963" eaLnBrk="1" hangingPunct="1">
              <a:spcBef>
                <a:spcPts val="200"/>
              </a:spcBef>
              <a:buFont typeface="Arial" panose="020B0604020202020204" pitchFamily="34" charset="0"/>
              <a:buChar char="•"/>
            </a:pPr>
            <a:r>
              <a:rPr lang="en-US" altLang="en-US" dirty="0">
                <a:latin typeface="+mn-lt"/>
              </a:rPr>
              <a:t>Organotin compounds are chronically toxic to marine life and can enter food chain.</a:t>
            </a:r>
          </a:p>
          <a:p>
            <a:pPr marL="457200" indent="-207963" eaLnBrk="1" hangingPunct="1">
              <a:spcBef>
                <a:spcPts val="200"/>
              </a:spcBef>
              <a:buFont typeface="Arial" panose="020B0604020202020204" pitchFamily="34" charset="0"/>
              <a:buChar char="•"/>
            </a:pPr>
            <a:r>
              <a:rPr lang="en-US" altLang="en-US" dirty="0">
                <a:latin typeface="+mn-lt"/>
              </a:rPr>
              <a:t>They are </a:t>
            </a:r>
            <a:r>
              <a:rPr lang="en-US" altLang="en-US" dirty="0" err="1">
                <a:latin typeface="+mn-lt"/>
              </a:rPr>
              <a:t>bioaccumulative</a:t>
            </a:r>
            <a:r>
              <a:rPr lang="en-US" altLang="en-US" dirty="0">
                <a:latin typeface="+mn-lt"/>
              </a:rPr>
              <a:t>.</a:t>
            </a:r>
          </a:p>
          <a:p>
            <a:pPr eaLnBrk="1" hangingPunct="1"/>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4873" y="3296468"/>
            <a:ext cx="3713165" cy="2475443"/>
          </a:xfrm>
          <a:prstGeom prst="rect">
            <a:avLst/>
          </a:prstGeom>
        </p:spPr>
      </p:pic>
      <p:sp>
        <p:nvSpPr>
          <p:cNvPr id="9" name="TextBox 8"/>
          <p:cNvSpPr txBox="1"/>
          <p:nvPr/>
        </p:nvSpPr>
        <p:spPr>
          <a:xfrm>
            <a:off x="8397478" y="5919184"/>
            <a:ext cx="2388795" cy="369332"/>
          </a:xfrm>
          <a:prstGeom prst="rect">
            <a:avLst/>
          </a:prstGeom>
          <a:noFill/>
        </p:spPr>
        <p:txBody>
          <a:bodyPr wrap="none" rtlCol="0">
            <a:spAutoFit/>
          </a:bodyPr>
          <a:lstStyle/>
          <a:p>
            <a:r>
              <a:rPr lang="en-US" dirty="0"/>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1058416" y="2058747"/>
            <a:ext cx="10039105" cy="923330"/>
          </a:xfrm>
          <a:prstGeom prst="rect">
            <a:avLst/>
          </a:prstGeom>
        </p:spPr>
        <p:txBody>
          <a:bodyPr wrap="square">
            <a:spAutoFit/>
          </a:bodyPr>
          <a:lstStyle/>
          <a:p>
            <a:r>
              <a:rPr lang="en-US" dirty="0"/>
              <a:t>Antifoulants are generally dispersed in the paint as it is applied to the hull.  Organotin compounds such as tributyltin oxide (TBTO) have traditionally been used. TBTO works by gradually leaching from the hull and killing the fouling organisms in the surrounding area.</a:t>
            </a:r>
          </a:p>
        </p:txBody>
      </p:sp>
    </p:spTree>
    <p:extLst>
      <p:ext uri="{BB962C8B-B14F-4D97-AF65-F5344CB8AC3E}">
        <p14:creationId xmlns:p14="http://schemas.microsoft.com/office/powerpoint/2010/main" val="153648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8998" y="2492322"/>
            <a:ext cx="4590424" cy="400110"/>
          </a:xfrm>
          <a:prstGeom prst="rect">
            <a:avLst/>
          </a:prstGeom>
          <a:noFill/>
        </p:spPr>
        <p:txBody>
          <a:bodyPr wrap="none" rtlCol="0">
            <a:spAutoFit/>
          </a:bodyPr>
          <a:lstStyle/>
          <a:p>
            <a:r>
              <a:rPr lang="en-US" sz="2000" b="1" dirty="0"/>
              <a:t>Alternative </a:t>
            </a:r>
            <a:r>
              <a:rPr lang="en-US" sz="2000" b="1" dirty="0" err="1"/>
              <a:t>antifoulants</a:t>
            </a:r>
            <a:r>
              <a:rPr lang="en-US" sz="2000" b="1" dirty="0"/>
              <a:t> (Dow chemicals):</a:t>
            </a:r>
          </a:p>
        </p:txBody>
      </p:sp>
      <p:sp>
        <p:nvSpPr>
          <p:cNvPr id="10" name="Rectangle 3"/>
          <p:cNvSpPr txBox="1">
            <a:spLocks noChangeArrowheads="1"/>
          </p:cNvSpPr>
          <p:nvPr/>
        </p:nvSpPr>
        <p:spPr>
          <a:xfrm>
            <a:off x="948266" y="2861654"/>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altLang="en-US" sz="1800" dirty="0">
                <a:ea typeface="ＭＳ Ｐゴシック" charset="-128"/>
              </a:rPr>
              <a:t>Sea-Nine® 211 works by maintaining a hostile growing environment for marine organisms. When organisms attach to the hull (treated with DCOI), proteins at the point of attachment with the hull react with the DCOI.  This reaction with the DCOI prevents the use of these proteins for other metabolic processes. The organism detaches itself and searches for a more hospitable surface to grow upon.</a:t>
            </a:r>
          </a:p>
          <a:p>
            <a:pPr>
              <a:lnSpc>
                <a:spcPct val="100000"/>
              </a:lnSpc>
              <a:spcBef>
                <a:spcPts val="200"/>
              </a:spcBef>
            </a:pPr>
            <a:r>
              <a:rPr lang="en-US" altLang="en-US" sz="1800" dirty="0">
                <a:ea typeface="ＭＳ Ｐゴシック" charset="-128"/>
              </a:rPr>
              <a:t>Only organisms attached to hull of ship are exposed to toxic levels of DCOI.</a:t>
            </a:r>
          </a:p>
          <a:p>
            <a:pPr>
              <a:lnSpc>
                <a:spcPct val="100000"/>
              </a:lnSpc>
              <a:spcBef>
                <a:spcPts val="200"/>
              </a:spcBef>
            </a:pPr>
            <a:r>
              <a:rPr lang="en-US" altLang="en-US" sz="1800" dirty="0">
                <a:ea typeface="ＭＳ Ｐゴシック" charset="-128"/>
              </a:rPr>
              <a:t>Readily biodegrades once leached from ship (half-life is less than one hour in sea water).</a:t>
            </a:r>
          </a:p>
          <a:p>
            <a:pPr>
              <a:buFontTx/>
              <a:buNone/>
            </a:pPr>
            <a:endParaRPr lang="en-US" altLang="en-US" sz="2000" dirty="0">
              <a:ea typeface="ＭＳ Ｐゴシック" charset="-128"/>
            </a:endParaRPr>
          </a:p>
          <a:p>
            <a:pPr>
              <a:buFontTx/>
              <a:buNone/>
            </a:pPr>
            <a:endParaRPr lang="en-US" altLang="en-US" sz="2000" dirty="0">
              <a:ea typeface="ＭＳ Ｐゴシック" charset="-128"/>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829732" y="2478034"/>
            <a:ext cx="6524657" cy="35900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
        <p:nvSpPr>
          <p:cNvPr id="4" name="Rectangle 3"/>
          <p:cNvSpPr/>
          <p:nvPr/>
        </p:nvSpPr>
        <p:spPr>
          <a:xfrm>
            <a:off x="130140" y="6445603"/>
            <a:ext cx="11672978" cy="369332"/>
          </a:xfrm>
          <a:prstGeom prst="rect">
            <a:avLst/>
          </a:prstGeom>
        </p:spPr>
        <p:txBody>
          <a:bodyPr wrap="square">
            <a:spAutoFit/>
          </a:bodyPr>
          <a:lstStyle/>
          <a:p>
            <a:r>
              <a:rPr lang="en-US" dirty="0"/>
              <a:t>https://www.epa.gov/greenchemistry/presidential-green-chemistry-challenge-1996-designing-greener-chemicals-award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843" y="216155"/>
            <a:ext cx="1256090" cy="1454971"/>
          </a:xfrm>
          <a:prstGeom prst="rect">
            <a:avLst/>
          </a:prstGeom>
        </p:spPr>
      </p:pic>
      <p:sp>
        <p:nvSpPr>
          <p:cNvPr id="9" name="Rounded Rectangle 8"/>
          <p:cNvSpPr/>
          <p:nvPr/>
        </p:nvSpPr>
        <p:spPr>
          <a:xfrm>
            <a:off x="10309175" y="1767800"/>
            <a:ext cx="1527425" cy="5491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Awardee in 1996</a:t>
            </a:r>
          </a:p>
        </p:txBody>
      </p:sp>
    </p:spTree>
    <p:extLst>
      <p:ext uri="{BB962C8B-B14F-4D97-AF65-F5344CB8AC3E}">
        <p14:creationId xmlns:p14="http://schemas.microsoft.com/office/powerpoint/2010/main" val="39999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42" name="Rectangle 6"/>
          <p:cNvSpPr>
            <a:spLocks noChangeArrowheads="1"/>
          </p:cNvSpPr>
          <p:nvPr/>
        </p:nvSpPr>
        <p:spPr bwMode="auto">
          <a:xfrm>
            <a:off x="2409835" y="6524277"/>
            <a:ext cx="8305799" cy="31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400" dirty="0">
                <a:solidFill>
                  <a:schemeClr val="bg1">
                    <a:lumMod val="50000"/>
                  </a:schemeClr>
                </a:solidFill>
              </a:rPr>
              <a:t>P. Anastas, J. Warner in Green Chemistry: Theory and Practice (New York, 1998). </a:t>
            </a:r>
          </a:p>
        </p:txBody>
      </p:sp>
      <p:sp>
        <p:nvSpPr>
          <p:cNvPr id="2" name="Text Placeholder 1"/>
          <p:cNvSpPr>
            <a:spLocks noGrp="1"/>
          </p:cNvSpPr>
          <p:nvPr>
            <p:ph type="body" sz="half" idx="1"/>
          </p:nvPr>
        </p:nvSpPr>
        <p:spPr>
          <a:xfrm>
            <a:off x="1981200" y="2362200"/>
            <a:ext cx="4038600" cy="3886200"/>
          </a:xfrm>
        </p:spPr>
        <p:txBody>
          <a:bodyPr/>
          <a:lstStyle/>
          <a:p>
            <a:pPr marL="640080"/>
            <a:r>
              <a:rPr lang="en-US" dirty="0"/>
              <a:t>Paul Anastas </a:t>
            </a:r>
            <a:r>
              <a:rPr lang="en-US" sz="1800" dirty="0"/>
              <a:t>(EPA, US)</a:t>
            </a:r>
          </a:p>
        </p:txBody>
      </p:sp>
      <p:pic>
        <p:nvPicPr>
          <p:cNvPr id="5" name="Picture 4"/>
          <p:cNvPicPr>
            <a:picLocks noChangeAspect="1"/>
          </p:cNvPicPr>
          <p:nvPr/>
        </p:nvPicPr>
        <p:blipFill>
          <a:blip r:embed="rId3"/>
          <a:stretch>
            <a:fillRect/>
          </a:stretch>
        </p:blipFill>
        <p:spPr>
          <a:xfrm>
            <a:off x="2794635" y="2869186"/>
            <a:ext cx="2411730" cy="3014663"/>
          </a:xfrm>
          <a:prstGeom prst="rect">
            <a:avLst/>
          </a:prstGeom>
        </p:spPr>
      </p:pic>
      <p:sp>
        <p:nvSpPr>
          <p:cNvPr id="6" name="TextBox 5"/>
          <p:cNvSpPr txBox="1"/>
          <p:nvPr/>
        </p:nvSpPr>
        <p:spPr>
          <a:xfrm>
            <a:off x="1173480" y="1493521"/>
            <a:ext cx="9542154" cy="774058"/>
          </a:xfrm>
          <a:prstGeom prst="rect">
            <a:avLst/>
          </a:prstGeom>
          <a:noFill/>
        </p:spPr>
        <p:txBody>
          <a:bodyPr wrap="square" rtlCol="0">
            <a:spAutoFit/>
          </a:bodyPr>
          <a:lstStyle/>
          <a:p>
            <a:pPr>
              <a:lnSpc>
                <a:spcPct val="114000"/>
              </a:lnSpc>
            </a:pPr>
            <a:r>
              <a:rPr lang="en-US" sz="2000" dirty="0"/>
              <a:t>As a scientific endeavor, Green Chemistry was born in the 1990s with researchers theorizing that sustainability questions call for chemistry </a:t>
            </a:r>
          </a:p>
        </p:txBody>
      </p:sp>
      <p:sp>
        <p:nvSpPr>
          <p:cNvPr id="11" name="Text Placeholder 1"/>
          <p:cNvSpPr txBox="1">
            <a:spLocks/>
          </p:cNvSpPr>
          <p:nvPr/>
        </p:nvSpPr>
        <p:spPr bwMode="auto">
          <a:xfrm>
            <a:off x="6172200" y="2362200"/>
            <a:ext cx="4038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Tx/>
              <a:buSzPct val="100000"/>
              <a:buFont typeface="Arial" panose="020B0604020202020204" pitchFamily="34" charset="0"/>
              <a:buChar char="•"/>
            </a:pPr>
            <a:r>
              <a:rPr lang="en-US" sz="2800" dirty="0"/>
              <a:t>John Warner</a:t>
            </a:r>
            <a:r>
              <a:rPr lang="en-US" dirty="0"/>
              <a:t> </a:t>
            </a:r>
            <a:r>
              <a:rPr lang="en-US" sz="1800" dirty="0"/>
              <a:t>(Polaroid Corp.)</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879983"/>
            <a:ext cx="3057307" cy="3057307"/>
          </a:xfrm>
          <a:prstGeom prst="rect">
            <a:avLst/>
          </a:prstGeom>
        </p:spPr>
      </p:pic>
      <p:sp>
        <p:nvSpPr>
          <p:cNvPr id="10" name="TextBox 9"/>
          <p:cNvSpPr txBox="1"/>
          <p:nvPr/>
        </p:nvSpPr>
        <p:spPr>
          <a:xfrm>
            <a:off x="2133600" y="5933976"/>
            <a:ext cx="7696200" cy="369332"/>
          </a:xfrm>
          <a:prstGeom prst="rect">
            <a:avLst/>
          </a:prstGeom>
          <a:noFill/>
        </p:spPr>
        <p:txBody>
          <a:bodyPr wrap="square" rtlCol="0">
            <a:spAutoFit/>
          </a:bodyPr>
          <a:lstStyle/>
          <a:p>
            <a:r>
              <a:rPr lang="en-US" dirty="0"/>
              <a:t>Together they wrote a book in 1998, setting the foundation of green chemistry</a:t>
            </a:r>
          </a:p>
        </p:txBody>
      </p:sp>
      <p:sp>
        <p:nvSpPr>
          <p:cNvPr id="12" name="Right Arrow 11"/>
          <p:cNvSpPr/>
          <p:nvPr/>
        </p:nvSpPr>
        <p:spPr>
          <a:xfrm flipH="1">
            <a:off x="8628068" y="6500620"/>
            <a:ext cx="658813" cy="31775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3" name="Straight Connector 12">
            <a:extLst>
              <a:ext uri="{FF2B5EF4-FFF2-40B4-BE49-F238E27FC236}">
                <a16:creationId xmlns:a16="http://schemas.microsoft.com/office/drawing/2014/main" id="{5262E8B3-7CA6-47E9-A1FD-BD1472A21F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3756DF1-CA8D-4920-9973-7877C2827D09}"/>
              </a:ext>
            </a:extLst>
          </p:cNvPr>
          <p:cNvSpPr txBox="1"/>
          <p:nvPr/>
        </p:nvSpPr>
        <p:spPr>
          <a:xfrm>
            <a:off x="2797519" y="217371"/>
            <a:ext cx="6596999" cy="707886"/>
          </a:xfrm>
          <a:prstGeom prst="rect">
            <a:avLst/>
          </a:prstGeom>
          <a:noFill/>
        </p:spPr>
        <p:txBody>
          <a:bodyPr wrap="none" rtlCol="0">
            <a:spAutoFit/>
          </a:bodyPr>
          <a:lstStyle/>
          <a:p>
            <a:pPr algn="ctr"/>
            <a:r>
              <a:rPr lang="en-US" sz="4000" b="1" dirty="0"/>
              <a:t>The birth of Green Chemistry?</a:t>
            </a:r>
          </a:p>
        </p:txBody>
      </p:sp>
    </p:spTree>
    <p:extLst>
      <p:ext uri="{BB962C8B-B14F-4D97-AF65-F5344CB8AC3E}">
        <p14:creationId xmlns:p14="http://schemas.microsoft.com/office/powerpoint/2010/main" val="13825062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0F5810-697E-4D2E-8FB1-08E8AD4C1D86}"/>
              </a:ext>
            </a:extLst>
          </p:cNvPr>
          <p:cNvPicPr>
            <a:picLocks noChangeAspect="1"/>
          </p:cNvPicPr>
          <p:nvPr/>
        </p:nvPicPr>
        <p:blipFill>
          <a:blip r:embed="rId3"/>
          <a:stretch>
            <a:fillRect/>
          </a:stretch>
        </p:blipFill>
        <p:spPr>
          <a:xfrm>
            <a:off x="3334769" y="2721932"/>
            <a:ext cx="5486400" cy="3657600"/>
          </a:xfrm>
          <a:prstGeom prst="rect">
            <a:avLst/>
          </a:prstGeom>
        </p:spPr>
      </p:pic>
      <p:sp>
        <p:nvSpPr>
          <p:cNvPr id="6" name="TextBox 5">
            <a:extLst>
              <a:ext uri="{FF2B5EF4-FFF2-40B4-BE49-F238E27FC236}">
                <a16:creationId xmlns:a16="http://schemas.microsoft.com/office/drawing/2014/main" id="{4F30ED5F-3894-4FCC-B5CB-EE4CDAD8F80C}"/>
              </a:ext>
            </a:extLst>
          </p:cNvPr>
          <p:cNvSpPr txBox="1"/>
          <p:nvPr/>
        </p:nvSpPr>
        <p:spPr>
          <a:xfrm>
            <a:off x="668215" y="6573947"/>
            <a:ext cx="4398384" cy="276999"/>
          </a:xfrm>
          <a:prstGeom prst="rect">
            <a:avLst/>
          </a:prstGeom>
          <a:noFill/>
        </p:spPr>
        <p:txBody>
          <a:bodyPr wrap="none" rtlCol="0">
            <a:spAutoFit/>
          </a:bodyPr>
          <a:lstStyle/>
          <a:p>
            <a:r>
              <a:rPr lang="en-US" sz="1200" dirty="0">
                <a:solidFill>
                  <a:schemeClr val="bg1">
                    <a:lumMod val="50000"/>
                  </a:schemeClr>
                </a:solidFill>
              </a:rPr>
              <a:t>Image: Dr. El Sayed Arafat from NAWCAD’s Materials Lab, U.S. Navy </a:t>
            </a:r>
          </a:p>
        </p:txBody>
      </p:sp>
    </p:spTree>
    <p:extLst>
      <p:ext uri="{BB962C8B-B14F-4D97-AF65-F5344CB8AC3E}">
        <p14:creationId xmlns:p14="http://schemas.microsoft.com/office/powerpoint/2010/main" val="2963912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2117785"/>
            <a:ext cx="7482465" cy="3785652"/>
          </a:xfrm>
          <a:prstGeom prst="rect">
            <a:avLst/>
          </a:prstGeom>
          <a:noFill/>
        </p:spPr>
        <p:txBody>
          <a:bodyPr wrap="square" rtlCol="0">
            <a:spAutoFit/>
          </a:bodyPr>
          <a:lstStyle/>
          <a:p>
            <a:r>
              <a:rPr lang="en-US" sz="2000" dirty="0"/>
              <a:t>Solvents account for the vast majority of mass wasted in syntheses and processes.</a:t>
            </a:r>
            <a:r>
              <a:rPr lang="en-US" sz="2000" baseline="30000" dirty="0"/>
              <a:t> </a:t>
            </a:r>
            <a:r>
              <a:rPr lang="en-US" sz="2000" dirty="0"/>
              <a:t>Moreover, many conventional solvents are toxic, flammable, and/or corrosive. </a:t>
            </a:r>
          </a:p>
          <a:p>
            <a:endParaRPr lang="en-US" sz="2000" dirty="0"/>
          </a:p>
          <a:p>
            <a:r>
              <a:rPr lang="en-US" sz="2000" dirty="0"/>
              <a:t>Solvents volatility and solubility have contributed to air, water and land pollution, have increased the risk of workers’ exposure, and have led to serious accidents. </a:t>
            </a:r>
          </a:p>
          <a:p>
            <a:endParaRPr lang="en-US" sz="2000" dirty="0"/>
          </a:p>
          <a:p>
            <a:r>
              <a:rPr lang="en-US" sz="2000" dirty="0"/>
              <a:t>Recovery and reuse, when possible, is often associated with energy-intensive distillation and sometimes cross contamination. In an effort to address all those shortcomings, chemists have started to search for safer solutions.</a:t>
            </a:r>
            <a:r>
              <a:rPr lang="en-US" dirty="0"/>
              <a:t>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3456129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580" y="1597082"/>
            <a:ext cx="8636000" cy="4971324"/>
            <a:chOff x="321559" y="674956"/>
            <a:chExt cx="8636000" cy="3728493"/>
          </a:xfrm>
        </p:grpSpPr>
        <p:sp>
          <p:nvSpPr>
            <p:cNvPr id="4" name="Text Box 4"/>
            <p:cNvSpPr txBox="1">
              <a:spLocks noChangeArrowheads="1"/>
            </p:cNvSpPr>
            <p:nvPr/>
          </p:nvSpPr>
          <p:spPr bwMode="auto">
            <a:xfrm>
              <a:off x="1659466" y="674956"/>
              <a:ext cx="5054600" cy="346249"/>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t>Problematic organic solvents</a:t>
              </a:r>
              <a:endParaRPr lang="en-GB" sz="2400" dirty="0">
                <a:latin typeface="Times New Roman" pitchFamily="18" charset="0"/>
              </a:endParaRPr>
            </a:p>
          </p:txBody>
        </p:sp>
        <p:sp>
          <p:nvSpPr>
            <p:cNvPr id="5" name="Line 5"/>
            <p:cNvSpPr>
              <a:spLocks noChangeShapeType="1"/>
            </p:cNvSpPr>
            <p:nvPr/>
          </p:nvSpPr>
          <p:spPr bwMode="auto">
            <a:xfrm>
              <a:off x="4191000" y="975119"/>
              <a:ext cx="0" cy="1028700"/>
            </a:xfrm>
            <a:prstGeom prst="line">
              <a:avLst/>
            </a:prstGeom>
            <a:noFill/>
            <a:ln w="952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1431138" y="1993102"/>
              <a:ext cx="5892800" cy="0"/>
            </a:xfrm>
            <a:prstGeom prst="line">
              <a:avLst/>
            </a:prstGeom>
            <a:noFill/>
            <a:ln w="952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1447800" y="1993103"/>
              <a:ext cx="0" cy="1408317"/>
            </a:xfrm>
            <a:prstGeom prst="line">
              <a:avLst/>
            </a:prstGeom>
            <a:noFill/>
            <a:ln w="952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31750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a:off x="5003800" y="1993102"/>
              <a:ext cx="50800" cy="1371601"/>
            </a:xfrm>
            <a:prstGeom prst="line">
              <a:avLst/>
            </a:prstGeom>
            <a:noFill/>
            <a:ln w="952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73406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736600" y="2486026"/>
              <a:ext cx="15240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2006600" y="2857501"/>
              <a:ext cx="2540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3" name="Text Box 13"/>
            <p:cNvSpPr txBox="1">
              <a:spLocks noChangeArrowheads="1"/>
            </p:cNvSpPr>
            <p:nvPr/>
          </p:nvSpPr>
          <p:spPr bwMode="auto">
            <a:xfrm>
              <a:off x="321559" y="3364703"/>
              <a:ext cx="8636000" cy="1038746"/>
            </a:xfrm>
            <a:prstGeom prst="rect">
              <a:avLst/>
            </a:prstGeom>
            <a:noFill/>
            <a:ln w="9525">
              <a:noFill/>
              <a:miter lim="800000"/>
              <a:headEnd/>
              <a:tailEnd/>
            </a:ln>
            <a:effectLst/>
          </p:spPr>
          <p:txBody>
            <a:bodyPr wrap="square">
              <a:spAutoFit/>
            </a:bodyPr>
            <a:lstStyle/>
            <a:p>
              <a:pPr eaLnBrk="0" hangingPunct="0"/>
              <a:r>
                <a:rPr lang="en-GB" sz="2400" dirty="0">
                  <a:latin typeface="Times New Roman" pitchFamily="18" charset="0"/>
                </a:rPr>
                <a:t>     </a:t>
              </a:r>
              <a:r>
                <a:rPr lang="en-GB" sz="2400" dirty="0"/>
                <a:t>No Solvent                               Supercritical fluids</a:t>
              </a:r>
            </a:p>
            <a:p>
              <a:pPr algn="l" eaLnBrk="0" hangingPunct="0"/>
              <a:r>
                <a:rPr lang="en-GB" sz="2400" dirty="0"/>
                <a:t>			</a:t>
              </a:r>
            </a:p>
            <a:p>
              <a:pPr algn="l" defTabSz="998538" eaLnBrk="0" hangingPunct="0">
                <a:spcBef>
                  <a:spcPct val="50000"/>
                </a:spcBef>
                <a:tabLst>
                  <a:tab pos="1660525" algn="l"/>
                </a:tabLst>
              </a:pPr>
              <a:r>
                <a:rPr lang="en-GB" sz="2400" dirty="0"/>
                <a:t>                            Water solvent                                      Ionic liquids</a:t>
              </a:r>
              <a:endParaRPr lang="en-GB" sz="2400" dirty="0">
                <a:latin typeface="Times New Roman" pitchFamily="18" charset="0"/>
              </a:endParaRPr>
            </a:p>
          </p:txBody>
        </p:sp>
        <p:sp>
          <p:nvSpPr>
            <p:cNvPr id="14" name="Oval 14"/>
            <p:cNvSpPr>
              <a:spLocks noChangeArrowheads="1"/>
            </p:cNvSpPr>
            <p:nvPr/>
          </p:nvSpPr>
          <p:spPr bwMode="auto">
            <a:xfrm>
              <a:off x="3759200" y="2164553"/>
              <a:ext cx="25654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6426200" y="2636040"/>
              <a:ext cx="1524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6" name="Text Box 16"/>
            <p:cNvSpPr txBox="1">
              <a:spLocks noChangeArrowheads="1"/>
            </p:cNvSpPr>
            <p:nvPr/>
          </p:nvSpPr>
          <p:spPr bwMode="auto">
            <a:xfrm>
              <a:off x="787400" y="2650333"/>
              <a:ext cx="1270000" cy="276999"/>
            </a:xfrm>
            <a:prstGeom prst="rect">
              <a:avLst/>
            </a:prstGeom>
            <a:noFill/>
            <a:ln w="9525">
              <a:noFill/>
              <a:miter lim="800000"/>
              <a:headEnd/>
              <a:tailEnd/>
            </a:ln>
            <a:effectLst/>
          </p:spPr>
          <p:txBody>
            <a:bodyPr wrap="square">
              <a:spAutoFit/>
            </a:bodyPr>
            <a:lstStyle/>
            <a:p>
              <a:pPr algn="l" eaLnBrk="0" hangingPunct="0">
                <a:spcBef>
                  <a:spcPct val="50000"/>
                </a:spcBef>
              </a:pPr>
              <a:r>
                <a:rPr lang="en-GB" dirty="0">
                  <a:latin typeface="Times New Roman" pitchFamily="18" charset="0"/>
                </a:rPr>
                <a:t>  </a:t>
              </a:r>
              <a:r>
                <a:rPr lang="en-GB" dirty="0"/>
                <a:t>Avoidance</a:t>
              </a:r>
            </a:p>
          </p:txBody>
        </p:sp>
        <p:sp>
          <p:nvSpPr>
            <p:cNvPr id="17" name="Text Box 17"/>
            <p:cNvSpPr txBox="1">
              <a:spLocks noChangeArrowheads="1"/>
            </p:cNvSpPr>
            <p:nvPr/>
          </p:nvSpPr>
          <p:spPr bwMode="auto">
            <a:xfrm>
              <a:off x="2057400" y="2940075"/>
              <a:ext cx="2438400" cy="547072"/>
            </a:xfrm>
            <a:prstGeom prst="rect">
              <a:avLst/>
            </a:prstGeom>
            <a:noFill/>
            <a:ln w="9525">
              <a:noFill/>
              <a:miter lim="800000"/>
              <a:headEnd/>
              <a:tailEnd/>
            </a:ln>
            <a:effectLst/>
          </p:spPr>
          <p:txBody>
            <a:bodyPr>
              <a:spAutoFit/>
            </a:bodyPr>
            <a:lstStyle/>
            <a:p>
              <a:pPr algn="ctr" eaLnBrk="0" hangingPunct="0">
                <a:spcBef>
                  <a:spcPct val="30000"/>
                </a:spcBef>
              </a:pPr>
              <a:r>
                <a:rPr lang="en-GB" dirty="0"/>
                <a:t>Environmentally</a:t>
              </a:r>
            </a:p>
            <a:p>
              <a:pPr algn="ctr" eaLnBrk="0" hangingPunct="0">
                <a:spcBef>
                  <a:spcPct val="30000"/>
                </a:spcBef>
              </a:pPr>
              <a:r>
                <a:rPr lang="en-GB" dirty="0"/>
                <a:t>benign and safe</a:t>
              </a:r>
              <a:endParaRPr lang="en-GB" sz="1200" dirty="0">
                <a:latin typeface="Times New Roman" pitchFamily="18" charset="0"/>
              </a:endParaRPr>
            </a:p>
          </p:txBody>
        </p:sp>
        <p:sp>
          <p:nvSpPr>
            <p:cNvPr id="18" name="Text Box 18"/>
            <p:cNvSpPr txBox="1">
              <a:spLocks noChangeArrowheads="1"/>
            </p:cNvSpPr>
            <p:nvPr/>
          </p:nvSpPr>
          <p:spPr bwMode="auto">
            <a:xfrm>
              <a:off x="4084053" y="2311728"/>
              <a:ext cx="2291347" cy="276999"/>
            </a:xfrm>
            <a:prstGeom prst="rect">
              <a:avLst/>
            </a:prstGeom>
            <a:noFill/>
            <a:ln w="9525">
              <a:noFill/>
              <a:miter lim="800000"/>
              <a:headEnd/>
              <a:tailEnd/>
            </a:ln>
            <a:effectLst/>
          </p:spPr>
          <p:txBody>
            <a:bodyPr wrap="square">
              <a:spAutoFit/>
            </a:bodyPr>
            <a:lstStyle/>
            <a:p>
              <a:pPr eaLnBrk="0" hangingPunct="0">
                <a:spcBef>
                  <a:spcPct val="50000"/>
                </a:spcBef>
              </a:pPr>
              <a:r>
                <a:rPr lang="en-GB" dirty="0"/>
                <a:t>Easily separable, safe</a:t>
              </a:r>
            </a:p>
          </p:txBody>
        </p:sp>
        <p:sp>
          <p:nvSpPr>
            <p:cNvPr id="19" name="Text Box 19"/>
            <p:cNvSpPr txBox="1">
              <a:spLocks noChangeArrowheads="1"/>
            </p:cNvSpPr>
            <p:nvPr/>
          </p:nvSpPr>
          <p:spPr bwMode="auto">
            <a:xfrm>
              <a:off x="6350000" y="2748269"/>
              <a:ext cx="1727200" cy="547072"/>
            </a:xfrm>
            <a:prstGeom prst="rect">
              <a:avLst/>
            </a:prstGeom>
            <a:noFill/>
            <a:ln w="9525">
              <a:noFill/>
              <a:miter lim="800000"/>
              <a:headEnd/>
              <a:tailEnd/>
            </a:ln>
            <a:effectLst/>
          </p:spPr>
          <p:txBody>
            <a:bodyPr wrap="square">
              <a:spAutoFit/>
            </a:bodyPr>
            <a:lstStyle/>
            <a:p>
              <a:pPr algn="ctr" eaLnBrk="0" hangingPunct="0">
                <a:spcBef>
                  <a:spcPct val="30000"/>
                </a:spcBef>
              </a:pPr>
              <a:r>
                <a:rPr lang="en-GB" dirty="0"/>
                <a:t>Zero </a:t>
              </a:r>
            </a:p>
            <a:p>
              <a:pPr algn="ctr" eaLnBrk="0" hangingPunct="0">
                <a:spcBef>
                  <a:spcPct val="30000"/>
                </a:spcBef>
              </a:pPr>
              <a:r>
                <a:rPr lang="en-GB" dirty="0"/>
                <a:t>Volatility</a:t>
              </a:r>
              <a:endParaRPr lang="en-GB" dirty="0">
                <a:latin typeface="Times New Roman" pitchFamily="18" charset="0"/>
              </a:endParaRPr>
            </a:p>
          </p:txBody>
        </p:sp>
        <p:sp>
          <p:nvSpPr>
            <p:cNvPr id="20" name="Text Box 20"/>
            <p:cNvSpPr txBox="1">
              <a:spLocks noChangeArrowheads="1"/>
            </p:cNvSpPr>
            <p:nvPr/>
          </p:nvSpPr>
          <p:spPr bwMode="auto">
            <a:xfrm>
              <a:off x="4061326" y="1134659"/>
              <a:ext cx="2336800" cy="623248"/>
            </a:xfrm>
            <a:prstGeom prst="rect">
              <a:avLst/>
            </a:prstGeom>
            <a:noFill/>
            <a:ln w="9525">
              <a:noFill/>
              <a:miter lim="800000"/>
              <a:headEnd/>
              <a:tailEnd/>
            </a:ln>
            <a:effectLst/>
          </p:spPr>
          <p:txBody>
            <a:bodyPr>
              <a:spAutoFit/>
            </a:bodyPr>
            <a:lstStyle/>
            <a:p>
              <a:pPr algn="ctr" eaLnBrk="0" hangingPunct="0">
                <a:spcBef>
                  <a:spcPct val="50000"/>
                </a:spcBef>
              </a:pPr>
              <a:r>
                <a:rPr lang="en-GB" sz="2400" dirty="0">
                  <a:solidFill>
                    <a:schemeClr val="accent6">
                      <a:lumMod val="75000"/>
                    </a:schemeClr>
                  </a:solidFill>
                </a:rPr>
                <a:t>Greener alternatives</a:t>
              </a:r>
              <a:endParaRPr lang="en-GB" sz="2400" dirty="0">
                <a:solidFill>
                  <a:schemeClr val="accent6">
                    <a:lumMod val="75000"/>
                  </a:schemeClr>
                </a:solidFill>
                <a:latin typeface="Times New Roman" pitchFamily="18" charset="0"/>
              </a:endParaRPr>
            </a:p>
          </p:txBody>
        </p:sp>
      </p:gr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4168258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224" y="1596862"/>
            <a:ext cx="434760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Coffee decaffeination</a:t>
            </a:r>
          </a:p>
        </p:txBody>
      </p:sp>
      <p:sp>
        <p:nvSpPr>
          <p:cNvPr id="6" name="TextBox 5"/>
          <p:cNvSpPr txBox="1"/>
          <p:nvPr/>
        </p:nvSpPr>
        <p:spPr>
          <a:xfrm>
            <a:off x="861648" y="2778485"/>
            <a:ext cx="4917688" cy="369332"/>
          </a:xfrm>
          <a:prstGeom prst="rect">
            <a:avLst/>
          </a:prstGeom>
          <a:noFill/>
        </p:spPr>
        <p:txBody>
          <a:bodyPr wrap="square" rtlCol="0">
            <a:spAutoFit/>
          </a:bodyPr>
          <a:lstStyle/>
          <a:p>
            <a:r>
              <a:rPr lang="en-US" b="1" dirty="0"/>
              <a:t>Conventional method of coffee decaffeination:</a:t>
            </a:r>
          </a:p>
        </p:txBody>
      </p:sp>
      <p:sp>
        <p:nvSpPr>
          <p:cNvPr id="7" name="TextBox 6"/>
          <p:cNvSpPr txBox="1"/>
          <p:nvPr/>
        </p:nvSpPr>
        <p:spPr>
          <a:xfrm>
            <a:off x="1068843" y="3136837"/>
            <a:ext cx="5184974" cy="2056973"/>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Coffee decaffeination was performed in a chlorinated organic solvent, dichloromethane (DCM), exposure to which can lead to headaches, mental confusion, nausea, vomiting, dizziness and fatigue.</a:t>
            </a:r>
          </a:p>
          <a:p>
            <a:pPr marL="274320" indent="-274320">
              <a:spcBef>
                <a:spcPts val="200"/>
              </a:spcBef>
              <a:buFont typeface="Arial" panose="020B0604020202020204" pitchFamily="34" charset="0"/>
              <a:buChar char="•"/>
            </a:pPr>
            <a:r>
              <a:rPr lang="en-US" dirty="0"/>
              <a:t>Coffee beans were heated with steam and then exposed to DCM for decaffeination.</a:t>
            </a:r>
          </a:p>
        </p:txBody>
      </p:sp>
      <p:cxnSp>
        <p:nvCxnSpPr>
          <p:cNvPr id="9" name="Straight Connector 8">
            <a:extLst>
              <a:ext uri="{FF2B5EF4-FFF2-40B4-BE49-F238E27FC236}">
                <a16:creationId xmlns:a16="http://schemas.microsoft.com/office/drawing/2014/main" id="{2A3204C8-C431-4085-81D7-0ABCEE4B2EA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02ADA30-423B-4465-91C7-CAC2CFE8E7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CB5B4F1D-D7F5-4F77-A745-1AE70180C1CE}"/>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E9C834CC-A9FF-459C-BC56-3AC8F4A5D9A6}"/>
              </a:ext>
            </a:extLst>
          </p:cNvPr>
          <p:cNvSpPr/>
          <p:nvPr/>
        </p:nvSpPr>
        <p:spPr>
          <a:xfrm>
            <a:off x="861648" y="2778485"/>
            <a:ext cx="5392169" cy="25531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F9C705-CD16-4EE2-9617-A2B9510DF287}"/>
              </a:ext>
            </a:extLst>
          </p:cNvPr>
          <p:cNvSpPr/>
          <p:nvPr/>
        </p:nvSpPr>
        <p:spPr>
          <a:xfrm>
            <a:off x="685800" y="6374557"/>
            <a:ext cx="4498476" cy="276999"/>
          </a:xfrm>
          <a:prstGeom prst="rect">
            <a:avLst/>
          </a:prstGeom>
        </p:spPr>
        <p:txBody>
          <a:bodyPr wrap="none">
            <a:spAutoFit/>
          </a:bodyPr>
          <a:lstStyle/>
          <a:p>
            <a:pPr lvl="0"/>
            <a:r>
              <a:rPr lang="en-US" sz="1200" dirty="0">
                <a:solidFill>
                  <a:prstClr val="white">
                    <a:lumMod val="65000"/>
                  </a:prstClr>
                </a:solidFill>
              </a:rPr>
              <a:t>Image: Wikimedia Commons, Coffee Mechanical Separator, </a:t>
            </a:r>
            <a:r>
              <a:rPr lang="en-US" sz="1200" dirty="0" err="1">
                <a:solidFill>
                  <a:prstClr val="white">
                    <a:lumMod val="65000"/>
                  </a:prstClr>
                </a:solidFill>
              </a:rPr>
              <a:t>Aquapulp</a:t>
            </a:r>
            <a:endParaRPr lang="en-US" sz="1200" dirty="0">
              <a:solidFill>
                <a:prstClr val="white">
                  <a:lumMod val="65000"/>
                </a:prstClr>
              </a:solidFill>
            </a:endParaRPr>
          </a:p>
        </p:txBody>
      </p:sp>
      <p:pic>
        <p:nvPicPr>
          <p:cNvPr id="12" name="Picture 11">
            <a:extLst>
              <a:ext uri="{FF2B5EF4-FFF2-40B4-BE49-F238E27FC236}">
                <a16:creationId xmlns:a16="http://schemas.microsoft.com/office/drawing/2014/main" id="{9338BA3B-AC2E-44E7-BB25-45A0F04D45DF}"/>
              </a:ext>
            </a:extLst>
          </p:cNvPr>
          <p:cNvPicPr>
            <a:picLocks noChangeAspect="1"/>
          </p:cNvPicPr>
          <p:nvPr/>
        </p:nvPicPr>
        <p:blipFill>
          <a:blip r:embed="rId3"/>
          <a:stretch>
            <a:fillRect/>
          </a:stretch>
        </p:blipFill>
        <p:spPr>
          <a:xfrm>
            <a:off x="6611815" y="2651597"/>
            <a:ext cx="4876800" cy="2771775"/>
          </a:xfrm>
          <a:prstGeom prst="rect">
            <a:avLst/>
          </a:prstGeom>
        </p:spPr>
      </p:pic>
    </p:spTree>
    <p:extLst>
      <p:ext uri="{BB962C8B-B14F-4D97-AF65-F5344CB8AC3E}">
        <p14:creationId xmlns:p14="http://schemas.microsoft.com/office/powerpoint/2010/main" val="1309265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8724114" y="1827914"/>
            <a:ext cx="3005454" cy="4800600"/>
          </a:xfrm>
          <a:prstGeom prst="rect">
            <a:avLst/>
          </a:prstGeom>
          <a:solidFill>
            <a:schemeClr val="bg1"/>
          </a:solidFill>
        </p:spPr>
      </p:pic>
      <p:sp>
        <p:nvSpPr>
          <p:cNvPr id="6" name="Rectangle 5"/>
          <p:cNvSpPr/>
          <p:nvPr/>
        </p:nvSpPr>
        <p:spPr>
          <a:xfrm>
            <a:off x="903497" y="2615964"/>
            <a:ext cx="7567756" cy="3770263"/>
          </a:xfrm>
          <a:prstGeom prst="rect">
            <a:avLst/>
          </a:prstGeom>
        </p:spPr>
        <p:txBody>
          <a:bodyPr wrap="square">
            <a:spAutoFit/>
          </a:bodyPr>
          <a:lstStyle/>
          <a:p>
            <a:pPr marL="274320" indent="-274320">
              <a:spcBef>
                <a:spcPts val="200"/>
              </a:spcBef>
              <a:buFont typeface="Arial" panose="020B0604020202020204" pitchFamily="34" charset="0"/>
              <a:buChar char="•"/>
            </a:pPr>
            <a:r>
              <a:rPr lang="en-US" dirty="0">
                <a:solidFill>
                  <a:srgbClr val="000000"/>
                </a:solidFill>
              </a:rPr>
              <a:t>Soaking green coffee beans in water doubles their size, allowing the caffeine to dissolve into water inside the bean.</a:t>
            </a:r>
          </a:p>
          <a:p>
            <a:pPr marL="274320" indent="-274320">
              <a:spcBef>
                <a:spcPts val="200"/>
              </a:spcBef>
              <a:buFont typeface="Arial" panose="020B0604020202020204" pitchFamily="34" charset="0"/>
              <a:buChar char="•"/>
            </a:pPr>
            <a:r>
              <a:rPr lang="en-US" dirty="0">
                <a:solidFill>
                  <a:srgbClr val="000000"/>
                </a:solidFill>
              </a:rPr>
              <a:t>Caffeine removal occurs in an extraction vessel (70 feet high,10 feet in diameter), suffused with carbon dioxide at roughly 90 °C and 250 atm.  Caffeine diffuses into this scCO</a:t>
            </a:r>
            <a:r>
              <a:rPr lang="en-US" baseline="-25000" dirty="0">
                <a:solidFill>
                  <a:srgbClr val="000000"/>
                </a:solidFill>
              </a:rPr>
              <a:t>2</a:t>
            </a:r>
            <a:r>
              <a:rPr lang="en-US" dirty="0">
                <a:solidFill>
                  <a:srgbClr val="000000"/>
                </a:solidFill>
              </a:rPr>
              <a:t>. The beans enter at the top of the chamber and move toward the bottom over 5 hours. </a:t>
            </a:r>
          </a:p>
          <a:p>
            <a:pPr marL="274320" indent="-274320">
              <a:spcBef>
                <a:spcPts val="200"/>
              </a:spcBef>
              <a:buFont typeface="Arial" panose="020B0604020202020204" pitchFamily="34" charset="0"/>
              <a:buChar char="•"/>
            </a:pPr>
            <a:r>
              <a:rPr lang="en-US" dirty="0">
                <a:solidFill>
                  <a:srgbClr val="000000"/>
                </a:solidFill>
              </a:rPr>
              <a:t>Decaffeinated beans at the bottom of the vessel are removed, dried and roasted.  </a:t>
            </a:r>
          </a:p>
          <a:p>
            <a:pPr marL="274320" indent="-274320">
              <a:spcBef>
                <a:spcPts val="200"/>
              </a:spcBef>
              <a:buFont typeface="Arial" panose="020B0604020202020204" pitchFamily="34" charset="0"/>
              <a:buChar char="•"/>
            </a:pPr>
            <a:r>
              <a:rPr lang="en-US" dirty="0">
                <a:solidFill>
                  <a:srgbClr val="000000"/>
                </a:solidFill>
              </a:rPr>
              <a:t>Recovery of dissolved caffeine occurs in an absorption chamber. A shower of water droplets leaches the caffeine out of the supercritical carbon dioxide. The caffeine in this aqueous extract is then often sold to soft-drink manufacturers and drug companies. The purified carbon dioxide is recirculated for further use.</a:t>
            </a:r>
          </a:p>
        </p:txBody>
      </p:sp>
      <p:sp>
        <p:nvSpPr>
          <p:cNvPr id="7" name="TextBox 6"/>
          <p:cNvSpPr txBox="1"/>
          <p:nvPr/>
        </p:nvSpPr>
        <p:spPr>
          <a:xfrm>
            <a:off x="791310" y="2246632"/>
            <a:ext cx="4583755" cy="369332"/>
          </a:xfrm>
          <a:prstGeom prst="rect">
            <a:avLst/>
          </a:prstGeom>
          <a:noFill/>
        </p:spPr>
        <p:txBody>
          <a:bodyPr wrap="none" rtlCol="0">
            <a:spAutoFit/>
          </a:bodyPr>
          <a:lstStyle/>
          <a:p>
            <a:r>
              <a:rPr lang="en-US" b="1" dirty="0"/>
              <a:t>Alternative method for coffee decaffeination:</a:t>
            </a:r>
          </a:p>
        </p:txBody>
      </p:sp>
      <p:sp>
        <p:nvSpPr>
          <p:cNvPr id="8" name="Rectangle 7"/>
          <p:cNvSpPr/>
          <p:nvPr/>
        </p:nvSpPr>
        <p:spPr>
          <a:xfrm>
            <a:off x="685800" y="6487898"/>
            <a:ext cx="8317208" cy="304702"/>
          </a:xfrm>
          <a:prstGeom prst="rect">
            <a:avLst/>
          </a:prstGeom>
        </p:spPr>
        <p:txBody>
          <a:bodyPr wrap="square">
            <a:spAutoFit/>
          </a:bodyPr>
          <a:lstStyle/>
          <a:p>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cxnSp>
        <p:nvCxnSpPr>
          <p:cNvPr id="9" name="Straight Connector 8">
            <a:extLst>
              <a:ext uri="{FF2B5EF4-FFF2-40B4-BE49-F238E27FC236}">
                <a16:creationId xmlns:a16="http://schemas.microsoft.com/office/drawing/2014/main" id="{3E73114B-0DDF-46C5-A5BA-C835DC892C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A8A08B-4107-4A35-92EF-F22B35730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D6851826-6205-4DAE-B6FC-442452FFDC4D}"/>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0B8C407A-966F-4EF2-9012-2D9174885E49}"/>
              </a:ext>
            </a:extLst>
          </p:cNvPr>
          <p:cNvSpPr/>
          <p:nvPr/>
        </p:nvSpPr>
        <p:spPr>
          <a:xfrm>
            <a:off x="401643" y="1597082"/>
            <a:ext cx="4565930" cy="461665"/>
          </a:xfrm>
          <a:prstGeom prst="rect">
            <a:avLst/>
          </a:prstGeom>
        </p:spPr>
        <p:txBody>
          <a:bodyPr wrap="none">
            <a:spAutoFit/>
          </a:bodyPr>
          <a:lstStyle/>
          <a:p>
            <a:pPr marL="182880" lvl="0"/>
            <a:r>
              <a:rPr lang="en-US" sz="2400" b="1" dirty="0">
                <a:solidFill>
                  <a:srgbClr val="002060"/>
                </a:solidFill>
              </a:rPr>
              <a:t>Case study: </a:t>
            </a:r>
            <a:r>
              <a:rPr lang="en-US" sz="2400" dirty="0">
                <a:solidFill>
                  <a:srgbClr val="002060"/>
                </a:solidFill>
              </a:rPr>
              <a:t>Coffee decaffeination</a:t>
            </a:r>
          </a:p>
        </p:txBody>
      </p:sp>
      <p:sp>
        <p:nvSpPr>
          <p:cNvPr id="3" name="Rectangle 2">
            <a:extLst>
              <a:ext uri="{FF2B5EF4-FFF2-40B4-BE49-F238E27FC236}">
                <a16:creationId xmlns:a16="http://schemas.microsoft.com/office/drawing/2014/main" id="{481FEF19-588A-4713-99AF-464C20D52830}"/>
              </a:ext>
            </a:extLst>
          </p:cNvPr>
          <p:cNvSpPr/>
          <p:nvPr/>
        </p:nvSpPr>
        <p:spPr>
          <a:xfrm>
            <a:off x="791310" y="2246632"/>
            <a:ext cx="7679943" cy="413959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668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1235445" y="1714727"/>
            <a:ext cx="9685043"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Energy requirements should be recognized for their environmental and economic impacts and should be minimized.  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F7138E-E50E-4B26-9F3C-20B7AC3039D5}"/>
              </a:ext>
            </a:extLst>
          </p:cNvPr>
          <p:cNvSpPr txBox="1"/>
          <p:nvPr/>
        </p:nvSpPr>
        <p:spPr>
          <a:xfrm>
            <a:off x="685800" y="6435447"/>
            <a:ext cx="2527038" cy="276999"/>
          </a:xfrm>
          <a:prstGeom prst="rect">
            <a:avLst/>
          </a:prstGeom>
          <a:noFill/>
        </p:spPr>
        <p:txBody>
          <a:bodyPr wrap="none" rtlCol="0">
            <a:spAutoFit/>
          </a:bodyPr>
          <a:lstStyle/>
          <a:p>
            <a:r>
              <a:rPr lang="en-US" sz="1200" dirty="0">
                <a:solidFill>
                  <a:schemeClr val="bg1">
                    <a:lumMod val="50000"/>
                  </a:schemeClr>
                </a:solidFill>
              </a:rPr>
              <a:t>Image: U.S. Air Force photo/Bill Evans</a:t>
            </a:r>
          </a:p>
        </p:txBody>
      </p:sp>
      <p:pic>
        <p:nvPicPr>
          <p:cNvPr id="3" name="Picture 2">
            <a:extLst>
              <a:ext uri="{FF2B5EF4-FFF2-40B4-BE49-F238E27FC236}">
                <a16:creationId xmlns:a16="http://schemas.microsoft.com/office/drawing/2014/main" id="{C4714AC1-BFD5-473B-B35B-33D5D17B06BA}"/>
              </a:ext>
            </a:extLst>
          </p:cNvPr>
          <p:cNvPicPr>
            <a:picLocks noChangeAspect="1"/>
          </p:cNvPicPr>
          <p:nvPr/>
        </p:nvPicPr>
        <p:blipFill>
          <a:blip r:embed="rId3"/>
          <a:stretch>
            <a:fillRect/>
          </a:stretch>
        </p:blipFill>
        <p:spPr>
          <a:xfrm>
            <a:off x="3388454" y="2778158"/>
            <a:ext cx="5379027" cy="3579961"/>
          </a:xfrm>
          <a:prstGeom prst="rect">
            <a:avLst/>
          </a:prstGeom>
        </p:spPr>
      </p:pic>
    </p:spTree>
    <p:extLst>
      <p:ext uri="{BB962C8B-B14F-4D97-AF65-F5344CB8AC3E}">
        <p14:creationId xmlns:p14="http://schemas.microsoft.com/office/powerpoint/2010/main" val="15109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t>Most energy is used for heating, cooling, separations and pumping.</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solidFill>
                  <a:prstClr val="white">
                    <a:lumMod val="65000"/>
                  </a:prstClr>
                </a:solidFill>
              </a:rPr>
              <a:t>Image: Wikimedia Commons, </a:t>
            </a:r>
            <a:r>
              <a:rPr lang="en-US" sz="1200" dirty="0" err="1">
                <a:solidFill>
                  <a:prstClr val="white">
                    <a:lumMod val="65000"/>
                  </a:prstClr>
                </a:solidFill>
              </a:rPr>
              <a:t>Janicki</a:t>
            </a:r>
            <a:r>
              <a:rPr lang="en-US" sz="1200" dirty="0">
                <a:solidFill>
                  <a:prstClr val="white">
                    <a:lumMod val="65000"/>
                  </a:prstClr>
                </a:solidFill>
              </a:rPr>
              <a:t> Omni Processor Pilot Plant in Dakar, Senegal , Author: </a:t>
            </a:r>
            <a:r>
              <a:rPr lang="en-US" sz="1200" dirty="0" err="1">
                <a:solidFill>
                  <a:prstClr val="white">
                    <a:lumMod val="65000"/>
                  </a:prstClr>
                </a:solidFill>
              </a:rPr>
              <a:t>Janicki</a:t>
            </a:r>
            <a:r>
              <a:rPr lang="en-US" sz="1200" dirty="0">
                <a:solidFill>
                  <a:prstClr val="white">
                    <a:lumMod val="65000"/>
                  </a:prstClr>
                </a:solidFill>
              </a:rPr>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ect">
            <a:avLst/>
          </a:prstGeom>
        </p:spPr>
      </p:pic>
    </p:spTree>
    <p:extLst>
      <p:ext uri="{BB962C8B-B14F-4D97-AF65-F5344CB8AC3E}">
        <p14:creationId xmlns:p14="http://schemas.microsoft.com/office/powerpoint/2010/main" val="3974504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13" y="2049307"/>
            <a:ext cx="8328733" cy="707886"/>
          </a:xfrm>
          <a:prstGeom prst="rect">
            <a:avLst/>
          </a:prstGeom>
          <a:noFill/>
        </p:spPr>
        <p:txBody>
          <a:bodyPr wrap="square" rtlCol="0">
            <a:spAutoFit/>
          </a:bodyPr>
          <a:lstStyle/>
          <a:p>
            <a:r>
              <a:rPr lang="en-US" sz="2000" dirty="0"/>
              <a:t>Atorvastatin, a cholesterol-lowering drug, suffers from an energy-demanding synthesis as a result of two cryogenic reactions at - 70 </a:t>
            </a:r>
            <a:r>
              <a:rPr lang="en-US" sz="2000" baseline="30000" dirty="0" err="1"/>
              <a:t>o</a:t>
            </a:r>
            <a:r>
              <a:rPr lang="en-US" sz="2000" dirty="0" err="1"/>
              <a:t>C</a:t>
            </a:r>
            <a:endParaRPr lang="en-US" sz="2000" dirty="0"/>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t>New </a:t>
            </a:r>
            <a:r>
              <a:rPr lang="en-US" sz="2400" b="1" i="1" dirty="0" err="1"/>
              <a:t>biocatalytic</a:t>
            </a:r>
            <a:r>
              <a:rPr lang="en-US" sz="2400" b="1" i="1" dirty="0"/>
              <a:t> </a:t>
            </a:r>
            <a:r>
              <a:rPr lang="en-US" sz="2400" dirty="0"/>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510201" y="1604113"/>
            <a:ext cx="3343415"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1059004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707000"/>
            <a:ext cx="5512686" cy="3677995"/>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82677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1988645" y="1982762"/>
            <a:ext cx="8232060" cy="2457610"/>
            <a:chOff x="1" y="1767734"/>
            <a:chExt cx="8232060" cy="2457610"/>
          </a:xfrm>
        </p:grpSpPr>
        <p:graphicFrame>
          <p:nvGraphicFramePr>
            <p:cNvPr id="3" name="Chart 2"/>
            <p:cNvGraphicFramePr/>
            <p:nvPr>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0678" y="2748961"/>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629549" y="4989314"/>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99521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576032" y="4989314"/>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023832" y="3991026"/>
            <a:ext cx="1545808" cy="998287"/>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721724" y="4314211"/>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231920" y="4101960"/>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F8723E-D667-4688-80E2-15D763250E8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503BF5-9D4B-4729-9C0D-4C1EE97FB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7" name="TextBox 16">
            <a:extLst>
              <a:ext uri="{FF2B5EF4-FFF2-40B4-BE49-F238E27FC236}">
                <a16:creationId xmlns:a16="http://schemas.microsoft.com/office/drawing/2014/main" id="{D3EECA28-F713-4DEC-9E50-BE13731F3377}"/>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Tree>
    <p:extLst>
      <p:ext uri="{BB962C8B-B14F-4D97-AF65-F5344CB8AC3E}">
        <p14:creationId xmlns:p14="http://schemas.microsoft.com/office/powerpoint/2010/main" val="208090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429905"/>
            <a:ext cx="5922430" cy="5129096"/>
          </a:xfrm>
          <a:prstGeom prst="rect">
            <a:avLst/>
          </a:prstGeom>
          <a:ln>
            <a:noFill/>
          </a:ln>
        </p:spPr>
        <p:txBody>
          <a:bodyPr wrap="square">
            <a:spAutoFit/>
          </a:bodyPr>
          <a:lstStyle/>
          <a:p>
            <a:pPr marL="463550" indent="-446088">
              <a:lnSpc>
                <a:spcPct val="114000"/>
              </a:lnSpc>
              <a:spcBef>
                <a:spcPts val="600"/>
              </a:spcBef>
              <a:buFont typeface="+mj-lt"/>
              <a:buAutoNum type="arabicPeriod"/>
            </a:pPr>
            <a:r>
              <a:rPr lang="en-US" altLang="en-US" sz="2000" dirty="0">
                <a:ea typeface="ＭＳ Ｐゴシック" charset="-128"/>
              </a:rPr>
              <a:t>Waste Prevention</a:t>
            </a:r>
          </a:p>
          <a:p>
            <a:pPr marL="463550" indent="-446088">
              <a:lnSpc>
                <a:spcPct val="114000"/>
              </a:lnSpc>
              <a:spcBef>
                <a:spcPts val="600"/>
              </a:spcBef>
              <a:buFont typeface="+mj-lt"/>
              <a:buAutoNum type="arabicPeriod"/>
            </a:pPr>
            <a:r>
              <a:rPr lang="en-US" altLang="en-US" sz="2000" dirty="0">
                <a:ea typeface="ＭＳ Ｐゴシック" charset="-128"/>
              </a:rPr>
              <a:t>Atom Economy</a:t>
            </a:r>
          </a:p>
          <a:p>
            <a:pPr marL="463550" indent="-446088">
              <a:lnSpc>
                <a:spcPct val="114000"/>
              </a:lnSpc>
              <a:spcBef>
                <a:spcPts val="600"/>
              </a:spcBef>
              <a:buFont typeface="+mj-lt"/>
              <a:buAutoNum type="arabicPeriod"/>
            </a:pPr>
            <a:r>
              <a:rPr lang="en-US" altLang="en-US" sz="2000" dirty="0">
                <a:ea typeface="ＭＳ Ｐゴシック" charset="-128"/>
              </a:rPr>
              <a:t>Less Hazardous Chemical Synthesis</a:t>
            </a:r>
          </a:p>
          <a:p>
            <a:pPr marL="463550" indent="-446088">
              <a:lnSpc>
                <a:spcPct val="114000"/>
              </a:lnSpc>
              <a:spcBef>
                <a:spcPts val="600"/>
              </a:spcBef>
              <a:buFont typeface="+mj-lt"/>
              <a:buAutoNum type="arabicPeriod"/>
            </a:pPr>
            <a:r>
              <a:rPr lang="en-US" altLang="en-US" sz="2000" dirty="0">
                <a:ea typeface="ＭＳ Ｐゴシック" charset="-128"/>
              </a:rPr>
              <a:t>Designing Safer Chemicals</a:t>
            </a:r>
          </a:p>
          <a:p>
            <a:pPr marL="463550" indent="-446088">
              <a:lnSpc>
                <a:spcPct val="114000"/>
              </a:lnSpc>
              <a:spcBef>
                <a:spcPts val="600"/>
              </a:spcBef>
              <a:buFont typeface="+mj-lt"/>
              <a:buAutoNum type="arabicPeriod"/>
            </a:pPr>
            <a:r>
              <a:rPr lang="en-US" altLang="en-US" sz="2000" dirty="0">
                <a:ea typeface="ＭＳ Ｐゴシック" charset="-128"/>
              </a:rPr>
              <a:t>Safer Solvents and Auxiliaries</a:t>
            </a:r>
          </a:p>
          <a:p>
            <a:pPr marL="463550" indent="-446088">
              <a:lnSpc>
                <a:spcPct val="114000"/>
              </a:lnSpc>
              <a:spcBef>
                <a:spcPts val="600"/>
              </a:spcBef>
              <a:buFont typeface="+mj-lt"/>
              <a:buAutoNum type="arabicPeriod"/>
            </a:pPr>
            <a:r>
              <a:rPr lang="en-US" altLang="en-US" sz="2000" dirty="0">
                <a:ea typeface="ＭＳ Ｐゴシック" charset="-128"/>
              </a:rPr>
              <a:t>Design for Energy Efficiency</a:t>
            </a:r>
          </a:p>
          <a:p>
            <a:pPr marL="463550" indent="-446088">
              <a:lnSpc>
                <a:spcPct val="114000"/>
              </a:lnSpc>
              <a:spcBef>
                <a:spcPts val="600"/>
              </a:spcBef>
              <a:buFont typeface="+mj-lt"/>
              <a:buAutoNum type="arabicPeriod"/>
            </a:pPr>
            <a:r>
              <a:rPr lang="en-US" altLang="en-US" sz="2000" dirty="0">
                <a:ea typeface="ＭＳ Ｐゴシック" charset="-128"/>
              </a:rPr>
              <a:t>Use of Renewable Feedstocks</a:t>
            </a:r>
          </a:p>
          <a:p>
            <a:pPr marL="463550" indent="-446088">
              <a:lnSpc>
                <a:spcPct val="114000"/>
              </a:lnSpc>
              <a:spcBef>
                <a:spcPts val="600"/>
              </a:spcBef>
              <a:buFont typeface="+mj-lt"/>
              <a:buAutoNum type="arabicPeriod"/>
            </a:pPr>
            <a:r>
              <a:rPr lang="en-US" altLang="en-US" sz="2000" dirty="0">
                <a:ea typeface="ＭＳ Ｐゴシック" charset="-128"/>
              </a:rPr>
              <a:t>Reduce Derivatives</a:t>
            </a:r>
          </a:p>
          <a:p>
            <a:pPr marL="463550" indent="-446088">
              <a:lnSpc>
                <a:spcPct val="114000"/>
              </a:lnSpc>
              <a:spcBef>
                <a:spcPts val="600"/>
              </a:spcBef>
              <a:buFont typeface="+mj-lt"/>
              <a:buAutoNum type="arabicPeriod"/>
            </a:pPr>
            <a:r>
              <a:rPr lang="en-US" altLang="en-US" sz="2000" dirty="0">
                <a:ea typeface="ＭＳ Ｐゴシック" charset="-128"/>
              </a:rPr>
              <a:t>Catalysis</a:t>
            </a:r>
          </a:p>
          <a:p>
            <a:pPr marL="463550" indent="-446088">
              <a:lnSpc>
                <a:spcPct val="114000"/>
              </a:lnSpc>
              <a:spcBef>
                <a:spcPts val="600"/>
              </a:spcBef>
              <a:buFont typeface="+mj-lt"/>
              <a:buAutoNum type="arabicPeriod"/>
            </a:pPr>
            <a:r>
              <a:rPr lang="en-US" altLang="en-US" sz="2000" dirty="0">
                <a:ea typeface="ＭＳ Ｐゴシック" charset="-128"/>
              </a:rPr>
              <a:t>Design for Degradation</a:t>
            </a:r>
          </a:p>
          <a:p>
            <a:pPr marL="463550" indent="-446088">
              <a:lnSpc>
                <a:spcPct val="114000"/>
              </a:lnSpc>
              <a:spcBef>
                <a:spcPts val="600"/>
              </a:spcBef>
              <a:buFont typeface="+mj-lt"/>
              <a:buAutoNum type="arabicPeriod"/>
            </a:pPr>
            <a:r>
              <a:rPr lang="en-US" altLang="en-US" sz="2000" dirty="0">
                <a:ea typeface="ＭＳ Ｐゴシック" charset="-128"/>
              </a:rPr>
              <a:t>Real-time Analysis for Pollution Prevention</a:t>
            </a:r>
          </a:p>
          <a:p>
            <a:pPr marL="463550" indent="-446088">
              <a:lnSpc>
                <a:spcPct val="114000"/>
              </a:lnSpc>
              <a:spcBef>
                <a:spcPts val="6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22727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03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err="1"/>
              <a:t>Levulinic</a:t>
            </a:r>
            <a:r>
              <a:rPr lang="en-US" sz="2000" dirty="0"/>
              <a:t> acid is used as a precursor for pharmaceuticals, plasticizers, and various other additives. It is also widely used as a building block or starting material for a wide number of compounds.</a:t>
            </a:r>
          </a:p>
        </p:txBody>
      </p:sp>
      <p:sp>
        <p:nvSpPr>
          <p:cNvPr id="61" name="TextBox 60"/>
          <p:cNvSpPr txBox="1"/>
          <p:nvPr/>
        </p:nvSpPr>
        <p:spPr>
          <a:xfrm>
            <a:off x="825346" y="3238008"/>
            <a:ext cx="2701124" cy="400110"/>
          </a:xfrm>
          <a:prstGeom prst="rect">
            <a:avLst/>
          </a:prstGeom>
          <a:noFill/>
        </p:spPr>
        <p:txBody>
          <a:bodyPr wrap="none" rtlCol="0">
            <a:spAutoFit/>
          </a:bodyPr>
          <a:lstStyle/>
          <a:p>
            <a:r>
              <a:rPr lang="en-US" sz="2000" b="1" dirty="0"/>
              <a:t>Conventional synthesis:</a:t>
            </a:r>
          </a:p>
        </p:txBody>
      </p:sp>
      <p:sp>
        <p:nvSpPr>
          <p:cNvPr id="63" name="TextBox 62"/>
          <p:cNvSpPr txBox="1"/>
          <p:nvPr/>
        </p:nvSpPr>
        <p:spPr>
          <a:xfrm>
            <a:off x="910006" y="3591402"/>
            <a:ext cx="3539554" cy="2636619"/>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Obtained by heating hexoses (glucose, fructose) or starch in dilute hydrochloric acid or sulfuric acid.</a:t>
            </a:r>
            <a:endParaRPr lang="en-US" baseline="30000" dirty="0"/>
          </a:p>
          <a:p>
            <a:pPr marL="274320" indent="-274320">
              <a:spcBef>
                <a:spcPts val="200"/>
              </a:spcBef>
              <a:buFont typeface="Arial" panose="020B0604020202020204" pitchFamily="34" charset="0"/>
              <a:buChar char="•"/>
            </a:pPr>
            <a:r>
              <a:rPr lang="en-US" dirty="0"/>
              <a:t>The yield depends on the nature of the acid, acid concentration, temperature, and pressure.</a:t>
            </a:r>
            <a:endParaRPr lang="en-US" baseline="30000" dirty="0"/>
          </a:p>
          <a:p>
            <a:pPr marL="274320" indent="-274320">
              <a:spcBef>
                <a:spcPts val="200"/>
              </a:spcBef>
              <a:buFont typeface="Arial" panose="020B0604020202020204" pitchFamily="34" charset="0"/>
              <a:buChar char="•"/>
            </a:pPr>
            <a:r>
              <a:rPr lang="en-US" dirty="0"/>
              <a:t>The 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a:extLst>
              <a:ext uri="{FF2B5EF4-FFF2-40B4-BE49-F238E27FC236}">
                <a16:creationId xmlns:a16="http://schemas.microsoft.com/office/drawing/2014/main" id="{D2E190D6-6381-43E7-9663-C1F73495FC71}"/>
              </a:ext>
            </a:extLst>
          </p:cNvPr>
          <p:cNvSpPr/>
          <p:nvPr/>
        </p:nvSpPr>
        <p:spPr>
          <a:xfrm>
            <a:off x="825346" y="3166571"/>
            <a:ext cx="3638502" cy="31913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3070499"/>
            <a:ext cx="7002780" cy="3067718"/>
          </a:xfrm>
          <a:prstGeom prst="rect">
            <a:avLst/>
          </a:prstGeom>
        </p:spPr>
      </p:pic>
    </p:spTree>
    <p:extLst>
      <p:ext uri="{BB962C8B-B14F-4D97-AF65-F5344CB8AC3E}">
        <p14:creationId xmlns:p14="http://schemas.microsoft.com/office/powerpoint/2010/main" val="168689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sz="quarter" idx="1"/>
            <p:extLst/>
          </p:nvPr>
        </p:nvGraphicFramePr>
        <p:xfrm>
          <a:off x="9546120" y="2965544"/>
          <a:ext cx="2049759" cy="2251515"/>
        </p:xfrm>
        <a:graphic>
          <a:graphicData uri="http://schemas.openxmlformats.org/presentationml/2006/ole">
            <mc:AlternateContent xmlns:mc="http://schemas.openxmlformats.org/markup-compatibility/2006">
              <mc:Choice xmlns:v="urn:schemas-microsoft-com:vml" Requires="v">
                <p:oleObj spid="_x0000_s9353" name="CS ChemDraw Drawing" r:id="rId3" imgW="1516380" imgH="1666240" progId="ChemDraw.Document.6.0">
                  <p:embed/>
                </p:oleObj>
              </mc:Choice>
              <mc:Fallback>
                <p:oleObj name="CS ChemDraw Drawing" r:id="rId3" imgW="1516380" imgH="1666240" progId="ChemDraw.Document.6.0">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120" y="2965544"/>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ect">
            <a:avLst/>
          </a:prstGeom>
          <a:noFill/>
        </p:spPr>
      </p:pic>
      <p:sp>
        <p:nvSpPr>
          <p:cNvPr id="10" name="Text Box 5"/>
          <p:cNvSpPr txBox="1">
            <a:spLocks noChangeArrowheads="1"/>
          </p:cNvSpPr>
          <p:nvPr/>
        </p:nvSpPr>
        <p:spPr bwMode="auto">
          <a:xfrm>
            <a:off x="4398672" y="5754269"/>
            <a:ext cx="1061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Paper mill </a:t>
            </a:r>
          </a:p>
          <a:p>
            <a:pPr algn="ctr" eaLnBrk="1" hangingPunct="1"/>
            <a:r>
              <a:rPr lang="en-US" altLang="x-none" sz="1600" dirty="0">
                <a:latin typeface="+mn-lt"/>
              </a:rPr>
              <a:t>sludge</a:t>
            </a:r>
          </a:p>
        </p:txBody>
      </p:sp>
      <p:sp>
        <p:nvSpPr>
          <p:cNvPr id="11" name="AutoShape 6"/>
          <p:cNvSpPr>
            <a:spLocks noChangeArrowheads="1"/>
          </p:cNvSpPr>
          <p:nvPr/>
        </p:nvSpPr>
        <p:spPr bwMode="auto">
          <a:xfrm>
            <a:off x="8123027" y="3953951"/>
            <a:ext cx="1143000" cy="609600"/>
          </a:xfrm>
          <a:prstGeom prst="rightArrow">
            <a:avLst>
              <a:gd name="adj1" fmla="val 50000"/>
              <a:gd name="adj2" fmla="val 4687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9793125" y="55156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mn-lt"/>
              </a:rPr>
              <a:t>Levulinic</a:t>
            </a:r>
            <a:r>
              <a:rPr lang="en-US" altLang="x-none" dirty="0">
                <a:latin typeface="+mn-lt"/>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508772" y="5217059"/>
            <a:ext cx="2190905" cy="1452916"/>
          </a:xfrm>
          <a:prstGeom prst="rect">
            <a:avLst/>
          </a:prstGeom>
          <a:noFill/>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5907126" y="1979281"/>
            <a:ext cx="1828800" cy="1371600"/>
          </a:xfrm>
          <a:prstGeom prst="rect">
            <a:avLst/>
          </a:prstGeom>
          <a:noFill/>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Municipal solid waste</a:t>
            </a:r>
          </a:p>
          <a:p>
            <a:pPr algn="ctr" eaLnBrk="1" hangingPunct="1"/>
            <a:r>
              <a:rPr lang="en-US" altLang="x-none" sz="1600" dirty="0">
                <a:latin typeface="+mn-lt"/>
              </a:rPr>
              <a:t>and waste paper</a:t>
            </a:r>
          </a:p>
        </p:txBody>
      </p:sp>
      <p:sp>
        <p:nvSpPr>
          <p:cNvPr id="16" name="Text Box 11"/>
          <p:cNvSpPr txBox="1">
            <a:spLocks noChangeArrowheads="1"/>
          </p:cNvSpPr>
          <p:nvPr/>
        </p:nvSpPr>
        <p:spPr bwMode="auto">
          <a:xfrm>
            <a:off x="4594859" y="2314209"/>
            <a:ext cx="1222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Agricultural </a:t>
            </a:r>
          </a:p>
          <a:p>
            <a:pPr algn="ctr" eaLnBrk="1" hangingPunct="1"/>
            <a:r>
              <a:rPr lang="en-US" altLang="x-none" sz="1600" dirty="0">
                <a:latin typeface="+mn-lt"/>
              </a:rPr>
              <a:t>residues,</a:t>
            </a:r>
          </a:p>
          <a:p>
            <a:pPr algn="ctr" eaLnBrk="1" hangingPunct="1"/>
            <a:r>
              <a:rPr lang="en-US" altLang="x-none" sz="1600" dirty="0">
                <a:latin typeface="+mn-lt"/>
              </a:rPr>
              <a:t>waste wood</a:t>
            </a:r>
          </a:p>
        </p:txBody>
      </p:sp>
      <p:sp>
        <p:nvSpPr>
          <p:cNvPr id="17" name="TextBox 16"/>
          <p:cNvSpPr txBox="1"/>
          <p:nvPr/>
        </p:nvSpPr>
        <p:spPr>
          <a:xfrm>
            <a:off x="884850" y="2969016"/>
            <a:ext cx="3518595" cy="2462213"/>
          </a:xfrm>
          <a:prstGeom prst="rect">
            <a:avLst/>
          </a:prstGeom>
          <a:noFill/>
          <a:ln>
            <a:solidFill>
              <a:schemeClr val="accent6"/>
            </a:solidFill>
          </a:ln>
        </p:spPr>
        <p:txBody>
          <a:bodyPr wrap="square" rtlCol="0">
            <a:spAutoFit/>
          </a:bodyPr>
          <a:lstStyle/>
          <a:p>
            <a:pPr>
              <a:spcBef>
                <a:spcPts val="600"/>
              </a:spcBef>
            </a:pPr>
            <a:r>
              <a:rPr lang="en-US" b="1" dirty="0"/>
              <a:t>Alternative synthesis:</a:t>
            </a:r>
            <a:endParaRPr lang="en-US" dirty="0"/>
          </a:p>
          <a:p>
            <a:pPr marL="285750" indent="-285750">
              <a:spcBef>
                <a:spcPts val="600"/>
              </a:spcBef>
              <a:buFont typeface="Arial" panose="020B0604020202020204" pitchFamily="34" charset="0"/>
              <a:buChar char="•"/>
            </a:pPr>
            <a:r>
              <a:rPr lang="en-US" dirty="0" err="1"/>
              <a:t>Levulinic</a:t>
            </a:r>
            <a:r>
              <a:rPr lang="en-US" dirty="0"/>
              <a:t> acid can be obtained from paper mill sludge, agricultural and municipal waste and paper.</a:t>
            </a:r>
          </a:p>
          <a:p>
            <a:pPr marL="285750" indent="-285750">
              <a:spcBef>
                <a:spcPts val="600"/>
              </a:spcBef>
              <a:buFont typeface="Arial" panose="020B0604020202020204" pitchFamily="34" charset="0"/>
              <a:buChar char="•"/>
            </a:pPr>
            <a:r>
              <a:rPr lang="en-US" dirty="0"/>
              <a:t>Utilizes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2" name="TextBox 21">
            <a:extLst>
              <a:ext uri="{FF2B5EF4-FFF2-40B4-BE49-F238E27FC236}">
                <a16:creationId xmlns:a16="http://schemas.microsoft.com/office/drawing/2014/main" id="{5FC52629-9B19-46E0-A76C-E39E10863F45}"/>
              </a:ext>
            </a:extLst>
          </p:cNvPr>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24" name="Rectangle 4"/>
          <p:cNvSpPr txBox="1">
            <a:spLocks noChangeArrowheads="1"/>
          </p:cNvSpPr>
          <p:nvPr/>
        </p:nvSpPr>
        <p:spPr>
          <a:xfrm>
            <a:off x="10153930" y="1979281"/>
            <a:ext cx="1783933" cy="49679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renewables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1386715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566127" y="1663370"/>
            <a:ext cx="9023684"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Unnecessary derivatization (blocking group, protection/deprotection, temporary modification of physical/chemical processes) should be avoided whenever possible.</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742590"/>
            <a:ext cx="4876800" cy="3438525"/>
          </a:xfrm>
          <a:prstGeom prst="rect">
            <a:avLst/>
          </a:prstGeom>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1675869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061413" y="5351468"/>
          <a:ext cx="4033111" cy="78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388830" y="2029439"/>
          <a:ext cx="7652774" cy="2489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8" name="TextBox 7"/>
          <p:cNvSpPr txBox="1"/>
          <p:nvPr/>
        </p:nvSpPr>
        <p:spPr>
          <a:xfrm>
            <a:off x="4055750" y="4798188"/>
            <a:ext cx="4008383" cy="461665"/>
          </a:xfrm>
          <a:prstGeom prst="rect">
            <a:avLst/>
          </a:prstGeom>
          <a:noFill/>
        </p:spPr>
        <p:txBody>
          <a:bodyPr wrap="square" rtlCol="0">
            <a:spAutoFit/>
          </a:bodyPr>
          <a:lstStyle/>
          <a:p>
            <a:pPr algn="ctr"/>
            <a:r>
              <a:rPr lang="en-US" sz="2400" b="1" i="1" dirty="0"/>
              <a:t>Green Chemistry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114334" y="1700130"/>
            <a:ext cx="7927270" cy="29995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7">
            <a:extLst>
              <a:ext uri="{FF2B5EF4-FFF2-40B4-BE49-F238E27FC236}">
                <a16:creationId xmlns:a16="http://schemas.microsoft.com/office/drawing/2014/main" id="{C4AF1B86-E2FC-4EFD-96A0-1C86DC105954}"/>
              </a:ext>
            </a:extLst>
          </p:cNvPr>
          <p:cNvSpPr/>
          <p:nvPr/>
        </p:nvSpPr>
        <p:spPr>
          <a:xfrm>
            <a:off x="2114334" y="4791327"/>
            <a:ext cx="7927270" cy="16469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2818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29296"/>
            <a:ext cx="7733942" cy="403630"/>
          </a:xfrm>
          <a:noFill/>
        </p:spPr>
        <p:txBody>
          <a:bodyPr>
            <a:normAutofit/>
          </a:bodyPr>
          <a:lstStyle/>
          <a:p>
            <a:pPr marL="0" indent="0" algn="ctr">
              <a:buNone/>
            </a:pPr>
            <a:r>
              <a:rPr lang="en-US" altLang="x-none" sz="22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nvPr>
        </p:nvGraphicFramePr>
        <p:xfrm>
          <a:off x="2658370" y="2805608"/>
          <a:ext cx="6831013" cy="2089916"/>
        </p:xfrm>
        <a:graphic>
          <a:graphicData uri="http://schemas.openxmlformats.org/presentationml/2006/ole">
            <mc:AlternateContent xmlns:mc="http://schemas.openxmlformats.org/markup-compatibility/2006">
              <mc:Choice xmlns:v="urn:schemas-microsoft-com:vml" Requires="v">
                <p:oleObj spid="_x0000_s10512" name="ISIS/Draw Sketch" r:id="rId4" imgW="7188200" imgH="2489200" progId="ISISServer">
                  <p:embed/>
                </p:oleObj>
              </mc:Choice>
              <mc:Fallback>
                <p:oleObj name="ISIS/Draw Sketch" r:id="rId4" imgW="7188200" imgH="2489200" progId="ISISServer">
                  <p:embed/>
                  <p:pic>
                    <p:nvPicPr>
                      <p:cNvPr id="114693" name="Object 4">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58370" y="2805608"/>
                        <a:ext cx="6831013" cy="2089916"/>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nvPr>
        </p:nvGraphicFramePr>
        <p:xfrm>
          <a:off x="3148806" y="5598544"/>
          <a:ext cx="5807076" cy="988050"/>
        </p:xfrm>
        <a:graphic>
          <a:graphicData uri="http://schemas.openxmlformats.org/presentationml/2006/ole">
            <mc:AlternateContent xmlns:mc="http://schemas.openxmlformats.org/markup-compatibility/2006">
              <mc:Choice xmlns:v="urn:schemas-microsoft-com:vml" Requires="v">
                <p:oleObj spid="_x0000_s10513" name="ISIS/Draw Sketch" r:id="rId6" imgW="6350000" imgH="1206500" progId="ISISServer">
                  <p:embed/>
                </p:oleObj>
              </mc:Choice>
              <mc:Fallback>
                <p:oleObj name="ISIS/Draw Sketch" r:id="rId6" imgW="6350000" imgH="1206500" progId="ISISServer">
                  <p:embed/>
                  <p:pic>
                    <p:nvPicPr>
                      <p:cNvPr id="114694" name="Object 5">
                        <a:hlinkClick r:id="" action="ppaction://ole?verb=0"/>
                      </p:cNvPr>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598544"/>
                        <a:ext cx="5807076" cy="988050"/>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t>Conventional synthesis of 6-aminopenicillanic acid using 3 steps and intermediate products:</a:t>
            </a:r>
          </a:p>
        </p:txBody>
      </p:sp>
      <p:sp>
        <p:nvSpPr>
          <p:cNvPr id="3" name="TextBox 2"/>
          <p:cNvSpPr txBox="1"/>
          <p:nvPr/>
        </p:nvSpPr>
        <p:spPr>
          <a:xfrm>
            <a:off x="3258085" y="5222430"/>
            <a:ext cx="5588518" cy="369332"/>
          </a:xfrm>
          <a:prstGeom prst="rect">
            <a:avLst/>
          </a:prstGeom>
          <a:noFill/>
        </p:spPr>
        <p:txBody>
          <a:bodyPr wrap="none" rtlCol="0">
            <a:spAutoFit/>
          </a:bodyPr>
          <a:lstStyle/>
          <a:p>
            <a:pPr algn="ctr"/>
            <a:r>
              <a:rPr lang="en-US" dirty="0"/>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730477" y="2545239"/>
            <a:ext cx="8686800"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228" y="1614218"/>
            <a:ext cx="4882169" cy="461665"/>
          </a:xfrm>
          <a:prstGeom prst="rect">
            <a:avLst/>
          </a:prstGeom>
        </p:spPr>
        <p:txBody>
          <a:bodyPr wrap="none">
            <a:spAutoFit/>
          </a:bodyPr>
          <a:lstStyle/>
          <a:p>
            <a:pPr marL="91440" algn="ctr">
              <a:spcBef>
                <a:spcPct val="0"/>
              </a:spcBef>
            </a:pPr>
            <a:r>
              <a:rPr lang="en-US" altLang="x-none" sz="2400" b="1" dirty="0">
                <a:solidFill>
                  <a:srgbClr val="002060"/>
                </a:solidFill>
              </a:rPr>
              <a:t>Case study: 6-aminopenicillanic acid</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13505536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Catalytic reagents (as selective as possible) are superior to stoichiometric reagents.</a:t>
            </a:r>
            <a:endParaRPr lang="en-US" sz="2400" b="1" dirty="0">
              <a:solidFill>
                <a:srgbClr val="0000FF"/>
              </a:solidFill>
            </a:endParaRPr>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4058161" y="2688407"/>
            <a:ext cx="3744373" cy="3744373"/>
          </a:xfrm>
          <a:prstGeom prst="rect">
            <a:avLst/>
          </a:prstGeom>
        </p:spPr>
      </p:pic>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3558988" cy="307777"/>
          </a:xfrm>
          <a:prstGeom prst="rect">
            <a:avLst/>
          </a:prstGeom>
          <a:noFill/>
        </p:spPr>
        <p:txBody>
          <a:bodyPr wrap="none" rtlCol="0">
            <a:spAutoFit/>
          </a:bodyPr>
          <a:lstStyle/>
          <a:p>
            <a:r>
              <a:rPr lang="en-US" sz="1400" dirty="0">
                <a:solidFill>
                  <a:schemeClr val="bg1">
                    <a:lumMod val="50000"/>
                  </a:schemeClr>
                </a:solidFill>
              </a:rPr>
              <a:t>Image: Flickr, Catalysts, Author: BASF Catalysts</a:t>
            </a:r>
          </a:p>
        </p:txBody>
      </p:sp>
    </p:spTree>
    <p:extLst>
      <p:ext uri="{BB962C8B-B14F-4D97-AF65-F5344CB8AC3E}">
        <p14:creationId xmlns:p14="http://schemas.microsoft.com/office/powerpoint/2010/main" val="4250053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23" y="1816169"/>
            <a:ext cx="6564107" cy="2058809"/>
          </a:xfrm>
        </p:spPr>
        <p:txBody>
          <a:bodyPr>
            <a:normAutofit fontScale="70000" lnSpcReduction="20000"/>
          </a:bodyPr>
          <a:lstStyle/>
          <a:p>
            <a:pPr marL="0" indent="0">
              <a:buNone/>
            </a:pPr>
            <a:r>
              <a:rPr lang="en-US" b="1" dirty="0"/>
              <a:t>Catalysts can facilitate complex reactions by:</a:t>
            </a:r>
          </a:p>
          <a:p>
            <a:pPr marL="274320" indent="-274320">
              <a:lnSpc>
                <a:spcPct val="110000"/>
              </a:lnSpc>
              <a:spcBef>
                <a:spcPts val="600"/>
              </a:spcBef>
              <a:buNone/>
            </a:pPr>
            <a:endParaRPr lang="en-US" sz="500" dirty="0"/>
          </a:p>
          <a:p>
            <a:pPr marL="404813" lvl="1" indent="-258763">
              <a:lnSpc>
                <a:spcPct val="110000"/>
              </a:lnSpc>
              <a:spcBef>
                <a:spcPts val="1200"/>
              </a:spcBef>
            </a:pPr>
            <a:r>
              <a:rPr lang="en-US" dirty="0"/>
              <a:t>Lowering the activation energy of the reaction.</a:t>
            </a:r>
          </a:p>
          <a:p>
            <a:pPr marL="404813" lvl="1" indent="-258763">
              <a:lnSpc>
                <a:spcPct val="110000"/>
              </a:lnSpc>
              <a:spcBef>
                <a:spcPts val="1200"/>
              </a:spcBef>
            </a:pPr>
            <a:r>
              <a:rPr lang="en-US" dirty="0"/>
              <a:t>Reducing temperature necessary to achieve a reaction.</a:t>
            </a:r>
          </a:p>
          <a:p>
            <a:pPr marL="404813" lvl="1" indent="-258763">
              <a:lnSpc>
                <a:spcPct val="110000"/>
              </a:lnSpc>
              <a:spcBef>
                <a:spcPts val="1200"/>
              </a:spcBef>
            </a:pPr>
            <a:r>
              <a:rPr lang="en-US" dirty="0"/>
              <a:t>Controlling the site of the reaction (selectivity enhancement).</a:t>
            </a:r>
          </a:p>
          <a:p>
            <a:pPr marL="404813" lvl="1" indent="-258763">
              <a:lnSpc>
                <a:spcPct val="110000"/>
              </a:lnSpc>
              <a:spcBef>
                <a:spcPts val="1200"/>
              </a:spcBef>
            </a:pPr>
            <a:r>
              <a:rPr lang="en-US" dirty="0"/>
              <a:t>Catalysis is a cyclic event</a:t>
            </a:r>
          </a:p>
        </p:txBody>
      </p:sp>
      <p:sp>
        <p:nvSpPr>
          <p:cNvPr id="7" name="TextBox 6"/>
          <p:cNvSpPr txBox="1"/>
          <p:nvPr/>
        </p:nvSpPr>
        <p:spPr>
          <a:xfrm>
            <a:off x="833963" y="6432596"/>
            <a:ext cx="1867755" cy="276999"/>
          </a:xfrm>
          <a:prstGeom prst="rect">
            <a:avLst/>
          </a:prstGeom>
          <a:noFill/>
        </p:spPr>
        <p:txBody>
          <a:bodyPr wrap="none" rtlCol="0">
            <a:spAutoFit/>
          </a:bodyPr>
          <a:lstStyle/>
          <a:p>
            <a:r>
              <a:rPr lang="en-US" sz="1200" dirty="0">
                <a:solidFill>
                  <a:schemeClr val="bg1">
                    <a:lumMod val="65000"/>
                  </a:schemeClr>
                </a:solidFill>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622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1" name="Rectangle 7"/>
          <p:cNvSpPr>
            <a:spLocks noChangeArrowheads="1"/>
          </p:cNvSpPr>
          <p:nvPr/>
        </p:nvSpPr>
        <p:spPr bwMode="auto">
          <a:xfrm>
            <a:off x="5103476" y="6364179"/>
            <a:ext cx="656410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i="1" dirty="0"/>
              <a:t>I. </a:t>
            </a:r>
            <a:r>
              <a:rPr lang="fr-FR" sz="1200" i="1" dirty="0" err="1"/>
              <a:t>Chorkendorff</a:t>
            </a:r>
            <a:r>
              <a:rPr lang="fr-FR" sz="1200" i="1" dirty="0"/>
              <a:t>, J. W. </a:t>
            </a:r>
            <a:r>
              <a:rPr lang="fr-FR" sz="1200" i="1" dirty="0" err="1"/>
              <a:t>Niemantsverdriet</a:t>
            </a:r>
            <a:r>
              <a:rPr lang="fr-FR" sz="1200" i="1" dirty="0"/>
              <a:t>, Concepts of Modern </a:t>
            </a:r>
            <a:r>
              <a:rPr lang="fr-FR" sz="1200" i="1" dirty="0" err="1"/>
              <a:t>Catalysis</a:t>
            </a:r>
            <a:r>
              <a:rPr lang="fr-FR" sz="1200" i="1" dirty="0"/>
              <a:t> and </a:t>
            </a:r>
            <a:r>
              <a:rPr lang="fr-FR" sz="1200" i="1" dirty="0" err="1"/>
              <a:t>Kinetics</a:t>
            </a:r>
            <a:r>
              <a:rPr lang="fr-FR" sz="1200" i="1" dirty="0"/>
              <a:t>, </a:t>
            </a:r>
            <a:r>
              <a:rPr lang="fr-FR" sz="1200" i="1" dirty="0" err="1"/>
              <a:t>Wiley</a:t>
            </a:r>
            <a:r>
              <a:rPr lang="fr-FR" sz="1200" i="1" dirty="0"/>
              <a:t>-VCH, 2003</a:t>
            </a:r>
          </a:p>
        </p:txBody>
      </p:sp>
      <p:pic>
        <p:nvPicPr>
          <p:cNvPr id="12" name="Picture 8" descr="cataly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86554" y="3874979"/>
            <a:ext cx="3311525" cy="2457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2710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73480" y="1825625"/>
            <a:ext cx="10180320" cy="4351338"/>
          </a:xfrm>
        </p:spPr>
        <p:txBody>
          <a:bodyPr/>
          <a:lstStyle/>
          <a:p>
            <a:pPr marL="0" indent="0">
              <a:buNone/>
            </a:pPr>
            <a:r>
              <a:rPr lang="en-US" dirty="0"/>
              <a:t>Many molecules/enzymes/materials can be catalysts</a:t>
            </a:r>
          </a:p>
        </p:txBody>
      </p:sp>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3" name="Rectangle 10"/>
          <p:cNvSpPr>
            <a:spLocks noChangeArrowheads="1"/>
          </p:cNvSpPr>
          <p:nvPr/>
        </p:nvSpPr>
        <p:spPr bwMode="auto">
          <a:xfrm>
            <a:off x="1053794" y="6474303"/>
            <a:ext cx="961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bg1">
                    <a:lumMod val="50000"/>
                  </a:schemeClr>
                </a:solidFill>
              </a:rPr>
              <a:t>Catalysis, Concepts and green applications, by </a:t>
            </a:r>
            <a:r>
              <a:rPr lang="en-US" sz="1200" i="1" dirty="0" err="1">
                <a:solidFill>
                  <a:schemeClr val="bg1">
                    <a:lumMod val="50000"/>
                  </a:schemeClr>
                </a:solidFill>
              </a:rPr>
              <a:t>Gadi</a:t>
            </a:r>
            <a:r>
              <a:rPr lang="en-US" sz="1200" i="1" dirty="0">
                <a:solidFill>
                  <a:schemeClr val="bg1">
                    <a:lumMod val="50000"/>
                  </a:schemeClr>
                </a:solidFill>
              </a:rPr>
              <a:t> Rothenberg, Wiley-VCH 2008. </a:t>
            </a:r>
            <a:endParaRPr lang="en-US" sz="1200" dirty="0">
              <a:solidFill>
                <a:schemeClr val="bg1">
                  <a:lumMod val="50000"/>
                </a:schemeClr>
              </a:solidFill>
            </a:endParaRPr>
          </a:p>
        </p:txBody>
      </p:sp>
      <p:sp>
        <p:nvSpPr>
          <p:cNvPr id="175" name="Text Box 278"/>
          <p:cNvSpPr txBox="1">
            <a:spLocks noChangeArrowheads="1"/>
          </p:cNvSpPr>
          <p:nvPr/>
        </p:nvSpPr>
        <p:spPr bwMode="auto">
          <a:xfrm>
            <a:off x="2165747" y="5910709"/>
            <a:ext cx="2668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copper-zinc crystallites on silica</a:t>
            </a:r>
          </a:p>
        </p:txBody>
      </p:sp>
      <p:grpSp>
        <p:nvGrpSpPr>
          <p:cNvPr id="176" name="Group 286"/>
          <p:cNvGrpSpPr>
            <a:grpSpLocks/>
          </p:cNvGrpSpPr>
          <p:nvPr/>
        </p:nvGrpSpPr>
        <p:grpSpPr bwMode="auto">
          <a:xfrm>
            <a:off x="8850171" y="1982076"/>
            <a:ext cx="2600082" cy="2346904"/>
            <a:chOff x="3243" y="1344"/>
            <a:chExt cx="1188" cy="1190"/>
          </a:xfrm>
        </p:grpSpPr>
        <p:pic>
          <p:nvPicPr>
            <p:cNvPr id="177" name="Picture 162" descr="zeo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344"/>
              <a:ext cx="1043" cy="1089"/>
            </a:xfrm>
            <a:prstGeom prst="rect">
              <a:avLst/>
            </a:prstGeom>
            <a:noFill/>
            <a:extLst>
              <a:ext uri="{909E8E84-426E-40DD-AFC4-6F175D3DCCD1}">
                <a14:hiddenFill xmlns:a14="http://schemas.microsoft.com/office/drawing/2010/main">
                  <a:solidFill>
                    <a:srgbClr val="FFFFFF"/>
                  </a:solidFill>
                </a14:hiddenFill>
              </a:ext>
            </a:extLst>
          </p:spPr>
        </p:pic>
        <p:sp>
          <p:nvSpPr>
            <p:cNvPr id="178" name="Text Box 163"/>
            <p:cNvSpPr txBox="1">
              <a:spLocks noChangeArrowheads="1"/>
            </p:cNvSpPr>
            <p:nvPr/>
          </p:nvSpPr>
          <p:spPr bwMode="auto">
            <a:xfrm>
              <a:off x="3288" y="2394"/>
              <a:ext cx="1143"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cs typeface="Arial" pitchFamily="34" charset="0"/>
                </a:rPr>
                <a:t>zeolite (crystalline </a:t>
              </a:r>
              <a:r>
                <a:rPr lang="en-US" sz="1200" dirty="0" err="1">
                  <a:solidFill>
                    <a:srgbClr val="000000"/>
                  </a:solidFill>
                  <a:cs typeface="Arial" pitchFamily="34" charset="0"/>
                </a:rPr>
                <a:t>aluminosilicate</a:t>
              </a:r>
              <a:r>
                <a:rPr lang="en-US" sz="1200" dirty="0">
                  <a:solidFill>
                    <a:srgbClr val="000000"/>
                  </a:solidFill>
                  <a:cs typeface="Arial" pitchFamily="34" charset="0"/>
                </a:rPr>
                <a:t>)</a:t>
              </a:r>
            </a:p>
          </p:txBody>
        </p:sp>
      </p:grpSp>
      <p:grpSp>
        <p:nvGrpSpPr>
          <p:cNvPr id="179" name="Group 290"/>
          <p:cNvGrpSpPr>
            <a:grpSpLocks/>
          </p:cNvGrpSpPr>
          <p:nvPr/>
        </p:nvGrpSpPr>
        <p:grpSpPr bwMode="auto">
          <a:xfrm>
            <a:off x="1318136" y="2745706"/>
            <a:ext cx="2405179" cy="2150610"/>
            <a:chOff x="1157" y="1188"/>
            <a:chExt cx="1099" cy="1091"/>
          </a:xfrm>
        </p:grpSpPr>
        <p:graphicFrame>
          <p:nvGraphicFramePr>
            <p:cNvPr id="180" name="Object 161"/>
            <p:cNvGraphicFramePr>
              <a:graphicFrameLocks noChangeAspect="1"/>
            </p:cNvGraphicFramePr>
            <p:nvPr>
              <p:extLst>
                <p:ext uri="{D42A27DB-BD31-4B8C-83A1-F6EECF244321}">
                  <p14:modId xmlns:p14="http://schemas.microsoft.com/office/powerpoint/2010/main" val="2902757801"/>
                </p:ext>
              </p:extLst>
            </p:nvPr>
          </p:nvGraphicFramePr>
          <p:xfrm>
            <a:off x="1157" y="1188"/>
            <a:ext cx="997" cy="1043"/>
          </p:xfrm>
          <a:graphic>
            <a:graphicData uri="http://schemas.openxmlformats.org/presentationml/2006/ole">
              <mc:AlternateContent xmlns:mc="http://schemas.openxmlformats.org/markup-compatibility/2006">
                <mc:Choice xmlns:v="urn:schemas-microsoft-com:vml" Requires="v">
                  <p:oleObj spid="_x0000_s13858" name="Photo Editor Photo" r:id="rId6" imgW="2057143" imgH="2152951" progId="">
                    <p:embed/>
                  </p:oleObj>
                </mc:Choice>
                <mc:Fallback>
                  <p:oleObj name="Photo Editor Photo" r:id="rId6" imgW="2057143" imgH="2152951" progId="">
                    <p:embed/>
                    <p:pic>
                      <p:nvPicPr>
                        <p:cNvPr id="14" name="Object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1188"/>
                          <a:ext cx="997"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 name="Text Box 164"/>
            <p:cNvSpPr txBox="1">
              <a:spLocks noChangeArrowheads="1"/>
            </p:cNvSpPr>
            <p:nvPr/>
          </p:nvSpPr>
          <p:spPr bwMode="auto">
            <a:xfrm>
              <a:off x="1429" y="2124"/>
              <a:ext cx="8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enzyme (biocatalyst)</a:t>
              </a:r>
            </a:p>
          </p:txBody>
        </p:sp>
      </p:grpSp>
      <p:sp>
        <p:nvSpPr>
          <p:cNvPr id="182" name="Freeform 244"/>
          <p:cNvSpPr>
            <a:spLocks/>
          </p:cNvSpPr>
          <p:nvPr/>
        </p:nvSpPr>
        <p:spPr bwMode="auto">
          <a:xfrm>
            <a:off x="1984375" y="5536595"/>
            <a:ext cx="2579687" cy="444500"/>
          </a:xfrm>
          <a:custGeom>
            <a:avLst/>
            <a:gdLst>
              <a:gd name="T0" fmla="*/ 0 w 816"/>
              <a:gd name="T1" fmla="*/ 310 h 310"/>
              <a:gd name="T2" fmla="*/ 45 w 816"/>
              <a:gd name="T3" fmla="*/ 38 h 310"/>
              <a:gd name="T4" fmla="*/ 226 w 816"/>
              <a:gd name="T5" fmla="*/ 83 h 310"/>
              <a:gd name="T6" fmla="*/ 498 w 816"/>
              <a:gd name="T7" fmla="*/ 38 h 310"/>
              <a:gd name="T8" fmla="*/ 725 w 816"/>
              <a:gd name="T9" fmla="*/ 83 h 310"/>
              <a:gd name="T10" fmla="*/ 816 w 816"/>
              <a:gd name="T11" fmla="*/ 310 h 310"/>
            </a:gdLst>
            <a:ahLst/>
            <a:cxnLst>
              <a:cxn ang="0">
                <a:pos x="T0" y="T1"/>
              </a:cxn>
              <a:cxn ang="0">
                <a:pos x="T2" y="T3"/>
              </a:cxn>
              <a:cxn ang="0">
                <a:pos x="T4" y="T5"/>
              </a:cxn>
              <a:cxn ang="0">
                <a:pos x="T6" y="T7"/>
              </a:cxn>
              <a:cxn ang="0">
                <a:pos x="T8" y="T9"/>
              </a:cxn>
              <a:cxn ang="0">
                <a:pos x="T10" y="T11"/>
              </a:cxn>
            </a:cxnLst>
            <a:rect l="0" t="0" r="r" b="b"/>
            <a:pathLst>
              <a:path w="816" h="310">
                <a:moveTo>
                  <a:pt x="0" y="310"/>
                </a:moveTo>
                <a:cubicBezTo>
                  <a:pt x="3" y="193"/>
                  <a:pt x="7" y="76"/>
                  <a:pt x="45" y="38"/>
                </a:cubicBezTo>
                <a:cubicBezTo>
                  <a:pt x="83" y="0"/>
                  <a:pt x="151" y="83"/>
                  <a:pt x="226" y="83"/>
                </a:cubicBezTo>
                <a:cubicBezTo>
                  <a:pt x="301" y="83"/>
                  <a:pt x="415" y="38"/>
                  <a:pt x="498" y="38"/>
                </a:cubicBezTo>
                <a:cubicBezTo>
                  <a:pt x="581" y="38"/>
                  <a:pt x="672" y="38"/>
                  <a:pt x="725" y="83"/>
                </a:cubicBezTo>
                <a:cubicBezTo>
                  <a:pt x="778" y="128"/>
                  <a:pt x="797" y="219"/>
                  <a:pt x="816" y="310"/>
                </a:cubicBezTo>
              </a:path>
            </a:pathLst>
          </a:custGeom>
          <a:solidFill>
            <a:srgbClr val="99CCFF"/>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nvGrpSpPr>
          <p:cNvPr id="183" name="Group 245"/>
          <p:cNvGrpSpPr>
            <a:grpSpLocks/>
          </p:cNvGrpSpPr>
          <p:nvPr/>
        </p:nvGrpSpPr>
        <p:grpSpPr bwMode="auto">
          <a:xfrm>
            <a:off x="2430860" y="5396359"/>
            <a:ext cx="944562" cy="284163"/>
            <a:chOff x="2784" y="2400"/>
            <a:chExt cx="672" cy="240"/>
          </a:xfrm>
        </p:grpSpPr>
        <p:sp>
          <p:nvSpPr>
            <p:cNvPr id="184" name="Freeform 246"/>
            <p:cNvSpPr>
              <a:spLocks/>
            </p:cNvSpPr>
            <p:nvPr/>
          </p:nvSpPr>
          <p:spPr bwMode="auto">
            <a:xfrm>
              <a:off x="2784" y="2400"/>
              <a:ext cx="672" cy="240"/>
            </a:xfrm>
            <a:custGeom>
              <a:avLst/>
              <a:gdLst>
                <a:gd name="T0" fmla="*/ 48 w 672"/>
                <a:gd name="T1" fmla="*/ 240 h 240"/>
                <a:gd name="T2" fmla="*/ 0 w 672"/>
                <a:gd name="T3" fmla="*/ 96 h 240"/>
                <a:gd name="T4" fmla="*/ 144 w 672"/>
                <a:gd name="T5" fmla="*/ 0 h 240"/>
                <a:gd name="T6" fmla="*/ 576 w 672"/>
                <a:gd name="T7" fmla="*/ 0 h 240"/>
                <a:gd name="T8" fmla="*/ 672 w 672"/>
                <a:gd name="T9" fmla="*/ 96 h 240"/>
                <a:gd name="T10" fmla="*/ 624 w 672"/>
                <a:gd name="T11" fmla="*/ 192 h 240"/>
              </a:gdLst>
              <a:ahLst/>
              <a:cxnLst>
                <a:cxn ang="0">
                  <a:pos x="T0" y="T1"/>
                </a:cxn>
                <a:cxn ang="0">
                  <a:pos x="T2" y="T3"/>
                </a:cxn>
                <a:cxn ang="0">
                  <a:pos x="T4" y="T5"/>
                </a:cxn>
                <a:cxn ang="0">
                  <a:pos x="T6" y="T7"/>
                </a:cxn>
                <a:cxn ang="0">
                  <a:pos x="T8" y="T9"/>
                </a:cxn>
                <a:cxn ang="0">
                  <a:pos x="T10" y="T11"/>
                </a:cxn>
              </a:cxnLst>
              <a:rect l="0" t="0" r="r" b="b"/>
              <a:pathLst>
                <a:path w="672" h="240">
                  <a:moveTo>
                    <a:pt x="48" y="240"/>
                  </a:moveTo>
                  <a:lnTo>
                    <a:pt x="0" y="96"/>
                  </a:lnTo>
                  <a:lnTo>
                    <a:pt x="144" y="0"/>
                  </a:lnTo>
                  <a:lnTo>
                    <a:pt x="576" y="0"/>
                  </a:lnTo>
                  <a:lnTo>
                    <a:pt x="672" y="96"/>
                  </a:lnTo>
                  <a:lnTo>
                    <a:pt x="624" y="192"/>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5" name="Freeform 247"/>
            <p:cNvSpPr>
              <a:spLocks/>
            </p:cNvSpPr>
            <p:nvPr/>
          </p:nvSpPr>
          <p:spPr bwMode="auto">
            <a:xfrm>
              <a:off x="2784" y="2496"/>
              <a:ext cx="672" cy="48"/>
            </a:xfrm>
            <a:custGeom>
              <a:avLst/>
              <a:gdLst>
                <a:gd name="T0" fmla="*/ 0 w 672"/>
                <a:gd name="T1" fmla="*/ 0 h 48"/>
                <a:gd name="T2" fmla="*/ 144 w 672"/>
                <a:gd name="T3" fmla="*/ 48 h 48"/>
                <a:gd name="T4" fmla="*/ 528 w 672"/>
                <a:gd name="T5" fmla="*/ 48 h 48"/>
                <a:gd name="T6" fmla="*/ 672 w 672"/>
                <a:gd name="T7" fmla="*/ 0 h 48"/>
              </a:gdLst>
              <a:ahLst/>
              <a:cxnLst>
                <a:cxn ang="0">
                  <a:pos x="T0" y="T1"/>
                </a:cxn>
                <a:cxn ang="0">
                  <a:pos x="T2" y="T3"/>
                </a:cxn>
                <a:cxn ang="0">
                  <a:pos x="T4" y="T5"/>
                </a:cxn>
                <a:cxn ang="0">
                  <a:pos x="T6" y="T7"/>
                </a:cxn>
              </a:cxnLst>
              <a:rect l="0" t="0" r="r" b="b"/>
              <a:pathLst>
                <a:path w="672" h="48">
                  <a:moveTo>
                    <a:pt x="0" y="0"/>
                  </a:moveTo>
                  <a:lnTo>
                    <a:pt x="144" y="48"/>
                  </a:lnTo>
                  <a:lnTo>
                    <a:pt x="528" y="48"/>
                  </a:lnTo>
                  <a:lnTo>
                    <a:pt x="672" y="0"/>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6" name="AutoShape 248"/>
            <p:cNvSpPr>
              <a:spLocks noChangeArrowheads="1"/>
            </p:cNvSpPr>
            <p:nvPr/>
          </p:nvSpPr>
          <p:spPr bwMode="auto">
            <a:xfrm>
              <a:off x="2918" y="2424"/>
              <a:ext cx="394" cy="96"/>
            </a:xfrm>
            <a:prstGeom prst="hexagon">
              <a:avLst>
                <a:gd name="adj" fmla="val 102604"/>
                <a:gd name="vf" fmla="val 115470"/>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cxnSp>
          <p:nvCxnSpPr>
            <p:cNvPr id="187" name="AutoShape 249"/>
            <p:cNvCxnSpPr>
              <a:cxnSpLocks noChangeShapeType="1"/>
              <a:stCxn id="186" idx="1"/>
              <a:endCxn id="184" idx="1"/>
            </p:cNvCxnSpPr>
            <p:nvPr/>
          </p:nvCxnSpPr>
          <p:spPr bwMode="auto">
            <a:xfrm flipH="1">
              <a:off x="2784" y="2472"/>
              <a:ext cx="13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250"/>
            <p:cNvCxnSpPr>
              <a:cxnSpLocks noChangeShapeType="1"/>
              <a:stCxn id="186" idx="3"/>
              <a:endCxn id="184" idx="4"/>
            </p:cNvCxnSpPr>
            <p:nvPr/>
          </p:nvCxnSpPr>
          <p:spPr bwMode="auto">
            <a:xfrm>
              <a:off x="3312" y="2472"/>
              <a:ext cx="14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251"/>
            <p:cNvCxnSpPr>
              <a:cxnSpLocks noChangeShapeType="1"/>
              <a:stCxn id="185" idx="2"/>
              <a:endCxn id="186" idx="2"/>
            </p:cNvCxnSpPr>
            <p:nvPr/>
          </p:nvCxnSpPr>
          <p:spPr bwMode="auto">
            <a:xfrm flipH="1" flipV="1">
              <a:off x="3115" y="2520"/>
              <a:ext cx="19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AutoShape 252"/>
            <p:cNvCxnSpPr>
              <a:cxnSpLocks noChangeShapeType="1"/>
              <a:stCxn id="186" idx="2"/>
              <a:endCxn id="185" idx="1"/>
            </p:cNvCxnSpPr>
            <p:nvPr/>
          </p:nvCxnSpPr>
          <p:spPr bwMode="auto">
            <a:xfrm flipH="1">
              <a:off x="2928" y="252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AutoShape 253"/>
            <p:cNvCxnSpPr>
              <a:cxnSpLocks noChangeShapeType="1"/>
              <a:stCxn id="186" idx="0"/>
              <a:endCxn id="184" idx="2"/>
            </p:cNvCxnSpPr>
            <p:nvPr/>
          </p:nvCxnSpPr>
          <p:spPr bwMode="auto">
            <a:xfrm flipH="1" flipV="1">
              <a:off x="2928" y="240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AutoShape 254"/>
            <p:cNvCxnSpPr>
              <a:cxnSpLocks noChangeShapeType="1"/>
              <a:stCxn id="186" idx="0"/>
              <a:endCxn id="184" idx="3"/>
            </p:cNvCxnSpPr>
            <p:nvPr/>
          </p:nvCxnSpPr>
          <p:spPr bwMode="auto">
            <a:xfrm flipV="1">
              <a:off x="3115" y="2400"/>
              <a:ext cx="245"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Line 255"/>
            <p:cNvSpPr>
              <a:spLocks noChangeShapeType="1"/>
            </p:cNvSpPr>
            <p:nvPr/>
          </p:nvSpPr>
          <p:spPr bwMode="auto">
            <a:xfrm>
              <a:off x="2928"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94" name="Line 256"/>
            <p:cNvSpPr>
              <a:spLocks noChangeShapeType="1"/>
            </p:cNvSpPr>
            <p:nvPr/>
          </p:nvSpPr>
          <p:spPr bwMode="auto">
            <a:xfrm flipH="1">
              <a:off x="3264"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graphicFrame>
        <p:nvGraphicFramePr>
          <p:cNvPr id="195" name="Object 281"/>
          <p:cNvGraphicFramePr>
            <a:graphicFrameLocks noChangeAspect="1"/>
          </p:cNvGraphicFramePr>
          <p:nvPr>
            <p:extLst>
              <p:ext uri="{D42A27DB-BD31-4B8C-83A1-F6EECF244321}">
                <p14:modId xmlns:p14="http://schemas.microsoft.com/office/powerpoint/2010/main" val="2863441512"/>
              </p:ext>
            </p:extLst>
          </p:nvPr>
        </p:nvGraphicFramePr>
        <p:xfrm>
          <a:off x="6810058" y="4458377"/>
          <a:ext cx="4511675" cy="1908175"/>
        </p:xfrm>
        <a:graphic>
          <a:graphicData uri="http://schemas.openxmlformats.org/presentationml/2006/ole">
            <mc:AlternateContent xmlns:mc="http://schemas.openxmlformats.org/markup-compatibility/2006">
              <mc:Choice xmlns:v="urn:schemas-microsoft-com:vml" Requires="v">
                <p:oleObj spid="_x0000_s13859" name="CS ChemDraw Drawing" r:id="rId8" imgW="2473920" imgH="1162080" progId="ChemDraw.Document.6.0">
                  <p:embed/>
                </p:oleObj>
              </mc:Choice>
              <mc:Fallback>
                <p:oleObj name="CS ChemDraw Drawing" r:id="rId8" imgW="2473920" imgH="1162080" progId="ChemDraw.Document.6.0">
                  <p:embed/>
                  <p:pic>
                    <p:nvPicPr>
                      <p:cNvPr id="29" name="Object 2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058" y="4458377"/>
                        <a:ext cx="45116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 name="Object 282"/>
          <p:cNvGraphicFramePr>
            <a:graphicFrameLocks noChangeAspect="1"/>
          </p:cNvGraphicFramePr>
          <p:nvPr>
            <p:extLst>
              <p:ext uri="{D42A27DB-BD31-4B8C-83A1-F6EECF244321}">
                <p14:modId xmlns:p14="http://schemas.microsoft.com/office/powerpoint/2010/main" val="199486941"/>
              </p:ext>
            </p:extLst>
          </p:nvPr>
        </p:nvGraphicFramePr>
        <p:xfrm>
          <a:off x="5644829" y="2451993"/>
          <a:ext cx="2272396" cy="987912"/>
        </p:xfrm>
        <a:graphic>
          <a:graphicData uri="http://schemas.openxmlformats.org/presentationml/2006/ole">
            <mc:AlternateContent xmlns:mc="http://schemas.openxmlformats.org/markup-compatibility/2006">
              <mc:Choice xmlns:v="urn:schemas-microsoft-com:vml" Requires="v">
                <p:oleObj spid="_x0000_s13860" name="CS ChemDraw Drawing" r:id="rId10" imgW="1007640" imgH="486360" progId="ChemDraw.Document.6.0">
                  <p:embed/>
                </p:oleObj>
              </mc:Choice>
              <mc:Fallback>
                <p:oleObj name="CS ChemDraw Drawing" r:id="rId10" imgW="1007640" imgH="486360" progId="ChemDraw.Document.6.0">
                  <p:embed/>
                  <p:pic>
                    <p:nvPicPr>
                      <p:cNvPr id="30" name="Object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4829" y="2451993"/>
                        <a:ext cx="2272396" cy="987912"/>
                      </a:xfrm>
                      <a:prstGeom prst="rect">
                        <a:avLst/>
                      </a:prstGeom>
                      <a:noFill/>
                      <a:ln>
                        <a:noFill/>
                      </a:ln>
                      <a:effectLst/>
                      <a:extLst/>
                    </p:spPr>
                  </p:pic>
                </p:oleObj>
              </mc:Fallback>
            </mc:AlternateContent>
          </a:graphicData>
        </a:graphic>
      </p:graphicFrame>
      <p:grpSp>
        <p:nvGrpSpPr>
          <p:cNvPr id="197" name="Group 291"/>
          <p:cNvGrpSpPr>
            <a:grpSpLocks/>
          </p:cNvGrpSpPr>
          <p:nvPr/>
        </p:nvGrpSpPr>
        <p:grpSpPr bwMode="auto">
          <a:xfrm>
            <a:off x="3885945" y="3713939"/>
            <a:ext cx="2544763" cy="987425"/>
            <a:chOff x="1746" y="1187"/>
            <a:chExt cx="1163" cy="501"/>
          </a:xfrm>
        </p:grpSpPr>
        <p:pic>
          <p:nvPicPr>
            <p:cNvPr id="198" name="Picture 160" descr="prol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0" y="1187"/>
              <a:ext cx="649" cy="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9" name="Object 283"/>
            <p:cNvGraphicFramePr>
              <a:graphicFrameLocks noChangeAspect="1"/>
            </p:cNvGraphicFramePr>
            <p:nvPr/>
          </p:nvGraphicFramePr>
          <p:xfrm>
            <a:off x="1746" y="1253"/>
            <a:ext cx="944" cy="435"/>
          </p:xfrm>
          <a:graphic>
            <a:graphicData uri="http://schemas.openxmlformats.org/presentationml/2006/ole">
              <mc:AlternateContent xmlns:mc="http://schemas.openxmlformats.org/markup-compatibility/2006">
                <mc:Choice xmlns:v="urn:schemas-microsoft-com:vml" Requires="v">
                  <p:oleObj spid="_x0000_s13861" name="CS ChemDraw Drawing" r:id="rId13" imgW="1133280" imgH="521640" progId="ChemDraw.Document.6.0">
                    <p:embed/>
                  </p:oleObj>
                </mc:Choice>
                <mc:Fallback>
                  <p:oleObj name="CS ChemDraw Drawing" r:id="rId13" imgW="1133280" imgH="521640" progId="ChemDraw.Document.6.0">
                    <p:embed/>
                    <p:pic>
                      <p:nvPicPr>
                        <p:cNvPr id="33" name="Object 2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 y="1253"/>
                          <a:ext cx="9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50956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FF394EF9-F974-49B8-A92A-0783EA712493}"/>
              </a:ext>
            </a:extLst>
          </p:cNvPr>
          <p:cNvSpPr txBox="1">
            <a:spLocks noChangeArrowheads="1"/>
          </p:cNvSpPr>
          <p:nvPr/>
        </p:nvSpPr>
        <p:spPr>
          <a:xfrm>
            <a:off x="1538462" y="2375693"/>
            <a:ext cx="4011438" cy="4089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Distinct solid phase</a:t>
            </a:r>
          </a:p>
          <a:p>
            <a:r>
              <a:rPr lang="en-US" altLang="x-none" sz="2000" b="1" dirty="0">
                <a:ea typeface="ＭＳ Ｐゴシック" charset="-128"/>
              </a:rPr>
              <a:t>Readily regenerated &amp; recycled</a:t>
            </a:r>
          </a:p>
          <a:p>
            <a:r>
              <a:rPr lang="en-US" altLang="x-none" sz="2000" b="1" dirty="0">
                <a:ea typeface="ＭＳ Ｐゴシック" charset="-128"/>
              </a:rPr>
              <a:t>Readily separated</a:t>
            </a:r>
          </a:p>
          <a:p>
            <a:r>
              <a:rPr lang="en-US" altLang="x-none" sz="2000" dirty="0">
                <a:ea typeface="ＭＳ Ｐゴシック" charset="-128"/>
              </a:rPr>
              <a:t>Rates not as fast</a:t>
            </a:r>
          </a:p>
          <a:p>
            <a:r>
              <a:rPr lang="en-US" altLang="x-none" sz="2000" dirty="0">
                <a:ea typeface="ＭＳ Ｐゴシック" charset="-128"/>
              </a:rPr>
              <a:t>Diffusion limited</a:t>
            </a:r>
          </a:p>
          <a:p>
            <a:r>
              <a:rPr lang="en-US" altLang="x-none" sz="2000" dirty="0">
                <a:ea typeface="ＭＳ Ｐゴシック" charset="-128"/>
              </a:rPr>
              <a:t>Sensitive to poisons</a:t>
            </a:r>
          </a:p>
          <a:p>
            <a:r>
              <a:rPr lang="en-US" altLang="x-none" sz="2000" dirty="0">
                <a:ea typeface="ＭＳ Ｐゴシック" charset="-128"/>
              </a:rPr>
              <a:t>Lower selectivity</a:t>
            </a:r>
          </a:p>
          <a:p>
            <a:r>
              <a:rPr lang="en-US" altLang="x-none" sz="2000" b="1" dirty="0">
                <a:ea typeface="ＭＳ Ｐゴシック" charset="-128"/>
              </a:rPr>
              <a:t>Long service life</a:t>
            </a:r>
          </a:p>
          <a:p>
            <a:r>
              <a:rPr lang="en-US" altLang="x-none" sz="2000" dirty="0">
                <a:ea typeface="ＭＳ Ｐゴシック" charset="-128"/>
              </a:rPr>
              <a:t>High energy process</a:t>
            </a:r>
          </a:p>
          <a:p>
            <a:r>
              <a:rPr lang="en-US" altLang="x-none" sz="2000" dirty="0">
                <a:ea typeface="ＭＳ Ｐゴシック" charset="-128"/>
              </a:rPr>
              <a:t>Poor mechanistic understanding</a:t>
            </a:r>
          </a:p>
        </p:txBody>
      </p:sp>
      <p:sp>
        <p:nvSpPr>
          <p:cNvPr id="115717" name="Line 5"/>
          <p:cNvSpPr>
            <a:spLocks noChangeShapeType="1"/>
          </p:cNvSpPr>
          <p:nvPr/>
        </p:nvSpPr>
        <p:spPr bwMode="auto">
          <a:xfrm>
            <a:off x="3975981" y="3429000"/>
            <a:ext cx="1053219" cy="6544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18" name="Line 6"/>
          <p:cNvSpPr>
            <a:spLocks noChangeShapeType="1"/>
          </p:cNvSpPr>
          <p:nvPr/>
        </p:nvSpPr>
        <p:spPr bwMode="auto">
          <a:xfrm>
            <a:off x="4673600" y="3238500"/>
            <a:ext cx="6223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5719" name="Line 7"/>
          <p:cNvSpPr>
            <a:spLocks noChangeShapeType="1"/>
          </p:cNvSpPr>
          <p:nvPr/>
        </p:nvSpPr>
        <p:spPr bwMode="auto">
          <a:xfrm flipV="1">
            <a:off x="3651250" y="4570209"/>
            <a:ext cx="1351670" cy="7256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0" name="Line 8"/>
          <p:cNvSpPr>
            <a:spLocks noChangeShapeType="1"/>
          </p:cNvSpPr>
          <p:nvPr/>
        </p:nvSpPr>
        <p:spPr bwMode="auto">
          <a:xfrm flipH="1" flipV="1">
            <a:off x="6186659" y="4386156"/>
            <a:ext cx="589670" cy="1684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1" name="Line 9"/>
          <p:cNvSpPr>
            <a:spLocks noChangeShapeType="1"/>
          </p:cNvSpPr>
          <p:nvPr/>
        </p:nvSpPr>
        <p:spPr bwMode="auto">
          <a:xfrm flipH="1">
            <a:off x="6090529" y="3786593"/>
            <a:ext cx="705729" cy="2968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2" name="Line 10"/>
          <p:cNvSpPr>
            <a:spLocks noChangeShapeType="1"/>
          </p:cNvSpPr>
          <p:nvPr/>
        </p:nvSpPr>
        <p:spPr bwMode="auto">
          <a:xfrm flipH="1" flipV="1">
            <a:off x="6090530" y="4570210"/>
            <a:ext cx="685800" cy="3827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3" name="Line 11"/>
          <p:cNvSpPr>
            <a:spLocks noChangeShapeType="1"/>
          </p:cNvSpPr>
          <p:nvPr/>
        </p:nvSpPr>
        <p:spPr bwMode="auto">
          <a:xfrm flipH="1" flipV="1">
            <a:off x="5778499" y="4724355"/>
            <a:ext cx="997830" cy="10092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4" name="Text Box 12"/>
          <p:cNvSpPr txBox="1">
            <a:spLocks noChangeArrowheads="1"/>
          </p:cNvSpPr>
          <p:nvPr/>
        </p:nvSpPr>
        <p:spPr bwMode="auto">
          <a:xfrm>
            <a:off x="5047838" y="4000897"/>
            <a:ext cx="99777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b="1" dirty="0">
                <a:solidFill>
                  <a:srgbClr val="008000"/>
                </a:solidFill>
                <a:latin typeface="+mn-lt"/>
              </a:rPr>
              <a:t>Green </a:t>
            </a:r>
          </a:p>
          <a:p>
            <a:pPr algn="ctr" eaLnBrk="1" hangingPunct="1"/>
            <a:r>
              <a:rPr lang="en-US" altLang="x-none" sz="2000" b="1" dirty="0">
                <a:solidFill>
                  <a:srgbClr val="008000"/>
                </a:solidFill>
                <a:latin typeface="+mn-lt"/>
              </a:rPr>
              <a:t>catalyst</a:t>
            </a:r>
          </a:p>
        </p:txBody>
      </p:sp>
      <p:cxnSp>
        <p:nvCxnSpPr>
          <p:cNvPr id="13" name="Straight Connector 12">
            <a:extLst>
              <a:ext uri="{FF2B5EF4-FFF2-40B4-BE49-F238E27FC236}">
                <a16:creationId xmlns:a16="http://schemas.microsoft.com/office/drawing/2014/main" id="{899B0CBF-5ABA-45E0-B731-8CE5151778D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827F84-F71E-4EDA-8F7A-DB8B278D69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5" name="TextBox 14">
            <a:extLst>
              <a:ext uri="{FF2B5EF4-FFF2-40B4-BE49-F238E27FC236}">
                <a16:creationId xmlns:a16="http://schemas.microsoft.com/office/drawing/2014/main" id="{06765A9C-F195-48A5-858B-5E376A5B4B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6" name="Rectangle 2">
            <a:extLst>
              <a:ext uri="{FF2B5EF4-FFF2-40B4-BE49-F238E27FC236}">
                <a16:creationId xmlns:a16="http://schemas.microsoft.com/office/drawing/2014/main" id="{590AC4E3-13E1-4DA4-9DC9-1584F7F21120}"/>
              </a:ext>
            </a:extLst>
          </p:cNvPr>
          <p:cNvSpPr txBox="1">
            <a:spLocks noChangeArrowheads="1"/>
          </p:cNvSpPr>
          <p:nvPr/>
        </p:nvSpPr>
        <p:spPr>
          <a:xfrm>
            <a:off x="2039645" y="1493087"/>
            <a:ext cx="8076648" cy="1117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200">
                <a:latin typeface="+mn-lt"/>
                <a:ea typeface="ＭＳ Ｐゴシック" charset="-128"/>
              </a:rPr>
              <a:t>Heterogeneous vs Homogeneous</a:t>
            </a:r>
            <a:endParaRPr lang="en-US" altLang="x-none" sz="3200" dirty="0">
              <a:latin typeface="+mn-lt"/>
              <a:ea typeface="ＭＳ Ｐゴシック" charset="-128"/>
            </a:endParaRPr>
          </a:p>
        </p:txBody>
      </p:sp>
      <p:sp>
        <p:nvSpPr>
          <p:cNvPr id="26" name="Rectangle 4">
            <a:extLst>
              <a:ext uri="{FF2B5EF4-FFF2-40B4-BE49-F238E27FC236}">
                <a16:creationId xmlns:a16="http://schemas.microsoft.com/office/drawing/2014/main" id="{BC98762E-91EC-4028-B3B1-096B35D1773B}"/>
              </a:ext>
            </a:extLst>
          </p:cNvPr>
          <p:cNvSpPr txBox="1">
            <a:spLocks noChangeArrowheads="1"/>
          </p:cNvSpPr>
          <p:nvPr/>
        </p:nvSpPr>
        <p:spPr>
          <a:xfrm>
            <a:off x="6776331" y="2431255"/>
            <a:ext cx="4368800" cy="397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Same phase as </a:t>
            </a:r>
            <a:r>
              <a:rPr lang="en-US" altLang="x-none" sz="2000" dirty="0" err="1">
                <a:ea typeface="ＭＳ Ｐゴシック" charset="-128"/>
              </a:rPr>
              <a:t>rxn</a:t>
            </a:r>
            <a:r>
              <a:rPr lang="en-US" altLang="x-none" sz="2000" dirty="0">
                <a:ea typeface="ＭＳ Ｐゴシック" charset="-128"/>
              </a:rPr>
              <a:t> medium</a:t>
            </a:r>
          </a:p>
          <a:p>
            <a:r>
              <a:rPr lang="en-US" altLang="x-none" sz="2000" dirty="0">
                <a:ea typeface="ＭＳ Ｐゴシック" charset="-128"/>
              </a:rPr>
              <a:t>Expensive and/or difficult to separate</a:t>
            </a:r>
          </a:p>
          <a:p>
            <a:r>
              <a:rPr lang="en-US" altLang="x-none" sz="2000" dirty="0">
                <a:ea typeface="ＭＳ Ｐゴシック" charset="-128"/>
              </a:rPr>
              <a:t>Difficult to separate</a:t>
            </a:r>
          </a:p>
          <a:p>
            <a:r>
              <a:rPr lang="en-US" altLang="x-none" sz="2000" b="1" dirty="0">
                <a:ea typeface="ＭＳ Ｐゴシック" charset="-128"/>
              </a:rPr>
              <a:t>Very high rates</a:t>
            </a:r>
          </a:p>
          <a:p>
            <a:r>
              <a:rPr lang="en-US" altLang="x-none" sz="2000" dirty="0">
                <a:ea typeface="ＭＳ Ｐゴシック" charset="-128"/>
              </a:rPr>
              <a:t>Not diffusion controlled</a:t>
            </a:r>
          </a:p>
          <a:p>
            <a:r>
              <a:rPr lang="en-US" altLang="x-none" sz="2000" b="1" dirty="0">
                <a:ea typeface="ＭＳ Ｐゴシック" charset="-128"/>
              </a:rPr>
              <a:t>Robust to poisons</a:t>
            </a:r>
          </a:p>
          <a:p>
            <a:r>
              <a:rPr lang="en-US" altLang="x-none" sz="2000" b="1" dirty="0">
                <a:ea typeface="ＭＳ Ｐゴシック" charset="-128"/>
              </a:rPr>
              <a:t>High selectivity</a:t>
            </a:r>
          </a:p>
          <a:p>
            <a:r>
              <a:rPr lang="en-US" altLang="x-none" sz="2000" dirty="0">
                <a:ea typeface="ＭＳ Ｐゴシック" charset="-128"/>
              </a:rPr>
              <a:t>Short service life</a:t>
            </a:r>
          </a:p>
          <a:p>
            <a:r>
              <a:rPr lang="en-US" altLang="x-none" sz="2000" b="1" dirty="0">
                <a:ea typeface="ＭＳ Ｐゴシック" charset="-128"/>
              </a:rPr>
              <a:t>Mild conditions</a:t>
            </a:r>
          </a:p>
          <a:p>
            <a:r>
              <a:rPr lang="en-US" altLang="x-none" sz="2000" dirty="0">
                <a:ea typeface="ＭＳ Ｐゴシック" charset="-128"/>
              </a:rPr>
              <a:t>Mechanisms well understood</a:t>
            </a:r>
          </a:p>
        </p:txBody>
      </p:sp>
    </p:spTree>
    <p:extLst>
      <p:ext uri="{BB962C8B-B14F-4D97-AF65-F5344CB8AC3E}">
        <p14:creationId xmlns:p14="http://schemas.microsoft.com/office/powerpoint/2010/main" val="174142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7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7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P spid="115719" grpId="0" animBg="1"/>
      <p:bldP spid="115720" grpId="0" animBg="1"/>
      <p:bldP spid="115721" grpId="0" animBg="1"/>
      <p:bldP spid="115722" grpId="0" animBg="1"/>
      <p:bldP spid="115723" grpId="0" animBg="1"/>
      <p:bldP spid="1157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597018" y="4755886"/>
            <a:ext cx="961901" cy="885791"/>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835" name="Object 2">
            <a:hlinkClick r:id="" action="ppaction://ole?verb=0"/>
          </p:cNvPr>
          <p:cNvGraphicFramePr>
            <a:graphicFrameLocks noGrp="1"/>
          </p:cNvGraphicFramePr>
          <p:nvPr>
            <p:ph sz="half" idx="2"/>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14472" name="ISIS/Draw Sketch" r:id="rId4" imgW="6273800" imgH="3175000" progId="ISISServer">
                  <p:embed/>
                </p:oleObj>
              </mc:Choice>
              <mc:Fallback>
                <p:oleObj name="ISIS/Draw Sketch" r:id="rId4" imgW="6273800" imgH="3175000" progId="ISISServer">
                  <p:embed/>
                  <p:pic>
                    <p:nvPicPr>
                      <p:cNvPr id="120835"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128778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6" name="Retângulo 5">
            <a:extLst>
              <a:ext uri="{FF2B5EF4-FFF2-40B4-BE49-F238E27FC236}">
                <a16:creationId xmlns:a16="http://schemas.microsoft.com/office/drawing/2014/main" id="{7A7EC29D-7122-488E-ACB5-09D9FED40176}"/>
              </a:ext>
            </a:extLst>
          </p:cNvPr>
          <p:cNvSpPr/>
          <p:nvPr/>
        </p:nvSpPr>
        <p:spPr>
          <a:xfrm>
            <a:off x="1927791" y="2082730"/>
            <a:ext cx="8290685" cy="41262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7738" y="1597082"/>
            <a:ext cx="5006307"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Green naproxen synthesis</a:t>
            </a:r>
          </a:p>
        </p:txBody>
      </p:sp>
      <p:sp>
        <p:nvSpPr>
          <p:cNvPr id="4" name="Rectangle 3"/>
          <p:cNvSpPr/>
          <p:nvPr/>
        </p:nvSpPr>
        <p:spPr>
          <a:xfrm>
            <a:off x="3052344" y="5839637"/>
            <a:ext cx="2411621" cy="369332"/>
          </a:xfrm>
          <a:prstGeom prst="rect">
            <a:avLst/>
          </a:prstGeom>
        </p:spPr>
        <p:txBody>
          <a:bodyPr wrap="none">
            <a:spAutoFit/>
          </a:bodyPr>
          <a:lstStyle/>
          <a:p>
            <a:pPr marL="0" lvl="1" algn="ctr"/>
            <a:r>
              <a:rPr lang="en-US" altLang="x-none" dirty="0">
                <a:solidFill>
                  <a:schemeClr val="accent6">
                    <a:lumMod val="75000"/>
                  </a:schemeClr>
                </a:solidFill>
                <a:ea typeface="ＭＳ Ｐゴシック" charset="-128"/>
              </a:rPr>
              <a:t>97% yield in three steps</a:t>
            </a:r>
          </a:p>
        </p:txBody>
      </p:sp>
      <p:sp>
        <p:nvSpPr>
          <p:cNvPr id="10" name="Rectangle 9"/>
          <p:cNvSpPr/>
          <p:nvPr/>
        </p:nvSpPr>
        <p:spPr>
          <a:xfrm>
            <a:off x="1982938" y="2100669"/>
            <a:ext cx="8235538" cy="646331"/>
          </a:xfrm>
          <a:prstGeom prst="rect">
            <a:avLst/>
          </a:prstGeom>
        </p:spPr>
        <p:txBody>
          <a:bodyPr wrap="square">
            <a:spAutoFit/>
          </a:bodyPr>
          <a:lstStyle/>
          <a:p>
            <a:r>
              <a:rPr lang="en-US" dirty="0"/>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 name="Rectangle 4"/>
          <p:cNvSpPr txBox="1">
            <a:spLocks noChangeArrowheads="1"/>
          </p:cNvSpPr>
          <p:nvPr/>
        </p:nvSpPr>
        <p:spPr>
          <a:xfrm>
            <a:off x="9866002" y="524939"/>
            <a:ext cx="1783933" cy="61047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catalysis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981427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4000" t="4009" b="4000"/>
          <a:stretch/>
        </p:blipFill>
        <p:spPr>
          <a:xfrm>
            <a:off x="5065022" y="1888423"/>
            <a:ext cx="6815352" cy="4898079"/>
          </a:xfrm>
          <a:prstGeom prst="rect">
            <a:avLst/>
          </a:prstGeom>
          <a:noFill/>
        </p:spPr>
      </p:pic>
      <p:sp>
        <p:nvSpPr>
          <p:cNvPr id="6" name="TextBox 5"/>
          <p:cNvSpPr txBox="1"/>
          <p:nvPr/>
        </p:nvSpPr>
        <p:spPr>
          <a:xfrm>
            <a:off x="5817705" y="6370362"/>
            <a:ext cx="6188765" cy="416140"/>
          </a:xfrm>
          <a:prstGeom prst="rect">
            <a:avLst/>
          </a:prstGeom>
          <a:noFill/>
        </p:spPr>
        <p:txBody>
          <a:bodyPr wrap="square" rtlCol="0">
            <a:spAutoFit/>
          </a:bodyPr>
          <a:lstStyle/>
          <a:p>
            <a:pPr marL="609600" indent="-609600">
              <a:lnSpc>
                <a:spcPct val="80000"/>
              </a:lnSpc>
            </a:pPr>
            <a:endParaRPr lang="en-US" altLang="en-US" sz="1400" dirty="0">
              <a:solidFill>
                <a:schemeClr val="bg1">
                  <a:lumMod val="65000"/>
                </a:schemeClr>
              </a:solidFill>
              <a:latin typeface="Calibri" charset="0"/>
              <a:ea typeface="ＭＳ Ｐゴシック" charset="-128"/>
            </a:endParaRPr>
          </a:p>
          <a:p>
            <a:pPr marL="609600" indent="-609600">
              <a:lnSpc>
                <a:spcPct val="80000"/>
              </a:lnSpc>
            </a:pPr>
            <a:r>
              <a:rPr lang="en-US" altLang="en-US" sz="1200" b="1" dirty="0" err="1">
                <a:solidFill>
                  <a:schemeClr val="bg1">
                    <a:lumMod val="65000"/>
                  </a:schemeClr>
                </a:solidFill>
                <a:latin typeface="Calibri" charset="0"/>
                <a:ea typeface="ＭＳ Ｐゴシック" charset="-128"/>
              </a:rPr>
              <a:t>Anastas</a:t>
            </a:r>
            <a:r>
              <a:rPr lang="en-US" altLang="en-US" sz="1200" b="1" dirty="0">
                <a:solidFill>
                  <a:schemeClr val="bg1">
                    <a:lumMod val="65000"/>
                  </a:schemeClr>
                </a:solidFill>
                <a:latin typeface="Calibri" charset="0"/>
                <a:ea typeface="ＭＳ Ｐゴシック" charset="-128"/>
              </a:rPr>
              <a:t>,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093014" y="261169"/>
            <a:ext cx="7969910" cy="707886"/>
          </a:xfrm>
          <a:prstGeom prst="rect">
            <a:avLst/>
          </a:prstGeom>
          <a:noFill/>
        </p:spPr>
        <p:txBody>
          <a:bodyPr wrap="square" rtlCol="0">
            <a:spAutoFit/>
          </a:bodyPr>
          <a:lstStyle/>
          <a:p>
            <a:r>
              <a:rPr lang="en-US" sz="4000" b="1" dirty="0"/>
              <a:t>The 12 Principles of Green Chemistry</a:t>
            </a:r>
          </a:p>
        </p:txBody>
      </p:sp>
      <p:sp>
        <p:nvSpPr>
          <p:cNvPr id="11" name="Rectangle 1027"/>
          <p:cNvSpPr txBox="1">
            <a:spLocks noChangeArrowheads="1"/>
          </p:cNvSpPr>
          <p:nvPr/>
        </p:nvSpPr>
        <p:spPr>
          <a:xfrm>
            <a:off x="1008271" y="1426956"/>
            <a:ext cx="4850978" cy="523083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x-none" dirty="0">
                <a:ea typeface="ＭＳ Ｐゴシック" charset="-128"/>
              </a:rPr>
              <a:t>The principles address:</a:t>
            </a:r>
            <a:endParaRPr lang="en-US" altLang="x-none" sz="600" dirty="0">
              <a:ea typeface="ＭＳ Ｐゴシック" charset="-128"/>
            </a:endParaRPr>
          </a:p>
          <a:p>
            <a:pPr marL="461963" lvl="1" indent="-239713">
              <a:lnSpc>
                <a:spcPct val="120000"/>
              </a:lnSpc>
            </a:pPr>
            <a:r>
              <a:rPr lang="en-US" altLang="x-none" sz="2300" b="1" dirty="0">
                <a:ea typeface="ＭＳ Ｐゴシック" charset="-128"/>
              </a:rPr>
              <a:t>Toxicity</a:t>
            </a:r>
          </a:p>
          <a:p>
            <a:pPr marL="461963" lvl="2" indent="0">
              <a:lnSpc>
                <a:spcPct val="120000"/>
              </a:lnSpc>
              <a:buFont typeface="Arial" panose="020B0604020202020204" pitchFamily="34" charset="0"/>
              <a:buNone/>
            </a:pPr>
            <a:r>
              <a:rPr lang="en-US" altLang="x-none" sz="2300" dirty="0">
                <a:ea typeface="ＭＳ Ｐゴシック" charset="-128"/>
              </a:rPr>
              <a:t>-  Reducing the hazard</a:t>
            </a:r>
          </a:p>
          <a:p>
            <a:pPr marL="461963" lvl="1" indent="-239713">
              <a:lnSpc>
                <a:spcPct val="120000"/>
              </a:lnSpc>
            </a:pPr>
            <a:r>
              <a:rPr lang="en-US" altLang="x-none" sz="2300" b="1" dirty="0">
                <a:ea typeface="ＭＳ Ｐゴシック" charset="-128"/>
              </a:rPr>
              <a:t>Feedstocks</a:t>
            </a:r>
          </a:p>
          <a:p>
            <a:pPr marL="461963" lvl="2" indent="0">
              <a:lnSpc>
                <a:spcPct val="120000"/>
              </a:lnSpc>
              <a:buNone/>
            </a:pPr>
            <a:r>
              <a:rPr lang="en-US" altLang="x-none" sz="2300" dirty="0">
                <a:ea typeface="ＭＳ Ｐゴシック" charset="-128"/>
              </a:rPr>
              <a:t>-  Use of renewable resources</a:t>
            </a:r>
          </a:p>
          <a:p>
            <a:pPr marL="461963" lvl="1" indent="-239713">
              <a:lnSpc>
                <a:spcPct val="120000"/>
              </a:lnSpc>
            </a:pPr>
            <a:r>
              <a:rPr lang="en-US" altLang="x-none" sz="2300" b="1" dirty="0">
                <a:ea typeface="ＭＳ Ｐゴシック" charset="-128"/>
              </a:rPr>
              <a:t>Designing safer products</a:t>
            </a:r>
          </a:p>
          <a:p>
            <a:pPr marL="461963" lvl="2" indent="0">
              <a:lnSpc>
                <a:spcPct val="120000"/>
              </a:lnSpc>
              <a:buNone/>
            </a:pPr>
            <a:r>
              <a:rPr lang="en-US" altLang="x-none" sz="2300" dirty="0">
                <a:ea typeface="ＭＳ Ｐゴシック" charset="-128"/>
              </a:rPr>
              <a:t>-  Non toxic products by design</a:t>
            </a:r>
          </a:p>
          <a:p>
            <a:pPr marL="461963" lvl="1" indent="-239713">
              <a:lnSpc>
                <a:spcPct val="120000"/>
              </a:lnSpc>
            </a:pPr>
            <a:r>
              <a:rPr lang="en-US" altLang="x-none" sz="2300" b="1" dirty="0">
                <a:ea typeface="ＭＳ Ｐゴシック" charset="-128"/>
              </a:rPr>
              <a:t>Biodegradability</a:t>
            </a:r>
          </a:p>
          <a:p>
            <a:pPr marL="461963" lvl="2" indent="0">
              <a:lnSpc>
                <a:spcPct val="120000"/>
              </a:lnSpc>
              <a:buNone/>
            </a:pPr>
            <a:r>
              <a:rPr lang="en-US" altLang="x-none" sz="2300" dirty="0">
                <a:ea typeface="ＭＳ Ｐゴシック" charset="-128"/>
              </a:rPr>
              <a:t>-  Enhancing break down at the end of life</a:t>
            </a:r>
          </a:p>
          <a:p>
            <a:pPr marL="461963" lvl="1" indent="-239713">
              <a:lnSpc>
                <a:spcPct val="120000"/>
              </a:lnSpc>
            </a:pPr>
            <a:r>
              <a:rPr lang="en-US" altLang="x-none" sz="2300" b="1" dirty="0">
                <a:ea typeface="ＭＳ Ｐゴシック" charset="-128"/>
              </a:rPr>
              <a:t>Energy</a:t>
            </a:r>
          </a:p>
          <a:p>
            <a:pPr marL="461963" lvl="2" indent="0">
              <a:lnSpc>
                <a:spcPct val="120000"/>
              </a:lnSpc>
              <a:buNone/>
            </a:pPr>
            <a:r>
              <a:rPr lang="en-US" altLang="x-none" sz="2300" dirty="0">
                <a:ea typeface="ＭＳ Ｐゴシック" charset="-128"/>
              </a:rPr>
              <a:t>-  Reducing the energy needs</a:t>
            </a:r>
          </a:p>
          <a:p>
            <a:pPr marL="461963" lvl="1" indent="-239713">
              <a:lnSpc>
                <a:spcPct val="120000"/>
              </a:lnSpc>
            </a:pPr>
            <a:r>
              <a:rPr lang="en-US" altLang="x-none" sz="2300" b="1" dirty="0">
                <a:ea typeface="ＭＳ Ｐゴシック" charset="-128"/>
              </a:rPr>
              <a:t>Accidents</a:t>
            </a:r>
          </a:p>
          <a:p>
            <a:pPr marL="461963" lvl="2" indent="0">
              <a:lnSpc>
                <a:spcPct val="120000"/>
              </a:lnSpc>
              <a:buNone/>
            </a:pPr>
            <a:r>
              <a:rPr lang="en-US" altLang="x-none" sz="2300" dirty="0">
                <a:ea typeface="ＭＳ Ｐゴシック" charset="-128"/>
              </a:rPr>
              <a:t>-  Eliminating accidents</a:t>
            </a:r>
          </a:p>
          <a:p>
            <a:pPr marL="461963" lvl="1" indent="-239713">
              <a:lnSpc>
                <a:spcPct val="120000"/>
              </a:lnSpc>
            </a:pPr>
            <a:r>
              <a:rPr lang="en-US" altLang="x-none" sz="2300" b="1" dirty="0">
                <a:ea typeface="ＭＳ Ｐゴシック" charset="-128"/>
              </a:rPr>
              <a:t>Efficiency</a:t>
            </a:r>
          </a:p>
          <a:p>
            <a:pPr marL="461963" lvl="2" indent="0">
              <a:lnSpc>
                <a:spcPct val="120000"/>
              </a:lnSpc>
              <a:buNone/>
            </a:pPr>
            <a:r>
              <a:rPr lang="en-US" altLang="x-none" sz="2300" dirty="0">
                <a:ea typeface="ＭＳ Ｐゴシック" charset="-128"/>
              </a:rPr>
              <a:t>-  Shorter processes and synthesis</a:t>
            </a:r>
          </a:p>
        </p:txBody>
      </p:sp>
      <p:cxnSp>
        <p:nvCxnSpPr>
          <p:cNvPr id="9" name="Straight Connector 8">
            <a:extLst>
              <a:ext uri="{FF2B5EF4-FFF2-40B4-BE49-F238E27FC236}">
                <a16:creationId xmlns:a16="http://schemas.microsoft.com/office/drawing/2014/main" id="{3EC57614-CA7B-468F-A58C-B711D2B16D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2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5" name="Rectangle 4"/>
          <p:cNvSpPr/>
          <p:nvPr/>
        </p:nvSpPr>
        <p:spPr>
          <a:xfrm>
            <a:off x="1015636" y="1632865"/>
            <a:ext cx="10124661" cy="707886"/>
          </a:xfrm>
          <a:prstGeom prst="rect">
            <a:avLst/>
          </a:prstGeom>
        </p:spPr>
        <p:txBody>
          <a:bodyPr wrap="square">
            <a:spAutoFit/>
          </a:bodyPr>
          <a:lstStyle/>
          <a:p>
            <a:pPr algn="ctr"/>
            <a:r>
              <a:rPr lang="en-US" altLang="en-US" sz="2000" b="1" dirty="0">
                <a:solidFill>
                  <a:srgbClr val="0000FF"/>
                </a:solidFill>
                <a:latin typeface="Calibri" charset="0"/>
                <a:ea typeface="ＭＳ Ｐゴシック" charset="-128"/>
              </a:rPr>
              <a:t>Chemical products should be designed so that at the end of their function they do not persist in the environment and instead break down into innocuous degradation products.</a:t>
            </a:r>
            <a:endParaRPr lang="en-US" sz="2000" b="1" dirty="0">
              <a:solidFill>
                <a:srgbClr val="0000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3424022" y="2452814"/>
            <a:ext cx="5307887" cy="3980915"/>
          </a:xfrm>
          <a:prstGeom prst="rect">
            <a:avLst/>
          </a:prstGeom>
        </p:spPr>
      </p:pic>
      <p:sp>
        <p:nvSpPr>
          <p:cNvPr id="8" name="TextBox 7">
            <a:extLst>
              <a:ext uri="{FF2B5EF4-FFF2-40B4-BE49-F238E27FC236}">
                <a16:creationId xmlns:a16="http://schemas.microsoft.com/office/drawing/2014/main" id="{3A21250F-60A6-407E-A46E-48F4DA4F5D54}"/>
              </a:ext>
            </a:extLst>
          </p:cNvPr>
          <p:cNvSpPr txBox="1"/>
          <p:nvPr/>
        </p:nvSpPr>
        <p:spPr>
          <a:xfrm>
            <a:off x="1226820" y="6545793"/>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a landfill in Dryden, Ontario, Author: Michelle </a:t>
            </a:r>
            <a:r>
              <a:rPr lang="en-US" sz="1200" dirty="0" err="1">
                <a:solidFill>
                  <a:schemeClr val="bg1">
                    <a:lumMod val="50000"/>
                  </a:schemeClr>
                </a:solidFill>
              </a:rPr>
              <a:t>Arseneault</a:t>
            </a:r>
            <a:endParaRPr lang="en-US" sz="1200" dirty="0">
              <a:solidFill>
                <a:schemeClr val="bg1">
                  <a:lumMod val="50000"/>
                </a:schemeClr>
              </a:solidFill>
            </a:endParaRPr>
          </a:p>
        </p:txBody>
      </p:sp>
    </p:spTree>
    <p:extLst>
      <p:ext uri="{BB962C8B-B14F-4D97-AF65-F5344CB8AC3E}">
        <p14:creationId xmlns:p14="http://schemas.microsoft.com/office/powerpoint/2010/main" val="569316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04741"/>
          </a:xfrm>
        </p:spPr>
        <p:txBody>
          <a:bodyPr wrap="square">
            <a:spAutoFit/>
          </a:bodyPr>
          <a:lstStyle/>
          <a:p>
            <a:pPr marL="0" indent="0">
              <a:buNone/>
            </a:pPr>
            <a:r>
              <a:rPr lang="en-US" altLang="x-none" sz="2400" b="1" dirty="0"/>
              <a:t>Early examples of non degrading products: </a:t>
            </a:r>
          </a:p>
          <a:p>
            <a:pPr marL="0" indent="0">
              <a:buNone/>
            </a:pPr>
            <a:endParaRPr lang="en-US" altLang="x-none" sz="1000" b="1" dirty="0"/>
          </a:p>
          <a:p>
            <a:pPr lvl="1"/>
            <a:r>
              <a:rPr lang="en-US" altLang="x-none" dirty="0"/>
              <a:t>Sulfonated detergents</a:t>
            </a:r>
          </a:p>
          <a:p>
            <a:pPr lvl="2"/>
            <a:r>
              <a:rPr lang="en-US" altLang="x-none" dirty="0"/>
              <a:t>Alkylbenzene sulfonates – 1950’s &amp; 60’s	</a:t>
            </a:r>
          </a:p>
          <a:p>
            <a:pPr lvl="2"/>
            <a:r>
              <a:rPr lang="en-US" altLang="x-none" dirty="0"/>
              <a:t>Foam in sewage plants, rivers, and streams</a:t>
            </a:r>
          </a:p>
          <a:p>
            <a:pPr lvl="2"/>
            <a:r>
              <a:rPr lang="en-US" altLang="x-none" dirty="0"/>
              <a:t>Persistence was due to long alkyl chain</a:t>
            </a:r>
          </a:p>
          <a:p>
            <a:pPr lvl="2"/>
            <a:r>
              <a:rPr lang="en-US" altLang="x-none" dirty="0"/>
              <a:t>Introduction of an alkene group into the chain increased degradation</a:t>
            </a:r>
          </a:p>
          <a:p>
            <a:pPr lvl="1"/>
            <a:r>
              <a:rPr lang="en-US" altLang="x-none" dirty="0"/>
              <a:t>Chlorofluorocarbons (CFCs)</a:t>
            </a:r>
          </a:p>
          <a:p>
            <a:pPr lvl="2"/>
            <a:r>
              <a:rPr lang="en-US" altLang="x-none" dirty="0"/>
              <a:t>Do not break down, persist in atmosphere and contribute to destruction of the ozone layer.</a:t>
            </a:r>
          </a:p>
          <a:p>
            <a:pPr lvl="1"/>
            <a:r>
              <a:rPr lang="en-US" altLang="x-none" dirty="0"/>
              <a:t>DDT</a:t>
            </a:r>
          </a:p>
          <a:p>
            <a:pPr lvl="2"/>
            <a:r>
              <a:rPr lang="en-US" altLang="x-none" dirty="0"/>
              <a:t>Bioaccumulate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1672354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56" y="2215649"/>
            <a:ext cx="5338097" cy="341632"/>
          </a:xfrm>
        </p:spPr>
        <p:txBody>
          <a:bodyPr wrap="square">
            <a:spAutoFit/>
          </a:bodyPr>
          <a:lstStyle/>
          <a:p>
            <a:pPr marL="0" indent="0">
              <a:buNone/>
            </a:pPr>
            <a:r>
              <a:rPr lang="en-US" sz="1800" b="1" dirty="0"/>
              <a:t>Conventional plastics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46935"/>
            <a:ext cx="5822958" cy="3230505"/>
          </a:xfrm>
          <a:prstGeom prst="rect">
            <a:avLst/>
          </a:prstGeom>
        </p:spPr>
      </p:pic>
      <p:sp>
        <p:nvSpPr>
          <p:cNvPr id="9" name="TextBox 8"/>
          <p:cNvSpPr txBox="1"/>
          <p:nvPr/>
        </p:nvSpPr>
        <p:spPr>
          <a:xfrm>
            <a:off x="2600742" y="2624545"/>
            <a:ext cx="4235545" cy="723275"/>
          </a:xfrm>
          <a:prstGeom prst="rect">
            <a:avLst/>
          </a:prstGeom>
          <a:noFill/>
        </p:spPr>
        <p:txBody>
          <a:bodyPr wrap="square" rtlCol="0">
            <a:spAutoFit/>
          </a:bodyPr>
          <a:lstStyle/>
          <a:p>
            <a:pPr marL="365760" indent="-365760">
              <a:spcBef>
                <a:spcPts val="600"/>
              </a:spcBef>
              <a:buFont typeface="Arial" charset="0"/>
              <a:buChar char="•"/>
            </a:pPr>
            <a:r>
              <a:rPr lang="en-US" dirty="0"/>
              <a:t>PET Plastic persists in the environment</a:t>
            </a:r>
          </a:p>
          <a:p>
            <a:pPr marL="365760" indent="-365760">
              <a:spcBef>
                <a:spcPts val="600"/>
              </a:spcBef>
              <a:buFont typeface="Arial" charset="0"/>
              <a:buChar char="•"/>
            </a:pPr>
            <a:r>
              <a:rPr lang="en-US" dirty="0"/>
              <a:t>It is 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846513"/>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7" y="367279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a16="http://schemas.microsoft.com/office/drawing/2014/main" id="{4C8DF03F-876A-416B-A5B0-992131E1E7E4}"/>
              </a:ext>
            </a:extLst>
          </p:cNvPr>
          <p:cNvSpPr/>
          <p:nvPr/>
        </p:nvSpPr>
        <p:spPr>
          <a:xfrm>
            <a:off x="2111007" y="2157848"/>
            <a:ext cx="8235491" cy="45338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05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3468509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075" y="2779000"/>
            <a:ext cx="1324075" cy="1077218"/>
          </a:xfrm>
        </p:spPr>
        <p:txBody>
          <a:bodyPr wrap="square">
            <a:spAutoFit/>
          </a:bodyPr>
          <a:lstStyle/>
          <a:p>
            <a:pPr marL="0" indent="0" algn="ctr">
              <a:lnSpc>
                <a:spcPct val="100000"/>
              </a:lnSpc>
              <a:spcBef>
                <a:spcPts val="0"/>
              </a:spcBef>
              <a:buNone/>
              <a:defRPr/>
            </a:pPr>
            <a:r>
              <a:rPr lang="en-US" sz="1600" dirty="0"/>
              <a:t>Synthesis of </a:t>
            </a:r>
            <a:r>
              <a:rPr lang="en-US" sz="1600" dirty="0" err="1"/>
              <a:t>PolyLactic</a:t>
            </a:r>
            <a:r>
              <a:rPr lang="en-US" sz="1600" dirty="0"/>
              <a:t> Acid (PLA)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708982"/>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509237"/>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770410"/>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360522"/>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31760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3713" y="4282681"/>
            <a:ext cx="10319066" cy="2423740"/>
          </a:xfrm>
          <a:prstGeom prst="rect">
            <a:avLst/>
          </a:prstGeom>
          <a:noFill/>
        </p:spPr>
        <p:txBody>
          <a:bodyPr wrap="square" rtlCol="0">
            <a:spAutoFit/>
          </a:bodyPr>
          <a:lstStyle/>
          <a:p>
            <a:pPr marL="296863" indent="-157163">
              <a:spcBef>
                <a:spcPts val="300"/>
              </a:spcBef>
              <a:buFont typeface="Arial" panose="020B0604020202020204" pitchFamily="34" charset="0"/>
              <a:buChar char="•"/>
            </a:pPr>
            <a:r>
              <a:rPr lang="en-US" dirty="0"/>
              <a:t>The development of a </a:t>
            </a:r>
            <a:r>
              <a:rPr lang="en-US" dirty="0" err="1"/>
              <a:t>biobased</a:t>
            </a:r>
            <a:r>
              <a:rPr lang="en-US" dirty="0"/>
              <a:t>, compostable, and recyclable polylactic acid (PLA) polymer that uses 20–50 percent less fossil fuel resources than comparable petroleum-based polymers.</a:t>
            </a:r>
          </a:p>
          <a:p>
            <a:pPr marL="296863" indent="-157163">
              <a:spcBef>
                <a:spcPts val="300"/>
              </a:spcBef>
              <a:buFont typeface="Arial" panose="020B0604020202020204" pitchFamily="34" charset="0"/>
              <a:buChar char="•"/>
            </a:pPr>
            <a:r>
              <a:rPr lang="en-US" dirty="0"/>
              <a:t>It is the first family of polymers derived entirely from renewable resources that can compete cost-effectively with traditional fibers and plastic packaging materials.</a:t>
            </a:r>
          </a:p>
          <a:p>
            <a:pPr marL="296863" indent="-157163">
              <a:spcBef>
                <a:spcPts val="300"/>
              </a:spcBef>
              <a:buFont typeface="Arial" panose="020B0604020202020204" pitchFamily="34" charset="0"/>
              <a:buChar char="•"/>
            </a:pPr>
            <a:r>
              <a:rPr lang="en-US" dirty="0"/>
              <a:t>The manufacturing process consists of three solvent-free steps that lead to the production of lactic acid, lactide, and PLA high polymer with very high yields and internal recycling schemes that reduce waste.</a:t>
            </a:r>
          </a:p>
          <a:p>
            <a:pPr marL="296863" indent="-157163">
              <a:spcBef>
                <a:spcPts val="300"/>
              </a:spcBef>
              <a:buFont typeface="Arial" panose="020B0604020202020204" pitchFamily="34" charset="0"/>
              <a:buChar char="•"/>
            </a:pPr>
            <a:r>
              <a:rPr lang="en-US" dirty="0"/>
              <a:t>PLA can be biodegraded under industrial compositing conditions. They do not degrade though in the environment</a:t>
            </a:r>
          </a:p>
        </p:txBody>
      </p:sp>
      <p:sp>
        <p:nvSpPr>
          <p:cNvPr id="15" name="TextBox 14"/>
          <p:cNvSpPr txBox="1"/>
          <p:nvPr/>
        </p:nvSpPr>
        <p:spPr>
          <a:xfrm>
            <a:off x="1001097" y="6548369"/>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4" name="Rectangle 13">
            <a:extLst>
              <a:ext uri="{FF2B5EF4-FFF2-40B4-BE49-F238E27FC236}">
                <a16:creationId xmlns:a16="http://schemas.microsoft.com/office/drawing/2014/main" id="{F3E1F75F-14FF-48FD-A77F-551255493889}"/>
              </a:ext>
            </a:extLst>
          </p:cNvPr>
          <p:cNvSpPr/>
          <p:nvPr/>
        </p:nvSpPr>
        <p:spPr>
          <a:xfrm>
            <a:off x="78627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20976" y="2074396"/>
            <a:ext cx="2305631" cy="400110"/>
          </a:xfrm>
          <a:prstGeom prst="rect">
            <a:avLst/>
          </a:prstGeom>
          <a:noFill/>
        </p:spPr>
        <p:txBody>
          <a:bodyPr wrap="none" rtlCol="0">
            <a:spAutoFit/>
          </a:bodyPr>
          <a:lstStyle/>
          <a:p>
            <a:r>
              <a:rPr lang="en-US" sz="2000" b="1" dirty="0"/>
              <a:t>Alternative process:</a:t>
            </a:r>
          </a:p>
        </p:txBody>
      </p:sp>
      <p:sp>
        <p:nvSpPr>
          <p:cNvPr id="4" name="Rectangle 3">
            <a:extLst>
              <a:ext uri="{FF2B5EF4-FFF2-40B4-BE49-F238E27FC236}">
                <a16:creationId xmlns:a16="http://schemas.microsoft.com/office/drawing/2014/main" id="{972FDAB8-CFA2-4AE7-ACFF-05E46593C446}"/>
              </a:ext>
            </a:extLst>
          </p:cNvPr>
          <p:cNvSpPr/>
          <p:nvPr/>
        </p:nvSpPr>
        <p:spPr>
          <a:xfrm>
            <a:off x="982215" y="2025540"/>
            <a:ext cx="10412665" cy="46016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35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2" name="Rectangle 1"/>
          <p:cNvSpPr/>
          <p:nvPr/>
        </p:nvSpPr>
        <p:spPr>
          <a:xfrm>
            <a:off x="711264" y="1876973"/>
            <a:ext cx="10733410" cy="690638"/>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6F0A23-5D27-4D00-ABA3-0C03E3B1EA0A}"/>
              </a:ext>
            </a:extLst>
          </p:cNvPr>
          <p:cNvPicPr>
            <a:picLocks noChangeAspect="1"/>
          </p:cNvPicPr>
          <p:nvPr/>
        </p:nvPicPr>
        <p:blipFill>
          <a:blip r:embed="rId3"/>
          <a:stretch>
            <a:fillRect/>
          </a:stretch>
        </p:blipFill>
        <p:spPr>
          <a:xfrm>
            <a:off x="3737198" y="2743609"/>
            <a:ext cx="4984025" cy="3738019"/>
          </a:xfrm>
          <a:prstGeom prst="rect">
            <a:avLst/>
          </a:prstGeom>
        </p:spPr>
      </p:pic>
      <p:sp>
        <p:nvSpPr>
          <p:cNvPr id="8" name="Rectangle 7">
            <a:extLst>
              <a:ext uri="{FF2B5EF4-FFF2-40B4-BE49-F238E27FC236}">
                <a16:creationId xmlns:a16="http://schemas.microsoft.com/office/drawing/2014/main" id="{367BF1F5-0A2E-4054-B6A5-2AB8A98A5F5A}"/>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Hindustanilanguage</a:t>
            </a:r>
            <a:endParaRPr lang="en-US" sz="1200" dirty="0">
              <a:solidFill>
                <a:prstClr val="white">
                  <a:lumMod val="65000"/>
                </a:prstClr>
              </a:solidFill>
            </a:endParaRPr>
          </a:p>
        </p:txBody>
      </p:sp>
    </p:spTree>
    <p:extLst>
      <p:ext uri="{BB962C8B-B14F-4D97-AF65-F5344CB8AC3E}">
        <p14:creationId xmlns:p14="http://schemas.microsoft.com/office/powerpoint/2010/main" val="3201399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658237" y="2233606"/>
            <a:ext cx="422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4964800"/>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554" y="3457566"/>
            <a:ext cx="3124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862" y="2302618"/>
            <a:ext cx="3137564" cy="23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13" name="Rectangle 12">
            <a:extLst>
              <a:ext uri="{FF2B5EF4-FFF2-40B4-BE49-F238E27FC236}">
                <a16:creationId xmlns:a16="http://schemas.microsoft.com/office/drawing/2014/main" id="{772D937B-F2C8-2D4C-B59A-1E377AF49F47}"/>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a:t>
            </a:r>
          </a:p>
        </p:txBody>
      </p:sp>
    </p:spTree>
    <p:extLst>
      <p:ext uri="{BB962C8B-B14F-4D97-AF65-F5344CB8AC3E}">
        <p14:creationId xmlns:p14="http://schemas.microsoft.com/office/powerpoint/2010/main" val="1558110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a:bodyPr>
          <a:lstStyle/>
          <a:p>
            <a:pPr marL="363538" algn="ctr"/>
            <a:r>
              <a:rPr lang="en-US" altLang="x-none" sz="3400" b="1" dirty="0">
                <a:latin typeface="+mn-lt"/>
                <a:ea typeface="ＭＳ Ｐゴシック" charset="-128"/>
              </a:rPr>
              <a:t>What Does Green Analytical Chemistry Mean?</a:t>
            </a:r>
          </a:p>
        </p:txBody>
      </p:sp>
      <p:sp>
        <p:nvSpPr>
          <p:cNvPr id="137218" name="Rectangle 3"/>
          <p:cNvSpPr>
            <a:spLocks noGrp="1" noChangeArrowheads="1"/>
          </p:cNvSpPr>
          <p:nvPr>
            <p:ph type="body" idx="1"/>
          </p:nvPr>
        </p:nvSpPr>
        <p:spPr>
          <a:xfrm>
            <a:off x="1523999" y="2451325"/>
            <a:ext cx="9270972" cy="757130"/>
          </a:xfrm>
        </p:spPr>
        <p:txBody>
          <a:bodyPr wrap="square">
            <a:sp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257BD1-14FF-4E81-8AF2-34C760C645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391549CD-4A98-4395-8D4C-84AC770FA350}"/>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1596190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31870" y="1630653"/>
            <a:ext cx="11088331" cy="961901"/>
          </a:xfrm>
        </p:spPr>
        <p:txBody>
          <a:bodyPr>
            <a:noAutofit/>
          </a:bodyPr>
          <a:lstStyle/>
          <a:p>
            <a:pPr algn="ctr">
              <a:lnSpc>
                <a:spcPct val="100000"/>
              </a:lnSpc>
            </a:pPr>
            <a:r>
              <a:rPr lang="en-US" altLang="x-none" sz="3400" b="1" dirty="0">
                <a:latin typeface="+mn-lt"/>
                <a:ea typeface="ＭＳ Ｐゴシック" charset="-128"/>
              </a:rPr>
              <a:t>Examples of Green Analytical Chemistry Methodologies</a:t>
            </a: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F3D315-E77F-46E7-A287-038B2C5BB8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DDDADA72-C619-4D61-ABFB-42B1B2EB48C7}"/>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82" y="3192802"/>
            <a:ext cx="4226805" cy="2236405"/>
          </a:xfrm>
          <a:prstGeom prst="rect">
            <a:avLst/>
          </a:prstGeom>
        </p:spPr>
      </p:pic>
      <p:sp>
        <p:nvSpPr>
          <p:cNvPr id="16" name="Down Arrow 15"/>
          <p:cNvSpPr/>
          <p:nvPr/>
        </p:nvSpPr>
        <p:spPr>
          <a:xfrm rot="10800000">
            <a:off x="4179469" y="495776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742423" y="5399768"/>
            <a:ext cx="140447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Desired product</a:t>
            </a:r>
          </a:p>
        </p:txBody>
      </p:sp>
      <p:sp>
        <p:nvSpPr>
          <p:cNvPr id="18" name="Rectangle 17"/>
          <p:cNvSpPr/>
          <p:nvPr/>
        </p:nvSpPr>
        <p:spPr>
          <a:xfrm>
            <a:off x="1655013" y="2690941"/>
            <a:ext cx="3305002" cy="507831"/>
          </a:xfrm>
          <a:prstGeom prst="rect">
            <a:avLst/>
          </a:prstGeom>
        </p:spPr>
        <p:txBody>
          <a:bodyPr wrap="square">
            <a:spAutoFit/>
          </a:bodyPr>
          <a:lstStyle/>
          <a:p>
            <a:pPr>
              <a:lnSpc>
                <a:spcPct val="150000"/>
              </a:lnSpc>
            </a:pPr>
            <a:r>
              <a:rPr lang="en-US" altLang="x-none" dirty="0">
                <a:ea typeface="ＭＳ Ｐゴシック" charset="-128"/>
              </a:rPr>
              <a:t>In-line HPLC analyzer, on flow</a:t>
            </a:r>
          </a:p>
        </p:txBody>
      </p:sp>
      <p:sp>
        <p:nvSpPr>
          <p:cNvPr id="19" name="Down Arrow 18"/>
          <p:cNvSpPr/>
          <p:nvPr/>
        </p:nvSpPr>
        <p:spPr>
          <a:xfrm rot="10800000">
            <a:off x="1458228" y="4992662"/>
            <a:ext cx="381002" cy="60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583514" y="5641558"/>
            <a:ext cx="232195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Real-time adaptation of addition of </a:t>
            </a:r>
            <a:r>
              <a:rPr lang="en-US" sz="1400" b="1" dirty="0"/>
              <a:t>1</a:t>
            </a:r>
            <a:r>
              <a:rPr lang="en-US" sz="1400" dirty="0"/>
              <a:t> and </a:t>
            </a:r>
            <a:r>
              <a:rPr lang="en-US" sz="1400" b="1" dirty="0"/>
              <a:t>2</a:t>
            </a:r>
            <a:r>
              <a:rPr lang="en-US" sz="1400" dirty="0"/>
              <a:t> to max. </a:t>
            </a:r>
            <a:r>
              <a:rPr lang="en-US" sz="1400" b="1" dirty="0"/>
              <a:t>3</a:t>
            </a:r>
          </a:p>
        </p:txBody>
      </p:sp>
      <p:pic>
        <p:nvPicPr>
          <p:cNvPr id="21" name="Picture 2" descr="езултат с изображение за Supercritical Fluid Extraction">
            <a:extLst>
              <a:ext uri="{FF2B5EF4-FFF2-40B4-BE49-F238E27FC236}">
                <a16:creationId xmlns:a16="http://schemas.microsoft.com/office/drawing/2014/main" id="{B123B5D9-9321-4FC7-A915-C358333A58A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1710" b="11456"/>
          <a:stretch/>
        </p:blipFill>
        <p:spPr bwMode="auto">
          <a:xfrm>
            <a:off x="6375971" y="3374743"/>
            <a:ext cx="5160923" cy="24941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5746DDA-C2B7-4F3B-AE40-E4052FDA3C13}"/>
              </a:ext>
            </a:extLst>
          </p:cNvPr>
          <p:cNvSpPr/>
          <p:nvPr/>
        </p:nvSpPr>
        <p:spPr>
          <a:xfrm>
            <a:off x="7416302" y="2842261"/>
            <a:ext cx="2853923" cy="464871"/>
          </a:xfrm>
          <a:prstGeom prst="rect">
            <a:avLst/>
          </a:prstGeom>
        </p:spPr>
        <p:txBody>
          <a:bodyPr wrap="none">
            <a:spAutoFit/>
          </a:bodyPr>
          <a:lstStyle/>
          <a:p>
            <a:pPr algn="ctr">
              <a:lnSpc>
                <a:spcPct val="150000"/>
              </a:lnSpc>
            </a:pPr>
            <a:r>
              <a:rPr lang="en-US" altLang="x-none" dirty="0">
                <a:ea typeface="ＭＳ Ｐゴシック" charset="-128"/>
              </a:rPr>
              <a:t>Supercritical Fluid Extraction</a:t>
            </a:r>
          </a:p>
        </p:txBody>
      </p:sp>
    </p:spTree>
    <p:extLst>
      <p:ext uri="{BB962C8B-B14F-4D97-AF65-F5344CB8AC3E}">
        <p14:creationId xmlns:p14="http://schemas.microsoft.com/office/powerpoint/2010/main" val="2083380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t>In 2008 Nalco Company won the EPA Greener Reaction Conditions Award for their innovative 3D TRASAR® Technology. </a:t>
            </a:r>
          </a:p>
        </p:txBody>
      </p:sp>
      <p:sp>
        <p:nvSpPr>
          <p:cNvPr id="5" name="TextBox 4">
            <a:extLst>
              <a:ext uri="{FF2B5EF4-FFF2-40B4-BE49-F238E27FC236}">
                <a16:creationId xmlns:a16="http://schemas.microsoft.com/office/drawing/2014/main" id="{B3B6D91D-2BC8-49A4-A70F-18749F6B2E4D}"/>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564E-DBE5-45FD-92A3-EB26809ED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E710EA56-C59F-4FED-8481-4BEB4C466A38}"/>
              </a:ext>
            </a:extLst>
          </p:cNvPr>
          <p:cNvSpPr txBox="1"/>
          <p:nvPr/>
        </p:nvSpPr>
        <p:spPr>
          <a:xfrm>
            <a:off x="1142053" y="2755170"/>
            <a:ext cx="6993114" cy="3331681"/>
          </a:xfrm>
          <a:prstGeom prst="rect">
            <a:avLst/>
          </a:prstGeom>
          <a:noFill/>
          <a:ln>
            <a:solidFill>
              <a:schemeClr val="accent6"/>
            </a:solidFill>
          </a:ln>
        </p:spPr>
        <p:txBody>
          <a:bodyPr wrap="square" rtlCol="0">
            <a:spAutoFit/>
          </a:bodyPr>
          <a:lstStyle/>
          <a:p>
            <a:r>
              <a:rPr lang="en-US" sz="2000" b="1" dirty="0"/>
              <a:t>Alternative Cooling System with 3D TRASAR® Technology:</a:t>
            </a:r>
          </a:p>
          <a:p>
            <a:pPr marL="274320" indent="-274320">
              <a:spcBef>
                <a:spcPts val="300"/>
              </a:spcBef>
              <a:buFont typeface="Arial" panose="020B0604020202020204" pitchFamily="34" charset="0"/>
              <a:buChar char="•"/>
            </a:pPr>
            <a:r>
              <a:rPr lang="en-US" dirty="0"/>
              <a:t>The 3D TRASAR® System allows for the real-time monitoring of mineral scale buildup.</a:t>
            </a:r>
          </a:p>
          <a:p>
            <a:pPr marL="274320" indent="-274320">
              <a:spcBef>
                <a:spcPts val="300"/>
              </a:spcBef>
              <a:buFont typeface="Arial" panose="020B0604020202020204" pitchFamily="34" charset="0"/>
              <a:buChar char="•"/>
            </a:pPr>
            <a:r>
              <a:rPr lang="en-US" dirty="0"/>
              <a:t>This system can also utilize poor-quality water.</a:t>
            </a:r>
          </a:p>
          <a:p>
            <a:pPr marL="274320" indent="-274320">
              <a:spcBef>
                <a:spcPts val="300"/>
              </a:spcBef>
              <a:buFont typeface="Arial" panose="020B0604020202020204" pitchFamily="34" charset="0"/>
              <a:buChar char="•"/>
            </a:pPr>
            <a:r>
              <a:rPr lang="en-US" dirty="0"/>
              <a:t>3D Scale Control prevents mineral scale formation to increase efficiency.</a:t>
            </a:r>
          </a:p>
          <a:p>
            <a:pPr marL="274320" indent="-274320">
              <a:spcBef>
                <a:spcPts val="300"/>
              </a:spcBef>
              <a:buFont typeface="Arial" panose="020B0604020202020204" pitchFamily="34" charset="0"/>
              <a:buChar char="•"/>
            </a:pPr>
            <a:r>
              <a:rPr lang="en-US" dirty="0"/>
              <a:t>3D Bio-control performs a real-time check for planktonic and sessile bacteria. This reduces the amount of biocide used since biocides are then added only when necessary, rather than on a set schedule.</a:t>
            </a:r>
          </a:p>
          <a:p>
            <a:pPr marL="274320" indent="-274320">
              <a:spcBef>
                <a:spcPts val="300"/>
              </a:spcBef>
              <a:buFont typeface="Arial" panose="020B0604020202020204" pitchFamily="34" charset="0"/>
              <a:buChar char="•"/>
            </a:pPr>
            <a:r>
              <a:rPr lang="en-US" dirty="0"/>
              <a:t>The 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4"/>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769032" y="6321587"/>
            <a:ext cx="10573270"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780385" y="6581001"/>
            <a:ext cx="7735434" cy="276999"/>
          </a:xfrm>
          <a:prstGeom prst="rect">
            <a:avLst/>
          </a:prstGeom>
        </p:spPr>
        <p:txBody>
          <a:bodyPr wrap="square">
            <a:spAutoFit/>
          </a:bodyPr>
          <a:lstStyle/>
          <a:p>
            <a:pPr lvl="0"/>
            <a:r>
              <a:rPr lang="en-US" sz="1200" dirty="0">
                <a:solidFill>
                  <a:prstClr val="white">
                    <a:lumMod val="65000"/>
                  </a:prstClr>
                </a:solidFill>
              </a:rPr>
              <a:t>Image: Wikipedia, A lavender-colored </a:t>
            </a:r>
            <a:r>
              <a:rPr lang="en-US" sz="1200" dirty="0" err="1">
                <a:solidFill>
                  <a:prstClr val="white">
                    <a:lumMod val="65000"/>
                  </a:prstClr>
                </a:solidFill>
              </a:rPr>
              <a:t>nonpotable</a:t>
            </a:r>
            <a:r>
              <a:rPr lang="en-US" sz="1200" dirty="0">
                <a:solidFill>
                  <a:prstClr val="white">
                    <a:lumMod val="65000"/>
                  </a:prstClr>
                </a:solidFill>
              </a:rPr>
              <a:t> water pipeline in Mountain View, California, Author: </a:t>
            </a:r>
            <a:r>
              <a:rPr lang="en-US" sz="1200" dirty="0" err="1">
                <a:solidFill>
                  <a:prstClr val="white">
                    <a:lumMod val="65000"/>
                  </a:prstClr>
                </a:solidFill>
              </a:rPr>
              <a:t>Grendelkhan</a:t>
            </a:r>
            <a:endParaRPr lang="en-US" sz="1200" dirty="0">
              <a:solidFill>
                <a:prstClr val="white">
                  <a:lumMod val="65000"/>
                </a:prstClr>
              </a:solidFill>
            </a:endParaRPr>
          </a:p>
        </p:txBody>
      </p:sp>
    </p:spTree>
    <p:extLst>
      <p:ext uri="{BB962C8B-B14F-4D97-AF65-F5344CB8AC3E}">
        <p14:creationId xmlns:p14="http://schemas.microsoft.com/office/powerpoint/2010/main" val="3974999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360584" y="1730472"/>
            <a:ext cx="9434769" cy="986104"/>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3669934" y="2791433"/>
            <a:ext cx="4816067" cy="3612050"/>
          </a:xfrm>
          <a:prstGeom prst="rect">
            <a:avLst/>
          </a:prstGeom>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rPr>
              <a:t>Image: Flickr, Author: sea turtle </a:t>
            </a:r>
          </a:p>
        </p:txBody>
      </p:sp>
    </p:spTree>
    <p:extLst>
      <p:ext uri="{BB962C8B-B14F-4D97-AF65-F5344CB8AC3E}">
        <p14:creationId xmlns:p14="http://schemas.microsoft.com/office/powerpoint/2010/main" val="1781527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479766" y="285270"/>
            <a:ext cx="7232469" cy="646331"/>
          </a:xfrm>
        </p:spPr>
        <p:txBody>
          <a:bodyPr wrap="square">
            <a:spAutoFit/>
          </a:bodyPr>
          <a:lstStyle/>
          <a:p>
            <a:pPr algn="ctr"/>
            <a:r>
              <a:rPr lang="en-US" altLang="x-none" sz="4000" b="1" dirty="0">
                <a:latin typeface="+mn-lt"/>
                <a:ea typeface="ＭＳ Ｐゴシック" charset="-128"/>
              </a:rPr>
              <a:t>Isn’</a:t>
            </a:r>
            <a:r>
              <a:rPr lang="en-US" altLang="ja-JP" sz="4000" b="1" dirty="0">
                <a:latin typeface="+mn-lt"/>
                <a:ea typeface="ＭＳ Ｐゴシック" charset="-128"/>
              </a:rPr>
              <a:t>t That How it is Done Now?</a:t>
            </a:r>
            <a:endParaRPr lang="en-US" altLang="x-none" sz="4000" b="1" dirty="0">
              <a:latin typeface="+mn-lt"/>
              <a:ea typeface="ＭＳ Ｐゴシック" charset="-128"/>
            </a:endParaRPr>
          </a:p>
        </p:txBody>
      </p:sp>
      <p:sp>
        <p:nvSpPr>
          <p:cNvPr id="75778" name="Rectangle 1027"/>
          <p:cNvSpPr>
            <a:spLocks noGrp="1" noChangeArrowheads="1"/>
          </p:cNvSpPr>
          <p:nvPr>
            <p:ph idx="1"/>
          </p:nvPr>
        </p:nvSpPr>
        <p:spPr>
          <a:xfrm>
            <a:off x="1149531" y="1593208"/>
            <a:ext cx="10097589" cy="4800600"/>
          </a:xfrm>
        </p:spPr>
        <p:txBody>
          <a:bodyPr>
            <a:noAutofit/>
          </a:bodyPr>
          <a:lstStyle/>
          <a:p>
            <a:pPr>
              <a:lnSpc>
                <a:spcPct val="114000"/>
              </a:lnSpc>
              <a:spcBef>
                <a:spcPts val="1600"/>
              </a:spcBef>
            </a:pPr>
            <a:r>
              <a:rPr lang="en-US" altLang="x-none" sz="2000" dirty="0">
                <a:latin typeface="+mn-lt"/>
                <a:ea typeface="ＭＳ Ｐゴシック" charset="-128"/>
              </a:rPr>
              <a:t>Entire industries are geared toward cleaning up after wasteful chemical syntheses.</a:t>
            </a:r>
          </a:p>
          <a:p>
            <a:pPr>
              <a:lnSpc>
                <a:spcPct val="114000"/>
              </a:lnSpc>
              <a:spcBef>
                <a:spcPts val="1600"/>
              </a:spcBef>
            </a:pPr>
            <a:r>
              <a:rPr lang="en-US" altLang="x-none" sz="2000" dirty="0">
                <a:latin typeface="+mn-lt"/>
                <a:ea typeface="ＭＳ Ｐゴシック" charset="-128"/>
              </a:rPr>
              <a:t>Today’</a:t>
            </a:r>
            <a:r>
              <a:rPr lang="en-US" altLang="ja-JP" sz="2000" dirty="0">
                <a:latin typeface="+mn-lt"/>
                <a:ea typeface="ＭＳ Ｐゴシック" charset="-128"/>
              </a:rPr>
              <a:t>s scientific literature is filled with synthetic pathways that are inefficient in terms of design.</a:t>
            </a:r>
          </a:p>
          <a:p>
            <a:pPr>
              <a:lnSpc>
                <a:spcPct val="114000"/>
              </a:lnSpc>
              <a:spcBef>
                <a:spcPts val="1600"/>
              </a:spcBef>
            </a:pPr>
            <a:r>
              <a:rPr lang="en-US" altLang="x-none" sz="2000" dirty="0">
                <a:latin typeface="+mn-lt"/>
                <a:ea typeface="ＭＳ Ｐゴシック" charset="-128"/>
              </a:rPr>
              <a:t>Reagents are seldom selected with regard to hazard.</a:t>
            </a:r>
          </a:p>
          <a:p>
            <a:pPr>
              <a:lnSpc>
                <a:spcPct val="114000"/>
              </a:lnSpc>
              <a:spcBef>
                <a:spcPts val="1600"/>
              </a:spcBef>
            </a:pPr>
            <a:r>
              <a:rPr lang="en-US" altLang="x-none" sz="2000" dirty="0">
                <a:latin typeface="+mn-lt"/>
                <a:ea typeface="ＭＳ Ｐゴシック" charset="-128"/>
              </a:rPr>
              <a:t>Industrial chemicals do not have minimal hazard as a performance criterion.</a:t>
            </a:r>
          </a:p>
          <a:p>
            <a:pPr>
              <a:lnSpc>
                <a:spcPct val="114000"/>
              </a:lnSpc>
              <a:spcBef>
                <a:spcPts val="1600"/>
              </a:spcBef>
            </a:pPr>
            <a:r>
              <a:rPr lang="en-US" altLang="x-none" sz="2000" dirty="0">
                <a:latin typeface="+mn-lt"/>
                <a:ea typeface="ＭＳ Ｐゴシック" charset="-128"/>
              </a:rPr>
              <a:t>Persistence of chemicals in the biosphere and in our bodies is a major global health issue (CDC 250 chemicals since 1945).</a:t>
            </a:r>
          </a:p>
          <a:p>
            <a:pPr>
              <a:lnSpc>
                <a:spcPct val="114000"/>
              </a:lnSpc>
              <a:spcBef>
                <a:spcPts val="1600"/>
              </a:spcBef>
            </a:pPr>
            <a:r>
              <a:rPr lang="en-US" altLang="x-none" sz="2000" dirty="0">
                <a:latin typeface="+mn-lt"/>
                <a:ea typeface="ＭＳ Ｐゴシック" charset="-128"/>
              </a:rPr>
              <a:t>The vast majority of organic chemicals are made from depleting (non-renewable) feedstocks.</a:t>
            </a:r>
          </a:p>
          <a:p>
            <a:pPr>
              <a:lnSpc>
                <a:spcPct val="114000"/>
              </a:lnSpc>
              <a:spcBef>
                <a:spcPts val="1600"/>
              </a:spcBef>
            </a:pPr>
            <a:r>
              <a:rPr lang="en-US" altLang="x-none" sz="2000" dirty="0">
                <a:latin typeface="+mn-lt"/>
                <a:ea typeface="ＭＳ Ｐゴシック" charset="-128"/>
              </a:rPr>
              <a:t>Our chemical industry deals with safety through engineering and security through barricades.</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20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595582"/>
          </a:xfrm>
        </p:spPr>
        <p:txBody>
          <a:bodyPr wrap="square">
            <a:spAutoFit/>
          </a:bodyPr>
          <a:lstStyle/>
          <a:p>
            <a:pPr>
              <a:spcBef>
                <a:spcPts val="2200"/>
              </a:spcBef>
            </a:pPr>
            <a:r>
              <a:rPr lang="en-US" dirty="0"/>
              <a:t>Approaches to design safer chemistry can include the use of solids or low vapor pressure substances in place of volatile liquids.</a:t>
            </a:r>
          </a:p>
          <a:p>
            <a:pPr>
              <a:spcBef>
                <a:spcPts val="2200"/>
              </a:spcBef>
            </a:pPr>
            <a:r>
              <a:rPr lang="en-US" dirty="0"/>
              <a:t>Other approaches include avoiding the use of molecular halogens in large quantities. </a:t>
            </a:r>
          </a:p>
          <a:p>
            <a:pPr>
              <a:spcBef>
                <a:spcPts val="2200"/>
              </a:spcBef>
            </a:pPr>
            <a:r>
              <a:rPr lang="en-US" dirty="0"/>
              <a:t>Continuous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FF4882-665B-468A-A7EB-67C54A39D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A09E5DC1-D210-4FD7-B327-754EB62F7228}"/>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TextBox 1">
            <a:extLst>
              <a:ext uri="{FF2B5EF4-FFF2-40B4-BE49-F238E27FC236}">
                <a16:creationId xmlns:a16="http://schemas.microsoft.com/office/drawing/2014/main" id="{D3352826-87BC-4AFE-A623-D0C07533212C}"/>
              </a:ext>
            </a:extLst>
          </p:cNvPr>
          <p:cNvSpPr txBox="1"/>
          <p:nvPr/>
        </p:nvSpPr>
        <p:spPr>
          <a:xfrm>
            <a:off x="1650090" y="1938268"/>
            <a:ext cx="8855758" cy="615553"/>
          </a:xfrm>
          <a:prstGeom prst="rect">
            <a:avLst/>
          </a:prstGeom>
          <a:noFill/>
        </p:spPr>
        <p:txBody>
          <a:bodyPr wrap="none" rtlCol="0">
            <a:spAutoFit/>
          </a:bodyPr>
          <a:lstStyle/>
          <a:p>
            <a:pPr algn="ctr"/>
            <a:r>
              <a:rPr lang="en-US" sz="3400" b="1" dirty="0"/>
              <a:t>Accidents can be avoided by minimizing hazards</a:t>
            </a:r>
          </a:p>
        </p:txBody>
      </p:sp>
    </p:spTree>
    <p:extLst>
      <p:ext uri="{BB962C8B-B14F-4D97-AF65-F5344CB8AC3E}">
        <p14:creationId xmlns:p14="http://schemas.microsoft.com/office/powerpoint/2010/main" val="4120675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E339A9-ED9E-4D23-8A46-FC8A2954D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FA63CCC2-BAEC-43DD-A8A1-5610C2FA98C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6">
            <a:extLst>
              <a:ext uri="{FF2B5EF4-FFF2-40B4-BE49-F238E27FC236}">
                <a16:creationId xmlns:a16="http://schemas.microsoft.com/office/drawing/2014/main" id="{A4C14D40-7222-4F69-8FE4-B512E2CA4E8E}"/>
              </a:ext>
            </a:extLst>
          </p:cNvPr>
          <p:cNvSpPr/>
          <p:nvPr/>
        </p:nvSpPr>
        <p:spPr>
          <a:xfrm>
            <a:off x="548802" y="1615721"/>
            <a:ext cx="9280810"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a:t>
            </a:r>
            <a:r>
              <a:rPr lang="en-US" altLang="x-none" sz="2400" dirty="0">
                <a:solidFill>
                  <a:schemeClr val="accent5">
                    <a:lumMod val="50000"/>
                  </a:schemeClr>
                </a:solidFill>
                <a:latin typeface="Calibri Regular"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798013" y="2056872"/>
            <a:ext cx="8323837" cy="707886"/>
          </a:xfrm>
          <a:prstGeom prst="rect">
            <a:avLst/>
          </a:prstGeom>
          <a:noFill/>
        </p:spPr>
        <p:txBody>
          <a:bodyPr wrap="square" rtlCol="0">
            <a:spAutoFit/>
          </a:bodyPr>
          <a:lstStyle/>
          <a:p>
            <a:r>
              <a:rPr lang="en-US" sz="2000" dirty="0"/>
              <a:t>In 2016 Albemarle and CB&amp;I won the EPA green chemistry award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341015" y="2891118"/>
            <a:ext cx="5298510" cy="3370153"/>
          </a:xfrm>
          <a:prstGeom prst="rect">
            <a:avLst/>
          </a:prstGeom>
          <a:noFill/>
          <a:ln>
            <a:solidFill>
              <a:schemeClr val="accent6"/>
            </a:solidFill>
          </a:ln>
        </p:spPr>
        <p:txBody>
          <a:bodyPr wrap="square" rtlCol="0">
            <a:spAutoFit/>
          </a:bodyPr>
          <a:lstStyle/>
          <a:p>
            <a:r>
              <a:rPr lang="en-US" sz="2000" b="1" dirty="0"/>
              <a:t>AlkyClean® Technology:</a:t>
            </a:r>
          </a:p>
          <a:p>
            <a:pPr marL="342900" indent="-138113">
              <a:spcBef>
                <a:spcPts val="600"/>
              </a:spcBef>
              <a:buFont typeface="Arial" panose="020B0604020202020204" pitchFamily="34" charset="0"/>
              <a:buChar char="•"/>
            </a:pPr>
            <a:r>
              <a:rPr lang="en-US" dirty="0"/>
              <a:t>The AlkyClean® solid acid alkylation process produces high quality alkylate without using liquid acid catalysts.</a:t>
            </a:r>
          </a:p>
          <a:p>
            <a:pPr marL="342900" indent="-138113">
              <a:spcBef>
                <a:spcPts val="600"/>
              </a:spcBef>
              <a:buFont typeface="Arial" panose="020B0604020202020204" pitchFamily="34" charset="0"/>
              <a:buChar char="•"/>
            </a:pPr>
            <a:r>
              <a:rPr lang="en-US" dirty="0"/>
              <a:t>The solid acid alkylation process is safer for both people working directly in production and for people in the area surrounding the production facility.</a:t>
            </a:r>
          </a:p>
          <a:p>
            <a:pPr marL="342900" indent="-138113">
              <a:spcBef>
                <a:spcPts val="600"/>
              </a:spcBef>
              <a:buFont typeface="Arial" panose="020B0604020202020204" pitchFamily="34" charset="0"/>
              <a:buChar char="•"/>
            </a:pPr>
            <a:r>
              <a:rPr lang="en-US" dirty="0"/>
              <a:t>There are also environmental and economic benefits since neither acid-soluble oils nor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798013" y="3305786"/>
            <a:ext cx="5135671" cy="2569934"/>
          </a:xfrm>
          <a:prstGeom prst="rect">
            <a:avLst/>
          </a:prstGeom>
          <a:noFill/>
          <a:ln>
            <a:solidFill>
              <a:srgbClr val="C00000"/>
            </a:solidFill>
          </a:ln>
        </p:spPr>
        <p:txBody>
          <a:bodyPr wrap="square" rtlCol="0">
            <a:spAutoFit/>
          </a:bodyPr>
          <a:lstStyle/>
          <a:p>
            <a:r>
              <a:rPr lang="en-US" sz="2000" b="1" dirty="0"/>
              <a:t>Conventional alkylate production:</a:t>
            </a:r>
          </a:p>
          <a:p>
            <a:pPr marL="290513" indent="-153988">
              <a:spcBef>
                <a:spcPts val="600"/>
              </a:spcBef>
              <a:buFont typeface="Arial" panose="020B0604020202020204" pitchFamily="34" charset="0"/>
              <a:buChar char="•"/>
            </a:pPr>
            <a:r>
              <a:rPr lang="en-US" dirty="0"/>
              <a:t>Alkylate is typically produced from the reaction of isobutane and light olefins.</a:t>
            </a:r>
          </a:p>
          <a:p>
            <a:pPr marL="290513" indent="-153988">
              <a:spcBef>
                <a:spcPts val="600"/>
              </a:spcBef>
              <a:buFont typeface="Arial" panose="020B0604020202020204" pitchFamily="34" charset="0"/>
              <a:buChar char="•"/>
            </a:pPr>
            <a:r>
              <a:rPr lang="en-US" dirty="0"/>
              <a:t>This requires the use of liquid acid catalyzed processes, such as hydrofluoric acid.</a:t>
            </a:r>
          </a:p>
          <a:p>
            <a:pPr marL="290513" indent="-153988">
              <a:spcBef>
                <a:spcPts val="600"/>
              </a:spcBef>
              <a:buFont typeface="Arial" panose="020B0604020202020204" pitchFamily="34" charset="0"/>
              <a:buChar char="•"/>
            </a:pPr>
            <a:r>
              <a:rPr lang="en-US" dirty="0"/>
              <a:t>Hydrofluoric acid is extremely toxic. When released it forms clouds that can be lethal for up to five miles.</a:t>
            </a:r>
          </a:p>
        </p:txBody>
      </p:sp>
    </p:spTree>
    <p:extLst>
      <p:ext uri="{BB962C8B-B14F-4D97-AF65-F5344CB8AC3E}">
        <p14:creationId xmlns:p14="http://schemas.microsoft.com/office/powerpoint/2010/main" val="4195537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dirty="0"/>
              <a:t>Presidential Green Chemistry Challenge Winners</a:t>
            </a:r>
          </a:p>
          <a:p>
            <a:pPr marL="688975" indent="0">
              <a:buNone/>
            </a:pPr>
            <a:r>
              <a:rPr lang="en-US" sz="2400" dirty="0">
                <a:hlinkClick r:id="rId2"/>
              </a:rPr>
              <a:t>https://www.epa.gov/greenchemistry/presidential-green-chemistry-challenge-winners</a:t>
            </a:r>
            <a:endParaRPr lang="en-US" sz="2400" dirty="0"/>
          </a:p>
          <a:p>
            <a:pPr marL="688975" indent="0">
              <a:buNone/>
            </a:pPr>
            <a:endParaRPr lang="en-US" sz="2400" dirty="0"/>
          </a:p>
          <a:p>
            <a:r>
              <a:rPr lang="en-US" sz="2400" dirty="0"/>
              <a:t>How Industrial Applications in Green Chemistry Are Changing Our World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dirty="0">
                <a:latin typeface="+mn-lt"/>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31D145-0DE8-4D0B-A451-763F29A8D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TextBox 6">
            <a:extLst>
              <a:ext uri="{FF2B5EF4-FFF2-40B4-BE49-F238E27FC236}">
                <a16:creationId xmlns:a16="http://schemas.microsoft.com/office/drawing/2014/main" id="{45454A68-EAA5-476A-B4F2-01DB1D72AD79}"/>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4043854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4359097" y="156411"/>
            <a:ext cx="3473835" cy="707886"/>
          </a:xfrm>
          <a:prstGeom prst="rect">
            <a:avLst/>
          </a:prstGeom>
          <a:noFill/>
        </p:spPr>
        <p:txBody>
          <a:bodyPr wrap="none" rtlCol="0">
            <a:spAutoFit/>
          </a:bodyPr>
          <a:lstStyle/>
          <a:p>
            <a:pPr algn="ctr"/>
            <a:r>
              <a:rPr lang="en-US" sz="4000" b="1" dirty="0"/>
              <a:t>Topics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3877985"/>
          </a:xfrm>
          <a:prstGeom prst="rect">
            <a:avLst/>
          </a:prstGeom>
          <a:noFill/>
        </p:spPr>
        <p:txBody>
          <a:bodyPr wrap="square" rtlCol="0">
            <a:spAutoFit/>
          </a:bodyPr>
          <a:lstStyle/>
          <a:p>
            <a:pPr marL="514350" indent="-514350">
              <a:spcBef>
                <a:spcPts val="1200"/>
              </a:spcBef>
              <a:buFont typeface="+mj-lt"/>
              <a:buAutoNum type="arabicPeriod"/>
            </a:pPr>
            <a:r>
              <a:rPr lang="en-US" sz="2800" dirty="0"/>
              <a:t>What is Green Chemistry </a:t>
            </a:r>
          </a:p>
          <a:p>
            <a:pPr marL="514350" indent="-514350">
              <a:spcBef>
                <a:spcPts val="1200"/>
              </a:spcBef>
              <a:buFont typeface="+mj-lt"/>
              <a:buAutoNum type="arabicPeriod"/>
            </a:pPr>
            <a:r>
              <a:rPr lang="en-US" sz="2800" dirty="0"/>
              <a:t>Twelve principles</a:t>
            </a:r>
          </a:p>
          <a:p>
            <a:pPr marL="514350" indent="-514350">
              <a:spcBef>
                <a:spcPts val="1200"/>
              </a:spcBef>
              <a:buFont typeface="+mj-lt"/>
              <a:buAutoNum type="arabicPeriod"/>
            </a:pPr>
            <a:r>
              <a:rPr lang="en-US" sz="2800" dirty="0"/>
              <a:t>Chemical and green chemistry Design</a:t>
            </a:r>
          </a:p>
          <a:p>
            <a:pPr marL="514350" indent="-514350">
              <a:spcBef>
                <a:spcPts val="1200"/>
              </a:spcBef>
              <a:buFont typeface="+mj-lt"/>
              <a:buAutoNum type="arabicPeriod"/>
            </a:pPr>
            <a:r>
              <a:rPr lang="en-US" sz="2800" dirty="0"/>
              <a:t>The Market and demand for Green Chemistry</a:t>
            </a:r>
          </a:p>
          <a:p>
            <a:pPr marL="514350" indent="-514350">
              <a:spcBef>
                <a:spcPts val="1200"/>
              </a:spcBef>
              <a:buFont typeface="+mj-lt"/>
              <a:buAutoNum type="arabicPeriod"/>
            </a:pPr>
            <a:r>
              <a:rPr lang="en-US" sz="2800" dirty="0"/>
              <a:t>Examples of the 12 principles</a:t>
            </a:r>
          </a:p>
          <a:p>
            <a:pPr>
              <a:spcBef>
                <a:spcPts val="1200"/>
              </a:spcBef>
            </a:pPr>
            <a:endParaRPr lang="en-US" sz="2800" dirty="0"/>
          </a:p>
        </p:txBody>
      </p:sp>
    </p:spTree>
    <p:extLst>
      <p:ext uri="{BB962C8B-B14F-4D97-AF65-F5344CB8AC3E}">
        <p14:creationId xmlns:p14="http://schemas.microsoft.com/office/powerpoint/2010/main" val="3484129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2722016" y="285820"/>
            <a:ext cx="6747968" cy="646331"/>
          </a:xfrm>
        </p:spPr>
        <p:txBody>
          <a:bodyPr wrap="square">
            <a:spAutoFit/>
          </a:bodyPr>
          <a:lstStyle/>
          <a:p>
            <a:pPr marL="363538" algn="ctr"/>
            <a:r>
              <a:rPr lang="en-US" altLang="x-none" sz="4000" b="1" dirty="0">
                <a:latin typeface="+mn-lt"/>
                <a:ea typeface="ＭＳ Ｐゴシック" charset="-128"/>
              </a:rPr>
              <a:t>The Chemical Design Process</a:t>
            </a:r>
          </a:p>
        </p:txBody>
      </p:sp>
      <p:sp>
        <p:nvSpPr>
          <p:cNvPr id="67586" name="Rectangle 1027"/>
          <p:cNvSpPr>
            <a:spLocks noGrp="1" noChangeArrowheads="1"/>
          </p:cNvSpPr>
          <p:nvPr>
            <p:ph idx="1"/>
          </p:nvPr>
        </p:nvSpPr>
        <p:spPr>
          <a:xfrm>
            <a:off x="2064162" y="5521631"/>
            <a:ext cx="8043634" cy="910377"/>
          </a:xfrm>
        </p:spPr>
        <p:txBody>
          <a:bodyPr>
            <a:spAutoFit/>
          </a:bodyPr>
          <a:lstStyle/>
          <a:p>
            <a:pPr marL="0" indent="0" algn="ctr">
              <a:lnSpc>
                <a:spcPct val="114000"/>
              </a:lnSpc>
              <a:buNone/>
            </a:pPr>
            <a:r>
              <a:rPr lang="en-US" altLang="x-none" sz="2400" dirty="0">
                <a:latin typeface="+mn-lt"/>
                <a:ea typeface="ＭＳ Ｐゴシック" charset="-128"/>
              </a:rPr>
              <a:t>Ultimately determining the characteristics of the waste stream, energy requirements, and the toxicity of the entire process.</a:t>
            </a:r>
          </a:p>
        </p:txBody>
      </p:sp>
      <p:grpSp>
        <p:nvGrpSpPr>
          <p:cNvPr id="5" name="Agrupar 4">
            <a:extLst>
              <a:ext uri="{FF2B5EF4-FFF2-40B4-BE49-F238E27FC236}">
                <a16:creationId xmlns:a16="http://schemas.microsoft.com/office/drawing/2014/main" id="{C2123F0F-AD3B-499E-B0F5-C503EF3681FB}"/>
              </a:ext>
            </a:extLst>
          </p:cNvPr>
          <p:cNvGrpSpPr/>
          <p:nvPr/>
        </p:nvGrpSpPr>
        <p:grpSpPr>
          <a:xfrm>
            <a:off x="1645920" y="1530511"/>
            <a:ext cx="8778240" cy="3138734"/>
            <a:chOff x="650423" y="1317882"/>
            <a:chExt cx="7886700" cy="2905775"/>
          </a:xfrm>
        </p:grpSpPr>
        <p:sp>
          <p:nvSpPr>
            <p:cNvPr id="3" name="Retângulo 2">
              <a:extLst>
                <a:ext uri="{FF2B5EF4-FFF2-40B4-BE49-F238E27FC236}">
                  <a16:creationId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rPr>
                <a:t>DECISION MAKING</a:t>
              </a:r>
            </a:p>
          </p:txBody>
        </p:sp>
        <p:sp>
          <p:nvSpPr>
            <p:cNvPr id="4" name="Retângulo 3">
              <a:extLst>
                <a:ext uri="{FF2B5EF4-FFF2-40B4-BE49-F238E27FC236}">
                  <a16:creationId xmlns:a16="http://schemas.microsoft.com/office/drawing/2014/main" id="{65C82995-C132-4782-AE04-8A84F519821D}"/>
                </a:ext>
              </a:extLst>
            </p:cNvPr>
            <p:cNvSpPr/>
            <p:nvPr/>
          </p:nvSpPr>
          <p:spPr>
            <a:xfrm>
              <a:off x="928916" y="1744945"/>
              <a:ext cx="3610088"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US" sz="2000" b="1" u="sng" dirty="0">
                  <a:solidFill>
                    <a:schemeClr val="tx1"/>
                  </a:solidFill>
                </a:rPr>
                <a:t>Type of resources</a:t>
              </a:r>
              <a:endParaRPr lang="en-US" sz="2000" u="sng" dirty="0">
                <a:solidFill>
                  <a:schemeClr val="tx1"/>
                </a:solidFill>
              </a:endParaRPr>
            </a:p>
            <a:p>
              <a:pPr marL="273050" indent="-217488">
                <a:spcBef>
                  <a:spcPts val="600"/>
                </a:spcBef>
                <a:buFont typeface="Arial" panose="020B0604020202020204" pitchFamily="34" charset="0"/>
                <a:buChar char="•"/>
              </a:pPr>
              <a:r>
                <a:rPr lang="en-US" sz="1900" dirty="0">
                  <a:solidFill>
                    <a:schemeClr val="tx1"/>
                  </a:solidFill>
                </a:rPr>
                <a:t>What materials (feedstocks, solvents, additives) are needed?</a:t>
              </a:r>
            </a:p>
            <a:p>
              <a:pPr marL="273050" indent="-217488">
                <a:spcBef>
                  <a:spcPts val="600"/>
                </a:spcBef>
                <a:buFont typeface="Arial" panose="020B0604020202020204" pitchFamily="34" charset="0"/>
                <a:buChar char="•"/>
              </a:pPr>
              <a:r>
                <a:rPr lang="en-US" sz="1900" dirty="0">
                  <a:solidFill>
                    <a:schemeClr val="tx1"/>
                  </a:solidFill>
                </a:rPr>
                <a:t>Are the materials readily available?</a:t>
              </a:r>
            </a:p>
            <a:p>
              <a:pPr marL="273050" indent="-217488">
                <a:spcBef>
                  <a:spcPts val="600"/>
                </a:spcBef>
                <a:buFont typeface="Arial" panose="020B0604020202020204" pitchFamily="34" charset="0"/>
                <a:buChar char="•"/>
              </a:pPr>
              <a:r>
                <a:rPr lang="en-US" sz="1900" dirty="0">
                  <a:solidFill>
                    <a:schemeClr val="tx1"/>
                  </a:solidFill>
                </a:rPr>
                <a:t>How much material is needed?</a:t>
              </a:r>
            </a:p>
          </p:txBody>
        </p:sp>
        <p:sp>
          <p:nvSpPr>
            <p:cNvPr id="7" name="Retângulo 6">
              <a:extLst>
                <a:ext uri="{FF2B5EF4-FFF2-40B4-BE49-F238E27FC236}">
                  <a16:creationId xmlns:a16="http://schemas.microsoft.com/office/drawing/2014/main" id="{FF81F885-A56C-46FF-AF42-6AD1139AFB2A}"/>
                </a:ext>
              </a:extLst>
            </p:cNvPr>
            <p:cNvSpPr/>
            <p:nvPr/>
          </p:nvSpPr>
          <p:spPr>
            <a:xfrm>
              <a:off x="4817498" y="1744946"/>
              <a:ext cx="3444166"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US" sz="2000" b="1" u="sng" dirty="0">
                  <a:solidFill>
                    <a:schemeClr val="tx1"/>
                  </a:solidFill>
                </a:rPr>
                <a:t>Manufacturing process</a:t>
              </a:r>
              <a:endParaRPr lang="en-US" sz="2000" u="sng" dirty="0">
                <a:solidFill>
                  <a:schemeClr val="tx1"/>
                </a:solidFill>
              </a:endParaRPr>
            </a:p>
            <a:p>
              <a:pPr marL="273050" indent="-217488">
                <a:spcBef>
                  <a:spcPts val="600"/>
                </a:spcBef>
                <a:buFont typeface="Arial" panose="020B0604020202020204" pitchFamily="34" charset="0"/>
                <a:buChar char="•"/>
              </a:pPr>
              <a:r>
                <a:rPr lang="en-US" sz="1900" dirty="0">
                  <a:solidFill>
                    <a:schemeClr val="tx1"/>
                  </a:solidFill>
                </a:rPr>
                <a:t>What technology is needed?</a:t>
              </a:r>
            </a:p>
            <a:p>
              <a:pPr marL="273050" indent="-217488">
                <a:spcBef>
                  <a:spcPts val="600"/>
                </a:spcBef>
                <a:buFont typeface="Arial" panose="020B0604020202020204" pitchFamily="34" charset="0"/>
                <a:buChar char="•"/>
              </a:pPr>
              <a:r>
                <a:rPr lang="en-US" sz="1900" dirty="0">
                  <a:solidFill>
                    <a:schemeClr val="tx1"/>
                  </a:solidFill>
                </a:rPr>
                <a:t>What is the scale of the experiment/operation?</a:t>
              </a:r>
            </a:p>
          </p:txBody>
        </p:sp>
      </p:grpSp>
      <p:sp>
        <p:nvSpPr>
          <p:cNvPr id="6" name="Seta: para Baixo 5">
            <a:extLst>
              <a:ext uri="{FF2B5EF4-FFF2-40B4-BE49-F238E27FC236}">
                <a16:creationId xmlns:a16="http://schemas.microsoft.com/office/drawing/2014/main" id="{C4019002-CE6C-4AB5-A3AD-DE87461885BE}"/>
              </a:ext>
            </a:extLst>
          </p:cNvPr>
          <p:cNvSpPr/>
          <p:nvPr/>
        </p:nvSpPr>
        <p:spPr>
          <a:xfrm>
            <a:off x="5740400" y="4669246"/>
            <a:ext cx="711200" cy="88876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F382DD9-A2AC-4E30-B3E5-657BE841C2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31377" y="292426"/>
            <a:ext cx="8329246" cy="646331"/>
          </a:xfrm>
        </p:spPr>
        <p:txBody>
          <a:bodyPr wrap="square">
            <a:spAutoFit/>
          </a:bodyPr>
          <a:lstStyle/>
          <a:p>
            <a:pPr algn="ctr" eaLnBrk="1" hangingPunct="1">
              <a:defRPr/>
            </a:pPr>
            <a:r>
              <a:rPr lang="en-US" sz="4000" b="1" dirty="0">
                <a:latin typeface="+mn-lt"/>
                <a:ea typeface="ＭＳ Ｐゴシック" charset="0"/>
                <a:cs typeface="Calibri" charset="0"/>
              </a:rPr>
              <a:t>Traditional Design Criteria</a:t>
            </a:r>
          </a:p>
        </p:txBody>
      </p:sp>
      <p:sp>
        <p:nvSpPr>
          <p:cNvPr id="204803" name="Rectangle 3"/>
          <p:cNvSpPr>
            <a:spLocks noGrp="1" noChangeArrowheads="1"/>
          </p:cNvSpPr>
          <p:nvPr>
            <p:ph type="body" idx="1"/>
          </p:nvPr>
        </p:nvSpPr>
        <p:spPr>
          <a:xfrm>
            <a:off x="1435698" y="1601537"/>
            <a:ext cx="4321277" cy="4667560"/>
          </a:xfrm>
        </p:spPr>
        <p:txBody>
          <a:bodyPr>
            <a:spAutoFit/>
          </a:bodyPr>
          <a:lstStyle/>
          <a:p>
            <a:pPr eaLnBrk="1" hangingPunct="1">
              <a:lnSpc>
                <a:spcPct val="114000"/>
              </a:lnSpc>
              <a:spcBef>
                <a:spcPts val="1600"/>
              </a:spcBef>
              <a:defRPr/>
            </a:pPr>
            <a:r>
              <a:rPr lang="en-US" sz="2400" dirty="0">
                <a:latin typeface="+mn-lt"/>
                <a:ea typeface="ＭＳ Ｐゴシック" charset="0"/>
                <a:cs typeface="Calibri" charset="0"/>
              </a:rPr>
              <a:t>Solubility</a:t>
            </a:r>
          </a:p>
          <a:p>
            <a:pPr eaLnBrk="1" hangingPunct="1">
              <a:lnSpc>
                <a:spcPct val="114000"/>
              </a:lnSpc>
              <a:spcBef>
                <a:spcPts val="1600"/>
              </a:spcBef>
              <a:defRPr/>
            </a:pPr>
            <a:r>
              <a:rPr lang="en-US" sz="2400" dirty="0">
                <a:latin typeface="+mn-lt"/>
                <a:ea typeface="ＭＳ Ｐゴシック" charset="0"/>
                <a:cs typeface="Calibri" charset="0"/>
              </a:rPr>
              <a:t>Melting Point</a:t>
            </a:r>
          </a:p>
          <a:p>
            <a:pPr eaLnBrk="1" hangingPunct="1">
              <a:lnSpc>
                <a:spcPct val="114000"/>
              </a:lnSpc>
              <a:spcBef>
                <a:spcPts val="1600"/>
              </a:spcBef>
              <a:defRPr/>
            </a:pPr>
            <a:r>
              <a:rPr lang="en-US" sz="2400" dirty="0">
                <a:latin typeface="+mn-lt"/>
                <a:ea typeface="ＭＳ Ｐゴシック" charset="0"/>
                <a:cs typeface="Calibri" charset="0"/>
              </a:rPr>
              <a:t>Glass transition temperature</a:t>
            </a:r>
          </a:p>
          <a:p>
            <a:pPr eaLnBrk="1" hangingPunct="1">
              <a:lnSpc>
                <a:spcPct val="114000"/>
              </a:lnSpc>
              <a:spcBef>
                <a:spcPts val="1600"/>
              </a:spcBef>
              <a:defRPr/>
            </a:pPr>
            <a:r>
              <a:rPr lang="en-US" sz="2400" dirty="0">
                <a:latin typeface="+mn-lt"/>
                <a:ea typeface="ＭＳ Ｐゴシック" charset="0"/>
                <a:cs typeface="Calibri" charset="0"/>
              </a:rPr>
              <a:t>Mechanical Properties (Tensile Strength, Modulus, Elongation)</a:t>
            </a:r>
          </a:p>
          <a:p>
            <a:pPr eaLnBrk="1" hangingPunct="1">
              <a:lnSpc>
                <a:spcPct val="114000"/>
              </a:lnSpc>
              <a:spcBef>
                <a:spcPts val="1600"/>
              </a:spcBef>
              <a:defRPr/>
            </a:pPr>
            <a:r>
              <a:rPr lang="en-US" sz="2400" dirty="0">
                <a:latin typeface="+mn-lt"/>
                <a:ea typeface="ＭＳ Ｐゴシック" charset="0"/>
                <a:cs typeface="Calibri" charset="0"/>
              </a:rPr>
              <a:t>Refractive Index</a:t>
            </a:r>
          </a:p>
          <a:p>
            <a:pPr eaLnBrk="1" hangingPunct="1">
              <a:lnSpc>
                <a:spcPct val="114000"/>
              </a:lnSpc>
              <a:spcBef>
                <a:spcPts val="1600"/>
              </a:spcBef>
              <a:defRPr/>
            </a:pPr>
            <a:r>
              <a:rPr lang="en-US" sz="2400" dirty="0">
                <a:latin typeface="+mn-lt"/>
                <a:ea typeface="ＭＳ Ｐゴシック" charset="0"/>
                <a:cs typeface="Calibri" charset="0"/>
              </a:rPr>
              <a:t>Surface Tension</a:t>
            </a:r>
          </a:p>
          <a:p>
            <a:pPr eaLnBrk="1" hangingPunct="1">
              <a:lnSpc>
                <a:spcPct val="114000"/>
              </a:lnSpc>
              <a:spcBef>
                <a:spcPts val="1600"/>
              </a:spcBef>
              <a:defRPr/>
            </a:pPr>
            <a:r>
              <a:rPr lang="en-US" sz="2400" dirty="0">
                <a:ea typeface="ＭＳ Ｐゴシック" charset="0"/>
                <a:cs typeface="Calibri" charset="0"/>
              </a:rPr>
              <a:t>Yields/selectivity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6342" y="2216954"/>
            <a:ext cx="4709363" cy="3382179"/>
          </a:xfrm>
          <a:prstGeom prst="rect">
            <a:avLst/>
          </a:prstGeom>
        </p:spPr>
      </p:pic>
      <p:cxnSp>
        <p:nvCxnSpPr>
          <p:cNvPr id="5" name="Straight Connector 4">
            <a:extLst>
              <a:ext uri="{FF2B5EF4-FFF2-40B4-BE49-F238E27FC236}">
                <a16:creationId xmlns:a16="http://schemas.microsoft.com/office/drawing/2014/main" id="{5F9E432D-5DA8-4C29-803C-9BF24225CB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E8916A-01A2-B249-8BB6-F861F0D6CC2E}"/>
              </a:ext>
            </a:extLst>
          </p:cNvPr>
          <p:cNvSpPr txBox="1"/>
          <p:nvPr/>
        </p:nvSpPr>
        <p:spPr>
          <a:xfrm>
            <a:off x="710350" y="6525717"/>
            <a:ext cx="821379" cy="276999"/>
          </a:xfrm>
          <a:prstGeom prst="rect">
            <a:avLst/>
          </a:prstGeom>
          <a:noFill/>
        </p:spPr>
        <p:txBody>
          <a:bodyPr wrap="none" rtlCol="0">
            <a:spAutoFit/>
          </a:bodyPr>
          <a:lstStyle/>
          <a:p>
            <a:r>
              <a:rPr lang="en-US" sz="1200" dirty="0">
                <a:solidFill>
                  <a:schemeClr val="bg1">
                    <a:lumMod val="65000"/>
                  </a:schemeClr>
                </a:solidFill>
              </a:rPr>
              <a:t>Image: HP</a:t>
            </a:r>
          </a:p>
        </p:txBody>
      </p:sp>
    </p:spTree>
    <p:extLst>
      <p:ext uri="{BB962C8B-B14F-4D97-AF65-F5344CB8AC3E}">
        <p14:creationId xmlns:p14="http://schemas.microsoft.com/office/powerpoint/2010/main" val="58776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23325</TotalTime>
  <Words>4533</Words>
  <Application>Microsoft Office PowerPoint</Application>
  <PresentationFormat>Widescreen</PresentationFormat>
  <Paragraphs>672</Paragraphs>
  <Slides>74</Slides>
  <Notes>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86" baseType="lpstr">
      <vt:lpstr>ＭＳ Ｐゴシック</vt:lpstr>
      <vt:lpstr>Arial</vt:lpstr>
      <vt:lpstr>Calibri</vt:lpstr>
      <vt:lpstr>Calibri Light</vt:lpstr>
      <vt:lpstr>Calibri Regular</vt:lpstr>
      <vt:lpstr>Monotype Sorts</vt:lpstr>
      <vt:lpstr>Times New Roman</vt:lpstr>
      <vt:lpstr>Wingdings</vt:lpstr>
      <vt:lpstr>Office Theme</vt:lpstr>
      <vt:lpstr>ISIS/Draw Sketch</vt:lpstr>
      <vt:lpstr>CS ChemDraw Drawing</vt:lpstr>
      <vt:lpstr>Photo Editor Photo</vt:lpstr>
      <vt:lpstr>Yale-UNIDO Train-the-Facilitator Workshop in Green Chemistry</vt:lpstr>
      <vt:lpstr>PowerPoint Presentation</vt:lpstr>
      <vt:lpstr>PowerPoint Presentation</vt:lpstr>
      <vt:lpstr>PowerPoint Presentation</vt:lpstr>
      <vt:lpstr>PowerPoint Presentation</vt:lpstr>
      <vt:lpstr>PowerPoint Presentation</vt:lpstr>
      <vt:lpstr>Isn’t That How it is Done Now?</vt:lpstr>
      <vt:lpstr>The Chemical Design Process</vt:lpstr>
      <vt:lpstr>Traditional Design Criteria</vt:lpstr>
      <vt:lpstr>Green Chemistry Inspired Design Criteria</vt:lpstr>
      <vt:lpstr>Focus on Chemical Design</vt:lpstr>
      <vt:lpstr>A Fundamental Change in Thinking</vt:lpstr>
      <vt:lpstr>Approaching Risk: Exposure Versus Design</vt:lpstr>
      <vt:lpstr>Another design principle: Function vs molecule</vt:lpstr>
      <vt:lpstr>Traditional approach</vt:lpstr>
      <vt:lpstr>PowerPoint Presentation</vt:lpstr>
      <vt:lpstr>Green Chemistry Future</vt:lpstr>
      <vt:lpstr>Green Chemistry Market Predictions</vt:lpstr>
      <vt:lpstr>Green Chemistry Across Industrial Sectors</vt:lpstr>
      <vt:lpstr>Green Chemistry Innovation in Other Fields</vt:lpstr>
      <vt:lpstr>How Frequently Are The 12 Principles of Green Chemistry Implemented in Chemical Manufacturing?</vt:lpstr>
      <vt:lpstr>Benefits of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Green Analytical Chemistry Mean?</vt:lpstr>
      <vt:lpstr>Examples of Green Analytical Chemistry Methodologies</vt:lpstr>
      <vt:lpstr>PowerPoint Presentation</vt:lpstr>
      <vt:lpstr>PowerPoint Presentation</vt:lpstr>
      <vt:lpstr>PowerPoint Presentation</vt:lpstr>
      <vt:lpstr>PowerPoint Presentation</vt:lpstr>
      <vt:lpstr>More examples available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Nitesh Mehta</cp:lastModifiedBy>
  <cp:revision>269</cp:revision>
  <dcterms:created xsi:type="dcterms:W3CDTF">2018-01-15T20:20:35Z</dcterms:created>
  <dcterms:modified xsi:type="dcterms:W3CDTF">2019-01-07T17:06:11Z</dcterms:modified>
</cp:coreProperties>
</file>