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92" r:id="rId3"/>
    <p:sldId id="291" r:id="rId4"/>
    <p:sldId id="301" r:id="rId5"/>
    <p:sldId id="317" r:id="rId6"/>
    <p:sldId id="302" r:id="rId7"/>
    <p:sldId id="303" r:id="rId8"/>
    <p:sldId id="304" r:id="rId9"/>
    <p:sldId id="308" r:id="rId10"/>
    <p:sldId id="258" r:id="rId11"/>
    <p:sldId id="309" r:id="rId12"/>
    <p:sldId id="271" r:id="rId13"/>
    <p:sldId id="313" r:id="rId14"/>
    <p:sldId id="324" r:id="rId15"/>
    <p:sldId id="325" r:id="rId16"/>
    <p:sldId id="326" r:id="rId17"/>
    <p:sldId id="327" r:id="rId18"/>
    <p:sldId id="314" r:id="rId19"/>
    <p:sldId id="265" r:id="rId20"/>
    <p:sldId id="286" r:id="rId21"/>
    <p:sldId id="259" r:id="rId22"/>
    <p:sldId id="333" r:id="rId23"/>
    <p:sldId id="288" r:id="rId24"/>
    <p:sldId id="267" r:id="rId25"/>
    <p:sldId id="260" r:id="rId26"/>
    <p:sldId id="295" r:id="rId27"/>
    <p:sldId id="261" r:id="rId28"/>
    <p:sldId id="262" r:id="rId29"/>
    <p:sldId id="318" r:id="rId30"/>
    <p:sldId id="264" r:id="rId31"/>
    <p:sldId id="287" r:id="rId32"/>
    <p:sldId id="289" r:id="rId33"/>
    <p:sldId id="279" r:id="rId34"/>
    <p:sldId id="278" r:id="rId35"/>
    <p:sldId id="315" r:id="rId36"/>
    <p:sldId id="280" r:id="rId37"/>
    <p:sldId id="281" r:id="rId38"/>
    <p:sldId id="331" r:id="rId39"/>
    <p:sldId id="332" r:id="rId40"/>
    <p:sldId id="282" r:id="rId41"/>
    <p:sldId id="294" r:id="rId42"/>
    <p:sldId id="29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FA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/>
    <p:restoredTop sz="96291"/>
  </p:normalViewPr>
  <p:slideViewPr>
    <p:cSldViewPr snapToGrid="0" snapToObjects="1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png"/><Relationship Id="rId4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Relationship Id="rId9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941DA-C4A8-5743-ACEB-9E80852FD32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1124B-1BF2-944A-BB2D-1B6773C9D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5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9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7BB5A-5A41-124D-84CD-72A187EFBB96}" type="slidenum">
              <a:rPr lang="en-US" altLang="x-none"/>
              <a:pPr/>
              <a:t>20</a:t>
            </a:fld>
            <a:endParaRPr lang="en-US" altLang="x-none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10462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74212-DB77-7B41-A786-AC628206B4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89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Beware:</a:t>
            </a:r>
            <a:r>
              <a:rPr lang="en-US" baseline="0" dirty="0"/>
              <a:t> </a:t>
            </a:r>
            <a:r>
              <a:rPr lang="en-US" baseline="0" dirty="0" err="1"/>
              <a:t>Osmiun</a:t>
            </a:r>
            <a:r>
              <a:rPr lang="en-US" baseline="0" dirty="0"/>
              <a:t> has never been a “traditional” catalysts for HB. It was the first catalyst discovered by F. Haber, but it was only commercialized with Ru or Fe based </a:t>
            </a:r>
            <a:r>
              <a:rPr lang="en-US" baseline="0" dirty="0" err="1"/>
              <a:t>calasysts</a:t>
            </a:r>
            <a:r>
              <a:rPr lang="en-US" baseline="0" dirty="0"/>
              <a:t>. I corrected it. AHM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1124B-1BF2-944A-BB2D-1B6773C9D4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61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 is used catalytically,</a:t>
            </a:r>
            <a:r>
              <a:rPr lang="en-US" baseline="0" dirty="0"/>
              <a:t> in small amount, to carry out the reaction</a:t>
            </a:r>
            <a:br>
              <a:rPr lang="en-US" baseline="0" dirty="0"/>
            </a:br>
            <a:r>
              <a:rPr lang="en-US" baseline="0" dirty="0"/>
              <a:t>In some cases, Pd needs NOT to be purified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 is used catalytically,</a:t>
            </a:r>
            <a:r>
              <a:rPr lang="en-US" baseline="0" dirty="0"/>
              <a:t> in small amount, to carry out the reaction</a:t>
            </a:r>
            <a:br>
              <a:rPr lang="en-US" baseline="0" dirty="0"/>
            </a:br>
            <a:r>
              <a:rPr lang="en-US" baseline="0" dirty="0"/>
              <a:t>In some cases, Pd needs NOT to be purified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21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D3781-912A-154E-BC1E-17826438EA73}" type="slidenum">
              <a:rPr lang="en-US" altLang="x-none"/>
              <a:pPr/>
              <a:t>31</a:t>
            </a:fld>
            <a:endParaRPr lang="en-US" altLang="x-none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6075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77289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illustrative example of the benefits to be gained by replacing conventional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chemistry by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biocatalysis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provided by the manufacture of 6-aminopenicillanic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acid (6-APA), a key raw material for semi-synthetic penicillin and cephalosporin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antibiotics, by hydrolysis of penicillin G [115]. Up until the mid-1980s a chemical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procedure was used for this hydrolysis (Fig. 1.37). It involved the use of environmentally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unattractive reagents, a chlorinated hydrocarbon solvent (CH2Cl2)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 reaction temperature of –40C. Thus, 0.6 kg Me3SiCl, 1.2 kg PCl5, 1.6 kg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PhNMe2, 0.2 kg NH3, 8.41 kg of n-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BuOH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8.41 kg of CH2Cl2 were required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produce 1 kg of 6-APA [116].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contrast, enzymatic cleavage of penicillin G (Fig. 1.37) is performed 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 at 37C and the only reagent used is NH3 (0.9 kg per kg of 6-APA), to adjust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pH. The enzymatic process currently accounts for the majority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thousand tons of 6-APA produced annually on a world-wide basis.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Introduction: Green Chemistry and Catalysis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1.37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66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2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5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91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1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4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90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5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31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28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33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0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4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8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1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6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5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4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35D7B-9512-1547-AA57-FFBE0B3DC19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7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25.wmf"/><Relationship Id="rId3" Type="http://schemas.openxmlformats.org/officeDocument/2006/relationships/notesSlide" Target="../notesSlides/notesSlide8.xml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wmf"/><Relationship Id="rId20" Type="http://schemas.openxmlformats.org/officeDocument/2006/relationships/image" Target="../media/image26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21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28.jpe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3.wmf"/><Relationship Id="rId22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3.png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51.e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c.org/chemistryworld/News/2010/June/17061002.asp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lectrochaea.com/technology/" TargetMode="External"/><Relationship Id="rId4" Type="http://schemas.openxmlformats.org/officeDocument/2006/relationships/hyperlink" Target="http://www.electrochaea.com/about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6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5.e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1C9E5-B25B-4F46-BD1E-142F6BA6AEB1}"/>
              </a:ext>
            </a:extLst>
          </p:cNvPr>
          <p:cNvSpPr/>
          <p:nvPr/>
        </p:nvSpPr>
        <p:spPr>
          <a:xfrm>
            <a:off x="5009001" y="1543800"/>
            <a:ext cx="1810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</a:rPr>
              <a:t>Catalysis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7FEAD7-F828-4293-A9C5-F7D65427A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667" y="2287435"/>
            <a:ext cx="4312662" cy="4312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954D4A-B9A9-4DE5-AE30-A6405586B69C}"/>
              </a:ext>
            </a:extLst>
          </p:cNvPr>
          <p:cNvSpPr txBox="1"/>
          <p:nvPr/>
        </p:nvSpPr>
        <p:spPr>
          <a:xfrm>
            <a:off x="604140" y="6550223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Image: Flickr, Catalysts, Author: BASF Catalysts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64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charset="0"/>
              </a:rPr>
              <a:t/>
            </a:r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latin typeface="Times New Roman" charset="0"/>
              </a:rPr>
              <a:t/>
            </a:r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50" y="4446658"/>
            <a:ext cx="1020198" cy="1496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C3368B-0294-5242-AE90-A88087087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85AE5-A345-864D-AA69-3F03A7CEE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141163"/>
              </p:ext>
            </p:extLst>
          </p:nvPr>
        </p:nvGraphicFramePr>
        <p:xfrm>
          <a:off x="1081546" y="1351441"/>
          <a:ext cx="9930582" cy="5008008"/>
        </p:xfrm>
        <a:graphic>
          <a:graphicData uri="http://schemas.openxmlformats.org/drawingml/2006/table">
            <a:tbl>
              <a:tblPr/>
              <a:tblGrid>
                <a:gridCol w="4965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5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dirty="0">
                          <a:effectLst/>
                          <a:latin typeface="+mn-lt"/>
                        </a:rPr>
                        <a:t>Catalyst</a:t>
                      </a:r>
                    </a:p>
                  </a:txBody>
                  <a:tcPr marL="58553" marR="36596" marT="58553" marB="14638" anchor="ctr">
                    <a:lnL>
                      <a:noFill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10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dirty="0">
                          <a:effectLst/>
                          <a:latin typeface="+mn-lt"/>
                        </a:rPr>
                        <a:t>Reactions catalyzed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dirty="0">
                          <a:effectLst/>
                          <a:latin typeface="+mn-lt"/>
                        </a:rPr>
                        <a:t>Iron oxide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dirty="0">
                          <a:effectLst/>
                          <a:latin typeface="+mn-lt"/>
                        </a:rPr>
                        <a:t>Ammonia from nitrogen and hydrogen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13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dirty="0">
                          <a:effectLst/>
                          <a:latin typeface="+mn-lt"/>
                        </a:rPr>
                        <a:t>Chromiu</a:t>
                      </a:r>
                      <a:r>
                        <a:rPr lang="en-US" sz="2800" b="0" i="0" baseline="0" dirty="0">
                          <a:effectLst/>
                          <a:latin typeface="+mn-lt"/>
                        </a:rPr>
                        <a:t>m-Molybdenum Alloy</a:t>
                      </a:r>
                    </a:p>
                    <a:p>
                      <a:pPr algn="ctr" fontAlgn="t"/>
                      <a:r>
                        <a:rPr lang="en-US" sz="2800" b="0" i="0" baseline="0" dirty="0">
                          <a:effectLst/>
                          <a:latin typeface="+mn-lt"/>
                        </a:rPr>
                        <a:t>Nickel-Molybdenum Alloy</a:t>
                      </a:r>
                    </a:p>
                    <a:p>
                      <a:pPr algn="ctr" fontAlgn="t"/>
                      <a:r>
                        <a:rPr lang="en-US" sz="2800" b="0" i="0" baseline="0" dirty="0">
                          <a:effectLst/>
                          <a:latin typeface="+mn-lt"/>
                        </a:rPr>
                        <a:t>Zeolite (Porous Aluminum and Silica Oxide)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baseline="0" dirty="0">
                          <a:effectLst/>
                          <a:latin typeface="+mn-lt"/>
                        </a:rPr>
                        <a:t>Petroleum Industry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8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dirty="0">
                          <a:effectLst/>
                          <a:latin typeface="+mn-lt"/>
                        </a:rPr>
                        <a:t>Acid (HCl, </a:t>
                      </a:r>
                      <a:r>
                        <a:rPr lang="en-US" sz="2800" b="0" i="0" dirty="0" smtClean="0">
                          <a:effectLst/>
                          <a:latin typeface="+mn-lt"/>
                        </a:rPr>
                        <a:t>H</a:t>
                      </a:r>
                      <a:r>
                        <a:rPr lang="en-US" sz="2800" b="0" i="0" baseline="-25000" dirty="0" smtClean="0">
                          <a:effectLst/>
                          <a:latin typeface="+mn-lt"/>
                        </a:rPr>
                        <a:t>2</a:t>
                      </a:r>
                      <a:r>
                        <a:rPr lang="en-US" sz="2800" b="0" i="0" dirty="0" smtClean="0">
                          <a:effectLst/>
                          <a:latin typeface="+mn-lt"/>
                        </a:rPr>
                        <a:t>SO</a:t>
                      </a:r>
                      <a:r>
                        <a:rPr lang="en-US" sz="2800" b="0" i="0" baseline="-25000" dirty="0" smtClean="0">
                          <a:effectLst/>
                          <a:latin typeface="+mn-lt"/>
                        </a:rPr>
                        <a:t>4</a:t>
                      </a:r>
                      <a:r>
                        <a:rPr lang="en-US" sz="2800" b="0" i="0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en-US" sz="2800" b="0" i="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0" i="0" baseline="0" dirty="0">
                          <a:effectLst/>
                          <a:latin typeface="+mn-lt"/>
                        </a:rPr>
                        <a:t>HNO</a:t>
                      </a:r>
                      <a:r>
                        <a:rPr lang="en-US" sz="2800" b="0" i="0" baseline="-250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2800" b="0" i="0" baseline="0" dirty="0" smtClean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baseline="0" dirty="0">
                          <a:effectLst/>
                          <a:latin typeface="+mn-lt"/>
                        </a:rPr>
                        <a:t>Many organic reactions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3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dirty="0">
                          <a:effectLst/>
                          <a:latin typeface="+mn-lt"/>
                        </a:rPr>
                        <a:t>Enzymes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Starch into sugars and s</a:t>
                      </a:r>
                      <a:r>
                        <a:rPr lang="en-US" sz="2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ugars to ethanol</a:t>
                      </a:r>
                      <a:endParaRPr lang="en-US" sz="2800" b="0" i="0" baseline="0" dirty="0">
                        <a:effectLst/>
                        <a:latin typeface="+mn-lt"/>
                      </a:endParaRP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6324" y="178670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Catalysts are widely used by industry and by nature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59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10139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Terminology: types of Catalysts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5FE1F86-1971-4AFA-9749-EEFC4BC7BF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279214"/>
              </p:ext>
            </p:extLst>
          </p:nvPr>
        </p:nvGraphicFramePr>
        <p:xfrm>
          <a:off x="241949" y="1789994"/>
          <a:ext cx="11576424" cy="4602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894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4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4106">
                  <a:extLst>
                    <a:ext uri="{9D8B030D-6E8A-4147-A177-3AD203B41FA5}">
                      <a16:colId xmlns:a16="http://schemas.microsoft.com/office/drawing/2014/main" val="2074202700"/>
                    </a:ext>
                  </a:extLst>
                </a:gridCol>
              </a:tblGrid>
              <a:tr h="30137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Homogeneous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Heterogeneous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Biocatalysis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Soluble metal complexes, usually mononuclear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Metals, usually supported, or metal oxides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Enzymes (polypeptides),</a:t>
                      </a:r>
                      <a:r>
                        <a:rPr lang="en-US" sz="2000" baseline="0" dirty="0"/>
                        <a:t> many with a metal based active site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Active site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Well-defined, discrete molecules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Poorly defined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Well defined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Temperature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Low (&lt;250</a:t>
                      </a:r>
                      <a:r>
                        <a:rPr lang="en-US" sz="2000" baseline="30000" dirty="0">
                          <a:solidFill>
                            <a:srgbClr val="00B050"/>
                          </a:solidFill>
                        </a:rPr>
                        <a:t>o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C)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 (250 – 500°C)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  <a:r>
                        <a:rPr lang="en-US" sz="2000" baseline="0" dirty="0"/>
                        <a:t>°C mostly Up to 100°C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Selectivity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High 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Product separation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Generally problematic on large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Facile 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From yeasts or</a:t>
                      </a:r>
                      <a:r>
                        <a:rPr lang="en-US" sz="2000" b="0" baseline="0" dirty="0">
                          <a:solidFill>
                            <a:srgbClr val="00B050"/>
                          </a:solidFill>
                        </a:rPr>
                        <a:t> bacteria. Amenable to large scale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Green?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Less Green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More Green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Separation,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 Recycle/Regeneration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Very green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5375C6D-29C0-4DBA-8594-5C4A76288068}"/>
              </a:ext>
            </a:extLst>
          </p:cNvPr>
          <p:cNvSpPr txBox="1"/>
          <p:nvPr/>
        </p:nvSpPr>
        <p:spPr>
          <a:xfrm>
            <a:off x="1982446" y="1361287"/>
            <a:ext cx="7999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An ideal green catalyst would have </a:t>
            </a:r>
            <a:r>
              <a:rPr lang="en-US" sz="2000">
                <a:solidFill>
                  <a:srgbClr val="00B050"/>
                </a:solidFill>
              </a:rPr>
              <a:t>a preferred </a:t>
            </a:r>
            <a:r>
              <a:rPr lang="en-US" sz="2000" dirty="0">
                <a:solidFill>
                  <a:srgbClr val="00B050"/>
                </a:solidFill>
              </a:rPr>
              <a:t>parameters </a:t>
            </a:r>
            <a:r>
              <a:rPr lang="en-US" sz="2000">
                <a:solidFill>
                  <a:srgbClr val="00B050"/>
                </a:solidFill>
              </a:rPr>
              <a:t>from each type.</a:t>
            </a:r>
            <a:endParaRPr lang="en-US" sz="2000" dirty="0">
              <a:solidFill>
                <a:srgbClr val="00B05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9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 txBox="1">
            <a:spLocks/>
          </p:cNvSpPr>
          <p:nvPr/>
        </p:nvSpPr>
        <p:spPr>
          <a:xfrm>
            <a:off x="167147" y="2599838"/>
            <a:ext cx="3651581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Homogeneous catalysis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8786805" y="2599838"/>
            <a:ext cx="2352169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Biocatalysis</a:t>
            </a:r>
            <a:endParaRPr lang="en-US" dirty="0"/>
          </a:p>
        </p:txBody>
      </p:sp>
      <p:pic>
        <p:nvPicPr>
          <p:cNvPr id="12" name="Picture 2" descr="http://bio1151.nicerweb.com/Locked/media/ch08/08_17CatalyticCyc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113" y="3371514"/>
            <a:ext cx="3448486" cy="29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355"/>
          <p:cNvGrpSpPr>
            <a:grpSpLocks/>
          </p:cNvGrpSpPr>
          <p:nvPr/>
        </p:nvGrpSpPr>
        <p:grpSpPr bwMode="auto">
          <a:xfrm>
            <a:off x="4448042" y="3454169"/>
            <a:ext cx="3167062" cy="2579688"/>
            <a:chOff x="1565" y="1026"/>
            <a:chExt cx="2460" cy="2092"/>
          </a:xfrm>
        </p:grpSpPr>
        <p:sp>
          <p:nvSpPr>
            <p:cNvPr id="15" name="Freeform 199"/>
            <p:cNvSpPr>
              <a:spLocks/>
            </p:cNvSpPr>
            <p:nvPr/>
          </p:nvSpPr>
          <p:spPr bwMode="auto">
            <a:xfrm>
              <a:off x="2483" y="1229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200"/>
            <p:cNvGrpSpPr>
              <a:grpSpLocks/>
            </p:cNvGrpSpPr>
            <p:nvPr/>
          </p:nvGrpSpPr>
          <p:grpSpPr bwMode="auto">
            <a:xfrm>
              <a:off x="2539" y="1138"/>
              <a:ext cx="432" cy="144"/>
              <a:chOff x="2784" y="2400"/>
              <a:chExt cx="672" cy="240"/>
            </a:xfrm>
          </p:grpSpPr>
          <p:sp>
            <p:nvSpPr>
              <p:cNvPr id="115" name="Freeform 201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202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AutoShape 203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18" name="AutoShape 204"/>
              <p:cNvCxnSpPr>
                <a:cxnSpLocks noChangeShapeType="1"/>
                <a:stCxn id="117" idx="1"/>
                <a:endCxn id="115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AutoShape 205"/>
              <p:cNvCxnSpPr>
                <a:cxnSpLocks noChangeShapeType="1"/>
                <a:stCxn id="117" idx="3"/>
                <a:endCxn id="115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AutoShape 206"/>
              <p:cNvCxnSpPr>
                <a:cxnSpLocks noChangeShapeType="1"/>
                <a:stCxn id="116" idx="2"/>
                <a:endCxn id="117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AutoShape 207"/>
              <p:cNvCxnSpPr>
                <a:cxnSpLocks noChangeShapeType="1"/>
                <a:stCxn id="117" idx="2"/>
                <a:endCxn id="116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AutoShape 208"/>
              <p:cNvCxnSpPr>
                <a:cxnSpLocks noChangeShapeType="1"/>
                <a:stCxn id="117" idx="0"/>
                <a:endCxn id="115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AutoShape 209"/>
              <p:cNvCxnSpPr>
                <a:cxnSpLocks noChangeShapeType="1"/>
                <a:stCxn id="117" idx="0"/>
                <a:endCxn id="115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4" name="Line 210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211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238"/>
            <p:cNvSpPr>
              <a:spLocks/>
            </p:cNvSpPr>
            <p:nvPr/>
          </p:nvSpPr>
          <p:spPr bwMode="auto">
            <a:xfrm>
              <a:off x="3289" y="172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239"/>
            <p:cNvGrpSpPr>
              <a:grpSpLocks/>
            </p:cNvGrpSpPr>
            <p:nvPr/>
          </p:nvGrpSpPr>
          <p:grpSpPr bwMode="auto">
            <a:xfrm>
              <a:off x="3345" y="1637"/>
              <a:ext cx="432" cy="144"/>
              <a:chOff x="2784" y="2400"/>
              <a:chExt cx="672" cy="240"/>
            </a:xfrm>
          </p:grpSpPr>
          <p:sp>
            <p:nvSpPr>
              <p:cNvPr id="104" name="Freeform 240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241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AutoShape 242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07" name="AutoShape 243"/>
              <p:cNvCxnSpPr>
                <a:cxnSpLocks noChangeShapeType="1"/>
                <a:stCxn id="106" idx="1"/>
                <a:endCxn id="104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AutoShape 244"/>
              <p:cNvCxnSpPr>
                <a:cxnSpLocks noChangeShapeType="1"/>
                <a:stCxn id="106" idx="3"/>
                <a:endCxn id="104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AutoShape 245"/>
              <p:cNvCxnSpPr>
                <a:cxnSpLocks noChangeShapeType="1"/>
                <a:stCxn id="105" idx="2"/>
                <a:endCxn id="106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AutoShape 246"/>
              <p:cNvCxnSpPr>
                <a:cxnSpLocks noChangeShapeType="1"/>
                <a:stCxn id="106" idx="2"/>
                <a:endCxn id="105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AutoShape 247"/>
              <p:cNvCxnSpPr>
                <a:cxnSpLocks noChangeShapeType="1"/>
                <a:stCxn id="106" idx="0"/>
                <a:endCxn id="104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AutoShape 248"/>
              <p:cNvCxnSpPr>
                <a:cxnSpLocks noChangeShapeType="1"/>
                <a:stCxn id="106" idx="0"/>
                <a:endCxn id="104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3" name="Line 249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250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Freeform 251"/>
            <p:cNvSpPr>
              <a:spLocks/>
            </p:cNvSpPr>
            <p:nvPr/>
          </p:nvSpPr>
          <p:spPr bwMode="auto">
            <a:xfrm>
              <a:off x="3470" y="240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252"/>
            <p:cNvGrpSpPr>
              <a:grpSpLocks/>
            </p:cNvGrpSpPr>
            <p:nvPr/>
          </p:nvGrpSpPr>
          <p:grpSpPr bwMode="auto">
            <a:xfrm>
              <a:off x="3526" y="2317"/>
              <a:ext cx="432" cy="144"/>
              <a:chOff x="2784" y="2400"/>
              <a:chExt cx="672" cy="240"/>
            </a:xfrm>
          </p:grpSpPr>
          <p:sp>
            <p:nvSpPr>
              <p:cNvPr id="93" name="Freeform 253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254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AutoShape 255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6" name="AutoShape 256"/>
              <p:cNvCxnSpPr>
                <a:cxnSpLocks noChangeShapeType="1"/>
                <a:stCxn id="95" idx="1"/>
                <a:endCxn id="93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AutoShape 257"/>
              <p:cNvCxnSpPr>
                <a:cxnSpLocks noChangeShapeType="1"/>
                <a:stCxn id="95" idx="3"/>
                <a:endCxn id="93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AutoShape 258"/>
              <p:cNvCxnSpPr>
                <a:cxnSpLocks noChangeShapeType="1"/>
                <a:stCxn id="94" idx="2"/>
                <a:endCxn id="95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AutoShape 259"/>
              <p:cNvCxnSpPr>
                <a:cxnSpLocks noChangeShapeType="1"/>
                <a:stCxn id="95" idx="2"/>
                <a:endCxn id="94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AutoShape 260"/>
              <p:cNvCxnSpPr>
                <a:cxnSpLocks noChangeShapeType="1"/>
                <a:stCxn id="95" idx="0"/>
                <a:endCxn id="93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AutoShape 261"/>
              <p:cNvCxnSpPr>
                <a:cxnSpLocks noChangeShapeType="1"/>
                <a:stCxn id="95" idx="0"/>
                <a:endCxn id="93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2" name="Line 262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263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Freeform 264"/>
            <p:cNvSpPr>
              <a:spLocks/>
            </p:cNvSpPr>
            <p:nvPr/>
          </p:nvSpPr>
          <p:spPr bwMode="auto">
            <a:xfrm>
              <a:off x="3046" y="296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265"/>
            <p:cNvGrpSpPr>
              <a:grpSpLocks/>
            </p:cNvGrpSpPr>
            <p:nvPr/>
          </p:nvGrpSpPr>
          <p:grpSpPr bwMode="auto">
            <a:xfrm>
              <a:off x="3102" y="2877"/>
              <a:ext cx="432" cy="144"/>
              <a:chOff x="2784" y="2400"/>
              <a:chExt cx="672" cy="240"/>
            </a:xfrm>
          </p:grpSpPr>
          <p:sp>
            <p:nvSpPr>
              <p:cNvPr id="82" name="Freeform 266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267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AutoShape 268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85" name="AutoShape 269"/>
              <p:cNvCxnSpPr>
                <a:cxnSpLocks noChangeShapeType="1"/>
                <a:stCxn id="84" idx="1"/>
                <a:endCxn id="82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AutoShape 270"/>
              <p:cNvCxnSpPr>
                <a:cxnSpLocks noChangeShapeType="1"/>
                <a:stCxn id="84" idx="3"/>
                <a:endCxn id="82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AutoShape 271"/>
              <p:cNvCxnSpPr>
                <a:cxnSpLocks noChangeShapeType="1"/>
                <a:stCxn id="83" idx="2"/>
                <a:endCxn id="84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AutoShape 272"/>
              <p:cNvCxnSpPr>
                <a:cxnSpLocks noChangeShapeType="1"/>
                <a:stCxn id="84" idx="2"/>
                <a:endCxn id="83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AutoShape 273"/>
              <p:cNvCxnSpPr>
                <a:cxnSpLocks noChangeShapeType="1"/>
                <a:stCxn id="84" idx="0"/>
                <a:endCxn id="82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AutoShape 274"/>
              <p:cNvCxnSpPr>
                <a:cxnSpLocks noChangeShapeType="1"/>
                <a:stCxn id="84" idx="0"/>
                <a:endCxn id="82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1" name="Line 275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276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Freeform 277"/>
            <p:cNvSpPr>
              <a:spLocks/>
            </p:cNvSpPr>
            <p:nvPr/>
          </p:nvSpPr>
          <p:spPr bwMode="auto">
            <a:xfrm>
              <a:off x="2120" y="299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78"/>
            <p:cNvGrpSpPr>
              <a:grpSpLocks/>
            </p:cNvGrpSpPr>
            <p:nvPr/>
          </p:nvGrpSpPr>
          <p:grpSpPr bwMode="auto">
            <a:xfrm>
              <a:off x="2176" y="2907"/>
              <a:ext cx="432" cy="144"/>
              <a:chOff x="2784" y="2400"/>
              <a:chExt cx="672" cy="240"/>
            </a:xfrm>
          </p:grpSpPr>
          <p:sp>
            <p:nvSpPr>
              <p:cNvPr id="71" name="Freeform 279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280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AutoShape 281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" name="AutoShape 282"/>
              <p:cNvCxnSpPr>
                <a:cxnSpLocks noChangeShapeType="1"/>
                <a:stCxn id="73" idx="1"/>
                <a:endCxn id="71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AutoShape 283"/>
              <p:cNvCxnSpPr>
                <a:cxnSpLocks noChangeShapeType="1"/>
                <a:stCxn id="73" idx="3"/>
                <a:endCxn id="71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AutoShape 284"/>
              <p:cNvCxnSpPr>
                <a:cxnSpLocks noChangeShapeType="1"/>
                <a:stCxn id="72" idx="2"/>
                <a:endCxn id="73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AutoShape 285"/>
              <p:cNvCxnSpPr>
                <a:cxnSpLocks noChangeShapeType="1"/>
                <a:stCxn id="73" idx="2"/>
                <a:endCxn id="72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AutoShape 286"/>
              <p:cNvCxnSpPr>
                <a:cxnSpLocks noChangeShapeType="1"/>
                <a:stCxn id="73" idx="0"/>
                <a:endCxn id="71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AutoShape 287"/>
              <p:cNvCxnSpPr>
                <a:cxnSpLocks noChangeShapeType="1"/>
                <a:stCxn id="73" idx="0"/>
                <a:endCxn id="71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0" name="Line 288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289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Freeform 290"/>
            <p:cNvSpPr>
              <a:spLocks/>
            </p:cNvSpPr>
            <p:nvPr/>
          </p:nvSpPr>
          <p:spPr bwMode="auto">
            <a:xfrm>
              <a:off x="1712" y="181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91"/>
            <p:cNvGrpSpPr>
              <a:grpSpLocks/>
            </p:cNvGrpSpPr>
            <p:nvPr/>
          </p:nvGrpSpPr>
          <p:grpSpPr bwMode="auto">
            <a:xfrm>
              <a:off x="1768" y="1727"/>
              <a:ext cx="432" cy="144"/>
              <a:chOff x="2784" y="2400"/>
              <a:chExt cx="672" cy="240"/>
            </a:xfrm>
          </p:grpSpPr>
          <p:sp>
            <p:nvSpPr>
              <p:cNvPr id="60" name="Freeform 292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293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AutoShape 294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3" name="AutoShape 295"/>
              <p:cNvCxnSpPr>
                <a:cxnSpLocks noChangeShapeType="1"/>
                <a:stCxn id="62" idx="1"/>
                <a:endCxn id="60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AutoShape 296"/>
              <p:cNvCxnSpPr>
                <a:cxnSpLocks noChangeShapeType="1"/>
                <a:stCxn id="62" idx="3"/>
                <a:endCxn id="60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AutoShape 297"/>
              <p:cNvCxnSpPr>
                <a:cxnSpLocks noChangeShapeType="1"/>
                <a:stCxn id="61" idx="2"/>
                <a:endCxn id="62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AutoShape 298"/>
              <p:cNvCxnSpPr>
                <a:cxnSpLocks noChangeShapeType="1"/>
                <a:stCxn id="62" idx="2"/>
                <a:endCxn id="61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AutoShape 299"/>
              <p:cNvCxnSpPr>
                <a:cxnSpLocks noChangeShapeType="1"/>
                <a:stCxn id="62" idx="0"/>
                <a:endCxn id="60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AutoShape 300"/>
              <p:cNvCxnSpPr>
                <a:cxnSpLocks noChangeShapeType="1"/>
                <a:stCxn id="62" idx="0"/>
                <a:endCxn id="60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9" name="Line 301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302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Freeform 303"/>
            <p:cNvSpPr>
              <a:spLocks/>
            </p:cNvSpPr>
            <p:nvPr/>
          </p:nvSpPr>
          <p:spPr bwMode="auto">
            <a:xfrm>
              <a:off x="1565" y="2544"/>
              <a:ext cx="555" cy="107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304"/>
            <p:cNvGrpSpPr>
              <a:grpSpLocks/>
            </p:cNvGrpSpPr>
            <p:nvPr/>
          </p:nvGrpSpPr>
          <p:grpSpPr bwMode="auto">
            <a:xfrm>
              <a:off x="1598" y="2445"/>
              <a:ext cx="432" cy="144"/>
              <a:chOff x="2784" y="2400"/>
              <a:chExt cx="672" cy="240"/>
            </a:xfrm>
          </p:grpSpPr>
          <p:sp>
            <p:nvSpPr>
              <p:cNvPr id="49" name="Freeform 305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06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AutoShape 307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52" name="AutoShape 308"/>
              <p:cNvCxnSpPr>
                <a:cxnSpLocks noChangeShapeType="1"/>
                <a:stCxn id="51" idx="1"/>
                <a:endCxn id="49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309"/>
              <p:cNvCxnSpPr>
                <a:cxnSpLocks noChangeShapeType="1"/>
                <a:stCxn id="51" idx="3"/>
                <a:endCxn id="49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310"/>
              <p:cNvCxnSpPr>
                <a:cxnSpLocks noChangeShapeType="1"/>
                <a:stCxn id="50" idx="2"/>
                <a:endCxn id="51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311"/>
              <p:cNvCxnSpPr>
                <a:cxnSpLocks noChangeShapeType="1"/>
                <a:stCxn id="51" idx="2"/>
                <a:endCxn id="50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312"/>
              <p:cNvCxnSpPr>
                <a:cxnSpLocks noChangeShapeType="1"/>
                <a:stCxn id="51" idx="0"/>
                <a:endCxn id="49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313"/>
              <p:cNvCxnSpPr>
                <a:cxnSpLocks noChangeShapeType="1"/>
                <a:stCxn id="51" idx="0"/>
                <a:endCxn id="49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8" name="Line 314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315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29" name="Object 319"/>
            <p:cNvGraphicFramePr>
              <a:graphicFrameLocks noChangeAspect="1"/>
            </p:cNvGraphicFramePr>
            <p:nvPr/>
          </p:nvGraphicFramePr>
          <p:xfrm>
            <a:off x="3300" y="1359"/>
            <a:ext cx="471" cy="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7" name="CS ChemDraw Drawing" r:id="rId5" imgW="748560" imgH="454918" progId="ChemDraw.Document.6.0">
                    <p:embed/>
                  </p:oleObj>
                </mc:Choice>
                <mc:Fallback>
                  <p:oleObj name="CS ChemDraw Drawing" r:id="rId5" imgW="748560" imgH="454918" progId="ChemDraw.Document.6.0">
                    <p:embed/>
                    <p:pic>
                      <p:nvPicPr>
                        <p:cNvPr id="30" name="Object 3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0" y="1359"/>
                          <a:ext cx="471" cy="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20"/>
            <p:cNvGraphicFramePr>
              <a:graphicFrameLocks noChangeAspect="1"/>
            </p:cNvGraphicFramePr>
            <p:nvPr/>
          </p:nvGraphicFramePr>
          <p:xfrm>
            <a:off x="3436" y="2048"/>
            <a:ext cx="508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8" name="CS ChemDraw Drawing" r:id="rId7" imgW="806376" imgH="462525" progId="ChemDraw.Document.6.0">
                    <p:embed/>
                  </p:oleObj>
                </mc:Choice>
                <mc:Fallback>
                  <p:oleObj name="CS ChemDraw Drawing" r:id="rId7" imgW="806376" imgH="462525" progId="ChemDraw.Document.6.0">
                    <p:embed/>
                    <p:pic>
                      <p:nvPicPr>
                        <p:cNvPr id="31" name="Object 3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6" y="2048"/>
                          <a:ext cx="508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22"/>
            <p:cNvGraphicFramePr>
              <a:graphicFrameLocks noChangeAspect="1"/>
            </p:cNvGraphicFramePr>
            <p:nvPr/>
          </p:nvGraphicFramePr>
          <p:xfrm>
            <a:off x="3188" y="2627"/>
            <a:ext cx="640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9" name="CS ChemDraw Drawing" r:id="rId9" imgW="1016338" imgH="459482" progId="ChemDraw.Document.6.0">
                    <p:embed/>
                  </p:oleObj>
                </mc:Choice>
                <mc:Fallback>
                  <p:oleObj name="CS ChemDraw Drawing" r:id="rId9" imgW="1016338" imgH="459482" progId="ChemDraw.Document.6.0">
                    <p:embed/>
                    <p:pic>
                      <p:nvPicPr>
                        <p:cNvPr id="32" name="Object 3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8" y="2627"/>
                          <a:ext cx="640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23"/>
            <p:cNvGraphicFramePr>
              <a:graphicFrameLocks noChangeAspect="1"/>
            </p:cNvGraphicFramePr>
            <p:nvPr/>
          </p:nvGraphicFramePr>
          <p:xfrm>
            <a:off x="1998" y="2645"/>
            <a:ext cx="508" cy="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0" name="CS ChemDraw Drawing" r:id="rId11" imgW="806376" imgH="467090" progId="ChemDraw.Document.6.0">
                    <p:embed/>
                  </p:oleObj>
                </mc:Choice>
                <mc:Fallback>
                  <p:oleObj name="CS ChemDraw Drawing" r:id="rId11" imgW="806376" imgH="467090" progId="ChemDraw.Document.6.0">
                    <p:embed/>
                    <p:pic>
                      <p:nvPicPr>
                        <p:cNvPr id="33" name="Object 3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8" y="2645"/>
                          <a:ext cx="508" cy="2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4"/>
            <p:cNvGraphicFramePr>
              <a:graphicFrameLocks noChangeAspect="1"/>
            </p:cNvGraphicFramePr>
            <p:nvPr/>
          </p:nvGraphicFramePr>
          <p:xfrm>
            <a:off x="2521" y="2781"/>
            <a:ext cx="90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1" name="CS ChemDraw Drawing" r:id="rId13" imgW="143821" imgH="283101" progId="ChemDraw.Document.6.0">
                    <p:embed/>
                  </p:oleObj>
                </mc:Choice>
                <mc:Fallback>
                  <p:oleObj name="CS ChemDraw Drawing" r:id="rId13" imgW="143821" imgH="283101" progId="ChemDraw.Document.6.0">
                    <p:embed/>
                    <p:pic>
                      <p:nvPicPr>
                        <p:cNvPr id="34" name="Object 3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1" y="2781"/>
                          <a:ext cx="90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25"/>
            <p:cNvGraphicFramePr>
              <a:graphicFrameLocks noChangeAspect="1"/>
            </p:cNvGraphicFramePr>
            <p:nvPr/>
          </p:nvGraphicFramePr>
          <p:xfrm>
            <a:off x="1658" y="2177"/>
            <a:ext cx="508" cy="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2" name="CS ChemDraw Drawing" r:id="rId15" imgW="806376" imgH="511212" progId="ChemDraw.Document.6.0">
                    <p:embed/>
                  </p:oleObj>
                </mc:Choice>
                <mc:Fallback>
                  <p:oleObj name="CS ChemDraw Drawing" r:id="rId15" imgW="806376" imgH="511212" progId="ChemDraw.Document.6.0">
                    <p:embed/>
                    <p:pic>
                      <p:nvPicPr>
                        <p:cNvPr id="35" name="Object 3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8" y="2177"/>
                          <a:ext cx="508" cy="3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26"/>
            <p:cNvGraphicFramePr>
              <a:graphicFrameLocks noChangeAspect="1"/>
            </p:cNvGraphicFramePr>
            <p:nvPr/>
          </p:nvGraphicFramePr>
          <p:xfrm>
            <a:off x="1703" y="1450"/>
            <a:ext cx="508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3" name="CS ChemDraw Drawing" r:id="rId17" imgW="806376" imgH="565985" progId="ChemDraw.Document.6.0">
                    <p:embed/>
                  </p:oleObj>
                </mc:Choice>
                <mc:Fallback>
                  <p:oleObj name="CS ChemDraw Drawing" r:id="rId17" imgW="806376" imgH="565985" progId="ChemDraw.Document.6.0">
                    <p:embed/>
                    <p:pic>
                      <p:nvPicPr>
                        <p:cNvPr id="36" name="Object 3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3" y="1450"/>
                          <a:ext cx="508" cy="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Freeform 330"/>
            <p:cNvSpPr>
              <a:spLocks/>
            </p:cNvSpPr>
            <p:nvPr/>
          </p:nvSpPr>
          <p:spPr bwMode="auto">
            <a:xfrm>
              <a:off x="3073" y="1315"/>
              <a:ext cx="363" cy="227"/>
            </a:xfrm>
            <a:custGeom>
              <a:avLst/>
              <a:gdLst>
                <a:gd name="T0" fmla="*/ 0 w 363"/>
                <a:gd name="T1" fmla="*/ 0 h 227"/>
                <a:gd name="T2" fmla="*/ 181 w 363"/>
                <a:gd name="T3" fmla="*/ 91 h 227"/>
                <a:gd name="T4" fmla="*/ 363 w 363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3" h="227">
                  <a:moveTo>
                    <a:pt x="0" y="0"/>
                  </a:moveTo>
                  <a:cubicBezTo>
                    <a:pt x="60" y="26"/>
                    <a:pt x="121" y="53"/>
                    <a:pt x="181" y="91"/>
                  </a:cubicBezTo>
                  <a:cubicBezTo>
                    <a:pt x="241" y="129"/>
                    <a:pt x="302" y="178"/>
                    <a:pt x="363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31"/>
            <p:cNvSpPr>
              <a:spLocks/>
            </p:cNvSpPr>
            <p:nvPr/>
          </p:nvSpPr>
          <p:spPr bwMode="auto">
            <a:xfrm>
              <a:off x="3663" y="1909"/>
              <a:ext cx="52" cy="227"/>
            </a:xfrm>
            <a:custGeom>
              <a:avLst/>
              <a:gdLst>
                <a:gd name="T0" fmla="*/ 0 w 52"/>
                <a:gd name="T1" fmla="*/ 0 h 227"/>
                <a:gd name="T2" fmla="*/ 45 w 52"/>
                <a:gd name="T3" fmla="*/ 136 h 227"/>
                <a:gd name="T4" fmla="*/ 45 w 52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227">
                  <a:moveTo>
                    <a:pt x="0" y="0"/>
                  </a:moveTo>
                  <a:cubicBezTo>
                    <a:pt x="19" y="49"/>
                    <a:pt x="38" y="98"/>
                    <a:pt x="45" y="136"/>
                  </a:cubicBezTo>
                  <a:cubicBezTo>
                    <a:pt x="52" y="174"/>
                    <a:pt x="48" y="200"/>
                    <a:pt x="45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33"/>
            <p:cNvSpPr>
              <a:spLocks/>
            </p:cNvSpPr>
            <p:nvPr/>
          </p:nvSpPr>
          <p:spPr bwMode="auto">
            <a:xfrm>
              <a:off x="3481" y="2544"/>
              <a:ext cx="136" cy="227"/>
            </a:xfrm>
            <a:custGeom>
              <a:avLst/>
              <a:gdLst>
                <a:gd name="T0" fmla="*/ 136 w 136"/>
                <a:gd name="T1" fmla="*/ 0 h 227"/>
                <a:gd name="T2" fmla="*/ 91 w 136"/>
                <a:gd name="T3" fmla="*/ 91 h 227"/>
                <a:gd name="T4" fmla="*/ 0 w 136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27">
                  <a:moveTo>
                    <a:pt x="136" y="0"/>
                  </a:moveTo>
                  <a:cubicBezTo>
                    <a:pt x="125" y="26"/>
                    <a:pt x="114" y="53"/>
                    <a:pt x="91" y="91"/>
                  </a:cubicBezTo>
                  <a:cubicBezTo>
                    <a:pt x="68" y="129"/>
                    <a:pt x="34" y="178"/>
                    <a:pt x="0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34"/>
            <p:cNvSpPr>
              <a:spLocks/>
            </p:cNvSpPr>
            <p:nvPr/>
          </p:nvSpPr>
          <p:spPr bwMode="auto">
            <a:xfrm>
              <a:off x="3533" y="2667"/>
              <a:ext cx="181" cy="52"/>
            </a:xfrm>
            <a:custGeom>
              <a:avLst/>
              <a:gdLst>
                <a:gd name="T0" fmla="*/ 181 w 181"/>
                <a:gd name="T1" fmla="*/ 7 h 52"/>
                <a:gd name="T2" fmla="*/ 90 w 181"/>
                <a:gd name="T3" fmla="*/ 7 h 52"/>
                <a:gd name="T4" fmla="*/ 0 w 181"/>
                <a:gd name="T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52">
                  <a:moveTo>
                    <a:pt x="181" y="7"/>
                  </a:moveTo>
                  <a:cubicBezTo>
                    <a:pt x="150" y="3"/>
                    <a:pt x="120" y="0"/>
                    <a:pt x="90" y="7"/>
                  </a:cubicBezTo>
                  <a:cubicBezTo>
                    <a:pt x="60" y="14"/>
                    <a:pt x="30" y="33"/>
                    <a:pt x="0" y="5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35"/>
            <p:cNvSpPr>
              <a:spLocks/>
            </p:cNvSpPr>
            <p:nvPr/>
          </p:nvSpPr>
          <p:spPr bwMode="auto">
            <a:xfrm rot="299866">
              <a:off x="2710" y="3043"/>
              <a:ext cx="318" cy="52"/>
            </a:xfrm>
            <a:custGeom>
              <a:avLst/>
              <a:gdLst>
                <a:gd name="T0" fmla="*/ 318 w 318"/>
                <a:gd name="T1" fmla="*/ 0 h 52"/>
                <a:gd name="T2" fmla="*/ 136 w 318"/>
                <a:gd name="T3" fmla="*/ 45 h 52"/>
                <a:gd name="T4" fmla="*/ 0 w 318"/>
                <a:gd name="T5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" h="52">
                  <a:moveTo>
                    <a:pt x="318" y="0"/>
                  </a:moveTo>
                  <a:cubicBezTo>
                    <a:pt x="253" y="19"/>
                    <a:pt x="189" y="38"/>
                    <a:pt x="136" y="45"/>
                  </a:cubicBezTo>
                  <a:cubicBezTo>
                    <a:pt x="83" y="52"/>
                    <a:pt x="41" y="48"/>
                    <a:pt x="0" y="45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36"/>
            <p:cNvSpPr>
              <a:spLocks/>
            </p:cNvSpPr>
            <p:nvPr/>
          </p:nvSpPr>
          <p:spPr bwMode="auto">
            <a:xfrm rot="-397022">
              <a:off x="2008" y="2668"/>
              <a:ext cx="91" cy="136"/>
            </a:xfrm>
            <a:custGeom>
              <a:avLst/>
              <a:gdLst>
                <a:gd name="T0" fmla="*/ 91 w 91"/>
                <a:gd name="T1" fmla="*/ 136 h 136"/>
                <a:gd name="T2" fmla="*/ 46 w 91"/>
                <a:gd name="T3" fmla="*/ 91 h 136"/>
                <a:gd name="T4" fmla="*/ 0 w 91"/>
                <a:gd name="T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136">
                  <a:moveTo>
                    <a:pt x="91" y="136"/>
                  </a:moveTo>
                  <a:cubicBezTo>
                    <a:pt x="76" y="125"/>
                    <a:pt x="61" y="114"/>
                    <a:pt x="46" y="91"/>
                  </a:cubicBezTo>
                  <a:cubicBezTo>
                    <a:pt x="31" y="68"/>
                    <a:pt x="15" y="34"/>
                    <a:pt x="0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43"/>
            <p:cNvSpPr>
              <a:spLocks/>
            </p:cNvSpPr>
            <p:nvPr/>
          </p:nvSpPr>
          <p:spPr bwMode="auto">
            <a:xfrm rot="-1043163" flipH="1" flipV="1">
              <a:off x="1818" y="1979"/>
              <a:ext cx="91" cy="181"/>
            </a:xfrm>
            <a:custGeom>
              <a:avLst/>
              <a:gdLst>
                <a:gd name="T0" fmla="*/ 136 w 136"/>
                <a:gd name="T1" fmla="*/ 0 h 227"/>
                <a:gd name="T2" fmla="*/ 91 w 136"/>
                <a:gd name="T3" fmla="*/ 91 h 227"/>
                <a:gd name="T4" fmla="*/ 0 w 136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27">
                  <a:moveTo>
                    <a:pt x="136" y="0"/>
                  </a:moveTo>
                  <a:cubicBezTo>
                    <a:pt x="125" y="26"/>
                    <a:pt x="114" y="53"/>
                    <a:pt x="91" y="91"/>
                  </a:cubicBezTo>
                  <a:cubicBezTo>
                    <a:pt x="68" y="129"/>
                    <a:pt x="34" y="178"/>
                    <a:pt x="0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45"/>
            <p:cNvSpPr>
              <a:spLocks/>
            </p:cNvSpPr>
            <p:nvPr/>
          </p:nvSpPr>
          <p:spPr bwMode="auto">
            <a:xfrm rot="17146758">
              <a:off x="2151" y="1346"/>
              <a:ext cx="227" cy="181"/>
            </a:xfrm>
            <a:custGeom>
              <a:avLst/>
              <a:gdLst>
                <a:gd name="T0" fmla="*/ 0 w 363"/>
                <a:gd name="T1" fmla="*/ 0 h 227"/>
                <a:gd name="T2" fmla="*/ 181 w 363"/>
                <a:gd name="T3" fmla="*/ 91 h 227"/>
                <a:gd name="T4" fmla="*/ 363 w 363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3" h="227">
                  <a:moveTo>
                    <a:pt x="0" y="0"/>
                  </a:moveTo>
                  <a:cubicBezTo>
                    <a:pt x="60" y="26"/>
                    <a:pt x="121" y="53"/>
                    <a:pt x="181" y="91"/>
                  </a:cubicBezTo>
                  <a:cubicBezTo>
                    <a:pt x="241" y="129"/>
                    <a:pt x="302" y="178"/>
                    <a:pt x="363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46"/>
            <p:cNvSpPr>
              <a:spLocks/>
            </p:cNvSpPr>
            <p:nvPr/>
          </p:nvSpPr>
          <p:spPr bwMode="auto">
            <a:xfrm>
              <a:off x="2199" y="1290"/>
              <a:ext cx="98" cy="181"/>
            </a:xfrm>
            <a:custGeom>
              <a:avLst/>
              <a:gdLst>
                <a:gd name="T0" fmla="*/ 0 w 98"/>
                <a:gd name="T1" fmla="*/ 227 h 227"/>
                <a:gd name="T2" fmla="*/ 91 w 98"/>
                <a:gd name="T3" fmla="*/ 91 h 227"/>
                <a:gd name="T4" fmla="*/ 45 w 98"/>
                <a:gd name="T5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227">
                  <a:moveTo>
                    <a:pt x="0" y="227"/>
                  </a:moveTo>
                  <a:cubicBezTo>
                    <a:pt x="42" y="178"/>
                    <a:pt x="84" y="129"/>
                    <a:pt x="91" y="91"/>
                  </a:cubicBezTo>
                  <a:cubicBezTo>
                    <a:pt x="98" y="53"/>
                    <a:pt x="71" y="26"/>
                    <a:pt x="45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47"/>
            <p:cNvSpPr>
              <a:spLocks/>
            </p:cNvSpPr>
            <p:nvPr/>
          </p:nvSpPr>
          <p:spPr bwMode="auto">
            <a:xfrm>
              <a:off x="3254" y="1250"/>
              <a:ext cx="105" cy="227"/>
            </a:xfrm>
            <a:custGeom>
              <a:avLst/>
              <a:gdLst>
                <a:gd name="T0" fmla="*/ 15 w 105"/>
                <a:gd name="T1" fmla="*/ 0 h 227"/>
                <a:gd name="T2" fmla="*/ 15 w 105"/>
                <a:gd name="T3" fmla="*/ 91 h 227"/>
                <a:gd name="T4" fmla="*/ 105 w 105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227">
                  <a:moveTo>
                    <a:pt x="15" y="0"/>
                  </a:moveTo>
                  <a:cubicBezTo>
                    <a:pt x="7" y="26"/>
                    <a:pt x="0" y="53"/>
                    <a:pt x="15" y="91"/>
                  </a:cubicBezTo>
                  <a:cubicBezTo>
                    <a:pt x="30" y="129"/>
                    <a:pt x="67" y="178"/>
                    <a:pt x="105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6" name="Object 348"/>
            <p:cNvGraphicFramePr>
              <a:graphicFrameLocks noChangeAspect="1"/>
            </p:cNvGraphicFramePr>
            <p:nvPr/>
          </p:nvGraphicFramePr>
          <p:xfrm>
            <a:off x="1828" y="1179"/>
            <a:ext cx="1923" cy="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4" name="CS ChemDraw Drawing" r:id="rId19" imgW="3054096" imgH="192024" progId="ChemDraw.Document.6.0">
                    <p:embed/>
                  </p:oleObj>
                </mc:Choice>
                <mc:Fallback>
                  <p:oleObj name="CS ChemDraw Drawing" r:id="rId19" imgW="3054096" imgH="192024" progId="ChemDraw.Document.6.0">
                    <p:embed/>
                    <p:pic>
                      <p:nvPicPr>
                        <p:cNvPr id="47" name="Object 3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8" y="1179"/>
                          <a:ext cx="1923" cy="1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 Box 349"/>
            <p:cNvSpPr txBox="1">
              <a:spLocks noChangeArrowheads="1"/>
            </p:cNvSpPr>
            <p:nvPr/>
          </p:nvSpPr>
          <p:spPr bwMode="auto">
            <a:xfrm>
              <a:off x="2523" y="1026"/>
              <a:ext cx="62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700">
                  <a:latin typeface="Arial" charset="0"/>
                </a:rPr>
                <a:t>metal crystallite</a:t>
              </a:r>
            </a:p>
          </p:txBody>
        </p:sp>
        <p:sp>
          <p:nvSpPr>
            <p:cNvPr id="48" name="Text Box 350"/>
            <p:cNvSpPr txBox="1">
              <a:spLocks noChangeArrowheads="1"/>
            </p:cNvSpPr>
            <p:nvPr/>
          </p:nvSpPr>
          <p:spPr bwMode="auto">
            <a:xfrm>
              <a:off x="2541" y="1322"/>
              <a:ext cx="562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700">
                  <a:latin typeface="Arial" charset="0"/>
                </a:rPr>
                <a:t>oxide support</a:t>
              </a:r>
            </a:p>
          </p:txBody>
        </p:sp>
      </p:grpSp>
      <p:grpSp>
        <p:nvGrpSpPr>
          <p:cNvPr id="126" name="Group 520"/>
          <p:cNvGrpSpPr>
            <a:grpSpLocks/>
          </p:cNvGrpSpPr>
          <p:nvPr/>
        </p:nvGrpSpPr>
        <p:grpSpPr bwMode="auto">
          <a:xfrm>
            <a:off x="176794" y="3502807"/>
            <a:ext cx="3383108" cy="2520951"/>
            <a:chOff x="1297" y="1085"/>
            <a:chExt cx="2690" cy="1710"/>
          </a:xfrm>
        </p:grpSpPr>
        <p:sp>
          <p:nvSpPr>
            <p:cNvPr id="127" name="Rectangle 514"/>
            <p:cNvSpPr>
              <a:spLocks noChangeAspect="1" noChangeArrowheads="1"/>
            </p:cNvSpPr>
            <p:nvPr/>
          </p:nvSpPr>
          <p:spPr bwMode="auto">
            <a:xfrm>
              <a:off x="3480" y="1270"/>
              <a:ext cx="502" cy="121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492"/>
            <p:cNvSpPr>
              <a:spLocks noChangeAspect="1"/>
            </p:cNvSpPr>
            <p:nvPr/>
          </p:nvSpPr>
          <p:spPr bwMode="auto">
            <a:xfrm>
              <a:off x="2554" y="1251"/>
              <a:ext cx="284" cy="162"/>
            </a:xfrm>
            <a:custGeom>
              <a:avLst/>
              <a:gdLst>
                <a:gd name="T0" fmla="*/ 0 w 317"/>
                <a:gd name="T1" fmla="*/ 0 h 181"/>
                <a:gd name="T2" fmla="*/ 226 w 317"/>
                <a:gd name="T3" fmla="*/ 91 h 181"/>
                <a:gd name="T4" fmla="*/ 317 w 317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" h="181">
                  <a:moveTo>
                    <a:pt x="0" y="0"/>
                  </a:moveTo>
                  <a:cubicBezTo>
                    <a:pt x="86" y="30"/>
                    <a:pt x="173" y="61"/>
                    <a:pt x="226" y="91"/>
                  </a:cubicBezTo>
                  <a:cubicBezTo>
                    <a:pt x="279" y="121"/>
                    <a:pt x="298" y="151"/>
                    <a:pt x="317" y="18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493"/>
            <p:cNvSpPr>
              <a:spLocks noChangeAspect="1"/>
            </p:cNvSpPr>
            <p:nvPr/>
          </p:nvSpPr>
          <p:spPr bwMode="auto">
            <a:xfrm>
              <a:off x="3002" y="1616"/>
              <a:ext cx="87" cy="529"/>
            </a:xfrm>
            <a:custGeom>
              <a:avLst/>
              <a:gdLst>
                <a:gd name="T0" fmla="*/ 0 w 97"/>
                <a:gd name="T1" fmla="*/ 0 h 590"/>
                <a:gd name="T2" fmla="*/ 90 w 97"/>
                <a:gd name="T3" fmla="*/ 272 h 590"/>
                <a:gd name="T4" fmla="*/ 45 w 97"/>
                <a:gd name="T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590">
                  <a:moveTo>
                    <a:pt x="0" y="0"/>
                  </a:moveTo>
                  <a:cubicBezTo>
                    <a:pt x="41" y="87"/>
                    <a:pt x="83" y="174"/>
                    <a:pt x="90" y="272"/>
                  </a:cubicBezTo>
                  <a:cubicBezTo>
                    <a:pt x="97" y="370"/>
                    <a:pt x="71" y="480"/>
                    <a:pt x="45" y="59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94"/>
            <p:cNvSpPr>
              <a:spLocks noChangeAspect="1"/>
            </p:cNvSpPr>
            <p:nvPr/>
          </p:nvSpPr>
          <p:spPr bwMode="auto">
            <a:xfrm>
              <a:off x="2595" y="2429"/>
              <a:ext cx="284" cy="163"/>
            </a:xfrm>
            <a:custGeom>
              <a:avLst/>
              <a:gdLst>
                <a:gd name="T0" fmla="*/ 317 w 317"/>
                <a:gd name="T1" fmla="*/ 0 h 182"/>
                <a:gd name="T2" fmla="*/ 136 w 317"/>
                <a:gd name="T3" fmla="*/ 136 h 182"/>
                <a:gd name="T4" fmla="*/ 0 w 317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" h="182">
                  <a:moveTo>
                    <a:pt x="317" y="0"/>
                  </a:moveTo>
                  <a:cubicBezTo>
                    <a:pt x="253" y="53"/>
                    <a:pt x="189" y="106"/>
                    <a:pt x="136" y="136"/>
                  </a:cubicBezTo>
                  <a:cubicBezTo>
                    <a:pt x="83" y="166"/>
                    <a:pt x="41" y="174"/>
                    <a:pt x="0" y="182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495"/>
            <p:cNvSpPr>
              <a:spLocks noChangeAspect="1"/>
            </p:cNvSpPr>
            <p:nvPr/>
          </p:nvSpPr>
          <p:spPr bwMode="auto">
            <a:xfrm>
              <a:off x="1873" y="2419"/>
              <a:ext cx="407" cy="203"/>
            </a:xfrm>
            <a:custGeom>
              <a:avLst/>
              <a:gdLst>
                <a:gd name="T0" fmla="*/ 454 w 454"/>
                <a:gd name="T1" fmla="*/ 227 h 227"/>
                <a:gd name="T2" fmla="*/ 182 w 454"/>
                <a:gd name="T3" fmla="*/ 136 h 227"/>
                <a:gd name="T4" fmla="*/ 0 w 454"/>
                <a:gd name="T5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227">
                  <a:moveTo>
                    <a:pt x="454" y="227"/>
                  </a:moveTo>
                  <a:cubicBezTo>
                    <a:pt x="355" y="200"/>
                    <a:pt x="257" y="174"/>
                    <a:pt x="182" y="136"/>
                  </a:cubicBezTo>
                  <a:cubicBezTo>
                    <a:pt x="107" y="98"/>
                    <a:pt x="53" y="49"/>
                    <a:pt x="0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496"/>
            <p:cNvSpPr>
              <a:spLocks noChangeAspect="1"/>
            </p:cNvSpPr>
            <p:nvPr/>
          </p:nvSpPr>
          <p:spPr bwMode="auto">
            <a:xfrm>
              <a:off x="1675" y="1820"/>
              <a:ext cx="47" cy="325"/>
            </a:xfrm>
            <a:custGeom>
              <a:avLst/>
              <a:gdLst>
                <a:gd name="T0" fmla="*/ 52 w 52"/>
                <a:gd name="T1" fmla="*/ 363 h 363"/>
                <a:gd name="T2" fmla="*/ 7 w 52"/>
                <a:gd name="T3" fmla="*/ 181 h 363"/>
                <a:gd name="T4" fmla="*/ 7 w 52"/>
                <a:gd name="T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363">
                  <a:moveTo>
                    <a:pt x="52" y="363"/>
                  </a:moveTo>
                  <a:cubicBezTo>
                    <a:pt x="33" y="302"/>
                    <a:pt x="14" y="242"/>
                    <a:pt x="7" y="181"/>
                  </a:cubicBezTo>
                  <a:cubicBezTo>
                    <a:pt x="0" y="120"/>
                    <a:pt x="3" y="60"/>
                    <a:pt x="7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497"/>
            <p:cNvSpPr>
              <a:spLocks noChangeAspect="1"/>
            </p:cNvSpPr>
            <p:nvPr/>
          </p:nvSpPr>
          <p:spPr bwMode="auto">
            <a:xfrm rot="182364">
              <a:off x="1782" y="1227"/>
              <a:ext cx="487" cy="365"/>
            </a:xfrm>
            <a:custGeom>
              <a:avLst/>
              <a:gdLst>
                <a:gd name="T0" fmla="*/ 0 w 544"/>
                <a:gd name="T1" fmla="*/ 408 h 408"/>
                <a:gd name="T2" fmla="*/ 227 w 544"/>
                <a:gd name="T3" fmla="*/ 136 h 408"/>
                <a:gd name="T4" fmla="*/ 544 w 544"/>
                <a:gd name="T5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4" h="408">
                  <a:moveTo>
                    <a:pt x="0" y="408"/>
                  </a:moveTo>
                  <a:cubicBezTo>
                    <a:pt x="68" y="306"/>
                    <a:pt x="136" y="204"/>
                    <a:pt x="227" y="136"/>
                  </a:cubicBezTo>
                  <a:cubicBezTo>
                    <a:pt x="318" y="68"/>
                    <a:pt x="431" y="34"/>
                    <a:pt x="544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498"/>
            <p:cNvSpPr>
              <a:spLocks noChangeAspect="1"/>
            </p:cNvSpPr>
            <p:nvPr/>
          </p:nvSpPr>
          <p:spPr bwMode="auto">
            <a:xfrm>
              <a:off x="2635" y="1278"/>
              <a:ext cx="244" cy="40"/>
            </a:xfrm>
            <a:custGeom>
              <a:avLst/>
              <a:gdLst>
                <a:gd name="T0" fmla="*/ 0 w 272"/>
                <a:gd name="T1" fmla="*/ 0 h 45"/>
                <a:gd name="T2" fmla="*/ 182 w 272"/>
                <a:gd name="T3" fmla="*/ 45 h 45"/>
                <a:gd name="T4" fmla="*/ 272 w 272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2" h="45">
                  <a:moveTo>
                    <a:pt x="0" y="0"/>
                  </a:moveTo>
                  <a:cubicBezTo>
                    <a:pt x="68" y="22"/>
                    <a:pt x="137" y="45"/>
                    <a:pt x="182" y="45"/>
                  </a:cubicBezTo>
                  <a:cubicBezTo>
                    <a:pt x="227" y="45"/>
                    <a:pt x="249" y="22"/>
                    <a:pt x="272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499"/>
            <p:cNvSpPr>
              <a:spLocks noChangeAspect="1"/>
            </p:cNvSpPr>
            <p:nvPr/>
          </p:nvSpPr>
          <p:spPr bwMode="auto">
            <a:xfrm>
              <a:off x="3077" y="1738"/>
              <a:ext cx="81" cy="163"/>
            </a:xfrm>
            <a:custGeom>
              <a:avLst/>
              <a:gdLst>
                <a:gd name="T0" fmla="*/ 90 w 90"/>
                <a:gd name="T1" fmla="*/ 0 h 182"/>
                <a:gd name="T2" fmla="*/ 0 w 90"/>
                <a:gd name="T3" fmla="*/ 91 h 182"/>
                <a:gd name="T4" fmla="*/ 90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90" y="0"/>
                  </a:moveTo>
                  <a:cubicBezTo>
                    <a:pt x="45" y="30"/>
                    <a:pt x="0" y="61"/>
                    <a:pt x="0" y="91"/>
                  </a:cubicBezTo>
                  <a:cubicBezTo>
                    <a:pt x="0" y="121"/>
                    <a:pt x="45" y="151"/>
                    <a:pt x="90" y="182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500"/>
            <p:cNvSpPr>
              <a:spLocks noChangeAspect="1"/>
            </p:cNvSpPr>
            <p:nvPr/>
          </p:nvSpPr>
          <p:spPr bwMode="auto">
            <a:xfrm>
              <a:off x="2695" y="2484"/>
              <a:ext cx="285" cy="189"/>
            </a:xfrm>
            <a:custGeom>
              <a:avLst/>
              <a:gdLst>
                <a:gd name="T0" fmla="*/ 318 w 318"/>
                <a:gd name="T1" fmla="*/ 30 h 211"/>
                <a:gd name="T2" fmla="*/ 91 w 318"/>
                <a:gd name="T3" fmla="*/ 30 h 211"/>
                <a:gd name="T4" fmla="*/ 0 w 318"/>
                <a:gd name="T5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" h="211">
                  <a:moveTo>
                    <a:pt x="318" y="30"/>
                  </a:moveTo>
                  <a:cubicBezTo>
                    <a:pt x="231" y="15"/>
                    <a:pt x="144" y="0"/>
                    <a:pt x="91" y="30"/>
                  </a:cubicBezTo>
                  <a:cubicBezTo>
                    <a:pt x="38" y="60"/>
                    <a:pt x="15" y="181"/>
                    <a:pt x="0" y="21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501"/>
            <p:cNvSpPr>
              <a:spLocks noChangeAspect="1"/>
            </p:cNvSpPr>
            <p:nvPr/>
          </p:nvSpPr>
          <p:spPr bwMode="auto">
            <a:xfrm>
              <a:off x="1497" y="1901"/>
              <a:ext cx="203" cy="163"/>
            </a:xfrm>
            <a:custGeom>
              <a:avLst/>
              <a:gdLst>
                <a:gd name="T0" fmla="*/ 227 w 227"/>
                <a:gd name="T1" fmla="*/ 181 h 181"/>
                <a:gd name="T2" fmla="*/ 91 w 227"/>
                <a:gd name="T3" fmla="*/ 45 h 181"/>
                <a:gd name="T4" fmla="*/ 0 w 227"/>
                <a:gd name="T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181">
                  <a:moveTo>
                    <a:pt x="227" y="181"/>
                  </a:moveTo>
                  <a:cubicBezTo>
                    <a:pt x="178" y="128"/>
                    <a:pt x="129" y="75"/>
                    <a:pt x="91" y="45"/>
                  </a:cubicBezTo>
                  <a:cubicBezTo>
                    <a:pt x="53" y="15"/>
                    <a:pt x="15" y="7"/>
                    <a:pt x="0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502"/>
            <p:cNvSpPr>
              <a:spLocks noChangeAspect="1"/>
            </p:cNvSpPr>
            <p:nvPr/>
          </p:nvSpPr>
          <p:spPr bwMode="auto">
            <a:xfrm>
              <a:off x="1700" y="1300"/>
              <a:ext cx="183" cy="184"/>
            </a:xfrm>
            <a:custGeom>
              <a:avLst/>
              <a:gdLst>
                <a:gd name="T0" fmla="*/ 0 w 204"/>
                <a:gd name="T1" fmla="*/ 136 h 205"/>
                <a:gd name="T2" fmla="*/ 181 w 204"/>
                <a:gd name="T3" fmla="*/ 182 h 205"/>
                <a:gd name="T4" fmla="*/ 136 w 204"/>
                <a:gd name="T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" h="205">
                  <a:moveTo>
                    <a:pt x="0" y="136"/>
                  </a:moveTo>
                  <a:cubicBezTo>
                    <a:pt x="79" y="170"/>
                    <a:pt x="158" y="205"/>
                    <a:pt x="181" y="182"/>
                  </a:cubicBezTo>
                  <a:cubicBezTo>
                    <a:pt x="204" y="159"/>
                    <a:pt x="170" y="79"/>
                    <a:pt x="136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503"/>
            <p:cNvSpPr>
              <a:spLocks noChangeAspect="1"/>
            </p:cNvSpPr>
            <p:nvPr/>
          </p:nvSpPr>
          <p:spPr bwMode="auto">
            <a:xfrm>
              <a:off x="2036" y="1169"/>
              <a:ext cx="204" cy="82"/>
            </a:xfrm>
            <a:custGeom>
              <a:avLst/>
              <a:gdLst>
                <a:gd name="T0" fmla="*/ 0 w 227"/>
                <a:gd name="T1" fmla="*/ 0 h 91"/>
                <a:gd name="T2" fmla="*/ 91 w 227"/>
                <a:gd name="T3" fmla="*/ 46 h 91"/>
                <a:gd name="T4" fmla="*/ 227 w 227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91">
                  <a:moveTo>
                    <a:pt x="0" y="0"/>
                  </a:moveTo>
                  <a:cubicBezTo>
                    <a:pt x="26" y="15"/>
                    <a:pt x="53" y="31"/>
                    <a:pt x="91" y="46"/>
                  </a:cubicBezTo>
                  <a:cubicBezTo>
                    <a:pt x="129" y="61"/>
                    <a:pt x="178" y="76"/>
                    <a:pt x="227" y="9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40" name="Object 517"/>
            <p:cNvGraphicFramePr>
              <a:graphicFrameLocks noChangeAspect="1"/>
            </p:cNvGraphicFramePr>
            <p:nvPr/>
          </p:nvGraphicFramePr>
          <p:xfrm>
            <a:off x="1297" y="1085"/>
            <a:ext cx="2690" cy="1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5" name="CS ChemDraw Drawing" r:id="rId21" imgW="3602880" imgH="2289960" progId="ChemDraw.Document.6.0">
                    <p:embed/>
                  </p:oleObj>
                </mc:Choice>
                <mc:Fallback>
                  <p:oleObj name="CS ChemDraw Drawing" r:id="rId21" imgW="3602880" imgH="2289960" progId="ChemDraw.Document.6.0">
                    <p:embed/>
                    <p:pic>
                      <p:nvPicPr>
                        <p:cNvPr id="141" name="Object 5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7" y="1085"/>
                          <a:ext cx="2690" cy="17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" name="Text Placeholder 6"/>
          <p:cNvSpPr txBox="1">
            <a:spLocks/>
          </p:cNvSpPr>
          <p:nvPr/>
        </p:nvSpPr>
        <p:spPr>
          <a:xfrm>
            <a:off x="4301622" y="2594921"/>
            <a:ext cx="3839488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Heterogeneous catalysis</a:t>
            </a:r>
          </a:p>
        </p:txBody>
      </p:sp>
      <p:sp>
        <p:nvSpPr>
          <p:cNvPr id="142" name="Rectangle 10"/>
          <p:cNvSpPr>
            <a:spLocks noChangeArrowheads="1"/>
          </p:cNvSpPr>
          <p:nvPr/>
        </p:nvSpPr>
        <p:spPr bwMode="auto">
          <a:xfrm>
            <a:off x="152047" y="6527675"/>
            <a:ext cx="117035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2008.  -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http://bio1151.nicerweb.com/Locked/media/ch08/catalytic.html</a:t>
            </a:r>
          </a:p>
          <a:p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" name="Title 1"/>
          <p:cNvSpPr txBox="1">
            <a:spLocks/>
          </p:cNvSpPr>
          <p:nvPr/>
        </p:nvSpPr>
        <p:spPr>
          <a:xfrm>
            <a:off x="2115263" y="310139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Terminology: types of Catalysts</a:t>
            </a:r>
          </a:p>
        </p:txBody>
      </p:sp>
      <p:sp>
        <p:nvSpPr>
          <p:cNvPr id="144" name="Content Placeholder 14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Still, all types of catalysts relies on the same principle and go through a catalytic cycle.</a:t>
            </a:r>
          </a:p>
        </p:txBody>
      </p:sp>
    </p:spTree>
    <p:extLst>
      <p:ext uri="{BB962C8B-B14F-4D97-AF65-F5344CB8AC3E}">
        <p14:creationId xmlns:p14="http://schemas.microsoft.com/office/powerpoint/2010/main" val="67915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5"/>
          <p:cNvSpPr txBox="1">
            <a:spLocks noChangeArrowheads="1"/>
          </p:cNvSpPr>
          <p:nvPr/>
        </p:nvSpPr>
        <p:spPr>
          <a:xfrm>
            <a:off x="8455762" y="2076731"/>
            <a:ext cx="3839488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Biocatalysis</a:t>
            </a:r>
            <a:r>
              <a:rPr lang="en-US" sz="2000" dirty="0"/>
              <a:t> relies on the use of yeast and bacteria to perform chemistry</a:t>
            </a:r>
          </a:p>
          <a:p>
            <a:r>
              <a:rPr lang="en-US" sz="2000" dirty="0"/>
              <a:t>Fast growing market in many sectors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47" name="Picture 4" descr="lecture_slides_chapter4_Page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69" y="4078649"/>
            <a:ext cx="4047520" cy="25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 txBox="1">
            <a:spLocks/>
          </p:cNvSpPr>
          <p:nvPr/>
        </p:nvSpPr>
        <p:spPr>
          <a:xfrm>
            <a:off x="167147" y="1272481"/>
            <a:ext cx="3651581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Homogeneous catalysis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8786805" y="1272481"/>
            <a:ext cx="2352169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Biocatalysis</a:t>
            </a:r>
            <a:endParaRPr lang="en-US" dirty="0"/>
          </a:p>
        </p:txBody>
      </p:sp>
      <p:sp>
        <p:nvSpPr>
          <p:cNvPr id="141" name="Text Placeholder 6"/>
          <p:cNvSpPr txBox="1">
            <a:spLocks/>
          </p:cNvSpPr>
          <p:nvPr/>
        </p:nvSpPr>
        <p:spPr>
          <a:xfrm>
            <a:off x="4301622" y="1267564"/>
            <a:ext cx="3839488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Heterogeneous catalysis</a:t>
            </a:r>
          </a:p>
        </p:txBody>
      </p:sp>
      <p:sp>
        <p:nvSpPr>
          <p:cNvPr id="142" name="Rectangle 10"/>
          <p:cNvSpPr>
            <a:spLocks noChangeArrowheads="1"/>
          </p:cNvSpPr>
          <p:nvPr/>
        </p:nvSpPr>
        <p:spPr bwMode="auto">
          <a:xfrm>
            <a:off x="152047" y="6527675"/>
            <a:ext cx="117035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2008 -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K. H. Shaughnessy,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Chem. Rev.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2009,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109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643-710.  Source: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Novozyme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" name="Title 1"/>
          <p:cNvSpPr txBox="1">
            <a:spLocks/>
          </p:cNvSpPr>
          <p:nvPr/>
        </p:nvSpPr>
        <p:spPr>
          <a:xfrm>
            <a:off x="2115263" y="310139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Catalysis in industry</a:t>
            </a:r>
          </a:p>
        </p:txBody>
      </p:sp>
      <p:sp>
        <p:nvSpPr>
          <p:cNvPr id="145" name="Rectangle 5"/>
          <p:cNvSpPr txBox="1">
            <a:spLocks noChangeArrowheads="1"/>
          </p:cNvSpPr>
          <p:nvPr/>
        </p:nvSpPr>
        <p:spPr>
          <a:xfrm>
            <a:off x="4301622" y="2081647"/>
            <a:ext cx="3839488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Over 90 </a:t>
            </a:r>
            <a:r>
              <a:rPr lang="en-US" sz="2000" dirty="0" err="1"/>
              <a:t>vol</a:t>
            </a:r>
            <a:r>
              <a:rPr lang="en-US" sz="2000" dirty="0"/>
              <a:t>% of the chemicals worldwide are manufactured with the aid of solid catalysts</a:t>
            </a:r>
          </a:p>
          <a:p>
            <a:r>
              <a:rPr lang="en-US" sz="2000" dirty="0"/>
              <a:t>800 000 tons of solid catalysts are prepared each year</a:t>
            </a:r>
          </a:p>
          <a:p>
            <a:r>
              <a:rPr lang="en-US" sz="2000" dirty="0"/>
              <a:t>Heterogeneous catalysts allow continuous processes or flow reactors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146" name="Rectangle 5"/>
          <p:cNvSpPr txBox="1">
            <a:spLocks noChangeArrowheads="1"/>
          </p:cNvSpPr>
          <p:nvPr/>
        </p:nvSpPr>
        <p:spPr>
          <a:xfrm>
            <a:off x="226140" y="2076730"/>
            <a:ext cx="3839488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Recovery is a real challenge</a:t>
            </a:r>
          </a:p>
          <a:p>
            <a:r>
              <a:rPr lang="en-US" sz="2000" dirty="0"/>
              <a:t>For processes for which heterogeneous is not good</a:t>
            </a:r>
          </a:p>
          <a:p>
            <a:r>
              <a:rPr lang="en-US" sz="2000" dirty="0"/>
              <a:t>To ease recovery: biphasic separation or </a:t>
            </a:r>
            <a:r>
              <a:rPr lang="en-US" sz="2000" dirty="0" err="1"/>
              <a:t>heterogenization</a:t>
            </a:r>
            <a:r>
              <a:rPr lang="en-US" sz="2000" dirty="0"/>
              <a:t> 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49" name="Picture 11" descr="biphasicox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9" y="3960127"/>
            <a:ext cx="3119975" cy="227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http://biomassmagazine.com/uploads/posts/web/2015/01/NovozymesQ42014_142180070094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6516" r="46156"/>
          <a:stretch/>
        </p:blipFill>
        <p:spPr bwMode="auto">
          <a:xfrm>
            <a:off x="9499431" y="3482809"/>
            <a:ext cx="2923530" cy="16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biomassmagazine.com/uploads/posts/web/2015/01/NovozymesQ42014_142180070094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56516" r="824"/>
          <a:stretch/>
        </p:blipFill>
        <p:spPr bwMode="auto">
          <a:xfrm>
            <a:off x="9788893" y="5165285"/>
            <a:ext cx="2466350" cy="16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25303" y="5921356"/>
            <a:ext cx="1665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DKK 12.46 billion = $1.94 billion</a:t>
            </a:r>
          </a:p>
        </p:txBody>
      </p:sp>
    </p:spTree>
    <p:extLst>
      <p:ext uri="{BB962C8B-B14F-4D97-AF65-F5344CB8AC3E}">
        <p14:creationId xmlns:p14="http://schemas.microsoft.com/office/powerpoint/2010/main" val="2078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15" y="1396186"/>
            <a:ext cx="4705629" cy="282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324" y="178670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Haber Bosch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69802" y="1792212"/>
            <a:ext cx="3214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Haber-Bosch process, which allows fertilizer production, is facilitated by a catalyst.</a:t>
            </a:r>
          </a:p>
          <a:p>
            <a:r>
              <a:rPr lang="en-US" dirty="0" smtClean="0"/>
              <a:t>The </a:t>
            </a:r>
            <a:r>
              <a:rPr lang="en-US" dirty="0"/>
              <a:t>invention of the process led to a global increase in human population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Consumes </a:t>
            </a:r>
            <a:r>
              <a:rPr lang="en-US" dirty="0"/>
              <a:t>1% of the total human energy use on the </a:t>
            </a:r>
            <a:r>
              <a:rPr lang="en-US" dirty="0" smtClean="0"/>
              <a:t>planet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0B1F-FF60-43F3-8F26-BA9BD6F49149}"/>
              </a:ext>
            </a:extLst>
          </p:cNvPr>
          <p:cNvSpPr txBox="1"/>
          <p:nvPr/>
        </p:nvSpPr>
        <p:spPr>
          <a:xfrm>
            <a:off x="617052" y="6495344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552942"/>
              </p:ext>
            </p:extLst>
          </p:nvPr>
        </p:nvGraphicFramePr>
        <p:xfrm>
          <a:off x="8847314" y="4349428"/>
          <a:ext cx="2713038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r:id="rId4" imgW="2711450" imgH="563880" progId="">
                  <p:embed/>
                </p:oleObj>
              </mc:Choice>
              <mc:Fallback>
                <p:oleObj r:id="rId4" imgW="2711450" imgH="563880" progId="">
                  <p:embed/>
                  <p:pic>
                    <p:nvPicPr>
                      <p:cNvPr id="1280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7314" y="4349428"/>
                        <a:ext cx="2713038" cy="56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64" y="1225228"/>
            <a:ext cx="15430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599664" y="3342953"/>
            <a:ext cx="152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Arial" charset="0"/>
                <a:cs typeface="Arial" charset="0"/>
              </a:rPr>
              <a:t>Fritz Haber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Arial" charset="0"/>
                <a:cs typeface="Arial" charset="0"/>
              </a:rPr>
              <a:t>(1868-1934)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Arial" charset="0"/>
                <a:cs typeface="Arial" charset="0"/>
              </a:rPr>
              <a:t>Nobel Prize 1918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864" y="1225228"/>
            <a:ext cx="15430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0580864" y="3342953"/>
            <a:ext cx="152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Arial" charset="0"/>
                <a:cs typeface="Arial" charset="0"/>
              </a:rPr>
              <a:t>Carl Bosch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Arial" charset="0"/>
                <a:cs typeface="Arial" charset="0"/>
              </a:rPr>
              <a:t>(1874-1940)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Arial" charset="0"/>
                <a:cs typeface="Arial" charset="0"/>
              </a:rPr>
              <a:t>Nobel Prize 1931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8484" y="4328875"/>
            <a:ext cx="80456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Haber-Bosch process accounts for ~ 40 % of the overall N</a:t>
            </a:r>
            <a:r>
              <a:rPr lang="en-US" baseline="-25000" dirty="0"/>
              <a:t>2</a:t>
            </a:r>
            <a:r>
              <a:rPr lang="en-US" dirty="0"/>
              <a:t> fixation on earth and the only source of NH</a:t>
            </a:r>
            <a:r>
              <a:rPr lang="en-US" baseline="-25000" dirty="0"/>
              <a:t>3</a:t>
            </a:r>
            <a:r>
              <a:rPr lang="en-US" dirty="0"/>
              <a:t> for the subsequent synthesis of all nitrogen containing man-made materials</a:t>
            </a:r>
          </a:p>
        </p:txBody>
      </p:sp>
    </p:spTree>
    <p:extLst>
      <p:ext uri="{BB962C8B-B14F-4D97-AF65-F5344CB8AC3E}">
        <p14:creationId xmlns:p14="http://schemas.microsoft.com/office/powerpoint/2010/main" val="332210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324" y="178670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 kinetic process</a:t>
            </a:r>
            <a:endParaRPr lang="en-US" sz="40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011363" y="1638811"/>
            <a:ext cx="86407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2400" dirty="0" smtClean="0">
                <a:sym typeface="Symbol" panose="05050102010706020507" pitchFamily="18" charset="2"/>
              </a:rPr>
              <a:t>Let’s look closer at Haber Bosch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 smtClean="0">
                <a:sym typeface="Symbol" panose="05050102010706020507" pitchFamily="18" charset="2"/>
              </a:rPr>
              <a:t>At </a:t>
            </a:r>
            <a:r>
              <a:rPr lang="en-US" altLang="en-US" sz="2400" dirty="0">
                <a:sym typeface="Symbol" panose="05050102010706020507" pitchFamily="18" charset="2"/>
              </a:rPr>
              <a:t>room temperature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sym typeface="Symbol" panose="05050102010706020507" pitchFamily="18" charset="2"/>
              </a:rPr>
              <a:t>Thermodynamic data: </a:t>
            </a:r>
            <a:r>
              <a:rPr lang="en-US" altLang="en-US" sz="2400" dirty="0"/>
              <a:t>G=–16.4 kJ </a:t>
            </a:r>
            <a:r>
              <a:rPr lang="en-US" altLang="en-US" sz="2400" dirty="0" err="1"/>
              <a:t>mol</a:t>
            </a:r>
            <a:r>
              <a:rPr lang="en-US" altLang="en-US" sz="2400" baseline="30000" dirty="0"/>
              <a:t>–1</a:t>
            </a:r>
            <a:r>
              <a:rPr lang="en-US" altLang="en-US" sz="2400" dirty="0"/>
              <a:t>, </a:t>
            </a:r>
            <a:r>
              <a:rPr lang="en-US" altLang="en-US" sz="2400" dirty="0">
                <a:sym typeface="Symbol" panose="05050102010706020507" pitchFamily="18" charset="2"/>
              </a:rPr>
              <a:t></a:t>
            </a:r>
            <a:r>
              <a:rPr lang="en-US" altLang="en-US" sz="2400" dirty="0"/>
              <a:t>H°=–45.9 kJ </a:t>
            </a:r>
            <a:r>
              <a:rPr lang="en-US" altLang="en-US" sz="2400" dirty="0" err="1"/>
              <a:t>mol</a:t>
            </a:r>
            <a:r>
              <a:rPr lang="en-US" altLang="en-US" sz="2400" baseline="30000" dirty="0"/>
              <a:t>–1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aseline="30000" dirty="0"/>
              <a:t>	</a:t>
            </a:r>
            <a:r>
              <a:rPr lang="en-US" altLang="en-US" sz="2400" dirty="0"/>
              <a:t>What do you think? Can the reaction occur?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endParaRPr lang="en-US" altLang="en-US" sz="2400" dirty="0"/>
          </a:p>
        </p:txBody>
      </p:sp>
      <p:graphicFrame>
        <p:nvGraphicFramePr>
          <p:cNvPr id="15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192577"/>
              </p:ext>
            </p:extLst>
          </p:nvPr>
        </p:nvGraphicFramePr>
        <p:xfrm>
          <a:off x="4367808" y="5932123"/>
          <a:ext cx="21082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CS ChemDraw Drawing" r:id="rId3" imgW="2108160" imgH="220680" progId="ChemDraw.Document.6.0">
                  <p:embed/>
                </p:oleObj>
              </mc:Choice>
              <mc:Fallback>
                <p:oleObj name="CS ChemDraw Drawing" r:id="rId3" imgW="2108160" imgH="220680" progId="ChemDraw.Document.6.0">
                  <p:embed/>
                  <p:pic>
                    <p:nvPicPr>
                      <p:cNvPr id="9164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7808" y="5932123"/>
                        <a:ext cx="2108200" cy="22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7286554" y="3692514"/>
            <a:ext cx="3131840" cy="11049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altLang="en-US" sz="1800" smtClean="0"/>
              <a:t>Very high activation energy: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1800" smtClean="0"/>
              <a:t>	heating required!</a:t>
            </a:r>
            <a:endParaRPr lang="en-US" altLang="en-US" sz="1800" dirty="0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135188" y="6284914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en-US" sz="1200" i="1" dirty="0"/>
              <a:t>I. </a:t>
            </a:r>
            <a:r>
              <a:rPr lang="fr-FR" altLang="en-US" sz="1200" i="1" dirty="0" err="1"/>
              <a:t>Chorkendorff</a:t>
            </a:r>
            <a:r>
              <a:rPr lang="fr-FR" altLang="en-US" sz="1200" i="1" dirty="0"/>
              <a:t>, J. W. </a:t>
            </a:r>
            <a:r>
              <a:rPr lang="fr-FR" altLang="en-US" sz="1200" i="1" dirty="0" err="1"/>
              <a:t>Niemantsverdriet</a:t>
            </a:r>
            <a:r>
              <a:rPr lang="fr-FR" altLang="en-US" sz="1200" i="1" dirty="0"/>
              <a:t>, Concepts of Modern </a:t>
            </a:r>
            <a:r>
              <a:rPr lang="fr-FR" altLang="en-US" sz="1200" i="1" dirty="0" err="1"/>
              <a:t>Catalysis</a:t>
            </a:r>
            <a:r>
              <a:rPr lang="fr-FR" altLang="en-US" sz="1200" i="1" dirty="0"/>
              <a:t> and </a:t>
            </a:r>
            <a:r>
              <a:rPr lang="fr-FR" altLang="en-US" sz="1200" i="1" dirty="0" err="1"/>
              <a:t>Kinetics</a:t>
            </a:r>
            <a:r>
              <a:rPr lang="fr-FR" altLang="en-US" sz="1200" i="1" dirty="0"/>
              <a:t>, </a:t>
            </a:r>
            <a:r>
              <a:rPr lang="fr-FR" altLang="en-US" sz="1200" i="1" dirty="0" err="1"/>
              <a:t>Wiley</a:t>
            </a:r>
            <a:r>
              <a:rPr lang="fr-FR" altLang="en-US" sz="1200" i="1" dirty="0"/>
              <a:t>-VCH, 2003</a:t>
            </a: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3863975" y="5013325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6888164" y="5734050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7680326" y="5516563"/>
            <a:ext cx="5565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/>
              <a:t>NH</a:t>
            </a:r>
            <a:r>
              <a:rPr lang="en-US" altLang="en-US" baseline="-25000"/>
              <a:t>3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2782889" y="4797425"/>
            <a:ext cx="8386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/>
              <a:t>N</a:t>
            </a:r>
            <a:r>
              <a:rPr lang="en-US" altLang="en-US" baseline="-25000"/>
              <a:t>2 </a:t>
            </a:r>
            <a:r>
              <a:rPr lang="en-US" altLang="en-US"/>
              <a:t>+ H</a:t>
            </a:r>
            <a:r>
              <a:rPr lang="en-US" altLang="en-US" baseline="-25000"/>
              <a:t>2</a:t>
            </a:r>
          </a:p>
        </p:txBody>
      </p:sp>
      <p:sp>
        <p:nvSpPr>
          <p:cNvPr id="22" name="Freeform 13"/>
          <p:cNvSpPr>
            <a:spLocks/>
          </p:cNvSpPr>
          <p:nvPr/>
        </p:nvSpPr>
        <p:spPr bwMode="auto">
          <a:xfrm>
            <a:off x="4583113" y="3668714"/>
            <a:ext cx="2305050" cy="2065337"/>
          </a:xfrm>
          <a:custGeom>
            <a:avLst/>
            <a:gdLst>
              <a:gd name="T0" fmla="*/ 0 w 1452"/>
              <a:gd name="T1" fmla="*/ 847 h 1301"/>
              <a:gd name="T2" fmla="*/ 499 w 1452"/>
              <a:gd name="T3" fmla="*/ 76 h 1301"/>
              <a:gd name="T4" fmla="*/ 1452 w 1452"/>
              <a:gd name="T5" fmla="*/ 130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2" h="1301">
                <a:moveTo>
                  <a:pt x="0" y="847"/>
                </a:moveTo>
                <a:cubicBezTo>
                  <a:pt x="128" y="423"/>
                  <a:pt x="257" y="0"/>
                  <a:pt x="499" y="76"/>
                </a:cubicBezTo>
                <a:cubicBezTo>
                  <a:pt x="741" y="152"/>
                  <a:pt x="1096" y="726"/>
                  <a:pt x="1452" y="130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23545" y="1258710"/>
            <a:ext cx="312399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catalysis = kinetic phenomenon</a:t>
            </a:r>
          </a:p>
        </p:txBody>
      </p:sp>
    </p:spTree>
    <p:extLst>
      <p:ext uri="{BB962C8B-B14F-4D97-AF65-F5344CB8AC3E}">
        <p14:creationId xmlns:p14="http://schemas.microsoft.com/office/powerpoint/2010/main" val="6470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324" y="178670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 kinetic process</a:t>
            </a:r>
            <a:endParaRPr lang="en-US" sz="40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011363" y="1638811"/>
            <a:ext cx="86407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dirty="0">
                <a:sym typeface="Symbol" panose="05050102010706020507" pitchFamily="18" charset="2"/>
              </a:rPr>
              <a:t>Let’s look closer at Haber Bosch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 smtClean="0">
                <a:sym typeface="Symbol" panose="05050102010706020507" pitchFamily="18" charset="2"/>
              </a:rPr>
              <a:t>So </a:t>
            </a:r>
            <a:r>
              <a:rPr lang="en-US" altLang="en-US" sz="2400" dirty="0">
                <a:sym typeface="Symbol" panose="05050102010706020507" pitchFamily="18" charset="2"/>
              </a:rPr>
              <a:t>what happens to the thermodynamic when you heat?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endParaRPr lang="en-US" altLang="en-US" sz="2400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fld id="{8594ABB1-2D23-4855-A26C-8D36E4496431}" type="slidenum">
              <a:rPr lang="fr-FR" altLang="en-US">
                <a:latin typeface="Arial" panose="020B0604020202020204" pitchFamily="34" charset="0"/>
              </a:rPr>
              <a:pPr/>
              <a:t>16</a:t>
            </a:fld>
            <a:endParaRPr lang="fr-FR" altLang="en-US">
              <a:latin typeface="Arial" panose="020B0604020202020204" pitchFamily="34" charset="0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2135188" y="6284914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en-US" sz="1200" i="1" dirty="0"/>
              <a:t>I. </a:t>
            </a:r>
            <a:r>
              <a:rPr lang="fr-FR" altLang="en-US" sz="1200" i="1" dirty="0" err="1"/>
              <a:t>Chorkendorff</a:t>
            </a:r>
            <a:r>
              <a:rPr lang="fr-FR" altLang="en-US" sz="1200" i="1" dirty="0"/>
              <a:t>, J. W. </a:t>
            </a:r>
            <a:r>
              <a:rPr lang="fr-FR" altLang="en-US" sz="1200" i="1" dirty="0" err="1"/>
              <a:t>Niemantsverdriet</a:t>
            </a:r>
            <a:r>
              <a:rPr lang="fr-FR" altLang="en-US" sz="1200" i="1" dirty="0"/>
              <a:t>, Concepts of Modern </a:t>
            </a:r>
            <a:r>
              <a:rPr lang="fr-FR" altLang="en-US" sz="1200" i="1" dirty="0" err="1"/>
              <a:t>Catalysis</a:t>
            </a:r>
            <a:r>
              <a:rPr lang="fr-FR" altLang="en-US" sz="1200" i="1" dirty="0"/>
              <a:t> and </a:t>
            </a:r>
            <a:r>
              <a:rPr lang="fr-FR" altLang="en-US" sz="1200" i="1" dirty="0" err="1"/>
              <a:t>Kinetics</a:t>
            </a:r>
            <a:r>
              <a:rPr lang="fr-FR" altLang="en-US" sz="1200" i="1" dirty="0"/>
              <a:t>, </a:t>
            </a:r>
            <a:r>
              <a:rPr lang="fr-FR" altLang="en-US" sz="1200" i="1" dirty="0" err="1"/>
              <a:t>Wiley</a:t>
            </a:r>
            <a:r>
              <a:rPr lang="fr-FR" altLang="en-US" sz="1200" i="1" dirty="0"/>
              <a:t>-VCH, 2003</a:t>
            </a:r>
          </a:p>
        </p:txBody>
      </p:sp>
      <p:pic>
        <p:nvPicPr>
          <p:cNvPr id="28" name="Picture 15" descr="Ammoni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95" y="2481263"/>
            <a:ext cx="5965825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2032795" y="5794376"/>
            <a:ext cx="5545137" cy="360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1631504" y="3789040"/>
            <a:ext cx="349696" cy="230425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Heating</a:t>
            </a: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8605936" y="3918261"/>
            <a:ext cx="2984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9817993" y="4040858"/>
            <a:ext cx="5565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dirty="0"/>
              <a:t>NH</a:t>
            </a:r>
            <a:r>
              <a:rPr lang="en-US" altLang="en-US" baseline="-25000" dirty="0"/>
              <a:t>3</a:t>
            </a: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8092821" y="3967115"/>
            <a:ext cx="8386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dirty="0"/>
              <a:t>N</a:t>
            </a:r>
            <a:r>
              <a:rPr lang="en-US" altLang="en-US" baseline="-25000" dirty="0"/>
              <a:t>2 </a:t>
            </a:r>
            <a:r>
              <a:rPr lang="en-US" altLang="en-US" dirty="0"/>
              <a:t>+ H</a:t>
            </a:r>
            <a:r>
              <a:rPr lang="en-US" altLang="en-US" baseline="-25000" dirty="0"/>
              <a:t>2</a:t>
            </a:r>
          </a:p>
        </p:txBody>
      </p:sp>
      <p:sp>
        <p:nvSpPr>
          <p:cNvPr id="34" name="Freeform 13"/>
          <p:cNvSpPr>
            <a:spLocks/>
          </p:cNvSpPr>
          <p:nvPr/>
        </p:nvSpPr>
        <p:spPr bwMode="auto">
          <a:xfrm>
            <a:off x="8903678" y="3385866"/>
            <a:ext cx="627374" cy="806348"/>
          </a:xfrm>
          <a:custGeom>
            <a:avLst/>
            <a:gdLst>
              <a:gd name="T0" fmla="*/ 0 w 1452"/>
              <a:gd name="T1" fmla="*/ 847 h 1301"/>
              <a:gd name="T2" fmla="*/ 499 w 1452"/>
              <a:gd name="T3" fmla="*/ 76 h 1301"/>
              <a:gd name="T4" fmla="*/ 1452 w 1452"/>
              <a:gd name="T5" fmla="*/ 130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2" h="1301">
                <a:moveTo>
                  <a:pt x="0" y="847"/>
                </a:moveTo>
                <a:cubicBezTo>
                  <a:pt x="128" y="423"/>
                  <a:pt x="257" y="0"/>
                  <a:pt x="499" y="76"/>
                </a:cubicBezTo>
                <a:cubicBezTo>
                  <a:pt x="741" y="152"/>
                  <a:pt x="1096" y="726"/>
                  <a:pt x="1452" y="130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9531053" y="4192214"/>
            <a:ext cx="2984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8726532" y="6093296"/>
            <a:ext cx="2984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9992321" y="5621016"/>
            <a:ext cx="5565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dirty="0"/>
              <a:t>NH</a:t>
            </a:r>
            <a:r>
              <a:rPr lang="en-US" altLang="en-US" baseline="-25000" dirty="0"/>
              <a:t>3</a:t>
            </a: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8040217" y="5715000"/>
            <a:ext cx="8386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dirty="0"/>
              <a:t>N</a:t>
            </a:r>
            <a:r>
              <a:rPr lang="en-US" altLang="en-US" baseline="-25000" dirty="0"/>
              <a:t>2 </a:t>
            </a:r>
            <a:r>
              <a:rPr lang="en-US" altLang="en-US" dirty="0"/>
              <a:t>+ H</a:t>
            </a:r>
            <a:r>
              <a:rPr lang="en-US" altLang="en-US" baseline="-25000" dirty="0"/>
              <a:t>2</a:t>
            </a:r>
          </a:p>
        </p:txBody>
      </p:sp>
      <p:sp>
        <p:nvSpPr>
          <p:cNvPr id="39" name="Freeform 13"/>
          <p:cNvSpPr>
            <a:spLocks/>
          </p:cNvSpPr>
          <p:nvPr/>
        </p:nvSpPr>
        <p:spPr bwMode="auto">
          <a:xfrm flipH="1">
            <a:off x="9016766" y="5277888"/>
            <a:ext cx="694425" cy="826878"/>
          </a:xfrm>
          <a:custGeom>
            <a:avLst/>
            <a:gdLst>
              <a:gd name="T0" fmla="*/ 0 w 1452"/>
              <a:gd name="T1" fmla="*/ 847 h 1301"/>
              <a:gd name="T2" fmla="*/ 499 w 1452"/>
              <a:gd name="T3" fmla="*/ 76 h 1301"/>
              <a:gd name="T4" fmla="*/ 1452 w 1452"/>
              <a:gd name="T5" fmla="*/ 130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2" h="1301">
                <a:moveTo>
                  <a:pt x="0" y="847"/>
                </a:moveTo>
                <a:cubicBezTo>
                  <a:pt x="128" y="423"/>
                  <a:pt x="257" y="0"/>
                  <a:pt x="499" y="76"/>
                </a:cubicBezTo>
                <a:cubicBezTo>
                  <a:pt x="741" y="152"/>
                  <a:pt x="1096" y="726"/>
                  <a:pt x="1452" y="130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>
            <a:off x="9711191" y="5804372"/>
            <a:ext cx="2984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091664" y="2564904"/>
            <a:ext cx="2468832" cy="181588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At 298 K</a:t>
            </a:r>
          </a:p>
          <a:p>
            <a:r>
              <a:rPr lang="en-US" sz="1400" u="sng" dirty="0" err="1"/>
              <a:t>Thermo</a:t>
            </a:r>
            <a:r>
              <a:rPr lang="en-US" sz="1400" u="sng" dirty="0"/>
              <a:t>: </a:t>
            </a:r>
            <a:endParaRPr lang="en-US" sz="1400" dirty="0"/>
          </a:p>
          <a:p>
            <a:r>
              <a:rPr lang="en-US" sz="1400" u="sng" dirty="0"/>
              <a:t>Kinetics: </a:t>
            </a:r>
            <a:r>
              <a:rPr lang="en-US" sz="1400" dirty="0"/>
              <a:t>Not enough energy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503" y="2727944"/>
            <a:ext cx="341075" cy="3410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588" y="3284345"/>
            <a:ext cx="344190" cy="34419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075265" y="4435780"/>
            <a:ext cx="2468832" cy="181588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At 800 K</a:t>
            </a:r>
          </a:p>
          <a:p>
            <a:r>
              <a:rPr lang="en-US" sz="1400" u="sng" dirty="0" err="1"/>
              <a:t>Thermo</a:t>
            </a:r>
            <a:r>
              <a:rPr lang="en-US" sz="1400" u="sng" dirty="0"/>
              <a:t>: </a:t>
            </a:r>
            <a:endParaRPr lang="en-US" sz="1400" dirty="0"/>
          </a:p>
          <a:p>
            <a:r>
              <a:rPr lang="en-US" sz="1400" u="sng" dirty="0"/>
              <a:t>Kinetics: 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678" y="4534760"/>
            <a:ext cx="344190" cy="344190"/>
          </a:xfrm>
          <a:prstGeom prst="rect">
            <a:avLst/>
          </a:prstGeom>
        </p:spPr>
      </p:pic>
      <p:sp>
        <p:nvSpPr>
          <p:cNvPr id="46" name="Rectangle 17"/>
          <p:cNvSpPr>
            <a:spLocks noChangeArrowheads="1"/>
          </p:cNvSpPr>
          <p:nvPr/>
        </p:nvSpPr>
        <p:spPr bwMode="auto">
          <a:xfrm>
            <a:off x="3355181" y="3284345"/>
            <a:ext cx="2945678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en-US" b="1"/>
              <a:t>No thermal reaction possible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875756" y="3717033"/>
            <a:ext cx="655296" cy="201229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978009" y="5481334"/>
            <a:ext cx="733181" cy="609203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701" y="4933944"/>
            <a:ext cx="344190" cy="34419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223545" y="1258710"/>
            <a:ext cx="312399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catalysis = kinetic phenomenon</a:t>
            </a:r>
          </a:p>
        </p:txBody>
      </p:sp>
    </p:spTree>
    <p:extLst>
      <p:ext uri="{BB962C8B-B14F-4D97-AF65-F5344CB8AC3E}">
        <p14:creationId xmlns:p14="http://schemas.microsoft.com/office/powerpoint/2010/main" val="11366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324" y="178670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 kinetic process</a:t>
            </a:r>
            <a:endParaRPr lang="en-US" sz="40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011363" y="1638811"/>
            <a:ext cx="86407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dirty="0">
                <a:sym typeface="Symbol" panose="05050102010706020507" pitchFamily="18" charset="2"/>
              </a:rPr>
              <a:t>Let’s look closer at Haber Bosch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 smtClean="0">
                <a:sym typeface="Symbol" panose="05050102010706020507" pitchFamily="18" charset="2"/>
              </a:rPr>
              <a:t>So </a:t>
            </a:r>
            <a:r>
              <a:rPr lang="en-US" altLang="en-US" sz="2400" dirty="0">
                <a:sym typeface="Symbol" panose="05050102010706020507" pitchFamily="18" charset="2"/>
              </a:rPr>
              <a:t>what happens to the thermodynamic when you heat?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endParaRPr lang="en-US" altLang="en-US" sz="2400" dirty="0"/>
          </a:p>
        </p:txBody>
      </p:sp>
      <p:sp>
        <p:nvSpPr>
          <p:cNvPr id="50" name="Rectangle 49"/>
          <p:cNvSpPr/>
          <p:nvPr/>
        </p:nvSpPr>
        <p:spPr>
          <a:xfrm>
            <a:off x="4223545" y="1258710"/>
            <a:ext cx="312399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catalysis = kinetic phenomenon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fld id="{8594ABB1-2D23-4855-A26C-8D36E4496431}" type="slidenum">
              <a:rPr lang="fr-FR" altLang="en-US">
                <a:latin typeface="Arial" panose="020B0604020202020204" pitchFamily="34" charset="0"/>
              </a:rPr>
              <a:pPr/>
              <a:t>17</a:t>
            </a:fld>
            <a:endParaRPr lang="fr-FR" altLang="en-US">
              <a:latin typeface="Arial" panose="020B0604020202020204" pitchFamily="34" charset="0"/>
            </a:endParaRPr>
          </a:p>
        </p:txBody>
      </p:sp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2135188" y="6284914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en-US" sz="1200" i="1" dirty="0"/>
              <a:t>I. </a:t>
            </a:r>
            <a:r>
              <a:rPr lang="fr-FR" altLang="en-US" sz="1200" i="1" dirty="0" err="1"/>
              <a:t>Chorkendorff</a:t>
            </a:r>
            <a:r>
              <a:rPr lang="fr-FR" altLang="en-US" sz="1200" i="1" dirty="0"/>
              <a:t>, J. W. </a:t>
            </a:r>
            <a:r>
              <a:rPr lang="fr-FR" altLang="en-US" sz="1200" i="1" dirty="0" err="1"/>
              <a:t>Niemantsverdriet</a:t>
            </a:r>
            <a:r>
              <a:rPr lang="fr-FR" altLang="en-US" sz="1200" i="1" dirty="0"/>
              <a:t>, Concepts of Modern </a:t>
            </a:r>
            <a:r>
              <a:rPr lang="fr-FR" altLang="en-US" sz="1200" i="1" dirty="0" err="1"/>
              <a:t>Catalysis</a:t>
            </a:r>
            <a:r>
              <a:rPr lang="fr-FR" altLang="en-US" sz="1200" i="1" dirty="0"/>
              <a:t> and </a:t>
            </a:r>
            <a:r>
              <a:rPr lang="fr-FR" altLang="en-US" sz="1200" i="1" dirty="0" err="1"/>
              <a:t>Kinetics</a:t>
            </a:r>
            <a:r>
              <a:rPr lang="fr-FR" altLang="en-US" sz="1200" i="1" dirty="0"/>
              <a:t>, </a:t>
            </a:r>
            <a:r>
              <a:rPr lang="fr-FR" altLang="en-US" sz="1200" i="1" dirty="0" err="1"/>
              <a:t>Wiley</a:t>
            </a:r>
            <a:r>
              <a:rPr lang="fr-FR" altLang="en-US" sz="1200" i="1" dirty="0"/>
              <a:t>-VCH, 2003</a:t>
            </a:r>
          </a:p>
        </p:txBody>
      </p:sp>
      <p:pic>
        <p:nvPicPr>
          <p:cNvPr id="53" name="Picture 15" descr="Ammoni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95" y="2481263"/>
            <a:ext cx="5965825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18"/>
          <p:cNvSpPr>
            <a:spLocks noChangeArrowheads="1"/>
          </p:cNvSpPr>
          <p:nvPr/>
        </p:nvSpPr>
        <p:spPr bwMode="auto">
          <a:xfrm>
            <a:off x="2117429" y="5369521"/>
            <a:ext cx="5545137" cy="36036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Down Arrow 54"/>
          <p:cNvSpPr/>
          <p:nvPr/>
        </p:nvSpPr>
        <p:spPr>
          <a:xfrm>
            <a:off x="1631504" y="3789040"/>
            <a:ext cx="349696" cy="230425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Heating</a:t>
            </a:r>
          </a:p>
        </p:txBody>
      </p:sp>
      <p:sp>
        <p:nvSpPr>
          <p:cNvPr id="56" name="Line 8"/>
          <p:cNvSpPr>
            <a:spLocks noChangeShapeType="1"/>
          </p:cNvSpPr>
          <p:nvPr/>
        </p:nvSpPr>
        <p:spPr bwMode="auto">
          <a:xfrm>
            <a:off x="8726532" y="5590572"/>
            <a:ext cx="2984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Rectangle 10"/>
          <p:cNvSpPr>
            <a:spLocks noChangeArrowheads="1"/>
          </p:cNvSpPr>
          <p:nvPr/>
        </p:nvSpPr>
        <p:spPr bwMode="auto">
          <a:xfrm>
            <a:off x="9992321" y="5118292"/>
            <a:ext cx="5565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dirty="0"/>
              <a:t>NH</a:t>
            </a:r>
            <a:r>
              <a:rPr lang="en-US" altLang="en-US" baseline="-25000" dirty="0"/>
              <a:t>3</a:t>
            </a:r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8040217" y="5212276"/>
            <a:ext cx="8386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dirty="0"/>
              <a:t>N</a:t>
            </a:r>
            <a:r>
              <a:rPr lang="en-US" altLang="en-US" baseline="-25000" dirty="0"/>
              <a:t>2 </a:t>
            </a:r>
            <a:r>
              <a:rPr lang="en-US" altLang="en-US" dirty="0"/>
              <a:t>+ H</a:t>
            </a:r>
            <a:r>
              <a:rPr lang="en-US" altLang="en-US" baseline="-25000" dirty="0"/>
              <a:t>2</a:t>
            </a:r>
          </a:p>
        </p:txBody>
      </p:sp>
      <p:sp>
        <p:nvSpPr>
          <p:cNvPr id="59" name="Freeform 13"/>
          <p:cNvSpPr>
            <a:spLocks/>
          </p:cNvSpPr>
          <p:nvPr/>
        </p:nvSpPr>
        <p:spPr bwMode="auto">
          <a:xfrm flipH="1">
            <a:off x="9016766" y="4775164"/>
            <a:ext cx="694425" cy="826878"/>
          </a:xfrm>
          <a:custGeom>
            <a:avLst/>
            <a:gdLst>
              <a:gd name="T0" fmla="*/ 0 w 1452"/>
              <a:gd name="T1" fmla="*/ 847 h 1301"/>
              <a:gd name="T2" fmla="*/ 499 w 1452"/>
              <a:gd name="T3" fmla="*/ 76 h 1301"/>
              <a:gd name="T4" fmla="*/ 1452 w 1452"/>
              <a:gd name="T5" fmla="*/ 130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2" h="1301">
                <a:moveTo>
                  <a:pt x="0" y="847"/>
                </a:moveTo>
                <a:cubicBezTo>
                  <a:pt x="128" y="423"/>
                  <a:pt x="257" y="0"/>
                  <a:pt x="499" y="76"/>
                </a:cubicBezTo>
                <a:cubicBezTo>
                  <a:pt x="741" y="152"/>
                  <a:pt x="1096" y="726"/>
                  <a:pt x="1452" y="130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8"/>
          <p:cNvSpPr>
            <a:spLocks noChangeShapeType="1"/>
          </p:cNvSpPr>
          <p:nvPr/>
        </p:nvSpPr>
        <p:spPr bwMode="auto">
          <a:xfrm>
            <a:off x="9711191" y="5301648"/>
            <a:ext cx="2984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8075265" y="3212976"/>
            <a:ext cx="2468832" cy="28931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At 700 K </a:t>
            </a:r>
          </a:p>
          <a:p>
            <a:r>
              <a:rPr lang="en-US" sz="1400" u="sng" dirty="0" err="1"/>
              <a:t>Thermo</a:t>
            </a:r>
            <a:r>
              <a:rPr lang="en-US" sz="1400" dirty="0"/>
              <a:t>:</a:t>
            </a:r>
          </a:p>
          <a:p>
            <a:endParaRPr lang="en-US" sz="1400" dirty="0"/>
          </a:p>
          <a:p>
            <a:r>
              <a:rPr lang="en-US" sz="1400" dirty="0"/>
              <a:t>But </a:t>
            </a:r>
            <a:r>
              <a:rPr lang="en-US" sz="1400" b="1" dirty="0">
                <a:solidFill>
                  <a:srgbClr val="0033CC"/>
                </a:solidFill>
              </a:rPr>
              <a:t>“Le </a:t>
            </a:r>
            <a:r>
              <a:rPr lang="en-US" sz="1400" b="1" dirty="0" err="1">
                <a:solidFill>
                  <a:srgbClr val="0033CC"/>
                </a:solidFill>
              </a:rPr>
              <a:t>Chatelier</a:t>
            </a:r>
            <a:r>
              <a:rPr lang="en-US" sz="1400" b="1" dirty="0">
                <a:solidFill>
                  <a:srgbClr val="0033CC"/>
                </a:solidFill>
              </a:rPr>
              <a:t>”</a:t>
            </a:r>
            <a:r>
              <a:rPr lang="en-US" sz="1400" dirty="0"/>
              <a:t> can push with high pressure </a:t>
            </a:r>
          </a:p>
          <a:p>
            <a:endParaRPr lang="en-US" sz="1400" u="sng" dirty="0"/>
          </a:p>
          <a:p>
            <a:r>
              <a:rPr lang="en-US" sz="1400" u="sng" dirty="0"/>
              <a:t>Kinetics: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00B050"/>
                </a:solidFill>
              </a:rPr>
              <a:t>Catalyst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62" name="Rectangle 17"/>
          <p:cNvSpPr>
            <a:spLocks noChangeArrowheads="1"/>
          </p:cNvSpPr>
          <p:nvPr/>
        </p:nvSpPr>
        <p:spPr bwMode="auto">
          <a:xfrm>
            <a:off x="3355181" y="3284345"/>
            <a:ext cx="2139304" cy="369332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en-US" b="1" dirty="0"/>
              <a:t>Catalysis = solution !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978009" y="4944214"/>
            <a:ext cx="655296" cy="643599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672064" y="2775272"/>
            <a:ext cx="1473038" cy="61059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401" y="3452936"/>
            <a:ext cx="344190" cy="344190"/>
          </a:xfrm>
          <a:prstGeom prst="rect">
            <a:avLst/>
          </a:prstGeom>
        </p:spPr>
      </p:pic>
      <p:sp>
        <p:nvSpPr>
          <p:cNvPr id="66" name="Right Arrow 65"/>
          <p:cNvSpPr/>
          <p:nvPr/>
        </p:nvSpPr>
        <p:spPr>
          <a:xfrm rot="20883303">
            <a:off x="9064089" y="5468444"/>
            <a:ext cx="968984" cy="125058"/>
          </a:xfrm>
          <a:prstGeom prst="right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253" y="4099384"/>
            <a:ext cx="341075" cy="34107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57" y="4473710"/>
            <a:ext cx="341075" cy="341075"/>
          </a:xfrm>
          <a:prstGeom prst="rect">
            <a:avLst/>
          </a:prstGeom>
        </p:spPr>
      </p:pic>
      <p:sp>
        <p:nvSpPr>
          <p:cNvPr id="69" name="Freeform 68"/>
          <p:cNvSpPr/>
          <p:nvPr/>
        </p:nvSpPr>
        <p:spPr>
          <a:xfrm>
            <a:off x="9055100" y="5143500"/>
            <a:ext cx="654050" cy="438150"/>
          </a:xfrm>
          <a:custGeom>
            <a:avLst/>
            <a:gdLst>
              <a:gd name="connsiteX0" fmla="*/ 0 w 654050"/>
              <a:gd name="connsiteY0" fmla="*/ 438150 h 438150"/>
              <a:gd name="connsiteX1" fmla="*/ 12700 w 654050"/>
              <a:gd name="connsiteY1" fmla="*/ 368300 h 438150"/>
              <a:gd name="connsiteX2" fmla="*/ 25400 w 654050"/>
              <a:gd name="connsiteY2" fmla="*/ 349250 h 438150"/>
              <a:gd name="connsiteX3" fmla="*/ 31750 w 654050"/>
              <a:gd name="connsiteY3" fmla="*/ 330200 h 438150"/>
              <a:gd name="connsiteX4" fmla="*/ 57150 w 654050"/>
              <a:gd name="connsiteY4" fmla="*/ 292100 h 438150"/>
              <a:gd name="connsiteX5" fmla="*/ 88900 w 654050"/>
              <a:gd name="connsiteY5" fmla="*/ 234950 h 438150"/>
              <a:gd name="connsiteX6" fmla="*/ 107950 w 654050"/>
              <a:gd name="connsiteY6" fmla="*/ 222250 h 438150"/>
              <a:gd name="connsiteX7" fmla="*/ 152400 w 654050"/>
              <a:gd name="connsiteY7" fmla="*/ 279400 h 438150"/>
              <a:gd name="connsiteX8" fmla="*/ 165100 w 654050"/>
              <a:gd name="connsiteY8" fmla="*/ 298450 h 438150"/>
              <a:gd name="connsiteX9" fmla="*/ 190500 w 654050"/>
              <a:gd name="connsiteY9" fmla="*/ 330200 h 438150"/>
              <a:gd name="connsiteX10" fmla="*/ 209550 w 654050"/>
              <a:gd name="connsiteY10" fmla="*/ 323850 h 438150"/>
              <a:gd name="connsiteX11" fmla="*/ 222250 w 654050"/>
              <a:gd name="connsiteY11" fmla="*/ 304800 h 438150"/>
              <a:gd name="connsiteX12" fmla="*/ 241300 w 654050"/>
              <a:gd name="connsiteY12" fmla="*/ 292100 h 438150"/>
              <a:gd name="connsiteX13" fmla="*/ 254000 w 654050"/>
              <a:gd name="connsiteY13" fmla="*/ 209550 h 438150"/>
              <a:gd name="connsiteX14" fmla="*/ 260350 w 654050"/>
              <a:gd name="connsiteY14" fmla="*/ 184150 h 438150"/>
              <a:gd name="connsiteX15" fmla="*/ 298450 w 654050"/>
              <a:gd name="connsiteY15" fmla="*/ 107950 h 438150"/>
              <a:gd name="connsiteX16" fmla="*/ 317500 w 654050"/>
              <a:gd name="connsiteY16" fmla="*/ 95250 h 438150"/>
              <a:gd name="connsiteX17" fmla="*/ 330200 w 654050"/>
              <a:gd name="connsiteY17" fmla="*/ 114300 h 438150"/>
              <a:gd name="connsiteX18" fmla="*/ 342900 w 654050"/>
              <a:gd name="connsiteY18" fmla="*/ 152400 h 438150"/>
              <a:gd name="connsiteX19" fmla="*/ 349250 w 654050"/>
              <a:gd name="connsiteY19" fmla="*/ 171450 h 438150"/>
              <a:gd name="connsiteX20" fmla="*/ 355600 w 654050"/>
              <a:gd name="connsiteY20" fmla="*/ 190500 h 438150"/>
              <a:gd name="connsiteX21" fmla="*/ 361950 w 654050"/>
              <a:gd name="connsiteY21" fmla="*/ 209550 h 438150"/>
              <a:gd name="connsiteX22" fmla="*/ 381000 w 654050"/>
              <a:gd name="connsiteY22" fmla="*/ 222250 h 438150"/>
              <a:gd name="connsiteX23" fmla="*/ 425450 w 654050"/>
              <a:gd name="connsiteY23" fmla="*/ 203200 h 438150"/>
              <a:gd name="connsiteX24" fmla="*/ 450850 w 654050"/>
              <a:gd name="connsiteY24" fmla="*/ 146050 h 438150"/>
              <a:gd name="connsiteX25" fmla="*/ 463550 w 654050"/>
              <a:gd name="connsiteY25" fmla="*/ 95250 h 438150"/>
              <a:gd name="connsiteX26" fmla="*/ 476250 w 654050"/>
              <a:gd name="connsiteY26" fmla="*/ 57150 h 438150"/>
              <a:gd name="connsiteX27" fmla="*/ 495300 w 654050"/>
              <a:gd name="connsiteY27" fmla="*/ 19050 h 438150"/>
              <a:gd name="connsiteX28" fmla="*/ 533400 w 654050"/>
              <a:gd name="connsiteY28" fmla="*/ 0 h 438150"/>
              <a:gd name="connsiteX29" fmla="*/ 571500 w 654050"/>
              <a:gd name="connsiteY29" fmla="*/ 19050 h 438150"/>
              <a:gd name="connsiteX30" fmla="*/ 584200 w 654050"/>
              <a:gd name="connsiteY30" fmla="*/ 57150 h 438150"/>
              <a:gd name="connsiteX31" fmla="*/ 596900 w 654050"/>
              <a:gd name="connsiteY31" fmla="*/ 76200 h 438150"/>
              <a:gd name="connsiteX32" fmla="*/ 609600 w 654050"/>
              <a:gd name="connsiteY32" fmla="*/ 114300 h 438150"/>
              <a:gd name="connsiteX33" fmla="*/ 615950 w 654050"/>
              <a:gd name="connsiteY33" fmla="*/ 133350 h 438150"/>
              <a:gd name="connsiteX34" fmla="*/ 628650 w 654050"/>
              <a:gd name="connsiteY34" fmla="*/ 152400 h 438150"/>
              <a:gd name="connsiteX35" fmla="*/ 647700 w 654050"/>
              <a:gd name="connsiteY35" fmla="*/ 165100 h 438150"/>
              <a:gd name="connsiteX36" fmla="*/ 654050 w 654050"/>
              <a:gd name="connsiteY36" fmla="*/ 1714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54050" h="438150">
                <a:moveTo>
                  <a:pt x="0" y="438150"/>
                </a:moveTo>
                <a:cubicBezTo>
                  <a:pt x="2189" y="420638"/>
                  <a:pt x="2911" y="387877"/>
                  <a:pt x="12700" y="368300"/>
                </a:cubicBezTo>
                <a:cubicBezTo>
                  <a:pt x="16113" y="361474"/>
                  <a:pt x="21987" y="356076"/>
                  <a:pt x="25400" y="349250"/>
                </a:cubicBezTo>
                <a:cubicBezTo>
                  <a:pt x="28393" y="343263"/>
                  <a:pt x="28499" y="336051"/>
                  <a:pt x="31750" y="330200"/>
                </a:cubicBezTo>
                <a:cubicBezTo>
                  <a:pt x="39163" y="316857"/>
                  <a:pt x="52323" y="306580"/>
                  <a:pt x="57150" y="292100"/>
                </a:cubicBezTo>
                <a:cubicBezTo>
                  <a:pt x="63767" y="272249"/>
                  <a:pt x="70185" y="247427"/>
                  <a:pt x="88900" y="234950"/>
                </a:cubicBezTo>
                <a:lnTo>
                  <a:pt x="107950" y="222250"/>
                </a:lnTo>
                <a:cubicBezTo>
                  <a:pt x="137793" y="252093"/>
                  <a:pt x="122019" y="233828"/>
                  <a:pt x="152400" y="279400"/>
                </a:cubicBezTo>
                <a:cubicBezTo>
                  <a:pt x="156633" y="285750"/>
                  <a:pt x="162687" y="291210"/>
                  <a:pt x="165100" y="298450"/>
                </a:cubicBezTo>
                <a:cubicBezTo>
                  <a:pt x="173863" y="324740"/>
                  <a:pt x="165881" y="313787"/>
                  <a:pt x="190500" y="330200"/>
                </a:cubicBezTo>
                <a:cubicBezTo>
                  <a:pt x="196850" y="328083"/>
                  <a:pt x="204323" y="328031"/>
                  <a:pt x="209550" y="323850"/>
                </a:cubicBezTo>
                <a:cubicBezTo>
                  <a:pt x="215509" y="319082"/>
                  <a:pt x="216854" y="310196"/>
                  <a:pt x="222250" y="304800"/>
                </a:cubicBezTo>
                <a:cubicBezTo>
                  <a:pt x="227646" y="299404"/>
                  <a:pt x="234950" y="296333"/>
                  <a:pt x="241300" y="292100"/>
                </a:cubicBezTo>
                <a:cubicBezTo>
                  <a:pt x="256033" y="247902"/>
                  <a:pt x="241722" y="295496"/>
                  <a:pt x="254000" y="209550"/>
                </a:cubicBezTo>
                <a:cubicBezTo>
                  <a:pt x="255234" y="200910"/>
                  <a:pt x="257842" y="192509"/>
                  <a:pt x="260350" y="184150"/>
                </a:cubicBezTo>
                <a:cubicBezTo>
                  <a:pt x="266689" y="163020"/>
                  <a:pt x="278380" y="121330"/>
                  <a:pt x="298450" y="107950"/>
                </a:cubicBezTo>
                <a:lnTo>
                  <a:pt x="317500" y="95250"/>
                </a:lnTo>
                <a:cubicBezTo>
                  <a:pt x="321733" y="101600"/>
                  <a:pt x="327100" y="107326"/>
                  <a:pt x="330200" y="114300"/>
                </a:cubicBezTo>
                <a:cubicBezTo>
                  <a:pt x="335637" y="126533"/>
                  <a:pt x="338667" y="139700"/>
                  <a:pt x="342900" y="152400"/>
                </a:cubicBezTo>
                <a:lnTo>
                  <a:pt x="349250" y="171450"/>
                </a:lnTo>
                <a:lnTo>
                  <a:pt x="355600" y="190500"/>
                </a:lnTo>
                <a:cubicBezTo>
                  <a:pt x="357717" y="196850"/>
                  <a:pt x="356381" y="205837"/>
                  <a:pt x="361950" y="209550"/>
                </a:cubicBezTo>
                <a:lnTo>
                  <a:pt x="381000" y="222250"/>
                </a:lnTo>
                <a:cubicBezTo>
                  <a:pt x="400431" y="217392"/>
                  <a:pt x="410832" y="217818"/>
                  <a:pt x="425450" y="203200"/>
                </a:cubicBezTo>
                <a:cubicBezTo>
                  <a:pt x="440544" y="188106"/>
                  <a:pt x="444562" y="164913"/>
                  <a:pt x="450850" y="146050"/>
                </a:cubicBezTo>
                <a:cubicBezTo>
                  <a:pt x="470117" y="88248"/>
                  <a:pt x="440562" y="179540"/>
                  <a:pt x="463550" y="95250"/>
                </a:cubicBezTo>
                <a:cubicBezTo>
                  <a:pt x="467072" y="82335"/>
                  <a:pt x="472017" y="69850"/>
                  <a:pt x="476250" y="57150"/>
                </a:cubicBezTo>
                <a:cubicBezTo>
                  <a:pt x="481415" y="41656"/>
                  <a:pt x="482990" y="31360"/>
                  <a:pt x="495300" y="19050"/>
                </a:cubicBezTo>
                <a:cubicBezTo>
                  <a:pt x="507610" y="6740"/>
                  <a:pt x="517906" y="5165"/>
                  <a:pt x="533400" y="0"/>
                </a:cubicBezTo>
                <a:cubicBezTo>
                  <a:pt x="543780" y="3460"/>
                  <a:pt x="565021" y="8684"/>
                  <a:pt x="571500" y="19050"/>
                </a:cubicBezTo>
                <a:cubicBezTo>
                  <a:pt x="578595" y="30402"/>
                  <a:pt x="576774" y="46011"/>
                  <a:pt x="584200" y="57150"/>
                </a:cubicBezTo>
                <a:cubicBezTo>
                  <a:pt x="588433" y="63500"/>
                  <a:pt x="593800" y="69226"/>
                  <a:pt x="596900" y="76200"/>
                </a:cubicBezTo>
                <a:cubicBezTo>
                  <a:pt x="602337" y="88433"/>
                  <a:pt x="605367" y="101600"/>
                  <a:pt x="609600" y="114300"/>
                </a:cubicBezTo>
                <a:cubicBezTo>
                  <a:pt x="611717" y="120650"/>
                  <a:pt x="612237" y="127781"/>
                  <a:pt x="615950" y="133350"/>
                </a:cubicBezTo>
                <a:cubicBezTo>
                  <a:pt x="620183" y="139700"/>
                  <a:pt x="623254" y="147004"/>
                  <a:pt x="628650" y="152400"/>
                </a:cubicBezTo>
                <a:cubicBezTo>
                  <a:pt x="634046" y="157796"/>
                  <a:pt x="641595" y="160521"/>
                  <a:pt x="647700" y="165100"/>
                </a:cubicBezTo>
                <a:cubicBezTo>
                  <a:pt x="650095" y="166896"/>
                  <a:pt x="651933" y="169333"/>
                  <a:pt x="654050" y="1714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585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Catalysts are not eternal! The important question is how many cycles can they achieve on average and how fast</a:t>
            </a:r>
          </a:p>
          <a:p>
            <a:pPr marL="0" indent="0">
              <a:buNone/>
            </a:pPr>
            <a:r>
              <a:rPr lang="en-US" dirty="0"/>
              <a:t>Terminology </a:t>
            </a:r>
          </a:p>
          <a:p>
            <a:pPr lvl="1"/>
            <a:r>
              <a:rPr lang="en-US" b="1" dirty="0"/>
              <a:t>Turn over number (TON) </a:t>
            </a:r>
            <a:r>
              <a:rPr lang="en-US" dirty="0"/>
              <a:t>= total number of cycles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</a:t>
            </a:r>
            <a:endParaRPr lang="en-US" sz="1400" dirty="0"/>
          </a:p>
          <a:p>
            <a:pPr lvl="1"/>
            <a:r>
              <a:rPr lang="en-US" b="1" dirty="0"/>
              <a:t>Turn over frequency (TOF) </a:t>
            </a:r>
            <a:r>
              <a:rPr lang="en-US" dirty="0"/>
              <a:t>= number of cycles/time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    TOF = TON / </a:t>
            </a:r>
            <a:r>
              <a:rPr lang="en-US" dirty="0" smtClean="0"/>
              <a:t>time</a:t>
            </a:r>
          </a:p>
          <a:p>
            <a:pPr lvl="1"/>
            <a:r>
              <a:rPr lang="en-US" b="1" dirty="0" smtClean="0"/>
              <a:t>Selectivity</a:t>
            </a:r>
            <a:r>
              <a:rPr lang="en-US" dirty="0" smtClean="0"/>
              <a:t>: see class on metrics</a:t>
            </a:r>
            <a:endParaRPr lang="en-US" dirty="0"/>
          </a:p>
          <a:p>
            <a:pPr lvl="1">
              <a:buFont typeface="Wingdings" pitchFamily="2" charset="2"/>
              <a:buNone/>
            </a:pPr>
            <a:r>
              <a:rPr lang="en-US" dirty="0"/>
              <a:t>		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F762-D141-491B-98A4-B7240F2BD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85719"/>
            <a:ext cx="8009021" cy="999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Catalysts evaluation: </a:t>
            </a:r>
            <a:r>
              <a:rPr lang="en-US" sz="3600" b="1" dirty="0" smtClean="0">
                <a:latin typeface="+mn-lt"/>
              </a:rPr>
              <a:t>TON, TOF, selectivity</a:t>
            </a:r>
            <a:endParaRPr lang="en-US" sz="3600" b="1" dirty="0"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133109"/>
              </p:ext>
            </p:extLst>
          </p:nvPr>
        </p:nvGraphicFramePr>
        <p:xfrm>
          <a:off x="8117095" y="1714060"/>
          <a:ext cx="3730209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CS ChemDraw Drawing" r:id="rId4" imgW="2575236" imgH="2236940" progId="ChemDraw.Document.6.0">
                  <p:embed/>
                </p:oleObj>
              </mc:Choice>
              <mc:Fallback>
                <p:oleObj name="CS ChemDraw Drawing" r:id="rId4" imgW="2575236" imgH="2236940" progId="ChemDraw.Document.6.0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7095" y="1714060"/>
                        <a:ext cx="3730209" cy="3240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957091"/>
              </p:ext>
            </p:extLst>
          </p:nvPr>
        </p:nvGraphicFramePr>
        <p:xfrm>
          <a:off x="1556830" y="5233670"/>
          <a:ext cx="8914524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137">
                  <a:extLst>
                    <a:ext uri="{9D8B030D-6E8A-4147-A177-3AD203B41FA5}">
                      <a16:colId xmlns:a16="http://schemas.microsoft.com/office/drawing/2014/main" val="1237572666"/>
                    </a:ext>
                  </a:extLst>
                </a:gridCol>
                <a:gridCol w="325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Inorganic Catalyzed Reaction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Enzymatic Reactions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30000" dirty="0" smtClean="0"/>
                        <a:t>TOF</a:t>
                      </a:r>
                      <a:endParaRPr lang="en-US" sz="2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0.01 – 10000 s</a:t>
                      </a:r>
                      <a:r>
                        <a:rPr lang="en-US" baseline="30000" dirty="0"/>
                        <a:t>-1 </a:t>
                      </a:r>
                      <a:r>
                        <a:rPr lang="en-US" dirty="0"/>
                        <a:t>(Very slow) 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 up to 40 million s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 (Extremely fast)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30000" dirty="0" smtClean="0"/>
                        <a:t>Selectivity</a:t>
                      </a:r>
                      <a:endParaRPr lang="en-US" sz="2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Medium to good selectivity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Excellent selectivity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002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8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5776" y="173803"/>
            <a:ext cx="822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Catalysis Drives the Chemical Industry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0B1F-FF60-43F3-8F26-BA9BD6F49149}"/>
              </a:ext>
            </a:extLst>
          </p:cNvPr>
          <p:cNvSpPr txBox="1"/>
          <p:nvPr/>
        </p:nvSpPr>
        <p:spPr>
          <a:xfrm>
            <a:off x="612239" y="6341455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292" y="1848058"/>
            <a:ext cx="1222439" cy="1968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078" y="1799952"/>
            <a:ext cx="1965050" cy="2064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16" y="1721934"/>
            <a:ext cx="1926188" cy="2154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86225" y="3937663"/>
            <a:ext cx="1902572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Pharmaceuticals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8497" y="3937663"/>
            <a:ext cx="1710212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Fine chemicals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999" y="1858221"/>
            <a:ext cx="1272091" cy="19480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3212" y="3937663"/>
            <a:ext cx="2225995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Consumer Products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0470" y="5108781"/>
            <a:ext cx="8091058" cy="46166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a typeface="Arial" charset="0"/>
                <a:cs typeface="Arial" charset="0"/>
              </a:rPr>
              <a:t>Catalytic processes contribute to more than 35% of global GDP.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A6227F-7361-4745-BA66-6FB3C595C7F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099F1E-661D-47A8-94AE-E574C284E236}"/>
              </a:ext>
            </a:extLst>
          </p:cNvPr>
          <p:cNvSpPr txBox="1"/>
          <p:nvPr/>
        </p:nvSpPr>
        <p:spPr>
          <a:xfrm>
            <a:off x="1541999" y="3937663"/>
            <a:ext cx="1273747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Petroleum</a:t>
            </a:r>
          </a:p>
        </p:txBody>
      </p:sp>
    </p:spTree>
    <p:extLst>
      <p:ext uri="{BB962C8B-B14F-4D97-AF65-F5344CB8AC3E}">
        <p14:creationId xmlns:p14="http://schemas.microsoft.com/office/powerpoint/2010/main" val="16249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799608" y="1522842"/>
            <a:ext cx="64222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Activation Energy for Reaction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What is a Catalyst?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Types of Catalysts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Catalysts and Sustainability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Important Improvements Using Catalysts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Enzymatic Reactions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Examples and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1564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9461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x-none" sz="4000" b="1" dirty="0">
                <a:latin typeface="+mn-lt"/>
              </a:rPr>
              <a:t>Important Heterogeneous Catalytic Processes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2105" y="2135079"/>
            <a:ext cx="5878285" cy="2673039"/>
          </a:xfr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b="1" dirty="0"/>
              <a:t>Haber-Bosch process: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dirty="0"/>
              <a:t>N</a:t>
            </a:r>
            <a:r>
              <a:rPr lang="en-US" altLang="x-none" sz="1800" baseline="-25000" dirty="0"/>
              <a:t>2</a:t>
            </a:r>
            <a:r>
              <a:rPr lang="en-US" altLang="x-none" sz="1800" dirty="0"/>
              <a:t> + 3 H</a:t>
            </a:r>
            <a:r>
              <a:rPr lang="en-US" altLang="x-none" sz="1800" baseline="-25000" dirty="0"/>
              <a:t>2</a:t>
            </a:r>
            <a:r>
              <a:rPr lang="en-US" altLang="x-none" sz="1800" dirty="0"/>
              <a:t> </a:t>
            </a:r>
            <a:r>
              <a:rPr lang="en-US" altLang="x-none" sz="1800" dirty="0">
                <a:ea typeface="Arial" charset="0"/>
                <a:cs typeface="Arial" charset="0"/>
              </a:rPr>
              <a:t>→ 2 NH</a:t>
            </a:r>
            <a:r>
              <a:rPr lang="en-US" altLang="x-none" sz="1800" baseline="-25000" dirty="0">
                <a:ea typeface="Arial" charset="0"/>
                <a:cs typeface="Arial" charset="0"/>
              </a:rPr>
              <a:t>3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dirty="0">
                <a:ea typeface="Arial" charset="0"/>
                <a:cs typeface="Arial" charset="0"/>
              </a:rPr>
              <a:t>Fe/Ru catalysts, high pressure and temperature.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dirty="0">
                <a:ea typeface="Arial" charset="0"/>
                <a:cs typeface="Arial" charset="0"/>
              </a:rPr>
              <a:t>Critical for fertilizer and nitric acid production.</a:t>
            </a:r>
          </a:p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b="1" dirty="0"/>
              <a:t>Fischer-</a:t>
            </a:r>
            <a:r>
              <a:rPr lang="en-US" altLang="x-none" sz="1800" b="1" dirty="0" err="1"/>
              <a:t>Tropsch</a:t>
            </a:r>
            <a:r>
              <a:rPr lang="en-US" altLang="x-none" sz="1800" b="1" dirty="0"/>
              <a:t> chemistry: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i="1" dirty="0"/>
              <a:t>n</a:t>
            </a:r>
            <a:r>
              <a:rPr lang="en-US" altLang="x-none" sz="1800" dirty="0"/>
              <a:t> CO + 2</a:t>
            </a:r>
            <a:r>
              <a:rPr lang="en-US" altLang="x-none" sz="1800" i="1" dirty="0"/>
              <a:t>n </a:t>
            </a:r>
            <a:r>
              <a:rPr lang="en-US" altLang="x-none" sz="1800" dirty="0"/>
              <a:t>H</a:t>
            </a:r>
            <a:r>
              <a:rPr lang="en-US" altLang="x-none" sz="1800" baseline="-25000" dirty="0"/>
              <a:t>2</a:t>
            </a:r>
            <a:r>
              <a:rPr lang="en-US" altLang="x-none" sz="1800" dirty="0"/>
              <a:t> </a:t>
            </a:r>
            <a:r>
              <a:rPr lang="en-US" altLang="x-none" sz="1800" dirty="0">
                <a:ea typeface="Arial" charset="0"/>
                <a:cs typeface="Arial" charset="0"/>
              </a:rPr>
              <a:t>→ (CH</a:t>
            </a:r>
            <a:r>
              <a:rPr lang="en-US" altLang="x-none" sz="1800" baseline="-25000" dirty="0">
                <a:ea typeface="Arial" charset="0"/>
                <a:cs typeface="Arial" charset="0"/>
              </a:rPr>
              <a:t>2</a:t>
            </a:r>
            <a:r>
              <a:rPr lang="en-US" altLang="x-none" sz="1800" dirty="0">
                <a:ea typeface="Arial" charset="0"/>
                <a:cs typeface="Arial" charset="0"/>
              </a:rPr>
              <a:t>)</a:t>
            </a:r>
            <a:r>
              <a:rPr lang="en-US" altLang="x-none" sz="1800" i="1" baseline="-25000" dirty="0">
                <a:ea typeface="Arial" charset="0"/>
                <a:cs typeface="Arial" charset="0"/>
              </a:rPr>
              <a:t>n</a:t>
            </a:r>
            <a:r>
              <a:rPr lang="en-US" altLang="x-none" sz="1800" dirty="0">
                <a:ea typeface="Arial" charset="0"/>
                <a:cs typeface="Arial" charset="0"/>
              </a:rPr>
              <a:t> + </a:t>
            </a:r>
            <a:r>
              <a:rPr lang="en-US" altLang="x-none" sz="1800" i="1" dirty="0">
                <a:ea typeface="Arial" charset="0"/>
                <a:cs typeface="Arial" charset="0"/>
              </a:rPr>
              <a:t>n </a:t>
            </a:r>
            <a:r>
              <a:rPr lang="en-US" altLang="x-none" sz="1800" dirty="0">
                <a:ea typeface="Arial" charset="0"/>
                <a:cs typeface="Arial" charset="0"/>
              </a:rPr>
              <a:t>H</a:t>
            </a:r>
            <a:r>
              <a:rPr lang="en-US" altLang="x-none" sz="1800" baseline="-25000" dirty="0">
                <a:ea typeface="Arial" charset="0"/>
                <a:cs typeface="Arial" charset="0"/>
              </a:rPr>
              <a:t>2</a:t>
            </a:r>
            <a:r>
              <a:rPr lang="en-US" altLang="x-none" sz="1800" dirty="0">
                <a:ea typeface="Arial" charset="0"/>
                <a:cs typeface="Arial" charset="0"/>
              </a:rPr>
              <a:t>O , </a:t>
            </a:r>
            <a:r>
              <a:rPr lang="en-US" altLang="x-none" sz="1800" i="1" dirty="0" err="1">
                <a:ea typeface="Arial" charset="0"/>
                <a:cs typeface="Arial" charset="0"/>
              </a:rPr>
              <a:t>syn</a:t>
            </a:r>
            <a:r>
              <a:rPr lang="en-US" altLang="x-none" sz="1800" dirty="0">
                <a:ea typeface="Arial" charset="0"/>
                <a:cs typeface="Arial" charset="0"/>
              </a:rPr>
              <a:t> gas to liquid fuels.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dirty="0">
                <a:ea typeface="Arial" charset="0"/>
                <a:cs typeface="Arial" charset="0"/>
              </a:rPr>
              <a:t>Fe/Co catalysts.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dirty="0">
                <a:ea typeface="Arial" charset="0"/>
                <a:cs typeface="Arial" charset="0"/>
              </a:rPr>
              <a:t>Source of fuel for Axis in WWII.</a:t>
            </a:r>
            <a:endParaRPr lang="en-US" altLang="x-none" sz="1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9A2390-3B66-4854-BBF3-E0D681FAECA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9692CB6-02E6-4694-98F7-01B0748DD68A}"/>
              </a:ext>
            </a:extLst>
          </p:cNvPr>
          <p:cNvSpPr/>
          <p:nvPr/>
        </p:nvSpPr>
        <p:spPr>
          <a:xfrm>
            <a:off x="6502400" y="2135078"/>
            <a:ext cx="5689600" cy="2673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b="1" dirty="0">
                <a:solidFill>
                  <a:prstClr val="black"/>
                </a:solidFill>
              </a:rPr>
              <a:t>Fluidized catalytic cracking:</a:t>
            </a: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</a:rPr>
              <a:t>High MW petroleum </a:t>
            </a: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→ low MW fuels, like gasoline.</a:t>
            </a: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Zeolite catalysts, high temperature combustor.</a:t>
            </a: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Likely in your fuel tank.</a:t>
            </a:r>
            <a:endParaRPr lang="en-US" altLang="x-none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b="1" dirty="0">
                <a:solidFill>
                  <a:prstClr val="black"/>
                </a:solidFill>
              </a:rPr>
              <a:t>Automotive three-way catalysis:</a:t>
            </a: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</a:rPr>
              <a:t>NO</a:t>
            </a:r>
            <a:r>
              <a:rPr lang="en-US" altLang="x-none" baseline="-25000" dirty="0">
                <a:solidFill>
                  <a:prstClr val="black"/>
                </a:solidFill>
              </a:rPr>
              <a:t>x</a:t>
            </a:r>
            <a:r>
              <a:rPr lang="en-US" altLang="x-none" dirty="0">
                <a:solidFill>
                  <a:prstClr val="black"/>
                </a:solidFill>
              </a:rPr>
              <a:t>/CO/HC </a:t>
            </a: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→ </a:t>
            </a: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N</a:t>
            </a:r>
            <a:r>
              <a:rPr lang="en-US" altLang="x-none" baseline="-25000" dirty="0" smtClean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dirty="0" smtClean="0">
                <a:solidFill>
                  <a:prstClr val="black"/>
                </a:solidFill>
                <a:ea typeface="Arial" charset="0"/>
                <a:cs typeface="Arial" charset="0"/>
              </a:rPr>
              <a:t>/CO</a:t>
            </a:r>
            <a:r>
              <a:rPr lang="en-US" altLang="x-none" baseline="-25000" dirty="0" smtClean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dirty="0" smtClean="0">
                <a:solidFill>
                  <a:prstClr val="black"/>
                </a:solidFill>
                <a:ea typeface="Arial" charset="0"/>
                <a:cs typeface="Arial" charset="0"/>
              </a:rPr>
              <a:t>/H</a:t>
            </a:r>
            <a:r>
              <a:rPr lang="en-US" altLang="x-none" baseline="-25000" dirty="0" smtClean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dirty="0" smtClean="0">
                <a:solidFill>
                  <a:prstClr val="black"/>
                </a:solidFill>
                <a:ea typeface="Arial" charset="0"/>
                <a:cs typeface="Arial" charset="0"/>
              </a:rPr>
              <a:t>O</a:t>
            </a:r>
            <a:endParaRPr lang="en-US" altLang="x-none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Pt/Rh/</a:t>
            </a:r>
            <a:r>
              <a:rPr lang="en-US" altLang="x-none" dirty="0" err="1">
                <a:solidFill>
                  <a:prstClr val="black"/>
                </a:solidFill>
                <a:ea typeface="Arial" charset="0"/>
                <a:cs typeface="Arial" charset="0"/>
              </a:rPr>
              <a:t>Pd</a:t>
            </a: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 supported on ceria/alumina.</a:t>
            </a: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Makes exhaust 99% cleaner.</a:t>
            </a:r>
          </a:p>
        </p:txBody>
      </p:sp>
    </p:spTree>
    <p:extLst>
      <p:ext uri="{BB962C8B-B14F-4D97-AF65-F5344CB8AC3E}">
        <p14:creationId xmlns:p14="http://schemas.microsoft.com/office/powerpoint/2010/main" val="21216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339" y="166251"/>
            <a:ext cx="5805321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Designing a Green Catalyst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467" y="6404074"/>
            <a:ext cx="58113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 Regular" charset="0"/>
              </a:rPr>
              <a:t>http://www.rsc.org/chemistryworld/Issues/2011/January/CriticalThinking.asp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0589" y="1184266"/>
            <a:ext cx="8770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 all catalysts are created equal. Chemists need to consider various factors when deciding on a catalyst.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9117" y="5911631"/>
            <a:ext cx="40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Many metals which are used as catalysts are quickly depleting.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371" y="1982911"/>
            <a:ext cx="5380892" cy="394111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00279" y="2128511"/>
            <a:ext cx="6140092" cy="390876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200" dirty="0"/>
              <a:t>Is the catalyst non-toxic?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Is it actually used in sub-stoichiometric amounts?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Does it require special conditions (sensitivity to solvent, moisture, oxygen)?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Is it derived from abundant/renewable resources?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Can it be reused?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Can it be separated from the products?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Might it lead to dangerous conditions  (Runaway/chain reactions)?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712F7-04BF-44C5-992E-7F87B6A439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67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339" y="166251"/>
            <a:ext cx="5805321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smtClean="0">
                <a:latin typeface="+mn-lt"/>
              </a:rPr>
              <a:t>Metal scarcity</a:t>
            </a:r>
            <a:endParaRPr lang="en-US" sz="4000" b="1" dirty="0"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712F7-04BF-44C5-992E-7F87B6A439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20" y="1151914"/>
            <a:ext cx="6639484" cy="51505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02477"/>
            <a:ext cx="2349044" cy="5899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Source: 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0654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Use a lifecycle as a guide</a:t>
            </a:r>
          </a:p>
        </p:txBody>
      </p:sp>
      <p:pic>
        <p:nvPicPr>
          <p:cNvPr id="4" name="P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186" y="1537148"/>
            <a:ext cx="11179628" cy="29278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358" y="4635810"/>
            <a:ext cx="2680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Material Extraction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Abundance?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03352" y="4635810"/>
            <a:ext cx="3333543" cy="1392689"/>
          </a:xfrm>
        </p:spPr>
        <p:txBody>
          <a:bodyPr wrap="square">
            <a:spAutoFit/>
          </a:bodyPr>
          <a:lstStyle/>
          <a:p>
            <a:r>
              <a:rPr lang="en-US" sz="2000" b="1" dirty="0"/>
              <a:t>Processing/Manufacturing</a:t>
            </a:r>
          </a:p>
          <a:p>
            <a:pPr lvl="1"/>
            <a:r>
              <a:rPr lang="en-US" sz="2000" dirty="0"/>
              <a:t>Energy?</a:t>
            </a:r>
          </a:p>
          <a:p>
            <a:pPr lvl="1"/>
            <a:r>
              <a:rPr lang="en-US" sz="2000" dirty="0"/>
              <a:t>Waste?</a:t>
            </a:r>
          </a:p>
          <a:p>
            <a:pPr lvl="1"/>
            <a:r>
              <a:rPr lang="en-US" sz="2000" dirty="0"/>
              <a:t>Toxicity of materials?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04693" y="4635809"/>
            <a:ext cx="2844691" cy="13926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Use</a:t>
            </a:r>
          </a:p>
          <a:p>
            <a:pPr lvl="1"/>
            <a:r>
              <a:rPr lang="en-US" altLang="en-US" sz="2000" dirty="0"/>
              <a:t>Selectivity?</a:t>
            </a:r>
          </a:p>
          <a:p>
            <a:pPr lvl="1"/>
            <a:r>
              <a:rPr lang="en-US" altLang="en-US" sz="2000" dirty="0"/>
              <a:t>Turnover number?</a:t>
            </a:r>
          </a:p>
          <a:p>
            <a:pPr lvl="1"/>
            <a:r>
              <a:rPr lang="en-US" altLang="en-US" sz="2000" dirty="0"/>
              <a:t>Safety?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949384" y="4635809"/>
            <a:ext cx="2143897" cy="13285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End-of-life</a:t>
            </a:r>
          </a:p>
          <a:p>
            <a:pPr lvl="1"/>
            <a:r>
              <a:rPr lang="en-US" altLang="en-US" sz="2000" dirty="0"/>
              <a:t>Reusability?</a:t>
            </a:r>
          </a:p>
          <a:p>
            <a:pPr lvl="1"/>
            <a:r>
              <a:rPr lang="en-US" altLang="en-US" sz="2000" dirty="0"/>
              <a:t>Ease of separation?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DC8327-8BE2-41BA-B6B1-9132D7AC078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6903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  <a:ea typeface="Arial" charset="0"/>
                <a:cs typeface="Arial" charset="0"/>
              </a:rPr>
              <a:t>The Need to Develop More Sustainable Catalysts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41" y="1451475"/>
            <a:ext cx="6862095" cy="4656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7241" y="6385023"/>
            <a:ext cx="3670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European Commission Press Release, June 2010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9230" y="2348525"/>
            <a:ext cx="373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Raw materials (e.g. rare precious metals) are dispersed around the world and access to them is frequently political.</a:t>
            </a:r>
          </a:p>
          <a:p>
            <a:endParaRPr lang="en-US" sz="2000" dirty="0"/>
          </a:p>
          <a:p>
            <a:r>
              <a:rPr lang="en-US" sz="2000" dirty="0"/>
              <a:t>To gain economic and environmental independence, we must design catalysts which are locally sourced and abundant.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083B8A-C38E-4D0D-9521-89761D7C140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1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72745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Current Trends in Catalyst Design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1108057" y="1423198"/>
            <a:ext cx="4846320" cy="4846320"/>
          </a:xfrm>
          <a:prstGeom prst="ellips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Reduce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 Surface Area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Atomic Layer deposition</a:t>
            </a:r>
            <a:endParaRPr lang="en-US" sz="2000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6475117" y="1423198"/>
            <a:ext cx="4846320" cy="4846320"/>
          </a:xfrm>
          <a:prstGeom prst="ellipse">
            <a:avLst/>
          </a:prstGeom>
          <a:solidFill>
            <a:srgbClr val="FFFF00">
              <a:alpha val="34902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US" sz="2000" b="1" dirty="0">
                <a:solidFill>
                  <a:schemeClr val="tx1"/>
                </a:solidFill>
              </a:rPr>
              <a:t>Earth Abundant Alternatives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Abundant metal 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Alloy - Synergistic Effect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Adjust other parameters</a:t>
            </a:r>
          </a:p>
          <a:p>
            <a:pPr marL="547688" lvl="1" defTabSz="808038"/>
            <a:r>
              <a:rPr lang="en-US" sz="2000" dirty="0">
                <a:solidFill>
                  <a:schemeClr val="tx1"/>
                </a:solidFill>
              </a:rPr>
              <a:t>-  Solvents</a:t>
            </a:r>
          </a:p>
          <a:p>
            <a:pPr marL="547688" lvl="1" defTabSz="852488"/>
            <a:r>
              <a:rPr lang="en-US" sz="2000" dirty="0">
                <a:solidFill>
                  <a:schemeClr val="tx1"/>
                </a:solidFill>
              </a:rPr>
              <a:t>-  Surfactants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63BFA8-0CA5-49D9-B54F-DED8C373081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7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40774" y="0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Current Trends in Catalyst Design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245028" y="1250453"/>
            <a:ext cx="4846320" cy="4846320"/>
          </a:xfrm>
          <a:prstGeom prst="ellips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solidFill>
                  <a:schemeClr val="tx1"/>
                </a:solidFill>
              </a:rPr>
              <a:t>Reduce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 Surface Area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Atomic Layer deposition</a:t>
            </a:r>
            <a:endParaRPr lang="en-US" sz="2000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245028" y="1250453"/>
            <a:ext cx="4846320" cy="4846320"/>
          </a:xfrm>
          <a:prstGeom prst="ellipse">
            <a:avLst/>
          </a:prstGeom>
          <a:solidFill>
            <a:srgbClr val="FFFF00">
              <a:alpha val="34902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r>
              <a:rPr lang="en-US" sz="2000" b="1" dirty="0">
                <a:solidFill>
                  <a:schemeClr val="tx1"/>
                </a:solidFill>
              </a:rPr>
              <a:t>Earth Abundant Alternatives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Abundant metal 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Alloy - Synergistic Effect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Adjust other parameters</a:t>
            </a:r>
          </a:p>
          <a:p>
            <a:pPr marL="547688" lvl="1" defTabSz="808038"/>
            <a:r>
              <a:rPr lang="en-US" sz="2000" dirty="0">
                <a:solidFill>
                  <a:schemeClr val="tx1"/>
                </a:solidFill>
              </a:rPr>
              <a:t>-  Solvents</a:t>
            </a:r>
          </a:p>
          <a:p>
            <a:pPr marL="547688" lvl="1" defTabSz="852488"/>
            <a:r>
              <a:rPr lang="en-US" sz="2000" dirty="0">
                <a:solidFill>
                  <a:schemeClr val="tx1"/>
                </a:solidFill>
              </a:rPr>
              <a:t>-  Surfactants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63BFA8-0CA5-49D9-B54F-DED8C3730811}"/>
              </a:ext>
            </a:extLst>
          </p:cNvPr>
          <p:cNvCxnSpPr>
            <a:cxnSpLocks/>
          </p:cNvCxnSpPr>
          <p:nvPr/>
        </p:nvCxnSpPr>
        <p:spPr>
          <a:xfrm>
            <a:off x="-11876" y="9791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5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185" y="163734"/>
            <a:ext cx="9411629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The Haber-Bosch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1282" y="2582287"/>
            <a:ext cx="4808571" cy="4152419"/>
          </a:xfrm>
        </p:spPr>
        <p:txBody>
          <a:bodyPr>
            <a:spAutoFit/>
          </a:bodyPr>
          <a:lstStyle/>
          <a:p>
            <a:r>
              <a:rPr lang="en-US" sz="2300" dirty="0"/>
              <a:t>Originally Fritz Haber discovered this reaction using an osmium (</a:t>
            </a:r>
            <a:r>
              <a:rPr lang="en-US" sz="2300" dirty="0" err="1"/>
              <a:t>Os</a:t>
            </a:r>
            <a:r>
              <a:rPr lang="en-US" sz="2300" dirty="0"/>
              <a:t>) based catalyst</a:t>
            </a:r>
          </a:p>
          <a:p>
            <a:pPr lvl="1"/>
            <a:r>
              <a:rPr lang="en-US" sz="2000" dirty="0" err="1"/>
              <a:t>Os</a:t>
            </a:r>
            <a:r>
              <a:rPr lang="en-US" sz="2000" dirty="0"/>
              <a:t> metal is rare, toxic and too expensive: it could not be made industrial.</a:t>
            </a:r>
          </a:p>
          <a:p>
            <a:r>
              <a:rPr lang="en-US" sz="2300" dirty="0"/>
              <a:t>Rapidly alternatives with either iron (Fe) or ruthenium (Ru) were developed</a:t>
            </a:r>
          </a:p>
          <a:p>
            <a:r>
              <a:rPr lang="en-US" sz="2300" dirty="0"/>
              <a:t>Today’s catalysts: </a:t>
            </a:r>
            <a:r>
              <a:rPr lang="en-US" sz="2400" dirty="0"/>
              <a:t>finely divided Ru on a solid support or Fe</a:t>
            </a:r>
            <a:r>
              <a:rPr lang="en-US" sz="2400" baseline="-25000" dirty="0"/>
              <a:t>3</a:t>
            </a:r>
            <a:r>
              <a:rPr lang="en-US" sz="2400" dirty="0"/>
              <a:t>O</a:t>
            </a:r>
            <a:r>
              <a:rPr lang="en-US" sz="2400" baseline="-25000" dirty="0"/>
              <a:t>4</a:t>
            </a:r>
            <a:r>
              <a:rPr lang="en-US" sz="2400" dirty="0"/>
              <a:t>/Fe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/Al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/K</a:t>
            </a:r>
            <a:r>
              <a:rPr lang="en-US" sz="2400" baseline="-25000" dirty="0"/>
              <a:t>2</a:t>
            </a:r>
            <a:r>
              <a:rPr lang="en-US" sz="2400" dirty="0"/>
              <a:t>O/</a:t>
            </a:r>
            <a:r>
              <a:rPr lang="en-US" sz="2400" dirty="0" err="1"/>
              <a:t>CaO</a:t>
            </a:r>
            <a:endParaRPr lang="en-US" sz="2300" dirty="0"/>
          </a:p>
        </p:txBody>
      </p:sp>
      <p:pic>
        <p:nvPicPr>
          <p:cNvPr id="4" name="Picture 2" descr="https://upload.wikimedia.org/wikipedia/commons/7/79/14LaAc_periodic_table_II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46" y="3252229"/>
            <a:ext cx="5829003" cy="31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77961" y="4448585"/>
            <a:ext cx="305735" cy="11920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F310464-6826-4B11-903E-B2127D0552D7}"/>
                  </a:ext>
                </a:extLst>
              </p:cNvPr>
              <p:cNvSpPr txBox="1"/>
              <p:nvPr/>
            </p:nvSpPr>
            <p:spPr>
              <a:xfrm>
                <a:off x="1935113" y="2476779"/>
                <a:ext cx="322486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latin typeface="Cambria Math" charset="0"/>
                        </a:rPr>
                        <m:t>+3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</a:rPr>
                            <m:t>2 </m:t>
                          </m:r>
                        </m:sub>
                      </m:sSub>
                      <m:r>
                        <a:rPr lang="pt-BR" sz="2800" i="1">
                          <a:latin typeface="Cambria Math" charset="0"/>
                          <a:ea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latin typeface="Cambria Math" charset="0"/>
                          <a:ea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F310464-6826-4B11-903E-B2127D055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113" y="2476779"/>
                <a:ext cx="322486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6FF023-1657-44CB-8C87-7CB290A6BD2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FD72D1-DF2E-476C-88BA-AF2F9CA2F98C}"/>
              </a:ext>
            </a:extLst>
          </p:cNvPr>
          <p:cNvSpPr txBox="1"/>
          <p:nvPr/>
        </p:nvSpPr>
        <p:spPr>
          <a:xfrm>
            <a:off x="1579474" y="1481174"/>
            <a:ext cx="903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Improving the Haber-Bosch process by using an iron catalyst:</a:t>
            </a:r>
          </a:p>
        </p:txBody>
      </p:sp>
    </p:spTree>
    <p:extLst>
      <p:ext uri="{BB962C8B-B14F-4D97-AF65-F5344CB8AC3E}">
        <p14:creationId xmlns:p14="http://schemas.microsoft.com/office/powerpoint/2010/main" val="8040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609" y="170276"/>
            <a:ext cx="9252782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Cross coupling reaction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17" y="1522345"/>
            <a:ext cx="7551771" cy="1264449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Cross Coupling Reactions:</a:t>
            </a:r>
          </a:p>
          <a:p>
            <a:pPr marL="812800" lvl="1" indent="-355600">
              <a:buNone/>
            </a:pP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dirty="0"/>
              <a:t>Connecting two separate organic molecules together with high selectivity and high yield.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07856DF-4243-4202-8321-B7DAAA9B5ACB}"/>
              </a:ext>
            </a:extLst>
          </p:cNvPr>
          <p:cNvGrpSpPr>
            <a:grpSpLocks noChangeAspect="1"/>
          </p:cNvGrpSpPr>
          <p:nvPr/>
        </p:nvGrpSpPr>
        <p:grpSpPr>
          <a:xfrm>
            <a:off x="542917" y="3083955"/>
            <a:ext cx="6064737" cy="2387454"/>
            <a:chOff x="910504" y="3375744"/>
            <a:chExt cx="5731321" cy="2102160"/>
          </a:xfrm>
        </p:grpSpPr>
        <p:pic>
          <p:nvPicPr>
            <p:cNvPr id="2050" name="Picture 2" descr="http://novelcs.com/img/Bromide%20Couplings.GI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463" b="40414"/>
            <a:stretch/>
          </p:blipFill>
          <p:spPr bwMode="auto">
            <a:xfrm>
              <a:off x="1935468" y="3375744"/>
              <a:ext cx="4706357" cy="1950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757998" y="4797678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873243" y="3533873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924994" y="4109884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pic>
          <p:nvPicPr>
            <p:cNvPr id="2052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04" y="4797678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572" y="3886858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560" y="3433511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381904"/>
              </p:ext>
            </p:extLst>
          </p:nvPr>
        </p:nvGraphicFramePr>
        <p:xfrm>
          <a:off x="8363423" y="2835885"/>
          <a:ext cx="2025113" cy="121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313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n-lt"/>
                        </a:rPr>
                        <a:t>USD</a:t>
                      </a:r>
                      <a:r>
                        <a:rPr lang="en-US" sz="2000" b="0" i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mol</a:t>
                      </a:r>
                      <a:r>
                        <a:rPr lang="en-US" sz="2000" b="0" i="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Ni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$1.20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Pd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$1,500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15261" y="4462493"/>
            <a:ext cx="49214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chemistry innovations allowed the replacement of expensive palladium catalysts with nickel.</a:t>
            </a:r>
          </a:p>
          <a:p>
            <a:endParaRPr lang="en-US" sz="2000" dirty="0"/>
          </a:p>
          <a:p>
            <a:r>
              <a:rPr lang="en-US" sz="2000" dirty="0"/>
              <a:t>These reactions were awarded Nobel Prizes.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792B4-0194-474F-9819-77D79B3CA1E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51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609" y="-137500"/>
            <a:ext cx="9252782" cy="1323439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replacing palladium by iron in hydrogenation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17" y="1522345"/>
            <a:ext cx="7551771" cy="1669688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Hydrogenation: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dirty="0"/>
              <a:t>Usually with expensive, rare metals: </a:t>
            </a:r>
            <a:r>
              <a:rPr lang="en-US" dirty="0" err="1"/>
              <a:t>Pd</a:t>
            </a:r>
            <a:r>
              <a:rPr lang="en-US" dirty="0"/>
              <a:t>, Rh, Ru, Pt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dirty="0"/>
              <a:t> or toxic, Ni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dirty="0"/>
              <a:t> iron (Fe) is abundant and non toxic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792B4-0194-474F-9819-77D79B3CA1E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515127"/>
              </p:ext>
            </p:extLst>
          </p:nvPr>
        </p:nvGraphicFramePr>
        <p:xfrm>
          <a:off x="7598074" y="1608578"/>
          <a:ext cx="4238625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name="CS ChemDraw Drawing" r:id="rId4" imgW="2804160" imgH="1147336" progId="ChemDraw.Document.6.0">
                  <p:embed/>
                </p:oleObj>
              </mc:Choice>
              <mc:Fallback>
                <p:oleObj name="CS ChemDraw Drawing" r:id="rId4" imgW="2804160" imgH="1147336" progId="ChemDraw.Document.6.0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8074" y="1608578"/>
                        <a:ext cx="4238625" cy="173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29226" r="51779" b="53325"/>
          <a:stretch/>
        </p:blipFill>
        <p:spPr bwMode="auto">
          <a:xfrm>
            <a:off x="4268054" y="3707673"/>
            <a:ext cx="5062331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314090"/>
              </p:ext>
            </p:extLst>
          </p:nvPr>
        </p:nvGraphicFramePr>
        <p:xfrm>
          <a:off x="2004704" y="3812956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4" name="CS ChemDraw Drawing" r:id="rId7" imgW="764742" imgH="764722" progId="ChemDraw.Document.6.0">
                  <p:embed/>
                </p:oleObj>
              </mc:Choice>
              <mc:Fallback>
                <p:oleObj name="CS ChemDraw Drawing" r:id="rId7" imgW="764742" imgH="764722" progId="ChemDraw.Document.6.0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4704" y="3812956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726672" y="4010878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19" name="Rectangle 18"/>
          <p:cNvSpPr/>
          <p:nvPr/>
        </p:nvSpPr>
        <p:spPr>
          <a:xfrm>
            <a:off x="2762514" y="4026723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endParaRPr lang="en-US" sz="1600" b="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505647"/>
              </p:ext>
            </p:extLst>
          </p:nvPr>
        </p:nvGraphicFramePr>
        <p:xfrm>
          <a:off x="2017937" y="4454667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5" name="CS ChemDraw Drawing" r:id="rId9" imgW="764742" imgH="764722" progId="ChemDraw.Document.6.0">
                  <p:embed/>
                </p:oleObj>
              </mc:Choice>
              <mc:Fallback>
                <p:oleObj name="CS ChemDraw Drawing" r:id="rId9" imgW="764742" imgH="764722" progId="ChemDraw.Document.6.0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937" y="4454667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739905" y="4652589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22" name="Rectangle 21"/>
          <p:cNvSpPr/>
          <p:nvPr/>
        </p:nvSpPr>
        <p:spPr>
          <a:xfrm>
            <a:off x="2775747" y="4668434"/>
            <a:ext cx="13910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r>
              <a:rPr lang="en-CA" sz="1600" b="0" dirty="0"/>
              <a:t> and water (99:1)</a:t>
            </a:r>
            <a:endParaRPr lang="en-US" sz="1600" b="0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669496"/>
              </p:ext>
            </p:extLst>
          </p:nvPr>
        </p:nvGraphicFramePr>
        <p:xfrm>
          <a:off x="1999970" y="5109100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6" name="CS ChemDraw Drawing" r:id="rId10" imgW="764742" imgH="764722" progId="ChemDraw.Document.6.0">
                  <p:embed/>
                </p:oleObj>
              </mc:Choice>
              <mc:Fallback>
                <p:oleObj name="CS ChemDraw Drawing" r:id="rId10" imgW="764742" imgH="764722" progId="ChemDraw.Document.6.0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9970" y="5109100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721938" y="5307022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25" name="Rectangle 24"/>
          <p:cNvSpPr/>
          <p:nvPr/>
        </p:nvSpPr>
        <p:spPr>
          <a:xfrm>
            <a:off x="2757780" y="5322867"/>
            <a:ext cx="1625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0" dirty="0"/>
              <a:t>in </a:t>
            </a:r>
            <a:r>
              <a:rPr lang="en-CA" b="0" dirty="0" err="1"/>
              <a:t>EtOH</a:t>
            </a:r>
            <a:r>
              <a:rPr lang="en-CA" b="0" dirty="0"/>
              <a:t> and water (1:1)</a:t>
            </a:r>
            <a:endParaRPr lang="en-US" b="0" dirty="0"/>
          </a:p>
          <a:p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81518"/>
              </p:ext>
            </p:extLst>
          </p:nvPr>
        </p:nvGraphicFramePr>
        <p:xfrm>
          <a:off x="2013203" y="5750811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7" name="CS ChemDraw Drawing" r:id="rId11" imgW="764742" imgH="764722" progId="ChemDraw.Document.6.0">
                  <p:embed/>
                </p:oleObj>
              </mc:Choice>
              <mc:Fallback>
                <p:oleObj name="CS ChemDraw Drawing" r:id="rId11" imgW="764742" imgH="764722" progId="ChemDraw.Document.6.0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3203" y="5750811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735171" y="5948733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industrial</a:t>
            </a:r>
            <a:endParaRPr lang="en-US" sz="1600" b="0" dirty="0"/>
          </a:p>
        </p:txBody>
      </p:sp>
      <p:sp>
        <p:nvSpPr>
          <p:cNvPr id="28" name="Rectangle 27"/>
          <p:cNvSpPr/>
          <p:nvPr/>
        </p:nvSpPr>
        <p:spPr>
          <a:xfrm>
            <a:off x="2771013" y="5964578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endParaRPr lang="en-US" sz="1600" b="0" dirty="0"/>
          </a:p>
        </p:txBody>
      </p:sp>
      <p:sp>
        <p:nvSpPr>
          <p:cNvPr id="29" name="TextBox 28"/>
          <p:cNvSpPr txBox="1"/>
          <p:nvPr/>
        </p:nvSpPr>
        <p:spPr>
          <a:xfrm>
            <a:off x="9593102" y="4148231"/>
            <a:ext cx="2243597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b="0" dirty="0"/>
              <a:t>The iron oxide shell protects Fe(0) from oxidation with water, while allowing interesting reactivity</a:t>
            </a:r>
            <a:endParaRPr lang="en-US" b="0" dirty="0"/>
          </a:p>
        </p:txBody>
      </p:sp>
      <p:sp>
        <p:nvSpPr>
          <p:cNvPr id="30" name="Rectangle 29"/>
          <p:cNvSpPr/>
          <p:nvPr/>
        </p:nvSpPr>
        <p:spPr>
          <a:xfrm>
            <a:off x="248344" y="6433591"/>
            <a:ext cx="8284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R. Hudson, A. Rivière, C. M. Cirtiu, K. L. Luska, A. </a:t>
            </a:r>
            <a:r>
              <a:rPr lang="en-US" sz="1400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Moores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400" b="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Chem.Comm</a:t>
            </a:r>
            <a:r>
              <a:rPr lang="en-US" sz="1400" b="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2012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400" b="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48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3360-3362. </a:t>
            </a:r>
          </a:p>
        </p:txBody>
      </p:sp>
    </p:spTree>
    <p:extLst>
      <p:ext uri="{BB962C8B-B14F-4D97-AF65-F5344CB8AC3E}">
        <p14:creationId xmlns:p14="http://schemas.microsoft.com/office/powerpoint/2010/main" val="2548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5148" y="389481"/>
            <a:ext cx="2034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Catalysis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44498"/>
            <a:ext cx="2133600" cy="1409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41252" y="1653003"/>
            <a:ext cx="5873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+mn-cs"/>
              </a:rPr>
              <a:t>Catalytic reagents (as selective as possible) are superior to stoichiometric reagents.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89ABCF-3368-41F6-B8B4-98AD82170E7B}"/>
              </a:ext>
            </a:extLst>
          </p:cNvPr>
          <p:cNvCxnSpPr>
            <a:cxnSpLocks/>
          </p:cNvCxnSpPr>
          <p:nvPr/>
        </p:nvCxnSpPr>
        <p:spPr>
          <a:xfrm>
            <a:off x="-18031" y="159708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46" y="2842267"/>
            <a:ext cx="7703243" cy="2821039"/>
          </a:xfrm>
          <a:prstGeom prst="rect">
            <a:avLst/>
          </a:prstGeom>
        </p:spPr>
      </p:pic>
      <p:sp>
        <p:nvSpPr>
          <p:cNvPr id="9" name="CaixaDeTexto 3">
            <a:extLst>
              <a:ext uri="{FF2B5EF4-FFF2-40B4-BE49-F238E27FC236}">
                <a16:creationId xmlns:a16="http://schemas.microsoft.com/office/drawing/2014/main" id="{42633EB9-0BA4-704E-93A5-DFACA9182DD7}"/>
              </a:ext>
            </a:extLst>
          </p:cNvPr>
          <p:cNvSpPr txBox="1"/>
          <p:nvPr/>
        </p:nvSpPr>
        <p:spPr>
          <a:xfrm>
            <a:off x="617052" y="6495344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12131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58752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Increased Surface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995" y="1329531"/>
            <a:ext cx="5964010" cy="535531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/>
              <a:t>High surface area porous support:</a:t>
            </a:r>
          </a:p>
        </p:txBody>
      </p:sp>
      <p:pic>
        <p:nvPicPr>
          <p:cNvPr id="5122" name="Picture 2" descr="http://image.slidesharecdn.com/technologyseries-introducingthesa-9600-110708212412-phpapp02/95/introducing-the-sa9600-flowing-gas-bet-surface-area-analyzer-5-728.jpg?cb=131016054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3525" y="2604707"/>
            <a:ext cx="6684949" cy="408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47296" y="5619001"/>
            <a:ext cx="1014761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2835" y="32115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 Regula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5982" y="2143042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&lt;50 cm</a:t>
            </a:r>
            <a:r>
              <a:rPr lang="en-US" sz="2400" baseline="30000" dirty="0"/>
              <a:t>2</a:t>
            </a:r>
            <a:r>
              <a:rPr lang="en-US" sz="2400" dirty="0"/>
              <a:t> g</a:t>
            </a:r>
            <a:r>
              <a:rPr lang="en-US" sz="2400" baseline="30000" dirty="0"/>
              <a:t>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6407" y="2143042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 – 4000  cm</a:t>
            </a:r>
            <a:r>
              <a:rPr lang="en-US" sz="2400" baseline="30000" dirty="0"/>
              <a:t>2</a:t>
            </a:r>
            <a:r>
              <a:rPr lang="en-US" sz="2400" dirty="0"/>
              <a:t> g</a:t>
            </a:r>
            <a:r>
              <a:rPr lang="en-US" sz="2400" baseline="30000" dirty="0"/>
              <a:t>-1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4A1C4C-BB64-4DA9-87B7-7A05F13614C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69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4847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x-none" sz="4000" b="1" dirty="0">
                <a:latin typeface="+mn-lt"/>
              </a:rPr>
              <a:t>Automotive Emissions Control System</a:t>
            </a:r>
          </a:p>
        </p:txBody>
      </p:sp>
      <p:pic>
        <p:nvPicPr>
          <p:cNvPr id="2078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9" b="4007"/>
          <a:stretch/>
        </p:blipFill>
        <p:spPr bwMode="auto">
          <a:xfrm>
            <a:off x="6398601" y="3205290"/>
            <a:ext cx="5033597" cy="318033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48" y="1527434"/>
            <a:ext cx="4114800" cy="34274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7877" name="Arc 5"/>
          <p:cNvSpPr>
            <a:spLocks/>
          </p:cNvSpPr>
          <p:nvPr/>
        </p:nvSpPr>
        <p:spPr bwMode="auto">
          <a:xfrm>
            <a:off x="4800600" y="3810000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7500620" y="1527434"/>
            <a:ext cx="28295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x-none" sz="2400" u="sng" dirty="0"/>
              <a:t>“Three-way” Catalyst</a:t>
            </a:r>
          </a:p>
          <a:p>
            <a:pPr algn="ctr" eaLnBrk="1" hangingPunct="1"/>
            <a:r>
              <a:rPr lang="en-US" altLang="x-none" sz="2400" dirty="0"/>
              <a:t>CO </a:t>
            </a:r>
            <a:r>
              <a:rPr lang="en-US" altLang="x-none" sz="2400" dirty="0">
                <a:sym typeface="Wingdings" charset="2"/>
              </a:rPr>
              <a:t> CO</a:t>
            </a:r>
            <a:r>
              <a:rPr lang="en-US" altLang="x-none" sz="2400" baseline="-25000" dirty="0">
                <a:sym typeface="Wingdings" charset="2"/>
              </a:rPr>
              <a:t>2</a:t>
            </a:r>
          </a:p>
          <a:p>
            <a:pPr algn="ctr" eaLnBrk="1" hangingPunct="1"/>
            <a:r>
              <a:rPr lang="en-US" altLang="x-none" sz="2400" dirty="0">
                <a:sym typeface="Wingdings" charset="2"/>
              </a:rPr>
              <a:t>HC  CO</a:t>
            </a:r>
            <a:r>
              <a:rPr lang="en-US" altLang="x-none" sz="2400" baseline="-25000" dirty="0">
                <a:sym typeface="Wingdings" charset="2"/>
              </a:rPr>
              <a:t>2</a:t>
            </a:r>
            <a:r>
              <a:rPr lang="en-US" altLang="x-none" sz="2400" dirty="0">
                <a:sym typeface="Wingdings" charset="2"/>
              </a:rPr>
              <a:t> + H</a:t>
            </a:r>
            <a:r>
              <a:rPr lang="en-US" altLang="x-none" sz="2400" baseline="-25000" dirty="0">
                <a:sym typeface="Wingdings" charset="2"/>
              </a:rPr>
              <a:t>2</a:t>
            </a:r>
            <a:r>
              <a:rPr lang="en-US" altLang="x-none" sz="2400" dirty="0">
                <a:sym typeface="Wingdings" charset="2"/>
              </a:rPr>
              <a:t>O</a:t>
            </a:r>
          </a:p>
          <a:p>
            <a:pPr algn="ctr" eaLnBrk="1" hangingPunct="1"/>
            <a:r>
              <a:rPr lang="en-US" altLang="x-none" sz="2400" dirty="0">
                <a:sym typeface="Wingdings" charset="2"/>
              </a:rPr>
              <a:t>NO</a:t>
            </a:r>
            <a:r>
              <a:rPr lang="en-US" altLang="x-none" sz="2400" baseline="-25000" dirty="0">
                <a:sym typeface="Wingdings" charset="2"/>
              </a:rPr>
              <a:t>x</a:t>
            </a:r>
            <a:r>
              <a:rPr lang="en-US" altLang="x-none" sz="2400" dirty="0">
                <a:sym typeface="Wingdings" charset="2"/>
              </a:rPr>
              <a:t>  N</a:t>
            </a:r>
            <a:r>
              <a:rPr lang="en-US" altLang="x-none" sz="2400" baseline="-25000" dirty="0">
                <a:sym typeface="Wingdings" charset="2"/>
              </a:rPr>
              <a:t>2</a:t>
            </a:r>
            <a:endParaRPr lang="en-US" altLang="x-none" sz="2400" baseline="-25000" dirty="0"/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8613774" y="5739293"/>
            <a:ext cx="24827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x-none" dirty="0"/>
              <a:t>Pt, Rh, </a:t>
            </a:r>
            <a:r>
              <a:rPr lang="en-US" altLang="x-none" dirty="0" err="1"/>
              <a:t>Pd</a:t>
            </a:r>
            <a:r>
              <a:rPr lang="en-US" altLang="x-none" dirty="0"/>
              <a:t> Alumina, ceria, </a:t>
            </a:r>
            <a:r>
              <a:rPr lang="en-US" altLang="x-none" dirty="0" err="1"/>
              <a:t>lanthana</a:t>
            </a:r>
            <a:r>
              <a:rPr lang="en-US" altLang="x-none" dirty="0"/>
              <a:t>, etc.</a:t>
            </a: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838200" y="5185295"/>
            <a:ext cx="48696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x-none" sz="2400" dirty="0"/>
              <a:t>Most widely deployed heterogeneous catalyst in the world.</a:t>
            </a:r>
          </a:p>
          <a:p>
            <a:pPr algn="ctr"/>
            <a:r>
              <a:rPr lang="en-US" altLang="x-none" sz="2400" dirty="0"/>
              <a:t>You probably own one!</a:t>
            </a:r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8388727" y="3553619"/>
            <a:ext cx="182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rgbClr val="FF0000"/>
                </a:solidFill>
              </a:rPr>
              <a:t>Monolith reactor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6CAB6-C8B6-430B-97DA-5DE8810E930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878" name="Arc 6"/>
          <p:cNvSpPr>
            <a:spLocks/>
          </p:cNvSpPr>
          <p:nvPr/>
        </p:nvSpPr>
        <p:spPr bwMode="auto">
          <a:xfrm>
            <a:off x="4409193" y="2020165"/>
            <a:ext cx="3063531" cy="201658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42380"/>
              <a:gd name="T1" fmla="*/ 21465 h 21600"/>
              <a:gd name="T2" fmla="*/ 42380 w 42380"/>
              <a:gd name="T3" fmla="*/ 15706 h 21600"/>
              <a:gd name="T4" fmla="*/ 21600 w 4238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380" h="21600" fill="none" extrusionOk="0">
                <a:moveTo>
                  <a:pt x="0" y="21465"/>
                </a:moveTo>
                <a:cubicBezTo>
                  <a:pt x="74" y="9588"/>
                  <a:pt x="9723" y="-1"/>
                  <a:pt x="21600" y="-1"/>
                </a:cubicBezTo>
                <a:cubicBezTo>
                  <a:pt x="31259" y="-1"/>
                  <a:pt x="39744" y="6413"/>
                  <a:pt x="42380" y="15705"/>
                </a:cubicBezTo>
              </a:path>
              <a:path w="42380" h="21600" stroke="0" extrusionOk="0">
                <a:moveTo>
                  <a:pt x="0" y="21465"/>
                </a:moveTo>
                <a:cubicBezTo>
                  <a:pt x="74" y="9588"/>
                  <a:pt x="9723" y="-1"/>
                  <a:pt x="21600" y="-1"/>
                </a:cubicBezTo>
                <a:cubicBezTo>
                  <a:pt x="31259" y="-1"/>
                  <a:pt x="39744" y="6413"/>
                  <a:pt x="42380" y="15705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642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8397" y="1945521"/>
            <a:ext cx="71665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Enzymatically driven reactions that occur in nature are often highly specific and compartmentalized.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Many of these reactions occur in ambient temperature and pressure with a water solvent.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Today, over 5000 of enzymatic reactions types have been identified, and that number continues to grow.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1FD749-94D2-484A-A479-C51B19CD3D8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697C3B-127F-49F3-A602-22151176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945" y="2004722"/>
            <a:ext cx="3884170" cy="37288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8928C1-0345-427B-A7CB-413C54CBEF70}"/>
              </a:ext>
            </a:extLst>
          </p:cNvPr>
          <p:cNvSpPr/>
          <p:nvPr/>
        </p:nvSpPr>
        <p:spPr>
          <a:xfrm>
            <a:off x="597372" y="6526423"/>
            <a:ext cx="565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Penicillium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notatum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, Author: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Crulina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98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0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744" y="1348547"/>
            <a:ext cx="10562512" cy="424732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Enzymes are biological catalysts and are used in industry, agriculture, and by nature.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B84948-46AB-4FE5-A692-04C88B2FB30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401ABF7-1B75-4D8D-A21E-85E2DA0E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58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14F778-7263-6B4C-BF3D-798EFDA93C86}"/>
              </a:ext>
            </a:extLst>
          </p:cNvPr>
          <p:cNvGrpSpPr/>
          <p:nvPr/>
        </p:nvGrpSpPr>
        <p:grpSpPr>
          <a:xfrm>
            <a:off x="2909793" y="1963712"/>
            <a:ext cx="6377064" cy="4673068"/>
            <a:chOff x="2909793" y="1963712"/>
            <a:chExt cx="6377064" cy="4673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9793" y="1963712"/>
              <a:ext cx="6377064" cy="4673068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84AB7AD-1433-6340-991F-931C4EA377F9}"/>
                </a:ext>
              </a:extLst>
            </p:cNvPr>
            <p:cNvCxnSpPr/>
            <p:nvPr/>
          </p:nvCxnSpPr>
          <p:spPr>
            <a:xfrm>
              <a:off x="7917366" y="6636780"/>
              <a:ext cx="136949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2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5858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011" y="1415683"/>
            <a:ext cx="8035977" cy="867930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This is a general representation of enzymatic reactions – the lock and key mechanism.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76" y="2462672"/>
            <a:ext cx="7703243" cy="282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7976" y="5336308"/>
            <a:ext cx="9156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The s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ubstrate (reactant) binds with the enzyme and forms the Enzyme-substrate complex and is transformed into products A and B, which are released from the active site upon reaction completion.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5E32DF-6C45-459C-BF8E-CB5BB268A4F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7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5858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5E32DF-6C45-459C-BF8E-CB5BB268A4F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8333" t="20370" r="29166" b="18148"/>
          <a:stretch/>
        </p:blipFill>
        <p:spPr>
          <a:xfrm>
            <a:off x="322005" y="1236391"/>
            <a:ext cx="4849763" cy="5160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68" y="1236391"/>
            <a:ext cx="3944369" cy="533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79974" y="2010666"/>
            <a:ext cx="24678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</a:t>
            </a:r>
            <a:r>
              <a:rPr lang="en-US" dirty="0"/>
              <a:t>) Stages in the discovery and development of a robust biocatalyst for practical applications</a:t>
            </a:r>
          </a:p>
          <a:p>
            <a:r>
              <a:rPr lang="en-US" b="1" dirty="0" smtClean="0"/>
              <a:t>b)</a:t>
            </a:r>
            <a:r>
              <a:rPr lang="en-US" dirty="0" smtClean="0"/>
              <a:t>Directed </a:t>
            </a:r>
            <a:r>
              <a:rPr lang="en-US" dirty="0"/>
              <a:t>evolution of enzymes by iterative cycles of random mutagenesis, protein expression and screening or selection of the desired activity.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883" y="6518014"/>
            <a:ext cx="8358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Turner, N. J. Directed evolution drives the next generation of biocatalysts.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Nat. Chem. Biol.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2009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5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(8), 567–573.</a:t>
            </a:r>
          </a:p>
        </p:txBody>
      </p:sp>
    </p:spTree>
    <p:extLst>
      <p:ext uri="{BB962C8B-B14F-4D97-AF65-F5344CB8AC3E}">
        <p14:creationId xmlns:p14="http://schemas.microsoft.com/office/powerpoint/2010/main" val="155433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893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Examples on Enzymatic Catalysis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500" t="22296" r="20666" b="24667"/>
          <a:stretch/>
        </p:blipFill>
        <p:spPr>
          <a:xfrm>
            <a:off x="109744" y="2145752"/>
            <a:ext cx="5986256" cy="3445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4190" y="2021825"/>
            <a:ext cx="56604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Conventional manufacturing of 6-aminopenicillanic acid (6-APA) - a key raw material for semi-synthetic penicillin and cephalosporin involved the use of environmentally unattractive reagents – requires a chlorinated hydrocarbon solvent and a reaction temperature of –40°C.</a:t>
            </a:r>
          </a:p>
          <a:p>
            <a:endParaRPr lang="en-US" dirty="0"/>
          </a:p>
          <a:p>
            <a:r>
              <a:rPr lang="en-US" dirty="0"/>
              <a:t>In contrast, enzymatic cleavage of penicillin G is performed in water at 37°C and the only reagent used is to adjust the </a:t>
            </a:r>
            <a:r>
              <a:rPr lang="en-US" dirty="0" err="1"/>
              <a:t>pH.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 enzymatic process currently accounts for the majority of the several thousand tons of 6-APA produced annually on a world-wide basis.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0D686C-EDA7-49F8-AF49-4A6D7FE4666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3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177028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Case Study</a:t>
            </a:r>
          </a:p>
        </p:txBody>
      </p:sp>
      <p:pic>
        <p:nvPicPr>
          <p:cNvPr id="3074" name="Picture 2" descr="https://upload.wikimedia.org/wikipedia/commons/thumb/1/1d/Sitagliptin.svg/2000px-Sitaglipti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17" y="2456154"/>
            <a:ext cx="4297260" cy="255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16015" y="5008727"/>
            <a:ext cx="498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Sitagliptin</a:t>
            </a:r>
            <a:r>
              <a:rPr lang="en-US" dirty="0"/>
              <a:t>, the active ingredient in Merck's Januvia.</a:t>
            </a:r>
            <a:endParaRPr lang="en-US" dirty="0">
              <a:solidFill>
                <a:srgbClr val="000000"/>
              </a:solidFill>
              <a:latin typeface="Linux Libertin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589" y="2515737"/>
            <a:ext cx="5475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Sitagliptin</a:t>
            </a:r>
            <a:r>
              <a:rPr lang="en-US" dirty="0"/>
              <a:t> is Merck's top-selling diabetes drug.</a:t>
            </a:r>
          </a:p>
          <a:p>
            <a:endParaRPr lang="en-US" dirty="0"/>
          </a:p>
          <a:p>
            <a:r>
              <a:rPr lang="en-US" dirty="0"/>
              <a:t>It brought $1.9 million in sales in 2009.</a:t>
            </a:r>
          </a:p>
          <a:p>
            <a:endParaRPr lang="en-US" dirty="0"/>
          </a:p>
          <a:p>
            <a:r>
              <a:rPr lang="en-US" dirty="0"/>
              <a:t>Traditional synthesis used high pressure and a heavy metal – rhodium.</a:t>
            </a:r>
          </a:p>
          <a:p>
            <a:endParaRPr lang="en-US" dirty="0"/>
          </a:p>
          <a:p>
            <a:r>
              <a:rPr lang="en-US" dirty="0"/>
              <a:t>The new improved synthesis with enzymes allows for 99.95% selectivity to the desired product and eliminates all heavy metal wastes.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589" y="5872171"/>
            <a:ext cx="7849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http://www.rsc.org/chemistryworld/News/2010/June/17061002.asp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(Accessed on 4/1/2016)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Savile, C. K.;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Janey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 M.;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Mundorff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E. C.; Moore, J. C.; Tam, S.; Jarvis, W. R.;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Colbeck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 C.;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Krebber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Fleitz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F. J.; Brands, J.; Devine, P. N.; Huisman, G. W.; Hughes, G. J.,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Biocatalytic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Asymmetric Synthesis of Chiral Amines from Ketones Applied to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Sitagliptin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Manufacture.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Science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2010,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329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(5989), 305-309.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307CE8-39C9-4E7A-9ADD-1D2F1C8FBD80}"/>
              </a:ext>
            </a:extLst>
          </p:cNvPr>
          <p:cNvSpPr/>
          <p:nvPr/>
        </p:nvSpPr>
        <p:spPr>
          <a:xfrm>
            <a:off x="2526435" y="1334600"/>
            <a:ext cx="7139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ea typeface="+mj-ea"/>
                <a:cs typeface="+mj-cs"/>
              </a:rPr>
              <a:t>Sitagliptin</a:t>
            </a:r>
            <a:r>
              <a:rPr lang="en-US" sz="3600" dirty="0">
                <a:solidFill>
                  <a:prstClr val="black"/>
                </a:solidFill>
                <a:ea typeface="+mj-ea"/>
                <a:cs typeface="+mj-cs"/>
              </a:rPr>
              <a:t> – Rhodium to Enzyme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708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177028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smtClean="0">
                <a:latin typeface="+mn-lt"/>
              </a:rPr>
              <a:t>Enzymatic catalysis for energy</a:t>
            </a:r>
            <a:endParaRPr lang="en-US" sz="4000" b="1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Bacteria have been used to turn CO</a:t>
            </a:r>
            <a:r>
              <a:rPr lang="en-US" baseline="-25000" dirty="0" smtClean="0"/>
              <a:t>2</a:t>
            </a:r>
            <a:r>
              <a:rPr lang="en-US" dirty="0" smtClean="0"/>
              <a:t> into methane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500" t="28518" r="30833" b="21852"/>
          <a:stretch/>
        </p:blipFill>
        <p:spPr>
          <a:xfrm>
            <a:off x="3657600" y="2717800"/>
            <a:ext cx="4890448" cy="3276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37812" y="6447058"/>
            <a:ext cx="8662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http://www.electrochaea.com/about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r>
              <a:rPr lang="en-US" dirty="0"/>
              <a:t>- Video: </a:t>
            </a:r>
            <a:r>
              <a:rPr lang="en-US" dirty="0">
                <a:hlinkClick r:id="rId5"/>
              </a:rPr>
              <a:t>http://www.electrochaea.com/technology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177028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smtClean="0">
                <a:latin typeface="+mn-lt"/>
              </a:rPr>
              <a:t>Enzymatic catalysis for plastic degradation</a:t>
            </a:r>
            <a:endParaRPr lang="en-US" sz="4000" b="1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530656"/>
            <a:ext cx="10515600" cy="4351338"/>
          </a:xfrm>
        </p:spPr>
        <p:txBody>
          <a:bodyPr/>
          <a:lstStyle/>
          <a:p>
            <a:r>
              <a:rPr lang="en-US" dirty="0" smtClean="0"/>
              <a:t>With specific mutations a </a:t>
            </a:r>
            <a:r>
              <a:rPr lang="en-US" dirty="0" err="1" smtClean="0"/>
              <a:t>PETase</a:t>
            </a:r>
            <a:r>
              <a:rPr lang="en-US" dirty="0" smtClean="0"/>
              <a:t> properties were improved to degrade plastics. Bacterium in question: </a:t>
            </a:r>
            <a:r>
              <a:rPr lang="en-US" i="1" dirty="0" err="1"/>
              <a:t>Ideonella</a:t>
            </a:r>
            <a:r>
              <a:rPr lang="en-US" i="1" dirty="0"/>
              <a:t> </a:t>
            </a:r>
            <a:r>
              <a:rPr lang="en-US" i="1" dirty="0" err="1"/>
              <a:t>sakaiensis</a:t>
            </a:r>
            <a:r>
              <a:rPr lang="en-US" dirty="0"/>
              <a:t> 201-F6</a:t>
            </a:r>
          </a:p>
        </p:txBody>
      </p:sp>
      <p:pic>
        <p:nvPicPr>
          <p:cNvPr id="12" name="Picture 2" descr="The Ne &#10;Most Visited &#10;e Urn L &#10;Ur ACS AP MultipL &#10;The &#10;G) www.pnas.org/content/pnas/115/19/E4350.full.pdf &#10;McGill University The Moores Research &#10;ScholarOne Manuscri... &#10;2 of 8 &#10;Scholar &#10;Base-cataly &#10;Department of Chemi... &#10;+ Automatic Zoom &#10;@ Susta &#10;shrimp icon &#10;msqg2016-1V &#10;Goo &#10;e &#10;AS &#10;cho r &#10;hat &#10;GCalendar &#10;x &#10;lil\ &#10;lus &#10;mutant distal to the catalytic center that we hypothesized would &#10;alter important substrate-binding interactions. Surprisingly, this &#10;PETase &#10;O &#10;BHET &#10;o &#10;o &#10;-v *PET &#10;MHET &#10;TPA &#10;O &#10;MHETase &#10;Fig. 1. PETase catalyzes the depolymerization of PET to bis(2-hydroxyethyl)- &#10;TPA (BHET), MHET, and TPA. MHETase converts MHET to TPA and EG. &#10;Austin et al. &#10;cutinase homologs is the broader active-site cleft, which, upon &#10;observation, we hypothesized might be necessary to accommo- &#10;date crystalline semiaromatic polyesters. At its widest point, the &#10;cleft in PETase approaches threefold the width of the corre- &#10;sponding structure in the T. fusca cutinase. The expansion is &#10;achieved with minimal rearrangement of the adjacent loops and &#10;secondary structure (Fig. 2 E and F). A single amino acid sub- &#10;stitution from phenylalanine to serine in the lining of the active- &#10;site cavity appears sufficient to cause this change, with the &#10;remaining cleft formed between Trp159 and Trp185 (Fig. 2G). &#10;This relative broadening of the active-site cleft is also observed in &#10;comparisons with other known cutinase structures (SI Appendix, &#10;Fig. S3 A-I)). &#10;In terms of the active site, the well-studied catalytic triad is &#10;conserved across the lipases and cutinase families (43). In &#10;PETase, the catalytic triad comprises Ser160, Asp206, and &#10;His237, suggesting a charge-relay system similar to that found in &#10;other a/ß-fold hydrolases (44). The specific location and geom- &#10;etry between the active site found in cutinases is also conserved &#10;in PETase (Fig. 2 G and H and SI Appendix, Fig. S4). In common &#10;with most lipases, the catalytic residues reside on loops, with the &#10;nucleophilic serine occupying a highly conserved position known &#10;PNAS &#10;I vol. 115 | no. 19 | E4351 &#10;ENG &#10;INTL &#10;6:33 PM &#10;7/31/2018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27747" r="51007" b="29290"/>
          <a:stretch/>
        </p:blipFill>
        <p:spPr bwMode="auto">
          <a:xfrm>
            <a:off x="1114208" y="2742213"/>
            <a:ext cx="4678745" cy="32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676400" y="6131173"/>
            <a:ext cx="8486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Austin, H. P.; Allen, M. D.; </a:t>
            </a:r>
            <a:r>
              <a:rPr lang="en-US" sz="1400" dirty="0" err="1"/>
              <a:t>Donohoe</a:t>
            </a:r>
            <a:r>
              <a:rPr lang="en-US" sz="1400" dirty="0"/>
              <a:t>, B. S.; </a:t>
            </a:r>
            <a:r>
              <a:rPr lang="en-US" sz="1400" dirty="0" err="1"/>
              <a:t>Rorrer</a:t>
            </a:r>
            <a:r>
              <a:rPr lang="en-US" sz="1400" dirty="0"/>
              <a:t>, N. A.; Kearns, F. L.; </a:t>
            </a:r>
            <a:r>
              <a:rPr lang="en-US" sz="1400" dirty="0" err="1"/>
              <a:t>Silveira</a:t>
            </a:r>
            <a:r>
              <a:rPr lang="en-US" sz="1400" dirty="0"/>
              <a:t>, R. L.; Pollard, B. C.; Dominick, G.; </a:t>
            </a:r>
            <a:r>
              <a:rPr lang="en-US" sz="1400" dirty="0" err="1"/>
              <a:t>Duman</a:t>
            </a:r>
            <a:r>
              <a:rPr lang="en-US" sz="1400" dirty="0"/>
              <a:t>, R.; El Omari, K.; et al. </a:t>
            </a:r>
            <a:r>
              <a:rPr lang="en-US" sz="1400" i="1" dirty="0"/>
              <a:t>Proc. Natl. Acad. Sci. U. S. A.</a:t>
            </a:r>
            <a:r>
              <a:rPr lang="en-US" sz="1400" dirty="0"/>
              <a:t> </a:t>
            </a:r>
            <a:r>
              <a:rPr lang="en-US" sz="1400" b="1" dirty="0"/>
              <a:t>2018</a:t>
            </a:r>
            <a:r>
              <a:rPr lang="en-US" sz="1400" dirty="0"/>
              <a:t>, </a:t>
            </a:r>
            <a:r>
              <a:rPr lang="en-US" sz="1400" i="1" dirty="0"/>
              <a:t>115</a:t>
            </a:r>
            <a:r>
              <a:rPr lang="en-US" sz="1400" dirty="0"/>
              <a:t> (19), E4350–E4357.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19" y="2742213"/>
            <a:ext cx="4191000" cy="2943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2953" y="3303639"/>
            <a:ext cx="170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 films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33419" y="2348180"/>
            <a:ext cx="504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A. No enzyme    B. wild-type </a:t>
            </a:r>
            <a:r>
              <a:rPr lang="en-US" sz="1600" dirty="0" err="1" smtClean="0"/>
              <a:t>PETase</a:t>
            </a:r>
            <a:r>
              <a:rPr lang="en-US" sz="1600" dirty="0" smtClean="0"/>
              <a:t>  </a:t>
            </a:r>
            <a:r>
              <a:rPr lang="en-US" sz="1600" smtClean="0"/>
              <a:t>C. mutant </a:t>
            </a:r>
            <a:r>
              <a:rPr lang="en-US" sz="1600" dirty="0" smtClean="0"/>
              <a:t>type </a:t>
            </a:r>
            <a:r>
              <a:rPr lang="en-US" sz="1600" dirty="0" err="1" smtClean="0"/>
              <a:t>PETase</a:t>
            </a:r>
            <a:r>
              <a:rPr lang="en-US" sz="1600" dirty="0" smtClean="0"/>
              <a:t>   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84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F762-D141-491B-98A4-B7240F2BD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10139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Nobel Prizes for catalysis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1149" y="1264011"/>
            <a:ext cx="10515600" cy="529410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Ostwald, </a:t>
            </a:r>
            <a:r>
              <a:rPr lang="en-US" sz="2400" b="1" dirty="0"/>
              <a:t>1909</a:t>
            </a:r>
            <a:r>
              <a:rPr lang="en-US" sz="2400" dirty="0"/>
              <a:t>, Catalysis (Ostwald Process)</a:t>
            </a:r>
          </a:p>
          <a:p>
            <a:r>
              <a:rPr lang="en-US" sz="2400" dirty="0"/>
              <a:t>Sabatier (together with Grignard), </a:t>
            </a:r>
            <a:r>
              <a:rPr lang="en-US" sz="2400" b="1" dirty="0"/>
              <a:t>1912</a:t>
            </a:r>
            <a:r>
              <a:rPr lang="en-US" sz="2400" dirty="0"/>
              <a:t>, Heterogeneous Catalytic Hydrogenation</a:t>
            </a:r>
          </a:p>
          <a:p>
            <a:r>
              <a:rPr lang="en-US" sz="2400" dirty="0"/>
              <a:t>Haber, </a:t>
            </a:r>
            <a:r>
              <a:rPr lang="en-US" sz="2400" b="1" dirty="0"/>
              <a:t>1918</a:t>
            </a:r>
            <a:r>
              <a:rPr lang="en-US" sz="2400" dirty="0"/>
              <a:t>, Ammonia Synthesis</a:t>
            </a:r>
          </a:p>
          <a:p>
            <a:r>
              <a:rPr lang="en-US" sz="2400" dirty="0"/>
              <a:t>Harden-Euler-Chelpin, </a:t>
            </a:r>
            <a:r>
              <a:rPr lang="en-US" sz="2400" b="1" dirty="0"/>
              <a:t>1929</a:t>
            </a:r>
            <a:r>
              <a:rPr lang="en-US" sz="2400" dirty="0"/>
              <a:t>, Fermentation of Sugar by Enzymes</a:t>
            </a:r>
          </a:p>
          <a:p>
            <a:r>
              <a:rPr lang="en-US" sz="2400" dirty="0"/>
              <a:t>Bergius, Bosch, </a:t>
            </a:r>
            <a:r>
              <a:rPr lang="en-US" sz="2400" b="1" dirty="0"/>
              <a:t>1931</a:t>
            </a:r>
            <a:r>
              <a:rPr lang="en-US" sz="2400" dirty="0"/>
              <a:t>, Catalytic High Pressure Chemistry</a:t>
            </a:r>
          </a:p>
          <a:p>
            <a:r>
              <a:rPr lang="en-US" sz="2400" dirty="0"/>
              <a:t>Ziegler, Natta, </a:t>
            </a:r>
            <a:r>
              <a:rPr lang="en-US" sz="2400" b="1" dirty="0"/>
              <a:t>1963</a:t>
            </a:r>
            <a:r>
              <a:rPr lang="en-US" sz="2400" dirty="0"/>
              <a:t>, Alkene Polymerization</a:t>
            </a:r>
          </a:p>
          <a:p>
            <a:r>
              <a:rPr lang="en-US" sz="2400" dirty="0"/>
              <a:t>Fischer, Wilkinson, </a:t>
            </a:r>
            <a:r>
              <a:rPr lang="en-US" sz="2400" b="1" dirty="0"/>
              <a:t>1973</a:t>
            </a:r>
            <a:r>
              <a:rPr lang="en-US" sz="2400" dirty="0"/>
              <a:t>, Organometallic Sandwich Complexes</a:t>
            </a:r>
          </a:p>
          <a:p>
            <a:r>
              <a:rPr lang="en-US" sz="2400" dirty="0"/>
              <a:t>Noyori, </a:t>
            </a:r>
            <a:r>
              <a:rPr lang="en-US" sz="2400" dirty="0" err="1"/>
              <a:t>Sharpless</a:t>
            </a:r>
            <a:r>
              <a:rPr lang="en-US" sz="2400" dirty="0"/>
              <a:t> and Knowles, </a:t>
            </a:r>
            <a:r>
              <a:rPr lang="en-US" sz="2400" b="1" dirty="0"/>
              <a:t>2001</a:t>
            </a:r>
            <a:r>
              <a:rPr lang="en-US" sz="2400" dirty="0"/>
              <a:t>, Enantioselective Catalysis</a:t>
            </a:r>
          </a:p>
          <a:p>
            <a:r>
              <a:rPr lang="en-US" sz="2400" dirty="0"/>
              <a:t>Chauvin, Grubbs, Schrock, </a:t>
            </a:r>
            <a:r>
              <a:rPr lang="en-US" sz="2400" b="1" dirty="0"/>
              <a:t>2005</a:t>
            </a:r>
            <a:r>
              <a:rPr lang="en-US" sz="2400" dirty="0"/>
              <a:t>, Metathesis</a:t>
            </a:r>
          </a:p>
          <a:p>
            <a:r>
              <a:rPr lang="en-US" sz="2400" dirty="0" err="1"/>
              <a:t>Ertl</a:t>
            </a:r>
            <a:r>
              <a:rPr lang="en-US" sz="2400" dirty="0"/>
              <a:t>, </a:t>
            </a:r>
            <a:r>
              <a:rPr lang="en-US" sz="2400" b="1" dirty="0"/>
              <a:t>2007</a:t>
            </a:r>
            <a:r>
              <a:rPr lang="en-US" sz="2400" dirty="0"/>
              <a:t>, Heterogeneous Catalysis</a:t>
            </a:r>
          </a:p>
          <a:p>
            <a:r>
              <a:rPr lang="en-US" sz="2400" dirty="0"/>
              <a:t>Suzuki, Heck, </a:t>
            </a:r>
            <a:r>
              <a:rPr lang="en-US" sz="2400" dirty="0" err="1"/>
              <a:t>Negishi</a:t>
            </a:r>
            <a:r>
              <a:rPr lang="en-US" sz="2400" dirty="0"/>
              <a:t>, </a:t>
            </a:r>
            <a:r>
              <a:rPr lang="en-US" sz="2400" b="1" dirty="0"/>
              <a:t>2010</a:t>
            </a:r>
            <a:r>
              <a:rPr lang="en-US" sz="2400" dirty="0"/>
              <a:t>, Coupling reactions</a:t>
            </a:r>
          </a:p>
          <a:p>
            <a:r>
              <a:rPr lang="en-US" sz="2400" dirty="0"/>
              <a:t>Arnold, </a:t>
            </a:r>
            <a:r>
              <a:rPr lang="en-US" sz="2400" b="1" dirty="0"/>
              <a:t>2018</a:t>
            </a:r>
            <a:r>
              <a:rPr lang="en-US" sz="2400" dirty="0"/>
              <a:t>, directed evolution (-&gt; </a:t>
            </a:r>
            <a:r>
              <a:rPr lang="en-US" sz="2400" dirty="0" err="1"/>
              <a:t>biocatalysis</a:t>
            </a:r>
            <a:r>
              <a:rPr lang="en-US" sz="2400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6" name="Picture 2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695" y="113512"/>
            <a:ext cx="944109" cy="94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4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9082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Pros and Cons of Enzymatic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815" y="3006367"/>
            <a:ext cx="5264452" cy="1877437"/>
          </a:xfrm>
        </p:spPr>
        <p:txBody>
          <a:bodyPr wrap="square">
            <a:spAutoFit/>
          </a:bodyPr>
          <a:lstStyle/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Separations are often complicated.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They can be expensive to produce.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Some people might experience allergic reactions to some enzymes.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FEF8F2-BE58-439D-8187-D65D8839DF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A30D6F-D737-41F0-A81D-BB6437415F06}"/>
              </a:ext>
            </a:extLst>
          </p:cNvPr>
          <p:cNvSpPr txBox="1"/>
          <p:nvPr/>
        </p:nvSpPr>
        <p:spPr>
          <a:xfrm>
            <a:off x="2597146" y="1940379"/>
            <a:ext cx="1147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Pros: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5E1F2-8419-4063-ADEC-6E5C4651C784}"/>
              </a:ext>
            </a:extLst>
          </p:cNvPr>
          <p:cNvSpPr txBox="1"/>
          <p:nvPr/>
        </p:nvSpPr>
        <p:spPr>
          <a:xfrm>
            <a:off x="601132" y="3006367"/>
            <a:ext cx="51392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Mild conditions.</a:t>
            </a:r>
          </a:p>
          <a:p>
            <a:pPr marL="274320" lvl="1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Aqueous environment.</a:t>
            </a:r>
          </a:p>
          <a:p>
            <a:pPr marL="274320" lvl="1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Atmospheric conditions.</a:t>
            </a:r>
          </a:p>
          <a:p>
            <a:pPr marL="274320" lvl="1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very specific and high reaction rate.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F6CE6-75F5-4205-8D59-3C6A148B4269}"/>
              </a:ext>
            </a:extLst>
          </p:cNvPr>
          <p:cNvSpPr txBox="1"/>
          <p:nvPr/>
        </p:nvSpPr>
        <p:spPr>
          <a:xfrm>
            <a:off x="8365923" y="1940378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Cons:</a:t>
            </a:r>
          </a:p>
        </p:txBody>
      </p:sp>
    </p:spTree>
    <p:extLst>
      <p:ext uri="{BB962C8B-B14F-4D97-AF65-F5344CB8AC3E}">
        <p14:creationId xmlns:p14="http://schemas.microsoft.com/office/powerpoint/2010/main" val="7771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69082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Topics Covered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FEF8F2-BE58-439D-8187-D65D8839DF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E430F68-9A36-4943-B17E-2481C0715251}"/>
              </a:ext>
            </a:extLst>
          </p:cNvPr>
          <p:cNvSpPr txBox="1"/>
          <p:nvPr/>
        </p:nvSpPr>
        <p:spPr>
          <a:xfrm>
            <a:off x="799608" y="1522842"/>
            <a:ext cx="64222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Activation Energy for Reaction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What is a Catalyst?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Types of Catalysts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Catalysts and Sustainability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Important Improvements Using Catalysts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Enzymatic Reactions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Examples and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694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BA8057-4FB6-5A41-8438-2A932DE8B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F762-D141-491B-98A4-B7240F2BD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10139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What is catalysis?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387377"/>
            <a:ext cx="10515600" cy="3789585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dirty="0"/>
              <a:t>The catalyst is not a reagent or a product as it is not consumed: it’s noted above the equation arrow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dirty="0"/>
              <a:t>The catalyst participates in the kinetic equations </a:t>
            </a:r>
            <a:r>
              <a:rPr lang="en-US" b="1" dirty="0"/>
              <a:t>but not</a:t>
            </a:r>
            <a:r>
              <a:rPr lang="en-US" dirty="0"/>
              <a:t> in the equilibrium constant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dirty="0"/>
          </a:p>
          <a:p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38200" y="1354148"/>
            <a:ext cx="10515600" cy="830997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catalyst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is a substance that </a:t>
            </a:r>
            <a:r>
              <a:rPr lang="en-US" sz="2400" b="1" dirty="0">
                <a:solidFill>
                  <a:srgbClr val="FF0000"/>
                </a:solidFill>
              </a:rPr>
              <a:t>increases the rate</a:t>
            </a:r>
            <a:r>
              <a:rPr lang="en-US" sz="2400" dirty="0"/>
              <a:t> at which a chemical reaction approaches equilibrium, but is </a:t>
            </a:r>
            <a:r>
              <a:rPr lang="en-US" sz="2400" b="1" dirty="0">
                <a:solidFill>
                  <a:srgbClr val="FF0000"/>
                </a:solidFill>
              </a:rPr>
              <a:t>not consumed</a:t>
            </a:r>
            <a:r>
              <a:rPr lang="en-US" sz="2400" dirty="0"/>
              <a:t> in the process. </a:t>
            </a:r>
            <a:endParaRPr lang="en-CA" dirty="0">
              <a:solidFill>
                <a:srgbClr val="FF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743144" y="3356992"/>
          <a:ext cx="6705713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CS ChemDraw Drawing" r:id="rId4" imgW="4010781" imgH="343895" progId="ChemDraw.Document.6.0">
                  <p:embed/>
                </p:oleObj>
              </mc:Choice>
              <mc:Fallback>
                <p:oleObj name="CS ChemDraw Drawing" r:id="rId4" imgW="4010781" imgH="343895" progId="ChemDraw.Document.6.0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144" y="3356992"/>
                        <a:ext cx="6705713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808858" y="4924223"/>
            <a:ext cx="3085927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/>
              <a:t>A + </a:t>
            </a:r>
            <a:r>
              <a:rPr lang="en-US" b="1" dirty="0"/>
              <a:t>Cat</a:t>
            </a:r>
            <a:r>
              <a:rPr lang="en-US" dirty="0"/>
              <a:t> → </a:t>
            </a:r>
            <a:r>
              <a:rPr lang="en-US" dirty="0" err="1"/>
              <a:t>A</a:t>
            </a:r>
            <a:r>
              <a:rPr lang="en-US" b="1" dirty="0" err="1"/>
              <a:t>Cat</a:t>
            </a:r>
            <a:r>
              <a:rPr lang="en-US" dirty="0"/>
              <a:t> (1)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/>
              <a:t>B + </a:t>
            </a:r>
            <a:r>
              <a:rPr lang="en-US" dirty="0" err="1"/>
              <a:t>A</a:t>
            </a:r>
            <a:r>
              <a:rPr lang="en-US" b="1" dirty="0" err="1"/>
              <a:t>Cat</a:t>
            </a:r>
            <a:r>
              <a:rPr lang="en-US" dirty="0"/>
              <a:t> → </a:t>
            </a:r>
            <a:r>
              <a:rPr lang="en-US" dirty="0" err="1"/>
              <a:t>AB</a:t>
            </a:r>
            <a:r>
              <a:rPr lang="en-US" b="1" dirty="0" err="1"/>
              <a:t>Cat</a:t>
            </a:r>
            <a:r>
              <a:rPr lang="en-US" dirty="0"/>
              <a:t> (2)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 err="1"/>
              <a:t>AB</a:t>
            </a:r>
            <a:r>
              <a:rPr lang="en-US" b="1" dirty="0" err="1"/>
              <a:t>Cat</a:t>
            </a:r>
            <a:r>
              <a:rPr lang="en-US" dirty="0"/>
              <a:t> → </a:t>
            </a:r>
            <a:r>
              <a:rPr lang="en-US" b="1" dirty="0" err="1"/>
              <a:t>Cat</a:t>
            </a:r>
            <a:r>
              <a:rPr lang="en-US" dirty="0" err="1"/>
              <a:t>P</a:t>
            </a:r>
            <a:r>
              <a:rPr lang="en-US" dirty="0"/>
              <a:t> (3)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b="1" dirty="0" err="1"/>
              <a:t>Cat</a:t>
            </a:r>
            <a:r>
              <a:rPr lang="en-US" dirty="0" err="1"/>
              <a:t>P</a:t>
            </a:r>
            <a:r>
              <a:rPr lang="en-US" dirty="0"/>
              <a:t> → </a:t>
            </a:r>
            <a:r>
              <a:rPr lang="en-US" b="1" dirty="0"/>
              <a:t>Cat</a:t>
            </a:r>
            <a:r>
              <a:rPr lang="en-US" dirty="0"/>
              <a:t> + P (4)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dirty="0">
                <a:solidFill>
                  <a:srgbClr val="000000"/>
                </a:solidFill>
              </a:rPr>
              <a:t>A + B → P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664843" y="6256533"/>
            <a:ext cx="2017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36451" y="5653888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dirty="0">
                <a:solidFill>
                  <a:srgbClr val="000000"/>
                </a:solidFill>
              </a:rPr>
              <a:t>A + B → P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644790" y="5376320"/>
            <a:ext cx="49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56852" y="5653888"/>
            <a:ext cx="193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Overall reaction</a:t>
            </a:r>
          </a:p>
        </p:txBody>
      </p:sp>
    </p:spTree>
    <p:extLst>
      <p:ext uri="{BB962C8B-B14F-4D97-AF65-F5344CB8AC3E}">
        <p14:creationId xmlns:p14="http://schemas.microsoft.com/office/powerpoint/2010/main" val="2517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F762-D141-491B-98A4-B7240F2BD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10139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The catalytic cycle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47252" y="1436584"/>
            <a:ext cx="10972800" cy="830997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400" dirty="0"/>
              <a:t>Catalysis can be viewed as a cyclic event: A </a:t>
            </a:r>
            <a:r>
              <a:rPr lang="en-US" sz="2400" b="1" dirty="0">
                <a:solidFill>
                  <a:srgbClr val="FF0000"/>
                </a:solidFill>
              </a:rPr>
              <a:t>catalytic cycle </a:t>
            </a:r>
            <a:r>
              <a:rPr lang="en-US" sz="2400" dirty="0"/>
              <a:t>is defined as the </a:t>
            </a:r>
            <a:r>
              <a:rPr lang="en-US" sz="2400" b="1" dirty="0">
                <a:solidFill>
                  <a:srgbClr val="FF0000"/>
                </a:solidFill>
              </a:rPr>
              <a:t>succession of chemical changes </a:t>
            </a:r>
            <a:r>
              <a:rPr lang="en-US" sz="2400" dirty="0"/>
              <a:t>undergone by the catalyst until it recovers its initial state.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135188" y="6284914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Chorkendorff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J. W.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Niemantsverdriet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Concepts of Modern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Catalysis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Kinetics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Wiley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-VCH, 2003</a:t>
            </a:r>
          </a:p>
        </p:txBody>
      </p:sp>
      <p:pic>
        <p:nvPicPr>
          <p:cNvPr id="18" name="Picture 8" descr="catalysi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2378" y="3101954"/>
            <a:ext cx="3311525" cy="2457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809782" y="4007514"/>
            <a:ext cx="4572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dirty="0"/>
              <a:t>The </a:t>
            </a:r>
            <a:r>
              <a:rPr lang="en-US" b="1" dirty="0"/>
              <a:t>catalyst</a:t>
            </a:r>
            <a:r>
              <a:rPr lang="en-US" dirty="0"/>
              <a:t> remains reusable at the end of the process to go for a new cycle</a:t>
            </a:r>
          </a:p>
        </p:txBody>
      </p:sp>
    </p:spTree>
    <p:extLst>
      <p:ext uri="{BB962C8B-B14F-4D97-AF65-F5344CB8AC3E}">
        <p14:creationId xmlns:p14="http://schemas.microsoft.com/office/powerpoint/2010/main" val="137509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F762-D141-491B-98A4-B7240F2BD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10139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The catalytic cycle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47252" y="1436584"/>
            <a:ext cx="10972800" cy="830997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400" dirty="0"/>
              <a:t>Catalysis can be viewed as a cyclic event: A </a:t>
            </a:r>
            <a:r>
              <a:rPr lang="en-US" sz="2400" b="1" dirty="0">
                <a:solidFill>
                  <a:srgbClr val="FF0000"/>
                </a:solidFill>
              </a:rPr>
              <a:t>catalytic cycle </a:t>
            </a:r>
            <a:r>
              <a:rPr lang="en-US" sz="2400" dirty="0"/>
              <a:t>is defined as the </a:t>
            </a:r>
            <a:r>
              <a:rPr lang="en-US" sz="2400" b="1" dirty="0">
                <a:solidFill>
                  <a:srgbClr val="FF0000"/>
                </a:solidFill>
              </a:rPr>
              <a:t>succession of chemical changes </a:t>
            </a:r>
            <a:r>
              <a:rPr lang="en-US" sz="2400" dirty="0"/>
              <a:t>undergone by the catalyst until it recovers its initial state.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135188" y="6284914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Chorkendorff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J. W.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Niemantsverdriet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Concepts of Modern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Catalysis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Kinetics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Wiley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-VCH, 2003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919537" y="3068960"/>
          <a:ext cx="3730209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CS ChemDraw Drawing" r:id="rId4" imgW="2575236" imgH="2236940" progId="ChemDraw.Document.6.0">
                  <p:embed/>
                </p:oleObj>
              </mc:Choice>
              <mc:Fallback>
                <p:oleObj name="CS ChemDraw Drawing" r:id="rId4" imgW="2575236" imgH="2236940" progId="ChemDraw.Document.6.0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537" y="3068960"/>
                        <a:ext cx="3730209" cy="3240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786372" y="4267090"/>
            <a:ext cx="45720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dirty="0"/>
              <a:t>If at any point the cycle breaks, catalysis stops!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79976" y="5157193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stoichiometric reaction can be view as a catalytic reaction going through 1 cycle</a:t>
            </a:r>
          </a:p>
        </p:txBody>
      </p:sp>
    </p:spTree>
    <p:extLst>
      <p:ext uri="{BB962C8B-B14F-4D97-AF65-F5344CB8AC3E}">
        <p14:creationId xmlns:p14="http://schemas.microsoft.com/office/powerpoint/2010/main" val="42461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477477"/>
            <a:ext cx="5834508" cy="4351338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2000" dirty="0"/>
              <a:t>Any reaction needs some energy to happen: the activation energy: </a:t>
            </a:r>
            <a:r>
              <a:rPr lang="en-US" sz="2000" dirty="0" err="1"/>
              <a:t>Ea</a:t>
            </a:r>
            <a:endParaRPr lang="en-US" sz="2000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2000" dirty="0"/>
              <a:t>When using a </a:t>
            </a:r>
            <a:r>
              <a:rPr lang="en-US" sz="2000" b="1" dirty="0"/>
              <a:t>catalyst</a:t>
            </a:r>
            <a:r>
              <a:rPr lang="en-US" sz="2000" dirty="0"/>
              <a:t>, an</a:t>
            </a:r>
            <a:r>
              <a:rPr lang="en-US" sz="2000" b="1" dirty="0"/>
              <a:t> alternative path</a:t>
            </a:r>
            <a:r>
              <a:rPr lang="en-US" sz="2000" dirty="0"/>
              <a:t> is created for a reaction, more </a:t>
            </a:r>
            <a:r>
              <a:rPr lang="en-US" sz="2000" b="1" dirty="0"/>
              <a:t>complex</a:t>
            </a:r>
            <a:r>
              <a:rPr lang="en-US" sz="2000" dirty="0"/>
              <a:t>, but energetically much more </a:t>
            </a:r>
            <a:r>
              <a:rPr lang="en-US" sz="2000" b="1" dirty="0"/>
              <a:t>favorable</a:t>
            </a:r>
            <a:r>
              <a:rPr lang="en-US" sz="2000" dirty="0"/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2000" b="1" dirty="0"/>
              <a:t>Smaller activation energy</a:t>
            </a:r>
            <a:r>
              <a:rPr lang="en-US" sz="2000" dirty="0"/>
              <a:t> for catalytic reaction =&gt; larger reaction rate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F762-D141-491B-98A4-B7240F2BD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10139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Catalysis=kinetic phenomenon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47252" y="1436584"/>
            <a:ext cx="10972800" cy="830997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400" dirty="0"/>
              <a:t>Catalysis can be viewed as a cyclic event: A </a:t>
            </a:r>
            <a:r>
              <a:rPr lang="en-US" sz="2400" b="1" dirty="0">
                <a:solidFill>
                  <a:srgbClr val="FF0000"/>
                </a:solidFill>
              </a:rPr>
              <a:t>catalytic cycle </a:t>
            </a:r>
            <a:r>
              <a:rPr lang="en-US" sz="2400" dirty="0"/>
              <a:t>is defined as the </a:t>
            </a:r>
            <a:r>
              <a:rPr lang="en-US" sz="2400" b="1" dirty="0">
                <a:solidFill>
                  <a:srgbClr val="FF0000"/>
                </a:solidFill>
              </a:rPr>
              <a:t>succession of chemical changes </a:t>
            </a:r>
            <a:r>
              <a:rPr lang="en-US" sz="2400" dirty="0"/>
              <a:t>undergone by the catalyst until it recovers its initial state.</a:t>
            </a:r>
          </a:p>
        </p:txBody>
      </p:sp>
      <p:pic>
        <p:nvPicPr>
          <p:cNvPr id="13" name="Picture 10" descr="reaction coordin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708" y="2814350"/>
            <a:ext cx="4608512" cy="3200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135188" y="6284914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Chorkendorff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J. W.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Niemantsverdriet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Concepts of Modern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Catalysis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Kinetics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Wiley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-VCH, 2003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9110" y="4889252"/>
            <a:ext cx="360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Ea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/>
              <a:t>&lt;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Ea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Reaction rate </a:t>
            </a:r>
            <a:r>
              <a:rPr lang="en-US" b="1" dirty="0"/>
              <a:t>&gt;</a:t>
            </a:r>
            <a:r>
              <a:rPr lang="en-US" b="1" dirty="0">
                <a:solidFill>
                  <a:srgbClr val="FF0000"/>
                </a:solidFill>
              </a:rPr>
              <a:t> reaction rate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872033" y="2979791"/>
            <a:ext cx="0" cy="128572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066216" y="3802400"/>
            <a:ext cx="8384" cy="43301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03341" y="30914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06544" y="370436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Ea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3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10139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Examples of catalysts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/>
          <p:cNvSpPr>
            <a:spLocks noGrp="1"/>
          </p:cNvSpPr>
          <p:nvPr>
            <p:ph idx="1"/>
          </p:nvPr>
        </p:nvSpPr>
        <p:spPr>
          <a:xfrm>
            <a:off x="838200" y="15593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Many molecules/enzymes/materials can be catalysts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24154" y="6299489"/>
            <a:ext cx="96192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2008.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 Box 278"/>
          <p:cNvSpPr txBox="1">
            <a:spLocks noChangeArrowheads="1"/>
          </p:cNvSpPr>
          <p:nvPr/>
        </p:nvSpPr>
        <p:spPr bwMode="auto">
          <a:xfrm>
            <a:off x="2165747" y="5644455"/>
            <a:ext cx="2668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copper-zinc crystallites on silica</a:t>
            </a:r>
          </a:p>
        </p:txBody>
      </p:sp>
      <p:grpSp>
        <p:nvGrpSpPr>
          <p:cNvPr id="21" name="Group 286"/>
          <p:cNvGrpSpPr>
            <a:grpSpLocks/>
          </p:cNvGrpSpPr>
          <p:nvPr/>
        </p:nvGrpSpPr>
        <p:grpSpPr bwMode="auto">
          <a:xfrm>
            <a:off x="9367203" y="1623642"/>
            <a:ext cx="2600082" cy="2346904"/>
            <a:chOff x="3243" y="1344"/>
            <a:chExt cx="1188" cy="1190"/>
          </a:xfrm>
        </p:grpSpPr>
        <p:pic>
          <p:nvPicPr>
            <p:cNvPr id="34" name="Picture 162" descr="zeoli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344"/>
              <a:ext cx="1043" cy="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163"/>
            <p:cNvSpPr txBox="1">
              <a:spLocks noChangeArrowheads="1"/>
            </p:cNvSpPr>
            <p:nvPr/>
          </p:nvSpPr>
          <p:spPr bwMode="auto">
            <a:xfrm>
              <a:off x="3288" y="2394"/>
              <a:ext cx="1143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cs typeface="Arial" pitchFamily="34" charset="0"/>
                </a:rPr>
                <a:t>zeolite (crystalline </a:t>
              </a:r>
              <a:r>
                <a:rPr lang="en-US" sz="1200" dirty="0" err="1">
                  <a:solidFill>
                    <a:srgbClr val="000000"/>
                  </a:solidFill>
                  <a:cs typeface="Arial" pitchFamily="34" charset="0"/>
                </a:rPr>
                <a:t>aluminosilicate</a:t>
              </a:r>
              <a:r>
                <a:rPr lang="en-US" sz="1200" dirty="0">
                  <a:solidFill>
                    <a:srgbClr val="000000"/>
                  </a:solidFill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36" name="Group 290"/>
          <p:cNvGrpSpPr>
            <a:grpSpLocks/>
          </p:cNvGrpSpPr>
          <p:nvPr/>
        </p:nvGrpSpPr>
        <p:grpSpPr bwMode="auto">
          <a:xfrm>
            <a:off x="1515103" y="2428200"/>
            <a:ext cx="2208213" cy="2201862"/>
            <a:chOff x="1247" y="1162"/>
            <a:chExt cx="1009" cy="1117"/>
          </a:xfrm>
        </p:grpSpPr>
        <p:graphicFrame>
          <p:nvGraphicFramePr>
            <p:cNvPr id="37" name="Object 161"/>
            <p:cNvGraphicFramePr>
              <a:graphicFrameLocks noChangeAspect="1"/>
            </p:cNvGraphicFramePr>
            <p:nvPr/>
          </p:nvGraphicFramePr>
          <p:xfrm>
            <a:off x="1247" y="1162"/>
            <a:ext cx="997" cy="1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4" name="Photo Editor Photo" r:id="rId5" imgW="2057143" imgH="2152951" progId="">
                    <p:embed/>
                  </p:oleObj>
                </mc:Choice>
                <mc:Fallback>
                  <p:oleObj name="Photo Editor Photo" r:id="rId5" imgW="2057143" imgH="2152951" progId="">
                    <p:embed/>
                    <p:pic>
                      <p:nvPicPr>
                        <p:cNvPr id="180" name="Object 1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1162"/>
                          <a:ext cx="997" cy="10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164"/>
            <p:cNvSpPr txBox="1">
              <a:spLocks noChangeArrowheads="1"/>
            </p:cNvSpPr>
            <p:nvPr/>
          </p:nvSpPr>
          <p:spPr bwMode="auto">
            <a:xfrm>
              <a:off x="1429" y="2124"/>
              <a:ext cx="82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enzyme (biocatalyst)</a:t>
              </a:r>
            </a:p>
          </p:txBody>
        </p:sp>
      </p:grpSp>
      <p:sp>
        <p:nvSpPr>
          <p:cNvPr id="39" name="Freeform 244"/>
          <p:cNvSpPr>
            <a:spLocks/>
          </p:cNvSpPr>
          <p:nvPr/>
        </p:nvSpPr>
        <p:spPr bwMode="auto">
          <a:xfrm>
            <a:off x="1984375" y="5270341"/>
            <a:ext cx="2579687" cy="444500"/>
          </a:xfrm>
          <a:custGeom>
            <a:avLst/>
            <a:gdLst>
              <a:gd name="T0" fmla="*/ 0 w 816"/>
              <a:gd name="T1" fmla="*/ 310 h 310"/>
              <a:gd name="T2" fmla="*/ 45 w 816"/>
              <a:gd name="T3" fmla="*/ 38 h 310"/>
              <a:gd name="T4" fmla="*/ 226 w 816"/>
              <a:gd name="T5" fmla="*/ 83 h 310"/>
              <a:gd name="T6" fmla="*/ 498 w 816"/>
              <a:gd name="T7" fmla="*/ 38 h 310"/>
              <a:gd name="T8" fmla="*/ 725 w 816"/>
              <a:gd name="T9" fmla="*/ 83 h 310"/>
              <a:gd name="T10" fmla="*/ 816 w 816"/>
              <a:gd name="T1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6" h="310">
                <a:moveTo>
                  <a:pt x="0" y="310"/>
                </a:moveTo>
                <a:cubicBezTo>
                  <a:pt x="3" y="193"/>
                  <a:pt x="7" y="76"/>
                  <a:pt x="45" y="38"/>
                </a:cubicBezTo>
                <a:cubicBezTo>
                  <a:pt x="83" y="0"/>
                  <a:pt x="151" y="83"/>
                  <a:pt x="226" y="83"/>
                </a:cubicBezTo>
                <a:cubicBezTo>
                  <a:pt x="301" y="83"/>
                  <a:pt x="415" y="38"/>
                  <a:pt x="498" y="38"/>
                </a:cubicBezTo>
                <a:cubicBezTo>
                  <a:pt x="581" y="38"/>
                  <a:pt x="672" y="38"/>
                  <a:pt x="725" y="83"/>
                </a:cubicBezTo>
                <a:cubicBezTo>
                  <a:pt x="778" y="128"/>
                  <a:pt x="797" y="219"/>
                  <a:pt x="816" y="310"/>
                </a:cubicBezTo>
              </a:path>
            </a:pathLst>
          </a:custGeom>
          <a:solidFill>
            <a:srgbClr val="99CCFF"/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0" name="Group 245"/>
          <p:cNvGrpSpPr>
            <a:grpSpLocks/>
          </p:cNvGrpSpPr>
          <p:nvPr/>
        </p:nvGrpSpPr>
        <p:grpSpPr bwMode="auto">
          <a:xfrm>
            <a:off x="2430860" y="5130105"/>
            <a:ext cx="944562" cy="284163"/>
            <a:chOff x="2784" y="2400"/>
            <a:chExt cx="672" cy="240"/>
          </a:xfrm>
        </p:grpSpPr>
        <p:sp>
          <p:nvSpPr>
            <p:cNvPr id="41" name="Freeform 246"/>
            <p:cNvSpPr>
              <a:spLocks/>
            </p:cNvSpPr>
            <p:nvPr/>
          </p:nvSpPr>
          <p:spPr bwMode="auto">
            <a:xfrm>
              <a:off x="2784" y="2400"/>
              <a:ext cx="672" cy="240"/>
            </a:xfrm>
            <a:custGeom>
              <a:avLst/>
              <a:gdLst>
                <a:gd name="T0" fmla="*/ 48 w 672"/>
                <a:gd name="T1" fmla="*/ 240 h 240"/>
                <a:gd name="T2" fmla="*/ 0 w 672"/>
                <a:gd name="T3" fmla="*/ 96 h 240"/>
                <a:gd name="T4" fmla="*/ 144 w 672"/>
                <a:gd name="T5" fmla="*/ 0 h 240"/>
                <a:gd name="T6" fmla="*/ 576 w 672"/>
                <a:gd name="T7" fmla="*/ 0 h 240"/>
                <a:gd name="T8" fmla="*/ 672 w 672"/>
                <a:gd name="T9" fmla="*/ 96 h 240"/>
                <a:gd name="T10" fmla="*/ 624 w 672"/>
                <a:gd name="T11" fmla="*/ 19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2" h="240">
                  <a:moveTo>
                    <a:pt x="48" y="240"/>
                  </a:moveTo>
                  <a:lnTo>
                    <a:pt x="0" y="96"/>
                  </a:lnTo>
                  <a:lnTo>
                    <a:pt x="144" y="0"/>
                  </a:lnTo>
                  <a:lnTo>
                    <a:pt x="576" y="0"/>
                  </a:lnTo>
                  <a:lnTo>
                    <a:pt x="672" y="96"/>
                  </a:lnTo>
                  <a:lnTo>
                    <a:pt x="624" y="192"/>
                  </a:lnTo>
                </a:path>
              </a:pathLst>
            </a:custGeom>
            <a:solidFill>
              <a:srgbClr val="FFCC66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Freeform 247"/>
            <p:cNvSpPr>
              <a:spLocks/>
            </p:cNvSpPr>
            <p:nvPr/>
          </p:nvSpPr>
          <p:spPr bwMode="auto">
            <a:xfrm>
              <a:off x="2784" y="2496"/>
              <a:ext cx="672" cy="48"/>
            </a:xfrm>
            <a:custGeom>
              <a:avLst/>
              <a:gdLst>
                <a:gd name="T0" fmla="*/ 0 w 672"/>
                <a:gd name="T1" fmla="*/ 0 h 48"/>
                <a:gd name="T2" fmla="*/ 144 w 672"/>
                <a:gd name="T3" fmla="*/ 48 h 48"/>
                <a:gd name="T4" fmla="*/ 528 w 672"/>
                <a:gd name="T5" fmla="*/ 48 h 48"/>
                <a:gd name="T6" fmla="*/ 672 w 672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2" h="48">
                  <a:moveTo>
                    <a:pt x="0" y="0"/>
                  </a:moveTo>
                  <a:lnTo>
                    <a:pt x="144" y="48"/>
                  </a:lnTo>
                  <a:lnTo>
                    <a:pt x="528" y="48"/>
                  </a:lnTo>
                  <a:lnTo>
                    <a:pt x="672" y="0"/>
                  </a:lnTo>
                </a:path>
              </a:pathLst>
            </a:custGeom>
            <a:solidFill>
              <a:srgbClr val="FFCC66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AutoShape 248"/>
            <p:cNvSpPr>
              <a:spLocks noChangeArrowheads="1"/>
            </p:cNvSpPr>
            <p:nvPr/>
          </p:nvSpPr>
          <p:spPr bwMode="auto">
            <a:xfrm>
              <a:off x="2918" y="2424"/>
              <a:ext cx="394" cy="96"/>
            </a:xfrm>
            <a:prstGeom prst="hexagon">
              <a:avLst>
                <a:gd name="adj" fmla="val 102604"/>
                <a:gd name="vf" fmla="val 115470"/>
              </a:avLst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cxnSp>
          <p:nvCxnSpPr>
            <p:cNvPr id="44" name="AutoShape 249"/>
            <p:cNvCxnSpPr>
              <a:cxnSpLocks noChangeShapeType="1"/>
              <a:stCxn id="43" idx="1"/>
              <a:endCxn id="41" idx="1"/>
            </p:cNvCxnSpPr>
            <p:nvPr/>
          </p:nvCxnSpPr>
          <p:spPr bwMode="auto">
            <a:xfrm flipH="1">
              <a:off x="2784" y="2472"/>
              <a:ext cx="134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250"/>
            <p:cNvCxnSpPr>
              <a:cxnSpLocks noChangeShapeType="1"/>
              <a:stCxn id="43" idx="3"/>
              <a:endCxn id="41" idx="4"/>
            </p:cNvCxnSpPr>
            <p:nvPr/>
          </p:nvCxnSpPr>
          <p:spPr bwMode="auto">
            <a:xfrm>
              <a:off x="3312" y="2472"/>
              <a:ext cx="144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251"/>
            <p:cNvCxnSpPr>
              <a:cxnSpLocks noChangeShapeType="1"/>
              <a:stCxn id="42" idx="2"/>
              <a:endCxn id="43" idx="2"/>
            </p:cNvCxnSpPr>
            <p:nvPr/>
          </p:nvCxnSpPr>
          <p:spPr bwMode="auto">
            <a:xfrm flipH="1" flipV="1">
              <a:off x="3115" y="2520"/>
              <a:ext cx="19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252"/>
            <p:cNvCxnSpPr>
              <a:cxnSpLocks noChangeShapeType="1"/>
              <a:stCxn id="43" idx="2"/>
              <a:endCxn id="42" idx="1"/>
            </p:cNvCxnSpPr>
            <p:nvPr/>
          </p:nvCxnSpPr>
          <p:spPr bwMode="auto">
            <a:xfrm flipH="1">
              <a:off x="2928" y="2520"/>
              <a:ext cx="18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253"/>
            <p:cNvCxnSpPr>
              <a:cxnSpLocks noChangeShapeType="1"/>
              <a:stCxn id="43" idx="0"/>
              <a:endCxn id="41" idx="2"/>
            </p:cNvCxnSpPr>
            <p:nvPr/>
          </p:nvCxnSpPr>
          <p:spPr bwMode="auto">
            <a:xfrm flipH="1" flipV="1">
              <a:off x="2928" y="2400"/>
              <a:ext cx="18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254"/>
            <p:cNvCxnSpPr>
              <a:cxnSpLocks noChangeShapeType="1"/>
              <a:stCxn id="43" idx="0"/>
              <a:endCxn id="41" idx="3"/>
            </p:cNvCxnSpPr>
            <p:nvPr/>
          </p:nvCxnSpPr>
          <p:spPr bwMode="auto">
            <a:xfrm flipV="1">
              <a:off x="3115" y="2400"/>
              <a:ext cx="245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Line 255"/>
            <p:cNvSpPr>
              <a:spLocks noChangeShapeType="1"/>
            </p:cNvSpPr>
            <p:nvPr/>
          </p:nvSpPr>
          <p:spPr bwMode="auto">
            <a:xfrm>
              <a:off x="2928" y="2544"/>
              <a:ext cx="4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Line 256"/>
            <p:cNvSpPr>
              <a:spLocks noChangeShapeType="1"/>
            </p:cNvSpPr>
            <p:nvPr/>
          </p:nvSpPr>
          <p:spPr bwMode="auto">
            <a:xfrm flipH="1">
              <a:off x="3264" y="2544"/>
              <a:ext cx="4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52" name="Object 2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539712"/>
              </p:ext>
            </p:extLst>
          </p:nvPr>
        </p:nvGraphicFramePr>
        <p:xfrm>
          <a:off x="6810058" y="4192123"/>
          <a:ext cx="451167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CS ChemDraw Drawing" r:id="rId7" imgW="2473920" imgH="1162080" progId="ChemDraw.Document.6.0">
                  <p:embed/>
                </p:oleObj>
              </mc:Choice>
              <mc:Fallback>
                <p:oleObj name="CS ChemDraw Drawing" r:id="rId7" imgW="2473920" imgH="1162080" progId="ChemDraw.Document.6.0">
                  <p:embed/>
                  <p:pic>
                    <p:nvPicPr>
                      <p:cNvPr id="195" name="Object 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058" y="4192123"/>
                        <a:ext cx="4511675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2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142675"/>
              </p:ext>
            </p:extLst>
          </p:nvPr>
        </p:nvGraphicFramePr>
        <p:xfrm>
          <a:off x="6537687" y="2200979"/>
          <a:ext cx="1836738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CS ChemDraw Drawing" r:id="rId9" imgW="1007640" imgH="486360" progId="ChemDraw.Document.6.0">
                  <p:embed/>
                </p:oleObj>
              </mc:Choice>
              <mc:Fallback>
                <p:oleObj name="CS ChemDraw Drawing" r:id="rId9" imgW="1007640" imgH="486360" progId="ChemDraw.Document.6.0">
                  <p:embed/>
                  <p:pic>
                    <p:nvPicPr>
                      <p:cNvPr id="196" name="Object 2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7687" y="2200979"/>
                        <a:ext cx="1836738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291"/>
          <p:cNvGrpSpPr>
            <a:grpSpLocks/>
          </p:cNvGrpSpPr>
          <p:nvPr/>
        </p:nvGrpSpPr>
        <p:grpSpPr bwMode="auto">
          <a:xfrm>
            <a:off x="4469896" y="3113762"/>
            <a:ext cx="2544763" cy="987425"/>
            <a:chOff x="1746" y="1187"/>
            <a:chExt cx="1163" cy="501"/>
          </a:xfrm>
        </p:grpSpPr>
        <p:pic>
          <p:nvPicPr>
            <p:cNvPr id="55" name="Picture 160" descr="prolin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" y="1187"/>
              <a:ext cx="649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56" name="Object 283"/>
            <p:cNvGraphicFramePr>
              <a:graphicFrameLocks noChangeAspect="1"/>
            </p:cNvGraphicFramePr>
            <p:nvPr/>
          </p:nvGraphicFramePr>
          <p:xfrm>
            <a:off x="1746" y="1253"/>
            <a:ext cx="944" cy="4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7" name="CS ChemDraw Drawing" r:id="rId12" imgW="1133280" imgH="521640" progId="ChemDraw.Document.6.0">
                    <p:embed/>
                  </p:oleObj>
                </mc:Choice>
                <mc:Fallback>
                  <p:oleObj name="CS ChemDraw Drawing" r:id="rId12" imgW="1133280" imgH="521640" progId="ChemDraw.Document.6.0">
                    <p:embed/>
                    <p:pic>
                      <p:nvPicPr>
                        <p:cNvPr id="199" name="Object 2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6" y="1253"/>
                          <a:ext cx="944" cy="4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039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3095</Words>
  <Application>Microsoft Office PowerPoint</Application>
  <PresentationFormat>Widescreen</PresentationFormat>
  <Paragraphs>474</Paragraphs>
  <Slides>42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ＭＳ Ｐゴシック</vt:lpstr>
      <vt:lpstr>Arial</vt:lpstr>
      <vt:lpstr>Calibri</vt:lpstr>
      <vt:lpstr>Calibri Light</vt:lpstr>
      <vt:lpstr>Calibri Regular</vt:lpstr>
      <vt:lpstr>Cambria Math</vt:lpstr>
      <vt:lpstr>Linux Libertine</vt:lpstr>
      <vt:lpstr>Symbol</vt:lpstr>
      <vt:lpstr>Times New Roman</vt:lpstr>
      <vt:lpstr>Wingdings</vt:lpstr>
      <vt:lpstr>Office Theme</vt:lpstr>
      <vt:lpstr>CS ChemDraw Drawing</vt:lpstr>
      <vt:lpstr>Photo Editor Photo</vt:lpstr>
      <vt:lpstr>Yale-UNIDO Train-the-Facilitator Workshop in Green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Heterogeneous Catalytic Processes</vt:lpstr>
      <vt:lpstr>Designing a Green Catalyst</vt:lpstr>
      <vt:lpstr>Metal scarcity</vt:lpstr>
      <vt:lpstr>Use a lifecycle as a guide</vt:lpstr>
      <vt:lpstr>The Need to Develop More Sustainable Catalysts</vt:lpstr>
      <vt:lpstr>Current Trends in Catalyst Design</vt:lpstr>
      <vt:lpstr>Current Trends in Catalyst Design</vt:lpstr>
      <vt:lpstr>Example: The Haber-Bosch Process</vt:lpstr>
      <vt:lpstr>Example: Cross coupling reaction</vt:lpstr>
      <vt:lpstr>Example: replacing palladium by iron in hydrogenation</vt:lpstr>
      <vt:lpstr>Increased Surface Area</vt:lpstr>
      <vt:lpstr>Automotive Emissions Control System</vt:lpstr>
      <vt:lpstr>Enzymatic Reactions</vt:lpstr>
      <vt:lpstr>Enzymatic Reactions</vt:lpstr>
      <vt:lpstr>Enzymatic Reactions</vt:lpstr>
      <vt:lpstr>Enzymatic Reactions</vt:lpstr>
      <vt:lpstr>Examples on Enzymatic Catalysis</vt:lpstr>
      <vt:lpstr>Case Study</vt:lpstr>
      <vt:lpstr>Enzymatic catalysis for energy</vt:lpstr>
      <vt:lpstr>Enzymatic catalysis for plastic degradation</vt:lpstr>
      <vt:lpstr>The Pros and Cons of Enzymatic Reactions</vt:lpstr>
      <vt:lpstr>Topics Covered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Audrey Moores</cp:lastModifiedBy>
  <cp:revision>82</cp:revision>
  <dcterms:created xsi:type="dcterms:W3CDTF">2018-01-19T18:08:58Z</dcterms:created>
  <dcterms:modified xsi:type="dcterms:W3CDTF">2018-10-31T14:11:49Z</dcterms:modified>
</cp:coreProperties>
</file>