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78"/>
  </p:notesMasterIdLst>
  <p:handoutMasterIdLst>
    <p:handoutMasterId r:id="rId79"/>
  </p:handoutMasterIdLst>
  <p:sldIdLst>
    <p:sldId id="907" r:id="rId3"/>
    <p:sldId id="908" r:id="rId4"/>
    <p:sldId id="826" r:id="rId5"/>
    <p:sldId id="827" r:id="rId6"/>
    <p:sldId id="828" r:id="rId7"/>
    <p:sldId id="829" r:id="rId8"/>
    <p:sldId id="830" r:id="rId9"/>
    <p:sldId id="831" r:id="rId10"/>
    <p:sldId id="832" r:id="rId11"/>
    <p:sldId id="833" r:id="rId12"/>
    <p:sldId id="834" r:id="rId13"/>
    <p:sldId id="835" r:id="rId14"/>
    <p:sldId id="836" r:id="rId15"/>
    <p:sldId id="837" r:id="rId16"/>
    <p:sldId id="838" r:id="rId17"/>
    <p:sldId id="839" r:id="rId18"/>
    <p:sldId id="840" r:id="rId19"/>
    <p:sldId id="841" r:id="rId20"/>
    <p:sldId id="842" r:id="rId21"/>
    <p:sldId id="843" r:id="rId22"/>
    <p:sldId id="844" r:id="rId23"/>
    <p:sldId id="851" r:id="rId24"/>
    <p:sldId id="852" r:id="rId25"/>
    <p:sldId id="853" r:id="rId26"/>
    <p:sldId id="854" r:id="rId27"/>
    <p:sldId id="855" r:id="rId28"/>
    <p:sldId id="857" r:id="rId29"/>
    <p:sldId id="858" r:id="rId30"/>
    <p:sldId id="859" r:id="rId31"/>
    <p:sldId id="860" r:id="rId32"/>
    <p:sldId id="861" r:id="rId33"/>
    <p:sldId id="862" r:id="rId34"/>
    <p:sldId id="863" r:id="rId35"/>
    <p:sldId id="864" r:id="rId36"/>
    <p:sldId id="865" r:id="rId37"/>
    <p:sldId id="866" r:id="rId38"/>
    <p:sldId id="867" r:id="rId39"/>
    <p:sldId id="868" r:id="rId40"/>
    <p:sldId id="869" r:id="rId41"/>
    <p:sldId id="870" r:id="rId42"/>
    <p:sldId id="871" r:id="rId43"/>
    <p:sldId id="873" r:id="rId44"/>
    <p:sldId id="874" r:id="rId45"/>
    <p:sldId id="875" r:id="rId46"/>
    <p:sldId id="878" r:id="rId47"/>
    <p:sldId id="879" r:id="rId48"/>
    <p:sldId id="880" r:id="rId49"/>
    <p:sldId id="881" r:id="rId50"/>
    <p:sldId id="882" r:id="rId51"/>
    <p:sldId id="883" r:id="rId52"/>
    <p:sldId id="884" r:id="rId53"/>
    <p:sldId id="885" r:id="rId54"/>
    <p:sldId id="886" r:id="rId55"/>
    <p:sldId id="887" r:id="rId56"/>
    <p:sldId id="888" r:id="rId57"/>
    <p:sldId id="889" r:id="rId58"/>
    <p:sldId id="890" r:id="rId59"/>
    <p:sldId id="891" r:id="rId60"/>
    <p:sldId id="892" r:id="rId61"/>
    <p:sldId id="893" r:id="rId62"/>
    <p:sldId id="894" r:id="rId63"/>
    <p:sldId id="895" r:id="rId64"/>
    <p:sldId id="896" r:id="rId65"/>
    <p:sldId id="897" r:id="rId66"/>
    <p:sldId id="898" r:id="rId67"/>
    <p:sldId id="899" r:id="rId68"/>
    <p:sldId id="900" r:id="rId69"/>
    <p:sldId id="901" r:id="rId70"/>
    <p:sldId id="902" r:id="rId71"/>
    <p:sldId id="903" r:id="rId72"/>
    <p:sldId id="905" r:id="rId73"/>
    <p:sldId id="906" r:id="rId74"/>
    <p:sldId id="694" r:id="rId75"/>
    <p:sldId id="738" r:id="rId76"/>
    <p:sldId id="486" r:id="rId7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A555"/>
    <a:srgbClr val="674B05"/>
    <a:srgbClr val="F5BE33"/>
    <a:srgbClr val="55A500"/>
    <a:srgbClr val="A55500"/>
    <a:srgbClr val="FF0000"/>
    <a:srgbClr val="0055A5"/>
    <a:srgbClr val="00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707" autoAdjust="0"/>
  </p:normalViewPr>
  <p:slideViewPr>
    <p:cSldViewPr snapToGrid="0">
      <p:cViewPr varScale="1">
        <p:scale>
          <a:sx n="82" d="100"/>
          <a:sy n="82" d="100"/>
        </p:scale>
        <p:origin x="504" y="78"/>
      </p:cViewPr>
      <p:guideLst>
        <p:guide orient="horz" pos="2160"/>
        <p:guide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5532"/>
    </p:cViewPr>
  </p:sorterViewPr>
  <p:notesViewPr>
    <p:cSldViewPr snapToGrid="0">
      <p:cViewPr varScale="1">
        <p:scale>
          <a:sx n="100" d="100"/>
          <a:sy n="100" d="100"/>
        </p:scale>
        <p:origin x="-3552" y="-102"/>
      </p:cViewPr>
      <p:guideLst>
        <p:guide orient="horz" pos="2928"/>
        <p:guide pos="2208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4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Relationship Id="rId6" Type="http://schemas.openxmlformats.org/officeDocument/2006/relationships/image" Target="../media/image24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6D112CD-489B-4D83-B1D0-5607861CD2C4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DBA39DF-4874-4360-9FBA-1495A32E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63C6748-CF5A-4FD7-8650-F76255B64B4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2228D29-2E37-4AE4-BB7F-0AD5545A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C6E057-4CE0-4594-9E6F-E58C9F56D55E}" type="slidenum">
              <a:rPr lang="en-US" sz="1300" smtClean="0"/>
              <a:pPr eaLnBrk="1" hangingPunct="1"/>
              <a:t>36</a:t>
            </a:fld>
            <a:endParaRPr lang="en-US" sz="13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1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82D62F7-ED68-41C6-BB81-A610F8DD503F}" type="slidenum">
              <a:rPr lang="en-US" sz="1300"/>
              <a:pPr eaLnBrk="1" hangingPunct="1"/>
              <a:t>55</a:t>
            </a:fld>
            <a:endParaRPr lang="en-US" sz="13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0088"/>
            <a:ext cx="6191250" cy="3482975"/>
          </a:xfrm>
          <a:ln w="12700" cap="flat"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7635"/>
            <a:ext cx="5139134" cy="4179384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3818" tIns="46910" rIns="93818" bIns="46910"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8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0881CB-5813-496E-B596-DFB90BE42F79}" type="slidenum">
              <a:rPr lang="en-US" sz="1300" smtClean="0"/>
              <a:pPr eaLnBrk="1" hangingPunct="1"/>
              <a:t>61</a:t>
            </a:fld>
            <a:endParaRPr lang="en-US" sz="13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6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31EE69-AA6E-40EF-99EA-8BEE6543C4FD}" type="slidenum">
              <a:rPr lang="en-US" sz="1300" smtClean="0"/>
              <a:pPr eaLnBrk="1" hangingPunct="1"/>
              <a:t>63</a:t>
            </a:fld>
            <a:endParaRPr lang="en-US" sz="13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41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32" y="329627"/>
            <a:ext cx="7876192" cy="56961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9" y="6281808"/>
            <a:ext cx="2622041" cy="5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0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1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6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2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5105-0096-4ECC-8C6B-D913FB9C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32" y="329627"/>
            <a:ext cx="7876192" cy="56961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9" y="6281808"/>
            <a:ext cx="2622041" cy="5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1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-23951"/>
          <a:stretch/>
        </p:blipFill>
        <p:spPr>
          <a:xfrm>
            <a:off x="0" y="1198540"/>
            <a:ext cx="134112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>
          <a:xfrm>
            <a:off x="10241280" y="587642"/>
            <a:ext cx="1950720" cy="4126286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32181" y="6079709"/>
            <a:ext cx="1208939" cy="755929"/>
            <a:chOff x="99136" y="6079706"/>
            <a:chExt cx="906704" cy="75592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0"/>
            <a:stretch/>
          </p:blipFill>
          <p:spPr>
            <a:xfrm>
              <a:off x="99136" y="6079706"/>
              <a:ext cx="834908" cy="7559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686745" y="6430427"/>
              <a:ext cx="319095" cy="35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03916" y="6569660"/>
            <a:ext cx="588085" cy="28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49F913-FD18-4B5A-8172-0FA276863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Waterm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32" y="329627"/>
            <a:ext cx="7876192" cy="56961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9" y="6281808"/>
            <a:ext cx="2622041" cy="534863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03916" y="6569660"/>
            <a:ext cx="588085" cy="28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49F913-FD18-4B5A-8172-0FA276863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8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2181" y="6079709"/>
            <a:ext cx="1208939" cy="755929"/>
            <a:chOff x="99136" y="6079706"/>
            <a:chExt cx="906704" cy="75592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0"/>
            <a:stretch/>
          </p:blipFill>
          <p:spPr>
            <a:xfrm>
              <a:off x="99136" y="6079706"/>
              <a:ext cx="834908" cy="7559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686745" y="6430427"/>
              <a:ext cx="319095" cy="35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03916" y="6569660"/>
            <a:ext cx="588085" cy="28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49F913-FD18-4B5A-8172-0FA276863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5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r="70510"/>
          <a:stretch/>
        </p:blipFill>
        <p:spPr bwMode="auto">
          <a:xfrm>
            <a:off x="11279926" y="6041708"/>
            <a:ext cx="791804" cy="81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" y="6004757"/>
            <a:ext cx="1105975" cy="7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-23951"/>
          <a:stretch/>
        </p:blipFill>
        <p:spPr>
          <a:xfrm>
            <a:off x="0" y="1198540"/>
            <a:ext cx="134112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>
          <a:xfrm>
            <a:off x="10241280" y="587642"/>
            <a:ext cx="1950720" cy="4126286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32181" y="6079709"/>
            <a:ext cx="1208939" cy="755929"/>
            <a:chOff x="99136" y="6079706"/>
            <a:chExt cx="906704" cy="75592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0"/>
            <a:stretch/>
          </p:blipFill>
          <p:spPr>
            <a:xfrm>
              <a:off x="99136" y="6079706"/>
              <a:ext cx="834908" cy="7559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686745" y="6430427"/>
              <a:ext cx="319095" cy="35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03916" y="6569660"/>
            <a:ext cx="588085" cy="28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49F913-FD18-4B5A-8172-0FA276863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9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2181" y="6079709"/>
            <a:ext cx="1208939" cy="755929"/>
            <a:chOff x="99136" y="6079706"/>
            <a:chExt cx="906704" cy="755929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0"/>
            <a:stretch/>
          </p:blipFill>
          <p:spPr>
            <a:xfrm>
              <a:off x="99136" y="6079706"/>
              <a:ext cx="834908" cy="7559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686745" y="6430427"/>
              <a:ext cx="319095" cy="35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4021407" y="6620183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-  Warner Babcock Institute for Green Chemistry, LLC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03916" y="6569660"/>
            <a:ext cx="588085" cy="28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B49F913-FD18-4B5A-8172-0FA276863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9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1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8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4" r:id="rId2"/>
    <p:sldLayoutId id="2147483684" r:id="rId3"/>
    <p:sldLayoutId id="2147483669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5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8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wmf"/><Relationship Id="rId9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6.png"/><Relationship Id="rId4" Type="http://schemas.openxmlformats.org/officeDocument/2006/relationships/image" Target="../media/image95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5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9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1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5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2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34.emf"/><Relationship Id="rId18" Type="http://schemas.openxmlformats.org/officeDocument/2006/relationships/image" Target="../media/image139.png"/><Relationship Id="rId26" Type="http://schemas.openxmlformats.org/officeDocument/2006/relationships/image" Target="../media/image147.jpeg"/><Relationship Id="rId3" Type="http://schemas.openxmlformats.org/officeDocument/2006/relationships/image" Target="../media/image136.jpeg"/><Relationship Id="rId21" Type="http://schemas.openxmlformats.org/officeDocument/2006/relationships/image" Target="../media/image142.jpeg"/><Relationship Id="rId7" Type="http://schemas.openxmlformats.org/officeDocument/2006/relationships/image" Target="../media/image131.e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38.jpeg"/><Relationship Id="rId25" Type="http://schemas.openxmlformats.org/officeDocument/2006/relationships/image" Target="../media/image146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7.png"/><Relationship Id="rId20" Type="http://schemas.openxmlformats.org/officeDocument/2006/relationships/image" Target="../media/image141.jpeg"/><Relationship Id="rId29" Type="http://schemas.openxmlformats.org/officeDocument/2006/relationships/image" Target="../media/image150.jpeg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33.emf"/><Relationship Id="rId24" Type="http://schemas.openxmlformats.org/officeDocument/2006/relationships/image" Target="../media/image145.jpeg"/><Relationship Id="rId5" Type="http://schemas.openxmlformats.org/officeDocument/2006/relationships/image" Target="../media/image130.emf"/><Relationship Id="rId15" Type="http://schemas.openxmlformats.org/officeDocument/2006/relationships/image" Target="../media/image135.emf"/><Relationship Id="rId23" Type="http://schemas.openxmlformats.org/officeDocument/2006/relationships/image" Target="../media/image144.jpeg"/><Relationship Id="rId28" Type="http://schemas.openxmlformats.org/officeDocument/2006/relationships/image" Target="../media/image149.jpeg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40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32.emf"/><Relationship Id="rId14" Type="http://schemas.openxmlformats.org/officeDocument/2006/relationships/oleObject" Target="../embeddings/oleObject65.bin"/><Relationship Id="rId22" Type="http://schemas.openxmlformats.org/officeDocument/2006/relationships/image" Target="../media/image143.jpeg"/><Relationship Id="rId27" Type="http://schemas.openxmlformats.org/officeDocument/2006/relationships/image" Target="../media/image148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2.jp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4C62954-09B2-564F-AF7C-35DD98326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700" y="1083896"/>
            <a:ext cx="8434597" cy="9081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3600" b="1" dirty="0">
              <a:solidFill>
                <a:srgbClr val="00728A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851" y="2219588"/>
            <a:ext cx="7646298" cy="3159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28A"/>
                </a:solidFill>
              </a:rPr>
              <a:t>Entropy at the Intersection of Innovation and Sustainability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0252" y="4667329"/>
            <a:ext cx="2050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900" dirty="0">
                <a:latin typeface="Times New Roman" charset="0"/>
              </a:rPr>
            </a:br>
            <a:endParaRPr lang="en-US" sz="900" dirty="0">
              <a:latin typeface="Times New Roman" charset="0"/>
            </a:endParaRPr>
          </a:p>
          <a:p>
            <a:br>
              <a:rPr lang="en-US" sz="900" dirty="0">
                <a:latin typeface="Times New Roman" charset="0"/>
              </a:rPr>
            </a:br>
            <a:endParaRPr lang="en-US" sz="900" dirty="0">
              <a:latin typeface="Times New Roman" charset="0"/>
            </a:endParaRPr>
          </a:p>
          <a:p>
            <a:r>
              <a:rPr lang="en-US" sz="9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9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9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9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9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9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900" dirty="0">
                <a:solidFill>
                  <a:srgbClr val="2F2A2B"/>
                </a:solidFill>
                <a:latin typeface="Times New Roman" charset="0"/>
              </a:rPr>
              <a:t>YALE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278" y="4099177"/>
            <a:ext cx="765149" cy="1122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45" y="5056709"/>
            <a:ext cx="1982709" cy="515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45" y="3175577"/>
            <a:ext cx="2155910" cy="646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71" y="2576184"/>
            <a:ext cx="2274176" cy="17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29200" y="3119438"/>
            <a:ext cx="43434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73350" y="304801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Water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029201" y="2932113"/>
            <a:ext cx="4367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005388" y="2187576"/>
            <a:ext cx="4367212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9372601" y="2352676"/>
            <a:ext cx="23813" cy="272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105401" y="3241676"/>
            <a:ext cx="4149725" cy="1711325"/>
            <a:chOff x="2784" y="192"/>
            <a:chExt cx="2614" cy="1078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12" y="24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696" y="72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936" y="24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024" y="110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264" y="115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784" y="1008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696" y="19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880" y="864"/>
              <a:ext cx="119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848" y="62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552" y="336"/>
              <a:ext cx="119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984" y="576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600" y="1056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888" y="816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216" y="67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560" y="96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120" y="192"/>
              <a:ext cx="119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368" y="720"/>
              <a:ext cx="119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512" y="19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784" y="48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072" y="43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176" y="86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848" y="91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3312" y="912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272" y="24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232" y="432"/>
              <a:ext cx="119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280" y="912"/>
              <a:ext cx="118" cy="1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4464" y="384"/>
              <a:ext cx="118" cy="1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4320" y="110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656" y="110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992" y="384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029201" y="4916488"/>
            <a:ext cx="4367213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2171700" y="1562101"/>
            <a:ext cx="1524000" cy="366713"/>
            <a:chOff x="408" y="984"/>
            <a:chExt cx="960" cy="231"/>
          </a:xfrm>
        </p:grpSpPr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724" y="984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Polymer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08" y="1040"/>
              <a:ext cx="118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2171700" y="933451"/>
            <a:ext cx="1600200" cy="366713"/>
            <a:chOff x="408" y="588"/>
            <a:chExt cx="1008" cy="231"/>
          </a:xfrm>
        </p:grpSpPr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724" y="588"/>
              <a:ext cx="6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Molecule</a:t>
              </a: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408" y="644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/>
          </p:cNvGrpSpPr>
          <p:nvPr/>
        </p:nvGrpSpPr>
        <p:grpSpPr bwMode="auto">
          <a:xfrm>
            <a:off x="5410201" y="3429001"/>
            <a:ext cx="3692525" cy="1254125"/>
            <a:chOff x="2400" y="2112"/>
            <a:chExt cx="2326" cy="790"/>
          </a:xfrm>
        </p:grpSpPr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448" y="2448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888" y="2688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312" y="2400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176" y="2208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3984" y="2400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3312" y="2208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2976" y="2304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2400" y="2112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2592" y="2688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 rot="10292566">
              <a:off x="3650" y="2220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 rot="10292566">
              <a:off x="2736" y="2304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 rot="10292566">
              <a:off x="3648" y="2496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 rot="10292566">
              <a:off x="2880" y="2640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 rot="10292566">
              <a:off x="3216" y="2736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 rot="10292566">
              <a:off x="3491" y="2777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 rot="10292566">
              <a:off x="4176" y="2592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 rot="10292566">
              <a:off x="4608" y="2496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 rot="10292566">
              <a:off x="4512" y="2784"/>
              <a:ext cx="118" cy="11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227264" y="2190751"/>
            <a:ext cx="2192337" cy="366713"/>
            <a:chOff x="443" y="1380"/>
            <a:chExt cx="1381" cy="231"/>
          </a:xfrm>
        </p:grpSpPr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724" y="1380"/>
              <a:ext cx="11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Ceramic Beads</a:t>
              </a: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43" y="147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5181600" y="3351214"/>
            <a:ext cx="4038600" cy="1677987"/>
            <a:chOff x="2352" y="47"/>
            <a:chExt cx="2544" cy="1057"/>
          </a:xfrm>
        </p:grpSpPr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848" y="14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656" y="2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848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656" y="3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848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656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848" y="5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656" y="67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848" y="7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656" y="81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848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656" y="9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4560" y="3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752" y="5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4560" y="67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752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4416" y="1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224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4416" y="33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4224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4416" y="48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4128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4320" y="48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416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224" y="7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4416" y="7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224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416" y="9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4128" y="7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320" y="9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3984" y="48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4176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3984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4080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984" y="9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4176" y="9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984" y="105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4080" y="9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792" y="2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984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792" y="3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888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 rot="10800000">
              <a:off x="2832" y="9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 rot="10800000">
              <a:off x="3024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 rot="10800000">
              <a:off x="2832" y="81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 rot="10800000">
              <a:off x="3024" y="7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 rot="10800000">
              <a:off x="2832" y="67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 rot="10800000">
              <a:off x="3024" y="5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 rot="10800000">
              <a:off x="2832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 rot="10800000">
              <a:off x="3024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 rot="10800000">
              <a:off x="2832" y="3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 rot="10800000">
              <a:off x="3024" y="2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 rot="10800000">
              <a:off x="2832" y="2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 rot="10800000">
              <a:off x="3024" y="14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 rot="10800000">
              <a:off x="3120" y="7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 rot="10800000">
              <a:off x="2928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 rot="10800000">
              <a:off x="3120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 rot="10800000">
              <a:off x="2928" y="2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 rot="10800000">
              <a:off x="3264" y="9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 rot="10800000">
              <a:off x="3456" y="81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 rot="10800000">
              <a:off x="3264" y="7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 rot="10800000">
              <a:off x="3456" y="67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 rot="10800000">
              <a:off x="3264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 rot="10800000">
              <a:off x="3552" y="81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 rot="10800000">
              <a:off x="3360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 rot="10800000">
              <a:off x="3264" y="47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 rot="10800000">
              <a:off x="3456" y="3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 rot="10800000">
              <a:off x="3264" y="33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 rot="10800000">
              <a:off x="3456" y="23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 rot="10800000">
              <a:off x="3264" y="19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 rot="10800000">
              <a:off x="3552" y="3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 rot="10800000">
              <a:off x="3360" y="19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 rot="10800000">
              <a:off x="3696" y="62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 rot="10800000">
              <a:off x="3504" y="5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 rot="10800000">
              <a:off x="3696" y="47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 rot="10800000">
              <a:off x="3600" y="5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 rot="10800000">
              <a:off x="3696" y="19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 rot="10800000">
              <a:off x="3504" y="14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 rot="10800000">
              <a:off x="3696" y="4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 rot="10800000">
              <a:off x="3600" y="14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 rot="10800000">
              <a:off x="3888" y="8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 rot="10800000">
              <a:off x="3696" y="81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 rot="10800000">
              <a:off x="3888" y="71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 rot="10800000">
              <a:off x="3792" y="81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2688" y="1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2688" y="33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2592" y="1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2688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2688" y="7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2592" y="6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2448" y="3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2640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2448" y="5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2544" y="43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2448" y="81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2640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2448" y="9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2544" y="8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2448" y="1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2352" y="1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 rot="10800000">
              <a:off x="2352" y="76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 rot="10800000">
              <a:off x="2352" y="62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170"/>
          <p:cNvGrpSpPr>
            <a:grpSpLocks/>
          </p:cNvGrpSpPr>
          <p:nvPr/>
        </p:nvGrpSpPr>
        <p:grpSpPr bwMode="auto">
          <a:xfrm>
            <a:off x="2227264" y="2819401"/>
            <a:ext cx="1557337" cy="366713"/>
            <a:chOff x="443" y="1776"/>
            <a:chExt cx="981" cy="231"/>
          </a:xfrm>
        </p:grpSpPr>
        <p:sp>
          <p:nvSpPr>
            <p:cNvPr id="171" name="Text Box 171"/>
            <p:cNvSpPr txBox="1">
              <a:spLocks noChangeArrowheads="1"/>
            </p:cNvSpPr>
            <p:nvPr/>
          </p:nvSpPr>
          <p:spPr bwMode="auto">
            <a:xfrm>
              <a:off x="724" y="1776"/>
              <a:ext cx="7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Additives</a:t>
              </a:r>
            </a:p>
          </p:txBody>
        </p:sp>
        <p:sp>
          <p:nvSpPr>
            <p:cNvPr id="172" name="Oval 172"/>
            <p:cNvSpPr>
              <a:spLocks noChangeArrowheads="1"/>
            </p:cNvSpPr>
            <p:nvPr/>
          </p:nvSpPr>
          <p:spPr bwMode="auto">
            <a:xfrm>
              <a:off x="443" y="18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173"/>
          <p:cNvGrpSpPr>
            <a:grpSpLocks/>
          </p:cNvGrpSpPr>
          <p:nvPr/>
        </p:nvGrpSpPr>
        <p:grpSpPr bwMode="auto">
          <a:xfrm>
            <a:off x="5638800" y="3505200"/>
            <a:ext cx="3124200" cy="1371600"/>
            <a:chOff x="0" y="2448"/>
            <a:chExt cx="1968" cy="864"/>
          </a:xfrm>
        </p:grpSpPr>
        <p:sp>
          <p:nvSpPr>
            <p:cNvPr id="174" name="Oval 174"/>
            <p:cNvSpPr>
              <a:spLocks noChangeArrowheads="1"/>
            </p:cNvSpPr>
            <p:nvPr/>
          </p:nvSpPr>
          <p:spPr bwMode="auto">
            <a:xfrm>
              <a:off x="1371" y="2565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75"/>
            <p:cNvSpPr>
              <a:spLocks noChangeArrowheads="1"/>
            </p:cNvSpPr>
            <p:nvPr/>
          </p:nvSpPr>
          <p:spPr bwMode="auto">
            <a:xfrm>
              <a:off x="1645" y="2643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76"/>
            <p:cNvSpPr>
              <a:spLocks noChangeArrowheads="1"/>
            </p:cNvSpPr>
            <p:nvPr/>
          </p:nvSpPr>
          <p:spPr bwMode="auto">
            <a:xfrm>
              <a:off x="548" y="268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77"/>
            <p:cNvSpPr>
              <a:spLocks noChangeArrowheads="1"/>
            </p:cNvSpPr>
            <p:nvPr/>
          </p:nvSpPr>
          <p:spPr bwMode="auto">
            <a:xfrm>
              <a:off x="365" y="279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178"/>
            <p:cNvSpPr>
              <a:spLocks noChangeArrowheads="1"/>
            </p:cNvSpPr>
            <p:nvPr/>
          </p:nvSpPr>
          <p:spPr bwMode="auto">
            <a:xfrm>
              <a:off x="914" y="299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179"/>
            <p:cNvSpPr>
              <a:spLocks noChangeArrowheads="1"/>
            </p:cNvSpPr>
            <p:nvPr/>
          </p:nvSpPr>
          <p:spPr bwMode="auto">
            <a:xfrm>
              <a:off x="1188" y="314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180"/>
            <p:cNvSpPr>
              <a:spLocks noChangeArrowheads="1"/>
            </p:cNvSpPr>
            <p:nvPr/>
          </p:nvSpPr>
          <p:spPr bwMode="auto">
            <a:xfrm>
              <a:off x="1554" y="322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81"/>
            <p:cNvSpPr>
              <a:spLocks noChangeArrowheads="1"/>
            </p:cNvSpPr>
            <p:nvPr/>
          </p:nvSpPr>
          <p:spPr bwMode="auto">
            <a:xfrm>
              <a:off x="1097" y="2759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82"/>
            <p:cNvSpPr>
              <a:spLocks noChangeArrowheads="1"/>
            </p:cNvSpPr>
            <p:nvPr/>
          </p:nvSpPr>
          <p:spPr bwMode="auto">
            <a:xfrm>
              <a:off x="1462" y="2915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183"/>
            <p:cNvSpPr>
              <a:spLocks noChangeArrowheads="1"/>
            </p:cNvSpPr>
            <p:nvPr/>
          </p:nvSpPr>
          <p:spPr bwMode="auto">
            <a:xfrm>
              <a:off x="182" y="295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84"/>
            <p:cNvSpPr>
              <a:spLocks noChangeArrowheads="1"/>
            </p:cNvSpPr>
            <p:nvPr/>
          </p:nvSpPr>
          <p:spPr bwMode="auto">
            <a:xfrm>
              <a:off x="640" y="3031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85"/>
            <p:cNvSpPr>
              <a:spLocks noChangeArrowheads="1"/>
            </p:cNvSpPr>
            <p:nvPr/>
          </p:nvSpPr>
          <p:spPr bwMode="auto">
            <a:xfrm>
              <a:off x="1737" y="27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86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87"/>
            <p:cNvSpPr>
              <a:spLocks noChangeArrowheads="1"/>
            </p:cNvSpPr>
            <p:nvPr/>
          </p:nvSpPr>
          <p:spPr bwMode="auto">
            <a:xfrm>
              <a:off x="457" y="2837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88"/>
            <p:cNvSpPr>
              <a:spLocks noChangeArrowheads="1"/>
            </p:cNvSpPr>
            <p:nvPr/>
          </p:nvSpPr>
          <p:spPr bwMode="auto">
            <a:xfrm>
              <a:off x="0" y="28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89"/>
            <p:cNvSpPr>
              <a:spLocks noChangeArrowheads="1"/>
            </p:cNvSpPr>
            <p:nvPr/>
          </p:nvSpPr>
          <p:spPr bwMode="auto">
            <a:xfrm>
              <a:off x="1280" y="3187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90"/>
            <p:cNvSpPr>
              <a:spLocks noChangeArrowheads="1"/>
            </p:cNvSpPr>
            <p:nvPr/>
          </p:nvSpPr>
          <p:spPr bwMode="auto">
            <a:xfrm>
              <a:off x="274" y="2487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91"/>
            <p:cNvSpPr>
              <a:spLocks noChangeArrowheads="1"/>
            </p:cNvSpPr>
            <p:nvPr/>
          </p:nvSpPr>
          <p:spPr bwMode="auto">
            <a:xfrm>
              <a:off x="1005" y="326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92"/>
            <p:cNvSpPr>
              <a:spLocks noChangeArrowheads="1"/>
            </p:cNvSpPr>
            <p:nvPr/>
          </p:nvSpPr>
          <p:spPr bwMode="auto">
            <a:xfrm>
              <a:off x="822" y="260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93"/>
            <p:cNvSpPr>
              <a:spLocks noChangeArrowheads="1"/>
            </p:cNvSpPr>
            <p:nvPr/>
          </p:nvSpPr>
          <p:spPr bwMode="auto">
            <a:xfrm>
              <a:off x="1828" y="307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194"/>
            <p:cNvSpPr>
              <a:spLocks noChangeArrowheads="1"/>
            </p:cNvSpPr>
            <p:nvPr/>
          </p:nvSpPr>
          <p:spPr bwMode="auto">
            <a:xfrm>
              <a:off x="731" y="3109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95"/>
            <p:cNvSpPr>
              <a:spLocks noChangeArrowheads="1"/>
            </p:cNvSpPr>
            <p:nvPr/>
          </p:nvSpPr>
          <p:spPr bwMode="auto">
            <a:xfrm>
              <a:off x="91" y="252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5791200" y="266700"/>
            <a:ext cx="2819400" cy="4457700"/>
            <a:chOff x="1056" y="1152"/>
            <a:chExt cx="1776" cy="2808"/>
          </a:xfrm>
        </p:grpSpPr>
        <p:grpSp>
          <p:nvGrpSpPr>
            <p:cNvPr id="197" name="Group 197"/>
            <p:cNvGrpSpPr>
              <a:grpSpLocks/>
            </p:cNvGrpSpPr>
            <p:nvPr/>
          </p:nvGrpSpPr>
          <p:grpSpPr bwMode="auto">
            <a:xfrm>
              <a:off x="1056" y="3720"/>
              <a:ext cx="1776" cy="240"/>
              <a:chOff x="1056" y="3720"/>
              <a:chExt cx="1776" cy="240"/>
            </a:xfrm>
          </p:grpSpPr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1056" y="3720"/>
                <a:ext cx="576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1584" y="3792"/>
                <a:ext cx="720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2256" y="3720"/>
                <a:ext cx="576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1920" y="1152"/>
              <a:ext cx="48" cy="26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" name="Group 202"/>
          <p:cNvGrpSpPr>
            <a:grpSpLocks/>
          </p:cNvGrpSpPr>
          <p:nvPr/>
        </p:nvGrpSpPr>
        <p:grpSpPr bwMode="auto">
          <a:xfrm>
            <a:off x="5029201" y="2970214"/>
            <a:ext cx="4367213" cy="2287587"/>
            <a:chOff x="-849" y="3119"/>
            <a:chExt cx="2751" cy="1441"/>
          </a:xfrm>
        </p:grpSpPr>
        <p:sp>
          <p:nvSpPr>
            <p:cNvPr id="203" name="Rectangle 203"/>
            <p:cNvSpPr>
              <a:spLocks noChangeArrowheads="1"/>
            </p:cNvSpPr>
            <p:nvPr/>
          </p:nvSpPr>
          <p:spPr bwMode="auto">
            <a:xfrm>
              <a:off x="-849" y="3237"/>
              <a:ext cx="2736" cy="1251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204"/>
            <p:cNvSpPr>
              <a:spLocks noChangeArrowheads="1"/>
            </p:cNvSpPr>
            <p:nvPr/>
          </p:nvSpPr>
          <p:spPr bwMode="auto">
            <a:xfrm>
              <a:off x="-849" y="3119"/>
              <a:ext cx="2751" cy="1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205"/>
            <p:cNvSpPr>
              <a:spLocks noChangeArrowheads="1"/>
            </p:cNvSpPr>
            <p:nvPr/>
          </p:nvSpPr>
          <p:spPr bwMode="auto">
            <a:xfrm>
              <a:off x="-849" y="4369"/>
              <a:ext cx="2751" cy="1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" name="Group 206"/>
          <p:cNvGrpSpPr>
            <a:grpSpLocks/>
          </p:cNvGrpSpPr>
          <p:nvPr/>
        </p:nvGrpSpPr>
        <p:grpSpPr bwMode="auto">
          <a:xfrm>
            <a:off x="5029201" y="2970214"/>
            <a:ext cx="4367213" cy="2287587"/>
            <a:chOff x="-849" y="3119"/>
            <a:chExt cx="2751" cy="1441"/>
          </a:xfrm>
        </p:grpSpPr>
        <p:sp>
          <p:nvSpPr>
            <p:cNvPr id="207" name="Rectangle 207"/>
            <p:cNvSpPr>
              <a:spLocks noChangeArrowheads="1"/>
            </p:cNvSpPr>
            <p:nvPr/>
          </p:nvSpPr>
          <p:spPr bwMode="auto">
            <a:xfrm>
              <a:off x="-849" y="3237"/>
              <a:ext cx="2736" cy="125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208"/>
            <p:cNvSpPr>
              <a:spLocks noChangeArrowheads="1"/>
            </p:cNvSpPr>
            <p:nvPr/>
          </p:nvSpPr>
          <p:spPr bwMode="auto">
            <a:xfrm>
              <a:off x="-849" y="3119"/>
              <a:ext cx="2751" cy="191"/>
            </a:xfrm>
            <a:prstGeom prst="ellipse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209"/>
            <p:cNvSpPr>
              <a:spLocks noChangeArrowheads="1"/>
            </p:cNvSpPr>
            <p:nvPr/>
          </p:nvSpPr>
          <p:spPr bwMode="auto">
            <a:xfrm>
              <a:off x="-849" y="4369"/>
              <a:ext cx="2751" cy="191"/>
            </a:xfrm>
            <a:prstGeom prst="ellipse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" name="Rectangle 210"/>
          <p:cNvSpPr>
            <a:spLocks noChangeArrowheads="1"/>
          </p:cNvSpPr>
          <p:nvPr/>
        </p:nvSpPr>
        <p:spPr bwMode="auto">
          <a:xfrm>
            <a:off x="7162800" y="304800"/>
            <a:ext cx="76200" cy="27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Line 211"/>
          <p:cNvSpPr>
            <a:spLocks noChangeShapeType="1"/>
          </p:cNvSpPr>
          <p:nvPr/>
        </p:nvSpPr>
        <p:spPr bwMode="auto">
          <a:xfrm>
            <a:off x="5029201" y="2352676"/>
            <a:ext cx="23813" cy="272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0" y="1957753"/>
            <a:ext cx="2425700" cy="3200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4180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>
            <a:off x="2578100" y="2338753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7830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28829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0" name="Oval 5"/>
          <p:cNvSpPr>
            <a:spLocks noChangeArrowheads="1"/>
          </p:cNvSpPr>
          <p:nvPr/>
        </p:nvSpPr>
        <p:spPr bwMode="auto">
          <a:xfrm>
            <a:off x="41148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53467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65786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78105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9042400" y="5920153"/>
            <a:ext cx="685800" cy="685800"/>
          </a:xfrm>
          <a:prstGeom prst="ellipse">
            <a:avLst/>
          </a:prstGeom>
          <a:gradFill rotWithShape="1">
            <a:gsLst>
              <a:gs pos="0">
                <a:srgbClr val="515151"/>
              </a:gs>
              <a:gs pos="100000">
                <a:srgbClr val="B0B0B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B0B0B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2197100" y="5615353"/>
            <a:ext cx="8839200" cy="304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6" name="Group 11"/>
          <p:cNvGrpSpPr>
            <a:grpSpLocks/>
          </p:cNvGrpSpPr>
          <p:nvPr/>
        </p:nvGrpSpPr>
        <p:grpSpPr bwMode="auto">
          <a:xfrm>
            <a:off x="2730500" y="4396153"/>
            <a:ext cx="6934200" cy="1219200"/>
            <a:chOff x="0" y="2064"/>
            <a:chExt cx="5520" cy="768"/>
          </a:xfrm>
        </p:grpSpPr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79" name="Group 14"/>
          <p:cNvGrpSpPr>
            <a:grpSpLocks/>
          </p:cNvGrpSpPr>
          <p:nvPr/>
        </p:nvGrpSpPr>
        <p:grpSpPr bwMode="auto">
          <a:xfrm>
            <a:off x="2730500" y="4243753"/>
            <a:ext cx="6858000" cy="1219200"/>
            <a:chOff x="0" y="2064"/>
            <a:chExt cx="5520" cy="768"/>
          </a:xfrm>
        </p:grpSpPr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82" name="Group 17"/>
          <p:cNvGrpSpPr>
            <a:grpSpLocks/>
          </p:cNvGrpSpPr>
          <p:nvPr/>
        </p:nvGrpSpPr>
        <p:grpSpPr bwMode="auto">
          <a:xfrm>
            <a:off x="2730500" y="4091353"/>
            <a:ext cx="6781800" cy="1219200"/>
            <a:chOff x="0" y="2064"/>
            <a:chExt cx="5520" cy="768"/>
          </a:xfrm>
        </p:grpSpPr>
        <p:sp>
          <p:nvSpPr>
            <p:cNvPr id="83" name="Line 18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4" name="Line 19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85" name="Group 20"/>
          <p:cNvGrpSpPr>
            <a:grpSpLocks/>
          </p:cNvGrpSpPr>
          <p:nvPr/>
        </p:nvGrpSpPr>
        <p:grpSpPr bwMode="auto">
          <a:xfrm>
            <a:off x="2730500" y="3938953"/>
            <a:ext cx="6705600" cy="1219200"/>
            <a:chOff x="0" y="2064"/>
            <a:chExt cx="5520" cy="768"/>
          </a:xfrm>
        </p:grpSpPr>
        <p:sp>
          <p:nvSpPr>
            <p:cNvPr id="86" name="Line 21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7" name="Line 22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88" name="Group 23"/>
          <p:cNvGrpSpPr>
            <a:grpSpLocks/>
          </p:cNvGrpSpPr>
          <p:nvPr/>
        </p:nvGrpSpPr>
        <p:grpSpPr bwMode="auto">
          <a:xfrm>
            <a:off x="2730500" y="3786553"/>
            <a:ext cx="6629400" cy="1219200"/>
            <a:chOff x="0" y="2064"/>
            <a:chExt cx="5520" cy="768"/>
          </a:xfrm>
        </p:grpSpPr>
        <p:sp>
          <p:nvSpPr>
            <p:cNvPr id="89" name="Line 24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0" name="Line 25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91" name="Group 26"/>
          <p:cNvGrpSpPr>
            <a:grpSpLocks/>
          </p:cNvGrpSpPr>
          <p:nvPr/>
        </p:nvGrpSpPr>
        <p:grpSpPr bwMode="auto">
          <a:xfrm>
            <a:off x="2730500" y="3634153"/>
            <a:ext cx="6553200" cy="1219200"/>
            <a:chOff x="0" y="2064"/>
            <a:chExt cx="5520" cy="768"/>
          </a:xfrm>
        </p:grpSpPr>
        <p:sp>
          <p:nvSpPr>
            <p:cNvPr id="92" name="Line 27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94" name="Group 29"/>
          <p:cNvGrpSpPr>
            <a:grpSpLocks/>
          </p:cNvGrpSpPr>
          <p:nvPr/>
        </p:nvGrpSpPr>
        <p:grpSpPr bwMode="auto">
          <a:xfrm>
            <a:off x="2730500" y="3481753"/>
            <a:ext cx="6477000" cy="1219200"/>
            <a:chOff x="0" y="2064"/>
            <a:chExt cx="5520" cy="768"/>
          </a:xfrm>
        </p:grpSpPr>
        <p:sp>
          <p:nvSpPr>
            <p:cNvPr id="95" name="Line 30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97" name="Group 32"/>
          <p:cNvGrpSpPr>
            <a:grpSpLocks/>
          </p:cNvGrpSpPr>
          <p:nvPr/>
        </p:nvGrpSpPr>
        <p:grpSpPr bwMode="auto">
          <a:xfrm>
            <a:off x="2730500" y="3329353"/>
            <a:ext cx="6400800" cy="1219200"/>
            <a:chOff x="0" y="2064"/>
            <a:chExt cx="5520" cy="768"/>
          </a:xfrm>
        </p:grpSpPr>
        <p:sp>
          <p:nvSpPr>
            <p:cNvPr id="98" name="Line 33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00" name="Group 35"/>
          <p:cNvGrpSpPr>
            <a:grpSpLocks/>
          </p:cNvGrpSpPr>
          <p:nvPr/>
        </p:nvGrpSpPr>
        <p:grpSpPr bwMode="auto">
          <a:xfrm>
            <a:off x="2730500" y="3176953"/>
            <a:ext cx="6324600" cy="1219200"/>
            <a:chOff x="0" y="2064"/>
            <a:chExt cx="5520" cy="768"/>
          </a:xfrm>
        </p:grpSpPr>
        <p:sp>
          <p:nvSpPr>
            <p:cNvPr id="101" name="Line 36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2" name="Line 37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03" name="Group 38"/>
          <p:cNvGrpSpPr>
            <a:grpSpLocks/>
          </p:cNvGrpSpPr>
          <p:nvPr/>
        </p:nvGrpSpPr>
        <p:grpSpPr bwMode="auto">
          <a:xfrm>
            <a:off x="2730500" y="3024553"/>
            <a:ext cx="6248400" cy="1219200"/>
            <a:chOff x="0" y="2064"/>
            <a:chExt cx="5520" cy="768"/>
          </a:xfrm>
        </p:grpSpPr>
        <p:sp>
          <p:nvSpPr>
            <p:cNvPr id="104" name="Line 39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5" name="Line 40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06" name="Group 41"/>
          <p:cNvGrpSpPr>
            <a:grpSpLocks/>
          </p:cNvGrpSpPr>
          <p:nvPr/>
        </p:nvGrpSpPr>
        <p:grpSpPr bwMode="auto">
          <a:xfrm>
            <a:off x="2730500" y="2872153"/>
            <a:ext cx="6172200" cy="1219200"/>
            <a:chOff x="0" y="2064"/>
            <a:chExt cx="5520" cy="768"/>
          </a:xfrm>
        </p:grpSpPr>
        <p:sp>
          <p:nvSpPr>
            <p:cNvPr id="107" name="Line 42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8" name="Line 43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09" name="Group 44"/>
          <p:cNvGrpSpPr>
            <a:grpSpLocks/>
          </p:cNvGrpSpPr>
          <p:nvPr/>
        </p:nvGrpSpPr>
        <p:grpSpPr bwMode="auto">
          <a:xfrm>
            <a:off x="2730500" y="2719753"/>
            <a:ext cx="6096000" cy="1219200"/>
            <a:chOff x="0" y="2064"/>
            <a:chExt cx="5520" cy="768"/>
          </a:xfrm>
        </p:grpSpPr>
        <p:sp>
          <p:nvSpPr>
            <p:cNvPr id="110" name="Line 45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1" name="Line 46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12" name="Group 47"/>
          <p:cNvGrpSpPr>
            <a:grpSpLocks/>
          </p:cNvGrpSpPr>
          <p:nvPr/>
        </p:nvGrpSpPr>
        <p:grpSpPr bwMode="auto">
          <a:xfrm>
            <a:off x="2730500" y="2567353"/>
            <a:ext cx="6019800" cy="1219200"/>
            <a:chOff x="0" y="2064"/>
            <a:chExt cx="5520" cy="768"/>
          </a:xfrm>
        </p:grpSpPr>
        <p:sp>
          <p:nvSpPr>
            <p:cNvPr id="113" name="Line 48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4" name="Line 49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15" name="Group 50"/>
          <p:cNvGrpSpPr>
            <a:grpSpLocks/>
          </p:cNvGrpSpPr>
          <p:nvPr/>
        </p:nvGrpSpPr>
        <p:grpSpPr bwMode="auto">
          <a:xfrm>
            <a:off x="2730500" y="2414953"/>
            <a:ext cx="5943600" cy="1219200"/>
            <a:chOff x="0" y="2064"/>
            <a:chExt cx="5520" cy="768"/>
          </a:xfrm>
        </p:grpSpPr>
        <p:sp>
          <p:nvSpPr>
            <p:cNvPr id="116" name="Line 51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7" name="Line 52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118" name="Group 53"/>
          <p:cNvGrpSpPr>
            <a:grpSpLocks/>
          </p:cNvGrpSpPr>
          <p:nvPr/>
        </p:nvGrpSpPr>
        <p:grpSpPr bwMode="auto">
          <a:xfrm>
            <a:off x="2730500" y="2262553"/>
            <a:ext cx="6934200" cy="1219200"/>
            <a:chOff x="0" y="2064"/>
            <a:chExt cx="5520" cy="768"/>
          </a:xfrm>
        </p:grpSpPr>
        <p:sp>
          <p:nvSpPr>
            <p:cNvPr id="119" name="Line 54"/>
            <p:cNvSpPr>
              <a:spLocks noChangeShapeType="1"/>
            </p:cNvSpPr>
            <p:nvPr/>
          </p:nvSpPr>
          <p:spPr bwMode="auto">
            <a:xfrm>
              <a:off x="864" y="2832"/>
              <a:ext cx="46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55"/>
            <p:cNvSpPr>
              <a:spLocks noChangeShapeType="1"/>
            </p:cNvSpPr>
            <p:nvPr/>
          </p:nvSpPr>
          <p:spPr bwMode="auto">
            <a:xfrm flipH="1" flipV="1">
              <a:off x="0" y="2064"/>
              <a:ext cx="864" cy="76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AutoShape 56"/>
          <p:cNvSpPr>
            <a:spLocks noChangeArrowheads="1"/>
          </p:cNvSpPr>
          <p:nvPr/>
        </p:nvSpPr>
        <p:spPr bwMode="auto">
          <a:xfrm>
            <a:off x="3721100" y="6224953"/>
            <a:ext cx="5562600" cy="304800"/>
          </a:xfrm>
          <a:prstGeom prst="rightArrow">
            <a:avLst>
              <a:gd name="adj1" fmla="val 50000"/>
              <a:gd name="adj2" fmla="val 456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3429000"/>
            <a:ext cx="5848350" cy="2133600"/>
            <a:chOff x="1212" y="2208"/>
            <a:chExt cx="3684" cy="1344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212" y="3552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212" y="345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212" y="336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286000" y="3505200"/>
            <a:ext cx="5848350" cy="2057400"/>
            <a:chOff x="1212" y="2208"/>
            <a:chExt cx="3684" cy="1296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212" y="35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212" y="345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12" y="336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2286000" y="3581400"/>
            <a:ext cx="5848350" cy="1981200"/>
            <a:chOff x="1212" y="2208"/>
            <a:chExt cx="3684" cy="1248"/>
          </a:xfrm>
        </p:grpSpPr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212" y="3456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212" y="340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1212" y="336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2286000" y="3657600"/>
            <a:ext cx="5848350" cy="1905000"/>
            <a:chOff x="1212" y="2208"/>
            <a:chExt cx="3684" cy="1200"/>
          </a:xfrm>
        </p:grpSpPr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1212" y="3408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212" y="3360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212" y="331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2286000" y="3733800"/>
            <a:ext cx="5848350" cy="1828800"/>
            <a:chOff x="1212" y="2208"/>
            <a:chExt cx="3684" cy="1152"/>
          </a:xfrm>
        </p:grpSpPr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1212" y="3360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212" y="331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1212" y="3216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2"/>
          <p:cNvGrpSpPr>
            <a:grpSpLocks/>
          </p:cNvGrpSpPr>
          <p:nvPr/>
        </p:nvGrpSpPr>
        <p:grpSpPr bwMode="auto">
          <a:xfrm>
            <a:off x="2286000" y="3810000"/>
            <a:ext cx="5848350" cy="1752600"/>
            <a:chOff x="1212" y="2208"/>
            <a:chExt cx="3684" cy="1104"/>
          </a:xfrm>
        </p:grpSpPr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1212" y="3312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212" y="321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1212" y="3120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2286000" y="3886200"/>
            <a:ext cx="5848350" cy="1676400"/>
            <a:chOff x="1212" y="2208"/>
            <a:chExt cx="3684" cy="1056"/>
          </a:xfrm>
        </p:grpSpPr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1212" y="326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1212" y="321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1212" y="3120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14"/>
          <p:cNvGrpSpPr>
            <a:grpSpLocks/>
          </p:cNvGrpSpPr>
          <p:nvPr/>
        </p:nvGrpSpPr>
        <p:grpSpPr bwMode="auto">
          <a:xfrm>
            <a:off x="2286000" y="3962400"/>
            <a:ext cx="5848350" cy="1600200"/>
            <a:chOff x="1212" y="2208"/>
            <a:chExt cx="3684" cy="1008"/>
          </a:xfrm>
        </p:grpSpPr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1212" y="3216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212" y="312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0" name="Group 130"/>
          <p:cNvGrpSpPr>
            <a:grpSpLocks/>
          </p:cNvGrpSpPr>
          <p:nvPr/>
        </p:nvGrpSpPr>
        <p:grpSpPr bwMode="auto">
          <a:xfrm>
            <a:off x="2286000" y="4038600"/>
            <a:ext cx="5848350" cy="1524000"/>
            <a:chOff x="1212" y="2208"/>
            <a:chExt cx="3684" cy="960"/>
          </a:xfrm>
        </p:grpSpPr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1212" y="3168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1212" y="3120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146"/>
          <p:cNvGrpSpPr>
            <a:grpSpLocks/>
          </p:cNvGrpSpPr>
          <p:nvPr/>
        </p:nvGrpSpPr>
        <p:grpSpPr bwMode="auto">
          <a:xfrm>
            <a:off x="2286000" y="4114800"/>
            <a:ext cx="5848350" cy="1447800"/>
            <a:chOff x="1212" y="2208"/>
            <a:chExt cx="3684" cy="912"/>
          </a:xfrm>
        </p:grpSpPr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1212" y="3120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>
              <a:off x="1212" y="2736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9" name="Line 159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0" name="Line 160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1" name="Line 161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62"/>
          <p:cNvGrpSpPr>
            <a:grpSpLocks/>
          </p:cNvGrpSpPr>
          <p:nvPr/>
        </p:nvGrpSpPr>
        <p:grpSpPr bwMode="auto">
          <a:xfrm>
            <a:off x="2286000" y="4191000"/>
            <a:ext cx="5848350" cy="1371600"/>
            <a:chOff x="1212" y="2208"/>
            <a:chExt cx="3684" cy="864"/>
          </a:xfrm>
        </p:grpSpPr>
        <p:sp>
          <p:nvSpPr>
            <p:cNvPr id="163" name="Line 163"/>
            <p:cNvSpPr>
              <a:spLocks noChangeShapeType="1"/>
            </p:cNvSpPr>
            <p:nvPr/>
          </p:nvSpPr>
          <p:spPr bwMode="auto">
            <a:xfrm>
              <a:off x="1212" y="3072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1212" y="2736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>
              <a:off x="1212" y="2640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178"/>
          <p:cNvGrpSpPr>
            <a:grpSpLocks/>
          </p:cNvGrpSpPr>
          <p:nvPr/>
        </p:nvGrpSpPr>
        <p:grpSpPr bwMode="auto">
          <a:xfrm>
            <a:off x="2286000" y="4267200"/>
            <a:ext cx="5848350" cy="1295400"/>
            <a:chOff x="1212" y="2208"/>
            <a:chExt cx="3684" cy="816"/>
          </a:xfrm>
        </p:grpSpPr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>
              <a:off x="1212" y="302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0" name="Line 180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2" name="Line 182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4" name="Line 184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>
              <a:off x="1212" y="273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6" name="Line 186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1212" y="2640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9" name="Line 189"/>
            <p:cNvSpPr>
              <a:spLocks noChangeShapeType="1"/>
            </p:cNvSpPr>
            <p:nvPr/>
          </p:nvSpPr>
          <p:spPr bwMode="auto">
            <a:xfrm>
              <a:off x="1212" y="2544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1" name="Line 191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2" name="Line 192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3" name="Line 193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" name="Group 194"/>
          <p:cNvGrpSpPr>
            <a:grpSpLocks/>
          </p:cNvGrpSpPr>
          <p:nvPr/>
        </p:nvGrpSpPr>
        <p:grpSpPr bwMode="auto">
          <a:xfrm>
            <a:off x="2286000" y="4343400"/>
            <a:ext cx="5848350" cy="1219200"/>
            <a:chOff x="1212" y="2208"/>
            <a:chExt cx="3684" cy="768"/>
          </a:xfrm>
        </p:grpSpPr>
        <p:sp>
          <p:nvSpPr>
            <p:cNvPr id="195" name="Line 195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6" name="Line 196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7" name="Line 197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>
              <a:off x="1212" y="273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2" name="Line 202"/>
            <p:cNvSpPr>
              <a:spLocks noChangeShapeType="1"/>
            </p:cNvSpPr>
            <p:nvPr/>
          </p:nvSpPr>
          <p:spPr bwMode="auto">
            <a:xfrm>
              <a:off x="1212" y="264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4" name="Line 204"/>
            <p:cNvSpPr>
              <a:spLocks noChangeShapeType="1"/>
            </p:cNvSpPr>
            <p:nvPr/>
          </p:nvSpPr>
          <p:spPr bwMode="auto">
            <a:xfrm>
              <a:off x="1212" y="254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5" name="Line 205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6" name="Line 206"/>
            <p:cNvSpPr>
              <a:spLocks noChangeShapeType="1"/>
            </p:cNvSpPr>
            <p:nvPr/>
          </p:nvSpPr>
          <p:spPr bwMode="auto">
            <a:xfrm>
              <a:off x="1212" y="2448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7" name="Line 207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8" name="Line 208"/>
            <p:cNvSpPr>
              <a:spLocks noChangeShapeType="1"/>
            </p:cNvSpPr>
            <p:nvPr/>
          </p:nvSpPr>
          <p:spPr bwMode="auto">
            <a:xfrm>
              <a:off x="1212" y="2304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09" name="Line 209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0" name="Group 210"/>
          <p:cNvGrpSpPr>
            <a:grpSpLocks/>
          </p:cNvGrpSpPr>
          <p:nvPr/>
        </p:nvGrpSpPr>
        <p:grpSpPr bwMode="auto">
          <a:xfrm>
            <a:off x="2286000" y="4343400"/>
            <a:ext cx="5848350" cy="1219200"/>
            <a:chOff x="1212" y="2208"/>
            <a:chExt cx="3684" cy="768"/>
          </a:xfrm>
        </p:grpSpPr>
        <p:sp>
          <p:nvSpPr>
            <p:cNvPr id="211" name="Line 211"/>
            <p:cNvSpPr>
              <a:spLocks noChangeShapeType="1"/>
            </p:cNvSpPr>
            <p:nvPr/>
          </p:nvSpPr>
          <p:spPr bwMode="auto">
            <a:xfrm>
              <a:off x="1212" y="2976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2" name="Line 212"/>
            <p:cNvSpPr>
              <a:spLocks noChangeShapeType="1"/>
            </p:cNvSpPr>
            <p:nvPr/>
          </p:nvSpPr>
          <p:spPr bwMode="auto">
            <a:xfrm>
              <a:off x="1212" y="2928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3" name="Line 213"/>
            <p:cNvSpPr>
              <a:spLocks noChangeShapeType="1"/>
            </p:cNvSpPr>
            <p:nvPr/>
          </p:nvSpPr>
          <p:spPr bwMode="auto">
            <a:xfrm>
              <a:off x="1212" y="2880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4" name="Line 214"/>
            <p:cNvSpPr>
              <a:spLocks noChangeShapeType="1"/>
            </p:cNvSpPr>
            <p:nvPr/>
          </p:nvSpPr>
          <p:spPr bwMode="auto">
            <a:xfrm>
              <a:off x="1212" y="2832"/>
              <a:ext cx="3684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5" name="Line 215"/>
            <p:cNvSpPr>
              <a:spLocks noChangeShapeType="1"/>
            </p:cNvSpPr>
            <p:nvPr/>
          </p:nvSpPr>
          <p:spPr bwMode="auto">
            <a:xfrm>
              <a:off x="1212" y="2784"/>
              <a:ext cx="3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6" name="Line 216"/>
            <p:cNvSpPr>
              <a:spLocks noChangeShapeType="1"/>
            </p:cNvSpPr>
            <p:nvPr/>
          </p:nvSpPr>
          <p:spPr bwMode="auto">
            <a:xfrm>
              <a:off x="1212" y="2736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7" name="Line 217"/>
            <p:cNvSpPr>
              <a:spLocks noChangeShapeType="1"/>
            </p:cNvSpPr>
            <p:nvPr/>
          </p:nvSpPr>
          <p:spPr bwMode="auto">
            <a:xfrm>
              <a:off x="1212" y="2688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8" name="Line 218"/>
            <p:cNvSpPr>
              <a:spLocks noChangeShapeType="1"/>
            </p:cNvSpPr>
            <p:nvPr/>
          </p:nvSpPr>
          <p:spPr bwMode="auto">
            <a:xfrm>
              <a:off x="1212" y="2640"/>
              <a:ext cx="3684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9" name="Line 219"/>
            <p:cNvSpPr>
              <a:spLocks noChangeShapeType="1"/>
            </p:cNvSpPr>
            <p:nvPr/>
          </p:nvSpPr>
          <p:spPr bwMode="auto">
            <a:xfrm>
              <a:off x="1212" y="2592"/>
              <a:ext cx="368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0" name="Line 220"/>
            <p:cNvSpPr>
              <a:spLocks noChangeShapeType="1"/>
            </p:cNvSpPr>
            <p:nvPr/>
          </p:nvSpPr>
          <p:spPr bwMode="auto">
            <a:xfrm>
              <a:off x="1212" y="2544"/>
              <a:ext cx="3684" cy="0"/>
            </a:xfrm>
            <a:prstGeom prst="line">
              <a:avLst/>
            </a:prstGeom>
            <a:noFill/>
            <a:ln w="76200">
              <a:solidFill>
                <a:srgbClr val="B0B0B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B0B0B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1" name="Line 221"/>
            <p:cNvSpPr>
              <a:spLocks noChangeShapeType="1"/>
            </p:cNvSpPr>
            <p:nvPr/>
          </p:nvSpPr>
          <p:spPr bwMode="auto">
            <a:xfrm>
              <a:off x="1212" y="2496"/>
              <a:ext cx="368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2" name="Line 222"/>
            <p:cNvSpPr>
              <a:spLocks noChangeShapeType="1"/>
            </p:cNvSpPr>
            <p:nvPr/>
          </p:nvSpPr>
          <p:spPr bwMode="auto">
            <a:xfrm>
              <a:off x="1212" y="2448"/>
              <a:ext cx="36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3" name="Line 223"/>
            <p:cNvSpPr>
              <a:spLocks noChangeShapeType="1"/>
            </p:cNvSpPr>
            <p:nvPr/>
          </p:nvSpPr>
          <p:spPr bwMode="auto">
            <a:xfrm>
              <a:off x="1212" y="2400"/>
              <a:ext cx="36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4" name="Line 224"/>
            <p:cNvSpPr>
              <a:spLocks noChangeShapeType="1"/>
            </p:cNvSpPr>
            <p:nvPr/>
          </p:nvSpPr>
          <p:spPr bwMode="auto">
            <a:xfrm>
              <a:off x="1212" y="2352"/>
              <a:ext cx="36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25" name="Line 225"/>
            <p:cNvSpPr>
              <a:spLocks noChangeShapeType="1"/>
            </p:cNvSpPr>
            <p:nvPr/>
          </p:nvSpPr>
          <p:spPr bwMode="auto">
            <a:xfrm>
              <a:off x="1212" y="2208"/>
              <a:ext cx="36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" name="Group 226"/>
          <p:cNvGrpSpPr>
            <a:grpSpLocks/>
          </p:cNvGrpSpPr>
          <p:nvPr/>
        </p:nvGrpSpPr>
        <p:grpSpPr bwMode="auto">
          <a:xfrm>
            <a:off x="9525000" y="4419600"/>
            <a:ext cx="920750" cy="1219200"/>
            <a:chOff x="5040" y="2784"/>
            <a:chExt cx="580" cy="768"/>
          </a:xfrm>
        </p:grpSpPr>
        <p:sp>
          <p:nvSpPr>
            <p:cNvPr id="227" name="AutoShape 227"/>
            <p:cNvSpPr>
              <a:spLocks/>
            </p:cNvSpPr>
            <p:nvPr/>
          </p:nvSpPr>
          <p:spPr bwMode="auto">
            <a:xfrm>
              <a:off x="5040" y="2784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228"/>
            <p:cNvSpPr txBox="1">
              <a:spLocks noChangeArrowheads="1"/>
            </p:cNvSpPr>
            <p:nvPr/>
          </p:nvSpPr>
          <p:spPr bwMode="auto">
            <a:xfrm>
              <a:off x="5232" y="2976"/>
              <a:ext cx="3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Dry</a:t>
              </a:r>
            </a:p>
            <a:p>
              <a:pPr eaLnBrk="1" hangingPunct="1"/>
              <a:r>
                <a:rPr lang="en-US" sz="1800"/>
                <a:t>Film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6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8000" r="3000" b="18668"/>
          <a:stretch>
            <a:fillRect/>
          </a:stretch>
        </p:blipFill>
        <p:spPr bwMode="auto">
          <a:xfrm>
            <a:off x="1798639" y="549275"/>
            <a:ext cx="8594725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2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810000" y="2055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810000" y="2436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10000" y="2817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0" y="3198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0" y="3581400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3962400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0" y="4343400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4724400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5103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484814"/>
            <a:ext cx="563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be 11"/>
          <p:cNvSpPr/>
          <p:nvPr/>
        </p:nvSpPr>
        <p:spPr>
          <a:xfrm>
            <a:off x="70104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57150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4770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2578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48006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44196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60960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40386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90678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86106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81534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7772400" y="48768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7391400" y="4800600"/>
            <a:ext cx="152400" cy="1524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69342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6388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008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1816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7244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3434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0198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39624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89916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85344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80772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696200" y="37338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7315200" y="3657600"/>
            <a:ext cx="152400" cy="152400"/>
          </a:xfrm>
          <a:prstGeom prst="cub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69342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56388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64008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51816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7244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43434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39624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89916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7" name="Cube 46"/>
          <p:cNvSpPr/>
          <p:nvPr/>
        </p:nvSpPr>
        <p:spPr>
          <a:xfrm>
            <a:off x="85344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8" name="Cube 47"/>
          <p:cNvSpPr/>
          <p:nvPr/>
        </p:nvSpPr>
        <p:spPr>
          <a:xfrm>
            <a:off x="80772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7696200" y="25908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7315200" y="2514600"/>
            <a:ext cx="152400" cy="15240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2133601" y="2895601"/>
          <a:ext cx="7016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S ChemDraw Drawing" r:id="rId3" imgW="749300" imgH="1684020" progId="ChemDraw.Document.6.0">
                  <p:embed/>
                </p:oleObj>
              </mc:Choice>
              <mc:Fallback>
                <p:oleObj name="CS ChemDraw Drawing" r:id="rId3" imgW="749300" imgH="1684020" progId="ChemDraw.Document.6.0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895601"/>
                        <a:ext cx="7016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7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C -0.00191 0.00741 -0.00451 0.00995 -0.00764 0.01574 C -0.01024 0.02755 -0.00903 0.03958 -0.01215 0.05139 C -0.01302 0.0544 -0.01285 0.05833 -0.01458 0.06065 C -0.02118 0.06944 -0.02969 0.07361 -0.03785 0.0794 C -0.04983 0.08819 -0.06128 0.09583 -0.075 0.09792 C -0.07969 0.1 -0.08142 0.09907 -0.08316 0.10579 C -0.08281 0.11412 -0.08281 0.12245 -0.08194 0.13055 C -0.0816 0.13333 -0.07969 0.13542 -0.07969 0.13819 C -0.07969 0.1581 -0.08229 0.16389 -0.08889 0.17847 C -0.09045 0.18194 -0.09184 0.1868 -0.09479 0.18796 C -0.09774 0.18912 -0.10087 0.18889 -0.10399 0.18935 C -0.10486 0.19051 -0.10538 0.19167 -0.10642 0.19259 C -0.10781 0.19375 -0.10972 0.19421 -0.11111 0.1956 C -0.11302 0.19768 -0.11389 0.20116 -0.11562 0.20347 C -0.11858 0.21481 -0.12882 0.21574 -0.13663 0.21574 " pathEditMode="relative" ptsTypes="fffffffffffffffA">
                                      <p:cBhvr>
                                        <p:cTn id="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85185E-6 C 0.00782 0.01528 0.01511 0.03195 0.0198 0.04954 C 0.02136 0.09074 0.01858 0.0787 0.05348 0.08056 C 0.05643 0.08495 0.06268 0.0919 0.06633 0.09468 C 0.06841 0.0963 0.07327 0.09769 0.07327 0.09769 " pathEditMode="relative" ptsTypes="ffffA">
                                      <p:cBhvr>
                                        <p:cTn id="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C -0.00763 -0.00162 -0.01354 -0.0044 -0.02083 -0.00787 C -0.0217 -0.00879 -0.02222 -0.01018 -0.02326 -0.01088 C -0.025 -0.01227 -0.02725 -0.0125 -0.02899 -0.01412 C -0.0302 -0.01528 -0.03055 -0.01736 -0.03142 -0.01875 C -0.03784 -0.0287 -0.04131 -0.04074 -0.05121 -0.04514 C -0.05729 -0.05741 -0.06458 -0.0544 -0.07552 -0.0544 " pathEditMode="relative" ptsTypes="ffffffA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C 0.00277 0.02153 0.01024 0.04005 0.01701 0.05926 C 0.02066 0.06967 0.02257 0.08009 0.02864 0.08866 C 0.03281 0.13171 0.02274 0.18542 0.04496 0.21736 C 0.04531 0.21898 0.04618 0.22037 0.04618 0.22199 C 0.04618 0.22592 0.04271 0.23032 0.04149 0.23287 C 0.03802 0.24028 0.03646 0.24838 0.02986 0.25139 C 0.03889 0.25555 0.04635 0.26134 0.05434 0.26852 C 0.05868 0.27245 0.0585 0.27708 0.06354 0.2794 C 0.07066 0.28819 0.06823 0.29143 0.06944 0.30717 C 0.06979 0.31134 0.07083 0.31713 0.0717 0.3213 C 0.07205 0.32292 0.07291 0.32592 0.07291 0.32592 " pathEditMode="relative" ptsTypes="fffffffffffA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2963E-6 C 0.00087 -0.01552 0.00208 -0.03797 0.01389 -0.04654 C 0.01649 -0.05163 0.01962 -0.05371 0.02205 -0.0588 C 0.01979 -0.0676 0.01979 -0.07617 0.01285 -0.07894 C 0.01198 -0.08056 0.01111 -0.08195 0.01042 -0.08357 C 0.0099 -0.08496 0.01007 -0.08681 0.00938 -0.0882 C 0.00694 -0.09353 0.00243 -0.09723 0 -0.10232 C -0.00573 -0.1139 -0.00764 -0.11853 -0.01736 -0.12547 " pathEditMode="relative" ptsTypes="fffffff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-0.00763 -0.00626 -0.0151 -0.01413 -0.02326 -0.01853 C -0.02968 -0.02709 -0.02118 -0.01691 -0.02916 -0.02316 C -0.03802 -0.03033 -0.0394 -0.03195 -0.04895 -0.03728 C -0.0651 -0.04654 -0.07621 -0.05579 -0.09427 -0.0588 C -0.09583 -0.05927 -0.09756 -0.0595 -0.09895 -0.06042 C -0.10225 -0.06274 -0.10173 -0.06667 -0.1059 -0.06667 " pathEditMode="relative" ptsTypes="ffffffA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96296E-6 C 0.01163 -0.02291 0.02499 -0.04236 0.03958 -0.0618 C 0.04878 -0.07407 0.05677 -0.08888 0.06631 -0.10069 C 0.07552 -0.11226 0.08506 -0.12152 0.09305 -0.13472 C 0.10486 -0.15416 0.11249 -0.17453 0.121 -0.19676 C 0.12274 -0.20115 0.12413 -0.20601 0.12552 -0.21064 C 0.12604 -0.21226 0.12552 -0.21481 0.12673 -0.21551 C 0.13159 -0.21875 0.13975 -0.21759 0.14531 -0.22013 C 0.14808 -0.21967 0.15347 -0.21851 0.15347 -0.21851 " pathEditMode="relative" ptsTypes="ffffffff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7 C -0.00173 -0.00648 -0.00381 -0.01018 -0.00815 -0.01389 C -0.01405 -0.02453 -0.02256 -0.03217 -0.02794 -0.04328 C -0.02899 -0.05347 -0.02829 -0.06088 -0.03367 -0.06805 C -0.03576 -0.0787 -0.04096 -0.08958 -0.04895 -0.09305 C -0.04791 -0.1037 -0.04843 -0.10856 -0.04305 -0.11782 C -0.03975 -0.12361 -0.03662 -0.13125 -0.03142 -0.13333 C -0.02968 -0.13402 -0.02447 -0.13819 -0.02447 -0.13472 " pathEditMode="relative" ptsTypes="fffffff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6 C -0.00034 0.00301 5.27778E-6 0.00672 -0.00121 0.00926 C -0.0019 0.01065 -0.0111 0.01621 -0.01284 0.0169 C -0.01666 0.01829 -0.02447 0.02153 -0.02447 0.02153 C -0.02742 0.02593 -0.03072 0.02593 -0.03489 0.02778 C -0.03732 0.03727 -0.03853 0.05255 -0.02898 0.05255 " pathEditMode="relative" ptsTypes="fffffA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8" grpId="0" animBg="1"/>
      <p:bldP spid="31" grpId="0" animBg="1"/>
      <p:bldP spid="39" grpId="0" animBg="1"/>
      <p:bldP spid="43" grpId="0" animBg="1"/>
      <p:bldP spid="47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330700" y="685800"/>
          <a:ext cx="21463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1407160" imgH="2715260" progId="ChemDraw.Document.6.0">
                  <p:embed/>
                </p:oleObj>
              </mc:Choice>
              <mc:Fallback>
                <p:oleObj name="CS ChemDraw Drawing" r:id="rId3" imgW="1407160" imgH="271526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685800"/>
                        <a:ext cx="21463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34000" y="2259014"/>
          <a:ext cx="11430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5" imgW="749300" imgH="1684020" progId="ChemDraw.Document.6.0">
                  <p:embed/>
                </p:oleObj>
              </mc:Choice>
              <mc:Fallback>
                <p:oleObj name="CS ChemDraw Drawing" r:id="rId5" imgW="749300" imgH="1684020" progId="ChemDraw.Document.6.0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59014"/>
                        <a:ext cx="11430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067800" y="609600"/>
            <a:ext cx="990600" cy="457200"/>
            <a:chOff x="3984" y="624"/>
            <a:chExt cx="624" cy="28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070" y="647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Base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984" y="624"/>
              <a:ext cx="624" cy="288"/>
            </a:xfrm>
            <a:prstGeom prst="ellipse">
              <a:avLst/>
            </a:prstGeom>
            <a:solidFill>
              <a:srgbClr val="0000FF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248400" y="762000"/>
            <a:ext cx="990600" cy="457200"/>
            <a:chOff x="3984" y="624"/>
            <a:chExt cx="624" cy="288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70" y="647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Base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84" y="624"/>
              <a:ext cx="624" cy="288"/>
            </a:xfrm>
            <a:prstGeom prst="ellipse">
              <a:avLst/>
            </a:prstGeom>
            <a:solidFill>
              <a:srgbClr val="0000FF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330700" y="685800"/>
          <a:ext cx="21463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S ChemDraw Drawing" r:id="rId7" imgW="1407160" imgH="2715260" progId="ChemDraw.Document.6.0">
                  <p:embed/>
                </p:oleObj>
              </mc:Choice>
              <mc:Fallback>
                <p:oleObj name="CS ChemDraw Drawing" r:id="rId7" imgW="1407160" imgH="2715260" progId="ChemDraw.Document.6.0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685800"/>
                        <a:ext cx="21463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9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972 -0.00324 -0.00781 0.0051 -0.01458 0.01111 C -0.01701 0.02385 -0.0151 0.01898 -0.01875 0.02639 C -0.0191 0.02871 -0.0217 0.04028 -0.02292 0.04167 C -0.02726 0.04653 -0.03385 0.04954 -0.03854 0.05417 C -0.04062 0.06227 -0.0434 0.05949 -0.04896 0.05695 C -0.05382 0.05047 -0.05868 0.04352 -0.06458 0.03889 C -0.06597 0.03172 -0.06875 0.02431 -0.07187 0.01806 C -0.07274 0.0132 -0.07639 -0.00509 -0.07812 -0.00833 C -0.0816 -0.01504 -0.08924 -0.02361 -0.09479 -0.02777 C -0.10851 -0.03773 -0.09757 -0.02986 -0.11042 -0.03611 C -0.11458 -0.03819 -0.12292 -0.04305 -0.12292 -0.04305 C -0.12535 -0.04259 -0.12795 -0.04282 -0.13021 -0.04166 C -0.1316 -0.04097 -0.13212 -0.03865 -0.13333 -0.0375 C -0.13837 -0.03194 -0.1474 -0.01782 -0.15312 -0.01527 C -0.15625 -0.01111 -0.16059 -0.0081 -0.1625 -0.00277 C -0.1651 0.00417 -0.16319 0.00209 -0.16771 0.00417 C -0.17309 0.01366 -0.17726 0.02431 -0.18125 0.03473 C -0.1842 0.04283 -0.18403 0.03611 -0.18958 0.04723 C -0.19097 0.05 -0.19132 0.0544 -0.19375 0.05556 C -0.19878 0.05787 -0.20347 0.05926 -0.20833 0.0625 C -0.21962 0.06065 -0.22413 0.05996 -0.23333 0.05695 C -0.23437 0.0551 -0.23524 0.05301 -0.23646 0.05139 C -0.23767 0.04977 -0.23941 0.04885 -0.24062 0.04723 C -0.24219 0.04468 -0.24653 0.03519 -0.24792 0.03195 C -0.25 0.02061 -0.25122 0.00764 -0.25521 -0.00277 C -0.26267 -0.02245 -0.25677 -0.00208 -0.26146 -0.01666 C -0.2625 -0.02014 -0.26354 -0.0287 -0.26667 -0.02916 C -0.26944 -0.02963 -0.27222 -0.03009 -0.275 -0.03055 C -0.27986 -0.02916 -0.2849 -0.03009 -0.28958 -0.02777 C -0.2908 -0.02731 -0.2908 -0.02477 -0.29167 -0.02361 C -0.29253 -0.02245 -0.29375 -0.02176 -0.29479 -0.02083 C -0.29653 -0.01203 -0.29826 -0.00787 -0.30312 -0.00139 C -0.30382 0.00139 -0.30451 0.00417 -0.30521 0.00695 C -0.30556 0.00834 -0.30625 0.01111 -0.30625 0.01111 C -0.30729 0.02454 -0.3059 0.01991 -0.30833 0.02639 " pathEditMode="relative" ptsTypes="fffffffffffffffffffffffffffffffffff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343401" y="685800"/>
          <a:ext cx="17684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S ChemDraw Drawing" r:id="rId3" imgW="1158240" imgH="957580" progId="ChemDraw.Document.6.0">
                  <p:embed/>
                </p:oleObj>
              </mc:Choice>
              <mc:Fallback>
                <p:oleObj name="CS ChemDraw Drawing" r:id="rId3" imgW="1158240" imgH="95758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685800"/>
                        <a:ext cx="17684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34000" y="2209800"/>
          <a:ext cx="11430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S ChemDraw Drawing" r:id="rId5" imgW="749300" imgH="1706880" progId="ChemDraw.Document.6.0">
                  <p:embed/>
                </p:oleObj>
              </mc:Choice>
              <mc:Fallback>
                <p:oleObj name="CS ChemDraw Drawing" r:id="rId5" imgW="749300" imgH="1706880" progId="ChemDraw.Document.6.0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11430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15000" y="762001"/>
            <a:ext cx="1524000" cy="493713"/>
            <a:chOff x="2640" y="480"/>
            <a:chExt cx="960" cy="31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976" y="480"/>
              <a:ext cx="624" cy="288"/>
              <a:chOff x="3984" y="624"/>
              <a:chExt cx="624" cy="288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070" y="647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/>
                  <a:t>Base</a:t>
                </a: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624" cy="288"/>
              </a:xfrm>
              <a:prstGeom prst="ellipse">
                <a:avLst/>
              </a:prstGeom>
              <a:solidFill>
                <a:srgbClr val="0000FF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640" y="576"/>
            <a:ext cx="44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CS ChemDraw Drawing" r:id="rId7" imgW="464820" imgH="223520" progId="ChemDraw.Document.6.0">
                    <p:embed/>
                  </p:oleObj>
                </mc:Choice>
                <mc:Fallback>
                  <p:oleObj name="CS ChemDraw Drawing" r:id="rId7" imgW="464820" imgH="223520" progId="ChemDraw.Document.6.0">
                    <p:embed/>
                    <p:pic>
                      <p:nvPicPr>
                        <p:cNvPr id="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576"/>
                          <a:ext cx="44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74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23333 0.2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5833 0.01112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18519E-6 L 0.33333 0.24444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667001" y="685800"/>
          <a:ext cx="481647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S ChemDraw Drawing" r:id="rId3" imgW="3746500" imgH="3225800" progId="ChemDraw.Document.6.0">
                  <p:embed/>
                </p:oleObj>
              </mc:Choice>
              <mc:Fallback>
                <p:oleObj name="CS ChemDraw Drawing" r:id="rId3" imgW="3746500" imgH="322580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685800"/>
                        <a:ext cx="4816475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317875" y="685800"/>
          <a:ext cx="41656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S ChemDraw Drawing" r:id="rId5" imgW="2730500" imgH="2715260" progId="ChemDraw.Document.6.0">
                  <p:embed/>
                </p:oleObj>
              </mc:Choice>
              <mc:Fallback>
                <p:oleObj name="CS ChemDraw Drawing" r:id="rId5" imgW="2730500" imgH="2715260" progId="ChemDraw.Document.6.0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685800"/>
                        <a:ext cx="41656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317875" y="685800"/>
          <a:ext cx="41656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CS ChemDraw Drawing" r:id="rId7" imgW="2730500" imgH="2715260" progId="ChemDraw.Document.6.0">
                  <p:embed/>
                </p:oleObj>
              </mc:Choice>
              <mc:Fallback>
                <p:oleObj name="CS ChemDraw Drawing" r:id="rId7" imgW="2730500" imgH="2715260" progId="ChemDraw.Document.6.0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685800"/>
                        <a:ext cx="41656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319464" y="687388"/>
          <a:ext cx="3157537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S ChemDraw Drawing" r:id="rId9" imgW="2070100" imgH="2715260" progId="ChemDraw.Document.6.0">
                  <p:embed/>
                </p:oleObj>
              </mc:Choice>
              <mc:Fallback>
                <p:oleObj name="CS ChemDraw Drawing" r:id="rId9" imgW="2070100" imgH="2715260" progId="ChemDraw.Document.6.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4" y="687388"/>
                        <a:ext cx="3157537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330700" y="685800"/>
          <a:ext cx="21463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S ChemDraw Drawing" r:id="rId11" imgW="1407160" imgH="2715260" progId="ChemDraw.Document.6.0">
                  <p:embed/>
                </p:oleObj>
              </mc:Choice>
              <mc:Fallback>
                <p:oleObj name="CS ChemDraw Drawing" r:id="rId11" imgW="1407160" imgH="2715260" progId="ChemDraw.Document.6.0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685800"/>
                        <a:ext cx="2146300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8686800" y="2232026"/>
          <a:ext cx="11430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CS ChemDraw Drawing" r:id="rId13" imgW="749300" imgH="1684020" progId="ChemDraw.Document.6.0">
                  <p:embed/>
                </p:oleObj>
              </mc:Choice>
              <mc:Fallback>
                <p:oleObj name="CS ChemDraw Drawing" r:id="rId13" imgW="749300" imgH="1684020" progId="ChemDraw.Document.6.0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232026"/>
                        <a:ext cx="11430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00" y="2514600"/>
            <a:ext cx="1143000" cy="19050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267200" y="3505200"/>
            <a:ext cx="914400" cy="1447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00400" y="1066800"/>
            <a:ext cx="1371600" cy="15240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90800" y="2133600"/>
            <a:ext cx="4572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20611123">
            <a:off x="4516438" y="530225"/>
            <a:ext cx="1371600" cy="1828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90800" y="1219200"/>
          <a:ext cx="7493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CS ChemDraw Drawing" r:id="rId3" imgW="749300" imgH="1666240" progId="ChemDraw.Document.6.0">
                  <p:embed/>
                </p:oleObj>
              </mc:Choice>
              <mc:Fallback>
                <p:oleObj name="CS ChemDraw Drawing" r:id="rId3" imgW="749300" imgH="166624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749300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267201" y="381000"/>
          <a:ext cx="140652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S ChemDraw Drawing" r:id="rId5" imgW="1407160" imgH="1666240" progId="ChemDraw.Document.6.0">
                  <p:embed/>
                </p:oleObj>
              </mc:Choice>
              <mc:Fallback>
                <p:oleObj name="CS ChemDraw Drawing" r:id="rId5" imgW="1407160" imgH="1666240" progId="ChemDraw.Document.6.0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381000"/>
                        <a:ext cx="1406525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781801" y="533400"/>
          <a:ext cx="140652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CS ChemDraw Drawing" r:id="rId7" imgW="1407160" imgH="1666240" progId="ChemDraw.Document.6.0">
                  <p:embed/>
                </p:oleObj>
              </mc:Choice>
              <mc:Fallback>
                <p:oleObj name="CS ChemDraw Drawing" r:id="rId7" imgW="1407160" imgH="1666240" progId="ChemDraw.Document.6.0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533400"/>
                        <a:ext cx="1406525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924801" y="2286000"/>
          <a:ext cx="206692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CS ChemDraw Drawing" r:id="rId9" imgW="2067560" imgH="1666240" progId="ChemDraw.Document.6.0">
                  <p:embed/>
                </p:oleObj>
              </mc:Choice>
              <mc:Fallback>
                <p:oleObj name="CS ChemDraw Drawing" r:id="rId9" imgW="2067560" imgH="1666240" progId="ChemDraw.Document.6.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286000"/>
                        <a:ext cx="2066925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324601" y="4724400"/>
          <a:ext cx="2066925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CS ChemDraw Drawing" r:id="rId11" imgW="2067560" imgH="1666240" progId="ChemDraw.Document.6.0">
                  <p:embed/>
                </p:oleObj>
              </mc:Choice>
              <mc:Fallback>
                <p:oleObj name="CS ChemDraw Drawing" r:id="rId11" imgW="2067560" imgH="1666240" progId="ChemDraw.Document.6.0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4724400"/>
                        <a:ext cx="2066925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828800" y="3657601"/>
          <a:ext cx="31623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CS ChemDraw Drawing" r:id="rId13" imgW="3162300" imgH="2715260" progId="ChemDraw.Document.6.0">
                  <p:embed/>
                </p:oleObj>
              </mc:Choice>
              <mc:Fallback>
                <p:oleObj name="CS ChemDraw Drawing" r:id="rId13" imgW="3162300" imgH="2715260" progId="ChemDraw.Document.6.0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1"/>
                        <a:ext cx="3162300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 rot="20112616">
            <a:off x="3581400" y="1447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99097">
            <a:off x="6172200" y="1066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005527">
            <a:off x="8229600" y="1905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703626">
            <a:off x="8229600" y="4267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1033594">
            <a:off x="54102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5445980" y="3356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5445980" y="2975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5293580" y="3509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293580" y="3128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5826980" y="3356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5826980" y="2975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5674580" y="3509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5674580" y="3128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6207980" y="3356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207980" y="2975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055580" y="3509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55580" y="3128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588980" y="3356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6588980" y="2975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6436580" y="3509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6436580" y="3128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5141180" y="3661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5141180" y="3280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988780" y="3813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988780" y="3432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5522180" y="3661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5522180" y="3280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5369780" y="3813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5369780" y="3432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903180" y="3661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903180" y="3280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750780" y="3813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5750780" y="3432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6284180" y="3661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284180" y="3280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131780" y="3813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6131780" y="3432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445980" y="2594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445980" y="2213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93580" y="2747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5293580" y="2366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5826980" y="2594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5826980" y="2213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5674580" y="2747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5674580" y="2366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6207980" y="2594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6207980" y="2213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55580" y="2747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055580" y="2366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6588980" y="25947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7" name="Cube 46"/>
          <p:cNvSpPr/>
          <p:nvPr/>
        </p:nvSpPr>
        <p:spPr>
          <a:xfrm>
            <a:off x="6588980" y="22137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8" name="Cube 47"/>
          <p:cNvSpPr/>
          <p:nvPr/>
        </p:nvSpPr>
        <p:spPr>
          <a:xfrm>
            <a:off x="6436580" y="27471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6436580" y="23661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5141180" y="2899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5141180" y="2518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4988780" y="3051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4988780" y="2670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5522180" y="2899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5" name="Cube 54"/>
          <p:cNvSpPr/>
          <p:nvPr/>
        </p:nvSpPr>
        <p:spPr>
          <a:xfrm>
            <a:off x="5522180" y="2518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6" name="Cube 55"/>
          <p:cNvSpPr/>
          <p:nvPr/>
        </p:nvSpPr>
        <p:spPr>
          <a:xfrm>
            <a:off x="5369780" y="3051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7" name="Cube 56"/>
          <p:cNvSpPr/>
          <p:nvPr/>
        </p:nvSpPr>
        <p:spPr>
          <a:xfrm>
            <a:off x="5369780" y="2670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8" name="Cube 57"/>
          <p:cNvSpPr/>
          <p:nvPr/>
        </p:nvSpPr>
        <p:spPr>
          <a:xfrm>
            <a:off x="5903180" y="2899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903180" y="2518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750780" y="3051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1" name="Cube 60"/>
          <p:cNvSpPr/>
          <p:nvPr/>
        </p:nvSpPr>
        <p:spPr>
          <a:xfrm>
            <a:off x="5750780" y="2670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2" name="Cube 61"/>
          <p:cNvSpPr/>
          <p:nvPr/>
        </p:nvSpPr>
        <p:spPr>
          <a:xfrm>
            <a:off x="6284180" y="28995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3" name="Cube 62"/>
          <p:cNvSpPr/>
          <p:nvPr/>
        </p:nvSpPr>
        <p:spPr>
          <a:xfrm>
            <a:off x="6284180" y="25185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4" name="Cube 63"/>
          <p:cNvSpPr/>
          <p:nvPr/>
        </p:nvSpPr>
        <p:spPr>
          <a:xfrm>
            <a:off x="6131780" y="3051976"/>
            <a:ext cx="296849" cy="296849"/>
          </a:xfrm>
          <a:prstGeom prst="cub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  <p:sp>
        <p:nvSpPr>
          <p:cNvPr id="65" name="Cube 64"/>
          <p:cNvSpPr/>
          <p:nvPr/>
        </p:nvSpPr>
        <p:spPr>
          <a:xfrm>
            <a:off x="6131780" y="2670976"/>
            <a:ext cx="296849" cy="296849"/>
          </a:xfrm>
          <a:prstGeom prst="cub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645920" y="1636287"/>
            <a:ext cx="9144000" cy="617538"/>
          </a:xfrm>
          <a:prstGeom prst="rect">
            <a:avLst/>
          </a:prstGeom>
          <a:noFill/>
          <a:effectLst/>
        </p:spPr>
        <p:txBody>
          <a:bodyPr rIns="116994">
            <a:normAutofit fontScale="90000"/>
          </a:bodyPr>
          <a:lstStyle/>
          <a:p>
            <a:pPr algn="ctr"/>
            <a:r>
              <a:rPr lang="en-US" dirty="0"/>
              <a:t>John C. Warner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2215" y="198058"/>
            <a:ext cx="7807569" cy="132343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Entropy at the Intersection of Innovation and Sustainability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5C5CDE-A1AD-44E7-B375-894FE9162D3F}"/>
              </a:ext>
            </a:extLst>
          </p:cNvPr>
          <p:cNvGrpSpPr/>
          <p:nvPr/>
        </p:nvGrpSpPr>
        <p:grpSpPr>
          <a:xfrm>
            <a:off x="3519239" y="6032220"/>
            <a:ext cx="5642039" cy="485708"/>
            <a:chOff x="2312230" y="6312490"/>
            <a:chExt cx="5642039" cy="48570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2BF05D-E918-434A-A665-F2C613F864CB}"/>
                </a:ext>
              </a:extLst>
            </p:cNvPr>
            <p:cNvGrpSpPr/>
            <p:nvPr/>
          </p:nvGrpSpPr>
          <p:grpSpPr>
            <a:xfrm>
              <a:off x="2312230" y="6312490"/>
              <a:ext cx="714015" cy="485708"/>
              <a:chOff x="445294" y="3613149"/>
              <a:chExt cx="3913367" cy="26360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62C9C8F-1876-41AD-9D31-D22398811782}"/>
                  </a:ext>
                </a:extLst>
              </p:cNvPr>
              <p:cNvSpPr/>
              <p:nvPr/>
            </p:nvSpPr>
            <p:spPr>
              <a:xfrm>
                <a:off x="445294" y="3614738"/>
                <a:ext cx="1388269" cy="607218"/>
              </a:xfrm>
              <a:custGeom>
                <a:avLst/>
                <a:gdLst>
                  <a:gd name="connsiteX0" fmla="*/ 330994 w 1388269"/>
                  <a:gd name="connsiteY0" fmla="*/ 0 h 607218"/>
                  <a:gd name="connsiteX1" fmla="*/ 1388269 w 1388269"/>
                  <a:gd name="connsiteY1" fmla="*/ 0 h 607218"/>
                  <a:gd name="connsiteX2" fmla="*/ 1057275 w 1388269"/>
                  <a:gd name="connsiteY2" fmla="*/ 602456 h 607218"/>
                  <a:gd name="connsiteX3" fmla="*/ 0 w 1388269"/>
                  <a:gd name="connsiteY3" fmla="*/ 607218 h 607218"/>
                  <a:gd name="connsiteX4" fmla="*/ 330994 w 1388269"/>
                  <a:gd name="connsiteY4" fmla="*/ 0 h 6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269" h="607218">
                    <a:moveTo>
                      <a:pt x="330994" y="0"/>
                    </a:moveTo>
                    <a:lnTo>
                      <a:pt x="1388269" y="0"/>
                    </a:lnTo>
                    <a:lnTo>
                      <a:pt x="1057275" y="602456"/>
                    </a:lnTo>
                    <a:lnTo>
                      <a:pt x="0" y="607218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315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EF50140-8E3D-4012-9401-0E59C9DEC3FB}"/>
                  </a:ext>
                </a:extLst>
              </p:cNvPr>
              <p:cNvSpPr/>
              <p:nvPr/>
            </p:nvSpPr>
            <p:spPr>
              <a:xfrm flipH="1">
                <a:off x="2970392" y="3614738"/>
                <a:ext cx="1388269" cy="607218"/>
              </a:xfrm>
              <a:custGeom>
                <a:avLst/>
                <a:gdLst>
                  <a:gd name="connsiteX0" fmla="*/ 330994 w 1388269"/>
                  <a:gd name="connsiteY0" fmla="*/ 0 h 607218"/>
                  <a:gd name="connsiteX1" fmla="*/ 1388269 w 1388269"/>
                  <a:gd name="connsiteY1" fmla="*/ 0 h 607218"/>
                  <a:gd name="connsiteX2" fmla="*/ 1057275 w 1388269"/>
                  <a:gd name="connsiteY2" fmla="*/ 602456 h 607218"/>
                  <a:gd name="connsiteX3" fmla="*/ 0 w 1388269"/>
                  <a:gd name="connsiteY3" fmla="*/ 607218 h 607218"/>
                  <a:gd name="connsiteX4" fmla="*/ 330994 w 1388269"/>
                  <a:gd name="connsiteY4" fmla="*/ 0 h 6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269" h="607218">
                    <a:moveTo>
                      <a:pt x="330994" y="0"/>
                    </a:moveTo>
                    <a:lnTo>
                      <a:pt x="1388269" y="0"/>
                    </a:lnTo>
                    <a:lnTo>
                      <a:pt x="1057275" y="602456"/>
                    </a:lnTo>
                    <a:lnTo>
                      <a:pt x="0" y="607218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007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85D4261-5761-4B7F-8594-12C0CD3C75E6}"/>
                  </a:ext>
                </a:extLst>
              </p:cNvPr>
              <p:cNvSpPr/>
              <p:nvPr/>
            </p:nvSpPr>
            <p:spPr>
              <a:xfrm flipH="1">
                <a:off x="2595739" y="3613149"/>
                <a:ext cx="1762125" cy="2636044"/>
              </a:xfrm>
              <a:custGeom>
                <a:avLst/>
                <a:gdLst>
                  <a:gd name="connsiteX0" fmla="*/ 330994 w 1762125"/>
                  <a:gd name="connsiteY0" fmla="*/ 0 h 2636044"/>
                  <a:gd name="connsiteX1" fmla="*/ 1762125 w 1762125"/>
                  <a:gd name="connsiteY1" fmla="*/ 2636044 h 2636044"/>
                  <a:gd name="connsiteX2" fmla="*/ 1097757 w 1762125"/>
                  <a:gd name="connsiteY2" fmla="*/ 2636044 h 2636044"/>
                  <a:gd name="connsiteX3" fmla="*/ 0 w 1762125"/>
                  <a:gd name="connsiteY3" fmla="*/ 609600 h 2636044"/>
                  <a:gd name="connsiteX4" fmla="*/ 330994 w 1762125"/>
                  <a:gd name="connsiteY4" fmla="*/ 0 h 263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2636044">
                    <a:moveTo>
                      <a:pt x="330994" y="0"/>
                    </a:moveTo>
                    <a:lnTo>
                      <a:pt x="1762125" y="2636044"/>
                    </a:lnTo>
                    <a:lnTo>
                      <a:pt x="1097757" y="2636044"/>
                    </a:lnTo>
                    <a:lnTo>
                      <a:pt x="0" y="609600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B9E8AB4-D8F6-47BF-8DAD-C8F6115E55C3}"/>
                  </a:ext>
                </a:extLst>
              </p:cNvPr>
              <p:cNvSpPr/>
              <p:nvPr/>
            </p:nvSpPr>
            <p:spPr>
              <a:xfrm>
                <a:off x="1498244" y="3613149"/>
                <a:ext cx="1762125" cy="2636044"/>
              </a:xfrm>
              <a:custGeom>
                <a:avLst/>
                <a:gdLst>
                  <a:gd name="connsiteX0" fmla="*/ 330994 w 1762125"/>
                  <a:gd name="connsiteY0" fmla="*/ 0 h 2636044"/>
                  <a:gd name="connsiteX1" fmla="*/ 1762125 w 1762125"/>
                  <a:gd name="connsiteY1" fmla="*/ 2636044 h 2636044"/>
                  <a:gd name="connsiteX2" fmla="*/ 1097757 w 1762125"/>
                  <a:gd name="connsiteY2" fmla="*/ 2636044 h 2636044"/>
                  <a:gd name="connsiteX3" fmla="*/ 0 w 1762125"/>
                  <a:gd name="connsiteY3" fmla="*/ 609600 h 2636044"/>
                  <a:gd name="connsiteX4" fmla="*/ 330994 w 1762125"/>
                  <a:gd name="connsiteY4" fmla="*/ 0 h 263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2636044">
                    <a:moveTo>
                      <a:pt x="330994" y="0"/>
                    </a:moveTo>
                    <a:lnTo>
                      <a:pt x="1762125" y="2636044"/>
                    </a:lnTo>
                    <a:lnTo>
                      <a:pt x="1097757" y="2636044"/>
                    </a:lnTo>
                    <a:lnTo>
                      <a:pt x="0" y="609600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1F9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E1E3A4C-0C77-4EAA-9458-54060EF0A4A6}"/>
                  </a:ext>
                </a:extLst>
              </p:cNvPr>
              <p:cNvSpPr/>
              <p:nvPr/>
            </p:nvSpPr>
            <p:spPr>
              <a:xfrm flipH="1">
                <a:off x="1543586" y="3613149"/>
                <a:ext cx="1762125" cy="2636044"/>
              </a:xfrm>
              <a:custGeom>
                <a:avLst/>
                <a:gdLst>
                  <a:gd name="connsiteX0" fmla="*/ 330994 w 1762125"/>
                  <a:gd name="connsiteY0" fmla="*/ 0 h 2636044"/>
                  <a:gd name="connsiteX1" fmla="*/ 1762125 w 1762125"/>
                  <a:gd name="connsiteY1" fmla="*/ 2636044 h 2636044"/>
                  <a:gd name="connsiteX2" fmla="*/ 1097757 w 1762125"/>
                  <a:gd name="connsiteY2" fmla="*/ 2636044 h 2636044"/>
                  <a:gd name="connsiteX3" fmla="*/ 0 w 1762125"/>
                  <a:gd name="connsiteY3" fmla="*/ 609600 h 2636044"/>
                  <a:gd name="connsiteX4" fmla="*/ 330994 w 1762125"/>
                  <a:gd name="connsiteY4" fmla="*/ 0 h 263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2636044">
                    <a:moveTo>
                      <a:pt x="330994" y="0"/>
                    </a:moveTo>
                    <a:lnTo>
                      <a:pt x="1762125" y="2636044"/>
                    </a:lnTo>
                    <a:lnTo>
                      <a:pt x="1097757" y="2636044"/>
                    </a:lnTo>
                    <a:lnTo>
                      <a:pt x="0" y="609600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E920A33-B755-4B1A-9A31-DC6A5A35C0DC}"/>
                  </a:ext>
                </a:extLst>
              </p:cNvPr>
              <p:cNvSpPr/>
              <p:nvPr/>
            </p:nvSpPr>
            <p:spPr>
              <a:xfrm>
                <a:off x="446091" y="3613149"/>
                <a:ext cx="1762125" cy="2636044"/>
              </a:xfrm>
              <a:custGeom>
                <a:avLst/>
                <a:gdLst>
                  <a:gd name="connsiteX0" fmla="*/ 330994 w 1762125"/>
                  <a:gd name="connsiteY0" fmla="*/ 0 h 2636044"/>
                  <a:gd name="connsiteX1" fmla="*/ 1762125 w 1762125"/>
                  <a:gd name="connsiteY1" fmla="*/ 2636044 h 2636044"/>
                  <a:gd name="connsiteX2" fmla="*/ 1097757 w 1762125"/>
                  <a:gd name="connsiteY2" fmla="*/ 2636044 h 2636044"/>
                  <a:gd name="connsiteX3" fmla="*/ 0 w 1762125"/>
                  <a:gd name="connsiteY3" fmla="*/ 609600 h 2636044"/>
                  <a:gd name="connsiteX4" fmla="*/ 330994 w 1762125"/>
                  <a:gd name="connsiteY4" fmla="*/ 0 h 263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2636044">
                    <a:moveTo>
                      <a:pt x="330994" y="0"/>
                    </a:moveTo>
                    <a:lnTo>
                      <a:pt x="1762125" y="2636044"/>
                    </a:lnTo>
                    <a:lnTo>
                      <a:pt x="1097757" y="2636044"/>
                    </a:lnTo>
                    <a:lnTo>
                      <a:pt x="0" y="609600"/>
                    </a:lnTo>
                    <a:lnTo>
                      <a:pt x="330994" y="0"/>
                    </a:lnTo>
                    <a:close/>
                  </a:path>
                </a:pathLst>
              </a:custGeom>
              <a:solidFill>
                <a:srgbClr val="1F9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036ECC-9BD4-4BAD-889A-32022B33470D}"/>
                </a:ext>
              </a:extLst>
            </p:cNvPr>
            <p:cNvSpPr txBox="1"/>
            <p:nvPr/>
          </p:nvSpPr>
          <p:spPr>
            <a:xfrm>
              <a:off x="3410605" y="6355289"/>
              <a:ext cx="4543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@</a:t>
              </a:r>
              <a:r>
                <a:rPr lang="en-US" sz="2000" dirty="0" err="1">
                  <a:solidFill>
                    <a:srgbClr val="219E2F"/>
                  </a:solidFill>
                </a:rPr>
                <a:t>john</a:t>
              </a:r>
              <a:r>
                <a:rPr lang="en-US" sz="2000" dirty="0" err="1">
                  <a:solidFill>
                    <a:srgbClr val="00B0DA"/>
                  </a:solidFill>
                </a:rPr>
                <a:t>warner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org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4F7753-4543-4DFD-954F-B3439C4818E8}"/>
              </a:ext>
            </a:extLst>
          </p:cNvPr>
          <p:cNvGrpSpPr/>
          <p:nvPr/>
        </p:nvGrpSpPr>
        <p:grpSpPr>
          <a:xfrm>
            <a:off x="3732654" y="4245398"/>
            <a:ext cx="5428787" cy="892552"/>
            <a:chOff x="2525645" y="4525668"/>
            <a:chExt cx="5428787" cy="89255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1026E17-D7AD-417D-BC4A-3F22D73AF32E}"/>
                </a:ext>
              </a:extLst>
            </p:cNvPr>
            <p:cNvGrpSpPr/>
            <p:nvPr/>
          </p:nvGrpSpPr>
          <p:grpSpPr>
            <a:xfrm rot="2880000">
              <a:off x="2360288" y="4828352"/>
              <a:ext cx="617898" cy="287184"/>
              <a:chOff x="2456597" y="2892287"/>
              <a:chExt cx="7143278" cy="335280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4376E21-14B4-45B2-8959-77EF38C3086F}"/>
                  </a:ext>
                </a:extLst>
              </p:cNvPr>
              <p:cNvGrpSpPr/>
              <p:nvPr/>
            </p:nvGrpSpPr>
            <p:grpSpPr>
              <a:xfrm flipH="1" flipV="1">
                <a:off x="7010802" y="3991135"/>
                <a:ext cx="2047030" cy="2014794"/>
                <a:chOff x="2956580" y="3099015"/>
                <a:chExt cx="2047031" cy="2014794"/>
              </a:xfrm>
            </p:grpSpPr>
            <p:sp>
              <p:nvSpPr>
                <p:cNvPr id="64" name="Flowchart: Process 63">
                  <a:extLst>
                    <a:ext uri="{FF2B5EF4-FFF2-40B4-BE49-F238E27FC236}">
                      <a16:creationId xmlns:a16="http://schemas.microsoft.com/office/drawing/2014/main" id="{CF25E33E-D829-441A-855B-0D453E0CEDB5}"/>
                    </a:ext>
                  </a:extLst>
                </p:cNvPr>
                <p:cNvSpPr/>
                <p:nvPr/>
              </p:nvSpPr>
              <p:spPr>
                <a:xfrm>
                  <a:off x="2956580" y="3285524"/>
                  <a:ext cx="946679" cy="1828285"/>
                </a:xfrm>
                <a:prstGeom prst="flowChartProcess">
                  <a:avLst/>
                </a:prstGeom>
                <a:solidFill>
                  <a:srgbClr val="1937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5" name="Flowchart: Process 64">
                  <a:extLst>
                    <a:ext uri="{FF2B5EF4-FFF2-40B4-BE49-F238E27FC236}">
                      <a16:creationId xmlns:a16="http://schemas.microsoft.com/office/drawing/2014/main" id="{14AFE2A8-3ABD-44C8-8FF3-C1E14804F032}"/>
                    </a:ext>
                  </a:extLst>
                </p:cNvPr>
                <p:cNvSpPr/>
                <p:nvPr/>
              </p:nvSpPr>
              <p:spPr>
                <a:xfrm>
                  <a:off x="3356390" y="3099015"/>
                  <a:ext cx="1647221" cy="982244"/>
                </a:xfrm>
                <a:prstGeom prst="flowChartProcess">
                  <a:avLst/>
                </a:prstGeom>
                <a:solidFill>
                  <a:srgbClr val="1937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D6FC300-8AAF-4BA4-9C11-2D6C728FBE4B}"/>
                  </a:ext>
                </a:extLst>
              </p:cNvPr>
              <p:cNvGrpSpPr/>
              <p:nvPr/>
            </p:nvGrpSpPr>
            <p:grpSpPr>
              <a:xfrm>
                <a:off x="2956579" y="3099014"/>
                <a:ext cx="2047030" cy="2014794"/>
                <a:chOff x="2956581" y="3099014"/>
                <a:chExt cx="2047031" cy="2014796"/>
              </a:xfrm>
            </p:grpSpPr>
            <p:sp>
              <p:nvSpPr>
                <p:cNvPr id="62" name="Flowchart: Process 61">
                  <a:extLst>
                    <a:ext uri="{FF2B5EF4-FFF2-40B4-BE49-F238E27FC236}">
                      <a16:creationId xmlns:a16="http://schemas.microsoft.com/office/drawing/2014/main" id="{C5DE4934-4DEC-465B-B82F-C06E9D663512}"/>
                    </a:ext>
                  </a:extLst>
                </p:cNvPr>
                <p:cNvSpPr/>
                <p:nvPr/>
              </p:nvSpPr>
              <p:spPr>
                <a:xfrm>
                  <a:off x="2956581" y="3285525"/>
                  <a:ext cx="946679" cy="1828285"/>
                </a:xfrm>
                <a:prstGeom prst="flowChartProcess">
                  <a:avLst/>
                </a:prstGeom>
                <a:solidFill>
                  <a:srgbClr val="1937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" name="Flowchart: Process 62">
                  <a:extLst>
                    <a:ext uri="{FF2B5EF4-FFF2-40B4-BE49-F238E27FC236}">
                      <a16:creationId xmlns:a16="http://schemas.microsoft.com/office/drawing/2014/main" id="{C8D33BD5-7D2C-4F55-8491-90D5E7B31169}"/>
                    </a:ext>
                  </a:extLst>
                </p:cNvPr>
                <p:cNvSpPr/>
                <p:nvPr/>
              </p:nvSpPr>
              <p:spPr>
                <a:xfrm>
                  <a:off x="3356391" y="3099014"/>
                  <a:ext cx="1647221" cy="982244"/>
                </a:xfrm>
                <a:prstGeom prst="flowChartProcess">
                  <a:avLst/>
                </a:prstGeom>
                <a:solidFill>
                  <a:srgbClr val="1937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58" name="Freeform 4">
                <a:extLst>
                  <a:ext uri="{FF2B5EF4-FFF2-40B4-BE49-F238E27FC236}">
                    <a16:creationId xmlns:a16="http://schemas.microsoft.com/office/drawing/2014/main" id="{AD473F2B-2A54-4F6C-B49A-1CC75C33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590" y="2905936"/>
                <a:ext cx="3571639" cy="2667000"/>
              </a:xfrm>
              <a:custGeom>
                <a:avLst/>
                <a:gdLst>
                  <a:gd name="T0" fmla="*/ 1488 w 1920"/>
                  <a:gd name="T1" fmla="*/ 1056 h 1680"/>
                  <a:gd name="T2" fmla="*/ 864 w 1920"/>
                  <a:gd name="T3" fmla="*/ 432 h 1680"/>
                  <a:gd name="T4" fmla="*/ 432 w 1920"/>
                  <a:gd name="T5" fmla="*/ 432 h 1680"/>
                  <a:gd name="T6" fmla="*/ 432 w 1920"/>
                  <a:gd name="T7" fmla="*/ 1248 h 1680"/>
                  <a:gd name="T8" fmla="*/ 1248 w 1920"/>
                  <a:gd name="T9" fmla="*/ 1248 h 1680"/>
                  <a:gd name="T10" fmla="*/ 1296 w 1920"/>
                  <a:gd name="T11" fmla="*/ 1248 h 1680"/>
                  <a:gd name="T12" fmla="*/ 864 w 1920"/>
                  <a:gd name="T13" fmla="*/ 1680 h 1680"/>
                  <a:gd name="T14" fmla="*/ 0 w 1920"/>
                  <a:gd name="T15" fmla="*/ 1680 h 1680"/>
                  <a:gd name="T16" fmla="*/ 0 w 1920"/>
                  <a:gd name="T17" fmla="*/ 0 h 1680"/>
                  <a:gd name="T18" fmla="*/ 1296 w 1920"/>
                  <a:gd name="T19" fmla="*/ 0 h 1680"/>
                  <a:gd name="T20" fmla="*/ 1920 w 1920"/>
                  <a:gd name="T21" fmla="*/ 624 h 1680"/>
                  <a:gd name="T22" fmla="*/ 1488 w 1920"/>
                  <a:gd name="T23" fmla="*/ 1056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0" h="1680">
                    <a:moveTo>
                      <a:pt x="1488" y="1056"/>
                    </a:moveTo>
                    <a:lnTo>
                      <a:pt x="864" y="432"/>
                    </a:lnTo>
                    <a:lnTo>
                      <a:pt x="432" y="432"/>
                    </a:lnTo>
                    <a:lnTo>
                      <a:pt x="432" y="1248"/>
                    </a:lnTo>
                    <a:lnTo>
                      <a:pt x="1248" y="1248"/>
                    </a:lnTo>
                    <a:lnTo>
                      <a:pt x="1296" y="1248"/>
                    </a:lnTo>
                    <a:lnTo>
                      <a:pt x="864" y="1680"/>
                    </a:lnTo>
                    <a:lnTo>
                      <a:pt x="0" y="1680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1920" y="624"/>
                    </a:lnTo>
                    <a:lnTo>
                      <a:pt x="1488" y="1056"/>
                    </a:lnTo>
                    <a:close/>
                  </a:path>
                </a:pathLst>
              </a:custGeom>
              <a:solidFill>
                <a:srgbClr val="00738C"/>
              </a:solidFill>
              <a:ln w="5715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38159050-C54C-419E-A1F3-DC93E3D5D7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96252" y="3550791"/>
                <a:ext cx="3571639" cy="2667000"/>
              </a:xfrm>
              <a:custGeom>
                <a:avLst/>
                <a:gdLst>
                  <a:gd name="T0" fmla="*/ 1488 w 1920"/>
                  <a:gd name="T1" fmla="*/ 1056 h 1680"/>
                  <a:gd name="T2" fmla="*/ 864 w 1920"/>
                  <a:gd name="T3" fmla="*/ 432 h 1680"/>
                  <a:gd name="T4" fmla="*/ 432 w 1920"/>
                  <a:gd name="T5" fmla="*/ 432 h 1680"/>
                  <a:gd name="T6" fmla="*/ 432 w 1920"/>
                  <a:gd name="T7" fmla="*/ 1248 h 1680"/>
                  <a:gd name="T8" fmla="*/ 1248 w 1920"/>
                  <a:gd name="T9" fmla="*/ 1248 h 1680"/>
                  <a:gd name="T10" fmla="*/ 1296 w 1920"/>
                  <a:gd name="T11" fmla="*/ 1248 h 1680"/>
                  <a:gd name="T12" fmla="*/ 864 w 1920"/>
                  <a:gd name="T13" fmla="*/ 1680 h 1680"/>
                  <a:gd name="T14" fmla="*/ 0 w 1920"/>
                  <a:gd name="T15" fmla="*/ 1680 h 1680"/>
                  <a:gd name="T16" fmla="*/ 0 w 1920"/>
                  <a:gd name="T17" fmla="*/ 0 h 1680"/>
                  <a:gd name="T18" fmla="*/ 1296 w 1920"/>
                  <a:gd name="T19" fmla="*/ 0 h 1680"/>
                  <a:gd name="T20" fmla="*/ 1920 w 1920"/>
                  <a:gd name="T21" fmla="*/ 624 h 1680"/>
                  <a:gd name="T22" fmla="*/ 1488 w 1920"/>
                  <a:gd name="T23" fmla="*/ 1056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0" h="1680">
                    <a:moveTo>
                      <a:pt x="1488" y="1056"/>
                    </a:moveTo>
                    <a:lnTo>
                      <a:pt x="864" y="432"/>
                    </a:lnTo>
                    <a:lnTo>
                      <a:pt x="432" y="432"/>
                    </a:lnTo>
                    <a:lnTo>
                      <a:pt x="432" y="1248"/>
                    </a:lnTo>
                    <a:lnTo>
                      <a:pt x="1248" y="1248"/>
                    </a:lnTo>
                    <a:lnTo>
                      <a:pt x="1296" y="1248"/>
                    </a:lnTo>
                    <a:lnTo>
                      <a:pt x="864" y="1680"/>
                    </a:lnTo>
                    <a:lnTo>
                      <a:pt x="0" y="1680"/>
                    </a:lnTo>
                    <a:lnTo>
                      <a:pt x="0" y="0"/>
                    </a:lnTo>
                    <a:lnTo>
                      <a:pt x="1296" y="0"/>
                    </a:lnTo>
                    <a:lnTo>
                      <a:pt x="1920" y="624"/>
                    </a:lnTo>
                    <a:lnTo>
                      <a:pt x="1488" y="1056"/>
                    </a:lnTo>
                    <a:close/>
                  </a:path>
                </a:pathLst>
              </a:custGeom>
              <a:solidFill>
                <a:srgbClr val="00738C"/>
              </a:solidFill>
              <a:ln w="5715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7AD4DB60-3971-4F96-913F-A54778A8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597" y="2892287"/>
                <a:ext cx="7143278" cy="3352800"/>
              </a:xfrm>
              <a:custGeom>
                <a:avLst/>
                <a:gdLst>
                  <a:gd name="T0" fmla="*/ 1248 w 3840"/>
                  <a:gd name="T1" fmla="*/ 2112 h 2112"/>
                  <a:gd name="T2" fmla="*/ 432 w 3840"/>
                  <a:gd name="T3" fmla="*/ 2112 h 2112"/>
                  <a:gd name="T4" fmla="*/ 0 w 3840"/>
                  <a:gd name="T5" fmla="*/ 1680 h 2112"/>
                  <a:gd name="T6" fmla="*/ 864 w 3840"/>
                  <a:gd name="T7" fmla="*/ 1680 h 2112"/>
                  <a:gd name="T8" fmla="*/ 2544 w 3840"/>
                  <a:gd name="T9" fmla="*/ 0 h 2112"/>
                  <a:gd name="T10" fmla="*/ 3408 w 3840"/>
                  <a:gd name="T11" fmla="*/ 0 h 2112"/>
                  <a:gd name="T12" fmla="*/ 3840 w 3840"/>
                  <a:gd name="T13" fmla="*/ 432 h 2112"/>
                  <a:gd name="T14" fmla="*/ 2976 w 3840"/>
                  <a:gd name="T15" fmla="*/ 432 h 2112"/>
                  <a:gd name="T16" fmla="*/ 1248 w 3840"/>
                  <a:gd name="T17" fmla="*/ 2112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0" h="2112">
                    <a:moveTo>
                      <a:pt x="1248" y="2112"/>
                    </a:moveTo>
                    <a:lnTo>
                      <a:pt x="432" y="2112"/>
                    </a:lnTo>
                    <a:lnTo>
                      <a:pt x="0" y="1680"/>
                    </a:lnTo>
                    <a:lnTo>
                      <a:pt x="864" y="1680"/>
                    </a:lnTo>
                    <a:lnTo>
                      <a:pt x="2544" y="0"/>
                    </a:lnTo>
                    <a:lnTo>
                      <a:pt x="3408" y="0"/>
                    </a:lnTo>
                    <a:lnTo>
                      <a:pt x="3840" y="432"/>
                    </a:lnTo>
                    <a:lnTo>
                      <a:pt x="2976" y="432"/>
                    </a:lnTo>
                    <a:lnTo>
                      <a:pt x="1248" y="2112"/>
                    </a:lnTo>
                    <a:close/>
                  </a:path>
                </a:pathLst>
              </a:custGeom>
              <a:solidFill>
                <a:srgbClr val="00B0DA"/>
              </a:solidFill>
              <a:ln w="57150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709ABE-F9AC-491F-89FD-E0C94F30A61D}"/>
                </a:ext>
              </a:extLst>
            </p:cNvPr>
            <p:cNvSpPr txBox="1"/>
            <p:nvPr/>
          </p:nvSpPr>
          <p:spPr>
            <a:xfrm>
              <a:off x="3365326" y="4525668"/>
              <a:ext cx="45891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38C"/>
                  </a:solidFill>
                </a:rPr>
                <a:t>Cofounder </a:t>
              </a:r>
            </a:p>
            <a:p>
              <a:r>
                <a:rPr lang="en-US" dirty="0" err="1">
                  <a:solidFill>
                    <a:srgbClr val="00738C"/>
                  </a:solidFill>
                </a:rPr>
                <a:t>beyond</a:t>
              </a:r>
              <a:r>
                <a:rPr lang="en-US" dirty="0" err="1">
                  <a:solidFill>
                    <a:srgbClr val="00B0DA"/>
                  </a:solidFill>
                </a:rPr>
                <a:t>benign</a:t>
              </a:r>
              <a:r>
                <a:rPr lang="en-US" dirty="0">
                  <a:solidFill>
                    <a:srgbClr val="00B0DA"/>
                  </a:solidFill>
                </a:rPr>
                <a:t> </a:t>
              </a:r>
              <a:r>
                <a:rPr lang="en-US" dirty="0">
                  <a:solidFill>
                    <a:srgbClr val="778490"/>
                  </a:solidFill>
                </a:rPr>
                <a:t>green chemistry education</a:t>
              </a:r>
              <a:endParaRPr lang="en-US" dirty="0">
                <a:solidFill>
                  <a:srgbClr val="00B0DA"/>
                </a:solidFill>
              </a:endParaRPr>
            </a:p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john@</a:t>
              </a:r>
              <a:r>
                <a:rPr lang="en-US" sz="1400" dirty="0">
                  <a:solidFill>
                    <a:srgbClr val="00738C"/>
                  </a:solidFill>
                </a:rPr>
                <a:t>beyond</a:t>
              </a:r>
              <a:r>
                <a:rPr lang="en-US" sz="1400" dirty="0">
                  <a:solidFill>
                    <a:srgbClr val="00B0DA"/>
                  </a:solidFill>
                </a:rPr>
                <a:t>benign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.org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358B8-A67B-4BA5-99E9-BA001697E835}"/>
              </a:ext>
            </a:extLst>
          </p:cNvPr>
          <p:cNvGrpSpPr/>
          <p:nvPr/>
        </p:nvGrpSpPr>
        <p:grpSpPr>
          <a:xfrm>
            <a:off x="3510858" y="2366657"/>
            <a:ext cx="5595024" cy="892552"/>
            <a:chOff x="2359243" y="3589188"/>
            <a:chExt cx="5595024" cy="89255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D6E6D-C796-419E-B5B7-B1EB68421D95}"/>
                </a:ext>
              </a:extLst>
            </p:cNvPr>
            <p:cNvSpPr txBox="1"/>
            <p:nvPr/>
          </p:nvSpPr>
          <p:spPr>
            <a:xfrm>
              <a:off x="3410604" y="3589188"/>
              <a:ext cx="45436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38C"/>
                  </a:solidFill>
                </a:rPr>
                <a:t>President and CTO</a:t>
              </a:r>
            </a:p>
            <a:p>
              <a:r>
                <a:rPr lang="en-US" dirty="0" err="1">
                  <a:solidFill>
                    <a:srgbClr val="00B0DA"/>
                  </a:solidFill>
                </a:rPr>
                <a:t>warner</a:t>
              </a:r>
              <a:r>
                <a:rPr lang="en-US" dirty="0" err="1">
                  <a:solidFill>
                    <a:srgbClr val="00738C"/>
                  </a:solidFill>
                </a:rPr>
                <a:t>babcock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institute for green chemistry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john.warner@</a:t>
              </a:r>
              <a:r>
                <a:rPr lang="en-US" sz="1400" dirty="0">
                  <a:solidFill>
                    <a:srgbClr val="00B0DA"/>
                  </a:solidFill>
                </a:rPr>
                <a:t>warner</a:t>
              </a:r>
              <a:r>
                <a:rPr lang="en-US" sz="1400" dirty="0">
                  <a:solidFill>
                    <a:srgbClr val="00738C"/>
                  </a:solidFill>
                </a:rPr>
                <a:t>babcock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.com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06E0989-2C0E-40A8-8138-AE36F412E07E}"/>
                </a:ext>
              </a:extLst>
            </p:cNvPr>
            <p:cNvGrpSpPr/>
            <p:nvPr/>
          </p:nvGrpSpPr>
          <p:grpSpPr>
            <a:xfrm>
              <a:off x="2359243" y="3758898"/>
              <a:ext cx="619989" cy="553132"/>
              <a:chOff x="8800356" y="3484084"/>
              <a:chExt cx="961138" cy="85210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77273A8-FB30-4DBA-AC74-B78244E90BD0}"/>
                  </a:ext>
                </a:extLst>
              </p:cNvPr>
              <p:cNvGrpSpPr/>
              <p:nvPr/>
            </p:nvGrpSpPr>
            <p:grpSpPr>
              <a:xfrm rot="19968187">
                <a:off x="8800356" y="3747918"/>
                <a:ext cx="642543" cy="588275"/>
                <a:chOff x="2553789" y="1716833"/>
                <a:chExt cx="2609850" cy="2366067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B1D1E4A-01AE-4AD8-83F4-6B13B6D70D60}"/>
                    </a:ext>
                  </a:extLst>
                </p:cNvPr>
                <p:cNvSpPr/>
                <p:nvPr/>
              </p:nvSpPr>
              <p:spPr>
                <a:xfrm>
                  <a:off x="4584519" y="1720700"/>
                  <a:ext cx="579120" cy="2362200"/>
                </a:xfrm>
                <a:custGeom>
                  <a:avLst/>
                  <a:gdLst>
                    <a:gd name="connsiteX0" fmla="*/ 0 w 579120"/>
                    <a:gd name="connsiteY0" fmla="*/ 1950720 h 2362200"/>
                    <a:gd name="connsiteX1" fmla="*/ 293370 w 579120"/>
                    <a:gd name="connsiteY1" fmla="*/ 0 h 2362200"/>
                    <a:gd name="connsiteX2" fmla="*/ 579120 w 579120"/>
                    <a:gd name="connsiteY2" fmla="*/ 419100 h 2362200"/>
                    <a:gd name="connsiteX3" fmla="*/ 289560 w 579120"/>
                    <a:gd name="connsiteY3" fmla="*/ 2362200 h 2362200"/>
                    <a:gd name="connsiteX4" fmla="*/ 0 w 579120"/>
                    <a:gd name="connsiteY4" fmla="*/ 1950720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120" h="2362200">
                      <a:moveTo>
                        <a:pt x="0" y="1950720"/>
                      </a:moveTo>
                      <a:lnTo>
                        <a:pt x="293370" y="0"/>
                      </a:lnTo>
                      <a:lnTo>
                        <a:pt x="579120" y="419100"/>
                      </a:lnTo>
                      <a:lnTo>
                        <a:pt x="289560" y="2362200"/>
                      </a:lnTo>
                      <a:lnTo>
                        <a:pt x="0" y="1950720"/>
                      </a:lnTo>
                      <a:close/>
                    </a:path>
                  </a:pathLst>
                </a:custGeom>
                <a:solidFill>
                  <a:srgbClr val="00B0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796B70D-1BB9-4D47-9A8B-F038BC5D460C}"/>
                    </a:ext>
                  </a:extLst>
                </p:cNvPr>
                <p:cNvSpPr/>
                <p:nvPr/>
              </p:nvSpPr>
              <p:spPr>
                <a:xfrm>
                  <a:off x="2839172" y="1716833"/>
                  <a:ext cx="2321990" cy="431874"/>
                </a:xfrm>
                <a:custGeom>
                  <a:avLst/>
                  <a:gdLst>
                    <a:gd name="connsiteX0" fmla="*/ 0 w 2321990"/>
                    <a:gd name="connsiteY0" fmla="*/ 0 h 431874"/>
                    <a:gd name="connsiteX1" fmla="*/ 2031408 w 2321990"/>
                    <a:gd name="connsiteY1" fmla="*/ 2666 h 431874"/>
                    <a:gd name="connsiteX2" fmla="*/ 2321990 w 2321990"/>
                    <a:gd name="connsiteY2" fmla="*/ 431874 h 431874"/>
                    <a:gd name="connsiteX3" fmla="*/ 287916 w 2321990"/>
                    <a:gd name="connsiteY3" fmla="*/ 421210 h 431874"/>
                    <a:gd name="connsiteX4" fmla="*/ 0 w 2321990"/>
                    <a:gd name="connsiteY4" fmla="*/ 0 h 431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1990" h="431874">
                      <a:moveTo>
                        <a:pt x="0" y="0"/>
                      </a:moveTo>
                      <a:lnTo>
                        <a:pt x="2031408" y="2666"/>
                      </a:lnTo>
                      <a:lnTo>
                        <a:pt x="2321990" y="431874"/>
                      </a:lnTo>
                      <a:lnTo>
                        <a:pt x="287916" y="421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69E0F05-155C-4B84-91CA-088CF35271ED}"/>
                    </a:ext>
                  </a:extLst>
                </p:cNvPr>
                <p:cNvSpPr/>
                <p:nvPr/>
              </p:nvSpPr>
              <p:spPr>
                <a:xfrm>
                  <a:off x="2553789" y="3651026"/>
                  <a:ext cx="2321990" cy="431874"/>
                </a:xfrm>
                <a:custGeom>
                  <a:avLst/>
                  <a:gdLst>
                    <a:gd name="connsiteX0" fmla="*/ 0 w 2321990"/>
                    <a:gd name="connsiteY0" fmla="*/ 0 h 431874"/>
                    <a:gd name="connsiteX1" fmla="*/ 2031408 w 2321990"/>
                    <a:gd name="connsiteY1" fmla="*/ 2666 h 431874"/>
                    <a:gd name="connsiteX2" fmla="*/ 2321990 w 2321990"/>
                    <a:gd name="connsiteY2" fmla="*/ 431874 h 431874"/>
                    <a:gd name="connsiteX3" fmla="*/ 287916 w 2321990"/>
                    <a:gd name="connsiteY3" fmla="*/ 421210 h 431874"/>
                    <a:gd name="connsiteX4" fmla="*/ 0 w 2321990"/>
                    <a:gd name="connsiteY4" fmla="*/ 0 h 431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1990" h="431874">
                      <a:moveTo>
                        <a:pt x="0" y="0"/>
                      </a:moveTo>
                      <a:lnTo>
                        <a:pt x="2031408" y="2666"/>
                      </a:lnTo>
                      <a:lnTo>
                        <a:pt x="2321990" y="431874"/>
                      </a:lnTo>
                      <a:lnTo>
                        <a:pt x="287916" y="421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DF2A8A3-53C4-4EF3-B5C6-A50C3ACCA311}"/>
                    </a:ext>
                  </a:extLst>
                </p:cNvPr>
                <p:cNvSpPr/>
                <p:nvPr/>
              </p:nvSpPr>
              <p:spPr>
                <a:xfrm>
                  <a:off x="2553789" y="1720700"/>
                  <a:ext cx="579120" cy="2362200"/>
                </a:xfrm>
                <a:custGeom>
                  <a:avLst/>
                  <a:gdLst>
                    <a:gd name="connsiteX0" fmla="*/ 0 w 579120"/>
                    <a:gd name="connsiteY0" fmla="*/ 1950720 h 2362200"/>
                    <a:gd name="connsiteX1" fmla="*/ 293370 w 579120"/>
                    <a:gd name="connsiteY1" fmla="*/ 0 h 2362200"/>
                    <a:gd name="connsiteX2" fmla="*/ 579120 w 579120"/>
                    <a:gd name="connsiteY2" fmla="*/ 419100 h 2362200"/>
                    <a:gd name="connsiteX3" fmla="*/ 289560 w 579120"/>
                    <a:gd name="connsiteY3" fmla="*/ 2362200 h 2362200"/>
                    <a:gd name="connsiteX4" fmla="*/ 0 w 579120"/>
                    <a:gd name="connsiteY4" fmla="*/ 1950720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120" h="2362200">
                      <a:moveTo>
                        <a:pt x="0" y="1950720"/>
                      </a:moveTo>
                      <a:lnTo>
                        <a:pt x="293370" y="0"/>
                      </a:lnTo>
                      <a:lnTo>
                        <a:pt x="579120" y="419100"/>
                      </a:lnTo>
                      <a:lnTo>
                        <a:pt x="289560" y="2362200"/>
                      </a:lnTo>
                      <a:lnTo>
                        <a:pt x="0" y="1950720"/>
                      </a:lnTo>
                      <a:close/>
                    </a:path>
                  </a:pathLst>
                </a:custGeom>
                <a:solidFill>
                  <a:srgbClr val="00B0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89441F7-DC95-4767-973F-FD76672525A3}"/>
                  </a:ext>
                </a:extLst>
              </p:cNvPr>
              <p:cNvGrpSpPr/>
              <p:nvPr/>
            </p:nvGrpSpPr>
            <p:grpSpPr>
              <a:xfrm>
                <a:off x="9423225" y="3484084"/>
                <a:ext cx="338269" cy="326956"/>
                <a:chOff x="5378880" y="685797"/>
                <a:chExt cx="2641171" cy="252789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04FCE5F-FB3A-483E-88CD-366F628FDEFB}"/>
                    </a:ext>
                  </a:extLst>
                </p:cNvPr>
                <p:cNvSpPr/>
                <p:nvPr/>
              </p:nvSpPr>
              <p:spPr>
                <a:xfrm>
                  <a:off x="5378880" y="2437528"/>
                  <a:ext cx="2199635" cy="759618"/>
                </a:xfrm>
                <a:custGeom>
                  <a:avLst/>
                  <a:gdLst>
                    <a:gd name="connsiteX0" fmla="*/ 381000 w 2214563"/>
                    <a:gd name="connsiteY0" fmla="*/ 0 h 759618"/>
                    <a:gd name="connsiteX1" fmla="*/ 2214563 w 2214563"/>
                    <a:gd name="connsiteY1" fmla="*/ 433387 h 759618"/>
                    <a:gd name="connsiteX2" fmla="*/ 1824038 w 2214563"/>
                    <a:gd name="connsiteY2" fmla="*/ 759618 h 759618"/>
                    <a:gd name="connsiteX3" fmla="*/ 0 w 2214563"/>
                    <a:gd name="connsiteY3" fmla="*/ 319087 h 759618"/>
                    <a:gd name="connsiteX4" fmla="*/ 381000 w 2214563"/>
                    <a:gd name="connsiteY4" fmla="*/ 0 h 75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4563" h="759618">
                      <a:moveTo>
                        <a:pt x="381000" y="0"/>
                      </a:moveTo>
                      <a:lnTo>
                        <a:pt x="2214563" y="433387"/>
                      </a:lnTo>
                      <a:lnTo>
                        <a:pt x="1824038" y="759618"/>
                      </a:lnTo>
                      <a:lnTo>
                        <a:pt x="0" y="319087"/>
                      </a:lnTo>
                      <a:lnTo>
                        <a:pt x="381000" y="0"/>
                      </a:lnTo>
                      <a:close/>
                    </a:path>
                  </a:pathLst>
                </a:custGeom>
                <a:solidFill>
                  <a:srgbClr val="8D98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40CE8E2A-50BB-45BE-B0A1-5C2D04BD4B29}"/>
                    </a:ext>
                  </a:extLst>
                </p:cNvPr>
                <p:cNvSpPr/>
                <p:nvPr/>
              </p:nvSpPr>
              <p:spPr>
                <a:xfrm>
                  <a:off x="5410200" y="685798"/>
                  <a:ext cx="776287" cy="2081213"/>
                </a:xfrm>
                <a:custGeom>
                  <a:avLst/>
                  <a:gdLst>
                    <a:gd name="connsiteX0" fmla="*/ 776287 w 776287"/>
                    <a:gd name="connsiteY0" fmla="*/ 0 h 2081213"/>
                    <a:gd name="connsiteX1" fmla="*/ 378619 w 776287"/>
                    <a:gd name="connsiteY1" fmla="*/ 1769269 h 2081213"/>
                    <a:gd name="connsiteX2" fmla="*/ 0 w 776287"/>
                    <a:gd name="connsiteY2" fmla="*/ 2081213 h 2081213"/>
                    <a:gd name="connsiteX3" fmla="*/ 397669 w 776287"/>
                    <a:gd name="connsiteY3" fmla="*/ 311944 h 2081213"/>
                    <a:gd name="connsiteX4" fmla="*/ 776287 w 776287"/>
                    <a:gd name="connsiteY4" fmla="*/ 0 h 2081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6287" h="2081213">
                      <a:moveTo>
                        <a:pt x="776287" y="0"/>
                      </a:moveTo>
                      <a:lnTo>
                        <a:pt x="378619" y="1769269"/>
                      </a:lnTo>
                      <a:lnTo>
                        <a:pt x="0" y="2081213"/>
                      </a:lnTo>
                      <a:lnTo>
                        <a:pt x="397669" y="311944"/>
                      </a:lnTo>
                      <a:lnTo>
                        <a:pt x="776287" y="0"/>
                      </a:lnTo>
                      <a:close/>
                    </a:path>
                  </a:pathLst>
                </a:custGeom>
                <a:solidFill>
                  <a:srgbClr val="778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A3ECD1A-018F-47C8-B4D0-BD9B3C1B0B75}"/>
                    </a:ext>
                  </a:extLst>
                </p:cNvPr>
                <p:cNvSpPr/>
                <p:nvPr/>
              </p:nvSpPr>
              <p:spPr>
                <a:xfrm>
                  <a:off x="7200538" y="1109662"/>
                  <a:ext cx="817132" cy="2104025"/>
                </a:xfrm>
                <a:custGeom>
                  <a:avLst/>
                  <a:gdLst>
                    <a:gd name="connsiteX0" fmla="*/ 776287 w 776287"/>
                    <a:gd name="connsiteY0" fmla="*/ 0 h 2081213"/>
                    <a:gd name="connsiteX1" fmla="*/ 378619 w 776287"/>
                    <a:gd name="connsiteY1" fmla="*/ 1769269 h 2081213"/>
                    <a:gd name="connsiteX2" fmla="*/ 0 w 776287"/>
                    <a:gd name="connsiteY2" fmla="*/ 2081213 h 2081213"/>
                    <a:gd name="connsiteX3" fmla="*/ 397669 w 776287"/>
                    <a:gd name="connsiteY3" fmla="*/ 311944 h 2081213"/>
                    <a:gd name="connsiteX4" fmla="*/ 776287 w 776287"/>
                    <a:gd name="connsiteY4" fmla="*/ 0 h 2081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6287" h="2081213">
                      <a:moveTo>
                        <a:pt x="776287" y="0"/>
                      </a:moveTo>
                      <a:lnTo>
                        <a:pt x="378619" y="1769269"/>
                      </a:lnTo>
                      <a:lnTo>
                        <a:pt x="0" y="2081213"/>
                      </a:lnTo>
                      <a:lnTo>
                        <a:pt x="397669" y="311944"/>
                      </a:lnTo>
                      <a:lnTo>
                        <a:pt x="776287" y="0"/>
                      </a:lnTo>
                      <a:close/>
                    </a:path>
                  </a:pathLst>
                </a:custGeom>
                <a:solidFill>
                  <a:srgbClr val="778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E78041B-421C-4F1C-88EC-F712CA2BFF15}"/>
                    </a:ext>
                  </a:extLst>
                </p:cNvPr>
                <p:cNvSpPr/>
                <p:nvPr/>
              </p:nvSpPr>
              <p:spPr>
                <a:xfrm>
                  <a:off x="5807869" y="685797"/>
                  <a:ext cx="2212182" cy="745333"/>
                </a:xfrm>
                <a:custGeom>
                  <a:avLst/>
                  <a:gdLst>
                    <a:gd name="connsiteX0" fmla="*/ 381000 w 2214563"/>
                    <a:gd name="connsiteY0" fmla="*/ 0 h 759618"/>
                    <a:gd name="connsiteX1" fmla="*/ 2214563 w 2214563"/>
                    <a:gd name="connsiteY1" fmla="*/ 433387 h 759618"/>
                    <a:gd name="connsiteX2" fmla="*/ 1824038 w 2214563"/>
                    <a:gd name="connsiteY2" fmla="*/ 759618 h 759618"/>
                    <a:gd name="connsiteX3" fmla="*/ 0 w 2214563"/>
                    <a:gd name="connsiteY3" fmla="*/ 319087 h 759618"/>
                    <a:gd name="connsiteX4" fmla="*/ 381000 w 2214563"/>
                    <a:gd name="connsiteY4" fmla="*/ 0 h 75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4563" h="759618">
                      <a:moveTo>
                        <a:pt x="381000" y="0"/>
                      </a:moveTo>
                      <a:lnTo>
                        <a:pt x="2214563" y="433387"/>
                      </a:lnTo>
                      <a:lnTo>
                        <a:pt x="1824038" y="759618"/>
                      </a:lnTo>
                      <a:lnTo>
                        <a:pt x="0" y="319087"/>
                      </a:lnTo>
                      <a:lnTo>
                        <a:pt x="381000" y="0"/>
                      </a:lnTo>
                      <a:close/>
                    </a:path>
                  </a:pathLst>
                </a:custGeom>
                <a:solidFill>
                  <a:srgbClr val="8D98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5" name="Frame 74">
                  <a:extLst>
                    <a:ext uri="{FF2B5EF4-FFF2-40B4-BE49-F238E27FC236}">
                      <a16:creationId xmlns:a16="http://schemas.microsoft.com/office/drawing/2014/main" id="{03F8332B-D72C-446E-88B6-18011E6C321B}"/>
                    </a:ext>
                  </a:extLst>
                </p:cNvPr>
                <p:cNvSpPr/>
                <p:nvPr/>
              </p:nvSpPr>
              <p:spPr>
                <a:xfrm rot="809787">
                  <a:off x="5565661" y="1180429"/>
                  <a:ext cx="1878806" cy="1847850"/>
                </a:xfrm>
                <a:prstGeom prst="frame">
                  <a:avLst>
                    <a:gd name="adj1" fmla="val 2320"/>
                  </a:avLst>
                </a:prstGeom>
                <a:solidFill>
                  <a:srgbClr val="00B0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9F06E7-55EA-4699-B537-F40988B6C975}"/>
              </a:ext>
            </a:extLst>
          </p:cNvPr>
          <p:cNvGrpSpPr/>
          <p:nvPr/>
        </p:nvGrpSpPr>
        <p:grpSpPr>
          <a:xfrm>
            <a:off x="3498740" y="5126879"/>
            <a:ext cx="5614259" cy="830997"/>
            <a:chOff x="2340008" y="2714263"/>
            <a:chExt cx="5614259" cy="83099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2B11097-DFD1-4E24-B6E8-2F298B58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008" y="2805824"/>
              <a:ext cx="658458" cy="647875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1D1A881-C0FF-4AE4-A368-63D120D9BFE4}"/>
                </a:ext>
              </a:extLst>
            </p:cNvPr>
            <p:cNvSpPr txBox="1"/>
            <p:nvPr/>
          </p:nvSpPr>
          <p:spPr>
            <a:xfrm>
              <a:off x="3410604" y="2714263"/>
              <a:ext cx="45436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ENVR E-158A Green Chemistry</a:t>
              </a:r>
            </a:p>
            <a:p>
              <a:r>
                <a:rPr lang="en-US" dirty="0">
                  <a:solidFill>
                    <a:srgbClr val="C90016"/>
                  </a:solidFill>
                </a:rPr>
                <a:t>Harvard Extension School</a:t>
              </a:r>
            </a:p>
            <a:p>
              <a:r>
                <a:rPr lang="en-US" sz="1400" dirty="0" err="1">
                  <a:solidFill>
                    <a:srgbClr val="836C34"/>
                  </a:solidFill>
                </a:rPr>
                <a:t>John</a:t>
              </a:r>
              <a:r>
                <a:rPr lang="en-US" sz="1400" dirty="0" err="1">
                  <a:solidFill>
                    <a:srgbClr val="C90016"/>
                  </a:solidFill>
                </a:rPr>
                <a:t>Warner</a:t>
              </a:r>
              <a:r>
                <a:rPr lang="en-US" sz="1400" dirty="0" err="1">
                  <a:solidFill>
                    <a:schemeClr val="tx1">
                      <a:lumMod val="50000"/>
                    </a:schemeClr>
                  </a:solidFill>
                </a:rPr>
                <a:t>@FAS.Harvard.Edu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A89454-5C32-42CC-9F50-851605779192}"/>
              </a:ext>
            </a:extLst>
          </p:cNvPr>
          <p:cNvGrpSpPr/>
          <p:nvPr/>
        </p:nvGrpSpPr>
        <p:grpSpPr>
          <a:xfrm>
            <a:off x="3538765" y="3357533"/>
            <a:ext cx="5598622" cy="861774"/>
            <a:chOff x="2355800" y="5462148"/>
            <a:chExt cx="5598622" cy="86177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643C3F-B837-4638-B270-395FACB01365}"/>
                </a:ext>
              </a:extLst>
            </p:cNvPr>
            <p:cNvSpPr txBox="1"/>
            <p:nvPr/>
          </p:nvSpPr>
          <p:spPr>
            <a:xfrm>
              <a:off x="3367875" y="5462148"/>
              <a:ext cx="458654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1F975C"/>
                  </a:solidFill>
                </a:rPr>
                <a:t>Distinguished Professor of Green Chemistry </a:t>
              </a:r>
            </a:p>
            <a:p>
              <a:pPr>
                <a:defRPr/>
              </a:pPr>
              <a:r>
                <a:rPr lang="en-US" sz="1600" kern="0" dirty="0">
                  <a:solidFill>
                    <a:srgbClr val="00599D"/>
                  </a:solidFill>
                </a:rPr>
                <a:t>Monash University – School of Chemistry</a:t>
              </a:r>
            </a:p>
            <a:p>
              <a:pPr>
                <a:defRPr/>
              </a:pPr>
              <a:r>
                <a:rPr lang="en-US" sz="1400" kern="0" dirty="0">
                  <a:solidFill>
                    <a:srgbClr val="00599D"/>
                  </a:solidFill>
                </a:rPr>
                <a:t>John.Warner@Monash.edu</a:t>
              </a:r>
            </a:p>
          </p:txBody>
        </p:sp>
        <p:pic>
          <p:nvPicPr>
            <p:cNvPr id="83" name="Picture 82" descr="A close up of a sign&#10;&#10;Description automatically generated">
              <a:extLst>
                <a:ext uri="{FF2B5EF4-FFF2-40B4-BE49-F238E27FC236}">
                  <a16:creationId xmlns:a16="http://schemas.microsoft.com/office/drawing/2014/main" id="{AFB224C5-8797-455B-A9EF-4741305DB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5800" y="5569448"/>
              <a:ext cx="626875" cy="64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95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4600" y="1363663"/>
            <a:ext cx="3048000" cy="487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  <a:ea typeface="ＭＳ Ｐゴシック" pitchFamily="34" charset="-128"/>
              </a:rPr>
              <a:t>Glycogen in Liver Cells</a:t>
            </a:r>
          </a:p>
        </p:txBody>
      </p:sp>
      <p:pic>
        <p:nvPicPr>
          <p:cNvPr id="3" name="Picture 3" descr="153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3264"/>
            <a:ext cx="19446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54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73264"/>
            <a:ext cx="19383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10400" y="14478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latin typeface="+mn-lt"/>
              </a:rPr>
              <a:t>Starch in Potato Cells</a:t>
            </a:r>
          </a:p>
        </p:txBody>
      </p:sp>
      <p:pic>
        <p:nvPicPr>
          <p:cNvPr id="6" name="Picture 3" descr="starch in pot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133600"/>
            <a:ext cx="19653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81401" y="3810000"/>
            <a:ext cx="4067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latin typeface="+mn-lt"/>
              </a:rPr>
              <a:t>Triglycerides in Adipose Cells</a:t>
            </a:r>
          </a:p>
        </p:txBody>
      </p:sp>
      <p:pic>
        <p:nvPicPr>
          <p:cNvPr id="8" name="Picture 3" descr="adipocyte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1" y="381001"/>
            <a:ext cx="585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/>
              <a:t>Phase Separation in Nature</a:t>
            </a:r>
          </a:p>
        </p:txBody>
      </p:sp>
    </p:spTree>
    <p:extLst>
      <p:ext uri="{BB962C8B-B14F-4D97-AF65-F5344CB8AC3E}">
        <p14:creationId xmlns:p14="http://schemas.microsoft.com/office/powerpoint/2010/main" val="318223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1901" y="4646338"/>
            <a:ext cx="6858001" cy="301497"/>
            <a:chOff x="2514600" y="4646337"/>
            <a:chExt cx="6858001" cy="301497"/>
          </a:xfrm>
        </p:grpSpPr>
        <p:sp>
          <p:nvSpPr>
            <p:cNvPr id="3" name="Rectangle 83"/>
            <p:cNvSpPr>
              <a:spLocks/>
            </p:cNvSpPr>
            <p:nvPr/>
          </p:nvSpPr>
          <p:spPr bwMode="auto">
            <a:xfrm rot="10800000">
              <a:off x="4041577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Rectangle 85"/>
            <p:cNvSpPr>
              <a:spLocks/>
            </p:cNvSpPr>
            <p:nvPr/>
          </p:nvSpPr>
          <p:spPr bwMode="auto">
            <a:xfrm rot="10800000">
              <a:off x="4496991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Rectangle 86"/>
            <p:cNvSpPr>
              <a:spLocks/>
            </p:cNvSpPr>
            <p:nvPr/>
          </p:nvSpPr>
          <p:spPr bwMode="auto">
            <a:xfrm rot="10800000">
              <a:off x="4952405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87"/>
            <p:cNvSpPr>
              <a:spLocks/>
            </p:cNvSpPr>
            <p:nvPr/>
          </p:nvSpPr>
          <p:spPr bwMode="auto">
            <a:xfrm rot="10800000">
              <a:off x="5791796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Rectangle 88"/>
            <p:cNvSpPr>
              <a:spLocks/>
            </p:cNvSpPr>
            <p:nvPr/>
          </p:nvSpPr>
          <p:spPr bwMode="auto">
            <a:xfrm rot="10800000">
              <a:off x="4568428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Rectangle 89"/>
            <p:cNvSpPr>
              <a:spLocks/>
            </p:cNvSpPr>
            <p:nvPr/>
          </p:nvSpPr>
          <p:spPr bwMode="auto">
            <a:xfrm rot="10800000">
              <a:off x="5943600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90"/>
            <p:cNvSpPr>
              <a:spLocks/>
            </p:cNvSpPr>
            <p:nvPr/>
          </p:nvSpPr>
          <p:spPr bwMode="auto">
            <a:xfrm rot="10800000">
              <a:off x="5639991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91"/>
            <p:cNvSpPr>
              <a:spLocks/>
            </p:cNvSpPr>
            <p:nvPr/>
          </p:nvSpPr>
          <p:spPr bwMode="auto">
            <a:xfrm rot="10800000">
              <a:off x="5407819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96"/>
            <p:cNvSpPr>
              <a:spLocks/>
            </p:cNvSpPr>
            <p:nvPr/>
          </p:nvSpPr>
          <p:spPr bwMode="auto">
            <a:xfrm rot="10800000">
              <a:off x="6479382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97"/>
            <p:cNvSpPr>
              <a:spLocks/>
            </p:cNvSpPr>
            <p:nvPr/>
          </p:nvSpPr>
          <p:spPr bwMode="auto">
            <a:xfrm rot="10800000">
              <a:off x="586434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98"/>
            <p:cNvSpPr>
              <a:spLocks/>
            </p:cNvSpPr>
            <p:nvPr/>
          </p:nvSpPr>
          <p:spPr bwMode="auto">
            <a:xfrm rot="10800000">
              <a:off x="586434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100"/>
            <p:cNvSpPr>
              <a:spLocks/>
            </p:cNvSpPr>
            <p:nvPr/>
          </p:nvSpPr>
          <p:spPr bwMode="auto">
            <a:xfrm rot="10800000">
              <a:off x="586434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01"/>
            <p:cNvSpPr>
              <a:spLocks/>
            </p:cNvSpPr>
            <p:nvPr/>
          </p:nvSpPr>
          <p:spPr bwMode="auto">
            <a:xfrm rot="10800000">
              <a:off x="6247210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102"/>
            <p:cNvSpPr>
              <a:spLocks/>
            </p:cNvSpPr>
            <p:nvPr/>
          </p:nvSpPr>
          <p:spPr bwMode="auto">
            <a:xfrm rot="10800000">
              <a:off x="5941368" y="4649322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103"/>
            <p:cNvSpPr>
              <a:spLocks/>
            </p:cNvSpPr>
            <p:nvPr/>
          </p:nvSpPr>
          <p:spPr bwMode="auto">
            <a:xfrm rot="10800000">
              <a:off x="7540898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04"/>
            <p:cNvSpPr>
              <a:spLocks/>
            </p:cNvSpPr>
            <p:nvPr/>
          </p:nvSpPr>
          <p:spPr bwMode="auto">
            <a:xfrm rot="10800000">
              <a:off x="6321996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Rectangle 107"/>
            <p:cNvSpPr>
              <a:spLocks/>
            </p:cNvSpPr>
            <p:nvPr/>
          </p:nvSpPr>
          <p:spPr bwMode="auto">
            <a:xfrm rot="10800000">
              <a:off x="716027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08"/>
            <p:cNvSpPr>
              <a:spLocks/>
            </p:cNvSpPr>
            <p:nvPr/>
          </p:nvSpPr>
          <p:spPr bwMode="auto">
            <a:xfrm rot="10800000">
              <a:off x="6093173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Rectangle 109"/>
            <p:cNvSpPr>
              <a:spLocks/>
            </p:cNvSpPr>
            <p:nvPr/>
          </p:nvSpPr>
          <p:spPr bwMode="auto">
            <a:xfrm rot="10800000">
              <a:off x="6702624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110"/>
            <p:cNvSpPr>
              <a:spLocks/>
            </p:cNvSpPr>
            <p:nvPr/>
          </p:nvSpPr>
          <p:spPr bwMode="auto">
            <a:xfrm rot="10800000">
              <a:off x="6397898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111"/>
            <p:cNvSpPr>
              <a:spLocks/>
            </p:cNvSpPr>
            <p:nvPr/>
          </p:nvSpPr>
          <p:spPr bwMode="auto">
            <a:xfrm rot="10800000">
              <a:off x="700734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112"/>
            <p:cNvSpPr>
              <a:spLocks/>
            </p:cNvSpPr>
            <p:nvPr/>
          </p:nvSpPr>
          <p:spPr bwMode="auto">
            <a:xfrm rot="10800000">
              <a:off x="2746772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Rectangle 113"/>
            <p:cNvSpPr>
              <a:spLocks/>
            </p:cNvSpPr>
            <p:nvPr/>
          </p:nvSpPr>
          <p:spPr bwMode="auto">
            <a:xfrm rot="10800000">
              <a:off x="2898577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14"/>
            <p:cNvSpPr>
              <a:spLocks/>
            </p:cNvSpPr>
            <p:nvPr/>
          </p:nvSpPr>
          <p:spPr bwMode="auto">
            <a:xfrm rot="10800000">
              <a:off x="2898577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Rectangle 115"/>
            <p:cNvSpPr>
              <a:spLocks/>
            </p:cNvSpPr>
            <p:nvPr/>
          </p:nvSpPr>
          <p:spPr bwMode="auto">
            <a:xfrm rot="10800000">
              <a:off x="2586038" y="4649322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Rectangle 116"/>
            <p:cNvSpPr>
              <a:spLocks/>
            </p:cNvSpPr>
            <p:nvPr/>
          </p:nvSpPr>
          <p:spPr bwMode="auto">
            <a:xfrm rot="10800000">
              <a:off x="2898577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Rectangle 117"/>
            <p:cNvSpPr>
              <a:spLocks/>
            </p:cNvSpPr>
            <p:nvPr/>
          </p:nvSpPr>
          <p:spPr bwMode="auto">
            <a:xfrm rot="10800000">
              <a:off x="2514600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Rectangle 118"/>
            <p:cNvSpPr>
              <a:spLocks/>
            </p:cNvSpPr>
            <p:nvPr/>
          </p:nvSpPr>
          <p:spPr bwMode="auto">
            <a:xfrm rot="10800000">
              <a:off x="2970014" y="4649322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Rectangle 119"/>
            <p:cNvSpPr>
              <a:spLocks/>
            </p:cNvSpPr>
            <p:nvPr/>
          </p:nvSpPr>
          <p:spPr bwMode="auto">
            <a:xfrm rot="10800000">
              <a:off x="3353991" y="4649322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Rectangle 120"/>
            <p:cNvSpPr>
              <a:spLocks/>
            </p:cNvSpPr>
            <p:nvPr/>
          </p:nvSpPr>
          <p:spPr bwMode="auto">
            <a:xfrm rot="10800000">
              <a:off x="4193381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Rectangle 121"/>
            <p:cNvSpPr>
              <a:spLocks/>
            </p:cNvSpPr>
            <p:nvPr/>
          </p:nvSpPr>
          <p:spPr bwMode="auto">
            <a:xfrm rot="10800000">
              <a:off x="3121819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122"/>
            <p:cNvSpPr>
              <a:spLocks/>
            </p:cNvSpPr>
            <p:nvPr/>
          </p:nvSpPr>
          <p:spPr bwMode="auto">
            <a:xfrm rot="10800000">
              <a:off x="3729038" y="4801860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Rectangle 123"/>
            <p:cNvSpPr>
              <a:spLocks/>
            </p:cNvSpPr>
            <p:nvPr/>
          </p:nvSpPr>
          <p:spPr bwMode="auto">
            <a:xfrm rot="10800000">
              <a:off x="3424312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124"/>
            <p:cNvSpPr>
              <a:spLocks/>
            </p:cNvSpPr>
            <p:nvPr/>
          </p:nvSpPr>
          <p:spPr bwMode="auto">
            <a:xfrm rot="10800000">
              <a:off x="4041577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125"/>
            <p:cNvSpPr>
              <a:spLocks/>
            </p:cNvSpPr>
            <p:nvPr/>
          </p:nvSpPr>
          <p:spPr bwMode="auto">
            <a:xfrm rot="10800000">
              <a:off x="487203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126"/>
            <p:cNvSpPr>
              <a:spLocks/>
            </p:cNvSpPr>
            <p:nvPr/>
          </p:nvSpPr>
          <p:spPr bwMode="auto">
            <a:xfrm rot="10800000">
              <a:off x="5032772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127"/>
            <p:cNvSpPr>
              <a:spLocks/>
            </p:cNvSpPr>
            <p:nvPr/>
          </p:nvSpPr>
          <p:spPr bwMode="auto">
            <a:xfrm rot="10800000">
              <a:off x="5032772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128"/>
            <p:cNvSpPr>
              <a:spLocks/>
            </p:cNvSpPr>
            <p:nvPr/>
          </p:nvSpPr>
          <p:spPr bwMode="auto">
            <a:xfrm rot="10800000">
              <a:off x="4193381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129"/>
            <p:cNvSpPr>
              <a:spLocks/>
            </p:cNvSpPr>
            <p:nvPr/>
          </p:nvSpPr>
          <p:spPr bwMode="auto">
            <a:xfrm rot="10800000">
              <a:off x="5032772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Rectangle 130"/>
            <p:cNvSpPr>
              <a:spLocks/>
            </p:cNvSpPr>
            <p:nvPr/>
          </p:nvSpPr>
          <p:spPr bwMode="auto">
            <a:xfrm rot="10800000">
              <a:off x="4648795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131"/>
            <p:cNvSpPr>
              <a:spLocks/>
            </p:cNvSpPr>
            <p:nvPr/>
          </p:nvSpPr>
          <p:spPr bwMode="auto">
            <a:xfrm rot="10800000">
              <a:off x="4345186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132"/>
            <p:cNvSpPr>
              <a:spLocks/>
            </p:cNvSpPr>
            <p:nvPr/>
          </p:nvSpPr>
          <p:spPr bwMode="auto">
            <a:xfrm rot="10800000">
              <a:off x="5943600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133"/>
            <p:cNvSpPr>
              <a:spLocks/>
            </p:cNvSpPr>
            <p:nvPr/>
          </p:nvSpPr>
          <p:spPr bwMode="auto">
            <a:xfrm rot="10800000">
              <a:off x="4720233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Rectangle 134"/>
            <p:cNvSpPr>
              <a:spLocks/>
            </p:cNvSpPr>
            <p:nvPr/>
          </p:nvSpPr>
          <p:spPr bwMode="auto">
            <a:xfrm rot="10800000">
              <a:off x="6095405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Rectangle 135"/>
            <p:cNvSpPr>
              <a:spLocks/>
            </p:cNvSpPr>
            <p:nvPr/>
          </p:nvSpPr>
          <p:spPr bwMode="auto">
            <a:xfrm rot="10800000">
              <a:off x="5791796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Rectangle 136"/>
            <p:cNvSpPr>
              <a:spLocks/>
            </p:cNvSpPr>
            <p:nvPr/>
          </p:nvSpPr>
          <p:spPr bwMode="auto">
            <a:xfrm rot="10800000">
              <a:off x="5559624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137"/>
            <p:cNvSpPr>
              <a:spLocks/>
            </p:cNvSpPr>
            <p:nvPr/>
          </p:nvSpPr>
          <p:spPr bwMode="auto">
            <a:xfrm rot="10800000">
              <a:off x="4496991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138"/>
            <p:cNvSpPr>
              <a:spLocks/>
            </p:cNvSpPr>
            <p:nvPr/>
          </p:nvSpPr>
          <p:spPr bwMode="auto">
            <a:xfrm rot="10800000">
              <a:off x="5104210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Rectangle 139"/>
            <p:cNvSpPr>
              <a:spLocks/>
            </p:cNvSpPr>
            <p:nvPr/>
          </p:nvSpPr>
          <p:spPr bwMode="auto">
            <a:xfrm rot="10800000">
              <a:off x="4800600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140"/>
            <p:cNvSpPr>
              <a:spLocks/>
            </p:cNvSpPr>
            <p:nvPr/>
          </p:nvSpPr>
          <p:spPr bwMode="auto">
            <a:xfrm rot="10800000">
              <a:off x="5407819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141"/>
            <p:cNvSpPr>
              <a:spLocks/>
            </p:cNvSpPr>
            <p:nvPr/>
          </p:nvSpPr>
          <p:spPr bwMode="auto">
            <a:xfrm rot="10800000">
              <a:off x="5864349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Rectangle 142"/>
            <p:cNvSpPr>
              <a:spLocks/>
            </p:cNvSpPr>
            <p:nvPr/>
          </p:nvSpPr>
          <p:spPr bwMode="auto">
            <a:xfrm rot="10800000">
              <a:off x="60172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143"/>
            <p:cNvSpPr>
              <a:spLocks/>
            </p:cNvSpPr>
            <p:nvPr/>
          </p:nvSpPr>
          <p:spPr bwMode="auto">
            <a:xfrm rot="10800000">
              <a:off x="60172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144"/>
            <p:cNvSpPr>
              <a:spLocks/>
            </p:cNvSpPr>
            <p:nvPr/>
          </p:nvSpPr>
          <p:spPr bwMode="auto">
            <a:xfrm rot="10800000">
              <a:off x="5943600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Rectangle 145"/>
            <p:cNvSpPr>
              <a:spLocks/>
            </p:cNvSpPr>
            <p:nvPr/>
          </p:nvSpPr>
          <p:spPr bwMode="auto">
            <a:xfrm rot="10800000">
              <a:off x="60172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146"/>
            <p:cNvSpPr>
              <a:spLocks/>
            </p:cNvSpPr>
            <p:nvPr/>
          </p:nvSpPr>
          <p:spPr bwMode="auto">
            <a:xfrm rot="10800000">
              <a:off x="6399014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Rectangle 147"/>
            <p:cNvSpPr>
              <a:spLocks/>
            </p:cNvSpPr>
            <p:nvPr/>
          </p:nvSpPr>
          <p:spPr bwMode="auto">
            <a:xfrm rot="10800000">
              <a:off x="6093173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Rectangle 148"/>
            <p:cNvSpPr>
              <a:spLocks/>
            </p:cNvSpPr>
            <p:nvPr/>
          </p:nvSpPr>
          <p:spPr bwMode="auto">
            <a:xfrm rot="10800000">
              <a:off x="7693819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Rectangle 149"/>
            <p:cNvSpPr>
              <a:spLocks/>
            </p:cNvSpPr>
            <p:nvPr/>
          </p:nvSpPr>
          <p:spPr bwMode="auto">
            <a:xfrm rot="10800000">
              <a:off x="647380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Rectangle 150"/>
            <p:cNvSpPr>
              <a:spLocks/>
            </p:cNvSpPr>
            <p:nvPr/>
          </p:nvSpPr>
          <p:spPr bwMode="auto">
            <a:xfrm rot="10800000">
              <a:off x="7845624" y="4799618"/>
              <a:ext cx="151805" cy="1482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Rectangle 151"/>
            <p:cNvSpPr>
              <a:spLocks/>
            </p:cNvSpPr>
            <p:nvPr/>
          </p:nvSpPr>
          <p:spPr bwMode="auto">
            <a:xfrm rot="10800000">
              <a:off x="7540898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152"/>
            <p:cNvSpPr>
              <a:spLocks/>
            </p:cNvSpPr>
            <p:nvPr/>
          </p:nvSpPr>
          <p:spPr bwMode="auto">
            <a:xfrm rot="10800000">
              <a:off x="7312075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153"/>
            <p:cNvSpPr>
              <a:spLocks/>
            </p:cNvSpPr>
            <p:nvPr/>
          </p:nvSpPr>
          <p:spPr bwMode="auto">
            <a:xfrm rot="10800000">
              <a:off x="6246093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154"/>
            <p:cNvSpPr>
              <a:spLocks/>
            </p:cNvSpPr>
            <p:nvPr/>
          </p:nvSpPr>
          <p:spPr bwMode="auto">
            <a:xfrm rot="10800000">
              <a:off x="6855545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155"/>
            <p:cNvSpPr>
              <a:spLocks/>
            </p:cNvSpPr>
            <p:nvPr/>
          </p:nvSpPr>
          <p:spPr bwMode="auto">
            <a:xfrm rot="10800000">
              <a:off x="6550819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156"/>
            <p:cNvSpPr>
              <a:spLocks/>
            </p:cNvSpPr>
            <p:nvPr/>
          </p:nvSpPr>
          <p:spPr bwMode="auto">
            <a:xfrm rot="10800000">
              <a:off x="71602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157"/>
            <p:cNvSpPr>
              <a:spLocks/>
            </p:cNvSpPr>
            <p:nvPr/>
          </p:nvSpPr>
          <p:spPr bwMode="auto">
            <a:xfrm rot="10800000">
              <a:off x="2898577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158"/>
            <p:cNvSpPr>
              <a:spLocks/>
            </p:cNvSpPr>
            <p:nvPr/>
          </p:nvSpPr>
          <p:spPr bwMode="auto">
            <a:xfrm rot="10800000">
              <a:off x="3050381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159"/>
            <p:cNvSpPr>
              <a:spLocks/>
            </p:cNvSpPr>
            <p:nvPr/>
          </p:nvSpPr>
          <p:spPr bwMode="auto">
            <a:xfrm rot="10800000">
              <a:off x="3050381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Rectangle 160"/>
            <p:cNvSpPr>
              <a:spLocks/>
            </p:cNvSpPr>
            <p:nvPr/>
          </p:nvSpPr>
          <p:spPr bwMode="auto">
            <a:xfrm rot="10800000">
              <a:off x="2746772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161"/>
            <p:cNvSpPr>
              <a:spLocks/>
            </p:cNvSpPr>
            <p:nvPr/>
          </p:nvSpPr>
          <p:spPr bwMode="auto">
            <a:xfrm rot="10800000">
              <a:off x="3050381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162"/>
            <p:cNvSpPr>
              <a:spLocks/>
            </p:cNvSpPr>
            <p:nvPr/>
          </p:nvSpPr>
          <p:spPr bwMode="auto">
            <a:xfrm rot="10800000">
              <a:off x="2666405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Rectangle 163"/>
            <p:cNvSpPr>
              <a:spLocks/>
            </p:cNvSpPr>
            <p:nvPr/>
          </p:nvSpPr>
          <p:spPr bwMode="auto">
            <a:xfrm rot="10800000">
              <a:off x="3121819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Rectangle 164"/>
            <p:cNvSpPr>
              <a:spLocks/>
            </p:cNvSpPr>
            <p:nvPr/>
          </p:nvSpPr>
          <p:spPr bwMode="auto">
            <a:xfrm rot="10800000">
              <a:off x="3504679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165"/>
            <p:cNvSpPr>
              <a:spLocks/>
            </p:cNvSpPr>
            <p:nvPr/>
          </p:nvSpPr>
          <p:spPr bwMode="auto">
            <a:xfrm rot="10800000">
              <a:off x="4345186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166"/>
            <p:cNvSpPr>
              <a:spLocks/>
            </p:cNvSpPr>
            <p:nvPr/>
          </p:nvSpPr>
          <p:spPr bwMode="auto">
            <a:xfrm rot="10800000">
              <a:off x="3273623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167"/>
            <p:cNvSpPr>
              <a:spLocks/>
            </p:cNvSpPr>
            <p:nvPr/>
          </p:nvSpPr>
          <p:spPr bwMode="auto">
            <a:xfrm rot="10800000">
              <a:off x="3889772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Rectangle 168"/>
            <p:cNvSpPr>
              <a:spLocks/>
            </p:cNvSpPr>
            <p:nvPr/>
          </p:nvSpPr>
          <p:spPr bwMode="auto">
            <a:xfrm rot="10800000">
              <a:off x="3576117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Rectangle 169"/>
            <p:cNvSpPr>
              <a:spLocks/>
            </p:cNvSpPr>
            <p:nvPr/>
          </p:nvSpPr>
          <p:spPr bwMode="auto">
            <a:xfrm rot="10800000">
              <a:off x="4193381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Rectangle 170"/>
            <p:cNvSpPr>
              <a:spLocks/>
            </p:cNvSpPr>
            <p:nvPr/>
          </p:nvSpPr>
          <p:spPr bwMode="auto">
            <a:xfrm rot="10800000">
              <a:off x="4800600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Rectangle 171"/>
            <p:cNvSpPr>
              <a:spLocks/>
            </p:cNvSpPr>
            <p:nvPr/>
          </p:nvSpPr>
          <p:spPr bwMode="auto">
            <a:xfrm rot="10800000">
              <a:off x="4952405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Rectangle 172"/>
            <p:cNvSpPr>
              <a:spLocks/>
            </p:cNvSpPr>
            <p:nvPr/>
          </p:nvSpPr>
          <p:spPr bwMode="auto">
            <a:xfrm rot="10800000">
              <a:off x="4952405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Rectangle 173"/>
            <p:cNvSpPr>
              <a:spLocks/>
            </p:cNvSpPr>
            <p:nvPr/>
          </p:nvSpPr>
          <p:spPr bwMode="auto">
            <a:xfrm rot="10800000">
              <a:off x="4113014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Rectangle 174"/>
            <p:cNvSpPr>
              <a:spLocks/>
            </p:cNvSpPr>
            <p:nvPr/>
          </p:nvSpPr>
          <p:spPr bwMode="auto">
            <a:xfrm rot="10800000">
              <a:off x="4952405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Rectangle 175"/>
            <p:cNvSpPr>
              <a:spLocks/>
            </p:cNvSpPr>
            <p:nvPr/>
          </p:nvSpPr>
          <p:spPr bwMode="auto">
            <a:xfrm rot="10800000">
              <a:off x="4568428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176"/>
            <p:cNvSpPr>
              <a:spLocks/>
            </p:cNvSpPr>
            <p:nvPr/>
          </p:nvSpPr>
          <p:spPr bwMode="auto">
            <a:xfrm rot="10800000">
              <a:off x="5032772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Rectangle 177"/>
            <p:cNvSpPr>
              <a:spLocks/>
            </p:cNvSpPr>
            <p:nvPr/>
          </p:nvSpPr>
          <p:spPr bwMode="auto">
            <a:xfrm rot="10800000">
              <a:off x="5863233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Rectangle 178"/>
            <p:cNvSpPr>
              <a:spLocks/>
            </p:cNvSpPr>
            <p:nvPr/>
          </p:nvSpPr>
          <p:spPr bwMode="auto">
            <a:xfrm rot="10800000">
              <a:off x="4648795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179"/>
            <p:cNvSpPr>
              <a:spLocks/>
            </p:cNvSpPr>
            <p:nvPr/>
          </p:nvSpPr>
          <p:spPr bwMode="auto">
            <a:xfrm rot="10800000">
              <a:off x="601503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" name="Rectangle 180"/>
            <p:cNvSpPr>
              <a:spLocks/>
            </p:cNvSpPr>
            <p:nvPr/>
          </p:nvSpPr>
          <p:spPr bwMode="auto">
            <a:xfrm rot="10800000">
              <a:off x="571142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Rectangle 181"/>
            <p:cNvSpPr>
              <a:spLocks/>
            </p:cNvSpPr>
            <p:nvPr/>
          </p:nvSpPr>
          <p:spPr bwMode="auto">
            <a:xfrm rot="10800000">
              <a:off x="5488186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Rectangle 182"/>
            <p:cNvSpPr>
              <a:spLocks/>
            </p:cNvSpPr>
            <p:nvPr/>
          </p:nvSpPr>
          <p:spPr bwMode="auto">
            <a:xfrm rot="10800000">
              <a:off x="4416624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Rectangle 183"/>
            <p:cNvSpPr>
              <a:spLocks/>
            </p:cNvSpPr>
            <p:nvPr/>
          </p:nvSpPr>
          <p:spPr bwMode="auto">
            <a:xfrm rot="10800000">
              <a:off x="5032772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Rectangle 184"/>
            <p:cNvSpPr>
              <a:spLocks/>
            </p:cNvSpPr>
            <p:nvPr/>
          </p:nvSpPr>
          <p:spPr bwMode="auto">
            <a:xfrm rot="10800000">
              <a:off x="4720233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Rectangle 185"/>
            <p:cNvSpPr>
              <a:spLocks/>
            </p:cNvSpPr>
            <p:nvPr/>
          </p:nvSpPr>
          <p:spPr bwMode="auto">
            <a:xfrm rot="10800000">
              <a:off x="5336381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8" name="Rectangle 186"/>
            <p:cNvSpPr>
              <a:spLocks/>
            </p:cNvSpPr>
            <p:nvPr/>
          </p:nvSpPr>
          <p:spPr bwMode="auto">
            <a:xfrm rot="10800000">
              <a:off x="5788447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Rectangle 187"/>
            <p:cNvSpPr>
              <a:spLocks/>
            </p:cNvSpPr>
            <p:nvPr/>
          </p:nvSpPr>
          <p:spPr bwMode="auto">
            <a:xfrm rot="10800000">
              <a:off x="594136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Rectangle 188"/>
            <p:cNvSpPr>
              <a:spLocks/>
            </p:cNvSpPr>
            <p:nvPr/>
          </p:nvSpPr>
          <p:spPr bwMode="auto">
            <a:xfrm rot="10800000">
              <a:off x="594136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1" name="Rectangle 189"/>
            <p:cNvSpPr>
              <a:spLocks/>
            </p:cNvSpPr>
            <p:nvPr/>
          </p:nvSpPr>
          <p:spPr bwMode="auto">
            <a:xfrm rot="10800000">
              <a:off x="5863233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Rectangle 190"/>
            <p:cNvSpPr>
              <a:spLocks/>
            </p:cNvSpPr>
            <p:nvPr/>
          </p:nvSpPr>
          <p:spPr bwMode="auto">
            <a:xfrm rot="10800000">
              <a:off x="594136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Rectangle 191"/>
            <p:cNvSpPr>
              <a:spLocks/>
            </p:cNvSpPr>
            <p:nvPr/>
          </p:nvSpPr>
          <p:spPr bwMode="auto">
            <a:xfrm rot="10800000">
              <a:off x="6327577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Rectangle 192"/>
            <p:cNvSpPr>
              <a:spLocks/>
            </p:cNvSpPr>
            <p:nvPr/>
          </p:nvSpPr>
          <p:spPr bwMode="auto">
            <a:xfrm rot="10800000">
              <a:off x="601727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Rectangle 193"/>
            <p:cNvSpPr>
              <a:spLocks/>
            </p:cNvSpPr>
            <p:nvPr/>
          </p:nvSpPr>
          <p:spPr bwMode="auto">
            <a:xfrm rot="10800000">
              <a:off x="7616801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Rectangle 194"/>
            <p:cNvSpPr>
              <a:spLocks/>
            </p:cNvSpPr>
            <p:nvPr/>
          </p:nvSpPr>
          <p:spPr bwMode="auto">
            <a:xfrm rot="10800000">
              <a:off x="6397898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Rectangle 195"/>
            <p:cNvSpPr>
              <a:spLocks/>
            </p:cNvSpPr>
            <p:nvPr/>
          </p:nvSpPr>
          <p:spPr bwMode="auto">
            <a:xfrm rot="10800000">
              <a:off x="7769721" y="4799618"/>
              <a:ext cx="151805" cy="1482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Rectangle 196"/>
            <p:cNvSpPr>
              <a:spLocks/>
            </p:cNvSpPr>
            <p:nvPr/>
          </p:nvSpPr>
          <p:spPr bwMode="auto">
            <a:xfrm rot="10800000">
              <a:off x="7464996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Rectangle 197"/>
            <p:cNvSpPr>
              <a:spLocks/>
            </p:cNvSpPr>
            <p:nvPr/>
          </p:nvSpPr>
          <p:spPr bwMode="auto">
            <a:xfrm rot="10800000">
              <a:off x="7236173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Rectangle 198"/>
            <p:cNvSpPr>
              <a:spLocks/>
            </p:cNvSpPr>
            <p:nvPr/>
          </p:nvSpPr>
          <p:spPr bwMode="auto">
            <a:xfrm rot="10800000">
              <a:off x="6169075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Rectangle 199"/>
            <p:cNvSpPr>
              <a:spLocks/>
            </p:cNvSpPr>
            <p:nvPr/>
          </p:nvSpPr>
          <p:spPr bwMode="auto">
            <a:xfrm rot="10800000">
              <a:off x="6778526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Rectangle 200"/>
            <p:cNvSpPr>
              <a:spLocks/>
            </p:cNvSpPr>
            <p:nvPr/>
          </p:nvSpPr>
          <p:spPr bwMode="auto">
            <a:xfrm rot="10800000">
              <a:off x="8763149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Rectangle 201"/>
            <p:cNvSpPr>
              <a:spLocks/>
            </p:cNvSpPr>
            <p:nvPr/>
          </p:nvSpPr>
          <p:spPr bwMode="auto">
            <a:xfrm rot="10800000">
              <a:off x="7084368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Rectangle 202"/>
            <p:cNvSpPr>
              <a:spLocks/>
            </p:cNvSpPr>
            <p:nvPr/>
          </p:nvSpPr>
          <p:spPr bwMode="auto">
            <a:xfrm rot="10800000">
              <a:off x="2818209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" name="Rectangle 203"/>
            <p:cNvSpPr>
              <a:spLocks/>
            </p:cNvSpPr>
            <p:nvPr/>
          </p:nvSpPr>
          <p:spPr bwMode="auto">
            <a:xfrm rot="10800000">
              <a:off x="2970014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Rectangle 204"/>
            <p:cNvSpPr>
              <a:spLocks/>
            </p:cNvSpPr>
            <p:nvPr/>
          </p:nvSpPr>
          <p:spPr bwMode="auto">
            <a:xfrm rot="10800000">
              <a:off x="2970014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7" name="Rectangle 205"/>
            <p:cNvSpPr>
              <a:spLocks/>
            </p:cNvSpPr>
            <p:nvPr/>
          </p:nvSpPr>
          <p:spPr bwMode="auto">
            <a:xfrm rot="10800000">
              <a:off x="2666405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8" name="Rectangle 206"/>
            <p:cNvSpPr>
              <a:spLocks/>
            </p:cNvSpPr>
            <p:nvPr/>
          </p:nvSpPr>
          <p:spPr bwMode="auto">
            <a:xfrm rot="10800000">
              <a:off x="2970014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" name="Rectangle 207"/>
            <p:cNvSpPr>
              <a:spLocks/>
            </p:cNvSpPr>
            <p:nvPr/>
          </p:nvSpPr>
          <p:spPr bwMode="auto">
            <a:xfrm rot="10800000">
              <a:off x="2586038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Rectangle 208"/>
            <p:cNvSpPr>
              <a:spLocks/>
            </p:cNvSpPr>
            <p:nvPr/>
          </p:nvSpPr>
          <p:spPr bwMode="auto">
            <a:xfrm rot="10800000">
              <a:off x="3050381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1" name="Rectangle 209"/>
            <p:cNvSpPr>
              <a:spLocks/>
            </p:cNvSpPr>
            <p:nvPr/>
          </p:nvSpPr>
          <p:spPr bwMode="auto">
            <a:xfrm rot="10800000">
              <a:off x="3424312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Rectangle 210"/>
            <p:cNvSpPr>
              <a:spLocks/>
            </p:cNvSpPr>
            <p:nvPr/>
          </p:nvSpPr>
          <p:spPr bwMode="auto">
            <a:xfrm rot="10800000">
              <a:off x="4264819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Rectangle 211"/>
            <p:cNvSpPr>
              <a:spLocks/>
            </p:cNvSpPr>
            <p:nvPr/>
          </p:nvSpPr>
          <p:spPr bwMode="auto">
            <a:xfrm rot="10800000">
              <a:off x="3202186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Rectangle 212"/>
            <p:cNvSpPr>
              <a:spLocks/>
            </p:cNvSpPr>
            <p:nvPr/>
          </p:nvSpPr>
          <p:spPr bwMode="auto">
            <a:xfrm rot="10800000">
              <a:off x="3809405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5" name="Rectangle 213"/>
            <p:cNvSpPr>
              <a:spLocks/>
            </p:cNvSpPr>
            <p:nvPr/>
          </p:nvSpPr>
          <p:spPr bwMode="auto">
            <a:xfrm rot="10800000">
              <a:off x="3504679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6" name="Rectangle 214"/>
            <p:cNvSpPr>
              <a:spLocks/>
            </p:cNvSpPr>
            <p:nvPr/>
          </p:nvSpPr>
          <p:spPr bwMode="auto">
            <a:xfrm rot="10800000">
              <a:off x="4113014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" name="Rectangle 218"/>
            <p:cNvSpPr>
              <a:spLocks/>
            </p:cNvSpPr>
            <p:nvPr/>
          </p:nvSpPr>
          <p:spPr bwMode="auto">
            <a:xfrm rot="10800000">
              <a:off x="541116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8" name="Rectangle 220"/>
            <p:cNvSpPr>
              <a:spLocks/>
            </p:cNvSpPr>
            <p:nvPr/>
          </p:nvSpPr>
          <p:spPr bwMode="auto">
            <a:xfrm rot="10800000">
              <a:off x="5867698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Rectangle 221"/>
            <p:cNvSpPr>
              <a:spLocks/>
            </p:cNvSpPr>
            <p:nvPr/>
          </p:nvSpPr>
          <p:spPr bwMode="auto">
            <a:xfrm rot="10800000">
              <a:off x="6325344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Rectangle 222"/>
            <p:cNvSpPr>
              <a:spLocks/>
            </p:cNvSpPr>
            <p:nvPr/>
          </p:nvSpPr>
          <p:spPr bwMode="auto">
            <a:xfrm rot="10800000">
              <a:off x="7163619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Rectangle 223"/>
            <p:cNvSpPr>
              <a:spLocks/>
            </p:cNvSpPr>
            <p:nvPr/>
          </p:nvSpPr>
          <p:spPr bwMode="auto">
            <a:xfrm rot="10800000">
              <a:off x="594360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Rectangle 224"/>
            <p:cNvSpPr>
              <a:spLocks/>
            </p:cNvSpPr>
            <p:nvPr/>
          </p:nvSpPr>
          <p:spPr bwMode="auto">
            <a:xfrm rot="10800000">
              <a:off x="7315424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Rectangle 225"/>
            <p:cNvSpPr>
              <a:spLocks/>
            </p:cNvSpPr>
            <p:nvPr/>
          </p:nvSpPr>
          <p:spPr bwMode="auto">
            <a:xfrm rot="10800000">
              <a:off x="7010698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Rectangle 226"/>
            <p:cNvSpPr>
              <a:spLocks/>
            </p:cNvSpPr>
            <p:nvPr/>
          </p:nvSpPr>
          <p:spPr bwMode="auto">
            <a:xfrm rot="10800000">
              <a:off x="6781875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Rectangle 231"/>
            <p:cNvSpPr>
              <a:spLocks/>
            </p:cNvSpPr>
            <p:nvPr/>
          </p:nvSpPr>
          <p:spPr bwMode="auto">
            <a:xfrm rot="10800000">
              <a:off x="7848972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Rectangle 232"/>
            <p:cNvSpPr>
              <a:spLocks/>
            </p:cNvSpPr>
            <p:nvPr/>
          </p:nvSpPr>
          <p:spPr bwMode="auto">
            <a:xfrm rot="10800000">
              <a:off x="723728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Rectangle 233"/>
            <p:cNvSpPr>
              <a:spLocks/>
            </p:cNvSpPr>
            <p:nvPr/>
          </p:nvSpPr>
          <p:spPr bwMode="auto">
            <a:xfrm rot="10800000">
              <a:off x="723728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Rectangle 235"/>
            <p:cNvSpPr>
              <a:spLocks/>
            </p:cNvSpPr>
            <p:nvPr/>
          </p:nvSpPr>
          <p:spPr bwMode="auto">
            <a:xfrm rot="10800000">
              <a:off x="723728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Rectangle 236"/>
            <p:cNvSpPr>
              <a:spLocks/>
            </p:cNvSpPr>
            <p:nvPr/>
          </p:nvSpPr>
          <p:spPr bwMode="auto">
            <a:xfrm rot="10800000">
              <a:off x="7620149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Rectangle 237"/>
            <p:cNvSpPr>
              <a:spLocks/>
            </p:cNvSpPr>
            <p:nvPr/>
          </p:nvSpPr>
          <p:spPr bwMode="auto">
            <a:xfrm rot="10800000">
              <a:off x="7317656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Rectangle 238"/>
            <p:cNvSpPr>
              <a:spLocks/>
            </p:cNvSpPr>
            <p:nvPr/>
          </p:nvSpPr>
          <p:spPr bwMode="auto">
            <a:xfrm rot="10800000">
              <a:off x="8916070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Rectangle 239"/>
            <p:cNvSpPr>
              <a:spLocks/>
            </p:cNvSpPr>
            <p:nvPr/>
          </p:nvSpPr>
          <p:spPr bwMode="auto">
            <a:xfrm rot="10800000">
              <a:off x="7692703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Rectangle 240"/>
            <p:cNvSpPr>
              <a:spLocks/>
            </p:cNvSpPr>
            <p:nvPr/>
          </p:nvSpPr>
          <p:spPr bwMode="auto">
            <a:xfrm rot="10800000">
              <a:off x="9183470" y="4646337"/>
              <a:ext cx="151805" cy="1482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Rectangle 242"/>
            <p:cNvSpPr>
              <a:spLocks/>
            </p:cNvSpPr>
            <p:nvPr/>
          </p:nvSpPr>
          <p:spPr bwMode="auto">
            <a:xfrm rot="10800000">
              <a:off x="8532094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Rectangle 243"/>
            <p:cNvSpPr>
              <a:spLocks/>
            </p:cNvSpPr>
            <p:nvPr/>
          </p:nvSpPr>
          <p:spPr bwMode="auto">
            <a:xfrm rot="10800000">
              <a:off x="7469461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Rectangle 244"/>
            <p:cNvSpPr>
              <a:spLocks/>
            </p:cNvSpPr>
            <p:nvPr/>
          </p:nvSpPr>
          <p:spPr bwMode="auto">
            <a:xfrm rot="10800000">
              <a:off x="8076680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Rectangle 245"/>
            <p:cNvSpPr>
              <a:spLocks/>
            </p:cNvSpPr>
            <p:nvPr/>
          </p:nvSpPr>
          <p:spPr bwMode="auto">
            <a:xfrm rot="10800000">
              <a:off x="7773070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Rectangle 246"/>
            <p:cNvSpPr>
              <a:spLocks/>
            </p:cNvSpPr>
            <p:nvPr/>
          </p:nvSpPr>
          <p:spPr bwMode="auto">
            <a:xfrm rot="10800000">
              <a:off x="838028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Rectangle 247"/>
            <p:cNvSpPr>
              <a:spLocks/>
            </p:cNvSpPr>
            <p:nvPr/>
          </p:nvSpPr>
          <p:spPr bwMode="auto">
            <a:xfrm rot="10800000">
              <a:off x="4115247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Rectangle 248"/>
            <p:cNvSpPr>
              <a:spLocks/>
            </p:cNvSpPr>
            <p:nvPr/>
          </p:nvSpPr>
          <p:spPr bwMode="auto">
            <a:xfrm rot="10800000">
              <a:off x="426816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Rectangle 249"/>
            <p:cNvSpPr>
              <a:spLocks/>
            </p:cNvSpPr>
            <p:nvPr/>
          </p:nvSpPr>
          <p:spPr bwMode="auto">
            <a:xfrm rot="10800000">
              <a:off x="426816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Rectangle 250"/>
            <p:cNvSpPr>
              <a:spLocks/>
            </p:cNvSpPr>
            <p:nvPr/>
          </p:nvSpPr>
          <p:spPr bwMode="auto">
            <a:xfrm rot="10800000">
              <a:off x="3962326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Rectangle 251"/>
            <p:cNvSpPr>
              <a:spLocks/>
            </p:cNvSpPr>
            <p:nvPr/>
          </p:nvSpPr>
          <p:spPr bwMode="auto">
            <a:xfrm rot="10800000">
              <a:off x="426816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Rectangle 252"/>
            <p:cNvSpPr>
              <a:spLocks/>
            </p:cNvSpPr>
            <p:nvPr/>
          </p:nvSpPr>
          <p:spPr bwMode="auto">
            <a:xfrm rot="10800000">
              <a:off x="3886423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Rectangle 253"/>
            <p:cNvSpPr>
              <a:spLocks/>
            </p:cNvSpPr>
            <p:nvPr/>
          </p:nvSpPr>
          <p:spPr bwMode="auto">
            <a:xfrm rot="10800000">
              <a:off x="4344070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Rectangle 254"/>
            <p:cNvSpPr>
              <a:spLocks/>
            </p:cNvSpPr>
            <p:nvPr/>
          </p:nvSpPr>
          <p:spPr bwMode="auto">
            <a:xfrm rot="10800000">
              <a:off x="4724698" y="4649322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7" name="Rectangle 255"/>
            <p:cNvSpPr>
              <a:spLocks/>
            </p:cNvSpPr>
            <p:nvPr/>
          </p:nvSpPr>
          <p:spPr bwMode="auto">
            <a:xfrm rot="10800000">
              <a:off x="5562972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8" name="Rectangle 256"/>
            <p:cNvSpPr>
              <a:spLocks/>
            </p:cNvSpPr>
            <p:nvPr/>
          </p:nvSpPr>
          <p:spPr bwMode="auto">
            <a:xfrm rot="10800000">
              <a:off x="4495875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Rectangle 257"/>
            <p:cNvSpPr>
              <a:spLocks/>
            </p:cNvSpPr>
            <p:nvPr/>
          </p:nvSpPr>
          <p:spPr bwMode="auto">
            <a:xfrm rot="10800000">
              <a:off x="5105326" y="4801860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Rectangle 258"/>
            <p:cNvSpPr>
              <a:spLocks/>
            </p:cNvSpPr>
            <p:nvPr/>
          </p:nvSpPr>
          <p:spPr bwMode="auto">
            <a:xfrm rot="10800000">
              <a:off x="4800600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1" name="Rectangle 259"/>
            <p:cNvSpPr>
              <a:spLocks/>
            </p:cNvSpPr>
            <p:nvPr/>
          </p:nvSpPr>
          <p:spPr bwMode="auto">
            <a:xfrm rot="10800000">
              <a:off x="5411168" y="4800738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Rectangle 260"/>
            <p:cNvSpPr>
              <a:spLocks/>
            </p:cNvSpPr>
            <p:nvPr/>
          </p:nvSpPr>
          <p:spPr bwMode="auto">
            <a:xfrm rot="10800000">
              <a:off x="6248326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Rectangle 261"/>
            <p:cNvSpPr>
              <a:spLocks/>
            </p:cNvSpPr>
            <p:nvPr/>
          </p:nvSpPr>
          <p:spPr bwMode="auto">
            <a:xfrm rot="10800000">
              <a:off x="6401247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Rectangle 262"/>
            <p:cNvSpPr>
              <a:spLocks/>
            </p:cNvSpPr>
            <p:nvPr/>
          </p:nvSpPr>
          <p:spPr bwMode="auto">
            <a:xfrm rot="10800000">
              <a:off x="6401247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Rectangle 263"/>
            <p:cNvSpPr>
              <a:spLocks/>
            </p:cNvSpPr>
            <p:nvPr/>
          </p:nvSpPr>
          <p:spPr bwMode="auto">
            <a:xfrm rot="10800000">
              <a:off x="5562972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Rectangle 264"/>
            <p:cNvSpPr>
              <a:spLocks/>
            </p:cNvSpPr>
            <p:nvPr/>
          </p:nvSpPr>
          <p:spPr bwMode="auto">
            <a:xfrm rot="10800000">
              <a:off x="6401247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Rectangle 265"/>
            <p:cNvSpPr>
              <a:spLocks/>
            </p:cNvSpPr>
            <p:nvPr/>
          </p:nvSpPr>
          <p:spPr bwMode="auto">
            <a:xfrm rot="10800000">
              <a:off x="6020619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Rectangle 266"/>
            <p:cNvSpPr>
              <a:spLocks/>
            </p:cNvSpPr>
            <p:nvPr/>
          </p:nvSpPr>
          <p:spPr bwMode="auto">
            <a:xfrm rot="10800000">
              <a:off x="5715893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Rectangle 267"/>
            <p:cNvSpPr>
              <a:spLocks/>
            </p:cNvSpPr>
            <p:nvPr/>
          </p:nvSpPr>
          <p:spPr bwMode="auto">
            <a:xfrm rot="10800000">
              <a:off x="7315424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Rectangle 268"/>
            <p:cNvSpPr>
              <a:spLocks/>
            </p:cNvSpPr>
            <p:nvPr/>
          </p:nvSpPr>
          <p:spPr bwMode="auto">
            <a:xfrm rot="10800000">
              <a:off x="6096521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Rectangle 269"/>
            <p:cNvSpPr>
              <a:spLocks/>
            </p:cNvSpPr>
            <p:nvPr/>
          </p:nvSpPr>
          <p:spPr bwMode="auto">
            <a:xfrm rot="10800000">
              <a:off x="7468345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Rectangle 270"/>
            <p:cNvSpPr>
              <a:spLocks/>
            </p:cNvSpPr>
            <p:nvPr/>
          </p:nvSpPr>
          <p:spPr bwMode="auto">
            <a:xfrm rot="10800000">
              <a:off x="7163619" y="4722226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Rectangle 271"/>
            <p:cNvSpPr>
              <a:spLocks/>
            </p:cNvSpPr>
            <p:nvPr/>
          </p:nvSpPr>
          <p:spPr bwMode="auto">
            <a:xfrm rot="10800000">
              <a:off x="6934796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Rectangle 272"/>
            <p:cNvSpPr>
              <a:spLocks/>
            </p:cNvSpPr>
            <p:nvPr/>
          </p:nvSpPr>
          <p:spPr bwMode="auto">
            <a:xfrm rot="10800000">
              <a:off x="5867698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Rectangle 273"/>
            <p:cNvSpPr>
              <a:spLocks/>
            </p:cNvSpPr>
            <p:nvPr/>
          </p:nvSpPr>
          <p:spPr bwMode="auto">
            <a:xfrm rot="10800000">
              <a:off x="6477149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Rectangle 274"/>
            <p:cNvSpPr>
              <a:spLocks/>
            </p:cNvSpPr>
            <p:nvPr/>
          </p:nvSpPr>
          <p:spPr bwMode="auto">
            <a:xfrm rot="10800000">
              <a:off x="6172424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Rectangle 275"/>
            <p:cNvSpPr>
              <a:spLocks/>
            </p:cNvSpPr>
            <p:nvPr/>
          </p:nvSpPr>
          <p:spPr bwMode="auto">
            <a:xfrm rot="10800000">
              <a:off x="6781875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Rectangle 276"/>
            <p:cNvSpPr>
              <a:spLocks/>
            </p:cNvSpPr>
            <p:nvPr/>
          </p:nvSpPr>
          <p:spPr bwMode="auto">
            <a:xfrm rot="10800000">
              <a:off x="7237289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Rectangle 277"/>
            <p:cNvSpPr>
              <a:spLocks/>
            </p:cNvSpPr>
            <p:nvPr/>
          </p:nvSpPr>
          <p:spPr bwMode="auto">
            <a:xfrm rot="10800000">
              <a:off x="7389094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Rectangle 278"/>
            <p:cNvSpPr>
              <a:spLocks/>
            </p:cNvSpPr>
            <p:nvPr/>
          </p:nvSpPr>
          <p:spPr bwMode="auto">
            <a:xfrm rot="10800000">
              <a:off x="7389094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Rectangle 279"/>
            <p:cNvSpPr>
              <a:spLocks/>
            </p:cNvSpPr>
            <p:nvPr/>
          </p:nvSpPr>
          <p:spPr bwMode="auto">
            <a:xfrm rot="10800000">
              <a:off x="7315424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Rectangle 280"/>
            <p:cNvSpPr>
              <a:spLocks/>
            </p:cNvSpPr>
            <p:nvPr/>
          </p:nvSpPr>
          <p:spPr bwMode="auto">
            <a:xfrm rot="10800000">
              <a:off x="7389094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Rectangle 281"/>
            <p:cNvSpPr>
              <a:spLocks/>
            </p:cNvSpPr>
            <p:nvPr/>
          </p:nvSpPr>
          <p:spPr bwMode="auto">
            <a:xfrm rot="10800000">
              <a:off x="7773070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Rectangle 282"/>
            <p:cNvSpPr>
              <a:spLocks/>
            </p:cNvSpPr>
            <p:nvPr/>
          </p:nvSpPr>
          <p:spPr bwMode="auto">
            <a:xfrm rot="10800000">
              <a:off x="7469461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Rectangle 283"/>
            <p:cNvSpPr>
              <a:spLocks/>
            </p:cNvSpPr>
            <p:nvPr/>
          </p:nvSpPr>
          <p:spPr bwMode="auto">
            <a:xfrm rot="10800000">
              <a:off x="9067875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Rectangle 284"/>
            <p:cNvSpPr>
              <a:spLocks/>
            </p:cNvSpPr>
            <p:nvPr/>
          </p:nvSpPr>
          <p:spPr bwMode="auto">
            <a:xfrm rot="10800000">
              <a:off x="7844508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Rectangle 285"/>
            <p:cNvSpPr>
              <a:spLocks/>
            </p:cNvSpPr>
            <p:nvPr/>
          </p:nvSpPr>
          <p:spPr bwMode="auto">
            <a:xfrm rot="10800000">
              <a:off x="9220796" y="4799618"/>
              <a:ext cx="151805" cy="1482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8" name="Rectangle 286"/>
            <p:cNvSpPr>
              <a:spLocks/>
            </p:cNvSpPr>
            <p:nvPr/>
          </p:nvSpPr>
          <p:spPr bwMode="auto">
            <a:xfrm rot="10800000">
              <a:off x="8916070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9" name="Rectangle 287"/>
            <p:cNvSpPr>
              <a:spLocks/>
            </p:cNvSpPr>
            <p:nvPr/>
          </p:nvSpPr>
          <p:spPr bwMode="auto">
            <a:xfrm rot="10800000">
              <a:off x="8683898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0" name="Rectangle 288"/>
            <p:cNvSpPr>
              <a:spLocks/>
            </p:cNvSpPr>
            <p:nvPr/>
          </p:nvSpPr>
          <p:spPr bwMode="auto">
            <a:xfrm rot="10800000">
              <a:off x="7621265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1" name="Rectangle 289"/>
            <p:cNvSpPr>
              <a:spLocks/>
            </p:cNvSpPr>
            <p:nvPr/>
          </p:nvSpPr>
          <p:spPr bwMode="auto">
            <a:xfrm rot="10800000">
              <a:off x="8228484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2" name="Rectangle 290"/>
            <p:cNvSpPr>
              <a:spLocks/>
            </p:cNvSpPr>
            <p:nvPr/>
          </p:nvSpPr>
          <p:spPr bwMode="auto">
            <a:xfrm rot="10800000">
              <a:off x="7924875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3" name="Rectangle 291"/>
            <p:cNvSpPr>
              <a:spLocks/>
            </p:cNvSpPr>
            <p:nvPr/>
          </p:nvSpPr>
          <p:spPr bwMode="auto">
            <a:xfrm rot="10800000">
              <a:off x="8532094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" name="Rectangle 292"/>
            <p:cNvSpPr>
              <a:spLocks/>
            </p:cNvSpPr>
            <p:nvPr/>
          </p:nvSpPr>
          <p:spPr bwMode="auto">
            <a:xfrm rot="10800000">
              <a:off x="4268168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" name="Rectangle 293"/>
            <p:cNvSpPr>
              <a:spLocks/>
            </p:cNvSpPr>
            <p:nvPr/>
          </p:nvSpPr>
          <p:spPr bwMode="auto">
            <a:xfrm rot="10800000">
              <a:off x="4419972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" name="Rectangle 294"/>
            <p:cNvSpPr>
              <a:spLocks/>
            </p:cNvSpPr>
            <p:nvPr/>
          </p:nvSpPr>
          <p:spPr bwMode="auto">
            <a:xfrm rot="10800000">
              <a:off x="4419972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Rectangle 295"/>
            <p:cNvSpPr>
              <a:spLocks/>
            </p:cNvSpPr>
            <p:nvPr/>
          </p:nvSpPr>
          <p:spPr bwMode="auto">
            <a:xfrm rot="10800000">
              <a:off x="4115247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Rectangle 296"/>
            <p:cNvSpPr>
              <a:spLocks/>
            </p:cNvSpPr>
            <p:nvPr/>
          </p:nvSpPr>
          <p:spPr bwMode="auto">
            <a:xfrm rot="10800000">
              <a:off x="4419972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Rectangle 297"/>
            <p:cNvSpPr>
              <a:spLocks/>
            </p:cNvSpPr>
            <p:nvPr/>
          </p:nvSpPr>
          <p:spPr bwMode="auto">
            <a:xfrm rot="10800000">
              <a:off x="4039344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Rectangle 298"/>
            <p:cNvSpPr>
              <a:spLocks/>
            </p:cNvSpPr>
            <p:nvPr/>
          </p:nvSpPr>
          <p:spPr bwMode="auto">
            <a:xfrm rot="10800000">
              <a:off x="4495875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1" name="Rectangle 299"/>
            <p:cNvSpPr>
              <a:spLocks/>
            </p:cNvSpPr>
            <p:nvPr/>
          </p:nvSpPr>
          <p:spPr bwMode="auto">
            <a:xfrm rot="10800000">
              <a:off x="4877619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Rectangle 300"/>
            <p:cNvSpPr>
              <a:spLocks/>
            </p:cNvSpPr>
            <p:nvPr/>
          </p:nvSpPr>
          <p:spPr bwMode="auto">
            <a:xfrm rot="10800000">
              <a:off x="5715893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3" name="Rectangle 301"/>
            <p:cNvSpPr>
              <a:spLocks/>
            </p:cNvSpPr>
            <p:nvPr/>
          </p:nvSpPr>
          <p:spPr bwMode="auto">
            <a:xfrm rot="10800000">
              <a:off x="4648795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" name="Rectangle 302"/>
            <p:cNvSpPr>
              <a:spLocks/>
            </p:cNvSpPr>
            <p:nvPr/>
          </p:nvSpPr>
          <p:spPr bwMode="auto">
            <a:xfrm rot="10800000">
              <a:off x="5258247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Rectangle 303"/>
            <p:cNvSpPr>
              <a:spLocks/>
            </p:cNvSpPr>
            <p:nvPr/>
          </p:nvSpPr>
          <p:spPr bwMode="auto">
            <a:xfrm rot="10800000">
              <a:off x="4953521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Rectangle 304"/>
            <p:cNvSpPr>
              <a:spLocks/>
            </p:cNvSpPr>
            <p:nvPr/>
          </p:nvSpPr>
          <p:spPr bwMode="auto">
            <a:xfrm rot="10800000">
              <a:off x="5562972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Rectangle 305"/>
            <p:cNvSpPr>
              <a:spLocks/>
            </p:cNvSpPr>
            <p:nvPr/>
          </p:nvSpPr>
          <p:spPr bwMode="auto">
            <a:xfrm rot="10800000">
              <a:off x="6172424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Rectangle 306"/>
            <p:cNvSpPr>
              <a:spLocks/>
            </p:cNvSpPr>
            <p:nvPr/>
          </p:nvSpPr>
          <p:spPr bwMode="auto">
            <a:xfrm rot="10800000">
              <a:off x="6325344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9" name="Rectangle 307"/>
            <p:cNvSpPr>
              <a:spLocks/>
            </p:cNvSpPr>
            <p:nvPr/>
          </p:nvSpPr>
          <p:spPr bwMode="auto">
            <a:xfrm rot="10800000">
              <a:off x="5256014" y="4649322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Rectangle 308"/>
            <p:cNvSpPr>
              <a:spLocks/>
            </p:cNvSpPr>
            <p:nvPr/>
          </p:nvSpPr>
          <p:spPr bwMode="auto">
            <a:xfrm rot="10800000">
              <a:off x="54870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1" name="Rectangle 309"/>
            <p:cNvSpPr>
              <a:spLocks/>
            </p:cNvSpPr>
            <p:nvPr/>
          </p:nvSpPr>
          <p:spPr bwMode="auto">
            <a:xfrm rot="10800000">
              <a:off x="8614693" y="4799618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2" name="Rectangle 310"/>
            <p:cNvSpPr>
              <a:spLocks/>
            </p:cNvSpPr>
            <p:nvPr/>
          </p:nvSpPr>
          <p:spPr bwMode="auto">
            <a:xfrm rot="10800000">
              <a:off x="6781875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3" name="Rectangle 311"/>
            <p:cNvSpPr>
              <a:spLocks/>
            </p:cNvSpPr>
            <p:nvPr/>
          </p:nvSpPr>
          <p:spPr bwMode="auto">
            <a:xfrm rot="10800000">
              <a:off x="6401247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4" name="Rectangle 312"/>
            <p:cNvSpPr>
              <a:spLocks/>
            </p:cNvSpPr>
            <p:nvPr/>
          </p:nvSpPr>
          <p:spPr bwMode="auto">
            <a:xfrm rot="10800000">
              <a:off x="7239521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" name="Rectangle 313"/>
            <p:cNvSpPr>
              <a:spLocks/>
            </p:cNvSpPr>
            <p:nvPr/>
          </p:nvSpPr>
          <p:spPr bwMode="auto">
            <a:xfrm rot="10800000">
              <a:off x="8308851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" name="Rectangle 314"/>
            <p:cNvSpPr>
              <a:spLocks/>
            </p:cNvSpPr>
            <p:nvPr/>
          </p:nvSpPr>
          <p:spPr bwMode="auto">
            <a:xfrm rot="10800000">
              <a:off x="7391326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" name="Rectangle 315"/>
            <p:cNvSpPr>
              <a:spLocks/>
            </p:cNvSpPr>
            <p:nvPr/>
          </p:nvSpPr>
          <p:spPr bwMode="auto">
            <a:xfrm rot="10800000">
              <a:off x="708660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" name="Rectangle 316"/>
            <p:cNvSpPr>
              <a:spLocks/>
            </p:cNvSpPr>
            <p:nvPr/>
          </p:nvSpPr>
          <p:spPr bwMode="auto">
            <a:xfrm rot="10800000">
              <a:off x="6858893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" name="Rectangle 317"/>
            <p:cNvSpPr>
              <a:spLocks/>
            </p:cNvSpPr>
            <p:nvPr/>
          </p:nvSpPr>
          <p:spPr bwMode="auto">
            <a:xfrm rot="10800000">
              <a:off x="8081144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0" name="Rectangle 318"/>
            <p:cNvSpPr>
              <a:spLocks/>
            </p:cNvSpPr>
            <p:nvPr/>
          </p:nvSpPr>
          <p:spPr bwMode="auto">
            <a:xfrm rot="10800000">
              <a:off x="6401247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1" name="Rectangle 319"/>
            <p:cNvSpPr>
              <a:spLocks/>
            </p:cNvSpPr>
            <p:nvPr/>
          </p:nvSpPr>
          <p:spPr bwMode="auto">
            <a:xfrm rot="10800000">
              <a:off x="8385870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2" name="Rectangle 320"/>
            <p:cNvSpPr>
              <a:spLocks/>
            </p:cNvSpPr>
            <p:nvPr/>
          </p:nvSpPr>
          <p:spPr bwMode="auto">
            <a:xfrm rot="10800000">
              <a:off x="6705972" y="4799618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3" name="Rectangle 321"/>
            <p:cNvSpPr>
              <a:spLocks/>
            </p:cNvSpPr>
            <p:nvPr/>
          </p:nvSpPr>
          <p:spPr bwMode="auto">
            <a:xfrm rot="10800000">
              <a:off x="7156922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4" name="Rectangle 322"/>
            <p:cNvSpPr>
              <a:spLocks/>
            </p:cNvSpPr>
            <p:nvPr/>
          </p:nvSpPr>
          <p:spPr bwMode="auto">
            <a:xfrm rot="10800000">
              <a:off x="7317656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" name="Rectangle 323"/>
            <p:cNvSpPr>
              <a:spLocks/>
            </p:cNvSpPr>
            <p:nvPr/>
          </p:nvSpPr>
          <p:spPr bwMode="auto">
            <a:xfrm rot="10800000">
              <a:off x="7317656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" name="Rectangle 324"/>
            <p:cNvSpPr>
              <a:spLocks/>
            </p:cNvSpPr>
            <p:nvPr/>
          </p:nvSpPr>
          <p:spPr bwMode="auto">
            <a:xfrm rot="10800000">
              <a:off x="7239521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7" name="Rectangle 325"/>
            <p:cNvSpPr>
              <a:spLocks/>
            </p:cNvSpPr>
            <p:nvPr/>
          </p:nvSpPr>
          <p:spPr bwMode="auto">
            <a:xfrm rot="10800000">
              <a:off x="7317656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8" name="Rectangle 326"/>
            <p:cNvSpPr>
              <a:spLocks/>
            </p:cNvSpPr>
            <p:nvPr/>
          </p:nvSpPr>
          <p:spPr bwMode="auto">
            <a:xfrm rot="10800000">
              <a:off x="7697168" y="4648201"/>
              <a:ext cx="139155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9" name="Rectangle 327"/>
            <p:cNvSpPr>
              <a:spLocks/>
            </p:cNvSpPr>
            <p:nvPr/>
          </p:nvSpPr>
          <p:spPr bwMode="auto">
            <a:xfrm rot="10800000">
              <a:off x="7389094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0" name="Rectangle 328"/>
            <p:cNvSpPr>
              <a:spLocks/>
            </p:cNvSpPr>
            <p:nvPr/>
          </p:nvSpPr>
          <p:spPr bwMode="auto">
            <a:xfrm rot="10800000">
              <a:off x="8987508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1" name="Rectangle 329"/>
            <p:cNvSpPr>
              <a:spLocks/>
            </p:cNvSpPr>
            <p:nvPr/>
          </p:nvSpPr>
          <p:spPr bwMode="auto">
            <a:xfrm rot="10800000">
              <a:off x="777307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2" name="Rectangle 330"/>
            <p:cNvSpPr>
              <a:spLocks/>
            </p:cNvSpPr>
            <p:nvPr/>
          </p:nvSpPr>
          <p:spPr bwMode="auto">
            <a:xfrm rot="10800000">
              <a:off x="9140429" y="4799618"/>
              <a:ext cx="151805" cy="1482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3" name="Rectangle 331"/>
            <p:cNvSpPr>
              <a:spLocks/>
            </p:cNvSpPr>
            <p:nvPr/>
          </p:nvSpPr>
          <p:spPr bwMode="auto">
            <a:xfrm rot="10800000">
              <a:off x="8835703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4" name="Rectangle 332"/>
            <p:cNvSpPr>
              <a:spLocks/>
            </p:cNvSpPr>
            <p:nvPr/>
          </p:nvSpPr>
          <p:spPr bwMode="auto">
            <a:xfrm rot="10800000">
              <a:off x="8612461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Rectangle 333"/>
            <p:cNvSpPr>
              <a:spLocks/>
            </p:cNvSpPr>
            <p:nvPr/>
          </p:nvSpPr>
          <p:spPr bwMode="auto">
            <a:xfrm rot="10800000">
              <a:off x="7540898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Rectangle 334"/>
            <p:cNvSpPr>
              <a:spLocks/>
            </p:cNvSpPr>
            <p:nvPr/>
          </p:nvSpPr>
          <p:spPr bwMode="auto">
            <a:xfrm rot="10800000">
              <a:off x="8148117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Rectangle 335"/>
            <p:cNvSpPr>
              <a:spLocks/>
            </p:cNvSpPr>
            <p:nvPr/>
          </p:nvSpPr>
          <p:spPr bwMode="auto">
            <a:xfrm rot="10800000">
              <a:off x="7844508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Rectangle 336"/>
            <p:cNvSpPr>
              <a:spLocks/>
            </p:cNvSpPr>
            <p:nvPr/>
          </p:nvSpPr>
          <p:spPr bwMode="auto">
            <a:xfrm rot="10800000">
              <a:off x="8460656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Rectangle 337"/>
            <p:cNvSpPr>
              <a:spLocks/>
            </p:cNvSpPr>
            <p:nvPr/>
          </p:nvSpPr>
          <p:spPr bwMode="auto">
            <a:xfrm rot="10800000">
              <a:off x="4191149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Rectangle 338"/>
            <p:cNvSpPr>
              <a:spLocks/>
            </p:cNvSpPr>
            <p:nvPr/>
          </p:nvSpPr>
          <p:spPr bwMode="auto">
            <a:xfrm rot="10800000">
              <a:off x="43440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Rectangle 339"/>
            <p:cNvSpPr>
              <a:spLocks/>
            </p:cNvSpPr>
            <p:nvPr/>
          </p:nvSpPr>
          <p:spPr bwMode="auto">
            <a:xfrm rot="10800000">
              <a:off x="43440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Rectangle 340"/>
            <p:cNvSpPr>
              <a:spLocks/>
            </p:cNvSpPr>
            <p:nvPr/>
          </p:nvSpPr>
          <p:spPr bwMode="auto">
            <a:xfrm rot="10800000">
              <a:off x="4039344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Rectangle 341"/>
            <p:cNvSpPr>
              <a:spLocks/>
            </p:cNvSpPr>
            <p:nvPr/>
          </p:nvSpPr>
          <p:spPr bwMode="auto">
            <a:xfrm rot="10800000">
              <a:off x="43440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4" name="Rectangle 342"/>
            <p:cNvSpPr>
              <a:spLocks/>
            </p:cNvSpPr>
            <p:nvPr/>
          </p:nvSpPr>
          <p:spPr bwMode="auto">
            <a:xfrm rot="10800000">
              <a:off x="3962326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" name="Rectangle 343"/>
            <p:cNvSpPr>
              <a:spLocks/>
            </p:cNvSpPr>
            <p:nvPr/>
          </p:nvSpPr>
          <p:spPr bwMode="auto">
            <a:xfrm rot="10800000">
              <a:off x="4419972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" name="Rectangle 344"/>
            <p:cNvSpPr>
              <a:spLocks/>
            </p:cNvSpPr>
            <p:nvPr/>
          </p:nvSpPr>
          <p:spPr bwMode="auto">
            <a:xfrm rot="10800000">
              <a:off x="4800600" y="4725591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" name="Rectangle 345"/>
            <p:cNvSpPr>
              <a:spLocks/>
            </p:cNvSpPr>
            <p:nvPr/>
          </p:nvSpPr>
          <p:spPr bwMode="auto">
            <a:xfrm rot="10800000">
              <a:off x="5638875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8" name="Rectangle 346"/>
            <p:cNvSpPr>
              <a:spLocks/>
            </p:cNvSpPr>
            <p:nvPr/>
          </p:nvSpPr>
          <p:spPr bwMode="auto">
            <a:xfrm rot="10800000">
              <a:off x="4572893" y="4724469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9" name="Rectangle 347"/>
            <p:cNvSpPr>
              <a:spLocks/>
            </p:cNvSpPr>
            <p:nvPr/>
          </p:nvSpPr>
          <p:spPr bwMode="auto">
            <a:xfrm rot="10800000">
              <a:off x="5182344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0" name="Rectangle 348"/>
            <p:cNvSpPr>
              <a:spLocks/>
            </p:cNvSpPr>
            <p:nvPr/>
          </p:nvSpPr>
          <p:spPr bwMode="auto">
            <a:xfrm rot="10800000">
              <a:off x="4877619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1" name="Rectangle 349"/>
            <p:cNvSpPr>
              <a:spLocks/>
            </p:cNvSpPr>
            <p:nvPr/>
          </p:nvSpPr>
          <p:spPr bwMode="auto">
            <a:xfrm rot="10800000">
              <a:off x="5487070" y="4722226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2" name="Rectangle 350"/>
            <p:cNvSpPr>
              <a:spLocks/>
            </p:cNvSpPr>
            <p:nvPr/>
          </p:nvSpPr>
          <p:spPr bwMode="auto">
            <a:xfrm rot="10800000">
              <a:off x="3429893" y="4725591"/>
              <a:ext cx="139155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3" name="Rectangle 351"/>
            <p:cNvSpPr>
              <a:spLocks/>
            </p:cNvSpPr>
            <p:nvPr/>
          </p:nvSpPr>
          <p:spPr bwMode="auto">
            <a:xfrm rot="10800000">
              <a:off x="3201070" y="4648201"/>
              <a:ext cx="141263" cy="135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4" name="Rectangle 352"/>
            <p:cNvSpPr>
              <a:spLocks/>
            </p:cNvSpPr>
            <p:nvPr/>
          </p:nvSpPr>
          <p:spPr bwMode="auto">
            <a:xfrm rot="10800000">
              <a:off x="3276972" y="4800738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5" name="Rectangle 353"/>
            <p:cNvSpPr>
              <a:spLocks/>
            </p:cNvSpPr>
            <p:nvPr/>
          </p:nvSpPr>
          <p:spPr bwMode="auto">
            <a:xfrm rot="10800000">
              <a:off x="3048149" y="4724469"/>
              <a:ext cx="141263" cy="1379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" name="Rectangle 70"/>
          <p:cNvSpPr>
            <a:spLocks/>
          </p:cNvSpPr>
          <p:nvPr/>
        </p:nvSpPr>
        <p:spPr bwMode="auto">
          <a:xfrm>
            <a:off x="2331324" y="14178"/>
            <a:ext cx="5297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3600" dirty="0" err="1"/>
              <a:t>Noncovalent</a:t>
            </a:r>
            <a:r>
              <a:rPr lang="en-US" sz="3600" dirty="0"/>
              <a:t> </a:t>
            </a:r>
            <a:r>
              <a:rPr lang="en-US" sz="3600" dirty="0" err="1"/>
              <a:t>Derivatization</a:t>
            </a:r>
            <a:endParaRPr lang="en-US" sz="3600" dirty="0"/>
          </a:p>
        </p:txBody>
      </p:sp>
      <p:grpSp>
        <p:nvGrpSpPr>
          <p:cNvPr id="257" name="Group 71"/>
          <p:cNvGrpSpPr>
            <a:grpSpLocks/>
          </p:cNvGrpSpPr>
          <p:nvPr/>
        </p:nvGrpSpPr>
        <p:grpSpPr bwMode="auto">
          <a:xfrm>
            <a:off x="2422527" y="4038602"/>
            <a:ext cx="6937375" cy="1757363"/>
            <a:chOff x="0" y="0"/>
            <a:chExt cx="6216" cy="1574"/>
          </a:xfrm>
        </p:grpSpPr>
        <p:sp>
          <p:nvSpPr>
            <p:cNvPr id="258" name="Line 72"/>
            <p:cNvSpPr>
              <a:spLocks noChangeShapeType="1"/>
            </p:cNvSpPr>
            <p:nvPr/>
          </p:nvSpPr>
          <p:spPr bwMode="auto">
            <a:xfrm>
              <a:off x="0" y="796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73"/>
            <p:cNvSpPr>
              <a:spLocks noChangeShapeType="1"/>
            </p:cNvSpPr>
            <p:nvPr/>
          </p:nvSpPr>
          <p:spPr bwMode="auto">
            <a:xfrm>
              <a:off x="0" y="1065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74"/>
            <p:cNvSpPr>
              <a:spLocks noChangeShapeType="1"/>
            </p:cNvSpPr>
            <p:nvPr/>
          </p:nvSpPr>
          <p:spPr bwMode="auto">
            <a:xfrm>
              <a:off x="0" y="1334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75"/>
            <p:cNvSpPr>
              <a:spLocks noChangeShapeType="1"/>
            </p:cNvSpPr>
            <p:nvPr/>
          </p:nvSpPr>
          <p:spPr bwMode="auto">
            <a:xfrm>
              <a:off x="0" y="526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76"/>
            <p:cNvSpPr>
              <a:spLocks noChangeShapeType="1"/>
            </p:cNvSpPr>
            <p:nvPr/>
          </p:nvSpPr>
          <p:spPr bwMode="auto">
            <a:xfrm>
              <a:off x="0" y="0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77"/>
            <p:cNvSpPr>
              <a:spLocks noChangeShapeType="1"/>
            </p:cNvSpPr>
            <p:nvPr/>
          </p:nvSpPr>
          <p:spPr bwMode="auto">
            <a:xfrm>
              <a:off x="0" y="273"/>
              <a:ext cx="62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78"/>
            <p:cNvSpPr>
              <a:spLocks noChangeShapeType="1"/>
            </p:cNvSpPr>
            <p:nvPr/>
          </p:nvSpPr>
          <p:spPr bwMode="auto">
            <a:xfrm>
              <a:off x="0" y="1572"/>
              <a:ext cx="6216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5" name="Picture 3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7" y="1223963"/>
            <a:ext cx="32623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3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758827"/>
            <a:ext cx="20637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3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384177"/>
            <a:ext cx="256063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3035450" y="6111161"/>
            <a:ext cx="562332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/>
            <a:r>
              <a:rPr lang="en-US" sz="1600" dirty="0"/>
              <a:t>Warner, John C. et al., US Patent 5,338,644. August 16, </a:t>
            </a:r>
            <a:r>
              <a:rPr lang="en-US" sz="1600" b="1" dirty="0"/>
              <a:t>1994</a:t>
            </a:r>
            <a:r>
              <a:rPr lang="en-US" sz="1600" dirty="0"/>
              <a:t>.</a:t>
            </a:r>
          </a:p>
          <a:p>
            <a:pPr marL="39688"/>
            <a:r>
              <a:rPr lang="en-US" sz="1600" dirty="0"/>
              <a:t>Warner, John C. et al., US Patent 5,177,262. January 5, </a:t>
            </a:r>
            <a:r>
              <a:rPr lang="en-US" sz="1600" b="1" dirty="0"/>
              <a:t>1993</a:t>
            </a:r>
            <a:r>
              <a:rPr lang="en-US" sz="1600" dirty="0"/>
              <a:t>.</a:t>
            </a:r>
          </a:p>
        </p:txBody>
      </p:sp>
      <p:grpSp>
        <p:nvGrpSpPr>
          <p:cNvPr id="269" name="Group 268"/>
          <p:cNvGrpSpPr/>
          <p:nvPr/>
        </p:nvGrpSpPr>
        <p:grpSpPr>
          <a:xfrm>
            <a:off x="1804979" y="1243736"/>
            <a:ext cx="1981200" cy="1981200"/>
            <a:chOff x="1589079" y="1243736"/>
            <a:chExt cx="1981200" cy="1981200"/>
          </a:xfrm>
        </p:grpSpPr>
        <p:sp>
          <p:nvSpPr>
            <p:cNvPr id="270" name="Cube 269"/>
            <p:cNvSpPr/>
            <p:nvPr/>
          </p:nvSpPr>
          <p:spPr>
            <a:xfrm>
              <a:off x="2046279" y="2386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1" name="Cube 270"/>
            <p:cNvSpPr/>
            <p:nvPr/>
          </p:nvSpPr>
          <p:spPr>
            <a:xfrm>
              <a:off x="2046279" y="2005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2" name="Cube 271"/>
            <p:cNvSpPr/>
            <p:nvPr/>
          </p:nvSpPr>
          <p:spPr>
            <a:xfrm>
              <a:off x="1893879" y="2539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3" name="Cube 272"/>
            <p:cNvSpPr/>
            <p:nvPr/>
          </p:nvSpPr>
          <p:spPr>
            <a:xfrm>
              <a:off x="1893879" y="2158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4" name="Cube 273"/>
            <p:cNvSpPr/>
            <p:nvPr/>
          </p:nvSpPr>
          <p:spPr>
            <a:xfrm>
              <a:off x="2427279" y="2386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5" name="Cube 274"/>
            <p:cNvSpPr/>
            <p:nvPr/>
          </p:nvSpPr>
          <p:spPr>
            <a:xfrm>
              <a:off x="2427279" y="2005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6" name="Cube 275"/>
            <p:cNvSpPr/>
            <p:nvPr/>
          </p:nvSpPr>
          <p:spPr>
            <a:xfrm>
              <a:off x="2274879" y="2539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7" name="Cube 276"/>
            <p:cNvSpPr/>
            <p:nvPr/>
          </p:nvSpPr>
          <p:spPr>
            <a:xfrm>
              <a:off x="2274879" y="2158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8" name="Cube 277"/>
            <p:cNvSpPr/>
            <p:nvPr/>
          </p:nvSpPr>
          <p:spPr>
            <a:xfrm>
              <a:off x="2808279" y="2386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79" name="Cube 278"/>
            <p:cNvSpPr/>
            <p:nvPr/>
          </p:nvSpPr>
          <p:spPr>
            <a:xfrm>
              <a:off x="2808279" y="2005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0" name="Cube 279"/>
            <p:cNvSpPr/>
            <p:nvPr/>
          </p:nvSpPr>
          <p:spPr>
            <a:xfrm>
              <a:off x="2655879" y="2539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1" name="Cube 280"/>
            <p:cNvSpPr/>
            <p:nvPr/>
          </p:nvSpPr>
          <p:spPr>
            <a:xfrm>
              <a:off x="2655879" y="2158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2" name="Cube 281"/>
            <p:cNvSpPr/>
            <p:nvPr/>
          </p:nvSpPr>
          <p:spPr>
            <a:xfrm>
              <a:off x="3189279" y="2386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3" name="Cube 282"/>
            <p:cNvSpPr/>
            <p:nvPr/>
          </p:nvSpPr>
          <p:spPr>
            <a:xfrm>
              <a:off x="3189279" y="2005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4" name="Cube 283"/>
            <p:cNvSpPr/>
            <p:nvPr/>
          </p:nvSpPr>
          <p:spPr>
            <a:xfrm>
              <a:off x="3036879" y="2539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5" name="Cube 284"/>
            <p:cNvSpPr/>
            <p:nvPr/>
          </p:nvSpPr>
          <p:spPr>
            <a:xfrm>
              <a:off x="3036879" y="2158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6" name="Cube 285"/>
            <p:cNvSpPr/>
            <p:nvPr/>
          </p:nvSpPr>
          <p:spPr>
            <a:xfrm>
              <a:off x="1741479" y="2691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7" name="Cube 286"/>
            <p:cNvSpPr/>
            <p:nvPr/>
          </p:nvSpPr>
          <p:spPr>
            <a:xfrm>
              <a:off x="1741479" y="2310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8" name="Cube 287"/>
            <p:cNvSpPr/>
            <p:nvPr/>
          </p:nvSpPr>
          <p:spPr>
            <a:xfrm>
              <a:off x="1589079" y="2843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89" name="Cube 288"/>
            <p:cNvSpPr/>
            <p:nvPr/>
          </p:nvSpPr>
          <p:spPr>
            <a:xfrm>
              <a:off x="1589079" y="2462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0" name="Cube 289"/>
            <p:cNvSpPr/>
            <p:nvPr/>
          </p:nvSpPr>
          <p:spPr>
            <a:xfrm>
              <a:off x="2122479" y="2691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1" name="Cube 290"/>
            <p:cNvSpPr/>
            <p:nvPr/>
          </p:nvSpPr>
          <p:spPr>
            <a:xfrm>
              <a:off x="2122479" y="2310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2" name="Cube 291"/>
            <p:cNvSpPr/>
            <p:nvPr/>
          </p:nvSpPr>
          <p:spPr>
            <a:xfrm>
              <a:off x="1970079" y="2843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3" name="Cube 292"/>
            <p:cNvSpPr/>
            <p:nvPr/>
          </p:nvSpPr>
          <p:spPr>
            <a:xfrm>
              <a:off x="1970079" y="2462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4" name="Cube 293"/>
            <p:cNvSpPr/>
            <p:nvPr/>
          </p:nvSpPr>
          <p:spPr>
            <a:xfrm>
              <a:off x="2503479" y="2691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5" name="Cube 294"/>
            <p:cNvSpPr/>
            <p:nvPr/>
          </p:nvSpPr>
          <p:spPr>
            <a:xfrm>
              <a:off x="2503479" y="2310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6" name="Cube 295"/>
            <p:cNvSpPr/>
            <p:nvPr/>
          </p:nvSpPr>
          <p:spPr>
            <a:xfrm>
              <a:off x="2351079" y="2843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7" name="Cube 296"/>
            <p:cNvSpPr/>
            <p:nvPr/>
          </p:nvSpPr>
          <p:spPr>
            <a:xfrm>
              <a:off x="2351079" y="2462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8" name="Cube 297"/>
            <p:cNvSpPr/>
            <p:nvPr/>
          </p:nvSpPr>
          <p:spPr>
            <a:xfrm>
              <a:off x="2884479" y="2691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299" name="Cube 298"/>
            <p:cNvSpPr/>
            <p:nvPr/>
          </p:nvSpPr>
          <p:spPr>
            <a:xfrm>
              <a:off x="2884479" y="2310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0" name="Cube 299"/>
            <p:cNvSpPr/>
            <p:nvPr/>
          </p:nvSpPr>
          <p:spPr>
            <a:xfrm>
              <a:off x="2732079" y="2843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1" name="Cube 300"/>
            <p:cNvSpPr/>
            <p:nvPr/>
          </p:nvSpPr>
          <p:spPr>
            <a:xfrm>
              <a:off x="2732079" y="2462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2" name="Cube 301"/>
            <p:cNvSpPr/>
            <p:nvPr/>
          </p:nvSpPr>
          <p:spPr>
            <a:xfrm>
              <a:off x="2046279" y="1624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3" name="Cube 302"/>
            <p:cNvSpPr/>
            <p:nvPr/>
          </p:nvSpPr>
          <p:spPr>
            <a:xfrm>
              <a:off x="2046279" y="1243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4" name="Cube 303"/>
            <p:cNvSpPr/>
            <p:nvPr/>
          </p:nvSpPr>
          <p:spPr>
            <a:xfrm>
              <a:off x="1893879" y="1777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5" name="Cube 304"/>
            <p:cNvSpPr/>
            <p:nvPr/>
          </p:nvSpPr>
          <p:spPr>
            <a:xfrm>
              <a:off x="1893879" y="1396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6" name="Cube 305"/>
            <p:cNvSpPr/>
            <p:nvPr/>
          </p:nvSpPr>
          <p:spPr>
            <a:xfrm>
              <a:off x="2427279" y="1624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7" name="Cube 306"/>
            <p:cNvSpPr/>
            <p:nvPr/>
          </p:nvSpPr>
          <p:spPr>
            <a:xfrm>
              <a:off x="2427279" y="1243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8" name="Cube 307"/>
            <p:cNvSpPr/>
            <p:nvPr/>
          </p:nvSpPr>
          <p:spPr>
            <a:xfrm>
              <a:off x="2274879" y="1777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09" name="Cube 308"/>
            <p:cNvSpPr/>
            <p:nvPr/>
          </p:nvSpPr>
          <p:spPr>
            <a:xfrm>
              <a:off x="2274879" y="1396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0" name="Cube 309"/>
            <p:cNvSpPr/>
            <p:nvPr/>
          </p:nvSpPr>
          <p:spPr>
            <a:xfrm>
              <a:off x="2808279" y="1624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1" name="Cube 310"/>
            <p:cNvSpPr/>
            <p:nvPr/>
          </p:nvSpPr>
          <p:spPr>
            <a:xfrm>
              <a:off x="2808279" y="1243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2" name="Cube 311"/>
            <p:cNvSpPr/>
            <p:nvPr/>
          </p:nvSpPr>
          <p:spPr>
            <a:xfrm>
              <a:off x="2655879" y="1777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3" name="Cube 312"/>
            <p:cNvSpPr/>
            <p:nvPr/>
          </p:nvSpPr>
          <p:spPr>
            <a:xfrm>
              <a:off x="2655879" y="1396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4" name="Cube 313"/>
            <p:cNvSpPr/>
            <p:nvPr/>
          </p:nvSpPr>
          <p:spPr>
            <a:xfrm>
              <a:off x="3189279" y="16247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5" name="Cube 314"/>
            <p:cNvSpPr/>
            <p:nvPr/>
          </p:nvSpPr>
          <p:spPr>
            <a:xfrm>
              <a:off x="3189279" y="12437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6" name="Cube 315"/>
            <p:cNvSpPr/>
            <p:nvPr/>
          </p:nvSpPr>
          <p:spPr>
            <a:xfrm>
              <a:off x="3036879" y="17771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7" name="Cube 316"/>
            <p:cNvSpPr/>
            <p:nvPr/>
          </p:nvSpPr>
          <p:spPr>
            <a:xfrm>
              <a:off x="3036879" y="13961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8" name="Cube 317"/>
            <p:cNvSpPr/>
            <p:nvPr/>
          </p:nvSpPr>
          <p:spPr>
            <a:xfrm>
              <a:off x="1741479" y="1929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19" name="Cube 318"/>
            <p:cNvSpPr/>
            <p:nvPr/>
          </p:nvSpPr>
          <p:spPr>
            <a:xfrm>
              <a:off x="1741479" y="1548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0" name="Cube 319"/>
            <p:cNvSpPr/>
            <p:nvPr/>
          </p:nvSpPr>
          <p:spPr>
            <a:xfrm>
              <a:off x="1589079" y="2081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1" name="Cube 320"/>
            <p:cNvSpPr/>
            <p:nvPr/>
          </p:nvSpPr>
          <p:spPr>
            <a:xfrm>
              <a:off x="1589079" y="1700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2" name="Cube 321"/>
            <p:cNvSpPr/>
            <p:nvPr/>
          </p:nvSpPr>
          <p:spPr>
            <a:xfrm>
              <a:off x="2122479" y="1929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3" name="Cube 322"/>
            <p:cNvSpPr/>
            <p:nvPr/>
          </p:nvSpPr>
          <p:spPr>
            <a:xfrm>
              <a:off x="2122479" y="1548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4" name="Cube 323"/>
            <p:cNvSpPr/>
            <p:nvPr/>
          </p:nvSpPr>
          <p:spPr>
            <a:xfrm>
              <a:off x="1970079" y="2081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5" name="Cube 324"/>
            <p:cNvSpPr/>
            <p:nvPr/>
          </p:nvSpPr>
          <p:spPr>
            <a:xfrm>
              <a:off x="1970079" y="1700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6" name="Cube 325"/>
            <p:cNvSpPr/>
            <p:nvPr/>
          </p:nvSpPr>
          <p:spPr>
            <a:xfrm>
              <a:off x="2503479" y="1929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7" name="Cube 326"/>
            <p:cNvSpPr/>
            <p:nvPr/>
          </p:nvSpPr>
          <p:spPr>
            <a:xfrm>
              <a:off x="2503479" y="1548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8" name="Cube 327"/>
            <p:cNvSpPr/>
            <p:nvPr/>
          </p:nvSpPr>
          <p:spPr>
            <a:xfrm>
              <a:off x="2351079" y="2081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29" name="Cube 328"/>
            <p:cNvSpPr/>
            <p:nvPr/>
          </p:nvSpPr>
          <p:spPr>
            <a:xfrm>
              <a:off x="2351079" y="1700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2884479" y="19295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2884479" y="15485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2732079" y="2081936"/>
              <a:ext cx="381000" cy="381000"/>
            </a:xfrm>
            <a:prstGeom prst="cub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2732079" y="1700936"/>
              <a:ext cx="381000" cy="381000"/>
            </a:xfrm>
            <a:prstGeom prst="cub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10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5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67259" y="133873"/>
            <a:ext cx="4458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Materials Construction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44801" y="4497572"/>
            <a:ext cx="1361463" cy="1528466"/>
            <a:chOff x="8077200" y="4572000"/>
            <a:chExt cx="1361463" cy="1528466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8077200" y="5638801"/>
              <a:ext cx="1361463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3399FF"/>
                  </a:solidFill>
                  <a:latin typeface="+mn-lt"/>
                </a:rPr>
                <a:t>Materials</a:t>
              </a: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5400000">
              <a:off x="8229600" y="4724400"/>
              <a:ext cx="838200" cy="533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28326" y="1724211"/>
            <a:ext cx="1348318" cy="120032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3399FF"/>
                </a:solidFill>
                <a:latin typeface="+mn-lt"/>
              </a:rPr>
              <a:t>Electrons</a:t>
            </a:r>
          </a:p>
          <a:p>
            <a:pPr eaLnBrk="1" hangingPunct="1"/>
            <a:r>
              <a:rPr lang="en-US" dirty="0">
                <a:solidFill>
                  <a:srgbClr val="3399FF"/>
                </a:solidFill>
                <a:latin typeface="+mn-lt"/>
              </a:rPr>
              <a:t>Neutrons</a:t>
            </a:r>
          </a:p>
          <a:p>
            <a:pPr eaLnBrk="1" hangingPunct="1"/>
            <a:r>
              <a:rPr lang="en-US" dirty="0">
                <a:solidFill>
                  <a:srgbClr val="3399FF"/>
                </a:solidFill>
                <a:latin typeface="+mn-lt"/>
              </a:rPr>
              <a:t>Protons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16000" y="3354572"/>
            <a:ext cx="1470274" cy="1452266"/>
            <a:chOff x="6248400" y="3429000"/>
            <a:chExt cx="1470274" cy="1452266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248400" y="4419601"/>
              <a:ext cx="1470274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3399FF"/>
                  </a:solidFill>
                  <a:latin typeface="+mn-lt"/>
                </a:rPr>
                <a:t>Molecules</a:t>
              </a: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rot="5400000">
              <a:off x="6400800" y="3581400"/>
              <a:ext cx="838200" cy="533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6801" y="2135372"/>
            <a:ext cx="981744" cy="1528466"/>
            <a:chOff x="5029201" y="2209800"/>
            <a:chExt cx="981744" cy="1528466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029201" y="3276601"/>
              <a:ext cx="981744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3399FF"/>
                  </a:solidFill>
                  <a:latin typeface="+mn-lt"/>
                </a:rPr>
                <a:t>Atoms</a:t>
              </a: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 rot="5400000">
              <a:off x="5029200" y="2362200"/>
              <a:ext cx="838200" cy="533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539400" y="1449572"/>
            <a:ext cx="5181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178200" y="2516372"/>
            <a:ext cx="1371600" cy="1981200"/>
            <a:chOff x="8610600" y="2590800"/>
            <a:chExt cx="1371600" cy="1981200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8610600" y="2590800"/>
              <a:ext cx="1371600" cy="1981200"/>
            </a:xfrm>
            <a:prstGeom prst="downArrowCallout">
              <a:avLst>
                <a:gd name="adj1" fmla="val 25000"/>
                <a:gd name="adj2" fmla="val 25000"/>
                <a:gd name="adj3" fmla="val 24074"/>
                <a:gd name="adj4" fmla="val 6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8771512" y="2628900"/>
              <a:ext cx="104977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latin typeface="+mn-lt"/>
                </a:rPr>
                <a:t>Hints</a:t>
              </a:r>
            </a:p>
            <a:p>
              <a:pPr algn="ctr" eaLnBrk="1" hangingPunct="1"/>
              <a:r>
                <a:rPr lang="en-US" dirty="0">
                  <a:latin typeface="+mn-lt"/>
                </a:rPr>
                <a:t>From</a:t>
              </a:r>
            </a:p>
            <a:p>
              <a:pPr algn="ctr" eaLnBrk="1" hangingPunct="1"/>
              <a:r>
                <a:rPr lang="en-US" dirty="0">
                  <a:latin typeface="+mn-lt"/>
                </a:rPr>
                <a:t>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5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59688" y="442913"/>
            <a:ext cx="4532312" cy="546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dirty="0">
                <a:latin typeface="+mn-lt"/>
                <a:ea typeface="ＭＳ Ｐゴシック" pitchFamily="34" charset="-128"/>
              </a:rPr>
              <a:t>Covalent </a:t>
            </a:r>
            <a:r>
              <a:rPr lang="en-US" sz="3000" dirty="0" err="1">
                <a:latin typeface="+mn-lt"/>
                <a:ea typeface="ＭＳ Ｐゴシック" pitchFamily="34" charset="-128"/>
              </a:rPr>
              <a:t>Derivatization</a:t>
            </a:r>
            <a:endParaRPr lang="en-US" sz="3000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3231929" y="1862950"/>
          <a:ext cx="5571741" cy="257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S ChemDraw Drawing" r:id="rId3" imgW="4566867" imgH="2108740" progId="ChemDraw.Document.6.0">
                  <p:embed/>
                </p:oleObj>
              </mc:Choice>
              <mc:Fallback>
                <p:oleObj name="CS ChemDraw Drawing" r:id="rId3" imgW="4566867" imgH="2108740" progId="ChemDraw.Document.6.0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929" y="1862950"/>
                        <a:ext cx="5571741" cy="2570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65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524000" y="365125"/>
            <a:ext cx="4629150" cy="666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Intermolecular Interactions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3454328" y="2858903"/>
            <a:ext cx="4156075" cy="1550988"/>
            <a:chOff x="1204" y="1673"/>
            <a:chExt cx="2838" cy="1177"/>
          </a:xfrm>
        </p:grpSpPr>
        <p:sp>
          <p:nvSpPr>
            <p:cNvPr id="26" name="WordArt 4"/>
            <p:cNvSpPr>
              <a:spLocks noChangeArrowheads="1" noChangeShapeType="1" noTextEdit="1"/>
            </p:cNvSpPr>
            <p:nvPr/>
          </p:nvSpPr>
          <p:spPr bwMode="auto">
            <a:xfrm rot="1297625">
              <a:off x="3302" y="1783"/>
              <a:ext cx="740" cy="14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33CCFF"/>
                  </a:solidFill>
                </a:rPr>
                <a:t>Molecule</a:t>
              </a:r>
            </a:p>
          </p:txBody>
        </p:sp>
        <p:sp>
          <p:nvSpPr>
            <p:cNvPr id="27" name="WordArt 5"/>
            <p:cNvSpPr>
              <a:spLocks noChangeArrowheads="1" noChangeShapeType="1" noTextEdit="1"/>
            </p:cNvSpPr>
            <p:nvPr/>
          </p:nvSpPr>
          <p:spPr bwMode="auto">
            <a:xfrm rot="-524195">
              <a:off x="3137" y="2703"/>
              <a:ext cx="740" cy="14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 dirty="0">
                  <a:ln w="9525">
                    <a:round/>
                    <a:headEnd/>
                    <a:tailEnd/>
                  </a:ln>
                  <a:solidFill>
                    <a:srgbClr val="33CCFF"/>
                  </a:solidFill>
                </a:rPr>
                <a:t>Molecule</a:t>
              </a:r>
            </a:p>
          </p:txBody>
        </p:sp>
        <p:sp>
          <p:nvSpPr>
            <p:cNvPr id="28" name="WordArt 6"/>
            <p:cNvSpPr>
              <a:spLocks noChangeArrowheads="1" noChangeShapeType="1" noTextEdit="1"/>
            </p:cNvSpPr>
            <p:nvPr/>
          </p:nvSpPr>
          <p:spPr bwMode="auto">
            <a:xfrm rot="624605">
              <a:off x="2273" y="2151"/>
              <a:ext cx="741" cy="14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33CCFF"/>
                  </a:solidFill>
                </a:rPr>
                <a:t>Molecule</a:t>
              </a:r>
            </a:p>
          </p:txBody>
        </p:sp>
        <p:sp>
          <p:nvSpPr>
            <p:cNvPr id="29" name="WordArt 7"/>
            <p:cNvSpPr>
              <a:spLocks noChangeArrowheads="1" noChangeShapeType="1" noTextEdit="1"/>
            </p:cNvSpPr>
            <p:nvPr/>
          </p:nvSpPr>
          <p:spPr bwMode="auto">
            <a:xfrm rot="-22729">
              <a:off x="1204" y="1673"/>
              <a:ext cx="740" cy="14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 dirty="0">
                  <a:ln w="9525">
                    <a:round/>
                    <a:headEnd/>
                    <a:tailEnd/>
                  </a:ln>
                  <a:solidFill>
                    <a:srgbClr val="33CCFF"/>
                  </a:solidFill>
                </a:rPr>
                <a:t>Molecule</a:t>
              </a:r>
            </a:p>
          </p:txBody>
        </p:sp>
        <p:sp>
          <p:nvSpPr>
            <p:cNvPr id="30" name="WordArt 8"/>
            <p:cNvSpPr>
              <a:spLocks noChangeArrowheads="1" noChangeShapeType="1" noTextEdit="1"/>
            </p:cNvSpPr>
            <p:nvPr/>
          </p:nvSpPr>
          <p:spPr bwMode="auto">
            <a:xfrm rot="2361900">
              <a:off x="1245" y="2556"/>
              <a:ext cx="740" cy="14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33CCFF"/>
                  </a:solidFill>
                </a:rPr>
                <a:t>Molecule</a:t>
              </a: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3981378" y="2976378"/>
            <a:ext cx="3097213" cy="1454150"/>
            <a:chOff x="1536" y="1747"/>
            <a:chExt cx="2115" cy="1103"/>
          </a:xfrm>
        </p:grpSpPr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2027" y="1747"/>
              <a:ext cx="1110" cy="73"/>
            </a:xfrm>
            <a:prstGeom prst="leftRightArrow">
              <a:avLst>
                <a:gd name="adj1" fmla="val 27778"/>
                <a:gd name="adj2" fmla="val 33712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rot="693794">
              <a:off x="2232" y="2740"/>
              <a:ext cx="576" cy="110"/>
            </a:xfrm>
            <a:prstGeom prst="leftRightArrow">
              <a:avLst>
                <a:gd name="adj1" fmla="val 26222"/>
                <a:gd name="adj2" fmla="val 712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 rot="5588304">
              <a:off x="1395" y="2071"/>
              <a:ext cx="405" cy="123"/>
            </a:xfrm>
            <a:prstGeom prst="leftRightArrow">
              <a:avLst>
                <a:gd name="adj1" fmla="val 30324"/>
                <a:gd name="adj2" fmla="val 7257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 rot="6072169">
              <a:off x="3332" y="2218"/>
              <a:ext cx="515" cy="123"/>
            </a:xfrm>
            <a:prstGeom prst="leftRightArrow">
              <a:avLst>
                <a:gd name="adj1" fmla="val 26222"/>
                <a:gd name="adj2" fmla="val 5693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auto">
            <a:xfrm rot="9000290">
              <a:off x="2890" y="1967"/>
              <a:ext cx="576" cy="111"/>
            </a:xfrm>
            <a:prstGeom prst="leftRightArrow">
              <a:avLst>
                <a:gd name="adj1" fmla="val 26222"/>
                <a:gd name="adj2" fmla="val 7055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 rot="-7955462">
              <a:off x="2753" y="2509"/>
              <a:ext cx="404" cy="129"/>
            </a:xfrm>
            <a:prstGeom prst="leftRightArrow">
              <a:avLst>
                <a:gd name="adj1" fmla="val 26222"/>
                <a:gd name="adj2" fmla="val 4258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6"/>
            <p:cNvSpPr>
              <a:spLocks noChangeArrowheads="1"/>
            </p:cNvSpPr>
            <p:nvPr/>
          </p:nvSpPr>
          <p:spPr bwMode="auto">
            <a:xfrm rot="-8822908">
              <a:off x="1824" y="1965"/>
              <a:ext cx="452" cy="115"/>
            </a:xfrm>
            <a:prstGeom prst="leftRightArrow">
              <a:avLst>
                <a:gd name="adj1" fmla="val 26222"/>
                <a:gd name="adj2" fmla="val 5344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7"/>
            <p:cNvSpPr>
              <a:spLocks noChangeArrowheads="1"/>
            </p:cNvSpPr>
            <p:nvPr/>
          </p:nvSpPr>
          <p:spPr bwMode="auto">
            <a:xfrm rot="9864026">
              <a:off x="1821" y="2335"/>
              <a:ext cx="576" cy="110"/>
            </a:xfrm>
            <a:prstGeom prst="leftRightArrow">
              <a:avLst>
                <a:gd name="adj1" fmla="val 26222"/>
                <a:gd name="adj2" fmla="val 712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2346251" y="1827028"/>
            <a:ext cx="7239000" cy="3352800"/>
            <a:chOff x="506" y="1023"/>
            <a:chExt cx="4944" cy="2544"/>
          </a:xfrm>
        </p:grpSpPr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768" y="1152"/>
              <a:ext cx="3143" cy="988"/>
            </a:xfrm>
            <a:custGeom>
              <a:avLst/>
              <a:gdLst>
                <a:gd name="T0" fmla="*/ 0 w 3456"/>
                <a:gd name="T1" fmla="*/ 132 h 1168"/>
                <a:gd name="T2" fmla="*/ 56 w 3456"/>
                <a:gd name="T3" fmla="*/ 57 h 1168"/>
                <a:gd name="T4" fmla="*/ 209 w 3456"/>
                <a:gd name="T5" fmla="*/ 52 h 1168"/>
                <a:gd name="T6" fmla="*/ 336 w 3456"/>
                <a:gd name="T7" fmla="*/ 25 h 1168"/>
                <a:gd name="T8" fmla="*/ 489 w 3456"/>
                <a:gd name="T9" fmla="*/ 30 h 1168"/>
                <a:gd name="T10" fmla="*/ 712 w 3456"/>
                <a:gd name="T11" fmla="*/ 3 h 1168"/>
                <a:gd name="T12" fmla="*/ 936 w 3456"/>
                <a:gd name="T13" fmla="*/ 40 h 1168"/>
                <a:gd name="T14" fmla="*/ 1007 w 3456"/>
                <a:gd name="T15" fmla="*/ 30 h 1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6"/>
                <a:gd name="T25" fmla="*/ 0 h 1168"/>
                <a:gd name="T26" fmla="*/ 3456 w 3456"/>
                <a:gd name="T27" fmla="*/ 1168 h 11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6" h="1168">
                  <a:moveTo>
                    <a:pt x="0" y="1168"/>
                  </a:moveTo>
                  <a:cubicBezTo>
                    <a:pt x="36" y="892"/>
                    <a:pt x="72" y="616"/>
                    <a:pt x="192" y="496"/>
                  </a:cubicBezTo>
                  <a:cubicBezTo>
                    <a:pt x="312" y="376"/>
                    <a:pt x="560" y="496"/>
                    <a:pt x="720" y="448"/>
                  </a:cubicBezTo>
                  <a:cubicBezTo>
                    <a:pt x="880" y="400"/>
                    <a:pt x="992" y="240"/>
                    <a:pt x="1152" y="208"/>
                  </a:cubicBezTo>
                  <a:cubicBezTo>
                    <a:pt x="1312" y="176"/>
                    <a:pt x="1464" y="288"/>
                    <a:pt x="1680" y="256"/>
                  </a:cubicBezTo>
                  <a:cubicBezTo>
                    <a:pt x="1896" y="224"/>
                    <a:pt x="2192" y="0"/>
                    <a:pt x="2448" y="16"/>
                  </a:cubicBezTo>
                  <a:cubicBezTo>
                    <a:pt x="2704" y="32"/>
                    <a:pt x="3048" y="312"/>
                    <a:pt x="3216" y="352"/>
                  </a:cubicBezTo>
                  <a:cubicBezTo>
                    <a:pt x="3384" y="392"/>
                    <a:pt x="3420" y="324"/>
                    <a:pt x="3456" y="256"/>
                  </a:cubicBezTo>
                </a:path>
              </a:pathLst>
            </a:custGeom>
            <a:solidFill>
              <a:srgbClr val="7030A0"/>
            </a:solidFill>
            <a:ln w="5715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074" y="2606"/>
              <a:ext cx="4190" cy="961"/>
            </a:xfrm>
            <a:custGeom>
              <a:avLst/>
              <a:gdLst>
                <a:gd name="T0" fmla="*/ 0 w 4608"/>
                <a:gd name="T1" fmla="*/ 74 h 1136"/>
                <a:gd name="T2" fmla="*/ 153 w 4608"/>
                <a:gd name="T3" fmla="*/ 118 h 1136"/>
                <a:gd name="T4" fmla="*/ 265 w 4608"/>
                <a:gd name="T5" fmla="*/ 96 h 1136"/>
                <a:gd name="T6" fmla="*/ 767 w 4608"/>
                <a:gd name="T7" fmla="*/ 128 h 1136"/>
                <a:gd name="T8" fmla="*/ 767 w 4608"/>
                <a:gd name="T9" fmla="*/ 90 h 1136"/>
                <a:gd name="T10" fmla="*/ 1032 w 4608"/>
                <a:gd name="T11" fmla="*/ 74 h 1136"/>
                <a:gd name="T12" fmla="*/ 1058 w 4608"/>
                <a:gd name="T13" fmla="*/ 19 h 1136"/>
                <a:gd name="T14" fmla="*/ 1255 w 4608"/>
                <a:gd name="T15" fmla="*/ 3 h 1136"/>
                <a:gd name="T16" fmla="*/ 1338 w 4608"/>
                <a:gd name="T17" fmla="*/ 3 h 1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08"/>
                <a:gd name="T28" fmla="*/ 0 h 1136"/>
                <a:gd name="T29" fmla="*/ 4608 w 4608"/>
                <a:gd name="T30" fmla="*/ 1136 h 1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08" h="1136">
                  <a:moveTo>
                    <a:pt x="0" y="648"/>
                  </a:moveTo>
                  <a:cubicBezTo>
                    <a:pt x="188" y="824"/>
                    <a:pt x="376" y="1000"/>
                    <a:pt x="528" y="1032"/>
                  </a:cubicBezTo>
                  <a:cubicBezTo>
                    <a:pt x="680" y="1064"/>
                    <a:pt x="560" y="824"/>
                    <a:pt x="912" y="840"/>
                  </a:cubicBezTo>
                  <a:cubicBezTo>
                    <a:pt x="1264" y="856"/>
                    <a:pt x="2352" y="1136"/>
                    <a:pt x="2640" y="1128"/>
                  </a:cubicBezTo>
                  <a:cubicBezTo>
                    <a:pt x="2928" y="1120"/>
                    <a:pt x="2488" y="872"/>
                    <a:pt x="2640" y="792"/>
                  </a:cubicBezTo>
                  <a:cubicBezTo>
                    <a:pt x="2792" y="712"/>
                    <a:pt x="3384" y="752"/>
                    <a:pt x="3552" y="648"/>
                  </a:cubicBezTo>
                  <a:cubicBezTo>
                    <a:pt x="3720" y="544"/>
                    <a:pt x="3520" y="272"/>
                    <a:pt x="3648" y="168"/>
                  </a:cubicBezTo>
                  <a:cubicBezTo>
                    <a:pt x="3776" y="64"/>
                    <a:pt x="4160" y="48"/>
                    <a:pt x="4320" y="24"/>
                  </a:cubicBezTo>
                  <a:cubicBezTo>
                    <a:pt x="4480" y="0"/>
                    <a:pt x="4544" y="12"/>
                    <a:pt x="4608" y="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scene3d>
              <a:camera prst="legacyPerspectiveFront">
                <a:rot lat="2009997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WordArt 21"/>
            <p:cNvSpPr>
              <a:spLocks noChangeArrowheads="1" noChangeShapeType="1" noTextEdit="1"/>
            </p:cNvSpPr>
            <p:nvPr/>
          </p:nvSpPr>
          <p:spPr bwMode="auto">
            <a:xfrm rot="-2255132">
              <a:off x="3562" y="3012"/>
              <a:ext cx="1888" cy="2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chemeClr val="accent1"/>
                  </a:solidFill>
                  <a:effectLst>
                    <a:outerShdw dist="53882" dir="2700000" algn="ctr" rotWithShape="0">
                      <a:srgbClr val="C0C0C0">
                        <a:alpha val="74997"/>
                      </a:srgbClr>
                    </a:outerShdw>
                  </a:effectLst>
                  <a:cs typeface="Times New Roman"/>
                </a:rPr>
                <a:t>Surroundings</a:t>
              </a:r>
            </a:p>
          </p:txBody>
        </p:sp>
        <p:sp>
          <p:nvSpPr>
            <p:cNvPr id="44" name="WordArt 22"/>
            <p:cNvSpPr>
              <a:spLocks noChangeArrowheads="1" noChangeShapeType="1" noTextEdit="1"/>
            </p:cNvSpPr>
            <p:nvPr/>
          </p:nvSpPr>
          <p:spPr bwMode="auto">
            <a:xfrm rot="-1161550">
              <a:off x="506" y="1023"/>
              <a:ext cx="1888" cy="2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chemeClr val="accent1"/>
                  </a:solidFill>
                  <a:effectLst>
                    <a:outerShdw dist="53882" dir="2700000" algn="ctr" rotWithShape="0">
                      <a:srgbClr val="C0C0C0">
                        <a:alpha val="74997"/>
                      </a:srgbClr>
                    </a:outerShdw>
                  </a:effectLst>
                  <a:cs typeface="Times New Roman"/>
                </a:rPr>
                <a:t>Surroundings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MembraneDraw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867835"/>
            <a:ext cx="8411634" cy="44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6667500" cy="644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Binary Intermolecular Interactions</a:t>
            </a: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 rot="1297625">
            <a:off x="6550468" y="3346450"/>
            <a:ext cx="1052513" cy="1857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15"/>
                <a:gd name="adj2" fmla="val -926"/>
              </a:avLst>
            </a:prstTxWarp>
            <a:scene3d>
              <a:camera prst="legacyObliqueTopRight">
                <a:rot lat="20999976" lon="0" rev="0"/>
              </a:camera>
              <a:lightRig rig="legacyNormal1" dir="t"/>
            </a:scene3d>
            <a:sp3d extrusionH="100000" prstMaterial="legacyMetal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spc="-360" dirty="0">
                <a:ln w="9525">
                  <a:round/>
                  <a:headEnd/>
                  <a:tailEnd/>
                </a:ln>
                <a:solidFill>
                  <a:srgbClr val="33CCFF"/>
                </a:solidFill>
              </a:rPr>
              <a:t>Molecule</a:t>
            </a:r>
          </a:p>
        </p:txBody>
      </p:sp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 rot="21075805">
            <a:off x="6317106" y="4510088"/>
            <a:ext cx="1052513" cy="1857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15"/>
                <a:gd name="adj2" fmla="val -926"/>
              </a:avLst>
            </a:prstTxWarp>
            <a:scene3d>
              <a:camera prst="legacyObliqueTopRight">
                <a:rot lat="20999976" lon="0" rev="0"/>
              </a:camera>
              <a:lightRig rig="legacyNormal1" dir="t"/>
            </a:scene3d>
            <a:sp3d extrusionH="100000" prstMaterial="legacyMetal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spc="-360">
                <a:ln w="9525">
                  <a:round/>
                  <a:headEnd/>
                  <a:tailEnd/>
                </a:ln>
                <a:solidFill>
                  <a:srgbClr val="33CCFF"/>
                </a:solidFill>
              </a:rPr>
              <a:t>Molecule</a:t>
            </a:r>
          </a:p>
        </p:txBody>
      </p:sp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 rot="624605">
            <a:off x="5086791" y="3811588"/>
            <a:ext cx="1054100" cy="1857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15"/>
                <a:gd name="adj2" fmla="val -926"/>
              </a:avLst>
            </a:prstTxWarp>
            <a:scene3d>
              <a:camera prst="legacyObliqueTopRight">
                <a:rot lat="20999976" lon="0" rev="0"/>
              </a:camera>
              <a:lightRig rig="legacyNormal1" dir="t"/>
            </a:scene3d>
            <a:sp3d extrusionH="100000" prstMaterial="legacyMetal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spc="-360">
                <a:ln w="9525">
                  <a:round/>
                  <a:headEnd/>
                  <a:tailEnd/>
                </a:ln>
                <a:solidFill>
                  <a:srgbClr val="33CCFF"/>
                </a:solidFill>
              </a:rPr>
              <a:t>Molecule</a:t>
            </a: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21577271">
            <a:off x="3565968" y="3206752"/>
            <a:ext cx="1052513" cy="18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15"/>
                <a:gd name="adj2" fmla="val -926"/>
              </a:avLst>
            </a:prstTxWarp>
            <a:scene3d>
              <a:camera prst="legacyObliqueTopRight">
                <a:rot lat="20999976" lon="0" rev="0"/>
              </a:camera>
              <a:lightRig rig="legacyNormal1" dir="t"/>
            </a:scene3d>
            <a:sp3d extrusionH="100000" prstMaterial="legacyMetal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spc="-360" dirty="0">
                <a:ln w="9525">
                  <a:round/>
                  <a:headEnd/>
                  <a:tailEnd/>
                </a:ln>
                <a:solidFill>
                  <a:srgbClr val="33CCFF"/>
                </a:solidFill>
              </a:rPr>
              <a:t>Molecule</a:t>
            </a:r>
          </a:p>
        </p:txBody>
      </p:sp>
      <p:sp>
        <p:nvSpPr>
          <p:cNvPr id="26" name="WordArt 8"/>
          <p:cNvSpPr>
            <a:spLocks noChangeArrowheads="1" noChangeShapeType="1" noTextEdit="1"/>
          </p:cNvSpPr>
          <p:nvPr/>
        </p:nvSpPr>
        <p:spPr bwMode="auto">
          <a:xfrm rot="2361900">
            <a:off x="3624706" y="4322765"/>
            <a:ext cx="1052513" cy="187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815"/>
                <a:gd name="adj2" fmla="val -926"/>
              </a:avLst>
            </a:prstTxWarp>
            <a:scene3d>
              <a:camera prst="legacyObliqueTopRight">
                <a:rot lat="20999976" lon="0" rev="0"/>
              </a:camera>
              <a:lightRig rig="legacyNormal1" dir="t"/>
            </a:scene3d>
            <a:sp3d extrusionH="100000" prstMaterial="legacyMetal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spc="-360">
                <a:ln w="9525">
                  <a:round/>
                  <a:headEnd/>
                  <a:tailEnd/>
                </a:ln>
                <a:solidFill>
                  <a:srgbClr val="33CCFF"/>
                </a:solidFill>
              </a:rPr>
              <a:t>Molecule</a:t>
            </a: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2153091" y="1905000"/>
            <a:ext cx="7620000" cy="3886200"/>
            <a:chOff x="528" y="1200"/>
            <a:chExt cx="4800" cy="2448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782" y="1278"/>
              <a:ext cx="3052" cy="951"/>
            </a:xfrm>
            <a:custGeom>
              <a:avLst/>
              <a:gdLst>
                <a:gd name="T0" fmla="*/ 0 w 3456"/>
                <a:gd name="T1" fmla="*/ 81 h 1168"/>
                <a:gd name="T2" fmla="*/ 38 w 3456"/>
                <a:gd name="T3" fmla="*/ 34 h 1168"/>
                <a:gd name="T4" fmla="*/ 143 w 3456"/>
                <a:gd name="T5" fmla="*/ 30 h 1168"/>
                <a:gd name="T6" fmla="*/ 229 w 3456"/>
                <a:gd name="T7" fmla="*/ 15 h 1168"/>
                <a:gd name="T8" fmla="*/ 334 w 3456"/>
                <a:gd name="T9" fmla="*/ 18 h 1168"/>
                <a:gd name="T10" fmla="*/ 486 w 3456"/>
                <a:gd name="T11" fmla="*/ 2 h 1168"/>
                <a:gd name="T12" fmla="*/ 639 w 3456"/>
                <a:gd name="T13" fmla="*/ 24 h 1168"/>
                <a:gd name="T14" fmla="*/ 686 w 3456"/>
                <a:gd name="T15" fmla="*/ 18 h 1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56"/>
                <a:gd name="T25" fmla="*/ 0 h 1168"/>
                <a:gd name="T26" fmla="*/ 3456 w 3456"/>
                <a:gd name="T27" fmla="*/ 1168 h 11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56" h="1168">
                  <a:moveTo>
                    <a:pt x="0" y="1168"/>
                  </a:moveTo>
                  <a:cubicBezTo>
                    <a:pt x="36" y="892"/>
                    <a:pt x="72" y="616"/>
                    <a:pt x="192" y="496"/>
                  </a:cubicBezTo>
                  <a:cubicBezTo>
                    <a:pt x="312" y="376"/>
                    <a:pt x="560" y="496"/>
                    <a:pt x="720" y="448"/>
                  </a:cubicBezTo>
                  <a:cubicBezTo>
                    <a:pt x="880" y="400"/>
                    <a:pt x="992" y="240"/>
                    <a:pt x="1152" y="208"/>
                  </a:cubicBezTo>
                  <a:cubicBezTo>
                    <a:pt x="1312" y="176"/>
                    <a:pt x="1464" y="288"/>
                    <a:pt x="1680" y="256"/>
                  </a:cubicBezTo>
                  <a:cubicBezTo>
                    <a:pt x="1896" y="224"/>
                    <a:pt x="2192" y="0"/>
                    <a:pt x="2448" y="16"/>
                  </a:cubicBezTo>
                  <a:cubicBezTo>
                    <a:pt x="2704" y="32"/>
                    <a:pt x="3048" y="312"/>
                    <a:pt x="3216" y="352"/>
                  </a:cubicBezTo>
                  <a:cubicBezTo>
                    <a:pt x="3384" y="392"/>
                    <a:pt x="3420" y="324"/>
                    <a:pt x="3456" y="25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079" y="2723"/>
              <a:ext cx="4069" cy="925"/>
            </a:xfrm>
            <a:custGeom>
              <a:avLst/>
              <a:gdLst>
                <a:gd name="T0" fmla="*/ 0 w 4608"/>
                <a:gd name="T1" fmla="*/ 45 h 1136"/>
                <a:gd name="T2" fmla="*/ 104 w 4608"/>
                <a:gd name="T3" fmla="*/ 71 h 1136"/>
                <a:gd name="T4" fmla="*/ 181 w 4608"/>
                <a:gd name="T5" fmla="*/ 58 h 1136"/>
                <a:gd name="T6" fmla="*/ 524 w 4608"/>
                <a:gd name="T7" fmla="*/ 77 h 1136"/>
                <a:gd name="T8" fmla="*/ 524 w 4608"/>
                <a:gd name="T9" fmla="*/ 55 h 1136"/>
                <a:gd name="T10" fmla="*/ 704 w 4608"/>
                <a:gd name="T11" fmla="*/ 45 h 1136"/>
                <a:gd name="T12" fmla="*/ 723 w 4608"/>
                <a:gd name="T13" fmla="*/ 12 h 1136"/>
                <a:gd name="T14" fmla="*/ 857 w 4608"/>
                <a:gd name="T15" fmla="*/ 2 h 1136"/>
                <a:gd name="T16" fmla="*/ 915 w 4608"/>
                <a:gd name="T17" fmla="*/ 2 h 1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08"/>
                <a:gd name="T28" fmla="*/ 0 h 1136"/>
                <a:gd name="T29" fmla="*/ 4608 w 4608"/>
                <a:gd name="T30" fmla="*/ 1136 h 1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08" h="1136">
                  <a:moveTo>
                    <a:pt x="0" y="648"/>
                  </a:moveTo>
                  <a:cubicBezTo>
                    <a:pt x="188" y="824"/>
                    <a:pt x="376" y="1000"/>
                    <a:pt x="528" y="1032"/>
                  </a:cubicBezTo>
                  <a:cubicBezTo>
                    <a:pt x="680" y="1064"/>
                    <a:pt x="560" y="824"/>
                    <a:pt x="912" y="840"/>
                  </a:cubicBezTo>
                  <a:cubicBezTo>
                    <a:pt x="1264" y="856"/>
                    <a:pt x="2352" y="1136"/>
                    <a:pt x="2640" y="1128"/>
                  </a:cubicBezTo>
                  <a:cubicBezTo>
                    <a:pt x="2928" y="1120"/>
                    <a:pt x="2488" y="872"/>
                    <a:pt x="2640" y="792"/>
                  </a:cubicBezTo>
                  <a:cubicBezTo>
                    <a:pt x="2792" y="712"/>
                    <a:pt x="3384" y="752"/>
                    <a:pt x="3552" y="648"/>
                  </a:cubicBezTo>
                  <a:cubicBezTo>
                    <a:pt x="3720" y="544"/>
                    <a:pt x="3520" y="272"/>
                    <a:pt x="3648" y="168"/>
                  </a:cubicBezTo>
                  <a:cubicBezTo>
                    <a:pt x="3776" y="64"/>
                    <a:pt x="4160" y="48"/>
                    <a:pt x="4320" y="24"/>
                  </a:cubicBezTo>
                  <a:cubicBezTo>
                    <a:pt x="4480" y="0"/>
                    <a:pt x="4544" y="12"/>
                    <a:pt x="4608" y="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scene3d>
              <a:camera prst="legacyPerspectiveFront">
                <a:rot lat="2009997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" name="WordArt 12"/>
            <p:cNvSpPr>
              <a:spLocks noChangeArrowheads="1" noChangeShapeType="1" noTextEdit="1"/>
            </p:cNvSpPr>
            <p:nvPr/>
          </p:nvSpPr>
          <p:spPr bwMode="auto">
            <a:xfrm rot="-2255132">
              <a:off x="3495" y="3114"/>
              <a:ext cx="1833" cy="2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chemeClr val="accent1"/>
                  </a:solidFill>
                  <a:effectLst>
                    <a:outerShdw dist="53882" dir="2700000" algn="ctr" rotWithShape="0">
                      <a:srgbClr val="C0C0C0">
                        <a:alpha val="74997"/>
                      </a:srgbClr>
                    </a:outerShdw>
                  </a:effectLst>
                  <a:cs typeface="Times New Roman"/>
                </a:rPr>
                <a:t>Surroundings</a:t>
              </a:r>
            </a:p>
          </p:txBody>
        </p:sp>
        <p:sp>
          <p:nvSpPr>
            <p:cNvPr id="31" name="WordArt 13"/>
            <p:cNvSpPr>
              <a:spLocks noChangeArrowheads="1" noChangeShapeType="1" noTextEdit="1"/>
            </p:cNvSpPr>
            <p:nvPr/>
          </p:nvSpPr>
          <p:spPr bwMode="auto">
            <a:xfrm rot="-1161550">
              <a:off x="528" y="1200"/>
              <a:ext cx="1833" cy="23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chemeClr val="accent1"/>
                  </a:solidFill>
                  <a:effectLst>
                    <a:outerShdw dist="53882" dir="2700000" algn="ctr" rotWithShape="0">
                      <a:srgbClr val="C0C0C0">
                        <a:alpha val="74997"/>
                      </a:srgbClr>
                    </a:outerShdw>
                  </a:effectLst>
                  <a:cs typeface="Times New Roman"/>
                </a:rPr>
                <a:t>Surroundings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29416" y="2711450"/>
            <a:ext cx="4619626" cy="2479676"/>
            <a:chOff x="1914525" y="2711450"/>
            <a:chExt cx="4619626" cy="2479676"/>
          </a:xfrm>
        </p:grpSpPr>
        <p:sp>
          <p:nvSpPr>
            <p:cNvPr id="33" name="WordArt 15"/>
            <p:cNvSpPr>
              <a:spLocks noChangeArrowheads="1" noChangeShapeType="1" noTextEdit="1"/>
            </p:cNvSpPr>
            <p:nvPr/>
          </p:nvSpPr>
          <p:spPr bwMode="auto">
            <a:xfrm rot="21548305">
              <a:off x="5145088" y="2711450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  <p:sp>
          <p:nvSpPr>
            <p:cNvPr id="34" name="WordArt 17"/>
            <p:cNvSpPr>
              <a:spLocks noChangeArrowheads="1" noChangeShapeType="1" noTextEdit="1"/>
            </p:cNvSpPr>
            <p:nvPr/>
          </p:nvSpPr>
          <p:spPr bwMode="auto">
            <a:xfrm rot="21225931">
              <a:off x="2722563" y="5005388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  <p:sp>
          <p:nvSpPr>
            <p:cNvPr id="35" name="WordArt 18"/>
            <p:cNvSpPr>
              <a:spLocks noChangeArrowheads="1" noChangeShapeType="1" noTextEdit="1"/>
            </p:cNvSpPr>
            <p:nvPr/>
          </p:nvSpPr>
          <p:spPr bwMode="auto">
            <a:xfrm rot="20850699">
              <a:off x="5481638" y="4695825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  <p:sp>
          <p:nvSpPr>
            <p:cNvPr id="36" name="WordArt 21"/>
            <p:cNvSpPr>
              <a:spLocks noChangeArrowheads="1" noChangeShapeType="1" noTextEdit="1"/>
            </p:cNvSpPr>
            <p:nvPr/>
          </p:nvSpPr>
          <p:spPr bwMode="auto">
            <a:xfrm rot="20569207">
              <a:off x="1914525" y="2773363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 dirty="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  <p:sp>
          <p:nvSpPr>
            <p:cNvPr id="37" name="WordArt 22"/>
            <p:cNvSpPr>
              <a:spLocks noChangeArrowheads="1" noChangeShapeType="1" noTextEdit="1"/>
            </p:cNvSpPr>
            <p:nvPr/>
          </p:nvSpPr>
          <p:spPr bwMode="auto">
            <a:xfrm rot="2929802">
              <a:off x="4662667" y="3707130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  <p:sp>
          <p:nvSpPr>
            <p:cNvPr id="38" name="WordArt 24"/>
            <p:cNvSpPr>
              <a:spLocks noChangeArrowheads="1" noChangeShapeType="1" noTextEdit="1"/>
            </p:cNvSpPr>
            <p:nvPr/>
          </p:nvSpPr>
          <p:spPr bwMode="auto">
            <a:xfrm rot="2232394">
              <a:off x="2738390" y="3955675"/>
              <a:ext cx="1052513" cy="18573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7815"/>
                  <a:gd name="adj2" fmla="val -926"/>
                </a:avLst>
              </a:prstTxWarp>
              <a:scene3d>
                <a:camera prst="legacyObliqueTopRight">
                  <a:rot lat="20999976" lon="0" rev="0"/>
                </a:camera>
                <a:lightRig rig="legacyNormal1" dir="t"/>
              </a:scene3d>
              <a:sp3d extrusionH="100000" prstMaterial="legacyMetal">
                <a:extrusionClr>
                  <a:schemeClr val="accent2"/>
                </a:extrusionClr>
              </a:sp3d>
            </a:bodyPr>
            <a:lstStyle/>
            <a:p>
              <a:pPr algn="ctr"/>
              <a:r>
                <a:rPr lang="en-US" sz="3600" kern="10" spc="-360" dirty="0">
                  <a:ln w="9525">
                    <a:round/>
                    <a:headEnd/>
                    <a:tailEnd/>
                  </a:ln>
                  <a:solidFill>
                    <a:srgbClr val="00B050"/>
                  </a:solidFill>
                </a:rPr>
                <a:t>Auxiliary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5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600200" y="609601"/>
          <a:ext cx="8763000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hart" r:id="rId3" imgW="7112000" imgH="4533900" progId="Excel.Chart.8">
                  <p:embed/>
                </p:oleObj>
              </mc:Choice>
              <mc:Fallback>
                <p:oleObj name="Chart" r:id="rId3" imgW="7112000" imgH="4533900" progId="Excel.Chart.8">
                  <p:embed/>
                  <p:pic>
                    <p:nvPicPr>
                      <p:cNvPr id="73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09601"/>
                        <a:ext cx="8763000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48200" y="228600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/>
              <a:t>Phase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862014"/>
            <a:ext cx="4095750" cy="915987"/>
            <a:chOff x="720" y="1008"/>
            <a:chExt cx="2580" cy="577"/>
          </a:xfrm>
        </p:grpSpPr>
        <p:sp>
          <p:nvSpPr>
            <p:cNvPr id="73745" name="Text Box 5"/>
            <p:cNvSpPr txBox="1">
              <a:spLocks noChangeArrowheads="1"/>
            </p:cNvSpPr>
            <p:nvPr/>
          </p:nvSpPr>
          <p:spPr bwMode="auto">
            <a:xfrm>
              <a:off x="1488" y="1008"/>
              <a:ext cx="18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/>
                <a:t>Highly Ordered</a:t>
              </a:r>
            </a:p>
            <a:p>
              <a:pPr eaLnBrk="1" hangingPunct="1"/>
              <a:r>
                <a:rPr lang="en-US" sz="1800" b="1"/>
                <a:t>Entropically Unfavorable</a:t>
              </a:r>
            </a:p>
            <a:p>
              <a:pPr eaLnBrk="1" hangingPunct="1"/>
              <a:r>
                <a:rPr lang="en-US" sz="1800" b="1"/>
                <a:t>Enthalpically Favorable</a:t>
              </a:r>
            </a:p>
          </p:txBody>
        </p:sp>
        <p:sp>
          <p:nvSpPr>
            <p:cNvPr id="73746" name="AutoShape 6"/>
            <p:cNvSpPr>
              <a:spLocks noChangeArrowheads="1"/>
            </p:cNvSpPr>
            <p:nvPr/>
          </p:nvSpPr>
          <p:spPr bwMode="auto">
            <a:xfrm rot="-1083628">
              <a:off x="720" y="1248"/>
              <a:ext cx="672" cy="96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38450" y="3605214"/>
            <a:ext cx="3943350" cy="915987"/>
            <a:chOff x="828" y="2736"/>
            <a:chExt cx="2484" cy="577"/>
          </a:xfrm>
        </p:grpSpPr>
        <p:sp>
          <p:nvSpPr>
            <p:cNvPr id="73743" name="Text Box 8"/>
            <p:cNvSpPr txBox="1">
              <a:spLocks noChangeArrowheads="1"/>
            </p:cNvSpPr>
            <p:nvPr/>
          </p:nvSpPr>
          <p:spPr bwMode="auto">
            <a:xfrm>
              <a:off x="828" y="2736"/>
              <a:ext cx="18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/>
                <a:t>Highly Disordered</a:t>
              </a:r>
            </a:p>
            <a:p>
              <a:pPr eaLnBrk="1" hangingPunct="1"/>
              <a:r>
                <a:rPr lang="en-US" sz="1800" b="1"/>
                <a:t>Entropically Favorable</a:t>
              </a:r>
            </a:p>
            <a:p>
              <a:pPr eaLnBrk="1" hangingPunct="1"/>
              <a:r>
                <a:rPr lang="en-US" sz="1800" b="1"/>
                <a:t>Enthalpically Unfavorable</a:t>
              </a:r>
            </a:p>
          </p:txBody>
        </p:sp>
        <p:sp>
          <p:nvSpPr>
            <p:cNvPr id="73744" name="AutoShape 9"/>
            <p:cNvSpPr>
              <a:spLocks noChangeArrowheads="1"/>
            </p:cNvSpPr>
            <p:nvPr/>
          </p:nvSpPr>
          <p:spPr bwMode="auto">
            <a:xfrm rot="567740" flipH="1">
              <a:off x="2640" y="3120"/>
              <a:ext cx="672" cy="96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4" name="Text Box 10"/>
          <p:cNvSpPr txBox="1">
            <a:spLocks noChangeArrowheads="1"/>
          </p:cNvSpPr>
          <p:nvPr/>
        </p:nvSpPr>
        <p:spPr bwMode="auto">
          <a:xfrm>
            <a:off x="2346325" y="56229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A</a:t>
            </a:r>
          </a:p>
        </p:txBody>
      </p:sp>
      <p:sp>
        <p:nvSpPr>
          <p:cNvPr id="73735" name="Text Box 11"/>
          <p:cNvSpPr txBox="1">
            <a:spLocks noChangeArrowheads="1"/>
          </p:cNvSpPr>
          <p:nvPr/>
        </p:nvSpPr>
        <p:spPr bwMode="auto">
          <a:xfrm>
            <a:off x="9966325" y="56229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B</a:t>
            </a:r>
          </a:p>
        </p:txBody>
      </p:sp>
      <p:sp>
        <p:nvSpPr>
          <p:cNvPr id="73736" name="Text Box 14"/>
          <p:cNvSpPr txBox="1">
            <a:spLocks noChangeArrowheads="1"/>
          </p:cNvSpPr>
          <p:nvPr/>
        </p:nvSpPr>
        <p:spPr bwMode="auto">
          <a:xfrm>
            <a:off x="4251325" y="6288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7" name="Text Box 15"/>
          <p:cNvSpPr txBox="1">
            <a:spLocks noChangeArrowheads="1"/>
          </p:cNvSpPr>
          <p:nvPr/>
        </p:nvSpPr>
        <p:spPr bwMode="auto">
          <a:xfrm>
            <a:off x="1676401" y="6324600"/>
            <a:ext cx="445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/>
              <a:t> </a:t>
            </a:r>
            <a:r>
              <a:rPr lang="en-US" altLang="ja-JP" sz="1800" i="1"/>
              <a:t>Pure</a:t>
            </a:r>
            <a:r>
              <a:rPr lang="en-US" altLang="ja-JP" sz="1800"/>
              <a:t> </a:t>
            </a:r>
            <a:r>
              <a:rPr lang="en-US" altLang="ja-JP" sz="1800" i="1"/>
              <a:t>Appl</a:t>
            </a:r>
            <a:r>
              <a:rPr lang="en-US" altLang="ja-JP" sz="1800"/>
              <a:t>. </a:t>
            </a:r>
            <a:r>
              <a:rPr lang="en-US" altLang="ja-JP" sz="1800" i="1"/>
              <a:t>Chem</a:t>
            </a:r>
            <a:r>
              <a:rPr lang="en-US" altLang="ja-JP" sz="1800"/>
              <a:t>., 2006, </a:t>
            </a:r>
            <a:r>
              <a:rPr lang="en-US" altLang="ja-JP" sz="1800" b="1"/>
              <a:t>78</a:t>
            </a:r>
            <a:r>
              <a:rPr lang="en-US" altLang="ja-JP" sz="1800"/>
              <a:t>, 2035-2041.</a:t>
            </a:r>
            <a:r>
              <a:rPr lang="en-US" altLang="ja-JP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736600"/>
            <a:ext cx="2711450" cy="1828800"/>
            <a:chOff x="2160" y="1008"/>
            <a:chExt cx="1708" cy="1152"/>
          </a:xfrm>
        </p:grpSpPr>
        <p:sp>
          <p:nvSpPr>
            <p:cNvPr id="74764" name="Text Box 4"/>
            <p:cNvSpPr txBox="1">
              <a:spLocks noChangeArrowheads="1"/>
            </p:cNvSpPr>
            <p:nvPr/>
          </p:nvSpPr>
          <p:spPr bwMode="auto">
            <a:xfrm>
              <a:off x="2160" y="1008"/>
              <a:ext cx="1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/>
                <a:t>Noncovalent Derivative</a:t>
              </a:r>
            </a:p>
          </p:txBody>
        </p:sp>
        <p:sp>
          <p:nvSpPr>
            <p:cNvPr id="74765" name="AutoShape 5"/>
            <p:cNvSpPr>
              <a:spLocks noChangeArrowheads="1"/>
            </p:cNvSpPr>
            <p:nvPr/>
          </p:nvSpPr>
          <p:spPr bwMode="auto">
            <a:xfrm rot="-5400000">
              <a:off x="2592" y="1776"/>
              <a:ext cx="672" cy="96"/>
            </a:xfrm>
            <a:prstGeom prst="left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54750" y="1346200"/>
            <a:ext cx="1060450" cy="4191000"/>
            <a:chOff x="3072" y="1392"/>
            <a:chExt cx="668" cy="2640"/>
          </a:xfrm>
        </p:grpSpPr>
        <p:sp>
          <p:nvSpPr>
            <p:cNvPr id="74762" name="Line 7"/>
            <p:cNvSpPr>
              <a:spLocks noChangeShapeType="1"/>
            </p:cNvSpPr>
            <p:nvPr/>
          </p:nvSpPr>
          <p:spPr bwMode="auto">
            <a:xfrm>
              <a:off x="3072" y="139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Text Box 8"/>
            <p:cNvSpPr txBox="1">
              <a:spLocks noChangeArrowheads="1"/>
            </p:cNvSpPr>
            <p:nvPr/>
          </p:nvSpPr>
          <p:spPr bwMode="auto">
            <a:xfrm>
              <a:off x="3120" y="1536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i="1"/>
                <a:t>Isopleth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1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05798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2193852" y="152402"/>
            <a:ext cx="81020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Hydroquinone </a:t>
            </a:r>
          </a:p>
          <a:p>
            <a:pPr algn="ctr"/>
            <a:r>
              <a:rPr lang="en-US" sz="3000" i="1" dirty="0" err="1"/>
              <a:t>bis</a:t>
            </a:r>
            <a:r>
              <a:rPr lang="en-US" sz="3000" i="1" dirty="0"/>
              <a:t>-</a:t>
            </a:r>
            <a:r>
              <a:rPr lang="en-US" sz="3000" dirty="0"/>
              <a:t>[N,N-Diethyl]</a:t>
            </a:r>
            <a:r>
              <a:rPr lang="en-US" sz="3000" dirty="0" err="1"/>
              <a:t>terephthalamide</a:t>
            </a:r>
            <a:r>
              <a:rPr lang="en-US" sz="3000" dirty="0"/>
              <a:t> System</a:t>
            </a:r>
          </a:p>
        </p:txBody>
      </p:sp>
      <p:grpSp>
        <p:nvGrpSpPr>
          <p:cNvPr id="90" name="Group 3"/>
          <p:cNvGrpSpPr>
            <a:grpSpLocks/>
          </p:cNvGrpSpPr>
          <p:nvPr/>
        </p:nvGrpSpPr>
        <p:grpSpPr bwMode="auto">
          <a:xfrm>
            <a:off x="2580907" y="1493838"/>
            <a:ext cx="7086600" cy="5359400"/>
            <a:chOff x="620" y="768"/>
            <a:chExt cx="4464" cy="3376"/>
          </a:xfrm>
        </p:grpSpPr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2544" y="3408"/>
              <a:ext cx="9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% </a:t>
              </a:r>
              <a:r>
                <a:rPr lang="en-US">
                  <a:solidFill>
                    <a:srgbClr val="000000"/>
                  </a:solidFill>
                </a:rPr>
                <a:t>Hydroquinone</a:t>
              </a:r>
              <a:endParaRPr lang="en-US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 rot="16200000">
              <a:off x="572" y="2121"/>
              <a:ext cx="7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1403" y="798"/>
              <a:ext cx="3578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1392" y="816"/>
              <a:ext cx="3578" cy="239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>
              <a:off x="1385" y="31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>
              <a:off x="1385" y="292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1385" y="26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1"/>
            <p:cNvSpPr>
              <a:spLocks noChangeShapeType="1"/>
            </p:cNvSpPr>
            <p:nvPr/>
          </p:nvSpPr>
          <p:spPr bwMode="auto">
            <a:xfrm>
              <a:off x="1385" y="239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"/>
            <p:cNvSpPr>
              <a:spLocks noChangeShapeType="1"/>
            </p:cNvSpPr>
            <p:nvPr/>
          </p:nvSpPr>
          <p:spPr bwMode="auto">
            <a:xfrm>
              <a:off x="1385" y="212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>
              <a:off x="1385" y="186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1385" y="159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5"/>
            <p:cNvSpPr>
              <a:spLocks noChangeShapeType="1"/>
            </p:cNvSpPr>
            <p:nvPr/>
          </p:nvSpPr>
          <p:spPr bwMode="auto">
            <a:xfrm>
              <a:off x="1385" y="132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1385" y="106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7"/>
            <p:cNvSpPr>
              <a:spLocks noChangeShapeType="1"/>
            </p:cNvSpPr>
            <p:nvPr/>
          </p:nvSpPr>
          <p:spPr bwMode="auto">
            <a:xfrm>
              <a:off x="1385" y="79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 flipV="1">
              <a:off x="1403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 flipV="1">
              <a:off x="1759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 flipV="1">
              <a:off x="2117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 flipV="1">
              <a:off x="2477" y="31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 flipV="1">
              <a:off x="2835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 flipV="1">
              <a:off x="3192" y="318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 flipV="1">
              <a:off x="3548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 flipV="1">
              <a:off x="3905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 flipV="1">
              <a:off x="4266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 flipV="1">
              <a:off x="4623" y="31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 flipV="1">
              <a:off x="4981" y="3188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1403" y="2341"/>
              <a:ext cx="714" cy="20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117" y="2548"/>
              <a:ext cx="180" cy="13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2"/>
            <p:cNvSpPr>
              <a:spLocks noChangeShapeType="1"/>
            </p:cNvSpPr>
            <p:nvPr/>
          </p:nvSpPr>
          <p:spPr bwMode="auto">
            <a:xfrm flipV="1">
              <a:off x="2297" y="2128"/>
              <a:ext cx="287" cy="55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33"/>
            <p:cNvSpPr>
              <a:spLocks noChangeShapeType="1"/>
            </p:cNvSpPr>
            <p:nvPr/>
          </p:nvSpPr>
          <p:spPr bwMode="auto">
            <a:xfrm flipV="1">
              <a:off x="2584" y="1886"/>
              <a:ext cx="608" cy="24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34"/>
            <p:cNvSpPr>
              <a:spLocks noChangeShapeType="1"/>
            </p:cNvSpPr>
            <p:nvPr/>
          </p:nvSpPr>
          <p:spPr bwMode="auto">
            <a:xfrm>
              <a:off x="3192" y="1886"/>
              <a:ext cx="572" cy="5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>
              <a:off x="3764" y="2390"/>
              <a:ext cx="321" cy="21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6"/>
            <p:cNvSpPr>
              <a:spLocks noChangeShapeType="1"/>
            </p:cNvSpPr>
            <p:nvPr/>
          </p:nvSpPr>
          <p:spPr bwMode="auto">
            <a:xfrm flipV="1">
              <a:off x="4085" y="2128"/>
              <a:ext cx="181" cy="47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flipV="1">
              <a:off x="4266" y="1116"/>
              <a:ext cx="715" cy="10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>
              <a:off x="1403" y="2686"/>
              <a:ext cx="7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>
              <a:off x="2117" y="2686"/>
              <a:ext cx="1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2297" y="2686"/>
              <a:ext cx="2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1"/>
            <p:cNvSpPr>
              <a:spLocks noChangeShapeType="1"/>
            </p:cNvSpPr>
            <p:nvPr/>
          </p:nvSpPr>
          <p:spPr bwMode="auto">
            <a:xfrm>
              <a:off x="2584" y="2686"/>
              <a:ext cx="6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42"/>
            <p:cNvSpPr>
              <a:spLocks noChangeShapeType="1"/>
            </p:cNvSpPr>
            <p:nvPr/>
          </p:nvSpPr>
          <p:spPr bwMode="auto">
            <a:xfrm>
              <a:off x="3192" y="2604"/>
              <a:ext cx="5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43"/>
            <p:cNvSpPr>
              <a:spLocks noChangeShapeType="1"/>
            </p:cNvSpPr>
            <p:nvPr/>
          </p:nvSpPr>
          <p:spPr bwMode="auto">
            <a:xfrm>
              <a:off x="3764" y="2604"/>
              <a:ext cx="3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44"/>
            <p:cNvSpPr>
              <a:spLocks noChangeShapeType="1"/>
            </p:cNvSpPr>
            <p:nvPr/>
          </p:nvSpPr>
          <p:spPr bwMode="auto">
            <a:xfrm>
              <a:off x="4085" y="2604"/>
              <a:ext cx="1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/>
          </p:nvSpPr>
          <p:spPr bwMode="auto">
            <a:xfrm>
              <a:off x="4266" y="2604"/>
              <a:ext cx="7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46"/>
            <p:cNvSpPr>
              <a:spLocks/>
            </p:cNvSpPr>
            <p:nvPr/>
          </p:nvSpPr>
          <p:spPr bwMode="auto">
            <a:xfrm>
              <a:off x="1390" y="2326"/>
              <a:ext cx="26" cy="28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1 w 36"/>
                <a:gd name="T5" fmla="*/ 2 h 36"/>
                <a:gd name="T6" fmla="*/ 0 w 36"/>
                <a:gd name="T7" fmla="*/ 2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7"/>
            <p:cNvSpPr>
              <a:spLocks/>
            </p:cNvSpPr>
            <p:nvPr/>
          </p:nvSpPr>
          <p:spPr bwMode="auto">
            <a:xfrm>
              <a:off x="2103" y="2536"/>
              <a:ext cx="28" cy="27"/>
            </a:xfrm>
            <a:custGeom>
              <a:avLst/>
              <a:gdLst>
                <a:gd name="T0" fmla="*/ 2 w 36"/>
                <a:gd name="T1" fmla="*/ 0 h 36"/>
                <a:gd name="T2" fmla="*/ 2 w 36"/>
                <a:gd name="T3" fmla="*/ 2 h 36"/>
                <a:gd name="T4" fmla="*/ 2 w 36"/>
                <a:gd name="T5" fmla="*/ 2 h 36"/>
                <a:gd name="T6" fmla="*/ 0 w 36"/>
                <a:gd name="T7" fmla="*/ 2 h 36"/>
                <a:gd name="T8" fmla="*/ 2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48"/>
            <p:cNvSpPr>
              <a:spLocks/>
            </p:cNvSpPr>
            <p:nvPr/>
          </p:nvSpPr>
          <p:spPr bwMode="auto">
            <a:xfrm>
              <a:off x="2284" y="2671"/>
              <a:ext cx="26" cy="27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1 w 36"/>
                <a:gd name="T5" fmla="*/ 2 h 36"/>
                <a:gd name="T6" fmla="*/ 0 w 36"/>
                <a:gd name="T7" fmla="*/ 2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49"/>
            <p:cNvSpPr>
              <a:spLocks/>
            </p:cNvSpPr>
            <p:nvPr/>
          </p:nvSpPr>
          <p:spPr bwMode="auto">
            <a:xfrm>
              <a:off x="2571" y="2113"/>
              <a:ext cx="26" cy="28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1 w 36"/>
                <a:gd name="T5" fmla="*/ 2 h 36"/>
                <a:gd name="T6" fmla="*/ 0 w 36"/>
                <a:gd name="T7" fmla="*/ 2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50"/>
            <p:cNvSpPr>
              <a:spLocks/>
            </p:cNvSpPr>
            <p:nvPr/>
          </p:nvSpPr>
          <p:spPr bwMode="auto">
            <a:xfrm>
              <a:off x="3178" y="1874"/>
              <a:ext cx="26" cy="26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1 h 36"/>
                <a:gd name="T4" fmla="*/ 1 w 36"/>
                <a:gd name="T5" fmla="*/ 1 h 36"/>
                <a:gd name="T6" fmla="*/ 0 w 36"/>
                <a:gd name="T7" fmla="*/ 1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51"/>
            <p:cNvSpPr>
              <a:spLocks/>
            </p:cNvSpPr>
            <p:nvPr/>
          </p:nvSpPr>
          <p:spPr bwMode="auto">
            <a:xfrm>
              <a:off x="3750" y="2376"/>
              <a:ext cx="27" cy="28"/>
            </a:xfrm>
            <a:custGeom>
              <a:avLst/>
              <a:gdLst>
                <a:gd name="T0" fmla="*/ 2 w 36"/>
                <a:gd name="T1" fmla="*/ 0 h 36"/>
                <a:gd name="T2" fmla="*/ 2 w 36"/>
                <a:gd name="T3" fmla="*/ 2 h 36"/>
                <a:gd name="T4" fmla="*/ 2 w 36"/>
                <a:gd name="T5" fmla="*/ 2 h 36"/>
                <a:gd name="T6" fmla="*/ 0 w 36"/>
                <a:gd name="T7" fmla="*/ 2 h 36"/>
                <a:gd name="T8" fmla="*/ 2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52"/>
            <p:cNvSpPr>
              <a:spLocks/>
            </p:cNvSpPr>
            <p:nvPr/>
          </p:nvSpPr>
          <p:spPr bwMode="auto">
            <a:xfrm>
              <a:off x="4072" y="2590"/>
              <a:ext cx="28" cy="27"/>
            </a:xfrm>
            <a:custGeom>
              <a:avLst/>
              <a:gdLst>
                <a:gd name="T0" fmla="*/ 2 w 37"/>
                <a:gd name="T1" fmla="*/ 0 h 36"/>
                <a:gd name="T2" fmla="*/ 2 w 37"/>
                <a:gd name="T3" fmla="*/ 2 h 36"/>
                <a:gd name="T4" fmla="*/ 2 w 37"/>
                <a:gd name="T5" fmla="*/ 2 h 36"/>
                <a:gd name="T6" fmla="*/ 0 w 37"/>
                <a:gd name="T7" fmla="*/ 2 h 36"/>
                <a:gd name="T8" fmla="*/ 2 w 3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18" y="0"/>
                  </a:moveTo>
                  <a:lnTo>
                    <a:pt x="37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4254" y="2113"/>
              <a:ext cx="26" cy="28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1 w 36"/>
                <a:gd name="T5" fmla="*/ 2 h 36"/>
                <a:gd name="T6" fmla="*/ 0 w 36"/>
                <a:gd name="T7" fmla="*/ 2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54"/>
            <p:cNvSpPr>
              <a:spLocks/>
            </p:cNvSpPr>
            <p:nvPr/>
          </p:nvSpPr>
          <p:spPr bwMode="auto">
            <a:xfrm>
              <a:off x="4967" y="1102"/>
              <a:ext cx="26" cy="28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1 w 36"/>
                <a:gd name="T5" fmla="*/ 2 h 36"/>
                <a:gd name="T6" fmla="*/ 0 w 36"/>
                <a:gd name="T7" fmla="*/ 2 h 36"/>
                <a:gd name="T8" fmla="*/ 1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1390" y="2671"/>
              <a:ext cx="22" cy="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2103" y="2671"/>
              <a:ext cx="24" cy="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2284" y="2671"/>
              <a:ext cx="22" cy="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2571" y="2671"/>
              <a:ext cx="22" cy="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3178" y="2671"/>
              <a:ext cx="22" cy="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60"/>
            <p:cNvSpPr>
              <a:spLocks/>
            </p:cNvSpPr>
            <p:nvPr/>
          </p:nvSpPr>
          <p:spPr bwMode="auto">
            <a:xfrm>
              <a:off x="3178" y="2590"/>
              <a:ext cx="26" cy="27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0 w 36"/>
                <a:gd name="T5" fmla="*/ 2 h 36"/>
                <a:gd name="T6" fmla="*/ 1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61"/>
            <p:cNvSpPr>
              <a:spLocks/>
            </p:cNvSpPr>
            <p:nvPr/>
          </p:nvSpPr>
          <p:spPr bwMode="auto">
            <a:xfrm>
              <a:off x="3750" y="2590"/>
              <a:ext cx="27" cy="27"/>
            </a:xfrm>
            <a:custGeom>
              <a:avLst/>
              <a:gdLst>
                <a:gd name="T0" fmla="*/ 2 w 36"/>
                <a:gd name="T1" fmla="*/ 0 h 36"/>
                <a:gd name="T2" fmla="*/ 2 w 36"/>
                <a:gd name="T3" fmla="*/ 2 h 36"/>
                <a:gd name="T4" fmla="*/ 0 w 36"/>
                <a:gd name="T5" fmla="*/ 2 h 36"/>
                <a:gd name="T6" fmla="*/ 2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62"/>
            <p:cNvSpPr>
              <a:spLocks/>
            </p:cNvSpPr>
            <p:nvPr/>
          </p:nvSpPr>
          <p:spPr bwMode="auto">
            <a:xfrm>
              <a:off x="4072" y="2590"/>
              <a:ext cx="28" cy="27"/>
            </a:xfrm>
            <a:custGeom>
              <a:avLst/>
              <a:gdLst>
                <a:gd name="T0" fmla="*/ 2 w 37"/>
                <a:gd name="T1" fmla="*/ 0 h 36"/>
                <a:gd name="T2" fmla="*/ 2 w 37"/>
                <a:gd name="T3" fmla="*/ 2 h 36"/>
                <a:gd name="T4" fmla="*/ 0 w 37"/>
                <a:gd name="T5" fmla="*/ 2 h 36"/>
                <a:gd name="T6" fmla="*/ 2 w 3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36"/>
                <a:gd name="T14" fmla="*/ 37 w 3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36">
                  <a:moveTo>
                    <a:pt x="18" y="0"/>
                  </a:moveTo>
                  <a:lnTo>
                    <a:pt x="37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63"/>
            <p:cNvSpPr>
              <a:spLocks/>
            </p:cNvSpPr>
            <p:nvPr/>
          </p:nvSpPr>
          <p:spPr bwMode="auto">
            <a:xfrm>
              <a:off x="4254" y="2590"/>
              <a:ext cx="26" cy="27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0 w 36"/>
                <a:gd name="T5" fmla="*/ 2 h 36"/>
                <a:gd name="T6" fmla="*/ 1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64"/>
            <p:cNvSpPr>
              <a:spLocks/>
            </p:cNvSpPr>
            <p:nvPr/>
          </p:nvSpPr>
          <p:spPr bwMode="auto">
            <a:xfrm>
              <a:off x="4967" y="2590"/>
              <a:ext cx="26" cy="27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2 h 36"/>
                <a:gd name="T4" fmla="*/ 0 w 36"/>
                <a:gd name="T5" fmla="*/ 2 h 36"/>
                <a:gd name="T6" fmla="*/ 1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1183" y="3158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1183" y="2889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110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1183" y="2626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120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1183" y="2360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130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1183" y="2096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140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1183" y="1830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1183" y="1565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160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1183" y="1299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170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9" name="Rectangle 73"/>
            <p:cNvSpPr>
              <a:spLocks noChangeArrowheads="1"/>
            </p:cNvSpPr>
            <p:nvPr/>
          </p:nvSpPr>
          <p:spPr bwMode="auto">
            <a:xfrm>
              <a:off x="1183" y="1035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180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0" name="Rectangle 74"/>
            <p:cNvSpPr>
              <a:spLocks noChangeArrowheads="1"/>
            </p:cNvSpPr>
            <p:nvPr/>
          </p:nvSpPr>
          <p:spPr bwMode="auto">
            <a:xfrm>
              <a:off x="1183" y="768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190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1" name="Rectangle 75"/>
            <p:cNvSpPr>
              <a:spLocks noChangeArrowheads="1"/>
            </p:cNvSpPr>
            <p:nvPr/>
          </p:nvSpPr>
          <p:spPr bwMode="auto">
            <a:xfrm>
              <a:off x="1391" y="3238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2" name="Rectangle 76"/>
            <p:cNvSpPr>
              <a:spLocks noChangeArrowheads="1"/>
            </p:cNvSpPr>
            <p:nvPr/>
          </p:nvSpPr>
          <p:spPr bwMode="auto">
            <a:xfrm>
              <a:off x="1727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3" name="Rectangle 77"/>
            <p:cNvSpPr>
              <a:spLocks noChangeArrowheads="1"/>
            </p:cNvSpPr>
            <p:nvPr/>
          </p:nvSpPr>
          <p:spPr bwMode="auto">
            <a:xfrm>
              <a:off x="2085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4" name="Rectangle 78"/>
            <p:cNvSpPr>
              <a:spLocks noChangeArrowheads="1"/>
            </p:cNvSpPr>
            <p:nvPr/>
          </p:nvSpPr>
          <p:spPr bwMode="auto">
            <a:xfrm>
              <a:off x="2448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5" name="Rectangle 79"/>
            <p:cNvSpPr>
              <a:spLocks noChangeArrowheads="1"/>
            </p:cNvSpPr>
            <p:nvPr/>
          </p:nvSpPr>
          <p:spPr bwMode="auto">
            <a:xfrm>
              <a:off x="2804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6" name="Rectangle 80"/>
            <p:cNvSpPr>
              <a:spLocks noChangeArrowheads="1"/>
            </p:cNvSpPr>
            <p:nvPr/>
          </p:nvSpPr>
          <p:spPr bwMode="auto">
            <a:xfrm>
              <a:off x="3160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7" name="Rectangle 81"/>
            <p:cNvSpPr>
              <a:spLocks noChangeArrowheads="1"/>
            </p:cNvSpPr>
            <p:nvPr/>
          </p:nvSpPr>
          <p:spPr bwMode="auto">
            <a:xfrm>
              <a:off x="3518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8" name="Rectangle 82"/>
            <p:cNvSpPr>
              <a:spLocks noChangeArrowheads="1"/>
            </p:cNvSpPr>
            <p:nvPr/>
          </p:nvSpPr>
          <p:spPr bwMode="auto">
            <a:xfrm>
              <a:off x="3873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70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9" name="Rectangle 83"/>
            <p:cNvSpPr>
              <a:spLocks noChangeArrowheads="1"/>
            </p:cNvSpPr>
            <p:nvPr/>
          </p:nvSpPr>
          <p:spPr bwMode="auto">
            <a:xfrm>
              <a:off x="4234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80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0" name="Rectangle 84"/>
            <p:cNvSpPr>
              <a:spLocks noChangeArrowheads="1"/>
            </p:cNvSpPr>
            <p:nvPr/>
          </p:nvSpPr>
          <p:spPr bwMode="auto">
            <a:xfrm>
              <a:off x="4592" y="3238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1" name="Rectangle 85"/>
            <p:cNvSpPr>
              <a:spLocks noChangeArrowheads="1"/>
            </p:cNvSpPr>
            <p:nvPr/>
          </p:nvSpPr>
          <p:spPr bwMode="auto">
            <a:xfrm>
              <a:off x="4936" y="3238"/>
              <a:ext cx="1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2" name="Line 86"/>
            <p:cNvSpPr>
              <a:spLocks noChangeShapeType="1"/>
            </p:cNvSpPr>
            <p:nvPr/>
          </p:nvSpPr>
          <p:spPr bwMode="auto">
            <a:xfrm>
              <a:off x="3197" y="1886"/>
              <a:ext cx="0" cy="1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20" y="3458"/>
            <a:ext cx="1795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CS ChemDraw Drawing" r:id="rId3" imgW="2849632" imgH="1089228" progId="ChemDraw.Document.6.0">
                    <p:embed/>
                  </p:oleObj>
                </mc:Choice>
                <mc:Fallback>
                  <p:oleObj name="CS ChemDraw Drawing" r:id="rId3" imgW="2849632" imgH="1089228" progId="ChemDraw.Document.6.0">
                    <p:embed/>
                    <p:pic>
                      <p:nvPicPr>
                        <p:cNvPr id="17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" y="3458"/>
                          <a:ext cx="1795" cy="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72BC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" name="Object 173"/>
          <p:cNvGraphicFramePr>
            <a:graphicFrameLocks noChangeAspect="1"/>
          </p:cNvGraphicFramePr>
          <p:nvPr>
            <p:extLst/>
          </p:nvPr>
        </p:nvGraphicFramePr>
        <p:xfrm>
          <a:off x="8475296" y="5675832"/>
          <a:ext cx="11525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S ChemDraw Drawing" r:id="rId5" imgW="1153198" imgH="1019243" progId="ChemDraw.Document.6.0">
                  <p:embed/>
                </p:oleObj>
              </mc:Choice>
              <mc:Fallback>
                <p:oleObj name="CS ChemDraw Drawing" r:id="rId5" imgW="1153198" imgH="1019243" progId="ChemDraw.Document.6.0">
                  <p:embed/>
                  <p:pic>
                    <p:nvPicPr>
                      <p:cNvPr id="174" name="Object 1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5296" y="5675832"/>
                        <a:ext cx="115252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20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76400" y="669908"/>
            <a:ext cx="6062953" cy="54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050" dirty="0"/>
              <a:t>"</a:t>
            </a:r>
            <a:r>
              <a:rPr lang="en-US" sz="1050" dirty="0" err="1"/>
              <a:t>Thermographic</a:t>
            </a:r>
            <a:r>
              <a:rPr lang="en-US" sz="1050" dirty="0"/>
              <a:t> Recording Film." </a:t>
            </a:r>
            <a:r>
              <a:rPr lang="en-US" sz="1050" dirty="0" err="1"/>
              <a:t>Dombrowski</a:t>
            </a:r>
            <a:r>
              <a:rPr lang="en-US" sz="1050" dirty="0"/>
              <a:t>, Edward J.; </a:t>
            </a:r>
            <a:r>
              <a:rPr lang="en-US" sz="1050" dirty="0" err="1"/>
              <a:t>Guarrera</a:t>
            </a:r>
            <a:r>
              <a:rPr lang="en-US" sz="1050" dirty="0"/>
              <a:t>, Donna J.; Jones, Robert L.; </a:t>
            </a:r>
            <a:r>
              <a:rPr lang="en-US" sz="1050" dirty="0" err="1"/>
              <a:t>Mischke</a:t>
            </a:r>
            <a:r>
              <a:rPr lang="en-US" sz="1050" dirty="0"/>
              <a:t>, Mark R.; Warner, John C.; Yang, </a:t>
            </a:r>
            <a:r>
              <a:rPr lang="en-US" sz="1050" dirty="0" err="1"/>
              <a:t>Jiyue</a:t>
            </a:r>
            <a:r>
              <a:rPr lang="en-US" sz="1050" dirty="0"/>
              <a:t>, US Patent 5,750,464. May 12, </a:t>
            </a:r>
            <a:r>
              <a:rPr lang="en-US" sz="1050" b="1" dirty="0"/>
              <a:t>1998</a:t>
            </a:r>
            <a:r>
              <a:rPr lang="en-US" sz="1050" dirty="0"/>
              <a:t>.</a:t>
            </a:r>
          </a:p>
          <a:p>
            <a:r>
              <a:rPr lang="en-US" sz="1050" dirty="0"/>
              <a:t>"</a:t>
            </a:r>
            <a:r>
              <a:rPr lang="en-US" sz="1050" dirty="0" err="1"/>
              <a:t>Thermographic</a:t>
            </a:r>
            <a:r>
              <a:rPr lang="en-US" sz="1050" dirty="0"/>
              <a:t> Recording Films." </a:t>
            </a:r>
            <a:r>
              <a:rPr lang="en-US" sz="1050" dirty="0" err="1"/>
              <a:t>Dombrowski</a:t>
            </a:r>
            <a:r>
              <a:rPr lang="en-US" sz="1050" dirty="0"/>
              <a:t>, Edward J.; Jones, Robert L.; Warner, John C.; Yang, </a:t>
            </a:r>
            <a:r>
              <a:rPr lang="en-US" sz="1050" dirty="0" err="1"/>
              <a:t>Jiyue</a:t>
            </a:r>
            <a:r>
              <a:rPr lang="en-US" sz="1050" dirty="0"/>
              <a:t>, US Patent 5,750,463. May 12, </a:t>
            </a:r>
            <a:r>
              <a:rPr lang="en-US" sz="1050" b="1" dirty="0"/>
              <a:t>1998</a:t>
            </a:r>
            <a:r>
              <a:rPr lang="en-US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Process for Fixing an Image, and Medium for Use </a:t>
            </a:r>
            <a:r>
              <a:rPr lang="en-US" altLang="ja-JP" sz="1050" dirty="0" err="1"/>
              <a:t>Therin</a:t>
            </a:r>
            <a:r>
              <a:rPr lang="en-US" altLang="ja-JP" sz="1050" dirty="0"/>
              <a:t>.</a:t>
            </a:r>
            <a:r>
              <a:rPr lang="ja-JP" altLang="en-US" sz="1050" dirty="0"/>
              <a:t>”</a:t>
            </a:r>
            <a:r>
              <a:rPr lang="en-US" altLang="ja-JP" sz="1050" dirty="0"/>
              <a:t>  Marshall, John L.; </a:t>
            </a:r>
            <a:r>
              <a:rPr lang="en-US" altLang="ja-JP" sz="1050" dirty="0" err="1"/>
              <a:t>Shon</a:t>
            </a:r>
            <a:r>
              <a:rPr lang="en-US" altLang="ja-JP" sz="1050" dirty="0"/>
              <a:t> Baker, Rita S.; </a:t>
            </a:r>
            <a:r>
              <a:rPr lang="en-US" altLang="ja-JP" sz="1050" dirty="0" err="1"/>
              <a:t>Takiff</a:t>
            </a:r>
            <a:r>
              <a:rPr lang="en-US" altLang="ja-JP" sz="1050" dirty="0"/>
              <a:t>, Larry C.; </a:t>
            </a:r>
            <a:r>
              <a:rPr lang="en-US" altLang="ja-JP" sz="1050" dirty="0" err="1"/>
              <a:t>Telfer</a:t>
            </a:r>
            <a:r>
              <a:rPr lang="en-US" altLang="ja-JP" sz="1050" dirty="0"/>
              <a:t>, Stephen J.; Warner, John C., US Patent 5,741,630. April 21, </a:t>
            </a:r>
            <a:r>
              <a:rPr lang="en-US" altLang="ja-JP" sz="1050" b="1" dirty="0"/>
              <a:t>1998</a:t>
            </a:r>
            <a:r>
              <a:rPr lang="en-US" altLang="ja-JP" sz="1050" dirty="0"/>
              <a:t>.</a:t>
            </a:r>
          </a:p>
          <a:p>
            <a:r>
              <a:rPr lang="en-US" sz="1050" dirty="0"/>
              <a:t>"Copolymers Having Pendant Functional Thymine Groups." </a:t>
            </a:r>
            <a:r>
              <a:rPr lang="en-US" sz="1050" dirty="0" err="1"/>
              <a:t>Grasshoff</a:t>
            </a:r>
            <a:r>
              <a:rPr lang="en-US" sz="1050" dirty="0"/>
              <a:t>, J. Michael; Taylor, Lloyd D.; Warner, John C., US Patent 5,708,106. January 13, </a:t>
            </a:r>
            <a:r>
              <a:rPr lang="en-US" sz="1050" b="1" dirty="0"/>
              <a:t>1998</a:t>
            </a:r>
            <a:r>
              <a:rPr lang="en-US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Photographic Development</a:t>
            </a:r>
            <a:r>
              <a:rPr lang="ja-JP" altLang="en-US" sz="1050" dirty="0"/>
              <a:t>”</a:t>
            </a:r>
            <a:r>
              <a:rPr lang="en-US" altLang="ja-JP" sz="1050" dirty="0"/>
              <a:t> </a:t>
            </a:r>
            <a:r>
              <a:rPr lang="en-US" altLang="ja-JP" sz="1050" dirty="0" err="1"/>
              <a:t>Guarrera</a:t>
            </a:r>
            <a:r>
              <a:rPr lang="en-US" altLang="ja-JP" sz="1050" dirty="0"/>
              <a:t>, Donna J.; </a:t>
            </a:r>
            <a:r>
              <a:rPr lang="en-US" altLang="ja-JP" sz="1050" dirty="0" err="1"/>
              <a:t>Mattucci</a:t>
            </a:r>
            <a:r>
              <a:rPr lang="en-US" altLang="ja-JP" sz="1050" dirty="0"/>
              <a:t>, Neil C.; Mehta, </a:t>
            </a:r>
            <a:r>
              <a:rPr lang="en-US" altLang="ja-JP" sz="1050" dirty="0" err="1"/>
              <a:t>Avinash</a:t>
            </a:r>
            <a:r>
              <a:rPr lang="en-US" altLang="ja-JP" sz="1050" dirty="0"/>
              <a:t> C.; Taylor, Lloyd D.; Warner, John C. US Patent 5,705,312. January 6, </a:t>
            </a:r>
            <a:r>
              <a:rPr lang="en-US" altLang="ja-JP" sz="1050" b="1" dirty="0"/>
              <a:t>1998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Photographic System</a:t>
            </a:r>
            <a:r>
              <a:rPr lang="ja-JP" altLang="en-US" sz="1050" dirty="0"/>
              <a:t>”</a:t>
            </a:r>
            <a:r>
              <a:rPr lang="en-US" altLang="ja-JP" sz="1050" dirty="0"/>
              <a:t> </a:t>
            </a:r>
            <a:r>
              <a:rPr lang="en-US" altLang="ja-JP" sz="1050" dirty="0" err="1"/>
              <a:t>Guarrera</a:t>
            </a:r>
            <a:r>
              <a:rPr lang="en-US" altLang="ja-JP" sz="1050" dirty="0"/>
              <a:t>, Donna J.; </a:t>
            </a:r>
            <a:r>
              <a:rPr lang="en-US" altLang="ja-JP" sz="1050" dirty="0" err="1"/>
              <a:t>Mattucci</a:t>
            </a:r>
            <a:r>
              <a:rPr lang="en-US" altLang="ja-JP" sz="1050" dirty="0"/>
              <a:t>, Neil C.; Mehta, </a:t>
            </a:r>
            <a:r>
              <a:rPr lang="en-US" altLang="ja-JP" sz="1050" dirty="0" err="1"/>
              <a:t>Avinash</a:t>
            </a:r>
            <a:r>
              <a:rPr lang="en-US" altLang="ja-JP" sz="1050" dirty="0"/>
              <a:t> C.; Taylor, Lloyd D.; Warner, John C. PCT Int. Appl. WO 9,729,405. August 14, </a:t>
            </a:r>
            <a:r>
              <a:rPr lang="en-US" altLang="ja-JP" sz="1050" b="1" dirty="0"/>
              <a:t>1997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Method of Imaging Using a Polymeric Photoresist Having Pendant </a:t>
            </a:r>
            <a:r>
              <a:rPr lang="en-US" altLang="ja-JP" sz="1050" dirty="0" err="1"/>
              <a:t>Vinylbenzyl</a:t>
            </a:r>
            <a:r>
              <a:rPr lang="en-US" altLang="ja-JP" sz="1050" dirty="0"/>
              <a:t> Thymine Groups</a:t>
            </a:r>
            <a:r>
              <a:rPr lang="ja-JP" altLang="en-US" sz="1050" dirty="0"/>
              <a:t>”</a:t>
            </a:r>
            <a:r>
              <a:rPr lang="en-US" altLang="ja-JP" sz="1050" dirty="0"/>
              <a:t> </a:t>
            </a:r>
            <a:r>
              <a:rPr lang="en-US" altLang="ja-JP" sz="1050" dirty="0" err="1"/>
              <a:t>Grasshoff</a:t>
            </a:r>
            <a:r>
              <a:rPr lang="en-US" altLang="ja-JP" sz="1050" dirty="0"/>
              <a:t>, J. Michael; Taylor, Lloyd D.; Warner, John C., US Patent 5,616,451. April 1, </a:t>
            </a:r>
            <a:r>
              <a:rPr lang="en-US" altLang="ja-JP" sz="1050" b="1" dirty="0"/>
              <a:t>1997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Process for Fixing an Image, and Medium for Use </a:t>
            </a:r>
            <a:r>
              <a:rPr lang="en-US" altLang="ja-JP" sz="1050" dirty="0" err="1"/>
              <a:t>Therin</a:t>
            </a:r>
            <a:r>
              <a:rPr lang="en-US" altLang="ja-JP" sz="1050" dirty="0"/>
              <a:t>.</a:t>
            </a:r>
            <a:r>
              <a:rPr lang="ja-JP" altLang="en-US" sz="1050" dirty="0"/>
              <a:t>”</a:t>
            </a:r>
            <a:r>
              <a:rPr lang="en-US" altLang="ja-JP" sz="1050" dirty="0"/>
              <a:t>  Marshall, John L.; </a:t>
            </a:r>
            <a:r>
              <a:rPr lang="en-US" altLang="ja-JP" sz="1050" dirty="0" err="1"/>
              <a:t>Shon</a:t>
            </a:r>
            <a:r>
              <a:rPr lang="en-US" altLang="ja-JP" sz="1050" dirty="0"/>
              <a:t> Baker, Rita S.; </a:t>
            </a:r>
            <a:r>
              <a:rPr lang="en-US" altLang="ja-JP" sz="1050" dirty="0" err="1"/>
              <a:t>Takiff</a:t>
            </a:r>
            <a:r>
              <a:rPr lang="en-US" altLang="ja-JP" sz="1050" dirty="0"/>
              <a:t>, Larry C.; </a:t>
            </a:r>
            <a:r>
              <a:rPr lang="en-US" altLang="ja-JP" sz="1050" dirty="0" err="1"/>
              <a:t>Telfer</a:t>
            </a:r>
            <a:r>
              <a:rPr lang="en-US" altLang="ja-JP" sz="1050" dirty="0"/>
              <a:t>, Stephen J.; Warner, John C., US Patent 5,582,956. December 10, </a:t>
            </a:r>
            <a:r>
              <a:rPr lang="en-US" altLang="ja-JP" sz="1050" b="1" dirty="0"/>
              <a:t>1996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Low-Volatility, Substituted 2-Phenyl-4,6-bis[</a:t>
            </a:r>
            <a:r>
              <a:rPr lang="en-US" altLang="ja-JP" sz="1050" dirty="0" err="1"/>
              <a:t>Halomethyl</a:t>
            </a:r>
            <a:r>
              <a:rPr lang="en-US" altLang="ja-JP" sz="1050" dirty="0"/>
              <a:t>]-1,3,5-triazine for Lithographic Printing Plates.</a:t>
            </a:r>
            <a:r>
              <a:rPr lang="ja-JP" altLang="en-US" sz="1050" dirty="0"/>
              <a:t>”</a:t>
            </a:r>
            <a:r>
              <a:rPr lang="en-US" altLang="ja-JP" sz="1050" dirty="0"/>
              <a:t> Fitzgerald, Maurice J.; Kearney, Frederick R.; Liang, </a:t>
            </a:r>
            <a:r>
              <a:rPr lang="en-US" altLang="ja-JP" sz="1050" dirty="0" err="1"/>
              <a:t>Rong</a:t>
            </a:r>
            <a:r>
              <a:rPr lang="en-US" altLang="ja-JP" sz="1050" dirty="0"/>
              <a:t>-Chang; </a:t>
            </a:r>
            <a:r>
              <a:rPr lang="en-US" altLang="ja-JP" sz="1050" dirty="0" err="1"/>
              <a:t>Schwarzel</a:t>
            </a:r>
            <a:r>
              <a:rPr lang="en-US" altLang="ja-JP" sz="1050" dirty="0"/>
              <a:t>, William C.; </a:t>
            </a:r>
            <a:r>
              <a:rPr lang="en-US" altLang="ja-JP" sz="1050" dirty="0" err="1"/>
              <a:t>Guarrera</a:t>
            </a:r>
            <a:r>
              <a:rPr lang="en-US" altLang="ja-JP" sz="1050" dirty="0"/>
              <a:t>, Donna, J.; Hardin, John M.; Warner, John C., US Patent 5,561,029. October 1, </a:t>
            </a:r>
            <a:r>
              <a:rPr lang="en-US" altLang="ja-JP" sz="1050" b="1" dirty="0"/>
              <a:t>1996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Process for Fixing an Image, and Medium for Use </a:t>
            </a:r>
            <a:r>
              <a:rPr lang="en-US" altLang="ja-JP" sz="1050" dirty="0" err="1"/>
              <a:t>Therin</a:t>
            </a:r>
            <a:r>
              <a:rPr lang="en-US" altLang="ja-JP" sz="1050" dirty="0"/>
              <a:t>.</a:t>
            </a:r>
            <a:r>
              <a:rPr lang="ja-JP" altLang="en-US" sz="1050" dirty="0"/>
              <a:t>”</a:t>
            </a:r>
            <a:r>
              <a:rPr lang="en-US" altLang="ja-JP" sz="1050" dirty="0"/>
              <a:t>  Marshall, John L.; </a:t>
            </a:r>
            <a:r>
              <a:rPr lang="en-US" altLang="ja-JP" sz="1050" dirty="0" err="1"/>
              <a:t>Shon</a:t>
            </a:r>
            <a:r>
              <a:rPr lang="en-US" altLang="ja-JP" sz="1050" dirty="0"/>
              <a:t> Baker, Rita S.; </a:t>
            </a:r>
            <a:r>
              <a:rPr lang="en-US" altLang="ja-JP" sz="1050" dirty="0" err="1"/>
              <a:t>Takiff</a:t>
            </a:r>
            <a:r>
              <a:rPr lang="en-US" altLang="ja-JP" sz="1050" dirty="0"/>
              <a:t>, Larry C.; </a:t>
            </a:r>
            <a:r>
              <a:rPr lang="en-US" altLang="ja-JP" sz="1050" dirty="0" err="1"/>
              <a:t>Telfer</a:t>
            </a:r>
            <a:r>
              <a:rPr lang="en-US" altLang="ja-JP" sz="1050" dirty="0"/>
              <a:t>, Stephen J.; Warner, John C., PCT Int. Appl. WO 9,529,067. Nov 2, </a:t>
            </a:r>
            <a:r>
              <a:rPr lang="en-US" altLang="ja-JP" sz="1050" b="1" dirty="0"/>
              <a:t>1995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 err="1"/>
              <a:t>Vinylbenzyl</a:t>
            </a:r>
            <a:r>
              <a:rPr lang="en-US" altLang="ja-JP" sz="1050" dirty="0"/>
              <a:t> Thymine Monomers and Their Use in Photoresists.</a:t>
            </a:r>
            <a:r>
              <a:rPr lang="ja-JP" altLang="en-US" sz="1050" dirty="0"/>
              <a:t>”</a:t>
            </a:r>
            <a:r>
              <a:rPr lang="en-US" altLang="ja-JP" sz="1050" dirty="0"/>
              <a:t> </a:t>
            </a:r>
            <a:r>
              <a:rPr lang="en-US" altLang="ja-JP" sz="1050" dirty="0" err="1"/>
              <a:t>Grasshoff</a:t>
            </a:r>
            <a:r>
              <a:rPr lang="en-US" altLang="ja-JP" sz="1050" dirty="0"/>
              <a:t>, J. Michael; Taylor, Lloyd D.; Warner, John C., US Patent 5,455,349. October 3, </a:t>
            </a:r>
            <a:r>
              <a:rPr lang="en-US" altLang="ja-JP" sz="1050" b="1" dirty="0"/>
              <a:t>1995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Imaging Medium and Process.</a:t>
            </a:r>
            <a:r>
              <a:rPr lang="ja-JP" altLang="en-US" sz="1050" dirty="0"/>
              <a:t>”</a:t>
            </a:r>
            <a:r>
              <a:rPr lang="en-US" altLang="ja-JP" sz="1050" dirty="0"/>
              <a:t> </a:t>
            </a:r>
            <a:r>
              <a:rPr lang="en-US" altLang="ja-JP" sz="1050" dirty="0" err="1"/>
              <a:t>Fehervari</a:t>
            </a:r>
            <a:r>
              <a:rPr lang="en-US" altLang="ja-JP" sz="1050" dirty="0"/>
              <a:t>, </a:t>
            </a:r>
            <a:r>
              <a:rPr lang="en-US" altLang="ja-JP" sz="1050" dirty="0" err="1"/>
              <a:t>Agota</a:t>
            </a:r>
            <a:r>
              <a:rPr lang="en-US" altLang="ja-JP" sz="1050" dirty="0"/>
              <a:t> F.; </a:t>
            </a:r>
            <a:r>
              <a:rPr lang="en-US" altLang="ja-JP" sz="1050" dirty="0" err="1"/>
              <a:t>Gaudiana</a:t>
            </a:r>
            <a:r>
              <a:rPr lang="en-US" altLang="ja-JP" sz="1050" dirty="0"/>
              <a:t>, Russell A.; Kolb, Eric S.; Mehta, </a:t>
            </a:r>
            <a:r>
              <a:rPr lang="en-US" altLang="ja-JP" sz="1050" dirty="0" err="1"/>
              <a:t>Parag</a:t>
            </a:r>
            <a:r>
              <a:rPr lang="en-US" altLang="ja-JP" sz="1050" dirty="0"/>
              <a:t> G.; Taylor, Lloyd D.; Warner, John C., US Patent 5,424,268. June 13, </a:t>
            </a:r>
            <a:r>
              <a:rPr lang="en-US" altLang="ja-JP" sz="1050" b="1" dirty="0"/>
              <a:t>1995</a:t>
            </a:r>
            <a:r>
              <a:rPr lang="en-US" altLang="ja-JP" sz="1050" dirty="0"/>
              <a:t>.</a:t>
            </a:r>
          </a:p>
          <a:p>
            <a:r>
              <a:rPr lang="ja-JP" altLang="en-US" sz="1050" dirty="0"/>
              <a:t>“</a:t>
            </a:r>
            <a:r>
              <a:rPr lang="en-US" altLang="ja-JP" sz="1050" dirty="0"/>
              <a:t>Thermally-</a:t>
            </a:r>
            <a:r>
              <a:rPr lang="en-US" altLang="ja-JP" sz="1050" dirty="0" err="1"/>
              <a:t>Processable</a:t>
            </a:r>
            <a:r>
              <a:rPr lang="en-US" altLang="ja-JP" sz="1050" dirty="0"/>
              <a:t> Image Recording Materials Including Substituted Purine Compounds.</a:t>
            </a:r>
            <a:r>
              <a:rPr lang="ja-JP" altLang="en-US" sz="1050" dirty="0"/>
              <a:t>”</a:t>
            </a:r>
            <a:r>
              <a:rPr lang="en-US" altLang="ja-JP" sz="1050" dirty="0"/>
              <a:t>Ford, M.; </a:t>
            </a:r>
            <a:r>
              <a:rPr lang="en-US" altLang="ja-JP" sz="1050" dirty="0" err="1"/>
              <a:t>Guarrera</a:t>
            </a:r>
            <a:r>
              <a:rPr lang="en-US" altLang="ja-JP" sz="1050" dirty="0"/>
              <a:t>, D. J.; </a:t>
            </a:r>
            <a:r>
              <a:rPr lang="en-US" altLang="ja-JP" sz="1050" dirty="0" err="1"/>
              <a:t>Mischke</a:t>
            </a:r>
            <a:r>
              <a:rPr lang="en-US" altLang="ja-JP" sz="1050" dirty="0"/>
              <a:t>, M.; </a:t>
            </a:r>
            <a:r>
              <a:rPr lang="en-US" altLang="ja-JP" sz="1050" dirty="0" err="1"/>
              <a:t>Pai</a:t>
            </a:r>
            <a:r>
              <a:rPr lang="en-US" altLang="ja-JP" sz="1050" dirty="0"/>
              <a:t>, R.; Warner, John C., US Patent 5,411,929. May 2, </a:t>
            </a:r>
            <a:r>
              <a:rPr lang="en-US" altLang="ja-JP" sz="1050" b="1" dirty="0"/>
              <a:t>1995</a:t>
            </a:r>
            <a:r>
              <a:rPr lang="en-US" altLang="ja-JP" sz="1050" dirty="0"/>
              <a:t>.</a:t>
            </a:r>
          </a:p>
          <a:p>
            <a:r>
              <a:rPr lang="en-US" sz="1050" dirty="0"/>
              <a:t>"</a:t>
            </a:r>
            <a:r>
              <a:rPr lang="en-US" sz="1050" dirty="0" err="1"/>
              <a:t>Copolymeric</a:t>
            </a:r>
            <a:r>
              <a:rPr lang="en-US" sz="1050" dirty="0"/>
              <a:t> </a:t>
            </a:r>
            <a:r>
              <a:rPr lang="en-US" sz="1050" dirty="0" err="1"/>
              <a:t>Mordants</a:t>
            </a:r>
            <a:r>
              <a:rPr lang="en-US" sz="1050" dirty="0"/>
              <a:t> and Photographic Products and Processes Containing Same." </a:t>
            </a:r>
            <a:r>
              <a:rPr lang="en-US" sz="1050" dirty="0" err="1"/>
              <a:t>Grasshoff</a:t>
            </a:r>
            <a:r>
              <a:rPr lang="en-US" sz="1050" dirty="0"/>
              <a:t>, J. Michael; Taylor, Lloyd D.; Warner, John C., US Patent 5,395,731. March 7, </a:t>
            </a:r>
            <a:r>
              <a:rPr lang="en-US" sz="1050" b="1" dirty="0"/>
              <a:t>1995</a:t>
            </a:r>
            <a:r>
              <a:rPr lang="en-US" sz="1050" dirty="0"/>
              <a:t>.</a:t>
            </a:r>
          </a:p>
          <a:p>
            <a:r>
              <a:rPr lang="en-US" sz="1050" dirty="0"/>
              <a:t>"Process and Composition for Use in Photographic Materials Containing </a:t>
            </a:r>
            <a:r>
              <a:rPr lang="en-US" sz="1050" dirty="0" err="1"/>
              <a:t>Hydroquinones</a:t>
            </a:r>
            <a:r>
              <a:rPr lang="en-US" sz="1050" dirty="0"/>
              <a:t>.  Continuation in Part." Taylor, Lloyd D.; Warner, John. C., US Patent 5,338,644. August 16, </a:t>
            </a:r>
            <a:r>
              <a:rPr lang="en-US" sz="1050" b="1" dirty="0"/>
              <a:t>1994</a:t>
            </a:r>
            <a:r>
              <a:rPr lang="en-US" sz="1050" dirty="0"/>
              <a:t>.</a:t>
            </a:r>
          </a:p>
          <a:p>
            <a:r>
              <a:rPr lang="en-US" sz="1050" dirty="0"/>
              <a:t>"Process and Composition for Use in Photographic Materials Containing </a:t>
            </a:r>
            <a:r>
              <a:rPr lang="en-US" sz="1050" dirty="0" err="1"/>
              <a:t>Hydroquinones</a:t>
            </a:r>
            <a:r>
              <a:rPr lang="en-US" sz="1050" dirty="0"/>
              <a:t>." Taylor, Lloyd D.; Warner, John. C., US Patent 5,177,262. January 5, </a:t>
            </a:r>
            <a:r>
              <a:rPr lang="en-US" sz="1050" b="1" dirty="0"/>
              <a:t>1993</a:t>
            </a:r>
            <a:r>
              <a:rPr lang="en-US" sz="1050" dirty="0"/>
              <a:t>.</a:t>
            </a:r>
          </a:p>
        </p:txBody>
      </p:sp>
      <p:pic>
        <p:nvPicPr>
          <p:cNvPr id="3" name="Picture 3" descr="Polaroi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08" y="1"/>
            <a:ext cx="6032692" cy="7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0" y="1"/>
            <a:ext cx="2197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+mn-lt"/>
              </a:rPr>
              <a:t>1988-1997</a:t>
            </a:r>
          </a:p>
        </p:txBody>
      </p:sp>
      <p:pic>
        <p:nvPicPr>
          <p:cNvPr id="5" name="Picture 5" descr="B00004RFC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870" y="3431534"/>
            <a:ext cx="1568130" cy="15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ickey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16" y="5062151"/>
            <a:ext cx="17732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67616" y="4985950"/>
            <a:ext cx="1905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070371" y="2855224"/>
            <a:ext cx="166353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i="1" dirty="0">
                <a:latin typeface="+mn-lt"/>
              </a:rPr>
              <a:t>Lloyd Taylor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75300" y="837182"/>
            <a:ext cx="2115048" cy="20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2553586" y="1371601"/>
            <a:ext cx="6925296" cy="4583113"/>
            <a:chOff x="912" y="912"/>
            <a:chExt cx="3632" cy="2604"/>
          </a:xfrm>
        </p:grpSpPr>
        <p:sp>
          <p:nvSpPr>
            <p:cNvPr id="97" name="Rectangle 3"/>
            <p:cNvSpPr>
              <a:spLocks noChangeArrowheads="1"/>
            </p:cNvSpPr>
            <p:nvPr/>
          </p:nvSpPr>
          <p:spPr bwMode="auto">
            <a:xfrm>
              <a:off x="1479" y="973"/>
              <a:ext cx="2981" cy="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1479" y="973"/>
              <a:ext cx="2981" cy="22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1479" y="973"/>
              <a:ext cx="1" cy="2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1462" y="317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1462" y="285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1462" y="2546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>
              <a:off x="1462" y="223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1462" y="191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>
              <a:off x="1462" y="160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2"/>
            <p:cNvSpPr>
              <a:spLocks noChangeShapeType="1"/>
            </p:cNvSpPr>
            <p:nvPr/>
          </p:nvSpPr>
          <p:spPr bwMode="auto">
            <a:xfrm>
              <a:off x="1462" y="128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1462" y="97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>
              <a:off x="1479" y="3173"/>
              <a:ext cx="298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flipV="1">
              <a:off x="1479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1776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 flipV="1">
              <a:off x="2077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8"/>
            <p:cNvSpPr>
              <a:spLocks noChangeShapeType="1"/>
            </p:cNvSpPr>
            <p:nvPr/>
          </p:nvSpPr>
          <p:spPr bwMode="auto">
            <a:xfrm flipV="1">
              <a:off x="2374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9"/>
            <p:cNvSpPr>
              <a:spLocks noChangeShapeType="1"/>
            </p:cNvSpPr>
            <p:nvPr/>
          </p:nvSpPr>
          <p:spPr bwMode="auto">
            <a:xfrm flipV="1">
              <a:off x="2671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 flipV="1">
              <a:off x="2971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 flipV="1">
              <a:off x="3268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3566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3"/>
            <p:cNvSpPr>
              <a:spLocks noChangeShapeType="1"/>
            </p:cNvSpPr>
            <p:nvPr/>
          </p:nvSpPr>
          <p:spPr bwMode="auto">
            <a:xfrm flipV="1">
              <a:off x="3863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4"/>
            <p:cNvSpPr>
              <a:spLocks noChangeShapeType="1"/>
            </p:cNvSpPr>
            <p:nvPr/>
          </p:nvSpPr>
          <p:spPr bwMode="auto">
            <a:xfrm flipV="1">
              <a:off x="4163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5"/>
            <p:cNvSpPr>
              <a:spLocks noChangeShapeType="1"/>
            </p:cNvSpPr>
            <p:nvPr/>
          </p:nvSpPr>
          <p:spPr bwMode="auto">
            <a:xfrm flipV="1">
              <a:off x="4460" y="31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6"/>
            <p:cNvSpPr>
              <a:spLocks noChangeShapeType="1"/>
            </p:cNvSpPr>
            <p:nvPr/>
          </p:nvSpPr>
          <p:spPr bwMode="auto">
            <a:xfrm>
              <a:off x="1479" y="1507"/>
              <a:ext cx="598" cy="59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7"/>
            <p:cNvSpPr>
              <a:spLocks noChangeShapeType="1"/>
            </p:cNvSpPr>
            <p:nvPr/>
          </p:nvSpPr>
          <p:spPr bwMode="auto">
            <a:xfrm>
              <a:off x="2077" y="2105"/>
              <a:ext cx="387" cy="62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8"/>
            <p:cNvSpPr>
              <a:spLocks noChangeShapeType="1"/>
            </p:cNvSpPr>
            <p:nvPr/>
          </p:nvSpPr>
          <p:spPr bwMode="auto">
            <a:xfrm flipV="1">
              <a:off x="2464" y="2576"/>
              <a:ext cx="207" cy="15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 flipV="1">
              <a:off x="2671" y="2512"/>
              <a:ext cx="300" cy="6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>
              <a:off x="2971" y="2512"/>
              <a:ext cx="177" cy="12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1"/>
            <p:cNvSpPr>
              <a:spLocks noChangeShapeType="1"/>
            </p:cNvSpPr>
            <p:nvPr/>
          </p:nvSpPr>
          <p:spPr bwMode="auto">
            <a:xfrm flipV="1">
              <a:off x="3148" y="1915"/>
              <a:ext cx="120" cy="72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2"/>
            <p:cNvSpPr>
              <a:spLocks noChangeShapeType="1"/>
            </p:cNvSpPr>
            <p:nvPr/>
          </p:nvSpPr>
          <p:spPr bwMode="auto">
            <a:xfrm flipV="1">
              <a:off x="3268" y="1601"/>
              <a:ext cx="177" cy="31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3"/>
            <p:cNvSpPr>
              <a:spLocks noChangeShapeType="1"/>
            </p:cNvSpPr>
            <p:nvPr/>
          </p:nvSpPr>
          <p:spPr bwMode="auto">
            <a:xfrm>
              <a:off x="3445" y="1601"/>
              <a:ext cx="418" cy="19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/>
          </p:nvSpPr>
          <p:spPr bwMode="auto">
            <a:xfrm>
              <a:off x="3863" y="1791"/>
              <a:ext cx="300" cy="94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/>
          </p:nvSpPr>
          <p:spPr bwMode="auto">
            <a:xfrm flipV="1">
              <a:off x="4163" y="2292"/>
              <a:ext cx="297" cy="44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479" y="2732"/>
              <a:ext cx="59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2077" y="2732"/>
              <a:ext cx="38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2464" y="2732"/>
              <a:ext cx="20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671" y="2732"/>
              <a:ext cx="3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/>
          </p:nvSpPr>
          <p:spPr bwMode="auto">
            <a:xfrm>
              <a:off x="2971" y="2639"/>
              <a:ext cx="1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/>
          </p:nvSpPr>
          <p:spPr bwMode="auto">
            <a:xfrm>
              <a:off x="3148" y="2639"/>
              <a:ext cx="12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/>
          </p:nvSpPr>
          <p:spPr bwMode="auto">
            <a:xfrm>
              <a:off x="3268" y="2639"/>
              <a:ext cx="1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/>
          </p:nvSpPr>
          <p:spPr bwMode="auto">
            <a:xfrm>
              <a:off x="3445" y="2732"/>
              <a:ext cx="41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/>
          </p:nvSpPr>
          <p:spPr bwMode="auto">
            <a:xfrm>
              <a:off x="3863" y="2732"/>
              <a:ext cx="3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/>
          </p:nvSpPr>
          <p:spPr bwMode="auto">
            <a:xfrm>
              <a:off x="4163" y="2732"/>
              <a:ext cx="29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1469" y="1497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2067" y="2095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/>
          </p:nvSpPr>
          <p:spPr bwMode="auto">
            <a:xfrm>
              <a:off x="2454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9"/>
            <p:cNvSpPr>
              <a:spLocks/>
            </p:cNvSpPr>
            <p:nvPr/>
          </p:nvSpPr>
          <p:spPr bwMode="auto">
            <a:xfrm>
              <a:off x="2661" y="2566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50"/>
            <p:cNvSpPr>
              <a:spLocks/>
            </p:cNvSpPr>
            <p:nvPr/>
          </p:nvSpPr>
          <p:spPr bwMode="auto">
            <a:xfrm>
              <a:off x="2961" y="250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1"/>
            <p:cNvSpPr>
              <a:spLocks/>
            </p:cNvSpPr>
            <p:nvPr/>
          </p:nvSpPr>
          <p:spPr bwMode="auto">
            <a:xfrm>
              <a:off x="3138" y="2629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52"/>
            <p:cNvSpPr>
              <a:spLocks/>
            </p:cNvSpPr>
            <p:nvPr/>
          </p:nvSpPr>
          <p:spPr bwMode="auto">
            <a:xfrm>
              <a:off x="3258" y="1905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53"/>
            <p:cNvSpPr>
              <a:spLocks/>
            </p:cNvSpPr>
            <p:nvPr/>
          </p:nvSpPr>
          <p:spPr bwMode="auto">
            <a:xfrm>
              <a:off x="3435" y="1591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4"/>
            <p:cNvSpPr>
              <a:spLocks/>
            </p:cNvSpPr>
            <p:nvPr/>
          </p:nvSpPr>
          <p:spPr bwMode="auto">
            <a:xfrm>
              <a:off x="3853" y="1781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5"/>
            <p:cNvSpPr>
              <a:spLocks/>
            </p:cNvSpPr>
            <p:nvPr/>
          </p:nvSpPr>
          <p:spPr bwMode="auto">
            <a:xfrm>
              <a:off x="4153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4450" y="228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57"/>
            <p:cNvSpPr>
              <a:spLocks noChangeArrowheads="1"/>
            </p:cNvSpPr>
            <p:nvPr/>
          </p:nvSpPr>
          <p:spPr bwMode="auto">
            <a:xfrm>
              <a:off x="1469" y="2722"/>
              <a:ext cx="17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58"/>
            <p:cNvSpPr>
              <a:spLocks noChangeArrowheads="1"/>
            </p:cNvSpPr>
            <p:nvPr/>
          </p:nvSpPr>
          <p:spPr bwMode="auto">
            <a:xfrm>
              <a:off x="2067" y="2722"/>
              <a:ext cx="16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59"/>
            <p:cNvSpPr>
              <a:spLocks noChangeArrowheads="1"/>
            </p:cNvSpPr>
            <p:nvPr/>
          </p:nvSpPr>
          <p:spPr bwMode="auto">
            <a:xfrm>
              <a:off x="2454" y="2722"/>
              <a:ext cx="17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60"/>
            <p:cNvSpPr>
              <a:spLocks noChangeArrowheads="1"/>
            </p:cNvSpPr>
            <p:nvPr/>
          </p:nvSpPr>
          <p:spPr bwMode="auto">
            <a:xfrm>
              <a:off x="2661" y="2722"/>
              <a:ext cx="17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61"/>
            <p:cNvSpPr>
              <a:spLocks noChangeArrowheads="1"/>
            </p:cNvSpPr>
            <p:nvPr/>
          </p:nvSpPr>
          <p:spPr bwMode="auto">
            <a:xfrm>
              <a:off x="2961" y="2722"/>
              <a:ext cx="17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62"/>
            <p:cNvSpPr>
              <a:spLocks/>
            </p:cNvSpPr>
            <p:nvPr/>
          </p:nvSpPr>
          <p:spPr bwMode="auto">
            <a:xfrm>
              <a:off x="2961" y="2629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20 h 20"/>
                <a:gd name="T4" fmla="*/ 0 w 20"/>
                <a:gd name="T5" fmla="*/ 20 h 20"/>
                <a:gd name="T6" fmla="*/ 1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10" y="0"/>
                  </a:move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63"/>
            <p:cNvSpPr>
              <a:spLocks/>
            </p:cNvSpPr>
            <p:nvPr/>
          </p:nvSpPr>
          <p:spPr bwMode="auto">
            <a:xfrm>
              <a:off x="3138" y="2629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20 h 20"/>
                <a:gd name="T4" fmla="*/ 0 w 20"/>
                <a:gd name="T5" fmla="*/ 20 h 20"/>
                <a:gd name="T6" fmla="*/ 1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10" y="0"/>
                  </a:move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4"/>
            <p:cNvSpPr>
              <a:spLocks/>
            </p:cNvSpPr>
            <p:nvPr/>
          </p:nvSpPr>
          <p:spPr bwMode="auto">
            <a:xfrm>
              <a:off x="3258" y="2629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20 h 20"/>
                <a:gd name="T4" fmla="*/ 0 w 20"/>
                <a:gd name="T5" fmla="*/ 20 h 20"/>
                <a:gd name="T6" fmla="*/ 1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10" y="0"/>
                  </a:move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5"/>
            <p:cNvSpPr>
              <a:spLocks/>
            </p:cNvSpPr>
            <p:nvPr/>
          </p:nvSpPr>
          <p:spPr bwMode="auto">
            <a:xfrm>
              <a:off x="3435" y="2629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20 h 20"/>
                <a:gd name="T4" fmla="*/ 0 w 20"/>
                <a:gd name="T5" fmla="*/ 20 h 20"/>
                <a:gd name="T6" fmla="*/ 10 w 2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10" y="0"/>
                  </a:moveTo>
                  <a:lnTo>
                    <a:pt x="20" y="20"/>
                  </a:lnTo>
                  <a:lnTo>
                    <a:pt x="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6"/>
            <p:cNvSpPr>
              <a:spLocks/>
            </p:cNvSpPr>
            <p:nvPr/>
          </p:nvSpPr>
          <p:spPr bwMode="auto">
            <a:xfrm>
              <a:off x="3435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7"/>
            <p:cNvSpPr>
              <a:spLocks/>
            </p:cNvSpPr>
            <p:nvPr/>
          </p:nvSpPr>
          <p:spPr bwMode="auto">
            <a:xfrm>
              <a:off x="3853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8"/>
            <p:cNvSpPr>
              <a:spLocks/>
            </p:cNvSpPr>
            <p:nvPr/>
          </p:nvSpPr>
          <p:spPr bwMode="auto">
            <a:xfrm>
              <a:off x="4153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9"/>
            <p:cNvSpPr>
              <a:spLocks/>
            </p:cNvSpPr>
            <p:nvPr/>
          </p:nvSpPr>
          <p:spPr bwMode="auto">
            <a:xfrm>
              <a:off x="4450" y="2722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70"/>
            <p:cNvSpPr>
              <a:spLocks noChangeArrowheads="1"/>
            </p:cNvSpPr>
            <p:nvPr/>
          </p:nvSpPr>
          <p:spPr bwMode="auto">
            <a:xfrm>
              <a:off x="1200" y="3111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5" name="Rectangle 71"/>
            <p:cNvSpPr>
              <a:spLocks noChangeArrowheads="1"/>
            </p:cNvSpPr>
            <p:nvPr/>
          </p:nvSpPr>
          <p:spPr bwMode="auto">
            <a:xfrm>
              <a:off x="1200" y="2798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160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6" name="Rectangle 72"/>
            <p:cNvSpPr>
              <a:spLocks noChangeArrowheads="1"/>
            </p:cNvSpPr>
            <p:nvPr/>
          </p:nvSpPr>
          <p:spPr bwMode="auto">
            <a:xfrm>
              <a:off x="1200" y="2484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170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7" name="Rectangle 73"/>
            <p:cNvSpPr>
              <a:spLocks noChangeArrowheads="1"/>
            </p:cNvSpPr>
            <p:nvPr/>
          </p:nvSpPr>
          <p:spPr bwMode="auto">
            <a:xfrm>
              <a:off x="1200" y="2170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180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8" name="Rectangle 74"/>
            <p:cNvSpPr>
              <a:spLocks noChangeArrowheads="1"/>
            </p:cNvSpPr>
            <p:nvPr/>
          </p:nvSpPr>
          <p:spPr bwMode="auto">
            <a:xfrm>
              <a:off x="1200" y="1853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190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69" name="Rectangle 75"/>
            <p:cNvSpPr>
              <a:spLocks noChangeArrowheads="1"/>
            </p:cNvSpPr>
            <p:nvPr/>
          </p:nvSpPr>
          <p:spPr bwMode="auto">
            <a:xfrm>
              <a:off x="1200" y="1539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0" name="Rectangle 76"/>
            <p:cNvSpPr>
              <a:spLocks noChangeArrowheads="1"/>
            </p:cNvSpPr>
            <p:nvPr/>
          </p:nvSpPr>
          <p:spPr bwMode="auto">
            <a:xfrm>
              <a:off x="1200" y="1225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210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1" name="Rectangle 77"/>
            <p:cNvSpPr>
              <a:spLocks noChangeArrowheads="1"/>
            </p:cNvSpPr>
            <p:nvPr/>
          </p:nvSpPr>
          <p:spPr bwMode="auto">
            <a:xfrm>
              <a:off x="1200" y="912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220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2" name="Rectangle 78"/>
            <p:cNvSpPr>
              <a:spLocks noChangeArrowheads="1"/>
            </p:cNvSpPr>
            <p:nvPr/>
          </p:nvSpPr>
          <p:spPr bwMode="auto">
            <a:xfrm>
              <a:off x="1466" y="3220"/>
              <a:ext cx="4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3" name="Rectangle 79"/>
            <p:cNvSpPr>
              <a:spLocks noChangeArrowheads="1"/>
            </p:cNvSpPr>
            <p:nvPr/>
          </p:nvSpPr>
          <p:spPr bwMode="auto">
            <a:xfrm>
              <a:off x="1749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4" name="Rectangle 80"/>
            <p:cNvSpPr>
              <a:spLocks noChangeArrowheads="1"/>
            </p:cNvSpPr>
            <p:nvPr/>
          </p:nvSpPr>
          <p:spPr bwMode="auto">
            <a:xfrm>
              <a:off x="2050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5" name="Rectangle 81"/>
            <p:cNvSpPr>
              <a:spLocks noChangeArrowheads="1"/>
            </p:cNvSpPr>
            <p:nvPr/>
          </p:nvSpPr>
          <p:spPr bwMode="auto">
            <a:xfrm>
              <a:off x="2347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30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6" name="Rectangle 82"/>
            <p:cNvSpPr>
              <a:spLocks noChangeArrowheads="1"/>
            </p:cNvSpPr>
            <p:nvPr/>
          </p:nvSpPr>
          <p:spPr bwMode="auto">
            <a:xfrm>
              <a:off x="2644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40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7" name="Rectangle 83"/>
            <p:cNvSpPr>
              <a:spLocks noChangeArrowheads="1"/>
            </p:cNvSpPr>
            <p:nvPr/>
          </p:nvSpPr>
          <p:spPr bwMode="auto">
            <a:xfrm>
              <a:off x="2945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8" name="Rectangle 84"/>
            <p:cNvSpPr>
              <a:spLocks noChangeArrowheads="1"/>
            </p:cNvSpPr>
            <p:nvPr/>
          </p:nvSpPr>
          <p:spPr bwMode="auto">
            <a:xfrm>
              <a:off x="3242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60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79" name="Rectangle 85"/>
            <p:cNvSpPr>
              <a:spLocks noChangeArrowheads="1"/>
            </p:cNvSpPr>
            <p:nvPr/>
          </p:nvSpPr>
          <p:spPr bwMode="auto">
            <a:xfrm>
              <a:off x="3539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70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80" name="Rectangle 86"/>
            <p:cNvSpPr>
              <a:spLocks noChangeArrowheads="1"/>
            </p:cNvSpPr>
            <p:nvPr/>
          </p:nvSpPr>
          <p:spPr bwMode="auto">
            <a:xfrm>
              <a:off x="3836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80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81" name="Rectangle 87"/>
            <p:cNvSpPr>
              <a:spLocks noChangeArrowheads="1"/>
            </p:cNvSpPr>
            <p:nvPr/>
          </p:nvSpPr>
          <p:spPr bwMode="auto">
            <a:xfrm>
              <a:off x="4136" y="3220"/>
              <a:ext cx="8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82" name="Rectangle 88"/>
            <p:cNvSpPr>
              <a:spLocks noChangeArrowheads="1"/>
            </p:cNvSpPr>
            <p:nvPr/>
          </p:nvSpPr>
          <p:spPr bwMode="auto">
            <a:xfrm>
              <a:off x="4420" y="3220"/>
              <a:ext cx="12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83" name="Rectangle 89"/>
            <p:cNvSpPr>
              <a:spLocks noChangeArrowheads="1"/>
            </p:cNvSpPr>
            <p:nvPr/>
          </p:nvSpPr>
          <p:spPr bwMode="auto">
            <a:xfrm>
              <a:off x="2304" y="3360"/>
              <a:ext cx="90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% </a:t>
              </a:r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Hydroquinone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84" name="Rectangle 90"/>
            <p:cNvSpPr>
              <a:spLocks noChangeArrowheads="1"/>
            </p:cNvSpPr>
            <p:nvPr/>
          </p:nvSpPr>
          <p:spPr bwMode="auto">
            <a:xfrm rot="-5400000">
              <a:off x="587" y="2089"/>
              <a:ext cx="7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Temperature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5" name="Line 91"/>
            <p:cNvSpPr>
              <a:spLocks noChangeShapeType="1"/>
            </p:cNvSpPr>
            <p:nvPr/>
          </p:nvSpPr>
          <p:spPr bwMode="auto">
            <a:xfrm>
              <a:off x="3442" y="1604"/>
              <a:ext cx="1" cy="15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92"/>
            <p:cNvSpPr>
              <a:spLocks noChangeShapeType="1"/>
            </p:cNvSpPr>
            <p:nvPr/>
          </p:nvSpPr>
          <p:spPr bwMode="auto">
            <a:xfrm>
              <a:off x="2971" y="2515"/>
              <a:ext cx="1" cy="6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7" name="Object 3"/>
          <p:cNvGraphicFramePr>
            <a:graphicFrameLocks noChangeAspect="1"/>
          </p:cNvGraphicFramePr>
          <p:nvPr>
            <p:extLst/>
          </p:nvPr>
        </p:nvGraphicFramePr>
        <p:xfrm>
          <a:off x="2399600" y="5611813"/>
          <a:ext cx="22828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S ChemDraw Drawing" r:id="rId3" imgW="2282623" imgH="1089228" progId="ChemDraw.Document.6.0">
                  <p:embed/>
                </p:oleObj>
              </mc:Choice>
              <mc:Fallback>
                <p:oleObj name="CS ChemDraw Drawing" r:id="rId3" imgW="2282623" imgH="1089228" progId="ChemDraw.Document.6.0">
                  <p:embed/>
                  <p:pic>
                    <p:nvPicPr>
                      <p:cNvPr id="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600" y="5611813"/>
                        <a:ext cx="22828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Rectangle 96"/>
          <p:cNvSpPr>
            <a:spLocks noChangeArrowheads="1"/>
          </p:cNvSpPr>
          <p:nvPr/>
        </p:nvSpPr>
        <p:spPr bwMode="auto">
          <a:xfrm>
            <a:off x="2934586" y="1"/>
            <a:ext cx="601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/>
              <a:t>Hydroquinone </a:t>
            </a:r>
          </a:p>
          <a:p>
            <a:pPr algn="ctr"/>
            <a:r>
              <a:rPr lang="en-US" sz="3000" i="1"/>
              <a:t>bis-</a:t>
            </a:r>
            <a:r>
              <a:rPr lang="en-US" sz="3000"/>
              <a:t>[N,N-Dimethyl]terephthalamide System</a:t>
            </a:r>
          </a:p>
        </p:txBody>
      </p:sp>
      <p:graphicFrame>
        <p:nvGraphicFramePr>
          <p:cNvPr id="189" name="Object 188"/>
          <p:cNvGraphicFramePr>
            <a:graphicFrameLocks noChangeAspect="1"/>
          </p:cNvGraphicFramePr>
          <p:nvPr>
            <p:extLst/>
          </p:nvPr>
        </p:nvGraphicFramePr>
        <p:xfrm>
          <a:off x="8466401" y="5680150"/>
          <a:ext cx="11525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CS ChemDraw Drawing" r:id="rId5" imgW="1153198" imgH="1019243" progId="ChemDraw.Document.6.0">
                  <p:embed/>
                </p:oleObj>
              </mc:Choice>
              <mc:Fallback>
                <p:oleObj name="CS ChemDraw Drawing" r:id="rId5" imgW="1153198" imgH="1019243" progId="ChemDraw.Document.6.0">
                  <p:embed/>
                  <p:pic>
                    <p:nvPicPr>
                      <p:cNvPr id="189" name="Object 1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66401" y="5680150"/>
                        <a:ext cx="115252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768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qdet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152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899" name="Object 2"/>
          <p:cNvGraphicFramePr>
            <a:graphicFrameLocks noChangeAspect="1"/>
          </p:cNvGraphicFramePr>
          <p:nvPr/>
        </p:nvGraphicFramePr>
        <p:xfrm>
          <a:off x="6172201" y="2057401"/>
          <a:ext cx="3738563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CS ChemDraw Drawing" r:id="rId4" imgW="3738880" imgH="3141980" progId="ChemDraw.Document.4.0">
                  <p:embed/>
                </p:oleObj>
              </mc:Choice>
              <mc:Fallback>
                <p:oleObj name="CS ChemDraw Drawing" r:id="rId4" imgW="3738880" imgH="3141980" progId="ChemDraw.Document.4.0">
                  <p:embed/>
                  <p:pic>
                    <p:nvPicPr>
                      <p:cNvPr id="808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057401"/>
                        <a:ext cx="3738563" cy="31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843661" y="359073"/>
            <a:ext cx="665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1:1 </a:t>
            </a:r>
            <a:r>
              <a:rPr lang="en-US" dirty="0" err="1">
                <a:latin typeface="+mn-lt"/>
              </a:rPr>
              <a:t>Bis</a:t>
            </a:r>
            <a:r>
              <a:rPr lang="en-US" dirty="0">
                <a:latin typeface="+mn-lt"/>
              </a:rPr>
              <a:t>[N,N-Diethyl]</a:t>
            </a:r>
            <a:r>
              <a:rPr lang="en-US" dirty="0" err="1">
                <a:latin typeface="+mn-lt"/>
              </a:rPr>
              <a:t>terephthalamide:Hydroquinone</a:t>
            </a:r>
            <a:endParaRPr lang="en-US" dirty="0">
              <a:latin typeface="+mn-lt"/>
            </a:endParaRPr>
          </a:p>
        </p:txBody>
      </p:sp>
      <p:graphicFrame>
        <p:nvGraphicFramePr>
          <p:cNvPr id="80901" name="Object 3"/>
          <p:cNvGraphicFramePr>
            <a:graphicFrameLocks noChangeAspect="1"/>
          </p:cNvGraphicFramePr>
          <p:nvPr/>
        </p:nvGraphicFramePr>
        <p:xfrm>
          <a:off x="6172201" y="2057401"/>
          <a:ext cx="3738563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S ChemDraw Drawing" r:id="rId6" imgW="3738880" imgH="3141980" progId="ChemDraw.Document.4.0">
                  <p:embed/>
                </p:oleObj>
              </mc:Choice>
              <mc:Fallback>
                <p:oleObj name="CS ChemDraw Drawing" r:id="rId6" imgW="3738880" imgH="3141980" progId="ChemDraw.Document.4.0">
                  <p:embed/>
                  <p:pic>
                    <p:nvPicPr>
                      <p:cNvPr id="809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057401"/>
                        <a:ext cx="3738563" cy="314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315200" y="2895600"/>
            <a:ext cx="1524000" cy="1447800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5791201" y="1828800"/>
          <a:ext cx="3990975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S ChemDraw Drawing" r:id="rId3" imgW="3990340" imgH="3378200" progId="ChemDraw.Document.4.0">
                  <p:embed/>
                </p:oleObj>
              </mc:Choice>
              <mc:Fallback>
                <p:oleObj name="CS ChemDraw Drawing" r:id="rId3" imgW="3990340" imgH="3378200" progId="ChemDraw.Document.4.0">
                  <p:embed/>
                  <p:pic>
                    <p:nvPicPr>
                      <p:cNvPr id="81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1828800"/>
                        <a:ext cx="3990975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362201" y="450851"/>
            <a:ext cx="6851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1:2 </a:t>
            </a:r>
            <a:r>
              <a:rPr lang="en-US" dirty="0" err="1">
                <a:latin typeface="+mn-lt"/>
              </a:rPr>
              <a:t>Bis</a:t>
            </a:r>
            <a:r>
              <a:rPr lang="en-US" dirty="0">
                <a:latin typeface="+mn-lt"/>
              </a:rPr>
              <a:t>[N,N-Dimethyl]</a:t>
            </a:r>
            <a:r>
              <a:rPr lang="en-US" dirty="0" err="1">
                <a:latin typeface="+mn-lt"/>
              </a:rPr>
              <a:t>terephthalamide:Hydroquinone</a:t>
            </a:r>
            <a:endParaRPr lang="en-US" dirty="0">
              <a:latin typeface="+mn-lt"/>
            </a:endParaRPr>
          </a:p>
        </p:txBody>
      </p:sp>
      <p:pic>
        <p:nvPicPr>
          <p:cNvPr id="81924" name="Picture 4" descr="2hqdmt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828800"/>
            <a:ext cx="36623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1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qdmt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152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6400800" y="2514600"/>
          <a:ext cx="3424238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CS ChemDraw Drawing" r:id="rId4" imgW="3423920" imgH="2603500" progId="ChemDraw.Document.4.0">
                  <p:embed/>
                </p:oleObj>
              </mc:Choice>
              <mc:Fallback>
                <p:oleObj name="CS ChemDraw Drawing" r:id="rId4" imgW="3423920" imgH="2603500" progId="ChemDraw.Document.4.0">
                  <p:embed/>
                  <p:pic>
                    <p:nvPicPr>
                      <p:cNvPr id="839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14600"/>
                        <a:ext cx="3424238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286001" y="358170"/>
            <a:ext cx="796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1:1 </a:t>
            </a:r>
            <a:r>
              <a:rPr lang="en-US" sz="2800" dirty="0" err="1"/>
              <a:t>Bis</a:t>
            </a:r>
            <a:r>
              <a:rPr lang="en-US" sz="2800" dirty="0"/>
              <a:t>[N,N-Dimethyl]</a:t>
            </a:r>
            <a:r>
              <a:rPr lang="en-US" sz="2800" dirty="0" err="1"/>
              <a:t>terephthalamide:Hydroquinone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5642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362200" y="2555876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Chains: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231064" y="2622551"/>
            <a:ext cx="1290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Networks: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813301" y="3868738"/>
            <a:ext cx="1782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omic Sans MS" pitchFamily="66" charset="0"/>
              </a:rPr>
              <a:t>Isolated Rings: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992956" y="377221"/>
            <a:ext cx="6174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66FF33"/>
                </a:solidFill>
              </a:rPr>
              <a:t>Terephthalamide</a:t>
            </a:r>
            <a:r>
              <a:rPr lang="en-US" sz="2800" b="1" dirty="0">
                <a:solidFill>
                  <a:schemeClr val="accent2"/>
                </a:solidFill>
              </a:rPr>
              <a:t> - Hydroquinone </a:t>
            </a:r>
            <a:r>
              <a:rPr lang="en-US" sz="2800" dirty="0"/>
              <a:t>Motifs</a:t>
            </a:r>
          </a:p>
        </p:txBody>
      </p:sp>
      <p:graphicFrame>
        <p:nvGraphicFramePr>
          <p:cNvPr id="84998" name="Object 2"/>
          <p:cNvGraphicFramePr>
            <a:graphicFrameLocks noChangeAspect="1"/>
          </p:cNvGraphicFramePr>
          <p:nvPr/>
        </p:nvGraphicFramePr>
        <p:xfrm>
          <a:off x="2743201" y="2979739"/>
          <a:ext cx="178276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CS ChemDraw Drawing" r:id="rId3" imgW="1783080" imgH="1361440" progId="ChemDraw.Document.4.0">
                  <p:embed/>
                </p:oleObj>
              </mc:Choice>
              <mc:Fallback>
                <p:oleObj name="CS ChemDraw Drawing" r:id="rId3" imgW="1783080" imgH="1361440" progId="ChemDraw.Document.4.0">
                  <p:embed/>
                  <p:pic>
                    <p:nvPicPr>
                      <p:cNvPr id="849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2979739"/>
                        <a:ext cx="1782763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3"/>
          <p:cNvGraphicFramePr>
            <a:graphicFrameLocks noChangeAspect="1"/>
          </p:cNvGraphicFramePr>
          <p:nvPr/>
        </p:nvGraphicFramePr>
        <p:xfrm>
          <a:off x="7772401" y="3055939"/>
          <a:ext cx="178276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CS ChemDraw Drawing" r:id="rId5" imgW="1783080" imgH="1361440" progId="ChemDraw.Document.4.0">
                  <p:embed/>
                </p:oleObj>
              </mc:Choice>
              <mc:Fallback>
                <p:oleObj name="CS ChemDraw Drawing" r:id="rId5" imgW="1783080" imgH="1361440" progId="ChemDraw.Document.4.0">
                  <p:embed/>
                  <p:pic>
                    <p:nvPicPr>
                      <p:cNvPr id="849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3055939"/>
                        <a:ext cx="1782763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4"/>
          <p:cNvGraphicFramePr>
            <a:graphicFrameLocks noChangeAspect="1"/>
          </p:cNvGraphicFramePr>
          <p:nvPr/>
        </p:nvGraphicFramePr>
        <p:xfrm>
          <a:off x="5499100" y="4325938"/>
          <a:ext cx="180340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CS ChemDraw Drawing" r:id="rId7" imgW="1803400" imgH="1617980" progId="ChemDraw.Document.4.0">
                  <p:embed/>
                </p:oleObj>
              </mc:Choice>
              <mc:Fallback>
                <p:oleObj name="CS ChemDraw Drawing" r:id="rId7" imgW="1803400" imgH="1617980" progId="ChemDraw.Document.4.0">
                  <p:embed/>
                  <p:pic>
                    <p:nvPicPr>
                      <p:cNvPr id="850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325938"/>
                        <a:ext cx="1803400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5"/>
          <p:cNvGraphicFramePr>
            <a:graphicFrameLocks noChangeAspect="1"/>
          </p:cNvGraphicFramePr>
          <p:nvPr/>
        </p:nvGraphicFramePr>
        <p:xfrm>
          <a:off x="4114800" y="1354139"/>
          <a:ext cx="32766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CS ChemDraw Drawing" r:id="rId9" imgW="3276600" imgH="1242060" progId="ChemDraw.Document.4.0">
                  <p:embed/>
                </p:oleObj>
              </mc:Choice>
              <mc:Fallback>
                <p:oleObj name="CS ChemDraw Drawing" r:id="rId9" imgW="3276600" imgH="1242060" progId="ChemDraw.Document.4.0">
                  <p:embed/>
                  <p:pic>
                    <p:nvPicPr>
                      <p:cNvPr id="850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54139"/>
                        <a:ext cx="32766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256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06">
            <a:off x="6597482" y="515669"/>
            <a:ext cx="2736850" cy="401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339">
            <a:off x="4702821" y="468995"/>
            <a:ext cx="2663825" cy="392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030">
            <a:off x="2730593" y="422325"/>
            <a:ext cx="301942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524000" y="4763453"/>
            <a:ext cx="694760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ja-JP" altLang="en-US" sz="1400" i="1"/>
              <a:t>“</a:t>
            </a:r>
            <a:r>
              <a:rPr lang="en-US" altLang="ja-JP" sz="1200"/>
              <a:t>Pollution Prevention via Molecular Recognition and Self Assembly: Non-Covalent Derivatization.</a:t>
            </a:r>
            <a:r>
              <a:rPr lang="ja-JP" altLang="en-US" sz="1200"/>
              <a:t>”</a:t>
            </a:r>
            <a:r>
              <a:rPr lang="en-US" altLang="ja-JP" sz="1200"/>
              <a:t> </a:t>
            </a:r>
          </a:p>
          <a:p>
            <a:r>
              <a:rPr lang="en-US" sz="1200"/>
              <a:t>Warner, John C.</a:t>
            </a:r>
            <a:r>
              <a:rPr lang="en-US" sz="1200" i="1"/>
              <a:t>, in </a:t>
            </a:r>
            <a:r>
              <a:rPr lang="ja-JP" altLang="en-US" sz="1200" i="1"/>
              <a:t>“</a:t>
            </a:r>
            <a:r>
              <a:rPr lang="en-US" altLang="ja-JP" sz="1200" i="1"/>
              <a:t>Green Chemistry: Frontiers in Benign Chemical Synthesis and Processes.</a:t>
            </a:r>
            <a:r>
              <a:rPr lang="ja-JP" altLang="en-US" sz="1200" i="1"/>
              <a:t>”</a:t>
            </a:r>
            <a:endParaRPr lang="en-US" altLang="ja-JP" sz="1200" i="1"/>
          </a:p>
          <a:p>
            <a:r>
              <a:rPr lang="en-US" sz="1200" i="1"/>
              <a:t>Oxford University Press, London. pp 336 - 346. </a:t>
            </a:r>
            <a:r>
              <a:rPr lang="en-US" sz="1200" b="1" i="1"/>
              <a:t>1998</a:t>
            </a:r>
            <a:r>
              <a:rPr lang="en-US" sz="1200" i="1"/>
              <a:t>.</a:t>
            </a:r>
            <a:r>
              <a:rPr lang="en-US" sz="1200"/>
              <a:t> </a:t>
            </a:r>
          </a:p>
          <a:p>
            <a:endParaRPr lang="en-US" sz="1200"/>
          </a:p>
          <a:p>
            <a:r>
              <a:rPr lang="ja-JP" altLang="en-US" sz="1200"/>
              <a:t>“</a:t>
            </a:r>
            <a:r>
              <a:rPr lang="en-US" altLang="ja-JP" sz="1200"/>
              <a:t>Environmentally Benign Synthesis Using Crystal Engineering: Steric Accommodation in Non-Covalent</a:t>
            </a:r>
          </a:p>
          <a:p>
            <a:r>
              <a:rPr lang="en-US" sz="1200"/>
              <a:t>Derivatives of Hydroquinones.</a:t>
            </a:r>
            <a:r>
              <a:rPr lang="ja-JP" altLang="en-US" sz="1200"/>
              <a:t>”</a:t>
            </a:r>
            <a:r>
              <a:rPr lang="en-US" altLang="ja-JP" sz="1200"/>
              <a:t> Foxman, Bruce M.; Guarrera, Donna J.; Taylor, Lloyd D.; Warner, John C. </a:t>
            </a:r>
          </a:p>
          <a:p>
            <a:r>
              <a:rPr lang="en-US" sz="1200" i="1"/>
              <a:t>Crystal Engineering.</a:t>
            </a:r>
            <a:r>
              <a:rPr lang="en-US" sz="1200" b="1"/>
              <a:t>1998</a:t>
            </a:r>
            <a:r>
              <a:rPr lang="en-US" sz="1200" i="1"/>
              <a:t>, 1</a:t>
            </a:r>
            <a:r>
              <a:rPr lang="en-US" sz="1200"/>
              <a:t>, 109.</a:t>
            </a:r>
          </a:p>
          <a:p>
            <a:endParaRPr lang="en-US" sz="1200"/>
          </a:p>
          <a:p>
            <a:r>
              <a:rPr lang="en-US" sz="1200" i="1">
                <a:solidFill>
                  <a:srgbClr val="000000"/>
                </a:solidFill>
                <a:cs typeface="Times New Roman" pitchFamily="18" charset="0"/>
              </a:rPr>
              <a:t>"Noncovalent Derivatization: Green Chemistry Applications of Crystal Engineering."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Cannon, Amy S.; Warner, </a:t>
            </a:r>
          </a:p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John C. </a:t>
            </a:r>
            <a:r>
              <a:rPr lang="en-US" sz="1200" i="1">
                <a:solidFill>
                  <a:srgbClr val="000000"/>
                </a:solidFill>
                <a:cs typeface="Times New Roman" pitchFamily="18" charset="0"/>
              </a:rPr>
              <a:t>Crystal Growth and Design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2002</a:t>
            </a:r>
            <a:r>
              <a:rPr lang="en-US" sz="1200" i="1">
                <a:solidFill>
                  <a:srgbClr val="000000"/>
                </a:solidFill>
                <a:cs typeface="Times New Roman" pitchFamily="18" charset="0"/>
              </a:rPr>
              <a:t>, 2(4)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255-257.</a:t>
            </a:r>
            <a:r>
              <a:rPr lang="en-US" sz="1200" i="1"/>
              <a:t>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AD33A8D-573A-4698-A3F6-B56A55D2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06">
            <a:off x="6621248" y="545198"/>
            <a:ext cx="2736850" cy="401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98137-752C-457E-A551-A0B10FE8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339">
            <a:off x="4716249" y="468997"/>
            <a:ext cx="2663825" cy="392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ADB50C3-651F-4DFA-AE70-4BA6E6E5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030">
            <a:off x="2735049" y="392797"/>
            <a:ext cx="301942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39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NOTPA serpen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6" y="0"/>
            <a:ext cx="2982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N6TPA serpent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0"/>
            <a:ext cx="293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N5TPA serpent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9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505200" y="228601"/>
            <a:ext cx="947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omic Sans MS" pitchFamily="66" charset="0"/>
              </a:rPr>
              <a:t>N5TPA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629400" y="152401"/>
            <a:ext cx="947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omic Sans MS" pitchFamily="66" charset="0"/>
              </a:rPr>
              <a:t>N6TPA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9504363" y="9906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omic Sans MS" pitchFamily="66" charset="0"/>
              </a:rPr>
              <a:t>NOTPA</a:t>
            </a:r>
          </a:p>
        </p:txBody>
      </p:sp>
    </p:spTree>
    <p:extLst>
      <p:ext uri="{BB962C8B-B14F-4D97-AF65-F5344CB8AC3E}">
        <p14:creationId xmlns:p14="http://schemas.microsoft.com/office/powerpoint/2010/main" val="379637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6" y="244549"/>
            <a:ext cx="83058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59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-2195119">
            <a:off x="2863850" y="5016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2355351">
            <a:off x="2863850" y="15319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-2195119">
            <a:off x="4006850" y="5016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2355351">
            <a:off x="4006850" y="15319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 rot="-2195119">
            <a:off x="5149850" y="5016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 rot="2355351">
            <a:off x="5149850" y="15319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 rot="-2195119">
            <a:off x="6280150" y="5016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rot="2355351">
            <a:off x="6280150" y="15319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 rot="-2195119">
            <a:off x="2863850" y="25717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 rot="2355351">
            <a:off x="2863850" y="36020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 rot="-2195119">
            <a:off x="4006850" y="25717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 rot="2355351">
            <a:off x="4006850" y="36020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 rot="-2195119">
            <a:off x="5149850" y="25717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 rot="2355351">
            <a:off x="5149850" y="36020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-2195119">
            <a:off x="6280150" y="25717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2355351">
            <a:off x="6280150" y="36020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 rot="-2195119">
            <a:off x="2863850" y="46291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 rot="2355351">
            <a:off x="2863850" y="56594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 rot="-2195119">
            <a:off x="4006850" y="46291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 rot="2355351">
            <a:off x="4006850" y="56594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 rot="-2195119">
            <a:off x="5149850" y="46291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 rot="2355351">
            <a:off x="5149850" y="56594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 rot="-2195119">
            <a:off x="6280150" y="46291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 rot="2355351">
            <a:off x="6280150" y="5659438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 rot="-2195119">
            <a:off x="7423150" y="5016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 rot="2355351">
            <a:off x="7423150" y="15319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 rot="-2195119">
            <a:off x="7423150" y="25717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 rot="2355351">
            <a:off x="7423150" y="36020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 rot="-2195119">
            <a:off x="7423150" y="46291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 rot="2355351">
            <a:off x="7423150" y="5659438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 " pathEditMode="relative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 " pathEditMode="relative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 " pathEditMode="relative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 " pathEditMode="relative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 " pathEditMode="relative" ptsTypes="AA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77 " pathEditMode="relative" ptsTypes="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11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11 " pathEditMode="relative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11 " pathEditMode="relative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11 " pathEditMode="relative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211 " pathEditMode="relative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211 " pathEditMode="relative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211 " pathEditMode="relative" ptsTypes="AA"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211 " pathEditMode="relative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211 " pathEditMode="relative" ptsTypes="AA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21" grpId="0" animBg="1"/>
      <p:bldP spid="22" grpId="0" animBg="1"/>
      <p:bldP spid="30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-2195119">
            <a:off x="2863850" y="131127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rot="2355351">
            <a:off x="2863850" y="19875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-2195119">
            <a:off x="4006850" y="131127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2355351">
            <a:off x="4006850" y="19875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3"/>
          <p:cNvSpPr>
            <a:spLocks noChangeArrowheads="1"/>
          </p:cNvSpPr>
          <p:nvPr/>
        </p:nvSpPr>
        <p:spPr bwMode="auto">
          <a:xfrm rot="-2195119">
            <a:off x="5149850" y="131127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Rectangle 4"/>
          <p:cNvSpPr>
            <a:spLocks noChangeArrowheads="1"/>
          </p:cNvSpPr>
          <p:nvPr/>
        </p:nvSpPr>
        <p:spPr bwMode="auto">
          <a:xfrm rot="2355351">
            <a:off x="5149850" y="19875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rot="-2195119">
            <a:off x="6280150" y="131127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2355351">
            <a:off x="6280150" y="19875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-2195119">
            <a:off x="2863850" y="26511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2355351">
            <a:off x="2863850" y="3465513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-2195119">
            <a:off x="4006850" y="265112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2355351">
            <a:off x="4006850" y="3465513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Rectangle 3"/>
          <p:cNvSpPr>
            <a:spLocks noChangeArrowheads="1"/>
          </p:cNvSpPr>
          <p:nvPr/>
        </p:nvSpPr>
        <p:spPr bwMode="auto">
          <a:xfrm rot="-2195119">
            <a:off x="5149850" y="26511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4"/>
          <p:cNvSpPr>
            <a:spLocks noChangeArrowheads="1"/>
          </p:cNvSpPr>
          <p:nvPr/>
        </p:nvSpPr>
        <p:spPr bwMode="auto">
          <a:xfrm rot="2355351">
            <a:off x="5149850" y="3465513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rot="-2195119">
            <a:off x="6280150" y="265112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 rot="2355351">
            <a:off x="6280150" y="3465513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-2195119">
            <a:off x="2863850" y="40989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rot="2355351">
            <a:off x="2863850" y="48069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 rot="-2195119">
            <a:off x="4006850" y="409892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 rot="2355351">
            <a:off x="4006850" y="48069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Rectangle 3"/>
          <p:cNvSpPr>
            <a:spLocks noChangeArrowheads="1"/>
          </p:cNvSpPr>
          <p:nvPr/>
        </p:nvSpPr>
        <p:spPr bwMode="auto">
          <a:xfrm rot="-2195119">
            <a:off x="5149850" y="40989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Rectangle 4"/>
          <p:cNvSpPr>
            <a:spLocks noChangeArrowheads="1"/>
          </p:cNvSpPr>
          <p:nvPr/>
        </p:nvSpPr>
        <p:spPr bwMode="auto">
          <a:xfrm rot="2355351">
            <a:off x="5149850" y="48069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 rot="-2195119">
            <a:off x="6280150" y="4098925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 rot="2355351">
            <a:off x="6280150" y="4806950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 rot="-2195119">
            <a:off x="7423150" y="131127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 rot="2355351">
            <a:off x="7423150" y="19875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 rot="-2195119">
            <a:off x="7423150" y="26511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 rot="2355351">
            <a:off x="7423150" y="3465513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 rot="-2195119">
            <a:off x="7423150" y="4098925"/>
            <a:ext cx="8382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rot="2355351">
            <a:off x="7423150" y="480695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0 " pathEditMode="relative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25" y="467317"/>
            <a:ext cx="2487753" cy="1660575"/>
          </a:xfrm>
          <a:prstGeom prst="rect">
            <a:avLst/>
          </a:prstGeom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6019800" y="3216450"/>
            <a:ext cx="4572000" cy="2438400"/>
          </a:xfrm>
          <a:custGeom>
            <a:avLst/>
            <a:gdLst>
              <a:gd name="T0" fmla="*/ 2147483647 w 2880"/>
              <a:gd name="T1" fmla="*/ 2147483647 h 1536"/>
              <a:gd name="T2" fmla="*/ 2147483647 w 2880"/>
              <a:gd name="T3" fmla="*/ 2147483647 h 1536"/>
              <a:gd name="T4" fmla="*/ 2147483647 w 2880"/>
              <a:gd name="T5" fmla="*/ 2147483647 h 1536"/>
              <a:gd name="T6" fmla="*/ 2147483647 w 2880"/>
              <a:gd name="T7" fmla="*/ 2147483647 h 1536"/>
              <a:gd name="T8" fmla="*/ 2147483647 w 2880"/>
              <a:gd name="T9" fmla="*/ 2147483647 h 1536"/>
              <a:gd name="T10" fmla="*/ 2147483647 w 2880"/>
              <a:gd name="T11" fmla="*/ 0 h 1536"/>
              <a:gd name="T12" fmla="*/ 2147483647 w 2880"/>
              <a:gd name="T13" fmla="*/ 0 h 1536"/>
              <a:gd name="T14" fmla="*/ 2147483647 w 2880"/>
              <a:gd name="T15" fmla="*/ 2147483647 h 1536"/>
              <a:gd name="T16" fmla="*/ 0 w 2880"/>
              <a:gd name="T17" fmla="*/ 2147483647 h 1536"/>
              <a:gd name="T18" fmla="*/ 2147483647 w 2880"/>
              <a:gd name="T19" fmla="*/ 2147483647 h 1536"/>
              <a:gd name="T20" fmla="*/ 2147483647 w 2880"/>
              <a:gd name="T21" fmla="*/ 2147483647 h 1536"/>
              <a:gd name="T22" fmla="*/ 2147483647 w 2880"/>
              <a:gd name="T23" fmla="*/ 2147483647 h 1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80"/>
              <a:gd name="T37" fmla="*/ 0 h 1536"/>
              <a:gd name="T38" fmla="*/ 2880 w 2880"/>
              <a:gd name="T39" fmla="*/ 1536 h 1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80" h="1536">
                <a:moveTo>
                  <a:pt x="144" y="1344"/>
                </a:moveTo>
                <a:lnTo>
                  <a:pt x="144" y="1536"/>
                </a:lnTo>
                <a:lnTo>
                  <a:pt x="2880" y="1536"/>
                </a:lnTo>
                <a:lnTo>
                  <a:pt x="2880" y="672"/>
                </a:lnTo>
                <a:lnTo>
                  <a:pt x="768" y="336"/>
                </a:lnTo>
                <a:lnTo>
                  <a:pt x="768" y="0"/>
                </a:lnTo>
                <a:lnTo>
                  <a:pt x="624" y="0"/>
                </a:lnTo>
                <a:lnTo>
                  <a:pt x="624" y="336"/>
                </a:lnTo>
                <a:lnTo>
                  <a:pt x="0" y="576"/>
                </a:lnTo>
                <a:lnTo>
                  <a:pt x="48" y="864"/>
                </a:lnTo>
                <a:lnTo>
                  <a:pt x="144" y="1008"/>
                </a:lnTo>
                <a:lnTo>
                  <a:pt x="144" y="1344"/>
                </a:lnTo>
                <a:close/>
              </a:path>
            </a:pathLst>
          </a:custGeom>
          <a:solidFill>
            <a:srgbClr val="DCDC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77000" y="4892850"/>
            <a:ext cx="4038600" cy="381000"/>
            <a:chOff x="3120" y="480"/>
            <a:chExt cx="2544" cy="24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120" y="57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120" y="480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324600" y="4892850"/>
            <a:ext cx="4038600" cy="381000"/>
            <a:chOff x="3024" y="1056"/>
            <a:chExt cx="2544" cy="24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024" y="115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024" y="1056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400800" y="4892850"/>
            <a:ext cx="4038600" cy="381000"/>
            <a:chOff x="3072" y="768"/>
            <a:chExt cx="2544" cy="24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72" y="86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072" y="768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562600" y="5045250"/>
            <a:ext cx="4038600" cy="76200"/>
            <a:chOff x="2544" y="4032"/>
            <a:chExt cx="2544" cy="48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544" y="403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544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68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16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40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64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88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12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36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60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84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5638800" y="4892850"/>
            <a:ext cx="4038600" cy="381000"/>
            <a:chOff x="2592" y="3648"/>
            <a:chExt cx="2544" cy="240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592" y="374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3024" y="3648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592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73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297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21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45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69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93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17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41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65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715000" y="4892850"/>
            <a:ext cx="4038600" cy="381000"/>
            <a:chOff x="2640" y="3360"/>
            <a:chExt cx="2544" cy="240"/>
          </a:xfrm>
        </p:grpSpPr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640" y="345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3024" y="3360"/>
              <a:ext cx="96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640" y="345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640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78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02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26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350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74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98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22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46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5791200" y="4892850"/>
            <a:ext cx="4038600" cy="381000"/>
            <a:chOff x="2688" y="3072"/>
            <a:chExt cx="2544" cy="240"/>
          </a:xfrm>
        </p:grpSpPr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688" y="3168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3024" y="3072"/>
              <a:ext cx="144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2688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83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07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331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55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79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03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27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867400" y="4892850"/>
            <a:ext cx="4038600" cy="381000"/>
            <a:chOff x="2736" y="2784"/>
            <a:chExt cx="2544" cy="240"/>
          </a:xfrm>
        </p:grpSpPr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736" y="2880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024" y="2784"/>
              <a:ext cx="192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736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88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12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36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360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84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08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5943600" y="4892850"/>
            <a:ext cx="4038600" cy="381000"/>
            <a:chOff x="2784" y="2496"/>
            <a:chExt cx="2544" cy="240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784" y="259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3024" y="249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784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92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316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40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64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88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1"/>
          <p:cNvGrpSpPr>
            <a:grpSpLocks/>
          </p:cNvGrpSpPr>
          <p:nvPr/>
        </p:nvGrpSpPr>
        <p:grpSpPr bwMode="auto">
          <a:xfrm>
            <a:off x="6019800" y="4892850"/>
            <a:ext cx="4038600" cy="381000"/>
            <a:chOff x="2832" y="2208"/>
            <a:chExt cx="2544" cy="240"/>
          </a:xfrm>
        </p:grpSpPr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832" y="230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3024" y="2208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832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97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321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45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69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9"/>
          <p:cNvGrpSpPr>
            <a:grpSpLocks/>
          </p:cNvGrpSpPr>
          <p:nvPr/>
        </p:nvGrpSpPr>
        <p:grpSpPr bwMode="auto">
          <a:xfrm>
            <a:off x="6096000" y="4892850"/>
            <a:ext cx="4038600" cy="381000"/>
            <a:chOff x="2880" y="1920"/>
            <a:chExt cx="2544" cy="240"/>
          </a:xfrm>
        </p:grpSpPr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880" y="201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91"/>
            <p:cNvSpPr>
              <a:spLocks noChangeArrowheads="1"/>
            </p:cNvSpPr>
            <p:nvPr/>
          </p:nvSpPr>
          <p:spPr bwMode="auto">
            <a:xfrm>
              <a:off x="3024" y="1920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2880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02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326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350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6"/>
          <p:cNvGrpSpPr>
            <a:grpSpLocks/>
          </p:cNvGrpSpPr>
          <p:nvPr/>
        </p:nvGrpSpPr>
        <p:grpSpPr bwMode="auto">
          <a:xfrm>
            <a:off x="6172200" y="4892850"/>
            <a:ext cx="4038600" cy="381000"/>
            <a:chOff x="2928" y="1632"/>
            <a:chExt cx="2544" cy="240"/>
          </a:xfrm>
        </p:grpSpPr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2928" y="1728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3024" y="1632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928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3072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312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2"/>
          <p:cNvGrpSpPr>
            <a:grpSpLocks/>
          </p:cNvGrpSpPr>
          <p:nvPr/>
        </p:nvGrpSpPr>
        <p:grpSpPr bwMode="auto">
          <a:xfrm>
            <a:off x="6248400" y="4892850"/>
            <a:ext cx="4038600" cy="381000"/>
            <a:chOff x="2976" y="1344"/>
            <a:chExt cx="2544" cy="240"/>
          </a:xfrm>
        </p:grpSpPr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976" y="1440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3024" y="134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976" y="144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120" y="144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6096000" y="466425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6096000" y="512145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6781800" y="4207050"/>
            <a:ext cx="3733800" cy="838200"/>
          </a:xfrm>
          <a:custGeom>
            <a:avLst/>
            <a:gdLst>
              <a:gd name="T0" fmla="*/ 0 w 2352"/>
              <a:gd name="T1" fmla="*/ 0 h 528"/>
              <a:gd name="T2" fmla="*/ 2147483647 w 2352"/>
              <a:gd name="T3" fmla="*/ 2147483647 h 528"/>
              <a:gd name="T4" fmla="*/ 2147483647 w 2352"/>
              <a:gd name="T5" fmla="*/ 2147483647 h 528"/>
              <a:gd name="T6" fmla="*/ 0 w 235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528"/>
              <a:gd name="T14" fmla="*/ 2352 w 235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528">
                <a:moveTo>
                  <a:pt x="0" y="0"/>
                </a:moveTo>
                <a:lnTo>
                  <a:pt x="288" y="528"/>
                </a:lnTo>
                <a:lnTo>
                  <a:pt x="2352" y="52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1371600" y="2759250"/>
            <a:ext cx="5029200" cy="3429000"/>
          </a:xfrm>
          <a:custGeom>
            <a:avLst/>
            <a:gdLst>
              <a:gd name="T0" fmla="*/ 0 w 3168"/>
              <a:gd name="T1" fmla="*/ 2147483647 h 2160"/>
              <a:gd name="T2" fmla="*/ 2147483647 w 3168"/>
              <a:gd name="T3" fmla="*/ 2147483647 h 2160"/>
              <a:gd name="T4" fmla="*/ 0 w 3168"/>
              <a:gd name="T5" fmla="*/ 0 h 2160"/>
              <a:gd name="T6" fmla="*/ 0 w 3168"/>
              <a:gd name="T7" fmla="*/ 2147483647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3168"/>
              <a:gd name="T13" fmla="*/ 0 h 2160"/>
              <a:gd name="T14" fmla="*/ 3168 w 316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8" h="2160">
                <a:moveTo>
                  <a:pt x="0" y="2160"/>
                </a:moveTo>
                <a:lnTo>
                  <a:pt x="3168" y="1056"/>
                </a:lnTo>
                <a:lnTo>
                  <a:pt x="0" y="0"/>
                </a:lnTo>
                <a:lnTo>
                  <a:pt x="0" y="216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Rectangle 111"/>
          <p:cNvSpPr>
            <a:spLocks noChangeArrowheads="1"/>
          </p:cNvSpPr>
          <p:nvPr/>
        </p:nvSpPr>
        <p:spPr bwMode="auto">
          <a:xfrm rot="-1250002">
            <a:off x="6248400" y="4054650"/>
            <a:ext cx="1143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6019800" y="4283250"/>
            <a:ext cx="152400" cy="3048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>
                  <a:alpha val="5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7010400" y="3216450"/>
            <a:ext cx="228600" cy="4572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>
                  <a:alpha val="5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pic>
        <p:nvPicPr>
          <p:cNvPr id="114" name="Picture 114" descr="B00004RF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2878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6"/>
          <p:cNvSpPr>
            <a:spLocks noChangeArrowheads="1"/>
          </p:cNvSpPr>
          <p:nvPr/>
        </p:nvSpPr>
        <p:spPr bwMode="auto">
          <a:xfrm>
            <a:off x="2895600" y="381001"/>
            <a:ext cx="2667000" cy="240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117" descr="White marble"/>
          <p:cNvSpPr>
            <a:spLocks noChangeArrowheads="1"/>
          </p:cNvSpPr>
          <p:nvPr/>
        </p:nvSpPr>
        <p:spPr bwMode="auto">
          <a:xfrm>
            <a:off x="2965271" y="468134"/>
            <a:ext cx="2527661" cy="16589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40417 -3.703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00"/>
                            </p:stCondLst>
                            <p:childTnLst>
                              <p:par>
                                <p:cTn id="8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0" grpId="0" animBg="1"/>
      <p:bldP spid="110" grpId="1" animBg="1"/>
      <p:bldP spid="1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1"/>
            <a:ext cx="88392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524001" y="1034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524000" y="3332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3048000" y="1408113"/>
            <a:ext cx="6172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3657600" y="148431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Hydroquinone Complex Dissolution</a:t>
            </a:r>
          </a:p>
        </p:txBody>
      </p:sp>
      <p:sp>
        <p:nvSpPr>
          <p:cNvPr id="502795" name="Freeform 11"/>
          <p:cNvSpPr>
            <a:spLocks/>
          </p:cNvSpPr>
          <p:nvPr/>
        </p:nvSpPr>
        <p:spPr bwMode="auto">
          <a:xfrm>
            <a:off x="2514600" y="2703513"/>
            <a:ext cx="5715000" cy="1917700"/>
          </a:xfrm>
          <a:custGeom>
            <a:avLst/>
            <a:gdLst>
              <a:gd name="T0" fmla="*/ 0 w 3600"/>
              <a:gd name="T1" fmla="*/ 0 h 1208"/>
              <a:gd name="T2" fmla="*/ 2147483647 w 3600"/>
              <a:gd name="T3" fmla="*/ 2147483647 h 1208"/>
              <a:gd name="T4" fmla="*/ 2147483647 w 3600"/>
              <a:gd name="T5" fmla="*/ 2147483647 h 1208"/>
              <a:gd name="T6" fmla="*/ 2147483647 w 3600"/>
              <a:gd name="T7" fmla="*/ 2147483647 h 1208"/>
              <a:gd name="T8" fmla="*/ 2147483647 w 3600"/>
              <a:gd name="T9" fmla="*/ 2147483647 h 1208"/>
              <a:gd name="T10" fmla="*/ 2147483647 w 3600"/>
              <a:gd name="T11" fmla="*/ 2147483647 h 1208"/>
              <a:gd name="T12" fmla="*/ 2147483647 w 3600"/>
              <a:gd name="T13" fmla="*/ 2147483647 h 1208"/>
              <a:gd name="T14" fmla="*/ 2147483647 w 3600"/>
              <a:gd name="T15" fmla="*/ 2147483647 h 12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00"/>
              <a:gd name="T25" fmla="*/ 0 h 1208"/>
              <a:gd name="T26" fmla="*/ 3600 w 3600"/>
              <a:gd name="T27" fmla="*/ 1208 h 12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00" h="1208">
                <a:moveTo>
                  <a:pt x="0" y="0"/>
                </a:moveTo>
                <a:cubicBezTo>
                  <a:pt x="124" y="148"/>
                  <a:pt x="248" y="296"/>
                  <a:pt x="384" y="432"/>
                </a:cubicBezTo>
                <a:cubicBezTo>
                  <a:pt x="520" y="568"/>
                  <a:pt x="680" y="720"/>
                  <a:pt x="816" y="816"/>
                </a:cubicBezTo>
                <a:cubicBezTo>
                  <a:pt x="952" y="912"/>
                  <a:pt x="1040" y="952"/>
                  <a:pt x="1200" y="1008"/>
                </a:cubicBezTo>
                <a:cubicBezTo>
                  <a:pt x="1360" y="1064"/>
                  <a:pt x="1568" y="1120"/>
                  <a:pt x="1776" y="1152"/>
                </a:cubicBezTo>
                <a:cubicBezTo>
                  <a:pt x="1984" y="1184"/>
                  <a:pt x="2216" y="1192"/>
                  <a:pt x="2448" y="1200"/>
                </a:cubicBezTo>
                <a:cubicBezTo>
                  <a:pt x="2680" y="1208"/>
                  <a:pt x="2976" y="1200"/>
                  <a:pt x="3168" y="1200"/>
                </a:cubicBezTo>
                <a:cubicBezTo>
                  <a:pt x="3360" y="1200"/>
                  <a:pt x="3480" y="1200"/>
                  <a:pt x="3600" y="12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21353" y="396247"/>
            <a:ext cx="3587967" cy="5269734"/>
            <a:chOff x="2852574" y="1482803"/>
            <a:chExt cx="2787807" cy="4094519"/>
          </a:xfrm>
        </p:grpSpPr>
        <p:pic>
          <p:nvPicPr>
            <p:cNvPr id="86019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672" y="1482803"/>
              <a:ext cx="1719438" cy="25330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2852574" y="4166404"/>
              <a:ext cx="2787807" cy="141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1" algn="ctr"/>
              <a:r>
                <a:rPr lang="en-US" sz="1400" dirty="0"/>
                <a:t>“Pollution Prevention via Molecular Recognition and Self Assembly: Non-Covalent </a:t>
              </a:r>
              <a:r>
                <a:rPr lang="en-US" sz="1400" dirty="0" err="1"/>
                <a:t>Derivatization</a:t>
              </a:r>
              <a:r>
                <a:rPr lang="en-US" sz="1400" dirty="0"/>
                <a:t>.” Warner, John C.,  in “Green Chemistry: Frontiers in Benign Chemical Synthesis and Processes.” Anastas, P. and Williamson, T. Eds., Oxford University Press, London. pp 336 - 346</a:t>
              </a:r>
              <a:r>
                <a:rPr lang="en-US" sz="1400" i="1" dirty="0"/>
                <a:t>.</a:t>
              </a:r>
              <a:r>
                <a:rPr lang="en-US" sz="1400" dirty="0"/>
                <a:t> </a:t>
              </a:r>
              <a:r>
                <a:rPr lang="en-US" sz="1400" b="1" dirty="0"/>
                <a:t>1998</a:t>
              </a:r>
              <a:r>
                <a:rPr lang="en-US" sz="1400" dirty="0"/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59636" y="405301"/>
            <a:ext cx="2330142" cy="5314375"/>
            <a:chOff x="590858" y="1491856"/>
            <a:chExt cx="1810492" cy="4129205"/>
          </a:xfrm>
        </p:grpSpPr>
        <p:sp>
          <p:nvSpPr>
            <p:cNvPr id="4" name="TextBox 3"/>
            <p:cNvSpPr txBox="1"/>
            <p:nvPr/>
          </p:nvSpPr>
          <p:spPr>
            <a:xfrm>
              <a:off x="590858" y="4210143"/>
              <a:ext cx="1810492" cy="141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400" dirty="0"/>
                <a:t>"Process and Composition for Use in Photographic Materials Containing </a:t>
              </a:r>
              <a:r>
                <a:rPr lang="en-US" sz="1400" dirty="0" err="1"/>
                <a:t>Hydroquinones</a:t>
              </a:r>
              <a:r>
                <a:rPr lang="en-US" sz="1400" dirty="0"/>
                <a:t>." </a:t>
              </a:r>
            </a:p>
            <a:p>
              <a:pPr marL="0" lvl="1" algn="ctr"/>
              <a:r>
                <a:rPr lang="en-US" sz="1400" dirty="0"/>
                <a:t>Taylor, Lloyd D.; Warner, John. C., US Patent 5,177,262. July 19, </a:t>
              </a:r>
              <a:r>
                <a:rPr lang="en-US" sz="1400" b="1" dirty="0"/>
                <a:t>1991</a:t>
              </a:r>
              <a:r>
                <a:rPr lang="en-US" sz="1400" dirty="0"/>
                <a:t>.</a:t>
              </a:r>
            </a:p>
            <a:p>
              <a:endParaRPr lang="en-US" sz="1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508" y="1491856"/>
              <a:ext cx="1724842" cy="25337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7758254" y="437554"/>
            <a:ext cx="2721055" cy="4670483"/>
            <a:chOff x="6326840" y="1524109"/>
            <a:chExt cx="2114227" cy="36289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0543" y="1524109"/>
              <a:ext cx="1893518" cy="2450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26840" y="4411687"/>
              <a:ext cx="2114227" cy="741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“Guidance for Industry, Regulatory </a:t>
              </a:r>
            </a:p>
            <a:p>
              <a:pPr algn="ctr"/>
              <a:r>
                <a:rPr lang="en-US" sz="1400" dirty="0"/>
                <a:t>Classification of Pharmaceutical </a:t>
              </a:r>
            </a:p>
            <a:p>
              <a:pPr algn="ctr"/>
              <a:r>
                <a:rPr lang="en-US" sz="1400" dirty="0"/>
                <a:t>Co-Crystals”, </a:t>
              </a:r>
            </a:p>
            <a:p>
              <a:pPr algn="ctr"/>
              <a:r>
                <a:rPr lang="en-US" sz="1400" dirty="0"/>
                <a:t>FDA, April </a:t>
              </a:r>
              <a:r>
                <a:rPr lang="en-US" sz="1400" b="1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3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90. Chem Rev 2007 107(6) 2174-2182_Pag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37">
            <a:off x="4657725" y="960439"/>
            <a:ext cx="3200400" cy="414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2" descr="90. Chem Rev 2007 107(6) 2174-2182_Pag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1341438"/>
            <a:ext cx="3179763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514601" y="5791200"/>
            <a:ext cx="393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Chem. Reviews</a:t>
            </a:r>
            <a:r>
              <a:rPr lang="en-US"/>
              <a:t> </a:t>
            </a:r>
            <a:r>
              <a:rPr lang="en-US" b="1"/>
              <a:t>2007</a:t>
            </a:r>
            <a:r>
              <a:rPr lang="en-US"/>
              <a:t>, </a:t>
            </a:r>
            <a:r>
              <a:rPr lang="en-US" i="1"/>
              <a:t>107(6) </a:t>
            </a:r>
            <a:r>
              <a:rPr lang="en-US"/>
              <a:t>2174-2182</a:t>
            </a:r>
            <a:r>
              <a:rPr lang="en-US" i="1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8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311525" y="2909888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G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630738" y="290988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=</a:t>
            </a:r>
          </a:p>
        </p:txBody>
      </p:sp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5546725" y="290988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H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77050" y="2909888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-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715250" y="2909888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T</a:t>
            </a:r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S</a:t>
            </a: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5445125" y="2819401"/>
            <a:ext cx="9969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800" b="1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449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8" grpId="0"/>
      <p:bldP spid="7178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352800" y="2925763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G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672013" y="292576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=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624513" y="2925763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H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918325" y="2925763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-</a:t>
            </a:r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7756526" y="2833688"/>
            <a:ext cx="133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T</a:t>
            </a:r>
            <a:r>
              <a:rPr lang="en-US" sz="4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3886200" y="4572001"/>
            <a:ext cx="4676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“</a:t>
            </a:r>
            <a:r>
              <a:rPr lang="en-US" altLang="ja-JP" sz="3600" b="1">
                <a:solidFill>
                  <a:srgbClr val="0000FF"/>
                </a:solidFill>
              </a:rPr>
              <a:t>Natural Processes</a:t>
            </a:r>
            <a:r>
              <a:rPr lang="ja-JP" altLang="en-US" sz="3600" b="1">
                <a:solidFill>
                  <a:srgbClr val="0000FF"/>
                </a:solidFill>
              </a:rPr>
              <a:t>”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718856" name="Text Box 8"/>
          <p:cNvSpPr txBox="1">
            <a:spLocks noChangeArrowheads="1"/>
          </p:cNvSpPr>
          <p:nvPr/>
        </p:nvSpPr>
        <p:spPr bwMode="auto">
          <a:xfrm>
            <a:off x="7900988" y="2925763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/>
              <a:t>T</a:t>
            </a:r>
            <a:r>
              <a:rPr lang="en-US" sz="3600" b="1">
                <a:latin typeface="Symbol" pitchFamily="18" charset="2"/>
              </a:rPr>
              <a:t>D</a:t>
            </a:r>
            <a:r>
              <a:rPr lang="en-US" sz="3600" b="1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003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/>
      <p:bldP spid="718855" grpId="0"/>
      <p:bldP spid="7188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1676400" y="2362200"/>
            <a:ext cx="2616200" cy="763588"/>
            <a:chOff x="96" y="1488"/>
            <a:chExt cx="1648" cy="481"/>
          </a:xfrm>
        </p:grpSpPr>
        <p:graphicFrame>
          <p:nvGraphicFramePr>
            <p:cNvPr id="112669" name="Object 3"/>
            <p:cNvGraphicFramePr>
              <a:graphicFrameLocks noChangeAspect="1"/>
            </p:cNvGraphicFramePr>
            <p:nvPr/>
          </p:nvGraphicFramePr>
          <p:xfrm>
            <a:off x="96" y="1488"/>
            <a:ext cx="864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8" name="CS ChemDraw Drawing" r:id="rId3" imgW="1371600" imgH="764540" progId="ChemDraw.Document.6.0">
                    <p:embed/>
                  </p:oleObj>
                </mc:Choice>
                <mc:Fallback>
                  <p:oleObj name="CS ChemDraw Drawing" r:id="rId3" imgW="1371600" imgH="764540" progId="ChemDraw.Document.6.0">
                    <p:embed/>
                    <p:pic>
                      <p:nvPicPr>
                        <p:cNvPr id="11266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488"/>
                          <a:ext cx="864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0" name="Object 4"/>
            <p:cNvGraphicFramePr>
              <a:graphicFrameLocks noChangeAspect="1"/>
            </p:cNvGraphicFramePr>
            <p:nvPr/>
          </p:nvGraphicFramePr>
          <p:xfrm>
            <a:off x="1344" y="1728"/>
            <a:ext cx="400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9" name="CS ChemDraw Drawing" r:id="rId5" imgW="635000" imgH="246380" progId="ChemDraw.Document.6.0">
                    <p:embed/>
                  </p:oleObj>
                </mc:Choice>
                <mc:Fallback>
                  <p:oleObj name="CS ChemDraw Drawing" r:id="rId5" imgW="635000" imgH="246380" progId="ChemDraw.Document.6.0">
                    <p:embed/>
                    <p:pic>
                      <p:nvPicPr>
                        <p:cNvPr id="11267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28"/>
                          <a:ext cx="400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71" name="Text Box 5"/>
            <p:cNvSpPr txBox="1">
              <a:spLocks noChangeArrowheads="1"/>
            </p:cNvSpPr>
            <p:nvPr/>
          </p:nvSpPr>
          <p:spPr bwMode="auto">
            <a:xfrm>
              <a:off x="1008" y="1632"/>
              <a:ext cx="2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accent2"/>
                  </a:solidFill>
                  <a:latin typeface="Goudy Old Style" pitchFamily="18" charset="0"/>
                </a:rPr>
                <a:t>H</a:t>
              </a:r>
              <a:r>
                <a:rPr lang="en-US" sz="1400" b="1" baseline="30000">
                  <a:solidFill>
                    <a:schemeClr val="accent2"/>
                  </a:solidFill>
                  <a:latin typeface="Goudy Old Style" pitchFamily="18" charset="0"/>
                </a:rPr>
                <a:t>+</a:t>
              </a:r>
              <a:endParaRPr lang="en-US" sz="1400" b="1">
                <a:solidFill>
                  <a:schemeClr val="accent2"/>
                </a:solidFill>
                <a:latin typeface="Goudy Old Style" pitchFamily="18" charset="0"/>
              </a:endParaRPr>
            </a:p>
          </p:txBody>
        </p:sp>
        <p:sp>
          <p:nvSpPr>
            <p:cNvPr id="112672" name="Line 6"/>
            <p:cNvSpPr>
              <a:spLocks noChangeShapeType="1"/>
            </p:cNvSpPr>
            <p:nvPr/>
          </p:nvSpPr>
          <p:spPr bwMode="auto">
            <a:xfrm>
              <a:off x="1008" y="1776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2362200"/>
            <a:ext cx="4038600" cy="1016000"/>
            <a:chOff x="1680" y="1488"/>
            <a:chExt cx="2544" cy="640"/>
          </a:xfrm>
        </p:grpSpPr>
        <p:graphicFrame>
          <p:nvGraphicFramePr>
            <p:cNvPr id="112665" name="Object 8"/>
            <p:cNvGraphicFramePr>
              <a:graphicFrameLocks noChangeAspect="1"/>
            </p:cNvGraphicFramePr>
            <p:nvPr/>
          </p:nvGraphicFramePr>
          <p:xfrm>
            <a:off x="2352" y="1488"/>
            <a:ext cx="1872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CS ChemDraw Drawing" r:id="rId7" imgW="3073400" imgH="863600" progId="ChemDraw.Document.6.0">
                    <p:embed/>
                  </p:oleObj>
                </mc:Choice>
                <mc:Fallback>
                  <p:oleObj name="CS ChemDraw Drawing" r:id="rId7" imgW="3073400" imgH="863600" progId="ChemDraw.Document.6.0">
                    <p:embed/>
                    <p:pic>
                      <p:nvPicPr>
                        <p:cNvPr id="11266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488"/>
                          <a:ext cx="1872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666" name="Group 9"/>
            <p:cNvGrpSpPr>
              <a:grpSpLocks/>
            </p:cNvGrpSpPr>
            <p:nvPr/>
          </p:nvGrpSpPr>
          <p:grpSpPr bwMode="auto">
            <a:xfrm>
              <a:off x="1680" y="1488"/>
              <a:ext cx="661" cy="330"/>
              <a:chOff x="1680" y="1488"/>
              <a:chExt cx="661" cy="330"/>
            </a:xfrm>
          </p:grpSpPr>
          <p:sp>
            <p:nvSpPr>
              <p:cNvPr id="112667" name="Line 10"/>
              <p:cNvSpPr>
                <a:spLocks noChangeShapeType="1"/>
              </p:cNvSpPr>
              <p:nvPr/>
            </p:nvSpPr>
            <p:spPr bwMode="auto">
              <a:xfrm>
                <a:off x="1776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8" name="Text Box 11"/>
              <p:cNvSpPr txBox="1">
                <a:spLocks noChangeArrowheads="1"/>
              </p:cNvSpPr>
              <p:nvPr/>
            </p:nvSpPr>
            <p:spPr bwMode="auto">
              <a:xfrm>
                <a:off x="1680" y="1488"/>
                <a:ext cx="66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accent2"/>
                    </a:solidFill>
                    <a:latin typeface="Goudy Old Style" pitchFamily="18" charset="0"/>
                  </a:rPr>
                  <a:t>Heat to </a:t>
                </a:r>
              </a:p>
              <a:p>
                <a:pPr eaLnBrk="1" hangingPunct="1"/>
                <a:r>
                  <a:rPr lang="en-US" sz="1400" b="1">
                    <a:solidFill>
                      <a:schemeClr val="accent2"/>
                    </a:solidFill>
                    <a:latin typeface="Goudy Old Style" pitchFamily="18" charset="0"/>
                  </a:rPr>
                  <a:t>180-200°C</a:t>
                </a:r>
              </a:p>
            </p:txBody>
          </p:sp>
        </p:grpSp>
      </p:grpSp>
      <p:sp>
        <p:nvSpPr>
          <p:cNvPr id="112644" name="Rectangle 12"/>
          <p:cNvSpPr>
            <a:spLocks noGrp="1" noChangeArrowheads="1"/>
          </p:cNvSpPr>
          <p:nvPr>
            <p:ph type="title"/>
          </p:nvPr>
        </p:nvSpPr>
        <p:spPr>
          <a:xfrm>
            <a:off x="2441576" y="304800"/>
            <a:ext cx="7261225" cy="11430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Titanium Dioxide Film Formation: Sol-Gel Process</a:t>
            </a:r>
            <a:endParaRPr lang="ru-RU" sz="2400">
              <a:ea typeface="ＭＳ Ｐゴシック" pitchFamily="34" charset="-128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534400" y="2209800"/>
            <a:ext cx="1981200" cy="1212850"/>
            <a:chOff x="4416" y="1392"/>
            <a:chExt cx="1248" cy="764"/>
          </a:xfrm>
        </p:grpSpPr>
        <p:sp>
          <p:nvSpPr>
            <p:cNvPr id="112661" name="AutoShape 14"/>
            <p:cNvSpPr>
              <a:spLocks noChangeArrowheads="1"/>
            </p:cNvSpPr>
            <p:nvPr/>
          </p:nvSpPr>
          <p:spPr bwMode="auto">
            <a:xfrm>
              <a:off x="4416" y="168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662" name="Group 15"/>
            <p:cNvGrpSpPr>
              <a:grpSpLocks/>
            </p:cNvGrpSpPr>
            <p:nvPr/>
          </p:nvGrpSpPr>
          <p:grpSpPr bwMode="auto">
            <a:xfrm>
              <a:off x="4800" y="1392"/>
              <a:ext cx="864" cy="764"/>
              <a:chOff x="4800" y="1392"/>
              <a:chExt cx="864" cy="764"/>
            </a:xfrm>
          </p:grpSpPr>
          <p:graphicFrame>
            <p:nvGraphicFramePr>
              <p:cNvPr id="112663" name="Object 16"/>
              <p:cNvGraphicFramePr>
                <a:graphicFrameLocks noChangeAspect="1"/>
              </p:cNvGraphicFramePr>
              <p:nvPr/>
            </p:nvGraphicFramePr>
            <p:xfrm>
              <a:off x="4800" y="1392"/>
              <a:ext cx="864" cy="7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1" name="CS ChemDraw Drawing" r:id="rId9" imgW="1305560" imgH="1127760" progId="ChemDraw.Document.6.0">
                      <p:embed/>
                    </p:oleObj>
                  </mc:Choice>
                  <mc:Fallback>
                    <p:oleObj name="CS ChemDraw Drawing" r:id="rId9" imgW="1305560" imgH="1127760" progId="ChemDraw.Document.6.0">
                      <p:embed/>
                      <p:pic>
                        <p:nvPicPr>
                          <p:cNvPr id="112663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1392"/>
                            <a:ext cx="864" cy="7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664" name="Text Box 17"/>
              <p:cNvSpPr txBox="1">
                <a:spLocks noChangeArrowheads="1"/>
              </p:cNvSpPr>
              <p:nvPr/>
            </p:nvSpPr>
            <p:spPr bwMode="auto">
              <a:xfrm>
                <a:off x="4992" y="1584"/>
                <a:ext cx="4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900">
                    <a:solidFill>
                      <a:schemeClr val="accent2"/>
                    </a:solidFill>
                    <a:latin typeface="Comic Sans MS" pitchFamily="66" charset="0"/>
                  </a:rPr>
                  <a:t> O-Ti-O-Ti</a:t>
                </a:r>
              </a:p>
              <a:p>
                <a:pPr eaLnBrk="1" hangingPunct="1"/>
                <a:r>
                  <a:rPr lang="en-US" sz="900">
                    <a:solidFill>
                      <a:schemeClr val="accent2"/>
                    </a:solidFill>
                    <a:latin typeface="Comic Sans MS" pitchFamily="66" charset="0"/>
                  </a:rPr>
                  <a:t>Ti-O-Ti-O</a:t>
                </a:r>
              </a:p>
              <a:p>
                <a:pPr eaLnBrk="1" hangingPunct="1"/>
                <a:r>
                  <a:rPr lang="en-US" sz="900">
                    <a:solidFill>
                      <a:schemeClr val="accent2"/>
                    </a:solidFill>
                    <a:latin typeface="Comic Sans MS" pitchFamily="66" charset="0"/>
                  </a:rPr>
                  <a:t>O-Ti-O-Ti</a:t>
                </a:r>
              </a:p>
              <a:p>
                <a:pPr eaLnBrk="1" hangingPunct="1"/>
                <a:r>
                  <a:rPr lang="en-US" sz="900">
                    <a:solidFill>
                      <a:schemeClr val="accent2"/>
                    </a:solidFill>
                    <a:latin typeface="Comic Sans MS" pitchFamily="66" charset="0"/>
                  </a:rPr>
                  <a:t>    O-Ti-O</a:t>
                </a:r>
                <a:endParaRPr lang="ru-RU" sz="9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914400" y="4267200"/>
            <a:ext cx="3009900" cy="2349500"/>
            <a:chOff x="3672" y="2688"/>
            <a:chExt cx="1896" cy="1480"/>
          </a:xfrm>
        </p:grpSpPr>
        <p:sp>
          <p:nvSpPr>
            <p:cNvPr id="112657" name="Oval 19"/>
            <p:cNvSpPr>
              <a:spLocks noChangeArrowheads="1"/>
            </p:cNvSpPr>
            <p:nvPr/>
          </p:nvSpPr>
          <p:spPr bwMode="auto">
            <a:xfrm>
              <a:off x="3672" y="3536"/>
              <a:ext cx="288" cy="288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658" name="Group 20"/>
            <p:cNvGrpSpPr>
              <a:grpSpLocks/>
            </p:cNvGrpSpPr>
            <p:nvPr/>
          </p:nvGrpSpPr>
          <p:grpSpPr bwMode="auto">
            <a:xfrm>
              <a:off x="4184" y="2688"/>
              <a:ext cx="1384" cy="1480"/>
              <a:chOff x="4184" y="2688"/>
              <a:chExt cx="1384" cy="1480"/>
            </a:xfrm>
          </p:grpSpPr>
          <p:graphicFrame>
            <p:nvGraphicFramePr>
              <p:cNvPr id="112659" name="Object 21"/>
              <p:cNvGraphicFramePr>
                <a:graphicFrameLocks noChangeAspect="1"/>
              </p:cNvGraphicFramePr>
              <p:nvPr/>
            </p:nvGraphicFramePr>
            <p:xfrm>
              <a:off x="4343" y="2714"/>
              <a:ext cx="1169" cy="1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2" name="CS ChemDraw Drawing" r:id="rId11" imgW="1856740" imgH="2308860" progId="ChemDraw.Document.6.0">
                      <p:embed/>
                    </p:oleObj>
                  </mc:Choice>
                  <mc:Fallback>
                    <p:oleObj name="CS ChemDraw Drawing" r:id="rId11" imgW="1856740" imgH="2308860" progId="ChemDraw.Document.6.0">
                      <p:embed/>
                      <p:pic>
                        <p:nvPicPr>
                          <p:cNvPr id="112659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" y="2714"/>
                            <a:ext cx="1169" cy="14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660" name="Oval 22"/>
              <p:cNvSpPr>
                <a:spLocks noChangeArrowheads="1"/>
              </p:cNvSpPr>
              <p:nvPr/>
            </p:nvSpPr>
            <p:spPr bwMode="auto">
              <a:xfrm>
                <a:off x="4184" y="2688"/>
                <a:ext cx="1384" cy="1480"/>
              </a:xfrm>
              <a:prstGeom prst="ellips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673600" y="3187700"/>
            <a:ext cx="4457700" cy="3416300"/>
            <a:chOff x="1824" y="2168"/>
            <a:chExt cx="2808" cy="2152"/>
          </a:xfrm>
        </p:grpSpPr>
        <p:graphicFrame>
          <p:nvGraphicFramePr>
            <p:cNvPr id="112653" name="Object 24"/>
            <p:cNvGraphicFramePr>
              <a:graphicFrameLocks noChangeAspect="1"/>
            </p:cNvGraphicFramePr>
            <p:nvPr/>
          </p:nvGraphicFramePr>
          <p:xfrm>
            <a:off x="1824" y="2596"/>
            <a:ext cx="2112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3" name="CS ChemDraw Drawing" r:id="rId13" imgW="3441700" imgH="2809240" progId="ChemDraw.Document.6.0">
                    <p:embed/>
                  </p:oleObj>
                </mc:Choice>
                <mc:Fallback>
                  <p:oleObj name="CS ChemDraw Drawing" r:id="rId13" imgW="3441700" imgH="2809240" progId="ChemDraw.Document.6.0">
                    <p:embed/>
                    <p:pic>
                      <p:nvPicPr>
                        <p:cNvPr id="112653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596"/>
                          <a:ext cx="2112" cy="1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54" name="Text Box 25"/>
            <p:cNvSpPr txBox="1">
              <a:spLocks noChangeArrowheads="1"/>
            </p:cNvSpPr>
            <p:nvPr/>
          </p:nvSpPr>
          <p:spPr bwMode="auto">
            <a:xfrm>
              <a:off x="2496" y="3648"/>
              <a:ext cx="8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accent2"/>
                  </a:solidFill>
                  <a:latin typeface="Comic Sans MS" pitchFamily="66" charset="0"/>
                </a:rPr>
                <a:t>Sintered TiO</a:t>
              </a:r>
              <a:r>
                <a:rPr lang="en-US" sz="1400" b="1" baseline="-25000">
                  <a:solidFill>
                    <a:schemeClr val="accent2"/>
                  </a:solidFill>
                  <a:latin typeface="Comic Sans MS" pitchFamily="66" charset="0"/>
                </a:rPr>
                <a:t>2</a:t>
              </a:r>
              <a:endParaRPr lang="ru-RU" sz="1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655" name="Line 26"/>
            <p:cNvSpPr>
              <a:spLocks noChangeShapeType="1"/>
            </p:cNvSpPr>
            <p:nvPr/>
          </p:nvSpPr>
          <p:spPr bwMode="auto">
            <a:xfrm flipH="1">
              <a:off x="3568" y="2168"/>
              <a:ext cx="1064" cy="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6" name="Text Box 27"/>
            <p:cNvSpPr txBox="1">
              <a:spLocks noChangeArrowheads="1"/>
            </p:cNvSpPr>
            <p:nvPr/>
          </p:nvSpPr>
          <p:spPr bwMode="auto">
            <a:xfrm>
              <a:off x="3760" y="2392"/>
              <a:ext cx="846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9900"/>
                  </a:solidFill>
                  <a:latin typeface="Goudy Old Style" pitchFamily="18" charset="0"/>
                </a:rPr>
                <a:t>Heat to 450°C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1727200" y="1447800"/>
            <a:ext cx="2616200" cy="763588"/>
            <a:chOff x="96" y="1488"/>
            <a:chExt cx="1648" cy="481"/>
          </a:xfrm>
        </p:grpSpPr>
        <p:graphicFrame>
          <p:nvGraphicFramePr>
            <p:cNvPr id="113691" name="Object 3"/>
            <p:cNvGraphicFramePr>
              <a:graphicFrameLocks noChangeAspect="1"/>
            </p:cNvGraphicFramePr>
            <p:nvPr/>
          </p:nvGraphicFramePr>
          <p:xfrm>
            <a:off x="96" y="1488"/>
            <a:ext cx="864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7" name="CS ChemDraw Drawing" r:id="rId3" imgW="1371600" imgH="764540" progId="ChemDraw.Document.6.0">
                    <p:embed/>
                  </p:oleObj>
                </mc:Choice>
                <mc:Fallback>
                  <p:oleObj name="CS ChemDraw Drawing" r:id="rId3" imgW="1371600" imgH="764540" progId="ChemDraw.Document.6.0">
                    <p:embed/>
                    <p:pic>
                      <p:nvPicPr>
                        <p:cNvPr id="1136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488"/>
                          <a:ext cx="864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92" name="Object 4"/>
            <p:cNvGraphicFramePr>
              <a:graphicFrameLocks noChangeAspect="1"/>
            </p:cNvGraphicFramePr>
            <p:nvPr/>
          </p:nvGraphicFramePr>
          <p:xfrm>
            <a:off x="1344" y="1728"/>
            <a:ext cx="400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" name="CS ChemDraw Drawing" r:id="rId5" imgW="635000" imgH="246380" progId="ChemDraw.Document.6.0">
                    <p:embed/>
                  </p:oleObj>
                </mc:Choice>
                <mc:Fallback>
                  <p:oleObj name="CS ChemDraw Drawing" r:id="rId5" imgW="635000" imgH="246380" progId="ChemDraw.Document.6.0">
                    <p:embed/>
                    <p:pic>
                      <p:nvPicPr>
                        <p:cNvPr id="11369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28"/>
                          <a:ext cx="400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93" name="Text Box 5"/>
            <p:cNvSpPr txBox="1">
              <a:spLocks noChangeArrowheads="1"/>
            </p:cNvSpPr>
            <p:nvPr/>
          </p:nvSpPr>
          <p:spPr bwMode="auto">
            <a:xfrm>
              <a:off x="1008" y="1632"/>
              <a:ext cx="2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accent2"/>
                  </a:solidFill>
                  <a:latin typeface="Goudy Old Style" pitchFamily="18" charset="0"/>
                </a:rPr>
                <a:t>H</a:t>
              </a:r>
              <a:r>
                <a:rPr lang="en-US" sz="1400" b="1" baseline="30000">
                  <a:solidFill>
                    <a:schemeClr val="accent2"/>
                  </a:solidFill>
                  <a:latin typeface="Goudy Old Style" pitchFamily="18" charset="0"/>
                </a:rPr>
                <a:t>+</a:t>
              </a:r>
              <a:endParaRPr lang="en-US" sz="1400" b="1">
                <a:solidFill>
                  <a:schemeClr val="accent2"/>
                </a:solidFill>
                <a:latin typeface="Goudy Old Style" pitchFamily="18" charset="0"/>
              </a:endParaRPr>
            </a:p>
          </p:txBody>
        </p:sp>
        <p:sp>
          <p:nvSpPr>
            <p:cNvPr id="113694" name="Line 6"/>
            <p:cNvSpPr>
              <a:spLocks noChangeShapeType="1"/>
            </p:cNvSpPr>
            <p:nvPr/>
          </p:nvSpPr>
          <p:spPr bwMode="auto">
            <a:xfrm>
              <a:off x="1008" y="1776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41800" y="1371600"/>
            <a:ext cx="4038600" cy="1016000"/>
            <a:chOff x="1680" y="1488"/>
            <a:chExt cx="2544" cy="640"/>
          </a:xfrm>
        </p:grpSpPr>
        <p:graphicFrame>
          <p:nvGraphicFramePr>
            <p:cNvPr id="113687" name="Object 8"/>
            <p:cNvGraphicFramePr>
              <a:graphicFrameLocks noChangeAspect="1"/>
            </p:cNvGraphicFramePr>
            <p:nvPr/>
          </p:nvGraphicFramePr>
          <p:xfrm>
            <a:off x="2352" y="1488"/>
            <a:ext cx="1872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9" name="CS ChemDraw Drawing" r:id="rId7" imgW="3073400" imgH="863600" progId="ChemDraw.Document.6.0">
                    <p:embed/>
                  </p:oleObj>
                </mc:Choice>
                <mc:Fallback>
                  <p:oleObj name="CS ChemDraw Drawing" r:id="rId7" imgW="3073400" imgH="863600" progId="ChemDraw.Document.6.0">
                    <p:embed/>
                    <p:pic>
                      <p:nvPicPr>
                        <p:cNvPr id="11368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488"/>
                          <a:ext cx="1872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3688" name="Group 9"/>
            <p:cNvGrpSpPr>
              <a:grpSpLocks/>
            </p:cNvGrpSpPr>
            <p:nvPr/>
          </p:nvGrpSpPr>
          <p:grpSpPr bwMode="auto">
            <a:xfrm>
              <a:off x="1680" y="1488"/>
              <a:ext cx="780" cy="330"/>
              <a:chOff x="1680" y="1488"/>
              <a:chExt cx="780" cy="330"/>
            </a:xfrm>
          </p:grpSpPr>
          <p:sp>
            <p:nvSpPr>
              <p:cNvPr id="113689" name="Line 10"/>
              <p:cNvSpPr>
                <a:spLocks noChangeShapeType="1"/>
              </p:cNvSpPr>
              <p:nvPr/>
            </p:nvSpPr>
            <p:spPr bwMode="auto">
              <a:xfrm>
                <a:off x="1776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0" name="Text Box 11"/>
              <p:cNvSpPr txBox="1">
                <a:spLocks noChangeArrowheads="1"/>
              </p:cNvSpPr>
              <p:nvPr/>
            </p:nvSpPr>
            <p:spPr bwMode="auto">
              <a:xfrm>
                <a:off x="1680" y="1488"/>
                <a:ext cx="78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accent2"/>
                    </a:solidFill>
                    <a:latin typeface="Comic Sans MS" pitchFamily="66" charset="0"/>
                  </a:rPr>
                  <a:t>Heat to </a:t>
                </a:r>
              </a:p>
              <a:p>
                <a:pPr eaLnBrk="1" hangingPunct="1"/>
                <a:r>
                  <a:rPr lang="en-US" sz="1400" b="1">
                    <a:solidFill>
                      <a:schemeClr val="accent2"/>
                    </a:solidFill>
                    <a:latin typeface="Comic Sans MS" pitchFamily="66" charset="0"/>
                  </a:rPr>
                  <a:t>180-200°C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209800" y="3073400"/>
            <a:ext cx="5003800" cy="2895600"/>
            <a:chOff x="600" y="2440"/>
            <a:chExt cx="3176" cy="1784"/>
          </a:xfrm>
        </p:grpSpPr>
        <p:sp>
          <p:nvSpPr>
            <p:cNvPr id="113683" name="Oval 13"/>
            <p:cNvSpPr>
              <a:spLocks noChangeArrowheads="1"/>
            </p:cNvSpPr>
            <p:nvPr/>
          </p:nvSpPr>
          <p:spPr bwMode="auto">
            <a:xfrm>
              <a:off x="3488" y="3696"/>
              <a:ext cx="288" cy="288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  <a:latin typeface="Comic Sans MS" pitchFamily="66" charset="0"/>
              </a:endParaRPr>
            </a:p>
          </p:txBody>
        </p:sp>
        <p:grpSp>
          <p:nvGrpSpPr>
            <p:cNvPr id="113684" name="Group 14"/>
            <p:cNvGrpSpPr>
              <a:grpSpLocks/>
            </p:cNvGrpSpPr>
            <p:nvPr/>
          </p:nvGrpSpPr>
          <p:grpSpPr bwMode="auto">
            <a:xfrm>
              <a:off x="600" y="2440"/>
              <a:ext cx="1808" cy="1784"/>
              <a:chOff x="168" y="2168"/>
              <a:chExt cx="1808" cy="1784"/>
            </a:xfrm>
          </p:grpSpPr>
          <p:graphicFrame>
            <p:nvGraphicFramePr>
              <p:cNvPr id="113685" name="Object 15"/>
              <p:cNvGraphicFramePr>
                <a:graphicFrameLocks noChangeAspect="1"/>
              </p:cNvGraphicFramePr>
              <p:nvPr/>
            </p:nvGraphicFramePr>
            <p:xfrm>
              <a:off x="648" y="2224"/>
              <a:ext cx="815" cy="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0" name="CS ChemDraw Drawing" r:id="rId9" imgW="1369060" imgH="2905760" progId="ChemDraw.Document.6.0">
                      <p:embed/>
                    </p:oleObj>
                  </mc:Choice>
                  <mc:Fallback>
                    <p:oleObj name="CS ChemDraw Drawing" r:id="rId9" imgW="1369060" imgH="2905760" progId="ChemDraw.Document.6.0">
                      <p:embed/>
                      <p:pic>
                        <p:nvPicPr>
                          <p:cNvPr id="113685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8" y="2224"/>
                            <a:ext cx="815" cy="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686" name="Oval 16"/>
              <p:cNvSpPr>
                <a:spLocks noChangeArrowheads="1"/>
              </p:cNvSpPr>
              <p:nvPr/>
            </p:nvSpPr>
            <p:spPr bwMode="auto">
              <a:xfrm>
                <a:off x="168" y="2168"/>
                <a:ext cx="1808" cy="1728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folHlink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724400" y="2641600"/>
            <a:ext cx="5181600" cy="3530600"/>
            <a:chOff x="2168" y="2096"/>
            <a:chExt cx="3264" cy="2224"/>
          </a:xfrm>
        </p:grpSpPr>
        <p:grpSp>
          <p:nvGrpSpPr>
            <p:cNvPr id="113678" name="Group 18"/>
            <p:cNvGrpSpPr>
              <a:grpSpLocks/>
            </p:cNvGrpSpPr>
            <p:nvPr/>
          </p:nvGrpSpPr>
          <p:grpSpPr bwMode="auto">
            <a:xfrm>
              <a:off x="3320" y="2596"/>
              <a:ext cx="2112" cy="1724"/>
              <a:chOff x="1784" y="2596"/>
              <a:chExt cx="2112" cy="1724"/>
            </a:xfrm>
          </p:grpSpPr>
          <p:graphicFrame>
            <p:nvGraphicFramePr>
              <p:cNvPr id="113681" name="Object 19"/>
              <p:cNvGraphicFramePr>
                <a:graphicFrameLocks noChangeAspect="1"/>
              </p:cNvGraphicFramePr>
              <p:nvPr/>
            </p:nvGraphicFramePr>
            <p:xfrm>
              <a:off x="1784" y="2596"/>
              <a:ext cx="2112" cy="17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1" name="CS ChemDraw Drawing" r:id="rId11" imgW="3441700" imgH="2809240" progId="ChemDraw.Document.6.0">
                      <p:embed/>
                    </p:oleObj>
                  </mc:Choice>
                  <mc:Fallback>
                    <p:oleObj name="CS ChemDraw Drawing" r:id="rId11" imgW="3441700" imgH="2809240" progId="ChemDraw.Document.6.0">
                      <p:embed/>
                      <p:pic>
                        <p:nvPicPr>
                          <p:cNvPr id="113681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4" y="2596"/>
                            <a:ext cx="2112" cy="17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682" name="Text Box 20"/>
              <p:cNvSpPr txBox="1">
                <a:spLocks noChangeArrowheads="1"/>
              </p:cNvSpPr>
              <p:nvPr/>
            </p:nvSpPr>
            <p:spPr bwMode="auto">
              <a:xfrm>
                <a:off x="2496" y="3648"/>
                <a:ext cx="75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accent2"/>
                    </a:solidFill>
                    <a:latin typeface="Goudy Old Style" pitchFamily="18" charset="0"/>
                  </a:rPr>
                  <a:t>Sintered TiO</a:t>
                </a:r>
                <a:r>
                  <a:rPr lang="en-US" sz="1400" b="1" baseline="-25000">
                    <a:solidFill>
                      <a:schemeClr val="accent2"/>
                    </a:solidFill>
                    <a:latin typeface="Goudy Old Style" pitchFamily="18" charset="0"/>
                  </a:rPr>
                  <a:t>2</a:t>
                </a:r>
                <a:endParaRPr lang="ru-RU" sz="1400" b="1">
                  <a:solidFill>
                    <a:schemeClr val="accent2"/>
                  </a:solidFill>
                  <a:latin typeface="Goudy Old Style" pitchFamily="18" charset="0"/>
                </a:endParaRPr>
              </a:p>
            </p:txBody>
          </p:sp>
        </p:grpSp>
        <p:sp>
          <p:nvSpPr>
            <p:cNvPr id="113679" name="Line 21"/>
            <p:cNvSpPr>
              <a:spLocks noChangeShapeType="1"/>
            </p:cNvSpPr>
            <p:nvPr/>
          </p:nvSpPr>
          <p:spPr bwMode="auto">
            <a:xfrm>
              <a:off x="2840" y="2096"/>
              <a:ext cx="328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Text Box 22"/>
            <p:cNvSpPr txBox="1">
              <a:spLocks noChangeArrowheads="1"/>
            </p:cNvSpPr>
            <p:nvPr/>
          </p:nvSpPr>
          <p:spPr bwMode="auto">
            <a:xfrm>
              <a:off x="2168" y="2296"/>
              <a:ext cx="165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CC00"/>
                  </a:solidFill>
                  <a:latin typeface="Goudy Old Style" pitchFamily="18" charset="0"/>
                </a:rPr>
                <a:t>Process at Ambient Temperature </a:t>
              </a:r>
            </a:p>
            <a:p>
              <a:pPr eaLnBrk="1" hangingPunct="1"/>
              <a:r>
                <a:rPr lang="en-US" sz="1400" b="1">
                  <a:solidFill>
                    <a:srgbClr val="00CC00"/>
                  </a:solidFill>
                  <a:latin typeface="Goudy Old Style" pitchFamily="18" charset="0"/>
                </a:rPr>
                <a:t>with trimesic acid.</a:t>
              </a:r>
            </a:p>
          </p:txBody>
        </p:sp>
      </p:grpSp>
      <p:sp>
        <p:nvSpPr>
          <p:cNvPr id="113670" name="Rectangle 23"/>
          <p:cNvSpPr>
            <a:spLocks noChangeArrowheads="1"/>
          </p:cNvSpPr>
          <p:nvPr/>
        </p:nvSpPr>
        <p:spPr bwMode="auto">
          <a:xfrm>
            <a:off x="4279901" y="1511300"/>
            <a:ext cx="1122363" cy="547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Titanium Dioxide Film Formation: Sol-Gel Process</a:t>
            </a:r>
            <a:endParaRPr lang="ru-RU" sz="2400">
              <a:ea typeface="ＭＳ Ｐゴシック" pitchFamily="34" charset="-128"/>
            </a:endParaRPr>
          </a:p>
        </p:txBody>
      </p:sp>
      <p:sp>
        <p:nvSpPr>
          <p:cNvPr id="113672" name="Rectangle 28"/>
          <p:cNvSpPr>
            <a:spLocks noChangeArrowheads="1"/>
          </p:cNvSpPr>
          <p:nvPr/>
        </p:nvSpPr>
        <p:spPr bwMode="auto">
          <a:xfrm>
            <a:off x="1752601" y="6323291"/>
            <a:ext cx="3060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i="1"/>
              <a:t>J. Sol Gel Sci.</a:t>
            </a:r>
            <a:r>
              <a:rPr lang="en-US" b="1"/>
              <a:t>2005</a:t>
            </a:r>
            <a:r>
              <a:rPr lang="en-US"/>
              <a:t> </a:t>
            </a:r>
            <a:r>
              <a:rPr lang="en-US" i="1"/>
              <a:t>36</a:t>
            </a:r>
            <a:r>
              <a:rPr lang="en-US"/>
              <a:t> 157-162. </a:t>
            </a:r>
          </a:p>
        </p:txBody>
      </p:sp>
    </p:spTree>
    <p:extLst>
      <p:ext uri="{BB962C8B-B14F-4D97-AF65-F5344CB8AC3E}">
        <p14:creationId xmlns:p14="http://schemas.microsoft.com/office/powerpoint/2010/main" val="34377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524001" y="2444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8458200" y="381000"/>
          <a:ext cx="16573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S ChemDraw Drawing" r:id="rId3" imgW="1597660" imgH="1551940" progId="ChemDraw.Document.6.0">
                  <p:embed/>
                </p:oleObj>
              </mc:Choice>
              <mc:Fallback>
                <p:oleObj name="CS ChemDraw Drawing" r:id="rId3" imgW="1597660" imgH="1551940" progId="ChemDraw.Document.6.0">
                  <p:embed/>
                  <p:pic>
                    <p:nvPicPr>
                      <p:cNvPr id="114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81000"/>
                        <a:ext cx="16573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2581275" y="2743200"/>
            <a:ext cx="4686300" cy="1714500"/>
            <a:chOff x="2520" y="1560"/>
            <a:chExt cx="2952" cy="1080"/>
          </a:xfrm>
        </p:grpSpPr>
        <p:pic>
          <p:nvPicPr>
            <p:cNvPr id="114707" name="Picture 5" descr="Filter-2%-80C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560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8" name="Picture 6" descr="Filter-2%-80C-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60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1524001" y="2437221"/>
            <a:ext cx="5188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/>
              <a:t>SEM of Titanium Dioxide films with 2.5 % trimesic acid at (a) 70X and (b) 550X </a:t>
            </a:r>
          </a:p>
        </p:txBody>
      </p:sp>
      <p:grpSp>
        <p:nvGrpSpPr>
          <p:cNvPr id="114694" name="Group 8"/>
          <p:cNvGrpSpPr>
            <a:grpSpLocks/>
          </p:cNvGrpSpPr>
          <p:nvPr/>
        </p:nvGrpSpPr>
        <p:grpSpPr bwMode="auto">
          <a:xfrm>
            <a:off x="2562225" y="4991100"/>
            <a:ext cx="4724400" cy="1714500"/>
            <a:chOff x="2496" y="3096"/>
            <a:chExt cx="2976" cy="1080"/>
          </a:xfrm>
        </p:grpSpPr>
        <p:pic>
          <p:nvPicPr>
            <p:cNvPr id="114705" name="Picture 9" descr="Filter-5%-80C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96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6" name="Picture 10" descr="Filter-5%-80C-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096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5" name="Rectangle 11"/>
          <p:cNvSpPr>
            <a:spLocks noChangeArrowheads="1"/>
          </p:cNvSpPr>
          <p:nvPr/>
        </p:nvSpPr>
        <p:spPr bwMode="auto">
          <a:xfrm>
            <a:off x="1651000" y="4677183"/>
            <a:ext cx="506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/>
              <a:t>SEM of Titanium Dioxide films with 5 % trimesic acid at (a) 70X and (b) 550X </a:t>
            </a:r>
          </a:p>
        </p:txBody>
      </p:sp>
      <p:grpSp>
        <p:nvGrpSpPr>
          <p:cNvPr id="114696" name="Group 12"/>
          <p:cNvGrpSpPr>
            <a:grpSpLocks/>
          </p:cNvGrpSpPr>
          <p:nvPr/>
        </p:nvGrpSpPr>
        <p:grpSpPr bwMode="auto">
          <a:xfrm>
            <a:off x="2581275" y="495300"/>
            <a:ext cx="4686300" cy="1714500"/>
            <a:chOff x="2520" y="240"/>
            <a:chExt cx="2952" cy="1080"/>
          </a:xfrm>
        </p:grpSpPr>
        <p:pic>
          <p:nvPicPr>
            <p:cNvPr id="114703" name="Picture 13" descr="Filter-0%-80C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240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4" name="Picture 14" descr="Filter-0%-80C-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7" name="Rectangle 15"/>
          <p:cNvSpPr>
            <a:spLocks noChangeArrowheads="1"/>
          </p:cNvSpPr>
          <p:nvPr/>
        </p:nvSpPr>
        <p:spPr bwMode="auto">
          <a:xfrm>
            <a:off x="1651000" y="227421"/>
            <a:ext cx="506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/>
              <a:t>SEM of Titanium Dioxide films with 0 % trimesic acid at (a) 70X and (b) 500X </a:t>
            </a:r>
          </a:p>
        </p:txBody>
      </p:sp>
    </p:spTree>
    <p:extLst>
      <p:ext uri="{BB962C8B-B14F-4D97-AF65-F5344CB8AC3E}">
        <p14:creationId xmlns:p14="http://schemas.microsoft.com/office/powerpoint/2010/main" val="2010118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4"/>
          <p:cNvSpPr txBox="1">
            <a:spLocks noChangeArrowheads="1"/>
          </p:cNvSpPr>
          <p:nvPr/>
        </p:nvSpPr>
        <p:spPr bwMode="auto">
          <a:xfrm>
            <a:off x="4419600" y="3124200"/>
            <a:ext cx="386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Aqueous Dispersion Milling</a:t>
            </a:r>
          </a:p>
        </p:txBody>
      </p:sp>
    </p:spTree>
    <p:extLst>
      <p:ext uri="{BB962C8B-B14F-4D97-AF65-F5344CB8AC3E}">
        <p14:creationId xmlns:p14="http://schemas.microsoft.com/office/powerpoint/2010/main" val="1381426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spect="1" noChangeArrowheads="1"/>
          </p:cNvSpPr>
          <p:nvPr/>
        </p:nvSpPr>
        <p:spPr bwMode="auto">
          <a:xfrm>
            <a:off x="2590800" y="228600"/>
            <a:ext cx="6400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354389" y="1011239"/>
            <a:ext cx="502602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354389" y="1011239"/>
            <a:ext cx="5026025" cy="3805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354388" y="1011239"/>
            <a:ext cx="0" cy="3805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3306764" y="4816475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306764" y="41814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3306764" y="3548063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3306764" y="2913064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3306764" y="227965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3306764" y="164465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3306764" y="1011238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3354389" y="4816475"/>
            <a:ext cx="5026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V="1">
            <a:off x="3354388" y="4816476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V="1">
            <a:off x="3987800" y="4816476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4610100" y="4816476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V="1">
            <a:off x="5245100" y="4816476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V="1">
            <a:off x="5867400" y="4816476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V="1">
            <a:off x="6502400" y="4816476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 flipV="1">
            <a:off x="7124700" y="4816476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7758114" y="4816476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 flipV="1">
            <a:off x="8380414" y="4816476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3295650" y="4757739"/>
            <a:ext cx="128588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H="1" flipV="1">
            <a:off x="3306764" y="4768851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3354389" y="4816476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H="1">
            <a:off x="3306764" y="48164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3354389" y="4768851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3354388" y="4768851"/>
            <a:ext cx="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3354388" y="4816476"/>
            <a:ext cx="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3929064" y="4757739"/>
            <a:ext cx="13017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 flipH="1" flipV="1">
            <a:off x="3941764" y="4768851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3987801" y="48164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H="1">
            <a:off x="3941764" y="4816476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V="1">
            <a:off x="3987801" y="4768851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 flipV="1">
            <a:off x="3987800" y="4768851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>
            <a:off x="3987800" y="4816476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7" name="Rectangle 37"/>
          <p:cNvSpPr>
            <a:spLocks noChangeArrowheads="1"/>
          </p:cNvSpPr>
          <p:nvPr/>
        </p:nvSpPr>
        <p:spPr bwMode="auto">
          <a:xfrm>
            <a:off x="4551364" y="4757739"/>
            <a:ext cx="13017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 flipH="1" flipV="1">
            <a:off x="4564064" y="4768851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9" name="Line 39"/>
          <p:cNvSpPr>
            <a:spLocks noChangeShapeType="1"/>
          </p:cNvSpPr>
          <p:nvPr/>
        </p:nvSpPr>
        <p:spPr bwMode="auto">
          <a:xfrm>
            <a:off x="4610101" y="48164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 flipH="1">
            <a:off x="4564064" y="4816476"/>
            <a:ext cx="4603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1" name="Line 41"/>
          <p:cNvSpPr>
            <a:spLocks noChangeShapeType="1"/>
          </p:cNvSpPr>
          <p:nvPr/>
        </p:nvSpPr>
        <p:spPr bwMode="auto">
          <a:xfrm flipV="1">
            <a:off x="4610101" y="4768851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2" name="Line 42"/>
          <p:cNvSpPr>
            <a:spLocks noChangeShapeType="1"/>
          </p:cNvSpPr>
          <p:nvPr/>
        </p:nvSpPr>
        <p:spPr bwMode="auto">
          <a:xfrm flipV="1">
            <a:off x="4610100" y="4768851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4610100" y="4816476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4" name="Rectangle 44"/>
          <p:cNvSpPr>
            <a:spLocks noChangeArrowheads="1"/>
          </p:cNvSpPr>
          <p:nvPr/>
        </p:nvSpPr>
        <p:spPr bwMode="auto">
          <a:xfrm>
            <a:off x="5186364" y="4757739"/>
            <a:ext cx="128587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5" name="Line 45"/>
          <p:cNvSpPr>
            <a:spLocks noChangeShapeType="1"/>
          </p:cNvSpPr>
          <p:nvPr/>
        </p:nvSpPr>
        <p:spPr bwMode="auto">
          <a:xfrm flipH="1" flipV="1">
            <a:off x="5197476" y="4768851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>
            <a:off x="5245101" y="48164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 flipH="1">
            <a:off x="5197476" y="48164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8" name="Line 48"/>
          <p:cNvSpPr>
            <a:spLocks noChangeShapeType="1"/>
          </p:cNvSpPr>
          <p:nvPr/>
        </p:nvSpPr>
        <p:spPr bwMode="auto">
          <a:xfrm flipV="1">
            <a:off x="5245101" y="4768851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9" name="Line 49"/>
          <p:cNvSpPr>
            <a:spLocks noChangeShapeType="1"/>
          </p:cNvSpPr>
          <p:nvPr/>
        </p:nvSpPr>
        <p:spPr bwMode="auto">
          <a:xfrm flipV="1">
            <a:off x="5245100" y="4768851"/>
            <a:ext cx="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10" name="Line 50"/>
          <p:cNvSpPr>
            <a:spLocks noChangeShapeType="1"/>
          </p:cNvSpPr>
          <p:nvPr/>
        </p:nvSpPr>
        <p:spPr bwMode="auto">
          <a:xfrm>
            <a:off x="5245100" y="4816476"/>
            <a:ext cx="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11" name="Rectangle 51"/>
          <p:cNvSpPr>
            <a:spLocks noChangeArrowheads="1"/>
          </p:cNvSpPr>
          <p:nvPr/>
        </p:nvSpPr>
        <p:spPr bwMode="auto">
          <a:xfrm>
            <a:off x="3319464" y="4781550"/>
            <a:ext cx="58737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2" name="Rectangle 52"/>
          <p:cNvSpPr>
            <a:spLocks noChangeArrowheads="1"/>
          </p:cNvSpPr>
          <p:nvPr/>
        </p:nvSpPr>
        <p:spPr bwMode="auto">
          <a:xfrm>
            <a:off x="3448050" y="4699000"/>
            <a:ext cx="58738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3" name="Rectangle 53"/>
          <p:cNvSpPr>
            <a:spLocks noChangeArrowheads="1"/>
          </p:cNvSpPr>
          <p:nvPr/>
        </p:nvSpPr>
        <p:spPr bwMode="auto">
          <a:xfrm>
            <a:off x="3565525" y="4429125"/>
            <a:ext cx="58738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4" name="Rectangle 54"/>
          <p:cNvSpPr>
            <a:spLocks noChangeArrowheads="1"/>
          </p:cNvSpPr>
          <p:nvPr/>
        </p:nvSpPr>
        <p:spPr bwMode="auto">
          <a:xfrm>
            <a:off x="3694114" y="2632075"/>
            <a:ext cx="58737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5" name="Rectangle 55"/>
          <p:cNvSpPr>
            <a:spLocks noChangeArrowheads="1"/>
          </p:cNvSpPr>
          <p:nvPr/>
        </p:nvSpPr>
        <p:spPr bwMode="auto">
          <a:xfrm>
            <a:off x="3824289" y="1951039"/>
            <a:ext cx="58737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6" name="Rectangle 56"/>
          <p:cNvSpPr>
            <a:spLocks noChangeArrowheads="1"/>
          </p:cNvSpPr>
          <p:nvPr/>
        </p:nvSpPr>
        <p:spPr bwMode="auto">
          <a:xfrm>
            <a:off x="3952875" y="1951039"/>
            <a:ext cx="58738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7" name="Rectangle 57"/>
          <p:cNvSpPr>
            <a:spLocks noChangeArrowheads="1"/>
          </p:cNvSpPr>
          <p:nvPr/>
        </p:nvSpPr>
        <p:spPr bwMode="auto">
          <a:xfrm>
            <a:off x="4259264" y="1820864"/>
            <a:ext cx="58737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8" name="Rectangle 58"/>
          <p:cNvSpPr>
            <a:spLocks noChangeArrowheads="1"/>
          </p:cNvSpPr>
          <p:nvPr/>
        </p:nvSpPr>
        <p:spPr bwMode="auto">
          <a:xfrm>
            <a:off x="4575175" y="1892300"/>
            <a:ext cx="58738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9" name="Rectangle 59"/>
          <p:cNvSpPr>
            <a:spLocks noChangeArrowheads="1"/>
          </p:cNvSpPr>
          <p:nvPr/>
        </p:nvSpPr>
        <p:spPr bwMode="auto">
          <a:xfrm>
            <a:off x="4892675" y="1797050"/>
            <a:ext cx="58738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0" name="Rectangle 60"/>
          <p:cNvSpPr>
            <a:spLocks noChangeArrowheads="1"/>
          </p:cNvSpPr>
          <p:nvPr/>
        </p:nvSpPr>
        <p:spPr bwMode="auto">
          <a:xfrm>
            <a:off x="5210175" y="1938339"/>
            <a:ext cx="58738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5832475" y="1868489"/>
            <a:ext cx="58738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2" name="Rectangle 62"/>
          <p:cNvSpPr>
            <a:spLocks noChangeArrowheads="1"/>
          </p:cNvSpPr>
          <p:nvPr/>
        </p:nvSpPr>
        <p:spPr bwMode="auto">
          <a:xfrm>
            <a:off x="7088189" y="1585914"/>
            <a:ext cx="58737" cy="587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3" name="Rectangle 63"/>
          <p:cNvSpPr>
            <a:spLocks noChangeArrowheads="1"/>
          </p:cNvSpPr>
          <p:nvPr/>
        </p:nvSpPr>
        <p:spPr bwMode="auto">
          <a:xfrm>
            <a:off x="8345489" y="1892300"/>
            <a:ext cx="58737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4" name="Freeform 64"/>
          <p:cNvSpPr>
            <a:spLocks/>
          </p:cNvSpPr>
          <p:nvPr/>
        </p:nvSpPr>
        <p:spPr bwMode="auto">
          <a:xfrm>
            <a:off x="3319463" y="47815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5" name="Freeform 65"/>
          <p:cNvSpPr>
            <a:spLocks/>
          </p:cNvSpPr>
          <p:nvPr/>
        </p:nvSpPr>
        <p:spPr bwMode="auto">
          <a:xfrm>
            <a:off x="3448050" y="47815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6" name="Freeform 66"/>
          <p:cNvSpPr>
            <a:spLocks/>
          </p:cNvSpPr>
          <p:nvPr/>
        </p:nvSpPr>
        <p:spPr bwMode="auto">
          <a:xfrm>
            <a:off x="3565525" y="47815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7" name="Freeform 67"/>
          <p:cNvSpPr>
            <a:spLocks/>
          </p:cNvSpPr>
          <p:nvPr/>
        </p:nvSpPr>
        <p:spPr bwMode="auto">
          <a:xfrm>
            <a:off x="3694114" y="4629150"/>
            <a:ext cx="71437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8" name="Freeform 68"/>
          <p:cNvSpPr>
            <a:spLocks/>
          </p:cNvSpPr>
          <p:nvPr/>
        </p:nvSpPr>
        <p:spPr bwMode="auto">
          <a:xfrm>
            <a:off x="3824288" y="4487863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9" name="Freeform 69"/>
          <p:cNvSpPr>
            <a:spLocks/>
          </p:cNvSpPr>
          <p:nvPr/>
        </p:nvSpPr>
        <p:spPr bwMode="auto">
          <a:xfrm>
            <a:off x="3952875" y="4135438"/>
            <a:ext cx="71438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0" name="Freeform 70"/>
          <p:cNvSpPr>
            <a:spLocks/>
          </p:cNvSpPr>
          <p:nvPr/>
        </p:nvSpPr>
        <p:spPr bwMode="auto">
          <a:xfrm>
            <a:off x="4070350" y="3876675"/>
            <a:ext cx="71438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1" name="Freeform 71"/>
          <p:cNvSpPr>
            <a:spLocks/>
          </p:cNvSpPr>
          <p:nvPr/>
        </p:nvSpPr>
        <p:spPr bwMode="auto">
          <a:xfrm>
            <a:off x="4200525" y="36893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2" name="Freeform 72"/>
          <p:cNvSpPr>
            <a:spLocks/>
          </p:cNvSpPr>
          <p:nvPr/>
        </p:nvSpPr>
        <p:spPr bwMode="auto">
          <a:xfrm>
            <a:off x="4329113" y="35242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3" name="Freeform 73"/>
          <p:cNvSpPr>
            <a:spLocks/>
          </p:cNvSpPr>
          <p:nvPr/>
        </p:nvSpPr>
        <p:spPr bwMode="auto">
          <a:xfrm>
            <a:off x="4446588" y="3371850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4" name="Freeform 74"/>
          <p:cNvSpPr>
            <a:spLocks/>
          </p:cNvSpPr>
          <p:nvPr/>
        </p:nvSpPr>
        <p:spPr bwMode="auto">
          <a:xfrm>
            <a:off x="4575175" y="3430588"/>
            <a:ext cx="71438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5" name="Freeform 75"/>
          <p:cNvSpPr>
            <a:spLocks/>
          </p:cNvSpPr>
          <p:nvPr/>
        </p:nvSpPr>
        <p:spPr bwMode="auto">
          <a:xfrm>
            <a:off x="5210175" y="3571875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6" name="Freeform 76"/>
          <p:cNvSpPr>
            <a:spLocks/>
          </p:cNvSpPr>
          <p:nvPr/>
        </p:nvSpPr>
        <p:spPr bwMode="auto">
          <a:xfrm>
            <a:off x="5832475" y="3441700"/>
            <a:ext cx="69850" cy="71438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7" name="Freeform 77"/>
          <p:cNvSpPr>
            <a:spLocks/>
          </p:cNvSpPr>
          <p:nvPr/>
        </p:nvSpPr>
        <p:spPr bwMode="auto">
          <a:xfrm>
            <a:off x="7088189" y="3430588"/>
            <a:ext cx="71437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8" name="Freeform 78"/>
          <p:cNvSpPr>
            <a:spLocks/>
          </p:cNvSpPr>
          <p:nvPr/>
        </p:nvSpPr>
        <p:spPr bwMode="auto">
          <a:xfrm>
            <a:off x="8345488" y="3559175"/>
            <a:ext cx="69850" cy="71438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9" name="Oval 79"/>
          <p:cNvSpPr>
            <a:spLocks noChangeArrowheads="1"/>
          </p:cNvSpPr>
          <p:nvPr/>
        </p:nvSpPr>
        <p:spPr bwMode="auto">
          <a:xfrm>
            <a:off x="3306763" y="4768850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0" name="Oval 80"/>
          <p:cNvSpPr>
            <a:spLocks noChangeArrowheads="1"/>
          </p:cNvSpPr>
          <p:nvPr/>
        </p:nvSpPr>
        <p:spPr bwMode="auto">
          <a:xfrm>
            <a:off x="3941763" y="4768850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1" name="Oval 81"/>
          <p:cNvSpPr>
            <a:spLocks noChangeArrowheads="1"/>
          </p:cNvSpPr>
          <p:nvPr/>
        </p:nvSpPr>
        <p:spPr bwMode="auto">
          <a:xfrm>
            <a:off x="4564063" y="4710113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2" name="Oval 82"/>
          <p:cNvSpPr>
            <a:spLocks noChangeArrowheads="1"/>
          </p:cNvSpPr>
          <p:nvPr/>
        </p:nvSpPr>
        <p:spPr bwMode="auto">
          <a:xfrm>
            <a:off x="4881563" y="4159251"/>
            <a:ext cx="80962" cy="809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3" name="Oval 83"/>
          <p:cNvSpPr>
            <a:spLocks noChangeArrowheads="1"/>
          </p:cNvSpPr>
          <p:nvPr/>
        </p:nvSpPr>
        <p:spPr bwMode="auto">
          <a:xfrm>
            <a:off x="5197475" y="3983038"/>
            <a:ext cx="82550" cy="809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4" name="Oval 84"/>
          <p:cNvSpPr>
            <a:spLocks noChangeArrowheads="1"/>
          </p:cNvSpPr>
          <p:nvPr/>
        </p:nvSpPr>
        <p:spPr bwMode="auto">
          <a:xfrm>
            <a:off x="5503863" y="3841750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5" name="Oval 85"/>
          <p:cNvSpPr>
            <a:spLocks noChangeArrowheads="1"/>
          </p:cNvSpPr>
          <p:nvPr/>
        </p:nvSpPr>
        <p:spPr bwMode="auto">
          <a:xfrm>
            <a:off x="5819775" y="3689351"/>
            <a:ext cx="82550" cy="809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6" name="Oval 86"/>
          <p:cNvSpPr>
            <a:spLocks noChangeArrowheads="1"/>
          </p:cNvSpPr>
          <p:nvPr/>
        </p:nvSpPr>
        <p:spPr bwMode="auto">
          <a:xfrm>
            <a:off x="7077075" y="3582988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7" name="Oval 87"/>
          <p:cNvSpPr>
            <a:spLocks noChangeArrowheads="1"/>
          </p:cNvSpPr>
          <p:nvPr/>
        </p:nvSpPr>
        <p:spPr bwMode="auto">
          <a:xfrm>
            <a:off x="8334376" y="3441700"/>
            <a:ext cx="80963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8" name="Rectangle 88"/>
          <p:cNvSpPr>
            <a:spLocks noChangeArrowheads="1"/>
          </p:cNvSpPr>
          <p:nvPr/>
        </p:nvSpPr>
        <p:spPr bwMode="auto">
          <a:xfrm>
            <a:off x="3154363" y="4722813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7849" name="Rectangle 89"/>
          <p:cNvSpPr>
            <a:spLocks noChangeArrowheads="1"/>
          </p:cNvSpPr>
          <p:nvPr/>
        </p:nvSpPr>
        <p:spPr bwMode="auto">
          <a:xfrm>
            <a:off x="2908301" y="4087813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17850" name="Rectangle 90"/>
          <p:cNvSpPr>
            <a:spLocks noChangeArrowheads="1"/>
          </p:cNvSpPr>
          <p:nvPr/>
        </p:nvSpPr>
        <p:spPr bwMode="auto">
          <a:xfrm>
            <a:off x="2908301" y="3452813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2000</a:t>
            </a:r>
            <a:endParaRPr lang="en-US"/>
          </a:p>
        </p:txBody>
      </p:sp>
      <p:sp>
        <p:nvSpPr>
          <p:cNvPr id="117851" name="Rectangle 91"/>
          <p:cNvSpPr>
            <a:spLocks noChangeArrowheads="1"/>
          </p:cNvSpPr>
          <p:nvPr/>
        </p:nvSpPr>
        <p:spPr bwMode="auto">
          <a:xfrm>
            <a:off x="2908301" y="2819400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3000</a:t>
            </a:r>
            <a:endParaRPr lang="en-US"/>
          </a:p>
        </p:txBody>
      </p:sp>
      <p:sp>
        <p:nvSpPr>
          <p:cNvPr id="117852" name="Rectangle 92"/>
          <p:cNvSpPr>
            <a:spLocks noChangeArrowheads="1"/>
          </p:cNvSpPr>
          <p:nvPr/>
        </p:nvSpPr>
        <p:spPr bwMode="auto">
          <a:xfrm>
            <a:off x="2908301" y="2185988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4000</a:t>
            </a:r>
            <a:endParaRPr lang="en-US"/>
          </a:p>
        </p:txBody>
      </p:sp>
      <p:sp>
        <p:nvSpPr>
          <p:cNvPr id="117853" name="Rectangle 93"/>
          <p:cNvSpPr>
            <a:spLocks noChangeArrowheads="1"/>
          </p:cNvSpPr>
          <p:nvPr/>
        </p:nvSpPr>
        <p:spPr bwMode="auto">
          <a:xfrm>
            <a:off x="2908301" y="1550988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5000</a:t>
            </a:r>
            <a:endParaRPr lang="en-US"/>
          </a:p>
        </p:txBody>
      </p:sp>
      <p:sp>
        <p:nvSpPr>
          <p:cNvPr id="117854" name="Rectangle 94"/>
          <p:cNvSpPr>
            <a:spLocks noChangeArrowheads="1"/>
          </p:cNvSpPr>
          <p:nvPr/>
        </p:nvSpPr>
        <p:spPr bwMode="auto">
          <a:xfrm>
            <a:off x="2908301" y="915988"/>
            <a:ext cx="3141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6000</a:t>
            </a:r>
            <a:endParaRPr lang="en-US"/>
          </a:p>
        </p:txBody>
      </p:sp>
      <p:sp>
        <p:nvSpPr>
          <p:cNvPr id="117855" name="Rectangle 95"/>
          <p:cNvSpPr>
            <a:spLocks noChangeArrowheads="1"/>
          </p:cNvSpPr>
          <p:nvPr/>
        </p:nvSpPr>
        <p:spPr bwMode="auto">
          <a:xfrm>
            <a:off x="3319463" y="494665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7856" name="Rectangle 96"/>
          <p:cNvSpPr>
            <a:spLocks noChangeArrowheads="1"/>
          </p:cNvSpPr>
          <p:nvPr/>
        </p:nvSpPr>
        <p:spPr bwMode="auto">
          <a:xfrm>
            <a:off x="3883025" y="494665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0.5</a:t>
            </a:r>
            <a:endParaRPr lang="en-US"/>
          </a:p>
        </p:txBody>
      </p:sp>
      <p:sp>
        <p:nvSpPr>
          <p:cNvPr id="117857" name="Rectangle 97"/>
          <p:cNvSpPr>
            <a:spLocks noChangeArrowheads="1"/>
          </p:cNvSpPr>
          <p:nvPr/>
        </p:nvSpPr>
        <p:spPr bwMode="auto">
          <a:xfrm>
            <a:off x="4575175" y="494665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17858" name="Rectangle 98"/>
          <p:cNvSpPr>
            <a:spLocks noChangeArrowheads="1"/>
          </p:cNvSpPr>
          <p:nvPr/>
        </p:nvSpPr>
        <p:spPr bwMode="auto">
          <a:xfrm>
            <a:off x="5138738" y="494665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1.5</a:t>
            </a:r>
            <a:endParaRPr lang="en-US"/>
          </a:p>
        </p:txBody>
      </p:sp>
      <p:sp>
        <p:nvSpPr>
          <p:cNvPr id="117859" name="Rectangle 99"/>
          <p:cNvSpPr>
            <a:spLocks noChangeArrowheads="1"/>
          </p:cNvSpPr>
          <p:nvPr/>
        </p:nvSpPr>
        <p:spPr bwMode="auto">
          <a:xfrm>
            <a:off x="5832475" y="494665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17860" name="Rectangle 100"/>
          <p:cNvSpPr>
            <a:spLocks noChangeArrowheads="1"/>
          </p:cNvSpPr>
          <p:nvPr/>
        </p:nvSpPr>
        <p:spPr bwMode="auto">
          <a:xfrm>
            <a:off x="6396038" y="494665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2.5</a:t>
            </a:r>
            <a:endParaRPr lang="en-US"/>
          </a:p>
        </p:txBody>
      </p:sp>
      <p:sp>
        <p:nvSpPr>
          <p:cNvPr id="117861" name="Rectangle 101"/>
          <p:cNvSpPr>
            <a:spLocks noChangeArrowheads="1"/>
          </p:cNvSpPr>
          <p:nvPr/>
        </p:nvSpPr>
        <p:spPr bwMode="auto">
          <a:xfrm>
            <a:off x="7088188" y="494665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17862" name="Rectangle 102"/>
          <p:cNvSpPr>
            <a:spLocks noChangeArrowheads="1"/>
          </p:cNvSpPr>
          <p:nvPr/>
        </p:nvSpPr>
        <p:spPr bwMode="auto">
          <a:xfrm>
            <a:off x="7653338" y="494665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3.5</a:t>
            </a:r>
            <a:endParaRPr lang="en-US"/>
          </a:p>
        </p:txBody>
      </p:sp>
      <p:sp>
        <p:nvSpPr>
          <p:cNvPr id="117863" name="Rectangle 103"/>
          <p:cNvSpPr>
            <a:spLocks noChangeArrowheads="1"/>
          </p:cNvSpPr>
          <p:nvPr/>
        </p:nvSpPr>
        <p:spPr bwMode="auto">
          <a:xfrm>
            <a:off x="8345488" y="494665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17864" name="Rectangle 104"/>
          <p:cNvSpPr>
            <a:spLocks noChangeArrowheads="1"/>
          </p:cNvSpPr>
          <p:nvPr/>
        </p:nvSpPr>
        <p:spPr bwMode="auto">
          <a:xfrm>
            <a:off x="5468938" y="5075238"/>
            <a:ext cx="6054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Weight %</a:t>
            </a:r>
            <a:endParaRPr lang="en-US"/>
          </a:p>
        </p:txBody>
      </p:sp>
      <p:sp>
        <p:nvSpPr>
          <p:cNvPr id="117865" name="Rectangle 105"/>
          <p:cNvSpPr>
            <a:spLocks noChangeArrowheads="1"/>
          </p:cNvSpPr>
          <p:nvPr/>
        </p:nvSpPr>
        <p:spPr bwMode="auto">
          <a:xfrm rot="16200000">
            <a:off x="2124075" y="2804061"/>
            <a:ext cx="1335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Viscosity (cPs)</a:t>
            </a:r>
            <a:endParaRPr lang="en-US"/>
          </a:p>
        </p:txBody>
      </p:sp>
      <p:sp>
        <p:nvSpPr>
          <p:cNvPr id="117866" name="Rectangle 106"/>
          <p:cNvSpPr>
            <a:spLocks noChangeArrowheads="1"/>
          </p:cNvSpPr>
          <p:nvPr/>
        </p:nvSpPr>
        <p:spPr bwMode="auto">
          <a:xfrm>
            <a:off x="8521701" y="2619375"/>
            <a:ext cx="352425" cy="10810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7" name="Rectangle 107"/>
          <p:cNvSpPr>
            <a:spLocks noChangeArrowheads="1"/>
          </p:cNvSpPr>
          <p:nvPr/>
        </p:nvSpPr>
        <p:spPr bwMode="auto">
          <a:xfrm>
            <a:off x="8580439" y="2713039"/>
            <a:ext cx="12858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68" name="Line 108"/>
          <p:cNvSpPr>
            <a:spLocks noChangeShapeType="1"/>
          </p:cNvSpPr>
          <p:nvPr/>
        </p:nvSpPr>
        <p:spPr bwMode="auto">
          <a:xfrm flipH="1" flipV="1">
            <a:off x="8591551" y="2725739"/>
            <a:ext cx="4762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69" name="Line 109"/>
          <p:cNvSpPr>
            <a:spLocks noChangeShapeType="1"/>
          </p:cNvSpPr>
          <p:nvPr/>
        </p:nvSpPr>
        <p:spPr bwMode="auto">
          <a:xfrm>
            <a:off x="8639176" y="27717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0" name="Line 110"/>
          <p:cNvSpPr>
            <a:spLocks noChangeShapeType="1"/>
          </p:cNvSpPr>
          <p:nvPr/>
        </p:nvSpPr>
        <p:spPr bwMode="auto">
          <a:xfrm flipH="1">
            <a:off x="8591551" y="2771776"/>
            <a:ext cx="476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1" name="Line 111"/>
          <p:cNvSpPr>
            <a:spLocks noChangeShapeType="1"/>
          </p:cNvSpPr>
          <p:nvPr/>
        </p:nvSpPr>
        <p:spPr bwMode="auto">
          <a:xfrm flipV="1">
            <a:off x="8639176" y="2725739"/>
            <a:ext cx="4762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2" name="Line 112"/>
          <p:cNvSpPr>
            <a:spLocks noChangeShapeType="1"/>
          </p:cNvSpPr>
          <p:nvPr/>
        </p:nvSpPr>
        <p:spPr bwMode="auto">
          <a:xfrm flipV="1">
            <a:off x="8639175" y="2725739"/>
            <a:ext cx="1588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3" name="Line 113"/>
          <p:cNvSpPr>
            <a:spLocks noChangeShapeType="1"/>
          </p:cNvSpPr>
          <p:nvPr/>
        </p:nvSpPr>
        <p:spPr bwMode="auto">
          <a:xfrm>
            <a:off x="8639175" y="2771776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4" name="Rectangle 114"/>
          <p:cNvSpPr>
            <a:spLocks noChangeArrowheads="1"/>
          </p:cNvSpPr>
          <p:nvPr/>
        </p:nvSpPr>
        <p:spPr bwMode="auto">
          <a:xfrm>
            <a:off x="8745538" y="266700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17875" name="Rectangle 115"/>
          <p:cNvSpPr>
            <a:spLocks noChangeArrowheads="1"/>
          </p:cNvSpPr>
          <p:nvPr/>
        </p:nvSpPr>
        <p:spPr bwMode="auto">
          <a:xfrm>
            <a:off x="8604250" y="3006725"/>
            <a:ext cx="58738" cy="587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6" name="Rectangle 116"/>
          <p:cNvSpPr>
            <a:spLocks noChangeArrowheads="1"/>
          </p:cNvSpPr>
          <p:nvPr/>
        </p:nvSpPr>
        <p:spPr bwMode="auto">
          <a:xfrm>
            <a:off x="8745538" y="2936876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17877" name="Freeform 117"/>
          <p:cNvSpPr>
            <a:spLocks/>
          </p:cNvSpPr>
          <p:nvPr/>
        </p:nvSpPr>
        <p:spPr bwMode="auto">
          <a:xfrm>
            <a:off x="8604250" y="3278188"/>
            <a:ext cx="69850" cy="69850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0 w 90"/>
              <a:gd name="T5" fmla="*/ 2147483647 h 90"/>
              <a:gd name="T6" fmla="*/ 2147483647 w 90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90"/>
              <a:gd name="T14" fmla="*/ 90 w 90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90">
                <a:moveTo>
                  <a:pt x="45" y="0"/>
                </a:moveTo>
                <a:lnTo>
                  <a:pt x="90" y="90"/>
                </a:lnTo>
                <a:lnTo>
                  <a:pt x="0" y="90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8" name="Rectangle 118"/>
          <p:cNvSpPr>
            <a:spLocks noChangeArrowheads="1"/>
          </p:cNvSpPr>
          <p:nvPr/>
        </p:nvSpPr>
        <p:spPr bwMode="auto">
          <a:xfrm>
            <a:off x="8745538" y="320675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17879" name="Oval 119"/>
          <p:cNvSpPr>
            <a:spLocks noChangeArrowheads="1"/>
          </p:cNvSpPr>
          <p:nvPr/>
        </p:nvSpPr>
        <p:spPr bwMode="auto">
          <a:xfrm>
            <a:off x="8591550" y="3535363"/>
            <a:ext cx="82550" cy="825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80" name="Rectangle 120"/>
          <p:cNvSpPr>
            <a:spLocks noChangeArrowheads="1"/>
          </p:cNvSpPr>
          <p:nvPr/>
        </p:nvSpPr>
        <p:spPr bwMode="auto">
          <a:xfrm>
            <a:off x="8745538" y="3478214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17881" name="Rectangle 121"/>
          <p:cNvSpPr>
            <a:spLocks noChangeArrowheads="1"/>
          </p:cNvSpPr>
          <p:nvPr/>
        </p:nvSpPr>
        <p:spPr bwMode="auto">
          <a:xfrm>
            <a:off x="3581400" y="379691"/>
            <a:ext cx="4010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Viscosity vs. Weight Percent of Additive</a:t>
            </a:r>
            <a:r>
              <a:rPr lang="en-US"/>
              <a:t> </a:t>
            </a:r>
          </a:p>
        </p:txBody>
      </p:sp>
      <p:sp>
        <p:nvSpPr>
          <p:cNvPr id="117882" name="Rectangle 1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883" name="Object 123"/>
          <p:cNvGraphicFramePr>
            <a:graphicFrameLocks noChangeAspect="1"/>
          </p:cNvGraphicFramePr>
          <p:nvPr/>
        </p:nvGraphicFramePr>
        <p:xfrm>
          <a:off x="5105400" y="5286376"/>
          <a:ext cx="43434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CS ChemDraw Drawing" r:id="rId3" imgW="4886960" imgH="2032000" progId="ChemDraw.Document.6.0">
                  <p:embed/>
                </p:oleObj>
              </mc:Choice>
              <mc:Fallback>
                <p:oleObj name="CS ChemDraw Drawing" r:id="rId3" imgW="4886960" imgH="2032000" progId="ChemDraw.Document.6.0">
                  <p:embed/>
                  <p:pic>
                    <p:nvPicPr>
                      <p:cNvPr id="117883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86376"/>
                        <a:ext cx="43434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84" name="Text Box 124"/>
          <p:cNvSpPr txBox="1">
            <a:spLocks noChangeArrowheads="1"/>
          </p:cNvSpPr>
          <p:nvPr/>
        </p:nvSpPr>
        <p:spPr bwMode="auto">
          <a:xfrm>
            <a:off x="5181600" y="6338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1</a:t>
            </a:r>
          </a:p>
        </p:txBody>
      </p:sp>
      <p:sp>
        <p:nvSpPr>
          <p:cNvPr id="117885" name="Text Box 125"/>
          <p:cNvSpPr txBox="1">
            <a:spLocks noChangeArrowheads="1"/>
          </p:cNvSpPr>
          <p:nvPr/>
        </p:nvSpPr>
        <p:spPr bwMode="auto">
          <a:xfrm>
            <a:off x="6248400" y="6338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2</a:t>
            </a:r>
          </a:p>
        </p:txBody>
      </p:sp>
      <p:sp>
        <p:nvSpPr>
          <p:cNvPr id="117886" name="Text Box 126"/>
          <p:cNvSpPr txBox="1">
            <a:spLocks noChangeArrowheads="1"/>
          </p:cNvSpPr>
          <p:nvPr/>
        </p:nvSpPr>
        <p:spPr bwMode="auto">
          <a:xfrm>
            <a:off x="7239000" y="6338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3</a:t>
            </a:r>
          </a:p>
        </p:txBody>
      </p:sp>
      <p:sp>
        <p:nvSpPr>
          <p:cNvPr id="117887" name="Text Box 127"/>
          <p:cNvSpPr txBox="1">
            <a:spLocks noChangeArrowheads="1"/>
          </p:cNvSpPr>
          <p:nvPr/>
        </p:nvSpPr>
        <p:spPr bwMode="auto">
          <a:xfrm>
            <a:off x="8382000" y="6338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4</a:t>
            </a:r>
          </a:p>
        </p:txBody>
      </p:sp>
      <p:sp>
        <p:nvSpPr>
          <p:cNvPr id="117888" name="Rectangle 128"/>
          <p:cNvSpPr>
            <a:spLocks noChangeArrowheads="1"/>
          </p:cNvSpPr>
          <p:nvPr/>
        </p:nvSpPr>
        <p:spPr bwMode="auto">
          <a:xfrm>
            <a:off x="1670334" y="6413778"/>
            <a:ext cx="3447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i="1"/>
              <a:t>Chem. Mater</a:t>
            </a:r>
            <a:r>
              <a:rPr lang="en-US"/>
              <a:t>. </a:t>
            </a:r>
            <a:r>
              <a:rPr lang="en-US" b="1"/>
              <a:t>2004</a:t>
            </a:r>
            <a:r>
              <a:rPr lang="en-US"/>
              <a:t> 16, 5138-5140</a:t>
            </a:r>
            <a:r>
              <a:rPr lang="en-US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6200000">
            <a:off x="2820670" y="2012072"/>
            <a:ext cx="717603" cy="1744294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43000">
                <a:schemeClr val="accent6"/>
              </a:gs>
              <a:gs pos="27000">
                <a:schemeClr val="accent2"/>
              </a:gs>
              <a:gs pos="59000">
                <a:schemeClr val="accent5"/>
              </a:gs>
              <a:gs pos="94000">
                <a:srgbClr val="7030A0">
                  <a:lumMod val="90000"/>
                  <a:lumOff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2016" y="2699552"/>
            <a:ext cx="5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5731" y="138875"/>
            <a:ext cx="65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Dye*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10871" y="87560"/>
            <a:ext cx="548186" cy="441841"/>
            <a:chOff x="4229100" y="2851666"/>
            <a:chExt cx="548186" cy="441841"/>
          </a:xfrm>
        </p:grpSpPr>
        <p:sp>
          <p:nvSpPr>
            <p:cNvPr id="6" name="TextBox 5"/>
            <p:cNvSpPr txBox="1"/>
            <p:nvPr/>
          </p:nvSpPr>
          <p:spPr>
            <a:xfrm>
              <a:off x="4229100" y="2924175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77204" y="28516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8138" y="2659350"/>
            <a:ext cx="663602" cy="441841"/>
            <a:chOff x="4229100" y="2851666"/>
            <a:chExt cx="663602" cy="441841"/>
          </a:xfrm>
        </p:grpSpPr>
        <p:sp>
          <p:nvSpPr>
            <p:cNvPr id="9" name="TextBox 8"/>
            <p:cNvSpPr txBox="1"/>
            <p:nvPr/>
          </p:nvSpPr>
          <p:spPr>
            <a:xfrm>
              <a:off x="4229100" y="2924175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7204" y="285166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+*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89528" y="2695604"/>
            <a:ext cx="554598" cy="441841"/>
            <a:chOff x="4229100" y="2851666"/>
            <a:chExt cx="554598" cy="441841"/>
          </a:xfrm>
        </p:grpSpPr>
        <p:sp>
          <p:nvSpPr>
            <p:cNvPr id="12" name="TextBox 11"/>
            <p:cNvSpPr txBox="1"/>
            <p:nvPr/>
          </p:nvSpPr>
          <p:spPr>
            <a:xfrm>
              <a:off x="4229100" y="2924175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77204" y="2851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715716" y="4783385"/>
          <a:ext cx="19780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S ChemDraw Drawing" r:id="rId3" imgW="1977643" imgH="1317828" progId="ChemDraw.Document.6.0">
                  <p:embed/>
                </p:oleObj>
              </mc:Choice>
              <mc:Fallback>
                <p:oleObj name="CS ChemDraw Drawing" r:id="rId3" imgW="1977643" imgH="1317828" progId="ChemDraw.Document.6.0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5716" y="4783385"/>
                        <a:ext cx="1978025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923059" y="4811960"/>
          <a:ext cx="188753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S ChemDraw Drawing" r:id="rId5" imgW="1887959" imgH="1317828" progId="ChemDraw.Document.6.0">
                  <p:embed/>
                </p:oleObj>
              </mc:Choice>
              <mc:Fallback>
                <p:oleObj name="CS ChemDraw Drawing" r:id="rId5" imgW="1887959" imgH="1317828" progId="ChemDraw.Document.6.0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3059" y="4811960"/>
                        <a:ext cx="1887537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urved Right Arrow 15"/>
          <p:cNvSpPr/>
          <p:nvPr/>
        </p:nvSpPr>
        <p:spPr>
          <a:xfrm flipV="1">
            <a:off x="2812759" y="171141"/>
            <a:ext cx="733425" cy="2800350"/>
          </a:xfrm>
          <a:prstGeom prst="curvedRightArrow">
            <a:avLst/>
          </a:prstGeom>
          <a:gradFill flip="none" rotWithShape="1">
            <a:gsLst>
              <a:gs pos="0">
                <a:srgbClr val="FF0000"/>
              </a:gs>
              <a:gs pos="43000">
                <a:schemeClr val="accent6"/>
              </a:gs>
              <a:gs pos="27000">
                <a:schemeClr val="accent2"/>
              </a:gs>
              <a:gs pos="59000">
                <a:schemeClr val="accent5"/>
              </a:gs>
              <a:gs pos="94000">
                <a:srgbClr val="7030A0">
                  <a:lumMod val="90000"/>
                  <a:lumOff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9004" y="270677"/>
            <a:ext cx="1460983" cy="2800350"/>
            <a:chOff x="3413266" y="1175306"/>
            <a:chExt cx="1460983" cy="2800350"/>
          </a:xfrm>
        </p:grpSpPr>
        <p:sp>
          <p:nvSpPr>
            <p:cNvPr id="18" name="Curved Right Arrow 17"/>
            <p:cNvSpPr/>
            <p:nvPr/>
          </p:nvSpPr>
          <p:spPr>
            <a:xfrm rot="10800000" flipV="1">
              <a:off x="3413266" y="1175306"/>
              <a:ext cx="733425" cy="2800350"/>
            </a:xfrm>
            <a:prstGeom prst="curvedRight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 rot="10800000" flipH="1" flipV="1">
              <a:off x="4140824" y="1175306"/>
              <a:ext cx="733425" cy="2800350"/>
            </a:xfrm>
            <a:prstGeom prst="curvedRight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Curved Right Arrow 19"/>
          <p:cNvSpPr/>
          <p:nvPr/>
        </p:nvSpPr>
        <p:spPr>
          <a:xfrm rot="5400000" flipV="1">
            <a:off x="7154962" y="2937117"/>
            <a:ext cx="733425" cy="2800350"/>
          </a:xfrm>
          <a:prstGeom prst="curv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H="1" flipV="1">
            <a:off x="7154962" y="2209559"/>
            <a:ext cx="733425" cy="2800350"/>
          </a:xfrm>
          <a:prstGeom prst="curv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6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143000"/>
            <a:ext cx="834866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7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ChangeAspect="1" noChangeArrowheads="1" noTextEdit="1"/>
          </p:cNvSpPr>
          <p:nvPr/>
        </p:nvSpPr>
        <p:spPr bwMode="auto">
          <a:xfrm>
            <a:off x="1981201" y="304800"/>
            <a:ext cx="671671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981200" y="307976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2438401" y="712788"/>
            <a:ext cx="6486525" cy="4591050"/>
            <a:chOff x="350" y="449"/>
            <a:chExt cx="4086" cy="2892"/>
          </a:xfrm>
        </p:grpSpPr>
        <p:sp>
          <p:nvSpPr>
            <p:cNvPr id="119824" name="Rectangle 5"/>
            <p:cNvSpPr>
              <a:spLocks noChangeArrowheads="1"/>
            </p:cNvSpPr>
            <p:nvPr/>
          </p:nvSpPr>
          <p:spPr bwMode="auto">
            <a:xfrm>
              <a:off x="876" y="511"/>
              <a:ext cx="3212" cy="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Rectangle 6"/>
            <p:cNvSpPr>
              <a:spLocks noChangeArrowheads="1"/>
            </p:cNvSpPr>
            <p:nvPr/>
          </p:nvSpPr>
          <p:spPr bwMode="auto">
            <a:xfrm>
              <a:off x="876" y="511"/>
              <a:ext cx="3212" cy="25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7"/>
            <p:cNvSpPr>
              <a:spLocks noChangeShapeType="1"/>
            </p:cNvSpPr>
            <p:nvPr/>
          </p:nvSpPr>
          <p:spPr bwMode="auto">
            <a:xfrm>
              <a:off x="876" y="511"/>
              <a:ext cx="1" cy="2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Line 8"/>
            <p:cNvSpPr>
              <a:spLocks noChangeShapeType="1"/>
            </p:cNvSpPr>
            <p:nvPr/>
          </p:nvSpPr>
          <p:spPr bwMode="auto">
            <a:xfrm>
              <a:off x="845" y="301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Line 9"/>
            <p:cNvSpPr>
              <a:spLocks noChangeShapeType="1"/>
            </p:cNvSpPr>
            <p:nvPr/>
          </p:nvSpPr>
          <p:spPr bwMode="auto">
            <a:xfrm>
              <a:off x="845" y="270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9" name="Line 10"/>
            <p:cNvSpPr>
              <a:spLocks noChangeShapeType="1"/>
            </p:cNvSpPr>
            <p:nvPr/>
          </p:nvSpPr>
          <p:spPr bwMode="auto">
            <a:xfrm>
              <a:off x="845" y="239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0" name="Line 11"/>
            <p:cNvSpPr>
              <a:spLocks noChangeShapeType="1"/>
            </p:cNvSpPr>
            <p:nvPr/>
          </p:nvSpPr>
          <p:spPr bwMode="auto">
            <a:xfrm>
              <a:off x="845" y="208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Line 12"/>
            <p:cNvSpPr>
              <a:spLocks noChangeShapeType="1"/>
            </p:cNvSpPr>
            <p:nvPr/>
          </p:nvSpPr>
          <p:spPr bwMode="auto">
            <a:xfrm>
              <a:off x="845" y="176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2" name="Line 13"/>
            <p:cNvSpPr>
              <a:spLocks noChangeShapeType="1"/>
            </p:cNvSpPr>
            <p:nvPr/>
          </p:nvSpPr>
          <p:spPr bwMode="auto">
            <a:xfrm>
              <a:off x="845" y="145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3" name="Line 14"/>
            <p:cNvSpPr>
              <a:spLocks noChangeShapeType="1"/>
            </p:cNvSpPr>
            <p:nvPr/>
          </p:nvSpPr>
          <p:spPr bwMode="auto">
            <a:xfrm>
              <a:off x="845" y="113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Line 15"/>
            <p:cNvSpPr>
              <a:spLocks noChangeShapeType="1"/>
            </p:cNvSpPr>
            <p:nvPr/>
          </p:nvSpPr>
          <p:spPr bwMode="auto">
            <a:xfrm>
              <a:off x="845" y="82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Line 16"/>
            <p:cNvSpPr>
              <a:spLocks noChangeShapeType="1"/>
            </p:cNvSpPr>
            <p:nvPr/>
          </p:nvSpPr>
          <p:spPr bwMode="auto">
            <a:xfrm>
              <a:off x="845" y="51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Line 17"/>
            <p:cNvSpPr>
              <a:spLocks noChangeShapeType="1"/>
            </p:cNvSpPr>
            <p:nvPr/>
          </p:nvSpPr>
          <p:spPr bwMode="auto">
            <a:xfrm>
              <a:off x="876" y="3019"/>
              <a:ext cx="32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Line 18"/>
            <p:cNvSpPr>
              <a:spLocks noChangeShapeType="1"/>
            </p:cNvSpPr>
            <p:nvPr/>
          </p:nvSpPr>
          <p:spPr bwMode="auto">
            <a:xfrm flipV="1">
              <a:off x="876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Line 19"/>
            <p:cNvSpPr>
              <a:spLocks noChangeShapeType="1"/>
            </p:cNvSpPr>
            <p:nvPr/>
          </p:nvSpPr>
          <p:spPr bwMode="auto">
            <a:xfrm flipV="1">
              <a:off x="1279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9" name="Line 20"/>
            <p:cNvSpPr>
              <a:spLocks noChangeShapeType="1"/>
            </p:cNvSpPr>
            <p:nvPr/>
          </p:nvSpPr>
          <p:spPr bwMode="auto">
            <a:xfrm flipV="1">
              <a:off x="1681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0" name="Line 21"/>
            <p:cNvSpPr>
              <a:spLocks noChangeShapeType="1"/>
            </p:cNvSpPr>
            <p:nvPr/>
          </p:nvSpPr>
          <p:spPr bwMode="auto">
            <a:xfrm flipV="1">
              <a:off x="2083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1" name="Line 22"/>
            <p:cNvSpPr>
              <a:spLocks noChangeShapeType="1"/>
            </p:cNvSpPr>
            <p:nvPr/>
          </p:nvSpPr>
          <p:spPr bwMode="auto">
            <a:xfrm flipV="1">
              <a:off x="2486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Line 23"/>
            <p:cNvSpPr>
              <a:spLocks noChangeShapeType="1"/>
            </p:cNvSpPr>
            <p:nvPr/>
          </p:nvSpPr>
          <p:spPr bwMode="auto">
            <a:xfrm flipV="1">
              <a:off x="2880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Line 24"/>
            <p:cNvSpPr>
              <a:spLocks noChangeShapeType="1"/>
            </p:cNvSpPr>
            <p:nvPr/>
          </p:nvSpPr>
          <p:spPr bwMode="auto">
            <a:xfrm flipV="1">
              <a:off x="3283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Line 25"/>
            <p:cNvSpPr>
              <a:spLocks noChangeShapeType="1"/>
            </p:cNvSpPr>
            <p:nvPr/>
          </p:nvSpPr>
          <p:spPr bwMode="auto">
            <a:xfrm flipV="1">
              <a:off x="3685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5" name="Line 26"/>
            <p:cNvSpPr>
              <a:spLocks noChangeShapeType="1"/>
            </p:cNvSpPr>
            <p:nvPr/>
          </p:nvSpPr>
          <p:spPr bwMode="auto">
            <a:xfrm flipV="1">
              <a:off x="4088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6" name="Rectangle 27"/>
            <p:cNvSpPr>
              <a:spLocks noChangeArrowheads="1"/>
            </p:cNvSpPr>
            <p:nvPr/>
          </p:nvSpPr>
          <p:spPr bwMode="auto">
            <a:xfrm>
              <a:off x="837" y="2980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7" name="Line 28"/>
            <p:cNvSpPr>
              <a:spLocks noChangeShapeType="1"/>
            </p:cNvSpPr>
            <p:nvPr/>
          </p:nvSpPr>
          <p:spPr bwMode="auto">
            <a:xfrm flipH="1" flipV="1">
              <a:off x="845" y="298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8" name="Line 29"/>
            <p:cNvSpPr>
              <a:spLocks noChangeShapeType="1"/>
            </p:cNvSpPr>
            <p:nvPr/>
          </p:nvSpPr>
          <p:spPr bwMode="auto">
            <a:xfrm>
              <a:off x="876" y="301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Line 30"/>
            <p:cNvSpPr>
              <a:spLocks noChangeShapeType="1"/>
            </p:cNvSpPr>
            <p:nvPr/>
          </p:nvSpPr>
          <p:spPr bwMode="auto">
            <a:xfrm flipH="1">
              <a:off x="845" y="301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Line 31"/>
            <p:cNvSpPr>
              <a:spLocks noChangeShapeType="1"/>
            </p:cNvSpPr>
            <p:nvPr/>
          </p:nvSpPr>
          <p:spPr bwMode="auto">
            <a:xfrm flipV="1">
              <a:off x="876" y="298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Line 32"/>
            <p:cNvSpPr>
              <a:spLocks noChangeShapeType="1"/>
            </p:cNvSpPr>
            <p:nvPr/>
          </p:nvSpPr>
          <p:spPr bwMode="auto">
            <a:xfrm flipV="1">
              <a:off x="876" y="298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Line 33"/>
            <p:cNvSpPr>
              <a:spLocks noChangeShapeType="1"/>
            </p:cNvSpPr>
            <p:nvPr/>
          </p:nvSpPr>
          <p:spPr bwMode="auto">
            <a:xfrm>
              <a:off x="876" y="301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Rectangle 34"/>
            <p:cNvSpPr>
              <a:spLocks noChangeArrowheads="1"/>
            </p:cNvSpPr>
            <p:nvPr/>
          </p:nvSpPr>
          <p:spPr bwMode="auto">
            <a:xfrm>
              <a:off x="915" y="2973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Line 35"/>
            <p:cNvSpPr>
              <a:spLocks noChangeShapeType="1"/>
            </p:cNvSpPr>
            <p:nvPr/>
          </p:nvSpPr>
          <p:spPr bwMode="auto">
            <a:xfrm flipH="1" flipV="1">
              <a:off x="923" y="298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Line 36"/>
            <p:cNvSpPr>
              <a:spLocks noChangeShapeType="1"/>
            </p:cNvSpPr>
            <p:nvPr/>
          </p:nvSpPr>
          <p:spPr bwMode="auto">
            <a:xfrm>
              <a:off x="954" y="3011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Line 37"/>
            <p:cNvSpPr>
              <a:spLocks noChangeShapeType="1"/>
            </p:cNvSpPr>
            <p:nvPr/>
          </p:nvSpPr>
          <p:spPr bwMode="auto">
            <a:xfrm flipH="1">
              <a:off x="923" y="301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Line 38"/>
            <p:cNvSpPr>
              <a:spLocks noChangeShapeType="1"/>
            </p:cNvSpPr>
            <p:nvPr/>
          </p:nvSpPr>
          <p:spPr bwMode="auto">
            <a:xfrm flipV="1">
              <a:off x="954" y="2980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Line 39"/>
            <p:cNvSpPr>
              <a:spLocks noChangeShapeType="1"/>
            </p:cNvSpPr>
            <p:nvPr/>
          </p:nvSpPr>
          <p:spPr bwMode="auto">
            <a:xfrm flipV="1">
              <a:off x="954" y="298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Line 40"/>
            <p:cNvSpPr>
              <a:spLocks noChangeShapeType="1"/>
            </p:cNvSpPr>
            <p:nvPr/>
          </p:nvSpPr>
          <p:spPr bwMode="auto">
            <a:xfrm>
              <a:off x="954" y="301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Rectangle 41"/>
            <p:cNvSpPr>
              <a:spLocks noChangeArrowheads="1"/>
            </p:cNvSpPr>
            <p:nvPr/>
          </p:nvSpPr>
          <p:spPr bwMode="auto">
            <a:xfrm>
              <a:off x="1000" y="2787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Line 42"/>
            <p:cNvSpPr>
              <a:spLocks noChangeShapeType="1"/>
            </p:cNvSpPr>
            <p:nvPr/>
          </p:nvSpPr>
          <p:spPr bwMode="auto">
            <a:xfrm flipH="1" flipV="1">
              <a:off x="1008" y="2795"/>
              <a:ext cx="3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2" name="Line 43"/>
            <p:cNvSpPr>
              <a:spLocks noChangeShapeType="1"/>
            </p:cNvSpPr>
            <p:nvPr/>
          </p:nvSpPr>
          <p:spPr bwMode="auto">
            <a:xfrm>
              <a:off x="1039" y="282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3" name="Line 44"/>
            <p:cNvSpPr>
              <a:spLocks noChangeShapeType="1"/>
            </p:cNvSpPr>
            <p:nvPr/>
          </p:nvSpPr>
          <p:spPr bwMode="auto">
            <a:xfrm flipH="1">
              <a:off x="1008" y="282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4" name="Line 45"/>
            <p:cNvSpPr>
              <a:spLocks noChangeShapeType="1"/>
            </p:cNvSpPr>
            <p:nvPr/>
          </p:nvSpPr>
          <p:spPr bwMode="auto">
            <a:xfrm flipV="1">
              <a:off x="1039" y="2795"/>
              <a:ext cx="3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5" name="Line 46"/>
            <p:cNvSpPr>
              <a:spLocks noChangeShapeType="1"/>
            </p:cNvSpPr>
            <p:nvPr/>
          </p:nvSpPr>
          <p:spPr bwMode="auto">
            <a:xfrm flipV="1">
              <a:off x="1039" y="2795"/>
              <a:ext cx="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6" name="Line 47"/>
            <p:cNvSpPr>
              <a:spLocks noChangeShapeType="1"/>
            </p:cNvSpPr>
            <p:nvPr/>
          </p:nvSpPr>
          <p:spPr bwMode="auto">
            <a:xfrm>
              <a:off x="1039" y="2825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7" name="Rectangle 48"/>
            <p:cNvSpPr>
              <a:spLocks noChangeArrowheads="1"/>
            </p:cNvSpPr>
            <p:nvPr/>
          </p:nvSpPr>
          <p:spPr bwMode="auto">
            <a:xfrm>
              <a:off x="1077" y="2051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8" name="Line 49"/>
            <p:cNvSpPr>
              <a:spLocks noChangeShapeType="1"/>
            </p:cNvSpPr>
            <p:nvPr/>
          </p:nvSpPr>
          <p:spPr bwMode="auto">
            <a:xfrm flipH="1" flipV="1">
              <a:off x="1085" y="205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9" name="Line 50"/>
            <p:cNvSpPr>
              <a:spLocks noChangeShapeType="1"/>
            </p:cNvSpPr>
            <p:nvPr/>
          </p:nvSpPr>
          <p:spPr bwMode="auto">
            <a:xfrm>
              <a:off x="1116" y="209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0" name="Line 51"/>
            <p:cNvSpPr>
              <a:spLocks noChangeShapeType="1"/>
            </p:cNvSpPr>
            <p:nvPr/>
          </p:nvSpPr>
          <p:spPr bwMode="auto">
            <a:xfrm flipH="1">
              <a:off x="1085" y="209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1" name="Line 52"/>
            <p:cNvSpPr>
              <a:spLocks noChangeShapeType="1"/>
            </p:cNvSpPr>
            <p:nvPr/>
          </p:nvSpPr>
          <p:spPr bwMode="auto">
            <a:xfrm flipV="1">
              <a:off x="1116" y="205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2" name="Line 53"/>
            <p:cNvSpPr>
              <a:spLocks noChangeShapeType="1"/>
            </p:cNvSpPr>
            <p:nvPr/>
          </p:nvSpPr>
          <p:spPr bwMode="auto">
            <a:xfrm flipV="1">
              <a:off x="1116" y="205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3" name="Line 54"/>
            <p:cNvSpPr>
              <a:spLocks noChangeShapeType="1"/>
            </p:cNvSpPr>
            <p:nvPr/>
          </p:nvSpPr>
          <p:spPr bwMode="auto">
            <a:xfrm>
              <a:off x="1116" y="209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4" name="Rectangle 55"/>
            <p:cNvSpPr>
              <a:spLocks noChangeArrowheads="1"/>
            </p:cNvSpPr>
            <p:nvPr/>
          </p:nvSpPr>
          <p:spPr bwMode="auto">
            <a:xfrm>
              <a:off x="1162" y="1757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5" name="Line 56"/>
            <p:cNvSpPr>
              <a:spLocks noChangeShapeType="1"/>
            </p:cNvSpPr>
            <p:nvPr/>
          </p:nvSpPr>
          <p:spPr bwMode="auto">
            <a:xfrm flipH="1" flipV="1">
              <a:off x="1170" y="176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6" name="Line 57"/>
            <p:cNvSpPr>
              <a:spLocks noChangeShapeType="1"/>
            </p:cNvSpPr>
            <p:nvPr/>
          </p:nvSpPr>
          <p:spPr bwMode="auto">
            <a:xfrm>
              <a:off x="1201" y="1796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7" name="Line 58"/>
            <p:cNvSpPr>
              <a:spLocks noChangeShapeType="1"/>
            </p:cNvSpPr>
            <p:nvPr/>
          </p:nvSpPr>
          <p:spPr bwMode="auto">
            <a:xfrm flipH="1">
              <a:off x="1170" y="1796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8" name="Line 59"/>
            <p:cNvSpPr>
              <a:spLocks noChangeShapeType="1"/>
            </p:cNvSpPr>
            <p:nvPr/>
          </p:nvSpPr>
          <p:spPr bwMode="auto">
            <a:xfrm flipV="1">
              <a:off x="1201" y="176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9" name="Line 60"/>
            <p:cNvSpPr>
              <a:spLocks noChangeShapeType="1"/>
            </p:cNvSpPr>
            <p:nvPr/>
          </p:nvSpPr>
          <p:spPr bwMode="auto">
            <a:xfrm flipV="1">
              <a:off x="1201" y="1765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Line 61"/>
            <p:cNvSpPr>
              <a:spLocks noChangeShapeType="1"/>
            </p:cNvSpPr>
            <p:nvPr/>
          </p:nvSpPr>
          <p:spPr bwMode="auto">
            <a:xfrm>
              <a:off x="1201" y="1796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1" name="Rectangle 62"/>
            <p:cNvSpPr>
              <a:spLocks noChangeArrowheads="1"/>
            </p:cNvSpPr>
            <p:nvPr/>
          </p:nvSpPr>
          <p:spPr bwMode="auto">
            <a:xfrm>
              <a:off x="1240" y="1269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2" name="Line 63"/>
            <p:cNvSpPr>
              <a:spLocks noChangeShapeType="1"/>
            </p:cNvSpPr>
            <p:nvPr/>
          </p:nvSpPr>
          <p:spPr bwMode="auto">
            <a:xfrm flipH="1" flipV="1">
              <a:off x="1248" y="127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3" name="Line 64"/>
            <p:cNvSpPr>
              <a:spLocks noChangeShapeType="1"/>
            </p:cNvSpPr>
            <p:nvPr/>
          </p:nvSpPr>
          <p:spPr bwMode="auto">
            <a:xfrm>
              <a:off x="1279" y="1308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4" name="Line 65"/>
            <p:cNvSpPr>
              <a:spLocks noChangeShapeType="1"/>
            </p:cNvSpPr>
            <p:nvPr/>
          </p:nvSpPr>
          <p:spPr bwMode="auto">
            <a:xfrm flipH="1">
              <a:off x="1248" y="130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5" name="Line 66"/>
            <p:cNvSpPr>
              <a:spLocks noChangeShapeType="1"/>
            </p:cNvSpPr>
            <p:nvPr/>
          </p:nvSpPr>
          <p:spPr bwMode="auto">
            <a:xfrm flipV="1">
              <a:off x="1279" y="1277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6" name="Line 67"/>
            <p:cNvSpPr>
              <a:spLocks noChangeShapeType="1"/>
            </p:cNvSpPr>
            <p:nvPr/>
          </p:nvSpPr>
          <p:spPr bwMode="auto">
            <a:xfrm flipV="1">
              <a:off x="1279" y="127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7" name="Line 68"/>
            <p:cNvSpPr>
              <a:spLocks noChangeShapeType="1"/>
            </p:cNvSpPr>
            <p:nvPr/>
          </p:nvSpPr>
          <p:spPr bwMode="auto">
            <a:xfrm>
              <a:off x="1279" y="130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8" name="Rectangle 69"/>
            <p:cNvSpPr>
              <a:spLocks noChangeArrowheads="1"/>
            </p:cNvSpPr>
            <p:nvPr/>
          </p:nvSpPr>
          <p:spPr bwMode="auto">
            <a:xfrm>
              <a:off x="1317" y="1029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9" name="Line 70"/>
            <p:cNvSpPr>
              <a:spLocks noChangeShapeType="1"/>
            </p:cNvSpPr>
            <p:nvPr/>
          </p:nvSpPr>
          <p:spPr bwMode="auto">
            <a:xfrm flipH="1" flipV="1">
              <a:off x="1325" y="103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0" name="Line 71"/>
            <p:cNvSpPr>
              <a:spLocks noChangeShapeType="1"/>
            </p:cNvSpPr>
            <p:nvPr/>
          </p:nvSpPr>
          <p:spPr bwMode="auto">
            <a:xfrm>
              <a:off x="1356" y="106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1" name="Line 72"/>
            <p:cNvSpPr>
              <a:spLocks noChangeShapeType="1"/>
            </p:cNvSpPr>
            <p:nvPr/>
          </p:nvSpPr>
          <p:spPr bwMode="auto">
            <a:xfrm flipH="1">
              <a:off x="1325" y="106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2" name="Line 73"/>
            <p:cNvSpPr>
              <a:spLocks noChangeShapeType="1"/>
            </p:cNvSpPr>
            <p:nvPr/>
          </p:nvSpPr>
          <p:spPr bwMode="auto">
            <a:xfrm flipV="1">
              <a:off x="1356" y="103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3" name="Line 74"/>
            <p:cNvSpPr>
              <a:spLocks noChangeShapeType="1"/>
            </p:cNvSpPr>
            <p:nvPr/>
          </p:nvSpPr>
          <p:spPr bwMode="auto">
            <a:xfrm flipV="1">
              <a:off x="1356" y="103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4" name="Line 75"/>
            <p:cNvSpPr>
              <a:spLocks noChangeShapeType="1"/>
            </p:cNvSpPr>
            <p:nvPr/>
          </p:nvSpPr>
          <p:spPr bwMode="auto">
            <a:xfrm>
              <a:off x="1356" y="106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5" name="Rectangle 76"/>
            <p:cNvSpPr>
              <a:spLocks noChangeArrowheads="1"/>
            </p:cNvSpPr>
            <p:nvPr/>
          </p:nvSpPr>
          <p:spPr bwMode="auto">
            <a:xfrm>
              <a:off x="1402" y="782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6" name="Line 77"/>
            <p:cNvSpPr>
              <a:spLocks noChangeShapeType="1"/>
            </p:cNvSpPr>
            <p:nvPr/>
          </p:nvSpPr>
          <p:spPr bwMode="auto">
            <a:xfrm flipH="1" flipV="1">
              <a:off x="1410" y="78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7" name="Line 78"/>
            <p:cNvSpPr>
              <a:spLocks noChangeShapeType="1"/>
            </p:cNvSpPr>
            <p:nvPr/>
          </p:nvSpPr>
          <p:spPr bwMode="auto">
            <a:xfrm>
              <a:off x="1441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8" name="Line 79"/>
            <p:cNvSpPr>
              <a:spLocks noChangeShapeType="1"/>
            </p:cNvSpPr>
            <p:nvPr/>
          </p:nvSpPr>
          <p:spPr bwMode="auto">
            <a:xfrm flipH="1">
              <a:off x="1410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9" name="Line 80"/>
            <p:cNvSpPr>
              <a:spLocks noChangeShapeType="1"/>
            </p:cNvSpPr>
            <p:nvPr/>
          </p:nvSpPr>
          <p:spPr bwMode="auto">
            <a:xfrm flipV="1">
              <a:off x="1441" y="78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Line 81"/>
            <p:cNvSpPr>
              <a:spLocks noChangeShapeType="1"/>
            </p:cNvSpPr>
            <p:nvPr/>
          </p:nvSpPr>
          <p:spPr bwMode="auto">
            <a:xfrm flipV="1">
              <a:off x="1441" y="78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Line 82"/>
            <p:cNvSpPr>
              <a:spLocks noChangeShapeType="1"/>
            </p:cNvSpPr>
            <p:nvPr/>
          </p:nvSpPr>
          <p:spPr bwMode="auto">
            <a:xfrm>
              <a:off x="1441" y="82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Rectangle 83"/>
            <p:cNvSpPr>
              <a:spLocks noChangeArrowheads="1"/>
            </p:cNvSpPr>
            <p:nvPr/>
          </p:nvSpPr>
          <p:spPr bwMode="auto">
            <a:xfrm>
              <a:off x="1480" y="813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3" name="Line 84"/>
            <p:cNvSpPr>
              <a:spLocks noChangeShapeType="1"/>
            </p:cNvSpPr>
            <p:nvPr/>
          </p:nvSpPr>
          <p:spPr bwMode="auto">
            <a:xfrm flipH="1" flipV="1">
              <a:off x="1487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4" name="Line 85"/>
            <p:cNvSpPr>
              <a:spLocks noChangeShapeType="1"/>
            </p:cNvSpPr>
            <p:nvPr/>
          </p:nvSpPr>
          <p:spPr bwMode="auto">
            <a:xfrm>
              <a:off x="1518" y="85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5" name="Line 86"/>
            <p:cNvSpPr>
              <a:spLocks noChangeShapeType="1"/>
            </p:cNvSpPr>
            <p:nvPr/>
          </p:nvSpPr>
          <p:spPr bwMode="auto">
            <a:xfrm flipH="1">
              <a:off x="1487" y="85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6" name="Line 87"/>
            <p:cNvSpPr>
              <a:spLocks noChangeShapeType="1"/>
            </p:cNvSpPr>
            <p:nvPr/>
          </p:nvSpPr>
          <p:spPr bwMode="auto">
            <a:xfrm flipV="1">
              <a:off x="1518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7" name="Line 88"/>
            <p:cNvSpPr>
              <a:spLocks noChangeShapeType="1"/>
            </p:cNvSpPr>
            <p:nvPr/>
          </p:nvSpPr>
          <p:spPr bwMode="auto">
            <a:xfrm flipV="1">
              <a:off x="1518" y="82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8" name="Line 89"/>
            <p:cNvSpPr>
              <a:spLocks noChangeShapeType="1"/>
            </p:cNvSpPr>
            <p:nvPr/>
          </p:nvSpPr>
          <p:spPr bwMode="auto">
            <a:xfrm>
              <a:off x="1518" y="85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9" name="Rectangle 90"/>
            <p:cNvSpPr>
              <a:spLocks noChangeArrowheads="1"/>
            </p:cNvSpPr>
            <p:nvPr/>
          </p:nvSpPr>
          <p:spPr bwMode="auto">
            <a:xfrm>
              <a:off x="1557" y="875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0" name="Line 91"/>
            <p:cNvSpPr>
              <a:spLocks noChangeShapeType="1"/>
            </p:cNvSpPr>
            <p:nvPr/>
          </p:nvSpPr>
          <p:spPr bwMode="auto">
            <a:xfrm flipH="1" flipV="1">
              <a:off x="1565" y="88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1" name="Line 92"/>
            <p:cNvSpPr>
              <a:spLocks noChangeShapeType="1"/>
            </p:cNvSpPr>
            <p:nvPr/>
          </p:nvSpPr>
          <p:spPr bwMode="auto">
            <a:xfrm>
              <a:off x="1596" y="91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2" name="Line 93"/>
            <p:cNvSpPr>
              <a:spLocks noChangeShapeType="1"/>
            </p:cNvSpPr>
            <p:nvPr/>
          </p:nvSpPr>
          <p:spPr bwMode="auto">
            <a:xfrm flipH="1">
              <a:off x="1565" y="91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3" name="Line 94"/>
            <p:cNvSpPr>
              <a:spLocks noChangeShapeType="1"/>
            </p:cNvSpPr>
            <p:nvPr/>
          </p:nvSpPr>
          <p:spPr bwMode="auto">
            <a:xfrm flipV="1">
              <a:off x="1596" y="88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4" name="Line 95"/>
            <p:cNvSpPr>
              <a:spLocks noChangeShapeType="1"/>
            </p:cNvSpPr>
            <p:nvPr/>
          </p:nvSpPr>
          <p:spPr bwMode="auto">
            <a:xfrm flipV="1">
              <a:off x="1596" y="882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5" name="Line 96"/>
            <p:cNvSpPr>
              <a:spLocks noChangeShapeType="1"/>
            </p:cNvSpPr>
            <p:nvPr/>
          </p:nvSpPr>
          <p:spPr bwMode="auto">
            <a:xfrm>
              <a:off x="1596" y="91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6" name="Rectangle 97"/>
            <p:cNvSpPr>
              <a:spLocks noChangeArrowheads="1"/>
            </p:cNvSpPr>
            <p:nvPr/>
          </p:nvSpPr>
          <p:spPr bwMode="auto">
            <a:xfrm>
              <a:off x="1642" y="1084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7" name="Line 98"/>
            <p:cNvSpPr>
              <a:spLocks noChangeShapeType="1"/>
            </p:cNvSpPr>
            <p:nvPr/>
          </p:nvSpPr>
          <p:spPr bwMode="auto">
            <a:xfrm flipH="1" flipV="1">
              <a:off x="1650" y="109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8" name="Line 99"/>
            <p:cNvSpPr>
              <a:spLocks noChangeShapeType="1"/>
            </p:cNvSpPr>
            <p:nvPr/>
          </p:nvSpPr>
          <p:spPr bwMode="auto">
            <a:xfrm>
              <a:off x="1681" y="112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9" name="Line 100"/>
            <p:cNvSpPr>
              <a:spLocks noChangeShapeType="1"/>
            </p:cNvSpPr>
            <p:nvPr/>
          </p:nvSpPr>
          <p:spPr bwMode="auto">
            <a:xfrm flipH="1">
              <a:off x="1650" y="112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0" name="Line 101"/>
            <p:cNvSpPr>
              <a:spLocks noChangeShapeType="1"/>
            </p:cNvSpPr>
            <p:nvPr/>
          </p:nvSpPr>
          <p:spPr bwMode="auto">
            <a:xfrm flipV="1">
              <a:off x="1681" y="109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1" name="Line 102"/>
            <p:cNvSpPr>
              <a:spLocks noChangeShapeType="1"/>
            </p:cNvSpPr>
            <p:nvPr/>
          </p:nvSpPr>
          <p:spPr bwMode="auto">
            <a:xfrm flipV="1">
              <a:off x="1681" y="109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2" name="Line 103"/>
            <p:cNvSpPr>
              <a:spLocks noChangeShapeType="1"/>
            </p:cNvSpPr>
            <p:nvPr/>
          </p:nvSpPr>
          <p:spPr bwMode="auto">
            <a:xfrm>
              <a:off x="1681" y="1122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3" name="Rectangle 104"/>
            <p:cNvSpPr>
              <a:spLocks noChangeArrowheads="1"/>
            </p:cNvSpPr>
            <p:nvPr/>
          </p:nvSpPr>
          <p:spPr bwMode="auto">
            <a:xfrm>
              <a:off x="1642" y="921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4" name="Line 105"/>
            <p:cNvSpPr>
              <a:spLocks noChangeShapeType="1"/>
            </p:cNvSpPr>
            <p:nvPr/>
          </p:nvSpPr>
          <p:spPr bwMode="auto">
            <a:xfrm flipH="1" flipV="1">
              <a:off x="1650" y="9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5" name="Line 106"/>
            <p:cNvSpPr>
              <a:spLocks noChangeShapeType="1"/>
            </p:cNvSpPr>
            <p:nvPr/>
          </p:nvSpPr>
          <p:spPr bwMode="auto">
            <a:xfrm>
              <a:off x="1681" y="96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6" name="Line 107"/>
            <p:cNvSpPr>
              <a:spLocks noChangeShapeType="1"/>
            </p:cNvSpPr>
            <p:nvPr/>
          </p:nvSpPr>
          <p:spPr bwMode="auto">
            <a:xfrm flipH="1">
              <a:off x="1650" y="96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08"/>
            <p:cNvSpPr>
              <a:spLocks noChangeShapeType="1"/>
            </p:cNvSpPr>
            <p:nvPr/>
          </p:nvSpPr>
          <p:spPr bwMode="auto">
            <a:xfrm flipV="1">
              <a:off x="1681" y="9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Line 109"/>
            <p:cNvSpPr>
              <a:spLocks noChangeShapeType="1"/>
            </p:cNvSpPr>
            <p:nvPr/>
          </p:nvSpPr>
          <p:spPr bwMode="auto">
            <a:xfrm flipV="1">
              <a:off x="1681" y="92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9" name="Line 110"/>
            <p:cNvSpPr>
              <a:spLocks noChangeShapeType="1"/>
            </p:cNvSpPr>
            <p:nvPr/>
          </p:nvSpPr>
          <p:spPr bwMode="auto">
            <a:xfrm>
              <a:off x="1681" y="96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0" name="Rectangle 111"/>
            <p:cNvSpPr>
              <a:spLocks noChangeArrowheads="1"/>
            </p:cNvSpPr>
            <p:nvPr/>
          </p:nvSpPr>
          <p:spPr bwMode="auto">
            <a:xfrm>
              <a:off x="1843" y="1385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1" name="Line 112"/>
            <p:cNvSpPr>
              <a:spLocks noChangeShapeType="1"/>
            </p:cNvSpPr>
            <p:nvPr/>
          </p:nvSpPr>
          <p:spPr bwMode="auto">
            <a:xfrm flipH="1" flipV="1">
              <a:off x="1851" y="139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2" name="Line 113"/>
            <p:cNvSpPr>
              <a:spLocks noChangeShapeType="1"/>
            </p:cNvSpPr>
            <p:nvPr/>
          </p:nvSpPr>
          <p:spPr bwMode="auto">
            <a:xfrm>
              <a:off x="1882" y="142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3" name="Line 114"/>
            <p:cNvSpPr>
              <a:spLocks noChangeShapeType="1"/>
            </p:cNvSpPr>
            <p:nvPr/>
          </p:nvSpPr>
          <p:spPr bwMode="auto">
            <a:xfrm flipH="1">
              <a:off x="1851" y="142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4" name="Line 115"/>
            <p:cNvSpPr>
              <a:spLocks noChangeShapeType="1"/>
            </p:cNvSpPr>
            <p:nvPr/>
          </p:nvSpPr>
          <p:spPr bwMode="auto">
            <a:xfrm flipV="1">
              <a:off x="1882" y="139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5" name="Line 116"/>
            <p:cNvSpPr>
              <a:spLocks noChangeShapeType="1"/>
            </p:cNvSpPr>
            <p:nvPr/>
          </p:nvSpPr>
          <p:spPr bwMode="auto">
            <a:xfrm flipV="1">
              <a:off x="1882" y="139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6" name="Line 117"/>
            <p:cNvSpPr>
              <a:spLocks noChangeShapeType="1"/>
            </p:cNvSpPr>
            <p:nvPr/>
          </p:nvSpPr>
          <p:spPr bwMode="auto">
            <a:xfrm>
              <a:off x="1882" y="1424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7" name="Rectangle 118"/>
            <p:cNvSpPr>
              <a:spLocks noChangeArrowheads="1"/>
            </p:cNvSpPr>
            <p:nvPr/>
          </p:nvSpPr>
          <p:spPr bwMode="auto">
            <a:xfrm>
              <a:off x="2045" y="1765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8" name="Line 119"/>
            <p:cNvSpPr>
              <a:spLocks noChangeShapeType="1"/>
            </p:cNvSpPr>
            <p:nvPr/>
          </p:nvSpPr>
          <p:spPr bwMode="auto">
            <a:xfrm flipH="1" flipV="1">
              <a:off x="2052" y="177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9" name="Line 120"/>
            <p:cNvSpPr>
              <a:spLocks noChangeShapeType="1"/>
            </p:cNvSpPr>
            <p:nvPr/>
          </p:nvSpPr>
          <p:spPr bwMode="auto">
            <a:xfrm>
              <a:off x="2083" y="180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0" name="Line 121"/>
            <p:cNvSpPr>
              <a:spLocks noChangeShapeType="1"/>
            </p:cNvSpPr>
            <p:nvPr/>
          </p:nvSpPr>
          <p:spPr bwMode="auto">
            <a:xfrm flipH="1">
              <a:off x="2052" y="180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1" name="Line 122"/>
            <p:cNvSpPr>
              <a:spLocks noChangeShapeType="1"/>
            </p:cNvSpPr>
            <p:nvPr/>
          </p:nvSpPr>
          <p:spPr bwMode="auto">
            <a:xfrm flipV="1">
              <a:off x="2083" y="177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2" name="Line 123"/>
            <p:cNvSpPr>
              <a:spLocks noChangeShapeType="1"/>
            </p:cNvSpPr>
            <p:nvPr/>
          </p:nvSpPr>
          <p:spPr bwMode="auto">
            <a:xfrm flipV="1">
              <a:off x="2083" y="177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3" name="Line 124"/>
            <p:cNvSpPr>
              <a:spLocks noChangeShapeType="1"/>
            </p:cNvSpPr>
            <p:nvPr/>
          </p:nvSpPr>
          <p:spPr bwMode="auto">
            <a:xfrm>
              <a:off x="2083" y="1804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4" name="Rectangle 125"/>
            <p:cNvSpPr>
              <a:spLocks noChangeArrowheads="1"/>
            </p:cNvSpPr>
            <p:nvPr/>
          </p:nvSpPr>
          <p:spPr bwMode="auto">
            <a:xfrm>
              <a:off x="2246" y="1920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5" name="Line 126"/>
            <p:cNvSpPr>
              <a:spLocks noChangeShapeType="1"/>
            </p:cNvSpPr>
            <p:nvPr/>
          </p:nvSpPr>
          <p:spPr bwMode="auto">
            <a:xfrm flipH="1" flipV="1">
              <a:off x="2254" y="192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6" name="Line 127"/>
            <p:cNvSpPr>
              <a:spLocks noChangeShapeType="1"/>
            </p:cNvSpPr>
            <p:nvPr/>
          </p:nvSpPr>
          <p:spPr bwMode="auto">
            <a:xfrm>
              <a:off x="2285" y="1958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7" name="Line 128"/>
            <p:cNvSpPr>
              <a:spLocks noChangeShapeType="1"/>
            </p:cNvSpPr>
            <p:nvPr/>
          </p:nvSpPr>
          <p:spPr bwMode="auto">
            <a:xfrm flipH="1">
              <a:off x="2254" y="195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8" name="Line 129"/>
            <p:cNvSpPr>
              <a:spLocks noChangeShapeType="1"/>
            </p:cNvSpPr>
            <p:nvPr/>
          </p:nvSpPr>
          <p:spPr bwMode="auto">
            <a:xfrm flipV="1">
              <a:off x="2285" y="1927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9" name="Line 130"/>
            <p:cNvSpPr>
              <a:spLocks noChangeShapeType="1"/>
            </p:cNvSpPr>
            <p:nvPr/>
          </p:nvSpPr>
          <p:spPr bwMode="auto">
            <a:xfrm flipV="1">
              <a:off x="2285" y="192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0" name="Line 131"/>
            <p:cNvSpPr>
              <a:spLocks noChangeShapeType="1"/>
            </p:cNvSpPr>
            <p:nvPr/>
          </p:nvSpPr>
          <p:spPr bwMode="auto">
            <a:xfrm>
              <a:off x="2285" y="195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1" name="Rectangle 132"/>
            <p:cNvSpPr>
              <a:spLocks noChangeArrowheads="1"/>
            </p:cNvSpPr>
            <p:nvPr/>
          </p:nvSpPr>
          <p:spPr bwMode="auto">
            <a:xfrm>
              <a:off x="2447" y="2059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2" name="Line 133"/>
            <p:cNvSpPr>
              <a:spLocks noChangeShapeType="1"/>
            </p:cNvSpPr>
            <p:nvPr/>
          </p:nvSpPr>
          <p:spPr bwMode="auto">
            <a:xfrm flipH="1" flipV="1">
              <a:off x="2455" y="206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3" name="Line 134"/>
            <p:cNvSpPr>
              <a:spLocks noChangeShapeType="1"/>
            </p:cNvSpPr>
            <p:nvPr/>
          </p:nvSpPr>
          <p:spPr bwMode="auto">
            <a:xfrm>
              <a:off x="2486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4" name="Line 135"/>
            <p:cNvSpPr>
              <a:spLocks noChangeShapeType="1"/>
            </p:cNvSpPr>
            <p:nvPr/>
          </p:nvSpPr>
          <p:spPr bwMode="auto">
            <a:xfrm flipH="1">
              <a:off x="2455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5" name="Line 136"/>
            <p:cNvSpPr>
              <a:spLocks noChangeShapeType="1"/>
            </p:cNvSpPr>
            <p:nvPr/>
          </p:nvSpPr>
          <p:spPr bwMode="auto">
            <a:xfrm flipV="1">
              <a:off x="2486" y="206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6" name="Line 137"/>
            <p:cNvSpPr>
              <a:spLocks noChangeShapeType="1"/>
            </p:cNvSpPr>
            <p:nvPr/>
          </p:nvSpPr>
          <p:spPr bwMode="auto">
            <a:xfrm flipV="1">
              <a:off x="2486" y="206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7" name="Line 138"/>
            <p:cNvSpPr>
              <a:spLocks noChangeShapeType="1"/>
            </p:cNvSpPr>
            <p:nvPr/>
          </p:nvSpPr>
          <p:spPr bwMode="auto">
            <a:xfrm>
              <a:off x="2486" y="209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8" name="Rectangle 139"/>
            <p:cNvSpPr>
              <a:spLocks noChangeArrowheads="1"/>
            </p:cNvSpPr>
            <p:nvPr/>
          </p:nvSpPr>
          <p:spPr bwMode="auto">
            <a:xfrm>
              <a:off x="3244" y="2090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9" name="Line 140"/>
            <p:cNvSpPr>
              <a:spLocks noChangeShapeType="1"/>
            </p:cNvSpPr>
            <p:nvPr/>
          </p:nvSpPr>
          <p:spPr bwMode="auto">
            <a:xfrm flipH="1" flipV="1">
              <a:off x="3252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0" name="Line 141"/>
            <p:cNvSpPr>
              <a:spLocks noChangeShapeType="1"/>
            </p:cNvSpPr>
            <p:nvPr/>
          </p:nvSpPr>
          <p:spPr bwMode="auto">
            <a:xfrm>
              <a:off x="3283" y="21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1" name="Line 142"/>
            <p:cNvSpPr>
              <a:spLocks noChangeShapeType="1"/>
            </p:cNvSpPr>
            <p:nvPr/>
          </p:nvSpPr>
          <p:spPr bwMode="auto">
            <a:xfrm flipH="1">
              <a:off x="3252" y="21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2" name="Line 143"/>
            <p:cNvSpPr>
              <a:spLocks noChangeShapeType="1"/>
            </p:cNvSpPr>
            <p:nvPr/>
          </p:nvSpPr>
          <p:spPr bwMode="auto">
            <a:xfrm flipV="1">
              <a:off x="3283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3" name="Line 144"/>
            <p:cNvSpPr>
              <a:spLocks noChangeShapeType="1"/>
            </p:cNvSpPr>
            <p:nvPr/>
          </p:nvSpPr>
          <p:spPr bwMode="auto">
            <a:xfrm flipV="1">
              <a:off x="3283" y="209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4" name="Line 145"/>
            <p:cNvSpPr>
              <a:spLocks noChangeShapeType="1"/>
            </p:cNvSpPr>
            <p:nvPr/>
          </p:nvSpPr>
          <p:spPr bwMode="auto">
            <a:xfrm>
              <a:off x="3283" y="212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5" name="Rectangle 146"/>
            <p:cNvSpPr>
              <a:spLocks noChangeArrowheads="1"/>
            </p:cNvSpPr>
            <p:nvPr/>
          </p:nvSpPr>
          <p:spPr bwMode="auto">
            <a:xfrm>
              <a:off x="853" y="29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6" name="Rectangle 147"/>
            <p:cNvSpPr>
              <a:spLocks noChangeArrowheads="1"/>
            </p:cNvSpPr>
            <p:nvPr/>
          </p:nvSpPr>
          <p:spPr bwMode="auto">
            <a:xfrm>
              <a:off x="1054" y="292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7" name="Rectangle 148"/>
            <p:cNvSpPr>
              <a:spLocks noChangeArrowheads="1"/>
            </p:cNvSpPr>
            <p:nvPr/>
          </p:nvSpPr>
          <p:spPr bwMode="auto">
            <a:xfrm>
              <a:off x="1255" y="18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8" name="Rectangle 149"/>
            <p:cNvSpPr>
              <a:spLocks noChangeArrowheads="1"/>
            </p:cNvSpPr>
            <p:nvPr/>
          </p:nvSpPr>
          <p:spPr bwMode="auto">
            <a:xfrm>
              <a:off x="1457" y="1471"/>
              <a:ext cx="38" cy="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9" name="Rectangle 150"/>
            <p:cNvSpPr>
              <a:spLocks noChangeArrowheads="1"/>
            </p:cNvSpPr>
            <p:nvPr/>
          </p:nvSpPr>
          <p:spPr bwMode="auto">
            <a:xfrm>
              <a:off x="1495" y="1378"/>
              <a:ext cx="39" cy="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0" name="Rectangle 151"/>
            <p:cNvSpPr>
              <a:spLocks noChangeArrowheads="1"/>
            </p:cNvSpPr>
            <p:nvPr/>
          </p:nvSpPr>
          <p:spPr bwMode="auto">
            <a:xfrm>
              <a:off x="1573" y="1416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1" name="Rectangle 152"/>
            <p:cNvSpPr>
              <a:spLocks noChangeArrowheads="1"/>
            </p:cNvSpPr>
            <p:nvPr/>
          </p:nvSpPr>
          <p:spPr bwMode="auto">
            <a:xfrm>
              <a:off x="1658" y="1486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2" name="Rectangle 153"/>
            <p:cNvSpPr>
              <a:spLocks noChangeArrowheads="1"/>
            </p:cNvSpPr>
            <p:nvPr/>
          </p:nvSpPr>
          <p:spPr bwMode="auto">
            <a:xfrm>
              <a:off x="1859" y="1548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3" name="Rectangle 154"/>
            <p:cNvSpPr>
              <a:spLocks noChangeArrowheads="1"/>
            </p:cNvSpPr>
            <p:nvPr/>
          </p:nvSpPr>
          <p:spPr bwMode="auto">
            <a:xfrm>
              <a:off x="2060" y="1703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4" name="Rectangle 155"/>
            <p:cNvSpPr>
              <a:spLocks noChangeArrowheads="1"/>
            </p:cNvSpPr>
            <p:nvPr/>
          </p:nvSpPr>
          <p:spPr bwMode="auto">
            <a:xfrm>
              <a:off x="2261" y="17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5" name="Rectangle 156"/>
            <p:cNvSpPr>
              <a:spLocks noChangeArrowheads="1"/>
            </p:cNvSpPr>
            <p:nvPr/>
          </p:nvSpPr>
          <p:spPr bwMode="auto">
            <a:xfrm>
              <a:off x="2463" y="2028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6" name="Rectangle 157"/>
            <p:cNvSpPr>
              <a:spLocks noChangeArrowheads="1"/>
            </p:cNvSpPr>
            <p:nvPr/>
          </p:nvSpPr>
          <p:spPr bwMode="auto">
            <a:xfrm>
              <a:off x="3260" y="2229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7" name="Rectangle 158"/>
            <p:cNvSpPr>
              <a:spLocks noChangeArrowheads="1"/>
            </p:cNvSpPr>
            <p:nvPr/>
          </p:nvSpPr>
          <p:spPr bwMode="auto">
            <a:xfrm>
              <a:off x="4064" y="2384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8" name="Freeform 159"/>
            <p:cNvSpPr>
              <a:spLocks/>
            </p:cNvSpPr>
            <p:nvPr/>
          </p:nvSpPr>
          <p:spPr bwMode="auto">
            <a:xfrm>
              <a:off x="853" y="2996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79" name="Freeform 160"/>
            <p:cNvSpPr>
              <a:spLocks/>
            </p:cNvSpPr>
            <p:nvPr/>
          </p:nvSpPr>
          <p:spPr bwMode="auto">
            <a:xfrm>
              <a:off x="1255" y="2988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4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0" name="Freeform 161"/>
            <p:cNvSpPr>
              <a:spLocks/>
            </p:cNvSpPr>
            <p:nvPr/>
          </p:nvSpPr>
          <p:spPr bwMode="auto">
            <a:xfrm>
              <a:off x="1658" y="2175"/>
              <a:ext cx="46" cy="47"/>
            </a:xfrm>
            <a:custGeom>
              <a:avLst/>
              <a:gdLst>
                <a:gd name="T0" fmla="*/ 23 w 46"/>
                <a:gd name="T1" fmla="*/ 0 h 47"/>
                <a:gd name="T2" fmla="*/ 46 w 46"/>
                <a:gd name="T3" fmla="*/ 47 h 47"/>
                <a:gd name="T4" fmla="*/ 0 w 46"/>
                <a:gd name="T5" fmla="*/ 47 h 47"/>
                <a:gd name="T6" fmla="*/ 23 w 4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7"/>
                <a:gd name="T14" fmla="*/ 46 w 46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7">
                  <a:moveTo>
                    <a:pt x="23" y="0"/>
                  </a:moveTo>
                  <a:lnTo>
                    <a:pt x="46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1" name="Freeform 162"/>
            <p:cNvSpPr>
              <a:spLocks/>
            </p:cNvSpPr>
            <p:nvPr/>
          </p:nvSpPr>
          <p:spPr bwMode="auto">
            <a:xfrm>
              <a:off x="1859" y="2005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2" name="Freeform 163"/>
            <p:cNvSpPr>
              <a:spLocks/>
            </p:cNvSpPr>
            <p:nvPr/>
          </p:nvSpPr>
          <p:spPr bwMode="auto">
            <a:xfrm>
              <a:off x="2060" y="1997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3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3" name="Freeform 164"/>
            <p:cNvSpPr>
              <a:spLocks/>
            </p:cNvSpPr>
            <p:nvPr/>
          </p:nvSpPr>
          <p:spPr bwMode="auto">
            <a:xfrm>
              <a:off x="2261" y="2090"/>
              <a:ext cx="47" cy="46"/>
            </a:xfrm>
            <a:custGeom>
              <a:avLst/>
              <a:gdLst>
                <a:gd name="T0" fmla="*/ 24 w 47"/>
                <a:gd name="T1" fmla="*/ 0 h 46"/>
                <a:gd name="T2" fmla="*/ 47 w 47"/>
                <a:gd name="T3" fmla="*/ 46 h 46"/>
                <a:gd name="T4" fmla="*/ 0 w 47"/>
                <a:gd name="T5" fmla="*/ 46 h 46"/>
                <a:gd name="T6" fmla="*/ 24 w 47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24" y="0"/>
                  </a:moveTo>
                  <a:lnTo>
                    <a:pt x="47" y="46"/>
                  </a:lnTo>
                  <a:lnTo>
                    <a:pt x="0" y="46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4" name="Freeform 165"/>
            <p:cNvSpPr>
              <a:spLocks/>
            </p:cNvSpPr>
            <p:nvPr/>
          </p:nvSpPr>
          <p:spPr bwMode="auto">
            <a:xfrm>
              <a:off x="2463" y="2098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5" name="Freeform 166"/>
            <p:cNvSpPr>
              <a:spLocks/>
            </p:cNvSpPr>
            <p:nvPr/>
          </p:nvSpPr>
          <p:spPr bwMode="auto">
            <a:xfrm>
              <a:off x="2857" y="2136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3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6" name="Freeform 167"/>
            <p:cNvSpPr>
              <a:spLocks/>
            </p:cNvSpPr>
            <p:nvPr/>
          </p:nvSpPr>
          <p:spPr bwMode="auto">
            <a:xfrm>
              <a:off x="3260" y="2214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7" name="Oval 168"/>
            <p:cNvSpPr>
              <a:spLocks noChangeArrowheads="1"/>
            </p:cNvSpPr>
            <p:nvPr/>
          </p:nvSpPr>
          <p:spPr bwMode="auto">
            <a:xfrm>
              <a:off x="845" y="2988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8" name="Oval 169"/>
            <p:cNvSpPr>
              <a:spLocks noChangeArrowheads="1"/>
            </p:cNvSpPr>
            <p:nvPr/>
          </p:nvSpPr>
          <p:spPr bwMode="auto">
            <a:xfrm>
              <a:off x="1046" y="2291"/>
              <a:ext cx="55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89" name="Oval 170"/>
            <p:cNvSpPr>
              <a:spLocks noChangeArrowheads="1"/>
            </p:cNvSpPr>
            <p:nvPr/>
          </p:nvSpPr>
          <p:spPr bwMode="auto">
            <a:xfrm>
              <a:off x="1248" y="1145"/>
              <a:ext cx="54" cy="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0" name="Oval 171"/>
            <p:cNvSpPr>
              <a:spLocks noChangeArrowheads="1"/>
            </p:cNvSpPr>
            <p:nvPr/>
          </p:nvSpPr>
          <p:spPr bwMode="auto">
            <a:xfrm>
              <a:off x="1449" y="813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1" name="Oval 172"/>
            <p:cNvSpPr>
              <a:spLocks noChangeArrowheads="1"/>
            </p:cNvSpPr>
            <p:nvPr/>
          </p:nvSpPr>
          <p:spPr bwMode="auto">
            <a:xfrm>
              <a:off x="1565" y="867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2" name="Oval 173"/>
            <p:cNvSpPr>
              <a:spLocks noChangeArrowheads="1"/>
            </p:cNvSpPr>
            <p:nvPr/>
          </p:nvSpPr>
          <p:spPr bwMode="auto">
            <a:xfrm>
              <a:off x="1650" y="813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3" name="Oval 174"/>
            <p:cNvSpPr>
              <a:spLocks noChangeArrowheads="1"/>
            </p:cNvSpPr>
            <p:nvPr/>
          </p:nvSpPr>
          <p:spPr bwMode="auto">
            <a:xfrm>
              <a:off x="1851" y="1378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4" name="Oval 175"/>
            <p:cNvSpPr>
              <a:spLocks noChangeArrowheads="1"/>
            </p:cNvSpPr>
            <p:nvPr/>
          </p:nvSpPr>
          <p:spPr bwMode="auto">
            <a:xfrm>
              <a:off x="2052" y="1687"/>
              <a:ext cx="55" cy="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5" name="Oval 176"/>
            <p:cNvSpPr>
              <a:spLocks noChangeArrowheads="1"/>
            </p:cNvSpPr>
            <p:nvPr/>
          </p:nvSpPr>
          <p:spPr bwMode="auto">
            <a:xfrm>
              <a:off x="2455" y="1734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6" name="Oval 177"/>
            <p:cNvSpPr>
              <a:spLocks noChangeArrowheads="1"/>
            </p:cNvSpPr>
            <p:nvPr/>
          </p:nvSpPr>
          <p:spPr bwMode="auto">
            <a:xfrm>
              <a:off x="3252" y="2191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7" name="Oval 178"/>
            <p:cNvSpPr>
              <a:spLocks noChangeArrowheads="1"/>
            </p:cNvSpPr>
            <p:nvPr/>
          </p:nvSpPr>
          <p:spPr bwMode="auto">
            <a:xfrm>
              <a:off x="4057" y="2330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98" name="Rectangle 179"/>
            <p:cNvSpPr>
              <a:spLocks noChangeArrowheads="1"/>
            </p:cNvSpPr>
            <p:nvPr/>
          </p:nvSpPr>
          <p:spPr bwMode="auto">
            <a:xfrm>
              <a:off x="745" y="2957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19999" name="Rectangle 180"/>
            <p:cNvSpPr>
              <a:spLocks noChangeArrowheads="1"/>
            </p:cNvSpPr>
            <p:nvPr/>
          </p:nvSpPr>
          <p:spPr bwMode="auto">
            <a:xfrm>
              <a:off x="636" y="2647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120000" name="Rectangle 181"/>
            <p:cNvSpPr>
              <a:spLocks noChangeArrowheads="1"/>
            </p:cNvSpPr>
            <p:nvPr/>
          </p:nvSpPr>
          <p:spPr bwMode="auto">
            <a:xfrm>
              <a:off x="582" y="2330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120001" name="Rectangle 182"/>
            <p:cNvSpPr>
              <a:spLocks noChangeArrowheads="1"/>
            </p:cNvSpPr>
            <p:nvPr/>
          </p:nvSpPr>
          <p:spPr bwMode="auto">
            <a:xfrm>
              <a:off x="582" y="2020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1500</a:t>
              </a:r>
              <a:endParaRPr lang="en-US"/>
            </a:p>
          </p:txBody>
        </p:sp>
        <p:sp>
          <p:nvSpPr>
            <p:cNvPr id="120002" name="Rectangle 183"/>
            <p:cNvSpPr>
              <a:spLocks noChangeArrowheads="1"/>
            </p:cNvSpPr>
            <p:nvPr/>
          </p:nvSpPr>
          <p:spPr bwMode="auto">
            <a:xfrm>
              <a:off x="582" y="1703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20003" name="Rectangle 184"/>
            <p:cNvSpPr>
              <a:spLocks noChangeArrowheads="1"/>
            </p:cNvSpPr>
            <p:nvPr/>
          </p:nvSpPr>
          <p:spPr bwMode="auto">
            <a:xfrm>
              <a:off x="582" y="1393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2500</a:t>
              </a:r>
              <a:endParaRPr lang="en-US"/>
            </a:p>
          </p:txBody>
        </p:sp>
        <p:sp>
          <p:nvSpPr>
            <p:cNvPr id="120004" name="Rectangle 185"/>
            <p:cNvSpPr>
              <a:spLocks noChangeArrowheads="1"/>
            </p:cNvSpPr>
            <p:nvPr/>
          </p:nvSpPr>
          <p:spPr bwMode="auto">
            <a:xfrm>
              <a:off x="582" y="1076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3000</a:t>
              </a:r>
              <a:endParaRPr lang="en-US"/>
            </a:p>
          </p:txBody>
        </p:sp>
        <p:sp>
          <p:nvSpPr>
            <p:cNvPr id="120005" name="Rectangle 186"/>
            <p:cNvSpPr>
              <a:spLocks noChangeArrowheads="1"/>
            </p:cNvSpPr>
            <p:nvPr/>
          </p:nvSpPr>
          <p:spPr bwMode="auto">
            <a:xfrm>
              <a:off x="582" y="766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3500</a:t>
              </a:r>
              <a:endParaRPr lang="en-US"/>
            </a:p>
          </p:txBody>
        </p:sp>
        <p:sp>
          <p:nvSpPr>
            <p:cNvPr id="120006" name="Rectangle 187"/>
            <p:cNvSpPr>
              <a:spLocks noChangeArrowheads="1"/>
            </p:cNvSpPr>
            <p:nvPr/>
          </p:nvSpPr>
          <p:spPr bwMode="auto">
            <a:xfrm>
              <a:off x="582" y="449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4000</a:t>
              </a:r>
              <a:endParaRPr lang="en-US"/>
            </a:p>
          </p:txBody>
        </p:sp>
        <p:sp>
          <p:nvSpPr>
            <p:cNvPr id="120007" name="Rectangle 188"/>
            <p:cNvSpPr>
              <a:spLocks noChangeArrowheads="1"/>
            </p:cNvSpPr>
            <p:nvPr/>
          </p:nvSpPr>
          <p:spPr bwMode="auto">
            <a:xfrm>
              <a:off x="853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0008" name="Rectangle 189"/>
            <p:cNvSpPr>
              <a:spLocks noChangeArrowheads="1"/>
            </p:cNvSpPr>
            <p:nvPr/>
          </p:nvSpPr>
          <p:spPr bwMode="auto">
            <a:xfrm>
              <a:off x="1209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20009" name="Rectangle 190"/>
            <p:cNvSpPr>
              <a:spLocks noChangeArrowheads="1"/>
            </p:cNvSpPr>
            <p:nvPr/>
          </p:nvSpPr>
          <p:spPr bwMode="auto">
            <a:xfrm>
              <a:off x="1658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20010" name="Rectangle 191"/>
            <p:cNvSpPr>
              <a:spLocks noChangeArrowheads="1"/>
            </p:cNvSpPr>
            <p:nvPr/>
          </p:nvSpPr>
          <p:spPr bwMode="auto">
            <a:xfrm>
              <a:off x="2014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120011" name="Rectangle 192"/>
            <p:cNvSpPr>
              <a:spLocks noChangeArrowheads="1"/>
            </p:cNvSpPr>
            <p:nvPr/>
          </p:nvSpPr>
          <p:spPr bwMode="auto">
            <a:xfrm>
              <a:off x="2463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20012" name="Rectangle 193"/>
            <p:cNvSpPr>
              <a:spLocks noChangeArrowheads="1"/>
            </p:cNvSpPr>
            <p:nvPr/>
          </p:nvSpPr>
          <p:spPr bwMode="auto">
            <a:xfrm>
              <a:off x="2811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120013" name="Rectangle 194"/>
            <p:cNvSpPr>
              <a:spLocks noChangeArrowheads="1"/>
            </p:cNvSpPr>
            <p:nvPr/>
          </p:nvSpPr>
          <p:spPr bwMode="auto">
            <a:xfrm>
              <a:off x="3260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20014" name="Rectangle 195"/>
            <p:cNvSpPr>
              <a:spLocks noChangeArrowheads="1"/>
            </p:cNvSpPr>
            <p:nvPr/>
          </p:nvSpPr>
          <p:spPr bwMode="auto">
            <a:xfrm>
              <a:off x="3616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3.5</a:t>
              </a:r>
              <a:endParaRPr lang="en-US"/>
            </a:p>
          </p:txBody>
        </p:sp>
        <p:sp>
          <p:nvSpPr>
            <p:cNvPr id="120015" name="Rectangle 196"/>
            <p:cNvSpPr>
              <a:spLocks noChangeArrowheads="1"/>
            </p:cNvSpPr>
            <p:nvPr/>
          </p:nvSpPr>
          <p:spPr bwMode="auto">
            <a:xfrm>
              <a:off x="4064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20016" name="Rectangle 197"/>
            <p:cNvSpPr>
              <a:spLocks noChangeArrowheads="1"/>
            </p:cNvSpPr>
            <p:nvPr/>
          </p:nvSpPr>
          <p:spPr bwMode="auto">
            <a:xfrm>
              <a:off x="2223" y="3197"/>
              <a:ext cx="52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</a:rPr>
                <a:t>Weight %</a:t>
              </a:r>
              <a:endParaRPr lang="en-US"/>
            </a:p>
          </p:txBody>
        </p:sp>
        <p:sp>
          <p:nvSpPr>
            <p:cNvPr id="120017" name="Rectangle 198"/>
            <p:cNvSpPr>
              <a:spLocks noChangeArrowheads="1"/>
            </p:cNvSpPr>
            <p:nvPr/>
          </p:nvSpPr>
          <p:spPr bwMode="auto">
            <a:xfrm rot="-5400000">
              <a:off x="50" y="1693"/>
              <a:ext cx="7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</a:rPr>
                <a:t>Viscosity (cPs)</a:t>
              </a:r>
              <a:endParaRPr lang="en-US"/>
            </a:p>
          </p:txBody>
        </p:sp>
        <p:sp>
          <p:nvSpPr>
            <p:cNvPr id="120018" name="Rectangle 199"/>
            <p:cNvSpPr>
              <a:spLocks noChangeArrowheads="1"/>
            </p:cNvSpPr>
            <p:nvPr/>
          </p:nvSpPr>
          <p:spPr bwMode="auto">
            <a:xfrm>
              <a:off x="4204" y="1540"/>
              <a:ext cx="232" cy="7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19" name="Rectangle 200"/>
            <p:cNvSpPr>
              <a:spLocks noChangeArrowheads="1"/>
            </p:cNvSpPr>
            <p:nvPr/>
          </p:nvSpPr>
          <p:spPr bwMode="auto">
            <a:xfrm>
              <a:off x="4242" y="1602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0" name="Line 201"/>
            <p:cNvSpPr>
              <a:spLocks noChangeShapeType="1"/>
            </p:cNvSpPr>
            <p:nvPr/>
          </p:nvSpPr>
          <p:spPr bwMode="auto">
            <a:xfrm flipH="1" flipV="1">
              <a:off x="4250" y="161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1" name="Line 202"/>
            <p:cNvSpPr>
              <a:spLocks noChangeShapeType="1"/>
            </p:cNvSpPr>
            <p:nvPr/>
          </p:nvSpPr>
          <p:spPr bwMode="auto">
            <a:xfrm>
              <a:off x="4281" y="164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2" name="Line 203"/>
            <p:cNvSpPr>
              <a:spLocks noChangeShapeType="1"/>
            </p:cNvSpPr>
            <p:nvPr/>
          </p:nvSpPr>
          <p:spPr bwMode="auto">
            <a:xfrm flipH="1">
              <a:off x="4250" y="164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3" name="Line 204"/>
            <p:cNvSpPr>
              <a:spLocks noChangeShapeType="1"/>
            </p:cNvSpPr>
            <p:nvPr/>
          </p:nvSpPr>
          <p:spPr bwMode="auto">
            <a:xfrm flipV="1">
              <a:off x="4281" y="161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4" name="Line 205"/>
            <p:cNvSpPr>
              <a:spLocks noChangeShapeType="1"/>
            </p:cNvSpPr>
            <p:nvPr/>
          </p:nvSpPr>
          <p:spPr bwMode="auto">
            <a:xfrm flipV="1">
              <a:off x="4281" y="161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5" name="Line 206"/>
            <p:cNvSpPr>
              <a:spLocks noChangeShapeType="1"/>
            </p:cNvSpPr>
            <p:nvPr/>
          </p:nvSpPr>
          <p:spPr bwMode="auto">
            <a:xfrm>
              <a:off x="4281" y="164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6" name="Rectangle 207"/>
            <p:cNvSpPr>
              <a:spLocks noChangeArrowheads="1"/>
            </p:cNvSpPr>
            <p:nvPr/>
          </p:nvSpPr>
          <p:spPr bwMode="auto">
            <a:xfrm>
              <a:off x="4351" y="1571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20027" name="Rectangle 208"/>
            <p:cNvSpPr>
              <a:spLocks noChangeArrowheads="1"/>
            </p:cNvSpPr>
            <p:nvPr/>
          </p:nvSpPr>
          <p:spPr bwMode="auto">
            <a:xfrm>
              <a:off x="4258" y="17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28" name="Rectangle 209"/>
            <p:cNvSpPr>
              <a:spLocks noChangeArrowheads="1"/>
            </p:cNvSpPr>
            <p:nvPr/>
          </p:nvSpPr>
          <p:spPr bwMode="auto">
            <a:xfrm>
              <a:off x="4351" y="1749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20029" name="Freeform 210"/>
            <p:cNvSpPr>
              <a:spLocks/>
            </p:cNvSpPr>
            <p:nvPr/>
          </p:nvSpPr>
          <p:spPr bwMode="auto">
            <a:xfrm>
              <a:off x="4258" y="1974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30" name="Rectangle 211"/>
            <p:cNvSpPr>
              <a:spLocks noChangeArrowheads="1"/>
            </p:cNvSpPr>
            <p:nvPr/>
          </p:nvSpPr>
          <p:spPr bwMode="auto">
            <a:xfrm>
              <a:off x="4351" y="1927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20031" name="Oval 212"/>
            <p:cNvSpPr>
              <a:spLocks noChangeArrowheads="1"/>
            </p:cNvSpPr>
            <p:nvPr/>
          </p:nvSpPr>
          <p:spPr bwMode="auto">
            <a:xfrm>
              <a:off x="4250" y="2144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32" name="Rectangle 213"/>
            <p:cNvSpPr>
              <a:spLocks noChangeArrowheads="1"/>
            </p:cNvSpPr>
            <p:nvPr/>
          </p:nvSpPr>
          <p:spPr bwMode="auto">
            <a:xfrm>
              <a:off x="4351" y="2105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</p:grpSp>
      <p:sp>
        <p:nvSpPr>
          <p:cNvPr id="119813" name="Rectangle 214"/>
          <p:cNvSpPr>
            <a:spLocks noChangeArrowheads="1"/>
          </p:cNvSpPr>
          <p:nvPr/>
        </p:nvSpPr>
        <p:spPr bwMode="auto">
          <a:xfrm>
            <a:off x="3902075" y="165378"/>
            <a:ext cx="4010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Viscosity vs. Weight Percent of Additive </a:t>
            </a:r>
          </a:p>
        </p:txBody>
      </p:sp>
      <p:graphicFrame>
        <p:nvGraphicFramePr>
          <p:cNvPr id="119814" name="Object 215"/>
          <p:cNvGraphicFramePr>
            <a:graphicFrameLocks noChangeAspect="1"/>
          </p:cNvGraphicFramePr>
          <p:nvPr/>
        </p:nvGraphicFramePr>
        <p:xfrm>
          <a:off x="3522664" y="5338764"/>
          <a:ext cx="623093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S ChemDraw Drawing" r:id="rId3" imgW="5148580" imgH="1214120" progId="ChemDraw.Document.6.0">
                  <p:embed/>
                </p:oleObj>
              </mc:Choice>
              <mc:Fallback>
                <p:oleObj name="CS ChemDraw Drawing" r:id="rId3" imgW="5148580" imgH="1214120" progId="ChemDraw.Document.6.0">
                  <p:embed/>
                  <p:pic>
                    <p:nvPicPr>
                      <p:cNvPr id="119814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4" y="5338764"/>
                        <a:ext cx="6230937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216"/>
          <p:cNvSpPr txBox="1">
            <a:spLocks noChangeArrowheads="1"/>
          </p:cNvSpPr>
          <p:nvPr/>
        </p:nvSpPr>
        <p:spPr bwMode="auto">
          <a:xfrm>
            <a:off x="40322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5</a:t>
            </a:r>
          </a:p>
        </p:txBody>
      </p:sp>
      <p:sp>
        <p:nvSpPr>
          <p:cNvPr id="119816" name="Text Box 217"/>
          <p:cNvSpPr txBox="1">
            <a:spLocks noChangeArrowheads="1"/>
          </p:cNvSpPr>
          <p:nvPr/>
        </p:nvSpPr>
        <p:spPr bwMode="auto">
          <a:xfrm>
            <a:off x="53276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6</a:t>
            </a:r>
          </a:p>
        </p:txBody>
      </p:sp>
      <p:sp>
        <p:nvSpPr>
          <p:cNvPr id="119817" name="Text Box 218"/>
          <p:cNvSpPr txBox="1">
            <a:spLocks noChangeArrowheads="1"/>
          </p:cNvSpPr>
          <p:nvPr/>
        </p:nvSpPr>
        <p:spPr bwMode="auto">
          <a:xfrm>
            <a:off x="66230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7</a:t>
            </a:r>
          </a:p>
        </p:txBody>
      </p:sp>
      <p:sp>
        <p:nvSpPr>
          <p:cNvPr id="119818" name="Text Box 219"/>
          <p:cNvSpPr txBox="1">
            <a:spLocks noChangeArrowheads="1"/>
          </p:cNvSpPr>
          <p:nvPr/>
        </p:nvSpPr>
        <p:spPr bwMode="auto">
          <a:xfrm>
            <a:off x="84518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86461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ChangeAspect="1" noChangeArrowheads="1" noTextEdit="1"/>
          </p:cNvSpPr>
          <p:nvPr/>
        </p:nvSpPr>
        <p:spPr bwMode="auto">
          <a:xfrm>
            <a:off x="1981201" y="304800"/>
            <a:ext cx="671671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981200" y="307976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2438401" y="712788"/>
            <a:ext cx="6486525" cy="4591050"/>
            <a:chOff x="350" y="449"/>
            <a:chExt cx="4086" cy="2892"/>
          </a:xfrm>
        </p:grpSpPr>
        <p:sp>
          <p:nvSpPr>
            <p:cNvPr id="120849" name="Rectangle 5"/>
            <p:cNvSpPr>
              <a:spLocks noChangeArrowheads="1"/>
            </p:cNvSpPr>
            <p:nvPr/>
          </p:nvSpPr>
          <p:spPr bwMode="auto">
            <a:xfrm>
              <a:off x="876" y="511"/>
              <a:ext cx="3212" cy="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0" name="Rectangle 6"/>
            <p:cNvSpPr>
              <a:spLocks noChangeArrowheads="1"/>
            </p:cNvSpPr>
            <p:nvPr/>
          </p:nvSpPr>
          <p:spPr bwMode="auto">
            <a:xfrm>
              <a:off x="876" y="511"/>
              <a:ext cx="3212" cy="25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1" name="Line 7"/>
            <p:cNvSpPr>
              <a:spLocks noChangeShapeType="1"/>
            </p:cNvSpPr>
            <p:nvPr/>
          </p:nvSpPr>
          <p:spPr bwMode="auto">
            <a:xfrm>
              <a:off x="876" y="511"/>
              <a:ext cx="1" cy="2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2" name="Line 8"/>
            <p:cNvSpPr>
              <a:spLocks noChangeShapeType="1"/>
            </p:cNvSpPr>
            <p:nvPr/>
          </p:nvSpPr>
          <p:spPr bwMode="auto">
            <a:xfrm>
              <a:off x="845" y="301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3" name="Line 9"/>
            <p:cNvSpPr>
              <a:spLocks noChangeShapeType="1"/>
            </p:cNvSpPr>
            <p:nvPr/>
          </p:nvSpPr>
          <p:spPr bwMode="auto">
            <a:xfrm>
              <a:off x="845" y="270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4" name="Line 10"/>
            <p:cNvSpPr>
              <a:spLocks noChangeShapeType="1"/>
            </p:cNvSpPr>
            <p:nvPr/>
          </p:nvSpPr>
          <p:spPr bwMode="auto">
            <a:xfrm>
              <a:off x="845" y="239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11"/>
            <p:cNvSpPr>
              <a:spLocks noChangeShapeType="1"/>
            </p:cNvSpPr>
            <p:nvPr/>
          </p:nvSpPr>
          <p:spPr bwMode="auto">
            <a:xfrm>
              <a:off x="845" y="208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12"/>
            <p:cNvSpPr>
              <a:spLocks noChangeShapeType="1"/>
            </p:cNvSpPr>
            <p:nvPr/>
          </p:nvSpPr>
          <p:spPr bwMode="auto">
            <a:xfrm>
              <a:off x="845" y="176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13"/>
            <p:cNvSpPr>
              <a:spLocks noChangeShapeType="1"/>
            </p:cNvSpPr>
            <p:nvPr/>
          </p:nvSpPr>
          <p:spPr bwMode="auto">
            <a:xfrm>
              <a:off x="845" y="1455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14"/>
            <p:cNvSpPr>
              <a:spLocks noChangeShapeType="1"/>
            </p:cNvSpPr>
            <p:nvPr/>
          </p:nvSpPr>
          <p:spPr bwMode="auto">
            <a:xfrm>
              <a:off x="845" y="113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15"/>
            <p:cNvSpPr>
              <a:spLocks noChangeShapeType="1"/>
            </p:cNvSpPr>
            <p:nvPr/>
          </p:nvSpPr>
          <p:spPr bwMode="auto">
            <a:xfrm>
              <a:off x="845" y="82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16"/>
            <p:cNvSpPr>
              <a:spLocks noChangeShapeType="1"/>
            </p:cNvSpPr>
            <p:nvPr/>
          </p:nvSpPr>
          <p:spPr bwMode="auto">
            <a:xfrm>
              <a:off x="845" y="51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1" name="Line 17"/>
            <p:cNvSpPr>
              <a:spLocks noChangeShapeType="1"/>
            </p:cNvSpPr>
            <p:nvPr/>
          </p:nvSpPr>
          <p:spPr bwMode="auto">
            <a:xfrm>
              <a:off x="876" y="3019"/>
              <a:ext cx="32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Line 18"/>
            <p:cNvSpPr>
              <a:spLocks noChangeShapeType="1"/>
            </p:cNvSpPr>
            <p:nvPr/>
          </p:nvSpPr>
          <p:spPr bwMode="auto">
            <a:xfrm flipV="1">
              <a:off x="876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3" name="Line 19"/>
            <p:cNvSpPr>
              <a:spLocks noChangeShapeType="1"/>
            </p:cNvSpPr>
            <p:nvPr/>
          </p:nvSpPr>
          <p:spPr bwMode="auto">
            <a:xfrm flipV="1">
              <a:off x="1279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4" name="Line 20"/>
            <p:cNvSpPr>
              <a:spLocks noChangeShapeType="1"/>
            </p:cNvSpPr>
            <p:nvPr/>
          </p:nvSpPr>
          <p:spPr bwMode="auto">
            <a:xfrm flipV="1">
              <a:off x="1681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5" name="Line 21"/>
            <p:cNvSpPr>
              <a:spLocks noChangeShapeType="1"/>
            </p:cNvSpPr>
            <p:nvPr/>
          </p:nvSpPr>
          <p:spPr bwMode="auto">
            <a:xfrm flipV="1">
              <a:off x="2083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6" name="Line 22"/>
            <p:cNvSpPr>
              <a:spLocks noChangeShapeType="1"/>
            </p:cNvSpPr>
            <p:nvPr/>
          </p:nvSpPr>
          <p:spPr bwMode="auto">
            <a:xfrm flipV="1">
              <a:off x="2486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23"/>
            <p:cNvSpPr>
              <a:spLocks noChangeShapeType="1"/>
            </p:cNvSpPr>
            <p:nvPr/>
          </p:nvSpPr>
          <p:spPr bwMode="auto">
            <a:xfrm flipV="1">
              <a:off x="2880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8" name="Line 24"/>
            <p:cNvSpPr>
              <a:spLocks noChangeShapeType="1"/>
            </p:cNvSpPr>
            <p:nvPr/>
          </p:nvSpPr>
          <p:spPr bwMode="auto">
            <a:xfrm flipV="1">
              <a:off x="3283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Line 25"/>
            <p:cNvSpPr>
              <a:spLocks noChangeShapeType="1"/>
            </p:cNvSpPr>
            <p:nvPr/>
          </p:nvSpPr>
          <p:spPr bwMode="auto">
            <a:xfrm flipV="1">
              <a:off x="3685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0" name="Line 26"/>
            <p:cNvSpPr>
              <a:spLocks noChangeShapeType="1"/>
            </p:cNvSpPr>
            <p:nvPr/>
          </p:nvSpPr>
          <p:spPr bwMode="auto">
            <a:xfrm flipV="1">
              <a:off x="4088" y="301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1" name="Rectangle 27"/>
            <p:cNvSpPr>
              <a:spLocks noChangeArrowheads="1"/>
            </p:cNvSpPr>
            <p:nvPr/>
          </p:nvSpPr>
          <p:spPr bwMode="auto">
            <a:xfrm>
              <a:off x="837" y="2980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2" name="Line 28"/>
            <p:cNvSpPr>
              <a:spLocks noChangeShapeType="1"/>
            </p:cNvSpPr>
            <p:nvPr/>
          </p:nvSpPr>
          <p:spPr bwMode="auto">
            <a:xfrm flipH="1" flipV="1">
              <a:off x="845" y="298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3" name="Line 29"/>
            <p:cNvSpPr>
              <a:spLocks noChangeShapeType="1"/>
            </p:cNvSpPr>
            <p:nvPr/>
          </p:nvSpPr>
          <p:spPr bwMode="auto">
            <a:xfrm>
              <a:off x="876" y="301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4" name="Line 30"/>
            <p:cNvSpPr>
              <a:spLocks noChangeShapeType="1"/>
            </p:cNvSpPr>
            <p:nvPr/>
          </p:nvSpPr>
          <p:spPr bwMode="auto">
            <a:xfrm flipH="1">
              <a:off x="845" y="301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Line 31"/>
            <p:cNvSpPr>
              <a:spLocks noChangeShapeType="1"/>
            </p:cNvSpPr>
            <p:nvPr/>
          </p:nvSpPr>
          <p:spPr bwMode="auto">
            <a:xfrm flipV="1">
              <a:off x="876" y="298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6" name="Line 32"/>
            <p:cNvSpPr>
              <a:spLocks noChangeShapeType="1"/>
            </p:cNvSpPr>
            <p:nvPr/>
          </p:nvSpPr>
          <p:spPr bwMode="auto">
            <a:xfrm flipV="1">
              <a:off x="876" y="298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7" name="Line 33"/>
            <p:cNvSpPr>
              <a:spLocks noChangeShapeType="1"/>
            </p:cNvSpPr>
            <p:nvPr/>
          </p:nvSpPr>
          <p:spPr bwMode="auto">
            <a:xfrm>
              <a:off x="876" y="301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8" name="Rectangle 34"/>
            <p:cNvSpPr>
              <a:spLocks noChangeArrowheads="1"/>
            </p:cNvSpPr>
            <p:nvPr/>
          </p:nvSpPr>
          <p:spPr bwMode="auto">
            <a:xfrm>
              <a:off x="915" y="2973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9" name="Line 35"/>
            <p:cNvSpPr>
              <a:spLocks noChangeShapeType="1"/>
            </p:cNvSpPr>
            <p:nvPr/>
          </p:nvSpPr>
          <p:spPr bwMode="auto">
            <a:xfrm flipH="1" flipV="1">
              <a:off x="923" y="298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0" name="Line 36"/>
            <p:cNvSpPr>
              <a:spLocks noChangeShapeType="1"/>
            </p:cNvSpPr>
            <p:nvPr/>
          </p:nvSpPr>
          <p:spPr bwMode="auto">
            <a:xfrm>
              <a:off x="954" y="3011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1" name="Line 37"/>
            <p:cNvSpPr>
              <a:spLocks noChangeShapeType="1"/>
            </p:cNvSpPr>
            <p:nvPr/>
          </p:nvSpPr>
          <p:spPr bwMode="auto">
            <a:xfrm flipH="1">
              <a:off x="923" y="301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2" name="Line 38"/>
            <p:cNvSpPr>
              <a:spLocks noChangeShapeType="1"/>
            </p:cNvSpPr>
            <p:nvPr/>
          </p:nvSpPr>
          <p:spPr bwMode="auto">
            <a:xfrm flipV="1">
              <a:off x="954" y="2980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3" name="Line 39"/>
            <p:cNvSpPr>
              <a:spLocks noChangeShapeType="1"/>
            </p:cNvSpPr>
            <p:nvPr/>
          </p:nvSpPr>
          <p:spPr bwMode="auto">
            <a:xfrm flipV="1">
              <a:off x="954" y="298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4" name="Line 40"/>
            <p:cNvSpPr>
              <a:spLocks noChangeShapeType="1"/>
            </p:cNvSpPr>
            <p:nvPr/>
          </p:nvSpPr>
          <p:spPr bwMode="auto">
            <a:xfrm>
              <a:off x="954" y="301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5" name="Rectangle 41"/>
            <p:cNvSpPr>
              <a:spLocks noChangeArrowheads="1"/>
            </p:cNvSpPr>
            <p:nvPr/>
          </p:nvSpPr>
          <p:spPr bwMode="auto">
            <a:xfrm>
              <a:off x="1000" y="2787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6" name="Line 42"/>
            <p:cNvSpPr>
              <a:spLocks noChangeShapeType="1"/>
            </p:cNvSpPr>
            <p:nvPr/>
          </p:nvSpPr>
          <p:spPr bwMode="auto">
            <a:xfrm flipH="1" flipV="1">
              <a:off x="1008" y="2795"/>
              <a:ext cx="3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7" name="Line 43"/>
            <p:cNvSpPr>
              <a:spLocks noChangeShapeType="1"/>
            </p:cNvSpPr>
            <p:nvPr/>
          </p:nvSpPr>
          <p:spPr bwMode="auto">
            <a:xfrm>
              <a:off x="1039" y="282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8" name="Line 44"/>
            <p:cNvSpPr>
              <a:spLocks noChangeShapeType="1"/>
            </p:cNvSpPr>
            <p:nvPr/>
          </p:nvSpPr>
          <p:spPr bwMode="auto">
            <a:xfrm flipH="1">
              <a:off x="1008" y="282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9" name="Line 45"/>
            <p:cNvSpPr>
              <a:spLocks noChangeShapeType="1"/>
            </p:cNvSpPr>
            <p:nvPr/>
          </p:nvSpPr>
          <p:spPr bwMode="auto">
            <a:xfrm flipV="1">
              <a:off x="1039" y="2795"/>
              <a:ext cx="3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0" name="Line 46"/>
            <p:cNvSpPr>
              <a:spLocks noChangeShapeType="1"/>
            </p:cNvSpPr>
            <p:nvPr/>
          </p:nvSpPr>
          <p:spPr bwMode="auto">
            <a:xfrm flipV="1">
              <a:off x="1039" y="2795"/>
              <a:ext cx="1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1" name="Line 47"/>
            <p:cNvSpPr>
              <a:spLocks noChangeShapeType="1"/>
            </p:cNvSpPr>
            <p:nvPr/>
          </p:nvSpPr>
          <p:spPr bwMode="auto">
            <a:xfrm>
              <a:off x="1039" y="2825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2" name="Rectangle 48"/>
            <p:cNvSpPr>
              <a:spLocks noChangeArrowheads="1"/>
            </p:cNvSpPr>
            <p:nvPr/>
          </p:nvSpPr>
          <p:spPr bwMode="auto">
            <a:xfrm>
              <a:off x="1077" y="2051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3" name="Line 49"/>
            <p:cNvSpPr>
              <a:spLocks noChangeShapeType="1"/>
            </p:cNvSpPr>
            <p:nvPr/>
          </p:nvSpPr>
          <p:spPr bwMode="auto">
            <a:xfrm flipH="1" flipV="1">
              <a:off x="1085" y="205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4" name="Line 50"/>
            <p:cNvSpPr>
              <a:spLocks noChangeShapeType="1"/>
            </p:cNvSpPr>
            <p:nvPr/>
          </p:nvSpPr>
          <p:spPr bwMode="auto">
            <a:xfrm>
              <a:off x="1116" y="209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5" name="Line 51"/>
            <p:cNvSpPr>
              <a:spLocks noChangeShapeType="1"/>
            </p:cNvSpPr>
            <p:nvPr/>
          </p:nvSpPr>
          <p:spPr bwMode="auto">
            <a:xfrm flipH="1">
              <a:off x="1085" y="209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6" name="Line 52"/>
            <p:cNvSpPr>
              <a:spLocks noChangeShapeType="1"/>
            </p:cNvSpPr>
            <p:nvPr/>
          </p:nvSpPr>
          <p:spPr bwMode="auto">
            <a:xfrm flipV="1">
              <a:off x="1116" y="205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7" name="Line 53"/>
            <p:cNvSpPr>
              <a:spLocks noChangeShapeType="1"/>
            </p:cNvSpPr>
            <p:nvPr/>
          </p:nvSpPr>
          <p:spPr bwMode="auto">
            <a:xfrm flipV="1">
              <a:off x="1116" y="205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8" name="Line 54"/>
            <p:cNvSpPr>
              <a:spLocks noChangeShapeType="1"/>
            </p:cNvSpPr>
            <p:nvPr/>
          </p:nvSpPr>
          <p:spPr bwMode="auto">
            <a:xfrm>
              <a:off x="1116" y="209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9" name="Rectangle 55"/>
            <p:cNvSpPr>
              <a:spLocks noChangeArrowheads="1"/>
            </p:cNvSpPr>
            <p:nvPr/>
          </p:nvSpPr>
          <p:spPr bwMode="auto">
            <a:xfrm>
              <a:off x="1162" y="1757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0" name="Line 56"/>
            <p:cNvSpPr>
              <a:spLocks noChangeShapeType="1"/>
            </p:cNvSpPr>
            <p:nvPr/>
          </p:nvSpPr>
          <p:spPr bwMode="auto">
            <a:xfrm flipH="1" flipV="1">
              <a:off x="1170" y="176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1" name="Line 57"/>
            <p:cNvSpPr>
              <a:spLocks noChangeShapeType="1"/>
            </p:cNvSpPr>
            <p:nvPr/>
          </p:nvSpPr>
          <p:spPr bwMode="auto">
            <a:xfrm>
              <a:off x="1201" y="1796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2" name="Line 58"/>
            <p:cNvSpPr>
              <a:spLocks noChangeShapeType="1"/>
            </p:cNvSpPr>
            <p:nvPr/>
          </p:nvSpPr>
          <p:spPr bwMode="auto">
            <a:xfrm flipH="1">
              <a:off x="1170" y="1796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3" name="Line 59"/>
            <p:cNvSpPr>
              <a:spLocks noChangeShapeType="1"/>
            </p:cNvSpPr>
            <p:nvPr/>
          </p:nvSpPr>
          <p:spPr bwMode="auto">
            <a:xfrm flipV="1">
              <a:off x="1201" y="1765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4" name="Line 60"/>
            <p:cNvSpPr>
              <a:spLocks noChangeShapeType="1"/>
            </p:cNvSpPr>
            <p:nvPr/>
          </p:nvSpPr>
          <p:spPr bwMode="auto">
            <a:xfrm flipV="1">
              <a:off x="1201" y="1765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5" name="Line 61"/>
            <p:cNvSpPr>
              <a:spLocks noChangeShapeType="1"/>
            </p:cNvSpPr>
            <p:nvPr/>
          </p:nvSpPr>
          <p:spPr bwMode="auto">
            <a:xfrm>
              <a:off x="1201" y="1796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6" name="Rectangle 62"/>
            <p:cNvSpPr>
              <a:spLocks noChangeArrowheads="1"/>
            </p:cNvSpPr>
            <p:nvPr/>
          </p:nvSpPr>
          <p:spPr bwMode="auto">
            <a:xfrm>
              <a:off x="1240" y="1269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7" name="Line 63"/>
            <p:cNvSpPr>
              <a:spLocks noChangeShapeType="1"/>
            </p:cNvSpPr>
            <p:nvPr/>
          </p:nvSpPr>
          <p:spPr bwMode="auto">
            <a:xfrm flipH="1" flipV="1">
              <a:off x="1248" y="127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8" name="Line 64"/>
            <p:cNvSpPr>
              <a:spLocks noChangeShapeType="1"/>
            </p:cNvSpPr>
            <p:nvPr/>
          </p:nvSpPr>
          <p:spPr bwMode="auto">
            <a:xfrm>
              <a:off x="1279" y="1308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9" name="Line 65"/>
            <p:cNvSpPr>
              <a:spLocks noChangeShapeType="1"/>
            </p:cNvSpPr>
            <p:nvPr/>
          </p:nvSpPr>
          <p:spPr bwMode="auto">
            <a:xfrm flipH="1">
              <a:off x="1248" y="130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0" name="Line 66"/>
            <p:cNvSpPr>
              <a:spLocks noChangeShapeType="1"/>
            </p:cNvSpPr>
            <p:nvPr/>
          </p:nvSpPr>
          <p:spPr bwMode="auto">
            <a:xfrm flipV="1">
              <a:off x="1279" y="1277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1" name="Line 67"/>
            <p:cNvSpPr>
              <a:spLocks noChangeShapeType="1"/>
            </p:cNvSpPr>
            <p:nvPr/>
          </p:nvSpPr>
          <p:spPr bwMode="auto">
            <a:xfrm flipV="1">
              <a:off x="1279" y="127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2" name="Line 68"/>
            <p:cNvSpPr>
              <a:spLocks noChangeShapeType="1"/>
            </p:cNvSpPr>
            <p:nvPr/>
          </p:nvSpPr>
          <p:spPr bwMode="auto">
            <a:xfrm>
              <a:off x="1279" y="130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3" name="Rectangle 69"/>
            <p:cNvSpPr>
              <a:spLocks noChangeArrowheads="1"/>
            </p:cNvSpPr>
            <p:nvPr/>
          </p:nvSpPr>
          <p:spPr bwMode="auto">
            <a:xfrm>
              <a:off x="1317" y="1029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4" name="Line 70"/>
            <p:cNvSpPr>
              <a:spLocks noChangeShapeType="1"/>
            </p:cNvSpPr>
            <p:nvPr/>
          </p:nvSpPr>
          <p:spPr bwMode="auto">
            <a:xfrm flipH="1" flipV="1">
              <a:off x="1325" y="103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5" name="Line 71"/>
            <p:cNvSpPr>
              <a:spLocks noChangeShapeType="1"/>
            </p:cNvSpPr>
            <p:nvPr/>
          </p:nvSpPr>
          <p:spPr bwMode="auto">
            <a:xfrm>
              <a:off x="1356" y="106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6" name="Line 72"/>
            <p:cNvSpPr>
              <a:spLocks noChangeShapeType="1"/>
            </p:cNvSpPr>
            <p:nvPr/>
          </p:nvSpPr>
          <p:spPr bwMode="auto">
            <a:xfrm flipH="1">
              <a:off x="1325" y="106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7" name="Line 73"/>
            <p:cNvSpPr>
              <a:spLocks noChangeShapeType="1"/>
            </p:cNvSpPr>
            <p:nvPr/>
          </p:nvSpPr>
          <p:spPr bwMode="auto">
            <a:xfrm flipV="1">
              <a:off x="1356" y="103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8" name="Line 74"/>
            <p:cNvSpPr>
              <a:spLocks noChangeShapeType="1"/>
            </p:cNvSpPr>
            <p:nvPr/>
          </p:nvSpPr>
          <p:spPr bwMode="auto">
            <a:xfrm flipV="1">
              <a:off x="1356" y="103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19" name="Line 75"/>
            <p:cNvSpPr>
              <a:spLocks noChangeShapeType="1"/>
            </p:cNvSpPr>
            <p:nvPr/>
          </p:nvSpPr>
          <p:spPr bwMode="auto">
            <a:xfrm>
              <a:off x="1356" y="106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0" name="Rectangle 76"/>
            <p:cNvSpPr>
              <a:spLocks noChangeArrowheads="1"/>
            </p:cNvSpPr>
            <p:nvPr/>
          </p:nvSpPr>
          <p:spPr bwMode="auto">
            <a:xfrm>
              <a:off x="1402" y="782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1" name="Line 77"/>
            <p:cNvSpPr>
              <a:spLocks noChangeShapeType="1"/>
            </p:cNvSpPr>
            <p:nvPr/>
          </p:nvSpPr>
          <p:spPr bwMode="auto">
            <a:xfrm flipH="1" flipV="1">
              <a:off x="1410" y="78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2" name="Line 78"/>
            <p:cNvSpPr>
              <a:spLocks noChangeShapeType="1"/>
            </p:cNvSpPr>
            <p:nvPr/>
          </p:nvSpPr>
          <p:spPr bwMode="auto">
            <a:xfrm>
              <a:off x="1441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3" name="Line 79"/>
            <p:cNvSpPr>
              <a:spLocks noChangeShapeType="1"/>
            </p:cNvSpPr>
            <p:nvPr/>
          </p:nvSpPr>
          <p:spPr bwMode="auto">
            <a:xfrm flipH="1">
              <a:off x="1410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4" name="Line 80"/>
            <p:cNvSpPr>
              <a:spLocks noChangeShapeType="1"/>
            </p:cNvSpPr>
            <p:nvPr/>
          </p:nvSpPr>
          <p:spPr bwMode="auto">
            <a:xfrm flipV="1">
              <a:off x="1441" y="78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5" name="Line 81"/>
            <p:cNvSpPr>
              <a:spLocks noChangeShapeType="1"/>
            </p:cNvSpPr>
            <p:nvPr/>
          </p:nvSpPr>
          <p:spPr bwMode="auto">
            <a:xfrm flipV="1">
              <a:off x="1441" y="78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6" name="Line 82"/>
            <p:cNvSpPr>
              <a:spLocks noChangeShapeType="1"/>
            </p:cNvSpPr>
            <p:nvPr/>
          </p:nvSpPr>
          <p:spPr bwMode="auto">
            <a:xfrm>
              <a:off x="1441" y="82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7" name="Rectangle 83"/>
            <p:cNvSpPr>
              <a:spLocks noChangeArrowheads="1"/>
            </p:cNvSpPr>
            <p:nvPr/>
          </p:nvSpPr>
          <p:spPr bwMode="auto">
            <a:xfrm>
              <a:off x="1480" y="813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8" name="Line 84"/>
            <p:cNvSpPr>
              <a:spLocks noChangeShapeType="1"/>
            </p:cNvSpPr>
            <p:nvPr/>
          </p:nvSpPr>
          <p:spPr bwMode="auto">
            <a:xfrm flipH="1" flipV="1">
              <a:off x="1487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29" name="Line 85"/>
            <p:cNvSpPr>
              <a:spLocks noChangeShapeType="1"/>
            </p:cNvSpPr>
            <p:nvPr/>
          </p:nvSpPr>
          <p:spPr bwMode="auto">
            <a:xfrm>
              <a:off x="1518" y="85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0" name="Line 86"/>
            <p:cNvSpPr>
              <a:spLocks noChangeShapeType="1"/>
            </p:cNvSpPr>
            <p:nvPr/>
          </p:nvSpPr>
          <p:spPr bwMode="auto">
            <a:xfrm flipH="1">
              <a:off x="1487" y="85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1" name="Line 87"/>
            <p:cNvSpPr>
              <a:spLocks noChangeShapeType="1"/>
            </p:cNvSpPr>
            <p:nvPr/>
          </p:nvSpPr>
          <p:spPr bwMode="auto">
            <a:xfrm flipV="1">
              <a:off x="1518" y="82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2" name="Line 88"/>
            <p:cNvSpPr>
              <a:spLocks noChangeShapeType="1"/>
            </p:cNvSpPr>
            <p:nvPr/>
          </p:nvSpPr>
          <p:spPr bwMode="auto">
            <a:xfrm flipV="1">
              <a:off x="1518" y="82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3" name="Line 89"/>
            <p:cNvSpPr>
              <a:spLocks noChangeShapeType="1"/>
            </p:cNvSpPr>
            <p:nvPr/>
          </p:nvSpPr>
          <p:spPr bwMode="auto">
            <a:xfrm>
              <a:off x="1518" y="85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4" name="Rectangle 90"/>
            <p:cNvSpPr>
              <a:spLocks noChangeArrowheads="1"/>
            </p:cNvSpPr>
            <p:nvPr/>
          </p:nvSpPr>
          <p:spPr bwMode="auto">
            <a:xfrm>
              <a:off x="1557" y="875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5" name="Line 91"/>
            <p:cNvSpPr>
              <a:spLocks noChangeShapeType="1"/>
            </p:cNvSpPr>
            <p:nvPr/>
          </p:nvSpPr>
          <p:spPr bwMode="auto">
            <a:xfrm flipH="1" flipV="1">
              <a:off x="1565" y="88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6" name="Line 92"/>
            <p:cNvSpPr>
              <a:spLocks noChangeShapeType="1"/>
            </p:cNvSpPr>
            <p:nvPr/>
          </p:nvSpPr>
          <p:spPr bwMode="auto">
            <a:xfrm>
              <a:off x="1596" y="91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7" name="Line 93"/>
            <p:cNvSpPr>
              <a:spLocks noChangeShapeType="1"/>
            </p:cNvSpPr>
            <p:nvPr/>
          </p:nvSpPr>
          <p:spPr bwMode="auto">
            <a:xfrm flipH="1">
              <a:off x="1565" y="91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8" name="Line 94"/>
            <p:cNvSpPr>
              <a:spLocks noChangeShapeType="1"/>
            </p:cNvSpPr>
            <p:nvPr/>
          </p:nvSpPr>
          <p:spPr bwMode="auto">
            <a:xfrm flipV="1">
              <a:off x="1596" y="88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9" name="Line 95"/>
            <p:cNvSpPr>
              <a:spLocks noChangeShapeType="1"/>
            </p:cNvSpPr>
            <p:nvPr/>
          </p:nvSpPr>
          <p:spPr bwMode="auto">
            <a:xfrm flipV="1">
              <a:off x="1596" y="882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0" name="Line 96"/>
            <p:cNvSpPr>
              <a:spLocks noChangeShapeType="1"/>
            </p:cNvSpPr>
            <p:nvPr/>
          </p:nvSpPr>
          <p:spPr bwMode="auto">
            <a:xfrm>
              <a:off x="1596" y="91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1" name="Rectangle 97"/>
            <p:cNvSpPr>
              <a:spLocks noChangeArrowheads="1"/>
            </p:cNvSpPr>
            <p:nvPr/>
          </p:nvSpPr>
          <p:spPr bwMode="auto">
            <a:xfrm>
              <a:off x="1642" y="1084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2" name="Line 98"/>
            <p:cNvSpPr>
              <a:spLocks noChangeShapeType="1"/>
            </p:cNvSpPr>
            <p:nvPr/>
          </p:nvSpPr>
          <p:spPr bwMode="auto">
            <a:xfrm flipH="1" flipV="1">
              <a:off x="1650" y="109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3" name="Line 99"/>
            <p:cNvSpPr>
              <a:spLocks noChangeShapeType="1"/>
            </p:cNvSpPr>
            <p:nvPr/>
          </p:nvSpPr>
          <p:spPr bwMode="auto">
            <a:xfrm>
              <a:off x="1681" y="112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4" name="Line 100"/>
            <p:cNvSpPr>
              <a:spLocks noChangeShapeType="1"/>
            </p:cNvSpPr>
            <p:nvPr/>
          </p:nvSpPr>
          <p:spPr bwMode="auto">
            <a:xfrm flipH="1">
              <a:off x="1650" y="1122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5" name="Line 101"/>
            <p:cNvSpPr>
              <a:spLocks noChangeShapeType="1"/>
            </p:cNvSpPr>
            <p:nvPr/>
          </p:nvSpPr>
          <p:spPr bwMode="auto">
            <a:xfrm flipV="1">
              <a:off x="1681" y="109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6" name="Line 102"/>
            <p:cNvSpPr>
              <a:spLocks noChangeShapeType="1"/>
            </p:cNvSpPr>
            <p:nvPr/>
          </p:nvSpPr>
          <p:spPr bwMode="auto">
            <a:xfrm flipV="1">
              <a:off x="1681" y="109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7" name="Line 103"/>
            <p:cNvSpPr>
              <a:spLocks noChangeShapeType="1"/>
            </p:cNvSpPr>
            <p:nvPr/>
          </p:nvSpPr>
          <p:spPr bwMode="auto">
            <a:xfrm>
              <a:off x="1681" y="1122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8" name="Rectangle 104"/>
            <p:cNvSpPr>
              <a:spLocks noChangeArrowheads="1"/>
            </p:cNvSpPr>
            <p:nvPr/>
          </p:nvSpPr>
          <p:spPr bwMode="auto">
            <a:xfrm>
              <a:off x="1642" y="921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49" name="Line 105"/>
            <p:cNvSpPr>
              <a:spLocks noChangeShapeType="1"/>
            </p:cNvSpPr>
            <p:nvPr/>
          </p:nvSpPr>
          <p:spPr bwMode="auto">
            <a:xfrm flipH="1" flipV="1">
              <a:off x="1650" y="9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0" name="Line 106"/>
            <p:cNvSpPr>
              <a:spLocks noChangeShapeType="1"/>
            </p:cNvSpPr>
            <p:nvPr/>
          </p:nvSpPr>
          <p:spPr bwMode="auto">
            <a:xfrm>
              <a:off x="1681" y="96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1" name="Line 107"/>
            <p:cNvSpPr>
              <a:spLocks noChangeShapeType="1"/>
            </p:cNvSpPr>
            <p:nvPr/>
          </p:nvSpPr>
          <p:spPr bwMode="auto">
            <a:xfrm flipH="1">
              <a:off x="1650" y="96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2" name="Line 108"/>
            <p:cNvSpPr>
              <a:spLocks noChangeShapeType="1"/>
            </p:cNvSpPr>
            <p:nvPr/>
          </p:nvSpPr>
          <p:spPr bwMode="auto">
            <a:xfrm flipV="1">
              <a:off x="1681" y="9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3" name="Line 109"/>
            <p:cNvSpPr>
              <a:spLocks noChangeShapeType="1"/>
            </p:cNvSpPr>
            <p:nvPr/>
          </p:nvSpPr>
          <p:spPr bwMode="auto">
            <a:xfrm flipV="1">
              <a:off x="1681" y="92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4" name="Line 110"/>
            <p:cNvSpPr>
              <a:spLocks noChangeShapeType="1"/>
            </p:cNvSpPr>
            <p:nvPr/>
          </p:nvSpPr>
          <p:spPr bwMode="auto">
            <a:xfrm>
              <a:off x="1681" y="96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5" name="Rectangle 111"/>
            <p:cNvSpPr>
              <a:spLocks noChangeArrowheads="1"/>
            </p:cNvSpPr>
            <p:nvPr/>
          </p:nvSpPr>
          <p:spPr bwMode="auto">
            <a:xfrm>
              <a:off x="1843" y="1385"/>
              <a:ext cx="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6" name="Line 112"/>
            <p:cNvSpPr>
              <a:spLocks noChangeShapeType="1"/>
            </p:cNvSpPr>
            <p:nvPr/>
          </p:nvSpPr>
          <p:spPr bwMode="auto">
            <a:xfrm flipH="1" flipV="1">
              <a:off x="1851" y="139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7" name="Line 113"/>
            <p:cNvSpPr>
              <a:spLocks noChangeShapeType="1"/>
            </p:cNvSpPr>
            <p:nvPr/>
          </p:nvSpPr>
          <p:spPr bwMode="auto">
            <a:xfrm>
              <a:off x="1882" y="142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8" name="Line 114"/>
            <p:cNvSpPr>
              <a:spLocks noChangeShapeType="1"/>
            </p:cNvSpPr>
            <p:nvPr/>
          </p:nvSpPr>
          <p:spPr bwMode="auto">
            <a:xfrm flipH="1">
              <a:off x="1851" y="142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9" name="Line 115"/>
            <p:cNvSpPr>
              <a:spLocks noChangeShapeType="1"/>
            </p:cNvSpPr>
            <p:nvPr/>
          </p:nvSpPr>
          <p:spPr bwMode="auto">
            <a:xfrm flipV="1">
              <a:off x="1882" y="139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0" name="Line 116"/>
            <p:cNvSpPr>
              <a:spLocks noChangeShapeType="1"/>
            </p:cNvSpPr>
            <p:nvPr/>
          </p:nvSpPr>
          <p:spPr bwMode="auto">
            <a:xfrm flipV="1">
              <a:off x="1882" y="139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1" name="Line 117"/>
            <p:cNvSpPr>
              <a:spLocks noChangeShapeType="1"/>
            </p:cNvSpPr>
            <p:nvPr/>
          </p:nvSpPr>
          <p:spPr bwMode="auto">
            <a:xfrm>
              <a:off x="1882" y="1424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2" name="Rectangle 118"/>
            <p:cNvSpPr>
              <a:spLocks noChangeArrowheads="1"/>
            </p:cNvSpPr>
            <p:nvPr/>
          </p:nvSpPr>
          <p:spPr bwMode="auto">
            <a:xfrm>
              <a:off x="2045" y="1765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3" name="Line 119"/>
            <p:cNvSpPr>
              <a:spLocks noChangeShapeType="1"/>
            </p:cNvSpPr>
            <p:nvPr/>
          </p:nvSpPr>
          <p:spPr bwMode="auto">
            <a:xfrm flipH="1" flipV="1">
              <a:off x="2052" y="177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4" name="Line 120"/>
            <p:cNvSpPr>
              <a:spLocks noChangeShapeType="1"/>
            </p:cNvSpPr>
            <p:nvPr/>
          </p:nvSpPr>
          <p:spPr bwMode="auto">
            <a:xfrm>
              <a:off x="2083" y="180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5" name="Line 121"/>
            <p:cNvSpPr>
              <a:spLocks noChangeShapeType="1"/>
            </p:cNvSpPr>
            <p:nvPr/>
          </p:nvSpPr>
          <p:spPr bwMode="auto">
            <a:xfrm flipH="1">
              <a:off x="2052" y="1804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6" name="Line 122"/>
            <p:cNvSpPr>
              <a:spLocks noChangeShapeType="1"/>
            </p:cNvSpPr>
            <p:nvPr/>
          </p:nvSpPr>
          <p:spPr bwMode="auto">
            <a:xfrm flipV="1">
              <a:off x="2083" y="1773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7" name="Line 123"/>
            <p:cNvSpPr>
              <a:spLocks noChangeShapeType="1"/>
            </p:cNvSpPr>
            <p:nvPr/>
          </p:nvSpPr>
          <p:spPr bwMode="auto">
            <a:xfrm flipV="1">
              <a:off x="2083" y="1773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8" name="Line 124"/>
            <p:cNvSpPr>
              <a:spLocks noChangeShapeType="1"/>
            </p:cNvSpPr>
            <p:nvPr/>
          </p:nvSpPr>
          <p:spPr bwMode="auto">
            <a:xfrm>
              <a:off x="2083" y="1804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9" name="Rectangle 125"/>
            <p:cNvSpPr>
              <a:spLocks noChangeArrowheads="1"/>
            </p:cNvSpPr>
            <p:nvPr/>
          </p:nvSpPr>
          <p:spPr bwMode="auto">
            <a:xfrm>
              <a:off x="2246" y="1920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0" name="Line 126"/>
            <p:cNvSpPr>
              <a:spLocks noChangeShapeType="1"/>
            </p:cNvSpPr>
            <p:nvPr/>
          </p:nvSpPr>
          <p:spPr bwMode="auto">
            <a:xfrm flipH="1" flipV="1">
              <a:off x="2254" y="192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1" name="Line 127"/>
            <p:cNvSpPr>
              <a:spLocks noChangeShapeType="1"/>
            </p:cNvSpPr>
            <p:nvPr/>
          </p:nvSpPr>
          <p:spPr bwMode="auto">
            <a:xfrm>
              <a:off x="2285" y="1958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2" name="Line 128"/>
            <p:cNvSpPr>
              <a:spLocks noChangeShapeType="1"/>
            </p:cNvSpPr>
            <p:nvPr/>
          </p:nvSpPr>
          <p:spPr bwMode="auto">
            <a:xfrm flipH="1">
              <a:off x="2254" y="195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3" name="Line 129"/>
            <p:cNvSpPr>
              <a:spLocks noChangeShapeType="1"/>
            </p:cNvSpPr>
            <p:nvPr/>
          </p:nvSpPr>
          <p:spPr bwMode="auto">
            <a:xfrm flipV="1">
              <a:off x="2285" y="1927"/>
              <a:ext cx="3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4" name="Line 130"/>
            <p:cNvSpPr>
              <a:spLocks noChangeShapeType="1"/>
            </p:cNvSpPr>
            <p:nvPr/>
          </p:nvSpPr>
          <p:spPr bwMode="auto">
            <a:xfrm flipV="1">
              <a:off x="2285" y="192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5" name="Line 131"/>
            <p:cNvSpPr>
              <a:spLocks noChangeShapeType="1"/>
            </p:cNvSpPr>
            <p:nvPr/>
          </p:nvSpPr>
          <p:spPr bwMode="auto">
            <a:xfrm>
              <a:off x="2285" y="195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6" name="Rectangle 132"/>
            <p:cNvSpPr>
              <a:spLocks noChangeArrowheads="1"/>
            </p:cNvSpPr>
            <p:nvPr/>
          </p:nvSpPr>
          <p:spPr bwMode="auto">
            <a:xfrm>
              <a:off x="2447" y="2059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7" name="Line 133"/>
            <p:cNvSpPr>
              <a:spLocks noChangeShapeType="1"/>
            </p:cNvSpPr>
            <p:nvPr/>
          </p:nvSpPr>
          <p:spPr bwMode="auto">
            <a:xfrm flipH="1" flipV="1">
              <a:off x="2455" y="206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8" name="Line 134"/>
            <p:cNvSpPr>
              <a:spLocks noChangeShapeType="1"/>
            </p:cNvSpPr>
            <p:nvPr/>
          </p:nvSpPr>
          <p:spPr bwMode="auto">
            <a:xfrm>
              <a:off x="2486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79" name="Line 135"/>
            <p:cNvSpPr>
              <a:spLocks noChangeShapeType="1"/>
            </p:cNvSpPr>
            <p:nvPr/>
          </p:nvSpPr>
          <p:spPr bwMode="auto">
            <a:xfrm flipH="1">
              <a:off x="2455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0" name="Line 136"/>
            <p:cNvSpPr>
              <a:spLocks noChangeShapeType="1"/>
            </p:cNvSpPr>
            <p:nvPr/>
          </p:nvSpPr>
          <p:spPr bwMode="auto">
            <a:xfrm flipV="1">
              <a:off x="2486" y="2067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1" name="Line 137"/>
            <p:cNvSpPr>
              <a:spLocks noChangeShapeType="1"/>
            </p:cNvSpPr>
            <p:nvPr/>
          </p:nvSpPr>
          <p:spPr bwMode="auto">
            <a:xfrm flipV="1">
              <a:off x="2486" y="2067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2" name="Line 138"/>
            <p:cNvSpPr>
              <a:spLocks noChangeShapeType="1"/>
            </p:cNvSpPr>
            <p:nvPr/>
          </p:nvSpPr>
          <p:spPr bwMode="auto">
            <a:xfrm>
              <a:off x="2486" y="209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3" name="Rectangle 139"/>
            <p:cNvSpPr>
              <a:spLocks noChangeArrowheads="1"/>
            </p:cNvSpPr>
            <p:nvPr/>
          </p:nvSpPr>
          <p:spPr bwMode="auto">
            <a:xfrm>
              <a:off x="3244" y="2090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4" name="Line 140"/>
            <p:cNvSpPr>
              <a:spLocks noChangeShapeType="1"/>
            </p:cNvSpPr>
            <p:nvPr/>
          </p:nvSpPr>
          <p:spPr bwMode="auto">
            <a:xfrm flipH="1" flipV="1">
              <a:off x="3252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5" name="Line 141"/>
            <p:cNvSpPr>
              <a:spLocks noChangeShapeType="1"/>
            </p:cNvSpPr>
            <p:nvPr/>
          </p:nvSpPr>
          <p:spPr bwMode="auto">
            <a:xfrm>
              <a:off x="3283" y="21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6" name="Line 142"/>
            <p:cNvSpPr>
              <a:spLocks noChangeShapeType="1"/>
            </p:cNvSpPr>
            <p:nvPr/>
          </p:nvSpPr>
          <p:spPr bwMode="auto">
            <a:xfrm flipH="1">
              <a:off x="3252" y="2129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7" name="Line 143"/>
            <p:cNvSpPr>
              <a:spLocks noChangeShapeType="1"/>
            </p:cNvSpPr>
            <p:nvPr/>
          </p:nvSpPr>
          <p:spPr bwMode="auto">
            <a:xfrm flipV="1">
              <a:off x="3283" y="2098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8" name="Line 144"/>
            <p:cNvSpPr>
              <a:spLocks noChangeShapeType="1"/>
            </p:cNvSpPr>
            <p:nvPr/>
          </p:nvSpPr>
          <p:spPr bwMode="auto">
            <a:xfrm flipV="1">
              <a:off x="3283" y="2098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9" name="Line 145"/>
            <p:cNvSpPr>
              <a:spLocks noChangeShapeType="1"/>
            </p:cNvSpPr>
            <p:nvPr/>
          </p:nvSpPr>
          <p:spPr bwMode="auto">
            <a:xfrm>
              <a:off x="3283" y="2129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90" name="Rectangle 146"/>
            <p:cNvSpPr>
              <a:spLocks noChangeArrowheads="1"/>
            </p:cNvSpPr>
            <p:nvPr/>
          </p:nvSpPr>
          <p:spPr bwMode="auto">
            <a:xfrm>
              <a:off x="853" y="29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1" name="Rectangle 147"/>
            <p:cNvSpPr>
              <a:spLocks noChangeArrowheads="1"/>
            </p:cNvSpPr>
            <p:nvPr/>
          </p:nvSpPr>
          <p:spPr bwMode="auto">
            <a:xfrm>
              <a:off x="1054" y="292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2" name="Rectangle 148"/>
            <p:cNvSpPr>
              <a:spLocks noChangeArrowheads="1"/>
            </p:cNvSpPr>
            <p:nvPr/>
          </p:nvSpPr>
          <p:spPr bwMode="auto">
            <a:xfrm>
              <a:off x="1255" y="18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3" name="Rectangle 149"/>
            <p:cNvSpPr>
              <a:spLocks noChangeArrowheads="1"/>
            </p:cNvSpPr>
            <p:nvPr/>
          </p:nvSpPr>
          <p:spPr bwMode="auto">
            <a:xfrm>
              <a:off x="1457" y="1471"/>
              <a:ext cx="38" cy="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4" name="Rectangle 150"/>
            <p:cNvSpPr>
              <a:spLocks noChangeArrowheads="1"/>
            </p:cNvSpPr>
            <p:nvPr/>
          </p:nvSpPr>
          <p:spPr bwMode="auto">
            <a:xfrm>
              <a:off x="1495" y="1378"/>
              <a:ext cx="39" cy="3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5" name="Rectangle 151"/>
            <p:cNvSpPr>
              <a:spLocks noChangeArrowheads="1"/>
            </p:cNvSpPr>
            <p:nvPr/>
          </p:nvSpPr>
          <p:spPr bwMode="auto">
            <a:xfrm>
              <a:off x="1573" y="1416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6" name="Rectangle 152"/>
            <p:cNvSpPr>
              <a:spLocks noChangeArrowheads="1"/>
            </p:cNvSpPr>
            <p:nvPr/>
          </p:nvSpPr>
          <p:spPr bwMode="auto">
            <a:xfrm>
              <a:off x="1658" y="1486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7" name="Rectangle 153"/>
            <p:cNvSpPr>
              <a:spLocks noChangeArrowheads="1"/>
            </p:cNvSpPr>
            <p:nvPr/>
          </p:nvSpPr>
          <p:spPr bwMode="auto">
            <a:xfrm>
              <a:off x="1859" y="1548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8" name="Rectangle 154"/>
            <p:cNvSpPr>
              <a:spLocks noChangeArrowheads="1"/>
            </p:cNvSpPr>
            <p:nvPr/>
          </p:nvSpPr>
          <p:spPr bwMode="auto">
            <a:xfrm>
              <a:off x="2060" y="1703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99" name="Rectangle 155"/>
            <p:cNvSpPr>
              <a:spLocks noChangeArrowheads="1"/>
            </p:cNvSpPr>
            <p:nvPr/>
          </p:nvSpPr>
          <p:spPr bwMode="auto">
            <a:xfrm>
              <a:off x="2261" y="17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00" name="Rectangle 156"/>
            <p:cNvSpPr>
              <a:spLocks noChangeArrowheads="1"/>
            </p:cNvSpPr>
            <p:nvPr/>
          </p:nvSpPr>
          <p:spPr bwMode="auto">
            <a:xfrm>
              <a:off x="2463" y="2028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01" name="Rectangle 157"/>
            <p:cNvSpPr>
              <a:spLocks noChangeArrowheads="1"/>
            </p:cNvSpPr>
            <p:nvPr/>
          </p:nvSpPr>
          <p:spPr bwMode="auto">
            <a:xfrm>
              <a:off x="3260" y="2229"/>
              <a:ext cx="38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02" name="Rectangle 158"/>
            <p:cNvSpPr>
              <a:spLocks noChangeArrowheads="1"/>
            </p:cNvSpPr>
            <p:nvPr/>
          </p:nvSpPr>
          <p:spPr bwMode="auto">
            <a:xfrm>
              <a:off x="4064" y="2384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03" name="Freeform 159"/>
            <p:cNvSpPr>
              <a:spLocks/>
            </p:cNvSpPr>
            <p:nvPr/>
          </p:nvSpPr>
          <p:spPr bwMode="auto">
            <a:xfrm>
              <a:off x="853" y="2996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4" name="Freeform 160"/>
            <p:cNvSpPr>
              <a:spLocks/>
            </p:cNvSpPr>
            <p:nvPr/>
          </p:nvSpPr>
          <p:spPr bwMode="auto">
            <a:xfrm>
              <a:off x="1255" y="2988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4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5" name="Freeform 161"/>
            <p:cNvSpPr>
              <a:spLocks/>
            </p:cNvSpPr>
            <p:nvPr/>
          </p:nvSpPr>
          <p:spPr bwMode="auto">
            <a:xfrm>
              <a:off x="1658" y="2175"/>
              <a:ext cx="46" cy="47"/>
            </a:xfrm>
            <a:custGeom>
              <a:avLst/>
              <a:gdLst>
                <a:gd name="T0" fmla="*/ 23 w 46"/>
                <a:gd name="T1" fmla="*/ 0 h 47"/>
                <a:gd name="T2" fmla="*/ 46 w 46"/>
                <a:gd name="T3" fmla="*/ 47 h 47"/>
                <a:gd name="T4" fmla="*/ 0 w 46"/>
                <a:gd name="T5" fmla="*/ 47 h 47"/>
                <a:gd name="T6" fmla="*/ 23 w 4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7"/>
                <a:gd name="T14" fmla="*/ 46 w 46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7">
                  <a:moveTo>
                    <a:pt x="23" y="0"/>
                  </a:moveTo>
                  <a:lnTo>
                    <a:pt x="46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6" name="Freeform 162"/>
            <p:cNvSpPr>
              <a:spLocks/>
            </p:cNvSpPr>
            <p:nvPr/>
          </p:nvSpPr>
          <p:spPr bwMode="auto">
            <a:xfrm>
              <a:off x="1859" y="2005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7" name="Freeform 163"/>
            <p:cNvSpPr>
              <a:spLocks/>
            </p:cNvSpPr>
            <p:nvPr/>
          </p:nvSpPr>
          <p:spPr bwMode="auto">
            <a:xfrm>
              <a:off x="2060" y="1997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3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8" name="Freeform 164"/>
            <p:cNvSpPr>
              <a:spLocks/>
            </p:cNvSpPr>
            <p:nvPr/>
          </p:nvSpPr>
          <p:spPr bwMode="auto">
            <a:xfrm>
              <a:off x="2261" y="2090"/>
              <a:ext cx="47" cy="46"/>
            </a:xfrm>
            <a:custGeom>
              <a:avLst/>
              <a:gdLst>
                <a:gd name="T0" fmla="*/ 24 w 47"/>
                <a:gd name="T1" fmla="*/ 0 h 46"/>
                <a:gd name="T2" fmla="*/ 47 w 47"/>
                <a:gd name="T3" fmla="*/ 46 h 46"/>
                <a:gd name="T4" fmla="*/ 0 w 47"/>
                <a:gd name="T5" fmla="*/ 46 h 46"/>
                <a:gd name="T6" fmla="*/ 24 w 47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24" y="0"/>
                  </a:moveTo>
                  <a:lnTo>
                    <a:pt x="47" y="46"/>
                  </a:lnTo>
                  <a:lnTo>
                    <a:pt x="0" y="46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9" name="Freeform 165"/>
            <p:cNvSpPr>
              <a:spLocks/>
            </p:cNvSpPr>
            <p:nvPr/>
          </p:nvSpPr>
          <p:spPr bwMode="auto">
            <a:xfrm>
              <a:off x="2463" y="2098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0" name="Freeform 166"/>
            <p:cNvSpPr>
              <a:spLocks/>
            </p:cNvSpPr>
            <p:nvPr/>
          </p:nvSpPr>
          <p:spPr bwMode="auto">
            <a:xfrm>
              <a:off x="2857" y="2136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3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1" name="Freeform 167"/>
            <p:cNvSpPr>
              <a:spLocks/>
            </p:cNvSpPr>
            <p:nvPr/>
          </p:nvSpPr>
          <p:spPr bwMode="auto">
            <a:xfrm>
              <a:off x="3260" y="2214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2" name="Oval 168"/>
            <p:cNvSpPr>
              <a:spLocks noChangeArrowheads="1"/>
            </p:cNvSpPr>
            <p:nvPr/>
          </p:nvSpPr>
          <p:spPr bwMode="auto">
            <a:xfrm>
              <a:off x="845" y="2988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3" name="Oval 169"/>
            <p:cNvSpPr>
              <a:spLocks noChangeArrowheads="1"/>
            </p:cNvSpPr>
            <p:nvPr/>
          </p:nvSpPr>
          <p:spPr bwMode="auto">
            <a:xfrm>
              <a:off x="1046" y="2291"/>
              <a:ext cx="55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4" name="Oval 170"/>
            <p:cNvSpPr>
              <a:spLocks noChangeArrowheads="1"/>
            </p:cNvSpPr>
            <p:nvPr/>
          </p:nvSpPr>
          <p:spPr bwMode="auto">
            <a:xfrm>
              <a:off x="1248" y="1145"/>
              <a:ext cx="54" cy="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5" name="Oval 171"/>
            <p:cNvSpPr>
              <a:spLocks noChangeArrowheads="1"/>
            </p:cNvSpPr>
            <p:nvPr/>
          </p:nvSpPr>
          <p:spPr bwMode="auto">
            <a:xfrm>
              <a:off x="1449" y="813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6" name="Oval 172"/>
            <p:cNvSpPr>
              <a:spLocks noChangeArrowheads="1"/>
            </p:cNvSpPr>
            <p:nvPr/>
          </p:nvSpPr>
          <p:spPr bwMode="auto">
            <a:xfrm>
              <a:off x="1565" y="867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7" name="Oval 173"/>
            <p:cNvSpPr>
              <a:spLocks noChangeArrowheads="1"/>
            </p:cNvSpPr>
            <p:nvPr/>
          </p:nvSpPr>
          <p:spPr bwMode="auto">
            <a:xfrm>
              <a:off x="1650" y="813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8" name="Oval 174"/>
            <p:cNvSpPr>
              <a:spLocks noChangeArrowheads="1"/>
            </p:cNvSpPr>
            <p:nvPr/>
          </p:nvSpPr>
          <p:spPr bwMode="auto">
            <a:xfrm>
              <a:off x="1851" y="1378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9" name="Oval 175"/>
            <p:cNvSpPr>
              <a:spLocks noChangeArrowheads="1"/>
            </p:cNvSpPr>
            <p:nvPr/>
          </p:nvSpPr>
          <p:spPr bwMode="auto">
            <a:xfrm>
              <a:off x="2052" y="1687"/>
              <a:ext cx="55" cy="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0" name="Oval 176"/>
            <p:cNvSpPr>
              <a:spLocks noChangeArrowheads="1"/>
            </p:cNvSpPr>
            <p:nvPr/>
          </p:nvSpPr>
          <p:spPr bwMode="auto">
            <a:xfrm>
              <a:off x="2455" y="1734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1" name="Oval 177"/>
            <p:cNvSpPr>
              <a:spLocks noChangeArrowheads="1"/>
            </p:cNvSpPr>
            <p:nvPr/>
          </p:nvSpPr>
          <p:spPr bwMode="auto">
            <a:xfrm>
              <a:off x="3252" y="2191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2" name="Oval 178"/>
            <p:cNvSpPr>
              <a:spLocks noChangeArrowheads="1"/>
            </p:cNvSpPr>
            <p:nvPr/>
          </p:nvSpPr>
          <p:spPr bwMode="auto">
            <a:xfrm>
              <a:off x="4057" y="2330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3" name="Rectangle 179"/>
            <p:cNvSpPr>
              <a:spLocks noChangeArrowheads="1"/>
            </p:cNvSpPr>
            <p:nvPr/>
          </p:nvSpPr>
          <p:spPr bwMode="auto">
            <a:xfrm>
              <a:off x="745" y="2957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1024" name="Rectangle 180"/>
            <p:cNvSpPr>
              <a:spLocks noChangeArrowheads="1"/>
            </p:cNvSpPr>
            <p:nvPr/>
          </p:nvSpPr>
          <p:spPr bwMode="auto">
            <a:xfrm>
              <a:off x="636" y="2647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500</a:t>
              </a:r>
              <a:endParaRPr lang="en-US"/>
            </a:p>
          </p:txBody>
        </p:sp>
        <p:sp>
          <p:nvSpPr>
            <p:cNvPr id="121025" name="Rectangle 181"/>
            <p:cNvSpPr>
              <a:spLocks noChangeArrowheads="1"/>
            </p:cNvSpPr>
            <p:nvPr/>
          </p:nvSpPr>
          <p:spPr bwMode="auto">
            <a:xfrm>
              <a:off x="582" y="2330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121026" name="Rectangle 182"/>
            <p:cNvSpPr>
              <a:spLocks noChangeArrowheads="1"/>
            </p:cNvSpPr>
            <p:nvPr/>
          </p:nvSpPr>
          <p:spPr bwMode="auto">
            <a:xfrm>
              <a:off x="582" y="2020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1500</a:t>
              </a:r>
              <a:endParaRPr lang="en-US"/>
            </a:p>
          </p:txBody>
        </p:sp>
        <p:sp>
          <p:nvSpPr>
            <p:cNvPr id="121027" name="Rectangle 183"/>
            <p:cNvSpPr>
              <a:spLocks noChangeArrowheads="1"/>
            </p:cNvSpPr>
            <p:nvPr/>
          </p:nvSpPr>
          <p:spPr bwMode="auto">
            <a:xfrm>
              <a:off x="582" y="1703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121028" name="Rectangle 184"/>
            <p:cNvSpPr>
              <a:spLocks noChangeArrowheads="1"/>
            </p:cNvSpPr>
            <p:nvPr/>
          </p:nvSpPr>
          <p:spPr bwMode="auto">
            <a:xfrm>
              <a:off x="582" y="1393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2500</a:t>
              </a:r>
              <a:endParaRPr lang="en-US"/>
            </a:p>
          </p:txBody>
        </p:sp>
        <p:sp>
          <p:nvSpPr>
            <p:cNvPr id="121029" name="Rectangle 185"/>
            <p:cNvSpPr>
              <a:spLocks noChangeArrowheads="1"/>
            </p:cNvSpPr>
            <p:nvPr/>
          </p:nvSpPr>
          <p:spPr bwMode="auto">
            <a:xfrm>
              <a:off x="582" y="1076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3000</a:t>
              </a:r>
              <a:endParaRPr lang="en-US"/>
            </a:p>
          </p:txBody>
        </p:sp>
        <p:sp>
          <p:nvSpPr>
            <p:cNvPr id="121030" name="Rectangle 186"/>
            <p:cNvSpPr>
              <a:spLocks noChangeArrowheads="1"/>
            </p:cNvSpPr>
            <p:nvPr/>
          </p:nvSpPr>
          <p:spPr bwMode="auto">
            <a:xfrm>
              <a:off x="582" y="766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3500</a:t>
              </a:r>
              <a:endParaRPr lang="en-US"/>
            </a:p>
          </p:txBody>
        </p:sp>
        <p:sp>
          <p:nvSpPr>
            <p:cNvPr id="121031" name="Rectangle 187"/>
            <p:cNvSpPr>
              <a:spLocks noChangeArrowheads="1"/>
            </p:cNvSpPr>
            <p:nvPr/>
          </p:nvSpPr>
          <p:spPr bwMode="auto">
            <a:xfrm>
              <a:off x="582" y="449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4000</a:t>
              </a:r>
              <a:endParaRPr lang="en-US"/>
            </a:p>
          </p:txBody>
        </p:sp>
        <p:sp>
          <p:nvSpPr>
            <p:cNvPr id="121032" name="Rectangle 188"/>
            <p:cNvSpPr>
              <a:spLocks noChangeArrowheads="1"/>
            </p:cNvSpPr>
            <p:nvPr/>
          </p:nvSpPr>
          <p:spPr bwMode="auto">
            <a:xfrm>
              <a:off x="853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1033" name="Rectangle 189"/>
            <p:cNvSpPr>
              <a:spLocks noChangeArrowheads="1"/>
            </p:cNvSpPr>
            <p:nvPr/>
          </p:nvSpPr>
          <p:spPr bwMode="auto">
            <a:xfrm>
              <a:off x="1209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21034" name="Rectangle 190"/>
            <p:cNvSpPr>
              <a:spLocks noChangeArrowheads="1"/>
            </p:cNvSpPr>
            <p:nvPr/>
          </p:nvSpPr>
          <p:spPr bwMode="auto">
            <a:xfrm>
              <a:off x="1658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21035" name="Rectangle 191"/>
            <p:cNvSpPr>
              <a:spLocks noChangeArrowheads="1"/>
            </p:cNvSpPr>
            <p:nvPr/>
          </p:nvSpPr>
          <p:spPr bwMode="auto">
            <a:xfrm>
              <a:off x="2014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121036" name="Rectangle 192"/>
            <p:cNvSpPr>
              <a:spLocks noChangeArrowheads="1"/>
            </p:cNvSpPr>
            <p:nvPr/>
          </p:nvSpPr>
          <p:spPr bwMode="auto">
            <a:xfrm>
              <a:off x="2463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21037" name="Rectangle 193"/>
            <p:cNvSpPr>
              <a:spLocks noChangeArrowheads="1"/>
            </p:cNvSpPr>
            <p:nvPr/>
          </p:nvSpPr>
          <p:spPr bwMode="auto">
            <a:xfrm>
              <a:off x="2811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121038" name="Rectangle 194"/>
            <p:cNvSpPr>
              <a:spLocks noChangeArrowheads="1"/>
            </p:cNvSpPr>
            <p:nvPr/>
          </p:nvSpPr>
          <p:spPr bwMode="auto">
            <a:xfrm>
              <a:off x="3260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21039" name="Rectangle 195"/>
            <p:cNvSpPr>
              <a:spLocks noChangeArrowheads="1"/>
            </p:cNvSpPr>
            <p:nvPr/>
          </p:nvSpPr>
          <p:spPr bwMode="auto">
            <a:xfrm>
              <a:off x="3616" y="310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3.5</a:t>
              </a:r>
              <a:endParaRPr lang="en-US"/>
            </a:p>
          </p:txBody>
        </p:sp>
        <p:sp>
          <p:nvSpPr>
            <p:cNvPr id="121040" name="Rectangle 196"/>
            <p:cNvSpPr>
              <a:spLocks noChangeArrowheads="1"/>
            </p:cNvSpPr>
            <p:nvPr/>
          </p:nvSpPr>
          <p:spPr bwMode="auto">
            <a:xfrm>
              <a:off x="4064" y="3104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21041" name="Rectangle 197"/>
            <p:cNvSpPr>
              <a:spLocks noChangeArrowheads="1"/>
            </p:cNvSpPr>
            <p:nvPr/>
          </p:nvSpPr>
          <p:spPr bwMode="auto">
            <a:xfrm>
              <a:off x="2223" y="3197"/>
              <a:ext cx="52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</a:rPr>
                <a:t>Weight %</a:t>
              </a:r>
              <a:endParaRPr lang="en-US"/>
            </a:p>
          </p:txBody>
        </p:sp>
        <p:sp>
          <p:nvSpPr>
            <p:cNvPr id="121042" name="Rectangle 198"/>
            <p:cNvSpPr>
              <a:spLocks noChangeArrowheads="1"/>
            </p:cNvSpPr>
            <p:nvPr/>
          </p:nvSpPr>
          <p:spPr bwMode="auto">
            <a:xfrm rot="-5400000">
              <a:off x="50" y="1693"/>
              <a:ext cx="7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 New Roman" pitchFamily="18" charset="0"/>
                </a:rPr>
                <a:t>Viscosity (cPs)</a:t>
              </a:r>
              <a:endParaRPr lang="en-US"/>
            </a:p>
          </p:txBody>
        </p:sp>
        <p:sp>
          <p:nvSpPr>
            <p:cNvPr id="121043" name="Rectangle 199"/>
            <p:cNvSpPr>
              <a:spLocks noChangeArrowheads="1"/>
            </p:cNvSpPr>
            <p:nvPr/>
          </p:nvSpPr>
          <p:spPr bwMode="auto">
            <a:xfrm>
              <a:off x="4204" y="1540"/>
              <a:ext cx="232" cy="7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44" name="Rectangle 200"/>
            <p:cNvSpPr>
              <a:spLocks noChangeArrowheads="1"/>
            </p:cNvSpPr>
            <p:nvPr/>
          </p:nvSpPr>
          <p:spPr bwMode="auto">
            <a:xfrm>
              <a:off x="4242" y="1602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5" name="Line 201"/>
            <p:cNvSpPr>
              <a:spLocks noChangeShapeType="1"/>
            </p:cNvSpPr>
            <p:nvPr/>
          </p:nvSpPr>
          <p:spPr bwMode="auto">
            <a:xfrm flipH="1" flipV="1">
              <a:off x="4250" y="161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6" name="Line 202"/>
            <p:cNvSpPr>
              <a:spLocks noChangeShapeType="1"/>
            </p:cNvSpPr>
            <p:nvPr/>
          </p:nvSpPr>
          <p:spPr bwMode="auto">
            <a:xfrm>
              <a:off x="4281" y="164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7" name="Line 203"/>
            <p:cNvSpPr>
              <a:spLocks noChangeShapeType="1"/>
            </p:cNvSpPr>
            <p:nvPr/>
          </p:nvSpPr>
          <p:spPr bwMode="auto">
            <a:xfrm flipH="1">
              <a:off x="4250" y="1641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8" name="Line 204"/>
            <p:cNvSpPr>
              <a:spLocks noChangeShapeType="1"/>
            </p:cNvSpPr>
            <p:nvPr/>
          </p:nvSpPr>
          <p:spPr bwMode="auto">
            <a:xfrm flipV="1">
              <a:off x="4281" y="1610"/>
              <a:ext cx="3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9" name="Line 205"/>
            <p:cNvSpPr>
              <a:spLocks noChangeShapeType="1"/>
            </p:cNvSpPr>
            <p:nvPr/>
          </p:nvSpPr>
          <p:spPr bwMode="auto">
            <a:xfrm flipV="1">
              <a:off x="4281" y="1610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0" name="Line 206"/>
            <p:cNvSpPr>
              <a:spLocks noChangeShapeType="1"/>
            </p:cNvSpPr>
            <p:nvPr/>
          </p:nvSpPr>
          <p:spPr bwMode="auto">
            <a:xfrm>
              <a:off x="4281" y="1641"/>
              <a:ext cx="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1" name="Rectangle 207"/>
            <p:cNvSpPr>
              <a:spLocks noChangeArrowheads="1"/>
            </p:cNvSpPr>
            <p:nvPr/>
          </p:nvSpPr>
          <p:spPr bwMode="auto">
            <a:xfrm>
              <a:off x="4351" y="1571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21052" name="Rectangle 208"/>
            <p:cNvSpPr>
              <a:spLocks noChangeArrowheads="1"/>
            </p:cNvSpPr>
            <p:nvPr/>
          </p:nvSpPr>
          <p:spPr bwMode="auto">
            <a:xfrm>
              <a:off x="4258" y="1796"/>
              <a:ext cx="39" cy="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53" name="Rectangle 209"/>
            <p:cNvSpPr>
              <a:spLocks noChangeArrowheads="1"/>
            </p:cNvSpPr>
            <p:nvPr/>
          </p:nvSpPr>
          <p:spPr bwMode="auto">
            <a:xfrm>
              <a:off x="4351" y="1749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21054" name="Freeform 210"/>
            <p:cNvSpPr>
              <a:spLocks/>
            </p:cNvSpPr>
            <p:nvPr/>
          </p:nvSpPr>
          <p:spPr bwMode="auto">
            <a:xfrm>
              <a:off x="4258" y="1974"/>
              <a:ext cx="46" cy="46"/>
            </a:xfrm>
            <a:custGeom>
              <a:avLst/>
              <a:gdLst>
                <a:gd name="T0" fmla="*/ 23 w 46"/>
                <a:gd name="T1" fmla="*/ 0 h 46"/>
                <a:gd name="T2" fmla="*/ 46 w 46"/>
                <a:gd name="T3" fmla="*/ 46 h 46"/>
                <a:gd name="T4" fmla="*/ 0 w 46"/>
                <a:gd name="T5" fmla="*/ 46 h 46"/>
                <a:gd name="T6" fmla="*/ 23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23" y="0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5" name="Rectangle 211"/>
            <p:cNvSpPr>
              <a:spLocks noChangeArrowheads="1"/>
            </p:cNvSpPr>
            <p:nvPr/>
          </p:nvSpPr>
          <p:spPr bwMode="auto">
            <a:xfrm>
              <a:off x="4351" y="1927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21056" name="Oval 212"/>
            <p:cNvSpPr>
              <a:spLocks noChangeArrowheads="1"/>
            </p:cNvSpPr>
            <p:nvPr/>
          </p:nvSpPr>
          <p:spPr bwMode="auto">
            <a:xfrm>
              <a:off x="4250" y="2144"/>
              <a:ext cx="54" cy="5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7" name="Rectangle 213"/>
            <p:cNvSpPr>
              <a:spLocks noChangeArrowheads="1"/>
            </p:cNvSpPr>
            <p:nvPr/>
          </p:nvSpPr>
          <p:spPr bwMode="auto">
            <a:xfrm>
              <a:off x="4351" y="2105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</p:grpSp>
      <p:sp>
        <p:nvSpPr>
          <p:cNvPr id="120837" name="Rectangle 214"/>
          <p:cNvSpPr>
            <a:spLocks noChangeArrowheads="1"/>
          </p:cNvSpPr>
          <p:nvPr/>
        </p:nvSpPr>
        <p:spPr bwMode="auto">
          <a:xfrm>
            <a:off x="3902075" y="165378"/>
            <a:ext cx="4010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Viscosity vs. Weight Percent of Additive </a:t>
            </a:r>
          </a:p>
        </p:txBody>
      </p:sp>
      <p:graphicFrame>
        <p:nvGraphicFramePr>
          <p:cNvPr id="120838" name="Object 2"/>
          <p:cNvGraphicFramePr>
            <a:graphicFrameLocks noChangeAspect="1"/>
          </p:cNvGraphicFramePr>
          <p:nvPr/>
        </p:nvGraphicFramePr>
        <p:xfrm>
          <a:off x="3522664" y="5338764"/>
          <a:ext cx="623093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S ChemDraw Drawing" r:id="rId3" imgW="5148580" imgH="1214120" progId="ChemDraw.Document.6.0">
                  <p:embed/>
                </p:oleObj>
              </mc:Choice>
              <mc:Fallback>
                <p:oleObj name="CS ChemDraw Drawing" r:id="rId3" imgW="5148580" imgH="1214120" progId="ChemDraw.Document.6.0">
                  <p:embed/>
                  <p:pic>
                    <p:nvPicPr>
                      <p:cNvPr id="1208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4" y="5338764"/>
                        <a:ext cx="6230937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216"/>
          <p:cNvSpPr txBox="1">
            <a:spLocks noChangeArrowheads="1"/>
          </p:cNvSpPr>
          <p:nvPr/>
        </p:nvSpPr>
        <p:spPr bwMode="auto">
          <a:xfrm>
            <a:off x="40322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5</a:t>
            </a:r>
          </a:p>
        </p:txBody>
      </p:sp>
      <p:sp>
        <p:nvSpPr>
          <p:cNvPr id="120840" name="Text Box 217"/>
          <p:cNvSpPr txBox="1">
            <a:spLocks noChangeArrowheads="1"/>
          </p:cNvSpPr>
          <p:nvPr/>
        </p:nvSpPr>
        <p:spPr bwMode="auto">
          <a:xfrm>
            <a:off x="53276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6</a:t>
            </a:r>
          </a:p>
        </p:txBody>
      </p:sp>
      <p:sp>
        <p:nvSpPr>
          <p:cNvPr id="120841" name="Text Box 218"/>
          <p:cNvSpPr txBox="1">
            <a:spLocks noChangeArrowheads="1"/>
          </p:cNvSpPr>
          <p:nvPr/>
        </p:nvSpPr>
        <p:spPr bwMode="auto">
          <a:xfrm>
            <a:off x="66230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7</a:t>
            </a:r>
          </a:p>
        </p:txBody>
      </p:sp>
      <p:sp>
        <p:nvSpPr>
          <p:cNvPr id="120842" name="Text Box 219"/>
          <p:cNvSpPr txBox="1">
            <a:spLocks noChangeArrowheads="1"/>
          </p:cNvSpPr>
          <p:nvPr/>
        </p:nvSpPr>
        <p:spPr bwMode="auto">
          <a:xfrm>
            <a:off x="8451850" y="6361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8</a:t>
            </a:r>
          </a:p>
        </p:txBody>
      </p:sp>
      <p:pic>
        <p:nvPicPr>
          <p:cNvPr id="1208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267201"/>
            <a:ext cx="3686175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78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838201"/>
            <a:ext cx="9026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4114800" y="6096000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J. Phys. Chem.</a:t>
            </a:r>
            <a:r>
              <a:rPr lang="en-US"/>
              <a:t> </a:t>
            </a:r>
            <a:r>
              <a:rPr lang="en-US" b="1"/>
              <a:t>2007</a:t>
            </a:r>
            <a:r>
              <a:rPr lang="en-US"/>
              <a:t>, </a:t>
            </a:r>
            <a:r>
              <a:rPr lang="en-US" i="1"/>
              <a:t>111</a:t>
            </a:r>
            <a:r>
              <a:rPr lang="en-US"/>
              <a:t> 8139-8146.</a:t>
            </a:r>
          </a:p>
        </p:txBody>
      </p:sp>
    </p:spTree>
    <p:extLst>
      <p:ext uri="{BB962C8B-B14F-4D97-AF65-F5344CB8AC3E}">
        <p14:creationId xmlns:p14="http://schemas.microsoft.com/office/powerpoint/2010/main" val="2422807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274638"/>
            <a:ext cx="4191000" cy="4525962"/>
          </a:xfrm>
        </p:spPr>
        <p:txBody>
          <a:bodyPr/>
          <a:lstStyle/>
          <a:p>
            <a:r>
              <a:rPr lang="en-US" sz="1600">
                <a:ea typeface="ＭＳ Ｐゴシック" pitchFamily="34" charset="-128"/>
              </a:rPr>
              <a:t>Palm-sized photocatalytic reactor</a:t>
            </a:r>
          </a:p>
          <a:p>
            <a:r>
              <a:rPr lang="en-US" sz="1600">
                <a:ea typeface="ＭＳ Ｐゴシック" pitchFamily="34" charset="-128"/>
              </a:rPr>
              <a:t>UV LEDs coated with TiO</a:t>
            </a:r>
            <a:r>
              <a:rPr lang="en-US" sz="1600" baseline="-25000">
                <a:ea typeface="ＭＳ Ｐゴシック" pitchFamily="34" charset="-128"/>
              </a:rPr>
              <a:t>2</a:t>
            </a:r>
            <a:r>
              <a:rPr lang="en-US" sz="1600">
                <a:ea typeface="ＭＳ Ｐゴシック" pitchFamily="34" charset="-128"/>
              </a:rPr>
              <a:t> for oxidation of Arsenic.</a:t>
            </a:r>
          </a:p>
          <a:p>
            <a:r>
              <a:rPr lang="en-US" sz="1600">
                <a:ea typeface="ＭＳ Ｐゴシック" pitchFamily="34" charset="-128"/>
              </a:rPr>
              <a:t>Low-power, battery operated system</a:t>
            </a:r>
          </a:p>
          <a:p>
            <a:r>
              <a:rPr lang="en-US" sz="1600">
                <a:ea typeface="ＭＳ Ｐゴシック" pitchFamily="34" charset="-128"/>
              </a:rPr>
              <a:t>Oxidized arsenic removed by adsorption to zero-valent iron (iron filings). Arsenic is permanently bound to iron. </a:t>
            </a:r>
          </a:p>
          <a:p>
            <a:r>
              <a:rPr lang="en-US" sz="1600">
                <a:ea typeface="ＭＳ Ｐゴシック" pitchFamily="34" charset="-128"/>
              </a:rPr>
              <a:t>Benefits of using iron:</a:t>
            </a:r>
          </a:p>
          <a:p>
            <a:pPr lvl="1"/>
            <a:r>
              <a:rPr lang="en-US" sz="1600">
                <a:ea typeface="Arial" pitchFamily="34" charset="0"/>
              </a:rPr>
              <a:t>Fast kinetics, requiring residence times of 1 minute for removal of As</a:t>
            </a:r>
          </a:p>
          <a:p>
            <a:pPr lvl="1"/>
            <a:r>
              <a:rPr lang="en-US" sz="1600">
                <a:ea typeface="Arial" pitchFamily="34" charset="0"/>
              </a:rPr>
              <a:t>A high load capacity</a:t>
            </a:r>
          </a:p>
          <a:p>
            <a:pPr lvl="1"/>
            <a:r>
              <a:rPr lang="en-US" sz="1600">
                <a:ea typeface="Arial" pitchFamily="34" charset="0"/>
              </a:rPr>
              <a:t>Insensitivity to pH</a:t>
            </a:r>
          </a:p>
          <a:p>
            <a:pPr lvl="1"/>
            <a:r>
              <a:rPr lang="en-US" sz="1600">
                <a:ea typeface="Arial" pitchFamily="34" charset="0"/>
              </a:rPr>
              <a:t>Cost-effective</a:t>
            </a:r>
          </a:p>
        </p:txBody>
      </p:sp>
      <p:grpSp>
        <p:nvGrpSpPr>
          <p:cNvPr id="122883" name="Group 4"/>
          <p:cNvGrpSpPr>
            <a:grpSpLocks noChangeAspect="1"/>
          </p:cNvGrpSpPr>
          <p:nvPr/>
        </p:nvGrpSpPr>
        <p:grpSpPr bwMode="auto">
          <a:xfrm>
            <a:off x="1600200" y="-17463"/>
            <a:ext cx="4648200" cy="3173413"/>
            <a:chOff x="2707" y="3279"/>
            <a:chExt cx="5571" cy="3912"/>
          </a:xfrm>
        </p:grpSpPr>
        <p:sp>
          <p:nvSpPr>
            <p:cNvPr id="122889" name="AutoShape 5"/>
            <p:cNvSpPr>
              <a:spLocks noChangeAspect="1" noChangeArrowheads="1"/>
            </p:cNvSpPr>
            <p:nvPr/>
          </p:nvSpPr>
          <p:spPr bwMode="auto">
            <a:xfrm>
              <a:off x="2707" y="3279"/>
              <a:ext cx="5571" cy="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890" name="Picture 6" descr="HH000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" y="4166"/>
              <a:ext cx="444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891" name="Group 7"/>
            <p:cNvGrpSpPr>
              <a:grpSpLocks/>
            </p:cNvGrpSpPr>
            <p:nvPr/>
          </p:nvGrpSpPr>
          <p:grpSpPr bwMode="auto">
            <a:xfrm>
              <a:off x="5639" y="3992"/>
              <a:ext cx="1000" cy="1544"/>
              <a:chOff x="3360" y="1104"/>
              <a:chExt cx="768" cy="1008"/>
            </a:xfrm>
          </p:grpSpPr>
          <p:sp>
            <p:nvSpPr>
              <p:cNvPr id="122941" name="Oval 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2" name="Oval 9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3" name="Oval 10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4" name="Oval 11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5" name="Oval 12"/>
              <p:cNvSpPr>
                <a:spLocks noChangeArrowheads="1"/>
              </p:cNvSpPr>
              <p:nvPr/>
            </p:nvSpPr>
            <p:spPr bwMode="auto">
              <a:xfrm>
                <a:off x="3360" y="1104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6" name="Oval 13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7" name="Oval 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38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8" name="Rectangle 1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288" cy="100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949" name="Rectangle 16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288" cy="100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22892" name="Line 17"/>
            <p:cNvSpPr>
              <a:spLocks noChangeShapeType="1"/>
            </p:cNvSpPr>
            <p:nvPr/>
          </p:nvSpPr>
          <p:spPr bwMode="auto">
            <a:xfrm rot="17889593" flipV="1">
              <a:off x="6763" y="5483"/>
              <a:ext cx="103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3" name="Text Box 18"/>
            <p:cNvSpPr txBox="1">
              <a:spLocks noChangeArrowheads="1"/>
            </p:cNvSpPr>
            <p:nvPr/>
          </p:nvSpPr>
          <p:spPr bwMode="auto">
            <a:xfrm>
              <a:off x="6109" y="5876"/>
              <a:ext cx="198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837" tIns="32918" rIns="65837" bIns="32918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/>
                <a:t>Compartment for</a:t>
              </a:r>
            </a:p>
            <a:p>
              <a:pPr algn="ctr" eaLnBrk="1" hangingPunct="1"/>
              <a:r>
                <a:rPr lang="en-US" sz="1000"/>
                <a:t>battery supply</a:t>
              </a:r>
              <a:endParaRPr lang="en-US" sz="1800"/>
            </a:p>
          </p:txBody>
        </p:sp>
        <p:sp>
          <p:nvSpPr>
            <p:cNvPr id="122894" name="Rectangle 19"/>
            <p:cNvSpPr>
              <a:spLocks noChangeArrowheads="1"/>
            </p:cNvSpPr>
            <p:nvPr/>
          </p:nvSpPr>
          <p:spPr bwMode="auto">
            <a:xfrm>
              <a:off x="2915" y="3739"/>
              <a:ext cx="2484" cy="2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895" name="Text Box 20"/>
            <p:cNvSpPr txBox="1">
              <a:spLocks noChangeArrowheads="1"/>
            </p:cNvSpPr>
            <p:nvPr/>
          </p:nvSpPr>
          <p:spPr bwMode="auto">
            <a:xfrm>
              <a:off x="3569" y="6718"/>
              <a:ext cx="159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837" tIns="32918" rIns="65837" bIns="32918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/>
                <a:t>Top view</a:t>
              </a:r>
              <a:endParaRPr lang="en-US" sz="1800"/>
            </a:p>
          </p:txBody>
        </p:sp>
        <p:sp>
          <p:nvSpPr>
            <p:cNvPr id="122896" name="Line 21"/>
            <p:cNvSpPr>
              <a:spLocks noChangeShapeType="1"/>
            </p:cNvSpPr>
            <p:nvPr/>
          </p:nvSpPr>
          <p:spPr bwMode="auto">
            <a:xfrm flipH="1">
              <a:off x="6840" y="4713"/>
              <a:ext cx="4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7" name="Text Box 22"/>
            <p:cNvSpPr txBox="1">
              <a:spLocks noChangeArrowheads="1"/>
            </p:cNvSpPr>
            <p:nvPr/>
          </p:nvSpPr>
          <p:spPr bwMode="auto">
            <a:xfrm>
              <a:off x="6033" y="6718"/>
              <a:ext cx="170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837" tIns="32918" rIns="65837" bIns="32918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/>
                <a:t>Side view</a:t>
              </a:r>
              <a:endParaRPr lang="en-US" sz="1800"/>
            </a:p>
          </p:txBody>
        </p:sp>
        <p:grpSp>
          <p:nvGrpSpPr>
            <p:cNvPr id="122898" name="Group 23"/>
            <p:cNvGrpSpPr>
              <a:grpSpLocks/>
            </p:cNvGrpSpPr>
            <p:nvPr/>
          </p:nvGrpSpPr>
          <p:grpSpPr bwMode="auto">
            <a:xfrm>
              <a:off x="3289" y="4348"/>
              <a:ext cx="1601" cy="1646"/>
              <a:chOff x="1776" y="1248"/>
              <a:chExt cx="768" cy="768"/>
            </a:xfrm>
          </p:grpSpPr>
          <p:sp>
            <p:nvSpPr>
              <p:cNvPr id="122900" name="Oval 24"/>
              <p:cNvSpPr>
                <a:spLocks noChangeArrowheads="1"/>
              </p:cNvSpPr>
              <p:nvPr/>
            </p:nvSpPr>
            <p:spPr bwMode="auto">
              <a:xfrm>
                <a:off x="1776" y="1248"/>
                <a:ext cx="768" cy="768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22901" name="Group 25"/>
              <p:cNvGrpSpPr>
                <a:grpSpLocks/>
              </p:cNvGrpSpPr>
              <p:nvPr/>
            </p:nvGrpSpPr>
            <p:grpSpPr bwMode="auto">
              <a:xfrm>
                <a:off x="1824" y="1296"/>
                <a:ext cx="672" cy="672"/>
                <a:chOff x="1776" y="1056"/>
                <a:chExt cx="672" cy="672"/>
              </a:xfrm>
            </p:grpSpPr>
            <p:sp>
              <p:nvSpPr>
                <p:cNvPr id="122902" name="Oval 26"/>
                <p:cNvSpPr>
                  <a:spLocks noChangeArrowheads="1"/>
                </p:cNvSpPr>
                <p:nvPr/>
              </p:nvSpPr>
              <p:spPr bwMode="auto">
                <a:xfrm>
                  <a:off x="1872" y="115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3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115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4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15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5" name="Oval 29"/>
                <p:cNvSpPr>
                  <a:spLocks noChangeArrowheads="1"/>
                </p:cNvSpPr>
                <p:nvPr/>
              </p:nvSpPr>
              <p:spPr bwMode="auto">
                <a:xfrm>
                  <a:off x="2160" y="115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6" name="Oval 30"/>
                <p:cNvSpPr>
                  <a:spLocks noChangeArrowheads="1"/>
                </p:cNvSpPr>
                <p:nvPr/>
              </p:nvSpPr>
              <p:spPr bwMode="auto">
                <a:xfrm>
                  <a:off x="2304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7" name="Oval 31"/>
                <p:cNvSpPr>
                  <a:spLocks noChangeArrowheads="1"/>
                </p:cNvSpPr>
                <p:nvPr/>
              </p:nvSpPr>
              <p:spPr bwMode="auto">
                <a:xfrm>
                  <a:off x="1920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8" name="Oval 32"/>
                <p:cNvSpPr>
                  <a:spLocks noChangeArrowheads="1"/>
                </p:cNvSpPr>
                <p:nvPr/>
              </p:nvSpPr>
              <p:spPr bwMode="auto">
                <a:xfrm>
                  <a:off x="2016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09" name="Oval 33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0" name="Oval 34"/>
                <p:cNvSpPr>
                  <a:spLocks noChangeArrowheads="1"/>
                </p:cNvSpPr>
                <p:nvPr/>
              </p:nvSpPr>
              <p:spPr bwMode="auto">
                <a:xfrm>
                  <a:off x="2208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1" name="Oval 35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2" name="Oval 36"/>
                <p:cNvSpPr>
                  <a:spLocks noChangeArrowheads="1"/>
                </p:cNvSpPr>
                <p:nvPr/>
              </p:nvSpPr>
              <p:spPr bwMode="auto">
                <a:xfrm>
                  <a:off x="1824" y="124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3" name="Oval 37"/>
                <p:cNvSpPr>
                  <a:spLocks noChangeArrowheads="1"/>
                </p:cNvSpPr>
                <p:nvPr/>
              </p:nvSpPr>
              <p:spPr bwMode="auto">
                <a:xfrm>
                  <a:off x="1776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4" name="Oval 38"/>
                <p:cNvSpPr>
                  <a:spLocks noChangeArrowheads="1"/>
                </p:cNvSpPr>
                <p:nvPr/>
              </p:nvSpPr>
              <p:spPr bwMode="auto">
                <a:xfrm>
                  <a:off x="1872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5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6" name="Oval 40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7" name="Oval 41"/>
                <p:cNvSpPr>
                  <a:spLocks noChangeArrowheads="1"/>
                </p:cNvSpPr>
                <p:nvPr/>
              </p:nvSpPr>
              <p:spPr bwMode="auto">
                <a:xfrm>
                  <a:off x="2160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19" name="Oval 43"/>
                <p:cNvSpPr>
                  <a:spLocks noChangeArrowheads="1"/>
                </p:cNvSpPr>
                <p:nvPr/>
              </p:nvSpPr>
              <p:spPr bwMode="auto">
                <a:xfrm>
                  <a:off x="2352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1" name="Oval 45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2" name="Oval 46"/>
                <p:cNvSpPr>
                  <a:spLocks noChangeArrowheads="1"/>
                </p:cNvSpPr>
                <p:nvPr/>
              </p:nvSpPr>
              <p:spPr bwMode="auto">
                <a:xfrm>
                  <a:off x="1920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3" name="Oval 47"/>
                <p:cNvSpPr>
                  <a:spLocks noChangeArrowheads="1"/>
                </p:cNvSpPr>
                <p:nvPr/>
              </p:nvSpPr>
              <p:spPr bwMode="auto">
                <a:xfrm>
                  <a:off x="2016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4" name="Oval 48"/>
                <p:cNvSpPr>
                  <a:spLocks noChangeArrowheads="1"/>
                </p:cNvSpPr>
                <p:nvPr/>
              </p:nvSpPr>
              <p:spPr bwMode="auto">
                <a:xfrm>
                  <a:off x="2112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5" name="Oval 49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6" name="Oval 50"/>
                <p:cNvSpPr>
                  <a:spLocks noChangeArrowheads="1"/>
                </p:cNvSpPr>
                <p:nvPr/>
              </p:nvSpPr>
              <p:spPr bwMode="auto">
                <a:xfrm>
                  <a:off x="2304" y="144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7" name="Oval 51"/>
                <p:cNvSpPr>
                  <a:spLocks noChangeArrowheads="1"/>
                </p:cNvSpPr>
                <p:nvPr/>
              </p:nvSpPr>
              <p:spPr bwMode="auto">
                <a:xfrm>
                  <a:off x="1872" y="153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8" name="Oval 52"/>
                <p:cNvSpPr>
                  <a:spLocks noChangeArrowheads="1"/>
                </p:cNvSpPr>
                <p:nvPr/>
              </p:nvSpPr>
              <p:spPr bwMode="auto">
                <a:xfrm>
                  <a:off x="1968" y="153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29" name="Oval 53"/>
                <p:cNvSpPr>
                  <a:spLocks noChangeArrowheads="1"/>
                </p:cNvSpPr>
                <p:nvPr/>
              </p:nvSpPr>
              <p:spPr bwMode="auto">
                <a:xfrm>
                  <a:off x="2064" y="153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0" name="Oval 54"/>
                <p:cNvSpPr>
                  <a:spLocks noChangeArrowheads="1"/>
                </p:cNvSpPr>
                <p:nvPr/>
              </p:nvSpPr>
              <p:spPr bwMode="auto">
                <a:xfrm>
                  <a:off x="2160" y="153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1" name="Oval 55"/>
                <p:cNvSpPr>
                  <a:spLocks noChangeArrowheads="1"/>
                </p:cNvSpPr>
                <p:nvPr/>
              </p:nvSpPr>
              <p:spPr bwMode="auto">
                <a:xfrm>
                  <a:off x="2256" y="153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2" name="Oval 56"/>
                <p:cNvSpPr>
                  <a:spLocks noChangeArrowheads="1"/>
                </p:cNvSpPr>
                <p:nvPr/>
              </p:nvSpPr>
              <p:spPr bwMode="auto">
                <a:xfrm>
                  <a:off x="1920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3" name="Oval 57"/>
                <p:cNvSpPr>
                  <a:spLocks noChangeArrowheads="1"/>
                </p:cNvSpPr>
                <p:nvPr/>
              </p:nvSpPr>
              <p:spPr bwMode="auto">
                <a:xfrm>
                  <a:off x="2016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4" name="Oval 58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5" name="Oval 59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6" name="Oval 60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7" name="Oval 61"/>
                <p:cNvSpPr>
                  <a:spLocks noChangeArrowheads="1"/>
                </p:cNvSpPr>
                <p:nvPr/>
              </p:nvSpPr>
              <p:spPr bwMode="auto">
                <a:xfrm>
                  <a:off x="2112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8" name="Oval 62"/>
                <p:cNvSpPr>
                  <a:spLocks noChangeArrowheads="1"/>
                </p:cNvSpPr>
                <p:nvPr/>
              </p:nvSpPr>
              <p:spPr bwMode="auto">
                <a:xfrm>
                  <a:off x="2208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39" name="Oval 63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22940" name="Oval 64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2899" name="Rectangle 65"/>
            <p:cNvSpPr>
              <a:spLocks noChangeArrowheads="1"/>
            </p:cNvSpPr>
            <p:nvPr/>
          </p:nvSpPr>
          <p:spPr bwMode="auto">
            <a:xfrm>
              <a:off x="5487" y="3739"/>
              <a:ext cx="2484" cy="29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275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391025" y="1966914"/>
            <a:ext cx="2127250" cy="449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6070601" y="2879725"/>
            <a:ext cx="53975" cy="88900"/>
          </a:xfrm>
          <a:custGeom>
            <a:avLst/>
            <a:gdLst>
              <a:gd name="T0" fmla="*/ 2147483647 w 34"/>
              <a:gd name="T1" fmla="*/ 2147483647 h 56"/>
              <a:gd name="T2" fmla="*/ 0 w 34"/>
              <a:gd name="T3" fmla="*/ 2147483647 h 56"/>
              <a:gd name="T4" fmla="*/ 2147483647 w 34"/>
              <a:gd name="T5" fmla="*/ 2147483647 h 56"/>
              <a:gd name="T6" fmla="*/ 2147483647 w 34"/>
              <a:gd name="T7" fmla="*/ 0 h 56"/>
              <a:gd name="T8" fmla="*/ 2147483647 w 34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1" y="55"/>
                </a:moveTo>
                <a:lnTo>
                  <a:pt x="0" y="3"/>
                </a:lnTo>
                <a:lnTo>
                  <a:pt x="16" y="8"/>
                </a:lnTo>
                <a:lnTo>
                  <a:pt x="33" y="0"/>
                </a:lnTo>
                <a:lnTo>
                  <a:pt x="21" y="5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2" name="Freeform 4"/>
          <p:cNvSpPr>
            <a:spLocks/>
          </p:cNvSpPr>
          <p:nvPr/>
        </p:nvSpPr>
        <p:spPr bwMode="auto">
          <a:xfrm>
            <a:off x="5389563" y="3333750"/>
            <a:ext cx="55562" cy="88900"/>
          </a:xfrm>
          <a:custGeom>
            <a:avLst/>
            <a:gdLst>
              <a:gd name="T0" fmla="*/ 2147483647 w 35"/>
              <a:gd name="T1" fmla="*/ 0 h 56"/>
              <a:gd name="T2" fmla="*/ 2147483647 w 35"/>
              <a:gd name="T3" fmla="*/ 2147483647 h 56"/>
              <a:gd name="T4" fmla="*/ 2147483647 w 35"/>
              <a:gd name="T5" fmla="*/ 2147483647 h 56"/>
              <a:gd name="T6" fmla="*/ 0 w 35"/>
              <a:gd name="T7" fmla="*/ 2147483647 h 56"/>
              <a:gd name="T8" fmla="*/ 2147483647 w 35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6"/>
              <a:gd name="T17" fmla="*/ 35 w 3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6">
                <a:moveTo>
                  <a:pt x="12" y="0"/>
                </a:moveTo>
                <a:lnTo>
                  <a:pt x="34" y="52"/>
                </a:lnTo>
                <a:lnTo>
                  <a:pt x="16" y="47"/>
                </a:lnTo>
                <a:lnTo>
                  <a:pt x="0" y="55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6070601" y="5040313"/>
            <a:ext cx="53975" cy="88900"/>
          </a:xfrm>
          <a:custGeom>
            <a:avLst/>
            <a:gdLst>
              <a:gd name="T0" fmla="*/ 2147483647 w 34"/>
              <a:gd name="T1" fmla="*/ 2147483647 h 56"/>
              <a:gd name="T2" fmla="*/ 0 w 34"/>
              <a:gd name="T3" fmla="*/ 2147483647 h 56"/>
              <a:gd name="T4" fmla="*/ 2147483647 w 34"/>
              <a:gd name="T5" fmla="*/ 2147483647 h 56"/>
              <a:gd name="T6" fmla="*/ 2147483647 w 34"/>
              <a:gd name="T7" fmla="*/ 0 h 56"/>
              <a:gd name="T8" fmla="*/ 2147483647 w 34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1" y="55"/>
                </a:moveTo>
                <a:lnTo>
                  <a:pt x="0" y="3"/>
                </a:lnTo>
                <a:lnTo>
                  <a:pt x="16" y="8"/>
                </a:lnTo>
                <a:lnTo>
                  <a:pt x="33" y="0"/>
                </a:lnTo>
                <a:lnTo>
                  <a:pt x="21" y="5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5389563" y="5492750"/>
            <a:ext cx="55562" cy="90488"/>
          </a:xfrm>
          <a:custGeom>
            <a:avLst/>
            <a:gdLst>
              <a:gd name="T0" fmla="*/ 2147483647 w 35"/>
              <a:gd name="T1" fmla="*/ 0 h 57"/>
              <a:gd name="T2" fmla="*/ 2147483647 w 35"/>
              <a:gd name="T3" fmla="*/ 2147483647 h 57"/>
              <a:gd name="T4" fmla="*/ 2147483647 w 35"/>
              <a:gd name="T5" fmla="*/ 2147483647 h 57"/>
              <a:gd name="T6" fmla="*/ 0 w 35"/>
              <a:gd name="T7" fmla="*/ 2147483647 h 57"/>
              <a:gd name="T8" fmla="*/ 2147483647 w 3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7"/>
              <a:gd name="T17" fmla="*/ 35 w 3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7">
                <a:moveTo>
                  <a:pt x="12" y="0"/>
                </a:moveTo>
                <a:lnTo>
                  <a:pt x="34" y="52"/>
                </a:lnTo>
                <a:lnTo>
                  <a:pt x="16" y="47"/>
                </a:lnTo>
                <a:lnTo>
                  <a:pt x="0" y="56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6070601" y="2244725"/>
            <a:ext cx="53975" cy="88900"/>
          </a:xfrm>
          <a:custGeom>
            <a:avLst/>
            <a:gdLst>
              <a:gd name="T0" fmla="*/ 2147483647 w 34"/>
              <a:gd name="T1" fmla="*/ 0 h 56"/>
              <a:gd name="T2" fmla="*/ 2147483647 w 34"/>
              <a:gd name="T3" fmla="*/ 2147483647 h 56"/>
              <a:gd name="T4" fmla="*/ 2147483647 w 34"/>
              <a:gd name="T5" fmla="*/ 2147483647 h 56"/>
              <a:gd name="T6" fmla="*/ 0 w 34"/>
              <a:gd name="T7" fmla="*/ 2147483647 h 56"/>
              <a:gd name="T8" fmla="*/ 2147483647 w 3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1" y="0"/>
                </a:moveTo>
                <a:lnTo>
                  <a:pt x="33" y="55"/>
                </a:lnTo>
                <a:lnTo>
                  <a:pt x="16" y="47"/>
                </a:lnTo>
                <a:lnTo>
                  <a:pt x="0" y="52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5389563" y="6119813"/>
            <a:ext cx="55562" cy="88900"/>
          </a:xfrm>
          <a:custGeom>
            <a:avLst/>
            <a:gdLst>
              <a:gd name="T0" fmla="*/ 2147483647 w 35"/>
              <a:gd name="T1" fmla="*/ 2147483647 h 56"/>
              <a:gd name="T2" fmla="*/ 0 w 35"/>
              <a:gd name="T3" fmla="*/ 0 h 56"/>
              <a:gd name="T4" fmla="*/ 2147483647 w 35"/>
              <a:gd name="T5" fmla="*/ 2147483647 h 56"/>
              <a:gd name="T6" fmla="*/ 2147483647 w 35"/>
              <a:gd name="T7" fmla="*/ 2147483647 h 56"/>
              <a:gd name="T8" fmla="*/ 2147483647 w 35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6"/>
              <a:gd name="T17" fmla="*/ 35 w 3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6">
                <a:moveTo>
                  <a:pt x="12" y="55"/>
                </a:moveTo>
                <a:lnTo>
                  <a:pt x="0" y="0"/>
                </a:lnTo>
                <a:lnTo>
                  <a:pt x="16" y="8"/>
                </a:lnTo>
                <a:lnTo>
                  <a:pt x="34" y="3"/>
                </a:lnTo>
                <a:lnTo>
                  <a:pt x="12" y="5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5386389" y="3962400"/>
            <a:ext cx="53975" cy="88900"/>
          </a:xfrm>
          <a:custGeom>
            <a:avLst/>
            <a:gdLst>
              <a:gd name="T0" fmla="*/ 2147483647 w 34"/>
              <a:gd name="T1" fmla="*/ 2147483647 h 56"/>
              <a:gd name="T2" fmla="*/ 0 w 34"/>
              <a:gd name="T3" fmla="*/ 0 h 56"/>
              <a:gd name="T4" fmla="*/ 2147483647 w 34"/>
              <a:gd name="T5" fmla="*/ 2147483647 h 56"/>
              <a:gd name="T6" fmla="*/ 2147483647 w 34"/>
              <a:gd name="T7" fmla="*/ 2147483647 h 56"/>
              <a:gd name="T8" fmla="*/ 2147483647 w 34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1" y="55"/>
                </a:moveTo>
                <a:lnTo>
                  <a:pt x="0" y="0"/>
                </a:lnTo>
                <a:lnTo>
                  <a:pt x="15" y="8"/>
                </a:lnTo>
                <a:lnTo>
                  <a:pt x="33" y="3"/>
                </a:lnTo>
                <a:lnTo>
                  <a:pt x="11" y="5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5665788" y="4727576"/>
            <a:ext cx="87312" cy="55563"/>
          </a:xfrm>
          <a:custGeom>
            <a:avLst/>
            <a:gdLst>
              <a:gd name="T0" fmla="*/ 2147483647 w 55"/>
              <a:gd name="T1" fmla="*/ 2147483647 h 35"/>
              <a:gd name="T2" fmla="*/ 0 w 55"/>
              <a:gd name="T3" fmla="*/ 2147483647 h 35"/>
              <a:gd name="T4" fmla="*/ 2147483647 w 55"/>
              <a:gd name="T5" fmla="*/ 2147483647 h 35"/>
              <a:gd name="T6" fmla="*/ 2147483647 w 55"/>
              <a:gd name="T7" fmla="*/ 0 h 35"/>
              <a:gd name="T8" fmla="*/ 2147483647 w 55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35"/>
              <a:gd name="T17" fmla="*/ 55 w 55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35">
                <a:moveTo>
                  <a:pt x="54" y="22"/>
                </a:moveTo>
                <a:lnTo>
                  <a:pt x="0" y="34"/>
                </a:lnTo>
                <a:lnTo>
                  <a:pt x="8" y="17"/>
                </a:lnTo>
                <a:lnTo>
                  <a:pt x="3" y="0"/>
                </a:lnTo>
                <a:lnTo>
                  <a:pt x="54" y="22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5180013" y="2178050"/>
            <a:ext cx="80962" cy="82550"/>
          </a:xfrm>
          <a:custGeom>
            <a:avLst/>
            <a:gdLst>
              <a:gd name="T0" fmla="*/ 2147483647 w 51"/>
              <a:gd name="T1" fmla="*/ 0 h 52"/>
              <a:gd name="T2" fmla="*/ 2147483647 w 51"/>
              <a:gd name="T3" fmla="*/ 2147483647 h 52"/>
              <a:gd name="T4" fmla="*/ 2147483647 w 51"/>
              <a:gd name="T5" fmla="*/ 2147483647 h 52"/>
              <a:gd name="T6" fmla="*/ 0 w 51"/>
              <a:gd name="T7" fmla="*/ 2147483647 h 52"/>
              <a:gd name="T8" fmla="*/ 2147483647 w 51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52"/>
              <a:gd name="T17" fmla="*/ 51 w 5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52">
                <a:moveTo>
                  <a:pt x="50" y="0"/>
                </a:moveTo>
                <a:lnTo>
                  <a:pt x="24" y="51"/>
                </a:lnTo>
                <a:lnTo>
                  <a:pt x="17" y="34"/>
                </a:lnTo>
                <a:lnTo>
                  <a:pt x="0" y="27"/>
                </a:lnTo>
                <a:lnTo>
                  <a:pt x="5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5434013" y="1954214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6213476" y="1954214"/>
            <a:ext cx="79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5176838" y="3030538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5351463" y="3030538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5494338" y="3113089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5621338" y="3113089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5940425" y="3030538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6115050" y="3030538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6257925" y="3113089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6384925" y="3113089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6459538" y="2943226"/>
            <a:ext cx="561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5432425" y="4078289"/>
            <a:ext cx="46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5297488" y="5181600"/>
            <a:ext cx="49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/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5348288" y="51816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5440363" y="5181600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5486400" y="5181600"/>
            <a:ext cx="70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6122988" y="5186363"/>
            <a:ext cx="70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6194425" y="5186363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6240463" y="5140326"/>
            <a:ext cx="46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6213476" y="6235701"/>
            <a:ext cx="79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5362575" y="628173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24961" name="Arc 33"/>
          <p:cNvSpPr>
            <a:spLocks/>
          </p:cNvSpPr>
          <p:nvPr/>
        </p:nvSpPr>
        <p:spPr bwMode="auto">
          <a:xfrm>
            <a:off x="4421188" y="2208214"/>
            <a:ext cx="2882900" cy="4008437"/>
          </a:xfrm>
          <a:custGeom>
            <a:avLst/>
            <a:gdLst>
              <a:gd name="T0" fmla="*/ 2147483647 w 21600"/>
              <a:gd name="T1" fmla="*/ 2147483647 h 30007"/>
              <a:gd name="T2" fmla="*/ 2147483647 w 21600"/>
              <a:gd name="T3" fmla="*/ 0 h 30007"/>
              <a:gd name="T4" fmla="*/ 2147483647 w 21600"/>
              <a:gd name="T5" fmla="*/ 2147483647 h 30007"/>
              <a:gd name="T6" fmla="*/ 0 60000 65536"/>
              <a:gd name="T7" fmla="*/ 0 60000 65536"/>
              <a:gd name="T8" fmla="*/ 0 60000 65536"/>
              <a:gd name="T9" fmla="*/ 0 w 21600"/>
              <a:gd name="T10" fmla="*/ 0 h 30007"/>
              <a:gd name="T11" fmla="*/ 21600 w 21600"/>
              <a:gd name="T12" fmla="*/ 30007 h 300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007" fill="none" extrusionOk="0">
                <a:moveTo>
                  <a:pt x="6037" y="30007"/>
                </a:moveTo>
                <a:cubicBezTo>
                  <a:pt x="2164" y="25982"/>
                  <a:pt x="0" y="20613"/>
                  <a:pt x="0" y="15028"/>
                </a:cubicBezTo>
                <a:cubicBezTo>
                  <a:pt x="-1" y="9418"/>
                  <a:pt x="2182" y="4029"/>
                  <a:pt x="6084" y="0"/>
                </a:cubicBezTo>
              </a:path>
              <a:path w="21600" h="30007" stroke="0" extrusionOk="0">
                <a:moveTo>
                  <a:pt x="6037" y="30007"/>
                </a:moveTo>
                <a:cubicBezTo>
                  <a:pt x="2164" y="25982"/>
                  <a:pt x="0" y="20613"/>
                  <a:pt x="0" y="15028"/>
                </a:cubicBezTo>
                <a:cubicBezTo>
                  <a:pt x="-1" y="9418"/>
                  <a:pt x="2182" y="4029"/>
                  <a:pt x="6084" y="0"/>
                </a:cubicBezTo>
                <a:lnTo>
                  <a:pt x="21600" y="15028"/>
                </a:lnTo>
                <a:lnTo>
                  <a:pt x="6037" y="3000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5330825" y="200183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4495801" y="4038601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latin typeface="Goudy Old Style" pitchFamily="18" charset="0"/>
              </a:rPr>
              <a:t>hv</a:t>
            </a:r>
          </a:p>
        </p:txBody>
      </p:sp>
      <p:grpSp>
        <p:nvGrpSpPr>
          <p:cNvPr id="124964" name="Group 36"/>
          <p:cNvGrpSpPr>
            <a:grpSpLocks/>
          </p:cNvGrpSpPr>
          <p:nvPr/>
        </p:nvGrpSpPr>
        <p:grpSpPr bwMode="auto">
          <a:xfrm>
            <a:off x="5153026" y="3333751"/>
            <a:ext cx="969963" cy="1006475"/>
            <a:chOff x="2238" y="2196"/>
            <a:chExt cx="611" cy="634"/>
          </a:xfrm>
        </p:grpSpPr>
        <p:sp>
          <p:nvSpPr>
            <p:cNvPr id="125031" name="Arc 37"/>
            <p:cNvSpPr>
              <a:spLocks/>
            </p:cNvSpPr>
            <p:nvPr/>
          </p:nvSpPr>
          <p:spPr bwMode="auto">
            <a:xfrm>
              <a:off x="2402" y="2196"/>
              <a:ext cx="447" cy="226"/>
            </a:xfrm>
            <a:custGeom>
              <a:avLst/>
              <a:gdLst>
                <a:gd name="T0" fmla="*/ 0 w 42893"/>
                <a:gd name="T1" fmla="*/ 0 h 21600"/>
                <a:gd name="T2" fmla="*/ 0 w 42893"/>
                <a:gd name="T3" fmla="*/ 0 h 21600"/>
                <a:gd name="T4" fmla="*/ 0 w 428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893"/>
                <a:gd name="T10" fmla="*/ 0 h 21600"/>
                <a:gd name="T11" fmla="*/ 42893 w 428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93" h="21600" fill="none" extrusionOk="0">
                  <a:moveTo>
                    <a:pt x="42893" y="0"/>
                  </a:moveTo>
                  <a:cubicBezTo>
                    <a:pt x="42893" y="11929"/>
                    <a:pt x="33222" y="21600"/>
                    <a:pt x="21293" y="21600"/>
                  </a:cubicBezTo>
                  <a:cubicBezTo>
                    <a:pt x="10763" y="21600"/>
                    <a:pt x="1769" y="14008"/>
                    <a:pt x="0" y="3628"/>
                  </a:cubicBezTo>
                </a:path>
                <a:path w="42893" h="21600" stroke="0" extrusionOk="0">
                  <a:moveTo>
                    <a:pt x="42893" y="0"/>
                  </a:moveTo>
                  <a:cubicBezTo>
                    <a:pt x="42893" y="11929"/>
                    <a:pt x="33222" y="21600"/>
                    <a:pt x="21293" y="21600"/>
                  </a:cubicBezTo>
                  <a:cubicBezTo>
                    <a:pt x="10763" y="21600"/>
                    <a:pt x="1769" y="14008"/>
                    <a:pt x="0" y="3628"/>
                  </a:cubicBezTo>
                  <a:lnTo>
                    <a:pt x="21293" y="0"/>
                  </a:lnTo>
                  <a:lnTo>
                    <a:pt x="4289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" name="Arc 38"/>
            <p:cNvSpPr>
              <a:spLocks/>
            </p:cNvSpPr>
            <p:nvPr/>
          </p:nvSpPr>
          <p:spPr bwMode="auto">
            <a:xfrm>
              <a:off x="2399" y="2421"/>
              <a:ext cx="224" cy="227"/>
            </a:xfrm>
            <a:custGeom>
              <a:avLst/>
              <a:gdLst>
                <a:gd name="T0" fmla="*/ 0 w 21329"/>
                <a:gd name="T1" fmla="*/ 0 h 21600"/>
                <a:gd name="T2" fmla="*/ 0 w 21329"/>
                <a:gd name="T3" fmla="*/ 0 h 21600"/>
                <a:gd name="T4" fmla="*/ 0 w 2132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29"/>
                <a:gd name="T10" fmla="*/ 0 h 21600"/>
                <a:gd name="T11" fmla="*/ 21329 w 213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9" h="21600" fill="none" extrusionOk="0">
                  <a:moveTo>
                    <a:pt x="0" y="18187"/>
                  </a:moveTo>
                  <a:cubicBezTo>
                    <a:pt x="1677" y="7708"/>
                    <a:pt x="10717" y="0"/>
                    <a:pt x="21328" y="0"/>
                  </a:cubicBezTo>
                </a:path>
                <a:path w="21329" h="21600" stroke="0" extrusionOk="0">
                  <a:moveTo>
                    <a:pt x="0" y="18187"/>
                  </a:moveTo>
                  <a:cubicBezTo>
                    <a:pt x="1677" y="7708"/>
                    <a:pt x="10717" y="0"/>
                    <a:pt x="21328" y="0"/>
                  </a:cubicBezTo>
                  <a:lnTo>
                    <a:pt x="21329" y="21600"/>
                  </a:lnTo>
                  <a:lnTo>
                    <a:pt x="0" y="18187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" name="Rectangle 39"/>
            <p:cNvSpPr>
              <a:spLocks noChangeArrowheads="1"/>
            </p:cNvSpPr>
            <p:nvPr/>
          </p:nvSpPr>
          <p:spPr bwMode="auto">
            <a:xfrm>
              <a:off x="2363" y="2694"/>
              <a:ext cx="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e</a:t>
              </a:r>
            </a:p>
          </p:txBody>
        </p:sp>
        <p:sp>
          <p:nvSpPr>
            <p:cNvPr id="125034" name="Oval 40"/>
            <p:cNvSpPr>
              <a:spLocks noChangeArrowheads="1"/>
            </p:cNvSpPr>
            <p:nvPr/>
          </p:nvSpPr>
          <p:spPr bwMode="auto">
            <a:xfrm>
              <a:off x="2238" y="2343"/>
              <a:ext cx="190" cy="1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Goudy Old Style" pitchFamily="18" charset="0"/>
                </a:rPr>
                <a:t>3</a:t>
              </a:r>
            </a:p>
          </p:txBody>
        </p:sp>
      </p:grpSp>
      <p:grpSp>
        <p:nvGrpSpPr>
          <p:cNvPr id="124965" name="Group 41"/>
          <p:cNvGrpSpPr>
            <a:grpSpLocks/>
          </p:cNvGrpSpPr>
          <p:nvPr/>
        </p:nvGrpSpPr>
        <p:grpSpPr bwMode="auto">
          <a:xfrm>
            <a:off x="5118100" y="2001838"/>
            <a:ext cx="1257300" cy="1244600"/>
            <a:chOff x="2216" y="1357"/>
            <a:chExt cx="792" cy="784"/>
          </a:xfrm>
        </p:grpSpPr>
        <p:sp>
          <p:nvSpPr>
            <p:cNvPr id="125021" name="Arc 42"/>
            <p:cNvSpPr>
              <a:spLocks/>
            </p:cNvSpPr>
            <p:nvPr/>
          </p:nvSpPr>
          <p:spPr bwMode="auto">
            <a:xfrm>
              <a:off x="2389" y="1740"/>
              <a:ext cx="447" cy="226"/>
            </a:xfrm>
            <a:custGeom>
              <a:avLst/>
              <a:gdLst>
                <a:gd name="T0" fmla="*/ 0 w 42924"/>
                <a:gd name="T1" fmla="*/ 0 h 21600"/>
                <a:gd name="T2" fmla="*/ 0 w 42924"/>
                <a:gd name="T3" fmla="*/ 0 h 21600"/>
                <a:gd name="T4" fmla="*/ 0 w 4292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24"/>
                <a:gd name="T10" fmla="*/ 0 h 21600"/>
                <a:gd name="T11" fmla="*/ 42924 w 429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24" h="21600" fill="none" extrusionOk="0">
                  <a:moveTo>
                    <a:pt x="0" y="21504"/>
                  </a:moveTo>
                  <a:cubicBezTo>
                    <a:pt x="53" y="9612"/>
                    <a:pt x="9708" y="-1"/>
                    <a:pt x="21600" y="0"/>
                  </a:cubicBezTo>
                  <a:cubicBezTo>
                    <a:pt x="32200" y="0"/>
                    <a:pt x="41234" y="7692"/>
                    <a:pt x="42923" y="18157"/>
                  </a:cubicBezTo>
                </a:path>
                <a:path w="42924" h="21600" stroke="0" extrusionOk="0">
                  <a:moveTo>
                    <a:pt x="0" y="21504"/>
                  </a:moveTo>
                  <a:cubicBezTo>
                    <a:pt x="53" y="9612"/>
                    <a:pt x="9708" y="-1"/>
                    <a:pt x="21600" y="0"/>
                  </a:cubicBezTo>
                  <a:cubicBezTo>
                    <a:pt x="32200" y="0"/>
                    <a:pt x="41234" y="7692"/>
                    <a:pt x="42923" y="18157"/>
                  </a:cubicBezTo>
                  <a:lnTo>
                    <a:pt x="21600" y="21600"/>
                  </a:lnTo>
                  <a:lnTo>
                    <a:pt x="0" y="2150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2" name="Arc 43"/>
            <p:cNvSpPr>
              <a:spLocks/>
            </p:cNvSpPr>
            <p:nvPr/>
          </p:nvSpPr>
          <p:spPr bwMode="auto">
            <a:xfrm>
              <a:off x="2389" y="1509"/>
              <a:ext cx="447" cy="227"/>
            </a:xfrm>
            <a:custGeom>
              <a:avLst/>
              <a:gdLst>
                <a:gd name="T0" fmla="*/ 0 w 42936"/>
                <a:gd name="T1" fmla="*/ 0 h 21792"/>
                <a:gd name="T2" fmla="*/ 0 w 42936"/>
                <a:gd name="T3" fmla="*/ 0 h 21792"/>
                <a:gd name="T4" fmla="*/ 0 w 42936"/>
                <a:gd name="T5" fmla="*/ 0 h 21792"/>
                <a:gd name="T6" fmla="*/ 0 60000 65536"/>
                <a:gd name="T7" fmla="*/ 0 60000 65536"/>
                <a:gd name="T8" fmla="*/ 0 60000 65536"/>
                <a:gd name="T9" fmla="*/ 0 w 42936"/>
                <a:gd name="T10" fmla="*/ 0 h 21792"/>
                <a:gd name="T11" fmla="*/ 42936 w 42936"/>
                <a:gd name="T12" fmla="*/ 21792 h 217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36" h="21792" fill="none" extrusionOk="0">
                  <a:moveTo>
                    <a:pt x="42936" y="3556"/>
                  </a:moveTo>
                  <a:cubicBezTo>
                    <a:pt x="41280" y="14056"/>
                    <a:pt x="32230" y="21791"/>
                    <a:pt x="21600" y="21792"/>
                  </a:cubicBezTo>
                  <a:cubicBezTo>
                    <a:pt x="9670" y="21792"/>
                    <a:pt x="0" y="12121"/>
                    <a:pt x="0" y="192"/>
                  </a:cubicBezTo>
                  <a:cubicBezTo>
                    <a:pt x="-1" y="127"/>
                    <a:pt x="0" y="63"/>
                    <a:pt x="0" y="-1"/>
                  </a:cubicBezTo>
                </a:path>
                <a:path w="42936" h="21792" stroke="0" extrusionOk="0">
                  <a:moveTo>
                    <a:pt x="42936" y="3556"/>
                  </a:moveTo>
                  <a:cubicBezTo>
                    <a:pt x="41280" y="14056"/>
                    <a:pt x="32230" y="21791"/>
                    <a:pt x="21600" y="21792"/>
                  </a:cubicBezTo>
                  <a:cubicBezTo>
                    <a:pt x="9670" y="21792"/>
                    <a:pt x="0" y="12121"/>
                    <a:pt x="0" y="192"/>
                  </a:cubicBezTo>
                  <a:cubicBezTo>
                    <a:pt x="-1" y="127"/>
                    <a:pt x="0" y="63"/>
                    <a:pt x="0" y="-1"/>
                  </a:cubicBezTo>
                  <a:lnTo>
                    <a:pt x="21600" y="192"/>
                  </a:lnTo>
                  <a:lnTo>
                    <a:pt x="42936" y="355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3" name="Rectangle 44"/>
            <p:cNvSpPr>
              <a:spLocks noChangeArrowheads="1"/>
            </p:cNvSpPr>
            <p:nvPr/>
          </p:nvSpPr>
          <p:spPr bwMode="auto">
            <a:xfrm>
              <a:off x="2840" y="1357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S</a:t>
              </a:r>
            </a:p>
          </p:txBody>
        </p:sp>
        <p:sp>
          <p:nvSpPr>
            <p:cNvPr id="125024" name="Rectangle 45"/>
            <p:cNvSpPr>
              <a:spLocks noChangeArrowheads="1"/>
            </p:cNvSpPr>
            <p:nvPr/>
          </p:nvSpPr>
          <p:spPr bwMode="auto">
            <a:xfrm>
              <a:off x="2216" y="2005"/>
              <a:ext cx="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[</a:t>
              </a:r>
            </a:p>
          </p:txBody>
        </p:sp>
        <p:sp>
          <p:nvSpPr>
            <p:cNvPr id="125025" name="Rectangle 46"/>
            <p:cNvSpPr>
              <a:spLocks noChangeArrowheads="1"/>
            </p:cNvSpPr>
            <p:nvPr/>
          </p:nvSpPr>
          <p:spPr bwMode="auto">
            <a:xfrm>
              <a:off x="2331" y="200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i</a:t>
              </a:r>
            </a:p>
          </p:txBody>
        </p:sp>
        <p:sp>
          <p:nvSpPr>
            <p:cNvPr id="125026" name="Rectangle 47"/>
            <p:cNvSpPr>
              <a:spLocks noChangeArrowheads="1"/>
            </p:cNvSpPr>
            <p:nvPr/>
          </p:nvSpPr>
          <p:spPr bwMode="auto">
            <a:xfrm>
              <a:off x="2496" y="2005"/>
              <a:ext cx="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]</a:t>
              </a:r>
            </a:p>
          </p:txBody>
        </p:sp>
        <p:sp>
          <p:nvSpPr>
            <p:cNvPr id="125027" name="Rectangle 48"/>
            <p:cNvSpPr>
              <a:spLocks noChangeArrowheads="1"/>
            </p:cNvSpPr>
            <p:nvPr/>
          </p:nvSpPr>
          <p:spPr bwMode="auto">
            <a:xfrm>
              <a:off x="2697" y="2005"/>
              <a:ext cx="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[</a:t>
              </a:r>
            </a:p>
          </p:txBody>
        </p:sp>
        <p:sp>
          <p:nvSpPr>
            <p:cNvPr id="125028" name="Rectangle 49"/>
            <p:cNvSpPr>
              <a:spLocks noChangeArrowheads="1"/>
            </p:cNvSpPr>
            <p:nvPr/>
          </p:nvSpPr>
          <p:spPr bwMode="auto">
            <a:xfrm>
              <a:off x="2812" y="200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i</a:t>
              </a:r>
            </a:p>
          </p:txBody>
        </p:sp>
        <p:sp>
          <p:nvSpPr>
            <p:cNvPr id="125029" name="Rectangle 50"/>
            <p:cNvSpPr>
              <a:spLocks noChangeArrowheads="1"/>
            </p:cNvSpPr>
            <p:nvPr/>
          </p:nvSpPr>
          <p:spPr bwMode="auto">
            <a:xfrm>
              <a:off x="2976" y="2005"/>
              <a:ext cx="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]</a:t>
              </a:r>
            </a:p>
          </p:txBody>
        </p:sp>
        <p:sp>
          <p:nvSpPr>
            <p:cNvPr id="125030" name="Oval 51"/>
            <p:cNvSpPr>
              <a:spLocks noChangeArrowheads="1"/>
            </p:cNvSpPr>
            <p:nvPr/>
          </p:nvSpPr>
          <p:spPr bwMode="auto">
            <a:xfrm>
              <a:off x="2238" y="1623"/>
              <a:ext cx="190" cy="1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Goudy Old Style" pitchFamily="18" charset="0"/>
                </a:rPr>
                <a:t>2</a:t>
              </a:r>
            </a:p>
          </p:txBody>
        </p:sp>
      </p:grpSp>
      <p:grpSp>
        <p:nvGrpSpPr>
          <p:cNvPr id="124966" name="Group 52"/>
          <p:cNvGrpSpPr>
            <a:grpSpLocks/>
          </p:cNvGrpSpPr>
          <p:nvPr/>
        </p:nvGrpSpPr>
        <p:grpSpPr bwMode="auto">
          <a:xfrm>
            <a:off x="5153027" y="5492750"/>
            <a:ext cx="1044576" cy="1004888"/>
            <a:chOff x="2238" y="3556"/>
            <a:chExt cx="658" cy="633"/>
          </a:xfrm>
        </p:grpSpPr>
        <p:sp>
          <p:nvSpPr>
            <p:cNvPr id="125017" name="Arc 53"/>
            <p:cNvSpPr>
              <a:spLocks/>
            </p:cNvSpPr>
            <p:nvPr/>
          </p:nvSpPr>
          <p:spPr bwMode="auto">
            <a:xfrm>
              <a:off x="2402" y="3556"/>
              <a:ext cx="447" cy="226"/>
            </a:xfrm>
            <a:custGeom>
              <a:avLst/>
              <a:gdLst>
                <a:gd name="T0" fmla="*/ 0 w 42890"/>
                <a:gd name="T1" fmla="*/ 0 h 21696"/>
                <a:gd name="T2" fmla="*/ 0 w 42890"/>
                <a:gd name="T3" fmla="*/ 0 h 21696"/>
                <a:gd name="T4" fmla="*/ 0 w 42890"/>
                <a:gd name="T5" fmla="*/ 0 h 21696"/>
                <a:gd name="T6" fmla="*/ 0 60000 65536"/>
                <a:gd name="T7" fmla="*/ 0 60000 65536"/>
                <a:gd name="T8" fmla="*/ 0 60000 65536"/>
                <a:gd name="T9" fmla="*/ 0 w 42890"/>
                <a:gd name="T10" fmla="*/ 0 h 21696"/>
                <a:gd name="T11" fmla="*/ 42890 w 42890"/>
                <a:gd name="T12" fmla="*/ 21696 h 216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90" h="21696" fill="none" extrusionOk="0">
                  <a:moveTo>
                    <a:pt x="42889" y="0"/>
                  </a:moveTo>
                  <a:cubicBezTo>
                    <a:pt x="42889" y="32"/>
                    <a:pt x="42890" y="64"/>
                    <a:pt x="42890" y="96"/>
                  </a:cubicBezTo>
                  <a:cubicBezTo>
                    <a:pt x="42890" y="12025"/>
                    <a:pt x="33219" y="21696"/>
                    <a:pt x="21290" y="21696"/>
                  </a:cubicBezTo>
                  <a:cubicBezTo>
                    <a:pt x="10766" y="21696"/>
                    <a:pt x="1774" y="14112"/>
                    <a:pt x="-1" y="3740"/>
                  </a:cubicBezTo>
                </a:path>
                <a:path w="42890" h="21696" stroke="0" extrusionOk="0">
                  <a:moveTo>
                    <a:pt x="42889" y="0"/>
                  </a:moveTo>
                  <a:cubicBezTo>
                    <a:pt x="42889" y="32"/>
                    <a:pt x="42890" y="64"/>
                    <a:pt x="42890" y="96"/>
                  </a:cubicBezTo>
                  <a:cubicBezTo>
                    <a:pt x="42890" y="12025"/>
                    <a:pt x="33219" y="21696"/>
                    <a:pt x="21290" y="21696"/>
                  </a:cubicBezTo>
                  <a:cubicBezTo>
                    <a:pt x="10766" y="21696"/>
                    <a:pt x="1774" y="14112"/>
                    <a:pt x="-1" y="3740"/>
                  </a:cubicBezTo>
                  <a:lnTo>
                    <a:pt x="21290" y="96"/>
                  </a:lnTo>
                  <a:lnTo>
                    <a:pt x="42889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8" name="Arc 54"/>
            <p:cNvSpPr>
              <a:spLocks/>
            </p:cNvSpPr>
            <p:nvPr/>
          </p:nvSpPr>
          <p:spPr bwMode="auto">
            <a:xfrm>
              <a:off x="2402" y="3781"/>
              <a:ext cx="447" cy="225"/>
            </a:xfrm>
            <a:custGeom>
              <a:avLst/>
              <a:gdLst>
                <a:gd name="T0" fmla="*/ 0 w 42909"/>
                <a:gd name="T1" fmla="*/ 0 h 21600"/>
                <a:gd name="T2" fmla="*/ 0 w 42909"/>
                <a:gd name="T3" fmla="*/ 0 h 21600"/>
                <a:gd name="T4" fmla="*/ 0 w 42909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09"/>
                <a:gd name="T10" fmla="*/ 0 h 21600"/>
                <a:gd name="T11" fmla="*/ 42909 w 429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09" h="21600" fill="none" extrusionOk="0">
                  <a:moveTo>
                    <a:pt x="0" y="18064"/>
                  </a:moveTo>
                  <a:cubicBezTo>
                    <a:pt x="1729" y="7641"/>
                    <a:pt x="10744" y="-1"/>
                    <a:pt x="21309" y="0"/>
                  </a:cubicBezTo>
                  <a:cubicBezTo>
                    <a:pt x="33238" y="0"/>
                    <a:pt x="42909" y="9670"/>
                    <a:pt x="42909" y="21600"/>
                  </a:cubicBezTo>
                </a:path>
                <a:path w="42909" h="21600" stroke="0" extrusionOk="0">
                  <a:moveTo>
                    <a:pt x="0" y="18064"/>
                  </a:moveTo>
                  <a:cubicBezTo>
                    <a:pt x="1729" y="7641"/>
                    <a:pt x="10744" y="-1"/>
                    <a:pt x="21309" y="0"/>
                  </a:cubicBezTo>
                  <a:cubicBezTo>
                    <a:pt x="33238" y="0"/>
                    <a:pt x="42909" y="9670"/>
                    <a:pt x="42909" y="21600"/>
                  </a:cubicBezTo>
                  <a:lnTo>
                    <a:pt x="21309" y="21600"/>
                  </a:lnTo>
                  <a:lnTo>
                    <a:pt x="0" y="1806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9" name="Rectangle 55"/>
            <p:cNvSpPr>
              <a:spLocks noChangeArrowheads="1"/>
            </p:cNvSpPr>
            <p:nvPr/>
          </p:nvSpPr>
          <p:spPr bwMode="auto">
            <a:xfrm>
              <a:off x="2840" y="4053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S</a:t>
              </a:r>
            </a:p>
          </p:txBody>
        </p:sp>
        <p:sp>
          <p:nvSpPr>
            <p:cNvPr id="125020" name="Oval 56"/>
            <p:cNvSpPr>
              <a:spLocks noChangeArrowheads="1"/>
            </p:cNvSpPr>
            <p:nvPr/>
          </p:nvSpPr>
          <p:spPr bwMode="auto">
            <a:xfrm>
              <a:off x="2238" y="3687"/>
              <a:ext cx="190" cy="1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Goudy Old Style" pitchFamily="18" charset="0"/>
                </a:rPr>
                <a:t>5</a:t>
              </a:r>
            </a:p>
          </p:txBody>
        </p:sp>
      </p:grpSp>
      <p:grpSp>
        <p:nvGrpSpPr>
          <p:cNvPr id="124967" name="Group 57"/>
          <p:cNvGrpSpPr>
            <a:grpSpLocks/>
          </p:cNvGrpSpPr>
          <p:nvPr/>
        </p:nvGrpSpPr>
        <p:grpSpPr bwMode="auto">
          <a:xfrm>
            <a:off x="5153026" y="4402139"/>
            <a:ext cx="949325" cy="1030287"/>
            <a:chOff x="2238" y="2869"/>
            <a:chExt cx="598" cy="649"/>
          </a:xfrm>
        </p:grpSpPr>
        <p:sp>
          <p:nvSpPr>
            <p:cNvPr id="125012" name="Arc 58"/>
            <p:cNvSpPr>
              <a:spLocks/>
            </p:cNvSpPr>
            <p:nvPr/>
          </p:nvSpPr>
          <p:spPr bwMode="auto">
            <a:xfrm>
              <a:off x="2389" y="3101"/>
              <a:ext cx="447" cy="226"/>
            </a:xfrm>
            <a:custGeom>
              <a:avLst/>
              <a:gdLst>
                <a:gd name="T0" fmla="*/ 0 w 42924"/>
                <a:gd name="T1" fmla="*/ 0 h 21600"/>
                <a:gd name="T2" fmla="*/ 0 w 42924"/>
                <a:gd name="T3" fmla="*/ 0 h 21600"/>
                <a:gd name="T4" fmla="*/ 0 w 4292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24"/>
                <a:gd name="T10" fmla="*/ 0 h 21600"/>
                <a:gd name="T11" fmla="*/ 42924 w 429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24" h="21600" fill="none" extrusionOk="0">
                  <a:moveTo>
                    <a:pt x="0" y="21504"/>
                  </a:moveTo>
                  <a:cubicBezTo>
                    <a:pt x="53" y="9612"/>
                    <a:pt x="9708" y="-1"/>
                    <a:pt x="21600" y="0"/>
                  </a:cubicBezTo>
                  <a:cubicBezTo>
                    <a:pt x="32200" y="0"/>
                    <a:pt x="41234" y="7692"/>
                    <a:pt x="42923" y="18157"/>
                  </a:cubicBezTo>
                </a:path>
                <a:path w="42924" h="21600" stroke="0" extrusionOk="0">
                  <a:moveTo>
                    <a:pt x="0" y="21504"/>
                  </a:moveTo>
                  <a:cubicBezTo>
                    <a:pt x="53" y="9612"/>
                    <a:pt x="9708" y="-1"/>
                    <a:pt x="21600" y="0"/>
                  </a:cubicBezTo>
                  <a:cubicBezTo>
                    <a:pt x="32200" y="0"/>
                    <a:pt x="41234" y="7692"/>
                    <a:pt x="42923" y="18157"/>
                  </a:cubicBezTo>
                  <a:lnTo>
                    <a:pt x="21600" y="21600"/>
                  </a:lnTo>
                  <a:lnTo>
                    <a:pt x="0" y="2150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3" name="Arc 59"/>
            <p:cNvSpPr>
              <a:spLocks/>
            </p:cNvSpPr>
            <p:nvPr/>
          </p:nvSpPr>
          <p:spPr bwMode="auto">
            <a:xfrm>
              <a:off x="2389" y="2869"/>
              <a:ext cx="227" cy="225"/>
            </a:xfrm>
            <a:custGeom>
              <a:avLst/>
              <a:gdLst>
                <a:gd name="T0" fmla="*/ 0 w 21600"/>
                <a:gd name="T1" fmla="*/ 0 h 21383"/>
                <a:gd name="T2" fmla="*/ 0 w 21600"/>
                <a:gd name="T3" fmla="*/ 0 h 21383"/>
                <a:gd name="T4" fmla="*/ 0 w 21600"/>
                <a:gd name="T5" fmla="*/ 0 h 213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3"/>
                <a:gd name="T11" fmla="*/ 21600 w 21600"/>
                <a:gd name="T12" fmla="*/ 21383 h 21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3" fill="none" extrusionOk="0">
                  <a:moveTo>
                    <a:pt x="18545" y="21382"/>
                  </a:moveTo>
                  <a:cubicBezTo>
                    <a:pt x="7903" y="19862"/>
                    <a:pt x="0" y="10749"/>
                    <a:pt x="0" y="0"/>
                  </a:cubicBezTo>
                </a:path>
                <a:path w="21600" h="21383" stroke="0" extrusionOk="0">
                  <a:moveTo>
                    <a:pt x="18545" y="21382"/>
                  </a:moveTo>
                  <a:cubicBezTo>
                    <a:pt x="7903" y="19862"/>
                    <a:pt x="0" y="10749"/>
                    <a:pt x="0" y="0"/>
                  </a:cubicBezTo>
                  <a:lnTo>
                    <a:pt x="21600" y="0"/>
                  </a:lnTo>
                  <a:lnTo>
                    <a:pt x="18545" y="2138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4" name="Rectangle 60"/>
            <p:cNvSpPr>
              <a:spLocks noChangeArrowheads="1"/>
            </p:cNvSpPr>
            <p:nvPr/>
          </p:nvSpPr>
          <p:spPr bwMode="auto">
            <a:xfrm>
              <a:off x="2271" y="336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Goudy Old Style" pitchFamily="18" charset="0"/>
                </a:rPr>
                <a:t>1</a:t>
              </a:r>
            </a:p>
          </p:txBody>
        </p:sp>
        <p:sp>
          <p:nvSpPr>
            <p:cNvPr id="125015" name="Rectangle 61"/>
            <p:cNvSpPr>
              <a:spLocks noChangeArrowheads="1"/>
            </p:cNvSpPr>
            <p:nvPr/>
          </p:nvSpPr>
          <p:spPr bwMode="auto">
            <a:xfrm>
              <a:off x="2493" y="34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Goudy Old Style" pitchFamily="18" charset="0"/>
                </a:rPr>
                <a:t>2</a:t>
              </a:r>
            </a:p>
          </p:txBody>
        </p:sp>
        <p:sp>
          <p:nvSpPr>
            <p:cNvPr id="125016" name="Oval 62"/>
            <p:cNvSpPr>
              <a:spLocks noChangeArrowheads="1"/>
            </p:cNvSpPr>
            <p:nvPr/>
          </p:nvSpPr>
          <p:spPr bwMode="auto">
            <a:xfrm>
              <a:off x="2238" y="3015"/>
              <a:ext cx="190" cy="1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Goudy Old Style" pitchFamily="18" charset="0"/>
                </a:rPr>
                <a:t>4</a:t>
              </a:r>
            </a:p>
          </p:txBody>
        </p:sp>
      </p:grpSp>
      <p:sp>
        <p:nvSpPr>
          <p:cNvPr id="124968" name="Rectangle 63"/>
          <p:cNvSpPr>
            <a:spLocks noChangeArrowheads="1"/>
          </p:cNvSpPr>
          <p:nvPr/>
        </p:nvSpPr>
        <p:spPr bwMode="auto">
          <a:xfrm>
            <a:off x="1828800" y="2592388"/>
            <a:ext cx="28956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A dye, absorbed on TiO</a:t>
            </a:r>
            <a:r>
              <a:rPr lang="en-US" sz="1400" baseline="-25000">
                <a:solidFill>
                  <a:schemeClr val="tx2"/>
                </a:solidFill>
                <a:latin typeface="Goudy Old Style" pitchFamily="18" charset="0"/>
              </a:rPr>
              <a:t>2</a:t>
            </a:r>
          </a:p>
          <a:p>
            <a:pPr marL="342900" indent="-342900"/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       is excited by light</a:t>
            </a:r>
          </a:p>
        </p:txBody>
      </p:sp>
      <p:sp>
        <p:nvSpPr>
          <p:cNvPr id="124969" name="Rectangle 64"/>
          <p:cNvSpPr>
            <a:spLocks noChangeArrowheads="1"/>
          </p:cNvSpPr>
          <p:nvPr/>
        </p:nvSpPr>
        <p:spPr bwMode="auto">
          <a:xfrm>
            <a:off x="1828800" y="5854700"/>
            <a:ext cx="2173288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The dye is reduced by the electrolyte</a:t>
            </a:r>
          </a:p>
        </p:txBody>
      </p:sp>
      <p:sp>
        <p:nvSpPr>
          <p:cNvPr id="124970" name="Rectangle 65"/>
          <p:cNvSpPr>
            <a:spLocks noChangeArrowheads="1"/>
          </p:cNvSpPr>
          <p:nvPr/>
        </p:nvSpPr>
        <p:spPr bwMode="auto">
          <a:xfrm>
            <a:off x="1828800" y="3240088"/>
            <a:ext cx="2095500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The excited dye injects an e- into the TiO</a:t>
            </a:r>
            <a:r>
              <a:rPr lang="en-US" sz="1400" baseline="-25000">
                <a:solidFill>
                  <a:schemeClr val="tx2"/>
                </a:solidFill>
                <a:latin typeface="Goudy Old Style" pitchFamily="18" charset="0"/>
              </a:rPr>
              <a:t>2</a:t>
            </a:r>
          </a:p>
        </p:txBody>
      </p:sp>
      <p:sp>
        <p:nvSpPr>
          <p:cNvPr id="124971" name="Rectangle 66"/>
          <p:cNvSpPr>
            <a:spLocks noChangeArrowheads="1"/>
          </p:cNvSpPr>
          <p:nvPr/>
        </p:nvSpPr>
        <p:spPr bwMode="auto">
          <a:xfrm>
            <a:off x="1828801" y="4098925"/>
            <a:ext cx="2206625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The electron leaves</a:t>
            </a:r>
          </a:p>
          <a:p>
            <a:pPr marL="342900" indent="-342900"/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	the TiO</a:t>
            </a:r>
            <a:r>
              <a:rPr lang="en-US" sz="1400" baseline="-25000">
                <a:solidFill>
                  <a:schemeClr val="tx2"/>
                </a:solidFill>
                <a:latin typeface="Goudy Old Style" pitchFamily="18" charset="0"/>
              </a:rPr>
              <a:t>2</a:t>
            </a: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 and is carried</a:t>
            </a:r>
          </a:p>
          <a:p>
            <a:pPr marL="342900" indent="-342900"/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	through as current</a:t>
            </a:r>
          </a:p>
        </p:txBody>
      </p:sp>
      <p:sp>
        <p:nvSpPr>
          <p:cNvPr id="124972" name="Rectangle 67"/>
          <p:cNvSpPr>
            <a:spLocks noChangeArrowheads="1"/>
          </p:cNvSpPr>
          <p:nvPr/>
        </p:nvSpPr>
        <p:spPr bwMode="auto">
          <a:xfrm>
            <a:off x="1828800" y="5016500"/>
            <a:ext cx="2209800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The e</a:t>
            </a:r>
            <a:r>
              <a:rPr lang="en-US" sz="1400" baseline="30000">
                <a:solidFill>
                  <a:schemeClr val="tx2"/>
                </a:solidFill>
                <a:latin typeface="Goudy Old Style" pitchFamily="18" charset="0"/>
              </a:rPr>
              <a:t>-</a:t>
            </a:r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 returns to </a:t>
            </a:r>
          </a:p>
          <a:p>
            <a:pPr marL="342900" indent="-342900"/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	the device and reduces</a:t>
            </a:r>
          </a:p>
          <a:p>
            <a:pPr marL="342900" indent="-342900"/>
            <a:r>
              <a:rPr lang="en-US" sz="1400">
                <a:solidFill>
                  <a:schemeClr val="tx2"/>
                </a:solidFill>
                <a:latin typeface="Goudy Old Style" pitchFamily="18" charset="0"/>
              </a:rPr>
              <a:t>	the electrolyte</a:t>
            </a:r>
          </a:p>
        </p:txBody>
      </p:sp>
      <p:sp>
        <p:nvSpPr>
          <p:cNvPr id="124973" name="Oval 68"/>
          <p:cNvSpPr>
            <a:spLocks noChangeArrowheads="1"/>
          </p:cNvSpPr>
          <p:nvPr/>
        </p:nvSpPr>
        <p:spPr bwMode="auto">
          <a:xfrm>
            <a:off x="4040189" y="4040189"/>
            <a:ext cx="301625" cy="301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Goudy Old Style" pitchFamily="18" charset="0"/>
              </a:rPr>
              <a:t>1</a:t>
            </a:r>
          </a:p>
        </p:txBody>
      </p:sp>
      <p:grpSp>
        <p:nvGrpSpPr>
          <p:cNvPr id="124974" name="Group 69"/>
          <p:cNvGrpSpPr>
            <a:grpSpLocks/>
          </p:cNvGrpSpPr>
          <p:nvPr/>
        </p:nvGrpSpPr>
        <p:grpSpPr bwMode="auto">
          <a:xfrm>
            <a:off x="6781800" y="1371600"/>
            <a:ext cx="3678238" cy="4679950"/>
            <a:chOff x="3264" y="1200"/>
            <a:chExt cx="2317" cy="2948"/>
          </a:xfrm>
        </p:grpSpPr>
        <p:sp>
          <p:nvSpPr>
            <p:cNvPr id="124982" name="Line 70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3" name="Line 71"/>
            <p:cNvSpPr>
              <a:spLocks noChangeShapeType="1"/>
            </p:cNvSpPr>
            <p:nvPr/>
          </p:nvSpPr>
          <p:spPr bwMode="auto">
            <a:xfrm flipV="1">
              <a:off x="5136" y="225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4" name="Rectangle 72"/>
            <p:cNvSpPr>
              <a:spLocks noChangeArrowheads="1"/>
            </p:cNvSpPr>
            <p:nvPr/>
          </p:nvSpPr>
          <p:spPr bwMode="auto">
            <a:xfrm>
              <a:off x="4014" y="2790"/>
              <a:ext cx="777" cy="90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5" name="Rectangle 73" descr="Bouquet"/>
            <p:cNvSpPr>
              <a:spLocks noChangeArrowheads="1"/>
            </p:cNvSpPr>
            <p:nvPr/>
          </p:nvSpPr>
          <p:spPr bwMode="auto">
            <a:xfrm>
              <a:off x="3730" y="2956"/>
              <a:ext cx="1521" cy="2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6" name="Rectangle 74" descr="Bouquet"/>
            <p:cNvSpPr>
              <a:spLocks noChangeArrowheads="1"/>
            </p:cNvSpPr>
            <p:nvPr/>
          </p:nvSpPr>
          <p:spPr bwMode="auto">
            <a:xfrm>
              <a:off x="3553" y="2401"/>
              <a:ext cx="1521" cy="2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7" name="Rectangle 75"/>
            <p:cNvSpPr>
              <a:spLocks noChangeArrowheads="1"/>
            </p:cNvSpPr>
            <p:nvPr/>
          </p:nvSpPr>
          <p:spPr bwMode="auto">
            <a:xfrm>
              <a:off x="4014" y="2882"/>
              <a:ext cx="777" cy="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en-US"/>
            </a:p>
          </p:txBody>
        </p:sp>
        <p:sp>
          <p:nvSpPr>
            <p:cNvPr id="124988" name="Rectangle 76"/>
            <p:cNvSpPr>
              <a:spLocks noChangeArrowheads="1"/>
            </p:cNvSpPr>
            <p:nvPr/>
          </p:nvSpPr>
          <p:spPr bwMode="auto">
            <a:xfrm>
              <a:off x="4014" y="2724"/>
              <a:ext cx="777" cy="9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9" name="Rectangle 77"/>
            <p:cNvSpPr>
              <a:spLocks noChangeArrowheads="1"/>
            </p:cNvSpPr>
            <p:nvPr/>
          </p:nvSpPr>
          <p:spPr bwMode="auto">
            <a:xfrm>
              <a:off x="3888" y="2736"/>
              <a:ext cx="142" cy="2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0" name="Rectangle 78"/>
            <p:cNvSpPr>
              <a:spLocks noChangeArrowheads="1"/>
            </p:cNvSpPr>
            <p:nvPr/>
          </p:nvSpPr>
          <p:spPr bwMode="auto">
            <a:xfrm>
              <a:off x="4801" y="2737"/>
              <a:ext cx="104" cy="2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1" name="Rectangle 79"/>
            <p:cNvSpPr>
              <a:spLocks noChangeArrowheads="1"/>
            </p:cNvSpPr>
            <p:nvPr/>
          </p:nvSpPr>
          <p:spPr bwMode="auto">
            <a:xfrm>
              <a:off x="3553" y="2678"/>
              <a:ext cx="1521" cy="44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2" name="Line 80"/>
            <p:cNvSpPr>
              <a:spLocks noChangeShapeType="1"/>
            </p:cNvSpPr>
            <p:nvPr/>
          </p:nvSpPr>
          <p:spPr bwMode="auto">
            <a:xfrm flipH="1" flipV="1">
              <a:off x="4896" y="3120"/>
              <a:ext cx="24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3" name="Rectangle 81"/>
            <p:cNvSpPr>
              <a:spLocks noChangeArrowheads="1"/>
            </p:cNvSpPr>
            <p:nvPr/>
          </p:nvSpPr>
          <p:spPr bwMode="auto">
            <a:xfrm>
              <a:off x="4752" y="3744"/>
              <a:ext cx="8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ITO electrode</a:t>
              </a:r>
            </a:p>
          </p:txBody>
        </p:sp>
        <p:sp>
          <p:nvSpPr>
            <p:cNvPr id="124994" name="Line 82"/>
            <p:cNvSpPr>
              <a:spLocks noChangeShapeType="1"/>
            </p:cNvSpPr>
            <p:nvPr/>
          </p:nvSpPr>
          <p:spPr bwMode="auto">
            <a:xfrm flipV="1">
              <a:off x="4032" y="2928"/>
              <a:ext cx="336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5" name="Rectangle 83"/>
            <p:cNvSpPr>
              <a:spLocks noChangeArrowheads="1"/>
            </p:cNvSpPr>
            <p:nvPr/>
          </p:nvSpPr>
          <p:spPr bwMode="auto">
            <a:xfrm>
              <a:off x="3408" y="3552"/>
              <a:ext cx="11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TiO</a:t>
              </a:r>
              <a:r>
                <a:rPr lang="en-US" sz="1600" baseline="-25000">
                  <a:latin typeface="Goudy Old Style" pitchFamily="18" charset="0"/>
                </a:rPr>
                <a:t>2</a:t>
              </a:r>
              <a:r>
                <a:rPr lang="en-US" sz="1600">
                  <a:latin typeface="Goudy Old Style" pitchFamily="18" charset="0"/>
                </a:rPr>
                <a:t> Semiconductor</a:t>
              </a:r>
            </a:p>
          </p:txBody>
        </p:sp>
        <p:sp>
          <p:nvSpPr>
            <p:cNvPr id="124996" name="Line 84"/>
            <p:cNvSpPr>
              <a:spLocks noChangeShapeType="1"/>
            </p:cNvSpPr>
            <p:nvPr/>
          </p:nvSpPr>
          <p:spPr bwMode="auto">
            <a:xfrm flipH="1">
              <a:off x="4656" y="2256"/>
              <a:ext cx="33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7" name="Rectangle 85"/>
            <p:cNvSpPr>
              <a:spLocks noChangeArrowheads="1"/>
            </p:cNvSpPr>
            <p:nvPr/>
          </p:nvSpPr>
          <p:spPr bwMode="auto">
            <a:xfrm>
              <a:off x="4608" y="2016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Sensitizer Dye</a:t>
              </a:r>
            </a:p>
          </p:txBody>
        </p:sp>
        <p:sp>
          <p:nvSpPr>
            <p:cNvPr id="124998" name="Line 86"/>
            <p:cNvSpPr>
              <a:spLocks noChangeShapeType="1"/>
            </p:cNvSpPr>
            <p:nvPr/>
          </p:nvSpPr>
          <p:spPr bwMode="auto">
            <a:xfrm>
              <a:off x="3888" y="1920"/>
              <a:ext cx="33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9" name="Rectangle 87"/>
            <p:cNvSpPr>
              <a:spLocks noChangeArrowheads="1"/>
            </p:cNvSpPr>
            <p:nvPr/>
          </p:nvSpPr>
          <p:spPr bwMode="auto">
            <a:xfrm>
              <a:off x="3264" y="1584"/>
              <a:ext cx="1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Catalytic layer to promote </a:t>
              </a:r>
            </a:p>
            <a:p>
              <a:r>
                <a:rPr lang="en-US" sz="1600">
                  <a:latin typeface="Goudy Old Style" pitchFamily="18" charset="0"/>
                </a:rPr>
                <a:t>I</a:t>
              </a:r>
              <a:r>
                <a:rPr lang="en-US" sz="1600" baseline="30000">
                  <a:latin typeface="Goudy Old Style" pitchFamily="18" charset="0"/>
                </a:rPr>
                <a:t>-</a:t>
              </a:r>
              <a:r>
                <a:rPr lang="en-US" sz="1600">
                  <a:latin typeface="Goudy Old Style" pitchFamily="18" charset="0"/>
                </a:rPr>
                <a:t> to I</a:t>
              </a:r>
              <a:r>
                <a:rPr lang="en-US" sz="1600" baseline="-25000">
                  <a:latin typeface="Goudy Old Style" pitchFamily="18" charset="0"/>
                </a:rPr>
                <a:t>2</a:t>
              </a:r>
              <a:r>
                <a:rPr lang="en-US" sz="1600">
                  <a:latin typeface="Goudy Old Style" pitchFamily="18" charset="0"/>
                </a:rPr>
                <a:t> regeneration</a:t>
              </a:r>
            </a:p>
          </p:txBody>
        </p:sp>
        <p:sp>
          <p:nvSpPr>
            <p:cNvPr id="125000" name="Line 88"/>
            <p:cNvSpPr>
              <a:spLocks noChangeShapeType="1"/>
            </p:cNvSpPr>
            <p:nvPr/>
          </p:nvSpPr>
          <p:spPr bwMode="auto">
            <a:xfrm flipH="1">
              <a:off x="4464" y="1536"/>
              <a:ext cx="288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1" name="Rectangle 89"/>
            <p:cNvSpPr>
              <a:spLocks noChangeArrowheads="1"/>
            </p:cNvSpPr>
            <p:nvPr/>
          </p:nvSpPr>
          <p:spPr bwMode="auto">
            <a:xfrm>
              <a:off x="4560" y="1200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Electrolyte</a:t>
              </a:r>
            </a:p>
            <a:p>
              <a:r>
                <a:rPr lang="en-US" sz="1600">
                  <a:latin typeface="Goudy Old Style" pitchFamily="18" charset="0"/>
                </a:rPr>
                <a:t>with I</a:t>
              </a:r>
              <a:r>
                <a:rPr lang="en-US" sz="1600" baseline="30000">
                  <a:latin typeface="Goudy Old Style" pitchFamily="18" charset="0"/>
                </a:rPr>
                <a:t>-</a:t>
              </a:r>
              <a:r>
                <a:rPr lang="en-US" sz="1600">
                  <a:latin typeface="Goudy Old Style" pitchFamily="18" charset="0"/>
                </a:rPr>
                <a:t>/I</a:t>
              </a:r>
              <a:r>
                <a:rPr lang="en-US" sz="1600" baseline="-25000">
                  <a:latin typeface="Goudy Old Style" pitchFamily="18" charset="0"/>
                </a:rPr>
                <a:t>2</a:t>
              </a:r>
            </a:p>
          </p:txBody>
        </p:sp>
        <p:sp>
          <p:nvSpPr>
            <p:cNvPr id="125002" name="Line 90"/>
            <p:cNvSpPr>
              <a:spLocks noChangeShapeType="1"/>
            </p:cNvSpPr>
            <p:nvPr/>
          </p:nvSpPr>
          <p:spPr bwMode="auto">
            <a:xfrm flipV="1">
              <a:off x="4608" y="2928"/>
              <a:ext cx="24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3" name="Rectangle 91"/>
            <p:cNvSpPr>
              <a:spLocks noChangeArrowheads="1"/>
            </p:cNvSpPr>
            <p:nvPr/>
          </p:nvSpPr>
          <p:spPr bwMode="auto">
            <a:xfrm>
              <a:off x="4080" y="3936"/>
              <a:ext cx="8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Goudy Old Style" pitchFamily="18" charset="0"/>
                </a:rPr>
                <a:t>Insulating Seal</a:t>
              </a:r>
            </a:p>
          </p:txBody>
        </p:sp>
        <p:sp>
          <p:nvSpPr>
            <p:cNvPr id="125004" name="Line 92"/>
            <p:cNvSpPr>
              <a:spLocks noChangeShapeType="1"/>
            </p:cNvSpPr>
            <p:nvPr/>
          </p:nvSpPr>
          <p:spPr bwMode="auto">
            <a:xfrm flipH="1">
              <a:off x="3360" y="225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5" name="Line 93"/>
            <p:cNvSpPr>
              <a:spLocks noChangeShapeType="1"/>
            </p:cNvSpPr>
            <p:nvPr/>
          </p:nvSpPr>
          <p:spPr bwMode="auto">
            <a:xfrm>
              <a:off x="3360" y="22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6" name="Line 94"/>
            <p:cNvSpPr>
              <a:spLocks noChangeShapeType="1"/>
            </p:cNvSpPr>
            <p:nvPr/>
          </p:nvSpPr>
          <p:spPr bwMode="auto">
            <a:xfrm>
              <a:off x="3360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7" name="Line 95"/>
            <p:cNvSpPr>
              <a:spLocks noChangeShapeType="1"/>
            </p:cNvSpPr>
            <p:nvPr/>
          </p:nvSpPr>
          <p:spPr bwMode="auto">
            <a:xfrm flipV="1">
              <a:off x="5136" y="25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8" name="Line 96"/>
            <p:cNvSpPr>
              <a:spLocks noChangeShapeType="1"/>
            </p:cNvSpPr>
            <p:nvPr/>
          </p:nvSpPr>
          <p:spPr bwMode="auto">
            <a:xfrm flipH="1">
              <a:off x="4656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9" name="Line 97"/>
            <p:cNvSpPr>
              <a:spLocks noChangeShapeType="1"/>
            </p:cNvSpPr>
            <p:nvPr/>
          </p:nvSpPr>
          <p:spPr bwMode="auto">
            <a:xfrm flipH="1">
              <a:off x="3600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0" name="Line 98"/>
            <p:cNvSpPr>
              <a:spLocks noChangeShapeType="1"/>
            </p:cNvSpPr>
            <p:nvPr/>
          </p:nvSpPr>
          <p:spPr bwMode="auto">
            <a:xfrm>
              <a:off x="336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011" name="Picture 99" descr="j01512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" y="1920"/>
              <a:ext cx="2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00" name="Oval 100"/>
          <p:cNvSpPr>
            <a:spLocks noChangeArrowheads="1"/>
          </p:cNvSpPr>
          <p:nvPr/>
        </p:nvSpPr>
        <p:spPr bwMode="auto">
          <a:xfrm>
            <a:off x="5334000" y="4191000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1" name="Oval 101"/>
          <p:cNvSpPr>
            <a:spLocks noChangeArrowheads="1"/>
          </p:cNvSpPr>
          <p:nvPr/>
        </p:nvSpPr>
        <p:spPr bwMode="auto">
          <a:xfrm>
            <a:off x="74295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25 C 0.00278 0.02638 0.00295 0.04282 0.0125 0.05138 C 0.01319 0.05277 0.01372 0.05439 0.01458 0.05555 C 0.01545 0.05671 0.01684 0.05694 0.01771 0.05833 C 0.0184 0.05949 0.01806 0.06157 0.01875 0.0625 C 0.02778 0.07453 0.03802 0.07638 0.05 0.07777 C 0.05573 0.08032 0.06007 0.08495 0.06563 0.0875 C 0.06753 0.09004 0.07014 0.09166 0.07188 0.09444 C 0.08038 0.1074 0.07222 0.0993 0.07917 0.10555 C 0.08142 0.11481 0.08316 0.12407 0.08542 0.13333 C 0.0875 0.15254 0.0842 0.19213 0.07396 0.20833 C 0.07309 0.20972 0.0724 0.21111 0.07188 0.2125 C 0.07135 0.21365 0.07153 0.21527 0.07083 0.21666 C 0.06892 0.21967 0.06424 0.22453 0.06146 0.22638 C 0.05399 0.23148 0.04167 0.23356 0.03333 0.23472 C 0.02274 0.23935 0.01649 0.24745 0.01042 0.25949 C 0.00729 0.26597 0.00191 0.26967 -0.00208 0.27476 C -0.00347 0.28588 -0.00451 0.29583 -0.00521 0.30694 C -0.00799 0.30625 -0.01146 0.30625 -0.01354 0.30277 C -0.01632 0.29791 -0.01493 0.29583 -0.01979 0.29143 C -0.02535 0.28055 -0.01806 0.29398 -0.025 0.28472 C -0.02865 0.27986 -0.02639 0.278 -0.03125 0.27338 C -0.03993 0.25625 -0.04965 0.24074 -0.05833 0.22361 C -0.0625 0.21527 -0.06458 0.20416 -0.06979 0.19722 C -0.07153 0.19027 -0.07604 0.18703 -0.07812 0.18055 C -0.07951 0.17662 -0.08021 0.17222 -0.08125 0.16782 C -0.08229 0.16388 -0.08507 0.15972 -0.08646 0.15555 C -0.09062 0.14282 -0.09375 0.12754 -0.09583 0.11388 C -0.09653 0.10138 -0.09497 0.08819 -0.09792 0.07638 C -0.09896 0.07222 -0.10104 0.06388 -0.10104 0.06388 C -0.10191 0.05555 -0.10174 0.04976 -0.10521 0.04305 C -0.10937 0.01481 -0.1099 -0.01575 -0.10312 -0.04306 C -0.10191 -0.05625 -0.09983 -0.06899 -0.09792 -0.08195 C -0.09653 -0.09098 -0.0974 -0.08426 -0.09479 -0.09306 C -0.09392 -0.09584 -0.09271 -0.10139 -0.09271 -0.10139 C -0.09167 -0.12084 -0.0908 -0.14537 -0.08229 -0.1625 C -0.0809 -0.16968 -0.0809 -0.17153 -0.07708 -0.17917 C -0.07569 -0.18195 -0.07378 -0.18426 -0.07292 -0.1875 C -0.07101 -0.19514 -0.06927 -0.20139 -0.06667 -0.20834 C -0.0651 -0.21274 -0.06493 -0.21783 -0.06354 -0.22223 C -0.06076 -0.23079 -0.05608 -0.2419 -0.05104 -0.24862 C -0.04878 -0.25764 -0.04149 -0.2669 -0.03646 -0.27362 C -0.03472 -0.28033 -0.03247 -0.28496 -0.02812 -0.28889 C -0.02378 -0.29769 -0.01719 -0.30093 -0.01042 -0.30556 C -0.00729 -0.30764 -0.00104 -0.31112 -0.00104 -0.31112 C 0.00642 -0.30787 0.00087 -0.31181 0.00313 -0.29306 C 0.00347 -0.29028 0.00451 -0.2875 0.00521 -0.28473 C 0.0059 -0.28172 0.00642 -0.27871 0.00833 -0.27639 C 0.01024 -0.27431 0.01458 -0.27084 0.01458 -0.27084 C 0.01701 -0.26598 0.0184 -0.26181 0.02188 -0.25834 C 0.02378 -0.25625 0.02813 -0.25278 0.02813 -0.25278 C 0.03073 -0.24746 0.03247 -0.24746 0.03646 -0.24445 C 0.04115 -0.24098 0.04497 -0.23612 0.05 -0.23334 C 0.0559 -0.23033 0.06181 -0.22894 0.06771 -0.22639 C 0.06997 -0.222 0.07205 -0.21852 0.07396 -0.21389 C 0.07517 -0.21088 0.07813 -0.20556 0.07813 -0.20556 C 0.08056 -0.1801 0.08229 -0.15487 0.08333 -0.12917 C 0.08212 -0.1213 0.08056 -0.11019 0.07604 -0.10417 C 0.07483 -0.10255 0.07309 -0.10162 0.07188 -0.1 C 0.06806 -0.09491 0.06771 -0.0926 0.0625 -0.09028 C 0.05903 -0.08357 0.05156 -0.08218 0.04583 -0.07917 C 0.03767 -0.06829 0.04809 -0.08033 0.02604 -0.07362 C 0.02205 -0.07246 0.01927 -0.0676 0.01563 -0.06528 C 0.01163 -0.05186 0.00434 -0.05348 0.0 -0.03612 C -0.00278 -0.02477 0.0 -0.01204 0.0 3.33333E-6 " pathEditMode="relative" ptsTypes="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6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85185E-6 C 0.00052 -0.00301 -0.00035 -0.00695 0.00139 -0.00926 C 0.00347 -0.01204 0.00677 -0.01227 0.00972 -0.01296 C 0.02777 -0.0169 0.021 -0.01435 0.03055 -0.01852 C 0.04618 -0.0169 0.05173 -0.01458 0.06666 -0.01667 C 0.075 -0.01597 0.0835 -0.0169 0.09166 -0.01482 C 0.09323 -0.01435 0.09305 -0.01042 0.09444 -0.00926 C 0.09687 -0.00718 0.10277 -0.00556 0.10277 -0.00556 C 0.1033 -0.0037 0.10347 -0.00185 0.10416 1.85185E-6 C 0.10486 0.00208 0.10729 0.00347 0.10694 0.00555 C 0.10659 0.00741 0.10416 0.00694 0.10277 0.00741 C 0.10086 0.0081 0.09913 0.00856 0.09722 0.00926 C 0.10573 0.01296 0.12361 0.01481 0.12361 0.01481 C 0.12083 0.01551 0.11805 0.01597 0.11527 0.01667 C 0.11146 0.01782 0.10416 0.02037 0.10416 0.02037 C 0.10555 0.02153 0.10677 0.02338 0.10833 0.02407 C 0.11458 0.02731 0.11875 0.0243 0.11111 0.02778 C 0.10625 0.04722 0.10538 0.03866 0.12777 0.04074 C 0.13073 0.05231 0.12725 0.04421 0.14166 0.04815 C 0.14461 0.04884 0.15 0.05185 0.15 0.05185 C 0.17135 0.05092 0.19114 0.05324 0.21111 0.04444 C 0.2158 0.04467 0.24184 0.04838 0.25 0.04444 C 0.25139 0.04375 0.25086 0.04074 0.25139 0.03889 C 0.25086 0.02893 0.25121 0.01898 0.25 0.00926 C 0.24982 0.00717 0.24739 0.00602 0.24722 0.0037 C 0.24635 -0.0037 0.2493 -0.01111 0.25 -0.01852 C 0.25052 -0.04144 0.25277 -0.06412 0.25277 -0.08704 C 0.25277 -0.09445 0.25295 -0.10208 0.25139 -0.10926 C 0.25104 -0.11111 0.24843 -0.11019 0.24722 -0.11111 C 0.24427 -0.1132 0.23889 -0.11852 0.23889 -0.11852 C 0.22777 -0.11806 0.18593 -0.12153 0.16666 -0.11296 C 0.15538 -0.11806 0.14687 -0.11597 0.13472 -0.11482 C 0.11944 -0.11065 0.12534 -0.1132 0.11666 -0.10926 C 0.09843 -0.11736 0.03923 -0.11597 0.02222 -0.11667 C 0.0125 -0.11597 0.00277 -0.1162 -0.00695 -0.11482 C -0.0099 -0.11435 -0.01528 -0.11111 -0.01528 -0.11111 C -0.04861 -0.11505 -0.03716 -0.11042 -0.05139 -0.11667 C -0.06111 -0.11227 -0.05643 -0.09977 -0.05556 -0.08704 C -0.0566 -0.06528 -0.05886 -0.05023 -0.06111 -0.02963 C -0.05955 0.01805 -0.06893 0.01574 -0.03889 0.01852 C -0.02969 0.02268 -0.02622 0.02222 -0.01528 0.02037 C -0.01302 0.01991 -0.01059 0.01944 -0.00834 0.01852 C -0.00556 0.01759 3.33333E-6 0.01481 3.33333E-6 0.01481 C 0.00416 0.00671 0.00677 0.00602 3.33333E-6 1.85185E-6 Z " pathEditMode="relative" ptsTypes="ffffffffffffffffffffffffffffffffffffffffffff">
                                      <p:cBhvr>
                                        <p:cTn id="8" dur="2000" fill="hold"/>
                                        <p:tgtEl>
                                          <p:spTgt spid="768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0" grpId="0" animBg="1"/>
      <p:bldP spid="76810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806" y="2946073"/>
            <a:ext cx="528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Thymine Photopolymers</a:t>
            </a:r>
          </a:p>
        </p:txBody>
      </p:sp>
    </p:spTree>
    <p:extLst>
      <p:ext uri="{BB962C8B-B14F-4D97-AF65-F5344CB8AC3E}">
        <p14:creationId xmlns:p14="http://schemas.microsoft.com/office/powerpoint/2010/main" val="3904343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Psoriass 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650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3" descr="logo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486400"/>
            <a:ext cx="146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114801" y="673100"/>
            <a:ext cx="262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Pustular Psoriasis</a:t>
            </a:r>
          </a:p>
        </p:txBody>
      </p:sp>
    </p:spTree>
    <p:extLst>
      <p:ext uri="{BB962C8B-B14F-4D97-AF65-F5344CB8AC3E}">
        <p14:creationId xmlns:p14="http://schemas.microsoft.com/office/powerpoint/2010/main" val="1336105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and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0"/>
            <a:ext cx="3381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 descr="puva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77000"/>
            <a:ext cx="16764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191001" y="673100"/>
            <a:ext cx="291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PUVA Phototherapy</a:t>
            </a:r>
          </a:p>
        </p:txBody>
      </p:sp>
    </p:spTree>
    <p:extLst>
      <p:ext uri="{BB962C8B-B14F-4D97-AF65-F5344CB8AC3E}">
        <p14:creationId xmlns:p14="http://schemas.microsoft.com/office/powerpoint/2010/main" val="994770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skincs_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74889"/>
            <a:ext cx="2743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 descr="skincs_psori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2692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352800" y="749301"/>
            <a:ext cx="4551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Psoriasis – What</a:t>
            </a:r>
            <a:r>
              <a:rPr lang="ja-JP" altLang="en-US"/>
              <a:t>’</a:t>
            </a:r>
            <a:r>
              <a:rPr lang="en-US" altLang="ja-JP"/>
              <a:t>s Happening?</a:t>
            </a:r>
            <a:endParaRPr lang="en-US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717926" y="44656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Normal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7146925" y="4465638"/>
            <a:ext cx="142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Psoriatic</a:t>
            </a:r>
          </a:p>
        </p:txBody>
      </p:sp>
      <p:pic>
        <p:nvPicPr>
          <p:cNvPr id="129031" name="Picture 7" descr="logo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486400"/>
            <a:ext cx="146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3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33600" y="2362200"/>
            <a:ext cx="8305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3600" y="1828800"/>
            <a:ext cx="8305800" cy="228600"/>
          </a:xfrm>
          <a:prstGeom prst="rect">
            <a:avLst/>
          </a:prstGeom>
          <a:solidFill>
            <a:srgbClr val="DCDC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2057400"/>
            <a:ext cx="8305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3600" y="3124200"/>
            <a:ext cx="83058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3600" y="3886200"/>
            <a:ext cx="83058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33600" y="4114800"/>
            <a:ext cx="8305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33600" y="3810000"/>
            <a:ext cx="8305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33600" y="1143000"/>
            <a:ext cx="830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33600" y="1371600"/>
            <a:ext cx="830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33600" y="4343400"/>
            <a:ext cx="8305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33600" y="4572000"/>
            <a:ext cx="8305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133600" y="2286000"/>
            <a:ext cx="8305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33600" y="3048000"/>
            <a:ext cx="83058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33600" y="3581400"/>
            <a:ext cx="8305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33600" y="3352800"/>
            <a:ext cx="8305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133600" y="2819400"/>
            <a:ext cx="8305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133600" y="2590800"/>
            <a:ext cx="8305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953000" y="-152400"/>
            <a:ext cx="2438400" cy="4953000"/>
            <a:chOff x="2160" y="-96"/>
            <a:chExt cx="1536" cy="3120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160" y="-96"/>
              <a:ext cx="384" cy="3120"/>
            </a:xfrm>
            <a:prstGeom prst="rect">
              <a:avLst/>
            </a:prstGeom>
            <a:solidFill>
              <a:schemeClr val="tx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12" y="-96"/>
              <a:ext cx="384" cy="3120"/>
            </a:xfrm>
            <a:prstGeom prst="rect">
              <a:avLst/>
            </a:prstGeom>
            <a:solidFill>
              <a:schemeClr val="tx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343400" y="-152400"/>
            <a:ext cx="3657600" cy="4953000"/>
            <a:chOff x="1776" y="-96"/>
            <a:chExt cx="2304" cy="3120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776" y="-96"/>
              <a:ext cx="384" cy="3120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696" y="-96"/>
              <a:ext cx="384" cy="3120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3124200" y="-152400"/>
            <a:ext cx="6096000" cy="3276600"/>
            <a:chOff x="1008" y="-96"/>
            <a:chExt cx="3840" cy="2064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008" y="-96"/>
              <a:ext cx="384" cy="2064"/>
            </a:xfrm>
            <a:prstGeom prst="rect">
              <a:avLst/>
            </a:prstGeom>
            <a:solidFill>
              <a:srgbClr val="00FF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928" y="-96"/>
              <a:ext cx="384" cy="2064"/>
            </a:xfrm>
            <a:prstGeom prst="rect">
              <a:avLst/>
            </a:prstGeom>
            <a:solidFill>
              <a:srgbClr val="00FF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464" y="-96"/>
              <a:ext cx="384" cy="2064"/>
            </a:xfrm>
            <a:prstGeom prst="rect">
              <a:avLst/>
            </a:prstGeom>
            <a:solidFill>
              <a:srgbClr val="00FF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2514600" y="-152400"/>
            <a:ext cx="7315200" cy="2514600"/>
            <a:chOff x="624" y="-96"/>
            <a:chExt cx="4608" cy="1584"/>
          </a:xfrm>
        </p:grpSpPr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624" y="-96"/>
              <a:ext cx="384" cy="1584"/>
            </a:xfrm>
            <a:prstGeom prst="rect">
              <a:avLst/>
            </a:prstGeom>
            <a:solidFill>
              <a:srgbClr val="0000FF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080" y="-96"/>
              <a:ext cx="384" cy="1584"/>
            </a:xfrm>
            <a:prstGeom prst="rect">
              <a:avLst/>
            </a:prstGeom>
            <a:solidFill>
              <a:srgbClr val="0000FF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848" y="-96"/>
              <a:ext cx="384" cy="1584"/>
            </a:xfrm>
            <a:prstGeom prst="rect">
              <a:avLst/>
            </a:prstGeom>
            <a:solidFill>
              <a:srgbClr val="0000FF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733800" y="-152400"/>
            <a:ext cx="6705600" cy="3962400"/>
            <a:chOff x="1392" y="-96"/>
            <a:chExt cx="4224" cy="2496"/>
          </a:xfrm>
        </p:grpSpPr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92" y="-96"/>
              <a:ext cx="384" cy="2496"/>
            </a:xfrm>
            <a:prstGeom prst="rect">
              <a:avLst/>
            </a:prstGeom>
            <a:solidFill>
              <a:srgbClr val="FF00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544" y="-96"/>
              <a:ext cx="384" cy="2496"/>
            </a:xfrm>
            <a:prstGeom prst="rect">
              <a:avLst/>
            </a:prstGeom>
            <a:solidFill>
              <a:srgbClr val="FF00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232" y="-96"/>
              <a:ext cx="384" cy="2496"/>
            </a:xfrm>
            <a:prstGeom prst="rect">
              <a:avLst/>
            </a:prstGeom>
            <a:solidFill>
              <a:srgbClr val="FF000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5146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124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733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4343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4343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4343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55626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172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7391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91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391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86106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80010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9829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92202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1524000" y="1143000"/>
            <a:ext cx="990600" cy="388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4038600" y="6172200"/>
            <a:ext cx="4038600" cy="381000"/>
            <a:chOff x="3120" y="480"/>
            <a:chExt cx="2544" cy="240"/>
          </a:xfrm>
        </p:grpSpPr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120" y="57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3120" y="480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3657600" y="59436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3657600" y="64008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4343400" y="5486400"/>
            <a:ext cx="3733800" cy="838200"/>
          </a:xfrm>
          <a:custGeom>
            <a:avLst/>
            <a:gdLst>
              <a:gd name="T0" fmla="*/ 0 w 2352"/>
              <a:gd name="T1" fmla="*/ 0 h 528"/>
              <a:gd name="T2" fmla="*/ 2147483647 w 2352"/>
              <a:gd name="T3" fmla="*/ 2147483647 h 528"/>
              <a:gd name="T4" fmla="*/ 2147483647 w 2352"/>
              <a:gd name="T5" fmla="*/ 2147483647 h 528"/>
              <a:gd name="T6" fmla="*/ 0 w 235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528"/>
              <a:gd name="T14" fmla="*/ 2352 w 235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528">
                <a:moveTo>
                  <a:pt x="0" y="0"/>
                </a:moveTo>
                <a:lnTo>
                  <a:pt x="288" y="528"/>
                </a:lnTo>
                <a:lnTo>
                  <a:pt x="2352" y="52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10439400" y="1143000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14600" y="1138572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772025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0051" name="Object 2"/>
          <p:cNvGraphicFramePr>
            <a:graphicFrameLocks noChangeAspect="1"/>
          </p:cNvGraphicFramePr>
          <p:nvPr/>
        </p:nvGraphicFramePr>
        <p:xfrm>
          <a:off x="2895601" y="1371600"/>
          <a:ext cx="5972175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S ChemDraw Drawing" r:id="rId3" imgW="3149600" imgH="2667000" progId="ChemDraw.Document.6.0">
                  <p:embed/>
                </p:oleObj>
              </mc:Choice>
              <mc:Fallback>
                <p:oleObj name="CS ChemDraw Drawing" r:id="rId3" imgW="3149600" imgH="2667000" progId="ChemDraw.Document.6.0">
                  <p:embed/>
                  <p:pic>
                    <p:nvPicPr>
                      <p:cNvPr id="1300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371600"/>
                        <a:ext cx="5972175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953000" y="304800"/>
            <a:ext cx="1698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Thymine in DNA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048000" y="1219200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9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438401" y="2133601"/>
          <a:ext cx="7364413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S ChemDraw Drawing" r:id="rId4" imgW="6753860" imgH="3238500" progId="ChemDraw.Document.6.0">
                  <p:embed/>
                </p:oleObj>
              </mc:Choice>
              <mc:Fallback>
                <p:oleObj name="CS ChemDraw Drawing" r:id="rId4" imgW="6753860" imgH="3238500" progId="ChemDraw.Document.6.0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2133601"/>
                        <a:ext cx="7364413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524001" y="6613526"/>
            <a:ext cx="4139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Times New Roman" pitchFamily="18" charset="0"/>
              </a:rPr>
              <a:t>*Diagram taken from Principles of Biochemistry, 2nd Edition, Horton, et al. 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124200" y="609600"/>
            <a:ext cx="578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Photodimerization of Thymine in DNA</a:t>
            </a:r>
          </a:p>
        </p:txBody>
      </p:sp>
    </p:spTree>
    <p:extLst>
      <p:ext uri="{BB962C8B-B14F-4D97-AF65-F5344CB8AC3E}">
        <p14:creationId xmlns:p14="http://schemas.microsoft.com/office/powerpoint/2010/main" val="1659803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3714750" y="24542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/>
          </p:nvPr>
        </p:nvGraphicFramePr>
        <p:xfrm>
          <a:off x="4725989" y="1905000"/>
          <a:ext cx="2224087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CS ChemDraw Drawing" r:id="rId3" imgW="2225040" imgH="2771140" progId="ChemDraw.Document.6.0">
                  <p:embed/>
                </p:oleObj>
              </mc:Choice>
              <mc:Fallback>
                <p:oleObj name="CS ChemDraw Drawing" r:id="rId3" imgW="2225040" imgH="2771140" progId="ChemDraw.Document.6.0">
                  <p:embed/>
                  <p:pic>
                    <p:nvPicPr>
                      <p:cNvPr id="132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9" y="1905000"/>
                        <a:ext cx="2224087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05600" y="3657600"/>
            <a:ext cx="3124200" cy="336550"/>
            <a:chOff x="3552" y="1776"/>
            <a:chExt cx="1968" cy="212"/>
          </a:xfrm>
        </p:grpSpPr>
        <p:sp>
          <p:nvSpPr>
            <p:cNvPr id="132121" name="AutoShape 5"/>
            <p:cNvSpPr>
              <a:spLocks noChangeArrowheads="1"/>
            </p:cNvSpPr>
            <p:nvPr/>
          </p:nvSpPr>
          <p:spPr bwMode="auto">
            <a:xfrm>
              <a:off x="3552" y="1824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2" name="Text Box 6"/>
            <p:cNvSpPr txBox="1">
              <a:spLocks noChangeArrowheads="1"/>
            </p:cNvSpPr>
            <p:nvPr/>
          </p:nvSpPr>
          <p:spPr bwMode="auto">
            <a:xfrm>
              <a:off x="4032" y="1776"/>
              <a:ext cx="14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+mn-lt"/>
                </a:rPr>
                <a:t>Photodimerization Site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62400" y="3810002"/>
            <a:ext cx="1752600" cy="1439863"/>
            <a:chOff x="1824" y="1872"/>
            <a:chExt cx="1104" cy="907"/>
          </a:xfrm>
        </p:grpSpPr>
        <p:sp>
          <p:nvSpPr>
            <p:cNvPr id="132117" name="AutoShape 8"/>
            <p:cNvSpPr>
              <a:spLocks noChangeArrowheads="1"/>
            </p:cNvSpPr>
            <p:nvPr/>
          </p:nvSpPr>
          <p:spPr bwMode="auto">
            <a:xfrm rot="-1978925">
              <a:off x="2400" y="220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AutoShape 9"/>
            <p:cNvSpPr>
              <a:spLocks noChangeArrowheads="1"/>
            </p:cNvSpPr>
            <p:nvPr/>
          </p:nvSpPr>
          <p:spPr bwMode="auto">
            <a:xfrm rot="-1978925">
              <a:off x="2160" y="187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9" name="AutoShape 10"/>
            <p:cNvSpPr>
              <a:spLocks noChangeArrowheads="1"/>
            </p:cNvSpPr>
            <p:nvPr/>
          </p:nvSpPr>
          <p:spPr bwMode="auto">
            <a:xfrm rot="-1978925">
              <a:off x="2640" y="254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0" name="Text Box 11"/>
            <p:cNvSpPr txBox="1">
              <a:spLocks noChangeArrowheads="1"/>
            </p:cNvSpPr>
            <p:nvPr/>
          </p:nvSpPr>
          <p:spPr bwMode="auto">
            <a:xfrm>
              <a:off x="1824" y="2256"/>
              <a:ext cx="6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+mn-lt"/>
                </a:rPr>
                <a:t>Triple</a:t>
              </a:r>
            </a:p>
            <a:p>
              <a:pPr eaLnBrk="1" hangingPunct="1"/>
              <a:r>
                <a:rPr lang="en-US" sz="1600">
                  <a:latin typeface="+mn-lt"/>
                </a:rPr>
                <a:t>H-Bonding</a:t>
              </a:r>
            </a:p>
            <a:p>
              <a:pPr eaLnBrk="1" hangingPunct="1"/>
              <a:r>
                <a:rPr lang="en-US" sz="1600">
                  <a:latin typeface="+mn-lt"/>
                </a:rPr>
                <a:t>Site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43600" y="4114801"/>
            <a:ext cx="2667000" cy="1709738"/>
            <a:chOff x="3072" y="2064"/>
            <a:chExt cx="1680" cy="1077"/>
          </a:xfrm>
        </p:grpSpPr>
        <p:sp>
          <p:nvSpPr>
            <p:cNvPr id="132115" name="AutoShape 13"/>
            <p:cNvSpPr>
              <a:spLocks noChangeArrowheads="1"/>
            </p:cNvSpPr>
            <p:nvPr/>
          </p:nvSpPr>
          <p:spPr bwMode="auto">
            <a:xfrm rot="-1568013">
              <a:off x="3072" y="2064"/>
              <a:ext cx="96" cy="864"/>
            </a:xfrm>
            <a:prstGeom prst="upArrow">
              <a:avLst>
                <a:gd name="adj1" fmla="val 50000"/>
                <a:gd name="adj2" fmla="val 2250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6" name="Text Box 14"/>
            <p:cNvSpPr txBox="1">
              <a:spLocks noChangeArrowheads="1"/>
            </p:cNvSpPr>
            <p:nvPr/>
          </p:nvSpPr>
          <p:spPr bwMode="auto">
            <a:xfrm>
              <a:off x="3264" y="2928"/>
              <a:ext cx="14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+mn-lt"/>
                </a:rPr>
                <a:t>Derivatization Site pKa ~ 9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867400" y="2362201"/>
            <a:ext cx="3048000" cy="461963"/>
            <a:chOff x="3024" y="960"/>
            <a:chExt cx="1920" cy="291"/>
          </a:xfrm>
        </p:grpSpPr>
        <p:sp>
          <p:nvSpPr>
            <p:cNvPr id="132113" name="AutoShape 16"/>
            <p:cNvSpPr>
              <a:spLocks noChangeArrowheads="1"/>
            </p:cNvSpPr>
            <p:nvPr/>
          </p:nvSpPr>
          <p:spPr bwMode="auto">
            <a:xfrm>
              <a:off x="3024" y="1056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4" name="Text Box 17"/>
            <p:cNvSpPr txBox="1">
              <a:spLocks noChangeArrowheads="1"/>
            </p:cNvSpPr>
            <p:nvPr/>
          </p:nvSpPr>
          <p:spPr bwMode="auto">
            <a:xfrm>
              <a:off x="3456" y="960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latin typeface="Symbol" panose="05050102010706020507" pitchFamily="18" charset="2"/>
                </a:rPr>
                <a:t>p</a:t>
              </a:r>
              <a:r>
                <a:rPr lang="en-US" sz="1600" dirty="0">
                  <a:latin typeface="+mn-lt"/>
                </a:rPr>
                <a:t>-Stacking Site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90800" y="1752601"/>
            <a:ext cx="1828800" cy="581025"/>
            <a:chOff x="960" y="576"/>
            <a:chExt cx="1152" cy="366"/>
          </a:xfrm>
        </p:grpSpPr>
        <p:sp>
          <p:nvSpPr>
            <p:cNvPr id="132111" name="AutoShape 19"/>
            <p:cNvSpPr>
              <a:spLocks noChangeArrowheads="1"/>
            </p:cNvSpPr>
            <p:nvPr/>
          </p:nvSpPr>
          <p:spPr bwMode="auto">
            <a:xfrm flipH="1">
              <a:off x="1776" y="768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Text Box 20"/>
            <p:cNvSpPr txBox="1">
              <a:spLocks noChangeArrowheads="1"/>
            </p:cNvSpPr>
            <p:nvPr/>
          </p:nvSpPr>
          <p:spPr bwMode="auto">
            <a:xfrm>
              <a:off x="960" y="576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+mn-lt"/>
                </a:rPr>
                <a:t>Polymerization </a:t>
              </a:r>
            </a:p>
            <a:p>
              <a:pPr eaLnBrk="1" hangingPunct="1"/>
              <a:r>
                <a:rPr lang="en-US" sz="1600">
                  <a:latin typeface="+mn-lt"/>
                </a:rPr>
                <a:t>Site</a:t>
              </a:r>
            </a:p>
          </p:txBody>
        </p:sp>
      </p:grpSp>
      <p:sp>
        <p:nvSpPr>
          <p:cNvPr id="132105" name="Text Box 21"/>
          <p:cNvSpPr txBox="1">
            <a:spLocks noChangeArrowheads="1"/>
          </p:cNvSpPr>
          <p:nvPr/>
        </p:nvSpPr>
        <p:spPr bwMode="auto">
          <a:xfrm>
            <a:off x="4560888" y="381000"/>
            <a:ext cx="298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Vinylbenzyl Thymine</a:t>
            </a:r>
          </a:p>
        </p:txBody>
      </p:sp>
    </p:spTree>
    <p:extLst>
      <p:ext uri="{BB962C8B-B14F-4D97-AF65-F5344CB8AC3E}">
        <p14:creationId xmlns:p14="http://schemas.microsoft.com/office/powerpoint/2010/main" val="35632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17813" y="533400"/>
          <a:ext cx="35814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S ChemDraw Drawing" r:id="rId4" imgW="5402580" imgH="3362960" progId="ChemDraw.Document.6.0">
                  <p:embed/>
                </p:oleObj>
              </mc:Choice>
              <mc:Fallback>
                <p:oleObj name="CS ChemDraw Drawing" r:id="rId4" imgW="5402580" imgH="3362960" progId="ChemDraw.Document.6.0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533400"/>
                        <a:ext cx="35814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086600" y="533400"/>
          <a:ext cx="35814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CS ChemDraw Drawing" r:id="rId6" imgW="5402580" imgH="3362960" progId="ChemDraw.Document.6.0">
                  <p:embed/>
                </p:oleObj>
              </mc:Choice>
              <mc:Fallback>
                <p:oleObj name="CS ChemDraw Drawing" r:id="rId6" imgW="5402580" imgH="3362960" progId="ChemDraw.Document.6.0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33400"/>
                        <a:ext cx="35814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78288" y="2743201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Styrene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872414" y="2743201"/>
            <a:ext cx="180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Methacrylate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905000" y="76201"/>
            <a:ext cx="374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Organic Soluble Polymers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59275" y="6248401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Cationic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153400" y="6248401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Anionic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819401" y="4103689"/>
          <a:ext cx="34639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CS ChemDraw Drawing" r:id="rId8" imgW="5402580" imgH="3362960" progId="ChemDraw.Document.6.0">
                  <p:embed/>
                </p:oleObj>
              </mc:Choice>
              <mc:Fallback>
                <p:oleObj name="CS ChemDraw Drawing" r:id="rId8" imgW="5402580" imgH="3362960" progId="ChemDraw.Document.6.0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4103689"/>
                        <a:ext cx="346392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705600" y="4090989"/>
          <a:ext cx="3505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CS ChemDraw Drawing" r:id="rId10" imgW="5402580" imgH="3362960" progId="ChemDraw.Document.6.0">
                  <p:embed/>
                </p:oleObj>
              </mc:Choice>
              <mc:Fallback>
                <p:oleObj name="CS ChemDraw Drawing" r:id="rId10" imgW="5402580" imgH="3362960" progId="ChemDraw.Document.6.0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90989"/>
                        <a:ext cx="35052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05001" y="3505200"/>
            <a:ext cx="345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Water Soluble Polymers</a:t>
            </a:r>
          </a:p>
        </p:txBody>
      </p:sp>
    </p:spTree>
    <p:extLst>
      <p:ext uri="{BB962C8B-B14F-4D97-AF65-F5344CB8AC3E}">
        <p14:creationId xmlns:p14="http://schemas.microsoft.com/office/powerpoint/2010/main" val="42225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12" grpId="0"/>
      <p:bldP spid="13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4645026" y="152400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Polymer Crosslinking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895600" y="5410201"/>
            <a:ext cx="647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"Non-Catalytic Photoinduced Immobilization Processes in </a:t>
            </a:r>
          </a:p>
          <a:p>
            <a:pPr algn="ctr" eaLnBrk="0" hangingPunct="0"/>
            <a:r>
              <a:rPr lang="en-US" sz="1600"/>
              <a:t>Polymer Films". Elsevier </a:t>
            </a:r>
            <a:r>
              <a:rPr lang="en-US" sz="1600" b="1"/>
              <a:t>2007</a:t>
            </a:r>
            <a:r>
              <a:rPr lang="en-US" sz="1600"/>
              <a:t> </a:t>
            </a:r>
            <a:r>
              <a:rPr lang="en-US" sz="1600" i="1"/>
              <a:t>34</a:t>
            </a:r>
            <a:r>
              <a:rPr lang="en-US" sz="1600"/>
              <a:t>, 665-695.</a:t>
            </a:r>
          </a:p>
          <a:p>
            <a:pPr algn="ctr" eaLnBrk="0" hangingPunct="0"/>
            <a:endParaRPr lang="en-US" sz="1600"/>
          </a:p>
          <a:p>
            <a:pPr eaLnBrk="0" hangingPunct="0"/>
            <a:endParaRPr lang="en-US" sz="1600"/>
          </a:p>
        </p:txBody>
      </p:sp>
      <p:pic>
        <p:nvPicPr>
          <p:cNvPr id="13414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990600"/>
            <a:ext cx="8594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80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76675" y="547689"/>
            <a:ext cx="5664200" cy="1927225"/>
            <a:chOff x="1146" y="1688"/>
            <a:chExt cx="3568" cy="1214"/>
          </a:xfrm>
        </p:grpSpPr>
        <p:sp>
          <p:nvSpPr>
            <p:cNvPr id="135188" name="Line 3"/>
            <p:cNvSpPr>
              <a:spLocks noChangeShapeType="1"/>
            </p:cNvSpPr>
            <p:nvPr/>
          </p:nvSpPr>
          <p:spPr bwMode="auto">
            <a:xfrm>
              <a:off x="1146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9" name="Line 4"/>
            <p:cNvSpPr>
              <a:spLocks noChangeShapeType="1"/>
            </p:cNvSpPr>
            <p:nvPr/>
          </p:nvSpPr>
          <p:spPr bwMode="auto">
            <a:xfrm>
              <a:off x="1518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0" name="Line 5"/>
            <p:cNvSpPr>
              <a:spLocks noChangeShapeType="1"/>
            </p:cNvSpPr>
            <p:nvPr/>
          </p:nvSpPr>
          <p:spPr bwMode="auto">
            <a:xfrm>
              <a:off x="1890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Line 6"/>
            <p:cNvSpPr>
              <a:spLocks noChangeShapeType="1"/>
            </p:cNvSpPr>
            <p:nvPr/>
          </p:nvSpPr>
          <p:spPr bwMode="auto">
            <a:xfrm>
              <a:off x="2262" y="2093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2" name="Line 7"/>
            <p:cNvSpPr>
              <a:spLocks noChangeShapeType="1"/>
            </p:cNvSpPr>
            <p:nvPr/>
          </p:nvSpPr>
          <p:spPr bwMode="auto">
            <a:xfrm>
              <a:off x="2634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3" name="Line 8"/>
            <p:cNvSpPr>
              <a:spLocks noChangeShapeType="1"/>
            </p:cNvSpPr>
            <p:nvPr/>
          </p:nvSpPr>
          <p:spPr bwMode="auto">
            <a:xfrm>
              <a:off x="3006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4" name="Line 9"/>
            <p:cNvSpPr>
              <a:spLocks noChangeShapeType="1"/>
            </p:cNvSpPr>
            <p:nvPr/>
          </p:nvSpPr>
          <p:spPr bwMode="auto">
            <a:xfrm>
              <a:off x="3378" y="2093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5" name="Line 10"/>
            <p:cNvSpPr>
              <a:spLocks noChangeShapeType="1"/>
            </p:cNvSpPr>
            <p:nvPr/>
          </p:nvSpPr>
          <p:spPr bwMode="auto">
            <a:xfrm>
              <a:off x="3750" y="2093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6" name="Line 11"/>
            <p:cNvSpPr>
              <a:spLocks noChangeShapeType="1"/>
            </p:cNvSpPr>
            <p:nvPr/>
          </p:nvSpPr>
          <p:spPr bwMode="auto">
            <a:xfrm>
              <a:off x="4270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7" name="Line 12"/>
            <p:cNvSpPr>
              <a:spLocks noChangeShapeType="1"/>
            </p:cNvSpPr>
            <p:nvPr/>
          </p:nvSpPr>
          <p:spPr bwMode="auto">
            <a:xfrm>
              <a:off x="4494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8" name="Line 13"/>
            <p:cNvSpPr>
              <a:spLocks noChangeShapeType="1"/>
            </p:cNvSpPr>
            <p:nvPr/>
          </p:nvSpPr>
          <p:spPr bwMode="auto">
            <a:xfrm>
              <a:off x="4714" y="1688"/>
              <a:ext cx="0" cy="809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76675" y="1833564"/>
            <a:ext cx="5664200" cy="320675"/>
            <a:chOff x="3569" y="2177"/>
            <a:chExt cx="844" cy="47"/>
          </a:xfrm>
        </p:grpSpPr>
        <p:sp>
          <p:nvSpPr>
            <p:cNvPr id="135185" name="Rectangle 15"/>
            <p:cNvSpPr>
              <a:spLocks noChangeArrowheads="1"/>
            </p:cNvSpPr>
            <p:nvPr/>
          </p:nvSpPr>
          <p:spPr bwMode="auto">
            <a:xfrm>
              <a:off x="3569" y="2177"/>
              <a:ext cx="211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Rectangle 16"/>
            <p:cNvSpPr>
              <a:spLocks noChangeArrowheads="1"/>
            </p:cNvSpPr>
            <p:nvPr/>
          </p:nvSpPr>
          <p:spPr bwMode="auto">
            <a:xfrm>
              <a:off x="3886" y="2177"/>
              <a:ext cx="158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7" name="Rectangle 17"/>
            <p:cNvSpPr>
              <a:spLocks noChangeArrowheads="1"/>
            </p:cNvSpPr>
            <p:nvPr/>
          </p:nvSpPr>
          <p:spPr bwMode="auto">
            <a:xfrm>
              <a:off x="4256" y="2177"/>
              <a:ext cx="15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2" name="Rectangle 18"/>
          <p:cNvSpPr>
            <a:spLocks noChangeArrowheads="1"/>
          </p:cNvSpPr>
          <p:nvPr/>
        </p:nvSpPr>
        <p:spPr bwMode="auto">
          <a:xfrm>
            <a:off x="3876675" y="3116263"/>
            <a:ext cx="5664200" cy="965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715" name="Rectangle 19"/>
          <p:cNvSpPr>
            <a:spLocks noChangeArrowheads="1"/>
          </p:cNvSpPr>
          <p:nvPr/>
        </p:nvSpPr>
        <p:spPr bwMode="auto">
          <a:xfrm>
            <a:off x="4232275" y="2466975"/>
            <a:ext cx="4960938" cy="64293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0" y="2465388"/>
            <a:ext cx="3117850" cy="647700"/>
            <a:chOff x="2064" y="2896"/>
            <a:chExt cx="1964" cy="408"/>
          </a:xfrm>
        </p:grpSpPr>
        <p:sp>
          <p:nvSpPr>
            <p:cNvPr id="135183" name="Rectangle 21"/>
            <p:cNvSpPr>
              <a:spLocks noChangeArrowheads="1"/>
            </p:cNvSpPr>
            <p:nvPr/>
          </p:nvSpPr>
          <p:spPr bwMode="auto">
            <a:xfrm>
              <a:off x="2064" y="2896"/>
              <a:ext cx="432" cy="4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Rectangle 22"/>
            <p:cNvSpPr>
              <a:spLocks noChangeArrowheads="1"/>
            </p:cNvSpPr>
            <p:nvPr/>
          </p:nvSpPr>
          <p:spPr bwMode="auto">
            <a:xfrm>
              <a:off x="3164" y="2896"/>
              <a:ext cx="864" cy="4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175" name="Text Box 23"/>
          <p:cNvSpPr txBox="1">
            <a:spLocks noChangeArrowheads="1"/>
          </p:cNvSpPr>
          <p:nvPr/>
        </p:nvSpPr>
        <p:spPr bwMode="auto">
          <a:xfrm>
            <a:off x="3730625" y="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APPLICATION:</a:t>
            </a:r>
            <a:r>
              <a:rPr lang="en-US"/>
              <a:t> Photoresists</a:t>
            </a:r>
          </a:p>
        </p:txBody>
      </p:sp>
      <p:pic>
        <p:nvPicPr>
          <p:cNvPr id="541728" name="Picture 3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71489"/>
            <a:ext cx="13081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8" name="Rectangle 38"/>
          <p:cNvSpPr>
            <a:spLocks noChangeArrowheads="1"/>
          </p:cNvSpPr>
          <p:nvPr/>
        </p:nvSpPr>
        <p:spPr bwMode="auto">
          <a:xfrm>
            <a:off x="1524000" y="595153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/>
            <a:r>
              <a:rPr lang="en-US" sz="1600"/>
              <a:t>Warner, John C. et al., US Patent 5,616,451. April 1, </a:t>
            </a:r>
            <a:r>
              <a:rPr lang="en-US" sz="1600" b="1"/>
              <a:t>1997</a:t>
            </a:r>
            <a:r>
              <a:rPr lang="en-US" sz="1600"/>
              <a:t>.</a:t>
            </a:r>
          </a:p>
          <a:p>
            <a:pPr marL="39688"/>
            <a:r>
              <a:rPr lang="en-US" sz="1600"/>
              <a:t>Warner, John C. et al., US Patent 5,455,349. October 3, </a:t>
            </a:r>
            <a:r>
              <a:rPr lang="en-US" sz="1600" b="1"/>
              <a:t>1995</a:t>
            </a:r>
            <a:r>
              <a:rPr lang="en-US" sz="1600"/>
              <a:t>.</a:t>
            </a:r>
          </a:p>
          <a:p>
            <a:pPr marL="39688"/>
            <a:r>
              <a:rPr lang="en-US" sz="1600"/>
              <a:t>Warner, John C. et al., US Patent 5,395,731. March 7, </a:t>
            </a:r>
            <a:r>
              <a:rPr lang="en-US" sz="1600" b="1"/>
              <a:t>1995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6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4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15" grpId="0" animBg="1"/>
      <p:bldP spid="54171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9"/>
          <p:cNvSpPr>
            <a:spLocks noChangeArrowheads="1"/>
          </p:cNvSpPr>
          <p:nvPr/>
        </p:nvSpPr>
        <p:spPr bwMode="auto">
          <a:xfrm>
            <a:off x="1524001" y="4334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67" name="Rectangle 80"/>
          <p:cNvSpPr>
            <a:spLocks noChangeArrowheads="1"/>
          </p:cNvSpPr>
          <p:nvPr/>
        </p:nvSpPr>
        <p:spPr bwMode="auto">
          <a:xfrm>
            <a:off x="4038601" y="76200"/>
            <a:ext cx="3204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/>
              <a:t>Calculated Water Contact Angle</a:t>
            </a:r>
            <a:endParaRPr lang="en-US" b="1"/>
          </a:p>
        </p:txBody>
      </p:sp>
      <p:pic>
        <p:nvPicPr>
          <p:cNvPr id="139268" name="Picture 83" descr="table of content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84"/>
          <p:cNvSpPr>
            <a:spLocks noChangeArrowheads="1"/>
          </p:cNvSpPr>
          <p:nvPr/>
        </p:nvSpPr>
        <p:spPr bwMode="auto">
          <a:xfrm>
            <a:off x="3886200" y="4038600"/>
            <a:ext cx="25908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270" name="Object 85"/>
          <p:cNvGraphicFramePr>
            <a:graphicFrameLocks noChangeAspect="1"/>
          </p:cNvGraphicFramePr>
          <p:nvPr/>
        </p:nvGraphicFramePr>
        <p:xfrm>
          <a:off x="3505200" y="533400"/>
          <a:ext cx="5511800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S ChemDraw Drawing" r:id="rId4" imgW="5511800" imgH="3279140" progId="ChemDraw.Document.6.0">
                  <p:embed/>
                </p:oleObj>
              </mc:Choice>
              <mc:Fallback>
                <p:oleObj name="CS ChemDraw Drawing" r:id="rId4" imgW="5511800" imgH="3279140" progId="ChemDraw.Document.6.0">
                  <p:embed/>
                  <p:pic>
                    <p:nvPicPr>
                      <p:cNvPr id="13927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"/>
                        <a:ext cx="5511800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355" name="Group 91"/>
          <p:cNvGraphicFramePr>
            <a:graphicFrameLocks noGrp="1"/>
          </p:cNvGraphicFramePr>
          <p:nvPr/>
        </p:nvGraphicFramePr>
        <p:xfrm>
          <a:off x="3532188" y="4373563"/>
          <a:ext cx="1954212" cy="1647828"/>
        </p:xfrm>
        <a:graphic>
          <a:graphicData uri="http://schemas.openxmlformats.org/drawingml/2006/table">
            <a:tbl>
              <a:tblPr/>
              <a:tblGrid>
                <a:gridCol w="92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Theta (</a:t>
                      </a:r>
                      <a:r>
                        <a:rPr kumimoji="0" lang="en-US" altLang="ja-JP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)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63.6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</a:rPr>
                        <a:t>± 12.2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76.3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</a:rPr>
                        <a:t>± 11.3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81.8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</a:rPr>
                        <a:t>± 3.5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88.9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</a:rPr>
                        <a:t>± 6.3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 York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  <a:cs typeface="Times New Roman" pitchFamily="18" charset="0"/>
                        </a:rPr>
                        <a:t>94.2 </a:t>
                      </a: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pitchFamily="34" charset="-128"/>
                        </a:rPr>
                        <a:t>± 5.6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9295" name="Rectangle 64"/>
          <p:cNvSpPr>
            <a:spLocks noChangeArrowheads="1"/>
          </p:cNvSpPr>
          <p:nvPr/>
        </p:nvSpPr>
        <p:spPr bwMode="auto">
          <a:xfrm>
            <a:off x="1524000" y="6396039"/>
            <a:ext cx="952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J. Polymer Sci., Part A: Polymer Chem.</a:t>
            </a:r>
            <a:r>
              <a:rPr lang="en-US"/>
              <a:t> </a:t>
            </a:r>
            <a:r>
              <a:rPr lang="en-US" b="1"/>
              <a:t>2007</a:t>
            </a:r>
            <a:r>
              <a:rPr lang="en-US"/>
              <a:t> </a:t>
            </a:r>
            <a:r>
              <a:rPr lang="en-US" i="1"/>
              <a:t>45</a:t>
            </a:r>
            <a:r>
              <a:rPr lang="en-US"/>
              <a:t>, 1296-1303</a:t>
            </a:r>
            <a:r>
              <a:rPr lang="en-US" i="1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34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1524000" y="6172201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Chem. Commun.</a:t>
            </a:r>
            <a:r>
              <a:rPr lang="en-US"/>
              <a:t> </a:t>
            </a:r>
            <a:r>
              <a:rPr lang="en-US" b="1"/>
              <a:t>2007 </a:t>
            </a:r>
            <a:r>
              <a:rPr lang="en-US"/>
              <a:t>2503-2505</a:t>
            </a:r>
            <a:r>
              <a:rPr lang="en-US" i="1"/>
              <a:t>.</a:t>
            </a:r>
          </a:p>
          <a:p>
            <a:r>
              <a:rPr lang="en-US" i="1"/>
              <a:t>Polymer Preprints</a:t>
            </a:r>
            <a:r>
              <a:rPr lang="en-US"/>
              <a:t> </a:t>
            </a:r>
            <a:r>
              <a:rPr lang="en-US" b="1"/>
              <a:t>2006</a:t>
            </a:r>
            <a:r>
              <a:rPr lang="en-US"/>
              <a:t>, </a:t>
            </a:r>
            <a:r>
              <a:rPr lang="en-US" i="1"/>
              <a:t>47</a:t>
            </a:r>
            <a:r>
              <a:rPr lang="en-US"/>
              <a:t>,  829-830.</a:t>
            </a:r>
          </a:p>
        </p:txBody>
      </p:sp>
      <p:pic>
        <p:nvPicPr>
          <p:cNvPr id="14029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4572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59" y="4950620"/>
            <a:ext cx="3937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Rectangle 14"/>
          <p:cNvSpPr>
            <a:spLocks noChangeArrowheads="1"/>
          </p:cNvSpPr>
          <p:nvPr/>
        </p:nvSpPr>
        <p:spPr bwMode="auto">
          <a:xfrm>
            <a:off x="2286000" y="28956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                    </a:t>
            </a:r>
            <a:r>
              <a:rPr lang="en-US" sz="1600" b="1" dirty="0"/>
              <a:t>Critical micelle concentration (CMC) values of block copolymer systems</a:t>
            </a:r>
          </a:p>
          <a:p>
            <a:endParaRPr lang="en-US" sz="1600" dirty="0"/>
          </a:p>
          <a:p>
            <a:r>
              <a:rPr lang="en-US" sz="1600" dirty="0"/>
              <a:t>Entry 	Polymer code	Irradiation/J cm 	CMC ppm/mg mL</a:t>
            </a:r>
          </a:p>
          <a:p>
            <a:r>
              <a:rPr lang="en-US" sz="1600" dirty="0"/>
              <a:t>   1 	poly(VMT-b-VPS) 		0 		140</a:t>
            </a:r>
          </a:p>
          <a:p>
            <a:r>
              <a:rPr lang="en-US" sz="1600" dirty="0"/>
              <a:t>   2 	poly(VBT-b-VPS)-H 		0 		31</a:t>
            </a:r>
          </a:p>
          <a:p>
            <a:r>
              <a:rPr lang="en-US" sz="1600" dirty="0"/>
              <a:t>   3 	poly(VBT-b-VPS)-H 		0.3 		27</a:t>
            </a:r>
          </a:p>
          <a:p>
            <a:r>
              <a:rPr lang="en-US" sz="1600" dirty="0"/>
              <a:t>   4 	poly(VBT-b-VPS)-H 		5 		9.8</a:t>
            </a:r>
          </a:p>
        </p:txBody>
      </p:sp>
    </p:spTree>
    <p:extLst>
      <p:ext uri="{BB962C8B-B14F-4D97-AF65-F5344CB8AC3E}">
        <p14:creationId xmlns:p14="http://schemas.microsoft.com/office/powerpoint/2010/main" val="31279800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8229600" cy="1981200"/>
          </a:xfrm>
          <a:prstGeom prst="rect">
            <a:avLst/>
          </a:prstGeo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ＭＳ Ｐゴシック" pitchFamily="34" charset="-128"/>
              </a:rPr>
              <a:t>APPLICATION:</a:t>
            </a:r>
            <a:r>
              <a:rPr lang="en-US" sz="2400">
                <a:ea typeface="ＭＳ Ｐゴシック" pitchFamily="34" charset="-128"/>
              </a:rPr>
              <a:t> Antimicrobial surfaces</a:t>
            </a:r>
            <a:br>
              <a:rPr lang="en-US" sz="3600">
                <a:ea typeface="ＭＳ Ｐゴシック" pitchFamily="34" charset="-128"/>
              </a:rPr>
            </a:br>
            <a:br>
              <a:rPr lang="en-US" sz="3600">
                <a:ea typeface="ＭＳ Ｐゴシック" pitchFamily="34" charset="-128"/>
              </a:rPr>
            </a:br>
            <a:r>
              <a:rPr lang="en-US" sz="2400">
                <a:ea typeface="ＭＳ Ｐゴシック" pitchFamily="34" charset="-128"/>
              </a:rPr>
              <a:t>E- Coli Bacterial growth</a:t>
            </a:r>
          </a:p>
        </p:txBody>
      </p:sp>
      <p:pic>
        <p:nvPicPr>
          <p:cNvPr id="141315" name="Picture 3" descr="control plat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71688"/>
            <a:ext cx="3352800" cy="2432050"/>
          </a:xfrm>
          <a:prstGeom prst="rect">
            <a:avLst/>
          </a:prstGeom>
        </p:spPr>
      </p:pic>
      <p:pic>
        <p:nvPicPr>
          <p:cNvPr id="141316" name="Picture 6" descr="VBT(TEQ)4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2071688"/>
            <a:ext cx="3352800" cy="2438400"/>
          </a:xfrm>
          <a:prstGeom prst="rect">
            <a:avLst/>
          </a:prstGeom>
        </p:spPr>
      </p:pic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2362200" y="451008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u="sng"/>
              <a:t>Control plate : no polymer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5791200" y="45100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u="sng"/>
              <a:t>Coated plate : no bacterial growth</a:t>
            </a:r>
          </a:p>
        </p:txBody>
      </p:sp>
      <p:sp>
        <p:nvSpPr>
          <p:cNvPr id="141319" name="Rectangle 1"/>
          <p:cNvSpPr>
            <a:spLocks noChangeArrowheads="1"/>
          </p:cNvSpPr>
          <p:nvPr/>
        </p:nvSpPr>
        <p:spPr bwMode="auto">
          <a:xfrm>
            <a:off x="1979193" y="6488390"/>
            <a:ext cx="3796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1143000" algn="l"/>
              </a:tabLst>
            </a:pPr>
            <a:r>
              <a:rPr lang="en-US" i="1">
                <a:cs typeface="Times New Roman" pitchFamily="18" charset="0"/>
              </a:rPr>
              <a:t>J. Bio. Mat. Res</a:t>
            </a:r>
            <a:r>
              <a:rPr lang="en-US">
                <a:cs typeface="Times New Roman" pitchFamily="18" charset="0"/>
              </a:rPr>
              <a:t>. </a:t>
            </a:r>
            <a:r>
              <a:rPr lang="en-US" b="1">
                <a:cs typeface="Times New Roman" pitchFamily="18" charset="0"/>
              </a:rPr>
              <a:t>2006</a:t>
            </a:r>
            <a:r>
              <a:rPr lang="en-US" i="1">
                <a:cs typeface="Times New Roman" pitchFamily="18" charset="0"/>
              </a:rPr>
              <a:t> 79A(4)</a:t>
            </a:r>
            <a:r>
              <a:rPr lang="en-US">
                <a:cs typeface="Times New Roman" pitchFamily="18" charset="0"/>
              </a:rPr>
              <a:t>, 874-881</a:t>
            </a:r>
            <a:r>
              <a:rPr lang="en-US" i="1">
                <a:cs typeface="Times New Roman" pitchFamily="18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8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8925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2913064"/>
            <a:ext cx="5664200" cy="320675"/>
            <a:chOff x="3569" y="2177"/>
            <a:chExt cx="844" cy="47"/>
          </a:xfrm>
        </p:grpSpPr>
        <p:sp>
          <p:nvSpPr>
            <p:cNvPr id="144406" name="Rectangle 4"/>
            <p:cNvSpPr>
              <a:spLocks noChangeArrowheads="1"/>
            </p:cNvSpPr>
            <p:nvPr/>
          </p:nvSpPr>
          <p:spPr bwMode="auto">
            <a:xfrm>
              <a:off x="3569" y="2177"/>
              <a:ext cx="211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7" name="Rectangle 5"/>
            <p:cNvSpPr>
              <a:spLocks noChangeArrowheads="1"/>
            </p:cNvSpPr>
            <p:nvPr/>
          </p:nvSpPr>
          <p:spPr bwMode="auto">
            <a:xfrm>
              <a:off x="3886" y="2177"/>
              <a:ext cx="158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8" name="Rectangle 6"/>
            <p:cNvSpPr>
              <a:spLocks noChangeArrowheads="1"/>
            </p:cNvSpPr>
            <p:nvPr/>
          </p:nvSpPr>
          <p:spPr bwMode="auto">
            <a:xfrm>
              <a:off x="4256" y="2177"/>
              <a:ext cx="15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48150" y="3232151"/>
            <a:ext cx="3187700" cy="314325"/>
            <a:chOff x="1880" y="3635"/>
            <a:chExt cx="475" cy="46"/>
          </a:xfrm>
        </p:grpSpPr>
        <p:sp>
          <p:nvSpPr>
            <p:cNvPr id="144404" name="Rectangle 8"/>
            <p:cNvSpPr>
              <a:spLocks noChangeArrowheads="1"/>
            </p:cNvSpPr>
            <p:nvPr/>
          </p:nvSpPr>
          <p:spPr bwMode="auto">
            <a:xfrm>
              <a:off x="1880" y="3635"/>
              <a:ext cx="105" cy="4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5" name="Rectangle 9"/>
            <p:cNvSpPr>
              <a:spLocks noChangeArrowheads="1"/>
            </p:cNvSpPr>
            <p:nvPr/>
          </p:nvSpPr>
          <p:spPr bwMode="auto">
            <a:xfrm>
              <a:off x="2144" y="3635"/>
              <a:ext cx="211" cy="4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89" name="Rectangle 10"/>
          <p:cNvSpPr>
            <a:spLocks noChangeArrowheads="1"/>
          </p:cNvSpPr>
          <p:nvPr/>
        </p:nvSpPr>
        <p:spPr bwMode="auto">
          <a:xfrm>
            <a:off x="2819400" y="4195763"/>
            <a:ext cx="5664200" cy="965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3175000" y="3546475"/>
            <a:ext cx="4960938" cy="64293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391" name="Group 12"/>
          <p:cNvGrpSpPr>
            <a:grpSpLocks/>
          </p:cNvGrpSpPr>
          <p:nvPr/>
        </p:nvGrpSpPr>
        <p:grpSpPr bwMode="auto">
          <a:xfrm>
            <a:off x="4248150" y="3548064"/>
            <a:ext cx="3187700" cy="650875"/>
            <a:chOff x="1880" y="2741"/>
            <a:chExt cx="475" cy="95"/>
          </a:xfrm>
        </p:grpSpPr>
        <p:sp>
          <p:nvSpPr>
            <p:cNvPr id="144402" name="Rectangle 13"/>
            <p:cNvSpPr>
              <a:spLocks noChangeArrowheads="1"/>
            </p:cNvSpPr>
            <p:nvPr/>
          </p:nvSpPr>
          <p:spPr bwMode="auto">
            <a:xfrm>
              <a:off x="1880" y="2741"/>
              <a:ext cx="105" cy="9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3" name="Rectangle 14"/>
            <p:cNvSpPr>
              <a:spLocks noChangeArrowheads="1"/>
            </p:cNvSpPr>
            <p:nvPr/>
          </p:nvSpPr>
          <p:spPr bwMode="auto">
            <a:xfrm>
              <a:off x="2144" y="2741"/>
              <a:ext cx="211" cy="9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0" y="1665288"/>
            <a:ext cx="4686300" cy="1752600"/>
            <a:chOff x="0" y="1712"/>
            <a:chExt cx="2952" cy="1104"/>
          </a:xfrm>
        </p:grpSpPr>
        <p:sp>
          <p:nvSpPr>
            <p:cNvPr id="144400" name="Text Box 16"/>
            <p:cNvSpPr txBox="1">
              <a:spLocks noChangeArrowheads="1"/>
            </p:cNvSpPr>
            <p:nvPr/>
          </p:nvSpPr>
          <p:spPr bwMode="auto">
            <a:xfrm>
              <a:off x="864" y="1712"/>
              <a:ext cx="208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FF"/>
                  </a:solidFill>
                </a:rPr>
                <a:t>Enzyme</a:t>
              </a:r>
              <a:r>
                <a:rPr lang="en-US" b="1"/>
                <a:t> Horseradish </a:t>
              </a:r>
            </a:p>
            <a:p>
              <a:pPr eaLnBrk="1" hangingPunct="1"/>
              <a:r>
                <a:rPr lang="en-US" b="1"/>
                <a:t>Peroxidase + Aniline</a:t>
              </a:r>
            </a:p>
          </p:txBody>
        </p:sp>
        <p:sp>
          <p:nvSpPr>
            <p:cNvPr id="144401" name="AutoShape 17"/>
            <p:cNvSpPr>
              <a:spLocks noChangeArrowheads="1"/>
            </p:cNvSpPr>
            <p:nvPr/>
          </p:nvSpPr>
          <p:spPr bwMode="auto">
            <a:xfrm>
              <a:off x="0" y="1712"/>
              <a:ext cx="624" cy="1104"/>
            </a:xfrm>
            <a:prstGeom prst="curvedRightArrow">
              <a:avLst>
                <a:gd name="adj1" fmla="val 35385"/>
                <a:gd name="adj2" fmla="val 7076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393" name="Text Box 18"/>
          <p:cNvSpPr txBox="1">
            <a:spLocks noChangeArrowheads="1"/>
          </p:cNvSpPr>
          <p:nvPr/>
        </p:nvSpPr>
        <p:spPr bwMode="auto">
          <a:xfrm>
            <a:off x="2133600" y="152400"/>
            <a:ext cx="677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APPLICATION:</a:t>
            </a:r>
            <a:r>
              <a:rPr lang="en-US"/>
              <a:t> Templated Conductive Polymers</a:t>
            </a:r>
          </a:p>
        </p:txBody>
      </p:sp>
      <p:sp>
        <p:nvSpPr>
          <p:cNvPr id="144394" name="Rectangle 19"/>
          <p:cNvSpPr>
            <a:spLocks noChangeArrowheads="1"/>
          </p:cNvSpPr>
          <p:nvPr/>
        </p:nvSpPr>
        <p:spPr bwMode="auto">
          <a:xfrm>
            <a:off x="1589088" y="6491288"/>
            <a:ext cx="915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i="1"/>
              <a:t>J. Am. Chem. Soc.</a:t>
            </a:r>
            <a:r>
              <a:rPr lang="en-US"/>
              <a:t> </a:t>
            </a:r>
            <a:r>
              <a:rPr lang="en-US" b="1"/>
              <a:t>2005</a:t>
            </a:r>
            <a:r>
              <a:rPr lang="en-US"/>
              <a:t> </a:t>
            </a:r>
            <a:r>
              <a:rPr lang="en-US" i="1"/>
              <a:t>127</a:t>
            </a:r>
            <a:r>
              <a:rPr lang="en-US"/>
              <a:t>, 9100-9104 </a:t>
            </a:r>
          </a:p>
        </p:txBody>
      </p:sp>
    </p:spTree>
    <p:extLst>
      <p:ext uri="{BB962C8B-B14F-4D97-AF65-F5344CB8AC3E}">
        <p14:creationId xmlns:p14="http://schemas.microsoft.com/office/powerpoint/2010/main" val="25427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2362200"/>
            <a:ext cx="792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4600" y="1828800"/>
            <a:ext cx="7924800" cy="228600"/>
          </a:xfrm>
          <a:prstGeom prst="rect">
            <a:avLst/>
          </a:prstGeom>
          <a:solidFill>
            <a:srgbClr val="DCDC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4600" y="2057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4600" y="3124200"/>
            <a:ext cx="79248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4600" y="3886200"/>
            <a:ext cx="79248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4114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4600" y="3810000"/>
            <a:ext cx="792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14600" y="1143000"/>
            <a:ext cx="792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14600" y="1371600"/>
            <a:ext cx="792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4343400"/>
            <a:ext cx="792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14600" y="4572000"/>
            <a:ext cx="792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14600" y="2286000"/>
            <a:ext cx="7924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514600" y="3048000"/>
            <a:ext cx="79248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514600" y="3581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14600" y="3352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2819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2590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5146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24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733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343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343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343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5626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172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91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91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391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6106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0010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829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92202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524000" y="1143000"/>
            <a:ext cx="990600" cy="388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2514600" y="1371600"/>
            <a:ext cx="79248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514600" y="1371600"/>
            <a:ext cx="7924800" cy="3657600"/>
          </a:xfrm>
          <a:prstGeom prst="rect">
            <a:avLst/>
          </a:prstGeom>
          <a:solidFill>
            <a:srgbClr val="D9D9D9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4038600" y="6172200"/>
            <a:ext cx="4038600" cy="381000"/>
            <a:chOff x="3120" y="480"/>
            <a:chExt cx="2544" cy="240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120" y="57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3120" y="480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3886200" y="6172200"/>
            <a:ext cx="4038600" cy="381000"/>
            <a:chOff x="3024" y="1056"/>
            <a:chExt cx="2544" cy="240"/>
          </a:xfrm>
        </p:grpSpPr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024" y="115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024" y="1056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3962400" y="6172200"/>
            <a:ext cx="4038600" cy="381000"/>
            <a:chOff x="3072" y="768"/>
            <a:chExt cx="2544" cy="240"/>
          </a:xfrm>
        </p:grpSpPr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072" y="86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072" y="768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124200" y="6324600"/>
            <a:ext cx="4038600" cy="76200"/>
            <a:chOff x="2544" y="4032"/>
            <a:chExt cx="2544" cy="48"/>
          </a:xfrm>
        </p:grpSpPr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544" y="403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544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68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92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16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40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64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88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12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36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60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848" y="403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3200400" y="6172200"/>
            <a:ext cx="4038600" cy="381000"/>
            <a:chOff x="2592" y="3648"/>
            <a:chExt cx="2544" cy="240"/>
          </a:xfrm>
        </p:grpSpPr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592" y="374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3024" y="3648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592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73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97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21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45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69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93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17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41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656" y="374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3276600" y="6172200"/>
            <a:ext cx="4038600" cy="381000"/>
            <a:chOff x="2640" y="3360"/>
            <a:chExt cx="2544" cy="240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640" y="345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3024" y="3360"/>
              <a:ext cx="96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640" y="345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640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278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02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26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50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74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398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22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4464" y="345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5"/>
          <p:cNvGrpSpPr>
            <a:grpSpLocks/>
          </p:cNvGrpSpPr>
          <p:nvPr/>
        </p:nvGrpSpPr>
        <p:grpSpPr bwMode="auto">
          <a:xfrm>
            <a:off x="3352800" y="6172200"/>
            <a:ext cx="4038600" cy="381000"/>
            <a:chOff x="2688" y="3072"/>
            <a:chExt cx="2544" cy="240"/>
          </a:xfrm>
        </p:grpSpPr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2688" y="3168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3024" y="3072"/>
              <a:ext cx="144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688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83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07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31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55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79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03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272" y="316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6"/>
          <p:cNvGrpSpPr>
            <a:grpSpLocks/>
          </p:cNvGrpSpPr>
          <p:nvPr/>
        </p:nvGrpSpPr>
        <p:grpSpPr bwMode="auto">
          <a:xfrm>
            <a:off x="3429000" y="6172200"/>
            <a:ext cx="4038600" cy="381000"/>
            <a:chOff x="2736" y="2784"/>
            <a:chExt cx="2544" cy="240"/>
          </a:xfrm>
        </p:grpSpPr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2736" y="2880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3024" y="2784"/>
              <a:ext cx="192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736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288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12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36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60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84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4080" y="288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6"/>
          <p:cNvGrpSpPr>
            <a:grpSpLocks/>
          </p:cNvGrpSpPr>
          <p:nvPr/>
        </p:nvGrpSpPr>
        <p:grpSpPr bwMode="auto">
          <a:xfrm>
            <a:off x="3505200" y="6172200"/>
            <a:ext cx="4038600" cy="381000"/>
            <a:chOff x="2784" y="2496"/>
            <a:chExt cx="2544" cy="240"/>
          </a:xfrm>
        </p:grpSpPr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2784" y="2592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3024" y="249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2784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2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16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40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64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888" y="2592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5"/>
          <p:cNvGrpSpPr>
            <a:grpSpLocks/>
          </p:cNvGrpSpPr>
          <p:nvPr/>
        </p:nvGrpSpPr>
        <p:grpSpPr bwMode="auto">
          <a:xfrm>
            <a:off x="3581400" y="6172200"/>
            <a:ext cx="4038600" cy="381000"/>
            <a:chOff x="2832" y="2208"/>
            <a:chExt cx="2544" cy="240"/>
          </a:xfrm>
        </p:grpSpPr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2832" y="2304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3024" y="2208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2832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297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321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345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3696" y="2304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3"/>
          <p:cNvGrpSpPr>
            <a:grpSpLocks/>
          </p:cNvGrpSpPr>
          <p:nvPr/>
        </p:nvGrpSpPr>
        <p:grpSpPr bwMode="auto">
          <a:xfrm>
            <a:off x="3657600" y="6172200"/>
            <a:ext cx="4038600" cy="381000"/>
            <a:chOff x="2880" y="1920"/>
            <a:chExt cx="2544" cy="240"/>
          </a:xfrm>
        </p:grpSpPr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2880" y="2016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3024" y="1920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2880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02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326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3504" y="2016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30"/>
          <p:cNvGrpSpPr>
            <a:grpSpLocks/>
          </p:cNvGrpSpPr>
          <p:nvPr/>
        </p:nvGrpSpPr>
        <p:grpSpPr bwMode="auto">
          <a:xfrm>
            <a:off x="3733800" y="6172200"/>
            <a:ext cx="4038600" cy="381000"/>
            <a:chOff x="2928" y="1632"/>
            <a:chExt cx="2544" cy="240"/>
          </a:xfrm>
        </p:grpSpPr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928" y="1728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024" y="1632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2928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3072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3312" y="1728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6"/>
          <p:cNvGrpSpPr>
            <a:grpSpLocks/>
          </p:cNvGrpSpPr>
          <p:nvPr/>
        </p:nvGrpSpPr>
        <p:grpSpPr bwMode="auto">
          <a:xfrm>
            <a:off x="3810000" y="6172200"/>
            <a:ext cx="4038600" cy="381000"/>
            <a:chOff x="2976" y="1344"/>
            <a:chExt cx="2544" cy="240"/>
          </a:xfrm>
        </p:grpSpPr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2976" y="1440"/>
              <a:ext cx="2544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3024" y="134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2976" y="144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120" y="1440"/>
              <a:ext cx="240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41" name="Oval 141"/>
          <p:cNvSpPr>
            <a:spLocks noChangeArrowheads="1"/>
          </p:cNvSpPr>
          <p:nvPr/>
        </p:nvSpPr>
        <p:spPr bwMode="auto">
          <a:xfrm>
            <a:off x="3657600" y="59436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142" name="Oval 142"/>
          <p:cNvSpPr>
            <a:spLocks noChangeArrowheads="1"/>
          </p:cNvSpPr>
          <p:nvPr/>
        </p:nvSpPr>
        <p:spPr bwMode="auto">
          <a:xfrm>
            <a:off x="3657600" y="64008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10439400" y="1143000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514600" y="1138572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0416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2" name="Picture 2" descr="MVC-005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2914650" cy="2185988"/>
          </a:xfrm>
          <a:prstGeom prst="rect">
            <a:avLst/>
          </a:prstGeom>
        </p:spPr>
      </p:pic>
      <p:pic>
        <p:nvPicPr>
          <p:cNvPr id="808963" name="Picture 3" descr="MVC-008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5763" y="990600"/>
            <a:ext cx="2916237" cy="2187575"/>
          </a:xfrm>
          <a:prstGeom prst="rect">
            <a:avLst/>
          </a:prstGeom>
        </p:spPr>
      </p:pic>
      <p:pic>
        <p:nvPicPr>
          <p:cNvPr id="808964" name="Picture 4" descr="MVC-01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133601" y="152400"/>
            <a:ext cx="711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APPLICATION:</a:t>
            </a:r>
            <a:r>
              <a:rPr lang="en-US"/>
              <a:t> Hair and Fabric Curling and Toning</a:t>
            </a:r>
          </a:p>
        </p:txBody>
      </p:sp>
      <p:sp>
        <p:nvSpPr>
          <p:cNvPr id="145414" name="Rectangle 12"/>
          <p:cNvSpPr>
            <a:spLocks noChangeArrowheads="1"/>
          </p:cNvSpPr>
          <p:nvPr/>
        </p:nvSpPr>
        <p:spPr bwMode="auto">
          <a:xfrm>
            <a:off x="7315200" y="3727719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Cannon, Amy S.; Raudys, Jennifer; Undurti, Arundhati; Warner, John C. PCT Int. Appl. </a:t>
            </a:r>
            <a:r>
              <a:rPr lang="en-US" sz="2000" b="1"/>
              <a:t>2004</a:t>
            </a:r>
            <a:r>
              <a:rPr lang="en-US" sz="2000"/>
              <a:t>, 23pp WO 2004058187.</a:t>
            </a:r>
            <a:r>
              <a:rPr lang="en-US"/>
              <a:t> </a:t>
            </a:r>
          </a:p>
        </p:txBody>
      </p:sp>
      <p:sp>
        <p:nvSpPr>
          <p:cNvPr id="145415" name="Rectangle 12"/>
          <p:cNvSpPr>
            <a:spLocks noChangeArrowheads="1"/>
          </p:cNvSpPr>
          <p:nvPr/>
        </p:nvSpPr>
        <p:spPr bwMode="auto">
          <a:xfrm>
            <a:off x="1524000" y="6324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Society of Cosmetic Chemists Annual Scientific Seminar </a:t>
            </a:r>
          </a:p>
          <a:p>
            <a:r>
              <a:rPr lang="en-US" sz="1600" i="1"/>
              <a:t>Proceedings</a:t>
            </a:r>
            <a:r>
              <a:rPr lang="en-US" sz="1600"/>
              <a:t>, Boston, MA  </a:t>
            </a:r>
            <a:r>
              <a:rPr lang="en-US" sz="1600" b="1"/>
              <a:t>2006</a:t>
            </a:r>
            <a:r>
              <a:rPr lang="en-US" sz="1600"/>
              <a:t>, 46-47.</a:t>
            </a:r>
          </a:p>
        </p:txBody>
      </p:sp>
    </p:spTree>
    <p:extLst>
      <p:ext uri="{BB962C8B-B14F-4D97-AF65-F5344CB8AC3E}">
        <p14:creationId xmlns:p14="http://schemas.microsoft.com/office/powerpoint/2010/main" val="5886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AutoShape 2"/>
          <p:cNvSpPr>
            <a:spLocks noChangeArrowheads="1"/>
          </p:cNvSpPr>
          <p:nvPr/>
        </p:nvSpPr>
        <p:spPr bwMode="auto">
          <a:xfrm>
            <a:off x="4422444" y="2064857"/>
            <a:ext cx="32766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179" name="filecab2"/>
          <p:cNvSpPr>
            <a:spLocks noEditPoints="1" noChangeArrowheads="1"/>
          </p:cNvSpPr>
          <p:nvPr/>
        </p:nvSpPr>
        <p:spPr bwMode="auto">
          <a:xfrm>
            <a:off x="5260645" y="2369657"/>
            <a:ext cx="1747837" cy="1747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562180" name="Object 4"/>
          <p:cNvGraphicFramePr>
            <a:graphicFrameLocks noChangeAspect="1"/>
          </p:cNvGraphicFramePr>
          <p:nvPr>
            <p:extLst/>
          </p:nvPr>
        </p:nvGraphicFramePr>
        <p:xfrm>
          <a:off x="2898445" y="1306033"/>
          <a:ext cx="7431087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CS ChemDraw Drawing" r:id="rId3" imgW="4749800" imgH="2362200" progId="ChemDraw.Document.6.0">
                  <p:embed/>
                </p:oleObj>
              </mc:Choice>
              <mc:Fallback>
                <p:oleObj name="CS ChemDraw Drawing" r:id="rId3" imgW="4749800" imgH="2362200" progId="ChemDraw.Document.6.0">
                  <p:embed/>
                  <p:pic>
                    <p:nvPicPr>
                      <p:cNvPr id="562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445" y="1306033"/>
                        <a:ext cx="7431087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51045" y="2141058"/>
            <a:ext cx="2509837" cy="1890713"/>
            <a:chOff x="1632" y="1248"/>
            <a:chExt cx="2682" cy="2286"/>
          </a:xfrm>
        </p:grpSpPr>
        <p:sp>
          <p:nvSpPr>
            <p:cNvPr id="14747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7471" name="AutoShape 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7472" name="AutoShape 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57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562185" name="filecab2"/>
          <p:cNvSpPr>
            <a:spLocks noEditPoints="1" noChangeArrowheads="1"/>
          </p:cNvSpPr>
          <p:nvPr/>
        </p:nvSpPr>
        <p:spPr bwMode="auto">
          <a:xfrm>
            <a:off x="5260645" y="2369657"/>
            <a:ext cx="1747837" cy="1747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7463" name="Text Box 10"/>
          <p:cNvSpPr txBox="1">
            <a:spLocks noChangeArrowheads="1"/>
          </p:cNvSpPr>
          <p:nvPr/>
        </p:nvSpPr>
        <p:spPr bwMode="auto">
          <a:xfrm>
            <a:off x="2133600" y="152400"/>
            <a:ext cx="506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APPLICATION:</a:t>
            </a:r>
            <a:r>
              <a:rPr lang="en-US"/>
              <a:t> Enzymatic Reversal</a:t>
            </a:r>
          </a:p>
        </p:txBody>
      </p:sp>
      <p:sp>
        <p:nvSpPr>
          <p:cNvPr id="147464" name="Rectangle 11"/>
          <p:cNvSpPr>
            <a:spLocks noChangeArrowheads="1"/>
          </p:cNvSpPr>
          <p:nvPr/>
        </p:nvSpPr>
        <p:spPr bwMode="auto">
          <a:xfrm>
            <a:off x="1524000" y="59563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i="1"/>
              <a:t>J. Macr. Sci.</a:t>
            </a:r>
            <a:r>
              <a:rPr lang="en-US"/>
              <a:t> </a:t>
            </a:r>
            <a:r>
              <a:rPr lang="en-US" b="1"/>
              <a:t>2005</a:t>
            </a:r>
            <a:r>
              <a:rPr lang="en-US"/>
              <a:t> </a:t>
            </a:r>
            <a:r>
              <a:rPr lang="en-US" i="1"/>
              <a:t>A42</a:t>
            </a:r>
            <a:r>
              <a:rPr lang="en-US"/>
              <a:t> 1541-1546.</a:t>
            </a:r>
          </a:p>
          <a:p>
            <a:r>
              <a:rPr lang="en-US"/>
              <a:t>U.S. Pat. Appl. Publ.  </a:t>
            </a:r>
            <a:r>
              <a:rPr lang="en-US" b="1"/>
              <a:t>2005</a:t>
            </a:r>
            <a:r>
              <a:rPr lang="en-US"/>
              <a:t>,  US  2003224497.</a:t>
            </a:r>
          </a:p>
        </p:txBody>
      </p:sp>
    </p:spTree>
    <p:extLst>
      <p:ext uri="{BB962C8B-B14F-4D97-AF65-F5344CB8AC3E}">
        <p14:creationId xmlns:p14="http://schemas.microsoft.com/office/powerpoint/2010/main" val="35729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8" grpId="0" animBg="1"/>
      <p:bldP spid="562179" grpId="0" animBg="1"/>
      <p:bldP spid="562179" grpId="1" animBg="1"/>
      <p:bldP spid="56218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7069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8"/>
          <p:cNvSpPr>
            <a:spLocks/>
          </p:cNvSpPr>
          <p:nvPr/>
        </p:nvSpPr>
        <p:spPr bwMode="auto">
          <a:xfrm>
            <a:off x="2613026" y="5946776"/>
            <a:ext cx="3333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/>
              <a:t>john.warner@warnerbabcock.com</a:t>
            </a:r>
          </a:p>
        </p:txBody>
      </p:sp>
      <p:pic>
        <p:nvPicPr>
          <p:cNvPr id="149508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0"/>
            <a:ext cx="40100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7" descr="Publication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735">
            <a:off x="7086600" y="2057400"/>
            <a:ext cx="2668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86717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/>
        </p:nvSpPr>
        <p:spPr>
          <a:xfrm>
            <a:off x="3201385" y="1631624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46909" y="1629723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356877" y="1629723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483894" y="1570771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941265" y="1527161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327660" y="1548051"/>
            <a:ext cx="193733" cy="330485"/>
          </a:xfrm>
          <a:custGeom>
            <a:avLst/>
            <a:gdLst>
              <a:gd name="connsiteX0" fmla="*/ 32479 w 227351"/>
              <a:gd name="connsiteY0" fmla="*/ 0 h 552137"/>
              <a:gd name="connsiteX1" fmla="*/ 32479 w 227351"/>
              <a:gd name="connsiteY1" fmla="*/ 464695 h 552137"/>
              <a:gd name="connsiteX2" fmla="*/ 227351 w 227351"/>
              <a:gd name="connsiteY2" fmla="*/ 524655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51" h="552137">
                <a:moveTo>
                  <a:pt x="32479" y="0"/>
                </a:moveTo>
                <a:cubicBezTo>
                  <a:pt x="16239" y="188626"/>
                  <a:pt x="0" y="377253"/>
                  <a:pt x="32479" y="464695"/>
                </a:cubicBezTo>
                <a:cubicBezTo>
                  <a:pt x="64958" y="552137"/>
                  <a:pt x="146154" y="538396"/>
                  <a:pt x="227351" y="5246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hord 97"/>
          <p:cNvSpPr/>
          <p:nvPr/>
        </p:nvSpPr>
        <p:spPr>
          <a:xfrm rot="6846324">
            <a:off x="2251994" y="935862"/>
            <a:ext cx="1236097" cy="1109656"/>
          </a:xfrm>
          <a:prstGeom prst="chord">
            <a:avLst>
              <a:gd name="adj1" fmla="val 2709711"/>
              <a:gd name="adj2" fmla="val 1613809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7" name="Chord 86"/>
          <p:cNvSpPr/>
          <p:nvPr/>
        </p:nvSpPr>
        <p:spPr>
          <a:xfrm rot="6846324">
            <a:off x="2045616" y="710896"/>
            <a:ext cx="1602585" cy="1438656"/>
          </a:xfrm>
          <a:prstGeom prst="chord">
            <a:avLst>
              <a:gd name="adj1" fmla="val 2709711"/>
              <a:gd name="adj2" fmla="val 161380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0" name="Chord 99"/>
          <p:cNvSpPr/>
          <p:nvPr/>
        </p:nvSpPr>
        <p:spPr>
          <a:xfrm rot="6846324">
            <a:off x="2045616" y="710896"/>
            <a:ext cx="1602585" cy="1438656"/>
          </a:xfrm>
          <a:prstGeom prst="chord">
            <a:avLst>
              <a:gd name="adj1" fmla="val 2709711"/>
              <a:gd name="adj2" fmla="val 16138090"/>
            </a:avLst>
          </a:prstGeom>
          <a:solidFill>
            <a:srgbClr val="F5BE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891" y="577177"/>
            <a:ext cx="1940146" cy="1772621"/>
          </a:xfrm>
          <a:prstGeom prst="rect">
            <a:avLst/>
          </a:prstGeom>
        </p:spPr>
      </p:pic>
      <p:sp>
        <p:nvSpPr>
          <p:cNvPr id="95" name="Oval 94"/>
          <p:cNvSpPr/>
          <p:nvPr/>
        </p:nvSpPr>
        <p:spPr bwMode="auto">
          <a:xfrm>
            <a:off x="4878896" y="1353214"/>
            <a:ext cx="10668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90993" y="2752"/>
            <a:ext cx="3710763" cy="43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a typeface="ＭＳ Ｐゴシック" charset="0"/>
              </a:rPr>
              <a:t>Hair Color Restoration</a:t>
            </a:r>
          </a:p>
        </p:txBody>
      </p:sp>
      <p:sp>
        <p:nvSpPr>
          <p:cNvPr id="59" name="Chord 58"/>
          <p:cNvSpPr/>
          <p:nvPr/>
        </p:nvSpPr>
        <p:spPr>
          <a:xfrm rot="6846324">
            <a:off x="2045616" y="710896"/>
            <a:ext cx="1602585" cy="1438656"/>
          </a:xfrm>
          <a:prstGeom prst="chord">
            <a:avLst>
              <a:gd name="adj1" fmla="val 2709711"/>
              <a:gd name="adj2" fmla="val 16138090"/>
            </a:avLst>
          </a:prstGeom>
          <a:solidFill>
            <a:srgbClr val="674B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Chord 59"/>
          <p:cNvSpPr/>
          <p:nvPr/>
        </p:nvSpPr>
        <p:spPr>
          <a:xfrm rot="6846324">
            <a:off x="2045616" y="710896"/>
            <a:ext cx="1602585" cy="1438656"/>
          </a:xfrm>
          <a:prstGeom prst="chord">
            <a:avLst>
              <a:gd name="adj1" fmla="val 2709711"/>
              <a:gd name="adj2" fmla="val 1613809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771675" y="2262429"/>
            <a:ext cx="2439291" cy="2254550"/>
            <a:chOff x="393717" y="735787"/>
            <a:chExt cx="3301193" cy="3051175"/>
          </a:xfrm>
        </p:grpSpPr>
        <p:graphicFrame>
          <p:nvGraphicFramePr>
            <p:cNvPr id="6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93717" y="735787"/>
            <a:ext cx="783153" cy="603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8" name="CS ChemDraw Drawing" r:id="rId4" imgW="1409700" imgH="977900" progId="">
                    <p:embed/>
                  </p:oleObj>
                </mc:Choice>
                <mc:Fallback>
                  <p:oleObj name="CS ChemDraw Drawing" r:id="rId4" imgW="1409700" imgH="9779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17" y="735787"/>
                          <a:ext cx="783153" cy="603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07791" y="1550499"/>
            <a:ext cx="804560" cy="631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" name="CS ChemDraw Drawing" r:id="rId6" imgW="1435100" imgH="1016000" progId="ChemDraw.Document.6.0">
                    <p:embed/>
                  </p:oleObj>
                </mc:Choice>
                <mc:Fallback>
                  <p:oleObj name="CS ChemDraw Drawing" r:id="rId6" imgW="1435100" imgH="1016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791" y="1550499"/>
                          <a:ext cx="804560" cy="631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335641" y="2125589"/>
            <a:ext cx="765313" cy="630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" name="CS ChemDraw Drawing" r:id="rId8" imgW="1371600" imgH="1016000" progId="">
                    <p:embed/>
                  </p:oleObj>
                </mc:Choice>
                <mc:Fallback>
                  <p:oleObj name="CS ChemDraw Drawing" r:id="rId8" imgW="1371600" imgH="1016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641" y="2125589"/>
                          <a:ext cx="765313" cy="630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506900" y="3036149"/>
            <a:ext cx="825076" cy="546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" name="CS ChemDraw Drawing" r:id="rId10" imgW="1473200" imgH="876300" progId="">
                    <p:embed/>
                  </p:oleObj>
                </mc:Choice>
                <mc:Fallback>
                  <p:oleObj name="CS ChemDraw Drawing" r:id="rId10" imgW="1473200" imgH="8763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900" y="3036149"/>
                          <a:ext cx="825076" cy="546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2705712" y="3227846"/>
            <a:ext cx="910705" cy="559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" name="CS ChemDraw Drawing" r:id="rId12" imgW="1625600" imgH="901700" progId="">
                    <p:embed/>
                  </p:oleObj>
                </mc:Choice>
                <mc:Fallback>
                  <p:oleObj name="CS ChemDraw Drawing" r:id="rId12" imgW="1625600" imgH="9017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712" y="3227846"/>
                          <a:ext cx="910705" cy="559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2662897" y="2461059"/>
            <a:ext cx="1032013" cy="675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" name="CS ChemDraw Drawing" r:id="rId14" imgW="1854200" imgH="1092200" progId="">
                    <p:embed/>
                  </p:oleObj>
                </mc:Choice>
                <mc:Fallback>
                  <p:oleObj name="CS ChemDraw Drawing" r:id="rId14" imgW="1854200" imgH="1092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897" y="2461059"/>
                          <a:ext cx="1032013" cy="675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Circular Arrow 96"/>
            <p:cNvSpPr/>
            <p:nvPr/>
          </p:nvSpPr>
          <p:spPr bwMode="auto">
            <a:xfrm rot="2700000">
              <a:off x="958073" y="1090594"/>
              <a:ext cx="477837" cy="514350"/>
            </a:xfrm>
            <a:prstGeom prst="circularArrow">
              <a:avLst/>
            </a:prstGeom>
            <a:solidFill>
              <a:srgbClr val="00ADD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" name="Circular Arrow 100"/>
            <p:cNvSpPr/>
            <p:nvPr/>
          </p:nvSpPr>
          <p:spPr bwMode="auto">
            <a:xfrm rot="3756565" flipV="1">
              <a:off x="1040623" y="1901806"/>
              <a:ext cx="479425" cy="61753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343032"/>
                <a:gd name="adj5" fmla="val 12500"/>
              </a:avLst>
            </a:prstGeom>
            <a:solidFill>
              <a:srgbClr val="00ADD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Box 12"/>
            <p:cNvSpPr txBox="1">
              <a:spLocks noChangeArrowheads="1"/>
            </p:cNvSpPr>
            <p:nvPr/>
          </p:nvSpPr>
          <p:spPr bwMode="auto">
            <a:xfrm>
              <a:off x="1335105" y="1070750"/>
              <a:ext cx="1013548" cy="31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900"/>
                <a:t>Tyrosinase</a:t>
              </a:r>
            </a:p>
          </p:txBody>
        </p:sp>
        <p:sp>
          <p:nvSpPr>
            <p:cNvPr id="103" name="TextBox 13"/>
            <p:cNvSpPr txBox="1">
              <a:spLocks noChangeArrowheads="1"/>
            </p:cNvSpPr>
            <p:nvPr/>
          </p:nvSpPr>
          <p:spPr bwMode="auto">
            <a:xfrm>
              <a:off x="393717" y="2364561"/>
              <a:ext cx="1013548" cy="31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900" dirty="0" err="1">
                  <a:solidFill>
                    <a:srgbClr val="000000"/>
                  </a:solidFill>
                </a:rPr>
                <a:t>Tyrosinase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04" name="Circular Arrow 103"/>
            <p:cNvSpPr/>
            <p:nvPr/>
          </p:nvSpPr>
          <p:spPr bwMode="auto">
            <a:xfrm rot="2700000">
              <a:off x="1813736" y="2481243"/>
              <a:ext cx="479425" cy="51276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536296"/>
                <a:gd name="adj5" fmla="val 12500"/>
              </a:avLst>
            </a:prstGeom>
            <a:solidFill>
              <a:srgbClr val="00ADD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Circular Arrow 104"/>
            <p:cNvSpPr/>
            <p:nvPr/>
          </p:nvSpPr>
          <p:spPr bwMode="auto">
            <a:xfrm rot="18266101">
              <a:off x="2284429" y="2851925"/>
              <a:ext cx="479425" cy="51435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125377"/>
                <a:gd name="adj5" fmla="val 12500"/>
              </a:avLst>
            </a:prstGeom>
            <a:solidFill>
              <a:srgbClr val="00ADD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6" name="Circular Arrow 105"/>
            <p:cNvSpPr/>
            <p:nvPr/>
          </p:nvSpPr>
          <p:spPr bwMode="auto">
            <a:xfrm rot="1983873" flipV="1">
              <a:off x="2265380" y="3117037"/>
              <a:ext cx="428625" cy="61912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004426"/>
                <a:gd name="adj5" fmla="val 12500"/>
              </a:avLst>
            </a:prstGeom>
            <a:solidFill>
              <a:srgbClr val="00ADD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765" y="2799597"/>
            <a:ext cx="2113924" cy="160145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765" y="2799597"/>
            <a:ext cx="2113924" cy="160145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132" y="1749937"/>
            <a:ext cx="1703183" cy="10673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833" y="1759295"/>
            <a:ext cx="1647034" cy="10486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3" name="Picture 112" descr="Smiley Before.JPG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450" y="2914035"/>
            <a:ext cx="1645800" cy="105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4" name="Picture 113" descr="Smiley After.JPG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393" y="2904283"/>
            <a:ext cx="1652654" cy="1075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5" name="Picture 114" descr="Jennifer Jerde Before.JPG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043" y="4048000"/>
            <a:ext cx="1648621" cy="10817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6" name="Picture 115" descr="Jennifer Jerde After.JPG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563" y="4050243"/>
            <a:ext cx="1716314" cy="10772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2757061" y="4691532"/>
            <a:ext cx="2313982" cy="2071585"/>
            <a:chOff x="1276191" y="4786415"/>
            <a:chExt cx="2313982" cy="2071585"/>
          </a:xfrm>
        </p:grpSpPr>
        <p:pic>
          <p:nvPicPr>
            <p:cNvPr id="117" name="Picture 116"/>
            <p:cNvPicPr/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46750" y="4930436"/>
              <a:ext cx="1243423" cy="183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191" y="4786415"/>
              <a:ext cx="1026719" cy="53047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191" y="5861060"/>
              <a:ext cx="1026719" cy="53047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191" y="6327529"/>
              <a:ext cx="1026719" cy="53047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191" y="5316885"/>
              <a:ext cx="1026719" cy="53047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0206" y="5991421"/>
            <a:ext cx="4748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/>
              <a:t>“Formulation and Processes for Hair Coloring” Warner, John C.; Muollo, Laura; Stewart, </a:t>
            </a:r>
          </a:p>
          <a:p>
            <a:pPr lvl="0"/>
            <a:r>
              <a:rPr lang="en-US" sz="1000" dirty="0"/>
              <a:t>Amie. US Patent 8,828,100. Filed Oct. 14, 2013. Published September 9, 2014.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91457" y="514537"/>
            <a:ext cx="1136906" cy="1081837"/>
            <a:chOff x="1567457" y="514534"/>
            <a:chExt cx="1136906" cy="1081837"/>
          </a:xfrm>
        </p:grpSpPr>
        <p:sp>
          <p:nvSpPr>
            <p:cNvPr id="88" name="Freeform 87"/>
            <p:cNvSpPr/>
            <p:nvPr/>
          </p:nvSpPr>
          <p:spPr>
            <a:xfrm rot="17513597">
              <a:off x="2239412" y="627007"/>
              <a:ext cx="577424" cy="352478"/>
            </a:xfrm>
            <a:custGeom>
              <a:avLst/>
              <a:gdLst>
                <a:gd name="connsiteX0" fmla="*/ 0 w 1171731"/>
                <a:gd name="connsiteY0" fmla="*/ 0 h 841948"/>
                <a:gd name="connsiteX1" fmla="*/ 1004341 w 1171731"/>
                <a:gd name="connsiteY1" fmla="*/ 239843 h 841948"/>
                <a:gd name="connsiteX2" fmla="*/ 1004341 w 1171731"/>
                <a:gd name="connsiteY2" fmla="*/ 764499 h 841948"/>
                <a:gd name="connsiteX3" fmla="*/ 599607 w 1171731"/>
                <a:gd name="connsiteY3" fmla="*/ 704538 h 8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731" h="841948">
                  <a:moveTo>
                    <a:pt x="0" y="0"/>
                  </a:moveTo>
                  <a:cubicBezTo>
                    <a:pt x="418475" y="56213"/>
                    <a:pt x="836951" y="112427"/>
                    <a:pt x="1004341" y="239843"/>
                  </a:cubicBezTo>
                  <a:cubicBezTo>
                    <a:pt x="1171731" y="367260"/>
                    <a:pt x="1071797" y="687050"/>
                    <a:pt x="1004341" y="764499"/>
                  </a:cubicBezTo>
                  <a:cubicBezTo>
                    <a:pt x="936885" y="841948"/>
                    <a:pt x="768246" y="773243"/>
                    <a:pt x="599607" y="704538"/>
                  </a:cubicBez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 rot="4086403" flipH="1">
              <a:off x="1454984" y="640302"/>
              <a:ext cx="577424" cy="352478"/>
            </a:xfrm>
            <a:custGeom>
              <a:avLst/>
              <a:gdLst>
                <a:gd name="connsiteX0" fmla="*/ 0 w 1171731"/>
                <a:gd name="connsiteY0" fmla="*/ 0 h 841948"/>
                <a:gd name="connsiteX1" fmla="*/ 1004341 w 1171731"/>
                <a:gd name="connsiteY1" fmla="*/ 239843 h 841948"/>
                <a:gd name="connsiteX2" fmla="*/ 1004341 w 1171731"/>
                <a:gd name="connsiteY2" fmla="*/ 764499 h 841948"/>
                <a:gd name="connsiteX3" fmla="*/ 599607 w 1171731"/>
                <a:gd name="connsiteY3" fmla="*/ 704538 h 8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731" h="841948">
                  <a:moveTo>
                    <a:pt x="0" y="0"/>
                  </a:moveTo>
                  <a:cubicBezTo>
                    <a:pt x="418475" y="56213"/>
                    <a:pt x="836951" y="112427"/>
                    <a:pt x="1004341" y="239843"/>
                  </a:cubicBezTo>
                  <a:cubicBezTo>
                    <a:pt x="1171731" y="367260"/>
                    <a:pt x="1071797" y="687050"/>
                    <a:pt x="1004341" y="764499"/>
                  </a:cubicBezTo>
                  <a:cubicBezTo>
                    <a:pt x="936885" y="841948"/>
                    <a:pt x="768246" y="773243"/>
                    <a:pt x="599607" y="704538"/>
                  </a:cubicBez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835406" y="964408"/>
              <a:ext cx="619323" cy="63196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1936404" y="1122992"/>
              <a:ext cx="420184" cy="371441"/>
            </a:xfrm>
            <a:prstGeom prst="arc">
              <a:avLst>
                <a:gd name="adj1" fmla="val 16200000"/>
                <a:gd name="adj2" fmla="val 505737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186403" y="1127062"/>
              <a:ext cx="113960" cy="125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005966" y="1127062"/>
              <a:ext cx="113960" cy="1253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36" y="105662"/>
            <a:ext cx="1397377" cy="7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00" grpId="0" animBg="1"/>
      <p:bldP spid="95" grpId="0" animBg="1"/>
      <p:bldP spid="59" grpId="0" animBg="1"/>
      <p:bldP spid="6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roup 1744"/>
          <p:cNvGrpSpPr/>
          <p:nvPr/>
        </p:nvGrpSpPr>
        <p:grpSpPr>
          <a:xfrm>
            <a:off x="2207589" y="1930496"/>
            <a:ext cx="946708" cy="1868375"/>
            <a:chOff x="297303" y="921399"/>
            <a:chExt cx="946708" cy="1868375"/>
          </a:xfrm>
        </p:grpSpPr>
        <p:grpSp>
          <p:nvGrpSpPr>
            <p:cNvPr id="1746" name="Group 1745"/>
            <p:cNvGrpSpPr/>
            <p:nvPr/>
          </p:nvGrpSpPr>
          <p:grpSpPr>
            <a:xfrm>
              <a:off x="853335" y="1536967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20" name="Hexagon 1819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21" name="Regular Pentagon 1820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sp>
          <p:nvSpPr>
            <p:cNvPr id="1747" name="Oval 1746"/>
            <p:cNvSpPr/>
            <p:nvPr/>
          </p:nvSpPr>
          <p:spPr>
            <a:xfrm>
              <a:off x="378204" y="1186385"/>
              <a:ext cx="48227" cy="45719"/>
            </a:xfrm>
            <a:prstGeom prst="ellipse">
              <a:avLst/>
            </a:prstGeom>
            <a:solidFill>
              <a:srgbClr val="1E1C1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8" name="Oval 1747"/>
            <p:cNvSpPr/>
            <p:nvPr/>
          </p:nvSpPr>
          <p:spPr>
            <a:xfrm>
              <a:off x="676438" y="1449259"/>
              <a:ext cx="48227" cy="45719"/>
            </a:xfrm>
            <a:prstGeom prst="ellipse">
              <a:avLst/>
            </a:prstGeom>
            <a:solidFill>
              <a:srgbClr val="1E1C1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749" name="Group 1748"/>
            <p:cNvGrpSpPr/>
            <p:nvPr/>
          </p:nvGrpSpPr>
          <p:grpSpPr>
            <a:xfrm>
              <a:off x="837782" y="921399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18" name="Hexagon 1817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19" name="Regular Pentagon 1818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0" name="Group 1749"/>
            <p:cNvGrpSpPr/>
            <p:nvPr/>
          </p:nvGrpSpPr>
          <p:grpSpPr>
            <a:xfrm>
              <a:off x="447548" y="1268364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16" name="Hexagon 1815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17" name="Regular Pentagon 1816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1" name="Group 1750"/>
            <p:cNvGrpSpPr/>
            <p:nvPr/>
          </p:nvGrpSpPr>
          <p:grpSpPr>
            <a:xfrm>
              <a:off x="576575" y="1002512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14" name="Hexagon 1813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15" name="Regular Pentagon 1814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2" name="Group 1751"/>
            <p:cNvGrpSpPr/>
            <p:nvPr/>
          </p:nvGrpSpPr>
          <p:grpSpPr>
            <a:xfrm>
              <a:off x="728975" y="1154912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12" name="Hexagon 1811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13" name="Regular Pentagon 1812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3" name="Group 1752"/>
            <p:cNvGrpSpPr/>
            <p:nvPr/>
          </p:nvGrpSpPr>
          <p:grpSpPr>
            <a:xfrm>
              <a:off x="881375" y="1307312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10" name="Hexagon 1809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11" name="Regular Pentagon 1810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4" name="Group 1753"/>
            <p:cNvGrpSpPr/>
            <p:nvPr/>
          </p:nvGrpSpPr>
          <p:grpSpPr>
            <a:xfrm>
              <a:off x="476438" y="1723099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08" name="Hexagon 1807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09" name="Regular Pentagon 1808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5" name="Group 1754"/>
            <p:cNvGrpSpPr/>
            <p:nvPr/>
          </p:nvGrpSpPr>
          <p:grpSpPr>
            <a:xfrm>
              <a:off x="620904" y="1822130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06" name="Hexagon 1805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07" name="Regular Pentagon 1806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6" name="Group 1755"/>
            <p:cNvGrpSpPr/>
            <p:nvPr/>
          </p:nvGrpSpPr>
          <p:grpSpPr>
            <a:xfrm>
              <a:off x="1058624" y="1373047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04" name="Hexagon 1803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05" name="Regular Pentagon 1804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7" name="Group 1756"/>
            <p:cNvGrpSpPr/>
            <p:nvPr/>
          </p:nvGrpSpPr>
          <p:grpSpPr>
            <a:xfrm>
              <a:off x="574420" y="1572672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02" name="Hexagon 1801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03" name="Regular Pentagon 1802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8" name="Group 1757"/>
            <p:cNvGrpSpPr/>
            <p:nvPr/>
          </p:nvGrpSpPr>
          <p:grpSpPr>
            <a:xfrm>
              <a:off x="999055" y="1054670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800" name="Hexagon 1799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801" name="Regular Pentagon 1800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59" name="Group 1758"/>
            <p:cNvGrpSpPr/>
            <p:nvPr/>
          </p:nvGrpSpPr>
          <p:grpSpPr>
            <a:xfrm>
              <a:off x="864782" y="1767006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98" name="Hexagon 1797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99" name="Regular Pentagon 1798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0" name="Group 1759"/>
            <p:cNvGrpSpPr/>
            <p:nvPr/>
          </p:nvGrpSpPr>
          <p:grpSpPr>
            <a:xfrm>
              <a:off x="923932" y="2620798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96" name="Hexagon 1795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97" name="Regular Pentagon 1796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sp>
          <p:nvSpPr>
            <p:cNvPr id="1761" name="Oval 1760"/>
            <p:cNvSpPr/>
            <p:nvPr/>
          </p:nvSpPr>
          <p:spPr>
            <a:xfrm>
              <a:off x="313781" y="2069871"/>
              <a:ext cx="48227" cy="45719"/>
            </a:xfrm>
            <a:prstGeom prst="ellipse">
              <a:avLst/>
            </a:prstGeom>
            <a:solidFill>
              <a:srgbClr val="1E1C1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2" name="Oval 1761"/>
            <p:cNvSpPr/>
            <p:nvPr/>
          </p:nvSpPr>
          <p:spPr>
            <a:xfrm>
              <a:off x="771149" y="2533090"/>
              <a:ext cx="48227" cy="45719"/>
            </a:xfrm>
            <a:prstGeom prst="ellipse">
              <a:avLst/>
            </a:prstGeom>
            <a:solidFill>
              <a:srgbClr val="1E1C1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763" name="Group 1762"/>
            <p:cNvGrpSpPr/>
            <p:nvPr/>
          </p:nvGrpSpPr>
          <p:grpSpPr>
            <a:xfrm>
              <a:off x="932493" y="2005230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94" name="Hexagon 1793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95" name="Regular Pentagon 1794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4" name="Group 1763"/>
            <p:cNvGrpSpPr/>
            <p:nvPr/>
          </p:nvGrpSpPr>
          <p:grpSpPr>
            <a:xfrm>
              <a:off x="542259" y="2352195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92" name="Hexagon 1791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93" name="Regular Pentagon 1792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5" name="Group 1764"/>
            <p:cNvGrpSpPr/>
            <p:nvPr/>
          </p:nvGrpSpPr>
          <p:grpSpPr>
            <a:xfrm>
              <a:off x="671286" y="208634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90" name="Hexagon 1789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91" name="Regular Pentagon 1790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6" name="Group 1765"/>
            <p:cNvGrpSpPr/>
            <p:nvPr/>
          </p:nvGrpSpPr>
          <p:grpSpPr>
            <a:xfrm>
              <a:off x="823686" y="223874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88" name="Hexagon 1787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89" name="Regular Pentagon 1788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7" name="Group 1766"/>
            <p:cNvGrpSpPr/>
            <p:nvPr/>
          </p:nvGrpSpPr>
          <p:grpSpPr>
            <a:xfrm>
              <a:off x="951972" y="239114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86" name="Hexagon 1785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87" name="Regular Pentagon 1786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8" name="Group 1767"/>
            <p:cNvGrpSpPr/>
            <p:nvPr/>
          </p:nvGrpSpPr>
          <p:grpSpPr>
            <a:xfrm>
              <a:off x="297303" y="1806488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84" name="Hexagon 1783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85" name="Regular Pentagon 1784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69" name="Group 1768"/>
            <p:cNvGrpSpPr/>
            <p:nvPr/>
          </p:nvGrpSpPr>
          <p:grpSpPr>
            <a:xfrm>
              <a:off x="372425" y="150823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82" name="Hexagon 1781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83" name="Regular Pentagon 1782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70" name="Group 1769"/>
            <p:cNvGrpSpPr/>
            <p:nvPr/>
          </p:nvGrpSpPr>
          <p:grpSpPr>
            <a:xfrm>
              <a:off x="432613" y="2101689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80" name="Hexagon 1779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81" name="Regular Pentagon 1780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71" name="Group 1770"/>
            <p:cNvGrpSpPr/>
            <p:nvPr/>
          </p:nvGrpSpPr>
          <p:grpSpPr>
            <a:xfrm>
              <a:off x="669131" y="265650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78" name="Hexagon 1777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79" name="Regular Pentagon 1778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72" name="Group 1771"/>
            <p:cNvGrpSpPr/>
            <p:nvPr/>
          </p:nvGrpSpPr>
          <p:grpSpPr>
            <a:xfrm>
              <a:off x="1093766" y="2138501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76" name="Hexagon 1775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77" name="Regular Pentagon 1776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  <p:grpSp>
          <p:nvGrpSpPr>
            <p:cNvPr id="1773" name="Group 1772"/>
            <p:cNvGrpSpPr/>
            <p:nvPr/>
          </p:nvGrpSpPr>
          <p:grpSpPr>
            <a:xfrm>
              <a:off x="303082" y="2481503"/>
              <a:ext cx="150245" cy="133271"/>
              <a:chOff x="6365936" y="912426"/>
              <a:chExt cx="417966" cy="783487"/>
            </a:xfrm>
            <a:noFill/>
          </p:grpSpPr>
          <p:sp>
            <p:nvSpPr>
              <p:cNvPr id="1774" name="Hexagon 1773"/>
              <p:cNvSpPr/>
              <p:nvPr/>
            </p:nvSpPr>
            <p:spPr>
              <a:xfrm>
                <a:off x="6365936" y="1318352"/>
                <a:ext cx="417966" cy="377561"/>
              </a:xfrm>
              <a:prstGeom prst="hex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  <p:sp>
            <p:nvSpPr>
              <p:cNvPr id="1775" name="Regular Pentagon 1774"/>
              <p:cNvSpPr/>
              <p:nvPr/>
            </p:nvSpPr>
            <p:spPr>
              <a:xfrm>
                <a:off x="6382012" y="912426"/>
                <a:ext cx="401890" cy="391743"/>
              </a:xfrm>
              <a:prstGeom prst="pentagon">
                <a:avLst/>
              </a:prstGeom>
              <a:grpFill/>
              <a:ln w="9525" cap="flat" cmpd="sng" algn="ctr">
                <a:solidFill>
                  <a:srgbClr val="948A54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noFill/>
                  <a:latin typeface="Calibri"/>
                </a:endParaRPr>
              </a:p>
            </p:txBody>
          </p:sp>
        </p:grpSp>
      </p:grpSp>
      <p:grpSp>
        <p:nvGrpSpPr>
          <p:cNvPr id="2322" name="Group 2321"/>
          <p:cNvGrpSpPr/>
          <p:nvPr/>
        </p:nvGrpSpPr>
        <p:grpSpPr>
          <a:xfrm>
            <a:off x="3292787" y="1835294"/>
            <a:ext cx="1348420" cy="2058779"/>
            <a:chOff x="1624409" y="887231"/>
            <a:chExt cx="1348420" cy="2058779"/>
          </a:xfrm>
        </p:grpSpPr>
        <p:sp>
          <p:nvSpPr>
            <p:cNvPr id="1742" name="Right Arrow 1741"/>
            <p:cNvSpPr/>
            <p:nvPr/>
          </p:nvSpPr>
          <p:spPr>
            <a:xfrm>
              <a:off x="1624409" y="1704379"/>
              <a:ext cx="417965" cy="424482"/>
            </a:xfrm>
            <a:prstGeom prst="rightArrow">
              <a:avLst/>
            </a:prstGeom>
            <a:noFill/>
            <a:ln w="9525" cap="flat" cmpd="sng" algn="ctr">
              <a:solidFill>
                <a:srgbClr val="1E1C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22" name="Group 1821"/>
            <p:cNvGrpSpPr/>
            <p:nvPr/>
          </p:nvGrpSpPr>
          <p:grpSpPr>
            <a:xfrm>
              <a:off x="2128606" y="887231"/>
              <a:ext cx="844223" cy="2058779"/>
              <a:chOff x="1886698" y="820628"/>
              <a:chExt cx="844223" cy="2058779"/>
            </a:xfrm>
          </p:grpSpPr>
          <p:grpSp>
            <p:nvGrpSpPr>
              <p:cNvPr id="1823" name="Group 1822"/>
              <p:cNvGrpSpPr/>
              <p:nvPr/>
            </p:nvGrpSpPr>
            <p:grpSpPr>
              <a:xfrm>
                <a:off x="1886698" y="867443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901" name="Group 1900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05" name="Hexagon 190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6" name="Regular Pentagon 190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02" name="Group 1901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03" name="Hexagon 190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4" name="Regular Pentagon 190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824" name="Oval 1823"/>
              <p:cNvSpPr/>
              <p:nvPr/>
            </p:nvSpPr>
            <p:spPr>
              <a:xfrm>
                <a:off x="2208218" y="1127215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5" name="Oval 1824"/>
              <p:cNvSpPr/>
              <p:nvPr/>
            </p:nvSpPr>
            <p:spPr>
              <a:xfrm>
                <a:off x="2682694" y="1391906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826" name="Group 1825"/>
              <p:cNvGrpSpPr/>
              <p:nvPr/>
            </p:nvGrpSpPr>
            <p:grpSpPr>
              <a:xfrm>
                <a:off x="2274676" y="1276645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95" name="Group 1894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99" name="Hexagon 189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0" name="Regular Pentagon 189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96" name="Group 1895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97" name="Hexagon 189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8" name="Regular Pentagon 189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27" name="Group 1826"/>
              <p:cNvGrpSpPr/>
              <p:nvPr/>
            </p:nvGrpSpPr>
            <p:grpSpPr>
              <a:xfrm>
                <a:off x="2503276" y="1528577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89" name="Group 1888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93" name="Hexagon 189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4" name="Regular Pentagon 189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90" name="Group 1889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91" name="Hexagon 189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2" name="Regular Pentagon 189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28" name="Group 1827"/>
              <p:cNvGrpSpPr/>
              <p:nvPr/>
            </p:nvGrpSpPr>
            <p:grpSpPr>
              <a:xfrm>
                <a:off x="2539286" y="953898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83" name="Group 1882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87" name="Hexagon 188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88" name="Regular Pentagon 188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84" name="Group 1883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85" name="Hexagon 188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86" name="Regular Pentagon 188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29" name="Group 1828"/>
              <p:cNvGrpSpPr/>
              <p:nvPr/>
            </p:nvGrpSpPr>
            <p:grpSpPr>
              <a:xfrm>
                <a:off x="2108560" y="1654429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81" name="Hexagon 1880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82" name="Regular Pentagon 1881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30" name="Group 1829"/>
              <p:cNvGrpSpPr/>
              <p:nvPr/>
            </p:nvGrpSpPr>
            <p:grpSpPr>
              <a:xfrm>
                <a:off x="2033438" y="1398160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79" name="Hexagon 1878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80" name="Regular Pentagon 1879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31" name="Group 1830"/>
              <p:cNvGrpSpPr/>
              <p:nvPr/>
            </p:nvGrpSpPr>
            <p:grpSpPr>
              <a:xfrm>
                <a:off x="1931421" y="1258635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77" name="Hexagon 1876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78" name="Regular Pentagon 1877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32" name="Group 1831"/>
              <p:cNvGrpSpPr/>
              <p:nvPr/>
            </p:nvGrpSpPr>
            <p:grpSpPr>
              <a:xfrm>
                <a:off x="2199553" y="820628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75" name="Hexagon 1874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76" name="Regular Pentagon 1875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33" name="Group 1832"/>
              <p:cNvGrpSpPr/>
              <p:nvPr/>
            </p:nvGrpSpPr>
            <p:grpSpPr>
              <a:xfrm>
                <a:off x="1886698" y="1951730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69" name="Group 1868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73" name="Hexagon 187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74" name="Regular Pentagon 187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70" name="Group 1869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71" name="Hexagon 187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72" name="Regular Pentagon 187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834" name="Oval 1833"/>
              <p:cNvSpPr/>
              <p:nvPr/>
            </p:nvSpPr>
            <p:spPr>
              <a:xfrm>
                <a:off x="2208218" y="2211502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5" name="Oval 1834"/>
              <p:cNvSpPr/>
              <p:nvPr/>
            </p:nvSpPr>
            <p:spPr>
              <a:xfrm>
                <a:off x="2682694" y="2476193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836" name="Group 1835"/>
              <p:cNvGrpSpPr/>
              <p:nvPr/>
            </p:nvGrpSpPr>
            <p:grpSpPr>
              <a:xfrm>
                <a:off x="2274676" y="2360932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63" name="Group 1862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67" name="Hexagon 186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68" name="Regular Pentagon 186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64" name="Group 1863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65" name="Hexagon 186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66" name="Regular Pentagon 186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37" name="Group 1836"/>
              <p:cNvGrpSpPr/>
              <p:nvPr/>
            </p:nvGrpSpPr>
            <p:grpSpPr>
              <a:xfrm>
                <a:off x="2503276" y="2612864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57" name="Group 1856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61" name="Hexagon 186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62" name="Regular Pentagon 186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58" name="Group 1857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59" name="Hexagon 185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60" name="Regular Pentagon 185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38" name="Group 1837"/>
              <p:cNvGrpSpPr/>
              <p:nvPr/>
            </p:nvGrpSpPr>
            <p:grpSpPr>
              <a:xfrm>
                <a:off x="2539286" y="2038185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851" name="Group 1850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55" name="Hexagon 185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6" name="Regular Pentagon 185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52" name="Group 1851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853" name="Hexagon 185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4" name="Regular Pentagon 185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39" name="Group 1838"/>
              <p:cNvGrpSpPr/>
              <p:nvPr/>
            </p:nvGrpSpPr>
            <p:grpSpPr>
              <a:xfrm>
                <a:off x="2108560" y="2738716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49" name="Hexagon 1848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50" name="Regular Pentagon 1849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40" name="Group 1839"/>
              <p:cNvGrpSpPr/>
              <p:nvPr/>
            </p:nvGrpSpPr>
            <p:grpSpPr>
              <a:xfrm>
                <a:off x="2033438" y="2482447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47" name="Hexagon 1846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48" name="Regular Pentagon 1847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41" name="Group 1840"/>
              <p:cNvGrpSpPr/>
              <p:nvPr/>
            </p:nvGrpSpPr>
            <p:grpSpPr>
              <a:xfrm>
                <a:off x="1931421" y="2342922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45" name="Hexagon 1844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46" name="Regular Pentagon 1845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842" name="Group 1841"/>
              <p:cNvGrpSpPr/>
              <p:nvPr/>
            </p:nvGrpSpPr>
            <p:grpSpPr>
              <a:xfrm>
                <a:off x="2199553" y="1904915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843" name="Hexagon 1842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844" name="Regular Pentagon 1843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</p:grpSp>
      </p:grpSp>
      <p:grpSp>
        <p:nvGrpSpPr>
          <p:cNvPr id="2323" name="Group 2322"/>
          <p:cNvGrpSpPr/>
          <p:nvPr/>
        </p:nvGrpSpPr>
        <p:grpSpPr>
          <a:xfrm>
            <a:off x="4851802" y="1966229"/>
            <a:ext cx="1379656" cy="1796902"/>
            <a:chOff x="3183424" y="1018169"/>
            <a:chExt cx="1379656" cy="1796902"/>
          </a:xfrm>
        </p:grpSpPr>
        <p:sp>
          <p:nvSpPr>
            <p:cNvPr id="1743" name="Right Arrow 1742"/>
            <p:cNvSpPr/>
            <p:nvPr/>
          </p:nvSpPr>
          <p:spPr>
            <a:xfrm>
              <a:off x="3183424" y="1704379"/>
              <a:ext cx="417965" cy="424482"/>
            </a:xfrm>
            <a:prstGeom prst="rightArrow">
              <a:avLst/>
            </a:prstGeom>
            <a:noFill/>
            <a:ln w="9525" cap="flat" cmpd="sng" algn="ctr">
              <a:solidFill>
                <a:srgbClr val="1E1C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907" name="Group 1906"/>
            <p:cNvGrpSpPr/>
            <p:nvPr/>
          </p:nvGrpSpPr>
          <p:grpSpPr>
            <a:xfrm>
              <a:off x="3717830" y="1018169"/>
              <a:ext cx="845250" cy="1796902"/>
              <a:chOff x="4376478" y="740710"/>
              <a:chExt cx="845250" cy="1796902"/>
            </a:xfrm>
          </p:grpSpPr>
          <p:grpSp>
            <p:nvGrpSpPr>
              <p:cNvPr id="1908" name="Group 1907"/>
              <p:cNvGrpSpPr/>
              <p:nvPr/>
            </p:nvGrpSpPr>
            <p:grpSpPr>
              <a:xfrm>
                <a:off x="4848744" y="1361715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1979" name="Group 1978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1983" name="Group 1982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87" name="Hexagon 198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88" name="Regular Pentagon 198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984" name="Group 1983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85" name="Hexagon 198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86" name="Regular Pentagon 198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980" name="Group 1979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81" name="Hexagon 198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2" name="Regular Pentagon 198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909" name="Oval 1908"/>
              <p:cNvSpPr/>
              <p:nvPr/>
            </p:nvSpPr>
            <p:spPr>
              <a:xfrm>
                <a:off x="4810336" y="740710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0" name="Oval 1909"/>
              <p:cNvSpPr/>
              <p:nvPr/>
            </p:nvSpPr>
            <p:spPr>
              <a:xfrm>
                <a:off x="4982068" y="1238321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911" name="Group 1910"/>
              <p:cNvGrpSpPr/>
              <p:nvPr/>
            </p:nvGrpSpPr>
            <p:grpSpPr>
              <a:xfrm>
                <a:off x="4447212" y="1111111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973" name="Group 1972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77" name="Hexagon 197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8" name="Regular Pentagon 197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74" name="Group 1973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75" name="Hexagon 197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6" name="Regular Pentagon 197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12" name="Group 1911"/>
              <p:cNvGrpSpPr/>
              <p:nvPr/>
            </p:nvGrpSpPr>
            <p:grpSpPr>
              <a:xfrm>
                <a:off x="4955172" y="795557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971" name="Hexagon 1970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972" name="Regular Pentagon 1971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913" name="Group 1912"/>
              <p:cNvGrpSpPr/>
              <p:nvPr/>
            </p:nvGrpSpPr>
            <p:grpSpPr>
              <a:xfrm>
                <a:off x="4675680" y="944170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965" name="Group 1964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69" name="Hexagon 196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70" name="Regular Pentagon 196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66" name="Group 1965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67" name="Hexagon 196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68" name="Regular Pentagon 196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14" name="Group 1913"/>
              <p:cNvGrpSpPr/>
              <p:nvPr/>
            </p:nvGrpSpPr>
            <p:grpSpPr>
              <a:xfrm>
                <a:off x="4435764" y="932445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963" name="Hexagon 1962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964" name="Regular Pentagon 1963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915" name="Group 1914"/>
              <p:cNvGrpSpPr/>
              <p:nvPr/>
            </p:nvGrpSpPr>
            <p:grpSpPr>
              <a:xfrm>
                <a:off x="4376478" y="1553285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1953" name="Group 1952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1957" name="Group 1956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61" name="Hexagon 196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62" name="Regular Pentagon 196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958" name="Group 1957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59" name="Hexagon 195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60" name="Regular Pentagon 195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954" name="Group 1953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55" name="Hexagon 195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56" name="Regular Pentagon 195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16" name="Group 1915"/>
              <p:cNvGrpSpPr/>
              <p:nvPr/>
            </p:nvGrpSpPr>
            <p:grpSpPr>
              <a:xfrm>
                <a:off x="5068703" y="1626743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1943" name="Group 1942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1947" name="Group 1946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51" name="Hexagon 195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52" name="Regular Pentagon 195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948" name="Group 1947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49" name="Hexagon 194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50" name="Regular Pentagon 194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944" name="Group 1943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45" name="Hexagon 194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6" name="Regular Pentagon 194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917" name="Oval 1916"/>
              <p:cNvSpPr/>
              <p:nvPr/>
            </p:nvSpPr>
            <p:spPr>
              <a:xfrm>
                <a:off x="4848744" y="1994282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8" name="Oval 1917"/>
              <p:cNvSpPr/>
              <p:nvPr/>
            </p:nvSpPr>
            <p:spPr>
              <a:xfrm>
                <a:off x="5020476" y="2491893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919" name="Group 1918"/>
              <p:cNvGrpSpPr/>
              <p:nvPr/>
            </p:nvGrpSpPr>
            <p:grpSpPr>
              <a:xfrm>
                <a:off x="4610600" y="1604661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941" name="Hexagon 1940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942" name="Regular Pentagon 1941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920" name="Group 1919"/>
              <p:cNvGrpSpPr/>
              <p:nvPr/>
            </p:nvGrpSpPr>
            <p:grpSpPr>
              <a:xfrm>
                <a:off x="5020476" y="2107382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1935" name="Group 1934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39" name="Hexagon 193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0" name="Regular Pentagon 193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936" name="Group 1935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37" name="Hexagon 193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38" name="Regular Pentagon 193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21" name="Group 1920"/>
              <p:cNvGrpSpPr/>
              <p:nvPr/>
            </p:nvGrpSpPr>
            <p:grpSpPr>
              <a:xfrm>
                <a:off x="4474172" y="2186017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1933" name="Hexagon 1932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1934" name="Regular Pentagon 1933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1922" name="Group 1921"/>
              <p:cNvGrpSpPr/>
              <p:nvPr/>
            </p:nvGrpSpPr>
            <p:grpSpPr>
              <a:xfrm>
                <a:off x="4743946" y="2154735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1923" name="Group 1922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1927" name="Group 1926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31" name="Hexagon 193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32" name="Regular Pentagon 193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928" name="Group 1927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929" name="Hexagon 192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30" name="Regular Pentagon 192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924" name="Group 1923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1925" name="Hexagon 192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6" name="Regular Pentagon 192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grpSp>
        <p:nvGrpSpPr>
          <p:cNvPr id="2324" name="Group 2323"/>
          <p:cNvGrpSpPr/>
          <p:nvPr/>
        </p:nvGrpSpPr>
        <p:grpSpPr>
          <a:xfrm>
            <a:off x="6376123" y="1950538"/>
            <a:ext cx="1131827" cy="1828291"/>
            <a:chOff x="4707742" y="1002475"/>
            <a:chExt cx="1131827" cy="1828291"/>
          </a:xfrm>
        </p:grpSpPr>
        <p:sp>
          <p:nvSpPr>
            <p:cNvPr id="1744" name="Right Arrow 1743"/>
            <p:cNvSpPr/>
            <p:nvPr/>
          </p:nvSpPr>
          <p:spPr>
            <a:xfrm>
              <a:off x="4707742" y="1704379"/>
              <a:ext cx="417965" cy="424482"/>
            </a:xfrm>
            <a:prstGeom prst="rightArrow">
              <a:avLst/>
            </a:prstGeom>
            <a:noFill/>
            <a:ln w="9525" cap="flat" cmpd="sng" algn="ctr">
              <a:solidFill>
                <a:srgbClr val="1E1C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990" name="Group 1989"/>
            <p:cNvGrpSpPr/>
            <p:nvPr/>
          </p:nvGrpSpPr>
          <p:grpSpPr>
            <a:xfrm>
              <a:off x="5155112" y="1002475"/>
              <a:ext cx="684457" cy="1828291"/>
              <a:chOff x="5267176" y="1078086"/>
              <a:chExt cx="684457" cy="1828291"/>
            </a:xfrm>
          </p:grpSpPr>
          <p:sp>
            <p:nvSpPr>
              <p:cNvPr id="1991" name="Oval 1990"/>
              <p:cNvSpPr/>
              <p:nvPr/>
            </p:nvSpPr>
            <p:spPr>
              <a:xfrm>
                <a:off x="5719640" y="1765587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92" name="Oval 1991"/>
              <p:cNvSpPr/>
              <p:nvPr/>
            </p:nvSpPr>
            <p:spPr>
              <a:xfrm>
                <a:off x="5527663" y="1220402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993" name="Group 1992"/>
              <p:cNvGrpSpPr/>
              <p:nvPr/>
            </p:nvGrpSpPr>
            <p:grpSpPr>
              <a:xfrm>
                <a:off x="5269956" y="1125852"/>
                <a:ext cx="153025" cy="503279"/>
                <a:chOff x="7526602" y="1961338"/>
                <a:chExt cx="153025" cy="606372"/>
              </a:xfrm>
              <a:solidFill>
                <a:srgbClr val="EEECE1">
                  <a:lumMod val="50000"/>
                </a:srgbClr>
              </a:solidFill>
            </p:grpSpPr>
            <p:grpSp>
              <p:nvGrpSpPr>
                <p:cNvPr id="2068" name="Group 2067"/>
                <p:cNvGrpSpPr/>
                <p:nvPr/>
              </p:nvGrpSpPr>
              <p:grpSpPr>
                <a:xfrm>
                  <a:off x="7526602" y="1961338"/>
                  <a:ext cx="153025" cy="451476"/>
                  <a:chOff x="6972312" y="1502754"/>
                  <a:chExt cx="153025" cy="451476"/>
                </a:xfrm>
                <a:grpFill/>
              </p:grpSpPr>
              <p:grpSp>
                <p:nvGrpSpPr>
                  <p:cNvPr id="2072" name="Group 2071"/>
                  <p:cNvGrpSpPr/>
                  <p:nvPr/>
                </p:nvGrpSpPr>
                <p:grpSpPr>
                  <a:xfrm>
                    <a:off x="6972312" y="1502754"/>
                    <a:ext cx="152400" cy="321142"/>
                    <a:chOff x="6526692" y="1100684"/>
                    <a:chExt cx="152400" cy="321142"/>
                  </a:xfrm>
                  <a:grpFill/>
                </p:grpSpPr>
                <p:grpSp>
                  <p:nvGrpSpPr>
                    <p:cNvPr id="2076" name="Group 2075"/>
                    <p:cNvGrpSpPr/>
                    <p:nvPr/>
                  </p:nvGrpSpPr>
                  <p:grpSpPr>
                    <a:xfrm>
                      <a:off x="6528847" y="1100684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080" name="Hexagon 207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081" name="Regular Pentagon 208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77" name="Group 2076"/>
                    <p:cNvGrpSpPr/>
                    <p:nvPr/>
                  </p:nvGrpSpPr>
                  <p:grpSpPr>
                    <a:xfrm>
                      <a:off x="6526692" y="1261255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078" name="Hexagon 207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079" name="Regular Pentagon 207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073" name="Group 2072"/>
                  <p:cNvGrpSpPr/>
                  <p:nvPr/>
                </p:nvGrpSpPr>
                <p:grpSpPr>
                  <a:xfrm>
                    <a:off x="6975092" y="179365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74" name="Hexagon 207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5" name="Regular Pentagon 207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69" name="Group 2068"/>
                <p:cNvGrpSpPr/>
                <p:nvPr/>
              </p:nvGrpSpPr>
              <p:grpSpPr>
                <a:xfrm>
                  <a:off x="7526602" y="240713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70" name="Hexagon 206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1" name="Regular Pentagon 207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94" name="Group 1993"/>
              <p:cNvGrpSpPr/>
              <p:nvPr/>
            </p:nvGrpSpPr>
            <p:grpSpPr>
              <a:xfrm>
                <a:off x="5474259" y="1585171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2058" name="Group 2057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2062" name="Group 2061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66" name="Hexagon 206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67" name="Regular Pentagon 206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063" name="Group 2062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64" name="Hexagon 206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65" name="Regular Pentagon 206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59" name="Group 2058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60" name="Hexagon 205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61" name="Regular Pentagon 206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95" name="Group 1994"/>
              <p:cNvGrpSpPr/>
              <p:nvPr/>
            </p:nvGrpSpPr>
            <p:grpSpPr>
              <a:xfrm>
                <a:off x="5577582" y="1078086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2048" name="Group 2047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2052" name="Group 2051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56" name="Hexagon 205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57" name="Regular Pentagon 205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053" name="Group 2052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54" name="Hexagon 205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55" name="Regular Pentagon 205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49" name="Group 2048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50" name="Hexagon 204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1" name="Regular Pentagon 205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996" name="Group 1995"/>
              <p:cNvGrpSpPr/>
              <p:nvPr/>
            </p:nvGrpSpPr>
            <p:grpSpPr>
              <a:xfrm>
                <a:off x="5767867" y="1200744"/>
                <a:ext cx="152400" cy="266543"/>
                <a:chOff x="6526692" y="1100684"/>
                <a:chExt cx="152400" cy="321142"/>
              </a:xfrm>
              <a:solidFill>
                <a:srgbClr val="EEECE1">
                  <a:lumMod val="90000"/>
                </a:srgbClr>
              </a:solidFill>
            </p:grpSpPr>
            <p:grpSp>
              <p:nvGrpSpPr>
                <p:cNvPr id="2042" name="Group 2041"/>
                <p:cNvGrpSpPr/>
                <p:nvPr/>
              </p:nvGrpSpPr>
              <p:grpSpPr>
                <a:xfrm>
                  <a:off x="6528847" y="1100684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46" name="Hexagon 2045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7" name="Regular Pentagon 2046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43" name="Group 2042"/>
                <p:cNvGrpSpPr/>
                <p:nvPr/>
              </p:nvGrpSpPr>
              <p:grpSpPr>
                <a:xfrm>
                  <a:off x="6526692" y="1261255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44" name="Hexagon 204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5" name="Regular Pentagon 204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997" name="Oval 1996"/>
              <p:cNvSpPr/>
              <p:nvPr/>
            </p:nvSpPr>
            <p:spPr>
              <a:xfrm>
                <a:off x="5687918" y="2439747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98" name="Oval 1997"/>
              <p:cNvSpPr/>
              <p:nvPr/>
            </p:nvSpPr>
            <p:spPr>
              <a:xfrm>
                <a:off x="5369901" y="1732776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999" name="Group 1998"/>
              <p:cNvGrpSpPr/>
              <p:nvPr/>
            </p:nvGrpSpPr>
            <p:grpSpPr>
              <a:xfrm>
                <a:off x="5783233" y="2088409"/>
                <a:ext cx="153025" cy="503279"/>
                <a:chOff x="7526602" y="1961338"/>
                <a:chExt cx="153025" cy="606372"/>
              </a:xfrm>
              <a:solidFill>
                <a:srgbClr val="EEECE1">
                  <a:lumMod val="50000"/>
                </a:srgbClr>
              </a:solidFill>
            </p:grpSpPr>
            <p:grpSp>
              <p:nvGrpSpPr>
                <p:cNvPr id="2028" name="Group 2027"/>
                <p:cNvGrpSpPr/>
                <p:nvPr/>
              </p:nvGrpSpPr>
              <p:grpSpPr>
                <a:xfrm>
                  <a:off x="7526602" y="1961338"/>
                  <a:ext cx="153025" cy="451476"/>
                  <a:chOff x="6972312" y="1502754"/>
                  <a:chExt cx="153025" cy="451476"/>
                </a:xfrm>
                <a:grpFill/>
              </p:grpSpPr>
              <p:grpSp>
                <p:nvGrpSpPr>
                  <p:cNvPr id="2032" name="Group 2031"/>
                  <p:cNvGrpSpPr/>
                  <p:nvPr/>
                </p:nvGrpSpPr>
                <p:grpSpPr>
                  <a:xfrm>
                    <a:off x="6972312" y="1502754"/>
                    <a:ext cx="152400" cy="321142"/>
                    <a:chOff x="6526692" y="1100684"/>
                    <a:chExt cx="152400" cy="321142"/>
                  </a:xfrm>
                  <a:grpFill/>
                </p:grpSpPr>
                <p:grpSp>
                  <p:nvGrpSpPr>
                    <p:cNvPr id="2036" name="Group 2035"/>
                    <p:cNvGrpSpPr/>
                    <p:nvPr/>
                  </p:nvGrpSpPr>
                  <p:grpSpPr>
                    <a:xfrm>
                      <a:off x="6528847" y="1100684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040" name="Hexagon 203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041" name="Regular Pentagon 204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37" name="Group 2036"/>
                    <p:cNvGrpSpPr/>
                    <p:nvPr/>
                  </p:nvGrpSpPr>
                  <p:grpSpPr>
                    <a:xfrm>
                      <a:off x="6526692" y="1261255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038" name="Hexagon 203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039" name="Regular Pentagon 203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033" name="Group 2032"/>
                  <p:cNvGrpSpPr/>
                  <p:nvPr/>
                </p:nvGrpSpPr>
                <p:grpSpPr>
                  <a:xfrm>
                    <a:off x="6975092" y="179365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34" name="Hexagon 203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35" name="Regular Pentagon 203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29" name="Group 2028"/>
                <p:cNvGrpSpPr/>
                <p:nvPr/>
              </p:nvGrpSpPr>
              <p:grpSpPr>
                <a:xfrm>
                  <a:off x="7526602" y="240713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30" name="Hexagon 202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31" name="Regular Pentagon 203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00" name="Group 1999"/>
              <p:cNvGrpSpPr/>
              <p:nvPr/>
            </p:nvGrpSpPr>
            <p:grpSpPr>
              <a:xfrm>
                <a:off x="5267176" y="1959889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2018" name="Group 2017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2022" name="Group 2021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26" name="Hexagon 202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27" name="Regular Pentagon 202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023" name="Group 2022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24" name="Hexagon 202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25" name="Regular Pentagon 202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19" name="Group 2018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20" name="Hexagon 201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21" name="Regular Pentagon 202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01" name="Group 2000"/>
              <p:cNvGrpSpPr/>
              <p:nvPr/>
            </p:nvGrpSpPr>
            <p:grpSpPr>
              <a:xfrm>
                <a:off x="5417421" y="2531659"/>
                <a:ext cx="153025" cy="374718"/>
                <a:chOff x="6972312" y="1502754"/>
                <a:chExt cx="153025" cy="451476"/>
              </a:xfrm>
              <a:solidFill>
                <a:srgbClr val="EEECE1">
                  <a:lumMod val="75000"/>
                </a:srgbClr>
              </a:solidFill>
            </p:grpSpPr>
            <p:grpSp>
              <p:nvGrpSpPr>
                <p:cNvPr id="2008" name="Group 2007"/>
                <p:cNvGrpSpPr/>
                <p:nvPr/>
              </p:nvGrpSpPr>
              <p:grpSpPr>
                <a:xfrm>
                  <a:off x="6972312" y="1502754"/>
                  <a:ext cx="152400" cy="321142"/>
                  <a:chOff x="6526692" y="1100684"/>
                  <a:chExt cx="152400" cy="321142"/>
                </a:xfrm>
                <a:grpFill/>
              </p:grpSpPr>
              <p:grpSp>
                <p:nvGrpSpPr>
                  <p:cNvPr id="2012" name="Group 2011"/>
                  <p:cNvGrpSpPr/>
                  <p:nvPr/>
                </p:nvGrpSpPr>
                <p:grpSpPr>
                  <a:xfrm>
                    <a:off x="6528847" y="1100684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16" name="Hexagon 201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17" name="Regular Pentagon 201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013" name="Group 2012"/>
                  <p:cNvGrpSpPr/>
                  <p:nvPr/>
                </p:nvGrpSpPr>
                <p:grpSpPr>
                  <a:xfrm>
                    <a:off x="6526692" y="1261255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014" name="Hexagon 201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15" name="Regular Pentagon 201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009" name="Group 2008"/>
                <p:cNvGrpSpPr/>
                <p:nvPr/>
              </p:nvGrpSpPr>
              <p:grpSpPr>
                <a:xfrm>
                  <a:off x="6975092" y="179365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010" name="Hexagon 200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11" name="Regular Pentagon 201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02" name="Group 2001"/>
              <p:cNvGrpSpPr/>
              <p:nvPr/>
            </p:nvGrpSpPr>
            <p:grpSpPr>
              <a:xfrm>
                <a:off x="5604758" y="1981976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2006" name="Hexagon 2005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2007" name="Regular Pentagon 2006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2003" name="Group 2002"/>
              <p:cNvGrpSpPr/>
              <p:nvPr/>
            </p:nvGrpSpPr>
            <p:grpSpPr>
              <a:xfrm>
                <a:off x="5801388" y="1570884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2004" name="Hexagon 2003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2005" name="Regular Pentagon 2004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</p:grpSp>
      </p:grpSp>
      <p:grpSp>
        <p:nvGrpSpPr>
          <p:cNvPr id="2325" name="Group 2324"/>
          <p:cNvGrpSpPr/>
          <p:nvPr/>
        </p:nvGrpSpPr>
        <p:grpSpPr>
          <a:xfrm>
            <a:off x="7669882" y="1795245"/>
            <a:ext cx="1292903" cy="2138877"/>
            <a:chOff x="6001501" y="847182"/>
            <a:chExt cx="1292903" cy="2138877"/>
          </a:xfrm>
        </p:grpSpPr>
        <p:sp>
          <p:nvSpPr>
            <p:cNvPr id="1989" name="Right Arrow 1988"/>
            <p:cNvSpPr/>
            <p:nvPr/>
          </p:nvSpPr>
          <p:spPr>
            <a:xfrm>
              <a:off x="6001501" y="1704379"/>
              <a:ext cx="417965" cy="424482"/>
            </a:xfrm>
            <a:prstGeom prst="rightArrow">
              <a:avLst/>
            </a:prstGeom>
            <a:noFill/>
            <a:ln w="9525" cap="flat" cmpd="sng" algn="ctr">
              <a:solidFill>
                <a:srgbClr val="1E1C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082" name="Group 2081"/>
            <p:cNvGrpSpPr/>
            <p:nvPr/>
          </p:nvGrpSpPr>
          <p:grpSpPr>
            <a:xfrm>
              <a:off x="6609016" y="847182"/>
              <a:ext cx="685388" cy="2138877"/>
              <a:chOff x="6367108" y="904716"/>
              <a:chExt cx="685388" cy="2138877"/>
            </a:xfrm>
          </p:grpSpPr>
          <p:grpSp>
            <p:nvGrpSpPr>
              <p:cNvPr id="2083" name="Group 2082"/>
              <p:cNvGrpSpPr/>
              <p:nvPr/>
            </p:nvGrpSpPr>
            <p:grpSpPr>
              <a:xfrm>
                <a:off x="6444751" y="904716"/>
                <a:ext cx="155285" cy="629879"/>
                <a:chOff x="8150972" y="2603383"/>
                <a:chExt cx="155285" cy="758905"/>
              </a:xfrm>
              <a:solidFill>
                <a:srgbClr val="EEECE1">
                  <a:lumMod val="25000"/>
                </a:srgbClr>
              </a:solidFill>
            </p:grpSpPr>
            <p:grpSp>
              <p:nvGrpSpPr>
                <p:cNvPr id="2185" name="Group 2184"/>
                <p:cNvGrpSpPr/>
                <p:nvPr/>
              </p:nvGrpSpPr>
              <p:grpSpPr>
                <a:xfrm>
                  <a:off x="8153232" y="2603383"/>
                  <a:ext cx="153025" cy="606372"/>
                  <a:chOff x="7526602" y="1961338"/>
                  <a:chExt cx="153025" cy="606372"/>
                </a:xfrm>
                <a:grpFill/>
              </p:grpSpPr>
              <p:grpSp>
                <p:nvGrpSpPr>
                  <p:cNvPr id="2189" name="Group 218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2197" name="Group 219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01" name="Hexagon 220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02" name="Regular Pentagon 220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198" name="Group 219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99" name="Hexagon 219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00" name="Regular Pentagon 219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95" name="Hexagon 219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96" name="Regular Pentagon 219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90" name="Group 218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91" name="Hexagon 219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92" name="Regular Pentagon 219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86" name="Group 2185"/>
                <p:cNvGrpSpPr/>
                <p:nvPr/>
              </p:nvGrpSpPr>
              <p:grpSpPr>
                <a:xfrm>
                  <a:off x="8150972" y="3201717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87" name="Hexagon 218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88" name="Regular Pentagon 218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2084" name="Oval 2083"/>
              <p:cNvSpPr/>
              <p:nvPr/>
            </p:nvSpPr>
            <p:spPr>
              <a:xfrm>
                <a:off x="6642526" y="2997874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85" name="Oval 2084"/>
              <p:cNvSpPr/>
              <p:nvPr/>
            </p:nvSpPr>
            <p:spPr>
              <a:xfrm>
                <a:off x="6556566" y="1670238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086" name="Group 2085"/>
              <p:cNvGrpSpPr/>
              <p:nvPr/>
            </p:nvGrpSpPr>
            <p:grpSpPr>
              <a:xfrm>
                <a:off x="6828308" y="1346332"/>
                <a:ext cx="155285" cy="629879"/>
                <a:chOff x="8150972" y="2603383"/>
                <a:chExt cx="155285" cy="758905"/>
              </a:xfrm>
              <a:solidFill>
                <a:srgbClr val="EEECE1">
                  <a:lumMod val="25000"/>
                </a:srgbClr>
              </a:solidFill>
            </p:grpSpPr>
            <p:grpSp>
              <p:nvGrpSpPr>
                <p:cNvPr id="2167" name="Group 2166"/>
                <p:cNvGrpSpPr/>
                <p:nvPr/>
              </p:nvGrpSpPr>
              <p:grpSpPr>
                <a:xfrm>
                  <a:off x="8153232" y="2603383"/>
                  <a:ext cx="153025" cy="606372"/>
                  <a:chOff x="7526602" y="1961338"/>
                  <a:chExt cx="153025" cy="606372"/>
                </a:xfrm>
                <a:grpFill/>
              </p:grpSpPr>
              <p:grpSp>
                <p:nvGrpSpPr>
                  <p:cNvPr id="2171" name="Group 2170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2175" name="Group 2174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2179" name="Group 2178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83" name="Hexagon 218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84" name="Regular Pentagon 218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180" name="Group 2179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81" name="Hexagon 218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82" name="Regular Pentagon 218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76" name="Group 2175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77" name="Hexagon 2176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78" name="Regular Pentagon 2177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72" name="Group 2171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73" name="Hexagon 2172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74" name="Regular Pentagon 2173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68" name="Group 2167"/>
                <p:cNvGrpSpPr/>
                <p:nvPr/>
              </p:nvGrpSpPr>
              <p:grpSpPr>
                <a:xfrm>
                  <a:off x="8150972" y="3201717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69" name="Hexagon 216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70" name="Regular Pentagon 216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87" name="Group 2086"/>
              <p:cNvGrpSpPr/>
              <p:nvPr/>
            </p:nvGrpSpPr>
            <p:grpSpPr>
              <a:xfrm>
                <a:off x="6367108" y="1787354"/>
                <a:ext cx="155285" cy="629879"/>
                <a:chOff x="8150972" y="2603383"/>
                <a:chExt cx="155285" cy="758905"/>
              </a:xfrm>
              <a:solidFill>
                <a:srgbClr val="EEECE1">
                  <a:lumMod val="25000"/>
                </a:srgbClr>
              </a:solidFill>
            </p:grpSpPr>
            <p:grpSp>
              <p:nvGrpSpPr>
                <p:cNvPr id="2149" name="Group 2148"/>
                <p:cNvGrpSpPr/>
                <p:nvPr/>
              </p:nvGrpSpPr>
              <p:grpSpPr>
                <a:xfrm>
                  <a:off x="8153232" y="2603383"/>
                  <a:ext cx="153025" cy="606372"/>
                  <a:chOff x="7526602" y="1961338"/>
                  <a:chExt cx="153025" cy="606372"/>
                </a:xfrm>
                <a:grpFill/>
              </p:grpSpPr>
              <p:grpSp>
                <p:nvGrpSpPr>
                  <p:cNvPr id="2153" name="Group 2152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2157" name="Group 2156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2161" name="Group 2160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65" name="Hexagon 216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66" name="Regular Pentagon 216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162" name="Group 2161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63" name="Hexagon 216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64" name="Regular Pentagon 216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58" name="Group 2157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59" name="Hexagon 215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60" name="Regular Pentagon 215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54" name="Group 2153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55" name="Hexagon 215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56" name="Regular Pentagon 215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50" name="Group 2149"/>
                <p:cNvGrpSpPr/>
                <p:nvPr/>
              </p:nvGrpSpPr>
              <p:grpSpPr>
                <a:xfrm>
                  <a:off x="8150972" y="3201717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51" name="Hexagon 215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2" name="Regular Pentagon 215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88" name="Group 2087"/>
              <p:cNvGrpSpPr/>
              <p:nvPr/>
            </p:nvGrpSpPr>
            <p:grpSpPr>
              <a:xfrm>
                <a:off x="6672014" y="2052289"/>
                <a:ext cx="155285" cy="629879"/>
                <a:chOff x="8150972" y="2603383"/>
                <a:chExt cx="155285" cy="758905"/>
              </a:xfrm>
              <a:solidFill>
                <a:srgbClr val="EEECE1">
                  <a:lumMod val="25000"/>
                </a:srgbClr>
              </a:solidFill>
            </p:grpSpPr>
            <p:grpSp>
              <p:nvGrpSpPr>
                <p:cNvPr id="2131" name="Group 2130"/>
                <p:cNvGrpSpPr/>
                <p:nvPr/>
              </p:nvGrpSpPr>
              <p:grpSpPr>
                <a:xfrm>
                  <a:off x="8153232" y="2603383"/>
                  <a:ext cx="153025" cy="606372"/>
                  <a:chOff x="7526602" y="1961338"/>
                  <a:chExt cx="153025" cy="606372"/>
                </a:xfrm>
                <a:grpFill/>
              </p:grpSpPr>
              <p:grpSp>
                <p:nvGrpSpPr>
                  <p:cNvPr id="2135" name="Group 2134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2139" name="Group 2138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2143" name="Group 2142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47" name="Hexagon 214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48" name="Regular Pentagon 214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144" name="Group 2143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45" name="Hexagon 214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46" name="Regular Pentagon 214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40" name="Group 2139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41" name="Hexagon 214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42" name="Regular Pentagon 214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36" name="Group 2135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37" name="Hexagon 213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38" name="Regular Pentagon 213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32" name="Group 2131"/>
                <p:cNvGrpSpPr/>
                <p:nvPr/>
              </p:nvGrpSpPr>
              <p:grpSpPr>
                <a:xfrm>
                  <a:off x="8150972" y="3201717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33" name="Hexagon 213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34" name="Regular Pentagon 213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89" name="Group 2088"/>
              <p:cNvGrpSpPr/>
              <p:nvPr/>
            </p:nvGrpSpPr>
            <p:grpSpPr>
              <a:xfrm>
                <a:off x="6897211" y="2413714"/>
                <a:ext cx="155285" cy="629879"/>
                <a:chOff x="8150972" y="2603383"/>
                <a:chExt cx="155285" cy="758905"/>
              </a:xfrm>
              <a:solidFill>
                <a:srgbClr val="EEECE1">
                  <a:lumMod val="25000"/>
                </a:srgbClr>
              </a:solidFill>
            </p:grpSpPr>
            <p:grpSp>
              <p:nvGrpSpPr>
                <p:cNvPr id="2113" name="Group 2112"/>
                <p:cNvGrpSpPr/>
                <p:nvPr/>
              </p:nvGrpSpPr>
              <p:grpSpPr>
                <a:xfrm>
                  <a:off x="8153232" y="2603383"/>
                  <a:ext cx="153025" cy="606372"/>
                  <a:chOff x="7526602" y="1961338"/>
                  <a:chExt cx="153025" cy="606372"/>
                </a:xfrm>
                <a:grpFill/>
              </p:grpSpPr>
              <p:grpSp>
                <p:nvGrpSpPr>
                  <p:cNvPr id="2117" name="Group 2116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2121" name="Group 2120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2125" name="Group 2124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29" name="Hexagon 212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30" name="Regular Pentagon 212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126" name="Group 2125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127" name="Hexagon 212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128" name="Regular Pentagon 212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rgbClr val="948A54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22" name="Group 2121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23" name="Hexagon 2122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24" name="Regular Pentagon 2123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18" name="Group 2117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19" name="Hexagon 211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20" name="Regular Pentagon 211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14" name="Group 2113"/>
                <p:cNvGrpSpPr/>
                <p:nvPr/>
              </p:nvGrpSpPr>
              <p:grpSpPr>
                <a:xfrm>
                  <a:off x="8150972" y="3201717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15" name="Hexagon 211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6" name="Regular Pentagon 211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90" name="Group 2089"/>
              <p:cNvGrpSpPr/>
              <p:nvPr/>
            </p:nvGrpSpPr>
            <p:grpSpPr>
              <a:xfrm>
                <a:off x="6658081" y="921401"/>
                <a:ext cx="153025" cy="503279"/>
                <a:chOff x="7526602" y="1961338"/>
                <a:chExt cx="153025" cy="606372"/>
              </a:xfrm>
              <a:solidFill>
                <a:srgbClr val="EEECE1">
                  <a:lumMod val="50000"/>
                </a:srgbClr>
              </a:solidFill>
            </p:grpSpPr>
            <p:grpSp>
              <p:nvGrpSpPr>
                <p:cNvPr id="2099" name="Group 2098"/>
                <p:cNvGrpSpPr/>
                <p:nvPr/>
              </p:nvGrpSpPr>
              <p:grpSpPr>
                <a:xfrm>
                  <a:off x="7526602" y="1961338"/>
                  <a:ext cx="153025" cy="451476"/>
                  <a:chOff x="6972312" y="1502754"/>
                  <a:chExt cx="153025" cy="451476"/>
                </a:xfrm>
                <a:grpFill/>
              </p:grpSpPr>
              <p:grpSp>
                <p:nvGrpSpPr>
                  <p:cNvPr id="2103" name="Group 2102"/>
                  <p:cNvGrpSpPr/>
                  <p:nvPr/>
                </p:nvGrpSpPr>
                <p:grpSpPr>
                  <a:xfrm>
                    <a:off x="6972312" y="1502754"/>
                    <a:ext cx="152400" cy="321142"/>
                    <a:chOff x="6526692" y="1100684"/>
                    <a:chExt cx="152400" cy="321142"/>
                  </a:xfrm>
                  <a:grpFill/>
                </p:grpSpPr>
                <p:grpSp>
                  <p:nvGrpSpPr>
                    <p:cNvPr id="2107" name="Group 2106"/>
                    <p:cNvGrpSpPr/>
                    <p:nvPr/>
                  </p:nvGrpSpPr>
                  <p:grpSpPr>
                    <a:xfrm>
                      <a:off x="6528847" y="1100684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11" name="Hexagon 211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12" name="Regular Pentagon 211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108" name="Group 2107"/>
                    <p:cNvGrpSpPr/>
                    <p:nvPr/>
                  </p:nvGrpSpPr>
                  <p:grpSpPr>
                    <a:xfrm>
                      <a:off x="6526692" y="1261255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109" name="Hexagon 210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110" name="Regular Pentagon 210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rgbClr val="948A54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104" name="Group 2103"/>
                  <p:cNvGrpSpPr/>
                  <p:nvPr/>
                </p:nvGrpSpPr>
                <p:grpSpPr>
                  <a:xfrm>
                    <a:off x="6975092" y="179365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105" name="Hexagon 210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06" name="Regular Pentagon 210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rgbClr val="948A54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100" name="Group 2099"/>
                <p:cNvGrpSpPr/>
                <p:nvPr/>
              </p:nvGrpSpPr>
              <p:grpSpPr>
                <a:xfrm>
                  <a:off x="7526602" y="2407139"/>
                  <a:ext cx="150245" cy="160571"/>
                  <a:chOff x="6365936" y="912426"/>
                  <a:chExt cx="417966" cy="783487"/>
                </a:xfrm>
                <a:grpFill/>
              </p:grpSpPr>
              <p:sp>
                <p:nvSpPr>
                  <p:cNvPr id="2101" name="Hexagon 210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2" name="Regular Pentagon 210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rgbClr val="948A5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091" name="Group 2090"/>
              <p:cNvGrpSpPr/>
              <p:nvPr/>
            </p:nvGrpSpPr>
            <p:grpSpPr>
              <a:xfrm>
                <a:off x="6902251" y="2117588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2097" name="Hexagon 2096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2098" name="Regular Pentagon 2097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grpSp>
            <p:nvGrpSpPr>
              <p:cNvPr id="2092" name="Group 2091"/>
              <p:cNvGrpSpPr/>
              <p:nvPr/>
            </p:nvGrpSpPr>
            <p:grpSpPr>
              <a:xfrm>
                <a:off x="6442230" y="2615532"/>
                <a:ext cx="150245" cy="133271"/>
                <a:chOff x="6365936" y="912426"/>
                <a:chExt cx="417966" cy="783487"/>
              </a:xfrm>
              <a:noFill/>
            </p:grpSpPr>
            <p:sp>
              <p:nvSpPr>
                <p:cNvPr id="2095" name="Hexagon 2094"/>
                <p:cNvSpPr/>
                <p:nvPr/>
              </p:nvSpPr>
              <p:spPr>
                <a:xfrm>
                  <a:off x="6365936" y="1318352"/>
                  <a:ext cx="417966" cy="377561"/>
                </a:xfrm>
                <a:prstGeom prst="hex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  <p:sp>
              <p:nvSpPr>
                <p:cNvPr id="2096" name="Regular Pentagon 2095"/>
                <p:cNvSpPr/>
                <p:nvPr/>
              </p:nvSpPr>
              <p:spPr>
                <a:xfrm>
                  <a:off x="6382012" y="912426"/>
                  <a:ext cx="401890" cy="391743"/>
                </a:xfrm>
                <a:prstGeom prst="pentagon">
                  <a:avLst/>
                </a:prstGeom>
                <a:grpFill/>
                <a:ln w="9525" cap="flat" cmpd="sng" algn="ctr">
                  <a:solidFill>
                    <a:srgbClr val="948A54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 kern="0">
                    <a:noFill/>
                    <a:latin typeface="Calibri"/>
                  </a:endParaRPr>
                </a:p>
              </p:txBody>
            </p:sp>
          </p:grpSp>
          <p:sp>
            <p:nvSpPr>
              <p:cNvPr id="2093" name="Oval 2092"/>
              <p:cNvSpPr/>
              <p:nvPr/>
            </p:nvSpPr>
            <p:spPr>
              <a:xfrm>
                <a:off x="6715875" y="1574765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94" name="Oval 2093"/>
              <p:cNvSpPr/>
              <p:nvPr/>
            </p:nvSpPr>
            <p:spPr>
              <a:xfrm>
                <a:off x="6410345" y="2529696"/>
                <a:ext cx="48227" cy="45719"/>
              </a:xfrm>
              <a:prstGeom prst="ellipse">
                <a:avLst/>
              </a:prstGeom>
              <a:solidFill>
                <a:srgbClr val="1E1C1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2326" name="Group 2325"/>
          <p:cNvGrpSpPr/>
          <p:nvPr/>
        </p:nvGrpSpPr>
        <p:grpSpPr>
          <a:xfrm>
            <a:off x="9148516" y="1832040"/>
            <a:ext cx="1054686" cy="2065280"/>
            <a:chOff x="7480138" y="883980"/>
            <a:chExt cx="1054686" cy="2065280"/>
          </a:xfrm>
        </p:grpSpPr>
        <p:sp>
          <p:nvSpPr>
            <p:cNvPr id="2203" name="Right Arrow 2202"/>
            <p:cNvSpPr/>
            <p:nvPr/>
          </p:nvSpPr>
          <p:spPr>
            <a:xfrm>
              <a:off x="7480138" y="1704379"/>
              <a:ext cx="417965" cy="424482"/>
            </a:xfrm>
            <a:prstGeom prst="rightArrow">
              <a:avLst/>
            </a:prstGeom>
            <a:noFill/>
            <a:ln w="9525" cap="flat" cmpd="sng" algn="ctr">
              <a:solidFill>
                <a:srgbClr val="1E1C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04" name="Group 2203"/>
            <p:cNvGrpSpPr/>
            <p:nvPr/>
          </p:nvGrpSpPr>
          <p:grpSpPr>
            <a:xfrm>
              <a:off x="8062286" y="883980"/>
              <a:ext cx="472538" cy="2065280"/>
              <a:chOff x="8141937" y="945768"/>
              <a:chExt cx="472538" cy="2065280"/>
            </a:xfrm>
          </p:grpSpPr>
          <p:grpSp>
            <p:nvGrpSpPr>
              <p:cNvPr id="2205" name="Group 2204"/>
              <p:cNvGrpSpPr/>
              <p:nvPr/>
            </p:nvGrpSpPr>
            <p:grpSpPr>
              <a:xfrm>
                <a:off x="8141937" y="1154912"/>
                <a:ext cx="160325" cy="1856136"/>
                <a:chOff x="8028465" y="1114708"/>
                <a:chExt cx="160325" cy="1856136"/>
              </a:xfrm>
            </p:grpSpPr>
            <p:grpSp>
              <p:nvGrpSpPr>
                <p:cNvPr id="2264" name="Group 2263"/>
                <p:cNvGrpSpPr/>
                <p:nvPr/>
              </p:nvGrpSpPr>
              <p:grpSpPr>
                <a:xfrm>
                  <a:off x="8033505" y="1727518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303" name="Group 2302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307" name="Group 2306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311" name="Group 2310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315" name="Group 2314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319" name="Hexagon 2318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320" name="Regular Pentagon 2319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16" name="Group 2315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317" name="Hexagon 2316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318" name="Regular Pentagon 2317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312" name="Group 2311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313" name="Hexagon 231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14" name="Regular Pentagon 231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08" name="Group 2307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309" name="Hexagon 230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10" name="Regular Pentagon 230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04" name="Group 2303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305" name="Hexagon 230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06" name="Regular Pentagon 230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265" name="Group 2264"/>
                <p:cNvGrpSpPr/>
                <p:nvPr/>
              </p:nvGrpSpPr>
              <p:grpSpPr>
                <a:xfrm>
                  <a:off x="8028465" y="2340965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285" name="Group 2284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289" name="Group 2288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293" name="Group 2292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297" name="Group 2296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301" name="Hexagon 2300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302" name="Regular Pentagon 2301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98" name="Group 2297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99" name="Hexagon 2298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300" name="Regular Pentagon 2299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94" name="Group 2293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95" name="Hexagon 229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96" name="Regular Pentagon 229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90" name="Group 2289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291" name="Hexagon 229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92" name="Regular Pentagon 229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286" name="Group 2285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287" name="Hexagon 228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88" name="Regular Pentagon 228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266" name="Group 2265"/>
                <p:cNvGrpSpPr/>
                <p:nvPr/>
              </p:nvGrpSpPr>
              <p:grpSpPr>
                <a:xfrm>
                  <a:off x="8033505" y="1114708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267" name="Group 2266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271" name="Group 2270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275" name="Group 2274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279" name="Group 2278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83" name="Hexagon 2282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84" name="Regular Pentagon 2283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0" name="Group 2279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81" name="Hexagon 2280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82" name="Regular Pentagon 2281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76" name="Group 2275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77" name="Hexagon 227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78" name="Regular Pentagon 227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72" name="Group 2271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273" name="Hexagon 2272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74" name="Regular Pentagon 2273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268" name="Group 2267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269" name="Hexagon 226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70" name="Regular Pentagon 226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206" name="Group 2205"/>
              <p:cNvGrpSpPr/>
              <p:nvPr/>
            </p:nvGrpSpPr>
            <p:grpSpPr>
              <a:xfrm>
                <a:off x="8454150" y="945768"/>
                <a:ext cx="160325" cy="1856136"/>
                <a:chOff x="8028465" y="1114708"/>
                <a:chExt cx="160325" cy="1856136"/>
              </a:xfrm>
            </p:grpSpPr>
            <p:grpSp>
              <p:nvGrpSpPr>
                <p:cNvPr id="2207" name="Group 2206"/>
                <p:cNvGrpSpPr/>
                <p:nvPr/>
              </p:nvGrpSpPr>
              <p:grpSpPr>
                <a:xfrm>
                  <a:off x="8033505" y="1727518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246" name="Group 2245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250" name="Group 2249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254" name="Group 2253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258" name="Group 2257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62" name="Hexagon 2261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63" name="Regular Pentagon 2262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59" name="Group 2258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60" name="Hexagon 2259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61" name="Regular Pentagon 2260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55" name="Group 2254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56" name="Hexagon 225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57" name="Regular Pentagon 225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51" name="Group 2250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252" name="Hexagon 225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53" name="Regular Pentagon 225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247" name="Group 2246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248" name="Hexagon 224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49" name="Regular Pentagon 224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208" name="Group 2207"/>
                <p:cNvGrpSpPr/>
                <p:nvPr/>
              </p:nvGrpSpPr>
              <p:grpSpPr>
                <a:xfrm>
                  <a:off x="8028465" y="2340965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228" name="Group 2227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232" name="Group 2231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236" name="Group 2235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240" name="Group 2239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44" name="Hexagon 2243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45" name="Regular Pentagon 2244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1" name="Group 2240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42" name="Hexagon 2241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43" name="Regular Pentagon 2242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37" name="Group 2236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38" name="Hexagon 223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39" name="Regular Pentagon 223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33" name="Group 2232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234" name="Hexagon 2233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35" name="Regular Pentagon 2234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229" name="Group 2228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230" name="Hexagon 2229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31" name="Regular Pentagon 2230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209" name="Group 2208"/>
                <p:cNvGrpSpPr/>
                <p:nvPr/>
              </p:nvGrpSpPr>
              <p:grpSpPr>
                <a:xfrm>
                  <a:off x="8033505" y="1114708"/>
                  <a:ext cx="155285" cy="629879"/>
                  <a:chOff x="8150972" y="2603383"/>
                  <a:chExt cx="155285" cy="758905"/>
                </a:xfrm>
                <a:solidFill>
                  <a:sysClr val="windowText" lastClr="000000"/>
                </a:solidFill>
              </p:grpSpPr>
              <p:grpSp>
                <p:nvGrpSpPr>
                  <p:cNvPr id="2210" name="Group 2209"/>
                  <p:cNvGrpSpPr/>
                  <p:nvPr/>
                </p:nvGrpSpPr>
                <p:grpSpPr>
                  <a:xfrm>
                    <a:off x="8153232" y="2603383"/>
                    <a:ext cx="153025" cy="606372"/>
                    <a:chOff x="7526602" y="1961338"/>
                    <a:chExt cx="153025" cy="606372"/>
                  </a:xfrm>
                  <a:grpFill/>
                </p:grpSpPr>
                <p:grpSp>
                  <p:nvGrpSpPr>
                    <p:cNvPr id="2214" name="Group 2213"/>
                    <p:cNvGrpSpPr/>
                    <p:nvPr/>
                  </p:nvGrpSpPr>
                  <p:grpSpPr>
                    <a:xfrm>
                      <a:off x="7526602" y="1961338"/>
                      <a:ext cx="153025" cy="451476"/>
                      <a:chOff x="6972312" y="1502754"/>
                      <a:chExt cx="153025" cy="451476"/>
                    </a:xfrm>
                    <a:grpFill/>
                  </p:grpSpPr>
                  <p:grpSp>
                    <p:nvGrpSpPr>
                      <p:cNvPr id="2218" name="Group 2217"/>
                      <p:cNvGrpSpPr/>
                      <p:nvPr/>
                    </p:nvGrpSpPr>
                    <p:grpSpPr>
                      <a:xfrm>
                        <a:off x="6972312" y="1502754"/>
                        <a:ext cx="152400" cy="321142"/>
                        <a:chOff x="6526692" y="1100684"/>
                        <a:chExt cx="152400" cy="321142"/>
                      </a:xfrm>
                      <a:grpFill/>
                    </p:grpSpPr>
                    <p:grpSp>
                      <p:nvGrpSpPr>
                        <p:cNvPr id="2222" name="Group 2221"/>
                        <p:cNvGrpSpPr/>
                        <p:nvPr/>
                      </p:nvGrpSpPr>
                      <p:grpSpPr>
                        <a:xfrm>
                          <a:off x="6528847" y="1100684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26" name="Hexagon 2225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27" name="Regular Pentagon 2226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23" name="Group 2222"/>
                        <p:cNvGrpSpPr/>
                        <p:nvPr/>
                      </p:nvGrpSpPr>
                      <p:grpSpPr>
                        <a:xfrm>
                          <a:off x="6526692" y="1261255"/>
                          <a:ext cx="150245" cy="160571"/>
                          <a:chOff x="6365936" y="912426"/>
                          <a:chExt cx="417966" cy="783487"/>
                        </a:xfrm>
                        <a:grpFill/>
                      </p:grpSpPr>
                      <p:sp>
                        <p:nvSpPr>
                          <p:cNvPr id="2224" name="Hexagon 2223"/>
                          <p:cNvSpPr/>
                          <p:nvPr/>
                        </p:nvSpPr>
                        <p:spPr>
                          <a:xfrm>
                            <a:off x="6365936" y="1318352"/>
                            <a:ext cx="417966" cy="377561"/>
                          </a:xfrm>
                          <a:prstGeom prst="hex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25" name="Regular Pentagon 2224"/>
                          <p:cNvSpPr/>
                          <p:nvPr/>
                        </p:nvSpPr>
                        <p:spPr>
                          <a:xfrm>
                            <a:off x="6382012" y="912426"/>
                            <a:ext cx="401890" cy="391743"/>
                          </a:xfrm>
                          <a:prstGeom prst="pentagon">
                            <a:avLst/>
                          </a:prstGeom>
                          <a:grp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pPr algn="ctr" defTabSz="457200">
                              <a:defRPr/>
                            </a:pPr>
                            <a:endParaRPr lang="en-US" kern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19" name="Group 2218"/>
                      <p:cNvGrpSpPr/>
                      <p:nvPr/>
                    </p:nvGrpSpPr>
                    <p:grpSpPr>
                      <a:xfrm>
                        <a:off x="6975092" y="1793659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2220" name="Hexagon 221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221" name="Regular Pentagon 222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15" name="Group 2214"/>
                    <p:cNvGrpSpPr/>
                    <p:nvPr/>
                  </p:nvGrpSpPr>
                  <p:grpSpPr>
                    <a:xfrm>
                      <a:off x="7526602" y="240713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2216" name="Hexagon 2215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17" name="Regular Pentagon 2216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211" name="Group 2210"/>
                  <p:cNvGrpSpPr/>
                  <p:nvPr/>
                </p:nvGrpSpPr>
                <p:grpSpPr>
                  <a:xfrm>
                    <a:off x="8150972" y="3201717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2212" name="Hexagon 2211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13" name="Regular Pentagon 2212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1172" name="Picture 11" descr="S:\Projects\Silverstream\Analysis of Dec 2014 samples\Photos\old vs new - 30 se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06" r="6322"/>
          <a:stretch/>
        </p:blipFill>
        <p:spPr bwMode="auto">
          <a:xfrm>
            <a:off x="1610229" y="187736"/>
            <a:ext cx="1275907" cy="1254932"/>
          </a:xfrm>
          <a:prstGeom prst="rect">
            <a:avLst/>
          </a:prstGeom>
          <a:noFill/>
        </p:spPr>
      </p:pic>
      <p:pic>
        <p:nvPicPr>
          <p:cNvPr id="1173" name="Picture 13" descr="S:\Projects\Silverstream\Analysis of Dec 2014 samples\Photos\old vs new - 45 se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2" r="4578"/>
          <a:stretch/>
        </p:blipFill>
        <p:spPr bwMode="auto">
          <a:xfrm>
            <a:off x="4659388" y="173413"/>
            <a:ext cx="1212112" cy="1283585"/>
          </a:xfrm>
          <a:prstGeom prst="rect">
            <a:avLst/>
          </a:prstGeom>
          <a:noFill/>
        </p:spPr>
      </p:pic>
      <p:pic>
        <p:nvPicPr>
          <p:cNvPr id="1174" name="Picture 14" descr="S:\Projects\Silverstream\Analysis of Dec 2014 samples\Photos\old vs new - 60 se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3"/>
          <a:stretch/>
        </p:blipFill>
        <p:spPr bwMode="auto">
          <a:xfrm>
            <a:off x="6112392" y="192277"/>
            <a:ext cx="1299760" cy="1245857"/>
          </a:xfrm>
          <a:prstGeom prst="rect">
            <a:avLst/>
          </a:prstGeom>
          <a:noFill/>
        </p:spPr>
      </p:pic>
      <p:pic>
        <p:nvPicPr>
          <p:cNvPr id="1175" name="Picture 20" descr="S:\Projects\Silverstream\Analysis of Dec 2014 samples\Photos\old vs new - 35 sec, hair added 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6"/>
          <a:stretch/>
        </p:blipFill>
        <p:spPr bwMode="auto">
          <a:xfrm>
            <a:off x="3127028" y="184698"/>
            <a:ext cx="1291471" cy="1261008"/>
          </a:xfrm>
          <a:prstGeom prst="rect">
            <a:avLst/>
          </a:prstGeom>
          <a:noFill/>
        </p:spPr>
      </p:pic>
      <p:pic>
        <p:nvPicPr>
          <p:cNvPr id="1176" name="Picture 15" descr="S:\Projects\Silverstream\Analysis of Dec 2014 samples\Photos\old vs new - 90 se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9" t="-1277" r="6540" b="1277"/>
          <a:stretch/>
        </p:blipFill>
        <p:spPr bwMode="auto">
          <a:xfrm>
            <a:off x="7653047" y="190762"/>
            <a:ext cx="1180215" cy="1248880"/>
          </a:xfrm>
          <a:prstGeom prst="rect">
            <a:avLst/>
          </a:prstGeom>
          <a:noFill/>
        </p:spPr>
      </p:pic>
      <p:pic>
        <p:nvPicPr>
          <p:cNvPr id="1177" name="Picture 16" descr="S:\Projects\Silverstream\Analysis of Dec 2014 samples\Photos\old vs new - 1200 se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0" r="6565"/>
          <a:stretch/>
        </p:blipFill>
        <p:spPr bwMode="auto">
          <a:xfrm>
            <a:off x="9074150" y="192106"/>
            <a:ext cx="1238250" cy="1246199"/>
          </a:xfrm>
          <a:prstGeom prst="rect">
            <a:avLst/>
          </a:prstGeom>
          <a:noFill/>
        </p:spPr>
      </p:pic>
      <p:grpSp>
        <p:nvGrpSpPr>
          <p:cNvPr id="592" name="Group 591"/>
          <p:cNvGrpSpPr/>
          <p:nvPr/>
        </p:nvGrpSpPr>
        <p:grpSpPr>
          <a:xfrm>
            <a:off x="3948306" y="4075132"/>
            <a:ext cx="252770" cy="2373683"/>
            <a:chOff x="290871" y="113956"/>
            <a:chExt cx="1373234" cy="5736113"/>
          </a:xfrm>
        </p:grpSpPr>
        <p:grpSp>
          <p:nvGrpSpPr>
            <p:cNvPr id="593" name="Group 592"/>
            <p:cNvGrpSpPr/>
            <p:nvPr/>
          </p:nvGrpSpPr>
          <p:grpSpPr>
            <a:xfrm>
              <a:off x="290871" y="113956"/>
              <a:ext cx="1373234" cy="5736113"/>
              <a:chOff x="1111571" y="182509"/>
              <a:chExt cx="1806382" cy="6791691"/>
            </a:xfrm>
          </p:grpSpPr>
          <p:sp>
            <p:nvSpPr>
              <p:cNvPr id="884" name="Can 883"/>
              <p:cNvSpPr/>
              <p:nvPr/>
            </p:nvSpPr>
            <p:spPr>
              <a:xfrm>
                <a:off x="1410551" y="283122"/>
                <a:ext cx="1208422" cy="6691078"/>
              </a:xfrm>
              <a:prstGeom prst="can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EEECE1">
                      <a:lumMod val="9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5" name="Can 884"/>
              <p:cNvSpPr/>
              <p:nvPr/>
            </p:nvSpPr>
            <p:spPr>
              <a:xfrm>
                <a:off x="1111571" y="182509"/>
                <a:ext cx="1806382" cy="6791691"/>
              </a:xfrm>
              <a:prstGeom prst="can">
                <a:avLst/>
              </a:prstGeom>
              <a:solidFill>
                <a:sysClr val="window" lastClr="FFFFFF">
                  <a:lumMod val="85000"/>
                  <a:alpha val="70000"/>
                </a:sysClr>
              </a:solidFill>
              <a:ln w="952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94" name="Group 593"/>
            <p:cNvGrpSpPr/>
            <p:nvPr/>
          </p:nvGrpSpPr>
          <p:grpSpPr>
            <a:xfrm rot="16200000">
              <a:off x="573634" y="763305"/>
              <a:ext cx="371686" cy="629879"/>
              <a:chOff x="2140658" y="936757"/>
              <a:chExt cx="371686" cy="629879"/>
            </a:xfrm>
          </p:grpSpPr>
          <p:grpSp>
            <p:nvGrpSpPr>
              <p:cNvPr id="827" name="Group 826"/>
              <p:cNvGrpSpPr/>
              <p:nvPr/>
            </p:nvGrpSpPr>
            <p:grpSpPr>
              <a:xfrm>
                <a:off x="21406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866" name="Group 865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870" name="Group 869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874" name="Group 873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878" name="Group 877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82" name="Hexagon 88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83" name="Regular Pentagon 88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79" name="Group 878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80" name="Hexagon 87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81" name="Regular Pentagon 88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75" name="Group 874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876" name="Hexagon 875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77" name="Regular Pentagon 876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871" name="Group 870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872" name="Hexagon 871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73" name="Regular Pentagon 872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67" name="Group 866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868" name="Hexagon 867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69" name="Regular Pentagon 868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828" name="Group 827"/>
              <p:cNvGrpSpPr/>
              <p:nvPr/>
            </p:nvGrpSpPr>
            <p:grpSpPr>
              <a:xfrm>
                <a:off x="227400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848" name="Group 847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852" name="Group 851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856" name="Group 855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860" name="Group 859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64" name="Hexagon 86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65" name="Regular Pentagon 86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61" name="Group 860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62" name="Hexagon 86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63" name="Regular Pentagon 86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57" name="Group 856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858" name="Hexagon 85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59" name="Regular Pentagon 85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853" name="Group 852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854" name="Hexagon 85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55" name="Regular Pentagon 85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49" name="Group 848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850" name="Hexagon 84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1" name="Regular Pentagon 85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829" name="Group 828"/>
              <p:cNvGrpSpPr/>
              <p:nvPr/>
            </p:nvGrpSpPr>
            <p:grpSpPr>
              <a:xfrm>
                <a:off x="24200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830" name="Group 829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834" name="Group 833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838" name="Group 837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842" name="Group 841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46" name="Hexagon 84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47" name="Regular Pentagon 84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43" name="Group 842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44" name="Hexagon 84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45" name="Regular Pentagon 84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39" name="Group 838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840" name="Hexagon 83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41" name="Regular Pentagon 84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835" name="Group 834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836" name="Hexagon 83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37" name="Regular Pentagon 83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31" name="Group 830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832" name="Hexagon 831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3" name="Regular Pentagon 832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595" name="Group 594"/>
            <p:cNvGrpSpPr/>
            <p:nvPr/>
          </p:nvGrpSpPr>
          <p:grpSpPr>
            <a:xfrm rot="16200000">
              <a:off x="1026702" y="1526105"/>
              <a:ext cx="371686" cy="629879"/>
              <a:chOff x="2140658" y="936757"/>
              <a:chExt cx="371686" cy="629879"/>
            </a:xfrm>
          </p:grpSpPr>
          <p:grpSp>
            <p:nvGrpSpPr>
              <p:cNvPr id="770" name="Group 769"/>
              <p:cNvGrpSpPr/>
              <p:nvPr/>
            </p:nvGrpSpPr>
            <p:grpSpPr>
              <a:xfrm>
                <a:off x="21406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809" name="Group 808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813" name="Group 812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817" name="Group 816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821" name="Group 820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25" name="Hexagon 82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26" name="Regular Pentagon 82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22" name="Group 821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23" name="Hexagon 82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24" name="Regular Pentagon 82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18" name="Group 817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819" name="Hexagon 81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20" name="Regular Pentagon 81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815" name="Hexagon 81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16" name="Regular Pentagon 81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10" name="Group 809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811" name="Hexagon 81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2" name="Regular Pentagon 81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771" name="Group 770"/>
              <p:cNvGrpSpPr/>
              <p:nvPr/>
            </p:nvGrpSpPr>
            <p:grpSpPr>
              <a:xfrm>
                <a:off x="227400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791" name="Group 790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795" name="Group 794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99" name="Group 798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803" name="Group 802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07" name="Hexagon 80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08" name="Regular Pentagon 80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804" name="Group 803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805" name="Hexagon 80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06" name="Regular Pentagon 80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00" name="Group 799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801" name="Hexagon 80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02" name="Regular Pentagon 80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96" name="Group 795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97" name="Hexagon 79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98" name="Regular Pentagon 79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792" name="Group 791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793" name="Hexagon 79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4" name="Regular Pentagon 79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772" name="Group 771"/>
              <p:cNvGrpSpPr/>
              <p:nvPr/>
            </p:nvGrpSpPr>
            <p:grpSpPr>
              <a:xfrm>
                <a:off x="24200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773" name="Group 772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777" name="Group 776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81" name="Group 780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785" name="Group 784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89" name="Hexagon 78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90" name="Regular Pentagon 78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86" name="Group 785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87" name="Hexagon 78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88" name="Regular Pentagon 78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82" name="Group 781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783" name="Hexagon 782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84" name="Regular Pentagon 783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78" name="Group 777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79" name="Hexagon 77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80" name="Regular Pentagon 77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774" name="Group 773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775" name="Hexagon 77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6" name="Regular Pentagon 77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596" name="Group 595"/>
            <p:cNvGrpSpPr/>
            <p:nvPr/>
          </p:nvGrpSpPr>
          <p:grpSpPr>
            <a:xfrm rot="16200000">
              <a:off x="573634" y="3639855"/>
              <a:ext cx="371686" cy="629879"/>
              <a:chOff x="2140658" y="936757"/>
              <a:chExt cx="371686" cy="629879"/>
            </a:xfrm>
          </p:grpSpPr>
          <p:grpSp>
            <p:nvGrpSpPr>
              <p:cNvPr id="713" name="Group 712"/>
              <p:cNvGrpSpPr/>
              <p:nvPr/>
            </p:nvGrpSpPr>
            <p:grpSpPr>
              <a:xfrm>
                <a:off x="21406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752" name="Group 75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756" name="Group 75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60" name="Group 75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764" name="Group 76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68" name="Hexagon 76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69" name="Regular Pentagon 76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65" name="Group 76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66" name="Hexagon 76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67" name="Regular Pentagon 76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61" name="Group 76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762" name="Hexagon 76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63" name="Regular Pentagon 76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57" name="Group 75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58" name="Hexagon 75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59" name="Regular Pentagon 75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753" name="Group 75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754" name="Hexagon 75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5" name="Regular Pentagon 75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714" name="Group 713"/>
              <p:cNvGrpSpPr/>
              <p:nvPr/>
            </p:nvGrpSpPr>
            <p:grpSpPr>
              <a:xfrm>
                <a:off x="227400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734" name="Group 733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738" name="Group 737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42" name="Group 741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746" name="Group 745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50" name="Hexagon 74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51" name="Regular Pentagon 75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47" name="Group 746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48" name="Hexagon 74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49" name="Regular Pentagon 74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43" name="Group 742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744" name="Hexagon 743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45" name="Regular Pentagon 744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40" name="Hexagon 739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41" name="Regular Pentagon 740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735" name="Group 734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736" name="Hexagon 735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37" name="Regular Pentagon 736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715" name="Group 714"/>
              <p:cNvGrpSpPr/>
              <p:nvPr/>
            </p:nvGrpSpPr>
            <p:grpSpPr>
              <a:xfrm>
                <a:off x="24200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716" name="Group 715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720" name="Group 719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24" name="Group 723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728" name="Group 727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32" name="Hexagon 73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33" name="Regular Pentagon 73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29" name="Group 728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30" name="Hexagon 72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31" name="Regular Pentagon 73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25" name="Group 724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726" name="Hexagon 725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27" name="Regular Pentagon 726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21" name="Group 720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22" name="Hexagon 721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23" name="Regular Pentagon 722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717" name="Group 716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718" name="Hexagon 717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19" name="Regular Pentagon 718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597" name="Group 596"/>
            <p:cNvGrpSpPr/>
            <p:nvPr/>
          </p:nvGrpSpPr>
          <p:grpSpPr>
            <a:xfrm rot="16200000">
              <a:off x="618711" y="2383248"/>
              <a:ext cx="371686" cy="629879"/>
              <a:chOff x="2140658" y="936757"/>
              <a:chExt cx="371686" cy="629879"/>
            </a:xfrm>
          </p:grpSpPr>
          <p:grpSp>
            <p:nvGrpSpPr>
              <p:cNvPr id="656" name="Group 655"/>
              <p:cNvGrpSpPr/>
              <p:nvPr/>
            </p:nvGrpSpPr>
            <p:grpSpPr>
              <a:xfrm>
                <a:off x="21406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95" name="Group 694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99" name="Group 69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703" name="Group 70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707" name="Group 70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11" name="Hexagon 71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12" name="Regular Pentagon 71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708" name="Group 70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709" name="Hexagon 70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710" name="Regular Pentagon 70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04" name="Group 70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705" name="Hexagon 70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706" name="Regular Pentagon 70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00" name="Group 69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701" name="Hexagon 70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02" name="Regular Pentagon 70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96" name="Group 695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97" name="Hexagon 69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8" name="Regular Pentagon 69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657" name="Group 656"/>
              <p:cNvGrpSpPr/>
              <p:nvPr/>
            </p:nvGrpSpPr>
            <p:grpSpPr>
              <a:xfrm>
                <a:off x="227400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77" name="Group 676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81" name="Group 680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685" name="Group 684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689" name="Group 688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93" name="Hexagon 69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94" name="Regular Pentagon 69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690" name="Group 689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91" name="Hexagon 69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92" name="Regular Pentagon 69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86" name="Group 685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687" name="Hexagon 686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88" name="Regular Pentagon 687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682" name="Group 681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683" name="Hexagon 682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84" name="Regular Pentagon 683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78" name="Group 677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79" name="Hexagon 67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0" name="Regular Pentagon 67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658" name="Group 657"/>
              <p:cNvGrpSpPr/>
              <p:nvPr/>
            </p:nvGrpSpPr>
            <p:grpSpPr>
              <a:xfrm>
                <a:off x="24200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59" name="Group 658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63" name="Group 662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667" name="Group 666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671" name="Group 670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75" name="Hexagon 67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76" name="Regular Pentagon 67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672" name="Group 671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73" name="Hexagon 67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74" name="Regular Pentagon 67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8" name="Group 667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669" name="Hexagon 66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70" name="Regular Pentagon 66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664" name="Group 663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665" name="Hexagon 66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66" name="Regular Pentagon 66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60" name="Group 659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61" name="Hexagon 66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2" name="Regular Pentagon 66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598" name="Group 597"/>
            <p:cNvGrpSpPr/>
            <p:nvPr/>
          </p:nvGrpSpPr>
          <p:grpSpPr>
            <a:xfrm rot="16200000">
              <a:off x="948556" y="4878222"/>
              <a:ext cx="371686" cy="629879"/>
              <a:chOff x="2140658" y="936757"/>
              <a:chExt cx="371686" cy="629879"/>
            </a:xfrm>
          </p:grpSpPr>
          <p:grpSp>
            <p:nvGrpSpPr>
              <p:cNvPr id="599" name="Group 598"/>
              <p:cNvGrpSpPr/>
              <p:nvPr/>
            </p:nvGrpSpPr>
            <p:grpSpPr>
              <a:xfrm>
                <a:off x="21406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38" name="Group 637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42" name="Group 641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646" name="Group 645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650" name="Group 649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54" name="Hexagon 65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55" name="Regular Pentagon 65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651" name="Group 650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52" name="Hexagon 65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53" name="Regular Pentagon 65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47" name="Group 646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648" name="Hexagon 64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49" name="Regular Pentagon 64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643" name="Group 642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644" name="Hexagon 64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45" name="Regular Pentagon 64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39" name="Group 638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40" name="Hexagon 63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1" name="Regular Pentagon 64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600" name="Group 599"/>
              <p:cNvGrpSpPr/>
              <p:nvPr/>
            </p:nvGrpSpPr>
            <p:grpSpPr>
              <a:xfrm>
                <a:off x="227400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20" name="Group 619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24" name="Group 623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628" name="Group 627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632" name="Group 631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36" name="Hexagon 63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37" name="Regular Pentagon 63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633" name="Group 632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34" name="Hexagon 63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35" name="Regular Pentagon 63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29" name="Group 628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630" name="Hexagon 62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31" name="Regular Pentagon 63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625" name="Group 624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626" name="Hexagon 62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27" name="Regular Pentagon 62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21" name="Group 620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22" name="Hexagon 621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3" name="Regular Pentagon 622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601" name="Group 600"/>
              <p:cNvGrpSpPr/>
              <p:nvPr/>
            </p:nvGrpSpPr>
            <p:grpSpPr>
              <a:xfrm>
                <a:off x="2420058" y="936757"/>
                <a:ext cx="92286" cy="629879"/>
                <a:chOff x="4560008" y="511307"/>
                <a:chExt cx="92286" cy="629879"/>
              </a:xfrm>
            </p:grpSpPr>
            <p:grpSp>
              <p:nvGrpSpPr>
                <p:cNvPr id="602" name="Group 60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solidFill>
                  <a:sysClr val="windowText" lastClr="000000"/>
                </a:solidFill>
              </p:grpSpPr>
              <p:grpSp>
                <p:nvGrpSpPr>
                  <p:cNvPr id="606" name="Group 60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610" name="Group 60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614" name="Group 61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18" name="Hexagon 61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19" name="Regular Pentagon 61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615" name="Group 61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616" name="Hexagon 61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617" name="Regular Pentagon 61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11" name="Group 61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612" name="Hexagon 61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13" name="Regular Pentagon 61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607" name="Group 60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608" name="Hexagon 60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09" name="Regular Pentagon 60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603" name="Group 60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solidFill>
                  <a:sysClr val="windowText" lastClr="000000"/>
                </a:solidFill>
              </p:grpSpPr>
              <p:sp>
                <p:nvSpPr>
                  <p:cNvPr id="604" name="Hexagon 60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5" name="Regular Pentagon 60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grpSp>
        <p:nvGrpSpPr>
          <p:cNvPr id="886" name="Group 885"/>
          <p:cNvGrpSpPr/>
          <p:nvPr/>
        </p:nvGrpSpPr>
        <p:grpSpPr>
          <a:xfrm>
            <a:off x="6733484" y="4075132"/>
            <a:ext cx="252770" cy="2373683"/>
            <a:chOff x="3206057" y="198932"/>
            <a:chExt cx="1373234" cy="5736113"/>
          </a:xfrm>
        </p:grpSpPr>
        <p:grpSp>
          <p:nvGrpSpPr>
            <p:cNvPr id="887" name="Group 886"/>
            <p:cNvGrpSpPr/>
            <p:nvPr/>
          </p:nvGrpSpPr>
          <p:grpSpPr>
            <a:xfrm>
              <a:off x="3206057" y="198932"/>
              <a:ext cx="1373234" cy="5736113"/>
              <a:chOff x="1111571" y="182509"/>
              <a:chExt cx="1806382" cy="6791691"/>
            </a:xfrm>
          </p:grpSpPr>
          <p:sp>
            <p:nvSpPr>
              <p:cNvPr id="1120" name="Can 1119"/>
              <p:cNvSpPr/>
              <p:nvPr/>
            </p:nvSpPr>
            <p:spPr>
              <a:xfrm>
                <a:off x="1410551" y="283122"/>
                <a:ext cx="1208422" cy="6691078"/>
              </a:xfrm>
              <a:prstGeom prst="can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EEECE1">
                      <a:lumMod val="9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21" name="Can 1120"/>
              <p:cNvSpPr/>
              <p:nvPr/>
            </p:nvSpPr>
            <p:spPr>
              <a:xfrm>
                <a:off x="1111571" y="182509"/>
                <a:ext cx="1806382" cy="6791691"/>
              </a:xfrm>
              <a:prstGeom prst="can">
                <a:avLst/>
              </a:prstGeom>
              <a:solidFill>
                <a:sysClr val="window" lastClr="FFFFFF">
                  <a:lumMod val="85000"/>
                  <a:alpha val="70000"/>
                </a:sysClr>
              </a:solidFill>
              <a:ln w="952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888" name="Group 887"/>
            <p:cNvGrpSpPr/>
            <p:nvPr/>
          </p:nvGrpSpPr>
          <p:grpSpPr>
            <a:xfrm rot="1637429">
              <a:off x="3379371" y="807005"/>
              <a:ext cx="1046057" cy="339082"/>
              <a:chOff x="2879164" y="1260622"/>
              <a:chExt cx="1046057" cy="339082"/>
            </a:xfrm>
            <a:solidFill>
              <a:srgbClr val="3B2B03"/>
            </a:solidFill>
          </p:grpSpPr>
          <p:grpSp>
            <p:nvGrpSpPr>
              <p:cNvPr id="1063" name="Group 1062"/>
              <p:cNvGrpSpPr/>
              <p:nvPr/>
            </p:nvGrpSpPr>
            <p:grpSpPr>
              <a:xfrm rot="16200000">
                <a:off x="3147961" y="99182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102" name="Group 110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106" name="Group 110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110" name="Group 110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114" name="Group 111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18" name="Hexagon 111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19" name="Regular Pentagon 111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115" name="Group 111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16" name="Hexagon 111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17" name="Regular Pentagon 111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112" name="Hexagon 111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13" name="Regular Pentagon 111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107" name="Group 110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108" name="Hexagon 110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9" name="Regular Pentagon 110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103" name="Group 110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104" name="Hexagon 110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5" name="Regular Pentagon 110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64" name="Group 1063"/>
              <p:cNvGrpSpPr/>
              <p:nvPr/>
            </p:nvGrpSpPr>
            <p:grpSpPr>
              <a:xfrm rot="16200000">
                <a:off x="3356050" y="1115223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084" name="Group 1083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088" name="Group 1087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092" name="Group 1091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96" name="Group 1095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00" name="Hexagon 109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01" name="Regular Pentagon 110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97" name="Group 1096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98" name="Hexagon 109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99" name="Regular Pentagon 109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93" name="Group 1092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094" name="Hexagon 1093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095" name="Regular Pentagon 1094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089" name="Group 1088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090" name="Hexagon 1089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91" name="Regular Pentagon 1090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85" name="Group 1084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086" name="Hexagon 1085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7" name="Regular Pentagon 1086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65" name="Group 1064"/>
              <p:cNvGrpSpPr/>
              <p:nvPr/>
            </p:nvGrpSpPr>
            <p:grpSpPr>
              <a:xfrm rot="16200000">
                <a:off x="3564139" y="1238621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066" name="Group 1065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070" name="Group 1069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074" name="Group 1073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78" name="Group 1077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82" name="Hexagon 108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83" name="Regular Pentagon 108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79" name="Group 1078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80" name="Hexagon 107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81" name="Regular Pentagon 108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75" name="Group 1074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076" name="Hexagon 1075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077" name="Regular Pentagon 1076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071" name="Group 1070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072" name="Hexagon 1071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73" name="Regular Pentagon 1072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67" name="Group 1066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068" name="Hexagon 1067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9" name="Regular Pentagon 1068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889" name="Group 888"/>
            <p:cNvGrpSpPr/>
            <p:nvPr/>
          </p:nvGrpSpPr>
          <p:grpSpPr>
            <a:xfrm rot="1637429">
              <a:off x="3246101" y="1740781"/>
              <a:ext cx="1046057" cy="339082"/>
              <a:chOff x="2879164" y="1260622"/>
              <a:chExt cx="1046057" cy="339082"/>
            </a:xfrm>
            <a:solidFill>
              <a:srgbClr val="3B2B03"/>
            </a:solidFill>
          </p:grpSpPr>
          <p:grpSp>
            <p:nvGrpSpPr>
              <p:cNvPr id="1006" name="Group 1005"/>
              <p:cNvGrpSpPr/>
              <p:nvPr/>
            </p:nvGrpSpPr>
            <p:grpSpPr>
              <a:xfrm rot="16200000">
                <a:off x="3147961" y="99182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045" name="Group 1044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049" name="Group 104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053" name="Group 105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57" name="Group 105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61" name="Hexagon 106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62" name="Regular Pentagon 106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58" name="Group 105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59" name="Hexagon 105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60" name="Regular Pentagon 105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4" name="Group 105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055" name="Hexagon 105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056" name="Regular Pentagon 105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050" name="Group 104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051" name="Hexagon 105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52" name="Regular Pentagon 105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46" name="Group 1045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047" name="Hexagon 104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8" name="Regular Pentagon 104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07" name="Group 1006"/>
              <p:cNvGrpSpPr/>
              <p:nvPr/>
            </p:nvGrpSpPr>
            <p:grpSpPr>
              <a:xfrm rot="16200000">
                <a:off x="3356050" y="1115223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027" name="Group 1026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031" name="Group 1030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035" name="Group 1034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39" name="Group 1038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43" name="Hexagon 104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44" name="Regular Pentagon 104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40" name="Group 1039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41" name="Hexagon 104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42" name="Regular Pentagon 104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36" name="Group 1035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037" name="Hexagon 1036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038" name="Regular Pentagon 1037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032" name="Group 1031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033" name="Hexagon 1032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34" name="Regular Pentagon 1033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28" name="Group 1027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029" name="Hexagon 102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0" name="Regular Pentagon 102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08" name="Group 1007"/>
              <p:cNvGrpSpPr/>
              <p:nvPr/>
            </p:nvGrpSpPr>
            <p:grpSpPr>
              <a:xfrm rot="16200000">
                <a:off x="3564139" y="1238621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009" name="Group 1008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013" name="Group 1012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017" name="Group 1016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21" name="Group 1020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25" name="Hexagon 102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26" name="Regular Pentagon 102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22" name="Group 1021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23" name="Hexagon 102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24" name="Regular Pentagon 102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18" name="Group 1017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019" name="Hexagon 101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020" name="Regular Pentagon 101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014" name="Group 1013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015" name="Hexagon 101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16" name="Regular Pentagon 101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10" name="Group 1009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011" name="Hexagon 101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12" name="Regular Pentagon 101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890" name="Group 889"/>
            <p:cNvGrpSpPr/>
            <p:nvPr/>
          </p:nvGrpSpPr>
          <p:grpSpPr>
            <a:xfrm rot="1637429">
              <a:off x="3455092" y="3034180"/>
              <a:ext cx="1046057" cy="339082"/>
              <a:chOff x="2879164" y="1260622"/>
              <a:chExt cx="1046057" cy="339082"/>
            </a:xfrm>
            <a:solidFill>
              <a:srgbClr val="3B2B03"/>
            </a:solidFill>
          </p:grpSpPr>
          <p:grpSp>
            <p:nvGrpSpPr>
              <p:cNvPr id="949" name="Group 948"/>
              <p:cNvGrpSpPr/>
              <p:nvPr/>
            </p:nvGrpSpPr>
            <p:grpSpPr>
              <a:xfrm rot="16200000">
                <a:off x="3147961" y="99182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988" name="Group 987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992" name="Group 991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96" name="Group 995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000" name="Group 999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04" name="Hexagon 100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05" name="Regular Pentagon 100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001" name="Group 1000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002" name="Hexagon 100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003" name="Regular Pentagon 100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97" name="Group 996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98" name="Hexagon 99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99" name="Regular Pentagon 99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93" name="Group 992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94" name="Hexagon 99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95" name="Regular Pentagon 99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89" name="Group 988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990" name="Hexagon 98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91" name="Regular Pentagon 99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950" name="Group 949"/>
              <p:cNvGrpSpPr/>
              <p:nvPr/>
            </p:nvGrpSpPr>
            <p:grpSpPr>
              <a:xfrm rot="16200000">
                <a:off x="3356050" y="1115223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970" name="Group 969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974" name="Group 973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78" name="Group 977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982" name="Group 981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86" name="Hexagon 98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87" name="Regular Pentagon 98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83" name="Group 982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84" name="Hexagon 98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85" name="Regular Pentagon 98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79" name="Group 978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80" name="Hexagon 97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81" name="Regular Pentagon 98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75" name="Group 974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76" name="Hexagon 97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77" name="Regular Pentagon 97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71" name="Group 970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972" name="Hexagon 971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3" name="Regular Pentagon 972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951" name="Group 950"/>
              <p:cNvGrpSpPr/>
              <p:nvPr/>
            </p:nvGrpSpPr>
            <p:grpSpPr>
              <a:xfrm rot="16200000">
                <a:off x="3564139" y="1238621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952" name="Group 95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956" name="Group 95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60" name="Group 95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964" name="Group 96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68" name="Hexagon 96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69" name="Regular Pentagon 96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65" name="Group 96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66" name="Hexagon 96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67" name="Regular Pentagon 96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61" name="Group 96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62" name="Hexagon 96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63" name="Regular Pentagon 96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57" name="Group 95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58" name="Hexagon 95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59" name="Regular Pentagon 95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53" name="Group 95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954" name="Hexagon 95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5" name="Regular Pentagon 95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891" name="Group 890"/>
            <p:cNvGrpSpPr/>
            <p:nvPr/>
          </p:nvGrpSpPr>
          <p:grpSpPr>
            <a:xfrm rot="1637429">
              <a:off x="3321822" y="4539577"/>
              <a:ext cx="1046057" cy="339082"/>
              <a:chOff x="2879164" y="1260622"/>
              <a:chExt cx="1046057" cy="339082"/>
            </a:xfrm>
            <a:solidFill>
              <a:srgbClr val="3B2B03"/>
            </a:solidFill>
          </p:grpSpPr>
          <p:grpSp>
            <p:nvGrpSpPr>
              <p:cNvPr id="892" name="Group 891"/>
              <p:cNvGrpSpPr/>
              <p:nvPr/>
            </p:nvGrpSpPr>
            <p:grpSpPr>
              <a:xfrm rot="16200000">
                <a:off x="3147961" y="99182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931" name="Group 930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935" name="Group 934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39" name="Group 938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943" name="Group 942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47" name="Hexagon 94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48" name="Regular Pentagon 94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44" name="Group 943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45" name="Hexagon 94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46" name="Regular Pentagon 94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40" name="Group 939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41" name="Hexagon 94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42" name="Regular Pentagon 94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36" name="Group 935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37" name="Hexagon 93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38" name="Regular Pentagon 93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32" name="Group 931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933" name="Hexagon 93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4" name="Regular Pentagon 93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893" name="Group 892"/>
              <p:cNvGrpSpPr/>
              <p:nvPr/>
            </p:nvGrpSpPr>
            <p:grpSpPr>
              <a:xfrm rot="16200000">
                <a:off x="3356050" y="1115223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913" name="Group 912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917" name="Group 916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925" name="Group 924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29" name="Hexagon 92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30" name="Regular Pentagon 92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26" name="Group 925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27" name="Hexagon 92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28" name="Regular Pentagon 92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23" name="Hexagon 922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24" name="Regular Pentagon 923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18" name="Group 917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19" name="Hexagon 91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20" name="Regular Pentagon 91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14" name="Group 913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915" name="Hexagon 91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6" name="Regular Pentagon 91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894" name="Group 893"/>
              <p:cNvGrpSpPr/>
              <p:nvPr/>
            </p:nvGrpSpPr>
            <p:grpSpPr>
              <a:xfrm rot="16200000">
                <a:off x="3564139" y="1238621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895" name="Group 894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899" name="Group 89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907" name="Group 90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11" name="Hexagon 91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12" name="Regular Pentagon 91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908" name="Group 90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909" name="Hexagon 90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10" name="Regular Pentagon 90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905" name="Hexagon 90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06" name="Regular Pentagon 90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00" name="Group 89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901" name="Hexagon 90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02" name="Regular Pentagon 90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896" name="Group 895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897" name="Hexagon 89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8" name="Regular Pentagon 89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grpSp>
        <p:nvGrpSpPr>
          <p:cNvPr id="1122" name="Group 1121"/>
          <p:cNvGrpSpPr/>
          <p:nvPr/>
        </p:nvGrpSpPr>
        <p:grpSpPr>
          <a:xfrm>
            <a:off x="9480167" y="4075132"/>
            <a:ext cx="252770" cy="2373683"/>
            <a:chOff x="6970106" y="513338"/>
            <a:chExt cx="1373234" cy="5736113"/>
          </a:xfrm>
        </p:grpSpPr>
        <p:grpSp>
          <p:nvGrpSpPr>
            <p:cNvPr id="1123" name="Group 1122"/>
            <p:cNvGrpSpPr/>
            <p:nvPr/>
          </p:nvGrpSpPr>
          <p:grpSpPr>
            <a:xfrm>
              <a:off x="6970106" y="513338"/>
              <a:ext cx="1373234" cy="5736113"/>
              <a:chOff x="1111571" y="182509"/>
              <a:chExt cx="1806382" cy="6791691"/>
            </a:xfrm>
          </p:grpSpPr>
          <p:sp>
            <p:nvSpPr>
              <p:cNvPr id="1420" name="Can 1419"/>
              <p:cNvSpPr/>
              <p:nvPr/>
            </p:nvSpPr>
            <p:spPr>
              <a:xfrm>
                <a:off x="1410551" y="283122"/>
                <a:ext cx="1208422" cy="6691078"/>
              </a:xfrm>
              <a:prstGeom prst="can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EEECE1">
                      <a:lumMod val="9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21" name="Can 1420"/>
              <p:cNvSpPr/>
              <p:nvPr/>
            </p:nvSpPr>
            <p:spPr>
              <a:xfrm>
                <a:off x="1111571" y="182509"/>
                <a:ext cx="1806382" cy="6791691"/>
              </a:xfrm>
              <a:prstGeom prst="can">
                <a:avLst/>
              </a:prstGeom>
              <a:solidFill>
                <a:sysClr val="window" lastClr="FFFFFF">
                  <a:lumMod val="85000"/>
                  <a:alpha val="70000"/>
                </a:sysClr>
              </a:solidFill>
              <a:ln w="952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24" name="Group 1123"/>
            <p:cNvGrpSpPr/>
            <p:nvPr/>
          </p:nvGrpSpPr>
          <p:grpSpPr>
            <a:xfrm rot="876283" flipV="1">
              <a:off x="7610099" y="1046885"/>
              <a:ext cx="281921" cy="689120"/>
              <a:chOff x="6156596" y="911655"/>
              <a:chExt cx="281921" cy="689120"/>
            </a:xfrm>
            <a:solidFill>
              <a:srgbClr val="876207"/>
            </a:solidFill>
          </p:grpSpPr>
          <p:grpSp>
            <p:nvGrpSpPr>
              <p:cNvPr id="1363" name="Group 1362"/>
              <p:cNvGrpSpPr/>
              <p:nvPr/>
            </p:nvGrpSpPr>
            <p:grpSpPr>
              <a:xfrm>
                <a:off x="6156596" y="91165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402" name="Group 140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406" name="Group 140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410" name="Group 140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414" name="Group 141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418" name="Hexagon 141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419" name="Regular Pentagon 141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415" name="Group 141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416" name="Hexagon 141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417" name="Regular Pentagon 141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11" name="Group 141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412" name="Hexagon 141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413" name="Regular Pentagon 141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407" name="Group 140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408" name="Hexagon 140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09" name="Regular Pentagon 140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403" name="Group 140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404" name="Hexagon 140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5" name="Regular Pentagon 140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364" name="Group 1363"/>
              <p:cNvGrpSpPr/>
              <p:nvPr/>
            </p:nvGrpSpPr>
            <p:grpSpPr>
              <a:xfrm rot="900000">
                <a:off x="6251414" y="953908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384" name="Group 1383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388" name="Group 1387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392" name="Group 1391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96" name="Group 1395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400" name="Hexagon 139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401" name="Regular Pentagon 140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97" name="Group 1396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98" name="Hexagon 139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99" name="Regular Pentagon 139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93" name="Group 1392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394" name="Hexagon 1393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95" name="Regular Pentagon 1394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89" name="Group 1388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390" name="Hexagon 1389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91" name="Regular Pentagon 1390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385" name="Group 1384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386" name="Hexagon 1385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7" name="Regular Pentagon 1386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365" name="Group 1364"/>
              <p:cNvGrpSpPr/>
              <p:nvPr/>
            </p:nvGrpSpPr>
            <p:grpSpPr>
              <a:xfrm rot="1800000">
                <a:off x="6346231" y="970896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366" name="Group 1365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370" name="Group 1369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374" name="Group 1373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78" name="Group 1377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82" name="Hexagon 138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83" name="Regular Pentagon 138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79" name="Group 1378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80" name="Hexagon 137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81" name="Regular Pentagon 138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75" name="Group 1374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376" name="Hexagon 1375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77" name="Regular Pentagon 1376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71" name="Group 1370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372" name="Hexagon 1371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73" name="Regular Pentagon 1372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367" name="Group 1366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368" name="Hexagon 1367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9" name="Regular Pentagon 1368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125" name="Group 1124"/>
            <p:cNvGrpSpPr/>
            <p:nvPr/>
          </p:nvGrpSpPr>
          <p:grpSpPr>
            <a:xfrm rot="876283" flipV="1">
              <a:off x="7343056" y="2272975"/>
              <a:ext cx="281921" cy="689120"/>
              <a:chOff x="6156596" y="911655"/>
              <a:chExt cx="281921" cy="689120"/>
            </a:xfrm>
            <a:solidFill>
              <a:srgbClr val="876207"/>
            </a:solidFill>
          </p:grpSpPr>
          <p:grpSp>
            <p:nvGrpSpPr>
              <p:cNvPr id="1306" name="Group 1305"/>
              <p:cNvGrpSpPr/>
              <p:nvPr/>
            </p:nvGrpSpPr>
            <p:grpSpPr>
              <a:xfrm>
                <a:off x="6156596" y="91165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345" name="Group 1344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349" name="Group 134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353" name="Group 135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57" name="Group 135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61" name="Hexagon 136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62" name="Regular Pentagon 136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58" name="Group 135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59" name="Hexagon 135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60" name="Regular Pentagon 135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54" name="Group 135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355" name="Hexagon 135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56" name="Regular Pentagon 135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50" name="Group 134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351" name="Hexagon 135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52" name="Regular Pentagon 135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346" name="Group 1345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347" name="Hexagon 134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8" name="Regular Pentagon 134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307" name="Group 1306"/>
              <p:cNvGrpSpPr/>
              <p:nvPr/>
            </p:nvGrpSpPr>
            <p:grpSpPr>
              <a:xfrm rot="900000">
                <a:off x="6251414" y="953908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327" name="Group 1326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331" name="Group 1330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335" name="Group 1334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39" name="Group 1338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43" name="Hexagon 134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44" name="Regular Pentagon 134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40" name="Group 1339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41" name="Hexagon 134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42" name="Regular Pentagon 134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36" name="Group 1335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337" name="Hexagon 1336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38" name="Regular Pentagon 1337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32" name="Group 1331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333" name="Hexagon 1332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34" name="Regular Pentagon 1333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328" name="Group 1327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329" name="Hexagon 1328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0" name="Regular Pentagon 1329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308" name="Group 1307"/>
              <p:cNvGrpSpPr/>
              <p:nvPr/>
            </p:nvGrpSpPr>
            <p:grpSpPr>
              <a:xfrm rot="1800000">
                <a:off x="6346231" y="970896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309" name="Group 1308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313" name="Group 1312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317" name="Group 1316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21" name="Group 1320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25" name="Hexagon 132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26" name="Regular Pentagon 132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22" name="Group 1321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23" name="Hexagon 1322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24" name="Regular Pentagon 1323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18" name="Group 1317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319" name="Hexagon 1318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320" name="Regular Pentagon 1319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14" name="Group 1313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315" name="Hexagon 1314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16" name="Regular Pentagon 1315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310" name="Group 1309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311" name="Hexagon 1310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12" name="Regular Pentagon 1311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126" name="Group 1125"/>
            <p:cNvGrpSpPr/>
            <p:nvPr/>
          </p:nvGrpSpPr>
          <p:grpSpPr>
            <a:xfrm rot="876283" flipV="1">
              <a:off x="7822364" y="3125851"/>
              <a:ext cx="281921" cy="689120"/>
              <a:chOff x="6156596" y="911655"/>
              <a:chExt cx="281921" cy="689120"/>
            </a:xfrm>
            <a:solidFill>
              <a:srgbClr val="876207"/>
            </a:solidFill>
          </p:grpSpPr>
          <p:grpSp>
            <p:nvGrpSpPr>
              <p:cNvPr id="1249" name="Group 1248"/>
              <p:cNvGrpSpPr/>
              <p:nvPr/>
            </p:nvGrpSpPr>
            <p:grpSpPr>
              <a:xfrm>
                <a:off x="6156596" y="91165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288" name="Group 1287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292" name="Group 1291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96" name="Group 1295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300" name="Group 1299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04" name="Hexagon 130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05" name="Regular Pentagon 130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301" name="Group 1300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302" name="Hexagon 1301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303" name="Regular Pentagon 1302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97" name="Group 1296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98" name="Hexagon 1297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99" name="Regular Pentagon 1298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93" name="Group 1292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94" name="Hexagon 1293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95" name="Regular Pentagon 1294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89" name="Group 1288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290" name="Hexagon 128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91" name="Regular Pentagon 129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250" name="Group 1249"/>
              <p:cNvGrpSpPr/>
              <p:nvPr/>
            </p:nvGrpSpPr>
            <p:grpSpPr>
              <a:xfrm rot="900000">
                <a:off x="6251414" y="953908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270" name="Group 1269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274" name="Group 1273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78" name="Group 1277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282" name="Group 1281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86" name="Hexagon 128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87" name="Regular Pentagon 128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83" name="Group 1282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84" name="Hexagon 128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85" name="Regular Pentagon 128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79" name="Group 1278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80" name="Hexagon 127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81" name="Regular Pentagon 128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75" name="Group 1274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76" name="Hexagon 127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77" name="Regular Pentagon 127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71" name="Group 1270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272" name="Hexagon 1271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gular Pentagon 1272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251" name="Group 1250"/>
              <p:cNvGrpSpPr/>
              <p:nvPr/>
            </p:nvGrpSpPr>
            <p:grpSpPr>
              <a:xfrm rot="1800000">
                <a:off x="6346231" y="970896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252" name="Group 125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256" name="Group 125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60" name="Group 125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264" name="Group 126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68" name="Hexagon 126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69" name="Regular Pentagon 126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65" name="Group 126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66" name="Hexagon 126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67" name="Regular Pentagon 126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61" name="Group 126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62" name="Hexagon 126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63" name="Regular Pentagon 126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57" name="Group 125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58" name="Hexagon 125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59" name="Regular Pentagon 125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53" name="Group 125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254" name="Hexagon 125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5" name="Regular Pentagon 125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127" name="Group 1126"/>
            <p:cNvGrpSpPr/>
            <p:nvPr/>
          </p:nvGrpSpPr>
          <p:grpSpPr>
            <a:xfrm rot="876283" flipV="1">
              <a:off x="7230434" y="4056707"/>
              <a:ext cx="281921" cy="689120"/>
              <a:chOff x="6156596" y="911655"/>
              <a:chExt cx="281921" cy="689120"/>
            </a:xfrm>
            <a:solidFill>
              <a:srgbClr val="876207"/>
            </a:solidFill>
          </p:grpSpPr>
          <p:grpSp>
            <p:nvGrpSpPr>
              <p:cNvPr id="1192" name="Group 1191"/>
              <p:cNvGrpSpPr/>
              <p:nvPr/>
            </p:nvGrpSpPr>
            <p:grpSpPr>
              <a:xfrm>
                <a:off x="6156596" y="91165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231" name="Group 1230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235" name="Group 1234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39" name="Group 1238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243" name="Group 1242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47" name="Hexagon 124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48" name="Regular Pentagon 124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44" name="Group 1243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45" name="Hexagon 1244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46" name="Regular Pentagon 1245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40" name="Group 1239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41" name="Hexagon 1240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42" name="Regular Pentagon 1241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36" name="Group 1235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37" name="Hexagon 1236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8" name="Regular Pentagon 1237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32" name="Group 1231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233" name="Hexagon 1232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34" name="Regular Pentagon 1233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193" name="Group 1192"/>
              <p:cNvGrpSpPr/>
              <p:nvPr/>
            </p:nvGrpSpPr>
            <p:grpSpPr>
              <a:xfrm rot="900000">
                <a:off x="6251414" y="953908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213" name="Group 1212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217" name="Group 1216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21" name="Group 1220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225" name="Group 1224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29" name="Hexagon 122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30" name="Regular Pentagon 122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26" name="Group 1225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27" name="Hexagon 1226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28" name="Regular Pentagon 1227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22" name="Group 1221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23" name="Hexagon 1222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24" name="Regular Pentagon 1223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19" name="Hexagon 1218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20" name="Regular Pentagon 1219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214" name="Group 1213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215" name="Hexagon 1214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6" name="Regular Pentagon 1215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194" name="Group 1193"/>
              <p:cNvGrpSpPr/>
              <p:nvPr/>
            </p:nvGrpSpPr>
            <p:grpSpPr>
              <a:xfrm rot="1800000">
                <a:off x="6346231" y="970896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195" name="Group 1194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199" name="Group 1198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203" name="Group 1202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207" name="Group 1206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11" name="Hexagon 1210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12" name="Regular Pentagon 1211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208" name="Group 1207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209" name="Hexagon 1208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210" name="Regular Pentagon 1209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04" name="Group 1203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205" name="Hexagon 1204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06" name="Regular Pentagon 1205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200" name="Group 1199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201" name="Hexagon 1200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02" name="Regular Pentagon 1201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196" name="Group 1195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197" name="Hexagon 1196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8" name="Regular Pentagon 1197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128" name="Group 1127"/>
            <p:cNvGrpSpPr/>
            <p:nvPr/>
          </p:nvGrpSpPr>
          <p:grpSpPr>
            <a:xfrm rot="876283" flipV="1">
              <a:off x="7668067" y="5027949"/>
              <a:ext cx="281921" cy="689120"/>
              <a:chOff x="6156596" y="911655"/>
              <a:chExt cx="281921" cy="689120"/>
            </a:xfrm>
            <a:solidFill>
              <a:srgbClr val="876207"/>
            </a:solidFill>
          </p:grpSpPr>
          <p:grpSp>
            <p:nvGrpSpPr>
              <p:cNvPr id="1129" name="Group 1128"/>
              <p:cNvGrpSpPr/>
              <p:nvPr/>
            </p:nvGrpSpPr>
            <p:grpSpPr>
              <a:xfrm>
                <a:off x="6156596" y="911655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168" name="Group 1167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182" name="Group 1181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186" name="Group 1185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90" name="Hexagon 1189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91" name="Regular Pentagon 1190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187" name="Group 1186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88" name="Hexagon 118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89" name="Regular Pentagon 118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83" name="Group 1182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184" name="Hexagon 1183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85" name="Regular Pentagon 1184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179" name="Group 1178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180" name="Hexagon 1179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81" name="Regular Pentagon 1180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169" name="Group 1168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170" name="Hexagon 1169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1" name="Regular Pentagon 1170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130" name="Group 1129"/>
              <p:cNvGrpSpPr/>
              <p:nvPr/>
            </p:nvGrpSpPr>
            <p:grpSpPr>
              <a:xfrm rot="900000">
                <a:off x="6251414" y="953908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150" name="Group 1149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154" name="Group 1153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158" name="Group 1157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162" name="Group 1161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66" name="Hexagon 116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67" name="Regular Pentagon 116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163" name="Group 1162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64" name="Hexagon 1163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65" name="Regular Pentagon 1164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160" name="Hexagon 1159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61" name="Regular Pentagon 1160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155" name="Group 1154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156" name="Hexagon 1155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57" name="Regular Pentagon 1156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151" name="Group 1150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152" name="Hexagon 1151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3" name="Regular Pentagon 1152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131" name="Group 1130"/>
              <p:cNvGrpSpPr/>
              <p:nvPr/>
            </p:nvGrpSpPr>
            <p:grpSpPr>
              <a:xfrm rot="1800000">
                <a:off x="6346231" y="970896"/>
                <a:ext cx="92286" cy="629879"/>
                <a:chOff x="4560008" y="511307"/>
                <a:chExt cx="92286" cy="629879"/>
              </a:xfrm>
              <a:grpFill/>
            </p:grpSpPr>
            <p:grpSp>
              <p:nvGrpSpPr>
                <p:cNvPr id="1132" name="Group 1131"/>
                <p:cNvGrpSpPr/>
                <p:nvPr/>
              </p:nvGrpSpPr>
              <p:grpSpPr>
                <a:xfrm>
                  <a:off x="4562267" y="511307"/>
                  <a:ext cx="90027" cy="503279"/>
                  <a:chOff x="7526602" y="1961338"/>
                  <a:chExt cx="153025" cy="606372"/>
                </a:xfrm>
                <a:grpFill/>
              </p:grpSpPr>
              <p:grpSp>
                <p:nvGrpSpPr>
                  <p:cNvPr id="1136" name="Group 1135"/>
                  <p:cNvGrpSpPr/>
                  <p:nvPr/>
                </p:nvGrpSpPr>
                <p:grpSpPr>
                  <a:xfrm>
                    <a:off x="7526602" y="1961338"/>
                    <a:ext cx="153025" cy="451476"/>
                    <a:chOff x="6972312" y="1502754"/>
                    <a:chExt cx="153025" cy="451476"/>
                  </a:xfrm>
                  <a:grpFill/>
                </p:grpSpPr>
                <p:grpSp>
                  <p:nvGrpSpPr>
                    <p:cNvPr id="1140" name="Group 1139"/>
                    <p:cNvGrpSpPr/>
                    <p:nvPr/>
                  </p:nvGrpSpPr>
                  <p:grpSpPr>
                    <a:xfrm>
                      <a:off x="6972312" y="1502754"/>
                      <a:ext cx="152400" cy="321142"/>
                      <a:chOff x="6526692" y="1100684"/>
                      <a:chExt cx="152400" cy="321142"/>
                    </a:xfrm>
                    <a:grpFill/>
                  </p:grpSpPr>
                  <p:grpSp>
                    <p:nvGrpSpPr>
                      <p:cNvPr id="1144" name="Group 1143"/>
                      <p:cNvGrpSpPr/>
                      <p:nvPr/>
                    </p:nvGrpSpPr>
                    <p:grpSpPr>
                      <a:xfrm>
                        <a:off x="6528847" y="1100684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48" name="Hexagon 1147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49" name="Regular Pentagon 1148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1145" name="Group 1144"/>
                      <p:cNvGrpSpPr/>
                      <p:nvPr/>
                    </p:nvGrpSpPr>
                    <p:grpSpPr>
                      <a:xfrm>
                        <a:off x="6526692" y="1261255"/>
                        <a:ext cx="150245" cy="160571"/>
                        <a:chOff x="6365936" y="912426"/>
                        <a:chExt cx="417966" cy="783487"/>
                      </a:xfrm>
                      <a:grpFill/>
                    </p:grpSpPr>
                    <p:sp>
                      <p:nvSpPr>
                        <p:cNvPr id="1146" name="Hexagon 1145"/>
                        <p:cNvSpPr/>
                        <p:nvPr/>
                      </p:nvSpPr>
                      <p:spPr>
                        <a:xfrm>
                          <a:off x="6365936" y="1318352"/>
                          <a:ext cx="417966" cy="377561"/>
                        </a:xfrm>
                        <a:prstGeom prst="hex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147" name="Regular Pentagon 1146"/>
                        <p:cNvSpPr/>
                        <p:nvPr/>
                      </p:nvSpPr>
                      <p:spPr>
                        <a:xfrm>
                          <a:off x="6382012" y="912426"/>
                          <a:ext cx="401890" cy="391743"/>
                        </a:xfrm>
                        <a:prstGeom prst="pentagon">
                          <a:avLst/>
                        </a:prstGeom>
                        <a:grp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pPr algn="ctr" defTabSz="457200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975092" y="1793659"/>
                      <a:ext cx="150245" cy="160571"/>
                      <a:chOff x="6365936" y="912426"/>
                      <a:chExt cx="417966" cy="783487"/>
                    </a:xfrm>
                    <a:grpFill/>
                  </p:grpSpPr>
                  <p:sp>
                    <p:nvSpPr>
                      <p:cNvPr id="1142" name="Hexagon 1141"/>
                      <p:cNvSpPr/>
                      <p:nvPr/>
                    </p:nvSpPr>
                    <p:spPr>
                      <a:xfrm>
                        <a:off x="6365936" y="1318352"/>
                        <a:ext cx="417966" cy="377561"/>
                      </a:xfrm>
                      <a:prstGeom prst="hex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43" name="Regular Pentagon 1142"/>
                      <p:cNvSpPr/>
                      <p:nvPr/>
                    </p:nvSpPr>
                    <p:spPr>
                      <a:xfrm>
                        <a:off x="6382012" y="912426"/>
                        <a:ext cx="401890" cy="391743"/>
                      </a:xfrm>
                      <a:prstGeom prst="pentagon">
                        <a:avLst/>
                      </a:prstGeom>
                      <a:grp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137" name="Group 1136"/>
                  <p:cNvGrpSpPr/>
                  <p:nvPr/>
                </p:nvGrpSpPr>
                <p:grpSpPr>
                  <a:xfrm>
                    <a:off x="7526602" y="2407139"/>
                    <a:ext cx="150245" cy="160571"/>
                    <a:chOff x="6365936" y="912426"/>
                    <a:chExt cx="417966" cy="783487"/>
                  </a:xfrm>
                  <a:grpFill/>
                </p:grpSpPr>
                <p:sp>
                  <p:nvSpPr>
                    <p:cNvPr id="1138" name="Hexagon 1137"/>
                    <p:cNvSpPr/>
                    <p:nvPr/>
                  </p:nvSpPr>
                  <p:spPr>
                    <a:xfrm>
                      <a:off x="6365936" y="1318352"/>
                      <a:ext cx="417966" cy="377561"/>
                    </a:xfrm>
                    <a:prstGeom prst="hex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39" name="Regular Pentagon 1138"/>
                    <p:cNvSpPr/>
                    <p:nvPr/>
                  </p:nvSpPr>
                  <p:spPr>
                    <a:xfrm>
                      <a:off x="6382012" y="912426"/>
                      <a:ext cx="401890" cy="391743"/>
                    </a:xfrm>
                    <a:prstGeom prst="pentagon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 defTabSz="457200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133" name="Group 1132"/>
                <p:cNvGrpSpPr/>
                <p:nvPr/>
              </p:nvGrpSpPr>
              <p:grpSpPr>
                <a:xfrm>
                  <a:off x="4560008" y="1007915"/>
                  <a:ext cx="88391" cy="133271"/>
                  <a:chOff x="6365936" y="912426"/>
                  <a:chExt cx="417966" cy="783487"/>
                </a:xfrm>
                <a:grpFill/>
              </p:grpSpPr>
              <p:sp>
                <p:nvSpPr>
                  <p:cNvPr id="1134" name="Hexagon 1133"/>
                  <p:cNvSpPr/>
                  <p:nvPr/>
                </p:nvSpPr>
                <p:spPr>
                  <a:xfrm>
                    <a:off x="6365936" y="1318352"/>
                    <a:ext cx="417966" cy="377561"/>
                  </a:xfrm>
                  <a:prstGeom prst="hex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35" name="Regular Pentagon 1134"/>
                  <p:cNvSpPr/>
                  <p:nvPr/>
                </p:nvSpPr>
                <p:spPr>
                  <a:xfrm>
                    <a:off x="6382012" y="912426"/>
                    <a:ext cx="401890" cy="391743"/>
                  </a:xfrm>
                  <a:prstGeom prst="pentagon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grpSp>
        <p:nvGrpSpPr>
          <p:cNvPr id="1422" name="Group 1421"/>
          <p:cNvGrpSpPr/>
          <p:nvPr/>
        </p:nvGrpSpPr>
        <p:grpSpPr>
          <a:xfrm>
            <a:off x="2567428" y="4392085"/>
            <a:ext cx="1081516" cy="1739770"/>
            <a:chOff x="843357" y="3352261"/>
            <a:chExt cx="1763859" cy="2837415"/>
          </a:xfrm>
        </p:grpSpPr>
        <p:pic>
          <p:nvPicPr>
            <p:cNvPr id="1423" name="Picture 142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 rot="5400000">
              <a:off x="306579" y="3889039"/>
              <a:ext cx="2837415" cy="1763859"/>
            </a:xfrm>
            <a:prstGeom prst="rect">
              <a:avLst/>
            </a:prstGeom>
          </p:spPr>
        </p:pic>
        <p:grpSp>
          <p:nvGrpSpPr>
            <p:cNvPr id="1424" name="Group 1423"/>
            <p:cNvGrpSpPr/>
            <p:nvPr/>
          </p:nvGrpSpPr>
          <p:grpSpPr>
            <a:xfrm>
              <a:off x="1134736" y="3685118"/>
              <a:ext cx="1181100" cy="2171700"/>
              <a:chOff x="1625600" y="1085850"/>
              <a:chExt cx="1181100" cy="2171700"/>
            </a:xfrm>
          </p:grpSpPr>
          <p:cxnSp>
            <p:nvCxnSpPr>
              <p:cNvPr id="1425" name="Straight Connector 1424"/>
              <p:cNvCxnSpPr/>
              <p:nvPr/>
            </p:nvCxnSpPr>
            <p:spPr>
              <a:xfrm>
                <a:off x="1625600" y="1092200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Straight Connector 1425"/>
              <p:cNvCxnSpPr/>
              <p:nvPr/>
            </p:nvCxnSpPr>
            <p:spPr>
              <a:xfrm>
                <a:off x="1625600" y="1329267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7" name="Straight Connector 1426"/>
              <p:cNvCxnSpPr/>
              <p:nvPr/>
            </p:nvCxnSpPr>
            <p:spPr>
              <a:xfrm>
                <a:off x="1625600" y="1566334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Straight Connector 1427"/>
              <p:cNvCxnSpPr/>
              <p:nvPr/>
            </p:nvCxnSpPr>
            <p:spPr>
              <a:xfrm>
                <a:off x="1625600" y="1803401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>
                <a:off x="1625600" y="2040468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/>
              <p:cNvCxnSpPr/>
              <p:nvPr/>
            </p:nvCxnSpPr>
            <p:spPr>
              <a:xfrm>
                <a:off x="1625600" y="2277535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>
                <a:off x="1625600" y="2514602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>
                <a:off x="1625600" y="2751669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>
                <a:off x="1625600" y="2988736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>
                <a:off x="1625600" y="3225800"/>
                <a:ext cx="11811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" name="Straight Connector 1434"/>
              <p:cNvCxnSpPr/>
              <p:nvPr/>
            </p:nvCxnSpPr>
            <p:spPr>
              <a:xfrm>
                <a:off x="2216150" y="1085850"/>
                <a:ext cx="0" cy="21717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6" name="Group 1435"/>
          <p:cNvGrpSpPr/>
          <p:nvPr/>
        </p:nvGrpSpPr>
        <p:grpSpPr>
          <a:xfrm>
            <a:off x="5281106" y="4392085"/>
            <a:ext cx="1081516" cy="1739770"/>
            <a:chOff x="3670221" y="3587212"/>
            <a:chExt cx="1763859" cy="2837415"/>
          </a:xfrm>
        </p:grpSpPr>
        <p:pic>
          <p:nvPicPr>
            <p:cNvPr id="1437" name="Picture 143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 rot="5400000">
              <a:off x="3133443" y="4123990"/>
              <a:ext cx="2837415" cy="1763859"/>
            </a:xfrm>
            <a:prstGeom prst="rect">
              <a:avLst/>
            </a:prstGeom>
          </p:spPr>
        </p:pic>
        <p:grpSp>
          <p:nvGrpSpPr>
            <p:cNvPr id="1438" name="Group 1437"/>
            <p:cNvGrpSpPr/>
            <p:nvPr/>
          </p:nvGrpSpPr>
          <p:grpSpPr>
            <a:xfrm>
              <a:off x="4009225" y="3687236"/>
              <a:ext cx="1085850" cy="2637366"/>
              <a:chOff x="2806699" y="1176869"/>
              <a:chExt cx="1085850" cy="2637366"/>
            </a:xfrm>
          </p:grpSpPr>
          <p:cxnSp>
            <p:nvCxnSpPr>
              <p:cNvPr id="1439" name="Straight Connector 1438"/>
              <p:cNvCxnSpPr/>
              <p:nvPr/>
            </p:nvCxnSpPr>
            <p:spPr>
              <a:xfrm>
                <a:off x="2806699" y="1176869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3349624" y="1422402"/>
                <a:ext cx="0" cy="21717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2806699" y="1654295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2806699" y="2131721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2806699" y="2609147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2806699" y="2370434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2806699" y="2847860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2806699" y="3086573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2806699" y="3325285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2806699" y="1415582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2806699" y="1893008"/>
                <a:ext cx="1085850" cy="4889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0" name="Group 1449"/>
          <p:cNvGrpSpPr/>
          <p:nvPr/>
        </p:nvGrpSpPr>
        <p:grpSpPr>
          <a:xfrm>
            <a:off x="7979169" y="4392085"/>
            <a:ext cx="1081516" cy="1739770"/>
            <a:chOff x="6977131" y="3116770"/>
            <a:chExt cx="1763859" cy="2837415"/>
          </a:xfrm>
        </p:grpSpPr>
        <p:pic>
          <p:nvPicPr>
            <p:cNvPr id="1451" name="Picture 14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 rot="5400000">
              <a:off x="6440353" y="3653548"/>
              <a:ext cx="2837415" cy="1763859"/>
            </a:xfrm>
            <a:prstGeom prst="rect">
              <a:avLst/>
            </a:prstGeom>
          </p:spPr>
        </p:pic>
        <p:grpSp>
          <p:nvGrpSpPr>
            <p:cNvPr id="1452" name="Group 1451"/>
            <p:cNvGrpSpPr/>
            <p:nvPr/>
          </p:nvGrpSpPr>
          <p:grpSpPr>
            <a:xfrm>
              <a:off x="7268510" y="3334269"/>
              <a:ext cx="1181100" cy="2402417"/>
              <a:chOff x="5530850" y="1033991"/>
              <a:chExt cx="1181100" cy="2402417"/>
            </a:xfrm>
          </p:grpSpPr>
          <p:grpSp>
            <p:nvGrpSpPr>
              <p:cNvPr id="1453" name="Group 1452"/>
              <p:cNvGrpSpPr/>
              <p:nvPr/>
            </p:nvGrpSpPr>
            <p:grpSpPr>
              <a:xfrm>
                <a:off x="5530850" y="1055160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4" name="Group 1453"/>
              <p:cNvGrpSpPr/>
              <p:nvPr/>
            </p:nvGrpSpPr>
            <p:grpSpPr>
              <a:xfrm>
                <a:off x="5530850" y="1292697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5" name="Group 1454"/>
              <p:cNvGrpSpPr/>
              <p:nvPr/>
            </p:nvGrpSpPr>
            <p:grpSpPr>
              <a:xfrm>
                <a:off x="5530850" y="1530234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6" name="Group 1455"/>
              <p:cNvGrpSpPr/>
              <p:nvPr/>
            </p:nvGrpSpPr>
            <p:grpSpPr>
              <a:xfrm>
                <a:off x="5530850" y="1767771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7" name="Group 1456"/>
              <p:cNvGrpSpPr/>
              <p:nvPr/>
            </p:nvGrpSpPr>
            <p:grpSpPr>
              <a:xfrm>
                <a:off x="5530850" y="2005308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8" name="Group 1457"/>
              <p:cNvGrpSpPr/>
              <p:nvPr/>
            </p:nvGrpSpPr>
            <p:grpSpPr>
              <a:xfrm>
                <a:off x="5530850" y="2242845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72" name="Straight Connector 1471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3" name="Straight Connector 1472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9" name="Group 1458"/>
              <p:cNvGrpSpPr/>
              <p:nvPr/>
            </p:nvGrpSpPr>
            <p:grpSpPr>
              <a:xfrm>
                <a:off x="5530850" y="2480382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70" name="Straight Connector 1469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1" name="Straight Connector 1470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0" name="Group 1459"/>
              <p:cNvGrpSpPr/>
              <p:nvPr/>
            </p:nvGrpSpPr>
            <p:grpSpPr>
              <a:xfrm>
                <a:off x="5530850" y="2717919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68" name="Straight Connector 1467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9" name="Straight Connector 1468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1" name="Group 1460"/>
              <p:cNvGrpSpPr/>
              <p:nvPr/>
            </p:nvGrpSpPr>
            <p:grpSpPr>
              <a:xfrm>
                <a:off x="5530850" y="2955456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66" name="Straight Connector 1465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Straight Connector 1466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2" name="Group 1461"/>
              <p:cNvGrpSpPr/>
              <p:nvPr/>
            </p:nvGrpSpPr>
            <p:grpSpPr>
              <a:xfrm>
                <a:off x="5530850" y="3192991"/>
                <a:ext cx="1181100" cy="243417"/>
                <a:chOff x="558800" y="1066800"/>
                <a:chExt cx="1181100" cy="243417"/>
              </a:xfrm>
            </p:grpSpPr>
            <p:cxnSp>
              <p:nvCxnSpPr>
                <p:cNvPr id="1464" name="Straight Connector 1463"/>
                <p:cNvCxnSpPr/>
                <p:nvPr/>
              </p:nvCxnSpPr>
              <p:spPr>
                <a:xfrm flipV="1">
                  <a:off x="558800" y="1066800"/>
                  <a:ext cx="590550" cy="24341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5" name="Straight Connector 1464"/>
                <p:cNvCxnSpPr/>
                <p:nvPr/>
              </p:nvCxnSpPr>
              <p:spPr>
                <a:xfrm>
                  <a:off x="1149350" y="1073150"/>
                  <a:ext cx="590550" cy="2338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3" name="Straight Connector 1462"/>
              <p:cNvCxnSpPr/>
              <p:nvPr/>
            </p:nvCxnSpPr>
            <p:spPr>
              <a:xfrm>
                <a:off x="6121400" y="1033991"/>
                <a:ext cx="0" cy="21717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72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7069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8"/>
          <p:cNvSpPr>
            <a:spLocks/>
          </p:cNvSpPr>
          <p:nvPr/>
        </p:nvSpPr>
        <p:spPr bwMode="auto">
          <a:xfrm>
            <a:off x="5143046" y="5501954"/>
            <a:ext cx="333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39688"/>
            <a:r>
              <a:rPr lang="en-US" dirty="0"/>
              <a:t>john.warner@warnerbabcock.com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08" y="5994845"/>
            <a:ext cx="508211" cy="50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08" y="5386348"/>
            <a:ext cx="508211" cy="50821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5143046" y="6110451"/>
            <a:ext cx="333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39688"/>
            <a:r>
              <a:rPr lang="en-US" dirty="0" err="1"/>
              <a:t>JohnWarnerOrg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87837" y="3407433"/>
            <a:ext cx="4124864" cy="1455738"/>
            <a:chOff x="421257" y="2754702"/>
            <a:chExt cx="4124864" cy="1455738"/>
          </a:xfrm>
        </p:grpSpPr>
        <p:pic>
          <p:nvPicPr>
            <p:cNvPr id="149508" name="Picture 11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57" y="2754702"/>
              <a:ext cx="4010025" cy="145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56272" y="3407433"/>
              <a:ext cx="2889849" cy="30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8" y="2071235"/>
            <a:ext cx="1560804" cy="20716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0"/>
          <p:cNvPicPr>
            <a:picLocks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170" y="2140066"/>
            <a:ext cx="1189557" cy="17907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89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2362200"/>
            <a:ext cx="792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4600" y="1828800"/>
            <a:ext cx="7924800" cy="228600"/>
          </a:xfrm>
          <a:prstGeom prst="rect">
            <a:avLst/>
          </a:prstGeom>
          <a:solidFill>
            <a:srgbClr val="DCDC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4600" y="2057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4600" y="3124200"/>
            <a:ext cx="79248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4600" y="3886200"/>
            <a:ext cx="79248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4114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4600" y="3810000"/>
            <a:ext cx="792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4343400"/>
            <a:ext cx="792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14600" y="4572000"/>
            <a:ext cx="792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14600" y="2286000"/>
            <a:ext cx="7924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514600" y="3048000"/>
            <a:ext cx="79248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514600" y="3581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14600" y="3352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2819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2590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5146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24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733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343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343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343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5626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172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91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91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391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6106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0010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829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92202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524000" y="1143000"/>
            <a:ext cx="990600" cy="38862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2514600" y="3886200"/>
            <a:ext cx="7315200" cy="76200"/>
            <a:chOff x="624" y="2448"/>
            <a:chExt cx="4608" cy="144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624" y="2448"/>
              <a:ext cx="768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160" y="2448"/>
              <a:ext cx="384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928" y="2448"/>
              <a:ext cx="768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080" y="2448"/>
              <a:ext cx="1152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733800" y="3886200"/>
            <a:ext cx="12192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5626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73914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98298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1242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3434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1722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3914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86106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2514600" y="3124200"/>
            <a:ext cx="7924800" cy="76200"/>
            <a:chOff x="624" y="1968"/>
            <a:chExt cx="4992" cy="48"/>
          </a:xfrm>
        </p:grpSpPr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624" y="1968"/>
              <a:ext cx="384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392" y="1968"/>
              <a:ext cx="384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160" y="1968"/>
              <a:ext cx="768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312" y="1968"/>
              <a:ext cx="384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080" y="1968"/>
              <a:ext cx="384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848" y="1968"/>
              <a:ext cx="768" cy="4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25146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43434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7391400" y="2362200"/>
            <a:ext cx="12192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92202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3124200" y="2362200"/>
            <a:ext cx="7315200" cy="76200"/>
            <a:chOff x="1008" y="1488"/>
            <a:chExt cx="4608" cy="48"/>
          </a:xfrm>
        </p:grpSpPr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008" y="1488"/>
              <a:ext cx="768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160" y="1488"/>
              <a:ext cx="1536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464" y="1488"/>
              <a:ext cx="384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5232" y="1488"/>
              <a:ext cx="384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14600" y="1143000"/>
            <a:ext cx="792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14600" y="1371600"/>
            <a:ext cx="792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10439400" y="1143000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14600" y="1138572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7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2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6 L -3.33333E-6 -0.3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6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34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91400" y="2362200"/>
            <a:ext cx="12192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20200" y="2362200"/>
            <a:ext cx="609600" cy="76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42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34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722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914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610600" y="3124200"/>
            <a:ext cx="609600" cy="7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3886200"/>
            <a:ext cx="12192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626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3914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829800" y="3886200"/>
            <a:ext cx="609600" cy="76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514600" y="1828800"/>
            <a:ext cx="7924800" cy="228600"/>
          </a:xfrm>
          <a:prstGeom prst="rect">
            <a:avLst/>
          </a:prstGeom>
          <a:solidFill>
            <a:srgbClr val="DCDC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14600" y="2057400"/>
            <a:ext cx="7924800" cy="228600"/>
          </a:xfrm>
          <a:prstGeom prst="rect">
            <a:avLst/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4114800"/>
            <a:ext cx="7924800" cy="228600"/>
          </a:xfrm>
          <a:prstGeom prst="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3810000"/>
            <a:ext cx="792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514600" y="1143000"/>
            <a:ext cx="792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514600" y="1371600"/>
            <a:ext cx="792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514600" y="4343400"/>
            <a:ext cx="7924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514600" y="4572000"/>
            <a:ext cx="792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514600" y="2286000"/>
            <a:ext cx="7924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514600" y="3048000"/>
            <a:ext cx="79248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514600" y="3581400"/>
            <a:ext cx="7924800" cy="228600"/>
          </a:xfrm>
          <a:prstGeom prst="rect">
            <a:avLst/>
          </a:prstGeom>
          <a:solidFill>
            <a:srgbClr val="C5C5C5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514600" y="3352800"/>
            <a:ext cx="7924800" cy="228600"/>
          </a:xfrm>
          <a:prstGeom prst="rect">
            <a:avLst/>
          </a:prstGeom>
          <a:solidFill>
            <a:srgbClr val="E0E0E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514600" y="2819400"/>
            <a:ext cx="7924800" cy="228600"/>
          </a:xfrm>
          <a:prstGeom prst="rect">
            <a:avLst/>
          </a:prstGeom>
          <a:solidFill>
            <a:srgbClr val="C5C5C5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514600" y="2590800"/>
            <a:ext cx="7924800" cy="228600"/>
          </a:xfrm>
          <a:prstGeom prst="rect">
            <a:avLst/>
          </a:prstGeom>
          <a:solidFill>
            <a:srgbClr val="E0E0E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5146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124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733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343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343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4343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5626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1722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73914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3914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3914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8610600" y="3048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80010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9829800" y="3810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9220200" y="2286000"/>
            <a:ext cx="60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524000" y="1143000"/>
            <a:ext cx="990600" cy="38862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2514600" y="1143000"/>
            <a:ext cx="609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124200" y="1143000"/>
            <a:ext cx="609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733800" y="11430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343400" y="1143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4953000" y="1143000"/>
            <a:ext cx="609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562600" y="11430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72200" y="1143000"/>
            <a:ext cx="609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6781800" y="1143000"/>
            <a:ext cx="609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7391400" y="1143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001000" y="1143000"/>
            <a:ext cx="609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8610600" y="1143000"/>
            <a:ext cx="609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9220200" y="1143000"/>
            <a:ext cx="609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9829800" y="11430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0439400" y="1143000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14600" y="1138572"/>
            <a:ext cx="0" cy="388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3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2089</Words>
  <Application>Microsoft Office PowerPoint</Application>
  <PresentationFormat>Widescreen</PresentationFormat>
  <Paragraphs>462</Paragraphs>
  <Slides>75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0" baseType="lpstr">
      <vt:lpstr>ＭＳ Ｐゴシック</vt:lpstr>
      <vt:lpstr>游ゴシック</vt:lpstr>
      <vt:lpstr>Arial</vt:lpstr>
      <vt:lpstr>Calibri</vt:lpstr>
      <vt:lpstr>Calibri Light</vt:lpstr>
      <vt:lpstr>Comic Sans MS</vt:lpstr>
      <vt:lpstr>Goudy Old Style</vt:lpstr>
      <vt:lpstr>New York</vt:lpstr>
      <vt:lpstr>Symbol</vt:lpstr>
      <vt:lpstr>Times</vt:lpstr>
      <vt:lpstr>Times New Roman</vt:lpstr>
      <vt:lpstr>Office Theme</vt:lpstr>
      <vt:lpstr>1_Office Theme</vt:lpstr>
      <vt:lpstr>CS ChemDraw Drawing</vt:lpstr>
      <vt:lpstr>Chart</vt:lpstr>
      <vt:lpstr>Yale-UNIDO Train-the-Facilitator Workshop in Green Chemistry</vt:lpstr>
      <vt:lpstr>John C. Warner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Covalent Derivatization</vt:lpstr>
      <vt:lpstr>PowerPoint Presentation</vt:lpstr>
      <vt:lpstr>PowerPoint Presentation</vt:lpstr>
      <vt:lpstr>Binary Intermolecular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Titanium Dioxide Film Formation: Sol-Gel Process</vt:lpstr>
      <vt:lpstr>Titanium Dioxide Film Formation: Sol-Gel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APPLICATION: Antimicrobial surfaces  E- Coli Bacterial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Warner</dc:creator>
  <cp:lastModifiedBy>Chapman, Kimberly</cp:lastModifiedBy>
  <cp:revision>357</cp:revision>
  <cp:lastPrinted>2015-09-06T16:08:32Z</cp:lastPrinted>
  <dcterms:created xsi:type="dcterms:W3CDTF">2013-06-24T19:57:25Z</dcterms:created>
  <dcterms:modified xsi:type="dcterms:W3CDTF">2019-03-04T17:34:15Z</dcterms:modified>
</cp:coreProperties>
</file>